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5"/>
  </p:notesMasterIdLst>
  <p:handoutMasterIdLst>
    <p:handoutMasterId r:id="rId76"/>
  </p:handoutMasterIdLst>
  <p:sldIdLst>
    <p:sldId id="256" r:id="rId2"/>
    <p:sldId id="329" r:id="rId3"/>
    <p:sldId id="406" r:id="rId4"/>
    <p:sldId id="407" r:id="rId5"/>
    <p:sldId id="405" r:id="rId6"/>
    <p:sldId id="351" r:id="rId7"/>
    <p:sldId id="360" r:id="rId8"/>
    <p:sldId id="365" r:id="rId9"/>
    <p:sldId id="361" r:id="rId10"/>
    <p:sldId id="362" r:id="rId11"/>
    <p:sldId id="364" r:id="rId12"/>
    <p:sldId id="375" r:id="rId13"/>
    <p:sldId id="350" r:id="rId14"/>
    <p:sldId id="341" r:id="rId15"/>
    <p:sldId id="343" r:id="rId16"/>
    <p:sldId id="335" r:id="rId17"/>
    <p:sldId id="346" r:id="rId18"/>
    <p:sldId id="366" r:id="rId19"/>
    <p:sldId id="367" r:id="rId20"/>
    <p:sldId id="368" r:id="rId21"/>
    <p:sldId id="369" r:id="rId22"/>
    <p:sldId id="359" r:id="rId23"/>
    <p:sldId id="370"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2" r:id="rId62"/>
    <p:sldId id="423" r:id="rId63"/>
    <p:sldId id="424" r:id="rId64"/>
    <p:sldId id="425" r:id="rId65"/>
    <p:sldId id="426" r:id="rId66"/>
    <p:sldId id="371" r:id="rId67"/>
    <p:sldId id="373" r:id="rId68"/>
    <p:sldId id="401" r:id="rId69"/>
    <p:sldId id="402" r:id="rId70"/>
    <p:sldId id="403" r:id="rId71"/>
    <p:sldId id="404" r:id="rId72"/>
    <p:sldId id="374" r:id="rId73"/>
    <p:sldId id="408"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chakravarty"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2" autoAdjust="0"/>
    <p:restoredTop sz="79287" autoAdjust="0"/>
  </p:normalViewPr>
  <p:slideViewPr>
    <p:cSldViewPr>
      <p:cViewPr>
        <p:scale>
          <a:sx n="75" d="100"/>
          <a:sy n="75" d="100"/>
        </p:scale>
        <p:origin x="-1290"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7"/>
  <c:chart>
    <c:plotArea>
      <c:layout/>
      <c:barChart>
        <c:barDir val="col"/>
        <c:grouping val="clustered"/>
        <c:ser>
          <c:idx val="0"/>
          <c:order val="0"/>
          <c:tx>
            <c:strRef>
              <c:f>Sheet1!$B$1</c:f>
              <c:strCache>
                <c:ptCount val="1"/>
                <c:pt idx="0">
                  <c:v>Pre-Pilot</c:v>
                </c:pt>
              </c:strCache>
            </c:strRef>
          </c:tx>
          <c:cat>
            <c:strRef>
              <c:f>Sheet1!$A$2:$A$10</c:f>
              <c:strCache>
                <c:ptCount val="8"/>
                <c:pt idx="0">
                  <c:v>Dental Referral</c:v>
                </c:pt>
                <c:pt idx="1">
                  <c:v>Dental Status Update</c:v>
                </c:pt>
                <c:pt idx="2">
                  <c:v>Viral Suppression</c:v>
                </c:pt>
                <c:pt idx="3">
                  <c:v>Visit in past 6 months</c:v>
                </c:pt>
                <c:pt idx="4">
                  <c:v>Quantiferon or PPD</c:v>
                </c:pt>
                <c:pt idx="5">
                  <c:v>FIT</c:v>
                </c:pt>
                <c:pt idx="6">
                  <c:v>Pap</c:v>
                </c:pt>
                <c:pt idx="7">
                  <c:v>CD4</c:v>
                </c:pt>
              </c:strCache>
            </c:strRef>
          </c:cat>
          <c:val>
            <c:numRef>
              <c:f>Sheet1!$B$2:$B$10</c:f>
              <c:numCache>
                <c:formatCode>0%</c:formatCode>
                <c:ptCount val="9"/>
                <c:pt idx="0">
                  <c:v>4.0000000000000042E-2</c:v>
                </c:pt>
                <c:pt idx="1">
                  <c:v>4.0000000000000042E-2</c:v>
                </c:pt>
                <c:pt idx="2" formatCode="0.00%">
                  <c:v>0.89710000000000056</c:v>
                </c:pt>
                <c:pt idx="3" formatCode="0.00%">
                  <c:v>0.89330000000000054</c:v>
                </c:pt>
                <c:pt idx="4" formatCode="0.00%">
                  <c:v>0.32810000000000039</c:v>
                </c:pt>
                <c:pt idx="5">
                  <c:v>0</c:v>
                </c:pt>
                <c:pt idx="6" formatCode="0.00%">
                  <c:v>0.52170000000000005</c:v>
                </c:pt>
                <c:pt idx="7">
                  <c:v>0.8</c:v>
                </c:pt>
              </c:numCache>
            </c:numRef>
          </c:val>
        </c:ser>
        <c:ser>
          <c:idx val="1"/>
          <c:order val="1"/>
          <c:tx>
            <c:strRef>
              <c:f>Sheet1!$C$1</c:f>
              <c:strCache>
                <c:ptCount val="1"/>
                <c:pt idx="0">
                  <c:v>Post-Pilot</c:v>
                </c:pt>
              </c:strCache>
            </c:strRef>
          </c:tx>
          <c:cat>
            <c:strRef>
              <c:f>Sheet1!$A$2:$A$10</c:f>
              <c:strCache>
                <c:ptCount val="8"/>
                <c:pt idx="0">
                  <c:v>Dental Referral</c:v>
                </c:pt>
                <c:pt idx="1">
                  <c:v>Dental Status Update</c:v>
                </c:pt>
                <c:pt idx="2">
                  <c:v>Viral Suppression</c:v>
                </c:pt>
                <c:pt idx="3">
                  <c:v>Visit in past 6 months</c:v>
                </c:pt>
                <c:pt idx="4">
                  <c:v>Quantiferon or PPD</c:v>
                </c:pt>
                <c:pt idx="5">
                  <c:v>FIT</c:v>
                </c:pt>
                <c:pt idx="6">
                  <c:v>Pap</c:v>
                </c:pt>
                <c:pt idx="7">
                  <c:v>CD4</c:v>
                </c:pt>
              </c:strCache>
            </c:strRef>
          </c:cat>
          <c:val>
            <c:numRef>
              <c:f>Sheet1!$C$2:$C$10</c:f>
              <c:numCache>
                <c:formatCode>0.00%</c:formatCode>
                <c:ptCount val="9"/>
                <c:pt idx="0">
                  <c:v>0.50670000000000004</c:v>
                </c:pt>
                <c:pt idx="1">
                  <c:v>0.89330000000000054</c:v>
                </c:pt>
                <c:pt idx="2">
                  <c:v>0.91180000000000005</c:v>
                </c:pt>
                <c:pt idx="3" formatCode="0%">
                  <c:v>1</c:v>
                </c:pt>
                <c:pt idx="4">
                  <c:v>0.59380000000000055</c:v>
                </c:pt>
                <c:pt idx="5" formatCode="0%">
                  <c:v>5.0000000000000044E-2</c:v>
                </c:pt>
                <c:pt idx="6">
                  <c:v>0.39130000000000065</c:v>
                </c:pt>
                <c:pt idx="7" formatCode="0%">
                  <c:v>0.88000000000000056</c:v>
                </c:pt>
              </c:numCache>
            </c:numRef>
          </c:val>
        </c:ser>
        <c:axId val="87079168"/>
        <c:axId val="87085056"/>
      </c:barChart>
      <c:catAx>
        <c:axId val="87079168"/>
        <c:scaling>
          <c:orientation val="minMax"/>
        </c:scaling>
        <c:axPos val="b"/>
        <c:tickLblPos val="nextTo"/>
        <c:crossAx val="87085056"/>
        <c:crosses val="autoZero"/>
        <c:auto val="1"/>
        <c:lblAlgn val="ctr"/>
        <c:lblOffset val="100"/>
      </c:catAx>
      <c:valAx>
        <c:axId val="87085056"/>
        <c:scaling>
          <c:orientation val="minMax"/>
        </c:scaling>
        <c:axPos val="l"/>
        <c:majorGridlines/>
        <c:numFmt formatCode="0%" sourceLinked="1"/>
        <c:tickLblPos val="nextTo"/>
        <c:crossAx val="87079168"/>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6"/>
  <c:chart>
    <c:title>
      <c:layout/>
    </c:title>
    <c:plotArea>
      <c:layout/>
      <c:barChart>
        <c:barDir val="bar"/>
        <c:grouping val="clustered"/>
        <c:ser>
          <c:idx val="0"/>
          <c:order val="0"/>
          <c:tx>
            <c:strRef>
              <c:f>Sheet1!$B$1</c:f>
              <c:strCache>
                <c:ptCount val="1"/>
                <c:pt idx="0">
                  <c:v>Number of Individuals</c:v>
                </c:pt>
              </c:strCache>
            </c:strRef>
          </c:tx>
          <c:dPt>
            <c:idx val="0"/>
            <c:spPr>
              <a:solidFill>
                <a:srgbClr val="00B0F0"/>
              </a:solidFill>
            </c:spPr>
          </c:dPt>
          <c:dPt>
            <c:idx val="4"/>
            <c:spPr>
              <a:solidFill>
                <a:srgbClr val="FF0000"/>
              </a:solidFill>
            </c:spPr>
          </c:dPt>
          <c:dLbls>
            <c:dLbl>
              <c:idx val="2"/>
              <c:layout/>
              <c:tx>
                <c:rich>
                  <a:bodyPr/>
                  <a:lstStyle/>
                  <a:p>
                    <a:r>
                      <a:rPr lang="en-US" smtClean="0"/>
                      <a:t>90%</a:t>
                    </a:r>
                    <a:endParaRPr lang="en-US" dirty="0"/>
                  </a:p>
                </c:rich>
              </c:tx>
              <c:showVal val="1"/>
            </c:dLbl>
            <c:dLbl>
              <c:idx val="3"/>
              <c:layout/>
              <c:tx>
                <c:rich>
                  <a:bodyPr/>
                  <a:lstStyle/>
                  <a:p>
                    <a:r>
                      <a:rPr lang="en-US"/>
                      <a:t> </a:t>
                    </a:r>
                    <a:r>
                      <a:rPr lang="en-US" smtClean="0"/>
                      <a:t>74% </a:t>
                    </a:r>
                    <a:endParaRPr lang="en-US" dirty="0"/>
                  </a:p>
                </c:rich>
              </c:tx>
              <c:showVal val="1"/>
            </c:dLbl>
            <c:dLbl>
              <c:idx val="4"/>
              <c:layout/>
              <c:tx>
                <c:rich>
                  <a:bodyPr/>
                  <a:lstStyle/>
                  <a:p>
                    <a:r>
                      <a:rPr lang="en-US"/>
                      <a:t> </a:t>
                    </a:r>
                    <a:r>
                      <a:rPr lang="en-US" smtClean="0"/>
                      <a:t>65%</a:t>
                    </a:r>
                    <a:endParaRPr lang="en-US" dirty="0"/>
                  </a:p>
                </c:rich>
              </c:tx>
              <c:showVal val="1"/>
            </c:dLbl>
            <c:showVal val="1"/>
          </c:dLbls>
          <c:cat>
            <c:strRef>
              <c:f>Sheet1!$A$2:$A$6</c:f>
              <c:strCache>
                <c:ptCount val="5"/>
                <c:pt idx="0">
                  <c:v>RW System of Care</c:v>
                </c:pt>
                <c:pt idx="1">
                  <c:v>RW Medical Care</c:v>
                </c:pt>
                <c:pt idx="2">
                  <c:v>On ART</c:v>
                </c:pt>
                <c:pt idx="3">
                  <c:v>Retained in HIV Care</c:v>
                </c:pt>
                <c:pt idx="4">
                  <c:v>Undetectable VL</c:v>
                </c:pt>
              </c:strCache>
            </c:strRef>
          </c:cat>
          <c:val>
            <c:numRef>
              <c:f>Sheet1!$B$2:$B$6</c:f>
              <c:numCache>
                <c:formatCode>_(* #,##0_);_(* \(#,##0\);_(* "-"??_);_(@_)</c:formatCode>
                <c:ptCount val="5"/>
                <c:pt idx="0">
                  <c:v>18345</c:v>
                </c:pt>
                <c:pt idx="1">
                  <c:v>12752</c:v>
                </c:pt>
                <c:pt idx="2">
                  <c:v>11424</c:v>
                </c:pt>
                <c:pt idx="3">
                  <c:v>9412</c:v>
                </c:pt>
                <c:pt idx="4">
                  <c:v>8247</c:v>
                </c:pt>
              </c:numCache>
            </c:numRef>
          </c:val>
        </c:ser>
        <c:gapWidth val="81"/>
        <c:axId val="107462016"/>
        <c:axId val="108663936"/>
      </c:barChart>
      <c:catAx>
        <c:axId val="107462016"/>
        <c:scaling>
          <c:orientation val="maxMin"/>
        </c:scaling>
        <c:axPos val="l"/>
        <c:tickLblPos val="nextTo"/>
        <c:crossAx val="108663936"/>
        <c:crosses val="autoZero"/>
        <c:auto val="1"/>
        <c:lblAlgn val="ctr"/>
        <c:lblOffset val="100"/>
      </c:catAx>
      <c:valAx>
        <c:axId val="108663936"/>
        <c:scaling>
          <c:orientation val="minMax"/>
          <c:max val="20000"/>
        </c:scaling>
        <c:axPos val="t"/>
        <c:numFmt formatCode="_(* #,##0_);_(* \(#,##0\);_(* &quot;-&quot;??_);_(@_)" sourceLinked="1"/>
        <c:tickLblPos val="nextTo"/>
        <c:crossAx val="107462016"/>
        <c:crosses val="autoZero"/>
        <c:crossBetween val="between"/>
        <c:majorUnit val="5000"/>
      </c:valAx>
      <c:spPr>
        <a:noFill/>
        <a:ln w="25400">
          <a:noFill/>
        </a:ln>
      </c:spPr>
    </c:plotArea>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747941D-8672-4914-A7A6-FC847E3DE425}" type="datetimeFigureOut">
              <a:rPr lang="en-US"/>
              <a:pPr>
                <a:defRPr/>
              </a:pPr>
              <a:t>10/15/2012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4FF4D8E-2FF2-4662-88BD-7EEEB4CF7765}" type="slidenum">
              <a:rPr lang="en-US"/>
              <a:pPr>
                <a:defRPr/>
              </a:pPr>
              <a:t>‹#›</a:t>
            </a:fld>
            <a:endParaRPr lang="en-US"/>
          </a:p>
        </p:txBody>
      </p:sp>
    </p:spTree>
    <p:extLst>
      <p:ext uri="{BB962C8B-B14F-4D97-AF65-F5344CB8AC3E}">
        <p14:creationId xmlns="" xmlns:p14="http://schemas.microsoft.com/office/powerpoint/2010/main" val="2599405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939F658-C8C7-4E71-B504-644FBD0BD704}" type="datetimeFigureOut">
              <a:rPr lang="en-US"/>
              <a:pPr>
                <a:defRPr/>
              </a:pPr>
              <a:t>10/15/2012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78A06D-F23D-4055-A1BD-4812AC17C4A6}" type="slidenum">
              <a:rPr lang="en-US"/>
              <a:pPr>
                <a:defRPr/>
              </a:pPr>
              <a:t>‹#›</a:t>
            </a:fld>
            <a:endParaRPr lang="en-US"/>
          </a:p>
        </p:txBody>
      </p:sp>
    </p:spTree>
    <p:extLst>
      <p:ext uri="{BB962C8B-B14F-4D97-AF65-F5344CB8AC3E}">
        <p14:creationId xmlns="" xmlns:p14="http://schemas.microsoft.com/office/powerpoint/2010/main" val="829679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F83FF92A-B583-4F18-910E-5B09C818C08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smtClean="0"/>
              <a:t>San Francisco Department Public Health (Lead Institution)</a:t>
            </a:r>
          </a:p>
          <a:p>
            <a:pPr lvl="1"/>
            <a:r>
              <a:rPr lang="en-US" dirty="0" smtClean="0"/>
              <a:t>UCSF Positive Health Program Ward 86 at SF General</a:t>
            </a:r>
          </a:p>
          <a:p>
            <a:pPr lvl="1"/>
            <a:r>
              <a:rPr lang="en-US" dirty="0" smtClean="0"/>
              <a:t>Positive Care Center at UCSF Parnassus Campus</a:t>
            </a:r>
          </a:p>
          <a:p>
            <a:r>
              <a:rPr lang="en-US" sz="2000" b="1" dirty="0" smtClean="0"/>
              <a:t>Los Angeles County Division</a:t>
            </a:r>
            <a:r>
              <a:rPr lang="en-US" sz="2000" b="1" baseline="0" dirty="0" smtClean="0"/>
              <a:t> of HIV and STD Programs </a:t>
            </a:r>
            <a:r>
              <a:rPr lang="en-US" sz="2000" b="1" dirty="0" smtClean="0"/>
              <a:t>(Lead Institution)</a:t>
            </a:r>
          </a:p>
          <a:p>
            <a:pPr lvl="1"/>
            <a:r>
              <a:rPr lang="en-US" dirty="0" smtClean="0"/>
              <a:t>LA County-USC Rand Schrader Clinic</a:t>
            </a:r>
          </a:p>
          <a:p>
            <a:r>
              <a:rPr lang="en-US" sz="2000" b="1" dirty="0" smtClean="0"/>
              <a:t>HIV Access/Tri-City Health Center (Lead Institution)</a:t>
            </a:r>
            <a:endParaRPr lang="en-US" b="1" dirty="0" smtClean="0"/>
          </a:p>
          <a:p>
            <a:pPr lvl="1"/>
            <a:r>
              <a:rPr lang="en-US" dirty="0" smtClean="0"/>
              <a:t>Lifelong Medical Care</a:t>
            </a:r>
          </a:p>
          <a:p>
            <a:pPr lvl="1"/>
            <a:r>
              <a:rPr lang="en-US" dirty="0" smtClean="0"/>
              <a:t>Asian Health Services</a:t>
            </a:r>
          </a:p>
          <a:p>
            <a:pPr lvl="1"/>
            <a:r>
              <a:rPr lang="en-US" dirty="0" smtClean="0"/>
              <a:t>Alameda County Medical Center (3 sites)</a:t>
            </a:r>
          </a:p>
          <a:p>
            <a:pPr lvl="1"/>
            <a:r>
              <a:rPr lang="en-US" dirty="0" smtClean="0"/>
              <a:t>La </a:t>
            </a:r>
            <a:r>
              <a:rPr lang="en-US" dirty="0" err="1" smtClean="0"/>
              <a:t>Cl</a:t>
            </a:r>
            <a:r>
              <a:rPr lang="en-US" dirty="0" err="1" smtClean="0">
                <a:latin typeface="Arial"/>
                <a:cs typeface="Arial"/>
              </a:rPr>
              <a:t>í</a:t>
            </a:r>
            <a:r>
              <a:rPr lang="en-US" dirty="0" err="1" smtClean="0"/>
              <a:t>nic</a:t>
            </a:r>
            <a:r>
              <a:rPr lang="en-US" dirty="0" err="1" smtClean="0">
                <a:latin typeface="Arial"/>
                <a:cs typeface="Arial"/>
              </a:rPr>
              <a:t>a</a:t>
            </a:r>
            <a:r>
              <a:rPr lang="en-US" dirty="0" smtClean="0"/>
              <a:t> de La </a:t>
            </a:r>
            <a:r>
              <a:rPr lang="en-US" dirty="0" err="1" smtClean="0"/>
              <a:t>Raza</a:t>
            </a:r>
            <a:endParaRPr lang="en-US" dirty="0" smtClean="0"/>
          </a:p>
          <a:p>
            <a:endParaRPr lang="en-US" dirty="0" smtClean="0"/>
          </a:p>
          <a:p>
            <a:r>
              <a:rPr lang="en-US" dirty="0" smtClean="0"/>
              <a:t>15% of</a:t>
            </a:r>
            <a:r>
              <a:rPr lang="en-US" baseline="0" dirty="0" smtClean="0"/>
              <a:t> Californians with HIV in care</a:t>
            </a:r>
          </a:p>
          <a:p>
            <a:endParaRPr lang="en-US" baseline="0" dirty="0" smtClean="0"/>
          </a:p>
          <a:p>
            <a:r>
              <a:rPr lang="en-US" baseline="0" dirty="0" smtClean="0"/>
              <a:t>22% of AA</a:t>
            </a:r>
          </a:p>
          <a:p>
            <a:r>
              <a:rPr lang="en-US" baseline="0" dirty="0" smtClean="0"/>
              <a:t>36% Latino/A</a:t>
            </a:r>
          </a:p>
          <a:p>
            <a:r>
              <a:rPr lang="en-US" baseline="0" dirty="0" smtClean="0"/>
              <a:t>17% Women</a:t>
            </a:r>
          </a:p>
          <a:p>
            <a:r>
              <a:rPr lang="en-US" baseline="0" dirty="0" smtClean="0"/>
              <a:t>49% 50+</a:t>
            </a:r>
            <a:endParaRPr lang="en-US" dirty="0"/>
          </a:p>
        </p:txBody>
      </p:sp>
      <p:sp>
        <p:nvSpPr>
          <p:cNvPr id="4" name="Slide Number Placeholder 3"/>
          <p:cNvSpPr>
            <a:spLocks noGrp="1"/>
          </p:cNvSpPr>
          <p:nvPr>
            <p:ph type="sldNum" sz="quarter" idx="10"/>
          </p:nvPr>
        </p:nvSpPr>
        <p:spPr/>
        <p:txBody>
          <a:bodyPr/>
          <a:lstStyle/>
          <a:p>
            <a:pPr>
              <a:defRPr/>
            </a:pPr>
            <a:fld id="{ACD67DAE-1480-437A-A8C8-54427BD95BB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9BCC3E-BFE3-44D4-A30E-F4BD1B9B1840}"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Clinics are starting in various places along the continuum; we are moving toward standardization.</a:t>
            </a:r>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Calibri" pitchFamily="34" charset="0"/>
                <a:ea typeface="MS PGothic" pitchFamily="34" charset="-128"/>
              </a:defRPr>
            </a:lvl1pPr>
            <a:lvl2pPr marL="742950" indent="-285750" defTabSz="927100" eaLnBrk="0" hangingPunct="0">
              <a:defRPr>
                <a:solidFill>
                  <a:schemeClr val="tx1"/>
                </a:solidFill>
                <a:latin typeface="Calibri" pitchFamily="34" charset="0"/>
                <a:ea typeface="MS PGothic" pitchFamily="34" charset="-128"/>
              </a:defRPr>
            </a:lvl2pPr>
            <a:lvl3pPr marL="1143000" indent="-228600" defTabSz="927100" eaLnBrk="0" hangingPunct="0">
              <a:defRPr>
                <a:solidFill>
                  <a:schemeClr val="tx1"/>
                </a:solidFill>
                <a:latin typeface="Calibri" pitchFamily="34" charset="0"/>
                <a:ea typeface="MS PGothic" pitchFamily="34" charset="-128"/>
              </a:defRPr>
            </a:lvl3pPr>
            <a:lvl4pPr marL="1600200" indent="-228600" defTabSz="927100" eaLnBrk="0" hangingPunct="0">
              <a:defRPr>
                <a:solidFill>
                  <a:schemeClr val="tx1"/>
                </a:solidFill>
                <a:latin typeface="Calibri" pitchFamily="34" charset="0"/>
                <a:ea typeface="MS PGothic" pitchFamily="34" charset="-128"/>
              </a:defRPr>
            </a:lvl4pPr>
            <a:lvl5pPr marL="2057400" indent="-228600" defTabSz="927100" eaLnBrk="0" hangingPunct="0">
              <a:defRPr>
                <a:solidFill>
                  <a:schemeClr val="tx1"/>
                </a:solidFill>
                <a:latin typeface="Calibri" pitchFamily="34" charset="0"/>
                <a:ea typeface="MS PGothic" pitchFamily="34" charset="-128"/>
              </a:defRPr>
            </a:lvl5pPr>
            <a:lvl6pPr marL="2514600" indent="-228600" defTabSz="9271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271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271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271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6471377-ADCA-46DB-A03C-D4D885CCEA97}" type="slidenum">
              <a:rPr lang="en-US" smtClean="0">
                <a:latin typeface="Arial" charset="0"/>
              </a:rPr>
              <a:pPr eaLnBrk="1" hangingPunct="1"/>
              <a:t>27</a:t>
            </a:fld>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US" sz="2800" dirty="0" smtClean="0"/>
              <a:t>Leveraged Countywide alignment of incentives</a:t>
            </a:r>
          </a:p>
          <a:p>
            <a:pPr lvl="1"/>
            <a:r>
              <a:rPr lang="en-US" dirty="0" smtClean="0"/>
              <a:t>AQIP, DSRIP</a:t>
            </a:r>
          </a:p>
          <a:p>
            <a:pPr lvl="0"/>
            <a:r>
              <a:rPr lang="en-US" sz="2800" dirty="0" smtClean="0"/>
              <a:t>Capacity building</a:t>
            </a:r>
          </a:p>
          <a:p>
            <a:pPr lvl="1"/>
            <a:r>
              <a:rPr lang="en-US" dirty="0" smtClean="0"/>
              <a:t>Panel management trainings </a:t>
            </a:r>
          </a:p>
          <a:p>
            <a:pPr lvl="2"/>
            <a:r>
              <a:rPr lang="en-US" sz="2400" dirty="0" smtClean="0"/>
              <a:t>Two trainings in 2012, covering panel management, med rec, data management, PCMH concepts</a:t>
            </a:r>
          </a:p>
          <a:p>
            <a:pPr lvl="1"/>
            <a:r>
              <a:rPr lang="en-US" dirty="0" smtClean="0"/>
              <a:t>Chronic Care Assistant training for Medical Assistants</a:t>
            </a:r>
          </a:p>
          <a:p>
            <a:pPr lvl="1"/>
            <a:r>
              <a:rPr lang="en-US" dirty="0" smtClean="0"/>
              <a:t>Data entry support </a:t>
            </a:r>
          </a:p>
          <a:p>
            <a:pPr lvl="1"/>
            <a:r>
              <a:rPr lang="en-US" dirty="0" smtClean="0"/>
              <a:t>Supported AETC webinar on care transitions</a:t>
            </a:r>
          </a:p>
          <a:p>
            <a:pPr lvl="0"/>
            <a:r>
              <a:rPr lang="en-US" sz="2800" dirty="0" smtClean="0"/>
              <a:t>Recruited executive leaders as project champions</a:t>
            </a:r>
          </a:p>
          <a:p>
            <a:pPr lvl="1"/>
            <a:r>
              <a:rPr lang="en-US" dirty="0" smtClean="0"/>
              <a:t>Connecting leadership to project vision</a:t>
            </a:r>
          </a:p>
          <a:p>
            <a:pPr lvl="1"/>
            <a:r>
              <a:rPr lang="en-US" dirty="0" smtClean="0"/>
              <a:t>Reinforcing benefits of PCMH model and panel management as a strategy</a:t>
            </a:r>
          </a:p>
          <a:p>
            <a:r>
              <a:rPr lang="en-US" sz="2800" dirty="0" smtClean="0"/>
              <a:t>Used Steering Committee members as on-site educators and movement builders</a:t>
            </a:r>
            <a:endParaRPr lang="en-US" dirty="0"/>
          </a:p>
        </p:txBody>
      </p:sp>
      <p:sp>
        <p:nvSpPr>
          <p:cNvPr id="4" name="Slide Number Placeholder 3"/>
          <p:cNvSpPr>
            <a:spLocks noGrp="1"/>
          </p:cNvSpPr>
          <p:nvPr>
            <p:ph type="sldNum" sz="quarter" idx="10"/>
          </p:nvPr>
        </p:nvSpPr>
        <p:spPr/>
        <p:txBody>
          <a:bodyPr/>
          <a:lstStyle/>
          <a:p>
            <a:pPr>
              <a:defRPr/>
            </a:pPr>
            <a:fld id="{E578A06D-F23D-4055-A1BD-4812AC17C4A6}"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AutoNum type="arabicParenR"/>
            </a:pPr>
            <a:r>
              <a:rPr lang="en-US" dirty="0" smtClean="0"/>
              <a:t>Improve Health Outcomes</a:t>
            </a:r>
          </a:p>
          <a:p>
            <a:pPr marL="881063" lvl="1" indent="-514350">
              <a:buFont typeface="Arial" pitchFamily="34" charset="0"/>
              <a:buChar char="•"/>
            </a:pPr>
            <a:r>
              <a:rPr lang="en-US" dirty="0" smtClean="0"/>
              <a:t>Lower viral loads</a:t>
            </a:r>
          </a:p>
          <a:p>
            <a:pPr marL="881063" lvl="1" indent="-514350">
              <a:buFont typeface="Arial" pitchFamily="34" charset="0"/>
              <a:buChar char="•"/>
            </a:pPr>
            <a:r>
              <a:rPr lang="en-US" dirty="0" smtClean="0"/>
              <a:t>Increase scheduled health maintenance activities</a:t>
            </a:r>
          </a:p>
          <a:p>
            <a:pPr marL="514350" indent="-514350">
              <a:buAutoNum type="arabicParenR"/>
            </a:pPr>
            <a:r>
              <a:rPr lang="en-US" dirty="0" smtClean="0"/>
              <a:t>Improve Continuity of Care</a:t>
            </a:r>
          </a:p>
          <a:p>
            <a:pPr marL="881063" lvl="1" indent="-514350">
              <a:buFont typeface="Arial" pitchFamily="34" charset="0"/>
              <a:buChar char="•"/>
            </a:pPr>
            <a:r>
              <a:rPr lang="en-US" dirty="0" smtClean="0"/>
              <a:t>Getting patients back into care</a:t>
            </a:r>
          </a:p>
          <a:p>
            <a:pPr marL="514350" indent="-514350">
              <a:buAutoNum type="arabicParenR"/>
            </a:pPr>
            <a:r>
              <a:rPr lang="en-US" dirty="0" smtClean="0"/>
              <a:t>Reduce transmission of HIV </a:t>
            </a:r>
          </a:p>
          <a:p>
            <a:endParaRPr lang="en-US" dirty="0"/>
          </a:p>
        </p:txBody>
      </p:sp>
      <p:sp>
        <p:nvSpPr>
          <p:cNvPr id="4" name="Slide Number Placeholder 3"/>
          <p:cNvSpPr>
            <a:spLocks noGrp="1"/>
          </p:cNvSpPr>
          <p:nvPr>
            <p:ph type="sldNum" sz="quarter" idx="10"/>
          </p:nvPr>
        </p:nvSpPr>
        <p:spPr/>
        <p:txBody>
          <a:bodyPr/>
          <a:lstStyle/>
          <a:p>
            <a:pPr>
              <a:defRPr/>
            </a:pPr>
            <a:fld id="{E578A06D-F23D-4055-A1BD-4812AC17C4A6}"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US" sz="1200" kern="1200" dirty="0" smtClean="0">
                <a:solidFill>
                  <a:schemeClr val="tx1"/>
                </a:solidFill>
                <a:latin typeface="+mn-lt"/>
                <a:ea typeface="+mn-ea"/>
                <a:cs typeface="+mn-cs"/>
              </a:rPr>
              <a:t>Innovative use of video</a:t>
            </a:r>
          </a:p>
          <a:p>
            <a:pPr lvl="1"/>
            <a:r>
              <a:rPr lang="en-US" sz="1200" kern="1200" dirty="0" smtClean="0">
                <a:solidFill>
                  <a:schemeClr val="tx1"/>
                </a:solidFill>
                <a:latin typeface="+mn-lt"/>
                <a:ea typeface="+mn-ea"/>
                <a:cs typeface="+mn-cs"/>
              </a:rPr>
              <a:t>Being interviewed serves as leadership training for project activity</a:t>
            </a:r>
          </a:p>
          <a:p>
            <a:pPr lvl="2"/>
            <a:r>
              <a:rPr lang="en-US" sz="1200" kern="1200" dirty="0" smtClean="0">
                <a:solidFill>
                  <a:schemeClr val="tx1"/>
                </a:solidFill>
                <a:latin typeface="+mn-lt"/>
                <a:ea typeface="+mn-ea"/>
                <a:cs typeface="+mn-cs"/>
              </a:rPr>
              <a:t>Adam, Phoenix videos</a:t>
            </a:r>
          </a:p>
          <a:p>
            <a:pPr lvl="1"/>
            <a:r>
              <a:rPr lang="en-US" sz="1200" kern="1200" dirty="0" smtClean="0">
                <a:solidFill>
                  <a:schemeClr val="tx1"/>
                </a:solidFill>
                <a:latin typeface="+mn-lt"/>
                <a:ea typeface="+mn-ea"/>
                <a:cs typeface="+mn-cs"/>
              </a:rPr>
              <a:t>Connects individuals who are directly involved in the change to identify steps in the change process</a:t>
            </a:r>
          </a:p>
          <a:p>
            <a:pPr lvl="2"/>
            <a:r>
              <a:rPr lang="en-US" sz="1200" kern="1200" dirty="0" smtClean="0">
                <a:solidFill>
                  <a:schemeClr val="tx1"/>
                </a:solidFill>
                <a:latin typeface="+mn-lt"/>
                <a:ea typeface="+mn-ea"/>
                <a:cs typeface="+mn-cs"/>
              </a:rPr>
              <a:t>Patti, Monica videos</a:t>
            </a:r>
          </a:p>
          <a:p>
            <a:pPr lvl="1"/>
            <a:r>
              <a:rPr lang="en-US" sz="1200" kern="1200" dirty="0" smtClean="0">
                <a:solidFill>
                  <a:schemeClr val="tx1"/>
                </a:solidFill>
                <a:latin typeface="+mn-lt"/>
                <a:ea typeface="+mn-ea"/>
                <a:cs typeface="+mn-cs"/>
              </a:rPr>
              <a:t>Strengthening the adult learning and institutional learning process, engaging stakeholders as co-learners</a:t>
            </a:r>
          </a:p>
          <a:p>
            <a:pPr lvl="1"/>
            <a:r>
              <a:rPr lang="en-US" sz="1200" kern="1200" dirty="0" smtClean="0">
                <a:solidFill>
                  <a:schemeClr val="tx1"/>
                </a:solidFill>
                <a:latin typeface="+mn-lt"/>
                <a:ea typeface="+mn-ea"/>
                <a:cs typeface="+mn-cs"/>
              </a:rPr>
              <a:t>Building relationship of individuals and clinics within network to the larger project </a:t>
            </a:r>
          </a:p>
          <a:p>
            <a:pPr lvl="2"/>
            <a:r>
              <a:rPr lang="en-US" sz="1200" kern="1200" dirty="0" smtClean="0">
                <a:solidFill>
                  <a:schemeClr val="tx1"/>
                </a:solidFill>
                <a:latin typeface="+mn-lt"/>
                <a:ea typeface="+mn-ea"/>
                <a:cs typeface="+mn-cs"/>
              </a:rPr>
              <a:t>Creates visibility and opportunity for recognition</a:t>
            </a:r>
          </a:p>
          <a:p>
            <a:pPr lvl="1"/>
            <a:r>
              <a:rPr lang="en-US" sz="1200" kern="1200" dirty="0" smtClean="0">
                <a:solidFill>
                  <a:schemeClr val="tx1"/>
                </a:solidFill>
                <a:latin typeface="+mn-lt"/>
                <a:ea typeface="+mn-ea"/>
                <a:cs typeface="+mn-cs"/>
              </a:rPr>
              <a:t>Making a human connection for viewers to a socio-technical innovation—what does the project mean?</a:t>
            </a:r>
          </a:p>
          <a:p>
            <a:pPr lvl="2"/>
            <a:r>
              <a:rPr lang="en-US" sz="1200" kern="1200" dirty="0" smtClean="0">
                <a:solidFill>
                  <a:schemeClr val="tx1"/>
                </a:solidFill>
                <a:latin typeface="+mn-lt"/>
                <a:ea typeface="+mn-ea"/>
                <a:cs typeface="+mn-cs"/>
              </a:rPr>
              <a:t>Andre video</a:t>
            </a:r>
          </a:p>
          <a:p>
            <a:pPr lvl="1"/>
            <a:r>
              <a:rPr lang="en-US" sz="1200" kern="1200" dirty="0" smtClean="0">
                <a:solidFill>
                  <a:schemeClr val="tx1"/>
                </a:solidFill>
                <a:latin typeface="+mn-lt"/>
                <a:ea typeface="+mn-ea"/>
                <a:cs typeface="+mn-cs"/>
              </a:rPr>
              <a:t>Documenting project progress over time; tells the story of the project</a:t>
            </a:r>
          </a:p>
          <a:p>
            <a:pPr lvl="1"/>
            <a:r>
              <a:rPr lang="en-US" sz="1200" kern="1200" dirty="0" smtClean="0">
                <a:solidFill>
                  <a:schemeClr val="tx1"/>
                </a:solidFill>
                <a:latin typeface="+mn-lt"/>
                <a:ea typeface="+mn-ea"/>
                <a:cs typeface="+mn-cs"/>
              </a:rPr>
              <a:t>Documenting work in a way that makes it more </a:t>
            </a:r>
            <a:r>
              <a:rPr lang="en-US" sz="1200" kern="1200" dirty="0" err="1" smtClean="0">
                <a:solidFill>
                  <a:schemeClr val="tx1"/>
                </a:solidFill>
                <a:latin typeface="+mn-lt"/>
                <a:ea typeface="+mn-ea"/>
                <a:cs typeface="+mn-cs"/>
              </a:rPr>
              <a:t>generalizable</a:t>
            </a:r>
            <a:r>
              <a:rPr lang="en-US" sz="1200" kern="1200" dirty="0" smtClean="0">
                <a:solidFill>
                  <a:schemeClr val="tx1"/>
                </a:solidFill>
                <a:latin typeface="+mn-lt"/>
                <a:ea typeface="+mn-ea"/>
                <a:cs typeface="+mn-cs"/>
              </a:rPr>
              <a:t> and shareable in the field</a:t>
            </a:r>
          </a:p>
          <a:p>
            <a:pPr lvl="1"/>
            <a:r>
              <a:rPr lang="en-US" sz="1200" kern="1200" dirty="0" smtClean="0">
                <a:solidFill>
                  <a:schemeClr val="tx1"/>
                </a:solidFill>
                <a:latin typeface="+mn-lt"/>
                <a:ea typeface="+mn-ea"/>
                <a:cs typeface="+mn-cs"/>
              </a:rPr>
              <a:t>Adjunct to qualitative evaluation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Steering Committee</a:t>
            </a:r>
          </a:p>
          <a:p>
            <a:pPr lvl="1"/>
            <a:r>
              <a:rPr lang="en-US" sz="1200" kern="1200" dirty="0" smtClean="0">
                <a:solidFill>
                  <a:schemeClr val="tx1"/>
                </a:solidFill>
                <a:latin typeface="+mn-lt"/>
                <a:ea typeface="+mn-ea"/>
                <a:cs typeface="+mn-cs"/>
              </a:rPr>
              <a:t>Building team with representation from each project site</a:t>
            </a:r>
          </a:p>
          <a:p>
            <a:pPr lvl="1"/>
            <a:r>
              <a:rPr lang="en-US" sz="1200" kern="1200" dirty="0" smtClean="0">
                <a:solidFill>
                  <a:schemeClr val="tx1"/>
                </a:solidFill>
                <a:latin typeface="+mn-lt"/>
                <a:ea typeface="+mn-ea"/>
                <a:cs typeface="+mn-cs"/>
              </a:rPr>
              <a:t>Creating learning network</a:t>
            </a:r>
          </a:p>
          <a:p>
            <a:pPr lvl="1"/>
            <a:r>
              <a:rPr lang="en-US" sz="1200" kern="1200" dirty="0" smtClean="0">
                <a:solidFill>
                  <a:schemeClr val="tx1"/>
                </a:solidFill>
                <a:latin typeface="+mn-lt"/>
                <a:ea typeface="+mn-ea"/>
                <a:cs typeface="+mn-cs"/>
              </a:rPr>
              <a:t>Increasing accountability</a:t>
            </a:r>
          </a:p>
          <a:p>
            <a:pPr lvl="1"/>
            <a:r>
              <a:rPr lang="en-US" sz="1200" kern="1200" dirty="0" smtClean="0">
                <a:solidFill>
                  <a:schemeClr val="tx1"/>
                </a:solidFill>
                <a:latin typeface="+mn-lt"/>
                <a:ea typeface="+mn-ea"/>
                <a:cs typeface="+mn-cs"/>
              </a:rPr>
              <a:t>Problem solving </a:t>
            </a:r>
          </a:p>
          <a:p>
            <a:pPr lvl="1"/>
            <a:r>
              <a:rPr lang="en-US" sz="1200" kern="1200" dirty="0" smtClean="0">
                <a:solidFill>
                  <a:schemeClr val="tx1"/>
                </a:solidFill>
                <a:latin typeface="+mn-lt"/>
                <a:ea typeface="+mn-ea"/>
                <a:cs typeface="+mn-cs"/>
              </a:rPr>
              <a:t>Sharing knowledge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Coaching</a:t>
            </a:r>
          </a:p>
          <a:p>
            <a:pPr lvl="1"/>
            <a:r>
              <a:rPr lang="en-US" sz="1200" kern="1200" dirty="0" smtClean="0">
                <a:solidFill>
                  <a:schemeClr val="tx1"/>
                </a:solidFill>
                <a:latin typeface="+mn-lt"/>
                <a:ea typeface="+mn-ea"/>
                <a:cs typeface="+mn-cs"/>
              </a:rPr>
              <a:t>One-on-one coaching on </a:t>
            </a:r>
            <a:r>
              <a:rPr lang="en-US" sz="1200" kern="1200" dirty="0" err="1" smtClean="0">
                <a:solidFill>
                  <a:schemeClr val="tx1"/>
                </a:solidFill>
                <a:latin typeface="+mn-lt"/>
                <a:ea typeface="+mn-ea"/>
                <a:cs typeface="+mn-cs"/>
              </a:rPr>
              <a:t>ePM</a:t>
            </a:r>
            <a:r>
              <a:rPr lang="en-US" sz="1200" kern="1200" dirty="0" smtClean="0">
                <a:solidFill>
                  <a:schemeClr val="tx1"/>
                </a:solidFill>
                <a:latin typeface="+mn-lt"/>
                <a:ea typeface="+mn-ea"/>
                <a:cs typeface="+mn-cs"/>
              </a:rPr>
              <a:t>, LabTracker, and NextGen (DJC)</a:t>
            </a:r>
          </a:p>
          <a:p>
            <a:pPr lvl="1"/>
            <a:r>
              <a:rPr lang="en-US" sz="1200" kern="1200" dirty="0" smtClean="0">
                <a:solidFill>
                  <a:schemeClr val="tx1"/>
                </a:solidFill>
                <a:latin typeface="+mn-lt"/>
                <a:ea typeface="+mn-ea"/>
                <a:cs typeface="+mn-cs"/>
              </a:rPr>
              <a:t>Practice coaching</a:t>
            </a:r>
          </a:p>
          <a:p>
            <a:pPr lvl="2"/>
            <a:r>
              <a:rPr lang="en-US" sz="1200" kern="1200" dirty="0" smtClean="0">
                <a:solidFill>
                  <a:schemeClr val="tx1"/>
                </a:solidFill>
                <a:latin typeface="+mn-lt"/>
                <a:ea typeface="+mn-ea"/>
                <a:cs typeface="+mn-cs"/>
              </a:rPr>
              <a:t>EGC &amp; MMC trained through Health </a:t>
            </a:r>
            <a:r>
              <a:rPr lang="en-US" sz="1200" kern="1200" dirty="0" err="1" smtClean="0">
                <a:solidFill>
                  <a:schemeClr val="tx1"/>
                </a:solidFill>
                <a:latin typeface="+mn-lt"/>
                <a:ea typeface="+mn-ea"/>
                <a:cs typeface="+mn-cs"/>
              </a:rPr>
              <a:t>TeamWorks</a:t>
            </a:r>
            <a:r>
              <a:rPr lang="en-US" sz="1200" kern="1200" dirty="0" smtClean="0">
                <a:solidFill>
                  <a:schemeClr val="tx1"/>
                </a:solidFill>
                <a:latin typeface="+mn-lt"/>
                <a:ea typeface="+mn-ea"/>
                <a:cs typeface="+mn-cs"/>
              </a:rPr>
              <a:t> and CPCA to coach clinics through PCMH transformation</a:t>
            </a:r>
          </a:p>
          <a:p>
            <a:pPr lvl="0"/>
            <a:r>
              <a:rPr lang="en-US" sz="1200" kern="1200" dirty="0" smtClean="0">
                <a:solidFill>
                  <a:schemeClr val="tx1"/>
                </a:solidFill>
                <a:latin typeface="+mn-lt"/>
                <a:ea typeface="+mn-ea"/>
                <a:cs typeface="+mn-cs"/>
              </a:rPr>
              <a:t>Webinars</a:t>
            </a:r>
          </a:p>
          <a:p>
            <a:pPr lvl="1"/>
            <a:r>
              <a:rPr lang="en-US" sz="1200" kern="1200" dirty="0" smtClean="0">
                <a:solidFill>
                  <a:schemeClr val="tx1"/>
                </a:solidFill>
                <a:latin typeface="+mn-lt"/>
                <a:ea typeface="+mn-ea"/>
                <a:cs typeface="+mn-cs"/>
              </a:rPr>
              <a:t>NextGen workflow with providers</a:t>
            </a:r>
          </a:p>
          <a:p>
            <a:pPr lvl="1"/>
            <a:r>
              <a:rPr lang="en-US" sz="1200" kern="1200" dirty="0" smtClean="0">
                <a:solidFill>
                  <a:schemeClr val="tx1"/>
                </a:solidFill>
                <a:latin typeface="+mn-lt"/>
                <a:ea typeface="+mn-ea"/>
                <a:cs typeface="+mn-cs"/>
              </a:rPr>
              <a:t>AETC webinars on health care reform and care transitions</a:t>
            </a:r>
          </a:p>
          <a:p>
            <a:pPr lvl="0"/>
            <a:r>
              <a:rPr lang="en-US" sz="1200" kern="1200" dirty="0" smtClean="0">
                <a:solidFill>
                  <a:schemeClr val="tx1"/>
                </a:solidFill>
                <a:latin typeface="+mn-lt"/>
                <a:ea typeface="+mn-ea"/>
                <a:cs typeface="+mn-cs"/>
              </a:rPr>
              <a:t>Home Improvement Bulletin</a:t>
            </a:r>
          </a:p>
          <a:p>
            <a:pPr lvl="1"/>
            <a:r>
              <a:rPr lang="en-US" sz="1200" kern="1200" dirty="0" smtClean="0">
                <a:solidFill>
                  <a:schemeClr val="tx1"/>
                </a:solidFill>
                <a:latin typeface="+mn-lt"/>
                <a:ea typeface="+mn-ea"/>
                <a:cs typeface="+mn-cs"/>
              </a:rPr>
              <a:t>Branding, building project presence &amp; visibility</a:t>
            </a:r>
          </a:p>
          <a:p>
            <a:pPr lvl="1"/>
            <a:r>
              <a:rPr lang="en-US" sz="1200" kern="1200" dirty="0" smtClean="0">
                <a:solidFill>
                  <a:schemeClr val="tx1"/>
                </a:solidFill>
                <a:latin typeface="+mn-lt"/>
                <a:ea typeface="+mn-ea"/>
                <a:cs typeface="+mn-cs"/>
              </a:rPr>
              <a:t>Serves as project “voice”—providing national resources, policy information, news</a:t>
            </a:r>
          </a:p>
          <a:p>
            <a:r>
              <a:rPr lang="en-US" sz="1200" kern="1200" dirty="0" smtClean="0">
                <a:solidFill>
                  <a:schemeClr val="tx1"/>
                </a:solidFill>
                <a:latin typeface="+mn-lt"/>
                <a:ea typeface="+mn-ea"/>
                <a:cs typeface="+mn-cs"/>
              </a:rPr>
              <a:t>Workflow analysis &amp; clinic observation</a:t>
            </a:r>
            <a:endParaRPr lang="en-US" dirty="0"/>
          </a:p>
        </p:txBody>
      </p:sp>
      <p:sp>
        <p:nvSpPr>
          <p:cNvPr id="4" name="Slide Number Placeholder 3"/>
          <p:cNvSpPr>
            <a:spLocks noGrp="1"/>
          </p:cNvSpPr>
          <p:nvPr>
            <p:ph type="sldNum" sz="quarter" idx="10"/>
          </p:nvPr>
        </p:nvSpPr>
        <p:spPr/>
        <p:txBody>
          <a:bodyPr/>
          <a:lstStyle/>
          <a:p>
            <a:pPr>
              <a:defRPr/>
            </a:pPr>
            <a:fld id="{E578A06D-F23D-4055-A1BD-4812AC17C4A6}"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Incentives and priorities must be aligned</a:t>
            </a:r>
          </a:p>
          <a:p>
            <a:pPr lvl="1"/>
            <a:r>
              <a:rPr lang="en-US" sz="1200" kern="1200" dirty="0" smtClean="0">
                <a:solidFill>
                  <a:schemeClr val="tx1"/>
                </a:solidFill>
                <a:latin typeface="+mn-lt"/>
                <a:ea typeface="+mn-ea"/>
                <a:cs typeface="+mn-cs"/>
              </a:rPr>
              <a:t>Site support from PCMH Project</a:t>
            </a:r>
          </a:p>
          <a:p>
            <a:pPr lvl="1"/>
            <a:r>
              <a:rPr lang="en-US" sz="1200" kern="1200" dirty="0" smtClean="0">
                <a:solidFill>
                  <a:schemeClr val="tx1"/>
                </a:solidFill>
                <a:latin typeface="+mn-lt"/>
                <a:ea typeface="+mn-ea"/>
                <a:cs typeface="+mn-cs"/>
              </a:rPr>
              <a:t>DSRIP Category V Grant</a:t>
            </a:r>
          </a:p>
          <a:p>
            <a:pPr lvl="1"/>
            <a:r>
              <a:rPr lang="en-US" sz="1200" kern="1200" dirty="0" smtClean="0">
                <a:solidFill>
                  <a:schemeClr val="tx1"/>
                </a:solidFill>
                <a:latin typeface="+mn-lt"/>
                <a:ea typeface="+mn-ea"/>
                <a:cs typeface="+mn-cs"/>
              </a:rPr>
              <a:t>HealthPAC Accelerated Quality Improvement Program (AQIP)</a:t>
            </a:r>
          </a:p>
          <a:p>
            <a:pPr lvl="0"/>
            <a:r>
              <a:rPr lang="en-US" sz="1200" kern="1200" dirty="0" smtClean="0">
                <a:solidFill>
                  <a:schemeClr val="tx1"/>
                </a:solidFill>
                <a:latin typeface="+mn-lt"/>
                <a:ea typeface="+mn-ea"/>
                <a:cs typeface="+mn-cs"/>
              </a:rPr>
              <a:t>Leaders must be engaged</a:t>
            </a:r>
          </a:p>
          <a:p>
            <a:pPr lvl="0"/>
            <a:r>
              <a:rPr lang="en-US" sz="1200" kern="1200" dirty="0" smtClean="0">
                <a:solidFill>
                  <a:schemeClr val="tx1"/>
                </a:solidFill>
                <a:latin typeface="+mn-lt"/>
                <a:ea typeface="+mn-ea"/>
                <a:cs typeface="+mn-cs"/>
              </a:rPr>
              <a:t>Job descriptions must reflect enhanced job duties</a:t>
            </a:r>
          </a:p>
          <a:p>
            <a:pPr lvl="0"/>
            <a:r>
              <a:rPr lang="en-US" sz="1200" kern="1200" dirty="0" smtClean="0">
                <a:solidFill>
                  <a:schemeClr val="tx1"/>
                </a:solidFill>
                <a:latin typeface="+mn-lt"/>
                <a:ea typeface="+mn-ea"/>
                <a:cs typeface="+mn-cs"/>
              </a:rPr>
              <a:t>Patients appreciated extra attention during pilot panel management clinics</a:t>
            </a:r>
          </a:p>
          <a:p>
            <a:r>
              <a:rPr lang="en-US" sz="1200" kern="1200" smtClean="0">
                <a:solidFill>
                  <a:schemeClr val="tx1"/>
                </a:solidFill>
                <a:latin typeface="+mn-lt"/>
                <a:ea typeface="+mn-ea"/>
                <a:cs typeface="+mn-cs"/>
              </a:rPr>
              <a:t>Andre video</a:t>
            </a:r>
            <a:endParaRPr lang="en-US"/>
          </a:p>
        </p:txBody>
      </p:sp>
      <p:sp>
        <p:nvSpPr>
          <p:cNvPr id="4" name="Slide Number Placeholder 3"/>
          <p:cNvSpPr>
            <a:spLocks noGrp="1"/>
          </p:cNvSpPr>
          <p:nvPr>
            <p:ph type="sldNum" sz="quarter" idx="10"/>
          </p:nvPr>
        </p:nvSpPr>
        <p:spPr/>
        <p:txBody>
          <a:bodyPr/>
          <a:lstStyle/>
          <a:p>
            <a:pPr>
              <a:defRPr/>
            </a:pPr>
            <a:fld id="{E578A06D-F23D-4055-A1BD-4812AC17C4A6}" type="slidenum">
              <a:rPr lang="en-US" smtClean="0"/>
              <a:pPr>
                <a:defRPr/>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a:t>
            </a:r>
            <a:r>
              <a:rPr lang="en-US" baseline="0" dirty="0" smtClean="0"/>
              <a:t> Division of HIV and STD Programs funds 34 HIV medical care providers and xx support service agencies</a:t>
            </a:r>
          </a:p>
          <a:p>
            <a:endParaRPr lang="en-US" baseline="0" dirty="0" smtClean="0"/>
          </a:p>
          <a:p>
            <a:r>
              <a:rPr lang="en-US" dirty="0" smtClean="0"/>
              <a:t>-Multiple data</a:t>
            </a:r>
            <a:r>
              <a:rPr lang="en-US" baseline="0" dirty="0" smtClean="0"/>
              <a:t> systems include intake and eligibility, financial screening, appointment scheduling, subspecialty referrals, clinical diagnoses, lab results, medications, social service referrals, assessment and care planning</a:t>
            </a:r>
          </a:p>
          <a:p>
            <a:endParaRPr lang="en-US" baseline="0" dirty="0" smtClean="0"/>
          </a:p>
          <a:p>
            <a:r>
              <a:rPr lang="en-US" baseline="0" dirty="0" smtClean="0"/>
              <a:t>-Many areas of overlap between medical and non-medical case management but little communication among providers resulting in multiple assessments, referrals and service coordination efforts.</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In Calendar year (CY 2009), there were 18,345 PLWHA in RW System of Care.</a:t>
            </a:r>
          </a:p>
          <a:p>
            <a:pPr>
              <a:buFontTx/>
              <a:buChar char="-"/>
            </a:pPr>
            <a:r>
              <a:rPr lang="en-US" baseline="0" dirty="0" smtClean="0"/>
              <a:t> of whom  12,752 (70% ) were in medical care (defined as having at least 1 medical outpatient visit and a VL within CY 2009)</a:t>
            </a:r>
          </a:p>
          <a:p>
            <a:r>
              <a:rPr lang="en-US" baseline="0" dirty="0" smtClean="0"/>
              <a:t>- Of those who were in medical care, as defined earlier, 90% (11,424) were on ART</a:t>
            </a:r>
          </a:p>
          <a:p>
            <a:r>
              <a:rPr lang="en-US" baseline="0" dirty="0" smtClean="0"/>
              <a:t>- 74% (9,412) were retained in medical care (2 or more visits at least 3 months apart) in 2009</a:t>
            </a:r>
          </a:p>
          <a:p>
            <a:r>
              <a:rPr lang="en-US" baseline="0" dirty="0" smtClean="0"/>
              <a:t>-</a:t>
            </a:r>
            <a:r>
              <a:rPr lang="en-US" b="1" baseline="0" dirty="0" smtClean="0"/>
              <a:t>65%</a:t>
            </a:r>
            <a:r>
              <a:rPr lang="en-US" baseline="0" dirty="0" smtClean="0"/>
              <a:t> (8,247) had an undetectable VL in comparison to 58% LAC county-wide known PLWH in care. </a:t>
            </a:r>
          </a:p>
          <a:p>
            <a:r>
              <a:rPr lang="en-US" b="1" baseline="0" dirty="0" smtClean="0"/>
              <a:t>- Note: among RW clients in medical care and on ART, 72% (8,247/11,424) have an undetectable VL.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B693ED-5FD5-414B-B0CF-7DC83CB46614}"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Discuss how RW</a:t>
            </a:r>
            <a:r>
              <a:rPr lang="en-US" baseline="0" dirty="0" smtClean="0"/>
              <a:t> planning body was critical to forming MCC standards and idea</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pPr marL="224325" indent="-224325">
              <a:buFont typeface="Arial" pitchFamily="34" charset="0"/>
              <a:buChar char="•"/>
            </a:pPr>
            <a:r>
              <a:rPr lang="en-US" dirty="0" smtClean="0"/>
              <a:t>The MCC program</a:t>
            </a:r>
            <a:r>
              <a:rPr lang="en-US" baseline="0" dirty="0" smtClean="0"/>
              <a:t> was </a:t>
            </a:r>
            <a:r>
              <a:rPr lang="en-US" dirty="0" smtClean="0"/>
              <a:t>developed</a:t>
            </a:r>
            <a:r>
              <a:rPr lang="en-US" baseline="0" dirty="0" smtClean="0"/>
              <a:t> by DHSP based on a model proposed by the LAC Commission on HIV/AIDS</a:t>
            </a:r>
          </a:p>
          <a:p>
            <a:pPr marL="224325" indent="-224325">
              <a:buFont typeface="Arial" pitchFamily="34" charset="0"/>
              <a:buChar char="•"/>
            </a:pPr>
            <a:r>
              <a:rPr lang="en-US" baseline="0" dirty="0" smtClean="0"/>
              <a:t>Targets patients meeting risk criteria for poor health outcomes includes:</a:t>
            </a:r>
          </a:p>
          <a:p>
            <a:pPr marL="448650" lvl="1"/>
            <a:r>
              <a:rPr lang="en-US" baseline="0" dirty="0" smtClean="0"/>
              <a:t>	-HIV diagnosis in the past 6 months;</a:t>
            </a:r>
          </a:p>
          <a:p>
            <a:r>
              <a:rPr lang="en-US" baseline="0" dirty="0" smtClean="0"/>
              <a:t>	-Out of HIV care for more than 6 months;</a:t>
            </a:r>
          </a:p>
          <a:p>
            <a:r>
              <a:rPr lang="en-US" baseline="0" dirty="0" smtClean="0"/>
              <a:t>	-Not receiving ARTs despite meeting current clinical guidelines;</a:t>
            </a:r>
          </a:p>
          <a:p>
            <a:pPr marL="897301" lvl="2"/>
            <a:r>
              <a:rPr lang="en-US" dirty="0" smtClean="0"/>
              <a:t>-On</a:t>
            </a:r>
            <a:r>
              <a:rPr lang="en-US" baseline="0" dirty="0" smtClean="0"/>
              <a:t> ART but with detectable viral load; or</a:t>
            </a:r>
          </a:p>
          <a:p>
            <a:r>
              <a:rPr lang="en-US" baseline="0" dirty="0" smtClean="0"/>
              <a:t>	-Multiple medical and/or psychological co-morbidities that impact health status</a:t>
            </a:r>
          </a:p>
          <a:p>
            <a:pPr marL="224325" indent="-224325" defTabSz="897301">
              <a:buFont typeface="Arial" pitchFamily="34" charset="0"/>
              <a:buChar char="•"/>
              <a:defRPr/>
            </a:pPr>
            <a:r>
              <a:rPr lang="en-US" baseline="0" dirty="0" smtClean="0"/>
              <a:t>Intensity of service delivery is tailored to patient acuity level</a:t>
            </a:r>
          </a:p>
          <a:p>
            <a:pPr marL="224325" indent="-224325" defTabSz="897301">
              <a:buFont typeface="Arial" pitchFamily="34" charset="0"/>
              <a:buChar char="•"/>
              <a:defRPr/>
            </a:pPr>
            <a:r>
              <a:rPr lang="en-US" baseline="0" dirty="0" smtClean="0"/>
              <a:t>Brief interventions include engagement in HIV care, ART adherence, behavioral risk reduction, and social support and partner services</a:t>
            </a:r>
          </a:p>
          <a:p>
            <a:pPr marL="224325" indent="-224325">
              <a:buFont typeface="Arial" pitchFamily="34" charset="0"/>
              <a:buChar char="•"/>
            </a:pPr>
            <a:endParaRPr lang="en-US" baseline="0" dirty="0" smtClean="0"/>
          </a:p>
          <a:p>
            <a:pPr marL="224325" indent="-224325">
              <a:buFont typeface="Arial" pitchFamily="34" charset="0"/>
              <a:buChar char="•"/>
            </a:pPr>
            <a:endParaRPr lang="en-US" baseline="0" dirty="0" smtClean="0"/>
          </a:p>
          <a:p>
            <a:pPr marL="168244" indent="-168244">
              <a:buFont typeface="Arial" pitchFamily="34" charset="0"/>
              <a:buChar char="•"/>
            </a:pPr>
            <a:r>
              <a:rPr lang="en-US" baseline="0" dirty="0" smtClean="0"/>
              <a:t>	</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224325" indent="-224325">
              <a:buFont typeface="Arial" pitchFamily="34" charset="0"/>
              <a:buChar char="•"/>
            </a:pPr>
            <a:r>
              <a:rPr lang="en-US" dirty="0" smtClean="0"/>
              <a:t>The i2i Tracks system is being</a:t>
            </a:r>
            <a:r>
              <a:rPr lang="en-US" baseline="0" dirty="0" smtClean="0"/>
              <a:t> rolled out at all county clinics in January 2012 by the Los Angeles County Department of Health Services (DHS) to improve care coordination for all ambulatory patients through an electronic medical home and to meet state and federal healthcare reform requirements.</a:t>
            </a:r>
          </a:p>
          <a:p>
            <a:pPr marL="224325" indent="-224325">
              <a:buFont typeface="Arial" pitchFamily="34" charset="0"/>
              <a:buChar char="•"/>
            </a:pPr>
            <a:r>
              <a:rPr lang="en-US" baseline="0" dirty="0" smtClean="0"/>
              <a:t>We are working with DHS to include an HIV-specific module within the i2i Tracks system to allow for the tracking of HIV-specific service delivery and patient outcomes</a:t>
            </a:r>
          </a:p>
          <a:p>
            <a:pPr marL="672976" lvl="1" indent="-224325">
              <a:buFont typeface="Arial" pitchFamily="34" charset="0"/>
              <a:buChar char="•"/>
            </a:pPr>
            <a:r>
              <a:rPr lang="en-US" baseline="0" dirty="0" smtClean="0"/>
              <a:t>Access to aggregated data can provide information about patient populations such as patients assigned to a specific provider or the whole clinic population</a:t>
            </a:r>
          </a:p>
          <a:p>
            <a:pPr marL="672976" lvl="1" indent="-224325">
              <a:buFont typeface="Arial" pitchFamily="34" charset="0"/>
              <a:buChar char="•"/>
            </a:pPr>
            <a:r>
              <a:rPr lang="en-US" baseline="0" dirty="0" smtClean="0"/>
              <a:t>Quality of care can be increased by allowing providers to: 1) better monitor patient care delivery (such as service delivery based on DHHS HIV care recommendations) and 2) track patient outcomes (for example, all patients without an HIV care visit in the past 6 months, or patients due for a TB screening)</a:t>
            </a:r>
          </a:p>
          <a:p>
            <a:pPr marL="672976" lvl="1" indent="-224325">
              <a:buFont typeface="Arial" pitchFamily="34" charset="0"/>
              <a:buChar char="•"/>
            </a:pPr>
            <a:r>
              <a:rPr lang="en-US" baseline="0" dirty="0" smtClean="0"/>
              <a:t>Examples of care coordination and panel management are: 1) to track and address the needs of all patients, such as receiving all services recommended by DHHS HIV guidelines; and 2) to identify patients with more serious health conditions (i.e. comorbidities) or who are not meeting care service guidelines (such as patients on ART at least 3 months without viral suppression ) for further intervention and prevent them from falling through the cracks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700808D-05F5-48CB-8628-B26CEC7428B0}" type="slidenum">
              <a:rPr lang="en-US" smtClean="0">
                <a:solidFill>
                  <a:prstClr val="black"/>
                </a:solidFill>
              </a:rPr>
              <a:pPr/>
              <a:t>57</a:t>
            </a:fld>
            <a:endParaRPr lang="en-US">
              <a:solidFill>
                <a:prstClr val="black"/>
              </a:solidFill>
            </a:endParaRPr>
          </a:p>
        </p:txBody>
      </p:sp>
    </p:spTree>
    <p:extLst>
      <p:ext uri="{BB962C8B-B14F-4D97-AF65-F5344CB8AC3E}">
        <p14:creationId xmlns="" xmlns:p14="http://schemas.microsoft.com/office/powerpoint/2010/main" val="2026789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0808D-05F5-48CB-8628-B26CEC7428B0}" type="slidenum">
              <a:rPr lang="en-US" smtClean="0"/>
              <a:pPr/>
              <a:t>58</a:t>
            </a:fld>
            <a:endParaRPr lang="en-US"/>
          </a:p>
        </p:txBody>
      </p:sp>
    </p:spTree>
    <p:extLst>
      <p:ext uri="{BB962C8B-B14F-4D97-AF65-F5344CB8AC3E}">
        <p14:creationId xmlns="" xmlns:p14="http://schemas.microsoft.com/office/powerpoint/2010/main" val="1633603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pPr/>
              <a:t>61</a:t>
            </a:fld>
            <a:endParaRPr lang="en-US" dirty="0"/>
          </a:p>
        </p:txBody>
      </p:sp>
    </p:spTree>
    <p:extLst>
      <p:ext uri="{BB962C8B-B14F-4D97-AF65-F5344CB8AC3E}">
        <p14:creationId xmlns="" xmlns:p14="http://schemas.microsoft.com/office/powerpoint/2010/main" val="3206930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the system impact;</a:t>
            </a:r>
            <a:r>
              <a:rPr lang="en-US" baseline="0" dirty="0" smtClean="0"/>
              <a:t> is the system the problem or the solution; there is a human element to reach that goal; how can a changed system help reach that goal.</a:t>
            </a:r>
            <a:endParaRPr lang="en-US" dirty="0"/>
          </a:p>
        </p:txBody>
      </p:sp>
      <p:sp>
        <p:nvSpPr>
          <p:cNvPr id="4" name="Slide Number Placeholder 3"/>
          <p:cNvSpPr>
            <a:spLocks noGrp="1"/>
          </p:cNvSpPr>
          <p:nvPr>
            <p:ph type="sldNum" sz="quarter" idx="10"/>
          </p:nvPr>
        </p:nvSpPr>
        <p:spPr/>
        <p:txBody>
          <a:bodyPr/>
          <a:lstStyle/>
          <a:p>
            <a:fld id="{C700808D-05F5-48CB-8628-B26CEC7428B0}" type="slidenum">
              <a:rPr lang="en-US" smtClean="0"/>
              <a:pPr/>
              <a:t>62</a:t>
            </a:fld>
            <a:endParaRPr lang="en-US"/>
          </a:p>
        </p:txBody>
      </p:sp>
    </p:spTree>
    <p:extLst>
      <p:ext uri="{BB962C8B-B14F-4D97-AF65-F5344CB8AC3E}">
        <p14:creationId xmlns="" xmlns:p14="http://schemas.microsoft.com/office/powerpoint/2010/main" val="363233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2473" y="8683366"/>
            <a:ext cx="2973975" cy="459074"/>
          </a:xfrm>
          <a:prstGeom prst="rect">
            <a:avLst/>
          </a:prstGeom>
          <a:noFill/>
          <a:ln w="9525">
            <a:noFill/>
            <a:miter lim="800000"/>
            <a:headEnd/>
            <a:tailEnd/>
          </a:ln>
        </p:spPr>
        <p:txBody>
          <a:bodyPr lIns="91216" tIns="45609" rIns="91216" bIns="45609" anchor="b"/>
          <a:lstStyle/>
          <a:p>
            <a:pPr algn="r" defTabSz="911322"/>
            <a:fld id="{9246842A-29D6-4A45-B11B-CD11D0A40F78}" type="slidenum">
              <a:rPr lang="en-US" sz="1200"/>
              <a:pPr algn="r" defTabSz="911322"/>
              <a:t>7</a:t>
            </a:fld>
            <a:endParaRPr lang="en-US" sz="1200" dirty="0"/>
          </a:p>
        </p:txBody>
      </p:sp>
      <p:sp>
        <p:nvSpPr>
          <p:cNvPr id="21507" name="Rectangle 2"/>
          <p:cNvSpPr>
            <a:spLocks noGrp="1" noRot="1" noChangeAspect="1" noChangeArrowheads="1" noTextEdit="1"/>
          </p:cNvSpPr>
          <p:nvPr>
            <p:ph type="sldImg"/>
          </p:nvPr>
        </p:nvSpPr>
        <p:spPr>
          <a:xfrm>
            <a:off x="1143000" y="684213"/>
            <a:ext cx="4570413" cy="3429000"/>
          </a:xfrm>
          <a:ln/>
        </p:spPr>
      </p:sp>
      <p:sp>
        <p:nvSpPr>
          <p:cNvPr id="21508" name="Rectangle 3"/>
          <p:cNvSpPr>
            <a:spLocks noGrp="1" noChangeArrowheads="1"/>
          </p:cNvSpPr>
          <p:nvPr>
            <p:ph type="body" idx="1"/>
          </p:nvPr>
        </p:nvSpPr>
        <p:spPr>
          <a:xfrm>
            <a:off x="684869" y="4344025"/>
            <a:ext cx="5486710" cy="4116049"/>
          </a:xfrm>
          <a:noFill/>
          <a:ln/>
        </p:spPr>
        <p:txBody>
          <a:bodyPr lIns="91216" tIns="45609" rIns="91216" bIns="45609"/>
          <a:lstStyle/>
          <a:p>
            <a:r>
              <a:rPr lang="en-US" dirty="0" smtClean="0"/>
              <a:t>Summary Purpose:  In collaboration with researchers at the University of California at San Francisco (UCSF), conduct research that demonstrates the effectiveness of Patient-Centered Medical Homes (PCMH) for persons with HIV /AIDS in California.  </a:t>
            </a:r>
          </a:p>
          <a:p>
            <a:pPr defTabSz="897301">
              <a:defRPr/>
            </a:pPr>
            <a:r>
              <a:rPr lang="en-US" dirty="0" smtClean="0"/>
              <a:t>The research will examine cost, quality, patient satisfaction, and patient self-management related to organizations and service delivery systems. </a:t>
            </a:r>
          </a:p>
          <a:p>
            <a:pPr defTabSz="897301">
              <a:defRPr/>
            </a:pPr>
            <a:endParaRPr lang="en-US" dirty="0" smtClean="0"/>
          </a:p>
          <a:p>
            <a:r>
              <a:rPr lang="en-US" dirty="0" smtClean="0"/>
              <a:t>The grant funds are</a:t>
            </a:r>
          </a:p>
          <a:p>
            <a:endParaRPr lang="en-US" dirty="0" smtClean="0"/>
          </a:p>
          <a:p>
            <a:pPr defTabSz="897301">
              <a:buFontTx/>
              <a:buChar char="•"/>
              <a:defRPr/>
            </a:pPr>
            <a:r>
              <a:rPr lang="en-US" sz="1100" dirty="0" smtClean="0"/>
              <a:t>Multi-site evaluation</a:t>
            </a:r>
          </a:p>
          <a:p>
            <a:pPr>
              <a:buFontTx/>
              <a:buChar char="•"/>
            </a:pPr>
            <a:r>
              <a:rPr lang="en-US" sz="1100" dirty="0" smtClean="0"/>
              <a:t>Collaboration – part of the research is unformed and will depend on who the grantees are (populations served, organizational size and structure, status of PCMH development) The grantees and UCSF will formulate parts of the research. </a:t>
            </a:r>
          </a:p>
          <a:p>
            <a:pPr>
              <a:buFontTx/>
              <a:buChar char="•"/>
            </a:pPr>
            <a:r>
              <a:rPr lang="en-US" sz="1100" dirty="0" smtClean="0"/>
              <a:t>UCSF (Center for AIDS Prevention Studies – research program) funded through a previously awarded grant that included evaluating new HIV service delivery models</a:t>
            </a:r>
          </a:p>
          <a:p>
            <a:pPr>
              <a:buFontTx/>
              <a:buChar char="•"/>
            </a:pPr>
            <a:r>
              <a:rPr lang="en-US" sz="1100" dirty="0" smtClean="0"/>
              <a:t>UCSF not involved in the review of proposals, joined initiative after funding decisions are made. </a:t>
            </a:r>
          </a:p>
          <a:p>
            <a:pPr defTabSz="897301">
              <a:buFontTx/>
              <a:buChar char="•"/>
              <a:defRPr/>
            </a:pPr>
            <a:r>
              <a:rPr lang="en-US" dirty="0" smtClean="0"/>
              <a:t>Collaboration – means that part of the research is unformed and will depend on who the grantees are (populations served, organizational size and structure, status of PCMH development) The grantees will work with UCSF to formulate parts of the research.  </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2473" y="8683366"/>
            <a:ext cx="2973975" cy="459074"/>
          </a:xfrm>
          <a:prstGeom prst="rect">
            <a:avLst/>
          </a:prstGeom>
          <a:noFill/>
          <a:ln w="9525">
            <a:noFill/>
            <a:miter lim="800000"/>
            <a:headEnd/>
            <a:tailEnd/>
          </a:ln>
        </p:spPr>
        <p:txBody>
          <a:bodyPr lIns="91216" tIns="45609" rIns="91216" bIns="45609" anchor="b"/>
          <a:lstStyle/>
          <a:p>
            <a:pPr algn="r" defTabSz="911322"/>
            <a:fld id="{9246842A-29D6-4A45-B11B-CD11D0A40F78}" type="slidenum">
              <a:rPr lang="en-US" sz="1200"/>
              <a:pPr algn="r" defTabSz="911322"/>
              <a:t>8</a:t>
            </a:fld>
            <a:endParaRPr lang="en-US" sz="1200" dirty="0"/>
          </a:p>
        </p:txBody>
      </p:sp>
      <p:sp>
        <p:nvSpPr>
          <p:cNvPr id="21507" name="Rectangle 2"/>
          <p:cNvSpPr>
            <a:spLocks noGrp="1" noRot="1" noChangeAspect="1" noChangeArrowheads="1" noTextEdit="1"/>
          </p:cNvSpPr>
          <p:nvPr>
            <p:ph type="sldImg"/>
          </p:nvPr>
        </p:nvSpPr>
        <p:spPr>
          <a:xfrm>
            <a:off x="1143000" y="684213"/>
            <a:ext cx="4570413" cy="3429000"/>
          </a:xfrm>
          <a:ln/>
        </p:spPr>
      </p:sp>
      <p:sp>
        <p:nvSpPr>
          <p:cNvPr id="21508" name="Rectangle 3"/>
          <p:cNvSpPr>
            <a:spLocks noGrp="1" noChangeArrowheads="1"/>
          </p:cNvSpPr>
          <p:nvPr>
            <p:ph type="body" idx="1"/>
          </p:nvPr>
        </p:nvSpPr>
        <p:spPr>
          <a:xfrm>
            <a:off x="684869" y="4344025"/>
            <a:ext cx="5486710" cy="4116049"/>
          </a:xfrm>
          <a:noFill/>
          <a:ln/>
        </p:spPr>
        <p:txBody>
          <a:bodyPr lIns="91216" tIns="45609" rIns="91216" bIns="45609"/>
          <a:lstStyle/>
          <a:p>
            <a:r>
              <a:rPr lang="en-US" dirty="0" smtClean="0"/>
              <a:t>Summary Purpose:  In collaboration with researchers at the University of California at San Francisco (UCSF), conduct research that demonstrates the effectiveness of Patient-Centered Medical Homes (PCMH) for persons with HIV /AIDS in California.  </a:t>
            </a:r>
          </a:p>
          <a:p>
            <a:pPr defTabSz="897301">
              <a:defRPr/>
            </a:pPr>
            <a:r>
              <a:rPr lang="en-US" dirty="0" smtClean="0"/>
              <a:t>The research will examine cost, quality, patient satisfaction, and patient self-management related to organizations and service delivery systems. </a:t>
            </a:r>
          </a:p>
          <a:p>
            <a:pPr defTabSz="897301">
              <a:defRPr/>
            </a:pPr>
            <a:endParaRPr lang="en-US" dirty="0" smtClean="0"/>
          </a:p>
          <a:p>
            <a:r>
              <a:rPr lang="en-US" dirty="0" smtClean="0"/>
              <a:t>The grant funds are</a:t>
            </a:r>
          </a:p>
          <a:p>
            <a:endParaRPr lang="en-US" dirty="0" smtClean="0"/>
          </a:p>
          <a:p>
            <a:pPr defTabSz="897301">
              <a:buFontTx/>
              <a:buChar char="•"/>
              <a:defRPr/>
            </a:pPr>
            <a:r>
              <a:rPr lang="en-US" sz="1100" dirty="0" smtClean="0"/>
              <a:t>Multi-site evaluation</a:t>
            </a:r>
          </a:p>
          <a:p>
            <a:pPr>
              <a:buFontTx/>
              <a:buChar char="•"/>
            </a:pPr>
            <a:r>
              <a:rPr lang="en-US" sz="1100" dirty="0" smtClean="0"/>
              <a:t>Collaboration – part of the research is unformed and will depend on who the grantees are (populations served, organizational size and structure, status of PCMH development) The grantees and UCSF will formulate parts of the research. </a:t>
            </a:r>
          </a:p>
          <a:p>
            <a:pPr>
              <a:buFontTx/>
              <a:buChar char="•"/>
            </a:pPr>
            <a:r>
              <a:rPr lang="en-US" sz="1100" dirty="0" smtClean="0"/>
              <a:t>UCSF (Center for AIDS Prevention Studies – research program) funded through a previously awarded grant that included evaluating new HIV service delivery models</a:t>
            </a:r>
          </a:p>
          <a:p>
            <a:pPr>
              <a:buFontTx/>
              <a:buChar char="•"/>
            </a:pPr>
            <a:r>
              <a:rPr lang="en-US" sz="1100" dirty="0" smtClean="0"/>
              <a:t>UCSF not involved in the review of proposals, joined initiative after funding decisions are made. </a:t>
            </a:r>
          </a:p>
          <a:p>
            <a:pPr defTabSz="897301">
              <a:buFontTx/>
              <a:buChar char="•"/>
              <a:defRPr/>
            </a:pPr>
            <a:r>
              <a:rPr lang="en-US" dirty="0" smtClean="0"/>
              <a:t>Collaboration – means that part of the research is unformed and will depend on who the grantees are (populations served, organizational size and structure, status of PCMH development) The grantees will work with UCSF to formulate parts of the research.  </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2473" y="8683366"/>
            <a:ext cx="2973975" cy="459074"/>
          </a:xfrm>
          <a:prstGeom prst="rect">
            <a:avLst/>
          </a:prstGeom>
          <a:noFill/>
          <a:ln w="9525">
            <a:noFill/>
            <a:miter lim="800000"/>
            <a:headEnd/>
            <a:tailEnd/>
          </a:ln>
        </p:spPr>
        <p:txBody>
          <a:bodyPr lIns="91216" tIns="45609" rIns="91216" bIns="45609" anchor="b"/>
          <a:lstStyle/>
          <a:p>
            <a:pPr algn="r" defTabSz="911322"/>
            <a:fld id="{E1025507-7D3B-489E-9908-54C6B2EC72FF}" type="slidenum">
              <a:rPr lang="en-US" sz="1200"/>
              <a:pPr algn="r" defTabSz="911322"/>
              <a:t>9</a:t>
            </a:fld>
            <a:endParaRPr lang="en-US" sz="1200" dirty="0"/>
          </a:p>
        </p:txBody>
      </p:sp>
      <p:sp>
        <p:nvSpPr>
          <p:cNvPr id="23555" name="Rectangle 2"/>
          <p:cNvSpPr>
            <a:spLocks noGrp="1" noRot="1" noChangeAspect="1" noChangeArrowheads="1" noTextEdit="1"/>
          </p:cNvSpPr>
          <p:nvPr>
            <p:ph type="sldImg"/>
          </p:nvPr>
        </p:nvSpPr>
        <p:spPr>
          <a:xfrm>
            <a:off x="1143000" y="684213"/>
            <a:ext cx="4570413" cy="3429000"/>
          </a:xfrm>
          <a:ln/>
        </p:spPr>
      </p:sp>
      <p:sp>
        <p:nvSpPr>
          <p:cNvPr id="23556" name="Rectangle 3"/>
          <p:cNvSpPr>
            <a:spLocks noGrp="1" noChangeArrowheads="1"/>
          </p:cNvSpPr>
          <p:nvPr>
            <p:ph type="body" idx="1"/>
          </p:nvPr>
        </p:nvSpPr>
        <p:spPr>
          <a:xfrm>
            <a:off x="684869" y="4344025"/>
            <a:ext cx="5486710" cy="4116049"/>
          </a:xfrm>
          <a:noFill/>
          <a:ln/>
        </p:spPr>
        <p:txBody>
          <a:bodyPr lIns="91216" tIns="45609" rIns="91216" bIns="45609"/>
          <a:lstStyle/>
          <a:p>
            <a:r>
              <a:rPr lang="en-US" dirty="0" smtClean="0"/>
              <a:t>Decision to fund institutions or consortia that already have key services, provider relationships, and electronic health record system in place enable the research to take place within the three year time frame.</a:t>
            </a:r>
          </a:p>
          <a:p>
            <a:endParaRPr lang="en-US" dirty="0" smtClean="0"/>
          </a:p>
          <a:p>
            <a:pPr>
              <a:buFontTx/>
              <a:buChar char="•"/>
            </a:pPr>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6E77104F-44EF-44CE-867C-8ACEB6B11893}" type="datetime1">
              <a:rPr lang="en-US"/>
              <a:pPr>
                <a:defRPr/>
              </a:pPr>
              <a:t>10/15/2012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CCC9CAC-DA56-4839-BD9C-CAB2AB2840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3967F5B-4A06-4020-869B-FC12BD0E356B}" type="datetime1">
              <a:rPr lang="en-US"/>
              <a:pPr>
                <a:defRPr/>
              </a:pPr>
              <a:t>10/15/2012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3DDEAEF-06A1-495C-8A51-48686D6C02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C0B983C-04B3-42AC-93C8-A3A5D81DEF34}" type="datetime1">
              <a:rPr lang="en-US"/>
              <a:pPr>
                <a:defRPr/>
              </a:pPr>
              <a:t>10/15/2012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FB62AA1-5B33-4BFE-B295-FC3D69E1B7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F89FCDD-D8D4-4934-9420-00EF99B2027B}" type="datetime1">
              <a:rPr lang="en-US"/>
              <a:pPr>
                <a:defRPr/>
              </a:pPr>
              <a:t>10/15/2012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B73730C-2F5D-40A9-B78A-AE2E12E718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4500" b="1" cap="none" baseline="0" dirty="0">
                <a:ln w="635">
                  <a:noFill/>
                </a:ln>
                <a:solidFill>
                  <a:schemeClr val="accent6">
                    <a:lumMod val="40000"/>
                    <a:lumOff val="6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2FA66E-9E57-42B1-B54C-55092AFD6184}" type="datetime1">
              <a:rPr lang="en-US"/>
              <a:pPr>
                <a:defRPr/>
              </a:pPr>
              <a:t>10/15/2012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A478F7-181F-4EBA-ADFC-C9DE60948AA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AF6BF3C-3934-4AE4-9F92-02F8148E76F8}" type="datetime1">
              <a:rPr lang="en-US"/>
              <a:pPr>
                <a:defRPr/>
              </a:pPr>
              <a:t>10/15/2012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518B625-E7AC-4F7F-AE9F-581867874E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14533F7-0C20-42FE-9339-87157A58E472}" type="datetime1">
              <a:rPr lang="en-US"/>
              <a:pPr>
                <a:defRPr/>
              </a:pPr>
              <a:t>10/15/2012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233491D-F131-4C09-9F59-E4EF7A0939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A029114-0AC5-479C-9C1E-7F2604C5CECD}" type="datetime1">
              <a:rPr lang="en-US"/>
              <a:pPr>
                <a:defRPr/>
              </a:pPr>
              <a:t>10/15/2012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847A3F9-11C6-4F55-A048-833F38D56D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166D59F-CDB5-46AA-9982-00548B93CC4F}" type="datetime1">
              <a:rPr lang="en-US"/>
              <a:pPr>
                <a:defRPr/>
              </a:pPr>
              <a:t>10/15/2012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59D809E-F5EF-4BE8-A71E-923050390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5EC6569-BAAD-4F98-AD77-53304F995C32}" type="datetime1">
              <a:rPr lang="en-US"/>
              <a:pPr>
                <a:defRPr/>
              </a:pPr>
              <a:t>10/15/2012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464EE69-7ECA-445A-9C27-8E0837764D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FB2883C-B678-42B3-85A8-3D4028C4C5BE}" type="datetime1">
              <a:rPr lang="en-US"/>
              <a:pPr>
                <a:defRPr/>
              </a:pPr>
              <a:t>10/15/2012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D350F3B-A4A0-4000-8077-20642BE2564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0D4208F-1A88-4C58-B397-52F5F157A745}" type="datetime1">
              <a:rPr lang="en-US"/>
              <a:pPr>
                <a:defRPr/>
              </a:pPr>
              <a:t>10/15/2012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3731907-9E83-412C-9A41-EECE38A8123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671" r:id="rId1"/>
    <p:sldLayoutId id="2147483670" r:id="rId2"/>
    <p:sldLayoutId id="2147483672" r:id="rId3"/>
    <p:sldLayoutId id="2147483669" r:id="rId4"/>
    <p:sldLayoutId id="2147483668" r:id="rId5"/>
    <p:sldLayoutId id="2147483667" r:id="rId6"/>
    <p:sldLayoutId id="2147483666" r:id="rId7"/>
    <p:sldLayoutId id="2147483665" r:id="rId8"/>
    <p:sldLayoutId id="2147483673" r:id="rId9"/>
    <p:sldLayoutId id="2147483664" r:id="rId10"/>
    <p:sldLayoutId id="2147483663"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em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publichealth.lacounty.gov/index.htm"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ublichealth.lacounty.gov/index.htm"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cqa.org/"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www.pesgce.com/RyanWhite2012"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7851648" cy="4495800"/>
          </a:xfrm>
        </p:spPr>
        <p:txBody>
          <a:bodyPr anchor="ctr">
            <a:noAutofit/>
          </a:bodyPr>
          <a:lstStyle/>
          <a:p>
            <a:pPr algn="ctr" eaLnBrk="1" fontAlgn="auto" hangingPunct="1">
              <a:spcAft>
                <a:spcPts val="0"/>
              </a:spcAft>
              <a:defRPr/>
            </a:pPr>
            <a:r>
              <a:rPr lang="en-US" sz="4500" dirty="0" smtClean="0">
                <a:solidFill>
                  <a:srgbClr val="FFFF00"/>
                </a:solidFill>
              </a:rPr>
              <a:t>HIV Patient Centered </a:t>
            </a:r>
            <a:br>
              <a:rPr lang="en-US" sz="4500" dirty="0" smtClean="0">
                <a:solidFill>
                  <a:srgbClr val="FFFF00"/>
                </a:solidFill>
              </a:rPr>
            </a:br>
            <a:r>
              <a:rPr lang="en-US" sz="4500" dirty="0" smtClean="0">
                <a:solidFill>
                  <a:srgbClr val="FFFF00"/>
                </a:solidFill>
              </a:rPr>
              <a:t>Medical Homes Construction: </a:t>
            </a:r>
            <a:br>
              <a:rPr lang="en-US" sz="4500" dirty="0" smtClean="0">
                <a:solidFill>
                  <a:srgbClr val="FFFF00"/>
                </a:solidFill>
              </a:rPr>
            </a:br>
            <a:r>
              <a:rPr lang="en-US" sz="4500" dirty="0" smtClean="0">
                <a:solidFill>
                  <a:srgbClr val="FFFF00"/>
                </a:solidFill>
              </a:rPr>
              <a:t>A Multi-Site Experience</a:t>
            </a:r>
            <a:br>
              <a:rPr lang="en-US" sz="4500" dirty="0" smtClean="0">
                <a:solidFill>
                  <a:srgbClr val="FFFF00"/>
                </a:solidFill>
              </a:rPr>
            </a:br>
            <a:r>
              <a:rPr lang="en-US" sz="4500" dirty="0" smtClean="0">
                <a:solidFill>
                  <a:srgbClr val="FFFF00"/>
                </a:solidFill>
              </a:rPr>
              <a:t/>
            </a:r>
            <a:br>
              <a:rPr lang="en-US" sz="4500" dirty="0" smtClean="0">
                <a:solidFill>
                  <a:srgbClr val="FFFF00"/>
                </a:solidFill>
              </a:rPr>
            </a:br>
            <a:r>
              <a:rPr lang="en-US" sz="2800" dirty="0" smtClean="0">
                <a:solidFill>
                  <a:schemeClr val="tx1"/>
                </a:solidFill>
              </a:rPr>
              <a:t> Erin Gael Friedman </a:t>
            </a:r>
            <a:br>
              <a:rPr lang="en-US" sz="2800" dirty="0" smtClean="0">
                <a:solidFill>
                  <a:schemeClr val="tx1"/>
                </a:solidFill>
              </a:rPr>
            </a:br>
            <a:r>
              <a:rPr lang="en-US" sz="2800" dirty="0" smtClean="0">
                <a:solidFill>
                  <a:schemeClr val="tx1"/>
                </a:solidFill>
              </a:rPr>
              <a:t>Sonali Kulkarni, MD, MPH</a:t>
            </a:r>
            <a:br>
              <a:rPr lang="en-US" sz="2800" dirty="0" smtClean="0">
                <a:solidFill>
                  <a:schemeClr val="tx1"/>
                </a:solidFill>
              </a:rPr>
            </a:br>
            <a:r>
              <a:rPr lang="en-US" sz="2800" dirty="0" smtClean="0">
                <a:solidFill>
                  <a:schemeClr val="tx1"/>
                </a:solidFill>
              </a:rPr>
              <a:t>Amy </a:t>
            </a:r>
            <a:r>
              <a:rPr lang="en-US" sz="2800" dirty="0" err="1" smtClean="0">
                <a:solidFill>
                  <a:schemeClr val="tx1"/>
                </a:solidFill>
              </a:rPr>
              <a:t>Sitapati</a:t>
            </a:r>
            <a:r>
              <a:rPr lang="en-US" sz="2800" dirty="0" smtClean="0">
                <a:solidFill>
                  <a:schemeClr val="tx1"/>
                </a:solidFill>
              </a:rPr>
              <a:t>, MD</a:t>
            </a:r>
            <a:br>
              <a:rPr lang="en-US" sz="2800" dirty="0" smtClean="0">
                <a:solidFill>
                  <a:schemeClr val="tx1"/>
                </a:solidFill>
              </a:rPr>
            </a:br>
            <a:r>
              <a:rPr lang="en-US" sz="2800" dirty="0" smtClean="0">
                <a:solidFill>
                  <a:schemeClr val="tx1"/>
                </a:solidFill>
              </a:rPr>
              <a:t>Wayne Steward, PhD, MPH</a:t>
            </a:r>
            <a:r>
              <a:rPr lang="en-US" sz="3200" dirty="0" smtClean="0">
                <a:solidFill>
                  <a:srgbClr val="FFFF00"/>
                </a:solidFill>
              </a:rPr>
              <a:t/>
            </a:r>
            <a:br>
              <a:rPr lang="en-US" sz="3200" dirty="0" smtClean="0">
                <a:solidFill>
                  <a:srgbClr val="FFFF00"/>
                </a:solidFill>
              </a:rPr>
            </a:br>
            <a:r>
              <a:rPr lang="en-US" sz="4500" dirty="0" smtClean="0">
                <a:solidFill>
                  <a:srgbClr val="FFFF00"/>
                </a:solidFill>
              </a:rPr>
              <a:t/>
            </a:r>
            <a:br>
              <a:rPr lang="en-US" sz="4500" dirty="0" smtClean="0">
                <a:solidFill>
                  <a:srgbClr val="FFFF00"/>
                </a:solidFill>
              </a:rPr>
            </a:br>
            <a:endParaRPr lang="en-US" sz="4500" dirty="0">
              <a:solidFill>
                <a:srgbClr val="FFFF00"/>
              </a:solidFill>
            </a:endParaRPr>
          </a:p>
        </p:txBody>
      </p:sp>
      <p:pic>
        <p:nvPicPr>
          <p:cNvPr id="15363" name="Picture 2"/>
          <p:cNvPicPr>
            <a:picLocks noChangeAspect="1" noChangeArrowheads="1"/>
          </p:cNvPicPr>
          <p:nvPr/>
        </p:nvPicPr>
        <p:blipFill>
          <a:blip r:embed="rId3" cstate="print"/>
          <a:srcRect/>
          <a:stretch>
            <a:fillRect/>
          </a:stretch>
        </p:blipFill>
        <p:spPr bwMode="auto">
          <a:xfrm>
            <a:off x="8093725" y="6248400"/>
            <a:ext cx="1050275" cy="609600"/>
          </a:xfrm>
          <a:prstGeom prst="rect">
            <a:avLst/>
          </a:prstGeom>
          <a:noFill/>
          <a:ln w="6350">
            <a:solidFill>
              <a:schemeClr val="tx1"/>
            </a:solidFill>
            <a:miter lim="800000"/>
            <a:headEnd/>
            <a:tailEnd/>
          </a:ln>
        </p:spPr>
      </p:pic>
      <p:pic>
        <p:nvPicPr>
          <p:cNvPr id="15364" name="Picture 2" descr="image001"/>
          <p:cNvPicPr>
            <a:picLocks noChangeAspect="1" noChangeArrowheads="1"/>
          </p:cNvPicPr>
          <p:nvPr/>
        </p:nvPicPr>
        <p:blipFill>
          <a:blip r:embed="rId4" cstate="print"/>
          <a:srcRect/>
          <a:stretch>
            <a:fillRect/>
          </a:stretch>
        </p:blipFill>
        <p:spPr bwMode="auto">
          <a:xfrm>
            <a:off x="0" y="6172200"/>
            <a:ext cx="1940720" cy="685800"/>
          </a:xfrm>
          <a:prstGeom prst="rect">
            <a:avLst/>
          </a:prstGeom>
          <a:noFill/>
          <a:ln w="9525">
            <a:noFill/>
            <a:miter lim="800000"/>
            <a:headEnd/>
            <a:tailEnd/>
          </a:ln>
        </p:spPr>
      </p:pic>
      <p:pic>
        <p:nvPicPr>
          <p:cNvPr id="1027" name="Picture 3" descr="C:\Users\wsteward\AppData\Local\Microsoft\Windows\Temporary Internet Files\Content.Outlook\3PQS8NSG\HIVACCESSlogo.jpg"/>
          <p:cNvPicPr>
            <a:picLocks noChangeAspect="1" noChangeArrowheads="1"/>
          </p:cNvPicPr>
          <p:nvPr/>
        </p:nvPicPr>
        <p:blipFill>
          <a:blip r:embed="rId5" cstate="print"/>
          <a:srcRect/>
          <a:stretch>
            <a:fillRect/>
          </a:stretch>
        </p:blipFill>
        <p:spPr bwMode="auto">
          <a:xfrm>
            <a:off x="6096000" y="6260592"/>
            <a:ext cx="1219200" cy="597408"/>
          </a:xfrm>
          <a:prstGeom prst="rect">
            <a:avLst/>
          </a:prstGeom>
          <a:noFill/>
        </p:spPr>
      </p:pic>
      <p:pic>
        <p:nvPicPr>
          <p:cNvPr id="1029" name="Picture 5" descr="County of Los Angeles Public Health Logo">
            <a:hlinkClick r:id="rId6"/>
          </p:cNvPr>
          <p:cNvPicPr>
            <a:picLocks noChangeAspect="1" noChangeArrowheads="1"/>
          </p:cNvPicPr>
          <p:nvPr/>
        </p:nvPicPr>
        <p:blipFill>
          <a:blip r:embed="rId7" cstate="print"/>
          <a:srcRect/>
          <a:stretch>
            <a:fillRect/>
          </a:stretch>
        </p:blipFill>
        <p:spPr bwMode="auto">
          <a:xfrm>
            <a:off x="2667000" y="6176596"/>
            <a:ext cx="762000" cy="681404"/>
          </a:xfrm>
          <a:prstGeom prst="rect">
            <a:avLst/>
          </a:prstGeom>
          <a:solidFill>
            <a:schemeClr val="tx1"/>
          </a:solidFill>
        </p:spPr>
      </p:pic>
      <p:sp>
        <p:nvSpPr>
          <p:cNvPr id="1033" name="AutoShape 9" descr="data:image/jpeg;base64,/9j/4AAQSkZJRgABAQAAAQABAAD/2wBDAAkGBwgHBgkIBwgKCgkLDRYPDQwMDRsUFRAWIB0iIiAdHx8kKDQsJCYxJx8fLT0tMTU3Ojo6Iys/RD84QzQ5Ojf/2wBDAQoKCg0MDRoPDxo3JR8lNzc3Nzc3Nzc3Nzc3Nzc3Nzc3Nzc3Nzc3Nzc3Nzc3Nzc3Nzc3Nzc3Nzc3Nzc3Nzc3Nzf/wAARCABgAGEDASIAAhEBAxEB/8QAGwAAAgMBAQEAAAAAAAAAAAAABQYAAwQHAgH/xAA5EAACAgIBAwMDBAEBBAsBAAABAgMEBRESAAYhEyIxFEFRFTJCYSNSFnKCkQckMzRDU2JxgZKhk//EABQBAQAAAAAAAAAAAAAAAAAAAAD/xAAUEQEAAAAAAAAAAAAAAAAAAAAA/9oADAMBAAIRAxEAPwDuPU6nU6CdDMvncfiGjjtzE2JQTFWhRpZpf92NQWI/vWh9+g+Zz166bdTtuOV1qsUtXooxIUf4MUKnw8u9AkkIn8iSCvWHtXGfV4+6ySzYzKJcKzSRv6tpWX4E8j7EvIHkBoKFYBfgHoC0eR7iyYY0MdTx8IJX1L83qyAj7GKI6H/9N/0OgGQv5tHvlsvk5ocYdXZ8ZTrRoh4hyFWUu7FVYMdfnQ2fHRDt7Kw4bG/pUiS5DLxTztYix6eqWkaRm5M37Yy3Llxdhrevt0D7nmRJbk96vTxkNuP1LlO93B9ObOl17oo0fZKgA8W9wAB30FuTy9zFZ6LFw9x5e7PJXSwAwx4VldmAAV/TZj7f478EfnpnT/aumOTfpWUT54hXqSAf85FJ/wDqP76Tu2e7LNvIZFb2MwUWUjsCtYgmyZikIj2U4I0ZBChiPBHkE+N9MfcOfnkwOQqWK17B25q8kcFuwAYUYr4YzRllQf23E/10BSl3NUlspTyMFjFXnOkr3lC+ofwjglHP9KxP5A6Odc+WTtrG4+a7lsa+IxMlcRvTstDLBcb93JERn5OoU+4AbDbO9eL8Jkr2MqTWq9XIT4WGZopKlphLapgaPJGDN6seiPaSXXzot+3oHrqdU1LMFytFZqypNBKoeOSNtq6nyCD+OrugnU6nU6CdKfe2aetBYo1JJY/Sqtav2If31qw3+38SPoqu/A0zfx0WTIXIMfQsXbT8IK8TSyN+FUbP/wCDrmRv5zHZOoXZqeRyU8ViSO1pK9l5NloXmKMAI41SJQp5F2J0R8hsxuSryiiKUcOJkoVZZoLkRBoyV0ZBLGSSGZPcupOIBYFlJGwxpqF3uMz3oohjak6oqoQ0c9xF3xMzLpkT3MRGCGO/cRsr1RXx9a/l7Ni9DWhq0mR8hIJGZJ7KjkF5P8xRb2B4HM/AKkFOzl05numWSLJX5KLZCOOJI7cscZT1McvhQQNETy+fvy2PsegfXrWsJjUis5mjjqy+yGLG40Rnf2VFZn5N/QXZ/HSjnJII5Vny2Oky8zuIfpbscU1udHjleNWjiQCMcowUOyQGfYXZ6vmXtmTN3Kz4eazbqJKFlu5WUgBfU2CXY8EPpP8A0NeR56vNHFVzJPi8ecNMh/73ibgbWjoF116TA7U8XOzs6HjZACtHJiTF4/NVLLwNC1r6EooZba6YqC59OVCCzgMS214sR4Bf8TeyuQjkejlMZcWM8ZK89KSvPE3+mQczxOvsUHSvFPJ3FFJD3VPlLAlDxipi1eGsVUsrcip5OxClirHXkAAn50HC4t7tGeWDuiSxw9CNzakDRRtrYd4zy47BHk/Y/kEgZr4bL1Xms4+pRx02+TUorLS1LWyd7Uopic/6lB+fcG1roXhZIo56OFovNiMZ9TK88QASZbRkMn0p4+I00dqV3zUDRA/csYSycLnsbM2SygqCxEJY2tzSoVcXd7TZ2NxRnevGifyeuiZ6FJaydxYZ/qGWH/L9K+/q63yQpX5ddlkPzvYGgx6DOtqr25npkqzxtjJ5UFyujgmhYkPsfX8UkPyPsxDfDMem/rnduK/Xpw18bQpS9t2Y5H9Gqj2ZLyHTEyOR+6SMyMPklgAWO/LR2pZnanNjr0jSXMbL9NLI/wAyqAGjkP8AbIyk/wDq5D7dAc6nU6nQL3eTiWHG44/tvXkWTzoenGGmYE/giLif97pYq5XuGhXdctQux/SRtZsJLGssc/GNmYJJs+XnkUKpOwsY0F2emDuJmbufGQCslpRjrsnoOwVZDygTRJ8a1I299CTishRxqVp7FeKnPkKQhx8MjTLWUTqzqsjAEqQNBdADXjx46Avje1alOrC+YsPcECiUpOQIEl/dJLxAALF+T8m2QT40OufX79fJ91TXabl68uTQxuVI5gS4kchv5B1sH4III8HrokdG33FKtjNQtXxqENBjH+ZdfDz/AG/sR/A+W2dBef5ixDZ7ztyV5Ulj/VlTkh2OSzYlWH/uCCP/AI6AncfG0u4b1qP6GO4bU4k3kJIyFKgEkMCFZvP7QPgeT9rZp1lZ3nkduM48yOxYuraIHMbVuJ/bEgOwdN1RfnnbJ2ZGsXwq3ZCmqnNQQx37QvIrviOW9f31Qiyu8aSGc8pgGEq/5N714XWkj0CAWP8Aq18+QlS0iVpYI2qqOcskhZpS+/UkB3ECA44nz/W9/HW+k9J5YfRrVlhMwHpmJoWRfUUk/u8nZQjWv2/34GraFf0opJrSKxcqY4A6x7mYb3wOvg/Pjz1cbDgwz2rcRWCfdgWKnqty5D2gKB7iwIUa2SRrZI6AZTt/Q53GWzBPOIrEDNHXTm5GsjshfvobOh5OvGzoddIhxtW0qZjta+lY2dSkwgPWtb+7x/Gz/qXi35J1rrnNWw+I7oxL5ipaoj145IxLHyaSNVu7ZQmz4M0Y4nTbYePI3tudwWMF3fPlzUmxuPtRxejSlqzEXWkch3PBSIpjwUhSNkaDAE+0DVpTQkbD25L8eIp32ZzTeQOIJULxcjH71jWTmnt+OKb9u+tPbEk8GZqWJfqTDkYJ4I5LYZZZEhkLQFgw3sxvJ5PuIUE+etWZcJnJZES8Ht4oNwpjjO3pTDio38E+sR51rZ2R0BxEOViv4eTJpkFkhyEKyG7KZNzmvYSX0yfBTRjIKgLsnXweg6Z1Op1OgVe6Kgs9w40NVq2xNQuVxXtj/FI5MLqG8Hx/jP2P/wCdLuPjeLHWbtPEYajRjydIJNja/p/UBJ1ErfA5IoZgraG9MR40S097xRrRp5CVeUdC2kko3r/E4aGUn+gkrN/w9L9/CRYupYH6Fi6FC0FxhkilL2/SlYRqwYjQAYqeAJ8DwdjXQMOcuWcjePb+ImaKYqHv24/mrEfgKf8AzW86/wBI2x/iDzq/SrY/umSlRhSCtBko0jjQaCgS4jx10Cll4afZ93NvXjhswwyy3kRdbsRLxk3+fcmgfuAPt0Mm7Rw1LDvbylVcjmni9WWS1OxM1jiuyBy0o5IvhdaCjXwOgEWfp/1G1I8nNktSmSP6iUiXySynagEAKNLogE+P7yBvQmqQLBsiVGQyxMgkAP7RHyLygMWOzpfhtj5O68yV2daE2ROOSx6QrzPIZGcLtjCSQ5IAb/E5IYa46PENmgC5G5TXD5DE3NSJ6sFKyjjifLNIOQZgG2da+52D50FNVwJwUnhUosnqB73DS83+YyD+fBH3/HVki2shk8ZFisv6Fp5XNa08UlmHl6EgXRcKm+If9o3v5B0evEU0dbIYqLKWrK462bMhhriWR2WNzsERryVeTK296PE9esjBjLj2v0a5M0UNpeXqWGnjVOCsHfnydNOxGlKHW/HkbD3L29msNkKWUzXeaQWYWPow8Z7bTkhgwWMuNkgj2ov8AQB56I9kXKuX7puPkcmmZvQqZacskLQGqAxSSMV2/wCzZTx9/wAsG1vwelbtvA2oM3j7GPsQNeWwoEs2NddsEsrtmebk448ySD/BR8gjptmwUdzN42niLTJfw3rWLeWVQSJpSW9Jl+DzZ2dl37V18cgegI9z2oYsxdmkr5Cx9HiQGix3P129aXwF4EEH/D878DfQjEvPJNhTPk57TWMsNVpS7CmqV5mKh5FDuToEs3z9gPvdLkoZJ1vWrNutXzN1hWt1JeLwRRKI4nYaIMTMWbbbAMqbHnYMUK9lu64K1nITXv0um8jzTRopLzMAgPAAbVY5Pt/MdA1dTqdToKblaG7Unq2oxJBPG0ciN8MpGiP+R6We2KNWaywysX1ObxJWu0s7FzwAPpzIp8KXTySoHnkNnXTZ0C7go2YrMWbxMfqX6y8JYAdfVwb2Y9/HIH3IT8HY2Ax6Adm4adOa7NZCy4DLqYMlxb2wS69P1SR8KQAjH+JVT4HIhJH/AEfR1s7LSyFyvC8xZqNv6V1NhAihoy0cqe8BCxUjR2zD5YB4lyuJpdr+tgKkE6XDKYaaxEerJ7mlUoBvkAHJTW/aRrfQFI7GQ7YsVvQnsYYgCCSqzSzUmADJLA2g00Q5KRoc1IK6b4UB/YF18dVVob1S3SmkalWl4PwpSEK0aqzMzenIvE8SRxcBPBPgHmsTNamkr0rRikD87NeZTyif1CA8Q9RYQXZSSB7lcvwJIIV7OMwVTs/PXsKkF2ObG+nNWjAaOSWGNgPZrw58Aj59o8bHVr9nXRVijTIi2pjUSx3g3qEhdDUqEHx5PvVz8efAHQc//wBn5Kkst2k9vGWo2MkMcWKuERygEGQ2JXjUkjY/yFl0SPgneuj2llMvlmbM5eotvJf9ahtQ15mWV1ADoGWZCjJrXHQ2B/RAP4nD5XJ9s1KlTGY6CvFZkdZjkXDBlLRk8RDo/wAvG1+3x9i3bOCnwXc8zXHFiJscpilSAxwVSHPOOPZPEFfT8EkkIPOgAACdsdoZDIWpP1LuK76WPuS17NKGxbQyAA8PebB0Cro/gb86387OTYyKpcs9u9vP9PFeCS3I4vApRaKuykfDygBQPyHfyQd13cxEkuWy3bbmSGWFDbyDJzqxmMEcowNGaQghdKePtALAjR19tO1Of9GyWMetNkIZLXrS2RPJZI4rJ6xUAK45p4XageFOl10Fmc7X7YFWzksrA6V4apWQi3MkaQhQCgVXACkKvtA0dD5PW/tOlNBQluXYfRu5CU2Zoj8xAgKkf/Ciop142Cfv0Kx9OvmZalLHRCPtnEsqxgElbc0Z9qgn5jjI3v8Ak4H2U7cOgnU6nU6CdTqdToFXuLtc2JJrmLjiMsrCSzTkdo47LL+11dfMUw0NSL+PIPghVyFaxkK36fi7b1xT1rATLJFZQll3MzhyZiGLsCNofnexvrqnWDLYfH5eFYshVSUIdxvsq8Z/KONMp/sEHoEbuLI04c/k712gYqsCtXhvU5Ggsy2Y4xL6fNSOSsGKgHY5IRrz0x2amXxmMmtjuCcrDE00iW6sc/AAbIBQRk619z14t9t5IQpDWysd2skiyLXy9f1uJUgrqRSrbBAO25Hr7am7lnqWKl7BUpopo2jZqmSOyrAg+HjGj5/J6AFDmspVoWDevyUVhqPcSOHERwtLEpBdkJlkTxyBIOj7t9VektvuifGZcWclXpSp60uSEk0UiMgcPwRUrp5OgTyb2t4+/WoYXKSQzx2MPavGWm9JTkMpEgjhcAOq+lH43xXZ0T4HWmx2pksxdS5lI8LUlEaxlo67XJFC74lWl0gI2Tsxn56AFyuVDB+rxGKNg1fPNk/VWvKrbBELF+BB8cERCfsSvkEvjO35ctM8hXI1MW8YiaS9O7XLUQ/8McjuGI/ceHf7615Ysd21Qp2lvTma/kFGhcuyepIv54fxTf4QKOjXQV14Iq0EcFeNIoY1CJGi6VVA0AAPgdWdTqdBOp1Op0H/2Q=="/>
          <p:cNvSpPr>
            <a:spLocks noChangeAspect="1" noChangeArrowheads="1"/>
          </p:cNvSpPr>
          <p:nvPr/>
        </p:nvSpPr>
        <p:spPr bwMode="auto">
          <a:xfrm>
            <a:off x="155575" y="-411163"/>
            <a:ext cx="876300" cy="85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logoUCSD.gif"/>
          <p:cNvPicPr>
            <a:picLocks noChangeAspect="1"/>
          </p:cNvPicPr>
          <p:nvPr/>
        </p:nvPicPr>
        <p:blipFill>
          <a:blip r:embed="rId8" cstate="print"/>
          <a:stretch>
            <a:fillRect/>
          </a:stretch>
        </p:blipFill>
        <p:spPr>
          <a:xfrm>
            <a:off x="4419600" y="6172200"/>
            <a:ext cx="697523" cy="685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sz="3600" b="1" dirty="0" smtClean="0">
                <a:solidFill>
                  <a:srgbClr val="FFFF00"/>
                </a:solidFill>
              </a:rPr>
              <a:t>CHRP RFA: Use of Funds</a:t>
            </a:r>
            <a:r>
              <a:rPr lang="en-US" sz="3200" dirty="0" smtClean="0">
                <a:solidFill>
                  <a:srgbClr val="990000"/>
                </a:solidFill>
              </a:rPr>
              <a:t/>
            </a:r>
            <a:br>
              <a:rPr lang="en-US" sz="3200" dirty="0" smtClean="0">
                <a:solidFill>
                  <a:srgbClr val="990000"/>
                </a:solidFill>
              </a:rPr>
            </a:br>
            <a:endParaRPr lang="en-US" sz="2000" dirty="0" smtClean="0">
              <a:solidFill>
                <a:srgbClr val="990000"/>
              </a:solidFill>
            </a:endParaRPr>
          </a:p>
        </p:txBody>
      </p:sp>
      <p:sp>
        <p:nvSpPr>
          <p:cNvPr id="8195" name="Content Placeholder 2"/>
          <p:cNvSpPr>
            <a:spLocks noGrp="1"/>
          </p:cNvSpPr>
          <p:nvPr>
            <p:ph idx="1"/>
          </p:nvPr>
        </p:nvSpPr>
        <p:spPr/>
        <p:txBody>
          <a:bodyPr/>
          <a:lstStyle/>
          <a:p>
            <a:pPr>
              <a:buClr>
                <a:schemeClr val="tx1"/>
              </a:buClr>
            </a:pPr>
            <a:r>
              <a:rPr lang="en-US" sz="2400" dirty="0" smtClean="0">
                <a:latin typeface="Constantia" pitchFamily="18" charset="0"/>
              </a:rPr>
              <a:t>PCMH Model Development</a:t>
            </a:r>
          </a:p>
          <a:p>
            <a:pPr>
              <a:buClr>
                <a:schemeClr val="tx1"/>
              </a:buClr>
            </a:pPr>
            <a:r>
              <a:rPr lang="en-US" sz="2400" dirty="0" smtClean="0">
                <a:latin typeface="Constantia" pitchFamily="18" charset="0"/>
              </a:rPr>
              <a:t>Electronic Health Record Systems</a:t>
            </a:r>
          </a:p>
          <a:p>
            <a:pPr lvl="1">
              <a:buClr>
                <a:schemeClr val="tx1"/>
              </a:buClr>
              <a:buFont typeface="Arial" pitchFamily="34" charset="0"/>
              <a:buChar char="•"/>
            </a:pPr>
            <a:r>
              <a:rPr lang="en-US" sz="2000" dirty="0" smtClean="0">
                <a:latin typeface="Constantia" pitchFamily="18" charset="0"/>
              </a:rPr>
              <a:t>Improve electronic exchange of information with other providers</a:t>
            </a:r>
          </a:p>
          <a:p>
            <a:pPr lvl="1">
              <a:buClr>
                <a:schemeClr val="tx1"/>
              </a:buClr>
              <a:buFont typeface="Arial" pitchFamily="34" charset="0"/>
              <a:buChar char="•"/>
            </a:pPr>
            <a:r>
              <a:rPr lang="en-US" sz="2000" dirty="0" smtClean="0">
                <a:latin typeface="Constantia" pitchFamily="18" charset="0"/>
              </a:rPr>
              <a:t>Improve/expand electronic health record system</a:t>
            </a:r>
          </a:p>
          <a:p>
            <a:pPr>
              <a:buClr>
                <a:schemeClr val="tx1"/>
              </a:buClr>
            </a:pPr>
            <a:r>
              <a:rPr lang="en-US" sz="2400" dirty="0" smtClean="0">
                <a:latin typeface="Constantia" pitchFamily="18" charset="0"/>
              </a:rPr>
              <a:t>Dissemination </a:t>
            </a:r>
          </a:p>
          <a:p>
            <a:pPr>
              <a:buClr>
                <a:schemeClr val="tx1"/>
              </a:buClr>
            </a:pPr>
            <a:r>
              <a:rPr lang="en-US" sz="2400" dirty="0" smtClean="0">
                <a:latin typeface="Constantia" pitchFamily="18" charset="0"/>
              </a:rPr>
              <a:t>Direct Patient Care and/or Prevention Services Not Eligible for Funding</a:t>
            </a:r>
          </a:p>
          <a:p>
            <a:pPr>
              <a:buNone/>
            </a:pPr>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b="1" dirty="0" smtClean="0">
                <a:solidFill>
                  <a:srgbClr val="FFFF00"/>
                </a:solidFill>
              </a:rPr>
              <a:t>Grantees</a:t>
            </a:r>
            <a:endParaRPr lang="en-US" sz="4000" b="1" dirty="0">
              <a:solidFill>
                <a:srgbClr val="FFFF00"/>
              </a:solidFill>
            </a:endParaRPr>
          </a:p>
        </p:txBody>
      </p:sp>
      <p:sp>
        <p:nvSpPr>
          <p:cNvPr id="3" name="Content Placeholder 2"/>
          <p:cNvSpPr>
            <a:spLocks noGrp="1"/>
          </p:cNvSpPr>
          <p:nvPr>
            <p:ph idx="1"/>
          </p:nvPr>
        </p:nvSpPr>
        <p:spPr/>
        <p:txBody>
          <a:bodyPr/>
          <a:lstStyle/>
          <a:p>
            <a:pPr>
              <a:buClr>
                <a:schemeClr val="tx1"/>
              </a:buClr>
            </a:pPr>
            <a:r>
              <a:rPr lang="en-US" dirty="0" smtClean="0"/>
              <a:t>Five PCMH Demonstration Projects</a:t>
            </a:r>
          </a:p>
          <a:p>
            <a:pPr lvl="1">
              <a:buClr>
                <a:schemeClr val="tx1"/>
              </a:buClr>
            </a:pPr>
            <a:r>
              <a:rPr lang="en-US" dirty="0" smtClean="0"/>
              <a:t>San Francisco Department of Public Health</a:t>
            </a:r>
          </a:p>
          <a:p>
            <a:pPr lvl="1">
              <a:buClr>
                <a:schemeClr val="tx1"/>
              </a:buClr>
            </a:pPr>
            <a:r>
              <a:rPr lang="en-US" dirty="0" smtClean="0"/>
              <a:t>LA County Division of HIV and STD Programs</a:t>
            </a:r>
          </a:p>
          <a:p>
            <a:pPr lvl="1">
              <a:buClr>
                <a:schemeClr val="tx1"/>
              </a:buClr>
            </a:pPr>
            <a:r>
              <a:rPr lang="en-US" dirty="0" smtClean="0"/>
              <a:t>Tri-City Health Center (Alameda County in San Francisco Bay Area)</a:t>
            </a:r>
          </a:p>
          <a:p>
            <a:pPr lvl="1">
              <a:buClr>
                <a:schemeClr val="tx1"/>
              </a:buClr>
            </a:pPr>
            <a:r>
              <a:rPr lang="en-US" dirty="0" smtClean="0"/>
              <a:t>St. Mary Medical Center, Long Beach</a:t>
            </a:r>
          </a:p>
          <a:p>
            <a:pPr lvl="1">
              <a:buClr>
                <a:schemeClr val="tx1"/>
              </a:buClr>
            </a:pPr>
            <a:r>
              <a:rPr lang="en-US" dirty="0" smtClean="0"/>
              <a:t>UC San Diego Health System, Owen Clinic</a:t>
            </a:r>
          </a:p>
          <a:p>
            <a:pPr>
              <a:buClr>
                <a:schemeClr val="tx1"/>
              </a:buClr>
            </a:pPr>
            <a:r>
              <a:rPr lang="en-US" dirty="0" smtClean="0"/>
              <a:t>Cross-Site Evaluation Center</a:t>
            </a:r>
          </a:p>
          <a:p>
            <a:pPr lvl="1">
              <a:buClr>
                <a:schemeClr val="tx1"/>
              </a:buClr>
            </a:pPr>
            <a:r>
              <a:rPr lang="en-US" dirty="0" smtClean="0"/>
              <a:t>UCSF Center for AIDS Prevention Studies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962400"/>
          </a:xfrm>
        </p:spPr>
        <p:txBody>
          <a:bodyPr anchor="ctr"/>
          <a:lstStyle/>
          <a:p>
            <a:pPr eaLnBrk="1" hangingPunct="1">
              <a:defRPr/>
            </a:pPr>
            <a:r>
              <a:rPr dirty="0" smtClean="0">
                <a:ln>
                  <a:noFill/>
                </a:ln>
                <a:solidFill>
                  <a:srgbClr val="FFFF00"/>
                </a:solidFill>
                <a:effectLst/>
              </a:rPr>
              <a:t>Introduction to the PCMH Model</a:t>
            </a:r>
            <a:r>
              <a:rPr dirty="0" smtClean="0">
                <a:ln>
                  <a:noFill/>
                </a:ln>
                <a:solidFill>
                  <a:srgbClr val="FFFFFF"/>
                </a:solidFill>
                <a:effectLst/>
              </a:rPr>
              <a:t/>
            </a:r>
            <a:br>
              <a:rPr dirty="0" smtClean="0">
                <a:ln>
                  <a:noFill/>
                </a:ln>
                <a:solidFill>
                  <a:srgbClr val="FFFFFF"/>
                </a:solidFill>
                <a:effectLst/>
              </a:rPr>
            </a:br>
            <a:r>
              <a:rPr sz="3200" dirty="0" smtClean="0">
                <a:ln>
                  <a:noFill/>
                </a:ln>
                <a:solidFill>
                  <a:srgbClr val="FFFFFF"/>
                </a:solidFill>
                <a:effectLst/>
              </a:rPr>
              <a:t>Wayne T. Steward, PhD, MPH</a:t>
            </a:r>
            <a:br>
              <a:rPr sz="3200" dirty="0" smtClean="0">
                <a:ln>
                  <a:noFill/>
                </a:ln>
                <a:solidFill>
                  <a:srgbClr val="FFFFFF"/>
                </a:solidFill>
                <a:effectLst/>
              </a:rPr>
            </a:br>
            <a:r>
              <a:rPr lang="en-US" sz="3200" dirty="0" smtClean="0">
                <a:ln>
                  <a:noFill/>
                </a:ln>
                <a:solidFill>
                  <a:srgbClr val="FFFFFF"/>
                </a:solidFill>
                <a:effectLst/>
              </a:rPr>
              <a:t>Principal Investigator</a:t>
            </a:r>
            <a:br>
              <a:rPr lang="en-US" sz="3200" dirty="0" smtClean="0">
                <a:ln>
                  <a:noFill/>
                </a:ln>
                <a:solidFill>
                  <a:srgbClr val="FFFFFF"/>
                </a:solidFill>
                <a:effectLst/>
              </a:rPr>
            </a:br>
            <a:r>
              <a:rPr lang="en-US" sz="3200" dirty="0" smtClean="0">
                <a:ln>
                  <a:noFill/>
                </a:ln>
                <a:solidFill>
                  <a:srgbClr val="FFFFFF"/>
                </a:solidFill>
                <a:effectLst/>
              </a:rPr>
              <a:t>Cross-Site Evaluation Center</a:t>
            </a:r>
            <a:br>
              <a:rPr lang="en-US" sz="3200" dirty="0" smtClean="0">
                <a:ln>
                  <a:noFill/>
                </a:ln>
                <a:solidFill>
                  <a:srgbClr val="FFFFFF"/>
                </a:solidFill>
                <a:effectLst/>
              </a:rPr>
            </a:br>
            <a:r>
              <a:rPr lang="en-US" sz="3200" dirty="0" smtClean="0">
                <a:ln>
                  <a:noFill/>
                </a:ln>
                <a:solidFill>
                  <a:srgbClr val="FFFFFF"/>
                </a:solidFill>
                <a:effectLst/>
              </a:rPr>
              <a:t>Center for AIDS Prevention Studies</a:t>
            </a:r>
            <a:br>
              <a:rPr lang="en-US" sz="3200" dirty="0" smtClean="0">
                <a:ln>
                  <a:noFill/>
                </a:ln>
                <a:solidFill>
                  <a:srgbClr val="FFFFFF"/>
                </a:solidFill>
                <a:effectLst/>
              </a:rPr>
            </a:br>
            <a:r>
              <a:rPr lang="en-US" sz="3200" dirty="0" smtClean="0">
                <a:ln>
                  <a:noFill/>
                </a:ln>
                <a:solidFill>
                  <a:srgbClr val="FFFFFF"/>
                </a:solidFill>
                <a:effectLst/>
              </a:rPr>
              <a:t>University of California, San Francisco</a:t>
            </a:r>
            <a:endParaRPr sz="3200" dirty="0" smtClean="0">
              <a:ln>
                <a:noFill/>
              </a:ln>
              <a:solidFill>
                <a:srgbClr val="FFFFFF"/>
              </a:solidFill>
              <a:effectLst/>
            </a:endParaRP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AB5DF351-62D0-42E0-AFC3-A1EF8B4CB65F}" type="slidenum">
              <a:rPr lang="en-US"/>
              <a:pPr>
                <a:defRPr/>
              </a:pPr>
              <a:t>12</a:t>
            </a:fld>
            <a:endParaRPr lang="en-US"/>
          </a:p>
        </p:txBody>
      </p:sp>
      <p:pic>
        <p:nvPicPr>
          <p:cNvPr id="4" name="Picture 2"/>
          <p:cNvPicPr>
            <a:picLocks noChangeAspect="1" noChangeArrowheads="1"/>
          </p:cNvPicPr>
          <p:nvPr/>
        </p:nvPicPr>
        <p:blipFill>
          <a:blip r:embed="rId3" cstate="print"/>
          <a:srcRect/>
          <a:stretch>
            <a:fillRect/>
          </a:stretch>
        </p:blipFill>
        <p:spPr bwMode="auto">
          <a:xfrm>
            <a:off x="3581400" y="5257800"/>
            <a:ext cx="2133600" cy="1238383"/>
          </a:xfrm>
          <a:prstGeom prst="rect">
            <a:avLst/>
          </a:prstGeom>
          <a:noFill/>
          <a:ln w="6350">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pPr eaLnBrk="1" hangingPunct="1">
              <a:defRPr/>
            </a:pPr>
            <a:r>
              <a:rPr lang="en-US" i="1" dirty="0" smtClean="0">
                <a:solidFill>
                  <a:srgbClr val="FFFF00"/>
                </a:solidFill>
              </a:rPr>
              <a:t>National Committee </a:t>
            </a:r>
            <a:br>
              <a:rPr lang="en-US" i="1" dirty="0" smtClean="0">
                <a:solidFill>
                  <a:srgbClr val="FFFF00"/>
                </a:solidFill>
              </a:rPr>
            </a:br>
            <a:r>
              <a:rPr lang="en-US" i="1" dirty="0" smtClean="0">
                <a:solidFill>
                  <a:srgbClr val="FFFF00"/>
                </a:solidFill>
              </a:rPr>
              <a:t>for Quality Assurance (NCQA)</a:t>
            </a:r>
            <a:endParaRPr dirty="0" smtClean="0">
              <a:ln>
                <a:noFill/>
              </a:ln>
              <a:solidFill>
                <a:srgbClr val="FFFF00"/>
              </a:solidFill>
              <a:effectLst/>
            </a:endParaRPr>
          </a:p>
        </p:txBody>
      </p:sp>
      <p:sp>
        <p:nvSpPr>
          <p:cNvPr id="25602" name="Rectangle 5"/>
          <p:cNvSpPr>
            <a:spLocks noGrp="1"/>
          </p:cNvSpPr>
          <p:nvPr>
            <p:ph type="body" idx="4294967295"/>
          </p:nvPr>
        </p:nvSpPr>
        <p:spPr>
          <a:xfrm>
            <a:off x="533400" y="2286000"/>
            <a:ext cx="8229600" cy="4160837"/>
          </a:xfrm>
        </p:spPr>
        <p:txBody>
          <a:bodyPr/>
          <a:lstStyle/>
          <a:p>
            <a:pPr eaLnBrk="1" hangingPunct="1">
              <a:buClr>
                <a:schemeClr val="tx1"/>
              </a:buClr>
            </a:pPr>
            <a:r>
              <a:rPr lang="en-US" dirty="0" smtClean="0"/>
              <a:t>“The PCMH 2011 program’s six standards align with the core components of primary care.”</a:t>
            </a:r>
            <a:endParaRPr lang="en-US" i="1" dirty="0" smtClean="0"/>
          </a:p>
          <a:p>
            <a:pPr lvl="2" eaLnBrk="1" hangingPunct="1">
              <a:buClr>
                <a:schemeClr val="tx1"/>
              </a:buClr>
            </a:pPr>
            <a:r>
              <a:rPr lang="en-US" sz="2200" dirty="0" smtClean="0"/>
              <a:t>Access and Continuity</a:t>
            </a:r>
          </a:p>
          <a:p>
            <a:pPr lvl="2" eaLnBrk="1" hangingPunct="1">
              <a:buClr>
                <a:schemeClr val="tx1"/>
              </a:buClr>
            </a:pPr>
            <a:r>
              <a:rPr lang="en-US" sz="2200" dirty="0" smtClean="0"/>
              <a:t>Identify and Manage Patient Populations</a:t>
            </a:r>
          </a:p>
          <a:p>
            <a:pPr lvl="2" eaLnBrk="1" hangingPunct="1">
              <a:buClr>
                <a:schemeClr val="tx1"/>
              </a:buClr>
            </a:pPr>
            <a:r>
              <a:rPr lang="en-US" sz="2200" dirty="0" smtClean="0"/>
              <a:t>Plan and Manage Care</a:t>
            </a:r>
          </a:p>
          <a:p>
            <a:pPr lvl="2" eaLnBrk="1" hangingPunct="1">
              <a:buClr>
                <a:schemeClr val="tx1"/>
              </a:buClr>
            </a:pPr>
            <a:r>
              <a:rPr lang="en-US" sz="2200" dirty="0" smtClean="0"/>
              <a:t>Provide Self-Care Support and Community Resources</a:t>
            </a:r>
          </a:p>
          <a:p>
            <a:pPr lvl="2" eaLnBrk="1" hangingPunct="1">
              <a:buClr>
                <a:schemeClr val="tx1"/>
              </a:buClr>
            </a:pPr>
            <a:r>
              <a:rPr lang="en-US" sz="2200" dirty="0" smtClean="0"/>
              <a:t>Track and Coordinate Care</a:t>
            </a:r>
          </a:p>
          <a:p>
            <a:pPr lvl="2" eaLnBrk="1" hangingPunct="1">
              <a:buClr>
                <a:schemeClr val="tx1"/>
              </a:buClr>
            </a:pPr>
            <a:r>
              <a:rPr lang="en-US" sz="2200" dirty="0" smtClean="0"/>
              <a:t>Measure and Improve Performance</a:t>
            </a:r>
          </a:p>
          <a:p>
            <a:pPr lvl="1" eaLnBrk="1" hangingPunct="1"/>
            <a:endParaRPr lang="en-US" dirty="0" smtClean="0"/>
          </a:p>
          <a:p>
            <a:pPr lvl="1" eaLnBrk="1" hangingPunct="1"/>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0893F52F-0847-4997-AC51-38409AF3B7A0}"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Future of Family Medicine</a:t>
            </a:r>
          </a:p>
        </p:txBody>
      </p:sp>
      <p:sp>
        <p:nvSpPr>
          <p:cNvPr id="33794" name="Rectangle 5"/>
          <p:cNvSpPr>
            <a:spLocks noGrp="1"/>
          </p:cNvSpPr>
          <p:nvPr>
            <p:ph type="body" idx="4294967295"/>
          </p:nvPr>
        </p:nvSpPr>
        <p:spPr/>
        <p:txBody>
          <a:bodyPr/>
          <a:lstStyle/>
          <a:p>
            <a:pPr eaLnBrk="1" hangingPunct="1">
              <a:buClr>
                <a:schemeClr val="tx1"/>
              </a:buClr>
            </a:pPr>
            <a:r>
              <a:rPr lang="en-US" dirty="0" smtClean="0"/>
              <a:t>PCMH has the following characteristics:</a:t>
            </a:r>
          </a:p>
          <a:p>
            <a:pPr lvl="1" eaLnBrk="1" hangingPunct="1">
              <a:buClr>
                <a:schemeClr val="tx1"/>
              </a:buClr>
            </a:pPr>
            <a:r>
              <a:rPr lang="en-US" dirty="0" smtClean="0"/>
              <a:t>Personal medical home</a:t>
            </a:r>
          </a:p>
          <a:p>
            <a:pPr lvl="1" eaLnBrk="1" hangingPunct="1">
              <a:buClr>
                <a:schemeClr val="tx1"/>
              </a:buClr>
            </a:pPr>
            <a:r>
              <a:rPr lang="en-US" dirty="0" smtClean="0"/>
              <a:t>Patient-centered</a:t>
            </a:r>
          </a:p>
          <a:p>
            <a:pPr lvl="1" eaLnBrk="1" hangingPunct="1">
              <a:buClr>
                <a:schemeClr val="tx1"/>
              </a:buClr>
            </a:pPr>
            <a:r>
              <a:rPr lang="en-US" dirty="0" smtClean="0"/>
              <a:t>Team approach</a:t>
            </a:r>
          </a:p>
          <a:p>
            <a:pPr lvl="1" eaLnBrk="1" hangingPunct="1">
              <a:buClr>
                <a:schemeClr val="tx1"/>
              </a:buClr>
            </a:pPr>
            <a:r>
              <a:rPr lang="en-US" dirty="0" smtClean="0"/>
              <a:t>Elimination of barriers to access</a:t>
            </a:r>
          </a:p>
          <a:p>
            <a:pPr lvl="1" eaLnBrk="1" hangingPunct="1">
              <a:buClr>
                <a:schemeClr val="tx1"/>
              </a:buClr>
            </a:pPr>
            <a:r>
              <a:rPr lang="en-US" dirty="0" smtClean="0"/>
              <a:t>Advanced information systems</a:t>
            </a:r>
          </a:p>
          <a:p>
            <a:pPr lvl="1" eaLnBrk="1" hangingPunct="1">
              <a:buClr>
                <a:schemeClr val="tx1"/>
              </a:buClr>
            </a:pPr>
            <a:r>
              <a:rPr lang="en-US" dirty="0" smtClean="0"/>
              <a:t>Redesigned offices</a:t>
            </a:r>
          </a:p>
          <a:p>
            <a:pPr lvl="1" eaLnBrk="1" hangingPunct="1"/>
            <a:endParaRPr lang="en-US" dirty="0" smtClean="0"/>
          </a:p>
          <a:p>
            <a:pPr lvl="1" eaLnBrk="1" hangingPunct="1"/>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A2AA15AB-9FEC-4772-A974-5A7B993B80A9}"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Future of Family Medicine</a:t>
            </a:r>
          </a:p>
        </p:txBody>
      </p:sp>
      <p:sp>
        <p:nvSpPr>
          <p:cNvPr id="35842" name="Rectangle 5"/>
          <p:cNvSpPr>
            <a:spLocks noGrp="1"/>
          </p:cNvSpPr>
          <p:nvPr>
            <p:ph type="body" idx="4294967295"/>
          </p:nvPr>
        </p:nvSpPr>
        <p:spPr/>
        <p:txBody>
          <a:bodyPr/>
          <a:lstStyle/>
          <a:p>
            <a:pPr eaLnBrk="1" hangingPunct="1">
              <a:buClr>
                <a:schemeClr val="tx1"/>
              </a:buClr>
            </a:pPr>
            <a:r>
              <a:rPr lang="en-US" dirty="0" smtClean="0"/>
              <a:t>PCMH has the following characteristics (continued):</a:t>
            </a:r>
          </a:p>
          <a:p>
            <a:pPr lvl="1" eaLnBrk="1" hangingPunct="1">
              <a:buClr>
                <a:schemeClr val="tx1"/>
              </a:buClr>
            </a:pPr>
            <a:r>
              <a:rPr lang="en-US" dirty="0" smtClean="0"/>
              <a:t>Whole-person orientation</a:t>
            </a:r>
          </a:p>
          <a:p>
            <a:pPr lvl="1" eaLnBrk="1" hangingPunct="1">
              <a:buClr>
                <a:schemeClr val="tx1"/>
              </a:buClr>
            </a:pPr>
            <a:r>
              <a:rPr lang="en-US" dirty="0" smtClean="0"/>
              <a:t>Care provided within a community context</a:t>
            </a:r>
          </a:p>
          <a:p>
            <a:pPr lvl="1" eaLnBrk="1" hangingPunct="1">
              <a:buClr>
                <a:schemeClr val="tx1"/>
              </a:buClr>
            </a:pPr>
            <a:r>
              <a:rPr lang="en-US" dirty="0" smtClean="0"/>
              <a:t>Emphasis on quality and safety</a:t>
            </a:r>
          </a:p>
          <a:p>
            <a:pPr lvl="1" eaLnBrk="1" hangingPunct="1">
              <a:buClr>
                <a:schemeClr val="tx1"/>
              </a:buClr>
            </a:pPr>
            <a:r>
              <a:rPr lang="en-US" dirty="0" smtClean="0"/>
              <a:t>Enhance practice finance</a:t>
            </a:r>
          </a:p>
          <a:p>
            <a:pPr lvl="1" eaLnBrk="1" hangingPunct="1">
              <a:buClr>
                <a:schemeClr val="tx1"/>
              </a:buClr>
            </a:pPr>
            <a:r>
              <a:rPr lang="en-US" dirty="0" smtClean="0"/>
              <a:t>Commitment to provide family medicine’s basket of services</a:t>
            </a:r>
          </a:p>
          <a:p>
            <a:pPr lvl="1" eaLnBrk="1" hangingPunct="1"/>
            <a:endParaRPr lang="en-US" dirty="0" smtClean="0"/>
          </a:p>
          <a:p>
            <a:pPr lvl="1" eaLnBrk="1" hangingPunct="1"/>
            <a:endParaRPr lang="en-US" dirty="0" smtClean="0"/>
          </a:p>
          <a:p>
            <a:pPr lvl="1" eaLnBrk="1" hangingPunct="1"/>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E782CBD3-2B2B-406E-9C6D-901243F9B18B}"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Synthesis </a:t>
            </a:r>
          </a:p>
        </p:txBody>
      </p:sp>
      <p:sp>
        <p:nvSpPr>
          <p:cNvPr id="37890" name="Rectangle 5"/>
          <p:cNvSpPr>
            <a:spLocks noGrp="1"/>
          </p:cNvSpPr>
          <p:nvPr>
            <p:ph type="body" idx="4294967295"/>
          </p:nvPr>
        </p:nvSpPr>
        <p:spPr/>
        <p:txBody>
          <a:bodyPr/>
          <a:lstStyle/>
          <a:p>
            <a:pPr eaLnBrk="1" hangingPunct="1">
              <a:buClr>
                <a:schemeClr val="tx1"/>
              </a:buClr>
            </a:pPr>
            <a:r>
              <a:rPr lang="en-US" dirty="0" smtClean="0"/>
              <a:t>Key elements of a PCMH:</a:t>
            </a:r>
          </a:p>
          <a:p>
            <a:pPr lvl="1" eaLnBrk="1" hangingPunct="1">
              <a:buClr>
                <a:schemeClr val="tx1"/>
              </a:buClr>
            </a:pPr>
            <a:r>
              <a:rPr lang="en-US" dirty="0" smtClean="0"/>
              <a:t>Structure of Provider Teams</a:t>
            </a:r>
          </a:p>
          <a:p>
            <a:pPr lvl="1" eaLnBrk="1" hangingPunct="1">
              <a:buClr>
                <a:schemeClr val="tx1"/>
              </a:buClr>
            </a:pPr>
            <a:r>
              <a:rPr lang="en-US" dirty="0" smtClean="0"/>
              <a:t>Structure and Practices of Care</a:t>
            </a:r>
          </a:p>
          <a:p>
            <a:pPr lvl="1" eaLnBrk="1" hangingPunct="1">
              <a:buClr>
                <a:schemeClr val="tx1"/>
              </a:buClr>
            </a:pPr>
            <a:r>
              <a:rPr lang="en-US" dirty="0" smtClean="0"/>
              <a:t>Structure and Design of Information Systems</a:t>
            </a:r>
          </a:p>
          <a:p>
            <a:pPr lvl="1" eaLnBrk="1" hangingPunct="1">
              <a:buClr>
                <a:schemeClr val="tx1"/>
              </a:buClr>
            </a:pPr>
            <a:r>
              <a:rPr lang="en-US" dirty="0" smtClean="0"/>
              <a:t>Engagement of Patients</a:t>
            </a:r>
          </a:p>
          <a:p>
            <a:pPr lvl="1" eaLnBrk="1" hangingPunct="1">
              <a:buClr>
                <a:schemeClr val="tx1"/>
              </a:buClr>
            </a:pPr>
            <a:r>
              <a:rPr lang="en-US" dirty="0" smtClean="0"/>
              <a:t>Performance Monitoring and Improvement</a:t>
            </a:r>
          </a:p>
          <a:p>
            <a:pPr eaLnBrk="1" hangingPunct="1">
              <a:buFont typeface="Wingdings 2" pitchFamily="18" charset="2"/>
              <a:buNone/>
            </a:pPr>
            <a:r>
              <a:rPr lang="en-US" dirty="0" smtClean="0"/>
              <a:t>	</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A175C53B-171B-4C22-860C-F3DD3C346940}"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Structure of Provider Teams</a:t>
            </a:r>
          </a:p>
        </p:txBody>
      </p:sp>
      <p:sp>
        <p:nvSpPr>
          <p:cNvPr id="39938" name="Rectangle 5"/>
          <p:cNvSpPr>
            <a:spLocks noGrp="1"/>
          </p:cNvSpPr>
          <p:nvPr>
            <p:ph type="body" idx="4294967295"/>
          </p:nvPr>
        </p:nvSpPr>
        <p:spPr/>
        <p:txBody>
          <a:bodyPr/>
          <a:lstStyle/>
          <a:p>
            <a:pPr eaLnBrk="1" hangingPunct="1">
              <a:buClr>
                <a:schemeClr val="tx1"/>
              </a:buClr>
            </a:pPr>
            <a:r>
              <a:rPr lang="en-US" dirty="0" smtClean="0"/>
              <a:t>Clinical care is designed so that:</a:t>
            </a:r>
          </a:p>
          <a:p>
            <a:pPr lvl="1" eaLnBrk="1" hangingPunct="1">
              <a:buClr>
                <a:schemeClr val="tx1"/>
              </a:buClr>
            </a:pPr>
            <a:r>
              <a:rPr lang="en-US" dirty="0" smtClean="0"/>
              <a:t>Patients have a primary care provider</a:t>
            </a:r>
          </a:p>
          <a:p>
            <a:pPr lvl="1" eaLnBrk="1" hangingPunct="1">
              <a:buClr>
                <a:schemeClr val="tx1"/>
              </a:buClr>
            </a:pPr>
            <a:r>
              <a:rPr lang="en-US" dirty="0" smtClean="0"/>
              <a:t>Provider is a part of a team that is collectively responsible for the person’s care</a:t>
            </a:r>
          </a:p>
          <a:p>
            <a:pPr lvl="1" eaLnBrk="1" hangingPunct="1">
              <a:buClr>
                <a:schemeClr val="tx1"/>
              </a:buClr>
            </a:pPr>
            <a:r>
              <a:rPr lang="en-US" dirty="0" smtClean="0"/>
              <a:t>Care is coordinated across the health care system and patient’s community</a:t>
            </a:r>
          </a:p>
          <a:p>
            <a:pPr lvl="1" eaLnBrk="1" hangingPunct="1">
              <a:buClr>
                <a:schemeClr val="tx1"/>
              </a:buClr>
            </a:pPr>
            <a:r>
              <a:rPr lang="en-US" dirty="0" smtClean="0"/>
              <a:t>Providers have a patient-centered focus</a:t>
            </a:r>
          </a:p>
          <a:p>
            <a:pPr lvl="1" eaLnBrk="1" hangingPunct="1"/>
            <a:endParaRPr lang="en-US" dirty="0" smtClean="0"/>
          </a:p>
          <a:p>
            <a:pPr eaLnBrk="1" hangingPunct="1">
              <a:buFont typeface="Wingdings 2" pitchFamily="18" charset="2"/>
              <a:buNone/>
            </a:pPr>
            <a:endParaRPr lang="en-US" dirty="0" smtClean="0"/>
          </a:p>
          <a:p>
            <a:pPr eaLnBrk="1" hangingPunct="1">
              <a:buFont typeface="Wingdings 2" pitchFamily="18" charset="2"/>
              <a:buNone/>
            </a:pPr>
            <a:r>
              <a:rPr lang="en-US" dirty="0" smtClean="0"/>
              <a:t>	</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B3848E09-7BA8-4E25-9E7B-8D194B024DF5}"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Structure and Practice of Care</a:t>
            </a:r>
          </a:p>
        </p:txBody>
      </p:sp>
      <p:sp>
        <p:nvSpPr>
          <p:cNvPr id="39938" name="Rectangle 5"/>
          <p:cNvSpPr>
            <a:spLocks noGrp="1"/>
          </p:cNvSpPr>
          <p:nvPr>
            <p:ph type="body" idx="4294967295"/>
          </p:nvPr>
        </p:nvSpPr>
        <p:spPr/>
        <p:txBody>
          <a:bodyPr/>
          <a:lstStyle/>
          <a:p>
            <a:pPr eaLnBrk="1" hangingPunct="1">
              <a:buClr>
                <a:schemeClr val="tx1"/>
              </a:buClr>
            </a:pPr>
            <a:r>
              <a:rPr lang="en-US" dirty="0" smtClean="0"/>
              <a:t>Overall care environment facilitates access.  This can be accomplished by:</a:t>
            </a:r>
          </a:p>
          <a:p>
            <a:pPr lvl="1" eaLnBrk="1" hangingPunct="1">
              <a:buClr>
                <a:schemeClr val="tx1"/>
              </a:buClr>
            </a:pPr>
            <a:r>
              <a:rPr lang="en-US" dirty="0" smtClean="0"/>
              <a:t>Co-location of services</a:t>
            </a:r>
          </a:p>
          <a:p>
            <a:pPr lvl="1" eaLnBrk="1" hangingPunct="1">
              <a:buClr>
                <a:schemeClr val="tx1"/>
              </a:buClr>
            </a:pPr>
            <a:r>
              <a:rPr lang="en-US" dirty="0" smtClean="0"/>
              <a:t>Assistance with health system navigation</a:t>
            </a:r>
          </a:p>
          <a:p>
            <a:pPr lvl="1" eaLnBrk="1" hangingPunct="1">
              <a:buClr>
                <a:schemeClr val="tx1"/>
              </a:buClr>
            </a:pPr>
            <a:r>
              <a:rPr lang="en-US" dirty="0" smtClean="0"/>
              <a:t>Coordination and tracking of referrals</a:t>
            </a:r>
          </a:p>
          <a:p>
            <a:pPr lvl="1" eaLnBrk="1" hangingPunct="1">
              <a:buClr>
                <a:schemeClr val="tx1"/>
              </a:buClr>
            </a:pPr>
            <a:r>
              <a:rPr lang="en-US" dirty="0" smtClean="0"/>
              <a:t>Open-scheduling and expanded hours</a:t>
            </a:r>
          </a:p>
          <a:p>
            <a:pPr lvl="1" eaLnBrk="1" hangingPunct="1">
              <a:buClr>
                <a:schemeClr val="tx1"/>
              </a:buClr>
            </a:pPr>
            <a:r>
              <a:rPr lang="en-US" dirty="0" smtClean="0"/>
              <a:t>Enhanced patient-provider communication (e.g., secure emails)</a:t>
            </a:r>
          </a:p>
          <a:p>
            <a:pPr lvl="1" eaLnBrk="1" hangingPunct="1"/>
            <a:endParaRPr lang="en-US" dirty="0" smtClean="0"/>
          </a:p>
          <a:p>
            <a:pPr eaLnBrk="1" hangingPunct="1">
              <a:buFont typeface="Wingdings 2" pitchFamily="18" charset="2"/>
              <a:buNone/>
            </a:pPr>
            <a:endParaRPr lang="en-US" dirty="0" smtClean="0"/>
          </a:p>
          <a:p>
            <a:pPr eaLnBrk="1" hangingPunct="1">
              <a:buFont typeface="Wingdings 2" pitchFamily="18" charset="2"/>
              <a:buNone/>
            </a:pPr>
            <a:r>
              <a:rPr lang="en-US" dirty="0" smtClean="0"/>
              <a:t>	</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B3848E09-7BA8-4E25-9E7B-8D194B024DF5}"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Structure and Design </a:t>
            </a:r>
            <a:br>
              <a:rPr dirty="0" smtClean="0">
                <a:ln>
                  <a:noFill/>
                </a:ln>
                <a:solidFill>
                  <a:srgbClr val="FFFF00"/>
                </a:solidFill>
                <a:effectLst/>
              </a:rPr>
            </a:br>
            <a:r>
              <a:rPr dirty="0" smtClean="0">
                <a:ln>
                  <a:noFill/>
                </a:ln>
                <a:solidFill>
                  <a:srgbClr val="FFFF00"/>
                </a:solidFill>
                <a:effectLst/>
              </a:rPr>
              <a:t>of Information Systems</a:t>
            </a:r>
          </a:p>
        </p:txBody>
      </p:sp>
      <p:sp>
        <p:nvSpPr>
          <p:cNvPr id="39938" name="Rectangle 5"/>
          <p:cNvSpPr>
            <a:spLocks noGrp="1"/>
          </p:cNvSpPr>
          <p:nvPr>
            <p:ph type="body" idx="4294967295"/>
          </p:nvPr>
        </p:nvSpPr>
        <p:spPr/>
        <p:txBody>
          <a:bodyPr/>
          <a:lstStyle/>
          <a:p>
            <a:pPr eaLnBrk="1" hangingPunct="1">
              <a:buClr>
                <a:schemeClr val="tx1"/>
              </a:buClr>
            </a:pPr>
            <a:r>
              <a:rPr lang="en-US" dirty="0" smtClean="0"/>
              <a:t>Providers exchange patient health information via electronic health records to:</a:t>
            </a:r>
          </a:p>
          <a:p>
            <a:pPr lvl="1" eaLnBrk="1" hangingPunct="1">
              <a:buClr>
                <a:schemeClr val="tx1"/>
              </a:buClr>
            </a:pPr>
            <a:r>
              <a:rPr lang="en-US" dirty="0" smtClean="0"/>
              <a:t>Augment quality of care through referral tracking</a:t>
            </a:r>
          </a:p>
          <a:p>
            <a:pPr lvl="1" eaLnBrk="1" hangingPunct="1">
              <a:buClr>
                <a:schemeClr val="tx1"/>
              </a:buClr>
            </a:pPr>
            <a:r>
              <a:rPr lang="en-US" dirty="0" smtClean="0"/>
              <a:t>Make use of databases containing evidence-based guidelines</a:t>
            </a:r>
          </a:p>
          <a:p>
            <a:pPr lvl="1" eaLnBrk="1" hangingPunct="1">
              <a:buClr>
                <a:schemeClr val="tx1"/>
              </a:buClr>
            </a:pPr>
            <a:r>
              <a:rPr lang="en-US" dirty="0" smtClean="0"/>
              <a:t>Better track needed tests or care</a:t>
            </a:r>
          </a:p>
          <a:p>
            <a:pPr lvl="1" eaLnBrk="1" hangingPunct="1">
              <a:buClr>
                <a:schemeClr val="tx1"/>
              </a:buClr>
            </a:pPr>
            <a:r>
              <a:rPr lang="en-US" dirty="0" smtClean="0"/>
              <a:t>Promote better patient-provider dialog by facilitating electronic communications</a:t>
            </a:r>
          </a:p>
          <a:p>
            <a:pPr lvl="1" eaLnBrk="1" hangingPunct="1"/>
            <a:endParaRPr lang="en-US" dirty="0" smtClean="0"/>
          </a:p>
          <a:p>
            <a:pPr eaLnBrk="1" hangingPunct="1">
              <a:buFont typeface="Wingdings 2" pitchFamily="18" charset="2"/>
              <a:buNone/>
            </a:pPr>
            <a:endParaRPr lang="en-US" dirty="0" smtClean="0"/>
          </a:p>
          <a:p>
            <a:pPr eaLnBrk="1" hangingPunct="1">
              <a:buFont typeface="Wingdings 2" pitchFamily="18" charset="2"/>
              <a:buNone/>
            </a:pPr>
            <a:r>
              <a:rPr lang="en-US" dirty="0" smtClean="0"/>
              <a:t>	</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B3848E09-7BA8-4E25-9E7B-8D194B024DF5}"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eaLnBrk="1" hangingPunct="1">
              <a:defRPr/>
            </a:pPr>
            <a:r>
              <a:rPr dirty="0" smtClean="0">
                <a:ln>
                  <a:noFill/>
                </a:ln>
                <a:solidFill>
                  <a:srgbClr val="FFFF00"/>
                </a:solidFill>
                <a:effectLst/>
              </a:rPr>
              <a:t>Disclosures</a:t>
            </a:r>
          </a:p>
        </p:txBody>
      </p:sp>
      <p:sp>
        <p:nvSpPr>
          <p:cNvPr id="17410" name="Rectangle 5"/>
          <p:cNvSpPr>
            <a:spLocks noGrp="1"/>
          </p:cNvSpPr>
          <p:nvPr>
            <p:ph type="body" idx="4294967295"/>
          </p:nvPr>
        </p:nvSpPr>
        <p:spPr>
          <a:xfrm>
            <a:off x="457200" y="1676400"/>
            <a:ext cx="8229600" cy="4389437"/>
          </a:xfrm>
        </p:spPr>
        <p:txBody>
          <a:bodyPr/>
          <a:lstStyle/>
          <a:p>
            <a:pPr lvl="1" eaLnBrk="1" hangingPunct="1">
              <a:buNone/>
            </a:pPr>
            <a:r>
              <a:rPr lang="en-US" dirty="0" smtClean="0"/>
              <a:t>This continuing education activity is managed and accredited by Professional Education Service Group.  The information presented in this activity represents the opinion of the author(s) or faculty. Neither PESG, nor any accrediting organization endorses any commercial product displayed or mentioned in conjunction with this activity.</a:t>
            </a:r>
          </a:p>
          <a:p>
            <a:pPr lvl="1" eaLnBrk="1" hangingPunct="1">
              <a:buNone/>
            </a:pPr>
            <a:endParaRPr lang="en-US" dirty="0" smtClean="0"/>
          </a:p>
          <a:p>
            <a:pPr lvl="1" eaLnBrk="1" hangingPunct="1">
              <a:buNone/>
            </a:pPr>
            <a:r>
              <a:rPr lang="en-US" dirty="0" smtClean="0"/>
              <a:t>Commercial Support was not received for this activity.</a:t>
            </a:r>
          </a:p>
          <a:p>
            <a:pPr lvl="1" eaLnBrk="1" hangingPunct="1"/>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5DAB4D8E-2B86-4E05-96E1-4AF2917EA877}"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Engagement of Patients</a:t>
            </a:r>
          </a:p>
        </p:txBody>
      </p:sp>
      <p:sp>
        <p:nvSpPr>
          <p:cNvPr id="39938" name="Rectangle 5"/>
          <p:cNvSpPr>
            <a:spLocks noGrp="1"/>
          </p:cNvSpPr>
          <p:nvPr>
            <p:ph type="body" idx="4294967295"/>
          </p:nvPr>
        </p:nvSpPr>
        <p:spPr/>
        <p:txBody>
          <a:bodyPr/>
          <a:lstStyle/>
          <a:p>
            <a:pPr eaLnBrk="1" hangingPunct="1">
              <a:buClr>
                <a:schemeClr val="tx1"/>
              </a:buClr>
            </a:pPr>
            <a:r>
              <a:rPr lang="en-US" dirty="0" smtClean="0"/>
              <a:t>Goal is promote more active patient engagement (more active role) in care.  Facilitated through:</a:t>
            </a:r>
          </a:p>
          <a:p>
            <a:pPr lvl="1" eaLnBrk="1" hangingPunct="1">
              <a:buClr>
                <a:schemeClr val="tx1"/>
              </a:buClr>
            </a:pPr>
            <a:r>
              <a:rPr lang="en-US" dirty="0" smtClean="0"/>
              <a:t>Patient portals allowing access to electronic health records</a:t>
            </a:r>
          </a:p>
          <a:p>
            <a:pPr lvl="1" eaLnBrk="1" hangingPunct="1">
              <a:buClr>
                <a:schemeClr val="tx1"/>
              </a:buClr>
            </a:pPr>
            <a:r>
              <a:rPr lang="en-US" dirty="0" smtClean="0"/>
              <a:t>Educational tools and programs</a:t>
            </a:r>
          </a:p>
          <a:p>
            <a:pPr lvl="1" eaLnBrk="1" hangingPunct="1">
              <a:buClr>
                <a:schemeClr val="tx1"/>
              </a:buClr>
            </a:pPr>
            <a:r>
              <a:rPr lang="en-US" dirty="0" smtClean="0"/>
              <a:t>Patient-provider collaboration in development of treatment plans</a:t>
            </a:r>
          </a:p>
          <a:p>
            <a:pPr lvl="1" eaLnBrk="1" hangingPunct="1">
              <a:buClr>
                <a:schemeClr val="tx1"/>
              </a:buClr>
            </a:pPr>
            <a:r>
              <a:rPr lang="en-US" dirty="0" smtClean="0"/>
              <a:t>Encouraging use of available community resources</a:t>
            </a:r>
          </a:p>
          <a:p>
            <a:pPr lvl="1" eaLnBrk="1" hangingPunct="1"/>
            <a:endParaRPr lang="en-US" dirty="0" smtClean="0"/>
          </a:p>
          <a:p>
            <a:pPr eaLnBrk="1" hangingPunct="1">
              <a:buFont typeface="Wingdings 2" pitchFamily="18" charset="2"/>
              <a:buNone/>
            </a:pPr>
            <a:endParaRPr lang="en-US" dirty="0" smtClean="0"/>
          </a:p>
          <a:p>
            <a:pPr eaLnBrk="1" hangingPunct="1">
              <a:buFont typeface="Wingdings 2" pitchFamily="18" charset="2"/>
              <a:buNone/>
            </a:pPr>
            <a:r>
              <a:rPr lang="en-US" dirty="0" smtClean="0"/>
              <a:t>	</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B3848E09-7BA8-4E25-9E7B-8D194B024DF5}"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Performance Monitoring </a:t>
            </a:r>
            <a:br>
              <a:rPr dirty="0" smtClean="0">
                <a:ln>
                  <a:noFill/>
                </a:ln>
                <a:solidFill>
                  <a:srgbClr val="FFFF00"/>
                </a:solidFill>
                <a:effectLst/>
              </a:rPr>
            </a:br>
            <a:r>
              <a:rPr dirty="0" smtClean="0">
                <a:ln>
                  <a:noFill/>
                </a:ln>
                <a:solidFill>
                  <a:srgbClr val="FFFF00"/>
                </a:solidFill>
                <a:effectLst/>
              </a:rPr>
              <a:t>and Improvement</a:t>
            </a:r>
          </a:p>
        </p:txBody>
      </p:sp>
      <p:sp>
        <p:nvSpPr>
          <p:cNvPr id="39938" name="Rectangle 5"/>
          <p:cNvSpPr>
            <a:spLocks noGrp="1"/>
          </p:cNvSpPr>
          <p:nvPr>
            <p:ph type="body" idx="4294967295"/>
          </p:nvPr>
        </p:nvSpPr>
        <p:spPr>
          <a:xfrm>
            <a:off x="457200" y="2133600"/>
            <a:ext cx="8229600" cy="4008437"/>
          </a:xfrm>
        </p:spPr>
        <p:txBody>
          <a:bodyPr/>
          <a:lstStyle/>
          <a:p>
            <a:pPr eaLnBrk="1" hangingPunct="1">
              <a:buClr>
                <a:schemeClr val="tx1"/>
              </a:buClr>
            </a:pPr>
            <a:r>
              <a:rPr lang="en-US" dirty="0" smtClean="0"/>
              <a:t>Strive for higher quality services</a:t>
            </a:r>
          </a:p>
          <a:p>
            <a:pPr lvl="1" eaLnBrk="1" hangingPunct="1">
              <a:buClr>
                <a:schemeClr val="tx1"/>
              </a:buClr>
            </a:pPr>
            <a:r>
              <a:rPr lang="en-US" dirty="0" smtClean="0"/>
              <a:t>Consistent review of services provided, both at provider and clinic level</a:t>
            </a:r>
          </a:p>
          <a:p>
            <a:pPr lvl="1" eaLnBrk="1" hangingPunct="1">
              <a:buClr>
                <a:schemeClr val="tx1"/>
              </a:buClr>
            </a:pPr>
            <a:r>
              <a:rPr lang="en-US" dirty="0" smtClean="0"/>
              <a:t>Conducting patient surveys to understand satisfaction or concerns with services delivered</a:t>
            </a:r>
          </a:p>
          <a:p>
            <a:pPr lvl="1" eaLnBrk="1" hangingPunct="1">
              <a:buClr>
                <a:schemeClr val="tx1"/>
              </a:buClr>
            </a:pPr>
            <a:r>
              <a:rPr lang="en-US" dirty="0" smtClean="0"/>
              <a:t>Distributing performance findings within and outside of the PCMH</a:t>
            </a:r>
          </a:p>
          <a:p>
            <a:pPr lvl="1" eaLnBrk="1" hangingPunct="1"/>
            <a:endParaRPr lang="en-US" dirty="0" smtClean="0"/>
          </a:p>
          <a:p>
            <a:pPr eaLnBrk="1" hangingPunct="1">
              <a:buFont typeface="Wingdings 2" pitchFamily="18" charset="2"/>
              <a:buNone/>
            </a:pPr>
            <a:endParaRPr lang="en-US" dirty="0" smtClean="0"/>
          </a:p>
          <a:p>
            <a:pPr eaLnBrk="1" hangingPunct="1">
              <a:buFont typeface="Wingdings 2" pitchFamily="18" charset="2"/>
              <a:buNone/>
            </a:pPr>
            <a:r>
              <a:rPr lang="en-US" dirty="0" smtClean="0"/>
              <a:t>	</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B3848E09-7BA8-4E25-9E7B-8D194B024DF5}"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33400"/>
            <a:ext cx="8229600" cy="1143000"/>
          </a:xfrm>
        </p:spPr>
        <p:txBody>
          <a:bodyPr/>
          <a:lstStyle/>
          <a:p>
            <a:pPr algn="ctr"/>
            <a:r>
              <a:rPr lang="en-US" dirty="0" smtClean="0">
                <a:solidFill>
                  <a:srgbClr val="FFFF00"/>
                </a:solidFill>
              </a:rPr>
              <a:t>PCMH Causal Pathway</a:t>
            </a:r>
            <a:endParaRPr lang="en-US" dirty="0">
              <a:solidFill>
                <a:srgbClr val="FFFF00"/>
              </a:solidFill>
            </a:endParaRPr>
          </a:p>
        </p:txBody>
      </p:sp>
      <p:sp>
        <p:nvSpPr>
          <p:cNvPr id="4" name="Slide Number Placeholder 3"/>
          <p:cNvSpPr>
            <a:spLocks noGrp="1"/>
          </p:cNvSpPr>
          <p:nvPr>
            <p:ph type="sldNum" sz="quarter" idx="12"/>
          </p:nvPr>
        </p:nvSpPr>
        <p:spPr/>
        <p:txBody>
          <a:bodyPr>
            <a:normAutofit/>
          </a:bodyPr>
          <a:lstStyle/>
          <a:p>
            <a:fld id="{EA7C8D44-3667-46F6-9772-CC52308E2A7F}" type="slidenum">
              <a:rPr lang="en-US" smtClean="0"/>
              <a:pPr/>
              <a:t>22</a:t>
            </a:fld>
            <a:endParaRPr lang="en-US" dirty="0"/>
          </a:p>
        </p:txBody>
      </p:sp>
      <p:sp>
        <p:nvSpPr>
          <p:cNvPr id="1040" name="Text Box 16"/>
          <p:cNvSpPr txBox="1">
            <a:spLocks noChangeArrowheads="1"/>
          </p:cNvSpPr>
          <p:nvPr/>
        </p:nvSpPr>
        <p:spPr bwMode="auto">
          <a:xfrm>
            <a:off x="457200" y="1828800"/>
            <a:ext cx="4343400" cy="16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kumimoji="0" lang="en-US" sz="2000" dirty="0" smtClean="0">
                <a:solidFill>
                  <a:prstClr val="black"/>
                </a:solidFill>
                <a:ea typeface="+mn-ea"/>
              </a:rPr>
              <a:t>Changes in PCMH elements  </a:t>
            </a:r>
          </a:p>
          <a:p>
            <a:pPr algn="ctr">
              <a:spcAft>
                <a:spcPts val="1000"/>
              </a:spcAft>
            </a:pPr>
            <a:r>
              <a:rPr kumimoji="0" lang="en-US" sz="2000" dirty="0" smtClean="0">
                <a:solidFill>
                  <a:prstClr val="black"/>
                </a:solidFill>
                <a:ea typeface="+mn-ea"/>
              </a:rPr>
              <a:t>(care practices, information systems, and performance monitoring tools and practices)</a:t>
            </a:r>
          </a:p>
        </p:txBody>
      </p:sp>
      <p:sp>
        <p:nvSpPr>
          <p:cNvPr id="1041" name="Text Box 17"/>
          <p:cNvSpPr txBox="1">
            <a:spLocks noChangeArrowheads="1"/>
          </p:cNvSpPr>
          <p:nvPr/>
        </p:nvSpPr>
        <p:spPr bwMode="auto">
          <a:xfrm>
            <a:off x="3200400" y="4038600"/>
            <a:ext cx="1768475" cy="10525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kumimoji="0" lang="en-US" sz="2000" dirty="0" smtClean="0">
                <a:solidFill>
                  <a:prstClr val="black"/>
                </a:solidFill>
                <a:ea typeface="+mn-ea"/>
              </a:rPr>
              <a:t>Patient engagement in care  </a:t>
            </a:r>
          </a:p>
        </p:txBody>
      </p:sp>
      <p:sp>
        <p:nvSpPr>
          <p:cNvPr id="1042" name="Text Box 18"/>
          <p:cNvSpPr txBox="1">
            <a:spLocks noChangeArrowheads="1"/>
          </p:cNvSpPr>
          <p:nvPr/>
        </p:nvSpPr>
        <p:spPr bwMode="auto">
          <a:xfrm>
            <a:off x="609600" y="4038600"/>
            <a:ext cx="1884362" cy="11255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kumimoji="0" lang="en-US" sz="2000" dirty="0" smtClean="0">
                <a:solidFill>
                  <a:prstClr val="black"/>
                </a:solidFill>
                <a:ea typeface="+mn-ea"/>
              </a:rPr>
              <a:t>Patient and Provider Satisfaction</a:t>
            </a:r>
          </a:p>
        </p:txBody>
      </p:sp>
      <p:sp>
        <p:nvSpPr>
          <p:cNvPr id="1043" name="Text Box 19"/>
          <p:cNvSpPr txBox="1">
            <a:spLocks noChangeArrowheads="1"/>
          </p:cNvSpPr>
          <p:nvPr/>
        </p:nvSpPr>
        <p:spPr bwMode="auto">
          <a:xfrm>
            <a:off x="6172200" y="4038600"/>
            <a:ext cx="1676400" cy="1143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kumimoji="0" lang="en-US" sz="2000" dirty="0" smtClean="0">
                <a:solidFill>
                  <a:prstClr val="black"/>
                </a:solidFill>
                <a:ea typeface="+mn-ea"/>
              </a:rPr>
              <a:t>HIV-related health outcomes</a:t>
            </a:r>
          </a:p>
        </p:txBody>
      </p:sp>
      <p:sp>
        <p:nvSpPr>
          <p:cNvPr id="1045" name="Text Box 21"/>
          <p:cNvSpPr txBox="1">
            <a:spLocks noChangeArrowheads="1"/>
          </p:cNvSpPr>
          <p:nvPr/>
        </p:nvSpPr>
        <p:spPr bwMode="auto">
          <a:xfrm>
            <a:off x="5562600" y="2057400"/>
            <a:ext cx="2921000" cy="12191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kumimoji="0" lang="en-US" sz="2000" dirty="0" smtClean="0">
                <a:solidFill>
                  <a:prstClr val="black"/>
                </a:solidFill>
                <a:ea typeface="+mn-ea"/>
              </a:rPr>
              <a:t>Changes in care (improved coordination and quality of care)</a:t>
            </a:r>
          </a:p>
        </p:txBody>
      </p:sp>
      <p:cxnSp>
        <p:nvCxnSpPr>
          <p:cNvPr id="40" name="Straight Arrow Connector 39"/>
          <p:cNvCxnSpPr>
            <a:stCxn id="1040" idx="3"/>
            <a:endCxn id="1045" idx="1"/>
          </p:cNvCxnSpPr>
          <p:nvPr/>
        </p:nvCxnSpPr>
        <p:spPr>
          <a:xfrm>
            <a:off x="4800600" y="2628900"/>
            <a:ext cx="762000" cy="3810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1045" idx="2"/>
            <a:endCxn id="1043" idx="0"/>
          </p:cNvCxnSpPr>
          <p:nvPr/>
        </p:nvCxnSpPr>
        <p:spPr>
          <a:xfrm flipH="1">
            <a:off x="7010400" y="3276599"/>
            <a:ext cx="12700" cy="762001"/>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4038600" y="3429000"/>
            <a:ext cx="0" cy="60960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1524000" y="3429000"/>
            <a:ext cx="0" cy="53340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1041" idx="1"/>
            <a:endCxn id="1042" idx="3"/>
          </p:cNvCxnSpPr>
          <p:nvPr/>
        </p:nvCxnSpPr>
        <p:spPr>
          <a:xfrm flipH="1">
            <a:off x="2493962" y="4564856"/>
            <a:ext cx="706438" cy="36513"/>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1041" idx="3"/>
            <a:endCxn id="1043" idx="1"/>
          </p:cNvCxnSpPr>
          <p:nvPr/>
        </p:nvCxnSpPr>
        <p:spPr>
          <a:xfrm>
            <a:off x="4968875" y="4564856"/>
            <a:ext cx="1203325" cy="45244"/>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8382000" y="3352800"/>
            <a:ext cx="0" cy="24384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1447800" y="5791200"/>
            <a:ext cx="69342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flipV="1">
            <a:off x="1447800" y="5181600"/>
            <a:ext cx="0" cy="60960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eaLnBrk="1" hangingPunct="1">
              <a:defRPr/>
            </a:pPr>
            <a:r>
              <a:rPr dirty="0" smtClean="0">
                <a:ln>
                  <a:noFill/>
                </a:ln>
                <a:solidFill>
                  <a:srgbClr val="FFFF00"/>
                </a:solidFill>
                <a:effectLst/>
              </a:rPr>
              <a:t>Implementing the PCMH </a:t>
            </a:r>
            <a:br>
              <a:rPr dirty="0" smtClean="0">
                <a:ln>
                  <a:noFill/>
                </a:ln>
                <a:solidFill>
                  <a:srgbClr val="FFFF00"/>
                </a:solidFill>
                <a:effectLst/>
              </a:rPr>
            </a:br>
            <a:r>
              <a:rPr dirty="0" smtClean="0">
                <a:ln>
                  <a:noFill/>
                </a:ln>
                <a:solidFill>
                  <a:srgbClr val="FFFF00"/>
                </a:solidFill>
                <a:effectLst/>
              </a:rPr>
              <a:t>in HIV Care Settings</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AB5DF351-62D0-42E0-AFC3-A1EF8B4CB65F}"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HIV ACCESS PCMH Demonstration Project</a:t>
            </a:r>
            <a:br>
              <a:rPr lang="en-US" dirty="0" smtClean="0">
                <a:solidFill>
                  <a:srgbClr val="FFFF00"/>
                </a:solidFill>
              </a:rPr>
            </a:br>
            <a:r>
              <a:rPr lang="en-US" dirty="0" smtClean="0">
                <a:solidFill>
                  <a:srgbClr val="FFFF00"/>
                </a:solidFill>
              </a:rPr>
              <a:t>Alameda County</a:t>
            </a:r>
            <a:endParaRPr lang="en-US" dirty="0">
              <a:solidFill>
                <a:srgbClr val="FFFF00"/>
              </a:solidFill>
            </a:endParaRPr>
          </a:p>
        </p:txBody>
      </p:sp>
      <p:sp>
        <p:nvSpPr>
          <p:cNvPr id="3" name="Text Placeholder 2"/>
          <p:cNvSpPr>
            <a:spLocks noGrp="1"/>
          </p:cNvSpPr>
          <p:nvPr>
            <p:ph type="body" idx="1"/>
          </p:nvPr>
        </p:nvSpPr>
        <p:spPr/>
        <p:txBody>
          <a:bodyPr/>
          <a:lstStyle/>
          <a:p>
            <a:pPr algn="ctr"/>
            <a:r>
              <a:rPr lang="en-US" dirty="0" smtClean="0"/>
              <a:t>Erin Gael Friedman</a:t>
            </a:r>
          </a:p>
          <a:p>
            <a:pPr algn="ctr"/>
            <a:r>
              <a:rPr lang="en-US" dirty="0" smtClean="0"/>
              <a:t>Project Director</a:t>
            </a:r>
            <a:endParaRPr lang="en-US" dirty="0"/>
          </a:p>
        </p:txBody>
      </p:sp>
      <p:sp>
        <p:nvSpPr>
          <p:cNvPr id="4" name="Slide Number Placeholder 3"/>
          <p:cNvSpPr>
            <a:spLocks noGrp="1"/>
          </p:cNvSpPr>
          <p:nvPr>
            <p:ph type="sldNum" sz="quarter" idx="12"/>
          </p:nvPr>
        </p:nvSpPr>
        <p:spPr/>
        <p:txBody>
          <a:bodyPr/>
          <a:lstStyle/>
          <a:p>
            <a:pPr>
              <a:defRPr/>
            </a:pPr>
            <a:fld id="{50A478F7-181F-4EBA-ADFC-C9DE60948AA8}" type="slidenum">
              <a:rPr lang="en-US" smtClean="0"/>
              <a:pPr>
                <a:defRPr/>
              </a:pPr>
              <a:t>24</a:t>
            </a:fld>
            <a:endParaRPr lang="en-US"/>
          </a:p>
        </p:txBody>
      </p:sp>
      <p:pic>
        <p:nvPicPr>
          <p:cNvPr id="5" name="Picture 4" descr="HIVACCESSlogo.jpg"/>
          <p:cNvPicPr>
            <a:picLocks noChangeAspect="1"/>
          </p:cNvPicPr>
          <p:nvPr/>
        </p:nvPicPr>
        <p:blipFill>
          <a:blip r:embed="rId2" cstate="print"/>
          <a:stretch>
            <a:fillRect/>
          </a:stretch>
        </p:blipFill>
        <p:spPr>
          <a:xfrm>
            <a:off x="2286000" y="4038600"/>
            <a:ext cx="4114800" cy="20162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Panel Management Definitions</a:t>
            </a:r>
            <a:endParaRPr lang="en-US" dirty="0">
              <a:solidFill>
                <a:srgbClr val="FFFF00"/>
              </a:solidFill>
            </a:endParaRPr>
          </a:p>
        </p:txBody>
      </p:sp>
      <p:sp>
        <p:nvSpPr>
          <p:cNvPr id="3" name="Content Placeholder 2"/>
          <p:cNvSpPr>
            <a:spLocks noGrp="1"/>
          </p:cNvSpPr>
          <p:nvPr>
            <p:ph idx="1"/>
          </p:nvPr>
        </p:nvSpPr>
        <p:spPr/>
        <p:txBody>
          <a:bodyPr/>
          <a:lstStyle/>
          <a:p>
            <a:pPr eaLnBrk="1" hangingPunct="1"/>
            <a:r>
              <a:rPr lang="en-US" sz="2400" dirty="0" smtClean="0"/>
              <a:t>Population-based, data-driven approach to care improvement, esp. chronic disease</a:t>
            </a:r>
          </a:p>
          <a:p>
            <a:pPr eaLnBrk="1" hangingPunct="1"/>
            <a:r>
              <a:rPr lang="en-US" sz="2400" dirty="0" smtClean="0"/>
              <a:t>Team-based</a:t>
            </a:r>
          </a:p>
          <a:p>
            <a:pPr eaLnBrk="1" hangingPunct="1"/>
            <a:r>
              <a:rPr lang="en-US" sz="2400" dirty="0" smtClean="0"/>
              <a:t>Requires registry function</a:t>
            </a:r>
          </a:p>
          <a:p>
            <a:pPr eaLnBrk="1" hangingPunct="1"/>
            <a:r>
              <a:rPr lang="en-US" sz="2400" dirty="0" smtClean="0"/>
              <a:t>Requires protected time</a:t>
            </a:r>
          </a:p>
          <a:p>
            <a:pPr eaLnBrk="1" hangingPunct="1"/>
            <a:r>
              <a:rPr lang="en-US" sz="2400" dirty="0" smtClean="0"/>
              <a:t>Allows for shared responsibility, improved coordination of care and “task shifting”</a:t>
            </a:r>
          </a:p>
          <a:p>
            <a:endParaRPr lang="en-US" dirty="0"/>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Project Work Plan</a:t>
            </a:r>
            <a:endParaRPr lang="en-US" dirty="0">
              <a:solidFill>
                <a:srgbClr val="FFFF00"/>
              </a:solidFill>
            </a:endParaRPr>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26</a:t>
            </a:fld>
            <a:endParaRPr lang="en-US"/>
          </a:p>
        </p:txBody>
      </p:sp>
      <p:graphicFrame>
        <p:nvGraphicFramePr>
          <p:cNvPr id="5" name="Content Placeholder 4"/>
          <p:cNvGraphicFramePr>
            <a:graphicFrameLocks noGrp="1"/>
          </p:cNvGraphicFramePr>
          <p:nvPr>
            <p:ph idx="1"/>
          </p:nvPr>
        </p:nvGraphicFramePr>
        <p:xfrm>
          <a:off x="1524000" y="2097881"/>
          <a:ext cx="6096000" cy="4064000"/>
        </p:xfrm>
        <a:graphic>
          <a:graphicData uri="http://schemas.openxmlformats.org/presentationml/2006/ole">
            <p:oleObj spid="_x0000_s2058" name="Acrobat Document" r:id="rId3" imgW="0" imgH="0" progId="AcroExch.Document.7">
              <p:embed/>
            </p:oleObj>
          </a:graphicData>
        </a:graphic>
      </p:graphicFrame>
      <p:graphicFrame>
        <p:nvGraphicFramePr>
          <p:cNvPr id="6" name="Object 5"/>
          <p:cNvGraphicFramePr>
            <a:graphicFrameLocks noChangeAspect="1"/>
          </p:cNvGraphicFramePr>
          <p:nvPr/>
        </p:nvGraphicFramePr>
        <p:xfrm>
          <a:off x="1447800" y="1905000"/>
          <a:ext cx="6035675" cy="4664075"/>
        </p:xfrm>
        <a:graphic>
          <a:graphicData uri="http://schemas.openxmlformats.org/presentationml/2006/ole">
            <p:oleObj spid="_x0000_s2059" name="Acrobat Document" r:id="rId4" imgW="6035563" imgH="4663844" progId="AcroExch.Document.7">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75A65413-DD01-4E8B-B8D7-D09958129CF1}" type="slidenum">
              <a:rPr lang="en-US" sz="1400"/>
              <a:pPr algn="r" eaLnBrk="1" hangingPunct="1"/>
              <a:t>27</a:t>
            </a:fld>
            <a:endParaRPr lang="en-US" sz="1400"/>
          </a:p>
        </p:txBody>
      </p:sp>
      <p:sp>
        <p:nvSpPr>
          <p:cNvPr id="23555" name="Rectangle 2"/>
          <p:cNvSpPr txBox="1">
            <a:spLocks noChangeArrowheads="1"/>
          </p:cNvSpPr>
          <p:nvPr/>
        </p:nvSpPr>
        <p:spPr bwMode="auto">
          <a:xfrm>
            <a:off x="457200" y="0"/>
            <a:ext cx="8229600" cy="1295400"/>
          </a:xfrm>
          <a:prstGeom prst="rect">
            <a:avLst/>
          </a:prstGeom>
          <a:noFill/>
          <a:ln>
            <a:noFill/>
          </a:ln>
          <a:extLst/>
        </p:spPr>
        <p:txBody>
          <a:bodyPr anchor="ctr"/>
          <a:lstStyle>
            <a:lvl1pPr eaLnBrk="0" hangingPunct="0">
              <a:defRPr>
                <a:solidFill>
                  <a:schemeClr val="tx1"/>
                </a:solidFill>
                <a:latin typeface="Calibri" charset="0"/>
                <a:ea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defRPr/>
            </a:pPr>
            <a:r>
              <a:rPr lang="en-US" sz="3600" dirty="0" smtClean="0">
                <a:solidFill>
                  <a:srgbClr val="FFFF00"/>
                </a:solidFill>
                <a:latin typeface="+mj-lt"/>
              </a:rPr>
              <a:t>Patient Centered Medical Home</a:t>
            </a:r>
            <a:br>
              <a:rPr lang="en-US" sz="3600" dirty="0" smtClean="0">
                <a:solidFill>
                  <a:srgbClr val="FFFF00"/>
                </a:solidFill>
                <a:latin typeface="+mj-lt"/>
              </a:rPr>
            </a:br>
            <a:r>
              <a:rPr lang="en-US" sz="2800" dirty="0" smtClean="0">
                <a:solidFill>
                  <a:srgbClr val="FFFF00"/>
                </a:solidFill>
                <a:latin typeface="+mj-lt"/>
              </a:rPr>
              <a:t>Implementation Continuum</a:t>
            </a:r>
            <a:endParaRPr lang="en-US" dirty="0" smtClean="0">
              <a:solidFill>
                <a:srgbClr val="FFFF00"/>
              </a:solidFill>
              <a:latin typeface="+mj-lt"/>
            </a:endParaRPr>
          </a:p>
        </p:txBody>
      </p:sp>
      <p:graphicFrame>
        <p:nvGraphicFramePr>
          <p:cNvPr id="6" name="Group 3"/>
          <p:cNvGraphicFramePr>
            <a:graphicFrameLocks noGrp="1"/>
          </p:cNvGraphicFramePr>
          <p:nvPr/>
        </p:nvGraphicFramePr>
        <p:xfrm>
          <a:off x="0" y="2286000"/>
          <a:ext cx="9144000" cy="3429000"/>
        </p:xfrm>
        <a:graphic>
          <a:graphicData uri="http://schemas.openxmlformats.org/drawingml/2006/table">
            <a:tbl>
              <a:tblPr/>
              <a:tblGrid>
                <a:gridCol w="1768475"/>
                <a:gridCol w="1368425"/>
                <a:gridCol w="1582738"/>
                <a:gridCol w="1668462"/>
                <a:gridCol w="1368425"/>
                <a:gridCol w="1387475"/>
              </a:tblGrid>
              <a:tr h="3429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Pre-contemplation </a:t>
                      </a:r>
                      <a:r>
                        <a:rPr kumimoji="0" lang="en-US" sz="12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(Inconvenient hours, no outreach to missing patients, difficult to reach clinic on phone)</a:t>
                      </a:r>
                    </a:p>
                  </a:txBody>
                  <a:tcPr horzOverflow="overflow">
                    <a:lnL>
                      <a:noFill/>
                    </a:lnL>
                    <a:lnR>
                      <a:noFill/>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mbria" pitchFamily="18" charset="0"/>
                          <a:ea typeface="Times New Roman" pitchFamily="18" charset="0"/>
                          <a:cs typeface="Tahoma" pitchFamily="34" charset="0"/>
                        </a:rPr>
                        <a:t>Visualized</a:t>
                      </a:r>
                      <a:r>
                        <a:rPr kumimoji="0" lang="en-US" sz="1600" b="0" i="0" u="none" strike="noStrike" cap="none" normalizeH="0" baseline="0" smtClean="0">
                          <a:ln>
                            <a:noFill/>
                          </a:ln>
                          <a:solidFill>
                            <a:schemeClr val="tx1"/>
                          </a:solidFill>
                          <a:effectLst/>
                          <a:latin typeface="Cambria" pitchFamily="18" charset="0"/>
                          <a:ea typeface="Times New Roman" pitchFamily="18" charset="0"/>
                          <a:cs typeface="Tahoma" pitchFamily="34" charset="0"/>
                        </a:rPr>
                        <a:t> as PCMH </a:t>
                      </a: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ahoma" pitchFamily="34" charset="0"/>
                        </a:rPr>
                        <a:t>(Philosophic commitment to PCMH and talk about concepts, no action yet)</a:t>
                      </a:r>
                    </a:p>
                  </a:txBody>
                  <a:tcPr horzOverflow="overflow">
                    <a:lnL>
                      <a:noFill/>
                    </a:lnL>
                    <a:lnR>
                      <a:noFill/>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mbria" pitchFamily="18" charset="0"/>
                          <a:ea typeface="Times New Roman" pitchFamily="18" charset="0"/>
                          <a:cs typeface="Tahoma" pitchFamily="34" charset="0"/>
                        </a:rPr>
                        <a:t>Organized</a:t>
                      </a:r>
                      <a:r>
                        <a:rPr kumimoji="0" lang="en-US" sz="1600" b="0" i="0" u="none" strike="noStrike" cap="none" normalizeH="0" baseline="0" smtClean="0">
                          <a:ln>
                            <a:noFill/>
                          </a:ln>
                          <a:solidFill>
                            <a:schemeClr val="tx1"/>
                          </a:solidFill>
                          <a:effectLst/>
                          <a:latin typeface="Cambria" pitchFamily="18" charset="0"/>
                          <a:ea typeface="Times New Roman" pitchFamily="18"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mbria" pitchFamily="18" charset="0"/>
                          <a:ea typeface="Times New Roman" pitchFamily="18" charset="0"/>
                          <a:cs typeface="Tahoma" pitchFamily="34" charset="0"/>
                        </a:rPr>
                        <a:t>as PCMH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ahoma" pitchFamily="34" charset="0"/>
                        </a:rPr>
                        <a:t>(Patient navigators, panel management, staff huddles, using registry)</a:t>
                      </a:r>
                    </a:p>
                  </a:txBody>
                  <a:tcPr horzOverflow="overflow">
                    <a:lnL>
                      <a:noFill/>
                    </a:lnL>
                    <a:lnR>
                      <a:noFill/>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mbria" pitchFamily="18" charset="0"/>
                          <a:ea typeface="Times New Roman" pitchFamily="18" charset="0"/>
                          <a:cs typeface="Tahoma" pitchFamily="34" charset="0"/>
                        </a:rPr>
                        <a:t>Standardized</a:t>
                      </a:r>
                      <a:r>
                        <a:rPr kumimoji="0" lang="en-US" sz="1600" b="0" i="0" u="none" strike="noStrike" cap="none" normalizeH="0" baseline="0" smtClean="0">
                          <a:ln>
                            <a:noFill/>
                          </a:ln>
                          <a:solidFill>
                            <a:schemeClr val="tx1"/>
                          </a:solidFill>
                          <a:effectLst/>
                          <a:latin typeface="Cambria" pitchFamily="18" charset="0"/>
                          <a:ea typeface="Times New Roman" pitchFamily="18"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mbria" pitchFamily="18" charset="0"/>
                          <a:ea typeface="Times New Roman" pitchFamily="18" charset="0"/>
                          <a:cs typeface="Tahoma" pitchFamily="34" charset="0"/>
                        </a:rPr>
                        <a:t>as PCMH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ahoma" pitchFamily="34" charset="0"/>
                        </a:rPr>
                        <a:t>(Staff training and job descriptions include new duties, reimbursement is tied to pt satisfaction) </a:t>
                      </a:r>
                    </a:p>
                  </a:txBody>
                  <a:tcPr horzOverflow="overflow">
                    <a:lnL>
                      <a:noFill/>
                    </a:lnL>
                    <a:lnR>
                      <a:noFill/>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Recognized</a:t>
                      </a:r>
                      <a:r>
                        <a:rPr kumimoji="0" lang="en-US" sz="16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 as PCMH</a:t>
                      </a:r>
                      <a:r>
                        <a:rPr kumimoji="0" lang="en-US" sz="18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(By NCQA, etc.)</a:t>
                      </a:r>
                    </a:p>
                  </a:txBody>
                  <a:tcPr horzOverflow="overflow">
                    <a:lnL>
                      <a:noFill/>
                    </a:lnL>
                    <a:lnR>
                      <a:noFill/>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Realized</a:t>
                      </a:r>
                      <a:r>
                        <a:rPr kumimoji="0" lang="en-US" sz="16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as PCMH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(Org culture and operations have fully integrated PCMH)</a:t>
                      </a:r>
                    </a:p>
                  </a:txBody>
                  <a:tcPr horzOverflow="overflow">
                    <a:lnL>
                      <a:noFill/>
                    </a:lnL>
                    <a:lnR>
                      <a:noFill/>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bl>
          </a:graphicData>
        </a:graphic>
      </p:graphicFrame>
      <p:sp>
        <p:nvSpPr>
          <p:cNvPr id="23565" name="Text Box 14"/>
          <p:cNvSpPr txBox="1">
            <a:spLocks noChangeArrowheads="1"/>
          </p:cNvSpPr>
          <p:nvPr/>
        </p:nvSpPr>
        <p:spPr bwMode="auto">
          <a:xfrm>
            <a:off x="457200" y="1371600"/>
            <a:ext cx="1066800" cy="830263"/>
          </a:xfrm>
          <a:prstGeom prst="rect">
            <a:avLst/>
          </a:prstGeom>
          <a:noFill/>
          <a:ln w="9525">
            <a:solidFill>
              <a:schemeClr val="tx1"/>
            </a:solidFill>
            <a:prstDash val="sysDot"/>
            <a:miter lim="800000"/>
            <a:headEnd/>
            <a:tailEnd/>
          </a:ln>
          <a:extLst/>
        </p:spPr>
        <p:txBody>
          <a:bodyPr>
            <a:spAutoFit/>
          </a:bodyPr>
          <a:lstStyle>
            <a:lvl1pPr eaLnBrk="0" hangingPunct="0">
              <a:defRPr>
                <a:solidFill>
                  <a:schemeClr val="tx1"/>
                </a:solidFill>
                <a:latin typeface="Calibri" charset="0"/>
                <a:ea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r>
              <a:rPr lang="en-US" sz="1200" b="1" dirty="0" smtClean="0">
                <a:latin typeface="+mj-lt"/>
              </a:rPr>
              <a:t>Doctor and Staff Centered model</a:t>
            </a:r>
          </a:p>
        </p:txBody>
      </p:sp>
      <p:sp>
        <p:nvSpPr>
          <p:cNvPr id="23566" name="Text Box 15"/>
          <p:cNvSpPr txBox="1">
            <a:spLocks noChangeArrowheads="1"/>
          </p:cNvSpPr>
          <p:nvPr/>
        </p:nvSpPr>
        <p:spPr bwMode="auto">
          <a:xfrm>
            <a:off x="7315200" y="1371600"/>
            <a:ext cx="1812925" cy="708025"/>
          </a:xfrm>
          <a:prstGeom prst="rect">
            <a:avLst/>
          </a:prstGeom>
          <a:noFill/>
          <a:ln w="9525" cap="rnd">
            <a:solidFill>
              <a:schemeClr val="tx1"/>
            </a:solidFill>
            <a:prstDash val="sysDot"/>
            <a:miter lim="800000"/>
            <a:headEnd/>
            <a:tailEnd/>
          </a:ln>
          <a:extLst/>
        </p:spPr>
        <p:txBody>
          <a:bodyPr>
            <a:spAutoFit/>
          </a:bodyPr>
          <a:lstStyle>
            <a:lvl1pPr eaLnBrk="0" hangingPunct="0">
              <a:defRPr>
                <a:solidFill>
                  <a:schemeClr val="tx1"/>
                </a:solidFill>
                <a:latin typeface="Calibri" charset="0"/>
                <a:ea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r>
              <a:rPr lang="en-US" sz="2000" b="1" dirty="0" smtClean="0">
                <a:latin typeface="+mj-lt"/>
              </a:rPr>
              <a:t>PCMH Fully </a:t>
            </a:r>
          </a:p>
          <a:p>
            <a:pPr eaLnBrk="1" hangingPunct="1">
              <a:defRPr/>
            </a:pPr>
            <a:r>
              <a:rPr lang="en-US" sz="2000" b="1" dirty="0" smtClean="0">
                <a:latin typeface="+mj-lt"/>
              </a:rPr>
              <a:t>Integrated</a:t>
            </a:r>
          </a:p>
        </p:txBody>
      </p:sp>
      <p:sp>
        <p:nvSpPr>
          <p:cNvPr id="16399" name="AutoShape 16"/>
          <p:cNvSpPr>
            <a:spLocks noChangeArrowheads="1"/>
          </p:cNvSpPr>
          <p:nvPr/>
        </p:nvSpPr>
        <p:spPr bwMode="auto">
          <a:xfrm>
            <a:off x="1371600" y="1524000"/>
            <a:ext cx="5943600" cy="457200"/>
          </a:xfrm>
          <a:prstGeom prst="leftRightArrow">
            <a:avLst>
              <a:gd name="adj1" fmla="val 50000"/>
              <a:gd name="adj2" fmla="val 190005"/>
            </a:avLst>
          </a:prstGeom>
          <a:solidFill>
            <a:schemeClr val="accent1"/>
          </a:solidFill>
          <a:ln w="9525">
            <a:solidFill>
              <a:schemeClr val="tx1"/>
            </a:solidFill>
            <a:miter lim="800000"/>
            <a:headEnd/>
            <a:tailEnd/>
          </a:ln>
        </p:spPr>
        <p:txBody>
          <a:bodyPr wrap="none" anchor="ctr"/>
          <a:lstStyle/>
          <a:p>
            <a:endParaRPr lang="en-US"/>
          </a:p>
        </p:txBody>
      </p:sp>
      <p:sp>
        <p:nvSpPr>
          <p:cNvPr id="16400" name="Text Box 17"/>
          <p:cNvSpPr txBox="1">
            <a:spLocks noChangeArrowheads="1"/>
          </p:cNvSpPr>
          <p:nvPr/>
        </p:nvSpPr>
        <p:spPr bwMode="auto">
          <a:xfrm>
            <a:off x="3200400" y="49530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a:solidFill>
                  <a:srgbClr val="FF0000"/>
                </a:solidFill>
                <a:latin typeface="Arial" charset="0"/>
              </a:rPr>
              <a:t>    </a:t>
            </a:r>
            <a:endParaRPr lang="en-US" sz="240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Project Goals</a:t>
            </a:r>
            <a:r>
              <a:rPr lang="en-US" dirty="0" smtClean="0"/>
              <a:t>	</a:t>
            </a:r>
            <a:endParaRPr lang="en-US" dirty="0"/>
          </a:p>
        </p:txBody>
      </p:sp>
      <p:sp>
        <p:nvSpPr>
          <p:cNvPr id="3" name="Content Placeholder 2"/>
          <p:cNvSpPr>
            <a:spLocks noGrp="1"/>
          </p:cNvSpPr>
          <p:nvPr>
            <p:ph idx="1"/>
          </p:nvPr>
        </p:nvSpPr>
        <p:spPr/>
        <p:txBody>
          <a:bodyPr/>
          <a:lstStyle/>
          <a:p>
            <a:r>
              <a:rPr lang="en-US" dirty="0" smtClean="0"/>
              <a:t>Improve health outcomes</a:t>
            </a:r>
          </a:p>
          <a:p>
            <a:endParaRPr lang="en-US" dirty="0" smtClean="0"/>
          </a:p>
          <a:p>
            <a:endParaRPr lang="en-US" dirty="0" smtClean="0"/>
          </a:p>
          <a:p>
            <a:r>
              <a:rPr lang="en-US" dirty="0" smtClean="0"/>
              <a:t>Improve continuity of care</a:t>
            </a:r>
          </a:p>
          <a:p>
            <a:endParaRPr lang="en-US" smtClean="0"/>
          </a:p>
          <a:p>
            <a:endParaRPr lang="en-US" dirty="0" smtClean="0"/>
          </a:p>
          <a:p>
            <a:r>
              <a:rPr lang="en-US" dirty="0" smtClean="0"/>
              <a:t>Reduce transmission of HIV</a:t>
            </a:r>
            <a:endParaRPr lang="en-US" dirty="0"/>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What We Did</a:t>
            </a:r>
            <a:endParaRPr lang="en-US" dirty="0">
              <a:solidFill>
                <a:srgbClr val="FFFF00"/>
              </a:solidFill>
            </a:endParaRPr>
          </a:p>
        </p:txBody>
      </p:sp>
      <p:sp>
        <p:nvSpPr>
          <p:cNvPr id="3" name="Content Placeholder 2"/>
          <p:cNvSpPr>
            <a:spLocks noGrp="1"/>
          </p:cNvSpPr>
          <p:nvPr>
            <p:ph idx="1"/>
          </p:nvPr>
        </p:nvSpPr>
        <p:spPr/>
        <p:txBody>
          <a:bodyPr/>
          <a:lstStyle/>
          <a:p>
            <a:pPr lvl="0"/>
            <a:r>
              <a:rPr lang="en-US" sz="2800" dirty="0" smtClean="0"/>
              <a:t>Leveraged Countywide alignment of incentives</a:t>
            </a:r>
          </a:p>
          <a:p>
            <a:pPr lvl="0"/>
            <a:endParaRPr lang="en-US" sz="2800" dirty="0" smtClean="0"/>
          </a:p>
          <a:p>
            <a:pPr lvl="0"/>
            <a:r>
              <a:rPr lang="en-US" sz="2800" dirty="0" smtClean="0"/>
              <a:t>Capacity building</a:t>
            </a:r>
          </a:p>
          <a:p>
            <a:pPr lvl="0"/>
            <a:endParaRPr lang="en-US" sz="2800" dirty="0" smtClean="0"/>
          </a:p>
          <a:p>
            <a:pPr lvl="0"/>
            <a:r>
              <a:rPr lang="en-US" sz="2800" dirty="0" smtClean="0"/>
              <a:t>Recruited executive leaders as project champions</a:t>
            </a:r>
          </a:p>
          <a:p>
            <a:endParaRPr lang="en-US" sz="2800" dirty="0" smtClean="0"/>
          </a:p>
          <a:p>
            <a:r>
              <a:rPr lang="en-US" sz="2800" dirty="0" smtClean="0"/>
              <a:t>Used Steering Committee members as on-site educators and movement builders</a:t>
            </a:r>
            <a:endParaRPr lang="en-US" dirty="0"/>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eaLnBrk="1" hangingPunct="1">
              <a:defRPr/>
            </a:pPr>
            <a:r>
              <a:rPr dirty="0" smtClean="0">
                <a:ln>
                  <a:noFill/>
                </a:ln>
                <a:solidFill>
                  <a:srgbClr val="FFFF00"/>
                </a:solidFill>
                <a:effectLst/>
              </a:rPr>
              <a:t>Disclosures</a:t>
            </a:r>
          </a:p>
        </p:txBody>
      </p:sp>
      <p:sp>
        <p:nvSpPr>
          <p:cNvPr id="17410" name="Rectangle 5"/>
          <p:cNvSpPr>
            <a:spLocks noGrp="1"/>
          </p:cNvSpPr>
          <p:nvPr>
            <p:ph type="body" idx="4294967295"/>
          </p:nvPr>
        </p:nvSpPr>
        <p:spPr>
          <a:xfrm>
            <a:off x="457200" y="1524000"/>
            <a:ext cx="8229600" cy="4389437"/>
          </a:xfrm>
        </p:spPr>
        <p:txBody>
          <a:bodyPr/>
          <a:lstStyle/>
          <a:p>
            <a:pPr lvl="1" eaLnBrk="1" hangingPunct="1"/>
            <a:r>
              <a:rPr lang="en-US" dirty="0" smtClean="0"/>
              <a:t>Erin Gael Friedman</a:t>
            </a:r>
          </a:p>
          <a:p>
            <a:pPr lvl="1" eaLnBrk="1" hangingPunct="1">
              <a:buNone/>
            </a:pPr>
            <a:r>
              <a:rPr lang="en-US" dirty="0" smtClean="0"/>
              <a:t>		Has no financial interest or relationships to disclose</a:t>
            </a:r>
          </a:p>
          <a:p>
            <a:pPr lvl="1" eaLnBrk="1" hangingPunct="1">
              <a:buNone/>
            </a:pPr>
            <a:endParaRPr lang="en-US" dirty="0" smtClean="0"/>
          </a:p>
          <a:p>
            <a:pPr lvl="1" eaLnBrk="1" hangingPunct="1"/>
            <a:r>
              <a:rPr lang="en-US" dirty="0" smtClean="0"/>
              <a:t>Sonali Kulkarni, MD, MPH</a:t>
            </a:r>
          </a:p>
          <a:p>
            <a:pPr lvl="1" eaLnBrk="1" hangingPunct="1">
              <a:buNone/>
            </a:pPr>
            <a:r>
              <a:rPr lang="en-US" dirty="0" smtClean="0"/>
              <a:t>		Has no financial interest or relationships to disclose</a:t>
            </a:r>
          </a:p>
          <a:p>
            <a:pPr lvl="1" eaLnBrk="1" hangingPunct="1">
              <a:buNone/>
            </a:pPr>
            <a:endParaRPr lang="en-US" dirty="0" smtClean="0"/>
          </a:p>
          <a:p>
            <a:pPr lvl="1" eaLnBrk="1" hangingPunct="1"/>
            <a:r>
              <a:rPr lang="en-US" dirty="0" smtClean="0"/>
              <a:t>Amy </a:t>
            </a:r>
            <a:r>
              <a:rPr lang="en-US" dirty="0" err="1" smtClean="0"/>
              <a:t>Sitapati</a:t>
            </a:r>
            <a:r>
              <a:rPr lang="en-US" dirty="0" smtClean="0"/>
              <a:t>, MD</a:t>
            </a:r>
          </a:p>
          <a:p>
            <a:pPr lvl="1" eaLnBrk="1" hangingPunct="1">
              <a:buNone/>
            </a:pPr>
            <a:r>
              <a:rPr lang="en-US" dirty="0" smtClean="0"/>
              <a:t>		Has no financial interest or relationships to disclose</a:t>
            </a:r>
          </a:p>
          <a:p>
            <a:pPr lvl="1" eaLnBrk="1" hangingPunct="1">
              <a:buNone/>
            </a:pPr>
            <a:endParaRPr lang="en-US" dirty="0" smtClean="0"/>
          </a:p>
          <a:p>
            <a:pPr lvl="1" eaLnBrk="1" hangingPunct="1"/>
            <a:r>
              <a:rPr lang="en-US" dirty="0" smtClean="0"/>
              <a:t>Wayne Steward, PhD, MPH		</a:t>
            </a:r>
          </a:p>
          <a:p>
            <a:pPr lvl="1" eaLnBrk="1" hangingPunct="1">
              <a:buNone/>
            </a:pPr>
            <a:r>
              <a:rPr lang="en-US" dirty="0" smtClean="0"/>
              <a:t>		Has no financial interest or relationships to disclose</a:t>
            </a:r>
          </a:p>
          <a:p>
            <a:pPr lvl="2" eaLnBrk="1" hangingPunct="1">
              <a:buNone/>
            </a:pP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5DAB4D8E-2B86-4E05-96E1-4AF2917EA877}"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   Pilot Snapshot</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30</a:t>
            </a:fld>
            <a:endParaRPr lang="en-US"/>
          </a:p>
        </p:txBody>
      </p:sp>
      <p:sp>
        <p:nvSpPr>
          <p:cNvPr id="6" name="Text Placeholder 5"/>
          <p:cNvSpPr>
            <a:spLocks noGrp="1"/>
          </p:cNvSpPr>
          <p:nvPr>
            <p:ph type="body" sz="half" idx="4294967295"/>
          </p:nvPr>
        </p:nvSpPr>
        <p:spPr>
          <a:xfrm>
            <a:off x="685800" y="2057400"/>
            <a:ext cx="6629400" cy="914400"/>
          </a:xfrm>
        </p:spPr>
        <p:txBody>
          <a:bodyPr/>
          <a:lstStyle/>
          <a:p>
            <a:r>
              <a:rPr lang="en-US" dirty="0" smtClean="0"/>
              <a:t>Panel management pilot in early stages at Alameda County Medical Center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  Preliminary Clinical Outcomes</a:t>
            </a:r>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6 months post-implementation</a:t>
            </a:r>
          </a:p>
          <a:p>
            <a:endParaRPr lang="en-US" dirty="0"/>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31</a:t>
            </a:fld>
            <a:endParaRPr lang="en-US"/>
          </a:p>
        </p:txBody>
      </p:sp>
      <p:graphicFrame>
        <p:nvGraphicFramePr>
          <p:cNvPr id="5" name="Chart 4"/>
          <p:cNvGraphicFramePr/>
          <p:nvPr/>
        </p:nvGraphicFramePr>
        <p:xfrm>
          <a:off x="2209800" y="2514600"/>
          <a:ext cx="55626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  Tools We Used: Telling a Story</a:t>
            </a:r>
            <a:r>
              <a:rPr lang="en-US" dirty="0" smtClean="0"/>
              <a:t>	</a:t>
            </a:r>
            <a:endParaRPr lang="en-US" dirty="0"/>
          </a:p>
        </p:txBody>
      </p:sp>
      <p:sp>
        <p:nvSpPr>
          <p:cNvPr id="3" name="Content Placeholder 2"/>
          <p:cNvSpPr>
            <a:spLocks noGrp="1"/>
          </p:cNvSpPr>
          <p:nvPr>
            <p:ph idx="1"/>
          </p:nvPr>
        </p:nvSpPr>
        <p:spPr/>
        <p:txBody>
          <a:bodyPr/>
          <a:lstStyle/>
          <a:p>
            <a:pPr lvl="0"/>
            <a:r>
              <a:rPr lang="en-US" sz="2800" dirty="0" smtClean="0"/>
              <a:t>Innovative use of video</a:t>
            </a:r>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00"/>
                </a:solidFill>
              </a:rPr>
              <a:t> Tools We Used: Movement Building</a:t>
            </a:r>
            <a:endParaRPr lang="en-US" sz="4400" dirty="0">
              <a:solidFill>
                <a:srgbClr val="FFFF00"/>
              </a:solidFill>
            </a:endParaRPr>
          </a:p>
        </p:txBody>
      </p:sp>
      <p:sp>
        <p:nvSpPr>
          <p:cNvPr id="3" name="Content Placeholder 2"/>
          <p:cNvSpPr>
            <a:spLocks noGrp="1"/>
          </p:cNvSpPr>
          <p:nvPr>
            <p:ph idx="1"/>
          </p:nvPr>
        </p:nvSpPr>
        <p:spPr/>
        <p:txBody>
          <a:bodyPr/>
          <a:lstStyle/>
          <a:p>
            <a:pPr lvl="0"/>
            <a:r>
              <a:rPr lang="en-US" sz="2400" dirty="0" smtClean="0"/>
              <a:t>Steering Committee</a:t>
            </a:r>
          </a:p>
          <a:p>
            <a:pPr lvl="0"/>
            <a:endParaRPr lang="en-US" sz="2400" dirty="0" smtClean="0"/>
          </a:p>
          <a:p>
            <a:pPr lvl="0"/>
            <a:endParaRPr lang="en-US" sz="2400" dirty="0" smtClean="0"/>
          </a:p>
          <a:p>
            <a:endParaRPr lang="en-US" dirty="0"/>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33</a:t>
            </a:fld>
            <a:endParaRPr lang="en-US"/>
          </a:p>
        </p:txBody>
      </p:sp>
      <p:pic>
        <p:nvPicPr>
          <p:cNvPr id="5" name="Picture 4" descr="PCMH 4-12 Steering Comm.jpg"/>
          <p:cNvPicPr>
            <a:picLocks noChangeAspect="1"/>
          </p:cNvPicPr>
          <p:nvPr/>
        </p:nvPicPr>
        <p:blipFill>
          <a:blip r:embed="rId2" cstate="print"/>
          <a:stretch>
            <a:fillRect/>
          </a:stretch>
        </p:blipFill>
        <p:spPr>
          <a:xfrm>
            <a:off x="1752600" y="2590800"/>
            <a:ext cx="5359400" cy="334962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  Tools We Used: Clinic Support</a:t>
            </a:r>
            <a:endParaRPr lang="en-US" dirty="0">
              <a:solidFill>
                <a:srgbClr val="FFFF00"/>
              </a:solidFill>
            </a:endParaRPr>
          </a:p>
        </p:txBody>
      </p:sp>
      <p:sp>
        <p:nvSpPr>
          <p:cNvPr id="3" name="Content Placeholder 2"/>
          <p:cNvSpPr>
            <a:spLocks noGrp="1"/>
          </p:cNvSpPr>
          <p:nvPr>
            <p:ph idx="1"/>
          </p:nvPr>
        </p:nvSpPr>
        <p:spPr/>
        <p:txBody>
          <a:bodyPr/>
          <a:lstStyle/>
          <a:p>
            <a:pPr lvl="0"/>
            <a:r>
              <a:rPr lang="en-US" sz="2800" dirty="0" smtClean="0"/>
              <a:t>Coaching</a:t>
            </a:r>
          </a:p>
          <a:p>
            <a:pPr lvl="0"/>
            <a:endParaRPr lang="en-US" sz="2800" dirty="0" smtClean="0"/>
          </a:p>
          <a:p>
            <a:pPr lvl="0"/>
            <a:r>
              <a:rPr lang="en-US" sz="2800" dirty="0" smtClean="0"/>
              <a:t>Webinars</a:t>
            </a:r>
          </a:p>
          <a:p>
            <a:pPr lvl="0"/>
            <a:endParaRPr lang="en-US" sz="2800" dirty="0" smtClean="0"/>
          </a:p>
          <a:p>
            <a:pPr lvl="0"/>
            <a:r>
              <a:rPr lang="en-US" sz="2800" dirty="0" smtClean="0"/>
              <a:t>Home Improvement Bulletin</a:t>
            </a:r>
          </a:p>
          <a:p>
            <a:pPr lvl="0"/>
            <a:endParaRPr lang="en-US" sz="2800" dirty="0" smtClean="0"/>
          </a:p>
          <a:p>
            <a:r>
              <a:rPr lang="en-US" sz="2800" dirty="0" smtClean="0"/>
              <a:t>Workflow analysis &amp; clinic observation</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  What We Learned: Challenges</a:t>
            </a:r>
            <a:r>
              <a:rPr lang="en-US" dirty="0" smtClean="0"/>
              <a:t>	</a:t>
            </a:r>
            <a:endParaRPr lang="en-US" dirty="0"/>
          </a:p>
        </p:txBody>
      </p:sp>
      <p:sp>
        <p:nvSpPr>
          <p:cNvPr id="3" name="Content Placeholder 2"/>
          <p:cNvSpPr>
            <a:spLocks noGrp="1"/>
          </p:cNvSpPr>
          <p:nvPr>
            <p:ph idx="1"/>
          </p:nvPr>
        </p:nvSpPr>
        <p:spPr/>
        <p:txBody>
          <a:bodyPr/>
          <a:lstStyle/>
          <a:p>
            <a:r>
              <a:rPr lang="en-US" dirty="0" smtClean="0"/>
              <a:t>FQHCs  can be a chaotic environment in which to conduct research</a:t>
            </a:r>
          </a:p>
          <a:p>
            <a:endParaRPr lang="en-US" dirty="0" smtClean="0"/>
          </a:p>
          <a:p>
            <a:r>
              <a:rPr lang="en-US" dirty="0" smtClean="0"/>
              <a:t>Organizational changes at all levels</a:t>
            </a:r>
          </a:p>
          <a:p>
            <a:pPr lvl="1"/>
            <a:r>
              <a:rPr lang="en-US" dirty="0" smtClean="0"/>
              <a:t>Staff turnover made it difficult to build momentum</a:t>
            </a:r>
          </a:p>
          <a:p>
            <a:pPr lvl="1"/>
            <a:r>
              <a:rPr lang="en-US" dirty="0" smtClean="0"/>
              <a:t>Repetition of message and project objectives was key</a:t>
            </a:r>
          </a:p>
          <a:p>
            <a:pPr lvl="1"/>
            <a:endParaRPr lang="en-US" dirty="0" smtClean="0"/>
          </a:p>
          <a:p>
            <a:r>
              <a:rPr lang="en-US" dirty="0" smtClean="0"/>
              <a:t>No way to reimburse for panel management activities</a:t>
            </a:r>
          </a:p>
          <a:p>
            <a:pPr lvl="1"/>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   What We Learned: Solutions</a:t>
            </a:r>
            <a:endParaRPr lang="en-US" dirty="0">
              <a:solidFill>
                <a:srgbClr val="FFFF00"/>
              </a:solidFill>
            </a:endParaRPr>
          </a:p>
        </p:txBody>
      </p:sp>
      <p:sp>
        <p:nvSpPr>
          <p:cNvPr id="3" name="Content Placeholder 2"/>
          <p:cNvSpPr>
            <a:spLocks noGrp="1"/>
          </p:cNvSpPr>
          <p:nvPr>
            <p:ph idx="1"/>
          </p:nvPr>
        </p:nvSpPr>
        <p:spPr/>
        <p:txBody>
          <a:bodyPr/>
          <a:lstStyle/>
          <a:p>
            <a:pPr lvl="0"/>
            <a:r>
              <a:rPr lang="en-US" sz="2800" dirty="0" smtClean="0"/>
              <a:t>Incentives and priorities must be aligned</a:t>
            </a:r>
          </a:p>
          <a:p>
            <a:pPr lvl="1"/>
            <a:r>
              <a:rPr lang="en-US" dirty="0" smtClean="0"/>
              <a:t>Create opportunities for synergistic resource sharing</a:t>
            </a:r>
          </a:p>
          <a:p>
            <a:pPr lvl="0"/>
            <a:r>
              <a:rPr lang="en-US" sz="2800" dirty="0" smtClean="0"/>
              <a:t>Leaders must be engaged</a:t>
            </a:r>
          </a:p>
          <a:p>
            <a:pPr lvl="0"/>
            <a:endParaRPr lang="en-US" sz="2800" dirty="0" smtClean="0"/>
          </a:p>
          <a:p>
            <a:pPr lvl="0"/>
            <a:r>
              <a:rPr lang="en-US" sz="2800" dirty="0" smtClean="0"/>
              <a:t>System changes take time</a:t>
            </a:r>
          </a:p>
          <a:p>
            <a:pPr lvl="1"/>
            <a:r>
              <a:rPr lang="en-US" dirty="0" smtClean="0"/>
              <a:t>Methodical documentation of change is key</a:t>
            </a:r>
          </a:p>
          <a:p>
            <a:pPr lvl="1"/>
            <a:r>
              <a:rPr lang="en-US" dirty="0" smtClean="0"/>
              <a:t>Job descriptions must reflect enhanced job duties</a:t>
            </a:r>
            <a:endParaRPr lang="en-US" sz="2800" dirty="0" smtClean="0"/>
          </a:p>
          <a:p>
            <a:pPr lvl="0"/>
            <a:r>
              <a:rPr lang="en-US" sz="2800" dirty="0" smtClean="0"/>
              <a:t>Keep the focus on the patients</a:t>
            </a:r>
          </a:p>
          <a:p>
            <a:pPr lvl="1"/>
            <a:r>
              <a:rPr lang="en-US" dirty="0" smtClean="0"/>
              <a:t>Patients </a:t>
            </a:r>
            <a:r>
              <a:rPr lang="en-US" u="sng" dirty="0" smtClean="0"/>
              <a:t>appreciated</a:t>
            </a:r>
            <a:r>
              <a:rPr lang="en-US" dirty="0" smtClean="0"/>
              <a:t> extra attention during pilot panel management clinics</a:t>
            </a:r>
          </a:p>
          <a:p>
            <a:endParaRPr lang="en-US" sz="2800" dirty="0" smtClean="0"/>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              On the Horizon…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Embedding PCMH transformation processes into clinic workflows</a:t>
            </a:r>
          </a:p>
          <a:p>
            <a:pPr lvl="1"/>
            <a:r>
              <a:rPr lang="en-US" dirty="0" smtClean="0"/>
              <a:t>Making PCMH part of “Organizational DNA”</a:t>
            </a:r>
          </a:p>
          <a:p>
            <a:endParaRPr lang="en-US" dirty="0" smtClean="0"/>
          </a:p>
          <a:p>
            <a:r>
              <a:rPr lang="en-US" dirty="0" smtClean="0"/>
              <a:t> Orientation for staff at participating clinics</a:t>
            </a:r>
          </a:p>
          <a:p>
            <a:pPr lvl="1"/>
            <a:r>
              <a:rPr lang="en-US" dirty="0" smtClean="0"/>
              <a:t>Panel Management 101</a:t>
            </a:r>
          </a:p>
          <a:p>
            <a:pPr lvl="1"/>
            <a:r>
              <a:rPr lang="en-US" dirty="0" smtClean="0"/>
              <a:t>PCMH Concepts</a:t>
            </a:r>
          </a:p>
          <a:p>
            <a:endParaRPr lang="en-US" dirty="0" smtClean="0"/>
          </a:p>
          <a:p>
            <a:r>
              <a:rPr lang="en-US" dirty="0" smtClean="0"/>
              <a:t>Further engagement of leaders</a:t>
            </a:r>
          </a:p>
          <a:p>
            <a:pPr lvl="1"/>
            <a:r>
              <a:rPr lang="en-US" dirty="0" smtClean="0"/>
              <a:t>Creating systems of accountability</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3B73730C-2F5D-40A9-B78A-AE2E12E718F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7851648" cy="1828800"/>
          </a:xfrm>
        </p:spPr>
        <p:txBody>
          <a:bodyPr>
            <a:normAutofit fontScale="90000"/>
          </a:bodyPr>
          <a:lstStyle/>
          <a:p>
            <a:pPr eaLnBrk="1" hangingPunct="1">
              <a:defRPr/>
            </a:pPr>
            <a:r>
              <a:rPr dirty="0" smtClean="0">
                <a:ln>
                  <a:noFill/>
                </a:ln>
                <a:solidFill>
                  <a:srgbClr val="FFFF00"/>
                </a:solidFill>
                <a:effectLst/>
              </a:rPr>
              <a:t>Los Angeles County Patient-Centered HIV Medical Home</a:t>
            </a:r>
          </a:p>
        </p:txBody>
      </p:sp>
      <p:sp>
        <p:nvSpPr>
          <p:cNvPr id="62466" name="Rectangle 5"/>
          <p:cNvSpPr>
            <a:spLocks noGrp="1"/>
          </p:cNvSpPr>
          <p:nvPr>
            <p:ph type="subTitle" idx="1"/>
          </p:nvPr>
        </p:nvSpPr>
        <p:spPr>
          <a:xfrm>
            <a:off x="533400" y="3276600"/>
            <a:ext cx="7854696" cy="1905000"/>
          </a:xfrm>
        </p:spPr>
        <p:txBody>
          <a:bodyPr/>
          <a:lstStyle/>
          <a:p>
            <a:pPr marL="514350" indent="-514350" eaLnBrk="1" hangingPunct="1">
              <a:buClr>
                <a:schemeClr val="tx1"/>
              </a:buClr>
            </a:pPr>
            <a:r>
              <a:rPr lang="en-US" b="1" dirty="0" err="1" smtClean="0"/>
              <a:t>Sonali</a:t>
            </a:r>
            <a:r>
              <a:rPr lang="en-US" b="1" dirty="0" smtClean="0"/>
              <a:t> </a:t>
            </a:r>
            <a:r>
              <a:rPr lang="en-US" b="1" dirty="0" err="1" smtClean="0"/>
              <a:t>Kulkarni</a:t>
            </a:r>
            <a:r>
              <a:rPr lang="en-US" b="1" dirty="0" smtClean="0"/>
              <a:t>, MD, MPH</a:t>
            </a:r>
          </a:p>
          <a:p>
            <a:pPr marL="514350" indent="-514350" eaLnBrk="1" hangingPunct="1">
              <a:buClr>
                <a:schemeClr val="tx1"/>
              </a:buClr>
            </a:pPr>
            <a:r>
              <a:rPr lang="en-US" b="1" dirty="0" smtClean="0"/>
              <a:t>HIV Medical Director/Principal Investigator</a:t>
            </a:r>
          </a:p>
          <a:p>
            <a:pPr marL="514350" indent="-514350" eaLnBrk="1" hangingPunct="1">
              <a:buClr>
                <a:schemeClr val="tx1"/>
              </a:buClr>
            </a:pPr>
            <a:r>
              <a:rPr lang="en-US" dirty="0" smtClean="0"/>
              <a:t>Division of HIV and STD Programs</a:t>
            </a:r>
          </a:p>
          <a:p>
            <a:pPr marL="514350" indent="-514350" eaLnBrk="1" hangingPunct="1">
              <a:buClr>
                <a:schemeClr val="tx1"/>
              </a:buClr>
            </a:pPr>
            <a:r>
              <a:rPr lang="en-US" dirty="0" smtClean="0"/>
              <a:t>Los Angeles County Department of Public Health</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38</a:t>
            </a:fld>
            <a:endParaRPr lang="en-US"/>
          </a:p>
        </p:txBody>
      </p:sp>
      <p:pic>
        <p:nvPicPr>
          <p:cNvPr id="6" name="Picture 5" descr="County of Los Angeles Public Health Logo">
            <a:hlinkClick r:id="rId3"/>
          </p:cNvPr>
          <p:cNvPicPr>
            <a:picLocks noChangeAspect="1" noChangeArrowheads="1"/>
          </p:cNvPicPr>
          <p:nvPr/>
        </p:nvPicPr>
        <p:blipFill>
          <a:blip r:embed="rId4" cstate="print"/>
          <a:srcRect/>
          <a:stretch>
            <a:fillRect/>
          </a:stretch>
        </p:blipFill>
        <p:spPr bwMode="auto">
          <a:xfrm>
            <a:off x="3886200" y="5486400"/>
            <a:ext cx="1533832" cy="1371600"/>
          </a:xfrm>
          <a:prstGeom prst="rect">
            <a:avLst/>
          </a:prstGeom>
          <a:solidFill>
            <a:schemeClr val="tx1"/>
          </a:solidFill>
        </p:spPr>
      </p:pic>
    </p:spTree>
    <p:extLst>
      <p:ext uri="{BB962C8B-B14F-4D97-AF65-F5344CB8AC3E}">
        <p14:creationId xmlns="" xmlns:p14="http://schemas.microsoft.com/office/powerpoint/2010/main" val="682215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Rationale for PCMH in LAC</a:t>
            </a:r>
          </a:p>
        </p:txBody>
      </p:sp>
      <p:sp>
        <p:nvSpPr>
          <p:cNvPr id="62466" name="Rectangle 5"/>
          <p:cNvSpPr>
            <a:spLocks noGrp="1"/>
          </p:cNvSpPr>
          <p:nvPr>
            <p:ph type="body" idx="4294967295"/>
          </p:nvPr>
        </p:nvSpPr>
        <p:spPr>
          <a:xfrm>
            <a:off x="304800" y="2163763"/>
            <a:ext cx="8610600" cy="4389437"/>
          </a:xfrm>
        </p:spPr>
        <p:txBody>
          <a:bodyPr/>
          <a:lstStyle/>
          <a:p>
            <a:pPr marL="514350" indent="-514350" eaLnBrk="1" hangingPunct="1">
              <a:buClr>
                <a:schemeClr val="tx1"/>
              </a:buClr>
            </a:pPr>
            <a:r>
              <a:rPr lang="en-US" dirty="0" smtClean="0"/>
              <a:t>Fragmented HIV service delivery</a:t>
            </a:r>
          </a:p>
          <a:p>
            <a:pPr marL="1155700" lvl="2" indent="-514350" eaLnBrk="1" hangingPunct="1">
              <a:buClr>
                <a:schemeClr val="tx1"/>
              </a:buClr>
            </a:pPr>
            <a:r>
              <a:rPr lang="en-US" dirty="0" smtClean="0"/>
              <a:t>Large service area – over 4,000 square miles</a:t>
            </a:r>
          </a:p>
          <a:p>
            <a:pPr marL="1155700" lvl="2" indent="-514350" eaLnBrk="1" hangingPunct="1">
              <a:buClr>
                <a:schemeClr val="tx1"/>
              </a:buClr>
            </a:pPr>
            <a:r>
              <a:rPr lang="en-US" dirty="0" smtClean="0"/>
              <a:t>Medical and support service providers at different locations and/or agencies with limited coordination of care across sites</a:t>
            </a:r>
          </a:p>
          <a:p>
            <a:pPr marL="1155700" lvl="2" indent="-514350" eaLnBrk="1" hangingPunct="1">
              <a:buClr>
                <a:schemeClr val="tx1"/>
              </a:buClr>
            </a:pPr>
            <a:r>
              <a:rPr lang="en-US" dirty="0" smtClean="0"/>
              <a:t>Duplication of services with medical and non-medical </a:t>
            </a:r>
            <a:r>
              <a:rPr lang="en-US" dirty="0"/>
              <a:t>case management</a:t>
            </a:r>
          </a:p>
          <a:p>
            <a:pPr marL="1155700" lvl="2" indent="-514350" eaLnBrk="1" hangingPunct="1">
              <a:buClr>
                <a:schemeClr val="tx1"/>
              </a:buClr>
            </a:pPr>
            <a:r>
              <a:rPr lang="en-US" dirty="0" smtClean="0"/>
              <a:t>Patient information not being shared or used to create care plan that address both medical and psychosocial problems </a:t>
            </a:r>
          </a:p>
          <a:p>
            <a:pPr marL="514350" indent="-514350" eaLnBrk="1" hangingPunct="1">
              <a:buClr>
                <a:schemeClr val="tx1"/>
              </a:buClr>
            </a:pPr>
            <a:r>
              <a:rPr lang="en-US" dirty="0" smtClean="0"/>
              <a:t>Suboptimal health outcomes for HIV patients</a:t>
            </a:r>
          </a:p>
          <a:p>
            <a:pPr marL="881063" lvl="1" indent="-514350" eaLnBrk="1" hangingPunct="1">
              <a:buClr>
                <a:schemeClr val="tx1"/>
              </a:buClr>
            </a:pPr>
            <a:r>
              <a:rPr lang="en-US" sz="2100" dirty="0" smtClean="0"/>
              <a:t>Retention in care and viral suppression</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eaLnBrk="1" hangingPunct="1">
              <a:defRPr/>
            </a:pPr>
            <a:r>
              <a:rPr dirty="0" smtClean="0">
                <a:ln>
                  <a:noFill/>
                </a:ln>
                <a:solidFill>
                  <a:srgbClr val="FFFF00"/>
                </a:solidFill>
                <a:effectLst/>
              </a:rPr>
              <a:t>Learning Objectives</a:t>
            </a:r>
          </a:p>
        </p:txBody>
      </p:sp>
      <p:sp>
        <p:nvSpPr>
          <p:cNvPr id="17410" name="Rectangle 5"/>
          <p:cNvSpPr>
            <a:spLocks noGrp="1"/>
          </p:cNvSpPr>
          <p:nvPr>
            <p:ph type="body" idx="4294967295"/>
          </p:nvPr>
        </p:nvSpPr>
        <p:spPr>
          <a:xfrm>
            <a:off x="457200" y="1600200"/>
            <a:ext cx="8229600" cy="4389437"/>
          </a:xfrm>
        </p:spPr>
        <p:txBody>
          <a:bodyPr/>
          <a:lstStyle/>
          <a:p>
            <a:pPr lvl="1" eaLnBrk="1" hangingPunct="1">
              <a:buNone/>
            </a:pPr>
            <a:r>
              <a:rPr lang="en-US" dirty="0" smtClean="0"/>
              <a:t>At the conclusion of this activity, the participant will be able to:</a:t>
            </a:r>
          </a:p>
          <a:p>
            <a:pPr marL="850900" lvl="1" indent="-457200" eaLnBrk="1" hangingPunct="1">
              <a:buClr>
                <a:schemeClr val="tx1"/>
              </a:buClr>
              <a:buFont typeface="+mj-lt"/>
              <a:buAutoNum type="arabicPeriod"/>
            </a:pPr>
            <a:r>
              <a:rPr lang="en-US" dirty="0" smtClean="0"/>
              <a:t>Identify the major elements of a patient-centered medical home (PCMH).</a:t>
            </a:r>
          </a:p>
          <a:p>
            <a:pPr marL="850900" lvl="1" indent="-457200" eaLnBrk="1" hangingPunct="1">
              <a:buClr>
                <a:schemeClr val="tx1"/>
              </a:buClr>
              <a:buFont typeface="+mj-lt"/>
              <a:buAutoNum type="arabicPeriod"/>
            </a:pPr>
            <a:r>
              <a:rPr lang="en-US" dirty="0" smtClean="0"/>
              <a:t>Characterize how implementation of a PCMH in HIV primary care settings is similar to or different from implementation in other care environments.</a:t>
            </a:r>
          </a:p>
          <a:p>
            <a:pPr marL="850900" lvl="1" indent="-457200" eaLnBrk="1" hangingPunct="1">
              <a:buClr>
                <a:schemeClr val="tx1"/>
              </a:buClr>
              <a:buFont typeface="+mj-lt"/>
              <a:buAutoNum type="arabicPeriod"/>
            </a:pPr>
            <a:r>
              <a:rPr lang="en-US" dirty="0" smtClean="0"/>
              <a:t>Develop a set of questions to help determine if a PCMH model would work well in his or her own clinic.</a:t>
            </a:r>
          </a:p>
          <a:p>
            <a:pPr lvl="1" eaLnBrk="1" hangingPunct="1"/>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5DAB4D8E-2B86-4E05-96E1-4AF2917EA877}"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Autofit/>
          </a:bodyPr>
          <a:lstStyle/>
          <a:p>
            <a:pPr algn="ctr"/>
            <a:r>
              <a:rPr lang="en-US" sz="4000" dirty="0" smtClean="0">
                <a:solidFill>
                  <a:srgbClr val="FFFF00"/>
                </a:solidFill>
              </a:rPr>
              <a:t>Ryan White “in Care” </a:t>
            </a:r>
            <a:br>
              <a:rPr lang="en-US" sz="4000" dirty="0" smtClean="0">
                <a:solidFill>
                  <a:srgbClr val="FFFF00"/>
                </a:solidFill>
              </a:rPr>
            </a:br>
            <a:r>
              <a:rPr lang="en-US" sz="4000" dirty="0" smtClean="0">
                <a:solidFill>
                  <a:srgbClr val="FFFF00"/>
                </a:solidFill>
              </a:rPr>
              <a:t>Treatment Cascade, 2009</a:t>
            </a:r>
            <a:endParaRPr lang="en-US" sz="4000" dirty="0">
              <a:solidFill>
                <a:srgbClr val="FFFF00"/>
              </a:solidFill>
            </a:endParaRPr>
          </a:p>
        </p:txBody>
      </p:sp>
      <p:graphicFrame>
        <p:nvGraphicFramePr>
          <p:cNvPr id="6" name="Content Placeholder 5"/>
          <p:cNvGraphicFramePr>
            <a:graphicFrameLocks noGrp="1"/>
          </p:cNvGraphicFramePr>
          <p:nvPr>
            <p:ph idx="1"/>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BF9DA8E-4102-439F-B19D-2035CF459E69}" type="slidenum">
              <a:rPr lang="en-US" smtClean="0">
                <a:solidFill>
                  <a:srgbClr val="FFFFFF"/>
                </a:solidFill>
              </a:rPr>
              <a:pPr/>
              <a:t>40</a:t>
            </a:fld>
            <a:endParaRPr lang="en-US">
              <a:solidFill>
                <a:srgbClr val="FFFFFF"/>
              </a:solidFill>
            </a:endParaRPr>
          </a:p>
        </p:txBody>
      </p:sp>
      <p:sp>
        <p:nvSpPr>
          <p:cNvPr id="5" name="TextBox 4"/>
          <p:cNvSpPr txBox="1"/>
          <p:nvPr/>
        </p:nvSpPr>
        <p:spPr>
          <a:xfrm>
            <a:off x="152400" y="6400800"/>
            <a:ext cx="7239000" cy="338554"/>
          </a:xfrm>
          <a:prstGeom prst="rect">
            <a:avLst/>
          </a:prstGeom>
          <a:noFill/>
        </p:spPr>
        <p:txBody>
          <a:bodyPr wrap="square" rtlCol="0">
            <a:spAutoFit/>
          </a:bodyPr>
          <a:lstStyle/>
          <a:p>
            <a:r>
              <a:rPr lang="en-US" sz="1600" dirty="0" smtClean="0">
                <a:solidFill>
                  <a:srgbClr val="FFFFFF"/>
                </a:solidFill>
              </a:rPr>
              <a:t>Ryan White </a:t>
            </a:r>
            <a:r>
              <a:rPr lang="en-US" sz="1600" dirty="0" err="1" smtClean="0">
                <a:solidFill>
                  <a:srgbClr val="FFFFFF"/>
                </a:solidFill>
              </a:rPr>
              <a:t>Casewatch</a:t>
            </a:r>
            <a:r>
              <a:rPr lang="en-US" sz="1600" dirty="0" smtClean="0">
                <a:solidFill>
                  <a:srgbClr val="FFFFFF"/>
                </a:solidFill>
              </a:rPr>
              <a:t> Data, January – December  2009 (CY2009)</a:t>
            </a:r>
            <a:endParaRPr lang="en-US" sz="1600" dirty="0">
              <a:solidFill>
                <a:srgbClr val="FFFFFF"/>
              </a:solidFill>
            </a:endParaRPr>
          </a:p>
        </p:txBody>
      </p:sp>
      <p:sp>
        <p:nvSpPr>
          <p:cNvPr id="7" name="TextBox 6"/>
          <p:cNvSpPr txBox="1"/>
          <p:nvPr/>
        </p:nvSpPr>
        <p:spPr>
          <a:xfrm>
            <a:off x="228600" y="5943600"/>
            <a:ext cx="8229600" cy="338554"/>
          </a:xfrm>
          <a:prstGeom prst="rect">
            <a:avLst/>
          </a:prstGeom>
          <a:noFill/>
        </p:spPr>
        <p:txBody>
          <a:bodyPr wrap="square" rtlCol="0">
            <a:spAutoFit/>
          </a:bodyPr>
          <a:lstStyle/>
          <a:p>
            <a:r>
              <a:rPr lang="en-US" sz="1600" b="1" dirty="0" smtClean="0">
                <a:solidFill>
                  <a:schemeClr val="bg1"/>
                </a:solidFill>
              </a:rPr>
              <a:t>Among RW clients in medical care and on ART, 72% have an undetectable VL.</a:t>
            </a:r>
            <a:endParaRPr lang="en-US" sz="1600" dirty="0">
              <a:solidFill>
                <a:schemeClr val="bg1"/>
              </a:solidFill>
            </a:endParaRPr>
          </a:p>
        </p:txBody>
      </p:sp>
    </p:spTree>
    <p:extLst>
      <p:ext uri="{BB962C8B-B14F-4D97-AF65-F5344CB8AC3E}">
        <p14:creationId xmlns="" xmlns:p14="http://schemas.microsoft.com/office/powerpoint/2010/main" val="793515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eaLnBrk="1" hangingPunct="1">
              <a:defRPr/>
            </a:pPr>
            <a:r>
              <a:rPr dirty="0" smtClean="0">
                <a:ln>
                  <a:noFill/>
                </a:ln>
                <a:solidFill>
                  <a:srgbClr val="FFFF00"/>
                </a:solidFill>
                <a:effectLst/>
              </a:rPr>
              <a:t>LAC-PCMH Model</a:t>
            </a:r>
          </a:p>
        </p:txBody>
      </p:sp>
      <p:sp>
        <p:nvSpPr>
          <p:cNvPr id="62466" name="Rectangle 5"/>
          <p:cNvSpPr>
            <a:spLocks noGrp="1"/>
          </p:cNvSpPr>
          <p:nvPr>
            <p:ph type="body" idx="4294967295"/>
          </p:nvPr>
        </p:nvSpPr>
        <p:spPr>
          <a:xfrm>
            <a:off x="228600" y="2087563"/>
            <a:ext cx="6324600" cy="4389437"/>
          </a:xfrm>
        </p:spPr>
        <p:txBody>
          <a:bodyPr/>
          <a:lstStyle/>
          <a:p>
            <a:pPr marL="514350" indent="-514350" eaLnBrk="1" hangingPunct="1">
              <a:buClr>
                <a:schemeClr val="tx1"/>
              </a:buClr>
            </a:pPr>
            <a:r>
              <a:rPr lang="en-US" dirty="0" smtClean="0"/>
              <a:t>A </a:t>
            </a:r>
            <a:r>
              <a:rPr lang="en-US" u="sng" dirty="0" smtClean="0"/>
              <a:t>Medical Care Coordination (MCC) </a:t>
            </a:r>
            <a:r>
              <a:rPr lang="en-US" dirty="0" smtClean="0"/>
              <a:t>service model to improve health outcomes and care-seeking behaviors for people living with HIV/AIDS </a:t>
            </a:r>
          </a:p>
          <a:p>
            <a:pPr marL="514350" indent="-514350" eaLnBrk="1" hangingPunct="1">
              <a:buClr>
                <a:schemeClr val="tx1"/>
              </a:buClr>
            </a:pPr>
            <a:endParaRPr lang="en-US" dirty="0" smtClean="0"/>
          </a:p>
          <a:p>
            <a:pPr marL="514350" indent="-514350" eaLnBrk="1" hangingPunct="1">
              <a:buClr>
                <a:schemeClr val="tx1"/>
              </a:buClr>
            </a:pPr>
            <a:r>
              <a:rPr lang="en-US" dirty="0" smtClean="0"/>
              <a:t>A </a:t>
            </a:r>
            <a:r>
              <a:rPr lang="en-US" u="sng" dirty="0" smtClean="0"/>
              <a:t>population health management system</a:t>
            </a:r>
            <a:r>
              <a:rPr lang="en-US" dirty="0"/>
              <a:t> </a:t>
            </a:r>
            <a:r>
              <a:rPr lang="en-US" dirty="0" smtClean="0"/>
              <a:t>(i2i Tracks) that interfaces with the electronic health record (EHR) to enhance HIV panel management and care delivery</a:t>
            </a:r>
          </a:p>
          <a:p>
            <a:pPr marL="514350" indent="-514350" eaLnBrk="1" hangingPunct="1">
              <a:buClr>
                <a:schemeClr val="tx1"/>
              </a:buClr>
            </a:pPr>
            <a:endParaRPr lang="en-US" dirty="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smtClean="0"/>
              <a:pPr>
                <a:defRPr/>
              </a:pPr>
              <a:t>41</a:t>
            </a:fld>
            <a:endParaRPr lang="en-US" dirty="0"/>
          </a:p>
        </p:txBody>
      </p:sp>
      <p:sp>
        <p:nvSpPr>
          <p:cNvPr id="3" name="TextBox 2"/>
          <p:cNvSpPr txBox="1"/>
          <p:nvPr/>
        </p:nvSpPr>
        <p:spPr>
          <a:xfrm>
            <a:off x="6477000" y="1752600"/>
            <a:ext cx="2438400" cy="2554545"/>
          </a:xfrm>
          <a:prstGeom prst="rect">
            <a:avLst/>
          </a:prstGeom>
          <a:noFill/>
        </p:spPr>
        <p:txBody>
          <a:bodyPr wrap="square" rtlCol="0">
            <a:spAutoFit/>
          </a:bodyPr>
          <a:lstStyle/>
          <a:p>
            <a:r>
              <a:rPr lang="en-US" sz="2000" u="sng" dirty="0" smtClean="0">
                <a:latin typeface="+mn-lt"/>
              </a:rPr>
              <a:t>PCMH Components</a:t>
            </a:r>
          </a:p>
          <a:p>
            <a:endParaRPr lang="en-US" sz="2000" dirty="0">
              <a:latin typeface="+mn-lt"/>
            </a:endParaRPr>
          </a:p>
          <a:p>
            <a:r>
              <a:rPr lang="en-US" sz="2000" dirty="0" smtClean="0">
                <a:latin typeface="+mn-lt"/>
              </a:rPr>
              <a:t>Provider Teams</a:t>
            </a:r>
          </a:p>
          <a:p>
            <a:endParaRPr lang="en-US" sz="2000" dirty="0" smtClean="0">
              <a:latin typeface="+mn-lt"/>
            </a:endParaRPr>
          </a:p>
          <a:p>
            <a:r>
              <a:rPr lang="en-US" sz="2000" dirty="0" smtClean="0">
                <a:latin typeface="+mn-lt"/>
              </a:rPr>
              <a:t>Practice of Care</a:t>
            </a:r>
          </a:p>
          <a:p>
            <a:endParaRPr lang="en-US" sz="2000" dirty="0" smtClean="0">
              <a:latin typeface="+mn-lt"/>
            </a:endParaRPr>
          </a:p>
          <a:p>
            <a:r>
              <a:rPr lang="en-US" sz="2000" dirty="0" smtClean="0">
                <a:latin typeface="+mn-lt"/>
              </a:rPr>
              <a:t>Engagement of Patients</a:t>
            </a:r>
          </a:p>
        </p:txBody>
      </p:sp>
      <p:sp>
        <p:nvSpPr>
          <p:cNvPr id="4" name="Right Brace 3"/>
          <p:cNvSpPr/>
          <p:nvPr/>
        </p:nvSpPr>
        <p:spPr>
          <a:xfrm>
            <a:off x="6248400" y="2209800"/>
            <a:ext cx="228600" cy="2057400"/>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7" name="Right Brace 6"/>
          <p:cNvSpPr/>
          <p:nvPr/>
        </p:nvSpPr>
        <p:spPr>
          <a:xfrm>
            <a:off x="6286500" y="4572000"/>
            <a:ext cx="190500" cy="1752600"/>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5" name="TextBox 4"/>
          <p:cNvSpPr txBox="1"/>
          <p:nvPr/>
        </p:nvSpPr>
        <p:spPr>
          <a:xfrm>
            <a:off x="6477000" y="4267200"/>
            <a:ext cx="2286000" cy="2523768"/>
          </a:xfrm>
          <a:prstGeom prst="rect">
            <a:avLst/>
          </a:prstGeom>
          <a:noFill/>
        </p:spPr>
        <p:txBody>
          <a:bodyPr wrap="square" rtlCol="0">
            <a:spAutoFit/>
          </a:bodyPr>
          <a:lstStyle/>
          <a:p>
            <a:endParaRPr lang="en-US" sz="2000" dirty="0">
              <a:solidFill>
                <a:srgbClr val="FF0000"/>
              </a:solidFill>
              <a:latin typeface="+mn-lt"/>
            </a:endParaRPr>
          </a:p>
          <a:p>
            <a:r>
              <a:rPr lang="en-US" sz="2000" dirty="0">
                <a:latin typeface="+mn-lt"/>
              </a:rPr>
              <a:t>Information Systems</a:t>
            </a:r>
          </a:p>
          <a:p>
            <a:endParaRPr lang="en-US" sz="2000" dirty="0">
              <a:latin typeface="+mn-lt"/>
            </a:endParaRPr>
          </a:p>
          <a:p>
            <a:r>
              <a:rPr lang="en-US" sz="2000" dirty="0">
                <a:latin typeface="+mn-lt"/>
              </a:rPr>
              <a:t>Performance Monitoring and Improvement</a:t>
            </a:r>
          </a:p>
          <a:p>
            <a:endParaRPr lang="en-US" dirty="0"/>
          </a:p>
        </p:txBody>
      </p:sp>
    </p:spTree>
    <p:extLst>
      <p:ext uri="{BB962C8B-B14F-4D97-AF65-F5344CB8AC3E}">
        <p14:creationId xmlns="" xmlns:p14="http://schemas.microsoft.com/office/powerpoint/2010/main" val="49672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eaLnBrk="1" hangingPunct="1">
              <a:defRPr/>
            </a:pPr>
            <a:r>
              <a:rPr dirty="0" smtClean="0">
                <a:ln>
                  <a:noFill/>
                </a:ln>
                <a:solidFill>
                  <a:srgbClr val="FFFF00"/>
                </a:solidFill>
                <a:effectLst/>
              </a:rPr>
              <a:t>LAC-PCMH: Provider Teams</a:t>
            </a:r>
          </a:p>
        </p:txBody>
      </p:sp>
      <p:sp>
        <p:nvSpPr>
          <p:cNvPr id="39938" name="Rectangle 5"/>
          <p:cNvSpPr>
            <a:spLocks noGrp="1"/>
          </p:cNvSpPr>
          <p:nvPr>
            <p:ph type="body" idx="4294967295"/>
          </p:nvPr>
        </p:nvSpPr>
        <p:spPr/>
        <p:txBody>
          <a:bodyPr/>
          <a:lstStyle/>
          <a:p>
            <a:pPr eaLnBrk="1" hangingPunct="1">
              <a:buClr>
                <a:schemeClr val="tx1"/>
              </a:buClr>
            </a:pPr>
            <a:r>
              <a:rPr lang="en-US" dirty="0" smtClean="0"/>
              <a:t>MCC team consists </a:t>
            </a:r>
            <a:r>
              <a:rPr lang="en-US" dirty="0"/>
              <a:t>of an RN, a Master-level Social Worker, and paraprofessional </a:t>
            </a:r>
            <a:r>
              <a:rPr lang="en-US" dirty="0" smtClean="0"/>
              <a:t>Case </a:t>
            </a:r>
            <a:r>
              <a:rPr lang="en-US" dirty="0"/>
              <a:t>W</a:t>
            </a:r>
            <a:r>
              <a:rPr lang="en-US" dirty="0" smtClean="0"/>
              <a:t>orker</a:t>
            </a:r>
          </a:p>
          <a:p>
            <a:pPr eaLnBrk="1" hangingPunct="1">
              <a:buClr>
                <a:schemeClr val="tx1"/>
              </a:buClr>
            </a:pPr>
            <a:r>
              <a:rPr lang="en-US" dirty="0" smtClean="0"/>
              <a:t>Co-located at HIV clinic</a:t>
            </a:r>
          </a:p>
          <a:p>
            <a:pPr eaLnBrk="1" hangingPunct="1">
              <a:buClr>
                <a:schemeClr val="tx1"/>
              </a:buClr>
            </a:pPr>
            <a:r>
              <a:rPr lang="en-US" dirty="0" smtClean="0"/>
              <a:t>Work with all clinic providers to identify and address issues that may be impeding patients’ health</a:t>
            </a:r>
          </a:p>
          <a:p>
            <a:pPr marL="881063" lvl="1" indent="-514350" eaLnBrk="1" hangingPunct="1">
              <a:buClr>
                <a:schemeClr val="tx1"/>
              </a:buClr>
            </a:pPr>
            <a:r>
              <a:rPr lang="en-US" dirty="0"/>
              <a:t>Attend patient appointments as needed </a:t>
            </a:r>
          </a:p>
          <a:p>
            <a:pPr marL="881063" lvl="1" indent="-514350" eaLnBrk="1" hangingPunct="1">
              <a:buClr>
                <a:schemeClr val="tx1"/>
              </a:buClr>
            </a:pPr>
            <a:r>
              <a:rPr lang="en-US" dirty="0"/>
              <a:t>Follow-up visits or calls between </a:t>
            </a:r>
            <a:r>
              <a:rPr lang="en-US" dirty="0" smtClean="0"/>
              <a:t>appointments</a:t>
            </a:r>
          </a:p>
          <a:p>
            <a:pPr marL="881063" lvl="1" indent="-514350" eaLnBrk="1" hangingPunct="1">
              <a:buClr>
                <a:schemeClr val="tx1"/>
              </a:buClr>
            </a:pPr>
            <a:r>
              <a:rPr lang="en-US" dirty="0" smtClean="0"/>
              <a:t>Multidisciplinary case conferencing on regular basis</a:t>
            </a:r>
          </a:p>
          <a:p>
            <a:pPr marL="1155700" lvl="2" indent="-514350" eaLnBrk="1" hangingPunct="1">
              <a:buClr>
                <a:schemeClr val="tx1"/>
              </a:buClr>
            </a:pPr>
            <a:r>
              <a:rPr lang="en-US" dirty="0" smtClean="0"/>
              <a:t>Physicians, nurses, psychiatrists, MCC team, navigators</a:t>
            </a:r>
          </a:p>
          <a:p>
            <a:pPr marL="881063" lvl="1" indent="-514350" eaLnBrk="1" hangingPunct="1">
              <a:buClr>
                <a:schemeClr val="tx1"/>
              </a:buClr>
            </a:pPr>
            <a:r>
              <a:rPr lang="en-US" dirty="0" smtClean="0"/>
              <a:t>Brief interventions and referrals</a:t>
            </a:r>
          </a:p>
          <a:p>
            <a:pPr eaLnBrk="1" hangingPunct="1">
              <a:buClr>
                <a:schemeClr val="tx1"/>
              </a:buClr>
            </a:pPr>
            <a:endParaRPr lang="en-US" dirty="0" smtClean="0"/>
          </a:p>
          <a:p>
            <a:pPr eaLnBrk="1" hangingPunct="1">
              <a:buFont typeface="Wingdings 2" pitchFamily="18" charset="2"/>
              <a:buNone/>
            </a:pPr>
            <a:endParaRPr lang="en-US" dirty="0" smtClean="0"/>
          </a:p>
          <a:p>
            <a:pPr eaLnBrk="1" hangingPunct="1">
              <a:buFont typeface="Wingdings 2" pitchFamily="18" charset="2"/>
              <a:buNone/>
            </a:pPr>
            <a:r>
              <a:rPr lang="en-US" dirty="0" smtClean="0"/>
              <a:t>	</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B3848E09-7BA8-4E25-9E7B-8D194B024DF5}" type="slidenum">
              <a:rPr lang="en-US"/>
              <a:pPr>
                <a:defRPr/>
              </a:pPr>
              <a:t>42</a:t>
            </a:fld>
            <a:endParaRPr lang="en-US"/>
          </a:p>
        </p:txBody>
      </p:sp>
    </p:spTree>
    <p:extLst>
      <p:ext uri="{BB962C8B-B14F-4D97-AF65-F5344CB8AC3E}">
        <p14:creationId xmlns="" xmlns:p14="http://schemas.microsoft.com/office/powerpoint/2010/main" val="1749119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LAC-PCMH:  </a:t>
            </a:r>
            <a:br>
              <a:rPr dirty="0" smtClean="0">
                <a:ln>
                  <a:noFill/>
                </a:ln>
                <a:solidFill>
                  <a:srgbClr val="FFFF00"/>
                </a:solidFill>
                <a:effectLst/>
              </a:rPr>
            </a:br>
            <a:r>
              <a:rPr dirty="0" smtClean="0">
                <a:ln>
                  <a:noFill/>
                </a:ln>
                <a:solidFill>
                  <a:srgbClr val="FFFF00"/>
                </a:solidFill>
                <a:effectLst/>
              </a:rPr>
              <a:t>Structure and Practice of care</a:t>
            </a:r>
          </a:p>
        </p:txBody>
      </p:sp>
      <p:sp>
        <p:nvSpPr>
          <p:cNvPr id="62466" name="Rectangle 5"/>
          <p:cNvSpPr>
            <a:spLocks noGrp="1"/>
          </p:cNvSpPr>
          <p:nvPr>
            <p:ph type="body" idx="4294967295"/>
          </p:nvPr>
        </p:nvSpPr>
        <p:spPr>
          <a:xfrm>
            <a:off x="76200" y="1981200"/>
            <a:ext cx="8915400" cy="4313237"/>
          </a:xfrm>
        </p:spPr>
        <p:txBody>
          <a:bodyPr/>
          <a:lstStyle/>
          <a:p>
            <a:pPr marL="514350" indent="-514350" eaLnBrk="1" hangingPunct="1">
              <a:buClr>
                <a:schemeClr val="tx1"/>
              </a:buClr>
            </a:pPr>
            <a:r>
              <a:rPr lang="en-US" dirty="0" smtClean="0"/>
              <a:t>MCC team works with patients and their providers to:</a:t>
            </a:r>
          </a:p>
          <a:p>
            <a:pPr marL="881063" lvl="1" indent="-514350" eaLnBrk="1" hangingPunct="1">
              <a:buClr>
                <a:schemeClr val="tx1"/>
              </a:buClr>
            </a:pPr>
            <a:r>
              <a:rPr lang="en-US" dirty="0" smtClean="0"/>
              <a:t>Identify and address medical and psychosocial factors that may affect patient’s health through assessment and development of individualized care plans</a:t>
            </a:r>
          </a:p>
          <a:p>
            <a:pPr marL="881063" lvl="1" indent="-514350" eaLnBrk="1" hangingPunct="1">
              <a:buClr>
                <a:schemeClr val="tx1"/>
              </a:buClr>
            </a:pPr>
            <a:r>
              <a:rPr lang="en-US" dirty="0" smtClean="0"/>
              <a:t>Address preventive health needs (TB screening) or management of comorbidities (out of control diabetes)</a:t>
            </a:r>
          </a:p>
          <a:p>
            <a:pPr marL="881063" lvl="1" indent="-514350" eaLnBrk="1" hangingPunct="1">
              <a:buClr>
                <a:schemeClr val="tx1"/>
              </a:buClr>
            </a:pPr>
            <a:r>
              <a:rPr lang="en-US" dirty="0" smtClean="0"/>
              <a:t>Referrals to needed psychosocial services</a:t>
            </a:r>
          </a:p>
          <a:p>
            <a:pPr marL="881063" lvl="1" indent="-514350" eaLnBrk="1" hangingPunct="1">
              <a:buClr>
                <a:schemeClr val="tx1"/>
              </a:buClr>
            </a:pPr>
            <a:r>
              <a:rPr lang="en-US" sz="2600" dirty="0" smtClean="0"/>
              <a:t>Deliver evidence based interventions </a:t>
            </a:r>
          </a:p>
          <a:p>
            <a:pPr marL="1155700" lvl="2" indent="-514350" eaLnBrk="1" hangingPunct="1">
              <a:buClr>
                <a:schemeClr val="tx1"/>
              </a:buClr>
            </a:pPr>
            <a:r>
              <a:rPr lang="en-US" dirty="0" smtClean="0"/>
              <a:t>ART adherence intervention </a:t>
            </a:r>
          </a:p>
          <a:p>
            <a:pPr marL="1155700" lvl="2" indent="-514350" eaLnBrk="1" hangingPunct="1">
              <a:buClr>
                <a:schemeClr val="tx1"/>
              </a:buClr>
            </a:pPr>
            <a:r>
              <a:rPr lang="en-US" dirty="0" smtClean="0"/>
              <a:t>Risk reduction intervention (DEBI)</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43</a:t>
            </a:fld>
            <a:endParaRPr lang="en-US" dirty="0"/>
          </a:p>
        </p:txBody>
      </p:sp>
    </p:spTree>
    <p:extLst>
      <p:ext uri="{BB962C8B-B14F-4D97-AF65-F5344CB8AC3E}">
        <p14:creationId xmlns="" xmlns:p14="http://schemas.microsoft.com/office/powerpoint/2010/main" val="496721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eaLnBrk="1" hangingPunct="1">
              <a:defRPr/>
            </a:pPr>
            <a:r>
              <a:rPr dirty="0" smtClean="0">
                <a:ln>
                  <a:noFill/>
                </a:ln>
                <a:solidFill>
                  <a:srgbClr val="FFFF00"/>
                </a:solidFill>
                <a:effectLst/>
              </a:rPr>
              <a:t>LAC-PCMH: Engagement of Patients</a:t>
            </a:r>
          </a:p>
        </p:txBody>
      </p:sp>
      <p:sp>
        <p:nvSpPr>
          <p:cNvPr id="39938" name="Rectangle 5"/>
          <p:cNvSpPr>
            <a:spLocks noGrp="1"/>
          </p:cNvSpPr>
          <p:nvPr>
            <p:ph type="body" idx="4294967295"/>
          </p:nvPr>
        </p:nvSpPr>
        <p:spPr>
          <a:xfrm>
            <a:off x="457200" y="2133600"/>
            <a:ext cx="8229600" cy="4389437"/>
          </a:xfrm>
        </p:spPr>
        <p:txBody>
          <a:bodyPr/>
          <a:lstStyle/>
          <a:p>
            <a:pPr eaLnBrk="1" hangingPunct="1">
              <a:buClr>
                <a:schemeClr val="tx1"/>
              </a:buClr>
            </a:pPr>
            <a:r>
              <a:rPr lang="en-US" dirty="0" smtClean="0"/>
              <a:t>The services delivered by the MCC team are intended to increase patient self-care capacities through:</a:t>
            </a:r>
          </a:p>
          <a:p>
            <a:pPr lvl="1" eaLnBrk="1" hangingPunct="1">
              <a:buClr>
                <a:schemeClr val="tx1"/>
              </a:buClr>
            </a:pPr>
            <a:r>
              <a:rPr lang="en-US" dirty="0"/>
              <a:t>Tracking and monitoring patient acuity </a:t>
            </a:r>
            <a:r>
              <a:rPr lang="en-US" dirty="0" smtClean="0"/>
              <a:t>levels through formal assessment</a:t>
            </a:r>
            <a:endParaRPr lang="en-US" dirty="0"/>
          </a:p>
          <a:p>
            <a:pPr lvl="1" eaLnBrk="1" hangingPunct="1">
              <a:buClr>
                <a:schemeClr val="tx1"/>
              </a:buClr>
            </a:pPr>
            <a:r>
              <a:rPr lang="en-US" dirty="0" smtClean="0"/>
              <a:t>Motivational </a:t>
            </a:r>
            <a:r>
              <a:rPr lang="en-US" dirty="0"/>
              <a:t>Interviewing and Strengths Based approach </a:t>
            </a:r>
            <a:r>
              <a:rPr lang="en-US" dirty="0" smtClean="0"/>
              <a:t>to develop individualized patient-centered </a:t>
            </a:r>
            <a:r>
              <a:rPr lang="en-US" dirty="0"/>
              <a:t>care </a:t>
            </a:r>
            <a:r>
              <a:rPr lang="en-US" dirty="0" smtClean="0"/>
              <a:t>plans</a:t>
            </a:r>
          </a:p>
          <a:p>
            <a:pPr lvl="1" eaLnBrk="1" hangingPunct="1">
              <a:buClr>
                <a:schemeClr val="tx1"/>
              </a:buClr>
            </a:pPr>
            <a:r>
              <a:rPr lang="en-US" dirty="0" smtClean="0"/>
              <a:t>Brief, structured interventions to support behavior change around health and well-being</a:t>
            </a:r>
          </a:p>
          <a:p>
            <a:pPr lvl="1" eaLnBrk="1" hangingPunct="1"/>
            <a:endParaRPr lang="en-US" dirty="0" smtClean="0"/>
          </a:p>
          <a:p>
            <a:pPr eaLnBrk="1" hangingPunct="1">
              <a:buFont typeface="Wingdings 2" pitchFamily="18" charset="2"/>
              <a:buNone/>
            </a:pPr>
            <a:endParaRPr lang="en-US" dirty="0" smtClean="0"/>
          </a:p>
          <a:p>
            <a:pPr eaLnBrk="1" hangingPunct="1">
              <a:buFont typeface="Wingdings 2" pitchFamily="18" charset="2"/>
              <a:buNone/>
            </a:pPr>
            <a:r>
              <a:rPr lang="en-US" dirty="0" smtClean="0"/>
              <a:t>	</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B3848E09-7BA8-4E25-9E7B-8D194B024DF5}" type="slidenum">
              <a:rPr lang="en-US"/>
              <a:pPr>
                <a:defRPr/>
              </a:pPr>
              <a:t>44</a:t>
            </a:fld>
            <a:endParaRPr lang="en-US"/>
          </a:p>
        </p:txBody>
      </p:sp>
    </p:spTree>
    <p:extLst>
      <p:ext uri="{BB962C8B-B14F-4D97-AF65-F5344CB8AC3E}">
        <p14:creationId xmlns="" xmlns:p14="http://schemas.microsoft.com/office/powerpoint/2010/main" val="474547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eaLnBrk="1" hangingPunct="1">
              <a:defRPr/>
            </a:pPr>
            <a:r>
              <a:rPr dirty="0" smtClean="0">
                <a:ln>
                  <a:noFill/>
                </a:ln>
                <a:solidFill>
                  <a:srgbClr val="FFFF00"/>
                </a:solidFill>
                <a:effectLst/>
              </a:rPr>
              <a:t>LAC-PCMH:  Information Systems</a:t>
            </a:r>
          </a:p>
        </p:txBody>
      </p:sp>
      <p:sp>
        <p:nvSpPr>
          <p:cNvPr id="62466" name="Rectangle 5"/>
          <p:cNvSpPr>
            <a:spLocks noGrp="1"/>
          </p:cNvSpPr>
          <p:nvPr>
            <p:ph type="body" idx="4294967295"/>
          </p:nvPr>
        </p:nvSpPr>
        <p:spPr>
          <a:xfrm>
            <a:off x="457200" y="1676400"/>
            <a:ext cx="8229600" cy="4572000"/>
          </a:xfrm>
        </p:spPr>
        <p:txBody>
          <a:bodyPr/>
          <a:lstStyle/>
          <a:p>
            <a:pPr marL="514350" indent="-514350" eaLnBrk="1" hangingPunct="1">
              <a:buClr>
                <a:schemeClr val="tx1"/>
              </a:buClr>
            </a:pPr>
            <a:r>
              <a:rPr lang="en-US" dirty="0" smtClean="0"/>
              <a:t>i2i Tracks is a population health management software program that integrates EMR, laboratory, pharmacy, and other patient data systems </a:t>
            </a:r>
          </a:p>
          <a:p>
            <a:pPr marL="881063" lvl="1" indent="-514350" eaLnBrk="1" hangingPunct="1">
              <a:buClr>
                <a:schemeClr val="tx1"/>
              </a:buClr>
            </a:pPr>
            <a:r>
              <a:rPr lang="en-US" sz="2100" dirty="0" smtClean="0"/>
              <a:t>Allows providers to track patient outcomes for their panel</a:t>
            </a:r>
          </a:p>
          <a:p>
            <a:pPr marL="881063" lvl="1" indent="-514350" eaLnBrk="1" hangingPunct="1">
              <a:buClr>
                <a:schemeClr val="tx1"/>
              </a:buClr>
            </a:pPr>
            <a:r>
              <a:rPr lang="en-US" sz="2100" dirty="0" smtClean="0"/>
              <a:t>Creates reminders for overdue procedures or referrals to improve quality of care</a:t>
            </a:r>
          </a:p>
          <a:p>
            <a:pPr marL="881063" lvl="1" indent="-514350" eaLnBrk="1" hangingPunct="1">
              <a:buClr>
                <a:schemeClr val="tx1"/>
              </a:buClr>
            </a:pPr>
            <a:r>
              <a:rPr lang="en-US" sz="2100" dirty="0"/>
              <a:t>Facilitates care coordination and group based panel </a:t>
            </a:r>
            <a:r>
              <a:rPr lang="en-US" sz="2100" dirty="0" smtClean="0"/>
              <a:t>management</a:t>
            </a:r>
          </a:p>
          <a:p>
            <a:pPr marL="514350" indent="-514350" eaLnBrk="1" hangingPunct="1">
              <a:buClr>
                <a:schemeClr val="tx1"/>
              </a:buClr>
            </a:pPr>
            <a:r>
              <a:rPr lang="en-US" sz="2400" dirty="0" smtClean="0"/>
              <a:t>Created </a:t>
            </a:r>
            <a:r>
              <a:rPr lang="en-US" sz="2400" dirty="0"/>
              <a:t>HIV-specific tracking </a:t>
            </a:r>
            <a:r>
              <a:rPr lang="en-US" sz="2400" dirty="0" smtClean="0"/>
              <a:t>module</a:t>
            </a:r>
            <a:endParaRPr lang="en-US" sz="2400" dirty="0"/>
          </a:p>
          <a:p>
            <a:pPr marL="881063" lvl="1" indent="-514350" eaLnBrk="1" hangingPunct="1">
              <a:buClr>
                <a:schemeClr val="tx1"/>
              </a:buClr>
            </a:pPr>
            <a:r>
              <a:rPr lang="en-US" sz="2100" dirty="0" smtClean="0"/>
              <a:t>Patients with no visit in &gt;6 months</a:t>
            </a:r>
          </a:p>
          <a:p>
            <a:pPr marL="881063" lvl="1" indent="-514350" eaLnBrk="1" hangingPunct="1">
              <a:buClr>
                <a:schemeClr val="tx1"/>
              </a:buClr>
            </a:pPr>
            <a:r>
              <a:rPr lang="en-US" sz="2100" dirty="0" smtClean="0"/>
              <a:t>Patients whose last viral load was &gt;200</a:t>
            </a:r>
          </a:p>
          <a:p>
            <a:pPr marL="881063" lvl="1" indent="-514350" eaLnBrk="1" hangingPunct="1">
              <a:buClr>
                <a:schemeClr val="tx1"/>
              </a:buClr>
            </a:pPr>
            <a:endParaRPr lang="en-US" dirty="0" smtClean="0"/>
          </a:p>
          <a:p>
            <a:pPr marL="881063" lvl="1" indent="-514350" eaLnBrk="1" hangingPunct="1">
              <a:buClr>
                <a:schemeClr val="tx1"/>
              </a:buClr>
            </a:pP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45</a:t>
            </a:fld>
            <a:endParaRPr lang="en-US"/>
          </a:p>
        </p:txBody>
      </p:sp>
    </p:spTree>
    <p:extLst>
      <p:ext uri="{BB962C8B-B14F-4D97-AF65-F5344CB8AC3E}">
        <p14:creationId xmlns="" xmlns:p14="http://schemas.microsoft.com/office/powerpoint/2010/main" val="18833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850"/>
            <a:ext cx="8839200" cy="1143000"/>
          </a:xfrm>
        </p:spPr>
        <p:txBody>
          <a:bodyPr/>
          <a:lstStyle/>
          <a:p>
            <a:pPr eaLnBrk="1" hangingPunct="1">
              <a:defRPr/>
            </a:pPr>
            <a:r>
              <a:rPr dirty="0" smtClean="0">
                <a:ln>
                  <a:noFill/>
                </a:ln>
                <a:solidFill>
                  <a:srgbClr val="FFFF00"/>
                </a:solidFill>
                <a:effectLst/>
              </a:rPr>
              <a:t>LAC-PCMH: Monitor and Improve </a:t>
            </a:r>
            <a:br>
              <a:rPr dirty="0" smtClean="0">
                <a:ln>
                  <a:noFill/>
                </a:ln>
                <a:solidFill>
                  <a:srgbClr val="FFFF00"/>
                </a:solidFill>
                <a:effectLst/>
              </a:rPr>
            </a:br>
            <a:r>
              <a:rPr dirty="0" smtClean="0">
                <a:ln>
                  <a:noFill/>
                </a:ln>
                <a:solidFill>
                  <a:srgbClr val="FFFF00"/>
                </a:solidFill>
                <a:effectLst/>
              </a:rPr>
              <a:t>Performance</a:t>
            </a:r>
          </a:p>
        </p:txBody>
      </p:sp>
      <p:sp>
        <p:nvSpPr>
          <p:cNvPr id="39938" name="Rectangle 5"/>
          <p:cNvSpPr>
            <a:spLocks noGrp="1"/>
          </p:cNvSpPr>
          <p:nvPr>
            <p:ph type="body" idx="4294967295"/>
          </p:nvPr>
        </p:nvSpPr>
        <p:spPr>
          <a:xfrm>
            <a:off x="457200" y="2133600"/>
            <a:ext cx="8229600" cy="4008437"/>
          </a:xfrm>
        </p:spPr>
        <p:txBody>
          <a:bodyPr/>
          <a:lstStyle/>
          <a:p>
            <a:pPr eaLnBrk="1" hangingPunct="1">
              <a:buClr>
                <a:schemeClr val="tx1"/>
              </a:buClr>
            </a:pPr>
            <a:r>
              <a:rPr lang="en-US" dirty="0" smtClean="0"/>
              <a:t>Health registry to readily generate standard or tailored performance reports for providers</a:t>
            </a:r>
          </a:p>
          <a:p>
            <a:pPr lvl="1" eaLnBrk="1" hangingPunct="1">
              <a:buClr>
                <a:schemeClr val="tx1"/>
              </a:buClr>
            </a:pPr>
            <a:r>
              <a:rPr lang="en-US" dirty="0" smtClean="0"/>
              <a:t>Programmed </a:t>
            </a:r>
            <a:r>
              <a:rPr lang="en-US" dirty="0"/>
              <a:t>20 HIV performance measures</a:t>
            </a:r>
          </a:p>
          <a:p>
            <a:pPr eaLnBrk="1" hangingPunct="1">
              <a:buClr>
                <a:schemeClr val="tx1"/>
              </a:buClr>
            </a:pPr>
            <a:r>
              <a:rPr lang="en-US" dirty="0" smtClean="0"/>
              <a:t>Providers </a:t>
            </a:r>
            <a:r>
              <a:rPr lang="en-US" dirty="0"/>
              <a:t>can assess their performance in comparison to other providers in their practice</a:t>
            </a:r>
          </a:p>
          <a:p>
            <a:pPr eaLnBrk="1" hangingPunct="1">
              <a:buClr>
                <a:schemeClr val="tx1"/>
              </a:buClr>
            </a:pPr>
            <a:r>
              <a:rPr lang="en-US" dirty="0"/>
              <a:t>Easy identification of areas for improvement and patients to follow up with</a:t>
            </a:r>
          </a:p>
          <a:p>
            <a:pPr eaLnBrk="1" hangingPunct="1">
              <a:buClr>
                <a:schemeClr val="tx1"/>
              </a:buClr>
            </a:pPr>
            <a:endParaRPr lang="en-US" dirty="0" smtClean="0"/>
          </a:p>
          <a:p>
            <a:pPr eaLnBrk="1" hangingPunct="1">
              <a:buClr>
                <a:schemeClr val="tx1"/>
              </a:buClr>
            </a:pPr>
            <a:endParaRPr lang="en-US" dirty="0"/>
          </a:p>
          <a:p>
            <a:pPr eaLnBrk="1" hangingPunct="1">
              <a:buClr>
                <a:schemeClr val="tx1"/>
              </a:buClr>
            </a:pPr>
            <a:endParaRPr lang="en-US" dirty="0" smtClean="0"/>
          </a:p>
          <a:p>
            <a:pPr lvl="1" eaLnBrk="1" hangingPunct="1"/>
            <a:endParaRPr lang="en-US" dirty="0" smtClean="0"/>
          </a:p>
          <a:p>
            <a:pPr eaLnBrk="1" hangingPunct="1">
              <a:buFont typeface="Wingdings 2" pitchFamily="18" charset="2"/>
              <a:buNone/>
            </a:pPr>
            <a:endParaRPr lang="en-US" dirty="0" smtClean="0"/>
          </a:p>
          <a:p>
            <a:pPr eaLnBrk="1" hangingPunct="1">
              <a:buFont typeface="Wingdings 2" pitchFamily="18" charset="2"/>
              <a:buNone/>
            </a:pPr>
            <a:r>
              <a:rPr lang="en-US" dirty="0" smtClean="0"/>
              <a:t>	</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B3848E09-7BA8-4E25-9E7B-8D194B024DF5}" type="slidenum">
              <a:rPr lang="en-US"/>
              <a:pPr>
                <a:defRPr/>
              </a:pPr>
              <a:t>46</a:t>
            </a:fld>
            <a:endParaRPr lang="en-US"/>
          </a:p>
        </p:txBody>
      </p:sp>
      <p:graphicFrame>
        <p:nvGraphicFramePr>
          <p:cNvPr id="3" name="Table 2"/>
          <p:cNvGraphicFramePr>
            <a:graphicFrameLocks noGrp="1"/>
          </p:cNvGraphicFramePr>
          <p:nvPr>
            <p:extLst>
              <p:ext uri="{D42A27DB-BD31-4B8C-83A1-F6EECF244321}">
                <p14:modId xmlns="" xmlns:p14="http://schemas.microsoft.com/office/powerpoint/2010/main" val="2387550780"/>
              </p:ext>
            </p:extLst>
          </p:nvPr>
        </p:nvGraphicFramePr>
        <p:xfrm>
          <a:off x="304800" y="5334000"/>
          <a:ext cx="8077200" cy="1273674"/>
        </p:xfrm>
        <a:graphic>
          <a:graphicData uri="http://schemas.openxmlformats.org/drawingml/2006/table">
            <a:tbl>
              <a:tblPr firstRow="1" bandRow="1">
                <a:tableStyleId>{5C22544A-7EE6-4342-B048-85BDC9FD1C3A}</a:tableStyleId>
              </a:tblPr>
              <a:tblGrid>
                <a:gridCol w="4495800"/>
                <a:gridCol w="1752600"/>
                <a:gridCol w="1828800"/>
              </a:tblGrid>
              <a:tr h="311285">
                <a:tc>
                  <a:txBody>
                    <a:bodyPr/>
                    <a:lstStyle/>
                    <a:p>
                      <a:r>
                        <a:rPr lang="en-US" dirty="0" smtClean="0"/>
                        <a:t>Measure</a:t>
                      </a:r>
                      <a:endParaRPr lang="en-US" dirty="0"/>
                    </a:p>
                  </a:txBody>
                  <a:tcPr/>
                </a:tc>
                <a:tc>
                  <a:txBody>
                    <a:bodyPr/>
                    <a:lstStyle/>
                    <a:p>
                      <a:r>
                        <a:rPr lang="en-US" dirty="0" smtClean="0"/>
                        <a:t>Number</a:t>
                      </a:r>
                      <a:endParaRPr lang="en-US" dirty="0"/>
                    </a:p>
                  </a:txBody>
                  <a:tcPr/>
                </a:tc>
                <a:tc>
                  <a:txBody>
                    <a:bodyPr/>
                    <a:lstStyle/>
                    <a:p>
                      <a:r>
                        <a:rPr lang="en-US" dirty="0" smtClean="0"/>
                        <a:t>Percentage</a:t>
                      </a:r>
                      <a:endParaRPr lang="en-US" dirty="0"/>
                    </a:p>
                  </a:txBody>
                  <a:tcPr/>
                </a:tc>
              </a:tr>
              <a:tr h="453957">
                <a:tc>
                  <a:txBody>
                    <a:bodyPr/>
                    <a:lstStyle/>
                    <a:p>
                      <a:r>
                        <a:rPr lang="en-US" dirty="0" err="1" smtClean="0"/>
                        <a:t>Syphillis</a:t>
                      </a:r>
                      <a:r>
                        <a:rPr lang="en-US" dirty="0" smtClean="0"/>
                        <a:t> –</a:t>
                      </a:r>
                      <a:r>
                        <a:rPr lang="en-US" baseline="0" dirty="0" smtClean="0"/>
                        <a:t> Completed in past 12 months</a:t>
                      </a:r>
                      <a:endParaRPr lang="en-US" dirty="0"/>
                    </a:p>
                  </a:txBody>
                  <a:tcPr/>
                </a:tc>
                <a:tc>
                  <a:txBody>
                    <a:bodyPr/>
                    <a:lstStyle/>
                    <a:p>
                      <a:pPr algn="r"/>
                      <a:r>
                        <a:rPr lang="en-US" u="none" dirty="0" smtClean="0">
                          <a:solidFill>
                            <a:srgbClr val="0070C0"/>
                          </a:solidFill>
                          <a:effectLst>
                            <a:outerShdw blurRad="38100" dist="38100" dir="2700000" algn="tl">
                              <a:srgbClr val="000000">
                                <a:alpha val="43137"/>
                              </a:srgbClr>
                            </a:outerShdw>
                          </a:effectLst>
                        </a:rPr>
                        <a:t>150</a:t>
                      </a:r>
                      <a:endParaRPr lang="en-US" u="none" dirty="0">
                        <a:solidFill>
                          <a:srgbClr val="0070C0"/>
                        </a:solidFill>
                        <a:effectLst>
                          <a:outerShdw blurRad="38100" dist="38100" dir="2700000" algn="tl">
                            <a:srgbClr val="000000">
                              <a:alpha val="43137"/>
                            </a:srgbClr>
                          </a:outerShdw>
                        </a:effectLst>
                      </a:endParaRPr>
                    </a:p>
                  </a:txBody>
                  <a:tcPr/>
                </a:tc>
                <a:tc>
                  <a:txBody>
                    <a:bodyPr/>
                    <a:lstStyle/>
                    <a:p>
                      <a:pPr algn="r"/>
                      <a:r>
                        <a:rPr lang="en-US" dirty="0" smtClean="0"/>
                        <a:t>75.0%</a:t>
                      </a:r>
                      <a:endParaRPr lang="en-US" dirty="0"/>
                    </a:p>
                  </a:txBody>
                  <a:tcPr/>
                </a:tc>
              </a:tr>
              <a:tr h="453957">
                <a:tc>
                  <a:txBody>
                    <a:bodyPr/>
                    <a:lstStyle/>
                    <a:p>
                      <a:r>
                        <a:rPr lang="en-US" dirty="0" smtClean="0"/>
                        <a:t>Syphilis</a:t>
                      </a:r>
                      <a:r>
                        <a:rPr lang="en-US" baseline="0" dirty="0" smtClean="0"/>
                        <a:t> – Not Completed in past 12 months</a:t>
                      </a:r>
                      <a:endParaRPr lang="en-US" dirty="0"/>
                    </a:p>
                  </a:txBody>
                  <a:tcPr/>
                </a:tc>
                <a:tc>
                  <a:txBody>
                    <a:bodyPr/>
                    <a:lstStyle/>
                    <a:p>
                      <a:pPr algn="r"/>
                      <a:r>
                        <a:rPr lang="en-US" u="none" dirty="0" smtClean="0">
                          <a:solidFill>
                            <a:srgbClr val="0070C0"/>
                          </a:solidFill>
                          <a:effectLst>
                            <a:outerShdw blurRad="38100" dist="38100" dir="2700000" algn="tl">
                              <a:srgbClr val="000000">
                                <a:alpha val="43137"/>
                              </a:srgbClr>
                            </a:outerShdw>
                          </a:effectLst>
                        </a:rPr>
                        <a:t>50</a:t>
                      </a:r>
                      <a:endParaRPr lang="en-US" u="none" dirty="0">
                        <a:solidFill>
                          <a:srgbClr val="0070C0"/>
                        </a:solidFill>
                        <a:effectLst>
                          <a:outerShdw blurRad="38100" dist="38100" dir="2700000" algn="tl">
                            <a:srgbClr val="000000">
                              <a:alpha val="43137"/>
                            </a:srgbClr>
                          </a:outerShdw>
                        </a:effectLst>
                      </a:endParaRPr>
                    </a:p>
                  </a:txBody>
                  <a:tcPr/>
                </a:tc>
                <a:tc>
                  <a:txBody>
                    <a:bodyPr/>
                    <a:lstStyle/>
                    <a:p>
                      <a:pPr algn="r"/>
                      <a:r>
                        <a:rPr lang="en-US" dirty="0" smtClean="0"/>
                        <a:t>25.0%</a:t>
                      </a:r>
                      <a:endParaRPr lang="en-US" dirty="0"/>
                    </a:p>
                  </a:txBody>
                  <a:tcPr/>
                </a:tc>
              </a:tr>
            </a:tbl>
          </a:graphicData>
        </a:graphic>
      </p:graphicFrame>
    </p:spTree>
    <p:extLst>
      <p:ext uri="{BB962C8B-B14F-4D97-AF65-F5344CB8AC3E}">
        <p14:creationId xmlns="" xmlns:p14="http://schemas.microsoft.com/office/powerpoint/2010/main" val="364207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LAC-PCMH:  Lessons Learned</a:t>
            </a:r>
          </a:p>
        </p:txBody>
      </p:sp>
      <p:sp>
        <p:nvSpPr>
          <p:cNvPr id="62466" name="Rectangle 5"/>
          <p:cNvSpPr>
            <a:spLocks noGrp="1"/>
          </p:cNvSpPr>
          <p:nvPr>
            <p:ph type="body" idx="4294967295"/>
          </p:nvPr>
        </p:nvSpPr>
        <p:spPr/>
        <p:txBody>
          <a:bodyPr/>
          <a:lstStyle/>
          <a:p>
            <a:pPr marL="514350" indent="-514350" eaLnBrk="1" hangingPunct="1">
              <a:buClr>
                <a:schemeClr val="tx1"/>
              </a:buClr>
            </a:pPr>
            <a:r>
              <a:rPr lang="en-US" dirty="0" smtClean="0"/>
              <a:t>Successes</a:t>
            </a:r>
          </a:p>
          <a:p>
            <a:pPr marL="881063" lvl="1" indent="-514350" eaLnBrk="1" hangingPunct="1">
              <a:buClr>
                <a:schemeClr val="tx1"/>
              </a:buClr>
            </a:pPr>
            <a:r>
              <a:rPr lang="en-US" dirty="0" smtClean="0"/>
              <a:t>Coordination with RW Planning Body critical</a:t>
            </a:r>
          </a:p>
          <a:p>
            <a:pPr marL="1155700" lvl="2" indent="-514350" eaLnBrk="1" hangingPunct="1">
              <a:buClr>
                <a:schemeClr val="tx1"/>
              </a:buClr>
            </a:pPr>
            <a:r>
              <a:rPr lang="en-US" dirty="0" smtClean="0"/>
              <a:t>MCC teams allocated to all 30 RW funded HIV clinics</a:t>
            </a:r>
          </a:p>
          <a:p>
            <a:pPr marL="881063" lvl="1" indent="-514350" eaLnBrk="1" hangingPunct="1">
              <a:buClr>
                <a:schemeClr val="tx1"/>
              </a:buClr>
            </a:pPr>
            <a:r>
              <a:rPr lang="en-US" dirty="0" smtClean="0"/>
              <a:t>CHRP grant has allowed investment of time to develop thorough MCC assessment tools, acuity trees, protocols, and training materials</a:t>
            </a:r>
          </a:p>
          <a:p>
            <a:pPr marL="514350" indent="-514350" eaLnBrk="1" hangingPunct="1">
              <a:buClr>
                <a:schemeClr val="tx1"/>
              </a:buClr>
            </a:pPr>
            <a:r>
              <a:rPr lang="en-US" dirty="0" smtClean="0"/>
              <a:t>Challenges</a:t>
            </a:r>
          </a:p>
          <a:p>
            <a:pPr marL="881063" lvl="1" indent="-514350" eaLnBrk="1" hangingPunct="1">
              <a:buClr>
                <a:schemeClr val="tx1"/>
              </a:buClr>
            </a:pPr>
            <a:r>
              <a:rPr lang="en-US" dirty="0" smtClean="0"/>
              <a:t>Time line for making dramatic changes to the LAC RW landscape of services prolonged</a:t>
            </a:r>
          </a:p>
          <a:p>
            <a:pPr marL="1155700" lvl="2" indent="-514350" eaLnBrk="1" hangingPunct="1">
              <a:buClr>
                <a:schemeClr val="tx1"/>
              </a:buClr>
            </a:pPr>
            <a:r>
              <a:rPr lang="en-US" dirty="0" smtClean="0"/>
              <a:t>Hiring staff, IT infrastructure </a:t>
            </a:r>
            <a:r>
              <a:rPr lang="en-US" smtClean="0"/>
              <a:t>to implement disease registry system</a:t>
            </a: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47</a:t>
            </a:fld>
            <a:endParaRPr lang="en-US"/>
          </a:p>
        </p:txBody>
      </p:sp>
    </p:spTree>
    <p:extLst>
      <p:ext uri="{BB962C8B-B14F-4D97-AF65-F5344CB8AC3E}">
        <p14:creationId xmlns="" xmlns:p14="http://schemas.microsoft.com/office/powerpoint/2010/main" val="4967210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p:cNvSpPr>
          <p:nvPr>
            <p:ph type="body" idx="4294967295"/>
          </p:nvPr>
        </p:nvSpPr>
        <p:spPr>
          <a:xfrm>
            <a:off x="457200" y="5181600"/>
            <a:ext cx="8153400" cy="1600200"/>
          </a:xfrm>
        </p:spPr>
        <p:txBody>
          <a:bodyPr/>
          <a:lstStyle/>
          <a:p>
            <a:pPr marL="0" indent="0" eaLnBrk="1" hangingPunct="1">
              <a:buClr>
                <a:schemeClr val="tx1"/>
              </a:buClr>
              <a:buNone/>
            </a:pPr>
            <a:r>
              <a:rPr lang="en-US" dirty="0" smtClean="0"/>
              <a:t>A Novel Centered Home Optimizing Retention </a:t>
            </a:r>
          </a:p>
          <a:p>
            <a:pPr marL="0" indent="0" eaLnBrk="1" hangingPunct="1">
              <a:buClr>
                <a:schemeClr val="tx1"/>
              </a:buClr>
              <a:buNone/>
            </a:pPr>
            <a:r>
              <a:rPr lang="en-US" dirty="0" smtClean="0"/>
              <a:t>Amy </a:t>
            </a:r>
            <a:r>
              <a:rPr lang="en-US" dirty="0" err="1" smtClean="0"/>
              <a:t>Sitapati</a:t>
            </a:r>
            <a:r>
              <a:rPr lang="en-US" dirty="0" smtClean="0"/>
              <a:t>, MD </a:t>
            </a:r>
          </a:p>
          <a:p>
            <a:pPr marL="0" indent="0" eaLnBrk="1" hangingPunct="1">
              <a:buClr>
                <a:schemeClr val="tx1"/>
              </a:buClr>
              <a:buNone/>
            </a:pPr>
            <a:r>
              <a:rPr lang="en-US" dirty="0" smtClean="0"/>
              <a:t>Anchor PI &amp; Owen Clinic Director</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48</a:t>
            </a:fld>
            <a:endParaRPr lang="en-US"/>
          </a:p>
        </p:txBody>
      </p:sp>
      <p:pic>
        <p:nvPicPr>
          <p:cNvPr id="7" name="Picture 2" descr="H:\ANCHOR web pics_drafts\scenic\Anchor.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5856" b="21191"/>
          <a:stretch/>
        </p:blipFill>
        <p:spPr bwMode="auto">
          <a:xfrm>
            <a:off x="0" y="0"/>
            <a:ext cx="9144000" cy="385354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533400" y="4114800"/>
            <a:ext cx="8229600" cy="1143000"/>
          </a:xfrm>
        </p:spPr>
        <p:txBody>
          <a:bodyPr/>
          <a:lstStyle/>
          <a:p>
            <a:pPr algn="l" eaLnBrk="1" hangingPunct="1">
              <a:defRPr/>
            </a:pPr>
            <a:r>
              <a:rPr lang="en-US" dirty="0" smtClean="0">
                <a:ln>
                  <a:noFill/>
                </a:ln>
                <a:solidFill>
                  <a:srgbClr val="FFFF00"/>
                </a:solidFill>
                <a:effectLst/>
              </a:rPr>
              <a:t>UCSD Owen Clinic</a:t>
            </a:r>
            <a:br>
              <a:rPr lang="en-US" dirty="0" smtClean="0">
                <a:ln>
                  <a:noFill/>
                </a:ln>
                <a:solidFill>
                  <a:srgbClr val="FFFF00"/>
                </a:solidFill>
                <a:effectLst/>
              </a:rPr>
            </a:br>
            <a:r>
              <a:rPr lang="en-US" dirty="0" smtClean="0">
                <a:ln>
                  <a:noFill/>
                </a:ln>
                <a:solidFill>
                  <a:srgbClr val="FFFF00"/>
                </a:solidFill>
                <a:effectLst/>
              </a:rPr>
              <a:t>ANCHOR </a:t>
            </a:r>
            <a:endParaRPr dirty="0" smtClean="0">
              <a:ln>
                <a:noFill/>
              </a:ln>
              <a:solidFill>
                <a:srgbClr val="FFFF00"/>
              </a:solidFill>
              <a:effectLst/>
            </a:endParaRPr>
          </a:p>
        </p:txBody>
      </p:sp>
      <p:pic>
        <p:nvPicPr>
          <p:cNvPr id="6" name="Picture 5" descr="logoUCSD.gif"/>
          <p:cNvPicPr>
            <a:picLocks noChangeAspect="1"/>
          </p:cNvPicPr>
          <p:nvPr/>
        </p:nvPicPr>
        <p:blipFill>
          <a:blip r:embed="rId4" cstate="print"/>
          <a:stretch>
            <a:fillRect/>
          </a:stretch>
        </p:blipFill>
        <p:spPr>
          <a:xfrm>
            <a:off x="7696200" y="5257800"/>
            <a:ext cx="1219200" cy="1198709"/>
          </a:xfrm>
          <a:prstGeom prst="rect">
            <a:avLst/>
          </a:prstGeom>
        </p:spPr>
      </p:pic>
    </p:spTree>
    <p:extLst>
      <p:ext uri="{BB962C8B-B14F-4D97-AF65-F5344CB8AC3E}">
        <p14:creationId xmlns="" xmlns:p14="http://schemas.microsoft.com/office/powerpoint/2010/main" val="2130570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UCSD Seal.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006" y="381000"/>
            <a:ext cx="949566"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3"/>
          <p:cNvSpPr txBox="1">
            <a:spLocks/>
          </p:cNvSpPr>
          <p:nvPr/>
        </p:nvSpPr>
        <p:spPr>
          <a:xfrm>
            <a:off x="1494928" y="3228942"/>
            <a:ext cx="7162800" cy="4267200"/>
          </a:xfrm>
          <a:prstGeom prst="rect">
            <a:avLst/>
          </a:prstGeom>
        </p:spPr>
        <p:txBody>
          <a:bodyPr/>
          <a:lstStyle/>
          <a:p>
            <a:pPr marL="365760" marR="0" lvl="0" indent="-256032" algn="l" defTabSz="457200" rtl="0" eaLnBrk="1" fontAlgn="auto" latinLnBrk="0" hangingPunct="1">
              <a:lnSpc>
                <a:spcPct val="100000"/>
              </a:lnSpc>
              <a:spcBef>
                <a:spcPct val="20000"/>
              </a:spcBef>
              <a:spcAft>
                <a:spcPts val="0"/>
              </a:spcAft>
              <a:buClr>
                <a:schemeClr val="tx2"/>
              </a:buClr>
              <a:buSzTx/>
              <a:buFont typeface="Wingdings 3"/>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65760" marR="0" lvl="0" indent="-256032" algn="l" defTabSz="457200" rtl="0" eaLnBrk="1" fontAlgn="auto" latinLnBrk="0" hangingPunct="1">
              <a:lnSpc>
                <a:spcPct val="100000"/>
              </a:lnSpc>
              <a:spcBef>
                <a:spcPct val="20000"/>
              </a:spcBef>
              <a:spcAft>
                <a:spcPts val="0"/>
              </a:spcAft>
              <a:buClr>
                <a:schemeClr val="tx2"/>
              </a:buClr>
              <a:buSzTx/>
              <a:buFont typeface="Wingdings 3"/>
              <a:buChar char=""/>
              <a:tabLst/>
              <a:defRPr/>
            </a:pPr>
            <a:r>
              <a:rPr lang="en-US" sz="2400" dirty="0" smtClean="0">
                <a:latin typeface="Arial" pitchFamily="34" charset="0"/>
                <a:cs typeface="Arial" pitchFamily="34" charset="0"/>
              </a:rPr>
              <a:t>Funded by California HIV/AIDS Research Program (CHRP) to serve as a pilot center for application of </a:t>
            </a:r>
            <a:r>
              <a:rPr lang="en-US" sz="2400" b="1" dirty="0" smtClean="0">
                <a:solidFill>
                  <a:srgbClr val="C00000"/>
                </a:solidFill>
                <a:latin typeface="Arial" pitchFamily="34" charset="0"/>
                <a:cs typeface="Arial" pitchFamily="34" charset="0"/>
              </a:rPr>
              <a:t>Patient Centered Medical Home in HIV </a:t>
            </a:r>
          </a:p>
          <a:p>
            <a:pPr marL="365760" marR="0" lvl="0" indent="-256032" algn="l" defTabSz="457200" rtl="0" eaLnBrk="1" fontAlgn="auto" latinLnBrk="0" hangingPunct="1">
              <a:lnSpc>
                <a:spcPct val="100000"/>
              </a:lnSpc>
              <a:spcBef>
                <a:spcPct val="20000"/>
              </a:spcBef>
              <a:spcAft>
                <a:spcPts val="0"/>
              </a:spcAft>
              <a:buClr>
                <a:schemeClr val="tx2"/>
              </a:buClr>
              <a:buSzTx/>
              <a:buFont typeface="Wingdings 3"/>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Site based focus to improve </a:t>
            </a:r>
            <a:r>
              <a:rPr kumimoji="0" lang="en-US" sz="2400" b="1"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rPr>
              <a:t>Retention</a:t>
            </a:r>
          </a:p>
          <a:p>
            <a:pPr marL="342900" marR="0" lvl="0" indent="-342900" algn="l" defTabSz="457200" rtl="0" eaLnBrk="1" fontAlgn="auto" latinLnBrk="0" hangingPunct="1">
              <a:lnSpc>
                <a:spcPct val="100000"/>
              </a:lnSpc>
              <a:spcBef>
                <a:spcPct val="20000"/>
              </a:spcBef>
              <a:spcAft>
                <a:spcPts val="0"/>
              </a:spcAft>
              <a:buClr>
                <a:schemeClr val="tx2"/>
              </a:buClr>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CNICS photo.gi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3248" y="5864481"/>
            <a:ext cx="4248443" cy="659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descr="AETC photo.gi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13" y="5024966"/>
            <a:ext cx="776288" cy="149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457213" y="1664413"/>
            <a:ext cx="7164975" cy="1938992"/>
          </a:xfrm>
          <a:prstGeom prst="rect">
            <a:avLst/>
          </a:prstGeom>
          <a:noFill/>
        </p:spPr>
        <p:txBody>
          <a:bodyPr wrap="none" rtlCol="0">
            <a:spAutoFit/>
          </a:bodyPr>
          <a:lstStyle/>
          <a:p>
            <a:r>
              <a:rPr lang="en-US" sz="2400" b="1" dirty="0">
                <a:solidFill>
                  <a:srgbClr val="FFFF00"/>
                </a:solidFill>
                <a:latin typeface="Arial" pitchFamily="34" charset="0"/>
                <a:cs typeface="Arial" pitchFamily="34" charset="0"/>
              </a:rPr>
              <a:t>The OWEN </a:t>
            </a:r>
            <a:r>
              <a:rPr lang="en-US" sz="2400" b="1" dirty="0" smtClean="0">
                <a:solidFill>
                  <a:srgbClr val="FFFF00"/>
                </a:solidFill>
                <a:latin typeface="Arial" pitchFamily="34" charset="0"/>
                <a:cs typeface="Arial" pitchFamily="34" charset="0"/>
              </a:rPr>
              <a:t>CLINIC</a:t>
            </a:r>
          </a:p>
          <a:p>
            <a:r>
              <a:rPr lang="en-US" sz="2400" dirty="0" smtClean="0"/>
              <a:t>University of California, San Diego</a:t>
            </a:r>
          </a:p>
          <a:p>
            <a:r>
              <a:rPr lang="en-US" sz="2400" dirty="0" smtClean="0"/>
              <a:t>20 years of experience </a:t>
            </a:r>
          </a:p>
          <a:p>
            <a:r>
              <a:rPr lang="en-US" sz="2400" dirty="0"/>
              <a:t>3,000 HIV/AIDS </a:t>
            </a:r>
            <a:r>
              <a:rPr lang="en-US" sz="2400" dirty="0" smtClean="0"/>
              <a:t>patients</a:t>
            </a:r>
            <a:endParaRPr lang="en-US" sz="2400" dirty="0"/>
          </a:p>
          <a:p>
            <a:r>
              <a:rPr lang="en-US" sz="2400" dirty="0" smtClean="0"/>
              <a:t>High proportion of </a:t>
            </a:r>
            <a:r>
              <a:rPr lang="en-US" sz="2400" dirty="0" err="1" smtClean="0"/>
              <a:t>Medi</a:t>
            </a:r>
            <a:r>
              <a:rPr lang="en-US" sz="2400" dirty="0" smtClean="0"/>
              <a:t>-Cal/ Medicare/ RW funding</a:t>
            </a:r>
          </a:p>
        </p:txBody>
      </p:sp>
      <p:pic>
        <p:nvPicPr>
          <p:cNvPr id="10" name="Picture 2"/>
          <p:cNvPicPr>
            <a:picLocks noChangeAspect="1" noChangeArrowheads="1"/>
          </p:cNvPicPr>
          <p:nvPr/>
        </p:nvPicPr>
        <p:blipFill>
          <a:blip r:embed="rId5" cstate="print"/>
          <a:srcRect/>
          <a:stretch>
            <a:fillRect/>
          </a:stretch>
        </p:blipFill>
        <p:spPr bwMode="auto">
          <a:xfrm>
            <a:off x="457200" y="2161900"/>
            <a:ext cx="8229600" cy="4361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itle 1"/>
          <p:cNvSpPr>
            <a:spLocks noGrp="1"/>
          </p:cNvSpPr>
          <p:nvPr>
            <p:ph type="title"/>
          </p:nvPr>
        </p:nvSpPr>
        <p:spPr>
          <a:xfrm>
            <a:off x="1494928" y="600075"/>
            <a:ext cx="7996748" cy="742950"/>
          </a:xfrm>
        </p:spPr>
        <p:txBody>
          <a:bodyPr/>
          <a:lstStyle/>
          <a:p>
            <a:pPr eaLnBrk="1" hangingPunct="1">
              <a:defRPr/>
            </a:pPr>
            <a:r>
              <a:rPr lang="en-US" dirty="0" smtClean="0">
                <a:ln>
                  <a:noFill/>
                </a:ln>
                <a:solidFill>
                  <a:srgbClr val="FFFF00"/>
                </a:solidFill>
                <a:effectLst/>
              </a:rPr>
              <a:t>Who are we?</a:t>
            </a:r>
            <a:endParaRPr dirty="0" smtClean="0">
              <a:ln>
                <a:noFill/>
              </a:ln>
              <a:solidFill>
                <a:srgbClr val="FFFF00"/>
              </a:solidFill>
              <a:effectLst/>
            </a:endParaRPr>
          </a:p>
        </p:txBody>
      </p:sp>
    </p:spTree>
    <p:extLst>
      <p:ext uri="{BB962C8B-B14F-4D97-AF65-F5344CB8AC3E}">
        <p14:creationId xmlns="" xmlns:p14="http://schemas.microsoft.com/office/powerpoint/2010/main" val="3859669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eaLnBrk="1" hangingPunct="1">
              <a:defRPr/>
            </a:pPr>
            <a:r>
              <a:rPr dirty="0" smtClean="0">
                <a:ln>
                  <a:noFill/>
                </a:ln>
                <a:solidFill>
                  <a:srgbClr val="FFFF00"/>
                </a:solidFill>
                <a:effectLst/>
              </a:rPr>
              <a:t>Overview</a:t>
            </a:r>
          </a:p>
        </p:txBody>
      </p:sp>
      <p:sp>
        <p:nvSpPr>
          <p:cNvPr id="17410" name="Rectangle 5"/>
          <p:cNvSpPr>
            <a:spLocks noGrp="1"/>
          </p:cNvSpPr>
          <p:nvPr>
            <p:ph type="body" idx="4294967295"/>
          </p:nvPr>
        </p:nvSpPr>
        <p:spPr>
          <a:xfrm>
            <a:off x="457200" y="1676400"/>
            <a:ext cx="8229600" cy="4389437"/>
          </a:xfrm>
        </p:spPr>
        <p:txBody>
          <a:bodyPr/>
          <a:lstStyle/>
          <a:p>
            <a:pPr marL="514350" indent="-514350" eaLnBrk="1" hangingPunct="1">
              <a:buClr>
                <a:schemeClr val="tx1"/>
              </a:buClr>
              <a:buFont typeface="+mj-lt"/>
              <a:buAutoNum type="arabicPeriod"/>
            </a:pPr>
            <a:r>
              <a:rPr lang="en-US" dirty="0" smtClean="0"/>
              <a:t>Introduction to the Patient-Centered Medical Homes Demonstration Project Research Initiative</a:t>
            </a:r>
          </a:p>
          <a:p>
            <a:pPr marL="514350" indent="-514350" eaLnBrk="1" hangingPunct="1">
              <a:buClr>
                <a:schemeClr val="tx1"/>
              </a:buClr>
              <a:buFont typeface="+mj-lt"/>
              <a:buAutoNum type="arabicPeriod"/>
            </a:pPr>
            <a:r>
              <a:rPr lang="en-US" dirty="0" smtClean="0"/>
              <a:t>Introduction to the PCMH Model</a:t>
            </a:r>
          </a:p>
          <a:p>
            <a:pPr marL="514350" indent="-514350" eaLnBrk="1" hangingPunct="1">
              <a:buClr>
                <a:schemeClr val="tx1"/>
              </a:buClr>
              <a:buFont typeface="+mj-lt"/>
              <a:buAutoNum type="arabicPeriod"/>
            </a:pPr>
            <a:r>
              <a:rPr lang="en-US" dirty="0" smtClean="0"/>
              <a:t>Implementing the PCMH in HIV Care Settings</a:t>
            </a:r>
          </a:p>
          <a:p>
            <a:pPr marL="850900" lvl="1" indent="-457200" eaLnBrk="1" hangingPunct="1">
              <a:buClr>
                <a:schemeClr val="tx1"/>
              </a:buClr>
            </a:pPr>
            <a:r>
              <a:rPr lang="en-US" dirty="0" smtClean="0"/>
              <a:t>HIV ACCESS, Alameda County, CA</a:t>
            </a:r>
          </a:p>
          <a:p>
            <a:pPr marL="850900" lvl="1" indent="-457200" eaLnBrk="1" hangingPunct="1">
              <a:buClr>
                <a:schemeClr val="tx1"/>
              </a:buClr>
            </a:pPr>
            <a:r>
              <a:rPr lang="en-US" dirty="0" smtClean="0"/>
              <a:t>Department of Public Health, Los Angeles County, CA</a:t>
            </a:r>
          </a:p>
          <a:p>
            <a:pPr marL="850900" lvl="1" indent="-457200" eaLnBrk="1" hangingPunct="1">
              <a:buClr>
                <a:schemeClr val="tx1"/>
              </a:buClr>
            </a:pPr>
            <a:r>
              <a:rPr lang="en-US" dirty="0" smtClean="0"/>
              <a:t>ANCHOR, Owen Clinic, UC San Diego Health System</a:t>
            </a:r>
          </a:p>
          <a:p>
            <a:pPr marL="514350" indent="-514350" eaLnBrk="1" hangingPunct="1">
              <a:buClr>
                <a:schemeClr val="tx1"/>
              </a:buClr>
              <a:buFont typeface="+mj-lt"/>
              <a:buAutoNum type="arabicPeriod"/>
            </a:pPr>
            <a:r>
              <a:rPr lang="en-US" dirty="0" smtClean="0"/>
              <a:t>Summary</a:t>
            </a:r>
          </a:p>
          <a:p>
            <a:pPr marL="514350" indent="-514350" eaLnBrk="1" hangingPunct="1">
              <a:buClr>
                <a:schemeClr val="tx1"/>
              </a:buClr>
              <a:buFont typeface="+mj-lt"/>
              <a:buAutoNum type="arabicPeriod"/>
            </a:pPr>
            <a:r>
              <a:rPr lang="en-US" dirty="0" smtClean="0"/>
              <a:t>Questions &amp; Answers</a:t>
            </a:r>
          </a:p>
          <a:p>
            <a:pPr lvl="1" eaLnBrk="1" hangingPunct="1"/>
            <a:endParaRPr lang="en-US" dirty="0" smtClean="0"/>
          </a:p>
          <a:p>
            <a:pPr lvl="1" eaLnBrk="1" hangingPunct="1"/>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5DAB4D8E-2B86-4E05-96E1-4AF2917EA877}"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XTMPPPT01.emf"/>
          <p:cNvPicPr>
            <a:picLocks/>
          </p:cNvPicPr>
          <p:nvPr/>
        </p:nvPicPr>
        <p:blipFill>
          <a:blip r:embed="rId2" cstate="print"/>
          <a:stretch>
            <a:fillRect/>
          </a:stretch>
        </p:blipFill>
        <p:spPr>
          <a:xfrm>
            <a:off x="472613" y="523982"/>
            <a:ext cx="7119990" cy="5989833"/>
          </a:xfrm>
          <a:prstGeom prst="rect">
            <a:avLst/>
          </a:prstGeom>
        </p:spPr>
      </p:pic>
      <p:sp>
        <p:nvSpPr>
          <p:cNvPr id="3" name="TextBox 2"/>
          <p:cNvSpPr txBox="1"/>
          <p:nvPr/>
        </p:nvSpPr>
        <p:spPr>
          <a:xfrm>
            <a:off x="6378499" y="6524359"/>
            <a:ext cx="2765501" cy="261610"/>
          </a:xfrm>
          <a:prstGeom prst="rect">
            <a:avLst/>
          </a:prstGeom>
          <a:noFill/>
        </p:spPr>
        <p:txBody>
          <a:bodyPr wrap="none" rtlCol="0">
            <a:spAutoFit/>
          </a:bodyPr>
          <a:lstStyle/>
          <a:p>
            <a:r>
              <a:rPr lang="en-US" sz="1100" dirty="0" smtClean="0"/>
              <a:t>CY 2011 OSHPD Patient Discharge Data</a:t>
            </a:r>
            <a:endParaRPr lang="en-US" sz="1100" dirty="0"/>
          </a:p>
        </p:txBody>
      </p:sp>
      <p:sp>
        <p:nvSpPr>
          <p:cNvPr id="4" name="Title 1"/>
          <p:cNvSpPr txBox="1">
            <a:spLocks/>
          </p:cNvSpPr>
          <p:nvPr/>
        </p:nvSpPr>
        <p:spPr>
          <a:xfrm>
            <a:off x="3810000" y="152400"/>
            <a:ext cx="4800600" cy="74295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defRPr/>
            </a:pPr>
            <a:r>
              <a:rPr lang="en-US" dirty="0" smtClean="0">
                <a:solidFill>
                  <a:srgbClr val="FFFF00"/>
                </a:solidFill>
              </a:rPr>
              <a:t>Where are we?</a:t>
            </a:r>
          </a:p>
        </p:txBody>
      </p:sp>
      <p:cxnSp>
        <p:nvCxnSpPr>
          <p:cNvPr id="6" name="Straight Connector 5"/>
          <p:cNvCxnSpPr/>
          <p:nvPr/>
        </p:nvCxnSpPr>
        <p:spPr>
          <a:xfrm>
            <a:off x="2133600" y="1219200"/>
            <a:ext cx="1676400" cy="443329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495800" y="1219200"/>
            <a:ext cx="1752600" cy="443329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460706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Definition of terms</a:t>
            </a:r>
          </a:p>
        </p:txBody>
      </p:sp>
      <p:sp>
        <p:nvSpPr>
          <p:cNvPr id="62466" name="Rectangle 5"/>
          <p:cNvSpPr>
            <a:spLocks noGrp="1"/>
          </p:cNvSpPr>
          <p:nvPr>
            <p:ph type="body" idx="4294967295"/>
          </p:nvPr>
        </p:nvSpPr>
        <p:spPr/>
        <p:txBody>
          <a:bodyPr/>
          <a:lstStyle/>
          <a:p>
            <a:pPr marL="514350" indent="-514350" eaLnBrk="1" hangingPunct="1">
              <a:buClr>
                <a:schemeClr val="tx1"/>
              </a:buClr>
            </a:pPr>
            <a:r>
              <a:rPr lang="en-US" sz="2800" dirty="0" smtClean="0"/>
              <a:t>Epic Ambulatory Care </a:t>
            </a:r>
          </a:p>
          <a:p>
            <a:pPr marL="366713" lvl="1" indent="0" eaLnBrk="1" hangingPunct="1">
              <a:buClr>
                <a:schemeClr val="tx1"/>
              </a:buClr>
              <a:buNone/>
            </a:pPr>
            <a:r>
              <a:rPr lang="en-US" sz="2000" dirty="0" smtClean="0"/>
              <a:t>  UCSD is running version 2010 of Epic EMR</a:t>
            </a:r>
          </a:p>
          <a:p>
            <a:pPr marL="514350" indent="-514350" eaLnBrk="1" hangingPunct="1">
              <a:buClr>
                <a:schemeClr val="tx1"/>
              </a:buClr>
            </a:pPr>
            <a:r>
              <a:rPr lang="en-US" sz="2800" dirty="0" err="1" smtClean="0"/>
              <a:t>MyChart</a:t>
            </a:r>
            <a:r>
              <a:rPr lang="en-US" sz="2800" dirty="0" smtClean="0"/>
              <a:t> Patient Portal</a:t>
            </a:r>
          </a:p>
          <a:p>
            <a:pPr marL="366713" lvl="1" indent="0" eaLnBrk="1" hangingPunct="1">
              <a:buClr>
                <a:schemeClr val="tx1"/>
              </a:buClr>
              <a:buNone/>
            </a:pPr>
            <a:r>
              <a:rPr lang="en-US" dirty="0" smtClean="0"/>
              <a:t>  </a:t>
            </a:r>
            <a:r>
              <a:rPr lang="en-US" sz="2000" dirty="0" smtClean="0"/>
              <a:t>Secure website for UCSD patients to view EMR</a:t>
            </a:r>
          </a:p>
          <a:p>
            <a:pPr marL="514350" lvl="1" indent="-514350" eaLnBrk="1" hangingPunct="1">
              <a:buClr>
                <a:schemeClr val="tx1"/>
              </a:buClr>
              <a:buSzPct val="95000"/>
            </a:pPr>
            <a:r>
              <a:rPr lang="en-US" sz="2800" dirty="0"/>
              <a:t>Population </a:t>
            </a:r>
            <a:r>
              <a:rPr lang="en-US" sz="2800" dirty="0" smtClean="0"/>
              <a:t>Management</a:t>
            </a:r>
          </a:p>
          <a:p>
            <a:pPr marL="571500" lvl="2" indent="-298450" eaLnBrk="1" hangingPunct="1">
              <a:buClr>
                <a:schemeClr val="tx1"/>
              </a:buClr>
              <a:buSzPct val="95000"/>
              <a:buNone/>
            </a:pPr>
            <a:r>
              <a:rPr lang="en-US" dirty="0"/>
              <a:t> </a:t>
            </a:r>
            <a:r>
              <a:rPr lang="en-US" dirty="0" smtClean="0"/>
              <a:t>   </a:t>
            </a:r>
            <a:r>
              <a:rPr lang="en-US" sz="2000" dirty="0" smtClean="0"/>
              <a:t>Clinical </a:t>
            </a:r>
            <a:r>
              <a:rPr lang="en-US" sz="2000" dirty="0"/>
              <a:t>workflow to manage groups of patients that need </a:t>
            </a:r>
            <a:r>
              <a:rPr lang="en-US" sz="2000" dirty="0" smtClean="0"/>
              <a:t>similar </a:t>
            </a:r>
            <a:r>
              <a:rPr lang="en-US" sz="2000" dirty="0"/>
              <a:t>health </a:t>
            </a:r>
            <a:r>
              <a:rPr lang="en-US" sz="2000" dirty="0" smtClean="0"/>
              <a:t>screenings</a:t>
            </a:r>
          </a:p>
          <a:p>
            <a:pPr marL="514350" indent="-514350" eaLnBrk="1" hangingPunct="1">
              <a:buClr>
                <a:schemeClr val="tx1"/>
              </a:buClr>
            </a:pPr>
            <a:r>
              <a:rPr lang="en-US" sz="2800" dirty="0" smtClean="0"/>
              <a:t>Group Visit (Shared Medical Appointment)</a:t>
            </a:r>
          </a:p>
          <a:p>
            <a:pPr marL="514350" lvl="1" indent="-147638" eaLnBrk="1" hangingPunct="1">
              <a:buClr>
                <a:schemeClr val="tx1"/>
              </a:buClr>
              <a:buNone/>
            </a:pPr>
            <a:r>
              <a:rPr lang="en-US" sz="2000" dirty="0" smtClean="0"/>
              <a:t>  A 90 minute office visit with one doctor and 10 patients who are   treated sequentially with group observation and discussion</a:t>
            </a:r>
          </a:p>
          <a:p>
            <a:pPr marL="0" indent="0" eaLnBrk="1" hangingPunct="1">
              <a:buClr>
                <a:schemeClr val="tx1"/>
              </a:buClr>
              <a:buNone/>
            </a:pPr>
            <a:r>
              <a:rPr lang="en-US" dirty="0"/>
              <a:t> </a:t>
            </a:r>
            <a:r>
              <a:rPr lang="en-US" dirty="0" smtClean="0"/>
              <a:t>     </a:t>
            </a:r>
          </a:p>
          <a:p>
            <a:pPr marL="514350" lvl="1" indent="-147638" eaLnBrk="1" hangingPunct="1">
              <a:buClr>
                <a:schemeClr val="tx1"/>
              </a:buClr>
              <a:buNone/>
            </a:pPr>
            <a:r>
              <a:rPr lang="en-US" dirty="0" smtClean="0"/>
              <a:t>  </a:t>
            </a:r>
          </a:p>
          <a:p>
            <a:pPr marL="514350" indent="-514350" eaLnBrk="1" hangingPunct="1">
              <a:buClr>
                <a:schemeClr val="tx1"/>
              </a:buClr>
            </a:pP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51</a:t>
            </a:fld>
            <a:endParaRPr lang="en-US"/>
          </a:p>
        </p:txBody>
      </p:sp>
    </p:spTree>
    <p:extLst>
      <p:ext uri="{BB962C8B-B14F-4D97-AF65-F5344CB8AC3E}">
        <p14:creationId xmlns="" xmlns:p14="http://schemas.microsoft.com/office/powerpoint/2010/main" val="41086534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Snapshot</a:t>
            </a:r>
          </a:p>
        </p:txBody>
      </p:sp>
      <p:sp>
        <p:nvSpPr>
          <p:cNvPr id="62466" name="Rectangle 5"/>
          <p:cNvSpPr>
            <a:spLocks noGrp="1"/>
          </p:cNvSpPr>
          <p:nvPr>
            <p:ph type="body" idx="4294967295"/>
          </p:nvPr>
        </p:nvSpPr>
        <p:spPr/>
        <p:txBody>
          <a:bodyPr/>
          <a:lstStyle/>
          <a:p>
            <a:pPr marL="514350" indent="-514350" eaLnBrk="1" hangingPunct="1">
              <a:buClr>
                <a:schemeClr val="tx1"/>
              </a:buClr>
            </a:pPr>
            <a:r>
              <a:rPr lang="en-US" dirty="0" smtClean="0"/>
              <a:t>Website for HIV literacy and resources</a:t>
            </a:r>
          </a:p>
          <a:p>
            <a:pPr marL="514350" indent="-514350" eaLnBrk="1" hangingPunct="1">
              <a:buClr>
                <a:schemeClr val="tx1"/>
              </a:buClr>
            </a:pPr>
            <a:r>
              <a:rPr lang="en-US" dirty="0" smtClean="0"/>
              <a:t>Computer Training Lab for Patients</a:t>
            </a:r>
          </a:p>
          <a:p>
            <a:pPr marL="514350" indent="-514350" eaLnBrk="1" hangingPunct="1">
              <a:buClr>
                <a:schemeClr val="tx1"/>
              </a:buClr>
            </a:pPr>
            <a:r>
              <a:rPr lang="en-US" dirty="0" smtClean="0"/>
              <a:t>Spanish Web Portal for Electronic Medical Record</a:t>
            </a:r>
          </a:p>
          <a:p>
            <a:pPr marL="514350" indent="-514350" eaLnBrk="1" hangingPunct="1">
              <a:buClr>
                <a:schemeClr val="tx1"/>
              </a:buClr>
            </a:pPr>
            <a:r>
              <a:rPr lang="en-US" dirty="0" smtClean="0"/>
              <a:t>EHR enhancements</a:t>
            </a:r>
          </a:p>
          <a:p>
            <a:pPr marL="881063" lvl="1" indent="-514350" eaLnBrk="1" hangingPunct="1">
              <a:buClr>
                <a:schemeClr val="tx1"/>
              </a:buClr>
            </a:pPr>
            <a:r>
              <a:rPr lang="en-US" dirty="0" smtClean="0"/>
              <a:t>Registries</a:t>
            </a:r>
          </a:p>
          <a:p>
            <a:pPr marL="881063" lvl="1" indent="-514350" eaLnBrk="1" hangingPunct="1">
              <a:buClr>
                <a:schemeClr val="tx1"/>
              </a:buClr>
            </a:pPr>
            <a:r>
              <a:rPr lang="en-US" dirty="0" smtClean="0"/>
              <a:t>Population management</a:t>
            </a:r>
          </a:p>
          <a:p>
            <a:pPr marL="881063" lvl="1" indent="-514350" eaLnBrk="1" hangingPunct="1">
              <a:buClr>
                <a:schemeClr val="tx1"/>
              </a:buClr>
            </a:pPr>
            <a:r>
              <a:rPr lang="en-US" dirty="0" smtClean="0"/>
              <a:t>Provider Report Cards</a:t>
            </a:r>
          </a:p>
          <a:p>
            <a:pPr marL="881063" lvl="1" indent="-514350" eaLnBrk="1" hangingPunct="1">
              <a:buClr>
                <a:schemeClr val="tx1"/>
              </a:buClr>
            </a:pPr>
            <a:r>
              <a:rPr lang="en-US" dirty="0" smtClean="0"/>
              <a:t>Provider Efficiency Metrics</a:t>
            </a:r>
          </a:p>
          <a:p>
            <a:pPr marL="514350" indent="-514350" eaLnBrk="1" hangingPunct="1">
              <a:buClr>
                <a:schemeClr val="tx1"/>
              </a:buClr>
            </a:pPr>
            <a:r>
              <a:rPr lang="en-US" dirty="0" smtClean="0"/>
              <a:t>Shared Medical Visits</a:t>
            </a:r>
          </a:p>
          <a:p>
            <a:pPr marL="514350" indent="-514350" eaLnBrk="1" hangingPunct="1">
              <a:buClr>
                <a:schemeClr val="tx1"/>
              </a:buClr>
            </a:pPr>
            <a:endParaRPr lang="en-US" dirty="0" smtClean="0"/>
          </a:p>
          <a:p>
            <a:pPr marL="514350" indent="-514350" eaLnBrk="1" hangingPunct="1">
              <a:buClr>
                <a:schemeClr val="tx1"/>
              </a:buClr>
              <a:buNone/>
            </a:pP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52</a:t>
            </a:fld>
            <a:endParaRPr lang="en-US"/>
          </a:p>
        </p:txBody>
      </p:sp>
    </p:spTree>
    <p:extLst>
      <p:ext uri="{BB962C8B-B14F-4D97-AF65-F5344CB8AC3E}">
        <p14:creationId xmlns="" xmlns:p14="http://schemas.microsoft.com/office/powerpoint/2010/main" val="26015884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167" y="6217375"/>
            <a:ext cx="4999189" cy="553998"/>
          </a:xfrm>
          <a:prstGeom prst="rect">
            <a:avLst/>
          </a:prstGeom>
          <a:noFill/>
        </p:spPr>
        <p:txBody>
          <a:bodyPr wrap="none" rtlCol="0">
            <a:spAutoFit/>
          </a:bodyPr>
          <a:lstStyle/>
          <a:p>
            <a:pPr defTabSz="457200"/>
            <a:r>
              <a:rPr lang="en-US" sz="1200" dirty="0" smtClean="0">
                <a:solidFill>
                  <a:srgbClr val="262626"/>
                </a:solidFill>
              </a:rPr>
              <a:t>Source:  National Committee for Quality Assurance </a:t>
            </a:r>
            <a:r>
              <a:rPr lang="en-US" sz="1200" dirty="0" smtClean="0">
                <a:solidFill>
                  <a:srgbClr val="262626"/>
                </a:solidFill>
                <a:hlinkClick r:id="rId2"/>
              </a:rPr>
              <a:t>http</a:t>
            </a:r>
            <a:r>
              <a:rPr lang="en-US" sz="1200" dirty="0">
                <a:solidFill>
                  <a:srgbClr val="262626"/>
                </a:solidFill>
                <a:hlinkClick r:id="rId2"/>
              </a:rPr>
              <a:t>://www.ncqa.org</a:t>
            </a:r>
            <a:endParaRPr lang="en-US" sz="1200" dirty="0">
              <a:solidFill>
                <a:srgbClr val="262626"/>
              </a:solidFill>
            </a:endParaRPr>
          </a:p>
          <a:p>
            <a:pPr defTabSz="457200"/>
            <a:endParaRPr lang="en-US" dirty="0">
              <a:solidFill>
                <a:srgbClr val="262626"/>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4341" y="838200"/>
            <a:ext cx="7314286" cy="5491429"/>
          </a:xfrm>
          <a:prstGeom prst="rect">
            <a:avLst/>
          </a:prstGeom>
          <a:solidFill>
            <a:schemeClr val="accent6"/>
          </a:solidFill>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308934" y="1661297"/>
            <a:ext cx="2887579" cy="1588169"/>
          </a:xfrm>
          <a:prstGeom prst="rect">
            <a:avLst/>
          </a:prstGeom>
          <a:solidFill>
            <a:srgbClr val="FFFF00">
              <a:alpha val="1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533524" y="2086049"/>
            <a:ext cx="2438400" cy="369332"/>
          </a:xfrm>
          <a:prstGeom prst="rect">
            <a:avLst/>
          </a:prstGeom>
          <a:solidFill>
            <a:schemeClr val="accent6"/>
          </a:solidFill>
        </p:spPr>
        <p:txBody>
          <a:bodyPr wrap="square" rtlCol="0">
            <a:spAutoFit/>
          </a:bodyPr>
          <a:lstStyle/>
          <a:p>
            <a:pPr algn="ctr"/>
            <a:r>
              <a:rPr lang="en-US" dirty="0" smtClean="0">
                <a:solidFill>
                  <a:schemeClr val="bg1">
                    <a:lumMod val="95000"/>
                    <a:lumOff val="5000"/>
                  </a:schemeClr>
                </a:solidFill>
              </a:rPr>
              <a:t>Spanish </a:t>
            </a:r>
            <a:r>
              <a:rPr lang="en-US" dirty="0" err="1" smtClean="0">
                <a:solidFill>
                  <a:schemeClr val="bg1">
                    <a:lumMod val="95000"/>
                    <a:lumOff val="5000"/>
                  </a:schemeClr>
                </a:solidFill>
              </a:rPr>
              <a:t>MyChart</a:t>
            </a:r>
            <a:endParaRPr lang="en-US" dirty="0">
              <a:solidFill>
                <a:schemeClr val="bg1">
                  <a:lumMod val="95000"/>
                  <a:lumOff val="5000"/>
                </a:schemeClr>
              </a:solidFill>
            </a:endParaRPr>
          </a:p>
        </p:txBody>
      </p:sp>
      <p:sp>
        <p:nvSpPr>
          <p:cNvPr id="9" name="TextBox 8"/>
          <p:cNvSpPr txBox="1"/>
          <p:nvPr/>
        </p:nvSpPr>
        <p:spPr>
          <a:xfrm>
            <a:off x="4952999" y="2086049"/>
            <a:ext cx="2819400" cy="369332"/>
          </a:xfrm>
          <a:prstGeom prst="rect">
            <a:avLst/>
          </a:prstGeom>
          <a:solidFill>
            <a:schemeClr val="accent6"/>
          </a:solidFill>
        </p:spPr>
        <p:txBody>
          <a:bodyPr wrap="square" rtlCol="0">
            <a:spAutoFit/>
          </a:bodyPr>
          <a:lstStyle>
            <a:defPPr>
              <a:defRPr lang="en-US"/>
            </a:defPPr>
            <a:lvl1pPr algn="ctr">
              <a:defRPr>
                <a:solidFill>
                  <a:schemeClr val="bg1">
                    <a:lumMod val="95000"/>
                    <a:lumOff val="5000"/>
                  </a:schemeClr>
                </a:solidFill>
              </a:defRPr>
            </a:lvl1pPr>
          </a:lstStyle>
          <a:p>
            <a:r>
              <a:rPr lang="en-US" dirty="0"/>
              <a:t>Web Site/Computer Lab</a:t>
            </a:r>
          </a:p>
        </p:txBody>
      </p:sp>
      <p:sp>
        <p:nvSpPr>
          <p:cNvPr id="11" name="TextBox 10"/>
          <p:cNvSpPr txBox="1"/>
          <p:nvPr/>
        </p:nvSpPr>
        <p:spPr>
          <a:xfrm>
            <a:off x="1533524" y="3876712"/>
            <a:ext cx="2438400" cy="369332"/>
          </a:xfrm>
          <a:prstGeom prst="rect">
            <a:avLst/>
          </a:prstGeom>
          <a:solidFill>
            <a:schemeClr val="accent6"/>
          </a:solidFill>
        </p:spPr>
        <p:txBody>
          <a:bodyPr wrap="square" rtlCol="0">
            <a:spAutoFit/>
          </a:bodyPr>
          <a:lstStyle>
            <a:defPPr>
              <a:defRPr lang="en-US"/>
            </a:defPPr>
            <a:lvl1pPr algn="ctr">
              <a:defRPr>
                <a:solidFill>
                  <a:schemeClr val="bg1">
                    <a:lumMod val="95000"/>
                    <a:lumOff val="5000"/>
                  </a:schemeClr>
                </a:solidFill>
              </a:defRPr>
            </a:lvl1pPr>
          </a:lstStyle>
          <a:p>
            <a:r>
              <a:rPr lang="en-US" dirty="0"/>
              <a:t>EMR Registry Build</a:t>
            </a:r>
          </a:p>
        </p:txBody>
      </p:sp>
      <p:sp>
        <p:nvSpPr>
          <p:cNvPr id="12" name="TextBox 11"/>
          <p:cNvSpPr txBox="1"/>
          <p:nvPr/>
        </p:nvSpPr>
        <p:spPr>
          <a:xfrm>
            <a:off x="1514474" y="4791112"/>
            <a:ext cx="2438400" cy="646331"/>
          </a:xfrm>
          <a:prstGeom prst="rect">
            <a:avLst/>
          </a:prstGeom>
          <a:solidFill>
            <a:schemeClr val="accent6"/>
          </a:solidFill>
        </p:spPr>
        <p:txBody>
          <a:bodyPr wrap="square" rtlCol="0">
            <a:spAutoFit/>
          </a:bodyPr>
          <a:lstStyle>
            <a:defPPr>
              <a:defRPr lang="en-US"/>
            </a:defPPr>
            <a:lvl1pPr algn="ctr">
              <a:defRPr>
                <a:solidFill>
                  <a:schemeClr val="bg1">
                    <a:lumMod val="95000"/>
                    <a:lumOff val="5000"/>
                  </a:schemeClr>
                </a:solidFill>
              </a:defRPr>
            </a:lvl1pPr>
          </a:lstStyle>
          <a:p>
            <a:r>
              <a:rPr lang="en-US" dirty="0"/>
              <a:t>EMR Health Maintenance </a:t>
            </a:r>
          </a:p>
        </p:txBody>
      </p:sp>
      <p:sp>
        <p:nvSpPr>
          <p:cNvPr id="13" name="TextBox 12"/>
          <p:cNvSpPr txBox="1"/>
          <p:nvPr/>
        </p:nvSpPr>
        <p:spPr>
          <a:xfrm>
            <a:off x="5029199" y="4061378"/>
            <a:ext cx="2743200" cy="923330"/>
          </a:xfrm>
          <a:prstGeom prst="rect">
            <a:avLst/>
          </a:prstGeom>
          <a:solidFill>
            <a:schemeClr val="accent6"/>
          </a:solidFill>
        </p:spPr>
        <p:txBody>
          <a:bodyPr wrap="square" rtlCol="0">
            <a:spAutoFit/>
          </a:bodyPr>
          <a:lstStyle>
            <a:defPPr>
              <a:defRPr lang="en-US"/>
            </a:defPPr>
            <a:lvl1pPr algn="ctr">
              <a:defRPr>
                <a:solidFill>
                  <a:schemeClr val="bg1">
                    <a:lumMod val="95000"/>
                    <a:lumOff val="5000"/>
                  </a:schemeClr>
                </a:solidFill>
              </a:defRPr>
            </a:lvl1pPr>
          </a:lstStyle>
          <a:p>
            <a:r>
              <a:rPr lang="en-US" dirty="0"/>
              <a:t>Provider Report Cards</a:t>
            </a:r>
          </a:p>
          <a:p>
            <a:r>
              <a:rPr lang="en-US" dirty="0"/>
              <a:t>EMR Performance Metrics</a:t>
            </a:r>
          </a:p>
        </p:txBody>
      </p:sp>
      <p:sp>
        <p:nvSpPr>
          <p:cNvPr id="14" name="TextBox 13"/>
          <p:cNvSpPr txBox="1"/>
          <p:nvPr/>
        </p:nvSpPr>
        <p:spPr>
          <a:xfrm>
            <a:off x="1514474" y="2686066"/>
            <a:ext cx="2438400" cy="369332"/>
          </a:xfrm>
          <a:prstGeom prst="rect">
            <a:avLst/>
          </a:prstGeom>
          <a:solidFill>
            <a:schemeClr val="accent6"/>
          </a:solidFill>
        </p:spPr>
        <p:txBody>
          <a:bodyPr wrap="square" rtlCol="0">
            <a:spAutoFit/>
          </a:bodyPr>
          <a:lstStyle>
            <a:defPPr>
              <a:defRPr lang="en-US"/>
            </a:defPPr>
            <a:lvl1pPr algn="ctr">
              <a:defRPr>
                <a:solidFill>
                  <a:schemeClr val="bg1">
                    <a:lumMod val="95000"/>
                    <a:lumOff val="5000"/>
                  </a:schemeClr>
                </a:solidFill>
              </a:defRPr>
            </a:lvl1pPr>
          </a:lstStyle>
          <a:p>
            <a:r>
              <a:rPr lang="en-US" dirty="0" smtClean="0"/>
              <a:t>Shared Medical </a:t>
            </a:r>
            <a:r>
              <a:rPr lang="en-US" dirty="0"/>
              <a:t>Visits</a:t>
            </a:r>
          </a:p>
        </p:txBody>
      </p:sp>
      <p:sp>
        <p:nvSpPr>
          <p:cNvPr id="4" name="Rectangle 3"/>
          <p:cNvSpPr/>
          <p:nvPr/>
        </p:nvSpPr>
        <p:spPr>
          <a:xfrm>
            <a:off x="1232033" y="914400"/>
            <a:ext cx="6997567" cy="746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bwMode="auto">
          <a:xfrm>
            <a:off x="1305525" y="518297"/>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defRPr/>
            </a:pPr>
            <a:r>
              <a:rPr lang="en-US" dirty="0" smtClean="0">
                <a:solidFill>
                  <a:srgbClr val="FFFF00"/>
                </a:solidFill>
              </a:rPr>
              <a:t>PCMH elements addressed</a:t>
            </a:r>
          </a:p>
        </p:txBody>
      </p:sp>
      <p:sp>
        <p:nvSpPr>
          <p:cNvPr id="5" name="Rectangle 4"/>
          <p:cNvSpPr/>
          <p:nvPr/>
        </p:nvSpPr>
        <p:spPr>
          <a:xfrm>
            <a:off x="5163881" y="5373432"/>
            <a:ext cx="2618043" cy="4299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421306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Snapshot</a:t>
            </a:r>
          </a:p>
        </p:txBody>
      </p:sp>
      <p:sp>
        <p:nvSpPr>
          <p:cNvPr id="62466" name="Rectangle 5"/>
          <p:cNvSpPr>
            <a:spLocks noGrp="1"/>
          </p:cNvSpPr>
          <p:nvPr>
            <p:ph type="body" idx="4294967295"/>
          </p:nvPr>
        </p:nvSpPr>
        <p:spPr/>
        <p:txBody>
          <a:bodyPr/>
          <a:lstStyle/>
          <a:p>
            <a:pPr marL="514350" indent="-514350" eaLnBrk="1" hangingPunct="1">
              <a:buClr>
                <a:schemeClr val="tx1"/>
              </a:buClr>
            </a:pPr>
            <a:r>
              <a:rPr lang="en-US" dirty="0" smtClean="0">
                <a:solidFill>
                  <a:srgbClr val="FFFF00"/>
                </a:solidFill>
              </a:rPr>
              <a:t>Website for HIV literacy and resources </a:t>
            </a:r>
          </a:p>
          <a:p>
            <a:pPr marL="514350" indent="-514350" eaLnBrk="1" hangingPunct="1">
              <a:buClr>
                <a:schemeClr val="tx1"/>
              </a:buClr>
            </a:pPr>
            <a:r>
              <a:rPr lang="en-US" dirty="0" smtClean="0"/>
              <a:t>Computer Training Lab for Patients</a:t>
            </a:r>
          </a:p>
          <a:p>
            <a:pPr marL="514350" indent="-514350" eaLnBrk="1" hangingPunct="1">
              <a:buClr>
                <a:schemeClr val="tx1"/>
              </a:buClr>
            </a:pPr>
            <a:r>
              <a:rPr lang="en-US" dirty="0" smtClean="0"/>
              <a:t>Spanish Web Portal for Electronic Medical Record</a:t>
            </a:r>
          </a:p>
          <a:p>
            <a:pPr marL="514350" indent="-514350" eaLnBrk="1" hangingPunct="1">
              <a:buClr>
                <a:schemeClr val="tx1"/>
              </a:buClr>
            </a:pPr>
            <a:r>
              <a:rPr lang="en-US" dirty="0" smtClean="0"/>
              <a:t>EHR enhancements</a:t>
            </a:r>
          </a:p>
          <a:p>
            <a:pPr marL="881063" lvl="1" indent="-514350" eaLnBrk="1" hangingPunct="1">
              <a:buClr>
                <a:schemeClr val="tx1"/>
              </a:buClr>
            </a:pPr>
            <a:r>
              <a:rPr lang="en-US" dirty="0" smtClean="0"/>
              <a:t>Registries</a:t>
            </a:r>
          </a:p>
          <a:p>
            <a:pPr marL="881063" lvl="1" indent="-514350" eaLnBrk="1" hangingPunct="1">
              <a:buClr>
                <a:schemeClr val="tx1"/>
              </a:buClr>
            </a:pPr>
            <a:r>
              <a:rPr lang="en-US" dirty="0" smtClean="0"/>
              <a:t>Population management</a:t>
            </a:r>
          </a:p>
          <a:p>
            <a:pPr marL="881063" lvl="1" indent="-514350" eaLnBrk="1" hangingPunct="1">
              <a:buClr>
                <a:schemeClr val="tx1"/>
              </a:buClr>
            </a:pPr>
            <a:r>
              <a:rPr lang="en-US" dirty="0" smtClean="0"/>
              <a:t>Provider Report Cards</a:t>
            </a:r>
          </a:p>
          <a:p>
            <a:pPr marL="881063" lvl="1" indent="-514350" eaLnBrk="1" hangingPunct="1">
              <a:buClr>
                <a:schemeClr val="tx1"/>
              </a:buClr>
            </a:pPr>
            <a:r>
              <a:rPr lang="en-US" dirty="0" smtClean="0"/>
              <a:t>Provider Efficiency Metrics</a:t>
            </a:r>
          </a:p>
          <a:p>
            <a:pPr marL="514350" indent="-514350" eaLnBrk="1" hangingPunct="1">
              <a:buClr>
                <a:schemeClr val="tx1"/>
              </a:buClr>
            </a:pPr>
            <a:r>
              <a:rPr lang="en-US" dirty="0" smtClean="0"/>
              <a:t>Shared medical visits</a:t>
            </a:r>
          </a:p>
          <a:p>
            <a:pPr marL="514350" indent="-514350" eaLnBrk="1" hangingPunct="1">
              <a:buClr>
                <a:schemeClr val="tx1"/>
              </a:buClr>
            </a:pP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54</a:t>
            </a:fld>
            <a:endParaRPr lang="en-US"/>
          </a:p>
        </p:txBody>
      </p:sp>
    </p:spTree>
    <p:extLst>
      <p:ext uri="{BB962C8B-B14F-4D97-AF65-F5344CB8AC3E}">
        <p14:creationId xmlns="" xmlns:p14="http://schemas.microsoft.com/office/powerpoint/2010/main" val="19425882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pPr eaLnBrk="1" hangingPunct="1">
              <a:defRPr/>
            </a:pPr>
            <a:r>
              <a:rPr dirty="0" smtClean="0">
                <a:ln>
                  <a:noFill/>
                </a:ln>
                <a:solidFill>
                  <a:srgbClr val="FFFF00"/>
                </a:solidFill>
                <a:effectLst/>
              </a:rPr>
              <a:t>P</a:t>
            </a:r>
            <a:r>
              <a:rPr lang="en-US" dirty="0" smtClean="0">
                <a:ln>
                  <a:noFill/>
                </a:ln>
                <a:solidFill>
                  <a:srgbClr val="FFFF00"/>
                </a:solidFill>
                <a:effectLst/>
              </a:rPr>
              <a:t>a</a:t>
            </a:r>
            <a:r>
              <a:rPr smtClean="0">
                <a:ln>
                  <a:noFill/>
                </a:ln>
                <a:solidFill>
                  <a:srgbClr val="FFFF00"/>
                </a:solidFill>
                <a:effectLst/>
              </a:rPr>
              <a:t>tient Centered Web </a:t>
            </a:r>
            <a:r>
              <a:rPr dirty="0" smtClean="0">
                <a:ln>
                  <a:noFill/>
                </a:ln>
                <a:solidFill>
                  <a:srgbClr val="FFFF00"/>
                </a:solidFill>
                <a:effectLst/>
              </a:rPr>
              <a:t>site</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55</a:t>
            </a:fld>
            <a:endParaRPr lang="en-US"/>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71650" y="1143000"/>
            <a:ext cx="5876883" cy="5638800"/>
          </a:xfrm>
          <a:prstGeom prst="rect">
            <a:avLst/>
          </a:prstGeom>
        </p:spPr>
      </p:pic>
    </p:spTree>
    <p:extLst>
      <p:ext uri="{BB962C8B-B14F-4D97-AF65-F5344CB8AC3E}">
        <p14:creationId xmlns="" xmlns:p14="http://schemas.microsoft.com/office/powerpoint/2010/main" val="3096390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Snapshot</a:t>
            </a:r>
          </a:p>
        </p:txBody>
      </p:sp>
      <p:sp>
        <p:nvSpPr>
          <p:cNvPr id="62466" name="Rectangle 5"/>
          <p:cNvSpPr>
            <a:spLocks noGrp="1"/>
          </p:cNvSpPr>
          <p:nvPr>
            <p:ph type="body" idx="4294967295"/>
          </p:nvPr>
        </p:nvSpPr>
        <p:spPr/>
        <p:txBody>
          <a:bodyPr/>
          <a:lstStyle/>
          <a:p>
            <a:pPr marL="514350" indent="-514350" eaLnBrk="1" hangingPunct="1">
              <a:buClr>
                <a:schemeClr val="tx1"/>
              </a:buClr>
            </a:pPr>
            <a:r>
              <a:rPr lang="en-US" dirty="0" smtClean="0"/>
              <a:t>Website for HIV literacy and resources</a:t>
            </a:r>
          </a:p>
          <a:p>
            <a:pPr marL="514350" indent="-514350" eaLnBrk="1" hangingPunct="1">
              <a:buClr>
                <a:schemeClr val="tx1"/>
              </a:buClr>
            </a:pPr>
            <a:r>
              <a:rPr lang="en-US" dirty="0" smtClean="0"/>
              <a:t>Computer Training Lab for Patients</a:t>
            </a:r>
          </a:p>
          <a:p>
            <a:pPr marL="514350" indent="-514350" eaLnBrk="1" hangingPunct="1">
              <a:buClr>
                <a:schemeClr val="tx1"/>
              </a:buClr>
            </a:pPr>
            <a:r>
              <a:rPr lang="en-US" dirty="0" smtClean="0">
                <a:solidFill>
                  <a:srgbClr val="FFFF00"/>
                </a:solidFill>
              </a:rPr>
              <a:t>Spanish Web Portal for Electronic Medical Record</a:t>
            </a:r>
          </a:p>
          <a:p>
            <a:pPr marL="514350" indent="-514350" eaLnBrk="1" hangingPunct="1">
              <a:buClr>
                <a:schemeClr val="tx1"/>
              </a:buClr>
            </a:pPr>
            <a:r>
              <a:rPr lang="en-US" dirty="0" smtClean="0"/>
              <a:t>EHR enhancements</a:t>
            </a:r>
          </a:p>
          <a:p>
            <a:pPr marL="881063" lvl="1" indent="-514350" eaLnBrk="1" hangingPunct="1">
              <a:buClr>
                <a:schemeClr val="tx1"/>
              </a:buClr>
            </a:pPr>
            <a:r>
              <a:rPr lang="en-US" dirty="0" smtClean="0"/>
              <a:t>Registries</a:t>
            </a:r>
          </a:p>
          <a:p>
            <a:pPr marL="881063" lvl="1" indent="-514350" eaLnBrk="1" hangingPunct="1">
              <a:buClr>
                <a:schemeClr val="tx1"/>
              </a:buClr>
            </a:pPr>
            <a:r>
              <a:rPr lang="en-US" dirty="0" smtClean="0"/>
              <a:t>Population management</a:t>
            </a:r>
          </a:p>
          <a:p>
            <a:pPr marL="881063" lvl="1" indent="-514350" eaLnBrk="1" hangingPunct="1">
              <a:buClr>
                <a:schemeClr val="tx1"/>
              </a:buClr>
            </a:pPr>
            <a:r>
              <a:rPr lang="en-US" dirty="0" smtClean="0"/>
              <a:t>Provider Report Cards</a:t>
            </a:r>
          </a:p>
          <a:p>
            <a:pPr marL="881063" lvl="1" indent="-514350" eaLnBrk="1" hangingPunct="1">
              <a:buClr>
                <a:schemeClr val="tx1"/>
              </a:buClr>
            </a:pPr>
            <a:r>
              <a:rPr lang="en-US" dirty="0" smtClean="0"/>
              <a:t>Provider Efficiency Metrics</a:t>
            </a:r>
          </a:p>
          <a:p>
            <a:pPr marL="514350" indent="-514350" eaLnBrk="1" hangingPunct="1">
              <a:buClr>
                <a:schemeClr val="tx1"/>
              </a:buClr>
            </a:pPr>
            <a:r>
              <a:rPr lang="en-US" dirty="0" smtClean="0"/>
              <a:t>Shared medical visits</a:t>
            </a:r>
          </a:p>
          <a:p>
            <a:pPr marL="514350" indent="-514350" eaLnBrk="1" hangingPunct="1">
              <a:buClr>
                <a:schemeClr val="tx1"/>
              </a:buClr>
            </a:pPr>
            <a:endParaRPr lang="en-US" dirty="0" smtClean="0"/>
          </a:p>
          <a:p>
            <a:pPr marL="514350" indent="-514350" eaLnBrk="1" hangingPunct="1">
              <a:buClr>
                <a:schemeClr val="tx1"/>
              </a:buClr>
              <a:buNone/>
            </a:pP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56</a:t>
            </a:fld>
            <a:endParaRPr lang="en-US"/>
          </a:p>
        </p:txBody>
      </p:sp>
    </p:spTree>
    <p:extLst>
      <p:ext uri="{BB962C8B-B14F-4D97-AF65-F5344CB8AC3E}">
        <p14:creationId xmlns="" xmlns:p14="http://schemas.microsoft.com/office/powerpoint/2010/main" val="23193035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1215"/>
          </a:xfrm>
        </p:spPr>
        <p:txBody>
          <a:bodyPr>
            <a:noAutofit/>
          </a:bodyPr>
          <a:lstStyle/>
          <a:p>
            <a:r>
              <a:rPr lang="en-US" sz="4000" b="1" dirty="0" smtClean="0">
                <a:solidFill>
                  <a:schemeClr val="accent6">
                    <a:lumMod val="60000"/>
                    <a:lumOff val="40000"/>
                  </a:schemeClr>
                </a:solidFill>
              </a:rPr>
              <a:t>MyUCSDChart in Spanish</a:t>
            </a:r>
            <a:endParaRPr lang="en-US" sz="4000" b="1" dirty="0">
              <a:solidFill>
                <a:schemeClr val="accent6">
                  <a:lumMod val="60000"/>
                  <a:lumOff val="40000"/>
                </a:schemeClr>
              </a:solidFill>
            </a:endParaRPr>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 y="838200"/>
            <a:ext cx="8913813" cy="5895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879363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3600" b="1" dirty="0" smtClean="0">
                <a:solidFill>
                  <a:srgbClr val="FFFF00"/>
                </a:solidFill>
              </a:rPr>
              <a:t>Human Translation of Clinical Messages</a:t>
            </a:r>
            <a:br>
              <a:rPr lang="en-US" sz="3600" b="1" dirty="0" smtClean="0">
                <a:solidFill>
                  <a:srgbClr val="FFFF00"/>
                </a:solidFill>
              </a:rPr>
            </a:br>
            <a:r>
              <a:rPr lang="en-US" sz="3600" b="1" dirty="0" smtClean="0">
                <a:solidFill>
                  <a:srgbClr val="FFFF00"/>
                </a:solidFill>
              </a:rPr>
              <a:t>Compliance and Risk Considerations </a:t>
            </a:r>
            <a:endParaRPr lang="en-US" sz="3600"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2800" b="1" dirty="0" smtClean="0"/>
              <a:t>Current Laws and Regulations</a:t>
            </a:r>
          </a:p>
          <a:p>
            <a:pPr marL="0" indent="0">
              <a:buNone/>
            </a:pPr>
            <a:r>
              <a:rPr lang="en-US" sz="2800" b="1" dirty="0" smtClean="0"/>
              <a:t> (</a:t>
            </a:r>
            <a:r>
              <a:rPr lang="en-US" sz="2800" b="1" dirty="0" smtClean="0">
                <a:solidFill>
                  <a:srgbClr val="C00000"/>
                </a:solidFill>
              </a:rPr>
              <a:t>Important consideration</a:t>
            </a:r>
            <a:r>
              <a:rPr lang="en-US" sz="2800" b="1" dirty="0" smtClean="0"/>
              <a:t>)</a:t>
            </a:r>
          </a:p>
          <a:p>
            <a:pPr lvl="1"/>
            <a:r>
              <a:rPr lang="en-US" sz="2400" b="1" dirty="0" smtClean="0"/>
              <a:t>Federal</a:t>
            </a:r>
          </a:p>
          <a:p>
            <a:pPr lvl="2"/>
            <a:r>
              <a:rPr lang="en-US" sz="2000" dirty="0"/>
              <a:t>HIPAA – Business Associate Agreement (BAA)</a:t>
            </a:r>
          </a:p>
          <a:p>
            <a:pPr lvl="1"/>
            <a:r>
              <a:rPr lang="en-US" sz="2400" b="1" dirty="0" smtClean="0"/>
              <a:t>State</a:t>
            </a:r>
          </a:p>
          <a:p>
            <a:pPr lvl="2"/>
            <a:r>
              <a:rPr lang="en-US" sz="2000" dirty="0" smtClean="0"/>
              <a:t>California SB 853: HC providers must provide language services</a:t>
            </a:r>
          </a:p>
          <a:p>
            <a:pPr lvl="1"/>
            <a:r>
              <a:rPr lang="en-US" sz="2400" b="1" dirty="0"/>
              <a:t>Proposed </a:t>
            </a:r>
            <a:r>
              <a:rPr lang="en-US" sz="2400" b="1" dirty="0" smtClean="0"/>
              <a:t>Legislation</a:t>
            </a:r>
          </a:p>
          <a:p>
            <a:pPr lvl="2"/>
            <a:r>
              <a:rPr lang="en-US" sz="2000" dirty="0"/>
              <a:t>SAFE-ID Act (Safeguarding Americans from Exporting Identification Data Act</a:t>
            </a:r>
            <a:r>
              <a:rPr lang="en-US" sz="2000" dirty="0" smtClean="0"/>
              <a:t>): proposed act prohibiting exportation of PI off-shore </a:t>
            </a:r>
            <a:endParaRPr lang="en-US" sz="2000" dirty="0"/>
          </a:p>
          <a:p>
            <a:r>
              <a:rPr lang="en-US" sz="2800" b="1" dirty="0" smtClean="0"/>
              <a:t>Institution Polices and Procedures</a:t>
            </a:r>
          </a:p>
          <a:p>
            <a:r>
              <a:rPr lang="en-US" sz="2800" b="1" dirty="0" smtClean="0"/>
              <a:t>Insurance requirements for third party providers of medical translation services</a:t>
            </a:r>
          </a:p>
          <a:p>
            <a:r>
              <a:rPr lang="en-US" sz="2800" b="1" dirty="0" smtClean="0"/>
              <a:t>Offshoring of medical translation services</a:t>
            </a:r>
            <a:endParaRPr lang="en-US" sz="2800" dirty="0" smtClean="0"/>
          </a:p>
          <a:p>
            <a:pPr marL="0" indent="0">
              <a:buNone/>
            </a:pPr>
            <a:endParaRPr lang="en-US" sz="2800" dirty="0" smtClean="0"/>
          </a:p>
          <a:p>
            <a:pPr marL="0" indent="0">
              <a:buNone/>
            </a:pPr>
            <a:endParaRPr lang="en-US" sz="2800" b="1" i="1" dirty="0" smtClean="0"/>
          </a:p>
          <a:p>
            <a:pPr marL="0" indent="0">
              <a:buNone/>
            </a:pPr>
            <a:endParaRPr lang="en-US" sz="2800" b="1" i="1" dirty="0" smtClean="0"/>
          </a:p>
          <a:p>
            <a:pPr marL="0" indent="0">
              <a:buNone/>
            </a:pPr>
            <a:endParaRPr lang="en-US" b="1" i="1" dirty="0" smtClean="0"/>
          </a:p>
          <a:p>
            <a:endParaRPr lang="en-US" b="1" dirty="0" smtClean="0"/>
          </a:p>
          <a:p>
            <a:endParaRPr lang="en-US" b="1" dirty="0" smtClean="0"/>
          </a:p>
          <a:p>
            <a:pPr marL="0" indent="0">
              <a:buNone/>
            </a:pPr>
            <a:endParaRPr lang="en-US" dirty="0"/>
          </a:p>
        </p:txBody>
      </p:sp>
    </p:spTree>
    <p:extLst>
      <p:ext uri="{BB962C8B-B14F-4D97-AF65-F5344CB8AC3E}">
        <p14:creationId xmlns="" xmlns:p14="http://schemas.microsoft.com/office/powerpoint/2010/main" val="7908670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Snapshot</a:t>
            </a:r>
          </a:p>
        </p:txBody>
      </p:sp>
      <p:sp>
        <p:nvSpPr>
          <p:cNvPr id="62466" name="Rectangle 5"/>
          <p:cNvSpPr>
            <a:spLocks noGrp="1"/>
          </p:cNvSpPr>
          <p:nvPr>
            <p:ph type="body" idx="4294967295"/>
          </p:nvPr>
        </p:nvSpPr>
        <p:spPr/>
        <p:txBody>
          <a:bodyPr/>
          <a:lstStyle/>
          <a:p>
            <a:pPr marL="514350" indent="-514350" eaLnBrk="1" hangingPunct="1">
              <a:buClr>
                <a:schemeClr val="tx1"/>
              </a:buClr>
            </a:pPr>
            <a:r>
              <a:rPr lang="en-US" dirty="0" smtClean="0"/>
              <a:t>Website for HIV literacy and resources</a:t>
            </a:r>
          </a:p>
          <a:p>
            <a:pPr marL="514350" indent="-514350" eaLnBrk="1" hangingPunct="1">
              <a:buClr>
                <a:schemeClr val="tx1"/>
              </a:buClr>
            </a:pPr>
            <a:r>
              <a:rPr lang="en-US" dirty="0" smtClean="0"/>
              <a:t>Computer Training Lab for Patients</a:t>
            </a:r>
          </a:p>
          <a:p>
            <a:pPr marL="514350" indent="-514350" eaLnBrk="1" hangingPunct="1">
              <a:buClr>
                <a:schemeClr val="tx1"/>
              </a:buClr>
            </a:pPr>
            <a:r>
              <a:rPr lang="en-US" dirty="0" smtClean="0"/>
              <a:t>Spanish Web Portal for Electronic Medical Record</a:t>
            </a:r>
          </a:p>
          <a:p>
            <a:pPr marL="514350" indent="-514350" eaLnBrk="1" hangingPunct="1">
              <a:buClr>
                <a:schemeClr val="tx1"/>
              </a:buClr>
            </a:pPr>
            <a:r>
              <a:rPr lang="en-US" dirty="0" smtClean="0"/>
              <a:t>EHR enhancements</a:t>
            </a:r>
          </a:p>
          <a:p>
            <a:pPr marL="881063" lvl="1" indent="-514350" eaLnBrk="1" hangingPunct="1">
              <a:buClr>
                <a:schemeClr val="tx1"/>
              </a:buClr>
            </a:pPr>
            <a:r>
              <a:rPr lang="en-US" dirty="0" smtClean="0"/>
              <a:t>Registries</a:t>
            </a:r>
          </a:p>
          <a:p>
            <a:pPr marL="881063" lvl="1" indent="-514350" eaLnBrk="1" hangingPunct="1">
              <a:buClr>
                <a:schemeClr val="tx1"/>
              </a:buClr>
            </a:pPr>
            <a:r>
              <a:rPr lang="en-US" dirty="0" smtClean="0"/>
              <a:t>Population management</a:t>
            </a:r>
          </a:p>
          <a:p>
            <a:pPr marL="881063" lvl="1" indent="-514350" eaLnBrk="1" hangingPunct="1">
              <a:buClr>
                <a:schemeClr val="tx1"/>
              </a:buClr>
            </a:pPr>
            <a:r>
              <a:rPr lang="en-US" dirty="0" smtClean="0">
                <a:solidFill>
                  <a:srgbClr val="FFFF00"/>
                </a:solidFill>
              </a:rPr>
              <a:t>Provider Report Cards</a:t>
            </a:r>
          </a:p>
          <a:p>
            <a:pPr marL="881063" lvl="1" indent="-514350" eaLnBrk="1" hangingPunct="1">
              <a:buClr>
                <a:schemeClr val="tx1"/>
              </a:buClr>
            </a:pPr>
            <a:r>
              <a:rPr lang="en-US" dirty="0" smtClean="0"/>
              <a:t>Provider Efficiency Metrics</a:t>
            </a:r>
          </a:p>
          <a:p>
            <a:pPr marL="514350" indent="-514350" eaLnBrk="1" hangingPunct="1">
              <a:buClr>
                <a:schemeClr val="tx1"/>
              </a:buClr>
            </a:pPr>
            <a:r>
              <a:rPr lang="en-US" dirty="0" smtClean="0"/>
              <a:t>Shared medical visits</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59</a:t>
            </a:fld>
            <a:endParaRPr lang="en-US"/>
          </a:p>
        </p:txBody>
      </p:sp>
    </p:spTree>
    <p:extLst>
      <p:ext uri="{BB962C8B-B14F-4D97-AF65-F5344CB8AC3E}">
        <p14:creationId xmlns="" xmlns:p14="http://schemas.microsoft.com/office/powerpoint/2010/main" val="2393486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4267200"/>
          </a:xfrm>
        </p:spPr>
        <p:txBody>
          <a:bodyPr anchor="ctr"/>
          <a:lstStyle/>
          <a:p>
            <a:pPr eaLnBrk="1" hangingPunct="1">
              <a:defRPr/>
            </a:pPr>
            <a:r>
              <a:rPr dirty="0" smtClean="0">
                <a:ln>
                  <a:noFill/>
                </a:ln>
                <a:solidFill>
                  <a:srgbClr val="FFFF00"/>
                </a:solidFill>
                <a:effectLst/>
              </a:rPr>
              <a:t/>
            </a:r>
            <a:br>
              <a:rPr dirty="0" smtClean="0">
                <a:ln>
                  <a:noFill/>
                </a:ln>
                <a:solidFill>
                  <a:srgbClr val="FFFF00"/>
                </a:solidFill>
                <a:effectLst/>
              </a:rPr>
            </a:br>
            <a:r>
              <a:rPr dirty="0" smtClean="0">
                <a:ln>
                  <a:noFill/>
                </a:ln>
                <a:solidFill>
                  <a:srgbClr val="FFFF00"/>
                </a:solidFill>
                <a:effectLst/>
              </a:rPr>
              <a:t>Introduction to the </a:t>
            </a:r>
            <a:br>
              <a:rPr dirty="0" smtClean="0">
                <a:ln>
                  <a:noFill/>
                </a:ln>
                <a:solidFill>
                  <a:srgbClr val="FFFF00"/>
                </a:solidFill>
                <a:effectLst/>
              </a:rPr>
            </a:br>
            <a:r>
              <a:rPr dirty="0" smtClean="0">
                <a:ln>
                  <a:noFill/>
                </a:ln>
                <a:solidFill>
                  <a:srgbClr val="FFFF00"/>
                </a:solidFill>
                <a:effectLst/>
              </a:rPr>
              <a:t>Patient-Centered Medical Homes </a:t>
            </a:r>
            <a:br>
              <a:rPr dirty="0" smtClean="0">
                <a:ln>
                  <a:noFill/>
                </a:ln>
                <a:solidFill>
                  <a:srgbClr val="FFFF00"/>
                </a:solidFill>
                <a:effectLst/>
              </a:rPr>
            </a:br>
            <a:r>
              <a:rPr dirty="0" smtClean="0">
                <a:ln>
                  <a:noFill/>
                </a:ln>
                <a:solidFill>
                  <a:srgbClr val="FFFF00"/>
                </a:solidFill>
                <a:effectLst/>
              </a:rPr>
              <a:t>Demonstration Project </a:t>
            </a:r>
            <a:br>
              <a:rPr dirty="0" smtClean="0">
                <a:ln>
                  <a:noFill/>
                </a:ln>
                <a:solidFill>
                  <a:srgbClr val="FFFF00"/>
                </a:solidFill>
                <a:effectLst/>
              </a:rPr>
            </a:br>
            <a:r>
              <a:rPr dirty="0" smtClean="0">
                <a:ln>
                  <a:noFill/>
                </a:ln>
                <a:solidFill>
                  <a:srgbClr val="FFFF00"/>
                </a:solidFill>
                <a:effectLst/>
              </a:rPr>
              <a:t>Research Initiative</a:t>
            </a:r>
            <a:br>
              <a:rPr dirty="0" smtClean="0">
                <a:ln>
                  <a:noFill/>
                </a:ln>
                <a:solidFill>
                  <a:srgbClr val="FFFF00"/>
                </a:solidFill>
                <a:effectLst/>
              </a:rPr>
            </a:br>
            <a:r>
              <a:rPr dirty="0" smtClean="0">
                <a:ln>
                  <a:noFill/>
                </a:ln>
                <a:solidFill>
                  <a:srgbClr val="FFFF00"/>
                </a:solidFill>
                <a:effectLst/>
              </a:rPr>
              <a:t/>
            </a:r>
            <a:br>
              <a:rPr dirty="0" smtClean="0">
                <a:ln>
                  <a:noFill/>
                </a:ln>
                <a:solidFill>
                  <a:srgbClr val="FFFF00"/>
                </a:solidFill>
                <a:effectLst/>
              </a:rPr>
            </a:br>
            <a:r>
              <a:rPr dirty="0" smtClean="0">
                <a:ln>
                  <a:noFill/>
                </a:ln>
                <a:solidFill>
                  <a:srgbClr val="FFFF00"/>
                </a:solidFill>
                <a:effectLst/>
              </a:rPr>
              <a:t/>
            </a:r>
            <a:br>
              <a:rPr dirty="0" smtClean="0">
                <a:ln>
                  <a:noFill/>
                </a:ln>
                <a:solidFill>
                  <a:srgbClr val="FFFF00"/>
                </a:solidFill>
                <a:effectLst/>
              </a:rPr>
            </a:br>
            <a:endParaRPr dirty="0" smtClean="0">
              <a:ln>
                <a:noFill/>
              </a:ln>
              <a:solidFill>
                <a:srgbClr val="FFFF00"/>
              </a:solidFill>
              <a:effectLst/>
            </a:endParaRP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AB5DF351-62D0-42E0-AFC3-A1EF8B4CB65F}" type="slidenum">
              <a:rPr lang="en-US"/>
              <a:pPr>
                <a:defRPr/>
              </a:pPr>
              <a:t>6</a:t>
            </a:fld>
            <a:endParaRPr lang="en-US"/>
          </a:p>
        </p:txBody>
      </p:sp>
      <p:pic>
        <p:nvPicPr>
          <p:cNvPr id="4" name="Picture 2" descr="image001"/>
          <p:cNvPicPr>
            <a:picLocks noChangeAspect="1" noChangeArrowheads="1"/>
          </p:cNvPicPr>
          <p:nvPr/>
        </p:nvPicPr>
        <p:blipFill>
          <a:blip r:embed="rId3" cstate="print"/>
          <a:srcRect/>
          <a:stretch>
            <a:fillRect/>
          </a:stretch>
        </p:blipFill>
        <p:spPr bwMode="auto">
          <a:xfrm>
            <a:off x="2895600" y="4800600"/>
            <a:ext cx="3733800" cy="1319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867400"/>
            <a:ext cx="2951277" cy="79325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8275" y="1420742"/>
            <a:ext cx="3246402" cy="1569660"/>
          </a:xfrm>
          <a:prstGeom prst="rect">
            <a:avLst/>
          </a:prstGeom>
          <a:noFill/>
        </p:spPr>
        <p:txBody>
          <a:bodyPr wrap="none" rtlCol="0">
            <a:spAutoFit/>
          </a:bodyPr>
          <a:lstStyle/>
          <a:p>
            <a:r>
              <a:rPr lang="en-US" sz="2400" b="1" dirty="0" smtClean="0"/>
              <a:t>Clinical Performance</a:t>
            </a:r>
          </a:p>
          <a:p>
            <a:pPr marL="285750" indent="-285750">
              <a:buFont typeface="Arial" pitchFamily="34" charset="0"/>
              <a:buChar char="•"/>
            </a:pPr>
            <a:r>
              <a:rPr lang="en-US" sz="2400" dirty="0" smtClean="0"/>
              <a:t>Patient satisfaction</a:t>
            </a:r>
          </a:p>
          <a:p>
            <a:pPr marL="285750" indent="-285750">
              <a:buFont typeface="Arial" pitchFamily="34" charset="0"/>
              <a:buChar char="•"/>
            </a:pPr>
            <a:r>
              <a:rPr lang="en-US" sz="2400" dirty="0" smtClean="0"/>
              <a:t>Compliance/Billing</a:t>
            </a:r>
          </a:p>
          <a:p>
            <a:pPr marL="285750" indent="-285750">
              <a:buFont typeface="Arial" pitchFamily="34" charset="0"/>
              <a:buChar char="•"/>
            </a:pPr>
            <a:r>
              <a:rPr lang="en-US" sz="2400" dirty="0" smtClean="0"/>
              <a:t>Meaningful Use</a:t>
            </a:r>
            <a:endParaRPr lang="en-US" sz="2400" dirty="0"/>
          </a:p>
        </p:txBody>
      </p:sp>
      <p:sp>
        <p:nvSpPr>
          <p:cNvPr id="5" name="TextBox 4"/>
          <p:cNvSpPr txBox="1"/>
          <p:nvPr/>
        </p:nvSpPr>
        <p:spPr>
          <a:xfrm>
            <a:off x="177408" y="4734342"/>
            <a:ext cx="3368136" cy="2585323"/>
          </a:xfrm>
          <a:prstGeom prst="rect">
            <a:avLst/>
          </a:prstGeom>
          <a:noFill/>
        </p:spPr>
        <p:txBody>
          <a:bodyPr wrap="square" rtlCol="0">
            <a:spAutoFit/>
          </a:bodyPr>
          <a:lstStyle/>
          <a:p>
            <a:r>
              <a:rPr lang="en-US" sz="2400" b="1" dirty="0" smtClean="0"/>
              <a:t>Provider Performance</a:t>
            </a:r>
          </a:p>
          <a:p>
            <a:pPr marL="285750" indent="-285750">
              <a:buFont typeface="Arial" pitchFamily="34" charset="0"/>
              <a:buChar char="•"/>
            </a:pPr>
            <a:r>
              <a:rPr lang="en-US" sz="2400" dirty="0" smtClean="0"/>
              <a:t>EMR use</a:t>
            </a:r>
          </a:p>
          <a:p>
            <a:pPr marL="285750" indent="-285750">
              <a:buFont typeface="Arial" pitchFamily="34" charset="0"/>
              <a:buChar char="•"/>
            </a:pPr>
            <a:r>
              <a:rPr lang="en-US" sz="2400" dirty="0" smtClean="0">
                <a:solidFill>
                  <a:srgbClr val="00B0F0"/>
                </a:solidFill>
              </a:rPr>
              <a:t>Provider Report Card (Standards of Care)</a:t>
            </a:r>
            <a:r>
              <a:rPr lang="en-US" dirty="0"/>
              <a:t>	</a:t>
            </a:r>
            <a:endParaRPr lang="en-US" dirty="0" smtClean="0"/>
          </a:p>
          <a:p>
            <a:r>
              <a:rPr lang="en-US" dirty="0"/>
              <a:t>	</a:t>
            </a:r>
          </a:p>
        </p:txBody>
      </p:sp>
      <p:sp>
        <p:nvSpPr>
          <p:cNvPr id="6" name="TextBox 5"/>
          <p:cNvSpPr txBox="1"/>
          <p:nvPr/>
        </p:nvSpPr>
        <p:spPr>
          <a:xfrm>
            <a:off x="6454291" y="1477155"/>
            <a:ext cx="2514600" cy="1200329"/>
          </a:xfrm>
          <a:prstGeom prst="rect">
            <a:avLst/>
          </a:prstGeom>
          <a:noFill/>
        </p:spPr>
        <p:txBody>
          <a:bodyPr wrap="square" rtlCol="0">
            <a:spAutoFit/>
          </a:bodyPr>
          <a:lstStyle/>
          <a:p>
            <a:r>
              <a:rPr lang="en-US" sz="2400" b="1" dirty="0" smtClean="0"/>
              <a:t>Patient </a:t>
            </a:r>
          </a:p>
          <a:p>
            <a:pPr marL="285750" indent="-285750">
              <a:buFont typeface="Arial" pitchFamily="34" charset="0"/>
              <a:buChar char="•"/>
            </a:pPr>
            <a:r>
              <a:rPr lang="en-US" sz="2400" dirty="0" smtClean="0"/>
              <a:t>Demographics</a:t>
            </a:r>
          </a:p>
          <a:p>
            <a:pPr marL="285750" indent="-285750">
              <a:buFont typeface="Arial" pitchFamily="34" charset="0"/>
              <a:buChar char="•"/>
            </a:pPr>
            <a:r>
              <a:rPr lang="en-US" sz="2400" dirty="0" smtClean="0"/>
              <a:t>Acuity</a:t>
            </a:r>
            <a:endParaRPr lang="en-US" sz="2400" dirty="0"/>
          </a:p>
        </p:txBody>
      </p:sp>
      <p:sp>
        <p:nvSpPr>
          <p:cNvPr id="7" name="TextBox 6"/>
          <p:cNvSpPr txBox="1"/>
          <p:nvPr/>
        </p:nvSpPr>
        <p:spPr>
          <a:xfrm>
            <a:off x="6454291" y="3429000"/>
            <a:ext cx="2689709" cy="3231654"/>
          </a:xfrm>
          <a:prstGeom prst="rect">
            <a:avLst/>
          </a:prstGeom>
          <a:noFill/>
        </p:spPr>
        <p:txBody>
          <a:bodyPr wrap="square" rtlCol="0">
            <a:spAutoFit/>
          </a:bodyPr>
          <a:lstStyle/>
          <a:p>
            <a:r>
              <a:rPr lang="en-US" sz="2400" b="1" dirty="0" smtClean="0"/>
              <a:t>Epic System  Performance</a:t>
            </a:r>
          </a:p>
          <a:p>
            <a:pPr marL="285750" indent="-285750">
              <a:buFont typeface="Arial" pitchFamily="34" charset="0"/>
              <a:buChar char="•"/>
            </a:pPr>
            <a:r>
              <a:rPr lang="en-US" sz="2400" dirty="0" smtClean="0"/>
              <a:t>Response time</a:t>
            </a:r>
          </a:p>
          <a:p>
            <a:pPr marL="285750" indent="-285750">
              <a:buFont typeface="Arial" pitchFamily="34" charset="0"/>
              <a:buChar char="•"/>
            </a:pPr>
            <a:r>
              <a:rPr lang="en-US" sz="2400" dirty="0" smtClean="0"/>
              <a:t>Decision Support</a:t>
            </a:r>
          </a:p>
          <a:p>
            <a:pPr marL="285750" indent="-285750">
              <a:buFont typeface="Arial" pitchFamily="34" charset="0"/>
              <a:buChar char="•"/>
            </a:pPr>
            <a:r>
              <a:rPr lang="en-US" sz="2400" dirty="0" smtClean="0"/>
              <a:t>Click counts</a:t>
            </a:r>
          </a:p>
          <a:p>
            <a:pPr marL="285750" indent="-285750">
              <a:buFont typeface="Arial" pitchFamily="34" charset="0"/>
              <a:buChar char="•"/>
            </a:pPr>
            <a:r>
              <a:rPr lang="en-US" sz="2400" dirty="0" smtClean="0"/>
              <a:t>Cognitive load</a:t>
            </a:r>
          </a:p>
          <a:p>
            <a:endParaRPr lang="en-US" b="1" dirty="0" smtClean="0"/>
          </a:p>
          <a:p>
            <a:endParaRPr lang="en-US" dirty="0"/>
          </a:p>
        </p:txBody>
      </p:sp>
      <p:sp>
        <p:nvSpPr>
          <p:cNvPr id="8" name="TextBox 7"/>
          <p:cNvSpPr txBox="1"/>
          <p:nvPr/>
        </p:nvSpPr>
        <p:spPr>
          <a:xfrm>
            <a:off x="1922344" y="446314"/>
            <a:ext cx="5288627" cy="707886"/>
          </a:xfrm>
          <a:prstGeom prst="rect">
            <a:avLst/>
          </a:prstGeom>
          <a:noFill/>
        </p:spPr>
        <p:txBody>
          <a:bodyPr wrap="none" rtlCol="0">
            <a:spAutoFit/>
          </a:bodyPr>
          <a:lstStyle/>
          <a:p>
            <a:r>
              <a:rPr lang="en-US" sz="4000" b="1" dirty="0" smtClean="0">
                <a:solidFill>
                  <a:srgbClr val="FFFF00"/>
                </a:solidFill>
              </a:rPr>
              <a:t>Clinical Metric Model</a:t>
            </a:r>
            <a:endParaRPr lang="en-US" sz="4000" b="1" dirty="0">
              <a:solidFill>
                <a:srgbClr val="FFFF00"/>
              </a:solidFill>
            </a:endParaRPr>
          </a:p>
        </p:txBody>
      </p:sp>
      <p:pic>
        <p:nvPicPr>
          <p:cNvPr id="2050" name="Picture 2" descr="K:\anchor-owen clinic\OwenClinic\Jocson_JT_1 cop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09990" y="2860364"/>
            <a:ext cx="3713333" cy="26674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92427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nchor="ctr">
            <a:normAutofit/>
          </a:bodyPr>
          <a:lstStyle/>
          <a:p>
            <a:r>
              <a:rPr lang="en-US" sz="3200" dirty="0" smtClean="0">
                <a:solidFill>
                  <a:srgbClr val="FFFF00"/>
                </a:solidFill>
              </a:rPr>
              <a:t>Individual Provider Quality Indicator Report Cards</a:t>
            </a:r>
            <a:endParaRPr lang="en-US" sz="3200" dirty="0">
              <a:solidFill>
                <a:srgbClr val="FFFF00"/>
              </a:solidFill>
            </a:endParaRPr>
          </a:p>
        </p:txBody>
      </p:sp>
      <p:sp>
        <p:nvSpPr>
          <p:cNvPr id="5" name="Text Placeholder 4"/>
          <p:cNvSpPr>
            <a:spLocks noGrp="1"/>
          </p:cNvSpPr>
          <p:nvPr>
            <p:ph type="body" idx="1"/>
          </p:nvPr>
        </p:nvSpPr>
        <p:spPr>
          <a:xfrm>
            <a:off x="457200" y="1530399"/>
            <a:ext cx="4040188" cy="561147"/>
          </a:xfrm>
        </p:spPr>
        <p:txBody>
          <a:bodyPr/>
          <a:lstStyle/>
          <a:p>
            <a:r>
              <a:rPr lang="en-US" dirty="0" smtClean="0"/>
              <a:t>16 HIVQUAL Indicators</a:t>
            </a:r>
          </a:p>
        </p:txBody>
      </p:sp>
      <p:sp>
        <p:nvSpPr>
          <p:cNvPr id="6" name="Content Placeholder 5"/>
          <p:cNvSpPr>
            <a:spLocks noGrp="1"/>
          </p:cNvSpPr>
          <p:nvPr>
            <p:ph sz="half" idx="2"/>
          </p:nvPr>
        </p:nvSpPr>
        <p:spPr>
          <a:xfrm>
            <a:off x="457200" y="2118328"/>
            <a:ext cx="4040188" cy="3549681"/>
          </a:xfrm>
        </p:spPr>
        <p:txBody>
          <a:bodyPr>
            <a:normAutofit fontScale="92500"/>
          </a:bodyPr>
          <a:lstStyle/>
          <a:p>
            <a:r>
              <a:rPr lang="en-US" sz="2200" dirty="0" smtClean="0"/>
              <a:t>Each indicator chart contains</a:t>
            </a:r>
          </a:p>
          <a:p>
            <a:pPr lvl="1"/>
            <a:r>
              <a:rPr lang="en-US" dirty="0" smtClean="0"/>
              <a:t>Provider score</a:t>
            </a:r>
          </a:p>
          <a:p>
            <a:pPr lvl="1"/>
            <a:r>
              <a:rPr lang="en-US" dirty="0" smtClean="0"/>
              <a:t>Clinic score</a:t>
            </a:r>
          </a:p>
          <a:p>
            <a:pPr lvl="1"/>
            <a:r>
              <a:rPr lang="en-US" dirty="0" smtClean="0"/>
              <a:t>HIVQUAL CY 2009 mean score</a:t>
            </a:r>
          </a:p>
          <a:p>
            <a:r>
              <a:rPr lang="en-US" sz="2200" dirty="0" smtClean="0"/>
              <a:t>The indicator sidebar contains</a:t>
            </a:r>
            <a:endParaRPr lang="en-US" sz="2200" dirty="0"/>
          </a:p>
          <a:p>
            <a:pPr lvl="1"/>
            <a:r>
              <a:rPr lang="en-US" dirty="0" smtClean="0"/>
              <a:t>Indicator definitions</a:t>
            </a:r>
            <a:endParaRPr lang="en-US" dirty="0"/>
          </a:p>
          <a:p>
            <a:pPr lvl="1"/>
            <a:r>
              <a:rPr lang="en-US" dirty="0" smtClean="0"/>
              <a:t>Provider’s total </a:t>
            </a:r>
            <a:r>
              <a:rPr lang="en-US" dirty="0"/>
              <a:t>p</a:t>
            </a:r>
            <a:r>
              <a:rPr lang="en-US" dirty="0" smtClean="0"/>
              <a:t>atient count</a:t>
            </a:r>
          </a:p>
          <a:p>
            <a:pPr lvl="1"/>
            <a:r>
              <a:rPr lang="en-US" dirty="0" smtClean="0"/>
              <a:t>Provider’s compliant </a:t>
            </a:r>
            <a:r>
              <a:rPr lang="en-US" dirty="0"/>
              <a:t>p</a:t>
            </a:r>
            <a:r>
              <a:rPr lang="en-US" dirty="0" smtClean="0"/>
              <a:t>atient </a:t>
            </a:r>
            <a:r>
              <a:rPr lang="en-US" dirty="0"/>
              <a:t>c</a:t>
            </a:r>
            <a:r>
              <a:rPr lang="en-US" dirty="0" smtClean="0"/>
              <a:t>ount</a:t>
            </a:r>
            <a:endParaRPr lang="en-US" dirty="0"/>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48215" y="1529566"/>
            <a:ext cx="4186236" cy="4385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983939" y="163773"/>
            <a:ext cx="805219" cy="286603"/>
          </a:xfrm>
          <a:prstGeom prst="rect">
            <a:avLst/>
          </a:prstGeom>
          <a:noFill/>
        </p:spPr>
        <p:txBody>
          <a:bodyPr wrap="square" rtlCol="0">
            <a:spAutoFit/>
          </a:bodyPr>
          <a:lstStyle/>
          <a:p>
            <a:pPr algn="ctr"/>
            <a:r>
              <a:rPr lang="en-US" sz="1200" dirty="0" smtClean="0">
                <a:solidFill>
                  <a:schemeClr val="accent1">
                    <a:lumMod val="90000"/>
                    <a:lumOff val="10000"/>
                  </a:schemeClr>
                </a:solidFill>
              </a:rPr>
              <a:t>64</a:t>
            </a:r>
            <a:endParaRPr lang="en-US" sz="1200" dirty="0">
              <a:solidFill>
                <a:schemeClr val="accent1">
                  <a:lumMod val="90000"/>
                  <a:lumOff val="10000"/>
                </a:schemeClr>
              </a:solidFill>
            </a:endParaRPr>
          </a:p>
        </p:txBody>
      </p:sp>
    </p:spTree>
    <p:extLst>
      <p:ext uri="{BB962C8B-B14F-4D97-AF65-F5344CB8AC3E}">
        <p14:creationId xmlns="" xmlns:p14="http://schemas.microsoft.com/office/powerpoint/2010/main" val="11828982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a:r>
              <a:rPr lang="en-US" sz="3200" b="1" dirty="0" smtClean="0">
                <a:solidFill>
                  <a:srgbClr val="FFFF00"/>
                </a:solidFill>
              </a:rPr>
              <a:t>Provider report cards based on </a:t>
            </a:r>
            <a:r>
              <a:rPr lang="en-US" sz="3200" b="1" dirty="0" err="1" smtClean="0">
                <a:solidFill>
                  <a:srgbClr val="FFFF00"/>
                </a:solidFill>
              </a:rPr>
              <a:t>HIVQual</a:t>
            </a:r>
            <a:r>
              <a:rPr lang="en-US" sz="3200" b="1" dirty="0" smtClean="0">
                <a:solidFill>
                  <a:srgbClr val="FFFF00"/>
                </a:solidFill>
              </a:rPr>
              <a:t> measures … circulated by email</a:t>
            </a:r>
          </a:p>
        </p:txBody>
      </p:sp>
      <p:pic>
        <p:nvPicPr>
          <p:cNvPr id="4915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5243" t="26128" r="35657" b="40375"/>
          <a:stretch>
            <a:fillRect/>
          </a:stretch>
        </p:blipFill>
        <p:spPr bwMode="auto">
          <a:xfrm>
            <a:off x="609600" y="2286000"/>
            <a:ext cx="7848600" cy="3810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2330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Snapshot</a:t>
            </a:r>
          </a:p>
        </p:txBody>
      </p:sp>
      <p:sp>
        <p:nvSpPr>
          <p:cNvPr id="62466" name="Rectangle 5"/>
          <p:cNvSpPr>
            <a:spLocks noGrp="1"/>
          </p:cNvSpPr>
          <p:nvPr>
            <p:ph type="body" idx="4294967295"/>
          </p:nvPr>
        </p:nvSpPr>
        <p:spPr/>
        <p:txBody>
          <a:bodyPr/>
          <a:lstStyle/>
          <a:p>
            <a:pPr marL="514350" indent="-514350" eaLnBrk="1" hangingPunct="1">
              <a:buClr>
                <a:schemeClr val="tx1"/>
              </a:buClr>
            </a:pPr>
            <a:r>
              <a:rPr lang="en-US" dirty="0" smtClean="0"/>
              <a:t>Website for HIV literacy and resources</a:t>
            </a:r>
          </a:p>
          <a:p>
            <a:pPr marL="514350" indent="-514350" eaLnBrk="1" hangingPunct="1">
              <a:buClr>
                <a:schemeClr val="tx1"/>
              </a:buClr>
            </a:pPr>
            <a:r>
              <a:rPr lang="en-US" dirty="0" smtClean="0"/>
              <a:t>Computer Training Lab for Patients</a:t>
            </a:r>
          </a:p>
          <a:p>
            <a:pPr marL="514350" indent="-514350" eaLnBrk="1" hangingPunct="1">
              <a:buClr>
                <a:schemeClr val="tx1"/>
              </a:buClr>
            </a:pPr>
            <a:r>
              <a:rPr lang="en-US" dirty="0" smtClean="0"/>
              <a:t>Spanish Web Portal for Electronic Medical Record</a:t>
            </a:r>
          </a:p>
          <a:p>
            <a:pPr marL="514350" indent="-514350" eaLnBrk="1" hangingPunct="1">
              <a:buClr>
                <a:schemeClr val="tx1"/>
              </a:buClr>
            </a:pPr>
            <a:r>
              <a:rPr lang="en-US" dirty="0" smtClean="0"/>
              <a:t>EHR enhancements</a:t>
            </a:r>
          </a:p>
          <a:p>
            <a:pPr marL="881063" lvl="1" indent="-514350" eaLnBrk="1" hangingPunct="1">
              <a:buClr>
                <a:schemeClr val="tx1"/>
              </a:buClr>
            </a:pPr>
            <a:r>
              <a:rPr lang="en-US" dirty="0" smtClean="0"/>
              <a:t>Registries</a:t>
            </a:r>
          </a:p>
          <a:p>
            <a:pPr marL="881063" lvl="1" indent="-514350" eaLnBrk="1" hangingPunct="1">
              <a:buClr>
                <a:schemeClr val="tx1"/>
              </a:buClr>
            </a:pPr>
            <a:r>
              <a:rPr lang="en-US" dirty="0" smtClean="0"/>
              <a:t>Population management</a:t>
            </a:r>
          </a:p>
          <a:p>
            <a:pPr marL="881063" lvl="1" indent="-514350" eaLnBrk="1" hangingPunct="1">
              <a:buClr>
                <a:schemeClr val="tx1"/>
              </a:buClr>
            </a:pPr>
            <a:r>
              <a:rPr lang="en-US" dirty="0" smtClean="0"/>
              <a:t>Provider Report Cards</a:t>
            </a:r>
          </a:p>
          <a:p>
            <a:pPr marL="881063" lvl="1" indent="-514350" eaLnBrk="1" hangingPunct="1">
              <a:buClr>
                <a:schemeClr val="tx1"/>
              </a:buClr>
            </a:pPr>
            <a:r>
              <a:rPr lang="en-US" dirty="0" smtClean="0"/>
              <a:t>Provider Efficiency Metrics</a:t>
            </a:r>
          </a:p>
          <a:p>
            <a:pPr marL="514350" indent="-514350" eaLnBrk="1" hangingPunct="1">
              <a:buClr>
                <a:schemeClr val="tx1"/>
              </a:buClr>
            </a:pPr>
            <a:r>
              <a:rPr lang="en-US" dirty="0" smtClean="0">
                <a:solidFill>
                  <a:srgbClr val="FFFF00"/>
                </a:solidFill>
              </a:rPr>
              <a:t>Shared medical visits  </a:t>
            </a:r>
          </a:p>
          <a:p>
            <a:pPr marL="514350" indent="-514350" eaLnBrk="1" hangingPunct="1">
              <a:buClr>
                <a:schemeClr val="tx1"/>
              </a:buClr>
            </a:pPr>
            <a:endParaRPr lang="en-US" dirty="0" smtClean="0"/>
          </a:p>
          <a:p>
            <a:pPr marL="514350" indent="-514350" eaLnBrk="1" hangingPunct="1">
              <a:buClr>
                <a:schemeClr val="tx1"/>
              </a:buClr>
              <a:buNone/>
            </a:pP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63</a:t>
            </a:fld>
            <a:endParaRPr lang="en-US"/>
          </a:p>
        </p:txBody>
      </p:sp>
    </p:spTree>
    <p:extLst>
      <p:ext uri="{BB962C8B-B14F-4D97-AF65-F5344CB8AC3E}">
        <p14:creationId xmlns="" xmlns:p14="http://schemas.microsoft.com/office/powerpoint/2010/main" val="1431653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64</a:t>
            </a:fld>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900322" cy="640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804792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pPr eaLnBrk="1" hangingPunct="1">
              <a:defRPr/>
            </a:pPr>
            <a:r>
              <a:rPr dirty="0" smtClean="0">
                <a:ln>
                  <a:noFill/>
                </a:ln>
                <a:solidFill>
                  <a:srgbClr val="FFFF00"/>
                </a:solidFill>
                <a:effectLst/>
              </a:rPr>
              <a:t>Key lessons learned</a:t>
            </a:r>
            <a:br>
              <a:rPr dirty="0" smtClean="0">
                <a:ln>
                  <a:noFill/>
                </a:ln>
                <a:solidFill>
                  <a:srgbClr val="FFFF00"/>
                </a:solidFill>
                <a:effectLst/>
              </a:rPr>
            </a:br>
            <a:r>
              <a:rPr lang="en-US" sz="2000" dirty="0" smtClean="0">
                <a:ln>
                  <a:noFill/>
                </a:ln>
                <a:solidFill>
                  <a:srgbClr val="FFFF00"/>
                </a:solidFill>
                <a:effectLst/>
              </a:rPr>
              <a:t>Core challenges to PCMH uptake</a:t>
            </a:r>
            <a:endParaRPr sz="2000" dirty="0" smtClean="0">
              <a:ln>
                <a:noFill/>
              </a:ln>
              <a:solidFill>
                <a:srgbClr val="FFFF00"/>
              </a:solidFill>
              <a:effectLst/>
            </a:endParaRP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65</a:t>
            </a:fld>
            <a:endParaRPr lang="en-US"/>
          </a:p>
        </p:txBody>
      </p:sp>
      <p:sp>
        <p:nvSpPr>
          <p:cNvPr id="3" name="Rectangle 2"/>
          <p:cNvSpPr/>
          <p:nvPr/>
        </p:nvSpPr>
        <p:spPr>
          <a:xfrm>
            <a:off x="2286000" y="-24547889"/>
            <a:ext cx="4572000" cy="6247864"/>
          </a:xfrm>
          <a:prstGeom prst="rect">
            <a:avLst/>
          </a:prstGeom>
        </p:spPr>
        <p:txBody>
          <a:bodyPr>
            <a:spAutoFit/>
          </a:bodyPr>
          <a:lstStyle/>
          <a:p>
            <a:pPr lvl="1"/>
            <a:r>
              <a:rPr lang="en-US" sz="2000" b="1" dirty="0"/>
              <a:t>On-site: </a:t>
            </a:r>
          </a:p>
          <a:p>
            <a:pPr lvl="1"/>
            <a:r>
              <a:rPr lang="en-US" sz="2000" dirty="0"/>
              <a:t>Dissemination of knowledge across diverse silos</a:t>
            </a:r>
          </a:p>
          <a:p>
            <a:pPr lvl="1"/>
            <a:r>
              <a:rPr lang="en-US" sz="2000" dirty="0"/>
              <a:t>Limited resources</a:t>
            </a:r>
          </a:p>
          <a:p>
            <a:pPr lvl="1"/>
            <a:r>
              <a:rPr lang="en-US" sz="2000" dirty="0"/>
              <a:t>Complexity of PCMH construct</a:t>
            </a:r>
          </a:p>
          <a:p>
            <a:pPr lvl="1"/>
            <a:r>
              <a:rPr lang="en-US" sz="2000" b="1" dirty="0"/>
              <a:t>Local/Regional:</a:t>
            </a:r>
          </a:p>
          <a:p>
            <a:pPr lvl="1"/>
            <a:r>
              <a:rPr lang="en-US" sz="2000" dirty="0"/>
              <a:t>Limited time contact</a:t>
            </a:r>
          </a:p>
          <a:p>
            <a:pPr lvl="1"/>
            <a:r>
              <a:rPr lang="en-US" sz="2000" dirty="0"/>
              <a:t>Limited baseline knowledge</a:t>
            </a:r>
          </a:p>
          <a:p>
            <a:pPr lvl="1"/>
            <a:r>
              <a:rPr lang="en-US" sz="2000" b="1" dirty="0"/>
              <a:t>State:</a:t>
            </a:r>
          </a:p>
          <a:p>
            <a:pPr lvl="1"/>
            <a:r>
              <a:rPr lang="en-US" sz="2000" dirty="0"/>
              <a:t>Relevancy across different sites</a:t>
            </a:r>
          </a:p>
          <a:p>
            <a:pPr lvl="1"/>
            <a:r>
              <a:rPr lang="en-US" sz="2000" dirty="0"/>
              <a:t>Diverse PCMH portfolio and active work</a:t>
            </a:r>
          </a:p>
          <a:p>
            <a:pPr lvl="1"/>
            <a:r>
              <a:rPr lang="en-US" sz="2000" b="1" dirty="0"/>
              <a:t>National:</a:t>
            </a:r>
          </a:p>
          <a:p>
            <a:pPr lvl="1"/>
            <a:r>
              <a:rPr lang="en-US" sz="2000" dirty="0"/>
              <a:t>Interest in standardization</a:t>
            </a:r>
          </a:p>
          <a:p>
            <a:pPr lvl="1"/>
            <a:r>
              <a:rPr lang="en-US" sz="2000" dirty="0"/>
              <a:t>Sheer number of different care provider settings,</a:t>
            </a:r>
          </a:p>
          <a:p>
            <a:pPr lvl="1"/>
            <a:r>
              <a:rPr lang="en-US" sz="2000" dirty="0"/>
              <a:t>Resources, electronic health platform, isolated </a:t>
            </a:r>
          </a:p>
          <a:p>
            <a:pPr lvl="1"/>
            <a:r>
              <a:rPr lang="en-US" sz="2000" dirty="0"/>
              <a:t>HIV Populations within larger health communities</a:t>
            </a:r>
          </a:p>
        </p:txBody>
      </p:sp>
      <p:sp>
        <p:nvSpPr>
          <p:cNvPr id="4" name="Rectangle 3"/>
          <p:cNvSpPr/>
          <p:nvPr/>
        </p:nvSpPr>
        <p:spPr>
          <a:xfrm>
            <a:off x="1066800" y="1513344"/>
            <a:ext cx="6781800" cy="4339650"/>
          </a:xfrm>
          <a:prstGeom prst="rect">
            <a:avLst/>
          </a:prstGeom>
        </p:spPr>
        <p:txBody>
          <a:bodyPr wrap="square">
            <a:spAutoFit/>
          </a:bodyPr>
          <a:lstStyle/>
          <a:p>
            <a:r>
              <a:rPr lang="en-US" sz="2000" dirty="0"/>
              <a:t>On-site: </a:t>
            </a:r>
          </a:p>
          <a:p>
            <a:pPr marL="914400"/>
            <a:r>
              <a:rPr lang="en-US" dirty="0"/>
              <a:t>Dissemination of knowledge across diverse silos</a:t>
            </a:r>
          </a:p>
          <a:p>
            <a:pPr marL="914400"/>
            <a:r>
              <a:rPr lang="en-US" dirty="0"/>
              <a:t>Limited resources</a:t>
            </a:r>
          </a:p>
          <a:p>
            <a:pPr marL="914400"/>
            <a:r>
              <a:rPr lang="en-US" dirty="0"/>
              <a:t>Complexity of PCMH construct</a:t>
            </a:r>
          </a:p>
          <a:p>
            <a:pPr marL="914400" indent="-914400"/>
            <a:r>
              <a:rPr lang="en-US" sz="2000" dirty="0"/>
              <a:t>Local/Regional:</a:t>
            </a:r>
          </a:p>
          <a:p>
            <a:pPr marL="914400"/>
            <a:r>
              <a:rPr lang="en-US" dirty="0"/>
              <a:t>Limited time contact</a:t>
            </a:r>
          </a:p>
          <a:p>
            <a:pPr marL="914400"/>
            <a:r>
              <a:rPr lang="en-US" dirty="0"/>
              <a:t>Limited baseline knowledge</a:t>
            </a:r>
          </a:p>
          <a:p>
            <a:r>
              <a:rPr lang="en-US" sz="2000" dirty="0"/>
              <a:t>State:</a:t>
            </a:r>
          </a:p>
          <a:p>
            <a:pPr marL="914400"/>
            <a:r>
              <a:rPr lang="en-US" dirty="0"/>
              <a:t>Relevancy across different sites</a:t>
            </a:r>
          </a:p>
          <a:p>
            <a:pPr marL="914400"/>
            <a:r>
              <a:rPr lang="en-US" dirty="0"/>
              <a:t>Diverse PCMH portfolio and active work</a:t>
            </a:r>
          </a:p>
          <a:p>
            <a:r>
              <a:rPr lang="en-US" sz="2000" dirty="0"/>
              <a:t>National:</a:t>
            </a:r>
          </a:p>
          <a:p>
            <a:pPr indent="914400"/>
            <a:r>
              <a:rPr lang="en-US" dirty="0"/>
              <a:t>Interest in standardization</a:t>
            </a:r>
          </a:p>
          <a:p>
            <a:pPr indent="914400"/>
            <a:r>
              <a:rPr lang="en-US" dirty="0"/>
              <a:t>Sheer number of different care provider settings,</a:t>
            </a:r>
          </a:p>
          <a:p>
            <a:pPr indent="914400"/>
            <a:r>
              <a:rPr lang="en-US" dirty="0"/>
              <a:t>Resources, electronic health platform, isolated </a:t>
            </a:r>
          </a:p>
          <a:p>
            <a:pPr indent="914400"/>
            <a:r>
              <a:rPr lang="en-US" dirty="0"/>
              <a:t>HIV Populations within larger health communities</a:t>
            </a:r>
          </a:p>
        </p:txBody>
      </p:sp>
    </p:spTree>
    <p:extLst>
      <p:ext uri="{BB962C8B-B14F-4D97-AF65-F5344CB8AC3E}">
        <p14:creationId xmlns="" xmlns:p14="http://schemas.microsoft.com/office/powerpoint/2010/main" val="41601220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pPr eaLnBrk="1" hangingPunct="1">
              <a:defRPr/>
            </a:pPr>
            <a:r>
              <a:rPr dirty="0" smtClean="0">
                <a:ln>
                  <a:noFill/>
                </a:ln>
                <a:solidFill>
                  <a:srgbClr val="FFFF00"/>
                </a:solidFill>
                <a:effectLst/>
              </a:rPr>
              <a:t>Summary</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AB5DF351-62D0-42E0-AFC3-A1EF8B4CB65F}" type="slidenum">
              <a:rPr lang="en-US"/>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dirty="0" smtClean="0">
                <a:ln>
                  <a:noFill/>
                </a:ln>
                <a:solidFill>
                  <a:srgbClr val="FFFF00"/>
                </a:solidFill>
                <a:effectLst/>
              </a:rPr>
              <a:t>Comprehensive Model</a:t>
            </a:r>
          </a:p>
        </p:txBody>
      </p:sp>
      <p:sp>
        <p:nvSpPr>
          <p:cNvPr id="62466" name="Rectangle 5"/>
          <p:cNvSpPr>
            <a:spLocks noGrp="1"/>
          </p:cNvSpPr>
          <p:nvPr>
            <p:ph type="body" idx="4294967295"/>
          </p:nvPr>
        </p:nvSpPr>
        <p:spPr/>
        <p:txBody>
          <a:bodyPr/>
          <a:lstStyle/>
          <a:p>
            <a:pPr marL="514350" indent="-514350" eaLnBrk="1" hangingPunct="1">
              <a:buClr>
                <a:schemeClr val="tx1"/>
              </a:buClr>
            </a:pPr>
            <a:r>
              <a:rPr lang="en-US" dirty="0" smtClean="0"/>
              <a:t>The PCMH represents a holistic change to clinic organization and approach to care</a:t>
            </a:r>
          </a:p>
          <a:p>
            <a:pPr marL="881063" lvl="1" indent="-514350" eaLnBrk="1" hangingPunct="1">
              <a:buClr>
                <a:schemeClr val="tx1"/>
              </a:buClr>
            </a:pPr>
            <a:endParaRPr lang="en-US" dirty="0" smtClean="0"/>
          </a:p>
          <a:p>
            <a:pPr marL="514350" indent="-514350" eaLnBrk="1" hangingPunct="1">
              <a:buClr>
                <a:schemeClr val="tx1"/>
              </a:buClr>
            </a:pPr>
            <a:r>
              <a:rPr lang="en-US" dirty="0" smtClean="0"/>
              <a:t>The model has underlying common objectives, but is ultimately tailored to each clinical environment</a:t>
            </a:r>
          </a:p>
          <a:p>
            <a:pPr marL="514350" indent="-514350" eaLnBrk="1" hangingPunct="1">
              <a:buClr>
                <a:schemeClr val="tx1"/>
              </a:buClr>
            </a:pPr>
            <a:endParaRPr lang="en-US" dirty="0" smtClean="0"/>
          </a:p>
          <a:p>
            <a:pPr marL="514350" indent="-514350" eaLnBrk="1" hangingPunct="1">
              <a:buClr>
                <a:schemeClr val="tx1"/>
              </a:buClr>
            </a:pPr>
            <a:endParaRPr lang="en-US" dirty="0" smtClean="0"/>
          </a:p>
          <a:p>
            <a:pPr marL="881063" lvl="1" indent="-514350" eaLnBrk="1" hangingPunct="1">
              <a:buClr>
                <a:schemeClr val="tx1"/>
              </a:buClr>
            </a:pP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lang="en-US" dirty="0" smtClean="0">
                <a:ln>
                  <a:noFill/>
                </a:ln>
                <a:solidFill>
                  <a:srgbClr val="FFFF00"/>
                </a:solidFill>
                <a:effectLst/>
              </a:rPr>
              <a:t>Diverse Stakeholders</a:t>
            </a:r>
            <a:endParaRPr dirty="0" smtClean="0">
              <a:ln>
                <a:noFill/>
              </a:ln>
              <a:solidFill>
                <a:srgbClr val="FFFF00"/>
              </a:solidFill>
              <a:effectLst/>
            </a:endParaRPr>
          </a:p>
        </p:txBody>
      </p:sp>
      <p:sp>
        <p:nvSpPr>
          <p:cNvPr id="62466" name="Rectangle 5"/>
          <p:cNvSpPr>
            <a:spLocks noGrp="1"/>
          </p:cNvSpPr>
          <p:nvPr>
            <p:ph type="body" idx="4294967295"/>
          </p:nvPr>
        </p:nvSpPr>
        <p:spPr/>
        <p:txBody>
          <a:bodyPr/>
          <a:lstStyle/>
          <a:p>
            <a:pPr marL="514350" indent="-514350" eaLnBrk="1" hangingPunct="1">
              <a:buClr>
                <a:schemeClr val="tx1"/>
              </a:buClr>
            </a:pPr>
            <a:r>
              <a:rPr lang="en-US" dirty="0" smtClean="0"/>
              <a:t>WITHIN a site (e.g., patients, providers, IT department, larger institutions)</a:t>
            </a:r>
          </a:p>
          <a:p>
            <a:pPr marL="881063" lvl="1" indent="-514350" eaLnBrk="1" hangingPunct="1">
              <a:buClr>
                <a:schemeClr val="tx1"/>
              </a:buClr>
            </a:pPr>
            <a:endParaRPr lang="en-US" dirty="0" smtClean="0"/>
          </a:p>
          <a:p>
            <a:pPr marL="514350" indent="-514350" eaLnBrk="1" hangingPunct="1">
              <a:buClr>
                <a:schemeClr val="tx1"/>
              </a:buClr>
            </a:pPr>
            <a:r>
              <a:rPr lang="en-US" dirty="0" smtClean="0"/>
              <a:t>ACROSS sites (e.g., providers, IT departments, legal affairs offices, planning groups) </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lang="en-US" dirty="0" smtClean="0">
                <a:ln>
                  <a:noFill/>
                </a:ln>
                <a:solidFill>
                  <a:srgbClr val="FFFF00"/>
                </a:solidFill>
                <a:effectLst/>
              </a:rPr>
              <a:t>Multiple Steps to Implementation</a:t>
            </a:r>
            <a:endParaRPr dirty="0" smtClean="0">
              <a:ln>
                <a:noFill/>
              </a:ln>
              <a:solidFill>
                <a:srgbClr val="FFFF00"/>
              </a:solidFill>
              <a:effectLst/>
            </a:endParaRPr>
          </a:p>
        </p:txBody>
      </p:sp>
      <p:sp>
        <p:nvSpPr>
          <p:cNvPr id="62466" name="Rectangle 5"/>
          <p:cNvSpPr>
            <a:spLocks noGrp="1"/>
          </p:cNvSpPr>
          <p:nvPr>
            <p:ph type="body" idx="4294967295"/>
          </p:nvPr>
        </p:nvSpPr>
        <p:spPr/>
        <p:txBody>
          <a:bodyPr/>
          <a:lstStyle/>
          <a:p>
            <a:pPr marL="514350" indent="-514350" eaLnBrk="1" hangingPunct="1">
              <a:buClr>
                <a:schemeClr val="tx1"/>
              </a:buClr>
              <a:buFont typeface="+mj-lt"/>
              <a:buAutoNum type="arabicPeriod"/>
            </a:pPr>
            <a:r>
              <a:rPr lang="en-US" sz="3200" dirty="0" smtClean="0"/>
              <a:t>Create necessary infrastructure (e.g., IT systems, protocols)</a:t>
            </a:r>
          </a:p>
          <a:p>
            <a:pPr marL="514350" indent="-514350" eaLnBrk="1" hangingPunct="1">
              <a:buClr>
                <a:schemeClr val="tx1"/>
              </a:buClr>
              <a:buFont typeface="+mj-lt"/>
              <a:buAutoNum type="arabicPeriod"/>
            </a:pPr>
            <a:r>
              <a:rPr lang="en-US" sz="3200" dirty="0" smtClean="0"/>
              <a:t>Begin using new systems and new protocols</a:t>
            </a:r>
          </a:p>
          <a:p>
            <a:pPr marL="514350" indent="-514350" eaLnBrk="1" hangingPunct="1">
              <a:buClr>
                <a:schemeClr val="tx1"/>
              </a:buClr>
              <a:buFont typeface="+mj-lt"/>
              <a:buAutoNum type="arabicPeriod"/>
            </a:pPr>
            <a:r>
              <a:rPr lang="en-US" sz="3200" dirty="0" smtClean="0"/>
              <a:t>Monitor performance</a:t>
            </a:r>
          </a:p>
          <a:p>
            <a:pPr marL="514350" indent="-514350" eaLnBrk="1" hangingPunct="1">
              <a:buClr>
                <a:schemeClr val="tx1"/>
              </a:buClr>
              <a:buNone/>
            </a:pPr>
            <a:endParaRPr lang="en-US" sz="3200" dirty="0" smtClean="0">
              <a:solidFill>
                <a:srgbClr val="FFFF00"/>
              </a:solidFill>
            </a:endParaRPr>
          </a:p>
          <a:p>
            <a:pPr marL="514350" indent="-514350" eaLnBrk="1" hangingPunct="1">
              <a:buClr>
                <a:schemeClr val="tx1"/>
              </a:buClr>
              <a:buNone/>
            </a:pPr>
            <a:r>
              <a:rPr lang="en-US" sz="3200" dirty="0" smtClean="0">
                <a:solidFill>
                  <a:srgbClr val="FFFF00"/>
                </a:solidFill>
              </a:rPr>
              <a:t>All three steps are necessary to achieve true PCMH status</a:t>
            </a:r>
          </a:p>
          <a:p>
            <a:pPr marL="514350" indent="-514350" eaLnBrk="1" hangingPunct="1">
              <a:buClr>
                <a:schemeClr val="tx1"/>
              </a:buClr>
            </a:pPr>
            <a:endParaRPr lang="en-US" dirty="0" smtClean="0"/>
          </a:p>
          <a:p>
            <a:pPr marL="514350" indent="-514350" eaLnBrk="1" hangingPunct="1">
              <a:buClr>
                <a:schemeClr val="tx1"/>
              </a:buClr>
            </a:pP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990600" y="304800"/>
            <a:ext cx="7315200" cy="1143000"/>
          </a:xfrm>
          <a:prstGeom prst="rect">
            <a:avLst/>
          </a:prstGeom>
          <a:noFill/>
          <a:ln w="9525">
            <a:noFill/>
            <a:miter lim="800000"/>
            <a:headEnd/>
            <a:tailEnd/>
          </a:ln>
        </p:spPr>
        <p:txBody>
          <a:bodyPr lIns="92075" tIns="46038" rIns="92075" bIns="46038"/>
          <a:lstStyle/>
          <a:p>
            <a:pPr algn="ctr"/>
            <a:endParaRPr kumimoji="0" lang="en-US" sz="2800" b="1" dirty="0">
              <a:solidFill>
                <a:srgbClr val="990000"/>
              </a:solidFill>
            </a:endParaRPr>
          </a:p>
        </p:txBody>
      </p:sp>
      <p:sp>
        <p:nvSpPr>
          <p:cNvPr id="5123" name="Rectangle 3"/>
          <p:cNvSpPr>
            <a:spLocks noChangeArrowheads="1"/>
          </p:cNvSpPr>
          <p:nvPr/>
        </p:nvSpPr>
        <p:spPr bwMode="auto">
          <a:xfrm>
            <a:off x="533400" y="2438400"/>
            <a:ext cx="7848600" cy="3370729"/>
          </a:xfrm>
          <a:prstGeom prst="rect">
            <a:avLst/>
          </a:prstGeom>
          <a:noFill/>
          <a:ln w="9525">
            <a:noFill/>
            <a:miter lim="800000"/>
            <a:headEnd/>
            <a:tailEnd/>
          </a:ln>
        </p:spPr>
        <p:txBody>
          <a:bodyPr lIns="92075" tIns="46038" rIns="92075" bIns="46038"/>
          <a:lstStyle/>
          <a:p>
            <a:pPr marL="342900" indent="-342900">
              <a:spcBef>
                <a:spcPct val="20000"/>
              </a:spcBef>
              <a:buFont typeface="Arial" pitchFamily="34" charset="0"/>
              <a:buChar char="•"/>
            </a:pPr>
            <a:r>
              <a:rPr kumimoji="0" lang="en-US" sz="2400" dirty="0" smtClean="0">
                <a:latin typeface="Constantia" pitchFamily="18" charset="0"/>
              </a:rPr>
              <a:t>Supported by the California HIV/AIDS Research Program (CHRP)</a:t>
            </a:r>
          </a:p>
          <a:p>
            <a:pPr marL="342900" indent="-342900">
              <a:spcBef>
                <a:spcPct val="20000"/>
              </a:spcBef>
              <a:buFont typeface="Arial" pitchFamily="34" charset="0"/>
              <a:buChar char="•"/>
            </a:pPr>
            <a:r>
              <a:rPr lang="en-US" sz="2400" dirty="0" smtClean="0">
                <a:latin typeface="Constantia" pitchFamily="18" charset="0"/>
              </a:rPr>
              <a:t>CHRP funds research projects that inform HIV prevention and treatment efforts in the state</a:t>
            </a:r>
          </a:p>
          <a:p>
            <a:pPr marL="342900" indent="-342900">
              <a:spcBef>
                <a:spcPct val="20000"/>
              </a:spcBef>
              <a:buFont typeface="Arial" pitchFamily="34" charset="0"/>
              <a:buChar char="•"/>
            </a:pPr>
            <a:r>
              <a:rPr lang="en-US" sz="2400" dirty="0" smtClean="0">
                <a:latin typeface="Constantia" pitchFamily="18" charset="0"/>
              </a:rPr>
              <a:t>National Advisory Board for the PCMH Initiative includes HRSA/HAB representation</a:t>
            </a:r>
          </a:p>
          <a:p>
            <a:pPr marL="342900" indent="-342900">
              <a:spcBef>
                <a:spcPct val="20000"/>
              </a:spcBef>
              <a:buFont typeface="Arial" pitchFamily="34" charset="0"/>
              <a:buChar char="•"/>
            </a:pPr>
            <a:r>
              <a:rPr kumimoji="0" lang="en-US" sz="2400" dirty="0" smtClean="0">
                <a:latin typeface="Constantia" pitchFamily="18" charset="0"/>
              </a:rPr>
              <a:t>Funded demonstration </a:t>
            </a:r>
            <a:r>
              <a:rPr lang="en-US" sz="2400" dirty="0" smtClean="0">
                <a:latin typeface="Constantia" pitchFamily="18" charset="0"/>
              </a:rPr>
              <a:t>s</a:t>
            </a:r>
            <a:r>
              <a:rPr kumimoji="0" lang="en-US" sz="2400" dirty="0" smtClean="0">
                <a:latin typeface="Constantia" pitchFamily="18" charset="0"/>
              </a:rPr>
              <a:t>ites are all Ryan White Program grantees</a:t>
            </a:r>
          </a:p>
          <a:p>
            <a:pPr marL="342900" indent="-342900">
              <a:spcBef>
                <a:spcPct val="20000"/>
              </a:spcBef>
            </a:pPr>
            <a:endParaRPr kumimoji="0" lang="en-US" sz="2000" b="1" dirty="0" smtClean="0"/>
          </a:p>
          <a:p>
            <a:pPr>
              <a:spcBef>
                <a:spcPts val="0"/>
              </a:spcBef>
            </a:pPr>
            <a:endParaRPr kumimoji="0" lang="en-US" sz="2000" b="1" dirty="0" smtClean="0"/>
          </a:p>
        </p:txBody>
      </p:sp>
      <p:sp>
        <p:nvSpPr>
          <p:cNvPr id="4" name="Rectangle 3"/>
          <p:cNvSpPr/>
          <p:nvPr/>
        </p:nvSpPr>
        <p:spPr>
          <a:xfrm>
            <a:off x="0" y="867489"/>
            <a:ext cx="8926830" cy="1200329"/>
          </a:xfrm>
          <a:prstGeom prst="rect">
            <a:avLst/>
          </a:prstGeom>
        </p:spPr>
        <p:txBody>
          <a:bodyPr wrap="square" anchor="ctr">
            <a:spAutoFit/>
          </a:bodyPr>
          <a:lstStyle/>
          <a:p>
            <a:pPr algn="ctr"/>
            <a:r>
              <a:rPr lang="en-US" sz="3600" b="1" dirty="0" smtClean="0">
                <a:solidFill>
                  <a:srgbClr val="FFFF00"/>
                </a:solidFill>
                <a:latin typeface="Calibri" pitchFamily="34" charset="0"/>
                <a:cs typeface="Calibri" pitchFamily="34" charset="0"/>
              </a:rPr>
              <a:t>Patient-Centered Medical Homes (PCMH) Demonstration Project Research Initiative</a:t>
            </a:r>
            <a:endParaRPr lang="en-US" sz="3600" b="1" dirty="0">
              <a:solidFill>
                <a:srgbClr val="FFFF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lang="en-US" dirty="0" smtClean="0">
                <a:ln>
                  <a:noFill/>
                </a:ln>
                <a:solidFill>
                  <a:srgbClr val="FFFF00"/>
                </a:solidFill>
                <a:effectLst/>
              </a:rPr>
              <a:t>Why the PCMH Model is Appropriate for HIV Care</a:t>
            </a:r>
            <a:endParaRPr dirty="0" smtClean="0">
              <a:ln>
                <a:noFill/>
              </a:ln>
              <a:solidFill>
                <a:srgbClr val="FFFF00"/>
              </a:solidFill>
              <a:effectLst/>
            </a:endParaRPr>
          </a:p>
        </p:txBody>
      </p:sp>
      <p:sp>
        <p:nvSpPr>
          <p:cNvPr id="62466" name="Rectangle 5"/>
          <p:cNvSpPr>
            <a:spLocks noGrp="1"/>
          </p:cNvSpPr>
          <p:nvPr>
            <p:ph type="body" idx="4294967295"/>
          </p:nvPr>
        </p:nvSpPr>
        <p:spPr/>
        <p:txBody>
          <a:bodyPr/>
          <a:lstStyle/>
          <a:p>
            <a:pPr marL="514350" indent="-514350" eaLnBrk="1" hangingPunct="1">
              <a:buClr>
                <a:schemeClr val="tx1"/>
              </a:buClr>
            </a:pPr>
            <a:r>
              <a:rPr lang="en-US" dirty="0" smtClean="0"/>
              <a:t>HIV disease is complex.  Treatment may involve expertise from multiple healthcare fields.</a:t>
            </a:r>
          </a:p>
          <a:p>
            <a:pPr marL="514350" indent="-514350" eaLnBrk="1" hangingPunct="1">
              <a:buClr>
                <a:schemeClr val="tx1"/>
              </a:buClr>
            </a:pPr>
            <a:endParaRPr lang="en-US" dirty="0" smtClean="0"/>
          </a:p>
          <a:p>
            <a:pPr marL="514350" indent="-514350" eaLnBrk="1" hangingPunct="1">
              <a:buClr>
                <a:schemeClr val="tx1"/>
              </a:buClr>
            </a:pPr>
            <a:r>
              <a:rPr lang="en-US" dirty="0" smtClean="0"/>
              <a:t>Vulnerable populations affected by HIV benefit from complementary support services.</a:t>
            </a:r>
          </a:p>
          <a:p>
            <a:pPr marL="514350" indent="-514350" eaLnBrk="1" hangingPunct="1">
              <a:buClr>
                <a:schemeClr val="tx1"/>
              </a:buClr>
            </a:pPr>
            <a:endParaRPr lang="en-US" dirty="0" smtClean="0"/>
          </a:p>
          <a:p>
            <a:pPr marL="514350" indent="-514350" eaLnBrk="1" hangingPunct="1">
              <a:buClr>
                <a:schemeClr val="tx1"/>
              </a:buClr>
            </a:pPr>
            <a:r>
              <a:rPr lang="en-US" dirty="0" smtClean="0"/>
              <a:t>As people with HIV age, often experience co-morbid conditions.  Treatments must be coordinated.</a:t>
            </a:r>
          </a:p>
          <a:p>
            <a:pPr marL="514350" indent="-514350" eaLnBrk="1" hangingPunct="1">
              <a:buClr>
                <a:schemeClr val="tx1"/>
              </a:buClr>
            </a:pPr>
            <a:endParaRPr lang="en-US" dirty="0" smtClean="0"/>
          </a:p>
          <a:p>
            <a:pPr marL="514350" indent="-514350" eaLnBrk="1" hangingPunct="1">
              <a:buClr>
                <a:schemeClr val="tx1"/>
              </a:buClr>
            </a:pP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lang="en-US" dirty="0" smtClean="0">
                <a:ln>
                  <a:noFill/>
                </a:ln>
                <a:solidFill>
                  <a:srgbClr val="FFFF00"/>
                </a:solidFill>
                <a:effectLst/>
              </a:rPr>
              <a:t>How the PCMH Model is Unique When Applied to HIV Care</a:t>
            </a:r>
            <a:endParaRPr dirty="0" smtClean="0">
              <a:ln>
                <a:noFill/>
              </a:ln>
              <a:solidFill>
                <a:srgbClr val="FFFF00"/>
              </a:solidFill>
              <a:effectLst/>
            </a:endParaRPr>
          </a:p>
        </p:txBody>
      </p:sp>
      <p:sp>
        <p:nvSpPr>
          <p:cNvPr id="62466" name="Rectangle 5"/>
          <p:cNvSpPr>
            <a:spLocks noGrp="1"/>
          </p:cNvSpPr>
          <p:nvPr>
            <p:ph type="body" idx="4294967295"/>
          </p:nvPr>
        </p:nvSpPr>
        <p:spPr/>
        <p:txBody>
          <a:bodyPr/>
          <a:lstStyle/>
          <a:p>
            <a:pPr marL="514350" indent="-514350" eaLnBrk="1" hangingPunct="1">
              <a:buClr>
                <a:schemeClr val="tx1"/>
              </a:buClr>
            </a:pPr>
            <a:r>
              <a:rPr lang="en-US" dirty="0" smtClean="0"/>
              <a:t>HIV disease has its own routine/preventive care standards.</a:t>
            </a:r>
          </a:p>
          <a:p>
            <a:pPr marL="514350" indent="-514350" eaLnBrk="1" hangingPunct="1">
              <a:buClr>
                <a:schemeClr val="tx1"/>
              </a:buClr>
            </a:pPr>
            <a:r>
              <a:rPr lang="en-US" dirty="0" smtClean="0"/>
              <a:t>HIV care, particularly in Ryan White funded settings, has a strong emphasis on support services.</a:t>
            </a:r>
          </a:p>
          <a:p>
            <a:pPr marL="881063" lvl="1" indent="-514350" eaLnBrk="1" hangingPunct="1">
              <a:buClr>
                <a:schemeClr val="tx1"/>
              </a:buClr>
            </a:pPr>
            <a:r>
              <a:rPr lang="en-US" dirty="0" smtClean="0"/>
              <a:t>Linkages between primary care and support services may have different complications than linkages between medical specialties.</a:t>
            </a:r>
          </a:p>
          <a:p>
            <a:pPr marL="514350" indent="-514350" eaLnBrk="1" hangingPunct="1">
              <a:buClr>
                <a:schemeClr val="tx1"/>
              </a:buClr>
            </a:pPr>
            <a:r>
              <a:rPr lang="en-US" dirty="0" smtClean="0"/>
              <a:t>HIV notable for its impact on diverse populations that have varying levels of health literacy.  </a:t>
            </a:r>
          </a:p>
          <a:p>
            <a:pPr marL="881063" lvl="1" indent="-514350" eaLnBrk="1" hangingPunct="1">
              <a:buClr>
                <a:schemeClr val="tx1"/>
              </a:buClr>
            </a:pPr>
            <a:r>
              <a:rPr lang="en-US" dirty="0" smtClean="0"/>
              <a:t>Not all patients can engage (participate actively) in the same way.</a:t>
            </a:r>
          </a:p>
          <a:p>
            <a:pPr marL="514350" indent="-514350" eaLnBrk="1" hangingPunct="1">
              <a:buClr>
                <a:schemeClr val="tx1"/>
              </a:buClr>
            </a:pPr>
            <a:endParaRPr lang="en-US" dirty="0" smtClean="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pPr eaLnBrk="1" hangingPunct="1">
              <a:defRPr/>
            </a:pPr>
            <a:r>
              <a:rPr dirty="0" smtClean="0">
                <a:ln>
                  <a:noFill/>
                </a:ln>
                <a:solidFill>
                  <a:srgbClr val="FFFF00"/>
                </a:solidFill>
                <a:effectLst/>
              </a:rPr>
              <a:t>Questions &amp; Answers</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AB5DF351-62D0-42E0-AFC3-A1EF8B4CB65F}" type="slidenum">
              <a:rPr lang="en-US"/>
              <a:pPr>
                <a:defRPr/>
              </a:pPr>
              <a:t>72</a:t>
            </a:fld>
            <a:endParaRPr lang="en-US"/>
          </a:p>
        </p:txBody>
      </p:sp>
      <p:sp>
        <p:nvSpPr>
          <p:cNvPr id="4" name="Rectangle 3"/>
          <p:cNvSpPr/>
          <p:nvPr/>
        </p:nvSpPr>
        <p:spPr>
          <a:xfrm>
            <a:off x="838200" y="2209800"/>
            <a:ext cx="7543800" cy="3785652"/>
          </a:xfrm>
          <a:prstGeom prst="rect">
            <a:avLst/>
          </a:prstGeom>
        </p:spPr>
        <p:txBody>
          <a:bodyPr wrap="square">
            <a:spAutoFit/>
          </a:bodyPr>
          <a:lstStyle/>
          <a:p>
            <a:pPr algn="ctr"/>
            <a:r>
              <a:rPr lang="en-US" sz="2400" u="sng" dirty="0" smtClean="0">
                <a:latin typeface="+mn-lt"/>
              </a:rPr>
              <a:t>Contact Information</a:t>
            </a:r>
          </a:p>
          <a:p>
            <a:endParaRPr lang="en-US" sz="2400" dirty="0" smtClean="0">
              <a:latin typeface="+mn-lt"/>
            </a:endParaRPr>
          </a:p>
          <a:p>
            <a:r>
              <a:rPr lang="en-US" sz="2400" dirty="0" smtClean="0">
                <a:latin typeface="+mn-lt"/>
              </a:rPr>
              <a:t>Erin </a:t>
            </a:r>
            <a:r>
              <a:rPr lang="en-US" sz="2400" dirty="0" smtClean="0">
                <a:latin typeface="+mn-lt"/>
              </a:rPr>
              <a:t>Friedman:  </a:t>
            </a:r>
            <a:endParaRPr lang="en-US" sz="2400" dirty="0" smtClean="0">
              <a:latin typeface="+mn-lt"/>
            </a:endParaRPr>
          </a:p>
          <a:p>
            <a:r>
              <a:rPr lang="en-US" sz="2400" dirty="0" smtClean="0">
                <a:latin typeface="+mn-lt"/>
              </a:rPr>
              <a:t>          echambers@alamedahealthconsortium.org</a:t>
            </a:r>
          </a:p>
          <a:p>
            <a:endParaRPr lang="en-US" sz="2400" dirty="0" smtClean="0">
              <a:latin typeface="+mn-lt"/>
            </a:endParaRPr>
          </a:p>
          <a:p>
            <a:r>
              <a:rPr lang="en-US" sz="2400" dirty="0" smtClean="0">
                <a:latin typeface="+mn-lt"/>
              </a:rPr>
              <a:t>Sonali Kulkarni: skulkarni@ph.lacounty.gov</a:t>
            </a:r>
          </a:p>
          <a:p>
            <a:endParaRPr lang="en-US" sz="2400" dirty="0" smtClean="0">
              <a:latin typeface="+mn-lt"/>
            </a:endParaRPr>
          </a:p>
          <a:p>
            <a:r>
              <a:rPr lang="en-US" sz="2400" dirty="0" smtClean="0">
                <a:latin typeface="+mn-lt"/>
              </a:rPr>
              <a:t>Amy Sitapati: asitapati@ucsd.edu</a:t>
            </a:r>
          </a:p>
          <a:p>
            <a:endParaRPr lang="en-US" sz="2400" dirty="0" smtClean="0">
              <a:latin typeface="+mn-lt"/>
            </a:endParaRPr>
          </a:p>
          <a:p>
            <a:r>
              <a:rPr lang="en-US" sz="2400" dirty="0" smtClean="0">
                <a:latin typeface="+mn-lt"/>
              </a:rPr>
              <a:t>Wayne Steward:   wayne.steward@ucsf.edu</a:t>
            </a:r>
            <a:endParaRPr lang="en-US" sz="2400" dirty="0">
              <a:latin typeface="+mn-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defRPr/>
            </a:pPr>
            <a:r>
              <a:rPr lang="en-US" dirty="0" smtClean="0">
                <a:ln>
                  <a:noFill/>
                </a:ln>
                <a:solidFill>
                  <a:srgbClr val="FFFF00"/>
                </a:solidFill>
                <a:effectLst/>
              </a:rPr>
              <a:t>Obtaining CME/CE Credit</a:t>
            </a:r>
            <a:endParaRPr dirty="0" smtClean="0">
              <a:ln>
                <a:noFill/>
              </a:ln>
              <a:solidFill>
                <a:srgbClr val="FFFF00"/>
              </a:solidFill>
              <a:effectLst/>
            </a:endParaRPr>
          </a:p>
        </p:txBody>
      </p:sp>
      <p:sp>
        <p:nvSpPr>
          <p:cNvPr id="62466" name="Rectangle 5"/>
          <p:cNvSpPr>
            <a:spLocks noGrp="1"/>
          </p:cNvSpPr>
          <p:nvPr>
            <p:ph type="body" idx="4294967295"/>
          </p:nvPr>
        </p:nvSpPr>
        <p:spPr/>
        <p:txBody>
          <a:bodyPr/>
          <a:lstStyle/>
          <a:p>
            <a:pPr marL="514350" indent="-514350" eaLnBrk="1" hangingPunct="1">
              <a:buClr>
                <a:schemeClr val="tx1"/>
              </a:buClr>
              <a:buNone/>
            </a:pPr>
            <a:endParaRPr lang="en-US" dirty="0" smtClean="0"/>
          </a:p>
          <a:p>
            <a:pPr marL="514350" indent="-514350" eaLnBrk="1" hangingPunct="1">
              <a:buClr>
                <a:schemeClr val="tx1"/>
              </a:buClr>
              <a:buNone/>
            </a:pPr>
            <a:r>
              <a:rPr lang="en-US" dirty="0" smtClean="0"/>
              <a:t>If you would like to receive continuing education credit for this activity, please visit:</a:t>
            </a:r>
          </a:p>
          <a:p>
            <a:pPr marL="514350" indent="-514350" eaLnBrk="1" hangingPunct="1">
              <a:buClr>
                <a:schemeClr val="tx1"/>
              </a:buClr>
              <a:buNone/>
            </a:pPr>
            <a:endParaRPr lang="en-US" dirty="0" smtClean="0"/>
          </a:p>
          <a:p>
            <a:pPr marL="514350" indent="-514350" eaLnBrk="1" hangingPunct="1">
              <a:buClr>
                <a:schemeClr val="tx1"/>
              </a:buClr>
              <a:buNone/>
            </a:pPr>
            <a:r>
              <a:rPr lang="en-US" dirty="0" smtClean="0"/>
              <a:t>		</a:t>
            </a:r>
            <a:r>
              <a:rPr lang="en-US" dirty="0" smtClean="0">
                <a:solidFill>
                  <a:srgbClr val="FFFF00"/>
                </a:solidFill>
                <a:hlinkClick r:id="rId3"/>
              </a:rPr>
              <a:t>http://www.pesgce.com/RyanWhite2012</a:t>
            </a:r>
            <a:r>
              <a:rPr lang="en-US" dirty="0" smtClean="0">
                <a:solidFill>
                  <a:srgbClr val="FFFF00"/>
                </a:solidFill>
              </a:rPr>
              <a:t> </a:t>
            </a:r>
          </a:p>
        </p:txBody>
      </p:sp>
      <p:sp>
        <p:nvSpPr>
          <p:cNvPr id="29700" name="Slide Number Placeholder 3"/>
          <p:cNvSpPr>
            <a:spLocks noGrp="1"/>
          </p:cNvSpPr>
          <p:nvPr>
            <p:ph type="sldNum" sz="quarter" idx="12"/>
          </p:nvPr>
        </p:nvSpPr>
        <p:spPr bwMode="auto">
          <a:ln>
            <a:miter lim="800000"/>
            <a:headEnd/>
            <a:tailEnd/>
          </a:ln>
        </p:spPr>
        <p:txBody>
          <a:bodyPr/>
          <a:lstStyle/>
          <a:p>
            <a:pPr>
              <a:defRPr/>
            </a:pPr>
            <a:fld id="{9DD04C45-A312-42BF-829E-194FFCEA8729}" type="slidenum">
              <a:rPr lang="en-US"/>
              <a:pPr>
                <a:defRPr/>
              </a:pPr>
              <a:t>73</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990600" y="304800"/>
            <a:ext cx="7315200" cy="1143000"/>
          </a:xfrm>
          <a:prstGeom prst="rect">
            <a:avLst/>
          </a:prstGeom>
          <a:noFill/>
          <a:ln w="9525">
            <a:noFill/>
            <a:miter lim="800000"/>
            <a:headEnd/>
            <a:tailEnd/>
          </a:ln>
        </p:spPr>
        <p:txBody>
          <a:bodyPr lIns="92075" tIns="46038" rIns="92075" bIns="46038"/>
          <a:lstStyle/>
          <a:p>
            <a:pPr algn="ctr"/>
            <a:endParaRPr kumimoji="0" lang="en-US" sz="2800" b="1" dirty="0">
              <a:solidFill>
                <a:srgbClr val="990000"/>
              </a:solidFill>
            </a:endParaRPr>
          </a:p>
        </p:txBody>
      </p:sp>
      <p:sp>
        <p:nvSpPr>
          <p:cNvPr id="5123" name="Rectangle 3"/>
          <p:cNvSpPr>
            <a:spLocks noChangeArrowheads="1"/>
          </p:cNvSpPr>
          <p:nvPr/>
        </p:nvSpPr>
        <p:spPr bwMode="auto">
          <a:xfrm>
            <a:off x="457200" y="2514600"/>
            <a:ext cx="7848600" cy="3370729"/>
          </a:xfrm>
          <a:prstGeom prst="rect">
            <a:avLst/>
          </a:prstGeom>
          <a:noFill/>
          <a:ln w="9525">
            <a:noFill/>
            <a:miter lim="800000"/>
            <a:headEnd/>
            <a:tailEnd/>
          </a:ln>
        </p:spPr>
        <p:txBody>
          <a:bodyPr lIns="92075" tIns="46038" rIns="92075" bIns="46038"/>
          <a:lstStyle/>
          <a:p>
            <a:pPr>
              <a:spcBef>
                <a:spcPts val="0"/>
              </a:spcBef>
              <a:buFont typeface="Arial" pitchFamily="34" charset="0"/>
              <a:buChar char="•"/>
            </a:pPr>
            <a:r>
              <a:rPr lang="en-US" sz="2400" dirty="0" smtClean="0">
                <a:latin typeface="+mn-lt"/>
              </a:rPr>
              <a:t> Conduct research that demonstrates the effectiveness of   </a:t>
            </a:r>
          </a:p>
          <a:p>
            <a:pPr>
              <a:spcBef>
                <a:spcPts val="0"/>
              </a:spcBef>
            </a:pPr>
            <a:r>
              <a:rPr lang="en-US" sz="2400" dirty="0" smtClean="0">
                <a:latin typeface="+mn-lt"/>
              </a:rPr>
              <a:t>   Patient-Centered Medical Homes (PCMH) for persons </a:t>
            </a:r>
          </a:p>
          <a:p>
            <a:pPr>
              <a:spcBef>
                <a:spcPts val="0"/>
              </a:spcBef>
            </a:pPr>
            <a:r>
              <a:rPr lang="en-US" sz="2400" dirty="0" smtClean="0">
                <a:latin typeface="+mn-lt"/>
              </a:rPr>
              <a:t>   with HIV /AIDS in California. </a:t>
            </a:r>
            <a:endParaRPr kumimoji="0" lang="en-US" sz="2400" dirty="0" smtClean="0">
              <a:latin typeface="+mn-lt"/>
            </a:endParaRPr>
          </a:p>
        </p:txBody>
      </p:sp>
      <p:sp>
        <p:nvSpPr>
          <p:cNvPr id="4" name="Rectangle 3"/>
          <p:cNvSpPr/>
          <p:nvPr/>
        </p:nvSpPr>
        <p:spPr>
          <a:xfrm>
            <a:off x="0" y="1144488"/>
            <a:ext cx="8926830" cy="646331"/>
          </a:xfrm>
          <a:prstGeom prst="rect">
            <a:avLst/>
          </a:prstGeom>
        </p:spPr>
        <p:txBody>
          <a:bodyPr wrap="square" anchor="ctr">
            <a:spAutoFit/>
          </a:bodyPr>
          <a:lstStyle/>
          <a:p>
            <a:pPr algn="ctr"/>
            <a:r>
              <a:rPr lang="en-US" sz="3600" b="1" dirty="0" smtClean="0">
                <a:solidFill>
                  <a:srgbClr val="FFFF00"/>
                </a:solidFill>
                <a:latin typeface="Calibri" pitchFamily="34" charset="0"/>
                <a:cs typeface="Calibri" pitchFamily="34" charset="0"/>
              </a:rPr>
              <a:t>Purpose of the Initiative</a:t>
            </a:r>
            <a:endParaRPr lang="en-US" sz="3600" b="1" dirty="0">
              <a:solidFill>
                <a:srgbClr val="FFFF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457200" y="1752600"/>
            <a:ext cx="7848600" cy="3967162"/>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kumimoji="0" lang="en-US" sz="2400" dirty="0" smtClean="0">
                <a:latin typeface="+mn-lt"/>
              </a:rPr>
              <a:t>Up to $400,000 per year for three years in direct costs</a:t>
            </a:r>
          </a:p>
          <a:p>
            <a:pPr marL="342900" indent="-342900">
              <a:spcBef>
                <a:spcPct val="20000"/>
              </a:spcBef>
              <a:buFontTx/>
              <a:buChar char="•"/>
            </a:pPr>
            <a:r>
              <a:rPr kumimoji="0" lang="en-US" sz="2400" dirty="0" smtClean="0">
                <a:latin typeface="+mn-lt"/>
              </a:rPr>
              <a:t>Single </a:t>
            </a:r>
            <a:r>
              <a:rPr kumimoji="0" lang="en-US" sz="2400" dirty="0">
                <a:latin typeface="+mn-lt"/>
              </a:rPr>
              <a:t>Institution </a:t>
            </a:r>
            <a:r>
              <a:rPr kumimoji="0" lang="en-US" sz="2400" dirty="0" smtClean="0">
                <a:latin typeface="+mn-lt"/>
              </a:rPr>
              <a:t>or Consortium</a:t>
            </a:r>
            <a:endParaRPr kumimoji="0" lang="en-US" sz="2400" dirty="0">
              <a:latin typeface="+mn-lt"/>
            </a:endParaRPr>
          </a:p>
          <a:p>
            <a:pPr marL="342900" indent="-342900">
              <a:spcBef>
                <a:spcPct val="20000"/>
              </a:spcBef>
              <a:buFontTx/>
              <a:buChar char="•"/>
            </a:pPr>
            <a:r>
              <a:rPr kumimoji="0" lang="en-US" sz="2400" dirty="0" smtClean="0">
                <a:latin typeface="+mn-lt"/>
              </a:rPr>
              <a:t>Research populations</a:t>
            </a:r>
            <a:r>
              <a:rPr lang="en-US" sz="2400" dirty="0" smtClean="0">
                <a:latin typeface="+mn-lt"/>
              </a:rPr>
              <a:t> </a:t>
            </a:r>
            <a:r>
              <a:rPr lang="en-US" sz="2400" dirty="0">
                <a:latin typeface="+mn-lt"/>
              </a:rPr>
              <a:t>represent </a:t>
            </a:r>
            <a:r>
              <a:rPr lang="en-US" sz="2400" dirty="0" smtClean="0">
                <a:latin typeface="+mn-lt"/>
              </a:rPr>
              <a:t>those </a:t>
            </a:r>
            <a:r>
              <a:rPr lang="en-US" sz="2400" dirty="0">
                <a:latin typeface="+mn-lt"/>
              </a:rPr>
              <a:t>most highly impacted by HIV, particularly those with a history of health </a:t>
            </a:r>
            <a:r>
              <a:rPr lang="en-US" sz="2400" dirty="0" smtClean="0">
                <a:latin typeface="+mn-lt"/>
              </a:rPr>
              <a:t>disparities and/or over the age of 50.</a:t>
            </a:r>
          </a:p>
          <a:p>
            <a:pPr marL="342900" indent="-342900">
              <a:spcBef>
                <a:spcPct val="20000"/>
              </a:spcBef>
              <a:buFontTx/>
              <a:buChar char="•"/>
            </a:pPr>
            <a:r>
              <a:rPr lang="en-US" sz="2400" dirty="0" smtClean="0">
                <a:latin typeface="+mn-lt"/>
              </a:rPr>
              <a:t>Required representative set of critical services provided directly and through referral.</a:t>
            </a:r>
          </a:p>
          <a:p>
            <a:pPr marL="342900" indent="-342900">
              <a:spcBef>
                <a:spcPct val="20000"/>
              </a:spcBef>
              <a:buFontTx/>
              <a:buChar char="•"/>
            </a:pPr>
            <a:r>
              <a:rPr lang="en-US" sz="2400" dirty="0" smtClean="0">
                <a:latin typeface="+mn-lt"/>
              </a:rPr>
              <a:t>Electronic health record system.</a:t>
            </a:r>
          </a:p>
          <a:p>
            <a:pPr marL="342900" indent="-342900">
              <a:spcBef>
                <a:spcPct val="20000"/>
              </a:spcBef>
              <a:buFontTx/>
              <a:buChar char="•"/>
            </a:pPr>
            <a:endParaRPr lang="en-US" sz="2000" b="1" dirty="0" smtClean="0"/>
          </a:p>
          <a:p>
            <a:pPr marL="342900" indent="-342900">
              <a:spcBef>
                <a:spcPct val="20000"/>
              </a:spcBef>
            </a:pPr>
            <a:endParaRPr lang="en-US" sz="2000" dirty="0" smtClean="0"/>
          </a:p>
          <a:p>
            <a:pPr marL="800100" lvl="1" indent="-342900">
              <a:spcBef>
                <a:spcPct val="20000"/>
              </a:spcBef>
              <a:buFontTx/>
              <a:buChar char="•"/>
            </a:pPr>
            <a:endParaRPr kumimoji="0" lang="en-US" sz="2000" dirty="0"/>
          </a:p>
        </p:txBody>
      </p:sp>
      <p:sp>
        <p:nvSpPr>
          <p:cNvPr id="7171" name="TextBox 4"/>
          <p:cNvSpPr txBox="1">
            <a:spLocks noChangeArrowheads="1"/>
          </p:cNvSpPr>
          <p:nvPr/>
        </p:nvSpPr>
        <p:spPr bwMode="auto">
          <a:xfrm>
            <a:off x="838200" y="762000"/>
            <a:ext cx="7512050" cy="646331"/>
          </a:xfrm>
          <a:prstGeom prst="rect">
            <a:avLst/>
          </a:prstGeom>
          <a:noFill/>
          <a:ln w="9525">
            <a:noFill/>
            <a:miter lim="800000"/>
            <a:headEnd/>
            <a:tailEnd/>
          </a:ln>
        </p:spPr>
        <p:txBody>
          <a:bodyPr>
            <a:spAutoFit/>
          </a:bodyPr>
          <a:lstStyle/>
          <a:p>
            <a:pPr algn="ctr"/>
            <a:r>
              <a:rPr lang="en-US" sz="3600" b="1" dirty="0" smtClean="0">
                <a:solidFill>
                  <a:srgbClr val="FFFF00"/>
                </a:solidFill>
                <a:latin typeface="+mj-lt"/>
              </a:rPr>
              <a:t>CHRP RFA: Funding &amp; Eligibility </a:t>
            </a:r>
            <a:endParaRPr lang="en-US" sz="3600" b="1" dirty="0">
              <a:solidFill>
                <a:srgbClr val="FFFF00"/>
              </a:solidFill>
              <a:latin typeface="+mj-lt"/>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3377</TotalTime>
  <Words>4183</Words>
  <Application>Microsoft Office PowerPoint</Application>
  <PresentationFormat>On-screen Show (4:3)</PresentationFormat>
  <Paragraphs>763</Paragraphs>
  <Slides>73</Slides>
  <Notes>60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Flow</vt:lpstr>
      <vt:lpstr>Acrobat Document</vt:lpstr>
      <vt:lpstr>HIV Patient Centered  Medical Homes Construction:  A Multi-Site Experience   Erin Gael Friedman  Sonali Kulkarni, MD, MPH Amy Sitapati, MD Wayne Steward, PhD, MPH  </vt:lpstr>
      <vt:lpstr>Disclosures</vt:lpstr>
      <vt:lpstr>Disclosures</vt:lpstr>
      <vt:lpstr>Learning Objectives</vt:lpstr>
      <vt:lpstr>Overview</vt:lpstr>
      <vt:lpstr> Introduction to the  Patient-Centered Medical Homes  Demonstration Project  Research Initiative   </vt:lpstr>
      <vt:lpstr>Slide 7</vt:lpstr>
      <vt:lpstr>Slide 8</vt:lpstr>
      <vt:lpstr>Slide 9</vt:lpstr>
      <vt:lpstr>CHRP RFA: Use of Funds </vt:lpstr>
      <vt:lpstr>Grantees</vt:lpstr>
      <vt:lpstr>Introduction to the PCMH Model Wayne T. Steward, PhD, MPH Principal Investigator Cross-Site Evaluation Center Center for AIDS Prevention Studies University of California, San Francisco</vt:lpstr>
      <vt:lpstr>National Committee  for Quality Assurance (NCQA)</vt:lpstr>
      <vt:lpstr>Future of Family Medicine</vt:lpstr>
      <vt:lpstr>Future of Family Medicine</vt:lpstr>
      <vt:lpstr>Synthesis </vt:lpstr>
      <vt:lpstr>Structure of Provider Teams</vt:lpstr>
      <vt:lpstr>Structure and Practice of Care</vt:lpstr>
      <vt:lpstr>Structure and Design  of Information Systems</vt:lpstr>
      <vt:lpstr>Engagement of Patients</vt:lpstr>
      <vt:lpstr>Performance Monitoring  and Improvement</vt:lpstr>
      <vt:lpstr>PCMH Causal Pathway</vt:lpstr>
      <vt:lpstr>Implementing the PCMH  in HIV Care Settings</vt:lpstr>
      <vt:lpstr>HIV ACCESS PCMH Demonstration Project Alameda County</vt:lpstr>
      <vt:lpstr>Panel Management Definitions</vt:lpstr>
      <vt:lpstr>Project Work Plan</vt:lpstr>
      <vt:lpstr>Slide 27</vt:lpstr>
      <vt:lpstr>Project Goals </vt:lpstr>
      <vt:lpstr>What We Did</vt:lpstr>
      <vt:lpstr>   Pilot Snapshot </vt:lpstr>
      <vt:lpstr>  Preliminary Clinical Outcomes </vt:lpstr>
      <vt:lpstr>  Tools We Used: Telling a Story </vt:lpstr>
      <vt:lpstr> Tools We Used: Movement Building</vt:lpstr>
      <vt:lpstr>  Tools We Used: Clinic Support</vt:lpstr>
      <vt:lpstr>  What We Learned: Challenges </vt:lpstr>
      <vt:lpstr>   What We Learned: Solutions</vt:lpstr>
      <vt:lpstr>              On the Horizon… </vt:lpstr>
      <vt:lpstr>Los Angeles County Patient-Centered HIV Medical Home</vt:lpstr>
      <vt:lpstr>Rationale for PCMH in LAC</vt:lpstr>
      <vt:lpstr>Ryan White “in Care”  Treatment Cascade, 2009</vt:lpstr>
      <vt:lpstr>LAC-PCMH Model</vt:lpstr>
      <vt:lpstr>LAC-PCMH: Provider Teams</vt:lpstr>
      <vt:lpstr>LAC-PCMH:   Structure and Practice of care</vt:lpstr>
      <vt:lpstr>LAC-PCMH: Engagement of Patients</vt:lpstr>
      <vt:lpstr>LAC-PCMH:  Information Systems</vt:lpstr>
      <vt:lpstr>LAC-PCMH: Monitor and Improve  Performance</vt:lpstr>
      <vt:lpstr>LAC-PCMH:  Lessons Learned</vt:lpstr>
      <vt:lpstr>UCSD Owen Clinic ANCHOR </vt:lpstr>
      <vt:lpstr>Who are we?</vt:lpstr>
      <vt:lpstr>Slide 50</vt:lpstr>
      <vt:lpstr>Definition of terms</vt:lpstr>
      <vt:lpstr>Snapshot</vt:lpstr>
      <vt:lpstr>Slide 53</vt:lpstr>
      <vt:lpstr>Snapshot</vt:lpstr>
      <vt:lpstr>Patient Centered Web site</vt:lpstr>
      <vt:lpstr>Snapshot</vt:lpstr>
      <vt:lpstr>MyUCSDChart in Spanish</vt:lpstr>
      <vt:lpstr>Human Translation of Clinical Messages Compliance and Risk Considerations </vt:lpstr>
      <vt:lpstr>Snapshot</vt:lpstr>
      <vt:lpstr>Slide 60</vt:lpstr>
      <vt:lpstr>Individual Provider Quality Indicator Report Cards</vt:lpstr>
      <vt:lpstr>Provider report cards based on HIVQual measures … circulated by email</vt:lpstr>
      <vt:lpstr>Snapshot</vt:lpstr>
      <vt:lpstr>Slide 64</vt:lpstr>
      <vt:lpstr>Key lessons learned Core challenges to PCMH uptake</vt:lpstr>
      <vt:lpstr>Summary</vt:lpstr>
      <vt:lpstr>Comprehensive Model</vt:lpstr>
      <vt:lpstr>Diverse Stakeholders</vt:lpstr>
      <vt:lpstr>Multiple Steps to Implementation</vt:lpstr>
      <vt:lpstr>Why the PCMH Model is Appropriate for HIV Care</vt:lpstr>
      <vt:lpstr>How the PCMH Model is Unique When Applied to HIV Care</vt:lpstr>
      <vt:lpstr>Questions &amp; Answers</vt:lpstr>
      <vt:lpstr>Obtaining CME/CE Credit</vt:lpstr>
    </vt:vector>
  </TitlesOfParts>
  <Company>UCSF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Health Information Technology Evaluation Center (HITEC)</dc:title>
  <dc:creator>cadmin</dc:creator>
  <cp:lastModifiedBy>Wayne Steward</cp:lastModifiedBy>
  <cp:revision>268</cp:revision>
  <dcterms:created xsi:type="dcterms:W3CDTF">2011-06-27T23:46:06Z</dcterms:created>
  <dcterms:modified xsi:type="dcterms:W3CDTF">2012-10-15T15:51:15Z</dcterms:modified>
</cp:coreProperties>
</file>