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40"/>
  </p:notesMasterIdLst>
  <p:sldIdLst>
    <p:sldId id="280" r:id="rId2"/>
    <p:sldId id="281" r:id="rId3"/>
    <p:sldId id="283" r:id="rId4"/>
    <p:sldId id="284" r:id="rId5"/>
    <p:sldId id="282" r:id="rId6"/>
    <p:sldId id="285" r:id="rId7"/>
    <p:sldId id="287" r:id="rId8"/>
    <p:sldId id="288" r:id="rId9"/>
    <p:sldId id="289" r:id="rId10"/>
    <p:sldId id="290" r:id="rId11"/>
    <p:sldId id="292" r:id="rId12"/>
    <p:sldId id="291"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294" r:id="rId26"/>
    <p:sldId id="296" r:id="rId27"/>
    <p:sldId id="297" r:id="rId28"/>
    <p:sldId id="298" r:id="rId29"/>
    <p:sldId id="299" r:id="rId30"/>
    <p:sldId id="333" r:id="rId31"/>
    <p:sldId id="308" r:id="rId32"/>
    <p:sldId id="311" r:id="rId33"/>
    <p:sldId id="306" r:id="rId34"/>
    <p:sldId id="309" r:id="rId35"/>
    <p:sldId id="302" r:id="rId36"/>
    <p:sldId id="312" r:id="rId37"/>
    <p:sldId id="313" r:id="rId38"/>
    <p:sldId id="295" r:id="rId39"/>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Candara" pitchFamily="34" charset="0"/>
        <a:ea typeface="+mn-ea"/>
        <a:cs typeface="+mn-cs"/>
      </a:defRPr>
    </a:lvl1pPr>
    <a:lvl2pPr marL="457200" algn="l" rtl="0" fontAlgn="base">
      <a:spcBef>
        <a:spcPct val="0"/>
      </a:spcBef>
      <a:spcAft>
        <a:spcPct val="0"/>
      </a:spcAft>
      <a:defRPr sz="2000" b="1" kern="1200">
        <a:solidFill>
          <a:schemeClr val="tx1"/>
        </a:solidFill>
        <a:latin typeface="Candara" pitchFamily="34" charset="0"/>
        <a:ea typeface="+mn-ea"/>
        <a:cs typeface="+mn-cs"/>
      </a:defRPr>
    </a:lvl2pPr>
    <a:lvl3pPr marL="914400" algn="l" rtl="0" fontAlgn="base">
      <a:spcBef>
        <a:spcPct val="0"/>
      </a:spcBef>
      <a:spcAft>
        <a:spcPct val="0"/>
      </a:spcAft>
      <a:defRPr sz="2000" b="1" kern="1200">
        <a:solidFill>
          <a:schemeClr val="tx1"/>
        </a:solidFill>
        <a:latin typeface="Candara" pitchFamily="34" charset="0"/>
        <a:ea typeface="+mn-ea"/>
        <a:cs typeface="+mn-cs"/>
      </a:defRPr>
    </a:lvl3pPr>
    <a:lvl4pPr marL="1371600" algn="l" rtl="0" fontAlgn="base">
      <a:spcBef>
        <a:spcPct val="0"/>
      </a:spcBef>
      <a:spcAft>
        <a:spcPct val="0"/>
      </a:spcAft>
      <a:defRPr sz="2000" b="1" kern="1200">
        <a:solidFill>
          <a:schemeClr val="tx1"/>
        </a:solidFill>
        <a:latin typeface="Candara" pitchFamily="34" charset="0"/>
        <a:ea typeface="+mn-ea"/>
        <a:cs typeface="+mn-cs"/>
      </a:defRPr>
    </a:lvl4pPr>
    <a:lvl5pPr marL="1828800" algn="l" rtl="0" fontAlgn="base">
      <a:spcBef>
        <a:spcPct val="0"/>
      </a:spcBef>
      <a:spcAft>
        <a:spcPct val="0"/>
      </a:spcAft>
      <a:defRPr sz="2000" b="1" kern="1200">
        <a:solidFill>
          <a:schemeClr val="tx1"/>
        </a:solidFill>
        <a:latin typeface="Candara" pitchFamily="34" charset="0"/>
        <a:ea typeface="+mn-ea"/>
        <a:cs typeface="+mn-cs"/>
      </a:defRPr>
    </a:lvl5pPr>
    <a:lvl6pPr marL="2286000" algn="l" defTabSz="914400" rtl="0" eaLnBrk="1" latinLnBrk="0" hangingPunct="1">
      <a:defRPr sz="2000" b="1" kern="1200">
        <a:solidFill>
          <a:schemeClr val="tx1"/>
        </a:solidFill>
        <a:latin typeface="Candara" pitchFamily="34" charset="0"/>
        <a:ea typeface="+mn-ea"/>
        <a:cs typeface="+mn-cs"/>
      </a:defRPr>
    </a:lvl6pPr>
    <a:lvl7pPr marL="2743200" algn="l" defTabSz="914400" rtl="0" eaLnBrk="1" latinLnBrk="0" hangingPunct="1">
      <a:defRPr sz="2000" b="1" kern="1200">
        <a:solidFill>
          <a:schemeClr val="tx1"/>
        </a:solidFill>
        <a:latin typeface="Candara" pitchFamily="34" charset="0"/>
        <a:ea typeface="+mn-ea"/>
        <a:cs typeface="+mn-cs"/>
      </a:defRPr>
    </a:lvl7pPr>
    <a:lvl8pPr marL="3200400" algn="l" defTabSz="914400" rtl="0" eaLnBrk="1" latinLnBrk="0" hangingPunct="1">
      <a:defRPr sz="2000" b="1" kern="1200">
        <a:solidFill>
          <a:schemeClr val="tx1"/>
        </a:solidFill>
        <a:latin typeface="Candara" pitchFamily="34" charset="0"/>
        <a:ea typeface="+mn-ea"/>
        <a:cs typeface="+mn-cs"/>
      </a:defRPr>
    </a:lvl8pPr>
    <a:lvl9pPr marL="3657600" algn="l" defTabSz="914400" rtl="0" eaLnBrk="1" latinLnBrk="0" hangingPunct="1">
      <a:defRPr sz="2000" b="1" kern="1200">
        <a:solidFill>
          <a:schemeClr val="tx1"/>
        </a:solidFill>
        <a:latin typeface="Candar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F81BD"/>
    <a:srgbClr val="99CCFF"/>
    <a:srgbClr val="6699FF"/>
    <a:srgbClr val="3399FF"/>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57" autoAdjust="0"/>
    <p:restoredTop sz="94711" autoAdjust="0"/>
  </p:normalViewPr>
  <p:slideViewPr>
    <p:cSldViewPr showGuides="1">
      <p:cViewPr>
        <p:scale>
          <a:sx n="100" d="100"/>
          <a:sy n="100" d="100"/>
        </p:scale>
        <p:origin x="1482" y="10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6" d="100"/>
          <a:sy n="86" d="100"/>
        </p:scale>
        <p:origin x="-376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file:///\\mn07std01\stdmis\Camden\RWPC-%20Comprehensive%20Plan\DATA-%20HRSA%20Conf\counts_serv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mn07std01\stdmis\Camden\RWPC-%20Comprehensive%20Plan\DATA-%20HRSA%20Conf\counts_serv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mn07std01\stdmis\Camden\RWPC-%20Comprehensive%20Plan\DATA-%20HRSA%20Conf\counts_serv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a:t>Meeting Attendance</a:t>
            </a:r>
          </a:p>
        </c:rich>
      </c:tx>
      <c:layout>
        <c:manualLayout>
          <c:xMode val="edge"/>
          <c:yMode val="edge"/>
          <c:x val="0.18894470286944107"/>
          <c:y val="0.10438908659549211"/>
        </c:manualLayout>
      </c:layout>
      <c:overlay val="0"/>
    </c:title>
    <c:autoTitleDeleted val="0"/>
    <c:plotArea>
      <c:layout/>
      <c:pieChart>
        <c:varyColors val="1"/>
        <c:ser>
          <c:idx val="0"/>
          <c:order val="0"/>
          <c:dPt>
            <c:idx val="0"/>
            <c:bubble3D val="0"/>
            <c:spPr>
              <a:solidFill>
                <a:schemeClr val="accent1">
                  <a:lumMod val="60000"/>
                  <a:lumOff val="40000"/>
                </a:schemeClr>
              </a:solidFill>
            </c:spPr>
          </c:dPt>
          <c:dPt>
            <c:idx val="3"/>
            <c:bubble3D val="0"/>
            <c:spPr>
              <a:solidFill>
                <a:srgbClr val="FFD757"/>
              </a:solidFill>
            </c:spPr>
          </c:dPt>
          <c:dPt>
            <c:idx val="4"/>
            <c:bubble3D val="0"/>
            <c:spPr>
              <a:solidFill>
                <a:srgbClr val="7030A0"/>
              </a:solidFill>
            </c:spPr>
          </c:dPt>
          <c:dLbls>
            <c:dLblPos val="bestFit"/>
            <c:showLegendKey val="0"/>
            <c:showVal val="0"/>
            <c:showCatName val="0"/>
            <c:showSerName val="0"/>
            <c:showPercent val="1"/>
            <c:showBubbleSize val="0"/>
            <c:separator>
</c:separator>
            <c:showLeaderLines val="1"/>
          </c:dLbls>
          <c:cat>
            <c:strRef>
              <c:f>'meetings graph'!$A$1:$A$5</c:f>
              <c:strCache>
                <c:ptCount val="5"/>
                <c:pt idx="0">
                  <c:v>None</c:v>
                </c:pt>
                <c:pt idx="1">
                  <c:v>1 to 5</c:v>
                </c:pt>
                <c:pt idx="2">
                  <c:v>6 to 10</c:v>
                </c:pt>
                <c:pt idx="3">
                  <c:v>11 to 15</c:v>
                </c:pt>
                <c:pt idx="4">
                  <c:v>&gt;15</c:v>
                </c:pt>
              </c:strCache>
            </c:strRef>
          </c:cat>
          <c:val>
            <c:numRef>
              <c:f>'meetings graph'!$B$1:$B$5</c:f>
              <c:numCache>
                <c:formatCode>General</c:formatCode>
                <c:ptCount val="5"/>
                <c:pt idx="0">
                  <c:v>3</c:v>
                </c:pt>
                <c:pt idx="1">
                  <c:v>27</c:v>
                </c:pt>
                <c:pt idx="2">
                  <c:v>14</c:v>
                </c:pt>
                <c:pt idx="3">
                  <c:v>4</c:v>
                </c:pt>
                <c:pt idx="4">
                  <c:v>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7218380814940148"/>
          <c:y val="0.36188117054763225"/>
          <c:w val="0.161181583534831"/>
          <c:h val="0.42901336621178582"/>
        </c:manualLayout>
      </c:layout>
      <c:overlay val="0"/>
    </c:legend>
    <c:plotVisOnly val="1"/>
    <c:dispBlanksAs val="gap"/>
    <c:showDLblsOverMax val="0"/>
  </c:chart>
  <c:spPr>
    <a:no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ser>
          <c:idx val="0"/>
          <c:order val="0"/>
          <c:invertIfNegative val="0"/>
          <c:dPt>
            <c:idx val="5"/>
            <c:invertIfNegative val="0"/>
            <c:bubble3D val="0"/>
            <c:spPr>
              <a:solidFill>
                <a:schemeClr val="accent2">
                  <a:lumMod val="40000"/>
                  <a:lumOff val="60000"/>
                </a:schemeClr>
              </a:solidFill>
            </c:spPr>
          </c:dPt>
          <c:dPt>
            <c:idx val="6"/>
            <c:invertIfNegative val="0"/>
            <c:bubble3D val="0"/>
            <c:spPr>
              <a:solidFill>
                <a:srgbClr val="E46C0A"/>
              </a:solidFill>
            </c:spPr>
          </c:dPt>
          <c:cat>
            <c:strRef>
              <c:f>difficulties!$A$1:$A$7</c:f>
              <c:strCache>
                <c:ptCount val="7"/>
                <c:pt idx="0">
                  <c:v>Day of meetings</c:v>
                </c:pt>
                <c:pt idx="1">
                  <c:v>Time of meetings</c:v>
                </c:pt>
                <c:pt idx="2">
                  <c:v>Location of meetings</c:v>
                </c:pt>
                <c:pt idx="3">
                  <c:v>Frequency of meetings</c:v>
                </c:pt>
                <c:pt idx="4">
                  <c:v>Length of meetings</c:v>
                </c:pt>
                <c:pt idx="5">
                  <c:v>Expectations of meetings</c:v>
                </c:pt>
                <c:pt idx="6">
                  <c:v>No difficulties</c:v>
                </c:pt>
              </c:strCache>
            </c:strRef>
          </c:cat>
          <c:val>
            <c:numRef>
              <c:f>difficulties!$B$1:$B$7</c:f>
              <c:numCache>
                <c:formatCode>General</c:formatCode>
                <c:ptCount val="7"/>
                <c:pt idx="0">
                  <c:v>10</c:v>
                </c:pt>
                <c:pt idx="1">
                  <c:v>7</c:v>
                </c:pt>
                <c:pt idx="2">
                  <c:v>1</c:v>
                </c:pt>
                <c:pt idx="3">
                  <c:v>3</c:v>
                </c:pt>
                <c:pt idx="4">
                  <c:v>8</c:v>
                </c:pt>
                <c:pt idx="5">
                  <c:v>3</c:v>
                </c:pt>
                <c:pt idx="6">
                  <c:v>34</c:v>
                </c:pt>
              </c:numCache>
            </c:numRef>
          </c:val>
        </c:ser>
        <c:dLbls>
          <c:showLegendKey val="0"/>
          <c:showVal val="0"/>
          <c:showCatName val="0"/>
          <c:showSerName val="0"/>
          <c:showPercent val="0"/>
          <c:showBubbleSize val="0"/>
        </c:dLbls>
        <c:gapWidth val="150"/>
        <c:axId val="206694400"/>
        <c:axId val="120726080"/>
      </c:barChart>
      <c:catAx>
        <c:axId val="206694400"/>
        <c:scaling>
          <c:orientation val="minMax"/>
        </c:scaling>
        <c:delete val="0"/>
        <c:axPos val="b"/>
        <c:majorTickMark val="out"/>
        <c:minorTickMark val="none"/>
        <c:tickLblPos val="nextTo"/>
        <c:crossAx val="120726080"/>
        <c:crosses val="autoZero"/>
        <c:auto val="1"/>
        <c:lblAlgn val="ctr"/>
        <c:lblOffset val="100"/>
        <c:noMultiLvlLbl val="0"/>
      </c:catAx>
      <c:valAx>
        <c:axId val="120726080"/>
        <c:scaling>
          <c:orientation val="minMax"/>
          <c:max val="35"/>
        </c:scaling>
        <c:delete val="0"/>
        <c:axPos val="l"/>
        <c:majorGridlines/>
        <c:numFmt formatCode="General" sourceLinked="1"/>
        <c:majorTickMark val="out"/>
        <c:minorTickMark val="none"/>
        <c:tickLblPos val="nextTo"/>
        <c:crossAx val="206694400"/>
        <c:crosses val="autoZero"/>
        <c:crossBetween val="between"/>
      </c:valAx>
    </c:plotArea>
    <c:plotVisOnly val="1"/>
    <c:dispBlanksAs val="gap"/>
    <c:showDLblsOverMax val="0"/>
  </c:chart>
  <c:spPr>
    <a:no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ser>
          <c:idx val="0"/>
          <c:order val="0"/>
          <c:invertIfNegative val="0"/>
          <c:dPt>
            <c:idx val="5"/>
            <c:invertIfNegative val="0"/>
            <c:bubble3D val="0"/>
            <c:spPr>
              <a:solidFill>
                <a:srgbClr val="E46C0A"/>
              </a:solidFill>
            </c:spPr>
          </c:dPt>
          <c:cat>
            <c:strRef>
              <c:f>difficulties!$A$10:$A$16</c:f>
              <c:strCache>
                <c:ptCount val="7"/>
                <c:pt idx="0">
                  <c:v>Work conflicts</c:v>
                </c:pt>
                <c:pt idx="1">
                  <c:v>Personal conflicts</c:v>
                </c:pt>
                <c:pt idx="2">
                  <c:v>Transportation difficulty</c:v>
                </c:pt>
                <c:pt idx="3">
                  <c:v>Childcare difficulty</c:v>
                </c:pt>
                <c:pt idx="4">
                  <c:v>Lack of communication from organizers</c:v>
                </c:pt>
                <c:pt idx="5">
                  <c:v>No barriers encountered</c:v>
                </c:pt>
                <c:pt idx="6">
                  <c:v>Other</c:v>
                </c:pt>
              </c:strCache>
            </c:strRef>
          </c:cat>
          <c:val>
            <c:numRef>
              <c:f>difficulties!$B$10:$B$16</c:f>
              <c:numCache>
                <c:formatCode>General</c:formatCode>
                <c:ptCount val="7"/>
                <c:pt idx="0">
                  <c:v>20</c:v>
                </c:pt>
                <c:pt idx="1">
                  <c:v>0</c:v>
                </c:pt>
                <c:pt idx="2">
                  <c:v>0</c:v>
                </c:pt>
                <c:pt idx="3">
                  <c:v>0</c:v>
                </c:pt>
                <c:pt idx="4">
                  <c:v>0</c:v>
                </c:pt>
                <c:pt idx="5">
                  <c:v>31</c:v>
                </c:pt>
                <c:pt idx="6">
                  <c:v>1</c:v>
                </c:pt>
              </c:numCache>
            </c:numRef>
          </c:val>
        </c:ser>
        <c:dLbls>
          <c:showLegendKey val="0"/>
          <c:showVal val="0"/>
          <c:showCatName val="0"/>
          <c:showSerName val="0"/>
          <c:showPercent val="0"/>
          <c:showBubbleSize val="0"/>
        </c:dLbls>
        <c:gapWidth val="150"/>
        <c:axId val="217830400"/>
        <c:axId val="57840128"/>
      </c:barChart>
      <c:catAx>
        <c:axId val="217830400"/>
        <c:scaling>
          <c:orientation val="minMax"/>
        </c:scaling>
        <c:delete val="0"/>
        <c:axPos val="b"/>
        <c:majorTickMark val="out"/>
        <c:minorTickMark val="none"/>
        <c:tickLblPos val="nextTo"/>
        <c:txPr>
          <a:bodyPr/>
          <a:lstStyle/>
          <a:p>
            <a:pPr>
              <a:defRPr sz="900"/>
            </a:pPr>
            <a:endParaRPr lang="en-US"/>
          </a:p>
        </c:txPr>
        <c:crossAx val="57840128"/>
        <c:crosses val="autoZero"/>
        <c:auto val="1"/>
        <c:lblAlgn val="ctr"/>
        <c:lblOffset val="100"/>
        <c:noMultiLvlLbl val="0"/>
      </c:catAx>
      <c:valAx>
        <c:axId val="57840128"/>
        <c:scaling>
          <c:orientation val="minMax"/>
        </c:scaling>
        <c:delete val="0"/>
        <c:axPos val="l"/>
        <c:majorGridlines/>
        <c:numFmt formatCode="General" sourceLinked="1"/>
        <c:majorTickMark val="out"/>
        <c:minorTickMark val="none"/>
        <c:tickLblPos val="nextTo"/>
        <c:crossAx val="217830400"/>
        <c:crosses val="autoZero"/>
        <c:crossBetween val="between"/>
      </c:valAx>
    </c:plotArea>
    <c:plotVisOnly val="1"/>
    <c:dispBlanksAs val="gap"/>
    <c:showDLblsOverMax val="0"/>
  </c:chart>
  <c:spPr>
    <a:no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18575063613287E-2"/>
          <c:y val="1.8326693227091632E-2"/>
          <c:w val="0.88751145038167933"/>
          <c:h val="0.7855778983802324"/>
        </c:manualLayout>
      </c:layout>
      <c:barChart>
        <c:barDir val="col"/>
        <c:grouping val="clustered"/>
        <c:varyColors val="0"/>
        <c:ser>
          <c:idx val="0"/>
          <c:order val="0"/>
          <c:tx>
            <c:strRef>
              <c:f>Sheet1!$F$1</c:f>
              <c:strCache>
                <c:ptCount val="1"/>
                <c:pt idx="0">
                  <c:v>Percentage</c:v>
                </c:pt>
              </c:strCache>
            </c:strRef>
          </c:tx>
          <c:invertIfNegative val="0"/>
          <c:cat>
            <c:strRef>
              <c:f>Sheet1!$E$2:$E$7</c:f>
              <c:strCache>
                <c:ptCount val="6"/>
                <c:pt idx="0">
                  <c:v>HIV Infected*</c:v>
                </c:pt>
                <c:pt idx="1">
                  <c:v>HIV Diagnosed**</c:v>
                </c:pt>
                <c:pt idx="2">
                  <c:v>Linked to HIV Care***</c:v>
                </c:pt>
                <c:pt idx="3">
                  <c:v>Retained in HIV Care+</c:v>
                </c:pt>
                <c:pt idx="4">
                  <c:v>On ART++</c:v>
                </c:pt>
                <c:pt idx="5">
                  <c:v>Suppressed Viral Load (&lt;=200 copies/ml)+++</c:v>
                </c:pt>
              </c:strCache>
            </c:strRef>
          </c:cat>
          <c:val>
            <c:numRef>
              <c:f>Sheet1!$F$2:$F$7</c:f>
              <c:numCache>
                <c:formatCode>0.0%</c:formatCode>
                <c:ptCount val="6"/>
                <c:pt idx="0" formatCode="General">
                  <c:v>1</c:v>
                </c:pt>
                <c:pt idx="1">
                  <c:v>0.81618982742960955</c:v>
                </c:pt>
                <c:pt idx="2">
                  <c:v>0.59461095973357569</c:v>
                </c:pt>
                <c:pt idx="3">
                  <c:v>0.41625681198910086</c:v>
                </c:pt>
                <c:pt idx="4">
                  <c:v>0.36963604904632147</c:v>
                </c:pt>
                <c:pt idx="5">
                  <c:v>0.36489554950045416</c:v>
                </c:pt>
              </c:numCache>
            </c:numRef>
          </c:val>
        </c:ser>
        <c:dLbls>
          <c:showLegendKey val="0"/>
          <c:showVal val="0"/>
          <c:showCatName val="0"/>
          <c:showSerName val="0"/>
          <c:showPercent val="0"/>
          <c:showBubbleSize val="0"/>
        </c:dLbls>
        <c:gapWidth val="150"/>
        <c:axId val="121295360"/>
        <c:axId val="111551040"/>
      </c:barChart>
      <c:catAx>
        <c:axId val="121295360"/>
        <c:scaling>
          <c:orientation val="minMax"/>
        </c:scaling>
        <c:delete val="0"/>
        <c:axPos val="b"/>
        <c:majorTickMark val="out"/>
        <c:minorTickMark val="none"/>
        <c:tickLblPos val="nextTo"/>
        <c:txPr>
          <a:bodyPr/>
          <a:lstStyle/>
          <a:p>
            <a:pPr>
              <a:defRPr sz="1200" baseline="0">
                <a:latin typeface="Cambria" pitchFamily="18" charset="0"/>
              </a:defRPr>
            </a:pPr>
            <a:endParaRPr lang="en-US"/>
          </a:p>
        </c:txPr>
        <c:crossAx val="111551040"/>
        <c:crosses val="autoZero"/>
        <c:auto val="1"/>
        <c:lblAlgn val="ctr"/>
        <c:lblOffset val="100"/>
        <c:noMultiLvlLbl val="0"/>
      </c:catAx>
      <c:valAx>
        <c:axId val="111551040"/>
        <c:scaling>
          <c:orientation val="minMax"/>
          <c:max val="1.1000000000000001"/>
          <c:min val="0"/>
        </c:scaling>
        <c:delete val="0"/>
        <c:axPos val="l"/>
        <c:majorGridlines/>
        <c:numFmt formatCode="0%" sourceLinked="0"/>
        <c:majorTickMark val="out"/>
        <c:minorTickMark val="none"/>
        <c:tickLblPos val="nextTo"/>
        <c:txPr>
          <a:bodyPr/>
          <a:lstStyle/>
          <a:p>
            <a:pPr>
              <a:defRPr sz="1200" baseline="0">
                <a:latin typeface="Cambria" pitchFamily="18" charset="0"/>
              </a:defRPr>
            </a:pPr>
            <a:endParaRPr lang="en-US"/>
          </a:p>
        </c:txPr>
        <c:crossAx val="121295360"/>
        <c:crosses val="autoZero"/>
        <c:crossBetween val="between"/>
      </c:valAx>
      <c:spPr>
        <a:ln>
          <a:solidFill>
            <a:schemeClr val="tx1">
              <a:lumMod val="50000"/>
              <a:lumOff val="50000"/>
            </a:schemeClr>
          </a:solidFill>
        </a:ln>
      </c:spPr>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0.26042</cdr:x>
      <cdr:y>0.14925</cdr:y>
    </cdr:from>
    <cdr:to>
      <cdr:x>0.35417</cdr:x>
      <cdr:y>0.20351</cdr:y>
    </cdr:to>
    <cdr:sp macro="" textlink="">
      <cdr:nvSpPr>
        <cdr:cNvPr id="2" name="TextBox 13"/>
        <cdr:cNvSpPr txBox="1"/>
      </cdr:nvSpPr>
      <cdr:spPr>
        <a:xfrm xmlns:a="http://schemas.openxmlformats.org/drawingml/2006/main">
          <a:off x="1905000" y="762000"/>
          <a:ext cx="6858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000" b="1" kern="1200">
              <a:solidFill>
                <a:sysClr val="windowText" lastClr="000000"/>
              </a:solidFill>
              <a:latin typeface="Candara" pitchFamily="34" charset="0"/>
            </a:defRPr>
          </a:lvl1pPr>
          <a:lvl2pPr marL="457200" algn="l" rtl="0" fontAlgn="base">
            <a:spcBef>
              <a:spcPct val="0"/>
            </a:spcBef>
            <a:spcAft>
              <a:spcPct val="0"/>
            </a:spcAft>
            <a:defRPr sz="2000" b="1" kern="1200">
              <a:solidFill>
                <a:sysClr val="windowText" lastClr="000000"/>
              </a:solidFill>
              <a:latin typeface="Candara" pitchFamily="34" charset="0"/>
            </a:defRPr>
          </a:lvl2pPr>
          <a:lvl3pPr marL="914400" algn="l" rtl="0" fontAlgn="base">
            <a:spcBef>
              <a:spcPct val="0"/>
            </a:spcBef>
            <a:spcAft>
              <a:spcPct val="0"/>
            </a:spcAft>
            <a:defRPr sz="2000" b="1" kern="1200">
              <a:solidFill>
                <a:sysClr val="windowText" lastClr="000000"/>
              </a:solidFill>
              <a:latin typeface="Candara" pitchFamily="34" charset="0"/>
            </a:defRPr>
          </a:lvl3pPr>
          <a:lvl4pPr marL="1371600" algn="l" rtl="0" fontAlgn="base">
            <a:spcBef>
              <a:spcPct val="0"/>
            </a:spcBef>
            <a:spcAft>
              <a:spcPct val="0"/>
            </a:spcAft>
            <a:defRPr sz="2000" b="1" kern="1200">
              <a:solidFill>
                <a:sysClr val="windowText" lastClr="000000"/>
              </a:solidFill>
              <a:latin typeface="Candara" pitchFamily="34" charset="0"/>
            </a:defRPr>
          </a:lvl4pPr>
          <a:lvl5pPr marL="1828800" algn="l" rtl="0" fontAlgn="base">
            <a:spcBef>
              <a:spcPct val="0"/>
            </a:spcBef>
            <a:spcAft>
              <a:spcPct val="0"/>
            </a:spcAft>
            <a:defRPr sz="2000" b="1" kern="1200">
              <a:solidFill>
                <a:sysClr val="windowText" lastClr="000000"/>
              </a:solidFill>
              <a:latin typeface="Candara" pitchFamily="34" charset="0"/>
            </a:defRPr>
          </a:lvl5pPr>
          <a:lvl6pPr marL="2286000" algn="l" defTabSz="914400" rtl="0" eaLnBrk="1" latinLnBrk="0" hangingPunct="1">
            <a:defRPr sz="2000" b="1" kern="1200">
              <a:solidFill>
                <a:sysClr val="windowText" lastClr="000000"/>
              </a:solidFill>
              <a:latin typeface="Candara" pitchFamily="34" charset="0"/>
            </a:defRPr>
          </a:lvl6pPr>
          <a:lvl7pPr marL="2743200" algn="l" defTabSz="914400" rtl="0" eaLnBrk="1" latinLnBrk="0" hangingPunct="1">
            <a:defRPr sz="2000" b="1" kern="1200">
              <a:solidFill>
                <a:sysClr val="windowText" lastClr="000000"/>
              </a:solidFill>
              <a:latin typeface="Candara" pitchFamily="34" charset="0"/>
            </a:defRPr>
          </a:lvl7pPr>
          <a:lvl8pPr marL="3200400" algn="l" defTabSz="914400" rtl="0" eaLnBrk="1" latinLnBrk="0" hangingPunct="1">
            <a:defRPr sz="2000" b="1" kern="1200">
              <a:solidFill>
                <a:sysClr val="windowText" lastClr="000000"/>
              </a:solidFill>
              <a:latin typeface="Candara" pitchFamily="34" charset="0"/>
            </a:defRPr>
          </a:lvl8pPr>
          <a:lvl9pPr marL="3657600" algn="l" defTabSz="914400" rtl="0" eaLnBrk="1" latinLnBrk="0" hangingPunct="1">
            <a:defRPr sz="2000" b="1" kern="1200">
              <a:solidFill>
                <a:sysClr val="windowText" lastClr="000000"/>
              </a:solidFill>
              <a:latin typeface="Candara" pitchFamily="34" charset="0"/>
            </a:defRPr>
          </a:lvl9pPr>
        </a:lstStyle>
        <a:p xmlns:a="http://schemas.openxmlformats.org/drawingml/2006/main">
          <a:r>
            <a:rPr lang="en-US" sz="1200" b="0" dirty="0" smtClean="0">
              <a:latin typeface="Cambria" pitchFamily="18" charset="0"/>
            </a:rPr>
            <a:t>21,567</a:t>
          </a:r>
          <a:endParaRPr lang="en-US" sz="1200" b="0" dirty="0">
            <a:latin typeface="Cambria" pitchFamily="18" charset="0"/>
          </a:endParaRPr>
        </a:p>
      </cdr:txBody>
    </cdr:sp>
  </cdr:relSizeAnchor>
  <cdr:relSizeAnchor xmlns:cdr="http://schemas.openxmlformats.org/drawingml/2006/chartDrawing">
    <cdr:from>
      <cdr:x>0.40625</cdr:x>
      <cdr:y>0.31343</cdr:y>
    </cdr:from>
    <cdr:to>
      <cdr:x>0.5</cdr:x>
      <cdr:y>0.36769</cdr:y>
    </cdr:to>
    <cdr:sp macro="" textlink="">
      <cdr:nvSpPr>
        <cdr:cNvPr id="3" name="TextBox 13"/>
        <cdr:cNvSpPr txBox="1"/>
      </cdr:nvSpPr>
      <cdr:spPr>
        <a:xfrm xmlns:a="http://schemas.openxmlformats.org/drawingml/2006/main">
          <a:off x="2971800" y="1600200"/>
          <a:ext cx="6858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000" b="1" kern="1200">
              <a:solidFill>
                <a:sysClr val="windowText" lastClr="000000"/>
              </a:solidFill>
              <a:latin typeface="Candara" pitchFamily="34" charset="0"/>
            </a:defRPr>
          </a:lvl1pPr>
          <a:lvl2pPr marL="457200" algn="l" rtl="0" fontAlgn="base">
            <a:spcBef>
              <a:spcPct val="0"/>
            </a:spcBef>
            <a:spcAft>
              <a:spcPct val="0"/>
            </a:spcAft>
            <a:defRPr sz="2000" b="1" kern="1200">
              <a:solidFill>
                <a:sysClr val="windowText" lastClr="000000"/>
              </a:solidFill>
              <a:latin typeface="Candara" pitchFamily="34" charset="0"/>
            </a:defRPr>
          </a:lvl2pPr>
          <a:lvl3pPr marL="914400" algn="l" rtl="0" fontAlgn="base">
            <a:spcBef>
              <a:spcPct val="0"/>
            </a:spcBef>
            <a:spcAft>
              <a:spcPct val="0"/>
            </a:spcAft>
            <a:defRPr sz="2000" b="1" kern="1200">
              <a:solidFill>
                <a:sysClr val="windowText" lastClr="000000"/>
              </a:solidFill>
              <a:latin typeface="Candara" pitchFamily="34" charset="0"/>
            </a:defRPr>
          </a:lvl3pPr>
          <a:lvl4pPr marL="1371600" algn="l" rtl="0" fontAlgn="base">
            <a:spcBef>
              <a:spcPct val="0"/>
            </a:spcBef>
            <a:spcAft>
              <a:spcPct val="0"/>
            </a:spcAft>
            <a:defRPr sz="2000" b="1" kern="1200">
              <a:solidFill>
                <a:sysClr val="windowText" lastClr="000000"/>
              </a:solidFill>
              <a:latin typeface="Candara" pitchFamily="34" charset="0"/>
            </a:defRPr>
          </a:lvl4pPr>
          <a:lvl5pPr marL="1828800" algn="l" rtl="0" fontAlgn="base">
            <a:spcBef>
              <a:spcPct val="0"/>
            </a:spcBef>
            <a:spcAft>
              <a:spcPct val="0"/>
            </a:spcAft>
            <a:defRPr sz="2000" b="1" kern="1200">
              <a:solidFill>
                <a:sysClr val="windowText" lastClr="000000"/>
              </a:solidFill>
              <a:latin typeface="Candara" pitchFamily="34" charset="0"/>
            </a:defRPr>
          </a:lvl5pPr>
          <a:lvl6pPr marL="2286000" algn="l" defTabSz="914400" rtl="0" eaLnBrk="1" latinLnBrk="0" hangingPunct="1">
            <a:defRPr sz="2000" b="1" kern="1200">
              <a:solidFill>
                <a:sysClr val="windowText" lastClr="000000"/>
              </a:solidFill>
              <a:latin typeface="Candara" pitchFamily="34" charset="0"/>
            </a:defRPr>
          </a:lvl6pPr>
          <a:lvl7pPr marL="2743200" algn="l" defTabSz="914400" rtl="0" eaLnBrk="1" latinLnBrk="0" hangingPunct="1">
            <a:defRPr sz="2000" b="1" kern="1200">
              <a:solidFill>
                <a:sysClr val="windowText" lastClr="000000"/>
              </a:solidFill>
              <a:latin typeface="Candara" pitchFamily="34" charset="0"/>
            </a:defRPr>
          </a:lvl7pPr>
          <a:lvl8pPr marL="3200400" algn="l" defTabSz="914400" rtl="0" eaLnBrk="1" latinLnBrk="0" hangingPunct="1">
            <a:defRPr sz="2000" b="1" kern="1200">
              <a:solidFill>
                <a:sysClr val="windowText" lastClr="000000"/>
              </a:solidFill>
              <a:latin typeface="Candara" pitchFamily="34" charset="0"/>
            </a:defRPr>
          </a:lvl8pPr>
          <a:lvl9pPr marL="3657600" algn="l" defTabSz="914400" rtl="0" eaLnBrk="1" latinLnBrk="0" hangingPunct="1">
            <a:defRPr sz="2000" b="1" kern="1200">
              <a:solidFill>
                <a:sysClr val="windowText" lastClr="000000"/>
              </a:solidFill>
              <a:latin typeface="Candara" pitchFamily="34" charset="0"/>
            </a:defRPr>
          </a:lvl9pPr>
        </a:lstStyle>
        <a:p xmlns:a="http://schemas.openxmlformats.org/drawingml/2006/main">
          <a:r>
            <a:rPr lang="en-US" sz="1200" b="0" dirty="0" smtClean="0">
              <a:latin typeface="Cambria" pitchFamily="18" charset="0"/>
            </a:rPr>
            <a:t>15,712</a:t>
          </a:r>
          <a:endParaRPr lang="en-US" sz="1200" b="0" dirty="0">
            <a:latin typeface="Cambria"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E6E0C3A-5D0C-4A48-8C15-659730D379AB}" type="datetimeFigureOut">
              <a:rPr lang="en-US"/>
              <a:pPr>
                <a:defRPr/>
              </a:pPr>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0C70B14-33BF-4E1F-9345-60A352CBDDD9}" type="slidenum">
              <a:rPr lang="en-US"/>
              <a:pPr>
                <a:defRPr/>
              </a:pPr>
              <a:t>‹#›</a:t>
            </a:fld>
            <a:endParaRPr lang="en-US"/>
          </a:p>
        </p:txBody>
      </p:sp>
    </p:spTree>
    <p:extLst>
      <p:ext uri="{BB962C8B-B14F-4D97-AF65-F5344CB8AC3E}">
        <p14:creationId xmlns:p14="http://schemas.microsoft.com/office/powerpoint/2010/main" val="3587291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fld id="{07BA4C76-3E01-4E40-9ED1-C88B406EDCDB}"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Strongly influenced (4) was the most frequently selected response on all questions except:</a:t>
            </a:r>
          </a:p>
          <a:p>
            <a:pPr>
              <a:buFontTx/>
              <a:buChar char="•"/>
            </a:pPr>
            <a:r>
              <a:rPr lang="en-US" smtClean="0"/>
              <a:t>“having formal role in the process” (1 most selected)</a:t>
            </a:r>
          </a:p>
          <a:p>
            <a:pPr>
              <a:buFontTx/>
              <a:buChar char="•"/>
            </a:pPr>
            <a:r>
              <a:rPr lang="en-US" smtClean="0"/>
              <a:t>“suspending RWPC/CPG meetings” (tied at 10 responses for 1 and 4)</a:t>
            </a:r>
          </a:p>
          <a:p>
            <a:endParaRPr lang="en-US" smtClean="0"/>
          </a:p>
          <a:p>
            <a:pPr eaLnBrk="1" hangingPunct="1"/>
            <a:r>
              <a:rPr lang="en-US" sz="600" i="1" smtClean="0">
                <a:latin typeface="Cambria" pitchFamily="18" charset="0"/>
              </a:rPr>
              <a:t>Note: </a:t>
            </a:r>
            <a:r>
              <a:rPr lang="en-US" sz="600" smtClean="0">
                <a:latin typeface="Cambria" pitchFamily="18" charset="0"/>
              </a:rPr>
              <a:t>No differences in top/bottom 5 when selected on basis of mean</a:t>
            </a:r>
          </a:p>
          <a:p>
            <a:endParaRPr lang="en-US" smtClean="0"/>
          </a:p>
          <a:p>
            <a:r>
              <a:rPr lang="en-US" smtClean="0"/>
              <a:t>8. To what extent did each of the following encourage you to be involved in the process?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fld id="{693844FB-7A5F-4A32-9207-76ADE6EC6328}" type="slidenum">
              <a:rPr lang="en-US" sz="1200" smtClean="0"/>
              <a:pPr eaLnBrk="1" hangingPunct="1"/>
              <a:t>20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Question 15. To what extent would each of the following encourage you to become involved in the process AGAIN? </a:t>
            </a:r>
          </a:p>
          <a:p>
            <a:endParaRPr lang="en-US" smtClean="0"/>
          </a:p>
          <a:p>
            <a:r>
              <a:rPr lang="en-US" smtClean="0"/>
              <a:t>Strongly influenced (4) was the most frequently selected response on all questions</a:t>
            </a:r>
          </a:p>
          <a:p>
            <a:endParaRPr lang="en-US" smtClean="0"/>
          </a:p>
          <a:p>
            <a:r>
              <a:rPr lang="en-US" smtClean="0"/>
              <a:t>Some differences in top/bottom 5 when selected on basis of mean </a:t>
            </a:r>
          </a:p>
          <a:p>
            <a:endParaRPr lang="en-US" smtClean="0"/>
          </a:p>
          <a:p>
            <a:r>
              <a:rPr lang="en-US" smtClean="0"/>
              <a:t>Differences from 2011/12:</a:t>
            </a:r>
          </a:p>
          <a:p>
            <a:r>
              <a:rPr lang="en-US" smtClean="0"/>
              <a:t>Bigger motivator (future)- meeting agendas/packets via email (2011/12= enthusiasm of staff, enthusiasm still high here though)</a:t>
            </a:r>
          </a:p>
          <a:p>
            <a:r>
              <a:rPr lang="en-US" smtClean="0"/>
              <a:t>Least motivator (future)- public comment process (2011/12= requirements of employer/program of staff)</a:t>
            </a:r>
          </a:p>
        </p:txBody>
      </p:sp>
      <p:sp>
        <p:nvSpPr>
          <p:cNvPr id="583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r" eaLnBrk="1" hangingPunct="1"/>
            <a:fld id="{39394475-7F85-44AB-B98F-C27BA6594402}" type="slidenum">
              <a:rPr lang="en-US" sz="1200"/>
              <a:pPr algn="r" eaLnBrk="1" hangingPunct="1"/>
              <a:t>21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None/NA does not include missing</a:t>
            </a:r>
          </a:p>
          <a:p>
            <a:endParaRPr lang="en-US" smtClean="0"/>
          </a:p>
          <a:p>
            <a:r>
              <a:rPr lang="en-US" smtClean="0"/>
              <a:t>13. What would you change for next time? </a:t>
            </a:r>
          </a:p>
          <a:p>
            <a:r>
              <a:rPr lang="en-US" smtClean="0"/>
              <a:t>14. What partners, agencies, or other types of stakeholders were missing from the process this time that you would like to see "at the table" in the future? </a:t>
            </a:r>
          </a:p>
        </p:txBody>
      </p:sp>
      <p:sp>
        <p:nvSpPr>
          <p:cNvPr id="593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r" eaLnBrk="1" hangingPunct="1"/>
            <a:fld id="{8FCF44B2-B91D-4CEE-B66A-130023D3ED14}" type="slidenum">
              <a:rPr lang="en-US" sz="1200"/>
              <a:pPr algn="r" eaLnBrk="1" hangingPunct="1"/>
              <a:t>22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None/NA does not include missing</a:t>
            </a:r>
          </a:p>
          <a:p>
            <a:endParaRPr lang="en-US" smtClean="0"/>
          </a:p>
          <a:p>
            <a:r>
              <a:rPr lang="en-US" smtClean="0"/>
              <a:t>Scale: never met, seldom met, met expectations half the time, usually met, always met</a:t>
            </a:r>
          </a:p>
          <a:p>
            <a:endParaRPr lang="en-US" smtClean="0"/>
          </a:p>
          <a:p>
            <a:r>
              <a:rPr lang="en-US" smtClean="0"/>
              <a:t>11. Please tell us the extent to which each of the following met your expectations: </a:t>
            </a:r>
          </a:p>
          <a:p>
            <a:endParaRPr lang="en-US" smtClean="0"/>
          </a:p>
          <a:p>
            <a:r>
              <a:rPr lang="en-US" smtClean="0"/>
              <a:t>Only 1 person said that the process never met their expectations (response for all items), no one selected “seldom”</a:t>
            </a:r>
          </a:p>
        </p:txBody>
      </p:sp>
      <p:sp>
        <p:nvSpPr>
          <p:cNvPr id="604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r" eaLnBrk="1" hangingPunct="1"/>
            <a:fld id="{8A764F10-9701-4A64-AA2A-4CC9BB98F10A}" type="slidenum">
              <a:rPr lang="en-US" sz="1200"/>
              <a:pPr algn="r" eaLnBrk="1" hangingPunct="1"/>
              <a:t>23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12. How likely are you to participate in the process again? (Please select the option that best corresponds to your answer) </a:t>
            </a:r>
          </a:p>
          <a:p>
            <a:endParaRPr lang="en-US" smtClean="0"/>
          </a:p>
          <a:p>
            <a:endParaRPr lang="en-US" smtClean="0"/>
          </a:p>
          <a:p>
            <a:r>
              <a:rPr lang="en-US" smtClean="0"/>
              <a:t>Items not evaluated here (but on survey):</a:t>
            </a:r>
          </a:p>
          <a:p>
            <a:pPr>
              <a:buFontTx/>
              <a:buChar char="•"/>
            </a:pPr>
            <a:r>
              <a:rPr lang="en-US" smtClean="0"/>
              <a:t>10. Please rank the quality of the following items used or produced during the process: (meeting agendas, meeting packets, meeting facilitation, meeting discussion, etc.)</a:t>
            </a:r>
          </a:p>
          <a:p>
            <a:pPr>
              <a:buFontTx/>
              <a:buChar char="•"/>
            </a:pPr>
            <a:r>
              <a:rPr lang="en-US" smtClean="0"/>
              <a:t>16. How do you plan to participate now that the plan is complete? (Please select all that apply)</a:t>
            </a:r>
            <a:br>
              <a:rPr lang="en-US" smtClean="0"/>
            </a:br>
            <a:endParaRPr lang="en-US" smtClean="0"/>
          </a:p>
        </p:txBody>
      </p:sp>
      <p:sp>
        <p:nvSpPr>
          <p:cNvPr id="61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r" eaLnBrk="1" hangingPunct="1"/>
            <a:fld id="{515DABF8-3734-4621-AB9E-6ED7300081CB}" type="slidenum">
              <a:rPr lang="en-US" sz="1200"/>
              <a:pPr algn="r" eaLnBrk="1" hangingPunct="1"/>
              <a:t>24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fld id="{848AAC23-592C-4D9C-B76F-D9C85218C1A7}" type="slidenum">
              <a:rPr lang="en-US" sz="1200" smtClean="0"/>
              <a:pPr eaLnBrk="1" hangingPunct="1"/>
              <a:t>25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fld id="{B517E390-CF05-4AD2-A03B-BD21AF823243}" type="slidenum">
              <a:rPr lang="en-US" sz="1200" smtClean="0"/>
              <a:pPr eaLnBrk="1" hangingPunct="1"/>
              <a:t>38</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fld id="{0D44C860-87B7-4065-AD32-5F63FE95883C}" type="slidenum">
              <a:rPr lang="en-US" sz="1200" smtClean="0"/>
              <a:pPr eaLnBrk="1" hangingPunct="1"/>
              <a:t>4</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fld id="{994DAEB1-927D-4EB0-A57A-949BCE2B768B}" type="slidenum">
              <a:rPr lang="en-US" sz="1200" smtClean="0"/>
              <a:pPr eaLnBrk="1" hangingPunct="1"/>
              <a:t>13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indent="-223838">
              <a:buSzPct val="75000"/>
            </a:pPr>
            <a:endParaRPr lang="en-US" sz="900" smtClean="0">
              <a:latin typeface="Cambria" pitchFamily="18" charset="0"/>
            </a:endParaRPr>
          </a:p>
        </p:txBody>
      </p:sp>
      <p:sp>
        <p:nvSpPr>
          <p:cNvPr id="51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r" eaLnBrk="1" hangingPunct="1"/>
            <a:fld id="{F984752B-49A4-4FB5-8748-A87A79028EE2}" type="slidenum">
              <a:rPr lang="en-US" sz="1200"/>
              <a:pPr algn="r" eaLnBrk="1" hangingPunct="1"/>
              <a:t>14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indent="-223838">
              <a:buSzPct val="75000"/>
            </a:pPr>
            <a:r>
              <a:rPr lang="en-US" sz="900" smtClean="0">
                <a:latin typeface="Cambria" pitchFamily="18" charset="0"/>
              </a:rPr>
              <a:t>First time personally involved  in comprehensive planning: 38%</a:t>
            </a:r>
          </a:p>
          <a:p>
            <a:pPr lvl="1" indent="-223838">
              <a:buSzPct val="75000"/>
              <a:buFontTx/>
              <a:buChar char="•"/>
            </a:pPr>
            <a:r>
              <a:rPr lang="en-US" sz="900" smtClean="0">
                <a:latin typeface="Cambria" pitchFamily="18" charset="0"/>
              </a:rPr>
              <a:t>Only 4 (8% of those answered) indicated it was first time that their agency had been involved in development of comp plan for either HIV prevention or HIV care</a:t>
            </a:r>
          </a:p>
          <a:p>
            <a:pPr lvl="1" indent="-223838">
              <a:buSzPct val="75000"/>
            </a:pPr>
            <a:endParaRPr lang="en-US" sz="900" smtClean="0">
              <a:latin typeface="Cambria" pitchFamily="18" charset="0"/>
            </a:endParaRPr>
          </a:p>
          <a:p>
            <a:pPr lvl="1" indent="-223838">
              <a:buSzPct val="75000"/>
            </a:pPr>
            <a:r>
              <a:rPr lang="en-US" sz="900" smtClean="0">
                <a:latin typeface="Cambria" pitchFamily="18" charset="0"/>
              </a:rPr>
              <a:t>Which of the following best describes your role in HIV in the Houston Area</a:t>
            </a:r>
          </a:p>
          <a:p>
            <a:pPr lvl="1" indent="-223838">
              <a:buSzPct val="75000"/>
              <a:buFontTx/>
              <a:buChar char="•"/>
            </a:pPr>
            <a:r>
              <a:rPr lang="en-US" sz="900" smtClean="0">
                <a:latin typeface="Cambria" pitchFamily="18" charset="0"/>
              </a:rPr>
              <a:t>15 (32.6%) were ASO or CBO contractor</a:t>
            </a:r>
          </a:p>
          <a:p>
            <a:pPr lvl="1" indent="-223838">
              <a:buSzPct val="75000"/>
              <a:buFontTx/>
              <a:buChar char="•"/>
            </a:pPr>
            <a:r>
              <a:rPr lang="en-US" sz="900" smtClean="0">
                <a:latin typeface="Cambria" pitchFamily="18" charset="0"/>
              </a:rPr>
              <a:t>8 (17.4%) were admin agent or directly-funded grantee</a:t>
            </a:r>
          </a:p>
          <a:p>
            <a:pPr lvl="1" indent="-223838">
              <a:buSzPct val="75000"/>
              <a:buFontTx/>
              <a:buChar char="•"/>
            </a:pPr>
            <a:r>
              <a:rPr lang="en-US" sz="900" smtClean="0">
                <a:latin typeface="Cambria" pitchFamily="18" charset="0"/>
              </a:rPr>
              <a:t>8 (17.4%) were member of RWPC or CPG</a:t>
            </a:r>
          </a:p>
          <a:p>
            <a:pPr lvl="1" indent="-223838">
              <a:buSzPct val="75000"/>
            </a:pPr>
            <a:endParaRPr lang="en-US" sz="900" smtClean="0">
              <a:latin typeface="Cambria" pitchFamily="18" charset="0"/>
            </a:endParaRPr>
          </a:p>
          <a:p>
            <a:pPr lvl="1" indent="-223838">
              <a:buSzPct val="75000"/>
            </a:pPr>
            <a:r>
              <a:rPr lang="en-US" sz="900" smtClean="0">
                <a:latin typeface="Cambria" pitchFamily="18" charset="0"/>
              </a:rPr>
              <a:t>71 individuals and 56 agencies participated in meetings.  Of these, 23% were PLWHA.  In addition, 62% of the leadership for the process was PLWHA.</a:t>
            </a:r>
          </a:p>
          <a:p>
            <a:pPr lvl="1" indent="-223838">
              <a:buSzPct val="75000"/>
            </a:pPr>
            <a:r>
              <a:rPr lang="en-US" sz="900" smtClean="0">
                <a:latin typeface="Cambria" pitchFamily="18" charset="0"/>
              </a:rPr>
              <a:t>Including the Public Comment Process, 110 individuals and 61 agencies contributed to the process.</a:t>
            </a:r>
          </a:p>
          <a:p>
            <a:pPr lvl="1" indent="-223838">
              <a:buSzPct val="75000"/>
            </a:pPr>
            <a:endParaRPr lang="en-US" sz="900" smtClean="0">
              <a:latin typeface="Cambria" pitchFamily="18" charset="0"/>
            </a:endParaRPr>
          </a:p>
          <a:p>
            <a:pPr lvl="1" indent="-223838">
              <a:buSzPct val="75000"/>
              <a:buFontTx/>
              <a:buAutoNum type="arabicPeriod"/>
            </a:pPr>
            <a:r>
              <a:rPr lang="en-US" sz="900" smtClean="0"/>
              <a:t>How did you participate in the process to develop the joint plan? (Please select all that apply)</a:t>
            </a:r>
          </a:p>
          <a:p>
            <a:pPr lvl="1" indent="-223838">
              <a:buSzPct val="75000"/>
              <a:buFontTx/>
              <a:buAutoNum type="arabicPeriod"/>
            </a:pPr>
            <a:r>
              <a:rPr lang="en-US" sz="900" smtClean="0"/>
              <a:t> Approximately how many meetings related to the process did you attend? (Please select one) </a:t>
            </a:r>
          </a:p>
          <a:p>
            <a:pPr lvl="1" indent="-223838">
              <a:buSzPct val="75000"/>
            </a:pPr>
            <a:r>
              <a:rPr lang="en-US" sz="900" smtClean="0"/>
              <a:t>20. Do you work primarily in HIV prevention or HIV care? (Please select one) </a:t>
            </a:r>
          </a:p>
          <a:p>
            <a:pPr lvl="1" indent="-223838">
              <a:buSzPct val="75000"/>
            </a:pPr>
            <a:r>
              <a:rPr lang="en-US" sz="900" smtClean="0"/>
              <a:t>17. Is this the first time you have been PERSONALLY involved in the development of a comprehensive plan for either HIV prevention or HIV care for the Houston Area? </a:t>
            </a:r>
          </a:p>
          <a:p>
            <a:pPr lvl="1" indent="-223838">
              <a:buSzPct val="75000"/>
            </a:pPr>
            <a:r>
              <a:rPr lang="en-US" sz="900" smtClean="0"/>
              <a:t>18. Is this the first time that your AGENCY has been involved in the development of a comprehensive plan for either HIV prevention or HIV care for the Houston Area? </a:t>
            </a:r>
          </a:p>
          <a:p>
            <a:pPr lvl="1" indent="-223838">
              <a:buSzPct val="75000"/>
            </a:pPr>
            <a:r>
              <a:rPr lang="en-US" sz="900" smtClean="0"/>
              <a:t>19. Which of the following best describes your role in HIV in the Houston Area? (Please select one) </a:t>
            </a:r>
            <a:endParaRPr lang="en-US" sz="900" smtClean="0">
              <a:latin typeface="Cambria" pitchFamily="18"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fld id="{91408160-1AB3-478E-A567-611D4009F855}" type="slidenum">
              <a:rPr lang="en-US" sz="1200" smtClean="0"/>
              <a:pPr eaLnBrk="1" hangingPunct="1"/>
              <a:t>15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Expectations- e.g., materials to read, roles, assignments</a:t>
            </a:r>
          </a:p>
          <a:p>
            <a:endParaRPr lang="en-US" smtClean="0"/>
          </a:p>
          <a:p>
            <a:r>
              <a:rPr lang="en-US" smtClean="0"/>
              <a:t>“other” difficulty= lack of mentor</a:t>
            </a:r>
          </a:p>
          <a:p>
            <a:r>
              <a:rPr lang="en-US" smtClean="0"/>
              <a:t>N=52 for conflicts question</a:t>
            </a:r>
          </a:p>
          <a:p>
            <a:endParaRPr lang="en-US" smtClean="0"/>
          </a:p>
          <a:p>
            <a:r>
              <a:rPr lang="en-US" smtClean="0"/>
              <a:t>3. Did you have difficulty with any of the following during the process? (Please select all that apply) </a:t>
            </a:r>
          </a:p>
          <a:p>
            <a:r>
              <a:rPr lang="en-US" smtClean="0"/>
              <a:t>4. Did you encounter any of the following barriers to participation in the process? (Please check all that apply)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fld id="{441B05A9-16AC-4944-B792-3530D4E810E9}" type="slidenum">
              <a:rPr lang="en-US" sz="1200" smtClean="0"/>
              <a:pPr eaLnBrk="1" hangingPunct="1"/>
              <a:t>16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5. Please tell us the extent to which you agree/disagree with the following statements: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fld id="{A85A0125-90FF-4A40-B1BD-E7EB5D8AB25F}" type="slidenum">
              <a:rPr lang="en-US" sz="1200" smtClean="0"/>
              <a:pPr eaLnBrk="1" hangingPunct="1"/>
              <a:t>17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9. Please tell us the extent to which you agree/disagree with the following statements: </a:t>
            </a:r>
          </a:p>
        </p:txBody>
      </p:sp>
      <p:sp>
        <p:nvSpPr>
          <p:cNvPr id="55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r" eaLnBrk="1" hangingPunct="1"/>
            <a:fld id="{61B79E29-535A-4926-86F7-3B284EEF8EF5}" type="slidenum">
              <a:rPr lang="en-US" sz="1200"/>
              <a:pPr algn="r" eaLnBrk="1" hangingPunct="1"/>
              <a:t>18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None/NA does not include missing</a:t>
            </a:r>
          </a:p>
          <a:p>
            <a:endParaRPr lang="en-US" smtClean="0"/>
          </a:p>
          <a:p>
            <a:r>
              <a:rPr lang="en-US" smtClean="0"/>
              <a:t>6. What did you like BEST about the process? </a:t>
            </a:r>
          </a:p>
          <a:p>
            <a:r>
              <a:rPr lang="en-US" smtClean="0"/>
              <a:t>7. What did you like LEAST about the process?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fld id="{02A21232-D2B1-4F48-99C4-4853AB999EA9}" type="slidenum">
              <a:rPr lang="en-US" sz="1200" smtClean="0"/>
              <a:pPr eaLnBrk="1" hangingPunct="1"/>
              <a:t>19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075192-AB16-4B79-935A-AFCC8897EE48}"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7B5B61-6CE8-4E3F-9041-A67BEFF8B400}" type="slidenum">
              <a:rPr lang="en-US"/>
              <a:pPr>
                <a:defRPr/>
              </a:pPr>
              <a:t>‹#›</a:t>
            </a:fld>
            <a:endParaRPr lang="en-US"/>
          </a:p>
        </p:txBody>
      </p:sp>
    </p:spTree>
    <p:extLst>
      <p:ext uri="{BB962C8B-B14F-4D97-AF65-F5344CB8AC3E}">
        <p14:creationId xmlns:p14="http://schemas.microsoft.com/office/powerpoint/2010/main" val="3714534811"/>
      </p:ext>
    </p:extLst>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2FBC8F-D508-485B-9866-D26392FF94DA}" type="slidenum">
              <a:rPr lang="en-US"/>
              <a:pPr>
                <a:defRPr/>
              </a:pPr>
              <a:t>‹#›</a:t>
            </a:fld>
            <a:endParaRPr lang="en-US"/>
          </a:p>
        </p:txBody>
      </p:sp>
    </p:spTree>
    <p:extLst>
      <p:ext uri="{BB962C8B-B14F-4D97-AF65-F5344CB8AC3E}">
        <p14:creationId xmlns:p14="http://schemas.microsoft.com/office/powerpoint/2010/main" val="240102244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2F69C1-D090-4FF4-B9A7-5554C0564D55}" type="slidenum">
              <a:rPr lang="en-US"/>
              <a:pPr>
                <a:defRPr/>
              </a:pPr>
              <a:t>‹#›</a:t>
            </a:fld>
            <a:endParaRPr lang="en-US"/>
          </a:p>
        </p:txBody>
      </p:sp>
    </p:spTree>
    <p:extLst>
      <p:ext uri="{BB962C8B-B14F-4D97-AF65-F5344CB8AC3E}">
        <p14:creationId xmlns:p14="http://schemas.microsoft.com/office/powerpoint/2010/main" val="212716759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1E79EF-7C52-48F6-B997-CE0C6B66B6A6}" type="slidenum">
              <a:rPr lang="en-US"/>
              <a:pPr>
                <a:defRPr/>
              </a:pPr>
              <a:t>‹#›</a:t>
            </a:fld>
            <a:endParaRPr lang="en-US" dirty="0"/>
          </a:p>
        </p:txBody>
      </p:sp>
    </p:spTree>
    <p:extLst>
      <p:ext uri="{BB962C8B-B14F-4D97-AF65-F5344CB8AC3E}">
        <p14:creationId xmlns:p14="http://schemas.microsoft.com/office/powerpoint/2010/main" val="204500841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A45DAC-9901-4C52-8B24-EF3E4F13356C}"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A27EA9-72C2-414C-9191-375B36E5001F}" type="slidenum">
              <a:rPr lang="en-US"/>
              <a:pPr>
                <a:defRPr/>
              </a:pPr>
              <a:t>‹#›</a:t>
            </a:fld>
            <a:endParaRPr lang="en-US"/>
          </a:p>
        </p:txBody>
      </p:sp>
    </p:spTree>
    <p:extLst>
      <p:ext uri="{BB962C8B-B14F-4D97-AF65-F5344CB8AC3E}">
        <p14:creationId xmlns:p14="http://schemas.microsoft.com/office/powerpoint/2010/main" val="3878446268"/>
      </p:ext>
    </p:extLst>
  </p:cSld>
  <p:clrMapOvr>
    <a:masterClrMapping/>
  </p:clrMapOvr>
  <p:transition spd="med">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E58806-CA75-4EAC-88B2-16CF0F8B5BEF}" type="datetimeFigureOut">
              <a:rPr lang="en-US"/>
              <a:pPr>
                <a:defRPr/>
              </a:pPr>
              <a:t>12/2/2012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31161C-09A9-439A-8FD2-F1DA48E747D4}" type="slidenum">
              <a:rPr lang="en-US"/>
              <a:pPr>
                <a:defRPr/>
              </a:pPr>
              <a:t>‹#›</a:t>
            </a:fld>
            <a:endParaRPr lang="en-US"/>
          </a:p>
        </p:txBody>
      </p:sp>
    </p:spTree>
    <p:extLst>
      <p:ext uri="{BB962C8B-B14F-4D97-AF65-F5344CB8AC3E}">
        <p14:creationId xmlns:p14="http://schemas.microsoft.com/office/powerpoint/2010/main" val="23950320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4A08F11-09F9-4741-94C0-2A440384D3DD}" type="slidenum">
              <a:rPr lang="en-US"/>
              <a:pPr>
                <a:defRPr/>
              </a:pPr>
              <a:t>‹#›</a:t>
            </a:fld>
            <a:endParaRPr lang="en-US" dirty="0"/>
          </a:p>
        </p:txBody>
      </p:sp>
    </p:spTree>
    <p:extLst>
      <p:ext uri="{BB962C8B-B14F-4D97-AF65-F5344CB8AC3E}">
        <p14:creationId xmlns:p14="http://schemas.microsoft.com/office/powerpoint/2010/main" val="19452185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4F4418-4EE7-4F99-B276-ED4061D64D36}" type="datetimeFigureOut">
              <a:rPr lang="en-US"/>
              <a:pPr>
                <a:defRPr/>
              </a:pPr>
              <a:t>12/2/2012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C0EE73-B6C8-4B24-9BF0-AB8CD4D80FF2}" type="slidenum">
              <a:rPr lang="en-US"/>
              <a:pPr>
                <a:defRPr/>
              </a:pPr>
              <a:t>‹#›</a:t>
            </a:fld>
            <a:endParaRPr lang="en-US"/>
          </a:p>
        </p:txBody>
      </p:sp>
    </p:spTree>
    <p:extLst>
      <p:ext uri="{BB962C8B-B14F-4D97-AF65-F5344CB8AC3E}">
        <p14:creationId xmlns:p14="http://schemas.microsoft.com/office/powerpoint/2010/main" val="1402914085"/>
      </p:ext>
    </p:extLst>
  </p:cSld>
  <p:clrMapOvr>
    <a:masterClrMapping/>
  </p:clrMapOvr>
  <p:transition spd="med">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8C1E1D-C4BD-4650-9AEC-05B44FEA8939}" type="datetimeFigureOut">
              <a:rPr lang="en-US"/>
              <a:pPr>
                <a:defRPr/>
              </a:pPr>
              <a:t>12/2/2012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0BA0F8-8177-4AEA-8C54-37FF4BE100A8}" type="slidenum">
              <a:rPr lang="en-US"/>
              <a:pPr>
                <a:defRPr/>
              </a:pPr>
              <a:t>‹#›</a:t>
            </a:fld>
            <a:endParaRPr lang="en-US"/>
          </a:p>
        </p:txBody>
      </p:sp>
    </p:spTree>
    <p:extLst>
      <p:ext uri="{BB962C8B-B14F-4D97-AF65-F5344CB8AC3E}">
        <p14:creationId xmlns:p14="http://schemas.microsoft.com/office/powerpoint/2010/main" val="1420611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C41C2DD-C932-4576-B175-02FB187289AF}" type="slidenum">
              <a:rPr lang="en-US"/>
              <a:pPr>
                <a:defRPr/>
              </a:pPr>
              <a:t>‹#›</a:t>
            </a:fld>
            <a:endParaRPr lang="en-US"/>
          </a:p>
        </p:txBody>
      </p:sp>
    </p:spTree>
    <p:extLst>
      <p:ext uri="{BB962C8B-B14F-4D97-AF65-F5344CB8AC3E}">
        <p14:creationId xmlns:p14="http://schemas.microsoft.com/office/powerpoint/2010/main" val="371624960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7D11613-5779-44B3-ABAC-0CBFCF8A87F1}" type="slidenum">
              <a:rPr lang="en-US"/>
              <a:pPr>
                <a:defRPr/>
              </a:pPr>
              <a:t>‹#›</a:t>
            </a:fld>
            <a:endParaRPr lang="en-US"/>
          </a:p>
        </p:txBody>
      </p:sp>
    </p:spTree>
    <p:extLst>
      <p:ext uri="{BB962C8B-B14F-4D97-AF65-F5344CB8AC3E}">
        <p14:creationId xmlns:p14="http://schemas.microsoft.com/office/powerpoint/2010/main" val="55950559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989B977-992C-419B-B3C1-B6C2E4640ECB}" type="datetimeFigureOut">
              <a:rPr lang="en-US"/>
              <a:pPr>
                <a:defRPr/>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24B48C-1BA5-4859-B195-3DF933B9E5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9" r:id="rId1"/>
    <p:sldLayoutId id="2147483864" r:id="rId2"/>
    <p:sldLayoutId id="2147483860" r:id="rId3"/>
    <p:sldLayoutId id="2147483861" r:id="rId4"/>
    <p:sldLayoutId id="2147483865" r:id="rId5"/>
    <p:sldLayoutId id="2147483862" r:id="rId6"/>
    <p:sldLayoutId id="2147483863" r:id="rId7"/>
    <p:sldLayoutId id="2147483866" r:id="rId8"/>
    <p:sldLayoutId id="2147483867" r:id="rId9"/>
    <p:sldLayoutId id="2147483868" r:id="rId10"/>
    <p:sldLayoutId id="2147483869" r:id="rId11"/>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7.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 Id="rId9" Type="http://schemas.openxmlformats.org/officeDocument/2006/relationships/image" Target="../media/image8.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7.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9.emf"/><Relationship Id="rId4" Type="http://schemas.openxmlformats.org/officeDocument/2006/relationships/oleObject" Target="../embeddings/oleObject4.bin"/><Relationship Id="rId9"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hyperlink" Target="PPT%20and%20Hyperlinks/Pages%20from%202012%20Houston%20EMA%20Comp%20HIV%20Plan--HRSA--6.29.12.pdf" TargetMode="External"/><Relationship Id="rId3" Type="http://schemas.openxmlformats.org/officeDocument/2006/relationships/hyperlink" Target="2012%20Comp%20HIV%20Plan%20At-A-Glance%20National%20INDICATORS%2012-07-11.pdf" TargetMode="External"/><Relationship Id="rId7" Type="http://schemas.openxmlformats.org/officeDocument/2006/relationships/hyperlink" Target="Pages%20from%202012%20Houston%20EMA%20Comp%20HIV%20Plan--HRSA--6.29.12.pdf" TargetMode="External"/><Relationship Id="rId2" Type="http://schemas.openxmlformats.org/officeDocument/2006/relationships/hyperlink" Target="PPT%20and%20Hyperlinks/2012%20Comp%20HIV%20Plan%20At-A-Glance%20National%20INDICATORS%2012-07-11.pdf" TargetMode="External"/><Relationship Id="rId1" Type="http://schemas.openxmlformats.org/officeDocument/2006/relationships/slideLayout" Target="../slideLayouts/slideLayout5.xml"/><Relationship Id="rId6" Type="http://schemas.openxmlformats.org/officeDocument/2006/relationships/hyperlink" Target="Pages%20from%202012%20Comp%20Plan--EXEC%20PLAN--6-29-12.pdf" TargetMode="External"/><Relationship Id="rId5" Type="http://schemas.openxmlformats.org/officeDocument/2006/relationships/hyperlink" Target="6_Map%20of%20the%202012%20Plan%2012-12-11.pdf" TargetMode="External"/><Relationship Id="rId4" Type="http://schemas.openxmlformats.org/officeDocument/2006/relationships/hyperlink" Target="2012%20Comp%20Plan%20Benchmarking%20FINAL%202-7-12.doc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2012%20Comp%20Plan%20RP%20Checklist%20-%20RWPC.pdf" TargetMode="External"/><Relationship Id="rId2" Type="http://schemas.openxmlformats.org/officeDocument/2006/relationships/hyperlink" Target="2012%20Comp%20Plan%20RP%20Checklist%20-%20Gaps.pdf" TargetMode="External"/><Relationship Id="rId1" Type="http://schemas.openxmlformats.org/officeDocument/2006/relationships/slideLayout" Target="../slideLayouts/slideLayout5.xml"/><Relationship Id="rId5" Type="http://schemas.openxmlformats.org/officeDocument/2006/relationships/hyperlink" Target="Activity%20Worksheet.pdf" TargetMode="External"/><Relationship Id="rId4" Type="http://schemas.openxmlformats.org/officeDocument/2006/relationships/hyperlink" Target="2012%20Comp%20Plan%20RP%20Checklist%20-%20ACA.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04800" y="914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ctr" eaLnBrk="1" hangingPunct="1"/>
            <a:r>
              <a:rPr lang="en-US" sz="3200">
                <a:latin typeface="Corbel" pitchFamily="34" charset="0"/>
              </a:rPr>
              <a:t>RWA-0054</a:t>
            </a:r>
          </a:p>
          <a:p>
            <a:pPr algn="ctr" eaLnBrk="1" hangingPunct="1"/>
            <a:r>
              <a:rPr lang="en-US" sz="3200" b="0">
                <a:latin typeface="Cambria" pitchFamily="18" charset="0"/>
              </a:rPr>
              <a:t>From Silos to Seamlessness:                                       Building a Joint Comprehensive HIV Prevention and Care Services Plan</a:t>
            </a:r>
          </a:p>
          <a:p>
            <a:pPr algn="ctr" eaLnBrk="1" hangingPunct="1"/>
            <a:endParaRPr lang="en-US" sz="1800" b="0">
              <a:latin typeface="Arial" pitchFamily="34" charset="0"/>
            </a:endParaRPr>
          </a:p>
        </p:txBody>
      </p:sp>
      <p:cxnSp>
        <p:nvCxnSpPr>
          <p:cNvPr id="8" name="Straight Connector 7"/>
          <p:cNvCxnSpPr/>
          <p:nvPr/>
        </p:nvCxnSpPr>
        <p:spPr>
          <a:xfrm>
            <a:off x="533400" y="3048000"/>
            <a:ext cx="804227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292" name="Text Box 3"/>
          <p:cNvSpPr txBox="1">
            <a:spLocks noChangeArrowheads="1"/>
          </p:cNvSpPr>
          <p:nvPr/>
        </p:nvSpPr>
        <p:spPr bwMode="auto">
          <a:xfrm>
            <a:off x="457200" y="3200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ctr" eaLnBrk="1" hangingPunct="1"/>
            <a:r>
              <a:rPr lang="en-US" b="0">
                <a:latin typeface="Garamond" pitchFamily="18" charset="0"/>
                <a:cs typeface="Times New Roman" pitchFamily="18" charset="0"/>
              </a:rPr>
              <a:t>Ryan White 2012 Grantee Meeting: </a:t>
            </a:r>
            <a:r>
              <a:rPr lang="en-US" b="0" i="1">
                <a:latin typeface="Garamond" pitchFamily="18" charset="0"/>
                <a:cs typeface="Times New Roman" pitchFamily="18" charset="0"/>
              </a:rPr>
              <a:t>Navigating a New Era in Care</a:t>
            </a:r>
          </a:p>
          <a:p>
            <a:pPr algn="ctr" eaLnBrk="1" hangingPunct="1"/>
            <a:r>
              <a:rPr lang="en-US" b="0">
                <a:latin typeface="Garamond" pitchFamily="18" charset="0"/>
              </a:rPr>
              <a:t>Marriott Wardman Park Hotel</a:t>
            </a:r>
            <a:endParaRPr lang="en-US" b="0">
              <a:latin typeface="Garamond" pitchFamily="18" charset="0"/>
              <a:cs typeface="Times New Roman" pitchFamily="18" charset="0"/>
            </a:endParaRPr>
          </a:p>
          <a:p>
            <a:pPr algn="ctr" eaLnBrk="1" hangingPunct="1"/>
            <a:r>
              <a:rPr lang="en-US" b="0">
                <a:latin typeface="Garamond" pitchFamily="18" charset="0"/>
                <a:cs typeface="Times New Roman" pitchFamily="18" charset="0"/>
              </a:rPr>
              <a:t>Washington, D.C. </a:t>
            </a:r>
          </a:p>
          <a:p>
            <a:pPr algn="ctr" eaLnBrk="1" hangingPunct="1"/>
            <a:r>
              <a:rPr lang="en-US" b="0">
                <a:latin typeface="Garamond" pitchFamily="18" charset="0"/>
                <a:cs typeface="Times New Roman" pitchFamily="18" charset="0"/>
              </a:rPr>
              <a:t>November 28, 2012</a:t>
            </a:r>
          </a:p>
          <a:p>
            <a:pPr eaLnBrk="1" hangingPunct="1"/>
            <a:endParaRPr lang="en-US" b="0">
              <a:latin typeface="Arial" pitchFamily="34" charset="0"/>
            </a:endParaRPr>
          </a:p>
        </p:txBody>
      </p:sp>
      <p:pic>
        <p:nvPicPr>
          <p:cNvPr id="12293" name="Picture 10" descr="The Resourc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486400"/>
            <a:ext cx="474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http://www.houstontx.gov/health/images/logo-good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762625"/>
            <a:ext cx="19097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RWPC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800725"/>
            <a:ext cx="7239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4"/>
          <p:cNvSpPr txBox="1">
            <a:spLocks noChangeArrowheads="1"/>
          </p:cNvSpPr>
          <p:nvPr/>
        </p:nvSpPr>
        <p:spPr bwMode="auto">
          <a:xfrm>
            <a:off x="962025" y="6076950"/>
            <a:ext cx="2514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1100" b="0"/>
              <a:t>Houston Area HIV Services                            Ryan White Planning Council</a:t>
            </a:r>
          </a:p>
          <a:p>
            <a:pPr eaLnBrk="1" hangingPunct="1"/>
            <a:endParaRPr lang="en-US" sz="90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1143000"/>
          </a:xfrm>
        </p:spPr>
        <p:txBody>
          <a:bodyPr/>
          <a:lstStyle/>
          <a:p>
            <a:pPr eaLnBrk="1" hangingPunct="1"/>
            <a:r>
              <a:rPr lang="en-US" sz="4000" smtClean="0">
                <a:latin typeface="Corbel" pitchFamily="34" charset="0"/>
              </a:rPr>
              <a:t>Core Plan Components</a:t>
            </a:r>
          </a:p>
        </p:txBody>
      </p:sp>
      <p:sp>
        <p:nvSpPr>
          <p:cNvPr id="21507" name="Content Placeholder 2"/>
          <p:cNvSpPr>
            <a:spLocks noGrp="1"/>
          </p:cNvSpPr>
          <p:nvPr>
            <p:ph sz="half" idx="1"/>
          </p:nvPr>
        </p:nvSpPr>
        <p:spPr>
          <a:xfrm>
            <a:off x="381000" y="1219200"/>
            <a:ext cx="8458200" cy="5638800"/>
          </a:xfrm>
        </p:spPr>
        <p:txBody>
          <a:bodyPr/>
          <a:lstStyle/>
          <a:p>
            <a:pPr marL="228600" indent="-228600" eaLnBrk="1" hangingPunct="1"/>
            <a:r>
              <a:rPr lang="en-US" sz="2000" smtClean="0">
                <a:latin typeface="Cambria" pitchFamily="18" charset="0"/>
              </a:rPr>
              <a:t>Vision statement of an ideal system of HIV prevention and care for the Houston Area</a:t>
            </a:r>
          </a:p>
          <a:p>
            <a:pPr marL="228600" indent="-228600" eaLnBrk="1" hangingPunct="1"/>
            <a:r>
              <a:rPr lang="en-US" sz="2000" smtClean="0">
                <a:latin typeface="Cambria" pitchFamily="18" charset="0"/>
              </a:rPr>
              <a:t>Summary of overarching community </a:t>
            </a:r>
            <a:r>
              <a:rPr lang="en-US" sz="2000" i="1" smtClean="0">
                <a:latin typeface="Cambria" pitchFamily="18" charset="0"/>
              </a:rPr>
              <a:t>concerns</a:t>
            </a:r>
            <a:r>
              <a:rPr lang="en-US" sz="2000" smtClean="0">
                <a:latin typeface="Cambria" pitchFamily="18" charset="0"/>
              </a:rPr>
              <a:t> or trends in the epidemic, field, and/or community</a:t>
            </a:r>
          </a:p>
          <a:p>
            <a:pPr marL="228600" indent="-228600" eaLnBrk="1" hangingPunct="1"/>
            <a:r>
              <a:rPr lang="en-US" sz="2000" smtClean="0">
                <a:latin typeface="Cambria" pitchFamily="18" charset="0"/>
              </a:rPr>
              <a:t>Summary of overarching </a:t>
            </a:r>
            <a:r>
              <a:rPr lang="en-US" sz="2000" i="1" smtClean="0">
                <a:latin typeface="Cambria" pitchFamily="18" charset="0"/>
              </a:rPr>
              <a:t>solutions</a:t>
            </a:r>
            <a:r>
              <a:rPr lang="en-US" sz="2000" smtClean="0">
                <a:latin typeface="Cambria" pitchFamily="18" charset="0"/>
              </a:rPr>
              <a:t> to address community concerns based on local data, published literature , and subject matter experts</a:t>
            </a:r>
          </a:p>
          <a:p>
            <a:pPr marL="228600" indent="-228600" eaLnBrk="1" hangingPunct="1"/>
            <a:r>
              <a:rPr lang="en-US" sz="2000" smtClean="0">
                <a:latin typeface="Cambria" pitchFamily="18" charset="0"/>
              </a:rPr>
              <a:t>System-wide goals and objectives</a:t>
            </a:r>
          </a:p>
          <a:p>
            <a:pPr marL="228600" indent="-228600" eaLnBrk="1" hangingPunct="1"/>
            <a:r>
              <a:rPr lang="en-US" sz="2000" smtClean="0">
                <a:latin typeface="Cambria" pitchFamily="18" charset="0"/>
              </a:rPr>
              <a:t>A joint list of HIV prevention and care Priority Populations</a:t>
            </a:r>
          </a:p>
          <a:p>
            <a:pPr marL="228600" indent="-228600" eaLnBrk="1" hangingPunct="1"/>
            <a:r>
              <a:rPr lang="en-US" sz="2000" smtClean="0">
                <a:latin typeface="Cambria" pitchFamily="18" charset="0"/>
              </a:rPr>
              <a:t>Models of the local Continuum of Care and local Engagement Continuum</a:t>
            </a:r>
          </a:p>
          <a:p>
            <a:pPr marL="228600" indent="-228600" eaLnBrk="1" hangingPunct="1"/>
            <a:r>
              <a:rPr lang="en-US" sz="2000" smtClean="0">
                <a:latin typeface="Cambria" pitchFamily="18" charset="0"/>
              </a:rPr>
              <a:t>Four topic-specific Strategies that include three-year goals, solutions, activities, timelines, responsible parties, and benchmarks</a:t>
            </a:r>
          </a:p>
          <a:p>
            <a:pPr marL="228600" indent="-228600" eaLnBrk="1" hangingPunct="1"/>
            <a:r>
              <a:rPr lang="en-US" sz="2000" smtClean="0">
                <a:latin typeface="Cambria" pitchFamily="18" charset="0"/>
              </a:rPr>
              <a:t>An evaluation and monitoring plan</a:t>
            </a:r>
          </a:p>
          <a:p>
            <a:pPr marL="228600" indent="-228600" eaLnBrk="1" hangingPunct="1"/>
            <a:r>
              <a:rPr lang="en-US" sz="2000" smtClean="0">
                <a:latin typeface="Cambria" pitchFamily="18" charset="0"/>
              </a:rPr>
              <a:t>Crosswalks to other local, regional, state, and national initiatives and plans</a:t>
            </a:r>
          </a:p>
          <a:p>
            <a:pPr marL="228600" indent="-228600" eaLnBrk="1" hangingPunct="1"/>
            <a:r>
              <a:rPr lang="en-US" sz="2000" smtClean="0">
                <a:latin typeface="Cambria" pitchFamily="18" charset="0"/>
              </a:rPr>
              <a:t>Sector-specific recommendations for how to use the plan</a:t>
            </a:r>
          </a:p>
          <a:p>
            <a:pPr marL="228600" indent="-228600" eaLnBrk="1" hangingPunct="1"/>
            <a:r>
              <a:rPr lang="en-US" sz="2000" smtClean="0">
                <a:latin typeface="Cambria" pitchFamily="18" charset="0"/>
              </a:rPr>
              <a:t>Local HIV Leader Profiles</a:t>
            </a:r>
          </a:p>
          <a:p>
            <a:pPr marL="228600" indent="-228600" eaLnBrk="1" hangingPunct="1"/>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mtClean="0">
              <a:latin typeface="Cambria" pitchFamily="18" charset="0"/>
            </a:endParaRP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86E55798-6B1B-44B7-9D64-87F5F962256F}" type="slidenum">
              <a:rPr lang="en-US" b="0"/>
              <a:pPr>
                <a:defRPr/>
              </a:pPr>
              <a:t>10</a:t>
            </a:fld>
            <a:endParaRPr lang="en-US" b="0" dirty="0"/>
          </a:p>
        </p:txBody>
      </p:sp>
      <p:cxnSp>
        <p:nvCxnSpPr>
          <p:cNvPr id="6" name="Straight Connector 5"/>
          <p:cNvCxnSpPr/>
          <p:nvPr/>
        </p:nvCxnSpPr>
        <p:spPr>
          <a:xfrm>
            <a:off x="457200" y="11430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81800" y="6356350"/>
            <a:ext cx="2133600" cy="365125"/>
          </a:xfrm>
        </p:spPr>
        <p:txBody>
          <a:bodyPr/>
          <a:lstStyle/>
          <a:p>
            <a:pPr>
              <a:defRPr/>
            </a:pPr>
            <a:fld id="{E5B66A49-56FE-4307-A9E1-D66908AA0E42}" type="slidenum">
              <a:rPr lang="en-US" b="0"/>
              <a:pPr>
                <a:defRPr/>
              </a:pPr>
              <a:t>11</a:t>
            </a:fld>
            <a:endParaRPr lang="en-US" b="0" dirty="0"/>
          </a:p>
        </p:txBody>
      </p:sp>
      <p:sp>
        <p:nvSpPr>
          <p:cNvPr id="22531" name="Rectangle 4"/>
          <p:cNvSpPr>
            <a:spLocks noChangeArrowheads="1"/>
          </p:cNvSpPr>
          <p:nvPr/>
        </p:nvSpPr>
        <p:spPr bwMode="auto">
          <a:xfrm>
            <a:off x="0" y="2857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2532" name="Picture 6"/>
          <p:cNvPicPr>
            <a:picLocks noChangeAspect="1" noChangeArrowheads="1"/>
          </p:cNvPicPr>
          <p:nvPr/>
        </p:nvPicPr>
        <p:blipFill>
          <a:blip r:embed="rId2">
            <a:extLst>
              <a:ext uri="{28A0092B-C50C-407E-A947-70E740481C1C}">
                <a14:useLocalDpi xmlns:a14="http://schemas.microsoft.com/office/drawing/2010/main" val="0"/>
              </a:ext>
            </a:extLst>
          </a:blip>
          <a:srcRect l="36501" t="16888" r="35500" b="11555"/>
          <a:stretch>
            <a:fillRect/>
          </a:stretch>
        </p:blipFill>
        <p:spPr bwMode="auto">
          <a:xfrm>
            <a:off x="76200" y="66675"/>
            <a:ext cx="47244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2"/>
          <p:cNvSpPr>
            <a:spLocks noChangeArrowheads="1"/>
          </p:cNvSpPr>
          <p:nvPr/>
        </p:nvSpPr>
        <p:spPr bwMode="auto">
          <a:xfrm>
            <a:off x="4800600" y="1143000"/>
            <a:ext cx="4114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p>
            <a:pPr algn="ctr"/>
            <a:r>
              <a:rPr lang="en-US" b="0">
                <a:solidFill>
                  <a:schemeClr val="accent1"/>
                </a:solidFill>
              </a:rPr>
              <a:t>“I’ve lived to see the turn of a millennium, an openly gay Mayor of Houston, an African American President.  I really was not certain I would see these things in my lifetime…[now] it falls on us, the children, the current survivors of this epidemic, to pick up the torch, not let the flag hit the ground.” </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81800" y="6356350"/>
            <a:ext cx="2133600" cy="365125"/>
          </a:xfrm>
        </p:spPr>
        <p:txBody>
          <a:bodyPr/>
          <a:lstStyle/>
          <a:p>
            <a:pPr>
              <a:defRPr/>
            </a:pPr>
            <a:fld id="{FFF9AFFA-EE42-41D8-894A-E2AD0333CD5C}" type="slidenum">
              <a:rPr lang="en-US" b="0"/>
              <a:pPr>
                <a:defRPr/>
              </a:pPr>
              <a:t>12</a:t>
            </a:fld>
            <a:endParaRPr lang="en-US" b="0" dirty="0"/>
          </a:p>
        </p:txBody>
      </p:sp>
      <p:sp>
        <p:nvSpPr>
          <p:cNvPr id="23555" name="Text Box 1"/>
          <p:cNvSpPr txBox="1">
            <a:spLocks noChangeArrowheads="1"/>
          </p:cNvSpPr>
          <p:nvPr/>
        </p:nvSpPr>
        <p:spPr bwMode="auto">
          <a:xfrm>
            <a:off x="228600" y="304800"/>
            <a:ext cx="4464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2400">
                <a:solidFill>
                  <a:srgbClr val="4F81BD"/>
                </a:solidFill>
                <a:latin typeface="Garamond" pitchFamily="18" charset="0"/>
              </a:rPr>
              <a:t>The Leadership Team</a:t>
            </a:r>
          </a:p>
          <a:p>
            <a:pPr eaLnBrk="1" hangingPunct="1"/>
            <a:r>
              <a:rPr lang="en-US" sz="1400" b="0">
                <a:solidFill>
                  <a:srgbClr val="000000"/>
                </a:solidFill>
                <a:latin typeface="Garamond" pitchFamily="18" charset="0"/>
              </a:rPr>
              <a:t>Houston Area Comprehensive HIV Prevention and Care Services Plan for 2012 Through 2014 </a:t>
            </a:r>
          </a:p>
          <a:p>
            <a:pPr eaLnBrk="1" hangingPunct="1"/>
            <a:endParaRPr lang="en-US"/>
          </a:p>
        </p:txBody>
      </p:sp>
      <p:pic>
        <p:nvPicPr>
          <p:cNvPr id="23556" name="Picture 14" descr="\\HCRWPC\RWCShared$\Committees\Comprehensive HIV Planning\2012 Comprehensive Plan\8_Profiles\Profiles\Photo - FINAL - Group.JPG"/>
          <p:cNvPicPr>
            <a:picLocks noChangeAspect="1" noChangeArrowheads="1"/>
          </p:cNvPicPr>
          <p:nvPr/>
        </p:nvPicPr>
        <p:blipFill>
          <a:blip r:embed="rId2">
            <a:extLst>
              <a:ext uri="{28A0092B-C50C-407E-A947-70E740481C1C}">
                <a14:useLocalDpi xmlns:a14="http://schemas.microsoft.com/office/drawing/2010/main" val="0"/>
              </a:ext>
            </a:extLst>
          </a:blip>
          <a:srcRect l="2000" t="9000" r="2000" b="3000"/>
          <a:stretch>
            <a:fillRect/>
          </a:stretch>
        </p:blipFill>
        <p:spPr bwMode="auto">
          <a:xfrm>
            <a:off x="720725" y="1219200"/>
            <a:ext cx="79660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15"/>
          <p:cNvSpPr>
            <a:spLocks noChangeArrowheads="1"/>
          </p:cNvSpPr>
          <p:nvPr/>
        </p:nvSpPr>
        <p:spPr bwMode="auto">
          <a:xfrm>
            <a:off x="1066800" y="57150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b="0">
                <a:latin typeface="Arial Narrow" pitchFamily="34" charset="0"/>
              </a:rPr>
              <a:t>Joint Meeting of the Leadership Team and Comprehensive HIV Planning Committee                                                                                March 26, 2012, Houston TX </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04800" y="11430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ctr" eaLnBrk="1" hangingPunct="1"/>
            <a:r>
              <a:rPr lang="en-US" sz="3200" b="0">
                <a:latin typeface="Cambria" pitchFamily="18" charset="0"/>
              </a:rPr>
              <a:t>Best Practices in Multi-Disciplinary Partner Engagement: </a:t>
            </a:r>
            <a:r>
              <a:rPr lang="en-US" sz="3200" b="0" i="1">
                <a:latin typeface="Cambria" pitchFamily="18" charset="0"/>
              </a:rPr>
              <a:t>Results of an Engagement Survey</a:t>
            </a:r>
          </a:p>
          <a:p>
            <a:pPr algn="ctr" eaLnBrk="1" hangingPunct="1"/>
            <a:endParaRPr lang="en-US" sz="1800" b="0">
              <a:latin typeface="Arial" pitchFamily="34" charset="0"/>
            </a:endParaRPr>
          </a:p>
        </p:txBody>
      </p:sp>
      <p:cxnSp>
        <p:nvCxnSpPr>
          <p:cNvPr id="8" name="Straight Connector 7"/>
          <p:cNvCxnSpPr/>
          <p:nvPr/>
        </p:nvCxnSpPr>
        <p:spPr>
          <a:xfrm>
            <a:off x="533400" y="2514600"/>
            <a:ext cx="804227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4580" name="Picture 10" descr="The Resourc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410200"/>
            <a:ext cx="474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http://www.houstontx.gov/health/images/logo-good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762625"/>
            <a:ext cx="19097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descr="RWPC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800725"/>
            <a:ext cx="7239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4"/>
          <p:cNvSpPr txBox="1">
            <a:spLocks noChangeArrowheads="1"/>
          </p:cNvSpPr>
          <p:nvPr/>
        </p:nvSpPr>
        <p:spPr bwMode="auto">
          <a:xfrm>
            <a:off x="962025" y="6076950"/>
            <a:ext cx="2514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1100" b="0"/>
              <a:t>Houston Area HIV Services                            Ryan White Planning Council</a:t>
            </a:r>
          </a:p>
          <a:p>
            <a:pPr eaLnBrk="1" hangingPunct="1"/>
            <a:endParaRPr lang="en-US" sz="900"/>
          </a:p>
        </p:txBody>
      </p:sp>
      <p:sp>
        <p:nvSpPr>
          <p:cNvPr id="24584" name="Text Box 3"/>
          <p:cNvSpPr txBox="1">
            <a:spLocks noChangeArrowheads="1"/>
          </p:cNvSpPr>
          <p:nvPr/>
        </p:nvSpPr>
        <p:spPr bwMode="auto">
          <a:xfrm>
            <a:off x="457200" y="2667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ctr" eaLnBrk="1" hangingPunct="1"/>
            <a:r>
              <a:rPr lang="en-US" b="0">
                <a:latin typeface="Garamond" pitchFamily="18" charset="0"/>
                <a:cs typeface="Times New Roman" pitchFamily="18" charset="0"/>
              </a:rPr>
              <a:t>Camden J. Hallmark, MPH</a:t>
            </a:r>
          </a:p>
          <a:p>
            <a:pPr algn="ctr" eaLnBrk="1" hangingPunct="1"/>
            <a:r>
              <a:rPr lang="en-US" b="0">
                <a:latin typeface="Garamond" pitchFamily="18" charset="0"/>
                <a:cs typeface="Times New Roman" pitchFamily="18" charset="0"/>
              </a:rPr>
              <a:t>Data Analyst</a:t>
            </a:r>
          </a:p>
          <a:p>
            <a:pPr algn="ctr" eaLnBrk="1" hangingPunct="1"/>
            <a:r>
              <a:rPr lang="en-US" b="0">
                <a:latin typeface="Garamond" pitchFamily="18" charset="0"/>
                <a:cs typeface="Times New Roman" pitchFamily="18" charset="0"/>
              </a:rPr>
              <a:t>Houston Department of Health and Human Services</a:t>
            </a:r>
          </a:p>
          <a:p>
            <a:pPr algn="ctr" eaLnBrk="1" hangingPunct="1"/>
            <a:r>
              <a:rPr lang="en-US" b="0">
                <a:latin typeface="Garamond" pitchFamily="18" charset="0"/>
                <a:cs typeface="Times New Roman" pitchFamily="18" charset="0"/>
              </a:rPr>
              <a:t>Bureau of HIV/STD and Viral Hepatitis Prevention</a:t>
            </a:r>
          </a:p>
          <a:p>
            <a:pPr eaLnBrk="1" hangingPunct="1"/>
            <a:endParaRPr lang="en-US" b="0">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152400"/>
            <a:ext cx="8229600" cy="1143000"/>
          </a:xfrm>
        </p:spPr>
        <p:txBody>
          <a:bodyPr/>
          <a:lstStyle/>
          <a:p>
            <a:pPr eaLnBrk="1" hangingPunct="1"/>
            <a:r>
              <a:rPr lang="en-US" sz="4000" smtClean="0">
                <a:latin typeface="Corbel" pitchFamily="34" charset="0"/>
              </a:rPr>
              <a:t>Survey Rationale and Methodology</a:t>
            </a:r>
          </a:p>
        </p:txBody>
      </p:sp>
      <p:sp>
        <p:nvSpPr>
          <p:cNvPr id="25603" name="Content Placeholder 2"/>
          <p:cNvSpPr>
            <a:spLocks noGrp="1"/>
          </p:cNvSpPr>
          <p:nvPr>
            <p:ph sz="half" idx="4294967295"/>
          </p:nvPr>
        </p:nvSpPr>
        <p:spPr>
          <a:xfrm>
            <a:off x="381000" y="1295400"/>
            <a:ext cx="8610600" cy="5562600"/>
          </a:xfrm>
        </p:spPr>
        <p:txBody>
          <a:bodyPr/>
          <a:lstStyle/>
          <a:p>
            <a:pPr marL="228600" indent="-228600"/>
            <a:r>
              <a:rPr lang="en-US" sz="2800" smtClean="0"/>
              <a:t>Evaluate </a:t>
            </a:r>
            <a:r>
              <a:rPr lang="en-US" sz="2800" b="1" smtClean="0"/>
              <a:t>entire</a:t>
            </a:r>
            <a:r>
              <a:rPr lang="en-US" sz="2800" smtClean="0"/>
              <a:t> Comprehensive Planning Process</a:t>
            </a:r>
          </a:p>
          <a:p>
            <a:pPr marL="228600" indent="-228600"/>
            <a:r>
              <a:rPr lang="en-US" sz="2800" smtClean="0"/>
              <a:t>Identify best practices in: </a:t>
            </a:r>
          </a:p>
          <a:p>
            <a:pPr marL="457200" lvl="1" indent="-228600"/>
            <a:r>
              <a:rPr lang="en-US" sz="2400" smtClean="0"/>
              <a:t>Engagement/retention of participants</a:t>
            </a:r>
          </a:p>
          <a:p>
            <a:pPr marL="457200" lvl="1" indent="-228600"/>
            <a:r>
              <a:rPr lang="en-US" sz="2400" smtClean="0"/>
              <a:t>Planning process</a:t>
            </a:r>
          </a:p>
          <a:p>
            <a:pPr marL="457200" lvl="1" indent="-228600"/>
            <a:r>
              <a:rPr lang="en-US" sz="2400" smtClean="0"/>
              <a:t>Planning tools</a:t>
            </a:r>
          </a:p>
          <a:p>
            <a:pPr marL="228600" indent="-228600"/>
            <a:r>
              <a:rPr lang="en-US" sz="2800" smtClean="0"/>
              <a:t>Survey Monkey link emailed to participants at the end of the process</a:t>
            </a:r>
          </a:p>
          <a:p>
            <a:pPr marL="457200" lvl="1" indent="-228600" eaLnBrk="1" hangingPunct="1">
              <a:buSzPct val="75000"/>
            </a:pPr>
            <a:r>
              <a:rPr lang="en-US" sz="2400" smtClean="0"/>
              <a:t>“Participants of process” defined as participants of workgroups, Leadership Team, Public Comment Process, RWPC/CPG </a:t>
            </a:r>
          </a:p>
          <a:p>
            <a:pPr marL="457200" lvl="1" indent="-228600" eaLnBrk="1" hangingPunct="1">
              <a:buSzPct val="75000"/>
            </a:pPr>
            <a:r>
              <a:rPr lang="en-US" sz="2400" smtClean="0"/>
              <a:t>Questions on participation level, barriers, process evaluation, motivations of participation, etc.</a:t>
            </a:r>
          </a:p>
        </p:txBody>
      </p:sp>
      <p:sp>
        <p:nvSpPr>
          <p:cNvPr id="5" name="Slide Number Placeholder 4"/>
          <p:cNvSpPr txBox="1">
            <a:spLocks noGrp="1"/>
          </p:cNvSpPr>
          <p:nvPr/>
        </p:nvSpPr>
        <p:spPr>
          <a:xfrm>
            <a:off x="6781800" y="6356350"/>
            <a:ext cx="2133600" cy="365125"/>
          </a:xfrm>
          <a:prstGeom prst="rect">
            <a:avLst/>
          </a:prstGeom>
          <a:noFill/>
        </p:spPr>
        <p:txBody>
          <a:bodyPr anchor="ctr"/>
          <a:lstStyle/>
          <a:p>
            <a:pPr algn="r">
              <a:defRPr/>
            </a:pPr>
            <a:fld id="{BF339423-E696-4165-A03E-60825C9FBC5A}" type="slidenum">
              <a:rPr lang="en-US" sz="1200" b="0">
                <a:solidFill>
                  <a:schemeClr val="tx1">
                    <a:tint val="75000"/>
                  </a:schemeClr>
                </a:solidFill>
              </a:rPr>
              <a:pPr algn="r">
                <a:defRPr/>
              </a:pPr>
              <a:t>14</a:t>
            </a:fld>
            <a:endParaRPr lang="en-US" sz="1200" b="0" dirty="0">
              <a:solidFill>
                <a:schemeClr val="tx1">
                  <a:tint val="75000"/>
                </a:schemeClr>
              </a:solidFill>
            </a:endParaRPr>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143000"/>
          </a:xfrm>
        </p:spPr>
        <p:txBody>
          <a:bodyPr/>
          <a:lstStyle/>
          <a:p>
            <a:pPr eaLnBrk="1" hangingPunct="1"/>
            <a:r>
              <a:rPr lang="en-US" sz="4000" smtClean="0">
                <a:latin typeface="Corbel" pitchFamily="34" charset="0"/>
              </a:rPr>
              <a:t>Participation</a:t>
            </a:r>
          </a:p>
        </p:txBody>
      </p:sp>
      <p:sp>
        <p:nvSpPr>
          <p:cNvPr id="26627" name="Content Placeholder 2"/>
          <p:cNvSpPr>
            <a:spLocks noGrp="1"/>
          </p:cNvSpPr>
          <p:nvPr>
            <p:ph sz="half" idx="1"/>
          </p:nvPr>
        </p:nvSpPr>
        <p:spPr>
          <a:xfrm>
            <a:off x="381000" y="1295400"/>
            <a:ext cx="8610600" cy="5638800"/>
          </a:xfrm>
        </p:spPr>
        <p:txBody>
          <a:bodyPr/>
          <a:lstStyle/>
          <a:p>
            <a:pPr marL="228600" indent="-228600" eaLnBrk="1" hangingPunct="1"/>
            <a:r>
              <a:rPr lang="en-US" sz="1800" smtClean="0">
                <a:latin typeface="Cambria" pitchFamily="18" charset="0"/>
              </a:rPr>
              <a:t>53 respondents: 39% HIV Prevention, 35% HIV Care </a:t>
            </a:r>
          </a:p>
          <a:p>
            <a:pPr marL="457200" lvl="1" indent="-228600" eaLnBrk="1" hangingPunct="1"/>
            <a:r>
              <a:rPr lang="en-US" sz="1400" smtClean="0">
                <a:latin typeface="Cambria" pitchFamily="18" charset="0"/>
              </a:rPr>
              <a:t>First time planning= 38%</a:t>
            </a:r>
          </a:p>
          <a:p>
            <a:pPr marL="228600" indent="-228600" eaLnBrk="1" hangingPunct="1"/>
            <a:r>
              <a:rPr lang="en-US" sz="1800" smtClean="0">
                <a:latin typeface="Cambria" pitchFamily="18" charset="0"/>
              </a:rPr>
              <a:t>Participation in the Process</a:t>
            </a:r>
          </a:p>
          <a:p>
            <a:pPr marL="457200" lvl="1" indent="-228600" eaLnBrk="1" hangingPunct="1">
              <a:buSzPct val="75000"/>
            </a:pPr>
            <a:r>
              <a:rPr lang="en-US" sz="1400" smtClean="0">
                <a:latin typeface="Cambria" pitchFamily="18" charset="0"/>
              </a:rPr>
              <a:t>Served on a Workgroup: 64%</a:t>
            </a:r>
          </a:p>
          <a:p>
            <a:pPr marL="457200" lvl="1" indent="-228600" eaLnBrk="1" hangingPunct="1">
              <a:buSzPct val="75000"/>
            </a:pPr>
            <a:r>
              <a:rPr lang="en-US" sz="1400" smtClean="0">
                <a:latin typeface="Cambria" pitchFamily="18" charset="0"/>
              </a:rPr>
              <a:t>Served on the Leadership Team: 40%</a:t>
            </a:r>
          </a:p>
          <a:p>
            <a:pPr marL="457200" lvl="1" indent="-228600" eaLnBrk="1" hangingPunct="1">
              <a:buSzPct val="75000"/>
            </a:pPr>
            <a:r>
              <a:rPr lang="en-US" sz="1400" smtClean="0">
                <a:latin typeface="Cambria" pitchFamily="18" charset="0"/>
              </a:rPr>
              <a:t>Served on either the RWPC or CPG that concurred with plan: 26%</a:t>
            </a:r>
          </a:p>
          <a:p>
            <a:pPr marL="457200" lvl="1" indent="-228600" eaLnBrk="1" hangingPunct="1">
              <a:buSzPct val="75000"/>
            </a:pPr>
            <a:r>
              <a:rPr lang="en-US" sz="1400" smtClean="0">
                <a:latin typeface="Cambria" pitchFamily="18" charset="0"/>
              </a:rPr>
              <a:t>Contributed data or content not as part of Leadership Team or Workgroup: 13%</a:t>
            </a:r>
          </a:p>
          <a:p>
            <a:pPr marL="457200" lvl="1" indent="-228600" eaLnBrk="1" hangingPunct="1">
              <a:buSzPct val="75000"/>
            </a:pPr>
            <a:r>
              <a:rPr lang="en-US" sz="1400" smtClean="0">
                <a:latin typeface="Cambria" pitchFamily="18" charset="0"/>
              </a:rPr>
              <a:t>Participated in Public Comment process: 9%</a:t>
            </a:r>
          </a:p>
          <a:p>
            <a:pPr marL="457200" lvl="1" indent="-228600" eaLnBrk="1" hangingPunct="1">
              <a:buSzPct val="75000"/>
            </a:pPr>
            <a:r>
              <a:rPr lang="en-US" sz="1400" smtClean="0">
                <a:latin typeface="Cambria" pitchFamily="18" charset="0"/>
              </a:rPr>
              <a:t>Other: 4% </a:t>
            </a:r>
          </a:p>
          <a:p>
            <a:pPr marL="228600" indent="-228600" eaLnBrk="1" hangingPunct="1"/>
            <a:r>
              <a:rPr lang="en-US" sz="1800" smtClean="0">
                <a:latin typeface="Cambria" pitchFamily="18" charset="0"/>
              </a:rPr>
              <a:t>Participation in the Process- Person-level</a:t>
            </a:r>
          </a:p>
          <a:p>
            <a:pPr marL="457200" lvl="1" indent="-228600" eaLnBrk="1" hangingPunct="1">
              <a:buSzPct val="75000"/>
            </a:pPr>
            <a:r>
              <a:rPr lang="en-US" sz="1400" smtClean="0">
                <a:latin typeface="Cambria" pitchFamily="18" charset="0"/>
              </a:rPr>
              <a:t>Workgroup only: 23%</a:t>
            </a:r>
          </a:p>
          <a:p>
            <a:pPr marL="457200" lvl="1" indent="-228600" eaLnBrk="1" hangingPunct="1">
              <a:buSzPct val="75000"/>
            </a:pPr>
            <a:r>
              <a:rPr lang="en-US" sz="1400" smtClean="0">
                <a:latin typeface="Cambria" pitchFamily="18" charset="0"/>
              </a:rPr>
              <a:t>Workgroup + Leadership Team: 19%</a:t>
            </a:r>
          </a:p>
          <a:p>
            <a:pPr marL="457200" lvl="1" indent="-228600" eaLnBrk="1" hangingPunct="1">
              <a:buSzPct val="75000"/>
            </a:pPr>
            <a:r>
              <a:rPr lang="en-US" sz="1400" smtClean="0">
                <a:latin typeface="Cambria" pitchFamily="18" charset="0"/>
              </a:rPr>
              <a:t>RWPC/CPG only: 11%</a:t>
            </a:r>
          </a:p>
          <a:p>
            <a:pPr marL="457200" lvl="1" indent="-228600" eaLnBrk="1" hangingPunct="1">
              <a:buSzPct val="75000"/>
            </a:pPr>
            <a:r>
              <a:rPr lang="en-US" sz="1400" smtClean="0">
                <a:latin typeface="Cambria" pitchFamily="18" charset="0"/>
              </a:rPr>
              <a:t>Workgroup + Leadership Team + RWPC/CPG: 9%</a:t>
            </a:r>
          </a:p>
          <a:p>
            <a:pPr marL="457200" lvl="1" indent="-228600" eaLnBrk="1" hangingPunct="1">
              <a:buSzPct val="75000"/>
            </a:pPr>
            <a:r>
              <a:rPr lang="en-US" sz="1400" smtClean="0">
                <a:latin typeface="Cambria" pitchFamily="18" charset="0"/>
              </a:rPr>
              <a:t>Leadership Team only: 8%</a:t>
            </a:r>
          </a:p>
          <a:p>
            <a:pPr marL="457200" lvl="1" indent="-228600" eaLnBrk="1" hangingPunct="1">
              <a:buSzPct val="75000"/>
            </a:pPr>
            <a:r>
              <a:rPr lang="en-US" sz="1400" smtClean="0">
                <a:latin typeface="Cambria" pitchFamily="18" charset="0"/>
              </a:rPr>
              <a:t>Public comment only:  6%</a:t>
            </a:r>
          </a:p>
          <a:p>
            <a:pPr marL="457200" lvl="1" indent="-228600" eaLnBrk="1" hangingPunct="1">
              <a:buSzPct val="75000"/>
            </a:pPr>
            <a:r>
              <a:rPr lang="en-US" sz="1400" smtClean="0">
                <a:latin typeface="Cambria" pitchFamily="18" charset="0"/>
              </a:rPr>
              <a:t>Contributed data/content only: 4%</a:t>
            </a:r>
          </a:p>
          <a:p>
            <a:pPr marL="228600" indent="-228600" eaLnBrk="1" hangingPunct="1"/>
            <a:r>
              <a:rPr lang="en-US" sz="1800" smtClean="0">
                <a:latin typeface="Cambria" pitchFamily="18" charset="0"/>
              </a:rPr>
              <a:t>High level of participation in multiple areas (45%)</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65B528C8-FE1D-4637-A9C9-329BD509E0DC}" type="slidenum">
              <a:rPr lang="en-US" b="0"/>
              <a:pPr>
                <a:defRPr/>
              </a:pPr>
              <a:t>15</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p:nvPr/>
        </p:nvGraphicFramePr>
        <p:xfrm>
          <a:off x="5172076" y="3886200"/>
          <a:ext cx="3971924" cy="26765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52400"/>
            <a:ext cx="8229600" cy="1143000"/>
          </a:xfrm>
        </p:spPr>
        <p:txBody>
          <a:bodyPr/>
          <a:lstStyle/>
          <a:p>
            <a:pPr eaLnBrk="1" hangingPunct="1"/>
            <a:r>
              <a:rPr lang="en-US" sz="4000" smtClean="0">
                <a:latin typeface="Corbel" pitchFamily="34" charset="0"/>
              </a:rPr>
              <a:t>Reported Barriers to Participation</a:t>
            </a:r>
          </a:p>
        </p:txBody>
      </p:sp>
      <p:sp>
        <p:nvSpPr>
          <p:cNvPr id="27651" name="Content Placeholder 2"/>
          <p:cNvSpPr>
            <a:spLocks noGrp="1"/>
          </p:cNvSpPr>
          <p:nvPr>
            <p:ph sz="half" idx="1"/>
          </p:nvPr>
        </p:nvSpPr>
        <p:spPr>
          <a:xfrm>
            <a:off x="381000" y="1295400"/>
            <a:ext cx="8610600" cy="5638800"/>
          </a:xfrm>
        </p:spPr>
        <p:txBody>
          <a:bodyPr/>
          <a:lstStyle/>
          <a:p>
            <a:pPr marL="228600" indent="-228600" eaLnBrk="1" hangingPunct="1"/>
            <a:r>
              <a:rPr lang="en-US" sz="1600" smtClean="0">
                <a:latin typeface="Cambria" pitchFamily="18" charset="0"/>
              </a:rPr>
              <a:t>Few logistical barriers reported</a:t>
            </a:r>
          </a:p>
          <a:p>
            <a:pPr marL="457200" lvl="1" indent="-228600" eaLnBrk="1" hangingPunct="1">
              <a:buSzPct val="75000"/>
            </a:pPr>
            <a:r>
              <a:rPr lang="en-US" sz="1300" smtClean="0">
                <a:latin typeface="Cambria" pitchFamily="18" charset="0"/>
              </a:rPr>
              <a:t>Multiple times/days to maximize participation</a:t>
            </a:r>
          </a:p>
          <a:p>
            <a:pPr marL="457200" lvl="1" indent="-228600" eaLnBrk="1" hangingPunct="1">
              <a:buSzPct val="75000"/>
            </a:pPr>
            <a:r>
              <a:rPr lang="en-US" sz="1300" smtClean="0">
                <a:latin typeface="Cambria" pitchFamily="18" charset="0"/>
              </a:rPr>
              <a:t>Location same as RWPC meetings, not far from HDHHS Central Office/CPG meeting place</a:t>
            </a:r>
          </a:p>
          <a:p>
            <a:pPr marL="457200" lvl="1" indent="-228600" eaLnBrk="1" hangingPunct="1">
              <a:buSzPct val="75000"/>
            </a:pPr>
            <a:r>
              <a:rPr lang="en-US" sz="1300" smtClean="0">
                <a:latin typeface="Cambria" pitchFamily="18" charset="0"/>
              </a:rPr>
              <a:t>Few assignments outside of meeting times</a:t>
            </a:r>
          </a:p>
          <a:p>
            <a:pPr marL="228600" indent="-228600" eaLnBrk="1" hangingPunct="1">
              <a:buFont typeface="Arial" pitchFamily="34" charset="0"/>
              <a:buNone/>
            </a:pPr>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mtClean="0">
              <a:latin typeface="Cambria" pitchFamily="18" charset="0"/>
            </a:endParaRPr>
          </a:p>
          <a:p>
            <a:pPr marL="228600" indent="-228600" eaLnBrk="1" hangingPunct="1"/>
            <a:endParaRPr lang="en-US" smtClean="0">
              <a:latin typeface="Cambria" pitchFamily="18" charset="0"/>
            </a:endParaRPr>
          </a:p>
          <a:p>
            <a:pPr marL="228600" indent="-228600" eaLnBrk="1" hangingPunct="1">
              <a:buFont typeface="Arial" pitchFamily="34" charset="0"/>
              <a:buNone/>
            </a:pPr>
            <a:endParaRPr lang="en-US" smtClean="0">
              <a:latin typeface="Cambria" pitchFamily="18" charset="0"/>
            </a:endParaRPr>
          </a:p>
          <a:p>
            <a:pPr marL="228600" indent="-228600" eaLnBrk="1" hangingPunct="1">
              <a:buFont typeface="Arial" pitchFamily="34" charset="0"/>
              <a:buNone/>
            </a:pPr>
            <a:endParaRPr lang="en-US" smtClean="0">
              <a:latin typeface="Cambria" pitchFamily="18" charset="0"/>
            </a:endParaRPr>
          </a:p>
          <a:p>
            <a:pPr marL="228600" indent="-228600" eaLnBrk="1" hangingPunct="1"/>
            <a:endParaRPr lang="en-US" sz="1800" smtClean="0">
              <a:latin typeface="Cambria" pitchFamily="18" charset="0"/>
            </a:endParaRPr>
          </a:p>
          <a:p>
            <a:pPr marL="228600" indent="-228600" eaLnBrk="1" hangingPunct="1"/>
            <a:r>
              <a:rPr lang="en-US" sz="1600" smtClean="0">
                <a:latin typeface="Cambria" pitchFamily="18" charset="0"/>
              </a:rPr>
              <a:t>Work conflicts most frequent barrier (38%)</a:t>
            </a:r>
          </a:p>
          <a:p>
            <a:pPr marL="228600" indent="-228600" eaLnBrk="1" hangingPunct="1"/>
            <a:endParaRPr lang="en-US" sz="1400" smtClean="0">
              <a:latin typeface="Cambria" pitchFamily="18" charset="0"/>
            </a:endParaRPr>
          </a:p>
          <a:p>
            <a:pPr marL="228600" indent="-228600" eaLnBrk="1" hangingPunct="1">
              <a:buFont typeface="Arial" pitchFamily="34" charset="0"/>
              <a:buNone/>
            </a:pPr>
            <a:endParaRPr lang="en-US" smtClean="0">
              <a:latin typeface="Cambria" pitchFamily="18" charset="0"/>
            </a:endParaRP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28A473A6-BECC-45EB-B1F5-02AC9A24D083}" type="slidenum">
              <a:rPr lang="en-US" b="0"/>
              <a:pPr>
                <a:defRPr/>
              </a:pPr>
              <a:t>16</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p:nvPr/>
        </p:nvGraphicFramePr>
        <p:xfrm>
          <a:off x="0" y="2362200"/>
          <a:ext cx="4676775"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953000" y="3581400"/>
          <a:ext cx="4191000"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Explosion 1 12"/>
          <p:cNvSpPr/>
          <p:nvPr/>
        </p:nvSpPr>
        <p:spPr>
          <a:xfrm>
            <a:off x="6553200" y="1981200"/>
            <a:ext cx="2590800" cy="1752600"/>
          </a:xfrm>
          <a:prstGeom prst="irregularSeal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7" name="TextBox 13"/>
          <p:cNvSpPr txBox="1">
            <a:spLocks noChangeArrowheads="1"/>
          </p:cNvSpPr>
          <p:nvPr/>
        </p:nvSpPr>
        <p:spPr bwMode="auto">
          <a:xfrm>
            <a:off x="7086600" y="25908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1200">
                <a:solidFill>
                  <a:schemeClr val="bg1"/>
                </a:solidFill>
              </a:rPr>
              <a:t>No difficulties= 64%</a:t>
            </a:r>
          </a:p>
          <a:p>
            <a:pPr eaLnBrk="1" hangingPunct="1"/>
            <a:r>
              <a:rPr lang="en-US" sz="1200">
                <a:solidFill>
                  <a:schemeClr val="bg1"/>
                </a:solidFill>
              </a:rPr>
              <a:t>No barriers= 58%</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ontent Placeholder 2"/>
          <p:cNvSpPr>
            <a:spLocks noGrp="1"/>
          </p:cNvSpPr>
          <p:nvPr>
            <p:ph sz="half" idx="1"/>
          </p:nvPr>
        </p:nvSpPr>
        <p:spPr>
          <a:xfrm>
            <a:off x="457200" y="1219200"/>
            <a:ext cx="8610600" cy="5638800"/>
          </a:xfrm>
        </p:spPr>
        <p:txBody>
          <a:bodyPr/>
          <a:lstStyle/>
          <a:p>
            <a:pPr marL="228600" indent="-228600" eaLnBrk="1" hangingPunct="1">
              <a:buFont typeface="Arial" pitchFamily="34" charset="0"/>
              <a:buNone/>
            </a:pPr>
            <a:r>
              <a:rPr lang="en-US" sz="1800" smtClean="0">
                <a:latin typeface="Cambria" pitchFamily="18" charset="0"/>
              </a:rPr>
              <a:t>Agreement 7-point scale (1= Strongly Disagree, 7= Strongly Agree)</a:t>
            </a:r>
          </a:p>
          <a:p>
            <a:pPr marL="228600" indent="-228600" eaLnBrk="1" hangingPunct="1"/>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buFont typeface="Arial" pitchFamily="34" charset="0"/>
              <a:buNone/>
            </a:pPr>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buFont typeface="Arial" pitchFamily="34" charset="0"/>
              <a:buNone/>
            </a:pPr>
            <a:endParaRPr lang="en-US" sz="1800" smtClean="0">
              <a:latin typeface="Cambria" pitchFamily="18" charset="0"/>
            </a:endParaRPr>
          </a:p>
          <a:p>
            <a:pPr marL="228600" indent="-228600" eaLnBrk="1" hangingPunct="1">
              <a:buFont typeface="Arial" pitchFamily="34" charset="0"/>
              <a:buNone/>
            </a:pPr>
            <a:endParaRPr lang="en-US" sz="1800" smtClean="0">
              <a:latin typeface="Cambria" pitchFamily="18" charset="0"/>
            </a:endParaRPr>
          </a:p>
          <a:p>
            <a:pPr marL="228600" indent="-228600" eaLnBrk="1" hangingPunct="1">
              <a:buFont typeface="Arial" pitchFamily="34" charset="0"/>
              <a:buNone/>
            </a:pPr>
            <a:endParaRPr lang="en-US" sz="1800" smtClean="0">
              <a:latin typeface="Cambria" pitchFamily="18" charset="0"/>
            </a:endParaRPr>
          </a:p>
          <a:p>
            <a:pPr marL="228600" indent="-228600" eaLnBrk="1" hangingPunct="1">
              <a:buFont typeface="Arial" pitchFamily="34" charset="0"/>
              <a:buNone/>
            </a:pPr>
            <a:r>
              <a:rPr lang="en-US" sz="1800" smtClean="0">
                <a:latin typeface="Cambria" pitchFamily="18" charset="0"/>
              </a:rPr>
              <a:t>Kruskal-Wallis Test</a:t>
            </a:r>
            <a:endParaRPr lang="en-US" sz="1600" smtClean="0">
              <a:latin typeface="Cambria" pitchFamily="18" charset="0"/>
            </a:endParaRPr>
          </a:p>
          <a:p>
            <a:pPr marL="228600" indent="-228600" eaLnBrk="1" hangingPunct="1"/>
            <a:r>
              <a:rPr lang="en-US" sz="1400" smtClean="0">
                <a:latin typeface="Cambria" pitchFamily="18" charset="0"/>
              </a:rPr>
              <a:t>3 levels: HIV Prevention, HIV Care, Neither</a:t>
            </a:r>
          </a:p>
          <a:p>
            <a:pPr marL="228600" indent="-228600" eaLnBrk="1" hangingPunct="1">
              <a:buFont typeface="Arial" pitchFamily="34" charset="0"/>
              <a:buNone/>
            </a:pPr>
            <a:r>
              <a:rPr lang="en-US" sz="1400" smtClean="0">
                <a:solidFill>
                  <a:srgbClr val="CC3300"/>
                </a:solidFill>
                <a:latin typeface="Cambria" pitchFamily="18" charset="0"/>
              </a:rPr>
              <a:t>		</a:t>
            </a:r>
            <a:r>
              <a:rPr lang="en-US" sz="1400" b="1" smtClean="0">
                <a:solidFill>
                  <a:srgbClr val="CC3300"/>
                </a:solidFill>
                <a:latin typeface="Cambria" pitchFamily="18" charset="0"/>
              </a:rPr>
              <a:t>No significant differences</a:t>
            </a:r>
          </a:p>
          <a:p>
            <a:pPr marL="228600" indent="-228600" eaLnBrk="1" hangingPunct="1">
              <a:buFont typeface="Arial" pitchFamily="34" charset="0"/>
              <a:buNone/>
            </a:pPr>
            <a:endParaRPr lang="en-US" sz="1400" smtClean="0">
              <a:solidFill>
                <a:srgbClr val="CC3300"/>
              </a:solidFill>
              <a:latin typeface="Cambria" pitchFamily="18" charset="0"/>
            </a:endParaRPr>
          </a:p>
        </p:txBody>
      </p:sp>
      <p:sp>
        <p:nvSpPr>
          <p:cNvPr id="1030" name="Title 1"/>
          <p:cNvSpPr>
            <a:spLocks noGrp="1"/>
          </p:cNvSpPr>
          <p:nvPr>
            <p:ph type="title"/>
          </p:nvPr>
        </p:nvSpPr>
        <p:spPr>
          <a:xfrm>
            <a:off x="457200" y="152400"/>
            <a:ext cx="8229600" cy="1143000"/>
          </a:xfrm>
        </p:spPr>
        <p:txBody>
          <a:bodyPr/>
          <a:lstStyle/>
          <a:p>
            <a:pPr eaLnBrk="1" hangingPunct="1"/>
            <a:r>
              <a:rPr lang="en-US" sz="4000" smtClean="0">
                <a:latin typeface="Corbel" pitchFamily="34" charset="0"/>
              </a:rPr>
              <a:t>Process Evaluation</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83745D62-6897-46F8-8EFC-617AA31BC240}" type="slidenum">
              <a:rPr lang="en-US" b="0"/>
              <a:pPr>
                <a:defRPr/>
              </a:pPr>
              <a:t>17</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26" name="Object 2"/>
          <p:cNvGraphicFramePr>
            <a:graphicFrameLocks noChangeAspect="1"/>
          </p:cNvGraphicFramePr>
          <p:nvPr/>
        </p:nvGraphicFramePr>
        <p:xfrm>
          <a:off x="228600" y="1676400"/>
          <a:ext cx="8686800" cy="2286000"/>
        </p:xfrm>
        <a:graphic>
          <a:graphicData uri="http://schemas.openxmlformats.org/presentationml/2006/ole">
            <mc:AlternateContent xmlns:mc="http://schemas.openxmlformats.org/markup-compatibility/2006">
              <mc:Choice xmlns:v="urn:schemas-microsoft-com:vml" Requires="v">
                <p:oleObj spid="_x0000_s1033" name="Worksheet" r:id="rId4" imgW="7606184" imgH="1856063" progId="Excel.Sheet.8">
                  <p:embed/>
                </p:oleObj>
              </mc:Choice>
              <mc:Fallback>
                <p:oleObj name="Worksheet" r:id="rId4" imgW="7606184" imgH="1856063"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8686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1371600" y="4170363"/>
          <a:ext cx="1741488" cy="935037"/>
        </p:xfrm>
        <a:graphic>
          <a:graphicData uri="http://schemas.openxmlformats.org/presentationml/2006/ole">
            <mc:AlternateContent xmlns:mc="http://schemas.openxmlformats.org/markup-compatibility/2006">
              <mc:Choice xmlns:v="urn:schemas-microsoft-com:vml" Requires="v">
                <p:oleObj spid="_x0000_s1034" name="Worksheet" r:id="rId6" imgW="1742072" imgH="934330" progId="Excel.Sheet.8">
                  <p:embed/>
                </p:oleObj>
              </mc:Choice>
              <mc:Fallback>
                <p:oleObj name="Worksheet" r:id="rId6" imgW="1742072" imgH="934330"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170363"/>
                        <a:ext cx="1741488"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4483100" y="4805363"/>
          <a:ext cx="2755900" cy="1671637"/>
        </p:xfrm>
        <a:graphic>
          <a:graphicData uri="http://schemas.openxmlformats.org/presentationml/2006/ole">
            <mc:AlternateContent xmlns:mc="http://schemas.openxmlformats.org/markup-compatibility/2006">
              <mc:Choice xmlns:v="urn:schemas-microsoft-com:vml" Requires="v">
                <p:oleObj spid="_x0000_s1035" name="Worksheet" r:id="rId8" imgW="2755222" imgH="1671789" progId="Excel.Sheet.8">
                  <p:embed/>
                </p:oleObj>
              </mc:Choice>
              <mc:Fallback>
                <p:oleObj name="Worksheet" r:id="rId8" imgW="2755222" imgH="1671789" progId="Excel.Sheet.8">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100" y="4805363"/>
                        <a:ext cx="27559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Content Placeholder 2"/>
          <p:cNvSpPr>
            <a:spLocks noGrp="1"/>
          </p:cNvSpPr>
          <p:nvPr>
            <p:ph sz="half" idx="4294967295"/>
          </p:nvPr>
        </p:nvSpPr>
        <p:spPr>
          <a:xfrm>
            <a:off x="457200" y="1219200"/>
            <a:ext cx="8610600" cy="5638800"/>
          </a:xfrm>
        </p:spPr>
        <p:txBody>
          <a:bodyPr/>
          <a:lstStyle/>
          <a:p>
            <a:pPr marL="228600" indent="-228600" eaLnBrk="1" hangingPunct="1">
              <a:buFont typeface="Arial" pitchFamily="34" charset="0"/>
              <a:buNone/>
            </a:pPr>
            <a:r>
              <a:rPr lang="en-US" sz="1800" smtClean="0">
                <a:latin typeface="Cambria" pitchFamily="18" charset="0"/>
              </a:rPr>
              <a:t>Agreement 5-point scale (1= Strongly Disagree, 5= Strongly Agree)</a:t>
            </a:r>
          </a:p>
          <a:p>
            <a:pPr marL="228600" indent="-228600" eaLnBrk="1" hangingPunct="1"/>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buFont typeface="Arial" pitchFamily="34" charset="0"/>
              <a:buNone/>
            </a:pPr>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buFont typeface="Arial" pitchFamily="34" charset="0"/>
              <a:buNone/>
            </a:pPr>
            <a:endParaRPr lang="en-US" sz="1800" smtClean="0">
              <a:latin typeface="Cambria" pitchFamily="18" charset="0"/>
            </a:endParaRPr>
          </a:p>
          <a:p>
            <a:pPr marL="228600" indent="-228600" eaLnBrk="1" hangingPunct="1">
              <a:buFont typeface="Arial" pitchFamily="34" charset="0"/>
              <a:buNone/>
            </a:pPr>
            <a:endParaRPr lang="en-US" sz="1800" smtClean="0">
              <a:latin typeface="Cambria" pitchFamily="18" charset="0"/>
            </a:endParaRPr>
          </a:p>
          <a:p>
            <a:pPr marL="228600" indent="-228600" eaLnBrk="1" hangingPunct="1">
              <a:buFont typeface="Arial" pitchFamily="34" charset="0"/>
              <a:buNone/>
            </a:pPr>
            <a:endParaRPr lang="en-US" sz="1800" smtClean="0">
              <a:latin typeface="Cambria" pitchFamily="18" charset="0"/>
            </a:endParaRPr>
          </a:p>
          <a:p>
            <a:pPr marL="228600" indent="-228600" eaLnBrk="1" hangingPunct="1">
              <a:buFont typeface="Arial" pitchFamily="34" charset="0"/>
              <a:buNone/>
            </a:pPr>
            <a:r>
              <a:rPr lang="en-US" sz="1800" smtClean="0">
                <a:latin typeface="Cambria" pitchFamily="18" charset="0"/>
              </a:rPr>
              <a:t>Kruskal-Wallis Test</a:t>
            </a:r>
            <a:endParaRPr lang="en-US" sz="1600" smtClean="0">
              <a:latin typeface="Cambria" pitchFamily="18" charset="0"/>
            </a:endParaRPr>
          </a:p>
          <a:p>
            <a:pPr marL="228600" indent="-228600" eaLnBrk="1" hangingPunct="1"/>
            <a:r>
              <a:rPr lang="en-US" sz="1400" smtClean="0">
                <a:latin typeface="Cambria" pitchFamily="18" charset="0"/>
              </a:rPr>
              <a:t>3 levels: HIV Prevention, HIV Care, Neither</a:t>
            </a:r>
          </a:p>
          <a:p>
            <a:pPr marL="228600" indent="-228600" eaLnBrk="1" hangingPunct="1">
              <a:buFont typeface="Arial" pitchFamily="34" charset="0"/>
              <a:buNone/>
            </a:pPr>
            <a:r>
              <a:rPr lang="en-US" sz="1400" smtClean="0">
                <a:solidFill>
                  <a:srgbClr val="CC3300"/>
                </a:solidFill>
                <a:latin typeface="Cambria" pitchFamily="18" charset="0"/>
              </a:rPr>
              <a:t>		</a:t>
            </a:r>
            <a:r>
              <a:rPr lang="en-US" sz="1400" b="1" smtClean="0">
                <a:solidFill>
                  <a:srgbClr val="CC3300"/>
                </a:solidFill>
                <a:latin typeface="Cambria" pitchFamily="18" charset="0"/>
              </a:rPr>
              <a:t>No significant differences</a:t>
            </a:r>
          </a:p>
          <a:p>
            <a:pPr marL="228600" indent="-228600" eaLnBrk="1" hangingPunct="1">
              <a:buFont typeface="Arial" pitchFamily="34" charset="0"/>
              <a:buNone/>
            </a:pPr>
            <a:endParaRPr lang="en-US" sz="1400" smtClean="0">
              <a:solidFill>
                <a:srgbClr val="CC3300"/>
              </a:solidFill>
              <a:latin typeface="Cambria" pitchFamily="18" charset="0"/>
            </a:endParaRPr>
          </a:p>
        </p:txBody>
      </p:sp>
      <p:sp>
        <p:nvSpPr>
          <p:cNvPr id="2054" name="Title 1"/>
          <p:cNvSpPr>
            <a:spLocks noGrp="1"/>
          </p:cNvSpPr>
          <p:nvPr>
            <p:ph type="title" idx="4294967295"/>
          </p:nvPr>
        </p:nvSpPr>
        <p:spPr>
          <a:xfrm>
            <a:off x="457200" y="152400"/>
            <a:ext cx="8229600" cy="1143000"/>
          </a:xfrm>
        </p:spPr>
        <p:txBody>
          <a:bodyPr/>
          <a:lstStyle/>
          <a:p>
            <a:pPr eaLnBrk="1" hangingPunct="1"/>
            <a:r>
              <a:rPr lang="en-US" sz="4000" smtClean="0">
                <a:latin typeface="Corbel" pitchFamily="34" charset="0"/>
              </a:rPr>
              <a:t>Process Evaluation</a:t>
            </a:r>
          </a:p>
        </p:txBody>
      </p:sp>
      <p:sp>
        <p:nvSpPr>
          <p:cNvPr id="5" name="Slide Number Placeholder 4"/>
          <p:cNvSpPr txBox="1">
            <a:spLocks noGrp="1"/>
          </p:cNvSpPr>
          <p:nvPr/>
        </p:nvSpPr>
        <p:spPr>
          <a:xfrm>
            <a:off x="6781800" y="6356350"/>
            <a:ext cx="2133600" cy="365125"/>
          </a:xfrm>
          <a:prstGeom prst="rect">
            <a:avLst/>
          </a:prstGeom>
          <a:noFill/>
        </p:spPr>
        <p:txBody>
          <a:bodyPr anchor="ctr"/>
          <a:lstStyle/>
          <a:p>
            <a:pPr algn="r">
              <a:defRPr/>
            </a:pPr>
            <a:fld id="{D983CE67-F360-4CF0-A7EF-0E42A5DAA336}" type="slidenum">
              <a:rPr lang="en-US" sz="1200" b="0">
                <a:solidFill>
                  <a:schemeClr val="tx1">
                    <a:tint val="75000"/>
                  </a:schemeClr>
                </a:solidFill>
              </a:rPr>
              <a:pPr algn="r">
                <a:defRPr/>
              </a:pPr>
              <a:t>18</a:t>
            </a:fld>
            <a:endParaRPr lang="en-US" sz="1200" b="0" dirty="0">
              <a:solidFill>
                <a:schemeClr val="tx1">
                  <a:tint val="75000"/>
                </a:schemeClr>
              </a:solidFill>
            </a:endParaRPr>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50" name="Object 2"/>
          <p:cNvGraphicFramePr>
            <a:graphicFrameLocks noChangeAspect="1"/>
          </p:cNvGraphicFramePr>
          <p:nvPr/>
        </p:nvGraphicFramePr>
        <p:xfrm>
          <a:off x="228600" y="1676400"/>
          <a:ext cx="8686800" cy="2286000"/>
        </p:xfrm>
        <a:graphic>
          <a:graphicData uri="http://schemas.openxmlformats.org/presentationml/2006/ole">
            <mc:AlternateContent xmlns:mc="http://schemas.openxmlformats.org/markup-compatibility/2006">
              <mc:Choice xmlns:v="urn:schemas-microsoft-com:vml" Requires="v">
                <p:oleObj spid="_x0000_s2057" name="Worksheet" r:id="rId4" imgW="7606184" imgH="1856063" progId="Excel.Sheet.8">
                  <p:embed/>
                </p:oleObj>
              </mc:Choice>
              <mc:Fallback>
                <p:oleObj name="Worksheet" r:id="rId4" imgW="7606184" imgH="1856063"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8686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1371600" y="4170363"/>
          <a:ext cx="1741488" cy="935037"/>
        </p:xfrm>
        <a:graphic>
          <a:graphicData uri="http://schemas.openxmlformats.org/presentationml/2006/ole">
            <mc:AlternateContent xmlns:mc="http://schemas.openxmlformats.org/markup-compatibility/2006">
              <mc:Choice xmlns:v="urn:schemas-microsoft-com:vml" Requires="v">
                <p:oleObj spid="_x0000_s2058" name="Worksheet" r:id="rId6" imgW="1742072" imgH="934330" progId="Excel.Sheet.8">
                  <p:embed/>
                </p:oleObj>
              </mc:Choice>
              <mc:Fallback>
                <p:oleObj name="Worksheet" r:id="rId6" imgW="1742072" imgH="934330"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170363"/>
                        <a:ext cx="1741488"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4483100" y="4805363"/>
          <a:ext cx="2755900" cy="1671637"/>
        </p:xfrm>
        <a:graphic>
          <a:graphicData uri="http://schemas.openxmlformats.org/presentationml/2006/ole">
            <mc:AlternateContent xmlns:mc="http://schemas.openxmlformats.org/markup-compatibility/2006">
              <mc:Choice xmlns:v="urn:schemas-microsoft-com:vml" Requires="v">
                <p:oleObj spid="_x0000_s2059" name="Worksheet" r:id="rId8" imgW="2755222" imgH="1671789" progId="Excel.Sheet.8">
                  <p:embed/>
                </p:oleObj>
              </mc:Choice>
              <mc:Fallback>
                <p:oleObj name="Worksheet" r:id="rId8" imgW="2755222" imgH="1671789" progId="Excel.Sheet.8">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100" y="4805363"/>
                        <a:ext cx="27559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1143000"/>
          </a:xfrm>
        </p:spPr>
        <p:txBody>
          <a:bodyPr/>
          <a:lstStyle/>
          <a:p>
            <a:pPr eaLnBrk="1" hangingPunct="1"/>
            <a:r>
              <a:rPr lang="en-US" sz="4000" smtClean="0">
                <a:latin typeface="Corbel" pitchFamily="34" charset="0"/>
              </a:rPr>
              <a:t>Process Evaluation- Qualitative</a:t>
            </a:r>
          </a:p>
        </p:txBody>
      </p:sp>
      <p:sp>
        <p:nvSpPr>
          <p:cNvPr id="28675" name="Content Placeholder 2"/>
          <p:cNvSpPr>
            <a:spLocks noGrp="1"/>
          </p:cNvSpPr>
          <p:nvPr>
            <p:ph sz="half" idx="1"/>
          </p:nvPr>
        </p:nvSpPr>
        <p:spPr>
          <a:xfrm>
            <a:off x="381000" y="1295400"/>
            <a:ext cx="8610600" cy="5638800"/>
          </a:xfrm>
        </p:spPr>
        <p:txBody>
          <a:bodyPr/>
          <a:lstStyle/>
          <a:p>
            <a:pPr marL="228600" indent="-228600" eaLnBrk="1" hangingPunct="1"/>
            <a:r>
              <a:rPr lang="en-US" sz="2200" smtClean="0">
                <a:latin typeface="Cambria" pitchFamily="18" charset="0"/>
              </a:rPr>
              <a:t>What did you like BEST about the process?</a:t>
            </a:r>
          </a:p>
          <a:p>
            <a:pPr marL="457200" lvl="1" indent="-228600" eaLnBrk="1" hangingPunct="1">
              <a:buSzPct val="75000"/>
            </a:pPr>
            <a:r>
              <a:rPr lang="en-US" sz="1600" smtClean="0">
                <a:latin typeface="Cambria" pitchFamily="18" charset="0"/>
              </a:rPr>
              <a:t>“The process encouraged lots of individuals to participate.”</a:t>
            </a:r>
          </a:p>
          <a:p>
            <a:pPr marL="457200" lvl="1" indent="-228600" eaLnBrk="1" hangingPunct="1">
              <a:buSzPct val="75000"/>
            </a:pPr>
            <a:r>
              <a:rPr lang="en-US" sz="1600" smtClean="0">
                <a:latin typeface="Cambria" pitchFamily="18" charset="0"/>
              </a:rPr>
              <a:t>“The level of client involvement within the process.”</a:t>
            </a:r>
          </a:p>
          <a:p>
            <a:pPr marL="457200" lvl="1" indent="-228600" eaLnBrk="1" hangingPunct="1">
              <a:buSzPct val="75000"/>
            </a:pPr>
            <a:r>
              <a:rPr lang="en-US" sz="1600" smtClean="0">
                <a:latin typeface="Cambria" pitchFamily="18" charset="0"/>
              </a:rPr>
              <a:t>“Synergy between Prevention and Care”</a:t>
            </a:r>
          </a:p>
          <a:p>
            <a:pPr marL="457200" lvl="1" indent="-228600" eaLnBrk="1" hangingPunct="1">
              <a:buSzPct val="75000"/>
            </a:pPr>
            <a:r>
              <a:rPr lang="en-US" sz="1600" smtClean="0">
                <a:latin typeface="Cambria" pitchFamily="18" charset="0"/>
              </a:rPr>
              <a:t>“My comments were taken seriously, and I felt comfortable participating.”</a:t>
            </a:r>
          </a:p>
          <a:p>
            <a:pPr marL="457200" lvl="1" indent="-228600" eaLnBrk="1" hangingPunct="1">
              <a:buSzPct val="75000"/>
            </a:pPr>
            <a:r>
              <a:rPr lang="en-US" sz="1600" smtClean="0">
                <a:latin typeface="Cambria" pitchFamily="18" charset="0"/>
              </a:rPr>
              <a:t>“It was very organized and a fast paced process that yielded results while honoring input.”</a:t>
            </a:r>
          </a:p>
          <a:p>
            <a:pPr marL="457200" lvl="1" indent="-228600" eaLnBrk="1" hangingPunct="1">
              <a:buSzPct val="75000"/>
            </a:pPr>
            <a:r>
              <a:rPr lang="en-US" sz="1600" smtClean="0">
                <a:latin typeface="Cambria" pitchFamily="18" charset="0"/>
              </a:rPr>
              <a:t>“Collaboration among HIV care and prevention staffers”, “Collaboration among different agencies and providers”</a:t>
            </a:r>
          </a:p>
          <a:p>
            <a:pPr marL="457200" lvl="1" indent="-228600" eaLnBrk="1" hangingPunct="1">
              <a:buSzPct val="75000"/>
            </a:pPr>
            <a:r>
              <a:rPr lang="en-US" sz="1600" smtClean="0">
                <a:latin typeface="Cambria" pitchFamily="18" charset="0"/>
              </a:rPr>
              <a:t>Collaboration (x 6), efficiency (x 5), inclusiveness/broad representation (x 5), </a:t>
            </a:r>
            <a:br>
              <a:rPr lang="en-US" sz="1600" smtClean="0">
                <a:latin typeface="Cambria" pitchFamily="18" charset="0"/>
              </a:rPr>
            </a:br>
            <a:r>
              <a:rPr lang="en-US" sz="1600" smtClean="0">
                <a:latin typeface="Cambria" pitchFamily="18" charset="0"/>
              </a:rPr>
              <a:t>thorough (x 2), teamwork (x 2)</a:t>
            </a:r>
          </a:p>
          <a:p>
            <a:pPr marL="228600" indent="-228600" eaLnBrk="1" hangingPunct="1">
              <a:buSzPct val="75000"/>
            </a:pPr>
            <a:r>
              <a:rPr lang="en-US" sz="2200" smtClean="0">
                <a:latin typeface="Cambria" pitchFamily="18" charset="0"/>
              </a:rPr>
              <a:t>What did you like LEAST about the process?</a:t>
            </a:r>
          </a:p>
          <a:p>
            <a:pPr marL="457200" lvl="1" indent="-228600" eaLnBrk="1" hangingPunct="1">
              <a:buSzPct val="75000"/>
            </a:pPr>
            <a:r>
              <a:rPr lang="en-US" sz="1600" smtClean="0">
                <a:latin typeface="Cambria" pitchFamily="18" charset="0"/>
              </a:rPr>
              <a:t>“Having never served on this type of committee, I felt I could have used a mentor.”</a:t>
            </a:r>
          </a:p>
          <a:p>
            <a:pPr marL="457200" lvl="1" indent="-228600" eaLnBrk="1" hangingPunct="1">
              <a:buSzPct val="75000"/>
            </a:pPr>
            <a:r>
              <a:rPr lang="en-US" sz="1600" smtClean="0">
                <a:latin typeface="Cambria" pitchFamily="18" charset="0"/>
              </a:rPr>
              <a:t>“It was overly bureaucratic at times.”</a:t>
            </a:r>
          </a:p>
          <a:p>
            <a:pPr marL="457200" lvl="1" indent="-228600" eaLnBrk="1" hangingPunct="1">
              <a:buSzPct val="75000"/>
            </a:pPr>
            <a:r>
              <a:rPr lang="en-US" sz="1600" smtClean="0">
                <a:latin typeface="Cambria" pitchFamily="18" charset="0"/>
              </a:rPr>
              <a:t>“I thought we could of got </a:t>
            </a:r>
            <a:r>
              <a:rPr lang="en-US" sz="1600" i="1" smtClean="0">
                <a:latin typeface="Cambria" pitchFamily="18" charset="0"/>
              </a:rPr>
              <a:t>(sic) </a:t>
            </a:r>
            <a:r>
              <a:rPr lang="en-US" sz="1600" smtClean="0">
                <a:latin typeface="Cambria" pitchFamily="18" charset="0"/>
              </a:rPr>
              <a:t>more feedback from the general public and organizations that aren’t key players in the HIV world in Houston.”</a:t>
            </a:r>
          </a:p>
          <a:p>
            <a:pPr marL="457200" lvl="1" indent="-228600" eaLnBrk="1" hangingPunct="1">
              <a:buSzPct val="75000"/>
            </a:pPr>
            <a:r>
              <a:rPr lang="en-US" sz="1600" smtClean="0">
                <a:latin typeface="Cambria" pitchFamily="18" charset="0"/>
              </a:rPr>
              <a:t>“Participation dwindled”, “people in the community stopped coming”</a:t>
            </a:r>
          </a:p>
          <a:p>
            <a:pPr marL="457200" lvl="1" indent="-228600" eaLnBrk="1" hangingPunct="1">
              <a:buSzPct val="75000"/>
            </a:pPr>
            <a:r>
              <a:rPr lang="en-US" sz="1600" smtClean="0">
                <a:latin typeface="Cambria" pitchFamily="18" charset="0"/>
              </a:rPr>
              <a:t>Scheduling conflicts (x 5), length of meetings (x 2), none/NA (x  11)</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28D9BE54-3356-4439-8F46-C9603646CF9B}" type="slidenum">
              <a:rPr lang="en-US" b="0"/>
              <a:pPr>
                <a:defRPr/>
              </a:pPr>
              <a:t>19</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1143000"/>
          </a:xfrm>
        </p:spPr>
        <p:txBody>
          <a:bodyPr/>
          <a:lstStyle/>
          <a:p>
            <a:pPr eaLnBrk="1" hangingPunct="1"/>
            <a:r>
              <a:rPr lang="en-US" sz="4000" smtClean="0">
                <a:latin typeface="Corbel" pitchFamily="34" charset="0"/>
              </a:rPr>
              <a:t>Learning Objectives</a:t>
            </a:r>
          </a:p>
        </p:txBody>
      </p:sp>
      <p:sp>
        <p:nvSpPr>
          <p:cNvPr id="13315" name="Content Placeholder 2"/>
          <p:cNvSpPr>
            <a:spLocks noGrp="1"/>
          </p:cNvSpPr>
          <p:nvPr>
            <p:ph sz="half" idx="1"/>
          </p:nvPr>
        </p:nvSpPr>
        <p:spPr>
          <a:xfrm>
            <a:off x="381000" y="1447800"/>
            <a:ext cx="8305800" cy="4876800"/>
          </a:xfrm>
        </p:spPr>
        <p:txBody>
          <a:bodyPr/>
          <a:lstStyle/>
          <a:p>
            <a:pPr eaLnBrk="1" hangingPunct="1"/>
            <a:r>
              <a:rPr lang="en-US" sz="2200" smtClean="0">
                <a:latin typeface="Cambria" pitchFamily="18" charset="0"/>
              </a:rPr>
              <a:t>Describe the process used to develop a joint comprehensive HIV prevention and care services plan including final content and participation levels.</a:t>
            </a:r>
          </a:p>
          <a:p>
            <a:pPr eaLnBrk="1" hangingPunct="1"/>
            <a:r>
              <a:rPr lang="en-US" sz="2200" smtClean="0">
                <a:latin typeface="Cambria" pitchFamily="18" charset="0"/>
              </a:rPr>
              <a:t>List effective strategies for engaging and retaining PLWHA, consumers, Planning Body members, and other community stakeholders in a joint planning process.</a:t>
            </a:r>
          </a:p>
          <a:p>
            <a:pPr eaLnBrk="1" hangingPunct="1"/>
            <a:r>
              <a:rPr lang="en-US" sz="2200" smtClean="0">
                <a:latin typeface="Cambria" pitchFamily="18" charset="0"/>
              </a:rPr>
              <a:t>Describe joint HIV prevention and care benchmarks for use in measuring systems improvements and monitoring progress in plan implementation, including alignment with the National HIV/AIDS Strategy and other initiatives.</a:t>
            </a:r>
          </a:p>
          <a:p>
            <a:pPr eaLnBrk="1" hangingPunct="1"/>
            <a:endParaRPr lang="en-US" smtClean="0">
              <a:latin typeface="Cambria" pitchFamily="18" charset="0"/>
            </a:endParaRP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FF36DE50-480F-454D-9244-A7F8E2CFF7E3}" type="slidenum">
              <a:rPr lang="en-US" b="0"/>
              <a:pPr>
                <a:defRPr/>
              </a:pPr>
              <a:t>2</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152400"/>
            <a:ext cx="8229600" cy="1143000"/>
          </a:xfrm>
        </p:spPr>
        <p:txBody>
          <a:bodyPr/>
          <a:lstStyle/>
          <a:p>
            <a:pPr eaLnBrk="1" hangingPunct="1"/>
            <a:r>
              <a:rPr lang="en-US" sz="3800" smtClean="0">
                <a:latin typeface="Corbel" pitchFamily="34" charset="0"/>
              </a:rPr>
              <a:t>Motivators of Participation (2011/2012)</a:t>
            </a:r>
          </a:p>
        </p:txBody>
      </p:sp>
      <p:sp>
        <p:nvSpPr>
          <p:cNvPr id="3076" name="Content Placeholder 2"/>
          <p:cNvSpPr>
            <a:spLocks noGrp="1"/>
          </p:cNvSpPr>
          <p:nvPr>
            <p:ph sz="half" idx="1"/>
          </p:nvPr>
        </p:nvSpPr>
        <p:spPr>
          <a:xfrm>
            <a:off x="381000" y="1295400"/>
            <a:ext cx="8610600" cy="5638800"/>
          </a:xfrm>
        </p:spPr>
        <p:txBody>
          <a:bodyPr/>
          <a:lstStyle/>
          <a:p>
            <a:pPr marL="228600" indent="-228600" eaLnBrk="1" hangingPunct="1">
              <a:buFont typeface="Arial" pitchFamily="34" charset="0"/>
              <a:buNone/>
            </a:pPr>
            <a:r>
              <a:rPr lang="en-US" sz="1800" smtClean="0">
                <a:latin typeface="Cambria" pitchFamily="18" charset="0"/>
              </a:rPr>
              <a:t>Influenced Participation 4-point scale (1= No Influence, 4= Strongly Influenced)</a:t>
            </a:r>
          </a:p>
          <a:p>
            <a:pPr marL="228600" indent="-228600" eaLnBrk="1" hangingPunct="1">
              <a:buFont typeface="Arial" pitchFamily="34" charset="0"/>
              <a:buNone/>
            </a:pPr>
            <a:r>
              <a:rPr lang="en-US" sz="1800" smtClean="0">
                <a:latin typeface="Cambria" pitchFamily="18" charset="0"/>
              </a:rPr>
              <a:t>	</a:t>
            </a:r>
          </a:p>
          <a:p>
            <a:pPr marL="228600" indent="-228600" eaLnBrk="1" hangingPunct="1">
              <a:buFont typeface="Arial" pitchFamily="34" charset="0"/>
              <a:buNone/>
            </a:pPr>
            <a:r>
              <a:rPr lang="en-US" sz="1800" smtClean="0">
                <a:latin typeface="Cambria" pitchFamily="18" charset="0"/>
              </a:rPr>
              <a:t>	Most Frequently Selected as “Strongly Influenced”</a:t>
            </a:r>
            <a:endParaRPr lang="en-US" sz="1600" smtClean="0">
              <a:latin typeface="Cambria" pitchFamily="18" charset="0"/>
            </a:endParaRPr>
          </a:p>
          <a:p>
            <a:pPr marL="457200" lvl="1" indent="-228600" eaLnBrk="1" hangingPunct="1"/>
            <a:r>
              <a:rPr lang="en-US" sz="1200" smtClean="0">
                <a:latin typeface="Cambria" pitchFamily="18" charset="0"/>
              </a:rPr>
              <a:t>Yellow highlight</a:t>
            </a:r>
          </a:p>
          <a:p>
            <a:pPr marL="228600" indent="-228600" eaLnBrk="1" hangingPunct="1">
              <a:buFont typeface="Arial" pitchFamily="34" charset="0"/>
              <a:buNone/>
            </a:pPr>
            <a:r>
              <a:rPr lang="en-US" sz="1800" smtClean="0">
                <a:latin typeface="Cambria" pitchFamily="18" charset="0"/>
              </a:rPr>
              <a:t>	Most Frequently Selected as “No Influence”</a:t>
            </a:r>
            <a:endParaRPr lang="en-US" sz="1600" smtClean="0">
              <a:latin typeface="Cambria" pitchFamily="18" charset="0"/>
            </a:endParaRPr>
          </a:p>
          <a:p>
            <a:pPr marL="457200" lvl="1" indent="-228600" eaLnBrk="1" hangingPunct="1"/>
            <a:r>
              <a:rPr lang="en-US" sz="1200" smtClean="0">
                <a:latin typeface="Cambria" pitchFamily="18" charset="0"/>
              </a:rPr>
              <a:t>Red highlight</a:t>
            </a:r>
          </a:p>
          <a:p>
            <a:pPr marL="457200" lvl="1" indent="-228600" eaLnBrk="1" hangingPunct="1"/>
            <a:endParaRPr lang="en-US" sz="1200" smtClean="0">
              <a:latin typeface="Cambria" pitchFamily="18" charset="0"/>
            </a:endParaRPr>
          </a:p>
          <a:p>
            <a:pPr marL="457200" lvl="1" indent="-228600" eaLnBrk="1" hangingPunct="1">
              <a:buSzPct val="75000"/>
              <a:buFont typeface="Arial" pitchFamily="34" charset="0"/>
              <a:buNone/>
            </a:pPr>
            <a:endParaRPr lang="en-US" sz="1400" smtClean="0">
              <a:latin typeface="Cambria" pitchFamily="18" charset="0"/>
            </a:endParaRPr>
          </a:p>
          <a:p>
            <a:pPr marL="457200" lvl="1" indent="-228600" eaLnBrk="1" hangingPunct="1">
              <a:buSzPct val="75000"/>
              <a:buFont typeface="Arial" pitchFamily="34" charset="0"/>
              <a:buNone/>
            </a:pPr>
            <a:endParaRPr lang="en-US" sz="1400" smtClean="0">
              <a:latin typeface="Cambria" pitchFamily="18" charset="0"/>
            </a:endParaRPr>
          </a:p>
          <a:p>
            <a:pPr marL="228600" indent="-228600" eaLnBrk="1" hangingPunct="1">
              <a:buFont typeface="Arial" pitchFamily="34" charset="0"/>
              <a:buNone/>
            </a:pPr>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mtClean="0">
              <a:latin typeface="Cambria" pitchFamily="18" charset="0"/>
            </a:endParaRPr>
          </a:p>
          <a:p>
            <a:pPr marL="228600" indent="-228600" eaLnBrk="1" hangingPunct="1"/>
            <a:endParaRPr lang="en-US" smtClean="0">
              <a:latin typeface="Cambria" pitchFamily="18" charset="0"/>
            </a:endParaRPr>
          </a:p>
          <a:p>
            <a:pPr marL="228600" indent="-228600" eaLnBrk="1" hangingPunct="1"/>
            <a:endParaRPr lang="en-US" smtClean="0">
              <a:latin typeface="Cambria" pitchFamily="18" charset="0"/>
            </a:endParaRPr>
          </a:p>
          <a:p>
            <a:pPr marL="228600" indent="-228600" eaLnBrk="1" hangingPunct="1"/>
            <a:endParaRPr lang="en-US" sz="1400" i="1" smtClean="0">
              <a:latin typeface="Cambria" pitchFamily="18" charset="0"/>
            </a:endParaRP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FF380000-DDC2-47BD-89C5-AE885C437616}" type="slidenum">
              <a:rPr lang="en-US" b="0"/>
              <a:pPr>
                <a:defRPr/>
              </a:pPr>
              <a:t>20</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304800" y="3048000"/>
          <a:ext cx="8458200" cy="3352800"/>
        </p:xfrm>
        <a:graphic>
          <a:graphicData uri="http://schemas.openxmlformats.org/presentationml/2006/ole">
            <mc:AlternateContent xmlns:mc="http://schemas.openxmlformats.org/markup-compatibility/2006">
              <mc:Choice xmlns:v="urn:schemas-microsoft-com:vml" Requires="v">
                <p:oleObj spid="_x0000_s3079" name="Worksheet" r:id="rId4" imgW="8116716" imgH="3515975" progId="Excel.Sheet.8">
                  <p:embed/>
                </p:oleObj>
              </mc:Choice>
              <mc:Fallback>
                <p:oleObj name="Worksheet" r:id="rId4" imgW="8116716" imgH="351597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0"/>
                        <a:ext cx="8458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idx="4294967295"/>
          </p:nvPr>
        </p:nvSpPr>
        <p:spPr>
          <a:xfrm>
            <a:off x="457200" y="152400"/>
            <a:ext cx="8229600" cy="1143000"/>
          </a:xfrm>
        </p:spPr>
        <p:txBody>
          <a:bodyPr/>
          <a:lstStyle/>
          <a:p>
            <a:pPr eaLnBrk="1" hangingPunct="1"/>
            <a:r>
              <a:rPr lang="en-US" sz="3800" smtClean="0">
                <a:latin typeface="Corbel" pitchFamily="34" charset="0"/>
              </a:rPr>
              <a:t>Motivators of Participation (Future)</a:t>
            </a:r>
          </a:p>
        </p:txBody>
      </p:sp>
      <p:sp>
        <p:nvSpPr>
          <p:cNvPr id="4100" name="Content Placeholder 2"/>
          <p:cNvSpPr>
            <a:spLocks noGrp="1"/>
          </p:cNvSpPr>
          <p:nvPr>
            <p:ph sz="half" idx="4294967295"/>
          </p:nvPr>
        </p:nvSpPr>
        <p:spPr>
          <a:xfrm>
            <a:off x="381000" y="1295400"/>
            <a:ext cx="8610600" cy="5638800"/>
          </a:xfrm>
        </p:spPr>
        <p:txBody>
          <a:bodyPr/>
          <a:lstStyle/>
          <a:p>
            <a:pPr marL="457200" lvl="1" indent="-228600" eaLnBrk="1" hangingPunct="1">
              <a:buSzPct val="75000"/>
              <a:buFont typeface="Arial" pitchFamily="34" charset="0"/>
              <a:buNone/>
            </a:pPr>
            <a:endParaRPr lang="en-US" sz="1400" smtClean="0">
              <a:latin typeface="Cambria" pitchFamily="18" charset="0"/>
            </a:endParaRPr>
          </a:p>
          <a:p>
            <a:pPr marL="228600" indent="-228600" eaLnBrk="1" hangingPunct="1">
              <a:buFont typeface="Arial" pitchFamily="34" charset="0"/>
              <a:buNone/>
            </a:pPr>
            <a:endParaRPr lang="en-US" sz="2400"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z="2800" smtClean="0">
              <a:latin typeface="Cambria" pitchFamily="18" charset="0"/>
            </a:endParaRPr>
          </a:p>
        </p:txBody>
      </p:sp>
      <p:sp>
        <p:nvSpPr>
          <p:cNvPr id="5" name="Slide Number Placeholder 4"/>
          <p:cNvSpPr txBox="1">
            <a:spLocks noGrp="1"/>
          </p:cNvSpPr>
          <p:nvPr/>
        </p:nvSpPr>
        <p:spPr>
          <a:xfrm>
            <a:off x="6781800" y="6356350"/>
            <a:ext cx="2133600" cy="365125"/>
          </a:xfrm>
          <a:prstGeom prst="rect">
            <a:avLst/>
          </a:prstGeom>
          <a:noFill/>
        </p:spPr>
        <p:txBody>
          <a:bodyPr anchor="ctr"/>
          <a:lstStyle/>
          <a:p>
            <a:pPr algn="r">
              <a:defRPr/>
            </a:pPr>
            <a:fld id="{D79B889B-4E00-46B3-9ACE-1E5A31023FBB}" type="slidenum">
              <a:rPr lang="en-US" sz="1200" b="0">
                <a:solidFill>
                  <a:schemeClr val="tx1">
                    <a:tint val="75000"/>
                  </a:schemeClr>
                </a:solidFill>
              </a:rPr>
              <a:pPr algn="r">
                <a:defRPr/>
              </a:pPr>
              <a:t>21</a:t>
            </a:fld>
            <a:endParaRPr lang="en-US" sz="1200" b="0" dirty="0">
              <a:solidFill>
                <a:schemeClr val="tx1">
                  <a:tint val="75000"/>
                </a:schemeClr>
              </a:solidFill>
            </a:endParaRPr>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103" name="Content Placeholder 2"/>
          <p:cNvSpPr>
            <a:spLocks/>
          </p:cNvSpPr>
          <p:nvPr/>
        </p:nvSpPr>
        <p:spPr bwMode="auto">
          <a:xfrm>
            <a:off x="381000" y="1295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ct val="20000"/>
              </a:spcBef>
              <a:buFont typeface="Arial" pitchFamily="34" charset="0"/>
              <a:buNone/>
            </a:pPr>
            <a:r>
              <a:rPr lang="en-US" sz="1800" b="0">
                <a:latin typeface="Cambria" pitchFamily="18" charset="0"/>
              </a:rPr>
              <a:t>Influenced Participation 4-point scale (1= No Influence, 4= Strongly Influenced)</a:t>
            </a:r>
          </a:p>
          <a:p>
            <a:pPr marL="228600" indent="-228600">
              <a:spcBef>
                <a:spcPct val="20000"/>
              </a:spcBef>
              <a:buFont typeface="Arial" pitchFamily="34" charset="0"/>
              <a:buNone/>
            </a:pPr>
            <a:r>
              <a:rPr lang="en-US" sz="1800" b="0">
                <a:latin typeface="Cambria" pitchFamily="18" charset="0"/>
              </a:rPr>
              <a:t>	</a:t>
            </a:r>
          </a:p>
          <a:p>
            <a:pPr marL="228600" indent="-228600">
              <a:spcBef>
                <a:spcPct val="20000"/>
              </a:spcBef>
              <a:buFont typeface="Arial" pitchFamily="34" charset="0"/>
              <a:buNone/>
            </a:pPr>
            <a:r>
              <a:rPr lang="en-US" sz="1800" b="0">
                <a:latin typeface="Cambria" pitchFamily="18" charset="0"/>
              </a:rPr>
              <a:t>	Most Frequently Selected as “Strongly Influenced”</a:t>
            </a:r>
            <a:endParaRPr lang="en-US" sz="1600" b="0">
              <a:latin typeface="Cambria" pitchFamily="18" charset="0"/>
            </a:endParaRPr>
          </a:p>
          <a:p>
            <a:pPr lvl="1" indent="-228600">
              <a:spcBef>
                <a:spcPct val="20000"/>
              </a:spcBef>
              <a:buFont typeface="Arial" pitchFamily="34" charset="0"/>
              <a:buChar char="–"/>
            </a:pPr>
            <a:r>
              <a:rPr lang="en-US" sz="1200" b="0">
                <a:latin typeface="Cambria" pitchFamily="18" charset="0"/>
              </a:rPr>
              <a:t>Yellow highlight</a:t>
            </a:r>
          </a:p>
          <a:p>
            <a:pPr marL="228600" indent="-228600">
              <a:spcBef>
                <a:spcPct val="20000"/>
              </a:spcBef>
              <a:buFont typeface="Arial" pitchFamily="34" charset="0"/>
              <a:buNone/>
            </a:pPr>
            <a:r>
              <a:rPr lang="en-US" sz="1800" b="0">
                <a:latin typeface="Cambria" pitchFamily="18" charset="0"/>
              </a:rPr>
              <a:t>	Most Frequently Selected as “No Influence”</a:t>
            </a:r>
            <a:endParaRPr lang="en-US" sz="1600" b="0">
              <a:latin typeface="Cambria" pitchFamily="18" charset="0"/>
            </a:endParaRPr>
          </a:p>
          <a:p>
            <a:pPr lvl="1" indent="-228600">
              <a:spcBef>
                <a:spcPct val="20000"/>
              </a:spcBef>
              <a:buFont typeface="Arial" pitchFamily="34" charset="0"/>
              <a:buChar char="–"/>
            </a:pPr>
            <a:r>
              <a:rPr lang="en-US" sz="1200" b="0">
                <a:latin typeface="Cambria" pitchFamily="18" charset="0"/>
              </a:rPr>
              <a:t>Red highlight</a:t>
            </a:r>
          </a:p>
          <a:p>
            <a:pPr lvl="1" indent="-228600">
              <a:spcBef>
                <a:spcPct val="20000"/>
              </a:spcBef>
              <a:buFont typeface="Arial" pitchFamily="34" charset="0"/>
              <a:buChar char="–"/>
            </a:pPr>
            <a:endParaRPr lang="en-US" sz="1200" b="0">
              <a:latin typeface="Cambria" pitchFamily="18" charset="0"/>
            </a:endParaRPr>
          </a:p>
          <a:p>
            <a:pPr lvl="1" indent="-228600">
              <a:spcBef>
                <a:spcPct val="20000"/>
              </a:spcBef>
              <a:buSzPct val="75000"/>
              <a:buFont typeface="Arial" pitchFamily="34" charset="0"/>
              <a:buNone/>
            </a:pPr>
            <a:endParaRPr lang="en-US" sz="1400" b="0">
              <a:latin typeface="Cambria" pitchFamily="18" charset="0"/>
            </a:endParaRPr>
          </a:p>
          <a:p>
            <a:pPr lvl="1" indent="-228600">
              <a:spcBef>
                <a:spcPct val="20000"/>
              </a:spcBef>
              <a:buSzPct val="75000"/>
              <a:buFont typeface="Arial" pitchFamily="34" charset="0"/>
              <a:buNone/>
            </a:pPr>
            <a:endParaRPr lang="en-US" sz="1400" b="0">
              <a:latin typeface="Cambria" pitchFamily="18" charset="0"/>
            </a:endParaRPr>
          </a:p>
          <a:p>
            <a:pPr marL="228600" indent="-228600">
              <a:spcBef>
                <a:spcPct val="20000"/>
              </a:spcBef>
              <a:buFont typeface="Arial" pitchFamily="34" charset="0"/>
              <a:buNone/>
            </a:pPr>
            <a:endParaRPr lang="en-US" sz="2400" b="0">
              <a:latin typeface="Cambria" pitchFamily="18" charset="0"/>
            </a:endParaRPr>
          </a:p>
          <a:p>
            <a:pPr marL="228600" indent="-228600">
              <a:spcBef>
                <a:spcPct val="20000"/>
              </a:spcBef>
              <a:buFont typeface="Arial" pitchFamily="34" charset="0"/>
              <a:buChar char="•"/>
            </a:pPr>
            <a:endParaRPr lang="en-US" sz="2400" b="0">
              <a:latin typeface="Cambria" pitchFamily="18" charset="0"/>
            </a:endParaRPr>
          </a:p>
          <a:p>
            <a:pPr marL="228600" indent="-228600">
              <a:spcBef>
                <a:spcPct val="20000"/>
              </a:spcBef>
              <a:buFont typeface="Arial" pitchFamily="34" charset="0"/>
              <a:buChar char="•"/>
            </a:pPr>
            <a:endParaRPr lang="en-US" sz="2800" b="0">
              <a:latin typeface="Cambria" pitchFamily="18" charset="0"/>
            </a:endParaRPr>
          </a:p>
          <a:p>
            <a:pPr marL="228600" indent="-228600">
              <a:spcBef>
                <a:spcPct val="20000"/>
              </a:spcBef>
              <a:buFont typeface="Arial" pitchFamily="34" charset="0"/>
              <a:buChar char="•"/>
            </a:pPr>
            <a:endParaRPr lang="en-US" sz="2800" b="0">
              <a:latin typeface="Cambria" pitchFamily="18" charset="0"/>
            </a:endParaRPr>
          </a:p>
          <a:p>
            <a:pPr marL="228600" indent="-228600">
              <a:spcBef>
                <a:spcPct val="20000"/>
              </a:spcBef>
              <a:buFont typeface="Arial" pitchFamily="34" charset="0"/>
              <a:buChar char="•"/>
            </a:pPr>
            <a:endParaRPr lang="en-US" sz="2800" b="0">
              <a:latin typeface="Cambria" pitchFamily="18" charset="0"/>
            </a:endParaRPr>
          </a:p>
          <a:p>
            <a:pPr marL="228600" indent="-228600">
              <a:spcBef>
                <a:spcPct val="20000"/>
              </a:spcBef>
              <a:buFont typeface="Arial" pitchFamily="34" charset="0"/>
              <a:buChar char="•"/>
            </a:pPr>
            <a:endParaRPr lang="en-US" sz="1400" b="0" i="1">
              <a:latin typeface="Cambria" pitchFamily="18" charset="0"/>
            </a:endParaRPr>
          </a:p>
        </p:txBody>
      </p:sp>
      <p:graphicFrame>
        <p:nvGraphicFramePr>
          <p:cNvPr id="4098" name="Object 2"/>
          <p:cNvGraphicFramePr>
            <a:graphicFrameLocks noChangeAspect="1"/>
          </p:cNvGraphicFramePr>
          <p:nvPr/>
        </p:nvGraphicFramePr>
        <p:xfrm>
          <a:off x="381000" y="3048000"/>
          <a:ext cx="8305800" cy="3352800"/>
        </p:xfrm>
        <a:graphic>
          <a:graphicData uri="http://schemas.openxmlformats.org/presentationml/2006/ole">
            <mc:AlternateContent xmlns:mc="http://schemas.openxmlformats.org/markup-compatibility/2006">
              <mc:Choice xmlns:v="urn:schemas-microsoft-com:vml" Requires="v">
                <p:oleObj spid="_x0000_s4104" name="Worksheet" r:id="rId4" imgW="8116716" imgH="3515975" progId="Excel.Sheet.8">
                  <p:embed/>
                </p:oleObj>
              </mc:Choice>
              <mc:Fallback>
                <p:oleObj name="Worksheet" r:id="rId4" imgW="8116716" imgH="351597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48000"/>
                        <a:ext cx="8305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152400"/>
            <a:ext cx="8229600" cy="1143000"/>
          </a:xfrm>
        </p:spPr>
        <p:txBody>
          <a:bodyPr/>
          <a:lstStyle/>
          <a:p>
            <a:pPr eaLnBrk="1" hangingPunct="1"/>
            <a:r>
              <a:rPr lang="en-US" sz="3800" smtClean="0">
                <a:latin typeface="Corbel" pitchFamily="34" charset="0"/>
              </a:rPr>
              <a:t>Other Recommendations &amp; Feedback</a:t>
            </a:r>
          </a:p>
        </p:txBody>
      </p:sp>
      <p:sp>
        <p:nvSpPr>
          <p:cNvPr id="29699" name="Content Placeholder 2"/>
          <p:cNvSpPr>
            <a:spLocks noGrp="1"/>
          </p:cNvSpPr>
          <p:nvPr>
            <p:ph sz="half" idx="4294967295"/>
          </p:nvPr>
        </p:nvSpPr>
        <p:spPr>
          <a:xfrm>
            <a:off x="381000" y="1295400"/>
            <a:ext cx="8610600" cy="5638800"/>
          </a:xfrm>
        </p:spPr>
        <p:txBody>
          <a:bodyPr/>
          <a:lstStyle/>
          <a:p>
            <a:pPr marL="228600" indent="-228600" eaLnBrk="1" hangingPunct="1"/>
            <a:r>
              <a:rPr lang="en-US" sz="2000" smtClean="0">
                <a:latin typeface="Cambria" pitchFamily="18" charset="0"/>
              </a:rPr>
              <a:t>What would you change?</a:t>
            </a:r>
          </a:p>
          <a:p>
            <a:pPr marL="457200" lvl="1" indent="-228600" eaLnBrk="1" hangingPunct="1"/>
            <a:r>
              <a:rPr lang="en-US" sz="1600" smtClean="0">
                <a:latin typeface="Cambria" pitchFamily="18" charset="0"/>
              </a:rPr>
              <a:t>Scheduling conflicts (x 4)</a:t>
            </a:r>
          </a:p>
          <a:p>
            <a:pPr marL="457200" lvl="1" indent="-228600" eaLnBrk="1" hangingPunct="1"/>
            <a:r>
              <a:rPr lang="en-US" sz="1600" smtClean="0">
                <a:latin typeface="Cambria" pitchFamily="18" charset="0"/>
              </a:rPr>
              <a:t>“Minority opinions” to hold more weight (x 2)</a:t>
            </a:r>
          </a:p>
          <a:p>
            <a:pPr marL="457200" lvl="1" indent="-228600" eaLnBrk="1" hangingPunct="1"/>
            <a:r>
              <a:rPr lang="en-US" sz="1600" smtClean="0">
                <a:latin typeface="Cambria" pitchFamily="18" charset="0"/>
              </a:rPr>
              <a:t>More feedback from community (x 2)</a:t>
            </a:r>
          </a:p>
          <a:p>
            <a:pPr marL="457200" lvl="1" indent="-228600" eaLnBrk="1" hangingPunct="1"/>
            <a:r>
              <a:rPr lang="en-US" sz="1600" smtClean="0">
                <a:latin typeface="Cambria" pitchFamily="18" charset="0"/>
              </a:rPr>
              <a:t>More client-friendly language for data </a:t>
            </a:r>
          </a:p>
          <a:p>
            <a:pPr marL="457200" lvl="1" indent="-228600" eaLnBrk="1" hangingPunct="1"/>
            <a:r>
              <a:rPr lang="en-US" sz="1600" smtClean="0">
                <a:latin typeface="Cambria" pitchFamily="18" charset="0"/>
              </a:rPr>
              <a:t>RWGA to have less influence over the process and discussion</a:t>
            </a:r>
          </a:p>
          <a:p>
            <a:pPr marL="457200" lvl="1" indent="-228600" eaLnBrk="1" hangingPunct="1"/>
            <a:r>
              <a:rPr lang="en-US" sz="1600" smtClean="0">
                <a:latin typeface="Cambria" pitchFamily="18" charset="0"/>
              </a:rPr>
              <a:t>Nothing/NA (x 15)</a:t>
            </a:r>
          </a:p>
          <a:p>
            <a:pPr marL="228600" indent="-228600" eaLnBrk="1" hangingPunct="1"/>
            <a:r>
              <a:rPr lang="en-US" sz="2000" smtClean="0">
                <a:latin typeface="Cambria" pitchFamily="18" charset="0"/>
              </a:rPr>
              <a:t>What stakeholders were missing from the process that you would like to see “at the table” in the future?</a:t>
            </a:r>
          </a:p>
          <a:p>
            <a:pPr marL="457200" lvl="1" indent="-228600" eaLnBrk="1" hangingPunct="1"/>
            <a:r>
              <a:rPr lang="en-US" sz="1600" smtClean="0">
                <a:latin typeface="Cambria" pitchFamily="18" charset="0"/>
              </a:rPr>
              <a:t>Consistent set of admin staff from contracted CBOs</a:t>
            </a:r>
          </a:p>
          <a:p>
            <a:pPr marL="457200" lvl="1" indent="-228600" eaLnBrk="1" hangingPunct="1"/>
            <a:r>
              <a:rPr lang="en-US" sz="1600" smtClean="0">
                <a:latin typeface="Cambria" pitchFamily="18" charset="0"/>
              </a:rPr>
              <a:t>Small agencies, non-HIV agencies</a:t>
            </a:r>
          </a:p>
          <a:p>
            <a:pPr marL="457200" lvl="1" indent="-228600" eaLnBrk="1" hangingPunct="1"/>
            <a:r>
              <a:rPr lang="en-US" sz="1600" smtClean="0">
                <a:latin typeface="Cambria" pitchFamily="18" charset="0"/>
              </a:rPr>
              <a:t>Mental health, substance abuse</a:t>
            </a:r>
          </a:p>
          <a:p>
            <a:pPr marL="457200" lvl="1" indent="-228600" eaLnBrk="1" hangingPunct="1"/>
            <a:r>
              <a:rPr lang="en-US" sz="1600" smtClean="0">
                <a:latin typeface="Cambria" pitchFamily="18" charset="0"/>
              </a:rPr>
              <a:t>Texas DSHS</a:t>
            </a:r>
          </a:p>
          <a:p>
            <a:pPr marL="457200" lvl="1" indent="-228600" eaLnBrk="1" hangingPunct="1"/>
            <a:r>
              <a:rPr lang="en-US" sz="1600" smtClean="0">
                <a:latin typeface="Cambria" pitchFamily="18" charset="0"/>
              </a:rPr>
              <a:t>Healthcare professionals, private physicians, medical case managers</a:t>
            </a:r>
          </a:p>
          <a:p>
            <a:pPr marL="457200" lvl="1" indent="-228600" eaLnBrk="1" hangingPunct="1"/>
            <a:r>
              <a:rPr lang="en-US" sz="1600" smtClean="0">
                <a:latin typeface="Cambria" pitchFamily="18" charset="0"/>
              </a:rPr>
              <a:t>More community, more youth, more faith-based</a:t>
            </a:r>
          </a:p>
          <a:p>
            <a:pPr marL="457200" lvl="1" indent="-228600" eaLnBrk="1" hangingPunct="1"/>
            <a:r>
              <a:rPr lang="en-US" sz="1600" smtClean="0">
                <a:latin typeface="Cambria" pitchFamily="18" charset="0"/>
              </a:rPr>
              <a:t>Universities and colleges</a:t>
            </a:r>
          </a:p>
          <a:p>
            <a:pPr marL="457200" lvl="1" indent="-228600" eaLnBrk="1" hangingPunct="1"/>
            <a:r>
              <a:rPr lang="en-US" sz="1600" smtClean="0">
                <a:latin typeface="Cambria" pitchFamily="18" charset="0"/>
              </a:rPr>
              <a:t>Researchers in new medical technology</a:t>
            </a:r>
          </a:p>
          <a:p>
            <a:pPr marL="457200" lvl="1" indent="-228600" eaLnBrk="1" hangingPunct="1"/>
            <a:r>
              <a:rPr lang="en-US" sz="1600" smtClean="0">
                <a:latin typeface="Cambria" pitchFamily="18" charset="0"/>
              </a:rPr>
              <a:t>Parole/probation and others serving recently released</a:t>
            </a:r>
          </a:p>
        </p:txBody>
      </p:sp>
      <p:sp>
        <p:nvSpPr>
          <p:cNvPr id="5" name="Slide Number Placeholder 4"/>
          <p:cNvSpPr txBox="1">
            <a:spLocks noGrp="1"/>
          </p:cNvSpPr>
          <p:nvPr/>
        </p:nvSpPr>
        <p:spPr>
          <a:xfrm>
            <a:off x="6781800" y="6356350"/>
            <a:ext cx="2133600" cy="365125"/>
          </a:xfrm>
          <a:prstGeom prst="rect">
            <a:avLst/>
          </a:prstGeom>
          <a:noFill/>
        </p:spPr>
        <p:txBody>
          <a:bodyPr anchor="ctr"/>
          <a:lstStyle/>
          <a:p>
            <a:pPr algn="r">
              <a:defRPr/>
            </a:pPr>
            <a:fld id="{032DD4BE-BBAE-4551-BE24-F1DEE93E0E26}" type="slidenum">
              <a:rPr lang="en-US" sz="1200" b="0">
                <a:solidFill>
                  <a:schemeClr val="tx1">
                    <a:tint val="75000"/>
                  </a:schemeClr>
                </a:solidFill>
              </a:rPr>
              <a:pPr algn="r">
                <a:defRPr/>
              </a:pPr>
              <a:t>22</a:t>
            </a:fld>
            <a:endParaRPr lang="en-US" sz="1200" b="0" dirty="0">
              <a:solidFill>
                <a:schemeClr val="tx1">
                  <a:tint val="75000"/>
                </a:schemeClr>
              </a:solidFill>
            </a:endParaRPr>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152400"/>
            <a:ext cx="8229600" cy="1143000"/>
          </a:xfrm>
        </p:spPr>
        <p:txBody>
          <a:bodyPr/>
          <a:lstStyle/>
          <a:p>
            <a:pPr eaLnBrk="1" hangingPunct="1"/>
            <a:r>
              <a:rPr lang="en-US" sz="4200" smtClean="0">
                <a:latin typeface="Corbel" pitchFamily="34" charset="0"/>
              </a:rPr>
              <a:t>Expectations</a:t>
            </a:r>
          </a:p>
        </p:txBody>
      </p:sp>
      <p:sp>
        <p:nvSpPr>
          <p:cNvPr id="30723" name="Content Placeholder 2"/>
          <p:cNvSpPr>
            <a:spLocks noGrp="1"/>
          </p:cNvSpPr>
          <p:nvPr>
            <p:ph sz="half" idx="4294967295"/>
          </p:nvPr>
        </p:nvSpPr>
        <p:spPr>
          <a:xfrm>
            <a:off x="381000" y="1295400"/>
            <a:ext cx="8610600" cy="5638800"/>
          </a:xfrm>
        </p:spPr>
        <p:txBody>
          <a:bodyPr/>
          <a:lstStyle/>
          <a:p>
            <a:pPr marL="228600" indent="-228600" eaLnBrk="1" hangingPunct="1"/>
            <a:r>
              <a:rPr lang="en-US" sz="2200" smtClean="0">
                <a:latin typeface="Cambria" pitchFamily="18" charset="0"/>
              </a:rPr>
              <a:t>The overall process used to develop the 2012 Comprehensive Plan </a:t>
            </a:r>
          </a:p>
          <a:p>
            <a:pPr marL="457200" lvl="1" indent="-228600" eaLnBrk="1" hangingPunct="1"/>
            <a:r>
              <a:rPr lang="en-US" sz="2000" smtClean="0">
                <a:latin typeface="Cambria" pitchFamily="18" charset="0"/>
              </a:rPr>
              <a:t>Usually or always met expectations: 88%</a:t>
            </a:r>
          </a:p>
          <a:p>
            <a:pPr marL="228600" indent="-228600" eaLnBrk="1" hangingPunct="1"/>
            <a:r>
              <a:rPr lang="en-US" sz="2200" smtClean="0">
                <a:latin typeface="Cambria" pitchFamily="18" charset="0"/>
              </a:rPr>
              <a:t>The Leadership Team process as a whole </a:t>
            </a:r>
          </a:p>
          <a:p>
            <a:pPr marL="457200" lvl="1" indent="-228600" eaLnBrk="1" hangingPunct="1"/>
            <a:r>
              <a:rPr lang="en-US" sz="2000" smtClean="0">
                <a:latin typeface="Cambria" pitchFamily="18" charset="0"/>
              </a:rPr>
              <a:t>Usually or always met expectations: 91%</a:t>
            </a:r>
          </a:p>
          <a:p>
            <a:pPr marL="228600" indent="-228600" eaLnBrk="1" hangingPunct="1"/>
            <a:r>
              <a:rPr lang="en-US" sz="2200" smtClean="0">
                <a:latin typeface="Cambria" pitchFamily="18" charset="0"/>
              </a:rPr>
              <a:t>The Workgroup process as a whole </a:t>
            </a:r>
          </a:p>
          <a:p>
            <a:pPr marL="457200" lvl="1" indent="-228600" eaLnBrk="1" hangingPunct="1"/>
            <a:r>
              <a:rPr lang="en-US" sz="2000" smtClean="0">
                <a:latin typeface="Cambria" pitchFamily="18" charset="0"/>
              </a:rPr>
              <a:t>Usually or always met expectations: 90%</a:t>
            </a:r>
          </a:p>
          <a:p>
            <a:pPr marL="228600" indent="-228600" eaLnBrk="1" hangingPunct="1"/>
            <a:r>
              <a:rPr lang="en-US" sz="2200" smtClean="0">
                <a:latin typeface="Cambria" pitchFamily="18" charset="0"/>
              </a:rPr>
              <a:t>The Public Comment process </a:t>
            </a:r>
          </a:p>
          <a:p>
            <a:pPr marL="457200" lvl="1" indent="-228600" eaLnBrk="1" hangingPunct="1"/>
            <a:r>
              <a:rPr lang="en-US" sz="2000" smtClean="0">
                <a:latin typeface="Cambria" pitchFamily="18" charset="0"/>
              </a:rPr>
              <a:t>Usually or always met expectations: 85%</a:t>
            </a:r>
          </a:p>
          <a:p>
            <a:pPr marL="228600" indent="-228600" eaLnBrk="1" hangingPunct="1"/>
            <a:r>
              <a:rPr lang="en-US" sz="2200" smtClean="0">
                <a:latin typeface="Cambria" pitchFamily="18" charset="0"/>
              </a:rPr>
              <a:t>The process used to review and provide feedback on drafts of Plan </a:t>
            </a:r>
          </a:p>
          <a:p>
            <a:pPr marL="457200" lvl="1" indent="-228600" eaLnBrk="1" hangingPunct="1"/>
            <a:r>
              <a:rPr lang="en-US" sz="2000" smtClean="0">
                <a:latin typeface="Cambria" pitchFamily="18" charset="0"/>
              </a:rPr>
              <a:t>Usually or always met expectations: 91%</a:t>
            </a:r>
          </a:p>
          <a:p>
            <a:pPr marL="228600" indent="-228600" eaLnBrk="1" hangingPunct="1"/>
            <a:r>
              <a:rPr lang="en-US" sz="2200" smtClean="0">
                <a:latin typeface="Cambria" pitchFamily="18" charset="0"/>
              </a:rPr>
              <a:t>The approval and/or concurrence process </a:t>
            </a:r>
          </a:p>
          <a:p>
            <a:pPr marL="457200" lvl="1" indent="-228600" eaLnBrk="1" hangingPunct="1"/>
            <a:r>
              <a:rPr lang="en-US" sz="2000" smtClean="0">
                <a:latin typeface="Cambria" pitchFamily="18" charset="0"/>
              </a:rPr>
              <a:t>Usually or always met expectations: 91%</a:t>
            </a:r>
            <a:endParaRPr lang="en-US" sz="1600" smtClean="0">
              <a:latin typeface="Cambria" pitchFamily="18" charset="0"/>
            </a:endParaRPr>
          </a:p>
        </p:txBody>
      </p:sp>
      <p:sp>
        <p:nvSpPr>
          <p:cNvPr id="5" name="Slide Number Placeholder 4"/>
          <p:cNvSpPr txBox="1">
            <a:spLocks noGrp="1"/>
          </p:cNvSpPr>
          <p:nvPr/>
        </p:nvSpPr>
        <p:spPr>
          <a:xfrm>
            <a:off x="6781800" y="6356350"/>
            <a:ext cx="2133600" cy="365125"/>
          </a:xfrm>
          <a:prstGeom prst="rect">
            <a:avLst/>
          </a:prstGeom>
          <a:noFill/>
        </p:spPr>
        <p:txBody>
          <a:bodyPr anchor="ctr"/>
          <a:lstStyle/>
          <a:p>
            <a:pPr algn="r">
              <a:defRPr/>
            </a:pPr>
            <a:fld id="{8A068F15-02AB-4465-B05F-16AF1B02F91B}" type="slidenum">
              <a:rPr lang="en-US" sz="1200" b="0">
                <a:solidFill>
                  <a:schemeClr val="tx1">
                    <a:tint val="75000"/>
                  </a:schemeClr>
                </a:solidFill>
              </a:rPr>
              <a:pPr algn="r">
                <a:defRPr/>
              </a:pPr>
              <a:t>23</a:t>
            </a:fld>
            <a:endParaRPr lang="en-US" sz="1200" b="0" dirty="0">
              <a:solidFill>
                <a:schemeClr val="tx1">
                  <a:tint val="75000"/>
                </a:schemeClr>
              </a:solidFill>
            </a:endParaRPr>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457200" y="152400"/>
            <a:ext cx="8229600" cy="1143000"/>
          </a:xfrm>
        </p:spPr>
        <p:txBody>
          <a:bodyPr/>
          <a:lstStyle/>
          <a:p>
            <a:pPr eaLnBrk="1" hangingPunct="1"/>
            <a:r>
              <a:rPr lang="en-US" sz="4200" smtClean="0">
                <a:latin typeface="Corbel" pitchFamily="34" charset="0"/>
              </a:rPr>
              <a:t>Summary</a:t>
            </a:r>
          </a:p>
        </p:txBody>
      </p:sp>
      <p:sp>
        <p:nvSpPr>
          <p:cNvPr id="31747" name="Content Placeholder 2"/>
          <p:cNvSpPr>
            <a:spLocks noGrp="1"/>
          </p:cNvSpPr>
          <p:nvPr>
            <p:ph sz="half" idx="4294967295"/>
          </p:nvPr>
        </p:nvSpPr>
        <p:spPr>
          <a:xfrm>
            <a:off x="381000" y="1295400"/>
            <a:ext cx="8763000" cy="5638800"/>
          </a:xfrm>
        </p:spPr>
        <p:txBody>
          <a:bodyPr/>
          <a:lstStyle/>
          <a:p>
            <a:pPr marL="228600" indent="-228600" eaLnBrk="1" hangingPunct="1">
              <a:buFont typeface="Arial" pitchFamily="34" charset="0"/>
              <a:buNone/>
            </a:pPr>
            <a:r>
              <a:rPr lang="en-US" sz="1900" b="1" smtClean="0">
                <a:latin typeface="Cambria" pitchFamily="18" charset="0"/>
              </a:rPr>
              <a:t>70% answered they would be “very likely” to participate in the process again</a:t>
            </a:r>
            <a:r>
              <a:rPr lang="en-US" sz="2000" smtClean="0">
                <a:latin typeface="Cambria" pitchFamily="18" charset="0"/>
              </a:rPr>
              <a:t> </a:t>
            </a:r>
          </a:p>
          <a:p>
            <a:pPr marL="228600" indent="-228600" eaLnBrk="1" hangingPunct="1"/>
            <a:r>
              <a:rPr lang="en-US" sz="1800" smtClean="0">
                <a:latin typeface="Cambria" pitchFamily="18" charset="0"/>
              </a:rPr>
              <a:t>“Very likely”= highest response on a 4-point scale</a:t>
            </a:r>
          </a:p>
          <a:p>
            <a:pPr marL="457200" lvl="1" indent="-228600" eaLnBrk="1" hangingPunct="1">
              <a:buFont typeface="Arial" pitchFamily="34" charset="0"/>
              <a:buChar char="•"/>
            </a:pPr>
            <a:endParaRPr lang="en-US" sz="1000" smtClean="0">
              <a:latin typeface="Cambria" pitchFamily="18" charset="0"/>
            </a:endParaRPr>
          </a:p>
          <a:p>
            <a:pPr marL="228600" indent="-228600" eaLnBrk="1" hangingPunct="1">
              <a:buFont typeface="Arial" pitchFamily="34" charset="0"/>
              <a:buNone/>
            </a:pPr>
            <a:r>
              <a:rPr lang="en-US" sz="2000" u="sng" smtClean="0">
                <a:latin typeface="Cambria" pitchFamily="18" charset="0"/>
              </a:rPr>
              <a:t>Limitations</a:t>
            </a:r>
          </a:p>
          <a:p>
            <a:pPr marL="228600" indent="-228600" eaLnBrk="1" hangingPunct="1"/>
            <a:r>
              <a:rPr lang="en-US" sz="1800" smtClean="0">
                <a:latin typeface="Cambria" pitchFamily="18" charset="0"/>
              </a:rPr>
              <a:t>Small sample size (53 of 110= 48.2%)</a:t>
            </a:r>
          </a:p>
          <a:p>
            <a:pPr marL="228600" indent="-228600" eaLnBrk="1" hangingPunct="1"/>
            <a:r>
              <a:rPr lang="en-US" sz="1800" smtClean="0">
                <a:latin typeface="Cambria" pitchFamily="18" charset="0"/>
              </a:rPr>
              <a:t>Recall bias</a:t>
            </a:r>
          </a:p>
          <a:p>
            <a:pPr marL="457200" lvl="1" indent="-228600" eaLnBrk="1" hangingPunct="1"/>
            <a:r>
              <a:rPr lang="en-US" sz="1600" smtClean="0">
                <a:latin typeface="Cambria" pitchFamily="18" charset="0"/>
              </a:rPr>
              <a:t>Survey at end of 9-month process</a:t>
            </a:r>
          </a:p>
          <a:p>
            <a:pPr marL="228600" indent="-228600" eaLnBrk="1" hangingPunct="1"/>
            <a:r>
              <a:rPr lang="en-US" sz="1800" smtClean="0">
                <a:latin typeface="Cambria" pitchFamily="18" charset="0"/>
              </a:rPr>
              <a:t>No pre-test data for expectations</a:t>
            </a:r>
          </a:p>
          <a:p>
            <a:pPr marL="228600" indent="-228600" eaLnBrk="1" hangingPunct="1">
              <a:buFont typeface="Arial" pitchFamily="34" charset="0"/>
              <a:buNone/>
            </a:pPr>
            <a:endParaRPr lang="en-US" sz="1000" smtClean="0">
              <a:latin typeface="Cambria" pitchFamily="18" charset="0"/>
            </a:endParaRPr>
          </a:p>
          <a:p>
            <a:pPr marL="228600" indent="-228600" eaLnBrk="1" hangingPunct="1">
              <a:buFont typeface="Arial" pitchFamily="34" charset="0"/>
              <a:buNone/>
            </a:pPr>
            <a:r>
              <a:rPr lang="en-US" sz="2000" u="sng" smtClean="0">
                <a:latin typeface="Cambria" pitchFamily="18" charset="0"/>
              </a:rPr>
              <a:t>Evaluation Recommendations</a:t>
            </a:r>
          </a:p>
          <a:p>
            <a:pPr marL="228600" indent="-228600" eaLnBrk="1" hangingPunct="1"/>
            <a:r>
              <a:rPr lang="en-US" sz="1800" smtClean="0">
                <a:latin typeface="Cambria" pitchFamily="18" charset="0"/>
              </a:rPr>
              <a:t>Shorter survey</a:t>
            </a:r>
          </a:p>
          <a:p>
            <a:pPr marL="228600" indent="-228600" eaLnBrk="1" hangingPunct="1"/>
            <a:r>
              <a:rPr lang="en-US" sz="1800" smtClean="0">
                <a:latin typeface="Cambria" pitchFamily="18" charset="0"/>
              </a:rPr>
              <a:t>Consistency of scales (5 to 7-point)</a:t>
            </a:r>
          </a:p>
          <a:p>
            <a:pPr marL="228600" indent="-228600" eaLnBrk="1" hangingPunct="1"/>
            <a:r>
              <a:rPr lang="en-US" sz="1800" smtClean="0">
                <a:latin typeface="Cambria" pitchFamily="18" charset="0"/>
              </a:rPr>
              <a:t>Consider categorization and additional questions based on participation level or role</a:t>
            </a:r>
          </a:p>
          <a:p>
            <a:pPr marL="228600" indent="-228600" eaLnBrk="1" hangingPunct="1"/>
            <a:r>
              <a:rPr lang="en-US" sz="1800" smtClean="0">
                <a:latin typeface="Cambria" pitchFamily="18" charset="0"/>
              </a:rPr>
              <a:t>Specifically ask if member of RWPC or CPG</a:t>
            </a:r>
          </a:p>
          <a:p>
            <a:pPr marL="457200" lvl="1" indent="-228600" eaLnBrk="1" hangingPunct="1"/>
            <a:r>
              <a:rPr lang="en-US" sz="1600" smtClean="0">
                <a:latin typeface="Cambria" pitchFamily="18" charset="0"/>
              </a:rPr>
              <a:t>Asked if that was primary role but not capturing those that may work in HIV outside of RWPC/CPG</a:t>
            </a:r>
          </a:p>
        </p:txBody>
      </p:sp>
      <p:sp>
        <p:nvSpPr>
          <p:cNvPr id="5" name="Slide Number Placeholder 4"/>
          <p:cNvSpPr txBox="1">
            <a:spLocks noGrp="1"/>
          </p:cNvSpPr>
          <p:nvPr/>
        </p:nvSpPr>
        <p:spPr>
          <a:xfrm>
            <a:off x="6781800" y="6356350"/>
            <a:ext cx="2133600" cy="365125"/>
          </a:xfrm>
          <a:prstGeom prst="rect">
            <a:avLst/>
          </a:prstGeom>
          <a:noFill/>
        </p:spPr>
        <p:txBody>
          <a:bodyPr anchor="ctr"/>
          <a:lstStyle/>
          <a:p>
            <a:pPr algn="r">
              <a:defRPr/>
            </a:pPr>
            <a:fld id="{8D2AAB4B-F51C-44E3-9046-746B2754A3D7}" type="slidenum">
              <a:rPr lang="en-US" sz="1200" b="0">
                <a:solidFill>
                  <a:schemeClr val="tx1">
                    <a:tint val="75000"/>
                  </a:schemeClr>
                </a:solidFill>
              </a:rPr>
              <a:pPr algn="r">
                <a:defRPr/>
              </a:pPr>
              <a:t>24</a:t>
            </a:fld>
            <a:endParaRPr lang="en-US" sz="1200" b="0" dirty="0">
              <a:solidFill>
                <a:schemeClr val="tx1">
                  <a:tint val="75000"/>
                </a:schemeClr>
              </a:solidFill>
            </a:endParaRPr>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04800" y="11430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ctr" eaLnBrk="1" hangingPunct="1"/>
            <a:r>
              <a:rPr lang="en-US" sz="3200" b="0">
                <a:latin typeface="Cambria" pitchFamily="18" charset="0"/>
              </a:rPr>
              <a:t>Implementation through Integrated Measurement, Alignment, and Monitoring</a:t>
            </a:r>
          </a:p>
          <a:p>
            <a:pPr algn="ctr" eaLnBrk="1" hangingPunct="1"/>
            <a:endParaRPr lang="en-US" sz="1800" b="0">
              <a:latin typeface="Arial" pitchFamily="34" charset="0"/>
            </a:endParaRPr>
          </a:p>
        </p:txBody>
      </p:sp>
      <p:cxnSp>
        <p:nvCxnSpPr>
          <p:cNvPr id="8" name="Straight Connector 7"/>
          <p:cNvCxnSpPr/>
          <p:nvPr/>
        </p:nvCxnSpPr>
        <p:spPr>
          <a:xfrm>
            <a:off x="533400" y="2514600"/>
            <a:ext cx="804227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2772" name="Picture 10" descr="The Resourc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410200"/>
            <a:ext cx="474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descr="http://www.houstontx.gov/health/images/logo-good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762625"/>
            <a:ext cx="19097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2" descr="RWP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800725"/>
            <a:ext cx="7239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4"/>
          <p:cNvSpPr txBox="1">
            <a:spLocks noChangeArrowheads="1"/>
          </p:cNvSpPr>
          <p:nvPr/>
        </p:nvSpPr>
        <p:spPr bwMode="auto">
          <a:xfrm>
            <a:off x="962025" y="6076950"/>
            <a:ext cx="2514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1100" b="0"/>
              <a:t>Houston Area HIV Services                            Ryan White Planning Council</a:t>
            </a:r>
          </a:p>
          <a:p>
            <a:pPr eaLnBrk="1" hangingPunct="1"/>
            <a:endParaRPr lang="en-US" sz="900"/>
          </a:p>
        </p:txBody>
      </p:sp>
      <p:sp>
        <p:nvSpPr>
          <p:cNvPr id="32776" name="Text Box 3"/>
          <p:cNvSpPr txBox="1">
            <a:spLocks noChangeArrowheads="1"/>
          </p:cNvSpPr>
          <p:nvPr/>
        </p:nvSpPr>
        <p:spPr bwMode="auto">
          <a:xfrm>
            <a:off x="457200" y="2667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ctr" eaLnBrk="1" hangingPunct="1"/>
            <a:r>
              <a:rPr lang="en-US" b="0">
                <a:latin typeface="Garamond" pitchFamily="18" charset="0"/>
                <a:cs typeface="Times New Roman" pitchFamily="18" charset="0"/>
              </a:rPr>
              <a:t>Jennifer M. Hadayia, MPA</a:t>
            </a:r>
          </a:p>
          <a:p>
            <a:pPr algn="ctr" eaLnBrk="1" hangingPunct="1"/>
            <a:r>
              <a:rPr lang="en-US" b="0">
                <a:latin typeface="Garamond" pitchFamily="18" charset="0"/>
                <a:cs typeface="Times New Roman" pitchFamily="18" charset="0"/>
              </a:rPr>
              <a:t>Health Planner, Houston EMA/Part A </a:t>
            </a:r>
          </a:p>
          <a:p>
            <a:pPr algn="ctr" eaLnBrk="1" hangingPunct="1"/>
            <a:r>
              <a:rPr lang="en-US" b="0">
                <a:latin typeface="Garamond" pitchFamily="18" charset="0"/>
                <a:cs typeface="Times New Roman" pitchFamily="18" charset="0"/>
              </a:rPr>
              <a:t>Harris County Judge’s Office</a:t>
            </a:r>
          </a:p>
          <a:p>
            <a:pPr algn="ctr" eaLnBrk="1" hangingPunct="1"/>
            <a:r>
              <a:rPr lang="en-US" b="0">
                <a:latin typeface="Garamond" pitchFamily="18" charset="0"/>
                <a:cs typeface="Times New Roman" pitchFamily="18" charset="0"/>
              </a:rPr>
              <a:t>Ryan White Planning Council, Office of Support</a:t>
            </a:r>
          </a:p>
          <a:p>
            <a:pPr eaLnBrk="1" hangingPunct="1"/>
            <a:endParaRPr lang="en-US" b="0">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pPr eaLnBrk="1" hangingPunct="1"/>
            <a:r>
              <a:rPr lang="en-US" sz="4000" smtClean="0">
                <a:latin typeface="Corbel" pitchFamily="34" charset="0"/>
              </a:rPr>
              <a:t>New for 2012 Comprehensive Plans</a:t>
            </a:r>
          </a:p>
        </p:txBody>
      </p:sp>
      <p:sp>
        <p:nvSpPr>
          <p:cNvPr id="11267" name="Content Placeholder 2"/>
          <p:cNvSpPr>
            <a:spLocks noGrp="1"/>
          </p:cNvSpPr>
          <p:nvPr>
            <p:ph sz="half" idx="1"/>
          </p:nvPr>
        </p:nvSpPr>
        <p:spPr>
          <a:xfrm>
            <a:off x="381000" y="1447800"/>
            <a:ext cx="8305800" cy="4876800"/>
          </a:xfrm>
        </p:spPr>
        <p:txBody>
          <a:bodyPr/>
          <a:lstStyle/>
          <a:p>
            <a:pPr marL="0" indent="0" algn="ctr" eaLnBrk="1" hangingPunct="1">
              <a:buFont typeface="Arial" charset="0"/>
              <a:buNone/>
              <a:defRPr/>
            </a:pPr>
            <a:r>
              <a:rPr lang="en-US" sz="2200" dirty="0" smtClean="0">
                <a:latin typeface="Cambria" pitchFamily="18" charset="0"/>
              </a:rPr>
              <a:t>“Grantees are required to evaluate their 2009 Comprehensive Plan to identify successes and challenges experienced in the implementation of the plan and how they plan to meet those challenges.”</a:t>
            </a:r>
          </a:p>
          <a:p>
            <a:pPr marL="0" indent="0" algn="ctr" eaLnBrk="1" hangingPunct="1">
              <a:buFont typeface="Arial" charset="0"/>
              <a:buNone/>
              <a:defRPr/>
            </a:pPr>
            <a:r>
              <a:rPr lang="en-US" sz="2200" dirty="0" smtClean="0">
                <a:latin typeface="Cambria" pitchFamily="18" charset="0"/>
              </a:rPr>
              <a:t>~</a:t>
            </a:r>
          </a:p>
          <a:p>
            <a:pPr marL="0" indent="0" algn="ctr" eaLnBrk="1" hangingPunct="1">
              <a:buFont typeface="Arial" charset="0"/>
              <a:buNone/>
              <a:defRPr/>
            </a:pPr>
            <a:r>
              <a:rPr lang="en-US" sz="2200" dirty="0" smtClean="0">
                <a:latin typeface="Cambria" pitchFamily="18" charset="0"/>
              </a:rPr>
              <a:t>“In the Comprehensive Plan, grantees will discuss how the plan will address the goals of the National HIV/AIDS Strategy…how the Healthy People 2020 objectives will be addressed [and]… how efforts are coordinated with and adapt to changes that will occur with the implementation of the Affordable Care Act (ACA).”</a:t>
            </a:r>
          </a:p>
          <a:p>
            <a:pPr eaLnBrk="1" hangingPunct="1">
              <a:buFont typeface="Arial" charset="0"/>
              <a:buChar char="•"/>
              <a:defRPr/>
            </a:pPr>
            <a:endParaRPr lang="en-US" sz="2000" dirty="0" smtClean="0">
              <a:latin typeface="Cambria" pitchFamily="18" charset="0"/>
            </a:endParaRP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8BDC4954-5174-4305-B4E7-F5F113833F2E}" type="slidenum">
              <a:rPr lang="en-US" b="0"/>
              <a:pPr>
                <a:defRPr/>
              </a:pPr>
              <a:t>26</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3798" name="Picture 8" descr="HR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410200"/>
            <a:ext cx="195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8"/>
          <p:cNvSpPr txBox="1">
            <a:spLocks noChangeArrowheads="1"/>
          </p:cNvSpPr>
          <p:nvPr/>
        </p:nvSpPr>
        <p:spPr bwMode="auto">
          <a:xfrm>
            <a:off x="1676400" y="64770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endParaRPr lang="en-US"/>
          </a:p>
        </p:txBody>
      </p:sp>
      <p:sp>
        <p:nvSpPr>
          <p:cNvPr id="33800" name="TextBox 9"/>
          <p:cNvSpPr txBox="1">
            <a:spLocks noChangeArrowheads="1"/>
          </p:cNvSpPr>
          <p:nvPr/>
        </p:nvSpPr>
        <p:spPr bwMode="auto">
          <a:xfrm flipH="1">
            <a:off x="3657600" y="5410200"/>
            <a:ext cx="4343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lnSpc>
                <a:spcPct val="90000"/>
              </a:lnSpc>
              <a:buSzPct val="80000"/>
            </a:pPr>
            <a:r>
              <a:rPr lang="en-US" sz="1600" b="0" i="1">
                <a:latin typeface="Cambria" pitchFamily="18" charset="0"/>
              </a:rPr>
              <a:t>2012 Comprehensive Plan Instructions Part A</a:t>
            </a:r>
            <a:r>
              <a:rPr lang="en-US" sz="1600" b="0" i="1">
                <a:latin typeface="Cambria" pitchFamily="18" charset="0"/>
                <a:cs typeface="Arial" pitchFamily="34" charset="0"/>
              </a:rPr>
              <a:t> (March 2011)</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52400"/>
            <a:ext cx="8229600" cy="1143000"/>
          </a:xfrm>
        </p:spPr>
        <p:txBody>
          <a:bodyPr/>
          <a:lstStyle/>
          <a:p>
            <a:pPr eaLnBrk="1" hangingPunct="1"/>
            <a:r>
              <a:rPr lang="en-US" sz="4000" smtClean="0">
                <a:latin typeface="Corbel" pitchFamily="34" charset="0"/>
              </a:rPr>
              <a:t>New for 2012 Comprehensive Plans</a:t>
            </a:r>
          </a:p>
        </p:txBody>
      </p:sp>
      <p:sp>
        <p:nvSpPr>
          <p:cNvPr id="11267" name="Content Placeholder 2"/>
          <p:cNvSpPr>
            <a:spLocks noGrp="1"/>
          </p:cNvSpPr>
          <p:nvPr>
            <p:ph sz="half" idx="1"/>
          </p:nvPr>
        </p:nvSpPr>
        <p:spPr>
          <a:xfrm>
            <a:off x="381000" y="1524000"/>
            <a:ext cx="8305800" cy="4876800"/>
          </a:xfrm>
        </p:spPr>
        <p:txBody>
          <a:bodyPr/>
          <a:lstStyle/>
          <a:p>
            <a:pPr marL="0" indent="0" eaLnBrk="1" hangingPunct="1">
              <a:buFont typeface="Arial" charset="0"/>
              <a:buNone/>
              <a:defRPr/>
            </a:pPr>
            <a:r>
              <a:rPr lang="en-US" sz="2200" dirty="0" smtClean="0">
                <a:latin typeface="Cambria" pitchFamily="18" charset="0"/>
              </a:rPr>
              <a:t>Grantees are required to document:</a:t>
            </a:r>
          </a:p>
          <a:p>
            <a:pPr marL="228600" indent="-228600" eaLnBrk="1" hangingPunct="1">
              <a:buFont typeface="Arial" charset="0"/>
              <a:buChar char="•"/>
              <a:defRPr/>
            </a:pPr>
            <a:r>
              <a:rPr lang="en-US" sz="2200" dirty="0" smtClean="0">
                <a:latin typeface="Cambria" pitchFamily="18" charset="0"/>
              </a:rPr>
              <a:t>To what extent was input from [stakeholders] used to inform and monitor the development and implementation of the jurisdictional plan […]</a:t>
            </a:r>
          </a:p>
          <a:p>
            <a:pPr marL="228600" indent="-228600" eaLnBrk="1" hangingPunct="1">
              <a:buFont typeface="Arial" charset="0"/>
              <a:buChar char="•"/>
              <a:defRPr/>
            </a:pPr>
            <a:r>
              <a:rPr lang="en-US" sz="2200" dirty="0" smtClean="0">
                <a:latin typeface="Cambria" pitchFamily="18" charset="0"/>
              </a:rPr>
              <a:t>To what extent was surveillance and service data/indicators used to inform and monitor the development and implementation of the jurisdictional plan.</a:t>
            </a:r>
          </a:p>
          <a:p>
            <a:pPr eaLnBrk="1" hangingPunct="1">
              <a:buFont typeface="Arial" charset="0"/>
              <a:buChar char="•"/>
              <a:defRPr/>
            </a:pPr>
            <a:endParaRPr lang="en-US" sz="2000" dirty="0" smtClean="0">
              <a:latin typeface="Cambria" pitchFamily="18" charset="0"/>
            </a:endParaRP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137031D8-1BC4-4E46-99D5-EE472A73BD72}" type="slidenum">
              <a:rPr lang="en-US" b="0"/>
              <a:pPr>
                <a:defRPr/>
              </a:pPr>
              <a:t>27</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4822" name="TextBox 8"/>
          <p:cNvSpPr txBox="1">
            <a:spLocks noChangeArrowheads="1"/>
          </p:cNvSpPr>
          <p:nvPr/>
        </p:nvSpPr>
        <p:spPr bwMode="auto">
          <a:xfrm>
            <a:off x="1371600" y="480377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endParaRPr lang="en-US"/>
          </a:p>
        </p:txBody>
      </p:sp>
      <p:sp>
        <p:nvSpPr>
          <p:cNvPr id="34823" name="TextBox 9"/>
          <p:cNvSpPr txBox="1">
            <a:spLocks noChangeArrowheads="1"/>
          </p:cNvSpPr>
          <p:nvPr/>
        </p:nvSpPr>
        <p:spPr bwMode="auto">
          <a:xfrm flipH="1">
            <a:off x="3352800" y="4495800"/>
            <a:ext cx="4343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lnSpc>
                <a:spcPct val="90000"/>
              </a:lnSpc>
              <a:buSzPct val="80000"/>
            </a:pPr>
            <a:r>
              <a:rPr lang="en-US" sz="1600" b="0">
                <a:latin typeface="Cambria" pitchFamily="18" charset="0"/>
              </a:rPr>
              <a:t>HIV Planning Guidance  </a:t>
            </a:r>
            <a:r>
              <a:rPr lang="en-US" sz="1600" b="0" i="1">
                <a:latin typeface="Cambria" pitchFamily="18" charset="0"/>
              </a:rPr>
              <a:t>(pre-decisional draft released March 2012)</a:t>
            </a:r>
          </a:p>
        </p:txBody>
      </p:sp>
      <p:pic>
        <p:nvPicPr>
          <p:cNvPr id="34824" name="Picture 9" descr="http://ts3.mm.bing.net/images/thumbnail.aspx?q=1260501801434&amp;id=fb3ddb63a12ff0244955e3e0e9ed1760&amp;url=http%3a%2f%2fwww.healthjockey.com%2fimg%2fcdc-logo.jpg"/>
          <p:cNvPicPr>
            <a:picLocks noChangeAspect="1" noChangeArrowheads="1"/>
          </p:cNvPicPr>
          <p:nvPr/>
        </p:nvPicPr>
        <p:blipFill>
          <a:blip r:embed="rId2">
            <a:extLst>
              <a:ext uri="{28A0092B-C50C-407E-A947-70E740481C1C}">
                <a14:useLocalDpi xmlns:a14="http://schemas.microsoft.com/office/drawing/2010/main" val="0"/>
              </a:ext>
            </a:extLst>
          </a:blip>
          <a:srcRect t="9100" b="13649"/>
          <a:stretch>
            <a:fillRect/>
          </a:stretch>
        </p:blipFill>
        <p:spPr bwMode="auto">
          <a:xfrm>
            <a:off x="2286000" y="4343400"/>
            <a:ext cx="9906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52400"/>
            <a:ext cx="8229600" cy="1143000"/>
          </a:xfrm>
        </p:spPr>
        <p:txBody>
          <a:bodyPr/>
          <a:lstStyle/>
          <a:p>
            <a:pPr eaLnBrk="1" hangingPunct="1"/>
            <a:r>
              <a:rPr lang="en-US" sz="4000" smtClean="0">
                <a:latin typeface="Corbel" pitchFamily="34" charset="0"/>
              </a:rPr>
              <a:t>Our Challenges</a:t>
            </a:r>
          </a:p>
        </p:txBody>
      </p:sp>
      <p:sp>
        <p:nvSpPr>
          <p:cNvPr id="35843" name="Content Placeholder 2"/>
          <p:cNvSpPr>
            <a:spLocks noGrp="1"/>
          </p:cNvSpPr>
          <p:nvPr>
            <p:ph sz="half" idx="1"/>
          </p:nvPr>
        </p:nvSpPr>
        <p:spPr>
          <a:xfrm>
            <a:off x="381000" y="1447800"/>
            <a:ext cx="8382000" cy="4876800"/>
          </a:xfrm>
        </p:spPr>
        <p:txBody>
          <a:bodyPr/>
          <a:lstStyle/>
          <a:p>
            <a:pPr eaLnBrk="1" hangingPunct="1"/>
            <a:r>
              <a:rPr lang="en-US" sz="2000" smtClean="0">
                <a:latin typeface="Cambria" pitchFamily="18" charset="0"/>
              </a:rPr>
              <a:t>Designing a process that will meet both sets of federal expectations</a:t>
            </a:r>
          </a:p>
          <a:p>
            <a:pPr eaLnBrk="1" hangingPunct="1"/>
            <a:r>
              <a:rPr lang="en-US" sz="2000" smtClean="0">
                <a:latin typeface="Cambria" pitchFamily="18" charset="0"/>
              </a:rPr>
              <a:t>Designing a process that will result in SMART measurement as well as stakeholder and community input on measurement</a:t>
            </a:r>
          </a:p>
          <a:p>
            <a:pPr eaLnBrk="1" hangingPunct="1"/>
            <a:r>
              <a:rPr lang="en-US" sz="2000" smtClean="0">
                <a:latin typeface="Cambria" pitchFamily="18" charset="0"/>
              </a:rPr>
              <a:t>Identifying systems-level improvements that attain both HIV prevention and HIV care goals seamlessly</a:t>
            </a:r>
          </a:p>
          <a:p>
            <a:pPr eaLnBrk="1" hangingPunct="1"/>
            <a:r>
              <a:rPr lang="en-US" sz="2000" smtClean="0">
                <a:latin typeface="Cambria" pitchFamily="18" charset="0"/>
              </a:rPr>
              <a:t>Locating current, accurate, and </a:t>
            </a:r>
            <a:r>
              <a:rPr lang="en-US" sz="2000" i="1" smtClean="0">
                <a:latin typeface="Cambria" pitchFamily="18" charset="0"/>
              </a:rPr>
              <a:t>replicable</a:t>
            </a:r>
            <a:r>
              <a:rPr lang="en-US" sz="2000" smtClean="0">
                <a:latin typeface="Cambria" pitchFamily="18" charset="0"/>
              </a:rPr>
              <a:t> data sources to serve as baselines for common measures, including use of surveillance and service data/indicators</a:t>
            </a:r>
          </a:p>
          <a:p>
            <a:pPr eaLnBrk="1" hangingPunct="1"/>
            <a:r>
              <a:rPr lang="en-US" sz="2000" smtClean="0">
                <a:latin typeface="Cambria" pitchFamily="18" charset="0"/>
              </a:rPr>
              <a:t>Calculating reasonable proximal and distal targets</a:t>
            </a:r>
            <a:endParaRPr lang="en-US" smtClean="0">
              <a:latin typeface="Cambria" pitchFamily="18" charset="0"/>
            </a:endParaRPr>
          </a:p>
          <a:p>
            <a:pPr eaLnBrk="1" hangingPunct="1"/>
            <a:r>
              <a:rPr lang="en-US" sz="2000" smtClean="0">
                <a:latin typeface="Cambria" pitchFamily="18" charset="0"/>
              </a:rPr>
              <a:t>Designing a process that results in alignment between the measures, required national initiatives, and other plans unique to the Houston Area</a:t>
            </a:r>
          </a:p>
          <a:p>
            <a:pPr eaLnBrk="1" hangingPunct="1"/>
            <a:r>
              <a:rPr lang="en-US" sz="2000" smtClean="0">
                <a:latin typeface="Cambria" pitchFamily="18" charset="0"/>
              </a:rPr>
              <a:t>Producing a final work product that can be implemented seamlessly</a:t>
            </a:r>
          </a:p>
          <a:p>
            <a:pPr eaLnBrk="1" hangingPunct="1"/>
            <a:r>
              <a:rPr lang="en-US" sz="2000" smtClean="0">
                <a:latin typeface="Cambria" pitchFamily="18" charset="0"/>
              </a:rPr>
              <a:t>Ensuring methods for monitoring implementation as well as for stakeholder and community input  on implementation</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DBE5F2A5-0CB3-48CA-A012-E4DC315DC589}" type="slidenum">
              <a:rPr lang="en-US" b="0"/>
              <a:pPr>
                <a:defRPr/>
              </a:pPr>
              <a:t>28</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28600"/>
            <a:ext cx="8229600" cy="1143000"/>
          </a:xfrm>
        </p:spPr>
        <p:txBody>
          <a:bodyPr/>
          <a:lstStyle/>
          <a:p>
            <a:pPr eaLnBrk="1" hangingPunct="1"/>
            <a:r>
              <a:rPr lang="en-US" sz="3800" smtClean="0">
                <a:latin typeface="Corbel" pitchFamily="34" charset="0"/>
              </a:rPr>
              <a:t>Methods and Tools for                                       Joint Measurement and Alignment</a:t>
            </a:r>
          </a:p>
        </p:txBody>
      </p:sp>
      <p:sp>
        <p:nvSpPr>
          <p:cNvPr id="36867" name="Content Placeholder 2"/>
          <p:cNvSpPr>
            <a:spLocks noGrp="1"/>
          </p:cNvSpPr>
          <p:nvPr>
            <p:ph sz="half" idx="1"/>
          </p:nvPr>
        </p:nvSpPr>
        <p:spPr>
          <a:xfrm>
            <a:off x="381000" y="1600200"/>
            <a:ext cx="8305800" cy="4876800"/>
          </a:xfrm>
        </p:spPr>
        <p:txBody>
          <a:bodyPr/>
          <a:lstStyle/>
          <a:p>
            <a:pPr marL="457200" indent="-457200" eaLnBrk="1" hangingPunct="1">
              <a:buFont typeface="Calibri" pitchFamily="34" charset="0"/>
              <a:buAutoNum type="arabicPeriod"/>
            </a:pPr>
            <a:r>
              <a:rPr lang="en-US" sz="2000" smtClean="0">
                <a:latin typeface="Cambria" pitchFamily="18" charset="0"/>
              </a:rPr>
              <a:t>Evaluation Workgroup</a:t>
            </a:r>
          </a:p>
          <a:p>
            <a:pPr lvl="1" eaLnBrk="1" hangingPunct="1">
              <a:buFont typeface="Arial" pitchFamily="34" charset="0"/>
              <a:buChar char="•"/>
            </a:pPr>
            <a:r>
              <a:rPr lang="en-US" sz="1800" smtClean="0">
                <a:latin typeface="Cambria" pitchFamily="18" charset="0"/>
              </a:rPr>
              <a:t>Composition, Structure, and Core Partner Representation</a:t>
            </a:r>
          </a:p>
          <a:p>
            <a:pPr lvl="1" eaLnBrk="1" hangingPunct="1">
              <a:buFont typeface="Arial" pitchFamily="34" charset="0"/>
              <a:buChar char="•"/>
            </a:pPr>
            <a:r>
              <a:rPr lang="en-US" sz="1800" smtClean="0">
                <a:latin typeface="Cambria" pitchFamily="18" charset="0"/>
              </a:rPr>
              <a:t>Roles and Responsibilities</a:t>
            </a:r>
          </a:p>
          <a:p>
            <a:pPr lvl="2" eaLnBrk="1" hangingPunct="1">
              <a:buSzPct val="75000"/>
              <a:buFont typeface="Arial" pitchFamily="34" charset="0"/>
              <a:buNone/>
            </a:pPr>
            <a:r>
              <a:rPr lang="en-US" sz="1600" i="1" smtClean="0">
                <a:latin typeface="Cambria" pitchFamily="18" charset="0"/>
              </a:rPr>
              <a:t>	Expedited Evaluation of the 2009 Houston Area Comprehensive HIV Plan</a:t>
            </a:r>
          </a:p>
          <a:p>
            <a:pPr marL="457200" indent="-457200" eaLnBrk="1" hangingPunct="1">
              <a:buFont typeface="Calibri" pitchFamily="34" charset="0"/>
              <a:buAutoNum type="arabicPeriod"/>
            </a:pPr>
            <a:r>
              <a:rPr lang="en-US" sz="2000" smtClean="0">
                <a:latin typeface="Cambria" pitchFamily="18" charset="0"/>
              </a:rPr>
              <a:t>Leadership Team and Workgroup Tools</a:t>
            </a:r>
            <a:endParaRPr lang="en-US" sz="2000" smtClean="0">
              <a:latin typeface="Cambria" pitchFamily="18" charset="0"/>
              <a:hlinkClick r:id="rId2" action="ppaction://hlinkfile"/>
            </a:endParaRPr>
          </a:p>
          <a:p>
            <a:pPr lvl="1" eaLnBrk="1" hangingPunct="1">
              <a:buFont typeface="Arial" pitchFamily="34" charset="0"/>
              <a:buChar char="•"/>
            </a:pPr>
            <a:r>
              <a:rPr lang="en-US" sz="1800" smtClean="0">
                <a:latin typeface="Cambria" pitchFamily="18" charset="0"/>
                <a:hlinkClick r:id="rId3" action="ppaction://hlinkfile"/>
              </a:rPr>
              <a:t>Inventories of Local, Regional, State, National, and International Initiatives and Plans</a:t>
            </a:r>
            <a:endParaRPr lang="en-US" sz="1800" smtClean="0">
              <a:latin typeface="Cambria" pitchFamily="18" charset="0"/>
            </a:endParaRPr>
          </a:p>
          <a:p>
            <a:pPr lvl="1" eaLnBrk="1" hangingPunct="1">
              <a:buFont typeface="Arial" pitchFamily="34" charset="0"/>
              <a:buChar char="•"/>
            </a:pPr>
            <a:r>
              <a:rPr lang="en-US" sz="1800" smtClean="0">
                <a:latin typeface="Cambria" pitchFamily="18" charset="0"/>
              </a:rPr>
              <a:t>Logic Models</a:t>
            </a:r>
          </a:p>
          <a:p>
            <a:pPr lvl="1" eaLnBrk="1" hangingPunct="1">
              <a:buFont typeface="Arial" pitchFamily="34" charset="0"/>
              <a:buChar char="•"/>
            </a:pPr>
            <a:r>
              <a:rPr lang="en-US" sz="1800" smtClean="0">
                <a:latin typeface="Cambria" pitchFamily="18" charset="0"/>
                <a:hlinkClick r:id="rId4" action="ppaction://hlinkfile"/>
              </a:rPr>
              <a:t>Matrix of Benchmarking and Alignment, By Strategy</a:t>
            </a:r>
            <a:endParaRPr lang="en-US" sz="1800" smtClean="0">
              <a:latin typeface="Cambria" pitchFamily="18" charset="0"/>
            </a:endParaRPr>
          </a:p>
          <a:p>
            <a:pPr marL="457200" indent="-457200" eaLnBrk="1" hangingPunct="1">
              <a:buFont typeface="Calibri" pitchFamily="34" charset="0"/>
              <a:buAutoNum type="arabicPeriod"/>
            </a:pPr>
            <a:r>
              <a:rPr lang="en-US" sz="2000" smtClean="0">
                <a:latin typeface="Cambria" pitchFamily="18" charset="0"/>
                <a:hlinkClick r:id="rId5" action="ppaction://hlinkfile"/>
              </a:rPr>
              <a:t>Workgroup Synergy</a:t>
            </a:r>
            <a:endParaRPr lang="en-US" sz="2000" smtClean="0">
              <a:latin typeface="Cambria" pitchFamily="18" charset="0"/>
            </a:endParaRPr>
          </a:p>
          <a:p>
            <a:pPr marL="457200" indent="-457200" eaLnBrk="1" hangingPunct="1">
              <a:buFont typeface="Calibri" pitchFamily="34" charset="0"/>
              <a:buAutoNum type="arabicPeriod"/>
            </a:pPr>
            <a:r>
              <a:rPr lang="en-US" sz="2000" smtClean="0">
                <a:latin typeface="Cambria" pitchFamily="18" charset="0"/>
              </a:rPr>
              <a:t>Plan Design</a:t>
            </a:r>
          </a:p>
          <a:p>
            <a:pPr lvl="1" eaLnBrk="1" hangingPunct="1">
              <a:buFont typeface="Arial" pitchFamily="34" charset="0"/>
              <a:buChar char="•"/>
            </a:pPr>
            <a:r>
              <a:rPr lang="en-US" sz="1800" smtClean="0">
                <a:latin typeface="Cambria" pitchFamily="18" charset="0"/>
                <a:hlinkClick r:id="rId6" action="ppaction://hlinkfile"/>
              </a:rPr>
              <a:t>Strategies</a:t>
            </a:r>
            <a:endParaRPr lang="en-US" sz="1800" smtClean="0">
              <a:latin typeface="Cambria" pitchFamily="18" charset="0"/>
            </a:endParaRPr>
          </a:p>
          <a:p>
            <a:pPr lvl="1" eaLnBrk="1" hangingPunct="1">
              <a:buFont typeface="Arial" pitchFamily="34" charset="0"/>
              <a:buChar char="•"/>
            </a:pPr>
            <a:r>
              <a:rPr lang="en-US" sz="1800" smtClean="0">
                <a:latin typeface="Cambria" pitchFamily="18" charset="0"/>
                <a:hlinkClick r:id="rId7" action="ppaction://hlinkfile"/>
              </a:rPr>
              <a:t>Crosswalks</a:t>
            </a:r>
            <a:endParaRPr lang="en-US" sz="1800" smtClean="0">
              <a:latin typeface="Cambria" pitchFamily="18" charset="0"/>
              <a:hlinkClick r:id="rId8" action="ppaction://hlinkfile"/>
            </a:endParaRPr>
          </a:p>
          <a:p>
            <a:pPr lvl="1" eaLnBrk="1" hangingPunct="1">
              <a:buFont typeface="Arial" pitchFamily="34" charset="0"/>
              <a:buChar char="•"/>
            </a:pPr>
            <a:r>
              <a:rPr lang="en-US" sz="1800" smtClean="0">
                <a:latin typeface="Cambria" pitchFamily="18" charset="0"/>
              </a:rPr>
              <a:t>Dashboard</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AE996694-503C-4E8A-9385-6255A221AF1D}" type="slidenum">
              <a:rPr lang="en-US" b="0"/>
              <a:pPr>
                <a:defRPr/>
              </a:pPr>
              <a:t>29</a:t>
            </a:fld>
            <a:endParaRPr lang="en-US" b="0" dirty="0"/>
          </a:p>
        </p:txBody>
      </p:sp>
      <p:cxnSp>
        <p:nvCxnSpPr>
          <p:cNvPr id="6" name="Straight Connector 5"/>
          <p:cNvCxnSpPr/>
          <p:nvPr/>
        </p:nvCxnSpPr>
        <p:spPr>
          <a:xfrm>
            <a:off x="457200" y="15240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43000"/>
          </a:xfrm>
        </p:spPr>
        <p:txBody>
          <a:bodyPr/>
          <a:lstStyle/>
          <a:p>
            <a:pPr eaLnBrk="1" hangingPunct="1"/>
            <a:r>
              <a:rPr lang="en-US" sz="4000" smtClean="0">
                <a:latin typeface="Corbel" pitchFamily="34" charset="0"/>
              </a:rPr>
              <a:t>Workshop Outline</a:t>
            </a:r>
          </a:p>
        </p:txBody>
      </p:sp>
      <p:sp>
        <p:nvSpPr>
          <p:cNvPr id="14339" name="Content Placeholder 2"/>
          <p:cNvSpPr>
            <a:spLocks noGrp="1"/>
          </p:cNvSpPr>
          <p:nvPr>
            <p:ph sz="half" idx="1"/>
          </p:nvPr>
        </p:nvSpPr>
        <p:spPr>
          <a:xfrm>
            <a:off x="381000" y="1447800"/>
            <a:ext cx="8305800" cy="4876800"/>
          </a:xfrm>
        </p:spPr>
        <p:txBody>
          <a:bodyPr/>
          <a:lstStyle/>
          <a:p>
            <a:pPr marL="457200" indent="-457200" eaLnBrk="1" hangingPunct="1">
              <a:buFont typeface="Calibri" pitchFamily="34" charset="0"/>
              <a:buAutoNum type="arabicPeriod"/>
            </a:pPr>
            <a:r>
              <a:rPr lang="en-US" sz="2200" smtClean="0">
                <a:latin typeface="Cambria" pitchFamily="18" charset="0"/>
              </a:rPr>
              <a:t>Introduction to The Houston Area Plan: </a:t>
            </a:r>
            <a:r>
              <a:rPr lang="en-US" sz="2200" i="1" smtClean="0">
                <a:latin typeface="Cambria" pitchFamily="18" charset="0"/>
              </a:rPr>
              <a:t>Rationale, Process, Participation, and Product</a:t>
            </a:r>
          </a:p>
          <a:p>
            <a:pPr marL="457200" indent="-457200" eaLnBrk="1" hangingPunct="1">
              <a:buFont typeface="Calibri" pitchFamily="34" charset="0"/>
              <a:buAutoNum type="arabicPeriod"/>
            </a:pPr>
            <a:r>
              <a:rPr lang="en-US" sz="2200" smtClean="0">
                <a:latin typeface="Cambria" pitchFamily="18" charset="0"/>
              </a:rPr>
              <a:t>Best Practices in Multi-Disciplinary Partner Engagement: </a:t>
            </a:r>
            <a:r>
              <a:rPr lang="en-US" sz="2200" i="1" smtClean="0">
                <a:latin typeface="Cambria" pitchFamily="18" charset="0"/>
              </a:rPr>
              <a:t>Results of an Engagement Survey</a:t>
            </a:r>
          </a:p>
          <a:p>
            <a:pPr marL="457200" indent="-457200" eaLnBrk="1" hangingPunct="1">
              <a:buFont typeface="Calibri" pitchFamily="34" charset="0"/>
              <a:buAutoNum type="arabicPeriod"/>
            </a:pPr>
            <a:r>
              <a:rPr lang="en-US" sz="2200" smtClean="0">
                <a:latin typeface="Cambria" pitchFamily="18" charset="0"/>
              </a:rPr>
              <a:t>Implementation through Integrated Measurement, Alignment, and Monitoring</a:t>
            </a:r>
          </a:p>
          <a:p>
            <a:pPr marL="457200" indent="-457200" eaLnBrk="1" hangingPunct="1">
              <a:buFont typeface="Calibri" pitchFamily="34" charset="0"/>
              <a:buAutoNum type="arabicPeriod"/>
            </a:pPr>
            <a:r>
              <a:rPr lang="en-US" sz="2200" smtClean="0">
                <a:latin typeface="Cambria" pitchFamily="18" charset="0"/>
              </a:rPr>
              <a:t>A Council Member’s Perspective: </a:t>
            </a:r>
            <a:r>
              <a:rPr lang="en-US" sz="2200" i="1" smtClean="0">
                <a:latin typeface="Cambria" pitchFamily="18" charset="0"/>
              </a:rPr>
              <a:t>Past, Present, and Future</a:t>
            </a:r>
          </a:p>
          <a:p>
            <a:pPr marL="457200" indent="-457200" eaLnBrk="1" hangingPunct="1">
              <a:buFont typeface="Calibri" pitchFamily="34" charset="0"/>
              <a:buAutoNum type="arabicPeriod"/>
            </a:pPr>
            <a:r>
              <a:rPr lang="en-US" sz="2200" smtClean="0">
                <a:latin typeface="Cambria" pitchFamily="18" charset="0"/>
              </a:rPr>
              <a:t>Dialogue on “Lessons Learned” and Recommendations</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F261A619-7FE5-4364-BEB9-2497DB0E5D93}" type="slidenum">
              <a:rPr lang="en-US" b="0"/>
              <a:pPr>
                <a:defRPr/>
              </a:pPr>
              <a:t>3</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81800" y="6356350"/>
            <a:ext cx="2133600" cy="365125"/>
          </a:xfrm>
        </p:spPr>
        <p:txBody>
          <a:bodyPr/>
          <a:lstStyle/>
          <a:p>
            <a:pPr>
              <a:defRPr/>
            </a:pPr>
            <a:fld id="{12486AA8-7977-45B7-8472-DC84A5084E90}" type="slidenum">
              <a:rPr lang="en-US" b="0"/>
              <a:pPr>
                <a:defRPr/>
              </a:pPr>
              <a:t>30</a:t>
            </a:fld>
            <a:endParaRPr lang="en-US" b="0" dirty="0"/>
          </a:p>
        </p:txBody>
      </p:sp>
      <p:sp>
        <p:nvSpPr>
          <p:cNvPr id="37891" name="Title 1"/>
          <p:cNvSpPr>
            <a:spLocks noGrp="1"/>
          </p:cNvSpPr>
          <p:nvPr>
            <p:ph type="title" idx="4294967295"/>
          </p:nvPr>
        </p:nvSpPr>
        <p:spPr>
          <a:xfrm>
            <a:off x="457200" y="152400"/>
            <a:ext cx="8229600" cy="1143000"/>
          </a:xfrm>
        </p:spPr>
        <p:txBody>
          <a:bodyPr/>
          <a:lstStyle/>
          <a:p>
            <a:pPr eaLnBrk="1" hangingPunct="1"/>
            <a:r>
              <a:rPr lang="en-US" sz="3800" smtClean="0">
                <a:latin typeface="Corbel" pitchFamily="34" charset="0"/>
              </a:rPr>
              <a:t>Houston EMA Treatment Cascade</a:t>
            </a:r>
          </a:p>
        </p:txBody>
      </p:sp>
      <p:cxnSp>
        <p:nvCxnSpPr>
          <p:cNvPr id="11" name="Straight Connector 10"/>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p:nvPr/>
        </p:nvGraphicFramePr>
        <p:xfrm>
          <a:off x="914400" y="1524000"/>
          <a:ext cx="73152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37894" name="TextBox 13"/>
          <p:cNvSpPr txBox="1">
            <a:spLocks noChangeArrowheads="1"/>
          </p:cNvSpPr>
          <p:nvPr/>
        </p:nvSpPr>
        <p:spPr bwMode="auto">
          <a:xfrm>
            <a:off x="1704975" y="165735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1200" b="0">
                <a:latin typeface="Cambria" pitchFamily="18" charset="0"/>
              </a:rPr>
              <a:t>26,424</a:t>
            </a:r>
          </a:p>
        </p:txBody>
      </p:sp>
      <p:sp>
        <p:nvSpPr>
          <p:cNvPr id="37895" name="TextBox 14"/>
          <p:cNvSpPr txBox="1">
            <a:spLocks noChangeArrowheads="1"/>
          </p:cNvSpPr>
          <p:nvPr/>
        </p:nvSpPr>
        <p:spPr bwMode="auto">
          <a:xfrm>
            <a:off x="4953000" y="37338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1200" b="0">
                <a:latin typeface="Cambria" pitchFamily="18" charset="0"/>
              </a:rPr>
              <a:t>10,999</a:t>
            </a:r>
          </a:p>
        </p:txBody>
      </p:sp>
      <p:sp>
        <p:nvSpPr>
          <p:cNvPr id="37896" name="TextBox 15"/>
          <p:cNvSpPr txBox="1">
            <a:spLocks noChangeArrowheads="1"/>
          </p:cNvSpPr>
          <p:nvPr/>
        </p:nvSpPr>
        <p:spPr bwMode="auto">
          <a:xfrm>
            <a:off x="6067425" y="39243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1200" b="0">
                <a:latin typeface="Cambria" pitchFamily="18" charset="0"/>
              </a:rPr>
              <a:t>9,767</a:t>
            </a:r>
          </a:p>
        </p:txBody>
      </p:sp>
      <p:sp>
        <p:nvSpPr>
          <p:cNvPr id="37897" name="TextBox 16"/>
          <p:cNvSpPr txBox="1">
            <a:spLocks noChangeArrowheads="1"/>
          </p:cNvSpPr>
          <p:nvPr/>
        </p:nvSpPr>
        <p:spPr bwMode="auto">
          <a:xfrm>
            <a:off x="7172325" y="3990975"/>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1200" b="0">
                <a:latin typeface="Cambria" pitchFamily="18" charset="0"/>
              </a:rPr>
              <a:t>9,642</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5" descr="Pages from 2012 Houston EMA Comp HIV Plan--CDC - 10-09-12_Page_1.jpg"/>
          <p:cNvPicPr>
            <a:picLocks noGrp="1" noChangeAspect="1"/>
          </p:cNvPicPr>
          <p:nvPr>
            <p:ph sz="half" idx="1"/>
          </p:nvPr>
        </p:nvPicPr>
        <p:blipFill>
          <a:blip r:embed="rId2">
            <a:extLst>
              <a:ext uri="{28A0092B-C50C-407E-A947-70E740481C1C}">
                <a14:useLocalDpi xmlns:a14="http://schemas.microsoft.com/office/drawing/2010/main" val="0"/>
              </a:ext>
            </a:extLst>
          </a:blip>
          <a:srcRect l="9412" t="13635" r="9412" b="51817"/>
          <a:stretch>
            <a:fillRect/>
          </a:stretch>
        </p:blipFill>
        <p:spPr>
          <a:xfrm>
            <a:off x="381000" y="1455738"/>
            <a:ext cx="8424863" cy="4640262"/>
          </a:xfrm>
        </p:spPr>
      </p:pic>
      <p:sp>
        <p:nvSpPr>
          <p:cNvPr id="5" name="Slide Number Placeholder 4"/>
          <p:cNvSpPr>
            <a:spLocks noGrp="1"/>
          </p:cNvSpPr>
          <p:nvPr>
            <p:ph type="sldNum" sz="quarter" idx="12"/>
          </p:nvPr>
        </p:nvSpPr>
        <p:spPr/>
        <p:txBody>
          <a:bodyPr/>
          <a:lstStyle/>
          <a:p>
            <a:pPr>
              <a:defRPr/>
            </a:pPr>
            <a:fld id="{89088215-3CD2-488D-B644-9BD60B2E033F}" type="slidenum">
              <a:rPr lang="en-US" smtClean="0"/>
              <a:pPr>
                <a:defRPr/>
              </a:pPr>
              <a:t>31</a:t>
            </a:fld>
            <a:endParaRPr lang="en-US" dirty="0"/>
          </a:p>
        </p:txBody>
      </p:sp>
      <p:sp>
        <p:nvSpPr>
          <p:cNvPr id="38916" name="Title 1"/>
          <p:cNvSpPr>
            <a:spLocks noGrp="1"/>
          </p:cNvSpPr>
          <p:nvPr>
            <p:ph type="title"/>
          </p:nvPr>
        </p:nvSpPr>
        <p:spPr>
          <a:xfrm>
            <a:off x="457200" y="0"/>
            <a:ext cx="8229600" cy="1143000"/>
          </a:xfrm>
        </p:spPr>
        <p:txBody>
          <a:bodyPr/>
          <a:lstStyle/>
          <a:p>
            <a:pPr eaLnBrk="1" hangingPunct="1"/>
            <a:r>
              <a:rPr lang="en-US" sz="4000" smtClean="0">
                <a:latin typeface="Corbel" pitchFamily="34" charset="0"/>
              </a:rPr>
              <a:t>Houston Area Dashboard (1-2)</a:t>
            </a:r>
          </a:p>
        </p:txBody>
      </p:sp>
      <p:cxnSp>
        <p:nvCxnSpPr>
          <p:cNvPr id="13" name="Straight Connector 12"/>
          <p:cNvCxnSpPr/>
          <p:nvPr/>
        </p:nvCxnSpPr>
        <p:spPr>
          <a:xfrm>
            <a:off x="457200" y="10668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5" descr="Pages from 2012 Houston EMA Comp HIV Plan--CDC - 10-09-12_Page_1.jpg"/>
          <p:cNvPicPr>
            <a:picLocks noGrp="1" noChangeAspect="1"/>
          </p:cNvPicPr>
          <p:nvPr>
            <p:ph sz="half" idx="1"/>
          </p:nvPr>
        </p:nvPicPr>
        <p:blipFill>
          <a:blip r:embed="rId2">
            <a:extLst>
              <a:ext uri="{28A0092B-C50C-407E-A947-70E740481C1C}">
                <a14:useLocalDpi xmlns:a14="http://schemas.microsoft.com/office/drawing/2010/main" val="0"/>
              </a:ext>
            </a:extLst>
          </a:blip>
          <a:srcRect l="9412" t="50909" r="9412" b="13635"/>
          <a:stretch>
            <a:fillRect/>
          </a:stretch>
        </p:blipFill>
        <p:spPr>
          <a:xfrm>
            <a:off x="228600" y="1397000"/>
            <a:ext cx="8534400" cy="4821238"/>
          </a:xfrm>
        </p:spPr>
      </p:pic>
      <p:sp>
        <p:nvSpPr>
          <p:cNvPr id="5" name="Slide Number Placeholder 4"/>
          <p:cNvSpPr>
            <a:spLocks noGrp="1"/>
          </p:cNvSpPr>
          <p:nvPr>
            <p:ph type="sldNum" sz="quarter" idx="12"/>
          </p:nvPr>
        </p:nvSpPr>
        <p:spPr/>
        <p:txBody>
          <a:bodyPr/>
          <a:lstStyle/>
          <a:p>
            <a:pPr>
              <a:defRPr/>
            </a:pPr>
            <a:fld id="{9C56F6B3-BADB-4DE3-B5AC-14EC0DD0E5BA}" type="slidenum">
              <a:rPr lang="en-US" smtClean="0"/>
              <a:pPr>
                <a:defRPr/>
              </a:pPr>
              <a:t>32</a:t>
            </a:fld>
            <a:endParaRPr lang="en-US" dirty="0"/>
          </a:p>
        </p:txBody>
      </p:sp>
      <p:sp>
        <p:nvSpPr>
          <p:cNvPr id="39940" name="Title 1"/>
          <p:cNvSpPr>
            <a:spLocks noGrp="1"/>
          </p:cNvSpPr>
          <p:nvPr>
            <p:ph type="title"/>
          </p:nvPr>
        </p:nvSpPr>
        <p:spPr>
          <a:xfrm>
            <a:off x="457200" y="0"/>
            <a:ext cx="8229600" cy="1143000"/>
          </a:xfrm>
        </p:spPr>
        <p:txBody>
          <a:bodyPr/>
          <a:lstStyle/>
          <a:p>
            <a:pPr eaLnBrk="1" hangingPunct="1"/>
            <a:r>
              <a:rPr lang="en-US" sz="4000" smtClean="0">
                <a:latin typeface="Corbel" pitchFamily="34" charset="0"/>
              </a:rPr>
              <a:t>Houston Area Dashboard (3-4)</a:t>
            </a:r>
          </a:p>
        </p:txBody>
      </p:sp>
      <p:cxnSp>
        <p:nvCxnSpPr>
          <p:cNvPr id="13" name="Straight Connector 12"/>
          <p:cNvCxnSpPr/>
          <p:nvPr/>
        </p:nvCxnSpPr>
        <p:spPr>
          <a:xfrm>
            <a:off x="457200" y="10668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6" descr="Pages from 2012 Houston EMA Comp HIV Plan--CDC - 10-09-12_Page_2.jpg"/>
          <p:cNvPicPr>
            <a:picLocks noGrp="1" noChangeAspect="1"/>
          </p:cNvPicPr>
          <p:nvPr>
            <p:ph sz="half" idx="2"/>
          </p:nvPr>
        </p:nvPicPr>
        <p:blipFill>
          <a:blip r:embed="rId2">
            <a:extLst>
              <a:ext uri="{28A0092B-C50C-407E-A947-70E740481C1C}">
                <a14:useLocalDpi xmlns:a14="http://schemas.microsoft.com/office/drawing/2010/main" val="0"/>
              </a:ext>
            </a:extLst>
          </a:blip>
          <a:srcRect l="10588" t="12727" r="10588" b="51817"/>
          <a:stretch>
            <a:fillRect/>
          </a:stretch>
        </p:blipFill>
        <p:spPr>
          <a:xfrm>
            <a:off x="457200" y="1295400"/>
            <a:ext cx="8247063" cy="4800600"/>
          </a:xfrm>
        </p:spPr>
      </p:pic>
      <p:sp>
        <p:nvSpPr>
          <p:cNvPr id="5" name="Slide Number Placeholder 4"/>
          <p:cNvSpPr>
            <a:spLocks noGrp="1"/>
          </p:cNvSpPr>
          <p:nvPr>
            <p:ph type="sldNum" sz="quarter" idx="12"/>
          </p:nvPr>
        </p:nvSpPr>
        <p:spPr/>
        <p:txBody>
          <a:bodyPr/>
          <a:lstStyle/>
          <a:p>
            <a:pPr>
              <a:defRPr/>
            </a:pPr>
            <a:fld id="{D79DF8B4-DAFA-4779-8E9F-49D8B345B67E}" type="slidenum">
              <a:rPr lang="en-US" smtClean="0"/>
              <a:pPr>
                <a:defRPr/>
              </a:pPr>
              <a:t>33</a:t>
            </a:fld>
            <a:endParaRPr lang="en-US" dirty="0"/>
          </a:p>
        </p:txBody>
      </p:sp>
      <p:sp>
        <p:nvSpPr>
          <p:cNvPr id="40964" name="Title 1"/>
          <p:cNvSpPr>
            <a:spLocks noGrp="1"/>
          </p:cNvSpPr>
          <p:nvPr>
            <p:ph type="title"/>
          </p:nvPr>
        </p:nvSpPr>
        <p:spPr>
          <a:xfrm>
            <a:off x="457200" y="0"/>
            <a:ext cx="8229600" cy="1143000"/>
          </a:xfrm>
        </p:spPr>
        <p:txBody>
          <a:bodyPr/>
          <a:lstStyle/>
          <a:p>
            <a:pPr eaLnBrk="1" hangingPunct="1"/>
            <a:r>
              <a:rPr lang="en-US" sz="4000" smtClean="0">
                <a:latin typeface="Corbel" pitchFamily="34" charset="0"/>
              </a:rPr>
              <a:t>Houston Area Dashboard (5-6)</a:t>
            </a:r>
          </a:p>
        </p:txBody>
      </p:sp>
      <p:cxnSp>
        <p:nvCxnSpPr>
          <p:cNvPr id="16" name="Straight Connector 15"/>
          <p:cNvCxnSpPr/>
          <p:nvPr/>
        </p:nvCxnSpPr>
        <p:spPr>
          <a:xfrm>
            <a:off x="457200" y="10668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6" descr="Pages from 2012 Houston EMA Comp HIV Plan--CDC - 10-09-12_Page_2.jpg"/>
          <p:cNvPicPr>
            <a:picLocks noGrp="1" noChangeAspect="1"/>
          </p:cNvPicPr>
          <p:nvPr>
            <p:ph sz="half" idx="2"/>
          </p:nvPr>
        </p:nvPicPr>
        <p:blipFill>
          <a:blip r:embed="rId2">
            <a:extLst>
              <a:ext uri="{28A0092B-C50C-407E-A947-70E740481C1C}">
                <a14:useLocalDpi xmlns:a14="http://schemas.microsoft.com/office/drawing/2010/main" val="0"/>
              </a:ext>
            </a:extLst>
          </a:blip>
          <a:srcRect l="10588" t="50909" r="5882" b="14545"/>
          <a:stretch>
            <a:fillRect/>
          </a:stretch>
        </p:blipFill>
        <p:spPr>
          <a:xfrm>
            <a:off x="304800" y="1447800"/>
            <a:ext cx="8537575" cy="4572000"/>
          </a:xfrm>
        </p:spPr>
      </p:pic>
      <p:sp>
        <p:nvSpPr>
          <p:cNvPr id="5" name="Slide Number Placeholder 4"/>
          <p:cNvSpPr>
            <a:spLocks noGrp="1"/>
          </p:cNvSpPr>
          <p:nvPr>
            <p:ph type="sldNum" sz="quarter" idx="12"/>
          </p:nvPr>
        </p:nvSpPr>
        <p:spPr/>
        <p:txBody>
          <a:bodyPr/>
          <a:lstStyle/>
          <a:p>
            <a:pPr>
              <a:defRPr/>
            </a:pPr>
            <a:fld id="{20FBCEEA-394D-4B94-90BC-0F566FC530EF}" type="slidenum">
              <a:rPr lang="en-US" smtClean="0"/>
              <a:pPr>
                <a:defRPr/>
              </a:pPr>
              <a:t>34</a:t>
            </a:fld>
            <a:endParaRPr lang="en-US" dirty="0"/>
          </a:p>
        </p:txBody>
      </p:sp>
      <p:sp>
        <p:nvSpPr>
          <p:cNvPr id="41988" name="Title 1"/>
          <p:cNvSpPr>
            <a:spLocks noGrp="1"/>
          </p:cNvSpPr>
          <p:nvPr>
            <p:ph type="title"/>
          </p:nvPr>
        </p:nvSpPr>
        <p:spPr>
          <a:xfrm>
            <a:off x="457200" y="0"/>
            <a:ext cx="8229600" cy="1143000"/>
          </a:xfrm>
        </p:spPr>
        <p:txBody>
          <a:bodyPr/>
          <a:lstStyle/>
          <a:p>
            <a:pPr eaLnBrk="1" hangingPunct="1"/>
            <a:r>
              <a:rPr lang="en-US" sz="4000" smtClean="0">
                <a:latin typeface="Corbel" pitchFamily="34" charset="0"/>
              </a:rPr>
              <a:t>Houston Area Dashboard (7-8)</a:t>
            </a:r>
          </a:p>
        </p:txBody>
      </p:sp>
      <p:cxnSp>
        <p:nvCxnSpPr>
          <p:cNvPr id="16" name="Straight Connector 15"/>
          <p:cNvCxnSpPr/>
          <p:nvPr/>
        </p:nvCxnSpPr>
        <p:spPr>
          <a:xfrm>
            <a:off x="457200" y="10668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28600"/>
            <a:ext cx="8229600" cy="1143000"/>
          </a:xfrm>
        </p:spPr>
        <p:txBody>
          <a:bodyPr/>
          <a:lstStyle/>
          <a:p>
            <a:pPr eaLnBrk="1" hangingPunct="1"/>
            <a:r>
              <a:rPr lang="en-US" sz="3800" smtClean="0">
                <a:latin typeface="Corbel" pitchFamily="34" charset="0"/>
              </a:rPr>
              <a:t>Methods and Tools for                                       Joint Implementation and Monitoring</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8723E8E0-44EF-423F-94AE-E477024F14F9}" type="slidenum">
              <a:rPr lang="en-US" b="0"/>
              <a:pPr>
                <a:defRPr/>
              </a:pPr>
              <a:t>35</a:t>
            </a:fld>
            <a:endParaRPr lang="en-US" b="0" dirty="0"/>
          </a:p>
        </p:txBody>
      </p:sp>
      <p:cxnSp>
        <p:nvCxnSpPr>
          <p:cNvPr id="6" name="Straight Connector 5"/>
          <p:cNvCxnSpPr/>
          <p:nvPr/>
        </p:nvCxnSpPr>
        <p:spPr>
          <a:xfrm>
            <a:off x="457200" y="15240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3013" name="Content Placeholder 2"/>
          <p:cNvSpPr>
            <a:spLocks noGrp="1"/>
          </p:cNvSpPr>
          <p:nvPr>
            <p:ph sz="half" idx="1"/>
          </p:nvPr>
        </p:nvSpPr>
        <p:spPr>
          <a:xfrm>
            <a:off x="381000" y="1676400"/>
            <a:ext cx="8305800" cy="4876800"/>
          </a:xfrm>
        </p:spPr>
        <p:txBody>
          <a:bodyPr/>
          <a:lstStyle/>
          <a:p>
            <a:pPr marL="457200" indent="-457200" eaLnBrk="1" hangingPunct="1">
              <a:buFont typeface="Calibri" pitchFamily="34" charset="0"/>
              <a:buAutoNum type="arabicPeriod"/>
            </a:pPr>
            <a:r>
              <a:rPr lang="en-US" sz="2000" smtClean="0">
                <a:latin typeface="Cambria" pitchFamily="18" charset="0"/>
              </a:rPr>
              <a:t>Implementation Checklists</a:t>
            </a:r>
          </a:p>
          <a:p>
            <a:pPr lvl="1" eaLnBrk="1" hangingPunct="1">
              <a:buFont typeface="Arial" pitchFamily="34" charset="0"/>
              <a:buChar char="•"/>
            </a:pPr>
            <a:r>
              <a:rPr lang="en-US" sz="2000" smtClean="0">
                <a:latin typeface="Cambria" pitchFamily="18" charset="0"/>
                <a:hlinkClick r:id="rId2" action="ppaction://hlinkfile"/>
              </a:rPr>
              <a:t>By Strategy</a:t>
            </a:r>
            <a:endParaRPr lang="en-US" sz="2000" smtClean="0">
              <a:latin typeface="Cambria" pitchFamily="18" charset="0"/>
            </a:endParaRPr>
          </a:p>
          <a:p>
            <a:pPr lvl="1" eaLnBrk="1" hangingPunct="1">
              <a:buFont typeface="Arial" pitchFamily="34" charset="0"/>
              <a:buChar char="•"/>
            </a:pPr>
            <a:r>
              <a:rPr lang="en-US" sz="2000" smtClean="0">
                <a:latin typeface="Cambria" pitchFamily="18" charset="0"/>
                <a:hlinkClick r:id="rId3" action="ppaction://hlinkfile"/>
              </a:rPr>
              <a:t>By Responsible Party</a:t>
            </a:r>
            <a:endParaRPr lang="en-US" sz="2000" smtClean="0">
              <a:latin typeface="Cambria" pitchFamily="18" charset="0"/>
            </a:endParaRPr>
          </a:p>
          <a:p>
            <a:pPr lvl="1" eaLnBrk="1" hangingPunct="1">
              <a:buFont typeface="Arial" pitchFamily="34" charset="0"/>
              <a:buChar char="•"/>
            </a:pPr>
            <a:r>
              <a:rPr lang="en-US" sz="2000" smtClean="0">
                <a:latin typeface="Cambria" pitchFamily="18" charset="0"/>
                <a:hlinkClick r:id="rId4" action="ppaction://hlinkfile"/>
              </a:rPr>
              <a:t>By Activity Type</a:t>
            </a:r>
            <a:endParaRPr lang="en-US" sz="2000" smtClean="0">
              <a:latin typeface="Cambria" pitchFamily="18" charset="0"/>
            </a:endParaRPr>
          </a:p>
          <a:p>
            <a:pPr marL="457200" indent="-457200" eaLnBrk="1" hangingPunct="1">
              <a:buFont typeface="Calibri" pitchFamily="34" charset="0"/>
              <a:buAutoNum type="arabicPeriod"/>
            </a:pPr>
            <a:r>
              <a:rPr lang="en-US" sz="2000" smtClean="0">
                <a:latin typeface="Cambria" pitchFamily="18" charset="0"/>
              </a:rPr>
              <a:t>Core Partner Liaisons</a:t>
            </a:r>
          </a:p>
          <a:p>
            <a:pPr marL="742950" lvl="2" indent="-285750" eaLnBrk="1" hangingPunct="1"/>
            <a:r>
              <a:rPr lang="en-US" smtClean="0">
                <a:latin typeface="Cambria" pitchFamily="18" charset="0"/>
                <a:hlinkClick r:id="rId5" action="ppaction://hlinkfile"/>
              </a:rPr>
              <a:t>Activity Worksheet</a:t>
            </a:r>
            <a:endParaRPr lang="en-US" smtClean="0">
              <a:latin typeface="Cambria" pitchFamily="18" charset="0"/>
            </a:endParaRPr>
          </a:p>
          <a:p>
            <a:pPr marL="457200" indent="-457200" eaLnBrk="1" hangingPunct="1">
              <a:buFont typeface="Calibri" pitchFamily="34" charset="0"/>
              <a:buAutoNum type="arabicPeriod"/>
            </a:pPr>
            <a:r>
              <a:rPr lang="en-US" sz="2000" smtClean="0">
                <a:latin typeface="Cambria" pitchFamily="18" charset="0"/>
              </a:rPr>
              <a:t>Integration into Planning Body Processes</a:t>
            </a:r>
          </a:p>
          <a:p>
            <a:pPr lvl="1" eaLnBrk="1" hangingPunct="1">
              <a:buFont typeface="Arial" pitchFamily="34" charset="0"/>
              <a:buChar char="•"/>
            </a:pPr>
            <a:r>
              <a:rPr lang="en-US" sz="2000" smtClean="0">
                <a:latin typeface="Cambria" pitchFamily="18" charset="0"/>
              </a:rPr>
              <a:t>Role of the Comprehensive HIV Planning Committee</a:t>
            </a:r>
          </a:p>
          <a:p>
            <a:pPr marL="457200" indent="-457200" eaLnBrk="1" hangingPunct="1">
              <a:buFont typeface="Calibri" pitchFamily="34" charset="0"/>
              <a:buAutoNum type="arabicPeriod"/>
            </a:pPr>
            <a:r>
              <a:rPr lang="en-US" sz="2000" smtClean="0">
                <a:latin typeface="Cambria" pitchFamily="18" charset="0"/>
              </a:rPr>
              <a:t>Continuation of the Evaluation Workgroup</a:t>
            </a:r>
          </a:p>
          <a:p>
            <a:pPr lvl="1" eaLnBrk="1" hangingPunct="1">
              <a:buFont typeface="Arial" pitchFamily="34" charset="0"/>
              <a:buChar char="•"/>
            </a:pPr>
            <a:r>
              <a:rPr lang="en-US" sz="2000" smtClean="0">
                <a:latin typeface="Cambria" pitchFamily="18" charset="0"/>
              </a:rPr>
              <a:t>Evaluation and Monitoring Plan</a:t>
            </a:r>
          </a:p>
          <a:p>
            <a:pPr lvl="1" eaLnBrk="1" hangingPunct="1">
              <a:buFont typeface="Arial" pitchFamily="34" charset="0"/>
              <a:buChar char="•"/>
            </a:pPr>
            <a:r>
              <a:rPr lang="en-US" sz="2000" smtClean="0">
                <a:latin typeface="Cambria" pitchFamily="18" charset="0"/>
              </a:rPr>
              <a:t>Matrix of Benchmarking and Alignment, By Strategy</a:t>
            </a:r>
          </a:p>
          <a:p>
            <a:pPr lvl="1" eaLnBrk="1" hangingPunct="1">
              <a:buFont typeface="Arial" pitchFamily="34" charset="0"/>
              <a:buChar char="•"/>
            </a:pPr>
            <a:r>
              <a:rPr lang="en-US" sz="2000" smtClean="0">
                <a:latin typeface="Cambria" pitchFamily="18" charset="0"/>
              </a:rPr>
              <a:t>Process Evaluation Methods</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143000"/>
          </a:xfrm>
        </p:spPr>
        <p:txBody>
          <a:bodyPr/>
          <a:lstStyle/>
          <a:p>
            <a:pPr eaLnBrk="1" hangingPunct="1"/>
            <a:r>
              <a:rPr lang="en-US" sz="4000" smtClean="0">
                <a:latin typeface="Corbel" pitchFamily="34" charset="0"/>
              </a:rPr>
              <a:t>Lessons Learned</a:t>
            </a:r>
          </a:p>
        </p:txBody>
      </p:sp>
      <p:sp>
        <p:nvSpPr>
          <p:cNvPr id="44035" name="Content Placeholder 2"/>
          <p:cNvSpPr>
            <a:spLocks noGrp="1"/>
          </p:cNvSpPr>
          <p:nvPr>
            <p:ph sz="half" idx="1"/>
          </p:nvPr>
        </p:nvSpPr>
        <p:spPr>
          <a:xfrm>
            <a:off x="381000" y="1143000"/>
            <a:ext cx="8382000" cy="4876800"/>
          </a:xfrm>
        </p:spPr>
        <p:txBody>
          <a:bodyPr/>
          <a:lstStyle/>
          <a:p>
            <a:pPr eaLnBrk="1" hangingPunct="1"/>
            <a:r>
              <a:rPr lang="en-US" sz="2000" smtClean="0">
                <a:latin typeface="Cambria" pitchFamily="18" charset="0"/>
              </a:rPr>
              <a:t>Adopt guiding principles that prioritize SMART measurement</a:t>
            </a:r>
          </a:p>
          <a:p>
            <a:pPr eaLnBrk="1" hangingPunct="1"/>
            <a:r>
              <a:rPr lang="en-US" sz="2000" smtClean="0">
                <a:latin typeface="Cambria" pitchFamily="18" charset="0"/>
              </a:rPr>
              <a:t>Establish a core team of staff liaisons for each responsible party (i.e., RW/A, RW/B, HIV prevention, PBs) with access to: (1) data management systems and other data sources; and (2) leadership</a:t>
            </a:r>
          </a:p>
          <a:p>
            <a:pPr eaLnBrk="1" hangingPunct="1"/>
            <a:r>
              <a:rPr lang="en-US" sz="2000" smtClean="0">
                <a:latin typeface="Cambria" pitchFamily="18" charset="0"/>
              </a:rPr>
              <a:t>Enlist data experts (e.g., surveillance, epi, R&amp;E), but also database management/IT, quality management, and program/service monitoring</a:t>
            </a:r>
          </a:p>
          <a:p>
            <a:pPr eaLnBrk="1" hangingPunct="1"/>
            <a:r>
              <a:rPr lang="en-US" sz="2000" smtClean="0">
                <a:latin typeface="Cambria" pitchFamily="18" charset="0"/>
              </a:rPr>
              <a:t>Establish a planning structure/schedule that allows for continuous feedback – </a:t>
            </a:r>
            <a:r>
              <a:rPr lang="en-US" sz="2000" i="1" smtClean="0">
                <a:latin typeface="Cambria" pitchFamily="18" charset="0"/>
              </a:rPr>
              <a:t>or synergy </a:t>
            </a:r>
            <a:r>
              <a:rPr lang="en-US" sz="2000" smtClean="0">
                <a:latin typeface="Cambria" pitchFamily="18" charset="0"/>
              </a:rPr>
              <a:t>– between: (1) the identification of needs and activities, (2) the identification of SMART measures, data sources, baselines, and targets; and (3) review/buy-in from responsible parties</a:t>
            </a:r>
          </a:p>
          <a:p>
            <a:pPr eaLnBrk="1" hangingPunct="1"/>
            <a:r>
              <a:rPr lang="en-US" sz="2000" smtClean="0">
                <a:latin typeface="Cambria" pitchFamily="18" charset="0"/>
              </a:rPr>
              <a:t>Utilize regional and national initiatives and plans as </a:t>
            </a:r>
            <a:r>
              <a:rPr lang="en-US" sz="2000" i="1" smtClean="0">
                <a:latin typeface="Cambria" pitchFamily="18" charset="0"/>
              </a:rPr>
              <a:t>secondary</a:t>
            </a:r>
            <a:r>
              <a:rPr lang="en-US" sz="2000" smtClean="0">
                <a:latin typeface="Cambria" pitchFamily="18" charset="0"/>
              </a:rPr>
              <a:t> data sources; and, as possible, replicate regional and national measures</a:t>
            </a:r>
          </a:p>
          <a:p>
            <a:pPr eaLnBrk="1" hangingPunct="1"/>
            <a:r>
              <a:rPr lang="en-US" sz="2000" smtClean="0">
                <a:latin typeface="Cambria" pitchFamily="18" charset="0"/>
              </a:rPr>
              <a:t>Create multiple and diverse sets of implementation tools</a:t>
            </a:r>
          </a:p>
          <a:p>
            <a:pPr eaLnBrk="1" hangingPunct="1"/>
            <a:r>
              <a:rPr lang="en-US" sz="2000" smtClean="0">
                <a:latin typeface="Cambria" pitchFamily="18" charset="0"/>
              </a:rPr>
              <a:t>Integrate implementation into existing Planning Body structures; and include monitoring as a standing activity of committees and meetings</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7FA3E5D7-9D05-4AA9-811E-326F9CB75E57}" type="slidenum">
              <a:rPr lang="en-US" b="0"/>
              <a:pPr>
                <a:defRPr/>
              </a:pPr>
              <a:t>36</a:t>
            </a:fld>
            <a:endParaRPr lang="en-US" b="0" dirty="0"/>
          </a:p>
        </p:txBody>
      </p:sp>
      <p:cxnSp>
        <p:nvCxnSpPr>
          <p:cNvPr id="6" name="Straight Connector 5"/>
          <p:cNvCxnSpPr/>
          <p:nvPr/>
        </p:nvCxnSpPr>
        <p:spPr>
          <a:xfrm>
            <a:off x="457200" y="10668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229600" cy="1143000"/>
          </a:xfrm>
        </p:spPr>
        <p:txBody>
          <a:bodyPr/>
          <a:lstStyle/>
          <a:p>
            <a:pPr eaLnBrk="1" hangingPunct="1"/>
            <a:r>
              <a:rPr lang="en-US" sz="4000" smtClean="0">
                <a:latin typeface="Corbel" pitchFamily="34" charset="0"/>
              </a:rPr>
              <a:t>Pleasant Surprises</a:t>
            </a:r>
          </a:p>
        </p:txBody>
      </p:sp>
      <p:sp>
        <p:nvSpPr>
          <p:cNvPr id="45059" name="Content Placeholder 2"/>
          <p:cNvSpPr>
            <a:spLocks noGrp="1"/>
          </p:cNvSpPr>
          <p:nvPr>
            <p:ph sz="half" idx="1"/>
          </p:nvPr>
        </p:nvSpPr>
        <p:spPr>
          <a:xfrm>
            <a:off x="381000" y="1143000"/>
            <a:ext cx="8382000" cy="4876800"/>
          </a:xfrm>
        </p:spPr>
        <p:txBody>
          <a:bodyPr/>
          <a:lstStyle/>
          <a:p>
            <a:pPr eaLnBrk="1" hangingPunct="1"/>
            <a:r>
              <a:rPr lang="en-US" sz="2000" smtClean="0">
                <a:latin typeface="Cambria" pitchFamily="18" charset="0"/>
              </a:rPr>
              <a:t>The identification of gaps in baseline data, particularly for Special Populations, mobilized  stakeholders around data improvements overall. Where baseline data was unavailable, participants elected to include activities in the plan itself to collect data.</a:t>
            </a:r>
          </a:p>
          <a:p>
            <a:pPr eaLnBrk="1" hangingPunct="1"/>
            <a:r>
              <a:rPr lang="en-US" sz="2000" smtClean="0">
                <a:latin typeface="Cambria" pitchFamily="18" charset="0"/>
              </a:rPr>
              <a:t>The need for baseline data on joint benchmarks resulted in improved data sharing between prevention and care and across funding streams, which continues post-plan production</a:t>
            </a:r>
          </a:p>
          <a:p>
            <a:pPr eaLnBrk="1" hangingPunct="1"/>
            <a:r>
              <a:rPr lang="en-US" sz="2000" smtClean="0">
                <a:latin typeface="Cambria" pitchFamily="18" charset="0"/>
              </a:rPr>
              <a:t>Tools developed for benchmarking flowed seamlessly into monitoring</a:t>
            </a:r>
          </a:p>
          <a:p>
            <a:pPr eaLnBrk="1" hangingPunct="1"/>
            <a:r>
              <a:rPr lang="en-US" sz="2000" smtClean="0">
                <a:latin typeface="Cambria" pitchFamily="18" charset="0"/>
              </a:rPr>
              <a:t>Funded-agencies, AAs, and Planning Bodies are adopting the plan’s joint benchmarks as their own, using them in grant applications, program evaluation, QM, and Standards of Care</a:t>
            </a:r>
          </a:p>
          <a:p>
            <a:pPr eaLnBrk="1" hangingPunct="1"/>
            <a:r>
              <a:rPr lang="en-US" sz="2000" smtClean="0">
                <a:latin typeface="Cambria" pitchFamily="18" charset="0"/>
              </a:rPr>
              <a:t>Prioritizing the review/buy-in of activities from responsible party leadership produced higher-level design with more meaningful impact</a:t>
            </a:r>
          </a:p>
          <a:p>
            <a:pPr eaLnBrk="1" hangingPunct="1"/>
            <a:r>
              <a:rPr lang="en-US" sz="2000" smtClean="0">
                <a:latin typeface="Cambria" pitchFamily="18" charset="0"/>
              </a:rPr>
              <a:t>Ensuring alignment with local, regional, state, and national initiatives and plans produced a greater level of awareness of these expectations and guidelines that continues to infuse the Part A FOA response today</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D4798CC7-30B6-4410-A4C4-DCFF868B83AD}" type="slidenum">
              <a:rPr lang="en-US" b="0"/>
              <a:pPr>
                <a:defRPr/>
              </a:pPr>
              <a:t>37</a:t>
            </a:fld>
            <a:endParaRPr lang="en-US" b="0" dirty="0"/>
          </a:p>
        </p:txBody>
      </p:sp>
      <p:cxnSp>
        <p:nvCxnSpPr>
          <p:cNvPr id="6" name="Straight Connector 5"/>
          <p:cNvCxnSpPr/>
          <p:nvPr/>
        </p:nvCxnSpPr>
        <p:spPr>
          <a:xfrm>
            <a:off x="457200" y="10668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304800" y="11430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ctr" eaLnBrk="1" hangingPunct="1"/>
            <a:r>
              <a:rPr lang="en-US" sz="3200" b="0">
                <a:latin typeface="Cambria" pitchFamily="18" charset="0"/>
              </a:rPr>
              <a:t>A Council Member’s Perspective:                            </a:t>
            </a:r>
            <a:r>
              <a:rPr lang="en-US" sz="3200" b="0" i="1">
                <a:latin typeface="Cambria" pitchFamily="18" charset="0"/>
              </a:rPr>
              <a:t>Past, Present, and Future</a:t>
            </a:r>
          </a:p>
          <a:p>
            <a:pPr algn="ctr" eaLnBrk="1" hangingPunct="1"/>
            <a:endParaRPr lang="en-US" sz="1800" b="0">
              <a:latin typeface="Arial" pitchFamily="34" charset="0"/>
            </a:endParaRPr>
          </a:p>
        </p:txBody>
      </p:sp>
      <p:cxnSp>
        <p:nvCxnSpPr>
          <p:cNvPr id="8" name="Straight Connector 7"/>
          <p:cNvCxnSpPr/>
          <p:nvPr/>
        </p:nvCxnSpPr>
        <p:spPr>
          <a:xfrm>
            <a:off x="533400" y="2514600"/>
            <a:ext cx="804227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46084" name="Picture 10" descr="The Resourc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410200"/>
            <a:ext cx="474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8" descr="http://www.houstontx.gov/health/images/logo-good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762625"/>
            <a:ext cx="19097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2" descr="RWP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800725"/>
            <a:ext cx="7239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4"/>
          <p:cNvSpPr txBox="1">
            <a:spLocks noChangeArrowheads="1"/>
          </p:cNvSpPr>
          <p:nvPr/>
        </p:nvSpPr>
        <p:spPr bwMode="auto">
          <a:xfrm>
            <a:off x="962025" y="6076950"/>
            <a:ext cx="2514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1100" b="0"/>
              <a:t>Houston Area HIV Services                            Ryan White Planning Council</a:t>
            </a:r>
          </a:p>
          <a:p>
            <a:pPr eaLnBrk="1" hangingPunct="1"/>
            <a:endParaRPr lang="en-US" sz="900"/>
          </a:p>
        </p:txBody>
      </p:sp>
      <p:sp>
        <p:nvSpPr>
          <p:cNvPr id="46088" name="Text Box 3"/>
          <p:cNvSpPr txBox="1">
            <a:spLocks noChangeArrowheads="1"/>
          </p:cNvSpPr>
          <p:nvPr/>
        </p:nvSpPr>
        <p:spPr bwMode="auto">
          <a:xfrm>
            <a:off x="457200" y="2667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ctr" eaLnBrk="1" hangingPunct="1"/>
            <a:r>
              <a:rPr lang="en-US" b="0">
                <a:latin typeface="Garamond" pitchFamily="18" charset="0"/>
                <a:cs typeface="Times New Roman" pitchFamily="18" charset="0"/>
              </a:rPr>
              <a:t>Steven Vargas</a:t>
            </a:r>
          </a:p>
          <a:p>
            <a:pPr algn="ctr" eaLnBrk="1" hangingPunct="1"/>
            <a:r>
              <a:rPr lang="en-US" b="0">
                <a:latin typeface="Garamond" pitchFamily="18" charset="0"/>
                <a:cs typeface="Times New Roman" pitchFamily="18" charset="0"/>
              </a:rPr>
              <a:t>Case Manager, Minorities Action Program (MAP)</a:t>
            </a:r>
          </a:p>
          <a:p>
            <a:pPr algn="ctr" eaLnBrk="1" hangingPunct="1"/>
            <a:r>
              <a:rPr lang="en-US" b="0">
                <a:latin typeface="Garamond" pitchFamily="18" charset="0"/>
                <a:cs typeface="Times New Roman" pitchFamily="18" charset="0"/>
              </a:rPr>
              <a:t>Association for the Advancement of Mexican-Americans, Inc. (AAMA)</a:t>
            </a:r>
          </a:p>
          <a:p>
            <a:pPr algn="ctr" eaLnBrk="1" hangingPunct="1"/>
            <a:r>
              <a:rPr lang="en-US" b="0">
                <a:latin typeface="Garamond" pitchFamily="18" charset="0"/>
                <a:cs typeface="Times New Roman" pitchFamily="18" charset="0"/>
              </a:rPr>
              <a:t>~</a:t>
            </a:r>
          </a:p>
          <a:p>
            <a:pPr algn="ctr" eaLnBrk="1" hangingPunct="1"/>
            <a:r>
              <a:rPr lang="en-US" b="0">
                <a:latin typeface="Garamond" pitchFamily="18" charset="0"/>
                <a:cs typeface="Times New Roman" pitchFamily="18" charset="0"/>
              </a:rPr>
              <a:t>External Member, Ryan White Planning Council </a:t>
            </a:r>
          </a:p>
          <a:p>
            <a:pPr algn="ctr" eaLnBrk="1" hangingPunct="1"/>
            <a:r>
              <a:rPr lang="en-US" b="0">
                <a:latin typeface="Garamond" pitchFamily="18" charset="0"/>
                <a:cs typeface="Times New Roman" pitchFamily="18" charset="0"/>
              </a:rPr>
              <a:t>Co-Chair, Ad Hoc EIIHA Committee</a:t>
            </a:r>
          </a:p>
          <a:p>
            <a:pPr algn="ctr" eaLnBrk="1" hangingPunct="1"/>
            <a:r>
              <a:rPr lang="en-US" b="0">
                <a:latin typeface="Garamond" pitchFamily="18" charset="0"/>
                <a:cs typeface="Times New Roman" pitchFamily="18" charset="0"/>
              </a:rPr>
              <a:t>Co-Chair, Evaluation Workgroup, Houston Area Comprehensive HIV Plan</a:t>
            </a:r>
          </a:p>
          <a:p>
            <a:pPr eaLnBrk="1" hangingPunct="1"/>
            <a:endParaRPr lang="en-US" b="0">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04800" y="11430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ctr" eaLnBrk="1" hangingPunct="1"/>
            <a:r>
              <a:rPr lang="en-US" sz="3200" b="0">
                <a:latin typeface="Cambria" pitchFamily="18" charset="0"/>
              </a:rPr>
              <a:t>Introduction to The Houston Area Plan: </a:t>
            </a:r>
            <a:r>
              <a:rPr lang="en-US" sz="3200" b="0" i="1">
                <a:latin typeface="Cambria" pitchFamily="18" charset="0"/>
              </a:rPr>
              <a:t>Rationale, Process, Participation, and Product</a:t>
            </a:r>
          </a:p>
          <a:p>
            <a:pPr algn="ctr" eaLnBrk="1" hangingPunct="1"/>
            <a:endParaRPr lang="en-US" sz="1800" b="0">
              <a:latin typeface="Arial" pitchFamily="34" charset="0"/>
            </a:endParaRPr>
          </a:p>
        </p:txBody>
      </p:sp>
      <p:cxnSp>
        <p:nvCxnSpPr>
          <p:cNvPr id="8" name="Straight Connector 7"/>
          <p:cNvCxnSpPr/>
          <p:nvPr/>
        </p:nvCxnSpPr>
        <p:spPr>
          <a:xfrm>
            <a:off x="533400" y="2514600"/>
            <a:ext cx="804227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5364" name="Picture 10" descr="The Resourc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410200"/>
            <a:ext cx="474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http://www.houstontx.gov/health/images/logo-good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762625"/>
            <a:ext cx="19097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descr="RWPC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800725"/>
            <a:ext cx="7239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4"/>
          <p:cNvSpPr txBox="1">
            <a:spLocks noChangeArrowheads="1"/>
          </p:cNvSpPr>
          <p:nvPr/>
        </p:nvSpPr>
        <p:spPr bwMode="auto">
          <a:xfrm>
            <a:off x="962025" y="6076950"/>
            <a:ext cx="2514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eaLnBrk="1" hangingPunct="1"/>
            <a:r>
              <a:rPr lang="en-US" sz="1100" b="0"/>
              <a:t>Houston Area HIV Services                            Ryan White Planning Council</a:t>
            </a:r>
          </a:p>
          <a:p>
            <a:pPr eaLnBrk="1" hangingPunct="1"/>
            <a:endParaRPr lang="en-US" sz="900"/>
          </a:p>
        </p:txBody>
      </p:sp>
      <p:sp>
        <p:nvSpPr>
          <p:cNvPr id="15368" name="Text Box 3"/>
          <p:cNvSpPr txBox="1">
            <a:spLocks noChangeArrowheads="1"/>
          </p:cNvSpPr>
          <p:nvPr/>
        </p:nvSpPr>
        <p:spPr bwMode="auto">
          <a:xfrm>
            <a:off x="457200" y="2667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ndara" pitchFamily="34" charset="0"/>
              </a:defRPr>
            </a:lvl1pPr>
            <a:lvl2pPr marL="742950" indent="-285750" eaLnBrk="0" hangingPunct="0">
              <a:defRPr sz="2000" b="1">
                <a:solidFill>
                  <a:schemeClr val="tx1"/>
                </a:solidFill>
                <a:latin typeface="Candara" pitchFamily="34" charset="0"/>
              </a:defRPr>
            </a:lvl2pPr>
            <a:lvl3pPr marL="1143000" indent="-228600" eaLnBrk="0" hangingPunct="0">
              <a:defRPr sz="2000" b="1">
                <a:solidFill>
                  <a:schemeClr val="tx1"/>
                </a:solidFill>
                <a:latin typeface="Candara" pitchFamily="34" charset="0"/>
              </a:defRPr>
            </a:lvl3pPr>
            <a:lvl4pPr marL="1600200" indent="-228600" eaLnBrk="0" hangingPunct="0">
              <a:defRPr sz="2000" b="1">
                <a:solidFill>
                  <a:schemeClr val="tx1"/>
                </a:solidFill>
                <a:latin typeface="Candara" pitchFamily="34" charset="0"/>
              </a:defRPr>
            </a:lvl4pPr>
            <a:lvl5pPr marL="2057400" indent="-228600" eaLnBrk="0" hangingPunct="0">
              <a:defRPr sz="2000" b="1">
                <a:solidFill>
                  <a:schemeClr val="tx1"/>
                </a:solidFill>
                <a:latin typeface="Candara" pitchFamily="34" charset="0"/>
              </a:defRPr>
            </a:lvl5pPr>
            <a:lvl6pPr marL="2514600" indent="-228600" eaLnBrk="0" fontAlgn="base" hangingPunct="0">
              <a:spcBef>
                <a:spcPct val="0"/>
              </a:spcBef>
              <a:spcAft>
                <a:spcPct val="0"/>
              </a:spcAft>
              <a:defRPr sz="2000" b="1">
                <a:solidFill>
                  <a:schemeClr val="tx1"/>
                </a:solidFill>
                <a:latin typeface="Candara" pitchFamily="34" charset="0"/>
              </a:defRPr>
            </a:lvl6pPr>
            <a:lvl7pPr marL="2971800" indent="-228600" eaLnBrk="0" fontAlgn="base" hangingPunct="0">
              <a:spcBef>
                <a:spcPct val="0"/>
              </a:spcBef>
              <a:spcAft>
                <a:spcPct val="0"/>
              </a:spcAft>
              <a:defRPr sz="2000" b="1">
                <a:solidFill>
                  <a:schemeClr val="tx1"/>
                </a:solidFill>
                <a:latin typeface="Candara" pitchFamily="34" charset="0"/>
              </a:defRPr>
            </a:lvl7pPr>
            <a:lvl8pPr marL="3429000" indent="-228600" eaLnBrk="0" fontAlgn="base" hangingPunct="0">
              <a:spcBef>
                <a:spcPct val="0"/>
              </a:spcBef>
              <a:spcAft>
                <a:spcPct val="0"/>
              </a:spcAft>
              <a:defRPr sz="2000" b="1">
                <a:solidFill>
                  <a:schemeClr val="tx1"/>
                </a:solidFill>
                <a:latin typeface="Candara" pitchFamily="34" charset="0"/>
              </a:defRPr>
            </a:lvl8pPr>
            <a:lvl9pPr marL="3886200" indent="-228600" eaLnBrk="0" fontAlgn="base" hangingPunct="0">
              <a:spcBef>
                <a:spcPct val="0"/>
              </a:spcBef>
              <a:spcAft>
                <a:spcPct val="0"/>
              </a:spcAft>
              <a:defRPr sz="2000" b="1">
                <a:solidFill>
                  <a:schemeClr val="tx1"/>
                </a:solidFill>
                <a:latin typeface="Candara" pitchFamily="34" charset="0"/>
              </a:defRPr>
            </a:lvl9pPr>
          </a:lstStyle>
          <a:p>
            <a:pPr algn="ctr" eaLnBrk="1" hangingPunct="1"/>
            <a:r>
              <a:rPr lang="en-US" b="0">
                <a:latin typeface="Garamond" pitchFamily="18" charset="0"/>
                <a:cs typeface="Times New Roman" pitchFamily="18" charset="0"/>
              </a:rPr>
              <a:t>Anna Henry, Planner</a:t>
            </a:r>
          </a:p>
          <a:p>
            <a:pPr algn="ctr" eaLnBrk="1" hangingPunct="1"/>
            <a:r>
              <a:rPr lang="en-US" b="0">
                <a:latin typeface="Garamond" pitchFamily="18" charset="0"/>
                <a:cs typeface="Times New Roman" pitchFamily="18" charset="0"/>
              </a:rPr>
              <a:t>Part B and State Services</a:t>
            </a:r>
          </a:p>
          <a:p>
            <a:pPr algn="ctr" eaLnBrk="1" hangingPunct="1"/>
            <a:r>
              <a:rPr lang="en-US" b="0">
                <a:latin typeface="Garamond" pitchFamily="18" charset="0"/>
                <a:cs typeface="Times New Roman" pitchFamily="18" charset="0"/>
              </a:rPr>
              <a:t>Houston EMA/HSDA and East Texas HASA</a:t>
            </a:r>
          </a:p>
          <a:p>
            <a:pPr algn="ctr" eaLnBrk="1" hangingPunct="1"/>
            <a:r>
              <a:rPr lang="en-US" b="0">
                <a:latin typeface="Garamond" pitchFamily="18" charset="0"/>
                <a:cs typeface="Times New Roman" pitchFamily="18" charset="0"/>
              </a:rPr>
              <a:t>The Houston Regional HIV/AIDS Resource Group</a:t>
            </a:r>
          </a:p>
          <a:p>
            <a:pPr eaLnBrk="1" hangingPunct="1"/>
            <a:endParaRPr lang="en-US" b="0">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143000"/>
          </a:xfrm>
        </p:spPr>
        <p:txBody>
          <a:bodyPr/>
          <a:lstStyle/>
          <a:p>
            <a:pPr eaLnBrk="1" hangingPunct="1"/>
            <a:r>
              <a:rPr lang="en-US" sz="4000" smtClean="0">
                <a:latin typeface="Corbel" pitchFamily="34" charset="0"/>
              </a:rPr>
              <a:t>Rationale for a Joint Plan</a:t>
            </a:r>
          </a:p>
        </p:txBody>
      </p:sp>
      <p:sp>
        <p:nvSpPr>
          <p:cNvPr id="3" name="Content Placeholder 2"/>
          <p:cNvSpPr>
            <a:spLocks noGrp="1"/>
          </p:cNvSpPr>
          <p:nvPr>
            <p:ph sz="half" idx="1"/>
          </p:nvPr>
        </p:nvSpPr>
        <p:spPr>
          <a:xfrm>
            <a:off x="381000" y="1143000"/>
            <a:ext cx="8458200" cy="6248400"/>
          </a:xfrm>
        </p:spPr>
        <p:txBody>
          <a:bodyPr rtlCol="0">
            <a:normAutofit fontScale="92500"/>
          </a:bodyPr>
          <a:lstStyle/>
          <a:p>
            <a:pPr marL="228600" indent="-228600" eaLnBrk="1" fontAlgn="auto" hangingPunct="1">
              <a:lnSpc>
                <a:spcPct val="120000"/>
              </a:lnSpc>
              <a:spcBef>
                <a:spcPts val="0"/>
              </a:spcBef>
              <a:spcAft>
                <a:spcPts val="0"/>
              </a:spcAft>
              <a:defRPr/>
            </a:pPr>
            <a:r>
              <a:rPr lang="en-US" sz="2200" dirty="0">
                <a:latin typeface="Cambria" pitchFamily="18" charset="0"/>
              </a:rPr>
              <a:t>Common expectations from federal agencies for </a:t>
            </a:r>
            <a:r>
              <a:rPr lang="en-US" sz="2200" dirty="0" smtClean="0">
                <a:latin typeface="Cambria" pitchFamily="18" charset="0"/>
              </a:rPr>
              <a:t>jurisdictional </a:t>
            </a:r>
            <a:r>
              <a:rPr lang="en-US" sz="2200" dirty="0">
                <a:latin typeface="Cambria" pitchFamily="18" charset="0"/>
              </a:rPr>
              <a:t>HIV </a:t>
            </a:r>
            <a:r>
              <a:rPr lang="en-US" sz="2200" dirty="0" smtClean="0">
                <a:latin typeface="Cambria" pitchFamily="18" charset="0"/>
              </a:rPr>
              <a:t>plans</a:t>
            </a:r>
          </a:p>
          <a:p>
            <a:pPr marL="228600" indent="-228600" eaLnBrk="1" fontAlgn="auto" hangingPunct="1">
              <a:lnSpc>
                <a:spcPct val="120000"/>
              </a:lnSpc>
              <a:spcBef>
                <a:spcPts val="0"/>
              </a:spcBef>
              <a:spcAft>
                <a:spcPts val="0"/>
              </a:spcAft>
              <a:defRPr/>
            </a:pPr>
            <a:r>
              <a:rPr lang="en-US" sz="2200" dirty="0" smtClean="0">
                <a:latin typeface="Cambria" pitchFamily="18" charset="0"/>
              </a:rPr>
              <a:t>History of developing other core HIV </a:t>
            </a:r>
            <a:r>
              <a:rPr lang="en-US" sz="2200" dirty="0">
                <a:latin typeface="Cambria" pitchFamily="18" charset="0"/>
              </a:rPr>
              <a:t>planning </a:t>
            </a:r>
            <a:r>
              <a:rPr lang="en-US" sz="2200" dirty="0" smtClean="0">
                <a:latin typeface="Cambria" pitchFamily="18" charset="0"/>
              </a:rPr>
              <a:t>deliverables as </a:t>
            </a:r>
            <a:r>
              <a:rPr lang="en-US" sz="2200" dirty="0">
                <a:latin typeface="Cambria" pitchFamily="18" charset="0"/>
              </a:rPr>
              <a:t>joint </a:t>
            </a:r>
            <a:r>
              <a:rPr lang="en-US" sz="2200" dirty="0" smtClean="0">
                <a:latin typeface="Cambria" pitchFamily="18" charset="0"/>
              </a:rPr>
              <a:t>efforts</a:t>
            </a:r>
          </a:p>
          <a:p>
            <a:pPr marL="228600" indent="-228600" eaLnBrk="1" fontAlgn="auto" hangingPunct="1">
              <a:lnSpc>
                <a:spcPct val="120000"/>
              </a:lnSpc>
              <a:spcBef>
                <a:spcPts val="0"/>
              </a:spcBef>
              <a:spcAft>
                <a:spcPts val="0"/>
              </a:spcAft>
              <a:defRPr/>
            </a:pPr>
            <a:r>
              <a:rPr lang="en-US" sz="2200" dirty="0" smtClean="0">
                <a:latin typeface="Cambria" pitchFamily="18" charset="0"/>
              </a:rPr>
              <a:t>The </a:t>
            </a:r>
            <a:r>
              <a:rPr lang="en-US" sz="2200" dirty="0">
                <a:latin typeface="Cambria" pitchFamily="18" charset="0"/>
              </a:rPr>
              <a:t>National HIV/AIDS Strategy’s “call to action” for increased </a:t>
            </a:r>
            <a:r>
              <a:rPr lang="en-US" sz="2200" dirty="0" smtClean="0">
                <a:latin typeface="Cambria" pitchFamily="18" charset="0"/>
              </a:rPr>
              <a:t>collaboration</a:t>
            </a:r>
          </a:p>
          <a:p>
            <a:pPr marL="228600" indent="-228600" eaLnBrk="1" fontAlgn="auto" hangingPunct="1">
              <a:lnSpc>
                <a:spcPct val="120000"/>
              </a:lnSpc>
              <a:spcBef>
                <a:spcPts val="0"/>
              </a:spcBef>
              <a:spcAft>
                <a:spcPts val="0"/>
              </a:spcAft>
              <a:defRPr/>
            </a:pPr>
            <a:r>
              <a:rPr lang="en-US" sz="2200" dirty="0" smtClean="0">
                <a:latin typeface="Cambria" pitchFamily="18" charset="0"/>
              </a:rPr>
              <a:t>Despite </a:t>
            </a:r>
            <a:r>
              <a:rPr lang="en-US" sz="2200" dirty="0">
                <a:latin typeface="Cambria" pitchFamily="18" charset="0"/>
              </a:rPr>
              <a:t>separate funding </a:t>
            </a:r>
            <a:r>
              <a:rPr lang="en-US" sz="2200" dirty="0" smtClean="0">
                <a:latin typeface="Cambria" pitchFamily="18" charset="0"/>
              </a:rPr>
              <a:t>and </a:t>
            </a:r>
            <a:r>
              <a:rPr lang="en-US" sz="2200" dirty="0">
                <a:latin typeface="Cambria" pitchFamily="18" charset="0"/>
              </a:rPr>
              <a:t>administration, HIV prevention and </a:t>
            </a:r>
            <a:r>
              <a:rPr lang="en-US" sz="2200" dirty="0" smtClean="0">
                <a:latin typeface="Cambria" pitchFamily="18" charset="0"/>
              </a:rPr>
              <a:t>care </a:t>
            </a:r>
            <a:r>
              <a:rPr lang="en-US" sz="2200" dirty="0">
                <a:latin typeface="Cambria" pitchFamily="18" charset="0"/>
              </a:rPr>
              <a:t>services are part of a single </a:t>
            </a:r>
            <a:r>
              <a:rPr lang="en-US" sz="2200" dirty="0" smtClean="0">
                <a:latin typeface="Cambria" pitchFamily="18" charset="0"/>
              </a:rPr>
              <a:t>Continuum </a:t>
            </a:r>
            <a:r>
              <a:rPr lang="en-US" sz="2200" dirty="0">
                <a:latin typeface="Cambria" pitchFamily="18" charset="0"/>
              </a:rPr>
              <a:t>of </a:t>
            </a:r>
            <a:r>
              <a:rPr lang="en-US" sz="2200" dirty="0" smtClean="0">
                <a:latin typeface="Cambria" pitchFamily="18" charset="0"/>
              </a:rPr>
              <a:t>Care</a:t>
            </a:r>
          </a:p>
          <a:p>
            <a:pPr marL="228600" indent="-228600" eaLnBrk="1" fontAlgn="auto" hangingPunct="1">
              <a:lnSpc>
                <a:spcPct val="120000"/>
              </a:lnSpc>
              <a:spcBef>
                <a:spcPts val="0"/>
              </a:spcBef>
              <a:spcAft>
                <a:spcPts val="0"/>
              </a:spcAft>
              <a:defRPr/>
            </a:pPr>
            <a:r>
              <a:rPr lang="en-US" sz="2200" dirty="0">
                <a:latin typeface="Cambria" pitchFamily="18" charset="0"/>
              </a:rPr>
              <a:t>P</a:t>
            </a:r>
            <a:r>
              <a:rPr lang="en-US" sz="2200" dirty="0" smtClean="0">
                <a:latin typeface="Cambria" pitchFamily="18" charset="0"/>
              </a:rPr>
              <a:t>roviders </a:t>
            </a:r>
            <a:r>
              <a:rPr lang="en-US" sz="2200" dirty="0">
                <a:latin typeface="Cambria" pitchFamily="18" charset="0"/>
              </a:rPr>
              <a:t>are </a:t>
            </a:r>
            <a:r>
              <a:rPr lang="en-US" sz="2200" dirty="0" smtClean="0">
                <a:latin typeface="Cambria" pitchFamily="18" charset="0"/>
              </a:rPr>
              <a:t>reaching the </a:t>
            </a:r>
            <a:r>
              <a:rPr lang="en-US" sz="2200" dirty="0">
                <a:latin typeface="Cambria" pitchFamily="18" charset="0"/>
              </a:rPr>
              <a:t>same clients, high risk populations, and underserved communities</a:t>
            </a:r>
          </a:p>
          <a:p>
            <a:pPr marL="228600" indent="-228600" eaLnBrk="1" fontAlgn="auto" hangingPunct="1">
              <a:lnSpc>
                <a:spcPct val="120000"/>
              </a:lnSpc>
              <a:spcBef>
                <a:spcPts val="0"/>
              </a:spcBef>
              <a:spcAft>
                <a:spcPts val="0"/>
              </a:spcAft>
              <a:defRPr/>
            </a:pPr>
            <a:r>
              <a:rPr lang="en-US" sz="2200" dirty="0" smtClean="0">
                <a:latin typeface="Cambria" pitchFamily="18" charset="0"/>
              </a:rPr>
              <a:t>An opportunity </a:t>
            </a:r>
            <a:r>
              <a:rPr lang="en-US" sz="2200" dirty="0">
                <a:latin typeface="Cambria" pitchFamily="18" charset="0"/>
              </a:rPr>
              <a:t>to engage new partners, strengthen existing relationships, and gain increased ownership for addressing the </a:t>
            </a:r>
            <a:r>
              <a:rPr lang="en-US" sz="2200" dirty="0" smtClean="0">
                <a:latin typeface="Cambria" pitchFamily="18" charset="0"/>
              </a:rPr>
              <a:t>local epidemic</a:t>
            </a:r>
            <a:endParaRPr lang="en-US" sz="2200" dirty="0">
              <a:latin typeface="Cambria" pitchFamily="18" charset="0"/>
            </a:endParaRPr>
          </a:p>
          <a:p>
            <a:pPr marL="228600" indent="-228600" eaLnBrk="1" fontAlgn="auto" hangingPunct="1">
              <a:lnSpc>
                <a:spcPct val="120000"/>
              </a:lnSpc>
              <a:spcBef>
                <a:spcPts val="0"/>
              </a:spcBef>
              <a:spcAft>
                <a:spcPts val="0"/>
              </a:spcAft>
              <a:defRPr/>
            </a:pPr>
            <a:r>
              <a:rPr lang="en-US" sz="2200" dirty="0">
                <a:latin typeface="Cambria" pitchFamily="18" charset="0"/>
              </a:rPr>
              <a:t>More and diverse sets of </a:t>
            </a:r>
            <a:r>
              <a:rPr lang="en-US" sz="2200" dirty="0" smtClean="0">
                <a:latin typeface="Cambria" pitchFamily="18" charset="0"/>
              </a:rPr>
              <a:t>expertise leads to a </a:t>
            </a:r>
            <a:r>
              <a:rPr lang="en-US" sz="2200" dirty="0">
                <a:latin typeface="Cambria" pitchFamily="18" charset="0"/>
              </a:rPr>
              <a:t>more comprehensive and representative </a:t>
            </a:r>
            <a:r>
              <a:rPr lang="en-US" sz="2200" dirty="0" smtClean="0">
                <a:latin typeface="Cambria" pitchFamily="18" charset="0"/>
              </a:rPr>
              <a:t>plan for the community</a:t>
            </a:r>
          </a:p>
          <a:p>
            <a:pPr marL="228600" indent="-228600" eaLnBrk="1" fontAlgn="auto" hangingPunct="1">
              <a:lnSpc>
                <a:spcPct val="120000"/>
              </a:lnSpc>
              <a:spcBef>
                <a:spcPts val="0"/>
              </a:spcBef>
              <a:spcAft>
                <a:spcPts val="0"/>
              </a:spcAft>
              <a:defRPr/>
            </a:pPr>
            <a:r>
              <a:rPr lang="en-US" sz="2200" dirty="0" smtClean="0">
                <a:latin typeface="Cambria" pitchFamily="18" charset="0"/>
              </a:rPr>
              <a:t>Structure defines outcomes.  To attain a seamless Continuum of Care, the process for designing an ideal system of care must also be seamless.</a:t>
            </a:r>
            <a:endParaRPr lang="en-US" sz="2200" dirty="0">
              <a:latin typeface="Cambria" pitchFamily="18" charset="0"/>
            </a:endParaRPr>
          </a:p>
          <a:p>
            <a:pPr eaLnBrk="1" fontAlgn="auto" hangingPunct="1">
              <a:spcAft>
                <a:spcPts val="0"/>
              </a:spcAft>
              <a:buFont typeface="Arial" pitchFamily="34" charset="0"/>
              <a:buNone/>
              <a:defRPr/>
            </a:pPr>
            <a:endParaRPr lang="en-US" sz="1900" dirty="0" smtClean="0">
              <a:latin typeface="Cambria" pitchFamily="18" charset="0"/>
            </a:endParaRP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7717E035-EFE9-434D-B7EE-2BCC1098BF80}" type="slidenum">
              <a:rPr lang="en-US" b="0"/>
              <a:pPr>
                <a:defRPr/>
              </a:pPr>
              <a:t>5</a:t>
            </a:fld>
            <a:endParaRPr lang="en-US" b="0" dirty="0"/>
          </a:p>
        </p:txBody>
      </p:sp>
      <p:cxnSp>
        <p:nvCxnSpPr>
          <p:cNvPr id="6" name="Straight Connector 5"/>
          <p:cNvCxnSpPr/>
          <p:nvPr/>
        </p:nvCxnSpPr>
        <p:spPr>
          <a:xfrm>
            <a:off x="457200" y="10668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6200"/>
            <a:ext cx="8229600" cy="1143000"/>
          </a:xfrm>
        </p:spPr>
        <p:txBody>
          <a:bodyPr/>
          <a:lstStyle/>
          <a:p>
            <a:pPr eaLnBrk="1" hangingPunct="1"/>
            <a:r>
              <a:rPr lang="en-US" sz="4000" smtClean="0">
                <a:latin typeface="Corbel" pitchFamily="34" charset="0"/>
              </a:rPr>
              <a:t>Planning Structure</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F2053623-C282-4D7E-AF62-B1ADEE4F9ABB}" type="slidenum">
              <a:rPr lang="en-US" b="0"/>
              <a:pPr>
                <a:defRPr/>
              </a:pPr>
              <a:t>6</a:t>
            </a:fld>
            <a:endParaRPr lang="en-US" b="0" dirty="0"/>
          </a:p>
        </p:txBody>
      </p:sp>
      <p:cxnSp>
        <p:nvCxnSpPr>
          <p:cNvPr id="6" name="Straight Connector 5"/>
          <p:cNvCxnSpPr/>
          <p:nvPr/>
        </p:nvCxnSpPr>
        <p:spPr>
          <a:xfrm>
            <a:off x="457200" y="11430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413" name="Group 16"/>
          <p:cNvGrpSpPr>
            <a:grpSpLocks/>
          </p:cNvGrpSpPr>
          <p:nvPr/>
        </p:nvGrpSpPr>
        <p:grpSpPr bwMode="auto">
          <a:xfrm>
            <a:off x="1219200" y="1600200"/>
            <a:ext cx="6629400" cy="4419600"/>
            <a:chOff x="1679" y="3135"/>
            <a:chExt cx="9060" cy="5973"/>
          </a:xfrm>
        </p:grpSpPr>
        <p:sp>
          <p:nvSpPr>
            <p:cNvPr id="17414" name="AutoShape 17"/>
            <p:cNvSpPr>
              <a:spLocks noChangeArrowheads="1"/>
            </p:cNvSpPr>
            <p:nvPr/>
          </p:nvSpPr>
          <p:spPr bwMode="auto">
            <a:xfrm>
              <a:off x="1679" y="3135"/>
              <a:ext cx="6117" cy="70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prstDash val="sysDot"/>
                  <a:round/>
                  <a:headEnd/>
                  <a:tailEnd/>
                </a14:hiddenLine>
              </a:ext>
            </a:extLst>
          </p:spPr>
          <p:txBody>
            <a:bodyPr/>
            <a:lstStyle/>
            <a:p>
              <a:r>
                <a:rPr lang="en-US" sz="1100">
                  <a:latin typeface="Arial Narrow" pitchFamily="34" charset="0"/>
                </a:rPr>
                <a:t>Structure Used to Develop the Houston Area Comprehensive  HIV Prevention and Care Services Plan for 2012 - 2014</a:t>
              </a:r>
            </a:p>
            <a:p>
              <a:endParaRPr lang="en-US"/>
            </a:p>
          </p:txBody>
        </p:sp>
        <p:sp>
          <p:nvSpPr>
            <p:cNvPr id="17415" name="AutoShape 18"/>
            <p:cNvSpPr>
              <a:spLocks noChangeArrowheads="1"/>
            </p:cNvSpPr>
            <p:nvPr/>
          </p:nvSpPr>
          <p:spPr bwMode="auto">
            <a:xfrm>
              <a:off x="3734" y="3850"/>
              <a:ext cx="5197" cy="1405"/>
            </a:xfrm>
            <a:prstGeom prst="roundRect">
              <a:avLst>
                <a:gd name="adj" fmla="val 16667"/>
              </a:avLst>
            </a:prstGeom>
            <a:noFill/>
            <a:ln w="12700" cap="rnd">
              <a:solidFill>
                <a:srgbClr val="4F81BD"/>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lvl="1" indent="-457200" algn="r"/>
              <a:r>
                <a:rPr lang="en-US" sz="900" b="0">
                  <a:latin typeface="Corbel" pitchFamily="34" charset="0"/>
                </a:rPr>
                <a:t>Guided the overall process</a:t>
              </a:r>
            </a:p>
            <a:p>
              <a:pPr lvl="1" indent="-457200" algn="r"/>
              <a:endParaRPr lang="en-US" sz="400" b="0">
                <a:latin typeface="Corbel" pitchFamily="34" charset="0"/>
              </a:endParaRPr>
            </a:p>
            <a:p>
              <a:pPr lvl="1" indent="-457200" algn="r"/>
              <a:r>
                <a:rPr lang="en-US" sz="900" b="0">
                  <a:latin typeface="Corbel" pitchFamily="34" charset="0"/>
                </a:rPr>
                <a:t>Adopted vision, mission, goals, and objectives </a:t>
              </a:r>
            </a:p>
            <a:p>
              <a:pPr lvl="1" indent="-457200" algn="r"/>
              <a:endParaRPr lang="en-US" sz="400" b="0">
                <a:latin typeface="Corbel" pitchFamily="34" charset="0"/>
              </a:endParaRPr>
            </a:p>
            <a:p>
              <a:pPr lvl="1" indent="-457200" algn="r"/>
              <a:r>
                <a:rPr lang="en-US" sz="900" b="0">
                  <a:latin typeface="Corbel" pitchFamily="34" charset="0"/>
                </a:rPr>
                <a:t>Identified overarching concerns and solutions</a:t>
              </a:r>
            </a:p>
            <a:p>
              <a:pPr lvl="1" indent="-457200" algn="r"/>
              <a:endParaRPr lang="en-US" sz="400" b="0">
                <a:latin typeface="Corbel" pitchFamily="34" charset="0"/>
              </a:endParaRPr>
            </a:p>
            <a:p>
              <a:pPr lvl="1" indent="-457200" algn="r"/>
              <a:r>
                <a:rPr lang="en-US" sz="900" b="0">
                  <a:latin typeface="Corbel" pitchFamily="34" charset="0"/>
                </a:rPr>
                <a:t>Reviewed and approved final document</a:t>
              </a:r>
            </a:p>
            <a:p>
              <a:endParaRPr lang="en-US"/>
            </a:p>
          </p:txBody>
        </p:sp>
        <p:sp>
          <p:nvSpPr>
            <p:cNvPr id="17416" name="AutoShape 19"/>
            <p:cNvSpPr>
              <a:spLocks noChangeArrowheads="1"/>
            </p:cNvSpPr>
            <p:nvPr/>
          </p:nvSpPr>
          <p:spPr bwMode="auto">
            <a:xfrm>
              <a:off x="3853" y="3924"/>
              <a:ext cx="1541" cy="794"/>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1100" b="0">
                  <a:solidFill>
                    <a:srgbClr val="FFFFFF"/>
                  </a:solidFill>
                  <a:latin typeface="Corbel" pitchFamily="34" charset="0"/>
                </a:rPr>
                <a:t>Leadership Team</a:t>
              </a:r>
            </a:p>
            <a:p>
              <a:endParaRPr lang="en-US"/>
            </a:p>
          </p:txBody>
        </p:sp>
        <p:sp>
          <p:nvSpPr>
            <p:cNvPr id="17417" name="AutoShape 20"/>
            <p:cNvSpPr>
              <a:spLocks noChangeArrowheads="1"/>
            </p:cNvSpPr>
            <p:nvPr/>
          </p:nvSpPr>
          <p:spPr bwMode="auto">
            <a:xfrm>
              <a:off x="2199" y="5786"/>
              <a:ext cx="1541" cy="1056"/>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1100" b="0">
                  <a:solidFill>
                    <a:srgbClr val="FFFFFF"/>
                  </a:solidFill>
                  <a:latin typeface="Corbel" pitchFamily="34" charset="0"/>
                </a:rPr>
                <a:t>Evaluation Workgroup</a:t>
              </a:r>
            </a:p>
            <a:p>
              <a:endParaRPr lang="en-US"/>
            </a:p>
          </p:txBody>
        </p:sp>
        <p:sp>
          <p:nvSpPr>
            <p:cNvPr id="17418" name="AutoShape 21"/>
            <p:cNvSpPr>
              <a:spLocks noChangeArrowheads="1"/>
            </p:cNvSpPr>
            <p:nvPr/>
          </p:nvSpPr>
          <p:spPr bwMode="auto">
            <a:xfrm>
              <a:off x="4198" y="5786"/>
              <a:ext cx="1541" cy="1159"/>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1100" b="0">
                  <a:solidFill>
                    <a:srgbClr val="FFFFFF"/>
                  </a:solidFill>
                  <a:latin typeface="Corbel" pitchFamily="34" charset="0"/>
                </a:rPr>
                <a:t>Prevention &amp; Early Identification Workgroup</a:t>
              </a:r>
            </a:p>
            <a:p>
              <a:endParaRPr lang="en-US"/>
            </a:p>
          </p:txBody>
        </p:sp>
        <p:sp>
          <p:nvSpPr>
            <p:cNvPr id="17419" name="AutoShape 22"/>
            <p:cNvSpPr>
              <a:spLocks noChangeArrowheads="1"/>
            </p:cNvSpPr>
            <p:nvPr/>
          </p:nvSpPr>
          <p:spPr bwMode="auto">
            <a:xfrm>
              <a:off x="5794" y="5786"/>
              <a:ext cx="1541" cy="1159"/>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1100" b="0">
                  <a:solidFill>
                    <a:srgbClr val="FFFFFF"/>
                  </a:solidFill>
                  <a:latin typeface="Corbel" pitchFamily="34" charset="0"/>
                </a:rPr>
                <a:t>Filling Gaps &amp; Reaching the Out-Of-Care Workgroup</a:t>
              </a:r>
            </a:p>
            <a:p>
              <a:endParaRPr lang="en-US"/>
            </a:p>
          </p:txBody>
        </p:sp>
        <p:sp>
          <p:nvSpPr>
            <p:cNvPr id="17420" name="AutoShape 23"/>
            <p:cNvSpPr>
              <a:spLocks noChangeArrowheads="1"/>
            </p:cNvSpPr>
            <p:nvPr/>
          </p:nvSpPr>
          <p:spPr bwMode="auto">
            <a:xfrm>
              <a:off x="7390" y="5786"/>
              <a:ext cx="1541" cy="1159"/>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1100" b="0">
                  <a:solidFill>
                    <a:srgbClr val="FFFFFF"/>
                  </a:solidFill>
                  <a:latin typeface="Corbel" pitchFamily="34" charset="0"/>
                </a:rPr>
                <a:t>Special Populations Workgroup</a:t>
              </a:r>
            </a:p>
            <a:p>
              <a:endParaRPr lang="en-US"/>
            </a:p>
          </p:txBody>
        </p:sp>
        <p:sp>
          <p:nvSpPr>
            <p:cNvPr id="17421" name="AutoShape 24"/>
            <p:cNvSpPr>
              <a:spLocks noChangeArrowheads="1"/>
            </p:cNvSpPr>
            <p:nvPr/>
          </p:nvSpPr>
          <p:spPr bwMode="auto">
            <a:xfrm>
              <a:off x="9027" y="5786"/>
              <a:ext cx="1541" cy="1159"/>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1100" b="0">
                  <a:solidFill>
                    <a:srgbClr val="FFFFFF"/>
                  </a:solidFill>
                  <a:latin typeface="Corbel" pitchFamily="34" charset="0"/>
                </a:rPr>
                <a:t>Coordination of Effort Workgroup</a:t>
              </a:r>
            </a:p>
            <a:p>
              <a:endParaRPr lang="en-US"/>
            </a:p>
          </p:txBody>
        </p:sp>
        <p:sp>
          <p:nvSpPr>
            <p:cNvPr id="17422" name="AutoShape 25"/>
            <p:cNvSpPr>
              <a:spLocks noChangeArrowheads="1"/>
            </p:cNvSpPr>
            <p:nvPr/>
          </p:nvSpPr>
          <p:spPr bwMode="auto">
            <a:xfrm>
              <a:off x="2017" y="5651"/>
              <a:ext cx="1886" cy="3457"/>
            </a:xfrm>
            <a:prstGeom prst="roundRect">
              <a:avLst>
                <a:gd name="adj" fmla="val 16667"/>
              </a:avLst>
            </a:prstGeom>
            <a:noFill/>
            <a:ln w="12700" cap="rnd">
              <a:solidFill>
                <a:srgbClr val="4F81BD"/>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sz="900" b="0">
                <a:latin typeface="Corbel" pitchFamily="34" charset="0"/>
              </a:endParaRPr>
            </a:p>
            <a:p>
              <a:endParaRPr lang="en-US" sz="900" b="0">
                <a:latin typeface="Corbel" pitchFamily="34" charset="0"/>
              </a:endParaRPr>
            </a:p>
            <a:p>
              <a:endParaRPr lang="en-US" sz="900" b="0">
                <a:latin typeface="Corbel" pitchFamily="34" charset="0"/>
              </a:endParaRPr>
            </a:p>
            <a:p>
              <a:endParaRPr lang="en-US" sz="900" b="0">
                <a:latin typeface="Corbel" pitchFamily="34" charset="0"/>
              </a:endParaRPr>
            </a:p>
            <a:p>
              <a:endParaRPr lang="en-US" sz="900" b="0">
                <a:latin typeface="Corbel" pitchFamily="34" charset="0"/>
              </a:endParaRPr>
            </a:p>
            <a:p>
              <a:endParaRPr lang="en-US" sz="900" b="0">
                <a:latin typeface="Corbel" pitchFamily="34" charset="0"/>
              </a:endParaRPr>
            </a:p>
            <a:p>
              <a:endParaRPr lang="en-US" sz="900" b="0">
                <a:latin typeface="Corbel" pitchFamily="34" charset="0"/>
              </a:endParaRPr>
            </a:p>
            <a:p>
              <a:r>
                <a:rPr lang="en-US" sz="900" b="0">
                  <a:latin typeface="Corbel" pitchFamily="34" charset="0"/>
                </a:rPr>
                <a:t>Evaluated 2009 plan</a:t>
              </a:r>
            </a:p>
            <a:p>
              <a:endParaRPr lang="en-US" sz="400" b="0">
                <a:latin typeface="Corbel" pitchFamily="34" charset="0"/>
              </a:endParaRPr>
            </a:p>
            <a:p>
              <a:r>
                <a:rPr lang="en-US" sz="900" b="0">
                  <a:latin typeface="Corbel" pitchFamily="34" charset="0"/>
                </a:rPr>
                <a:t>Reviewed goals and objectives</a:t>
              </a:r>
            </a:p>
            <a:p>
              <a:endParaRPr lang="en-US" sz="400" b="0">
                <a:latin typeface="Corbel" pitchFamily="34" charset="0"/>
              </a:endParaRPr>
            </a:p>
            <a:p>
              <a:r>
                <a:rPr lang="en-US" sz="900" b="0">
                  <a:latin typeface="Corbel" pitchFamily="34" charset="0"/>
                </a:rPr>
                <a:t>Designed benchmarks</a:t>
              </a:r>
            </a:p>
            <a:p>
              <a:endParaRPr lang="en-US" sz="400" b="0">
                <a:latin typeface="Corbel" pitchFamily="34" charset="0"/>
              </a:endParaRPr>
            </a:p>
            <a:p>
              <a:r>
                <a:rPr lang="en-US" sz="900" b="0">
                  <a:latin typeface="Corbel" pitchFamily="34" charset="0"/>
                </a:rPr>
                <a:t>Designed evaluation plan for 2012</a:t>
              </a:r>
            </a:p>
            <a:p>
              <a:endParaRPr lang="en-US" sz="400" b="0">
                <a:latin typeface="Corbel" pitchFamily="34" charset="0"/>
              </a:endParaRPr>
            </a:p>
            <a:p>
              <a:r>
                <a:rPr lang="en-US" sz="900" b="0">
                  <a:latin typeface="Corbel" pitchFamily="34" charset="0"/>
                </a:rPr>
                <a:t>Ensured alignment with other initiatives</a:t>
              </a:r>
              <a:endParaRPr lang="en-US"/>
            </a:p>
          </p:txBody>
        </p:sp>
        <p:sp>
          <p:nvSpPr>
            <p:cNvPr id="17423" name="AutoShape 26"/>
            <p:cNvSpPr>
              <a:spLocks noChangeArrowheads="1"/>
            </p:cNvSpPr>
            <p:nvPr/>
          </p:nvSpPr>
          <p:spPr bwMode="auto">
            <a:xfrm>
              <a:off x="4015" y="5638"/>
              <a:ext cx="6724" cy="3470"/>
            </a:xfrm>
            <a:prstGeom prst="roundRect">
              <a:avLst>
                <a:gd name="adj" fmla="val 16667"/>
              </a:avLst>
            </a:prstGeom>
            <a:noFill/>
            <a:ln w="12700" cap="rnd">
              <a:solidFill>
                <a:srgbClr val="4F81BD"/>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sz="900" b="0">
                <a:latin typeface="Corbel" pitchFamily="34" charset="0"/>
              </a:endParaRPr>
            </a:p>
            <a:p>
              <a:endParaRPr lang="en-US" sz="900" b="0">
                <a:latin typeface="Corbel" pitchFamily="34" charset="0"/>
              </a:endParaRPr>
            </a:p>
            <a:p>
              <a:endParaRPr lang="en-US" sz="900" b="0">
                <a:latin typeface="Corbel" pitchFamily="34" charset="0"/>
              </a:endParaRPr>
            </a:p>
            <a:p>
              <a:endParaRPr lang="en-US" sz="900" b="0">
                <a:latin typeface="Corbel" pitchFamily="34" charset="0"/>
              </a:endParaRPr>
            </a:p>
            <a:p>
              <a:endParaRPr lang="en-US" sz="900" b="0">
                <a:latin typeface="Corbel" pitchFamily="34" charset="0"/>
              </a:endParaRPr>
            </a:p>
            <a:p>
              <a:endParaRPr lang="en-US" sz="900" b="0">
                <a:latin typeface="Corbel" pitchFamily="34" charset="0"/>
              </a:endParaRPr>
            </a:p>
            <a:p>
              <a:endParaRPr lang="en-US" sz="900" b="0">
                <a:latin typeface="Corbel" pitchFamily="34" charset="0"/>
              </a:endParaRPr>
            </a:p>
            <a:p>
              <a:r>
                <a:rPr lang="en-US" sz="900" b="0">
                  <a:latin typeface="Corbel" pitchFamily="34" charset="0"/>
                </a:rPr>
                <a:t>Collected and reviewed available data on each workgroup topic</a:t>
              </a:r>
            </a:p>
            <a:p>
              <a:endParaRPr lang="en-US" sz="400" b="0">
                <a:latin typeface="Corbel" pitchFamily="34" charset="0"/>
              </a:endParaRPr>
            </a:p>
            <a:p>
              <a:r>
                <a:rPr lang="en-US" sz="900" b="0">
                  <a:latin typeface="Corbel" pitchFamily="34" charset="0"/>
                </a:rPr>
                <a:t>Identified trends in needs and “best practice” related to each topic</a:t>
              </a:r>
            </a:p>
            <a:p>
              <a:endParaRPr lang="en-US" sz="400" b="0">
                <a:latin typeface="Corbel" pitchFamily="34" charset="0"/>
              </a:endParaRPr>
            </a:p>
            <a:p>
              <a:r>
                <a:rPr lang="en-US" sz="900" b="0">
                  <a:latin typeface="Corbel" pitchFamily="34" charset="0"/>
                </a:rPr>
                <a:t>Completed planning tools and logic models</a:t>
              </a:r>
            </a:p>
            <a:p>
              <a:endParaRPr lang="en-US" sz="400" b="0">
                <a:latin typeface="Corbel" pitchFamily="34" charset="0"/>
              </a:endParaRPr>
            </a:p>
            <a:p>
              <a:r>
                <a:rPr lang="en-US" sz="900" b="0">
                  <a:latin typeface="Corbel" pitchFamily="34" charset="0"/>
                </a:rPr>
                <a:t>Developed a three-year strategy to address each topic. Strategies included goals, solutions, activities, and benchmarks specific to the workgroup focus. </a:t>
              </a:r>
              <a:endParaRPr lang="en-US"/>
            </a:p>
          </p:txBody>
        </p:sp>
        <p:sp>
          <p:nvSpPr>
            <p:cNvPr id="17424" name="AutoShape 27"/>
            <p:cNvSpPr>
              <a:spLocks/>
            </p:cNvSpPr>
            <p:nvPr/>
          </p:nvSpPr>
          <p:spPr bwMode="auto">
            <a:xfrm rot="-5400000" flipH="1" flipV="1">
              <a:off x="6225" y="2009"/>
              <a:ext cx="368" cy="6890"/>
            </a:xfrm>
            <a:prstGeom prst="leftBrace">
              <a:avLst>
                <a:gd name="adj1" fmla="val 139034"/>
                <a:gd name="adj2" fmla="val 50935"/>
              </a:avLst>
            </a:prstGeom>
            <a:noFill/>
            <a:ln w="12700"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6200"/>
            <a:ext cx="8229600" cy="1143000"/>
          </a:xfrm>
        </p:spPr>
        <p:txBody>
          <a:bodyPr/>
          <a:lstStyle/>
          <a:p>
            <a:pPr eaLnBrk="1" hangingPunct="1"/>
            <a:r>
              <a:rPr lang="en-US" sz="4000" smtClean="0">
                <a:latin typeface="Corbel" pitchFamily="34" charset="0"/>
              </a:rPr>
              <a:t>Core Partners</a:t>
            </a:r>
          </a:p>
        </p:txBody>
      </p:sp>
      <p:sp>
        <p:nvSpPr>
          <p:cNvPr id="18435" name="Content Placeholder 2"/>
          <p:cNvSpPr>
            <a:spLocks noGrp="1"/>
          </p:cNvSpPr>
          <p:nvPr>
            <p:ph sz="half" idx="1"/>
          </p:nvPr>
        </p:nvSpPr>
        <p:spPr>
          <a:xfrm>
            <a:off x="381000" y="1295400"/>
            <a:ext cx="8458200" cy="5638800"/>
          </a:xfrm>
        </p:spPr>
        <p:txBody>
          <a:bodyPr/>
          <a:lstStyle/>
          <a:p>
            <a:pPr marL="228600" indent="-228600" eaLnBrk="1" hangingPunct="1"/>
            <a:r>
              <a:rPr lang="en-US" sz="2000" smtClean="0">
                <a:latin typeface="Cambria" pitchFamily="18" charset="0"/>
              </a:rPr>
              <a:t>Ryan White Planning Council and Community Planning Group (CPG)</a:t>
            </a:r>
          </a:p>
          <a:p>
            <a:pPr marL="228600" indent="-228600" eaLnBrk="1" hangingPunct="1"/>
            <a:r>
              <a:rPr lang="en-US" sz="2000" smtClean="0">
                <a:latin typeface="Cambria" pitchFamily="18" charset="0"/>
              </a:rPr>
              <a:t>Directly-funded grantees, incl. CDC/HIV prevention, HRSA/Ryan White HIV/AIDS Program (Parts A, C, D), and Part B and State Services provider</a:t>
            </a:r>
          </a:p>
          <a:p>
            <a:pPr marL="228600" indent="-228600" eaLnBrk="1" hangingPunct="1"/>
            <a:r>
              <a:rPr lang="en-US" sz="2000" smtClean="0">
                <a:latin typeface="Cambria" pitchFamily="18" charset="0"/>
              </a:rPr>
              <a:t>Other federally-funded HIV programs (e.g., HOPWA, CDC DASH)</a:t>
            </a:r>
          </a:p>
          <a:p>
            <a:pPr marL="228600" indent="-228600" eaLnBrk="1" hangingPunct="1"/>
            <a:r>
              <a:rPr lang="en-US" sz="2000" smtClean="0">
                <a:latin typeface="Cambria" pitchFamily="18" charset="0"/>
              </a:rPr>
              <a:t>Funded agencies in HIV prevention and care from the urban EMA and the rural Health Service Designation Area (HSDA)</a:t>
            </a:r>
          </a:p>
          <a:p>
            <a:pPr marL="228600" indent="-228600" eaLnBrk="1" hangingPunct="1"/>
            <a:r>
              <a:rPr lang="en-US" sz="2000" smtClean="0">
                <a:latin typeface="Cambria" pitchFamily="18" charset="0"/>
              </a:rPr>
              <a:t>Individual or agency representation of HRSA-defined Special Populations (e.g., adolescents, IDU, homeless, and transgender).</a:t>
            </a:r>
          </a:p>
          <a:p>
            <a:pPr marL="228600" indent="-228600" eaLnBrk="1" hangingPunct="1"/>
            <a:r>
              <a:rPr lang="en-US" sz="2000" smtClean="0">
                <a:latin typeface="Cambria" pitchFamily="18" charset="0"/>
              </a:rPr>
              <a:t>Entities and sectors indicated as priorities for enhanced coordination of effort (e.g., private providers, substance abuse, Medicaid, and FQHCs and CHCs, etc.).</a:t>
            </a:r>
          </a:p>
          <a:p>
            <a:pPr marL="228600" indent="-228600" eaLnBrk="1" hangingPunct="1"/>
            <a:r>
              <a:rPr lang="en-US" sz="2000" smtClean="0">
                <a:latin typeface="Cambria" pitchFamily="18" charset="0"/>
              </a:rPr>
              <a:t>Experts in evaluation, measurement, benchmarking, and baseline design</a:t>
            </a:r>
          </a:p>
          <a:p>
            <a:pPr marL="228600" indent="-228600" eaLnBrk="1" hangingPunct="1"/>
            <a:r>
              <a:rPr lang="en-US" sz="2000" smtClean="0">
                <a:latin typeface="Cambria" pitchFamily="18" charset="0"/>
              </a:rPr>
              <a:t>Individuals infected with, at risk for, or affected by HIV, including consumers of HIV prevention and care services  </a:t>
            </a: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A821C321-B704-4AF2-960D-15D8E1AF476D}" type="slidenum">
              <a:rPr lang="en-US" b="0"/>
              <a:pPr>
                <a:defRPr/>
              </a:pPr>
              <a:t>7</a:t>
            </a:fld>
            <a:endParaRPr lang="en-US" b="0" dirty="0"/>
          </a:p>
        </p:txBody>
      </p:sp>
      <p:cxnSp>
        <p:nvCxnSpPr>
          <p:cNvPr id="6" name="Straight Connector 5"/>
          <p:cNvCxnSpPr/>
          <p:nvPr/>
        </p:nvCxnSpPr>
        <p:spPr>
          <a:xfrm>
            <a:off x="457200" y="11430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229600" cy="1143000"/>
          </a:xfrm>
        </p:spPr>
        <p:txBody>
          <a:bodyPr/>
          <a:lstStyle/>
          <a:p>
            <a:pPr eaLnBrk="1" hangingPunct="1"/>
            <a:r>
              <a:rPr lang="en-US" sz="4000" smtClean="0">
                <a:latin typeface="Corbel" pitchFamily="34" charset="0"/>
              </a:rPr>
              <a:t>Public Comment Process</a:t>
            </a:r>
          </a:p>
        </p:txBody>
      </p:sp>
      <p:sp>
        <p:nvSpPr>
          <p:cNvPr id="3" name="Content Placeholder 2"/>
          <p:cNvSpPr>
            <a:spLocks noGrp="1"/>
          </p:cNvSpPr>
          <p:nvPr>
            <p:ph sz="half" idx="1"/>
          </p:nvPr>
        </p:nvSpPr>
        <p:spPr>
          <a:xfrm>
            <a:off x="381000" y="1295400"/>
            <a:ext cx="8458200" cy="5638800"/>
          </a:xfrm>
        </p:spPr>
        <p:txBody>
          <a:bodyPr rtlCol="0">
            <a:normAutofit/>
          </a:bodyPr>
          <a:lstStyle/>
          <a:p>
            <a:pPr marL="228600" indent="-228600" eaLnBrk="1" fontAlgn="auto" hangingPunct="1">
              <a:spcAft>
                <a:spcPts val="0"/>
              </a:spcAft>
              <a:defRPr/>
            </a:pPr>
            <a:r>
              <a:rPr lang="en-US" sz="2000" i="1" dirty="0" smtClean="0">
                <a:latin typeface="Cambria" pitchFamily="18" charset="0"/>
              </a:rPr>
              <a:t>Key </a:t>
            </a:r>
            <a:r>
              <a:rPr lang="en-US" sz="2000" i="1" dirty="0">
                <a:latin typeface="Cambria" pitchFamily="18" charset="0"/>
              </a:rPr>
              <a:t>Informant Interviews.  </a:t>
            </a:r>
            <a:r>
              <a:rPr lang="en-US" sz="2000" dirty="0">
                <a:latin typeface="Cambria" pitchFamily="18" charset="0"/>
              </a:rPr>
              <a:t>Representatives of 13 Houston Area agencies, including large facility-based </a:t>
            </a:r>
            <a:r>
              <a:rPr lang="en-US" sz="2000" dirty="0" smtClean="0">
                <a:latin typeface="Cambria" pitchFamily="18" charset="0"/>
              </a:rPr>
              <a:t>ASOs, </a:t>
            </a:r>
            <a:r>
              <a:rPr lang="en-US" sz="2000" dirty="0">
                <a:latin typeface="Cambria" pitchFamily="18" charset="0"/>
              </a:rPr>
              <a:t>agencies serving </a:t>
            </a:r>
            <a:r>
              <a:rPr lang="en-US" sz="2000" dirty="0" smtClean="0">
                <a:latin typeface="Cambria" pitchFamily="18" charset="0"/>
              </a:rPr>
              <a:t>Special Populations</a:t>
            </a:r>
            <a:r>
              <a:rPr lang="en-US" sz="2000" dirty="0">
                <a:latin typeface="Cambria" pitchFamily="18" charset="0"/>
              </a:rPr>
              <a:t>, and agencies indicated as priorities for enhanced coordination of effort</a:t>
            </a:r>
            <a:r>
              <a:rPr lang="en-US" sz="2000" dirty="0" smtClean="0">
                <a:latin typeface="Cambria" pitchFamily="18" charset="0"/>
              </a:rPr>
              <a:t>.</a:t>
            </a:r>
          </a:p>
          <a:p>
            <a:pPr marL="228600" indent="-228600" eaLnBrk="1" fontAlgn="auto" hangingPunct="1">
              <a:spcAft>
                <a:spcPts val="0"/>
              </a:spcAft>
              <a:defRPr/>
            </a:pPr>
            <a:r>
              <a:rPr lang="en-US" sz="2000" i="1" dirty="0">
                <a:latin typeface="Cambria" pitchFamily="18" charset="0"/>
              </a:rPr>
              <a:t>Group Presentations. </a:t>
            </a:r>
            <a:r>
              <a:rPr lang="en-US" sz="2000" dirty="0" smtClean="0">
                <a:latin typeface="Cambria" pitchFamily="18" charset="0"/>
              </a:rPr>
              <a:t>9 </a:t>
            </a:r>
            <a:r>
              <a:rPr lang="en-US" sz="2000" dirty="0">
                <a:latin typeface="Cambria" pitchFamily="18" charset="0"/>
              </a:rPr>
              <a:t>community group and coalition meetings.  Attendance </a:t>
            </a:r>
            <a:r>
              <a:rPr lang="en-US" sz="2000" dirty="0" smtClean="0">
                <a:latin typeface="Cambria" pitchFamily="18" charset="0"/>
              </a:rPr>
              <a:t>ranged </a:t>
            </a:r>
            <a:r>
              <a:rPr lang="en-US" sz="2000" dirty="0">
                <a:latin typeface="Cambria" pitchFamily="18" charset="0"/>
              </a:rPr>
              <a:t>in size from &lt;5 to 40.  </a:t>
            </a:r>
          </a:p>
          <a:p>
            <a:pPr marL="228600" indent="-228600" eaLnBrk="1" fontAlgn="auto" hangingPunct="1">
              <a:spcAft>
                <a:spcPts val="0"/>
              </a:spcAft>
              <a:defRPr/>
            </a:pPr>
            <a:r>
              <a:rPr lang="en-US" sz="2000" i="1" dirty="0">
                <a:latin typeface="Cambria" pitchFamily="18" charset="0"/>
              </a:rPr>
              <a:t>Surveys. </a:t>
            </a:r>
            <a:r>
              <a:rPr lang="en-US" sz="2000" dirty="0">
                <a:latin typeface="Cambria" pitchFamily="18" charset="0"/>
              </a:rPr>
              <a:t>84 individuals completed an electronic survey following </a:t>
            </a:r>
            <a:r>
              <a:rPr lang="en-US" sz="2000" dirty="0" smtClean="0">
                <a:latin typeface="Cambria" pitchFamily="18" charset="0"/>
              </a:rPr>
              <a:t>a presentation or self-study.</a:t>
            </a:r>
            <a:endParaRPr lang="en-US" sz="2000" dirty="0">
              <a:latin typeface="Cambria" pitchFamily="18" charset="0"/>
            </a:endParaRPr>
          </a:p>
          <a:p>
            <a:pPr marL="228600" indent="-228600" eaLnBrk="1" fontAlgn="auto" hangingPunct="1">
              <a:spcAft>
                <a:spcPts val="0"/>
              </a:spcAft>
              <a:defRPr/>
            </a:pPr>
            <a:r>
              <a:rPr lang="en-US" sz="2000" i="1" dirty="0">
                <a:latin typeface="Cambria" pitchFamily="18" charset="0"/>
              </a:rPr>
              <a:t>Focus Groups. </a:t>
            </a:r>
            <a:r>
              <a:rPr lang="en-US" sz="2000" dirty="0">
                <a:latin typeface="Cambria" pitchFamily="18" charset="0"/>
              </a:rPr>
              <a:t>One client focus group and one provider focus group were held with individuals representing </a:t>
            </a:r>
            <a:r>
              <a:rPr lang="en-US" sz="2000" dirty="0" smtClean="0">
                <a:latin typeface="Cambria" pitchFamily="18" charset="0"/>
              </a:rPr>
              <a:t>Special Populations</a:t>
            </a:r>
            <a:r>
              <a:rPr lang="en-US" sz="2000" dirty="0">
                <a:latin typeface="Cambria" pitchFamily="18" charset="0"/>
              </a:rPr>
              <a:t>.  Interviews with clients and with their providers were also conducted. </a:t>
            </a:r>
            <a:endParaRPr lang="en-US" sz="2000" dirty="0" smtClean="0">
              <a:latin typeface="Cambria" pitchFamily="18" charset="0"/>
            </a:endParaRPr>
          </a:p>
          <a:p>
            <a:pPr marL="228600" indent="-228600" eaLnBrk="1" fontAlgn="auto" hangingPunct="1">
              <a:spcAft>
                <a:spcPts val="0"/>
              </a:spcAft>
              <a:defRPr/>
            </a:pPr>
            <a:r>
              <a:rPr lang="en-US" sz="2000" i="1" dirty="0" smtClean="0">
                <a:latin typeface="Cambria" pitchFamily="18" charset="0"/>
              </a:rPr>
              <a:t>Joint Concurrence</a:t>
            </a:r>
            <a:r>
              <a:rPr lang="en-US" sz="2000" dirty="0" smtClean="0">
                <a:latin typeface="Cambria" pitchFamily="18" charset="0"/>
              </a:rPr>
              <a:t>.  Public meetings were held and concurrence was sought/received from both Houston Area Planning Bodies.</a:t>
            </a:r>
            <a:endParaRPr lang="en-US" sz="2000" dirty="0">
              <a:latin typeface="Cambria" pitchFamily="18" charset="0"/>
            </a:endParaRPr>
          </a:p>
          <a:p>
            <a:pPr eaLnBrk="1" fontAlgn="auto" hangingPunct="1">
              <a:spcAft>
                <a:spcPts val="0"/>
              </a:spcAft>
              <a:buFont typeface="Arial" pitchFamily="34" charset="0"/>
              <a:buNone/>
              <a:defRPr/>
            </a:pPr>
            <a:endParaRPr lang="en-US" dirty="0" smtClean="0">
              <a:latin typeface="Cambria" pitchFamily="18" charset="0"/>
            </a:endParaRP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09152EE3-9620-41C4-A15A-34E8FBB12724}" type="slidenum">
              <a:rPr lang="en-US" b="0"/>
              <a:pPr>
                <a:defRPr/>
              </a:pPr>
              <a:t>8</a:t>
            </a:fld>
            <a:endParaRPr lang="en-US" b="0" dirty="0"/>
          </a:p>
        </p:txBody>
      </p:sp>
      <p:cxnSp>
        <p:nvCxnSpPr>
          <p:cNvPr id="6" name="Straight Connector 5"/>
          <p:cNvCxnSpPr/>
          <p:nvPr/>
        </p:nvCxnSpPr>
        <p:spPr>
          <a:xfrm>
            <a:off x="457200" y="11430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1143000"/>
          </a:xfrm>
        </p:spPr>
        <p:txBody>
          <a:bodyPr/>
          <a:lstStyle/>
          <a:p>
            <a:pPr eaLnBrk="1" hangingPunct="1"/>
            <a:r>
              <a:rPr lang="en-US" sz="4000" smtClean="0">
                <a:latin typeface="Corbel" pitchFamily="34" charset="0"/>
              </a:rPr>
              <a:t>Process Outcomes</a:t>
            </a:r>
          </a:p>
        </p:txBody>
      </p:sp>
      <p:sp>
        <p:nvSpPr>
          <p:cNvPr id="20483" name="Content Placeholder 2"/>
          <p:cNvSpPr>
            <a:spLocks noGrp="1"/>
          </p:cNvSpPr>
          <p:nvPr>
            <p:ph sz="half" idx="1"/>
          </p:nvPr>
        </p:nvSpPr>
        <p:spPr>
          <a:xfrm>
            <a:off x="381000" y="1295400"/>
            <a:ext cx="8458200" cy="5410200"/>
          </a:xfrm>
        </p:spPr>
        <p:txBody>
          <a:bodyPr/>
          <a:lstStyle/>
          <a:p>
            <a:pPr marL="228600" indent="-228600" eaLnBrk="1" hangingPunct="1"/>
            <a:r>
              <a:rPr lang="en-US" sz="2200" smtClean="0">
                <a:latin typeface="Cambria" pitchFamily="18" charset="0"/>
              </a:rPr>
              <a:t>Participation Levels</a:t>
            </a:r>
          </a:p>
          <a:p>
            <a:pPr marL="457200" lvl="1" indent="-228600" eaLnBrk="1" hangingPunct="1">
              <a:buSzPct val="75000"/>
            </a:pPr>
            <a:r>
              <a:rPr lang="en-US" sz="1800" smtClean="0">
                <a:latin typeface="Cambria" pitchFamily="18" charset="0"/>
              </a:rPr>
              <a:t>The Leadership Team and Evaluation Workgroup convened at least monthly for seven months; topic-specific Workgroups met monthly for five months. In total, 36 planning meetings were held.</a:t>
            </a:r>
          </a:p>
          <a:p>
            <a:pPr marL="457200" lvl="1" indent="-228600" eaLnBrk="1" hangingPunct="1">
              <a:buSzPct val="75000"/>
            </a:pPr>
            <a:r>
              <a:rPr lang="en-US" sz="1800" smtClean="0">
                <a:latin typeface="Cambria" pitchFamily="18" charset="0"/>
              </a:rPr>
              <a:t>71 individuals and 56 agencies participated in meetings.  Of these, 23% were PLWHA.  In addition, 62% of the leadership for the process was PLWHA.</a:t>
            </a:r>
          </a:p>
          <a:p>
            <a:pPr marL="457200" lvl="1" indent="-228600" eaLnBrk="1" hangingPunct="1">
              <a:buSzPct val="75000"/>
            </a:pPr>
            <a:r>
              <a:rPr lang="en-US" sz="1800" smtClean="0">
                <a:latin typeface="Cambria" pitchFamily="18" charset="0"/>
              </a:rPr>
              <a:t>Including the Public Comment Process, 110 individuals and 61 agencies contributed to the process.</a:t>
            </a:r>
          </a:p>
          <a:p>
            <a:pPr marL="228600" indent="-228600" eaLnBrk="1" hangingPunct="1"/>
            <a:r>
              <a:rPr lang="en-US" sz="2200" smtClean="0">
                <a:latin typeface="Cambria" pitchFamily="18" charset="0"/>
              </a:rPr>
              <a:t>Perceptions of the Process</a:t>
            </a:r>
          </a:p>
          <a:p>
            <a:pPr marL="457200" lvl="1" indent="-228600" eaLnBrk="1" hangingPunct="1">
              <a:buSzPct val="75000"/>
            </a:pPr>
            <a:r>
              <a:rPr lang="en-US" sz="1800" smtClean="0">
                <a:latin typeface="Cambria" pitchFamily="18" charset="0"/>
              </a:rPr>
              <a:t>92% of survey respondents agreed that the process allowed for participation by HIV+ individuals; and 90% agreed the process was </a:t>
            </a:r>
            <a:r>
              <a:rPr lang="en-US" sz="1800" i="1" smtClean="0">
                <a:latin typeface="Cambria" pitchFamily="18" charset="0"/>
              </a:rPr>
              <a:t>collaborative</a:t>
            </a:r>
            <a:r>
              <a:rPr lang="en-US" sz="1800" smtClean="0">
                <a:latin typeface="Cambria" pitchFamily="18" charset="0"/>
              </a:rPr>
              <a:t> and reflected a </a:t>
            </a:r>
            <a:r>
              <a:rPr lang="en-US" sz="1800" i="1" smtClean="0">
                <a:latin typeface="Cambria" pitchFamily="18" charset="0"/>
              </a:rPr>
              <a:t>joint effort</a:t>
            </a:r>
            <a:endParaRPr lang="en-US" sz="1800" smtClean="0">
              <a:latin typeface="Cambria" pitchFamily="18" charset="0"/>
            </a:endParaRPr>
          </a:p>
          <a:p>
            <a:pPr marL="457200" lvl="1" indent="-228600" eaLnBrk="1" hangingPunct="1">
              <a:buSzPct val="75000"/>
            </a:pPr>
            <a:r>
              <a:rPr lang="en-US" sz="1800" smtClean="0">
                <a:latin typeface="Cambria" pitchFamily="18" charset="0"/>
              </a:rPr>
              <a:t>87% agreed that the </a:t>
            </a:r>
            <a:r>
              <a:rPr lang="en-US" sz="1800" i="1" smtClean="0">
                <a:latin typeface="Cambria" pitchFamily="18" charset="0"/>
              </a:rPr>
              <a:t>vision</a:t>
            </a:r>
            <a:r>
              <a:rPr lang="en-US" sz="1800" smtClean="0">
                <a:latin typeface="Cambria" pitchFamily="18" charset="0"/>
              </a:rPr>
              <a:t> of the plan reflects the Houston Area’s values for HIV prevention and care</a:t>
            </a:r>
          </a:p>
          <a:p>
            <a:pPr marL="457200" lvl="1" indent="-228600" eaLnBrk="1" hangingPunct="1">
              <a:buSzPct val="75000"/>
            </a:pPr>
            <a:r>
              <a:rPr lang="en-US" sz="1800" smtClean="0">
                <a:latin typeface="Cambria" pitchFamily="18" charset="0"/>
              </a:rPr>
              <a:t>90% of survey respondents agreed that accomplishing the </a:t>
            </a:r>
            <a:r>
              <a:rPr lang="en-US" sz="1800" i="1" smtClean="0">
                <a:latin typeface="Cambria" pitchFamily="18" charset="0"/>
              </a:rPr>
              <a:t>goals</a:t>
            </a:r>
            <a:r>
              <a:rPr lang="en-US" sz="1800" smtClean="0">
                <a:latin typeface="Cambria" pitchFamily="18" charset="0"/>
              </a:rPr>
              <a:t> of the plan will improve HIV services in the Houston Area</a:t>
            </a:r>
            <a:endParaRPr lang="en-US" smtClean="0">
              <a:latin typeface="Cambria" pitchFamily="18" charset="0"/>
            </a:endParaRPr>
          </a:p>
          <a:p>
            <a:pPr marL="228600" indent="-228600" eaLnBrk="1" hangingPunct="1"/>
            <a:endParaRPr lang="en-US" sz="2400" smtClean="0">
              <a:latin typeface="Cambria" pitchFamily="18" charset="0"/>
            </a:endParaRPr>
          </a:p>
          <a:p>
            <a:pPr marL="228600" indent="-228600" eaLnBrk="1" hangingPunct="1"/>
            <a:endParaRPr lang="en-US" smtClean="0">
              <a:latin typeface="Cambria" pitchFamily="18" charset="0"/>
            </a:endParaRPr>
          </a:p>
        </p:txBody>
      </p:sp>
      <p:sp>
        <p:nvSpPr>
          <p:cNvPr id="5" name="Slide Number Placeholder 4"/>
          <p:cNvSpPr>
            <a:spLocks noGrp="1"/>
          </p:cNvSpPr>
          <p:nvPr>
            <p:ph type="sldNum" sz="quarter" idx="12"/>
          </p:nvPr>
        </p:nvSpPr>
        <p:spPr>
          <a:xfrm>
            <a:off x="6781800" y="6356350"/>
            <a:ext cx="2133600" cy="365125"/>
          </a:xfrm>
        </p:spPr>
        <p:txBody>
          <a:bodyPr/>
          <a:lstStyle/>
          <a:p>
            <a:pPr>
              <a:defRPr/>
            </a:pPr>
            <a:fld id="{DB02C7CB-847E-4466-A1E1-941B4BE63080}" type="slidenum">
              <a:rPr lang="en-US" b="0"/>
              <a:pPr>
                <a:defRPr/>
              </a:pPr>
              <a:t>9</a:t>
            </a:fld>
            <a:endParaRPr lang="en-US" b="0" dirty="0"/>
          </a:p>
        </p:txBody>
      </p:sp>
      <p:cxnSp>
        <p:nvCxnSpPr>
          <p:cNvPr id="6" name="Straight Connector 5"/>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1939</TotalTime>
  <Words>3633</Words>
  <Application>Microsoft Office PowerPoint</Application>
  <PresentationFormat>On-screen Show (4:3)</PresentationFormat>
  <Paragraphs>489</Paragraphs>
  <Slides>38</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Candara</vt:lpstr>
      <vt:lpstr>Arial</vt:lpstr>
      <vt:lpstr>Calibri</vt:lpstr>
      <vt:lpstr>Corbel</vt:lpstr>
      <vt:lpstr>Cambria</vt:lpstr>
      <vt:lpstr>Garamond</vt:lpstr>
      <vt:lpstr>Times New Roman</vt:lpstr>
      <vt:lpstr>Arial Narrow</vt:lpstr>
      <vt:lpstr>Office Theme</vt:lpstr>
      <vt:lpstr>Microsoft Office Excel Worksheet</vt:lpstr>
      <vt:lpstr>PowerPoint Presentation</vt:lpstr>
      <vt:lpstr>Learning Objectives</vt:lpstr>
      <vt:lpstr>Workshop Outline</vt:lpstr>
      <vt:lpstr>PowerPoint Presentation</vt:lpstr>
      <vt:lpstr>Rationale for a Joint Plan</vt:lpstr>
      <vt:lpstr>Planning Structure</vt:lpstr>
      <vt:lpstr>Core Partners</vt:lpstr>
      <vt:lpstr>Public Comment Process</vt:lpstr>
      <vt:lpstr>Process Outcomes</vt:lpstr>
      <vt:lpstr>Core Plan Components</vt:lpstr>
      <vt:lpstr>PowerPoint Presentation</vt:lpstr>
      <vt:lpstr>PowerPoint Presentation</vt:lpstr>
      <vt:lpstr>PowerPoint Presentation</vt:lpstr>
      <vt:lpstr>Survey Rationale and Methodology</vt:lpstr>
      <vt:lpstr>Participation</vt:lpstr>
      <vt:lpstr>Reported Barriers to Participation</vt:lpstr>
      <vt:lpstr>Process Evaluation</vt:lpstr>
      <vt:lpstr>Process Evaluation</vt:lpstr>
      <vt:lpstr>Process Evaluation- Qualitative</vt:lpstr>
      <vt:lpstr>Motivators of Participation (2011/2012)</vt:lpstr>
      <vt:lpstr>Motivators of Participation (Future)</vt:lpstr>
      <vt:lpstr>Other Recommendations &amp; Feedback</vt:lpstr>
      <vt:lpstr>Expectations</vt:lpstr>
      <vt:lpstr>Summary</vt:lpstr>
      <vt:lpstr>PowerPoint Presentation</vt:lpstr>
      <vt:lpstr>New for 2012 Comprehensive Plans</vt:lpstr>
      <vt:lpstr>New for 2012 Comprehensive Plans</vt:lpstr>
      <vt:lpstr>Our Challenges</vt:lpstr>
      <vt:lpstr>Methods and Tools for                                       Joint Measurement and Alignment</vt:lpstr>
      <vt:lpstr>Houston EMA Treatment Cascade</vt:lpstr>
      <vt:lpstr>Houston Area Dashboard (1-2)</vt:lpstr>
      <vt:lpstr>Houston Area Dashboard (3-4)</vt:lpstr>
      <vt:lpstr>Houston Area Dashboard (5-6)</vt:lpstr>
      <vt:lpstr>Houston Area Dashboard (7-8)</vt:lpstr>
      <vt:lpstr>Methods and Tools for                                       Joint Implementation and Monitoring</vt:lpstr>
      <vt:lpstr>Lessons Learned</vt:lpstr>
      <vt:lpstr>Pleasant Surprises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Comprehensive Planning</dc:title>
  <dc:creator>Erik</dc:creator>
  <cp:lastModifiedBy>Nicole Mandel</cp:lastModifiedBy>
  <cp:revision>158</cp:revision>
  <dcterms:created xsi:type="dcterms:W3CDTF">2012-05-04T07:56:25Z</dcterms:created>
  <dcterms:modified xsi:type="dcterms:W3CDTF">2012-12-02T18:42:46Z</dcterms:modified>
</cp:coreProperties>
</file>