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637" r:id="rId2"/>
    <p:sldId id="694" r:id="rId3"/>
    <p:sldId id="640" r:id="rId4"/>
    <p:sldId id="641" r:id="rId5"/>
    <p:sldId id="691" r:id="rId6"/>
    <p:sldId id="692" r:id="rId7"/>
    <p:sldId id="693" r:id="rId8"/>
    <p:sldId id="655" r:id="rId9"/>
    <p:sldId id="657" r:id="rId10"/>
    <p:sldId id="661" r:id="rId11"/>
    <p:sldId id="658" r:id="rId12"/>
    <p:sldId id="659" r:id="rId13"/>
    <p:sldId id="660" r:id="rId14"/>
    <p:sldId id="662" r:id="rId15"/>
    <p:sldId id="675" r:id="rId16"/>
    <p:sldId id="676" r:id="rId17"/>
    <p:sldId id="677" r:id="rId18"/>
    <p:sldId id="678" r:id="rId19"/>
    <p:sldId id="679" r:id="rId20"/>
    <p:sldId id="667" r:id="rId21"/>
    <p:sldId id="668" r:id="rId22"/>
    <p:sldId id="669" r:id="rId23"/>
    <p:sldId id="670" r:id="rId24"/>
    <p:sldId id="671" r:id="rId25"/>
    <p:sldId id="672" r:id="rId26"/>
    <p:sldId id="673" r:id="rId27"/>
    <p:sldId id="674" r:id="rId28"/>
    <p:sldId id="680" r:id="rId29"/>
    <p:sldId id="681" r:id="rId30"/>
    <p:sldId id="682" r:id="rId31"/>
    <p:sldId id="683" r:id="rId32"/>
    <p:sldId id="684" r:id="rId33"/>
    <p:sldId id="648" r:id="rId34"/>
    <p:sldId id="685" r:id="rId35"/>
    <p:sldId id="690" r:id="rId36"/>
    <p:sldId id="688" r:id="rId37"/>
    <p:sldId id="642" r:id="rId38"/>
  </p:sldIdLst>
  <p:sldSz cx="9144000" cy="6858000" type="screen4x3"/>
  <p:notesSz cx="7315200" cy="9601200"/>
  <p:custDataLst>
    <p:tags r:id="rId41"/>
  </p:custDataLst>
  <p:defaultTextStyle>
    <a:defPPr>
      <a:defRPr lang="en-US"/>
    </a:defPPr>
    <a:lvl1pPr algn="l" rtl="0" fontAlgn="base">
      <a:spcBef>
        <a:spcPct val="0"/>
      </a:spcBef>
      <a:spcAft>
        <a:spcPct val="0"/>
      </a:spcAft>
      <a:defRPr kern="1200">
        <a:solidFill>
          <a:schemeClr val="tx1"/>
        </a:solidFill>
        <a:latin typeface="Garamond"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Garamond"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Garamond"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aramond"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aramond" pitchFamily="18" charset="0"/>
        <a:ea typeface="ＭＳ Ｐゴシック" pitchFamily="34" charset="-128"/>
        <a:cs typeface="+mn-cs"/>
      </a:defRPr>
    </a:lvl5pPr>
    <a:lvl6pPr marL="2286000" algn="l" defTabSz="914400" rtl="0" eaLnBrk="1" latinLnBrk="0" hangingPunct="1">
      <a:defRPr kern="1200">
        <a:solidFill>
          <a:schemeClr val="tx1"/>
        </a:solidFill>
        <a:latin typeface="Garamond" pitchFamily="18" charset="0"/>
        <a:ea typeface="ＭＳ Ｐゴシック" pitchFamily="34" charset="-128"/>
        <a:cs typeface="+mn-cs"/>
      </a:defRPr>
    </a:lvl6pPr>
    <a:lvl7pPr marL="2743200" algn="l" defTabSz="914400" rtl="0" eaLnBrk="1" latinLnBrk="0" hangingPunct="1">
      <a:defRPr kern="1200">
        <a:solidFill>
          <a:schemeClr val="tx1"/>
        </a:solidFill>
        <a:latin typeface="Garamond" pitchFamily="18" charset="0"/>
        <a:ea typeface="ＭＳ Ｐゴシック" pitchFamily="34" charset="-128"/>
        <a:cs typeface="+mn-cs"/>
      </a:defRPr>
    </a:lvl7pPr>
    <a:lvl8pPr marL="3200400" algn="l" defTabSz="914400" rtl="0" eaLnBrk="1" latinLnBrk="0" hangingPunct="1">
      <a:defRPr kern="1200">
        <a:solidFill>
          <a:schemeClr val="tx1"/>
        </a:solidFill>
        <a:latin typeface="Garamond" pitchFamily="18" charset="0"/>
        <a:ea typeface="ＭＳ Ｐゴシック" pitchFamily="34" charset="-128"/>
        <a:cs typeface="+mn-cs"/>
      </a:defRPr>
    </a:lvl8pPr>
    <a:lvl9pPr marL="3657600" algn="l" defTabSz="914400" rtl="0" eaLnBrk="1" latinLnBrk="0" hangingPunct="1">
      <a:defRPr kern="1200">
        <a:solidFill>
          <a:schemeClr val="tx1"/>
        </a:solidFill>
        <a:latin typeface="Garamond"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0000"/>
    <a:srgbClr val="CE80FA"/>
    <a:srgbClr val="8BE3EF"/>
    <a:srgbClr val="FFCC00"/>
    <a:srgbClr val="FF99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43" autoAdjust="0"/>
  </p:normalViewPr>
  <p:slideViewPr>
    <p:cSldViewPr showGuides="1">
      <p:cViewPr>
        <p:scale>
          <a:sx n="60" d="100"/>
          <a:sy n="60" d="100"/>
        </p:scale>
        <p:origin x="-72" y="-72"/>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defTabSz="966788">
              <a:defRPr sz="1200">
                <a:latin typeface="Garamond" pitchFamily="18" charset="0"/>
                <a:ea typeface="ＭＳ Ｐゴシック" charset="-128"/>
                <a:cs typeface="+mn-cs"/>
              </a:defRPr>
            </a:lvl1pPr>
          </a:lstStyle>
          <a:p>
            <a:pPr>
              <a:defRPr/>
            </a:pPr>
            <a:endParaRPr lang="en-US"/>
          </a:p>
        </p:txBody>
      </p:sp>
      <p:sp>
        <p:nvSpPr>
          <p:cNvPr id="778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defRPr sz="1200">
                <a:latin typeface="Garamond" pitchFamily="18" charset="0"/>
                <a:ea typeface="ＭＳ Ｐゴシック" charset="-128"/>
                <a:cs typeface="+mn-cs"/>
              </a:defRPr>
            </a:lvl1pPr>
          </a:lstStyle>
          <a:p>
            <a:pPr>
              <a:defRPr/>
            </a:pPr>
            <a:endParaRPr lang="en-US"/>
          </a:p>
        </p:txBody>
      </p:sp>
      <p:sp>
        <p:nvSpPr>
          <p:cNvPr id="778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defTabSz="966788">
              <a:defRPr sz="1200">
                <a:latin typeface="Garamond" pitchFamily="18" charset="0"/>
                <a:ea typeface="ＭＳ Ｐゴシック" charset="-128"/>
                <a:cs typeface="+mn-cs"/>
              </a:defRPr>
            </a:lvl1pPr>
          </a:lstStyle>
          <a:p>
            <a:pPr>
              <a:defRPr/>
            </a:pPr>
            <a:endParaRPr lang="en-US"/>
          </a:p>
        </p:txBody>
      </p:sp>
      <p:sp>
        <p:nvSpPr>
          <p:cNvPr id="778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defRPr sz="1200">
                <a:latin typeface="Garamond" charset="0"/>
                <a:ea typeface="ＭＳ Ｐゴシック" charset="-128"/>
              </a:defRPr>
            </a:lvl1pPr>
          </a:lstStyle>
          <a:p>
            <a:pPr>
              <a:defRPr/>
            </a:pPr>
            <a:fld id="{6A7D9629-9878-4F66-A4C7-C1D19E26382A}" type="slidenum">
              <a:rPr lang="en-US"/>
              <a:pPr>
                <a:defRPr/>
              </a:pPr>
              <a:t>‹#›</a:t>
            </a:fld>
            <a:endParaRPr lang="en-US"/>
          </a:p>
        </p:txBody>
      </p:sp>
    </p:spTree>
    <p:extLst>
      <p:ext uri="{BB962C8B-B14F-4D97-AF65-F5344CB8AC3E}">
        <p14:creationId xmlns:p14="http://schemas.microsoft.com/office/powerpoint/2010/main" val="2269552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defTabSz="966788">
              <a:defRPr sz="1200">
                <a:latin typeface="Garamond" pitchFamily="18" charset="0"/>
                <a:ea typeface="ＭＳ Ｐゴシック" charset="-128"/>
                <a:cs typeface="+mn-cs"/>
              </a:defRPr>
            </a:lvl1pPr>
          </a:lstStyle>
          <a:p>
            <a:pPr>
              <a:defRPr/>
            </a:pPr>
            <a:endParaRPr lang="en-US"/>
          </a:p>
        </p:txBody>
      </p:sp>
      <p:sp>
        <p:nvSpPr>
          <p:cNvPr id="2765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defTabSz="966788">
              <a:defRPr sz="1200">
                <a:latin typeface="Garamond" pitchFamily="18" charset="0"/>
                <a:ea typeface="ＭＳ Ｐゴシック" charset="-128"/>
                <a:cs typeface="+mn-cs"/>
              </a:defRPr>
            </a:lvl1pPr>
          </a:lstStyle>
          <a:p>
            <a:pPr>
              <a:defRPr/>
            </a:pPr>
            <a:endParaRPr lang="en-US"/>
          </a:p>
        </p:txBody>
      </p:sp>
      <p:sp>
        <p:nvSpPr>
          <p:cNvPr id="40964"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defTabSz="966788">
              <a:defRPr sz="1200">
                <a:latin typeface="Garamond" pitchFamily="18" charset="0"/>
                <a:ea typeface="ＭＳ Ｐゴシック" charset="-128"/>
                <a:cs typeface="+mn-cs"/>
              </a:defRPr>
            </a:lvl1pPr>
          </a:lstStyle>
          <a:p>
            <a:pPr>
              <a:defRPr/>
            </a:pPr>
            <a:endParaRPr lang="en-US"/>
          </a:p>
        </p:txBody>
      </p:sp>
      <p:sp>
        <p:nvSpPr>
          <p:cNvPr id="2765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defTabSz="966788">
              <a:defRPr sz="1200">
                <a:latin typeface="Garamond" charset="0"/>
                <a:ea typeface="ＭＳ Ｐゴシック" charset="-128"/>
              </a:defRPr>
            </a:lvl1pPr>
          </a:lstStyle>
          <a:p>
            <a:pPr>
              <a:defRPr/>
            </a:pPr>
            <a:fld id="{B9FDAFAF-E1CA-488D-A7F9-6562E51A7CDF}" type="slidenum">
              <a:rPr lang="en-US"/>
              <a:pPr>
                <a:defRPr/>
              </a:pPr>
              <a:t>‹#›</a:t>
            </a:fld>
            <a:endParaRPr lang="en-US"/>
          </a:p>
        </p:txBody>
      </p:sp>
    </p:spTree>
    <p:extLst>
      <p:ext uri="{BB962C8B-B14F-4D97-AF65-F5344CB8AC3E}">
        <p14:creationId xmlns:p14="http://schemas.microsoft.com/office/powerpoint/2010/main" val="30355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aramond"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aramond" pitchFamily="18"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CC51B5D0-0555-4BE4-A870-E01E8F608654}" type="slidenum">
              <a:rPr lang="en-US" sz="1200"/>
              <a:pPr algn="r" eaLnBrk="1" hangingPunct="1"/>
              <a:t>1</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B95B770E-3400-4632-B090-62EE93CAE097}" type="slidenum">
              <a:rPr lang="en-US" smtClean="0"/>
              <a:pPr eaLnBrk="1" hangingPunct="1"/>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
              <a:spcBef>
                <a:spcPts val="413"/>
              </a:spcBef>
            </a:pPr>
            <a:r>
              <a:rPr lang="en-US" smtClean="0">
                <a:solidFill>
                  <a:srgbClr val="000000"/>
                </a:solidFill>
                <a:ea typeface="ＭＳ Ｐゴシック" pitchFamily="34" charset="-128"/>
                <a:cs typeface="Arial" pitchFamily="34" charset="0"/>
                <a:sym typeface="Garamond" pitchFamily="18" charset="0"/>
              </a:rPr>
              <a:t>A total of 108 ICUs agreed to participate in the study, and 103 reported data. The</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analysis included 1981 ICU-months of data and 375,757 catheter-days. The median</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rate of catheter-related bloodstream infection per 1000 catheter-days decreased</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from 2.7 infections at baseline to 0 at 3 months after implementation of the study</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intervention (P≤0.002), and the mean rate per 1000 catheter-days decreased from</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7.7 at baseline to 1.4 at 16 to 18 months of follow-up (P&lt;0.002). The regression model</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showed a significant decrease in infection rates from baseline, with incidence-rate</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ratios continuously decreasing from 0.62 (95% confidence interval [CI], 0.47 to 0.81)</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at 0 to 3 months after implementation of the intervention to 0.34 (95% CI, 0.23 to</a:t>
            </a: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0.50) at 16 to 18 months.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FBB4C141-E4EF-4708-B90F-3003AE0E5EF5}" type="slidenum">
              <a:rPr lang="en-US" smtClean="0"/>
              <a:pPr eaLnBrk="1" hangingPunct="1"/>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98B77CCA-F4DA-4B66-BBC7-409FD2004F4E}" type="slidenum">
              <a:rPr lang="en-US" smtClean="0"/>
              <a:pPr eaLnBrk="1" hangingPunct="1"/>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6F793C55-18A0-4E6C-A6F7-5FD01F7C70D2}" type="slidenum">
              <a:rPr lang="en-US" smtClean="0"/>
              <a:pPr eaLnBrk="1" hangingPunct="1"/>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
              <a:spcBef>
                <a:spcPts val="413"/>
              </a:spcBef>
            </a:pPr>
            <a:r>
              <a:rPr lang="en-US" smtClean="0">
                <a:solidFill>
                  <a:srgbClr val="000000"/>
                </a:solidFill>
                <a:ea typeface="ＭＳ Ｐゴシック" pitchFamily="34" charset="-128"/>
                <a:cs typeface="Arial" pitchFamily="34" charset="0"/>
                <a:sym typeface="Garamond" pitchFamily="18" charset="0"/>
              </a:rPr>
              <a:t>locked up for six days in a hotel, no cell.. to learn about media, investments...</a:t>
            </a:r>
          </a:p>
          <a:p>
            <a:pPr marL="44450">
              <a:spcBef>
                <a:spcPts val="413"/>
              </a:spcBef>
            </a:pPr>
            <a:endParaRPr lang="en-US" smtClean="0">
              <a:solidFill>
                <a:srgbClr val="000000"/>
              </a:solidFill>
              <a:ea typeface="ＭＳ Ｐゴシック" pitchFamily="34" charset="-128"/>
              <a:cs typeface="Arial" pitchFamily="34" charset="0"/>
              <a:sym typeface="Garamond" pitchFamily="18" charset="0"/>
            </a:endParaRP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two women met in the bar at the hotel, lots of flirting, made plans to meet up later in the week; next day the women were present at the orientation and told the players that they were HIV-positive</a:t>
            </a:r>
          </a:p>
          <a:p>
            <a:pPr marL="44450">
              <a:spcBef>
                <a:spcPts val="413"/>
              </a:spcBef>
            </a:pPr>
            <a:endParaRPr lang="en-US" smtClean="0">
              <a:solidFill>
                <a:srgbClr val="000000"/>
              </a:solidFill>
              <a:ea typeface="ＭＳ Ｐゴシック" pitchFamily="34" charset="-128"/>
              <a:cs typeface="Arial" pitchFamily="34" charset="0"/>
              <a:sym typeface="Garamond" pitchFamily="18" charset="0"/>
            </a:endParaRP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one single night could cause a lifetime of regret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
              <a:spcBef>
                <a:spcPts val="413"/>
              </a:spcBef>
            </a:pPr>
            <a:r>
              <a:rPr lang="en-US" smtClean="0">
                <a:solidFill>
                  <a:srgbClr val="000000"/>
                </a:solidFill>
                <a:ea typeface="ＭＳ Ｐゴシック" pitchFamily="34" charset="-128"/>
                <a:cs typeface="Arial" pitchFamily="34" charset="0"/>
                <a:sym typeface="Garamond" pitchFamily="18" charset="0"/>
              </a:rPr>
              <a:t>Reduce your plate size and use smaller wine glasses to loose weight....</a:t>
            </a:r>
          </a:p>
          <a:p>
            <a:pPr marL="44450">
              <a:spcBef>
                <a:spcPts val="413"/>
              </a:spcBef>
            </a:pPr>
            <a:endParaRPr lang="en-US" smtClean="0">
              <a:solidFill>
                <a:srgbClr val="000000"/>
              </a:solidFill>
              <a:ea typeface="ＭＳ Ｐゴシック" pitchFamily="34" charset="-128"/>
              <a:cs typeface="Arial" pitchFamily="34" charset="0"/>
              <a:sym typeface="Garamond" pitchFamily="18" charset="0"/>
            </a:endParaRP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We change our environments; that’s the reason we childproof our homes, have standardized forms for completion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
              <a:spcBef>
                <a:spcPts val="413"/>
              </a:spcBef>
            </a:pPr>
            <a:r>
              <a:rPr lang="en-US" smtClean="0">
                <a:solidFill>
                  <a:srgbClr val="000000"/>
                </a:solidFill>
                <a:ea typeface="ＭＳ Ｐゴシック" pitchFamily="34" charset="-128"/>
                <a:cs typeface="Arial" pitchFamily="34" charset="0"/>
                <a:sym typeface="Garamond" pitchFamily="18" charset="0"/>
              </a:rPr>
              <a:t>Drinking is contagious, Marriage is contagious, even spitting when being around baseball players</a:t>
            </a:r>
          </a:p>
          <a:p>
            <a:pPr marL="44450">
              <a:spcBef>
                <a:spcPts val="413"/>
              </a:spcBef>
            </a:pPr>
            <a:endParaRPr lang="en-US" smtClean="0">
              <a:solidFill>
                <a:srgbClr val="000000"/>
              </a:solidFill>
              <a:ea typeface="ＭＳ Ｐゴシック" pitchFamily="34" charset="-128"/>
              <a:cs typeface="Arial" pitchFamily="34" charset="0"/>
              <a:sym typeface="Garamond" pitchFamily="18" charset="0"/>
            </a:endParaRP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New York Times article</a:t>
            </a:r>
          </a:p>
          <a:p>
            <a:pPr marL="44450">
              <a:spcBef>
                <a:spcPts val="413"/>
              </a:spcBef>
            </a:pPr>
            <a:endParaRPr lang="en-US" smtClean="0">
              <a:solidFill>
                <a:srgbClr val="000000"/>
              </a:solidFill>
              <a:ea typeface="ＭＳ Ｐゴシック" pitchFamily="34" charset="-128"/>
              <a:cs typeface="Arial" pitchFamily="34" charset="0"/>
              <a:sym typeface="Garamond" pitchFamily="18" charset="0"/>
            </a:endParaRPr>
          </a:p>
          <a:p>
            <a:pPr marL="44450">
              <a:spcBef>
                <a:spcPts val="413"/>
              </a:spcBef>
            </a:pPr>
            <a:r>
              <a:rPr lang="en-US" smtClean="0">
                <a:solidFill>
                  <a:srgbClr val="000000"/>
                </a:solidFill>
                <a:ea typeface="ＭＳ Ｐゴシック" pitchFamily="34" charset="-128"/>
                <a:cs typeface="Arial" pitchFamily="34" charset="0"/>
                <a:sym typeface="Garamond" pitchFamily="18" charset="0"/>
              </a:rPr>
              <a:t>Book by authors: Christakis/Fowler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42C09F34-11E0-4B76-9E64-E6C17481C433}" type="slidenum">
              <a:rPr lang="en-US" smtClean="0"/>
              <a:pPr eaLnBrk="1" hangingPunct="1"/>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74AAA182-9836-4EF6-8801-E3D4AC1DBEE9}" type="slidenum">
              <a:rPr lang="en-US" sz="1300">
                <a:cs typeface="Arial" pitchFamily="34" charset="0"/>
              </a:rPr>
              <a:pPr algn="r" eaLnBrk="1" hangingPunct="1"/>
              <a:t>20</a:t>
            </a:fld>
            <a:endParaRPr lang="en-US" sz="1300">
              <a:cs typeface="Arial" pitchFamily="34" charset="0"/>
            </a:endParaRPr>
          </a:p>
        </p:txBody>
      </p:sp>
      <p:sp>
        <p:nvSpPr>
          <p:cNvPr id="60419" name="Rectangle 2"/>
          <p:cNvSpPr>
            <a:spLocks noRot="1" noChangeArrowheads="1" noTextEdit="1"/>
          </p:cNvSpPr>
          <p:nvPr>
            <p:ph type="sldImg"/>
          </p:nvPr>
        </p:nvSpPr>
        <p:spPr>
          <a:xfrm>
            <a:off x="1260475" y="720725"/>
            <a:ext cx="4799013" cy="3598863"/>
          </a:xfrm>
          <a:ln/>
        </p:spPr>
      </p:sp>
      <p:sp>
        <p:nvSpPr>
          <p:cNvPr id="60420"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4" tIns="47112" rIns="94224" bIns="47112"/>
          <a:lstStyle/>
          <a:p>
            <a:r>
              <a:rPr lang="en-US" smtClean="0">
                <a:ea typeface="ＭＳ Ｐゴシック" pitchFamily="34" charset="-128"/>
              </a:rPr>
              <a:t>Here is a quote from Roger’s work that further explains Gladwell’s tipping point. Rogers talks about the importance of the “10 percent to 20 percent” part of the diffusion curve, that most of the work involved in spreading an innovation comes at this point. Getting to or past this point on the diffusion curve is, however, more complicated than that small percentage would suggest.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65E491C6-0882-4D74-A3DA-59A589C9C93D}" type="slidenum">
              <a:rPr lang="en-US" smtClean="0"/>
              <a:pPr eaLnBrk="1" hangingPunct="1"/>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43D72A77-CEDC-4528-A787-F0ADD206497E}" type="slidenum">
              <a:rPr lang="en-US" sz="1300">
                <a:cs typeface="Arial" pitchFamily="34" charset="0"/>
              </a:rPr>
              <a:pPr algn="r" eaLnBrk="1" hangingPunct="1"/>
              <a:t>21</a:t>
            </a:fld>
            <a:endParaRPr lang="en-US" sz="1300">
              <a:cs typeface="Arial" pitchFamily="34" charset="0"/>
            </a:endParaRPr>
          </a:p>
        </p:txBody>
      </p:sp>
      <p:sp>
        <p:nvSpPr>
          <p:cNvPr id="61443" name="Rectangle 2"/>
          <p:cNvSpPr>
            <a:spLocks noGrp="1" noRot="1" noChangeAspect="1" noChangeArrowheads="1" noTextEdit="1"/>
          </p:cNvSpPr>
          <p:nvPr>
            <p:ph type="sldImg"/>
          </p:nvPr>
        </p:nvSpPr>
        <p:spPr>
          <a:xfrm>
            <a:off x="1257300" y="719138"/>
            <a:ext cx="4800600" cy="3600450"/>
          </a:xfrm>
          <a:ln/>
        </p:spPr>
      </p:sp>
      <p:sp>
        <p:nvSpPr>
          <p:cNvPr id="61444"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eaLnBrk="1" hangingPunct="1"/>
            <a:r>
              <a:rPr lang="en-US" b="1" smtClean="0">
                <a:ea typeface="ＭＳ Ｐゴシック" pitchFamily="34" charset="-128"/>
              </a:rPr>
              <a:t>Objective:  </a:t>
            </a:r>
            <a:r>
              <a:rPr lang="en-US" smtClean="0">
                <a:ea typeface="ＭＳ Ｐゴシック" pitchFamily="34" charset="-128"/>
              </a:rPr>
              <a:t>Introduce the diffusion curve of E.M. Rogers.</a:t>
            </a:r>
          </a:p>
          <a:p>
            <a:pPr eaLnBrk="1" hangingPunct="1"/>
            <a:endParaRPr lang="en-US" b="1" smtClean="0">
              <a:ea typeface="ＭＳ Ｐゴシック" pitchFamily="34" charset="-128"/>
            </a:endParaRPr>
          </a:p>
          <a:p>
            <a:pPr eaLnBrk="1" hangingPunct="1"/>
            <a:r>
              <a:rPr lang="en-US" b="1" smtClean="0">
                <a:ea typeface="ＭＳ Ｐゴシック" pitchFamily="34" charset="-128"/>
              </a:rPr>
              <a:t>Explanation:  </a:t>
            </a:r>
            <a:r>
              <a:rPr lang="en-US" smtClean="0">
                <a:ea typeface="ＭＳ Ｐゴシック" pitchFamily="34" charset="-128"/>
              </a:rPr>
              <a:t>This slide is a graphic representation of what Rogers and Gladwell stated earlier.  It depicts how quickly (or slowly) Iowa farmers started to use a new brand of hybrid seed corn.  On the horizontal (time) axis, one can see the years 1927 through 1941.  On the vertical (# of) axis, one can see the number of farmers in this test population.  This shows that until the early 1930’s the going was slow.  But in the early to mid-thirties, something happened, and the rate of spread took off very quickly.  If one examines this graph closely, it happened when between 30-60 farmers had started to use the corn.  Notice that at the end of the diffusion curve, the process again slows down.  We’ll discuss that later.</a:t>
            </a:r>
          </a:p>
          <a:p>
            <a:pPr eaLnBrk="1" hangingPunct="1"/>
            <a:endParaRPr lang="en-US" smtClean="0">
              <a:ea typeface="ＭＳ Ｐゴシック" pitchFamily="34" charset="-128"/>
            </a:endParaRPr>
          </a:p>
          <a:p>
            <a:pPr eaLnBrk="1" hangingPunct="1"/>
            <a:r>
              <a:rPr lang="en-US" smtClean="0">
                <a:ea typeface="ＭＳ Ｐゴシック" pitchFamily="34" charset="-128"/>
              </a:rPr>
              <a:t>Curves similar to this are seen over and over in spread environments.</a:t>
            </a:r>
          </a:p>
          <a:p>
            <a:pPr eaLnBrk="1" hangingPunct="1"/>
            <a:r>
              <a:rPr lang="en-US" smtClean="0">
                <a:ea typeface="ＭＳ Ｐゴシック" pitchFamily="34" charset="-128"/>
              </a:rPr>
              <a:t> </a:t>
            </a:r>
            <a:endParaRPr lang="en-US" b="1" smtClean="0">
              <a:ea typeface="ＭＳ Ｐゴシック" pitchFamily="34" charset="-128"/>
            </a:endParaRPr>
          </a:p>
          <a:p>
            <a:pPr eaLnBrk="1" hangingPunct="1">
              <a:spcBef>
                <a:spcPct val="0"/>
              </a:spcBef>
            </a:pPr>
            <a:r>
              <a:rPr lang="en-US" b="1" smtClean="0">
                <a:ea typeface="ＭＳ Ｐゴシック" pitchFamily="34" charset="-128"/>
              </a:rPr>
              <a:t>Bridge to next slide: </a:t>
            </a:r>
            <a:r>
              <a:rPr lang="en-US" smtClean="0">
                <a:ea typeface="ＭＳ Ｐゴシック" pitchFamily="34" charset="-128"/>
              </a:rPr>
              <a:t>The next slide is another example of a spread curve.</a:t>
            </a:r>
            <a:endParaRPr lang="en-US" b="1"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41936ECB-1225-4F3F-9558-1B0E103C6C0F}" type="slidenum">
              <a:rPr lang="en-US" sz="1300">
                <a:cs typeface="Arial" pitchFamily="34" charset="0"/>
              </a:rPr>
              <a:pPr algn="r" eaLnBrk="1" hangingPunct="1"/>
              <a:t>22</a:t>
            </a:fld>
            <a:endParaRPr lang="en-US" sz="1300">
              <a:cs typeface="Arial" pitchFamily="34" charset="0"/>
            </a:endParaRPr>
          </a:p>
        </p:txBody>
      </p:sp>
      <p:sp>
        <p:nvSpPr>
          <p:cNvPr id="62467" name="Rectangle 2"/>
          <p:cNvSpPr>
            <a:spLocks noRot="1" noChangeArrowheads="1" noTextEdit="1"/>
          </p:cNvSpPr>
          <p:nvPr>
            <p:ph type="sldImg"/>
          </p:nvPr>
        </p:nvSpPr>
        <p:spPr>
          <a:xfrm>
            <a:off x="1266825" y="727075"/>
            <a:ext cx="4781550" cy="3586163"/>
          </a:xfrm>
          <a:ln/>
        </p:spPr>
      </p:sp>
      <p:sp>
        <p:nvSpPr>
          <p:cNvPr id="62468" name="Rectangle 3"/>
          <p:cNvSpPr>
            <a:spLocks noGrp="1" noChangeArrowheads="1"/>
          </p:cNvSpPr>
          <p:nvPr>
            <p:ph type="body" idx="1"/>
          </p:nvPr>
        </p:nvSpPr>
        <p:spPr>
          <a:xfrm>
            <a:off x="974725" y="4560888"/>
            <a:ext cx="536575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34" tIns="47118" rIns="94234" bIns="47118"/>
          <a:lstStyle/>
          <a:p>
            <a:r>
              <a:rPr lang="en-US" smtClean="0">
                <a:ea typeface="ＭＳ Ｐゴシック" pitchFamily="34" charset="-128"/>
              </a:rPr>
              <a:t>Here’s some evidence that this theory applies in health care, not just in fashion or in agriculture.</a:t>
            </a:r>
          </a:p>
          <a:p>
            <a:r>
              <a:rPr lang="en-US" smtClean="0">
                <a:ea typeface="ＭＳ Ｐゴシック" pitchFamily="34" charset="-128"/>
              </a:rPr>
              <a:t>This graph shows the actual spread of the Chronic Care Model across 80 clinics. It was slow in the beginning, then it seemed that critical mass was achieved in the 10-20% range, and the spread accelerated. You can also see on both this and the seed corn chart on the following slide, that the rate of spread slowed down near the end. That is because the last people to adopt the best idea are often traditionalists, and by definition are slow to adopt, or may never adopt the change.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1F2D1514-2150-4983-AF02-54EDCD62FEEB}" type="slidenum">
              <a:rPr lang="en-US" sz="1300">
                <a:cs typeface="Arial" pitchFamily="34" charset="0"/>
              </a:rPr>
              <a:pPr algn="r" eaLnBrk="1" hangingPunct="1"/>
              <a:t>23</a:t>
            </a:fld>
            <a:endParaRPr lang="en-US" sz="1300">
              <a:cs typeface="Arial" pitchFamily="34"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marL="114300" indent="-114300"/>
            <a:r>
              <a:rPr lang="en-US" sz="1000" smtClean="0">
                <a:ea typeface="ＭＳ Ｐゴシック" pitchFamily="34" charset="-128"/>
              </a:rPr>
              <a:t>Let’s examine the five ways that people respond to innovation. </a:t>
            </a:r>
          </a:p>
          <a:p>
            <a:pPr marL="114300" indent="-114300"/>
            <a:r>
              <a:rPr lang="en-US" sz="1000" smtClean="0">
                <a:ea typeface="ＭＳ Ｐゴシック" pitchFamily="34" charset="-128"/>
              </a:rPr>
              <a:t>• First, we have the Innovators, the venturesome among us. These are the people who bring new ideas into the system, those who tolerate risk and are willing to accept the possibility of losses in seeking potential gain. Sometimes their very innovativeness causes them to be viewed as “outsiders” by the rest of the system in which they live or work.</a:t>
            </a:r>
          </a:p>
          <a:p>
            <a:pPr marL="114300" indent="-114300"/>
            <a:r>
              <a:rPr lang="en-US" sz="1000" smtClean="0">
                <a:ea typeface="ＭＳ Ｐゴシック" pitchFamily="34" charset="-128"/>
              </a:rPr>
              <a:t>• </a:t>
            </a:r>
            <a:r>
              <a:rPr lang="en-US" smtClean="0">
                <a:ea typeface="ＭＳ Ｐゴシック" pitchFamily="34" charset="-128"/>
              </a:rPr>
              <a:t>Next along the curve come the Early Adopters. Less “cosmopolitan” than innovators, their dominant characteristic is that they are respected by others in their system. They are well integrated into the local social system, are seen as opinion leaders and advisors of others. Because they serve as role models, their adoption of an innovation decreases uncertainty about the innovation for others, making it more likely that others will try it out. </a:t>
            </a:r>
          </a:p>
          <a:p>
            <a:pPr marL="114300" indent="-114300"/>
            <a:r>
              <a:rPr lang="en-US" sz="1000" smtClean="0">
                <a:ea typeface="ＭＳ Ｐゴシック" pitchFamily="34" charset="-128"/>
              </a:rPr>
              <a:t>• The next group is the Early Majority, deliberate in their decision making, relying on, but also trusting, the early adopters. They can be convinced by the logic of the benefit of the change.</a:t>
            </a:r>
          </a:p>
          <a:p>
            <a:pPr marL="114300" indent="-114300"/>
            <a:r>
              <a:rPr lang="en-US" sz="1000" smtClean="0">
                <a:ea typeface="ＭＳ Ｐゴシック" pitchFamily="34" charset="-128"/>
              </a:rPr>
              <a:t>• The Late Majority then follows. This group is, in general, skeptical about the innovation (and also is less able to handle a financial risk). They tend to adopt the innovation only in the face of economic necessity or when they face intense peer pressure, and they need to know they will be in the majority if they adopt the innovation.</a:t>
            </a:r>
          </a:p>
          <a:p>
            <a:pPr marL="114300" indent="-114300"/>
            <a:r>
              <a:rPr lang="en-US" sz="1000" smtClean="0">
                <a:ea typeface="ＭＳ Ｐゴシック" pitchFamily="34" charset="-128"/>
              </a:rPr>
              <a:t>• Finally, there are the laggards, tied to tradition, connected with the past. They will learn about innovation later than others, and their peer group will be those with similar traditional ideas.</a:t>
            </a:r>
            <a:endParaRPr lang="en-US" sz="1000" smtClean="0">
              <a:latin typeface="Times" charset="0"/>
              <a:ea typeface="ＭＳ Ｐゴシック" pitchFamily="34" charset="-128"/>
            </a:endParaRPr>
          </a:p>
          <a:p>
            <a:pPr marL="114300" indent="-114300">
              <a:buFontTx/>
              <a:buChar char="•"/>
            </a:pPr>
            <a:endParaRPr lang="en-US" sz="1000" smtClean="0">
              <a:latin typeface="Times"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6B6FB26D-1D08-4A8B-857E-95EEBDB26D50}" type="slidenum">
              <a:rPr lang="en-US" sz="1300">
                <a:cs typeface="Arial" pitchFamily="34" charset="0"/>
              </a:rPr>
              <a:pPr algn="r" eaLnBrk="1" hangingPunct="1"/>
              <a:t>24</a:t>
            </a:fld>
            <a:endParaRPr lang="en-US" sz="1300">
              <a:cs typeface="Arial" pitchFamily="34"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r>
              <a:rPr lang="en-US" smtClean="0">
                <a:ea typeface="ＭＳ Ｐゴシック" pitchFamily="34" charset="-128"/>
              </a:rPr>
              <a:t>Why can diffusion be difficult? Because of the different ways people in the population feel about new ideas.</a:t>
            </a:r>
          </a:p>
          <a:p>
            <a:r>
              <a:rPr lang="en-US" smtClean="0">
                <a:ea typeface="ＭＳ Ｐゴシック" pitchFamily="34" charset="-128"/>
              </a:rPr>
              <a:t>Think about the people you know: probably someone was the first person you knew to get an i-Pod, and probably someone else is still listening to cassette tapes – or even record albums!</a:t>
            </a:r>
          </a:p>
          <a:p>
            <a:r>
              <a:rPr lang="en-US" smtClean="0">
                <a:ea typeface="ＭＳ Ｐゴシック" pitchFamily="34" charset="-128"/>
              </a:rPr>
              <a:t>This graph is from a study in 1940 that measured how quickly farmers in Iowa accepted a new kind of corn seed. Rogers’ work has shown that this graph applies pretty much no matter what the specific innovation is: corn seed, i-Pods or new processes in health care. It’s basically a bell curve, with a small number of people who will take up a new idea quickly, most people in the middle, and a few people who lag behind.</a:t>
            </a:r>
          </a:p>
          <a:p>
            <a:r>
              <a:rPr lang="en-US" smtClean="0">
                <a:ea typeface="ＭＳ Ｐゴシック" pitchFamily="34" charset="-128"/>
              </a:rPr>
              <a:t>Take a minute and see where the 20% tipping point lies on this graph, and then we’ll talk more about each of these categories.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D5A83524-51D5-4C76-B7BE-BF3F38254CAC}" type="slidenum">
              <a:rPr lang="en-US" smtClean="0"/>
              <a:pPr eaLnBrk="1" hangingPunct="1"/>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2E1E7E89-2E47-44B4-B259-994835863DFF}" type="slidenum">
              <a:rPr lang="en-US" sz="1300">
                <a:cs typeface="Arial" pitchFamily="34" charset="0"/>
              </a:rPr>
              <a:pPr algn="r" eaLnBrk="1" hangingPunct="1"/>
              <a:t>26</a:t>
            </a:fld>
            <a:endParaRPr lang="en-US" sz="1300">
              <a:cs typeface="Arial" pitchFamily="34" charset="0"/>
            </a:endParaRPr>
          </a:p>
        </p:txBody>
      </p:sp>
      <p:sp>
        <p:nvSpPr>
          <p:cNvPr id="66563" name="Rectangle 2"/>
          <p:cNvSpPr>
            <a:spLocks noRot="1" noChangeArrowheads="1" noTextEdit="1"/>
          </p:cNvSpPr>
          <p:nvPr>
            <p:ph type="sldImg"/>
          </p:nvPr>
        </p:nvSpPr>
        <p:spPr>
          <a:xfrm>
            <a:off x="1260475" y="720725"/>
            <a:ext cx="4799013" cy="3598863"/>
          </a:xfrm>
          <a:ln/>
        </p:spPr>
      </p:sp>
      <p:sp>
        <p:nvSpPr>
          <p:cNvPr id="665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4" tIns="47112" rIns="94224" bIns="47112"/>
          <a:lstStyle/>
          <a:p>
            <a:r>
              <a:rPr lang="en-US" smtClean="0">
                <a:ea typeface="ＭＳ Ｐゴシック" pitchFamily="34" charset="-128"/>
              </a:rPr>
              <a:t>Rogers also identified five attributes of change:</a:t>
            </a:r>
          </a:p>
          <a:p>
            <a:r>
              <a:rPr lang="en-US" smtClean="0">
                <a:ea typeface="ＭＳ Ｐゴシック" pitchFamily="34" charset="-128"/>
              </a:rPr>
              <a:t>Relative Advantage: how much better is the new compared to the old?</a:t>
            </a:r>
          </a:p>
          <a:p>
            <a:r>
              <a:rPr lang="en-US" smtClean="0">
                <a:ea typeface="ＭＳ Ｐゴシック" pitchFamily="34" charset="-128"/>
              </a:rPr>
              <a:t>Compatibility: how consistent is this idea with values, experiences, and needs?</a:t>
            </a:r>
          </a:p>
          <a:p>
            <a:r>
              <a:rPr lang="en-US" smtClean="0">
                <a:ea typeface="ＭＳ Ｐゴシック" pitchFamily="34" charset="-128"/>
              </a:rPr>
              <a:t>Complexity: how difficult is the new idea to understand and use?</a:t>
            </a:r>
          </a:p>
          <a:p>
            <a:r>
              <a:rPr lang="en-US" smtClean="0">
                <a:ea typeface="ＭＳ Ｐゴシック" pitchFamily="34" charset="-128"/>
              </a:rPr>
              <a:t>Trialability: how easy is it to test the new idea?</a:t>
            </a:r>
          </a:p>
          <a:p>
            <a:r>
              <a:rPr lang="en-US" smtClean="0">
                <a:ea typeface="ＭＳ Ｐゴシック" pitchFamily="34" charset="-128"/>
              </a:rPr>
              <a:t>Observability: how visible are the results of the new idea?</a:t>
            </a:r>
          </a:p>
          <a:p>
            <a:r>
              <a:rPr lang="en-US" smtClean="0">
                <a:ea typeface="ＭＳ Ｐゴシック" pitchFamily="34" charset="-128"/>
              </a:rPr>
              <a:t>Each attribute is on a continuum, and the more of the attribute the change has, the easier it will be to spread. For example, a change with a high degree of compatibility will be easier to spread than one without. A change with visible results will be easier to disseminate that one where the results are subtle.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E62792D4-DC75-4F7A-9F15-6D4B303A336A}" type="slidenum">
              <a:rPr lang="en-US" sz="1300">
                <a:cs typeface="Arial" pitchFamily="34" charset="0"/>
              </a:rPr>
              <a:pPr algn="r" eaLnBrk="1" hangingPunct="1"/>
              <a:t>27</a:t>
            </a:fld>
            <a:endParaRPr lang="en-US" sz="1300">
              <a:cs typeface="Arial" pitchFamily="34" charset="0"/>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marL="228600" indent="-228600"/>
            <a:r>
              <a:rPr lang="en-US" smtClean="0">
                <a:ea typeface="ＭＳ Ｐゴシック" pitchFamily="34" charset="-128"/>
              </a:rPr>
              <a:t>What does this knowledge about how people react to innovation allow us to do? Donald M. Berwick, of the Institute for Healthcare Improvement, gives us these helpful rules:</a:t>
            </a:r>
          </a:p>
          <a:p>
            <a:pPr marL="228600" indent="-228600"/>
            <a:r>
              <a:rPr lang="en-US" smtClean="0">
                <a:ea typeface="ＭＳ Ｐゴシック" pitchFamily="34" charset="-128"/>
              </a:rPr>
              <a:t>• Identify changes that are ready to be spread. As we said earlier, ideas that are ready to be spread are those that link to the organization’s strategy, have leadership support and a successful improvement team’s work.</a:t>
            </a:r>
          </a:p>
          <a:p>
            <a:pPr marL="228600" indent="-228600"/>
            <a:r>
              <a:rPr lang="en-US" smtClean="0">
                <a:ea typeface="ＭＳ Ｐゴシック" pitchFamily="34" charset="-128"/>
              </a:rPr>
              <a:t>• Find innovators and support them. Figure out who’s going to be first to jump on and give them resources, encouragement, and a chance to try out the innovation. But also realize they’re not going to be enough.</a:t>
            </a:r>
          </a:p>
          <a:p>
            <a:pPr marL="228600" indent="-228600"/>
            <a:r>
              <a:rPr lang="en-US" smtClean="0">
                <a:ea typeface="ＭＳ Ｐゴシック" pitchFamily="34" charset="-128"/>
              </a:rPr>
              <a:t>• Invest in early adopters and allow communication with innovators. The early adopters are those who have respect within your organization and who will help bring in the early majority, to get you to your 20% “tipping point.” They need to learn from, and be inspired by, the innovators – and you need to link them together.</a:t>
            </a:r>
          </a:p>
          <a:p>
            <a:pPr marL="228600" indent="-228600"/>
            <a:r>
              <a:rPr lang="en-US" smtClean="0">
                <a:ea typeface="ＭＳ Ｐゴシック" pitchFamily="34" charset="-128"/>
              </a:rPr>
              <a:t>• Make early adopters observable. Again, the early adopters are respected in your organization. They will convince others. Make their work visible: presentations, posters, discussions – whatever it takes.</a:t>
            </a:r>
          </a:p>
          <a:p>
            <a:pPr marL="228600" indent="-228600"/>
            <a:r>
              <a:rPr lang="en-US" smtClean="0">
                <a:ea typeface="ＭＳ Ｐゴシック" pitchFamily="34" charset="-128"/>
              </a:rPr>
              <a:t>• Allow re-invent innovation. Innovators and early adopters will further refine the innovation through their own implementation work. This is OK. Don’t be too rigid in the definition of the innovation that you accept.</a:t>
            </a:r>
          </a:p>
          <a:p>
            <a:pPr marL="228600" indent="-228600"/>
            <a:r>
              <a:rPr lang="en-US" smtClean="0">
                <a:ea typeface="ＭＳ Ｐゴシック" pitchFamily="34" charset="-128"/>
              </a:rPr>
              <a:t>• Trust and enable innovation. Be honest with yourself, how do you really feel about innovation? The leadership of an organization has to be willing to support the changes that are taking place. If they are not, the diffusion becomes almost impossible.</a:t>
            </a:r>
            <a:endParaRPr lang="en-US" sz="900" smtClean="0">
              <a:ea typeface="ＭＳ Ｐゴシック" pitchFamily="34" charset="-128"/>
            </a:endParaRPr>
          </a:p>
          <a:p>
            <a:pPr marL="228600" indent="-228600">
              <a:lnSpc>
                <a:spcPct val="80000"/>
              </a:lnSpc>
            </a:pPr>
            <a:endParaRPr lang="en-US" sz="900" smtClean="0">
              <a:ea typeface="ＭＳ Ｐゴシック" pitchFamily="34" charset="-128"/>
            </a:endParaRPr>
          </a:p>
          <a:p>
            <a:pPr marL="228600" indent="-228600">
              <a:lnSpc>
                <a:spcPct val="80000"/>
              </a:lnSpc>
            </a:pPr>
            <a:endParaRPr lang="en-US" sz="900" smtClean="0">
              <a:ea typeface="ＭＳ Ｐゴシック" pitchFamily="34" charset="-128"/>
            </a:endParaRPr>
          </a:p>
          <a:p>
            <a:pPr marL="228600" indent="-228600">
              <a:lnSpc>
                <a:spcPct val="80000"/>
              </a:lnSpc>
            </a:pPr>
            <a:endParaRPr lang="en-US" sz="900" smtClean="0">
              <a:ea typeface="ＭＳ Ｐゴシック" pitchFamily="34" charset="-128"/>
            </a:endParaRPr>
          </a:p>
          <a:p>
            <a:pPr marL="228600" indent="-228600">
              <a:lnSpc>
                <a:spcPct val="80000"/>
              </a:lnSpc>
            </a:pPr>
            <a:endParaRPr lang="en-US" sz="900" smtClean="0">
              <a:ea typeface="ＭＳ Ｐゴシック" pitchFamily="34" charset="-128"/>
            </a:endParaRPr>
          </a:p>
          <a:p>
            <a:pPr marL="228600" indent="-228600">
              <a:lnSpc>
                <a:spcPct val="80000"/>
              </a:lnSpc>
            </a:pPr>
            <a:endParaRPr lang="en-US" sz="900" smtClean="0">
              <a:ea typeface="ＭＳ Ｐゴシック" pitchFamily="34" charset="-128"/>
            </a:endParaRPr>
          </a:p>
          <a:p>
            <a:pPr marL="228600" indent="-228600">
              <a:lnSpc>
                <a:spcPct val="80000"/>
              </a:lnSpc>
            </a:pPr>
            <a:endParaRPr lang="en-US" sz="900" smtClean="0">
              <a:ea typeface="ＭＳ Ｐゴシック" pitchFamily="34" charset="-128"/>
            </a:endParaRPr>
          </a:p>
          <a:p>
            <a:pPr marL="228600" indent="-228600">
              <a:lnSpc>
                <a:spcPct val="80000"/>
              </a:lnSpc>
            </a:pPr>
            <a:endParaRPr lang="en-US" sz="900"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9C7CD79E-5C3D-4C58-BAE0-1C0939C0DE07}" type="slidenum">
              <a:rPr lang="en-US" smtClean="0"/>
              <a:pPr eaLnBrk="1" hangingPunct="1"/>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11A5F58F-A12D-428C-96FC-C718B5326F5A}" type="slidenum">
              <a:rPr lang="en-US" smtClean="0"/>
              <a:pPr eaLnBrk="1" hangingPunct="1"/>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DBDFB7D5-6FB6-4608-B48D-51BF703C429B}" type="slidenum">
              <a:rPr lang="en-US" smtClean="0"/>
              <a:pPr eaLnBrk="1" hangingPunct="1"/>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0A02694D-7B38-464F-931E-E27ABC1AA5A7}" type="slidenum">
              <a:rPr lang="en-US" smtClean="0"/>
              <a:pPr eaLnBrk="1" hangingPunct="1"/>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F2D36649-7844-4ED7-8102-90DCAB0A3C5A}" type="slidenum">
              <a:rPr lang="en-US" smtClean="0"/>
              <a:pPr eaLnBrk="1" hangingPunct="1"/>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445E6706-335E-491B-AFCE-4E62F9881254}" type="slidenum">
              <a:rPr lang="en-US" smtClean="0"/>
              <a:pPr eaLnBrk="1" hangingPunct="1"/>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DD48EF10-0E31-444D-88D4-AAAC693DBB2B}" type="slidenum">
              <a:rPr lang="en-US" smtClean="0"/>
              <a:pPr eaLnBrk="1" hangingPunct="1"/>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DD4A7A12-1CAD-4D40-ACFB-248317CB4CC5}" type="slidenum">
              <a:rPr lang="en-US" smtClean="0"/>
              <a:pPr eaLnBrk="1" hangingPunct="1"/>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980D670F-9E32-4127-934F-5CA7F09ACEC8}" type="slidenum">
              <a:rPr lang="en-US" smtClean="0"/>
              <a:pPr eaLnBrk="1" hangingPunct="1"/>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FA263A20-7D2F-4AD3-8851-7D84D359BA84}" type="slidenum">
              <a:rPr lang="en-US" smtClean="0"/>
              <a:pPr eaLnBrk="1" hangingPunct="1"/>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smtClean="0">
              <a:ea typeface="ＭＳ Ｐゴシック" pitchFamily="34"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65BFBC41-3EE7-4002-9F71-CA02B5B54F8F}" type="slidenum">
              <a:rPr lang="en-US" smtClean="0"/>
              <a:pPr eaLnBrk="1" hangingPunct="1"/>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smtClean="0">
                <a:latin typeface="Helvetica" pitchFamily="34" charset="0"/>
                <a:ea typeface="ＭＳ Ｐゴシック" pitchFamily="34" charset="-128"/>
                <a:sym typeface="Helvetica" pitchFamily="34" charset="0"/>
              </a:rPr>
              <a:t>Overcome the</a:t>
            </a:r>
            <a:r>
              <a:rPr lang="en-US" sz="1600" smtClean="0">
                <a:ea typeface="ＭＳ Ｐゴシック" pitchFamily="34" charset="-128"/>
                <a:sym typeface="Helvetica" pitchFamily="34" charset="0"/>
              </a:rPr>
              <a:t>’</a:t>
            </a:r>
            <a:r>
              <a:rPr lang="en-US" sz="1600" smtClean="0">
                <a:latin typeface="Helvetica" pitchFamily="34" charset="0"/>
                <a:ea typeface="ＭＳ Ｐゴシック" pitchFamily="34" charset="-128"/>
                <a:sym typeface="Helvetica" pitchFamily="34" charset="0"/>
              </a:rPr>
              <a:t>Status Quo Bias</a:t>
            </a:r>
            <a:r>
              <a:rPr lang="en-US" sz="1600" smtClean="0">
                <a:ea typeface="ＭＳ Ｐゴシック" pitchFamily="34" charset="-128"/>
                <a:sym typeface="Helvetica" pitchFamily="34" charset="0"/>
              </a:rPr>
              <a:t>’</a:t>
            </a:r>
            <a:r>
              <a:rPr lang="en-US" sz="1600" smtClean="0">
                <a:latin typeface="Helvetica" pitchFamily="34" charset="0"/>
                <a:ea typeface="ＭＳ Ｐゴシック" pitchFamily="34" charset="-128"/>
                <a:sym typeface="Helvetica" pitchFamily="34" charset="0"/>
              </a:rPr>
              <a:t> William Samuelson and Richard Zeckhauser (1988); automatic renewal - my NYT subscription</a:t>
            </a:r>
          </a:p>
          <a:p>
            <a:endParaRPr lang="en-US" sz="1600" smtClean="0">
              <a:latin typeface="Helvetica" pitchFamily="34" charset="0"/>
              <a:ea typeface="ＭＳ Ｐゴシック" pitchFamily="34" charset="-128"/>
              <a:sym typeface="Helvetica" pitchFamily="34" charset="0"/>
            </a:endParaRPr>
          </a:p>
          <a:p>
            <a:r>
              <a:rPr lang="en-US" sz="1600" smtClean="0">
                <a:latin typeface="Helvetica" pitchFamily="34" charset="0"/>
                <a:ea typeface="ＭＳ Ｐゴシック" pitchFamily="34" charset="-128"/>
                <a:sym typeface="Helvetica" pitchFamily="34" charset="0"/>
              </a:rPr>
              <a:t>Big dark room with a single source of light on one end of the room, estimate the distance to the light; wide variety by participants; conformity effect when people worked on groups; ally was introduced and was able to change the group estimations; Interesting fact: even a year later, the group</a:t>
            </a:r>
            <a:r>
              <a:rPr lang="en-US" sz="1600" smtClean="0">
                <a:ea typeface="ＭＳ Ｐゴシック" pitchFamily="34" charset="-128"/>
                <a:sym typeface="Helvetica" pitchFamily="34" charset="0"/>
              </a:rPr>
              <a:t>’</a:t>
            </a:r>
            <a:r>
              <a:rPr lang="en-US" sz="1600" smtClean="0">
                <a:latin typeface="Helvetica" pitchFamily="34" charset="0"/>
                <a:ea typeface="ＭＳ Ｐゴシック" pitchFamily="34" charset="-128"/>
                <a:sym typeface="Helvetica" pitchFamily="34" charset="0"/>
              </a:rPr>
              <a:t>s were responses were internalized, when participating in new groups, the tradition continued over generations; groups tend to continue with their established patterns even as new groups formed</a:t>
            </a:r>
          </a:p>
          <a:p>
            <a:endParaRPr lang="en-US" sz="1600" smtClean="0">
              <a:latin typeface="Helvetica" pitchFamily="34" charset="0"/>
              <a:ea typeface="ＭＳ Ｐゴシック" pitchFamily="34" charset="-128"/>
              <a:sym typeface="Helvetica" pitchFamily="34" charset="0"/>
            </a:endParaRPr>
          </a:p>
          <a:p>
            <a:r>
              <a:rPr lang="en-US" sz="1600" smtClean="0">
                <a:latin typeface="Helvetica" pitchFamily="34" charset="0"/>
                <a:ea typeface="ＭＳ Ｐゴシック" pitchFamily="34" charset="-128"/>
                <a:sym typeface="Helvetica" pitchFamily="34" charset="0"/>
              </a:rPr>
              <a:t>Tie - once it was a napkin with use</a:t>
            </a:r>
          </a:p>
          <a:p>
            <a:endParaRPr lang="en-US" sz="1600" smtClean="0">
              <a:latin typeface="Helvetica" pitchFamily="34" charset="0"/>
              <a:ea typeface="ＭＳ Ｐゴシック" pitchFamily="34" charset="-128"/>
              <a:sym typeface="Helvetica" pitchFamily="34" charset="0"/>
            </a:endParaRPr>
          </a:p>
          <a:p>
            <a:r>
              <a:rPr lang="en-US" sz="1600" smtClean="0">
                <a:latin typeface="Helvetica" pitchFamily="34" charset="0"/>
                <a:ea typeface="ＭＳ Ｐゴシック" pitchFamily="34" charset="-128"/>
                <a:sym typeface="Helvetica" pitchFamily="34" charset="0"/>
              </a:rPr>
              <a:t>New employees don</a:t>
            </a:r>
            <a:r>
              <a:rPr lang="en-US" sz="1600" smtClean="0">
                <a:ea typeface="ＭＳ Ｐゴシック" pitchFamily="34" charset="-128"/>
                <a:sym typeface="Helvetica" pitchFamily="34" charset="0"/>
              </a:rPr>
              <a:t>’</a:t>
            </a:r>
            <a:r>
              <a:rPr lang="en-US" sz="1600" smtClean="0">
                <a:latin typeface="Helvetica" pitchFamily="34" charset="0"/>
                <a:ea typeface="ＭＳ Ｐゴシック" pitchFamily="34" charset="-128"/>
                <a:sym typeface="Helvetica" pitchFamily="34" charset="0"/>
              </a:rPr>
              <a:t>t have the status quo bias, but after a few months, they will conform with the workplace </a:t>
            </a:r>
            <a:r>
              <a:rPr lang="en-US" sz="1600" smtClean="0">
                <a:ea typeface="ＭＳ Ｐゴシック" pitchFamily="34" charset="-128"/>
                <a:sym typeface="Helvetica" pitchFamily="34" charset="0"/>
              </a:rPr>
              <a:t>‘</a:t>
            </a:r>
            <a:r>
              <a:rPr lang="en-US" sz="1600" smtClean="0">
                <a:latin typeface="Helvetica" pitchFamily="34" charset="0"/>
                <a:ea typeface="ＭＳ Ｐゴシック" pitchFamily="34" charset="-128"/>
                <a:sym typeface="Helvetica" pitchFamily="34" charset="0"/>
              </a:rPr>
              <a:t>traditions</a:t>
            </a:r>
            <a:r>
              <a:rPr lang="en-US" sz="1600" smtClean="0">
                <a:ea typeface="ＭＳ Ｐゴシック" pitchFamily="34" charset="-128"/>
                <a:sym typeface="Helvetica" pitchFamily="34" charset="0"/>
              </a:rPr>
              <a:t>’</a:t>
            </a:r>
            <a:r>
              <a:rPr lang="en-US" sz="1600" smtClean="0">
                <a:latin typeface="Helvetica" pitchFamily="34" charset="0"/>
                <a:ea typeface="ＭＳ Ｐゴシック" pitchFamily="34" charset="-128"/>
                <a:sym typeface="Helvetica" pitchFamily="34" charset="0"/>
              </a:rPr>
              <a:t> and justify the status quo....</a:t>
            </a:r>
          </a:p>
          <a:p>
            <a:endParaRPr lang="en-US" sz="1600" smtClean="0">
              <a:latin typeface="Helvetica" pitchFamily="34" charset="0"/>
              <a:ea typeface="ＭＳ Ｐゴシック" pitchFamily="34" charset="-128"/>
              <a:sym typeface="Helvetic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E7BAA161-F655-4929-83AE-6A11B06C15DD}"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smtClean="0">
                <a:latin typeface="Helvetica" pitchFamily="34" charset="0"/>
                <a:ea typeface="ＭＳ Ｐゴシック" pitchFamily="34" charset="-128"/>
                <a:sym typeface="Helvetica" pitchFamily="34" charset="0"/>
              </a:rPr>
              <a:t>Nurses thought the vest was demeaning; doctors hated it because they were not able to talk to the nurses</a:t>
            </a:r>
          </a:p>
          <a:p>
            <a:endParaRPr lang="en-US" sz="1600" smtClean="0">
              <a:latin typeface="Helvetica" pitchFamily="34" charset="0"/>
              <a:ea typeface="ＭＳ Ｐゴシック" pitchFamily="34" charset="-128"/>
              <a:sym typeface="Helvetica" pitchFamily="34" charset="0"/>
            </a:endParaRPr>
          </a:p>
          <a:p>
            <a:r>
              <a:rPr lang="en-US" sz="1600" smtClean="0">
                <a:latin typeface="Helvetica" pitchFamily="34" charset="0"/>
                <a:ea typeface="ＭＳ Ｐゴシック" pitchFamily="34" charset="-128"/>
                <a:sym typeface="Helvetica" pitchFamily="34" charset="0"/>
              </a:rPr>
              <a:t>20 drop across the entire hospital, except for one unit which did not use the medication vest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r" eaLnBrk="1" hangingPunct="1"/>
            <a:fld id="{F8083214-0410-4E84-AEFA-F3A3FE1A8A9B}" type="slidenum">
              <a:rPr lang="en-US" sz="1300">
                <a:cs typeface="Arial" pitchFamily="34" charset="0"/>
              </a:rPr>
              <a:pPr algn="r" eaLnBrk="1" hangingPunct="1"/>
              <a:t>8</a:t>
            </a:fld>
            <a:endParaRPr lang="en-US" sz="130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eaLnBrk="1" hangingPunct="1"/>
            <a:r>
              <a:rPr lang="en-US" smtClean="0">
                <a:ea typeface="ＭＳ Ｐゴシック" pitchFamily="34" charset="-128"/>
              </a:rPr>
              <a:t>The key question we are seeking to answer in this Tutorial is, “how can my HIV care program become more open to innovative ideas?”  After implementation with a small group, how can we make sure that the improvements do not slip away, and last,---how can we spread the innovation to a wider group?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B8B7AD97-E861-4E38-8A29-DB280C14A6A5}" type="slidenum">
              <a:rPr lang="en-US" smtClean="0"/>
              <a:pPr eaLnBrk="1" hangingPunct="1"/>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Garamond" pitchFamily="18" charset="0"/>
                <a:ea typeface="ＭＳ Ｐゴシック" pitchFamily="34" charset="-128"/>
              </a:defRPr>
            </a:lvl1pPr>
            <a:lvl2pPr marL="742950" indent="-285750" defTabSz="966788" eaLnBrk="0" hangingPunct="0">
              <a:defRPr>
                <a:solidFill>
                  <a:schemeClr val="tx1"/>
                </a:solidFill>
                <a:latin typeface="Garamond" pitchFamily="18" charset="0"/>
                <a:ea typeface="ＭＳ Ｐゴシック" pitchFamily="34" charset="-128"/>
              </a:defRPr>
            </a:lvl2pPr>
            <a:lvl3pPr marL="1143000" indent="-228600" defTabSz="966788" eaLnBrk="0" hangingPunct="0">
              <a:defRPr>
                <a:solidFill>
                  <a:schemeClr val="tx1"/>
                </a:solidFill>
                <a:latin typeface="Garamond" pitchFamily="18" charset="0"/>
                <a:ea typeface="ＭＳ Ｐゴシック" pitchFamily="34" charset="-128"/>
              </a:defRPr>
            </a:lvl3pPr>
            <a:lvl4pPr marL="1600200" indent="-228600" defTabSz="966788" eaLnBrk="0" hangingPunct="0">
              <a:defRPr>
                <a:solidFill>
                  <a:schemeClr val="tx1"/>
                </a:solidFill>
                <a:latin typeface="Garamond" pitchFamily="18" charset="0"/>
                <a:ea typeface="ＭＳ Ｐゴシック" pitchFamily="34" charset="-128"/>
              </a:defRPr>
            </a:lvl4pPr>
            <a:lvl5pPr marL="2057400" indent="-228600" defTabSz="966788" eaLnBrk="0" hangingPunct="0">
              <a:defRPr>
                <a:solidFill>
                  <a:schemeClr val="tx1"/>
                </a:solidFill>
                <a:latin typeface="Garamond" pitchFamily="18"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fld id="{D4AAB4C9-3EA1-48CA-9540-BB2D15B2CC30}" type="slidenum">
              <a:rPr lang="en-US" smtClean="0"/>
              <a:pPr eaLnBrk="1" hangingPunct="1"/>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NQC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8600" y="381000"/>
            <a:ext cx="3581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6248400"/>
            <a:ext cx="236220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6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178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16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012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13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606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560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39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80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52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755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273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9"/>
          <p:cNvSpPr>
            <a:spLocks noChangeArrowheads="1"/>
          </p:cNvSpPr>
          <p:nvPr userDrawn="1"/>
        </p:nvSpPr>
        <p:spPr bwMode="auto">
          <a:xfrm>
            <a:off x="150813" y="6248400"/>
            <a:ext cx="576262" cy="366713"/>
          </a:xfrm>
          <a:prstGeom prst="rect">
            <a:avLst/>
          </a:prstGeom>
          <a:noFill/>
          <a:ln w="9525">
            <a:noFill/>
            <a:miter lim="800000"/>
            <a:headEnd/>
            <a:tailEnd/>
          </a:ln>
        </p:spPr>
        <p:txBody>
          <a:bodyPr>
            <a:spAutoFit/>
          </a:bodyPr>
          <a:lstStyle/>
          <a:p>
            <a:pPr algn="ctr" eaLnBrk="0" hangingPunct="0">
              <a:defRPr/>
            </a:pPr>
            <a:fld id="{AD7A39C6-2C5E-4323-8F29-1A46D529DA1F}" type="slidenum">
              <a:rPr lang="en-US" b="1">
                <a:solidFill>
                  <a:schemeClr val="bg1"/>
                </a:solidFill>
              </a:rPr>
              <a:pPr algn="ctr" eaLnBrk="0" hangingPunct="0">
                <a:defRPr/>
              </a:pPr>
              <a:t>‹#›</a:t>
            </a:fld>
            <a:endParaRPr lang="en-US" b="1">
              <a:solidFill>
                <a:schemeClr val="bg1"/>
              </a:solidFill>
            </a:endParaRPr>
          </a:p>
        </p:txBody>
      </p:sp>
      <p:sp>
        <p:nvSpPr>
          <p:cNvPr id="2052" name="Rectangle 2"/>
          <p:cNvSpPr>
            <a:spLocks noGrp="1" noChangeArrowheads="1"/>
          </p:cNvSpPr>
          <p:nvPr>
            <p:ph type="title"/>
          </p:nvPr>
        </p:nvSpPr>
        <p:spPr bwMode="auto">
          <a:xfrm>
            <a:off x="7620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762000" y="14478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17"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xStyles>
    <p:titleStyle>
      <a:lvl1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Garamond" pitchFamily="18" charset="0"/>
          <a:ea typeface="ＭＳ Ｐゴシック" charset="-128"/>
          <a:cs typeface="ＭＳ Ｐゴシック" charset="-128"/>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Char char="•"/>
        <a:defRPr sz="2800">
          <a:solidFill>
            <a:schemeClr val="tx1"/>
          </a:solidFill>
          <a:latin typeface="Garamond" pitchFamily="18" charset="0"/>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SzPct val="85000"/>
        <a:buFont typeface="Wingdings" pitchFamily="2" charset="2"/>
        <a:buChar char="§"/>
        <a:defRPr sz="2400">
          <a:solidFill>
            <a:schemeClr val="tx1"/>
          </a:solidFill>
          <a:latin typeface="Garamond" pitchFamily="18" charset="0"/>
          <a:ea typeface="ＭＳ Ｐゴシック" charset="-128"/>
        </a:defRPr>
      </a:lvl2pPr>
      <a:lvl3pPr marL="1143000" indent="-228600" algn="l" rtl="0" eaLnBrk="0" fontAlgn="base" hangingPunct="0">
        <a:spcBef>
          <a:spcPct val="20000"/>
        </a:spcBef>
        <a:spcAft>
          <a:spcPct val="0"/>
        </a:spcAft>
        <a:buClr>
          <a:srgbClr val="FF0000"/>
        </a:buClr>
        <a:buChar char="•"/>
        <a:defRPr sz="2000">
          <a:solidFill>
            <a:schemeClr val="tx1"/>
          </a:solidFill>
          <a:latin typeface="Garamond" pitchFamily="18" charset="0"/>
          <a:ea typeface="ＭＳ Ｐゴシック" charset="-128"/>
        </a:defRPr>
      </a:lvl3pPr>
      <a:lvl4pPr marL="1600200" indent="-228600" algn="l" rtl="0" eaLnBrk="0" fontAlgn="base" hangingPunct="0">
        <a:spcBef>
          <a:spcPct val="20000"/>
        </a:spcBef>
        <a:spcAft>
          <a:spcPct val="0"/>
        </a:spcAft>
        <a:buClr>
          <a:srgbClr val="FF0000"/>
        </a:buClr>
        <a:buSzPct val="65000"/>
        <a:buFont typeface="Wingdings" pitchFamily="2" charset="2"/>
        <a:buChar char="§"/>
        <a:defRPr>
          <a:solidFill>
            <a:schemeClr val="tx1"/>
          </a:solidFill>
          <a:latin typeface="Garamond" pitchFamily="18" charset="0"/>
          <a:ea typeface="ＭＳ Ｐゴシック" charset="-128"/>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Garamond" pitchFamily="18" charset="0"/>
          <a:ea typeface="ＭＳ Ｐゴシック" charset="-128"/>
        </a:defRPr>
      </a:lvl5pPr>
      <a:lvl6pPr marL="2514600" indent="-228600" algn="l" rtl="0" fontAlgn="base">
        <a:spcBef>
          <a:spcPct val="20000"/>
        </a:spcBef>
        <a:spcAft>
          <a:spcPct val="0"/>
        </a:spcAft>
        <a:buClr>
          <a:srgbClr val="FF0000"/>
        </a:buClr>
        <a:buSzPct val="50000"/>
        <a:buChar char="•"/>
        <a:defRPr>
          <a:solidFill>
            <a:schemeClr val="tx1"/>
          </a:solidFill>
          <a:latin typeface="+mn-lt"/>
          <a:ea typeface="ＭＳ Ｐゴシック" charset="-128"/>
        </a:defRPr>
      </a:lvl6pPr>
      <a:lvl7pPr marL="2971800" indent="-228600" algn="l" rtl="0" fontAlgn="base">
        <a:spcBef>
          <a:spcPct val="20000"/>
        </a:spcBef>
        <a:spcAft>
          <a:spcPct val="0"/>
        </a:spcAft>
        <a:buClr>
          <a:srgbClr val="FF0000"/>
        </a:buClr>
        <a:buSzPct val="50000"/>
        <a:buChar char="•"/>
        <a:defRPr>
          <a:solidFill>
            <a:schemeClr val="tx1"/>
          </a:solidFill>
          <a:latin typeface="+mn-lt"/>
          <a:ea typeface="ＭＳ Ｐゴシック" charset="-128"/>
        </a:defRPr>
      </a:lvl7pPr>
      <a:lvl8pPr marL="3429000" indent="-228600" algn="l" rtl="0" fontAlgn="base">
        <a:spcBef>
          <a:spcPct val="20000"/>
        </a:spcBef>
        <a:spcAft>
          <a:spcPct val="0"/>
        </a:spcAft>
        <a:buClr>
          <a:srgbClr val="FF0000"/>
        </a:buClr>
        <a:buSzPct val="50000"/>
        <a:buChar char="•"/>
        <a:defRPr>
          <a:solidFill>
            <a:schemeClr val="tx1"/>
          </a:solidFill>
          <a:latin typeface="+mn-lt"/>
          <a:ea typeface="ＭＳ Ｐゴシック" charset="-128"/>
        </a:defRPr>
      </a:lvl8pPr>
      <a:lvl9pPr marL="3886200" indent="-228600" algn="l" rtl="0" fontAlgn="base">
        <a:spcBef>
          <a:spcPct val="20000"/>
        </a:spcBef>
        <a:spcAft>
          <a:spcPct val="0"/>
        </a:spcAft>
        <a:buClr>
          <a:srgbClr val="FF0000"/>
        </a:buClr>
        <a:buSzPct val="5000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marckoska.com/"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ramcampaign.org/pages/images/berwick_lg.jp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edprize.org/jamie-oliv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3657600" y="1447800"/>
            <a:ext cx="5105400" cy="2895600"/>
          </a:xfrm>
        </p:spPr>
        <p:txBody>
          <a:bodyPr/>
          <a:lstStyle/>
          <a:p>
            <a:pPr algn="l" eaLnBrk="1" hangingPunct="1"/>
            <a:r>
              <a:rPr lang="en-US" sz="2800" b="1" smtClean="0">
                <a:solidFill>
                  <a:srgbClr val="FF0000"/>
                </a:solidFill>
                <a:ea typeface="ＭＳ Ｐゴシック" pitchFamily="34" charset="-128"/>
              </a:rPr>
              <a:t>Guidance to Creating a Culture </a:t>
            </a:r>
            <a:br>
              <a:rPr lang="en-US" sz="2800" b="1" smtClean="0">
                <a:solidFill>
                  <a:srgbClr val="FF0000"/>
                </a:solidFill>
                <a:ea typeface="ＭＳ Ｐゴシック" pitchFamily="34" charset="-128"/>
              </a:rPr>
            </a:br>
            <a:r>
              <a:rPr lang="en-US" sz="2800" b="1" smtClean="0">
                <a:solidFill>
                  <a:srgbClr val="FF0000"/>
                </a:solidFill>
                <a:ea typeface="ＭＳ Ｐゴシック" pitchFamily="34" charset="-128"/>
              </a:rPr>
              <a:t>for Quality Improvement: </a:t>
            </a:r>
            <a:br>
              <a:rPr lang="en-US" sz="2800" b="1" smtClean="0">
                <a:solidFill>
                  <a:srgbClr val="FF0000"/>
                </a:solidFill>
                <a:ea typeface="ＭＳ Ｐゴシック" pitchFamily="34" charset="-128"/>
              </a:rPr>
            </a:br>
            <a:r>
              <a:rPr lang="en-US" sz="2800" b="1" smtClean="0">
                <a:solidFill>
                  <a:srgbClr val="FF0000"/>
                </a:solidFill>
                <a:ea typeface="ＭＳ Ｐゴシック" pitchFamily="34" charset="-128"/>
              </a:rPr>
              <a:t>101 Session:</a:t>
            </a:r>
            <a:br>
              <a:rPr lang="en-US" sz="2800" b="1" smtClean="0">
                <a:solidFill>
                  <a:srgbClr val="FF0000"/>
                </a:solidFill>
                <a:ea typeface="ＭＳ Ｐゴシック" pitchFamily="34" charset="-128"/>
              </a:rPr>
            </a:br>
            <a:r>
              <a:rPr lang="en-US" sz="2800" b="1" smtClean="0">
                <a:solidFill>
                  <a:srgbClr val="FF0000"/>
                </a:solidFill>
                <a:ea typeface="ＭＳ Ｐゴシック" pitchFamily="34" charset="-128"/>
              </a:rPr>
              <a:t>Supporting and Sustaining a Quality Management </a:t>
            </a:r>
            <a:br>
              <a:rPr lang="en-US" sz="2800" b="1" smtClean="0">
                <a:solidFill>
                  <a:srgbClr val="FF0000"/>
                </a:solidFill>
                <a:ea typeface="ＭＳ Ｐゴシック" pitchFamily="34" charset="-128"/>
              </a:rPr>
            </a:br>
            <a:r>
              <a:rPr lang="en-US" sz="2800" b="1" smtClean="0">
                <a:solidFill>
                  <a:srgbClr val="FF0000"/>
                </a:solidFill>
                <a:ea typeface="ＭＳ Ｐゴシック" pitchFamily="34" charset="-128"/>
              </a:rPr>
              <a:t>Program</a:t>
            </a:r>
            <a:r>
              <a:rPr lang="en-US" b="1" smtClean="0">
                <a:solidFill>
                  <a:srgbClr val="FF0000"/>
                </a:solidFill>
                <a:ea typeface="ＭＳ Ｐゴシック" pitchFamily="34" charset="-128"/>
              </a:rPr>
              <a:t/>
            </a:r>
            <a:br>
              <a:rPr lang="en-US" b="1" smtClean="0">
                <a:solidFill>
                  <a:srgbClr val="FF0000"/>
                </a:solidFill>
                <a:ea typeface="ＭＳ Ｐゴシック" pitchFamily="34" charset="-128"/>
              </a:rPr>
            </a:br>
            <a:endParaRPr lang="en-US" b="1" smtClean="0">
              <a:solidFill>
                <a:srgbClr val="FF0000"/>
              </a:solidFill>
              <a:ea typeface="ＭＳ Ｐゴシック" pitchFamily="34" charset="-128"/>
            </a:endParaRPr>
          </a:p>
        </p:txBody>
      </p:sp>
      <p:sp>
        <p:nvSpPr>
          <p:cNvPr id="763907" name="Text Box 3"/>
          <p:cNvSpPr txBox="1">
            <a:spLocks noChangeArrowheads="1"/>
          </p:cNvSpPr>
          <p:nvPr/>
        </p:nvSpPr>
        <p:spPr bwMode="auto">
          <a:xfrm>
            <a:off x="3657600" y="4419600"/>
            <a:ext cx="5334000" cy="1200150"/>
          </a:xfrm>
          <a:prstGeom prst="rect">
            <a:avLst/>
          </a:prstGeom>
          <a:noFill/>
          <a:ln w="9525">
            <a:noFill/>
            <a:miter lim="800000"/>
            <a:headEnd/>
            <a:tailEnd/>
          </a:ln>
          <a:effectLst/>
        </p:spPr>
        <p:txBody>
          <a:bodyPr>
            <a:spAutoFit/>
          </a:bodyPr>
          <a:lstStyle>
            <a:lvl1pPr eaLnBrk="0" hangingPunct="0">
              <a:defRPr sz="2400">
                <a:solidFill>
                  <a:schemeClr val="tx1"/>
                </a:solidFill>
                <a:latin typeface="Garamond" pitchFamily="18" charset="0"/>
                <a:ea typeface="ＭＳ Ｐゴシック" charset="-128"/>
              </a:defRPr>
            </a:lvl1pPr>
            <a:lvl2pPr marL="742950" indent="-285750" eaLnBrk="0" hangingPunct="0">
              <a:defRPr sz="2400">
                <a:solidFill>
                  <a:schemeClr val="tx1"/>
                </a:solidFill>
                <a:latin typeface="Garamond" pitchFamily="18" charset="0"/>
                <a:ea typeface="ＭＳ Ｐゴシック" charset="-128"/>
              </a:defRPr>
            </a:lvl2pPr>
            <a:lvl3pPr marL="1143000" indent="-228600" eaLnBrk="0" hangingPunct="0">
              <a:defRPr sz="2400">
                <a:solidFill>
                  <a:schemeClr val="tx1"/>
                </a:solidFill>
                <a:latin typeface="Garamond" pitchFamily="18" charset="0"/>
                <a:ea typeface="ＭＳ Ｐゴシック" charset="-128"/>
              </a:defRPr>
            </a:lvl3pPr>
            <a:lvl4pPr marL="1600200" indent="-228600" eaLnBrk="0" hangingPunct="0">
              <a:defRPr sz="2400">
                <a:solidFill>
                  <a:schemeClr val="tx1"/>
                </a:solidFill>
                <a:latin typeface="Garamond" pitchFamily="18" charset="0"/>
                <a:ea typeface="ＭＳ Ｐゴシック" charset="-128"/>
              </a:defRPr>
            </a:lvl4pPr>
            <a:lvl5pPr marL="2057400" indent="-228600" eaLnBrk="0" hangingPunct="0">
              <a:defRPr sz="2400">
                <a:solidFill>
                  <a:schemeClr val="tx1"/>
                </a:solidFill>
                <a:latin typeface="Garamond"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pitchFamily="18" charset="0"/>
                <a:ea typeface="ＭＳ Ｐゴシック" charset="-128"/>
              </a:defRPr>
            </a:lvl9pPr>
          </a:lstStyle>
          <a:p>
            <a:pPr eaLnBrk="1" hangingPunct="1">
              <a:defRPr/>
            </a:pPr>
            <a:r>
              <a:rPr lang="en-US" dirty="0" smtClean="0">
                <a:effectLst>
                  <a:outerShdw blurRad="38100" dist="38100" dir="2700000" algn="tl">
                    <a:srgbClr val="C0C0C0"/>
                  </a:outerShdw>
                </a:effectLst>
                <a:latin typeface="Times New Roman" pitchFamily="18" charset="0"/>
              </a:rPr>
              <a:t>Kathleen </a:t>
            </a:r>
            <a:r>
              <a:rPr lang="en-US" dirty="0" err="1" smtClean="0">
                <a:effectLst>
                  <a:outerShdw blurRad="38100" dist="38100" dir="2700000" algn="tl">
                    <a:srgbClr val="C0C0C0"/>
                  </a:outerShdw>
                </a:effectLst>
                <a:latin typeface="Times New Roman" pitchFamily="18" charset="0"/>
              </a:rPr>
              <a:t>Clanon</a:t>
            </a:r>
            <a:r>
              <a:rPr lang="en-US" dirty="0" smtClean="0">
                <a:effectLst>
                  <a:outerShdw blurRad="38100" dist="38100" dir="2700000" algn="tl">
                    <a:srgbClr val="C0C0C0"/>
                  </a:outerShdw>
                </a:effectLst>
                <a:latin typeface="Times New Roman" pitchFamily="18" charset="0"/>
              </a:rPr>
              <a:t>, MD</a:t>
            </a:r>
          </a:p>
          <a:p>
            <a:pPr eaLnBrk="1" hangingPunct="1">
              <a:defRPr/>
            </a:pPr>
            <a:r>
              <a:rPr lang="en-US" dirty="0" smtClean="0">
                <a:effectLst>
                  <a:outerShdw blurRad="38100" dist="38100" dir="2700000" algn="tl">
                    <a:srgbClr val="C0C0C0"/>
                  </a:outerShdw>
                </a:effectLst>
                <a:latin typeface="Times New Roman" pitchFamily="18" charset="0"/>
              </a:rPr>
              <a:t>November 28</a:t>
            </a:r>
            <a:r>
              <a:rPr lang="en-US" baseline="30000" dirty="0" smtClean="0">
                <a:effectLst>
                  <a:outerShdw blurRad="38100" dist="38100" dir="2700000" algn="tl">
                    <a:srgbClr val="C0C0C0"/>
                  </a:outerShdw>
                </a:effectLst>
                <a:latin typeface="Times New Roman" pitchFamily="18" charset="0"/>
              </a:rPr>
              <a:t>th</a:t>
            </a:r>
            <a:r>
              <a:rPr lang="en-US" dirty="0" smtClean="0">
                <a:effectLst>
                  <a:outerShdw blurRad="38100" dist="38100" dir="2700000" algn="tl">
                    <a:srgbClr val="C0C0C0"/>
                  </a:outerShdw>
                </a:effectLst>
                <a:latin typeface="Times New Roman" pitchFamily="18" charset="0"/>
              </a:rPr>
              <a:t> 3:30-5pm</a:t>
            </a:r>
          </a:p>
          <a:p>
            <a:pPr eaLnBrk="1" hangingPunct="1">
              <a:defRPr/>
            </a:pPr>
            <a:r>
              <a:rPr lang="en-US" dirty="0" smtClean="0">
                <a:effectLst>
                  <a:outerShdw blurRad="38100" dist="38100" dir="2700000" algn="tl">
                    <a:srgbClr val="C0C0C0"/>
                  </a:outerShdw>
                </a:effectLst>
                <a:latin typeface="Times New Roman" pitchFamily="18" charset="0"/>
              </a:rPr>
              <a:t>RWA-0247</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9448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1371600" y="2133600"/>
            <a:ext cx="6248400" cy="19208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4000"/>
              <a:t>How can we generate ideas for improvement that become the new status quo?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457200"/>
            <a:ext cx="7772400" cy="762000"/>
          </a:xfrm>
        </p:spPr>
        <p:txBody>
          <a:bodyPr rIns="38100"/>
          <a:lstStyle/>
          <a:p>
            <a:r>
              <a:rPr lang="en-US" smtClean="0">
                <a:ea typeface="ＭＳ Ｐゴシック" pitchFamily="34" charset="-128"/>
              </a:rPr>
              <a:t>Hand Washing in Pakistan</a:t>
            </a:r>
          </a:p>
        </p:txBody>
      </p:sp>
      <p:sp>
        <p:nvSpPr>
          <p:cNvPr id="15363" name="Rectangle 3"/>
          <p:cNvSpPr>
            <a:spLocks noGrp="1" noChangeArrowheads="1"/>
          </p:cNvSpPr>
          <p:nvPr>
            <p:ph type="body" idx="1"/>
          </p:nvPr>
        </p:nvSpPr>
        <p:spPr>
          <a:xfrm>
            <a:off x="292100" y="1409700"/>
            <a:ext cx="4114800" cy="4127500"/>
          </a:xfrm>
        </p:spPr>
        <p:txBody>
          <a:bodyPr rIns="38100"/>
          <a:lstStyle/>
          <a:p>
            <a:pPr marL="382588">
              <a:lnSpc>
                <a:spcPct val="90000"/>
              </a:lnSpc>
              <a:buFontTx/>
              <a:buNone/>
              <a:defRPr/>
            </a:pPr>
            <a:r>
              <a:rPr lang="en-US" sz="2400" dirty="0" smtClean="0">
                <a:latin typeface="Garamond" charset="0"/>
              </a:rPr>
              <a:t>Introduction of plain soap and hand washing promotion resulted in:</a:t>
            </a:r>
          </a:p>
          <a:p>
            <a:pPr marL="382588">
              <a:lnSpc>
                <a:spcPct val="90000"/>
              </a:lnSpc>
              <a:buSzPct val="77000"/>
              <a:defRPr/>
            </a:pPr>
            <a:r>
              <a:rPr lang="en-US" sz="2400" dirty="0" smtClean="0">
                <a:latin typeface="Garamond" charset="0"/>
              </a:rPr>
              <a:t>53% lower incidence of diarrhea</a:t>
            </a:r>
          </a:p>
          <a:p>
            <a:pPr marL="382588">
              <a:lnSpc>
                <a:spcPct val="90000"/>
              </a:lnSpc>
              <a:buSzPct val="77000"/>
              <a:defRPr/>
            </a:pPr>
            <a:r>
              <a:rPr lang="en-US" sz="2400" dirty="0" smtClean="0">
                <a:latin typeface="Garamond" charset="0"/>
              </a:rPr>
              <a:t>50% lower incidence of pneumonia than controls </a:t>
            </a:r>
          </a:p>
          <a:p>
            <a:pPr marL="382588">
              <a:lnSpc>
                <a:spcPct val="90000"/>
              </a:lnSpc>
              <a:buSzPct val="77000"/>
              <a:defRPr/>
            </a:pPr>
            <a:r>
              <a:rPr lang="en-US" sz="2400" dirty="0" smtClean="0">
                <a:latin typeface="Garamond" charset="0"/>
              </a:rPr>
              <a:t>34% lower incidence of impetigo</a:t>
            </a:r>
          </a:p>
          <a:p>
            <a:pPr marL="39688" indent="0">
              <a:lnSpc>
                <a:spcPct val="90000"/>
              </a:lnSpc>
              <a:buSzPct val="77000"/>
              <a:buFontTx/>
              <a:buNone/>
              <a:defRPr/>
            </a:pPr>
            <a:endParaRPr lang="en-US" sz="2400" dirty="0">
              <a:latin typeface="Garamond" charset="0"/>
            </a:endParaRPr>
          </a:p>
          <a:p>
            <a:pPr marL="39688" indent="0">
              <a:lnSpc>
                <a:spcPct val="90000"/>
              </a:lnSpc>
              <a:buSzPct val="77000"/>
              <a:buFontTx/>
              <a:buNone/>
              <a:defRPr/>
            </a:pPr>
            <a:r>
              <a:rPr lang="en-US" sz="1000" dirty="0" smtClean="0">
                <a:latin typeface="Garamond" charset="0"/>
              </a:rPr>
              <a:t>Information courtesy of Clemens </a:t>
            </a:r>
            <a:r>
              <a:rPr lang="en-US" sz="1000" dirty="0" err="1" smtClean="0">
                <a:latin typeface="Garamond" charset="0"/>
              </a:rPr>
              <a:t>Steinbock</a:t>
            </a:r>
            <a:endParaRPr lang="en-US" sz="1000" dirty="0" smtClean="0">
              <a:latin typeface="Garamond" charset="0"/>
            </a:endParaRPr>
          </a:p>
          <a:p>
            <a:pPr marL="382588">
              <a:lnSpc>
                <a:spcPct val="90000"/>
              </a:lnSpc>
              <a:buSzPct val="77000"/>
              <a:defRPr/>
            </a:pPr>
            <a:endParaRPr lang="en-US" sz="1000" dirty="0" smtClean="0">
              <a:latin typeface="Garamond" charset="0"/>
            </a:endParaRPr>
          </a:p>
        </p:txBody>
      </p:sp>
      <p:pic>
        <p:nvPicPr>
          <p:cNvPr id="1434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71600"/>
            <a:ext cx="44831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p:cNvSpPr>
          <p:nvPr/>
        </p:nvSpPr>
        <p:spPr bwMode="auto">
          <a:xfrm>
            <a:off x="4495800" y="5653088"/>
            <a:ext cx="30400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7200" bIns="0" anchor="ctr">
            <a:spAutoFit/>
          </a:bodyPr>
          <a:lstStyle/>
          <a:p>
            <a:r>
              <a:rPr lang="en-US" sz="1200">
                <a:sym typeface="Garamond" pitchFamily="18" charset="0"/>
              </a:rPr>
              <a:t>[Lancet 2005, Jul 16-22, 366 (9481), 225-33]</a:t>
            </a:r>
          </a:p>
        </p:txBody>
      </p:sp>
    </p:spTree>
  </p:cSld>
  <p:clrMapOvr>
    <a:masterClrMapping/>
  </p:clrMapOvr>
  <p:transition spd="med">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457200"/>
            <a:ext cx="7772400" cy="762000"/>
          </a:xfrm>
        </p:spPr>
        <p:txBody>
          <a:bodyPr rIns="38100"/>
          <a:lstStyle/>
          <a:p>
            <a:r>
              <a:rPr lang="en-US" smtClean="0">
                <a:ea typeface="ＭＳ Ｐゴシック" pitchFamily="34" charset="-128"/>
              </a:rPr>
              <a:t>Use of Checklists</a:t>
            </a:r>
          </a:p>
        </p:txBody>
      </p:sp>
      <p:sp>
        <p:nvSpPr>
          <p:cNvPr id="15363" name="Rectangle 3"/>
          <p:cNvSpPr>
            <a:spLocks noGrp="1" noChangeArrowheads="1"/>
          </p:cNvSpPr>
          <p:nvPr>
            <p:ph type="body" idx="1"/>
          </p:nvPr>
        </p:nvSpPr>
        <p:spPr>
          <a:xfrm>
            <a:off x="317500" y="1358900"/>
            <a:ext cx="4254500" cy="5029200"/>
          </a:xfrm>
        </p:spPr>
        <p:txBody>
          <a:bodyPr rIns="38100"/>
          <a:lstStyle/>
          <a:p>
            <a:pPr marL="0" indent="0">
              <a:buFontTx/>
              <a:buNone/>
            </a:pPr>
            <a:r>
              <a:rPr lang="en-US" sz="2000" smtClean="0">
                <a:ea typeface="ＭＳ Ｐゴシック" pitchFamily="34" charset="-128"/>
              </a:rPr>
              <a:t>Landmark study with 108 intensive care units (ICU) in Michigan:</a:t>
            </a:r>
          </a:p>
          <a:p>
            <a:pPr marL="0" indent="0">
              <a:buSzPct val="77000"/>
            </a:pPr>
            <a:r>
              <a:rPr lang="en-US" sz="2000" smtClean="0">
                <a:ea typeface="ＭＳ Ｐゴシック" pitchFamily="34" charset="-128"/>
              </a:rPr>
              <a:t> “The median rate of bloodstream infection per 1000 catheter-days decreased from 2.7 infections to 0 at 3 months after use of checklist.(p0.002)”</a:t>
            </a:r>
          </a:p>
          <a:p>
            <a:pPr marL="0" indent="0">
              <a:buSzPct val="77000"/>
            </a:pPr>
            <a:r>
              <a:rPr lang="en-US" sz="2000" smtClean="0">
                <a:ea typeface="ＭＳ Ｐゴシック" pitchFamily="34" charset="-128"/>
              </a:rPr>
              <a:t> ICUs in the study outperformed 90% of ICUs nationwide and saved an estimated $175 million and more than 1500 lives</a:t>
            </a:r>
          </a:p>
          <a:p>
            <a:pPr marL="0" indent="0">
              <a:buSzPct val="77000"/>
            </a:pPr>
            <a:endParaRPr lang="en-US" sz="2000" smtClean="0">
              <a:ea typeface="ＭＳ Ｐゴシック" pitchFamily="34" charset="-128"/>
            </a:endParaRPr>
          </a:p>
          <a:p>
            <a:pPr marL="0" indent="0">
              <a:buSzPct val="77000"/>
              <a:buFontTx/>
              <a:buNone/>
            </a:pPr>
            <a:r>
              <a:rPr lang="en-US" sz="1000" smtClean="0">
                <a:ea typeface="ＭＳ Ｐゴシック" pitchFamily="34" charset="-128"/>
              </a:rPr>
              <a:t>Information courtesy of Clemens Steinbock</a:t>
            </a:r>
          </a:p>
          <a:p>
            <a:pPr marL="0" indent="0">
              <a:buSzPct val="77000"/>
            </a:pPr>
            <a:endParaRPr lang="en-US" sz="2000" smtClean="0">
              <a:ea typeface="ＭＳ Ｐゴシック" pitchFamily="34" charset="-128"/>
            </a:endParaRPr>
          </a:p>
        </p:txBody>
      </p:sp>
      <p:grpSp>
        <p:nvGrpSpPr>
          <p:cNvPr id="15364" name="Group 7"/>
          <p:cNvGrpSpPr>
            <a:grpSpLocks/>
          </p:cNvGrpSpPr>
          <p:nvPr/>
        </p:nvGrpSpPr>
        <p:grpSpPr bwMode="auto">
          <a:xfrm>
            <a:off x="4724400" y="1370013"/>
            <a:ext cx="4122738" cy="4116387"/>
            <a:chOff x="2976" y="816"/>
            <a:chExt cx="2597" cy="2593"/>
          </a:xfrm>
        </p:grpSpPr>
        <p:pic>
          <p:nvPicPr>
            <p:cNvPr id="1536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816"/>
              <a:ext cx="2597" cy="2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 y="2292"/>
              <a:ext cx="696"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Rectangle 6"/>
          <p:cNvSpPr>
            <a:spLocks/>
          </p:cNvSpPr>
          <p:nvPr/>
        </p:nvSpPr>
        <p:spPr bwMode="auto">
          <a:xfrm>
            <a:off x="4876800" y="5653088"/>
            <a:ext cx="4572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57200" bIns="0" anchor="ctr">
            <a:spAutoFit/>
          </a:bodyPr>
          <a:lstStyle/>
          <a:p>
            <a:r>
              <a:rPr lang="en-US" sz="1200">
                <a:sym typeface="Garamond" pitchFamily="18" charset="0"/>
              </a:rPr>
              <a:t>[New England Journal of Medicine, 2006 Dec, 355 (26), 2725-32]</a:t>
            </a: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7772400" cy="762000"/>
          </a:xfrm>
        </p:spPr>
        <p:txBody>
          <a:bodyPr rIns="38100"/>
          <a:lstStyle/>
          <a:p>
            <a:r>
              <a:rPr lang="en-US" smtClean="0">
                <a:ea typeface="ＭＳ Ｐゴシック" pitchFamily="34" charset="-128"/>
              </a:rPr>
              <a:t>Non-reusable Syringes</a:t>
            </a:r>
          </a:p>
        </p:txBody>
      </p:sp>
      <p:sp>
        <p:nvSpPr>
          <p:cNvPr id="16387" name="Rectangle 3"/>
          <p:cNvSpPr>
            <a:spLocks noGrp="1" noChangeArrowheads="1"/>
          </p:cNvSpPr>
          <p:nvPr>
            <p:ph type="body" idx="1"/>
          </p:nvPr>
        </p:nvSpPr>
        <p:spPr>
          <a:xfrm>
            <a:off x="317500" y="1600200"/>
            <a:ext cx="4394200" cy="4800600"/>
          </a:xfrm>
        </p:spPr>
        <p:txBody>
          <a:bodyPr rIns="38100"/>
          <a:lstStyle/>
          <a:p>
            <a:pPr marL="0" indent="0">
              <a:buFontTx/>
              <a:buNone/>
            </a:pPr>
            <a:r>
              <a:rPr lang="en-US" sz="2200" smtClean="0">
                <a:ea typeface="ＭＳ Ｐゴシック" pitchFamily="34" charset="-128"/>
              </a:rPr>
              <a:t>Every year, reuse of syringes kills 1.3 million a year (more than Malaria) and about 230,000 HIV infections</a:t>
            </a:r>
          </a:p>
          <a:p>
            <a:pPr marL="0" indent="0">
              <a:buSzPct val="77000"/>
            </a:pPr>
            <a:r>
              <a:rPr lang="en-US" sz="2200" smtClean="0">
                <a:ea typeface="ＭＳ Ｐゴシック" pitchFamily="34" charset="-128"/>
              </a:rPr>
              <a:t> Development of non-reusable syringe by Mark Koska; made on existing assembly equipment</a:t>
            </a:r>
          </a:p>
          <a:p>
            <a:pPr marL="0" indent="0">
              <a:buSzPct val="77000"/>
            </a:pPr>
            <a:r>
              <a:rPr lang="en-US" sz="2200" smtClean="0">
                <a:ea typeface="ＭＳ Ｐゴシック" pitchFamily="34" charset="-128"/>
              </a:rPr>
              <a:t> Since 2001, 1.8 billion K1 syringes have been sold; 9 million fatal infections have been prevented</a:t>
            </a:r>
          </a:p>
          <a:p>
            <a:pPr marL="0" indent="0">
              <a:buSzPct val="77000"/>
            </a:pPr>
            <a:endParaRPr lang="en-US" sz="2200" smtClean="0">
              <a:ea typeface="ＭＳ Ｐゴシック" pitchFamily="34" charset="-128"/>
            </a:endParaRPr>
          </a:p>
          <a:p>
            <a:pPr marL="0" indent="0">
              <a:buSzPct val="77000"/>
              <a:buFontTx/>
              <a:buNone/>
            </a:pPr>
            <a:r>
              <a:rPr lang="en-US" sz="1000" smtClean="0">
                <a:ea typeface="ＭＳ Ｐゴシック" pitchFamily="34" charset="-128"/>
              </a:rPr>
              <a:t>Information courtesy of Clemens Steinbock</a:t>
            </a:r>
          </a:p>
          <a:p>
            <a:pPr marL="0" indent="0">
              <a:buSzPct val="77000"/>
              <a:buFontTx/>
              <a:buNone/>
            </a:pPr>
            <a:endParaRPr lang="en-US" sz="2200" smtClean="0">
              <a:ea typeface="ＭＳ Ｐゴシック" pitchFamily="34" charset="-128"/>
            </a:endParaRPr>
          </a:p>
        </p:txBody>
      </p:sp>
      <p:pic>
        <p:nvPicPr>
          <p:cNvPr id="1638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066800"/>
            <a:ext cx="2362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rrowheads="1"/>
          </p:cNvPicPr>
          <p:nvPr/>
        </p:nvPicPr>
        <p:blipFill>
          <a:blip r:embed="rId4">
            <a:extLst>
              <a:ext uri="{28A0092B-C50C-407E-A947-70E740481C1C}">
                <a14:useLocalDpi xmlns:a14="http://schemas.microsoft.com/office/drawing/2010/main" val="0"/>
              </a:ext>
            </a:extLst>
          </a:blip>
          <a:srcRect l="7057" t="11562" r="7057" b="11562"/>
          <a:stretch>
            <a:fillRect/>
          </a:stretch>
        </p:blipFill>
        <p:spPr bwMode="auto">
          <a:xfrm>
            <a:off x="5027613" y="3805238"/>
            <a:ext cx="3354387"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p:cNvSpPr>
          <p:nvPr/>
        </p:nvSpPr>
        <p:spPr bwMode="auto">
          <a:xfrm>
            <a:off x="5027613" y="5699125"/>
            <a:ext cx="18018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7200" bIns="0" anchor="ctr">
            <a:spAutoFit/>
          </a:bodyPr>
          <a:lstStyle/>
          <a:p>
            <a:pPr algn="r"/>
            <a:r>
              <a:rPr lang="en-US" sz="1200">
                <a:sym typeface="Garamond" pitchFamily="18" charset="0"/>
              </a:rPr>
              <a:t>[</a:t>
            </a:r>
            <a:r>
              <a:rPr lang="en-US" sz="1200" u="sng">
                <a:sym typeface="Garamond" pitchFamily="18" charset="0"/>
                <a:hlinkClick r:id="rId5"/>
              </a:rPr>
              <a:t>www.marckoska.com</a:t>
            </a:r>
            <a:r>
              <a:rPr lang="en-US" sz="1200">
                <a:sym typeface="Garamond" pitchFamily="18" charset="0"/>
              </a:rPr>
              <a:t>]</a:t>
            </a:r>
          </a:p>
        </p:txBody>
      </p:sp>
    </p:spTree>
  </p:cSld>
  <p:clrMapOvr>
    <a:masterClrMapping/>
  </p:clrMapOvr>
  <p:transition spd="med">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533400"/>
            <a:ext cx="7772400" cy="685800"/>
          </a:xfrm>
        </p:spPr>
        <p:txBody>
          <a:bodyPr/>
          <a:lstStyle/>
          <a:p>
            <a:r>
              <a:rPr lang="en-US" smtClean="0">
                <a:ea typeface="ＭＳ Ｐゴシック" pitchFamily="34" charset="-128"/>
              </a:rPr>
              <a:t>Lessons Learned – To Get Started…</a:t>
            </a:r>
          </a:p>
        </p:txBody>
      </p:sp>
      <p:sp>
        <p:nvSpPr>
          <p:cNvPr id="17411" name="Rectangle 3"/>
          <p:cNvSpPr>
            <a:spLocks noGrp="1" noChangeArrowheads="1"/>
          </p:cNvSpPr>
          <p:nvPr>
            <p:ph type="body" idx="1"/>
          </p:nvPr>
        </p:nvSpPr>
        <p:spPr/>
        <p:txBody>
          <a:bodyPr/>
          <a:lstStyle/>
          <a:p>
            <a:r>
              <a:rPr lang="en-US" sz="2400" smtClean="0">
                <a:ea typeface="ＭＳ Ｐゴシック" pitchFamily="34" charset="-128"/>
              </a:rPr>
              <a:t>You need to have the right idea</a:t>
            </a:r>
          </a:p>
          <a:p>
            <a:r>
              <a:rPr lang="en-US" sz="2400" smtClean="0">
                <a:ea typeface="ＭＳ Ｐゴシック" pitchFamily="34" charset="-128"/>
              </a:rPr>
              <a:t>It starts with one person, one patient, one facility </a:t>
            </a:r>
          </a:p>
          <a:p>
            <a:r>
              <a:rPr lang="en-US" sz="2400" smtClean="0">
                <a:ea typeface="ＭＳ Ｐゴシック" pitchFamily="34" charset="-128"/>
              </a:rPr>
              <a:t>You need a quality champion</a:t>
            </a:r>
          </a:p>
          <a:p>
            <a:r>
              <a:rPr lang="en-US" sz="2400" smtClean="0">
                <a:ea typeface="ＭＳ Ｐゴシック" pitchFamily="34" charset="-128"/>
              </a:rPr>
              <a:t>You need to have the time and commitment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1447800" y="2057400"/>
            <a:ext cx="6477000" cy="19208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4000"/>
              <a:t>How are new ideas adopted in an organization?</a:t>
            </a:r>
          </a:p>
          <a:p>
            <a:pPr eaLnBrk="1" hangingPunct="1"/>
            <a:endParaRPr lang="en-US" sz="4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685800"/>
            <a:ext cx="7772400" cy="381000"/>
          </a:xfrm>
        </p:spPr>
        <p:txBody>
          <a:bodyPr rIns="38100"/>
          <a:lstStyle/>
          <a:p>
            <a:r>
              <a:rPr lang="en-US" smtClean="0">
                <a:ea typeface="ＭＳ Ｐゴシック" pitchFamily="34" charset="-128"/>
              </a:rPr>
              <a:t>AIDS Prevention and NBA</a:t>
            </a:r>
          </a:p>
        </p:txBody>
      </p:sp>
      <p:sp>
        <p:nvSpPr>
          <p:cNvPr id="20483" name="Rectangle 3"/>
          <p:cNvSpPr>
            <a:spLocks noGrp="1" noChangeArrowheads="1"/>
          </p:cNvSpPr>
          <p:nvPr>
            <p:ph type="body" idx="1"/>
          </p:nvPr>
        </p:nvSpPr>
        <p:spPr>
          <a:xfrm>
            <a:off x="457200" y="1955800"/>
            <a:ext cx="4394200" cy="3302000"/>
          </a:xfrm>
        </p:spPr>
        <p:txBody>
          <a:bodyPr rIns="38100"/>
          <a:lstStyle/>
          <a:p>
            <a:pPr marL="285750" indent="-285750">
              <a:buSzPct val="77000"/>
              <a:defRPr/>
            </a:pPr>
            <a:r>
              <a:rPr lang="en-US" sz="2600" dirty="0" smtClean="0">
                <a:latin typeface="Garamond" charset="0"/>
              </a:rPr>
              <a:t>All NBA rookies are required to meet in Tarrytown, NY for a mandatory orientation session</a:t>
            </a:r>
          </a:p>
          <a:p>
            <a:pPr marL="285750" indent="-285750">
              <a:buSzPct val="77000"/>
              <a:defRPr/>
            </a:pPr>
            <a:r>
              <a:rPr lang="en-US" sz="2600" dirty="0" smtClean="0">
                <a:latin typeface="Garamond" charset="0"/>
              </a:rPr>
              <a:t>Orientation on AIDS and AIDS prevention</a:t>
            </a:r>
          </a:p>
          <a:p>
            <a:pPr marL="285750" indent="-285750">
              <a:buSzPct val="77000"/>
              <a:defRPr/>
            </a:pPr>
            <a:endParaRPr lang="en-US" sz="2600" dirty="0">
              <a:latin typeface="Garamond" charset="0"/>
            </a:endParaRPr>
          </a:p>
          <a:p>
            <a:pPr marL="0" indent="0">
              <a:buSzPct val="77000"/>
              <a:buFontTx/>
              <a:buNone/>
              <a:defRPr/>
            </a:pPr>
            <a:r>
              <a:rPr lang="en-US" sz="1000" dirty="0" smtClean="0">
                <a:latin typeface="Garamond" charset="0"/>
              </a:rPr>
              <a:t>Information courtesy of Clemens </a:t>
            </a:r>
            <a:r>
              <a:rPr lang="en-US" sz="1000" dirty="0" err="1" smtClean="0">
                <a:latin typeface="Garamond" charset="0"/>
              </a:rPr>
              <a:t>Steinbock</a:t>
            </a:r>
            <a:endParaRPr lang="en-US" sz="1000" dirty="0" smtClean="0">
              <a:latin typeface="Garamond" charset="0"/>
            </a:endParaRPr>
          </a:p>
          <a:p>
            <a:pPr marL="0" indent="0">
              <a:buSzPct val="77000"/>
              <a:buFontTx/>
              <a:buNone/>
              <a:defRPr/>
            </a:pPr>
            <a:endParaRPr lang="en-US" sz="2600" dirty="0" smtClean="0">
              <a:latin typeface="Garamond" charset="0"/>
            </a:endParaRPr>
          </a:p>
        </p:txBody>
      </p:sp>
      <p:sp>
        <p:nvSpPr>
          <p:cNvPr id="19460" name="Rectangle 4"/>
          <p:cNvSpPr>
            <a:spLocks/>
          </p:cNvSpPr>
          <p:nvPr/>
        </p:nvSpPr>
        <p:spPr bwMode="auto">
          <a:xfrm>
            <a:off x="5257800" y="5622925"/>
            <a:ext cx="330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7200" bIns="0" anchor="ctr">
            <a:spAutoFit/>
          </a:bodyPr>
          <a:lstStyle/>
          <a:p>
            <a:pPr algn="r"/>
            <a:r>
              <a:rPr lang="en-US" sz="1200">
                <a:sym typeface="Garamond" pitchFamily="18" charset="0"/>
              </a:rPr>
              <a:t>[Michelle Kaufman, Miami Harold, Oct 5, 2003]</a:t>
            </a:r>
          </a:p>
        </p:txBody>
      </p:sp>
      <p:pic>
        <p:nvPicPr>
          <p:cNvPr id="152581" name="Picture 5"/>
          <p:cNvPicPr>
            <a:picLocks noChangeAspect="1" noChangeArrowheads="1"/>
          </p:cNvPicPr>
          <p:nvPr/>
        </p:nvPicPr>
        <p:blipFill>
          <a:blip r:embed="rId3"/>
          <a:srcRect/>
          <a:stretch>
            <a:fillRect/>
          </a:stretch>
        </p:blipFill>
        <p:spPr bwMode="auto">
          <a:xfrm>
            <a:off x="5257800" y="1828800"/>
            <a:ext cx="2997200" cy="2997200"/>
          </a:xfrm>
          <a:prstGeom prst="rect">
            <a:avLst/>
          </a:prstGeom>
          <a:noFill/>
          <a:ln>
            <a:noFill/>
          </a:ln>
          <a:effectLst>
            <a:outerShdw blurRad="127000" dist="76199" dir="2700000" algn="ctr" rotWithShape="0">
              <a:schemeClr val="bg2">
                <a:alpha val="75000"/>
              </a:schemeClr>
            </a:outerShdw>
          </a:effectLst>
          <a:extLst/>
        </p:spPr>
      </p:pic>
    </p:spTree>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685800"/>
            <a:ext cx="7772400" cy="381000"/>
          </a:xfrm>
        </p:spPr>
        <p:txBody>
          <a:bodyPr rIns="38100"/>
          <a:lstStyle/>
          <a:p>
            <a:r>
              <a:rPr lang="en-US" smtClean="0">
                <a:ea typeface="ＭＳ Ｐゴシック" pitchFamily="34" charset="-128"/>
              </a:rPr>
              <a:t>Change the System</a:t>
            </a:r>
          </a:p>
        </p:txBody>
      </p:sp>
      <p:sp>
        <p:nvSpPr>
          <p:cNvPr id="21507" name="Rectangle 3"/>
          <p:cNvSpPr>
            <a:spLocks noGrp="1" noChangeArrowheads="1"/>
          </p:cNvSpPr>
          <p:nvPr>
            <p:ph type="body" idx="1"/>
          </p:nvPr>
        </p:nvSpPr>
        <p:spPr>
          <a:xfrm>
            <a:off x="454025" y="1676400"/>
            <a:ext cx="4394200" cy="4495800"/>
          </a:xfrm>
        </p:spPr>
        <p:txBody>
          <a:bodyPr rIns="38100"/>
          <a:lstStyle/>
          <a:p>
            <a:pPr marL="285750" indent="-285750">
              <a:buSzPct val="77000"/>
              <a:defRPr/>
            </a:pPr>
            <a:r>
              <a:rPr lang="en-US" sz="2000" dirty="0" smtClean="0">
                <a:latin typeface="Garamond" charset="0"/>
              </a:rPr>
              <a:t>Moviegoers are offered free soda and popcorns in a large/super-size bucket</a:t>
            </a:r>
          </a:p>
          <a:p>
            <a:pPr marL="285750" indent="-285750">
              <a:buSzPct val="77000"/>
              <a:defRPr/>
            </a:pPr>
            <a:r>
              <a:rPr lang="en-US" sz="2000" dirty="0" smtClean="0">
                <a:latin typeface="Garamond" charset="0"/>
              </a:rPr>
              <a:t>Question: Would somebody with a large inexhaustible supply of popcorn eat more than someone with a smaller inexhaustible supply?</a:t>
            </a:r>
          </a:p>
          <a:p>
            <a:pPr marL="285750" indent="-285750">
              <a:buSzPct val="77000"/>
              <a:defRPr/>
            </a:pPr>
            <a:r>
              <a:rPr lang="en-US" sz="2000" dirty="0" smtClean="0">
                <a:latin typeface="Garamond" charset="0"/>
              </a:rPr>
              <a:t>Result: People with the super-size buckets ate 53% more popcorn than people with the large bucket </a:t>
            </a:r>
          </a:p>
          <a:p>
            <a:pPr marL="285750" indent="-285750">
              <a:buSzPct val="77000"/>
              <a:defRPr/>
            </a:pPr>
            <a:r>
              <a:rPr lang="en-US" sz="2000" dirty="0" smtClean="0">
                <a:latin typeface="Garamond" charset="0"/>
              </a:rPr>
              <a:t>Conclusion: To eat less, reduce the size of serving</a:t>
            </a:r>
          </a:p>
          <a:p>
            <a:pPr marL="285750" indent="-285750">
              <a:buSzPct val="77000"/>
              <a:defRPr/>
            </a:pPr>
            <a:endParaRPr lang="en-US" sz="2000" dirty="0">
              <a:latin typeface="Garamond" charset="0"/>
            </a:endParaRPr>
          </a:p>
          <a:p>
            <a:pPr marL="0" indent="0">
              <a:buSzPct val="77000"/>
              <a:buFontTx/>
              <a:buNone/>
              <a:defRPr/>
            </a:pPr>
            <a:r>
              <a:rPr lang="en-US" sz="1000" dirty="0" smtClean="0">
                <a:latin typeface="Garamond" charset="0"/>
              </a:rPr>
              <a:t>Information courtesy of Clemens </a:t>
            </a:r>
            <a:r>
              <a:rPr lang="en-US" sz="1000" dirty="0" err="1" smtClean="0">
                <a:latin typeface="Garamond" charset="0"/>
              </a:rPr>
              <a:t>Steinbock</a:t>
            </a:r>
            <a:endParaRPr lang="en-US" sz="1000" dirty="0" smtClean="0">
              <a:latin typeface="Garamond" charset="0"/>
            </a:endParaRPr>
          </a:p>
          <a:p>
            <a:pPr marL="0" indent="0">
              <a:buSzPct val="77000"/>
              <a:buFontTx/>
              <a:buNone/>
              <a:defRPr/>
            </a:pPr>
            <a:endParaRPr lang="en-US" sz="2000" dirty="0" smtClean="0">
              <a:latin typeface="Garamond" charset="0"/>
            </a:endParaRPr>
          </a:p>
        </p:txBody>
      </p:sp>
      <p:sp>
        <p:nvSpPr>
          <p:cNvPr id="20484" name="Rectangle 4"/>
          <p:cNvSpPr>
            <a:spLocks/>
          </p:cNvSpPr>
          <p:nvPr/>
        </p:nvSpPr>
        <p:spPr bwMode="auto">
          <a:xfrm>
            <a:off x="5821363" y="5622925"/>
            <a:ext cx="3076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7200" bIns="0" anchor="ctr">
            <a:spAutoFit/>
          </a:bodyPr>
          <a:lstStyle/>
          <a:p>
            <a:pPr algn="r"/>
            <a:r>
              <a:rPr lang="en-US" sz="1200">
                <a:sym typeface="Garamond" pitchFamily="18" charset="0"/>
              </a:rPr>
              <a:t>[Brian Wandsink, Mindless Eating,  Bantam]</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1447800"/>
            <a:ext cx="2709862"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690563"/>
            <a:ext cx="7772400" cy="381000"/>
          </a:xfrm>
        </p:spPr>
        <p:txBody>
          <a:bodyPr rIns="38100"/>
          <a:lstStyle/>
          <a:p>
            <a:r>
              <a:rPr lang="en-US" smtClean="0">
                <a:ea typeface="ＭＳ Ｐゴシック" pitchFamily="34" charset="-128"/>
              </a:rPr>
              <a:t>Improvements are Contagious</a:t>
            </a:r>
          </a:p>
        </p:txBody>
      </p:sp>
      <p:sp>
        <p:nvSpPr>
          <p:cNvPr id="22531" name="Rectangle 3"/>
          <p:cNvSpPr>
            <a:spLocks noGrp="1" noChangeArrowheads="1"/>
          </p:cNvSpPr>
          <p:nvPr>
            <p:ph type="body" idx="1"/>
          </p:nvPr>
        </p:nvSpPr>
        <p:spPr>
          <a:xfrm>
            <a:off x="177800" y="1803400"/>
            <a:ext cx="4394200" cy="3987800"/>
          </a:xfrm>
        </p:spPr>
        <p:txBody>
          <a:bodyPr rIns="38100"/>
          <a:lstStyle/>
          <a:p>
            <a:pPr marL="285750" indent="-285750">
              <a:buSzPct val="77000"/>
              <a:defRPr/>
            </a:pPr>
            <a:r>
              <a:rPr lang="en-US" sz="2000" dirty="0" smtClean="0">
                <a:latin typeface="Garamond" charset="0"/>
              </a:rPr>
              <a:t>Study: 12,067 individuals are followed for 32 years to study obesity</a:t>
            </a:r>
          </a:p>
          <a:p>
            <a:pPr marL="285750" indent="-285750">
              <a:buSzPct val="77000"/>
              <a:defRPr/>
            </a:pPr>
            <a:r>
              <a:rPr lang="en-US" sz="2000" dirty="0" smtClean="0">
                <a:latin typeface="Garamond" charset="0"/>
              </a:rPr>
              <a:t>Result: when someone became obese, the odds of that person’s close mutual friend becoming obese tripled; closeness to the person did not matter</a:t>
            </a:r>
          </a:p>
          <a:p>
            <a:pPr marL="285750" indent="-285750">
              <a:buSzPct val="77000"/>
              <a:defRPr/>
            </a:pPr>
            <a:r>
              <a:rPr lang="en-US" sz="2000" dirty="0" smtClean="0">
                <a:latin typeface="Garamond" charset="0"/>
              </a:rPr>
              <a:t>Conclusion: obesity ‘spread’ among friends, even when they are in different parts of the country; obesity is contagious</a:t>
            </a:r>
          </a:p>
          <a:p>
            <a:pPr marL="285750" indent="-285750">
              <a:buSzPct val="77000"/>
              <a:defRPr/>
            </a:pPr>
            <a:endParaRPr lang="en-US" sz="2000" dirty="0">
              <a:latin typeface="Garamond" charset="0"/>
            </a:endParaRPr>
          </a:p>
          <a:p>
            <a:pPr marL="0" indent="0">
              <a:buSzPct val="77000"/>
              <a:buFontTx/>
              <a:buNone/>
              <a:defRPr/>
            </a:pPr>
            <a:r>
              <a:rPr lang="en-US" sz="1000" dirty="0" smtClean="0">
                <a:latin typeface="Garamond" charset="0"/>
              </a:rPr>
              <a:t>Information courtesy of Clemens </a:t>
            </a:r>
            <a:r>
              <a:rPr lang="en-US" sz="1000" dirty="0" err="1" smtClean="0">
                <a:latin typeface="Garamond" charset="0"/>
              </a:rPr>
              <a:t>Steinbock</a:t>
            </a:r>
            <a:endParaRPr lang="en-US" sz="1000" dirty="0" smtClean="0">
              <a:latin typeface="Garamond" charset="0"/>
            </a:endParaRPr>
          </a:p>
          <a:p>
            <a:pPr marL="0" indent="0">
              <a:buSzPct val="77000"/>
              <a:buFontTx/>
              <a:buNone/>
              <a:defRPr/>
            </a:pPr>
            <a:endParaRPr lang="en-US" sz="2000" dirty="0" smtClean="0">
              <a:latin typeface="Garamond" charset="0"/>
            </a:endParaRPr>
          </a:p>
        </p:txBody>
      </p:sp>
      <p:sp>
        <p:nvSpPr>
          <p:cNvPr id="21508" name="Rectangle 4"/>
          <p:cNvSpPr>
            <a:spLocks/>
          </p:cNvSpPr>
          <p:nvPr/>
        </p:nvSpPr>
        <p:spPr bwMode="auto">
          <a:xfrm>
            <a:off x="4724400" y="5622925"/>
            <a:ext cx="3759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7200" bIns="0" anchor="ctr">
            <a:spAutoFit/>
          </a:bodyPr>
          <a:lstStyle/>
          <a:p>
            <a:pPr algn="r"/>
            <a:r>
              <a:rPr lang="en-US" sz="1200">
                <a:sym typeface="Garamond" pitchFamily="18" charset="0"/>
              </a:rPr>
              <a:t>[New England Journal of Medicine, 2007, 357, 370-379]</a:t>
            </a: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05000"/>
            <a:ext cx="410368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med">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533400"/>
            <a:ext cx="9144000" cy="762000"/>
          </a:xfrm>
        </p:spPr>
        <p:txBody>
          <a:bodyPr/>
          <a:lstStyle/>
          <a:p>
            <a:r>
              <a:rPr lang="en-US" smtClean="0">
                <a:ea typeface="ＭＳ Ｐゴシック" pitchFamily="34" charset="-128"/>
              </a:rPr>
              <a:t>Lessons Learned – To Get Ideas Adopted…</a:t>
            </a:r>
          </a:p>
        </p:txBody>
      </p:sp>
      <p:sp>
        <p:nvSpPr>
          <p:cNvPr id="22531" name="Rectangle 3"/>
          <p:cNvSpPr>
            <a:spLocks noGrp="1" noChangeArrowheads="1"/>
          </p:cNvSpPr>
          <p:nvPr>
            <p:ph type="body" idx="1"/>
          </p:nvPr>
        </p:nvSpPr>
        <p:spPr>
          <a:xfrm>
            <a:off x="762000" y="1524000"/>
            <a:ext cx="7772400" cy="4114800"/>
          </a:xfrm>
        </p:spPr>
        <p:txBody>
          <a:bodyPr/>
          <a:lstStyle/>
          <a:p>
            <a:r>
              <a:rPr lang="en-US" sz="2400" smtClean="0">
                <a:ea typeface="ＭＳ Ｐゴシック" pitchFamily="34" charset="-128"/>
              </a:rPr>
              <a:t>Understand your audience(s)</a:t>
            </a:r>
          </a:p>
          <a:p>
            <a:r>
              <a:rPr lang="en-US" sz="2400" smtClean="0">
                <a:ea typeface="ＭＳ Ｐゴシック" pitchFamily="34" charset="-128"/>
              </a:rPr>
              <a:t>Implement ideas with their needs in min</a:t>
            </a:r>
          </a:p>
          <a:p>
            <a:r>
              <a:rPr lang="en-US" sz="2400" smtClean="0">
                <a:ea typeface="ＭＳ Ｐゴシック" pitchFamily="34" charset="-128"/>
              </a:rPr>
              <a:t>Change the underlying system of care</a:t>
            </a:r>
          </a:p>
          <a:p>
            <a:r>
              <a:rPr lang="en-US" sz="2400" smtClean="0">
                <a:ea typeface="ＭＳ Ｐゴシック" pitchFamily="34" charset="-128"/>
              </a:rPr>
              <a:t>Just do it - improvement are contagious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ea typeface="ＭＳ Ｐゴシック" pitchFamily="34" charset="-128"/>
              </a:rPr>
              <a:t>Quality Tracks at the AGM</a:t>
            </a:r>
          </a:p>
        </p:txBody>
      </p:sp>
      <p:sp>
        <p:nvSpPr>
          <p:cNvPr id="3" name="Content Placeholder 2"/>
          <p:cNvSpPr>
            <a:spLocks noGrp="1"/>
          </p:cNvSpPr>
          <p:nvPr>
            <p:ph idx="1"/>
          </p:nvPr>
        </p:nvSpPr>
        <p:spPr/>
        <p:txBody>
          <a:bodyPr/>
          <a:lstStyle/>
          <a:p>
            <a:pPr marL="0" indent="0">
              <a:buFontTx/>
              <a:buNone/>
              <a:defRPr/>
            </a:pPr>
            <a:r>
              <a:rPr lang="en-US" sz="1600" b="1" dirty="0"/>
              <a:t>Quality Track 1</a:t>
            </a:r>
          </a:p>
          <a:p>
            <a:pPr>
              <a:defRPr/>
            </a:pPr>
            <a:r>
              <a:rPr lang="en-US" sz="1600" dirty="0" smtClean="0"/>
              <a:t>Quality Improvement 101 and Ryan White Legislative Requirements for Quality Management: I Am New to Quality Improvement – Where Do I Start?, </a:t>
            </a:r>
            <a:r>
              <a:rPr lang="en-US" sz="1600" dirty="0"/>
              <a:t>11/28, 10 am to 11:30 am</a:t>
            </a:r>
          </a:p>
          <a:p>
            <a:pPr>
              <a:defRPr/>
            </a:pPr>
            <a:r>
              <a:rPr lang="en-US" sz="1600" dirty="0" smtClean="0"/>
              <a:t>Performance Measurement for Quality – How to Get Started to Measure Quality at My HIV Program, </a:t>
            </a:r>
            <a:r>
              <a:rPr lang="en-US" sz="1600" dirty="0"/>
              <a:t>11/28, 3:30 pm to 5 pm</a:t>
            </a:r>
          </a:p>
          <a:p>
            <a:pPr>
              <a:defRPr/>
            </a:pPr>
            <a:r>
              <a:rPr lang="en-US" sz="1600" dirty="0" smtClean="0"/>
              <a:t>Building a Sound Quality Management Infrastructure – How to Manage the Quality Management Committee and Write Effective Quality Management Plans, </a:t>
            </a:r>
            <a:r>
              <a:rPr lang="en-US" sz="1600" dirty="0"/>
              <a:t>11/29, 8 am to 9:30 am</a:t>
            </a:r>
          </a:p>
          <a:p>
            <a:pPr marL="0" indent="0">
              <a:buFontTx/>
              <a:buNone/>
              <a:defRPr/>
            </a:pPr>
            <a:r>
              <a:rPr lang="en-US" sz="1800" b="1" dirty="0"/>
              <a:t>Quality Track 2</a:t>
            </a:r>
          </a:p>
          <a:p>
            <a:pPr>
              <a:defRPr/>
            </a:pPr>
            <a:r>
              <a:rPr lang="en-US" sz="1600" dirty="0" smtClean="0"/>
              <a:t>Guidance to Creating a Culture for Quality: 101 Session: Supporting and Sustaining A Quality Management Program, </a:t>
            </a:r>
            <a:r>
              <a:rPr lang="en-US" sz="1600" dirty="0"/>
              <a:t>11/28, 3:30 pm to 5 pm</a:t>
            </a:r>
          </a:p>
          <a:p>
            <a:pPr>
              <a:defRPr/>
            </a:pPr>
            <a:r>
              <a:rPr lang="en-US" sz="1600" dirty="0" smtClean="0"/>
              <a:t>Guidance to Creating a Culture for Quality: How to Work with your Subcontractors on Quality Management, </a:t>
            </a:r>
            <a:r>
              <a:rPr lang="en-US" sz="1600" dirty="0"/>
              <a:t>11/29, 8 am to 9:30 am</a:t>
            </a:r>
          </a:p>
          <a:p>
            <a:pPr>
              <a:defRPr/>
            </a:pPr>
            <a:r>
              <a:rPr lang="en-US" sz="1600" dirty="0" smtClean="0"/>
              <a:t>Improve Your Care and Services with Consumer Input and Participation, </a:t>
            </a:r>
            <a:r>
              <a:rPr lang="en-US" sz="1600" dirty="0"/>
              <a:t>11/29, 10 am to 11:30 pm</a:t>
            </a:r>
          </a:p>
          <a:p>
            <a:pP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ChangeArrowheads="1"/>
          </p:cNvSpPr>
          <p:nvPr/>
        </p:nvSpPr>
        <p:spPr bwMode="auto">
          <a:xfrm>
            <a:off x="457200" y="1447800"/>
            <a:ext cx="8229600" cy="3429000"/>
          </a:xfrm>
          <a:prstGeom prst="rect">
            <a:avLst/>
          </a:prstGeom>
          <a:solidFill>
            <a:srgbClr val="F4F4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3555" name="Rectangle 13"/>
          <p:cNvSpPr>
            <a:spLocks noChangeArrowheads="1"/>
          </p:cNvSpPr>
          <p:nvPr/>
        </p:nvSpPr>
        <p:spPr bwMode="auto">
          <a:xfrm>
            <a:off x="838200" y="1752600"/>
            <a:ext cx="76184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8515" tIns="39998" rIns="78515" bIns="39998"/>
          <a:lstStyle/>
          <a:p>
            <a:pPr marL="377825" indent="-377825" defTabSz="1004888" eaLnBrk="0" hangingPunct="0"/>
            <a:r>
              <a:rPr lang="en-US" sz="2800">
                <a:cs typeface="Arial" pitchFamily="34" charset="0"/>
              </a:rPr>
              <a:t>   “The part of the diffusion curve from about 10 percent to 20 percent adoption is the heart of the diffusion process. After that point, it is often impossible to stop the further diffusion of a new idea, even if one wished to do so.” </a:t>
            </a:r>
          </a:p>
          <a:p>
            <a:pPr marL="377825" indent="-377825" algn="r" defTabSz="1004888" eaLnBrk="0" hangingPunct="0"/>
            <a:r>
              <a:rPr lang="en-US" sz="2000">
                <a:solidFill>
                  <a:srgbClr val="FFFF00"/>
                </a:solidFill>
                <a:cs typeface="Arial" pitchFamily="34" charset="0"/>
              </a:rPr>
              <a:t> 		        </a:t>
            </a:r>
            <a:r>
              <a:rPr lang="en-US" i="1">
                <a:solidFill>
                  <a:srgbClr val="FFFF00"/>
                </a:solidFill>
                <a:cs typeface="Arial" pitchFamily="34" charset="0"/>
              </a:rPr>
              <a:t> </a:t>
            </a:r>
          </a:p>
          <a:p>
            <a:pPr marL="377825" indent="-377825" algn="r" defTabSz="1004888" eaLnBrk="0" hangingPunct="0"/>
            <a:endParaRPr lang="en-US" i="1">
              <a:solidFill>
                <a:srgbClr val="FFFF00"/>
              </a:solidFill>
              <a:cs typeface="Arial" pitchFamily="34" charset="0"/>
            </a:endParaRPr>
          </a:p>
          <a:p>
            <a:pPr marL="377825" indent="-377825" algn="r" defTabSz="1004888" eaLnBrk="0" hangingPunct="0"/>
            <a:r>
              <a:rPr lang="en-US" sz="1600" i="1">
                <a:cs typeface="Arial" pitchFamily="34" charset="0"/>
              </a:rPr>
              <a:t>E.M. Rogers, Diffusion of Innovations (1995)</a:t>
            </a:r>
          </a:p>
        </p:txBody>
      </p:sp>
      <p:sp>
        <p:nvSpPr>
          <p:cNvPr id="23556" name="Text Box 14"/>
          <p:cNvSpPr txBox="1">
            <a:spLocks noChangeArrowheads="1"/>
          </p:cNvSpPr>
          <p:nvPr/>
        </p:nvSpPr>
        <p:spPr bwMode="auto">
          <a:xfrm>
            <a:off x="838200" y="563563"/>
            <a:ext cx="7467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ctr">
              <a:spcBef>
                <a:spcPct val="50000"/>
              </a:spcBef>
            </a:pPr>
            <a:r>
              <a:rPr lang="en-US" sz="3200">
                <a:solidFill>
                  <a:schemeClr val="tx2"/>
                </a:solidFill>
                <a:cs typeface="Arial" pitchFamily="34" charset="0"/>
              </a:rPr>
              <a:t>Critical Mass and Momentum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cs typeface="Arial" pitchFamily="34" charset="0"/>
            </a:endParaRPr>
          </a:p>
        </p:txBody>
      </p:sp>
      <p:sp>
        <p:nvSpPr>
          <p:cNvPr id="24579" name="Rectangle 3"/>
          <p:cNvSpPr>
            <a:spLocks noChangeArrowheads="1"/>
          </p:cNvSpPr>
          <p:nvPr/>
        </p:nvSpPr>
        <p:spPr bwMode="auto">
          <a:xfrm>
            <a:off x="2943225" y="6248400"/>
            <a:ext cx="325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cs typeface="Arial" pitchFamily="34" charset="0"/>
            </a:endParaRPr>
          </a:p>
        </p:txBody>
      </p:sp>
      <p:sp>
        <p:nvSpPr>
          <p:cNvPr id="24580" name="Rectangle 4"/>
          <p:cNvSpPr>
            <a:spLocks noChangeArrowheads="1"/>
          </p:cNvSpPr>
          <p:nvPr/>
        </p:nvSpPr>
        <p:spPr bwMode="auto">
          <a:xfrm>
            <a:off x="4003675" y="4962525"/>
            <a:ext cx="638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40" tIns="41480" rIns="84440" bIns="41480">
            <a:spAutoFit/>
          </a:bodyPr>
          <a:lstStyle/>
          <a:p>
            <a:pPr defTabSz="852488" eaLnBrk="0" hangingPunct="0"/>
            <a:r>
              <a:rPr lang="en-US" sz="1900" b="1">
                <a:cs typeface="Arial" pitchFamily="34" charset="0"/>
              </a:rPr>
              <a:t>Year</a:t>
            </a:r>
          </a:p>
        </p:txBody>
      </p:sp>
      <p:sp>
        <p:nvSpPr>
          <p:cNvPr id="24581" name="Rectangle 5"/>
          <p:cNvSpPr>
            <a:spLocks noChangeArrowheads="1"/>
          </p:cNvSpPr>
          <p:nvPr/>
        </p:nvSpPr>
        <p:spPr bwMode="auto">
          <a:xfrm rot="-5400000">
            <a:off x="381000" y="3157538"/>
            <a:ext cx="2200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440" tIns="41480" rIns="84440" bIns="41480">
            <a:spAutoFit/>
          </a:bodyPr>
          <a:lstStyle/>
          <a:p>
            <a:pPr algn="ctr" defTabSz="852488" eaLnBrk="0" hangingPunct="0"/>
            <a:r>
              <a:rPr lang="en-US" sz="1900" b="1">
                <a:cs typeface="Arial" pitchFamily="34" charset="0"/>
              </a:rPr>
              <a:t>Number of Farmers</a:t>
            </a:r>
          </a:p>
        </p:txBody>
      </p:sp>
      <p:sp>
        <p:nvSpPr>
          <p:cNvPr id="24582" name="Rectangle 7"/>
          <p:cNvSpPr>
            <a:spLocks noChangeArrowheads="1"/>
          </p:cNvSpPr>
          <p:nvPr/>
        </p:nvSpPr>
        <p:spPr bwMode="auto">
          <a:xfrm>
            <a:off x="1809750" y="3579813"/>
            <a:ext cx="292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100</a:t>
            </a:r>
          </a:p>
        </p:txBody>
      </p:sp>
      <p:sp>
        <p:nvSpPr>
          <p:cNvPr id="24583" name="Rectangle 8"/>
          <p:cNvSpPr>
            <a:spLocks noChangeArrowheads="1"/>
          </p:cNvSpPr>
          <p:nvPr/>
        </p:nvSpPr>
        <p:spPr bwMode="auto">
          <a:xfrm>
            <a:off x="1809750" y="3216275"/>
            <a:ext cx="292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150</a:t>
            </a:r>
          </a:p>
        </p:txBody>
      </p:sp>
      <p:sp>
        <p:nvSpPr>
          <p:cNvPr id="24584" name="Rectangle 9"/>
          <p:cNvSpPr>
            <a:spLocks noChangeArrowheads="1"/>
          </p:cNvSpPr>
          <p:nvPr/>
        </p:nvSpPr>
        <p:spPr bwMode="auto">
          <a:xfrm>
            <a:off x="1809750" y="2855913"/>
            <a:ext cx="304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200</a:t>
            </a:r>
          </a:p>
        </p:txBody>
      </p:sp>
      <p:sp>
        <p:nvSpPr>
          <p:cNvPr id="24585" name="Rectangle 10"/>
          <p:cNvSpPr>
            <a:spLocks noChangeArrowheads="1"/>
          </p:cNvSpPr>
          <p:nvPr/>
        </p:nvSpPr>
        <p:spPr bwMode="auto">
          <a:xfrm>
            <a:off x="1809750" y="2497138"/>
            <a:ext cx="304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250</a:t>
            </a:r>
          </a:p>
        </p:txBody>
      </p:sp>
      <p:sp>
        <p:nvSpPr>
          <p:cNvPr id="24586" name="Rectangle 11"/>
          <p:cNvSpPr>
            <a:spLocks noChangeArrowheads="1"/>
          </p:cNvSpPr>
          <p:nvPr/>
        </p:nvSpPr>
        <p:spPr bwMode="auto">
          <a:xfrm>
            <a:off x="1809750" y="2133600"/>
            <a:ext cx="304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300</a:t>
            </a:r>
          </a:p>
        </p:txBody>
      </p:sp>
      <p:sp>
        <p:nvSpPr>
          <p:cNvPr id="24587" name="Line 12"/>
          <p:cNvSpPr>
            <a:spLocks noChangeShapeType="1"/>
          </p:cNvSpPr>
          <p:nvPr/>
        </p:nvSpPr>
        <p:spPr bwMode="auto">
          <a:xfrm>
            <a:off x="2227263" y="2265363"/>
            <a:ext cx="0" cy="2112962"/>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88" name="Line 13"/>
          <p:cNvSpPr>
            <a:spLocks noChangeShapeType="1"/>
          </p:cNvSpPr>
          <p:nvPr/>
        </p:nvSpPr>
        <p:spPr bwMode="auto">
          <a:xfrm>
            <a:off x="2192338" y="4383088"/>
            <a:ext cx="317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89" name="Line 14"/>
          <p:cNvSpPr>
            <a:spLocks noChangeShapeType="1"/>
          </p:cNvSpPr>
          <p:nvPr/>
        </p:nvSpPr>
        <p:spPr bwMode="auto">
          <a:xfrm>
            <a:off x="2192338" y="4027488"/>
            <a:ext cx="3175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0" name="Line 15"/>
          <p:cNvSpPr>
            <a:spLocks noChangeShapeType="1"/>
          </p:cNvSpPr>
          <p:nvPr/>
        </p:nvSpPr>
        <p:spPr bwMode="auto">
          <a:xfrm>
            <a:off x="2192338" y="3675063"/>
            <a:ext cx="3175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1" name="Line 16"/>
          <p:cNvSpPr>
            <a:spLocks noChangeShapeType="1"/>
          </p:cNvSpPr>
          <p:nvPr/>
        </p:nvSpPr>
        <p:spPr bwMode="auto">
          <a:xfrm>
            <a:off x="2192338" y="3322638"/>
            <a:ext cx="3175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2" name="Line 17"/>
          <p:cNvSpPr>
            <a:spLocks noChangeShapeType="1"/>
          </p:cNvSpPr>
          <p:nvPr/>
        </p:nvSpPr>
        <p:spPr bwMode="auto">
          <a:xfrm>
            <a:off x="2192338" y="2967038"/>
            <a:ext cx="3175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3" name="Line 18"/>
          <p:cNvSpPr>
            <a:spLocks noChangeShapeType="1"/>
          </p:cNvSpPr>
          <p:nvPr/>
        </p:nvSpPr>
        <p:spPr bwMode="auto">
          <a:xfrm>
            <a:off x="2192338" y="2616200"/>
            <a:ext cx="3175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4" name="Line 19"/>
          <p:cNvSpPr>
            <a:spLocks noChangeShapeType="1"/>
          </p:cNvSpPr>
          <p:nvPr/>
        </p:nvSpPr>
        <p:spPr bwMode="auto">
          <a:xfrm>
            <a:off x="2192338" y="2260600"/>
            <a:ext cx="3175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5" name="Line 20"/>
          <p:cNvSpPr>
            <a:spLocks noChangeShapeType="1"/>
          </p:cNvSpPr>
          <p:nvPr/>
        </p:nvSpPr>
        <p:spPr bwMode="auto">
          <a:xfrm>
            <a:off x="2230438" y="4383088"/>
            <a:ext cx="4310062"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6" name="Line 21"/>
          <p:cNvSpPr>
            <a:spLocks noChangeShapeType="1"/>
          </p:cNvSpPr>
          <p:nvPr/>
        </p:nvSpPr>
        <p:spPr bwMode="auto">
          <a:xfrm flipV="1">
            <a:off x="2227263" y="4378325"/>
            <a:ext cx="0" cy="4445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7" name="Line 22"/>
          <p:cNvSpPr>
            <a:spLocks noChangeShapeType="1"/>
          </p:cNvSpPr>
          <p:nvPr/>
        </p:nvSpPr>
        <p:spPr bwMode="auto">
          <a:xfrm flipV="1">
            <a:off x="2536825"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8" name="Line 23"/>
          <p:cNvSpPr>
            <a:spLocks noChangeShapeType="1"/>
          </p:cNvSpPr>
          <p:nvPr/>
        </p:nvSpPr>
        <p:spPr bwMode="auto">
          <a:xfrm flipV="1">
            <a:off x="2843213"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599" name="Line 24"/>
          <p:cNvSpPr>
            <a:spLocks noChangeShapeType="1"/>
          </p:cNvSpPr>
          <p:nvPr/>
        </p:nvSpPr>
        <p:spPr bwMode="auto">
          <a:xfrm flipV="1">
            <a:off x="3151188"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0" name="Line 25"/>
          <p:cNvSpPr>
            <a:spLocks noChangeShapeType="1"/>
          </p:cNvSpPr>
          <p:nvPr/>
        </p:nvSpPr>
        <p:spPr bwMode="auto">
          <a:xfrm flipV="1">
            <a:off x="3460750"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1" name="Line 26"/>
          <p:cNvSpPr>
            <a:spLocks noChangeShapeType="1"/>
          </p:cNvSpPr>
          <p:nvPr/>
        </p:nvSpPr>
        <p:spPr bwMode="auto">
          <a:xfrm flipV="1">
            <a:off x="3770313"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2" name="Line 27"/>
          <p:cNvSpPr>
            <a:spLocks noChangeShapeType="1"/>
          </p:cNvSpPr>
          <p:nvPr/>
        </p:nvSpPr>
        <p:spPr bwMode="auto">
          <a:xfrm flipV="1">
            <a:off x="4076700"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3" name="Line 28"/>
          <p:cNvSpPr>
            <a:spLocks noChangeShapeType="1"/>
          </p:cNvSpPr>
          <p:nvPr/>
        </p:nvSpPr>
        <p:spPr bwMode="auto">
          <a:xfrm flipV="1">
            <a:off x="4387850"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4" name="Line 29"/>
          <p:cNvSpPr>
            <a:spLocks noChangeShapeType="1"/>
          </p:cNvSpPr>
          <p:nvPr/>
        </p:nvSpPr>
        <p:spPr bwMode="auto">
          <a:xfrm flipV="1">
            <a:off x="4697413"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5" name="Line 30"/>
          <p:cNvSpPr>
            <a:spLocks noChangeShapeType="1"/>
          </p:cNvSpPr>
          <p:nvPr/>
        </p:nvSpPr>
        <p:spPr bwMode="auto">
          <a:xfrm flipV="1">
            <a:off x="5000625"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6" name="Line 31"/>
          <p:cNvSpPr>
            <a:spLocks noChangeShapeType="1"/>
          </p:cNvSpPr>
          <p:nvPr/>
        </p:nvSpPr>
        <p:spPr bwMode="auto">
          <a:xfrm flipV="1">
            <a:off x="5311775"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7" name="Line 32"/>
          <p:cNvSpPr>
            <a:spLocks noChangeShapeType="1"/>
          </p:cNvSpPr>
          <p:nvPr/>
        </p:nvSpPr>
        <p:spPr bwMode="auto">
          <a:xfrm flipV="1">
            <a:off x="5621338"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8" name="Line 33"/>
          <p:cNvSpPr>
            <a:spLocks noChangeShapeType="1"/>
          </p:cNvSpPr>
          <p:nvPr/>
        </p:nvSpPr>
        <p:spPr bwMode="auto">
          <a:xfrm flipV="1">
            <a:off x="5929313"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09" name="Line 34"/>
          <p:cNvSpPr>
            <a:spLocks noChangeShapeType="1"/>
          </p:cNvSpPr>
          <p:nvPr/>
        </p:nvSpPr>
        <p:spPr bwMode="auto">
          <a:xfrm flipV="1">
            <a:off x="6234113"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10" name="Line 35"/>
          <p:cNvSpPr>
            <a:spLocks noChangeShapeType="1"/>
          </p:cNvSpPr>
          <p:nvPr/>
        </p:nvSpPr>
        <p:spPr bwMode="auto">
          <a:xfrm flipV="1">
            <a:off x="6545263" y="4378325"/>
            <a:ext cx="0" cy="4445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wrap="none" lIns="18437" tIns="9044" rIns="18437" bIns="9044">
            <a:spAutoFit/>
          </a:bodyPr>
          <a:lstStyle/>
          <a:p>
            <a:endParaRPr lang="en-US"/>
          </a:p>
        </p:txBody>
      </p:sp>
      <p:sp>
        <p:nvSpPr>
          <p:cNvPr id="24611" name="Freeform 37"/>
          <p:cNvSpPr>
            <a:spLocks/>
          </p:cNvSpPr>
          <p:nvPr/>
        </p:nvSpPr>
        <p:spPr bwMode="auto">
          <a:xfrm>
            <a:off x="2209800" y="4367213"/>
            <a:ext cx="50800" cy="306387"/>
          </a:xfrm>
          <a:custGeom>
            <a:avLst/>
            <a:gdLst>
              <a:gd name="T0" fmla="*/ 0 w 18"/>
              <a:gd name="T1" fmla="*/ 0 h 14"/>
              <a:gd name="T2" fmla="*/ 2147483647 w 18"/>
              <a:gd name="T3" fmla="*/ 0 h 14"/>
              <a:gd name="T4" fmla="*/ 2147483647 w 18"/>
              <a:gd name="T5" fmla="*/ 2147483647 h 14"/>
              <a:gd name="T6" fmla="*/ 0 w 18"/>
              <a:gd name="T7" fmla="*/ 2147483647 h 14"/>
              <a:gd name="T8" fmla="*/ 0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0"/>
                </a:moveTo>
                <a:lnTo>
                  <a:pt x="17" y="0"/>
                </a:lnTo>
                <a:lnTo>
                  <a:pt x="17" y="13"/>
                </a:lnTo>
                <a:lnTo>
                  <a:pt x="0" y="13"/>
                </a:lnTo>
                <a:lnTo>
                  <a:pt x="0" y="0"/>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18437" tIns="9044" rIns="18437" bIns="9044">
            <a:spAutoFit/>
          </a:bodyPr>
          <a:lstStyle/>
          <a:p>
            <a:endParaRPr lang="en-US"/>
          </a:p>
        </p:txBody>
      </p:sp>
      <p:sp>
        <p:nvSpPr>
          <p:cNvPr id="24612" name="Rectangle 54"/>
          <p:cNvSpPr>
            <a:spLocks noChangeArrowheads="1"/>
          </p:cNvSpPr>
          <p:nvPr/>
        </p:nvSpPr>
        <p:spPr bwMode="auto">
          <a:xfrm>
            <a:off x="1998663" y="4262438"/>
            <a:ext cx="127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0</a:t>
            </a:r>
          </a:p>
        </p:txBody>
      </p:sp>
      <p:sp>
        <p:nvSpPr>
          <p:cNvPr id="24613" name="Rectangle 55"/>
          <p:cNvSpPr>
            <a:spLocks noChangeArrowheads="1"/>
          </p:cNvSpPr>
          <p:nvPr/>
        </p:nvSpPr>
        <p:spPr bwMode="auto">
          <a:xfrm>
            <a:off x="1930400" y="3910013"/>
            <a:ext cx="215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50</a:t>
            </a:r>
          </a:p>
        </p:txBody>
      </p:sp>
      <p:sp>
        <p:nvSpPr>
          <p:cNvPr id="24614" name="Rectangle 56"/>
          <p:cNvSpPr>
            <a:spLocks noChangeArrowheads="1"/>
          </p:cNvSpPr>
          <p:nvPr/>
        </p:nvSpPr>
        <p:spPr bwMode="auto">
          <a:xfrm rot="-5400000">
            <a:off x="2065338"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1927</a:t>
            </a:r>
          </a:p>
        </p:txBody>
      </p:sp>
      <p:sp>
        <p:nvSpPr>
          <p:cNvPr id="24615" name="Rectangle 57"/>
          <p:cNvSpPr>
            <a:spLocks noChangeArrowheads="1"/>
          </p:cNvSpPr>
          <p:nvPr/>
        </p:nvSpPr>
        <p:spPr bwMode="auto">
          <a:xfrm rot="-5400000">
            <a:off x="2374900"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1928</a:t>
            </a:r>
          </a:p>
        </p:txBody>
      </p:sp>
      <p:sp>
        <p:nvSpPr>
          <p:cNvPr id="24616" name="Rectangle 58"/>
          <p:cNvSpPr>
            <a:spLocks noChangeArrowheads="1"/>
          </p:cNvSpPr>
          <p:nvPr/>
        </p:nvSpPr>
        <p:spPr bwMode="auto">
          <a:xfrm rot="-5400000">
            <a:off x="2678113"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1929</a:t>
            </a:r>
          </a:p>
        </p:txBody>
      </p:sp>
      <p:sp>
        <p:nvSpPr>
          <p:cNvPr id="24617" name="Rectangle 59"/>
          <p:cNvSpPr>
            <a:spLocks noChangeArrowheads="1"/>
          </p:cNvSpPr>
          <p:nvPr/>
        </p:nvSpPr>
        <p:spPr bwMode="auto">
          <a:xfrm rot="-5400000">
            <a:off x="2989263"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1930</a:t>
            </a:r>
          </a:p>
        </p:txBody>
      </p:sp>
      <p:sp>
        <p:nvSpPr>
          <p:cNvPr id="24618" name="Rectangle 60"/>
          <p:cNvSpPr>
            <a:spLocks noChangeArrowheads="1"/>
          </p:cNvSpPr>
          <p:nvPr/>
        </p:nvSpPr>
        <p:spPr bwMode="auto">
          <a:xfrm rot="-5400000">
            <a:off x="3305175" y="4641850"/>
            <a:ext cx="368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1931</a:t>
            </a:r>
          </a:p>
        </p:txBody>
      </p:sp>
      <p:sp>
        <p:nvSpPr>
          <p:cNvPr id="24619" name="Rectangle 61"/>
          <p:cNvSpPr>
            <a:spLocks noChangeArrowheads="1"/>
          </p:cNvSpPr>
          <p:nvPr/>
        </p:nvSpPr>
        <p:spPr bwMode="auto">
          <a:xfrm rot="-5400000">
            <a:off x="3606800"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1932</a:t>
            </a:r>
          </a:p>
        </p:txBody>
      </p:sp>
      <p:sp>
        <p:nvSpPr>
          <p:cNvPr id="24620" name="Rectangle 62"/>
          <p:cNvSpPr>
            <a:spLocks noChangeArrowheads="1"/>
          </p:cNvSpPr>
          <p:nvPr/>
        </p:nvSpPr>
        <p:spPr bwMode="auto">
          <a:xfrm rot="-5400000">
            <a:off x="3914775"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1933</a:t>
            </a:r>
          </a:p>
        </p:txBody>
      </p:sp>
      <p:sp>
        <p:nvSpPr>
          <p:cNvPr id="24621" name="Rectangle 63"/>
          <p:cNvSpPr>
            <a:spLocks noChangeArrowheads="1"/>
          </p:cNvSpPr>
          <p:nvPr/>
        </p:nvSpPr>
        <p:spPr bwMode="auto">
          <a:xfrm rot="-5400000">
            <a:off x="4225925"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1934</a:t>
            </a:r>
          </a:p>
        </p:txBody>
      </p:sp>
      <p:sp>
        <p:nvSpPr>
          <p:cNvPr id="24622" name="Rectangle 64"/>
          <p:cNvSpPr>
            <a:spLocks noChangeArrowheads="1"/>
          </p:cNvSpPr>
          <p:nvPr/>
        </p:nvSpPr>
        <p:spPr bwMode="auto">
          <a:xfrm rot="-5400000">
            <a:off x="4532313"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1935</a:t>
            </a:r>
          </a:p>
        </p:txBody>
      </p:sp>
      <p:sp>
        <p:nvSpPr>
          <p:cNvPr id="24623" name="Rectangle 65"/>
          <p:cNvSpPr>
            <a:spLocks noChangeArrowheads="1"/>
          </p:cNvSpPr>
          <p:nvPr/>
        </p:nvSpPr>
        <p:spPr bwMode="auto">
          <a:xfrm rot="-5400000">
            <a:off x="4840288"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1936</a:t>
            </a:r>
          </a:p>
        </p:txBody>
      </p:sp>
      <p:sp>
        <p:nvSpPr>
          <p:cNvPr id="24624" name="Rectangle 66"/>
          <p:cNvSpPr>
            <a:spLocks noChangeArrowheads="1"/>
          </p:cNvSpPr>
          <p:nvPr/>
        </p:nvSpPr>
        <p:spPr bwMode="auto">
          <a:xfrm rot="-5400000">
            <a:off x="5146675" y="4635500"/>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1937</a:t>
            </a:r>
          </a:p>
        </p:txBody>
      </p:sp>
      <p:sp>
        <p:nvSpPr>
          <p:cNvPr id="24625" name="Rectangle 67"/>
          <p:cNvSpPr>
            <a:spLocks noChangeArrowheads="1"/>
          </p:cNvSpPr>
          <p:nvPr/>
        </p:nvSpPr>
        <p:spPr bwMode="auto">
          <a:xfrm rot="-5400000">
            <a:off x="5459413" y="4633913"/>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1938</a:t>
            </a:r>
          </a:p>
        </p:txBody>
      </p:sp>
      <p:sp>
        <p:nvSpPr>
          <p:cNvPr id="24626" name="Rectangle 68"/>
          <p:cNvSpPr>
            <a:spLocks noChangeArrowheads="1"/>
          </p:cNvSpPr>
          <p:nvPr/>
        </p:nvSpPr>
        <p:spPr bwMode="auto">
          <a:xfrm rot="-5400000">
            <a:off x="5767388" y="4633913"/>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1939</a:t>
            </a:r>
          </a:p>
        </p:txBody>
      </p:sp>
      <p:sp>
        <p:nvSpPr>
          <p:cNvPr id="24627" name="Rectangle 69"/>
          <p:cNvSpPr>
            <a:spLocks noChangeArrowheads="1"/>
          </p:cNvSpPr>
          <p:nvPr/>
        </p:nvSpPr>
        <p:spPr bwMode="auto">
          <a:xfrm rot="-5400000">
            <a:off x="6073775" y="4633913"/>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1940</a:t>
            </a:r>
          </a:p>
        </p:txBody>
      </p:sp>
      <p:sp>
        <p:nvSpPr>
          <p:cNvPr id="24628" name="Rectangle 70"/>
          <p:cNvSpPr>
            <a:spLocks noChangeArrowheads="1"/>
          </p:cNvSpPr>
          <p:nvPr/>
        </p:nvSpPr>
        <p:spPr bwMode="auto">
          <a:xfrm rot="-5400000">
            <a:off x="6389688" y="4643438"/>
            <a:ext cx="368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8437" tIns="9044" rIns="18437" bIns="9044">
            <a:spAutoFit/>
          </a:bodyPr>
          <a:lstStyle/>
          <a:p>
            <a:pPr defTabSz="852488" eaLnBrk="0" hangingPunct="0"/>
            <a:r>
              <a:rPr lang="en-US" sz="1500" b="1">
                <a:cs typeface="Arial" pitchFamily="34" charset="0"/>
              </a:rPr>
              <a:t>1941</a:t>
            </a:r>
          </a:p>
        </p:txBody>
      </p:sp>
      <p:sp>
        <p:nvSpPr>
          <p:cNvPr id="24629" name="Rectangle 72"/>
          <p:cNvSpPr>
            <a:spLocks noChangeArrowheads="1"/>
          </p:cNvSpPr>
          <p:nvPr/>
        </p:nvSpPr>
        <p:spPr bwMode="auto">
          <a:xfrm>
            <a:off x="234950" y="5562600"/>
            <a:ext cx="43608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4440" tIns="41480" rIns="84440" bIns="41480">
            <a:spAutoFit/>
          </a:bodyPr>
          <a:lstStyle/>
          <a:p>
            <a:pPr defTabSz="852488" eaLnBrk="0" hangingPunct="0">
              <a:spcBef>
                <a:spcPct val="50000"/>
              </a:spcBef>
            </a:pPr>
            <a:r>
              <a:rPr lang="en-US" sz="1100" b="1" i="1">
                <a:cs typeface="Arial" pitchFamily="34" charset="0"/>
              </a:rPr>
              <a:t>Source: Based on Ryan and Gross (1943)</a:t>
            </a:r>
          </a:p>
        </p:txBody>
      </p:sp>
      <p:sp>
        <p:nvSpPr>
          <p:cNvPr id="24630" name="Rectangle 73"/>
          <p:cNvSpPr>
            <a:spLocks noGrp="1" noChangeArrowheads="1"/>
          </p:cNvSpPr>
          <p:nvPr>
            <p:ph type="title" idx="4294967295"/>
          </p:nvPr>
        </p:nvSpPr>
        <p:spPr>
          <a:xfrm>
            <a:off x="76200" y="609600"/>
            <a:ext cx="9007475" cy="838200"/>
          </a:xfrm>
        </p:spPr>
        <p:txBody>
          <a:bodyPr lIns="84440" tIns="41480" rIns="84440" bIns="41480"/>
          <a:lstStyle/>
          <a:p>
            <a:pPr defTabSz="1090613" eaLnBrk="1" hangingPunct="1"/>
            <a:r>
              <a:rPr lang="en-US" smtClean="0">
                <a:ea typeface="ＭＳ Ｐゴシック" pitchFamily="34" charset="-128"/>
              </a:rPr>
              <a:t>The “Diffusion Curve”:</a:t>
            </a:r>
            <a:br>
              <a:rPr lang="en-US" smtClean="0">
                <a:ea typeface="ＭＳ Ｐゴシック" pitchFamily="34" charset="-128"/>
              </a:rPr>
            </a:br>
            <a:r>
              <a:rPr lang="en-US" smtClean="0">
                <a:ea typeface="ＭＳ Ｐゴシック" pitchFamily="34" charset="-128"/>
              </a:rPr>
              <a:t>Reaching the Tipping Point</a:t>
            </a:r>
          </a:p>
        </p:txBody>
      </p:sp>
      <p:sp>
        <p:nvSpPr>
          <p:cNvPr id="24631" name="Text Box 75"/>
          <p:cNvSpPr txBox="1">
            <a:spLocks noChangeArrowheads="1"/>
          </p:cNvSpPr>
          <p:nvPr/>
        </p:nvSpPr>
        <p:spPr bwMode="auto">
          <a:xfrm>
            <a:off x="5943600" y="3657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spcBef>
                <a:spcPct val="50000"/>
              </a:spcBef>
            </a:pPr>
            <a:r>
              <a:rPr lang="en-US" sz="2000" b="1">
                <a:cs typeface="Arial" pitchFamily="34" charset="0"/>
              </a:rPr>
              <a:t>Tipping Point</a:t>
            </a:r>
          </a:p>
        </p:txBody>
      </p:sp>
      <p:sp>
        <p:nvSpPr>
          <p:cNvPr id="24632" name="Line 76"/>
          <p:cNvSpPr>
            <a:spLocks noChangeShapeType="1"/>
          </p:cNvSpPr>
          <p:nvPr/>
        </p:nvSpPr>
        <p:spPr bwMode="auto">
          <a:xfrm flipH="1">
            <a:off x="4953000" y="3886200"/>
            <a:ext cx="914400" cy="0"/>
          </a:xfrm>
          <a:prstGeom prst="line">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633" name="TextBox 73"/>
          <p:cNvSpPr txBox="1">
            <a:spLocks noChangeArrowheads="1"/>
          </p:cNvSpPr>
          <p:nvPr/>
        </p:nvSpPr>
        <p:spPr bwMode="auto">
          <a:xfrm>
            <a:off x="3608388" y="5486400"/>
            <a:ext cx="5040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1400">
                <a:cs typeface="Arial" pitchFamily="34" charset="0"/>
              </a:rPr>
              <a:t>Number of Adopters of Hybrid Seed Corn in Two Iowa Communities</a:t>
            </a:r>
          </a:p>
        </p:txBody>
      </p:sp>
      <p:sp>
        <p:nvSpPr>
          <p:cNvPr id="24634" name="Freeform 36"/>
          <p:cNvSpPr>
            <a:spLocks/>
          </p:cNvSpPr>
          <p:nvPr/>
        </p:nvSpPr>
        <p:spPr bwMode="auto">
          <a:xfrm>
            <a:off x="2227263" y="2563813"/>
            <a:ext cx="4319587" cy="1812925"/>
          </a:xfrm>
          <a:custGeom>
            <a:avLst/>
            <a:gdLst>
              <a:gd name="T0" fmla="*/ 0 w 4440"/>
              <a:gd name="T1" fmla="*/ 2147483647 h 1657"/>
              <a:gd name="T2" fmla="*/ 2147483647 w 4440"/>
              <a:gd name="T3" fmla="*/ 2147483647 h 1657"/>
              <a:gd name="T4" fmla="*/ 2147483647 w 4440"/>
              <a:gd name="T5" fmla="*/ 2147483647 h 1657"/>
              <a:gd name="T6" fmla="*/ 2147483647 w 4440"/>
              <a:gd name="T7" fmla="*/ 2147483647 h 1657"/>
              <a:gd name="T8" fmla="*/ 2147483647 w 4440"/>
              <a:gd name="T9" fmla="*/ 2147483647 h 1657"/>
              <a:gd name="T10" fmla="*/ 2147483647 w 4440"/>
              <a:gd name="T11" fmla="*/ 2147483647 h 1657"/>
              <a:gd name="T12" fmla="*/ 2147483647 w 4440"/>
              <a:gd name="T13" fmla="*/ 2147483647 h 1657"/>
              <a:gd name="T14" fmla="*/ 2147483647 w 4440"/>
              <a:gd name="T15" fmla="*/ 2147483647 h 1657"/>
              <a:gd name="T16" fmla="*/ 2147483647 w 4440"/>
              <a:gd name="T17" fmla="*/ 2147483647 h 1657"/>
              <a:gd name="T18" fmla="*/ 2147483647 w 4440"/>
              <a:gd name="T19" fmla="*/ 2147483647 h 1657"/>
              <a:gd name="T20" fmla="*/ 2147483647 w 4440"/>
              <a:gd name="T21" fmla="*/ 2147483647 h 1657"/>
              <a:gd name="T22" fmla="*/ 2147483647 w 4440"/>
              <a:gd name="T23" fmla="*/ 2147483647 h 1657"/>
              <a:gd name="T24" fmla="*/ 2147483647 w 4440"/>
              <a:gd name="T25" fmla="*/ 2147483647 h 1657"/>
              <a:gd name="T26" fmla="*/ 2147483647 w 4440"/>
              <a:gd name="T27" fmla="*/ 2147483647 h 1657"/>
              <a:gd name="T28" fmla="*/ 2147483647 w 4440"/>
              <a:gd name="T29" fmla="*/ 0 h 16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40"/>
              <a:gd name="T46" fmla="*/ 0 h 1657"/>
              <a:gd name="T47" fmla="*/ 4440 w 4440"/>
              <a:gd name="T48" fmla="*/ 1657 h 16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40" h="1657">
                <a:moveTo>
                  <a:pt x="0" y="1656"/>
                </a:moveTo>
                <a:lnTo>
                  <a:pt x="318" y="1637"/>
                </a:lnTo>
                <a:lnTo>
                  <a:pt x="633" y="1612"/>
                </a:lnTo>
                <a:lnTo>
                  <a:pt x="950" y="1586"/>
                </a:lnTo>
                <a:lnTo>
                  <a:pt x="1269" y="1546"/>
                </a:lnTo>
                <a:lnTo>
                  <a:pt x="1588" y="1539"/>
                </a:lnTo>
                <a:lnTo>
                  <a:pt x="1901" y="1502"/>
                </a:lnTo>
                <a:lnTo>
                  <a:pt x="2220" y="1397"/>
                </a:lnTo>
                <a:lnTo>
                  <a:pt x="2537" y="1261"/>
                </a:lnTo>
                <a:lnTo>
                  <a:pt x="2850" y="1029"/>
                </a:lnTo>
                <a:lnTo>
                  <a:pt x="3169" y="635"/>
                </a:lnTo>
                <a:lnTo>
                  <a:pt x="3488" y="351"/>
                </a:lnTo>
                <a:lnTo>
                  <a:pt x="3806" y="117"/>
                </a:lnTo>
                <a:lnTo>
                  <a:pt x="4120" y="26"/>
                </a:lnTo>
                <a:lnTo>
                  <a:pt x="4439" y="0"/>
                </a:lnTo>
              </a:path>
            </a:pathLst>
          </a:custGeom>
          <a:noFill/>
          <a:ln w="5080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18437" tIns="9044" rIns="18437" bIns="9044">
            <a:spAutoFit/>
          </a:bodyPr>
          <a:lstStyle/>
          <a:p>
            <a:endParaRPr lang="en-US"/>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12800" y="1295400"/>
          <a:ext cx="7569200" cy="4297363"/>
        </p:xfrm>
        <a:graphic>
          <a:graphicData uri="http://schemas.openxmlformats.org/presentationml/2006/ole">
            <mc:AlternateContent xmlns:mc="http://schemas.openxmlformats.org/markup-compatibility/2006">
              <mc:Choice xmlns:v="urn:schemas-microsoft-com:vml" Requires="v">
                <p:oleObj spid="_x0000_s1031" name="Worksheet" r:id="rId4" imgW="6020161" imgH="3315062" progId="Excel.Sheet.8">
                  <p:embed/>
                </p:oleObj>
              </mc:Choice>
              <mc:Fallback>
                <p:oleObj name="Worksheet" r:id="rId4" imgW="6020161" imgH="3315062"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 y="1295400"/>
                        <a:ext cx="7569200" cy="429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Text Box 3"/>
          <p:cNvSpPr txBox="1">
            <a:spLocks noChangeArrowheads="1"/>
          </p:cNvSpPr>
          <p:nvPr/>
        </p:nvSpPr>
        <p:spPr bwMode="auto">
          <a:xfrm>
            <a:off x="1371600" y="612775"/>
            <a:ext cx="6324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algn="ctr">
              <a:lnSpc>
                <a:spcPct val="90000"/>
              </a:lnSpc>
            </a:pPr>
            <a:r>
              <a:rPr lang="en-US" sz="3200">
                <a:cs typeface="Arial" pitchFamily="34" charset="0"/>
              </a:rPr>
              <a:t>“Diffusion Curve” in Health Care</a:t>
            </a:r>
          </a:p>
        </p:txBody>
      </p:sp>
      <p:sp>
        <p:nvSpPr>
          <p:cNvPr id="1028" name="Line 5"/>
          <p:cNvSpPr>
            <a:spLocks noChangeShapeType="1"/>
          </p:cNvSpPr>
          <p:nvPr/>
        </p:nvSpPr>
        <p:spPr bwMode="auto">
          <a:xfrm flipH="1" flipV="1">
            <a:off x="4419600" y="4495800"/>
            <a:ext cx="533400" cy="152400"/>
          </a:xfrm>
          <a:prstGeom prst="line">
            <a:avLst/>
          </a:prstGeom>
          <a:noFill/>
          <a:ln w="12700">
            <a:solidFill>
              <a:srgbClr val="00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9" name="Text Box 6"/>
          <p:cNvSpPr txBox="1">
            <a:spLocks noChangeArrowheads="1"/>
          </p:cNvSpPr>
          <p:nvPr/>
        </p:nvSpPr>
        <p:spPr bwMode="auto">
          <a:xfrm>
            <a:off x="212725" y="5648325"/>
            <a:ext cx="24463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1200" i="1">
                <a:cs typeface="Arial" pitchFamily="34" charset="0"/>
              </a:rPr>
              <a:t>Source: Institute for Healthcare Improvement</a:t>
            </a:r>
          </a:p>
        </p:txBody>
      </p:sp>
      <p:sp>
        <p:nvSpPr>
          <p:cNvPr id="1030" name="Text Box 7"/>
          <p:cNvSpPr txBox="1">
            <a:spLocks noChangeArrowheads="1"/>
          </p:cNvSpPr>
          <p:nvPr/>
        </p:nvSpPr>
        <p:spPr bwMode="auto">
          <a:xfrm>
            <a:off x="5029200" y="4519613"/>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1600" b="1">
                <a:solidFill>
                  <a:schemeClr val="accent2"/>
                </a:solidFill>
                <a:cs typeface="Arial" pitchFamily="34" charset="0"/>
              </a:rPr>
              <a:t>“tipping point”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3657600" y="1600200"/>
            <a:ext cx="5029200" cy="3657600"/>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5603" name="Rectangle 2"/>
          <p:cNvSpPr>
            <a:spLocks noGrp="1" noChangeArrowheads="1"/>
          </p:cNvSpPr>
          <p:nvPr>
            <p:ph type="title" idx="4294967295"/>
          </p:nvPr>
        </p:nvSpPr>
        <p:spPr>
          <a:xfrm>
            <a:off x="685800" y="457200"/>
            <a:ext cx="7772400" cy="762000"/>
          </a:xfrm>
        </p:spPr>
        <p:txBody>
          <a:bodyPr/>
          <a:lstStyle/>
          <a:p>
            <a:r>
              <a:rPr lang="en-US" smtClean="0">
                <a:ea typeface="ＭＳ Ｐゴシック" pitchFamily="34" charset="-128"/>
              </a:rPr>
              <a:t>Types of Innovators</a:t>
            </a:r>
          </a:p>
        </p:txBody>
      </p:sp>
      <p:sp>
        <p:nvSpPr>
          <p:cNvPr id="25604" name="Rectangle 5"/>
          <p:cNvSpPr>
            <a:spLocks noChangeArrowheads="1"/>
          </p:cNvSpPr>
          <p:nvPr>
            <p:ph type="body" idx="4294967295"/>
          </p:nvPr>
        </p:nvSpPr>
        <p:spPr>
          <a:xfrm>
            <a:off x="3962400" y="1905000"/>
            <a:ext cx="4724400" cy="3124200"/>
          </a:xfrm>
          <a:noFill/>
        </p:spPr>
        <p:txBody>
          <a:bodyPr/>
          <a:lstStyle/>
          <a:p>
            <a:pPr marL="230188" indent="-230188"/>
            <a:r>
              <a:rPr lang="en-US" smtClean="0">
                <a:ea typeface="ＭＳ Ｐゴシック" pitchFamily="34" charset="-128"/>
              </a:rPr>
              <a:t>Innovators - Venturesome</a:t>
            </a:r>
          </a:p>
          <a:p>
            <a:pPr marL="230188" indent="-230188"/>
            <a:r>
              <a:rPr lang="en-US" smtClean="0">
                <a:ea typeface="ＭＳ Ｐゴシック" pitchFamily="34" charset="-128"/>
              </a:rPr>
              <a:t>Early Adopters - Respected</a:t>
            </a:r>
          </a:p>
          <a:p>
            <a:pPr marL="230188" indent="-230188"/>
            <a:r>
              <a:rPr lang="en-US" smtClean="0">
                <a:ea typeface="ＭＳ Ｐゴシック" pitchFamily="34" charset="-128"/>
              </a:rPr>
              <a:t>Early Majority - Deliberate</a:t>
            </a:r>
          </a:p>
          <a:p>
            <a:pPr marL="230188" indent="-230188"/>
            <a:r>
              <a:rPr lang="en-US" smtClean="0">
                <a:ea typeface="ＭＳ Ｐゴシック" pitchFamily="34" charset="-128"/>
              </a:rPr>
              <a:t>Late Majority - Skeptical</a:t>
            </a:r>
          </a:p>
          <a:p>
            <a:pPr marL="230188" indent="-230188"/>
            <a:r>
              <a:rPr lang="en-US" smtClean="0">
                <a:ea typeface="ＭＳ Ｐゴシック" pitchFamily="34" charset="-128"/>
              </a:rPr>
              <a:t>Laggards - Traditional</a:t>
            </a:r>
          </a:p>
        </p:txBody>
      </p:sp>
      <p:pic>
        <p:nvPicPr>
          <p:cNvPr id="25605" name="Picture 8" descr="sta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25600"/>
            <a:ext cx="2286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6681788"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4"/>
          <p:cNvSpPr>
            <a:spLocks noGrp="1" noChangeArrowheads="1"/>
          </p:cNvSpPr>
          <p:nvPr>
            <p:ph type="title" idx="4294967295"/>
          </p:nvPr>
        </p:nvSpPr>
        <p:spPr>
          <a:xfrm>
            <a:off x="685800" y="533400"/>
            <a:ext cx="7772400" cy="762000"/>
          </a:xfrm>
        </p:spPr>
        <p:txBody>
          <a:bodyPr/>
          <a:lstStyle/>
          <a:p>
            <a:r>
              <a:rPr lang="en-US" smtClean="0">
                <a:ea typeface="ＭＳ Ｐゴシック" pitchFamily="34" charset="-128"/>
              </a:rPr>
              <a:t>‘Diffusion of Innovation’</a:t>
            </a:r>
          </a:p>
        </p:txBody>
      </p:sp>
      <p:sp>
        <p:nvSpPr>
          <p:cNvPr id="26628" name="Text Box 5"/>
          <p:cNvSpPr txBox="1">
            <a:spLocks noChangeArrowheads="1"/>
          </p:cNvSpPr>
          <p:nvPr/>
        </p:nvSpPr>
        <p:spPr bwMode="auto">
          <a:xfrm>
            <a:off x="365125" y="41640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endParaRPr lang="en-US">
              <a:cs typeface="Arial" pitchFamily="34" charset="0"/>
            </a:endParaRPr>
          </a:p>
        </p:txBody>
      </p:sp>
      <p:sp>
        <p:nvSpPr>
          <p:cNvPr id="26629" name="Text Box 8"/>
          <p:cNvSpPr txBox="1">
            <a:spLocks noChangeArrowheads="1"/>
          </p:cNvSpPr>
          <p:nvPr/>
        </p:nvSpPr>
        <p:spPr bwMode="auto">
          <a:xfrm>
            <a:off x="250825" y="5614988"/>
            <a:ext cx="448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1400" i="1">
                <a:cs typeface="Arial" pitchFamily="34" charset="0"/>
              </a:rPr>
              <a:t>Source:  Ryan and Gross, “Hybrid Seed Among Iowa Farmers,”  1940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762000" y="533400"/>
            <a:ext cx="7772400" cy="762000"/>
          </a:xfrm>
        </p:spPr>
        <p:txBody>
          <a:bodyPr/>
          <a:lstStyle/>
          <a:p>
            <a:r>
              <a:rPr lang="en-US" smtClean="0">
                <a:ea typeface="ＭＳ Ｐゴシック" pitchFamily="34" charset="-128"/>
              </a:rPr>
              <a:t>Human Diffusion Curve Exercise</a:t>
            </a:r>
          </a:p>
        </p:txBody>
      </p:sp>
      <p:sp>
        <p:nvSpPr>
          <p:cNvPr id="27651" name="Content Placeholder 2"/>
          <p:cNvSpPr>
            <a:spLocks noGrp="1"/>
          </p:cNvSpPr>
          <p:nvPr>
            <p:ph idx="4294967295"/>
          </p:nvPr>
        </p:nvSpPr>
        <p:spPr/>
        <p:txBody>
          <a:bodyPr/>
          <a:lstStyle/>
          <a:p>
            <a:r>
              <a:rPr lang="en-US" smtClean="0">
                <a:ea typeface="ＭＳ Ｐゴシック" pitchFamily="34" charset="-128"/>
              </a:rPr>
              <a:t>2 Volunteers to sell</a:t>
            </a:r>
          </a:p>
          <a:p>
            <a:r>
              <a:rPr lang="en-US" smtClean="0">
                <a:ea typeface="ＭＳ Ｐゴシック" pitchFamily="34" charset="-128"/>
              </a:rPr>
              <a:t>Participants to buy</a:t>
            </a:r>
          </a:p>
          <a:p>
            <a:endParaRPr lang="en-US" smtClean="0">
              <a:ea typeface="ＭＳ Ｐゴシック" pitchFamily="34" charset="-128"/>
            </a:endParaRPr>
          </a:p>
          <a:p>
            <a:pPr>
              <a:buFontTx/>
              <a:buNone/>
            </a:pPr>
            <a:r>
              <a:rPr lang="en-US" smtClean="0">
                <a:ea typeface="ＭＳ Ｐゴシック" pitchFamily="34" charset="-128"/>
              </a:rPr>
              <a:t>Let’s see what we learn….</a:t>
            </a:r>
          </a:p>
        </p:txBody>
      </p:sp>
      <p:pic>
        <p:nvPicPr>
          <p:cNvPr id="27652" name="Picture 5" descr="C:\Users\Barbara\AppData\Local\Microsoft\Windows\Temporary Internet Files\Content.IE5\K8R0UDZ8\MPj0438529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3429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2286000" y="1752600"/>
            <a:ext cx="6477000" cy="3657600"/>
          </a:xfrm>
          <a:prstGeom prst="rect">
            <a:avLst/>
          </a:prstGeom>
          <a:solidFill>
            <a:srgbClr val="CCDEC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8675" name="Rectangle 2"/>
          <p:cNvSpPr>
            <a:spLocks noGrp="1" noChangeArrowheads="1"/>
          </p:cNvSpPr>
          <p:nvPr>
            <p:ph type="title" idx="4294967295"/>
          </p:nvPr>
        </p:nvSpPr>
        <p:spPr>
          <a:xfrm>
            <a:off x="762000" y="533400"/>
            <a:ext cx="7735888" cy="762000"/>
          </a:xfrm>
        </p:spPr>
        <p:txBody>
          <a:bodyPr/>
          <a:lstStyle/>
          <a:p>
            <a:r>
              <a:rPr lang="en-US" smtClean="0">
                <a:ea typeface="ＭＳ Ｐゴシック" pitchFamily="34" charset="-128"/>
              </a:rPr>
              <a:t>Rogers’ Five Attributes of Change</a:t>
            </a:r>
          </a:p>
        </p:txBody>
      </p:sp>
      <p:sp>
        <p:nvSpPr>
          <p:cNvPr id="28676" name="Rectangle 3"/>
          <p:cNvSpPr>
            <a:spLocks noGrp="1" noChangeArrowheads="1"/>
          </p:cNvSpPr>
          <p:nvPr>
            <p:ph type="body" idx="4294967295"/>
          </p:nvPr>
        </p:nvSpPr>
        <p:spPr>
          <a:xfrm>
            <a:off x="2514600" y="1905000"/>
            <a:ext cx="5867400" cy="3276600"/>
          </a:xfrm>
        </p:spPr>
        <p:txBody>
          <a:bodyPr/>
          <a:lstStyle/>
          <a:p>
            <a:pPr>
              <a:lnSpc>
                <a:spcPct val="90000"/>
              </a:lnSpc>
            </a:pPr>
            <a:r>
              <a:rPr lang="en-US" sz="2000" b="1" smtClean="0">
                <a:ea typeface="ＭＳ Ｐゴシック" pitchFamily="34" charset="-128"/>
              </a:rPr>
              <a:t>Relative Advantage - </a:t>
            </a:r>
            <a:r>
              <a:rPr lang="en-US" sz="2000" smtClean="0">
                <a:ea typeface="ＭＳ Ｐゴシック" pitchFamily="34" charset="-128"/>
              </a:rPr>
              <a:t>how much better is the new compared to the old?</a:t>
            </a:r>
          </a:p>
          <a:p>
            <a:pPr>
              <a:lnSpc>
                <a:spcPct val="90000"/>
              </a:lnSpc>
            </a:pPr>
            <a:r>
              <a:rPr lang="en-US" sz="2000" b="1" smtClean="0">
                <a:ea typeface="ＭＳ Ｐゴシック" pitchFamily="34" charset="-128"/>
              </a:rPr>
              <a:t>Compatibility - </a:t>
            </a:r>
            <a:r>
              <a:rPr lang="en-US" sz="2000" smtClean="0">
                <a:ea typeface="ＭＳ Ｐゴシック" pitchFamily="34" charset="-128"/>
              </a:rPr>
              <a:t>how consistent is this idea with current values, experiences, and needs?</a:t>
            </a:r>
          </a:p>
          <a:p>
            <a:pPr>
              <a:lnSpc>
                <a:spcPct val="90000"/>
              </a:lnSpc>
            </a:pPr>
            <a:r>
              <a:rPr lang="en-US" sz="2000" b="1" smtClean="0">
                <a:ea typeface="ＭＳ Ｐゴシック" pitchFamily="34" charset="-128"/>
              </a:rPr>
              <a:t>Complexity - </a:t>
            </a:r>
            <a:r>
              <a:rPr lang="en-US" sz="2000" smtClean="0">
                <a:ea typeface="ＭＳ Ｐゴシック" pitchFamily="34" charset="-128"/>
              </a:rPr>
              <a:t>how difficult is the new idea to understand and use?</a:t>
            </a:r>
          </a:p>
          <a:p>
            <a:pPr>
              <a:lnSpc>
                <a:spcPct val="90000"/>
              </a:lnSpc>
            </a:pPr>
            <a:r>
              <a:rPr lang="en-US" sz="2000" b="1" smtClean="0">
                <a:ea typeface="ＭＳ Ｐゴシック" pitchFamily="34" charset="-128"/>
              </a:rPr>
              <a:t>Trialability - </a:t>
            </a:r>
            <a:r>
              <a:rPr lang="en-US" sz="2000" smtClean="0">
                <a:ea typeface="ＭＳ Ｐゴシック" pitchFamily="34" charset="-128"/>
              </a:rPr>
              <a:t>how easy is it to test the new idea?</a:t>
            </a:r>
          </a:p>
          <a:p>
            <a:pPr>
              <a:lnSpc>
                <a:spcPct val="90000"/>
              </a:lnSpc>
            </a:pPr>
            <a:r>
              <a:rPr lang="en-US" sz="2000" b="1" smtClean="0">
                <a:ea typeface="ＭＳ Ｐゴシック" pitchFamily="34" charset="-128"/>
              </a:rPr>
              <a:t>Observability - </a:t>
            </a:r>
            <a:r>
              <a:rPr lang="en-US" sz="2000" smtClean="0">
                <a:ea typeface="ＭＳ Ｐゴシック" pitchFamily="34" charset="-128"/>
              </a:rPr>
              <a:t>how visible are the results of the new idea?</a:t>
            </a:r>
          </a:p>
          <a:p>
            <a:pPr>
              <a:lnSpc>
                <a:spcPct val="90000"/>
              </a:lnSpc>
            </a:pPr>
            <a:endParaRPr lang="en-US" sz="1200" b="1" i="1" smtClean="0">
              <a:ea typeface="ＭＳ Ｐゴシック" pitchFamily="34" charset="-128"/>
            </a:endParaRPr>
          </a:p>
          <a:p>
            <a:pPr algn="r">
              <a:lnSpc>
                <a:spcPct val="90000"/>
              </a:lnSpc>
              <a:buFontTx/>
              <a:buNone/>
            </a:pPr>
            <a:r>
              <a:rPr lang="en-US" sz="1200" i="1" smtClean="0">
                <a:ea typeface="ＭＳ Ｐゴシック" pitchFamily="34" charset="-128"/>
              </a:rPr>
              <a:t>-- E.M. Rogers, Diffusion of Innovations (1995)</a:t>
            </a:r>
          </a:p>
        </p:txBody>
      </p:sp>
      <p:pic>
        <p:nvPicPr>
          <p:cNvPr id="28677" name="Picture 5" descr="blue_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157480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381000" y="1600200"/>
            <a:ext cx="8534400" cy="3962400"/>
          </a:xfrm>
          <a:prstGeom prst="rect">
            <a:avLst/>
          </a:prstGeom>
          <a:solidFill>
            <a:srgbClr val="DDEA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pitchFamily="34" charset="0"/>
            </a:endParaRPr>
          </a:p>
        </p:txBody>
      </p:sp>
      <p:sp>
        <p:nvSpPr>
          <p:cNvPr id="29699" name="Rectangle 2"/>
          <p:cNvSpPr>
            <a:spLocks noGrp="1" noChangeArrowheads="1"/>
          </p:cNvSpPr>
          <p:nvPr>
            <p:ph type="title" idx="4294967295"/>
          </p:nvPr>
        </p:nvSpPr>
        <p:spPr>
          <a:xfrm>
            <a:off x="685800" y="533400"/>
            <a:ext cx="7772400" cy="762000"/>
          </a:xfrm>
        </p:spPr>
        <p:txBody>
          <a:bodyPr/>
          <a:lstStyle/>
          <a:p>
            <a:r>
              <a:rPr lang="en-US" smtClean="0">
                <a:ea typeface="ＭＳ Ｐゴシック" pitchFamily="34" charset="-128"/>
              </a:rPr>
              <a:t>Rules of Diffusion (by Donald Berwick)</a:t>
            </a:r>
          </a:p>
        </p:txBody>
      </p:sp>
      <p:sp>
        <p:nvSpPr>
          <p:cNvPr id="29700" name="Rectangle 3"/>
          <p:cNvSpPr>
            <a:spLocks noGrp="1" noChangeArrowheads="1"/>
          </p:cNvSpPr>
          <p:nvPr>
            <p:ph type="body" idx="4294967295"/>
          </p:nvPr>
        </p:nvSpPr>
        <p:spPr>
          <a:xfrm>
            <a:off x="3124200" y="1828800"/>
            <a:ext cx="5867400" cy="3733800"/>
          </a:xfrm>
        </p:spPr>
        <p:txBody>
          <a:bodyPr/>
          <a:lstStyle/>
          <a:p>
            <a:pPr marL="398463" indent="-398463">
              <a:lnSpc>
                <a:spcPct val="90000"/>
              </a:lnSpc>
            </a:pPr>
            <a:r>
              <a:rPr lang="en-US" sz="2400" smtClean="0">
                <a:ea typeface="ＭＳ Ｐゴシック" pitchFamily="34" charset="-128"/>
              </a:rPr>
              <a:t>Identify changes that are ready to spread</a:t>
            </a:r>
          </a:p>
          <a:p>
            <a:pPr marL="398463" indent="-398463">
              <a:lnSpc>
                <a:spcPct val="90000"/>
              </a:lnSpc>
            </a:pPr>
            <a:r>
              <a:rPr lang="en-US" sz="2400" smtClean="0">
                <a:ea typeface="ＭＳ Ｐゴシック" pitchFamily="34" charset="-128"/>
              </a:rPr>
              <a:t>Find innovators and support them</a:t>
            </a:r>
          </a:p>
          <a:p>
            <a:pPr marL="398463" indent="-398463">
              <a:lnSpc>
                <a:spcPct val="90000"/>
              </a:lnSpc>
            </a:pPr>
            <a:r>
              <a:rPr lang="en-US" sz="2400" smtClean="0">
                <a:ea typeface="ＭＳ Ｐゴシック" pitchFamily="34" charset="-128"/>
              </a:rPr>
              <a:t>Invest in early adopters and allow communication with innovators</a:t>
            </a:r>
          </a:p>
          <a:p>
            <a:pPr marL="398463" indent="-398463">
              <a:lnSpc>
                <a:spcPct val="90000"/>
              </a:lnSpc>
            </a:pPr>
            <a:r>
              <a:rPr lang="en-US" sz="2400" smtClean="0">
                <a:ea typeface="ＭＳ Ｐゴシック" pitchFamily="34" charset="-128"/>
              </a:rPr>
              <a:t>Make early adopters observable</a:t>
            </a:r>
          </a:p>
          <a:p>
            <a:pPr marL="398463" indent="-398463">
              <a:lnSpc>
                <a:spcPct val="90000"/>
              </a:lnSpc>
            </a:pPr>
            <a:r>
              <a:rPr lang="en-US" sz="2400" smtClean="0">
                <a:ea typeface="ＭＳ Ｐゴシック" pitchFamily="34" charset="-128"/>
              </a:rPr>
              <a:t>Allow re-invent innovation</a:t>
            </a:r>
          </a:p>
          <a:p>
            <a:pPr marL="398463" indent="-398463">
              <a:lnSpc>
                <a:spcPct val="90000"/>
              </a:lnSpc>
            </a:pPr>
            <a:r>
              <a:rPr lang="en-US" sz="2400" smtClean="0">
                <a:ea typeface="ＭＳ Ｐゴシック" pitchFamily="34" charset="-128"/>
              </a:rPr>
              <a:t>Trust and enable innovation</a:t>
            </a:r>
          </a:p>
        </p:txBody>
      </p:sp>
      <p:sp>
        <p:nvSpPr>
          <p:cNvPr id="29701" name="AutoShape 5" descr="i2"/>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9702" name="Picture 6" descr="Dr. Don Berwic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1828800"/>
            <a:ext cx="23812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7"/>
          <p:cNvSpPr txBox="1">
            <a:spLocks noChangeArrowheads="1"/>
          </p:cNvSpPr>
          <p:nvPr/>
        </p:nvSpPr>
        <p:spPr bwMode="auto">
          <a:xfrm>
            <a:off x="1447800" y="2057400"/>
            <a:ext cx="6477000" cy="1739900"/>
          </a:xfrm>
          <a:prstGeom prst="rect">
            <a:avLst/>
          </a:prstGeom>
          <a:solidFill>
            <a:srgbClr val="B9DE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3600"/>
              <a:t>How does an organization with a strong culture for quality improvement look like?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533400"/>
            <a:ext cx="7772400" cy="762000"/>
          </a:xfrm>
        </p:spPr>
        <p:txBody>
          <a:bodyPr/>
          <a:lstStyle/>
          <a:p>
            <a:r>
              <a:rPr lang="en-US" smtClean="0">
                <a:ea typeface="ＭＳ Ｐゴシック" pitchFamily="34" charset="-128"/>
              </a:rPr>
              <a:t>Report Back from Audience Suggestions</a:t>
            </a:r>
          </a:p>
        </p:txBody>
      </p:sp>
      <p:sp>
        <p:nvSpPr>
          <p:cNvPr id="31747" name="Rectangle 3"/>
          <p:cNvSpPr>
            <a:spLocks noGrp="1" noChangeArrowheads="1"/>
          </p:cNvSpPr>
          <p:nvPr>
            <p:ph type="body" idx="1"/>
          </p:nvPr>
        </p:nvSpPr>
        <p:spPr/>
        <p:txBody>
          <a:bodyPr/>
          <a:lstStyle/>
          <a:p>
            <a:r>
              <a:rPr lang="en-US" smtClean="0">
                <a:ea typeface="ＭＳ Ｐゴシック" pitchFamily="34" charset="-128"/>
              </a:rPr>
              <a:t>What themes of how organizations with a strong culture for quality improvement look like were generated?</a:t>
            </a:r>
          </a:p>
          <a:p>
            <a:r>
              <a:rPr lang="en-US" smtClean="0">
                <a:ea typeface="ＭＳ Ｐゴシック" pitchFamily="34" charset="-128"/>
              </a:rPr>
              <a:t>What were the panel most favorite ideas?</a:t>
            </a:r>
          </a:p>
          <a:p>
            <a:r>
              <a:rPr lang="en-US" smtClean="0">
                <a:ea typeface="ＭＳ Ｐゴシック" pitchFamily="34" charset="-128"/>
              </a:rPr>
              <a:t>Audience responses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ea typeface="ＭＳ Ｐゴシック" pitchFamily="34" charset="-128"/>
              </a:rPr>
              <a:t>Learning Objectives</a:t>
            </a:r>
          </a:p>
        </p:txBody>
      </p:sp>
      <p:sp>
        <p:nvSpPr>
          <p:cNvPr id="6147" name="Rectangle 3"/>
          <p:cNvSpPr>
            <a:spLocks noGrp="1" noChangeArrowheads="1"/>
          </p:cNvSpPr>
          <p:nvPr>
            <p:ph type="body" idx="1"/>
          </p:nvPr>
        </p:nvSpPr>
        <p:spPr>
          <a:xfrm>
            <a:off x="762000" y="1600200"/>
            <a:ext cx="7772400" cy="4191000"/>
          </a:xfrm>
        </p:spPr>
        <p:txBody>
          <a:bodyPr/>
          <a:lstStyle/>
          <a:p>
            <a:r>
              <a:rPr lang="en-US" sz="2400" smtClean="0">
                <a:ea typeface="ＭＳ Ｐゴシック" pitchFamily="34" charset="-128"/>
              </a:rPr>
              <a:t>Understand key components of successful quality management programs</a:t>
            </a:r>
          </a:p>
          <a:p>
            <a:r>
              <a:rPr lang="en-US" sz="2400" smtClean="0">
                <a:ea typeface="ＭＳ Ｐゴシック" pitchFamily="34" charset="-128"/>
              </a:rPr>
              <a:t>Learn strategies from peers in developing a culture for improvement</a:t>
            </a:r>
          </a:p>
          <a:p>
            <a:r>
              <a:rPr lang="en-US" sz="2400" smtClean="0">
                <a:ea typeface="ＭＳ Ｐゴシック" pitchFamily="34" charset="-128"/>
              </a:rPr>
              <a:t>Learn strategies from the field in engaging important stakeholders and those resistant to change</a:t>
            </a:r>
          </a:p>
          <a:p>
            <a:r>
              <a:rPr lang="en-US" sz="2400" smtClean="0">
                <a:ea typeface="ＭＳ Ｐゴシック" pitchFamily="34" charset="-128"/>
              </a:rPr>
              <a:t>[Learn about the power of stories…]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7"/>
          <p:cNvSpPr txBox="1">
            <a:spLocks noChangeArrowheads="1"/>
          </p:cNvSpPr>
          <p:nvPr/>
        </p:nvSpPr>
        <p:spPr bwMode="auto">
          <a:xfrm>
            <a:off x="1447800" y="2057400"/>
            <a:ext cx="6477000" cy="106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3200"/>
              <a:t>What are the key ingredients for creating an agency-wide quality culture?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533400"/>
            <a:ext cx="7772400" cy="762000"/>
          </a:xfrm>
        </p:spPr>
        <p:txBody>
          <a:bodyPr/>
          <a:lstStyle/>
          <a:p>
            <a:r>
              <a:rPr lang="en-US" smtClean="0">
                <a:ea typeface="ＭＳ Ｐゴシック" pitchFamily="34" charset="-128"/>
              </a:rPr>
              <a:t>Report Back from Audience Suggestions</a:t>
            </a:r>
          </a:p>
        </p:txBody>
      </p:sp>
      <p:sp>
        <p:nvSpPr>
          <p:cNvPr id="33795" name="Rectangle 3"/>
          <p:cNvSpPr>
            <a:spLocks noGrp="1" noChangeArrowheads="1"/>
          </p:cNvSpPr>
          <p:nvPr>
            <p:ph type="body" idx="1"/>
          </p:nvPr>
        </p:nvSpPr>
        <p:spPr/>
        <p:txBody>
          <a:bodyPr/>
          <a:lstStyle/>
          <a:p>
            <a:r>
              <a:rPr lang="en-US" smtClean="0">
                <a:ea typeface="ＭＳ Ｐゴシック" pitchFamily="34" charset="-128"/>
              </a:rPr>
              <a:t>What themes of key ingredients for creating an agency-wide quality culture were generated?</a:t>
            </a:r>
          </a:p>
          <a:p>
            <a:r>
              <a:rPr lang="en-US" smtClean="0">
                <a:ea typeface="ＭＳ Ｐゴシック" pitchFamily="34" charset="-128"/>
              </a:rPr>
              <a:t>What were the panel most favorite ideas?</a:t>
            </a:r>
          </a:p>
          <a:p>
            <a:r>
              <a:rPr lang="en-US" smtClean="0">
                <a:ea typeface="ＭＳ Ｐゴシック" pitchFamily="34" charset="-128"/>
              </a:rPr>
              <a:t>Audience responses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533400"/>
            <a:ext cx="7772400" cy="762000"/>
          </a:xfrm>
        </p:spPr>
        <p:txBody>
          <a:bodyPr/>
          <a:lstStyle/>
          <a:p>
            <a:r>
              <a:rPr lang="en-US" smtClean="0">
                <a:ea typeface="ＭＳ Ｐゴシック" pitchFamily="34" charset="-128"/>
              </a:rPr>
              <a:t>Panel Presentations – 5 min each</a:t>
            </a:r>
          </a:p>
        </p:txBody>
      </p:sp>
      <p:sp>
        <p:nvSpPr>
          <p:cNvPr id="34819" name="Rectangle 3"/>
          <p:cNvSpPr>
            <a:spLocks noGrp="1" noChangeArrowheads="1"/>
          </p:cNvSpPr>
          <p:nvPr>
            <p:ph type="body" idx="1"/>
          </p:nvPr>
        </p:nvSpPr>
        <p:spPr/>
        <p:txBody>
          <a:bodyPr/>
          <a:lstStyle/>
          <a:p>
            <a:pPr>
              <a:lnSpc>
                <a:spcPct val="80000"/>
              </a:lnSpc>
            </a:pPr>
            <a:r>
              <a:rPr lang="en-US" sz="2400" smtClean="0">
                <a:ea typeface="ＭＳ Ｐゴシック" pitchFamily="34" charset="-128"/>
              </a:rPr>
              <a:t>How can we best engage all stakeholders/providers around quality improvement? How can we address issues of resistance? How can each provider/staff do their QI share?</a:t>
            </a:r>
          </a:p>
          <a:p>
            <a:pPr>
              <a:lnSpc>
                <a:spcPct val="80000"/>
              </a:lnSpc>
            </a:pPr>
            <a:r>
              <a:rPr lang="en-US" sz="2400" smtClean="0">
                <a:ea typeface="ＭＳ Ｐゴシック" pitchFamily="34" charset="-128"/>
              </a:rPr>
              <a:t>How can we establish QI aims that spark the interest of all providers/staff? What are the QI goals of interest to all?</a:t>
            </a:r>
          </a:p>
          <a:p>
            <a:pPr>
              <a:lnSpc>
                <a:spcPct val="80000"/>
              </a:lnSpc>
            </a:pPr>
            <a:r>
              <a:rPr lang="en-US" sz="2400" smtClean="0">
                <a:ea typeface="ＭＳ Ｐゴシック" pitchFamily="34" charset="-128"/>
              </a:rPr>
              <a:t>How can we best engage all subcontractors around QI? How can we engage them beyond contract requirements?</a:t>
            </a:r>
          </a:p>
          <a:p>
            <a:pPr>
              <a:lnSpc>
                <a:spcPct val="80000"/>
              </a:lnSpc>
            </a:pPr>
            <a:r>
              <a:rPr lang="en-US" sz="2400" smtClean="0">
                <a:ea typeface="ＭＳ Ｐゴシック" pitchFamily="34" charset="-128"/>
              </a:rPr>
              <a:t>How can you effectively make agency-wide senior leaders part of the ongoing QI work? What can we keep them in the loop?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533400"/>
            <a:ext cx="7772400" cy="762000"/>
          </a:xfrm>
        </p:spPr>
        <p:txBody>
          <a:bodyPr/>
          <a:lstStyle/>
          <a:p>
            <a:r>
              <a:rPr lang="en-US" smtClean="0">
                <a:ea typeface="ＭＳ Ｐゴシック" pitchFamily="34" charset="-128"/>
              </a:rPr>
              <a:t>Breakout Groups</a:t>
            </a:r>
          </a:p>
        </p:txBody>
      </p:sp>
      <p:sp>
        <p:nvSpPr>
          <p:cNvPr id="35843" name="Rectangle 3"/>
          <p:cNvSpPr>
            <a:spLocks noGrp="1" noChangeArrowheads="1"/>
          </p:cNvSpPr>
          <p:nvPr>
            <p:ph idx="4294967295"/>
          </p:nvPr>
        </p:nvSpPr>
        <p:spPr>
          <a:xfrm>
            <a:off x="609600" y="1828800"/>
            <a:ext cx="7848600" cy="4038600"/>
          </a:xfrm>
        </p:spPr>
        <p:txBody>
          <a:bodyPr/>
          <a:lstStyle/>
          <a:p>
            <a:pPr>
              <a:buFontTx/>
              <a:buChar char="-"/>
            </a:pPr>
            <a:r>
              <a:rPr lang="en-US" sz="2400" smtClean="0">
                <a:ea typeface="ＭＳ Ｐゴシック" pitchFamily="34" charset="-128"/>
              </a:rPr>
              <a:t>Select one of the following 4 topic areas based on your personal interest</a:t>
            </a:r>
          </a:p>
          <a:p>
            <a:pPr>
              <a:buFontTx/>
              <a:buChar char="-"/>
            </a:pPr>
            <a:r>
              <a:rPr lang="en-US" sz="2400" smtClean="0">
                <a:ea typeface="ＭＳ Ｐゴシック" pitchFamily="34" charset="-128"/>
              </a:rPr>
              <a:t>Move towards the assigned meeting area</a:t>
            </a:r>
          </a:p>
          <a:p>
            <a:pPr>
              <a:buFontTx/>
              <a:buChar char="-"/>
            </a:pPr>
            <a:r>
              <a:rPr lang="en-US" sz="2400" smtClean="0">
                <a:ea typeface="ＭＳ Ｐゴシック" pitchFamily="34" charset="-128"/>
              </a:rPr>
              <a:t>Select a group reporter</a:t>
            </a:r>
          </a:p>
          <a:p>
            <a:pPr>
              <a:buFontTx/>
              <a:buChar char="-"/>
            </a:pPr>
            <a:r>
              <a:rPr lang="en-US" sz="2400" smtClean="0">
                <a:ea typeface="ＭＳ Ｐゴシック" pitchFamily="34" charset="-128"/>
              </a:rPr>
              <a:t>Discuss your topic and report back to the larger group</a:t>
            </a:r>
          </a:p>
          <a:p>
            <a:pPr>
              <a:buFontTx/>
              <a:buChar char="-"/>
            </a:pP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457200"/>
            <a:ext cx="7772400" cy="762000"/>
          </a:xfrm>
        </p:spPr>
        <p:txBody>
          <a:bodyPr/>
          <a:lstStyle/>
          <a:p>
            <a:r>
              <a:rPr lang="en-US" smtClean="0">
                <a:ea typeface="ＭＳ Ｐゴシック" pitchFamily="34" charset="-128"/>
              </a:rPr>
              <a:t>Topic Areas</a:t>
            </a:r>
          </a:p>
        </p:txBody>
      </p:sp>
      <p:sp>
        <p:nvSpPr>
          <p:cNvPr id="36867" name="Rectangle 3"/>
          <p:cNvSpPr>
            <a:spLocks noGrp="1" noChangeArrowheads="1"/>
          </p:cNvSpPr>
          <p:nvPr>
            <p:ph type="body" idx="1"/>
          </p:nvPr>
        </p:nvSpPr>
        <p:spPr/>
        <p:txBody>
          <a:bodyPr/>
          <a:lstStyle/>
          <a:p>
            <a:pPr>
              <a:lnSpc>
                <a:spcPct val="80000"/>
              </a:lnSpc>
            </a:pPr>
            <a:r>
              <a:rPr lang="en-US" sz="2400" smtClean="0">
                <a:ea typeface="ＭＳ Ｐゴシック" pitchFamily="34" charset="-128"/>
              </a:rPr>
              <a:t>How can we best engage all stakeholders/providers around quality improvement? How can we address issues of resistance? How can each provider/staff do their QI share?</a:t>
            </a:r>
          </a:p>
          <a:p>
            <a:pPr>
              <a:lnSpc>
                <a:spcPct val="80000"/>
              </a:lnSpc>
            </a:pPr>
            <a:r>
              <a:rPr lang="en-US" sz="2400" smtClean="0">
                <a:ea typeface="ＭＳ Ｐゴシック" pitchFamily="34" charset="-128"/>
              </a:rPr>
              <a:t>How can we establish QI aims that spark the interest of all providers/staff? What are the QI</a:t>
            </a:r>
            <a:r>
              <a:rPr lang="en-US" sz="2400" smtClean="0">
                <a:solidFill>
                  <a:srgbClr val="FF0000"/>
                </a:solidFill>
                <a:ea typeface="ＭＳ Ｐゴシック" pitchFamily="34" charset="-128"/>
              </a:rPr>
              <a:t> </a:t>
            </a:r>
            <a:r>
              <a:rPr lang="en-US" sz="2400" smtClean="0">
                <a:ea typeface="ＭＳ Ｐゴシック" pitchFamily="34" charset="-128"/>
              </a:rPr>
              <a:t>goals of interest to all?</a:t>
            </a:r>
          </a:p>
          <a:p>
            <a:pPr>
              <a:lnSpc>
                <a:spcPct val="80000"/>
              </a:lnSpc>
            </a:pPr>
            <a:r>
              <a:rPr lang="en-US" sz="2400" smtClean="0">
                <a:ea typeface="ＭＳ Ｐゴシック" pitchFamily="34" charset="-128"/>
              </a:rPr>
              <a:t>How can we best engage all subcontractors around QI? How can we engage them beyond contract requirements?</a:t>
            </a:r>
          </a:p>
          <a:p>
            <a:pPr>
              <a:lnSpc>
                <a:spcPct val="80000"/>
              </a:lnSpc>
            </a:pPr>
            <a:r>
              <a:rPr lang="en-US" sz="2400" smtClean="0">
                <a:ea typeface="ＭＳ Ｐゴシック" pitchFamily="34" charset="-128"/>
              </a:rPr>
              <a:t>How can you effectively make agency-wide senior leaders part of the ongoing QI work? What can we keep them in the loop?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1371600"/>
            <a:ext cx="1371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050" y="3581400"/>
            <a:ext cx="1423988"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5" y="1373188"/>
            <a:ext cx="14684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3590925"/>
            <a:ext cx="1462088"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6300" y="1371600"/>
            <a:ext cx="136207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0275" y="3603625"/>
            <a:ext cx="12350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7138" y="3603625"/>
            <a:ext cx="13541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3963" y="1376363"/>
            <a:ext cx="1335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8" name="Rectangle 12"/>
          <p:cNvSpPr>
            <a:spLocks noGrp="1" noChangeArrowheads="1"/>
          </p:cNvSpPr>
          <p:nvPr>
            <p:ph type="title"/>
          </p:nvPr>
        </p:nvSpPr>
        <p:spPr>
          <a:xfrm>
            <a:off x="762000" y="457200"/>
            <a:ext cx="7772400" cy="762000"/>
          </a:xfrm>
          <a:noFill/>
        </p:spPr>
        <p:txBody>
          <a:bodyPr/>
          <a:lstStyle/>
          <a:p>
            <a:r>
              <a:rPr lang="en-US" smtClean="0">
                <a:ea typeface="ＭＳ Ｐゴシック" pitchFamily="34" charset="-128"/>
              </a:rPr>
              <a:t>Additional Resources</a:t>
            </a:r>
          </a:p>
        </p:txBody>
      </p:sp>
      <p:sp>
        <p:nvSpPr>
          <p:cNvPr id="37899" name="Rectangle 1"/>
          <p:cNvSpPr>
            <a:spLocks noChangeArrowheads="1"/>
          </p:cNvSpPr>
          <p:nvPr/>
        </p:nvSpPr>
        <p:spPr bwMode="auto">
          <a:xfrm>
            <a:off x="6354763" y="5705475"/>
            <a:ext cx="23637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SzPct val="77000"/>
            </a:pPr>
            <a:r>
              <a:rPr lang="en-US" sz="1000"/>
              <a:t>Information courtesy of Clemens Steinbock</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533400"/>
            <a:ext cx="7772400" cy="762000"/>
          </a:xfrm>
        </p:spPr>
        <p:txBody>
          <a:bodyPr/>
          <a:lstStyle/>
          <a:p>
            <a:r>
              <a:rPr lang="en-US" smtClean="0">
                <a:ea typeface="ＭＳ Ｐゴシック" pitchFamily="34" charset="-128"/>
              </a:rPr>
              <a:t>Aha Moment and Action Planning</a:t>
            </a:r>
          </a:p>
        </p:txBody>
      </p:sp>
      <p:sp>
        <p:nvSpPr>
          <p:cNvPr id="38915" name="Rectangle 3"/>
          <p:cNvSpPr>
            <a:spLocks noGrp="1" noChangeArrowheads="1"/>
          </p:cNvSpPr>
          <p:nvPr>
            <p:ph type="body" idx="1"/>
          </p:nvPr>
        </p:nvSpPr>
        <p:spPr/>
        <p:txBody>
          <a:bodyPr/>
          <a:lstStyle/>
          <a:p>
            <a:pPr>
              <a:lnSpc>
                <a:spcPct val="150000"/>
              </a:lnSpc>
            </a:pPr>
            <a:r>
              <a:rPr lang="en-US" sz="2400" smtClean="0">
                <a:ea typeface="ＭＳ Ｐゴシック" pitchFamily="34" charset="-128"/>
              </a:rPr>
              <a:t>What have you learned from this workshop?</a:t>
            </a:r>
          </a:p>
          <a:p>
            <a:pPr>
              <a:lnSpc>
                <a:spcPct val="150000"/>
              </a:lnSpc>
            </a:pPr>
            <a:r>
              <a:rPr lang="en-US" sz="2400" smtClean="0">
                <a:ea typeface="ＭＳ Ｐゴシック" pitchFamily="34" charset="-128"/>
              </a:rPr>
              <a:t>What will you do differently in response to this workshop?</a:t>
            </a:r>
          </a:p>
          <a:p>
            <a:pPr>
              <a:lnSpc>
                <a:spcPct val="150000"/>
              </a:lnSpc>
            </a:pPr>
            <a:r>
              <a:rPr lang="en-US" sz="2400" smtClean="0">
                <a:ea typeface="ＭＳ Ｐゴシック" pitchFamily="34" charset="-128"/>
              </a:rPr>
              <a:t>Complete the Action Planning Form on your chair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a:xfrm>
            <a:off x="762000" y="1295400"/>
            <a:ext cx="7772400" cy="4343400"/>
          </a:xfrm>
        </p:spPr>
        <p:txBody>
          <a:bodyPr/>
          <a:lstStyle/>
          <a:p>
            <a:pPr marL="0" indent="0" algn="ctr" eaLnBrk="1" hangingPunct="1">
              <a:buFontTx/>
              <a:buNone/>
              <a:defRPr/>
            </a:pPr>
            <a:endParaRPr lang="en-US" sz="2000" dirty="0" smtClean="0">
              <a:effectLst>
                <a:outerShdw blurRad="38100" dist="38100" dir="2700000" algn="tl">
                  <a:srgbClr val="C0C0C0"/>
                </a:outerShdw>
              </a:effectLst>
              <a:latin typeface="Arial" charset="0"/>
            </a:endParaRPr>
          </a:p>
          <a:p>
            <a:pPr marL="0" indent="0" algn="ctr" eaLnBrk="1" hangingPunct="1">
              <a:buFontTx/>
              <a:buNone/>
              <a:defRPr/>
            </a:pPr>
            <a:endParaRPr lang="en-US" dirty="0" smtClean="0">
              <a:solidFill>
                <a:schemeClr val="tx2"/>
              </a:solidFill>
            </a:endParaRPr>
          </a:p>
          <a:p>
            <a:pPr marL="0" indent="0" algn="ctr" eaLnBrk="1" hangingPunct="1">
              <a:buFontTx/>
              <a:buNone/>
              <a:defRPr/>
            </a:pPr>
            <a:endParaRPr lang="en-US" dirty="0" smtClean="0">
              <a:solidFill>
                <a:schemeClr val="tx2"/>
              </a:solidFill>
            </a:endParaRPr>
          </a:p>
          <a:p>
            <a:pPr marL="0" indent="0" algn="ctr" eaLnBrk="1" hangingPunct="1">
              <a:buFontTx/>
              <a:buNone/>
              <a:defRPr/>
            </a:pPr>
            <a:r>
              <a:rPr lang="en-US" dirty="0" smtClean="0">
                <a:solidFill>
                  <a:schemeClr val="tx2"/>
                </a:solidFill>
              </a:rPr>
              <a:t>National </a:t>
            </a:r>
            <a:r>
              <a:rPr lang="en-US" dirty="0">
                <a:solidFill>
                  <a:schemeClr val="tx2"/>
                </a:solidFill>
              </a:rPr>
              <a:t>Quality Center (NQC)</a:t>
            </a:r>
            <a:br>
              <a:rPr lang="en-US" dirty="0">
                <a:solidFill>
                  <a:schemeClr val="tx2"/>
                </a:solidFill>
              </a:rPr>
            </a:br>
            <a:r>
              <a:rPr lang="en-US" dirty="0">
                <a:solidFill>
                  <a:schemeClr val="tx2"/>
                </a:solidFill>
              </a:rPr>
              <a:t>NYSDOH AIDS Institute</a:t>
            </a:r>
            <a:br>
              <a:rPr lang="en-US" dirty="0">
                <a:solidFill>
                  <a:schemeClr val="tx2"/>
                </a:solidFill>
              </a:rPr>
            </a:br>
            <a:r>
              <a:rPr lang="en-US" dirty="0">
                <a:solidFill>
                  <a:schemeClr val="tx2"/>
                </a:solidFill>
              </a:rPr>
              <a:t>90 Church Street—13th Floor</a:t>
            </a:r>
            <a:br>
              <a:rPr lang="en-US" dirty="0">
                <a:solidFill>
                  <a:schemeClr val="tx2"/>
                </a:solidFill>
              </a:rPr>
            </a:br>
            <a:r>
              <a:rPr lang="en-US" dirty="0">
                <a:solidFill>
                  <a:schemeClr val="tx2"/>
                </a:solidFill>
              </a:rPr>
              <a:t>New York, NY 10007-2919</a:t>
            </a:r>
            <a:br>
              <a:rPr lang="en-US" dirty="0">
                <a:solidFill>
                  <a:schemeClr val="tx2"/>
                </a:solidFill>
              </a:rPr>
            </a:br>
            <a:r>
              <a:rPr lang="en-US" dirty="0">
                <a:solidFill>
                  <a:schemeClr val="tx2"/>
                </a:solidFill>
              </a:rPr>
              <a:t>Info@NationalQualityCenter.org</a:t>
            </a:r>
            <a:br>
              <a:rPr lang="en-US" dirty="0">
                <a:solidFill>
                  <a:schemeClr val="tx2"/>
                </a:solidFill>
              </a:rPr>
            </a:br>
            <a:r>
              <a:rPr lang="en-US" dirty="0">
                <a:solidFill>
                  <a:schemeClr val="tx2"/>
                </a:solidFill>
              </a:rPr>
              <a:t>NationalQualityCenter.org</a:t>
            </a:r>
          </a:p>
          <a:p>
            <a:pPr marL="0" indent="0" algn="ctr" eaLnBrk="1" hangingPunct="1">
              <a:buFontTx/>
              <a:buNone/>
              <a:defRPr/>
            </a:pPr>
            <a:endParaRPr lang="en-US" sz="2000" dirty="0">
              <a:effectLst>
                <a:outerShdw blurRad="38100" dist="38100" dir="2700000" algn="tl">
                  <a:srgbClr val="C0C0C0"/>
                </a:outerShdw>
              </a:effectLst>
              <a:latin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ea typeface="ＭＳ Ｐゴシック" pitchFamily="34" charset="-128"/>
              </a:rPr>
              <a:t>Agenda</a:t>
            </a:r>
          </a:p>
        </p:txBody>
      </p:sp>
      <p:sp>
        <p:nvSpPr>
          <p:cNvPr id="7171" name="Rectangle 3"/>
          <p:cNvSpPr>
            <a:spLocks noGrp="1" noChangeArrowheads="1"/>
          </p:cNvSpPr>
          <p:nvPr>
            <p:ph type="body" idx="1"/>
          </p:nvPr>
        </p:nvSpPr>
        <p:spPr/>
        <p:txBody>
          <a:bodyPr/>
          <a:lstStyle/>
          <a:p>
            <a:r>
              <a:rPr lang="en-US" sz="2400" smtClean="0">
                <a:ea typeface="ＭＳ Ｐゴシック" pitchFamily="34" charset="-128"/>
              </a:rPr>
              <a:t>Setting the stage</a:t>
            </a:r>
          </a:p>
          <a:p>
            <a:r>
              <a:rPr lang="en-US" sz="2400" smtClean="0">
                <a:ea typeface="ＭＳ Ｐゴシック" pitchFamily="34" charset="-128"/>
              </a:rPr>
              <a:t>Post-it notes from audience</a:t>
            </a:r>
          </a:p>
          <a:p>
            <a:r>
              <a:rPr lang="en-US" sz="2400" smtClean="0">
                <a:ea typeface="ＭＳ Ｐゴシック" pitchFamily="34" charset="-128"/>
              </a:rPr>
              <a:t>Overview on how to develop a culture for quality improvement in your agency</a:t>
            </a:r>
          </a:p>
          <a:p>
            <a:r>
              <a:rPr lang="en-US" sz="2400" smtClean="0">
                <a:ea typeface="ＭＳ Ｐゴシック" pitchFamily="34" charset="-128"/>
              </a:rPr>
              <a:t>‘Human Diffusion Curve’ exercise</a:t>
            </a:r>
          </a:p>
          <a:p>
            <a:r>
              <a:rPr lang="en-US" sz="2400" smtClean="0">
                <a:ea typeface="ＭＳ Ｐゴシック" pitchFamily="34" charset="-128"/>
              </a:rPr>
              <a:t>Panel presentations</a:t>
            </a:r>
          </a:p>
          <a:p>
            <a:r>
              <a:rPr lang="en-US" sz="2400" smtClean="0">
                <a:ea typeface="ＭＳ Ｐゴシック" pitchFamily="34" charset="-128"/>
              </a:rPr>
              <a:t>Breakout groups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 y="609600"/>
            <a:ext cx="8991600" cy="382588"/>
          </a:xfrm>
        </p:spPr>
        <p:txBody>
          <a:bodyPr rIns="26788"/>
          <a:lstStyle/>
          <a:p>
            <a:r>
              <a:rPr lang="en-US" sz="3100" smtClean="0">
                <a:ea typeface="ＭＳ Ｐゴシック" pitchFamily="34" charset="-128"/>
              </a:rPr>
              <a:t> How is Culture Created? Why Are We Wearing a Tie?</a:t>
            </a:r>
          </a:p>
        </p:txBody>
      </p:sp>
      <p:sp>
        <p:nvSpPr>
          <p:cNvPr id="9219" name="Rectangle 3"/>
          <p:cNvSpPr>
            <a:spLocks noGrp="1" noChangeArrowheads="1"/>
          </p:cNvSpPr>
          <p:nvPr>
            <p:ph type="body" idx="1"/>
          </p:nvPr>
        </p:nvSpPr>
        <p:spPr>
          <a:xfrm>
            <a:off x="179388" y="1393825"/>
            <a:ext cx="4633912" cy="5348288"/>
          </a:xfrm>
        </p:spPr>
        <p:txBody>
          <a:bodyPr rIns="26788"/>
          <a:lstStyle/>
          <a:p>
            <a:pPr marL="285750" indent="-285750">
              <a:buSzPct val="77000"/>
              <a:defRPr/>
            </a:pPr>
            <a:r>
              <a:rPr lang="en-US" sz="2000" dirty="0" smtClean="0">
                <a:latin typeface="Garamond" charset="0"/>
              </a:rPr>
              <a:t>Big dark room with a single source of light on one end of the room, estimate the distance to the light</a:t>
            </a:r>
          </a:p>
          <a:p>
            <a:pPr marL="285750" indent="-285750">
              <a:buSzPct val="77000"/>
              <a:defRPr/>
            </a:pPr>
            <a:r>
              <a:rPr lang="en-US" sz="2000" dirty="0" smtClean="0">
                <a:latin typeface="Garamond" charset="0"/>
              </a:rPr>
              <a:t>Wide variety by participants; conformity effect when people worked on groups</a:t>
            </a:r>
          </a:p>
          <a:p>
            <a:pPr marL="285750" indent="-285750">
              <a:buSzPct val="77000"/>
              <a:defRPr/>
            </a:pPr>
            <a:r>
              <a:rPr lang="en-US" sz="2000" dirty="0" smtClean="0">
                <a:latin typeface="Garamond" charset="0"/>
              </a:rPr>
              <a:t>Even a year later, the individualized responses were internalized; the ‘tradition’ continued over generations</a:t>
            </a:r>
          </a:p>
          <a:p>
            <a:pPr marL="285750" indent="-285750">
              <a:buSzPct val="77000"/>
              <a:defRPr/>
            </a:pPr>
            <a:r>
              <a:rPr lang="en-US" sz="2000" dirty="0" smtClean="0">
                <a:latin typeface="Garamond" charset="0"/>
              </a:rPr>
              <a:t>Status quo bias: once a practice has become established, it is likely to be perpetuated, even there is no particular basis for it</a:t>
            </a:r>
          </a:p>
          <a:p>
            <a:pPr marL="285750" indent="-285750">
              <a:buSzPct val="77000"/>
              <a:defRPr/>
            </a:pPr>
            <a:endParaRPr lang="en-US" sz="2000" dirty="0">
              <a:latin typeface="Garamond" charset="0"/>
            </a:endParaRPr>
          </a:p>
          <a:p>
            <a:pPr marL="0" indent="0">
              <a:buSzPct val="77000"/>
              <a:buFontTx/>
              <a:buNone/>
              <a:defRPr/>
            </a:pPr>
            <a:r>
              <a:rPr lang="en-US" sz="1000" dirty="0" smtClean="0">
                <a:latin typeface="Garamond" charset="0"/>
              </a:rPr>
              <a:t>Information courtesy of Clemens </a:t>
            </a:r>
            <a:r>
              <a:rPr lang="en-US" sz="1000" dirty="0" err="1" smtClean="0">
                <a:latin typeface="Garamond" charset="0"/>
              </a:rPr>
              <a:t>Steinbock</a:t>
            </a:r>
            <a:endParaRPr lang="en-US" sz="1000" dirty="0" smtClean="0">
              <a:latin typeface="Garamond"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2487613"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7" name="Rectangle 5"/>
          <p:cNvSpPr>
            <a:spLocks/>
          </p:cNvSpPr>
          <p:nvPr/>
        </p:nvSpPr>
        <p:spPr bwMode="auto">
          <a:xfrm>
            <a:off x="5715000" y="5600700"/>
            <a:ext cx="3060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5398" bIns="0" anchor="ctr">
            <a:spAutoFit/>
          </a:bodyPr>
          <a:lstStyle/>
          <a:p>
            <a:pPr algn="r" defTabSz="642938"/>
            <a:r>
              <a:rPr lang="en-US" sz="1200">
                <a:sym typeface="Garamond" pitchFamily="18" charset="0"/>
              </a:rPr>
              <a:t>[Muzafer Sherif, Sociometry, 1, 1937, 90-98]</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3863" y="381000"/>
            <a:ext cx="8491537" cy="892175"/>
          </a:xfrm>
        </p:spPr>
        <p:txBody>
          <a:bodyPr rIns="26788"/>
          <a:lstStyle/>
          <a:p>
            <a:r>
              <a:rPr lang="en-US" smtClean="0">
                <a:ea typeface="ＭＳ Ｐゴシック" pitchFamily="34" charset="-128"/>
              </a:rPr>
              <a:t>Reversing the Death of Rural Communities</a:t>
            </a:r>
          </a:p>
        </p:txBody>
      </p:sp>
      <p:sp>
        <p:nvSpPr>
          <p:cNvPr id="10243" name="Rectangle 3"/>
          <p:cNvSpPr>
            <a:spLocks noGrp="1" noChangeArrowheads="1"/>
          </p:cNvSpPr>
          <p:nvPr>
            <p:ph type="body" idx="1"/>
          </p:nvPr>
        </p:nvSpPr>
        <p:spPr>
          <a:xfrm>
            <a:off x="179388" y="1393825"/>
            <a:ext cx="4651375" cy="5348288"/>
          </a:xfrm>
        </p:spPr>
        <p:txBody>
          <a:bodyPr rIns="26788"/>
          <a:lstStyle/>
          <a:p>
            <a:pPr marL="285750" indent="-285750">
              <a:buSzPct val="77000"/>
              <a:defRPr/>
            </a:pPr>
            <a:r>
              <a:rPr lang="en-US" sz="2000" dirty="0" smtClean="0">
                <a:latin typeface="Garamond" charset="0"/>
              </a:rPr>
              <a:t>Howard in South Dakota, population 3000, had been shrinking for decades</a:t>
            </a:r>
          </a:p>
          <a:p>
            <a:pPr marL="285750" indent="-285750">
              <a:buSzPct val="77000"/>
              <a:defRPr/>
            </a:pPr>
            <a:r>
              <a:rPr lang="en-US" sz="2000" dirty="0" smtClean="0">
                <a:latin typeface="Garamond" charset="0"/>
              </a:rPr>
              <a:t>Howard High </a:t>
            </a:r>
            <a:r>
              <a:rPr lang="en-US" sz="2000" dirty="0" err="1" smtClean="0">
                <a:latin typeface="Garamond" charset="0"/>
              </a:rPr>
              <a:t>Schoolers</a:t>
            </a:r>
            <a:r>
              <a:rPr lang="en-US" sz="2000" dirty="0" smtClean="0">
                <a:latin typeface="Garamond" charset="0"/>
              </a:rPr>
              <a:t> - ‘How can we revitalize the town?’ 50% of residents were shopping outside their county</a:t>
            </a:r>
          </a:p>
          <a:p>
            <a:pPr marL="285750" indent="-285750">
              <a:buSzPct val="77000"/>
              <a:defRPr/>
            </a:pPr>
            <a:r>
              <a:rPr lang="en-US" sz="2000" dirty="0" smtClean="0">
                <a:latin typeface="Garamond" charset="0"/>
              </a:rPr>
              <a:t>Discovery - if Howard residents spend 10% of their disposable income at home, $7 million boost for local economy - ‘Keep Miner dollars in Miner County!’</a:t>
            </a:r>
          </a:p>
          <a:p>
            <a:pPr marL="285750" indent="-285750">
              <a:buSzPct val="77000"/>
              <a:defRPr/>
            </a:pPr>
            <a:r>
              <a:rPr lang="en-US" sz="2000" dirty="0" smtClean="0">
                <a:latin typeface="Garamond" charset="0"/>
              </a:rPr>
              <a:t>A year later by the South Dakota Department of Revenue: increase by $15.6 million </a:t>
            </a:r>
          </a:p>
          <a:p>
            <a:pPr marL="285750" indent="-285750">
              <a:buSzPct val="77000"/>
              <a:defRPr/>
            </a:pPr>
            <a:endParaRPr lang="en-US" sz="2000" dirty="0">
              <a:latin typeface="Garamond" charset="0"/>
            </a:endParaRPr>
          </a:p>
          <a:p>
            <a:pPr marL="0" indent="0">
              <a:buSzPct val="77000"/>
              <a:buFontTx/>
              <a:buNone/>
              <a:defRPr/>
            </a:pPr>
            <a:r>
              <a:rPr lang="en-US" sz="1000" dirty="0" smtClean="0">
                <a:latin typeface="Garamond" charset="0"/>
              </a:rPr>
              <a:t>Information courtesy of Clemens </a:t>
            </a:r>
            <a:r>
              <a:rPr lang="en-US" sz="1000" dirty="0" err="1" smtClean="0">
                <a:latin typeface="Garamond" charset="0"/>
              </a:rPr>
              <a:t>Steinbock</a:t>
            </a:r>
            <a:endParaRPr lang="en-US" sz="1000" dirty="0" smtClean="0">
              <a:latin typeface="Garamond" charset="0"/>
            </a:endParaRPr>
          </a:p>
          <a:p>
            <a:pPr marL="285750" indent="-285750">
              <a:buSzPct val="77000"/>
              <a:defRPr/>
            </a:pPr>
            <a:endParaRPr lang="en-US" sz="2000" dirty="0" smtClean="0">
              <a:latin typeface="Garamond" charset="0"/>
            </a:endParaRPr>
          </a:p>
        </p:txBody>
      </p:sp>
      <p:sp>
        <p:nvSpPr>
          <p:cNvPr id="9220" name="Rectangle 4"/>
          <p:cNvSpPr>
            <a:spLocks/>
          </p:cNvSpPr>
          <p:nvPr/>
        </p:nvSpPr>
        <p:spPr bwMode="auto">
          <a:xfrm>
            <a:off x="4953000" y="5592763"/>
            <a:ext cx="37782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5398" bIns="0" anchor="ctr">
            <a:spAutoFit/>
          </a:bodyPr>
          <a:lstStyle/>
          <a:p>
            <a:pPr algn="r" defTabSz="642938"/>
            <a:r>
              <a:rPr lang="en-US" sz="1300" u="sng">
                <a:sym typeface="Garamond" pitchFamily="18" charset="0"/>
              </a:rPr>
              <a:t>[</a:t>
            </a:r>
            <a:r>
              <a:rPr lang="en-US" sz="1300" u="sng">
                <a:sym typeface="Garamond" pitchFamily="18" charset="0"/>
                <a:hlinkClick r:id="rId3"/>
              </a:rPr>
              <a:t>Wall Street Journal,  Jonathan Eig, March 27, 2005</a:t>
            </a:r>
            <a:r>
              <a:rPr lang="en-US" sz="1300" u="sng">
                <a:sym typeface="Garamond" pitchFamily="18" charset="0"/>
              </a:rPr>
              <a:t>]</a:t>
            </a: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524000"/>
            <a:ext cx="3724275"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547688"/>
            <a:ext cx="7366000" cy="595312"/>
          </a:xfrm>
        </p:spPr>
        <p:txBody>
          <a:bodyPr rIns="26788"/>
          <a:lstStyle/>
          <a:p>
            <a:r>
              <a:rPr lang="en-US" smtClean="0">
                <a:ea typeface="ＭＳ Ｐゴシック" pitchFamily="34" charset="-128"/>
              </a:rPr>
              <a:t>Reduce Medication Errors</a:t>
            </a:r>
          </a:p>
        </p:txBody>
      </p:sp>
      <p:sp>
        <p:nvSpPr>
          <p:cNvPr id="11267" name="Rectangle 3"/>
          <p:cNvSpPr>
            <a:spLocks noGrp="1" noChangeArrowheads="1"/>
          </p:cNvSpPr>
          <p:nvPr>
            <p:ph type="body" idx="1"/>
          </p:nvPr>
        </p:nvSpPr>
        <p:spPr>
          <a:xfrm>
            <a:off x="322263" y="1687513"/>
            <a:ext cx="4392612" cy="4803775"/>
          </a:xfrm>
        </p:spPr>
        <p:txBody>
          <a:bodyPr rIns="26788"/>
          <a:lstStyle/>
          <a:p>
            <a:pPr marL="285750" indent="-285750">
              <a:buSzPct val="77000"/>
              <a:defRPr/>
            </a:pPr>
            <a:r>
              <a:rPr lang="en-US" sz="2000" dirty="0" smtClean="0">
                <a:latin typeface="Garamond" charset="0"/>
              </a:rPr>
              <a:t>Situation: on average, 1 medication error per 1,000 medications administered; led to 250 errors annually</a:t>
            </a:r>
          </a:p>
          <a:p>
            <a:pPr marL="285750" indent="-285750">
              <a:buSzPct val="77000"/>
              <a:defRPr/>
            </a:pPr>
            <a:r>
              <a:rPr lang="en-US" sz="2000" dirty="0" smtClean="0">
                <a:latin typeface="Garamond" charset="0"/>
              </a:rPr>
              <a:t>Solution: create a ‘cone of silence’ (Get Smart), introduction of medication vest for 6-month pilot</a:t>
            </a:r>
          </a:p>
          <a:p>
            <a:pPr marL="285750" indent="-285750">
              <a:buSzPct val="77000"/>
              <a:defRPr/>
            </a:pPr>
            <a:r>
              <a:rPr lang="en-US" sz="2000" dirty="0" smtClean="0">
                <a:latin typeface="Garamond" charset="0"/>
              </a:rPr>
              <a:t>Results: errors dropped 47%; adoption by the entire hospital resulted in 20% drop </a:t>
            </a:r>
            <a:r>
              <a:rPr lang="en-US" sz="2000" dirty="0" err="1" smtClean="0">
                <a:latin typeface="Garamond" charset="0"/>
              </a:rPr>
              <a:t>hospitalwide</a:t>
            </a:r>
            <a:endParaRPr lang="en-US" sz="2000" dirty="0" smtClean="0">
              <a:latin typeface="Garamond" charset="0"/>
            </a:endParaRPr>
          </a:p>
          <a:p>
            <a:pPr marL="285750" indent="-285750">
              <a:buSzPct val="77000"/>
              <a:defRPr/>
            </a:pPr>
            <a:endParaRPr lang="en-US" sz="2000" dirty="0">
              <a:latin typeface="Garamond" charset="0"/>
            </a:endParaRPr>
          </a:p>
          <a:p>
            <a:pPr marL="0" indent="0">
              <a:buSzPct val="77000"/>
              <a:buFontTx/>
              <a:buNone/>
              <a:defRPr/>
            </a:pPr>
            <a:r>
              <a:rPr lang="en-US" sz="1000" dirty="0" smtClean="0">
                <a:latin typeface="Garamond" charset="0"/>
              </a:rPr>
              <a:t>Information courtesy of Clemens </a:t>
            </a:r>
            <a:r>
              <a:rPr lang="en-US" sz="1000" dirty="0" err="1" smtClean="0">
                <a:latin typeface="Garamond" charset="0"/>
              </a:rPr>
              <a:t>Steinbock</a:t>
            </a:r>
            <a:endParaRPr lang="en-US" sz="1000" dirty="0" smtClean="0">
              <a:latin typeface="Garamond" charset="0"/>
            </a:endParaRPr>
          </a:p>
          <a:p>
            <a:pPr marL="0" indent="0">
              <a:buSzPct val="77000"/>
              <a:buFontTx/>
              <a:buNone/>
              <a:defRPr/>
            </a:pPr>
            <a:endParaRPr lang="en-US" sz="2000" dirty="0" smtClean="0">
              <a:latin typeface="Garamond" charset="0"/>
            </a:endParaRPr>
          </a:p>
        </p:txBody>
      </p:sp>
      <p:sp>
        <p:nvSpPr>
          <p:cNvPr id="10244" name="Rectangle 4"/>
          <p:cNvSpPr>
            <a:spLocks/>
          </p:cNvSpPr>
          <p:nvPr/>
        </p:nvSpPr>
        <p:spPr bwMode="auto">
          <a:xfrm>
            <a:off x="2908300" y="5668963"/>
            <a:ext cx="61563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55398" bIns="0" anchor="ctr">
            <a:spAutoFit/>
          </a:bodyPr>
          <a:lstStyle/>
          <a:p>
            <a:pPr algn="r" defTabSz="642938"/>
            <a:r>
              <a:rPr lang="en-US" sz="1300">
                <a:sym typeface="Garamond" pitchFamily="18" charset="0"/>
              </a:rPr>
              <a:t>[Becky Richards, Kaiser South San Francisco Hospital, Beacon Collaborative, April 2008]</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27940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533400"/>
            <a:ext cx="7772400" cy="762000"/>
          </a:xfrm>
        </p:spPr>
        <p:txBody>
          <a:bodyPr/>
          <a:lstStyle/>
          <a:p>
            <a:pPr eaLnBrk="1" hangingPunct="1"/>
            <a:r>
              <a:rPr lang="en-US" smtClean="0">
                <a:ea typeface="ＭＳ Ｐゴシック" pitchFamily="34" charset="-128"/>
              </a:rPr>
              <a:t>Key Questions</a:t>
            </a:r>
          </a:p>
        </p:txBody>
      </p:sp>
      <p:pic>
        <p:nvPicPr>
          <p:cNvPr id="11267" name="Picture 5" descr="chart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73200"/>
            <a:ext cx="2503488"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7"/>
          <p:cNvSpPr txBox="1">
            <a:spLocks noChangeArrowheads="1"/>
          </p:cNvSpPr>
          <p:nvPr/>
        </p:nvSpPr>
        <p:spPr bwMode="auto">
          <a:xfrm>
            <a:off x="3505200" y="3505200"/>
            <a:ext cx="5181600" cy="1006475"/>
          </a:xfrm>
          <a:prstGeom prst="rect">
            <a:avLst/>
          </a:prstGeom>
          <a:solidFill>
            <a:srgbClr val="B9DE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2000"/>
              <a:t>How does an organization with a strong culture for quality improvement look like?</a:t>
            </a:r>
          </a:p>
          <a:p>
            <a:pPr eaLnBrk="1" hangingPunct="1"/>
            <a:endParaRPr lang="en-US" sz="2000"/>
          </a:p>
        </p:txBody>
      </p:sp>
      <p:sp>
        <p:nvSpPr>
          <p:cNvPr id="11269" name="TextBox 7"/>
          <p:cNvSpPr txBox="1">
            <a:spLocks noChangeArrowheads="1"/>
          </p:cNvSpPr>
          <p:nvPr/>
        </p:nvSpPr>
        <p:spPr bwMode="auto">
          <a:xfrm>
            <a:off x="3505200" y="4724400"/>
            <a:ext cx="5181600" cy="1006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2000"/>
              <a:t>What are the key ingredients for creating an agency-wide quality culture?</a:t>
            </a:r>
          </a:p>
          <a:p>
            <a:pPr eaLnBrk="1" hangingPunct="1"/>
            <a:endParaRPr lang="en-US" sz="2000"/>
          </a:p>
        </p:txBody>
      </p:sp>
      <p:sp>
        <p:nvSpPr>
          <p:cNvPr id="11270" name="TextBox 7"/>
          <p:cNvSpPr txBox="1">
            <a:spLocks noChangeArrowheads="1"/>
          </p:cNvSpPr>
          <p:nvPr/>
        </p:nvSpPr>
        <p:spPr bwMode="auto">
          <a:xfrm>
            <a:off x="3505200" y="1584325"/>
            <a:ext cx="5181600" cy="701675"/>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2000"/>
              <a:t>How can we generate ideas for improvement that become the new status quo?</a:t>
            </a:r>
          </a:p>
        </p:txBody>
      </p:sp>
      <p:sp>
        <p:nvSpPr>
          <p:cNvPr id="11271" name="TextBox 7"/>
          <p:cNvSpPr txBox="1">
            <a:spLocks noChangeArrowheads="1"/>
          </p:cNvSpPr>
          <p:nvPr/>
        </p:nvSpPr>
        <p:spPr bwMode="auto">
          <a:xfrm>
            <a:off x="3505200" y="2590800"/>
            <a:ext cx="5181600"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ea typeface="ＭＳ Ｐゴシック" pitchFamily="34" charset="-128"/>
              </a:defRPr>
            </a:lvl1pPr>
            <a:lvl2pPr marL="742950" indent="-285750" eaLnBrk="0" hangingPunct="0">
              <a:defRPr>
                <a:solidFill>
                  <a:schemeClr val="tx1"/>
                </a:solidFill>
                <a:latin typeface="Garamond" pitchFamily="18" charset="0"/>
                <a:ea typeface="ＭＳ Ｐゴシック" pitchFamily="34" charset="-128"/>
              </a:defRPr>
            </a:lvl2pPr>
            <a:lvl3pPr marL="1143000" indent="-228600" eaLnBrk="0" hangingPunct="0">
              <a:defRPr>
                <a:solidFill>
                  <a:schemeClr val="tx1"/>
                </a:solidFill>
                <a:latin typeface="Garamond" pitchFamily="18" charset="0"/>
                <a:ea typeface="ＭＳ Ｐゴシック" pitchFamily="34" charset="-128"/>
              </a:defRPr>
            </a:lvl3pPr>
            <a:lvl4pPr marL="1600200" indent="-228600" eaLnBrk="0" hangingPunct="0">
              <a:defRPr>
                <a:solidFill>
                  <a:schemeClr val="tx1"/>
                </a:solidFill>
                <a:latin typeface="Garamond" pitchFamily="18" charset="0"/>
                <a:ea typeface="ＭＳ Ｐゴシック" pitchFamily="34" charset="-128"/>
              </a:defRPr>
            </a:lvl4pPr>
            <a:lvl5pPr marL="2057400" indent="-228600" eaLnBrk="0" hangingPunct="0">
              <a:defRPr>
                <a:solidFill>
                  <a:schemeClr val="tx1"/>
                </a:solidFill>
                <a:latin typeface="Garamond" pitchFamily="18" charset="0"/>
                <a:ea typeface="ＭＳ Ｐゴシック" pitchFamily="34" charset="-128"/>
              </a:defRPr>
            </a:lvl5pPr>
            <a:lvl6pPr marL="2514600" indent="-228600" eaLnBrk="0" fontAlgn="base" hangingPunct="0">
              <a:spcBef>
                <a:spcPct val="0"/>
              </a:spcBef>
              <a:spcAft>
                <a:spcPct val="0"/>
              </a:spcAft>
              <a:defRPr>
                <a:solidFill>
                  <a:schemeClr val="tx1"/>
                </a:solidFill>
                <a:latin typeface="Garamond" pitchFamily="18" charset="0"/>
                <a:ea typeface="ＭＳ Ｐゴシック" pitchFamily="34" charset="-128"/>
              </a:defRPr>
            </a:lvl6pPr>
            <a:lvl7pPr marL="2971800" indent="-228600" eaLnBrk="0" fontAlgn="base" hangingPunct="0">
              <a:spcBef>
                <a:spcPct val="0"/>
              </a:spcBef>
              <a:spcAft>
                <a:spcPct val="0"/>
              </a:spcAft>
              <a:defRPr>
                <a:solidFill>
                  <a:schemeClr val="tx1"/>
                </a:solidFill>
                <a:latin typeface="Garamond" pitchFamily="18" charset="0"/>
                <a:ea typeface="ＭＳ Ｐゴシック" pitchFamily="34" charset="-128"/>
              </a:defRPr>
            </a:lvl7pPr>
            <a:lvl8pPr marL="3429000" indent="-228600" eaLnBrk="0" fontAlgn="base" hangingPunct="0">
              <a:spcBef>
                <a:spcPct val="0"/>
              </a:spcBef>
              <a:spcAft>
                <a:spcPct val="0"/>
              </a:spcAft>
              <a:defRPr>
                <a:solidFill>
                  <a:schemeClr val="tx1"/>
                </a:solidFill>
                <a:latin typeface="Garamond" pitchFamily="18" charset="0"/>
                <a:ea typeface="ＭＳ Ｐゴシック" pitchFamily="34" charset="-128"/>
              </a:defRPr>
            </a:lvl8pPr>
            <a:lvl9pPr marL="3886200" indent="-228600" eaLnBrk="0" fontAlgn="base" hangingPunct="0">
              <a:spcBef>
                <a:spcPct val="0"/>
              </a:spcBef>
              <a:spcAft>
                <a:spcPct val="0"/>
              </a:spcAft>
              <a:defRPr>
                <a:solidFill>
                  <a:schemeClr val="tx1"/>
                </a:solidFill>
                <a:latin typeface="Garamond" pitchFamily="18" charset="0"/>
                <a:ea typeface="ＭＳ Ｐゴシック" pitchFamily="34" charset="-128"/>
              </a:defRPr>
            </a:lvl9pPr>
          </a:lstStyle>
          <a:p>
            <a:pPr eaLnBrk="1" hangingPunct="1"/>
            <a:r>
              <a:rPr lang="en-US" sz="2000"/>
              <a:t>How are new ideas adopted in an organization?</a:t>
            </a:r>
          </a:p>
          <a:p>
            <a:pPr eaLnBrk="1" hangingPunct="1"/>
            <a:endParaRPr lang="en-US" sz="20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533400"/>
            <a:ext cx="7772400" cy="762000"/>
          </a:xfrm>
        </p:spPr>
        <p:txBody>
          <a:bodyPr/>
          <a:lstStyle/>
          <a:p>
            <a:r>
              <a:rPr lang="en-US" smtClean="0">
                <a:ea typeface="ＭＳ Ｐゴシック" pitchFamily="34" charset="-128"/>
              </a:rPr>
              <a:t>Audience Participation</a:t>
            </a:r>
          </a:p>
        </p:txBody>
      </p:sp>
      <p:sp>
        <p:nvSpPr>
          <p:cNvPr id="12291" name="Rectangle 3"/>
          <p:cNvSpPr>
            <a:spLocks noGrp="1" noChangeArrowheads="1"/>
          </p:cNvSpPr>
          <p:nvPr>
            <p:ph type="body" idx="1"/>
          </p:nvPr>
        </p:nvSpPr>
        <p:spPr>
          <a:xfrm>
            <a:off x="762000" y="1447800"/>
            <a:ext cx="8229600" cy="4191000"/>
          </a:xfrm>
        </p:spPr>
        <p:txBody>
          <a:bodyPr/>
          <a:lstStyle/>
          <a:p>
            <a:r>
              <a:rPr lang="en-US" smtClean="0">
                <a:ea typeface="ＭＳ Ｐゴシック" pitchFamily="34" charset="-128"/>
              </a:rPr>
              <a:t>On your chair each participant has post-it note(s)</a:t>
            </a:r>
          </a:p>
          <a:p>
            <a:r>
              <a:rPr lang="en-US" smtClean="0">
                <a:ea typeface="ＭＳ Ｐゴシック" pitchFamily="34" charset="-128"/>
              </a:rPr>
              <a:t>Audience I – write down 1-2 suggestions:</a:t>
            </a:r>
          </a:p>
          <a:p>
            <a:pPr lvl="1"/>
            <a:r>
              <a:rPr lang="en-US" smtClean="0">
                <a:ea typeface="ＭＳ Ｐゴシック" pitchFamily="34" charset="-128"/>
              </a:rPr>
              <a:t>‘How does an organization with a strong culture for quality improvement look like?’</a:t>
            </a:r>
          </a:p>
          <a:p>
            <a:r>
              <a:rPr lang="en-US" smtClean="0">
                <a:ea typeface="ＭＳ Ｐゴシック" pitchFamily="34" charset="-128"/>
              </a:rPr>
              <a:t>Audience II - write down 1-2 suggestions:</a:t>
            </a:r>
          </a:p>
          <a:p>
            <a:pPr lvl="1"/>
            <a:r>
              <a:rPr lang="en-US" smtClean="0">
                <a:ea typeface="ＭＳ Ｐゴシック" pitchFamily="34" charset="-128"/>
              </a:rPr>
              <a:t>‘In your opinion, what is the most important ingredient to develop an agency-wide culture for quality improvement in your HIV program?’</a:t>
            </a:r>
          </a:p>
          <a:p>
            <a:r>
              <a:rPr lang="en-US" smtClean="0">
                <a:ea typeface="ＭＳ Ｐゴシック" pitchFamily="34" charset="-128"/>
              </a:rPr>
              <a:t>Hand them in after 5min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MMPROD_NEXTUNIQUEID" val="10013"/>
  <p:tag name="MMPROD_UIDATA" val="&lt;database version=&quot;7.0&quot;&gt;&lt;object type=&quot;1&quot; unique_id=&quot;10001&quot;&gt;&lt;object type=&quot;8&quot; unique_id=&quot;11546&quot;&gt;&lt;/object&gt;&lt;object type=&quot;2&quot; unique_id=&quot;11547&quot;&gt;&lt;object type=&quot;3&quot; unique_id=&quot;27863&quot;&gt;&lt;property id=&quot;20148&quot; value=&quot;5&quot;/&gt;&lt;property id=&quot;20300&quot; value=&quot;Slide 1 - &amp;quot;Guidance to Creating a Culture &amp;#x0D;&amp;#x0A;for Quality Improvement: &amp;#x0D;&amp;#x0A;101 Session:&amp;#x0D;&amp;#x0A;Supporting and Sustaining a Quality Manageme&quot;/&gt;&lt;property id=&quot;20307&quot; value=&quot;637&quot;/&gt;&lt;/object&gt;&lt;object type=&quot;3&quot; unique_id=&quot;27864&quot;&gt;&lt;property id=&quot;20148&quot; value=&quot;5&quot;/&gt;&lt;property id=&quot;20300&quot; value=&quot;Slide 3 - &amp;quot;Learning Objectives&amp;quot;&quot;/&gt;&lt;property id=&quot;20307&quot; value=&quot;640&quot;/&gt;&lt;/object&gt;&lt;object type=&quot;3&quot; unique_id=&quot;27865&quot;&gt;&lt;property id=&quot;20148&quot; value=&quot;5&quot;/&gt;&lt;property id=&quot;20300&quot; value=&quot;Slide 4 - &amp;quot;Agenda&amp;quot;&quot;/&gt;&lt;property id=&quot;20307&quot; value=&quot;641&quot;/&gt;&lt;/object&gt;&lt;object type=&quot;3&quot; unique_id=&quot;28796&quot;&gt;&lt;property id=&quot;20148&quot; value=&quot;5&quot;/&gt;&lt;property id=&quot;20300&quot; value=&quot;Slide 37 - &amp;quot;Contact NQC&amp;#x0D;&amp;#x0A;&amp;quot;&quot;/&gt;&lt;property id=&quot;20307&quot; value=&quot;642&quot;/&gt;&lt;/object&gt;&lt;object type=&quot;3&quot; unique_id=&quot;29291&quot;&gt;&lt;property id=&quot;20148&quot; value=&quot;5&quot;/&gt;&lt;property id=&quot;20300&quot; value=&quot;Slide 33 - &amp;quot;Breakout Groups&amp;quot;&quot;/&gt;&lt;property id=&quot;20307&quot; value=&quot;648&quot;/&gt;&lt;/object&gt;&lt;object type=&quot;3&quot; unique_id=&quot;31184&quot;&gt;&lt;property id=&quot;20148&quot; value=&quot;5&quot;/&gt;&lt;property id=&quot;20300&quot; value=&quot;Slide 8 - &amp;quot;Key Questions&amp;quot;&quot;/&gt;&lt;property id=&quot;20307&quot; value=&quot;655&quot;/&gt;&lt;/object&gt;&lt;object type=&quot;3&quot; unique_id=&quot;31185&quot;&gt;&lt;property id=&quot;20148&quot; value=&quot;5&quot;/&gt;&lt;property id=&quot;20300&quot; value=&quot;Slide 9 - &amp;quot;Audience Participation&amp;quot;&quot;/&gt;&lt;property id=&quot;20307&quot; value=&quot;657&quot;/&gt;&lt;/object&gt;&lt;object type=&quot;3&quot; unique_id=&quot;31186&quot;&gt;&lt;property id=&quot;20148&quot; value=&quot;5&quot;/&gt;&lt;property id=&quot;20300&quot; value=&quot;Slide 10&quot;/&gt;&lt;property id=&quot;20307&quot; value=&quot;661&quot;/&gt;&lt;/object&gt;&lt;object type=&quot;3&quot; unique_id=&quot;31187&quot;&gt;&lt;property id=&quot;20148&quot; value=&quot;5&quot;/&gt;&lt;property id=&quot;20300&quot; value=&quot;Slide 11 - &amp;quot;Hand Washing in Pakistan&amp;quot;&quot;/&gt;&lt;property id=&quot;20307&quot; value=&quot;658&quot;/&gt;&lt;/object&gt;&lt;object type=&quot;3&quot; unique_id=&quot;31188&quot;&gt;&lt;property id=&quot;20148&quot; value=&quot;5&quot;/&gt;&lt;property id=&quot;20300&quot; value=&quot;Slide 12 - &amp;quot;Use of Checklists&amp;quot;&quot;/&gt;&lt;property id=&quot;20307&quot; value=&quot;659&quot;/&gt;&lt;/object&gt;&lt;object type=&quot;3&quot; unique_id=&quot;31189&quot;&gt;&lt;property id=&quot;20148&quot; value=&quot;5&quot;/&gt;&lt;property id=&quot;20300&quot; value=&quot;Slide 13 - &amp;quot;Non-reusable Syringes&amp;quot;&quot;/&gt;&lt;property id=&quot;20307&quot; value=&quot;660&quot;/&gt;&lt;/object&gt;&lt;object type=&quot;3&quot; unique_id=&quot;31190&quot;&gt;&lt;property id=&quot;20148&quot; value=&quot;5&quot;/&gt;&lt;property id=&quot;20300&quot; value=&quot;Slide 14 - &amp;quot;Lessons Learned – To Get Started…&amp;quot;&quot;/&gt;&lt;property id=&quot;20307&quot; value=&quot;662&quot;/&gt;&lt;/object&gt;&lt;object type=&quot;3&quot; unique_id=&quot;31194&quot;&gt;&lt;property id=&quot;20148&quot; value=&quot;5&quot;/&gt;&lt;property id=&quot;20300&quot; value=&quot;Slide 20&quot;/&gt;&lt;property id=&quot;20307&quot; value=&quot;667&quot;/&gt;&lt;/object&gt;&lt;object type=&quot;3&quot; unique_id=&quot;31195&quot;&gt;&lt;property id=&quot;20148&quot; value=&quot;5&quot;/&gt;&lt;property id=&quot;20300&quot; value=&quot;Slide 21 - &amp;quot;The “Diffusion Curve”:&amp;#x0D;&amp;#x0A;Reaching the Tipping Point&amp;quot;&quot;/&gt;&lt;property id=&quot;20307&quot; value=&quot;668&quot;/&gt;&lt;/object&gt;&lt;object type=&quot;3&quot; unique_id=&quot;31196&quot;&gt;&lt;property id=&quot;20148&quot; value=&quot;5&quot;/&gt;&lt;property id=&quot;20300&quot; value=&quot;Slide 22&quot;/&gt;&lt;property id=&quot;20307&quot; value=&quot;669&quot;/&gt;&lt;/object&gt;&lt;object type=&quot;3&quot; unique_id=&quot;31197&quot;&gt;&lt;property id=&quot;20148&quot; value=&quot;5&quot;/&gt;&lt;property id=&quot;20300&quot; value=&quot;Slide 23 - &amp;quot;Types of Innovators&amp;quot;&quot;/&gt;&lt;property id=&quot;20307&quot; value=&quot;670&quot;/&gt;&lt;/object&gt;&lt;object type=&quot;3&quot; unique_id=&quot;31198&quot;&gt;&lt;property id=&quot;20148&quot; value=&quot;5&quot;/&gt;&lt;property id=&quot;20300&quot; value=&quot;Slide 24 - &amp;quot;‘Diffusion of Innovation’&amp;quot;&quot;/&gt;&lt;property id=&quot;20307&quot; value=&quot;671&quot;/&gt;&lt;/object&gt;&lt;object type=&quot;3&quot; unique_id=&quot;31199&quot;&gt;&lt;property id=&quot;20148&quot; value=&quot;5&quot;/&gt;&lt;property id=&quot;20300&quot; value=&quot;Slide 25 - &amp;quot;Human Diffusion Curve Exercise&amp;quot;&quot;/&gt;&lt;property id=&quot;20307&quot; value=&quot;672&quot;/&gt;&lt;/object&gt;&lt;object type=&quot;3&quot; unique_id=&quot;31200&quot;&gt;&lt;property id=&quot;20148&quot; value=&quot;5&quot;/&gt;&lt;property id=&quot;20300&quot; value=&quot;Slide 26 - &amp;quot;Rogers’ Five Attributes of Change&amp;quot;&quot;/&gt;&lt;property id=&quot;20307&quot; value=&quot;673&quot;/&gt;&lt;/object&gt;&lt;object type=&quot;3&quot; unique_id=&quot;31201&quot;&gt;&lt;property id=&quot;20148&quot; value=&quot;5&quot;/&gt;&lt;property id=&quot;20300&quot; value=&quot;Slide 27 - &amp;quot;Rules of Diffusion (by Donald Berwick)&amp;quot;&quot;/&gt;&lt;property id=&quot;20307&quot; value=&quot;674&quot;/&gt;&lt;/object&gt;&lt;object type=&quot;3&quot; unique_id=&quot;31513&quot;&gt;&lt;property id=&quot;20148&quot; value=&quot;5&quot;/&gt;&lt;property id=&quot;20300&quot; value=&quot;Slide 15&quot;/&gt;&lt;property id=&quot;20307&quot; value=&quot;675&quot;/&gt;&lt;/object&gt;&lt;object type=&quot;3&quot; unique_id=&quot;31514&quot;&gt;&lt;property id=&quot;20148&quot; value=&quot;5&quot;/&gt;&lt;property id=&quot;20300&quot; value=&quot;Slide 16 - &amp;quot;AIDS Prevention and NBA&amp;quot;&quot;/&gt;&lt;property id=&quot;20307&quot; value=&quot;676&quot;/&gt;&lt;/object&gt;&lt;object type=&quot;3&quot; unique_id=&quot;31515&quot;&gt;&lt;property id=&quot;20148&quot; value=&quot;5&quot;/&gt;&lt;property id=&quot;20300&quot; value=&quot;Slide 17 - &amp;quot;Change the System&amp;quot;&quot;/&gt;&lt;property id=&quot;20307&quot; value=&quot;677&quot;/&gt;&lt;/object&gt;&lt;object type=&quot;3&quot; unique_id=&quot;31516&quot;&gt;&lt;property id=&quot;20148&quot; value=&quot;5&quot;/&gt;&lt;property id=&quot;20300&quot; value=&quot;Slide 18 - &amp;quot;Improvements are Contagious&amp;quot;&quot;/&gt;&lt;property id=&quot;20307&quot; value=&quot;678&quot;/&gt;&lt;/object&gt;&lt;object type=&quot;3&quot; unique_id=&quot;31517&quot;&gt;&lt;property id=&quot;20148&quot; value=&quot;5&quot;/&gt;&lt;property id=&quot;20300&quot; value=&quot;Slide 19 - &amp;quot;Lessons Learned – To Get Ideas Adopted…&amp;quot;&quot;/&gt;&lt;property id=&quot;20307&quot; value=&quot;679&quot;/&gt;&lt;/object&gt;&lt;object type=&quot;3&quot; unique_id=&quot;31776&quot;&gt;&lt;property id=&quot;20148&quot; value=&quot;5&quot;/&gt;&lt;property id=&quot;20300&quot; value=&quot;Slide 28&quot;/&gt;&lt;property id=&quot;20307&quot; value=&quot;680&quot;/&gt;&lt;/object&gt;&lt;object type=&quot;3&quot; unique_id=&quot;31879&quot;&gt;&lt;property id=&quot;20148&quot; value=&quot;5&quot;/&gt;&lt;property id=&quot;20300&quot; value=&quot;Slide 29 - &amp;quot;Report Back from Audience Suggestions&amp;quot;&quot;/&gt;&lt;property id=&quot;20307&quot; value=&quot;681&quot;/&gt;&lt;/object&gt;&lt;object type=&quot;3&quot; unique_id=&quot;32160&quot;&gt;&lt;property id=&quot;20148&quot; value=&quot;5&quot;/&gt;&lt;property id=&quot;20300&quot; value=&quot;Slide 30&quot;/&gt;&lt;property id=&quot;20307&quot; value=&quot;682&quot;/&gt;&lt;/object&gt;&lt;object type=&quot;3&quot; unique_id=&quot;32161&quot;&gt;&lt;property id=&quot;20148&quot; value=&quot;5&quot;/&gt;&lt;property id=&quot;20300&quot; value=&quot;Slide 31 - &amp;quot;Report Back from Audience Suggestions&amp;quot;&quot;/&gt;&lt;property id=&quot;20307&quot; value=&quot;683&quot;/&gt;&lt;/object&gt;&lt;object type=&quot;3&quot; unique_id=&quot;32347&quot;&gt;&lt;property id=&quot;20148&quot; value=&quot;5&quot;/&gt;&lt;property id=&quot;20300&quot; value=&quot;Slide 32 - &amp;quot;Panel Presentations – 5 min each&amp;quot;&quot;/&gt;&lt;property id=&quot;20307&quot; value=&quot;684&quot;/&gt;&lt;/object&gt;&lt;object type=&quot;3&quot; unique_id=&quot;32842&quot;&gt;&lt;property id=&quot;20148&quot; value=&quot;5&quot;/&gt;&lt;property id=&quot;20300&quot; value=&quot;Slide 34 - &amp;quot;Topic Areas&amp;quot;&quot;/&gt;&lt;property id=&quot;20307&quot; value=&quot;685&quot;/&gt;&lt;/object&gt;&lt;object type=&quot;3&quot; unique_id=&quot;33402&quot;&gt;&lt;property id=&quot;20148&quot; value=&quot;5&quot;/&gt;&lt;property id=&quot;20300&quot; value=&quot;Slide 35 - &amp;quot;Additional Resources&amp;quot;&quot;/&gt;&lt;property id=&quot;20307&quot; value=&quot;690&quot;/&gt;&lt;/object&gt;&lt;object type=&quot;3&quot; unique_id=&quot;33403&quot;&gt;&lt;property id=&quot;20148&quot; value=&quot;5&quot;/&gt;&lt;property id=&quot;20300&quot; value=&quot;Slide 36 - &amp;quot;Aha Moment and Action Planning&amp;quot;&quot;/&gt;&lt;property id=&quot;20307&quot; value=&quot;688&quot;/&gt;&lt;/object&gt;&lt;object type=&quot;3&quot; unique_id=&quot;34038&quot;&gt;&lt;property id=&quot;20148&quot; value=&quot;5&quot;/&gt;&lt;property id=&quot;20300&quot; value=&quot;Slide 5 - &amp;quot; How is Culture Created? Why Are We Wearing a Tie?&amp;quot;&quot;/&gt;&lt;property id=&quot;20307&quot; value=&quot;691&quot;/&gt;&lt;/object&gt;&lt;object type=&quot;3&quot; unique_id=&quot;34039&quot;&gt;&lt;property id=&quot;20148&quot; value=&quot;5&quot;/&gt;&lt;property id=&quot;20300&quot; value=&quot;Slide 6 - &amp;quot;Reversing the Death of Rural Communities&amp;quot;&quot;/&gt;&lt;property id=&quot;20307&quot; value=&quot;692&quot;/&gt;&lt;/object&gt;&lt;object type=&quot;3&quot; unique_id=&quot;34040&quot;&gt;&lt;property id=&quot;20148&quot; value=&quot;5&quot;/&gt;&lt;property id=&quot;20300&quot; value=&quot;Slide 7 - &amp;quot;Reduce Medication Errors&amp;quot;&quot;/&gt;&lt;property id=&quot;20307&quot; value=&quot;693&quot;/&gt;&lt;/object&gt;&lt;object type=&quot;3&quot; unique_id=&quot;34974&quot;&gt;&lt;property id=&quot;20148&quot; value=&quot;5&quot;/&gt;&lt;property id=&quot;20300&quot; value=&quot;Slide 2 - &amp;quot;Quality Tracks at the AGM&amp;quot;&quot;/&gt;&lt;property id=&quot;20307&quot; value=&quot;69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3006</TotalTime>
  <Words>3676</Words>
  <Application>Microsoft Office PowerPoint</Application>
  <PresentationFormat>On-screen Show (4:3)</PresentationFormat>
  <Paragraphs>317</Paragraphs>
  <Slides>37</Slides>
  <Notes>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Garamond</vt:lpstr>
      <vt:lpstr>ＭＳ Ｐゴシック</vt:lpstr>
      <vt:lpstr>Arial</vt:lpstr>
      <vt:lpstr>Wingdings</vt:lpstr>
      <vt:lpstr>Times New Roman</vt:lpstr>
      <vt:lpstr>Helvetica</vt:lpstr>
      <vt:lpstr>Times</vt:lpstr>
      <vt:lpstr>NQC_PPT_Template</vt:lpstr>
      <vt:lpstr>Microsoft Excel Worksheet</vt:lpstr>
      <vt:lpstr>Guidance to Creating a Culture  for Quality Improvement:  101 Session: Supporting and Sustaining a Quality Management  Program </vt:lpstr>
      <vt:lpstr>Quality Tracks at the AGM</vt:lpstr>
      <vt:lpstr>Learning Objectives</vt:lpstr>
      <vt:lpstr>Agenda</vt:lpstr>
      <vt:lpstr> How is Culture Created? Why Are We Wearing a Tie?</vt:lpstr>
      <vt:lpstr>Reversing the Death of Rural Communities</vt:lpstr>
      <vt:lpstr>Reduce Medication Errors</vt:lpstr>
      <vt:lpstr>Key Questions</vt:lpstr>
      <vt:lpstr>Audience Participation</vt:lpstr>
      <vt:lpstr>PowerPoint Presentation</vt:lpstr>
      <vt:lpstr>Hand Washing in Pakistan</vt:lpstr>
      <vt:lpstr>Use of Checklists</vt:lpstr>
      <vt:lpstr>Non-reusable Syringes</vt:lpstr>
      <vt:lpstr>Lessons Learned – To Get Started…</vt:lpstr>
      <vt:lpstr>PowerPoint Presentation</vt:lpstr>
      <vt:lpstr>AIDS Prevention and NBA</vt:lpstr>
      <vt:lpstr>Change the System</vt:lpstr>
      <vt:lpstr>Improvements are Contagious</vt:lpstr>
      <vt:lpstr>Lessons Learned – To Get Ideas Adopted…</vt:lpstr>
      <vt:lpstr>PowerPoint Presentation</vt:lpstr>
      <vt:lpstr>The “Diffusion Curve”: Reaching the Tipping Point</vt:lpstr>
      <vt:lpstr>PowerPoint Presentation</vt:lpstr>
      <vt:lpstr>Types of Innovators</vt:lpstr>
      <vt:lpstr>‘Diffusion of Innovation’</vt:lpstr>
      <vt:lpstr>Human Diffusion Curve Exercise</vt:lpstr>
      <vt:lpstr>Rogers’ Five Attributes of Change</vt:lpstr>
      <vt:lpstr>Rules of Diffusion (by Donald Berwick)</vt:lpstr>
      <vt:lpstr>PowerPoint Presentation</vt:lpstr>
      <vt:lpstr>Report Back from Audience Suggestions</vt:lpstr>
      <vt:lpstr>PowerPoint Presentation</vt:lpstr>
      <vt:lpstr>Report Back from Audience Suggestions</vt:lpstr>
      <vt:lpstr>Panel Presentations – 5 min each</vt:lpstr>
      <vt:lpstr>Breakout Groups</vt:lpstr>
      <vt:lpstr>Topic Areas</vt:lpstr>
      <vt:lpstr>Additional Resources</vt:lpstr>
      <vt:lpstr>Aha Moment and Action Planning</vt:lpstr>
      <vt:lpstr>PowerPoint Presentation</vt:lpstr>
    </vt:vector>
  </TitlesOfParts>
  <Company>AED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AED_USER</dc:creator>
  <cp:lastModifiedBy>Nicole Mandel</cp:lastModifiedBy>
  <cp:revision>319</cp:revision>
  <dcterms:created xsi:type="dcterms:W3CDTF">2010-04-19T13:52:21Z</dcterms:created>
  <dcterms:modified xsi:type="dcterms:W3CDTF">2012-12-02T18:42:22Z</dcterms:modified>
</cp:coreProperties>
</file>