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7.xml" ContentType="application/vnd.openxmlformats-officedocument.drawingml.chart+xml"/>
  <Override PartName="/ppt/notesSlides/notesSlide9.xml" ContentType="application/vnd.openxmlformats-officedocument.presentationml.notesSlide+xml"/>
  <Override PartName="/ppt/notesSlides/notesSlide12.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67"/>
  </p:notesMasterIdLst>
  <p:sldIdLst>
    <p:sldId id="256" r:id="rId2"/>
    <p:sldId id="272" r:id="rId3"/>
    <p:sldId id="273" r:id="rId4"/>
    <p:sldId id="257" r:id="rId5"/>
    <p:sldId id="274" r:id="rId6"/>
    <p:sldId id="271" r:id="rId7"/>
    <p:sldId id="269" r:id="rId8"/>
    <p:sldId id="270" r:id="rId9"/>
    <p:sldId id="278" r:id="rId10"/>
    <p:sldId id="279" r:id="rId11"/>
    <p:sldId id="280" r:id="rId12"/>
    <p:sldId id="281" r:id="rId13"/>
    <p:sldId id="282" r:id="rId14"/>
    <p:sldId id="283" r:id="rId15"/>
    <p:sldId id="284" r:id="rId16"/>
    <p:sldId id="285" r:id="rId17"/>
    <p:sldId id="286" r:id="rId18"/>
    <p:sldId id="287" r:id="rId19"/>
    <p:sldId id="324" r:id="rId20"/>
    <p:sldId id="268" r:id="rId21"/>
    <p:sldId id="288" r:id="rId22"/>
    <p:sldId id="289" r:id="rId23"/>
    <p:sldId id="290" r:id="rId24"/>
    <p:sldId id="291" r:id="rId25"/>
    <p:sldId id="292" r:id="rId26"/>
    <p:sldId id="293" r:id="rId27"/>
    <p:sldId id="294" r:id="rId28"/>
    <p:sldId id="258" r:id="rId29"/>
    <p:sldId id="295" r:id="rId30"/>
    <p:sldId id="296" r:id="rId31"/>
    <p:sldId id="297" r:id="rId32"/>
    <p:sldId id="302" r:id="rId33"/>
    <p:sldId id="298" r:id="rId34"/>
    <p:sldId id="299" r:id="rId35"/>
    <p:sldId id="317" r:id="rId36"/>
    <p:sldId id="318" r:id="rId37"/>
    <p:sldId id="300" r:id="rId38"/>
    <p:sldId id="319" r:id="rId39"/>
    <p:sldId id="320" r:id="rId40"/>
    <p:sldId id="325" r:id="rId41"/>
    <p:sldId id="314" r:id="rId42"/>
    <p:sldId id="303" r:id="rId43"/>
    <p:sldId id="305" r:id="rId44"/>
    <p:sldId id="304" r:id="rId45"/>
    <p:sldId id="301" r:id="rId46"/>
    <p:sldId id="306" r:id="rId47"/>
    <p:sldId id="307" r:id="rId48"/>
    <p:sldId id="308" r:id="rId49"/>
    <p:sldId id="310" r:id="rId50"/>
    <p:sldId id="311" r:id="rId51"/>
    <p:sldId id="312" r:id="rId52"/>
    <p:sldId id="335" r:id="rId53"/>
    <p:sldId id="334" r:id="rId54"/>
    <p:sldId id="321" r:id="rId55"/>
    <p:sldId id="322" r:id="rId56"/>
    <p:sldId id="323" r:id="rId57"/>
    <p:sldId id="327" r:id="rId58"/>
    <p:sldId id="309" r:id="rId59"/>
    <p:sldId id="313" r:id="rId60"/>
    <p:sldId id="263" r:id="rId61"/>
    <p:sldId id="336" r:id="rId62"/>
    <p:sldId id="266" r:id="rId63"/>
    <p:sldId id="275" r:id="rId64"/>
    <p:sldId id="276" r:id="rId65"/>
    <p:sldId id="337" r:id="rId6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660" y="-18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Office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pieChart>
        <c:varyColors val="1"/>
        <c:ser>
          <c:idx val="0"/>
          <c:order val="0"/>
          <c:tx>
            <c:strRef>
              <c:f>Sheet1!$B$1</c:f>
              <c:strCache>
                <c:ptCount val="1"/>
                <c:pt idx="0">
                  <c:v>Global Incarceration Rates</c:v>
                </c:pt>
              </c:strCache>
            </c:strRef>
          </c:tx>
          <c:dPt>
            <c:idx val="0"/>
            <c:explosion val="14"/>
          </c:dPt>
          <c:cat>
            <c:strRef>
              <c:f>Sheet1!$A$2:$A$8</c:f>
              <c:strCache>
                <c:ptCount val="7"/>
                <c:pt idx="0">
                  <c:v>U.S.A.</c:v>
                </c:pt>
                <c:pt idx="1">
                  <c:v>Russian Federation</c:v>
                </c:pt>
                <c:pt idx="2">
                  <c:v>Cuba</c:v>
                </c:pt>
                <c:pt idx="3">
                  <c:v>South Africa</c:v>
                </c:pt>
                <c:pt idx="4">
                  <c:v>United Arab Emirates</c:v>
                </c:pt>
                <c:pt idx="5">
                  <c:v>China</c:v>
                </c:pt>
                <c:pt idx="6">
                  <c:v>Rest of the World</c:v>
                </c:pt>
              </c:strCache>
            </c:strRef>
          </c:cat>
          <c:val>
            <c:numRef>
              <c:f>Sheet1!$B$2:$B$8</c:f>
              <c:numCache>
                <c:formatCode>General</c:formatCode>
                <c:ptCount val="7"/>
                <c:pt idx="0">
                  <c:v>738</c:v>
                </c:pt>
                <c:pt idx="1">
                  <c:v>607</c:v>
                </c:pt>
                <c:pt idx="2">
                  <c:v>487</c:v>
                </c:pt>
                <c:pt idx="3">
                  <c:v>335</c:v>
                </c:pt>
                <c:pt idx="4">
                  <c:v>250</c:v>
                </c:pt>
                <c:pt idx="5">
                  <c:v>118</c:v>
                </c:pt>
                <c:pt idx="6">
                  <c:v>5562</c:v>
                </c:pt>
              </c:numCache>
            </c:numRef>
          </c:val>
        </c:ser>
        <c:firstSliceAng val="0"/>
      </c:pieChart>
    </c:plotArea>
    <c:legend>
      <c:legendPos val="r"/>
      <c:layout/>
    </c:legend>
    <c:plotVisOnly val="1"/>
    <c:dispBlanksAs val="zero"/>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otX val="30"/>
      <c:perspective val="30"/>
    </c:view3D>
    <c:plotArea>
      <c:layout/>
      <c:pie3DChart>
        <c:varyColors val="1"/>
        <c:ser>
          <c:idx val="0"/>
          <c:order val="0"/>
          <c:tx>
            <c:strRef>
              <c:f>Sheet1!$B$1</c:f>
              <c:strCache>
                <c:ptCount val="1"/>
                <c:pt idx="0">
                  <c:v>INMATES</c:v>
                </c:pt>
              </c:strCache>
            </c:strRef>
          </c:tx>
          <c:explosion val="25"/>
          <c:cat>
            <c:strRef>
              <c:f>Sheet1!$A$2:$A$3</c:f>
              <c:strCache>
                <c:ptCount val="2"/>
                <c:pt idx="0">
                  <c:v>USA Total</c:v>
                </c:pt>
                <c:pt idx="1">
                  <c:v>Southern states</c:v>
                </c:pt>
              </c:strCache>
            </c:strRef>
          </c:cat>
          <c:val>
            <c:numRef>
              <c:f>Sheet1!$B$2:$B$3</c:f>
              <c:numCache>
                <c:formatCode>#,##0</c:formatCode>
                <c:ptCount val="2"/>
                <c:pt idx="0">
                  <c:v>1610584</c:v>
                </c:pt>
                <c:pt idx="1">
                  <c:v>648126</c:v>
                </c:pt>
              </c:numCache>
            </c:numRef>
          </c:val>
        </c:ser>
      </c:pie3DChart>
    </c:plotArea>
    <c:legend>
      <c:legendPos val="r"/>
      <c:layout/>
    </c:legend>
    <c:plotVisOnly val="1"/>
    <c:dispBlanksAs val="zero"/>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layout/>
    </c:title>
    <c:view3D>
      <c:rotX val="30"/>
      <c:perspective val="30"/>
    </c:view3D>
    <c:plotArea>
      <c:layout/>
      <c:pie3DChart>
        <c:varyColors val="1"/>
        <c:ser>
          <c:idx val="0"/>
          <c:order val="0"/>
          <c:tx>
            <c:strRef>
              <c:f>Sheet1!$B$1</c:f>
              <c:strCache>
                <c:ptCount val="1"/>
                <c:pt idx="0">
                  <c:v>STUDY</c:v>
                </c:pt>
              </c:strCache>
            </c:strRef>
          </c:tx>
          <c:explosion val="25"/>
          <c:cat>
            <c:strRef>
              <c:f>Sheet1!$A$2:$A$3</c:f>
              <c:strCache>
                <c:ptCount val="2"/>
                <c:pt idx="0">
                  <c:v>TOTAL</c:v>
                </c:pt>
                <c:pt idx="1">
                  <c:v>RECIDIVATING</c:v>
                </c:pt>
              </c:strCache>
            </c:strRef>
          </c:cat>
          <c:val>
            <c:numRef>
              <c:f>Sheet1!$B$2:$B$3</c:f>
              <c:numCache>
                <c:formatCode>#,##0</c:formatCode>
                <c:ptCount val="2"/>
                <c:pt idx="0">
                  <c:v>567903</c:v>
                </c:pt>
                <c:pt idx="1">
                  <c:v>245901</c:v>
                </c:pt>
              </c:numCache>
            </c:numRef>
          </c:val>
        </c:ser>
      </c:pie3DChart>
    </c:plotArea>
    <c:legend>
      <c:legendPos val="r"/>
      <c:layout/>
    </c:legend>
    <c:plotVisOnly val="1"/>
    <c:dispBlanksAs val="zero"/>
  </c:chart>
  <c:txPr>
    <a:bodyPr/>
    <a:lstStyle/>
    <a:p>
      <a:pPr>
        <a:defRPr sz="1800"/>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Sheet1!$B$1</c:f>
              <c:strCache>
                <c:ptCount val="1"/>
                <c:pt idx="0">
                  <c:v>Male</c:v>
                </c:pt>
              </c:strCache>
            </c:strRef>
          </c:tx>
          <c:cat>
            <c:strRef>
              <c:f>Sheet1!$A$2:$A$5</c:f>
              <c:strCache>
                <c:ptCount val="4"/>
                <c:pt idx="0">
                  <c:v>Black</c:v>
                </c:pt>
                <c:pt idx="1">
                  <c:v>Hispanic</c:v>
                </c:pt>
                <c:pt idx="2">
                  <c:v>Other</c:v>
                </c:pt>
                <c:pt idx="3">
                  <c:v>White</c:v>
                </c:pt>
              </c:strCache>
            </c:strRef>
          </c:cat>
          <c:val>
            <c:numRef>
              <c:f>Sheet1!$B$2:$B$5</c:f>
              <c:numCache>
                <c:formatCode>General</c:formatCode>
                <c:ptCount val="4"/>
                <c:pt idx="0">
                  <c:v>66561</c:v>
                </c:pt>
                <c:pt idx="1">
                  <c:v>26847</c:v>
                </c:pt>
                <c:pt idx="2">
                  <c:v>24155</c:v>
                </c:pt>
                <c:pt idx="3">
                  <c:v>11032</c:v>
                </c:pt>
              </c:numCache>
            </c:numRef>
          </c:val>
        </c:ser>
        <c:ser>
          <c:idx val="1"/>
          <c:order val="1"/>
          <c:tx>
            <c:strRef>
              <c:f>Sheet1!$C$1</c:f>
              <c:strCache>
                <c:ptCount val="1"/>
                <c:pt idx="0">
                  <c:v>Female</c:v>
                </c:pt>
              </c:strCache>
            </c:strRef>
          </c:tx>
          <c:cat>
            <c:strRef>
              <c:f>Sheet1!$A$2:$A$5</c:f>
              <c:strCache>
                <c:ptCount val="4"/>
                <c:pt idx="0">
                  <c:v>Black</c:v>
                </c:pt>
                <c:pt idx="1">
                  <c:v>Hispanic</c:v>
                </c:pt>
                <c:pt idx="2">
                  <c:v>Other</c:v>
                </c:pt>
                <c:pt idx="3">
                  <c:v>White</c:v>
                </c:pt>
              </c:strCache>
            </c:strRef>
          </c:cat>
          <c:val>
            <c:numRef>
              <c:f>Sheet1!$C$2:$C$5</c:f>
              <c:numCache>
                <c:formatCode>General</c:formatCode>
                <c:ptCount val="4"/>
                <c:pt idx="0">
                  <c:v>3987</c:v>
                </c:pt>
                <c:pt idx="1">
                  <c:v>2105</c:v>
                </c:pt>
                <c:pt idx="2">
                  <c:v>2067</c:v>
                </c:pt>
                <c:pt idx="3">
                  <c:v>1559</c:v>
                </c:pt>
              </c:numCache>
            </c:numRef>
          </c:val>
        </c:ser>
        <c:axId val="107473920"/>
        <c:axId val="107483904"/>
      </c:barChart>
      <c:catAx>
        <c:axId val="107473920"/>
        <c:scaling>
          <c:orientation val="minMax"/>
        </c:scaling>
        <c:axPos val="b"/>
        <c:tickLblPos val="nextTo"/>
        <c:crossAx val="107483904"/>
        <c:crosses val="autoZero"/>
        <c:auto val="1"/>
        <c:lblAlgn val="ctr"/>
        <c:lblOffset val="100"/>
      </c:catAx>
      <c:valAx>
        <c:axId val="107483904"/>
        <c:scaling>
          <c:orientation val="minMax"/>
        </c:scaling>
        <c:axPos val="l"/>
        <c:majorGridlines/>
        <c:numFmt formatCode="General" sourceLinked="1"/>
        <c:tickLblPos val="nextTo"/>
        <c:crossAx val="107473920"/>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Sheet1!$B$1</c:f>
              <c:strCache>
                <c:ptCount val="1"/>
                <c:pt idx="0">
                  <c:v>Rate of HIV/AIDS in Prison</c:v>
                </c:pt>
              </c:strCache>
            </c:strRef>
          </c:tx>
          <c:cat>
            <c:strRef>
              <c:f>Sheet1!$A$2</c:f>
              <c:strCache>
                <c:ptCount val="1"/>
                <c:pt idx="0">
                  <c:v>United States - 2008</c:v>
                </c:pt>
              </c:strCache>
            </c:strRef>
          </c:cat>
          <c:val>
            <c:numRef>
              <c:f>Sheet1!$B$2</c:f>
              <c:numCache>
                <c:formatCode>General</c:formatCode>
                <c:ptCount val="1"/>
                <c:pt idx="0">
                  <c:v>1.4</c:v>
                </c:pt>
              </c:numCache>
            </c:numRef>
          </c:val>
        </c:ser>
        <c:ser>
          <c:idx val="1"/>
          <c:order val="1"/>
          <c:tx>
            <c:strRef>
              <c:f>Sheet1!$C$1</c:f>
              <c:strCache>
                <c:ptCount val="1"/>
                <c:pt idx="0">
                  <c:v>Rate of HIV general pop.</c:v>
                </c:pt>
              </c:strCache>
            </c:strRef>
          </c:tx>
          <c:cat>
            <c:strRef>
              <c:f>Sheet1!$A$2</c:f>
              <c:strCache>
                <c:ptCount val="1"/>
                <c:pt idx="0">
                  <c:v>United States - 2008</c:v>
                </c:pt>
              </c:strCache>
            </c:strRef>
          </c:cat>
          <c:val>
            <c:numRef>
              <c:f>Sheet1!$C$2</c:f>
              <c:numCache>
                <c:formatCode>General</c:formatCode>
                <c:ptCount val="1"/>
                <c:pt idx="0">
                  <c:v>0.41750000000000015</c:v>
                </c:pt>
              </c:numCache>
            </c:numRef>
          </c:val>
        </c:ser>
        <c:ser>
          <c:idx val="2"/>
          <c:order val="2"/>
          <c:tx>
            <c:strRef>
              <c:f>Sheet1!$D$1</c:f>
              <c:strCache>
                <c:ptCount val="1"/>
                <c:pt idx="0">
                  <c:v>Rate of AIDS general pop.</c:v>
                </c:pt>
              </c:strCache>
            </c:strRef>
          </c:tx>
          <c:cat>
            <c:strRef>
              <c:f>Sheet1!$A$2</c:f>
              <c:strCache>
                <c:ptCount val="1"/>
                <c:pt idx="0">
                  <c:v>United States - 2008</c:v>
                </c:pt>
              </c:strCache>
            </c:strRef>
          </c:cat>
          <c:val>
            <c:numRef>
              <c:f>Sheet1!$D$2</c:f>
              <c:numCache>
                <c:formatCode>General</c:formatCode>
                <c:ptCount val="1"/>
                <c:pt idx="0">
                  <c:v>0.24870000000000009</c:v>
                </c:pt>
              </c:numCache>
            </c:numRef>
          </c:val>
        </c:ser>
        <c:axId val="107803008"/>
        <c:axId val="107804928"/>
      </c:barChart>
      <c:catAx>
        <c:axId val="107803008"/>
        <c:scaling>
          <c:orientation val="minMax"/>
        </c:scaling>
        <c:axPos val="b"/>
        <c:tickLblPos val="nextTo"/>
        <c:crossAx val="107804928"/>
        <c:crosses val="autoZero"/>
        <c:auto val="1"/>
        <c:lblAlgn val="ctr"/>
        <c:lblOffset val="100"/>
      </c:catAx>
      <c:valAx>
        <c:axId val="107804928"/>
        <c:scaling>
          <c:orientation val="minMax"/>
        </c:scaling>
        <c:axPos val="l"/>
        <c:majorGridlines/>
        <c:numFmt formatCode="General" sourceLinked="1"/>
        <c:tickLblPos val="nextTo"/>
        <c:crossAx val="107803008"/>
        <c:crosses val="autoZero"/>
        <c:crossBetween val="between"/>
      </c:valAx>
    </c:plotArea>
    <c:legend>
      <c:legendPos val="r"/>
      <c:layout/>
    </c:legend>
    <c:plotVisOnly val="1"/>
    <c:dispBlanksAs val="gap"/>
  </c:chart>
  <c:txPr>
    <a:bodyPr/>
    <a:lstStyle/>
    <a:p>
      <a:pPr>
        <a:defRPr sz="18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perspective val="30"/>
    </c:view3D>
    <c:plotArea>
      <c:layout/>
      <c:pie3DChart>
        <c:varyColors val="1"/>
        <c:ser>
          <c:idx val="0"/>
          <c:order val="0"/>
          <c:tx>
            <c:strRef>
              <c:f>Sheet1!$B$1</c:f>
              <c:strCache>
                <c:ptCount val="1"/>
                <c:pt idx="0">
                  <c:v>Dec. 31st  2008</c:v>
                </c:pt>
              </c:strCache>
            </c:strRef>
          </c:tx>
          <c:explosion val="25"/>
          <c:cat>
            <c:strRef>
              <c:f>Sheet1!$A$2:$A$5</c:f>
              <c:strCache>
                <c:ptCount val="4"/>
                <c:pt idx="0">
                  <c:v>State</c:v>
                </c:pt>
                <c:pt idx="1">
                  <c:v>Federal</c:v>
                </c:pt>
                <c:pt idx="2">
                  <c:v>Men </c:v>
                </c:pt>
                <c:pt idx="3">
                  <c:v>Women</c:v>
                </c:pt>
              </c:strCache>
            </c:strRef>
          </c:cat>
          <c:val>
            <c:numRef>
              <c:f>Sheet1!$B$2:$B$5</c:f>
              <c:numCache>
                <c:formatCode>#,##0</c:formatCode>
                <c:ptCount val="4"/>
                <c:pt idx="0">
                  <c:v>20606</c:v>
                </c:pt>
                <c:pt idx="1">
                  <c:v>1538</c:v>
                </c:pt>
                <c:pt idx="2">
                  <c:v>20231</c:v>
                </c:pt>
                <c:pt idx="3">
                  <c:v>1913</c:v>
                </c:pt>
              </c:numCache>
            </c:numRef>
          </c:val>
        </c:ser>
        <c:ser>
          <c:idx val="1"/>
          <c:order val="1"/>
          <c:tx>
            <c:strRef>
              <c:f>Sheet1!$D$1</c:f>
              <c:strCache>
                <c:ptCount val="1"/>
                <c:pt idx="0">
                  <c:v>Column3</c:v>
                </c:pt>
              </c:strCache>
            </c:strRef>
          </c:tx>
          <c:spPr>
            <a:ln w="25400">
              <a:noFill/>
            </a:ln>
          </c:spPr>
          <c:explosion val="25"/>
          <c:cat>
            <c:strRef>
              <c:f>Sheet1!$A$2:$A$5</c:f>
              <c:strCache>
                <c:ptCount val="4"/>
                <c:pt idx="0">
                  <c:v>State</c:v>
                </c:pt>
                <c:pt idx="1">
                  <c:v>Federal</c:v>
                </c:pt>
                <c:pt idx="2">
                  <c:v>Men </c:v>
                </c:pt>
                <c:pt idx="3">
                  <c:v>Women</c:v>
                </c:pt>
              </c:strCache>
            </c:strRef>
          </c:cat>
          <c:val>
            <c:numRef>
              <c:f>Sheet1!$D$2:$D$5</c:f>
              <c:numCache>
                <c:formatCode>General</c:formatCode>
                <c:ptCount val="4"/>
              </c:numCache>
            </c:numRef>
          </c:val>
        </c:ser>
      </c:pie3DChart>
    </c:plotArea>
    <c:legend>
      <c:legendPos val="r"/>
      <c:layout/>
    </c:legend>
    <c:plotVisOnly val="1"/>
    <c:dispBlanksAs val="zero"/>
  </c:chart>
  <c:txPr>
    <a:bodyPr/>
    <a:lstStyle/>
    <a:p>
      <a:pPr>
        <a:defRPr sz="18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autoTitleDeleted val="1"/>
    <c:view3D>
      <c:perspective val="30"/>
    </c:view3D>
    <c:plotArea>
      <c:layout/>
      <c:pie3DChart>
        <c:varyColors val="1"/>
        <c:ser>
          <c:idx val="0"/>
          <c:order val="0"/>
          <c:tx>
            <c:strRef>
              <c:f>Sheet1!$B$1</c:f>
              <c:strCache>
                <c:ptCount val="1"/>
                <c:pt idx="0">
                  <c:v>07/2011~06/2012</c:v>
                </c:pt>
              </c:strCache>
            </c:strRef>
          </c:tx>
          <c:explosion val="25"/>
          <c:cat>
            <c:strRef>
              <c:f>Sheet1!$A$2:$A$5</c:f>
              <c:strCache>
                <c:ptCount val="4"/>
                <c:pt idx="0">
                  <c:v>Admitted</c:v>
                </c:pt>
                <c:pt idx="1">
                  <c:v>Released</c:v>
                </c:pt>
                <c:pt idx="2">
                  <c:v>Community Supervision</c:v>
                </c:pt>
                <c:pt idx="3">
                  <c:v>Released Comm Super</c:v>
                </c:pt>
              </c:strCache>
            </c:strRef>
          </c:cat>
          <c:val>
            <c:numRef>
              <c:f>Sheet1!$B$2:$B$5</c:f>
              <c:numCache>
                <c:formatCode>#,##0</c:formatCode>
                <c:ptCount val="4"/>
                <c:pt idx="0">
                  <c:v>32279</c:v>
                </c:pt>
                <c:pt idx="1">
                  <c:v>34463</c:v>
                </c:pt>
                <c:pt idx="2">
                  <c:v>90880</c:v>
                </c:pt>
                <c:pt idx="3">
                  <c:v>90626</c:v>
                </c:pt>
              </c:numCache>
            </c:numRef>
          </c:val>
        </c:ser>
      </c:pie3DChart>
    </c:plotArea>
    <c:legend>
      <c:legendPos val="r"/>
      <c:layout/>
    </c:legend>
    <c:plotVisOnly val="1"/>
    <c:dispBlanksAs val="zero"/>
  </c:chart>
  <c:txPr>
    <a:bodyPr/>
    <a:lstStyle/>
    <a:p>
      <a:pPr>
        <a:defRPr sz="1800"/>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Total in </a:t>
            </a:r>
            <a:r>
              <a:rPr lang="en-US" dirty="0" smtClean="0"/>
              <a:t>custody- 2008</a:t>
            </a:r>
            <a:endParaRPr lang="en-US" dirty="0"/>
          </a:p>
        </c:rich>
      </c:tx>
      <c:layout>
        <c:manualLayout>
          <c:xMode val="edge"/>
          <c:yMode val="edge"/>
          <c:x val="0.11533136482939593"/>
          <c:y val="2.4390243902439001E-2"/>
        </c:manualLayout>
      </c:layout>
    </c:title>
    <c:plotArea>
      <c:layout/>
      <c:pieChart>
        <c:varyColors val="1"/>
        <c:ser>
          <c:idx val="0"/>
          <c:order val="0"/>
          <c:tx>
            <c:strRef>
              <c:f>Sheet1!$B$1</c:f>
              <c:strCache>
                <c:ptCount val="1"/>
                <c:pt idx="0">
                  <c:v>Total in custody</c:v>
                </c:pt>
              </c:strCache>
            </c:strRef>
          </c:tx>
          <c:cat>
            <c:strRef>
              <c:f>Sheet1!$A$2:$A$5</c:f>
              <c:strCache>
                <c:ptCount val="4"/>
                <c:pt idx="0">
                  <c:v>Florida</c:v>
                </c:pt>
                <c:pt idx="1">
                  <c:v>New York</c:v>
                </c:pt>
                <c:pt idx="2">
                  <c:v>Texas</c:v>
                </c:pt>
                <c:pt idx="3">
                  <c:v>Other States</c:v>
                </c:pt>
              </c:strCache>
            </c:strRef>
          </c:cat>
          <c:val>
            <c:numRef>
              <c:f>Sheet1!$B$2:$B$5</c:f>
              <c:numCache>
                <c:formatCode>General</c:formatCode>
                <c:ptCount val="4"/>
                <c:pt idx="0">
                  <c:v>100494</c:v>
                </c:pt>
                <c:pt idx="1">
                  <c:v>62211</c:v>
                </c:pt>
                <c:pt idx="2">
                  <c:v>179232</c:v>
                </c:pt>
                <c:pt idx="3">
                  <c:v>1610584</c:v>
                </c:pt>
              </c:numCache>
            </c:numRef>
          </c:val>
        </c:ser>
        <c:firstSliceAng val="0"/>
      </c:pieChart>
    </c:plotArea>
    <c:legend>
      <c:legendPos val="r"/>
      <c:layout/>
    </c:legend>
    <c:plotVisOnly val="1"/>
    <c:dispBlanksAs val="zero"/>
  </c:chart>
  <c:txPr>
    <a:bodyPr/>
    <a:lstStyle/>
    <a:p>
      <a:pPr>
        <a:defRPr sz="1800"/>
      </a:pPr>
      <a:endParaRPr lang="en-US"/>
    </a:p>
  </c:txPr>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lgn="ctr">
              <a:defRPr/>
            </a:pPr>
            <a:r>
              <a:rPr lang="en-US" sz="2000" dirty="0"/>
              <a:t>HIV/AIDS in </a:t>
            </a:r>
            <a:r>
              <a:rPr lang="en-US" sz="2000" dirty="0" smtClean="0"/>
              <a:t>custody-</a:t>
            </a:r>
            <a:r>
              <a:rPr lang="en-US" sz="2000" baseline="0" dirty="0" smtClean="0"/>
              <a:t> </a:t>
            </a:r>
            <a:r>
              <a:rPr lang="en-US" sz="2000" dirty="0" smtClean="0"/>
              <a:t>2008</a:t>
            </a:r>
            <a:endParaRPr lang="en-US" sz="2000" dirty="0"/>
          </a:p>
        </c:rich>
      </c:tx>
      <c:layout>
        <c:manualLayout>
          <c:xMode val="edge"/>
          <c:yMode val="edge"/>
          <c:x val="0.117596899224806"/>
          <c:y val="2.4390243902439001E-2"/>
        </c:manualLayout>
      </c:layout>
    </c:title>
    <c:plotArea>
      <c:layout/>
      <c:pieChart>
        <c:varyColors val="1"/>
        <c:ser>
          <c:idx val="0"/>
          <c:order val="0"/>
          <c:tx>
            <c:strRef>
              <c:f>Sheet1!$B$1</c:f>
              <c:strCache>
                <c:ptCount val="1"/>
                <c:pt idx="0">
                  <c:v>HIV/AIDS in custody</c:v>
                </c:pt>
              </c:strCache>
            </c:strRef>
          </c:tx>
          <c:cat>
            <c:strRef>
              <c:f>Sheet1!$A$2:$A$5</c:f>
              <c:strCache>
                <c:ptCount val="4"/>
                <c:pt idx="0">
                  <c:v>Florida</c:v>
                </c:pt>
                <c:pt idx="1">
                  <c:v>New York</c:v>
                </c:pt>
                <c:pt idx="2">
                  <c:v>Texas</c:v>
                </c:pt>
                <c:pt idx="3">
                  <c:v>Other States</c:v>
                </c:pt>
              </c:strCache>
            </c:strRef>
          </c:cat>
          <c:val>
            <c:numRef>
              <c:f>Sheet1!$B$2:$B$5</c:f>
              <c:numCache>
                <c:formatCode>General</c:formatCode>
                <c:ptCount val="4"/>
                <c:pt idx="0">
                  <c:v>3626</c:v>
                </c:pt>
                <c:pt idx="1">
                  <c:v>3500</c:v>
                </c:pt>
                <c:pt idx="2">
                  <c:v>2450</c:v>
                </c:pt>
                <c:pt idx="3" formatCode="#,##0">
                  <c:v>21987</c:v>
                </c:pt>
              </c:numCache>
            </c:numRef>
          </c:val>
        </c:ser>
        <c:firstSliceAng val="0"/>
      </c:pieChart>
    </c:plotArea>
    <c:legend>
      <c:legendPos val="r"/>
      <c:layout/>
    </c:legend>
    <c:plotVisOnly val="1"/>
    <c:dispBlanksAs val="zero"/>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40937A-48C7-4EE5-B78D-A56206713B98}" type="datetimeFigureOut">
              <a:rPr lang="en-US" smtClean="0"/>
              <a:pPr/>
              <a:t>11/27/2012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93C804-C91E-46F8-9946-FA42FACCF34A}" type="slidenum">
              <a:rPr lang="en-US" smtClean="0"/>
              <a:pPr/>
              <a:t>‹#›</a:t>
            </a:fld>
            <a:endParaRPr lang="en-US"/>
          </a:p>
        </p:txBody>
      </p:sp>
    </p:spTree>
    <p:extLst>
      <p:ext uri="{BB962C8B-B14F-4D97-AF65-F5344CB8AC3E}">
        <p14:creationId xmlns:p14="http://schemas.microsoft.com/office/powerpoint/2010/main" xmlns="" val="336310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93C804-C91E-46F8-9946-FA42FACCF34A}" type="slidenum">
              <a:rPr lang="en-US" smtClean="0"/>
              <a:pPr/>
              <a:t>1</a:t>
            </a:fld>
            <a:endParaRPr lang="en-US"/>
          </a:p>
        </p:txBody>
      </p:sp>
    </p:spTree>
    <p:extLst>
      <p:ext uri="{BB962C8B-B14F-4D97-AF65-F5344CB8AC3E}">
        <p14:creationId xmlns:p14="http://schemas.microsoft.com/office/powerpoint/2010/main" xmlns="" val="18501246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baseline="0" dirty="0" smtClean="0">
                <a:solidFill>
                  <a:schemeClr val="tx1"/>
                </a:solidFill>
                <a:latin typeface="+mn-lt"/>
                <a:ea typeface="+mn-ea"/>
                <a:cs typeface="+mn-cs"/>
              </a:rPr>
              <a:t>Barriers/Challenges</a:t>
            </a:r>
          </a:p>
          <a:p>
            <a:r>
              <a:rPr lang="en-US" sz="1200" kern="1200" baseline="0" dirty="0" smtClean="0">
                <a:solidFill>
                  <a:schemeClr val="tx1"/>
                </a:solidFill>
                <a:latin typeface="+mn-lt"/>
                <a:ea typeface="+mn-ea"/>
                <a:cs typeface="+mn-cs"/>
              </a:rPr>
              <a:t>• Clients with felonies are ineligible for subsidized housing services.</a:t>
            </a:r>
          </a:p>
          <a:p>
            <a:r>
              <a:rPr lang="en-US" sz="1200" kern="1200" baseline="0" dirty="0" smtClean="0">
                <a:solidFill>
                  <a:schemeClr val="tx1"/>
                </a:solidFill>
                <a:latin typeface="+mn-lt"/>
                <a:ea typeface="+mn-ea"/>
                <a:cs typeface="+mn-cs"/>
              </a:rPr>
              <a:t>• There is not enough emergency or transitional housing for those being released and less housing for those with sex offenses.</a:t>
            </a:r>
          </a:p>
          <a:p>
            <a:r>
              <a:rPr lang="en-US" sz="1200" kern="1200" baseline="0" dirty="0" smtClean="0">
                <a:solidFill>
                  <a:schemeClr val="tx1"/>
                </a:solidFill>
                <a:latin typeface="+mn-lt"/>
                <a:ea typeface="+mn-ea"/>
                <a:cs typeface="+mn-cs"/>
              </a:rPr>
              <a:t>• Difficulty with securing employment due to criminal history and lack of skills or education.</a:t>
            </a:r>
          </a:p>
          <a:p>
            <a:r>
              <a:rPr lang="en-US" sz="1200" kern="1200" baseline="0" dirty="0" smtClean="0">
                <a:solidFill>
                  <a:schemeClr val="tx1"/>
                </a:solidFill>
                <a:latin typeface="+mn-lt"/>
                <a:ea typeface="+mn-ea"/>
                <a:cs typeface="+mn-cs"/>
              </a:rPr>
              <a:t>• Clients with mental health diagnosis have challenges with the transition back to the communities.</a:t>
            </a:r>
          </a:p>
          <a:p>
            <a:r>
              <a:rPr lang="en-US" sz="1200" kern="1200" baseline="0" dirty="0" smtClean="0">
                <a:solidFill>
                  <a:schemeClr val="tx1"/>
                </a:solidFill>
                <a:latin typeface="+mn-lt"/>
                <a:ea typeface="+mn-ea"/>
                <a:cs typeface="+mn-cs"/>
              </a:rPr>
              <a:t>• Clients with sex offense charges are not compliant with medical care due being homeless and not being able to provide proof of residency for Ryan White Services </a:t>
            </a:r>
            <a:r>
              <a:rPr lang="en-US" sz="1200" kern="1200" baseline="0" dirty="0" err="1" smtClean="0">
                <a:solidFill>
                  <a:schemeClr val="tx1"/>
                </a:solidFill>
                <a:latin typeface="+mn-lt"/>
                <a:ea typeface="+mn-ea"/>
                <a:cs typeface="+mn-cs"/>
              </a:rPr>
              <a:t>Services</a:t>
            </a:r>
            <a:r>
              <a:rPr lang="en-US"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 Clients that are challenged with drug addiction, poverty and homelessness return to the same environment in the communities. Their survival tactics place </a:t>
            </a:r>
            <a:r>
              <a:rPr lang="en-US" sz="1200" kern="1200" baseline="0" dirty="0" err="1" smtClean="0">
                <a:solidFill>
                  <a:schemeClr val="tx1"/>
                </a:solidFill>
                <a:latin typeface="+mn-lt"/>
                <a:ea typeface="+mn-ea"/>
                <a:cs typeface="+mn-cs"/>
              </a:rPr>
              <a:t>th</a:t>
            </a:r>
            <a:r>
              <a:rPr lang="en-US" sz="1200" kern="1200" baseline="0" dirty="0" smtClean="0">
                <a:solidFill>
                  <a:schemeClr val="tx1"/>
                </a:solidFill>
                <a:latin typeface="+mn-lt"/>
                <a:ea typeface="+mn-ea"/>
                <a:cs typeface="+mn-cs"/>
              </a:rPr>
              <a:t> them at risk of re-arrest or violation of parole/probation.</a:t>
            </a:r>
          </a:p>
          <a:p>
            <a:r>
              <a:rPr lang="en-US" sz="1200" kern="1200" baseline="0" dirty="0" smtClean="0">
                <a:solidFill>
                  <a:schemeClr val="tx1"/>
                </a:solidFill>
                <a:latin typeface="+mn-lt"/>
                <a:ea typeface="+mn-ea"/>
                <a:cs typeface="+mn-cs"/>
              </a:rPr>
              <a:t>• Clients that are institutionalized experience challenges living without structure and have difficulties adjusting in the communities.</a:t>
            </a:r>
          </a:p>
          <a:p>
            <a:r>
              <a:rPr lang="en-US" sz="1200" kern="1200" baseline="0" dirty="0" smtClean="0">
                <a:solidFill>
                  <a:schemeClr val="tx1"/>
                </a:solidFill>
                <a:latin typeface="+mn-lt"/>
                <a:ea typeface="+mn-ea"/>
                <a:cs typeface="+mn-cs"/>
              </a:rPr>
              <a:t>• The prisons do not have enough programs to prepare the clients for transitioning back to society.</a:t>
            </a:r>
          </a:p>
          <a:p>
            <a:r>
              <a:rPr lang="en-US" sz="1200" kern="1200" baseline="0" dirty="0" smtClean="0">
                <a:solidFill>
                  <a:schemeClr val="tx1"/>
                </a:solidFill>
                <a:latin typeface="+mn-lt"/>
                <a:ea typeface="+mn-ea"/>
                <a:cs typeface="+mn-cs"/>
              </a:rPr>
              <a:t> • Due to funding constraints there is a consistent issue of transportation assistance.</a:t>
            </a:r>
            <a:endParaRPr lang="en-US" dirty="0" smtClean="0"/>
          </a:p>
          <a:p>
            <a:endParaRPr lang="en-US" dirty="0"/>
          </a:p>
        </p:txBody>
      </p:sp>
      <p:sp>
        <p:nvSpPr>
          <p:cNvPr id="4" name="Slide Number Placeholder 3"/>
          <p:cNvSpPr>
            <a:spLocks noGrp="1"/>
          </p:cNvSpPr>
          <p:nvPr>
            <p:ph type="sldNum" sz="quarter" idx="10"/>
          </p:nvPr>
        </p:nvSpPr>
        <p:spPr/>
        <p:txBody>
          <a:bodyPr/>
          <a:lstStyle/>
          <a:p>
            <a:fld id="{BF93C804-C91E-46F8-9946-FA42FACCF34A}" type="slidenum">
              <a:rPr lang="en-US" smtClean="0"/>
              <a:pPr/>
              <a:t>39</a:t>
            </a:fld>
            <a:endParaRPr lang="en-US"/>
          </a:p>
        </p:txBody>
      </p:sp>
    </p:spTree>
    <p:extLst>
      <p:ext uri="{BB962C8B-B14F-4D97-AF65-F5344CB8AC3E}">
        <p14:creationId xmlns:p14="http://schemas.microsoft.com/office/powerpoint/2010/main" xmlns="" val="4167719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93C804-C91E-46F8-9946-FA42FACCF34A}" type="slidenum">
              <a:rPr lang="en-US" smtClean="0"/>
              <a:pPr/>
              <a:t>44</a:t>
            </a:fld>
            <a:endParaRPr lang="en-US"/>
          </a:p>
        </p:txBody>
      </p:sp>
    </p:spTree>
    <p:extLst>
      <p:ext uri="{BB962C8B-B14F-4D97-AF65-F5344CB8AC3E}">
        <p14:creationId xmlns:p14="http://schemas.microsoft.com/office/powerpoint/2010/main" xmlns="" val="2753367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Better coordination of services for returning inmates can reduce criminal behavior, which in turn can translate into fewer crimes committed and fewer returns to jail or prison. This approach has potential benefits for the families and communities most affected by prisoner reentry as well as for the former prisoner.</a:t>
            </a:r>
            <a:endParaRPr lang="en-US" dirty="0" smtClean="0"/>
          </a:p>
          <a:p>
            <a:endParaRPr lang="en-US" dirty="0"/>
          </a:p>
        </p:txBody>
      </p:sp>
      <p:sp>
        <p:nvSpPr>
          <p:cNvPr id="4" name="Slide Number Placeholder 3"/>
          <p:cNvSpPr>
            <a:spLocks noGrp="1"/>
          </p:cNvSpPr>
          <p:nvPr>
            <p:ph type="sldNum" sz="quarter" idx="10"/>
          </p:nvPr>
        </p:nvSpPr>
        <p:spPr/>
        <p:txBody>
          <a:bodyPr/>
          <a:lstStyle/>
          <a:p>
            <a:fld id="{BF93C804-C91E-46F8-9946-FA42FACCF34A}" type="slidenum">
              <a:rPr lang="en-US" smtClean="0"/>
              <a:pPr/>
              <a:t>55</a:t>
            </a:fld>
            <a:endParaRPr lang="en-US"/>
          </a:p>
        </p:txBody>
      </p:sp>
    </p:spTree>
    <p:extLst>
      <p:ext uri="{BB962C8B-B14F-4D97-AF65-F5344CB8AC3E}">
        <p14:creationId xmlns:p14="http://schemas.microsoft.com/office/powerpoint/2010/main" xmlns="" val="1848256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US has &lt;5% of the world’s population, but over 23% of the world’s incarcerated population, making the US incarceration rate the highest in the world, and over 4 times the global average (</a:t>
            </a:r>
            <a:r>
              <a:rPr lang="en-US" sz="1200" kern="1200" dirty="0" err="1" smtClean="0">
                <a:solidFill>
                  <a:schemeClr val="tx1"/>
                </a:solidFill>
                <a:effectLst/>
                <a:latin typeface="+mn-lt"/>
                <a:ea typeface="+mn-ea"/>
                <a:cs typeface="+mn-cs"/>
              </a:rPr>
              <a:t>Hartney</a:t>
            </a:r>
            <a:r>
              <a:rPr lang="en-US" sz="1200" kern="1200" dirty="0" smtClean="0">
                <a:solidFill>
                  <a:schemeClr val="tx1"/>
                </a:solidFill>
                <a:effectLst/>
                <a:latin typeface="+mn-lt"/>
                <a:ea typeface="+mn-ea"/>
                <a:cs typeface="+mn-cs"/>
              </a:rPr>
              <a:t>, 2006).</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F93C804-C91E-46F8-9946-FA42FACCF34A}" type="slidenum">
              <a:rPr lang="en-US" smtClean="0"/>
              <a:pPr/>
              <a:t>20</a:t>
            </a:fld>
            <a:endParaRPr lang="en-US"/>
          </a:p>
        </p:txBody>
      </p:sp>
    </p:spTree>
    <p:extLst>
      <p:ext uri="{BB962C8B-B14F-4D97-AF65-F5344CB8AC3E}">
        <p14:creationId xmlns:p14="http://schemas.microsoft.com/office/powerpoint/2010/main" xmlns="" val="1432190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Of </a:t>
            </a:r>
            <a:r>
              <a:rPr lang="en-US" sz="1200" kern="1200" dirty="0" smtClean="0">
                <a:solidFill>
                  <a:schemeClr val="tx1"/>
                </a:solidFill>
                <a:effectLst/>
                <a:latin typeface="+mn-lt"/>
                <a:ea typeface="+mn-ea"/>
                <a:cs typeface="+mn-cs"/>
              </a:rPr>
              <a:t>the 1,610,584 prisoners in 2008, the South accounted for 648,126 or 40% of the prisoners (Bureau of Justice Statistics, 2009).</a:t>
            </a:r>
            <a:endParaRPr lang="en-US" dirty="0" smtClean="0"/>
          </a:p>
          <a:p>
            <a:endParaRPr lang="en-US" dirty="0"/>
          </a:p>
        </p:txBody>
      </p:sp>
      <p:sp>
        <p:nvSpPr>
          <p:cNvPr id="4" name="Slide Number Placeholder 3"/>
          <p:cNvSpPr>
            <a:spLocks noGrp="1"/>
          </p:cNvSpPr>
          <p:nvPr>
            <p:ph type="sldNum" sz="quarter" idx="10"/>
          </p:nvPr>
        </p:nvSpPr>
        <p:spPr/>
        <p:txBody>
          <a:bodyPr/>
          <a:lstStyle/>
          <a:p>
            <a:fld id="{BF93C804-C91E-46F8-9946-FA42FACCF34A}" type="slidenum">
              <a:rPr lang="en-US" smtClean="0"/>
              <a:pPr/>
              <a:t>22</a:t>
            </a:fld>
            <a:endParaRPr lang="en-US"/>
          </a:p>
        </p:txBody>
      </p:sp>
    </p:spTree>
    <p:extLst>
      <p:ext uri="{BB962C8B-B14F-4D97-AF65-F5344CB8AC3E}">
        <p14:creationId xmlns:p14="http://schemas.microsoft.com/office/powerpoint/2010/main" xmlns="" val="21306978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 national study from 2004-2007, a total of 567,903 inmates were released with nearly half recidivating, at 43.3% (PEW center 2011). </a:t>
            </a:r>
            <a:r>
              <a:rPr lang="en-US" dirty="0" smtClean="0"/>
              <a:t>PEW Center 2011</a:t>
            </a:r>
          </a:p>
          <a:p>
            <a:endParaRPr lang="en-US" dirty="0"/>
          </a:p>
        </p:txBody>
      </p:sp>
      <p:sp>
        <p:nvSpPr>
          <p:cNvPr id="4" name="Slide Number Placeholder 3"/>
          <p:cNvSpPr>
            <a:spLocks noGrp="1"/>
          </p:cNvSpPr>
          <p:nvPr>
            <p:ph type="sldNum" sz="quarter" idx="10"/>
          </p:nvPr>
        </p:nvSpPr>
        <p:spPr/>
        <p:txBody>
          <a:bodyPr/>
          <a:lstStyle/>
          <a:p>
            <a:fld id="{BF93C804-C91E-46F8-9946-FA42FACCF34A}" type="slidenum">
              <a:rPr lang="en-US" smtClean="0"/>
              <a:pPr/>
              <a:t>23</a:t>
            </a:fld>
            <a:endParaRPr lang="en-US"/>
          </a:p>
        </p:txBody>
      </p:sp>
    </p:spTree>
    <p:extLst>
      <p:ext uri="{BB962C8B-B14F-4D97-AF65-F5344CB8AC3E}">
        <p14:creationId xmlns:p14="http://schemas.microsoft.com/office/powerpoint/2010/main" xmlns="" val="13781351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rPr>
              <a:t>RACE:</a:t>
            </a:r>
            <a:r>
              <a:rPr lang="en-US" sz="1200" b="1"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548,300 out of 2.1 million inmates are African American males, which means that 4.7% of all African American men aged 20-39 were incarcerated compared to 0.7% White men (Treadwell, 2007). </a:t>
            </a:r>
          </a:p>
          <a:p>
            <a:endParaRPr lang="en-US" sz="1200" kern="1200" dirty="0" smtClean="0">
              <a:solidFill>
                <a:schemeClr val="tx1"/>
              </a:solidFill>
              <a:effectLst/>
              <a:latin typeface="+mn-lt"/>
              <a:ea typeface="+mn-ea"/>
              <a:cs typeface="+mn-cs"/>
            </a:endParaRPr>
          </a:p>
          <a:p>
            <a:r>
              <a:rPr lang="en-US" sz="1200" b="1" u="sng" kern="1200" dirty="0" smtClean="0">
                <a:solidFill>
                  <a:schemeClr val="tx1"/>
                </a:solidFill>
                <a:effectLst/>
                <a:latin typeface="+mn-lt"/>
                <a:ea typeface="+mn-ea"/>
                <a:cs typeface="+mn-cs"/>
              </a:rPr>
              <a:t>POVERTY:</a:t>
            </a:r>
            <a:r>
              <a:rPr lang="en-US" sz="1200" kern="1200" dirty="0" smtClean="0">
                <a:solidFill>
                  <a:schemeClr val="tx1"/>
                </a:solidFill>
                <a:effectLst/>
                <a:latin typeface="+mn-lt"/>
                <a:ea typeface="+mn-ea"/>
                <a:cs typeface="+mn-cs"/>
              </a:rPr>
              <a:t> “Over 20% of young African American men live in poverty compared to 18% of Hispanic, 12% of Asian and 10% of white men” (Fact Sheet, 2006). </a:t>
            </a:r>
          </a:p>
          <a:p>
            <a:r>
              <a:rPr lang="en-US" sz="1200" b="1" u="sng" kern="1200" dirty="0" smtClean="0">
                <a:solidFill>
                  <a:schemeClr val="tx1"/>
                </a:solidFill>
                <a:effectLst/>
                <a:latin typeface="+mn-lt"/>
                <a:ea typeface="+mn-ea"/>
                <a:cs typeface="+mn-cs"/>
              </a:rPr>
              <a:t>EDUCATION:</a:t>
            </a:r>
            <a:r>
              <a:rPr lang="en-US" sz="1200" kern="1200" dirty="0" smtClean="0">
                <a:solidFill>
                  <a:schemeClr val="tx1"/>
                </a:solidFill>
                <a:effectLst/>
                <a:latin typeface="+mn-lt"/>
                <a:ea typeface="+mn-ea"/>
                <a:cs typeface="+mn-cs"/>
              </a:rPr>
              <a:t> Less than 8% of African American men, as compared to 17% of Whites, graduated from college in 2004, while nearly three times as many African American men are in prison as of Hispanic men and seven times as much as of white men. </a:t>
            </a:r>
          </a:p>
          <a:p>
            <a:r>
              <a:rPr lang="en-US" sz="1200" b="1" u="sng" kern="1200" dirty="0" smtClean="0">
                <a:solidFill>
                  <a:schemeClr val="tx1"/>
                </a:solidFill>
                <a:effectLst/>
                <a:latin typeface="+mn-lt"/>
                <a:ea typeface="+mn-ea"/>
                <a:cs typeface="+mn-cs"/>
              </a:rPr>
              <a:t>INCOME:</a:t>
            </a:r>
            <a:r>
              <a:rPr lang="en-US" sz="1200" kern="1200" dirty="0" smtClean="0">
                <a:solidFill>
                  <a:schemeClr val="tx1"/>
                </a:solidFill>
                <a:effectLst/>
                <a:latin typeface="+mn-lt"/>
                <a:ea typeface="+mn-ea"/>
                <a:cs typeface="+mn-cs"/>
              </a:rPr>
              <a:t> The average unemployment rate for Blacks in 2011 was 15.8 percent, compared to 7.9 percent for Whites” (U.S. Department of Labor, 2011).</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F93C804-C91E-46F8-9946-FA42FACCF34A}" type="slidenum">
              <a:rPr lang="en-US" smtClean="0"/>
              <a:pPr/>
              <a:t>25</a:t>
            </a:fld>
            <a:endParaRPr lang="en-US"/>
          </a:p>
        </p:txBody>
      </p:sp>
    </p:spTree>
    <p:extLst>
      <p:ext uri="{BB962C8B-B14F-4D97-AF65-F5344CB8AC3E}">
        <p14:creationId xmlns:p14="http://schemas.microsoft.com/office/powerpoint/2010/main" xmlns="" val="2690395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rate of HIV/AIDS in prisons is between five times higher compared to the general population (Treadwell, 2007). Moreover, “HIV/AIDS continues to be one of the leading causes of death for African Americans” (Edwards, 2008).</a:t>
            </a:r>
            <a:endParaRPr lang="en-US" dirty="0"/>
          </a:p>
        </p:txBody>
      </p:sp>
      <p:sp>
        <p:nvSpPr>
          <p:cNvPr id="4" name="Slide Number Placeholder 3"/>
          <p:cNvSpPr>
            <a:spLocks noGrp="1"/>
          </p:cNvSpPr>
          <p:nvPr>
            <p:ph type="sldNum" sz="quarter" idx="10"/>
          </p:nvPr>
        </p:nvSpPr>
        <p:spPr/>
        <p:txBody>
          <a:bodyPr/>
          <a:lstStyle/>
          <a:p>
            <a:fld id="{BF93C804-C91E-46F8-9946-FA42FACCF34A}" type="slidenum">
              <a:rPr lang="en-US" smtClean="0"/>
              <a:pPr/>
              <a:t>26</a:t>
            </a:fld>
            <a:endParaRPr lang="en-US"/>
          </a:p>
        </p:txBody>
      </p:sp>
    </p:spTree>
    <p:extLst>
      <p:ext uri="{BB962C8B-B14F-4D97-AF65-F5344CB8AC3E}">
        <p14:creationId xmlns:p14="http://schemas.microsoft.com/office/powerpoint/2010/main" xmlns="" val="4542995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On December 31, 2008, a reported 20,606 state prisoners and 1,538 federal prisoners were HIV positive. At yearend 2008, an estimated 5,672 inmates in state and federal prisons had a CDC defined AIDS diagnoses?  At yearend 2008, the reported number of state and federal inmates who were HIV positive or had a CDC defined AIDS diagnoses totaled 22,144. Of the state and federal inmates who were HIV positive or had a CDC defined AIDS diagnoses, a reported 20,231 were men and 1,913 were women. Between 2007 and 2008, the percentage of male inmates with HIV/AIDS remained stable at 1.5 percent, while the percentage of female inmates with HIV/AIDS decreased slightly from 2.1 percent to 1.9 percent.</a:t>
            </a:r>
            <a:endParaRPr lang="en-US" dirty="0" smtClean="0"/>
          </a:p>
          <a:p>
            <a:endParaRPr lang="en-US" dirty="0"/>
          </a:p>
        </p:txBody>
      </p:sp>
      <p:sp>
        <p:nvSpPr>
          <p:cNvPr id="4" name="Slide Number Placeholder 3"/>
          <p:cNvSpPr>
            <a:spLocks noGrp="1"/>
          </p:cNvSpPr>
          <p:nvPr>
            <p:ph type="sldNum" sz="quarter" idx="10"/>
          </p:nvPr>
        </p:nvSpPr>
        <p:spPr/>
        <p:txBody>
          <a:bodyPr/>
          <a:lstStyle/>
          <a:p>
            <a:fld id="{BF93C804-C91E-46F8-9946-FA42FACCF34A}" type="slidenum">
              <a:rPr lang="en-US" smtClean="0"/>
              <a:pPr/>
              <a:t>27</a:t>
            </a:fld>
            <a:endParaRPr lang="en-US"/>
          </a:p>
        </p:txBody>
      </p:sp>
    </p:spTree>
    <p:extLst>
      <p:ext uri="{BB962C8B-B14F-4D97-AF65-F5344CB8AC3E}">
        <p14:creationId xmlns:p14="http://schemas.microsoft.com/office/powerpoint/2010/main" xmlns="" val="1942015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From July 1, 2011 through June 30, 2012, 32,279 inmates were admitted to prison, and 34,463 inmates were released. During that same period, 90,880 offenders were admitted to community supervision, and 90,626 were released from supervision. Inmates in Florida's prisons in July 2012 ranged in age from 14 to 93.Of the 100,444 inmates in Florida prisons on July 20, 2012, 93% were male and 7% female.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F93C804-C91E-46F8-9946-FA42FACCF34A}" type="slidenum">
              <a:rPr lang="en-US" smtClean="0"/>
              <a:pPr/>
              <a:t>30</a:t>
            </a:fld>
            <a:endParaRPr lang="en-US"/>
          </a:p>
        </p:txBody>
      </p:sp>
    </p:spTree>
    <p:extLst>
      <p:ext uri="{BB962C8B-B14F-4D97-AF65-F5344CB8AC3E}">
        <p14:creationId xmlns:p14="http://schemas.microsoft.com/office/powerpoint/2010/main" xmlns="" val="1700909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kern="1200" dirty="0" smtClean="0">
                <a:solidFill>
                  <a:schemeClr val="tx1"/>
                </a:solidFill>
                <a:effectLst/>
                <a:latin typeface="+mn-lt"/>
                <a:ea typeface="+mn-ea"/>
                <a:cs typeface="+mn-cs"/>
              </a:rPr>
              <a:t>“many suffer from deteriorating health conditions and must confront a hostile environment where their rehabilitation will be difficult to achieve” (Treadwell, 2007). Research identifies that “by 1999, there were 721,500 parents in federal and state prisons, and they were parents to 1.5 million children” (Treadwell, 2007).</a:t>
            </a:r>
            <a:endParaRPr lang="en-US" i="0" dirty="0" smtClean="0"/>
          </a:p>
          <a:p>
            <a:endParaRPr lang="en-US" dirty="0"/>
          </a:p>
        </p:txBody>
      </p:sp>
      <p:sp>
        <p:nvSpPr>
          <p:cNvPr id="4" name="Slide Number Placeholder 3"/>
          <p:cNvSpPr>
            <a:spLocks noGrp="1"/>
          </p:cNvSpPr>
          <p:nvPr>
            <p:ph type="sldNum" sz="quarter" idx="10"/>
          </p:nvPr>
        </p:nvSpPr>
        <p:spPr/>
        <p:txBody>
          <a:bodyPr/>
          <a:lstStyle/>
          <a:p>
            <a:fld id="{BF93C804-C91E-46F8-9946-FA42FACCF34A}" type="slidenum">
              <a:rPr lang="en-US" smtClean="0"/>
              <a:pPr/>
              <a:t>35</a:t>
            </a:fld>
            <a:endParaRPr lang="en-US"/>
          </a:p>
        </p:txBody>
      </p:sp>
    </p:spTree>
    <p:extLst>
      <p:ext uri="{BB962C8B-B14F-4D97-AF65-F5344CB8AC3E}">
        <p14:creationId xmlns:p14="http://schemas.microsoft.com/office/powerpoint/2010/main" xmlns="" val="4091805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3C32652-0665-4CA1-ADEB-0F2AD457A9A3}" type="datetimeFigureOut">
              <a:rPr lang="en-US" smtClean="0"/>
              <a:pPr/>
              <a:t>11/27/2012</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7852569-733A-488B-8C5A-79E3C436A4AF}"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C32652-0665-4CA1-ADEB-0F2AD457A9A3}"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52569-733A-488B-8C5A-79E3C436A4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C32652-0665-4CA1-ADEB-0F2AD457A9A3}"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52569-733A-488B-8C5A-79E3C436A4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C32652-0665-4CA1-ADEB-0F2AD457A9A3}"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52569-733A-488B-8C5A-79E3C436A4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C32652-0665-4CA1-ADEB-0F2AD457A9A3}" type="datetimeFigureOut">
              <a:rPr lang="en-US" smtClean="0"/>
              <a:pPr/>
              <a:t>11/27/2012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852569-733A-488B-8C5A-79E3C436A4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3C32652-0665-4CA1-ADEB-0F2AD457A9A3}" type="datetimeFigureOut">
              <a:rPr lang="en-US" smtClean="0"/>
              <a:pPr/>
              <a:t>11/27/2012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852569-733A-488B-8C5A-79E3C436A4A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C32652-0665-4CA1-ADEB-0F2AD457A9A3}" type="datetimeFigureOut">
              <a:rPr lang="en-US" smtClean="0"/>
              <a:pPr/>
              <a:t>11/27/2012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852569-733A-488B-8C5A-79E3C436A4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C32652-0665-4CA1-ADEB-0F2AD457A9A3}" type="datetimeFigureOut">
              <a:rPr lang="en-US" smtClean="0"/>
              <a:pPr/>
              <a:t>11/27/2012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852569-733A-488B-8C5A-79E3C436A4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C32652-0665-4CA1-ADEB-0F2AD457A9A3}" type="datetimeFigureOut">
              <a:rPr lang="en-US" smtClean="0"/>
              <a:pPr/>
              <a:t>11/27/2012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852569-733A-488B-8C5A-79E3C436A4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3C32652-0665-4CA1-ADEB-0F2AD457A9A3}" type="datetimeFigureOut">
              <a:rPr lang="en-US" smtClean="0"/>
              <a:pPr/>
              <a:t>11/27/2012</a:t>
            </a:fld>
            <a:endParaRPr lang="en-US"/>
          </a:p>
        </p:txBody>
      </p:sp>
      <p:sp>
        <p:nvSpPr>
          <p:cNvPr id="7" name="Slide Number Placeholder 6"/>
          <p:cNvSpPr>
            <a:spLocks noGrp="1"/>
          </p:cNvSpPr>
          <p:nvPr>
            <p:ph type="sldNum" sz="quarter" idx="12"/>
          </p:nvPr>
        </p:nvSpPr>
        <p:spPr/>
        <p:txBody>
          <a:bodyPr/>
          <a:lstStyle/>
          <a:p>
            <a:fld id="{77852569-733A-488B-8C5A-79E3C436A4A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32652-0665-4CA1-ADEB-0F2AD457A9A3}" type="datetimeFigureOut">
              <a:rPr lang="en-US" smtClean="0"/>
              <a:pPr/>
              <a:t>11/27/2012</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7852569-733A-488B-8C5A-79E3C436A4A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3C32652-0665-4CA1-ADEB-0F2AD457A9A3}" type="datetimeFigureOut">
              <a:rPr lang="en-US" smtClean="0"/>
              <a:pPr/>
              <a:t>11/27/2012</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7852569-733A-488B-8C5A-79E3C436A4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mailto:ariell@metrotampabay.org" TargetMode="External"/><Relationship Id="rId2" Type="http://schemas.openxmlformats.org/officeDocument/2006/relationships/hyperlink" Target="mailto:priyar@metrotampabay.org"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www.preventhivflorida.org/Corrections/DOH_Corrections_Programs.htm" TargetMode="External"/><Relationship Id="rId2" Type="http://schemas.openxmlformats.org/officeDocument/2006/relationships/hyperlink" Target="http://www.doh.state.fl.us/disease_ctrl/aids/corrections/corrindex.html" TargetMode="External"/><Relationship Id="rId1" Type="http://schemas.openxmlformats.org/officeDocument/2006/relationships/slideLayout" Target="../slideLayouts/slideLayout2.xml"/><Relationship Id="rId4" Type="http://schemas.openxmlformats.org/officeDocument/2006/relationships/hyperlink" Target="http://www.preventhivflorida.org/Corrections/JLP_Procedures_Guidelines_8_24_11.pdf"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48200" y="2286000"/>
            <a:ext cx="3505200" cy="1447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44122" y="152400"/>
            <a:ext cx="3313355" cy="5562600"/>
          </a:xfrm>
        </p:spPr>
        <p:txBody>
          <a:bodyPr>
            <a:normAutofit fontScale="90000"/>
          </a:bodyPr>
          <a:lstStyle/>
          <a:p>
            <a:pPr algn="ctr"/>
            <a:r>
              <a:rPr lang="en-US" dirty="0"/>
              <a:t>Effective Coordination of Care Across Settings for the Criminally Involved Living with HIV/AIDS</a:t>
            </a:r>
            <a:r>
              <a:rPr lang="en-US" dirty="0" smtClean="0"/>
              <a:t>:</a:t>
            </a:r>
            <a:br>
              <a:rPr lang="en-US" dirty="0" smtClean="0"/>
            </a:br>
            <a:r>
              <a:rPr lang="en-US" dirty="0" smtClean="0"/>
              <a:t> </a:t>
            </a:r>
            <a:r>
              <a:rPr lang="en-US" dirty="0" smtClean="0">
                <a:solidFill>
                  <a:schemeClr val="accent2"/>
                </a:solidFill>
              </a:rPr>
              <a:t>Integrated </a:t>
            </a:r>
            <a:r>
              <a:rPr lang="en-US" dirty="0">
                <a:solidFill>
                  <a:schemeClr val="accent2"/>
                </a:solidFill>
              </a:rPr>
              <a:t>Services for Successful Reentry</a:t>
            </a:r>
          </a:p>
        </p:txBody>
      </p:sp>
      <p:pic>
        <p:nvPicPr>
          <p:cNvPr id="5" name="Picture 2" descr="C:\Users\jtbeasley\AppData\Local\Microsoft\Windows\Temporary Internet Files\Content.Outlook\XZEMX86G\New Metro Logo 2010 (2).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81413" y="4784826"/>
            <a:ext cx="3228587" cy="1463574"/>
          </a:xfrm>
          <a:prstGeom prst="rect">
            <a:avLst/>
          </a:prstGeom>
          <a:solidFill>
            <a:schemeClr val="bg1"/>
          </a:solidFill>
        </p:spPr>
      </p:pic>
      <p:sp>
        <p:nvSpPr>
          <p:cNvPr id="6" name="TextBox 5"/>
          <p:cNvSpPr txBox="1"/>
          <p:nvPr/>
        </p:nvSpPr>
        <p:spPr>
          <a:xfrm>
            <a:off x="533400" y="3886200"/>
            <a:ext cx="3352800" cy="830997"/>
          </a:xfrm>
          <a:prstGeom prst="rect">
            <a:avLst/>
          </a:prstGeom>
          <a:noFill/>
        </p:spPr>
        <p:txBody>
          <a:bodyPr wrap="square" rtlCol="0">
            <a:spAutoFit/>
          </a:bodyPr>
          <a:lstStyle/>
          <a:p>
            <a:r>
              <a:rPr lang="en-US" sz="2400" dirty="0" err="1"/>
              <a:t>Priya</a:t>
            </a:r>
            <a:r>
              <a:rPr lang="en-US" sz="2400" dirty="0"/>
              <a:t> </a:t>
            </a:r>
            <a:r>
              <a:rPr lang="en-US" sz="2400" dirty="0" err="1"/>
              <a:t>Rajkumar</a:t>
            </a:r>
            <a:r>
              <a:rPr lang="en-US" sz="2400" dirty="0"/>
              <a:t>, </a:t>
            </a:r>
            <a:r>
              <a:rPr lang="en-US" sz="2400" dirty="0" smtClean="0"/>
              <a:t>BA</a:t>
            </a:r>
          </a:p>
          <a:p>
            <a:r>
              <a:rPr lang="en-US" sz="2400" dirty="0"/>
              <a:t>Ariel Ludwig, MPH </a:t>
            </a:r>
          </a:p>
        </p:txBody>
      </p:sp>
    </p:spTree>
    <p:extLst>
      <p:ext uri="{BB962C8B-B14F-4D97-AF65-F5344CB8AC3E}">
        <p14:creationId xmlns:p14="http://schemas.microsoft.com/office/powerpoint/2010/main" xmlns="" val="2650112162"/>
      </p:ext>
    </p:extLst>
  </p:cSld>
  <p:clrMapOvr>
    <a:masterClrMapping/>
  </p:clrMapOvr>
  <mc:AlternateContent xmlns:mc="http://schemas.openxmlformats.org/markup-compatibility/2006">
    <mc:Choice xmlns:p14="http://schemas.microsoft.com/office/powerpoint/2010/main" xmlns=""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27664"/>
            <a:ext cx="7772400" cy="1143000"/>
          </a:xfrm>
        </p:spPr>
        <p:txBody>
          <a:bodyPr anchor="ctr">
            <a:normAutofit fontScale="90000"/>
          </a:bodyPr>
          <a:lstStyle/>
          <a:p>
            <a:r>
              <a:rPr lang="en-US" dirty="0"/>
              <a:t>Florida Family AIDS </a:t>
            </a:r>
            <a:r>
              <a:rPr lang="en-US" dirty="0" smtClean="0"/>
              <a:t>network (FAN</a:t>
            </a:r>
            <a:r>
              <a:rPr lang="en-US" dirty="0"/>
              <a:t>)</a:t>
            </a:r>
          </a:p>
        </p:txBody>
      </p:sp>
      <p:sp>
        <p:nvSpPr>
          <p:cNvPr id="3" name="Content Placeholder 2"/>
          <p:cNvSpPr>
            <a:spLocks noGrp="1"/>
          </p:cNvSpPr>
          <p:nvPr>
            <p:ph idx="1"/>
          </p:nvPr>
        </p:nvSpPr>
        <p:spPr>
          <a:xfrm>
            <a:off x="1043492" y="2209800"/>
            <a:ext cx="7262308" cy="4077148"/>
          </a:xfrm>
        </p:spPr>
        <p:txBody>
          <a:bodyPr>
            <a:normAutofit fontScale="92500" lnSpcReduction="10000"/>
          </a:bodyPr>
          <a:lstStyle/>
          <a:p>
            <a:pPr marL="45720" indent="0">
              <a:buNone/>
            </a:pPr>
            <a:r>
              <a:rPr lang="en-US" sz="1900" dirty="0"/>
              <a:t>FAN medical case management is targeted to provide services to women, infants, children, youth and families with HIV/AIDS. This targeted medical case management coordinates and arranges comprehensive services. Case managers address barriers to medical case and treatment, provide education about adherence, and access to community services and programs to ensure that client needs are met.</a:t>
            </a:r>
          </a:p>
          <a:p>
            <a:pPr marL="45720" indent="0">
              <a:buNone/>
            </a:pPr>
            <a:endParaRPr lang="en-US" sz="1900" dirty="0"/>
          </a:p>
          <a:p>
            <a:pPr marL="45720" indent="0">
              <a:buNone/>
            </a:pPr>
            <a:r>
              <a:rPr lang="en-US" sz="1900" dirty="0"/>
              <a:t>Eligibility:</a:t>
            </a:r>
          </a:p>
          <a:p>
            <a:r>
              <a:rPr lang="en-US" sz="1900" dirty="0"/>
              <a:t>Must be a women, infant, child, youth or family infected with or affected by HIV/AIDS</a:t>
            </a:r>
          </a:p>
          <a:p>
            <a:r>
              <a:rPr lang="en-US" sz="1900" dirty="0"/>
              <a:t>Must reside in Hillsborough County</a:t>
            </a:r>
          </a:p>
          <a:p>
            <a:r>
              <a:rPr lang="en-US" sz="1900" dirty="0"/>
              <a:t>Must complete a primary care visit with physician at least two times a year</a:t>
            </a:r>
          </a:p>
          <a:p>
            <a:pPr marL="68580" indent="0">
              <a:buNone/>
            </a:pPr>
            <a:endParaRPr lang="en-US" dirty="0"/>
          </a:p>
        </p:txBody>
      </p:sp>
    </p:spTree>
    <p:extLst>
      <p:ext uri="{BB962C8B-B14F-4D97-AF65-F5344CB8AC3E}">
        <p14:creationId xmlns:p14="http://schemas.microsoft.com/office/powerpoint/2010/main" xmlns="" val="3583984613"/>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Clinical </a:t>
            </a:r>
            <a:r>
              <a:rPr lang="en-US" dirty="0" smtClean="0"/>
              <a:t>Care Coordination</a:t>
            </a:r>
            <a:endParaRPr lang="en-US" dirty="0"/>
          </a:p>
        </p:txBody>
      </p:sp>
      <p:sp>
        <p:nvSpPr>
          <p:cNvPr id="3" name="Content Placeholder 2"/>
          <p:cNvSpPr>
            <a:spLocks noGrp="1"/>
          </p:cNvSpPr>
          <p:nvPr>
            <p:ph idx="1"/>
          </p:nvPr>
        </p:nvSpPr>
        <p:spPr>
          <a:xfrm>
            <a:off x="990600" y="2362200"/>
            <a:ext cx="7338508" cy="4191000"/>
          </a:xfrm>
        </p:spPr>
        <p:txBody>
          <a:bodyPr>
            <a:normAutofit fontScale="77500" lnSpcReduction="20000"/>
          </a:bodyPr>
          <a:lstStyle/>
          <a:p>
            <a:pPr marL="45720" indent="0">
              <a:buNone/>
            </a:pPr>
            <a:r>
              <a:rPr lang="en-US" sz="2300" dirty="0"/>
              <a:t>Metro’s RN performs assessments of an individual’s overall health status and acts as a liaison with medical providers for coordination of medical care. This program offers disease and medication education and adherence counseling, lab interpretations and nutritional counseling. </a:t>
            </a:r>
          </a:p>
          <a:p>
            <a:pPr marL="45720" indent="0">
              <a:buNone/>
            </a:pPr>
            <a:endParaRPr lang="en-US" sz="2300" dirty="0"/>
          </a:p>
          <a:p>
            <a:pPr marL="45720" indent="0">
              <a:buNone/>
            </a:pPr>
            <a:r>
              <a:rPr lang="en-US" sz="2300" dirty="0"/>
              <a:t>Eligibility:</a:t>
            </a:r>
          </a:p>
          <a:p>
            <a:r>
              <a:rPr lang="en-US" sz="2300" dirty="0"/>
              <a:t>Individuals with HIV+/AIDS diagnosis and present with heightened medical needs (co-diagnosis, newly diagnosed, etc.)</a:t>
            </a:r>
          </a:p>
          <a:p>
            <a:r>
              <a:rPr lang="en-US" sz="2300" dirty="0"/>
              <a:t>HIV Negative individuals who are at-risk and need medical education. Must be enrolled in another Metro program.</a:t>
            </a:r>
          </a:p>
          <a:p>
            <a:r>
              <a:rPr lang="en-US" sz="2300" dirty="0"/>
              <a:t>Must reside in Pasco, Hernando, Pinellas, or Hillsborough</a:t>
            </a:r>
          </a:p>
          <a:p>
            <a:r>
              <a:rPr lang="en-US" sz="2300" dirty="0"/>
              <a:t>HIV+ clients must complete primary care visit with physician at least two times in a year</a:t>
            </a:r>
          </a:p>
          <a:p>
            <a:pPr marL="68580" indent="0">
              <a:buNone/>
            </a:pPr>
            <a:endParaRPr lang="en-US" dirty="0"/>
          </a:p>
        </p:txBody>
      </p:sp>
    </p:spTree>
    <p:extLst>
      <p:ext uri="{BB962C8B-B14F-4D97-AF65-F5344CB8AC3E}">
        <p14:creationId xmlns:p14="http://schemas.microsoft.com/office/powerpoint/2010/main" xmlns="" val="2497008974"/>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27664"/>
            <a:ext cx="8077200" cy="1143000"/>
          </a:xfrm>
        </p:spPr>
        <p:txBody>
          <a:bodyPr anchor="ctr">
            <a:normAutofit fontScale="90000"/>
          </a:bodyPr>
          <a:lstStyle/>
          <a:p>
            <a:r>
              <a:rPr lang="en-US" dirty="0"/>
              <a:t>Specialty </a:t>
            </a:r>
            <a:r>
              <a:rPr lang="en-US" dirty="0" smtClean="0"/>
              <a:t>Care Case </a:t>
            </a:r>
            <a:r>
              <a:rPr lang="en-US" dirty="0"/>
              <a:t>M</a:t>
            </a:r>
            <a:r>
              <a:rPr lang="en-US" dirty="0" smtClean="0"/>
              <a:t>anagement</a:t>
            </a:r>
            <a:endParaRPr lang="en-US" dirty="0"/>
          </a:p>
        </p:txBody>
      </p:sp>
      <p:sp>
        <p:nvSpPr>
          <p:cNvPr id="3" name="Content Placeholder 2"/>
          <p:cNvSpPr>
            <a:spLocks noGrp="1"/>
          </p:cNvSpPr>
          <p:nvPr>
            <p:ph idx="1"/>
          </p:nvPr>
        </p:nvSpPr>
        <p:spPr>
          <a:xfrm>
            <a:off x="1043492" y="2323652"/>
            <a:ext cx="7186108" cy="4000948"/>
          </a:xfrm>
        </p:spPr>
        <p:txBody>
          <a:bodyPr>
            <a:normAutofit/>
          </a:bodyPr>
          <a:lstStyle/>
          <a:p>
            <a:pPr marL="45720" indent="0">
              <a:buNone/>
            </a:pPr>
            <a:r>
              <a:rPr lang="en-US" sz="1800" dirty="0"/>
              <a:t>Provides medical case management for participants of the Hillsborough County Healthcare Plan (HCHCP) and helps assist qualified clients in navigating HCHCP application, re-enrollment, and compliance with rules and regulations.</a:t>
            </a:r>
          </a:p>
          <a:p>
            <a:pPr marL="45720" indent="0">
              <a:buNone/>
            </a:pPr>
            <a:endParaRPr lang="en-US" sz="1800" dirty="0"/>
          </a:p>
          <a:p>
            <a:pPr marL="45720" indent="0">
              <a:buNone/>
            </a:pPr>
            <a:r>
              <a:rPr lang="en-US" sz="1800" dirty="0"/>
              <a:t>Eligibility:</a:t>
            </a:r>
          </a:p>
          <a:p>
            <a:r>
              <a:rPr lang="en-US" sz="1800" dirty="0"/>
              <a:t>HIV+ or AIDS diagnosed</a:t>
            </a:r>
          </a:p>
          <a:p>
            <a:r>
              <a:rPr lang="en-US" sz="1800" dirty="0"/>
              <a:t>Must be US citizen or legal resident and reside in Hillsborough</a:t>
            </a:r>
          </a:p>
          <a:p>
            <a:r>
              <a:rPr lang="en-US" sz="1800" dirty="0"/>
              <a:t>Monthly income less than $903 for one person household and have assets less than $5000.</a:t>
            </a:r>
          </a:p>
          <a:p>
            <a:r>
              <a:rPr lang="en-US" sz="1800" dirty="0"/>
              <a:t>Cannot be eligible for private insurance, COBRA, Medicaid, Medicare, or Veteran’s benefits</a:t>
            </a:r>
          </a:p>
          <a:p>
            <a:pPr marL="68580" indent="0">
              <a:buNone/>
            </a:pPr>
            <a:endParaRPr lang="en-US" dirty="0"/>
          </a:p>
        </p:txBody>
      </p:sp>
    </p:spTree>
    <p:extLst>
      <p:ext uri="{BB962C8B-B14F-4D97-AF65-F5344CB8AC3E}">
        <p14:creationId xmlns:p14="http://schemas.microsoft.com/office/powerpoint/2010/main" xmlns="" val="2640491818"/>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dirty="0"/>
              <a:t>Minority AIDS  Initiative </a:t>
            </a:r>
            <a:r>
              <a:rPr lang="en-US" dirty="0" smtClean="0"/>
              <a:t> (</a:t>
            </a:r>
            <a:r>
              <a:rPr lang="en-US" dirty="0"/>
              <a:t>MAI)</a:t>
            </a:r>
          </a:p>
        </p:txBody>
      </p:sp>
      <p:sp>
        <p:nvSpPr>
          <p:cNvPr id="3" name="Content Placeholder 2"/>
          <p:cNvSpPr>
            <a:spLocks noGrp="1"/>
          </p:cNvSpPr>
          <p:nvPr>
            <p:ph idx="1"/>
          </p:nvPr>
        </p:nvSpPr>
        <p:spPr>
          <a:xfrm>
            <a:off x="1043492" y="2286000"/>
            <a:ext cx="7262308" cy="4077148"/>
          </a:xfrm>
        </p:spPr>
        <p:txBody>
          <a:bodyPr>
            <a:normAutofit fontScale="92500" lnSpcReduction="10000"/>
          </a:bodyPr>
          <a:lstStyle/>
          <a:p>
            <a:pPr marL="45720" indent="0">
              <a:buNone/>
            </a:pPr>
            <a:r>
              <a:rPr lang="en-US" sz="1900" dirty="0"/>
              <a:t>The MAI program educates and supports clients to improve medical and medication adherence, while working closely with the medical case managers to coordinate care. MAI offers educational group sessions as well as one-on-one sessions to help eliminate the barriers that prevent medical adherence. For HIV+/AIDS diagnosed African-American and Hispanic individuals in need of medical adherence and/or education.</a:t>
            </a:r>
          </a:p>
          <a:p>
            <a:pPr marL="45720" indent="0">
              <a:buNone/>
            </a:pPr>
            <a:endParaRPr lang="en-US" sz="1900" dirty="0"/>
          </a:p>
          <a:p>
            <a:pPr marL="45720" indent="0">
              <a:buNone/>
            </a:pPr>
            <a:r>
              <a:rPr lang="en-US" sz="1900" dirty="0"/>
              <a:t>Eligibility:</a:t>
            </a:r>
          </a:p>
          <a:p>
            <a:r>
              <a:rPr lang="en-US" sz="1900" dirty="0"/>
              <a:t>Must reside in Pasco, Hernando, Pinellas, or Hillsborough</a:t>
            </a:r>
          </a:p>
          <a:p>
            <a:r>
              <a:rPr lang="en-US" sz="1900" dirty="0"/>
              <a:t>Must have income below 400% FPL ($43,560 annual)</a:t>
            </a:r>
          </a:p>
          <a:p>
            <a:r>
              <a:rPr lang="en-US" sz="1900" dirty="0"/>
              <a:t>Must complete primary care visit with physician at least two times in a year</a:t>
            </a:r>
          </a:p>
          <a:p>
            <a:pPr marL="68580" indent="0">
              <a:buNone/>
            </a:pPr>
            <a:endParaRPr lang="en-US" dirty="0"/>
          </a:p>
        </p:txBody>
      </p:sp>
    </p:spTree>
    <p:extLst>
      <p:ext uri="{BB962C8B-B14F-4D97-AF65-F5344CB8AC3E}">
        <p14:creationId xmlns:p14="http://schemas.microsoft.com/office/powerpoint/2010/main" xmlns="" val="2243061780"/>
      </p:ext>
    </p:extLst>
  </p:cSld>
  <p:clrMapOvr>
    <a:masterClrMapping/>
  </p:clrMapOvr>
  <p:transition spd="slow">
    <p:cove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27664"/>
            <a:ext cx="7696200" cy="1143000"/>
          </a:xfrm>
        </p:spPr>
        <p:txBody>
          <a:bodyPr>
            <a:normAutofit fontScale="90000"/>
          </a:bodyPr>
          <a:lstStyle/>
          <a:p>
            <a:pPr algn="ctr"/>
            <a:r>
              <a:rPr lang="en-US" dirty="0"/>
              <a:t>MAI – Anti-Retroviral </a:t>
            </a:r>
            <a:r>
              <a:rPr lang="en-US" dirty="0" smtClean="0"/>
              <a:t>Treatment Access Study </a:t>
            </a:r>
            <a:r>
              <a:rPr lang="en-US" dirty="0"/>
              <a:t>(ARTAS)</a:t>
            </a:r>
          </a:p>
        </p:txBody>
      </p:sp>
      <p:sp>
        <p:nvSpPr>
          <p:cNvPr id="3" name="Content Placeholder 2"/>
          <p:cNvSpPr>
            <a:spLocks noGrp="1"/>
          </p:cNvSpPr>
          <p:nvPr>
            <p:ph idx="1"/>
          </p:nvPr>
        </p:nvSpPr>
        <p:spPr>
          <a:xfrm>
            <a:off x="1043492" y="2323652"/>
            <a:ext cx="7262308" cy="4000948"/>
          </a:xfrm>
        </p:spPr>
        <p:txBody>
          <a:bodyPr>
            <a:normAutofit/>
          </a:bodyPr>
          <a:lstStyle/>
          <a:p>
            <a:pPr marL="45720" indent="0">
              <a:buNone/>
            </a:pPr>
            <a:r>
              <a:rPr lang="en-US" sz="1800" dirty="0"/>
              <a:t>The ARTAS program works specifically with individuals who are newly diagnosed with HIV/AIDS and with HIV+/AIDS diagnosed individuals who have been out of medical care for at least 6 months. The care coordinator works intensively with clients through an intensive 5-session intervention to link them to medical care and ongoing services.</a:t>
            </a:r>
          </a:p>
          <a:p>
            <a:pPr marL="45720" indent="0">
              <a:buNone/>
            </a:pPr>
            <a:endParaRPr lang="en-US" sz="1800" dirty="0"/>
          </a:p>
          <a:p>
            <a:pPr marL="45720" indent="0">
              <a:buNone/>
            </a:pPr>
            <a:r>
              <a:rPr lang="en-US" sz="1800" dirty="0"/>
              <a:t>Eligibility:</a:t>
            </a:r>
          </a:p>
          <a:p>
            <a:r>
              <a:rPr lang="en-US" sz="1800" dirty="0"/>
              <a:t>Must reside in Pasco, Pinellas, or Hillsborough</a:t>
            </a:r>
          </a:p>
          <a:p>
            <a:r>
              <a:rPr lang="en-US" sz="1800" dirty="0"/>
              <a:t>Must be newly diagnosed or out of medical care for 6 months or more</a:t>
            </a:r>
          </a:p>
          <a:p>
            <a:pPr marL="68580" indent="0">
              <a:buNone/>
            </a:pPr>
            <a:endParaRPr lang="en-US" dirty="0"/>
          </a:p>
        </p:txBody>
      </p:sp>
    </p:spTree>
    <p:extLst>
      <p:ext uri="{BB962C8B-B14F-4D97-AF65-F5344CB8AC3E}">
        <p14:creationId xmlns:p14="http://schemas.microsoft.com/office/powerpoint/2010/main" xmlns="" val="3972820599"/>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Prevention Services</a:t>
            </a:r>
          </a:p>
        </p:txBody>
      </p:sp>
      <p:sp>
        <p:nvSpPr>
          <p:cNvPr id="3" name="Content Placeholder 2"/>
          <p:cNvSpPr>
            <a:spLocks noGrp="1"/>
          </p:cNvSpPr>
          <p:nvPr>
            <p:ph idx="1"/>
          </p:nvPr>
        </p:nvSpPr>
        <p:spPr>
          <a:xfrm>
            <a:off x="685800" y="1905000"/>
            <a:ext cx="7772400" cy="4343400"/>
          </a:xfrm>
        </p:spPr>
        <p:txBody>
          <a:bodyPr>
            <a:noAutofit/>
          </a:bodyPr>
          <a:lstStyle/>
          <a:p>
            <a:pPr marL="45720" indent="0">
              <a:buNone/>
            </a:pPr>
            <a:r>
              <a:rPr lang="en-US" sz="1600" dirty="0"/>
              <a:t>Metro Wellness has many different prevention services for different populations in the community who are HIV+ or HIV-. </a:t>
            </a:r>
          </a:p>
          <a:p>
            <a:r>
              <a:rPr lang="en-US" sz="1600" dirty="0"/>
              <a:t>For individuals over 18: </a:t>
            </a:r>
          </a:p>
          <a:p>
            <a:pPr lvl="1"/>
            <a:r>
              <a:rPr lang="en-US" sz="1600" dirty="0"/>
              <a:t>Minority Empowerment Through Risk-Reduction and Outreach (</a:t>
            </a:r>
            <a:r>
              <a:rPr lang="en-US" sz="1600" b="1" dirty="0"/>
              <a:t>METRO 2</a:t>
            </a:r>
            <a:r>
              <a:rPr lang="en-US" sz="1600" dirty="0"/>
              <a:t>) for women or minority re-entry populations</a:t>
            </a:r>
          </a:p>
          <a:p>
            <a:pPr lvl="1"/>
            <a:r>
              <a:rPr lang="en-US" sz="1600" dirty="0"/>
              <a:t>Women Empowered and Standing Tall (</a:t>
            </a:r>
            <a:r>
              <a:rPr lang="en-US" sz="1600" b="1" dirty="0"/>
              <a:t>WEST</a:t>
            </a:r>
            <a:r>
              <a:rPr lang="en-US" sz="1600" dirty="0"/>
              <a:t>) for women with male partners that are currently in or recently released from jail/prison</a:t>
            </a:r>
          </a:p>
          <a:p>
            <a:pPr>
              <a:buSzPct val="120000"/>
              <a:buFont typeface="Wingdings" pitchFamily="2" charset="2"/>
              <a:buChar char="§"/>
            </a:pPr>
            <a:r>
              <a:rPr lang="en-US" sz="1600" dirty="0"/>
              <a:t>For individuals 18-24:</a:t>
            </a:r>
          </a:p>
          <a:p>
            <a:pPr lvl="1">
              <a:buSzPct val="120000"/>
            </a:pPr>
            <a:r>
              <a:rPr lang="en-US" sz="1600" dirty="0"/>
              <a:t>Young Minorities Identifying Necessary Decisions for Safety (</a:t>
            </a:r>
            <a:r>
              <a:rPr lang="en-US" sz="1600" b="1" dirty="0"/>
              <a:t>Young MINDS</a:t>
            </a:r>
            <a:r>
              <a:rPr lang="en-US" sz="1600" dirty="0"/>
              <a:t>) to educate and prevent substance abuse and HIV/AIDS</a:t>
            </a:r>
          </a:p>
          <a:p>
            <a:r>
              <a:rPr lang="en-US" sz="1600" dirty="0"/>
              <a:t>For individuals 13-19:</a:t>
            </a:r>
          </a:p>
          <a:p>
            <a:pPr lvl="1"/>
            <a:r>
              <a:rPr lang="en-US" sz="1600" b="1" dirty="0"/>
              <a:t>Closing the Gap</a:t>
            </a:r>
            <a:r>
              <a:rPr lang="en-US" sz="1600" dirty="0"/>
              <a:t>- Bloodlines to teach HIV/AIDS prevention</a:t>
            </a:r>
          </a:p>
          <a:p>
            <a:pPr lvl="1"/>
            <a:r>
              <a:rPr lang="en-US" sz="1600" dirty="0"/>
              <a:t>Closing the Gap- Becoming a Responsible Teen (BART) intervention for black/African-America and Hispanic youth to learn how to make good decisions, and improve health, academics, and self-esteem</a:t>
            </a:r>
            <a:r>
              <a:rPr lang="en-US" sz="1600" dirty="0" smtClean="0"/>
              <a:t>.</a:t>
            </a:r>
            <a:endParaRPr lang="en-US" sz="1600" dirty="0"/>
          </a:p>
        </p:txBody>
      </p:sp>
    </p:spTree>
    <p:extLst>
      <p:ext uri="{BB962C8B-B14F-4D97-AF65-F5344CB8AC3E}">
        <p14:creationId xmlns:p14="http://schemas.microsoft.com/office/powerpoint/2010/main" xmlns="" val="298555526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Linkage To Life (L2L)</a:t>
            </a:r>
            <a:endParaRPr lang="en-US" dirty="0"/>
          </a:p>
        </p:txBody>
      </p:sp>
      <p:sp>
        <p:nvSpPr>
          <p:cNvPr id="3" name="Content Placeholder 2"/>
          <p:cNvSpPr>
            <a:spLocks noGrp="1"/>
          </p:cNvSpPr>
          <p:nvPr>
            <p:ph idx="1"/>
          </p:nvPr>
        </p:nvSpPr>
        <p:spPr>
          <a:xfrm>
            <a:off x="1043492" y="2323652"/>
            <a:ext cx="7186108" cy="4000948"/>
          </a:xfrm>
        </p:spPr>
        <p:txBody>
          <a:bodyPr>
            <a:normAutofit fontScale="77500" lnSpcReduction="20000"/>
          </a:bodyPr>
          <a:lstStyle/>
          <a:p>
            <a:pPr marL="45720" indent="0">
              <a:buNone/>
            </a:pPr>
            <a:r>
              <a:rPr lang="en-US" sz="2300" dirty="0"/>
              <a:t>This program, also funded by the OMH, provides family-centered care to minority families by providing referrals to health and social resources. L2L assists families with obtaining services that ensure a brighter future for their children, and decrease generational cycles of HIV, substance abuse, and incarceration. </a:t>
            </a:r>
          </a:p>
          <a:p>
            <a:pPr marL="45720" indent="0">
              <a:buNone/>
            </a:pPr>
            <a:endParaRPr lang="en-US" sz="2300" dirty="0"/>
          </a:p>
          <a:p>
            <a:pPr marL="45720" indent="0">
              <a:buNone/>
            </a:pPr>
            <a:r>
              <a:rPr lang="en-US" sz="2300" dirty="0"/>
              <a:t>Eligibility:</a:t>
            </a:r>
          </a:p>
          <a:p>
            <a:r>
              <a:rPr lang="en-US" sz="2300" dirty="0"/>
              <a:t>Both HIV+ and HIV – accepted</a:t>
            </a:r>
          </a:p>
          <a:p>
            <a:r>
              <a:rPr lang="en-US" sz="2300" dirty="0"/>
              <a:t>Must reside in Pinellas or Hillsborough Counties</a:t>
            </a:r>
          </a:p>
          <a:p>
            <a:r>
              <a:rPr lang="en-US" sz="2300" dirty="0"/>
              <a:t>Must be a parent/guardian of a child or children under the age of 18</a:t>
            </a:r>
          </a:p>
          <a:p>
            <a:r>
              <a:rPr lang="en-US" sz="2300" dirty="0"/>
              <a:t>At least 1 family/household member affected by substance abuse, incarceration, or youth truancy/DJJ issues</a:t>
            </a:r>
          </a:p>
          <a:p>
            <a:pPr marL="68580" indent="0">
              <a:buNone/>
            </a:pPr>
            <a:endParaRPr lang="en-US" dirty="0"/>
          </a:p>
        </p:txBody>
      </p:sp>
    </p:spTree>
    <p:extLst>
      <p:ext uri="{BB962C8B-B14F-4D97-AF65-F5344CB8AC3E}">
        <p14:creationId xmlns:p14="http://schemas.microsoft.com/office/powerpoint/2010/main" xmlns="" val="425838958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Behavioral Health Services</a:t>
            </a:r>
            <a:endParaRPr lang="en-US" dirty="0"/>
          </a:p>
        </p:txBody>
      </p:sp>
      <p:sp>
        <p:nvSpPr>
          <p:cNvPr id="3" name="Content Placeholder 2"/>
          <p:cNvSpPr>
            <a:spLocks noGrp="1"/>
          </p:cNvSpPr>
          <p:nvPr>
            <p:ph idx="1"/>
          </p:nvPr>
        </p:nvSpPr>
        <p:spPr>
          <a:xfrm>
            <a:off x="1043492" y="2057400"/>
            <a:ext cx="7338508" cy="4267200"/>
          </a:xfrm>
        </p:spPr>
        <p:txBody>
          <a:bodyPr>
            <a:normAutofit/>
          </a:bodyPr>
          <a:lstStyle/>
          <a:p>
            <a:pPr marL="45720" indent="0" algn="ctr">
              <a:buNone/>
            </a:pPr>
            <a:r>
              <a:rPr lang="en-US" sz="1800" dirty="0"/>
              <a:t>Metro offers both individual and group services.</a:t>
            </a:r>
          </a:p>
          <a:p>
            <a:pPr marL="45720" indent="0">
              <a:buNone/>
            </a:pPr>
            <a:r>
              <a:rPr lang="en-US" sz="1800" dirty="0"/>
              <a:t>Individual:</a:t>
            </a:r>
          </a:p>
          <a:p>
            <a:r>
              <a:rPr lang="en-US" sz="1800" dirty="0"/>
              <a:t>Psychotherapy and counseling open to the entire community. For HIV+ individuals with no health insurance or are a LGBTQ youth (13-22), services are free. There is a sliding scale ranging from </a:t>
            </a:r>
            <a:r>
              <a:rPr lang="en-US" sz="1800" dirty="0" smtClean="0"/>
              <a:t>$30-$90 </a:t>
            </a:r>
            <a:r>
              <a:rPr lang="en-US" sz="1800" dirty="0"/>
              <a:t>for the rest of the community. Psychiatric medication management is also available.</a:t>
            </a:r>
          </a:p>
          <a:p>
            <a:pPr marL="45720" indent="0">
              <a:buNone/>
            </a:pPr>
            <a:r>
              <a:rPr lang="en-US" sz="1800" dirty="0"/>
              <a:t>Group:</a:t>
            </a:r>
          </a:p>
          <a:p>
            <a:r>
              <a:rPr lang="en-US" sz="1800" u="sng" dirty="0"/>
              <a:t>Living, Loving, and Learning</a:t>
            </a:r>
            <a:r>
              <a:rPr lang="en-US" sz="1800" dirty="0"/>
              <a:t> is a peer and therapist led group for those living with HIV/AIDS.</a:t>
            </a:r>
          </a:p>
          <a:p>
            <a:r>
              <a:rPr lang="en-US" sz="1800" u="sng" dirty="0"/>
              <a:t>Positive Choices</a:t>
            </a:r>
            <a:r>
              <a:rPr lang="en-US" sz="1800" dirty="0"/>
              <a:t> is an outpatient substance abuse program for those who are HIV+ residents of Pinellas or Hillsborough</a:t>
            </a:r>
          </a:p>
        </p:txBody>
      </p:sp>
    </p:spTree>
    <p:extLst>
      <p:ext uri="{BB962C8B-B14F-4D97-AF65-F5344CB8AC3E}">
        <p14:creationId xmlns:p14="http://schemas.microsoft.com/office/powerpoint/2010/main" xmlns="" val="1961581993"/>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090" y="1027664"/>
            <a:ext cx="7414710" cy="1143000"/>
          </a:xfrm>
        </p:spPr>
        <p:txBody>
          <a:bodyPr anchor="ctr">
            <a:normAutofit fontScale="90000"/>
          </a:bodyPr>
          <a:lstStyle/>
          <a:p>
            <a:r>
              <a:rPr lang="en-US" dirty="0"/>
              <a:t>LGBTQ and </a:t>
            </a:r>
            <a:r>
              <a:rPr lang="en-US" dirty="0" smtClean="0"/>
              <a:t>Transgender Support</a:t>
            </a:r>
            <a:endParaRPr lang="en-US" dirty="0"/>
          </a:p>
        </p:txBody>
      </p:sp>
      <p:sp>
        <p:nvSpPr>
          <p:cNvPr id="3" name="Content Placeholder 2"/>
          <p:cNvSpPr>
            <a:spLocks noGrp="1"/>
          </p:cNvSpPr>
          <p:nvPr>
            <p:ph idx="1"/>
          </p:nvPr>
        </p:nvSpPr>
        <p:spPr/>
        <p:txBody>
          <a:bodyPr>
            <a:normAutofit/>
          </a:bodyPr>
          <a:lstStyle/>
          <a:p>
            <a:r>
              <a:rPr lang="en-US" sz="1800" u="sng" dirty="0"/>
              <a:t>Transgender Social Support Groups </a:t>
            </a:r>
            <a:r>
              <a:rPr lang="en-US" sz="1800" dirty="0"/>
              <a:t>are peer led social groups for the transgender community regardless of HIV status.</a:t>
            </a:r>
          </a:p>
          <a:p>
            <a:pPr marL="45720" indent="0">
              <a:buNone/>
            </a:pPr>
            <a:endParaRPr lang="en-US" sz="1800" dirty="0"/>
          </a:p>
          <a:p>
            <a:r>
              <a:rPr lang="en-US" sz="1800" u="sng" dirty="0"/>
              <a:t>LGBTQ Youth Discussion Group</a:t>
            </a:r>
            <a:r>
              <a:rPr lang="en-US" sz="1800" dirty="0"/>
              <a:t> is a weekly dinner and discussion group for Lesbian, Gay, Bisexual, Transgender, and Queer/Questioning youth and their Allies.</a:t>
            </a:r>
          </a:p>
        </p:txBody>
      </p:sp>
    </p:spTree>
    <p:extLst>
      <p:ext uri="{BB962C8B-B14F-4D97-AF65-F5344CB8AC3E}">
        <p14:creationId xmlns:p14="http://schemas.microsoft.com/office/powerpoint/2010/main" xmlns="" val="471152213"/>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63845" y="2667000"/>
            <a:ext cx="3313355" cy="3124200"/>
          </a:xfrm>
        </p:spPr>
        <p:txBody>
          <a:bodyPr/>
          <a:lstStyle/>
          <a:p>
            <a:r>
              <a:rPr lang="en-US" dirty="0" smtClean="0"/>
              <a:t>Incarceration in the </a:t>
            </a:r>
            <a:br>
              <a:rPr lang="en-US" dirty="0" smtClean="0"/>
            </a:br>
            <a:r>
              <a:rPr lang="en-US" dirty="0" smtClean="0"/>
              <a:t>United States</a:t>
            </a:r>
            <a:endParaRPr lang="en-US" dirty="0"/>
          </a:p>
        </p:txBody>
      </p:sp>
    </p:spTree>
    <p:extLst>
      <p:ext uri="{BB962C8B-B14F-4D97-AF65-F5344CB8AC3E}">
        <p14:creationId xmlns:p14="http://schemas.microsoft.com/office/powerpoint/2010/main" xmlns="" val="1236601016"/>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Disclosures</a:t>
            </a:r>
            <a:endParaRPr lang="en-US" dirty="0"/>
          </a:p>
        </p:txBody>
      </p:sp>
      <p:sp>
        <p:nvSpPr>
          <p:cNvPr id="3" name="Content Placeholder 2"/>
          <p:cNvSpPr>
            <a:spLocks noGrp="1"/>
          </p:cNvSpPr>
          <p:nvPr>
            <p:ph idx="1"/>
          </p:nvPr>
        </p:nvSpPr>
        <p:spPr>
          <a:xfrm>
            <a:off x="1043492" y="2476052"/>
            <a:ext cx="6777317" cy="2781748"/>
          </a:xfrm>
        </p:spPr>
        <p:txBody>
          <a:bodyPr>
            <a:normAutofit/>
          </a:bodyPr>
          <a:lstStyle/>
          <a:p>
            <a:pPr marL="68580" indent="0">
              <a:buNone/>
            </a:pPr>
            <a:r>
              <a:rPr lang="en-US" sz="1800" dirty="0" smtClean="0"/>
              <a:t>This continuing education activity is managed and accredited by Professional Education Service Group. The information presented in this activity represents the opinion of the author(s) of faculty. Neither PESG, nor any accrediting organization endorses any commercial products displayed or mentioned in conjunction with this activity.</a:t>
            </a:r>
          </a:p>
          <a:p>
            <a:pPr marL="68580" indent="0">
              <a:buNone/>
            </a:pPr>
            <a:endParaRPr lang="en-US" sz="1800" dirty="0" smtClean="0"/>
          </a:p>
          <a:p>
            <a:pPr marL="68580" indent="0">
              <a:buNone/>
            </a:pPr>
            <a:r>
              <a:rPr lang="en-US" sz="1800" dirty="0" smtClean="0"/>
              <a:t>Commercial Support was not received for this activity.</a:t>
            </a:r>
            <a:endParaRPr lang="en-US" sz="1800"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010400" y="5181600"/>
            <a:ext cx="1562100" cy="1242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399289114"/>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27664"/>
            <a:ext cx="7772400" cy="1143000"/>
          </a:xfrm>
        </p:spPr>
        <p:txBody>
          <a:bodyPr anchor="t">
            <a:normAutofit fontScale="90000"/>
          </a:bodyPr>
          <a:lstStyle/>
          <a:p>
            <a:r>
              <a:rPr lang="en-US" dirty="0" smtClean="0"/>
              <a:t>Incarceration in the United States</a:t>
            </a:r>
            <a:endParaRPr lang="en-US" dirty="0"/>
          </a:p>
        </p:txBody>
      </p:sp>
      <p:sp>
        <p:nvSpPr>
          <p:cNvPr id="3" name="Content Placeholder 2"/>
          <p:cNvSpPr>
            <a:spLocks noGrp="1"/>
          </p:cNvSpPr>
          <p:nvPr>
            <p:ph idx="1"/>
          </p:nvPr>
        </p:nvSpPr>
        <p:spPr>
          <a:xfrm>
            <a:off x="838200" y="2057400"/>
            <a:ext cx="7543800" cy="571948"/>
          </a:xfrm>
        </p:spPr>
        <p:txBody>
          <a:bodyPr>
            <a:normAutofit fontScale="77500" lnSpcReduction="20000"/>
          </a:bodyPr>
          <a:lstStyle/>
          <a:p>
            <a:pPr marL="68580" indent="0">
              <a:buNone/>
            </a:pPr>
            <a:r>
              <a:rPr lang="en-US" dirty="0">
                <a:cs typeface="Times New Roman" pitchFamily="18" charset="0"/>
              </a:rPr>
              <a:t>The US has less than 5% of the world’s population, but over 23% of the world’s incarcerated </a:t>
            </a:r>
            <a:r>
              <a:rPr lang="en-US" dirty="0" smtClean="0">
                <a:cs typeface="Times New Roman" pitchFamily="18" charset="0"/>
              </a:rPr>
              <a:t>population.</a:t>
            </a:r>
            <a:endParaRPr lang="en-US" dirty="0"/>
          </a:p>
          <a:p>
            <a:pPr marL="68580" indent="0">
              <a:buNone/>
            </a:pPr>
            <a:endParaRPr lang="en-US" dirty="0"/>
          </a:p>
        </p:txBody>
      </p:sp>
      <p:graphicFrame>
        <p:nvGraphicFramePr>
          <p:cNvPr id="4" name="Chart 3"/>
          <p:cNvGraphicFramePr/>
          <p:nvPr>
            <p:extLst>
              <p:ext uri="{D42A27DB-BD31-4B8C-83A1-F6EECF244321}">
                <p14:modId xmlns:p14="http://schemas.microsoft.com/office/powerpoint/2010/main" xmlns="" val="3296701965"/>
              </p:ext>
            </p:extLst>
          </p:nvPr>
        </p:nvGraphicFramePr>
        <p:xfrm>
          <a:off x="304800" y="3048000"/>
          <a:ext cx="8305800" cy="3276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2669101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27664"/>
            <a:ext cx="7696200" cy="1143000"/>
          </a:xfrm>
        </p:spPr>
        <p:txBody>
          <a:bodyPr anchor="ctr">
            <a:normAutofit fontScale="90000"/>
          </a:bodyPr>
          <a:lstStyle/>
          <a:p>
            <a:r>
              <a:rPr lang="en-US" dirty="0"/>
              <a:t>Incarceration in the United States</a:t>
            </a:r>
          </a:p>
        </p:txBody>
      </p:sp>
      <p:sp>
        <p:nvSpPr>
          <p:cNvPr id="3" name="Content Placeholder 2"/>
          <p:cNvSpPr>
            <a:spLocks noGrp="1"/>
          </p:cNvSpPr>
          <p:nvPr>
            <p:ph idx="1"/>
          </p:nvPr>
        </p:nvSpPr>
        <p:spPr>
          <a:xfrm>
            <a:off x="1043492" y="2323653"/>
            <a:ext cx="7338508" cy="724347"/>
          </a:xfrm>
        </p:spPr>
        <p:txBody>
          <a:bodyPr/>
          <a:lstStyle/>
          <a:p>
            <a:pPr marL="68580" indent="0">
              <a:buNone/>
            </a:pPr>
            <a:r>
              <a:rPr lang="en-US" sz="1800" dirty="0">
                <a:cs typeface="Times New Roman" pitchFamily="18" charset="0"/>
              </a:rPr>
              <a:t>In 2010, there were 1,605,127 prisoners under state or federal jurisdiction. </a:t>
            </a:r>
          </a:p>
          <a:p>
            <a:pPr marL="68580" indent="0">
              <a:buNone/>
            </a:pPr>
            <a:endParaRPr lang="en-US" dirty="0"/>
          </a:p>
        </p:txBody>
      </p:sp>
      <p:sp>
        <p:nvSpPr>
          <p:cNvPr id="4" name="TextBox 3"/>
          <p:cNvSpPr txBox="1"/>
          <p:nvPr/>
        </p:nvSpPr>
        <p:spPr>
          <a:xfrm>
            <a:off x="1066800" y="3505200"/>
            <a:ext cx="6934200" cy="923330"/>
          </a:xfrm>
          <a:prstGeom prst="rect">
            <a:avLst/>
          </a:prstGeom>
          <a:noFill/>
        </p:spPr>
        <p:txBody>
          <a:bodyPr wrap="square" rtlCol="0">
            <a:spAutoFit/>
          </a:bodyPr>
          <a:lstStyle/>
          <a:p>
            <a:r>
              <a:rPr lang="en-US" dirty="0">
                <a:solidFill>
                  <a:schemeClr val="tx2"/>
                </a:solidFill>
              </a:rPr>
              <a:t>African Americans are over six times as likely to be incarcerated than Whites, and Latinos are over twice as likely (</a:t>
            </a:r>
            <a:r>
              <a:rPr lang="en-US" dirty="0" err="1">
                <a:solidFill>
                  <a:schemeClr val="tx2"/>
                </a:solidFill>
              </a:rPr>
              <a:t>Hartney</a:t>
            </a:r>
            <a:r>
              <a:rPr lang="en-US" dirty="0">
                <a:solidFill>
                  <a:schemeClr val="tx2"/>
                </a:solidFill>
              </a:rPr>
              <a:t>, 2006, p.3). </a:t>
            </a:r>
          </a:p>
        </p:txBody>
      </p:sp>
      <p:sp>
        <p:nvSpPr>
          <p:cNvPr id="5" name="TextBox 4"/>
          <p:cNvSpPr txBox="1"/>
          <p:nvPr/>
        </p:nvSpPr>
        <p:spPr>
          <a:xfrm>
            <a:off x="1066800" y="5029200"/>
            <a:ext cx="7239000" cy="1200329"/>
          </a:xfrm>
          <a:prstGeom prst="rect">
            <a:avLst/>
          </a:prstGeom>
          <a:noFill/>
        </p:spPr>
        <p:txBody>
          <a:bodyPr wrap="square" rtlCol="0">
            <a:spAutoFit/>
          </a:bodyPr>
          <a:lstStyle/>
          <a:p>
            <a:r>
              <a:rPr lang="en-US" dirty="0">
                <a:solidFill>
                  <a:schemeClr val="tx2"/>
                </a:solidFill>
              </a:rPr>
              <a:t>From 2000-2007 the state/federal prison incarceration rate rose 1.9% for males and 3.0% for females (Bureau of Justice Statistics, 2009).</a:t>
            </a:r>
          </a:p>
          <a:p>
            <a:endParaRPr lang="en-US" dirty="0"/>
          </a:p>
        </p:txBody>
      </p:sp>
    </p:spTree>
    <p:extLst>
      <p:ext uri="{BB962C8B-B14F-4D97-AF65-F5344CB8AC3E}">
        <p14:creationId xmlns:p14="http://schemas.microsoft.com/office/powerpoint/2010/main" xmlns="" val="520185373"/>
      </p:ext>
    </p:extLst>
  </p:cSld>
  <p:clrMapOvr>
    <a:masterClrMapping/>
  </p:clrMapOvr>
  <p:transition spd="slow">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xmlns="" val="192691936"/>
              </p:ext>
            </p:extLst>
          </p:nvPr>
        </p:nvGraphicFramePr>
        <p:xfrm>
          <a:off x="1143000" y="1524000"/>
          <a:ext cx="6777037" cy="3543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335166762"/>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National Study 2004-2007</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430965046"/>
              </p:ext>
            </p:extLst>
          </p:nvPr>
        </p:nvGraphicFramePr>
        <p:xfrm>
          <a:off x="1042988" y="2324100"/>
          <a:ext cx="7110412" cy="35083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132771724"/>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fontScale="90000"/>
          </a:bodyPr>
          <a:lstStyle/>
          <a:p>
            <a:r>
              <a:rPr lang="en-US" dirty="0"/>
              <a:t>Incarceration by race in U.S.</a:t>
            </a:r>
          </a:p>
        </p:txBody>
      </p:sp>
      <p:sp>
        <p:nvSpPr>
          <p:cNvPr id="3" name="Content Placeholder 2"/>
          <p:cNvSpPr>
            <a:spLocks noGrp="1"/>
          </p:cNvSpPr>
          <p:nvPr>
            <p:ph idx="1"/>
          </p:nvPr>
        </p:nvSpPr>
        <p:spPr>
          <a:xfrm>
            <a:off x="838200" y="1828800"/>
            <a:ext cx="7620000" cy="1867348"/>
          </a:xfrm>
        </p:spPr>
        <p:txBody>
          <a:bodyPr/>
          <a:lstStyle/>
          <a:p>
            <a:pPr marL="45720" indent="0">
              <a:buNone/>
            </a:pPr>
            <a:r>
              <a:rPr lang="en-US" sz="1800" dirty="0">
                <a:cs typeface="Times New Roman" pitchFamily="18" charset="0"/>
              </a:rPr>
              <a:t>In 2010, Per 100,000	</a:t>
            </a:r>
            <a:r>
              <a:rPr lang="en-US" sz="1800" dirty="0" smtClean="0">
                <a:cs typeface="Times New Roman" pitchFamily="18" charset="0"/>
              </a:rPr>
              <a:t>   </a:t>
            </a:r>
            <a:r>
              <a:rPr lang="en-US" sz="1800" b="1" dirty="0" smtClean="0">
                <a:cs typeface="Times New Roman" pitchFamily="18" charset="0"/>
              </a:rPr>
              <a:t>Male</a:t>
            </a:r>
            <a:r>
              <a:rPr lang="en-US" sz="1800" dirty="0">
                <a:cs typeface="Times New Roman" pitchFamily="18" charset="0"/>
              </a:rPr>
              <a:t>		     </a:t>
            </a:r>
            <a:r>
              <a:rPr lang="en-US" sz="1800" b="1" dirty="0">
                <a:cs typeface="Times New Roman" pitchFamily="18" charset="0"/>
              </a:rPr>
              <a:t>Female</a:t>
            </a:r>
          </a:p>
          <a:p>
            <a:r>
              <a:rPr lang="en-US" sz="1800" dirty="0">
                <a:cs typeface="Times New Roman" pitchFamily="18" charset="0"/>
              </a:rPr>
              <a:t>Black, non Hispanic:     66,561             </a:t>
            </a:r>
            <a:r>
              <a:rPr lang="en-US" sz="1800" dirty="0" smtClean="0">
                <a:cs typeface="Times New Roman" pitchFamily="18" charset="0"/>
              </a:rPr>
              <a:t>          </a:t>
            </a:r>
            <a:r>
              <a:rPr lang="en-US" sz="1800" dirty="0">
                <a:cs typeface="Times New Roman" pitchFamily="18" charset="0"/>
              </a:rPr>
              <a:t>3987</a:t>
            </a:r>
          </a:p>
          <a:p>
            <a:r>
              <a:rPr lang="en-US" sz="1800" dirty="0">
                <a:cs typeface="Times New Roman" pitchFamily="18" charset="0"/>
              </a:rPr>
              <a:t>White, non Hispanic:  </a:t>
            </a:r>
            <a:r>
              <a:rPr lang="en-US" sz="1800" dirty="0" smtClean="0">
                <a:cs typeface="Times New Roman" pitchFamily="18" charset="0"/>
              </a:rPr>
              <a:t>  11,032                       </a:t>
            </a:r>
            <a:r>
              <a:rPr lang="en-US" sz="1800" dirty="0">
                <a:cs typeface="Times New Roman" pitchFamily="18" charset="0"/>
              </a:rPr>
              <a:t>1559</a:t>
            </a:r>
          </a:p>
          <a:p>
            <a:r>
              <a:rPr lang="en-US" sz="1800" dirty="0">
                <a:cs typeface="Times New Roman" pitchFamily="18" charset="0"/>
              </a:rPr>
              <a:t>Hispanic: 	 </a:t>
            </a:r>
            <a:r>
              <a:rPr lang="en-US" sz="1800" dirty="0" smtClean="0">
                <a:cs typeface="Times New Roman" pitchFamily="18" charset="0"/>
              </a:rPr>
              <a:t>                26,847                      2105</a:t>
            </a:r>
            <a:endParaRPr lang="en-US" sz="1800" dirty="0">
              <a:cs typeface="Times New Roman" pitchFamily="18" charset="0"/>
            </a:endParaRPr>
          </a:p>
          <a:p>
            <a:r>
              <a:rPr lang="en-US" sz="1800" dirty="0">
                <a:cs typeface="Times New Roman" pitchFamily="18" charset="0"/>
              </a:rPr>
              <a:t>Other:                          </a:t>
            </a:r>
            <a:r>
              <a:rPr lang="en-US" sz="1800" dirty="0" smtClean="0">
                <a:cs typeface="Times New Roman" pitchFamily="18" charset="0"/>
              </a:rPr>
              <a:t>   24,155                      2067</a:t>
            </a:r>
            <a:endParaRPr lang="en-US" sz="1800" dirty="0">
              <a:cs typeface="Times New Roman" pitchFamily="18" charset="0"/>
            </a:endParaRPr>
          </a:p>
          <a:p>
            <a:pPr marL="68580" indent="0">
              <a:buNone/>
            </a:pPr>
            <a:endParaRPr lang="en-US" dirty="0"/>
          </a:p>
        </p:txBody>
      </p:sp>
      <p:graphicFrame>
        <p:nvGraphicFramePr>
          <p:cNvPr id="4" name="Chart 3"/>
          <p:cNvGraphicFramePr/>
          <p:nvPr>
            <p:extLst>
              <p:ext uri="{D42A27DB-BD31-4B8C-83A1-F6EECF244321}">
                <p14:modId xmlns:p14="http://schemas.microsoft.com/office/powerpoint/2010/main" xmlns="" val="2205814363"/>
              </p:ext>
            </p:extLst>
          </p:nvPr>
        </p:nvGraphicFramePr>
        <p:xfrm>
          <a:off x="533400" y="3657600"/>
          <a:ext cx="8153400" cy="279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48696474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Factors in </a:t>
            </a:r>
            <a:r>
              <a:rPr lang="en-US" dirty="0" smtClean="0"/>
              <a:t>Incarceration</a:t>
            </a:r>
            <a:endParaRPr lang="en-US" dirty="0"/>
          </a:p>
        </p:txBody>
      </p:sp>
      <p:sp>
        <p:nvSpPr>
          <p:cNvPr id="3" name="Content Placeholder 2"/>
          <p:cNvSpPr>
            <a:spLocks noGrp="1"/>
          </p:cNvSpPr>
          <p:nvPr>
            <p:ph idx="1"/>
          </p:nvPr>
        </p:nvSpPr>
        <p:spPr>
          <a:xfrm>
            <a:off x="838200" y="2209800"/>
            <a:ext cx="7543800" cy="4191000"/>
          </a:xfrm>
        </p:spPr>
        <p:txBody>
          <a:bodyPr>
            <a:normAutofit fontScale="70000" lnSpcReduction="20000"/>
          </a:bodyPr>
          <a:lstStyle/>
          <a:p>
            <a:r>
              <a:rPr lang="en-US" b="1" dirty="0">
                <a:cs typeface="Times New Roman" pitchFamily="18" charset="0"/>
              </a:rPr>
              <a:t>RACE: </a:t>
            </a:r>
            <a:r>
              <a:rPr lang="en-US" dirty="0">
                <a:cs typeface="Times New Roman" pitchFamily="18" charset="0"/>
              </a:rPr>
              <a:t>548,300 out of 2.1 million inmates are African American males, which means that 4.7% of all African American men aged 20-39 were incarcerated compared to 0.7 White men (Treadwell, 2007). </a:t>
            </a:r>
          </a:p>
          <a:p>
            <a:pPr>
              <a:buNone/>
            </a:pPr>
            <a:endParaRPr lang="en-US" b="1" dirty="0">
              <a:cs typeface="Times New Roman" pitchFamily="18" charset="0"/>
            </a:endParaRPr>
          </a:p>
          <a:p>
            <a:r>
              <a:rPr lang="en-US" b="1" dirty="0">
                <a:cs typeface="Times New Roman" pitchFamily="18" charset="0"/>
              </a:rPr>
              <a:t>POVERTY: </a:t>
            </a:r>
            <a:r>
              <a:rPr lang="en-US" dirty="0">
                <a:cs typeface="Times New Roman" pitchFamily="18" charset="0"/>
              </a:rPr>
              <a:t>“Over 20% of young African American men live in poverty compared to 18% of Hispanic, 12% of Asian and 10% of white men” (Fact Sheet, 2006).</a:t>
            </a:r>
          </a:p>
          <a:p>
            <a:pPr marL="45720" indent="0">
              <a:buNone/>
            </a:pPr>
            <a:endParaRPr lang="en-US" dirty="0">
              <a:cs typeface="Times New Roman" pitchFamily="18" charset="0"/>
            </a:endParaRPr>
          </a:p>
          <a:p>
            <a:r>
              <a:rPr lang="en-US" b="1" dirty="0">
                <a:cs typeface="Times New Roman" pitchFamily="18" charset="0"/>
              </a:rPr>
              <a:t>EDUCATION:</a:t>
            </a:r>
            <a:r>
              <a:rPr lang="en-US" dirty="0">
                <a:cs typeface="Times New Roman" pitchFamily="18" charset="0"/>
              </a:rPr>
              <a:t> Less than 8% of African American men, as compared to 17% of Whites, graduated from college in 2004, while nearly three times as many African American men are in prison as of Hispanic men and seven times as much as of white men.</a:t>
            </a:r>
          </a:p>
          <a:p>
            <a:pPr marL="45720" indent="0">
              <a:buNone/>
            </a:pPr>
            <a:endParaRPr lang="en-US" dirty="0">
              <a:cs typeface="Times New Roman" pitchFamily="18" charset="0"/>
            </a:endParaRPr>
          </a:p>
          <a:p>
            <a:r>
              <a:rPr lang="en-US" b="1" dirty="0">
                <a:cs typeface="Times New Roman" pitchFamily="18" charset="0"/>
              </a:rPr>
              <a:t>INCOME:</a:t>
            </a:r>
            <a:r>
              <a:rPr lang="en-US" dirty="0">
                <a:cs typeface="Times New Roman" pitchFamily="18" charset="0"/>
              </a:rPr>
              <a:t> The average unemployment rate for Blacks in 2011 was 15.8 percent, compared to 7.9 percent for Whites” (U.S. Department of Labor, 2011</a:t>
            </a:r>
            <a:r>
              <a:rPr lang="en-US" dirty="0" smtClean="0">
                <a:cs typeface="Times New Roman" pitchFamily="18" charset="0"/>
              </a:rPr>
              <a:t>).</a:t>
            </a:r>
            <a:endParaRPr lang="en-US" dirty="0">
              <a:cs typeface="Times New Roman" pitchFamily="18" charset="0"/>
            </a:endParaRPr>
          </a:p>
        </p:txBody>
      </p:sp>
    </p:spTree>
    <p:extLst>
      <p:ext uri="{BB962C8B-B14F-4D97-AF65-F5344CB8AC3E}">
        <p14:creationId xmlns:p14="http://schemas.microsoft.com/office/powerpoint/2010/main" xmlns="" val="3355691643"/>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a:t>HIV/AIDS in Prison</a:t>
            </a:r>
          </a:p>
        </p:txBody>
      </p:sp>
      <p:sp>
        <p:nvSpPr>
          <p:cNvPr id="3" name="Content Placeholder 2"/>
          <p:cNvSpPr>
            <a:spLocks noGrp="1"/>
          </p:cNvSpPr>
          <p:nvPr>
            <p:ph idx="1"/>
          </p:nvPr>
        </p:nvSpPr>
        <p:spPr>
          <a:xfrm>
            <a:off x="1043492" y="2200823"/>
            <a:ext cx="7338508" cy="648148"/>
          </a:xfrm>
        </p:spPr>
        <p:txBody>
          <a:bodyPr/>
          <a:lstStyle/>
          <a:p>
            <a:pPr marL="68580" indent="0">
              <a:buNone/>
            </a:pPr>
            <a:r>
              <a:rPr lang="en-US" sz="1800" dirty="0">
                <a:cs typeface="Times New Roman" pitchFamily="18" charset="0"/>
              </a:rPr>
              <a:t>The rate of HIV/AIDS in prisons is over five times higher than that of the general population (Treadwell, 2007).</a:t>
            </a:r>
            <a:endParaRPr lang="en-US" sz="1800" dirty="0"/>
          </a:p>
          <a:p>
            <a:pPr marL="68580" indent="0">
              <a:buNone/>
            </a:pPr>
            <a:endParaRPr lang="en-US" dirty="0"/>
          </a:p>
        </p:txBody>
      </p:sp>
      <p:graphicFrame>
        <p:nvGraphicFramePr>
          <p:cNvPr id="4" name="Chart 3"/>
          <p:cNvGraphicFramePr/>
          <p:nvPr>
            <p:extLst>
              <p:ext uri="{D42A27DB-BD31-4B8C-83A1-F6EECF244321}">
                <p14:modId xmlns:p14="http://schemas.microsoft.com/office/powerpoint/2010/main" xmlns="" val="1604331419"/>
              </p:ext>
            </p:extLst>
          </p:nvPr>
        </p:nvGraphicFramePr>
        <p:xfrm>
          <a:off x="2362200" y="3352800"/>
          <a:ext cx="4572000" cy="304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559138883"/>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4"/>
                                        </p:tgtEl>
                                      </p:cBhvr>
                                    </p:animEffect>
                                    <p:animScale>
                                      <p:cBhvr>
                                        <p:cTn id="7"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HIV and Prison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448656589"/>
              </p:ext>
            </p:extLst>
          </p:nvPr>
        </p:nvGraphicFramePr>
        <p:xfrm>
          <a:off x="1295400" y="2362200"/>
          <a:ext cx="6777037" cy="35083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869848992"/>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414710" cy="1143000"/>
          </a:xfrm>
        </p:spPr>
        <p:txBody>
          <a:bodyPr anchor="t">
            <a:normAutofit fontScale="90000"/>
          </a:bodyPr>
          <a:lstStyle/>
          <a:p>
            <a:r>
              <a:rPr lang="en-US" dirty="0"/>
              <a:t>I</a:t>
            </a:r>
            <a:r>
              <a:rPr lang="en-US" dirty="0" smtClean="0"/>
              <a:t>ntegrating </a:t>
            </a:r>
            <a:r>
              <a:rPr lang="en-US" dirty="0"/>
              <a:t>HIV </a:t>
            </a:r>
            <a:r>
              <a:rPr lang="en-US" dirty="0" smtClean="0"/>
              <a:t>Care </a:t>
            </a:r>
            <a:r>
              <a:rPr lang="en-US" dirty="0"/>
              <a:t>with </a:t>
            </a:r>
            <a:r>
              <a:rPr lang="en-US" dirty="0" smtClean="0"/>
              <a:t/>
            </a:r>
            <a:br>
              <a:rPr lang="en-US" dirty="0" smtClean="0"/>
            </a:br>
            <a:r>
              <a:rPr lang="en-US" dirty="0" smtClean="0"/>
              <a:t>Re-entry Services and:</a:t>
            </a:r>
            <a:endParaRPr lang="en-US" dirty="0"/>
          </a:p>
        </p:txBody>
      </p:sp>
      <p:sp>
        <p:nvSpPr>
          <p:cNvPr id="3" name="Content Placeholder 2"/>
          <p:cNvSpPr>
            <a:spLocks noGrp="1"/>
          </p:cNvSpPr>
          <p:nvPr>
            <p:ph idx="1"/>
          </p:nvPr>
        </p:nvSpPr>
        <p:spPr>
          <a:xfrm>
            <a:off x="1071283" y="2819400"/>
            <a:ext cx="6777317" cy="2286000"/>
          </a:xfrm>
        </p:spPr>
        <p:txBody>
          <a:bodyPr>
            <a:normAutofit/>
          </a:bodyPr>
          <a:lstStyle/>
          <a:p>
            <a:r>
              <a:rPr lang="en-US" sz="1800" dirty="0" smtClean="0"/>
              <a:t>Hepatitis treatment</a:t>
            </a:r>
          </a:p>
          <a:p>
            <a:pPr marL="68580" indent="0">
              <a:buNone/>
            </a:pPr>
            <a:endParaRPr lang="en-US" sz="1800" dirty="0" smtClean="0"/>
          </a:p>
          <a:p>
            <a:r>
              <a:rPr lang="en-US" sz="1800" dirty="0" smtClean="0"/>
              <a:t>Tuberculosis treatment </a:t>
            </a:r>
          </a:p>
          <a:p>
            <a:pPr marL="68580" indent="0">
              <a:buNone/>
            </a:pPr>
            <a:endParaRPr lang="en-US" sz="1800" dirty="0" smtClean="0"/>
          </a:p>
          <a:p>
            <a:r>
              <a:rPr lang="en-US" sz="1800" dirty="0" smtClean="0"/>
              <a:t>STD treatment</a:t>
            </a:r>
            <a:endParaRPr lang="en-US" sz="1800" dirty="0"/>
          </a:p>
        </p:txBody>
      </p:sp>
    </p:spTree>
    <p:extLst>
      <p:ext uri="{BB962C8B-B14F-4D97-AF65-F5344CB8AC3E}">
        <p14:creationId xmlns:p14="http://schemas.microsoft.com/office/powerpoint/2010/main" xmlns="" val="863230054"/>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583840"/>
            <a:ext cx="3313355" cy="1702160"/>
          </a:xfrm>
        </p:spPr>
        <p:txBody>
          <a:bodyPr/>
          <a:lstStyle/>
          <a:p>
            <a:r>
              <a:rPr lang="en-US" dirty="0" smtClean="0"/>
              <a:t>The Facts:</a:t>
            </a:r>
            <a:endParaRPr lang="en-US" dirty="0"/>
          </a:p>
        </p:txBody>
      </p:sp>
      <p:sp>
        <p:nvSpPr>
          <p:cNvPr id="3" name="Subtitle 2"/>
          <p:cNvSpPr>
            <a:spLocks noGrp="1"/>
          </p:cNvSpPr>
          <p:nvPr>
            <p:ph type="subTitle" idx="1"/>
          </p:nvPr>
        </p:nvSpPr>
        <p:spPr>
          <a:xfrm>
            <a:off x="4733365" y="2743200"/>
            <a:ext cx="3309803" cy="2938509"/>
          </a:xfrm>
        </p:spPr>
        <p:txBody>
          <a:bodyPr>
            <a:normAutofit/>
          </a:bodyPr>
          <a:lstStyle/>
          <a:p>
            <a:r>
              <a:rPr lang="en-US" sz="3600" dirty="0" smtClean="0">
                <a:solidFill>
                  <a:schemeClr val="accent2"/>
                </a:solidFill>
              </a:rPr>
              <a:t>Incarceration </a:t>
            </a:r>
          </a:p>
          <a:p>
            <a:r>
              <a:rPr lang="en-US" sz="3600" dirty="0" smtClean="0">
                <a:solidFill>
                  <a:schemeClr val="accent2"/>
                </a:solidFill>
              </a:rPr>
              <a:t>In</a:t>
            </a:r>
          </a:p>
          <a:p>
            <a:r>
              <a:rPr lang="en-US" sz="3600" dirty="0" smtClean="0">
                <a:solidFill>
                  <a:schemeClr val="accent2"/>
                </a:solidFill>
              </a:rPr>
              <a:t>Florida</a:t>
            </a:r>
            <a:endParaRPr lang="en-US" sz="3600" dirty="0">
              <a:solidFill>
                <a:schemeClr val="accent2"/>
              </a:solidFill>
            </a:endParaRPr>
          </a:p>
        </p:txBody>
      </p:sp>
    </p:spTree>
    <p:extLst>
      <p:ext uri="{BB962C8B-B14F-4D97-AF65-F5344CB8AC3E}">
        <p14:creationId xmlns:p14="http://schemas.microsoft.com/office/powerpoint/2010/main" xmlns="" val="4259244305"/>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Disclosures</a:t>
            </a:r>
            <a:endParaRPr lang="en-US" dirty="0"/>
          </a:p>
        </p:txBody>
      </p:sp>
      <p:sp>
        <p:nvSpPr>
          <p:cNvPr id="3" name="Content Placeholder 2"/>
          <p:cNvSpPr>
            <a:spLocks noGrp="1"/>
          </p:cNvSpPr>
          <p:nvPr>
            <p:ph idx="1"/>
          </p:nvPr>
        </p:nvSpPr>
        <p:spPr>
          <a:xfrm>
            <a:off x="1043492" y="2323652"/>
            <a:ext cx="6777317" cy="3391348"/>
          </a:xfrm>
        </p:spPr>
        <p:txBody>
          <a:bodyPr>
            <a:normAutofit/>
          </a:bodyPr>
          <a:lstStyle/>
          <a:p>
            <a:r>
              <a:rPr lang="en-US" sz="1800" dirty="0" err="1" smtClean="0"/>
              <a:t>Priya</a:t>
            </a:r>
            <a:r>
              <a:rPr lang="en-US" sz="1800" dirty="0" smtClean="0"/>
              <a:t> </a:t>
            </a:r>
            <a:r>
              <a:rPr lang="en-US" sz="1800" dirty="0" err="1" smtClean="0"/>
              <a:t>Rajkumar</a:t>
            </a:r>
            <a:r>
              <a:rPr lang="en-US" sz="1800" dirty="0" smtClean="0"/>
              <a:t/>
            </a:r>
            <a:br>
              <a:rPr lang="en-US" sz="1800" dirty="0" smtClean="0"/>
            </a:br>
            <a:r>
              <a:rPr lang="en-US" sz="1800" dirty="0" smtClean="0"/>
              <a:t>Has no financial interest or relationships to disclose</a:t>
            </a:r>
            <a:endParaRPr lang="en-US" sz="1800" dirty="0"/>
          </a:p>
          <a:p>
            <a:endParaRPr lang="en-US" sz="1800" dirty="0"/>
          </a:p>
          <a:p>
            <a:r>
              <a:rPr lang="en-US" sz="1800" dirty="0" smtClean="0"/>
              <a:t>Ariel Ludwig</a:t>
            </a:r>
          </a:p>
          <a:p>
            <a:pPr marL="365760" lvl="1" indent="0">
              <a:buNone/>
            </a:pPr>
            <a:r>
              <a:rPr lang="en-US" sz="1800" dirty="0" smtClean="0"/>
              <a:t>Has no financial interest or relationships to disclose</a:t>
            </a:r>
            <a:endParaRPr lang="en-US" sz="1800" dirty="0"/>
          </a:p>
          <a:p>
            <a:endParaRPr lang="en-US" sz="1800" dirty="0" smtClean="0"/>
          </a:p>
          <a:p>
            <a:r>
              <a:rPr lang="en-US" sz="1800" dirty="0" smtClean="0"/>
              <a:t>CME Staff Disclosures</a:t>
            </a:r>
          </a:p>
          <a:p>
            <a:pPr marL="365760" lvl="1" indent="0">
              <a:buNone/>
            </a:pPr>
            <a:r>
              <a:rPr lang="en-US" sz="1800" dirty="0" smtClean="0"/>
              <a:t>Professional Education Services Group staff have no financial interest or relationships to disclose.</a:t>
            </a:r>
            <a:endParaRPr lang="en-US" sz="1800" dirty="0"/>
          </a:p>
        </p:txBody>
      </p:sp>
    </p:spTree>
    <p:extLst>
      <p:ext uri="{BB962C8B-B14F-4D97-AF65-F5344CB8AC3E}">
        <p14:creationId xmlns:p14="http://schemas.microsoft.com/office/powerpoint/2010/main" xmlns="" val="3371889670"/>
      </p:ext>
    </p:extLst>
  </p:cSld>
  <p:clrMapOvr>
    <a:masterClrMapping/>
  </p:clrMapOvr>
  <p:transition spd="slow">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a:t>Incarceration in Florida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50822852"/>
              </p:ext>
            </p:extLst>
          </p:nvPr>
        </p:nvGraphicFramePr>
        <p:xfrm>
          <a:off x="1219200" y="2286000"/>
          <a:ext cx="6777037" cy="35083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315426770"/>
      </p:ext>
    </p:extLst>
  </p:cSld>
  <p:clrMapOvr>
    <a:masterClrMapping/>
  </p:clrMapOvr>
  <p:transition spd="slow">
    <p:randomBar dir="vert"/>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27664"/>
            <a:ext cx="7772400" cy="1143000"/>
          </a:xfrm>
        </p:spPr>
        <p:txBody>
          <a:bodyPr anchor="ctr">
            <a:normAutofit fontScale="90000"/>
          </a:bodyPr>
          <a:lstStyle/>
          <a:p>
            <a:r>
              <a:rPr lang="en-US" dirty="0"/>
              <a:t>Florida Department of Corrections</a:t>
            </a:r>
          </a:p>
        </p:txBody>
      </p:sp>
      <p:sp>
        <p:nvSpPr>
          <p:cNvPr id="3" name="Content Placeholder 2"/>
          <p:cNvSpPr>
            <a:spLocks noGrp="1"/>
          </p:cNvSpPr>
          <p:nvPr>
            <p:ph idx="1"/>
          </p:nvPr>
        </p:nvSpPr>
        <p:spPr>
          <a:xfrm>
            <a:off x="1043492" y="2323652"/>
            <a:ext cx="7186108" cy="4000948"/>
          </a:xfrm>
        </p:spPr>
        <p:txBody>
          <a:bodyPr>
            <a:normAutofit/>
          </a:bodyPr>
          <a:lstStyle/>
          <a:p>
            <a:pPr>
              <a:buNone/>
            </a:pPr>
            <a:r>
              <a:rPr lang="en-US" sz="1800" b="1" dirty="0"/>
              <a:t>General Characteristics of Admissions	FY 2010-11		</a:t>
            </a:r>
          </a:p>
          <a:p>
            <a:pPr>
              <a:buNone/>
            </a:pPr>
            <a:r>
              <a:rPr lang="en-US" sz="1800" b="1" dirty="0"/>
              <a:t>Total Admissions	34,992	</a:t>
            </a:r>
            <a:r>
              <a:rPr lang="en-US" sz="1800" b="1" dirty="0" smtClean="0"/>
              <a:t>      100.0</a:t>
            </a:r>
            <a:r>
              <a:rPr lang="en-US" sz="1800" b="1" dirty="0"/>
              <a:t>%	</a:t>
            </a:r>
          </a:p>
          <a:p>
            <a:pPr>
              <a:buNone/>
            </a:pPr>
            <a:r>
              <a:rPr lang="en-US" sz="1800" b="1" dirty="0"/>
              <a:t>Gender			</a:t>
            </a:r>
          </a:p>
          <a:p>
            <a:r>
              <a:rPr lang="en-US" sz="1800" dirty="0"/>
              <a:t>Male	         		 30,936	  </a:t>
            </a:r>
            <a:r>
              <a:rPr lang="en-US" sz="1800" dirty="0" smtClean="0"/>
              <a:t>      </a:t>
            </a:r>
            <a:r>
              <a:rPr lang="en-US" sz="1800" dirty="0"/>
              <a:t>88.4%	</a:t>
            </a:r>
          </a:p>
          <a:p>
            <a:r>
              <a:rPr lang="en-US" sz="1800" dirty="0"/>
              <a:t>Female		   4,056	   </a:t>
            </a:r>
            <a:r>
              <a:rPr lang="en-US" sz="1800" dirty="0" smtClean="0"/>
              <a:t>     11.6</a:t>
            </a:r>
            <a:r>
              <a:rPr lang="en-US" sz="1800" dirty="0"/>
              <a:t>%	</a:t>
            </a:r>
          </a:p>
          <a:p>
            <a:pPr>
              <a:buNone/>
            </a:pPr>
            <a:r>
              <a:rPr lang="en-US" sz="1800" b="1" dirty="0"/>
              <a:t>Race			</a:t>
            </a:r>
          </a:p>
          <a:p>
            <a:r>
              <a:rPr lang="en-US" sz="1800" dirty="0"/>
              <a:t>White		  18,347	</a:t>
            </a:r>
            <a:r>
              <a:rPr lang="en-US" sz="1800" dirty="0" smtClean="0"/>
              <a:t>        </a:t>
            </a:r>
            <a:r>
              <a:rPr lang="en-US" sz="1800" dirty="0"/>
              <a:t>52.4%	</a:t>
            </a:r>
          </a:p>
          <a:p>
            <a:r>
              <a:rPr lang="en-US" sz="1800" dirty="0"/>
              <a:t>Black		  15,324     </a:t>
            </a:r>
            <a:r>
              <a:rPr lang="en-US" sz="1800" dirty="0" smtClean="0"/>
              <a:t>     43.8</a:t>
            </a:r>
            <a:r>
              <a:rPr lang="en-US" sz="1800" dirty="0"/>
              <a:t>%	</a:t>
            </a:r>
          </a:p>
          <a:p>
            <a:r>
              <a:rPr lang="en-US" sz="1800" dirty="0"/>
              <a:t>Other		    1,321	  </a:t>
            </a:r>
            <a:r>
              <a:rPr lang="en-US" sz="1800" dirty="0" smtClean="0"/>
              <a:t>        </a:t>
            </a:r>
            <a:r>
              <a:rPr lang="en-US" sz="1800" dirty="0"/>
              <a:t>3.8%		</a:t>
            </a:r>
          </a:p>
        </p:txBody>
      </p:sp>
    </p:spTree>
    <p:extLst>
      <p:ext uri="{BB962C8B-B14F-4D97-AF65-F5344CB8AC3E}">
        <p14:creationId xmlns:p14="http://schemas.microsoft.com/office/powerpoint/2010/main" xmlns="" val="2194785932"/>
      </p:ext>
    </p:extLst>
  </p:cSld>
  <p:clrMapOvr>
    <a:masterClrMapping/>
  </p:clrMapOvr>
  <p:transition spd="slow">
    <p:cove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838200"/>
            <a:ext cx="7024744" cy="1143000"/>
          </a:xfrm>
        </p:spPr>
        <p:txBody>
          <a:bodyPr anchor="t"/>
          <a:lstStyle/>
          <a:p>
            <a:r>
              <a:rPr lang="en-US" dirty="0" smtClean="0"/>
              <a:t>Prisons </a:t>
            </a:r>
            <a:r>
              <a:rPr lang="en-US" sz="3200" dirty="0" smtClean="0"/>
              <a:t>VS</a:t>
            </a:r>
            <a:r>
              <a:rPr lang="en-US" dirty="0" smtClean="0"/>
              <a:t> Jails</a:t>
            </a:r>
            <a:endParaRPr lang="en-US" dirty="0"/>
          </a:p>
        </p:txBody>
      </p:sp>
      <p:sp>
        <p:nvSpPr>
          <p:cNvPr id="3" name="Content Placeholder 2"/>
          <p:cNvSpPr>
            <a:spLocks noGrp="1"/>
          </p:cNvSpPr>
          <p:nvPr>
            <p:ph idx="1"/>
          </p:nvPr>
        </p:nvSpPr>
        <p:spPr>
          <a:xfrm>
            <a:off x="457200" y="1752600"/>
            <a:ext cx="4038600" cy="4038600"/>
          </a:xfrm>
        </p:spPr>
        <p:txBody>
          <a:bodyPr>
            <a:normAutofit fontScale="85000" lnSpcReduction="20000"/>
          </a:bodyPr>
          <a:lstStyle/>
          <a:p>
            <a:pPr marL="68580" indent="0">
              <a:buNone/>
            </a:pPr>
            <a:r>
              <a:rPr lang="en-US" sz="2300" b="1" dirty="0" smtClean="0"/>
              <a:t>Prisons</a:t>
            </a:r>
            <a:r>
              <a:rPr lang="en-US" sz="2300" dirty="0" smtClean="0"/>
              <a:t>:</a:t>
            </a:r>
            <a:endParaRPr lang="en-US" sz="2300" dirty="0"/>
          </a:p>
          <a:p>
            <a:r>
              <a:rPr lang="en-US" sz="2300" dirty="0"/>
              <a:t>Funded and operated by the Department of Corrections (</a:t>
            </a:r>
            <a:r>
              <a:rPr lang="en-US" sz="2300" dirty="0" smtClean="0"/>
              <a:t>DOC</a:t>
            </a:r>
            <a:r>
              <a:rPr lang="en-US" sz="2300" dirty="0"/>
              <a:t>)</a:t>
            </a:r>
          </a:p>
          <a:p>
            <a:r>
              <a:rPr lang="en-US" sz="2300" dirty="0"/>
              <a:t>Have an average length of stay between </a:t>
            </a:r>
            <a:r>
              <a:rPr lang="en-US" sz="2300" dirty="0" smtClean="0"/>
              <a:t>3-5 years</a:t>
            </a:r>
            <a:endParaRPr lang="en-US" sz="2300" dirty="0"/>
          </a:p>
          <a:p>
            <a:r>
              <a:rPr lang="en-US" sz="2300" dirty="0"/>
              <a:t>Are mandated to provide a level of care commensurate with community standards</a:t>
            </a:r>
          </a:p>
          <a:p>
            <a:r>
              <a:rPr lang="en-US" sz="2300" dirty="0"/>
              <a:t>Have a less transitional population than jails</a:t>
            </a:r>
          </a:p>
          <a:p>
            <a:r>
              <a:rPr lang="en-US" sz="2300" dirty="0"/>
              <a:t>Are mandated to test each inmate for HIV within 60 days of release</a:t>
            </a:r>
          </a:p>
          <a:p>
            <a:pPr marL="68580" indent="0">
              <a:buNone/>
            </a:pPr>
            <a:endParaRPr lang="en-US" dirty="0"/>
          </a:p>
        </p:txBody>
      </p:sp>
      <p:sp>
        <p:nvSpPr>
          <p:cNvPr id="4" name="TextBox 3"/>
          <p:cNvSpPr txBox="1"/>
          <p:nvPr/>
        </p:nvSpPr>
        <p:spPr>
          <a:xfrm>
            <a:off x="4419600" y="1676400"/>
            <a:ext cx="4229100" cy="4801314"/>
          </a:xfrm>
          <a:prstGeom prst="rect">
            <a:avLst/>
          </a:prstGeom>
          <a:noFill/>
        </p:spPr>
        <p:txBody>
          <a:bodyPr wrap="square" rtlCol="0">
            <a:spAutoFit/>
          </a:bodyPr>
          <a:lstStyle/>
          <a:p>
            <a:r>
              <a:rPr lang="en-US" b="1" dirty="0" smtClean="0">
                <a:solidFill>
                  <a:schemeClr val="tx2"/>
                </a:solidFill>
              </a:rPr>
              <a:t>Jails</a:t>
            </a:r>
            <a:r>
              <a:rPr lang="en-US" dirty="0" smtClean="0">
                <a:solidFill>
                  <a:schemeClr val="tx2"/>
                </a:solidFill>
              </a:rPr>
              <a:t>:</a:t>
            </a:r>
            <a:endParaRPr lang="en-US" dirty="0">
              <a:solidFill>
                <a:schemeClr val="tx2"/>
              </a:solidFill>
            </a:endParaRPr>
          </a:p>
          <a:p>
            <a:pPr marL="285750" indent="-285750">
              <a:buClr>
                <a:schemeClr val="accent1"/>
              </a:buClr>
              <a:buSzPct val="75000"/>
              <a:buFont typeface="Wingdings 2" pitchFamily="18" charset="2"/>
              <a:buChar char=""/>
            </a:pPr>
            <a:r>
              <a:rPr lang="en-US" dirty="0" smtClean="0">
                <a:solidFill>
                  <a:schemeClr val="tx2"/>
                </a:solidFill>
              </a:rPr>
              <a:t>Are </a:t>
            </a:r>
            <a:r>
              <a:rPr lang="en-US" dirty="0">
                <a:solidFill>
                  <a:schemeClr val="tx2"/>
                </a:solidFill>
              </a:rPr>
              <a:t>operated and funded by local county governments, often the local Sheriff’s Office</a:t>
            </a:r>
          </a:p>
          <a:p>
            <a:pPr marL="285750" indent="-285750">
              <a:buClr>
                <a:schemeClr val="accent1"/>
              </a:buClr>
              <a:buSzPct val="75000"/>
              <a:buFont typeface="Wingdings 2" pitchFamily="18" charset="2"/>
              <a:buChar char=""/>
            </a:pPr>
            <a:r>
              <a:rPr lang="en-US" dirty="0">
                <a:solidFill>
                  <a:schemeClr val="tx2"/>
                </a:solidFill>
              </a:rPr>
              <a:t>Have an average length of stay of 23 - 46 days </a:t>
            </a:r>
          </a:p>
          <a:p>
            <a:pPr marL="285750" indent="-285750">
              <a:buClr>
                <a:schemeClr val="accent1"/>
              </a:buClr>
              <a:buSzPct val="75000"/>
              <a:buFont typeface="Wingdings 2" pitchFamily="18" charset="2"/>
              <a:buChar char=""/>
            </a:pPr>
            <a:r>
              <a:rPr lang="en-US" dirty="0">
                <a:solidFill>
                  <a:schemeClr val="tx2"/>
                </a:solidFill>
              </a:rPr>
              <a:t>House inmates for not more than a year </a:t>
            </a:r>
          </a:p>
          <a:p>
            <a:pPr marL="285750" indent="-285750">
              <a:buClr>
                <a:schemeClr val="accent1"/>
              </a:buClr>
              <a:buSzPct val="75000"/>
              <a:buFont typeface="Wingdings 2" pitchFamily="18" charset="2"/>
              <a:buChar char=""/>
            </a:pPr>
            <a:r>
              <a:rPr lang="en-US" dirty="0" smtClean="0">
                <a:solidFill>
                  <a:schemeClr val="tx2"/>
                </a:solidFill>
              </a:rPr>
              <a:t>Have </a:t>
            </a:r>
            <a:r>
              <a:rPr lang="en-US" dirty="0">
                <a:solidFill>
                  <a:schemeClr val="tx2"/>
                </a:solidFill>
              </a:rPr>
              <a:t>a very transitional population</a:t>
            </a:r>
          </a:p>
          <a:p>
            <a:pPr marL="285750" indent="-285750">
              <a:buClr>
                <a:schemeClr val="accent1"/>
              </a:buClr>
              <a:buSzPct val="75000"/>
              <a:buFont typeface="Wingdings 2" pitchFamily="18" charset="2"/>
              <a:buChar char=""/>
            </a:pPr>
            <a:r>
              <a:rPr lang="en-US" dirty="0" smtClean="0">
                <a:solidFill>
                  <a:schemeClr val="tx2"/>
                </a:solidFill>
              </a:rPr>
              <a:t>Not mandated </a:t>
            </a:r>
            <a:r>
              <a:rPr lang="en-US" dirty="0">
                <a:solidFill>
                  <a:schemeClr val="tx2"/>
                </a:solidFill>
              </a:rPr>
              <a:t>to provide a certain level of care</a:t>
            </a:r>
          </a:p>
          <a:p>
            <a:pPr marL="285750" indent="-285750">
              <a:buClr>
                <a:schemeClr val="accent1"/>
              </a:buClr>
              <a:buSzPct val="75000"/>
              <a:buFont typeface="Wingdings 2" pitchFamily="18" charset="2"/>
              <a:buChar char=""/>
            </a:pPr>
            <a:r>
              <a:rPr lang="en-US" dirty="0">
                <a:solidFill>
                  <a:schemeClr val="tx2"/>
                </a:solidFill>
              </a:rPr>
              <a:t>Are not required to test inmates, unless they have been convicted of a sex-related crime</a:t>
            </a:r>
          </a:p>
          <a:p>
            <a:pPr marL="285750" indent="-285750">
              <a:buClr>
                <a:schemeClr val="accent1"/>
              </a:buClr>
              <a:buSzPct val="75000"/>
              <a:buFont typeface="Wingdings 2" pitchFamily="18" charset="2"/>
              <a:buChar char=""/>
            </a:pPr>
            <a:r>
              <a:rPr lang="en-US" dirty="0">
                <a:solidFill>
                  <a:schemeClr val="tx2"/>
                </a:solidFill>
              </a:rPr>
              <a:t>Approximately 50% of inmates are released within 48 hours</a:t>
            </a:r>
            <a:endParaRPr lang="en-US" dirty="0">
              <a:solidFill>
                <a:schemeClr val="tx2"/>
              </a:solidFill>
              <a:effectLst/>
            </a:endParaRPr>
          </a:p>
        </p:txBody>
      </p:sp>
    </p:spTree>
    <p:extLst>
      <p:ext uri="{BB962C8B-B14F-4D97-AF65-F5344CB8AC3E}">
        <p14:creationId xmlns:p14="http://schemas.microsoft.com/office/powerpoint/2010/main" xmlns="" val="13403178"/>
      </p:ext>
    </p:extLst>
  </p:cSld>
  <p:clrMapOvr>
    <a:masterClrMapping/>
  </p:clrMapOvr>
  <p:transition spd="slow">
    <p:cove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1143000"/>
          </a:xfrm>
        </p:spPr>
        <p:txBody>
          <a:bodyPr anchor="t"/>
          <a:lstStyle/>
          <a:p>
            <a:r>
              <a:rPr lang="en-US" dirty="0"/>
              <a:t>HIV in Florida Prisons</a:t>
            </a:r>
          </a:p>
        </p:txBody>
      </p:sp>
      <p:sp>
        <p:nvSpPr>
          <p:cNvPr id="3" name="Content Placeholder 2"/>
          <p:cNvSpPr>
            <a:spLocks noGrp="1"/>
          </p:cNvSpPr>
          <p:nvPr>
            <p:ph idx="1"/>
          </p:nvPr>
        </p:nvSpPr>
        <p:spPr>
          <a:xfrm>
            <a:off x="609600" y="1524000"/>
            <a:ext cx="7924800" cy="2248348"/>
          </a:xfrm>
        </p:spPr>
        <p:txBody>
          <a:bodyPr>
            <a:normAutofit/>
          </a:bodyPr>
          <a:lstStyle/>
          <a:p>
            <a:r>
              <a:rPr lang="en-US" sz="1800" dirty="0"/>
              <a:t>Florida (3,626), New York (3,500) and Texas (2,450) reported the largest number of HIV/AIDS cases. </a:t>
            </a:r>
          </a:p>
          <a:p>
            <a:r>
              <a:rPr lang="en-US" sz="1800" dirty="0"/>
              <a:t>While these three states account for 24 percent of the total state custody population, together they account for 46 percent of HIV/AIDS cases in state prison. </a:t>
            </a:r>
          </a:p>
          <a:p>
            <a:r>
              <a:rPr lang="en-US" sz="1800" dirty="0"/>
              <a:t>Florida continues to report increases in the number of HIV/AIDS cases (up 166).</a:t>
            </a:r>
          </a:p>
          <a:p>
            <a:pPr marL="68580" indent="0">
              <a:buNone/>
            </a:pPr>
            <a:endParaRPr lang="en-US" dirty="0"/>
          </a:p>
        </p:txBody>
      </p:sp>
      <p:graphicFrame>
        <p:nvGraphicFramePr>
          <p:cNvPr id="4" name="Chart 3"/>
          <p:cNvGraphicFramePr/>
          <p:nvPr>
            <p:extLst>
              <p:ext uri="{D42A27DB-BD31-4B8C-83A1-F6EECF244321}">
                <p14:modId xmlns:p14="http://schemas.microsoft.com/office/powerpoint/2010/main" xmlns="" val="4263259711"/>
              </p:ext>
            </p:extLst>
          </p:nvPr>
        </p:nvGraphicFramePr>
        <p:xfrm>
          <a:off x="1066800" y="3657600"/>
          <a:ext cx="3733800" cy="29146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extLst>
              <p:ext uri="{D42A27DB-BD31-4B8C-83A1-F6EECF244321}">
                <p14:modId xmlns:p14="http://schemas.microsoft.com/office/powerpoint/2010/main" xmlns="" val="1224640121"/>
              </p:ext>
            </p:extLst>
          </p:nvPr>
        </p:nvGraphicFramePr>
        <p:xfrm>
          <a:off x="4724400" y="3429000"/>
          <a:ext cx="4038600" cy="3124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347065502"/>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anim calcmode="lin" valueType="num">
                                      <p:cBhvr>
                                        <p:cTn id="14" dur="1000" fill="hold"/>
                                        <p:tgtEl>
                                          <p:spTgt spid="5"/>
                                        </p:tgtEl>
                                        <p:attrNameLst>
                                          <p:attrName>ppt_x</p:attrName>
                                        </p:attrNameLst>
                                      </p:cBhvr>
                                      <p:tavLst>
                                        <p:tav tm="0">
                                          <p:val>
                                            <p:strVal val="#ppt_x"/>
                                          </p:val>
                                        </p:tav>
                                        <p:tav tm="100000">
                                          <p:val>
                                            <p:strVal val="#ppt_x"/>
                                          </p:val>
                                        </p:tav>
                                      </p:tavLst>
                                    </p:anim>
                                    <p:anim calcmode="lin" valueType="num">
                                      <p:cBhvr>
                                        <p:cTn id="15"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14400"/>
            <a:ext cx="7024744" cy="1143000"/>
          </a:xfrm>
        </p:spPr>
        <p:txBody>
          <a:bodyPr anchor="t"/>
          <a:lstStyle/>
          <a:p>
            <a:r>
              <a:rPr lang="en-US" dirty="0"/>
              <a:t>HIV Testing in Florida Prisons</a:t>
            </a:r>
          </a:p>
        </p:txBody>
      </p:sp>
      <p:sp>
        <p:nvSpPr>
          <p:cNvPr id="3" name="Content Placeholder 2"/>
          <p:cNvSpPr>
            <a:spLocks noGrp="1"/>
          </p:cNvSpPr>
          <p:nvPr>
            <p:ph idx="1"/>
          </p:nvPr>
        </p:nvSpPr>
        <p:spPr>
          <a:xfrm>
            <a:off x="762000" y="2133600"/>
            <a:ext cx="7620000" cy="4191000"/>
          </a:xfrm>
        </p:spPr>
        <p:txBody>
          <a:bodyPr>
            <a:noAutofit/>
          </a:bodyPr>
          <a:lstStyle/>
          <a:p>
            <a:pPr>
              <a:buNone/>
            </a:pPr>
            <a:r>
              <a:rPr lang="en-US" sz="1700" dirty="0"/>
              <a:t>Florida Law requires that inmates be tested for HIV [FLA. STAT. §945.355 (2008)]:</a:t>
            </a:r>
          </a:p>
          <a:p>
            <a:pPr lvl="1"/>
            <a:r>
              <a:rPr lang="en-US" sz="1700" u="sng" dirty="0"/>
              <a:t>At least sixty days prior to release </a:t>
            </a:r>
            <a:r>
              <a:rPr lang="en-US" sz="1700" dirty="0"/>
              <a:t>unless an inmate’s HIV status is already known. Inmates who have been tested within a year prior to their presumptive release date are only tested upon request.</a:t>
            </a:r>
          </a:p>
          <a:p>
            <a:pPr lvl="1"/>
            <a:r>
              <a:rPr lang="en-US" sz="1700" dirty="0"/>
              <a:t>when there is evidence that an inmate </a:t>
            </a:r>
            <a:r>
              <a:rPr lang="en-US" sz="1700" u="sng" dirty="0"/>
              <a:t>has engaged in behavior that places him or her at a high risk of transmitting HIV</a:t>
            </a:r>
            <a:r>
              <a:rPr lang="en-US" sz="1700" dirty="0"/>
              <a:t> (sexual contact with any person, an altercation involving exposure to body fluids, the use of intravenous drugs, tattooing, and any other activity medically known to transmit HIV).</a:t>
            </a:r>
          </a:p>
          <a:p>
            <a:pPr lvl="1"/>
            <a:r>
              <a:rPr lang="en-US" sz="1700" dirty="0"/>
              <a:t>if </a:t>
            </a:r>
            <a:r>
              <a:rPr lang="en-US" sz="1700" u="sng" dirty="0"/>
              <a:t>a correctional officer, employee, or any other person </a:t>
            </a:r>
            <a:r>
              <a:rPr lang="en-US" sz="1700" dirty="0"/>
              <a:t>lawfully within the correctional facility believes he or she has been exposed to HIV by an inmate [</a:t>
            </a:r>
            <a:r>
              <a:rPr lang="fr-FR" sz="1700" dirty="0"/>
              <a:t>FLA. ADMIN. CODE ANN. r. 33-401.501 (2008)]</a:t>
            </a:r>
            <a:r>
              <a:rPr lang="en-US" sz="1700" dirty="0" smtClean="0"/>
              <a:t>.</a:t>
            </a:r>
            <a:endParaRPr lang="en-US" sz="1700" dirty="0"/>
          </a:p>
        </p:txBody>
      </p:sp>
    </p:spTree>
    <p:extLst>
      <p:ext uri="{BB962C8B-B14F-4D97-AF65-F5344CB8AC3E}">
        <p14:creationId xmlns:p14="http://schemas.microsoft.com/office/powerpoint/2010/main" xmlns="" val="1669321001"/>
      </p:ext>
    </p:extLst>
  </p:cSld>
  <p:clrMapOvr>
    <a:masterClrMapping/>
  </p:clrMapOvr>
  <p:transition spd="slow">
    <p:push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Reentry</a:t>
            </a:r>
            <a:endParaRPr lang="en-US" dirty="0"/>
          </a:p>
        </p:txBody>
      </p:sp>
      <p:sp>
        <p:nvSpPr>
          <p:cNvPr id="3" name="Content Placeholder 2"/>
          <p:cNvSpPr>
            <a:spLocks noGrp="1"/>
          </p:cNvSpPr>
          <p:nvPr>
            <p:ph idx="1"/>
          </p:nvPr>
        </p:nvSpPr>
        <p:spPr>
          <a:xfrm>
            <a:off x="1043492" y="2095052"/>
            <a:ext cx="6777317" cy="800548"/>
          </a:xfrm>
        </p:spPr>
        <p:txBody>
          <a:bodyPr/>
          <a:lstStyle/>
          <a:p>
            <a:pPr marL="68580" indent="0">
              <a:buNone/>
            </a:pPr>
            <a:r>
              <a:rPr lang="en-US" sz="1800" dirty="0">
                <a:cs typeface="Times New Roman" pitchFamily="18" charset="0"/>
              </a:rPr>
              <a:t>Each year over 650,000 ex-offenders return to their homes scattered across the United States.</a:t>
            </a:r>
          </a:p>
          <a:p>
            <a:endParaRPr lang="en-US" dirty="0"/>
          </a:p>
        </p:txBody>
      </p:sp>
      <p:pic>
        <p:nvPicPr>
          <p:cNvPr id="4" name="Picture 7" descr="C:\Users\shawnteses\AppData\Local\Microsoft\Windows\Temporary Internet Files\Content.IE5\4XXMQZMU\MP900405444[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80657" y="2971800"/>
            <a:ext cx="2939143" cy="32004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04418881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0"/>
            <a:ext cx="7024744" cy="1143000"/>
          </a:xfrm>
        </p:spPr>
        <p:txBody>
          <a:bodyPr anchor="t">
            <a:normAutofit fontScale="90000"/>
          </a:bodyPr>
          <a:lstStyle/>
          <a:p>
            <a:r>
              <a:rPr lang="en-US" dirty="0" smtClean="0"/>
              <a:t>Reentry in West Central Florida</a:t>
            </a:r>
            <a:br>
              <a:rPr lang="en-US" dirty="0" smtClean="0"/>
            </a:br>
            <a:r>
              <a:rPr lang="en-US" dirty="0" smtClean="0"/>
              <a:t>Before H.I.R.E.</a:t>
            </a:r>
            <a:endParaRPr lang="en-US" dirty="0"/>
          </a:p>
        </p:txBody>
      </p:sp>
      <p:sp>
        <p:nvSpPr>
          <p:cNvPr id="3" name="Content Placeholder 2"/>
          <p:cNvSpPr>
            <a:spLocks noGrp="1"/>
          </p:cNvSpPr>
          <p:nvPr>
            <p:ph idx="1"/>
          </p:nvPr>
        </p:nvSpPr>
        <p:spPr>
          <a:xfrm>
            <a:off x="838200" y="2057400"/>
            <a:ext cx="7467600" cy="1562548"/>
          </a:xfrm>
        </p:spPr>
        <p:txBody>
          <a:bodyPr/>
          <a:lstStyle/>
          <a:p>
            <a:r>
              <a:rPr lang="en-US" sz="1800" dirty="0"/>
              <a:t>In 1999 the Department of Health started funding the Department of Corrections under Ryan White Title B. The Department of Corrections has Five Pre-Release Planners that service this population being released from the State of Florida Prisons. </a:t>
            </a:r>
          </a:p>
          <a:p>
            <a:pPr marL="68580" indent="0">
              <a:buNone/>
            </a:pPr>
            <a:endParaRPr lang="en-US" dirty="0"/>
          </a:p>
        </p:txBody>
      </p:sp>
      <p:sp>
        <p:nvSpPr>
          <p:cNvPr id="4" name="TextBox 3"/>
          <p:cNvSpPr txBox="1"/>
          <p:nvPr/>
        </p:nvSpPr>
        <p:spPr>
          <a:xfrm>
            <a:off x="685800" y="3733800"/>
            <a:ext cx="4343400" cy="3139321"/>
          </a:xfrm>
          <a:prstGeom prst="rect">
            <a:avLst/>
          </a:prstGeom>
          <a:noFill/>
        </p:spPr>
        <p:txBody>
          <a:bodyPr wrap="square" rtlCol="0">
            <a:spAutoFit/>
          </a:bodyPr>
          <a:lstStyle/>
          <a:p>
            <a:r>
              <a:rPr lang="en-US" spc="150" dirty="0">
                <a:solidFill>
                  <a:schemeClr val="tx2"/>
                </a:solidFill>
              </a:rPr>
              <a:t>Before HIRE was </a:t>
            </a:r>
            <a:r>
              <a:rPr lang="en-US" spc="150" dirty="0" smtClean="0">
                <a:solidFill>
                  <a:schemeClr val="tx2"/>
                </a:solidFill>
              </a:rPr>
              <a:t>implemented in 2009 </a:t>
            </a:r>
            <a:r>
              <a:rPr lang="en-US" spc="150" dirty="0">
                <a:solidFill>
                  <a:schemeClr val="tx2"/>
                </a:solidFill>
              </a:rPr>
              <a:t>ex-offenders living with HIV/AIDS and returning to the Tampa Bay area (Hillsborough, Pinellas, Pasco and Hernando Counties) were provided with a 30-day prescription of </a:t>
            </a:r>
            <a:r>
              <a:rPr lang="en-US" spc="150" dirty="0" smtClean="0">
                <a:solidFill>
                  <a:schemeClr val="tx2"/>
                </a:solidFill>
              </a:rPr>
              <a:t>HIV antiretroviral medications </a:t>
            </a:r>
            <a:r>
              <a:rPr lang="en-US" spc="150" dirty="0">
                <a:solidFill>
                  <a:schemeClr val="tx2"/>
                </a:solidFill>
              </a:rPr>
              <a:t>and a referral to their local health department.</a:t>
            </a:r>
          </a:p>
          <a:p>
            <a:endParaRPr lang="en-US" dirty="0"/>
          </a:p>
        </p:txBody>
      </p:sp>
      <p:pic>
        <p:nvPicPr>
          <p:cNvPr id="5" name="Picture 4" descr="Picture 4.png"/>
          <p:cNvPicPr>
            <a:picLocks noChangeAspect="1"/>
          </p:cNvPicPr>
          <p:nvPr/>
        </p:nvPicPr>
        <p:blipFill>
          <a:blip r:embed="rId2" cstate="print"/>
          <a:stretch>
            <a:fillRect/>
          </a:stretch>
        </p:blipFill>
        <p:spPr>
          <a:xfrm>
            <a:off x="5029201" y="3733800"/>
            <a:ext cx="3400238" cy="2533650"/>
          </a:xfrm>
          <a:prstGeom prst="rect">
            <a:avLst/>
          </a:prstGeom>
        </p:spPr>
      </p:pic>
    </p:spTree>
    <p:extLst>
      <p:ext uri="{BB962C8B-B14F-4D97-AF65-F5344CB8AC3E}">
        <p14:creationId xmlns:p14="http://schemas.microsoft.com/office/powerpoint/2010/main" xmlns="" val="3552213036"/>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338510" cy="1143000"/>
          </a:xfrm>
        </p:spPr>
        <p:txBody>
          <a:bodyPr anchor="ctr">
            <a:normAutofit/>
          </a:bodyPr>
          <a:lstStyle/>
          <a:p>
            <a:r>
              <a:rPr lang="en-US" dirty="0" smtClean="0"/>
              <a:t>Florida Corrections Programs</a:t>
            </a:r>
            <a:endParaRPr lang="en-US" dirty="0"/>
          </a:p>
        </p:txBody>
      </p:sp>
      <p:sp>
        <p:nvSpPr>
          <p:cNvPr id="3" name="Content Placeholder 2"/>
          <p:cNvSpPr>
            <a:spLocks noGrp="1"/>
          </p:cNvSpPr>
          <p:nvPr>
            <p:ph idx="1"/>
          </p:nvPr>
        </p:nvSpPr>
        <p:spPr>
          <a:xfrm>
            <a:off x="1043492" y="2628452"/>
            <a:ext cx="7262308" cy="3010348"/>
          </a:xfrm>
        </p:spPr>
        <p:txBody>
          <a:bodyPr>
            <a:normAutofit/>
          </a:bodyPr>
          <a:lstStyle/>
          <a:p>
            <a:pPr marL="68580" indent="0">
              <a:buNone/>
            </a:pPr>
            <a:r>
              <a:rPr lang="en-US" sz="1800" dirty="0"/>
              <a:t>Estimates are that the rates of HIV/AIDS in correctional facilities are </a:t>
            </a:r>
            <a:r>
              <a:rPr lang="en-US" sz="1800" b="1" dirty="0"/>
              <a:t>three to five times higher</a:t>
            </a:r>
            <a:r>
              <a:rPr lang="en-US" sz="1800" dirty="0"/>
              <a:t> than in the general population and approximately 15 to 40 percent of inmates are hepatitis C infected. </a:t>
            </a:r>
            <a:endParaRPr lang="en-US" sz="1800" dirty="0" smtClean="0"/>
          </a:p>
          <a:p>
            <a:pPr marL="68580" indent="0">
              <a:buNone/>
            </a:pPr>
            <a:endParaRPr lang="en-US" sz="1800" dirty="0" smtClean="0"/>
          </a:p>
          <a:p>
            <a:pPr marL="68580" indent="0">
              <a:buNone/>
            </a:pPr>
            <a:r>
              <a:rPr lang="en-US" sz="1800" dirty="0" smtClean="0"/>
              <a:t>Therefore</a:t>
            </a:r>
            <a:r>
              <a:rPr lang="en-US" sz="1800" dirty="0"/>
              <a:t>, many of these programs also have a counseling and testing component, not only for HIV, but for sexually transmitted diseases (syphilis, gonorrhea, and chlamydia) and hepatitis B and C. </a:t>
            </a:r>
          </a:p>
        </p:txBody>
      </p:sp>
    </p:spTree>
    <p:extLst>
      <p:ext uri="{BB962C8B-B14F-4D97-AF65-F5344CB8AC3E}">
        <p14:creationId xmlns:p14="http://schemas.microsoft.com/office/powerpoint/2010/main" xmlns="" val="4196443193"/>
      </p:ext>
    </p:extLst>
  </p:cSld>
  <p:clrMapOvr>
    <a:masterClrMapping/>
  </p:clrMapOvr>
  <p:transition spd="slow">
    <p:cove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27664"/>
            <a:ext cx="7772400" cy="1143000"/>
          </a:xfrm>
        </p:spPr>
        <p:txBody>
          <a:bodyPr anchor="t">
            <a:normAutofit fontScale="90000"/>
          </a:bodyPr>
          <a:lstStyle/>
          <a:p>
            <a:r>
              <a:rPr lang="en-US" dirty="0" smtClean="0"/>
              <a:t>Needs of Re-entering Ex-offenders</a:t>
            </a:r>
            <a:endParaRPr lang="en-US" dirty="0"/>
          </a:p>
        </p:txBody>
      </p:sp>
      <p:sp>
        <p:nvSpPr>
          <p:cNvPr id="3" name="Content Placeholder 2"/>
          <p:cNvSpPr>
            <a:spLocks noGrp="1"/>
          </p:cNvSpPr>
          <p:nvPr>
            <p:ph idx="1"/>
          </p:nvPr>
        </p:nvSpPr>
        <p:spPr>
          <a:xfrm>
            <a:off x="685800" y="1981200"/>
            <a:ext cx="7848600" cy="4343400"/>
          </a:xfrm>
        </p:spPr>
        <p:txBody>
          <a:bodyPr>
            <a:normAutofit/>
          </a:bodyPr>
          <a:lstStyle/>
          <a:p>
            <a:r>
              <a:rPr lang="en-US" sz="1800" dirty="0"/>
              <a:t>Healthcare &amp; Medication Access</a:t>
            </a:r>
          </a:p>
          <a:p>
            <a:r>
              <a:rPr lang="en-US" sz="1800" dirty="0"/>
              <a:t>Mental Health Services (SPMI)</a:t>
            </a:r>
          </a:p>
          <a:p>
            <a:r>
              <a:rPr lang="en-US" sz="1800" dirty="0"/>
              <a:t>Substance Abuse and Relapse Prevention Services</a:t>
            </a:r>
          </a:p>
          <a:p>
            <a:r>
              <a:rPr lang="en-US" sz="1800" dirty="0"/>
              <a:t>Food/ Nutrition Assistance</a:t>
            </a:r>
          </a:p>
          <a:p>
            <a:r>
              <a:rPr lang="en-US" sz="1800" dirty="0"/>
              <a:t>Family Services</a:t>
            </a:r>
          </a:p>
          <a:p>
            <a:r>
              <a:rPr lang="en-US" sz="1800" dirty="0"/>
              <a:t>Employment</a:t>
            </a:r>
          </a:p>
          <a:p>
            <a:r>
              <a:rPr lang="en-US" sz="1800" dirty="0"/>
              <a:t>Housing</a:t>
            </a:r>
          </a:p>
          <a:p>
            <a:r>
              <a:rPr lang="en-US" sz="1800" dirty="0"/>
              <a:t>Transportation</a:t>
            </a:r>
          </a:p>
          <a:p>
            <a:r>
              <a:rPr lang="en-US" sz="1800" dirty="0"/>
              <a:t>Education/ Training</a:t>
            </a:r>
          </a:p>
          <a:p>
            <a:r>
              <a:rPr lang="en-US" sz="1800" dirty="0"/>
              <a:t>Clothing</a:t>
            </a:r>
          </a:p>
          <a:p>
            <a:r>
              <a:rPr lang="en-US" sz="1800" dirty="0"/>
              <a:t>Identification (IDs, birth certificates) </a:t>
            </a:r>
          </a:p>
          <a:p>
            <a:r>
              <a:rPr lang="en-US" sz="1800" dirty="0"/>
              <a:t>Rights Restoration</a:t>
            </a:r>
          </a:p>
        </p:txBody>
      </p:sp>
    </p:spTree>
    <p:extLst>
      <p:ext uri="{BB962C8B-B14F-4D97-AF65-F5344CB8AC3E}">
        <p14:creationId xmlns:p14="http://schemas.microsoft.com/office/powerpoint/2010/main" xmlns="" val="610976264"/>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27664"/>
            <a:ext cx="7467600" cy="1563136"/>
          </a:xfrm>
        </p:spPr>
        <p:txBody>
          <a:bodyPr anchor="t">
            <a:normAutofit/>
          </a:bodyPr>
          <a:lstStyle/>
          <a:p>
            <a:r>
              <a:rPr lang="en-US" dirty="0" smtClean="0"/>
              <a:t>Additional Needs for </a:t>
            </a:r>
            <a:br>
              <a:rPr lang="en-US" dirty="0" smtClean="0"/>
            </a:br>
            <a:r>
              <a:rPr lang="en-US" dirty="0" smtClean="0"/>
              <a:t>HIV+ Ex-offenders</a:t>
            </a:r>
            <a:endParaRPr lang="en-US" dirty="0"/>
          </a:p>
        </p:txBody>
      </p:sp>
      <p:sp>
        <p:nvSpPr>
          <p:cNvPr id="3" name="Content Placeholder 2"/>
          <p:cNvSpPr>
            <a:spLocks noGrp="1"/>
          </p:cNvSpPr>
          <p:nvPr>
            <p:ph idx="1"/>
          </p:nvPr>
        </p:nvSpPr>
        <p:spPr>
          <a:xfrm>
            <a:off x="742950" y="2667000"/>
            <a:ext cx="7486650" cy="3581400"/>
          </a:xfrm>
        </p:spPr>
        <p:txBody>
          <a:bodyPr/>
          <a:lstStyle/>
          <a:p>
            <a:r>
              <a:rPr lang="en-US" sz="1800" dirty="0"/>
              <a:t>Ryan White Eligibility </a:t>
            </a:r>
            <a:r>
              <a:rPr lang="en-US" sz="1800" dirty="0" smtClean="0"/>
              <a:t>Determination (NOE</a:t>
            </a:r>
            <a:r>
              <a:rPr lang="en-US" sz="1800" dirty="0"/>
              <a:t>)</a:t>
            </a:r>
          </a:p>
          <a:p>
            <a:r>
              <a:rPr lang="en-US" sz="1800" dirty="0"/>
              <a:t>Healthcare</a:t>
            </a:r>
          </a:p>
          <a:p>
            <a:r>
              <a:rPr lang="en-US" sz="1800" dirty="0"/>
              <a:t>HIV and OI Medication Access (ADAP &amp; PAP)</a:t>
            </a:r>
          </a:p>
          <a:p>
            <a:r>
              <a:rPr lang="en-US" sz="1800" dirty="0"/>
              <a:t>Support Groups </a:t>
            </a:r>
          </a:p>
          <a:p>
            <a:r>
              <a:rPr lang="en-US" sz="1800" dirty="0"/>
              <a:t>Clinical Care Coordination</a:t>
            </a:r>
          </a:p>
          <a:p>
            <a:r>
              <a:rPr lang="en-US" sz="1800" dirty="0"/>
              <a:t>Prevention for Positives </a:t>
            </a:r>
          </a:p>
          <a:p>
            <a:r>
              <a:rPr lang="en-US" sz="1800" dirty="0"/>
              <a:t>Partner Notification Assistance</a:t>
            </a:r>
          </a:p>
          <a:p>
            <a:r>
              <a:rPr lang="en-US" sz="1800" dirty="0"/>
              <a:t>Family Services</a:t>
            </a:r>
          </a:p>
          <a:p>
            <a:pPr marL="68580" indent="0">
              <a:buNone/>
            </a:pPr>
            <a:endParaRPr lang="en-US" dirty="0"/>
          </a:p>
        </p:txBody>
      </p:sp>
    </p:spTree>
    <p:extLst>
      <p:ext uri="{BB962C8B-B14F-4D97-AF65-F5344CB8AC3E}">
        <p14:creationId xmlns:p14="http://schemas.microsoft.com/office/powerpoint/2010/main" xmlns="" val="2198775520"/>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Learning Objectives:</a:t>
            </a:r>
            <a:endParaRPr lang="en-US" dirty="0"/>
          </a:p>
        </p:txBody>
      </p:sp>
      <p:sp>
        <p:nvSpPr>
          <p:cNvPr id="3" name="Content Placeholder 2"/>
          <p:cNvSpPr>
            <a:spLocks noGrp="1"/>
          </p:cNvSpPr>
          <p:nvPr>
            <p:ph idx="1"/>
          </p:nvPr>
        </p:nvSpPr>
        <p:spPr>
          <a:xfrm>
            <a:off x="1043492" y="2438400"/>
            <a:ext cx="6957508" cy="3581400"/>
          </a:xfrm>
        </p:spPr>
        <p:txBody>
          <a:bodyPr>
            <a:normAutofit/>
          </a:bodyPr>
          <a:lstStyle/>
          <a:p>
            <a:r>
              <a:rPr lang="en-US" sz="1800" dirty="0" smtClean="0"/>
              <a:t>Participants </a:t>
            </a:r>
            <a:r>
              <a:rPr lang="en-US" sz="1800" dirty="0"/>
              <a:t>will be able to identify the challenges facing criminally involved clients living with HIV, as well as the service providers, agencies and municipal, state and Federal Government programs serving them. </a:t>
            </a:r>
            <a:endParaRPr lang="en-US" sz="1800" dirty="0" smtClean="0"/>
          </a:p>
          <a:p>
            <a:pPr marL="68580" indent="0">
              <a:buNone/>
            </a:pPr>
            <a:endParaRPr lang="en-US" sz="1800" dirty="0"/>
          </a:p>
          <a:p>
            <a:r>
              <a:rPr lang="en-US" sz="1800" dirty="0"/>
              <a:t>Participants will be able to state strategies used to link the criminally involved to care in order to maximize resources unique to this population</a:t>
            </a:r>
            <a:r>
              <a:rPr lang="en-US" sz="1800" dirty="0" smtClean="0"/>
              <a:t>.</a:t>
            </a:r>
          </a:p>
          <a:p>
            <a:pPr marL="68580" indent="0">
              <a:buNone/>
            </a:pPr>
            <a:endParaRPr lang="en-US" sz="1800" dirty="0"/>
          </a:p>
          <a:p>
            <a:r>
              <a:rPr lang="en-US" sz="1800" dirty="0"/>
              <a:t>Participants will be able to create a care plan for criminally involved clients based on case studies.  </a:t>
            </a:r>
          </a:p>
          <a:p>
            <a:endParaRPr lang="en-US" dirty="0"/>
          </a:p>
        </p:txBody>
      </p:sp>
    </p:spTree>
    <p:extLst>
      <p:ext uri="{BB962C8B-B14F-4D97-AF65-F5344CB8AC3E}">
        <p14:creationId xmlns:p14="http://schemas.microsoft.com/office/powerpoint/2010/main" xmlns="" val="2439515227"/>
      </p:ext>
    </p:extLst>
  </p:cSld>
  <p:clrMapOvr>
    <a:masterClrMapping/>
  </p:clrMapOvr>
  <p:transition spd="slow">
    <p:cove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63845" y="1981200"/>
            <a:ext cx="3313355" cy="3886200"/>
          </a:xfrm>
        </p:spPr>
        <p:txBody>
          <a:bodyPr>
            <a:normAutofit/>
          </a:bodyPr>
          <a:lstStyle/>
          <a:p>
            <a:r>
              <a:rPr lang="en-US" dirty="0" smtClean="0"/>
              <a:t>Florida Department of</a:t>
            </a:r>
            <a:br>
              <a:rPr lang="en-US" dirty="0" smtClean="0"/>
            </a:br>
            <a:r>
              <a:rPr lang="en-US" dirty="0" smtClean="0"/>
              <a:t>Health </a:t>
            </a:r>
            <a:br>
              <a:rPr lang="en-US" dirty="0" smtClean="0"/>
            </a:br>
            <a:r>
              <a:rPr lang="en-US" dirty="0" smtClean="0"/>
              <a:t>Services</a:t>
            </a:r>
            <a:endParaRPr lang="en-US" dirty="0"/>
          </a:p>
        </p:txBody>
      </p:sp>
    </p:spTree>
    <p:extLst>
      <p:ext uri="{BB962C8B-B14F-4D97-AF65-F5344CB8AC3E}">
        <p14:creationId xmlns:p14="http://schemas.microsoft.com/office/powerpoint/2010/main" xmlns="" val="898724584"/>
      </p:ext>
    </p:extLst>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Linkage – What is it?</a:t>
            </a:r>
            <a:endParaRPr lang="en-US" dirty="0"/>
          </a:p>
        </p:txBody>
      </p:sp>
      <p:sp>
        <p:nvSpPr>
          <p:cNvPr id="3" name="Content Placeholder 2"/>
          <p:cNvSpPr>
            <a:spLocks noGrp="1"/>
          </p:cNvSpPr>
          <p:nvPr>
            <p:ph idx="1"/>
          </p:nvPr>
        </p:nvSpPr>
        <p:spPr>
          <a:xfrm>
            <a:off x="1066800" y="2057400"/>
            <a:ext cx="6777317" cy="4038600"/>
          </a:xfrm>
        </p:spPr>
        <p:txBody>
          <a:bodyPr>
            <a:normAutofit/>
          </a:bodyPr>
          <a:lstStyle/>
          <a:p>
            <a:pPr marL="68580" indent="0">
              <a:buNone/>
            </a:pPr>
            <a:r>
              <a:rPr lang="en-US" sz="1800" dirty="0" smtClean="0"/>
              <a:t>Definition: Linkage can be defined as active referrals and follow-ups/ Linkage is making a connection between two things. The Jail Linkage Program links HIV-infected inmates to health services such as medical care, prenatal care, substance abuse and partner services, as well as to social services such as support groups, transportation, and housing needs.</a:t>
            </a:r>
          </a:p>
          <a:p>
            <a:pPr marL="68580" indent="0">
              <a:buNone/>
            </a:pPr>
            <a:endParaRPr lang="en-US" sz="1800" dirty="0"/>
          </a:p>
          <a:p>
            <a:pPr marL="68580" indent="0">
              <a:buNone/>
            </a:pPr>
            <a:r>
              <a:rPr lang="en-US" sz="1800" dirty="0"/>
              <a:t>T</a:t>
            </a:r>
            <a:r>
              <a:rPr lang="en-US" sz="1800" dirty="0" smtClean="0"/>
              <a:t>he </a:t>
            </a:r>
            <a:r>
              <a:rPr lang="en-US" sz="1800" dirty="0"/>
              <a:t>linkages </a:t>
            </a:r>
            <a:r>
              <a:rPr lang="en-US" sz="1800" dirty="0" smtClean="0"/>
              <a:t>are active</a:t>
            </a:r>
            <a:r>
              <a:rPr lang="en-US" sz="1800" dirty="0"/>
              <a:t>, not passive referrals. Confirmation </a:t>
            </a:r>
            <a:r>
              <a:rPr lang="en-US" sz="1800" dirty="0" smtClean="0"/>
              <a:t>for medical </a:t>
            </a:r>
            <a:r>
              <a:rPr lang="en-US" sz="1800" dirty="0"/>
              <a:t>care and prenatal care linkages is tracked, therefore a process should be put </a:t>
            </a:r>
            <a:r>
              <a:rPr lang="en-US" sz="1800" dirty="0" smtClean="0"/>
              <a:t>in place </a:t>
            </a:r>
            <a:r>
              <a:rPr lang="en-US" sz="1800" dirty="0"/>
              <a:t>to track and verify these linkages. This data will be reported quarterly to </a:t>
            </a:r>
            <a:r>
              <a:rPr lang="en-US" sz="1800" dirty="0" smtClean="0"/>
              <a:t>the Corrections </a:t>
            </a:r>
            <a:r>
              <a:rPr lang="en-US" sz="1800" dirty="0"/>
              <a:t>Specialist.</a:t>
            </a:r>
          </a:p>
        </p:txBody>
      </p:sp>
    </p:spTree>
    <p:extLst>
      <p:ext uri="{BB962C8B-B14F-4D97-AF65-F5344CB8AC3E}">
        <p14:creationId xmlns:p14="http://schemas.microsoft.com/office/powerpoint/2010/main" xmlns="" val="2910941575"/>
      </p:ext>
    </p:extLst>
  </p:cSld>
  <p:clrMapOvr>
    <a:masterClrMapping/>
  </p:clrMapOvr>
  <p:transition spd="slow">
    <p:wip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239000" cy="1447800"/>
          </a:xfrm>
        </p:spPr>
        <p:txBody>
          <a:bodyPr anchor="ctr">
            <a:normAutofit fontScale="90000"/>
          </a:bodyPr>
          <a:lstStyle/>
          <a:p>
            <a:r>
              <a:rPr lang="en-US" dirty="0"/>
              <a:t/>
            </a:r>
            <a:br>
              <a:rPr lang="en-US" dirty="0"/>
            </a:br>
            <a:r>
              <a:rPr lang="en-US" dirty="0"/>
              <a:t>Pre-Release Planning Program (PRPP)</a:t>
            </a:r>
            <a:br>
              <a:rPr lang="en-US" dirty="0"/>
            </a:br>
            <a:endParaRPr lang="en-US" dirty="0"/>
          </a:p>
        </p:txBody>
      </p:sp>
      <p:sp>
        <p:nvSpPr>
          <p:cNvPr id="3" name="Content Placeholder 2"/>
          <p:cNvSpPr>
            <a:spLocks noGrp="1"/>
          </p:cNvSpPr>
          <p:nvPr>
            <p:ph idx="1"/>
          </p:nvPr>
        </p:nvSpPr>
        <p:spPr>
          <a:xfrm>
            <a:off x="1043492" y="2323652"/>
            <a:ext cx="6777317" cy="4077148"/>
          </a:xfrm>
        </p:spPr>
        <p:txBody>
          <a:bodyPr>
            <a:normAutofit/>
          </a:bodyPr>
          <a:lstStyle/>
          <a:p>
            <a:pPr marL="68580" indent="0">
              <a:buNone/>
            </a:pPr>
            <a:r>
              <a:rPr lang="en-US" sz="1800" dirty="0" smtClean="0"/>
              <a:t>The Florida Department of Health (DOH) contracts with the Department of Corrections (DOC)</a:t>
            </a:r>
            <a:r>
              <a:rPr lang="en-US" sz="1800" dirty="0"/>
              <a:t> to provide pre-release planning services to HIV-infected inmates preparing to return to their communities</a:t>
            </a:r>
            <a:r>
              <a:rPr lang="en-US" sz="1800" dirty="0" smtClean="0"/>
              <a:t>. </a:t>
            </a:r>
            <a:r>
              <a:rPr lang="en-US" sz="1800" dirty="0"/>
              <a:t>The </a:t>
            </a:r>
            <a:r>
              <a:rPr lang="en-US" sz="1800" dirty="0" smtClean="0"/>
              <a:t>PRPP, funded through Ryan White Title II,  </a:t>
            </a:r>
            <a:r>
              <a:rPr lang="en-US" sz="1800" dirty="0"/>
              <a:t>includes all correctional facilities and some transitional programs, such as work camps</a:t>
            </a:r>
            <a:r>
              <a:rPr lang="en-US" sz="1800" dirty="0" smtClean="0"/>
              <a:t>.</a:t>
            </a:r>
          </a:p>
          <a:p>
            <a:pPr marL="68580" indent="0">
              <a:buNone/>
            </a:pPr>
            <a:endParaRPr lang="en-US" sz="1800" dirty="0"/>
          </a:p>
          <a:p>
            <a:pPr marL="68580" indent="0">
              <a:buNone/>
            </a:pPr>
            <a:r>
              <a:rPr lang="en-US" sz="1800" dirty="0" smtClean="0"/>
              <a:t>The DOC employs 5 pre-release planners who are divided among 4 regions. The planners provide services directly to the inmate within 6 months of release to determine what community the inmate is retuning to and what services will be needed. The planner then contacts a social service agency, like Metro, to connect the client with care upon release.</a:t>
            </a:r>
            <a:endParaRPr lang="en-US" sz="1800" dirty="0"/>
          </a:p>
        </p:txBody>
      </p:sp>
    </p:spTree>
    <p:extLst>
      <p:ext uri="{BB962C8B-B14F-4D97-AF65-F5344CB8AC3E}">
        <p14:creationId xmlns:p14="http://schemas.microsoft.com/office/powerpoint/2010/main" xmlns="" val="1401801681"/>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14400"/>
            <a:ext cx="7024744" cy="1143000"/>
          </a:xfrm>
        </p:spPr>
        <p:txBody>
          <a:bodyPr anchor="t">
            <a:normAutofit fontScale="90000"/>
          </a:bodyPr>
          <a:lstStyle/>
          <a:p>
            <a:pPr algn="r"/>
            <a:r>
              <a:rPr lang="en-US" dirty="0" smtClean="0"/>
              <a:t>Pre-Release Planning Program</a:t>
            </a:r>
            <a:br>
              <a:rPr lang="en-US" dirty="0" smtClean="0"/>
            </a:br>
            <a:r>
              <a:rPr lang="en-US" dirty="0" smtClean="0"/>
              <a:t>(PRPP)</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486150" y="2667000"/>
            <a:ext cx="5200650" cy="3152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Content Placeholder 2"/>
          <p:cNvSpPr>
            <a:spLocks noGrp="1"/>
          </p:cNvSpPr>
          <p:nvPr>
            <p:ph idx="1"/>
          </p:nvPr>
        </p:nvSpPr>
        <p:spPr>
          <a:xfrm>
            <a:off x="609600" y="2133600"/>
            <a:ext cx="3429000" cy="4267200"/>
          </a:xfrm>
        </p:spPr>
        <p:txBody>
          <a:bodyPr>
            <a:normAutofit/>
          </a:bodyPr>
          <a:lstStyle/>
          <a:p>
            <a:pPr marL="68580" indent="0">
              <a:buNone/>
            </a:pPr>
            <a:r>
              <a:rPr lang="en-US" sz="1800" dirty="0"/>
              <a:t>In 2011, the PRPP </a:t>
            </a:r>
            <a:r>
              <a:rPr lang="en-US" sz="1800" dirty="0" smtClean="0"/>
              <a:t>served 963 </a:t>
            </a:r>
            <a:r>
              <a:rPr lang="en-US" sz="1800" dirty="0"/>
              <a:t>HIV-infected </a:t>
            </a:r>
            <a:r>
              <a:rPr lang="en-US" sz="1800" dirty="0" smtClean="0"/>
              <a:t>inmates. The </a:t>
            </a:r>
            <a:r>
              <a:rPr lang="en-US" sz="1800" dirty="0"/>
              <a:t>distribution </a:t>
            </a:r>
            <a:r>
              <a:rPr lang="en-US" sz="1800" dirty="0" smtClean="0"/>
              <a:t>by race/ethnicity </a:t>
            </a:r>
            <a:r>
              <a:rPr lang="en-US" sz="1800" dirty="0"/>
              <a:t>and </a:t>
            </a:r>
            <a:r>
              <a:rPr lang="en-US" sz="1800" dirty="0" smtClean="0"/>
              <a:t>gender of </a:t>
            </a:r>
            <a:r>
              <a:rPr lang="en-US" sz="1800" dirty="0"/>
              <a:t>these inmates is </a:t>
            </a:r>
            <a:r>
              <a:rPr lang="en-US" sz="1800" dirty="0" smtClean="0"/>
              <a:t>shown here.</a:t>
            </a:r>
          </a:p>
          <a:p>
            <a:pPr marL="68580" indent="0">
              <a:buNone/>
            </a:pPr>
            <a:r>
              <a:rPr lang="en-US" sz="1800" dirty="0" smtClean="0"/>
              <a:t>Of </a:t>
            </a:r>
            <a:r>
              <a:rPr lang="en-US" sz="1800" dirty="0"/>
              <a:t>the </a:t>
            </a:r>
            <a:r>
              <a:rPr lang="en-US" sz="1800" dirty="0" smtClean="0"/>
              <a:t>963 inmates </a:t>
            </a:r>
          </a:p>
          <a:p>
            <a:pPr marL="68580" indent="0">
              <a:buNone/>
            </a:pPr>
            <a:r>
              <a:rPr lang="en-US" sz="1800" dirty="0" smtClean="0"/>
              <a:t>who received services,</a:t>
            </a:r>
          </a:p>
          <a:p>
            <a:pPr marL="68580" indent="0">
              <a:buNone/>
            </a:pPr>
            <a:r>
              <a:rPr lang="en-US" sz="1800" dirty="0" smtClean="0"/>
              <a:t> </a:t>
            </a:r>
            <a:r>
              <a:rPr lang="en-US" sz="1800" dirty="0"/>
              <a:t>748 (78%) </a:t>
            </a:r>
            <a:r>
              <a:rPr lang="en-US" sz="1800" dirty="0" smtClean="0"/>
              <a:t>had </a:t>
            </a:r>
          </a:p>
          <a:p>
            <a:pPr marL="68580" indent="0">
              <a:buNone/>
            </a:pPr>
            <a:r>
              <a:rPr lang="en-US" sz="1800" dirty="0" smtClean="0"/>
              <a:t>medical </a:t>
            </a:r>
            <a:r>
              <a:rPr lang="en-US" sz="1800" dirty="0"/>
              <a:t>and/or </a:t>
            </a:r>
            <a:r>
              <a:rPr lang="en-US" sz="1800" dirty="0" smtClean="0"/>
              <a:t>social service appointments scheduled </a:t>
            </a:r>
            <a:r>
              <a:rPr lang="en-US" sz="1800" dirty="0"/>
              <a:t>by a </a:t>
            </a:r>
            <a:endParaRPr lang="en-US" sz="1800" dirty="0" smtClean="0"/>
          </a:p>
          <a:p>
            <a:pPr marL="68580" indent="0">
              <a:buNone/>
            </a:pPr>
            <a:r>
              <a:rPr lang="en-US" sz="1800" dirty="0" smtClean="0"/>
              <a:t>pre-release planner</a:t>
            </a:r>
            <a:r>
              <a:rPr lang="en-US" sz="1800" dirty="0"/>
              <a:t> </a:t>
            </a:r>
            <a:r>
              <a:rPr lang="en-US" sz="1800" dirty="0" smtClean="0"/>
              <a:t>and 68% kept the appointment.</a:t>
            </a:r>
            <a:endParaRPr lang="en-US" sz="1800" dirty="0"/>
          </a:p>
        </p:txBody>
      </p:sp>
    </p:spTree>
    <p:extLst>
      <p:ext uri="{BB962C8B-B14F-4D97-AF65-F5344CB8AC3E}">
        <p14:creationId xmlns:p14="http://schemas.microsoft.com/office/powerpoint/2010/main" xmlns="" val="212031189"/>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Jail Linkage Programs (JLP)</a:t>
            </a:r>
            <a:endParaRPr lang="en-US" dirty="0"/>
          </a:p>
        </p:txBody>
      </p:sp>
      <p:sp>
        <p:nvSpPr>
          <p:cNvPr id="3" name="Content Placeholder 2"/>
          <p:cNvSpPr>
            <a:spLocks noGrp="1"/>
          </p:cNvSpPr>
          <p:nvPr>
            <p:ph idx="1"/>
          </p:nvPr>
        </p:nvSpPr>
        <p:spPr>
          <a:xfrm>
            <a:off x="609600" y="2057400"/>
            <a:ext cx="7772400" cy="4343400"/>
          </a:xfrm>
        </p:spPr>
        <p:txBody>
          <a:bodyPr>
            <a:normAutofit/>
          </a:bodyPr>
          <a:lstStyle/>
          <a:p>
            <a:pPr marL="68580" indent="0">
              <a:buNone/>
            </a:pPr>
            <a:r>
              <a:rPr lang="en-US" sz="1800" dirty="0" smtClean="0"/>
              <a:t>The DOH currently funds 16 county health departments to implement services in their local jails. These JLP are located in </a:t>
            </a:r>
            <a:r>
              <a:rPr lang="en-US" sz="1800" dirty="0"/>
              <a:t>Alachua, Broward, Collier, Duval, Gadsden, Hillsborough, Lee, Manatee, Miami-Dade, Orange, Palm Beach, Pasco, Pinellas, Polk, St. Lucie, and Volusia counties, with an additional unfunded program Monroe County</a:t>
            </a:r>
            <a:r>
              <a:rPr lang="en-US" sz="1800" dirty="0" smtClean="0"/>
              <a:t>. </a:t>
            </a:r>
          </a:p>
          <a:p>
            <a:pPr marL="68580" indent="0">
              <a:buNone/>
            </a:pPr>
            <a:endParaRPr lang="en-US" sz="1800" dirty="0"/>
          </a:p>
          <a:p>
            <a:pPr marL="68580" indent="0">
              <a:buNone/>
            </a:pPr>
            <a:r>
              <a:rPr lang="en-US" sz="1800" dirty="0"/>
              <a:t>These programs include: counseling and testing for HIV/AIDS, Tuberculosis, hepatitis, and STDs; prevention education; pre-release planning for inmates; and follow up services to ensure the </a:t>
            </a:r>
            <a:r>
              <a:rPr lang="en-US" sz="1800" dirty="0" smtClean="0"/>
              <a:t>releases </a:t>
            </a:r>
            <a:r>
              <a:rPr lang="en-US" sz="1800" dirty="0"/>
              <a:t>are still in care in their respective counties. Jail linkage staff often provides STD education sessions with inmates followed by voluntary HIV testing. </a:t>
            </a:r>
          </a:p>
        </p:txBody>
      </p:sp>
    </p:spTree>
    <p:extLst>
      <p:ext uri="{BB962C8B-B14F-4D97-AF65-F5344CB8AC3E}">
        <p14:creationId xmlns:p14="http://schemas.microsoft.com/office/powerpoint/2010/main" xmlns="" val="2669398439"/>
      </p:ext>
    </p:extLst>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Jail Linkage Program (JPL)</a:t>
            </a:r>
            <a:endParaRPr lang="en-US" dirty="0"/>
          </a:p>
        </p:txBody>
      </p:sp>
      <p:sp>
        <p:nvSpPr>
          <p:cNvPr id="3" name="Content Placeholder 2"/>
          <p:cNvSpPr>
            <a:spLocks noGrp="1"/>
          </p:cNvSpPr>
          <p:nvPr>
            <p:ph idx="1"/>
          </p:nvPr>
        </p:nvSpPr>
        <p:spPr>
          <a:xfrm>
            <a:off x="533400" y="1905000"/>
            <a:ext cx="8001000" cy="4495800"/>
          </a:xfrm>
        </p:spPr>
        <p:txBody>
          <a:bodyPr>
            <a:normAutofit lnSpcReduction="10000"/>
          </a:bodyPr>
          <a:lstStyle/>
          <a:p>
            <a:pPr marL="68580" indent="0">
              <a:buNone/>
            </a:pPr>
            <a:r>
              <a:rPr lang="en-US" sz="1800" dirty="0"/>
              <a:t>Increased HIV testing has been made available through the </a:t>
            </a:r>
            <a:r>
              <a:rPr lang="en-US" sz="1800" dirty="0" smtClean="0"/>
              <a:t>Expanded Testing </a:t>
            </a:r>
            <a:r>
              <a:rPr lang="en-US" sz="1800" dirty="0"/>
              <a:t>Initiative (ETI). This grant expanded the African American Testing Initiative </a:t>
            </a:r>
            <a:r>
              <a:rPr lang="en-US" sz="1800" dirty="0" smtClean="0"/>
              <a:t>and integrated </a:t>
            </a:r>
            <a:r>
              <a:rPr lang="en-US" sz="1800" dirty="0"/>
              <a:t>HIV testing for populations disproportionately affected by HIV, </a:t>
            </a:r>
            <a:r>
              <a:rPr lang="en-US" sz="1800" dirty="0" smtClean="0"/>
              <a:t>primarily African </a:t>
            </a:r>
            <a:r>
              <a:rPr lang="en-US" sz="1800" dirty="0"/>
              <a:t>Americans, but also Hispanic men and women, men who have sex with </a:t>
            </a:r>
            <a:r>
              <a:rPr lang="en-US" sz="1800" dirty="0" smtClean="0"/>
              <a:t>men, transgender </a:t>
            </a:r>
            <a:r>
              <a:rPr lang="en-US" sz="1800" dirty="0"/>
              <a:t>populations, and injection drug users regardless of race/ethnicity. The </a:t>
            </a:r>
            <a:r>
              <a:rPr lang="en-US" sz="1800" dirty="0" smtClean="0"/>
              <a:t>grant allows </a:t>
            </a:r>
            <a:r>
              <a:rPr lang="en-US" sz="1800" dirty="0"/>
              <a:t>funds to be used for screening in jails, among other venues. Six </a:t>
            </a:r>
            <a:r>
              <a:rPr lang="en-US" sz="1800" dirty="0" smtClean="0"/>
              <a:t>of the DOH funded JLP </a:t>
            </a:r>
            <a:r>
              <a:rPr lang="en-US" sz="1800" dirty="0"/>
              <a:t>sites receive ETI funding</a:t>
            </a:r>
            <a:r>
              <a:rPr lang="en-US" sz="1800" dirty="0" smtClean="0"/>
              <a:t>.</a:t>
            </a:r>
          </a:p>
          <a:p>
            <a:pPr marL="68580" indent="0">
              <a:buNone/>
            </a:pPr>
            <a:endParaRPr lang="en-US" sz="1800" dirty="0" smtClean="0"/>
          </a:p>
          <a:p>
            <a:pPr marL="68580" indent="0">
              <a:buNone/>
            </a:pPr>
            <a:r>
              <a:rPr lang="en-US" sz="1800" dirty="0"/>
              <a:t>In 2011, the JLP tested 32,157 inmates for HIV and identified 207 positives for an overall positivity rate of 0.6%. Of the 24,616 male inmates tested for HIV, 164 were positive, while 43 of the 7,498 female inmates were positive. The overall positivity rate for males was higher than females; 0.67% versus 0.57%. The distribution of HIV tests by gender and county in 2011 is shown in Table 1</a:t>
            </a:r>
            <a:r>
              <a:rPr lang="en-US" sz="1800" dirty="0" smtClean="0"/>
              <a:t>.</a:t>
            </a:r>
            <a:endParaRPr lang="en-US" sz="1800" dirty="0"/>
          </a:p>
        </p:txBody>
      </p:sp>
    </p:spTree>
    <p:extLst>
      <p:ext uri="{BB962C8B-B14F-4D97-AF65-F5344CB8AC3E}">
        <p14:creationId xmlns:p14="http://schemas.microsoft.com/office/powerpoint/2010/main" xmlns="" val="386026223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66800" y="762001"/>
            <a:ext cx="7086600" cy="5715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509395686"/>
      </p:ext>
    </p:extLst>
  </p:cSld>
  <p:clrMapOvr>
    <a:masterClrMapping/>
  </p:clrMapOvr>
  <p:transition spd="slow">
    <p:wip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Jail Linkage Programs (JPL)</a:t>
            </a:r>
            <a:endParaRPr lang="en-US" dirty="0"/>
          </a:p>
        </p:txBody>
      </p:sp>
      <p:sp>
        <p:nvSpPr>
          <p:cNvPr id="3" name="Content Placeholder 2"/>
          <p:cNvSpPr>
            <a:spLocks noGrp="1"/>
          </p:cNvSpPr>
          <p:nvPr>
            <p:ph idx="1"/>
          </p:nvPr>
        </p:nvSpPr>
        <p:spPr>
          <a:xfrm>
            <a:off x="1043492" y="2323652"/>
            <a:ext cx="6777317" cy="3924748"/>
          </a:xfrm>
        </p:spPr>
        <p:txBody>
          <a:bodyPr>
            <a:normAutofit/>
          </a:bodyPr>
          <a:lstStyle/>
          <a:p>
            <a:r>
              <a:rPr lang="en-US" sz="1800" dirty="0"/>
              <a:t>In 2011, the JLPs provided linkages to 718 HIV-infected inmates preparing to return </a:t>
            </a:r>
            <a:r>
              <a:rPr lang="en-US" sz="1800" dirty="0" smtClean="0"/>
              <a:t>to their </a:t>
            </a:r>
            <a:r>
              <a:rPr lang="en-US" sz="1800" dirty="0"/>
              <a:t>community. Of these inmates, 87% were previously diagnosed with HIV while </a:t>
            </a:r>
            <a:r>
              <a:rPr lang="en-US" sz="1800" dirty="0" smtClean="0"/>
              <a:t>13% were </a:t>
            </a:r>
            <a:r>
              <a:rPr lang="en-US" sz="1800" dirty="0"/>
              <a:t>newly diagnosed. Staffs made a total of 3,664 linkages for these inmates, </a:t>
            </a:r>
            <a:r>
              <a:rPr lang="en-US" sz="1800" dirty="0" smtClean="0"/>
              <a:t>equating to </a:t>
            </a:r>
            <a:r>
              <a:rPr lang="en-US" sz="1800" dirty="0"/>
              <a:t>over five linkages per </a:t>
            </a:r>
            <a:r>
              <a:rPr lang="en-US" sz="1800" dirty="0" smtClean="0"/>
              <a:t>client.</a:t>
            </a:r>
          </a:p>
          <a:p>
            <a:pPr marL="68580" indent="0">
              <a:buNone/>
            </a:pPr>
            <a:endParaRPr lang="en-US" sz="1800" dirty="0" smtClean="0"/>
          </a:p>
          <a:p>
            <a:r>
              <a:rPr lang="en-US" sz="1800" dirty="0"/>
              <a:t>The linkages were to various social </a:t>
            </a:r>
            <a:r>
              <a:rPr lang="en-US" sz="1800" dirty="0" smtClean="0"/>
              <a:t>services, such as Metro, including</a:t>
            </a:r>
            <a:r>
              <a:rPr lang="en-US" sz="1800" dirty="0"/>
              <a:t>, but not limited to, case management, mental health, county </a:t>
            </a:r>
            <a:r>
              <a:rPr lang="en-US" sz="1800" dirty="0" smtClean="0"/>
              <a:t>health departments</a:t>
            </a:r>
            <a:r>
              <a:rPr lang="en-US" sz="1800" dirty="0"/>
              <a:t>, housing, substance abuse treatment, and transportation.</a:t>
            </a:r>
            <a:endParaRPr lang="en-US" sz="1800" dirty="0" smtClean="0"/>
          </a:p>
          <a:p>
            <a:endParaRPr lang="en-US" dirty="0" smtClean="0"/>
          </a:p>
        </p:txBody>
      </p:sp>
    </p:spTree>
    <p:extLst>
      <p:ext uri="{BB962C8B-B14F-4D97-AF65-F5344CB8AC3E}">
        <p14:creationId xmlns:p14="http://schemas.microsoft.com/office/powerpoint/2010/main" xmlns="" val="68017695"/>
      </p:ext>
    </p:extLst>
  </p:cSld>
  <p:clrMapOvr>
    <a:masterClrMapping/>
  </p:clrMapOvr>
  <mc:AlternateContent xmlns:mc="http://schemas.openxmlformats.org/markup-compatibility/2006">
    <mc:Choice xmlns:p14="http://schemas.microsoft.com/office/powerpoint/2010/main" xmlns=""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12470" y="685800"/>
            <a:ext cx="7669530" cy="502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685800" y="5867400"/>
            <a:ext cx="7848600" cy="369332"/>
          </a:xfrm>
          <a:prstGeom prst="rect">
            <a:avLst/>
          </a:prstGeom>
          <a:noFill/>
        </p:spPr>
        <p:txBody>
          <a:bodyPr wrap="square" rtlCol="0">
            <a:spAutoFit/>
          </a:bodyPr>
          <a:lstStyle/>
          <a:p>
            <a:r>
              <a:rPr lang="en-US" dirty="0" smtClean="0"/>
              <a:t>Metro services Hillsborough, Pinellas, Pasco, and Hernando counties.</a:t>
            </a:r>
            <a:endParaRPr lang="en-US" dirty="0"/>
          </a:p>
        </p:txBody>
      </p:sp>
      <p:sp>
        <p:nvSpPr>
          <p:cNvPr id="5" name="5-Point Star 4"/>
          <p:cNvSpPr/>
          <p:nvPr/>
        </p:nvSpPr>
        <p:spPr>
          <a:xfrm>
            <a:off x="533400" y="2590800"/>
            <a:ext cx="17907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a:off x="533400" y="4267200"/>
            <a:ext cx="17907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524964" y="4495800"/>
            <a:ext cx="17907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1061035543"/>
      </p:ext>
    </p:extLst>
  </p:cSld>
  <p:clrMapOvr>
    <a:masterClrMapping/>
  </p:clrMapOvr>
  <mc:AlternateContent xmlns:mc="http://schemas.openxmlformats.org/markup-compatibility/2006">
    <mc:Choice xmlns:p14="http://schemas.microsoft.com/office/powerpoint/2010/main" xmlns="" Requires="p14">
      <p:transition spd="slow" p14:dur="1600">
        <p14:conveyor dir="l"/>
      </p:transition>
    </mc:Choice>
    <mc:Fallback>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Jail Linkage Programs (JPL)</a:t>
            </a:r>
            <a:endParaRPr lang="en-US" dirty="0"/>
          </a:p>
        </p:txBody>
      </p:sp>
      <p:sp>
        <p:nvSpPr>
          <p:cNvPr id="3" name="Content Placeholder 2"/>
          <p:cNvSpPr>
            <a:spLocks noGrp="1"/>
          </p:cNvSpPr>
          <p:nvPr>
            <p:ph idx="1"/>
          </p:nvPr>
        </p:nvSpPr>
        <p:spPr/>
        <p:txBody>
          <a:bodyPr>
            <a:normAutofit/>
          </a:bodyPr>
          <a:lstStyle/>
          <a:p>
            <a:pPr marL="68580" indent="0">
              <a:buNone/>
            </a:pPr>
            <a:r>
              <a:rPr lang="en-US" sz="1800" dirty="0"/>
              <a:t>The burden is on the JLP staff to work around the security issues that dominate </a:t>
            </a:r>
            <a:r>
              <a:rPr lang="en-US" sz="1800" dirty="0" smtClean="0"/>
              <a:t>the corrections </a:t>
            </a:r>
            <a:r>
              <a:rPr lang="en-US" sz="1800" dirty="0"/>
              <a:t>environment. Public health providers strive to provide services </a:t>
            </a:r>
            <a:r>
              <a:rPr lang="en-US" sz="1800" dirty="0" smtClean="0"/>
              <a:t>without </a:t>
            </a:r>
            <a:r>
              <a:rPr lang="en-US" sz="1800" dirty="0"/>
              <a:t>disrupting the routine of the correctional facility and without putting an extra burden </a:t>
            </a:r>
            <a:r>
              <a:rPr lang="en-US" sz="1800" dirty="0" smtClean="0"/>
              <a:t>on security </a:t>
            </a:r>
            <a:r>
              <a:rPr lang="en-US" sz="1800" dirty="0"/>
              <a:t>and correctional medical staff. It is also important for security and </a:t>
            </a:r>
            <a:r>
              <a:rPr lang="en-US" sz="1800" dirty="0" smtClean="0"/>
              <a:t>correctional medical </a:t>
            </a:r>
            <a:r>
              <a:rPr lang="en-US" sz="1800" dirty="0"/>
              <a:t>staff - to the extent possible - to create an atmosphere conducive to </a:t>
            </a:r>
            <a:r>
              <a:rPr lang="en-US" sz="1800" dirty="0" smtClean="0"/>
              <a:t>the provision </a:t>
            </a:r>
            <a:r>
              <a:rPr lang="en-US" sz="1800" dirty="0"/>
              <a:t>of public health services.</a:t>
            </a:r>
          </a:p>
        </p:txBody>
      </p:sp>
    </p:spTree>
    <p:extLst>
      <p:ext uri="{BB962C8B-B14F-4D97-AF65-F5344CB8AC3E}">
        <p14:creationId xmlns:p14="http://schemas.microsoft.com/office/powerpoint/2010/main" xmlns="" val="3220907577"/>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Obtaining CME/CE Credit</a:t>
            </a:r>
            <a:endParaRPr lang="en-US" dirty="0"/>
          </a:p>
        </p:txBody>
      </p:sp>
      <p:sp>
        <p:nvSpPr>
          <p:cNvPr id="3" name="Content Placeholder 2"/>
          <p:cNvSpPr>
            <a:spLocks noGrp="1"/>
          </p:cNvSpPr>
          <p:nvPr>
            <p:ph idx="1"/>
          </p:nvPr>
        </p:nvSpPr>
        <p:spPr>
          <a:xfrm>
            <a:off x="1043492" y="2323653"/>
            <a:ext cx="6777317" cy="2019748"/>
          </a:xfrm>
        </p:spPr>
        <p:txBody>
          <a:bodyPr>
            <a:normAutofit/>
          </a:bodyPr>
          <a:lstStyle/>
          <a:p>
            <a:pPr marL="68580" indent="0">
              <a:buNone/>
            </a:pPr>
            <a:r>
              <a:rPr lang="en-US" sz="1800" dirty="0" smtClean="0"/>
              <a:t>If you would like to receive continuing education credit for this activity, please visit:</a:t>
            </a:r>
          </a:p>
          <a:p>
            <a:pPr marL="68580" indent="0">
              <a:buNone/>
            </a:pPr>
            <a:endParaRPr lang="en-US" sz="1800" dirty="0"/>
          </a:p>
          <a:p>
            <a:pPr marL="68580" indent="0">
              <a:buNone/>
            </a:pPr>
            <a:r>
              <a:rPr lang="en-US" sz="1800" dirty="0" smtClean="0"/>
              <a:t>http://www.pesgce.com/RyanWhite2012</a:t>
            </a:r>
            <a:endParaRPr lang="en-US" sz="1800" dirty="0"/>
          </a:p>
        </p:txBody>
      </p:sp>
    </p:spTree>
    <p:extLst>
      <p:ext uri="{BB962C8B-B14F-4D97-AF65-F5344CB8AC3E}">
        <p14:creationId xmlns:p14="http://schemas.microsoft.com/office/powerpoint/2010/main" xmlns="" val="876475054"/>
      </p:ext>
    </p:extLst>
  </p:cSld>
  <p:clrMapOvr>
    <a:masterClrMapping/>
  </p:clrMapOvr>
  <p:transition spd="slow">
    <p:wip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7414710" cy="1143000"/>
          </a:xfrm>
        </p:spPr>
        <p:txBody>
          <a:bodyPr anchor="ctr">
            <a:normAutofit fontScale="90000"/>
          </a:bodyPr>
          <a:lstStyle/>
          <a:p>
            <a:r>
              <a:rPr lang="en-US" dirty="0" smtClean="0"/>
              <a:t>Jail Linkage Programs (JPL)</a:t>
            </a:r>
            <a:br>
              <a:rPr lang="en-US" dirty="0" smtClean="0"/>
            </a:br>
            <a:r>
              <a:rPr lang="en-US" dirty="0" smtClean="0"/>
              <a:t>Procedures: Health Departments</a:t>
            </a:r>
            <a:endParaRPr lang="en-US" dirty="0"/>
          </a:p>
        </p:txBody>
      </p:sp>
      <p:sp>
        <p:nvSpPr>
          <p:cNvPr id="3" name="Content Placeholder 2"/>
          <p:cNvSpPr>
            <a:spLocks noGrp="1"/>
          </p:cNvSpPr>
          <p:nvPr>
            <p:ph idx="1"/>
          </p:nvPr>
        </p:nvSpPr>
        <p:spPr>
          <a:xfrm>
            <a:off x="762000" y="2209800"/>
            <a:ext cx="7467600" cy="4114800"/>
          </a:xfrm>
        </p:spPr>
        <p:txBody>
          <a:bodyPr>
            <a:normAutofit lnSpcReduction="10000"/>
          </a:bodyPr>
          <a:lstStyle/>
          <a:p>
            <a:pPr marL="411480" indent="-342900">
              <a:buFont typeface="+mj-lt"/>
              <a:buAutoNum type="arabicPeriod"/>
            </a:pPr>
            <a:r>
              <a:rPr lang="en-US" sz="1800" dirty="0" smtClean="0"/>
              <a:t>Work </a:t>
            </a:r>
            <a:r>
              <a:rPr lang="en-US" sz="1800" dirty="0"/>
              <a:t>with local sheriffs and jail medical departments to develop policies </a:t>
            </a:r>
            <a:r>
              <a:rPr lang="en-US" sz="1800" dirty="0" smtClean="0"/>
              <a:t>and procedures </a:t>
            </a:r>
            <a:r>
              <a:rPr lang="en-US" sz="1800" dirty="0"/>
              <a:t>for routinely offering HIV testing to all inmates</a:t>
            </a:r>
            <a:r>
              <a:rPr lang="en-US" sz="1800" dirty="0" smtClean="0"/>
              <a:t>.</a:t>
            </a:r>
          </a:p>
          <a:p>
            <a:pPr marL="411480" indent="-342900">
              <a:buFont typeface="+mj-lt"/>
              <a:buAutoNum type="arabicPeriod"/>
            </a:pPr>
            <a:r>
              <a:rPr lang="en-US" sz="1800" dirty="0"/>
              <a:t>Provide training to personnel from the correctional facility, the health department, </a:t>
            </a:r>
            <a:r>
              <a:rPr lang="en-US" sz="1800" dirty="0" smtClean="0"/>
              <a:t>or community-based </a:t>
            </a:r>
            <a:r>
              <a:rPr lang="en-US" sz="1800" dirty="0"/>
              <a:t>organizations (CBOs) working in correctional </a:t>
            </a:r>
            <a:r>
              <a:rPr lang="en-US" sz="1800" dirty="0" smtClean="0"/>
              <a:t>facilities</a:t>
            </a:r>
          </a:p>
          <a:p>
            <a:pPr marL="411480" indent="-342900">
              <a:buFont typeface="+mj-lt"/>
              <a:buAutoNum type="arabicPeriod"/>
            </a:pPr>
            <a:r>
              <a:rPr lang="en-US" sz="1800" dirty="0"/>
              <a:t>Distribute an inmate information sheet on HIV testing and forms for documenting </a:t>
            </a:r>
            <a:r>
              <a:rPr lang="en-US" sz="1800" dirty="0" smtClean="0"/>
              <a:t>HIV test </a:t>
            </a:r>
            <a:r>
              <a:rPr lang="en-US" sz="1800" dirty="0"/>
              <a:t>results or refusals to test to correctional facilities in their jurisdiction</a:t>
            </a:r>
            <a:r>
              <a:rPr lang="en-US" sz="1800" dirty="0" smtClean="0"/>
              <a:t>.</a:t>
            </a:r>
            <a:endParaRPr lang="en-US" sz="1800" dirty="0"/>
          </a:p>
          <a:p>
            <a:pPr marL="411480" indent="-342900">
              <a:buFont typeface="+mj-lt"/>
              <a:buAutoNum type="arabicPeriod"/>
            </a:pPr>
            <a:r>
              <a:rPr lang="en-US" sz="1800" dirty="0"/>
              <a:t>Initiate the linkage process for all HIV-infected inmates by making the </a:t>
            </a:r>
            <a:r>
              <a:rPr lang="en-US" sz="1800" dirty="0" smtClean="0"/>
              <a:t>first appointment </a:t>
            </a:r>
            <a:r>
              <a:rPr lang="en-US" sz="1800" dirty="0"/>
              <a:t>with an appropriate care provider, CBO, or both</a:t>
            </a:r>
            <a:r>
              <a:rPr lang="en-US" sz="1800" dirty="0" smtClean="0"/>
              <a:t>.</a:t>
            </a:r>
          </a:p>
          <a:p>
            <a:pPr marL="411480" indent="-342900">
              <a:buFont typeface="+mj-lt"/>
              <a:buAutoNum type="arabicPeriod"/>
            </a:pPr>
            <a:r>
              <a:rPr lang="en-US" sz="1800" dirty="0"/>
              <a:t>Work with participating CBOs to establish procedures and responsibilities for </a:t>
            </a:r>
            <a:r>
              <a:rPr lang="en-US" sz="1800" dirty="0" smtClean="0"/>
              <a:t>linkage services </a:t>
            </a:r>
            <a:r>
              <a:rPr lang="en-US" sz="1800" dirty="0"/>
              <a:t>for inmates as part of release planning.</a:t>
            </a:r>
          </a:p>
        </p:txBody>
      </p:sp>
    </p:spTree>
    <p:extLst>
      <p:ext uri="{BB962C8B-B14F-4D97-AF65-F5344CB8AC3E}">
        <p14:creationId xmlns:p14="http://schemas.microsoft.com/office/powerpoint/2010/main" xmlns="" val="657840698"/>
      </p:ext>
    </p:extLst>
  </p:cSld>
  <p:clrMapOvr>
    <a:masterClrMapping/>
  </p:clrMapOvr>
  <p:transition spd="slow">
    <p:cove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848600" cy="1143000"/>
          </a:xfrm>
        </p:spPr>
        <p:txBody>
          <a:bodyPr anchor="t">
            <a:normAutofit fontScale="90000"/>
          </a:bodyPr>
          <a:lstStyle/>
          <a:p>
            <a:r>
              <a:rPr lang="en-US" dirty="0" smtClean="0"/>
              <a:t>Jail Linkage Programs (JPL)</a:t>
            </a:r>
            <a:br>
              <a:rPr lang="en-US" dirty="0" smtClean="0"/>
            </a:br>
            <a:r>
              <a:rPr lang="en-US" dirty="0" smtClean="0"/>
              <a:t>Procedures: Correctional Facilities</a:t>
            </a:r>
            <a:endParaRPr lang="en-US" dirty="0"/>
          </a:p>
        </p:txBody>
      </p:sp>
      <p:sp>
        <p:nvSpPr>
          <p:cNvPr id="3" name="Content Placeholder 2"/>
          <p:cNvSpPr>
            <a:spLocks noGrp="1"/>
          </p:cNvSpPr>
          <p:nvPr>
            <p:ph idx="1"/>
          </p:nvPr>
        </p:nvSpPr>
        <p:spPr>
          <a:xfrm>
            <a:off x="609600" y="1981200"/>
            <a:ext cx="8001000" cy="4648200"/>
          </a:xfrm>
        </p:spPr>
        <p:txBody>
          <a:bodyPr>
            <a:noAutofit/>
          </a:bodyPr>
          <a:lstStyle/>
          <a:p>
            <a:pPr marL="525780" indent="-457200">
              <a:buFont typeface="+mj-lt"/>
              <a:buAutoNum type="arabicPeriod"/>
            </a:pPr>
            <a:r>
              <a:rPr lang="en-US" sz="1800" dirty="0" smtClean="0"/>
              <a:t>Provide </a:t>
            </a:r>
            <a:r>
              <a:rPr lang="en-US" sz="1800" dirty="0"/>
              <a:t>all inmates with information sheets on HIV/AIDS and HIV testing upon </a:t>
            </a:r>
            <a:r>
              <a:rPr lang="en-US" sz="1800" dirty="0" smtClean="0"/>
              <a:t>entry into </a:t>
            </a:r>
            <a:r>
              <a:rPr lang="en-US" sz="1800" dirty="0"/>
              <a:t>the facility.</a:t>
            </a:r>
          </a:p>
          <a:p>
            <a:pPr marL="525780" indent="-457200">
              <a:buFont typeface="+mj-lt"/>
              <a:buAutoNum type="arabicPeriod"/>
            </a:pPr>
            <a:r>
              <a:rPr lang="en-US" sz="1800" dirty="0" smtClean="0"/>
              <a:t>Routinely </a:t>
            </a:r>
            <a:r>
              <a:rPr lang="en-US" sz="1800" dirty="0"/>
              <a:t>offer HIV testing to all inmates during </a:t>
            </a:r>
            <a:r>
              <a:rPr lang="en-US" sz="1800" dirty="0" smtClean="0"/>
              <a:t>the medical </a:t>
            </a:r>
            <a:r>
              <a:rPr lang="en-US" sz="1800" dirty="0"/>
              <a:t>evaluation.</a:t>
            </a:r>
          </a:p>
          <a:p>
            <a:pPr marL="525780" indent="-457200">
              <a:buFont typeface="+mj-lt"/>
              <a:buAutoNum type="arabicPeriod"/>
            </a:pPr>
            <a:r>
              <a:rPr lang="en-US" sz="1800" dirty="0" smtClean="0"/>
              <a:t>Routinely </a:t>
            </a:r>
            <a:r>
              <a:rPr lang="en-US" sz="1800" dirty="0"/>
              <a:t>offer prevention counseling in accordance with DOH counseling, </a:t>
            </a:r>
            <a:r>
              <a:rPr lang="en-US" sz="1800" dirty="0" smtClean="0"/>
              <a:t>testing, and </a:t>
            </a:r>
            <a:r>
              <a:rPr lang="en-US" sz="1800" dirty="0"/>
              <a:t>linkage guidelines. This can be accomplished through referral to the jail </a:t>
            </a:r>
            <a:r>
              <a:rPr lang="en-US" sz="1800" dirty="0" smtClean="0"/>
              <a:t>linkage program</a:t>
            </a:r>
            <a:r>
              <a:rPr lang="en-US" sz="1800" dirty="0"/>
              <a:t>.</a:t>
            </a:r>
          </a:p>
          <a:p>
            <a:pPr marL="525780" indent="-457200">
              <a:buFont typeface="+mj-lt"/>
              <a:buAutoNum type="arabicPeriod"/>
            </a:pPr>
            <a:r>
              <a:rPr lang="en-US" sz="1800" dirty="0" smtClean="0"/>
              <a:t>Establish </a:t>
            </a:r>
            <a:r>
              <a:rPr lang="en-US" sz="1800" dirty="0"/>
              <a:t>procedures and responsibilities for reporting HIV cases to the jail </a:t>
            </a:r>
            <a:r>
              <a:rPr lang="en-US" sz="1800" dirty="0" smtClean="0"/>
              <a:t>medical </a:t>
            </a:r>
            <a:r>
              <a:rPr lang="en-US" sz="1800" dirty="0"/>
              <a:t> </a:t>
            </a:r>
            <a:r>
              <a:rPr lang="en-US" sz="1800" dirty="0" smtClean="0"/>
              <a:t>staff </a:t>
            </a:r>
            <a:r>
              <a:rPr lang="en-US" sz="1800" dirty="0"/>
              <a:t>from the jail linkage program.</a:t>
            </a:r>
          </a:p>
          <a:p>
            <a:pPr marL="525780" indent="-457200">
              <a:buFont typeface="+mj-lt"/>
              <a:buAutoNum type="arabicPeriod"/>
            </a:pPr>
            <a:r>
              <a:rPr lang="en-US" sz="1800" dirty="0" smtClean="0"/>
              <a:t>Each </a:t>
            </a:r>
            <a:r>
              <a:rPr lang="en-US" sz="1800" dirty="0"/>
              <a:t>correctional facility must specify written policies and </a:t>
            </a:r>
            <a:r>
              <a:rPr lang="en-US" sz="1800" dirty="0" smtClean="0"/>
              <a:t>procedures to:</a:t>
            </a:r>
            <a:endParaRPr lang="en-US" sz="1800" dirty="0"/>
          </a:p>
          <a:p>
            <a:pPr lvl="1">
              <a:buFont typeface="Arial" pitchFamily="34" charset="0"/>
              <a:buChar char="•"/>
            </a:pPr>
            <a:r>
              <a:rPr lang="en-US" sz="1600" dirty="0" smtClean="0"/>
              <a:t>Determine eligibility for EIA HIV testing and rapid HIV testing.</a:t>
            </a:r>
          </a:p>
          <a:p>
            <a:pPr lvl="1">
              <a:buFont typeface="Arial" pitchFamily="34" charset="0"/>
              <a:buChar char="•"/>
            </a:pPr>
            <a:r>
              <a:rPr lang="en-US" sz="1600" dirty="0" smtClean="0"/>
              <a:t>Ensure care and treatment is provided, based on the inmate’s projected length of incarceration and recommendation of clinician.</a:t>
            </a:r>
          </a:p>
          <a:p>
            <a:pPr lvl="1">
              <a:buFont typeface="Arial" pitchFamily="34" charset="0"/>
              <a:buChar char="•"/>
            </a:pPr>
            <a:r>
              <a:rPr lang="en-US" sz="1600" dirty="0" smtClean="0"/>
              <a:t>Ensure confidentiality and security of data related to HIV testing.</a:t>
            </a:r>
          </a:p>
        </p:txBody>
      </p:sp>
    </p:spTree>
    <p:extLst>
      <p:ext uri="{BB962C8B-B14F-4D97-AF65-F5344CB8AC3E}">
        <p14:creationId xmlns:p14="http://schemas.microsoft.com/office/powerpoint/2010/main" xmlns="" val="369637745"/>
      </p:ext>
    </p:extLst>
  </p:cSld>
  <p:clrMapOvr>
    <a:masterClrMapping/>
  </p:clrMapOvr>
  <p:transition spd="slow">
    <p:push dir="u"/>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Inmate Case Management</a:t>
            </a:r>
            <a:endParaRPr lang="en-US" dirty="0"/>
          </a:p>
        </p:txBody>
      </p:sp>
      <p:sp>
        <p:nvSpPr>
          <p:cNvPr id="3" name="Content Placeholder 2"/>
          <p:cNvSpPr>
            <a:spLocks noGrp="1"/>
          </p:cNvSpPr>
          <p:nvPr>
            <p:ph idx="1"/>
          </p:nvPr>
        </p:nvSpPr>
        <p:spPr>
          <a:xfrm>
            <a:off x="1043492" y="2323652"/>
            <a:ext cx="6777317" cy="3696148"/>
          </a:xfrm>
        </p:spPr>
        <p:txBody>
          <a:bodyPr>
            <a:normAutofit fontScale="70000" lnSpcReduction="20000"/>
          </a:bodyPr>
          <a:lstStyle/>
          <a:p>
            <a:r>
              <a:rPr lang="en-US" dirty="0" smtClean="0"/>
              <a:t>Provided by Medical Case Managers in Hillsborough and Pinellas County Jails</a:t>
            </a:r>
          </a:p>
          <a:p>
            <a:pPr>
              <a:buNone/>
            </a:pPr>
            <a:endParaRPr lang="en-US" dirty="0" smtClean="0"/>
          </a:p>
          <a:p>
            <a:r>
              <a:rPr lang="en-US" dirty="0" smtClean="0"/>
              <a:t>Discharge planning begins at initial intake</a:t>
            </a:r>
          </a:p>
          <a:p>
            <a:pPr>
              <a:buNone/>
            </a:pPr>
            <a:endParaRPr lang="en-US" dirty="0" smtClean="0"/>
          </a:p>
          <a:p>
            <a:r>
              <a:rPr lang="en-US" dirty="0" smtClean="0"/>
              <a:t>Complete RW Eligibility Determination in the jail </a:t>
            </a:r>
          </a:p>
          <a:p>
            <a:endParaRPr lang="en-US" dirty="0" smtClean="0"/>
          </a:p>
          <a:p>
            <a:r>
              <a:rPr lang="en-US" dirty="0" smtClean="0"/>
              <a:t>Linkage to medical care, treatment, and supportive services upon release</a:t>
            </a:r>
          </a:p>
          <a:p>
            <a:pPr>
              <a:buNone/>
            </a:pPr>
            <a:endParaRPr lang="en-US" dirty="0" smtClean="0"/>
          </a:p>
          <a:p>
            <a:r>
              <a:rPr lang="en-US" dirty="0" smtClean="0"/>
              <a:t>Individual Substance Abuse Counseling provided at jails </a:t>
            </a:r>
          </a:p>
          <a:p>
            <a:pPr>
              <a:buNone/>
            </a:pPr>
            <a:endParaRPr lang="en-US" dirty="0" smtClean="0"/>
          </a:p>
          <a:p>
            <a:r>
              <a:rPr lang="en-US" dirty="0" smtClean="0"/>
              <a:t>Pinellas 148 served/ Hillsborough 164 in the last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24400" y="381000"/>
            <a:ext cx="3313355" cy="1397360"/>
          </a:xfrm>
        </p:spPr>
        <p:txBody>
          <a:bodyPr/>
          <a:lstStyle/>
          <a:p>
            <a:r>
              <a:rPr lang="en-US" dirty="0" smtClean="0"/>
              <a:t>Project H.I.R.E.</a:t>
            </a:r>
            <a:endParaRPr lang="en-US" dirty="0"/>
          </a:p>
        </p:txBody>
      </p:sp>
      <p:sp>
        <p:nvSpPr>
          <p:cNvPr id="3" name="Subtitle 2"/>
          <p:cNvSpPr>
            <a:spLocks noGrp="1"/>
          </p:cNvSpPr>
          <p:nvPr>
            <p:ph type="subTitle" idx="1"/>
          </p:nvPr>
        </p:nvSpPr>
        <p:spPr>
          <a:xfrm>
            <a:off x="4733365" y="2624091"/>
            <a:ext cx="3309803" cy="3167109"/>
          </a:xfrm>
        </p:spPr>
        <p:txBody>
          <a:bodyPr>
            <a:normAutofit/>
          </a:bodyPr>
          <a:lstStyle/>
          <a:p>
            <a:r>
              <a:rPr lang="en-US" sz="3600" b="1" dirty="0" smtClean="0"/>
              <a:t>H</a:t>
            </a:r>
            <a:r>
              <a:rPr lang="en-US" sz="3600" dirty="0" smtClean="0"/>
              <a:t>ealth </a:t>
            </a:r>
            <a:r>
              <a:rPr lang="en-US" sz="3600" b="1" dirty="0" smtClean="0"/>
              <a:t>I</a:t>
            </a:r>
            <a:r>
              <a:rPr lang="en-US" sz="3600" dirty="0" smtClean="0"/>
              <a:t>mprovement for </a:t>
            </a:r>
          </a:p>
          <a:p>
            <a:r>
              <a:rPr lang="en-US" sz="3600" b="1" dirty="0" smtClean="0"/>
              <a:t>R</a:t>
            </a:r>
            <a:r>
              <a:rPr lang="en-US" sz="3600" dirty="0" smtClean="0"/>
              <a:t>e-entering </a:t>
            </a:r>
            <a:r>
              <a:rPr lang="en-US" sz="3600" b="1" dirty="0" smtClean="0"/>
              <a:t>E</a:t>
            </a:r>
            <a:r>
              <a:rPr lang="en-US" sz="3600" dirty="0" smtClean="0"/>
              <a:t>x-offenders</a:t>
            </a:r>
            <a:endParaRPr lang="en-US" sz="3600" dirty="0"/>
          </a:p>
        </p:txBody>
      </p:sp>
    </p:spTree>
    <p:extLst>
      <p:ext uri="{BB962C8B-B14F-4D97-AF65-F5344CB8AC3E}">
        <p14:creationId xmlns:p14="http://schemas.microsoft.com/office/powerpoint/2010/main" xmlns="" val="3044945804"/>
      </p:ext>
    </p:extLst>
  </p:cSld>
  <p:clrMapOvr>
    <a:masterClrMapping/>
  </p:clrMapOvr>
  <mc:AlternateContent xmlns:mc="http://schemas.openxmlformats.org/markup-compatibility/2006">
    <mc:Choice xmlns:p14="http://schemas.microsoft.com/office/powerpoint/2010/main" xmlns=""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Project H.I.R.E.</a:t>
            </a:r>
            <a:endParaRPr lang="en-US" dirty="0"/>
          </a:p>
        </p:txBody>
      </p:sp>
      <p:sp>
        <p:nvSpPr>
          <p:cNvPr id="3" name="Content Placeholder 2"/>
          <p:cNvSpPr>
            <a:spLocks noGrp="1"/>
          </p:cNvSpPr>
          <p:nvPr>
            <p:ph idx="1"/>
          </p:nvPr>
        </p:nvSpPr>
        <p:spPr>
          <a:xfrm>
            <a:off x="914400" y="2095052"/>
            <a:ext cx="7186108" cy="3924748"/>
          </a:xfrm>
        </p:spPr>
        <p:txBody>
          <a:bodyPr>
            <a:normAutofit lnSpcReduction="10000"/>
          </a:bodyPr>
          <a:lstStyle/>
          <a:p>
            <a:pPr marL="45720" indent="0">
              <a:buNone/>
            </a:pPr>
            <a:r>
              <a:rPr lang="en-US" sz="1900" dirty="0"/>
              <a:t>Metro programs serving ex-offenders and minority populations recognize that health comes from a</a:t>
            </a:r>
            <a:r>
              <a:rPr lang="en-US" sz="1900" b="1" dirty="0"/>
              <a:t> holistic </a:t>
            </a:r>
            <a:r>
              <a:rPr lang="en-US" sz="1900" dirty="0"/>
              <a:t>approach, with medical case management that incorporates mental health counseling and substance abuse treatment; intervention programs; vision and dental care; employment and job training services; food, clothing, transportation, and housing; and assistance with obtaining ID cards and birth certificates.  </a:t>
            </a:r>
          </a:p>
          <a:p>
            <a:pPr marL="45720" indent="0">
              <a:buNone/>
            </a:pPr>
            <a:endParaRPr lang="en-US" sz="1900" dirty="0"/>
          </a:p>
          <a:p>
            <a:pPr marL="45720" indent="0">
              <a:buNone/>
            </a:pPr>
            <a:r>
              <a:rPr lang="en-US" sz="1900" b="1" dirty="0"/>
              <a:t>Overall, Metro’s programs seek to improve health outcomes and prevent HIV transmission by providing comprehensive case management and prevention interventions. </a:t>
            </a:r>
          </a:p>
          <a:p>
            <a:pPr marL="68580" indent="0">
              <a:buNone/>
            </a:pPr>
            <a:endParaRPr lang="en-US" dirty="0"/>
          </a:p>
        </p:txBody>
      </p:sp>
    </p:spTree>
    <p:extLst>
      <p:ext uri="{BB962C8B-B14F-4D97-AF65-F5344CB8AC3E}">
        <p14:creationId xmlns:p14="http://schemas.microsoft.com/office/powerpoint/2010/main" xmlns="" val="3572100285"/>
      </p:ext>
    </p:extLst>
  </p:cSld>
  <p:clrMapOvr>
    <a:masterClrMapping/>
  </p:clrMapOvr>
  <mc:AlternateContent xmlns:mc="http://schemas.openxmlformats.org/markup-compatibility/2006">
    <mc:Choice xmlns:p14="http://schemas.microsoft.com/office/powerpoint/2010/main" xmlns=""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H.I.R.E. Case Management</a:t>
            </a:r>
            <a:endParaRPr lang="en-US" dirty="0"/>
          </a:p>
        </p:txBody>
      </p:sp>
      <p:sp>
        <p:nvSpPr>
          <p:cNvPr id="3" name="Content Placeholder 2"/>
          <p:cNvSpPr>
            <a:spLocks noGrp="1"/>
          </p:cNvSpPr>
          <p:nvPr>
            <p:ph idx="1"/>
          </p:nvPr>
        </p:nvSpPr>
        <p:spPr>
          <a:xfrm>
            <a:off x="914400" y="2057400"/>
            <a:ext cx="7186108" cy="4191000"/>
          </a:xfrm>
        </p:spPr>
        <p:txBody>
          <a:bodyPr>
            <a:normAutofit fontScale="92500"/>
          </a:bodyPr>
          <a:lstStyle/>
          <a:p>
            <a:pPr marL="45720" indent="0">
              <a:buNone/>
            </a:pPr>
            <a:r>
              <a:rPr lang="en-US" sz="2100" dirty="0"/>
              <a:t>Individuals released to Pinellas or Hillsborough counties will receive direct case management services through our </a:t>
            </a:r>
            <a:r>
              <a:rPr lang="en-US" sz="2100" u="sng" dirty="0"/>
              <a:t>Linkage Case Managers</a:t>
            </a:r>
            <a:r>
              <a:rPr lang="en-US" sz="2100" dirty="0"/>
              <a:t> to ensure that all medical, medication, and community needs are met. </a:t>
            </a:r>
          </a:p>
          <a:p>
            <a:pPr marL="45720" indent="0">
              <a:buNone/>
            </a:pPr>
            <a:endParaRPr lang="en-US" sz="2100" dirty="0"/>
          </a:p>
          <a:p>
            <a:r>
              <a:rPr lang="en-US" sz="2100" dirty="0"/>
              <a:t>At-Risk – Rapid HIV testing was used to measure </a:t>
            </a:r>
            <a:r>
              <a:rPr lang="en-US" sz="2100" dirty="0" err="1"/>
              <a:t>seroconversion</a:t>
            </a:r>
            <a:r>
              <a:rPr lang="en-US" sz="2100" dirty="0"/>
              <a:t> among ex-offenders at-risk of HIV infection, with change in HIV status being used to determine risk-reduction. </a:t>
            </a:r>
          </a:p>
          <a:p>
            <a:r>
              <a:rPr lang="en-US" sz="2100" dirty="0"/>
              <a:t>HIV Positive – Given its relationship to medication adherence and impact on transmission, ex-offender viral loads were used to assess adherence with appropriate medication and medical care.</a:t>
            </a:r>
          </a:p>
          <a:p>
            <a:pPr marL="68580" indent="0">
              <a:buNone/>
            </a:pPr>
            <a:endParaRPr lang="en-US" dirty="0"/>
          </a:p>
        </p:txBody>
      </p:sp>
    </p:spTree>
    <p:extLst>
      <p:ext uri="{BB962C8B-B14F-4D97-AF65-F5344CB8AC3E}">
        <p14:creationId xmlns:p14="http://schemas.microsoft.com/office/powerpoint/2010/main" xmlns="" val="4059539197"/>
      </p:ext>
    </p:extLst>
  </p:cSld>
  <p:clrMapOvr>
    <a:masterClrMapping/>
  </p:clrMapOvr>
  <p:transition spd="slow">
    <p:push dir="u"/>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H.I.R.E. Outcomes</a:t>
            </a:r>
            <a:endParaRPr lang="en-US" dirty="0"/>
          </a:p>
        </p:txBody>
      </p:sp>
      <p:sp>
        <p:nvSpPr>
          <p:cNvPr id="3" name="Content Placeholder 2"/>
          <p:cNvSpPr>
            <a:spLocks noGrp="1"/>
          </p:cNvSpPr>
          <p:nvPr>
            <p:ph idx="1"/>
          </p:nvPr>
        </p:nvSpPr>
        <p:spPr>
          <a:xfrm>
            <a:off x="838200" y="1752600"/>
            <a:ext cx="7543800" cy="4648200"/>
          </a:xfrm>
        </p:spPr>
        <p:txBody>
          <a:bodyPr>
            <a:normAutofit fontScale="77500" lnSpcReduction="20000"/>
          </a:bodyPr>
          <a:lstStyle/>
          <a:p>
            <a:pPr>
              <a:buNone/>
            </a:pPr>
            <a:endParaRPr lang="en-US" sz="2600" dirty="0"/>
          </a:p>
          <a:p>
            <a:r>
              <a:rPr lang="en-US" sz="2600" dirty="0" smtClean="0"/>
              <a:t>Served 326 individuals:  81.1% </a:t>
            </a:r>
            <a:r>
              <a:rPr lang="en-US" sz="2600" dirty="0"/>
              <a:t>of </a:t>
            </a:r>
            <a:r>
              <a:rPr lang="en-US" sz="2600" dirty="0" smtClean="0"/>
              <a:t>HIV+ ex-offenders </a:t>
            </a:r>
            <a:r>
              <a:rPr lang="en-US" sz="2600" dirty="0"/>
              <a:t>had a decrease in viral load or remained undetectable.</a:t>
            </a:r>
          </a:p>
          <a:p>
            <a:pPr>
              <a:buNone/>
            </a:pPr>
            <a:endParaRPr lang="en-US" sz="2600" dirty="0"/>
          </a:p>
          <a:p>
            <a:r>
              <a:rPr lang="en-US" sz="2600" dirty="0"/>
              <a:t>The recidivism rate for all case managed clients over the course of the 3 years of the project was less than </a:t>
            </a:r>
            <a:r>
              <a:rPr lang="en-US" sz="2600" dirty="0" smtClean="0"/>
              <a:t>10%. </a:t>
            </a:r>
            <a:r>
              <a:rPr lang="en-US" sz="2600" dirty="0"/>
              <a:t>The recidivism rate for the state of Florida over 6 years is over 60</a:t>
            </a:r>
            <a:r>
              <a:rPr lang="en-US" sz="2600" dirty="0" smtClean="0"/>
              <a:t>% in comparison.</a:t>
            </a:r>
            <a:endParaRPr lang="en-US" sz="2600" dirty="0"/>
          </a:p>
          <a:p>
            <a:pPr marL="45720" indent="0">
              <a:buNone/>
            </a:pPr>
            <a:endParaRPr lang="en-US" sz="2600" dirty="0"/>
          </a:p>
          <a:p>
            <a:r>
              <a:rPr lang="en-US" sz="2600" dirty="0"/>
              <a:t>HIRE program appeared to promote increased medical adherence for participating ex-offenders, especially compared to prior reports in which only 20% of ex-offenders enrolled in primary care within 30 days of release and experienced increases in viral loads. </a:t>
            </a:r>
          </a:p>
          <a:p>
            <a:pPr>
              <a:buNone/>
            </a:pPr>
            <a:endParaRPr lang="en-US" sz="2600" dirty="0"/>
          </a:p>
          <a:p>
            <a:r>
              <a:rPr lang="en-US" sz="2600" dirty="0"/>
              <a:t>There were no HIV-AIDS related deaths. </a:t>
            </a:r>
          </a:p>
          <a:p>
            <a:pPr marL="68580" indent="0">
              <a:buNone/>
            </a:pPr>
            <a:endParaRPr lang="en-US" dirty="0"/>
          </a:p>
        </p:txBody>
      </p:sp>
    </p:spTree>
    <p:extLst>
      <p:ext uri="{BB962C8B-B14F-4D97-AF65-F5344CB8AC3E}">
        <p14:creationId xmlns:p14="http://schemas.microsoft.com/office/powerpoint/2010/main" xmlns="" val="2398246538"/>
      </p:ext>
    </p:extLst>
  </p:cSld>
  <p:clrMapOvr>
    <a:masterClrMapping/>
  </p:clrMapOvr>
  <mc:AlternateContent xmlns:mc="http://schemas.openxmlformats.org/markup-compatibility/2006">
    <mc:Choice xmlns:p14="http://schemas.microsoft.com/office/powerpoint/2010/main" xmlns=""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8200" y="4012840"/>
            <a:ext cx="3420035" cy="1702160"/>
          </a:xfrm>
        </p:spPr>
        <p:txBody>
          <a:bodyPr/>
          <a:lstStyle/>
          <a:p>
            <a:r>
              <a:rPr lang="en-US" dirty="0" smtClean="0"/>
              <a:t>Collaborations</a:t>
            </a:r>
            <a:endParaRPr lang="en-US" dirty="0"/>
          </a:p>
        </p:txBody>
      </p:sp>
    </p:spTree>
    <p:extLst>
      <p:ext uri="{BB962C8B-B14F-4D97-AF65-F5344CB8AC3E}">
        <p14:creationId xmlns:p14="http://schemas.microsoft.com/office/powerpoint/2010/main" xmlns="" val="37674557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Interagency Collaborations</a:t>
            </a:r>
            <a:endParaRPr lang="en-US" dirty="0"/>
          </a:p>
        </p:txBody>
      </p:sp>
      <p:sp>
        <p:nvSpPr>
          <p:cNvPr id="3" name="Content Placeholder 2"/>
          <p:cNvSpPr>
            <a:spLocks noGrp="1"/>
          </p:cNvSpPr>
          <p:nvPr>
            <p:ph idx="1"/>
          </p:nvPr>
        </p:nvSpPr>
        <p:spPr>
          <a:xfrm>
            <a:off x="1043492" y="2323652"/>
            <a:ext cx="7186108" cy="3543748"/>
          </a:xfrm>
        </p:spPr>
        <p:txBody>
          <a:bodyPr>
            <a:noAutofit/>
          </a:bodyPr>
          <a:lstStyle/>
          <a:p>
            <a:pPr marL="68580" indent="0">
              <a:buNone/>
            </a:pPr>
            <a:r>
              <a:rPr lang="en-US" sz="1800" dirty="0"/>
              <a:t>The Corrections Infections Workgroup, led by the Bureau of HIV/AIDS and Hepatitis, </a:t>
            </a:r>
            <a:r>
              <a:rPr lang="en-US" sz="1800" dirty="0" smtClean="0"/>
              <a:t>is comprised </a:t>
            </a:r>
            <a:r>
              <a:rPr lang="en-US" sz="1800" dirty="0"/>
              <a:t>of members from the Department of Juvenile Justice, Department </a:t>
            </a:r>
            <a:r>
              <a:rPr lang="en-US" sz="1800" dirty="0" smtClean="0"/>
              <a:t>of Corrections</a:t>
            </a:r>
            <a:r>
              <a:rPr lang="en-US" sz="1800" dirty="0"/>
              <a:t>, Department of Children and Families (Substance Abuse and Mental </a:t>
            </a:r>
            <a:r>
              <a:rPr lang="en-US" sz="1800" dirty="0" smtClean="0"/>
              <a:t>Health offices</a:t>
            </a:r>
            <a:r>
              <a:rPr lang="en-US" sz="1800" dirty="0"/>
              <a:t>), Bureau of Sexually Transmitted Diseases, and Bureau of Tuberculosis </a:t>
            </a:r>
            <a:r>
              <a:rPr lang="en-US" sz="1800" dirty="0" smtClean="0"/>
              <a:t>and Refugee </a:t>
            </a:r>
            <a:r>
              <a:rPr lang="en-US" sz="1800" dirty="0"/>
              <a:t>Health. The workgroup is dedicated to information sharing, </a:t>
            </a:r>
            <a:r>
              <a:rPr lang="en-US" sz="1800" dirty="0" smtClean="0"/>
              <a:t>program development </a:t>
            </a:r>
            <a:r>
              <a:rPr lang="en-US" sz="1800" dirty="0"/>
              <a:t>and education, and advocacy on issues related to HIV/AIDS, STD, </a:t>
            </a:r>
            <a:r>
              <a:rPr lang="en-US" sz="1800" dirty="0" smtClean="0"/>
              <a:t>TB, and/or </a:t>
            </a:r>
            <a:r>
              <a:rPr lang="en-US" sz="1800" dirty="0"/>
              <a:t>hepatitis in correctional settings. The workgroup meets on a quarterly basis </a:t>
            </a:r>
            <a:r>
              <a:rPr lang="en-US" sz="1800" dirty="0" smtClean="0"/>
              <a:t>and strives </a:t>
            </a:r>
            <a:r>
              <a:rPr lang="en-US" sz="1800" dirty="0"/>
              <a:t>to improve infectious disease screening and healthcare for inmates across </a:t>
            </a:r>
            <a:r>
              <a:rPr lang="en-US" sz="1800" dirty="0" smtClean="0"/>
              <a:t>the state </a:t>
            </a:r>
            <a:r>
              <a:rPr lang="en-US" sz="1800" dirty="0"/>
              <a:t>of Florida.</a:t>
            </a:r>
          </a:p>
        </p:txBody>
      </p:sp>
    </p:spTree>
    <p:extLst>
      <p:ext uri="{BB962C8B-B14F-4D97-AF65-F5344CB8AC3E}">
        <p14:creationId xmlns:p14="http://schemas.microsoft.com/office/powerpoint/2010/main" xmlns="" val="3388603500"/>
      </p:ext>
    </p:extLst>
  </p:cSld>
  <p:clrMapOvr>
    <a:masterClrMapping/>
  </p:clrMapOvr>
  <p:transition spd="slow">
    <p:wip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14400"/>
            <a:ext cx="7024744" cy="1143000"/>
          </a:xfrm>
        </p:spPr>
        <p:txBody>
          <a:bodyPr anchor="t"/>
          <a:lstStyle/>
          <a:p>
            <a:r>
              <a:rPr lang="en-US" dirty="0" smtClean="0"/>
              <a:t>Collaboration</a:t>
            </a:r>
            <a:endParaRPr lang="en-US" dirty="0"/>
          </a:p>
        </p:txBody>
      </p:sp>
      <p:sp>
        <p:nvSpPr>
          <p:cNvPr id="3" name="Content Placeholder 2"/>
          <p:cNvSpPr>
            <a:spLocks noGrp="1"/>
          </p:cNvSpPr>
          <p:nvPr>
            <p:ph idx="1"/>
          </p:nvPr>
        </p:nvSpPr>
        <p:spPr>
          <a:xfrm>
            <a:off x="762000" y="1752600"/>
            <a:ext cx="7543800" cy="4648200"/>
          </a:xfrm>
        </p:spPr>
        <p:txBody>
          <a:bodyPr>
            <a:normAutofit/>
          </a:bodyPr>
          <a:lstStyle/>
          <a:p>
            <a:r>
              <a:rPr lang="en-US" sz="1800" dirty="0"/>
              <a:t>Collaboration </a:t>
            </a:r>
            <a:r>
              <a:rPr lang="en-US" sz="1800" dirty="0" smtClean="0"/>
              <a:t>with the </a:t>
            </a:r>
            <a:r>
              <a:rPr lang="en-US" sz="1800" dirty="0"/>
              <a:t>health </a:t>
            </a:r>
            <a:r>
              <a:rPr lang="en-US" sz="1800" dirty="0" smtClean="0"/>
              <a:t>departments, </a:t>
            </a:r>
            <a:r>
              <a:rPr lang="en-US" sz="1800" dirty="0"/>
              <a:t>correctional </a:t>
            </a:r>
            <a:r>
              <a:rPr lang="en-US" sz="1800" dirty="0" smtClean="0"/>
              <a:t>facilities, </a:t>
            </a:r>
            <a:r>
              <a:rPr lang="en-US" sz="1800" dirty="0"/>
              <a:t>and </a:t>
            </a:r>
            <a:r>
              <a:rPr lang="en-US" sz="1800" dirty="0" smtClean="0"/>
              <a:t> other CBO personnel </a:t>
            </a:r>
            <a:r>
              <a:rPr lang="en-US" sz="1800" dirty="0"/>
              <a:t>is critical to the successful training and implementation of routine </a:t>
            </a:r>
            <a:r>
              <a:rPr lang="en-US" sz="1800" dirty="0" smtClean="0"/>
              <a:t>HIV screening </a:t>
            </a:r>
            <a:r>
              <a:rPr lang="en-US" sz="1800" dirty="0"/>
              <a:t>and prevention services in correctional facilities and in the community. </a:t>
            </a:r>
            <a:r>
              <a:rPr lang="en-US" sz="1800" dirty="0" smtClean="0"/>
              <a:t>  </a:t>
            </a:r>
          </a:p>
          <a:p>
            <a:pPr>
              <a:buNone/>
            </a:pPr>
            <a:endParaRPr lang="en-US" sz="1800" dirty="0" smtClean="0"/>
          </a:p>
          <a:p>
            <a:r>
              <a:rPr lang="en-US" sz="1800" dirty="0" smtClean="0"/>
              <a:t>Collaboration with correctional facility administration and staff is critical and requires persistence.  </a:t>
            </a:r>
          </a:p>
          <a:p>
            <a:pPr marL="68580" indent="0">
              <a:buNone/>
            </a:pPr>
            <a:endParaRPr lang="en-US" sz="1800" dirty="0" smtClean="0"/>
          </a:p>
          <a:p>
            <a:r>
              <a:rPr lang="en-US" sz="1800" dirty="0"/>
              <a:t>Partnerships should be developed among health departments, correctional </a:t>
            </a:r>
            <a:r>
              <a:rPr lang="en-US" sz="1800" dirty="0" smtClean="0"/>
              <a:t>facilities, and </a:t>
            </a:r>
            <a:r>
              <a:rPr lang="en-US" sz="1800" dirty="0"/>
              <a:t>CBOs so that individuals can be linked to care, treatment, and prevention </a:t>
            </a:r>
            <a:r>
              <a:rPr lang="en-US" sz="1800" dirty="0" smtClean="0"/>
              <a:t>services in </a:t>
            </a:r>
            <a:r>
              <a:rPr lang="en-US" sz="1800" dirty="0"/>
              <a:t>the community. These relationships should be </a:t>
            </a:r>
            <a:r>
              <a:rPr lang="en-US" sz="1800" dirty="0" smtClean="0"/>
              <a:t>negotiated and </a:t>
            </a:r>
            <a:r>
              <a:rPr lang="en-US" sz="1800" dirty="0"/>
              <a:t>formally documented in writing, e.g., a letter of cooperation or memoranda </a:t>
            </a:r>
            <a:r>
              <a:rPr lang="en-US" sz="1800" dirty="0" smtClean="0"/>
              <a:t>of agreement </a:t>
            </a:r>
            <a:r>
              <a:rPr lang="en-US" sz="1800" dirty="0"/>
              <a:t>or understanding.</a:t>
            </a:r>
          </a:p>
        </p:txBody>
      </p:sp>
    </p:spTree>
    <p:extLst>
      <p:ext uri="{BB962C8B-B14F-4D97-AF65-F5344CB8AC3E}">
        <p14:creationId xmlns:p14="http://schemas.microsoft.com/office/powerpoint/2010/main" xmlns="" val="3644690384"/>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A Brief Description</a:t>
            </a:r>
            <a:endParaRPr lang="en-US" dirty="0"/>
          </a:p>
        </p:txBody>
      </p:sp>
      <p:sp>
        <p:nvSpPr>
          <p:cNvPr id="3" name="Content Placeholder 2"/>
          <p:cNvSpPr>
            <a:spLocks noGrp="1"/>
          </p:cNvSpPr>
          <p:nvPr>
            <p:ph idx="1"/>
          </p:nvPr>
        </p:nvSpPr>
        <p:spPr>
          <a:xfrm>
            <a:off x="838200" y="1752600"/>
            <a:ext cx="7543800" cy="4572000"/>
          </a:xfrm>
        </p:spPr>
        <p:txBody>
          <a:bodyPr>
            <a:noAutofit/>
          </a:bodyPr>
          <a:lstStyle/>
          <a:p>
            <a:r>
              <a:rPr lang="en-US" sz="1700" dirty="0"/>
              <a:t>Florida accounts for the highest number of HIV-infected inmates in the United States, addressing the complex needs of this population is imperative. Moreover, ex-offenders often face numerous barriers, which can be further complicated by their HIV/AIDS status and comorbid conditions. </a:t>
            </a:r>
            <a:endParaRPr lang="en-US" sz="1700" dirty="0" smtClean="0"/>
          </a:p>
          <a:p>
            <a:r>
              <a:rPr lang="en-US" sz="1700" dirty="0" smtClean="0"/>
              <a:t>Metro Wellness and Community Centers (Metro) is </a:t>
            </a:r>
            <a:r>
              <a:rPr lang="en-US" sz="1700" dirty="0"/>
              <a:t>a non-profit in Central Florida that offers a broad range of services to inmates and ex-offenders, beginning with our Ryan White funded jail case management to our federally funded HIRE (Health Improvement for Re-entering Ex-Offenders) program.  Establishing a seamless system of care requires multiple stakeholders to provide continuous care, transition assistance and comprehensive HIV/AIDS-related services. </a:t>
            </a:r>
            <a:endParaRPr lang="en-US" sz="1700" dirty="0" smtClean="0"/>
          </a:p>
          <a:p>
            <a:r>
              <a:rPr lang="en-US" sz="1700" dirty="0" smtClean="0"/>
              <a:t>This </a:t>
            </a:r>
            <a:r>
              <a:rPr lang="en-US" sz="1700" dirty="0"/>
              <a:t>session provides strategies to optimize and integrate services for the criminally involved living with HIV to ensure that resources are maximized.</a:t>
            </a:r>
          </a:p>
        </p:txBody>
      </p:sp>
    </p:spTree>
    <p:extLst>
      <p:ext uri="{BB962C8B-B14F-4D97-AF65-F5344CB8AC3E}">
        <p14:creationId xmlns:p14="http://schemas.microsoft.com/office/powerpoint/2010/main" xmlns="" val="116764433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Collaboration</a:t>
            </a:r>
            <a:endParaRPr lang="en-US" dirty="0"/>
          </a:p>
        </p:txBody>
      </p:sp>
      <p:sp>
        <p:nvSpPr>
          <p:cNvPr id="3" name="Content Placeholder 2"/>
          <p:cNvSpPr>
            <a:spLocks noGrp="1"/>
          </p:cNvSpPr>
          <p:nvPr>
            <p:ph idx="1"/>
          </p:nvPr>
        </p:nvSpPr>
        <p:spPr>
          <a:xfrm>
            <a:off x="1043492" y="2057400"/>
            <a:ext cx="6777317" cy="3775229"/>
          </a:xfrm>
        </p:spPr>
        <p:txBody>
          <a:bodyPr/>
          <a:lstStyle/>
          <a:p>
            <a:r>
              <a:rPr lang="en-US" dirty="0" smtClean="0"/>
              <a:t>Established with community partners who also serve the ex-offender population but may not be obvious </a:t>
            </a:r>
          </a:p>
          <a:p>
            <a:pPr>
              <a:buNone/>
            </a:pPr>
            <a:endParaRPr lang="en-US" dirty="0" smtClean="0"/>
          </a:p>
          <a:p>
            <a:r>
              <a:rPr lang="en-US" dirty="0" smtClean="0"/>
              <a:t>Leverage other partners strengths and needs – ex. Prevention Education/Risk reduction group sessions provided at partner sites</a:t>
            </a:r>
          </a:p>
          <a:p>
            <a:pPr>
              <a:buNone/>
            </a:pPr>
            <a:endParaRPr lang="en-US" dirty="0" smtClean="0"/>
          </a:p>
          <a:p>
            <a:endParaRPr lang="en-US" dirty="0"/>
          </a:p>
        </p:txBody>
      </p:sp>
    </p:spTree>
    <p:extLst>
      <p:ext uri="{BB962C8B-B14F-4D97-AF65-F5344CB8AC3E}">
        <p14:creationId xmlns:p14="http://schemas.microsoft.com/office/powerpoint/2010/main" xmlns="" val="2356237718"/>
      </p:ext>
    </p:extLst>
  </p:cSld>
  <p:clrMapOvr>
    <a:masterClrMapping/>
  </p:clrMapOvr>
  <mc:AlternateContent xmlns:mc="http://schemas.openxmlformats.org/markup-compatibility/2006">
    <mc:Choice xmlns:p14="http://schemas.microsoft.com/office/powerpoint/2010/main" xmlns="" Requires="p14">
      <p:transition spd="slow" p14:dur="1200">
        <p14:prism/>
      </p:transition>
    </mc:Choice>
    <mc:Fallback>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a:t>
            </a:r>
            <a:endParaRPr lang="en-US" dirty="0"/>
          </a:p>
        </p:txBody>
      </p:sp>
      <p:sp>
        <p:nvSpPr>
          <p:cNvPr id="3" name="Content Placeholder 2"/>
          <p:cNvSpPr>
            <a:spLocks noGrp="1"/>
          </p:cNvSpPr>
          <p:nvPr>
            <p:ph idx="1"/>
          </p:nvPr>
        </p:nvSpPr>
        <p:spPr/>
        <p:txBody>
          <a:bodyPr>
            <a:normAutofit fontScale="92500" lnSpcReduction="10000"/>
          </a:bodyPr>
          <a:lstStyle/>
          <a:p>
            <a:r>
              <a:rPr lang="en-US" dirty="0" err="1" smtClean="0"/>
              <a:t>Priya</a:t>
            </a:r>
            <a:r>
              <a:rPr lang="en-US" dirty="0" smtClean="0"/>
              <a:t> </a:t>
            </a:r>
            <a:r>
              <a:rPr lang="en-US" dirty="0" err="1" smtClean="0"/>
              <a:t>Rajkumar</a:t>
            </a:r>
            <a:endParaRPr lang="en-US" dirty="0" smtClean="0"/>
          </a:p>
          <a:p>
            <a:pPr>
              <a:buNone/>
            </a:pPr>
            <a:r>
              <a:rPr lang="en-US" dirty="0" smtClean="0"/>
              <a:t>	Vice-President </a:t>
            </a:r>
            <a:r>
              <a:rPr lang="en-US" dirty="0" smtClean="0"/>
              <a:t>of Client Health Services</a:t>
            </a:r>
          </a:p>
          <a:p>
            <a:pPr>
              <a:buNone/>
            </a:pPr>
            <a:r>
              <a:rPr lang="en-US" dirty="0" smtClean="0"/>
              <a:t>	</a:t>
            </a:r>
            <a:r>
              <a:rPr lang="en-US" dirty="0" smtClean="0">
                <a:hlinkClick r:id="rId2"/>
              </a:rPr>
              <a:t>priyar@metrotampabay.org</a:t>
            </a:r>
            <a:endParaRPr lang="en-US" dirty="0" smtClean="0"/>
          </a:p>
          <a:p>
            <a:endParaRPr lang="en-US" dirty="0" smtClean="0"/>
          </a:p>
          <a:p>
            <a:r>
              <a:rPr lang="en-US" dirty="0" smtClean="0"/>
              <a:t>Ariel Ludwig</a:t>
            </a:r>
          </a:p>
          <a:p>
            <a:pPr>
              <a:buNone/>
            </a:pPr>
            <a:r>
              <a:rPr lang="en-US" dirty="0" smtClean="0"/>
              <a:t>	Director of </a:t>
            </a:r>
            <a:r>
              <a:rPr lang="en-US" dirty="0" err="1" smtClean="0"/>
              <a:t>ReEntry</a:t>
            </a:r>
            <a:r>
              <a:rPr lang="en-US" dirty="0" smtClean="0"/>
              <a:t> Programs</a:t>
            </a:r>
          </a:p>
          <a:p>
            <a:pPr>
              <a:buNone/>
            </a:pPr>
            <a:r>
              <a:rPr lang="en-US" dirty="0" smtClean="0"/>
              <a:t>	</a:t>
            </a:r>
            <a:r>
              <a:rPr lang="en-US" dirty="0" smtClean="0">
                <a:hlinkClick r:id="rId3"/>
              </a:rPr>
              <a:t>ariell@metrotampabay.org</a:t>
            </a:r>
            <a:endParaRPr lang="en-US" dirty="0" smtClean="0"/>
          </a:p>
          <a:p>
            <a:pPr>
              <a:buNone/>
            </a:pPr>
            <a:endParaRPr lang="en-US" dirty="0" smtClean="0"/>
          </a:p>
          <a:p>
            <a:pPr>
              <a:buNone/>
            </a:pPr>
            <a:r>
              <a:rPr lang="en-US" dirty="0" smtClean="0"/>
              <a:t>	</a:t>
            </a:r>
            <a:endParaRPr lang="en-US" dirty="0" smtClean="0"/>
          </a:p>
          <a:p>
            <a:pPr>
              <a:buNone/>
            </a:pPr>
            <a:endParaRPr lang="en-US" dirty="0" smtClean="0"/>
          </a:p>
          <a:p>
            <a:pPr>
              <a:buNone/>
            </a:pP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2456" y="685800"/>
            <a:ext cx="7024744" cy="1143000"/>
          </a:xfrm>
        </p:spPr>
        <p:txBody>
          <a:bodyPr anchor="ctr"/>
          <a:lstStyle/>
          <a:p>
            <a:r>
              <a:rPr lang="en-US" dirty="0" smtClean="0"/>
              <a:t>References</a:t>
            </a:r>
            <a:endParaRPr lang="en-US" dirty="0"/>
          </a:p>
        </p:txBody>
      </p:sp>
      <p:sp>
        <p:nvSpPr>
          <p:cNvPr id="3" name="Content Placeholder 2"/>
          <p:cNvSpPr>
            <a:spLocks noGrp="1"/>
          </p:cNvSpPr>
          <p:nvPr>
            <p:ph idx="1"/>
          </p:nvPr>
        </p:nvSpPr>
        <p:spPr>
          <a:xfrm>
            <a:off x="838200" y="1981200"/>
            <a:ext cx="7543800" cy="4419600"/>
          </a:xfrm>
        </p:spPr>
        <p:txBody>
          <a:bodyPr>
            <a:normAutofit/>
          </a:bodyPr>
          <a:lstStyle/>
          <a:p>
            <a:pPr marL="68580" indent="0">
              <a:buNone/>
            </a:pPr>
            <a:r>
              <a:rPr lang="en-US" sz="1600" dirty="0" smtClean="0"/>
              <a:t>2011 Florida Department of Health. Florida Corrections Programs.       </a:t>
            </a:r>
          </a:p>
          <a:p>
            <a:pPr marL="68580" indent="0">
              <a:buNone/>
            </a:pPr>
            <a:r>
              <a:rPr lang="en-US" sz="1600" dirty="0" smtClean="0"/>
              <a:t>Accessed 10/11/12.   </a:t>
            </a:r>
          </a:p>
          <a:p>
            <a:pPr marL="68580" indent="0">
              <a:buNone/>
            </a:pPr>
            <a:r>
              <a:rPr lang="en-US" sz="1600" dirty="0" smtClean="0">
                <a:hlinkClick r:id="rId2"/>
              </a:rPr>
              <a:t>http</a:t>
            </a:r>
            <a:r>
              <a:rPr lang="en-US" sz="1600" dirty="0">
                <a:hlinkClick r:id="rId2"/>
              </a:rPr>
              <a:t>://</a:t>
            </a:r>
            <a:r>
              <a:rPr lang="en-US" sz="1600" dirty="0" smtClean="0">
                <a:hlinkClick r:id="rId2"/>
              </a:rPr>
              <a:t>www.doh.state.fl.us/disease_ctrl/aids/corrections/corrindex.html</a:t>
            </a:r>
            <a:endParaRPr lang="en-US" sz="1600" dirty="0" smtClean="0"/>
          </a:p>
          <a:p>
            <a:pPr marL="68580" indent="0">
              <a:buNone/>
            </a:pPr>
            <a:endParaRPr lang="en-US" sz="1600" dirty="0"/>
          </a:p>
          <a:p>
            <a:pPr marL="68580" indent="0">
              <a:buNone/>
            </a:pPr>
            <a:r>
              <a:rPr lang="en-US" sz="1600" dirty="0" smtClean="0"/>
              <a:t>2011 Florida Department of Health and Bureau of HIV/AIDS. Florida’s Corrections Programs 2011 Annual Report. Accessed 10/11/12. </a:t>
            </a:r>
          </a:p>
          <a:p>
            <a:pPr marL="68580" indent="0">
              <a:buNone/>
            </a:pPr>
            <a:r>
              <a:rPr lang="en-US" sz="1400" dirty="0"/>
              <a:t>http://www.doh.state.fl.us/disease_ctrl/aids/corrections/Annual_Report_2011.pdf</a:t>
            </a:r>
            <a:endParaRPr lang="en-US" sz="1400" dirty="0" smtClean="0"/>
          </a:p>
          <a:p>
            <a:pPr marL="68580" indent="0">
              <a:buNone/>
            </a:pPr>
            <a:endParaRPr lang="en-US" sz="1600" dirty="0"/>
          </a:p>
          <a:p>
            <a:pPr marL="68580" indent="0">
              <a:buNone/>
            </a:pPr>
            <a:r>
              <a:rPr lang="en-US" sz="1600" dirty="0" smtClean="0"/>
              <a:t>2012 Florida Department of Health. Florida DOH Corrections Programs. Accessed 10/11/12.</a:t>
            </a:r>
          </a:p>
          <a:p>
            <a:pPr marL="68580" indent="0">
              <a:buNone/>
            </a:pPr>
            <a:r>
              <a:rPr lang="en-US" sz="1400" dirty="0">
                <a:hlinkClick r:id="rId3"/>
              </a:rPr>
              <a:t>http://</a:t>
            </a:r>
            <a:r>
              <a:rPr lang="en-US" sz="1400" dirty="0" smtClean="0">
                <a:hlinkClick r:id="rId3"/>
              </a:rPr>
              <a:t>www.preventhivflorida.org/Corrections/DOH_Corrections_Programs.htm</a:t>
            </a:r>
            <a:endParaRPr lang="en-US" sz="1400" dirty="0" smtClean="0"/>
          </a:p>
          <a:p>
            <a:pPr marL="68580" indent="0">
              <a:buNone/>
            </a:pPr>
            <a:endParaRPr lang="en-US" sz="1400" dirty="0"/>
          </a:p>
          <a:p>
            <a:pPr marL="68580" indent="0">
              <a:buNone/>
            </a:pPr>
            <a:r>
              <a:rPr lang="en-US" sz="1600" dirty="0" smtClean="0"/>
              <a:t>2011 Florida Department of Health and Bureau of HIV/AIDS. Jail Linkage Program Guidelines and Standards 2011. Access 10/11/12.</a:t>
            </a:r>
          </a:p>
          <a:p>
            <a:pPr marL="68580" indent="0">
              <a:buNone/>
            </a:pPr>
            <a:r>
              <a:rPr lang="en-US" sz="1300" dirty="0">
                <a:hlinkClick r:id="rId4"/>
              </a:rPr>
              <a:t>http://</a:t>
            </a:r>
            <a:r>
              <a:rPr lang="en-US" sz="1300" dirty="0" smtClean="0">
                <a:hlinkClick r:id="rId4"/>
              </a:rPr>
              <a:t>www.preventhivflorida.org/Corrections/JLP_Procedures_Guidelines_8_24_11.pdf</a:t>
            </a:r>
            <a:endParaRPr lang="en-US" sz="1300" dirty="0" smtClean="0"/>
          </a:p>
          <a:p>
            <a:pPr marL="68580" indent="0">
              <a:buNone/>
            </a:pPr>
            <a:endParaRPr lang="en-US" sz="1300" dirty="0" smtClean="0"/>
          </a:p>
        </p:txBody>
      </p:sp>
    </p:spTree>
    <p:extLst>
      <p:ext uri="{BB962C8B-B14F-4D97-AF65-F5344CB8AC3E}">
        <p14:creationId xmlns:p14="http://schemas.microsoft.com/office/powerpoint/2010/main" xmlns="" val="4187968162"/>
      </p:ext>
    </p:extLst>
  </p:cSld>
  <p:clrMapOvr>
    <a:masterClrMapping/>
  </p:clrMapOvr>
  <p:transition spd="slow">
    <p:push dir="u"/>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Authors</a:t>
            </a:r>
            <a:endParaRPr lang="en-US" dirty="0"/>
          </a:p>
        </p:txBody>
      </p:sp>
      <p:sp>
        <p:nvSpPr>
          <p:cNvPr id="3" name="Content Placeholder 2"/>
          <p:cNvSpPr>
            <a:spLocks noGrp="1"/>
          </p:cNvSpPr>
          <p:nvPr>
            <p:ph idx="1"/>
          </p:nvPr>
        </p:nvSpPr>
        <p:spPr>
          <a:xfrm>
            <a:off x="1043492" y="2133600"/>
            <a:ext cx="7109908" cy="4267200"/>
          </a:xfrm>
        </p:spPr>
        <p:txBody>
          <a:bodyPr>
            <a:normAutofit fontScale="62500" lnSpcReduction="20000"/>
          </a:bodyPr>
          <a:lstStyle/>
          <a:p>
            <a:pPr marL="68580" indent="0">
              <a:buNone/>
            </a:pPr>
            <a:r>
              <a:rPr lang="en-US" sz="2700" b="1" dirty="0" err="1"/>
              <a:t>Priya</a:t>
            </a:r>
            <a:r>
              <a:rPr lang="en-US" sz="2700" b="1" dirty="0"/>
              <a:t> </a:t>
            </a:r>
            <a:r>
              <a:rPr lang="en-US" sz="2700" b="1" dirty="0" err="1"/>
              <a:t>Rajkumar</a:t>
            </a:r>
            <a:r>
              <a:rPr lang="en-US" sz="2700" b="1" dirty="0"/>
              <a:t>, </a:t>
            </a:r>
            <a:r>
              <a:rPr lang="en-US" sz="2700" b="1" dirty="0" smtClean="0"/>
              <a:t>BA</a:t>
            </a:r>
          </a:p>
          <a:p>
            <a:pPr marL="68580" indent="0">
              <a:buNone/>
            </a:pPr>
            <a:endParaRPr lang="en-US" sz="2700" b="1" dirty="0" smtClean="0"/>
          </a:p>
          <a:p>
            <a:pPr marL="68580" indent="0">
              <a:buNone/>
            </a:pPr>
            <a:r>
              <a:rPr lang="en-US" sz="2700" dirty="0" smtClean="0"/>
              <a:t>Director </a:t>
            </a:r>
            <a:r>
              <a:rPr lang="en-US" sz="2700" dirty="0"/>
              <a:t>of Client Health Services </a:t>
            </a:r>
            <a:endParaRPr lang="en-US" sz="2700" dirty="0" smtClean="0"/>
          </a:p>
          <a:p>
            <a:pPr marL="68580" indent="0">
              <a:buNone/>
            </a:pPr>
            <a:r>
              <a:rPr lang="en-US" sz="2700" dirty="0" smtClean="0"/>
              <a:t>Metro </a:t>
            </a:r>
            <a:r>
              <a:rPr lang="en-US" sz="2700" dirty="0"/>
              <a:t>Wellness and Community Centers</a:t>
            </a:r>
            <a:br>
              <a:rPr lang="en-US" sz="2700" dirty="0"/>
            </a:br>
            <a:r>
              <a:rPr lang="en-US" sz="2700" dirty="0"/>
              <a:t>Tampa: 1315 E. 7th Ave </a:t>
            </a:r>
            <a:r>
              <a:rPr lang="en-US" sz="2700" dirty="0" err="1"/>
              <a:t>Ste</a:t>
            </a:r>
            <a:r>
              <a:rPr lang="en-US" sz="2700" dirty="0"/>
              <a:t> 201, Tampa, FL 33605</a:t>
            </a:r>
            <a:br>
              <a:rPr lang="en-US" sz="2700" dirty="0"/>
            </a:br>
            <a:r>
              <a:rPr lang="en-US" sz="2700" dirty="0"/>
              <a:t>Phone (813) 232-3808 ext. 226 Fax (813) 234-3075</a:t>
            </a:r>
            <a:br>
              <a:rPr lang="en-US" sz="2700" dirty="0"/>
            </a:br>
            <a:r>
              <a:rPr lang="en-US" sz="2700" dirty="0"/>
              <a:t>St Pete: 3251 3rd Avenue North, St. Petersburg, FL 33713</a:t>
            </a:r>
            <a:br>
              <a:rPr lang="en-US" sz="2700" dirty="0"/>
            </a:br>
            <a:r>
              <a:rPr lang="en-US" sz="2700" dirty="0"/>
              <a:t>Phone (727) 321-3854 Fax (727) </a:t>
            </a:r>
            <a:r>
              <a:rPr lang="en-US" sz="2700" dirty="0" smtClean="0"/>
              <a:t>327-7670</a:t>
            </a:r>
          </a:p>
          <a:p>
            <a:pPr marL="68580" indent="0">
              <a:buNone/>
            </a:pPr>
            <a:endParaRPr lang="en-US" sz="2700" dirty="0"/>
          </a:p>
          <a:p>
            <a:pPr marL="68580" indent="0">
              <a:buNone/>
            </a:pPr>
            <a:r>
              <a:rPr lang="en-US" sz="2700" dirty="0" err="1" smtClean="0"/>
              <a:t>Priya</a:t>
            </a:r>
            <a:r>
              <a:rPr lang="en-US" sz="2700" dirty="0" smtClean="0"/>
              <a:t> </a:t>
            </a:r>
            <a:r>
              <a:rPr lang="en-US" sz="2700" dirty="0"/>
              <a:t>is the Director of Client Health Services at Metro.  She has been serving the Tampa Bay HIV community for over </a:t>
            </a:r>
            <a:r>
              <a:rPr lang="en-US" sz="2700" dirty="0" smtClean="0"/>
              <a:t>13 years</a:t>
            </a:r>
            <a:r>
              <a:rPr lang="en-US" sz="2700" dirty="0"/>
              <a:t>. </a:t>
            </a:r>
            <a:r>
              <a:rPr lang="en-US" sz="2700" dirty="0" err="1"/>
              <a:t>Priya</a:t>
            </a:r>
            <a:r>
              <a:rPr lang="en-US" sz="2700" dirty="0"/>
              <a:t> moved to Tampa in 1999 from Long Island New York, where she graduated from Queens College and joined TAN as a case manager. Over the years she has moved up the management ladder within the HIV arena. </a:t>
            </a:r>
            <a:r>
              <a:rPr lang="en-US" sz="2700" dirty="0" err="1" smtClean="0"/>
              <a:t>Priya</a:t>
            </a:r>
            <a:r>
              <a:rPr lang="en-US" sz="2700" dirty="0" smtClean="0"/>
              <a:t> </a:t>
            </a:r>
            <a:r>
              <a:rPr lang="en-US" sz="2700" dirty="0"/>
              <a:t>is well-respected in the HIV/AIDS community for her knowledge of the disease and program management.</a:t>
            </a:r>
          </a:p>
          <a:p>
            <a:pPr marL="68580" indent="0">
              <a:buNone/>
            </a:pPr>
            <a:endParaRPr lang="en-US" dirty="0"/>
          </a:p>
        </p:txBody>
      </p:sp>
    </p:spTree>
    <p:extLst>
      <p:ext uri="{BB962C8B-B14F-4D97-AF65-F5344CB8AC3E}">
        <p14:creationId xmlns:p14="http://schemas.microsoft.com/office/powerpoint/2010/main" xmlns="" val="247947527"/>
      </p:ext>
    </p:extLst>
  </p:cSld>
  <p:clrMapOvr>
    <a:masterClrMapping/>
  </p:clrMapOvr>
  <p:transition spd="slow">
    <p:push dir="u"/>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lstStyle/>
          <a:p>
            <a:r>
              <a:rPr lang="en-US" dirty="0" smtClean="0"/>
              <a:t>Authors</a:t>
            </a:r>
            <a:endParaRPr lang="en-US" dirty="0"/>
          </a:p>
        </p:txBody>
      </p:sp>
      <p:sp>
        <p:nvSpPr>
          <p:cNvPr id="3" name="Content Placeholder 2"/>
          <p:cNvSpPr>
            <a:spLocks noGrp="1"/>
          </p:cNvSpPr>
          <p:nvPr>
            <p:ph idx="1"/>
          </p:nvPr>
        </p:nvSpPr>
        <p:spPr>
          <a:xfrm>
            <a:off x="1043492" y="2209800"/>
            <a:ext cx="7109908" cy="4267200"/>
          </a:xfrm>
        </p:spPr>
        <p:txBody>
          <a:bodyPr>
            <a:normAutofit fontScale="70000" lnSpcReduction="20000"/>
          </a:bodyPr>
          <a:lstStyle/>
          <a:p>
            <a:pPr marL="68580" indent="0">
              <a:buNone/>
            </a:pPr>
            <a:r>
              <a:rPr lang="en-US" b="1" dirty="0"/>
              <a:t>Ariel Ludwig, MPH </a:t>
            </a:r>
            <a:r>
              <a:rPr lang="en-US" dirty="0"/>
              <a:t/>
            </a:r>
            <a:br>
              <a:rPr lang="en-US" dirty="0"/>
            </a:br>
            <a:r>
              <a:rPr lang="en-US" dirty="0"/>
              <a:t/>
            </a:r>
            <a:br>
              <a:rPr lang="en-US" dirty="0"/>
            </a:br>
            <a:r>
              <a:rPr lang="en-US" dirty="0"/>
              <a:t>Program Coordinator - Reentry Programs</a:t>
            </a:r>
            <a:br>
              <a:rPr lang="en-US" dirty="0"/>
            </a:br>
            <a:r>
              <a:rPr lang="en-US" dirty="0"/>
              <a:t>Metro Wellness and Community Centers</a:t>
            </a:r>
            <a:br>
              <a:rPr lang="en-US" dirty="0"/>
            </a:br>
            <a:r>
              <a:rPr lang="en-US" dirty="0"/>
              <a:t>Tampa: 1315 E. 7th Ave </a:t>
            </a:r>
            <a:r>
              <a:rPr lang="en-US" dirty="0" err="1"/>
              <a:t>Ste</a:t>
            </a:r>
            <a:r>
              <a:rPr lang="en-US" dirty="0"/>
              <a:t> 201, Tampa, FL 33605</a:t>
            </a:r>
            <a:br>
              <a:rPr lang="en-US" dirty="0"/>
            </a:br>
            <a:r>
              <a:rPr lang="en-US" dirty="0"/>
              <a:t>Phone (813) 232-3808 ext. 226 Fax (813) 234-3075</a:t>
            </a:r>
            <a:br>
              <a:rPr lang="en-US" dirty="0"/>
            </a:br>
            <a:r>
              <a:rPr lang="en-US" dirty="0"/>
              <a:t>St Pete: 3251 3rd Avenue North, St. Petersburg, FL 33713</a:t>
            </a:r>
            <a:br>
              <a:rPr lang="en-US" dirty="0"/>
            </a:br>
            <a:r>
              <a:rPr lang="en-US" dirty="0"/>
              <a:t>Phone (727) 321-3854 Fax (727) 327-7670</a:t>
            </a:r>
          </a:p>
          <a:p>
            <a:pPr marL="68580" indent="0">
              <a:buNone/>
            </a:pPr>
            <a:endParaRPr lang="en-US" dirty="0"/>
          </a:p>
          <a:p>
            <a:pPr marL="68580" indent="0">
              <a:buNone/>
            </a:pPr>
            <a:r>
              <a:rPr lang="en-US" dirty="0"/>
              <a:t>Ariel Ludwig currently serves as the Program Coordinator for Re-entry Services at Metro Wellness and Community Centers, a community-based non-profit serving West Central Florida. She received her B.A. from Kenyon College and a Masters in Public Health from Yale University. She has over three years of experience working and researching at the intersection of public health, correctional health, and HIV/AIDS. Prior to this, the author worked for the New York City Department of Health’s Correctional Health Services on </a:t>
            </a:r>
            <a:r>
              <a:rPr lang="en-US" dirty="0" err="1"/>
              <a:t>Rikers</a:t>
            </a:r>
            <a:r>
              <a:rPr lang="en-US" dirty="0"/>
              <a:t> Island. </a:t>
            </a:r>
          </a:p>
          <a:p>
            <a:pPr marL="68580" indent="0">
              <a:buNone/>
            </a:pPr>
            <a:endParaRPr lang="en-US" dirty="0"/>
          </a:p>
        </p:txBody>
      </p:sp>
    </p:spTree>
    <p:extLst>
      <p:ext uri="{BB962C8B-B14F-4D97-AF65-F5344CB8AC3E}">
        <p14:creationId xmlns:p14="http://schemas.microsoft.com/office/powerpoint/2010/main" xmlns="" val="3466457997"/>
      </p:ext>
    </p:extLst>
  </p:cSld>
  <p:clrMapOvr>
    <a:masterClrMapping/>
  </p:clrMapOvr>
  <p:transition spd="slow">
    <p:push dir="u"/>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676400"/>
            <a:ext cx="7024744" cy="3124200"/>
          </a:xfrm>
        </p:spPr>
        <p:txBody>
          <a:bodyPr>
            <a:normAutofit/>
          </a:bodyPr>
          <a:lstStyle/>
          <a:p>
            <a:pPr algn="ctr"/>
            <a:r>
              <a:rPr lang="en-US" sz="8800" dirty="0" smtClean="0"/>
              <a:t>THANK YOU!!</a:t>
            </a:r>
            <a:endParaRPr lang="en-US" sz="8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990600"/>
            <a:ext cx="4874194" cy="1371600"/>
          </a:xfrm>
        </p:spPr>
        <p:txBody>
          <a:bodyPr anchor="t">
            <a:normAutofit fontScale="90000"/>
          </a:bodyPr>
          <a:lstStyle/>
          <a:p>
            <a:r>
              <a:rPr lang="en-US" dirty="0" smtClean="0"/>
              <a:t>Metro Wellness and </a:t>
            </a:r>
            <a:br>
              <a:rPr lang="en-US" dirty="0" smtClean="0"/>
            </a:br>
            <a:r>
              <a:rPr lang="en-US" dirty="0" smtClean="0"/>
              <a:t>Community Centers</a:t>
            </a:r>
            <a:endParaRPr lang="en-US" dirty="0"/>
          </a:p>
        </p:txBody>
      </p:sp>
      <p:sp>
        <p:nvSpPr>
          <p:cNvPr id="3" name="Content Placeholder 2"/>
          <p:cNvSpPr>
            <a:spLocks noGrp="1"/>
          </p:cNvSpPr>
          <p:nvPr>
            <p:ph idx="1"/>
          </p:nvPr>
        </p:nvSpPr>
        <p:spPr>
          <a:xfrm>
            <a:off x="609600" y="2590800"/>
            <a:ext cx="7924800" cy="3581400"/>
          </a:xfrm>
        </p:spPr>
        <p:txBody>
          <a:bodyPr>
            <a:noAutofit/>
          </a:bodyPr>
          <a:lstStyle/>
          <a:p>
            <a:r>
              <a:rPr lang="en-US" sz="1700" b="1" dirty="0"/>
              <a:t>Our Mission: </a:t>
            </a:r>
            <a:r>
              <a:rPr lang="en-US" sz="1700" dirty="0"/>
              <a:t>Metro Wellness, a 501(c)(3) organization, is committed to providing premier HIV services, social networking, and other health and wellness programs that enhance the quality of life. We strive to promote a healthy environment for all and to foster diversity within the community as a whole, regardless of race, ethnicity, religion, sexual orientation, gender identity, or economic status.</a:t>
            </a:r>
          </a:p>
          <a:p>
            <a:pPr>
              <a:buNone/>
            </a:pPr>
            <a:endParaRPr lang="en-US" sz="1700" dirty="0"/>
          </a:p>
          <a:p>
            <a:r>
              <a:rPr lang="en-US" sz="1700" b="1" dirty="0"/>
              <a:t>Our Vision: </a:t>
            </a:r>
            <a:r>
              <a:rPr lang="en-US" sz="1700" dirty="0"/>
              <a:t>We dream of a world that is free of HIV and AIDS, but until that happens, we are dedicated to providing the highest standards and quality of services to all infected and affected by HIV/AIDS. We are committed to serving all persons of our community with dignity and respect, regardless of age, race, religion, creed, ethnicity, income, disabilities, gender and sexual orientations.</a:t>
            </a:r>
          </a:p>
          <a:p>
            <a:pPr marL="68580" indent="0">
              <a:buNone/>
            </a:pPr>
            <a:endParaRPr lang="en-US" dirty="0"/>
          </a:p>
        </p:txBody>
      </p:sp>
      <p:pic>
        <p:nvPicPr>
          <p:cNvPr id="2050" name="Picture 2" descr="C:\Users\jtbeasley\AppData\Local\Microsoft\Windows\Temporary Internet Files\Content.Outlook\XZEMX86G\New Metro Logo 2010 (2).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917684" y="1066800"/>
            <a:ext cx="2388116" cy="1082574"/>
          </a:xfrm>
          <a:prstGeom prst="rect">
            <a:avLst/>
          </a:prstGeom>
          <a:solidFill>
            <a:schemeClr val="bg1"/>
          </a:solidFill>
        </p:spPr>
      </p:pic>
    </p:spTree>
    <p:extLst>
      <p:ext uri="{BB962C8B-B14F-4D97-AF65-F5344CB8AC3E}">
        <p14:creationId xmlns:p14="http://schemas.microsoft.com/office/powerpoint/2010/main" xmlns="" val="1248332395"/>
      </p:ext>
    </p:extLst>
  </p:cSld>
  <p:clrMapOvr>
    <a:masterClrMapping/>
  </p:clrMapOvr>
  <mc:AlternateContent xmlns:mc="http://schemas.openxmlformats.org/markup-compatibility/2006">
    <mc:Choice xmlns:p14="http://schemas.microsoft.com/office/powerpoint/2010/main" xmlns=""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A Little Bit About Metro</a:t>
            </a:r>
            <a:endParaRPr lang="en-US" dirty="0"/>
          </a:p>
        </p:txBody>
      </p:sp>
      <p:sp>
        <p:nvSpPr>
          <p:cNvPr id="3" name="Content Placeholder 2"/>
          <p:cNvSpPr>
            <a:spLocks noGrp="1"/>
          </p:cNvSpPr>
          <p:nvPr>
            <p:ph idx="1"/>
          </p:nvPr>
        </p:nvSpPr>
        <p:spPr>
          <a:xfrm>
            <a:off x="1043492" y="2438400"/>
            <a:ext cx="7033708" cy="3581400"/>
          </a:xfrm>
        </p:spPr>
        <p:txBody>
          <a:bodyPr>
            <a:normAutofit fontScale="62500" lnSpcReduction="20000"/>
          </a:bodyPr>
          <a:lstStyle/>
          <a:p>
            <a:pPr marL="45720" indent="0">
              <a:buNone/>
            </a:pPr>
            <a:r>
              <a:rPr lang="en-US" dirty="0"/>
              <a:t>Metro Wellness and Community Centers offer several programs, each one with distinct services and eligibility requirements: </a:t>
            </a:r>
          </a:p>
          <a:p>
            <a:pPr marL="45720" indent="0">
              <a:buNone/>
            </a:pPr>
            <a:endParaRPr lang="en-US" dirty="0"/>
          </a:p>
          <a:p>
            <a:r>
              <a:rPr lang="en-US" dirty="0"/>
              <a:t>Medical Case </a:t>
            </a:r>
            <a:r>
              <a:rPr lang="en-US" dirty="0" smtClean="0"/>
              <a:t>Management</a:t>
            </a:r>
          </a:p>
          <a:p>
            <a:r>
              <a:rPr lang="en-US" b="1" dirty="0" smtClean="0"/>
              <a:t>Inmate Medical Case Management</a:t>
            </a:r>
            <a:endParaRPr lang="en-US" b="1" dirty="0"/>
          </a:p>
          <a:p>
            <a:r>
              <a:rPr lang="en-US" dirty="0"/>
              <a:t>Florida Family AIDS Network (FAN)</a:t>
            </a:r>
          </a:p>
          <a:p>
            <a:r>
              <a:rPr lang="en-US" dirty="0"/>
              <a:t>Clinical Care Coordination – Registered Nurse (RN)</a:t>
            </a:r>
          </a:p>
          <a:p>
            <a:r>
              <a:rPr lang="en-US" dirty="0"/>
              <a:t>Specialty Care Case Management</a:t>
            </a:r>
          </a:p>
          <a:p>
            <a:r>
              <a:rPr lang="en-US" b="1" dirty="0"/>
              <a:t>Project H.I.R.E.</a:t>
            </a:r>
          </a:p>
          <a:p>
            <a:r>
              <a:rPr lang="en-US" b="1" dirty="0"/>
              <a:t>Linkage to Life</a:t>
            </a:r>
          </a:p>
          <a:p>
            <a:r>
              <a:rPr lang="en-US" dirty="0"/>
              <a:t>Minority AIDS Initiative (MAI)&amp; MAI-ARTAS </a:t>
            </a:r>
          </a:p>
          <a:p>
            <a:r>
              <a:rPr lang="en-US" dirty="0"/>
              <a:t>Prevention Programs</a:t>
            </a:r>
          </a:p>
          <a:p>
            <a:r>
              <a:rPr lang="en-US" dirty="0"/>
              <a:t>Behavioral Health Services – mental health &amp; substance abuse counseling, support groups</a:t>
            </a:r>
          </a:p>
          <a:p>
            <a:r>
              <a:rPr lang="en-US" dirty="0"/>
              <a:t>LGBTQ and Transgender </a:t>
            </a:r>
            <a:r>
              <a:rPr lang="en-US" dirty="0" smtClean="0"/>
              <a:t>Support</a:t>
            </a:r>
            <a:endParaRPr lang="en-US" dirty="0"/>
          </a:p>
        </p:txBody>
      </p:sp>
    </p:spTree>
    <p:extLst>
      <p:ext uri="{BB962C8B-B14F-4D97-AF65-F5344CB8AC3E}">
        <p14:creationId xmlns:p14="http://schemas.microsoft.com/office/powerpoint/2010/main" xmlns="" val="3944072937"/>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dirty="0"/>
              <a:t>Medical Case </a:t>
            </a:r>
            <a:r>
              <a:rPr lang="en-US" dirty="0" smtClean="0"/>
              <a:t>Management</a:t>
            </a:r>
            <a:endParaRPr lang="en-US" dirty="0"/>
          </a:p>
        </p:txBody>
      </p:sp>
      <p:sp>
        <p:nvSpPr>
          <p:cNvPr id="3" name="Content Placeholder 2"/>
          <p:cNvSpPr>
            <a:spLocks noGrp="1"/>
          </p:cNvSpPr>
          <p:nvPr>
            <p:ph idx="1"/>
          </p:nvPr>
        </p:nvSpPr>
        <p:spPr>
          <a:xfrm>
            <a:off x="1043492" y="2323652"/>
            <a:ext cx="7186108" cy="4000948"/>
          </a:xfrm>
        </p:spPr>
        <p:txBody>
          <a:bodyPr>
            <a:normAutofit fontScale="70000" lnSpcReduction="20000"/>
          </a:bodyPr>
          <a:lstStyle/>
          <a:p>
            <a:pPr marL="45720" indent="0">
              <a:buNone/>
            </a:pPr>
            <a:r>
              <a:rPr lang="en-US" dirty="0"/>
              <a:t>Provides coordination of medical and psychosocial services to meet client needs. The Medical Case Manager develops a plan of care with the client to address all barriers to medical care, adherence and treatment, including transportation, food, housing, insurance coverage, medication co-pay help, and more. This includes the </a:t>
            </a:r>
            <a:r>
              <a:rPr lang="en-US" b="1" dirty="0"/>
              <a:t>Inmate Medical Case Management </a:t>
            </a:r>
            <a:r>
              <a:rPr lang="en-US" dirty="0"/>
              <a:t>Program in the Hillsborough and Pinellas County jails. </a:t>
            </a:r>
          </a:p>
          <a:p>
            <a:pPr marL="45720" indent="0">
              <a:buNone/>
            </a:pPr>
            <a:endParaRPr lang="en-US" dirty="0"/>
          </a:p>
          <a:p>
            <a:pPr marL="45720" indent="0">
              <a:buNone/>
            </a:pPr>
            <a:r>
              <a:rPr lang="en-US" dirty="0"/>
              <a:t>Eligibility:</a:t>
            </a:r>
          </a:p>
          <a:p>
            <a:r>
              <a:rPr lang="en-US" dirty="0"/>
              <a:t>Anyone who is HIV+ or has an AIDS diagnosis</a:t>
            </a:r>
          </a:p>
          <a:p>
            <a:r>
              <a:rPr lang="en-US" dirty="0"/>
              <a:t>Must reside in Pasco, Hernando, Pinellas, or Hillsborough</a:t>
            </a:r>
          </a:p>
          <a:p>
            <a:r>
              <a:rPr lang="en-US" dirty="0"/>
              <a:t>Must have income below 400% FPL ($43,560 annual for household of 1)</a:t>
            </a:r>
          </a:p>
          <a:p>
            <a:r>
              <a:rPr lang="en-US" dirty="0"/>
              <a:t>Must complete primary care visit with physician at least two times in a year</a:t>
            </a:r>
          </a:p>
          <a:p>
            <a:pPr marL="68580" indent="0">
              <a:buNone/>
            </a:pPr>
            <a:endParaRPr lang="en-US" dirty="0"/>
          </a:p>
        </p:txBody>
      </p:sp>
    </p:spTree>
    <p:extLst>
      <p:ext uri="{BB962C8B-B14F-4D97-AF65-F5344CB8AC3E}">
        <p14:creationId xmlns:p14="http://schemas.microsoft.com/office/powerpoint/2010/main" xmlns="" val="3420549388"/>
      </p:ext>
    </p:extLst>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850</TotalTime>
  <Words>5089</Words>
  <Application>Microsoft Office PowerPoint</Application>
  <PresentationFormat>On-screen Show (4:3)</PresentationFormat>
  <Paragraphs>388</Paragraphs>
  <Slides>65</Slides>
  <Notes>12</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Austin</vt:lpstr>
      <vt:lpstr>Effective Coordination of Care Across Settings for the Criminally Involved Living with HIV/AIDS:  Integrated Services for Successful Reentry</vt:lpstr>
      <vt:lpstr>Disclosures</vt:lpstr>
      <vt:lpstr>Disclosures</vt:lpstr>
      <vt:lpstr>Learning Objectives:</vt:lpstr>
      <vt:lpstr>Obtaining CME/CE Credit</vt:lpstr>
      <vt:lpstr>A Brief Description</vt:lpstr>
      <vt:lpstr>Metro Wellness and  Community Centers</vt:lpstr>
      <vt:lpstr>A Little Bit About Metro</vt:lpstr>
      <vt:lpstr>Medical Case Management</vt:lpstr>
      <vt:lpstr>Florida Family AIDS network (FAN)</vt:lpstr>
      <vt:lpstr>Clinical Care Coordination</vt:lpstr>
      <vt:lpstr>Specialty Care Case Management</vt:lpstr>
      <vt:lpstr>Minority AIDS  Initiative  (MAI)</vt:lpstr>
      <vt:lpstr>MAI – Anti-Retroviral Treatment Access Study (ARTAS)</vt:lpstr>
      <vt:lpstr>Prevention Services</vt:lpstr>
      <vt:lpstr>Linkage To Life (L2L)</vt:lpstr>
      <vt:lpstr>Behavioral Health Services</vt:lpstr>
      <vt:lpstr>LGBTQ and Transgender Support</vt:lpstr>
      <vt:lpstr>Incarceration in the  United States</vt:lpstr>
      <vt:lpstr>Incarceration in the United States</vt:lpstr>
      <vt:lpstr>Incarceration in the United States</vt:lpstr>
      <vt:lpstr>Slide 22</vt:lpstr>
      <vt:lpstr>National Study 2004-2007</vt:lpstr>
      <vt:lpstr>Incarceration by race in U.S.</vt:lpstr>
      <vt:lpstr>Factors in Incarceration</vt:lpstr>
      <vt:lpstr>HIV/AIDS in Prison</vt:lpstr>
      <vt:lpstr>HIV and Prison</vt:lpstr>
      <vt:lpstr>Integrating HIV Care with  Re-entry Services and:</vt:lpstr>
      <vt:lpstr>The Facts:</vt:lpstr>
      <vt:lpstr>Incarceration in Florida</vt:lpstr>
      <vt:lpstr>Florida Department of Corrections</vt:lpstr>
      <vt:lpstr>Prisons VS Jails</vt:lpstr>
      <vt:lpstr>HIV in Florida Prisons</vt:lpstr>
      <vt:lpstr>HIV Testing in Florida Prisons</vt:lpstr>
      <vt:lpstr>Reentry</vt:lpstr>
      <vt:lpstr>Reentry in West Central Florida Before H.I.R.E.</vt:lpstr>
      <vt:lpstr>Florida Corrections Programs</vt:lpstr>
      <vt:lpstr>Needs of Re-entering Ex-offenders</vt:lpstr>
      <vt:lpstr>Additional Needs for  HIV+ Ex-offenders</vt:lpstr>
      <vt:lpstr>Florida Department of Health  Services</vt:lpstr>
      <vt:lpstr>Linkage – What is it?</vt:lpstr>
      <vt:lpstr> Pre-Release Planning Program (PRPP) </vt:lpstr>
      <vt:lpstr>Pre-Release Planning Program (PRPP)</vt:lpstr>
      <vt:lpstr>Jail Linkage Programs (JLP)</vt:lpstr>
      <vt:lpstr>Jail Linkage Program (JPL)</vt:lpstr>
      <vt:lpstr>Slide 46</vt:lpstr>
      <vt:lpstr>Jail Linkage Programs (JPL)</vt:lpstr>
      <vt:lpstr>Slide 48</vt:lpstr>
      <vt:lpstr>Jail Linkage Programs (JPL)</vt:lpstr>
      <vt:lpstr>Jail Linkage Programs (JPL) Procedures: Health Departments</vt:lpstr>
      <vt:lpstr>Jail Linkage Programs (JPL) Procedures: Correctional Facilities</vt:lpstr>
      <vt:lpstr>Inmate Case Management</vt:lpstr>
      <vt:lpstr>Project H.I.R.E.</vt:lpstr>
      <vt:lpstr>Project H.I.R.E.</vt:lpstr>
      <vt:lpstr>H.I.R.E. Case Management</vt:lpstr>
      <vt:lpstr>H.I.R.E. Outcomes</vt:lpstr>
      <vt:lpstr>Collaborations</vt:lpstr>
      <vt:lpstr>Interagency Collaborations</vt:lpstr>
      <vt:lpstr>Collaboration</vt:lpstr>
      <vt:lpstr>Collaboration</vt:lpstr>
      <vt:lpstr>Contact Info</vt:lpstr>
      <vt:lpstr>References</vt:lpstr>
      <vt:lpstr>Authors</vt:lpstr>
      <vt:lpstr>Authors</vt:lpstr>
      <vt:lpstr>THANK YOU!!</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Coordination of Care Across Settings for the Criminally Involved Living with HIV/AIDS: Integrated Services for Successful Reentry</dc:title>
  <dc:creator>JT Beasley</dc:creator>
  <cp:lastModifiedBy>user2008</cp:lastModifiedBy>
  <cp:revision>68</cp:revision>
  <dcterms:created xsi:type="dcterms:W3CDTF">2012-10-10T12:48:22Z</dcterms:created>
  <dcterms:modified xsi:type="dcterms:W3CDTF">2012-11-27T20:49:42Z</dcterms:modified>
</cp:coreProperties>
</file>