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3.xml" ContentType="application/vnd.openxmlformats-officedocument.them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ppt/slides/slide17.xml" ContentType="application/vnd.openxmlformats-officedocument.presentationml.slide+xml"/>
  <Override PartName="/ppt/notesSlides/notesSlide17.xml" ContentType="application/vnd.openxmlformats-officedocument.presentationml.notesSlide+xml"/>
  <Override PartName="/ppt/slides/slide18.xml" ContentType="application/vnd.openxmlformats-officedocument.presentationml.slide+xml"/>
  <Override PartName="/ppt/notesSlides/notesSlide18.xml" ContentType="application/vnd.openxmlformats-officedocument.presentationml.notesSlide+xml"/>
  <Override PartName="/ppt/slides/slide19.xml" ContentType="application/vnd.openxmlformats-officedocument.presentationml.slide+xml"/>
  <Override PartName="/ppt/notesSlides/notesSlide19.xml" ContentType="application/vnd.openxmlformats-officedocument.presentationml.notesSlide+xml"/>
  <Override PartName="/ppt/slides/slide20.xml" ContentType="application/vnd.openxmlformats-officedocument.presentationml.slide+xml"/>
  <Override PartName="/ppt/notesSlides/notesSlide20.xml" ContentType="application/vnd.openxmlformats-officedocument.presentationml.notesSlide+xml"/>
  <Override PartName="/ppt/slides/slide21.xml" ContentType="application/vnd.openxmlformats-officedocument.presentationml.slide+xml"/>
  <Override PartName="/ppt/notesSlides/notesSlide21.xml" ContentType="application/vnd.openxmlformats-officedocument.presentationml.notesSlide+xml"/>
  <Override PartName="/ppt/slides/slide22.xml" ContentType="application/vnd.openxmlformats-officedocument.presentationml.slide+xml"/>
  <Override PartName="/ppt/notesSlides/notesSlide22.xml" ContentType="application/vnd.openxmlformats-officedocument.presentationml.notesSlide+xml"/>
  <Override PartName="/ppt/slides/slide23.xml" ContentType="application/vnd.openxmlformats-officedocument.presentationml.slide+xml"/>
  <Override PartName="/ppt/notesSlides/notesSlide23.xml" ContentType="application/vnd.openxmlformats-officedocument.presentationml.notesSlide+xml"/>
  <Override PartName="/ppt/slides/slide24.xml" ContentType="application/vnd.openxmlformats-officedocument.presentationml.slide+xml"/>
  <Override PartName="/ppt/notesSlides/notesSlide24.xml" ContentType="application/vnd.openxmlformats-officedocument.presentationml.notesSlide+xml"/>
  <Override PartName="/ppt/slides/slide25.xml" ContentType="application/vnd.openxmlformats-officedocument.presentationml.slide+xml"/>
  <Override PartName="/ppt/notesSlides/notesSlide25.xml" ContentType="application/vnd.openxmlformats-officedocument.presentationml.notesSlide+xml"/>
  <Override PartName="/ppt/slides/slide26.xml" ContentType="application/vnd.openxmlformats-officedocument.presentationml.slide+xml"/>
  <Override PartName="/ppt/notesSlides/notesSlide26.xml" ContentType="application/vnd.openxmlformats-officedocument.presentationml.notesSlide+xml"/>
  <Override PartName="/ppt/slides/slide27.xml" ContentType="application/vnd.openxmlformats-officedocument.presentationml.slide+xml"/>
  <Override PartName="/ppt/notesSlides/notesSlide27.xml" ContentType="application/vnd.openxmlformats-officedocument.presentationml.notesSlide+xml"/>
  <Override PartName="/ppt/slides/slide28.xml" ContentType="application/vnd.openxmlformats-officedocument.presentationml.slide+xml"/>
  <Override PartName="/ppt/notesSlides/notesSlide28.xml" ContentType="application/vnd.openxmlformats-officedocument.presentationml.notesSlide+xml"/>
  <Override PartName="/ppt/slides/slide29.xml" ContentType="application/vnd.openxmlformats-officedocument.presentationml.slide+xml"/>
  <Override PartName="/ppt/notesSlides/notesSlide29.xml" ContentType="application/vnd.openxmlformats-officedocument.presentationml.notesSlide+xml"/>
  <Override PartName="/ppt/slides/slide30.xml" ContentType="application/vnd.openxmlformats-officedocument.presentationml.slide+xml"/>
  <Override PartName="/ppt/notesSlides/notesSlide30.xml" ContentType="application/vnd.openxmlformats-officedocument.presentationml.notesSlide+xml"/>
  <Override PartName="/ppt/slides/slide31.xml" ContentType="application/vnd.openxmlformats-officedocument.presentationml.slide+xml"/>
  <Override PartName="/ppt/notesSlides/notesSlide31.xml" ContentType="application/vnd.openxmlformats-officedocument.presentationml.notesSlide+xml"/>
  <Override PartName="/ppt/slides/slide32.xml" ContentType="application/vnd.openxmlformats-officedocument.presentationml.slide+xml"/>
  <Override PartName="/ppt/notesSlides/notesSlide32.xml" ContentType="application/vnd.openxmlformats-officedocument.presentationml.notesSlide+xml"/>
  <Override PartName="/ppt/tableStyles.xml" ContentType="application/vnd.openxmlformats-officedocument.presentationml.tableStyles+xml"/>
  <Override PartName="/ppt/slideMasters/slideMaster2.xml" ContentType="application/vnd.openxmlformats-officedocument.presentationml.slideMaster+xml"/>
  <Override PartName="/ppt/slideLayouts/slideLayout19.xml" ContentType="application/vnd.openxmlformats-officedocument.presentationml.slideLayout+xml"/>
  <Override PartName="/ppt/slideLayouts/slideLayout14.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7.xml" ContentType="application/vnd.openxmlformats-officedocument.presentationml.slideLayout+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slideLayouts/slideLayout21.xml" ContentType="application/vnd.openxmlformats-officedocument.presentationml.slideLayout+xml"/>
  <Override PartName="/ppt/slideLayouts/slideLayout15.xml" ContentType="application/vnd.openxmlformats-officedocument.presentationml.slideLayout+xml"/>
  <Override PartName="/ppt/slideLayouts/slideLayout20.xml" ContentType="application/vnd.openxmlformats-officedocument.presentationml.slideLayout+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Default Extension="wmf" ContentType="image/x-wmf"/>
  <Default Extension="jpeg" ContentType="image/jpeg"/>
  <Default Extension="rels" ContentType="application/vnd.openxmlformats-package.relationships+xml"/>
  <Default Extension="xml" ContentType="application/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35"/>
  </p:notesMasterIdLst>
  <p:sldIdLst>
    <p:sldId id="256" r:id="rId3"/>
    <p:sldId id="288" r:id="rId4"/>
    <p:sldId id="364" r:id="rId5"/>
    <p:sldId id="291" r:id="rId6"/>
    <p:sldId id="355" r:id="rId7"/>
    <p:sldId id="360" r:id="rId8"/>
    <p:sldId id="361" r:id="rId9"/>
    <p:sldId id="362" r:id="rId10"/>
    <p:sldId id="356" r:id="rId11"/>
    <p:sldId id="292" r:id="rId12"/>
    <p:sldId id="294" r:id="rId13"/>
    <p:sldId id="300" r:id="rId14"/>
    <p:sldId id="301"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21" r:id="rId29"/>
    <p:sldId id="322" r:id="rId30"/>
    <p:sldId id="323" r:id="rId31"/>
    <p:sldId id="330" r:id="rId32"/>
    <p:sldId id="363" r:id="rId33"/>
    <p:sldId id="350" r:id="rId3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8B800"/>
    <a:srgbClr val="759E00"/>
    <a:srgbClr val="1C7300"/>
    <a:srgbClr val="0867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604" autoAdjust="0"/>
  </p:normalViewPr>
  <p:slideViewPr>
    <p:cSldViewPr>
      <p:cViewPr varScale="1">
        <p:scale>
          <a:sx n="94" d="100"/>
          <a:sy n="94" d="100"/>
        </p:scale>
        <p:origin x="-1509" y="-8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 standalone="yes"?>
<Relationships xmlns="http://schemas.openxmlformats.org/package/2006/relationships">
  <Relationship Id="rId3" Type="http://schemas.openxmlformats.org/officeDocument/2006/relationships/slide" Target="slides/slide1.xml" />
  <Relationship Id="rId4" Type="http://schemas.openxmlformats.org/officeDocument/2006/relationships/slide" Target="slides/slide2.xml" />
  <Relationship Id="rId5" Type="http://schemas.openxmlformats.org/officeDocument/2006/relationships/slide" Target="slides/slide3.xml" />
  <Relationship Id="rId6" Type="http://schemas.openxmlformats.org/officeDocument/2006/relationships/slide" Target="slides/slide4.xml" />
  <Relationship Id="rId7" Type="http://schemas.openxmlformats.org/officeDocument/2006/relationships/slide" Target="slides/slide5.xml" />
  <Relationship Id="rId8" Type="http://schemas.openxmlformats.org/officeDocument/2006/relationships/slide" Target="slides/slide6.xml" />
  <Relationship Id="rId9" Type="http://schemas.openxmlformats.org/officeDocument/2006/relationships/slide" Target="slides/slide7.xml" />
  <Relationship Id="rId10" Type="http://schemas.openxmlformats.org/officeDocument/2006/relationships/slide" Target="slides/slide8.xml" />
  <Relationship Id="rId11" Type="http://schemas.openxmlformats.org/officeDocument/2006/relationships/slide" Target="slides/slide9.xml" />
  <Relationship Id="rId12" Type="http://schemas.openxmlformats.org/officeDocument/2006/relationships/slide" Target="slides/slide10.xml" />
  <Relationship Id="rId13" Type="http://schemas.openxmlformats.org/officeDocument/2006/relationships/slide" Target="slides/slide11.xml" />
  <Relationship Id="rId14" Type="http://schemas.openxmlformats.org/officeDocument/2006/relationships/slide" Target="slides/slide12.xml" />
  <Relationship Id="rId15" Type="http://schemas.openxmlformats.org/officeDocument/2006/relationships/slide" Target="slides/slide13.xml" />
  <Relationship Id="rId16" Type="http://schemas.openxmlformats.org/officeDocument/2006/relationships/slide" Target="slides/slide14.xml" />
  <Relationship Id="rId17" Type="http://schemas.openxmlformats.org/officeDocument/2006/relationships/slide" Target="slides/slide15.xml" />
  <Relationship Id="rId18" Type="http://schemas.openxmlformats.org/officeDocument/2006/relationships/slide" Target="slides/slide16.xml" />
  <Relationship Id="rId19" Type="http://schemas.openxmlformats.org/officeDocument/2006/relationships/slide" Target="slides/slide17.xml" />
  <Relationship Id="rId20" Type="http://schemas.openxmlformats.org/officeDocument/2006/relationships/slide" Target="slides/slide18.xml" />
  <Relationship Id="rId21" Type="http://schemas.openxmlformats.org/officeDocument/2006/relationships/slide" Target="slides/slide19.xml" />
  <Relationship Id="rId22" Type="http://schemas.openxmlformats.org/officeDocument/2006/relationships/slide" Target="slides/slide20.xml" />
  <Relationship Id="rId23" Type="http://schemas.openxmlformats.org/officeDocument/2006/relationships/slide" Target="slides/slide21.xml" />
  <Relationship Id="rId24" Type="http://schemas.openxmlformats.org/officeDocument/2006/relationships/slide" Target="slides/slide22.xml" />
  <Relationship Id="rId25" Type="http://schemas.openxmlformats.org/officeDocument/2006/relationships/slide" Target="slides/slide23.xml" />
  <Relationship Id="rId26" Type="http://schemas.openxmlformats.org/officeDocument/2006/relationships/slide" Target="slides/slide24.xml" />
  <Relationship Id="rId27" Type="http://schemas.openxmlformats.org/officeDocument/2006/relationships/slide" Target="slides/slide25.xml" />
  <Relationship Id="rId28" Type="http://schemas.openxmlformats.org/officeDocument/2006/relationships/slide" Target="slides/slide26.xml" />
  <Relationship Id="rId29" Type="http://schemas.openxmlformats.org/officeDocument/2006/relationships/slide" Target="slides/slide27.xml" />
  <Relationship Id="rId30" Type="http://schemas.openxmlformats.org/officeDocument/2006/relationships/slide" Target="slides/slide28.xml" />
  <Relationship Id="rId31" Type="http://schemas.openxmlformats.org/officeDocument/2006/relationships/slide" Target="slides/slide29.xml" />
  <Relationship Id="rId32" Type="http://schemas.openxmlformats.org/officeDocument/2006/relationships/slide" Target="slides/slide30.xml" />
  <Relationship Id="rId33" Type="http://schemas.openxmlformats.org/officeDocument/2006/relationships/slide" Target="slides/slide31.xml" />
  <Relationship Id="rId34" Type="http://schemas.openxmlformats.org/officeDocument/2006/relationships/slide" Target="slides/slide32.xml" />
  <Relationship Id="rId39" Type="http://schemas.openxmlformats.org/officeDocument/2006/relationships/tableStyles" Target="tableStyles.xml" />
  <Relationship Id="rId38" Type="http://schemas.openxmlformats.org/officeDocument/2006/relationships/theme" Target="theme/theme1.xml" />
  <Relationship Id="rId2" Type="http://schemas.openxmlformats.org/officeDocument/2006/relationships/slideMaster" Target="slideMasters/slideMaster2.xml" />
  <Relationship Id="rId1" Type="http://schemas.openxmlformats.org/officeDocument/2006/relationships/slideMaster" Target="slideMasters/slideMaster1.xml" />
  <Relationship Id="rId37" Type="http://schemas.openxmlformats.org/officeDocument/2006/relationships/viewProps" Target="viewProps.xml" />
  <Relationship Id="rId36" Type="http://schemas.openxmlformats.org/officeDocument/2006/relationships/presProps" Target="presProps.xml" />
  <Relationship Id="rId35" Type="http://schemas.openxmlformats.org/officeDocument/2006/relationships/notesMaster" Target="notesMasters/notesMaster1.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3.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a:defRPr sz="1300">
                <a:latin typeface="Arial" pitchFamily="34" charset="0"/>
              </a:defRPr>
            </a:lvl1pPr>
          </a:lstStyle>
          <a:p>
            <a:pPr>
              <a:defRPr/>
            </a:pPr>
            <a:endParaRPr lang="en-US"/>
          </a:p>
        </p:txBody>
      </p:sp>
      <p:sp>
        <p:nvSpPr>
          <p:cNvPr id="9219"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a:defRPr sz="1300">
                <a:latin typeface="Arial" pitchFamily="34" charset="0"/>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a:defRPr sz="1300">
                <a:latin typeface="Arial" pitchFamily="34" charset="0"/>
              </a:defRPr>
            </a:lvl1pPr>
          </a:lstStyle>
          <a:p>
            <a:pPr>
              <a:defRPr/>
            </a:pPr>
            <a:endParaRPr lang="en-US"/>
          </a:p>
        </p:txBody>
      </p:sp>
      <p:sp>
        <p:nvSpPr>
          <p:cNvPr id="9223"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a:defRPr sz="1300">
                <a:latin typeface="Arial" pitchFamily="34" charset="0"/>
              </a:defRPr>
            </a:lvl1pPr>
          </a:lstStyle>
          <a:p>
            <a:pPr>
              <a:defRPr/>
            </a:pPr>
            <a:fld id="{D1974A8B-D569-4EDE-86D2-A138AC122052}" type="slidenum">
              <a:rPr lang="en-US"/>
              <a:pPr>
                <a:defRPr/>
              </a:pPr>
              <a:t>‹#›</a:t>
            </a:fld>
            <a:endParaRPr lang="en-US"/>
          </a:p>
        </p:txBody>
      </p:sp>
    </p:spTree>
    <p:extLst>
      <p:ext uri="{BB962C8B-B14F-4D97-AF65-F5344CB8AC3E}">
        <p14:creationId xmlns:p14="http://schemas.microsoft.com/office/powerpoint/2010/main" val="42179664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11.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12.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13.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_rels/notesSlide14.xml.rels>&#65279;<?xml version="1.0" encoding="UTF-8" standalone="yes"?>
<Relationships xmlns="http://schemas.openxmlformats.org/package/2006/relationships">
  <Relationship Id="rId2" Type="http://schemas.openxmlformats.org/officeDocument/2006/relationships/slide" Target="../slides/slide14.xml" />
  <Relationship Id="rId1" Type="http://schemas.openxmlformats.org/officeDocument/2006/relationships/notesMaster" Target="../notesMasters/notesMaster1.xml" />
</Relationships>
</file>

<file path=ppt/notesSlides/_rels/notesSlide15.xml.rels>&#65279;<?xml version="1.0" encoding="UTF-8" standalone="yes"?>
<Relationships xmlns="http://schemas.openxmlformats.org/package/2006/relationships">
  <Relationship Id="rId2" Type="http://schemas.openxmlformats.org/officeDocument/2006/relationships/slide" Target="../slides/slide15.xml" />
  <Relationship Id="rId1" Type="http://schemas.openxmlformats.org/officeDocument/2006/relationships/notesMaster" Target="../notesMasters/notesMaster1.xml" />
</Relationships>
</file>

<file path=ppt/notesSlides/_rels/notesSlide16.xml.rels>&#65279;<?xml version="1.0" encoding="UTF-8" standalone="yes"?>
<Relationships xmlns="http://schemas.openxmlformats.org/package/2006/relationships">
  <Relationship Id="rId2" Type="http://schemas.openxmlformats.org/officeDocument/2006/relationships/slide" Target="../slides/slide16.xml" />
  <Relationship Id="rId1" Type="http://schemas.openxmlformats.org/officeDocument/2006/relationships/notesMaster" Target="../notesMasters/notesMaster1.xml" />
</Relationships>
</file>

<file path=ppt/notesSlides/_rels/notesSlide17.xml.rels>&#65279;<?xml version="1.0" encoding="UTF-8" standalone="yes"?>
<Relationships xmlns="http://schemas.openxmlformats.org/package/2006/relationships">
  <Relationship Id="rId2" Type="http://schemas.openxmlformats.org/officeDocument/2006/relationships/slide" Target="../slides/slide17.xml" />
  <Relationship Id="rId1" Type="http://schemas.openxmlformats.org/officeDocument/2006/relationships/notesMaster" Target="../notesMasters/notesMaster1.xml" />
</Relationships>
</file>

<file path=ppt/notesSlides/_rels/notesSlide18.xml.rels>&#65279;<?xml version="1.0" encoding="UTF-8" standalone="yes"?>
<Relationships xmlns="http://schemas.openxmlformats.org/package/2006/relationships">
  <Relationship Id="rId2" Type="http://schemas.openxmlformats.org/officeDocument/2006/relationships/slide" Target="../slides/slide18.xml" />
  <Relationship Id="rId1" Type="http://schemas.openxmlformats.org/officeDocument/2006/relationships/notesMaster" Target="../notesMasters/notesMaster1.xml" />
</Relationships>
</file>

<file path=ppt/notesSlides/_rels/notesSlide19.xml.rels>&#65279;<?xml version="1.0" encoding="UTF-8" standalone="yes"?>
<Relationships xmlns="http://schemas.openxmlformats.org/package/2006/relationships">
  <Relationship Id="rId2" Type="http://schemas.openxmlformats.org/officeDocument/2006/relationships/slide" Target="../slides/slide19.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20.xml.rels>&#65279;<?xml version="1.0" encoding="UTF-8" standalone="yes"?>
<Relationships xmlns="http://schemas.openxmlformats.org/package/2006/relationships">
  <Relationship Id="rId2" Type="http://schemas.openxmlformats.org/officeDocument/2006/relationships/slide" Target="../slides/slide20.xml" />
  <Relationship Id="rId1" Type="http://schemas.openxmlformats.org/officeDocument/2006/relationships/notesMaster" Target="../notesMasters/notesMaster1.xml" />
</Relationships>
</file>

<file path=ppt/notesSlides/_rels/notesSlide21.xml.rels>&#65279;<?xml version="1.0" encoding="UTF-8" standalone="yes"?>
<Relationships xmlns="http://schemas.openxmlformats.org/package/2006/relationships">
  <Relationship Id="rId2" Type="http://schemas.openxmlformats.org/officeDocument/2006/relationships/slide" Target="../slides/slide21.xml" />
  <Relationship Id="rId1" Type="http://schemas.openxmlformats.org/officeDocument/2006/relationships/notesMaster" Target="../notesMasters/notesMaster1.xml" />
</Relationships>
</file>

<file path=ppt/notesSlides/_rels/notesSlide22.xml.rels>&#65279;<?xml version="1.0" encoding="UTF-8" standalone="yes"?>
<Relationships xmlns="http://schemas.openxmlformats.org/package/2006/relationships">
  <Relationship Id="rId2" Type="http://schemas.openxmlformats.org/officeDocument/2006/relationships/slide" Target="../slides/slide22.xml" />
  <Relationship Id="rId1" Type="http://schemas.openxmlformats.org/officeDocument/2006/relationships/notesMaster" Target="../notesMasters/notesMaster1.xml" />
</Relationships>
</file>

<file path=ppt/notesSlides/_rels/notesSlide23.xml.rels>&#65279;<?xml version="1.0" encoding="UTF-8" standalone="yes"?>
<Relationships xmlns="http://schemas.openxmlformats.org/package/2006/relationships">
  <Relationship Id="rId2" Type="http://schemas.openxmlformats.org/officeDocument/2006/relationships/slide" Target="../slides/slide23.xml" />
  <Relationship Id="rId1" Type="http://schemas.openxmlformats.org/officeDocument/2006/relationships/notesMaster" Target="../notesMasters/notesMaster1.xml" />
</Relationships>
</file>

<file path=ppt/notesSlides/_rels/notesSlide24.xml.rels>&#65279;<?xml version="1.0" encoding="UTF-8" standalone="yes"?>
<Relationships xmlns="http://schemas.openxmlformats.org/package/2006/relationships">
  <Relationship Id="rId2" Type="http://schemas.openxmlformats.org/officeDocument/2006/relationships/slide" Target="../slides/slide24.xml" />
  <Relationship Id="rId1" Type="http://schemas.openxmlformats.org/officeDocument/2006/relationships/notesMaster" Target="../notesMasters/notesMaster1.xml" />
</Relationships>
</file>

<file path=ppt/notesSlides/_rels/notesSlide25.xml.rels>&#65279;<?xml version="1.0" encoding="UTF-8" standalone="yes"?>
<Relationships xmlns="http://schemas.openxmlformats.org/package/2006/relationships">
  <Relationship Id="rId2" Type="http://schemas.openxmlformats.org/officeDocument/2006/relationships/slide" Target="../slides/slide25.xml" />
  <Relationship Id="rId1" Type="http://schemas.openxmlformats.org/officeDocument/2006/relationships/notesMaster" Target="../notesMasters/notesMaster1.xml" />
</Relationships>
</file>

<file path=ppt/notesSlides/_rels/notesSlide26.xml.rels>&#65279;<?xml version="1.0" encoding="UTF-8" standalone="yes"?>
<Relationships xmlns="http://schemas.openxmlformats.org/package/2006/relationships">
  <Relationship Id="rId2" Type="http://schemas.openxmlformats.org/officeDocument/2006/relationships/slide" Target="../slides/slide26.xml" />
  <Relationship Id="rId1" Type="http://schemas.openxmlformats.org/officeDocument/2006/relationships/notesMaster" Target="../notesMasters/notesMaster1.xml" />
</Relationships>
</file>

<file path=ppt/notesSlides/_rels/notesSlide27.xml.rels>&#65279;<?xml version="1.0" encoding="UTF-8" standalone="yes"?>
<Relationships xmlns="http://schemas.openxmlformats.org/package/2006/relationships">
  <Relationship Id="rId2" Type="http://schemas.openxmlformats.org/officeDocument/2006/relationships/slide" Target="../slides/slide27.xml" />
  <Relationship Id="rId1" Type="http://schemas.openxmlformats.org/officeDocument/2006/relationships/notesMaster" Target="../notesMasters/notesMaster1.xml" />
</Relationships>
</file>

<file path=ppt/notesSlides/_rels/notesSlide28.xml.rels>&#65279;<?xml version="1.0" encoding="UTF-8" standalone="yes"?>
<Relationships xmlns="http://schemas.openxmlformats.org/package/2006/relationships">
  <Relationship Id="rId2" Type="http://schemas.openxmlformats.org/officeDocument/2006/relationships/slide" Target="../slides/slide28.xml" />
  <Relationship Id="rId1" Type="http://schemas.openxmlformats.org/officeDocument/2006/relationships/notesMaster" Target="../notesMasters/notesMaster1.xml" />
</Relationships>
</file>

<file path=ppt/notesSlides/_rels/notesSlide29.xml.rels>&#65279;<?xml version="1.0" encoding="UTF-8" standalone="yes"?>
<Relationships xmlns="http://schemas.openxmlformats.org/package/2006/relationships">
  <Relationship Id="rId2" Type="http://schemas.openxmlformats.org/officeDocument/2006/relationships/slide" Target="../slides/slide29.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30.xml.rels>&#65279;<?xml version="1.0" encoding="UTF-8" standalone="yes"?>
<Relationships xmlns="http://schemas.openxmlformats.org/package/2006/relationships">
  <Relationship Id="rId2" Type="http://schemas.openxmlformats.org/officeDocument/2006/relationships/slide" Target="../slides/slide30.xml" />
  <Relationship Id="rId1" Type="http://schemas.openxmlformats.org/officeDocument/2006/relationships/notesMaster" Target="../notesMasters/notesMaster1.xml" />
</Relationships>
</file>

<file path=ppt/notesSlides/_rels/notesSlide31.xml.rels>&#65279;<?xml version="1.0" encoding="UTF-8" standalone="yes"?>
<Relationships xmlns="http://schemas.openxmlformats.org/package/2006/relationships">
  <Relationship Id="rId2" Type="http://schemas.openxmlformats.org/officeDocument/2006/relationships/slide" Target="../slides/slide31.xml" />
  <Relationship Id="rId1" Type="http://schemas.openxmlformats.org/officeDocument/2006/relationships/notesMaster" Target="../notesMasters/notesMaster1.xml" />
</Relationships>
</file>

<file path=ppt/notesSlides/_rels/notesSlide32.xml.rels>&#65279;<?xml version="1.0" encoding="UTF-8" standalone="yes"?>
<Relationships xmlns="http://schemas.openxmlformats.org/package/2006/relationships">
  <Relationship Id="rId2" Type="http://schemas.openxmlformats.org/officeDocument/2006/relationships/slide" Target="../slides/slide32.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4256826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863945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4573395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590327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4620900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41041072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7241101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9424186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2811502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9362378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996080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0552990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8083630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6577398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108850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9637870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1896913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429780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0483536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8544306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4427768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40963" name="Rectangle 2"/>
          <p:cNvSpPr>
            <a:spLocks noGrp="1" noRot="1" noChangeAspect="1" noChangeArrowheads="1" noTextEdit="1"/>
          </p:cNvSpPr>
          <p:nvPr>
            <p:ph type="sldImg"/>
          </p:nvPr>
        </p:nvSpPr>
        <p:spPr>
          <a:xfrm>
            <a:off x="1258888" y="720725"/>
            <a:ext cx="4800600" cy="3600450"/>
          </a:xfrm>
          <a:ln/>
        </p:spPr>
      </p:sp>
      <p:sp>
        <p:nvSpPr>
          <p:cNvPr id="40964"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7726414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41987" name="Rectangle 7"/>
          <p:cNvSpPr txBox="1">
            <a:spLocks noGrp="1"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41988" name="Rectangle 2"/>
          <p:cNvSpPr>
            <a:spLocks noGrp="1" noRot="1" noChangeAspect="1" noChangeArrowheads="1" noTextEdit="1"/>
          </p:cNvSpPr>
          <p:nvPr>
            <p:ph type="sldImg"/>
          </p:nvPr>
        </p:nvSpPr>
        <p:spPr>
          <a:xfrm>
            <a:off x="1258888" y="720725"/>
            <a:ext cx="4800600" cy="3600450"/>
          </a:xfrm>
          <a:ln/>
        </p:spPr>
      </p:sp>
      <p:sp>
        <p:nvSpPr>
          <p:cNvPr id="41989" name="Rectangle 3"/>
          <p:cNvSpPr>
            <a:spLocks noGrp="1" noChangeArrowheads="1"/>
          </p:cNvSpPr>
          <p:nvPr>
            <p:ph type="body" idx="1"/>
          </p:nvPr>
        </p:nvSpPr>
        <p:spPr>
          <a:noFill/>
        </p:spPr>
        <p:txBody>
          <a:bodyPr lIns="96649" tIns="48325" rIns="96649" bIns="48325"/>
          <a:lstStyle/>
          <a:p>
            <a:pPr eaLnBrk="1" hangingPunct="1"/>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endParaRPr lang="en-US" smtClean="0"/>
          </a:p>
        </p:txBody>
      </p:sp>
      <p:sp>
        <p:nvSpPr>
          <p:cNvPr id="43011" name="Rectangle 7"/>
          <p:cNvSpPr txBox="1">
            <a:spLocks noGrp="1"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25" tIns="48313" rIns="96625" bIns="48313"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43012" name="Rectangle 2"/>
          <p:cNvSpPr>
            <a:spLocks noGrp="1" noRot="1" noChangeAspect="1" noChangeArrowheads="1" noTextEdit="1"/>
          </p:cNvSpPr>
          <p:nvPr>
            <p:ph type="sldImg"/>
          </p:nvPr>
        </p:nvSpPr>
        <p:spPr>
          <a:xfrm>
            <a:off x="1257300" y="720725"/>
            <a:ext cx="4802188" cy="3600450"/>
          </a:xfrm>
          <a:ln/>
        </p:spPr>
      </p:sp>
      <p:sp>
        <p:nvSpPr>
          <p:cNvPr id="4301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25" tIns="48313" rIns="96625" bIns="48313"/>
          <a:lstStyle/>
          <a:p>
            <a:pPr eaLnBrk="1" hangingPunct="1"/>
            <a:endParaRPr lang="en-US" smtClean="0">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44035" name="Rectangle 2"/>
          <p:cNvSpPr>
            <a:spLocks noGrp="1" noRot="1" noChangeAspect="1" noChangeArrowheads="1" noTextEdit="1"/>
          </p:cNvSpPr>
          <p:nvPr>
            <p:ph type="sldImg"/>
          </p:nvPr>
        </p:nvSpPr>
        <p:spPr>
          <a:xfrm>
            <a:off x="1258888" y="720725"/>
            <a:ext cx="4800600" cy="3600450"/>
          </a:xfrm>
          <a:ln/>
        </p:spPr>
      </p:sp>
      <p:sp>
        <p:nvSpPr>
          <p:cNvPr id="44036"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494776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869361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endParaRPr lang="en-US" smtClean="0"/>
          </a:p>
        </p:txBody>
      </p:sp>
      <p:sp>
        <p:nvSpPr>
          <p:cNvPr id="37891" name="Slide Image Placeholder 1"/>
          <p:cNvSpPr>
            <a:spLocks noGrp="1" noRot="1" noChangeAspect="1" noTextEdit="1"/>
          </p:cNvSpPr>
          <p:nvPr>
            <p:ph type="sldImg"/>
          </p:nvPr>
        </p:nvSpPr>
        <p:spPr>
          <a:ln/>
        </p:spPr>
      </p:sp>
      <p:sp>
        <p:nvSpPr>
          <p:cNvPr id="37892" name="Notes Placeholder 2"/>
          <p:cNvSpPr>
            <a:spLocks noGrp="1"/>
          </p:cNvSpPr>
          <p:nvPr>
            <p:ph type="body" idx="1"/>
          </p:nvPr>
        </p:nvSpPr>
        <p:spPr>
          <a:noFill/>
        </p:spPr>
        <p:txBody>
          <a:bodyPr lIns="96637" tIns="48319" rIns="96637" bIns="48319"/>
          <a:lstStyle/>
          <a:p>
            <a:endParaRPr lang="en-US" smtClean="0">
              <a:latin typeface="Arial" charset="0"/>
            </a:endParaRPr>
          </a:p>
        </p:txBody>
      </p:sp>
      <p:sp>
        <p:nvSpPr>
          <p:cNvPr id="37893" name="Slide Number Placeholder 3"/>
          <p:cNvSpPr txBox="1">
            <a:spLocks noGrp="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214" tIns="50607" rIns="101214" bIns="50607"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endParaRPr lang="en-US" smtClean="0"/>
          </a:p>
        </p:txBody>
      </p:sp>
      <p:sp>
        <p:nvSpPr>
          <p:cNvPr id="38915" name="Slide Image Placeholder 1"/>
          <p:cNvSpPr>
            <a:spLocks noGrp="1" noRot="1" noChangeAspect="1" noTextEdit="1"/>
          </p:cNvSpPr>
          <p:nvPr>
            <p:ph type="sldImg"/>
          </p:nvPr>
        </p:nvSpPr>
        <p:spPr>
          <a:ln/>
        </p:spPr>
      </p:sp>
      <p:sp>
        <p:nvSpPr>
          <p:cNvPr id="38916" name="Notes Placeholder 2"/>
          <p:cNvSpPr>
            <a:spLocks noGrp="1"/>
          </p:cNvSpPr>
          <p:nvPr>
            <p:ph type="body" idx="1"/>
          </p:nvPr>
        </p:nvSpPr>
        <p:spPr>
          <a:noFill/>
        </p:spPr>
        <p:txBody>
          <a:bodyPr lIns="96637" tIns="48319" rIns="96637" bIns="48319"/>
          <a:lstStyle/>
          <a:p>
            <a:endParaRPr lang="en-US" smtClean="0">
              <a:latin typeface="Arial" charset="0"/>
            </a:endParaRPr>
          </a:p>
        </p:txBody>
      </p:sp>
      <p:sp>
        <p:nvSpPr>
          <p:cNvPr id="38917" name="Slide Number Placeholder 3"/>
          <p:cNvSpPr txBox="1">
            <a:spLocks noGrp="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214" tIns="50607" rIns="101214" bIns="50607"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endParaRPr lang="en-US" smtClean="0"/>
          </a:p>
        </p:txBody>
      </p:sp>
      <p:sp>
        <p:nvSpPr>
          <p:cNvPr id="39939" name="Slide Image Placeholder 1"/>
          <p:cNvSpPr>
            <a:spLocks noGrp="1" noRot="1" noChangeAspect="1" noTextEdit="1"/>
          </p:cNvSpPr>
          <p:nvPr>
            <p:ph type="sldImg"/>
          </p:nvPr>
        </p:nvSpPr>
        <p:spPr>
          <a:ln/>
        </p:spPr>
      </p:sp>
      <p:sp>
        <p:nvSpPr>
          <p:cNvPr id="39940" name="Notes Placeholder 2"/>
          <p:cNvSpPr>
            <a:spLocks noGrp="1"/>
          </p:cNvSpPr>
          <p:nvPr>
            <p:ph type="body" idx="1"/>
          </p:nvPr>
        </p:nvSpPr>
        <p:spPr>
          <a:noFill/>
        </p:spPr>
        <p:txBody>
          <a:bodyPr lIns="96637" tIns="48319" rIns="96637" bIns="48319"/>
          <a:lstStyle/>
          <a:p>
            <a:endParaRPr lang="en-US" smtClean="0">
              <a:latin typeface="Arial" charset="0"/>
            </a:endParaRPr>
          </a:p>
        </p:txBody>
      </p:sp>
      <p:sp>
        <p:nvSpPr>
          <p:cNvPr id="39941" name="Slide Number Placeholder 3"/>
          <p:cNvSpPr txBox="1">
            <a:spLocks noGrp="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214" tIns="50607" rIns="101214" bIns="50607"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3938350438"/>
      </p:ext>
    </p:extLst>
  </p:cSld>
  <p:clrMapOvr>
    <a:masterClrMapping/>
  </p:clrMapOvr>
</p:notes>
</file>

<file path=ppt/slideLayouts/_rels/slideLayout1.xml.rels>&#65279;<?xml version="1.0" encoding="UTF-8" standalone="yes"?>
<Relationships xmlns="http://schemas.openxmlformats.org/package/2006/relationships">
  <Relationship Id="rId2" Type="http://schemas.openxmlformats.org/officeDocument/2006/relationships/image" Target="../media/image2.wmf" />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8.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9.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0.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1.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23"/>
          <p:cNvSpPr>
            <a:spLocks noChangeArrowheads="1"/>
          </p:cNvSpPr>
          <p:nvPr/>
        </p:nvSpPr>
        <p:spPr bwMode="auto">
          <a:xfrm>
            <a:off x="0" y="276225"/>
            <a:ext cx="8991600" cy="1066800"/>
          </a:xfrm>
          <a:prstGeom prst="homePlate">
            <a:avLst>
              <a:gd name="adj" fmla="val 49089"/>
            </a:avLst>
          </a:prstGeom>
          <a:solidFill>
            <a:srgbClr val="08679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Text Box 12"/>
          <p:cNvSpPr txBox="1">
            <a:spLocks noChangeArrowheads="1"/>
          </p:cNvSpPr>
          <p:nvPr/>
        </p:nvSpPr>
        <p:spPr bwMode="auto">
          <a:xfrm>
            <a:off x="2514600" y="3352800"/>
            <a:ext cx="411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smtClean="0"/>
              <a:t>presented by:</a:t>
            </a:r>
          </a:p>
        </p:txBody>
      </p:sp>
      <p:sp>
        <p:nvSpPr>
          <p:cNvPr id="6" name="Text Box 13"/>
          <p:cNvSpPr txBox="1">
            <a:spLocks noChangeArrowheads="1"/>
          </p:cNvSpPr>
          <p:nvPr/>
        </p:nvSpPr>
        <p:spPr bwMode="auto">
          <a:xfrm>
            <a:off x="2514600" y="4638675"/>
            <a:ext cx="411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smtClean="0"/>
              <a:t>of </a:t>
            </a:r>
          </a:p>
        </p:txBody>
      </p:sp>
      <p:pic>
        <p:nvPicPr>
          <p:cNvPr id="7" name="Picture 15" descr="stack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5825" y="5203825"/>
            <a:ext cx="229235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7"/>
          <p:cNvSpPr txBox="1">
            <a:spLocks noChangeArrowheads="1"/>
          </p:cNvSpPr>
          <p:nvPr/>
        </p:nvSpPr>
        <p:spPr bwMode="auto">
          <a:xfrm>
            <a:off x="2628900" y="6534150"/>
            <a:ext cx="3886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000" b="1" smtClean="0"/>
              <a:t>© Feldesman Tucker Leifer Fidell LLP. All rights reserved.</a:t>
            </a:r>
          </a:p>
        </p:txBody>
      </p:sp>
      <p:sp>
        <p:nvSpPr>
          <p:cNvPr id="3074" name="Rectangle 2"/>
          <p:cNvSpPr>
            <a:spLocks noGrp="1" noChangeArrowheads="1"/>
          </p:cNvSpPr>
          <p:nvPr>
            <p:ph type="ctrTitle"/>
          </p:nvPr>
        </p:nvSpPr>
        <p:spPr>
          <a:xfrm>
            <a:off x="152400" y="447675"/>
            <a:ext cx="8305800" cy="762000"/>
          </a:xfrm>
        </p:spPr>
        <p:txBody>
          <a:bodyPr anchor="ctr"/>
          <a:lstStyle>
            <a:lvl1pPr>
              <a:defRPr sz="4300"/>
            </a:lvl1pPr>
          </a:lstStyle>
          <a:p>
            <a:pPr lvl="0"/>
            <a:r>
              <a:rPr lang="en-US" noProof="0" smtClean="0"/>
              <a:t>PRESENTATION TITLE</a:t>
            </a:r>
          </a:p>
        </p:txBody>
      </p:sp>
      <p:sp>
        <p:nvSpPr>
          <p:cNvPr id="3106" name="Rectangle 34"/>
          <p:cNvSpPr>
            <a:spLocks noGrp="1" noChangeArrowheads="1"/>
          </p:cNvSpPr>
          <p:nvPr>
            <p:ph type="subTitle" idx="1"/>
          </p:nvPr>
        </p:nvSpPr>
        <p:spPr>
          <a:xfrm>
            <a:off x="1714500" y="1600200"/>
            <a:ext cx="5715000" cy="1295400"/>
          </a:xfrm>
        </p:spPr>
        <p:txBody>
          <a:bodyPr/>
          <a:lstStyle>
            <a:lvl1pPr marL="0" indent="0" algn="ctr">
              <a:buFontTx/>
              <a:buNone/>
              <a:defRPr sz="2800"/>
            </a:lvl1pPr>
          </a:lstStyle>
          <a:p>
            <a:pPr lvl="0"/>
            <a:r>
              <a:rPr lang="en-US" noProof="0" smtClean="0"/>
              <a:t>PRESENTATION SUBTITLE</a:t>
            </a:r>
          </a:p>
        </p:txBody>
      </p:sp>
    </p:spTree>
    <p:extLst>
      <p:ext uri="{BB962C8B-B14F-4D97-AF65-F5344CB8AC3E}">
        <p14:creationId xmlns:p14="http://schemas.microsoft.com/office/powerpoint/2010/main" val="3250426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25DD61D-708B-4BA1-A993-54A624D73C95}" type="slidenum">
              <a:rPr lang="en-US"/>
              <a:pPr>
                <a:defRPr/>
              </a:pPr>
              <a:t>‹#›</a:t>
            </a:fld>
            <a:endParaRPr lang="en-US"/>
          </a:p>
        </p:txBody>
      </p:sp>
    </p:spTree>
    <p:extLst>
      <p:ext uri="{BB962C8B-B14F-4D97-AF65-F5344CB8AC3E}">
        <p14:creationId xmlns:p14="http://schemas.microsoft.com/office/powerpoint/2010/main" val="3993623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6238" y="152400"/>
            <a:ext cx="21907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3988" y="152400"/>
            <a:ext cx="64198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3E49A5A-124A-46CC-B926-1B200D0B33B4}" type="slidenum">
              <a:rPr lang="en-US"/>
              <a:pPr>
                <a:defRPr/>
              </a:pPr>
              <a:t>‹#›</a:t>
            </a:fld>
            <a:endParaRPr lang="en-US"/>
          </a:p>
        </p:txBody>
      </p:sp>
    </p:spTree>
    <p:extLst>
      <p:ext uri="{BB962C8B-B14F-4D97-AF65-F5344CB8AC3E}">
        <p14:creationId xmlns:p14="http://schemas.microsoft.com/office/powerpoint/2010/main" val="2746905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FA29CB67-5840-4770-B706-38B793C947F0}" type="slidenum">
              <a:rPr lang="en-US"/>
              <a:pPr>
                <a:defRPr/>
              </a:pPr>
              <a:t>‹#›</a:t>
            </a:fld>
            <a:endParaRPr lang="en-US"/>
          </a:p>
        </p:txBody>
      </p:sp>
    </p:spTree>
    <p:extLst>
      <p:ext uri="{BB962C8B-B14F-4D97-AF65-F5344CB8AC3E}">
        <p14:creationId xmlns:p14="http://schemas.microsoft.com/office/powerpoint/2010/main" val="2693848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EBCFF39F-3B58-4415-8AB6-4236AEF5C689}" type="slidenum">
              <a:rPr lang="en-US"/>
              <a:pPr>
                <a:defRPr/>
              </a:pPr>
              <a:t>‹#›</a:t>
            </a:fld>
            <a:endParaRPr lang="en-US"/>
          </a:p>
        </p:txBody>
      </p:sp>
    </p:spTree>
    <p:extLst>
      <p:ext uri="{BB962C8B-B14F-4D97-AF65-F5344CB8AC3E}">
        <p14:creationId xmlns:p14="http://schemas.microsoft.com/office/powerpoint/2010/main" val="33692033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8F7F1EE8-5896-4AB3-A9D0-BBC76730DDF2}" type="slidenum">
              <a:rPr lang="en-US"/>
              <a:pPr>
                <a:defRPr/>
              </a:pPr>
              <a:t>‹#›</a:t>
            </a:fld>
            <a:endParaRPr lang="en-US"/>
          </a:p>
        </p:txBody>
      </p:sp>
    </p:spTree>
    <p:extLst>
      <p:ext uri="{BB962C8B-B14F-4D97-AF65-F5344CB8AC3E}">
        <p14:creationId xmlns:p14="http://schemas.microsoft.com/office/powerpoint/2010/main" val="593671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74E78BBF-8AA7-4F93-AD4B-C18C310E2A45}" type="slidenum">
              <a:rPr lang="en-US"/>
              <a:pPr>
                <a:defRPr/>
              </a:pPr>
              <a:t>‹#›</a:t>
            </a:fld>
            <a:endParaRPr lang="en-US"/>
          </a:p>
        </p:txBody>
      </p:sp>
    </p:spTree>
    <p:extLst>
      <p:ext uri="{BB962C8B-B14F-4D97-AF65-F5344CB8AC3E}">
        <p14:creationId xmlns:p14="http://schemas.microsoft.com/office/powerpoint/2010/main" val="16710054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69F55266-D245-44DC-BEC9-42F25C9EB467}" type="slidenum">
              <a:rPr lang="en-US"/>
              <a:pPr>
                <a:defRPr/>
              </a:pPr>
              <a:t>‹#›</a:t>
            </a:fld>
            <a:endParaRPr lang="en-US"/>
          </a:p>
        </p:txBody>
      </p:sp>
    </p:spTree>
    <p:extLst>
      <p:ext uri="{BB962C8B-B14F-4D97-AF65-F5344CB8AC3E}">
        <p14:creationId xmlns:p14="http://schemas.microsoft.com/office/powerpoint/2010/main" val="33782632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711E98DE-6BD0-467B-BF28-4337666EB29E}" type="slidenum">
              <a:rPr lang="en-US"/>
              <a:pPr>
                <a:defRPr/>
              </a:pPr>
              <a:t>‹#›</a:t>
            </a:fld>
            <a:endParaRPr lang="en-US"/>
          </a:p>
        </p:txBody>
      </p:sp>
    </p:spTree>
    <p:extLst>
      <p:ext uri="{BB962C8B-B14F-4D97-AF65-F5344CB8AC3E}">
        <p14:creationId xmlns:p14="http://schemas.microsoft.com/office/powerpoint/2010/main" val="1455533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82C64578-E6A0-455C-BC57-E492A95BCD9B}" type="slidenum">
              <a:rPr lang="en-US"/>
              <a:pPr>
                <a:defRPr/>
              </a:pPr>
              <a:t>‹#›</a:t>
            </a:fld>
            <a:endParaRPr lang="en-US"/>
          </a:p>
        </p:txBody>
      </p:sp>
    </p:spTree>
    <p:extLst>
      <p:ext uri="{BB962C8B-B14F-4D97-AF65-F5344CB8AC3E}">
        <p14:creationId xmlns:p14="http://schemas.microsoft.com/office/powerpoint/2010/main" val="26405845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E42BF57D-1A36-4A93-85BD-261D6E690D13}" type="slidenum">
              <a:rPr lang="en-US"/>
              <a:pPr>
                <a:defRPr/>
              </a:pPr>
              <a:t>‹#›</a:t>
            </a:fld>
            <a:endParaRPr lang="en-US"/>
          </a:p>
        </p:txBody>
      </p:sp>
    </p:spTree>
    <p:extLst>
      <p:ext uri="{BB962C8B-B14F-4D97-AF65-F5344CB8AC3E}">
        <p14:creationId xmlns:p14="http://schemas.microsoft.com/office/powerpoint/2010/main" val="2022266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E81D47C-2353-48FF-81AC-7013E971C4FD}" type="slidenum">
              <a:rPr lang="en-US"/>
              <a:pPr>
                <a:defRPr/>
              </a:pPr>
              <a:t>‹#›</a:t>
            </a:fld>
            <a:endParaRPr lang="en-US"/>
          </a:p>
        </p:txBody>
      </p:sp>
    </p:spTree>
    <p:extLst>
      <p:ext uri="{BB962C8B-B14F-4D97-AF65-F5344CB8AC3E}">
        <p14:creationId xmlns:p14="http://schemas.microsoft.com/office/powerpoint/2010/main" val="21845269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35FF5F6F-A1FA-4EA8-B16F-826350FE4517}" type="slidenum">
              <a:rPr lang="en-US"/>
              <a:pPr>
                <a:defRPr/>
              </a:pPr>
              <a:t>‹#›</a:t>
            </a:fld>
            <a:endParaRPr lang="en-US"/>
          </a:p>
        </p:txBody>
      </p:sp>
    </p:spTree>
    <p:extLst>
      <p:ext uri="{BB962C8B-B14F-4D97-AF65-F5344CB8AC3E}">
        <p14:creationId xmlns:p14="http://schemas.microsoft.com/office/powerpoint/2010/main" val="1937862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2053D201-6704-4475-8CA5-AB75BD840544}" type="slidenum">
              <a:rPr lang="en-US"/>
              <a:pPr>
                <a:defRPr/>
              </a:pPr>
              <a:t>‹#›</a:t>
            </a:fld>
            <a:endParaRPr lang="en-US"/>
          </a:p>
        </p:txBody>
      </p:sp>
    </p:spTree>
    <p:extLst>
      <p:ext uri="{BB962C8B-B14F-4D97-AF65-F5344CB8AC3E}">
        <p14:creationId xmlns:p14="http://schemas.microsoft.com/office/powerpoint/2010/main" val="8783928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447800"/>
            <a:ext cx="2133600" cy="4678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447800"/>
            <a:ext cx="6248400" cy="46783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39BD3A7C-3D46-4E2E-B680-D457405071C1}" type="slidenum">
              <a:rPr lang="en-US"/>
              <a:pPr>
                <a:defRPr/>
              </a:pPr>
              <a:t>‹#›</a:t>
            </a:fld>
            <a:endParaRPr lang="en-US"/>
          </a:p>
        </p:txBody>
      </p:sp>
    </p:spTree>
    <p:extLst>
      <p:ext uri="{BB962C8B-B14F-4D97-AF65-F5344CB8AC3E}">
        <p14:creationId xmlns:p14="http://schemas.microsoft.com/office/powerpoint/2010/main" val="121059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134F864-0CBA-41F3-AAD9-D9D5BE2974D1}" type="slidenum">
              <a:rPr lang="en-US"/>
              <a:pPr>
                <a:defRPr/>
              </a:pPr>
              <a:t>‹#›</a:t>
            </a:fld>
            <a:endParaRPr lang="en-US"/>
          </a:p>
        </p:txBody>
      </p:sp>
    </p:spTree>
    <p:extLst>
      <p:ext uri="{BB962C8B-B14F-4D97-AF65-F5344CB8AC3E}">
        <p14:creationId xmlns:p14="http://schemas.microsoft.com/office/powerpoint/2010/main" val="2480402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3988" y="914400"/>
            <a:ext cx="43053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1688" y="914400"/>
            <a:ext cx="43053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13917101-A8C3-455C-9E4D-979ECB4460EC}" type="slidenum">
              <a:rPr lang="en-US"/>
              <a:pPr>
                <a:defRPr/>
              </a:pPr>
              <a:t>‹#›</a:t>
            </a:fld>
            <a:endParaRPr lang="en-US"/>
          </a:p>
        </p:txBody>
      </p:sp>
    </p:spTree>
    <p:extLst>
      <p:ext uri="{BB962C8B-B14F-4D97-AF65-F5344CB8AC3E}">
        <p14:creationId xmlns:p14="http://schemas.microsoft.com/office/powerpoint/2010/main" val="447841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CE1B0889-7E33-4CD6-B860-BBDA72FBC214}" type="slidenum">
              <a:rPr lang="en-US"/>
              <a:pPr>
                <a:defRPr/>
              </a:pPr>
              <a:t>‹#›</a:t>
            </a:fld>
            <a:endParaRPr lang="en-US"/>
          </a:p>
        </p:txBody>
      </p:sp>
    </p:spTree>
    <p:extLst>
      <p:ext uri="{BB962C8B-B14F-4D97-AF65-F5344CB8AC3E}">
        <p14:creationId xmlns:p14="http://schemas.microsoft.com/office/powerpoint/2010/main" val="3850393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DF4FC5CC-B2BF-4259-9AAA-958CF4C6E798}" type="slidenum">
              <a:rPr lang="en-US"/>
              <a:pPr>
                <a:defRPr/>
              </a:pPr>
              <a:t>‹#›</a:t>
            </a:fld>
            <a:endParaRPr lang="en-US"/>
          </a:p>
        </p:txBody>
      </p:sp>
    </p:spTree>
    <p:extLst>
      <p:ext uri="{BB962C8B-B14F-4D97-AF65-F5344CB8AC3E}">
        <p14:creationId xmlns:p14="http://schemas.microsoft.com/office/powerpoint/2010/main" val="2607462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FE24FCB-0485-482E-AECF-F0B77D1FD370}" type="slidenum">
              <a:rPr lang="en-US"/>
              <a:pPr>
                <a:defRPr/>
              </a:pPr>
              <a:t>‹#›</a:t>
            </a:fld>
            <a:endParaRPr lang="en-US"/>
          </a:p>
        </p:txBody>
      </p:sp>
    </p:spTree>
    <p:extLst>
      <p:ext uri="{BB962C8B-B14F-4D97-AF65-F5344CB8AC3E}">
        <p14:creationId xmlns:p14="http://schemas.microsoft.com/office/powerpoint/2010/main" val="1747866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E744470-8CD5-4041-BC04-F6475940C471}" type="slidenum">
              <a:rPr lang="en-US"/>
              <a:pPr>
                <a:defRPr/>
              </a:pPr>
              <a:t>‹#›</a:t>
            </a:fld>
            <a:endParaRPr lang="en-US"/>
          </a:p>
        </p:txBody>
      </p:sp>
    </p:spTree>
    <p:extLst>
      <p:ext uri="{BB962C8B-B14F-4D97-AF65-F5344CB8AC3E}">
        <p14:creationId xmlns:p14="http://schemas.microsoft.com/office/powerpoint/2010/main" val="2125030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432A89D-69E5-4D5E-B8D1-25764C762C24}" type="slidenum">
              <a:rPr lang="en-US"/>
              <a:pPr>
                <a:defRPr/>
              </a:pPr>
              <a:t>‹#›</a:t>
            </a:fld>
            <a:endParaRPr lang="en-US"/>
          </a:p>
        </p:txBody>
      </p:sp>
    </p:spTree>
    <p:extLst>
      <p:ext uri="{BB962C8B-B14F-4D97-AF65-F5344CB8AC3E}">
        <p14:creationId xmlns:p14="http://schemas.microsoft.com/office/powerpoint/2010/main" val="2590358386"/>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image" Target="../media/image1.wmf"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_rels/slideMaster2.xml.rels>&#65279;<?xml version="1.0" encoding="UTF-8" standalone="yes"?>
<Relationships xmlns="http://schemas.openxmlformats.org/package/2006/relationships">
  <Relationship Id="rId8" Type="http://schemas.openxmlformats.org/officeDocument/2006/relationships/slideLayout" Target="../slideLayouts/slideLayout19.xml" />
  <Relationship Id="rId13" Type="http://schemas.openxmlformats.org/officeDocument/2006/relationships/image" Target="../media/image1.wmf" />
  <Relationship Id="rId3" Type="http://schemas.openxmlformats.org/officeDocument/2006/relationships/slideLayout" Target="../slideLayouts/slideLayout14.xml" />
  <Relationship Id="rId7" Type="http://schemas.openxmlformats.org/officeDocument/2006/relationships/slideLayout" Target="../slideLayouts/slideLayout18.xml" />
  <Relationship Id="rId12" Type="http://schemas.openxmlformats.org/officeDocument/2006/relationships/theme" Target="../theme/theme2.xml" />
  <Relationship Id="rId2" Type="http://schemas.openxmlformats.org/officeDocument/2006/relationships/slideLayout" Target="../slideLayouts/slideLayout13.xml" />
  <Relationship Id="rId1" Type="http://schemas.openxmlformats.org/officeDocument/2006/relationships/slideLayout" Target="../slideLayouts/slideLayout12.xml" />
  <Relationship Id="rId6" Type="http://schemas.openxmlformats.org/officeDocument/2006/relationships/slideLayout" Target="../slideLayouts/slideLayout17.xml" />
  <Relationship Id="rId11" Type="http://schemas.openxmlformats.org/officeDocument/2006/relationships/slideLayout" Target="../slideLayouts/slideLayout22.xml" />
  <Relationship Id="rId5" Type="http://schemas.openxmlformats.org/officeDocument/2006/relationships/slideLayout" Target="../slideLayouts/slideLayout16.xml" />
  <Relationship Id="rId10" Type="http://schemas.openxmlformats.org/officeDocument/2006/relationships/slideLayout" Target="../slideLayouts/slideLayout21.xml" />
  <Relationship Id="rId4" Type="http://schemas.openxmlformats.org/officeDocument/2006/relationships/slideLayout" Target="../slideLayouts/slideLayout15.xml" />
  <Relationship Id="rId9" Type="http://schemas.openxmlformats.org/officeDocument/2006/relationships/slideLayout" Target="../slideLayouts/slideLayout20.xml" />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AutoShape 12"/>
          <p:cNvSpPr>
            <a:spLocks noChangeArrowheads="1"/>
          </p:cNvSpPr>
          <p:nvPr/>
        </p:nvSpPr>
        <p:spPr bwMode="auto">
          <a:xfrm>
            <a:off x="0" y="200025"/>
            <a:ext cx="8991600" cy="520700"/>
          </a:xfrm>
          <a:prstGeom prst="homePlate">
            <a:avLst>
              <a:gd name="adj" fmla="val 62198"/>
            </a:avLst>
          </a:prstGeom>
          <a:solidFill>
            <a:srgbClr val="08679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Grp="1" noChangeArrowheads="1"/>
          </p:cNvSpPr>
          <p:nvPr>
            <p:ph type="body" idx="1"/>
          </p:nvPr>
        </p:nvSpPr>
        <p:spPr bwMode="auto">
          <a:xfrm>
            <a:off x="153988" y="914400"/>
            <a:ext cx="87630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a:solidFill>
                  <a:srgbClr val="08679A"/>
                </a:solidFill>
                <a:latin typeface="Arial" pitchFamily="34" charset="0"/>
              </a:defRPr>
            </a:lvl1pPr>
          </a:lstStyle>
          <a:p>
            <a:pPr>
              <a:defRPr/>
            </a:pPr>
            <a:fld id="{A014D710-F65A-4CB6-BF4A-D92551121CD6}" type="slidenum">
              <a:rPr lang="en-US"/>
              <a:pPr>
                <a:defRPr/>
              </a:pPr>
              <a:t>‹#›</a:t>
            </a:fld>
            <a:endParaRPr lang="en-US"/>
          </a:p>
        </p:txBody>
      </p:sp>
      <p:sp>
        <p:nvSpPr>
          <p:cNvPr id="1029" name="Rectangle 2"/>
          <p:cNvSpPr>
            <a:spLocks noGrp="1" noChangeArrowheads="1"/>
          </p:cNvSpPr>
          <p:nvPr>
            <p:ph type="title"/>
          </p:nvPr>
        </p:nvSpPr>
        <p:spPr bwMode="auto">
          <a:xfrm>
            <a:off x="153988" y="152400"/>
            <a:ext cx="8532812"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Title of Slide</a:t>
            </a:r>
          </a:p>
        </p:txBody>
      </p:sp>
      <p:pic>
        <p:nvPicPr>
          <p:cNvPr id="2" name="Picture 11" descr="horizontal"/>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6200" y="6243638"/>
            <a:ext cx="1304925"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15"/>
          <p:cNvSpPr txBox="1">
            <a:spLocks noChangeArrowheads="1"/>
          </p:cNvSpPr>
          <p:nvPr/>
        </p:nvSpPr>
        <p:spPr bwMode="auto">
          <a:xfrm>
            <a:off x="2247900" y="6232525"/>
            <a:ext cx="4648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000" b="1" smtClean="0"/>
              <a:t>© Feldesman Tucker Leifer Fidell LLP. All rights reserved.</a:t>
            </a:r>
            <a:endParaRPr lang="en-US" sz="1000" b="1" smtClean="0">
              <a:solidFill>
                <a:srgbClr val="08679A"/>
              </a:solidFill>
            </a:endParaRPr>
          </a:p>
        </p:txBody>
      </p:sp>
      <p:sp>
        <p:nvSpPr>
          <p:cNvPr id="1032" name="Line 16"/>
          <p:cNvSpPr>
            <a:spLocks noChangeShapeType="1"/>
          </p:cNvSpPr>
          <p:nvPr/>
        </p:nvSpPr>
        <p:spPr bwMode="auto">
          <a:xfrm>
            <a:off x="0" y="6172200"/>
            <a:ext cx="9144000" cy="0"/>
          </a:xfrm>
          <a:prstGeom prst="line">
            <a:avLst/>
          </a:prstGeom>
          <a:noFill/>
          <a:ln w="19050">
            <a:solidFill>
              <a:srgbClr val="08679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3" name="Text Box 17"/>
          <p:cNvSpPr txBox="1">
            <a:spLocks noChangeArrowheads="1"/>
          </p:cNvSpPr>
          <p:nvPr/>
        </p:nvSpPr>
        <p:spPr bwMode="auto">
          <a:xfrm>
            <a:off x="3657600" y="6567488"/>
            <a:ext cx="1828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000" b="1" smtClean="0"/>
              <a:t>www.FTLF.com</a:t>
            </a:r>
          </a:p>
        </p:txBody>
      </p:sp>
    </p:spTree>
  </p:cSld>
  <p:clrMap bg1="lt1" tx1="dk1" bg2="lt2" tx2="dk2" accent1="accent1" accent2="accent2" accent3="accent3" accent4="accent4" accent5="accent5" accent6="accent6" hlink="hlink" folHlink="folHlink"/>
  <p:sldLayoutIdLst>
    <p:sldLayoutId id="2147483717"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ftr="0" dt="0"/>
  <p:txStyles>
    <p:titleStyle>
      <a:lvl1pPr algn="l" rtl="0" eaLnBrk="0" fontAlgn="base" hangingPunct="0">
        <a:spcBef>
          <a:spcPct val="0"/>
        </a:spcBef>
        <a:spcAft>
          <a:spcPct val="0"/>
        </a:spcAft>
        <a:defRPr sz="3400" b="1">
          <a:solidFill>
            <a:schemeClr val="bg1"/>
          </a:solidFill>
          <a:latin typeface="+mj-lt"/>
          <a:ea typeface="+mj-ea"/>
          <a:cs typeface="+mj-cs"/>
        </a:defRPr>
      </a:lvl1pPr>
      <a:lvl2pPr algn="l" rtl="0" eaLnBrk="0" fontAlgn="base" hangingPunct="0">
        <a:spcBef>
          <a:spcPct val="0"/>
        </a:spcBef>
        <a:spcAft>
          <a:spcPct val="0"/>
        </a:spcAft>
        <a:defRPr sz="3400" b="1">
          <a:solidFill>
            <a:schemeClr val="bg1"/>
          </a:solidFill>
          <a:latin typeface="Arial" pitchFamily="34" charset="0"/>
        </a:defRPr>
      </a:lvl2pPr>
      <a:lvl3pPr algn="l" rtl="0" eaLnBrk="0" fontAlgn="base" hangingPunct="0">
        <a:spcBef>
          <a:spcPct val="0"/>
        </a:spcBef>
        <a:spcAft>
          <a:spcPct val="0"/>
        </a:spcAft>
        <a:defRPr sz="3400" b="1">
          <a:solidFill>
            <a:schemeClr val="bg1"/>
          </a:solidFill>
          <a:latin typeface="Arial" pitchFamily="34" charset="0"/>
        </a:defRPr>
      </a:lvl3pPr>
      <a:lvl4pPr algn="l" rtl="0" eaLnBrk="0" fontAlgn="base" hangingPunct="0">
        <a:spcBef>
          <a:spcPct val="0"/>
        </a:spcBef>
        <a:spcAft>
          <a:spcPct val="0"/>
        </a:spcAft>
        <a:defRPr sz="3400" b="1">
          <a:solidFill>
            <a:schemeClr val="bg1"/>
          </a:solidFill>
          <a:latin typeface="Arial" pitchFamily="34" charset="0"/>
        </a:defRPr>
      </a:lvl4pPr>
      <a:lvl5pPr algn="l" rtl="0" eaLnBrk="0" fontAlgn="base" hangingPunct="0">
        <a:spcBef>
          <a:spcPct val="0"/>
        </a:spcBef>
        <a:spcAft>
          <a:spcPct val="0"/>
        </a:spcAft>
        <a:defRPr sz="3400" b="1">
          <a:solidFill>
            <a:schemeClr val="bg1"/>
          </a:solidFill>
          <a:latin typeface="Arial" pitchFamily="34" charset="0"/>
        </a:defRPr>
      </a:lvl5pPr>
      <a:lvl6pPr marL="457200" algn="l" rtl="0" fontAlgn="base">
        <a:spcBef>
          <a:spcPct val="0"/>
        </a:spcBef>
        <a:spcAft>
          <a:spcPct val="0"/>
        </a:spcAft>
        <a:defRPr sz="3400" b="1">
          <a:solidFill>
            <a:schemeClr val="bg1"/>
          </a:solidFill>
          <a:latin typeface="Arial" pitchFamily="34" charset="0"/>
        </a:defRPr>
      </a:lvl6pPr>
      <a:lvl7pPr marL="914400" algn="l" rtl="0" fontAlgn="base">
        <a:spcBef>
          <a:spcPct val="0"/>
        </a:spcBef>
        <a:spcAft>
          <a:spcPct val="0"/>
        </a:spcAft>
        <a:defRPr sz="3400" b="1">
          <a:solidFill>
            <a:schemeClr val="bg1"/>
          </a:solidFill>
          <a:latin typeface="Arial" pitchFamily="34" charset="0"/>
        </a:defRPr>
      </a:lvl7pPr>
      <a:lvl8pPr marL="1371600" algn="l" rtl="0" fontAlgn="base">
        <a:spcBef>
          <a:spcPct val="0"/>
        </a:spcBef>
        <a:spcAft>
          <a:spcPct val="0"/>
        </a:spcAft>
        <a:defRPr sz="3400" b="1">
          <a:solidFill>
            <a:schemeClr val="bg1"/>
          </a:solidFill>
          <a:latin typeface="Arial" pitchFamily="34" charset="0"/>
        </a:defRPr>
      </a:lvl8pPr>
      <a:lvl9pPr marL="1828800" algn="l" rtl="0" fontAlgn="base">
        <a:spcBef>
          <a:spcPct val="0"/>
        </a:spcBef>
        <a:spcAft>
          <a:spcPct val="0"/>
        </a:spcAft>
        <a:defRPr sz="3400" b="1">
          <a:solidFill>
            <a:schemeClr val="bg1"/>
          </a:solidFill>
          <a:latin typeface="Arial" pitchFamily="34" charset="0"/>
        </a:defRPr>
      </a:lvl9pPr>
    </p:titleStyle>
    <p:bodyStyle>
      <a:lvl1pPr marL="342900" indent="-342900" algn="l" rtl="0" eaLnBrk="0" fontAlgn="base" hangingPunct="0">
        <a:spcBef>
          <a:spcPct val="20000"/>
        </a:spcBef>
        <a:spcAft>
          <a:spcPct val="0"/>
        </a:spcAft>
        <a:buClr>
          <a:srgbClr val="08679A"/>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8679A"/>
        </a:buClr>
        <a:buChar char="•"/>
        <a:defRPr sz="2800">
          <a:solidFill>
            <a:schemeClr val="tx1"/>
          </a:solidFill>
          <a:latin typeface="+mn-lt"/>
        </a:defRPr>
      </a:lvl2pPr>
      <a:lvl3pPr marL="1143000" indent="-228600" algn="l" rtl="0" eaLnBrk="0" fontAlgn="base" hangingPunct="0">
        <a:spcBef>
          <a:spcPct val="20000"/>
        </a:spcBef>
        <a:spcAft>
          <a:spcPct val="0"/>
        </a:spcAft>
        <a:buClr>
          <a:srgbClr val="08679A"/>
        </a:buClr>
        <a:buChar char="•"/>
        <a:defRPr sz="2400">
          <a:solidFill>
            <a:schemeClr val="tx1"/>
          </a:solidFill>
          <a:latin typeface="+mn-lt"/>
        </a:defRPr>
      </a:lvl3pPr>
      <a:lvl4pPr marL="1600200" indent="-228600" algn="l" rtl="0" eaLnBrk="0" fontAlgn="base" hangingPunct="0">
        <a:spcBef>
          <a:spcPct val="20000"/>
        </a:spcBef>
        <a:spcAft>
          <a:spcPct val="0"/>
        </a:spcAft>
        <a:buClr>
          <a:srgbClr val="08679A"/>
        </a:buClr>
        <a:buChar char="•"/>
        <a:defRPr sz="2000">
          <a:solidFill>
            <a:schemeClr val="tx1"/>
          </a:solidFill>
          <a:latin typeface="+mn-lt"/>
        </a:defRPr>
      </a:lvl4pPr>
      <a:lvl5pPr marL="2057400" indent="-228600" algn="l" rtl="0" eaLnBrk="0" fontAlgn="base" hangingPunct="0">
        <a:spcBef>
          <a:spcPct val="20000"/>
        </a:spcBef>
        <a:spcAft>
          <a:spcPct val="0"/>
        </a:spcAft>
        <a:buClr>
          <a:srgbClr val="08679A"/>
        </a:buClr>
        <a:buChar char="•"/>
        <a:defRPr sz="2000">
          <a:solidFill>
            <a:schemeClr val="tx1"/>
          </a:solidFill>
          <a:latin typeface="+mn-lt"/>
        </a:defRPr>
      </a:lvl5pPr>
      <a:lvl6pPr marL="2514600" indent="-228600" algn="l" rtl="0" fontAlgn="base">
        <a:spcBef>
          <a:spcPct val="20000"/>
        </a:spcBef>
        <a:spcAft>
          <a:spcPct val="0"/>
        </a:spcAft>
        <a:buClr>
          <a:srgbClr val="08679A"/>
        </a:buClr>
        <a:buChar char="•"/>
        <a:defRPr sz="2000">
          <a:solidFill>
            <a:schemeClr val="tx1"/>
          </a:solidFill>
          <a:latin typeface="+mn-lt"/>
        </a:defRPr>
      </a:lvl6pPr>
      <a:lvl7pPr marL="2971800" indent="-228600" algn="l" rtl="0" fontAlgn="base">
        <a:spcBef>
          <a:spcPct val="20000"/>
        </a:spcBef>
        <a:spcAft>
          <a:spcPct val="0"/>
        </a:spcAft>
        <a:buClr>
          <a:srgbClr val="08679A"/>
        </a:buClr>
        <a:buChar char="•"/>
        <a:defRPr sz="2000">
          <a:solidFill>
            <a:schemeClr val="tx1"/>
          </a:solidFill>
          <a:latin typeface="+mn-lt"/>
        </a:defRPr>
      </a:lvl7pPr>
      <a:lvl8pPr marL="3429000" indent="-228600" algn="l" rtl="0" fontAlgn="base">
        <a:spcBef>
          <a:spcPct val="20000"/>
        </a:spcBef>
        <a:spcAft>
          <a:spcPct val="0"/>
        </a:spcAft>
        <a:buClr>
          <a:srgbClr val="08679A"/>
        </a:buClr>
        <a:buChar char="•"/>
        <a:defRPr sz="2000">
          <a:solidFill>
            <a:schemeClr val="tx1"/>
          </a:solidFill>
          <a:latin typeface="+mn-lt"/>
        </a:defRPr>
      </a:lvl8pPr>
      <a:lvl9pPr marL="3886200" indent="-228600" algn="l" rtl="0" fontAlgn="base">
        <a:spcBef>
          <a:spcPct val="20000"/>
        </a:spcBef>
        <a:spcAft>
          <a:spcPct val="0"/>
        </a:spcAft>
        <a:buClr>
          <a:srgbClr val="08679A"/>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412" name="Rectangle 4"/>
          <p:cNvSpPr>
            <a:spLocks noGrp="1" noChangeArrowheads="1"/>
          </p:cNvSpPr>
          <p:nvPr>
            <p:ph type="sldNum" sz="quarter" idx="4"/>
          </p:nvPr>
        </p:nvSpPr>
        <p:spPr bwMode="auto">
          <a:xfrm>
            <a:off x="8524875" y="6286500"/>
            <a:ext cx="533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b="1">
                <a:solidFill>
                  <a:srgbClr val="08679A"/>
                </a:solidFill>
                <a:latin typeface="Arial" pitchFamily="34" charset="0"/>
              </a:defRPr>
            </a:lvl1pPr>
          </a:lstStyle>
          <a:p>
            <a:pPr>
              <a:defRPr/>
            </a:pPr>
            <a:fld id="{7805AE63-7F4A-4B67-AD36-420775DE94B9}" type="slidenum">
              <a:rPr lang="en-US"/>
              <a:pPr>
                <a:defRPr/>
              </a:pPr>
              <a:t>‹#›</a:t>
            </a:fld>
            <a:endParaRPr lang="en-US"/>
          </a:p>
        </p:txBody>
      </p:sp>
      <p:pic>
        <p:nvPicPr>
          <p:cNvPr id="2051" name="Picture 6" descr="horizontal"/>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6200" y="6243638"/>
            <a:ext cx="1304925"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 Box 7"/>
          <p:cNvSpPr txBox="1">
            <a:spLocks noChangeArrowheads="1"/>
          </p:cNvSpPr>
          <p:nvPr/>
        </p:nvSpPr>
        <p:spPr bwMode="auto">
          <a:xfrm>
            <a:off x="2247900" y="6232525"/>
            <a:ext cx="4648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000" b="1" smtClean="0"/>
              <a:t>© Feldesman Tucker Leifer Fidell LLP. All rights reserved.</a:t>
            </a:r>
            <a:endParaRPr lang="en-US" sz="1000" b="1" smtClean="0">
              <a:solidFill>
                <a:srgbClr val="08679A"/>
              </a:solidFill>
            </a:endParaRPr>
          </a:p>
        </p:txBody>
      </p:sp>
      <p:sp>
        <p:nvSpPr>
          <p:cNvPr id="2053" name="Line 8"/>
          <p:cNvSpPr>
            <a:spLocks noChangeShapeType="1"/>
          </p:cNvSpPr>
          <p:nvPr/>
        </p:nvSpPr>
        <p:spPr bwMode="auto">
          <a:xfrm>
            <a:off x="0" y="6172200"/>
            <a:ext cx="9144000" cy="0"/>
          </a:xfrm>
          <a:prstGeom prst="line">
            <a:avLst/>
          </a:prstGeom>
          <a:noFill/>
          <a:ln w="19050">
            <a:solidFill>
              <a:srgbClr val="08679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4" name="Text Box 9"/>
          <p:cNvSpPr txBox="1">
            <a:spLocks noChangeArrowheads="1"/>
          </p:cNvSpPr>
          <p:nvPr/>
        </p:nvSpPr>
        <p:spPr bwMode="auto">
          <a:xfrm>
            <a:off x="3657600" y="6567488"/>
            <a:ext cx="1828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000" b="1" smtClean="0"/>
              <a:t>www.FTLF.com</a:t>
            </a:r>
          </a:p>
        </p:txBody>
      </p:sp>
      <p:sp>
        <p:nvSpPr>
          <p:cNvPr id="2055" name="AutoShape 10"/>
          <p:cNvSpPr>
            <a:spLocks noChangeArrowheads="1"/>
          </p:cNvSpPr>
          <p:nvPr/>
        </p:nvSpPr>
        <p:spPr bwMode="auto">
          <a:xfrm>
            <a:off x="0" y="1219200"/>
            <a:ext cx="8991600" cy="1066800"/>
          </a:xfrm>
          <a:prstGeom prst="homePlate">
            <a:avLst>
              <a:gd name="adj" fmla="val 49089"/>
            </a:avLst>
          </a:prstGeom>
          <a:solidFill>
            <a:srgbClr val="08679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 name="Rectangle 5"/>
          <p:cNvSpPr>
            <a:spLocks noGrp="1" noChangeArrowheads="1"/>
          </p:cNvSpPr>
          <p:nvPr>
            <p:ph type="title"/>
          </p:nvPr>
        </p:nvSpPr>
        <p:spPr bwMode="auto">
          <a:xfrm>
            <a:off x="152400" y="1447800"/>
            <a:ext cx="8001000"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TITLE OF SECTION</a:t>
            </a:r>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l" rtl="0" eaLnBrk="0" fontAlgn="base" hangingPunct="0">
        <a:spcBef>
          <a:spcPct val="0"/>
        </a:spcBef>
        <a:spcAft>
          <a:spcPct val="0"/>
        </a:spcAft>
        <a:defRPr sz="3400" b="1">
          <a:solidFill>
            <a:schemeClr val="bg1"/>
          </a:solidFill>
          <a:latin typeface="+mj-lt"/>
          <a:ea typeface="+mj-ea"/>
          <a:cs typeface="+mj-cs"/>
        </a:defRPr>
      </a:lvl1pPr>
      <a:lvl2pPr algn="l" rtl="0" eaLnBrk="0" fontAlgn="base" hangingPunct="0">
        <a:spcBef>
          <a:spcPct val="0"/>
        </a:spcBef>
        <a:spcAft>
          <a:spcPct val="0"/>
        </a:spcAft>
        <a:defRPr sz="3400" b="1">
          <a:solidFill>
            <a:schemeClr val="bg1"/>
          </a:solidFill>
          <a:latin typeface="Arial" pitchFamily="34" charset="0"/>
        </a:defRPr>
      </a:lvl2pPr>
      <a:lvl3pPr algn="l" rtl="0" eaLnBrk="0" fontAlgn="base" hangingPunct="0">
        <a:spcBef>
          <a:spcPct val="0"/>
        </a:spcBef>
        <a:spcAft>
          <a:spcPct val="0"/>
        </a:spcAft>
        <a:defRPr sz="3400" b="1">
          <a:solidFill>
            <a:schemeClr val="bg1"/>
          </a:solidFill>
          <a:latin typeface="Arial" pitchFamily="34" charset="0"/>
        </a:defRPr>
      </a:lvl3pPr>
      <a:lvl4pPr algn="l" rtl="0" eaLnBrk="0" fontAlgn="base" hangingPunct="0">
        <a:spcBef>
          <a:spcPct val="0"/>
        </a:spcBef>
        <a:spcAft>
          <a:spcPct val="0"/>
        </a:spcAft>
        <a:defRPr sz="3400" b="1">
          <a:solidFill>
            <a:schemeClr val="bg1"/>
          </a:solidFill>
          <a:latin typeface="Arial" pitchFamily="34" charset="0"/>
        </a:defRPr>
      </a:lvl4pPr>
      <a:lvl5pPr algn="l" rtl="0" eaLnBrk="0" fontAlgn="base" hangingPunct="0">
        <a:spcBef>
          <a:spcPct val="0"/>
        </a:spcBef>
        <a:spcAft>
          <a:spcPct val="0"/>
        </a:spcAft>
        <a:defRPr sz="3400" b="1">
          <a:solidFill>
            <a:schemeClr val="bg1"/>
          </a:solidFill>
          <a:latin typeface="Arial" pitchFamily="34" charset="0"/>
        </a:defRPr>
      </a:lvl5pPr>
      <a:lvl6pPr marL="457200" algn="l" rtl="0" fontAlgn="base">
        <a:spcBef>
          <a:spcPct val="0"/>
        </a:spcBef>
        <a:spcAft>
          <a:spcPct val="0"/>
        </a:spcAft>
        <a:defRPr sz="3400" b="1">
          <a:solidFill>
            <a:schemeClr val="bg1"/>
          </a:solidFill>
          <a:latin typeface="Arial" pitchFamily="34" charset="0"/>
        </a:defRPr>
      </a:lvl6pPr>
      <a:lvl7pPr marL="914400" algn="l" rtl="0" fontAlgn="base">
        <a:spcBef>
          <a:spcPct val="0"/>
        </a:spcBef>
        <a:spcAft>
          <a:spcPct val="0"/>
        </a:spcAft>
        <a:defRPr sz="3400" b="1">
          <a:solidFill>
            <a:schemeClr val="bg1"/>
          </a:solidFill>
          <a:latin typeface="Arial" pitchFamily="34" charset="0"/>
        </a:defRPr>
      </a:lvl7pPr>
      <a:lvl8pPr marL="1371600" algn="l" rtl="0" fontAlgn="base">
        <a:spcBef>
          <a:spcPct val="0"/>
        </a:spcBef>
        <a:spcAft>
          <a:spcPct val="0"/>
        </a:spcAft>
        <a:defRPr sz="3400" b="1">
          <a:solidFill>
            <a:schemeClr val="bg1"/>
          </a:solidFill>
          <a:latin typeface="Arial" pitchFamily="34" charset="0"/>
        </a:defRPr>
      </a:lvl8pPr>
      <a:lvl9pPr marL="1828800" algn="l" rtl="0" fontAlgn="base">
        <a:spcBef>
          <a:spcPct val="0"/>
        </a:spcBef>
        <a:spcAft>
          <a:spcPct val="0"/>
        </a:spcAft>
        <a:defRPr sz="3400" b="1">
          <a:solidFill>
            <a:schemeClr val="bg1"/>
          </a:solidFill>
          <a:latin typeface="Arial" pitchFamily="34" charset="0"/>
        </a:defRPr>
      </a:lvl9pPr>
    </p:titleStyle>
    <p:bodyStyle>
      <a:lvl1pPr marL="342900" indent="-342900" algn="l" rtl="0" eaLnBrk="0" fontAlgn="base" hangingPunct="0">
        <a:spcBef>
          <a:spcPct val="20000"/>
        </a:spcBef>
        <a:spcAft>
          <a:spcPct val="0"/>
        </a:spcAft>
        <a:buClr>
          <a:srgbClr val="08679A"/>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8679A"/>
        </a:buClr>
        <a:buChar char="•"/>
        <a:defRPr sz="2800">
          <a:solidFill>
            <a:schemeClr val="tx1"/>
          </a:solidFill>
          <a:latin typeface="+mn-lt"/>
        </a:defRPr>
      </a:lvl2pPr>
      <a:lvl3pPr marL="1143000" indent="-228600" algn="l" rtl="0" eaLnBrk="0" fontAlgn="base" hangingPunct="0">
        <a:spcBef>
          <a:spcPct val="20000"/>
        </a:spcBef>
        <a:spcAft>
          <a:spcPct val="0"/>
        </a:spcAft>
        <a:buClr>
          <a:srgbClr val="08679A"/>
        </a:buClr>
        <a:buChar char="•"/>
        <a:defRPr sz="2400">
          <a:solidFill>
            <a:schemeClr val="tx1"/>
          </a:solidFill>
          <a:latin typeface="+mn-lt"/>
        </a:defRPr>
      </a:lvl3pPr>
      <a:lvl4pPr marL="1600200" indent="-228600" algn="l" rtl="0" eaLnBrk="0" fontAlgn="base" hangingPunct="0">
        <a:spcBef>
          <a:spcPct val="20000"/>
        </a:spcBef>
        <a:spcAft>
          <a:spcPct val="0"/>
        </a:spcAft>
        <a:buClr>
          <a:srgbClr val="08679A"/>
        </a:buClr>
        <a:buChar char="•"/>
        <a:defRPr sz="2000">
          <a:solidFill>
            <a:schemeClr val="tx1"/>
          </a:solidFill>
          <a:latin typeface="+mn-lt"/>
        </a:defRPr>
      </a:lvl4pPr>
      <a:lvl5pPr marL="2057400" indent="-228600" algn="l" rtl="0" eaLnBrk="0" fontAlgn="base" hangingPunct="0">
        <a:spcBef>
          <a:spcPct val="20000"/>
        </a:spcBef>
        <a:spcAft>
          <a:spcPct val="0"/>
        </a:spcAft>
        <a:buClr>
          <a:srgbClr val="08679A"/>
        </a:buClr>
        <a:buChar char="•"/>
        <a:defRPr sz="2000">
          <a:solidFill>
            <a:schemeClr val="tx1"/>
          </a:solidFill>
          <a:latin typeface="+mn-lt"/>
        </a:defRPr>
      </a:lvl5pPr>
      <a:lvl6pPr marL="2514600" indent="-228600" algn="l" rtl="0" fontAlgn="base">
        <a:spcBef>
          <a:spcPct val="20000"/>
        </a:spcBef>
        <a:spcAft>
          <a:spcPct val="0"/>
        </a:spcAft>
        <a:buClr>
          <a:srgbClr val="08679A"/>
        </a:buClr>
        <a:buChar char="•"/>
        <a:defRPr sz="2000">
          <a:solidFill>
            <a:schemeClr val="tx1"/>
          </a:solidFill>
          <a:latin typeface="+mn-lt"/>
        </a:defRPr>
      </a:lvl6pPr>
      <a:lvl7pPr marL="2971800" indent="-228600" algn="l" rtl="0" fontAlgn="base">
        <a:spcBef>
          <a:spcPct val="20000"/>
        </a:spcBef>
        <a:spcAft>
          <a:spcPct val="0"/>
        </a:spcAft>
        <a:buClr>
          <a:srgbClr val="08679A"/>
        </a:buClr>
        <a:buChar char="•"/>
        <a:defRPr sz="2000">
          <a:solidFill>
            <a:schemeClr val="tx1"/>
          </a:solidFill>
          <a:latin typeface="+mn-lt"/>
        </a:defRPr>
      </a:lvl7pPr>
      <a:lvl8pPr marL="3429000" indent="-228600" algn="l" rtl="0" fontAlgn="base">
        <a:spcBef>
          <a:spcPct val="20000"/>
        </a:spcBef>
        <a:spcAft>
          <a:spcPct val="0"/>
        </a:spcAft>
        <a:buClr>
          <a:srgbClr val="08679A"/>
        </a:buClr>
        <a:buChar char="•"/>
        <a:defRPr sz="2000">
          <a:solidFill>
            <a:schemeClr val="tx1"/>
          </a:solidFill>
          <a:latin typeface="+mn-lt"/>
        </a:defRPr>
      </a:lvl8pPr>
      <a:lvl9pPr marL="3886200" indent="-228600" algn="l" rtl="0" fontAlgn="base">
        <a:spcBef>
          <a:spcPct val="20000"/>
        </a:spcBef>
        <a:spcAft>
          <a:spcPct val="0"/>
        </a:spcAft>
        <a:buClr>
          <a:srgbClr val="08679A"/>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10.xml" />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11.xml" />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2" Type="http://schemas.openxmlformats.org/officeDocument/2006/relationships/notesSlide" Target="../notesSlides/notesSlide12.xml" />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2" Type="http://schemas.openxmlformats.org/officeDocument/2006/relationships/notesSlide" Target="../notesSlides/notesSlide13.xml" />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2" Type="http://schemas.openxmlformats.org/officeDocument/2006/relationships/notesSlide" Target="../notesSlides/notesSlide14.xml" />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2" Type="http://schemas.openxmlformats.org/officeDocument/2006/relationships/notesSlide" Target="../notesSlides/notesSlide15.xml" />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2" Type="http://schemas.openxmlformats.org/officeDocument/2006/relationships/notesSlide" Target="../notesSlides/notesSlide16.xml" />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2" Type="http://schemas.openxmlformats.org/officeDocument/2006/relationships/notesSlide" Target="../notesSlides/notesSlide17.xml" />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2" Type="http://schemas.openxmlformats.org/officeDocument/2006/relationships/notesSlide" Target="../notesSlides/notesSlide18.xml" />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2" Type="http://schemas.openxmlformats.org/officeDocument/2006/relationships/notesSlide" Target="../notesSlides/notesSlide19.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_rels/slide20.xml.rels>&#65279;<?xml version="1.0" encoding="UTF-8" standalone="yes"?>
<Relationships xmlns="http://schemas.openxmlformats.org/package/2006/relationships">
  <Relationship Id="rId2" Type="http://schemas.openxmlformats.org/officeDocument/2006/relationships/notesSlide" Target="../notesSlides/notesSlide20.xml" />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2" Type="http://schemas.openxmlformats.org/officeDocument/2006/relationships/notesSlide" Target="../notesSlides/notesSlide21.xml" />
  <Relationship Id="rId1" Type="http://schemas.openxmlformats.org/officeDocument/2006/relationships/slideLayout" Target="../slideLayouts/slideLayout2.xml" />
</Relationships>
</file>

<file path=ppt/slides/_rels/slide22.xml.rels>&#65279;<?xml version="1.0" encoding="UTF-8" standalone="yes"?>
<Relationships xmlns="http://schemas.openxmlformats.org/package/2006/relationships">
  <Relationship Id="rId2" Type="http://schemas.openxmlformats.org/officeDocument/2006/relationships/notesSlide" Target="../notesSlides/notesSlide22.xml" />
  <Relationship Id="rId1" Type="http://schemas.openxmlformats.org/officeDocument/2006/relationships/slideLayout" Target="../slideLayouts/slideLayout2.xml" />
</Relationships>
</file>

<file path=ppt/slides/_rels/slide23.xml.rels>&#65279;<?xml version="1.0" encoding="UTF-8" standalone="yes"?>
<Relationships xmlns="http://schemas.openxmlformats.org/package/2006/relationships">
  <Relationship Id="rId2" Type="http://schemas.openxmlformats.org/officeDocument/2006/relationships/notesSlide" Target="../notesSlides/notesSlide23.xml" />
  <Relationship Id="rId1" Type="http://schemas.openxmlformats.org/officeDocument/2006/relationships/slideLayout" Target="../slideLayouts/slideLayout2.xml" />
</Relationships>
</file>

<file path=ppt/slides/_rels/slide24.xml.rels>&#65279;<?xml version="1.0" encoding="UTF-8" standalone="yes"?>
<Relationships xmlns="http://schemas.openxmlformats.org/package/2006/relationships">
  <Relationship Id="rId2" Type="http://schemas.openxmlformats.org/officeDocument/2006/relationships/notesSlide" Target="../notesSlides/notesSlide24.xml" />
  <Relationship Id="rId1" Type="http://schemas.openxmlformats.org/officeDocument/2006/relationships/slideLayout" Target="../slideLayouts/slideLayout2.xml" />
</Relationships>
</file>

<file path=ppt/slides/_rels/slide25.xml.rels>&#65279;<?xml version="1.0" encoding="UTF-8" standalone="yes"?>
<Relationships xmlns="http://schemas.openxmlformats.org/package/2006/relationships">
  <Relationship Id="rId2" Type="http://schemas.openxmlformats.org/officeDocument/2006/relationships/notesSlide" Target="../notesSlides/notesSlide25.xml" />
  <Relationship Id="rId1" Type="http://schemas.openxmlformats.org/officeDocument/2006/relationships/slideLayout" Target="../slideLayouts/slideLayout2.xml" />
</Relationships>
</file>

<file path=ppt/slides/_rels/slide26.xml.rels>&#65279;<?xml version="1.0" encoding="UTF-8" standalone="yes"?>
<Relationships xmlns="http://schemas.openxmlformats.org/package/2006/relationships">
  <Relationship Id="rId2" Type="http://schemas.openxmlformats.org/officeDocument/2006/relationships/notesSlide" Target="../notesSlides/notesSlide26.xml" />
  <Relationship Id="rId1" Type="http://schemas.openxmlformats.org/officeDocument/2006/relationships/slideLayout" Target="../slideLayouts/slideLayout2.xml" />
</Relationships>
</file>

<file path=ppt/slides/_rels/slide27.xml.rels>&#65279;<?xml version="1.0" encoding="UTF-8" standalone="yes"?>
<Relationships xmlns="http://schemas.openxmlformats.org/package/2006/relationships">
  <Relationship Id="rId2" Type="http://schemas.openxmlformats.org/officeDocument/2006/relationships/notesSlide" Target="../notesSlides/notesSlide27.xml" />
  <Relationship Id="rId1" Type="http://schemas.openxmlformats.org/officeDocument/2006/relationships/slideLayout" Target="../slideLayouts/slideLayout2.xml" />
</Relationships>
</file>

<file path=ppt/slides/_rels/slide28.xml.rels>&#65279;<?xml version="1.0" encoding="UTF-8" standalone="yes"?>
<Relationships xmlns="http://schemas.openxmlformats.org/package/2006/relationships">
  <Relationship Id="rId2" Type="http://schemas.openxmlformats.org/officeDocument/2006/relationships/notesSlide" Target="../notesSlides/notesSlide28.xml" />
  <Relationship Id="rId1" Type="http://schemas.openxmlformats.org/officeDocument/2006/relationships/slideLayout" Target="../slideLayouts/slideLayout2.xml" />
</Relationships>
</file>

<file path=ppt/slides/_rels/slide29.xml.rels>&#65279;<?xml version="1.0" encoding="UTF-8" standalone="yes"?>
<Relationships xmlns="http://schemas.openxmlformats.org/package/2006/relationships">
  <Relationship Id="rId2" Type="http://schemas.openxmlformats.org/officeDocument/2006/relationships/notesSlide" Target="../notesSlides/notesSlide29.xml" />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2.xml" />
</Relationships>
</file>

<file path=ppt/slides/_rels/slide30.xml.rels>&#65279;<?xml version="1.0" encoding="UTF-8" standalone="yes"?>
<Relationships xmlns="http://schemas.openxmlformats.org/package/2006/relationships">
  <Relationship Id="rId2" Type="http://schemas.openxmlformats.org/officeDocument/2006/relationships/notesSlide" Target="../notesSlides/notesSlide30.xml" />
  <Relationship Id="rId1" Type="http://schemas.openxmlformats.org/officeDocument/2006/relationships/slideLayout" Target="../slideLayouts/slideLayout7.xml" />
</Relationships>
</file>

<file path=ppt/slides/_rels/slide31.xml.rels>&#65279;<?xml version="1.0" encoding="UTF-8" standalone="yes"?>
<Relationships xmlns="http://schemas.openxmlformats.org/package/2006/relationships">
  <Relationship Id="rId2" Type="http://schemas.openxmlformats.org/officeDocument/2006/relationships/notesSlide" Target="../notesSlides/notesSlide31.xml" />
  <Relationship Id="rId1" Type="http://schemas.openxmlformats.org/officeDocument/2006/relationships/slideLayout" Target="../slideLayouts/slideLayout7.xml" />
</Relationships>
</file>

<file path=ppt/slides/_rels/slide32.xml.rels>&#65279;<?xml version="1.0" encoding="UTF-8" standalone="yes"?>
<Relationships xmlns="http://schemas.openxmlformats.org/package/2006/relationships">
  <Relationship Id="rId2" Type="http://schemas.openxmlformats.org/officeDocument/2006/relationships/notesSlide" Target="../notesSlides/notesSlide32.xml" />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7.xml" />
</Relationships>
</file>

<file path=ppt/slides/_rels/slide7.xml.rels>&#65279;<?xml version="1.0" encoding="UTF-8" standalone="yes"?>
<Relationships xmlns="http://schemas.openxmlformats.org/package/2006/relationships">
  <Relationship Id="rId2" Type="http://schemas.openxmlformats.org/officeDocument/2006/relationships/notesSlide" Target="../notesSlides/notesSlide7.xml" />
  <Relationship Id="rId1" Type="http://schemas.openxmlformats.org/officeDocument/2006/relationships/slideLayout" Target="../slideLayouts/slideLayout7.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7.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9.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90500" y="533400"/>
            <a:ext cx="8305800" cy="762000"/>
          </a:xfrm>
        </p:spPr>
        <p:txBody>
          <a:bodyPr/>
          <a:lstStyle/>
          <a:p>
            <a:pPr eaLnBrk="1" hangingPunct="1"/>
            <a:r>
              <a:rPr lang="en-US" sz="3000" smtClean="0"/>
              <a:t>Ryan White 2012 Grantee Meeting</a:t>
            </a:r>
          </a:p>
        </p:txBody>
      </p:sp>
      <p:sp>
        <p:nvSpPr>
          <p:cNvPr id="4099" name="Text Box 4"/>
          <p:cNvSpPr txBox="1">
            <a:spLocks noChangeArrowheads="1"/>
          </p:cNvSpPr>
          <p:nvPr/>
        </p:nvSpPr>
        <p:spPr bwMode="auto">
          <a:xfrm>
            <a:off x="2514600" y="3987800"/>
            <a:ext cx="411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600" b="1"/>
              <a:t>Jacqueline C. Leifer, Esq.</a:t>
            </a:r>
          </a:p>
        </p:txBody>
      </p:sp>
      <p:sp>
        <p:nvSpPr>
          <p:cNvPr id="4100" name="Text Box 5"/>
          <p:cNvSpPr txBox="1">
            <a:spLocks noChangeArrowheads="1"/>
          </p:cNvSpPr>
          <p:nvPr/>
        </p:nvSpPr>
        <p:spPr bwMode="auto">
          <a:xfrm>
            <a:off x="5829300" y="1076325"/>
            <a:ext cx="2667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200" b="1">
                <a:solidFill>
                  <a:schemeClr val="bg1"/>
                </a:solidFill>
              </a:rPr>
              <a:t>November  28, 2012   </a:t>
            </a:r>
          </a:p>
        </p:txBody>
      </p:sp>
      <p:sp>
        <p:nvSpPr>
          <p:cNvPr id="4101" name="Rectangle 6"/>
          <p:cNvSpPr>
            <a:spLocks noGrp="1" noChangeArrowheads="1"/>
          </p:cNvSpPr>
          <p:nvPr>
            <p:ph type="subTitle" idx="1"/>
          </p:nvPr>
        </p:nvSpPr>
        <p:spPr/>
        <p:txBody>
          <a:bodyPr/>
          <a:lstStyle/>
          <a:p>
            <a:pPr eaLnBrk="1" hangingPunct="1"/>
            <a:r>
              <a:rPr lang="en-US" smtClean="0"/>
              <a:t>What Does It Take to Become an FQHC?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C0E51E7-5D6E-4AA9-8188-390407FF1D74}" type="slidenum">
              <a:rPr lang="en-US" smtClean="0">
                <a:solidFill>
                  <a:srgbClr val="08679A"/>
                </a:solidFill>
              </a:rPr>
              <a:pPr eaLnBrk="1" hangingPunct="1"/>
              <a:t>10</a:t>
            </a:fld>
            <a:endParaRPr lang="en-US" smtClean="0">
              <a:solidFill>
                <a:srgbClr val="08679A"/>
              </a:solidFill>
            </a:endParaRPr>
          </a:p>
        </p:txBody>
      </p:sp>
      <p:sp>
        <p:nvSpPr>
          <p:cNvPr id="13315" name="Rectangle 2"/>
          <p:cNvSpPr>
            <a:spLocks noGrp="1" noChangeArrowheads="1"/>
          </p:cNvSpPr>
          <p:nvPr>
            <p:ph type="title"/>
          </p:nvPr>
        </p:nvSpPr>
        <p:spPr/>
        <p:txBody>
          <a:bodyPr/>
          <a:lstStyle/>
          <a:p>
            <a:pPr eaLnBrk="1" hangingPunct="1"/>
            <a:r>
              <a:rPr lang="en-US" sz="3000" smtClean="0"/>
              <a:t>Scope of Project: Services</a:t>
            </a:r>
          </a:p>
        </p:txBody>
      </p:sp>
      <p:sp>
        <p:nvSpPr>
          <p:cNvPr id="13316" name="Rectangle 3"/>
          <p:cNvSpPr>
            <a:spLocks noGrp="1" noChangeArrowheads="1"/>
          </p:cNvSpPr>
          <p:nvPr>
            <p:ph type="body" idx="1"/>
          </p:nvPr>
        </p:nvSpPr>
        <p:spPr/>
        <p:txBody>
          <a:bodyPr/>
          <a:lstStyle/>
          <a:p>
            <a:pPr eaLnBrk="1" hangingPunct="1">
              <a:lnSpc>
                <a:spcPct val="90000"/>
              </a:lnSpc>
            </a:pPr>
            <a:r>
              <a:rPr lang="en-US" sz="2800" smtClean="0"/>
              <a:t>Health Resources and Services Administration (HRSA) expects FQHCs to have a system of care that </a:t>
            </a:r>
          </a:p>
          <a:p>
            <a:pPr lvl="1" eaLnBrk="1" hangingPunct="1">
              <a:lnSpc>
                <a:spcPct val="90000"/>
              </a:lnSpc>
            </a:pPr>
            <a:r>
              <a:rPr lang="en-US" sz="2400" smtClean="0"/>
              <a:t>Ensures access to a comprehensive scope of primary and preventive services, as well as enabling services and, as appropriate and necessary, additional health services, either directly or through established written arrangements and referrals</a:t>
            </a:r>
          </a:p>
          <a:p>
            <a:pPr lvl="1" eaLnBrk="1" hangingPunct="1">
              <a:lnSpc>
                <a:spcPct val="90000"/>
              </a:lnSpc>
            </a:pPr>
            <a:r>
              <a:rPr lang="en-US" sz="2400" smtClean="0"/>
              <a:t>Assists in providing access to other comprehensive health and social services, including inpatient, specialty, and ancillary care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5FA1060-6506-448D-AC4A-9306EF579518}" type="slidenum">
              <a:rPr lang="en-US" smtClean="0">
                <a:solidFill>
                  <a:srgbClr val="08679A"/>
                </a:solidFill>
              </a:rPr>
              <a:pPr eaLnBrk="1" hangingPunct="1"/>
              <a:t>11</a:t>
            </a:fld>
            <a:endParaRPr lang="en-US" smtClean="0">
              <a:solidFill>
                <a:srgbClr val="08679A"/>
              </a:solidFill>
            </a:endParaRPr>
          </a:p>
        </p:txBody>
      </p:sp>
      <p:sp>
        <p:nvSpPr>
          <p:cNvPr id="14339" name="Rectangle 2"/>
          <p:cNvSpPr>
            <a:spLocks noGrp="1" noChangeArrowheads="1"/>
          </p:cNvSpPr>
          <p:nvPr>
            <p:ph type="title"/>
          </p:nvPr>
        </p:nvSpPr>
        <p:spPr>
          <a:xfrm>
            <a:off x="228600" y="0"/>
            <a:ext cx="7772400" cy="762000"/>
          </a:xfrm>
        </p:spPr>
        <p:txBody>
          <a:bodyPr/>
          <a:lstStyle/>
          <a:p>
            <a:pPr eaLnBrk="1" hangingPunct="1"/>
            <a:r>
              <a:rPr lang="en-US" sz="3000" smtClean="0"/>
              <a:t>Scope of Project: Services</a:t>
            </a:r>
          </a:p>
        </p:txBody>
      </p:sp>
      <p:sp>
        <p:nvSpPr>
          <p:cNvPr id="14340" name="Rectangle 3"/>
          <p:cNvSpPr>
            <a:spLocks noGrp="1" noChangeArrowheads="1"/>
          </p:cNvSpPr>
          <p:nvPr>
            <p:ph type="body" idx="1"/>
          </p:nvPr>
        </p:nvSpPr>
        <p:spPr>
          <a:xfrm>
            <a:off x="228600" y="990600"/>
            <a:ext cx="8458200" cy="4800600"/>
          </a:xfrm>
        </p:spPr>
        <p:txBody>
          <a:bodyPr/>
          <a:lstStyle/>
          <a:p>
            <a:pPr eaLnBrk="1" hangingPunct="1">
              <a:lnSpc>
                <a:spcPct val="90000"/>
              </a:lnSpc>
            </a:pPr>
            <a:r>
              <a:rPr lang="en-US" sz="2400" smtClean="0"/>
              <a:t>Service delivery model must include</a:t>
            </a:r>
          </a:p>
          <a:p>
            <a:pPr lvl="1" eaLnBrk="1" hangingPunct="1">
              <a:lnSpc>
                <a:spcPct val="90000"/>
              </a:lnSpc>
            </a:pPr>
            <a:r>
              <a:rPr lang="en-US" sz="2100" smtClean="0"/>
              <a:t>Locations that are reasonably accessible and appropriate to the target population and the community as a whole</a:t>
            </a:r>
          </a:p>
          <a:p>
            <a:pPr lvl="1" eaLnBrk="1" hangingPunct="1">
              <a:lnSpc>
                <a:spcPct val="90000"/>
              </a:lnSpc>
            </a:pPr>
            <a:r>
              <a:rPr lang="en-US" sz="2100" smtClean="0"/>
              <a:t>Hours of operation that</a:t>
            </a:r>
          </a:p>
          <a:p>
            <a:pPr lvl="2" eaLnBrk="1" hangingPunct="1">
              <a:lnSpc>
                <a:spcPct val="90000"/>
              </a:lnSpc>
              <a:spcBef>
                <a:spcPct val="35000"/>
              </a:spcBef>
            </a:pPr>
            <a:r>
              <a:rPr lang="en-US" sz="1800" smtClean="0"/>
              <a:t>Result in services being reasonably available and accessible</a:t>
            </a:r>
          </a:p>
          <a:p>
            <a:pPr lvl="2" eaLnBrk="1" hangingPunct="1">
              <a:lnSpc>
                <a:spcPct val="90000"/>
              </a:lnSpc>
              <a:spcBef>
                <a:spcPct val="35000"/>
              </a:spcBef>
            </a:pPr>
            <a:r>
              <a:rPr lang="en-US" sz="1800" smtClean="0"/>
              <a:t>Meet the specific needs of the target population</a:t>
            </a:r>
          </a:p>
          <a:p>
            <a:pPr lvl="1" eaLnBrk="1" hangingPunct="1">
              <a:lnSpc>
                <a:spcPct val="90000"/>
              </a:lnSpc>
              <a:spcBef>
                <a:spcPct val="35000"/>
              </a:spcBef>
            </a:pPr>
            <a:r>
              <a:rPr lang="en-US" sz="2000" smtClean="0"/>
              <a:t>Manner of service delivery that ensures access for all life cycles of the target population</a:t>
            </a:r>
          </a:p>
          <a:p>
            <a:pPr lvl="2" eaLnBrk="1" hangingPunct="1">
              <a:lnSpc>
                <a:spcPct val="90000"/>
              </a:lnSpc>
              <a:spcBef>
                <a:spcPct val="40000"/>
              </a:spcBef>
            </a:pPr>
            <a:r>
              <a:rPr lang="en-US" sz="1800" smtClean="0"/>
              <a:t>Directly on-site</a:t>
            </a:r>
          </a:p>
          <a:p>
            <a:pPr lvl="2" eaLnBrk="1" hangingPunct="1">
              <a:lnSpc>
                <a:spcPct val="90000"/>
              </a:lnSpc>
              <a:spcBef>
                <a:spcPct val="40000"/>
              </a:spcBef>
            </a:pPr>
            <a:r>
              <a:rPr lang="en-US" sz="1800" smtClean="0"/>
              <a:t>Contractual agreements</a:t>
            </a:r>
          </a:p>
          <a:p>
            <a:pPr lvl="2" eaLnBrk="1" hangingPunct="1">
              <a:lnSpc>
                <a:spcPct val="90000"/>
              </a:lnSpc>
              <a:spcBef>
                <a:spcPct val="40000"/>
              </a:spcBef>
            </a:pPr>
            <a:r>
              <a:rPr lang="en-US" sz="1800" smtClean="0"/>
              <a:t>Formal (written) referral agreements</a:t>
            </a:r>
          </a:p>
          <a:p>
            <a:pPr lvl="2" eaLnBrk="1" hangingPunct="1">
              <a:lnSpc>
                <a:spcPct val="90000"/>
              </a:lnSpc>
              <a:spcBef>
                <a:spcPct val="40000"/>
              </a:spcBef>
            </a:pPr>
            <a:r>
              <a:rPr lang="en-US" sz="1800" smtClean="0"/>
              <a:t>Informal referral arrangements (non-required services only)</a:t>
            </a:r>
          </a:p>
          <a:p>
            <a:pPr lvl="1" eaLnBrk="1" hangingPunct="1">
              <a:lnSpc>
                <a:spcPct val="90000"/>
              </a:lnSpc>
              <a:spcBef>
                <a:spcPct val="40000"/>
              </a:spcBef>
            </a:pPr>
            <a:r>
              <a:rPr lang="en-US" sz="2000" smtClean="0"/>
              <a:t>Professional coverage for when the center is closed</a:t>
            </a:r>
            <a:endParaRPr lang="en-US" sz="2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1F0452C-322F-4EBC-8CD3-B00BB4F53A1F}" type="slidenum">
              <a:rPr lang="en-US" smtClean="0">
                <a:solidFill>
                  <a:srgbClr val="08679A"/>
                </a:solidFill>
              </a:rPr>
              <a:pPr eaLnBrk="1" hangingPunct="1"/>
              <a:t>12</a:t>
            </a:fld>
            <a:endParaRPr lang="en-US" smtClean="0">
              <a:solidFill>
                <a:srgbClr val="08679A"/>
              </a:solidFill>
            </a:endParaRPr>
          </a:p>
        </p:txBody>
      </p:sp>
      <p:sp>
        <p:nvSpPr>
          <p:cNvPr id="15363" name="Rectangle 2"/>
          <p:cNvSpPr>
            <a:spLocks noGrp="1" noChangeArrowheads="1"/>
          </p:cNvSpPr>
          <p:nvPr>
            <p:ph type="title"/>
          </p:nvPr>
        </p:nvSpPr>
        <p:spPr/>
        <p:txBody>
          <a:bodyPr/>
          <a:lstStyle/>
          <a:p>
            <a:pPr eaLnBrk="1" hangingPunct="1"/>
            <a:r>
              <a:rPr lang="en-US" sz="3000" smtClean="0"/>
              <a:t>Scope of Project: Service Sites</a:t>
            </a:r>
          </a:p>
        </p:txBody>
      </p:sp>
      <p:sp>
        <p:nvSpPr>
          <p:cNvPr id="15364" name="Rectangle 3"/>
          <p:cNvSpPr>
            <a:spLocks noGrp="1" noChangeArrowheads="1"/>
          </p:cNvSpPr>
          <p:nvPr>
            <p:ph type="body" idx="1"/>
          </p:nvPr>
        </p:nvSpPr>
        <p:spPr>
          <a:xfrm>
            <a:off x="153988" y="914400"/>
            <a:ext cx="8609012" cy="5105400"/>
          </a:xfrm>
        </p:spPr>
        <p:txBody>
          <a:bodyPr/>
          <a:lstStyle/>
          <a:p>
            <a:pPr eaLnBrk="1" hangingPunct="1">
              <a:lnSpc>
                <a:spcPct val="80000"/>
              </a:lnSpc>
            </a:pPr>
            <a:r>
              <a:rPr lang="en-US" sz="2600" smtClean="0"/>
              <a:t>Any location where a FQHC provides primary health care services to a defined service area or target population </a:t>
            </a:r>
          </a:p>
          <a:p>
            <a:pPr eaLnBrk="1" hangingPunct="1">
              <a:lnSpc>
                <a:spcPct val="80000"/>
              </a:lnSpc>
            </a:pPr>
            <a:r>
              <a:rPr lang="en-US" sz="2600" smtClean="0"/>
              <a:t>Must meet all of the following conditions</a:t>
            </a:r>
          </a:p>
          <a:p>
            <a:pPr lvl="1" eaLnBrk="1" hangingPunct="1">
              <a:lnSpc>
                <a:spcPct val="80000"/>
              </a:lnSpc>
            </a:pPr>
            <a:r>
              <a:rPr lang="en-US" sz="2200" smtClean="0"/>
              <a:t>FQHC generates face-to-face encounters which are documenting in the patients’ medical record</a:t>
            </a:r>
          </a:p>
          <a:p>
            <a:pPr lvl="1" eaLnBrk="1" hangingPunct="1">
              <a:lnSpc>
                <a:spcPct val="80000"/>
              </a:lnSpc>
            </a:pPr>
            <a:r>
              <a:rPr lang="en-US" sz="2200" smtClean="0"/>
              <a:t>Providers exercise independent judgment</a:t>
            </a:r>
          </a:p>
          <a:p>
            <a:pPr lvl="1" eaLnBrk="1" hangingPunct="1">
              <a:lnSpc>
                <a:spcPct val="80000"/>
              </a:lnSpc>
            </a:pPr>
            <a:r>
              <a:rPr lang="en-US" sz="2200" smtClean="0"/>
              <a:t>Services are provided directly by or on behalf of the FQHC, whose governing Board retains control and authority over the provision of the services at the location</a:t>
            </a:r>
          </a:p>
          <a:p>
            <a:pPr lvl="1" eaLnBrk="1" hangingPunct="1">
              <a:lnSpc>
                <a:spcPct val="80000"/>
              </a:lnSpc>
            </a:pPr>
            <a:r>
              <a:rPr lang="en-US" sz="2200" smtClean="0"/>
              <a:t>Services are provided on a regularly scheduled basis (note – unless State law requires otherwise, no minimum number of hours per week required to be a site)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7430163-7EC3-40AF-931F-D5D26F422816}" type="slidenum">
              <a:rPr lang="en-US" smtClean="0">
                <a:solidFill>
                  <a:srgbClr val="08679A"/>
                </a:solidFill>
              </a:rPr>
              <a:pPr eaLnBrk="1" hangingPunct="1"/>
              <a:t>13</a:t>
            </a:fld>
            <a:endParaRPr lang="en-US" smtClean="0">
              <a:solidFill>
                <a:srgbClr val="08679A"/>
              </a:solidFill>
            </a:endParaRPr>
          </a:p>
        </p:txBody>
      </p:sp>
      <p:sp>
        <p:nvSpPr>
          <p:cNvPr id="16387" name="Rectangle 2"/>
          <p:cNvSpPr>
            <a:spLocks noGrp="1" noChangeArrowheads="1"/>
          </p:cNvSpPr>
          <p:nvPr>
            <p:ph type="title"/>
          </p:nvPr>
        </p:nvSpPr>
        <p:spPr/>
        <p:txBody>
          <a:bodyPr/>
          <a:lstStyle/>
          <a:p>
            <a:pPr eaLnBrk="1" hangingPunct="1"/>
            <a:r>
              <a:rPr lang="en-US" sz="3000" smtClean="0"/>
              <a:t>Scope of Project: Service Sites</a:t>
            </a:r>
          </a:p>
        </p:txBody>
      </p:sp>
      <p:sp>
        <p:nvSpPr>
          <p:cNvPr id="16388" name="Rectangle 3"/>
          <p:cNvSpPr>
            <a:spLocks noGrp="1" noChangeArrowheads="1"/>
          </p:cNvSpPr>
          <p:nvPr>
            <p:ph type="body" idx="1"/>
          </p:nvPr>
        </p:nvSpPr>
        <p:spPr>
          <a:xfrm>
            <a:off x="457200" y="914400"/>
            <a:ext cx="8459788" cy="5105400"/>
          </a:xfrm>
        </p:spPr>
        <p:txBody>
          <a:bodyPr/>
          <a:lstStyle/>
          <a:p>
            <a:pPr eaLnBrk="1" hangingPunct="1"/>
            <a:endParaRPr lang="en-US" sz="2800" smtClean="0"/>
          </a:p>
          <a:p>
            <a:pPr eaLnBrk="1" hangingPunct="1"/>
            <a:r>
              <a:rPr lang="en-US" sz="2800" smtClean="0">
                <a:solidFill>
                  <a:schemeClr val="accent2"/>
                </a:solidFill>
              </a:rPr>
              <a:t>Service sites include</a:t>
            </a:r>
          </a:p>
          <a:p>
            <a:pPr lvl="1" eaLnBrk="1" hangingPunct="1"/>
            <a:r>
              <a:rPr lang="en-US" sz="2200" smtClean="0"/>
              <a:t>Permanent (year round, fixed location)</a:t>
            </a:r>
          </a:p>
          <a:p>
            <a:pPr lvl="1" eaLnBrk="1" hangingPunct="1"/>
            <a:r>
              <a:rPr lang="en-US" sz="2200" smtClean="0"/>
              <a:t>Seasonal (less than year round, fixed location)</a:t>
            </a:r>
          </a:p>
          <a:p>
            <a:pPr lvl="1" eaLnBrk="1" hangingPunct="1"/>
            <a:r>
              <a:rPr lang="en-US" sz="2200" smtClean="0"/>
              <a:t>Intermittent (limited period of time and change locations)</a:t>
            </a:r>
          </a:p>
          <a:p>
            <a:pPr lvl="1" eaLnBrk="1" hangingPunct="1"/>
            <a:r>
              <a:rPr lang="en-US" sz="2200" smtClean="0"/>
              <a:t>Mobile medical/dental vans</a:t>
            </a:r>
          </a:p>
          <a:p>
            <a:pPr lvl="1" eaLnBrk="1" hangingPunct="1"/>
            <a:r>
              <a:rPr lang="en-US" sz="2200" smtClean="0"/>
              <a:t>Migrant voucher screening sites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6C581AC-8402-4F4D-915A-68A81E0954D5}" type="slidenum">
              <a:rPr lang="en-US" smtClean="0">
                <a:solidFill>
                  <a:srgbClr val="08679A"/>
                </a:solidFill>
              </a:rPr>
              <a:pPr eaLnBrk="1" hangingPunct="1"/>
              <a:t>14</a:t>
            </a:fld>
            <a:endParaRPr lang="en-US" smtClean="0">
              <a:solidFill>
                <a:srgbClr val="08679A"/>
              </a:solidFill>
            </a:endParaRPr>
          </a:p>
        </p:txBody>
      </p:sp>
      <p:sp>
        <p:nvSpPr>
          <p:cNvPr id="17411" name="Rectangle 2"/>
          <p:cNvSpPr>
            <a:spLocks noGrp="1" noChangeArrowheads="1"/>
          </p:cNvSpPr>
          <p:nvPr>
            <p:ph type="title"/>
          </p:nvPr>
        </p:nvSpPr>
        <p:spPr>
          <a:xfrm>
            <a:off x="152400" y="-381000"/>
            <a:ext cx="7772400" cy="1143000"/>
          </a:xfrm>
        </p:spPr>
        <p:txBody>
          <a:bodyPr/>
          <a:lstStyle/>
          <a:p>
            <a:pPr eaLnBrk="1" hangingPunct="1"/>
            <a:r>
              <a:rPr lang="en-US" sz="3000" smtClean="0"/>
              <a:t>Core Requirements: Governance</a:t>
            </a:r>
          </a:p>
        </p:txBody>
      </p:sp>
      <p:sp>
        <p:nvSpPr>
          <p:cNvPr id="17412" name="Rectangle 3"/>
          <p:cNvSpPr>
            <a:spLocks noGrp="1" noChangeArrowheads="1"/>
          </p:cNvSpPr>
          <p:nvPr>
            <p:ph type="body" idx="1"/>
          </p:nvPr>
        </p:nvSpPr>
        <p:spPr>
          <a:xfrm>
            <a:off x="609600" y="1219200"/>
            <a:ext cx="7772400" cy="4114800"/>
          </a:xfrm>
        </p:spPr>
        <p:txBody>
          <a:bodyPr/>
          <a:lstStyle/>
          <a:p>
            <a:pPr eaLnBrk="1" hangingPunct="1">
              <a:lnSpc>
                <a:spcPct val="90000"/>
              </a:lnSpc>
            </a:pPr>
            <a:r>
              <a:rPr lang="en-US" sz="2800" smtClean="0"/>
              <a:t>HRSA expects FQHCs to have a governing body that </a:t>
            </a:r>
          </a:p>
          <a:p>
            <a:pPr lvl="1" eaLnBrk="1" hangingPunct="1">
              <a:lnSpc>
                <a:spcPct val="90000"/>
              </a:lnSpc>
            </a:pPr>
            <a:r>
              <a:rPr lang="en-US" sz="2400" smtClean="0"/>
              <a:t>Assumes full authority and oversight responsibilities</a:t>
            </a:r>
          </a:p>
          <a:p>
            <a:pPr lvl="1" eaLnBrk="1" hangingPunct="1">
              <a:lnSpc>
                <a:spcPct val="90000"/>
              </a:lnSpc>
            </a:pPr>
            <a:r>
              <a:rPr lang="en-US" sz="2400" smtClean="0"/>
              <a:t>Maintains compliant size, composition, and meeting schedules</a:t>
            </a:r>
          </a:p>
          <a:p>
            <a:pPr lvl="1" eaLnBrk="1" hangingPunct="1">
              <a:lnSpc>
                <a:spcPct val="90000"/>
              </a:lnSpc>
            </a:pPr>
            <a:r>
              <a:rPr lang="en-US" sz="2400" smtClean="0"/>
              <a:t>Carries out legal and fiduciary responsibilities</a:t>
            </a:r>
          </a:p>
          <a:p>
            <a:pPr lvl="1" eaLnBrk="1" hangingPunct="1">
              <a:lnSpc>
                <a:spcPct val="90000"/>
              </a:lnSpc>
            </a:pPr>
            <a:r>
              <a:rPr lang="en-US" sz="2400" smtClean="0"/>
              <a:t>Establishes appropriate committee structure</a:t>
            </a:r>
          </a:p>
          <a:p>
            <a:pPr lvl="1" eaLnBrk="1" hangingPunct="1">
              <a:lnSpc>
                <a:spcPct val="90000"/>
              </a:lnSpc>
            </a:pPr>
            <a:r>
              <a:rPr lang="en-US" sz="2400" smtClean="0"/>
              <a:t>Provides opportunities for Board training and development </a:t>
            </a:r>
          </a:p>
          <a:p>
            <a:pPr lvl="1" eaLnBrk="1" hangingPunct="1">
              <a:lnSpc>
                <a:spcPct val="90000"/>
              </a:lnSpc>
              <a:buFontTx/>
              <a:buNone/>
            </a:pPr>
            <a:endParaRPr lang="en-US" sz="2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D3C316-97E2-4AA4-99A4-F42B50DB6F6E}" type="slidenum">
              <a:rPr lang="en-US" smtClean="0">
                <a:solidFill>
                  <a:srgbClr val="08679A"/>
                </a:solidFill>
              </a:rPr>
              <a:pPr eaLnBrk="1" hangingPunct="1"/>
              <a:t>15</a:t>
            </a:fld>
            <a:endParaRPr lang="en-US" smtClean="0">
              <a:solidFill>
                <a:srgbClr val="08679A"/>
              </a:solidFill>
            </a:endParaRPr>
          </a:p>
        </p:txBody>
      </p:sp>
      <p:sp>
        <p:nvSpPr>
          <p:cNvPr id="18435" name="Rectangle 2"/>
          <p:cNvSpPr>
            <a:spLocks noGrp="1" noChangeArrowheads="1"/>
          </p:cNvSpPr>
          <p:nvPr>
            <p:ph type="title"/>
          </p:nvPr>
        </p:nvSpPr>
        <p:spPr>
          <a:xfrm>
            <a:off x="1066800" y="609600"/>
            <a:ext cx="7696200" cy="1143000"/>
          </a:xfrm>
        </p:spPr>
        <p:txBody>
          <a:bodyPr/>
          <a:lstStyle/>
          <a:p>
            <a:pPr eaLnBrk="1" hangingPunct="1"/>
            <a:r>
              <a:rPr lang="en-US" smtClean="0"/>
              <a:t>Governance Requirements</a:t>
            </a:r>
          </a:p>
        </p:txBody>
      </p:sp>
      <p:sp>
        <p:nvSpPr>
          <p:cNvPr id="18436" name="Rectangle 3"/>
          <p:cNvSpPr>
            <a:spLocks noGrp="1" noChangeArrowheads="1"/>
          </p:cNvSpPr>
          <p:nvPr>
            <p:ph type="body" idx="1"/>
          </p:nvPr>
        </p:nvSpPr>
        <p:spPr>
          <a:xfrm>
            <a:off x="304800" y="1143000"/>
            <a:ext cx="8305800" cy="4876800"/>
          </a:xfrm>
        </p:spPr>
        <p:txBody>
          <a:bodyPr/>
          <a:lstStyle/>
          <a:p>
            <a:pPr eaLnBrk="1" hangingPunct="1">
              <a:lnSpc>
                <a:spcPct val="90000"/>
              </a:lnSpc>
            </a:pPr>
            <a:r>
              <a:rPr lang="en-US" sz="2400" smtClean="0"/>
              <a:t>Distinguishing feature of FQHCs is governance by a community-based Board</a:t>
            </a:r>
          </a:p>
          <a:p>
            <a:pPr lvl="1" eaLnBrk="1" hangingPunct="1">
              <a:lnSpc>
                <a:spcPct val="90000"/>
              </a:lnSpc>
            </a:pPr>
            <a:r>
              <a:rPr lang="en-US" sz="2000" smtClean="0"/>
              <a:t>Size should be between 9 – 25 members, and appropriate for the complexity of organization</a:t>
            </a:r>
          </a:p>
          <a:p>
            <a:pPr lvl="1" eaLnBrk="1" hangingPunct="1">
              <a:lnSpc>
                <a:spcPct val="90000"/>
              </a:lnSpc>
              <a:spcBef>
                <a:spcPct val="40000"/>
              </a:spcBef>
            </a:pPr>
            <a:r>
              <a:rPr lang="en-US" sz="2000" smtClean="0"/>
              <a:t>A minimum of 51% of Board members (at least a majority) must be active consumers of the FQHC’s services</a:t>
            </a:r>
          </a:p>
          <a:p>
            <a:pPr lvl="1" eaLnBrk="1" hangingPunct="1">
              <a:lnSpc>
                <a:spcPct val="90000"/>
              </a:lnSpc>
              <a:spcBef>
                <a:spcPct val="40000"/>
              </a:spcBef>
            </a:pPr>
            <a:r>
              <a:rPr lang="en-US" sz="2000" smtClean="0"/>
              <a:t>No Board member can be an employee or a spouse, child, parent or sibling (by blood or marriage) of an employee</a:t>
            </a:r>
          </a:p>
          <a:p>
            <a:pPr lvl="1" eaLnBrk="1" hangingPunct="1">
              <a:lnSpc>
                <a:spcPct val="90000"/>
              </a:lnSpc>
              <a:spcBef>
                <a:spcPct val="40000"/>
              </a:spcBef>
            </a:pPr>
            <a:r>
              <a:rPr lang="en-US" sz="2000" smtClean="0"/>
              <a:t>Executive Director may serve as an ex-officio non-voting member of the Board</a:t>
            </a:r>
          </a:p>
        </p:txBody>
      </p:sp>
      <p:sp>
        <p:nvSpPr>
          <p:cNvPr id="18437" name="Text Box 4"/>
          <p:cNvSpPr txBox="1">
            <a:spLocks noChangeArrowheads="1"/>
          </p:cNvSpPr>
          <p:nvPr/>
        </p:nvSpPr>
        <p:spPr bwMode="auto">
          <a:xfrm>
            <a:off x="304800" y="228600"/>
            <a:ext cx="77724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000" b="1">
                <a:solidFill>
                  <a:schemeClr val="bg1"/>
                </a:solidFill>
              </a:rPr>
              <a:t>Governance Requirements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9002B11-66DC-4C46-B9B8-E38067FF65ED}" type="slidenum">
              <a:rPr lang="en-US" smtClean="0">
                <a:solidFill>
                  <a:srgbClr val="08679A"/>
                </a:solidFill>
              </a:rPr>
              <a:pPr eaLnBrk="1" hangingPunct="1"/>
              <a:t>16</a:t>
            </a:fld>
            <a:endParaRPr lang="en-US" smtClean="0">
              <a:solidFill>
                <a:srgbClr val="08679A"/>
              </a:solidFill>
            </a:endParaRPr>
          </a:p>
        </p:txBody>
      </p:sp>
      <p:sp>
        <p:nvSpPr>
          <p:cNvPr id="19459" name="Rectangle 2"/>
          <p:cNvSpPr>
            <a:spLocks noGrp="1" noChangeArrowheads="1"/>
          </p:cNvSpPr>
          <p:nvPr>
            <p:ph type="title"/>
          </p:nvPr>
        </p:nvSpPr>
        <p:spPr>
          <a:xfrm>
            <a:off x="0" y="0"/>
            <a:ext cx="7924800" cy="762000"/>
          </a:xfrm>
        </p:spPr>
        <p:txBody>
          <a:bodyPr/>
          <a:lstStyle/>
          <a:p>
            <a:pPr eaLnBrk="1" hangingPunct="1"/>
            <a:r>
              <a:rPr lang="en-US" sz="3000" smtClean="0"/>
              <a:t>Governance Requirements</a:t>
            </a:r>
          </a:p>
        </p:txBody>
      </p:sp>
      <p:sp>
        <p:nvSpPr>
          <p:cNvPr id="19460" name="Rectangle 3"/>
          <p:cNvSpPr>
            <a:spLocks noGrp="1" noChangeArrowheads="1"/>
          </p:cNvSpPr>
          <p:nvPr>
            <p:ph type="body" idx="1"/>
          </p:nvPr>
        </p:nvSpPr>
        <p:spPr>
          <a:xfrm>
            <a:off x="152400" y="1066800"/>
            <a:ext cx="8153400" cy="5105400"/>
          </a:xfrm>
        </p:spPr>
        <p:txBody>
          <a:bodyPr/>
          <a:lstStyle/>
          <a:p>
            <a:pPr eaLnBrk="1" hangingPunct="1"/>
            <a:r>
              <a:rPr lang="en-US" sz="2800" smtClean="0"/>
              <a:t>Composition</a:t>
            </a:r>
          </a:p>
          <a:p>
            <a:pPr lvl="1" eaLnBrk="1" hangingPunct="1"/>
            <a:r>
              <a:rPr lang="en-US" sz="2400" smtClean="0">
                <a:solidFill>
                  <a:schemeClr val="accent2"/>
                </a:solidFill>
              </a:rPr>
              <a:t>Consumer Board members</a:t>
            </a:r>
            <a:r>
              <a:rPr lang="en-US" sz="2200" smtClean="0"/>
              <a:t> </a:t>
            </a:r>
          </a:p>
          <a:p>
            <a:pPr lvl="2" eaLnBrk="1" hangingPunct="1"/>
            <a:r>
              <a:rPr lang="en-US" sz="2000" smtClean="0"/>
              <a:t>Receive health care services at the health center</a:t>
            </a:r>
          </a:p>
          <a:p>
            <a:pPr lvl="2" eaLnBrk="1" hangingPunct="1"/>
            <a:r>
              <a:rPr lang="en-US" sz="2000" smtClean="0"/>
              <a:t>Must, as a whole, reasonably represent the patient population served in terms of demographic factors such as race, ethnicity and gender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D12CB54-547B-4087-9509-AEFEEC936FD4}" type="slidenum">
              <a:rPr lang="en-US" smtClean="0">
                <a:solidFill>
                  <a:srgbClr val="08679A"/>
                </a:solidFill>
              </a:rPr>
              <a:pPr eaLnBrk="1" hangingPunct="1"/>
              <a:t>17</a:t>
            </a:fld>
            <a:endParaRPr lang="en-US" smtClean="0">
              <a:solidFill>
                <a:srgbClr val="08679A"/>
              </a:solidFill>
            </a:endParaRPr>
          </a:p>
        </p:txBody>
      </p:sp>
      <p:sp>
        <p:nvSpPr>
          <p:cNvPr id="20483" name="Rectangle 2"/>
          <p:cNvSpPr>
            <a:spLocks noGrp="1" noChangeArrowheads="1"/>
          </p:cNvSpPr>
          <p:nvPr>
            <p:ph type="title"/>
          </p:nvPr>
        </p:nvSpPr>
        <p:spPr>
          <a:xfrm>
            <a:off x="153988" y="250825"/>
            <a:ext cx="8532812" cy="492125"/>
          </a:xfrm>
        </p:spPr>
        <p:txBody>
          <a:bodyPr/>
          <a:lstStyle/>
          <a:p>
            <a:pPr eaLnBrk="1" hangingPunct="1"/>
            <a:r>
              <a:rPr lang="en-US" sz="3000" smtClean="0"/>
              <a:t>Governance Requirements</a:t>
            </a:r>
          </a:p>
        </p:txBody>
      </p:sp>
      <p:sp>
        <p:nvSpPr>
          <p:cNvPr id="20484" name="Rectangle 3"/>
          <p:cNvSpPr>
            <a:spLocks noGrp="1" noChangeArrowheads="1"/>
          </p:cNvSpPr>
          <p:nvPr>
            <p:ph type="body" idx="1"/>
          </p:nvPr>
        </p:nvSpPr>
        <p:spPr>
          <a:xfrm>
            <a:off x="152400" y="990600"/>
            <a:ext cx="8228013" cy="5105400"/>
          </a:xfrm>
        </p:spPr>
        <p:txBody>
          <a:bodyPr/>
          <a:lstStyle/>
          <a:p>
            <a:pPr eaLnBrk="1" hangingPunct="1">
              <a:lnSpc>
                <a:spcPct val="90000"/>
              </a:lnSpc>
            </a:pPr>
            <a:r>
              <a:rPr lang="en-US" smtClean="0"/>
              <a:t>Composition (cont.)</a:t>
            </a:r>
          </a:p>
          <a:p>
            <a:pPr lvl="1" eaLnBrk="1" hangingPunct="1">
              <a:lnSpc>
                <a:spcPct val="90000"/>
              </a:lnSpc>
            </a:pPr>
            <a:r>
              <a:rPr lang="en-US" smtClean="0">
                <a:solidFill>
                  <a:schemeClr val="accent2"/>
                </a:solidFill>
              </a:rPr>
              <a:t>Non-consumer Board members</a:t>
            </a:r>
          </a:p>
          <a:p>
            <a:pPr lvl="2" eaLnBrk="1" hangingPunct="1">
              <a:lnSpc>
                <a:spcPct val="90000"/>
              </a:lnSpc>
            </a:pPr>
            <a:r>
              <a:rPr lang="en-US" smtClean="0"/>
              <a:t>Should be representative of the community served and be selected for expertise in areas such as finance and banking, legal, community affairs, </a:t>
            </a:r>
            <a:r>
              <a:rPr lang="en-US" i="1" smtClean="0"/>
              <a:t>etc.</a:t>
            </a:r>
            <a:r>
              <a:rPr lang="en-US" smtClean="0"/>
              <a:t> </a:t>
            </a:r>
          </a:p>
          <a:p>
            <a:pPr lvl="2" eaLnBrk="1" hangingPunct="1">
              <a:lnSpc>
                <a:spcPct val="90000"/>
              </a:lnSpc>
            </a:pPr>
            <a:r>
              <a:rPr lang="en-US" smtClean="0"/>
              <a:t>Should live or work in the service area</a:t>
            </a:r>
            <a:endParaRPr lang="en-US" i="1" smtClean="0"/>
          </a:p>
          <a:p>
            <a:pPr lvl="2" eaLnBrk="1" hangingPunct="1">
              <a:lnSpc>
                <a:spcPct val="90000"/>
              </a:lnSpc>
            </a:pPr>
            <a:r>
              <a:rPr lang="en-US" smtClean="0"/>
              <a:t>No more than one half of non-consumer members can derive more than 10 percent of their income from the health care industry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7811325-BCE3-4644-832B-A680AE595B5E}" type="slidenum">
              <a:rPr lang="en-US" smtClean="0">
                <a:solidFill>
                  <a:srgbClr val="08679A"/>
                </a:solidFill>
              </a:rPr>
              <a:pPr eaLnBrk="1" hangingPunct="1"/>
              <a:t>18</a:t>
            </a:fld>
            <a:endParaRPr lang="en-US" smtClean="0">
              <a:solidFill>
                <a:srgbClr val="08679A"/>
              </a:solidFill>
            </a:endParaRPr>
          </a:p>
        </p:txBody>
      </p:sp>
      <p:sp>
        <p:nvSpPr>
          <p:cNvPr id="21507" name="Rectangle 2"/>
          <p:cNvSpPr>
            <a:spLocks noGrp="1" noChangeArrowheads="1"/>
          </p:cNvSpPr>
          <p:nvPr>
            <p:ph type="title"/>
          </p:nvPr>
        </p:nvSpPr>
        <p:spPr>
          <a:xfrm>
            <a:off x="153988" y="250825"/>
            <a:ext cx="8532812" cy="492125"/>
          </a:xfrm>
        </p:spPr>
        <p:txBody>
          <a:bodyPr/>
          <a:lstStyle/>
          <a:p>
            <a:pPr eaLnBrk="1" hangingPunct="1"/>
            <a:r>
              <a:rPr lang="en-US" sz="3000" smtClean="0"/>
              <a:t>Governance Requirements</a:t>
            </a:r>
          </a:p>
        </p:txBody>
      </p:sp>
      <p:sp>
        <p:nvSpPr>
          <p:cNvPr id="21508" name="Rectangle 3"/>
          <p:cNvSpPr>
            <a:spLocks noGrp="1" noChangeArrowheads="1"/>
          </p:cNvSpPr>
          <p:nvPr>
            <p:ph type="body" idx="1"/>
          </p:nvPr>
        </p:nvSpPr>
        <p:spPr>
          <a:xfrm>
            <a:off x="153988" y="1066800"/>
            <a:ext cx="8609012" cy="4953000"/>
          </a:xfrm>
        </p:spPr>
        <p:txBody>
          <a:bodyPr/>
          <a:lstStyle/>
          <a:p>
            <a:pPr eaLnBrk="1" hangingPunct="1">
              <a:lnSpc>
                <a:spcPct val="80000"/>
              </a:lnSpc>
            </a:pPr>
            <a:r>
              <a:rPr lang="en-US" sz="2600" smtClean="0"/>
              <a:t>Governing Board should establish appropriate procedures</a:t>
            </a:r>
          </a:p>
          <a:p>
            <a:pPr lvl="1" eaLnBrk="1" hangingPunct="1">
              <a:lnSpc>
                <a:spcPct val="80000"/>
              </a:lnSpc>
            </a:pPr>
            <a:r>
              <a:rPr lang="en-US" sz="2200" smtClean="0"/>
              <a:t>Monthly meeting schedule (required) and minutes, which are approved at subsequent meeting </a:t>
            </a:r>
          </a:p>
          <a:p>
            <a:pPr lvl="1" eaLnBrk="1" hangingPunct="1">
              <a:lnSpc>
                <a:spcPct val="80000"/>
              </a:lnSpc>
              <a:spcBef>
                <a:spcPct val="50000"/>
              </a:spcBef>
            </a:pPr>
            <a:r>
              <a:rPr lang="en-US" sz="2200" smtClean="0"/>
              <a:t>Selection procedures that allow for a self-perpetuating Board (</a:t>
            </a:r>
            <a:r>
              <a:rPr lang="en-US" sz="2200" i="1" smtClean="0"/>
              <a:t>i.e.</a:t>
            </a:r>
            <a:r>
              <a:rPr lang="en-US" sz="2200" smtClean="0"/>
              <a:t>, the Board elects itself)</a:t>
            </a:r>
          </a:p>
          <a:p>
            <a:pPr lvl="1" eaLnBrk="1" hangingPunct="1">
              <a:lnSpc>
                <a:spcPct val="80000"/>
              </a:lnSpc>
            </a:pPr>
            <a:r>
              <a:rPr lang="en-US" sz="2200" smtClean="0"/>
              <a:t>Appropriate committees and committee meeting schedules</a:t>
            </a:r>
          </a:p>
          <a:p>
            <a:pPr lvl="1" eaLnBrk="1" hangingPunct="1">
              <a:lnSpc>
                <a:spcPct val="80000"/>
              </a:lnSpc>
            </a:pPr>
            <a:r>
              <a:rPr lang="en-US" sz="2200" smtClean="0"/>
              <a:t>Board orientation, training and development</a:t>
            </a:r>
          </a:p>
          <a:p>
            <a:pPr lvl="1" eaLnBrk="1" hangingPunct="1">
              <a:lnSpc>
                <a:spcPct val="80000"/>
              </a:lnSpc>
            </a:pPr>
            <a:r>
              <a:rPr lang="en-US" sz="2200" smtClean="0"/>
              <a:t>Board-approved policy (or Bylaws provision) managing actual or potential conflicts of interest by Board members, employees, consultants and those who furnish goods/services to the FQHC</a:t>
            </a:r>
          </a:p>
          <a:p>
            <a:pPr lvl="2" eaLnBrk="1" hangingPunct="1">
              <a:lnSpc>
                <a:spcPct val="80000"/>
              </a:lnSpc>
            </a:pPr>
            <a:r>
              <a:rPr lang="en-US" sz="2000" smtClean="0"/>
              <a:t>Disclosure</a:t>
            </a:r>
          </a:p>
          <a:p>
            <a:pPr lvl="2" eaLnBrk="1" hangingPunct="1">
              <a:lnSpc>
                <a:spcPct val="80000"/>
              </a:lnSpc>
            </a:pPr>
            <a:r>
              <a:rPr lang="en-US" sz="2000" smtClean="0"/>
              <a:t>Recusal from voting (and possibly discussion)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790E319-F775-4185-886E-E1971CEDD354}" type="slidenum">
              <a:rPr lang="en-US" smtClean="0">
                <a:solidFill>
                  <a:srgbClr val="08679A"/>
                </a:solidFill>
              </a:rPr>
              <a:pPr eaLnBrk="1" hangingPunct="1"/>
              <a:t>19</a:t>
            </a:fld>
            <a:endParaRPr lang="en-US" smtClean="0">
              <a:solidFill>
                <a:srgbClr val="08679A"/>
              </a:solidFill>
            </a:endParaRPr>
          </a:p>
        </p:txBody>
      </p:sp>
      <p:sp>
        <p:nvSpPr>
          <p:cNvPr id="22531" name="Rectangle 2"/>
          <p:cNvSpPr>
            <a:spLocks noGrp="1" noChangeArrowheads="1"/>
          </p:cNvSpPr>
          <p:nvPr>
            <p:ph type="title"/>
          </p:nvPr>
        </p:nvSpPr>
        <p:spPr/>
        <p:txBody>
          <a:bodyPr/>
          <a:lstStyle/>
          <a:p>
            <a:pPr eaLnBrk="1" hangingPunct="1"/>
            <a:r>
              <a:rPr lang="en-US" sz="3000" smtClean="0"/>
              <a:t>Governance Requirements</a:t>
            </a:r>
          </a:p>
        </p:txBody>
      </p:sp>
      <p:sp>
        <p:nvSpPr>
          <p:cNvPr id="22532" name="Rectangle 3"/>
          <p:cNvSpPr>
            <a:spLocks noGrp="1" noChangeArrowheads="1"/>
          </p:cNvSpPr>
          <p:nvPr>
            <p:ph type="body" idx="1"/>
          </p:nvPr>
        </p:nvSpPr>
        <p:spPr/>
        <p:txBody>
          <a:bodyPr/>
          <a:lstStyle/>
          <a:p>
            <a:pPr eaLnBrk="1" hangingPunct="1"/>
            <a:r>
              <a:rPr lang="en-US" sz="2800" smtClean="0"/>
              <a:t>Waivers for governing Board composition and monthly meeting requirements</a:t>
            </a:r>
          </a:p>
          <a:p>
            <a:pPr lvl="1" eaLnBrk="1" hangingPunct="1"/>
            <a:r>
              <a:rPr lang="en-US" sz="2400" smtClean="0"/>
              <a:t>Waivers allowed for programs funded ONLY under 330(g) (migrant and seasonal), 330(h) (homeless) and/or 330(i) (residents of public housing), </a:t>
            </a:r>
            <a:r>
              <a:rPr lang="en-US" sz="2400" b="1" u="sng" smtClean="0"/>
              <a:t>provided that</a:t>
            </a:r>
            <a:r>
              <a:rPr lang="en-US" sz="2400" smtClean="0"/>
              <a:t> there is a showing of “good cause” and an appropriate plan is presented to assure consumer input into the governance process</a:t>
            </a:r>
          </a:p>
          <a:p>
            <a:pPr lvl="1" eaLnBrk="1" hangingPunct="1"/>
            <a:r>
              <a:rPr lang="en-US" sz="2400" smtClean="0"/>
              <a:t>Waivers </a:t>
            </a:r>
            <a:r>
              <a:rPr lang="en-US" sz="2400" b="1" u="sng" smtClean="0"/>
              <a:t>are not</a:t>
            </a:r>
            <a:r>
              <a:rPr lang="en-US" sz="2400" smtClean="0"/>
              <a:t> allowed for programs receiving 330(e)(community health center) funding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E383786-6AD4-4F09-A0A0-0ACA7E2FBB6C}" type="slidenum">
              <a:rPr lang="en-US" smtClean="0">
                <a:solidFill>
                  <a:srgbClr val="08679A"/>
                </a:solidFill>
              </a:rPr>
              <a:pPr eaLnBrk="1" hangingPunct="1"/>
              <a:t>2</a:t>
            </a:fld>
            <a:endParaRPr lang="en-US" smtClean="0">
              <a:solidFill>
                <a:srgbClr val="08679A"/>
              </a:solidFill>
            </a:endParaRPr>
          </a:p>
        </p:txBody>
      </p:sp>
      <p:sp>
        <p:nvSpPr>
          <p:cNvPr id="5123" name="Rectangle 2"/>
          <p:cNvSpPr>
            <a:spLocks noGrp="1" noChangeArrowheads="1"/>
          </p:cNvSpPr>
          <p:nvPr>
            <p:ph type="title"/>
          </p:nvPr>
        </p:nvSpPr>
        <p:spPr/>
        <p:txBody>
          <a:bodyPr/>
          <a:lstStyle/>
          <a:p>
            <a:pPr eaLnBrk="1" hangingPunct="1"/>
            <a:r>
              <a:rPr lang="en-US" sz="3000" smtClean="0"/>
              <a:t>History of the Health Centers Program</a:t>
            </a:r>
          </a:p>
        </p:txBody>
      </p:sp>
      <p:sp>
        <p:nvSpPr>
          <p:cNvPr id="5124" name="Rectangle 3"/>
          <p:cNvSpPr>
            <a:spLocks noGrp="1" noChangeArrowheads="1"/>
          </p:cNvSpPr>
          <p:nvPr>
            <p:ph type="body" idx="1"/>
          </p:nvPr>
        </p:nvSpPr>
        <p:spPr/>
        <p:txBody>
          <a:bodyPr/>
          <a:lstStyle/>
          <a:p>
            <a:pPr eaLnBrk="1" hangingPunct="1"/>
            <a:r>
              <a:rPr lang="en-US" sz="2800" smtClean="0"/>
              <a:t>1964: Congress passed Title VI of the Economic Opportunity Act</a:t>
            </a:r>
          </a:p>
          <a:p>
            <a:pPr lvl="1" eaLnBrk="1" hangingPunct="1"/>
            <a:r>
              <a:rPr lang="en-US" sz="2500" smtClean="0"/>
              <a:t>Created the Office of Economic Opportunity</a:t>
            </a:r>
          </a:p>
          <a:p>
            <a:pPr lvl="1" eaLnBrk="1" hangingPunct="1"/>
            <a:r>
              <a:rPr lang="en-US" sz="2500" smtClean="0"/>
              <a:t>First health center model, combining community resources with Federal funds to establish neighborhood clinics</a:t>
            </a:r>
          </a:p>
          <a:p>
            <a:pPr lvl="1" eaLnBrk="1" hangingPunct="1">
              <a:buFontTx/>
              <a:buNone/>
            </a:pPr>
            <a:endParaRPr lang="en-US" sz="2500" smtClean="0"/>
          </a:p>
          <a:p>
            <a:pPr eaLnBrk="1" hangingPunct="1"/>
            <a:r>
              <a:rPr lang="en-US" sz="2800" smtClean="0"/>
              <a:t>1965: First two “neighborhood health center” demonstration projects funded in Boston and Mound Bayou, Mississippi</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82A85FE-D9B2-43A8-8583-CB31DA4E4103}" type="slidenum">
              <a:rPr lang="en-US" smtClean="0">
                <a:solidFill>
                  <a:srgbClr val="08679A"/>
                </a:solidFill>
              </a:rPr>
              <a:pPr eaLnBrk="1" hangingPunct="1"/>
              <a:t>20</a:t>
            </a:fld>
            <a:endParaRPr lang="en-US" smtClean="0">
              <a:solidFill>
                <a:srgbClr val="08679A"/>
              </a:solidFill>
            </a:endParaRPr>
          </a:p>
        </p:txBody>
      </p:sp>
      <p:sp>
        <p:nvSpPr>
          <p:cNvPr id="23555" name="Rectangle 2"/>
          <p:cNvSpPr>
            <a:spLocks noGrp="1" noChangeArrowheads="1"/>
          </p:cNvSpPr>
          <p:nvPr>
            <p:ph type="title"/>
          </p:nvPr>
        </p:nvSpPr>
        <p:spPr>
          <a:xfrm>
            <a:off x="381000" y="228600"/>
            <a:ext cx="8382000" cy="533400"/>
          </a:xfrm>
        </p:spPr>
        <p:txBody>
          <a:bodyPr/>
          <a:lstStyle/>
          <a:p>
            <a:pPr eaLnBrk="1" hangingPunct="1"/>
            <a:r>
              <a:rPr lang="en-US" sz="3000" smtClean="0"/>
              <a:t>Governance Requirements</a:t>
            </a:r>
          </a:p>
        </p:txBody>
      </p:sp>
      <p:sp>
        <p:nvSpPr>
          <p:cNvPr id="23556" name="Rectangle 3"/>
          <p:cNvSpPr>
            <a:spLocks noGrp="1" noChangeArrowheads="1"/>
          </p:cNvSpPr>
          <p:nvPr>
            <p:ph type="body" idx="1"/>
          </p:nvPr>
        </p:nvSpPr>
        <p:spPr>
          <a:xfrm>
            <a:off x="457200" y="990600"/>
            <a:ext cx="8001000" cy="4876800"/>
          </a:xfrm>
        </p:spPr>
        <p:txBody>
          <a:bodyPr/>
          <a:lstStyle/>
          <a:p>
            <a:pPr eaLnBrk="1" hangingPunct="1">
              <a:lnSpc>
                <a:spcPct val="90000"/>
              </a:lnSpc>
            </a:pPr>
            <a:r>
              <a:rPr lang="en-US" sz="2400" b="1" smtClean="0"/>
              <a:t>Community-based Board must autonomously exercise certain key authorities</a:t>
            </a:r>
          </a:p>
          <a:p>
            <a:pPr lvl="1" eaLnBrk="1" hangingPunct="1">
              <a:lnSpc>
                <a:spcPct val="90000"/>
              </a:lnSpc>
            </a:pPr>
            <a:r>
              <a:rPr lang="en-US" sz="2200" smtClean="0"/>
              <a:t>Selecting, evaluating and dismissing the Executive Director </a:t>
            </a:r>
          </a:p>
          <a:p>
            <a:pPr lvl="1" eaLnBrk="1" hangingPunct="1">
              <a:lnSpc>
                <a:spcPct val="90000"/>
              </a:lnSpc>
            </a:pPr>
            <a:r>
              <a:rPr lang="en-US" sz="2200" smtClean="0"/>
              <a:t>Establishing health care policies and procedures</a:t>
            </a:r>
          </a:p>
          <a:p>
            <a:pPr lvl="2" eaLnBrk="1" hangingPunct="1">
              <a:lnSpc>
                <a:spcPct val="90000"/>
              </a:lnSpc>
            </a:pPr>
            <a:r>
              <a:rPr lang="en-US" sz="2000" smtClean="0"/>
              <a:t>Locations and hours of services</a:t>
            </a:r>
          </a:p>
          <a:p>
            <a:pPr lvl="2" eaLnBrk="1" hangingPunct="1">
              <a:lnSpc>
                <a:spcPct val="90000"/>
              </a:lnSpc>
            </a:pPr>
            <a:r>
              <a:rPr lang="en-US" sz="2000" smtClean="0"/>
              <a:t>Scope and availability of services</a:t>
            </a:r>
          </a:p>
          <a:p>
            <a:pPr lvl="2" eaLnBrk="1" hangingPunct="1">
              <a:lnSpc>
                <a:spcPct val="90000"/>
              </a:lnSpc>
            </a:pPr>
            <a:r>
              <a:rPr lang="en-US" sz="2000" smtClean="0"/>
              <a:t>Quality of care audit procedures</a:t>
            </a:r>
          </a:p>
          <a:p>
            <a:pPr lvl="1" eaLnBrk="1" hangingPunct="1">
              <a:lnSpc>
                <a:spcPct val="90000"/>
              </a:lnSpc>
            </a:pPr>
            <a:r>
              <a:rPr lang="en-US" sz="2200" smtClean="0"/>
              <a:t>Establishing personnel policies and procedures</a:t>
            </a:r>
          </a:p>
          <a:p>
            <a:pPr lvl="2" eaLnBrk="1" hangingPunct="1">
              <a:lnSpc>
                <a:spcPct val="90000"/>
              </a:lnSpc>
            </a:pPr>
            <a:r>
              <a:rPr lang="en-US" sz="2000" smtClean="0"/>
              <a:t>Selection and dismissal procedures</a:t>
            </a:r>
          </a:p>
          <a:p>
            <a:pPr lvl="2" eaLnBrk="1" hangingPunct="1">
              <a:lnSpc>
                <a:spcPct val="90000"/>
              </a:lnSpc>
            </a:pPr>
            <a:r>
              <a:rPr lang="en-US" sz="2000" smtClean="0"/>
              <a:t>Salary and benefit scales</a:t>
            </a:r>
          </a:p>
          <a:p>
            <a:pPr lvl="2" eaLnBrk="1" hangingPunct="1">
              <a:lnSpc>
                <a:spcPct val="90000"/>
              </a:lnSpc>
            </a:pPr>
            <a:r>
              <a:rPr lang="en-US" sz="2000" smtClean="0"/>
              <a:t>Employee grievance procedures</a:t>
            </a:r>
          </a:p>
          <a:p>
            <a:pPr lvl="2" eaLnBrk="1" hangingPunct="1">
              <a:lnSpc>
                <a:spcPct val="90000"/>
              </a:lnSpc>
            </a:pPr>
            <a:r>
              <a:rPr lang="en-US" sz="2000" smtClean="0"/>
              <a:t>Equal opportunity practices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E843D5D-6F4A-4CB9-8B7C-CEABED95856D}" type="slidenum">
              <a:rPr lang="en-US" smtClean="0">
                <a:solidFill>
                  <a:srgbClr val="08679A"/>
                </a:solidFill>
              </a:rPr>
              <a:pPr eaLnBrk="1" hangingPunct="1"/>
              <a:t>21</a:t>
            </a:fld>
            <a:endParaRPr lang="en-US" smtClean="0">
              <a:solidFill>
                <a:srgbClr val="08679A"/>
              </a:solidFill>
            </a:endParaRPr>
          </a:p>
        </p:txBody>
      </p:sp>
      <p:sp>
        <p:nvSpPr>
          <p:cNvPr id="24579" name="Rectangle 2"/>
          <p:cNvSpPr>
            <a:spLocks noGrp="1" noChangeArrowheads="1"/>
          </p:cNvSpPr>
          <p:nvPr>
            <p:ph type="title"/>
          </p:nvPr>
        </p:nvSpPr>
        <p:spPr>
          <a:xfrm>
            <a:off x="457200" y="304800"/>
            <a:ext cx="7772400" cy="457200"/>
          </a:xfrm>
        </p:spPr>
        <p:txBody>
          <a:bodyPr/>
          <a:lstStyle/>
          <a:p>
            <a:pPr eaLnBrk="1" hangingPunct="1"/>
            <a:r>
              <a:rPr lang="en-US" sz="3000" smtClean="0"/>
              <a:t>Governance Requirements</a:t>
            </a:r>
          </a:p>
        </p:txBody>
      </p:sp>
      <p:sp>
        <p:nvSpPr>
          <p:cNvPr id="24580" name="Rectangle 3"/>
          <p:cNvSpPr>
            <a:spLocks noGrp="1" noChangeArrowheads="1"/>
          </p:cNvSpPr>
          <p:nvPr>
            <p:ph type="body" idx="1"/>
          </p:nvPr>
        </p:nvSpPr>
        <p:spPr>
          <a:xfrm>
            <a:off x="457200" y="914400"/>
            <a:ext cx="8077200" cy="5029200"/>
          </a:xfrm>
        </p:spPr>
        <p:txBody>
          <a:bodyPr/>
          <a:lstStyle/>
          <a:p>
            <a:pPr eaLnBrk="1" hangingPunct="1"/>
            <a:r>
              <a:rPr lang="en-US" sz="2800" smtClean="0"/>
              <a:t>Key authorities (cont.)</a:t>
            </a:r>
          </a:p>
          <a:p>
            <a:pPr lvl="1" eaLnBrk="1" hangingPunct="1"/>
            <a:r>
              <a:rPr lang="en-US" sz="2000" smtClean="0"/>
              <a:t>Establishing and approving financial management practices</a:t>
            </a:r>
          </a:p>
          <a:p>
            <a:pPr lvl="2" eaLnBrk="1" hangingPunct="1"/>
            <a:r>
              <a:rPr lang="en-US" sz="2000" smtClean="0"/>
              <a:t>System to assure accountability for center resources and monitoring of organizational assets </a:t>
            </a:r>
          </a:p>
          <a:p>
            <a:pPr lvl="2" eaLnBrk="1" hangingPunct="1"/>
            <a:r>
              <a:rPr lang="en-US" sz="2000" smtClean="0"/>
              <a:t>Annual project budget and plan</a:t>
            </a:r>
          </a:p>
          <a:p>
            <a:pPr lvl="2" eaLnBrk="1" hangingPunct="1"/>
            <a:r>
              <a:rPr lang="en-US" sz="2000" smtClean="0"/>
              <a:t>Center priorities</a:t>
            </a:r>
          </a:p>
          <a:p>
            <a:pPr lvl="2" eaLnBrk="1" hangingPunct="1"/>
            <a:r>
              <a:rPr lang="en-US" sz="2000" smtClean="0"/>
              <a:t>Eligibility for services including criteria for partial payments schedules</a:t>
            </a:r>
          </a:p>
          <a:p>
            <a:pPr lvl="2" eaLnBrk="1" hangingPunct="1"/>
            <a:r>
              <a:rPr lang="en-US" sz="2000" smtClean="0"/>
              <a:t>Long-term financial planning</a:t>
            </a:r>
          </a:p>
          <a:p>
            <a:pPr lvl="1" eaLnBrk="1" hangingPunct="1"/>
            <a:r>
              <a:rPr lang="en-US" sz="2000" smtClean="0"/>
              <a:t>Reviewing regular financial reports and approving the annual grant application and budget</a:t>
            </a:r>
          </a:p>
          <a:p>
            <a:pPr lvl="1" eaLnBrk="1" hangingPunct="1"/>
            <a:r>
              <a:rPr lang="en-US" sz="2000" smtClean="0"/>
              <a:t>Engaging the auditor and accepting the annual audit</a:t>
            </a:r>
          </a:p>
          <a:p>
            <a:pPr lvl="1" eaLnBrk="1" hangingPunct="1"/>
            <a:r>
              <a:rPr lang="en-US" sz="2000" smtClean="0"/>
              <a:t>Engaging in strategic and operational planning</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995D372-060A-4B24-85AC-577D00F5A153}" type="slidenum">
              <a:rPr lang="en-US" smtClean="0">
                <a:solidFill>
                  <a:srgbClr val="08679A"/>
                </a:solidFill>
              </a:rPr>
              <a:pPr eaLnBrk="1" hangingPunct="1"/>
              <a:t>22</a:t>
            </a:fld>
            <a:endParaRPr lang="en-US" smtClean="0">
              <a:solidFill>
                <a:srgbClr val="08679A"/>
              </a:solidFill>
            </a:endParaRPr>
          </a:p>
        </p:txBody>
      </p:sp>
      <p:sp>
        <p:nvSpPr>
          <p:cNvPr id="25603" name="Rectangle 2"/>
          <p:cNvSpPr>
            <a:spLocks noGrp="1" noChangeArrowheads="1"/>
          </p:cNvSpPr>
          <p:nvPr>
            <p:ph type="title"/>
          </p:nvPr>
        </p:nvSpPr>
        <p:spPr>
          <a:xfrm>
            <a:off x="152400" y="228600"/>
            <a:ext cx="8610600" cy="533400"/>
          </a:xfrm>
        </p:spPr>
        <p:txBody>
          <a:bodyPr/>
          <a:lstStyle/>
          <a:p>
            <a:pPr eaLnBrk="1" hangingPunct="1"/>
            <a:r>
              <a:rPr lang="en-US" sz="3000" smtClean="0"/>
              <a:t>Governance Requirements</a:t>
            </a:r>
          </a:p>
        </p:txBody>
      </p:sp>
      <p:sp>
        <p:nvSpPr>
          <p:cNvPr id="25604" name="Rectangle 3"/>
          <p:cNvSpPr>
            <a:spLocks noGrp="1" noChangeArrowheads="1"/>
          </p:cNvSpPr>
          <p:nvPr>
            <p:ph type="body" idx="1"/>
          </p:nvPr>
        </p:nvSpPr>
        <p:spPr>
          <a:xfrm>
            <a:off x="304800" y="990600"/>
            <a:ext cx="8382000" cy="4800600"/>
          </a:xfrm>
        </p:spPr>
        <p:txBody>
          <a:bodyPr/>
          <a:lstStyle/>
          <a:p>
            <a:pPr eaLnBrk="1" hangingPunct="1"/>
            <a:r>
              <a:rPr lang="en-US" sz="2800" smtClean="0"/>
              <a:t>Key authorities (cont.)</a:t>
            </a:r>
          </a:p>
          <a:p>
            <a:pPr lvl="1" eaLnBrk="1" hangingPunct="1"/>
            <a:r>
              <a:rPr lang="en-US" sz="2400" smtClean="0"/>
              <a:t>Measuring and evaluating the FQHC’s activities</a:t>
            </a:r>
          </a:p>
          <a:p>
            <a:pPr lvl="2" eaLnBrk="1" hangingPunct="1"/>
            <a:r>
              <a:rPr lang="en-US" sz="2000" smtClean="0"/>
              <a:t>Service utilization patterns</a:t>
            </a:r>
          </a:p>
          <a:p>
            <a:pPr lvl="2" eaLnBrk="1" hangingPunct="1"/>
            <a:r>
              <a:rPr lang="en-US" sz="2000" smtClean="0"/>
              <a:t>Productivity </a:t>
            </a:r>
          </a:p>
          <a:p>
            <a:pPr lvl="2" eaLnBrk="1" hangingPunct="1"/>
            <a:r>
              <a:rPr lang="en-US" sz="2000" smtClean="0"/>
              <a:t>Patient satisfaction</a:t>
            </a:r>
          </a:p>
          <a:p>
            <a:pPr lvl="2" eaLnBrk="1" hangingPunct="1"/>
            <a:r>
              <a:rPr lang="en-US" sz="2000" smtClean="0"/>
              <a:t>Achievement of annual and long-term programmatic and financial goals and objectives (and, as necessary, revising mission, bylaws, goals, objectives, plans and budgets)</a:t>
            </a:r>
          </a:p>
          <a:p>
            <a:pPr lvl="2" eaLnBrk="1" hangingPunct="1"/>
            <a:r>
              <a:rPr lang="en-US" sz="2000" smtClean="0"/>
              <a:t>Process for hearing and resolving patient grievances </a:t>
            </a:r>
          </a:p>
          <a:p>
            <a:pPr lvl="1" eaLnBrk="1" hangingPunct="1"/>
            <a:r>
              <a:rPr lang="en-US" sz="2400" smtClean="0"/>
              <a:t>Assuring the FQHC’s compliance with applicable law and regulation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26B0E5-9862-4116-A489-A77ED684F315}" type="slidenum">
              <a:rPr lang="en-US" smtClean="0">
                <a:solidFill>
                  <a:srgbClr val="08679A"/>
                </a:solidFill>
              </a:rPr>
              <a:pPr eaLnBrk="1" hangingPunct="1"/>
              <a:t>23</a:t>
            </a:fld>
            <a:endParaRPr lang="en-US" smtClean="0">
              <a:solidFill>
                <a:srgbClr val="08679A"/>
              </a:solidFill>
            </a:endParaRPr>
          </a:p>
        </p:txBody>
      </p:sp>
      <p:sp>
        <p:nvSpPr>
          <p:cNvPr id="26627" name="Rectangle 2"/>
          <p:cNvSpPr>
            <a:spLocks noGrp="1" noChangeArrowheads="1"/>
          </p:cNvSpPr>
          <p:nvPr>
            <p:ph type="title"/>
          </p:nvPr>
        </p:nvSpPr>
        <p:spPr/>
        <p:txBody>
          <a:bodyPr/>
          <a:lstStyle/>
          <a:p>
            <a:pPr eaLnBrk="1" hangingPunct="1"/>
            <a:r>
              <a:rPr lang="en-US" sz="3000" smtClean="0"/>
              <a:t>Governance Requirements</a:t>
            </a:r>
          </a:p>
        </p:txBody>
      </p:sp>
      <p:sp>
        <p:nvSpPr>
          <p:cNvPr id="26628" name="Rectangle 3"/>
          <p:cNvSpPr>
            <a:spLocks noGrp="1" noChangeArrowheads="1"/>
          </p:cNvSpPr>
          <p:nvPr>
            <p:ph type="body" idx="1"/>
          </p:nvPr>
        </p:nvSpPr>
        <p:spPr/>
        <p:txBody>
          <a:bodyPr/>
          <a:lstStyle/>
          <a:p>
            <a:pPr eaLnBrk="1" hangingPunct="1"/>
            <a:r>
              <a:rPr lang="en-US" smtClean="0">
                <a:solidFill>
                  <a:schemeClr val="accent2"/>
                </a:solidFill>
              </a:rPr>
              <a:t>HRSA affiliation policies: PIN 97-27</a:t>
            </a:r>
          </a:p>
          <a:p>
            <a:pPr lvl="1" eaLnBrk="1" hangingPunct="1"/>
            <a:r>
              <a:rPr lang="en-US" smtClean="0"/>
              <a:t>Corporate Structure</a:t>
            </a:r>
          </a:p>
          <a:p>
            <a:pPr lvl="2" eaLnBrk="1" hangingPunct="1">
              <a:spcBef>
                <a:spcPct val="50000"/>
              </a:spcBef>
            </a:pPr>
            <a:r>
              <a:rPr lang="en-US" u="sng" smtClean="0"/>
              <a:t>No</a:t>
            </a:r>
            <a:r>
              <a:rPr lang="en-US" smtClean="0"/>
              <a:t> parent/subsidiary or similar structures (</a:t>
            </a:r>
            <a:r>
              <a:rPr lang="en-US" i="1" smtClean="0"/>
              <a:t>e.g.,</a:t>
            </a:r>
            <a:r>
              <a:rPr lang="en-US" smtClean="0"/>
              <a:t> Sole Member) unless </a:t>
            </a:r>
          </a:p>
          <a:p>
            <a:pPr lvl="3" eaLnBrk="1" hangingPunct="1">
              <a:spcBef>
                <a:spcPct val="50000"/>
              </a:spcBef>
            </a:pPr>
            <a:r>
              <a:rPr lang="en-US" smtClean="0"/>
              <a:t>FQHC retains </a:t>
            </a:r>
            <a:r>
              <a:rPr lang="en-US" u="sng" smtClean="0"/>
              <a:t>all</a:t>
            </a:r>
            <a:r>
              <a:rPr lang="en-US" smtClean="0"/>
              <a:t> Board selection and composition requirements, and exercises </a:t>
            </a:r>
            <a:r>
              <a:rPr lang="en-US" u="sng" smtClean="0"/>
              <a:t>all</a:t>
            </a:r>
            <a:r>
              <a:rPr lang="en-US" smtClean="0"/>
              <a:t> prescribed authorities </a:t>
            </a:r>
            <a:r>
              <a:rPr lang="en-US" u="sng" smtClean="0"/>
              <a:t>and</a:t>
            </a:r>
            <a:endParaRPr lang="en-US" smtClean="0"/>
          </a:p>
          <a:p>
            <a:pPr lvl="3" eaLnBrk="1" hangingPunct="1">
              <a:spcBef>
                <a:spcPct val="50000"/>
              </a:spcBef>
            </a:pPr>
            <a:r>
              <a:rPr lang="en-US" smtClean="0"/>
              <a:t>The structure is </a:t>
            </a:r>
            <a:r>
              <a:rPr lang="en-US" u="sng" smtClean="0"/>
              <a:t>specifically</a:t>
            </a:r>
            <a:r>
              <a:rPr lang="en-US" smtClean="0"/>
              <a:t> approved by HRSA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22622F5-4A77-4740-8CF6-4B3A4A72786C}" type="slidenum">
              <a:rPr lang="en-US" smtClean="0">
                <a:solidFill>
                  <a:srgbClr val="08679A"/>
                </a:solidFill>
              </a:rPr>
              <a:pPr eaLnBrk="1" hangingPunct="1"/>
              <a:t>24</a:t>
            </a:fld>
            <a:endParaRPr lang="en-US" smtClean="0">
              <a:solidFill>
                <a:srgbClr val="08679A"/>
              </a:solidFill>
            </a:endParaRPr>
          </a:p>
        </p:txBody>
      </p:sp>
      <p:sp>
        <p:nvSpPr>
          <p:cNvPr id="27651" name="Rectangle 2"/>
          <p:cNvSpPr>
            <a:spLocks noGrp="1" noChangeArrowheads="1"/>
          </p:cNvSpPr>
          <p:nvPr>
            <p:ph type="title"/>
          </p:nvPr>
        </p:nvSpPr>
        <p:spPr/>
        <p:txBody>
          <a:bodyPr/>
          <a:lstStyle/>
          <a:p>
            <a:pPr eaLnBrk="1" hangingPunct="1"/>
            <a:r>
              <a:rPr lang="en-US" sz="3000" smtClean="0"/>
              <a:t>Governance Requirements</a:t>
            </a:r>
          </a:p>
        </p:txBody>
      </p:sp>
      <p:sp>
        <p:nvSpPr>
          <p:cNvPr id="27652" name="Rectangle 3"/>
          <p:cNvSpPr>
            <a:spLocks noGrp="1" noChangeArrowheads="1"/>
          </p:cNvSpPr>
          <p:nvPr>
            <p:ph type="body" idx="1"/>
          </p:nvPr>
        </p:nvSpPr>
        <p:spPr>
          <a:xfrm>
            <a:off x="304800" y="990600"/>
            <a:ext cx="8458200" cy="5029200"/>
          </a:xfrm>
        </p:spPr>
        <p:txBody>
          <a:bodyPr/>
          <a:lstStyle/>
          <a:p>
            <a:pPr eaLnBrk="1" hangingPunct="1">
              <a:lnSpc>
                <a:spcPct val="80000"/>
              </a:lnSpc>
            </a:pPr>
            <a:r>
              <a:rPr lang="en-US" sz="2600" smtClean="0">
                <a:solidFill>
                  <a:schemeClr val="accent2"/>
                </a:solidFill>
              </a:rPr>
              <a:t>PIN 97-27: </a:t>
            </a:r>
          </a:p>
          <a:p>
            <a:pPr lvl="1" eaLnBrk="1" hangingPunct="1">
              <a:lnSpc>
                <a:spcPct val="80000"/>
              </a:lnSpc>
            </a:pPr>
            <a:r>
              <a:rPr lang="en-US" sz="2400" smtClean="0"/>
              <a:t>Board must remain compliant with all Section 330-related selection and composition requirements and retain all prescribed authorities</a:t>
            </a:r>
          </a:p>
          <a:p>
            <a:pPr lvl="1" eaLnBrk="1" hangingPunct="1">
              <a:lnSpc>
                <a:spcPct val="80000"/>
              </a:lnSpc>
            </a:pPr>
            <a:r>
              <a:rPr lang="en-US" sz="2400" u="sng" smtClean="0"/>
              <a:t>No</a:t>
            </a:r>
            <a:r>
              <a:rPr lang="en-US" sz="2400" smtClean="0"/>
              <a:t> other entity or appointed individual may</a:t>
            </a:r>
          </a:p>
          <a:p>
            <a:pPr lvl="2" eaLnBrk="1" hangingPunct="1">
              <a:lnSpc>
                <a:spcPct val="80000"/>
              </a:lnSpc>
            </a:pPr>
            <a:r>
              <a:rPr lang="en-US" sz="2000" smtClean="0"/>
              <a:t>Select the majority of FQHC Board members, non-consumer members, or members of the Executive Committee, or function as Board chair</a:t>
            </a:r>
          </a:p>
          <a:p>
            <a:pPr lvl="2" eaLnBrk="1" hangingPunct="1">
              <a:lnSpc>
                <a:spcPct val="80000"/>
              </a:lnSpc>
            </a:pPr>
            <a:r>
              <a:rPr lang="en-US" sz="2000" smtClean="0"/>
              <a:t>Preclude the selection, or require the dismissal, of Board members not appointed by that party</a:t>
            </a:r>
          </a:p>
          <a:p>
            <a:pPr lvl="2" eaLnBrk="1" hangingPunct="1">
              <a:lnSpc>
                <a:spcPct val="80000"/>
              </a:lnSpc>
            </a:pPr>
            <a:r>
              <a:rPr lang="en-US" sz="2000" smtClean="0"/>
              <a:t>Have overriding approval authority, veto authority or “dual majority” authority</a:t>
            </a:r>
          </a:p>
          <a:p>
            <a:pPr lvl="2" eaLnBrk="1" hangingPunct="1">
              <a:lnSpc>
                <a:spcPct val="80000"/>
              </a:lnSpc>
            </a:pPr>
            <a:endParaRPr lang="en-US" sz="20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2639BB-9638-496A-B8DA-B6AA935360F0}" type="slidenum">
              <a:rPr lang="en-US" smtClean="0">
                <a:solidFill>
                  <a:srgbClr val="08679A"/>
                </a:solidFill>
              </a:rPr>
              <a:pPr eaLnBrk="1" hangingPunct="1"/>
              <a:t>25</a:t>
            </a:fld>
            <a:endParaRPr lang="en-US" smtClean="0">
              <a:solidFill>
                <a:srgbClr val="08679A"/>
              </a:solidFill>
            </a:endParaRPr>
          </a:p>
        </p:txBody>
      </p:sp>
      <p:sp>
        <p:nvSpPr>
          <p:cNvPr id="28675" name="Rectangle 2"/>
          <p:cNvSpPr>
            <a:spLocks noGrp="1" noChangeArrowheads="1"/>
          </p:cNvSpPr>
          <p:nvPr>
            <p:ph type="title"/>
          </p:nvPr>
        </p:nvSpPr>
        <p:spPr/>
        <p:txBody>
          <a:bodyPr/>
          <a:lstStyle/>
          <a:p>
            <a:pPr eaLnBrk="1" hangingPunct="1"/>
            <a:r>
              <a:rPr lang="en-US" sz="3000" smtClean="0"/>
              <a:t>Governance Requirements</a:t>
            </a:r>
          </a:p>
        </p:txBody>
      </p:sp>
      <p:sp>
        <p:nvSpPr>
          <p:cNvPr id="28676" name="Rectangle 3"/>
          <p:cNvSpPr>
            <a:spLocks noGrp="1" noChangeArrowheads="1"/>
          </p:cNvSpPr>
          <p:nvPr>
            <p:ph type="body" idx="1"/>
          </p:nvPr>
        </p:nvSpPr>
        <p:spPr>
          <a:xfrm>
            <a:off x="153988" y="1066800"/>
            <a:ext cx="8685212" cy="4953000"/>
          </a:xfrm>
        </p:spPr>
        <p:txBody>
          <a:bodyPr/>
          <a:lstStyle/>
          <a:p>
            <a:pPr eaLnBrk="1" hangingPunct="1">
              <a:lnSpc>
                <a:spcPct val="80000"/>
              </a:lnSpc>
              <a:spcBef>
                <a:spcPct val="50000"/>
              </a:spcBef>
            </a:pPr>
            <a:r>
              <a:rPr lang="en-US" sz="2600" smtClean="0">
                <a:solidFill>
                  <a:schemeClr val="accent2"/>
                </a:solidFill>
              </a:rPr>
              <a:t>PIN 97-27</a:t>
            </a:r>
          </a:p>
          <a:p>
            <a:pPr lvl="1" eaLnBrk="1" hangingPunct="1">
              <a:lnSpc>
                <a:spcPct val="80000"/>
              </a:lnSpc>
              <a:spcBef>
                <a:spcPct val="50000"/>
              </a:spcBef>
            </a:pPr>
            <a:r>
              <a:rPr lang="en-US" sz="2400" smtClean="0"/>
              <a:t>Management and Finance </a:t>
            </a:r>
          </a:p>
          <a:p>
            <a:pPr lvl="2" eaLnBrk="1" hangingPunct="1">
              <a:lnSpc>
                <a:spcPct val="80000"/>
              </a:lnSpc>
              <a:spcBef>
                <a:spcPct val="50000"/>
              </a:spcBef>
            </a:pPr>
            <a:r>
              <a:rPr lang="en-US" sz="2000" u="sng" smtClean="0"/>
              <a:t>No</a:t>
            </a:r>
            <a:r>
              <a:rPr lang="en-US" sz="2000" smtClean="0"/>
              <a:t> other entity/individual can employ Executive Director/CEO</a:t>
            </a:r>
          </a:p>
          <a:p>
            <a:pPr lvl="2" eaLnBrk="1" hangingPunct="1">
              <a:lnSpc>
                <a:spcPct val="80000"/>
              </a:lnSpc>
              <a:spcBef>
                <a:spcPct val="50000"/>
              </a:spcBef>
            </a:pPr>
            <a:r>
              <a:rPr lang="en-US" sz="2000" u="sng" smtClean="0"/>
              <a:t>No</a:t>
            </a:r>
            <a:r>
              <a:rPr lang="en-US" sz="2000" smtClean="0"/>
              <a:t> other entity/individual can employ CFO and/or CMO, </a:t>
            </a:r>
            <a:r>
              <a:rPr lang="en-US" sz="2000" u="sng" smtClean="0"/>
              <a:t>subject to good cause exception</a:t>
            </a:r>
            <a:r>
              <a:rPr lang="en-US" sz="2000" smtClean="0"/>
              <a:t> </a:t>
            </a:r>
          </a:p>
          <a:p>
            <a:pPr lvl="1" eaLnBrk="1" hangingPunct="1">
              <a:lnSpc>
                <a:spcPct val="80000"/>
              </a:lnSpc>
              <a:spcBef>
                <a:spcPct val="50000"/>
              </a:spcBef>
            </a:pPr>
            <a:r>
              <a:rPr lang="en-US" sz="2400" smtClean="0"/>
              <a:t>Health Services/Clinical Operations</a:t>
            </a:r>
          </a:p>
          <a:p>
            <a:pPr lvl="2" eaLnBrk="1" hangingPunct="1">
              <a:lnSpc>
                <a:spcPct val="90000"/>
              </a:lnSpc>
              <a:spcBef>
                <a:spcPct val="50000"/>
              </a:spcBef>
            </a:pPr>
            <a:r>
              <a:rPr lang="en-US" sz="2000" u="sng" smtClean="0"/>
              <a:t>No</a:t>
            </a:r>
            <a:r>
              <a:rPr lang="en-US" sz="2000" smtClean="0"/>
              <a:t> other entity/individual can employ the majority of FQHC’s primary care providers, </a:t>
            </a:r>
            <a:r>
              <a:rPr lang="en-US" sz="2000" u="sng" smtClean="0"/>
              <a:t>subject to good cause exception</a:t>
            </a:r>
            <a:endParaRPr lang="en-US" sz="2000" smtClean="0"/>
          </a:p>
          <a:p>
            <a:pPr lvl="2" eaLnBrk="1" hangingPunct="1">
              <a:lnSpc>
                <a:spcPct val="90000"/>
              </a:lnSpc>
              <a:spcBef>
                <a:spcPct val="50000"/>
              </a:spcBef>
            </a:pPr>
            <a:r>
              <a:rPr lang="en-US" sz="2000" u="sng" smtClean="0"/>
              <a:t>Non-exclusivity</a:t>
            </a:r>
            <a:r>
              <a:rPr lang="en-US" sz="2000" smtClean="0"/>
              <a:t>: no other entity/individual can control FQHC’s relationships with other providers </a:t>
            </a:r>
            <a:r>
              <a:rPr lang="en-US" sz="2000" u="sng" smtClean="0"/>
              <a:t>unless</a:t>
            </a:r>
            <a:r>
              <a:rPr lang="en-US" sz="2000" smtClean="0"/>
              <a:t> control will not impact FQHC’s ability to collaborate and coordinate with other local providers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D7D1EA6-0EFB-4FE2-9489-8056C59128BE}" type="slidenum">
              <a:rPr lang="en-US" smtClean="0">
                <a:solidFill>
                  <a:srgbClr val="08679A"/>
                </a:solidFill>
              </a:rPr>
              <a:pPr eaLnBrk="1" hangingPunct="1"/>
              <a:t>26</a:t>
            </a:fld>
            <a:endParaRPr lang="en-US" smtClean="0">
              <a:solidFill>
                <a:srgbClr val="08679A"/>
              </a:solidFill>
            </a:endParaRPr>
          </a:p>
        </p:txBody>
      </p:sp>
      <p:sp>
        <p:nvSpPr>
          <p:cNvPr id="29699" name="Rectangle 2"/>
          <p:cNvSpPr>
            <a:spLocks noGrp="1" noChangeArrowheads="1"/>
          </p:cNvSpPr>
          <p:nvPr>
            <p:ph type="title"/>
          </p:nvPr>
        </p:nvSpPr>
        <p:spPr/>
        <p:txBody>
          <a:bodyPr/>
          <a:lstStyle/>
          <a:p>
            <a:pPr eaLnBrk="1" hangingPunct="1"/>
            <a:r>
              <a:rPr lang="en-US" sz="3000" smtClean="0"/>
              <a:t>Core Requirements: Schedule of Discounts</a:t>
            </a:r>
          </a:p>
        </p:txBody>
      </p:sp>
      <p:sp>
        <p:nvSpPr>
          <p:cNvPr id="29700" name="Rectangle 3"/>
          <p:cNvSpPr>
            <a:spLocks noGrp="1" noChangeArrowheads="1"/>
          </p:cNvSpPr>
          <p:nvPr>
            <p:ph type="body" idx="1"/>
          </p:nvPr>
        </p:nvSpPr>
        <p:spPr>
          <a:xfrm>
            <a:off x="381000" y="1066800"/>
            <a:ext cx="8153400" cy="4876800"/>
          </a:xfrm>
        </p:spPr>
        <p:txBody>
          <a:bodyPr/>
          <a:lstStyle/>
          <a:p>
            <a:pPr eaLnBrk="1" hangingPunct="1">
              <a:lnSpc>
                <a:spcPct val="80000"/>
              </a:lnSpc>
            </a:pPr>
            <a:r>
              <a:rPr lang="en-US" sz="2000" smtClean="0"/>
              <a:t>FQHCs must provide services to all residents of the service area </a:t>
            </a:r>
            <a:r>
              <a:rPr lang="en-US" sz="2000" b="1" smtClean="0"/>
              <a:t>regardless of ability to pay</a:t>
            </a:r>
          </a:p>
          <a:p>
            <a:pPr lvl="1" eaLnBrk="1" hangingPunct="1">
              <a:lnSpc>
                <a:spcPct val="80000"/>
              </a:lnSpc>
              <a:spcBef>
                <a:spcPct val="60000"/>
              </a:spcBef>
            </a:pPr>
            <a:r>
              <a:rPr lang="en-US" sz="2000" smtClean="0"/>
              <a:t>Schedule of charges designed to cover the reasonable costs of operation and consistent with locally prevailing rates </a:t>
            </a:r>
          </a:p>
          <a:p>
            <a:pPr lvl="2" eaLnBrk="1" hangingPunct="1">
              <a:lnSpc>
                <a:spcPct val="90000"/>
              </a:lnSpc>
            </a:pPr>
            <a:r>
              <a:rPr lang="en-US" sz="2000" smtClean="0"/>
              <a:t>Should not be unreasonably low</a:t>
            </a:r>
          </a:p>
          <a:p>
            <a:pPr lvl="2" eaLnBrk="1" hangingPunct="1">
              <a:lnSpc>
                <a:spcPct val="80000"/>
              </a:lnSpc>
            </a:pPr>
            <a:r>
              <a:rPr lang="en-US" sz="2000" smtClean="0"/>
              <a:t>“Consistent with” does not mean “equal to”</a:t>
            </a:r>
          </a:p>
          <a:p>
            <a:pPr lvl="1" eaLnBrk="1" hangingPunct="1">
              <a:lnSpc>
                <a:spcPct val="80000"/>
              </a:lnSpc>
              <a:spcBef>
                <a:spcPct val="60000"/>
              </a:spcBef>
            </a:pPr>
            <a:r>
              <a:rPr lang="en-US" sz="2000" smtClean="0"/>
              <a:t>Corresponding schedule of discounts, adjusted on the basis of ability to pay, for uninsured or underinsured patients:</a:t>
            </a:r>
          </a:p>
          <a:p>
            <a:pPr lvl="2" eaLnBrk="1" hangingPunct="1">
              <a:lnSpc>
                <a:spcPct val="90000"/>
              </a:lnSpc>
            </a:pPr>
            <a:r>
              <a:rPr lang="en-US" sz="2000" smtClean="0"/>
              <a:t>At 101-200% of poverty guidelines – “slide” fees</a:t>
            </a:r>
          </a:p>
          <a:p>
            <a:pPr lvl="2" eaLnBrk="1" hangingPunct="1">
              <a:lnSpc>
                <a:spcPct val="90000"/>
              </a:lnSpc>
            </a:pPr>
            <a:r>
              <a:rPr lang="en-US" sz="2000" smtClean="0"/>
              <a:t>At or under 100% poverty – full discount (nominal fee permitted)</a:t>
            </a:r>
          </a:p>
          <a:p>
            <a:pPr lvl="1" eaLnBrk="1" hangingPunct="1">
              <a:lnSpc>
                <a:spcPct val="90000"/>
              </a:lnSpc>
            </a:pPr>
            <a:r>
              <a:rPr lang="en-US" sz="2000" smtClean="0"/>
              <a:t>Income above 200% of the federal poverty income guidelines - NO DISCOUNTS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3375B0-34D2-41D7-BB65-66D1C5403F08}" type="slidenum">
              <a:rPr lang="en-US" smtClean="0">
                <a:solidFill>
                  <a:srgbClr val="08679A"/>
                </a:solidFill>
              </a:rPr>
              <a:pPr eaLnBrk="1" hangingPunct="1"/>
              <a:t>27</a:t>
            </a:fld>
            <a:endParaRPr lang="en-US" smtClean="0">
              <a:solidFill>
                <a:srgbClr val="08679A"/>
              </a:solidFill>
            </a:endParaRPr>
          </a:p>
        </p:txBody>
      </p:sp>
      <p:sp>
        <p:nvSpPr>
          <p:cNvPr id="30723" name="Rectangle 2"/>
          <p:cNvSpPr>
            <a:spLocks noGrp="1" noChangeArrowheads="1"/>
          </p:cNvSpPr>
          <p:nvPr>
            <p:ph type="title"/>
          </p:nvPr>
        </p:nvSpPr>
        <p:spPr/>
        <p:txBody>
          <a:bodyPr/>
          <a:lstStyle/>
          <a:p>
            <a:pPr eaLnBrk="1" hangingPunct="1"/>
            <a:r>
              <a:rPr lang="en-US" sz="3000" smtClean="0"/>
              <a:t>Payment for Services</a:t>
            </a:r>
          </a:p>
        </p:txBody>
      </p:sp>
      <p:sp>
        <p:nvSpPr>
          <p:cNvPr id="30724" name="Rectangle 3"/>
          <p:cNvSpPr>
            <a:spLocks noGrp="1" noChangeArrowheads="1"/>
          </p:cNvSpPr>
          <p:nvPr>
            <p:ph type="body" idx="1"/>
          </p:nvPr>
        </p:nvSpPr>
        <p:spPr/>
        <p:txBody>
          <a:bodyPr/>
          <a:lstStyle/>
          <a:p>
            <a:pPr eaLnBrk="1" hangingPunct="1"/>
            <a:r>
              <a:rPr lang="en-US" sz="2800" smtClean="0"/>
              <a:t>FQHCs must make “every reasonable effort”</a:t>
            </a:r>
          </a:p>
          <a:p>
            <a:pPr lvl="1" eaLnBrk="1" hangingPunct="1"/>
            <a:r>
              <a:rPr lang="en-US" sz="2400" smtClean="0"/>
              <a:t>To secure payments from patients in accordance with fee schedule &amp; schedule of discounts</a:t>
            </a:r>
          </a:p>
          <a:p>
            <a:pPr lvl="1" eaLnBrk="1" hangingPunct="1"/>
            <a:r>
              <a:rPr lang="en-US" sz="2400" smtClean="0"/>
              <a:t>To collect reimbursement for services provided to persons covered by Medicare, Medicaid, any other public assistance program, or private health insurance, on the basis of full amount of fees and payments without application of any discount</a:t>
            </a:r>
            <a:endParaRPr lang="en-US" sz="20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A85AD95-E4AF-4344-909C-0909520DB023}" type="slidenum">
              <a:rPr lang="en-US" smtClean="0">
                <a:solidFill>
                  <a:srgbClr val="08679A"/>
                </a:solidFill>
              </a:rPr>
              <a:pPr eaLnBrk="1" hangingPunct="1"/>
              <a:t>28</a:t>
            </a:fld>
            <a:endParaRPr lang="en-US" smtClean="0">
              <a:solidFill>
                <a:srgbClr val="08679A"/>
              </a:solidFill>
            </a:endParaRPr>
          </a:p>
        </p:txBody>
      </p:sp>
      <p:sp>
        <p:nvSpPr>
          <p:cNvPr id="31747" name="Rectangle 2"/>
          <p:cNvSpPr>
            <a:spLocks noGrp="1" noChangeArrowheads="1"/>
          </p:cNvSpPr>
          <p:nvPr>
            <p:ph type="title"/>
          </p:nvPr>
        </p:nvSpPr>
        <p:spPr/>
        <p:txBody>
          <a:bodyPr/>
          <a:lstStyle/>
          <a:p>
            <a:pPr eaLnBrk="1" hangingPunct="1"/>
            <a:r>
              <a:rPr lang="en-US" sz="3000" smtClean="0"/>
              <a:t>Payment for Services</a:t>
            </a:r>
          </a:p>
        </p:txBody>
      </p:sp>
      <p:sp>
        <p:nvSpPr>
          <p:cNvPr id="31748" name="Rectangle 3"/>
          <p:cNvSpPr>
            <a:spLocks noGrp="1" noChangeArrowheads="1"/>
          </p:cNvSpPr>
          <p:nvPr>
            <p:ph type="body" idx="1"/>
          </p:nvPr>
        </p:nvSpPr>
        <p:spPr/>
        <p:txBody>
          <a:bodyPr/>
          <a:lstStyle/>
          <a:p>
            <a:pPr eaLnBrk="1" hangingPunct="1"/>
            <a:r>
              <a:rPr lang="en-US" sz="2800" smtClean="0"/>
              <a:t>FQHCs must assure that</a:t>
            </a:r>
          </a:p>
          <a:p>
            <a:pPr lvl="1" eaLnBrk="1" hangingPunct="1"/>
            <a:r>
              <a:rPr lang="en-US" sz="2400" smtClean="0"/>
              <a:t>No patient will be denied health care services due to an individual’s inability to pay for such services</a:t>
            </a:r>
          </a:p>
          <a:p>
            <a:pPr lvl="1" eaLnBrk="1" hangingPunct="1"/>
            <a:r>
              <a:rPr lang="en-US" sz="2400" smtClean="0"/>
              <a:t>Any fees or payments required by the FQHC for such services will be reduced or waived to fulfill assurance of access to care</a:t>
            </a:r>
            <a:r>
              <a:rPr lang="en-US" smtClean="0"/>
              <a:t> </a:t>
            </a:r>
          </a:p>
          <a:p>
            <a:pPr lvl="2" eaLnBrk="1" hangingPunct="1"/>
            <a:r>
              <a:rPr lang="en-US" sz="2000" smtClean="0"/>
              <a:t>Individualized determinations of financial need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28EE646-346A-4384-A97F-9C9D0066B89B}" type="slidenum">
              <a:rPr lang="en-US" smtClean="0">
                <a:solidFill>
                  <a:srgbClr val="08679A"/>
                </a:solidFill>
              </a:rPr>
              <a:pPr eaLnBrk="1" hangingPunct="1"/>
              <a:t>29</a:t>
            </a:fld>
            <a:endParaRPr lang="en-US" smtClean="0">
              <a:solidFill>
                <a:srgbClr val="08679A"/>
              </a:solidFill>
            </a:endParaRPr>
          </a:p>
        </p:txBody>
      </p:sp>
      <p:sp>
        <p:nvSpPr>
          <p:cNvPr id="32771" name="Rectangle 2"/>
          <p:cNvSpPr>
            <a:spLocks noGrp="1" noChangeArrowheads="1"/>
          </p:cNvSpPr>
          <p:nvPr>
            <p:ph type="title"/>
          </p:nvPr>
        </p:nvSpPr>
        <p:spPr/>
        <p:txBody>
          <a:bodyPr/>
          <a:lstStyle/>
          <a:p>
            <a:pPr eaLnBrk="1" hangingPunct="1"/>
            <a:r>
              <a:rPr lang="en-US" sz="3000" smtClean="0"/>
              <a:t>Compliance with 45 CFR Part 74</a:t>
            </a:r>
          </a:p>
        </p:txBody>
      </p:sp>
      <p:sp>
        <p:nvSpPr>
          <p:cNvPr id="32772" name="Rectangle 3"/>
          <p:cNvSpPr>
            <a:spLocks noGrp="1" noChangeArrowheads="1"/>
          </p:cNvSpPr>
          <p:nvPr>
            <p:ph type="body" idx="1"/>
          </p:nvPr>
        </p:nvSpPr>
        <p:spPr/>
        <p:txBody>
          <a:bodyPr/>
          <a:lstStyle/>
          <a:p>
            <a:pPr eaLnBrk="1" hangingPunct="1">
              <a:lnSpc>
                <a:spcPct val="90000"/>
              </a:lnSpc>
              <a:spcBef>
                <a:spcPct val="35000"/>
              </a:spcBef>
            </a:pPr>
            <a:r>
              <a:rPr lang="en-US" smtClean="0"/>
              <a:t>Section 330 grantees must comply with the requirements and standards set forth in 45 CFR Part 74 regarding</a:t>
            </a:r>
          </a:p>
          <a:p>
            <a:pPr lvl="1" eaLnBrk="1" hangingPunct="1">
              <a:lnSpc>
                <a:spcPct val="90000"/>
              </a:lnSpc>
              <a:spcBef>
                <a:spcPct val="35000"/>
              </a:spcBef>
            </a:pPr>
            <a:endParaRPr lang="en-US" sz="1600" smtClean="0"/>
          </a:p>
          <a:p>
            <a:pPr lvl="1" eaLnBrk="1" hangingPunct="1">
              <a:lnSpc>
                <a:spcPct val="90000"/>
              </a:lnSpc>
              <a:spcBef>
                <a:spcPct val="35000"/>
              </a:spcBef>
            </a:pPr>
            <a:r>
              <a:rPr lang="en-US" smtClean="0"/>
              <a:t>Financial management systems</a:t>
            </a:r>
          </a:p>
          <a:p>
            <a:pPr lvl="1" eaLnBrk="1" hangingPunct="1">
              <a:lnSpc>
                <a:spcPct val="90000"/>
              </a:lnSpc>
              <a:spcBef>
                <a:spcPct val="35000"/>
              </a:spcBef>
            </a:pPr>
            <a:r>
              <a:rPr lang="en-US" smtClean="0"/>
              <a:t>Procurement of goods and services utilizing Federal funds (in whole or in part)</a:t>
            </a:r>
          </a:p>
          <a:p>
            <a:pPr lvl="1" eaLnBrk="1" hangingPunct="1">
              <a:lnSpc>
                <a:spcPct val="90000"/>
              </a:lnSpc>
              <a:spcBef>
                <a:spcPct val="35000"/>
              </a:spcBef>
            </a:pPr>
            <a:r>
              <a:rPr lang="en-US" smtClean="0"/>
              <a:t>Acquisition, management and disposition of property and equipment, acquired or improved with Federal funds (in whole or in part)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FQHC Defined</a:t>
            </a:r>
          </a:p>
        </p:txBody>
      </p:sp>
      <p:sp>
        <p:nvSpPr>
          <p:cNvPr id="6147" name="Content Placeholder 2"/>
          <p:cNvSpPr>
            <a:spLocks noGrp="1"/>
          </p:cNvSpPr>
          <p:nvPr>
            <p:ph idx="1"/>
          </p:nvPr>
        </p:nvSpPr>
        <p:spPr/>
        <p:txBody>
          <a:bodyPr/>
          <a:lstStyle/>
          <a:p>
            <a:r>
              <a:rPr lang="en-US" smtClean="0"/>
              <a:t>A Federally Qualified Health Center (FQHC) is a public or non-profit private entity that provides primary and preventive health care, including enabling services, to a medically underserved population or residents of a medically underserved area</a:t>
            </a:r>
          </a:p>
          <a:p>
            <a:endParaRPr lang="en-US" smtClean="0"/>
          </a:p>
        </p:txBody>
      </p:sp>
      <p:sp>
        <p:nvSpPr>
          <p:cNvPr id="6148"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4320FD1-971A-4A8C-83AB-A138396F3E84}" type="slidenum">
              <a:rPr lang="en-US" smtClean="0">
                <a:solidFill>
                  <a:srgbClr val="08679A"/>
                </a:solidFill>
              </a:rPr>
              <a:pPr eaLnBrk="1" hangingPunct="1"/>
              <a:t>3</a:t>
            </a:fld>
            <a:endParaRPr lang="en-US" smtClean="0">
              <a:solidFill>
                <a:srgbClr val="08679A"/>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F7993C8-0C48-48D2-8D22-41B776729378}" type="slidenum">
              <a:rPr lang="en-US" smtClean="0">
                <a:solidFill>
                  <a:srgbClr val="08679A"/>
                </a:solidFill>
              </a:rPr>
              <a:pPr eaLnBrk="1" hangingPunct="1"/>
              <a:t>30</a:t>
            </a:fld>
            <a:endParaRPr lang="en-US" smtClean="0">
              <a:solidFill>
                <a:srgbClr val="08679A"/>
              </a:solidFill>
            </a:endParaRPr>
          </a:p>
        </p:txBody>
      </p:sp>
      <p:sp>
        <p:nvSpPr>
          <p:cNvPr id="33795" name="Slide Number Placeholder 3"/>
          <p:cNvSpPr txBox="1">
            <a:spLocks noGrp="1"/>
          </p:cNvSpPr>
          <p:nvPr/>
        </p:nvSpPr>
        <p:spPr bwMode="auto">
          <a:xfrm>
            <a:off x="8524875" y="6286500"/>
            <a:ext cx="533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F907C12-4C8D-4A89-BF02-0BD24698106A}" type="slidenum">
              <a:rPr lang="en-US" sz="1400" b="1">
                <a:solidFill>
                  <a:srgbClr val="08679A"/>
                </a:solidFill>
              </a:rPr>
              <a:pPr algn="r" eaLnBrk="1" hangingPunct="1"/>
              <a:t>30</a:t>
            </a:fld>
            <a:endParaRPr lang="en-US" sz="1400" b="1">
              <a:solidFill>
                <a:srgbClr val="08679A"/>
              </a:solidFill>
            </a:endParaRPr>
          </a:p>
        </p:txBody>
      </p:sp>
      <p:sp>
        <p:nvSpPr>
          <p:cNvPr id="33796" name="Rectangle 2"/>
          <p:cNvSpPr>
            <a:spLocks noGrp="1" noChangeArrowheads="1"/>
          </p:cNvSpPr>
          <p:nvPr>
            <p:ph type="title" idx="4294967295"/>
          </p:nvPr>
        </p:nvSpPr>
        <p:spPr/>
        <p:txBody>
          <a:bodyPr/>
          <a:lstStyle/>
          <a:p>
            <a:pPr eaLnBrk="1" hangingPunct="1"/>
            <a:r>
              <a:rPr lang="en-US" sz="3000" smtClean="0"/>
              <a:t>FQHC Benefits</a:t>
            </a:r>
          </a:p>
        </p:txBody>
      </p:sp>
      <p:sp>
        <p:nvSpPr>
          <p:cNvPr id="33797" name="Rectangle 3"/>
          <p:cNvSpPr>
            <a:spLocks noGrp="1" noChangeArrowheads="1"/>
          </p:cNvSpPr>
          <p:nvPr>
            <p:ph type="body" idx="4294967295"/>
          </p:nvPr>
        </p:nvSpPr>
        <p:spPr/>
        <p:txBody>
          <a:bodyPr/>
          <a:lstStyle/>
          <a:p>
            <a:pPr eaLnBrk="1" hangingPunct="1"/>
            <a:r>
              <a:rPr lang="en-US" sz="3000" smtClean="0"/>
              <a:t>Health Reform: Reimbursement</a:t>
            </a:r>
          </a:p>
          <a:p>
            <a:pPr lvl="1" eaLnBrk="1" hangingPunct="1"/>
            <a:r>
              <a:rPr lang="en-US" smtClean="0"/>
              <a:t>Expands Medicaid eligibility to cover all non-elderly adults up to 133% of FPL, effective 2014</a:t>
            </a:r>
          </a:p>
          <a:p>
            <a:pPr lvl="1"/>
            <a:r>
              <a:rPr lang="en-US" smtClean="0"/>
              <a:t>Requires that FQHCs be paid no less than FQHC Medicaid PPS rates from private plans participating in State-based health insurance exchanges; recent CMS rulemaking softens this requirement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1"/>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99FFDE1-E39F-43A4-9E43-8C0FCD491EF9}" type="slidenum">
              <a:rPr lang="en-US" smtClean="0">
                <a:solidFill>
                  <a:srgbClr val="08679A"/>
                </a:solidFill>
              </a:rPr>
              <a:pPr eaLnBrk="1" hangingPunct="1"/>
              <a:t>31</a:t>
            </a:fld>
            <a:endParaRPr lang="en-US" smtClean="0">
              <a:solidFill>
                <a:srgbClr val="08679A"/>
              </a:solidFill>
            </a:endParaRPr>
          </a:p>
        </p:txBody>
      </p:sp>
      <p:sp>
        <p:nvSpPr>
          <p:cNvPr id="34819" name="Slide Number Placeholder 3"/>
          <p:cNvSpPr txBox="1">
            <a:spLocks noGrp="1"/>
          </p:cNvSpPr>
          <p:nvPr/>
        </p:nvSpPr>
        <p:spPr bwMode="auto">
          <a:xfrm>
            <a:off x="8524875" y="6286500"/>
            <a:ext cx="533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endParaRPr lang="en-US" sz="1400">
              <a:solidFill>
                <a:srgbClr val="08679A"/>
              </a:solidFill>
            </a:endParaRPr>
          </a:p>
        </p:txBody>
      </p:sp>
      <p:sp>
        <p:nvSpPr>
          <p:cNvPr id="34820" name="Rectangle 2"/>
          <p:cNvSpPr>
            <a:spLocks noGrp="1" noChangeArrowheads="1"/>
          </p:cNvSpPr>
          <p:nvPr>
            <p:ph type="title" idx="4294967295"/>
          </p:nvPr>
        </p:nvSpPr>
        <p:spPr>
          <a:xfrm>
            <a:off x="152400" y="228600"/>
            <a:ext cx="7391400" cy="509588"/>
          </a:xfrm>
        </p:spPr>
        <p:txBody>
          <a:bodyPr/>
          <a:lstStyle/>
          <a:p>
            <a:pPr eaLnBrk="1" hangingPunct="1"/>
            <a:r>
              <a:rPr lang="en-US" sz="2600" smtClean="0"/>
              <a:t>Current Climate</a:t>
            </a:r>
          </a:p>
        </p:txBody>
      </p:sp>
      <p:sp>
        <p:nvSpPr>
          <p:cNvPr id="34821" name="Rectangle 3"/>
          <p:cNvSpPr>
            <a:spLocks noGrp="1" noChangeArrowheads="1"/>
          </p:cNvSpPr>
          <p:nvPr>
            <p:ph type="body" idx="4294967295"/>
          </p:nvPr>
        </p:nvSpPr>
        <p:spPr>
          <a:xfrm>
            <a:off x="76200" y="838200"/>
            <a:ext cx="8982075" cy="3962400"/>
          </a:xfrm>
        </p:spPr>
        <p:txBody>
          <a:bodyPr/>
          <a:lstStyle/>
          <a:p>
            <a:pPr eaLnBrk="1" hangingPunct="1">
              <a:lnSpc>
                <a:spcPct val="90000"/>
              </a:lnSpc>
              <a:buFont typeface="Times" pitchFamily="18" charset="0"/>
              <a:buNone/>
            </a:pPr>
            <a:endParaRPr lang="en-US" sz="200" smtClean="0"/>
          </a:p>
          <a:p>
            <a:pPr eaLnBrk="1" hangingPunct="1">
              <a:lnSpc>
                <a:spcPct val="110000"/>
              </a:lnSpc>
            </a:pPr>
            <a:r>
              <a:rPr lang="en-US" sz="1800" b="1" smtClean="0"/>
              <a:t>Community Health Center Trust Fund</a:t>
            </a:r>
            <a:r>
              <a:rPr lang="en-US" sz="1800" smtClean="0"/>
              <a:t>: Affordable Care Act included an $11 billion trust fund for health centers</a:t>
            </a:r>
          </a:p>
          <a:p>
            <a:pPr lvl="1" eaLnBrk="1" hangingPunct="1">
              <a:lnSpc>
                <a:spcPct val="90000"/>
              </a:lnSpc>
            </a:pPr>
            <a:r>
              <a:rPr lang="en-US" sz="1800" smtClean="0"/>
              <a:t>$9.5 billion in operational funding over 5 years (in addition to FQHC discretionary funding) </a:t>
            </a:r>
          </a:p>
          <a:p>
            <a:pPr lvl="1" eaLnBrk="1" hangingPunct="1">
              <a:lnSpc>
                <a:spcPct val="90000"/>
              </a:lnSpc>
            </a:pPr>
            <a:r>
              <a:rPr lang="en-US" sz="1800" smtClean="0"/>
              <a:t>$1.5 billion to provide enhanced funding for National Health Service Corps</a:t>
            </a:r>
          </a:p>
          <a:p>
            <a:pPr eaLnBrk="1" hangingPunct="1">
              <a:lnSpc>
                <a:spcPct val="90000"/>
              </a:lnSpc>
            </a:pPr>
            <a:r>
              <a:rPr lang="en-US" sz="1800" b="1" smtClean="0"/>
              <a:t>Appropriations: </a:t>
            </a:r>
            <a:r>
              <a:rPr lang="en-US" sz="1800" smtClean="0"/>
              <a:t>FY 2011-2013 Appropriations (for Section 330 grants)</a:t>
            </a:r>
          </a:p>
          <a:p>
            <a:pPr lvl="1" eaLnBrk="1" hangingPunct="1">
              <a:lnSpc>
                <a:spcPct val="90000"/>
              </a:lnSpc>
            </a:pPr>
            <a:r>
              <a:rPr lang="en-US" sz="1800" smtClean="0"/>
              <a:t>2011:</a:t>
            </a:r>
          </a:p>
          <a:p>
            <a:pPr lvl="2" eaLnBrk="1" hangingPunct="1">
              <a:lnSpc>
                <a:spcPct val="90000"/>
              </a:lnSpc>
            </a:pPr>
            <a:r>
              <a:rPr lang="en-US" sz="1800" smtClean="0"/>
              <a:t>Cut discretionary funding from $2.19 billion to $1.59 billion and $1.0 billion was then transferred from the Trust Fund</a:t>
            </a:r>
          </a:p>
          <a:p>
            <a:pPr lvl="2" eaLnBrk="1" hangingPunct="1">
              <a:lnSpc>
                <a:spcPct val="90000"/>
              </a:lnSpc>
            </a:pPr>
            <a:r>
              <a:rPr lang="en-US" sz="1800" smtClean="0"/>
              <a:t>2011 funding: $2.59 billion = net increase of $400 million over FY 2010</a:t>
            </a:r>
          </a:p>
          <a:p>
            <a:pPr lvl="1" eaLnBrk="1" hangingPunct="1">
              <a:lnSpc>
                <a:spcPct val="90000"/>
              </a:lnSpc>
            </a:pPr>
            <a:r>
              <a:rPr lang="en-US" sz="1800" smtClean="0"/>
              <a:t>2012: 2011 levels plus $200 million</a:t>
            </a:r>
          </a:p>
          <a:p>
            <a:pPr lvl="1" eaLnBrk="1" hangingPunct="1">
              <a:lnSpc>
                <a:spcPct val="90000"/>
              </a:lnSpc>
            </a:pPr>
            <a:r>
              <a:rPr lang="en-US" sz="1800" smtClean="0"/>
              <a:t>2013: Senate Appropriations bill includes $3.1 billion </a:t>
            </a:r>
          </a:p>
          <a:p>
            <a:pPr lvl="2">
              <a:lnSpc>
                <a:spcPct val="90000"/>
              </a:lnSpc>
            </a:pPr>
            <a:r>
              <a:rPr lang="en-US" sz="1800" smtClean="0"/>
              <a:t>$1.6 billion in discretionary funding + $1.5 billion in funding from the Trust Fund = $300m increase</a:t>
            </a:r>
          </a:p>
          <a:p>
            <a:pPr>
              <a:lnSpc>
                <a:spcPct val="90000"/>
              </a:lnSpc>
            </a:pPr>
            <a:r>
              <a:rPr lang="en-US" sz="1800" b="1" smtClean="0"/>
              <a:t>New Access Point Funding</a:t>
            </a:r>
            <a:r>
              <a:rPr lang="en-US" sz="1800" smtClean="0"/>
              <a:t>: HRSA made 219 awards on June 20, 2012</a:t>
            </a:r>
            <a:endParaRPr lang="en-US" sz="1800" b="1"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BEABFA8-34F6-4DA4-9E08-CBE64C8F83B3}" type="slidenum">
              <a:rPr lang="en-US" smtClean="0">
                <a:solidFill>
                  <a:srgbClr val="08679A"/>
                </a:solidFill>
              </a:rPr>
              <a:pPr eaLnBrk="1" hangingPunct="1"/>
              <a:t>32</a:t>
            </a:fld>
            <a:endParaRPr lang="en-US" smtClean="0">
              <a:solidFill>
                <a:srgbClr val="08679A"/>
              </a:solidFill>
            </a:endParaRPr>
          </a:p>
        </p:txBody>
      </p:sp>
      <p:sp>
        <p:nvSpPr>
          <p:cNvPr id="35843" name="Rectangle 2"/>
          <p:cNvSpPr>
            <a:spLocks noGrp="1" noChangeArrowheads="1"/>
          </p:cNvSpPr>
          <p:nvPr>
            <p:ph type="title"/>
          </p:nvPr>
        </p:nvSpPr>
        <p:spPr/>
        <p:txBody>
          <a:bodyPr/>
          <a:lstStyle/>
          <a:p>
            <a:pPr eaLnBrk="1" hangingPunct="1"/>
            <a:r>
              <a:rPr lang="en-US" smtClean="0"/>
              <a:t>		    Questions?</a:t>
            </a:r>
          </a:p>
        </p:txBody>
      </p:sp>
      <p:sp>
        <p:nvSpPr>
          <p:cNvPr id="35844" name="Rectangle 3"/>
          <p:cNvSpPr>
            <a:spLocks noGrp="1" noChangeArrowheads="1"/>
          </p:cNvSpPr>
          <p:nvPr>
            <p:ph type="body" idx="1"/>
          </p:nvPr>
        </p:nvSpPr>
        <p:spPr>
          <a:xfrm>
            <a:off x="153988" y="914400"/>
            <a:ext cx="7886700" cy="5105400"/>
          </a:xfrm>
        </p:spPr>
        <p:txBody>
          <a:bodyPr/>
          <a:lstStyle/>
          <a:p>
            <a:pPr marL="228600" indent="-228600" algn="ctr" eaLnBrk="1" hangingPunct="1">
              <a:buFontTx/>
              <a:buNone/>
            </a:pPr>
            <a:endParaRPr lang="en-US" sz="2400" smtClean="0">
              <a:solidFill>
                <a:schemeClr val="accent2"/>
              </a:solidFill>
            </a:endParaRPr>
          </a:p>
          <a:p>
            <a:pPr marL="228600" indent="-228600" algn="ctr" eaLnBrk="1" hangingPunct="1">
              <a:buFontTx/>
              <a:buNone/>
            </a:pPr>
            <a:endParaRPr lang="en-US" sz="2400" smtClean="0">
              <a:solidFill>
                <a:schemeClr val="accent2"/>
              </a:solidFill>
            </a:endParaRPr>
          </a:p>
          <a:p>
            <a:pPr marL="228600" indent="-228600" algn="ctr" eaLnBrk="1" hangingPunct="1">
              <a:buFontTx/>
              <a:buNone/>
            </a:pPr>
            <a:r>
              <a:rPr lang="en-US" sz="2400" smtClean="0">
                <a:solidFill>
                  <a:schemeClr val="accent2"/>
                </a:solidFill>
              </a:rPr>
              <a:t>Jacqueline C. Leifer, Esq.</a:t>
            </a:r>
            <a:br>
              <a:rPr lang="en-US" sz="2400" smtClean="0">
                <a:solidFill>
                  <a:schemeClr val="accent2"/>
                </a:solidFill>
              </a:rPr>
            </a:br>
            <a:r>
              <a:rPr lang="en-US" sz="2400" smtClean="0">
                <a:solidFill>
                  <a:schemeClr val="accent2"/>
                </a:solidFill>
              </a:rPr>
              <a:t>Feldesman Tucker Leifer Fidell LLP</a:t>
            </a:r>
            <a:br>
              <a:rPr lang="en-US" sz="2400" smtClean="0">
                <a:solidFill>
                  <a:schemeClr val="accent2"/>
                </a:solidFill>
              </a:rPr>
            </a:br>
            <a:r>
              <a:rPr lang="en-US" sz="2400" smtClean="0">
                <a:solidFill>
                  <a:schemeClr val="accent2"/>
                </a:solidFill>
              </a:rPr>
              <a:t>1129 20</a:t>
            </a:r>
            <a:r>
              <a:rPr lang="en-US" sz="2400" baseline="30000" smtClean="0">
                <a:solidFill>
                  <a:schemeClr val="accent2"/>
                </a:solidFill>
              </a:rPr>
              <a:t>th</a:t>
            </a:r>
            <a:r>
              <a:rPr lang="en-US" sz="2400" smtClean="0">
                <a:solidFill>
                  <a:schemeClr val="accent2"/>
                </a:solidFill>
              </a:rPr>
              <a:t> Street N.W. – Suite 400</a:t>
            </a:r>
            <a:br>
              <a:rPr lang="en-US" sz="2400" smtClean="0">
                <a:solidFill>
                  <a:schemeClr val="accent2"/>
                </a:solidFill>
              </a:rPr>
            </a:br>
            <a:r>
              <a:rPr lang="en-US" sz="2400" smtClean="0">
                <a:solidFill>
                  <a:schemeClr val="accent2"/>
                </a:solidFill>
              </a:rPr>
              <a:t>Washington, D.C.  20036</a:t>
            </a:r>
            <a:br>
              <a:rPr lang="en-US" sz="2400" smtClean="0">
                <a:solidFill>
                  <a:schemeClr val="accent2"/>
                </a:solidFill>
              </a:rPr>
            </a:br>
            <a:r>
              <a:rPr lang="en-US" sz="2400" smtClean="0">
                <a:solidFill>
                  <a:schemeClr val="hlink"/>
                </a:solidFill>
              </a:rPr>
              <a:t/>
            </a:r>
            <a:br>
              <a:rPr lang="en-US" sz="2400" smtClean="0">
                <a:solidFill>
                  <a:schemeClr val="hlink"/>
                </a:solidFill>
              </a:rPr>
            </a:br>
            <a:endParaRPr lang="en-US" sz="2400" smtClean="0">
              <a:solidFill>
                <a:schemeClr val="hlink"/>
              </a:solidFill>
            </a:endParaRPr>
          </a:p>
          <a:p>
            <a:pPr marL="228600" indent="-228600" algn="ctr" eaLnBrk="1" hangingPunct="1">
              <a:buFontTx/>
              <a:buNone/>
            </a:pPr>
            <a:r>
              <a:rPr lang="en-US" sz="2400" smtClean="0">
                <a:solidFill>
                  <a:schemeClr val="hlink"/>
                </a:solidFill>
              </a:rPr>
              <a:t> </a:t>
            </a:r>
            <a:r>
              <a:rPr lang="en-US" sz="2400" smtClean="0">
                <a:solidFill>
                  <a:srgbClr val="A20297"/>
                </a:solidFill>
              </a:rPr>
              <a:t>jleifer@ftlf.com</a:t>
            </a:r>
            <a:br>
              <a:rPr lang="en-US" sz="2400" smtClean="0">
                <a:solidFill>
                  <a:srgbClr val="A20297"/>
                </a:solidFill>
              </a:rPr>
            </a:br>
            <a:r>
              <a:rPr lang="en-US" sz="2400" u="sng" smtClean="0">
                <a:solidFill>
                  <a:srgbClr val="A20297"/>
                </a:solidFill>
              </a:rPr>
              <a:t>www.ftlf.com</a:t>
            </a:r>
            <a:br>
              <a:rPr lang="en-US" sz="2400" u="sng" smtClean="0">
                <a:solidFill>
                  <a:srgbClr val="A20297"/>
                </a:solidFill>
              </a:rPr>
            </a:br>
            <a:r>
              <a:rPr lang="en-US" sz="2400" smtClean="0">
                <a:solidFill>
                  <a:srgbClr val="A20297"/>
                </a:solidFill>
              </a:rPr>
              <a:t>(202) 466-8960</a:t>
            </a:r>
            <a:br>
              <a:rPr lang="en-US" sz="2400" smtClean="0">
                <a:solidFill>
                  <a:srgbClr val="A20297"/>
                </a:solidFill>
              </a:rPr>
            </a:br>
            <a:endParaRPr lang="en-US" sz="2400" smtClean="0">
              <a:solidFill>
                <a:srgbClr val="A20297"/>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1B20A7-6DFF-4545-9E6A-D46D879BBBEA}" type="slidenum">
              <a:rPr lang="en-US" smtClean="0">
                <a:solidFill>
                  <a:srgbClr val="08679A"/>
                </a:solidFill>
              </a:rPr>
              <a:pPr eaLnBrk="1" hangingPunct="1"/>
              <a:t>4</a:t>
            </a:fld>
            <a:endParaRPr lang="en-US" smtClean="0">
              <a:solidFill>
                <a:srgbClr val="08679A"/>
              </a:solidFill>
            </a:endParaRPr>
          </a:p>
        </p:txBody>
      </p:sp>
      <p:sp>
        <p:nvSpPr>
          <p:cNvPr id="7171" name="Rectangle 2"/>
          <p:cNvSpPr>
            <a:spLocks noGrp="1" noChangeArrowheads="1"/>
          </p:cNvSpPr>
          <p:nvPr>
            <p:ph type="title"/>
          </p:nvPr>
        </p:nvSpPr>
        <p:spPr/>
        <p:txBody>
          <a:bodyPr/>
          <a:lstStyle/>
          <a:p>
            <a:pPr algn="ctr" eaLnBrk="1" hangingPunct="1"/>
            <a:r>
              <a:rPr lang="en-US" smtClean="0"/>
              <a:t>Health Center Facts</a:t>
            </a:r>
          </a:p>
        </p:txBody>
      </p:sp>
      <p:sp>
        <p:nvSpPr>
          <p:cNvPr id="7172" name="Rectangle 3"/>
          <p:cNvSpPr>
            <a:spLocks noGrp="1" noChangeArrowheads="1"/>
          </p:cNvSpPr>
          <p:nvPr>
            <p:ph type="body" idx="1"/>
          </p:nvPr>
        </p:nvSpPr>
        <p:spPr>
          <a:xfrm>
            <a:off x="152400" y="838200"/>
            <a:ext cx="8763000" cy="5105400"/>
          </a:xfrm>
        </p:spPr>
        <p:txBody>
          <a:bodyPr/>
          <a:lstStyle/>
          <a:p>
            <a:pPr marL="457200" indent="-457200" eaLnBrk="1" hangingPunct="1">
              <a:lnSpc>
                <a:spcPct val="80000"/>
              </a:lnSpc>
            </a:pPr>
            <a:r>
              <a:rPr lang="en-US" sz="1800" smtClean="0"/>
              <a:t>Currently, there are over 1,200 Federally Qualified Health Centers (FQHCs) serving 20 million patients (38% of whom have no health insurance and another 36% of whom are reliant on Medicaid) at 7,500 sites located in all of the 50 states, Puerto Rico, the District of Columbia, the U.S. Virgin Islands and Guam</a:t>
            </a:r>
          </a:p>
          <a:p>
            <a:pPr marL="457200" indent="-457200" eaLnBrk="1" hangingPunct="1">
              <a:lnSpc>
                <a:spcPct val="80000"/>
              </a:lnSpc>
            </a:pPr>
            <a:r>
              <a:rPr lang="en-US" sz="1800" smtClean="0"/>
              <a:t>FQHC patients:</a:t>
            </a:r>
          </a:p>
          <a:p>
            <a:pPr marL="1027113" lvl="1" indent="-455613" eaLnBrk="1" hangingPunct="1">
              <a:lnSpc>
                <a:spcPct val="80000"/>
              </a:lnSpc>
            </a:pPr>
            <a:r>
              <a:rPr lang="en-US" sz="1800" smtClean="0"/>
              <a:t>71% have incomes at or below the Federal Poverty Level</a:t>
            </a:r>
          </a:p>
          <a:p>
            <a:pPr marL="1027113" lvl="1" indent="-455613" eaLnBrk="1" hangingPunct="1">
              <a:lnSpc>
                <a:spcPct val="80000"/>
              </a:lnSpc>
            </a:pPr>
            <a:r>
              <a:rPr lang="en-US" sz="1800" smtClean="0"/>
              <a:t>50% live in rural areas, and the other 50% tend to live in depressed inner city areas</a:t>
            </a:r>
          </a:p>
          <a:p>
            <a:pPr marL="457200" indent="-457200" eaLnBrk="1" hangingPunct="1">
              <a:lnSpc>
                <a:spcPct val="80000"/>
              </a:lnSpc>
            </a:pPr>
            <a:r>
              <a:rPr lang="en-US" sz="1800" smtClean="0"/>
              <a:t>FQHCs derive revenue from public and private insurance, as well as federal, state, and local grants and contracts</a:t>
            </a:r>
          </a:p>
          <a:p>
            <a:pPr marL="1027113" lvl="1" indent="-455613" eaLnBrk="1" hangingPunct="1">
              <a:lnSpc>
                <a:spcPct val="80000"/>
              </a:lnSpc>
            </a:pPr>
            <a:r>
              <a:rPr lang="en-US" sz="1800" smtClean="0"/>
              <a:t>Public Health Service Act grants account for 18.3% of FQHC revenue</a:t>
            </a:r>
          </a:p>
          <a:p>
            <a:pPr marL="1027113" lvl="1" indent="-455613" eaLnBrk="1" hangingPunct="1">
              <a:lnSpc>
                <a:spcPct val="80000"/>
              </a:lnSpc>
            </a:pPr>
            <a:r>
              <a:rPr lang="en-US" sz="1800" smtClean="0"/>
              <a:t>Medicaid accounts for 37% of FQHC revenue </a:t>
            </a:r>
          </a:p>
          <a:p>
            <a:pPr marL="457200" indent="-457200" eaLnBrk="1" hangingPunct="1">
              <a:lnSpc>
                <a:spcPct val="80000"/>
              </a:lnSpc>
            </a:pPr>
            <a:r>
              <a:rPr lang="en-US" sz="1800" smtClean="0"/>
              <a:t>The Patient Protection and Affordable Care Act (PPACA) provides funding to double current patient capacity to 40 million by 2015</a:t>
            </a:r>
          </a:p>
          <a:p>
            <a:pPr marL="1027113" lvl="1" indent="-455613" eaLnBrk="1" hangingPunct="1">
              <a:lnSpc>
                <a:spcPct val="80000"/>
              </a:lnSpc>
            </a:pPr>
            <a:r>
              <a:rPr lang="en-US" sz="1800" smtClean="0"/>
              <a:t>Estimated cost savings created by health centers</a:t>
            </a:r>
          </a:p>
          <a:p>
            <a:pPr marL="1370013" lvl="2" eaLnBrk="1" hangingPunct="1"/>
            <a:r>
              <a:rPr lang="en-US" sz="1800" smtClean="0"/>
              <a:t>Up to </a:t>
            </a:r>
            <a:r>
              <a:rPr lang="en-US" sz="1800" b="1" smtClean="0"/>
              <a:t>$122 billion in </a:t>
            </a:r>
            <a:r>
              <a:rPr lang="en-US" sz="1800" b="1" i="1" smtClean="0"/>
              <a:t>total </a:t>
            </a:r>
            <a:r>
              <a:rPr lang="en-US" sz="1800" b="1" smtClean="0"/>
              <a:t>health care costs would be saved </a:t>
            </a:r>
            <a:r>
              <a:rPr lang="en-US" sz="1800" smtClean="0"/>
              <a:t>between 2010 and 2015</a:t>
            </a:r>
          </a:p>
          <a:p>
            <a:pPr marL="1370013" lvl="2" eaLnBrk="1" hangingPunct="1"/>
            <a:r>
              <a:rPr lang="en-US" sz="1800" smtClean="0"/>
              <a:t>A</a:t>
            </a:r>
            <a:r>
              <a:rPr lang="en-US" sz="1800" b="1" smtClean="0"/>
              <a:t>s much as $55 billion for Medicaid </a:t>
            </a:r>
            <a:r>
              <a:rPr lang="en-US" sz="1800" smtClean="0"/>
              <a:t>over the five-year period ($32 billion in savings for the Federal government, with the rest to states)</a:t>
            </a:r>
          </a:p>
          <a:p>
            <a:pPr marL="457200" indent="-457200" algn="r" eaLnBrk="1" hangingPunct="1">
              <a:lnSpc>
                <a:spcPct val="80000"/>
              </a:lnSpc>
              <a:buFontTx/>
              <a:buNone/>
            </a:pPr>
            <a:endParaRPr lang="en-US" sz="2000" smtClean="0"/>
          </a:p>
          <a:p>
            <a:pPr marL="457200" indent="-457200" algn="r" eaLnBrk="1" hangingPunct="1">
              <a:lnSpc>
                <a:spcPct val="80000"/>
              </a:lnSpc>
            </a:pPr>
            <a:endParaRPr lang="en-US" sz="180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61B96BE-8531-4B02-AAC0-6620BE6B4C75}" type="slidenum">
              <a:rPr lang="en-US" smtClean="0">
                <a:solidFill>
                  <a:srgbClr val="08679A"/>
                </a:solidFill>
              </a:rPr>
              <a:pPr eaLnBrk="1" hangingPunct="1"/>
              <a:t>5</a:t>
            </a:fld>
            <a:endParaRPr lang="en-US" smtClean="0">
              <a:solidFill>
                <a:srgbClr val="08679A"/>
              </a:solidFill>
            </a:endParaRPr>
          </a:p>
        </p:txBody>
      </p:sp>
      <p:sp>
        <p:nvSpPr>
          <p:cNvPr id="8195" name="Rectangle 2"/>
          <p:cNvSpPr>
            <a:spLocks noGrp="1" noChangeArrowheads="1"/>
          </p:cNvSpPr>
          <p:nvPr>
            <p:ph type="title"/>
          </p:nvPr>
        </p:nvSpPr>
        <p:spPr/>
        <p:txBody>
          <a:bodyPr/>
          <a:lstStyle/>
          <a:p>
            <a:pPr eaLnBrk="1" hangingPunct="1"/>
            <a:r>
              <a:rPr lang="en-US" sz="3000" smtClean="0"/>
              <a:t>FQHC Scope of Project</a:t>
            </a:r>
          </a:p>
        </p:txBody>
      </p:sp>
      <p:sp>
        <p:nvSpPr>
          <p:cNvPr id="8196" name="Rectangle 3"/>
          <p:cNvSpPr>
            <a:spLocks noGrp="1" noChangeArrowheads="1"/>
          </p:cNvSpPr>
          <p:nvPr>
            <p:ph type="body" idx="1"/>
          </p:nvPr>
        </p:nvSpPr>
        <p:spPr/>
        <p:txBody>
          <a:bodyPr/>
          <a:lstStyle/>
          <a:p>
            <a:pPr eaLnBrk="1" hangingPunct="1">
              <a:lnSpc>
                <a:spcPct val="80000"/>
              </a:lnSpc>
            </a:pPr>
            <a:r>
              <a:rPr lang="en-US" sz="2400" smtClean="0"/>
              <a:t>Defines the who, what, where and how of providing access to care in the community </a:t>
            </a:r>
          </a:p>
          <a:p>
            <a:pPr eaLnBrk="1" hangingPunct="1">
              <a:lnSpc>
                <a:spcPct val="80000"/>
              </a:lnSpc>
              <a:spcBef>
                <a:spcPct val="55000"/>
              </a:spcBef>
            </a:pPr>
            <a:r>
              <a:rPr lang="en-US" sz="2400" smtClean="0"/>
              <a:t>Defines what the total grant-related project budget (including program income and other non-section 330 funds) and related benefits support</a:t>
            </a:r>
          </a:p>
          <a:p>
            <a:pPr lvl="1" eaLnBrk="1" hangingPunct="1">
              <a:lnSpc>
                <a:spcPct val="80000"/>
              </a:lnSpc>
              <a:spcBef>
                <a:spcPct val="50000"/>
              </a:spcBef>
            </a:pPr>
            <a:r>
              <a:rPr lang="en-US" sz="1800" smtClean="0"/>
              <a:t>How and where Federal grant dollars and pledged program income/resources will be used</a:t>
            </a:r>
          </a:p>
          <a:p>
            <a:pPr lvl="1" eaLnBrk="1" hangingPunct="1">
              <a:lnSpc>
                <a:spcPct val="80000"/>
              </a:lnSpc>
              <a:spcBef>
                <a:spcPct val="50000"/>
              </a:spcBef>
            </a:pPr>
            <a:r>
              <a:rPr lang="en-US" sz="1800" smtClean="0"/>
              <a:t>Scope of Federal Tort Claims Act (FTCA) coverage (in general)</a:t>
            </a:r>
          </a:p>
          <a:p>
            <a:pPr lvl="1" eaLnBrk="1" hangingPunct="1">
              <a:lnSpc>
                <a:spcPct val="80000"/>
              </a:lnSpc>
              <a:spcBef>
                <a:spcPct val="50000"/>
              </a:spcBef>
            </a:pPr>
            <a:r>
              <a:rPr lang="en-US" sz="1800" smtClean="0"/>
              <a:t>Site information for the 340B Drug Pricing Program</a:t>
            </a:r>
          </a:p>
          <a:p>
            <a:pPr lvl="1" eaLnBrk="1" hangingPunct="1">
              <a:lnSpc>
                <a:spcPct val="80000"/>
              </a:lnSpc>
              <a:spcBef>
                <a:spcPct val="50000"/>
              </a:spcBef>
            </a:pPr>
            <a:r>
              <a:rPr lang="en-US" sz="1800" smtClean="0"/>
              <a:t>Approved delivery sites and services for enhanced Medicaid and Medicare reimbursement</a:t>
            </a:r>
            <a:endParaRPr lang="en-US" sz="2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1790F29-DC04-499E-9C9A-3F7994FC7D8C}" type="slidenum">
              <a:rPr lang="en-US" smtClean="0">
                <a:solidFill>
                  <a:srgbClr val="08679A"/>
                </a:solidFill>
              </a:rPr>
              <a:pPr eaLnBrk="1" hangingPunct="1"/>
              <a:t>6</a:t>
            </a:fld>
            <a:endParaRPr lang="en-US" smtClean="0">
              <a:solidFill>
                <a:srgbClr val="08679A"/>
              </a:solidFill>
            </a:endParaRPr>
          </a:p>
        </p:txBody>
      </p:sp>
      <p:sp>
        <p:nvSpPr>
          <p:cNvPr id="9219" name="Slide Number Placeholder 3"/>
          <p:cNvSpPr txBox="1">
            <a:spLocks noGrp="1"/>
          </p:cNvSpPr>
          <p:nvPr/>
        </p:nvSpPr>
        <p:spPr bwMode="auto">
          <a:xfrm>
            <a:off x="8524875" y="6286500"/>
            <a:ext cx="533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0D43B7D9-876B-451A-B88C-24ED17330D1E}" type="slidenum">
              <a:rPr lang="en-US" sz="1400" b="1">
                <a:solidFill>
                  <a:srgbClr val="08679A"/>
                </a:solidFill>
              </a:rPr>
              <a:pPr algn="r" eaLnBrk="1" hangingPunct="1"/>
              <a:t>6</a:t>
            </a:fld>
            <a:endParaRPr lang="en-US" sz="1400" b="1">
              <a:solidFill>
                <a:srgbClr val="08679A"/>
              </a:solidFill>
            </a:endParaRPr>
          </a:p>
        </p:txBody>
      </p:sp>
      <p:sp>
        <p:nvSpPr>
          <p:cNvPr id="9220" name="Rectangle 2"/>
          <p:cNvSpPr>
            <a:spLocks noGrp="1" noChangeArrowheads="1"/>
          </p:cNvSpPr>
          <p:nvPr>
            <p:ph type="title" idx="4294967295"/>
          </p:nvPr>
        </p:nvSpPr>
        <p:spPr>
          <a:xfrm>
            <a:off x="152400" y="152400"/>
            <a:ext cx="8532813" cy="533400"/>
          </a:xfrm>
        </p:spPr>
        <p:txBody>
          <a:bodyPr/>
          <a:lstStyle/>
          <a:p>
            <a:r>
              <a:rPr lang="en-US" sz="2000" smtClean="0"/>
              <a:t>Benefits Available to Section 330 Grantees and Look-Alikes</a:t>
            </a:r>
          </a:p>
        </p:txBody>
      </p:sp>
      <p:sp>
        <p:nvSpPr>
          <p:cNvPr id="91140" name="Rectangle 3"/>
          <p:cNvSpPr>
            <a:spLocks noGrp="1" noChangeArrowheads="1"/>
          </p:cNvSpPr>
          <p:nvPr>
            <p:ph type="body" idx="4294967295"/>
          </p:nvPr>
        </p:nvSpPr>
        <p:spPr>
          <a:xfrm>
            <a:off x="304800" y="914400"/>
            <a:ext cx="8382000" cy="5029200"/>
          </a:xfrm>
        </p:spPr>
        <p:txBody>
          <a:bodyPr/>
          <a:lstStyle/>
          <a:p>
            <a:pPr lvl="2">
              <a:lnSpc>
                <a:spcPct val="80000"/>
              </a:lnSpc>
              <a:defRPr/>
            </a:pPr>
            <a:endParaRPr lang="en-US" sz="300" b="1" dirty="0"/>
          </a:p>
          <a:p>
            <a:pPr>
              <a:lnSpc>
                <a:spcPct val="80000"/>
              </a:lnSpc>
              <a:defRPr/>
            </a:pPr>
            <a:r>
              <a:rPr lang="en-US" sz="2200" dirty="0">
                <a:cs typeface="Times New Roman" pitchFamily="18" charset="0"/>
              </a:rPr>
              <a:t>Opportunity to apply for </a:t>
            </a:r>
            <a:r>
              <a:rPr lang="en-US" sz="2200" dirty="0" smtClean="0">
                <a:cs typeface="Times New Roman" pitchFamily="18" charset="0"/>
              </a:rPr>
              <a:t>Federal grants, including expanded medical capacity and direct services grants, </a:t>
            </a:r>
            <a:r>
              <a:rPr lang="en-US" sz="2200" dirty="0">
                <a:cs typeface="Times New Roman" pitchFamily="18" charset="0"/>
              </a:rPr>
              <a:t>to support the otherwise uncompensated costs of furnishing primary and preventive health care and enabling services to medically underserved communities</a:t>
            </a:r>
            <a:endParaRPr lang="en-US" sz="2600" dirty="0"/>
          </a:p>
          <a:p>
            <a:pPr>
              <a:lnSpc>
                <a:spcPct val="80000"/>
              </a:lnSpc>
              <a:defRPr/>
            </a:pPr>
            <a:r>
              <a:rPr lang="en-US" sz="2200" dirty="0" smtClean="0">
                <a:cs typeface="Times New Roman" pitchFamily="18" charset="0"/>
              </a:rPr>
              <a:t>Access </a:t>
            </a:r>
            <a:r>
              <a:rPr lang="en-US" sz="2200" dirty="0">
                <a:cs typeface="Times New Roman" pitchFamily="18" charset="0"/>
              </a:rPr>
              <a:t>to reimbursement under the Prospective Payment System (PPS) or other state-approved alternative payment methodology (which is predicated on a cost-based reimbursement methodology) for Medicaid and CHIP services and cost-based reimbursement for services provided under Medicare; “</a:t>
            </a:r>
            <a:r>
              <a:rPr lang="en-US" sz="2200" dirty="0" smtClean="0">
                <a:cs typeface="Times New Roman" pitchFamily="18" charset="0"/>
              </a:rPr>
              <a:t>wraparound” payments </a:t>
            </a:r>
            <a:r>
              <a:rPr lang="en-US" sz="2200" dirty="0">
                <a:cs typeface="Times New Roman" pitchFamily="18" charset="0"/>
              </a:rPr>
              <a:t>for difference between Medicaid and CHIP managed care capitation and PPS; wraparound on Medicare managed care payments effective FY 2006 and on CHIP payments effective FY </a:t>
            </a:r>
            <a:r>
              <a:rPr lang="en-US" sz="2200" dirty="0" smtClean="0">
                <a:cs typeface="Times New Roman" pitchFamily="18" charset="0"/>
              </a:rPr>
              <a:t>2010</a:t>
            </a:r>
          </a:p>
          <a:p>
            <a:pPr lvl="1">
              <a:lnSpc>
                <a:spcPct val="80000"/>
              </a:lnSpc>
              <a:defRPr/>
            </a:pPr>
            <a:r>
              <a:rPr lang="en-US" sz="1800" dirty="0" smtClean="0">
                <a:cs typeface="Times New Roman" pitchFamily="18" charset="0"/>
              </a:rPr>
              <a:t>There are site certification requirements under Medicare, and additional site certifications may apply under Medicaid</a:t>
            </a:r>
          </a:p>
          <a:p>
            <a:pPr>
              <a:lnSpc>
                <a:spcPct val="80000"/>
              </a:lnSpc>
              <a:defRPr/>
            </a:pPr>
            <a:r>
              <a:rPr lang="en-US" sz="2200" dirty="0" smtClean="0">
                <a:cs typeface="Times New Roman" pitchFamily="18" charset="0"/>
              </a:rPr>
              <a:t>Access to favorable drug pricing under Section 340B of the Public Health Service Act</a:t>
            </a:r>
            <a:r>
              <a:rPr lang="en-US" sz="2200" dirty="0" smtClean="0"/>
              <a:t> </a:t>
            </a:r>
            <a:endParaRPr lang="en-US" sz="2600" dirty="0" smtClean="0"/>
          </a:p>
          <a:p>
            <a:pPr marL="0" indent="0">
              <a:lnSpc>
                <a:spcPct val="80000"/>
              </a:lnSpc>
              <a:buFontTx/>
              <a:buNone/>
              <a:defRPr/>
            </a:pPr>
            <a:endParaRPr lang="en-US" sz="2200" dirty="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C5B8BB6-CF09-4F09-83BF-4E859998E71C}" type="slidenum">
              <a:rPr lang="en-US" smtClean="0">
                <a:solidFill>
                  <a:srgbClr val="08679A"/>
                </a:solidFill>
              </a:rPr>
              <a:pPr eaLnBrk="1" hangingPunct="1"/>
              <a:t>7</a:t>
            </a:fld>
            <a:endParaRPr lang="en-US" smtClean="0">
              <a:solidFill>
                <a:srgbClr val="08679A"/>
              </a:solidFill>
            </a:endParaRPr>
          </a:p>
        </p:txBody>
      </p:sp>
      <p:sp>
        <p:nvSpPr>
          <p:cNvPr id="10243" name="Slide Number Placeholder 3"/>
          <p:cNvSpPr txBox="1">
            <a:spLocks noGrp="1"/>
          </p:cNvSpPr>
          <p:nvPr/>
        </p:nvSpPr>
        <p:spPr bwMode="auto">
          <a:xfrm>
            <a:off x="8524875" y="6286500"/>
            <a:ext cx="533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A8FF46DB-EF1B-443B-9896-B309B7BFBF06}" type="slidenum">
              <a:rPr lang="en-US" sz="1400" b="1">
                <a:solidFill>
                  <a:srgbClr val="08679A"/>
                </a:solidFill>
              </a:rPr>
              <a:pPr algn="r" eaLnBrk="1" hangingPunct="1"/>
              <a:t>7</a:t>
            </a:fld>
            <a:endParaRPr lang="en-US" sz="1400" b="1">
              <a:solidFill>
                <a:srgbClr val="08679A"/>
              </a:solidFill>
            </a:endParaRPr>
          </a:p>
        </p:txBody>
      </p:sp>
      <p:sp>
        <p:nvSpPr>
          <p:cNvPr id="10244" name="Rectangle 2"/>
          <p:cNvSpPr>
            <a:spLocks noGrp="1" noChangeArrowheads="1"/>
          </p:cNvSpPr>
          <p:nvPr>
            <p:ph type="title" idx="4294967295"/>
          </p:nvPr>
        </p:nvSpPr>
        <p:spPr>
          <a:xfrm>
            <a:off x="153988" y="152400"/>
            <a:ext cx="8532812" cy="533400"/>
          </a:xfrm>
        </p:spPr>
        <p:txBody>
          <a:bodyPr/>
          <a:lstStyle/>
          <a:p>
            <a:r>
              <a:rPr lang="en-US" sz="2000" smtClean="0"/>
              <a:t>Benefits Available to Section 330 Grantees and Look-Alikes</a:t>
            </a:r>
          </a:p>
        </p:txBody>
      </p:sp>
      <p:sp>
        <p:nvSpPr>
          <p:cNvPr id="10245" name="Rectangle 3"/>
          <p:cNvSpPr>
            <a:spLocks noGrp="1" noChangeArrowheads="1"/>
          </p:cNvSpPr>
          <p:nvPr>
            <p:ph type="body" idx="4294967295"/>
          </p:nvPr>
        </p:nvSpPr>
        <p:spPr/>
        <p:txBody>
          <a:bodyPr/>
          <a:lstStyle/>
          <a:p>
            <a:pPr>
              <a:lnSpc>
                <a:spcPct val="80000"/>
              </a:lnSpc>
            </a:pPr>
            <a:r>
              <a:rPr lang="en-US" sz="2200" smtClean="0">
                <a:cs typeface="Times New Roman" pitchFamily="18" charset="0"/>
              </a:rPr>
              <a:t>Reimbursement by Medicare for "first dollar" of services rendered to Medicare beneficiaries, </a:t>
            </a:r>
            <a:r>
              <a:rPr lang="en-US" sz="2200" i="1" smtClean="0">
                <a:cs typeface="Times New Roman" pitchFamily="18" charset="0"/>
              </a:rPr>
              <a:t>i.e.</a:t>
            </a:r>
            <a:r>
              <a:rPr lang="en-US" sz="2200" smtClean="0">
                <a:cs typeface="Times New Roman" pitchFamily="18" charset="0"/>
              </a:rPr>
              <a:t>, deductible is waived</a:t>
            </a:r>
          </a:p>
          <a:p>
            <a:pPr>
              <a:lnSpc>
                <a:spcPct val="80000"/>
              </a:lnSpc>
            </a:pPr>
            <a:r>
              <a:rPr lang="en-US" sz="2200" smtClean="0">
                <a:cs typeface="Times New Roman" pitchFamily="18" charset="0"/>
              </a:rPr>
              <a:t>Safe harbor under the Federal anti-kickback statute for waiver of co-payments to the extent a patient’s income is below 200% of Federal poverty guidelines </a:t>
            </a:r>
            <a:endParaRPr lang="en-US" sz="2200" smtClean="0"/>
          </a:p>
          <a:p>
            <a:pPr>
              <a:lnSpc>
                <a:spcPct val="80000"/>
              </a:lnSpc>
            </a:pPr>
            <a:r>
              <a:rPr lang="en-US" sz="2200" smtClean="0">
                <a:cs typeface="Times New Roman" pitchFamily="18" charset="0"/>
              </a:rPr>
              <a:t>Access to providers through the National Health Service Corps </a:t>
            </a:r>
          </a:p>
          <a:p>
            <a:pPr>
              <a:lnSpc>
                <a:spcPct val="80000"/>
              </a:lnSpc>
            </a:pPr>
            <a:r>
              <a:rPr lang="en-US" sz="2200" smtClean="0">
                <a:cs typeface="Times New Roman" pitchFamily="18" charset="0"/>
              </a:rPr>
              <a:t>Access to the Federal Vaccine For Children program and eligibility to participate in the Pfizer Sharing the Care Program</a:t>
            </a:r>
          </a:p>
          <a:p>
            <a:pPr lvl="1">
              <a:lnSpc>
                <a:spcPct val="80000"/>
              </a:lnSpc>
            </a:pPr>
            <a:endParaRPr lang="en-US" sz="2200" smtClean="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45D43B0-A96A-4699-B0EC-3D840A53B22A}" type="slidenum">
              <a:rPr lang="en-US" smtClean="0">
                <a:solidFill>
                  <a:srgbClr val="08679A"/>
                </a:solidFill>
              </a:rPr>
              <a:pPr eaLnBrk="1" hangingPunct="1"/>
              <a:t>8</a:t>
            </a:fld>
            <a:endParaRPr lang="en-US" smtClean="0">
              <a:solidFill>
                <a:srgbClr val="08679A"/>
              </a:solidFill>
            </a:endParaRPr>
          </a:p>
        </p:txBody>
      </p:sp>
      <p:sp>
        <p:nvSpPr>
          <p:cNvPr id="11267" name="Slide Number Placeholder 3"/>
          <p:cNvSpPr txBox="1">
            <a:spLocks noGrp="1"/>
          </p:cNvSpPr>
          <p:nvPr/>
        </p:nvSpPr>
        <p:spPr bwMode="auto">
          <a:xfrm>
            <a:off x="8524875" y="6286500"/>
            <a:ext cx="533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DAA02A46-ABF5-474F-9E49-C20625B82979}" type="slidenum">
              <a:rPr lang="en-US" sz="1400" b="1">
                <a:solidFill>
                  <a:srgbClr val="08679A"/>
                </a:solidFill>
              </a:rPr>
              <a:pPr algn="r" eaLnBrk="1" hangingPunct="1"/>
              <a:t>8</a:t>
            </a:fld>
            <a:endParaRPr lang="en-US" sz="1400" b="1">
              <a:solidFill>
                <a:srgbClr val="08679A"/>
              </a:solidFill>
            </a:endParaRPr>
          </a:p>
        </p:txBody>
      </p:sp>
      <p:sp>
        <p:nvSpPr>
          <p:cNvPr id="11268" name="Rectangle 2"/>
          <p:cNvSpPr>
            <a:spLocks noGrp="1" noChangeArrowheads="1"/>
          </p:cNvSpPr>
          <p:nvPr>
            <p:ph type="title" idx="4294967295"/>
          </p:nvPr>
        </p:nvSpPr>
        <p:spPr>
          <a:xfrm>
            <a:off x="153988" y="152400"/>
            <a:ext cx="8532812" cy="533400"/>
          </a:xfrm>
        </p:spPr>
        <p:txBody>
          <a:bodyPr/>
          <a:lstStyle/>
          <a:p>
            <a:r>
              <a:rPr lang="en-US" sz="2400" smtClean="0"/>
              <a:t>Benefits Available to Section 330 Grantees Only</a:t>
            </a:r>
          </a:p>
        </p:txBody>
      </p:sp>
      <p:sp>
        <p:nvSpPr>
          <p:cNvPr id="11269" name="Rectangle 3"/>
          <p:cNvSpPr>
            <a:spLocks noGrp="1" noChangeArrowheads="1"/>
          </p:cNvSpPr>
          <p:nvPr>
            <p:ph type="body" idx="4294967295"/>
          </p:nvPr>
        </p:nvSpPr>
        <p:spPr>
          <a:xfrm>
            <a:off x="304800" y="838200"/>
            <a:ext cx="8304213" cy="4953000"/>
          </a:xfrm>
        </p:spPr>
        <p:txBody>
          <a:bodyPr/>
          <a:lstStyle/>
          <a:p>
            <a:pPr lvl="2">
              <a:lnSpc>
                <a:spcPct val="80000"/>
              </a:lnSpc>
            </a:pPr>
            <a:endParaRPr lang="en-US" sz="400" b="1" smtClean="0"/>
          </a:p>
          <a:p>
            <a:r>
              <a:rPr lang="en-US" sz="2400" smtClean="0">
                <a:cs typeface="Times New Roman" pitchFamily="18" charset="0"/>
              </a:rPr>
              <a:t>Access to Federal Tort Claims Act (FTCA) coverage, in lieu of purchasing malpractice insurance</a:t>
            </a:r>
            <a:endParaRPr lang="en-US" sz="2400" smtClean="0"/>
          </a:p>
          <a:p>
            <a:r>
              <a:rPr lang="en-US" sz="2400" smtClean="0">
                <a:cs typeface="Times New Roman" pitchFamily="18" charset="0"/>
              </a:rPr>
              <a:t>Safe Harbor under the Federal anti-kickback statute for certain arrangements with other providers or suppliers of goods, services, donations, loans, </a:t>
            </a:r>
            <a:r>
              <a:rPr lang="en-US" sz="2400" i="1" smtClean="0">
                <a:cs typeface="Times New Roman" pitchFamily="18" charset="0"/>
              </a:rPr>
              <a:t>etc.</a:t>
            </a:r>
            <a:r>
              <a:rPr lang="en-US" sz="2400" smtClean="0">
                <a:cs typeface="Times New Roman" pitchFamily="18" charset="0"/>
              </a:rPr>
              <a:t>, which benefit the medically underserved populations served by the FQHC</a:t>
            </a:r>
          </a:p>
          <a:p>
            <a:pPr>
              <a:lnSpc>
                <a:spcPct val="80000"/>
              </a:lnSpc>
            </a:pPr>
            <a:r>
              <a:rPr lang="en-US" sz="2400" smtClean="0">
                <a:cs typeface="Times New Roman" pitchFamily="18" charset="0"/>
              </a:rPr>
              <a:t>Access to grant support/loan guarantees for capital improvements</a:t>
            </a:r>
          </a:p>
          <a:p>
            <a:pPr lvl="1">
              <a:lnSpc>
                <a:spcPct val="80000"/>
              </a:lnSpc>
              <a:buFontTx/>
              <a:buNone/>
            </a:pPr>
            <a:endParaRPr lang="en-US" sz="2000" smtClean="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D5DA903-1870-483D-9A67-B3A099A631B3}" type="slidenum">
              <a:rPr lang="en-US" smtClean="0">
                <a:solidFill>
                  <a:srgbClr val="08679A"/>
                </a:solidFill>
              </a:rPr>
              <a:pPr eaLnBrk="1" hangingPunct="1"/>
              <a:t>9</a:t>
            </a:fld>
            <a:endParaRPr lang="en-US" smtClean="0">
              <a:solidFill>
                <a:srgbClr val="08679A"/>
              </a:solidFill>
            </a:endParaRPr>
          </a:p>
        </p:txBody>
      </p:sp>
      <p:sp>
        <p:nvSpPr>
          <p:cNvPr id="12291" name="Rectangle 2"/>
          <p:cNvSpPr>
            <a:spLocks noGrp="1" noChangeArrowheads="1"/>
          </p:cNvSpPr>
          <p:nvPr>
            <p:ph type="title"/>
          </p:nvPr>
        </p:nvSpPr>
        <p:spPr/>
        <p:txBody>
          <a:bodyPr/>
          <a:lstStyle/>
          <a:p>
            <a:pPr eaLnBrk="1" hangingPunct="1"/>
            <a:r>
              <a:rPr lang="en-US" sz="3000" smtClean="0"/>
              <a:t>FQHC Scope of Project</a:t>
            </a:r>
          </a:p>
        </p:txBody>
      </p:sp>
      <p:sp>
        <p:nvSpPr>
          <p:cNvPr id="12292" name="Rectangle 3"/>
          <p:cNvSpPr>
            <a:spLocks noGrp="1" noChangeArrowheads="1"/>
          </p:cNvSpPr>
          <p:nvPr>
            <p:ph type="body" idx="1"/>
          </p:nvPr>
        </p:nvSpPr>
        <p:spPr>
          <a:xfrm>
            <a:off x="533400" y="685800"/>
            <a:ext cx="8001000" cy="5105400"/>
          </a:xfrm>
        </p:spPr>
        <p:txBody>
          <a:bodyPr/>
          <a:lstStyle/>
          <a:p>
            <a:pPr eaLnBrk="1" hangingPunct="1">
              <a:lnSpc>
                <a:spcPct val="90000"/>
              </a:lnSpc>
              <a:buFontTx/>
              <a:buNone/>
            </a:pPr>
            <a:endParaRPr lang="en-US" sz="2800" b="1" smtClean="0">
              <a:solidFill>
                <a:schemeClr val="accent2"/>
              </a:solidFill>
            </a:endParaRPr>
          </a:p>
          <a:p>
            <a:pPr eaLnBrk="1" hangingPunct="1">
              <a:lnSpc>
                <a:spcPct val="90000"/>
              </a:lnSpc>
              <a:buFontTx/>
              <a:buNone/>
            </a:pPr>
            <a:r>
              <a:rPr lang="en-US" sz="2800" b="1" smtClean="0">
                <a:solidFill>
                  <a:schemeClr val="accent2"/>
                </a:solidFill>
              </a:rPr>
              <a:t>Five Elements </a:t>
            </a:r>
          </a:p>
          <a:p>
            <a:pPr lvl="1" eaLnBrk="1" hangingPunct="1">
              <a:lnSpc>
                <a:spcPct val="90000"/>
              </a:lnSpc>
            </a:pPr>
            <a:r>
              <a:rPr lang="en-US" sz="2400" b="1" smtClean="0"/>
              <a:t>Service Area:</a:t>
            </a:r>
            <a:r>
              <a:rPr lang="en-US" sz="2400" smtClean="0"/>
              <a:t> Geographic area served by the center</a:t>
            </a:r>
          </a:p>
          <a:p>
            <a:pPr lvl="1" eaLnBrk="1" hangingPunct="1">
              <a:lnSpc>
                <a:spcPct val="90000"/>
              </a:lnSpc>
            </a:pPr>
            <a:r>
              <a:rPr lang="en-US" sz="2400" b="1" smtClean="0"/>
              <a:t>Target Population: </a:t>
            </a:r>
            <a:r>
              <a:rPr lang="en-US" sz="2400" smtClean="0"/>
              <a:t>Medically underserved community or population served by the center</a:t>
            </a:r>
          </a:p>
          <a:p>
            <a:pPr lvl="1" eaLnBrk="1" hangingPunct="1">
              <a:lnSpc>
                <a:spcPct val="90000"/>
              </a:lnSpc>
            </a:pPr>
            <a:r>
              <a:rPr lang="en-US" sz="2400" b="1" smtClean="0"/>
              <a:t>Providers: </a:t>
            </a:r>
            <a:r>
              <a:rPr lang="en-US" sz="2400" smtClean="0"/>
              <a:t>Individual health care professionals who exercise independent judgment and deliver services on behalf of the center on a regularly scheduled basis</a:t>
            </a:r>
          </a:p>
          <a:p>
            <a:pPr lvl="1" eaLnBrk="1" hangingPunct="1">
              <a:lnSpc>
                <a:spcPct val="90000"/>
              </a:lnSpc>
            </a:pPr>
            <a:r>
              <a:rPr lang="en-US" sz="2400" b="1" smtClean="0"/>
              <a:t>Services – </a:t>
            </a:r>
            <a:r>
              <a:rPr lang="en-US" sz="2400" smtClean="0"/>
              <a:t>see next slides</a:t>
            </a:r>
          </a:p>
          <a:p>
            <a:pPr lvl="1" eaLnBrk="1" hangingPunct="1">
              <a:lnSpc>
                <a:spcPct val="90000"/>
              </a:lnSpc>
            </a:pPr>
            <a:r>
              <a:rPr lang="en-US" sz="2400" b="1" smtClean="0"/>
              <a:t>Service Sites – </a:t>
            </a:r>
            <a:r>
              <a:rPr lang="en-US" sz="2400" smtClean="0"/>
              <a:t>see next slides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ealth Care">
  <a:themeElements>
    <a:clrScheme name="Health Car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ealth Ca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ealth Car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ealth Car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ealth Car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ealth Car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ealth Car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ealth Car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ealth Car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ealth Car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ealth Car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ealth Car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ealth Car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ealth Car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2441</Words>
  <Application>Microsoft Office PowerPoint</Application>
  <PresentationFormat>On-screen Show (4:3)</PresentationFormat>
  <Paragraphs>258</Paragraphs>
  <Slides>32</Slides>
  <Notes>32</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Health Care</vt:lpstr>
      <vt:lpstr>1_Default Design</vt:lpstr>
      <vt:lpstr>Ryan White 2012 Grantee Meeting</vt:lpstr>
      <vt:lpstr>History of the Health Centers Program</vt:lpstr>
      <vt:lpstr>FQHC Defined</vt:lpstr>
      <vt:lpstr>Health Center Facts</vt:lpstr>
      <vt:lpstr>FQHC Scope of Project</vt:lpstr>
      <vt:lpstr>Benefits Available to Section 330 Grantees and Look-Alikes</vt:lpstr>
      <vt:lpstr>Benefits Available to Section 330 Grantees and Look-Alikes</vt:lpstr>
      <vt:lpstr>Benefits Available to Section 330 Grantees Only</vt:lpstr>
      <vt:lpstr>FQHC Scope of Project</vt:lpstr>
      <vt:lpstr>Scope of Project: Services</vt:lpstr>
      <vt:lpstr>Scope of Project: Services</vt:lpstr>
      <vt:lpstr>Scope of Project: Service Sites</vt:lpstr>
      <vt:lpstr>Scope of Project: Service Sites</vt:lpstr>
      <vt:lpstr>Core Requirements: Governance</vt:lpstr>
      <vt:lpstr>Governance Requirements</vt:lpstr>
      <vt:lpstr>Governance Requirements</vt:lpstr>
      <vt:lpstr>Governance Requirements</vt:lpstr>
      <vt:lpstr>Governance Requirements</vt:lpstr>
      <vt:lpstr>Governance Requirements</vt:lpstr>
      <vt:lpstr>Governance Requirements</vt:lpstr>
      <vt:lpstr>Governance Requirements</vt:lpstr>
      <vt:lpstr>Governance Requirements</vt:lpstr>
      <vt:lpstr>Governance Requirements</vt:lpstr>
      <vt:lpstr>Governance Requirements</vt:lpstr>
      <vt:lpstr>Governance Requirements</vt:lpstr>
      <vt:lpstr>Core Requirements: Schedule of Discounts</vt:lpstr>
      <vt:lpstr>Payment for Services</vt:lpstr>
      <vt:lpstr>Payment for Services</vt:lpstr>
      <vt:lpstr>Compliance with 45 CFR Part 74</vt:lpstr>
      <vt:lpstr>FQHC Benefits</vt:lpstr>
      <vt:lpstr>Current Climate</vt:lpstr>
      <vt:lpstr>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