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notesSlides/notesSlide4.xml" ContentType="application/vnd.openxmlformats-officedocument.presentationml.notesSlide+xml"/>
  <Override PartName="/ppt/charts/chart2.xml" ContentType="application/vnd.openxmlformats-officedocument.drawingml.chart+xml"/>
  <Override PartName="/ppt/notesSlides/notesSlide5.xml" ContentType="application/vnd.openxmlformats-officedocument.presentationml.notesSlide+xml"/>
  <Override PartName="/ppt/charts/chart3.xml" ContentType="application/vnd.openxmlformats-officedocument.drawingml.chart+xml"/>
  <Override PartName="/ppt/drawings/drawing1.xml" ContentType="application/vnd.openxmlformats-officedocument.drawingml.chartshapes+xml"/>
  <Override PartName="/ppt/notesSlides/notesSlide6.xml" ContentType="application/vnd.openxmlformats-officedocument.presentationml.notesSlide+xml"/>
  <Override PartName="/ppt/charts/chart4.xml" ContentType="application/vnd.openxmlformats-officedocument.drawingml.chart+xml"/>
  <Override PartName="/ppt/notesSlides/notesSlide7.xml" ContentType="application/vnd.openxmlformats-officedocument.presentationml.notesSlide+xml"/>
  <Override PartName="/ppt/charts/chart5.xml" ContentType="application/vnd.openxmlformats-officedocument.drawingml.chart+xml"/>
  <Override PartName="/ppt/drawings/drawing2.xml" ContentType="application/vnd.openxmlformats-officedocument.drawingml.chartshap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Lst>
  <p:notesMasterIdLst>
    <p:notesMasterId r:id="rId39"/>
  </p:notesMasterIdLst>
  <p:sldIdLst>
    <p:sldId id="256" r:id="rId2"/>
    <p:sldId id="443" r:id="rId3"/>
    <p:sldId id="445" r:id="rId4"/>
    <p:sldId id="444" r:id="rId5"/>
    <p:sldId id="447" r:id="rId6"/>
    <p:sldId id="379" r:id="rId7"/>
    <p:sldId id="442" r:id="rId8"/>
    <p:sldId id="392" r:id="rId9"/>
    <p:sldId id="396" r:id="rId10"/>
    <p:sldId id="398" r:id="rId11"/>
    <p:sldId id="400" r:id="rId12"/>
    <p:sldId id="403" r:id="rId13"/>
    <p:sldId id="405" r:id="rId14"/>
    <p:sldId id="381" r:id="rId15"/>
    <p:sldId id="418" r:id="rId16"/>
    <p:sldId id="419" r:id="rId17"/>
    <p:sldId id="371" r:id="rId18"/>
    <p:sldId id="421" r:id="rId19"/>
    <p:sldId id="422" r:id="rId20"/>
    <p:sldId id="449" r:id="rId21"/>
    <p:sldId id="450" r:id="rId22"/>
    <p:sldId id="423" r:id="rId23"/>
    <p:sldId id="424" r:id="rId24"/>
    <p:sldId id="425" r:id="rId25"/>
    <p:sldId id="426" r:id="rId26"/>
    <p:sldId id="432" r:id="rId27"/>
    <p:sldId id="415" r:id="rId28"/>
    <p:sldId id="427" r:id="rId29"/>
    <p:sldId id="433" r:id="rId30"/>
    <p:sldId id="428" r:id="rId31"/>
    <p:sldId id="429" r:id="rId32"/>
    <p:sldId id="452" r:id="rId33"/>
    <p:sldId id="454" r:id="rId34"/>
    <p:sldId id="455" r:id="rId35"/>
    <p:sldId id="332" r:id="rId36"/>
    <p:sldId id="446" r:id="rId37"/>
    <p:sldId id="331" r:id="rId38"/>
  </p:sldIdLst>
  <p:sldSz cx="9144000" cy="6858000" type="screen4x3"/>
  <p:notesSz cx="6950075" cy="9236075"/>
  <p:defaultTextStyle>
    <a:defPPr>
      <a:defRPr lang="en-US"/>
    </a:defPPr>
    <a:lvl1pPr algn="l" rtl="0" eaLnBrk="0" fontAlgn="base" hangingPunct="0">
      <a:spcBef>
        <a:spcPct val="0"/>
      </a:spcBef>
      <a:spcAft>
        <a:spcPct val="0"/>
      </a:spcAft>
      <a:defRPr sz="2400" kern="1200">
        <a:solidFill>
          <a:srgbClr val="0000CC"/>
        </a:solidFill>
        <a:latin typeface="Times" pitchFamily="18" charset="0"/>
        <a:ea typeface="+mn-ea"/>
        <a:cs typeface="+mn-cs"/>
      </a:defRPr>
    </a:lvl1pPr>
    <a:lvl2pPr marL="457200" algn="l" rtl="0" eaLnBrk="0" fontAlgn="base" hangingPunct="0">
      <a:spcBef>
        <a:spcPct val="0"/>
      </a:spcBef>
      <a:spcAft>
        <a:spcPct val="0"/>
      </a:spcAft>
      <a:defRPr sz="2400" kern="1200">
        <a:solidFill>
          <a:srgbClr val="0000CC"/>
        </a:solidFill>
        <a:latin typeface="Times" pitchFamily="18" charset="0"/>
        <a:ea typeface="+mn-ea"/>
        <a:cs typeface="+mn-cs"/>
      </a:defRPr>
    </a:lvl2pPr>
    <a:lvl3pPr marL="914400" algn="l" rtl="0" eaLnBrk="0" fontAlgn="base" hangingPunct="0">
      <a:spcBef>
        <a:spcPct val="0"/>
      </a:spcBef>
      <a:spcAft>
        <a:spcPct val="0"/>
      </a:spcAft>
      <a:defRPr sz="2400" kern="1200">
        <a:solidFill>
          <a:srgbClr val="0000CC"/>
        </a:solidFill>
        <a:latin typeface="Times" pitchFamily="18" charset="0"/>
        <a:ea typeface="+mn-ea"/>
        <a:cs typeface="+mn-cs"/>
      </a:defRPr>
    </a:lvl3pPr>
    <a:lvl4pPr marL="1371600" algn="l" rtl="0" eaLnBrk="0" fontAlgn="base" hangingPunct="0">
      <a:spcBef>
        <a:spcPct val="0"/>
      </a:spcBef>
      <a:spcAft>
        <a:spcPct val="0"/>
      </a:spcAft>
      <a:defRPr sz="2400" kern="1200">
        <a:solidFill>
          <a:srgbClr val="0000CC"/>
        </a:solidFill>
        <a:latin typeface="Times" pitchFamily="18" charset="0"/>
        <a:ea typeface="+mn-ea"/>
        <a:cs typeface="+mn-cs"/>
      </a:defRPr>
    </a:lvl4pPr>
    <a:lvl5pPr marL="1828800" algn="l" rtl="0" eaLnBrk="0" fontAlgn="base" hangingPunct="0">
      <a:spcBef>
        <a:spcPct val="0"/>
      </a:spcBef>
      <a:spcAft>
        <a:spcPct val="0"/>
      </a:spcAft>
      <a:defRPr sz="2400" kern="1200">
        <a:solidFill>
          <a:srgbClr val="0000CC"/>
        </a:solidFill>
        <a:latin typeface="Times" pitchFamily="18" charset="0"/>
        <a:ea typeface="+mn-ea"/>
        <a:cs typeface="+mn-cs"/>
      </a:defRPr>
    </a:lvl5pPr>
    <a:lvl6pPr marL="2286000" algn="l" defTabSz="914400" rtl="0" eaLnBrk="1" latinLnBrk="0" hangingPunct="1">
      <a:defRPr sz="2400" kern="1200">
        <a:solidFill>
          <a:srgbClr val="0000CC"/>
        </a:solidFill>
        <a:latin typeface="Times" pitchFamily="18" charset="0"/>
        <a:ea typeface="+mn-ea"/>
        <a:cs typeface="+mn-cs"/>
      </a:defRPr>
    </a:lvl6pPr>
    <a:lvl7pPr marL="2743200" algn="l" defTabSz="914400" rtl="0" eaLnBrk="1" latinLnBrk="0" hangingPunct="1">
      <a:defRPr sz="2400" kern="1200">
        <a:solidFill>
          <a:srgbClr val="0000CC"/>
        </a:solidFill>
        <a:latin typeface="Times" pitchFamily="18" charset="0"/>
        <a:ea typeface="+mn-ea"/>
        <a:cs typeface="+mn-cs"/>
      </a:defRPr>
    </a:lvl7pPr>
    <a:lvl8pPr marL="3200400" algn="l" defTabSz="914400" rtl="0" eaLnBrk="1" latinLnBrk="0" hangingPunct="1">
      <a:defRPr sz="2400" kern="1200">
        <a:solidFill>
          <a:srgbClr val="0000CC"/>
        </a:solidFill>
        <a:latin typeface="Times" pitchFamily="18" charset="0"/>
        <a:ea typeface="+mn-ea"/>
        <a:cs typeface="+mn-cs"/>
      </a:defRPr>
    </a:lvl8pPr>
    <a:lvl9pPr marL="3657600" algn="l" defTabSz="914400" rtl="0" eaLnBrk="1" latinLnBrk="0" hangingPunct="1">
      <a:defRPr sz="2400" kern="1200">
        <a:solidFill>
          <a:srgbClr val="0000CC"/>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a:srgbClr val="905CD0"/>
    <a:srgbClr val="4F2683"/>
    <a:srgbClr val="FFCCFF"/>
    <a:srgbClr val="66CCFF"/>
    <a:srgbClr val="CCECFF"/>
    <a:srgbClr val="CCCCFF"/>
    <a:srgbClr val="0000CC"/>
    <a:srgbClr val="75C4FF"/>
    <a:srgbClr val="21A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86323" autoAdjust="0"/>
  </p:normalViewPr>
  <p:slideViewPr>
    <p:cSldViewPr>
      <p:cViewPr>
        <p:scale>
          <a:sx n="60" d="100"/>
          <a:sy n="60" d="100"/>
        </p:scale>
        <p:origin x="-1338" y="-174"/>
      </p:cViewPr>
      <p:guideLst>
        <p:guide orient="horz" pos="2160"/>
        <p:guide pos="2880"/>
      </p:guideLst>
    </p:cSldViewPr>
  </p:slideViewPr>
  <p:outlineViewPr>
    <p:cViewPr>
      <p:scale>
        <a:sx n="100" d="100"/>
        <a:sy n="100" d="100"/>
      </p:scale>
      <p:origin x="0" y="0"/>
    </p:cViewPr>
  </p:outlineViewPr>
  <p:notesTextViewPr>
    <p:cViewPr>
      <p:scale>
        <a:sx n="100" d="100"/>
        <a:sy n="100" d="100"/>
      </p:scale>
      <p:origin x="0" y="0"/>
    </p:cViewPr>
  </p:notesTextViewPr>
  <p:sorterViewPr>
    <p:cViewPr>
      <p:scale>
        <a:sx n="110" d="100"/>
        <a:sy n="110" d="100"/>
      </p:scale>
      <p:origin x="0" y="344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nastad-dca\DATA\Health%20Care%20Access\ADAP%20REPORT\2011-2012%20-%20NASTAD\complete%20data%20set\M1%20-%202.21.12.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nastad-dca\DATA\Health%20Care%20Access\ADAP%20REPORT\2011-2012%20-%20NASTAD\complete%20data%20set\module-programmatic%20-%2012.23.1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nastad-dca\DATA\Health%20Care%20Access\ADAP%20REPORT\2011-2012%20-%20NASTAD\complete%20data%20set\module-programmatic%20-%2012.23.11.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nastad-dca\DATA\Health%20Care%20Access\ADAP%20REPORT\2011-2012%20-%20NASTAD\complete%20data%20set\module-programmatic%20-%2012.23.11.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nastad-dca\DATA\Health%20Care%20Access\ADAP%20REPORT\2011-2012%20-%20NASTAD\complete%20data%20set\module-programmatic%20-%2012.23.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a:pPr>
            <a:r>
              <a:rPr lang="en-US" sz="1000" b="1" i="0" u="none" strike="noStrike" baseline="0" dirty="0" smtClean="0">
                <a:effectLst/>
              </a:rPr>
              <a:t>The </a:t>
            </a:r>
            <a:r>
              <a:rPr lang="en-US" sz="1000" b="1" i="0" u="none" strike="noStrike" baseline="0" dirty="0">
                <a:effectLst/>
              </a:rPr>
              <a:t>National ADAP Budget, by Source, FY1996-FY2011</a:t>
            </a:r>
            <a:r>
              <a:rPr lang="en-US" sz="1000" b="0" i="0" u="none" strike="noStrike" baseline="0" dirty="0"/>
              <a:t> </a:t>
            </a:r>
            <a:endParaRPr lang="en-US" sz="1000" dirty="0"/>
          </a:p>
        </c:rich>
      </c:tx>
      <c:layout/>
      <c:overlay val="0"/>
    </c:title>
    <c:autoTitleDeleted val="0"/>
    <c:plotArea>
      <c:layout>
        <c:manualLayout>
          <c:layoutTarget val="inner"/>
          <c:xMode val="edge"/>
          <c:yMode val="edge"/>
          <c:x val="3.5945363048166903E-3"/>
          <c:y val="7.8393954643017821E-2"/>
          <c:w val="0.9829324850018748"/>
          <c:h val="0.80331936400209869"/>
        </c:manualLayout>
      </c:layout>
      <c:barChart>
        <c:barDir val="col"/>
        <c:grouping val="percentStacked"/>
        <c:varyColors val="0"/>
        <c:ser>
          <c:idx val="0"/>
          <c:order val="0"/>
          <c:tx>
            <c:strRef>
              <c:f>'M1C2 - BUDGET BY SOURCE'!$A$24</c:f>
              <c:strCache>
                <c:ptCount val="1"/>
                <c:pt idx="0">
                  <c:v>ADAP Earmark</c:v>
                </c:pt>
              </c:strCache>
            </c:strRef>
          </c:tx>
          <c:spPr>
            <a:solidFill>
              <a:srgbClr val="7030A0"/>
            </a:solidFill>
          </c:spPr>
          <c:invertIfNegative val="0"/>
          <c:dLbls>
            <c:spPr>
              <a:noFill/>
              <a:ln w="25400">
                <a:noFill/>
              </a:ln>
            </c:spPr>
            <c:txPr>
              <a:bodyPr/>
              <a:lstStyle/>
              <a:p>
                <a:pPr>
                  <a:defRPr sz="800" b="0" i="0" u="none" strike="noStrike" baseline="0">
                    <a:solidFill>
                      <a:schemeClr val="bg1"/>
                    </a:solidFill>
                    <a:latin typeface="Verdana"/>
                    <a:ea typeface="Verdana"/>
                    <a:cs typeface="Verdana"/>
                  </a:defRPr>
                </a:pPr>
                <a:endParaRPr lang="en-US"/>
              </a:p>
            </c:txPr>
            <c:showLegendKey val="0"/>
            <c:showVal val="1"/>
            <c:showCatName val="0"/>
            <c:showSerName val="0"/>
            <c:showPercent val="0"/>
            <c:showBubbleSize val="0"/>
            <c:showLeaderLines val="0"/>
          </c:dLbls>
          <c:cat>
            <c:strRef>
              <c:f>'M1C2 - BUDGET BY SOURCE'!$B$23:$Q$23</c:f>
              <c:strCache>
                <c:ptCount val="16"/>
                <c:pt idx="0">
                  <c:v>FY1996  $200.4 m</c:v>
                </c:pt>
                <c:pt idx="1">
                  <c:v>FY1997  $412.8 m</c:v>
                </c:pt>
                <c:pt idx="2">
                  <c:v>FY1998  $543.7 m</c:v>
                </c:pt>
                <c:pt idx="3">
                  <c:v>FY1999   $711.9 m</c:v>
                </c:pt>
                <c:pt idx="4">
                  <c:v>FY2000    $779.0 m</c:v>
                </c:pt>
                <c:pt idx="5">
                  <c:v>FY2001  $870.2 m</c:v>
                </c:pt>
                <c:pt idx="6">
                  <c:v>FY2002  $961.7 m</c:v>
                </c:pt>
                <c:pt idx="7">
                  <c:v>FY2003  $1,070.5 m</c:v>
                </c:pt>
                <c:pt idx="8">
                  <c:v>FY2004  $1,186.9 m</c:v>
                </c:pt>
                <c:pt idx="9">
                  <c:v>FY2005  $1,299.0 m</c:v>
                </c:pt>
                <c:pt idx="10">
                  <c:v>FY2006  $1,386.3 m</c:v>
                </c:pt>
                <c:pt idx="11">
                  <c:v>FY2007  $1,427.9 m</c:v>
                </c:pt>
                <c:pt idx="12">
                  <c:v>FY2008          $1,521.7 m</c:v>
                </c:pt>
                <c:pt idx="13">
                  <c:v>FY2009  $1,582.1 m</c:v>
                </c:pt>
                <c:pt idx="14">
                  <c:v>FY2010     $1,788.9 m</c:v>
                </c:pt>
                <c:pt idx="15">
                  <c:v>FY2011     $1,885.7 m</c:v>
                </c:pt>
              </c:strCache>
            </c:strRef>
          </c:cat>
          <c:val>
            <c:numRef>
              <c:f>'M1C2 - BUDGET BY SOURCE'!$B$24:$Q$24</c:f>
              <c:numCache>
                <c:formatCode>0%</c:formatCode>
                <c:ptCount val="16"/>
                <c:pt idx="0">
                  <c:v>0.25898203592814367</c:v>
                </c:pt>
                <c:pt idx="1">
                  <c:v>0.40455426356589147</c:v>
                </c:pt>
                <c:pt idx="2">
                  <c:v>0.52510575685120464</c:v>
                </c:pt>
                <c:pt idx="3">
                  <c:v>0.64700098328416922</c:v>
                </c:pt>
                <c:pt idx="4">
                  <c:v>0.67727856225930683</c:v>
                </c:pt>
                <c:pt idx="5">
                  <c:v>0.65651574350723962</c:v>
                </c:pt>
                <c:pt idx="6">
                  <c:v>0.64448372673390864</c:v>
                </c:pt>
                <c:pt idx="7">
                  <c:v>0.64726763194768799</c:v>
                </c:pt>
                <c:pt idx="8">
                  <c:v>0.61336254107338439</c:v>
                </c:pt>
                <c:pt idx="9">
                  <c:v>0.58872892447455538</c:v>
                </c:pt>
                <c:pt idx="10">
                  <c:v>0.56000000000000005</c:v>
                </c:pt>
                <c:pt idx="11">
                  <c:v>0.54</c:v>
                </c:pt>
                <c:pt idx="12">
                  <c:v>0.51</c:v>
                </c:pt>
                <c:pt idx="13">
                  <c:v>0.49</c:v>
                </c:pt>
                <c:pt idx="14">
                  <c:v>0.45</c:v>
                </c:pt>
                <c:pt idx="15">
                  <c:v>0.43</c:v>
                </c:pt>
              </c:numCache>
            </c:numRef>
          </c:val>
        </c:ser>
        <c:ser>
          <c:idx val="1"/>
          <c:order val="1"/>
          <c:tx>
            <c:strRef>
              <c:f>'M1C2 - BUDGET BY SOURCE'!$A$25</c:f>
              <c:strCache>
                <c:ptCount val="1"/>
                <c:pt idx="0">
                  <c:v>State</c:v>
                </c:pt>
              </c:strCache>
            </c:strRef>
          </c:tx>
          <c:spPr>
            <a:solidFill>
              <a:srgbClr val="0070C0"/>
            </a:solidFill>
          </c:spPr>
          <c:invertIfNegative val="0"/>
          <c:dLbls>
            <c:spPr>
              <a:noFill/>
              <a:ln w="25400">
                <a:noFill/>
              </a:ln>
            </c:spPr>
            <c:txPr>
              <a:bodyPr/>
              <a:lstStyle/>
              <a:p>
                <a:pPr>
                  <a:defRPr sz="800" b="0" i="0" u="none" strike="noStrike" baseline="0">
                    <a:solidFill>
                      <a:schemeClr val="bg1"/>
                    </a:solidFill>
                    <a:latin typeface="Verdana"/>
                    <a:ea typeface="Verdana"/>
                    <a:cs typeface="Verdana"/>
                  </a:defRPr>
                </a:pPr>
                <a:endParaRPr lang="en-US"/>
              </a:p>
            </c:txPr>
            <c:showLegendKey val="0"/>
            <c:showVal val="1"/>
            <c:showCatName val="0"/>
            <c:showSerName val="0"/>
            <c:showPercent val="0"/>
            <c:showBubbleSize val="0"/>
            <c:showLeaderLines val="0"/>
          </c:dLbls>
          <c:cat>
            <c:strRef>
              <c:f>'M1C2 - BUDGET BY SOURCE'!$B$23:$Q$23</c:f>
              <c:strCache>
                <c:ptCount val="16"/>
                <c:pt idx="0">
                  <c:v>FY1996  $200.4 m</c:v>
                </c:pt>
                <c:pt idx="1">
                  <c:v>FY1997  $412.8 m</c:v>
                </c:pt>
                <c:pt idx="2">
                  <c:v>FY1998  $543.7 m</c:v>
                </c:pt>
                <c:pt idx="3">
                  <c:v>FY1999   $711.9 m</c:v>
                </c:pt>
                <c:pt idx="4">
                  <c:v>FY2000    $779.0 m</c:v>
                </c:pt>
                <c:pt idx="5">
                  <c:v>FY2001  $870.2 m</c:v>
                </c:pt>
                <c:pt idx="6">
                  <c:v>FY2002  $961.7 m</c:v>
                </c:pt>
                <c:pt idx="7">
                  <c:v>FY2003  $1,070.5 m</c:v>
                </c:pt>
                <c:pt idx="8">
                  <c:v>FY2004  $1,186.9 m</c:v>
                </c:pt>
                <c:pt idx="9">
                  <c:v>FY2005  $1,299.0 m</c:v>
                </c:pt>
                <c:pt idx="10">
                  <c:v>FY2006  $1,386.3 m</c:v>
                </c:pt>
                <c:pt idx="11">
                  <c:v>FY2007  $1,427.9 m</c:v>
                </c:pt>
                <c:pt idx="12">
                  <c:v>FY2008          $1,521.7 m</c:v>
                </c:pt>
                <c:pt idx="13">
                  <c:v>FY2009  $1,582.1 m</c:v>
                </c:pt>
                <c:pt idx="14">
                  <c:v>FY2010     $1,788.9 m</c:v>
                </c:pt>
                <c:pt idx="15">
                  <c:v>FY2011     $1,885.7 m</c:v>
                </c:pt>
              </c:strCache>
            </c:strRef>
          </c:cat>
          <c:val>
            <c:numRef>
              <c:f>'M1C2 - BUDGET BY SOURCE'!$B$25:$Q$25</c:f>
              <c:numCache>
                <c:formatCode>0%</c:formatCode>
                <c:ptCount val="16"/>
                <c:pt idx="0">
                  <c:v>0.25149700598802394</c:v>
                </c:pt>
                <c:pt idx="1">
                  <c:v>0.28439922480620156</c:v>
                </c:pt>
                <c:pt idx="2">
                  <c:v>0.21960640058855985</c:v>
                </c:pt>
                <c:pt idx="3">
                  <c:v>0.17628880460738869</c:v>
                </c:pt>
                <c:pt idx="4">
                  <c:v>0.16534017971758666</c:v>
                </c:pt>
                <c:pt idx="5">
                  <c:v>0.17191450241323833</c:v>
                </c:pt>
                <c:pt idx="6">
                  <c:v>0.16678797961942393</c:v>
                </c:pt>
                <c:pt idx="7">
                  <c:v>0.16057916861279775</c:v>
                </c:pt>
                <c:pt idx="8">
                  <c:v>0.19091751621872102</c:v>
                </c:pt>
                <c:pt idx="9">
                  <c:v>0.19462622218800524</c:v>
                </c:pt>
                <c:pt idx="10">
                  <c:v>0.22</c:v>
                </c:pt>
                <c:pt idx="11">
                  <c:v>0.21</c:v>
                </c:pt>
                <c:pt idx="12">
                  <c:v>0.21</c:v>
                </c:pt>
                <c:pt idx="13">
                  <c:v>0.14000000000000001</c:v>
                </c:pt>
                <c:pt idx="14">
                  <c:v>0.19</c:v>
                </c:pt>
                <c:pt idx="15">
                  <c:v>0.16</c:v>
                </c:pt>
              </c:numCache>
            </c:numRef>
          </c:val>
        </c:ser>
        <c:ser>
          <c:idx val="2"/>
          <c:order val="2"/>
          <c:tx>
            <c:strRef>
              <c:f>'M1C2 - BUDGET BY SOURCE'!$A$26</c:f>
              <c:strCache>
                <c:ptCount val="1"/>
                <c:pt idx="0">
                  <c:v>Rebates</c:v>
                </c:pt>
              </c:strCache>
            </c:strRef>
          </c:tx>
          <c:spPr>
            <a:solidFill>
              <a:srgbClr val="905CD0"/>
            </a:solidFill>
          </c:spPr>
          <c:invertIfNegative val="0"/>
          <c:dLbls>
            <c:spPr>
              <a:noFill/>
              <a:ln w="25400">
                <a:noFill/>
              </a:ln>
            </c:spPr>
            <c:txPr>
              <a:bodyPr/>
              <a:lstStyle/>
              <a:p>
                <a:pPr>
                  <a:defRPr sz="800" b="0" i="0" u="none" strike="noStrike" baseline="0">
                    <a:solidFill>
                      <a:schemeClr val="bg1"/>
                    </a:solidFill>
                    <a:latin typeface="Verdana"/>
                    <a:ea typeface="Verdana"/>
                    <a:cs typeface="Verdana"/>
                  </a:defRPr>
                </a:pPr>
                <a:endParaRPr lang="en-US"/>
              </a:p>
            </c:txPr>
            <c:showLegendKey val="0"/>
            <c:showVal val="1"/>
            <c:showCatName val="0"/>
            <c:showSerName val="0"/>
            <c:showPercent val="0"/>
            <c:showBubbleSize val="0"/>
            <c:showLeaderLines val="0"/>
          </c:dLbls>
          <c:cat>
            <c:strRef>
              <c:f>'M1C2 - BUDGET BY SOURCE'!$B$23:$Q$23</c:f>
              <c:strCache>
                <c:ptCount val="16"/>
                <c:pt idx="0">
                  <c:v>FY1996  $200.4 m</c:v>
                </c:pt>
                <c:pt idx="1">
                  <c:v>FY1997  $412.8 m</c:v>
                </c:pt>
                <c:pt idx="2">
                  <c:v>FY1998  $543.7 m</c:v>
                </c:pt>
                <c:pt idx="3">
                  <c:v>FY1999   $711.9 m</c:v>
                </c:pt>
                <c:pt idx="4">
                  <c:v>FY2000    $779.0 m</c:v>
                </c:pt>
                <c:pt idx="5">
                  <c:v>FY2001  $870.2 m</c:v>
                </c:pt>
                <c:pt idx="6">
                  <c:v>FY2002  $961.7 m</c:v>
                </c:pt>
                <c:pt idx="7">
                  <c:v>FY2003  $1,070.5 m</c:v>
                </c:pt>
                <c:pt idx="8">
                  <c:v>FY2004  $1,186.9 m</c:v>
                </c:pt>
                <c:pt idx="9">
                  <c:v>FY2005  $1,299.0 m</c:v>
                </c:pt>
                <c:pt idx="10">
                  <c:v>FY2006  $1,386.3 m</c:v>
                </c:pt>
                <c:pt idx="11">
                  <c:v>FY2007  $1,427.9 m</c:v>
                </c:pt>
                <c:pt idx="12">
                  <c:v>FY2008          $1,521.7 m</c:v>
                </c:pt>
                <c:pt idx="13">
                  <c:v>FY2009  $1,582.1 m</c:v>
                </c:pt>
                <c:pt idx="14">
                  <c:v>FY2010     $1,788.9 m</c:v>
                </c:pt>
                <c:pt idx="15">
                  <c:v>FY2011     $1,885.7 m</c:v>
                </c:pt>
              </c:strCache>
            </c:strRef>
          </c:cat>
          <c:val>
            <c:numRef>
              <c:f>'M1C2 - BUDGET BY SOURCE'!$B$26:$Q$26</c:f>
              <c:numCache>
                <c:formatCode>0%</c:formatCode>
                <c:ptCount val="16"/>
                <c:pt idx="0">
                  <c:v>5.9381237524950101E-2</c:v>
                </c:pt>
                <c:pt idx="1">
                  <c:v>5.4748062015503876E-2</c:v>
                </c:pt>
                <c:pt idx="2">
                  <c:v>6.1982711053890013E-2</c:v>
                </c:pt>
                <c:pt idx="3">
                  <c:v>6.5177693496277569E-2</c:v>
                </c:pt>
                <c:pt idx="4">
                  <c:v>6.9961489088575093E-2</c:v>
                </c:pt>
                <c:pt idx="5">
                  <c:v>6.8949666743277405E-2</c:v>
                </c:pt>
                <c:pt idx="6">
                  <c:v>8.640948320682125E-2</c:v>
                </c:pt>
                <c:pt idx="7">
                  <c:v>0.10266230733302195</c:v>
                </c:pt>
                <c:pt idx="8">
                  <c:v>0.1231780267924846</c:v>
                </c:pt>
                <c:pt idx="9">
                  <c:v>0.1512818538763569</c:v>
                </c:pt>
                <c:pt idx="10">
                  <c:v>0.17</c:v>
                </c:pt>
                <c:pt idx="11">
                  <c:v>0.18</c:v>
                </c:pt>
                <c:pt idx="12">
                  <c:v>0.21</c:v>
                </c:pt>
                <c:pt idx="13">
                  <c:v>0.31</c:v>
                </c:pt>
                <c:pt idx="14">
                  <c:v>0.28999999999999998</c:v>
                </c:pt>
                <c:pt idx="15">
                  <c:v>0.33</c:v>
                </c:pt>
              </c:numCache>
            </c:numRef>
          </c:val>
        </c:ser>
        <c:ser>
          <c:idx val="3"/>
          <c:order val="3"/>
          <c:tx>
            <c:strRef>
              <c:f>'M1C2 - BUDGET BY SOURCE'!$A$27</c:f>
              <c:strCache>
                <c:ptCount val="1"/>
                <c:pt idx="0">
                  <c:v>Other</c:v>
                </c:pt>
              </c:strCache>
            </c:strRef>
          </c:tx>
          <c:spPr>
            <a:solidFill>
              <a:srgbClr val="00B0F0"/>
            </a:solidFill>
          </c:spPr>
          <c:invertIfNegative val="0"/>
          <c:dLbls>
            <c:spPr>
              <a:noFill/>
              <a:ln w="25400">
                <a:noFill/>
              </a:ln>
            </c:spPr>
            <c:txPr>
              <a:bodyPr/>
              <a:lstStyle/>
              <a:p>
                <a:pPr>
                  <a:defRPr sz="800" b="0" i="0" u="none" strike="noStrike" baseline="0">
                    <a:solidFill>
                      <a:schemeClr val="bg1"/>
                    </a:solidFill>
                    <a:latin typeface="Verdana"/>
                    <a:ea typeface="Verdana"/>
                    <a:cs typeface="Verdana"/>
                  </a:defRPr>
                </a:pPr>
                <a:endParaRPr lang="en-US"/>
              </a:p>
            </c:txPr>
            <c:showLegendKey val="0"/>
            <c:showVal val="1"/>
            <c:showCatName val="0"/>
            <c:showSerName val="0"/>
            <c:showPercent val="0"/>
            <c:showBubbleSize val="0"/>
            <c:showLeaderLines val="0"/>
          </c:dLbls>
          <c:cat>
            <c:strRef>
              <c:f>'M1C2 - BUDGET BY SOURCE'!$B$23:$Q$23</c:f>
              <c:strCache>
                <c:ptCount val="16"/>
                <c:pt idx="0">
                  <c:v>FY1996  $200.4 m</c:v>
                </c:pt>
                <c:pt idx="1">
                  <c:v>FY1997  $412.8 m</c:v>
                </c:pt>
                <c:pt idx="2">
                  <c:v>FY1998  $543.7 m</c:v>
                </c:pt>
                <c:pt idx="3">
                  <c:v>FY1999   $711.9 m</c:v>
                </c:pt>
                <c:pt idx="4">
                  <c:v>FY2000    $779.0 m</c:v>
                </c:pt>
                <c:pt idx="5">
                  <c:v>FY2001  $870.2 m</c:v>
                </c:pt>
                <c:pt idx="6">
                  <c:v>FY2002  $961.7 m</c:v>
                </c:pt>
                <c:pt idx="7">
                  <c:v>FY2003  $1,070.5 m</c:v>
                </c:pt>
                <c:pt idx="8">
                  <c:v>FY2004  $1,186.9 m</c:v>
                </c:pt>
                <c:pt idx="9">
                  <c:v>FY2005  $1,299.0 m</c:v>
                </c:pt>
                <c:pt idx="10">
                  <c:v>FY2006  $1,386.3 m</c:v>
                </c:pt>
                <c:pt idx="11">
                  <c:v>FY2007  $1,427.9 m</c:v>
                </c:pt>
                <c:pt idx="12">
                  <c:v>FY2008          $1,521.7 m</c:v>
                </c:pt>
                <c:pt idx="13">
                  <c:v>FY2009  $1,582.1 m</c:v>
                </c:pt>
                <c:pt idx="14">
                  <c:v>FY2010     $1,788.9 m</c:v>
                </c:pt>
                <c:pt idx="15">
                  <c:v>FY2011     $1,885.7 m</c:v>
                </c:pt>
              </c:strCache>
            </c:strRef>
          </c:cat>
          <c:val>
            <c:numRef>
              <c:f>'M1C2 - BUDGET BY SOURCE'!$B$27:$Q$27</c:f>
              <c:numCache>
                <c:formatCode>0%</c:formatCode>
                <c:ptCount val="16"/>
                <c:pt idx="0">
                  <c:v>0.43013972055888222</c:v>
                </c:pt>
                <c:pt idx="1">
                  <c:v>0.256298449612403</c:v>
                </c:pt>
                <c:pt idx="2">
                  <c:v>0.19330513150634557</c:v>
                </c:pt>
                <c:pt idx="3">
                  <c:v>0.11153251861216454</c:v>
                </c:pt>
                <c:pt idx="4">
                  <c:v>8.7419768934531308E-2</c:v>
                </c:pt>
                <c:pt idx="5">
                  <c:v>0.10262008733624461</c:v>
                </c:pt>
                <c:pt idx="6">
                  <c:v>0.10231881043984617</c:v>
                </c:pt>
                <c:pt idx="7">
                  <c:v>8.9490892106492304E-2</c:v>
                </c:pt>
                <c:pt idx="8">
                  <c:v>7.2541915915409955E-2</c:v>
                </c:pt>
                <c:pt idx="9">
                  <c:v>6.5362999461082455E-2</c:v>
                </c:pt>
                <c:pt idx="10">
                  <c:v>0.05</c:v>
                </c:pt>
                <c:pt idx="11">
                  <c:v>7.0000000000000007E-2</c:v>
                </c:pt>
                <c:pt idx="12">
                  <c:v>7.0000000000000007E-2</c:v>
                </c:pt>
                <c:pt idx="13">
                  <c:v>7.0000000000000007E-2</c:v>
                </c:pt>
                <c:pt idx="14">
                  <c:v>6.3E-2</c:v>
                </c:pt>
                <c:pt idx="15">
                  <c:v>0.08</c:v>
                </c:pt>
              </c:numCache>
            </c:numRef>
          </c:val>
        </c:ser>
        <c:dLbls>
          <c:showLegendKey val="0"/>
          <c:showVal val="0"/>
          <c:showCatName val="0"/>
          <c:showSerName val="0"/>
          <c:showPercent val="0"/>
          <c:showBubbleSize val="0"/>
        </c:dLbls>
        <c:gapWidth val="50"/>
        <c:overlap val="100"/>
        <c:axId val="86979328"/>
        <c:axId val="86981248"/>
      </c:barChart>
      <c:catAx>
        <c:axId val="86979328"/>
        <c:scaling>
          <c:orientation val="minMax"/>
        </c:scaling>
        <c:delete val="0"/>
        <c:axPos val="b"/>
        <c:numFmt formatCode="@" sourceLinked="0"/>
        <c:majorTickMark val="out"/>
        <c:minorTickMark val="none"/>
        <c:tickLblPos val="low"/>
        <c:txPr>
          <a:bodyPr rot="0" vert="horz"/>
          <a:lstStyle/>
          <a:p>
            <a:pPr>
              <a:defRPr sz="700" b="0" i="0" u="none" strike="noStrike" baseline="0">
                <a:solidFill>
                  <a:srgbClr val="000000"/>
                </a:solidFill>
                <a:latin typeface="Verdana"/>
                <a:ea typeface="Verdana"/>
                <a:cs typeface="Verdana"/>
              </a:defRPr>
            </a:pPr>
            <a:endParaRPr lang="en-US"/>
          </a:p>
        </c:txPr>
        <c:crossAx val="86981248"/>
        <c:crosses val="autoZero"/>
        <c:auto val="0"/>
        <c:lblAlgn val="ctr"/>
        <c:lblOffset val="100"/>
        <c:tickLblSkip val="1"/>
        <c:tickMarkSkip val="1"/>
        <c:noMultiLvlLbl val="0"/>
      </c:catAx>
      <c:valAx>
        <c:axId val="86981248"/>
        <c:scaling>
          <c:orientation val="minMax"/>
        </c:scaling>
        <c:delete val="1"/>
        <c:axPos val="l"/>
        <c:numFmt formatCode="0%" sourceLinked="1"/>
        <c:majorTickMark val="out"/>
        <c:minorTickMark val="none"/>
        <c:tickLblPos val="nextTo"/>
        <c:crossAx val="86979328"/>
        <c:crosses val="autoZero"/>
        <c:crossBetween val="between"/>
      </c:valAx>
    </c:plotArea>
    <c:legend>
      <c:legendPos val="b"/>
      <c:layout>
        <c:manualLayout>
          <c:xMode val="edge"/>
          <c:yMode val="edge"/>
          <c:x val="0.36500749906261715"/>
          <c:y val="0.95806331285570689"/>
          <c:w val="0.2789135733033371"/>
          <c:h val="4.1936687144293085E-2"/>
        </c:manualLayout>
      </c:layout>
      <c:overlay val="0"/>
      <c:txPr>
        <a:bodyPr/>
        <a:lstStyle/>
        <a:p>
          <a:pPr>
            <a:defRPr sz="735" b="0" i="0" u="none" strike="noStrike" baseline="0">
              <a:solidFill>
                <a:srgbClr val="000000"/>
              </a:solidFill>
              <a:latin typeface="Verdana"/>
              <a:ea typeface="Verdana"/>
              <a:cs typeface="Verdana"/>
            </a:defRPr>
          </a:pPr>
          <a:endParaRPr lang="en-US"/>
        </a:p>
      </c:txPr>
    </c:legend>
    <c:plotVisOnly val="1"/>
    <c:dispBlanksAs val="gap"/>
    <c:showDLblsOverMax val="0"/>
  </c:chart>
  <c:spPr>
    <a:ln>
      <a:noFill/>
    </a:ln>
  </c:spPr>
  <c:txPr>
    <a:bodyPr/>
    <a:lstStyle/>
    <a:p>
      <a:pPr>
        <a:defRPr sz="800" b="0" i="0" u="none" strike="noStrike" baseline="0">
          <a:solidFill>
            <a:srgbClr val="000000"/>
          </a:solidFill>
          <a:latin typeface="Verdana"/>
          <a:ea typeface="Verdana"/>
          <a:cs typeface="Verdana"/>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000" b="1"/>
            </a:pPr>
            <a:r>
              <a:rPr lang="en-US" sz="1000" b="1"/>
              <a:t>Estimated Drug Rebates, FY1996-FY2011</a:t>
            </a:r>
          </a:p>
        </c:rich>
      </c:tx>
      <c:layout/>
      <c:overlay val="0"/>
    </c:title>
    <c:autoTitleDeleted val="0"/>
    <c:plotArea>
      <c:layout>
        <c:manualLayout>
          <c:layoutTarget val="inner"/>
          <c:xMode val="edge"/>
          <c:yMode val="edge"/>
          <c:x val="7.9803158957063039E-2"/>
          <c:y val="0.10202667708088448"/>
          <c:w val="0.91170555770828143"/>
          <c:h val="0.82979428676674072"/>
        </c:manualLayout>
      </c:layout>
      <c:barChart>
        <c:barDir val="col"/>
        <c:grouping val="clustered"/>
        <c:varyColors val="0"/>
        <c:ser>
          <c:idx val="1"/>
          <c:order val="0"/>
          <c:spPr>
            <a:solidFill>
              <a:srgbClr val="0070C0"/>
            </a:solidFill>
            <a:ln>
              <a:solidFill>
                <a:srgbClr val="0070C0"/>
              </a:solidFill>
            </a:ln>
          </c:spPr>
          <c:invertIfNegative val="0"/>
          <c:dLbls>
            <c:numFmt formatCode="\$#,##0.0" sourceLinked="0"/>
            <c:txPr>
              <a:bodyPr/>
              <a:lstStyle/>
              <a:p>
                <a:pPr>
                  <a:defRPr sz="900"/>
                </a:pPr>
                <a:endParaRPr lang="en-US"/>
              </a:p>
            </c:txPr>
            <c:showLegendKey val="0"/>
            <c:showVal val="1"/>
            <c:showCatName val="0"/>
            <c:showSerName val="0"/>
            <c:showPercent val="0"/>
            <c:showBubbleSize val="0"/>
            <c:showLeaderLines val="0"/>
          </c:dLbls>
          <c:cat>
            <c:numRef>
              <c:f>'M1C12 - REBATES'!$A$1:$A$16</c:f>
              <c:numCache>
                <c:formatCode>General</c:formatCode>
                <c:ptCount val="16"/>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numCache>
            </c:numRef>
          </c:cat>
          <c:val>
            <c:numRef>
              <c:f>'M1C12 - REBATES'!$B$1:$B$16</c:f>
              <c:numCache>
                <c:formatCode>General</c:formatCode>
                <c:ptCount val="16"/>
                <c:pt idx="0">
                  <c:v>11.9</c:v>
                </c:pt>
                <c:pt idx="1">
                  <c:v>22.6</c:v>
                </c:pt>
                <c:pt idx="2">
                  <c:v>33.700000000000003</c:v>
                </c:pt>
                <c:pt idx="3">
                  <c:v>46.4</c:v>
                </c:pt>
                <c:pt idx="4">
                  <c:v>54.5</c:v>
                </c:pt>
                <c:pt idx="5">
                  <c:v>60</c:v>
                </c:pt>
                <c:pt idx="6">
                  <c:v>83.1</c:v>
                </c:pt>
                <c:pt idx="7">
                  <c:v>109.9</c:v>
                </c:pt>
                <c:pt idx="8">
                  <c:v>146.19999999999999</c:v>
                </c:pt>
                <c:pt idx="9">
                  <c:v>196.472936</c:v>
                </c:pt>
                <c:pt idx="10">
                  <c:v>230.30488500000001</c:v>
                </c:pt>
                <c:pt idx="11">
                  <c:v>262.60000000000002</c:v>
                </c:pt>
                <c:pt idx="12">
                  <c:v>327.10000000000002</c:v>
                </c:pt>
                <c:pt idx="13">
                  <c:v>497.6</c:v>
                </c:pt>
                <c:pt idx="14">
                  <c:v>522.6</c:v>
                </c:pt>
                <c:pt idx="15">
                  <c:v>618.79999999999995</c:v>
                </c:pt>
              </c:numCache>
            </c:numRef>
          </c:val>
        </c:ser>
        <c:dLbls>
          <c:showLegendKey val="0"/>
          <c:showVal val="0"/>
          <c:showCatName val="0"/>
          <c:showSerName val="0"/>
          <c:showPercent val="0"/>
          <c:showBubbleSize val="0"/>
        </c:dLbls>
        <c:gapWidth val="150"/>
        <c:axId val="89968000"/>
        <c:axId val="90248320"/>
      </c:barChart>
      <c:lineChart>
        <c:grouping val="standard"/>
        <c:varyColors val="0"/>
        <c:ser>
          <c:idx val="0"/>
          <c:order val="1"/>
          <c:spPr>
            <a:ln>
              <a:solidFill>
                <a:srgbClr val="7030A0"/>
              </a:solidFill>
            </a:ln>
          </c:spPr>
          <c:marker>
            <c:symbol val="none"/>
          </c:marker>
          <c:dLbls>
            <c:dLbl>
              <c:idx val="4"/>
              <c:layout>
                <c:manualLayout>
                  <c:x val="-2.9779442363712025E-2"/>
                  <c:y val="7.7832329782306628E-2"/>
                </c:manualLayout>
              </c:layout>
              <c:dLblPos val="r"/>
              <c:showLegendKey val="0"/>
              <c:showVal val="1"/>
              <c:showCatName val="0"/>
              <c:showSerName val="0"/>
              <c:showPercent val="0"/>
              <c:showBubbleSize val="0"/>
            </c:dLbl>
            <c:dLbl>
              <c:idx val="5"/>
              <c:layout>
                <c:manualLayout>
                  <c:x val="-2.9779442363712025E-2"/>
                  <c:y val="2.5544748082960218E-2"/>
                </c:manualLayout>
              </c:layout>
              <c:dLblPos val="r"/>
              <c:showLegendKey val="0"/>
              <c:showVal val="1"/>
              <c:showCatName val="0"/>
              <c:showSerName val="0"/>
              <c:showPercent val="0"/>
              <c:showBubbleSize val="0"/>
            </c:dLbl>
            <c:dLbl>
              <c:idx val="7"/>
              <c:layout>
                <c:manualLayout>
                  <c:x val="-3.2104082548227907E-2"/>
                  <c:y val="-5.897858727255053E-2"/>
                </c:manualLayout>
              </c:layout>
              <c:dLblPos val="r"/>
              <c:showLegendKey val="0"/>
              <c:showVal val="1"/>
              <c:showCatName val="0"/>
              <c:showSerName val="0"/>
              <c:showPercent val="0"/>
              <c:showBubbleSize val="0"/>
            </c:dLbl>
            <c:dLbl>
              <c:idx val="8"/>
              <c:layout>
                <c:manualLayout>
                  <c:x val="-3.2104082548227907E-2"/>
                  <c:y val="-5.8978587272550606E-2"/>
                </c:manualLayout>
              </c:layout>
              <c:dLblPos val="r"/>
              <c:showLegendKey val="0"/>
              <c:showVal val="1"/>
              <c:showCatName val="0"/>
              <c:showSerName val="0"/>
              <c:showPercent val="0"/>
              <c:showBubbleSize val="0"/>
            </c:dLbl>
            <c:dLbl>
              <c:idx val="14"/>
              <c:layout>
                <c:manualLayout>
                  <c:x val="-2.5547199858444662E-2"/>
                  <c:y val="-9.6459609215514733E-2"/>
                </c:manualLayout>
              </c:layout>
              <c:dLblPos val="r"/>
              <c:showLegendKey val="0"/>
              <c:showVal val="1"/>
              <c:showCatName val="0"/>
              <c:showSerName val="0"/>
              <c:showPercent val="0"/>
              <c:showBubbleSize val="0"/>
            </c:dLbl>
            <c:txPr>
              <a:bodyPr/>
              <a:lstStyle/>
              <a:p>
                <a:pPr>
                  <a:defRPr sz="900"/>
                </a:pPr>
                <a:endParaRPr lang="en-US"/>
              </a:p>
            </c:txPr>
            <c:dLblPos val="b"/>
            <c:showLegendKey val="0"/>
            <c:showVal val="1"/>
            <c:showCatName val="0"/>
            <c:showSerName val="0"/>
            <c:showPercent val="0"/>
            <c:showBubbleSize val="0"/>
            <c:showLeaderLines val="0"/>
          </c:dLbls>
          <c:val>
            <c:numRef>
              <c:f>'M1C12 - REBATES'!$D$1:$D$16</c:f>
              <c:numCache>
                <c:formatCode>0%</c:formatCode>
                <c:ptCount val="16"/>
                <c:pt idx="1">
                  <c:v>0.89915966386554624</c:v>
                </c:pt>
                <c:pt idx="2">
                  <c:v>0.49115044247787615</c:v>
                </c:pt>
                <c:pt idx="3">
                  <c:v>0.37685459940652805</c:v>
                </c:pt>
                <c:pt idx="4">
                  <c:v>0.17456896551724141</c:v>
                </c:pt>
                <c:pt idx="5">
                  <c:v>0.10091743119266056</c:v>
                </c:pt>
                <c:pt idx="6">
                  <c:v>0.3849999999999999</c:v>
                </c:pt>
                <c:pt idx="7">
                  <c:v>0.3225030084235862</c:v>
                </c:pt>
                <c:pt idx="8">
                  <c:v>0.33030027297543202</c:v>
                </c:pt>
                <c:pt idx="9">
                  <c:v>0.34386413132694954</c:v>
                </c:pt>
                <c:pt idx="10">
                  <c:v>0.17219648511792998</c:v>
                </c:pt>
                <c:pt idx="11">
                  <c:v>0.14022765952185517</c:v>
                </c:pt>
                <c:pt idx="12">
                  <c:v>0.24562071591774559</c:v>
                </c:pt>
                <c:pt idx="13">
                  <c:v>0.52124732497707116</c:v>
                </c:pt>
                <c:pt idx="14">
                  <c:v>5.0241157556270094E-2</c:v>
                </c:pt>
                <c:pt idx="15">
                  <c:v>0.16</c:v>
                </c:pt>
              </c:numCache>
            </c:numRef>
          </c:val>
          <c:smooth val="0"/>
        </c:ser>
        <c:dLbls>
          <c:showLegendKey val="0"/>
          <c:showVal val="0"/>
          <c:showCatName val="0"/>
          <c:showSerName val="0"/>
          <c:showPercent val="0"/>
          <c:showBubbleSize val="0"/>
        </c:dLbls>
        <c:marker val="1"/>
        <c:smooth val="0"/>
        <c:axId val="90250624"/>
        <c:axId val="94287360"/>
      </c:lineChart>
      <c:catAx>
        <c:axId val="89968000"/>
        <c:scaling>
          <c:orientation val="minMax"/>
        </c:scaling>
        <c:delete val="0"/>
        <c:axPos val="b"/>
        <c:numFmt formatCode="General" sourceLinked="1"/>
        <c:majorTickMark val="out"/>
        <c:minorTickMark val="none"/>
        <c:tickLblPos val="nextTo"/>
        <c:txPr>
          <a:bodyPr rot="0" vert="horz"/>
          <a:lstStyle/>
          <a:p>
            <a:pPr>
              <a:defRPr sz="900"/>
            </a:pPr>
            <a:endParaRPr lang="en-US"/>
          </a:p>
        </c:txPr>
        <c:crossAx val="90248320"/>
        <c:crosses val="autoZero"/>
        <c:auto val="0"/>
        <c:lblAlgn val="ctr"/>
        <c:lblOffset val="100"/>
        <c:tickLblSkip val="1"/>
        <c:tickMarkSkip val="1"/>
        <c:noMultiLvlLbl val="0"/>
      </c:catAx>
      <c:valAx>
        <c:axId val="90248320"/>
        <c:scaling>
          <c:orientation val="minMax"/>
        </c:scaling>
        <c:delete val="0"/>
        <c:axPos val="l"/>
        <c:title>
          <c:tx>
            <c:rich>
              <a:bodyPr/>
              <a:lstStyle/>
              <a:p>
                <a:pPr>
                  <a:defRPr sz="900" b="1"/>
                </a:pPr>
                <a:r>
                  <a:rPr lang="en-US" sz="900" b="1"/>
                  <a:t>Millions of Dollars</a:t>
                </a:r>
              </a:p>
            </c:rich>
          </c:tx>
          <c:layout>
            <c:manualLayout>
              <c:xMode val="edge"/>
              <c:yMode val="edge"/>
              <c:x val="7.3659551188080142E-3"/>
              <c:y val="0.38029807681647143"/>
            </c:manualLayout>
          </c:layout>
          <c:overlay val="0"/>
        </c:title>
        <c:numFmt formatCode="\$#,##0" sourceLinked="0"/>
        <c:majorTickMark val="out"/>
        <c:minorTickMark val="none"/>
        <c:tickLblPos val="nextTo"/>
        <c:txPr>
          <a:bodyPr rot="0" vert="horz"/>
          <a:lstStyle/>
          <a:p>
            <a:pPr>
              <a:defRPr sz="900"/>
            </a:pPr>
            <a:endParaRPr lang="en-US"/>
          </a:p>
        </c:txPr>
        <c:crossAx val="89968000"/>
        <c:crosses val="autoZero"/>
        <c:crossBetween val="between"/>
      </c:valAx>
      <c:catAx>
        <c:axId val="90250624"/>
        <c:scaling>
          <c:orientation val="minMax"/>
        </c:scaling>
        <c:delete val="1"/>
        <c:axPos val="b"/>
        <c:majorTickMark val="out"/>
        <c:minorTickMark val="none"/>
        <c:tickLblPos val="nextTo"/>
        <c:crossAx val="94287360"/>
        <c:crosses val="autoZero"/>
        <c:auto val="0"/>
        <c:lblAlgn val="ctr"/>
        <c:lblOffset val="100"/>
        <c:noMultiLvlLbl val="0"/>
      </c:catAx>
      <c:valAx>
        <c:axId val="94287360"/>
        <c:scaling>
          <c:orientation val="minMax"/>
        </c:scaling>
        <c:delete val="0"/>
        <c:axPos val="r"/>
        <c:numFmt formatCode="0%" sourceLinked="1"/>
        <c:majorTickMark val="none"/>
        <c:minorTickMark val="none"/>
        <c:tickLblPos val="none"/>
        <c:crossAx val="90250624"/>
        <c:crosses val="max"/>
        <c:crossBetween val="between"/>
      </c:valAx>
    </c:plotArea>
    <c:plotVisOnly val="1"/>
    <c:dispBlanksAs val="gap"/>
    <c:showDLblsOverMax val="0"/>
  </c:chart>
  <c:spPr>
    <a:ln>
      <a:noFill/>
    </a:ln>
  </c:spPr>
  <c:txPr>
    <a:bodyPr/>
    <a:lstStyle/>
    <a:p>
      <a:pPr>
        <a:defRPr sz="1000" b="0" i="0" u="none" strike="noStrike" baseline="0">
          <a:solidFill>
            <a:srgbClr val="000000"/>
          </a:solidFill>
          <a:latin typeface="Verdana"/>
          <a:ea typeface="Verdana"/>
          <a:cs typeface="Verdana"/>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000" b="1"/>
            </a:pPr>
            <a:r>
              <a:rPr lang="en-US" sz="1000" b="1"/>
              <a:t>ADAP Expenditures, FY2010 </a:t>
            </a:r>
          </a:p>
        </c:rich>
      </c:tx>
      <c:layout/>
      <c:overlay val="0"/>
    </c:title>
    <c:autoTitleDeleted val="0"/>
    <c:plotArea>
      <c:layout>
        <c:manualLayout>
          <c:layoutTarget val="inner"/>
          <c:xMode val="edge"/>
          <c:yMode val="edge"/>
          <c:x val="0.30190773764114059"/>
          <c:y val="0.40367086499307936"/>
          <c:w val="0.43546464905740939"/>
          <c:h val="0.53043459283125716"/>
        </c:manualLayout>
      </c:layout>
      <c:pieChart>
        <c:varyColors val="1"/>
        <c:ser>
          <c:idx val="0"/>
          <c:order val="0"/>
          <c:dPt>
            <c:idx val="0"/>
            <c:bubble3D val="0"/>
            <c:spPr>
              <a:solidFill>
                <a:srgbClr val="4F2683"/>
              </a:solidFill>
            </c:spPr>
          </c:dPt>
          <c:dPt>
            <c:idx val="1"/>
            <c:bubble3D val="0"/>
            <c:spPr>
              <a:solidFill>
                <a:srgbClr val="0070C0"/>
              </a:solidFill>
            </c:spPr>
          </c:dPt>
          <c:dPt>
            <c:idx val="2"/>
            <c:bubble3D val="0"/>
            <c:spPr>
              <a:solidFill>
                <a:srgbClr val="7030A0"/>
              </a:solidFill>
            </c:spPr>
          </c:dPt>
          <c:dPt>
            <c:idx val="3"/>
            <c:bubble3D val="0"/>
            <c:spPr>
              <a:solidFill>
                <a:srgbClr val="00B0F0"/>
              </a:solidFill>
            </c:spPr>
          </c:dPt>
          <c:dPt>
            <c:idx val="4"/>
            <c:bubble3D val="0"/>
          </c:dPt>
          <c:dPt>
            <c:idx val="5"/>
            <c:bubble3D val="0"/>
            <c:spPr>
              <a:solidFill>
                <a:srgbClr val="905CD0"/>
              </a:solidFill>
            </c:spPr>
          </c:dPt>
          <c:dPt>
            <c:idx val="6"/>
            <c:bubble3D val="0"/>
            <c:spPr>
              <a:solidFill>
                <a:srgbClr val="75C4FF"/>
              </a:solidFill>
            </c:spPr>
          </c:dPt>
          <c:dPt>
            <c:idx val="7"/>
            <c:bubble3D val="0"/>
            <c:spPr>
              <a:solidFill>
                <a:srgbClr val="CC99FF"/>
              </a:solidFill>
            </c:spPr>
          </c:dPt>
          <c:dPt>
            <c:idx val="8"/>
            <c:bubble3D val="0"/>
            <c:spPr>
              <a:solidFill>
                <a:srgbClr val="CCECFF"/>
              </a:solidFill>
            </c:spPr>
          </c:dPt>
          <c:dPt>
            <c:idx val="9"/>
            <c:bubble3D val="0"/>
            <c:spPr>
              <a:solidFill>
                <a:srgbClr val="FFCCFF"/>
              </a:solidFill>
            </c:spPr>
          </c:dPt>
          <c:dLbls>
            <c:dLbl>
              <c:idx val="0"/>
              <c:layout>
                <c:manualLayout>
                  <c:x val="0.19575856443719414"/>
                  <c:y val="-0.18623481781376519"/>
                </c:manualLayout>
              </c:layout>
              <c:tx>
                <c:rich>
                  <a:bodyPr/>
                  <a:lstStyle/>
                  <a:p>
                    <a:pPr>
                      <a:defRPr/>
                    </a:pPr>
                    <a:r>
                      <a:rPr lang="en-US"/>
                      <a:t>Prescription Drugs $1,527,455,918 (82%)</a:t>
                    </a:r>
                  </a:p>
                </c:rich>
              </c:tx>
              <c:spPr/>
              <c:dLblPos val="bestFit"/>
              <c:showLegendKey val="0"/>
              <c:showVal val="0"/>
              <c:showCatName val="0"/>
              <c:showSerName val="0"/>
              <c:showPercent val="0"/>
              <c:showBubbleSize val="0"/>
            </c:dLbl>
            <c:dLbl>
              <c:idx val="1"/>
              <c:layout>
                <c:manualLayout>
                  <c:x val="-0.15225666122892875"/>
                  <c:y val="0.28412921768809318"/>
                </c:manualLayout>
              </c:layout>
              <c:tx>
                <c:rich>
                  <a:bodyPr/>
                  <a:lstStyle/>
                  <a:p>
                    <a:pPr>
                      <a:defRPr/>
                    </a:pPr>
                    <a:r>
                      <a:rPr lang="en-US"/>
                      <a:t>Prescription Dispensing Costs $21,104,004         (1%)</a:t>
                    </a:r>
                  </a:p>
                </c:rich>
              </c:tx>
              <c:spPr/>
              <c:dLblPos val="bestFit"/>
              <c:showLegendKey val="0"/>
              <c:showVal val="0"/>
              <c:showCatName val="0"/>
              <c:showSerName val="0"/>
              <c:showPercent val="0"/>
              <c:showBubbleSize val="0"/>
            </c:dLbl>
            <c:dLbl>
              <c:idx val="2"/>
              <c:layout>
                <c:manualLayout>
                  <c:x val="-0.16965759377957038"/>
                  <c:y val="0.20482859794616928"/>
                </c:manualLayout>
              </c:layout>
              <c:tx>
                <c:rich>
                  <a:bodyPr/>
                  <a:lstStyle/>
                  <a:p>
                    <a:pPr>
                      <a:defRPr/>
                    </a:pPr>
                    <a:r>
                      <a:rPr lang="en-US"/>
                      <a:t>Insurance Premiums $116,018,021         (6%)</a:t>
                    </a:r>
                  </a:p>
                </c:rich>
              </c:tx>
              <c:spPr/>
              <c:dLblPos val="bestFit"/>
              <c:showLegendKey val="0"/>
              <c:showVal val="0"/>
              <c:showCatName val="0"/>
              <c:showSerName val="0"/>
              <c:showPercent val="0"/>
              <c:showBubbleSize val="0"/>
            </c:dLbl>
            <c:dLbl>
              <c:idx val="3"/>
              <c:layout>
                <c:manualLayout>
                  <c:x val="-0.27188689505165853"/>
                  <c:y val="0.14202161611927785"/>
                </c:manualLayout>
              </c:layout>
              <c:tx>
                <c:rich>
                  <a:bodyPr/>
                  <a:lstStyle/>
                  <a:p>
                    <a:pPr>
                      <a:defRPr/>
                    </a:pPr>
                    <a:r>
                      <a:rPr lang="en-US"/>
                      <a:t>Insurance Co-payments and Deductibles $136,245,670             (7%)</a:t>
                    </a:r>
                  </a:p>
                </c:rich>
              </c:tx>
              <c:spPr/>
              <c:dLblPos val="bestFit"/>
              <c:showLegendKey val="0"/>
              <c:showVal val="0"/>
              <c:showCatName val="0"/>
              <c:showSerName val="0"/>
              <c:showPercent val="0"/>
              <c:showBubbleSize val="0"/>
            </c:dLbl>
            <c:dLbl>
              <c:idx val="4"/>
              <c:layout>
                <c:manualLayout>
                  <c:x val="-0.31538879825992389"/>
                  <c:y val="-2.0307655459417383E-2"/>
                </c:manualLayout>
              </c:layout>
              <c:tx>
                <c:rich>
                  <a:bodyPr/>
                  <a:lstStyle/>
                  <a:p>
                    <a:pPr>
                      <a:defRPr/>
                    </a:pPr>
                    <a:r>
                      <a:rPr lang="en-US"/>
                      <a:t>Client Outreach $870,162          (&lt;1%)</a:t>
                    </a:r>
                  </a:p>
                </c:rich>
              </c:tx>
              <c:spPr/>
              <c:dLblPos val="bestFit"/>
              <c:showLegendKey val="0"/>
              <c:showVal val="0"/>
              <c:showCatName val="0"/>
              <c:showSerName val="0"/>
              <c:showPercent val="0"/>
              <c:showBubbleSize val="0"/>
            </c:dLbl>
            <c:dLbl>
              <c:idx val="5"/>
              <c:layout>
                <c:manualLayout>
                  <c:x val="-0.25013594344752582"/>
                  <c:y val="-0.14180820933504987"/>
                </c:manualLayout>
              </c:layout>
              <c:tx>
                <c:rich>
                  <a:bodyPr/>
                  <a:lstStyle/>
                  <a:p>
                    <a:pPr>
                      <a:defRPr/>
                    </a:pPr>
                    <a:r>
                      <a:rPr lang="en-US"/>
                      <a:t>Adherence and Monitoring $10,870,655             (1%)</a:t>
                    </a:r>
                  </a:p>
                </c:rich>
              </c:tx>
              <c:spPr/>
              <c:dLblPos val="bestFit"/>
              <c:showLegendKey val="0"/>
              <c:showVal val="0"/>
              <c:showCatName val="0"/>
              <c:showSerName val="0"/>
              <c:showPercent val="0"/>
              <c:showBubbleSize val="0"/>
            </c:dLbl>
            <c:dLbl>
              <c:idx val="6"/>
              <c:layout>
                <c:manualLayout>
                  <c:x val="-5.6552474170744972E-2"/>
                  <c:y val="-0.21545438759318583"/>
                </c:manualLayout>
              </c:layout>
              <c:tx>
                <c:rich>
                  <a:bodyPr/>
                  <a:lstStyle/>
                  <a:p>
                    <a:pPr>
                      <a:defRPr/>
                    </a:pPr>
                    <a:r>
                      <a:rPr lang="en-US"/>
                      <a:t>Quality Management  $4,582,521           (&lt;1%)</a:t>
                    </a:r>
                  </a:p>
                </c:rich>
              </c:tx>
              <c:spPr/>
              <c:dLblPos val="bestFit"/>
              <c:showLegendKey val="0"/>
              <c:showVal val="0"/>
              <c:showCatName val="0"/>
              <c:showSerName val="0"/>
              <c:showPercent val="0"/>
              <c:showBubbleSize val="0"/>
            </c:dLbl>
            <c:dLbl>
              <c:idx val="7"/>
              <c:layout>
                <c:manualLayout>
                  <c:x val="0.10440456769983687"/>
                  <c:y val="-0.17994287596179753"/>
                </c:manualLayout>
              </c:layout>
              <c:tx>
                <c:rich>
                  <a:bodyPr/>
                  <a:lstStyle/>
                  <a:p>
                    <a:pPr>
                      <a:defRPr/>
                    </a:pPr>
                    <a:r>
                      <a:rPr lang="en-US"/>
                      <a:t>Program Administration $32,805,234             (2%)</a:t>
                    </a:r>
                  </a:p>
                </c:rich>
              </c:tx>
              <c:spPr/>
              <c:dLblPos val="bestFit"/>
              <c:showLegendKey val="0"/>
              <c:showVal val="0"/>
              <c:showCatName val="0"/>
              <c:showSerName val="0"/>
              <c:showPercent val="0"/>
              <c:showBubbleSize val="0"/>
            </c:dLbl>
            <c:dLbl>
              <c:idx val="8"/>
              <c:layout>
                <c:manualLayout>
                  <c:x val="0.27188689505165853"/>
                  <c:y val="-0.11986970449986527"/>
                </c:manualLayout>
              </c:layout>
              <c:tx>
                <c:rich>
                  <a:bodyPr/>
                  <a:lstStyle/>
                  <a:p>
                    <a:pPr>
                      <a:defRPr/>
                    </a:pPr>
                    <a:r>
                      <a:rPr lang="en-US"/>
                      <a:t>Client Enrollment Costs             $4,855,436               (&lt;1%)</a:t>
                    </a:r>
                  </a:p>
                </c:rich>
              </c:tx>
              <c:spPr/>
              <c:dLblPos val="bestFit"/>
              <c:showLegendKey val="0"/>
              <c:showVal val="0"/>
              <c:showCatName val="0"/>
              <c:showSerName val="0"/>
              <c:showPercent val="0"/>
              <c:showBubbleSize val="0"/>
            </c:dLbl>
            <c:dLbl>
              <c:idx val="9"/>
              <c:layout>
                <c:manualLayout>
                  <c:x val="0.2740618189447363"/>
                  <c:y val="2.1566444321848306E-2"/>
                </c:manualLayout>
              </c:layout>
              <c:tx>
                <c:rich>
                  <a:bodyPr/>
                  <a:lstStyle/>
                  <a:p>
                    <a:pPr>
                      <a:defRPr/>
                    </a:pPr>
                    <a:r>
                      <a:rPr lang="en-US"/>
                      <a:t>Other                $7,814,142            (&lt;1%)</a:t>
                    </a:r>
                  </a:p>
                </c:rich>
              </c:tx>
              <c:spPr/>
              <c:dLblPos val="bestFit"/>
              <c:showLegendKey val="0"/>
              <c:showVal val="0"/>
              <c:showCatName val="0"/>
              <c:showSerName val="0"/>
              <c:showPercent val="0"/>
              <c:showBubbleSize val="0"/>
            </c:dLbl>
            <c:dLblPos val="outEnd"/>
            <c:showLegendKey val="0"/>
            <c:showVal val="1"/>
            <c:showCatName val="0"/>
            <c:showSerName val="0"/>
            <c:showPercent val="0"/>
            <c:showBubbleSize val="0"/>
            <c:showLeaderLines val="1"/>
          </c:dLbls>
          <c:cat>
            <c:strRef>
              <c:f>'M1T8 - FY2010 SUMMARY'!$E$4:$N$4</c:f>
              <c:strCache>
                <c:ptCount val="10"/>
                <c:pt idx="0">
                  <c:v>Prescription Drugs</c:v>
                </c:pt>
                <c:pt idx="1">
                  <c:v>Prescription Dispensing Costs</c:v>
                </c:pt>
                <c:pt idx="2">
                  <c:v>Insurance Premiums</c:v>
                </c:pt>
                <c:pt idx="3">
                  <c:v>Insurance Co-payments and Deductibles</c:v>
                </c:pt>
                <c:pt idx="4">
                  <c:v>Client Outreach</c:v>
                </c:pt>
                <c:pt idx="5">
                  <c:v>Adherence and Monitoring</c:v>
                </c:pt>
                <c:pt idx="6">
                  <c:v>Quality Management</c:v>
                </c:pt>
                <c:pt idx="7">
                  <c:v>Program Administration</c:v>
                </c:pt>
                <c:pt idx="8">
                  <c:v>Client Enrollment Costs</c:v>
                </c:pt>
                <c:pt idx="9">
                  <c:v>Other 3</c:v>
                </c:pt>
              </c:strCache>
            </c:strRef>
          </c:cat>
          <c:val>
            <c:numRef>
              <c:f>'M1T8 - FY2010 SUMMARY'!$E$64:$N$64</c:f>
              <c:numCache>
                <c:formatCode>"$"#,##0</c:formatCode>
                <c:ptCount val="10"/>
                <c:pt idx="0">
                  <c:v>1527455917.9000001</c:v>
                </c:pt>
                <c:pt idx="1">
                  <c:v>21104003.959999997</c:v>
                </c:pt>
                <c:pt idx="2">
                  <c:v>116018021.13</c:v>
                </c:pt>
                <c:pt idx="3">
                  <c:v>136245669.74000001</c:v>
                </c:pt>
                <c:pt idx="4">
                  <c:v>870162</c:v>
                </c:pt>
                <c:pt idx="5">
                  <c:v>10870655.25</c:v>
                </c:pt>
                <c:pt idx="6">
                  <c:v>4582520.5999999996</c:v>
                </c:pt>
                <c:pt idx="7">
                  <c:v>32805233.800000001</c:v>
                </c:pt>
                <c:pt idx="8">
                  <c:v>4855435.53</c:v>
                </c:pt>
                <c:pt idx="9">
                  <c:v>7814141.5599999996</c:v>
                </c:pt>
              </c:numCache>
            </c:numRef>
          </c:val>
        </c:ser>
        <c:dLbls>
          <c:showLegendKey val="0"/>
          <c:showVal val="0"/>
          <c:showCatName val="0"/>
          <c:showSerName val="0"/>
          <c:showPercent val="0"/>
          <c:showBubbleSize val="0"/>
          <c:showLeaderLines val="1"/>
        </c:dLbls>
        <c:firstSliceAng val="0"/>
      </c:pieChart>
      <c:spPr>
        <a:noFill/>
        <a:ln w="25400">
          <a:noFill/>
        </a:ln>
      </c:spPr>
    </c:plotArea>
    <c:plotVisOnly val="1"/>
    <c:dispBlanksAs val="zero"/>
    <c:showDLblsOverMax val="0"/>
  </c:chart>
  <c:spPr>
    <a:ln>
      <a:noFill/>
    </a:ln>
  </c:spPr>
  <c:txPr>
    <a:bodyPr/>
    <a:lstStyle/>
    <a:p>
      <a:pPr>
        <a:defRPr sz="900" b="0" i="0" u="none" strike="noStrike" baseline="0">
          <a:solidFill>
            <a:srgbClr val="000000"/>
          </a:solidFill>
          <a:latin typeface="Verdana"/>
          <a:ea typeface="Verdana"/>
          <a:cs typeface="Verdana"/>
        </a:defRPr>
      </a:pPr>
      <a:endParaRPr lang="en-US"/>
    </a:p>
  </c:tx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000" b="1"/>
            </a:pPr>
            <a:r>
              <a:rPr lang="en-US" sz="1000" b="1"/>
              <a:t>ADAP Client Utilization, June 1996-2011</a:t>
            </a:r>
          </a:p>
        </c:rich>
      </c:tx>
      <c:layout/>
      <c:overlay val="0"/>
    </c:title>
    <c:autoTitleDeleted val="0"/>
    <c:plotArea>
      <c:layout>
        <c:manualLayout>
          <c:layoutTarget val="inner"/>
          <c:xMode val="edge"/>
          <c:yMode val="edge"/>
          <c:x val="0.10788678758905138"/>
          <c:y val="8.8435667901214168E-2"/>
          <c:w val="0.88319354611923506"/>
          <c:h val="0.80964757487505845"/>
        </c:manualLayout>
      </c:layout>
      <c:barChart>
        <c:barDir val="col"/>
        <c:grouping val="clustered"/>
        <c:varyColors val="0"/>
        <c:ser>
          <c:idx val="0"/>
          <c:order val="0"/>
          <c:spPr>
            <a:solidFill>
              <a:srgbClr val="0070C0"/>
            </a:solidFill>
            <a:ln>
              <a:solidFill>
                <a:srgbClr val="0070C0"/>
              </a:solidFill>
            </a:ln>
          </c:spPr>
          <c:invertIfNegative val="0"/>
          <c:dLbls>
            <c:dLbl>
              <c:idx val="12"/>
              <c:layout/>
              <c:tx>
                <c:rich>
                  <a:bodyPr/>
                  <a:lstStyle/>
                  <a:p>
                    <a:r>
                      <a:rPr lang="en-US" sz="900"/>
                      <a:t>110,047</a:t>
                    </a:r>
                    <a:endParaRPr lang="en-US"/>
                  </a:p>
                </c:rich>
              </c:tx>
              <c:showLegendKey val="0"/>
              <c:showVal val="0"/>
              <c:showCatName val="0"/>
              <c:showSerName val="0"/>
              <c:showPercent val="0"/>
              <c:showBubbleSize val="0"/>
            </c:dLbl>
            <c:dLbl>
              <c:idx val="15"/>
              <c:layout/>
              <c:tx>
                <c:rich>
                  <a:bodyPr/>
                  <a:lstStyle/>
                  <a:p>
                    <a:r>
                      <a:rPr lang="en-US" sz="900"/>
                      <a:t>138,173</a:t>
                    </a:r>
                    <a:endParaRPr lang="en-US"/>
                  </a:p>
                </c:rich>
              </c:tx>
              <c:showLegendKey val="0"/>
              <c:showVal val="1"/>
              <c:showCatName val="0"/>
              <c:showSerName val="0"/>
              <c:showPercent val="0"/>
              <c:showBubbleSize val="0"/>
            </c:dLbl>
            <c:spPr>
              <a:noFill/>
              <a:ln w="25400">
                <a:noFill/>
              </a:ln>
            </c:spPr>
            <c:txPr>
              <a:bodyPr/>
              <a:lstStyle/>
              <a:p>
                <a:pPr>
                  <a:defRPr sz="900"/>
                </a:pPr>
                <a:endParaRPr lang="en-US"/>
              </a:p>
            </c:txPr>
            <c:showLegendKey val="0"/>
            <c:showVal val="1"/>
            <c:showCatName val="0"/>
            <c:showSerName val="0"/>
            <c:showPercent val="0"/>
            <c:showBubbleSize val="0"/>
            <c:showLeaderLines val="0"/>
          </c:dLbls>
          <c:cat>
            <c:numRef>
              <c:f>'M1C15 - SERVED'!$A$2:$A$17</c:f>
              <c:numCache>
                <c:formatCode>General</c:formatCode>
                <c:ptCount val="16"/>
                <c:pt idx="0">
                  <c:v>1996</c:v>
                </c:pt>
                <c:pt idx="1">
                  <c:v>1997</c:v>
                </c:pt>
                <c:pt idx="2">
                  <c:v>1998</c:v>
                </c:pt>
                <c:pt idx="3">
                  <c:v>1999</c:v>
                </c:pt>
                <c:pt idx="4">
                  <c:v>2000</c:v>
                </c:pt>
                <c:pt idx="5">
                  <c:v>2001</c:v>
                </c:pt>
                <c:pt idx="6">
                  <c:v>2002</c:v>
                </c:pt>
                <c:pt idx="7">
                  <c:v>2003</c:v>
                </c:pt>
                <c:pt idx="8">
                  <c:v>2004</c:v>
                </c:pt>
                <c:pt idx="9">
                  <c:v>2005</c:v>
                </c:pt>
                <c:pt idx="10">
                  <c:v>2006</c:v>
                </c:pt>
                <c:pt idx="11">
                  <c:v>2007</c:v>
                </c:pt>
                <c:pt idx="12">
                  <c:v>2008</c:v>
                </c:pt>
                <c:pt idx="13">
                  <c:v>2009</c:v>
                </c:pt>
                <c:pt idx="14">
                  <c:v>2010</c:v>
                </c:pt>
                <c:pt idx="15">
                  <c:v>2011</c:v>
                </c:pt>
              </c:numCache>
            </c:numRef>
          </c:cat>
          <c:val>
            <c:numRef>
              <c:f>'M1C15 - SERVED'!$B$2:$B$17</c:f>
              <c:numCache>
                <c:formatCode>#,##0</c:formatCode>
                <c:ptCount val="16"/>
                <c:pt idx="0">
                  <c:v>31317</c:v>
                </c:pt>
                <c:pt idx="1">
                  <c:v>43494</c:v>
                </c:pt>
                <c:pt idx="2">
                  <c:v>53765</c:v>
                </c:pt>
                <c:pt idx="3">
                  <c:v>61822</c:v>
                </c:pt>
                <c:pt idx="4">
                  <c:v>69407</c:v>
                </c:pt>
                <c:pt idx="5">
                  <c:v>76743</c:v>
                </c:pt>
                <c:pt idx="6">
                  <c:v>80035</c:v>
                </c:pt>
                <c:pt idx="7">
                  <c:v>85825</c:v>
                </c:pt>
                <c:pt idx="8">
                  <c:v>94577</c:v>
                </c:pt>
                <c:pt idx="9">
                  <c:v>96404</c:v>
                </c:pt>
                <c:pt idx="10">
                  <c:v>96121</c:v>
                </c:pt>
                <c:pt idx="11">
                  <c:v>101987</c:v>
                </c:pt>
                <c:pt idx="12">
                  <c:v>110047</c:v>
                </c:pt>
                <c:pt idx="13">
                  <c:v>125479</c:v>
                </c:pt>
                <c:pt idx="14">
                  <c:v>135596</c:v>
                </c:pt>
                <c:pt idx="15">
                  <c:v>138173</c:v>
                </c:pt>
              </c:numCache>
            </c:numRef>
          </c:val>
        </c:ser>
        <c:dLbls>
          <c:showLegendKey val="0"/>
          <c:showVal val="0"/>
          <c:showCatName val="0"/>
          <c:showSerName val="0"/>
          <c:showPercent val="0"/>
          <c:showBubbleSize val="0"/>
        </c:dLbls>
        <c:gapWidth val="150"/>
        <c:axId val="86996096"/>
        <c:axId val="86997632"/>
      </c:barChart>
      <c:lineChart>
        <c:grouping val="standard"/>
        <c:varyColors val="0"/>
        <c:ser>
          <c:idx val="1"/>
          <c:order val="1"/>
          <c:spPr>
            <a:ln>
              <a:solidFill>
                <a:srgbClr val="7030A0"/>
              </a:solidFill>
            </a:ln>
          </c:spPr>
          <c:marker>
            <c:symbol val="none"/>
          </c:marker>
          <c:dLbls>
            <c:dLbl>
              <c:idx val="2"/>
              <c:layout>
                <c:manualLayout>
                  <c:x val="-8.1195516811955176E-3"/>
                  <c:y val="-2.813498312710911E-2"/>
                </c:manualLayout>
              </c:layout>
              <c:dLblPos val="r"/>
              <c:showLegendKey val="0"/>
              <c:showVal val="1"/>
              <c:showCatName val="0"/>
              <c:showSerName val="0"/>
              <c:showPercent val="0"/>
              <c:showBubbleSize val="0"/>
            </c:dLbl>
            <c:dLbl>
              <c:idx val="3"/>
              <c:layout>
                <c:manualLayout>
                  <c:x val="-2.9705271897052719E-2"/>
                  <c:y val="4.1706286714160733E-2"/>
                </c:manualLayout>
              </c:layout>
              <c:dLblPos val="r"/>
              <c:showLegendKey val="0"/>
              <c:showVal val="1"/>
              <c:showCatName val="0"/>
              <c:showSerName val="0"/>
              <c:showPercent val="0"/>
              <c:showBubbleSize val="0"/>
            </c:dLbl>
            <c:txPr>
              <a:bodyPr/>
              <a:lstStyle/>
              <a:p>
                <a:pPr>
                  <a:defRPr sz="900"/>
                </a:pPr>
                <a:endParaRPr lang="en-US"/>
              </a:p>
            </c:txPr>
            <c:dLblPos val="t"/>
            <c:showLegendKey val="0"/>
            <c:showVal val="1"/>
            <c:showCatName val="0"/>
            <c:showSerName val="0"/>
            <c:showPercent val="0"/>
            <c:showBubbleSize val="0"/>
            <c:showLeaderLines val="0"/>
          </c:dLbls>
          <c:val>
            <c:numRef>
              <c:f>'M1C15 - SERVED'!$E$2:$E$17</c:f>
              <c:numCache>
                <c:formatCode>0%</c:formatCode>
                <c:ptCount val="16"/>
                <c:pt idx="1">
                  <c:v>0.38883034773445735</c:v>
                </c:pt>
                <c:pt idx="2">
                  <c:v>0.23614751459971489</c:v>
                </c:pt>
                <c:pt idx="3">
                  <c:v>0.14985585418022879</c:v>
                </c:pt>
                <c:pt idx="4">
                  <c:v>0.12269095144123451</c:v>
                </c:pt>
                <c:pt idx="5">
                  <c:v>0.10569539095480283</c:v>
                </c:pt>
                <c:pt idx="6">
                  <c:v>4.2896420520438343E-2</c:v>
                </c:pt>
                <c:pt idx="7">
                  <c:v>7.2343349784469296E-2</c:v>
                </c:pt>
                <c:pt idx="8">
                  <c:v>0.1019749490241771</c:v>
                </c:pt>
                <c:pt idx="9">
                  <c:v>1.9317593072311449E-2</c:v>
                </c:pt>
                <c:pt idx="10" formatCode="0.0%">
                  <c:v>-2.9355628397161942E-3</c:v>
                </c:pt>
                <c:pt idx="11">
                  <c:v>6.1027246907543617E-2</c:v>
                </c:pt>
                <c:pt idx="12">
                  <c:v>7.9029680253365625E-2</c:v>
                </c:pt>
                <c:pt idx="13">
                  <c:v>0.14023099221241833</c:v>
                </c:pt>
                <c:pt idx="14">
                  <c:v>8.062703719347461E-2</c:v>
                </c:pt>
                <c:pt idx="15">
                  <c:v>1.9004985397799344E-2</c:v>
                </c:pt>
              </c:numCache>
            </c:numRef>
          </c:val>
          <c:smooth val="0"/>
        </c:ser>
        <c:dLbls>
          <c:showLegendKey val="0"/>
          <c:showVal val="0"/>
          <c:showCatName val="0"/>
          <c:showSerName val="0"/>
          <c:showPercent val="0"/>
          <c:showBubbleSize val="0"/>
        </c:dLbls>
        <c:marker val="1"/>
        <c:smooth val="0"/>
        <c:axId val="87188224"/>
        <c:axId val="87189760"/>
      </c:lineChart>
      <c:catAx>
        <c:axId val="86996096"/>
        <c:scaling>
          <c:orientation val="minMax"/>
        </c:scaling>
        <c:delete val="0"/>
        <c:axPos val="b"/>
        <c:numFmt formatCode="General" sourceLinked="1"/>
        <c:majorTickMark val="out"/>
        <c:minorTickMark val="none"/>
        <c:tickLblPos val="nextTo"/>
        <c:txPr>
          <a:bodyPr rot="0" vert="horz"/>
          <a:lstStyle/>
          <a:p>
            <a:pPr>
              <a:defRPr sz="900"/>
            </a:pPr>
            <a:endParaRPr lang="en-US"/>
          </a:p>
        </c:txPr>
        <c:crossAx val="86997632"/>
        <c:crosses val="autoZero"/>
        <c:auto val="1"/>
        <c:lblAlgn val="ctr"/>
        <c:lblOffset val="100"/>
        <c:tickLblSkip val="1"/>
        <c:tickMarkSkip val="1"/>
        <c:noMultiLvlLbl val="0"/>
      </c:catAx>
      <c:valAx>
        <c:axId val="86997632"/>
        <c:scaling>
          <c:orientation val="minMax"/>
        </c:scaling>
        <c:delete val="0"/>
        <c:axPos val="l"/>
        <c:title>
          <c:tx>
            <c:rich>
              <a:bodyPr/>
              <a:lstStyle/>
              <a:p>
                <a:pPr>
                  <a:defRPr sz="900" b="1"/>
                </a:pPr>
                <a:r>
                  <a:rPr lang="en-US" sz="900" b="1"/>
                  <a:t>Clients Served</a:t>
                </a:r>
              </a:p>
            </c:rich>
          </c:tx>
          <c:layout>
            <c:manualLayout>
              <c:xMode val="edge"/>
              <c:yMode val="edge"/>
              <c:x val="1.1904761904761904E-2"/>
              <c:y val="0.34290468485959802"/>
            </c:manualLayout>
          </c:layout>
          <c:overlay val="0"/>
          <c:spPr>
            <a:noFill/>
            <a:ln w="25400">
              <a:noFill/>
            </a:ln>
          </c:spPr>
        </c:title>
        <c:numFmt formatCode="#,##0" sourceLinked="0"/>
        <c:majorTickMark val="out"/>
        <c:minorTickMark val="none"/>
        <c:tickLblPos val="nextTo"/>
        <c:txPr>
          <a:bodyPr rot="0" vert="horz"/>
          <a:lstStyle/>
          <a:p>
            <a:pPr>
              <a:defRPr sz="900"/>
            </a:pPr>
            <a:endParaRPr lang="en-US"/>
          </a:p>
        </c:txPr>
        <c:crossAx val="86996096"/>
        <c:crosses val="autoZero"/>
        <c:crossBetween val="between"/>
      </c:valAx>
      <c:catAx>
        <c:axId val="87188224"/>
        <c:scaling>
          <c:orientation val="minMax"/>
        </c:scaling>
        <c:delete val="1"/>
        <c:axPos val="b"/>
        <c:majorTickMark val="out"/>
        <c:minorTickMark val="none"/>
        <c:tickLblPos val="nextTo"/>
        <c:crossAx val="87189760"/>
        <c:crosses val="autoZero"/>
        <c:auto val="1"/>
        <c:lblAlgn val="ctr"/>
        <c:lblOffset val="100"/>
        <c:noMultiLvlLbl val="0"/>
      </c:catAx>
      <c:valAx>
        <c:axId val="87189760"/>
        <c:scaling>
          <c:orientation val="minMax"/>
        </c:scaling>
        <c:delete val="0"/>
        <c:axPos val="r"/>
        <c:numFmt formatCode="0%" sourceLinked="1"/>
        <c:majorTickMark val="none"/>
        <c:minorTickMark val="none"/>
        <c:tickLblPos val="none"/>
        <c:crossAx val="87188224"/>
        <c:crosses val="max"/>
        <c:crossBetween val="between"/>
      </c:valAx>
    </c:plotArea>
    <c:plotVisOnly val="1"/>
    <c:dispBlanksAs val="gap"/>
    <c:showDLblsOverMax val="0"/>
  </c:chart>
  <c:spPr>
    <a:ln>
      <a:noFill/>
    </a:ln>
  </c:spPr>
  <c:txPr>
    <a:bodyPr/>
    <a:lstStyle/>
    <a:p>
      <a:pPr>
        <a:defRPr sz="800" b="0" i="0" u="none" strike="noStrike" baseline="0">
          <a:solidFill>
            <a:srgbClr val="000000"/>
          </a:solidFill>
          <a:latin typeface="Verdana"/>
          <a:ea typeface="Verdana"/>
          <a:cs typeface="Verdana"/>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title>
      <c:tx>
        <c:rich>
          <a:bodyPr/>
          <a:lstStyle/>
          <a:p>
            <a:pPr>
              <a:defRPr sz="1000" b="1"/>
            </a:pPr>
            <a:r>
              <a:rPr lang="en-US" sz="1000" b="1" dirty="0" smtClean="0"/>
              <a:t>ADAP </a:t>
            </a:r>
            <a:r>
              <a:rPr lang="en-US" sz="1000" b="1" dirty="0"/>
              <a:t>Drug Expenditures and Top 10 States, by Drug Expenditures, June 2011</a:t>
            </a:r>
          </a:p>
        </c:rich>
      </c:tx>
      <c:layout/>
      <c:overlay val="0"/>
    </c:title>
    <c:autoTitleDeleted val="0"/>
    <c:plotArea>
      <c:layout>
        <c:manualLayout>
          <c:layoutTarget val="inner"/>
          <c:xMode val="edge"/>
          <c:yMode val="edge"/>
          <c:x val="0.1977405084251474"/>
          <c:y val="0.14892403155487915"/>
          <c:w val="0.76083002447848025"/>
          <c:h val="0.75698427268499557"/>
        </c:manualLayout>
      </c:layout>
      <c:barChart>
        <c:barDir val="col"/>
        <c:grouping val="stacked"/>
        <c:varyColors val="0"/>
        <c:ser>
          <c:idx val="0"/>
          <c:order val="0"/>
          <c:tx>
            <c:strRef>
              <c:f>'M1C23 - EXP TOP TEN'!$A$3</c:f>
              <c:strCache>
                <c:ptCount val="1"/>
                <c:pt idx="0">
                  <c:v>Top ten</c:v>
                </c:pt>
              </c:strCache>
            </c:strRef>
          </c:tx>
          <c:spPr>
            <a:solidFill>
              <a:srgbClr val="0070C0"/>
            </a:solidFill>
          </c:spPr>
          <c:invertIfNegative val="0"/>
          <c:dLbls>
            <c:dLbl>
              <c:idx val="0"/>
              <c:layout>
                <c:manualLayout>
                  <c:x val="0"/>
                  <c:y val="-2.7434707543686317E-2"/>
                </c:manualLayout>
              </c:layout>
              <c:spPr>
                <a:noFill/>
                <a:ln w="25400">
                  <a:noFill/>
                </a:ln>
              </c:spPr>
              <c:txPr>
                <a:bodyPr/>
                <a:lstStyle/>
                <a:p>
                  <a:pPr>
                    <a:defRPr sz="900"/>
                  </a:pPr>
                  <a:endParaRPr lang="en-US"/>
                </a:p>
              </c:txPr>
              <c:dLblPos val="ctr"/>
              <c:showLegendKey val="0"/>
              <c:showVal val="1"/>
              <c:showCatName val="0"/>
              <c:showSerName val="0"/>
              <c:showPercent val="0"/>
              <c:showBubbleSize val="0"/>
            </c:dLbl>
            <c:spPr>
              <a:noFill/>
              <a:ln w="25400">
                <a:noFill/>
              </a:ln>
            </c:spPr>
            <c:dLblPos val="inEnd"/>
            <c:showLegendKey val="0"/>
            <c:showVal val="1"/>
            <c:showCatName val="0"/>
            <c:showSerName val="0"/>
            <c:showPercent val="0"/>
            <c:showBubbleSize val="0"/>
            <c:showLeaderLines val="0"/>
          </c:dLbls>
          <c:val>
            <c:numRef>
              <c:f>'M1C23 - EXP TOP TEN'!$B$3</c:f>
              <c:numCache>
                <c:formatCode>"$"#,##0</c:formatCode>
                <c:ptCount val="1"/>
                <c:pt idx="0">
                  <c:v>105980821</c:v>
                </c:pt>
              </c:numCache>
            </c:numRef>
          </c:val>
        </c:ser>
        <c:ser>
          <c:idx val="1"/>
          <c:order val="1"/>
          <c:tx>
            <c:strRef>
              <c:f>'M1C23 - EXP TOP TEN'!$A$4</c:f>
              <c:strCache>
                <c:ptCount val="1"/>
                <c:pt idx="0">
                  <c:v>Remainder</c:v>
                </c:pt>
              </c:strCache>
            </c:strRef>
          </c:tx>
          <c:spPr>
            <a:solidFill>
              <a:srgbClr val="7030A0"/>
            </a:solidFill>
          </c:spPr>
          <c:invertIfNegative val="0"/>
          <c:val>
            <c:numRef>
              <c:f>'M1C23 - EXP TOP TEN'!$B$4</c:f>
              <c:numCache>
                <c:formatCode>"$"#,##0</c:formatCode>
                <c:ptCount val="1"/>
                <c:pt idx="0">
                  <c:v>29270696</c:v>
                </c:pt>
              </c:numCache>
            </c:numRef>
          </c:val>
        </c:ser>
        <c:dLbls>
          <c:showLegendKey val="0"/>
          <c:showVal val="0"/>
          <c:showCatName val="0"/>
          <c:showSerName val="0"/>
          <c:showPercent val="0"/>
          <c:showBubbleSize val="0"/>
        </c:dLbls>
        <c:gapWidth val="150"/>
        <c:overlap val="100"/>
        <c:axId val="89110400"/>
        <c:axId val="89111936"/>
      </c:barChart>
      <c:catAx>
        <c:axId val="89110400"/>
        <c:scaling>
          <c:orientation val="minMax"/>
        </c:scaling>
        <c:delete val="0"/>
        <c:axPos val="b"/>
        <c:majorTickMark val="none"/>
        <c:minorTickMark val="none"/>
        <c:tickLblPos val="none"/>
        <c:crossAx val="89111936"/>
        <c:crosses val="autoZero"/>
        <c:auto val="1"/>
        <c:lblAlgn val="ctr"/>
        <c:lblOffset val="100"/>
        <c:tickMarkSkip val="1"/>
        <c:noMultiLvlLbl val="0"/>
      </c:catAx>
      <c:valAx>
        <c:axId val="89111936"/>
        <c:scaling>
          <c:orientation val="minMax"/>
        </c:scaling>
        <c:delete val="0"/>
        <c:axPos val="l"/>
        <c:numFmt formatCode="\$#,##0" sourceLinked="0"/>
        <c:majorTickMark val="out"/>
        <c:minorTickMark val="none"/>
        <c:tickLblPos val="nextTo"/>
        <c:txPr>
          <a:bodyPr rot="0" vert="horz"/>
          <a:lstStyle/>
          <a:p>
            <a:pPr>
              <a:defRPr sz="900"/>
            </a:pPr>
            <a:endParaRPr lang="en-US"/>
          </a:p>
        </c:txPr>
        <c:crossAx val="89110400"/>
        <c:crosses val="autoZero"/>
        <c:crossBetween val="between"/>
        <c:majorUnit val="40000000"/>
      </c:valAx>
    </c:plotArea>
    <c:plotVisOnly val="1"/>
    <c:dispBlanksAs val="gap"/>
    <c:showDLblsOverMax val="0"/>
  </c:chart>
  <c:spPr>
    <a:ln>
      <a:noFill/>
    </a:ln>
  </c:spPr>
  <c:txPr>
    <a:bodyPr/>
    <a:lstStyle/>
    <a:p>
      <a:pPr>
        <a:defRPr sz="1000" b="0" i="0" u="none" strike="noStrike" baseline="0">
          <a:solidFill>
            <a:srgbClr val="000000"/>
          </a:solidFill>
          <a:latin typeface="Verdana"/>
          <a:ea typeface="Verdana"/>
          <a:cs typeface="Verdana"/>
        </a:defRPr>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drawing1.xml><?xml version="1.0" encoding="utf-8"?>
<c:userShapes xmlns:c="http://schemas.openxmlformats.org/drawingml/2006/chart">
  <cdr:relSizeAnchor xmlns:cdr="http://schemas.openxmlformats.org/drawingml/2006/chartDrawing">
    <cdr:from>
      <cdr:x>0.34845</cdr:x>
      <cdr:y>0.95125</cdr:y>
    </cdr:from>
    <cdr:to>
      <cdr:x>0.63064</cdr:x>
      <cdr:y>1</cdr:y>
    </cdr:to>
    <cdr:sp macro="" textlink="">
      <cdr:nvSpPr>
        <cdr:cNvPr id="8193" name="Text Box 1"/>
        <cdr:cNvSpPr txBox="1">
          <a:spLocks xmlns:a="http://schemas.openxmlformats.org/drawingml/2006/main" noChangeArrowheads="1"/>
        </cdr:cNvSpPr>
      </cdr:nvSpPr>
      <cdr:spPr bwMode="auto">
        <a:xfrm xmlns:a="http://schemas.openxmlformats.org/drawingml/2006/main">
          <a:off x="2081004" y="4533114"/>
          <a:ext cx="1685288" cy="229386"/>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36576" tIns="27432" rIns="0" bIns="0" anchor="t" upright="1"/>
        <a:lstStyle xmlns:a="http://schemas.openxmlformats.org/drawingml/2006/main"/>
        <a:p xmlns:a="http://schemas.openxmlformats.org/drawingml/2006/main">
          <a:pPr algn="ctr" rtl="0">
            <a:defRPr sz="1000"/>
          </a:pPr>
          <a:r>
            <a:rPr lang="en-US" sz="900" b="1" i="0" strike="noStrike" dirty="0">
              <a:solidFill>
                <a:srgbClr val="000000"/>
              </a:solidFill>
              <a:latin typeface="Verdana" pitchFamily="34" charset="0"/>
              <a:cs typeface="Arial"/>
            </a:rPr>
            <a:t>Total = $1.86 billion</a:t>
          </a:r>
        </a:p>
      </cdr:txBody>
    </cdr:sp>
  </cdr:relSizeAnchor>
</c:userShapes>
</file>

<file path=ppt/drawings/drawing2.xml><?xml version="1.0" encoding="utf-8"?>
<c:userShapes xmlns:c="http://schemas.openxmlformats.org/drawingml/2006/chart">
  <cdr:relSizeAnchor xmlns:cdr="http://schemas.openxmlformats.org/drawingml/2006/chartDrawing">
    <cdr:from>
      <cdr:x>0.41096</cdr:x>
      <cdr:y>0.90982</cdr:y>
    </cdr:from>
    <cdr:to>
      <cdr:x>0.74332</cdr:x>
      <cdr:y>0.9924</cdr:y>
    </cdr:to>
    <cdr:sp macro="" textlink="">
      <cdr:nvSpPr>
        <cdr:cNvPr id="79873" name="Text Box 1"/>
        <cdr:cNvSpPr txBox="1">
          <a:spLocks xmlns:a="http://schemas.openxmlformats.org/drawingml/2006/main" noChangeArrowheads="1"/>
        </cdr:cNvSpPr>
      </cdr:nvSpPr>
      <cdr:spPr bwMode="auto">
        <a:xfrm xmlns:a="http://schemas.openxmlformats.org/drawingml/2006/main">
          <a:off x="2286001" y="2279177"/>
          <a:ext cx="1848812" cy="206848"/>
        </a:xfrm>
        <a:prstGeom xmlns:a="http://schemas.openxmlformats.org/drawingml/2006/main" prst="rect">
          <a:avLst/>
        </a:prstGeom>
        <a:noFill xmlns:a="http://schemas.openxmlformats.org/drawingml/2006/main"/>
        <a:ln xmlns:a="http://schemas.openxmlformats.org/drawingml/2006/main" w="9525">
          <a:noFill/>
          <a:miter lim="800000"/>
          <a:headEnd/>
          <a:tailEnd/>
        </a:ln>
      </cdr:spPr>
      <cdr:txBody>
        <a:bodyPr xmlns:a="http://schemas.openxmlformats.org/drawingml/2006/main" vertOverflow="clip" wrap="square" lIns="27432" tIns="22860" rIns="27432" bIns="0" anchor="t" upright="1"/>
        <a:lstStyle xmlns:a="http://schemas.openxmlformats.org/drawingml/2006/main"/>
        <a:p xmlns:a="http://schemas.openxmlformats.org/drawingml/2006/main">
          <a:pPr algn="ctr" rtl="0">
            <a:defRPr sz="1000"/>
          </a:pPr>
          <a:r>
            <a:rPr lang="en-US" sz="900" b="1" i="0" strike="noStrike" dirty="0">
              <a:solidFill>
                <a:srgbClr val="000000"/>
              </a:solidFill>
              <a:latin typeface="Verdana" pitchFamily="34" charset="0"/>
              <a:cs typeface="Arial"/>
            </a:rPr>
            <a:t>June </a:t>
          </a:r>
          <a:r>
            <a:rPr lang="en-US" sz="900" b="1" i="0" strike="noStrike" dirty="0" smtClean="0">
              <a:solidFill>
                <a:srgbClr val="000000"/>
              </a:solidFill>
              <a:latin typeface="Verdana" pitchFamily="34" charset="0"/>
              <a:cs typeface="Arial"/>
            </a:rPr>
            <a:t>2011 </a:t>
          </a:r>
          <a:r>
            <a:rPr lang="en-US" sz="900" b="1" i="0" strike="noStrike" dirty="0">
              <a:solidFill>
                <a:srgbClr val="000000"/>
              </a:solidFill>
              <a:latin typeface="Verdana" pitchFamily="34" charset="0"/>
              <a:cs typeface="Arial"/>
            </a:rPr>
            <a:t>Expenditures</a:t>
          </a:r>
        </a:p>
      </cdr:txBody>
    </cdr:sp>
  </cdr:relSizeAnchor>
  <cdr:relSizeAnchor xmlns:cdr="http://schemas.openxmlformats.org/drawingml/2006/chartDrawing">
    <cdr:from>
      <cdr:x>0.39706</cdr:x>
      <cdr:y>0.18966</cdr:y>
    </cdr:from>
    <cdr:to>
      <cdr:x>0.74587</cdr:x>
      <cdr:y>0.248</cdr:y>
    </cdr:to>
    <cdr:sp macro="" textlink="">
      <cdr:nvSpPr>
        <cdr:cNvPr id="2" name="TextBox 1"/>
        <cdr:cNvSpPr txBox="1"/>
      </cdr:nvSpPr>
      <cdr:spPr>
        <a:xfrm xmlns:a="http://schemas.openxmlformats.org/drawingml/2006/main">
          <a:off x="2057400" y="838200"/>
          <a:ext cx="1807379" cy="257856"/>
        </a:xfrm>
        <a:prstGeom xmlns:a="http://schemas.openxmlformats.org/drawingml/2006/main" prst="rect">
          <a:avLst/>
        </a:prstGeom>
      </cdr:spPr>
      <cdr:txBody>
        <a:bodyPr xmlns:a="http://schemas.openxmlformats.org/drawingml/2006/main" vertOverflow="clip" wrap="square" rtlCol="0" anchor="t"/>
        <a:lstStyle xmlns:a="http://schemas.openxmlformats.org/drawingml/2006/main"/>
        <a:p xmlns:a="http://schemas.openxmlformats.org/drawingml/2006/main">
          <a:pPr marL="0" marR="0" indent="0" algn="ctr" defTabSz="914400" rtl="0" eaLnBrk="1" fontAlgn="auto" latinLnBrk="0" hangingPunct="1">
            <a:lnSpc>
              <a:spcPts val="900"/>
            </a:lnSpc>
            <a:spcBef>
              <a:spcPts val="0"/>
            </a:spcBef>
            <a:spcAft>
              <a:spcPts val="0"/>
            </a:spcAft>
            <a:buClrTx/>
            <a:buSzTx/>
            <a:buFontTx/>
            <a:buNone/>
            <a:tabLst/>
            <a:defRPr/>
          </a:pPr>
          <a:r>
            <a:rPr lang="en-US" sz="900" b="1" i="0" baseline="0" dirty="0">
              <a:effectLst/>
              <a:latin typeface="Verdana" pitchFamily="34" charset="0"/>
              <a:ea typeface="Verdana" pitchFamily="34" charset="0"/>
              <a:cs typeface="Verdana" pitchFamily="34" charset="0"/>
            </a:rPr>
            <a:t>Total = $135,138,130</a:t>
          </a:r>
          <a:endParaRPr lang="en-US" sz="900" b="1" dirty="0">
            <a:effectLst/>
            <a:latin typeface="Verdana" pitchFamily="34" charset="0"/>
            <a:ea typeface="Verdana" pitchFamily="34" charset="0"/>
            <a:cs typeface="Verdana" pitchFamily="34" charset="0"/>
          </a:endParaRPr>
        </a:p>
        <a:p xmlns:a="http://schemas.openxmlformats.org/drawingml/2006/main">
          <a:pPr>
            <a:lnSpc>
              <a:spcPts val="1100"/>
            </a:lnSpc>
          </a:pPr>
          <a:endParaRPr lang="en-US" sz="9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11488"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defRPr sz="1200">
                <a:solidFill>
                  <a:schemeClr val="tx1"/>
                </a:solidFill>
              </a:defRPr>
            </a:lvl1pPr>
          </a:lstStyle>
          <a:p>
            <a:pPr>
              <a:defRPr/>
            </a:pPr>
            <a:endParaRPr lang="en-US"/>
          </a:p>
        </p:txBody>
      </p:sp>
      <p:sp>
        <p:nvSpPr>
          <p:cNvPr id="9219" name="Rectangle 3"/>
          <p:cNvSpPr>
            <a:spLocks noGrp="1" noChangeArrowheads="1"/>
          </p:cNvSpPr>
          <p:nvPr>
            <p:ph type="dt" idx="1"/>
          </p:nvPr>
        </p:nvSpPr>
        <p:spPr bwMode="auto">
          <a:xfrm>
            <a:off x="3938588" y="0"/>
            <a:ext cx="3011487" cy="461963"/>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lvl1pPr algn="r">
              <a:defRPr sz="1200">
                <a:solidFill>
                  <a:schemeClr val="tx1"/>
                </a:solidFill>
              </a:defRPr>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927100" y="4387850"/>
            <a:ext cx="5095875" cy="4156075"/>
          </a:xfrm>
          <a:prstGeom prst="rect">
            <a:avLst/>
          </a:prstGeom>
          <a:noFill/>
          <a:ln w="9525">
            <a:noFill/>
            <a:miter lim="800000"/>
            <a:headEnd/>
            <a:tailEnd/>
          </a:ln>
          <a:effectLst/>
        </p:spPr>
        <p:txBody>
          <a:bodyPr vert="horz" wrap="square" lIns="92492" tIns="46246" rIns="92492" bIns="4624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222" name="Rectangle 6"/>
          <p:cNvSpPr>
            <a:spLocks noGrp="1" noChangeArrowheads="1"/>
          </p:cNvSpPr>
          <p:nvPr>
            <p:ph type="ftr" sz="quarter" idx="4"/>
          </p:nvPr>
        </p:nvSpPr>
        <p:spPr bwMode="auto">
          <a:xfrm>
            <a:off x="0" y="8774113"/>
            <a:ext cx="3011488" cy="461962"/>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defRPr sz="1200">
                <a:solidFill>
                  <a:schemeClr val="tx1"/>
                </a:solidFill>
              </a:defRPr>
            </a:lvl1pPr>
          </a:lstStyle>
          <a:p>
            <a:pPr>
              <a:defRPr/>
            </a:pPr>
            <a:endParaRPr lang="en-US"/>
          </a:p>
        </p:txBody>
      </p:sp>
      <p:sp>
        <p:nvSpPr>
          <p:cNvPr id="9223" name="Rectangle 7"/>
          <p:cNvSpPr>
            <a:spLocks noGrp="1" noChangeArrowheads="1"/>
          </p:cNvSpPr>
          <p:nvPr>
            <p:ph type="sldNum" sz="quarter" idx="5"/>
          </p:nvPr>
        </p:nvSpPr>
        <p:spPr bwMode="auto">
          <a:xfrm>
            <a:off x="3938588" y="8774113"/>
            <a:ext cx="3011487" cy="461962"/>
          </a:xfrm>
          <a:prstGeom prst="rect">
            <a:avLst/>
          </a:prstGeom>
          <a:noFill/>
          <a:ln w="9525">
            <a:noFill/>
            <a:miter lim="800000"/>
            <a:headEnd/>
            <a:tailEnd/>
          </a:ln>
          <a:effectLst/>
        </p:spPr>
        <p:txBody>
          <a:bodyPr vert="horz" wrap="square" lIns="92492" tIns="46246" rIns="92492" bIns="46246" numCol="1" anchor="b" anchorCtr="0" compatLnSpc="1">
            <a:prstTxWarp prst="textNoShape">
              <a:avLst/>
            </a:prstTxWarp>
          </a:bodyPr>
          <a:lstStyle>
            <a:lvl1pPr algn="r">
              <a:defRPr sz="1200">
                <a:solidFill>
                  <a:schemeClr val="tx1"/>
                </a:solidFill>
              </a:defRPr>
            </a:lvl1pPr>
          </a:lstStyle>
          <a:p>
            <a:pPr>
              <a:defRPr/>
            </a:pPr>
            <a:fld id="{45D5F379-6129-4A8C-8ADD-A1F130DDE28A}" type="slidenum">
              <a:rPr lang="en-US"/>
              <a:pPr>
                <a:defRPr/>
              </a:pPr>
              <a:t>‹#›</a:t>
            </a:fld>
            <a:endParaRPr lang="en-US"/>
          </a:p>
        </p:txBody>
      </p:sp>
    </p:spTree>
    <p:extLst>
      <p:ext uri="{BB962C8B-B14F-4D97-AF65-F5344CB8AC3E}">
        <p14:creationId xmlns:p14="http://schemas.microsoft.com/office/powerpoint/2010/main" val="136617216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p:spPr>
        <p:txBody>
          <a:bodyPr/>
          <a:lstStyle/>
          <a:p>
            <a:endParaRPr lang="en-US" sz="1000" dirty="0" smtClean="0">
              <a:latin typeface="Arial" pitchFamily="34" charset="0"/>
              <a:ea typeface="Verdana" pitchFamily="34" charset="0"/>
              <a:cs typeface="Arial" pitchFamily="34" charset="0"/>
            </a:endParaRPr>
          </a:p>
        </p:txBody>
      </p:sp>
      <p:sp>
        <p:nvSpPr>
          <p:cNvPr id="33796" name="Slide Number Placeholder 3"/>
          <p:cNvSpPr>
            <a:spLocks noGrp="1"/>
          </p:cNvSpPr>
          <p:nvPr>
            <p:ph type="sldNum" sz="quarter" idx="5"/>
          </p:nvPr>
        </p:nvSpPr>
        <p:spPr>
          <a:noFill/>
        </p:spPr>
        <p:txBody>
          <a:bodyPr/>
          <a:lstStyle/>
          <a:p>
            <a:fld id="{0C0472CC-6C38-431A-9582-BDB6EDA14CEF}"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D5F379-6129-4A8C-8ADD-A1F130DDE28A}" type="slidenum">
              <a:rPr lang="en-US" smtClean="0"/>
              <a:pPr>
                <a:defRPr/>
              </a:pPr>
              <a:t>15</a:t>
            </a:fld>
            <a:endParaRPr lang="en-US"/>
          </a:p>
        </p:txBody>
      </p:sp>
    </p:spTree>
    <p:extLst>
      <p:ext uri="{BB962C8B-B14F-4D97-AF65-F5344CB8AC3E}">
        <p14:creationId xmlns:p14="http://schemas.microsoft.com/office/powerpoint/2010/main" val="3940481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a:latin typeface="Arial" pitchFamily="34" charset="0"/>
                <a:cs typeface="Arial" pitchFamily="34" charset="0"/>
              </a:rPr>
              <a:t>ADAP’s FY2011 began on April 1, 2011.  Increases in ADAP client utilization and progression to more costly drug regimens, while likely resulting in important health outcomes for people living with HIV/AIDS, have led to considerable fiscal stress for many ADAPs, unable to keep pace with those demands.  As a result of the nation’s continued economic crisis, more Americans living with HIV are relying on public health safety net programs, including ADAP, as a vital resource for medications.  </a:t>
            </a:r>
          </a:p>
          <a:p>
            <a:r>
              <a:rPr lang="en-US" sz="1000" dirty="0">
                <a:latin typeface="Arial" pitchFamily="34" charset="0"/>
                <a:cs typeface="Arial" pitchFamily="34" charset="0"/>
              </a:rPr>
              <a:t> </a:t>
            </a:r>
          </a:p>
          <a:p>
            <a:r>
              <a:rPr lang="en-US" sz="1000" dirty="0">
                <a:latin typeface="Arial" pitchFamily="34" charset="0"/>
                <a:cs typeface="Arial" pitchFamily="34" charset="0"/>
              </a:rPr>
              <a:t>This increasing demand for services, coupled with minimal increases in federal appropriations and fluctuations in state funding,  heightened national efforts focused on HIV testing and linkages into care, high drug costs, and new HIV treatment guidelines calling for earlier therapeutic treatments have caused fiscal challenges for many ADAPs as they provide services to those in need.  </a:t>
            </a:r>
          </a:p>
          <a:p>
            <a:r>
              <a:rPr lang="en-US" sz="1000" dirty="0">
                <a:latin typeface="Arial" pitchFamily="34" charset="0"/>
                <a:cs typeface="Arial" pitchFamily="34" charset="0"/>
              </a:rPr>
              <a:t> </a:t>
            </a:r>
          </a:p>
          <a:p>
            <a:pPr defTabSz="914355">
              <a:defRPr/>
            </a:pPr>
            <a:r>
              <a:rPr lang="en-US" sz="1000" dirty="0">
                <a:latin typeface="Arial" pitchFamily="34" charset="0"/>
                <a:cs typeface="Arial" pitchFamily="34" charset="0"/>
              </a:rPr>
              <a:t>Over the course of 2011, 14 ADAPs reported an ADAP waiting list.  Since that time, some ADAPs have been able to reduce the overall number of individuals on their waiting list.  As states remove individuals from their waiting lists, however, they continue to add new individuals to their program.  The demand for ADAP has not </a:t>
            </a:r>
            <a:r>
              <a:rPr lang="en-US" sz="1000" dirty="0" smtClean="0">
                <a:latin typeface="Arial" pitchFamily="34" charset="0"/>
                <a:cs typeface="Arial" pitchFamily="34" charset="0"/>
              </a:rPr>
              <a:t>dwindled.</a:t>
            </a:r>
            <a:r>
              <a:rPr lang="en-US" sz="1000" dirty="0">
                <a:latin typeface="Arial" pitchFamily="34" charset="0"/>
                <a:cs typeface="Arial" pitchFamily="34" charset="0"/>
              </a:rPr>
              <a:t>  </a:t>
            </a:r>
            <a:r>
              <a:rPr lang="en-US" sz="1200" kern="1200" dirty="0" smtClean="0">
                <a:solidFill>
                  <a:schemeClr val="tx1"/>
                </a:solidFill>
                <a:effectLst/>
                <a:latin typeface="Times" pitchFamily="18" charset="0"/>
                <a:ea typeface="+mn-ea"/>
                <a:cs typeface="+mn-cs"/>
              </a:rPr>
              <a:t>As a result of the variability of ADAP enrollment and funding, waiting lists will likely remain and continue to fluctuate, particularly with increased efforts to identify new individuals living with HIV or re-engage individuals lost to care. Many ADAPs continue to struggle financially, including those without any cost-containment measures currently in place.</a:t>
            </a:r>
            <a:endParaRPr lang="en-US" sz="10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45D5F379-6129-4A8C-8ADD-A1F130DDE28A}" type="slidenum">
              <a:rPr lang="en-US" smtClean="0"/>
              <a:pPr>
                <a:defRPr/>
              </a:pPr>
              <a:t>16</a:t>
            </a:fld>
            <a:endParaRPr lang="en-US"/>
          </a:p>
        </p:txBody>
      </p:sp>
    </p:spTree>
    <p:extLst>
      <p:ext uri="{BB962C8B-B14F-4D97-AF65-F5344CB8AC3E}">
        <p14:creationId xmlns:p14="http://schemas.microsoft.com/office/powerpoint/2010/main" val="9433950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latin typeface="Arial" pitchFamily="34" charset="0"/>
                <a:cs typeface="Arial" pitchFamily="34" charset="0"/>
              </a:rPr>
              <a:t>Case management services are being provided to ADAP waiting lists through ADAP (1 ADAP), Part B (6 ADAPs), contracted agencies (7 ADAPs), and other agencies, including other Parts of Ryan White (4 ADAPs).</a:t>
            </a:r>
          </a:p>
          <a:p>
            <a:r>
              <a:rPr lang="en-US" sz="1000" dirty="0" smtClean="0">
                <a:latin typeface="Arial" pitchFamily="34" charset="0"/>
                <a:cs typeface="Arial" pitchFamily="34" charset="0"/>
              </a:rPr>
              <a:t> </a:t>
            </a:r>
          </a:p>
          <a:p>
            <a:r>
              <a:rPr lang="en-US" sz="1000" dirty="0" smtClean="0">
                <a:latin typeface="Arial" pitchFamily="34" charset="0"/>
                <a:cs typeface="Arial" pitchFamily="34" charset="0"/>
              </a:rPr>
              <a:t>For clients on ADAP waiting lists who are currently on or in need of medications, ADAP waiting list states can confirm that ADAP waiting list clients are receiving medications through either pharmaceutical company patient assistance programs (PAPs), Welvista, or other mechanisms available within the state.</a:t>
            </a:r>
          </a:p>
          <a:p>
            <a:endParaRPr lang="en-US" sz="1000" dirty="0" smtClean="0">
              <a:latin typeface="Arial" pitchFamily="34" charset="0"/>
              <a:cs typeface="Arial" pitchFamily="34" charset="0"/>
            </a:endParaRPr>
          </a:p>
          <a:p>
            <a:endParaRPr lang="en-US" sz="1000" dirty="0">
              <a:latin typeface="Arial" pitchFamily="34" charset="0"/>
              <a:cs typeface="Arial" pitchFamily="34" charset="0"/>
            </a:endParaRPr>
          </a:p>
        </p:txBody>
      </p:sp>
      <p:sp>
        <p:nvSpPr>
          <p:cNvPr id="4" name="Slide Number Placeholder 3"/>
          <p:cNvSpPr>
            <a:spLocks noGrp="1"/>
          </p:cNvSpPr>
          <p:nvPr>
            <p:ph type="sldNum" sz="quarter" idx="10"/>
          </p:nvPr>
        </p:nvSpPr>
        <p:spPr/>
        <p:txBody>
          <a:bodyPr/>
          <a:lstStyle/>
          <a:p>
            <a:pPr>
              <a:defRPr/>
            </a:pPr>
            <a:fld id="{45D5F379-6129-4A8C-8ADD-A1F130DDE28A}" type="slidenum">
              <a:rPr lang="en-US" smtClean="0"/>
              <a:pPr>
                <a:defRPr/>
              </a:pPr>
              <a:t>17</a:t>
            </a:fld>
            <a:endParaRPr lang="en-US"/>
          </a:p>
        </p:txBody>
      </p:sp>
    </p:spTree>
    <p:extLst>
      <p:ext uri="{BB962C8B-B14F-4D97-AF65-F5344CB8AC3E}">
        <p14:creationId xmlns:p14="http://schemas.microsoft.com/office/powerpoint/2010/main" val="18717417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z="1000" dirty="0">
              <a:latin typeface="Arial" pitchFamily="34" charset="0"/>
              <a:cs typeface="Arial" pitchFamily="34" charset="0"/>
            </a:endParaRPr>
          </a:p>
        </p:txBody>
      </p:sp>
      <p:sp>
        <p:nvSpPr>
          <p:cNvPr id="34820" name="Slide Number Placeholder 3"/>
          <p:cNvSpPr>
            <a:spLocks noGrp="1"/>
          </p:cNvSpPr>
          <p:nvPr>
            <p:ph type="sldNum" sz="quarter" idx="5"/>
          </p:nvPr>
        </p:nvSpPr>
        <p:spPr>
          <a:noFill/>
        </p:spPr>
        <p:txBody>
          <a:bodyPr/>
          <a:lstStyle/>
          <a:p>
            <a:fld id="{C49C0B0D-162F-49E8-81A3-9A761BF4D236}" type="slidenum">
              <a:rPr lang="en-US" smtClean="0"/>
              <a:pPr/>
              <a:t>18</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smtClean="0"/>
          </a:p>
        </p:txBody>
      </p:sp>
      <p:sp>
        <p:nvSpPr>
          <p:cNvPr id="62468" name="Slide Number Placeholder 3"/>
          <p:cNvSpPr>
            <a:spLocks noGrp="1"/>
          </p:cNvSpPr>
          <p:nvPr>
            <p:ph type="sldNum" sz="quarter" idx="5"/>
          </p:nvPr>
        </p:nvSpPr>
        <p:spPr>
          <a:noFill/>
        </p:spPr>
        <p:txBody>
          <a:bodyPr/>
          <a:lstStyle/>
          <a:p>
            <a:fld id="{791D85E2-C4B7-4D68-B803-B36852488641}" type="slidenum">
              <a:rPr lang="en-US" smtClean="0"/>
              <a:pPr/>
              <a:t>19</a:t>
            </a:fld>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D5F379-6129-4A8C-8ADD-A1F130DDE28A}" type="slidenum">
              <a:rPr lang="en-US" smtClean="0"/>
              <a:pPr>
                <a:defRPr/>
              </a:pPr>
              <a:t>22</a:t>
            </a:fld>
            <a:endParaRPr lang="en-US"/>
          </a:p>
        </p:txBody>
      </p:sp>
    </p:spTree>
    <p:extLst>
      <p:ext uri="{BB962C8B-B14F-4D97-AF65-F5344CB8AC3E}">
        <p14:creationId xmlns:p14="http://schemas.microsoft.com/office/powerpoint/2010/main" val="26213328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dirty="0" smtClean="0">
                <a:latin typeface="Arial" pitchFamily="34" charset="0"/>
                <a:cs typeface="Arial" pitchFamily="34" charset="0"/>
              </a:rPr>
              <a:t>ADAP income eligibility in June 2011 ranged from 200% FPL in ten states to 500% FPL in five.  Overall, 21 states set income eligibility at greater than 300% FPL.  Twenty-two states were between 201% and 300% FPL.  In addition to using income to determine eligibility, 13 ADAPs reported having asset limits in place in June 2011.  </a:t>
            </a:r>
          </a:p>
          <a:p>
            <a:endParaRPr lang="en-US" dirty="0"/>
          </a:p>
        </p:txBody>
      </p:sp>
      <p:sp>
        <p:nvSpPr>
          <p:cNvPr id="4" name="Slide Number Placeholder 3"/>
          <p:cNvSpPr>
            <a:spLocks noGrp="1"/>
          </p:cNvSpPr>
          <p:nvPr>
            <p:ph type="sldNum" sz="quarter" idx="10"/>
          </p:nvPr>
        </p:nvSpPr>
        <p:spPr/>
        <p:txBody>
          <a:bodyPr/>
          <a:lstStyle/>
          <a:p>
            <a:pPr>
              <a:defRPr/>
            </a:pPr>
            <a:fld id="{45D5F379-6129-4A8C-8ADD-A1F130DDE28A}" type="slidenum">
              <a:rPr lang="en-US" smtClean="0"/>
              <a:pPr>
                <a:defRPr/>
              </a:pPr>
              <a:t>23</a:t>
            </a:fld>
            <a:endParaRPr lang="en-US"/>
          </a:p>
        </p:txBody>
      </p:sp>
    </p:spTree>
    <p:extLst>
      <p:ext uri="{BB962C8B-B14F-4D97-AF65-F5344CB8AC3E}">
        <p14:creationId xmlns:p14="http://schemas.microsoft.com/office/powerpoint/2010/main" val="38469660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D5F379-6129-4A8C-8ADD-A1F130DDE28A}" type="slidenum">
              <a:rPr lang="en-US" smtClean="0"/>
              <a:pPr>
                <a:defRPr/>
              </a:pPr>
              <a:t>24</a:t>
            </a:fld>
            <a:endParaRPr lang="en-US"/>
          </a:p>
        </p:txBody>
      </p:sp>
    </p:spTree>
    <p:extLst>
      <p:ext uri="{BB962C8B-B14F-4D97-AF65-F5344CB8AC3E}">
        <p14:creationId xmlns:p14="http://schemas.microsoft.com/office/powerpoint/2010/main" val="3163987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D5F379-6129-4A8C-8ADD-A1F130DDE28A}" type="slidenum">
              <a:rPr lang="en-US" smtClean="0"/>
              <a:pPr>
                <a:defRPr/>
              </a:pPr>
              <a:t>25</a:t>
            </a:fld>
            <a:endParaRPr lang="en-US"/>
          </a:p>
        </p:txBody>
      </p:sp>
    </p:spTree>
    <p:extLst>
      <p:ext uri="{BB962C8B-B14F-4D97-AF65-F5344CB8AC3E}">
        <p14:creationId xmlns:p14="http://schemas.microsoft.com/office/powerpoint/2010/main" val="18500163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5D5F379-6129-4A8C-8ADD-A1F130DDE28A}" type="slidenum">
              <a:rPr lang="en-US" smtClean="0"/>
              <a:pPr>
                <a:defRPr/>
              </a:pPr>
              <a:t>27</a:t>
            </a:fld>
            <a:endParaRPr lang="en-US"/>
          </a:p>
        </p:txBody>
      </p:sp>
    </p:spTree>
    <p:extLst>
      <p:ext uri="{BB962C8B-B14F-4D97-AF65-F5344CB8AC3E}">
        <p14:creationId xmlns:p14="http://schemas.microsoft.com/office/powerpoint/2010/main" val="29105031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z="1000" dirty="0" smtClean="0">
              <a:latin typeface="Arial" pitchFamily="34" charset="0"/>
              <a:cs typeface="Arial" pitchFamily="34" charset="0"/>
            </a:endParaRPr>
          </a:p>
        </p:txBody>
      </p:sp>
      <p:sp>
        <p:nvSpPr>
          <p:cNvPr id="34820" name="Slide Number Placeholder 3"/>
          <p:cNvSpPr>
            <a:spLocks noGrp="1"/>
          </p:cNvSpPr>
          <p:nvPr>
            <p:ph type="sldNum" sz="quarter" idx="5"/>
          </p:nvPr>
        </p:nvSpPr>
        <p:spPr>
          <a:noFill/>
        </p:spPr>
        <p:txBody>
          <a:bodyPr/>
          <a:lstStyle/>
          <a:p>
            <a:fld id="{C49C0B0D-162F-49E8-81A3-9A761BF4D236}" type="slidenum">
              <a:rPr lang="en-US" smtClean="0"/>
              <a:pPr/>
              <a:t>6</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z="1000" dirty="0">
              <a:latin typeface="Arial" pitchFamily="34" charset="0"/>
              <a:cs typeface="Arial" pitchFamily="34" charset="0"/>
            </a:endParaRPr>
          </a:p>
        </p:txBody>
      </p:sp>
      <p:sp>
        <p:nvSpPr>
          <p:cNvPr id="34820" name="Slide Number Placeholder 3"/>
          <p:cNvSpPr>
            <a:spLocks noGrp="1"/>
          </p:cNvSpPr>
          <p:nvPr>
            <p:ph type="sldNum" sz="quarter" idx="5"/>
          </p:nvPr>
        </p:nvSpPr>
        <p:spPr>
          <a:noFill/>
        </p:spPr>
        <p:txBody>
          <a:bodyPr/>
          <a:lstStyle/>
          <a:p>
            <a:fld id="{C49C0B0D-162F-49E8-81A3-9A761BF4D236}" type="slidenum">
              <a:rPr lang="en-US" smtClean="0"/>
              <a:pPr/>
              <a:t>28</a:t>
            </a:fld>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pitchFamily="18" charset="0"/>
                <a:ea typeface="+mn-ea"/>
                <a:cs typeface="+mn-cs"/>
              </a:rPr>
              <a:t>Many HIV care and treatment programs are struggling financially.  In order to address the challenges currently faced by ADAPs and other parts of the Ryan White Program, the National Alliance of State and Territorial AIDS Directors (NASTAD) has embarked on a project to expand access to care and treatment for individuals living with HIV/AIDS by strengthening ADAPs and providing opportunities for individuals to access care beyond ADAP in a more streamlined approach.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pitchFamily="18" charset="0"/>
                <a:ea typeface="+mn-ea"/>
                <a:cs typeface="+mn-cs"/>
              </a:rPr>
              <a:t>NASTAD began this process by analyzing three current options for increased access to care for under and uninsured individuals living with HIV – ADAP, pharmaceutical patient assistance programs (PAPs) and Welvista.  Following this analysis and in collaboration with the Clinton Health Access Initiative, NASTAD has worked to develop a standardized PAP enrollment process and application.  </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kern="1200" dirty="0" smtClean="0">
              <a:solidFill>
                <a:schemeClr val="tx1"/>
              </a:solidFill>
              <a:effectLst/>
              <a:latin typeface="Times" pitchFamily="18" charset="0"/>
              <a:ea typeface="+mn-ea"/>
              <a:cs typeface="+mn-cs"/>
            </a:endParaRPr>
          </a:p>
          <a:p>
            <a:pPr marL="0" marR="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Times" pitchFamily="18" charset="0"/>
                <a:ea typeface="+mn-ea"/>
                <a:cs typeface="+mn-cs"/>
              </a:rPr>
              <a:t>This effort, in conjunction with industry and federal partners, will bring HIV/AIDS care and treatment for the under and uninsured to a new era.</a:t>
            </a:r>
          </a:p>
          <a:p>
            <a:endParaRPr lang="en-US" dirty="0"/>
          </a:p>
        </p:txBody>
      </p:sp>
      <p:sp>
        <p:nvSpPr>
          <p:cNvPr id="4" name="Slide Number Placeholder 3"/>
          <p:cNvSpPr>
            <a:spLocks noGrp="1"/>
          </p:cNvSpPr>
          <p:nvPr>
            <p:ph type="sldNum" sz="quarter" idx="10"/>
          </p:nvPr>
        </p:nvSpPr>
        <p:spPr/>
        <p:txBody>
          <a:bodyPr/>
          <a:lstStyle/>
          <a:p>
            <a:pPr>
              <a:defRPr/>
            </a:pPr>
            <a:fld id="{45D5F379-6129-4A8C-8ADD-A1F130DDE28A}" type="slidenum">
              <a:rPr lang="en-US" smtClean="0"/>
              <a:pPr>
                <a:defRPr/>
              </a:pPr>
              <a:t>29</a:t>
            </a:fld>
            <a:endParaRPr lang="en-US"/>
          </a:p>
        </p:txBody>
      </p:sp>
    </p:spTree>
    <p:extLst>
      <p:ext uri="{BB962C8B-B14F-4D97-AF65-F5344CB8AC3E}">
        <p14:creationId xmlns:p14="http://schemas.microsoft.com/office/powerpoint/2010/main" val="3364918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5D5F379-6129-4A8C-8ADD-A1F130DDE28A}" type="slidenum">
              <a:rPr lang="en-US" smtClean="0"/>
              <a:pPr>
                <a:defRPr/>
              </a:pPr>
              <a:t>30</a:t>
            </a:fld>
            <a:endParaRPr lang="en-US"/>
          </a:p>
        </p:txBody>
      </p:sp>
    </p:spTree>
    <p:extLst>
      <p:ext uri="{BB962C8B-B14F-4D97-AF65-F5344CB8AC3E}">
        <p14:creationId xmlns:p14="http://schemas.microsoft.com/office/powerpoint/2010/main" val="278124655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p:spPr>
        <p:txBody>
          <a:bodyPr/>
          <a:lstStyle/>
          <a:p>
            <a:endParaRPr lang="en-US" dirty="0" smtClean="0">
              <a:latin typeface="Arial" charset="0"/>
            </a:endParaRPr>
          </a:p>
        </p:txBody>
      </p:sp>
      <p:sp>
        <p:nvSpPr>
          <p:cNvPr id="74756" name="Slide Number Placeholder 3"/>
          <p:cNvSpPr txBox="1">
            <a:spLocks noGrp="1"/>
          </p:cNvSpPr>
          <p:nvPr/>
        </p:nvSpPr>
        <p:spPr bwMode="auto">
          <a:xfrm>
            <a:off x="3937748" y="8772379"/>
            <a:ext cx="3010756" cy="462119"/>
          </a:xfrm>
          <a:prstGeom prst="rect">
            <a:avLst/>
          </a:prstGeom>
          <a:noFill/>
          <a:ln w="9525">
            <a:noFill/>
            <a:miter lim="800000"/>
            <a:headEnd/>
            <a:tailEnd/>
          </a:ln>
        </p:spPr>
        <p:txBody>
          <a:bodyPr lIns="92451" tIns="46226" rIns="92451" bIns="46226" anchor="b"/>
          <a:lstStyle/>
          <a:p>
            <a:pPr algn="r" defTabSz="922385"/>
            <a:fld id="{DE5DC748-95C8-4E12-B636-B169AE9BAF1A}" type="slidenum">
              <a:rPr lang="en-US" sz="1200" b="1">
                <a:solidFill>
                  <a:srgbClr val="000000"/>
                </a:solidFill>
                <a:ea typeface="ＭＳ Ｐゴシック" pitchFamily="34" charset="-128"/>
              </a:rPr>
              <a:pPr algn="r" defTabSz="922385"/>
              <a:t>31</a:t>
            </a:fld>
            <a:endParaRPr lang="en-US" sz="1200" b="1" dirty="0">
              <a:solidFill>
                <a:srgbClr val="000000"/>
              </a:solidFill>
              <a:ea typeface="ＭＳ Ｐゴシック" pitchFamily="34"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a:ln/>
        </p:spPr>
      </p:sp>
      <p:sp>
        <p:nvSpPr>
          <p:cNvPr id="56323" name="Notes Placeholder 2"/>
          <p:cNvSpPr>
            <a:spLocks noGrp="1"/>
          </p:cNvSpPr>
          <p:nvPr>
            <p:ph type="body" idx="1"/>
          </p:nvPr>
        </p:nvSpPr>
        <p:spPr>
          <a:noFill/>
          <a:ln/>
        </p:spPr>
        <p:txBody>
          <a:bodyPr/>
          <a:lstStyle/>
          <a:p>
            <a:endParaRPr lang="en-US" dirty="0" smtClean="0"/>
          </a:p>
        </p:txBody>
      </p:sp>
      <p:sp>
        <p:nvSpPr>
          <p:cNvPr id="56324" name="Slide Number Placeholder 3"/>
          <p:cNvSpPr>
            <a:spLocks noGrp="1"/>
          </p:cNvSpPr>
          <p:nvPr>
            <p:ph type="sldNum" sz="quarter" idx="5"/>
          </p:nvPr>
        </p:nvSpPr>
        <p:spPr>
          <a:noFill/>
        </p:spPr>
        <p:txBody>
          <a:bodyPr/>
          <a:lstStyle/>
          <a:p>
            <a:fld id="{8DB35B89-7658-4889-835A-708719528461}" type="slidenum">
              <a:rPr lang="en-US" smtClean="0"/>
              <a:pPr/>
              <a:t>35</a:t>
            </a:fld>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p:spPr>
        <p:txBody>
          <a:bodyPr/>
          <a:lstStyle/>
          <a:p>
            <a:endParaRPr lang="en-US" dirty="0" smtClean="0"/>
          </a:p>
        </p:txBody>
      </p:sp>
      <p:sp>
        <p:nvSpPr>
          <p:cNvPr id="62468" name="Slide Number Placeholder 3"/>
          <p:cNvSpPr>
            <a:spLocks noGrp="1"/>
          </p:cNvSpPr>
          <p:nvPr>
            <p:ph type="sldNum" sz="quarter" idx="5"/>
          </p:nvPr>
        </p:nvSpPr>
        <p:spPr>
          <a:noFill/>
        </p:spPr>
        <p:txBody>
          <a:bodyPr/>
          <a:lstStyle/>
          <a:p>
            <a:fld id="{791D85E2-C4B7-4D68-B803-B36852488641}" type="slidenum">
              <a:rPr lang="en-US" smtClean="0"/>
              <a:pPr/>
              <a:t>37</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r>
              <a:rPr lang="en-US" sz="1000" dirty="0">
                <a:latin typeface="Arial" pitchFamily="34" charset="0"/>
                <a:cs typeface="Arial" pitchFamily="34" charset="0"/>
              </a:rPr>
              <a:t>The national ADAP budget grew to $1.88 billion in FY2011, an increase of approximately $100 million (5%) over FY2010.  Since FY1996, the budget has grown nine-fold.  While the ADAP earmark continues to represent the largest share of the budget, it no longer drives budget growth, as it did early on in the program’s history.  For purposes of determining the overall ADAP budget, federal, state and drug rebate funds are counted.</a:t>
            </a:r>
          </a:p>
          <a:p>
            <a:endParaRPr lang="en-US" sz="1000" dirty="0">
              <a:latin typeface="Arial" pitchFamily="34" charset="0"/>
              <a:cs typeface="Arial" pitchFamily="34" charset="0"/>
            </a:endParaRPr>
          </a:p>
          <a:p>
            <a:endParaRPr lang="en-US" sz="1000" dirty="0">
              <a:latin typeface="Arial" pitchFamily="34" charset="0"/>
              <a:cs typeface="Arial" pitchFamily="34" charset="0"/>
            </a:endParaRPr>
          </a:p>
        </p:txBody>
      </p:sp>
      <p:sp>
        <p:nvSpPr>
          <p:cNvPr id="44036" name="Slide Number Placeholder 3"/>
          <p:cNvSpPr>
            <a:spLocks noGrp="1"/>
          </p:cNvSpPr>
          <p:nvPr>
            <p:ph type="sldNum" sz="quarter" idx="5"/>
          </p:nvPr>
        </p:nvSpPr>
        <p:spPr>
          <a:noFill/>
        </p:spPr>
        <p:txBody>
          <a:bodyPr/>
          <a:lstStyle/>
          <a:p>
            <a:fld id="{D3A4A79D-D36F-4CBE-A5AF-18B1926DA0A7}" type="slidenum">
              <a:rPr lang="en-US" smtClean="0"/>
              <a:pPr/>
              <a:t>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a:ln/>
        </p:spPr>
      </p:sp>
      <p:sp>
        <p:nvSpPr>
          <p:cNvPr id="48131" name="Notes Placeholder 2"/>
          <p:cNvSpPr>
            <a:spLocks noGrp="1"/>
          </p:cNvSpPr>
          <p:nvPr>
            <p:ph type="body" idx="1"/>
          </p:nvPr>
        </p:nvSpPr>
        <p:spPr>
          <a:noFill/>
          <a:ln/>
        </p:spPr>
        <p:txBody>
          <a:bodyPr/>
          <a:lstStyle/>
          <a:p>
            <a:pPr lvl="0"/>
            <a:r>
              <a:rPr lang="en-US" sz="1000" dirty="0">
                <a:latin typeface="Arial" pitchFamily="34" charset="0"/>
                <a:cs typeface="Arial" pitchFamily="34" charset="0"/>
              </a:rPr>
              <a:t>Drug rebates accounted for $618.9 million, or 33%, of the overall ADAP budget in FY2011.  Drug rebates have risen from 6% of the budget in FY1996 to 33% in FY2011.  ADAPs must actively seek drug rebates and, while not all ADAPs do so (because of varying state drug purchasing mechanisms), drug rebates accounted for a quarter or more of the ADAP budget in 26 states.  This funding represents money that is returned to the state as a result of active filing of rebate claims with manufacturers based on past drug purchases.  </a:t>
            </a:r>
          </a:p>
          <a:p>
            <a:endParaRPr lang="en-US" sz="1000" dirty="0">
              <a:latin typeface="Arial" pitchFamily="34" charset="0"/>
              <a:cs typeface="Arial" pitchFamily="34" charset="0"/>
            </a:endParaRPr>
          </a:p>
          <a:p>
            <a:r>
              <a:rPr lang="en-US" sz="1000" dirty="0">
                <a:latin typeface="Arial" pitchFamily="34" charset="0"/>
                <a:cs typeface="Arial" pitchFamily="34" charset="0"/>
              </a:rPr>
              <a:t>The Ryan White Program requires that rebate funds, once received, remain in the Ryan White Part B program. This funding is considered a part of the national ADAP budget as it facilitates additional drug purchases and thus drives overall program expenditures.</a:t>
            </a:r>
          </a:p>
          <a:p>
            <a:endParaRPr lang="en-US" sz="1000" dirty="0">
              <a:latin typeface="Arial" pitchFamily="34" charset="0"/>
              <a:cs typeface="Arial" pitchFamily="34" charset="0"/>
            </a:endParaRPr>
          </a:p>
        </p:txBody>
      </p:sp>
      <p:sp>
        <p:nvSpPr>
          <p:cNvPr id="48132" name="Slide Number Placeholder 3"/>
          <p:cNvSpPr>
            <a:spLocks noGrp="1"/>
          </p:cNvSpPr>
          <p:nvPr>
            <p:ph type="sldNum" sz="quarter" idx="5"/>
          </p:nvPr>
        </p:nvSpPr>
        <p:spPr>
          <a:noFill/>
        </p:spPr>
        <p:txBody>
          <a:bodyPr/>
          <a:lstStyle/>
          <a:p>
            <a:fld id="{9613AFB3-E51D-4162-80F2-064DD39B356A}" type="slidenum">
              <a:rPr lang="en-US" smtClean="0"/>
              <a:pPr/>
              <a:t>9</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a:ln/>
        </p:spPr>
      </p:sp>
      <p:sp>
        <p:nvSpPr>
          <p:cNvPr id="50179" name="Notes Placeholder 2"/>
          <p:cNvSpPr>
            <a:spLocks noGrp="1"/>
          </p:cNvSpPr>
          <p:nvPr>
            <p:ph type="body" idx="1"/>
          </p:nvPr>
        </p:nvSpPr>
        <p:spPr>
          <a:noFill/>
          <a:ln/>
        </p:spPr>
        <p:txBody>
          <a:bodyPr/>
          <a:lstStyle/>
          <a:p>
            <a:pPr lvl="0"/>
            <a:r>
              <a:rPr lang="en-US" sz="1000" dirty="0">
                <a:latin typeface="Arial" pitchFamily="34" charset="0"/>
                <a:cs typeface="Arial" pitchFamily="34" charset="0"/>
              </a:rPr>
              <a:t>In FY2010, ADAPs expended $1.5 billion on prescription drugs, representing 82% of all ADAP expenditures.  Insurance premiums, deductibles, and co-payments represented 13% of ADAP expenditures.  Two percent of ADAP funds were expended for program administration costs.</a:t>
            </a:r>
          </a:p>
          <a:p>
            <a:endParaRPr lang="en-US" sz="1000" dirty="0">
              <a:latin typeface="Arial" pitchFamily="34" charset="0"/>
              <a:cs typeface="Arial" pitchFamily="34" charset="0"/>
            </a:endParaRPr>
          </a:p>
        </p:txBody>
      </p:sp>
      <p:sp>
        <p:nvSpPr>
          <p:cNvPr id="50180" name="Slide Number Placeholder 3"/>
          <p:cNvSpPr>
            <a:spLocks noGrp="1"/>
          </p:cNvSpPr>
          <p:nvPr>
            <p:ph type="sldNum" sz="quarter" idx="5"/>
          </p:nvPr>
        </p:nvSpPr>
        <p:spPr>
          <a:noFill/>
        </p:spPr>
        <p:txBody>
          <a:bodyPr/>
          <a:lstStyle/>
          <a:p>
            <a:fld id="{68A58977-707B-4816-9E89-936EECBE788D}" type="slidenum">
              <a:rPr lang="en-US" smtClean="0"/>
              <a:pPr/>
              <a:t>10</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sz="1000" dirty="0">
                <a:latin typeface="Arial" pitchFamily="34" charset="0"/>
                <a:cs typeface="Arial" pitchFamily="34" charset="0"/>
              </a:rPr>
              <a:t>ADAP client enrollment and client utilization reached their highest levels in FY2011. ADAPs primarily serve low-income, uninsured clients, most of whom are minorities. Client demographics have remained fairly constant over time, although there are significant variations by state and region. </a:t>
            </a:r>
          </a:p>
          <a:p>
            <a:r>
              <a:rPr lang="en-US" sz="1000" dirty="0">
                <a:latin typeface="Arial" pitchFamily="34" charset="0"/>
                <a:cs typeface="Arial" pitchFamily="34" charset="0"/>
              </a:rPr>
              <a:t> </a:t>
            </a:r>
          </a:p>
          <a:p>
            <a:pPr lvl="0"/>
            <a:r>
              <a:rPr lang="en-US" sz="1000" dirty="0">
                <a:latin typeface="Arial" pitchFamily="34" charset="0"/>
                <a:cs typeface="Arial" pitchFamily="34" charset="0"/>
              </a:rPr>
              <a:t>During FY2010, 226,419 clients were enrolled in ADAPs nationwide, including 32,522 new clients enrolled throughout the year.  Client enrollment ranged from 104 in North Dakota to 41,179 in California in FY2010.  Typically, fewer clients are served in ADAPs than are enrolled at any given time—ADAPs served 217,905 clients in FY2010.</a:t>
            </a:r>
            <a:br>
              <a:rPr lang="en-US" sz="1000" dirty="0">
                <a:latin typeface="Arial" pitchFamily="34" charset="0"/>
                <a:cs typeface="Arial" pitchFamily="34" charset="0"/>
              </a:rPr>
            </a:br>
            <a:endParaRPr lang="en-US" sz="1000" dirty="0">
              <a:latin typeface="Arial" pitchFamily="34" charset="0"/>
              <a:cs typeface="Arial" pitchFamily="34" charset="0"/>
            </a:endParaRPr>
          </a:p>
          <a:p>
            <a:pPr lvl="0"/>
            <a:r>
              <a:rPr lang="en-US" sz="1000" dirty="0">
                <a:latin typeface="Arial" pitchFamily="34" charset="0"/>
                <a:cs typeface="Arial" pitchFamily="34" charset="0"/>
              </a:rPr>
              <a:t>ADAPs provided medications to 138,173 clients across the country in June 2011.  Client utilization in June 2011 increased by 2% between June 2010 and June 2011.  </a:t>
            </a:r>
          </a:p>
          <a:p>
            <a:r>
              <a:rPr lang="en-US" sz="1000" dirty="0">
                <a:latin typeface="Arial" pitchFamily="34" charset="0"/>
                <a:cs typeface="Arial" pitchFamily="34" charset="0"/>
              </a:rPr>
              <a:t> </a:t>
            </a:r>
          </a:p>
          <a:p>
            <a:pPr lvl="0"/>
            <a:r>
              <a:rPr lang="en-US" sz="1000" dirty="0">
                <a:latin typeface="Arial" pitchFamily="34" charset="0"/>
                <a:cs typeface="Arial" pitchFamily="34" charset="0"/>
              </a:rPr>
              <a:t>Mirroring the national epidemic, most ADAP clients are concentrated in states with the highest number of people living with HIV.  Ten states accounted for 63% (142,031 clients) of total enrollment in FY2010; five states accounted for 47% (California, New York, Texas, Florida, and New Jersey) of total FY2010 enrollment.  The distribution is similar for clients served in June 2011. </a:t>
            </a:r>
          </a:p>
          <a:p>
            <a:endParaRPr lang="en-US" sz="1000" dirty="0">
              <a:latin typeface="Arial" pitchFamily="34" charset="0"/>
              <a:cs typeface="Arial" pitchFamily="34" charset="0"/>
            </a:endParaRPr>
          </a:p>
          <a:p>
            <a:endParaRPr lang="en-US" sz="1000" dirty="0">
              <a:latin typeface="Arial" pitchFamily="34" charset="0"/>
              <a:cs typeface="Arial" pitchFamily="34" charset="0"/>
            </a:endParaRPr>
          </a:p>
        </p:txBody>
      </p:sp>
      <p:sp>
        <p:nvSpPr>
          <p:cNvPr id="51204" name="Slide Number Placeholder 3"/>
          <p:cNvSpPr>
            <a:spLocks noGrp="1"/>
          </p:cNvSpPr>
          <p:nvPr>
            <p:ph type="sldNum" sz="quarter" idx="5"/>
          </p:nvPr>
        </p:nvSpPr>
        <p:spPr>
          <a:noFill/>
        </p:spPr>
        <p:txBody>
          <a:bodyPr/>
          <a:lstStyle/>
          <a:p>
            <a:fld id="{0851129A-E27E-454F-9978-9F743CA791DA}" type="slidenum">
              <a:rPr lang="en-US" smtClean="0"/>
              <a:pPr/>
              <a:t>11</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r>
              <a:rPr lang="en-US" sz="1000" dirty="0">
                <a:latin typeface="Arial" pitchFamily="34" charset="0"/>
                <a:cs typeface="Arial" pitchFamily="34" charset="0"/>
              </a:rPr>
              <a:t>Drug spending and utilization have increased over time, but actually decreased from FY2010 to FY2011.  The distribution of drug expenditures and prescriptions varies across the country, reflecting differing formularies, drug prices and prescribing patterns.  Antiretrovirals, the standard of care for HIV, account for the majority of ADAP drug expenditures and prescriptions filled.  </a:t>
            </a:r>
          </a:p>
          <a:p>
            <a:r>
              <a:rPr lang="en-US" sz="1000" dirty="0">
                <a:latin typeface="Arial" pitchFamily="34" charset="0"/>
                <a:cs typeface="Arial" pitchFamily="34" charset="0"/>
              </a:rPr>
              <a:t> </a:t>
            </a:r>
          </a:p>
          <a:p>
            <a:pPr lvl="0"/>
            <a:r>
              <a:rPr lang="en-US" sz="1000" dirty="0">
                <a:latin typeface="Arial" pitchFamily="34" charset="0"/>
                <a:cs typeface="Arial" pitchFamily="34" charset="0"/>
              </a:rPr>
              <a:t>ADAP drug expenditures were $135,138,130 in June 2011, ranging from a low of $13,837 in New Mexico, which heavily relies on insurance purchasing for client coverage, to a high of $40.3 million in California. Ten states accounted for 78% ($105,980,821) of all drug spending; five states (California, New York, Texas, Puerto Rico and Florida) accounted for almost two-thirds (64%) of all drug spending. </a:t>
            </a:r>
          </a:p>
          <a:p>
            <a:r>
              <a:rPr lang="en-US" sz="1000" b="1" dirty="0">
                <a:latin typeface="Arial" pitchFamily="34" charset="0"/>
                <a:cs typeface="Arial" pitchFamily="34" charset="0"/>
              </a:rPr>
              <a:t> </a:t>
            </a:r>
            <a:endParaRPr lang="en-US" sz="1000" dirty="0">
              <a:latin typeface="Arial" pitchFamily="34" charset="0"/>
              <a:cs typeface="Arial" pitchFamily="34" charset="0"/>
            </a:endParaRPr>
          </a:p>
          <a:p>
            <a:r>
              <a:rPr lang="en-US" sz="1000" dirty="0">
                <a:latin typeface="Arial" pitchFamily="34" charset="0"/>
                <a:cs typeface="Arial" pitchFamily="34" charset="0"/>
              </a:rPr>
              <a:t>Drug spending by ADAPs has increased more than nine-fold (806%) since 1996, almost three times the rate of client growth over this same period (341% increase between 1996 and 1.  Between June 2010 and June 2011, drug expenditures decreased 8%.  Reasons for this decrease likely include the impact of price reductions as a result of ADAP Crisis Task Force negotiations in May 2010, the implementation of health reform which mandated an additional 8% reduction in rebates and a shifting of expenditures to insurance premiums. In addition, data is from a one-month snapshot and may be subject to one-time only events or changes that could in turn appear to impact trends.  </a:t>
            </a:r>
            <a:endParaRPr lang="en-US" sz="1000" dirty="0" smtClean="0">
              <a:latin typeface="Arial" pitchFamily="34" charset="0"/>
              <a:cs typeface="Arial" pitchFamily="34" charset="0"/>
            </a:endParaRPr>
          </a:p>
          <a:p>
            <a:endParaRPr lang="en-US" sz="1000" dirty="0" smtClean="0">
              <a:latin typeface="Arial" pitchFamily="34" charset="0"/>
              <a:cs typeface="Arial" pitchFamily="34" charset="0"/>
            </a:endParaRPr>
          </a:p>
          <a:p>
            <a:r>
              <a:rPr lang="en-US" sz="1000" dirty="0" smtClean="0">
                <a:latin typeface="Arial" pitchFamily="34" charset="0"/>
                <a:cs typeface="Arial" pitchFamily="34" charset="0"/>
              </a:rPr>
              <a:t>The average monthly cost per client served by ADAP was $869 in June 2011. </a:t>
            </a:r>
            <a:r>
              <a:rPr lang="en-US" sz="1000" dirty="0">
                <a:latin typeface="Arial" pitchFamily="34" charset="0"/>
                <a:cs typeface="Arial" pitchFamily="34" charset="0"/>
              </a:rPr>
              <a:t/>
            </a:r>
            <a:br>
              <a:rPr lang="en-US" sz="1000" dirty="0">
                <a:latin typeface="Arial" pitchFamily="34" charset="0"/>
                <a:cs typeface="Arial" pitchFamily="34" charset="0"/>
              </a:rPr>
            </a:br>
            <a:endParaRPr lang="en-US" sz="1000" dirty="0">
              <a:latin typeface="Arial" pitchFamily="34" charset="0"/>
              <a:cs typeface="Arial" pitchFamily="34" charset="0"/>
            </a:endParaRPr>
          </a:p>
        </p:txBody>
      </p:sp>
      <p:sp>
        <p:nvSpPr>
          <p:cNvPr id="43012" name="Slide Number Placeholder 3"/>
          <p:cNvSpPr>
            <a:spLocks noGrp="1"/>
          </p:cNvSpPr>
          <p:nvPr>
            <p:ph type="sldNum" sz="quarter" idx="5"/>
          </p:nvPr>
        </p:nvSpPr>
        <p:spPr>
          <a:noFill/>
        </p:spPr>
        <p:txBody>
          <a:bodyPr/>
          <a:lstStyle/>
          <a:p>
            <a:fld id="{C663F557-8C41-4A30-A7BB-1D53A51C06B6}" type="slidenum">
              <a:rPr lang="en-US" smtClean="0"/>
              <a:pPr/>
              <a:t>12</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a:ln/>
        </p:spPr>
      </p:sp>
      <p:sp>
        <p:nvSpPr>
          <p:cNvPr id="43011" name="Notes Placeholder 2"/>
          <p:cNvSpPr>
            <a:spLocks noGrp="1"/>
          </p:cNvSpPr>
          <p:nvPr>
            <p:ph type="body" idx="1"/>
          </p:nvPr>
        </p:nvSpPr>
        <p:spPr>
          <a:noFill/>
          <a:ln/>
        </p:spPr>
        <p:txBody>
          <a:bodyPr/>
          <a:lstStyle/>
          <a:p>
            <a:pPr lvl="0"/>
            <a:r>
              <a:rPr lang="en-US" sz="1000" dirty="0">
                <a:latin typeface="Arial" pitchFamily="34" charset="0"/>
                <a:cs typeface="Arial" pitchFamily="34" charset="0"/>
              </a:rPr>
              <a:t>In June 2011, the average expenditure per prescription was $303, compared to $325 in June 2010, representing a 7% decrease.  Average expenditures per prescription was significantly higher for antiretrovirals ($464) than non-antiretrovirals ($74 for “A1” OIs and $63 for all other drugs). </a:t>
            </a:r>
            <a:br>
              <a:rPr lang="en-US" sz="1000" dirty="0">
                <a:latin typeface="Arial" pitchFamily="34" charset="0"/>
                <a:cs typeface="Arial" pitchFamily="34" charset="0"/>
              </a:rPr>
            </a:br>
            <a:endParaRPr lang="en-US" sz="1000" dirty="0">
              <a:latin typeface="Arial" pitchFamily="34" charset="0"/>
              <a:cs typeface="Arial" pitchFamily="34" charset="0"/>
            </a:endParaRPr>
          </a:p>
          <a:p>
            <a:pPr lvl="0"/>
            <a:r>
              <a:rPr lang="en-US" sz="1000" dirty="0">
                <a:latin typeface="Arial" pitchFamily="34" charset="0"/>
                <a:cs typeface="Arial" pitchFamily="34" charset="0"/>
              </a:rPr>
              <a:t>ADAPs filled a total of 445,202 prescriptions in June 2011, representing a decrease of 1% compared to June 2010 (451,148 prescriptions filled). Reasons for this decrease likely include more clients utilizing combination antiretrovirals which count (in most states) as only one medication as opposed to their individual component parts.  As well, data is from a one-month snapshot and may be subject to one-time only events or changes that could in turn appear to impact trends.  </a:t>
            </a:r>
            <a:br>
              <a:rPr lang="en-US" sz="1000" dirty="0">
                <a:latin typeface="Arial" pitchFamily="34" charset="0"/>
                <a:cs typeface="Arial" pitchFamily="34" charset="0"/>
              </a:rPr>
            </a:br>
            <a:endParaRPr lang="en-US" sz="1000" dirty="0">
              <a:latin typeface="Arial" pitchFamily="34" charset="0"/>
              <a:cs typeface="Arial" pitchFamily="34" charset="0"/>
            </a:endParaRPr>
          </a:p>
          <a:p>
            <a:pPr defTabSz="914310">
              <a:defRPr/>
            </a:pPr>
            <a:r>
              <a:rPr lang="en-US" sz="1000" dirty="0">
                <a:latin typeface="Arial" pitchFamily="34" charset="0"/>
                <a:cs typeface="Arial" pitchFamily="34" charset="0"/>
              </a:rPr>
              <a:t/>
            </a:r>
            <a:br>
              <a:rPr lang="en-US" sz="1000" dirty="0">
                <a:latin typeface="Arial" pitchFamily="34" charset="0"/>
                <a:cs typeface="Arial" pitchFamily="34" charset="0"/>
              </a:rPr>
            </a:br>
            <a:endParaRPr lang="en-US" sz="1000" dirty="0">
              <a:latin typeface="Arial" pitchFamily="34" charset="0"/>
              <a:cs typeface="Arial" pitchFamily="34" charset="0"/>
            </a:endParaRPr>
          </a:p>
          <a:p>
            <a:endParaRPr lang="en-US" sz="1000" dirty="0">
              <a:latin typeface="Arial" pitchFamily="34" charset="0"/>
              <a:cs typeface="Arial" pitchFamily="34" charset="0"/>
            </a:endParaRPr>
          </a:p>
        </p:txBody>
      </p:sp>
      <p:sp>
        <p:nvSpPr>
          <p:cNvPr id="43012" name="Slide Number Placeholder 3"/>
          <p:cNvSpPr>
            <a:spLocks noGrp="1"/>
          </p:cNvSpPr>
          <p:nvPr>
            <p:ph type="sldNum" sz="quarter" idx="5"/>
          </p:nvPr>
        </p:nvSpPr>
        <p:spPr>
          <a:noFill/>
        </p:spPr>
        <p:txBody>
          <a:bodyPr/>
          <a:lstStyle/>
          <a:p>
            <a:fld id="{C663F557-8C41-4A30-A7BB-1D53A51C06B6}" type="slidenum">
              <a:rPr lang="en-US" smtClean="0"/>
              <a:pPr/>
              <a:t>13</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p:spPr>
        <p:txBody>
          <a:bodyPr/>
          <a:lstStyle/>
          <a:p>
            <a:endParaRPr lang="en-US" sz="1000" dirty="0" smtClean="0">
              <a:latin typeface="Arial" pitchFamily="34" charset="0"/>
              <a:cs typeface="Arial" pitchFamily="34" charset="0"/>
            </a:endParaRPr>
          </a:p>
        </p:txBody>
      </p:sp>
      <p:sp>
        <p:nvSpPr>
          <p:cNvPr id="34820" name="Slide Number Placeholder 3"/>
          <p:cNvSpPr>
            <a:spLocks noGrp="1"/>
          </p:cNvSpPr>
          <p:nvPr>
            <p:ph type="sldNum" sz="quarter" idx="5"/>
          </p:nvPr>
        </p:nvSpPr>
        <p:spPr>
          <a:noFill/>
        </p:spPr>
        <p:txBody>
          <a:bodyPr/>
          <a:lstStyle/>
          <a:p>
            <a:fld id="{C49C0B0D-162F-49E8-81A3-9A761BF4D236}" type="slidenum">
              <a:rPr lang="en-US" smtClean="0"/>
              <a:pPr/>
              <a:t>14</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4"/>
          <p:cNvPicPr>
            <a:picLocks noChangeAspect="1" noChangeArrowheads="1"/>
          </p:cNvPicPr>
          <p:nvPr userDrawn="1"/>
        </p:nvPicPr>
        <p:blipFill>
          <a:blip r:embed="rId2" cstate="print"/>
          <a:srcRect/>
          <a:stretch>
            <a:fillRect/>
          </a:stretch>
        </p:blipFill>
        <p:spPr bwMode="auto">
          <a:xfrm>
            <a:off x="3175" y="0"/>
            <a:ext cx="9137650" cy="6858000"/>
          </a:xfrm>
          <a:prstGeom prst="rect">
            <a:avLst/>
          </a:prstGeom>
          <a:noFill/>
          <a:ln w="9525">
            <a:noFill/>
            <a:miter lim="800000"/>
            <a:headEnd/>
            <a:tailEnd/>
          </a:ln>
        </p:spPr>
      </p:pic>
      <p:sp>
        <p:nvSpPr>
          <p:cNvPr id="5123" name="Rectangle 3"/>
          <p:cNvSpPr>
            <a:spLocks noGrp="1" noChangeArrowheads="1"/>
          </p:cNvSpPr>
          <p:nvPr>
            <p:ph type="ctrTitle"/>
          </p:nvPr>
        </p:nvSpPr>
        <p:spPr>
          <a:xfrm>
            <a:off x="381000" y="2971800"/>
            <a:ext cx="8305800" cy="1371600"/>
          </a:xfrm>
        </p:spPr>
        <p:txBody>
          <a:bodyPr/>
          <a:lstStyle>
            <a:lvl1pPr algn="l">
              <a:defRPr sz="3600" i="1">
                <a:solidFill>
                  <a:schemeClr val="bg1"/>
                </a:solidFill>
                <a:effectLst>
                  <a:outerShdw blurRad="38100" dist="38100" dir="2700000" algn="tl">
                    <a:srgbClr val="000000">
                      <a:alpha val="43137"/>
                    </a:srgbClr>
                  </a:outerShdw>
                </a:effectLst>
              </a:defRPr>
            </a:lvl1pPr>
          </a:lstStyle>
          <a:p>
            <a:r>
              <a:rPr lang="en-US" dirty="0"/>
              <a:t>Click to edit Master title style</a:t>
            </a:r>
          </a:p>
        </p:txBody>
      </p:sp>
      <p:sp>
        <p:nvSpPr>
          <p:cNvPr id="5124" name="Rectangle 4"/>
          <p:cNvSpPr>
            <a:spLocks noGrp="1" noChangeArrowheads="1"/>
          </p:cNvSpPr>
          <p:nvPr>
            <p:ph type="subTitle" idx="1"/>
          </p:nvPr>
        </p:nvSpPr>
        <p:spPr>
          <a:xfrm>
            <a:off x="381000" y="4343400"/>
            <a:ext cx="8305800" cy="1143000"/>
          </a:xfrm>
        </p:spPr>
        <p:txBody>
          <a:bodyPr/>
          <a:lstStyle>
            <a:lvl1pPr marL="0" indent="0" algn="l">
              <a:buFontTx/>
              <a:buNone/>
              <a:defRPr sz="2000" b="0" baseline="0">
                <a:solidFill>
                  <a:schemeClr val="bg1"/>
                </a:solidFill>
              </a:defRPr>
            </a:lvl1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2906713"/>
            <a:ext cx="8610600" cy="1500187"/>
          </a:xfrm>
        </p:spPr>
        <p:txBody>
          <a:bodyPr anchor="ctr"/>
          <a:lstStyle>
            <a:lvl1pPr marL="0" indent="0" algn="ctr">
              <a:buNone/>
              <a:defRPr sz="36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a:xfrm>
            <a:off x="6096000" y="6248400"/>
            <a:ext cx="2667000" cy="365125"/>
          </a:xfrm>
          <a:prstGeom prst="rect">
            <a:avLst/>
          </a:prstGeom>
        </p:spPr>
        <p:txBody>
          <a:bodyPr/>
          <a:lstStyle>
            <a:lvl1pPr>
              <a:defRPr/>
            </a:lvl1pPr>
          </a:lstStyle>
          <a:p>
            <a:pPr>
              <a:defRPr/>
            </a:pPr>
            <a:endParaRPr lang="en-US"/>
          </a:p>
        </p:txBody>
      </p:sp>
      <p:sp>
        <p:nvSpPr>
          <p:cNvPr id="4" name="Footer Placeholder 2"/>
          <p:cNvSpPr>
            <a:spLocks noGrp="1"/>
          </p:cNvSpPr>
          <p:nvPr>
            <p:ph type="ftr" sz="quarter" idx="11"/>
          </p:nvPr>
        </p:nvSpPr>
        <p:spPr>
          <a:xfrm>
            <a:off x="609600" y="6248400"/>
            <a:ext cx="5421313" cy="365125"/>
          </a:xfrm>
          <a:prstGeom prst="rect">
            <a:avLst/>
          </a:prstGeom>
        </p:spPr>
        <p:txBody>
          <a:bodyPr/>
          <a:lstStyle>
            <a:lvl1pPr>
              <a:defRPr/>
            </a:lvl1pPr>
          </a:lstStyle>
          <a:p>
            <a:pPr>
              <a:defRPr/>
            </a:pPr>
            <a:endParaRPr lang="en-US"/>
          </a:p>
        </p:txBody>
      </p:sp>
      <p:sp>
        <p:nvSpPr>
          <p:cNvPr id="5" name="Slide Number Placeholder 22"/>
          <p:cNvSpPr>
            <a:spLocks noGrp="1"/>
          </p:cNvSpPr>
          <p:nvPr>
            <p:ph type="sldNum" sz="quarter" idx="12"/>
          </p:nvPr>
        </p:nvSpPr>
        <p:spPr>
          <a:xfrm>
            <a:off x="0" y="1271588"/>
            <a:ext cx="533400" cy="244475"/>
          </a:xfrm>
          <a:prstGeom prst="rect">
            <a:avLst/>
          </a:prstGeom>
        </p:spPr>
        <p:txBody>
          <a:bodyPr/>
          <a:lstStyle>
            <a:lvl1pPr>
              <a:defRPr/>
            </a:lvl1pPr>
          </a:lstStyle>
          <a:p>
            <a:pPr>
              <a:defRPr/>
            </a:pPr>
            <a:fld id="{6623EE85-81D4-404A-B730-9B55BE8F478E}" type="slidenum">
              <a:rPr lang="en-US"/>
              <a:pPr>
                <a:defRPr/>
              </a:pPr>
              <a:t>‹#›</a:t>
            </a:fld>
            <a:endParaRPr lang="en-US"/>
          </a:p>
        </p:txBody>
      </p:sp>
    </p:spTree>
    <p:extLst>
      <p:ext uri="{BB962C8B-B14F-4D97-AF65-F5344CB8AC3E}">
        <p14:creationId xmlns:p14="http://schemas.microsoft.com/office/powerpoint/2010/main" val="11026854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6" name="Picture 14"/>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3175" y="0"/>
            <a:ext cx="913765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3048000" y="457200"/>
            <a:ext cx="5623034" cy="609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8" name="Rectangle 3"/>
          <p:cNvSpPr>
            <a:spLocks noGrp="1" noChangeArrowheads="1"/>
          </p:cNvSpPr>
          <p:nvPr>
            <p:ph type="body" idx="1"/>
          </p:nvPr>
        </p:nvSpPr>
        <p:spPr bwMode="auto">
          <a:xfrm>
            <a:off x="381000" y="1447800"/>
            <a:ext cx="8305800" cy="426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11" r:id="rId1"/>
    <p:sldLayoutId id="2147483709" r:id="rId2"/>
    <p:sldLayoutId id="2147483710" r:id="rId3"/>
    <p:sldLayoutId id="2147483713" r:id="rId4"/>
  </p:sldLayoutIdLst>
  <p:timing>
    <p:tnLst>
      <p:par>
        <p:cTn id="1" dur="indefinite" restart="never" nodeType="tmRoot"/>
      </p:par>
    </p:tnLst>
  </p:timing>
  <p:hf hdr="0" ftr="0" dt="0"/>
  <p:txStyles>
    <p:titleStyle>
      <a:lvl1pPr algn="ctr" rtl="0" eaLnBrk="0" fontAlgn="base" hangingPunct="0">
        <a:spcBef>
          <a:spcPct val="0"/>
        </a:spcBef>
        <a:spcAft>
          <a:spcPct val="0"/>
        </a:spcAft>
        <a:defRPr sz="2600" b="1">
          <a:solidFill>
            <a:schemeClr val="bg1"/>
          </a:solidFill>
          <a:latin typeface="+mj-lt"/>
          <a:ea typeface="+mj-ea"/>
          <a:cs typeface="+mj-cs"/>
        </a:defRPr>
      </a:lvl1pPr>
      <a:lvl2pPr algn="l" rtl="0" eaLnBrk="0" fontAlgn="base" hangingPunct="0">
        <a:spcBef>
          <a:spcPct val="0"/>
        </a:spcBef>
        <a:spcAft>
          <a:spcPct val="0"/>
        </a:spcAft>
        <a:defRPr sz="2600" b="1">
          <a:solidFill>
            <a:schemeClr val="bg1"/>
          </a:solidFill>
          <a:latin typeface="Arial" charset="0"/>
        </a:defRPr>
      </a:lvl2pPr>
      <a:lvl3pPr algn="l" rtl="0" eaLnBrk="0" fontAlgn="base" hangingPunct="0">
        <a:spcBef>
          <a:spcPct val="0"/>
        </a:spcBef>
        <a:spcAft>
          <a:spcPct val="0"/>
        </a:spcAft>
        <a:defRPr sz="2600" b="1">
          <a:solidFill>
            <a:schemeClr val="bg1"/>
          </a:solidFill>
          <a:latin typeface="Arial" charset="0"/>
        </a:defRPr>
      </a:lvl3pPr>
      <a:lvl4pPr algn="l" rtl="0" eaLnBrk="0" fontAlgn="base" hangingPunct="0">
        <a:spcBef>
          <a:spcPct val="0"/>
        </a:spcBef>
        <a:spcAft>
          <a:spcPct val="0"/>
        </a:spcAft>
        <a:defRPr sz="2600" b="1">
          <a:solidFill>
            <a:schemeClr val="bg1"/>
          </a:solidFill>
          <a:latin typeface="Arial" charset="0"/>
        </a:defRPr>
      </a:lvl4pPr>
      <a:lvl5pPr algn="l" rtl="0" eaLnBrk="0" fontAlgn="base" hangingPunct="0">
        <a:spcBef>
          <a:spcPct val="0"/>
        </a:spcBef>
        <a:spcAft>
          <a:spcPct val="0"/>
        </a:spcAft>
        <a:defRPr sz="2600" b="1">
          <a:solidFill>
            <a:schemeClr val="bg1"/>
          </a:solidFill>
          <a:latin typeface="Arial" charset="0"/>
        </a:defRPr>
      </a:lvl5pPr>
      <a:lvl6pPr marL="457200" algn="l" rtl="0" fontAlgn="base">
        <a:spcBef>
          <a:spcPct val="0"/>
        </a:spcBef>
        <a:spcAft>
          <a:spcPct val="0"/>
        </a:spcAft>
        <a:defRPr sz="2000" b="1">
          <a:solidFill>
            <a:schemeClr val="accent2"/>
          </a:solidFill>
          <a:latin typeface="Arial" charset="0"/>
        </a:defRPr>
      </a:lvl6pPr>
      <a:lvl7pPr marL="914400" algn="l" rtl="0" fontAlgn="base">
        <a:spcBef>
          <a:spcPct val="0"/>
        </a:spcBef>
        <a:spcAft>
          <a:spcPct val="0"/>
        </a:spcAft>
        <a:defRPr sz="2000" b="1">
          <a:solidFill>
            <a:schemeClr val="accent2"/>
          </a:solidFill>
          <a:latin typeface="Arial" charset="0"/>
        </a:defRPr>
      </a:lvl7pPr>
      <a:lvl8pPr marL="1371600" algn="l" rtl="0" fontAlgn="base">
        <a:spcBef>
          <a:spcPct val="0"/>
        </a:spcBef>
        <a:spcAft>
          <a:spcPct val="0"/>
        </a:spcAft>
        <a:defRPr sz="2000" b="1">
          <a:solidFill>
            <a:schemeClr val="accent2"/>
          </a:solidFill>
          <a:latin typeface="Arial" charset="0"/>
        </a:defRPr>
      </a:lvl8pPr>
      <a:lvl9pPr marL="1828800" algn="l" rtl="0" fontAlgn="base">
        <a:spcBef>
          <a:spcPct val="0"/>
        </a:spcBef>
        <a:spcAft>
          <a:spcPct val="0"/>
        </a:spcAft>
        <a:defRPr sz="2000" b="1">
          <a:solidFill>
            <a:schemeClr val="accent2"/>
          </a:solidFill>
          <a:latin typeface="Arial" charset="0"/>
        </a:defRPr>
      </a:lvl9pPr>
    </p:titleStyle>
    <p:bodyStyle>
      <a:lvl1pPr marL="342900" indent="-342900" algn="l" rtl="0" eaLnBrk="0" fontAlgn="base" hangingPunct="0">
        <a:spcBef>
          <a:spcPct val="20000"/>
        </a:spcBef>
        <a:spcAft>
          <a:spcPct val="0"/>
        </a:spcAft>
        <a:buFont typeface="Wingdings" pitchFamily="2" charset="2"/>
        <a:buChar char="§"/>
        <a:defRPr sz="2400" b="1">
          <a:solidFill>
            <a:srgbClr val="0070C0"/>
          </a:solidFill>
          <a:latin typeface="+mn-lt"/>
          <a:ea typeface="+mn-ea"/>
          <a:cs typeface="+mn-cs"/>
        </a:defRPr>
      </a:lvl1pPr>
      <a:lvl2pPr marL="798513" indent="-341313" algn="l" rtl="0" eaLnBrk="0" fontAlgn="base" hangingPunct="0">
        <a:spcBef>
          <a:spcPct val="20000"/>
        </a:spcBef>
        <a:spcAft>
          <a:spcPct val="0"/>
        </a:spcAft>
        <a:buChar char="–"/>
        <a:defRPr sz="2400">
          <a:solidFill>
            <a:srgbClr val="4F2683"/>
          </a:solidFill>
          <a:latin typeface="+mn-lt"/>
        </a:defRPr>
      </a:lvl2pPr>
      <a:lvl3pPr marL="1262063" indent="-347663" algn="l" rtl="0" eaLnBrk="0" fontAlgn="base" hangingPunct="0">
        <a:spcBef>
          <a:spcPct val="20000"/>
        </a:spcBef>
        <a:spcAft>
          <a:spcPct val="0"/>
        </a:spcAft>
        <a:buFont typeface="Wingdings" pitchFamily="2" charset="2"/>
        <a:buChar char="§"/>
        <a:defRPr sz="2400">
          <a:solidFill>
            <a:srgbClr val="0070C0"/>
          </a:solidFill>
          <a:latin typeface="+mn-lt"/>
        </a:defRPr>
      </a:lvl3pPr>
      <a:lvl4pPr marL="1712913" indent="-341313" algn="l" rtl="0" eaLnBrk="0" fontAlgn="base" hangingPunct="0">
        <a:spcBef>
          <a:spcPct val="20000"/>
        </a:spcBef>
        <a:spcAft>
          <a:spcPct val="0"/>
        </a:spcAft>
        <a:buChar char="–"/>
        <a:defRPr sz="2400">
          <a:solidFill>
            <a:srgbClr val="4F2683"/>
          </a:solidFill>
          <a:latin typeface="+mn-lt"/>
        </a:defRPr>
      </a:lvl4pPr>
      <a:lvl5pPr marL="2176463" indent="-347663" algn="l" rtl="0" eaLnBrk="0" fontAlgn="base" hangingPunct="0">
        <a:spcBef>
          <a:spcPct val="20000"/>
        </a:spcBef>
        <a:spcAft>
          <a:spcPct val="0"/>
        </a:spcAft>
        <a:buFont typeface="Wingdings" pitchFamily="2" charset="2"/>
        <a:buChar char="§"/>
        <a:defRPr sz="2400">
          <a:solidFill>
            <a:srgbClr val="0070C0"/>
          </a:solidFill>
          <a:latin typeface="+mn-lt"/>
        </a:defRPr>
      </a:lvl5pPr>
      <a:lvl6pPr marL="2514600" indent="-228600" algn="l" rtl="0" fontAlgn="base">
        <a:spcBef>
          <a:spcPct val="20000"/>
        </a:spcBef>
        <a:spcAft>
          <a:spcPct val="0"/>
        </a:spcAft>
        <a:buChar char="»"/>
        <a:defRPr>
          <a:solidFill>
            <a:srgbClr val="333333"/>
          </a:solidFill>
          <a:latin typeface="+mn-lt"/>
        </a:defRPr>
      </a:lvl6pPr>
      <a:lvl7pPr marL="2971800" indent="-228600" algn="l" rtl="0" fontAlgn="base">
        <a:spcBef>
          <a:spcPct val="20000"/>
        </a:spcBef>
        <a:spcAft>
          <a:spcPct val="0"/>
        </a:spcAft>
        <a:buChar char="»"/>
        <a:defRPr>
          <a:solidFill>
            <a:srgbClr val="333333"/>
          </a:solidFill>
          <a:latin typeface="+mn-lt"/>
        </a:defRPr>
      </a:lvl7pPr>
      <a:lvl8pPr marL="3429000" indent="-228600" algn="l" rtl="0" fontAlgn="base">
        <a:spcBef>
          <a:spcPct val="20000"/>
        </a:spcBef>
        <a:spcAft>
          <a:spcPct val="0"/>
        </a:spcAft>
        <a:buChar char="»"/>
        <a:defRPr>
          <a:solidFill>
            <a:srgbClr val="333333"/>
          </a:solidFill>
          <a:latin typeface="+mn-lt"/>
        </a:defRPr>
      </a:lvl8pPr>
      <a:lvl9pPr marL="3886200" indent="-228600" algn="l" rtl="0" fontAlgn="base">
        <a:spcBef>
          <a:spcPct val="20000"/>
        </a:spcBef>
        <a:spcAft>
          <a:spcPct val="0"/>
        </a:spcAft>
        <a:buChar char="»"/>
        <a:defRPr>
          <a:solidFill>
            <a:srgbClr val="333333"/>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emf"/><Relationship Id="rId4" Type="http://schemas.openxmlformats.org/officeDocument/2006/relationships/oleObject" Target="../embeddings/Microsoft_Excel_97-2003_Worksheet1.xls"/></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nastad.org/CommonPAPForm"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hyperlink" Target="http://www.pesgce.com/RyanWhite2012"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mpenner@NASTAD.org"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5" Type="http://schemas.openxmlformats.org/officeDocument/2006/relationships/hyperlink" Target="http://www.nastad.org/" TargetMode="External"/><Relationship Id="rId4" Type="http://schemas.openxmlformats.org/officeDocument/2006/relationships/hyperlink" Target="mailto:bpund@NASTAD.or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pPr eaLnBrk="1" hangingPunct="1">
              <a:defRPr/>
            </a:pPr>
            <a:r>
              <a:rPr lang="en-US" sz="3200" dirty="0" smtClean="0">
                <a:effectLst/>
              </a:rPr>
              <a:t>The Intersection Between ADAP and PAPs in Addressing Unmet Treatment Needs of People Living with HIV/AIDS</a:t>
            </a:r>
            <a:endParaRPr lang="en-US" sz="3200" b="0" i="0" dirty="0" smtClean="0"/>
          </a:p>
        </p:txBody>
      </p:sp>
      <p:sp>
        <p:nvSpPr>
          <p:cNvPr id="3075" name="Subtitle 5"/>
          <p:cNvSpPr>
            <a:spLocks noGrp="1"/>
          </p:cNvSpPr>
          <p:nvPr>
            <p:ph type="subTitle" idx="1"/>
          </p:nvPr>
        </p:nvSpPr>
        <p:spPr/>
        <p:txBody>
          <a:bodyPr/>
          <a:lstStyle/>
          <a:p>
            <a:pPr eaLnBrk="1" hangingPunct="1">
              <a:spcBef>
                <a:spcPct val="0"/>
              </a:spcBef>
            </a:pPr>
            <a:r>
              <a:rPr lang="en-US" dirty="0" smtClean="0"/>
              <a:t>Murray Penner and Britten Pund</a:t>
            </a:r>
          </a:p>
          <a:p>
            <a:pPr eaLnBrk="1" hangingPunct="1">
              <a:spcBef>
                <a:spcPct val="0"/>
              </a:spcBef>
            </a:pPr>
            <a:r>
              <a:rPr lang="en-US" dirty="0" smtClean="0"/>
              <a:t>National Alliance of State &amp; Territorial AIDS Directors</a:t>
            </a:r>
          </a:p>
          <a:p>
            <a:pPr eaLnBrk="1" hangingPunct="1">
              <a:spcBef>
                <a:spcPct val="0"/>
              </a:spcBef>
            </a:pPr>
            <a:r>
              <a:rPr lang="en-US" dirty="0" smtClean="0"/>
              <a:t>November 28, 2012</a:t>
            </a:r>
          </a:p>
          <a:p>
            <a:pPr eaLnBrk="1" hangingPunct="1"/>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2"/>
          <p:cNvSpPr>
            <a:spLocks noGrp="1"/>
          </p:cNvSpPr>
          <p:nvPr>
            <p:ph type="title"/>
          </p:nvPr>
        </p:nvSpPr>
        <p:spPr/>
        <p:txBody>
          <a:bodyPr/>
          <a:lstStyle/>
          <a:p>
            <a:r>
              <a:rPr lang="en-US" dirty="0" smtClean="0"/>
              <a:t>ADAP Expenditures, FY2010</a:t>
            </a:r>
          </a:p>
        </p:txBody>
      </p:sp>
      <p:sp>
        <p:nvSpPr>
          <p:cNvPr id="19459" name="Content Placeholder 3"/>
          <p:cNvSpPr>
            <a:spLocks noGrp="1"/>
          </p:cNvSpPr>
          <p:nvPr>
            <p:ph idx="1"/>
          </p:nvPr>
        </p:nvSpPr>
        <p:spPr>
          <a:xfrm>
            <a:off x="381000" y="1447800"/>
            <a:ext cx="3352800" cy="4267200"/>
          </a:xfrm>
        </p:spPr>
        <p:txBody>
          <a:bodyPr/>
          <a:lstStyle/>
          <a:p>
            <a:r>
              <a:rPr lang="en-US" sz="2200" dirty="0" smtClean="0"/>
              <a:t>In FY2010, ADAPs expended $1.5 billion on prescription drugs, representing 82% of all ADAP expenditures. </a:t>
            </a:r>
          </a:p>
          <a:p>
            <a:r>
              <a:rPr lang="en-US" sz="2200" dirty="0" smtClean="0"/>
              <a:t>Two percent of ADAP funds were expended for program administration costs.</a:t>
            </a:r>
          </a:p>
          <a:p>
            <a:endParaRPr lang="en-US" sz="2200" dirty="0" smtClean="0"/>
          </a:p>
        </p:txBody>
      </p:sp>
      <p:graphicFrame>
        <p:nvGraphicFramePr>
          <p:cNvPr id="5" name="Chart 4"/>
          <p:cNvGraphicFramePr>
            <a:graphicFrameLocks/>
          </p:cNvGraphicFramePr>
          <p:nvPr>
            <p:extLst>
              <p:ext uri="{D42A27DB-BD31-4B8C-83A1-F6EECF244321}">
                <p14:modId xmlns:p14="http://schemas.microsoft.com/office/powerpoint/2010/main" val="102712606"/>
              </p:ext>
            </p:extLst>
          </p:nvPr>
        </p:nvGraphicFramePr>
        <p:xfrm>
          <a:off x="3505200" y="1447800"/>
          <a:ext cx="5302249" cy="43529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237486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2"/>
          <p:cNvSpPr>
            <a:spLocks noGrp="1"/>
          </p:cNvSpPr>
          <p:nvPr>
            <p:ph type="title"/>
          </p:nvPr>
        </p:nvSpPr>
        <p:spPr/>
        <p:txBody>
          <a:bodyPr/>
          <a:lstStyle/>
          <a:p>
            <a:r>
              <a:rPr lang="en-US" smtClean="0"/>
              <a:t>ADAP Client Enrollment and Utilization</a:t>
            </a:r>
          </a:p>
        </p:txBody>
      </p:sp>
      <p:sp>
        <p:nvSpPr>
          <p:cNvPr id="20483" name="Content Placeholder 3"/>
          <p:cNvSpPr>
            <a:spLocks noGrp="1"/>
          </p:cNvSpPr>
          <p:nvPr>
            <p:ph idx="1"/>
          </p:nvPr>
        </p:nvSpPr>
        <p:spPr>
          <a:xfrm>
            <a:off x="381000" y="1447800"/>
            <a:ext cx="8305800" cy="990600"/>
          </a:xfrm>
        </p:spPr>
        <p:txBody>
          <a:bodyPr/>
          <a:lstStyle/>
          <a:p>
            <a:r>
              <a:rPr lang="en-US" dirty="0" smtClean="0"/>
              <a:t>On average, 2,710 new clients were enrolled in ADAP each month in FY2010.</a:t>
            </a:r>
          </a:p>
        </p:txBody>
      </p:sp>
      <p:graphicFrame>
        <p:nvGraphicFramePr>
          <p:cNvPr id="5" name="Chart 4"/>
          <p:cNvGraphicFramePr>
            <a:graphicFrameLocks/>
          </p:cNvGraphicFramePr>
          <p:nvPr>
            <p:extLst>
              <p:ext uri="{D42A27DB-BD31-4B8C-83A1-F6EECF244321}">
                <p14:modId xmlns:p14="http://schemas.microsoft.com/office/powerpoint/2010/main" val="3429072608"/>
              </p:ext>
            </p:extLst>
          </p:nvPr>
        </p:nvGraphicFramePr>
        <p:xfrm>
          <a:off x="304800" y="2286000"/>
          <a:ext cx="8534400" cy="34766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143780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p:txBody>
          <a:bodyPr/>
          <a:lstStyle/>
          <a:p>
            <a:r>
              <a:rPr lang="en-US" dirty="0" smtClean="0"/>
              <a:t>ADAP Drug Expenditures</a:t>
            </a:r>
          </a:p>
        </p:txBody>
      </p:sp>
      <p:sp>
        <p:nvSpPr>
          <p:cNvPr id="12291" name="Content Placeholder 3"/>
          <p:cNvSpPr>
            <a:spLocks noGrp="1"/>
          </p:cNvSpPr>
          <p:nvPr>
            <p:ph idx="1"/>
          </p:nvPr>
        </p:nvSpPr>
        <p:spPr>
          <a:xfrm>
            <a:off x="381000" y="1447800"/>
            <a:ext cx="3352800" cy="4267200"/>
          </a:xfrm>
        </p:spPr>
        <p:txBody>
          <a:bodyPr/>
          <a:lstStyle/>
          <a:p>
            <a:r>
              <a:rPr lang="en-US" sz="2300" dirty="0" smtClean="0"/>
              <a:t>ADAP drug expenditures were $135,138,130 in June 2011.</a:t>
            </a:r>
          </a:p>
          <a:p>
            <a:endParaRPr lang="en-US" sz="2000" dirty="0" smtClean="0"/>
          </a:p>
          <a:p>
            <a:r>
              <a:rPr lang="en-US" sz="2300" dirty="0" smtClean="0"/>
              <a:t>Ten states accounted for 78% of all drug spending; five states accounted for 64% of all drug spending.</a:t>
            </a:r>
          </a:p>
        </p:txBody>
      </p:sp>
      <p:graphicFrame>
        <p:nvGraphicFramePr>
          <p:cNvPr id="6" name="Chart 5"/>
          <p:cNvGraphicFramePr>
            <a:graphicFrameLocks/>
          </p:cNvGraphicFramePr>
          <p:nvPr>
            <p:extLst>
              <p:ext uri="{D42A27DB-BD31-4B8C-83A1-F6EECF244321}">
                <p14:modId xmlns:p14="http://schemas.microsoft.com/office/powerpoint/2010/main" val="1102371269"/>
              </p:ext>
            </p:extLst>
          </p:nvPr>
        </p:nvGraphicFramePr>
        <p:xfrm>
          <a:off x="3429000" y="1371600"/>
          <a:ext cx="5410200" cy="4419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679987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2"/>
          <p:cNvSpPr>
            <a:spLocks noGrp="1"/>
          </p:cNvSpPr>
          <p:nvPr>
            <p:ph type="title"/>
          </p:nvPr>
        </p:nvSpPr>
        <p:spPr/>
        <p:txBody>
          <a:bodyPr/>
          <a:lstStyle/>
          <a:p>
            <a:r>
              <a:rPr lang="en-US" dirty="0" smtClean="0"/>
              <a:t>ADAP Prescriptions Filled</a:t>
            </a:r>
          </a:p>
        </p:txBody>
      </p:sp>
      <p:sp>
        <p:nvSpPr>
          <p:cNvPr id="12291" name="Content Placeholder 3"/>
          <p:cNvSpPr>
            <a:spLocks noGrp="1"/>
          </p:cNvSpPr>
          <p:nvPr>
            <p:ph idx="1"/>
          </p:nvPr>
        </p:nvSpPr>
        <p:spPr>
          <a:xfrm>
            <a:off x="381000" y="1447800"/>
            <a:ext cx="8305800" cy="4267200"/>
          </a:xfrm>
        </p:spPr>
        <p:txBody>
          <a:bodyPr/>
          <a:lstStyle/>
          <a:p>
            <a:pPr lvl="0"/>
            <a:r>
              <a:rPr lang="en-US" sz="2300" dirty="0"/>
              <a:t>In June </a:t>
            </a:r>
            <a:r>
              <a:rPr lang="en-US" sz="2300" dirty="0" smtClean="0"/>
              <a:t>2011, </a:t>
            </a:r>
            <a:r>
              <a:rPr lang="en-US" sz="2300" dirty="0"/>
              <a:t>the average expenditure per prescription was $</a:t>
            </a:r>
            <a:r>
              <a:rPr lang="en-US" sz="2300" dirty="0" smtClean="0"/>
              <a:t>303, compared </a:t>
            </a:r>
            <a:r>
              <a:rPr lang="en-US" sz="2300" dirty="0"/>
              <a:t>to $</a:t>
            </a:r>
            <a:r>
              <a:rPr lang="en-US" sz="2300" dirty="0" smtClean="0"/>
              <a:t>325 </a:t>
            </a:r>
            <a:r>
              <a:rPr lang="en-US" sz="2300" dirty="0"/>
              <a:t>in June </a:t>
            </a:r>
            <a:r>
              <a:rPr lang="en-US" sz="2300" dirty="0" smtClean="0"/>
              <a:t>2010, </a:t>
            </a:r>
            <a:r>
              <a:rPr lang="en-US" sz="2300" dirty="0"/>
              <a:t>representing </a:t>
            </a:r>
            <a:r>
              <a:rPr lang="en-US" sz="2300" dirty="0" smtClean="0"/>
              <a:t>a 7% </a:t>
            </a:r>
            <a:r>
              <a:rPr lang="en-US" sz="2300" dirty="0"/>
              <a:t>increase.  </a:t>
            </a:r>
            <a:endParaRPr lang="en-US" sz="2300" dirty="0" smtClean="0"/>
          </a:p>
          <a:p>
            <a:pPr lvl="0"/>
            <a:endParaRPr lang="en-US" sz="2300" dirty="0"/>
          </a:p>
          <a:p>
            <a:pPr lvl="0"/>
            <a:r>
              <a:rPr lang="en-US" sz="2300" dirty="0" smtClean="0"/>
              <a:t>Average </a:t>
            </a:r>
            <a:r>
              <a:rPr lang="en-US" sz="2300" dirty="0"/>
              <a:t>expenditures per prescription was significantly higher for antiretrovirals ($</a:t>
            </a:r>
            <a:r>
              <a:rPr lang="en-US" sz="2300" dirty="0" smtClean="0"/>
              <a:t>464) </a:t>
            </a:r>
            <a:r>
              <a:rPr lang="en-US" sz="2300" dirty="0"/>
              <a:t>than non-antiretrovirals </a:t>
            </a:r>
            <a:r>
              <a:rPr lang="en-US" sz="2300" dirty="0" smtClean="0"/>
              <a:t>($74 </a:t>
            </a:r>
            <a:r>
              <a:rPr lang="en-US" sz="2300" dirty="0"/>
              <a:t>for “A1” OIs and $</a:t>
            </a:r>
            <a:r>
              <a:rPr lang="en-US" sz="2300" dirty="0" smtClean="0"/>
              <a:t>63 </a:t>
            </a:r>
            <a:r>
              <a:rPr lang="en-US" sz="2300" dirty="0"/>
              <a:t>for all other drugs). </a:t>
            </a:r>
            <a:endParaRPr lang="en-US" sz="2300" dirty="0" smtClean="0"/>
          </a:p>
          <a:p>
            <a:pPr lvl="0"/>
            <a:endParaRPr lang="en-US" sz="2300" dirty="0"/>
          </a:p>
          <a:p>
            <a:pPr lvl="0"/>
            <a:r>
              <a:rPr lang="en-US" sz="2300" dirty="0"/>
              <a:t>ADAPs filled a total of </a:t>
            </a:r>
            <a:r>
              <a:rPr lang="en-US" sz="2300" dirty="0" smtClean="0"/>
              <a:t>445,202 </a:t>
            </a:r>
            <a:r>
              <a:rPr lang="en-US" sz="2300" dirty="0"/>
              <a:t>prescriptions in June </a:t>
            </a:r>
            <a:r>
              <a:rPr lang="en-US" sz="2300" dirty="0" smtClean="0"/>
              <a:t>2011, representing a decrease of 1% </a:t>
            </a:r>
            <a:r>
              <a:rPr lang="en-US" sz="2300" dirty="0"/>
              <a:t>compared to June </a:t>
            </a:r>
            <a:r>
              <a:rPr lang="en-US" sz="2300" dirty="0" smtClean="0"/>
              <a:t>2010.</a:t>
            </a:r>
            <a:r>
              <a:rPr lang="en-US" sz="2300" dirty="0"/>
              <a:t/>
            </a:r>
            <a:br>
              <a:rPr lang="en-US" sz="2300" dirty="0"/>
            </a:br>
            <a:endParaRPr lang="en-US" sz="2300" dirty="0"/>
          </a:p>
        </p:txBody>
      </p:sp>
    </p:spTree>
    <p:extLst>
      <p:ext uri="{BB962C8B-B14F-4D97-AF65-F5344CB8AC3E}">
        <p14:creationId xmlns:p14="http://schemas.microsoft.com/office/powerpoint/2010/main" val="24999249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3"/>
          <p:cNvSpPr>
            <a:spLocks noGrp="1"/>
          </p:cNvSpPr>
          <p:nvPr>
            <p:ph type="body" idx="1"/>
          </p:nvPr>
        </p:nvSpPr>
        <p:spPr/>
        <p:txBody>
          <a:bodyPr/>
          <a:lstStyle/>
          <a:p>
            <a:r>
              <a:rPr lang="en-US" sz="3500" dirty="0" smtClean="0"/>
              <a:t>Addressing Unmet Need for ADAP</a:t>
            </a:r>
          </a:p>
        </p:txBody>
      </p:sp>
    </p:spTree>
    <p:extLst>
      <p:ext uri="{BB962C8B-B14F-4D97-AF65-F5344CB8AC3E}">
        <p14:creationId xmlns:p14="http://schemas.microsoft.com/office/powerpoint/2010/main" val="1979056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500" dirty="0"/>
              <a:t>Factors Leading to Implementation of Cost-containment Measures</a:t>
            </a:r>
          </a:p>
        </p:txBody>
      </p:sp>
      <p:sp>
        <p:nvSpPr>
          <p:cNvPr id="4" name="Content Placeholder 3"/>
          <p:cNvSpPr>
            <a:spLocks noGrp="1"/>
          </p:cNvSpPr>
          <p:nvPr>
            <p:ph idx="1"/>
          </p:nvPr>
        </p:nvSpPr>
        <p:spPr>
          <a:xfrm>
            <a:off x="381000" y="1374060"/>
            <a:ext cx="8305800" cy="4267200"/>
          </a:xfrm>
        </p:spPr>
        <p:txBody>
          <a:bodyPr/>
          <a:lstStyle/>
          <a:p>
            <a:r>
              <a:rPr lang="en-US" dirty="0"/>
              <a:t>ADAPs reported the following factors contributing to consideration or implementation of cost containment measures:</a:t>
            </a:r>
          </a:p>
          <a:p>
            <a:pPr lvl="1"/>
            <a:r>
              <a:rPr lang="en-US" dirty="0"/>
              <a:t>Higher demand for ADAP services as a result of increased unemployment (19 ADAPs)</a:t>
            </a:r>
          </a:p>
          <a:p>
            <a:pPr lvl="1"/>
            <a:r>
              <a:rPr lang="en-US" dirty="0"/>
              <a:t>Level federal funding awards (16 ADAPs)</a:t>
            </a:r>
          </a:p>
          <a:p>
            <a:pPr lvl="1"/>
            <a:r>
              <a:rPr lang="en-US" dirty="0"/>
              <a:t>Increased demand for ADAP services due to comprehensive HIV testing efforts (14 ADAPs)</a:t>
            </a:r>
          </a:p>
          <a:p>
            <a:pPr lvl="1"/>
            <a:r>
              <a:rPr lang="en-US" dirty="0"/>
              <a:t>Escalating drug costs (11 ADAPs)</a:t>
            </a:r>
          </a:p>
          <a:p>
            <a:pPr lvl="1"/>
            <a:r>
              <a:rPr lang="en-US" dirty="0"/>
              <a:t>Budgets cuts in state Medicaid and other state programs (11 ADAPs)</a:t>
            </a:r>
          </a:p>
          <a:p>
            <a:endParaRPr lang="en-US" dirty="0"/>
          </a:p>
        </p:txBody>
      </p:sp>
    </p:spTree>
    <p:extLst>
      <p:ext uri="{BB962C8B-B14F-4D97-AF65-F5344CB8AC3E}">
        <p14:creationId xmlns:p14="http://schemas.microsoft.com/office/powerpoint/2010/main" val="2666470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ADAP Waiting Lists </a:t>
            </a:r>
            <a:br>
              <a:rPr lang="en-US" dirty="0" smtClean="0"/>
            </a:br>
            <a:r>
              <a:rPr lang="en-US" dirty="0" smtClean="0"/>
              <a:t>and Other Unmet Need</a:t>
            </a:r>
            <a:endParaRPr lang="en-US" dirty="0"/>
          </a:p>
        </p:txBody>
      </p:sp>
      <p:sp>
        <p:nvSpPr>
          <p:cNvPr id="4" name="Content Placeholder 3"/>
          <p:cNvSpPr>
            <a:spLocks noGrp="1"/>
          </p:cNvSpPr>
          <p:nvPr>
            <p:ph idx="1"/>
          </p:nvPr>
        </p:nvSpPr>
        <p:spPr/>
        <p:txBody>
          <a:bodyPr/>
          <a:lstStyle/>
          <a:p>
            <a:pPr>
              <a:spcBef>
                <a:spcPts val="0"/>
              </a:spcBef>
            </a:pPr>
            <a:r>
              <a:rPr lang="en-US" dirty="0" smtClean="0"/>
              <a:t>Over the course of 2011, 14 </a:t>
            </a:r>
            <a:r>
              <a:rPr lang="en-US" dirty="0"/>
              <a:t>ADAPs reported an ADAP waiting list.  </a:t>
            </a:r>
            <a:endParaRPr lang="en-US" dirty="0" smtClean="0"/>
          </a:p>
          <a:p>
            <a:pPr lvl="1">
              <a:spcBef>
                <a:spcPts val="0"/>
              </a:spcBef>
            </a:pPr>
            <a:r>
              <a:rPr lang="en-US" dirty="0" smtClean="0"/>
              <a:t>Since </a:t>
            </a:r>
            <a:r>
              <a:rPr lang="en-US" dirty="0"/>
              <a:t>that time, some ADAPs have been able to reduce the overall number of individuals on their waiting list.  </a:t>
            </a:r>
            <a:endParaRPr lang="en-US" dirty="0" smtClean="0"/>
          </a:p>
          <a:p>
            <a:pPr lvl="1">
              <a:spcBef>
                <a:spcPts val="0"/>
              </a:spcBef>
            </a:pPr>
            <a:r>
              <a:rPr lang="en-US" dirty="0" smtClean="0"/>
              <a:t>As </a:t>
            </a:r>
            <a:r>
              <a:rPr lang="en-US" dirty="0"/>
              <a:t>states remove individuals from their waiting lists, however, they continue to add new individuals to their program.  </a:t>
            </a:r>
            <a:endParaRPr lang="en-US" dirty="0" smtClean="0"/>
          </a:p>
          <a:p>
            <a:pPr lvl="1">
              <a:spcBef>
                <a:spcPts val="0"/>
              </a:spcBef>
            </a:pPr>
            <a:endParaRPr lang="en-US" dirty="0" smtClean="0"/>
          </a:p>
          <a:p>
            <a:pPr>
              <a:spcBef>
                <a:spcPts val="0"/>
              </a:spcBef>
            </a:pPr>
            <a:r>
              <a:rPr lang="en-US" dirty="0" smtClean="0"/>
              <a:t>Demand </a:t>
            </a:r>
            <a:r>
              <a:rPr lang="en-US" dirty="0"/>
              <a:t>for ADAP has not </a:t>
            </a:r>
            <a:r>
              <a:rPr lang="en-US" dirty="0" smtClean="0"/>
              <a:t>dwindled.</a:t>
            </a:r>
          </a:p>
        </p:txBody>
      </p:sp>
    </p:spTree>
    <p:extLst>
      <p:ext uri="{BB962C8B-B14F-4D97-AF65-F5344CB8AC3E}">
        <p14:creationId xmlns:p14="http://schemas.microsoft.com/office/powerpoint/2010/main" val="261442127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Medications</a:t>
            </a:r>
            <a:endParaRPr lang="en-US" dirty="0"/>
          </a:p>
        </p:txBody>
      </p:sp>
      <p:sp>
        <p:nvSpPr>
          <p:cNvPr id="3" name="Content Placeholder 2"/>
          <p:cNvSpPr>
            <a:spLocks noGrp="1"/>
          </p:cNvSpPr>
          <p:nvPr>
            <p:ph idx="1"/>
          </p:nvPr>
        </p:nvSpPr>
        <p:spPr/>
        <p:txBody>
          <a:bodyPr/>
          <a:lstStyle/>
          <a:p>
            <a:pPr>
              <a:spcBef>
                <a:spcPts val="0"/>
              </a:spcBef>
            </a:pPr>
            <a:r>
              <a:rPr lang="en-US" dirty="0"/>
              <a:t>Case management services are being provided to </a:t>
            </a:r>
            <a:r>
              <a:rPr lang="en-US" dirty="0" smtClean="0"/>
              <a:t>clients on ADAP </a:t>
            </a:r>
            <a:r>
              <a:rPr lang="en-US" dirty="0"/>
              <a:t>waiting lists </a:t>
            </a:r>
            <a:r>
              <a:rPr lang="en-US" dirty="0" smtClean="0"/>
              <a:t>through:</a:t>
            </a:r>
          </a:p>
          <a:p>
            <a:pPr lvl="1">
              <a:spcBef>
                <a:spcPts val="0"/>
              </a:spcBef>
            </a:pPr>
            <a:r>
              <a:rPr lang="en-US" dirty="0" smtClean="0"/>
              <a:t>ADAP </a:t>
            </a:r>
            <a:r>
              <a:rPr lang="en-US" dirty="0"/>
              <a:t>(1 </a:t>
            </a:r>
            <a:r>
              <a:rPr lang="en-US" dirty="0" smtClean="0"/>
              <a:t>ADAP)</a:t>
            </a:r>
          </a:p>
          <a:p>
            <a:pPr lvl="1">
              <a:spcBef>
                <a:spcPts val="0"/>
              </a:spcBef>
            </a:pPr>
            <a:r>
              <a:rPr lang="en-US" dirty="0" smtClean="0"/>
              <a:t>Ryan White Part </a:t>
            </a:r>
            <a:r>
              <a:rPr lang="en-US" dirty="0"/>
              <a:t>B </a:t>
            </a:r>
            <a:r>
              <a:rPr lang="en-US" dirty="0" smtClean="0"/>
              <a:t>(6 ADAPs)</a:t>
            </a:r>
          </a:p>
          <a:p>
            <a:pPr lvl="1">
              <a:spcBef>
                <a:spcPts val="0"/>
              </a:spcBef>
            </a:pPr>
            <a:r>
              <a:rPr lang="en-US" dirty="0" smtClean="0"/>
              <a:t>Contracted </a:t>
            </a:r>
            <a:r>
              <a:rPr lang="en-US" dirty="0"/>
              <a:t>agencies </a:t>
            </a:r>
            <a:r>
              <a:rPr lang="en-US" dirty="0" smtClean="0"/>
              <a:t>(7 ADAPs)</a:t>
            </a:r>
          </a:p>
          <a:p>
            <a:pPr lvl="1">
              <a:spcBef>
                <a:spcPts val="0"/>
              </a:spcBef>
            </a:pPr>
            <a:r>
              <a:rPr lang="en-US" dirty="0" smtClean="0"/>
              <a:t>Other </a:t>
            </a:r>
            <a:r>
              <a:rPr lang="en-US" dirty="0"/>
              <a:t>agencies, including other Parts of Ryan White </a:t>
            </a:r>
            <a:r>
              <a:rPr lang="en-US" dirty="0" smtClean="0"/>
              <a:t>(4 </a:t>
            </a:r>
            <a:r>
              <a:rPr lang="en-US" dirty="0"/>
              <a:t>ADAPs</a:t>
            </a:r>
            <a:r>
              <a:rPr lang="en-US" dirty="0" smtClean="0"/>
              <a:t>).</a:t>
            </a:r>
          </a:p>
          <a:p>
            <a:pPr>
              <a:spcBef>
                <a:spcPts val="0"/>
              </a:spcBef>
            </a:pPr>
            <a:endParaRPr lang="en-US" dirty="0"/>
          </a:p>
          <a:p>
            <a:pPr>
              <a:spcBef>
                <a:spcPts val="0"/>
              </a:spcBef>
            </a:pPr>
            <a:r>
              <a:rPr lang="en-US" dirty="0" smtClean="0"/>
              <a:t>ADAP </a:t>
            </a:r>
            <a:r>
              <a:rPr lang="en-US" dirty="0"/>
              <a:t>waiting list states confirm that ADAP waiting list clients are receiving medications through </a:t>
            </a:r>
            <a:r>
              <a:rPr lang="en-US" dirty="0" smtClean="0"/>
              <a:t>other mechanisms.</a:t>
            </a:r>
            <a:endParaRPr lang="en-US" dirty="0"/>
          </a:p>
        </p:txBody>
      </p:sp>
    </p:spTree>
    <p:extLst>
      <p:ext uri="{BB962C8B-B14F-4D97-AF65-F5344CB8AC3E}">
        <p14:creationId xmlns:p14="http://schemas.microsoft.com/office/powerpoint/2010/main" val="33222924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3"/>
          <p:cNvSpPr>
            <a:spLocks noGrp="1"/>
          </p:cNvSpPr>
          <p:nvPr>
            <p:ph type="body" idx="1"/>
          </p:nvPr>
        </p:nvSpPr>
        <p:spPr>
          <a:xfrm>
            <a:off x="228600" y="2667001"/>
            <a:ext cx="8610600" cy="1739900"/>
          </a:xfrm>
        </p:spPr>
        <p:txBody>
          <a:bodyPr/>
          <a:lstStyle/>
          <a:p>
            <a:pPr>
              <a:spcBef>
                <a:spcPts val="0"/>
              </a:spcBef>
            </a:pPr>
            <a:r>
              <a:rPr lang="en-US" dirty="0" smtClean="0"/>
              <a:t>Patient Assistance Programs and People Living with HIV/AIDS</a:t>
            </a:r>
          </a:p>
        </p:txBody>
      </p:sp>
    </p:spTree>
    <p:extLst>
      <p:ext uri="{BB962C8B-B14F-4D97-AF65-F5344CB8AC3E}">
        <p14:creationId xmlns:p14="http://schemas.microsoft.com/office/powerpoint/2010/main" val="197285822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a:t>The Role of HIV </a:t>
            </a:r>
            <a:r>
              <a:rPr lang="en-US" dirty="0" smtClean="0"/>
              <a:t>PAPs</a:t>
            </a:r>
          </a:p>
        </p:txBody>
      </p:sp>
      <p:sp>
        <p:nvSpPr>
          <p:cNvPr id="4" name="Content Placeholder 3"/>
          <p:cNvSpPr>
            <a:spLocks noGrp="1"/>
          </p:cNvSpPr>
          <p:nvPr>
            <p:ph idx="1"/>
          </p:nvPr>
        </p:nvSpPr>
        <p:spPr/>
        <p:txBody>
          <a:bodyPr/>
          <a:lstStyle/>
          <a:p>
            <a:r>
              <a:rPr lang="en-US" dirty="0"/>
              <a:t>PAPs operated by pharmaceutical manufacturers play a small, but </a:t>
            </a:r>
            <a:r>
              <a:rPr lang="en-US" dirty="0" smtClean="0"/>
              <a:t>very important </a:t>
            </a:r>
            <a:r>
              <a:rPr lang="en-US" dirty="0"/>
              <a:t>role in the </a:t>
            </a:r>
            <a:r>
              <a:rPr lang="en-US" dirty="0" smtClean="0"/>
              <a:t>U.S. </a:t>
            </a:r>
            <a:r>
              <a:rPr lang="en-US" dirty="0"/>
              <a:t>health system for delivering medications to people living with </a:t>
            </a:r>
            <a:r>
              <a:rPr lang="en-US" dirty="0" smtClean="0"/>
              <a:t>HIV/AIDS (PLWH).  </a:t>
            </a:r>
          </a:p>
          <a:p>
            <a:endParaRPr lang="en-US" dirty="0" smtClean="0"/>
          </a:p>
          <a:p>
            <a:r>
              <a:rPr lang="en-US" dirty="0" smtClean="0"/>
              <a:t>PAPs </a:t>
            </a:r>
            <a:r>
              <a:rPr lang="en-US" dirty="0"/>
              <a:t>operate in the context of a patchwork health care system</a:t>
            </a:r>
          </a:p>
          <a:p>
            <a:pPr lvl="1"/>
            <a:r>
              <a:rPr lang="en-US" dirty="0"/>
              <a:t>A drug coverage safety net for the public safety net </a:t>
            </a:r>
            <a:r>
              <a:rPr lang="en-US" dirty="0" smtClean="0"/>
              <a:t>programs</a:t>
            </a:r>
          </a:p>
          <a:p>
            <a:pPr lvl="1"/>
            <a:r>
              <a:rPr lang="en-US" dirty="0" smtClean="0"/>
              <a:t>In </a:t>
            </a:r>
            <a:r>
              <a:rPr lang="en-US" dirty="0"/>
              <a:t>an environment where ADAPs are restricting access to medications, PAPs become more critical.</a:t>
            </a:r>
          </a:p>
          <a:p>
            <a:pPr lvl="1"/>
            <a:endParaRPr lang="en-US" dirty="0"/>
          </a:p>
          <a:p>
            <a:endParaRPr lang="en-US" dirty="0" smtClean="0"/>
          </a:p>
        </p:txBody>
      </p:sp>
    </p:spTree>
    <p:extLst>
      <p:ext uri="{BB962C8B-B14F-4D97-AF65-F5344CB8AC3E}">
        <p14:creationId xmlns:p14="http://schemas.microsoft.com/office/powerpoint/2010/main" val="32152606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a:t>
            </a:r>
            <a:endParaRPr lang="en-US" dirty="0"/>
          </a:p>
        </p:txBody>
      </p:sp>
      <p:sp>
        <p:nvSpPr>
          <p:cNvPr id="3" name="Content Placeholder 2"/>
          <p:cNvSpPr>
            <a:spLocks noGrp="1"/>
          </p:cNvSpPr>
          <p:nvPr>
            <p:ph idx="1"/>
          </p:nvPr>
        </p:nvSpPr>
        <p:spPr/>
        <p:txBody>
          <a:bodyPr/>
          <a:lstStyle/>
          <a:p>
            <a:pPr marL="0" indent="0">
              <a:buNone/>
            </a:pPr>
            <a:r>
              <a:rPr lang="en-US" dirty="0" smtClean="0"/>
              <a:t>This continuing education activity is managed and accredited by Professional Education Service Group.  The information presented in this activity represents the opinion of the author(s) or faulty.  Neither PESG, nor any accrediting organization endorses any commercial products displayed or mentioned in conjunction with this activity.</a:t>
            </a:r>
          </a:p>
          <a:p>
            <a:pPr marL="0" indent="0">
              <a:buNone/>
            </a:pPr>
            <a:endParaRPr lang="en-US" dirty="0"/>
          </a:p>
          <a:p>
            <a:pPr marL="0" indent="0">
              <a:buNone/>
            </a:pPr>
            <a:r>
              <a:rPr lang="en-US" dirty="0" smtClean="0"/>
              <a:t>Commercial support was not received for this activity.</a:t>
            </a:r>
            <a:endParaRPr lang="en-US" dirty="0"/>
          </a:p>
        </p:txBody>
      </p:sp>
    </p:spTree>
    <p:extLst>
      <p:ext uri="{BB962C8B-B14F-4D97-AF65-F5344CB8AC3E}">
        <p14:creationId xmlns:p14="http://schemas.microsoft.com/office/powerpoint/2010/main" val="42108969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txBody>
          <a:bodyPr/>
          <a:lstStyle/>
          <a:p>
            <a:r>
              <a:rPr lang="en-US" dirty="0"/>
              <a:t>The Role of HIV PAPs</a:t>
            </a:r>
            <a:br>
              <a:rPr lang="en-US" dirty="0"/>
            </a:br>
            <a:r>
              <a:rPr lang="en-US" sz="1600" i="1" dirty="0"/>
              <a:t>(continued)</a:t>
            </a:r>
            <a:endParaRPr lang="en-US" b="1" dirty="0" smtClean="0"/>
          </a:p>
        </p:txBody>
      </p:sp>
      <p:sp>
        <p:nvSpPr>
          <p:cNvPr id="2" name="Content Placeholder 1"/>
          <p:cNvSpPr>
            <a:spLocks noGrp="1"/>
          </p:cNvSpPr>
          <p:nvPr>
            <p:ph idx="1"/>
          </p:nvPr>
        </p:nvSpPr>
        <p:spPr>
          <a:xfrm>
            <a:off x="381000" y="1447800"/>
            <a:ext cx="4114800" cy="4267200"/>
          </a:xfrm>
        </p:spPr>
        <p:txBody>
          <a:bodyPr/>
          <a:lstStyle/>
          <a:p>
            <a:pPr defTabSz="457200" eaLnBrk="1" fontAlgn="auto" hangingPunct="1">
              <a:spcBef>
                <a:spcPts val="0"/>
              </a:spcBef>
              <a:spcAft>
                <a:spcPts val="0"/>
              </a:spcAft>
              <a:defRPr/>
            </a:pPr>
            <a:r>
              <a:rPr lang="en-US" dirty="0"/>
              <a:t>There are </a:t>
            </a:r>
            <a:r>
              <a:rPr lang="en-US" dirty="0" smtClean="0"/>
              <a:t>approximately </a:t>
            </a:r>
            <a:r>
              <a:rPr lang="en-US" dirty="0"/>
              <a:t>20,000-30,000 patients utilizing PAPs.  </a:t>
            </a:r>
            <a:endParaRPr lang="en-US" dirty="0" smtClean="0"/>
          </a:p>
          <a:p>
            <a:pPr defTabSz="457200" eaLnBrk="1" fontAlgn="auto" hangingPunct="1">
              <a:spcBef>
                <a:spcPts val="0"/>
              </a:spcBef>
              <a:spcAft>
                <a:spcPts val="0"/>
              </a:spcAft>
              <a:defRPr/>
            </a:pPr>
            <a:endParaRPr lang="en-US" dirty="0"/>
          </a:p>
          <a:p>
            <a:pPr defTabSz="457200" eaLnBrk="1" fontAlgn="auto" hangingPunct="1">
              <a:spcBef>
                <a:spcPts val="0"/>
              </a:spcBef>
              <a:spcAft>
                <a:spcPts val="0"/>
              </a:spcAft>
              <a:defRPr/>
            </a:pPr>
            <a:r>
              <a:rPr lang="en-US" dirty="0"/>
              <a:t>Analyses indicates that PAPs serve patients who are in transition between longer term methods of  coverage and typically stay in a PAP less than one year.</a:t>
            </a:r>
          </a:p>
          <a:p>
            <a:endParaRPr lang="en-US" dirty="0"/>
          </a:p>
        </p:txBody>
      </p:sp>
      <p:graphicFrame>
        <p:nvGraphicFramePr>
          <p:cNvPr id="5" name="Object 4"/>
          <p:cNvGraphicFramePr>
            <a:graphicFrameLocks noGrp="1"/>
          </p:cNvGraphicFramePr>
          <p:nvPr>
            <p:extLst>
              <p:ext uri="{D42A27DB-BD31-4B8C-83A1-F6EECF244321}">
                <p14:modId xmlns:p14="http://schemas.microsoft.com/office/powerpoint/2010/main" val="3424696564"/>
              </p:ext>
            </p:extLst>
          </p:nvPr>
        </p:nvGraphicFramePr>
        <p:xfrm>
          <a:off x="4495800" y="1906588"/>
          <a:ext cx="4276725" cy="3275012"/>
        </p:xfrm>
        <a:graphic>
          <a:graphicData uri="http://schemas.openxmlformats.org/presentationml/2006/ole">
            <mc:AlternateContent xmlns:mc="http://schemas.openxmlformats.org/markup-compatibility/2006">
              <mc:Choice xmlns:v="urn:schemas-microsoft-com:vml" Requires="v">
                <p:oleObj spid="_x0000_s1031" name="Worksheet" r:id="rId4" imgW="8039109" imgH="5715034" progId="Excel.Sheet.8">
                  <p:embed/>
                </p:oleObj>
              </mc:Choice>
              <mc:Fallback>
                <p:oleObj name="Worksheet" r:id="rId4" imgW="8039109" imgH="5715034" progId="Excel.Sheet.8">
                  <p:embed/>
                  <p:pic>
                    <p:nvPicPr>
                      <p:cNvPr id="0" name=""/>
                      <p:cNvPicPr>
                        <a:picLocks noGrp="1" noChangeArrowheads="1"/>
                      </p:cNvPicPr>
                      <p:nvPr/>
                    </p:nvPicPr>
                    <p:blipFill>
                      <a:blip r:embed="rId5"/>
                      <a:srcRect/>
                      <a:stretch>
                        <a:fillRect/>
                      </a:stretch>
                    </p:blipFill>
                    <p:spPr bwMode="auto">
                      <a:xfrm>
                        <a:off x="4495800" y="1906588"/>
                        <a:ext cx="4276725" cy="327501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3396780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The Role of HIV PAPs</a:t>
            </a:r>
            <a:br>
              <a:rPr lang="en-US" b="1" dirty="0" smtClean="0"/>
            </a:br>
            <a:r>
              <a:rPr lang="en-US" sz="1600" i="1" dirty="0" smtClean="0"/>
              <a:t>(continued)</a:t>
            </a:r>
            <a:endParaRPr lang="en-US" sz="1600" b="1" i="1" dirty="0"/>
          </a:p>
        </p:txBody>
      </p:sp>
      <p:sp>
        <p:nvSpPr>
          <p:cNvPr id="6" name="Content Placeholder 5"/>
          <p:cNvSpPr>
            <a:spLocks noGrp="1"/>
          </p:cNvSpPr>
          <p:nvPr>
            <p:ph idx="1"/>
          </p:nvPr>
        </p:nvSpPr>
        <p:spPr/>
        <p:txBody>
          <a:bodyPr/>
          <a:lstStyle/>
          <a:p>
            <a:pPr lvl="0">
              <a:spcBef>
                <a:spcPts val="0"/>
              </a:spcBef>
            </a:pPr>
            <a:r>
              <a:rPr lang="en-US" sz="2300" dirty="0"/>
              <a:t>Pharmaceutical companies have been strong partners and have fulfilled their obligation to provide life saving medications to patients who would otherwise go untreated.  </a:t>
            </a:r>
            <a:endParaRPr lang="en-US" sz="2300" dirty="0" smtClean="0"/>
          </a:p>
          <a:p>
            <a:pPr lvl="0">
              <a:spcBef>
                <a:spcPts val="0"/>
              </a:spcBef>
            </a:pPr>
            <a:endParaRPr lang="en-US" sz="2300" dirty="0"/>
          </a:p>
          <a:p>
            <a:pPr lvl="0">
              <a:spcBef>
                <a:spcPts val="0"/>
              </a:spcBef>
            </a:pPr>
            <a:r>
              <a:rPr lang="en-US" sz="2300" dirty="0"/>
              <a:t>With revenue from HIV medications now exceeding $10 billion per year, pharmaceutical companies continue to have adequate resources to support PAPs.</a:t>
            </a:r>
          </a:p>
          <a:p>
            <a:pPr marL="0" lvl="0" indent="0">
              <a:spcBef>
                <a:spcPts val="0"/>
              </a:spcBef>
              <a:buNone/>
            </a:pPr>
            <a:endParaRPr lang="en-US" sz="2300" dirty="0"/>
          </a:p>
          <a:p>
            <a:pPr>
              <a:spcBef>
                <a:spcPts val="0"/>
              </a:spcBef>
            </a:pPr>
            <a:r>
              <a:rPr lang="en-US" sz="2300" dirty="0"/>
              <a:t>Industry and public health officials have long recognized the need for a common portal to access these programs.</a:t>
            </a:r>
          </a:p>
          <a:p>
            <a:pPr>
              <a:spcBef>
                <a:spcPts val="0"/>
              </a:spcBef>
            </a:pPr>
            <a:endParaRPr lang="en-US" sz="2300" dirty="0"/>
          </a:p>
        </p:txBody>
      </p:sp>
    </p:spTree>
    <p:extLst>
      <p:ext uri="{BB962C8B-B14F-4D97-AF65-F5344CB8AC3E}">
        <p14:creationId xmlns:p14="http://schemas.microsoft.com/office/powerpoint/2010/main" val="3276014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Role of HIV PAPs</a:t>
            </a:r>
            <a:br>
              <a:rPr lang="en-US" dirty="0" smtClean="0"/>
            </a:br>
            <a:r>
              <a:rPr lang="en-US" sz="1600" i="1" dirty="0" smtClean="0"/>
              <a:t>(continued)</a:t>
            </a:r>
            <a:endParaRPr lang="en-US" sz="1600" i="1" dirty="0"/>
          </a:p>
        </p:txBody>
      </p:sp>
      <p:sp>
        <p:nvSpPr>
          <p:cNvPr id="3" name="Content Placeholder 2"/>
          <p:cNvSpPr>
            <a:spLocks noGrp="1"/>
          </p:cNvSpPr>
          <p:nvPr>
            <p:ph idx="1"/>
          </p:nvPr>
        </p:nvSpPr>
        <p:spPr>
          <a:xfrm>
            <a:off x="381000" y="1401096"/>
            <a:ext cx="8305800" cy="4267200"/>
          </a:xfrm>
        </p:spPr>
        <p:txBody>
          <a:bodyPr/>
          <a:lstStyle/>
          <a:p>
            <a:r>
              <a:rPr lang="en-US" dirty="0" smtClean="0"/>
              <a:t>Serve people who </a:t>
            </a:r>
            <a:r>
              <a:rPr lang="en-US" dirty="0"/>
              <a:t>get stuck navigating the system and may not be aware of services that are available to </a:t>
            </a:r>
            <a:r>
              <a:rPr lang="en-US" dirty="0" smtClean="0"/>
              <a:t>them.</a:t>
            </a:r>
          </a:p>
          <a:p>
            <a:endParaRPr lang="en-US" dirty="0" smtClean="0"/>
          </a:p>
          <a:p>
            <a:r>
              <a:rPr lang="en-US" dirty="0" smtClean="0"/>
              <a:t>Also serve </a:t>
            </a:r>
            <a:r>
              <a:rPr lang="en-US" dirty="0"/>
              <a:t>people who can navigate the system, yet for whom no public safety net programs are available to serve </a:t>
            </a:r>
            <a:r>
              <a:rPr lang="en-US" dirty="0" smtClean="0"/>
              <a:t>them.</a:t>
            </a:r>
          </a:p>
          <a:p>
            <a:endParaRPr lang="en-US" dirty="0" smtClean="0"/>
          </a:p>
          <a:p>
            <a:r>
              <a:rPr lang="en-US" dirty="0" smtClean="0"/>
              <a:t>Important for under-insured people who may not qualify for public assistance but have limited prescription drug benefits.</a:t>
            </a:r>
            <a:endParaRPr lang="en-US" dirty="0"/>
          </a:p>
          <a:p>
            <a:endParaRPr lang="en-US" dirty="0"/>
          </a:p>
        </p:txBody>
      </p:sp>
    </p:spTree>
    <p:extLst>
      <p:ext uri="{BB962C8B-B14F-4D97-AF65-F5344CB8AC3E}">
        <p14:creationId xmlns:p14="http://schemas.microsoft.com/office/powerpoint/2010/main" val="219687004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Role of HIV PAPs</a:t>
            </a:r>
            <a:br>
              <a:rPr lang="en-US" dirty="0"/>
            </a:br>
            <a:r>
              <a:rPr lang="en-US" sz="1600" i="1" dirty="0"/>
              <a:t>(continued)</a:t>
            </a:r>
            <a:endParaRPr lang="en-US" dirty="0"/>
          </a:p>
        </p:txBody>
      </p:sp>
      <p:sp>
        <p:nvSpPr>
          <p:cNvPr id="3" name="Content Placeholder 2"/>
          <p:cNvSpPr>
            <a:spLocks noGrp="1"/>
          </p:cNvSpPr>
          <p:nvPr>
            <p:ph idx="1"/>
          </p:nvPr>
        </p:nvSpPr>
        <p:spPr>
          <a:xfrm>
            <a:off x="381000" y="1344564"/>
            <a:ext cx="8305800" cy="4267200"/>
          </a:xfrm>
        </p:spPr>
        <p:txBody>
          <a:bodyPr/>
          <a:lstStyle/>
          <a:p>
            <a:pPr>
              <a:spcBef>
                <a:spcPts val="0"/>
              </a:spcBef>
            </a:pPr>
            <a:r>
              <a:rPr lang="en-US" sz="2250" dirty="0" smtClean="0">
                <a:latin typeface="+mj-lt"/>
              </a:rPr>
              <a:t>All 8 companies that manufacture HIV antiretroviral medications operate a PAP.</a:t>
            </a:r>
          </a:p>
          <a:p>
            <a:pPr>
              <a:spcBef>
                <a:spcPts val="0"/>
              </a:spcBef>
            </a:pPr>
            <a:endParaRPr lang="en-US" sz="2250" dirty="0" smtClean="0">
              <a:latin typeface="+mj-lt"/>
            </a:endParaRPr>
          </a:p>
          <a:p>
            <a:pPr>
              <a:spcBef>
                <a:spcPts val="0"/>
              </a:spcBef>
            </a:pPr>
            <a:r>
              <a:rPr lang="en-US" sz="2250" dirty="0" smtClean="0">
                <a:latin typeface="+mj-lt"/>
              </a:rPr>
              <a:t>One additional PAP for a two company/combination drug).</a:t>
            </a:r>
          </a:p>
          <a:p>
            <a:pPr>
              <a:spcBef>
                <a:spcPts val="0"/>
              </a:spcBef>
            </a:pPr>
            <a:endParaRPr lang="en-US" sz="2250" dirty="0" smtClean="0">
              <a:latin typeface="+mj-lt"/>
            </a:endParaRPr>
          </a:p>
          <a:p>
            <a:pPr>
              <a:spcBef>
                <a:spcPts val="0"/>
              </a:spcBef>
            </a:pPr>
            <a:r>
              <a:rPr lang="en-US" sz="2250" dirty="0" smtClean="0">
                <a:latin typeface="+mj-lt"/>
              </a:rPr>
              <a:t>Most companies have increased eligibility levels to 500 percent of FPL.  Exception processes exist for companies under that amount.</a:t>
            </a:r>
          </a:p>
          <a:p>
            <a:pPr>
              <a:spcBef>
                <a:spcPts val="0"/>
              </a:spcBef>
            </a:pPr>
            <a:endParaRPr lang="en-US" sz="2250" dirty="0" smtClean="0">
              <a:latin typeface="+mj-lt"/>
            </a:endParaRPr>
          </a:p>
          <a:p>
            <a:pPr>
              <a:spcBef>
                <a:spcPts val="0"/>
              </a:spcBef>
            </a:pPr>
            <a:r>
              <a:rPr lang="en-US" sz="2250" dirty="0">
                <a:latin typeface="+mj-lt"/>
              </a:rPr>
              <a:t>Each company has worked to simplify their PAP enrollment, eligibility and distribution processes:  many successes are noted.  </a:t>
            </a:r>
          </a:p>
          <a:p>
            <a:pPr>
              <a:spcBef>
                <a:spcPts val="0"/>
              </a:spcBef>
            </a:pPr>
            <a:endParaRPr lang="en-US" sz="2250" dirty="0">
              <a:latin typeface="+mj-lt"/>
            </a:endParaRPr>
          </a:p>
          <a:p>
            <a:pPr>
              <a:spcBef>
                <a:spcPts val="0"/>
              </a:spcBef>
            </a:pPr>
            <a:endParaRPr lang="en-US" sz="2250" dirty="0">
              <a:latin typeface="+mj-lt"/>
            </a:endParaRPr>
          </a:p>
        </p:txBody>
      </p:sp>
    </p:spTree>
    <p:extLst>
      <p:ext uri="{BB962C8B-B14F-4D97-AF65-F5344CB8AC3E}">
        <p14:creationId xmlns:p14="http://schemas.microsoft.com/office/powerpoint/2010/main" val="13806257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Accessing PAPs</a:t>
            </a:r>
            <a:endParaRPr lang="en-US" dirty="0"/>
          </a:p>
        </p:txBody>
      </p:sp>
      <p:sp>
        <p:nvSpPr>
          <p:cNvPr id="3" name="Content Placeholder 2"/>
          <p:cNvSpPr>
            <a:spLocks noGrp="1"/>
          </p:cNvSpPr>
          <p:nvPr>
            <p:ph idx="1"/>
          </p:nvPr>
        </p:nvSpPr>
        <p:spPr/>
        <p:txBody>
          <a:bodyPr/>
          <a:lstStyle/>
          <a:p>
            <a:r>
              <a:rPr lang="en-US" dirty="0"/>
              <a:t>PLWHA, providers and case managers often report these programs can be difficult for individuals to access for a number of </a:t>
            </a:r>
            <a:r>
              <a:rPr lang="en-US" dirty="0" smtClean="0"/>
              <a:t>reasons:</a:t>
            </a:r>
          </a:p>
          <a:p>
            <a:pPr lvl="1"/>
            <a:r>
              <a:rPr lang="en-US" b="1" dirty="0" smtClean="0"/>
              <a:t>Multi-drug regimens (multi-companies) requires multiple applications and varying requirements</a:t>
            </a:r>
          </a:p>
          <a:p>
            <a:pPr lvl="1"/>
            <a:r>
              <a:rPr lang="en-US" dirty="0" smtClean="0"/>
              <a:t>Lack </a:t>
            </a:r>
            <a:r>
              <a:rPr lang="en-US" dirty="0"/>
              <a:t>of knowledge </a:t>
            </a:r>
            <a:r>
              <a:rPr lang="en-US" dirty="0" smtClean="0"/>
              <a:t>of PAPs</a:t>
            </a:r>
          </a:p>
          <a:p>
            <a:pPr lvl="1"/>
            <a:r>
              <a:rPr lang="en-US" dirty="0" smtClean="0"/>
              <a:t>Confusing and/or challenging application and income verification requirements </a:t>
            </a:r>
            <a:r>
              <a:rPr lang="en-US" dirty="0"/>
              <a:t>that </a:t>
            </a:r>
            <a:r>
              <a:rPr lang="en-US" dirty="0" smtClean="0"/>
              <a:t>vary by company</a:t>
            </a:r>
          </a:p>
          <a:p>
            <a:pPr lvl="1"/>
            <a:r>
              <a:rPr lang="en-US" dirty="0" smtClean="0"/>
              <a:t>Delays in eligibility processing (vary by company and on a case-by-case basis)</a:t>
            </a:r>
          </a:p>
          <a:p>
            <a:endParaRPr lang="en-US" dirty="0"/>
          </a:p>
        </p:txBody>
      </p:sp>
    </p:spTree>
    <p:extLst>
      <p:ext uri="{BB962C8B-B14F-4D97-AF65-F5344CB8AC3E}">
        <p14:creationId xmlns:p14="http://schemas.microsoft.com/office/powerpoint/2010/main" val="4392548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Accessing PAPs</a:t>
            </a:r>
            <a:br>
              <a:rPr lang="en-US" dirty="0" smtClean="0"/>
            </a:br>
            <a:r>
              <a:rPr lang="en-US" sz="1400" i="1" dirty="0" smtClean="0"/>
              <a:t>(continued)</a:t>
            </a:r>
            <a:endParaRPr lang="en-US" i="1" dirty="0"/>
          </a:p>
        </p:txBody>
      </p:sp>
      <p:sp>
        <p:nvSpPr>
          <p:cNvPr id="3" name="Content Placeholder 2"/>
          <p:cNvSpPr>
            <a:spLocks noGrp="1"/>
          </p:cNvSpPr>
          <p:nvPr>
            <p:ph idx="1"/>
          </p:nvPr>
        </p:nvSpPr>
        <p:spPr/>
        <p:txBody>
          <a:bodyPr/>
          <a:lstStyle/>
          <a:p>
            <a:r>
              <a:rPr lang="en-US" dirty="0"/>
              <a:t>PLWHA, providers and case managers often report these programs can be difficult for individuals to access for a number of </a:t>
            </a:r>
            <a:r>
              <a:rPr lang="en-US" dirty="0" smtClean="0"/>
              <a:t>reasons:</a:t>
            </a:r>
          </a:p>
          <a:p>
            <a:pPr lvl="1"/>
            <a:r>
              <a:rPr lang="en-US" dirty="0"/>
              <a:t>Communication about status of application</a:t>
            </a:r>
          </a:p>
          <a:p>
            <a:pPr lvl="1"/>
            <a:r>
              <a:rPr lang="en-US" dirty="0" smtClean="0"/>
              <a:t>Inconsistent eligibility requirements (eligible for some but not all PAPs)</a:t>
            </a:r>
          </a:p>
          <a:p>
            <a:pPr lvl="1"/>
            <a:r>
              <a:rPr lang="en-US" dirty="0" smtClean="0"/>
              <a:t>Differing time frames and locations for receiving medications</a:t>
            </a:r>
          </a:p>
          <a:p>
            <a:pPr lvl="1"/>
            <a:r>
              <a:rPr lang="en-US" dirty="0" smtClean="0"/>
              <a:t>Differing re-certification time frames</a:t>
            </a:r>
          </a:p>
          <a:p>
            <a:pPr lvl="1"/>
            <a:endParaRPr lang="en-US" dirty="0"/>
          </a:p>
        </p:txBody>
      </p:sp>
    </p:spTree>
    <p:extLst>
      <p:ext uri="{BB962C8B-B14F-4D97-AF65-F5344CB8AC3E}">
        <p14:creationId xmlns:p14="http://schemas.microsoft.com/office/powerpoint/2010/main" val="9391434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r>
              <a:rPr lang="en-US" dirty="0" smtClean="0"/>
              <a:t>Welvista and ADAP Waiting Lists</a:t>
            </a:r>
            <a:endParaRPr lang="en-US" dirty="0"/>
          </a:p>
        </p:txBody>
      </p:sp>
    </p:spTree>
    <p:extLst>
      <p:ext uri="{BB962C8B-B14F-4D97-AF65-F5344CB8AC3E}">
        <p14:creationId xmlns:p14="http://schemas.microsoft.com/office/powerpoint/2010/main" val="14622084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Welvista</a:t>
            </a:r>
            <a:endParaRPr lang="en-US" dirty="0"/>
          </a:p>
        </p:txBody>
      </p:sp>
      <p:sp>
        <p:nvSpPr>
          <p:cNvPr id="4" name="Content Placeholder 3"/>
          <p:cNvSpPr>
            <a:spLocks noGrp="1"/>
          </p:cNvSpPr>
          <p:nvPr>
            <p:ph idx="1"/>
          </p:nvPr>
        </p:nvSpPr>
        <p:spPr/>
        <p:txBody>
          <a:bodyPr/>
          <a:lstStyle/>
          <a:p>
            <a:pPr>
              <a:spcBef>
                <a:spcPts val="0"/>
              </a:spcBef>
            </a:pPr>
            <a:r>
              <a:rPr lang="en-US" dirty="0" smtClean="0"/>
              <a:t>A </a:t>
            </a:r>
            <a:r>
              <a:rPr lang="en-US" dirty="0"/>
              <a:t>non-profit mail-order pharmacy based in South </a:t>
            </a:r>
            <a:r>
              <a:rPr lang="en-US" dirty="0" smtClean="0"/>
              <a:t>Carolina</a:t>
            </a:r>
          </a:p>
          <a:p>
            <a:pPr>
              <a:spcBef>
                <a:spcPts val="0"/>
              </a:spcBef>
            </a:pPr>
            <a:endParaRPr lang="en-US" sz="2250" dirty="0"/>
          </a:p>
          <a:p>
            <a:pPr>
              <a:spcBef>
                <a:spcPts val="0"/>
              </a:spcBef>
            </a:pPr>
            <a:r>
              <a:rPr lang="en-US" dirty="0" smtClean="0"/>
              <a:t>In 2010, Welvista </a:t>
            </a:r>
            <a:r>
              <a:rPr lang="en-US" dirty="0"/>
              <a:t>began to provide HIV medications to individuals on ADAP waiting </a:t>
            </a:r>
            <a:r>
              <a:rPr lang="en-US" dirty="0" smtClean="0"/>
              <a:t>lists as a “one-stop-shop” for client access to HIV medications.</a:t>
            </a:r>
          </a:p>
          <a:p>
            <a:pPr>
              <a:spcBef>
                <a:spcPts val="0"/>
              </a:spcBef>
            </a:pPr>
            <a:endParaRPr lang="en-US" sz="2250" dirty="0" smtClean="0"/>
          </a:p>
          <a:p>
            <a:pPr>
              <a:spcBef>
                <a:spcPts val="0"/>
              </a:spcBef>
            </a:pPr>
            <a:r>
              <a:rPr lang="en-US" dirty="0" smtClean="0"/>
              <a:t>Welvista </a:t>
            </a:r>
            <a:r>
              <a:rPr lang="en-US" dirty="0"/>
              <a:t>is supported by </a:t>
            </a:r>
            <a:r>
              <a:rPr lang="en-US" dirty="0" smtClean="0"/>
              <a:t>the major HIV antiretroviral manufacturers.</a:t>
            </a:r>
          </a:p>
          <a:p>
            <a:pPr>
              <a:spcBef>
                <a:spcPts val="0"/>
              </a:spcBef>
            </a:pPr>
            <a:endParaRPr lang="en-US" sz="2250" dirty="0"/>
          </a:p>
          <a:p>
            <a:pPr>
              <a:spcBef>
                <a:spcPts val="0"/>
              </a:spcBef>
            </a:pPr>
            <a:r>
              <a:rPr lang="en-US" dirty="0" smtClean="0"/>
              <a:t>Currently </a:t>
            </a:r>
            <a:r>
              <a:rPr lang="en-US" dirty="0"/>
              <a:t>licensed to dispense medications in 20 states and is seeking licensure in seven more.  </a:t>
            </a:r>
          </a:p>
          <a:p>
            <a:pPr>
              <a:spcBef>
                <a:spcPts val="0"/>
              </a:spcBef>
            </a:pPr>
            <a:endParaRPr lang="en-US" dirty="0"/>
          </a:p>
        </p:txBody>
      </p:sp>
    </p:spTree>
    <p:extLst>
      <p:ext uri="{BB962C8B-B14F-4D97-AF65-F5344CB8AC3E}">
        <p14:creationId xmlns:p14="http://schemas.microsoft.com/office/powerpoint/2010/main" val="17090483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3"/>
          <p:cNvSpPr>
            <a:spLocks noGrp="1"/>
          </p:cNvSpPr>
          <p:nvPr>
            <p:ph type="body" idx="1"/>
          </p:nvPr>
        </p:nvSpPr>
        <p:spPr>
          <a:xfrm>
            <a:off x="228600" y="2667001"/>
            <a:ext cx="8610600" cy="1739900"/>
          </a:xfrm>
        </p:spPr>
        <p:txBody>
          <a:bodyPr/>
          <a:lstStyle/>
          <a:p>
            <a:pPr>
              <a:spcBef>
                <a:spcPts val="0"/>
              </a:spcBef>
            </a:pPr>
            <a:r>
              <a:rPr lang="en-US" dirty="0" smtClean="0"/>
              <a:t>Current Initiatives to </a:t>
            </a:r>
          </a:p>
          <a:p>
            <a:pPr>
              <a:spcBef>
                <a:spcPts val="0"/>
              </a:spcBef>
            </a:pPr>
            <a:r>
              <a:rPr lang="en-US" dirty="0" smtClean="0"/>
              <a:t>Streamline Access to PAPs</a:t>
            </a:r>
          </a:p>
        </p:txBody>
      </p:sp>
    </p:spTree>
    <p:extLst>
      <p:ext uri="{BB962C8B-B14F-4D97-AF65-F5344CB8AC3E}">
        <p14:creationId xmlns:p14="http://schemas.microsoft.com/office/powerpoint/2010/main" val="368027636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Current Initiative</a:t>
            </a:r>
            <a:endParaRPr lang="en-US" dirty="0"/>
          </a:p>
        </p:txBody>
      </p:sp>
      <p:sp>
        <p:nvSpPr>
          <p:cNvPr id="4" name="Content Placeholder 3"/>
          <p:cNvSpPr>
            <a:spLocks noGrp="1"/>
          </p:cNvSpPr>
          <p:nvPr>
            <p:ph idx="1"/>
          </p:nvPr>
        </p:nvSpPr>
        <p:spPr/>
        <p:txBody>
          <a:bodyPr/>
          <a:lstStyle/>
          <a:p>
            <a:pPr>
              <a:spcBef>
                <a:spcPts val="0"/>
              </a:spcBef>
            </a:pPr>
            <a:r>
              <a:rPr lang="en-US" sz="2200" dirty="0" smtClean="0"/>
              <a:t>Analyzed three current options for increased access to care for under and uninsured individuals living with HIV – ADAP, pharmaceutical patient assistance programs (PAPs) and Welvista.  </a:t>
            </a:r>
          </a:p>
          <a:p>
            <a:pPr>
              <a:spcBef>
                <a:spcPts val="0"/>
              </a:spcBef>
            </a:pPr>
            <a:endParaRPr lang="en-US" sz="2200" dirty="0" smtClean="0"/>
          </a:p>
          <a:p>
            <a:pPr>
              <a:spcBef>
                <a:spcPts val="0"/>
              </a:spcBef>
            </a:pPr>
            <a:r>
              <a:rPr lang="en-US" sz="2200" dirty="0" smtClean="0"/>
              <a:t>In collaboration with HHS/HRSA and the Clinton Health Access Initiative, NASTAD has worked to develop a standardized PAP enrollment process and application.  </a:t>
            </a:r>
          </a:p>
          <a:p>
            <a:pPr>
              <a:spcBef>
                <a:spcPts val="0"/>
              </a:spcBef>
            </a:pPr>
            <a:endParaRPr lang="en-US" sz="2200" dirty="0" smtClean="0"/>
          </a:p>
          <a:p>
            <a:pPr>
              <a:spcBef>
                <a:spcPts val="0"/>
              </a:spcBef>
            </a:pPr>
            <a:r>
              <a:rPr lang="en-US" sz="2200" dirty="0" smtClean="0"/>
              <a:t>This effort, in conjunction with industry and federal partners, will bring HIV/AIDS care and treatment for the under and uninsured to a new era.</a:t>
            </a:r>
          </a:p>
          <a:p>
            <a:pPr>
              <a:spcBef>
                <a:spcPts val="0"/>
              </a:spcBef>
            </a:pPr>
            <a:endParaRPr lang="en-US" sz="2200" dirty="0"/>
          </a:p>
        </p:txBody>
      </p:sp>
    </p:spTree>
    <p:extLst>
      <p:ext uri="{BB962C8B-B14F-4D97-AF65-F5344CB8AC3E}">
        <p14:creationId xmlns:p14="http://schemas.microsoft.com/office/powerpoint/2010/main" val="2123826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Disclosures </a:t>
            </a:r>
            <a:br>
              <a:rPr lang="en-US" dirty="0" smtClean="0"/>
            </a:br>
            <a:r>
              <a:rPr lang="en-US" sz="1600" i="1" dirty="0" smtClean="0"/>
              <a:t>(continued)</a:t>
            </a:r>
            <a:endParaRPr lang="en-US" sz="1600" i="1" dirty="0"/>
          </a:p>
        </p:txBody>
      </p:sp>
      <p:sp>
        <p:nvSpPr>
          <p:cNvPr id="3" name="Content Placeholder 2"/>
          <p:cNvSpPr>
            <a:spLocks noGrp="1"/>
          </p:cNvSpPr>
          <p:nvPr>
            <p:ph idx="1"/>
          </p:nvPr>
        </p:nvSpPr>
        <p:spPr/>
        <p:txBody>
          <a:bodyPr/>
          <a:lstStyle/>
          <a:p>
            <a:pPr marL="0" indent="0">
              <a:spcBef>
                <a:spcPts val="0"/>
              </a:spcBef>
              <a:buNone/>
            </a:pPr>
            <a:r>
              <a:rPr lang="en-US" dirty="0" smtClean="0"/>
              <a:t>Murray </a:t>
            </a:r>
            <a:r>
              <a:rPr lang="en-US" dirty="0" err="1" smtClean="0"/>
              <a:t>Penner</a:t>
            </a:r>
            <a:r>
              <a:rPr lang="en-US" dirty="0" smtClean="0"/>
              <a:t> serves as Board Chair for </a:t>
            </a:r>
            <a:r>
              <a:rPr lang="en-US" dirty="0" err="1" smtClean="0"/>
              <a:t>HarborPath</a:t>
            </a:r>
            <a:r>
              <a:rPr lang="en-US" dirty="0" smtClean="0"/>
              <a:t> but otherwise has </a:t>
            </a:r>
            <a:r>
              <a:rPr lang="en-US" dirty="0"/>
              <a:t>no financial interest or relationships to disclose.</a:t>
            </a:r>
            <a:endParaRPr lang="en-US" dirty="0" smtClean="0"/>
          </a:p>
          <a:p>
            <a:pPr marL="0" lvl="1" indent="0">
              <a:spcBef>
                <a:spcPts val="0"/>
              </a:spcBef>
              <a:buNone/>
            </a:pPr>
            <a:endParaRPr lang="en-US" dirty="0"/>
          </a:p>
          <a:p>
            <a:pPr marL="0" lvl="1" indent="0">
              <a:spcBef>
                <a:spcPts val="0"/>
              </a:spcBef>
              <a:buNone/>
            </a:pPr>
            <a:r>
              <a:rPr lang="en-US" b="1" dirty="0" smtClean="0">
                <a:solidFill>
                  <a:srgbClr val="0070C0"/>
                </a:solidFill>
              </a:rPr>
              <a:t>Britten Pund has no financial interest or relationships to disclose.</a:t>
            </a:r>
          </a:p>
          <a:p>
            <a:pPr marL="0" lvl="1" indent="0">
              <a:spcBef>
                <a:spcPts val="0"/>
              </a:spcBef>
              <a:buNone/>
            </a:pPr>
            <a:endParaRPr lang="en-US" b="1" dirty="0">
              <a:solidFill>
                <a:srgbClr val="0070C0"/>
              </a:solidFill>
            </a:endParaRPr>
          </a:p>
          <a:p>
            <a:pPr marL="0" lvl="1" indent="0">
              <a:spcBef>
                <a:spcPts val="0"/>
              </a:spcBef>
              <a:buNone/>
            </a:pPr>
            <a:r>
              <a:rPr lang="en-US" b="1" dirty="0" smtClean="0">
                <a:solidFill>
                  <a:srgbClr val="0070C0"/>
                </a:solidFill>
              </a:rPr>
              <a:t>Professional Education Services Group staff have no financial interest or relationships to disclose.</a:t>
            </a:r>
            <a:endParaRPr lang="en-US" b="1" dirty="0">
              <a:solidFill>
                <a:srgbClr val="0070C0"/>
              </a:solidFill>
            </a:endParaRPr>
          </a:p>
        </p:txBody>
      </p:sp>
    </p:spTree>
    <p:extLst>
      <p:ext uri="{BB962C8B-B14F-4D97-AF65-F5344CB8AC3E}">
        <p14:creationId xmlns:p14="http://schemas.microsoft.com/office/powerpoint/2010/main" val="28533483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PAP Process</a:t>
            </a:r>
            <a:endParaRPr lang="en-US" dirty="0"/>
          </a:p>
        </p:txBody>
      </p:sp>
      <p:sp>
        <p:nvSpPr>
          <p:cNvPr id="3" name="Content Placeholder 2"/>
          <p:cNvSpPr>
            <a:spLocks noGrp="1"/>
          </p:cNvSpPr>
          <p:nvPr>
            <p:ph idx="1"/>
          </p:nvPr>
        </p:nvSpPr>
        <p:spPr/>
        <p:txBody>
          <a:bodyPr/>
          <a:lstStyle/>
          <a:p>
            <a:r>
              <a:rPr lang="en-US" dirty="0" smtClean="0"/>
              <a:t>Working toward reaching consensus on a common application and eligibility/fulfillment process.</a:t>
            </a:r>
          </a:p>
          <a:p>
            <a:pPr lvl="1"/>
            <a:r>
              <a:rPr lang="en-US" b="1" dirty="0" smtClean="0"/>
              <a:t>Step One: </a:t>
            </a:r>
            <a:r>
              <a:rPr lang="en-US" dirty="0" smtClean="0"/>
              <a:t>simplifying and streamlining access to PAP medications (HHS Common Form)</a:t>
            </a:r>
          </a:p>
          <a:p>
            <a:pPr lvl="1"/>
            <a:r>
              <a:rPr lang="en-US" b="1" dirty="0" smtClean="0"/>
              <a:t>Step Two: </a:t>
            </a:r>
            <a:r>
              <a:rPr lang="en-US" dirty="0" smtClean="0"/>
              <a:t>streamlining eligibility and prescription fulfillment distribution (</a:t>
            </a:r>
            <a:r>
              <a:rPr lang="en-US" dirty="0" err="1" smtClean="0"/>
              <a:t>HarborPath</a:t>
            </a:r>
            <a:r>
              <a:rPr lang="en-US" dirty="0" smtClean="0"/>
              <a:t>)</a:t>
            </a:r>
          </a:p>
          <a:p>
            <a:endParaRPr lang="en-US" dirty="0"/>
          </a:p>
          <a:p>
            <a:r>
              <a:rPr lang="en-US" dirty="0" smtClean="0"/>
              <a:t>Reduce burden for providers, case managers and PLWH.</a:t>
            </a:r>
          </a:p>
          <a:p>
            <a:endParaRPr lang="en-US" dirty="0"/>
          </a:p>
        </p:txBody>
      </p:sp>
    </p:spTree>
    <p:extLst>
      <p:ext uri="{BB962C8B-B14F-4D97-AF65-F5344CB8AC3E}">
        <p14:creationId xmlns:p14="http://schemas.microsoft.com/office/powerpoint/2010/main" val="40503544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bwMode="auto">
          <a:xfrm>
            <a:off x="685800" y="1531368"/>
            <a:ext cx="7848600" cy="609600"/>
          </a:xfrm>
          <a:prstGeom prst="roundRect">
            <a:avLst/>
          </a:prstGeom>
          <a:solidFill>
            <a:srgbClr val="D1EB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1" eaLnBrk="0" hangingPunct="0"/>
            <a:r>
              <a:rPr lang="en-US" sz="1800" b="1" dirty="0" smtClean="0">
                <a:solidFill>
                  <a:srgbClr val="7030A0"/>
                </a:solidFill>
                <a:latin typeface="+mj-lt"/>
              </a:rPr>
              <a:t>Standardize documentation:  s</a:t>
            </a:r>
            <a:r>
              <a:rPr kumimoji="0" lang="en-US" sz="1800" b="1" i="0" u="none" strike="noStrike" cap="none" normalizeH="0" baseline="0" dirty="0" smtClean="0">
                <a:ln>
                  <a:noFill/>
                </a:ln>
                <a:solidFill>
                  <a:srgbClr val="7030A0"/>
                </a:solidFill>
                <a:effectLst/>
                <a:latin typeface="+mj-lt"/>
                <a:cs typeface="Calibri" pitchFamily="34" charset="0"/>
              </a:rPr>
              <a:t>et expectations for case managers and advocates </a:t>
            </a:r>
            <a:r>
              <a:rPr lang="en-US" sz="1800" b="1" dirty="0" smtClean="0">
                <a:solidFill>
                  <a:srgbClr val="7030A0"/>
                </a:solidFill>
                <a:latin typeface="+mj-lt"/>
              </a:rPr>
              <a:t> </a:t>
            </a:r>
            <a:endParaRPr kumimoji="0" lang="en-US" sz="1800" b="1" i="0" u="none" strike="noStrike" cap="none" normalizeH="0" baseline="0" dirty="0" smtClean="0">
              <a:ln>
                <a:noFill/>
              </a:ln>
              <a:solidFill>
                <a:srgbClr val="7030A0"/>
              </a:solidFill>
              <a:effectLst/>
              <a:latin typeface="+mj-lt"/>
              <a:cs typeface="Calibri" pitchFamily="34" charset="0"/>
            </a:endParaRPr>
          </a:p>
        </p:txBody>
      </p:sp>
      <p:sp>
        <p:nvSpPr>
          <p:cNvPr id="7" name="Oval 6"/>
          <p:cNvSpPr/>
          <p:nvPr/>
        </p:nvSpPr>
        <p:spPr bwMode="auto">
          <a:xfrm>
            <a:off x="457200" y="1496952"/>
            <a:ext cx="685800" cy="685800"/>
          </a:xfrm>
          <a:prstGeom prst="ellipse">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2800" b="1" i="0" u="none" strike="noStrike" cap="none" normalizeH="0" baseline="0" dirty="0" smtClean="0">
                <a:ln>
                  <a:noFill/>
                </a:ln>
                <a:solidFill>
                  <a:schemeClr val="bg1"/>
                </a:solidFill>
                <a:effectLst/>
                <a:latin typeface="+mj-lt"/>
                <a:cs typeface="Calibri" pitchFamily="34" charset="0"/>
              </a:rPr>
              <a:t>1</a:t>
            </a:r>
          </a:p>
        </p:txBody>
      </p:sp>
      <p:sp>
        <p:nvSpPr>
          <p:cNvPr id="8" name="Rounded Rectangle 7"/>
          <p:cNvSpPr/>
          <p:nvPr/>
        </p:nvSpPr>
        <p:spPr bwMode="auto">
          <a:xfrm>
            <a:off x="685800" y="2369568"/>
            <a:ext cx="7848600" cy="609600"/>
          </a:xfrm>
          <a:prstGeom prst="roundRect">
            <a:avLst/>
          </a:prstGeom>
          <a:solidFill>
            <a:srgbClr val="D1EB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1" eaLnBrk="0" hangingPunct="0"/>
            <a:r>
              <a:rPr lang="en-US" sz="1800" b="1" dirty="0" smtClean="0">
                <a:solidFill>
                  <a:srgbClr val="7030A0"/>
                </a:solidFill>
                <a:latin typeface="+mj-lt"/>
              </a:rPr>
              <a:t>Streamline eligibility processing:</a:t>
            </a:r>
            <a:r>
              <a:rPr lang="en-US" sz="1800" b="1" dirty="0" smtClean="0">
                <a:solidFill>
                  <a:srgbClr val="7030A0"/>
                </a:solidFill>
                <a:latin typeface="+mj-lt"/>
                <a:cs typeface="Calibri" pitchFamily="34" charset="0"/>
              </a:rPr>
              <a:t> </a:t>
            </a:r>
            <a:r>
              <a:rPr kumimoji="0" lang="en-US" sz="1800" b="1" i="0" u="none" strike="noStrike" cap="none" normalizeH="0" baseline="0" dirty="0" smtClean="0">
                <a:ln>
                  <a:noFill/>
                </a:ln>
                <a:solidFill>
                  <a:srgbClr val="7030A0"/>
                </a:solidFill>
                <a:effectLst/>
                <a:latin typeface="+mj-lt"/>
                <a:cs typeface="Calibri" pitchFamily="34" charset="0"/>
              </a:rPr>
              <a:t> easier to </a:t>
            </a:r>
            <a:r>
              <a:rPr kumimoji="0" lang="en-US" sz="1800" b="1" i="0" u="none" strike="noStrike" cap="none" normalizeH="0" dirty="0" smtClean="0">
                <a:ln>
                  <a:noFill/>
                </a:ln>
                <a:solidFill>
                  <a:srgbClr val="7030A0"/>
                </a:solidFill>
                <a:effectLst/>
                <a:latin typeface="+mj-lt"/>
                <a:cs typeface="Calibri" pitchFamily="34" charset="0"/>
              </a:rPr>
              <a:t>track missing information and facilitates a single approval status</a:t>
            </a:r>
            <a:endParaRPr kumimoji="0" lang="en-US" sz="1800" b="1" i="0" u="none" strike="noStrike" cap="none" normalizeH="0" baseline="0" dirty="0" smtClean="0">
              <a:ln>
                <a:noFill/>
              </a:ln>
              <a:solidFill>
                <a:srgbClr val="7030A0"/>
              </a:solidFill>
              <a:effectLst/>
              <a:latin typeface="+mj-lt"/>
              <a:cs typeface="Calibri" pitchFamily="34" charset="0"/>
            </a:endParaRPr>
          </a:p>
        </p:txBody>
      </p:sp>
      <p:sp>
        <p:nvSpPr>
          <p:cNvPr id="9" name="Oval 8"/>
          <p:cNvSpPr/>
          <p:nvPr/>
        </p:nvSpPr>
        <p:spPr bwMode="auto">
          <a:xfrm>
            <a:off x="457200" y="2330244"/>
            <a:ext cx="685800" cy="685800"/>
          </a:xfrm>
          <a:prstGeom prst="ellipse">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b="1" dirty="0" smtClean="0">
                <a:solidFill>
                  <a:schemeClr val="bg1"/>
                </a:solidFill>
                <a:latin typeface="+mj-lt"/>
                <a:cs typeface="Calibri" pitchFamily="34" charset="0"/>
              </a:rPr>
              <a:t>2</a:t>
            </a:r>
            <a:endParaRPr kumimoji="0" lang="en-US" sz="2800" b="1" i="0" u="none" strike="noStrike" cap="none" normalizeH="0" baseline="0" dirty="0" smtClean="0">
              <a:ln>
                <a:noFill/>
              </a:ln>
              <a:solidFill>
                <a:schemeClr val="bg1"/>
              </a:solidFill>
              <a:effectLst/>
              <a:latin typeface="+mj-lt"/>
              <a:cs typeface="Calibri" pitchFamily="34" charset="0"/>
            </a:endParaRPr>
          </a:p>
        </p:txBody>
      </p:sp>
      <p:sp>
        <p:nvSpPr>
          <p:cNvPr id="10" name="Rounded Rectangle 9"/>
          <p:cNvSpPr/>
          <p:nvPr/>
        </p:nvSpPr>
        <p:spPr bwMode="auto">
          <a:xfrm>
            <a:off x="685800" y="3207768"/>
            <a:ext cx="7848600" cy="609600"/>
          </a:xfrm>
          <a:prstGeom prst="roundRect">
            <a:avLst/>
          </a:prstGeom>
          <a:solidFill>
            <a:srgbClr val="D1EB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1" eaLnBrk="0" hangingPunct="0"/>
            <a:r>
              <a:rPr lang="en-US" sz="1800" b="1" dirty="0" smtClean="0">
                <a:solidFill>
                  <a:srgbClr val="7030A0"/>
                </a:solidFill>
                <a:latin typeface="+mj-lt"/>
                <a:cs typeface="Calibri" pitchFamily="34" charset="0"/>
              </a:rPr>
              <a:t>Coordinate decision-making for all drugs needed</a:t>
            </a:r>
          </a:p>
        </p:txBody>
      </p:sp>
      <p:sp>
        <p:nvSpPr>
          <p:cNvPr id="11" name="Oval 10"/>
          <p:cNvSpPr/>
          <p:nvPr/>
        </p:nvSpPr>
        <p:spPr bwMode="auto">
          <a:xfrm>
            <a:off x="457200" y="3168444"/>
            <a:ext cx="685800" cy="685800"/>
          </a:xfrm>
          <a:prstGeom prst="ellipse">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b="1" dirty="0" smtClean="0">
                <a:solidFill>
                  <a:schemeClr val="bg1"/>
                </a:solidFill>
                <a:latin typeface="+mj-lt"/>
                <a:cs typeface="Calibri" pitchFamily="34" charset="0"/>
              </a:rPr>
              <a:t>3</a:t>
            </a:r>
            <a:endParaRPr kumimoji="0" lang="en-US" sz="2800" b="1" i="0" u="none" strike="noStrike" cap="none" normalizeH="0" baseline="0" dirty="0" smtClean="0">
              <a:ln>
                <a:noFill/>
              </a:ln>
              <a:solidFill>
                <a:schemeClr val="bg1"/>
              </a:solidFill>
              <a:effectLst/>
              <a:latin typeface="+mj-lt"/>
              <a:cs typeface="Calibri" pitchFamily="34" charset="0"/>
            </a:endParaRPr>
          </a:p>
        </p:txBody>
      </p:sp>
      <p:sp>
        <p:nvSpPr>
          <p:cNvPr id="13" name="Rounded Rectangle 12"/>
          <p:cNvSpPr/>
          <p:nvPr/>
        </p:nvSpPr>
        <p:spPr bwMode="auto">
          <a:xfrm>
            <a:off x="700088" y="4045968"/>
            <a:ext cx="7834312" cy="609600"/>
          </a:xfrm>
          <a:prstGeom prst="roundRect">
            <a:avLst/>
          </a:prstGeom>
          <a:solidFill>
            <a:srgbClr val="D1EBFF"/>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lvl="1" eaLnBrk="0" hangingPunct="0"/>
            <a:r>
              <a:rPr lang="en-US" sz="1800" b="1" dirty="0" smtClean="0">
                <a:solidFill>
                  <a:srgbClr val="7030A0"/>
                </a:solidFill>
                <a:latin typeface="+mj-lt"/>
                <a:cs typeface="Calibri" pitchFamily="34" charset="0"/>
              </a:rPr>
              <a:t>Enable single source pharmacy supply (future step)</a:t>
            </a:r>
          </a:p>
        </p:txBody>
      </p:sp>
      <p:sp>
        <p:nvSpPr>
          <p:cNvPr id="14" name="Oval 13"/>
          <p:cNvSpPr/>
          <p:nvPr/>
        </p:nvSpPr>
        <p:spPr bwMode="auto">
          <a:xfrm>
            <a:off x="471488" y="4006644"/>
            <a:ext cx="685800" cy="685800"/>
          </a:xfrm>
          <a:prstGeom prst="ellipse">
            <a:avLst/>
          </a:prstGeom>
          <a:solidFill>
            <a:srgbClr val="0070C0"/>
          </a:solidFill>
          <a:ln w="9525"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2800" b="1" dirty="0" smtClean="0">
                <a:solidFill>
                  <a:schemeClr val="bg1"/>
                </a:solidFill>
                <a:latin typeface="+mj-lt"/>
                <a:cs typeface="Calibri" pitchFamily="34" charset="0"/>
              </a:rPr>
              <a:t>4</a:t>
            </a:r>
            <a:endParaRPr kumimoji="0" lang="en-US" sz="2800" b="1" i="0" u="none" strike="noStrike" cap="none" normalizeH="0" baseline="0" dirty="0" smtClean="0">
              <a:ln>
                <a:noFill/>
              </a:ln>
              <a:solidFill>
                <a:schemeClr val="bg1"/>
              </a:solidFill>
              <a:effectLst/>
              <a:latin typeface="+mj-lt"/>
              <a:cs typeface="Calibri" pitchFamily="34" charset="0"/>
            </a:endParaRPr>
          </a:p>
        </p:txBody>
      </p:sp>
      <p:sp>
        <p:nvSpPr>
          <p:cNvPr id="17" name="Text Box 14"/>
          <p:cNvSpPr txBox="1">
            <a:spLocks noChangeArrowheads="1"/>
          </p:cNvSpPr>
          <p:nvPr/>
        </p:nvSpPr>
        <p:spPr bwMode="auto">
          <a:xfrm>
            <a:off x="357188" y="4924030"/>
            <a:ext cx="8405812" cy="789524"/>
          </a:xfrm>
          <a:prstGeom prst="rect">
            <a:avLst/>
          </a:prstGeom>
          <a:solidFill>
            <a:srgbClr val="0070C0"/>
          </a:solidFill>
          <a:ln w="19050">
            <a:solidFill>
              <a:srgbClr val="0070C0"/>
            </a:solidFill>
            <a:miter lim="800000"/>
            <a:headEnd/>
            <a:tailEnd/>
          </a:ln>
          <a:effectLst/>
        </p:spPr>
        <p:txBody>
          <a:bodyPr anchor="ctr"/>
          <a:lstStyle/>
          <a:p>
            <a:pPr algn="ctr" defTabSz="981075">
              <a:buClr>
                <a:srgbClr val="000000"/>
              </a:buClr>
              <a:defRPr/>
            </a:pPr>
            <a:r>
              <a:rPr lang="en-US" sz="1800" b="1" dirty="0" smtClean="0">
                <a:solidFill>
                  <a:srgbClr val="FFFFFF"/>
                </a:solidFill>
                <a:latin typeface="+mj-lt"/>
                <a:ea typeface="Verdana" pitchFamily="34" charset="0"/>
                <a:cs typeface="Verdana" pitchFamily="34" charset="0"/>
              </a:rPr>
              <a:t>A common application form will facilitate consistent eligibility screening protocols and timelines, enabling  coordinated drug delivery.</a:t>
            </a:r>
            <a:endParaRPr lang="en-US" sz="1800" b="1" dirty="0">
              <a:solidFill>
                <a:srgbClr val="FFFFFF"/>
              </a:solidFill>
              <a:latin typeface="+mj-lt"/>
              <a:ea typeface="Verdana" pitchFamily="34" charset="0"/>
              <a:cs typeface="Verdana" pitchFamily="34" charset="0"/>
            </a:endParaRPr>
          </a:p>
        </p:txBody>
      </p:sp>
      <p:sp>
        <p:nvSpPr>
          <p:cNvPr id="2" name="Title 1"/>
          <p:cNvSpPr>
            <a:spLocks noGrp="1"/>
          </p:cNvSpPr>
          <p:nvPr>
            <p:ph type="title"/>
          </p:nvPr>
        </p:nvSpPr>
        <p:spPr/>
        <p:txBody>
          <a:bodyPr/>
          <a:lstStyle/>
          <a:p>
            <a:r>
              <a:rPr lang="en-US" dirty="0" smtClean="0"/>
              <a:t>Common PAP Process</a:t>
            </a:r>
            <a:endParaRPr lang="en-US" dirty="0"/>
          </a:p>
        </p:txBody>
      </p:sp>
    </p:spTree>
    <p:extLst>
      <p:ext uri="{BB962C8B-B14F-4D97-AF65-F5344CB8AC3E}">
        <p14:creationId xmlns:p14="http://schemas.microsoft.com/office/powerpoint/2010/main" val="384588595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600" b="1" kern="0" dirty="0" smtClean="0">
                <a:solidFill>
                  <a:srgbClr val="FFFFFF"/>
                </a:solidFill>
              </a:rPr>
              <a:t>Update: Common PAP Application</a:t>
            </a:r>
            <a:endParaRPr lang="en-US" dirty="0"/>
          </a:p>
        </p:txBody>
      </p:sp>
      <p:sp>
        <p:nvSpPr>
          <p:cNvPr id="4" name="Content Placeholder 2"/>
          <p:cNvSpPr>
            <a:spLocks noGrp="1"/>
          </p:cNvSpPr>
          <p:nvPr>
            <p:ph idx="1"/>
          </p:nvPr>
        </p:nvSpPr>
        <p:spPr/>
        <p:txBody>
          <a:bodyPr/>
          <a:lstStyle/>
          <a:p>
            <a:r>
              <a:rPr lang="en-US" sz="2000" dirty="0" smtClean="0"/>
              <a:t>Working with industry and NASTAD, HHS/HRSA developed and </a:t>
            </a:r>
            <a:r>
              <a:rPr lang="en-US" sz="2000" dirty="0"/>
              <a:t> </a:t>
            </a:r>
            <a:r>
              <a:rPr lang="en-US" sz="2000" dirty="0" smtClean="0"/>
              <a:t>  announced the common form during the International AIDS Conference in July 2012 (</a:t>
            </a:r>
            <a:r>
              <a:rPr lang="en-US" sz="2000" dirty="0" smtClean="0">
                <a:hlinkClick r:id="rId2"/>
              </a:rPr>
              <a:t>www.NASTAD.org/CommonPAPForm</a:t>
            </a:r>
            <a:r>
              <a:rPr lang="en-US" sz="2000" dirty="0" smtClean="0"/>
              <a:t>).</a:t>
            </a:r>
          </a:p>
          <a:p>
            <a:r>
              <a:rPr lang="en-US" sz="2000" dirty="0" smtClean="0"/>
              <a:t>Form “went live” on September 12, 2012</a:t>
            </a:r>
          </a:p>
          <a:p>
            <a:pPr>
              <a:buFont typeface="Wingdings" pitchFamily="2" charset="2"/>
              <a:buNone/>
            </a:pPr>
            <a:endParaRPr lang="en-US" dirty="0" smtClean="0"/>
          </a:p>
          <a:p>
            <a:pPr lvl="1">
              <a:buFontTx/>
              <a:buNone/>
            </a:pPr>
            <a:endParaRPr lang="en-US" dirty="0" smtClean="0"/>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8817" t="17133" r="6912" b="6237"/>
          <a:stretch/>
        </p:blipFill>
        <p:spPr bwMode="auto">
          <a:xfrm>
            <a:off x="1981200" y="2895601"/>
            <a:ext cx="5410200" cy="29641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31477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Update: Harbor Path</a:t>
            </a:r>
            <a:br>
              <a:rPr lang="en-US" dirty="0" smtClean="0"/>
            </a:br>
            <a:r>
              <a:rPr lang="en-US" dirty="0" smtClean="0"/>
              <a:t> (Common Portal)</a:t>
            </a:r>
            <a:endParaRPr lang="en-US" dirty="0"/>
          </a:p>
        </p:txBody>
      </p:sp>
      <p:sp>
        <p:nvSpPr>
          <p:cNvPr id="3" name="Content Placeholder 2"/>
          <p:cNvSpPr>
            <a:spLocks noGrp="1"/>
          </p:cNvSpPr>
          <p:nvPr>
            <p:ph idx="1"/>
          </p:nvPr>
        </p:nvSpPr>
        <p:spPr/>
        <p:txBody>
          <a:bodyPr/>
          <a:lstStyle/>
          <a:p>
            <a:pPr>
              <a:spcBef>
                <a:spcPts val="0"/>
              </a:spcBef>
            </a:pPr>
            <a:r>
              <a:rPr lang="en-US" dirty="0" smtClean="0"/>
              <a:t>NASTAD and the Clinton Health Access Initiative (CHAI) launched HarborPath (HP) to streamline PAP enrollment, eligibility processing and prescription fulfillment.  </a:t>
            </a:r>
          </a:p>
          <a:p>
            <a:pPr>
              <a:spcBef>
                <a:spcPts val="0"/>
              </a:spcBef>
            </a:pPr>
            <a:endParaRPr lang="en-US" dirty="0" smtClean="0"/>
          </a:p>
          <a:p>
            <a:pPr>
              <a:spcBef>
                <a:spcPts val="0"/>
              </a:spcBef>
            </a:pPr>
            <a:r>
              <a:rPr lang="en-US" dirty="0" smtClean="0"/>
              <a:t>HP is a collaborative undertaking between pharmaceutical partners, NASTAD, donors, government agencies, and advocacy groups.</a:t>
            </a:r>
          </a:p>
        </p:txBody>
      </p:sp>
    </p:spTree>
    <p:extLst>
      <p:ext uri="{BB962C8B-B14F-4D97-AF65-F5344CB8AC3E}">
        <p14:creationId xmlns:p14="http://schemas.microsoft.com/office/powerpoint/2010/main" val="38691902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Update: Common Portal</a:t>
            </a:r>
            <a:br>
              <a:rPr lang="en-US" dirty="0" smtClean="0"/>
            </a:br>
            <a:r>
              <a:rPr lang="en-US" sz="1600" i="1" dirty="0" smtClean="0"/>
              <a:t>(continued)</a:t>
            </a:r>
            <a:endParaRPr lang="en-US" sz="1600" i="1" dirty="0"/>
          </a:p>
        </p:txBody>
      </p:sp>
      <p:sp>
        <p:nvSpPr>
          <p:cNvPr id="3" name="Content Placeholder 2"/>
          <p:cNvSpPr>
            <a:spLocks noGrp="1"/>
          </p:cNvSpPr>
          <p:nvPr>
            <p:ph idx="1"/>
          </p:nvPr>
        </p:nvSpPr>
        <p:spPr/>
        <p:txBody>
          <a:bodyPr/>
          <a:lstStyle/>
          <a:p>
            <a:pPr>
              <a:spcBef>
                <a:spcPts val="0"/>
              </a:spcBef>
            </a:pPr>
            <a:r>
              <a:rPr lang="en-US" dirty="0"/>
              <a:t>HP has completed software development for the common portal and can process PAP forms as well as the HHS </a:t>
            </a:r>
            <a:r>
              <a:rPr lang="en-US" dirty="0" smtClean="0"/>
              <a:t>common form and </a:t>
            </a:r>
            <a:r>
              <a:rPr lang="en-US" dirty="0"/>
              <a:t>ADAP waiting list forms</a:t>
            </a:r>
            <a:r>
              <a:rPr lang="en-US" dirty="0" smtClean="0"/>
              <a:t>.</a:t>
            </a:r>
          </a:p>
          <a:p>
            <a:pPr>
              <a:spcBef>
                <a:spcPts val="0"/>
              </a:spcBef>
            </a:pPr>
            <a:endParaRPr lang="en-US" dirty="0"/>
          </a:p>
          <a:p>
            <a:pPr>
              <a:spcBef>
                <a:spcPts val="0"/>
              </a:spcBef>
            </a:pPr>
            <a:r>
              <a:rPr lang="en-US" dirty="0" err="1" smtClean="0"/>
              <a:t>ViiV</a:t>
            </a:r>
            <a:r>
              <a:rPr lang="en-US" dirty="0" smtClean="0"/>
              <a:t> </a:t>
            </a:r>
            <a:r>
              <a:rPr lang="en-US" dirty="0"/>
              <a:t>Healthcare and Merck </a:t>
            </a:r>
            <a:r>
              <a:rPr lang="en-US" dirty="0" smtClean="0"/>
              <a:t>are supplying medications to </a:t>
            </a:r>
            <a:r>
              <a:rPr lang="en-US" dirty="0" err="1" smtClean="0"/>
              <a:t>HarborPath</a:t>
            </a:r>
            <a:r>
              <a:rPr lang="en-US" dirty="0" smtClean="0"/>
              <a:t>.</a:t>
            </a:r>
          </a:p>
          <a:p>
            <a:pPr>
              <a:spcBef>
                <a:spcPts val="0"/>
              </a:spcBef>
            </a:pPr>
            <a:endParaRPr lang="en-US" dirty="0"/>
          </a:p>
          <a:p>
            <a:pPr>
              <a:spcBef>
                <a:spcPts val="0"/>
              </a:spcBef>
            </a:pPr>
            <a:r>
              <a:rPr lang="en-US" dirty="0"/>
              <a:t>Discussions continue with Gilead Sciences, Janssen Therapeutics, Abbott Laboratories, and Bristol-Myers Squibb.</a:t>
            </a:r>
          </a:p>
          <a:p>
            <a:endParaRPr lang="en-US" dirty="0"/>
          </a:p>
        </p:txBody>
      </p:sp>
    </p:spTree>
    <p:extLst>
      <p:ext uri="{BB962C8B-B14F-4D97-AF65-F5344CB8AC3E}">
        <p14:creationId xmlns:p14="http://schemas.microsoft.com/office/powerpoint/2010/main" val="292926629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Placeholder 3"/>
          <p:cNvSpPr>
            <a:spLocks noGrp="1"/>
          </p:cNvSpPr>
          <p:nvPr>
            <p:ph type="body" idx="1"/>
          </p:nvPr>
        </p:nvSpPr>
        <p:spPr/>
        <p:txBody>
          <a:bodyPr/>
          <a:lstStyle/>
          <a:p>
            <a:r>
              <a:rPr lang="en-US" dirty="0" smtClean="0"/>
              <a:t>Questions and Answers</a:t>
            </a:r>
          </a:p>
        </p:txBody>
      </p:sp>
    </p:spTree>
    <p:extLst>
      <p:ext uri="{BB962C8B-B14F-4D97-AF65-F5344CB8AC3E}">
        <p14:creationId xmlns:p14="http://schemas.microsoft.com/office/powerpoint/2010/main" val="215063226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Obtaining CME/CE Credit</a:t>
            </a:r>
            <a:endParaRPr lang="en-US" dirty="0"/>
          </a:p>
        </p:txBody>
      </p:sp>
      <p:sp>
        <p:nvSpPr>
          <p:cNvPr id="4" name="Content Placeholder 3"/>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dirty="0" smtClean="0"/>
              <a:t>If you would like to receive continuing education credit for this activity, please visit:</a:t>
            </a:r>
          </a:p>
          <a:p>
            <a:pPr marL="0" indent="0" algn="ctr">
              <a:buNone/>
            </a:pPr>
            <a:endParaRPr lang="en-US" dirty="0"/>
          </a:p>
          <a:p>
            <a:pPr marL="0" indent="0" algn="ctr">
              <a:buNone/>
            </a:pPr>
            <a:r>
              <a:rPr lang="en-US" dirty="0" smtClean="0">
                <a:hlinkClick r:id="rId2"/>
              </a:rPr>
              <a:t>http://www.pesgce.com/RyanWhite2012</a:t>
            </a:r>
            <a:r>
              <a:rPr lang="en-US" dirty="0" smtClean="0"/>
              <a:t>  </a:t>
            </a:r>
            <a:endParaRPr lang="en-US" dirty="0"/>
          </a:p>
        </p:txBody>
      </p:sp>
    </p:spTree>
    <p:extLst>
      <p:ext uri="{BB962C8B-B14F-4D97-AF65-F5344CB8AC3E}">
        <p14:creationId xmlns:p14="http://schemas.microsoft.com/office/powerpoint/2010/main" val="38686401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p:txBody>
          <a:bodyPr/>
          <a:lstStyle/>
          <a:p>
            <a:r>
              <a:rPr lang="en-US" dirty="0" smtClean="0"/>
              <a:t>Contact Information</a:t>
            </a:r>
          </a:p>
        </p:txBody>
      </p:sp>
      <p:sp>
        <p:nvSpPr>
          <p:cNvPr id="4" name="Content Placeholder 3"/>
          <p:cNvSpPr>
            <a:spLocks noGrp="1"/>
          </p:cNvSpPr>
          <p:nvPr>
            <p:ph idx="1"/>
          </p:nvPr>
        </p:nvSpPr>
        <p:spPr>
          <a:ln>
            <a:noFill/>
          </a:ln>
        </p:spPr>
        <p:txBody>
          <a:bodyPr/>
          <a:lstStyle/>
          <a:p>
            <a:pPr marL="0" indent="0">
              <a:spcBef>
                <a:spcPts val="0"/>
              </a:spcBef>
              <a:buFont typeface="Wingdings" pitchFamily="2" charset="2"/>
              <a:buNone/>
              <a:defRPr/>
            </a:pPr>
            <a:endParaRPr lang="en-US" dirty="0"/>
          </a:p>
          <a:p>
            <a:pPr marL="0" indent="0" algn="ctr">
              <a:spcBef>
                <a:spcPts val="0"/>
              </a:spcBef>
              <a:buNone/>
            </a:pPr>
            <a:r>
              <a:rPr lang="en-US" dirty="0" smtClean="0"/>
              <a:t>Murray Penner</a:t>
            </a:r>
          </a:p>
          <a:p>
            <a:pPr marL="0" indent="0" algn="ctr">
              <a:spcBef>
                <a:spcPts val="0"/>
              </a:spcBef>
              <a:buNone/>
            </a:pPr>
            <a:r>
              <a:rPr lang="en-US" dirty="0" smtClean="0"/>
              <a:t>Deputy Executive Director</a:t>
            </a:r>
          </a:p>
          <a:p>
            <a:pPr marL="0" indent="0" algn="ctr">
              <a:spcBef>
                <a:spcPts val="0"/>
              </a:spcBef>
              <a:buNone/>
            </a:pPr>
            <a:r>
              <a:rPr lang="en-US" dirty="0" smtClean="0">
                <a:hlinkClick r:id="rId3"/>
              </a:rPr>
              <a:t>mpenner@NASTAD.org</a:t>
            </a:r>
            <a:endParaRPr lang="en-US" dirty="0" smtClean="0"/>
          </a:p>
          <a:p>
            <a:pPr marL="0" indent="0" algn="ctr">
              <a:spcBef>
                <a:spcPts val="0"/>
              </a:spcBef>
              <a:buNone/>
            </a:pPr>
            <a:endParaRPr lang="en-US" dirty="0"/>
          </a:p>
          <a:p>
            <a:pPr marL="0" indent="0" algn="ctr">
              <a:spcBef>
                <a:spcPts val="0"/>
              </a:spcBef>
              <a:buNone/>
            </a:pPr>
            <a:r>
              <a:rPr lang="en-US" dirty="0" smtClean="0"/>
              <a:t>Britten Pund</a:t>
            </a:r>
            <a:endParaRPr lang="en-US" dirty="0"/>
          </a:p>
          <a:p>
            <a:pPr marL="0" indent="0" algn="ctr">
              <a:spcBef>
                <a:spcPts val="0"/>
              </a:spcBef>
              <a:buNone/>
            </a:pPr>
            <a:r>
              <a:rPr lang="en-US" dirty="0" smtClean="0"/>
              <a:t>Senior Manager, Health Care Access</a:t>
            </a:r>
          </a:p>
          <a:p>
            <a:pPr marL="0" indent="0" algn="ctr">
              <a:spcBef>
                <a:spcPts val="0"/>
              </a:spcBef>
              <a:buNone/>
            </a:pPr>
            <a:r>
              <a:rPr lang="en-US" u="sng" dirty="0" smtClean="0">
                <a:hlinkClick r:id="rId4"/>
              </a:rPr>
              <a:t>bpund@NASTAD.org</a:t>
            </a:r>
            <a:endParaRPr lang="en-US" dirty="0" smtClean="0"/>
          </a:p>
          <a:p>
            <a:pPr marL="0" indent="0" algn="ctr">
              <a:spcBef>
                <a:spcPts val="0"/>
              </a:spcBef>
              <a:buNone/>
            </a:pPr>
            <a:endParaRPr lang="en-US" u="sng" dirty="0" smtClean="0">
              <a:hlinkClick r:id="rId5" tooltip="blocked::dhtmled16://exchweb/bin/redir.asp?URL=http://www.nastad.org/&#10;dhtmled16://exchweb/bin/redir.asp?URL=http://www.nastad.org/"/>
            </a:endParaRPr>
          </a:p>
          <a:p>
            <a:pPr marL="0" indent="0" algn="ctr">
              <a:spcBef>
                <a:spcPts val="0"/>
              </a:spcBef>
              <a:buNone/>
            </a:pPr>
            <a:r>
              <a:rPr lang="en-US" u="sng" dirty="0" smtClean="0">
                <a:hlinkClick r:id="rId5" tooltip="blocked::dhtmled16://exchweb/bin/redir.asp?URL=http://www.nastad.org/&#10;dhtmled16://exchweb/bin/redir.asp?URL=http://www.nastad.org/"/>
              </a:rPr>
              <a:t>www.NASTAD.org</a:t>
            </a:r>
            <a:endParaRPr lang="en-US" dirty="0"/>
          </a:p>
          <a:p>
            <a:pPr marL="0" indent="0">
              <a:spcBef>
                <a:spcPts val="0"/>
              </a:spcBef>
              <a:buFont typeface="Wingdings" pitchFamily="2" charset="2"/>
              <a:buNone/>
              <a:defRPr/>
            </a:pPr>
            <a:endParaRPr lang="en-US" dirty="0" smtClean="0"/>
          </a:p>
        </p:txBody>
      </p:sp>
    </p:spTree>
    <p:extLst>
      <p:ext uri="{BB962C8B-B14F-4D97-AF65-F5344CB8AC3E}">
        <p14:creationId xmlns:p14="http://schemas.microsoft.com/office/powerpoint/2010/main" val="710432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a:xfrm>
            <a:off x="381000" y="1400502"/>
            <a:ext cx="8305800" cy="4267200"/>
          </a:xfrm>
        </p:spPr>
        <p:txBody>
          <a:bodyPr/>
          <a:lstStyle/>
          <a:p>
            <a:pPr>
              <a:spcBef>
                <a:spcPts val="0"/>
              </a:spcBef>
            </a:pPr>
            <a:r>
              <a:rPr lang="en-US" sz="2200" dirty="0"/>
              <a:t>By the end of the seminar, participants will: </a:t>
            </a:r>
          </a:p>
          <a:p>
            <a:pPr lvl="1">
              <a:spcBef>
                <a:spcPts val="0"/>
              </a:spcBef>
            </a:pPr>
            <a:r>
              <a:rPr lang="en-US" sz="2200" dirty="0"/>
              <a:t>Become familiar with the process by which ADAPs and/or PAPs provide access to treatment for people living with HIV/AIDS.  </a:t>
            </a:r>
          </a:p>
          <a:p>
            <a:pPr lvl="1">
              <a:spcBef>
                <a:spcPts val="0"/>
              </a:spcBef>
            </a:pPr>
            <a:r>
              <a:rPr lang="en-US" sz="2200" dirty="0"/>
              <a:t>Learn about the progress towards created a standardized process and application for enrollment into PAPs, including outcomes from a May 2012 Consultation conducted in collaboration with the Department of Health and Human Services, federal, </a:t>
            </a:r>
            <a:r>
              <a:rPr lang="en-US" sz="2200" dirty="0" smtClean="0"/>
              <a:t>pharmaceutical, </a:t>
            </a:r>
            <a:r>
              <a:rPr lang="en-US" sz="2200" dirty="0"/>
              <a:t>and community partners.  </a:t>
            </a:r>
          </a:p>
          <a:p>
            <a:pPr lvl="1">
              <a:spcBef>
                <a:spcPts val="0"/>
              </a:spcBef>
            </a:pPr>
            <a:r>
              <a:rPr lang="en-US" sz="2200" dirty="0"/>
              <a:t>Learn how to expand access to care for people living with HIV/AIDS and better address the current unmet treatment needs of people living with HIV/AIDS.</a:t>
            </a:r>
          </a:p>
          <a:p>
            <a:pPr>
              <a:spcBef>
                <a:spcPts val="0"/>
              </a:spcBef>
            </a:pPr>
            <a:endParaRPr lang="en-US" sz="2200" dirty="0"/>
          </a:p>
        </p:txBody>
      </p:sp>
    </p:spTree>
    <p:extLst>
      <p:ext uri="{BB962C8B-B14F-4D97-AF65-F5344CB8AC3E}">
        <p14:creationId xmlns:p14="http://schemas.microsoft.com/office/powerpoint/2010/main" val="13229516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a:spcBef>
                <a:spcPts val="0"/>
              </a:spcBef>
            </a:pPr>
            <a:r>
              <a:rPr lang="en-US" dirty="0" smtClean="0"/>
              <a:t>Overview of ADAP</a:t>
            </a:r>
          </a:p>
          <a:p>
            <a:pPr>
              <a:spcBef>
                <a:spcPts val="0"/>
              </a:spcBef>
            </a:pPr>
            <a:endParaRPr lang="en-US" sz="2200" dirty="0"/>
          </a:p>
          <a:p>
            <a:pPr>
              <a:spcBef>
                <a:spcPts val="0"/>
              </a:spcBef>
            </a:pPr>
            <a:r>
              <a:rPr lang="en-US" dirty="0" smtClean="0"/>
              <a:t>Addressing Unmet Need for ADAP</a:t>
            </a:r>
          </a:p>
          <a:p>
            <a:pPr>
              <a:spcBef>
                <a:spcPts val="0"/>
              </a:spcBef>
            </a:pPr>
            <a:endParaRPr lang="en-US" sz="2200" dirty="0" smtClean="0"/>
          </a:p>
          <a:p>
            <a:pPr>
              <a:spcBef>
                <a:spcPts val="0"/>
              </a:spcBef>
            </a:pPr>
            <a:r>
              <a:rPr lang="en-US" dirty="0" smtClean="0"/>
              <a:t>Patient Assistance Programs and People Living with HIV/AIDS</a:t>
            </a:r>
          </a:p>
          <a:p>
            <a:pPr>
              <a:spcBef>
                <a:spcPts val="0"/>
              </a:spcBef>
            </a:pPr>
            <a:endParaRPr lang="en-US" sz="2200" dirty="0" smtClean="0"/>
          </a:p>
          <a:p>
            <a:pPr>
              <a:spcBef>
                <a:spcPts val="0"/>
              </a:spcBef>
            </a:pPr>
            <a:r>
              <a:rPr lang="en-US" dirty="0" smtClean="0"/>
              <a:t>Welvista and ADAP Waiting Lists</a:t>
            </a:r>
          </a:p>
          <a:p>
            <a:pPr>
              <a:spcBef>
                <a:spcPts val="0"/>
              </a:spcBef>
            </a:pPr>
            <a:endParaRPr lang="en-US" sz="2200" dirty="0" smtClean="0"/>
          </a:p>
          <a:p>
            <a:pPr>
              <a:spcBef>
                <a:spcPts val="0"/>
              </a:spcBef>
            </a:pPr>
            <a:r>
              <a:rPr lang="en-US" dirty="0" smtClean="0"/>
              <a:t>Current Initiative</a:t>
            </a:r>
          </a:p>
          <a:p>
            <a:pPr>
              <a:spcBef>
                <a:spcPts val="0"/>
              </a:spcBef>
            </a:pPr>
            <a:endParaRPr lang="en-US" sz="2200" dirty="0"/>
          </a:p>
          <a:p>
            <a:pPr>
              <a:spcBef>
                <a:spcPts val="0"/>
              </a:spcBef>
            </a:pPr>
            <a:r>
              <a:rPr lang="en-US" dirty="0" smtClean="0"/>
              <a:t>Questions and answers</a:t>
            </a:r>
            <a:endParaRPr lang="en-US" dirty="0"/>
          </a:p>
        </p:txBody>
      </p:sp>
    </p:spTree>
    <p:extLst>
      <p:ext uri="{BB962C8B-B14F-4D97-AF65-F5344CB8AC3E}">
        <p14:creationId xmlns:p14="http://schemas.microsoft.com/office/powerpoint/2010/main" val="4272764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Placeholder 3"/>
          <p:cNvSpPr>
            <a:spLocks noGrp="1"/>
          </p:cNvSpPr>
          <p:nvPr>
            <p:ph type="body" idx="1"/>
          </p:nvPr>
        </p:nvSpPr>
        <p:spPr/>
        <p:txBody>
          <a:bodyPr/>
          <a:lstStyle/>
          <a:p>
            <a:r>
              <a:rPr lang="en-US" sz="3500" dirty="0" smtClean="0"/>
              <a:t>Overview of ADAP</a:t>
            </a:r>
          </a:p>
        </p:txBody>
      </p:sp>
    </p:spTree>
    <p:extLst>
      <p:ext uri="{BB962C8B-B14F-4D97-AF65-F5344CB8AC3E}">
        <p14:creationId xmlns:p14="http://schemas.microsoft.com/office/powerpoint/2010/main" val="29877033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ADAP?</a:t>
            </a:r>
            <a:endParaRPr lang="en-US" dirty="0"/>
          </a:p>
        </p:txBody>
      </p:sp>
      <p:sp>
        <p:nvSpPr>
          <p:cNvPr id="3" name="Content Placeholder 2"/>
          <p:cNvSpPr>
            <a:spLocks noGrp="1"/>
          </p:cNvSpPr>
          <p:nvPr>
            <p:ph idx="1"/>
          </p:nvPr>
        </p:nvSpPr>
        <p:spPr>
          <a:xfrm>
            <a:off x="381000" y="1368970"/>
            <a:ext cx="8305800" cy="4267200"/>
          </a:xfrm>
        </p:spPr>
        <p:txBody>
          <a:bodyPr/>
          <a:lstStyle/>
          <a:p>
            <a:pPr>
              <a:spcBef>
                <a:spcPts val="0"/>
              </a:spcBef>
            </a:pPr>
            <a:r>
              <a:rPr lang="en-US" dirty="0"/>
              <a:t>ADAPs provide life-saving HIV treatments to low income, uninsured, and underinsured individuals living with HIV/AIDS in all 50 </a:t>
            </a:r>
            <a:r>
              <a:rPr lang="en-US" dirty="0" smtClean="0"/>
              <a:t>states</a:t>
            </a:r>
            <a:r>
              <a:rPr lang="en-US" dirty="0"/>
              <a:t> </a:t>
            </a:r>
            <a:r>
              <a:rPr lang="en-US" dirty="0" smtClean="0"/>
              <a:t>and associated jurisdictions and territories.  </a:t>
            </a:r>
            <a:endParaRPr lang="en-US" dirty="0"/>
          </a:p>
          <a:p>
            <a:pPr>
              <a:spcBef>
                <a:spcPts val="0"/>
              </a:spcBef>
            </a:pPr>
            <a:endParaRPr lang="en-US" dirty="0" smtClean="0"/>
          </a:p>
          <a:p>
            <a:pPr>
              <a:spcBef>
                <a:spcPts val="0"/>
              </a:spcBef>
            </a:pPr>
            <a:r>
              <a:rPr lang="en-US" dirty="0" smtClean="0"/>
              <a:t>In </a:t>
            </a:r>
            <a:r>
              <a:rPr lang="en-US" dirty="0"/>
              <a:t>addition, some ADAPs provide insurance continuation and Medicare Part D wrap-around services to eligible individuals.  Ryan White Part B programs provide necessary medical and support services to low income, uninsured, and underinsured individuals living with HIV/AIDS in all states, territories and associated jurisdictions.</a:t>
            </a:r>
          </a:p>
        </p:txBody>
      </p:sp>
    </p:spTree>
    <p:extLst>
      <p:ext uri="{BB962C8B-B14F-4D97-AF65-F5344CB8AC3E}">
        <p14:creationId xmlns:p14="http://schemas.microsoft.com/office/powerpoint/2010/main" val="21528775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The National ADAP Budget</a:t>
            </a:r>
          </a:p>
        </p:txBody>
      </p:sp>
      <p:graphicFrame>
        <p:nvGraphicFramePr>
          <p:cNvPr id="4" name="Chart 3"/>
          <p:cNvGraphicFramePr>
            <a:graphicFrameLocks/>
          </p:cNvGraphicFramePr>
          <p:nvPr>
            <p:extLst>
              <p:ext uri="{D42A27DB-BD31-4B8C-83A1-F6EECF244321}">
                <p14:modId xmlns:p14="http://schemas.microsoft.com/office/powerpoint/2010/main" val="2918243760"/>
              </p:ext>
            </p:extLst>
          </p:nvPr>
        </p:nvGraphicFramePr>
        <p:xfrm>
          <a:off x="304800" y="1371599"/>
          <a:ext cx="8534400" cy="44958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0897415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smtClean="0"/>
              <a:t>Estimated Drug Rebates</a:t>
            </a:r>
          </a:p>
        </p:txBody>
      </p:sp>
      <p:graphicFrame>
        <p:nvGraphicFramePr>
          <p:cNvPr id="5" name="Chart 4"/>
          <p:cNvGraphicFramePr>
            <a:graphicFrameLocks/>
          </p:cNvGraphicFramePr>
          <p:nvPr>
            <p:extLst>
              <p:ext uri="{D42A27DB-BD31-4B8C-83A1-F6EECF244321}">
                <p14:modId xmlns:p14="http://schemas.microsoft.com/office/powerpoint/2010/main" val="371448122"/>
              </p:ext>
            </p:extLst>
          </p:nvPr>
        </p:nvGraphicFramePr>
        <p:xfrm>
          <a:off x="304800" y="1371600"/>
          <a:ext cx="8534399" cy="4419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914362322"/>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CC"/>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rgbClr val="0000CC"/>
            </a:solidFill>
            <a:effectLst/>
            <a:latin typeface="Times"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1716</TotalTime>
  <Words>2604</Words>
  <Application>Microsoft Office PowerPoint</Application>
  <PresentationFormat>On-screen Show (4:3)</PresentationFormat>
  <Paragraphs>273</Paragraphs>
  <Slides>37</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39" baseType="lpstr">
      <vt:lpstr>Blank Presentation</vt:lpstr>
      <vt:lpstr>Worksheet</vt:lpstr>
      <vt:lpstr>The Intersection Between ADAP and PAPs in Addressing Unmet Treatment Needs of People Living with HIV/AIDS</vt:lpstr>
      <vt:lpstr>Disclosures</vt:lpstr>
      <vt:lpstr>Disclosures  (continued)</vt:lpstr>
      <vt:lpstr>Learning Objectives</vt:lpstr>
      <vt:lpstr>Agenda</vt:lpstr>
      <vt:lpstr>PowerPoint Presentation</vt:lpstr>
      <vt:lpstr>What is ADAP?</vt:lpstr>
      <vt:lpstr>The National ADAP Budget</vt:lpstr>
      <vt:lpstr>Estimated Drug Rebates</vt:lpstr>
      <vt:lpstr>ADAP Expenditures, FY2010</vt:lpstr>
      <vt:lpstr>ADAP Client Enrollment and Utilization</vt:lpstr>
      <vt:lpstr>ADAP Drug Expenditures</vt:lpstr>
      <vt:lpstr>ADAP Prescriptions Filled</vt:lpstr>
      <vt:lpstr>PowerPoint Presentation</vt:lpstr>
      <vt:lpstr>Factors Leading to Implementation of Cost-containment Measures</vt:lpstr>
      <vt:lpstr>ADAP Waiting Lists  and Other Unmet Need</vt:lpstr>
      <vt:lpstr>Access to Medications</vt:lpstr>
      <vt:lpstr>PowerPoint Presentation</vt:lpstr>
      <vt:lpstr>The Role of HIV PAPs</vt:lpstr>
      <vt:lpstr>The Role of HIV PAPs (continued)</vt:lpstr>
      <vt:lpstr>The Role of HIV PAPs (continued)</vt:lpstr>
      <vt:lpstr>The Role of HIV PAPs (continued)</vt:lpstr>
      <vt:lpstr>The Role of HIV PAPs (continued)</vt:lpstr>
      <vt:lpstr>Challenges Accessing PAPs</vt:lpstr>
      <vt:lpstr>Challenges Accessing PAPs (continued)</vt:lpstr>
      <vt:lpstr>PowerPoint Presentation</vt:lpstr>
      <vt:lpstr>Welvista</vt:lpstr>
      <vt:lpstr>PowerPoint Presentation</vt:lpstr>
      <vt:lpstr>Current Initiative</vt:lpstr>
      <vt:lpstr>Common PAP Process</vt:lpstr>
      <vt:lpstr>Common PAP Process</vt:lpstr>
      <vt:lpstr>Update: Common PAP Application</vt:lpstr>
      <vt:lpstr>Update: Harbor Path  (Common Portal)</vt:lpstr>
      <vt:lpstr>Update: Common Portal (continued)</vt:lpstr>
      <vt:lpstr>PowerPoint Presentation</vt:lpstr>
      <vt:lpstr>Obtaining CME/CE Credit</vt:lpstr>
      <vt:lpstr>Contact Information</vt:lpstr>
    </vt:vector>
  </TitlesOfParts>
  <Company>Advansiv</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Hector Batista</dc:creator>
  <cp:lastModifiedBy>Britten Pund</cp:lastModifiedBy>
  <cp:revision>174</cp:revision>
  <cp:lastPrinted>2012-06-15T13:09:58Z</cp:lastPrinted>
  <dcterms:created xsi:type="dcterms:W3CDTF">2002-11-20T23:11:36Z</dcterms:created>
  <dcterms:modified xsi:type="dcterms:W3CDTF">2012-10-15T14:35:13Z</dcterms:modified>
</cp:coreProperties>
</file>