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307" r:id="rId2"/>
    <p:sldId id="257" r:id="rId3"/>
    <p:sldId id="277" r:id="rId4"/>
    <p:sldId id="278" r:id="rId5"/>
    <p:sldId id="260" r:id="rId6"/>
    <p:sldId id="281" r:id="rId7"/>
    <p:sldId id="308" r:id="rId8"/>
    <p:sldId id="315" r:id="rId9"/>
    <p:sldId id="282" r:id="rId10"/>
    <p:sldId id="311" r:id="rId11"/>
    <p:sldId id="283" r:id="rId12"/>
    <p:sldId id="284" r:id="rId13"/>
    <p:sldId id="267" r:id="rId14"/>
    <p:sldId id="290" r:id="rId15"/>
    <p:sldId id="287" r:id="rId16"/>
    <p:sldId id="268" r:id="rId17"/>
    <p:sldId id="291" r:id="rId18"/>
    <p:sldId id="293" r:id="rId19"/>
    <p:sldId id="294" r:id="rId20"/>
    <p:sldId id="295" r:id="rId21"/>
    <p:sldId id="296" r:id="rId22"/>
    <p:sldId id="298" r:id="rId23"/>
    <p:sldId id="299" r:id="rId24"/>
    <p:sldId id="300" r:id="rId25"/>
    <p:sldId id="302" r:id="rId26"/>
    <p:sldId id="301" r:id="rId27"/>
    <p:sldId id="303" r:id="rId28"/>
    <p:sldId id="304" r:id="rId29"/>
    <p:sldId id="305" r:id="rId30"/>
    <p:sldId id="306" r:id="rId31"/>
    <p:sldId id="325" r:id="rId32"/>
    <p:sldId id="312" r:id="rId33"/>
    <p:sldId id="323" r:id="rId34"/>
    <p:sldId id="324" r:id="rId3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77479" autoAdjust="0"/>
  </p:normalViewPr>
  <p:slideViewPr>
    <p:cSldViewPr>
      <p:cViewPr>
        <p:scale>
          <a:sx n="70" d="100"/>
          <a:sy n="70" d="100"/>
        </p:scale>
        <p:origin x="-116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1776" y="648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3E8649-A2D4-4B16-BE31-1B1577F81673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2D6FC-6AD0-49A2-B703-B9236DC06B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4018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2D6FC-6AD0-49A2-B703-B9236DC06B5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2D6FC-6AD0-49A2-B703-B9236DC06B5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2D6FC-6AD0-49A2-B703-B9236DC06B5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2D6FC-6AD0-49A2-B703-B9236DC06B5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2D6FC-6AD0-49A2-B703-B9236DC06B5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2D6FC-6AD0-49A2-B703-B9236DC06B5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2D6FC-6AD0-49A2-B703-B9236DC06B5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2D6FC-6AD0-49A2-B703-B9236DC06B5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38320"/>
            <a:ext cx="5486400" cy="418338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2D6FC-6AD0-49A2-B703-B9236DC06B5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33400" y="4415790"/>
            <a:ext cx="5486400" cy="4183380"/>
          </a:xfrm>
        </p:spPr>
        <p:txBody>
          <a:bodyPr>
            <a:normAutofit/>
          </a:bodyPr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2D6FC-6AD0-49A2-B703-B9236DC06B5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2D6FC-6AD0-49A2-B703-B9236DC06B5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2D6FC-6AD0-49A2-B703-B9236DC06B5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2D6FC-6AD0-49A2-B703-B9236DC06B5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2D6FC-6AD0-49A2-B703-B9236DC06B5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2D6FC-6AD0-49A2-B703-B9236DC06B5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2D6FC-6AD0-49A2-B703-B9236DC06B5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2D6FC-6AD0-49A2-B703-B9236DC06B5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2D6FC-6AD0-49A2-B703-B9236DC06B56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2D6FC-6AD0-49A2-B703-B9236DC06B56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2D6FC-6AD0-49A2-B703-B9236DC06B56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2D6FC-6AD0-49A2-B703-B9236DC06B56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2D6FC-6AD0-49A2-B703-B9236DC06B56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2D6FC-6AD0-49A2-B703-B9236DC06B5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2D6FC-6AD0-49A2-B703-B9236DC06B56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hope that the information was helpful.  We want to be sure that we make you aware of the resources that are available to you.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2D6FC-6AD0-49A2-B703-B9236DC06B56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hope that the information was helpful.  We want to be sure that we make you aware of the resources that are available to you.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2D6FC-6AD0-49A2-B703-B9236DC06B56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2D6FC-6AD0-49A2-B703-B9236DC06B56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2D6FC-6AD0-49A2-B703-B9236DC06B5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2D6FC-6AD0-49A2-B703-B9236DC06B5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2D6FC-6AD0-49A2-B703-B9236DC06B5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2D6FC-6AD0-49A2-B703-B9236DC06B5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2D6FC-6AD0-49A2-B703-B9236DC06B5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2D6FC-6AD0-49A2-B703-B9236DC06B5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0" y="5638800"/>
            <a:ext cx="9144000" cy="1066800"/>
            <a:chOff x="0" y="5638800"/>
            <a:chExt cx="9144000" cy="1066800"/>
          </a:xfrm>
        </p:grpSpPr>
        <p:grpSp>
          <p:nvGrpSpPr>
            <p:cNvPr id="3" name="Group 9" descr="&quot;&quot;"/>
            <p:cNvGrpSpPr>
              <a:grpSpLocks/>
            </p:cNvGrpSpPr>
            <p:nvPr userDrawn="1"/>
          </p:nvGrpSpPr>
          <p:grpSpPr bwMode="auto">
            <a:xfrm>
              <a:off x="0" y="5638800"/>
              <a:ext cx="9144000" cy="1066800"/>
              <a:chOff x="0" y="5638800"/>
              <a:chExt cx="9144000" cy="1066800"/>
            </a:xfrm>
          </p:grpSpPr>
          <p:sp>
            <p:nvSpPr>
              <p:cNvPr id="8" name="Rectangle 17"/>
              <p:cNvSpPr>
                <a:spLocks noChangeArrowheads="1"/>
              </p:cNvSpPr>
              <p:nvPr/>
            </p:nvSpPr>
            <p:spPr bwMode="auto">
              <a:xfrm>
                <a:off x="0" y="6553200"/>
                <a:ext cx="9144000" cy="152400"/>
              </a:xfrm>
              <a:prstGeom prst="rect">
                <a:avLst/>
              </a:prstGeom>
              <a:solidFill>
                <a:schemeClr val="hlink">
                  <a:alpha val="49001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Rectangle 16"/>
              <p:cNvSpPr>
                <a:spLocks noChangeArrowheads="1"/>
              </p:cNvSpPr>
              <p:nvPr/>
            </p:nvSpPr>
            <p:spPr bwMode="auto">
              <a:xfrm>
                <a:off x="0" y="6248400"/>
                <a:ext cx="9144000" cy="152400"/>
              </a:xfrm>
              <a:prstGeom prst="rect">
                <a:avLst/>
              </a:prstGeom>
              <a:solidFill>
                <a:schemeClr val="hlink">
                  <a:alpha val="49001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0" y="5943600"/>
                <a:ext cx="9144000" cy="152400"/>
              </a:xfrm>
              <a:prstGeom prst="rect">
                <a:avLst/>
              </a:prstGeom>
              <a:solidFill>
                <a:schemeClr val="hlink">
                  <a:alpha val="49001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14"/>
              <p:cNvSpPr>
                <a:spLocks noChangeArrowheads="1"/>
              </p:cNvSpPr>
              <p:nvPr/>
            </p:nvSpPr>
            <p:spPr bwMode="auto">
              <a:xfrm>
                <a:off x="0" y="5638800"/>
                <a:ext cx="9144000" cy="152400"/>
              </a:xfrm>
              <a:prstGeom prst="rect">
                <a:avLst/>
              </a:prstGeom>
              <a:solidFill>
                <a:schemeClr val="hlink">
                  <a:alpha val="49001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pic>
          <p:nvPicPr>
            <p:cNvPr id="6" name="Picture 8" descr="Department of Health and Human Services"/>
            <p:cNvPicPr>
              <a:picLocks noChangeAspect="1" noChangeArrowheads="1"/>
            </p:cNvPicPr>
            <p:nvPr/>
          </p:nvPicPr>
          <p:blipFill>
            <a:blip r:embed="rId2" cstate="print"/>
            <a:srcRect r="79105"/>
            <a:stretch>
              <a:fillRect/>
            </a:stretch>
          </p:blipFill>
          <p:spPr bwMode="auto">
            <a:xfrm>
              <a:off x="457200" y="5715000"/>
              <a:ext cx="995363" cy="866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3" descr="Health Resources and Services Administratio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29400" y="5865813"/>
              <a:ext cx="1981200" cy="611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546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546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itchFamily="34" charset="0"/>
              <a:buChar char="•"/>
              <a:defRPr/>
            </a:lvl1pPr>
            <a:lvl2pPr>
              <a:buFont typeface="Arial" pitchFamily="34" charset="0"/>
              <a:buChar char="•"/>
              <a:defRPr/>
            </a:lvl2pPr>
            <a:lvl3pPr>
              <a:buFont typeface="Arial" pitchFamily="34" charset="0"/>
              <a:buChar char="•"/>
              <a:defRPr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565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2" name="Group 8" descr="HHS and HRSA logos on blue and greed striped background."/>
          <p:cNvGrpSpPr>
            <a:grpSpLocks/>
          </p:cNvGrpSpPr>
          <p:nvPr/>
        </p:nvGrpSpPr>
        <p:grpSpPr bwMode="auto">
          <a:xfrm>
            <a:off x="0" y="5943600"/>
            <a:ext cx="9144000" cy="762000"/>
            <a:chOff x="0" y="5943600"/>
            <a:chExt cx="9144000" cy="762000"/>
          </a:xfrm>
        </p:grpSpPr>
        <p:sp>
          <p:nvSpPr>
            <p:cNvPr id="1056" name="Rectangle 32"/>
            <p:cNvSpPr>
              <a:spLocks noChangeArrowheads="1"/>
            </p:cNvSpPr>
            <p:nvPr/>
          </p:nvSpPr>
          <p:spPr bwMode="auto">
            <a:xfrm>
              <a:off x="0" y="6248400"/>
              <a:ext cx="9144000" cy="152400"/>
            </a:xfrm>
            <a:prstGeom prst="rect">
              <a:avLst/>
            </a:prstGeom>
            <a:solidFill>
              <a:schemeClr val="hlink">
                <a:alpha val="49001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5" name="Rectangle 31"/>
            <p:cNvSpPr>
              <a:spLocks noChangeArrowheads="1"/>
            </p:cNvSpPr>
            <p:nvPr/>
          </p:nvSpPr>
          <p:spPr bwMode="auto">
            <a:xfrm>
              <a:off x="0" y="5943600"/>
              <a:ext cx="9144000" cy="152400"/>
            </a:xfrm>
            <a:prstGeom prst="rect">
              <a:avLst/>
            </a:prstGeom>
            <a:solidFill>
              <a:schemeClr val="hlink">
                <a:alpha val="49001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7" name="Rectangle 33"/>
            <p:cNvSpPr>
              <a:spLocks noChangeArrowheads="1"/>
            </p:cNvSpPr>
            <p:nvPr/>
          </p:nvSpPr>
          <p:spPr bwMode="auto">
            <a:xfrm>
              <a:off x="0" y="6553200"/>
              <a:ext cx="9144000" cy="152400"/>
            </a:xfrm>
            <a:prstGeom prst="rect">
              <a:avLst/>
            </a:prstGeom>
            <a:solidFill>
              <a:schemeClr val="hlink">
                <a:alpha val="49001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1032" name="Picture 14" descr="Department of Health and Human Services"/>
            <p:cNvPicPr>
              <a:picLocks noChangeAspect="1" noChangeArrowheads="1"/>
            </p:cNvPicPr>
            <p:nvPr/>
          </p:nvPicPr>
          <p:blipFill>
            <a:blip r:embed="rId13" cstate="print"/>
            <a:srcRect r="79105"/>
            <a:stretch>
              <a:fillRect/>
            </a:stretch>
          </p:blipFill>
          <p:spPr bwMode="auto">
            <a:xfrm>
              <a:off x="457200" y="5976938"/>
              <a:ext cx="762000" cy="663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3" name="Picture 30" descr="Health Resources and Services Administration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6934200" y="6011863"/>
              <a:ext cx="1752600" cy="541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Unicode MS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Unicode MS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Unicode MS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Unicode MS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Unicode MS" pitchFamily="3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Unicode MS" pitchFamily="3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Unicode MS" pitchFamily="3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Unicode MS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hab.hrsa.gov/manageyourgrant/careware.html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eacttarget.org/category/topics/careware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Guidance to Prepare CAREWare Users for the new ADAP reporting Requirements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2667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All Grantees’ Meeting</a:t>
            </a:r>
          </a:p>
          <a:p>
            <a:r>
              <a:rPr lang="en-US" dirty="0" smtClean="0"/>
              <a:t>Nov 27, 2012</a:t>
            </a:r>
          </a:p>
          <a:p>
            <a:r>
              <a:rPr lang="en-US" dirty="0" smtClean="0"/>
              <a:t>Session #0203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John Milberg, </a:t>
            </a:r>
            <a:r>
              <a:rPr lang="en-US" dirty="0"/>
              <a:t>HRSA/HAB</a:t>
            </a:r>
          </a:p>
          <a:p>
            <a:r>
              <a:rPr lang="en-US" dirty="0" smtClean="0"/>
              <a:t>Sam Ndubuisi, </a:t>
            </a:r>
            <a:r>
              <a:rPr lang="en-US" dirty="0" smtClean="0"/>
              <a:t>HRSA/HAB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447800" y="2209800"/>
            <a:ext cx="624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02530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sz="3200" dirty="0" smtClean="0"/>
              <a:t>Creating an insurance contract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066800"/>
            <a:ext cx="8305800" cy="4419600"/>
          </a:xfrm>
        </p:spPr>
        <p:txBody>
          <a:bodyPr/>
          <a:lstStyle/>
          <a:p>
            <a:r>
              <a:rPr lang="en-US" sz="2000" dirty="0" smtClean="0"/>
              <a:t>To capture ADAP-covered insurance services, you’ll need to setup a contract</a:t>
            </a:r>
            <a:br>
              <a:rPr lang="en-US" sz="2000" dirty="0" smtClean="0"/>
            </a:b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Goto</a:t>
            </a:r>
            <a:r>
              <a:rPr lang="en-US" sz="2000" dirty="0" smtClean="0"/>
              <a:t> Admin Options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Select Contracts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Name the contract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Add a contract  item  and add all the requisite insurance types funded by the Grantee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n-US" sz="2000" dirty="0" smtClean="0"/>
              <a:t>The </a:t>
            </a:r>
            <a:r>
              <a:rPr lang="en-US" sz="2000" dirty="0"/>
              <a:t>top list contains the remaining insurance services available to add and the bottom are those that are currently in this specific contract.</a:t>
            </a:r>
          </a:p>
          <a:p>
            <a:pPr marL="457200" indent="-457200">
              <a:buAutoNum type="arabicPeriod"/>
            </a:pPr>
            <a:endParaRPr lang="en-US" sz="2000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752600" y="685800"/>
            <a:ext cx="563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33000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1524001"/>
          </a:xfrm>
        </p:spPr>
        <p:txBody>
          <a:bodyPr/>
          <a:lstStyle/>
          <a:p>
            <a:pPr marL="0" indent="0" algn="ctr">
              <a:buNone/>
            </a:pPr>
            <a:r>
              <a:rPr lang="en-US" sz="6600" dirty="0" smtClean="0"/>
              <a:t>Entering Client Data</a:t>
            </a:r>
            <a:endParaRPr lang="en-US" sz="6600" dirty="0"/>
          </a:p>
        </p:txBody>
      </p:sp>
    </p:spTree>
    <p:extLst>
      <p:ext uri="{BB962C8B-B14F-4D97-AF65-F5344CB8AC3E}">
        <p14:creationId xmlns="" xmlns:p14="http://schemas.microsoft.com/office/powerpoint/2010/main" val="371501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1524001"/>
          </a:xfrm>
        </p:spPr>
        <p:txBody>
          <a:bodyPr/>
          <a:lstStyle/>
          <a:p>
            <a:pPr marL="0" indent="0" algn="ctr">
              <a:buNone/>
            </a:pPr>
            <a:r>
              <a:rPr lang="en-US" sz="6600" dirty="0" smtClean="0"/>
              <a:t>Demographics</a:t>
            </a:r>
            <a:endParaRPr lang="en-US" sz="6600" dirty="0"/>
          </a:p>
        </p:txBody>
      </p:sp>
    </p:spTree>
    <p:extLst>
      <p:ext uri="{BB962C8B-B14F-4D97-AF65-F5344CB8AC3E}">
        <p14:creationId xmlns="" xmlns:p14="http://schemas.microsoft.com/office/powerpoint/2010/main" val="30562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/>
          <a:lstStyle/>
          <a:p>
            <a:r>
              <a:rPr lang="en-US" sz="2800" dirty="0" smtClean="0"/>
              <a:t>ADR  client-level fields:</a:t>
            </a:r>
            <a:br>
              <a:rPr lang="en-US" sz="2800" dirty="0" smtClean="0"/>
            </a:br>
            <a:r>
              <a:rPr lang="en-US" sz="2800" dirty="0" smtClean="0"/>
              <a:t> Demographics</a:t>
            </a:r>
            <a:endParaRPr lang="en-US" sz="2800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2667000" y="914400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85801" y="1535112"/>
            <a:ext cx="8001000" cy="4027487"/>
          </a:xfrm>
        </p:spPr>
        <p:txBody>
          <a:bodyPr/>
          <a:lstStyle/>
          <a:p>
            <a:pPr marL="457200" indent="-457200"/>
            <a:r>
              <a:rPr lang="en-US" sz="2000" i="1" dirty="0"/>
              <a:t>	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01401940"/>
              </p:ext>
            </p:extLst>
          </p:nvPr>
        </p:nvGraphicFramePr>
        <p:xfrm>
          <a:off x="914399" y="1447800"/>
          <a:ext cx="7239001" cy="372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1"/>
                <a:gridCol w="4953000"/>
              </a:tblGrid>
              <a:tr h="5232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Field Number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Variable Description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Encrypted UCI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Ethnicity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Race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Gender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Transgender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Year of birth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HIV/AIDS</a:t>
                      </a:r>
                      <a:r>
                        <a:rPr lang="en-US" sz="2400" baseline="0" dirty="0" smtClean="0"/>
                        <a:t> Status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sz="2800" dirty="0" smtClean="0"/>
              <a:t>Demographics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8200" y="838200"/>
            <a:ext cx="7467600" cy="487680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Variables  2, 4-7, 9-10 can all be entered in the demographics tab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Add a client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Encrypted </a:t>
            </a:r>
            <a:r>
              <a:rPr lang="en-US" dirty="0" err="1" smtClean="0"/>
              <a:t>eUCI</a:t>
            </a:r>
            <a:r>
              <a:rPr lang="en-US" dirty="0" smtClean="0"/>
              <a:t> automatically created by </a:t>
            </a:r>
            <a:r>
              <a:rPr lang="en-US" dirty="0" err="1" smtClean="0"/>
              <a:t>CAREWare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Ethnicity and race are each entered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Gender and transgender status combined in gender field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Year of birth pulled from date of birth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Full date of birth is not reported to HAB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HIV/AIDS status reported in HIV status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Diagnosis dates not required for ADR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2743200" y="685800"/>
            <a:ext cx="365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83116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/>
          <a:lstStyle/>
          <a:p>
            <a:r>
              <a:rPr lang="en-US" sz="2800" dirty="0" smtClean="0"/>
              <a:t>ADR  client-level fields:</a:t>
            </a:r>
            <a:br>
              <a:rPr lang="en-US" sz="2800" dirty="0" smtClean="0"/>
            </a:br>
            <a:r>
              <a:rPr lang="en-US" sz="2800" dirty="0" smtClean="0"/>
              <a:t> Demographics</a:t>
            </a:r>
            <a:endParaRPr lang="en-US" sz="2800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2667000" y="914400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85801" y="1535112"/>
            <a:ext cx="8001000" cy="4027487"/>
          </a:xfrm>
        </p:spPr>
        <p:txBody>
          <a:bodyPr/>
          <a:lstStyle/>
          <a:p>
            <a:pPr marL="457200" indent="-457200"/>
            <a:r>
              <a:rPr lang="en-US" sz="2000" i="1" dirty="0"/>
              <a:t>	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29895122"/>
              </p:ext>
            </p:extLst>
          </p:nvPr>
        </p:nvGraphicFramePr>
        <p:xfrm>
          <a:off x="914399" y="1447800"/>
          <a:ext cx="7239001" cy="98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1"/>
                <a:gridCol w="4953000"/>
              </a:tblGrid>
              <a:tr h="5232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Field Number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Variable Description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Pregnancy status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0129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sz="2800" dirty="0" smtClean="0"/>
              <a:t>Demographics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8200" y="990600"/>
            <a:ext cx="7467600" cy="4572000"/>
          </a:xfrm>
        </p:spPr>
        <p:txBody>
          <a:bodyPr/>
          <a:lstStyle/>
          <a:p>
            <a:r>
              <a:rPr lang="en-US" dirty="0" smtClean="0"/>
              <a:t>Pregnancy information can be entered in two places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Screening tab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dirty="0" smtClean="0"/>
              <a:t>enter </a:t>
            </a:r>
            <a:r>
              <a:rPr lang="en-US" dirty="0"/>
              <a:t>pregnancy data in Screenings under the encounters </a:t>
            </a:r>
            <a:r>
              <a:rPr lang="en-US" dirty="0" smtClean="0"/>
              <a:t>tab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dirty="0" smtClean="0"/>
              <a:t>Note </a:t>
            </a:r>
            <a:r>
              <a:rPr lang="en-US" dirty="0"/>
              <a:t>the response categories to meet ADR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OR if you want to capture more information locally than is required for reporting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2. 	Pregnancy Tab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dirty="0" smtClean="0"/>
              <a:t>enter </a:t>
            </a:r>
            <a:r>
              <a:rPr lang="en-US" dirty="0"/>
              <a:t>conception date 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dirty="0" smtClean="0"/>
              <a:t>outcome information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2743200" y="685800"/>
            <a:ext cx="365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/>
          <a:lstStyle/>
          <a:p>
            <a:r>
              <a:rPr lang="en-US" sz="2800" dirty="0" smtClean="0"/>
              <a:t>ADR  client-level fields:</a:t>
            </a:r>
            <a:br>
              <a:rPr lang="en-US" sz="2800" dirty="0" smtClean="0"/>
            </a:br>
            <a:r>
              <a:rPr lang="en-US" sz="2800" dirty="0" smtClean="0"/>
              <a:t> Demographics</a:t>
            </a:r>
            <a:endParaRPr lang="en-US" sz="2800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2667000" y="914400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85801" y="1535112"/>
            <a:ext cx="8001000" cy="4027487"/>
          </a:xfrm>
        </p:spPr>
        <p:txBody>
          <a:bodyPr/>
          <a:lstStyle/>
          <a:p>
            <a:pPr marL="457200" indent="-457200"/>
            <a:r>
              <a:rPr lang="en-US" sz="2000" i="1" dirty="0"/>
              <a:t>	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50818643"/>
              </p:ext>
            </p:extLst>
          </p:nvPr>
        </p:nvGraphicFramePr>
        <p:xfrm>
          <a:off x="914399" y="1447800"/>
          <a:ext cx="7239001" cy="189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1"/>
                <a:gridCol w="4953000"/>
              </a:tblGrid>
              <a:tr h="5232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Field Number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Variable Description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Poverty</a:t>
                      </a:r>
                      <a:r>
                        <a:rPr lang="en-US" sz="2400" baseline="0" dirty="0" smtClean="0"/>
                        <a:t> level</a:t>
                      </a:r>
                      <a:endParaRPr lang="en-US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High risk</a:t>
                      </a:r>
                      <a:r>
                        <a:rPr lang="en-US" sz="2400" baseline="0" dirty="0" smtClean="0"/>
                        <a:t> insurance</a:t>
                      </a:r>
                      <a:endParaRPr lang="en-US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Health insurance coverage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5434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sz="2800" dirty="0" smtClean="0"/>
              <a:t>Demographics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2000" y="1219200"/>
            <a:ext cx="7467600" cy="403860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Variables  11-13 are entered in the annual review tab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Poverty level </a:t>
            </a:r>
            <a:r>
              <a:rPr lang="en-US" dirty="0" err="1" smtClean="0"/>
              <a:t>autocalculated</a:t>
            </a:r>
            <a:r>
              <a:rPr lang="en-US" dirty="0" smtClean="0"/>
              <a:t> by entering household size and household income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Insurance entered as primary and secondary, but for ADR all insurance reported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Check if client is in a high risk insurance pool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2743200" y="685800"/>
            <a:ext cx="365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37490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1524001"/>
          </a:xfrm>
        </p:spPr>
        <p:txBody>
          <a:bodyPr/>
          <a:lstStyle/>
          <a:p>
            <a:pPr marL="0" indent="0" algn="ctr">
              <a:buNone/>
            </a:pPr>
            <a:r>
              <a:rPr lang="en-US" sz="6600" dirty="0" smtClean="0"/>
              <a:t>Enrollment and Certification</a:t>
            </a:r>
            <a:endParaRPr lang="en-US" sz="6600" dirty="0"/>
          </a:p>
        </p:txBody>
      </p:sp>
    </p:spTree>
    <p:extLst>
      <p:ext uri="{BB962C8B-B14F-4D97-AF65-F5344CB8AC3E}">
        <p14:creationId xmlns="" xmlns:p14="http://schemas.microsoft.com/office/powerpoint/2010/main" val="127257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Demonstrate how ADAPs need to set up </a:t>
            </a:r>
            <a:r>
              <a:rPr lang="en-US" dirty="0" err="1" smtClean="0"/>
              <a:t>CAREWare</a:t>
            </a:r>
            <a:r>
              <a:rPr lang="en-US" dirty="0" smtClean="0"/>
              <a:t> in order to use it for the ADAP Data Report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Review  </a:t>
            </a:r>
            <a:r>
              <a:rPr lang="en-US" dirty="0" smtClean="0"/>
              <a:t>where to enter data to meet the ADR reporting requirements</a:t>
            </a:r>
          </a:p>
          <a:p>
            <a:endParaRPr lang="en-US" dirty="0"/>
          </a:p>
          <a:p>
            <a:r>
              <a:rPr lang="en-US" dirty="0" smtClean="0"/>
              <a:t>Highlight updates made to meet the new reporting requirements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905000" y="1143000"/>
            <a:ext cx="5410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/>
          <a:lstStyle/>
          <a:p>
            <a:r>
              <a:rPr lang="en-US" sz="2800" dirty="0" smtClean="0"/>
              <a:t>ADR  client-level fields:</a:t>
            </a:r>
            <a:br>
              <a:rPr lang="en-US" sz="2800" dirty="0" smtClean="0"/>
            </a:br>
            <a:r>
              <a:rPr lang="en-US" sz="2800" dirty="0" smtClean="0"/>
              <a:t> Enrollment and Certification</a:t>
            </a:r>
            <a:endParaRPr lang="en-US" sz="2800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2667000" y="914400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85801" y="1535112"/>
            <a:ext cx="8001000" cy="4027487"/>
          </a:xfrm>
        </p:spPr>
        <p:txBody>
          <a:bodyPr/>
          <a:lstStyle/>
          <a:p>
            <a:pPr marL="457200" indent="-457200"/>
            <a:r>
              <a:rPr lang="en-US" sz="2000" i="1" dirty="0"/>
              <a:t>	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01682499"/>
              </p:ext>
            </p:extLst>
          </p:nvPr>
        </p:nvGraphicFramePr>
        <p:xfrm>
          <a:off x="914400" y="1524000"/>
          <a:ext cx="7543801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1"/>
                <a:gridCol w="6172200"/>
              </a:tblGrid>
              <a:tr h="5232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Field Number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Variable Description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Individual new or existing client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Date of receipt of completed client application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Date of approval of client’s ADAP</a:t>
                      </a:r>
                      <a:r>
                        <a:rPr lang="en-US" sz="2000" baseline="0" dirty="0" smtClean="0"/>
                        <a:t> application</a:t>
                      </a:r>
                      <a:endParaRPr lang="en-US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Client’s recertification date during reporting period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Client’s enrollment status as</a:t>
                      </a:r>
                      <a:r>
                        <a:rPr lang="en-US" sz="2000" baseline="0" dirty="0" smtClean="0"/>
                        <a:t> of end of reporting period</a:t>
                      </a:r>
                      <a:endParaRPr lang="en-US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Reasons for disenrollment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1538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sz="2800" dirty="0" smtClean="0"/>
              <a:t>Enrollment and Certification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2000" y="1219200"/>
            <a:ext cx="7467600" cy="403860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Variables  14-19 are entered in either the Drug </a:t>
            </a:r>
            <a:r>
              <a:rPr lang="en-US" dirty="0"/>
              <a:t>or Insurances </a:t>
            </a:r>
            <a:r>
              <a:rPr lang="en-US" dirty="0" smtClean="0"/>
              <a:t>tab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Includes information for clients on waiting list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App receipt date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Latest enrollment date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ADAP enrollment status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Disenrollment reason – if choose </a:t>
            </a:r>
            <a:r>
              <a:rPr lang="en-US" sz="2000" dirty="0" err="1" smtClean="0"/>
              <a:t>disenrolled</a:t>
            </a:r>
            <a:endParaRPr lang="en-US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Enrollment history enables you to track enrollment over time</a:t>
            </a:r>
            <a:endParaRPr lang="en-US" sz="2000" dirty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2743200" y="685800"/>
            <a:ext cx="365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9679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1524001"/>
          </a:xfrm>
        </p:spPr>
        <p:txBody>
          <a:bodyPr/>
          <a:lstStyle/>
          <a:p>
            <a:pPr marL="0" indent="0" algn="ctr">
              <a:buNone/>
            </a:pPr>
            <a:r>
              <a:rPr lang="en-US" sz="6600" dirty="0" smtClean="0"/>
              <a:t>ADAP-Funded Insurance Services</a:t>
            </a:r>
            <a:endParaRPr lang="en-US" sz="6600" dirty="0"/>
          </a:p>
        </p:txBody>
      </p:sp>
    </p:spTree>
    <p:extLst>
      <p:ext uri="{BB962C8B-B14F-4D97-AF65-F5344CB8AC3E}">
        <p14:creationId xmlns="" xmlns:p14="http://schemas.microsoft.com/office/powerpoint/2010/main" val="348720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/>
          <a:lstStyle/>
          <a:p>
            <a:r>
              <a:rPr lang="en-US" sz="2800" dirty="0" smtClean="0"/>
              <a:t>ADR  client-level fields:</a:t>
            </a:r>
            <a:br>
              <a:rPr lang="en-US" sz="2800" dirty="0" smtClean="0"/>
            </a:br>
            <a:r>
              <a:rPr lang="en-US" sz="2800" dirty="0" smtClean="0"/>
              <a:t> ADAP-funded Insurance Services</a:t>
            </a:r>
            <a:endParaRPr lang="en-US" sz="2800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2667000" y="914400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85801" y="1535112"/>
            <a:ext cx="8001000" cy="4027487"/>
          </a:xfrm>
        </p:spPr>
        <p:txBody>
          <a:bodyPr/>
          <a:lstStyle/>
          <a:p>
            <a:pPr marL="457200" indent="-457200"/>
            <a:r>
              <a:rPr lang="en-US" sz="2000" i="1" dirty="0"/>
              <a:t>	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04656724"/>
              </p:ext>
            </p:extLst>
          </p:nvPr>
        </p:nvGraphicFramePr>
        <p:xfrm>
          <a:off x="761999" y="1219200"/>
          <a:ext cx="7543801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1"/>
                <a:gridCol w="6172200"/>
              </a:tblGrid>
              <a:tr h="5232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Field Number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Variable Description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Did client receive any ADAP-funded insurance assistance during reporting period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Total amount of insurance premiums paid during the reporting period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Total months of coverage for insurance</a:t>
                      </a:r>
                      <a:r>
                        <a:rPr lang="en-US" sz="2000" baseline="0" dirty="0" smtClean="0"/>
                        <a:t> premium</a:t>
                      </a:r>
                      <a:endParaRPr lang="en-US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Total amount of deductibles/copays paid</a:t>
                      </a:r>
                      <a:r>
                        <a:rPr lang="en-US" sz="2000" baseline="0" dirty="0" smtClean="0"/>
                        <a:t> during reporting period</a:t>
                      </a:r>
                      <a:endParaRPr lang="en-US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Total Medicare Part D co-insurance,</a:t>
                      </a:r>
                      <a:r>
                        <a:rPr lang="en-US" sz="2000" baseline="0" dirty="0" smtClean="0"/>
                        <a:t> copayment or donut hole coverage</a:t>
                      </a:r>
                      <a:endParaRPr lang="en-US" sz="20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6741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sz="2800" dirty="0" smtClean="0"/>
              <a:t>ADAP-funded Insurance Services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8200" y="1600200"/>
            <a:ext cx="7467600" cy="411480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Variables  20-24 are entered in the Insurances tab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Receive ADAP funded insurance service during reporting period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Insurance premiums and copays pulled from service name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Be sure to pick correct contract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Months covered Amount of insurance premiums and copays pulled from price of service per month and months covered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err="1" smtClean="0"/>
              <a:t>CAREWare</a:t>
            </a:r>
            <a:r>
              <a:rPr lang="en-US" sz="1600" dirty="0" smtClean="0"/>
              <a:t> </a:t>
            </a:r>
            <a:r>
              <a:rPr lang="en-US" sz="1600" dirty="0"/>
              <a:t>will calculate total </a:t>
            </a:r>
            <a:r>
              <a:rPr lang="en-US" sz="1600" dirty="0" smtClean="0"/>
              <a:t>cost</a:t>
            </a:r>
            <a:endParaRPr lang="en-US" sz="1600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2743200" y="1143000"/>
            <a:ext cx="365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6092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1524001"/>
          </a:xfrm>
        </p:spPr>
        <p:txBody>
          <a:bodyPr/>
          <a:lstStyle/>
          <a:p>
            <a:pPr marL="0" indent="0" algn="ctr">
              <a:buNone/>
            </a:pPr>
            <a:r>
              <a:rPr lang="en-US" sz="6600" dirty="0" smtClean="0"/>
              <a:t>Drug and Drug Expenditures</a:t>
            </a:r>
            <a:endParaRPr lang="en-US" sz="6600" dirty="0"/>
          </a:p>
        </p:txBody>
      </p:sp>
    </p:spTree>
    <p:extLst>
      <p:ext uri="{BB962C8B-B14F-4D97-AF65-F5344CB8AC3E}">
        <p14:creationId xmlns="" xmlns:p14="http://schemas.microsoft.com/office/powerpoint/2010/main" val="334512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/>
          <a:lstStyle/>
          <a:p>
            <a:r>
              <a:rPr lang="en-US" sz="2800" dirty="0" smtClean="0"/>
              <a:t>ADR  client-level fields:</a:t>
            </a:r>
            <a:br>
              <a:rPr lang="en-US" sz="2800" dirty="0" smtClean="0"/>
            </a:br>
            <a:r>
              <a:rPr lang="en-US" sz="2800" dirty="0" smtClean="0"/>
              <a:t> Drug and Drug Expenditures</a:t>
            </a:r>
            <a:endParaRPr lang="en-US" sz="2800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2667000" y="914400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85801" y="1535112"/>
            <a:ext cx="8001000" cy="4027487"/>
          </a:xfrm>
        </p:spPr>
        <p:txBody>
          <a:bodyPr/>
          <a:lstStyle/>
          <a:p>
            <a:pPr marL="457200" indent="-457200"/>
            <a:r>
              <a:rPr lang="en-US" sz="2000" i="1" dirty="0"/>
              <a:t>	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94857004"/>
              </p:ext>
            </p:extLst>
          </p:nvPr>
        </p:nvGraphicFramePr>
        <p:xfrm>
          <a:off x="761999" y="1219200"/>
          <a:ext cx="7543801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1"/>
                <a:gridCol w="6172200"/>
              </a:tblGrid>
              <a:tr h="5232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Field Number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Variable Description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ADAP funded medications dispensed to client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List medication</a:t>
                      </a:r>
                      <a:r>
                        <a:rPr lang="en-US" sz="2000" baseline="0" dirty="0" smtClean="0"/>
                        <a:t> dispensed to client</a:t>
                      </a:r>
                      <a:endParaRPr lang="en-US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Start</a:t>
                      </a:r>
                      <a:r>
                        <a:rPr lang="en-US" sz="2000" baseline="0" dirty="0" smtClean="0"/>
                        <a:t> of ADAP-funded medication dispensed to client</a:t>
                      </a:r>
                      <a:endParaRPr lang="en-US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Days</a:t>
                      </a:r>
                      <a:r>
                        <a:rPr lang="en-US" sz="2000" baseline="0" dirty="0" smtClean="0"/>
                        <a:t> ADAP-funded medication dispensed</a:t>
                      </a:r>
                      <a:endParaRPr lang="en-US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Total</a:t>
                      </a:r>
                      <a:r>
                        <a:rPr lang="en-US" sz="2000" baseline="0" dirty="0" smtClean="0"/>
                        <a:t> cost of ADAP-funded medication</a:t>
                      </a:r>
                      <a:endParaRPr lang="en-US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Are dispensing</a:t>
                      </a:r>
                      <a:r>
                        <a:rPr lang="en-US" sz="2000" baseline="0" dirty="0" smtClean="0"/>
                        <a:t> fees collected separately</a:t>
                      </a:r>
                      <a:endParaRPr lang="en-US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Total cost of all dispensing fees for medications</a:t>
                      </a:r>
                      <a:r>
                        <a:rPr lang="en-US" sz="2000" baseline="0" dirty="0" smtClean="0"/>
                        <a:t> dispensed to client</a:t>
                      </a:r>
                      <a:endParaRPr lang="en-US" sz="20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1255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sz="2800" dirty="0" smtClean="0"/>
              <a:t>Drug and Drug Expenditures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5800" y="1219200"/>
            <a:ext cx="7467600" cy="396240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Variables  25-31 are entered in the Drug tab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Date dispensed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Drug </a:t>
            </a:r>
            <a:r>
              <a:rPr lang="en-US" dirty="0"/>
              <a:t>name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Funding</a:t>
            </a:r>
            <a:endParaRPr lang="en-US" dirty="0" smtClean="0">
              <a:solidFill>
                <a:srgbClr val="FF0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2743200" y="685800"/>
            <a:ext cx="365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510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1524001"/>
          </a:xfrm>
        </p:spPr>
        <p:txBody>
          <a:bodyPr/>
          <a:lstStyle/>
          <a:p>
            <a:pPr marL="0" indent="0" algn="ctr">
              <a:buNone/>
            </a:pPr>
            <a:r>
              <a:rPr lang="en-US" sz="6600" dirty="0" smtClean="0"/>
              <a:t>Clinical Information</a:t>
            </a:r>
            <a:endParaRPr lang="en-US" sz="6600" dirty="0"/>
          </a:p>
        </p:txBody>
      </p:sp>
    </p:spTree>
    <p:extLst>
      <p:ext uri="{BB962C8B-B14F-4D97-AF65-F5344CB8AC3E}">
        <p14:creationId xmlns="" xmlns:p14="http://schemas.microsoft.com/office/powerpoint/2010/main" val="310990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/>
          <a:lstStyle/>
          <a:p>
            <a:r>
              <a:rPr lang="en-US" sz="2800" dirty="0" smtClean="0"/>
              <a:t>Clinical Information</a:t>
            </a:r>
            <a:endParaRPr lang="en-US" sz="2800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2667000" y="914400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85801" y="1535112"/>
            <a:ext cx="8001000" cy="4027487"/>
          </a:xfrm>
        </p:spPr>
        <p:txBody>
          <a:bodyPr/>
          <a:lstStyle/>
          <a:p>
            <a:pPr marL="457200" indent="-457200"/>
            <a:r>
              <a:rPr lang="en-US" sz="2000" i="1" dirty="0"/>
              <a:t>	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4392655"/>
              </p:ext>
            </p:extLst>
          </p:nvPr>
        </p:nvGraphicFramePr>
        <p:xfrm>
          <a:off x="609600" y="1752600"/>
          <a:ext cx="7543801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1"/>
                <a:gridCol w="6172200"/>
              </a:tblGrid>
              <a:tr h="5232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Field Number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Variable Description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Date of most recent CD4 count in last 12 months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Value of most recent CD4 in last 12 months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Date of most recent viral</a:t>
                      </a:r>
                      <a:r>
                        <a:rPr lang="en-US" sz="2000" baseline="0" dirty="0" smtClean="0"/>
                        <a:t> load </a:t>
                      </a:r>
                      <a:r>
                        <a:rPr lang="en-US" sz="2000" dirty="0" smtClean="0"/>
                        <a:t>in last 12 months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Value of most recent viral load in last 12 months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9873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Setting up an ADAP domain</a:t>
            </a:r>
          </a:p>
          <a:p>
            <a:pPr marL="914400" lvl="1" indent="-514350">
              <a:spcBef>
                <a:spcPts val="0"/>
              </a:spcBef>
            </a:pPr>
            <a:r>
              <a:rPr lang="en-US" sz="2400" dirty="0" smtClean="0"/>
              <a:t>Add provider</a:t>
            </a:r>
          </a:p>
          <a:p>
            <a:pPr marL="914400" lvl="1" indent="-514350">
              <a:spcBef>
                <a:spcPts val="0"/>
              </a:spcBef>
            </a:pPr>
            <a:r>
              <a:rPr lang="en-US" sz="2400" dirty="0" smtClean="0"/>
              <a:t>Add user </a:t>
            </a:r>
          </a:p>
          <a:p>
            <a:pPr marL="914400" lvl="1" indent="-514350">
              <a:spcBef>
                <a:spcPts val="0"/>
              </a:spcBef>
            </a:pPr>
            <a:r>
              <a:rPr lang="en-US" sz="2400" dirty="0" smtClean="0"/>
              <a:t>Assign permissions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Creating ADAP Formulary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Creating insurance service contracts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Data Entry for demographics, enrollment and certification, insurance services, drug and drug expenditures and clinical information</a:t>
            </a:r>
          </a:p>
          <a:p>
            <a:pPr marL="400050" lvl="1" indent="0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905000" y="1143000"/>
            <a:ext cx="5410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03884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sz="2800" dirty="0"/>
              <a:t>Clinical Information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8200" y="914400"/>
            <a:ext cx="7467600" cy="457200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Variables  32-35 are entered in the Encounter/Labs tab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Results may be entered by creating an encounter or through Rapid </a:t>
            </a:r>
            <a:r>
              <a:rPr lang="en-US" dirty="0" smtClean="0"/>
              <a:t>Entry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/>
              <a:t>CAREWare</a:t>
            </a:r>
            <a:r>
              <a:rPr lang="en-US" dirty="0"/>
              <a:t> will report only the latest result in the </a:t>
            </a:r>
            <a:r>
              <a:rPr lang="en-US" dirty="0" smtClean="0"/>
              <a:t>12 months preceding the end of the reporting period</a:t>
            </a:r>
            <a:endParaRPr lang="en-US" dirty="0"/>
          </a:p>
          <a:p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>
              <a:solidFill>
                <a:srgbClr val="FF0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2743200" y="685800"/>
            <a:ext cx="365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59983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 for current CAREWare ADAP users only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After you upgrade, check enrollment history using a custom report to see who has a “Legacy Enrollment” value.  These records will need updating!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3048000" y="1219200"/>
            <a:ext cx="3124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sz="2800" dirty="0" smtClean="0"/>
              <a:t>Resources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8200" y="1143000"/>
            <a:ext cx="7467600" cy="3581400"/>
          </a:xfrm>
        </p:spPr>
        <p:txBody>
          <a:bodyPr/>
          <a:lstStyle/>
          <a:p>
            <a:pPr marL="514350" indent="-514350">
              <a:buFont typeface="Arial" pitchFamily="34" charset="0"/>
              <a:buChar char="•"/>
            </a:pPr>
            <a:r>
              <a:rPr lang="en-US" sz="2800" dirty="0" err="1"/>
              <a:t>CAREWare</a:t>
            </a:r>
            <a:r>
              <a:rPr lang="en-US" sz="2800" dirty="0"/>
              <a:t> </a:t>
            </a:r>
            <a:r>
              <a:rPr lang="en-US" sz="2800" dirty="0" smtClean="0"/>
              <a:t>helpdesk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sz="2400" dirty="0" smtClean="0"/>
              <a:t>877-294-3571 , 12 -5 </a:t>
            </a:r>
            <a:r>
              <a:rPr lang="en-US" sz="2400" dirty="0"/>
              <a:t>PM EST </a:t>
            </a:r>
            <a:r>
              <a:rPr lang="en-US" sz="2400" dirty="0" smtClean="0"/>
              <a:t>Monday-Friday</a:t>
            </a:r>
          </a:p>
          <a:p>
            <a:pPr marL="514350" lvl="1" indent="-514350">
              <a:buFont typeface="Arial" pitchFamily="34" charset="0"/>
              <a:buChar char="•"/>
            </a:pPr>
            <a:r>
              <a:rPr lang="en-US" sz="2800" dirty="0" smtClean="0"/>
              <a:t>HAB website - </a:t>
            </a:r>
            <a:r>
              <a:rPr lang="en-US" sz="2400" dirty="0">
                <a:solidFill>
                  <a:schemeClr val="accent3"/>
                </a:solidFill>
                <a:hlinkClick r:id="rId3"/>
              </a:rPr>
              <a:t>http://hab.hrsa.gov/manageyourgrant/careware.html</a:t>
            </a:r>
            <a:endParaRPr lang="en-US" sz="2400" dirty="0">
              <a:solidFill>
                <a:schemeClr val="accent3"/>
              </a:solidFill>
            </a:endParaRPr>
          </a:p>
          <a:p>
            <a:pPr marL="971550" lvl="1" indent="-514350">
              <a:buFont typeface="Arial" pitchFamily="34" charset="0"/>
              <a:buChar char="•"/>
            </a:pPr>
            <a:r>
              <a:rPr lang="en-US" sz="2400" dirty="0" smtClean="0"/>
              <a:t>Manuals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sz="2400" dirty="0" smtClean="0"/>
              <a:t>Current build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sz="2400" dirty="0" smtClean="0"/>
              <a:t>Medication files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2743200" y="685800"/>
            <a:ext cx="365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621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sz="2800" dirty="0" smtClean="0"/>
              <a:t>Resources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8200" y="1219200"/>
            <a:ext cx="7467600" cy="4267200"/>
          </a:xfrm>
        </p:spPr>
        <p:txBody>
          <a:bodyPr/>
          <a:lstStyle/>
          <a:p>
            <a:pPr marL="514350" indent="-514350">
              <a:buFont typeface="Arial" pitchFamily="34" charset="0"/>
              <a:buChar char="•"/>
            </a:pPr>
            <a:r>
              <a:rPr lang="en-US" sz="2800" dirty="0">
                <a:solidFill>
                  <a:schemeClr val="accent3"/>
                </a:solidFill>
              </a:rPr>
              <a:t>TARGET website - </a:t>
            </a:r>
            <a:r>
              <a:rPr lang="en-US" sz="2800" dirty="0">
                <a:solidFill>
                  <a:schemeClr val="accent3"/>
                </a:solidFill>
                <a:hlinkClick r:id="rId3"/>
              </a:rPr>
              <a:t>http://www.careacttarget.org/category/topics/careware</a:t>
            </a:r>
            <a:endParaRPr lang="en-US" sz="2800" dirty="0">
              <a:solidFill>
                <a:schemeClr val="accent3"/>
              </a:solidFill>
            </a:endParaRPr>
          </a:p>
          <a:p>
            <a:pPr marL="971550" lvl="1" indent="-514350">
              <a:buFont typeface="Arial" pitchFamily="34" charset="0"/>
              <a:buChar char="•"/>
            </a:pPr>
            <a:r>
              <a:rPr lang="en-US" sz="2800" dirty="0"/>
              <a:t>Upcoming and archived webcasts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sz="2800" dirty="0"/>
              <a:t>User resources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sz="2800" dirty="0"/>
              <a:t>Links to HAB and </a:t>
            </a:r>
            <a:r>
              <a:rPr lang="en-US" sz="2800" dirty="0" err="1"/>
              <a:t>jPROG</a:t>
            </a:r>
            <a:r>
              <a:rPr lang="en-US" sz="2800" dirty="0"/>
              <a:t> websites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AGM session  - Tuesday November 27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, 3:30pm, Washington 4</a:t>
            </a:r>
          </a:p>
          <a:p>
            <a:pPr marL="514350" indent="-514350">
              <a:buFont typeface="Arial" pitchFamily="34" charset="0"/>
              <a:buChar char="•"/>
            </a:pPr>
            <a:endParaRPr lang="en-US" dirty="0" smtClean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2743200" y="685800"/>
            <a:ext cx="365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80242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1524001"/>
          </a:xfrm>
        </p:spPr>
        <p:txBody>
          <a:bodyPr/>
          <a:lstStyle/>
          <a:p>
            <a:pPr marL="0" indent="0" algn="ctr">
              <a:buNone/>
            </a:pPr>
            <a:r>
              <a:rPr lang="en-US" sz="6600" dirty="0" smtClean="0"/>
              <a:t>Questions?</a:t>
            </a:r>
            <a:endParaRPr lang="en-US" sz="6600" dirty="0"/>
          </a:p>
        </p:txBody>
      </p:sp>
    </p:spTree>
    <p:extLst>
      <p:ext uri="{BB962C8B-B14F-4D97-AF65-F5344CB8AC3E}">
        <p14:creationId xmlns="" xmlns:p14="http://schemas.microsoft.com/office/powerpoint/2010/main" val="376001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1524001"/>
          </a:xfrm>
        </p:spPr>
        <p:txBody>
          <a:bodyPr/>
          <a:lstStyle/>
          <a:p>
            <a:pPr marL="0" indent="0" algn="ctr">
              <a:buNone/>
            </a:pPr>
            <a:r>
              <a:rPr lang="en-US" sz="6600" dirty="0" smtClean="0"/>
              <a:t>Setup</a:t>
            </a:r>
            <a:endParaRPr lang="en-US" sz="6600" dirty="0"/>
          </a:p>
        </p:txBody>
      </p:sp>
    </p:spTree>
    <p:extLst>
      <p:ext uri="{BB962C8B-B14F-4D97-AF65-F5344CB8AC3E}">
        <p14:creationId xmlns="" xmlns:p14="http://schemas.microsoft.com/office/powerpoint/2010/main" val="49580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sz="3200" dirty="0" smtClean="0"/>
              <a:t>Create an ADAP Domain – Main steps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r>
              <a:rPr lang="en-US" dirty="0" smtClean="0"/>
              <a:t>Log into Central Administration</a:t>
            </a:r>
            <a:endParaRPr lang="en-US" dirty="0"/>
          </a:p>
          <a:p>
            <a:r>
              <a:rPr lang="en-US" dirty="0" smtClean="0"/>
              <a:t>Go to Provider/user manager</a:t>
            </a:r>
          </a:p>
          <a:p>
            <a:r>
              <a:rPr lang="en-US" dirty="0" smtClean="0"/>
              <a:t>Right click  the “Real time Providers” node and select “Add ADAP Provider” and name the provider to fit your program.</a:t>
            </a:r>
          </a:p>
          <a:p>
            <a:r>
              <a:rPr lang="en-US" dirty="0" smtClean="0"/>
              <a:t>Finally, add a user to that domain and give them permissions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990600" y="762000"/>
            <a:ext cx="7315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1524001"/>
          </a:xfrm>
        </p:spPr>
        <p:txBody>
          <a:bodyPr/>
          <a:lstStyle/>
          <a:p>
            <a:pPr marL="0" indent="0" algn="ctr">
              <a:buNone/>
            </a:pPr>
            <a:r>
              <a:rPr lang="en-US" sz="6600" dirty="0" smtClean="0"/>
              <a:t>Creating ADAP Formulary</a:t>
            </a:r>
            <a:endParaRPr lang="en-US" sz="6600" dirty="0"/>
          </a:p>
        </p:txBody>
      </p:sp>
    </p:spTree>
    <p:extLst>
      <p:ext uri="{BB962C8B-B14F-4D97-AF65-F5344CB8AC3E}">
        <p14:creationId xmlns="" xmlns:p14="http://schemas.microsoft.com/office/powerpoint/2010/main" val="120895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sz="3200" dirty="0" smtClean="0"/>
              <a:t>Creating ADAP Formulary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7772400" cy="4525963"/>
          </a:xfrm>
        </p:spPr>
        <p:txBody>
          <a:bodyPr/>
          <a:lstStyle/>
          <a:p>
            <a:r>
              <a:rPr lang="en-US" dirty="0" smtClean="0"/>
              <a:t>Log into ADAP domain</a:t>
            </a:r>
          </a:p>
          <a:p>
            <a:r>
              <a:rPr lang="en-US" dirty="0" smtClean="0"/>
              <a:t>Go into Administrative Options, then ADAP setup</a:t>
            </a:r>
          </a:p>
          <a:p>
            <a:r>
              <a:rPr lang="en-US" dirty="0" smtClean="0"/>
              <a:t>Fill out setup screens for your agency</a:t>
            </a:r>
          </a:p>
          <a:p>
            <a:r>
              <a:rPr lang="en-US" dirty="0" smtClean="0"/>
              <a:t>When you reach screen asking if you want to import/activate meds right select YES.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8259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sz="3200" dirty="0" smtClean="0"/>
              <a:t>Creating ADAP Formulary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7772400" cy="4525963"/>
          </a:xfrm>
        </p:spPr>
        <p:txBody>
          <a:bodyPr/>
          <a:lstStyle/>
          <a:p>
            <a:r>
              <a:rPr lang="en-US" dirty="0" smtClean="0"/>
              <a:t>Download medication file from HAB website</a:t>
            </a:r>
          </a:p>
          <a:p>
            <a:r>
              <a:rPr lang="en-US" dirty="0" smtClean="0"/>
              <a:t>Save in “Client Tier Folder”</a:t>
            </a:r>
          </a:p>
          <a:p>
            <a:r>
              <a:rPr lang="en-US" dirty="0" smtClean="0"/>
              <a:t>Attach medications file</a:t>
            </a:r>
          </a:p>
          <a:p>
            <a:r>
              <a:rPr lang="en-US" dirty="0" smtClean="0"/>
              <a:t>Add/Edit medications</a:t>
            </a:r>
          </a:p>
          <a:p>
            <a:pPr lvl="1"/>
            <a:r>
              <a:rPr lang="en-US" i="1" dirty="0" smtClean="0"/>
              <a:t>To Search - </a:t>
            </a:r>
            <a:r>
              <a:rPr lang="en-US" dirty="0" smtClean="0"/>
              <a:t>Enter </a:t>
            </a:r>
            <a:r>
              <a:rPr lang="en-US" dirty="0"/>
              <a:t>all or part of medication name (brand, </a:t>
            </a:r>
            <a:r>
              <a:rPr lang="en-US" dirty="0" smtClean="0"/>
              <a:t>generic), Set </a:t>
            </a:r>
            <a:r>
              <a:rPr lang="en-US" dirty="0"/>
              <a:t>default </a:t>
            </a:r>
            <a:r>
              <a:rPr lang="en-US" dirty="0" err="1"/>
              <a:t>disp</a:t>
            </a:r>
            <a:r>
              <a:rPr lang="en-US" dirty="0"/>
              <a:t> </a:t>
            </a:r>
            <a:r>
              <a:rPr lang="en-US" dirty="0" smtClean="0"/>
              <a:t>fee:</a:t>
            </a:r>
          </a:p>
          <a:p>
            <a:pPr lvl="1"/>
            <a:r>
              <a:rPr lang="en-US" u="sng" dirty="0" smtClean="0"/>
              <a:t>Adding - </a:t>
            </a:r>
            <a:r>
              <a:rPr lang="en-US" dirty="0" smtClean="0"/>
              <a:t>Select </a:t>
            </a:r>
            <a:r>
              <a:rPr lang="en-US" dirty="0"/>
              <a:t>drug on left and add individually or all NDCs for the brand or </a:t>
            </a:r>
            <a:r>
              <a:rPr lang="en-US" dirty="0" smtClean="0"/>
              <a:t>generic</a:t>
            </a:r>
          </a:p>
          <a:p>
            <a:pPr lvl="1"/>
            <a:r>
              <a:rPr lang="en-US" dirty="0" smtClean="0"/>
              <a:t>Editing – Select and make any necessary changes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9993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1524001"/>
          </a:xfrm>
        </p:spPr>
        <p:txBody>
          <a:bodyPr/>
          <a:lstStyle/>
          <a:p>
            <a:pPr marL="0" indent="0" algn="ctr">
              <a:buNone/>
            </a:pPr>
            <a:r>
              <a:rPr lang="en-US" sz="6600" dirty="0" smtClean="0"/>
              <a:t>Creating Insurance Services Contracts</a:t>
            </a:r>
            <a:endParaRPr lang="en-US" sz="6600" dirty="0"/>
          </a:p>
        </p:txBody>
      </p:sp>
    </p:spTree>
    <p:extLst>
      <p:ext uri="{BB962C8B-B14F-4D97-AF65-F5344CB8AC3E}">
        <p14:creationId xmlns="" xmlns:p14="http://schemas.microsoft.com/office/powerpoint/2010/main" val="374697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RSATheme1">
  <a:themeElements>
    <a:clrScheme name="HR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RSA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R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S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S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S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S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S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S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S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S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S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S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S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HRSATheme1</Template>
  <TotalTime>1654</TotalTime>
  <Words>1017</Words>
  <Application>Microsoft Office PowerPoint</Application>
  <PresentationFormat>On-screen Show (4:3)</PresentationFormat>
  <Paragraphs>256</Paragraphs>
  <Slides>34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HRSATheme1</vt:lpstr>
      <vt:lpstr>Guidance to Prepare CAREWare Users for the new ADAP reporting Requirements</vt:lpstr>
      <vt:lpstr>Objectives</vt:lpstr>
      <vt:lpstr>Main steps</vt:lpstr>
      <vt:lpstr>Slide 4</vt:lpstr>
      <vt:lpstr>Create an ADAP Domain – Main steps</vt:lpstr>
      <vt:lpstr>Slide 6</vt:lpstr>
      <vt:lpstr>Creating ADAP Formulary</vt:lpstr>
      <vt:lpstr>Creating ADAP Formulary</vt:lpstr>
      <vt:lpstr>Slide 9</vt:lpstr>
      <vt:lpstr>Creating an insurance contract</vt:lpstr>
      <vt:lpstr>Slide 11</vt:lpstr>
      <vt:lpstr>Slide 12</vt:lpstr>
      <vt:lpstr>ADR  client-level fields:  Demographics</vt:lpstr>
      <vt:lpstr>Demographics</vt:lpstr>
      <vt:lpstr>ADR  client-level fields:  Demographics</vt:lpstr>
      <vt:lpstr>Demographics</vt:lpstr>
      <vt:lpstr>ADR  client-level fields:  Demographics</vt:lpstr>
      <vt:lpstr>Demographics</vt:lpstr>
      <vt:lpstr>Slide 19</vt:lpstr>
      <vt:lpstr>ADR  client-level fields:  Enrollment and Certification</vt:lpstr>
      <vt:lpstr>Enrollment and Certification</vt:lpstr>
      <vt:lpstr>Slide 22</vt:lpstr>
      <vt:lpstr>ADR  client-level fields:  ADAP-funded Insurance Services</vt:lpstr>
      <vt:lpstr>ADAP-funded Insurance Services</vt:lpstr>
      <vt:lpstr>Slide 25</vt:lpstr>
      <vt:lpstr>ADR  client-level fields:  Drug and Drug Expenditures</vt:lpstr>
      <vt:lpstr>Drug and Drug Expenditures</vt:lpstr>
      <vt:lpstr>Slide 28</vt:lpstr>
      <vt:lpstr>Clinical Information</vt:lpstr>
      <vt:lpstr>Clinical Information</vt:lpstr>
      <vt:lpstr>Legacy Data</vt:lpstr>
      <vt:lpstr>Resources</vt:lpstr>
      <vt:lpstr>Resources</vt:lpstr>
      <vt:lpstr>Slide 34</vt:lpstr>
    </vt:vector>
  </TitlesOfParts>
  <Company>DHHS\HRSA\OIT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JMilberg</dc:creator>
  <cp:lastModifiedBy>JMilberg</cp:lastModifiedBy>
  <cp:revision>217</cp:revision>
  <cp:lastPrinted>2012-11-08T18:13:35Z</cp:lastPrinted>
  <dcterms:created xsi:type="dcterms:W3CDTF">2012-10-16T18:15:37Z</dcterms:created>
  <dcterms:modified xsi:type="dcterms:W3CDTF">2012-11-20T18:34:57Z</dcterms:modified>
</cp:coreProperties>
</file>