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37" r:id="rId4"/>
    <p:sldMasterId id="2147483810" r:id="rId5"/>
    <p:sldMasterId id="2147483850" r:id="rId6"/>
  </p:sldMasterIdLst>
  <p:notesMasterIdLst>
    <p:notesMasterId r:id="rId52"/>
  </p:notesMasterIdLst>
  <p:handoutMasterIdLst>
    <p:handoutMasterId r:id="rId53"/>
  </p:handoutMasterIdLst>
  <p:sldIdLst>
    <p:sldId id="256" r:id="rId7"/>
    <p:sldId id="436" r:id="rId8"/>
    <p:sldId id="449" r:id="rId9"/>
    <p:sldId id="380" r:id="rId10"/>
    <p:sldId id="391" r:id="rId11"/>
    <p:sldId id="381" r:id="rId12"/>
    <p:sldId id="441" r:id="rId13"/>
    <p:sldId id="450" r:id="rId14"/>
    <p:sldId id="365" r:id="rId15"/>
    <p:sldId id="419" r:id="rId16"/>
    <p:sldId id="420" r:id="rId17"/>
    <p:sldId id="452" r:id="rId18"/>
    <p:sldId id="421" r:id="rId19"/>
    <p:sldId id="422" r:id="rId20"/>
    <p:sldId id="454" r:id="rId21"/>
    <p:sldId id="455" r:id="rId22"/>
    <p:sldId id="478" r:id="rId23"/>
    <p:sldId id="456" r:id="rId24"/>
    <p:sldId id="463" r:id="rId25"/>
    <p:sldId id="464" r:id="rId26"/>
    <p:sldId id="465" r:id="rId27"/>
    <p:sldId id="466" r:id="rId28"/>
    <p:sldId id="424" r:id="rId29"/>
    <p:sldId id="458" r:id="rId30"/>
    <p:sldId id="457" r:id="rId31"/>
    <p:sldId id="459" r:id="rId32"/>
    <p:sldId id="426" r:id="rId33"/>
    <p:sldId id="425" r:id="rId34"/>
    <p:sldId id="472" r:id="rId35"/>
    <p:sldId id="471" r:id="rId36"/>
    <p:sldId id="473" r:id="rId37"/>
    <p:sldId id="470" r:id="rId38"/>
    <p:sldId id="467" r:id="rId39"/>
    <p:sldId id="468" r:id="rId40"/>
    <p:sldId id="460" r:id="rId41"/>
    <p:sldId id="474" r:id="rId42"/>
    <p:sldId id="475" r:id="rId43"/>
    <p:sldId id="462" r:id="rId44"/>
    <p:sldId id="476" r:id="rId45"/>
    <p:sldId id="477" r:id="rId46"/>
    <p:sldId id="427" r:id="rId47"/>
    <p:sldId id="428" r:id="rId48"/>
    <p:sldId id="461" r:id="rId49"/>
    <p:sldId id="258" r:id="rId50"/>
    <p:sldId id="445" r:id="rId5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F99"/>
    <a:srgbClr val="347B80"/>
    <a:srgbClr val="F38563"/>
    <a:srgbClr val="3366FF"/>
    <a:srgbClr val="D6EDBD"/>
    <a:srgbClr val="000000"/>
    <a:srgbClr val="0D2C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42" autoAdjust="0"/>
    <p:restoredTop sz="88105" autoAdjust="0"/>
  </p:normalViewPr>
  <p:slideViewPr>
    <p:cSldViewPr>
      <p:cViewPr>
        <p:scale>
          <a:sx n="70" d="100"/>
          <a:sy n="70" d="100"/>
        </p:scale>
        <p:origin x="-894" y="-78"/>
      </p:cViewPr>
      <p:guideLst>
        <p:guide orient="horz" pos="2160"/>
        <p:guide pos="2880"/>
      </p:guideLst>
    </p:cSldViewPr>
  </p:slideViewPr>
  <p:outlineViewPr>
    <p:cViewPr>
      <p:scale>
        <a:sx n="33" d="100"/>
        <a:sy n="33" d="100"/>
      </p:scale>
      <p:origin x="0" y="14196"/>
    </p:cViewPr>
  </p:outlineViewPr>
  <p:notesTextViewPr>
    <p:cViewPr>
      <p:scale>
        <a:sx n="100" d="100"/>
        <a:sy n="100" d="100"/>
      </p:scale>
      <p:origin x="0" y="0"/>
    </p:cViewPr>
  </p:notesTextViewPr>
  <p:sorterViewPr>
    <p:cViewPr>
      <p:scale>
        <a:sx n="70" d="100"/>
        <a:sy n="70" d="100"/>
      </p:scale>
      <p:origin x="0" y="1949"/>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janson\Desktop\LAC%20-%20California%20Stat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solidFill>
                  <a:schemeClr val="bg1"/>
                </a:solidFill>
              </a:rPr>
              <a:t>Land Area (Square Miles)</a:t>
            </a:r>
          </a:p>
        </c:rich>
      </c:tx>
      <c:layout/>
    </c:title>
    <c:view3D>
      <c:rotX val="30"/>
      <c:perspective val="30"/>
    </c:view3D>
    <c:plotArea>
      <c:layout>
        <c:manualLayout>
          <c:layoutTarget val="inner"/>
          <c:xMode val="edge"/>
          <c:yMode val="edge"/>
          <c:x val="3.0521434820647397E-2"/>
          <c:y val="0.15990303295421593"/>
          <c:w val="0.59119050743657608"/>
          <c:h val="0.73563393117527065"/>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2.6032482896145806E-2</c:v>
                </c:pt>
                <c:pt idx="1">
                  <c:v>0.97396751710385554</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2.6032482896145806E-2</c:v>
                </c:pt>
                <c:pt idx="1">
                  <c:v>0.97396751710385554</c:v>
                </c:pt>
              </c:numCache>
            </c:numRef>
          </c:val>
        </c:ser>
        <c:dLbls/>
      </c:pie3DChart>
    </c:plotArea>
    <c:legend>
      <c:legendPos val="r"/>
      <c:layout>
        <c:manualLayout>
          <c:xMode val="edge"/>
          <c:yMode val="edge"/>
          <c:x val="0.62445559930008865"/>
          <c:y val="0.373377442403033"/>
          <c:w val="0.34776662292213589"/>
          <c:h val="0.36886993292505427"/>
        </c:manualLayout>
      </c:layout>
      <c:txPr>
        <a:bodyPr/>
        <a:lstStyle/>
        <a:p>
          <a:pPr>
            <a:defRPr sz="1400" b="1" i="0" baseline="0">
              <a:solidFill>
                <a:schemeClr val="bg1"/>
              </a:solidFill>
            </a:defRPr>
          </a:pPr>
          <a:endParaRPr lang="en-US"/>
        </a:p>
      </c:txPr>
    </c:legend>
    <c:plotVisOnly val="1"/>
    <c:dispBlanksAs val="zero"/>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solidFill>
                  <a:schemeClr val="bg1"/>
                </a:solidFill>
              </a:defRPr>
            </a:pPr>
            <a:r>
              <a:rPr lang="en-US" dirty="0">
                <a:solidFill>
                  <a:schemeClr val="bg1"/>
                </a:solidFill>
              </a:rPr>
              <a:t>Population</a:t>
            </a:r>
          </a:p>
        </c:rich>
      </c:tx>
      <c:layout/>
    </c:title>
    <c:view3D>
      <c:rotX val="30"/>
      <c:perspective val="30"/>
    </c:view3D>
    <c:plotArea>
      <c:layout>
        <c:manualLayout>
          <c:layoutTarget val="inner"/>
          <c:xMode val="edge"/>
          <c:yMode val="edge"/>
          <c:x val="3.0521434820647397E-2"/>
          <c:y val="0.15990303295421593"/>
          <c:w val="0.59119050743657164"/>
          <c:h val="0.73563393117527065"/>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dLbl>
              <c:idx val="0"/>
              <c:spPr/>
              <c:txPr>
                <a:bodyPr/>
                <a:lstStyle/>
                <a:p>
                  <a:pPr>
                    <a:defRPr sz="1600" b="1" i="0" baseline="0">
                      <a:solidFill>
                        <a:sysClr val="windowText" lastClr="000000"/>
                      </a:solidFill>
                    </a:defRPr>
                  </a:pPr>
                  <a:endParaRPr lang="en-US"/>
                </a:p>
              </c:txPr>
            </c:dLbl>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Sheet1!$E$5:$E$6</c:f>
              <c:numCache>
                <c:formatCode>0.0%</c:formatCode>
                <c:ptCount val="2"/>
                <c:pt idx="0">
                  <c:v>0.26643851856886108</c:v>
                </c:pt>
                <c:pt idx="1">
                  <c:v>0.73356148143113897</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0.97396751710385565</c:v>
                </c:pt>
              </c:numCache>
            </c:numRef>
          </c:val>
        </c:ser>
        <c:dLbls/>
      </c:pie3DChart>
    </c:plotArea>
    <c:legend>
      <c:legendPos val="r"/>
      <c:layout>
        <c:manualLayout>
          <c:xMode val="edge"/>
          <c:yMode val="edge"/>
          <c:x val="0.62445559930008865"/>
          <c:y val="0.373377442403033"/>
          <c:w val="0.347766622922135"/>
          <c:h val="0.36886993292505427"/>
        </c:manualLayout>
      </c:layout>
      <c:txPr>
        <a:bodyPr/>
        <a:lstStyle/>
        <a:p>
          <a:pPr>
            <a:defRPr sz="1400" b="1" i="0" baseline="0">
              <a:solidFill>
                <a:schemeClr val="bg1"/>
              </a:solidFill>
            </a:defRPr>
          </a:pPr>
          <a:endParaRPr lang="en-US"/>
        </a:p>
      </c:txPr>
    </c:legend>
    <c:plotVisOnly val="1"/>
    <c:dispBlanksAs val="zero"/>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solidFill>
                  <a:schemeClr val="bg1"/>
                </a:solidFill>
              </a:defRPr>
            </a:pPr>
            <a:r>
              <a:rPr lang="en-US" dirty="0" smtClean="0">
                <a:solidFill>
                  <a:schemeClr val="bg1"/>
                </a:solidFill>
              </a:rPr>
              <a:t>HIV/AIDS </a:t>
            </a:r>
            <a:r>
              <a:rPr lang="en-US" dirty="0">
                <a:solidFill>
                  <a:schemeClr val="bg1"/>
                </a:solidFill>
              </a:rPr>
              <a:t>Cases, 2010</a:t>
            </a:r>
          </a:p>
        </c:rich>
      </c:tx>
      <c:layout/>
    </c:title>
    <c:view3D>
      <c:rotX val="30"/>
      <c:perspective val="30"/>
    </c:view3D>
    <c:plotArea>
      <c:layout>
        <c:manualLayout>
          <c:layoutTarget val="inner"/>
          <c:xMode val="edge"/>
          <c:yMode val="edge"/>
          <c:x val="3.0521434820647397E-2"/>
          <c:y val="0.15990303295421593"/>
          <c:w val="0.59119050743657164"/>
          <c:h val="0.73563393117527065"/>
        </c:manualLayout>
      </c:layout>
      <c:pie3DChart>
        <c:varyColors val="1"/>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dLbl>
              <c:idx val="0"/>
              <c:layout/>
              <c:tx>
                <c:rich>
                  <a:bodyPr/>
                  <a:lstStyle/>
                  <a:p>
                    <a:pPr>
                      <a:defRPr sz="1600" b="1" i="0" baseline="0">
                        <a:solidFill>
                          <a:sysClr val="windowText" lastClr="000000"/>
                        </a:solidFill>
                      </a:defRPr>
                    </a:pPr>
                    <a:r>
                      <a:rPr lang="en-US" dirty="0" smtClean="0"/>
                      <a:t>45.9%</a:t>
                    </a:r>
                    <a:endParaRPr lang="en-US" dirty="0"/>
                  </a:p>
                </c:rich>
              </c:tx>
              <c:spPr/>
              <c:showVal val="1"/>
            </c:dLbl>
            <c:txPr>
              <a:bodyPr/>
              <a:lstStyle/>
              <a:p>
                <a:pPr>
                  <a:defRPr sz="1600" b="1" i="0" baseline="0">
                    <a:solidFill>
                      <a:schemeClr val="bg1"/>
                    </a:solidFill>
                  </a:defRPr>
                </a:pPr>
                <a:endParaRPr lang="en-US"/>
              </a:p>
            </c:txPr>
            <c:showVal val="1"/>
            <c:showLeaderLines val="1"/>
          </c:dLbls>
          <c:cat>
            <c:strRef>
              <c:f>Sheet1!$C$5:$C$6</c:f>
              <c:strCache>
                <c:ptCount val="2"/>
                <c:pt idx="0">
                  <c:v>Los Angeles County</c:v>
                </c:pt>
                <c:pt idx="1">
                  <c:v>Other California Counties</c:v>
                </c:pt>
              </c:strCache>
            </c:strRef>
          </c:cat>
          <c:val>
            <c:numRef>
              <c:f>Sheet1!$F$5:$F$6</c:f>
              <c:numCache>
                <c:formatCode>0.0%</c:formatCode>
                <c:ptCount val="2"/>
                <c:pt idx="0">
                  <c:v>0.46146367001982286</c:v>
                </c:pt>
                <c:pt idx="1">
                  <c:v>0.53853632998017609</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dLbls>
          <c:cat>
            <c:strRef>
              <c:f>Sheet1!$C$5:$C$6</c:f>
              <c:strCache>
                <c:ptCount val="2"/>
                <c:pt idx="0">
                  <c:v>Los Angeles County</c:v>
                </c:pt>
                <c:pt idx="1">
                  <c:v>Other California Counties</c:v>
                </c:pt>
              </c:strCache>
            </c:strRef>
          </c:cat>
          <c:val>
            <c:numRef>
              <c:f>Sheet1!$D$5:$D$6</c:f>
              <c:numCache>
                <c:formatCode>0.0%</c:formatCode>
                <c:ptCount val="2"/>
                <c:pt idx="0">
                  <c:v>2.6032482896145803E-2</c:v>
                </c:pt>
                <c:pt idx="1">
                  <c:v>0.97396751710385565</c:v>
                </c:pt>
              </c:numCache>
            </c:numRef>
          </c:val>
        </c:ser>
        <c:dLbls/>
      </c:pie3DChart>
    </c:plotArea>
    <c:legend>
      <c:legendPos val="r"/>
      <c:layout>
        <c:manualLayout>
          <c:xMode val="edge"/>
          <c:yMode val="edge"/>
          <c:x val="0.62445559930008865"/>
          <c:y val="0.373377442403033"/>
          <c:w val="0.347766622922135"/>
          <c:h val="0.36886993292505527"/>
        </c:manualLayout>
      </c:layout>
      <c:txPr>
        <a:bodyPr/>
        <a:lstStyle/>
        <a:p>
          <a:pPr>
            <a:defRPr sz="1400" b="1" i="0" baseline="0">
              <a:solidFill>
                <a:schemeClr val="bg1"/>
              </a:solidFill>
            </a:defRPr>
          </a:pPr>
          <a:endParaRPr lang="en-US"/>
        </a:p>
      </c:txPr>
    </c:legend>
    <c:plotVisOnly val="1"/>
    <c:dispBlanksAs val="zero"/>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solidFill>
                  <a:schemeClr val="bg1"/>
                </a:solidFill>
              </a:rPr>
              <a:t>HIV/AIDS </a:t>
            </a:r>
            <a:r>
              <a:rPr lang="en-US" dirty="0" smtClean="0">
                <a:solidFill>
                  <a:schemeClr val="bg1"/>
                </a:solidFill>
              </a:rPr>
              <a:t>Cases</a:t>
            </a:r>
            <a:endParaRPr lang="en-US" dirty="0">
              <a:solidFill>
                <a:schemeClr val="bg1"/>
              </a:solidFill>
            </a:endParaRPr>
          </a:p>
        </c:rich>
      </c:tx>
      <c:layout>
        <c:manualLayout>
          <c:xMode val="edge"/>
          <c:yMode val="edge"/>
          <c:x val="0.13182633420822401"/>
          <c:y val="0.12851312335957987"/>
        </c:manualLayout>
      </c:layout>
    </c:title>
    <c:view3D>
      <c:rotX val="30"/>
      <c:perspective val="30"/>
    </c:view3D>
    <c:plotArea>
      <c:layout>
        <c:manualLayout>
          <c:layoutTarget val="inner"/>
          <c:xMode val="edge"/>
          <c:yMode val="edge"/>
          <c:x val="3.3299212598425408E-2"/>
          <c:y val="0.26420577427821501"/>
          <c:w val="0.58285717410323656"/>
          <c:h val="0.71579422572178564"/>
        </c:manualLayout>
      </c:layout>
      <c:pie3DChart>
        <c:varyColors val="1"/>
        <c:ser>
          <c:idx val="2"/>
          <c:order val="2"/>
          <c:explosion val="25"/>
          <c:dPt>
            <c:idx val="2"/>
            <c:spPr>
              <a:solidFill>
                <a:srgbClr val="FF0000"/>
              </a:solidFill>
            </c:spPr>
          </c:dPt>
          <c:dLbls>
            <c:dLbl>
              <c:idx val="0"/>
              <c:tx>
                <c:rich>
                  <a:bodyPr/>
                  <a:lstStyle/>
                  <a:p>
                    <a:r>
                      <a:rPr lang="en-US" dirty="0">
                        <a:solidFill>
                          <a:srgbClr val="002060"/>
                        </a:solidFill>
                      </a:rPr>
                      <a:t>21.0%</a:t>
                    </a:r>
                  </a:p>
                </c:rich>
              </c:tx>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Sheet1!$G$3:$K$3</c:f>
              <c:numCache>
                <c:formatCode>0.0%</c:formatCode>
                <c:ptCount val="5"/>
                <c:pt idx="0">
                  <c:v>0.21000000000000021</c:v>
                </c:pt>
                <c:pt idx="1">
                  <c:v>0.4</c:v>
                </c:pt>
                <c:pt idx="2">
                  <c:v>0.35000000000000031</c:v>
                </c:pt>
                <c:pt idx="3">
                  <c:v>3.0000000000000002E-2</c:v>
                </c:pt>
                <c:pt idx="4">
                  <c:v>1.0000000000000005E-2</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dLbls/>
      </c:pie3DChart>
    </c:plotArea>
    <c:legend>
      <c:legendPos val="r"/>
      <c:layout>
        <c:manualLayout>
          <c:xMode val="edge"/>
          <c:yMode val="edge"/>
          <c:x val="0.69917366579177598"/>
          <c:y val="0.30120570866141699"/>
          <c:w val="0.23672922134733282"/>
          <c:h val="0.54872834645669533"/>
        </c:manualLayout>
      </c:layout>
      <c:txPr>
        <a:bodyPr/>
        <a:lstStyle/>
        <a:p>
          <a:pPr>
            <a:defRPr sz="1600" b="1">
              <a:solidFill>
                <a:schemeClr val="bg1"/>
              </a:solidFill>
            </a:defRPr>
          </a:pPr>
          <a:endParaRPr lang="en-US"/>
        </a:p>
      </c:txPr>
    </c:legend>
    <c:plotVisOnly val="1"/>
    <c:dispBlanksAs val="zero"/>
  </c:chart>
  <c:spPr>
    <a:no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solidFill>
                  <a:schemeClr val="bg1"/>
                </a:solidFill>
              </a:rPr>
              <a:t>Overall, Race/Ethnicity</a:t>
            </a:r>
            <a:endParaRPr lang="en-US" dirty="0">
              <a:solidFill>
                <a:schemeClr val="bg1"/>
              </a:solidFill>
            </a:endParaRPr>
          </a:p>
        </c:rich>
      </c:tx>
      <c:layout>
        <c:manualLayout>
          <c:xMode val="edge"/>
          <c:yMode val="edge"/>
          <c:x val="5.2583333333333711E-2"/>
          <c:y val="2.7777777777778043E-2"/>
        </c:manualLayout>
      </c:layout>
    </c:title>
    <c:view3D>
      <c:rotX val="30"/>
      <c:perspective val="30"/>
    </c:view3D>
    <c:plotArea>
      <c:layout>
        <c:manualLayout>
          <c:layoutTarget val="inner"/>
          <c:xMode val="edge"/>
          <c:yMode val="edge"/>
          <c:x val="3.0521434820647397E-2"/>
          <c:y val="0.22008821813939924"/>
          <c:w val="0.59119050743657164"/>
          <c:h val="0.73563393117527065"/>
        </c:manualLayout>
      </c:layout>
      <c:pie3DChart>
        <c:varyColors val="1"/>
        <c:ser>
          <c:idx val="2"/>
          <c:order val="2"/>
          <c:explosion val="25"/>
          <c:dPt>
            <c:idx val="2"/>
            <c:spPr>
              <a:solidFill>
                <a:srgbClr val="FF0000"/>
              </a:solidFill>
            </c:spPr>
          </c:dPt>
          <c:dLbls>
            <c:dLbl>
              <c:idx val="0"/>
              <c:layout>
                <c:manualLayout>
                  <c:x val="1.9812773403324605E-2"/>
                  <c:y val="-3.7158063575386417E-2"/>
                </c:manualLayout>
              </c:layout>
              <c:showVal val="1"/>
            </c:dLbl>
            <c:dLbl>
              <c:idx val="3"/>
              <c:layout>
                <c:manualLayout>
                  <c:x val="-5.2950459317585304E-2"/>
                  <c:y val="-2.3902376786235011E-2"/>
                </c:manualLayout>
              </c:layout>
              <c:showVal val="1"/>
            </c:dLbl>
            <c:txPr>
              <a:bodyPr/>
              <a:lstStyle/>
              <a:p>
                <a:pPr>
                  <a:defRPr sz="1600" b="1">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Sheet1!$G$5:$K$5</c:f>
              <c:numCache>
                <c:formatCode>0.0%</c:formatCode>
                <c:ptCount val="5"/>
                <c:pt idx="0">
                  <c:v>8.8000000000000245E-2</c:v>
                </c:pt>
                <c:pt idx="1">
                  <c:v>0.47300000000000031</c:v>
                </c:pt>
                <c:pt idx="2">
                  <c:v>0.30100000000000032</c:v>
                </c:pt>
                <c:pt idx="3">
                  <c:v>0.13300000000000001</c:v>
                </c:pt>
                <c:pt idx="4">
                  <c:v>5.0000000000000114E-3</c:v>
                </c:pt>
              </c:numCache>
            </c:numRef>
          </c:val>
        </c:ser>
        <c:ser>
          <c:idx val="1"/>
          <c:order val="1"/>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solidFill>
                      <a:schemeClr val="bg1"/>
                    </a:solidFill>
                  </a:defRPr>
                </a:pPr>
                <a:endParaRPr lang="en-US"/>
              </a:p>
            </c:txPr>
            <c:showVal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ser>
          <c:idx val="0"/>
          <c:order val="0"/>
          <c:tx>
            <c:strRef>
              <c:f>Sheet1!$D$1</c:f>
              <c:strCache>
                <c:ptCount val="1"/>
                <c:pt idx="0">
                  <c:v>Land</c:v>
                </c:pt>
              </c:strCache>
            </c:strRef>
          </c:tx>
          <c:explosion val="25"/>
          <c:dPt>
            <c:idx val="0"/>
            <c:spPr>
              <a:solidFill>
                <a:srgbClr val="FFFF00"/>
              </a:solidFill>
            </c:spPr>
          </c:dPt>
          <c:dPt>
            <c:idx val="1"/>
            <c:spPr>
              <a:solidFill>
                <a:srgbClr val="FF0000"/>
              </a:solidFill>
            </c:spPr>
          </c:dPt>
          <c:dLbls>
            <c:txPr>
              <a:bodyPr/>
              <a:lstStyle/>
              <a:p>
                <a:pPr>
                  <a:defRPr sz="1600" b="1" i="0" baseline="0"/>
                </a:pPr>
                <a:endParaRPr lang="en-US"/>
              </a:p>
            </c:txPr>
            <c:showPercent val="1"/>
            <c:showLeaderLines val="1"/>
            <c:leaderLines>
              <c:spPr>
                <a:ln>
                  <a:solidFill>
                    <a:schemeClr val="bg1"/>
                  </a:solidFill>
                </a:ln>
              </c:spPr>
            </c:leaderLines>
          </c:dLbls>
          <c:cat>
            <c:strRef>
              <c:f>Sheet1!$G$1:$K$1</c:f>
              <c:strCache>
                <c:ptCount val="5"/>
                <c:pt idx="0">
                  <c:v>Black</c:v>
                </c:pt>
                <c:pt idx="1">
                  <c:v>Latino</c:v>
                </c:pt>
                <c:pt idx="2">
                  <c:v>White</c:v>
                </c:pt>
                <c:pt idx="3">
                  <c:v>Asian/PI</c:v>
                </c:pt>
                <c:pt idx="4">
                  <c:v>NA/AI</c:v>
                </c:pt>
              </c:strCache>
            </c:strRef>
          </c:cat>
          <c:val>
            <c:numRef>
              <c:f>Sheet1!$D$5:$D$6</c:f>
              <c:numCache>
                <c:formatCode>0.0%</c:formatCode>
                <c:ptCount val="2"/>
                <c:pt idx="0">
                  <c:v>2.6032482896145803E-2</c:v>
                </c:pt>
                <c:pt idx="1">
                  <c:v>0.97396751710385565</c:v>
                </c:pt>
              </c:numCache>
            </c:numRef>
          </c:val>
        </c:ser>
        <c:dLbls/>
      </c:pie3DChart>
    </c:plotArea>
    <c:plotVisOnly val="1"/>
    <c:dispBlanksAs val="zero"/>
  </c:chart>
  <c:spPr>
    <a:no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204217536071042"/>
          <c:y val="9.523809523809551E-2"/>
          <c:w val="0.48945615982242052"/>
          <c:h val="0.70476190476190459"/>
        </c:manualLayout>
      </c:layout>
      <c:barChart>
        <c:barDir val="col"/>
        <c:grouping val="stacked"/>
        <c:ser>
          <c:idx val="0"/>
          <c:order val="0"/>
          <c:tx>
            <c:strRef>
              <c:f>Sheet1!#REF!</c:f>
              <c:strCache>
                <c:ptCount val="1"/>
                <c:pt idx="0">
                  <c:v>#REF!</c:v>
                </c:pt>
              </c:strCache>
            </c:strRef>
          </c:tx>
          <c:spPr>
            <a:solidFill>
              <a:srgbClr val="FF99CC"/>
            </a:solidFill>
            <a:ln w="12479">
              <a:solidFill>
                <a:srgbClr val="000000"/>
              </a:solidFill>
              <a:prstDash val="solid"/>
            </a:ln>
          </c:spPr>
          <c:cat>
            <c:strRef>
              <c:f>Sheet1!$B$1:$B$1</c:f>
              <c:strCache>
                <c:ptCount val="1"/>
                <c:pt idx="0">
                  <c:v>All Living HIV/AIDS</c:v>
                </c:pt>
              </c:strCache>
            </c:strRef>
          </c:cat>
          <c:val>
            <c:numRef>
              <c:f>Sheet1!#REF!</c:f>
              <c:numCache>
                <c:formatCode>General</c:formatCode>
                <c:ptCount val="1"/>
                <c:pt idx="0">
                  <c:v>1</c:v>
                </c:pt>
              </c:numCache>
            </c:numRef>
          </c:val>
        </c:ser>
        <c:ser>
          <c:idx val="2"/>
          <c:order val="1"/>
          <c:tx>
            <c:strRef>
              <c:f>Sheet1!$A$2</c:f>
              <c:strCache>
                <c:ptCount val="1"/>
                <c:pt idx="0">
                  <c:v>Reported Named Living HIV</c:v>
                </c:pt>
              </c:strCache>
            </c:strRef>
          </c:tx>
          <c:spPr>
            <a:solidFill>
              <a:srgbClr val="FFFF99"/>
            </a:solidFill>
            <a:ln w="12479">
              <a:solidFill>
                <a:srgbClr val="000000"/>
              </a:solidFill>
              <a:prstDash val="solid"/>
            </a:ln>
          </c:spPr>
          <c:cat>
            <c:strRef>
              <c:f>Sheet1!$B$1:$B$1</c:f>
              <c:strCache>
                <c:ptCount val="1"/>
                <c:pt idx="0">
                  <c:v>All Living HIV/AIDS</c:v>
                </c:pt>
              </c:strCache>
            </c:strRef>
          </c:cat>
          <c:val>
            <c:numRef>
              <c:f>Sheet1!$B$2:$B$2</c:f>
              <c:numCache>
                <c:formatCode>#,##0</c:formatCode>
                <c:ptCount val="1"/>
                <c:pt idx="0">
                  <c:v>43900</c:v>
                </c:pt>
              </c:numCache>
            </c:numRef>
          </c:val>
        </c:ser>
        <c:ser>
          <c:idx val="1"/>
          <c:order val="2"/>
          <c:tx>
            <c:strRef>
              <c:f>Sheet1!$A$3</c:f>
              <c:strCache>
                <c:ptCount val="1"/>
                <c:pt idx="0">
                  <c:v>Reported Coded Living HIV (3)</c:v>
                </c:pt>
              </c:strCache>
            </c:strRef>
          </c:tx>
          <c:spPr>
            <a:solidFill>
              <a:srgbClr val="CCFFCC"/>
            </a:solidFill>
            <a:ln w="12479">
              <a:solidFill>
                <a:schemeClr val="tx1"/>
              </a:solidFill>
              <a:prstDash val="solid"/>
            </a:ln>
          </c:spPr>
          <c:cat>
            <c:strRef>
              <c:f>Sheet1!$B$1:$B$1</c:f>
              <c:strCache>
                <c:ptCount val="1"/>
                <c:pt idx="0">
                  <c:v>All Living HIV/AIDS</c:v>
                </c:pt>
              </c:strCache>
            </c:strRef>
          </c:cat>
          <c:val>
            <c:numRef>
              <c:f>Sheet1!$B$3:$B$3</c:f>
              <c:numCache>
                <c:formatCode>#,##0</c:formatCode>
                <c:ptCount val="1"/>
                <c:pt idx="0">
                  <c:v>1600</c:v>
                </c:pt>
              </c:numCache>
            </c:numRef>
          </c:val>
        </c:ser>
        <c:ser>
          <c:idx val="4"/>
          <c:order val="3"/>
          <c:tx>
            <c:strRef>
              <c:f>Sheet1!$A$4</c:f>
              <c:strCache>
                <c:ptCount val="1"/>
                <c:pt idx="0">
                  <c:v>Pending HIV Cases (2)</c:v>
                </c:pt>
              </c:strCache>
            </c:strRef>
          </c:tx>
          <c:spPr>
            <a:solidFill>
              <a:srgbClr val="99CCFF"/>
            </a:solidFill>
            <a:ln w="12479">
              <a:solidFill>
                <a:schemeClr val="tx1"/>
              </a:solidFill>
              <a:prstDash val="solid"/>
            </a:ln>
          </c:spPr>
          <c:cat>
            <c:strRef>
              <c:f>Sheet1!$B$1:$B$1</c:f>
              <c:strCache>
                <c:ptCount val="1"/>
                <c:pt idx="0">
                  <c:v>All Living HIV/AIDS</c:v>
                </c:pt>
              </c:strCache>
            </c:strRef>
          </c:cat>
          <c:val>
            <c:numRef>
              <c:f>Sheet1!$B$4:$B$4</c:f>
              <c:numCache>
                <c:formatCode>#,##0</c:formatCode>
                <c:ptCount val="1"/>
                <c:pt idx="0">
                  <c:v>1200</c:v>
                </c:pt>
              </c:numCache>
            </c:numRef>
          </c:val>
        </c:ser>
        <c:ser>
          <c:idx val="3"/>
          <c:order val="4"/>
          <c:tx>
            <c:strRef>
              <c:f>Sheet1!$A$5</c:f>
              <c:strCache>
                <c:ptCount val="1"/>
                <c:pt idx="0">
                  <c:v>Unaware HIV (1)</c:v>
                </c:pt>
              </c:strCache>
            </c:strRef>
          </c:tx>
          <c:spPr>
            <a:solidFill>
              <a:srgbClr val="FFC000"/>
            </a:solidFill>
            <a:ln w="12479">
              <a:solidFill>
                <a:srgbClr val="000000"/>
              </a:solidFill>
              <a:prstDash val="solid"/>
            </a:ln>
          </c:spPr>
          <c:cat>
            <c:strRef>
              <c:f>Sheet1!$B$1:$B$1</c:f>
              <c:strCache>
                <c:ptCount val="1"/>
                <c:pt idx="0">
                  <c:v>All Living HIV/AIDS</c:v>
                </c:pt>
              </c:strCache>
            </c:strRef>
          </c:cat>
          <c:val>
            <c:numRef>
              <c:f>Sheet1!$B$5:$B$5</c:f>
              <c:numCache>
                <c:formatCode>#,##0</c:formatCode>
                <c:ptCount val="1"/>
                <c:pt idx="0">
                  <c:v>12800</c:v>
                </c:pt>
              </c:numCache>
            </c:numRef>
          </c:val>
        </c:ser>
        <c:dLbls/>
        <c:overlap val="100"/>
        <c:axId val="66409984"/>
        <c:axId val="66411520"/>
      </c:barChart>
      <c:catAx>
        <c:axId val="66409984"/>
        <c:scaling>
          <c:orientation val="minMax"/>
        </c:scaling>
        <c:axPos val="b"/>
        <c:numFmt formatCode="General" sourceLinked="1"/>
        <c:tickLblPos val="nextTo"/>
        <c:spPr>
          <a:ln w="24959">
            <a:solidFill>
              <a:srgbClr val="FFFFFF"/>
            </a:solidFill>
            <a:prstDash val="solid"/>
          </a:ln>
        </c:spPr>
        <c:txPr>
          <a:bodyPr rot="0" vert="horz"/>
          <a:lstStyle/>
          <a:p>
            <a:pPr>
              <a:defRPr sz="2385" b="1" i="0" u="none" strike="noStrike" baseline="0">
                <a:solidFill>
                  <a:srgbClr val="FFFFFF"/>
                </a:solidFill>
                <a:latin typeface="Arial"/>
                <a:ea typeface="Arial"/>
                <a:cs typeface="Arial"/>
              </a:defRPr>
            </a:pPr>
            <a:endParaRPr lang="en-US"/>
          </a:p>
        </c:txPr>
        <c:crossAx val="66411520"/>
        <c:crosses val="autoZero"/>
        <c:lblAlgn val="ctr"/>
        <c:lblOffset val="100"/>
        <c:tickLblSkip val="1"/>
        <c:tickMarkSkip val="1"/>
      </c:catAx>
      <c:valAx>
        <c:axId val="66411520"/>
        <c:scaling>
          <c:orientation val="minMax"/>
        </c:scaling>
        <c:axPos val="l"/>
        <c:numFmt formatCode="#,##0" sourceLinked="0"/>
        <c:tickLblPos val="nextTo"/>
        <c:spPr>
          <a:ln w="24959">
            <a:solidFill>
              <a:srgbClr val="FFFFFF"/>
            </a:solidFill>
            <a:prstDash val="solid"/>
          </a:ln>
        </c:spPr>
        <c:txPr>
          <a:bodyPr rot="0" vert="horz"/>
          <a:lstStyle/>
          <a:p>
            <a:pPr>
              <a:defRPr sz="2385" b="1" i="0" u="none" strike="noStrike" baseline="0">
                <a:solidFill>
                  <a:srgbClr val="FFFFFF"/>
                </a:solidFill>
                <a:latin typeface="Arial"/>
                <a:ea typeface="Arial"/>
                <a:cs typeface="Arial"/>
              </a:defRPr>
            </a:pPr>
            <a:endParaRPr lang="en-US"/>
          </a:p>
        </c:txPr>
        <c:crossAx val="66409984"/>
        <c:crosses val="autoZero"/>
        <c:crossBetween val="between"/>
      </c:valAx>
      <c:spPr>
        <a:noFill/>
        <a:ln w="25401">
          <a:noFill/>
        </a:ln>
      </c:spPr>
    </c:plotArea>
    <c:legend>
      <c:legendPos val="r"/>
      <c:legendEntry>
        <c:idx val="4"/>
        <c:delete val="1"/>
      </c:legendEntry>
      <c:layout>
        <c:manualLayout>
          <c:xMode val="edge"/>
          <c:yMode val="edge"/>
          <c:x val="0.50440137642414562"/>
          <c:y val="6.1619623551902834E-2"/>
          <c:w val="0.49559862357585543"/>
          <c:h val="0.41197188385516242"/>
        </c:manualLayout>
      </c:layout>
      <c:spPr>
        <a:noFill/>
        <a:ln w="24959">
          <a:noFill/>
        </a:ln>
      </c:spPr>
      <c:txPr>
        <a:bodyPr/>
        <a:lstStyle/>
        <a:p>
          <a:pPr>
            <a:defRPr sz="1985" b="1" i="0" u="none" strike="noStrike" baseline="0">
              <a:solidFill>
                <a:srgbClr val="FFFFFF"/>
              </a:solidFill>
              <a:latin typeface="Arial"/>
              <a:ea typeface="Arial"/>
              <a:cs typeface="Arial"/>
            </a:defRPr>
          </a:pPr>
          <a:endParaRPr lang="en-US"/>
        </a:p>
      </c:txPr>
    </c:legend>
    <c:plotVisOnly val="1"/>
    <c:dispBlanksAs val="gap"/>
  </c:chart>
  <c:spPr>
    <a:noFill/>
    <a:ln>
      <a:noFill/>
    </a:ln>
  </c:spPr>
  <c:txPr>
    <a:bodyPr/>
    <a:lstStyle/>
    <a:p>
      <a:pPr>
        <a:defRPr sz="1769" b="1" i="0" u="none" strike="noStrike" baseline="0">
          <a:solidFill>
            <a:schemeClr val="tx1"/>
          </a:solidFill>
          <a:latin typeface="Times New Roman"/>
          <a:ea typeface="Times New Roman"/>
          <a:cs typeface="Times New Roman"/>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891BB-433F-4E39-8292-953789133B36}" type="doc">
      <dgm:prSet loTypeId="urn:microsoft.com/office/officeart/2005/8/layout/process1" loCatId="process" qsTypeId="urn:microsoft.com/office/officeart/2005/8/quickstyle/3d1" qsCatId="3D" csTypeId="urn:microsoft.com/office/officeart/2005/8/colors/accent2_1" csCatId="accent2" phldr="1"/>
      <dgm:spPr/>
      <dgm:t>
        <a:bodyPr/>
        <a:lstStyle/>
        <a:p>
          <a:endParaRPr lang="en-US"/>
        </a:p>
      </dgm:t>
    </dgm:pt>
    <dgm:pt modelId="{825BA167-097F-43E3-B631-8BEB331551FC}">
      <dgm:prSet phldrT="[Text]" custT="1"/>
      <dgm:spPr/>
      <dgm:t>
        <a:bodyPr/>
        <a:lstStyle/>
        <a:p>
          <a:r>
            <a:rPr lang="en-US" sz="1800" dirty="0" smtClean="0"/>
            <a:t>No HIV,</a:t>
          </a:r>
        </a:p>
        <a:p>
          <a:r>
            <a:rPr lang="en-US" sz="1800" dirty="0" smtClean="0"/>
            <a:t>Low Risk </a:t>
          </a:r>
          <a:endParaRPr lang="en-US" sz="1800" dirty="0"/>
        </a:p>
      </dgm:t>
    </dgm:pt>
    <dgm:pt modelId="{09A65559-259F-47CF-ADB2-3FF1EFCEB690}" type="parTrans" cxnId="{E88F0E6E-264C-4425-8606-EC34E0AA83B3}">
      <dgm:prSet/>
      <dgm:spPr/>
      <dgm:t>
        <a:bodyPr/>
        <a:lstStyle/>
        <a:p>
          <a:endParaRPr lang="en-US" sz="1800"/>
        </a:p>
      </dgm:t>
    </dgm:pt>
    <dgm:pt modelId="{4634FA76-5EA9-46C7-9DF3-01EC1C2DADD2}" type="sibTrans" cxnId="{E88F0E6E-264C-4425-8606-EC34E0AA83B3}">
      <dgm:prSet custT="1"/>
      <dgm:spPr/>
      <dgm:t>
        <a:bodyPr/>
        <a:lstStyle/>
        <a:p>
          <a:endParaRPr lang="en-US" sz="1800" dirty="0"/>
        </a:p>
      </dgm:t>
    </dgm:pt>
    <dgm:pt modelId="{F811A938-9D96-4119-B308-75526CAABBB7}">
      <dgm:prSet phldrT="[Text]" custT="1"/>
      <dgm:spPr/>
      <dgm:t>
        <a:bodyPr/>
        <a:lstStyle/>
        <a:p>
          <a:r>
            <a:rPr lang="en-US" sz="1800" dirty="0" smtClean="0"/>
            <a:t>High Risk for HIV</a:t>
          </a:r>
          <a:endParaRPr lang="en-US" sz="1800" dirty="0"/>
        </a:p>
      </dgm:t>
    </dgm:pt>
    <dgm:pt modelId="{3194EB78-B8CA-4B2E-A98A-AEFBFDC86816}" type="parTrans" cxnId="{93C666D6-3732-4167-9A77-9736CD0008C2}">
      <dgm:prSet/>
      <dgm:spPr/>
      <dgm:t>
        <a:bodyPr/>
        <a:lstStyle/>
        <a:p>
          <a:endParaRPr lang="en-US" sz="1800"/>
        </a:p>
      </dgm:t>
    </dgm:pt>
    <dgm:pt modelId="{DA993BC6-1298-46C5-BE4F-D49524F5C601}" type="sibTrans" cxnId="{93C666D6-3732-4167-9A77-9736CD0008C2}">
      <dgm:prSet custT="1"/>
      <dgm:spPr/>
      <dgm:t>
        <a:bodyPr/>
        <a:lstStyle/>
        <a:p>
          <a:endParaRPr lang="en-US" sz="1800" dirty="0"/>
        </a:p>
      </dgm:t>
    </dgm:pt>
    <dgm:pt modelId="{6045E0D8-9149-40DA-A030-B4BC7E55ED09}">
      <dgm:prSet phldrT="[Text]" custT="1"/>
      <dgm:spPr/>
      <dgm:t>
        <a:bodyPr/>
        <a:lstStyle/>
        <a:p>
          <a:r>
            <a:rPr lang="en-US" sz="1800" dirty="0" smtClean="0"/>
            <a:t>HIV+, </a:t>
          </a:r>
        </a:p>
        <a:p>
          <a:r>
            <a:rPr lang="en-US" sz="1800" dirty="0" smtClean="0"/>
            <a:t>Unaware</a:t>
          </a:r>
          <a:endParaRPr lang="en-US" sz="1800" dirty="0"/>
        </a:p>
      </dgm:t>
    </dgm:pt>
    <dgm:pt modelId="{37BA167B-B536-4B40-8EDA-48D5835CF90A}" type="parTrans" cxnId="{E1F4B445-D6FD-467E-905B-B4DBF6B9D6D6}">
      <dgm:prSet/>
      <dgm:spPr/>
      <dgm:t>
        <a:bodyPr/>
        <a:lstStyle/>
        <a:p>
          <a:endParaRPr lang="en-US" sz="1800"/>
        </a:p>
      </dgm:t>
    </dgm:pt>
    <dgm:pt modelId="{761A6A2F-CED7-4E2E-9819-31E3724833B4}" type="sibTrans" cxnId="{E1F4B445-D6FD-467E-905B-B4DBF6B9D6D6}">
      <dgm:prSet custT="1"/>
      <dgm:spPr/>
      <dgm:t>
        <a:bodyPr/>
        <a:lstStyle/>
        <a:p>
          <a:endParaRPr lang="en-US" sz="1800" dirty="0"/>
        </a:p>
      </dgm:t>
    </dgm:pt>
    <dgm:pt modelId="{8D050F4D-0720-4237-8A22-C67BE5F60594}">
      <dgm:prSet custT="1"/>
      <dgm:spPr/>
      <dgm:t>
        <a:bodyPr/>
        <a:lstStyle/>
        <a:p>
          <a:r>
            <a:rPr lang="en-US" sz="1800" dirty="0" smtClean="0"/>
            <a:t>PLWHA Linked to Care</a:t>
          </a:r>
          <a:endParaRPr lang="en-US" sz="1800" dirty="0"/>
        </a:p>
      </dgm:t>
    </dgm:pt>
    <dgm:pt modelId="{3AD22B71-46F0-4639-B1FB-03160F123D2E}" type="parTrans" cxnId="{8D510F81-4BA5-4286-B353-5596F3252BAB}">
      <dgm:prSet/>
      <dgm:spPr/>
      <dgm:t>
        <a:bodyPr/>
        <a:lstStyle/>
        <a:p>
          <a:endParaRPr lang="en-US" sz="1800"/>
        </a:p>
      </dgm:t>
    </dgm:pt>
    <dgm:pt modelId="{D111BCAA-BBA4-42DE-ABA1-34B43F6AF277}" type="sibTrans" cxnId="{8D510F81-4BA5-4286-B353-5596F3252BAB}">
      <dgm:prSet custT="1"/>
      <dgm:spPr/>
      <dgm:t>
        <a:bodyPr/>
        <a:lstStyle/>
        <a:p>
          <a:endParaRPr lang="en-US" sz="1800" dirty="0"/>
        </a:p>
      </dgm:t>
    </dgm:pt>
    <dgm:pt modelId="{9506433D-036D-42E1-88F9-E63474C6A32F}">
      <dgm:prSet custT="1"/>
      <dgm:spPr/>
      <dgm:t>
        <a:bodyPr/>
        <a:lstStyle/>
        <a:p>
          <a:r>
            <a:rPr lang="en-US" sz="1800" dirty="0" smtClean="0"/>
            <a:t>PLWHA Retained in Care</a:t>
          </a:r>
          <a:endParaRPr lang="en-US" sz="1800" dirty="0"/>
        </a:p>
      </dgm:t>
    </dgm:pt>
    <dgm:pt modelId="{B8013E34-758B-4003-B9FD-6000A622A965}" type="parTrans" cxnId="{FE67661D-BE80-44B7-8CBB-E70FA2FF2761}">
      <dgm:prSet/>
      <dgm:spPr/>
      <dgm:t>
        <a:bodyPr/>
        <a:lstStyle/>
        <a:p>
          <a:endParaRPr lang="en-US" sz="1800"/>
        </a:p>
      </dgm:t>
    </dgm:pt>
    <dgm:pt modelId="{8F0A833C-3882-4095-B9DA-76577BE904E3}" type="sibTrans" cxnId="{FE67661D-BE80-44B7-8CBB-E70FA2FF2761}">
      <dgm:prSet/>
      <dgm:spPr/>
      <dgm:t>
        <a:bodyPr/>
        <a:lstStyle/>
        <a:p>
          <a:endParaRPr lang="en-US" sz="1800"/>
        </a:p>
      </dgm:t>
    </dgm:pt>
    <dgm:pt modelId="{38F9737E-4A06-4626-BD82-1A4FB58D12BF}">
      <dgm:prSet custT="1"/>
      <dgm:spPr/>
      <dgm:t>
        <a:bodyPr/>
        <a:lstStyle/>
        <a:p>
          <a:r>
            <a:rPr lang="en-US" sz="1800" dirty="0" smtClean="0"/>
            <a:t>HIV+  Aware, But Not in Care</a:t>
          </a:r>
          <a:endParaRPr lang="en-US" sz="1800" dirty="0"/>
        </a:p>
      </dgm:t>
    </dgm:pt>
    <dgm:pt modelId="{1B3AACBB-1033-4436-A512-1EA1D99A139A}" type="sibTrans" cxnId="{DE2FE2EF-49EB-4B51-AE8B-5DC8AD45E356}">
      <dgm:prSet custT="1"/>
      <dgm:spPr/>
      <dgm:t>
        <a:bodyPr/>
        <a:lstStyle/>
        <a:p>
          <a:endParaRPr lang="en-US" sz="1800" dirty="0"/>
        </a:p>
      </dgm:t>
    </dgm:pt>
    <dgm:pt modelId="{204932FC-E43A-47FE-8B7B-99B6214526D6}" type="parTrans" cxnId="{DE2FE2EF-49EB-4B51-AE8B-5DC8AD45E356}">
      <dgm:prSet/>
      <dgm:spPr/>
      <dgm:t>
        <a:bodyPr/>
        <a:lstStyle/>
        <a:p>
          <a:endParaRPr lang="en-US" sz="1800"/>
        </a:p>
      </dgm:t>
    </dgm:pt>
    <dgm:pt modelId="{ACBB69CD-E069-4A5C-8327-3E396CB82E3D}" type="pres">
      <dgm:prSet presAssocID="{7BA891BB-433F-4E39-8292-953789133B36}" presName="Name0" presStyleCnt="0">
        <dgm:presLayoutVars>
          <dgm:dir/>
          <dgm:resizeHandles val="exact"/>
        </dgm:presLayoutVars>
      </dgm:prSet>
      <dgm:spPr/>
      <dgm:t>
        <a:bodyPr/>
        <a:lstStyle/>
        <a:p>
          <a:endParaRPr lang="en-US"/>
        </a:p>
      </dgm:t>
    </dgm:pt>
    <dgm:pt modelId="{28E972CE-9185-4C26-AD0E-1BD688569AA8}" type="pres">
      <dgm:prSet presAssocID="{825BA167-097F-43E3-B631-8BEB331551FC}" presName="node" presStyleLbl="node1" presStyleIdx="0" presStyleCnt="6">
        <dgm:presLayoutVars>
          <dgm:bulletEnabled val="1"/>
        </dgm:presLayoutVars>
      </dgm:prSet>
      <dgm:spPr/>
      <dgm:t>
        <a:bodyPr/>
        <a:lstStyle/>
        <a:p>
          <a:endParaRPr lang="en-US"/>
        </a:p>
      </dgm:t>
    </dgm:pt>
    <dgm:pt modelId="{FF723132-B644-401C-BE12-1196EE439AA6}" type="pres">
      <dgm:prSet presAssocID="{4634FA76-5EA9-46C7-9DF3-01EC1C2DADD2}" presName="sibTrans" presStyleLbl="sibTrans2D1" presStyleIdx="0" presStyleCnt="5" custLinFactNeighborY="-4861"/>
      <dgm:spPr/>
      <dgm:t>
        <a:bodyPr/>
        <a:lstStyle/>
        <a:p>
          <a:endParaRPr lang="en-US"/>
        </a:p>
      </dgm:t>
    </dgm:pt>
    <dgm:pt modelId="{3AADE41B-896E-4E93-8E3D-B8835F59379E}" type="pres">
      <dgm:prSet presAssocID="{4634FA76-5EA9-46C7-9DF3-01EC1C2DADD2}" presName="connectorText" presStyleLbl="sibTrans2D1" presStyleIdx="0" presStyleCnt="5"/>
      <dgm:spPr/>
      <dgm:t>
        <a:bodyPr/>
        <a:lstStyle/>
        <a:p>
          <a:endParaRPr lang="en-US"/>
        </a:p>
      </dgm:t>
    </dgm:pt>
    <dgm:pt modelId="{2591B6AE-6D7E-4530-8493-C773EC21F99C}" type="pres">
      <dgm:prSet presAssocID="{F811A938-9D96-4119-B308-75526CAABBB7}" presName="node" presStyleLbl="node1" presStyleIdx="1" presStyleCnt="6">
        <dgm:presLayoutVars>
          <dgm:bulletEnabled val="1"/>
        </dgm:presLayoutVars>
      </dgm:prSet>
      <dgm:spPr/>
      <dgm:t>
        <a:bodyPr/>
        <a:lstStyle/>
        <a:p>
          <a:endParaRPr lang="en-US"/>
        </a:p>
      </dgm:t>
    </dgm:pt>
    <dgm:pt modelId="{A9D14560-A276-4501-B476-CAC1BE459BD8}" type="pres">
      <dgm:prSet presAssocID="{DA993BC6-1298-46C5-BE4F-D49524F5C601}" presName="sibTrans" presStyleLbl="sibTrans2D1" presStyleIdx="1" presStyleCnt="5" custLinFactNeighborY="-4861"/>
      <dgm:spPr/>
      <dgm:t>
        <a:bodyPr/>
        <a:lstStyle/>
        <a:p>
          <a:endParaRPr lang="en-US"/>
        </a:p>
      </dgm:t>
    </dgm:pt>
    <dgm:pt modelId="{7BE85A35-A04A-4122-925E-ADC07A10444D}" type="pres">
      <dgm:prSet presAssocID="{DA993BC6-1298-46C5-BE4F-D49524F5C601}" presName="connectorText" presStyleLbl="sibTrans2D1" presStyleIdx="1" presStyleCnt="5"/>
      <dgm:spPr/>
      <dgm:t>
        <a:bodyPr/>
        <a:lstStyle/>
        <a:p>
          <a:endParaRPr lang="en-US"/>
        </a:p>
      </dgm:t>
    </dgm:pt>
    <dgm:pt modelId="{F51E6444-F99C-40BB-B28D-D02787BF110C}" type="pres">
      <dgm:prSet presAssocID="{6045E0D8-9149-40DA-A030-B4BC7E55ED09}" presName="node" presStyleLbl="node1" presStyleIdx="2" presStyleCnt="6">
        <dgm:presLayoutVars>
          <dgm:bulletEnabled val="1"/>
        </dgm:presLayoutVars>
      </dgm:prSet>
      <dgm:spPr/>
      <dgm:t>
        <a:bodyPr/>
        <a:lstStyle/>
        <a:p>
          <a:endParaRPr lang="en-US"/>
        </a:p>
      </dgm:t>
    </dgm:pt>
    <dgm:pt modelId="{502F88EE-0E97-4D7A-B346-EC256F99DEFD}" type="pres">
      <dgm:prSet presAssocID="{761A6A2F-CED7-4E2E-9819-31E3724833B4}" presName="sibTrans" presStyleLbl="sibTrans2D1" presStyleIdx="2" presStyleCnt="5" custLinFactNeighborY="-4861"/>
      <dgm:spPr/>
      <dgm:t>
        <a:bodyPr/>
        <a:lstStyle/>
        <a:p>
          <a:endParaRPr lang="en-US"/>
        </a:p>
      </dgm:t>
    </dgm:pt>
    <dgm:pt modelId="{2396AF81-DABA-4D14-A567-87FE585DBDCC}" type="pres">
      <dgm:prSet presAssocID="{761A6A2F-CED7-4E2E-9819-31E3724833B4}" presName="connectorText" presStyleLbl="sibTrans2D1" presStyleIdx="2" presStyleCnt="5"/>
      <dgm:spPr/>
      <dgm:t>
        <a:bodyPr/>
        <a:lstStyle/>
        <a:p>
          <a:endParaRPr lang="en-US"/>
        </a:p>
      </dgm:t>
    </dgm:pt>
    <dgm:pt modelId="{E52C3AC5-638D-4CE7-893B-337DE7C52142}" type="pres">
      <dgm:prSet presAssocID="{38F9737E-4A06-4626-BD82-1A4FB58D12BF}" presName="node" presStyleLbl="node1" presStyleIdx="3" presStyleCnt="6">
        <dgm:presLayoutVars>
          <dgm:bulletEnabled val="1"/>
        </dgm:presLayoutVars>
      </dgm:prSet>
      <dgm:spPr/>
      <dgm:t>
        <a:bodyPr/>
        <a:lstStyle/>
        <a:p>
          <a:endParaRPr lang="en-US"/>
        </a:p>
      </dgm:t>
    </dgm:pt>
    <dgm:pt modelId="{4271B5B1-67DF-4545-8B37-F3C644D957E7}" type="pres">
      <dgm:prSet presAssocID="{1B3AACBB-1033-4436-A512-1EA1D99A139A}" presName="sibTrans" presStyleLbl="sibTrans2D1" presStyleIdx="3" presStyleCnt="5" custLinFactNeighborY="-4861"/>
      <dgm:spPr/>
      <dgm:t>
        <a:bodyPr/>
        <a:lstStyle/>
        <a:p>
          <a:endParaRPr lang="en-US"/>
        </a:p>
      </dgm:t>
    </dgm:pt>
    <dgm:pt modelId="{4A66C9CE-A65E-4DE0-A9F1-721F61D2CBE2}" type="pres">
      <dgm:prSet presAssocID="{1B3AACBB-1033-4436-A512-1EA1D99A139A}" presName="connectorText" presStyleLbl="sibTrans2D1" presStyleIdx="3" presStyleCnt="5"/>
      <dgm:spPr/>
      <dgm:t>
        <a:bodyPr/>
        <a:lstStyle/>
        <a:p>
          <a:endParaRPr lang="en-US"/>
        </a:p>
      </dgm:t>
    </dgm:pt>
    <dgm:pt modelId="{93EB6B14-0B04-4CAE-8574-6D789B5E6B31}" type="pres">
      <dgm:prSet presAssocID="{8D050F4D-0720-4237-8A22-C67BE5F60594}" presName="node" presStyleLbl="node1" presStyleIdx="4" presStyleCnt="6">
        <dgm:presLayoutVars>
          <dgm:bulletEnabled val="1"/>
        </dgm:presLayoutVars>
      </dgm:prSet>
      <dgm:spPr/>
      <dgm:t>
        <a:bodyPr/>
        <a:lstStyle/>
        <a:p>
          <a:endParaRPr lang="en-US"/>
        </a:p>
      </dgm:t>
    </dgm:pt>
    <dgm:pt modelId="{1C869978-D635-451E-8D49-D9F62C256532}" type="pres">
      <dgm:prSet presAssocID="{D111BCAA-BBA4-42DE-ABA1-34B43F6AF277}" presName="sibTrans" presStyleLbl="sibTrans2D1" presStyleIdx="4" presStyleCnt="5" custLinFactNeighborY="-4861"/>
      <dgm:spPr/>
      <dgm:t>
        <a:bodyPr/>
        <a:lstStyle/>
        <a:p>
          <a:endParaRPr lang="en-US"/>
        </a:p>
      </dgm:t>
    </dgm:pt>
    <dgm:pt modelId="{292BE6B9-301B-4AB4-8F66-0E414469CA92}" type="pres">
      <dgm:prSet presAssocID="{D111BCAA-BBA4-42DE-ABA1-34B43F6AF277}" presName="connectorText" presStyleLbl="sibTrans2D1" presStyleIdx="4" presStyleCnt="5"/>
      <dgm:spPr/>
      <dgm:t>
        <a:bodyPr/>
        <a:lstStyle/>
        <a:p>
          <a:endParaRPr lang="en-US"/>
        </a:p>
      </dgm:t>
    </dgm:pt>
    <dgm:pt modelId="{DB505B47-3E9A-431F-AC2B-E697FF92E2C6}" type="pres">
      <dgm:prSet presAssocID="{9506433D-036D-42E1-88F9-E63474C6A32F}" presName="node" presStyleLbl="node1" presStyleIdx="5" presStyleCnt="6">
        <dgm:presLayoutVars>
          <dgm:bulletEnabled val="1"/>
        </dgm:presLayoutVars>
      </dgm:prSet>
      <dgm:spPr/>
      <dgm:t>
        <a:bodyPr/>
        <a:lstStyle/>
        <a:p>
          <a:endParaRPr lang="en-US"/>
        </a:p>
      </dgm:t>
    </dgm:pt>
  </dgm:ptLst>
  <dgm:cxnLst>
    <dgm:cxn modelId="{CF97E4B1-F017-4B05-B807-B236370C4703}" type="presOf" srcId="{F811A938-9D96-4119-B308-75526CAABBB7}" destId="{2591B6AE-6D7E-4530-8493-C773EC21F99C}" srcOrd="0" destOrd="0" presId="urn:microsoft.com/office/officeart/2005/8/layout/process1"/>
    <dgm:cxn modelId="{BF716BC3-516A-4A21-8F38-82A76A5B1674}" type="presOf" srcId="{7BA891BB-433F-4E39-8292-953789133B36}" destId="{ACBB69CD-E069-4A5C-8327-3E396CB82E3D}" srcOrd="0" destOrd="0" presId="urn:microsoft.com/office/officeart/2005/8/layout/process1"/>
    <dgm:cxn modelId="{4AAC435E-E517-4BB2-9421-48B9B20DC915}" type="presOf" srcId="{4634FA76-5EA9-46C7-9DF3-01EC1C2DADD2}" destId="{FF723132-B644-401C-BE12-1196EE439AA6}" srcOrd="0" destOrd="0" presId="urn:microsoft.com/office/officeart/2005/8/layout/process1"/>
    <dgm:cxn modelId="{D1D333E0-3FFC-4A1A-B81C-98E3D8C9A753}" type="presOf" srcId="{8D050F4D-0720-4237-8A22-C67BE5F60594}" destId="{93EB6B14-0B04-4CAE-8574-6D789B5E6B31}" srcOrd="0" destOrd="0" presId="urn:microsoft.com/office/officeart/2005/8/layout/process1"/>
    <dgm:cxn modelId="{3133451F-0123-4B75-9F47-4DD9C941911D}" type="presOf" srcId="{6045E0D8-9149-40DA-A030-B4BC7E55ED09}" destId="{F51E6444-F99C-40BB-B28D-D02787BF110C}" srcOrd="0" destOrd="0" presId="urn:microsoft.com/office/officeart/2005/8/layout/process1"/>
    <dgm:cxn modelId="{1FE25AF3-5105-46D3-AEEF-493FB1344ED0}" type="presOf" srcId="{825BA167-097F-43E3-B631-8BEB331551FC}" destId="{28E972CE-9185-4C26-AD0E-1BD688569AA8}" srcOrd="0" destOrd="0" presId="urn:microsoft.com/office/officeart/2005/8/layout/process1"/>
    <dgm:cxn modelId="{DE2FE2EF-49EB-4B51-AE8B-5DC8AD45E356}" srcId="{7BA891BB-433F-4E39-8292-953789133B36}" destId="{38F9737E-4A06-4626-BD82-1A4FB58D12BF}" srcOrd="3" destOrd="0" parTransId="{204932FC-E43A-47FE-8B7B-99B6214526D6}" sibTransId="{1B3AACBB-1033-4436-A512-1EA1D99A139A}"/>
    <dgm:cxn modelId="{882CD8D4-1F6F-4A38-9809-09930ECD94D8}" type="presOf" srcId="{1B3AACBB-1033-4436-A512-1EA1D99A139A}" destId="{4A66C9CE-A65E-4DE0-A9F1-721F61D2CBE2}" srcOrd="1" destOrd="0" presId="urn:microsoft.com/office/officeart/2005/8/layout/process1"/>
    <dgm:cxn modelId="{379D0306-73DC-4796-8654-69FAE5393988}" type="presOf" srcId="{DA993BC6-1298-46C5-BE4F-D49524F5C601}" destId="{7BE85A35-A04A-4122-925E-ADC07A10444D}" srcOrd="1" destOrd="0" presId="urn:microsoft.com/office/officeart/2005/8/layout/process1"/>
    <dgm:cxn modelId="{3AFF8418-1B98-4012-A0E7-38492D995C46}" type="presOf" srcId="{9506433D-036D-42E1-88F9-E63474C6A32F}" destId="{DB505B47-3E9A-431F-AC2B-E697FF92E2C6}" srcOrd="0" destOrd="0" presId="urn:microsoft.com/office/officeart/2005/8/layout/process1"/>
    <dgm:cxn modelId="{8A8CED5C-D66E-42A0-B842-68ADA9662ECE}" type="presOf" srcId="{761A6A2F-CED7-4E2E-9819-31E3724833B4}" destId="{502F88EE-0E97-4D7A-B346-EC256F99DEFD}" srcOrd="0" destOrd="0" presId="urn:microsoft.com/office/officeart/2005/8/layout/process1"/>
    <dgm:cxn modelId="{16E6B8F4-198B-4A09-9784-4CB40B66306A}" type="presOf" srcId="{DA993BC6-1298-46C5-BE4F-D49524F5C601}" destId="{A9D14560-A276-4501-B476-CAC1BE459BD8}" srcOrd="0" destOrd="0" presId="urn:microsoft.com/office/officeart/2005/8/layout/process1"/>
    <dgm:cxn modelId="{8D510F81-4BA5-4286-B353-5596F3252BAB}" srcId="{7BA891BB-433F-4E39-8292-953789133B36}" destId="{8D050F4D-0720-4237-8A22-C67BE5F60594}" srcOrd="4" destOrd="0" parTransId="{3AD22B71-46F0-4639-B1FB-03160F123D2E}" sibTransId="{D111BCAA-BBA4-42DE-ABA1-34B43F6AF277}"/>
    <dgm:cxn modelId="{93C666D6-3732-4167-9A77-9736CD0008C2}" srcId="{7BA891BB-433F-4E39-8292-953789133B36}" destId="{F811A938-9D96-4119-B308-75526CAABBB7}" srcOrd="1" destOrd="0" parTransId="{3194EB78-B8CA-4B2E-A98A-AEFBFDC86816}" sibTransId="{DA993BC6-1298-46C5-BE4F-D49524F5C601}"/>
    <dgm:cxn modelId="{E88F0E6E-264C-4425-8606-EC34E0AA83B3}" srcId="{7BA891BB-433F-4E39-8292-953789133B36}" destId="{825BA167-097F-43E3-B631-8BEB331551FC}" srcOrd="0" destOrd="0" parTransId="{09A65559-259F-47CF-ADB2-3FF1EFCEB690}" sibTransId="{4634FA76-5EA9-46C7-9DF3-01EC1C2DADD2}"/>
    <dgm:cxn modelId="{E1F4B445-D6FD-467E-905B-B4DBF6B9D6D6}" srcId="{7BA891BB-433F-4E39-8292-953789133B36}" destId="{6045E0D8-9149-40DA-A030-B4BC7E55ED09}" srcOrd="2" destOrd="0" parTransId="{37BA167B-B536-4B40-8EDA-48D5835CF90A}" sibTransId="{761A6A2F-CED7-4E2E-9819-31E3724833B4}"/>
    <dgm:cxn modelId="{8B14D7D4-5F6C-4930-8DC2-11D566FFCDAC}" type="presOf" srcId="{38F9737E-4A06-4626-BD82-1A4FB58D12BF}" destId="{E52C3AC5-638D-4CE7-893B-337DE7C52142}" srcOrd="0" destOrd="0" presId="urn:microsoft.com/office/officeart/2005/8/layout/process1"/>
    <dgm:cxn modelId="{7768D0CB-8E2A-4736-B2B2-354E1F1E142A}" type="presOf" srcId="{1B3AACBB-1033-4436-A512-1EA1D99A139A}" destId="{4271B5B1-67DF-4545-8B37-F3C644D957E7}" srcOrd="0" destOrd="0" presId="urn:microsoft.com/office/officeart/2005/8/layout/process1"/>
    <dgm:cxn modelId="{46C2B559-2B7C-4549-9864-3FE6544A563A}" type="presOf" srcId="{D111BCAA-BBA4-42DE-ABA1-34B43F6AF277}" destId="{292BE6B9-301B-4AB4-8F66-0E414469CA92}" srcOrd="1" destOrd="0" presId="urn:microsoft.com/office/officeart/2005/8/layout/process1"/>
    <dgm:cxn modelId="{3F2BCD60-C808-4670-B114-62CD955D5AAA}" type="presOf" srcId="{761A6A2F-CED7-4E2E-9819-31E3724833B4}" destId="{2396AF81-DABA-4D14-A567-87FE585DBDCC}" srcOrd="1" destOrd="0" presId="urn:microsoft.com/office/officeart/2005/8/layout/process1"/>
    <dgm:cxn modelId="{B54B8577-1A18-454D-A5EB-28DCBB7FD494}" type="presOf" srcId="{D111BCAA-BBA4-42DE-ABA1-34B43F6AF277}" destId="{1C869978-D635-451E-8D49-D9F62C256532}" srcOrd="0" destOrd="0" presId="urn:microsoft.com/office/officeart/2005/8/layout/process1"/>
    <dgm:cxn modelId="{FE67661D-BE80-44B7-8CBB-E70FA2FF2761}" srcId="{7BA891BB-433F-4E39-8292-953789133B36}" destId="{9506433D-036D-42E1-88F9-E63474C6A32F}" srcOrd="5" destOrd="0" parTransId="{B8013E34-758B-4003-B9FD-6000A622A965}" sibTransId="{8F0A833C-3882-4095-B9DA-76577BE904E3}"/>
    <dgm:cxn modelId="{30EBB712-0B3A-4F43-8AB2-F412FEF2D421}" type="presOf" srcId="{4634FA76-5EA9-46C7-9DF3-01EC1C2DADD2}" destId="{3AADE41B-896E-4E93-8E3D-B8835F59379E}" srcOrd="1" destOrd="0" presId="urn:microsoft.com/office/officeart/2005/8/layout/process1"/>
    <dgm:cxn modelId="{D5C9D17A-CA32-4033-B935-63CAC52790CF}" type="presParOf" srcId="{ACBB69CD-E069-4A5C-8327-3E396CB82E3D}" destId="{28E972CE-9185-4C26-AD0E-1BD688569AA8}" srcOrd="0" destOrd="0" presId="urn:microsoft.com/office/officeart/2005/8/layout/process1"/>
    <dgm:cxn modelId="{FE6293D5-B87A-41AA-BF69-DFAA9D76BDF7}" type="presParOf" srcId="{ACBB69CD-E069-4A5C-8327-3E396CB82E3D}" destId="{FF723132-B644-401C-BE12-1196EE439AA6}" srcOrd="1" destOrd="0" presId="urn:microsoft.com/office/officeart/2005/8/layout/process1"/>
    <dgm:cxn modelId="{E8F3F7FE-B872-4758-9319-37ABFFA1F929}" type="presParOf" srcId="{FF723132-B644-401C-BE12-1196EE439AA6}" destId="{3AADE41B-896E-4E93-8E3D-B8835F59379E}" srcOrd="0" destOrd="0" presId="urn:microsoft.com/office/officeart/2005/8/layout/process1"/>
    <dgm:cxn modelId="{423960DB-7864-4F43-B998-10D8D921B1E9}" type="presParOf" srcId="{ACBB69CD-E069-4A5C-8327-3E396CB82E3D}" destId="{2591B6AE-6D7E-4530-8493-C773EC21F99C}" srcOrd="2" destOrd="0" presId="urn:microsoft.com/office/officeart/2005/8/layout/process1"/>
    <dgm:cxn modelId="{76723F18-1ACF-4A8F-8B68-60AB6124668B}" type="presParOf" srcId="{ACBB69CD-E069-4A5C-8327-3E396CB82E3D}" destId="{A9D14560-A276-4501-B476-CAC1BE459BD8}" srcOrd="3" destOrd="0" presId="urn:microsoft.com/office/officeart/2005/8/layout/process1"/>
    <dgm:cxn modelId="{F090248E-170D-442D-9F30-DA92FA7829C7}" type="presParOf" srcId="{A9D14560-A276-4501-B476-CAC1BE459BD8}" destId="{7BE85A35-A04A-4122-925E-ADC07A10444D}" srcOrd="0" destOrd="0" presId="urn:microsoft.com/office/officeart/2005/8/layout/process1"/>
    <dgm:cxn modelId="{245BA6D8-3199-4EB7-8679-1D84353B6CCF}" type="presParOf" srcId="{ACBB69CD-E069-4A5C-8327-3E396CB82E3D}" destId="{F51E6444-F99C-40BB-B28D-D02787BF110C}" srcOrd="4" destOrd="0" presId="urn:microsoft.com/office/officeart/2005/8/layout/process1"/>
    <dgm:cxn modelId="{F3DC9907-1AE2-43C2-B2ED-CFE8C75D3B7E}" type="presParOf" srcId="{ACBB69CD-E069-4A5C-8327-3E396CB82E3D}" destId="{502F88EE-0E97-4D7A-B346-EC256F99DEFD}" srcOrd="5" destOrd="0" presId="urn:microsoft.com/office/officeart/2005/8/layout/process1"/>
    <dgm:cxn modelId="{3971329F-EC57-4188-900A-363CFEC33FA9}" type="presParOf" srcId="{502F88EE-0E97-4D7A-B346-EC256F99DEFD}" destId="{2396AF81-DABA-4D14-A567-87FE585DBDCC}" srcOrd="0" destOrd="0" presId="urn:microsoft.com/office/officeart/2005/8/layout/process1"/>
    <dgm:cxn modelId="{4E6FD1D5-EC79-47B4-9E0B-8401D2EAC962}" type="presParOf" srcId="{ACBB69CD-E069-4A5C-8327-3E396CB82E3D}" destId="{E52C3AC5-638D-4CE7-893B-337DE7C52142}" srcOrd="6" destOrd="0" presId="urn:microsoft.com/office/officeart/2005/8/layout/process1"/>
    <dgm:cxn modelId="{F6292E65-77AC-4EF5-845B-F0A5919D89D9}" type="presParOf" srcId="{ACBB69CD-E069-4A5C-8327-3E396CB82E3D}" destId="{4271B5B1-67DF-4545-8B37-F3C644D957E7}" srcOrd="7" destOrd="0" presId="urn:microsoft.com/office/officeart/2005/8/layout/process1"/>
    <dgm:cxn modelId="{0570C459-4303-4487-B2D1-04672F6C2A16}" type="presParOf" srcId="{4271B5B1-67DF-4545-8B37-F3C644D957E7}" destId="{4A66C9CE-A65E-4DE0-A9F1-721F61D2CBE2}" srcOrd="0" destOrd="0" presId="urn:microsoft.com/office/officeart/2005/8/layout/process1"/>
    <dgm:cxn modelId="{D3D2AAD8-9D3A-4379-BD80-C1A1A853EF5E}" type="presParOf" srcId="{ACBB69CD-E069-4A5C-8327-3E396CB82E3D}" destId="{93EB6B14-0B04-4CAE-8574-6D789B5E6B31}" srcOrd="8" destOrd="0" presId="urn:microsoft.com/office/officeart/2005/8/layout/process1"/>
    <dgm:cxn modelId="{1BE53DD9-5B43-4FDE-B161-7B6FEB8ED4AB}" type="presParOf" srcId="{ACBB69CD-E069-4A5C-8327-3E396CB82E3D}" destId="{1C869978-D635-451E-8D49-D9F62C256532}" srcOrd="9" destOrd="0" presId="urn:microsoft.com/office/officeart/2005/8/layout/process1"/>
    <dgm:cxn modelId="{E416E7B2-06F0-4A79-8D62-15075E0C7506}" type="presParOf" srcId="{1C869978-D635-451E-8D49-D9F62C256532}" destId="{292BE6B9-301B-4AB4-8F66-0E414469CA92}" srcOrd="0" destOrd="0" presId="urn:microsoft.com/office/officeart/2005/8/layout/process1"/>
    <dgm:cxn modelId="{6B89D221-3042-4FA2-9B6A-9CDDAB50DAB5}" type="presParOf" srcId="{ACBB69CD-E069-4A5C-8327-3E396CB82E3D}" destId="{DB505B47-3E9A-431F-AC2B-E697FF92E2C6}"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D715C-61FA-42C0-96E0-7DC986BAC0C3}" type="doc">
      <dgm:prSet loTypeId="urn:microsoft.com/office/officeart/2005/8/layout/process2" loCatId="process" qsTypeId="urn:microsoft.com/office/officeart/2005/8/quickstyle/simple1" qsCatId="simple" csTypeId="urn:microsoft.com/office/officeart/2005/8/colors/accent1_2" csCatId="accent1" phldr="1"/>
      <dgm:spPr/>
    </dgm:pt>
    <dgm:pt modelId="{9C4D4F40-126B-4C9F-B402-65088C56B75E}">
      <dgm:prSet phldrT="[Text]"/>
      <dgm:spPr/>
      <dgm:t>
        <a:bodyPr/>
        <a:lstStyle/>
        <a:p>
          <a:r>
            <a:rPr lang="en-US" dirty="0" smtClean="0">
              <a:solidFill>
                <a:schemeClr val="bg1"/>
              </a:solidFill>
            </a:rPr>
            <a:t>Uninsured*</a:t>
          </a:r>
          <a:endParaRPr lang="en-US" dirty="0">
            <a:solidFill>
              <a:schemeClr val="bg1"/>
            </a:solidFill>
          </a:endParaRPr>
        </a:p>
      </dgm:t>
    </dgm:pt>
    <dgm:pt modelId="{3C81E82E-7291-4107-A6C9-89DAB87BFCD9}" type="parTrans" cxnId="{3305475B-77A2-44EB-9374-D3416597373B}">
      <dgm:prSet/>
      <dgm:spPr/>
      <dgm:t>
        <a:bodyPr/>
        <a:lstStyle/>
        <a:p>
          <a:endParaRPr lang="en-US"/>
        </a:p>
      </dgm:t>
    </dgm:pt>
    <dgm:pt modelId="{1116A8B8-BA94-4B5F-9999-40C853D9CDB0}" type="sibTrans" cxnId="{3305475B-77A2-44EB-9374-D3416597373B}">
      <dgm:prSet/>
      <dgm:spPr/>
      <dgm:t>
        <a:bodyPr/>
        <a:lstStyle/>
        <a:p>
          <a:endParaRPr lang="en-US" dirty="0"/>
        </a:p>
      </dgm:t>
    </dgm:pt>
    <dgm:pt modelId="{D2E310DC-6240-4012-BBAD-ADC25E09C65D}">
      <dgm:prSet phldrT="[Text]"/>
      <dgm:spPr/>
      <dgm:t>
        <a:bodyPr/>
        <a:lstStyle/>
        <a:p>
          <a:r>
            <a:rPr lang="en-US" dirty="0" smtClean="0">
              <a:solidFill>
                <a:schemeClr val="bg1"/>
              </a:solidFill>
            </a:rPr>
            <a:t>Ages </a:t>
          </a:r>
        </a:p>
        <a:p>
          <a:r>
            <a:rPr lang="en-US" dirty="0" smtClean="0">
              <a:solidFill>
                <a:schemeClr val="bg1"/>
              </a:solidFill>
            </a:rPr>
            <a:t>19-64</a:t>
          </a:r>
          <a:endParaRPr lang="en-US" dirty="0">
            <a:solidFill>
              <a:schemeClr val="bg1"/>
            </a:solidFill>
          </a:endParaRPr>
        </a:p>
      </dgm:t>
    </dgm:pt>
    <dgm:pt modelId="{34AA43C7-7A7B-4C38-8972-738EE8BC8099}" type="parTrans" cxnId="{C297BA13-F4FA-437F-9687-87DC1F25F382}">
      <dgm:prSet/>
      <dgm:spPr/>
      <dgm:t>
        <a:bodyPr/>
        <a:lstStyle/>
        <a:p>
          <a:endParaRPr lang="en-US"/>
        </a:p>
      </dgm:t>
    </dgm:pt>
    <dgm:pt modelId="{E3BA417E-73BB-4F8C-958B-4F742F217331}" type="sibTrans" cxnId="{C297BA13-F4FA-437F-9687-87DC1F25F382}">
      <dgm:prSet/>
      <dgm:spPr/>
      <dgm:t>
        <a:bodyPr/>
        <a:lstStyle/>
        <a:p>
          <a:endParaRPr lang="en-US" dirty="0"/>
        </a:p>
      </dgm:t>
    </dgm:pt>
    <dgm:pt modelId="{803EADDD-2D6B-4B06-8E5D-724A838C0F75}">
      <dgm:prSet phldrT="[Text]"/>
      <dgm:spPr/>
      <dgm:t>
        <a:bodyPr/>
        <a:lstStyle/>
        <a:p>
          <a:r>
            <a:rPr lang="en-US" dirty="0" smtClean="0">
              <a:solidFill>
                <a:schemeClr val="bg1"/>
              </a:solidFill>
            </a:rPr>
            <a:t>Income at or below </a:t>
          </a:r>
        </a:p>
        <a:p>
          <a:r>
            <a:rPr lang="en-US" dirty="0" smtClean="0">
              <a:solidFill>
                <a:schemeClr val="bg1"/>
              </a:solidFill>
            </a:rPr>
            <a:t>133% FPL</a:t>
          </a:r>
          <a:endParaRPr lang="en-US" dirty="0">
            <a:solidFill>
              <a:schemeClr val="bg1"/>
            </a:solidFill>
          </a:endParaRPr>
        </a:p>
      </dgm:t>
    </dgm:pt>
    <dgm:pt modelId="{617C8ADF-9C66-4611-81A7-51B505992B5F}" type="parTrans" cxnId="{E9B5894F-BC14-479A-9015-B9ED9D7A3C2F}">
      <dgm:prSet/>
      <dgm:spPr/>
      <dgm:t>
        <a:bodyPr/>
        <a:lstStyle/>
        <a:p>
          <a:endParaRPr lang="en-US"/>
        </a:p>
      </dgm:t>
    </dgm:pt>
    <dgm:pt modelId="{7F9BB99B-E6AF-4BEF-9BE4-D5ED18F07AD9}" type="sibTrans" cxnId="{E9B5894F-BC14-479A-9015-B9ED9D7A3C2F}">
      <dgm:prSet/>
      <dgm:spPr/>
      <dgm:t>
        <a:bodyPr/>
        <a:lstStyle/>
        <a:p>
          <a:endParaRPr lang="en-US" dirty="0"/>
        </a:p>
      </dgm:t>
    </dgm:pt>
    <dgm:pt modelId="{75F224FD-0BF5-47D9-A882-57D6C1CA5B9C}">
      <dgm:prSet/>
      <dgm:spPr/>
      <dgm:t>
        <a:bodyPr/>
        <a:lstStyle/>
        <a:p>
          <a:r>
            <a:rPr lang="en-US" dirty="0" smtClean="0">
              <a:solidFill>
                <a:schemeClr val="bg1"/>
              </a:solidFill>
            </a:rPr>
            <a:t>US Citizen or legal resident 5+ years</a:t>
          </a:r>
          <a:endParaRPr lang="en-US" dirty="0">
            <a:solidFill>
              <a:schemeClr val="bg1"/>
            </a:solidFill>
          </a:endParaRPr>
        </a:p>
      </dgm:t>
    </dgm:pt>
    <dgm:pt modelId="{CF8D877A-F9DC-4D80-A57B-DEDE67E7AB65}" type="parTrans" cxnId="{9E053CD7-9C70-4B02-8F67-4CAC719C51F4}">
      <dgm:prSet/>
      <dgm:spPr/>
      <dgm:t>
        <a:bodyPr/>
        <a:lstStyle/>
        <a:p>
          <a:endParaRPr lang="en-US"/>
        </a:p>
      </dgm:t>
    </dgm:pt>
    <dgm:pt modelId="{2A20042B-E8E8-471F-92BD-982FE6859F10}" type="sibTrans" cxnId="{9E053CD7-9C70-4B02-8F67-4CAC719C51F4}">
      <dgm:prSet/>
      <dgm:spPr/>
      <dgm:t>
        <a:bodyPr/>
        <a:lstStyle/>
        <a:p>
          <a:endParaRPr lang="en-US"/>
        </a:p>
      </dgm:t>
    </dgm:pt>
    <dgm:pt modelId="{BEACF689-70F0-4963-B018-C3ED3C5CE25F}">
      <dgm:prSet/>
      <dgm:spPr/>
      <dgm:t>
        <a:bodyPr/>
        <a:lstStyle/>
        <a:p>
          <a:r>
            <a:rPr lang="en-US" dirty="0" smtClean="0">
              <a:solidFill>
                <a:schemeClr val="bg1"/>
              </a:solidFill>
            </a:rPr>
            <a:t>Los Angeles County Resident</a:t>
          </a:r>
          <a:endParaRPr lang="en-US" dirty="0">
            <a:solidFill>
              <a:schemeClr val="bg1"/>
            </a:solidFill>
          </a:endParaRPr>
        </a:p>
      </dgm:t>
    </dgm:pt>
    <dgm:pt modelId="{141012A1-1CF6-4724-96BB-06862683681E}" type="parTrans" cxnId="{D43EC435-78D9-4814-8C35-272A210E6FFB}">
      <dgm:prSet/>
      <dgm:spPr/>
      <dgm:t>
        <a:bodyPr/>
        <a:lstStyle/>
        <a:p>
          <a:endParaRPr lang="en-US"/>
        </a:p>
      </dgm:t>
    </dgm:pt>
    <dgm:pt modelId="{78E422D8-0DB2-46C6-92B6-57C7FD87887E}" type="sibTrans" cxnId="{D43EC435-78D9-4814-8C35-272A210E6FFB}">
      <dgm:prSet/>
      <dgm:spPr/>
      <dgm:t>
        <a:bodyPr/>
        <a:lstStyle/>
        <a:p>
          <a:endParaRPr lang="en-US" dirty="0"/>
        </a:p>
      </dgm:t>
    </dgm:pt>
    <dgm:pt modelId="{13A4FD56-5B95-4EE6-9C2A-D04DAF6AC5DC}" type="pres">
      <dgm:prSet presAssocID="{D9BD715C-61FA-42C0-96E0-7DC986BAC0C3}" presName="linearFlow" presStyleCnt="0">
        <dgm:presLayoutVars>
          <dgm:resizeHandles val="exact"/>
        </dgm:presLayoutVars>
      </dgm:prSet>
      <dgm:spPr/>
    </dgm:pt>
    <dgm:pt modelId="{42AB092C-793B-4B86-8386-31670225E2E9}" type="pres">
      <dgm:prSet presAssocID="{BEACF689-70F0-4963-B018-C3ED3C5CE25F}" presName="node" presStyleLbl="node1" presStyleIdx="0" presStyleCnt="5">
        <dgm:presLayoutVars>
          <dgm:bulletEnabled val="1"/>
        </dgm:presLayoutVars>
      </dgm:prSet>
      <dgm:spPr/>
      <dgm:t>
        <a:bodyPr/>
        <a:lstStyle/>
        <a:p>
          <a:endParaRPr lang="en-US"/>
        </a:p>
      </dgm:t>
    </dgm:pt>
    <dgm:pt modelId="{128D19E5-3654-4FF1-A01E-EB078E8235E2}" type="pres">
      <dgm:prSet presAssocID="{78E422D8-0DB2-46C6-92B6-57C7FD87887E}" presName="sibTrans" presStyleLbl="sibTrans2D1" presStyleIdx="0" presStyleCnt="4"/>
      <dgm:spPr/>
      <dgm:t>
        <a:bodyPr/>
        <a:lstStyle/>
        <a:p>
          <a:endParaRPr lang="en-US"/>
        </a:p>
      </dgm:t>
    </dgm:pt>
    <dgm:pt modelId="{35F990D9-309F-4343-9613-365FCCF672C9}" type="pres">
      <dgm:prSet presAssocID="{78E422D8-0DB2-46C6-92B6-57C7FD87887E}" presName="connectorText" presStyleLbl="sibTrans2D1" presStyleIdx="0" presStyleCnt="4"/>
      <dgm:spPr/>
      <dgm:t>
        <a:bodyPr/>
        <a:lstStyle/>
        <a:p>
          <a:endParaRPr lang="en-US"/>
        </a:p>
      </dgm:t>
    </dgm:pt>
    <dgm:pt modelId="{A0C32F43-13D6-4445-A7FE-59B9B592619F}" type="pres">
      <dgm:prSet presAssocID="{9C4D4F40-126B-4C9F-B402-65088C56B75E}" presName="node" presStyleLbl="node1" presStyleIdx="1" presStyleCnt="5">
        <dgm:presLayoutVars>
          <dgm:bulletEnabled val="1"/>
        </dgm:presLayoutVars>
      </dgm:prSet>
      <dgm:spPr/>
      <dgm:t>
        <a:bodyPr/>
        <a:lstStyle/>
        <a:p>
          <a:endParaRPr lang="en-US"/>
        </a:p>
      </dgm:t>
    </dgm:pt>
    <dgm:pt modelId="{1955BA4F-4A80-42DC-B628-2E744F8D6605}" type="pres">
      <dgm:prSet presAssocID="{1116A8B8-BA94-4B5F-9999-40C853D9CDB0}" presName="sibTrans" presStyleLbl="sibTrans2D1" presStyleIdx="1" presStyleCnt="4"/>
      <dgm:spPr/>
      <dgm:t>
        <a:bodyPr/>
        <a:lstStyle/>
        <a:p>
          <a:endParaRPr lang="en-US"/>
        </a:p>
      </dgm:t>
    </dgm:pt>
    <dgm:pt modelId="{CFA6C749-CA4B-4D48-AEF7-43F7A2E6BBBB}" type="pres">
      <dgm:prSet presAssocID="{1116A8B8-BA94-4B5F-9999-40C853D9CDB0}" presName="connectorText" presStyleLbl="sibTrans2D1" presStyleIdx="1" presStyleCnt="4"/>
      <dgm:spPr/>
      <dgm:t>
        <a:bodyPr/>
        <a:lstStyle/>
        <a:p>
          <a:endParaRPr lang="en-US"/>
        </a:p>
      </dgm:t>
    </dgm:pt>
    <dgm:pt modelId="{105538A8-227E-4142-891A-1F0ADB109FBE}" type="pres">
      <dgm:prSet presAssocID="{D2E310DC-6240-4012-BBAD-ADC25E09C65D}" presName="node" presStyleLbl="node1" presStyleIdx="2" presStyleCnt="5">
        <dgm:presLayoutVars>
          <dgm:bulletEnabled val="1"/>
        </dgm:presLayoutVars>
      </dgm:prSet>
      <dgm:spPr/>
      <dgm:t>
        <a:bodyPr/>
        <a:lstStyle/>
        <a:p>
          <a:endParaRPr lang="en-US"/>
        </a:p>
      </dgm:t>
    </dgm:pt>
    <dgm:pt modelId="{2DC5BF53-342D-46DE-BC2C-D4E6C8DBCAD9}" type="pres">
      <dgm:prSet presAssocID="{E3BA417E-73BB-4F8C-958B-4F742F217331}" presName="sibTrans" presStyleLbl="sibTrans2D1" presStyleIdx="2" presStyleCnt="4"/>
      <dgm:spPr/>
      <dgm:t>
        <a:bodyPr/>
        <a:lstStyle/>
        <a:p>
          <a:endParaRPr lang="en-US"/>
        </a:p>
      </dgm:t>
    </dgm:pt>
    <dgm:pt modelId="{770583FE-EA10-44C2-B1FD-5695C9A80E4A}" type="pres">
      <dgm:prSet presAssocID="{E3BA417E-73BB-4F8C-958B-4F742F217331}" presName="connectorText" presStyleLbl="sibTrans2D1" presStyleIdx="2" presStyleCnt="4"/>
      <dgm:spPr/>
      <dgm:t>
        <a:bodyPr/>
        <a:lstStyle/>
        <a:p>
          <a:endParaRPr lang="en-US"/>
        </a:p>
      </dgm:t>
    </dgm:pt>
    <dgm:pt modelId="{E36FE54D-7C4E-455E-99F0-0BFFEC14DE85}" type="pres">
      <dgm:prSet presAssocID="{803EADDD-2D6B-4B06-8E5D-724A838C0F75}" presName="node" presStyleLbl="node1" presStyleIdx="3" presStyleCnt="5">
        <dgm:presLayoutVars>
          <dgm:bulletEnabled val="1"/>
        </dgm:presLayoutVars>
      </dgm:prSet>
      <dgm:spPr/>
      <dgm:t>
        <a:bodyPr/>
        <a:lstStyle/>
        <a:p>
          <a:endParaRPr lang="en-US"/>
        </a:p>
      </dgm:t>
    </dgm:pt>
    <dgm:pt modelId="{DCF58108-C1A3-4407-8296-22C8C804294C}" type="pres">
      <dgm:prSet presAssocID="{7F9BB99B-E6AF-4BEF-9BE4-D5ED18F07AD9}" presName="sibTrans" presStyleLbl="sibTrans2D1" presStyleIdx="3" presStyleCnt="4"/>
      <dgm:spPr/>
      <dgm:t>
        <a:bodyPr/>
        <a:lstStyle/>
        <a:p>
          <a:endParaRPr lang="en-US"/>
        </a:p>
      </dgm:t>
    </dgm:pt>
    <dgm:pt modelId="{9B95F447-7707-4D64-B806-82759C82E395}" type="pres">
      <dgm:prSet presAssocID="{7F9BB99B-E6AF-4BEF-9BE4-D5ED18F07AD9}" presName="connectorText" presStyleLbl="sibTrans2D1" presStyleIdx="3" presStyleCnt="4"/>
      <dgm:spPr/>
      <dgm:t>
        <a:bodyPr/>
        <a:lstStyle/>
        <a:p>
          <a:endParaRPr lang="en-US"/>
        </a:p>
      </dgm:t>
    </dgm:pt>
    <dgm:pt modelId="{81B6E9CD-AF48-4770-98ED-14B8D081BB42}" type="pres">
      <dgm:prSet presAssocID="{75F224FD-0BF5-47D9-A882-57D6C1CA5B9C}" presName="node" presStyleLbl="node1" presStyleIdx="4" presStyleCnt="5">
        <dgm:presLayoutVars>
          <dgm:bulletEnabled val="1"/>
        </dgm:presLayoutVars>
      </dgm:prSet>
      <dgm:spPr/>
      <dgm:t>
        <a:bodyPr/>
        <a:lstStyle/>
        <a:p>
          <a:endParaRPr lang="en-US"/>
        </a:p>
      </dgm:t>
    </dgm:pt>
  </dgm:ptLst>
  <dgm:cxnLst>
    <dgm:cxn modelId="{D43EC435-78D9-4814-8C35-272A210E6FFB}" srcId="{D9BD715C-61FA-42C0-96E0-7DC986BAC0C3}" destId="{BEACF689-70F0-4963-B018-C3ED3C5CE25F}" srcOrd="0" destOrd="0" parTransId="{141012A1-1CF6-4724-96BB-06862683681E}" sibTransId="{78E422D8-0DB2-46C6-92B6-57C7FD87887E}"/>
    <dgm:cxn modelId="{DE8C3D2D-90A5-4662-BD68-CF8B3B2AB12D}" type="presOf" srcId="{7F9BB99B-E6AF-4BEF-9BE4-D5ED18F07AD9}" destId="{9B95F447-7707-4D64-B806-82759C82E395}" srcOrd="1" destOrd="0" presId="urn:microsoft.com/office/officeart/2005/8/layout/process2"/>
    <dgm:cxn modelId="{A01B4082-EED8-4A38-9044-177D20384E84}" type="presOf" srcId="{78E422D8-0DB2-46C6-92B6-57C7FD87887E}" destId="{128D19E5-3654-4FF1-A01E-EB078E8235E2}" srcOrd="0" destOrd="0" presId="urn:microsoft.com/office/officeart/2005/8/layout/process2"/>
    <dgm:cxn modelId="{2246B4AC-9BF1-4236-802E-B9BB9220DC32}" type="presOf" srcId="{E3BA417E-73BB-4F8C-958B-4F742F217331}" destId="{2DC5BF53-342D-46DE-BC2C-D4E6C8DBCAD9}" srcOrd="0" destOrd="0" presId="urn:microsoft.com/office/officeart/2005/8/layout/process2"/>
    <dgm:cxn modelId="{6A97BF30-6553-4AD5-A2B9-9EFA17010D01}" type="presOf" srcId="{1116A8B8-BA94-4B5F-9999-40C853D9CDB0}" destId="{CFA6C749-CA4B-4D48-AEF7-43F7A2E6BBBB}" srcOrd="1" destOrd="0" presId="urn:microsoft.com/office/officeart/2005/8/layout/process2"/>
    <dgm:cxn modelId="{4E7E77EA-0667-4661-B2B0-99378BC3DC05}" type="presOf" srcId="{9C4D4F40-126B-4C9F-B402-65088C56B75E}" destId="{A0C32F43-13D6-4445-A7FE-59B9B592619F}" srcOrd="0" destOrd="0" presId="urn:microsoft.com/office/officeart/2005/8/layout/process2"/>
    <dgm:cxn modelId="{E2DB5E5E-770E-4F8F-9BC0-9715A52139BF}" type="presOf" srcId="{D2E310DC-6240-4012-BBAD-ADC25E09C65D}" destId="{105538A8-227E-4142-891A-1F0ADB109FBE}" srcOrd="0" destOrd="0" presId="urn:microsoft.com/office/officeart/2005/8/layout/process2"/>
    <dgm:cxn modelId="{627732C8-78F2-44B0-B5B0-985F721F9DC2}" type="presOf" srcId="{75F224FD-0BF5-47D9-A882-57D6C1CA5B9C}" destId="{81B6E9CD-AF48-4770-98ED-14B8D081BB42}" srcOrd="0" destOrd="0" presId="urn:microsoft.com/office/officeart/2005/8/layout/process2"/>
    <dgm:cxn modelId="{25E0CC7E-2908-4969-ABE5-2F336F3082D4}" type="presOf" srcId="{E3BA417E-73BB-4F8C-958B-4F742F217331}" destId="{770583FE-EA10-44C2-B1FD-5695C9A80E4A}" srcOrd="1" destOrd="0" presId="urn:microsoft.com/office/officeart/2005/8/layout/process2"/>
    <dgm:cxn modelId="{3305475B-77A2-44EB-9374-D3416597373B}" srcId="{D9BD715C-61FA-42C0-96E0-7DC986BAC0C3}" destId="{9C4D4F40-126B-4C9F-B402-65088C56B75E}" srcOrd="1" destOrd="0" parTransId="{3C81E82E-7291-4107-A6C9-89DAB87BFCD9}" sibTransId="{1116A8B8-BA94-4B5F-9999-40C853D9CDB0}"/>
    <dgm:cxn modelId="{E4A8FFEB-1AFE-46CA-B0A4-67A635EF22A1}" type="presOf" srcId="{803EADDD-2D6B-4B06-8E5D-724A838C0F75}" destId="{E36FE54D-7C4E-455E-99F0-0BFFEC14DE85}" srcOrd="0" destOrd="0" presId="urn:microsoft.com/office/officeart/2005/8/layout/process2"/>
    <dgm:cxn modelId="{63054BE5-AE2E-47F8-A419-2522F51B8458}" type="presOf" srcId="{D9BD715C-61FA-42C0-96E0-7DC986BAC0C3}" destId="{13A4FD56-5B95-4EE6-9C2A-D04DAF6AC5DC}" srcOrd="0" destOrd="0" presId="urn:microsoft.com/office/officeart/2005/8/layout/process2"/>
    <dgm:cxn modelId="{9E053CD7-9C70-4B02-8F67-4CAC719C51F4}" srcId="{D9BD715C-61FA-42C0-96E0-7DC986BAC0C3}" destId="{75F224FD-0BF5-47D9-A882-57D6C1CA5B9C}" srcOrd="4" destOrd="0" parTransId="{CF8D877A-F9DC-4D80-A57B-DEDE67E7AB65}" sibTransId="{2A20042B-E8E8-471F-92BD-982FE6859F10}"/>
    <dgm:cxn modelId="{DA633014-7712-444A-9BCB-8C2CB46730A3}" type="presOf" srcId="{1116A8B8-BA94-4B5F-9999-40C853D9CDB0}" destId="{1955BA4F-4A80-42DC-B628-2E744F8D6605}" srcOrd="0" destOrd="0" presId="urn:microsoft.com/office/officeart/2005/8/layout/process2"/>
    <dgm:cxn modelId="{E9B5894F-BC14-479A-9015-B9ED9D7A3C2F}" srcId="{D9BD715C-61FA-42C0-96E0-7DC986BAC0C3}" destId="{803EADDD-2D6B-4B06-8E5D-724A838C0F75}" srcOrd="3" destOrd="0" parTransId="{617C8ADF-9C66-4611-81A7-51B505992B5F}" sibTransId="{7F9BB99B-E6AF-4BEF-9BE4-D5ED18F07AD9}"/>
    <dgm:cxn modelId="{7489D98C-599C-4BFA-8090-167AADD992B1}" type="presOf" srcId="{BEACF689-70F0-4963-B018-C3ED3C5CE25F}" destId="{42AB092C-793B-4B86-8386-31670225E2E9}" srcOrd="0" destOrd="0" presId="urn:microsoft.com/office/officeart/2005/8/layout/process2"/>
    <dgm:cxn modelId="{C297BA13-F4FA-437F-9687-87DC1F25F382}" srcId="{D9BD715C-61FA-42C0-96E0-7DC986BAC0C3}" destId="{D2E310DC-6240-4012-BBAD-ADC25E09C65D}" srcOrd="2" destOrd="0" parTransId="{34AA43C7-7A7B-4C38-8972-738EE8BC8099}" sibTransId="{E3BA417E-73BB-4F8C-958B-4F742F217331}"/>
    <dgm:cxn modelId="{09BAA447-8318-438E-B8DA-38A528A844A9}" type="presOf" srcId="{78E422D8-0DB2-46C6-92B6-57C7FD87887E}" destId="{35F990D9-309F-4343-9613-365FCCF672C9}" srcOrd="1" destOrd="0" presId="urn:microsoft.com/office/officeart/2005/8/layout/process2"/>
    <dgm:cxn modelId="{AD5B812A-5999-408E-B634-F62C460ADEC8}" type="presOf" srcId="{7F9BB99B-E6AF-4BEF-9BE4-D5ED18F07AD9}" destId="{DCF58108-C1A3-4407-8296-22C8C804294C}" srcOrd="0" destOrd="0" presId="urn:microsoft.com/office/officeart/2005/8/layout/process2"/>
    <dgm:cxn modelId="{B5BC8A53-E471-4AE5-9E4C-FF554B2972AC}" type="presParOf" srcId="{13A4FD56-5B95-4EE6-9C2A-D04DAF6AC5DC}" destId="{42AB092C-793B-4B86-8386-31670225E2E9}" srcOrd="0" destOrd="0" presId="urn:microsoft.com/office/officeart/2005/8/layout/process2"/>
    <dgm:cxn modelId="{E59FF1C1-DC06-475E-BA56-F1B11E96318D}" type="presParOf" srcId="{13A4FD56-5B95-4EE6-9C2A-D04DAF6AC5DC}" destId="{128D19E5-3654-4FF1-A01E-EB078E8235E2}" srcOrd="1" destOrd="0" presId="urn:microsoft.com/office/officeart/2005/8/layout/process2"/>
    <dgm:cxn modelId="{3BAFD6C7-4C7A-471A-907A-D25FDAD8271A}" type="presParOf" srcId="{128D19E5-3654-4FF1-A01E-EB078E8235E2}" destId="{35F990D9-309F-4343-9613-365FCCF672C9}" srcOrd="0" destOrd="0" presId="urn:microsoft.com/office/officeart/2005/8/layout/process2"/>
    <dgm:cxn modelId="{A3602DB0-8410-4E5D-8769-A73D049B8DDC}" type="presParOf" srcId="{13A4FD56-5B95-4EE6-9C2A-D04DAF6AC5DC}" destId="{A0C32F43-13D6-4445-A7FE-59B9B592619F}" srcOrd="2" destOrd="0" presId="urn:microsoft.com/office/officeart/2005/8/layout/process2"/>
    <dgm:cxn modelId="{59F9B79B-E94E-4868-89E4-DD439B4FE45C}" type="presParOf" srcId="{13A4FD56-5B95-4EE6-9C2A-D04DAF6AC5DC}" destId="{1955BA4F-4A80-42DC-B628-2E744F8D6605}" srcOrd="3" destOrd="0" presId="urn:microsoft.com/office/officeart/2005/8/layout/process2"/>
    <dgm:cxn modelId="{889C910F-D0F6-4F0E-82E7-655D7DD85F04}" type="presParOf" srcId="{1955BA4F-4A80-42DC-B628-2E744F8D6605}" destId="{CFA6C749-CA4B-4D48-AEF7-43F7A2E6BBBB}" srcOrd="0" destOrd="0" presId="urn:microsoft.com/office/officeart/2005/8/layout/process2"/>
    <dgm:cxn modelId="{A84AA3C4-AD71-4844-B1D7-274CB699816C}" type="presParOf" srcId="{13A4FD56-5B95-4EE6-9C2A-D04DAF6AC5DC}" destId="{105538A8-227E-4142-891A-1F0ADB109FBE}" srcOrd="4" destOrd="0" presId="urn:microsoft.com/office/officeart/2005/8/layout/process2"/>
    <dgm:cxn modelId="{3ACECBFE-58C6-45EC-B77F-4F3A0FA238A8}" type="presParOf" srcId="{13A4FD56-5B95-4EE6-9C2A-D04DAF6AC5DC}" destId="{2DC5BF53-342D-46DE-BC2C-D4E6C8DBCAD9}" srcOrd="5" destOrd="0" presId="urn:microsoft.com/office/officeart/2005/8/layout/process2"/>
    <dgm:cxn modelId="{68E9C5F9-6142-42C7-BC96-C414A7B769D1}" type="presParOf" srcId="{2DC5BF53-342D-46DE-BC2C-D4E6C8DBCAD9}" destId="{770583FE-EA10-44C2-B1FD-5695C9A80E4A}" srcOrd="0" destOrd="0" presId="urn:microsoft.com/office/officeart/2005/8/layout/process2"/>
    <dgm:cxn modelId="{71ACF61A-1791-4BB3-934E-7E8625D5B77D}" type="presParOf" srcId="{13A4FD56-5B95-4EE6-9C2A-D04DAF6AC5DC}" destId="{E36FE54D-7C4E-455E-99F0-0BFFEC14DE85}" srcOrd="6" destOrd="0" presId="urn:microsoft.com/office/officeart/2005/8/layout/process2"/>
    <dgm:cxn modelId="{3AA62C32-CE97-44D3-A156-949233DA9BBE}" type="presParOf" srcId="{13A4FD56-5B95-4EE6-9C2A-D04DAF6AC5DC}" destId="{DCF58108-C1A3-4407-8296-22C8C804294C}" srcOrd="7" destOrd="0" presId="urn:microsoft.com/office/officeart/2005/8/layout/process2"/>
    <dgm:cxn modelId="{214F1FB3-F17D-4DD3-9EB2-1C136D24440B}" type="presParOf" srcId="{DCF58108-C1A3-4407-8296-22C8C804294C}" destId="{9B95F447-7707-4D64-B806-82759C82E395}" srcOrd="0" destOrd="0" presId="urn:microsoft.com/office/officeart/2005/8/layout/process2"/>
    <dgm:cxn modelId="{198E1BBC-142F-48A2-93D1-3024DBFB1AC4}" type="presParOf" srcId="{13A4FD56-5B95-4EE6-9C2A-D04DAF6AC5DC}" destId="{81B6E9CD-AF48-4770-98ED-14B8D081BB42}"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5A77E-EC6B-453A-8BA1-14F7F6BEEA0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88C1312-0D5D-4CCA-948D-C770B212ABD1}">
      <dgm:prSet phldrT="[Text]"/>
      <dgm:spPr/>
      <dgm:t>
        <a:bodyPr/>
        <a:lstStyle/>
        <a:p>
          <a:r>
            <a:rPr lang="en-US" dirty="0" smtClean="0">
              <a:solidFill>
                <a:schemeClr val="bg1"/>
              </a:solidFill>
            </a:rPr>
            <a:t>Medical Provider</a:t>
          </a:r>
          <a:endParaRPr lang="en-US" dirty="0">
            <a:solidFill>
              <a:schemeClr val="bg1"/>
            </a:solidFill>
          </a:endParaRPr>
        </a:p>
      </dgm:t>
    </dgm:pt>
    <dgm:pt modelId="{25D96E26-AE3C-40A4-918F-DBEE591252A7}" type="parTrans" cxnId="{D246D2A6-6A1D-44D6-934B-FC8D9156B61F}">
      <dgm:prSet/>
      <dgm:spPr/>
      <dgm:t>
        <a:bodyPr/>
        <a:lstStyle/>
        <a:p>
          <a:endParaRPr lang="en-US"/>
        </a:p>
      </dgm:t>
    </dgm:pt>
    <dgm:pt modelId="{C101901E-8D58-491C-BED3-CDE202B99994}" type="sibTrans" cxnId="{D246D2A6-6A1D-44D6-934B-FC8D9156B61F}">
      <dgm:prSet/>
      <dgm:spPr/>
      <dgm:t>
        <a:bodyPr/>
        <a:lstStyle/>
        <a:p>
          <a:endParaRPr lang="en-US"/>
        </a:p>
      </dgm:t>
    </dgm:pt>
    <dgm:pt modelId="{75ABC396-AD95-4D08-9B94-9A72B6F06678}">
      <dgm:prSet phldrT="[Text]"/>
      <dgm:spPr/>
      <dgm:t>
        <a:bodyPr/>
        <a:lstStyle/>
        <a:p>
          <a:r>
            <a:rPr lang="en-US" dirty="0" smtClean="0">
              <a:solidFill>
                <a:schemeClr val="bg1"/>
              </a:solidFill>
            </a:rPr>
            <a:t>Bring all RW medical providers into LIHP/ HWLA provider network</a:t>
          </a:r>
          <a:endParaRPr lang="en-US" dirty="0">
            <a:solidFill>
              <a:schemeClr val="bg1"/>
            </a:solidFill>
          </a:endParaRPr>
        </a:p>
      </dgm:t>
    </dgm:pt>
    <dgm:pt modelId="{3CE7D9CD-8819-4E63-830A-7AB65310B114}" type="parTrans" cxnId="{77A503A2-5B62-4983-AB35-E7B220236A82}">
      <dgm:prSet/>
      <dgm:spPr/>
      <dgm:t>
        <a:bodyPr/>
        <a:lstStyle/>
        <a:p>
          <a:endParaRPr lang="en-US"/>
        </a:p>
      </dgm:t>
    </dgm:pt>
    <dgm:pt modelId="{255C35C9-2C8E-451D-A7F3-A5F5432C543E}" type="sibTrans" cxnId="{77A503A2-5B62-4983-AB35-E7B220236A82}">
      <dgm:prSet/>
      <dgm:spPr/>
      <dgm:t>
        <a:bodyPr/>
        <a:lstStyle/>
        <a:p>
          <a:endParaRPr lang="en-US"/>
        </a:p>
      </dgm:t>
    </dgm:pt>
    <dgm:pt modelId="{31D50600-B998-4AF6-B644-05BFBBDBB8A9}">
      <dgm:prSet phldrT="[Text]"/>
      <dgm:spPr/>
      <dgm:t>
        <a:bodyPr/>
        <a:lstStyle/>
        <a:p>
          <a:r>
            <a:rPr lang="en-US" dirty="0" smtClean="0">
              <a:solidFill>
                <a:schemeClr val="bg1"/>
              </a:solidFill>
            </a:rPr>
            <a:t>HIV medical home = Medical Home</a:t>
          </a:r>
          <a:endParaRPr lang="en-US" dirty="0">
            <a:solidFill>
              <a:schemeClr val="bg1"/>
            </a:solidFill>
          </a:endParaRPr>
        </a:p>
      </dgm:t>
    </dgm:pt>
    <dgm:pt modelId="{19D26632-6F94-409E-80BF-9CD6F6217173}" type="parTrans" cxnId="{11F5C100-022B-45FB-A15E-ED289DA8D626}">
      <dgm:prSet/>
      <dgm:spPr/>
      <dgm:t>
        <a:bodyPr/>
        <a:lstStyle/>
        <a:p>
          <a:endParaRPr lang="en-US"/>
        </a:p>
      </dgm:t>
    </dgm:pt>
    <dgm:pt modelId="{487E0ABA-4CED-4717-B3DA-9E69321EFFE9}" type="sibTrans" cxnId="{11F5C100-022B-45FB-A15E-ED289DA8D626}">
      <dgm:prSet/>
      <dgm:spPr/>
      <dgm:t>
        <a:bodyPr/>
        <a:lstStyle/>
        <a:p>
          <a:endParaRPr lang="en-US"/>
        </a:p>
      </dgm:t>
    </dgm:pt>
    <dgm:pt modelId="{7A2C58A8-8664-459D-B4D1-B7DA9B966FDF}">
      <dgm:prSet phldrT="[Text]"/>
      <dgm:spPr/>
      <dgm:t>
        <a:bodyPr/>
        <a:lstStyle/>
        <a:p>
          <a:r>
            <a:rPr lang="en-US" dirty="0" smtClean="0">
              <a:solidFill>
                <a:schemeClr val="bg1"/>
              </a:solidFill>
            </a:rPr>
            <a:t>Prescription Drug Coverage</a:t>
          </a:r>
          <a:endParaRPr lang="en-US" dirty="0">
            <a:solidFill>
              <a:schemeClr val="bg1"/>
            </a:solidFill>
          </a:endParaRPr>
        </a:p>
      </dgm:t>
    </dgm:pt>
    <dgm:pt modelId="{D93D3A4D-C906-4D3F-BB84-E103CE469E71}" type="parTrans" cxnId="{68408DDB-E8A2-4CBD-AF13-738D36632CCB}">
      <dgm:prSet/>
      <dgm:spPr/>
      <dgm:t>
        <a:bodyPr/>
        <a:lstStyle/>
        <a:p>
          <a:endParaRPr lang="en-US"/>
        </a:p>
      </dgm:t>
    </dgm:pt>
    <dgm:pt modelId="{E7E2DE0C-76B6-428A-A8E3-756492C2DC77}" type="sibTrans" cxnId="{68408DDB-E8A2-4CBD-AF13-738D36632CCB}">
      <dgm:prSet/>
      <dgm:spPr/>
      <dgm:t>
        <a:bodyPr/>
        <a:lstStyle/>
        <a:p>
          <a:endParaRPr lang="en-US"/>
        </a:p>
      </dgm:t>
    </dgm:pt>
    <dgm:pt modelId="{62E2AA31-4A0A-4098-8865-9AE599BEFFAD}">
      <dgm:prSet phldrT="[Text]"/>
      <dgm:spPr/>
      <dgm:t>
        <a:bodyPr/>
        <a:lstStyle/>
        <a:p>
          <a:r>
            <a:rPr lang="en-US" dirty="0" smtClean="0">
              <a:solidFill>
                <a:schemeClr val="bg1"/>
              </a:solidFill>
            </a:rPr>
            <a:t>Clients will have expanded access to medications</a:t>
          </a:r>
          <a:endParaRPr lang="en-US" dirty="0">
            <a:solidFill>
              <a:schemeClr val="bg1"/>
            </a:solidFill>
          </a:endParaRPr>
        </a:p>
      </dgm:t>
    </dgm:pt>
    <dgm:pt modelId="{52145103-AC6F-4D5E-ACAA-37D09D23A7DE}" type="parTrans" cxnId="{AF84416F-C5C7-4C18-9128-F9C4A73539DD}">
      <dgm:prSet/>
      <dgm:spPr/>
      <dgm:t>
        <a:bodyPr/>
        <a:lstStyle/>
        <a:p>
          <a:endParaRPr lang="en-US"/>
        </a:p>
      </dgm:t>
    </dgm:pt>
    <dgm:pt modelId="{026B0547-7BF8-424C-87E6-6A2479C4EFAA}" type="sibTrans" cxnId="{AF84416F-C5C7-4C18-9128-F9C4A73539DD}">
      <dgm:prSet/>
      <dgm:spPr/>
      <dgm:t>
        <a:bodyPr/>
        <a:lstStyle/>
        <a:p>
          <a:endParaRPr lang="en-US"/>
        </a:p>
      </dgm:t>
    </dgm:pt>
    <dgm:pt modelId="{139BEB44-CB62-473C-94FE-B3D3288DD313}">
      <dgm:prSet phldrT="[Text]"/>
      <dgm:spPr/>
      <dgm:t>
        <a:bodyPr/>
        <a:lstStyle/>
        <a:p>
          <a:r>
            <a:rPr lang="en-US" dirty="0" smtClean="0">
              <a:solidFill>
                <a:schemeClr val="bg1"/>
              </a:solidFill>
            </a:rPr>
            <a:t>Small number of clients will have to change pharmacies</a:t>
          </a:r>
          <a:endParaRPr lang="en-US" dirty="0">
            <a:solidFill>
              <a:schemeClr val="bg1"/>
            </a:solidFill>
          </a:endParaRPr>
        </a:p>
      </dgm:t>
    </dgm:pt>
    <dgm:pt modelId="{B2FC21D4-99A0-4CE6-B834-D0732E9458FE}" type="parTrans" cxnId="{A2B35820-9BFE-4823-BA34-51C082F9FC83}">
      <dgm:prSet/>
      <dgm:spPr/>
      <dgm:t>
        <a:bodyPr/>
        <a:lstStyle/>
        <a:p>
          <a:endParaRPr lang="en-US"/>
        </a:p>
      </dgm:t>
    </dgm:pt>
    <dgm:pt modelId="{FEEFB3EE-A0EE-46E1-A02B-8ED5A8C03FDA}" type="sibTrans" cxnId="{A2B35820-9BFE-4823-BA34-51C082F9FC83}">
      <dgm:prSet/>
      <dgm:spPr/>
      <dgm:t>
        <a:bodyPr/>
        <a:lstStyle/>
        <a:p>
          <a:endParaRPr lang="en-US"/>
        </a:p>
      </dgm:t>
    </dgm:pt>
    <dgm:pt modelId="{B4318D35-ED13-456F-9E94-E359F8B01F87}">
      <dgm:prSet phldrT="[Text]"/>
      <dgm:spPr/>
      <dgm:t>
        <a:bodyPr/>
        <a:lstStyle/>
        <a:p>
          <a:r>
            <a:rPr lang="en-US" dirty="0" smtClean="0">
              <a:solidFill>
                <a:schemeClr val="bg1"/>
              </a:solidFill>
            </a:rPr>
            <a:t>Improved access to medical care</a:t>
          </a:r>
          <a:endParaRPr lang="en-US" dirty="0">
            <a:solidFill>
              <a:schemeClr val="bg1"/>
            </a:solidFill>
          </a:endParaRPr>
        </a:p>
      </dgm:t>
    </dgm:pt>
    <dgm:pt modelId="{BD736C30-2354-480E-A00D-289B11C92600}" type="parTrans" cxnId="{87AA4764-4119-48D9-8E58-B393F3150C3E}">
      <dgm:prSet/>
      <dgm:spPr/>
      <dgm:t>
        <a:bodyPr/>
        <a:lstStyle/>
        <a:p>
          <a:endParaRPr lang="en-US"/>
        </a:p>
      </dgm:t>
    </dgm:pt>
    <dgm:pt modelId="{B4B14409-CCB9-41BC-954F-7B055C4D17B1}" type="sibTrans" cxnId="{87AA4764-4119-48D9-8E58-B393F3150C3E}">
      <dgm:prSet/>
      <dgm:spPr/>
      <dgm:t>
        <a:bodyPr/>
        <a:lstStyle/>
        <a:p>
          <a:endParaRPr lang="en-US"/>
        </a:p>
      </dgm:t>
    </dgm:pt>
    <dgm:pt modelId="{9F3910DC-F449-47C2-9235-C49F7C2CA61D}">
      <dgm:prSet phldrT="[Text]"/>
      <dgm:spPr/>
      <dgm:t>
        <a:bodyPr/>
        <a:lstStyle/>
        <a:p>
          <a:r>
            <a:rPr lang="en-US" dirty="0" smtClean="0">
              <a:solidFill>
                <a:schemeClr val="bg1"/>
              </a:solidFill>
            </a:rPr>
            <a:t>Medical specialty</a:t>
          </a:r>
          <a:endParaRPr lang="en-US" dirty="0">
            <a:solidFill>
              <a:schemeClr val="bg1"/>
            </a:solidFill>
          </a:endParaRPr>
        </a:p>
      </dgm:t>
    </dgm:pt>
    <dgm:pt modelId="{6A7A8072-8C99-4185-AE03-AC02B009307D}" type="parTrans" cxnId="{E97B1925-F358-40AB-A60C-8AC0FD5506DB}">
      <dgm:prSet/>
      <dgm:spPr/>
      <dgm:t>
        <a:bodyPr/>
        <a:lstStyle/>
        <a:p>
          <a:endParaRPr lang="en-US"/>
        </a:p>
      </dgm:t>
    </dgm:pt>
    <dgm:pt modelId="{265815FC-3430-4477-85CA-0FA6F2C926D8}" type="sibTrans" cxnId="{E97B1925-F358-40AB-A60C-8AC0FD5506DB}">
      <dgm:prSet/>
      <dgm:spPr/>
      <dgm:t>
        <a:bodyPr/>
        <a:lstStyle/>
        <a:p>
          <a:endParaRPr lang="en-US"/>
        </a:p>
      </dgm:t>
    </dgm:pt>
    <dgm:pt modelId="{2F27B7C6-8902-44B5-8217-B97807E6C6A6}">
      <dgm:prSet phldrT="[Text]"/>
      <dgm:spPr/>
      <dgm:t>
        <a:bodyPr/>
        <a:lstStyle/>
        <a:p>
          <a:r>
            <a:rPr lang="en-US" dirty="0" smtClean="0">
              <a:solidFill>
                <a:schemeClr val="bg1"/>
              </a:solidFill>
            </a:rPr>
            <a:t>Inpatient (hospital) coverage</a:t>
          </a:r>
          <a:endParaRPr lang="en-US" dirty="0">
            <a:solidFill>
              <a:schemeClr val="bg1"/>
            </a:solidFill>
          </a:endParaRPr>
        </a:p>
      </dgm:t>
    </dgm:pt>
    <dgm:pt modelId="{785269B7-1770-43E2-9016-8EBB82C7E0A5}" type="parTrans" cxnId="{73A1D3E9-739A-4E2E-B407-C5FF36CE8DE6}">
      <dgm:prSet/>
      <dgm:spPr/>
      <dgm:t>
        <a:bodyPr/>
        <a:lstStyle/>
        <a:p>
          <a:endParaRPr lang="en-US"/>
        </a:p>
      </dgm:t>
    </dgm:pt>
    <dgm:pt modelId="{1922E9C1-A810-405F-B9F0-DE4E19EE6ACD}" type="sibTrans" cxnId="{73A1D3E9-739A-4E2E-B407-C5FF36CE8DE6}">
      <dgm:prSet/>
      <dgm:spPr/>
      <dgm:t>
        <a:bodyPr/>
        <a:lstStyle/>
        <a:p>
          <a:endParaRPr lang="en-US"/>
        </a:p>
      </dgm:t>
    </dgm:pt>
    <dgm:pt modelId="{C668D73A-0A31-45FC-B13F-D7276B8C48EA}">
      <dgm:prSet phldrT="[Text]"/>
      <dgm:spPr/>
      <dgm:t>
        <a:bodyPr/>
        <a:lstStyle/>
        <a:p>
          <a:r>
            <a:rPr lang="en-US" dirty="0" smtClean="0">
              <a:solidFill>
                <a:schemeClr val="bg1"/>
              </a:solidFill>
            </a:rPr>
            <a:t>DHS created an HIV pharmacy program (clinic and community pharmacies) that resembles ADAP for LIHP/HWLA</a:t>
          </a:r>
          <a:endParaRPr lang="en-US" dirty="0">
            <a:solidFill>
              <a:schemeClr val="bg1"/>
            </a:solidFill>
          </a:endParaRPr>
        </a:p>
      </dgm:t>
    </dgm:pt>
    <dgm:pt modelId="{4DBE6ED5-E5AA-4EAF-89EB-B6379C06B2FA}" type="parTrans" cxnId="{D970565F-0E4E-4AA3-82A4-D2E206FECFE0}">
      <dgm:prSet/>
      <dgm:spPr/>
      <dgm:t>
        <a:bodyPr/>
        <a:lstStyle/>
        <a:p>
          <a:endParaRPr lang="en-US"/>
        </a:p>
      </dgm:t>
    </dgm:pt>
    <dgm:pt modelId="{F8BAAF05-916A-42C4-9587-1F12B4021721}" type="sibTrans" cxnId="{D970565F-0E4E-4AA3-82A4-D2E206FECFE0}">
      <dgm:prSet/>
      <dgm:spPr/>
      <dgm:t>
        <a:bodyPr/>
        <a:lstStyle/>
        <a:p>
          <a:endParaRPr lang="en-US"/>
        </a:p>
      </dgm:t>
    </dgm:pt>
    <dgm:pt modelId="{F7D5C8FF-30E9-4219-888B-B8105A6F0E77}">
      <dgm:prSet phldrT="[Text]"/>
      <dgm:spPr/>
      <dgm:t>
        <a:bodyPr/>
        <a:lstStyle/>
        <a:p>
          <a:r>
            <a:rPr lang="en-US" dirty="0" smtClean="0">
              <a:solidFill>
                <a:schemeClr val="bg1"/>
              </a:solidFill>
            </a:rPr>
            <a:t>Access to non-HIV related care and treatment</a:t>
          </a:r>
          <a:endParaRPr lang="en-US" dirty="0">
            <a:solidFill>
              <a:schemeClr val="bg1"/>
            </a:solidFill>
          </a:endParaRPr>
        </a:p>
      </dgm:t>
    </dgm:pt>
    <dgm:pt modelId="{9819AA21-B1CA-4523-8A80-16EC0FA3CDD4}" type="parTrans" cxnId="{BE18E9EA-EB96-406B-90D6-CF9997A24E0E}">
      <dgm:prSet/>
      <dgm:spPr/>
      <dgm:t>
        <a:bodyPr/>
        <a:lstStyle/>
        <a:p>
          <a:endParaRPr lang="en-US"/>
        </a:p>
      </dgm:t>
    </dgm:pt>
    <dgm:pt modelId="{BE8B47F5-1B66-4EAD-A032-D931D49E7123}" type="sibTrans" cxnId="{BE18E9EA-EB96-406B-90D6-CF9997A24E0E}">
      <dgm:prSet/>
      <dgm:spPr/>
      <dgm:t>
        <a:bodyPr/>
        <a:lstStyle/>
        <a:p>
          <a:endParaRPr lang="en-US"/>
        </a:p>
      </dgm:t>
    </dgm:pt>
    <dgm:pt modelId="{42D14EB8-89EA-4223-ACE9-39DD7333A6B3}">
      <dgm:prSet phldrT="[Text]"/>
      <dgm:spPr/>
      <dgm:t>
        <a:bodyPr/>
        <a:lstStyle/>
        <a:p>
          <a:r>
            <a:rPr lang="en-US" dirty="0" smtClean="0">
              <a:solidFill>
                <a:schemeClr val="bg1"/>
              </a:solidFill>
            </a:rPr>
            <a:t>Emergency Care</a:t>
          </a:r>
          <a:endParaRPr lang="en-US" dirty="0">
            <a:solidFill>
              <a:schemeClr val="bg1"/>
            </a:solidFill>
          </a:endParaRPr>
        </a:p>
      </dgm:t>
    </dgm:pt>
    <dgm:pt modelId="{24C72765-E9CA-46FB-B5F9-56CBDBEFEA22}" type="parTrans" cxnId="{6F4B4CE8-EA75-4BC4-9839-8F1AF7B33BBB}">
      <dgm:prSet/>
      <dgm:spPr/>
      <dgm:t>
        <a:bodyPr/>
        <a:lstStyle/>
        <a:p>
          <a:endParaRPr lang="en-US"/>
        </a:p>
      </dgm:t>
    </dgm:pt>
    <dgm:pt modelId="{D8724633-7206-4441-A070-E3619EDCFCEB}" type="sibTrans" cxnId="{6F4B4CE8-EA75-4BC4-9839-8F1AF7B33BBB}">
      <dgm:prSet/>
      <dgm:spPr/>
      <dgm:t>
        <a:bodyPr/>
        <a:lstStyle/>
        <a:p>
          <a:endParaRPr lang="en-US"/>
        </a:p>
      </dgm:t>
    </dgm:pt>
    <dgm:pt modelId="{2482589B-ACA1-485A-B24D-1AF42B13DD5F}">
      <dgm:prSet phldrT="[Text]"/>
      <dgm:spPr/>
      <dgm:t>
        <a:bodyPr/>
        <a:lstStyle/>
        <a:p>
          <a:r>
            <a:rPr lang="en-US" dirty="0" smtClean="0">
              <a:solidFill>
                <a:schemeClr val="bg1"/>
              </a:solidFill>
            </a:rPr>
            <a:t>Urgent Care</a:t>
          </a:r>
          <a:endParaRPr lang="en-US" dirty="0">
            <a:solidFill>
              <a:schemeClr val="bg1"/>
            </a:solidFill>
          </a:endParaRPr>
        </a:p>
      </dgm:t>
    </dgm:pt>
    <dgm:pt modelId="{35F1D81D-5DD0-4BA4-B773-22184294083E}" type="parTrans" cxnId="{F6A1F37B-FD3D-4EE9-A68E-014345FAD7E8}">
      <dgm:prSet/>
      <dgm:spPr/>
      <dgm:t>
        <a:bodyPr/>
        <a:lstStyle/>
        <a:p>
          <a:endParaRPr lang="en-US"/>
        </a:p>
      </dgm:t>
    </dgm:pt>
    <dgm:pt modelId="{A6EBED0A-A728-49A3-BBE2-2113ADCB3ED0}" type="sibTrans" cxnId="{F6A1F37B-FD3D-4EE9-A68E-014345FAD7E8}">
      <dgm:prSet/>
      <dgm:spPr/>
      <dgm:t>
        <a:bodyPr/>
        <a:lstStyle/>
        <a:p>
          <a:endParaRPr lang="en-US"/>
        </a:p>
      </dgm:t>
    </dgm:pt>
    <dgm:pt modelId="{96AF3A79-DFE5-4B46-B3A9-431FADBCE00B}">
      <dgm:prSet phldrT="[Text]"/>
      <dgm:spPr/>
      <dgm:t>
        <a:bodyPr/>
        <a:lstStyle/>
        <a:p>
          <a:r>
            <a:rPr lang="en-US" dirty="0" smtClean="0">
              <a:solidFill>
                <a:schemeClr val="bg1"/>
              </a:solidFill>
            </a:rPr>
            <a:t>Ambulance</a:t>
          </a:r>
          <a:endParaRPr lang="en-US" dirty="0">
            <a:solidFill>
              <a:schemeClr val="bg1"/>
            </a:solidFill>
          </a:endParaRPr>
        </a:p>
      </dgm:t>
    </dgm:pt>
    <dgm:pt modelId="{681EE09E-166B-4ED2-80FE-AD4EC32B2C3C}" type="parTrans" cxnId="{057FAE6A-F8C0-4C0B-820A-1600570F7968}">
      <dgm:prSet/>
      <dgm:spPr/>
      <dgm:t>
        <a:bodyPr/>
        <a:lstStyle/>
        <a:p>
          <a:endParaRPr lang="en-US"/>
        </a:p>
      </dgm:t>
    </dgm:pt>
    <dgm:pt modelId="{0B62E243-8456-4D1E-9470-4AB62F6B8CBB}" type="sibTrans" cxnId="{057FAE6A-F8C0-4C0B-820A-1600570F7968}">
      <dgm:prSet/>
      <dgm:spPr/>
      <dgm:t>
        <a:bodyPr/>
        <a:lstStyle/>
        <a:p>
          <a:endParaRPr lang="en-US"/>
        </a:p>
      </dgm:t>
    </dgm:pt>
    <dgm:pt modelId="{603D3252-DBE8-46FE-AB2B-7392041E11E0}">
      <dgm:prSet phldrT="[Text]"/>
      <dgm:spPr/>
      <dgm:t>
        <a:bodyPr/>
        <a:lstStyle/>
        <a:p>
          <a:r>
            <a:rPr lang="en-US" dirty="0" smtClean="0">
              <a:solidFill>
                <a:schemeClr val="bg1"/>
              </a:solidFill>
            </a:rPr>
            <a:t>LIHP screening/ enrollment coincide with ADAP re-certification</a:t>
          </a:r>
          <a:endParaRPr lang="en-US" dirty="0">
            <a:solidFill>
              <a:schemeClr val="bg1"/>
            </a:solidFill>
          </a:endParaRPr>
        </a:p>
      </dgm:t>
    </dgm:pt>
    <dgm:pt modelId="{70512440-5C0E-4E1F-A01B-2D053D11B891}" type="parTrans" cxnId="{418F8A04-110B-40F6-843C-126CD054A64A}">
      <dgm:prSet/>
      <dgm:spPr/>
      <dgm:t>
        <a:bodyPr/>
        <a:lstStyle/>
        <a:p>
          <a:endParaRPr lang="en-US"/>
        </a:p>
      </dgm:t>
    </dgm:pt>
    <dgm:pt modelId="{CEA55B49-82AB-479B-870F-91014A8C4B29}" type="sibTrans" cxnId="{418F8A04-110B-40F6-843C-126CD054A64A}">
      <dgm:prSet/>
      <dgm:spPr/>
      <dgm:t>
        <a:bodyPr/>
        <a:lstStyle/>
        <a:p>
          <a:endParaRPr lang="en-US"/>
        </a:p>
      </dgm:t>
    </dgm:pt>
    <dgm:pt modelId="{A224ABF3-24EC-410B-B105-55E6F9AEC78D}">
      <dgm:prSet phldrT="[Text]"/>
      <dgm:spPr/>
      <dgm:t>
        <a:bodyPr/>
        <a:lstStyle/>
        <a:p>
          <a:r>
            <a:rPr lang="en-US" dirty="0" smtClean="0">
              <a:solidFill>
                <a:schemeClr val="bg1"/>
              </a:solidFill>
            </a:rPr>
            <a:t>Clients continue to be seen by their existing HIV medical providers</a:t>
          </a:r>
          <a:endParaRPr lang="en-US" dirty="0">
            <a:solidFill>
              <a:schemeClr val="bg1"/>
            </a:solidFill>
          </a:endParaRPr>
        </a:p>
      </dgm:t>
    </dgm:pt>
    <dgm:pt modelId="{0C6B9147-F29E-4B2A-82B4-D643F2F7A57D}" type="parTrans" cxnId="{708AD53C-B81B-4218-9EBF-F87493E2F7F2}">
      <dgm:prSet/>
      <dgm:spPr/>
      <dgm:t>
        <a:bodyPr/>
        <a:lstStyle/>
        <a:p>
          <a:endParaRPr lang="en-US"/>
        </a:p>
      </dgm:t>
    </dgm:pt>
    <dgm:pt modelId="{DD750EF1-39ED-4947-B6AB-760CCD700FBF}" type="sibTrans" cxnId="{708AD53C-B81B-4218-9EBF-F87493E2F7F2}">
      <dgm:prSet/>
      <dgm:spPr/>
      <dgm:t>
        <a:bodyPr/>
        <a:lstStyle/>
        <a:p>
          <a:endParaRPr lang="en-US"/>
        </a:p>
      </dgm:t>
    </dgm:pt>
    <dgm:pt modelId="{76684FB8-D110-4A78-869F-D76359A378A5}">
      <dgm:prSet phldrT="[Text]"/>
      <dgm:spPr/>
      <dgm:t>
        <a:bodyPr/>
        <a:lstStyle/>
        <a:p>
          <a:r>
            <a:rPr lang="en-US" dirty="0" smtClean="0">
              <a:solidFill>
                <a:schemeClr val="bg1"/>
              </a:solidFill>
            </a:rPr>
            <a:t>No gap between LIHP screening and application</a:t>
          </a:r>
          <a:endParaRPr lang="en-US" dirty="0">
            <a:solidFill>
              <a:schemeClr val="bg1"/>
            </a:solidFill>
          </a:endParaRPr>
        </a:p>
      </dgm:t>
    </dgm:pt>
    <dgm:pt modelId="{D99CC4D6-951E-406E-A179-65FDB4857253}" type="parTrans" cxnId="{58D23459-28BC-4239-AC98-D4B0B83403FC}">
      <dgm:prSet/>
      <dgm:spPr/>
      <dgm:t>
        <a:bodyPr/>
        <a:lstStyle/>
        <a:p>
          <a:endParaRPr lang="en-US"/>
        </a:p>
      </dgm:t>
    </dgm:pt>
    <dgm:pt modelId="{5BF6F540-ECC5-47F3-B05F-23F1451C47E3}" type="sibTrans" cxnId="{58D23459-28BC-4239-AC98-D4B0B83403FC}">
      <dgm:prSet/>
      <dgm:spPr/>
      <dgm:t>
        <a:bodyPr/>
        <a:lstStyle/>
        <a:p>
          <a:endParaRPr lang="en-US"/>
        </a:p>
      </dgm:t>
    </dgm:pt>
    <dgm:pt modelId="{21E93775-F7DB-4748-A121-D48A4DF510E3}">
      <dgm:prSet phldrT="[Text]"/>
      <dgm:spPr/>
      <dgm:t>
        <a:bodyPr/>
        <a:lstStyle/>
        <a:p>
          <a:r>
            <a:rPr lang="en-US" dirty="0" smtClean="0">
              <a:solidFill>
                <a:schemeClr val="bg1"/>
              </a:solidFill>
            </a:rPr>
            <a:t>LIHP covers ADAP-covered drugs but offers more non-HIV drugs in formulary</a:t>
          </a:r>
          <a:endParaRPr lang="en-US" dirty="0">
            <a:solidFill>
              <a:schemeClr val="bg1"/>
            </a:solidFill>
          </a:endParaRPr>
        </a:p>
      </dgm:t>
    </dgm:pt>
    <dgm:pt modelId="{BF865C73-26C8-452E-B9FB-1CC24898EE8D}" type="parTrans" cxnId="{AA1D48AE-92D5-4F71-9869-E87A53F03CB2}">
      <dgm:prSet/>
      <dgm:spPr/>
      <dgm:t>
        <a:bodyPr/>
        <a:lstStyle/>
        <a:p>
          <a:endParaRPr lang="en-US"/>
        </a:p>
      </dgm:t>
    </dgm:pt>
    <dgm:pt modelId="{B455277E-BDBD-4ED1-8998-EA5DC4AAC581}" type="sibTrans" cxnId="{AA1D48AE-92D5-4F71-9869-E87A53F03CB2}">
      <dgm:prSet/>
      <dgm:spPr/>
      <dgm:t>
        <a:bodyPr/>
        <a:lstStyle/>
        <a:p>
          <a:endParaRPr lang="en-US"/>
        </a:p>
      </dgm:t>
    </dgm:pt>
    <dgm:pt modelId="{41A49F42-8C59-4800-9A8C-1537B02EB949}" type="pres">
      <dgm:prSet presAssocID="{6DB5A77E-EC6B-453A-8BA1-14F7F6BEEA05}" presName="Name0" presStyleCnt="0">
        <dgm:presLayoutVars>
          <dgm:dir/>
          <dgm:resizeHandles val="exact"/>
        </dgm:presLayoutVars>
      </dgm:prSet>
      <dgm:spPr/>
      <dgm:t>
        <a:bodyPr/>
        <a:lstStyle/>
        <a:p>
          <a:endParaRPr lang="en-US"/>
        </a:p>
      </dgm:t>
    </dgm:pt>
    <dgm:pt modelId="{C86073B5-F05A-4470-96C6-FCA88E49DA4F}" type="pres">
      <dgm:prSet presAssocID="{788C1312-0D5D-4CCA-948D-C770B212ABD1}" presName="node" presStyleLbl="node1" presStyleIdx="0" presStyleCnt="3">
        <dgm:presLayoutVars>
          <dgm:bulletEnabled val="1"/>
        </dgm:presLayoutVars>
      </dgm:prSet>
      <dgm:spPr/>
      <dgm:t>
        <a:bodyPr/>
        <a:lstStyle/>
        <a:p>
          <a:endParaRPr lang="en-US"/>
        </a:p>
      </dgm:t>
    </dgm:pt>
    <dgm:pt modelId="{5A98F90E-4486-4719-8898-99E40AFE0357}" type="pres">
      <dgm:prSet presAssocID="{C101901E-8D58-491C-BED3-CDE202B99994}" presName="sibTrans" presStyleCnt="0"/>
      <dgm:spPr/>
    </dgm:pt>
    <dgm:pt modelId="{B1AC2894-418A-4863-BCBD-4D1A20DBB26D}" type="pres">
      <dgm:prSet presAssocID="{7A2C58A8-8664-459D-B4D1-B7DA9B966FDF}" presName="node" presStyleLbl="node1" presStyleIdx="1" presStyleCnt="3">
        <dgm:presLayoutVars>
          <dgm:bulletEnabled val="1"/>
        </dgm:presLayoutVars>
      </dgm:prSet>
      <dgm:spPr/>
      <dgm:t>
        <a:bodyPr/>
        <a:lstStyle/>
        <a:p>
          <a:endParaRPr lang="en-US"/>
        </a:p>
      </dgm:t>
    </dgm:pt>
    <dgm:pt modelId="{D5317E04-7877-43DA-846E-F5E996A10C02}" type="pres">
      <dgm:prSet presAssocID="{E7E2DE0C-76B6-428A-A8E3-756492C2DC77}" presName="sibTrans" presStyleCnt="0"/>
      <dgm:spPr/>
    </dgm:pt>
    <dgm:pt modelId="{E53FB4B1-8536-4545-A406-364DB18010BD}" type="pres">
      <dgm:prSet presAssocID="{B4318D35-ED13-456F-9E94-E359F8B01F87}" presName="node" presStyleLbl="node1" presStyleIdx="2" presStyleCnt="3">
        <dgm:presLayoutVars>
          <dgm:bulletEnabled val="1"/>
        </dgm:presLayoutVars>
      </dgm:prSet>
      <dgm:spPr/>
      <dgm:t>
        <a:bodyPr/>
        <a:lstStyle/>
        <a:p>
          <a:endParaRPr lang="en-US"/>
        </a:p>
      </dgm:t>
    </dgm:pt>
  </dgm:ptLst>
  <dgm:cxnLst>
    <dgm:cxn modelId="{A2B35820-9BFE-4823-BA34-51C082F9FC83}" srcId="{7A2C58A8-8664-459D-B4D1-B7DA9B966FDF}" destId="{139BEB44-CB62-473C-94FE-B3D3288DD313}" srcOrd="3" destOrd="0" parTransId="{B2FC21D4-99A0-4CE6-B834-D0732E9458FE}" sibTransId="{FEEFB3EE-A0EE-46E1-A02B-8ED5A8C03FDA}"/>
    <dgm:cxn modelId="{5E2B535D-041B-47FC-AB83-7320D8C6D4F6}" type="presOf" srcId="{21E93775-F7DB-4748-A121-D48A4DF510E3}" destId="{B1AC2894-418A-4863-BCBD-4D1A20DBB26D}" srcOrd="0" destOrd="3" presId="urn:microsoft.com/office/officeart/2005/8/layout/hList6"/>
    <dgm:cxn modelId="{87AA4764-4119-48D9-8E58-B393F3150C3E}" srcId="{6DB5A77E-EC6B-453A-8BA1-14F7F6BEEA05}" destId="{B4318D35-ED13-456F-9E94-E359F8B01F87}" srcOrd="2" destOrd="0" parTransId="{BD736C30-2354-480E-A00D-289B11C92600}" sibTransId="{B4B14409-CCB9-41BC-954F-7B055C4D17B1}"/>
    <dgm:cxn modelId="{214A9DB8-5BF4-46A6-B624-781763AA36F8}" type="presOf" srcId="{2F27B7C6-8902-44B5-8217-B97807E6C6A6}" destId="{E53FB4B1-8536-4545-A406-364DB18010BD}" srcOrd="0" destOrd="2" presId="urn:microsoft.com/office/officeart/2005/8/layout/hList6"/>
    <dgm:cxn modelId="{D970565F-0E4E-4AA3-82A4-D2E206FECFE0}" srcId="{7A2C58A8-8664-459D-B4D1-B7DA9B966FDF}" destId="{C668D73A-0A31-45FC-B13F-D7276B8C48EA}" srcOrd="1" destOrd="0" parTransId="{4DBE6ED5-E5AA-4EAF-89EB-B6379C06B2FA}" sibTransId="{F8BAAF05-916A-42C4-9587-1F12B4021721}"/>
    <dgm:cxn modelId="{5404BA0A-23CF-4B55-A61A-2E3B383D92A1}" type="presOf" srcId="{2482589B-ACA1-485A-B24D-1AF42B13DD5F}" destId="{E53FB4B1-8536-4545-A406-364DB18010BD}" srcOrd="0" destOrd="5" presId="urn:microsoft.com/office/officeart/2005/8/layout/hList6"/>
    <dgm:cxn modelId="{BE18E9EA-EB96-406B-90D6-CF9997A24E0E}" srcId="{B4318D35-ED13-456F-9E94-E359F8B01F87}" destId="{F7D5C8FF-30E9-4219-888B-B8105A6F0E77}" srcOrd="2" destOrd="0" parTransId="{9819AA21-B1CA-4523-8A80-16EC0FA3CDD4}" sibTransId="{BE8B47F5-1B66-4EAD-A032-D931D49E7123}"/>
    <dgm:cxn modelId="{91ED8DFF-4BF5-4BA4-B9CD-F1C6C4C58722}" type="presOf" srcId="{139BEB44-CB62-473C-94FE-B3D3288DD313}" destId="{B1AC2894-418A-4863-BCBD-4D1A20DBB26D}" srcOrd="0" destOrd="4" presId="urn:microsoft.com/office/officeart/2005/8/layout/hList6"/>
    <dgm:cxn modelId="{11F5C100-022B-45FB-A15E-ED289DA8D626}" srcId="{788C1312-0D5D-4CCA-948D-C770B212ABD1}" destId="{31D50600-B998-4AF6-B644-05BFBBDBB8A9}" srcOrd="4" destOrd="0" parTransId="{19D26632-6F94-409E-80BF-9CD6F6217173}" sibTransId="{487E0ABA-4CED-4717-B3DA-9E69321EFFE9}"/>
    <dgm:cxn modelId="{18801B07-9D42-493D-B467-C75E6B841386}" type="presOf" srcId="{C668D73A-0A31-45FC-B13F-D7276B8C48EA}" destId="{B1AC2894-418A-4863-BCBD-4D1A20DBB26D}" srcOrd="0" destOrd="2" presId="urn:microsoft.com/office/officeart/2005/8/layout/hList6"/>
    <dgm:cxn modelId="{40534A4D-F92F-4240-B9E2-47B5413C152C}" type="presOf" srcId="{75ABC396-AD95-4D08-9B94-9A72B6F06678}" destId="{C86073B5-F05A-4470-96C6-FCA88E49DA4F}" srcOrd="0" destOrd="1" presId="urn:microsoft.com/office/officeart/2005/8/layout/hList6"/>
    <dgm:cxn modelId="{C1D7A162-EEBA-4507-BDC3-3B949E98E2AF}" type="presOf" srcId="{603D3252-DBE8-46FE-AB2B-7392041E11E0}" destId="{C86073B5-F05A-4470-96C6-FCA88E49DA4F}" srcOrd="0" destOrd="3" presId="urn:microsoft.com/office/officeart/2005/8/layout/hList6"/>
    <dgm:cxn modelId="{58D23459-28BC-4239-AC98-D4B0B83403FC}" srcId="{788C1312-0D5D-4CCA-948D-C770B212ABD1}" destId="{76684FB8-D110-4A78-869F-D76359A378A5}" srcOrd="3" destOrd="0" parTransId="{D99CC4D6-951E-406E-A179-65FDB4857253}" sibTransId="{5BF6F540-ECC5-47F3-B05F-23F1451C47E3}"/>
    <dgm:cxn modelId="{68408DDB-E8A2-4CBD-AF13-738D36632CCB}" srcId="{6DB5A77E-EC6B-453A-8BA1-14F7F6BEEA05}" destId="{7A2C58A8-8664-459D-B4D1-B7DA9B966FDF}" srcOrd="1" destOrd="0" parTransId="{D93D3A4D-C906-4D3F-BB84-E103CE469E71}" sibTransId="{E7E2DE0C-76B6-428A-A8E3-756492C2DC77}"/>
    <dgm:cxn modelId="{6F4B4CE8-EA75-4BC4-9839-8F1AF7B33BBB}" srcId="{B4318D35-ED13-456F-9E94-E359F8B01F87}" destId="{42D14EB8-89EA-4223-ACE9-39DD7333A6B3}" srcOrd="3" destOrd="0" parTransId="{24C72765-E9CA-46FB-B5F9-56CBDBEFEA22}" sibTransId="{D8724633-7206-4441-A070-E3619EDCFCEB}"/>
    <dgm:cxn modelId="{40AAAFAB-9F4B-4F40-BAA8-D1C359D7FBE8}" type="presOf" srcId="{B4318D35-ED13-456F-9E94-E359F8B01F87}" destId="{E53FB4B1-8536-4545-A406-364DB18010BD}" srcOrd="0" destOrd="0" presId="urn:microsoft.com/office/officeart/2005/8/layout/hList6"/>
    <dgm:cxn modelId="{B8F4F2E3-C9A1-41B2-8ECB-8FE155C17B66}" type="presOf" srcId="{F7D5C8FF-30E9-4219-888B-B8105A6F0E77}" destId="{E53FB4B1-8536-4545-A406-364DB18010BD}" srcOrd="0" destOrd="3" presId="urn:microsoft.com/office/officeart/2005/8/layout/hList6"/>
    <dgm:cxn modelId="{173F08A1-059C-47AC-85D4-506DC9EB3E11}" type="presOf" srcId="{96AF3A79-DFE5-4B46-B3A9-431FADBCE00B}" destId="{E53FB4B1-8536-4545-A406-364DB18010BD}" srcOrd="0" destOrd="6" presId="urn:microsoft.com/office/officeart/2005/8/layout/hList6"/>
    <dgm:cxn modelId="{01001B40-B761-4CC8-AD84-9C111F3CDEEA}" type="presOf" srcId="{7A2C58A8-8664-459D-B4D1-B7DA9B966FDF}" destId="{B1AC2894-418A-4863-BCBD-4D1A20DBB26D}" srcOrd="0" destOrd="0" presId="urn:microsoft.com/office/officeart/2005/8/layout/hList6"/>
    <dgm:cxn modelId="{77A503A2-5B62-4983-AB35-E7B220236A82}" srcId="{788C1312-0D5D-4CCA-948D-C770B212ABD1}" destId="{75ABC396-AD95-4D08-9B94-9A72B6F06678}" srcOrd="0" destOrd="0" parTransId="{3CE7D9CD-8819-4E63-830A-7AB65310B114}" sibTransId="{255C35C9-2C8E-451D-A7F3-A5F5432C543E}"/>
    <dgm:cxn modelId="{6906369E-F82D-4898-BB08-16E1BA6CEA63}" type="presOf" srcId="{6DB5A77E-EC6B-453A-8BA1-14F7F6BEEA05}" destId="{41A49F42-8C59-4800-9A8C-1537B02EB949}" srcOrd="0" destOrd="0" presId="urn:microsoft.com/office/officeart/2005/8/layout/hList6"/>
    <dgm:cxn modelId="{61ED86A7-48DB-45C3-A6AA-9B1E913B84C9}" type="presOf" srcId="{A224ABF3-24EC-410B-B105-55E6F9AEC78D}" destId="{C86073B5-F05A-4470-96C6-FCA88E49DA4F}" srcOrd="0" destOrd="2" presId="urn:microsoft.com/office/officeart/2005/8/layout/hList6"/>
    <dgm:cxn modelId="{708AD53C-B81B-4218-9EBF-F87493E2F7F2}" srcId="{788C1312-0D5D-4CCA-948D-C770B212ABD1}" destId="{A224ABF3-24EC-410B-B105-55E6F9AEC78D}" srcOrd="1" destOrd="0" parTransId="{0C6B9147-F29E-4B2A-82B4-D643F2F7A57D}" sibTransId="{DD750EF1-39ED-4947-B6AB-760CCD700FBF}"/>
    <dgm:cxn modelId="{73A1D3E9-739A-4E2E-B407-C5FF36CE8DE6}" srcId="{B4318D35-ED13-456F-9E94-E359F8B01F87}" destId="{2F27B7C6-8902-44B5-8217-B97807E6C6A6}" srcOrd="1" destOrd="0" parTransId="{785269B7-1770-43E2-9016-8EBB82C7E0A5}" sibTransId="{1922E9C1-A810-405F-B9F0-DE4E19EE6ACD}"/>
    <dgm:cxn modelId="{057FAE6A-F8C0-4C0B-820A-1600570F7968}" srcId="{B4318D35-ED13-456F-9E94-E359F8B01F87}" destId="{96AF3A79-DFE5-4B46-B3A9-431FADBCE00B}" srcOrd="5" destOrd="0" parTransId="{681EE09E-166B-4ED2-80FE-AD4EC32B2C3C}" sibTransId="{0B62E243-8456-4D1E-9470-4AB62F6B8CBB}"/>
    <dgm:cxn modelId="{B77E56FA-320B-40B3-8360-9CFB1586AB11}" type="presOf" srcId="{9F3910DC-F449-47C2-9235-C49F7C2CA61D}" destId="{E53FB4B1-8536-4545-A406-364DB18010BD}" srcOrd="0" destOrd="1" presId="urn:microsoft.com/office/officeart/2005/8/layout/hList6"/>
    <dgm:cxn modelId="{AF84416F-C5C7-4C18-9128-F9C4A73539DD}" srcId="{7A2C58A8-8664-459D-B4D1-B7DA9B966FDF}" destId="{62E2AA31-4A0A-4098-8865-9AE599BEFFAD}" srcOrd="0" destOrd="0" parTransId="{52145103-AC6F-4D5E-ACAA-37D09D23A7DE}" sibTransId="{026B0547-7BF8-424C-87E6-6A2479C4EFAA}"/>
    <dgm:cxn modelId="{469C6A5B-C170-4A8D-8AC0-6E52880BF1D6}" type="presOf" srcId="{76684FB8-D110-4A78-869F-D76359A378A5}" destId="{C86073B5-F05A-4470-96C6-FCA88E49DA4F}" srcOrd="0" destOrd="4" presId="urn:microsoft.com/office/officeart/2005/8/layout/hList6"/>
    <dgm:cxn modelId="{ECC5787C-0B38-4DE8-B498-C3220E18E238}" type="presOf" srcId="{42D14EB8-89EA-4223-ACE9-39DD7333A6B3}" destId="{E53FB4B1-8536-4545-A406-364DB18010BD}" srcOrd="0" destOrd="4" presId="urn:microsoft.com/office/officeart/2005/8/layout/hList6"/>
    <dgm:cxn modelId="{AA1D48AE-92D5-4F71-9869-E87A53F03CB2}" srcId="{7A2C58A8-8664-459D-B4D1-B7DA9B966FDF}" destId="{21E93775-F7DB-4748-A121-D48A4DF510E3}" srcOrd="2" destOrd="0" parTransId="{BF865C73-26C8-452E-B9FB-1CC24898EE8D}" sibTransId="{B455277E-BDBD-4ED1-8998-EA5DC4AAC581}"/>
    <dgm:cxn modelId="{FB44828B-0873-4F86-AABC-DFCCB2D36638}" type="presOf" srcId="{788C1312-0D5D-4CCA-948D-C770B212ABD1}" destId="{C86073B5-F05A-4470-96C6-FCA88E49DA4F}" srcOrd="0" destOrd="0" presId="urn:microsoft.com/office/officeart/2005/8/layout/hList6"/>
    <dgm:cxn modelId="{43A2FEC0-4A56-4C02-8A7F-6AA92F802DFF}" type="presOf" srcId="{31D50600-B998-4AF6-B644-05BFBBDBB8A9}" destId="{C86073B5-F05A-4470-96C6-FCA88E49DA4F}" srcOrd="0" destOrd="5" presId="urn:microsoft.com/office/officeart/2005/8/layout/hList6"/>
    <dgm:cxn modelId="{418F8A04-110B-40F6-843C-126CD054A64A}" srcId="{788C1312-0D5D-4CCA-948D-C770B212ABD1}" destId="{603D3252-DBE8-46FE-AB2B-7392041E11E0}" srcOrd="2" destOrd="0" parTransId="{70512440-5C0E-4E1F-A01B-2D053D11B891}" sibTransId="{CEA55B49-82AB-479B-870F-91014A8C4B29}"/>
    <dgm:cxn modelId="{E97B1925-F358-40AB-A60C-8AC0FD5506DB}" srcId="{B4318D35-ED13-456F-9E94-E359F8B01F87}" destId="{9F3910DC-F449-47C2-9235-C49F7C2CA61D}" srcOrd="0" destOrd="0" parTransId="{6A7A8072-8C99-4185-AE03-AC02B009307D}" sibTransId="{265815FC-3430-4477-85CA-0FA6F2C926D8}"/>
    <dgm:cxn modelId="{F6A1F37B-FD3D-4EE9-A68E-014345FAD7E8}" srcId="{B4318D35-ED13-456F-9E94-E359F8B01F87}" destId="{2482589B-ACA1-485A-B24D-1AF42B13DD5F}" srcOrd="4" destOrd="0" parTransId="{35F1D81D-5DD0-4BA4-B773-22184294083E}" sibTransId="{A6EBED0A-A728-49A3-BBE2-2113ADCB3ED0}"/>
    <dgm:cxn modelId="{D246D2A6-6A1D-44D6-934B-FC8D9156B61F}" srcId="{6DB5A77E-EC6B-453A-8BA1-14F7F6BEEA05}" destId="{788C1312-0D5D-4CCA-948D-C770B212ABD1}" srcOrd="0" destOrd="0" parTransId="{25D96E26-AE3C-40A4-918F-DBEE591252A7}" sibTransId="{C101901E-8D58-491C-BED3-CDE202B99994}"/>
    <dgm:cxn modelId="{8DE041EB-5051-40A1-BFE9-12D7DD39350C}" type="presOf" srcId="{62E2AA31-4A0A-4098-8865-9AE599BEFFAD}" destId="{B1AC2894-418A-4863-BCBD-4D1A20DBB26D}" srcOrd="0" destOrd="1" presId="urn:microsoft.com/office/officeart/2005/8/layout/hList6"/>
    <dgm:cxn modelId="{BB16307A-BE4C-495C-ADBD-FD6BAB974B43}" type="presParOf" srcId="{41A49F42-8C59-4800-9A8C-1537B02EB949}" destId="{C86073B5-F05A-4470-96C6-FCA88E49DA4F}" srcOrd="0" destOrd="0" presId="urn:microsoft.com/office/officeart/2005/8/layout/hList6"/>
    <dgm:cxn modelId="{CD42CDB7-5A30-4929-A2A6-C7536679619D}" type="presParOf" srcId="{41A49F42-8C59-4800-9A8C-1537B02EB949}" destId="{5A98F90E-4486-4719-8898-99E40AFE0357}" srcOrd="1" destOrd="0" presId="urn:microsoft.com/office/officeart/2005/8/layout/hList6"/>
    <dgm:cxn modelId="{3E21E417-6C01-488F-9554-2C01AAE8C8E9}" type="presParOf" srcId="{41A49F42-8C59-4800-9A8C-1537B02EB949}" destId="{B1AC2894-418A-4863-BCBD-4D1A20DBB26D}" srcOrd="2" destOrd="0" presId="urn:microsoft.com/office/officeart/2005/8/layout/hList6"/>
    <dgm:cxn modelId="{204B192F-FB1A-4FA9-84DC-11965DAC1064}" type="presParOf" srcId="{41A49F42-8C59-4800-9A8C-1537B02EB949}" destId="{D5317E04-7877-43DA-846E-F5E996A10C02}" srcOrd="3" destOrd="0" presId="urn:microsoft.com/office/officeart/2005/8/layout/hList6"/>
    <dgm:cxn modelId="{AF63D937-447E-4E37-9629-685AF4C9052F}" type="presParOf" srcId="{41A49F42-8C59-4800-9A8C-1537B02EB949}" destId="{E53FB4B1-8536-4545-A406-364DB18010BD}"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891BB-433F-4E39-8292-953789133B36}" type="doc">
      <dgm:prSet loTypeId="urn:microsoft.com/office/officeart/2005/8/layout/process1" loCatId="process" qsTypeId="urn:microsoft.com/office/officeart/2005/8/quickstyle/3d1" qsCatId="3D" csTypeId="urn:microsoft.com/office/officeart/2005/8/colors/accent2_1" csCatId="accent2" phldr="1"/>
      <dgm:spPr/>
      <dgm:t>
        <a:bodyPr/>
        <a:lstStyle/>
        <a:p>
          <a:endParaRPr lang="en-US"/>
        </a:p>
      </dgm:t>
    </dgm:pt>
    <dgm:pt modelId="{825BA167-097F-43E3-B631-8BEB331551FC}">
      <dgm:prSet phldrT="[Text]" custT="1"/>
      <dgm:spPr/>
      <dgm:t>
        <a:bodyPr/>
        <a:lstStyle/>
        <a:p>
          <a:r>
            <a:rPr lang="en-US" sz="1800" dirty="0" smtClean="0"/>
            <a:t>No HIV,</a:t>
          </a:r>
        </a:p>
        <a:p>
          <a:r>
            <a:rPr lang="en-US" sz="1800" dirty="0" smtClean="0"/>
            <a:t>Low Risk </a:t>
          </a:r>
          <a:endParaRPr lang="en-US" sz="1800" dirty="0"/>
        </a:p>
      </dgm:t>
    </dgm:pt>
    <dgm:pt modelId="{09A65559-259F-47CF-ADB2-3FF1EFCEB690}" type="parTrans" cxnId="{E88F0E6E-264C-4425-8606-EC34E0AA83B3}">
      <dgm:prSet/>
      <dgm:spPr/>
      <dgm:t>
        <a:bodyPr/>
        <a:lstStyle/>
        <a:p>
          <a:endParaRPr lang="en-US" sz="1800"/>
        </a:p>
      </dgm:t>
    </dgm:pt>
    <dgm:pt modelId="{4634FA76-5EA9-46C7-9DF3-01EC1C2DADD2}" type="sibTrans" cxnId="{E88F0E6E-264C-4425-8606-EC34E0AA83B3}">
      <dgm:prSet custT="1"/>
      <dgm:spPr/>
      <dgm:t>
        <a:bodyPr/>
        <a:lstStyle/>
        <a:p>
          <a:endParaRPr lang="en-US" sz="1800" dirty="0"/>
        </a:p>
      </dgm:t>
    </dgm:pt>
    <dgm:pt modelId="{F811A938-9D96-4119-B308-75526CAABBB7}">
      <dgm:prSet phldrT="[Text]" custT="1"/>
      <dgm:spPr/>
      <dgm:t>
        <a:bodyPr/>
        <a:lstStyle/>
        <a:p>
          <a:r>
            <a:rPr lang="en-US" sz="1800" dirty="0" smtClean="0"/>
            <a:t>High Risk for HIV</a:t>
          </a:r>
          <a:endParaRPr lang="en-US" sz="1800" dirty="0"/>
        </a:p>
      </dgm:t>
    </dgm:pt>
    <dgm:pt modelId="{3194EB78-B8CA-4B2E-A98A-AEFBFDC86816}" type="parTrans" cxnId="{93C666D6-3732-4167-9A77-9736CD0008C2}">
      <dgm:prSet/>
      <dgm:spPr/>
      <dgm:t>
        <a:bodyPr/>
        <a:lstStyle/>
        <a:p>
          <a:endParaRPr lang="en-US" sz="1800"/>
        </a:p>
      </dgm:t>
    </dgm:pt>
    <dgm:pt modelId="{DA993BC6-1298-46C5-BE4F-D49524F5C601}" type="sibTrans" cxnId="{93C666D6-3732-4167-9A77-9736CD0008C2}">
      <dgm:prSet custT="1"/>
      <dgm:spPr/>
      <dgm:t>
        <a:bodyPr/>
        <a:lstStyle/>
        <a:p>
          <a:endParaRPr lang="en-US" sz="1800" dirty="0"/>
        </a:p>
      </dgm:t>
    </dgm:pt>
    <dgm:pt modelId="{6045E0D8-9149-40DA-A030-B4BC7E55ED09}">
      <dgm:prSet phldrT="[Text]" custT="1"/>
      <dgm:spPr/>
      <dgm:t>
        <a:bodyPr/>
        <a:lstStyle/>
        <a:p>
          <a:r>
            <a:rPr lang="en-US" sz="1800" dirty="0" smtClean="0"/>
            <a:t>HIV+, </a:t>
          </a:r>
        </a:p>
        <a:p>
          <a:r>
            <a:rPr lang="en-US" sz="1800" dirty="0" smtClean="0"/>
            <a:t>Unaware</a:t>
          </a:r>
          <a:endParaRPr lang="en-US" sz="1800" dirty="0"/>
        </a:p>
      </dgm:t>
    </dgm:pt>
    <dgm:pt modelId="{37BA167B-B536-4B40-8EDA-48D5835CF90A}" type="parTrans" cxnId="{E1F4B445-D6FD-467E-905B-B4DBF6B9D6D6}">
      <dgm:prSet/>
      <dgm:spPr/>
      <dgm:t>
        <a:bodyPr/>
        <a:lstStyle/>
        <a:p>
          <a:endParaRPr lang="en-US" sz="1800"/>
        </a:p>
      </dgm:t>
    </dgm:pt>
    <dgm:pt modelId="{761A6A2F-CED7-4E2E-9819-31E3724833B4}" type="sibTrans" cxnId="{E1F4B445-D6FD-467E-905B-B4DBF6B9D6D6}">
      <dgm:prSet custT="1"/>
      <dgm:spPr/>
      <dgm:t>
        <a:bodyPr/>
        <a:lstStyle/>
        <a:p>
          <a:endParaRPr lang="en-US" sz="1800" dirty="0"/>
        </a:p>
      </dgm:t>
    </dgm:pt>
    <dgm:pt modelId="{8D050F4D-0720-4237-8A22-C67BE5F60594}">
      <dgm:prSet custT="1"/>
      <dgm:spPr/>
      <dgm:t>
        <a:bodyPr/>
        <a:lstStyle/>
        <a:p>
          <a:r>
            <a:rPr lang="en-US" sz="1800" dirty="0" smtClean="0"/>
            <a:t>PLWHA Linked to Care</a:t>
          </a:r>
          <a:endParaRPr lang="en-US" sz="1800" dirty="0"/>
        </a:p>
      </dgm:t>
    </dgm:pt>
    <dgm:pt modelId="{3AD22B71-46F0-4639-B1FB-03160F123D2E}" type="parTrans" cxnId="{8D510F81-4BA5-4286-B353-5596F3252BAB}">
      <dgm:prSet/>
      <dgm:spPr/>
      <dgm:t>
        <a:bodyPr/>
        <a:lstStyle/>
        <a:p>
          <a:endParaRPr lang="en-US" sz="1800"/>
        </a:p>
      </dgm:t>
    </dgm:pt>
    <dgm:pt modelId="{D111BCAA-BBA4-42DE-ABA1-34B43F6AF277}" type="sibTrans" cxnId="{8D510F81-4BA5-4286-B353-5596F3252BAB}">
      <dgm:prSet custT="1"/>
      <dgm:spPr/>
      <dgm:t>
        <a:bodyPr/>
        <a:lstStyle/>
        <a:p>
          <a:endParaRPr lang="en-US" sz="1800" dirty="0"/>
        </a:p>
      </dgm:t>
    </dgm:pt>
    <dgm:pt modelId="{9506433D-036D-42E1-88F9-E63474C6A32F}">
      <dgm:prSet custT="1"/>
      <dgm:spPr/>
      <dgm:t>
        <a:bodyPr/>
        <a:lstStyle/>
        <a:p>
          <a:r>
            <a:rPr lang="en-US" sz="1800" dirty="0" smtClean="0"/>
            <a:t>PLWHA Retained in Care</a:t>
          </a:r>
          <a:endParaRPr lang="en-US" sz="1800" dirty="0"/>
        </a:p>
      </dgm:t>
    </dgm:pt>
    <dgm:pt modelId="{B8013E34-758B-4003-B9FD-6000A622A965}" type="parTrans" cxnId="{FE67661D-BE80-44B7-8CBB-E70FA2FF2761}">
      <dgm:prSet/>
      <dgm:spPr/>
      <dgm:t>
        <a:bodyPr/>
        <a:lstStyle/>
        <a:p>
          <a:endParaRPr lang="en-US" sz="1800"/>
        </a:p>
      </dgm:t>
    </dgm:pt>
    <dgm:pt modelId="{8F0A833C-3882-4095-B9DA-76577BE904E3}" type="sibTrans" cxnId="{FE67661D-BE80-44B7-8CBB-E70FA2FF2761}">
      <dgm:prSet/>
      <dgm:spPr/>
      <dgm:t>
        <a:bodyPr/>
        <a:lstStyle/>
        <a:p>
          <a:endParaRPr lang="en-US" sz="1800"/>
        </a:p>
      </dgm:t>
    </dgm:pt>
    <dgm:pt modelId="{38F9737E-4A06-4626-BD82-1A4FB58D12BF}">
      <dgm:prSet custT="1"/>
      <dgm:spPr/>
      <dgm:t>
        <a:bodyPr/>
        <a:lstStyle/>
        <a:p>
          <a:r>
            <a:rPr lang="en-US" sz="1800" dirty="0" smtClean="0"/>
            <a:t>HIV+  Aware, But Not in Care</a:t>
          </a:r>
          <a:endParaRPr lang="en-US" sz="1800" dirty="0"/>
        </a:p>
      </dgm:t>
    </dgm:pt>
    <dgm:pt modelId="{1B3AACBB-1033-4436-A512-1EA1D99A139A}" type="sibTrans" cxnId="{DE2FE2EF-49EB-4B51-AE8B-5DC8AD45E356}">
      <dgm:prSet custT="1"/>
      <dgm:spPr/>
      <dgm:t>
        <a:bodyPr/>
        <a:lstStyle/>
        <a:p>
          <a:endParaRPr lang="en-US" sz="1800" dirty="0"/>
        </a:p>
      </dgm:t>
    </dgm:pt>
    <dgm:pt modelId="{204932FC-E43A-47FE-8B7B-99B6214526D6}" type="parTrans" cxnId="{DE2FE2EF-49EB-4B51-AE8B-5DC8AD45E356}">
      <dgm:prSet/>
      <dgm:spPr/>
      <dgm:t>
        <a:bodyPr/>
        <a:lstStyle/>
        <a:p>
          <a:endParaRPr lang="en-US" sz="1800"/>
        </a:p>
      </dgm:t>
    </dgm:pt>
    <dgm:pt modelId="{ACBB69CD-E069-4A5C-8327-3E396CB82E3D}" type="pres">
      <dgm:prSet presAssocID="{7BA891BB-433F-4E39-8292-953789133B36}" presName="Name0" presStyleCnt="0">
        <dgm:presLayoutVars>
          <dgm:dir/>
          <dgm:resizeHandles val="exact"/>
        </dgm:presLayoutVars>
      </dgm:prSet>
      <dgm:spPr/>
      <dgm:t>
        <a:bodyPr/>
        <a:lstStyle/>
        <a:p>
          <a:endParaRPr lang="en-US"/>
        </a:p>
      </dgm:t>
    </dgm:pt>
    <dgm:pt modelId="{28E972CE-9185-4C26-AD0E-1BD688569AA8}" type="pres">
      <dgm:prSet presAssocID="{825BA167-097F-43E3-B631-8BEB331551FC}" presName="node" presStyleLbl="node1" presStyleIdx="0" presStyleCnt="6">
        <dgm:presLayoutVars>
          <dgm:bulletEnabled val="1"/>
        </dgm:presLayoutVars>
      </dgm:prSet>
      <dgm:spPr/>
      <dgm:t>
        <a:bodyPr/>
        <a:lstStyle/>
        <a:p>
          <a:endParaRPr lang="en-US"/>
        </a:p>
      </dgm:t>
    </dgm:pt>
    <dgm:pt modelId="{FF723132-B644-401C-BE12-1196EE439AA6}" type="pres">
      <dgm:prSet presAssocID="{4634FA76-5EA9-46C7-9DF3-01EC1C2DADD2}" presName="sibTrans" presStyleLbl="sibTrans2D1" presStyleIdx="0" presStyleCnt="5" custLinFactNeighborY="-4861"/>
      <dgm:spPr/>
      <dgm:t>
        <a:bodyPr/>
        <a:lstStyle/>
        <a:p>
          <a:endParaRPr lang="en-US"/>
        </a:p>
      </dgm:t>
    </dgm:pt>
    <dgm:pt modelId="{3AADE41B-896E-4E93-8E3D-B8835F59379E}" type="pres">
      <dgm:prSet presAssocID="{4634FA76-5EA9-46C7-9DF3-01EC1C2DADD2}" presName="connectorText" presStyleLbl="sibTrans2D1" presStyleIdx="0" presStyleCnt="5"/>
      <dgm:spPr/>
      <dgm:t>
        <a:bodyPr/>
        <a:lstStyle/>
        <a:p>
          <a:endParaRPr lang="en-US"/>
        </a:p>
      </dgm:t>
    </dgm:pt>
    <dgm:pt modelId="{2591B6AE-6D7E-4530-8493-C773EC21F99C}" type="pres">
      <dgm:prSet presAssocID="{F811A938-9D96-4119-B308-75526CAABBB7}" presName="node" presStyleLbl="node1" presStyleIdx="1" presStyleCnt="6">
        <dgm:presLayoutVars>
          <dgm:bulletEnabled val="1"/>
        </dgm:presLayoutVars>
      </dgm:prSet>
      <dgm:spPr/>
      <dgm:t>
        <a:bodyPr/>
        <a:lstStyle/>
        <a:p>
          <a:endParaRPr lang="en-US"/>
        </a:p>
      </dgm:t>
    </dgm:pt>
    <dgm:pt modelId="{A9D14560-A276-4501-B476-CAC1BE459BD8}" type="pres">
      <dgm:prSet presAssocID="{DA993BC6-1298-46C5-BE4F-D49524F5C601}" presName="sibTrans" presStyleLbl="sibTrans2D1" presStyleIdx="1" presStyleCnt="5" custLinFactNeighborY="-4861"/>
      <dgm:spPr/>
      <dgm:t>
        <a:bodyPr/>
        <a:lstStyle/>
        <a:p>
          <a:endParaRPr lang="en-US"/>
        </a:p>
      </dgm:t>
    </dgm:pt>
    <dgm:pt modelId="{7BE85A35-A04A-4122-925E-ADC07A10444D}" type="pres">
      <dgm:prSet presAssocID="{DA993BC6-1298-46C5-BE4F-D49524F5C601}" presName="connectorText" presStyleLbl="sibTrans2D1" presStyleIdx="1" presStyleCnt="5"/>
      <dgm:spPr/>
      <dgm:t>
        <a:bodyPr/>
        <a:lstStyle/>
        <a:p>
          <a:endParaRPr lang="en-US"/>
        </a:p>
      </dgm:t>
    </dgm:pt>
    <dgm:pt modelId="{F51E6444-F99C-40BB-B28D-D02787BF110C}" type="pres">
      <dgm:prSet presAssocID="{6045E0D8-9149-40DA-A030-B4BC7E55ED09}" presName="node" presStyleLbl="node1" presStyleIdx="2" presStyleCnt="6">
        <dgm:presLayoutVars>
          <dgm:bulletEnabled val="1"/>
        </dgm:presLayoutVars>
      </dgm:prSet>
      <dgm:spPr/>
      <dgm:t>
        <a:bodyPr/>
        <a:lstStyle/>
        <a:p>
          <a:endParaRPr lang="en-US"/>
        </a:p>
      </dgm:t>
    </dgm:pt>
    <dgm:pt modelId="{502F88EE-0E97-4D7A-B346-EC256F99DEFD}" type="pres">
      <dgm:prSet presAssocID="{761A6A2F-CED7-4E2E-9819-31E3724833B4}" presName="sibTrans" presStyleLbl="sibTrans2D1" presStyleIdx="2" presStyleCnt="5" custLinFactNeighborY="-4861"/>
      <dgm:spPr/>
      <dgm:t>
        <a:bodyPr/>
        <a:lstStyle/>
        <a:p>
          <a:endParaRPr lang="en-US"/>
        </a:p>
      </dgm:t>
    </dgm:pt>
    <dgm:pt modelId="{2396AF81-DABA-4D14-A567-87FE585DBDCC}" type="pres">
      <dgm:prSet presAssocID="{761A6A2F-CED7-4E2E-9819-31E3724833B4}" presName="connectorText" presStyleLbl="sibTrans2D1" presStyleIdx="2" presStyleCnt="5"/>
      <dgm:spPr/>
      <dgm:t>
        <a:bodyPr/>
        <a:lstStyle/>
        <a:p>
          <a:endParaRPr lang="en-US"/>
        </a:p>
      </dgm:t>
    </dgm:pt>
    <dgm:pt modelId="{E52C3AC5-638D-4CE7-893B-337DE7C52142}" type="pres">
      <dgm:prSet presAssocID="{38F9737E-4A06-4626-BD82-1A4FB58D12BF}" presName="node" presStyleLbl="node1" presStyleIdx="3" presStyleCnt="6">
        <dgm:presLayoutVars>
          <dgm:bulletEnabled val="1"/>
        </dgm:presLayoutVars>
      </dgm:prSet>
      <dgm:spPr/>
      <dgm:t>
        <a:bodyPr/>
        <a:lstStyle/>
        <a:p>
          <a:endParaRPr lang="en-US"/>
        </a:p>
      </dgm:t>
    </dgm:pt>
    <dgm:pt modelId="{4271B5B1-67DF-4545-8B37-F3C644D957E7}" type="pres">
      <dgm:prSet presAssocID="{1B3AACBB-1033-4436-A512-1EA1D99A139A}" presName="sibTrans" presStyleLbl="sibTrans2D1" presStyleIdx="3" presStyleCnt="5" custLinFactNeighborY="-4861"/>
      <dgm:spPr/>
      <dgm:t>
        <a:bodyPr/>
        <a:lstStyle/>
        <a:p>
          <a:endParaRPr lang="en-US"/>
        </a:p>
      </dgm:t>
    </dgm:pt>
    <dgm:pt modelId="{4A66C9CE-A65E-4DE0-A9F1-721F61D2CBE2}" type="pres">
      <dgm:prSet presAssocID="{1B3AACBB-1033-4436-A512-1EA1D99A139A}" presName="connectorText" presStyleLbl="sibTrans2D1" presStyleIdx="3" presStyleCnt="5"/>
      <dgm:spPr/>
      <dgm:t>
        <a:bodyPr/>
        <a:lstStyle/>
        <a:p>
          <a:endParaRPr lang="en-US"/>
        </a:p>
      </dgm:t>
    </dgm:pt>
    <dgm:pt modelId="{93EB6B14-0B04-4CAE-8574-6D789B5E6B31}" type="pres">
      <dgm:prSet presAssocID="{8D050F4D-0720-4237-8A22-C67BE5F60594}" presName="node" presStyleLbl="node1" presStyleIdx="4" presStyleCnt="6">
        <dgm:presLayoutVars>
          <dgm:bulletEnabled val="1"/>
        </dgm:presLayoutVars>
      </dgm:prSet>
      <dgm:spPr/>
      <dgm:t>
        <a:bodyPr/>
        <a:lstStyle/>
        <a:p>
          <a:endParaRPr lang="en-US"/>
        </a:p>
      </dgm:t>
    </dgm:pt>
    <dgm:pt modelId="{1C869978-D635-451E-8D49-D9F62C256532}" type="pres">
      <dgm:prSet presAssocID="{D111BCAA-BBA4-42DE-ABA1-34B43F6AF277}" presName="sibTrans" presStyleLbl="sibTrans2D1" presStyleIdx="4" presStyleCnt="5" custLinFactNeighborY="-4861"/>
      <dgm:spPr/>
      <dgm:t>
        <a:bodyPr/>
        <a:lstStyle/>
        <a:p>
          <a:endParaRPr lang="en-US"/>
        </a:p>
      </dgm:t>
    </dgm:pt>
    <dgm:pt modelId="{292BE6B9-301B-4AB4-8F66-0E414469CA92}" type="pres">
      <dgm:prSet presAssocID="{D111BCAA-BBA4-42DE-ABA1-34B43F6AF277}" presName="connectorText" presStyleLbl="sibTrans2D1" presStyleIdx="4" presStyleCnt="5"/>
      <dgm:spPr/>
      <dgm:t>
        <a:bodyPr/>
        <a:lstStyle/>
        <a:p>
          <a:endParaRPr lang="en-US"/>
        </a:p>
      </dgm:t>
    </dgm:pt>
    <dgm:pt modelId="{DB505B47-3E9A-431F-AC2B-E697FF92E2C6}" type="pres">
      <dgm:prSet presAssocID="{9506433D-036D-42E1-88F9-E63474C6A32F}" presName="node" presStyleLbl="node1" presStyleIdx="5" presStyleCnt="6">
        <dgm:presLayoutVars>
          <dgm:bulletEnabled val="1"/>
        </dgm:presLayoutVars>
      </dgm:prSet>
      <dgm:spPr/>
      <dgm:t>
        <a:bodyPr/>
        <a:lstStyle/>
        <a:p>
          <a:endParaRPr lang="en-US"/>
        </a:p>
      </dgm:t>
    </dgm:pt>
  </dgm:ptLst>
  <dgm:cxnLst>
    <dgm:cxn modelId="{FC1A6198-BEF8-4317-A9AD-55F38590B804}" type="presOf" srcId="{6045E0D8-9149-40DA-A030-B4BC7E55ED09}" destId="{F51E6444-F99C-40BB-B28D-D02787BF110C}" srcOrd="0" destOrd="0" presId="urn:microsoft.com/office/officeart/2005/8/layout/process1"/>
    <dgm:cxn modelId="{9EC0E4E6-E322-4BDC-A115-C4695B22ABC8}" type="presOf" srcId="{4634FA76-5EA9-46C7-9DF3-01EC1C2DADD2}" destId="{FF723132-B644-401C-BE12-1196EE439AA6}" srcOrd="0" destOrd="0" presId="urn:microsoft.com/office/officeart/2005/8/layout/process1"/>
    <dgm:cxn modelId="{C4BBAA58-23C7-447B-A89D-77D64E6EB2D5}" type="presOf" srcId="{7BA891BB-433F-4E39-8292-953789133B36}" destId="{ACBB69CD-E069-4A5C-8327-3E396CB82E3D}" srcOrd="0" destOrd="0" presId="urn:microsoft.com/office/officeart/2005/8/layout/process1"/>
    <dgm:cxn modelId="{DE2FE2EF-49EB-4B51-AE8B-5DC8AD45E356}" srcId="{7BA891BB-433F-4E39-8292-953789133B36}" destId="{38F9737E-4A06-4626-BD82-1A4FB58D12BF}" srcOrd="3" destOrd="0" parTransId="{204932FC-E43A-47FE-8B7B-99B6214526D6}" sibTransId="{1B3AACBB-1033-4436-A512-1EA1D99A139A}"/>
    <dgm:cxn modelId="{450956B4-6B86-4697-8EBB-EC099575A1E5}" type="presOf" srcId="{761A6A2F-CED7-4E2E-9819-31E3724833B4}" destId="{2396AF81-DABA-4D14-A567-87FE585DBDCC}" srcOrd="1" destOrd="0" presId="urn:microsoft.com/office/officeart/2005/8/layout/process1"/>
    <dgm:cxn modelId="{0AA3F9F8-2309-4962-B1EA-11CB7F7B4FB7}" type="presOf" srcId="{DA993BC6-1298-46C5-BE4F-D49524F5C601}" destId="{7BE85A35-A04A-4122-925E-ADC07A10444D}" srcOrd="1" destOrd="0" presId="urn:microsoft.com/office/officeart/2005/8/layout/process1"/>
    <dgm:cxn modelId="{732F0DE5-32F4-498B-A16A-ABC933F294DD}" type="presOf" srcId="{4634FA76-5EA9-46C7-9DF3-01EC1C2DADD2}" destId="{3AADE41B-896E-4E93-8E3D-B8835F59379E}" srcOrd="1" destOrd="0" presId="urn:microsoft.com/office/officeart/2005/8/layout/process1"/>
    <dgm:cxn modelId="{EBCA9F30-837B-4FF4-B0C8-F580240FF0FA}" type="presOf" srcId="{825BA167-097F-43E3-B631-8BEB331551FC}" destId="{28E972CE-9185-4C26-AD0E-1BD688569AA8}" srcOrd="0" destOrd="0" presId="urn:microsoft.com/office/officeart/2005/8/layout/process1"/>
    <dgm:cxn modelId="{A3247911-E7E6-43AA-B540-0B0029E2B13D}" type="presOf" srcId="{D111BCAA-BBA4-42DE-ABA1-34B43F6AF277}" destId="{1C869978-D635-451E-8D49-D9F62C256532}" srcOrd="0" destOrd="0" presId="urn:microsoft.com/office/officeart/2005/8/layout/process1"/>
    <dgm:cxn modelId="{09088D27-9E69-4F2D-958F-8D8E9478D0D2}" type="presOf" srcId="{38F9737E-4A06-4626-BD82-1A4FB58D12BF}" destId="{E52C3AC5-638D-4CE7-893B-337DE7C52142}" srcOrd="0" destOrd="0" presId="urn:microsoft.com/office/officeart/2005/8/layout/process1"/>
    <dgm:cxn modelId="{93C666D6-3732-4167-9A77-9736CD0008C2}" srcId="{7BA891BB-433F-4E39-8292-953789133B36}" destId="{F811A938-9D96-4119-B308-75526CAABBB7}" srcOrd="1" destOrd="0" parTransId="{3194EB78-B8CA-4B2E-A98A-AEFBFDC86816}" sibTransId="{DA993BC6-1298-46C5-BE4F-D49524F5C601}"/>
    <dgm:cxn modelId="{8D510F81-4BA5-4286-B353-5596F3252BAB}" srcId="{7BA891BB-433F-4E39-8292-953789133B36}" destId="{8D050F4D-0720-4237-8A22-C67BE5F60594}" srcOrd="4" destOrd="0" parTransId="{3AD22B71-46F0-4639-B1FB-03160F123D2E}" sibTransId="{D111BCAA-BBA4-42DE-ABA1-34B43F6AF277}"/>
    <dgm:cxn modelId="{9D652A69-A9FB-442D-A52E-C921032FEBD9}" type="presOf" srcId="{8D050F4D-0720-4237-8A22-C67BE5F60594}" destId="{93EB6B14-0B04-4CAE-8574-6D789B5E6B31}" srcOrd="0" destOrd="0" presId="urn:microsoft.com/office/officeart/2005/8/layout/process1"/>
    <dgm:cxn modelId="{E88F0E6E-264C-4425-8606-EC34E0AA83B3}" srcId="{7BA891BB-433F-4E39-8292-953789133B36}" destId="{825BA167-097F-43E3-B631-8BEB331551FC}" srcOrd="0" destOrd="0" parTransId="{09A65559-259F-47CF-ADB2-3FF1EFCEB690}" sibTransId="{4634FA76-5EA9-46C7-9DF3-01EC1C2DADD2}"/>
    <dgm:cxn modelId="{FAC3D441-9BDA-4692-8540-DFD6D1A625A0}" type="presOf" srcId="{F811A938-9D96-4119-B308-75526CAABBB7}" destId="{2591B6AE-6D7E-4530-8493-C773EC21F99C}" srcOrd="0" destOrd="0" presId="urn:microsoft.com/office/officeart/2005/8/layout/process1"/>
    <dgm:cxn modelId="{E1F4B445-D6FD-467E-905B-B4DBF6B9D6D6}" srcId="{7BA891BB-433F-4E39-8292-953789133B36}" destId="{6045E0D8-9149-40DA-A030-B4BC7E55ED09}" srcOrd="2" destOrd="0" parTransId="{37BA167B-B536-4B40-8EDA-48D5835CF90A}" sibTransId="{761A6A2F-CED7-4E2E-9819-31E3724833B4}"/>
    <dgm:cxn modelId="{C174AF6D-DA1C-4592-9048-DEE81845ECC4}" type="presOf" srcId="{1B3AACBB-1033-4436-A512-1EA1D99A139A}" destId="{4A66C9CE-A65E-4DE0-A9F1-721F61D2CBE2}" srcOrd="1" destOrd="0" presId="urn:microsoft.com/office/officeart/2005/8/layout/process1"/>
    <dgm:cxn modelId="{15185A28-4043-4C19-AD4A-B4210FD13503}" type="presOf" srcId="{9506433D-036D-42E1-88F9-E63474C6A32F}" destId="{DB505B47-3E9A-431F-AC2B-E697FF92E2C6}" srcOrd="0" destOrd="0" presId="urn:microsoft.com/office/officeart/2005/8/layout/process1"/>
    <dgm:cxn modelId="{C327F82B-F1D2-4ADA-AA90-1E4B87B3814B}" type="presOf" srcId="{761A6A2F-CED7-4E2E-9819-31E3724833B4}" destId="{502F88EE-0E97-4D7A-B346-EC256F99DEFD}" srcOrd="0" destOrd="0" presId="urn:microsoft.com/office/officeart/2005/8/layout/process1"/>
    <dgm:cxn modelId="{E003B6E7-FC98-4EA3-9C5B-B2CC325E0BF4}" type="presOf" srcId="{1B3AACBB-1033-4436-A512-1EA1D99A139A}" destId="{4271B5B1-67DF-4545-8B37-F3C644D957E7}" srcOrd="0" destOrd="0" presId="urn:microsoft.com/office/officeart/2005/8/layout/process1"/>
    <dgm:cxn modelId="{B3D059A1-B0DA-4153-8D80-A32355BCABD5}" type="presOf" srcId="{DA993BC6-1298-46C5-BE4F-D49524F5C601}" destId="{A9D14560-A276-4501-B476-CAC1BE459BD8}" srcOrd="0" destOrd="0" presId="urn:microsoft.com/office/officeart/2005/8/layout/process1"/>
    <dgm:cxn modelId="{FE67661D-BE80-44B7-8CBB-E70FA2FF2761}" srcId="{7BA891BB-433F-4E39-8292-953789133B36}" destId="{9506433D-036D-42E1-88F9-E63474C6A32F}" srcOrd="5" destOrd="0" parTransId="{B8013E34-758B-4003-B9FD-6000A622A965}" sibTransId="{8F0A833C-3882-4095-B9DA-76577BE904E3}"/>
    <dgm:cxn modelId="{76712200-AF1D-466B-A0B4-B2A5FEE434CB}" type="presOf" srcId="{D111BCAA-BBA4-42DE-ABA1-34B43F6AF277}" destId="{292BE6B9-301B-4AB4-8F66-0E414469CA92}" srcOrd="1" destOrd="0" presId="urn:microsoft.com/office/officeart/2005/8/layout/process1"/>
    <dgm:cxn modelId="{C6D817B3-6387-4273-9BFE-631BD9E6E655}" type="presParOf" srcId="{ACBB69CD-E069-4A5C-8327-3E396CB82E3D}" destId="{28E972CE-9185-4C26-AD0E-1BD688569AA8}" srcOrd="0" destOrd="0" presId="urn:microsoft.com/office/officeart/2005/8/layout/process1"/>
    <dgm:cxn modelId="{5A5AE04E-D2B2-4BD4-AD02-0B55095341E9}" type="presParOf" srcId="{ACBB69CD-E069-4A5C-8327-3E396CB82E3D}" destId="{FF723132-B644-401C-BE12-1196EE439AA6}" srcOrd="1" destOrd="0" presId="urn:microsoft.com/office/officeart/2005/8/layout/process1"/>
    <dgm:cxn modelId="{A8EC2A9D-86CD-4000-935A-675A5A5EE0FD}" type="presParOf" srcId="{FF723132-B644-401C-BE12-1196EE439AA6}" destId="{3AADE41B-896E-4E93-8E3D-B8835F59379E}" srcOrd="0" destOrd="0" presId="urn:microsoft.com/office/officeart/2005/8/layout/process1"/>
    <dgm:cxn modelId="{27139425-B7C2-46B7-B810-90F2CCAA76E5}" type="presParOf" srcId="{ACBB69CD-E069-4A5C-8327-3E396CB82E3D}" destId="{2591B6AE-6D7E-4530-8493-C773EC21F99C}" srcOrd="2" destOrd="0" presId="urn:microsoft.com/office/officeart/2005/8/layout/process1"/>
    <dgm:cxn modelId="{6D8C3F29-A9FB-4086-AED2-71661DB7DFDB}" type="presParOf" srcId="{ACBB69CD-E069-4A5C-8327-3E396CB82E3D}" destId="{A9D14560-A276-4501-B476-CAC1BE459BD8}" srcOrd="3" destOrd="0" presId="urn:microsoft.com/office/officeart/2005/8/layout/process1"/>
    <dgm:cxn modelId="{31BB2FF5-11A2-4228-84BB-3784203A2B32}" type="presParOf" srcId="{A9D14560-A276-4501-B476-CAC1BE459BD8}" destId="{7BE85A35-A04A-4122-925E-ADC07A10444D}" srcOrd="0" destOrd="0" presId="urn:microsoft.com/office/officeart/2005/8/layout/process1"/>
    <dgm:cxn modelId="{96142C66-63FB-427C-ABB7-1960DC8F9545}" type="presParOf" srcId="{ACBB69CD-E069-4A5C-8327-3E396CB82E3D}" destId="{F51E6444-F99C-40BB-B28D-D02787BF110C}" srcOrd="4" destOrd="0" presId="urn:microsoft.com/office/officeart/2005/8/layout/process1"/>
    <dgm:cxn modelId="{FCFCA212-53C7-44D7-BF6D-0305F6642E5A}" type="presParOf" srcId="{ACBB69CD-E069-4A5C-8327-3E396CB82E3D}" destId="{502F88EE-0E97-4D7A-B346-EC256F99DEFD}" srcOrd="5" destOrd="0" presId="urn:microsoft.com/office/officeart/2005/8/layout/process1"/>
    <dgm:cxn modelId="{549B6E74-979E-4373-BDAE-45C01BB38317}" type="presParOf" srcId="{502F88EE-0E97-4D7A-B346-EC256F99DEFD}" destId="{2396AF81-DABA-4D14-A567-87FE585DBDCC}" srcOrd="0" destOrd="0" presId="urn:microsoft.com/office/officeart/2005/8/layout/process1"/>
    <dgm:cxn modelId="{340E8D8A-A7EF-4B69-8B0D-1E99CDDE6725}" type="presParOf" srcId="{ACBB69CD-E069-4A5C-8327-3E396CB82E3D}" destId="{E52C3AC5-638D-4CE7-893B-337DE7C52142}" srcOrd="6" destOrd="0" presId="urn:microsoft.com/office/officeart/2005/8/layout/process1"/>
    <dgm:cxn modelId="{11E89025-C0D9-468C-B3B3-C60012CBF4B7}" type="presParOf" srcId="{ACBB69CD-E069-4A5C-8327-3E396CB82E3D}" destId="{4271B5B1-67DF-4545-8B37-F3C644D957E7}" srcOrd="7" destOrd="0" presId="urn:microsoft.com/office/officeart/2005/8/layout/process1"/>
    <dgm:cxn modelId="{9B7C6492-FC77-477A-8982-7F889357209D}" type="presParOf" srcId="{4271B5B1-67DF-4545-8B37-F3C644D957E7}" destId="{4A66C9CE-A65E-4DE0-A9F1-721F61D2CBE2}" srcOrd="0" destOrd="0" presId="urn:microsoft.com/office/officeart/2005/8/layout/process1"/>
    <dgm:cxn modelId="{CC0E5C2E-D5D3-45BE-854B-54F78131F6A9}" type="presParOf" srcId="{ACBB69CD-E069-4A5C-8327-3E396CB82E3D}" destId="{93EB6B14-0B04-4CAE-8574-6D789B5E6B31}" srcOrd="8" destOrd="0" presId="urn:microsoft.com/office/officeart/2005/8/layout/process1"/>
    <dgm:cxn modelId="{5BE3BAD3-2DCB-4AF3-88E0-EF9D03F3985A}" type="presParOf" srcId="{ACBB69CD-E069-4A5C-8327-3E396CB82E3D}" destId="{1C869978-D635-451E-8D49-D9F62C256532}" srcOrd="9" destOrd="0" presId="urn:microsoft.com/office/officeart/2005/8/layout/process1"/>
    <dgm:cxn modelId="{710A4837-5F2D-4045-B981-661931A1F1F4}" type="presParOf" srcId="{1C869978-D635-451E-8D49-D9F62C256532}" destId="{292BE6B9-301B-4AB4-8F66-0E414469CA92}" srcOrd="0" destOrd="0" presId="urn:microsoft.com/office/officeart/2005/8/layout/process1"/>
    <dgm:cxn modelId="{96792CF2-2244-4374-88FE-A9C49E10E6A5}" type="presParOf" srcId="{ACBB69CD-E069-4A5C-8327-3E396CB82E3D}" destId="{DB505B47-3E9A-431F-AC2B-E697FF92E2C6}"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85C9F2-4E76-494E-B0BA-D418DC603FE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BC1B8B5-CC89-418D-9280-0CB4E98EAADE}">
      <dgm:prSet phldrT="[Text]" custT="1"/>
      <dgm:spPr/>
      <dgm:t>
        <a:bodyPr/>
        <a:lstStyle/>
        <a:p>
          <a:r>
            <a:rPr lang="en-US" sz="3600" dirty="0" smtClean="0">
              <a:solidFill>
                <a:schemeClr val="bg1"/>
              </a:solidFill>
            </a:rPr>
            <a:t>&lt;133% FPL</a:t>
          </a:r>
          <a:endParaRPr lang="en-US" sz="3600" dirty="0">
            <a:solidFill>
              <a:schemeClr val="bg1"/>
            </a:solidFill>
          </a:endParaRPr>
        </a:p>
      </dgm:t>
    </dgm:pt>
    <dgm:pt modelId="{5E028D87-74A1-4D97-864C-CE6AA9F8B636}" type="parTrans" cxnId="{690B8AAD-43D2-4CE4-8350-5CAAA4AA3A57}">
      <dgm:prSet/>
      <dgm:spPr/>
      <dgm:t>
        <a:bodyPr/>
        <a:lstStyle/>
        <a:p>
          <a:endParaRPr lang="en-US"/>
        </a:p>
      </dgm:t>
    </dgm:pt>
    <dgm:pt modelId="{8828E69E-9C8B-40C2-B02A-D593A766D23B}" type="sibTrans" cxnId="{690B8AAD-43D2-4CE4-8350-5CAAA4AA3A57}">
      <dgm:prSet/>
      <dgm:spPr/>
      <dgm:t>
        <a:bodyPr/>
        <a:lstStyle/>
        <a:p>
          <a:endParaRPr lang="en-US"/>
        </a:p>
      </dgm:t>
    </dgm:pt>
    <dgm:pt modelId="{978B5B77-5531-4F96-AA92-E5B7297093DE}">
      <dgm:prSet phldrT="[Text]"/>
      <dgm:spPr/>
      <dgm:t>
        <a:bodyPr/>
        <a:lstStyle/>
        <a:p>
          <a:r>
            <a:rPr lang="en-US" dirty="0" smtClean="0">
              <a:solidFill>
                <a:schemeClr val="bg1"/>
              </a:solidFill>
            </a:rPr>
            <a:t>Full Scope Medi-Cal</a:t>
          </a:r>
          <a:endParaRPr lang="en-US" dirty="0">
            <a:solidFill>
              <a:schemeClr val="bg1"/>
            </a:solidFill>
          </a:endParaRPr>
        </a:p>
      </dgm:t>
    </dgm:pt>
    <dgm:pt modelId="{EA012F89-7C3E-49D4-9C69-1DF056B0C5EF}" type="parTrans" cxnId="{D1F8C7EE-8EF5-4B49-A214-D12176FB9E16}">
      <dgm:prSet/>
      <dgm:spPr/>
      <dgm:t>
        <a:bodyPr/>
        <a:lstStyle/>
        <a:p>
          <a:endParaRPr lang="en-US"/>
        </a:p>
      </dgm:t>
    </dgm:pt>
    <dgm:pt modelId="{B0BF46C2-F085-44B6-B924-60620463D917}" type="sibTrans" cxnId="{D1F8C7EE-8EF5-4B49-A214-D12176FB9E16}">
      <dgm:prSet/>
      <dgm:spPr/>
      <dgm:t>
        <a:bodyPr/>
        <a:lstStyle/>
        <a:p>
          <a:endParaRPr lang="en-US"/>
        </a:p>
      </dgm:t>
    </dgm:pt>
    <dgm:pt modelId="{4042A9CA-176D-428F-91BE-458E3C48790F}">
      <dgm:prSet phldrT="[Text]" custT="1"/>
      <dgm:spPr/>
      <dgm:t>
        <a:bodyPr/>
        <a:lstStyle/>
        <a:p>
          <a:pPr algn="r"/>
          <a:r>
            <a:rPr lang="en-US" sz="3600" dirty="0" smtClean="0">
              <a:solidFill>
                <a:schemeClr val="bg1"/>
              </a:solidFill>
            </a:rPr>
            <a:t>134% - 400%</a:t>
          </a:r>
        </a:p>
        <a:p>
          <a:pPr algn="r"/>
          <a:r>
            <a:rPr lang="en-US" sz="3600" dirty="0" smtClean="0">
              <a:solidFill>
                <a:schemeClr val="bg1"/>
              </a:solidFill>
            </a:rPr>
            <a:t>FPL</a:t>
          </a:r>
          <a:r>
            <a:rPr lang="en-US" sz="4100" dirty="0" smtClean="0"/>
            <a:t>	</a:t>
          </a:r>
          <a:endParaRPr lang="en-US" sz="4100" dirty="0"/>
        </a:p>
      </dgm:t>
    </dgm:pt>
    <dgm:pt modelId="{3F4C0E1B-0D72-4FAC-BA7D-B0904BED5F64}" type="parTrans" cxnId="{A6A156AF-D12B-46E5-89AC-8FF1F4CE6D34}">
      <dgm:prSet/>
      <dgm:spPr/>
      <dgm:t>
        <a:bodyPr/>
        <a:lstStyle/>
        <a:p>
          <a:endParaRPr lang="en-US"/>
        </a:p>
      </dgm:t>
    </dgm:pt>
    <dgm:pt modelId="{9C039E43-2B08-4EDC-95A6-5BF3474099F6}" type="sibTrans" cxnId="{A6A156AF-D12B-46E5-89AC-8FF1F4CE6D34}">
      <dgm:prSet/>
      <dgm:spPr/>
      <dgm:t>
        <a:bodyPr/>
        <a:lstStyle/>
        <a:p>
          <a:endParaRPr lang="en-US"/>
        </a:p>
      </dgm:t>
    </dgm:pt>
    <dgm:pt modelId="{4B8D3E58-30B1-4109-B5AF-EE8289EE0E5F}">
      <dgm:prSet phldrT="[Text]"/>
      <dgm:spPr/>
      <dgm:t>
        <a:bodyPr/>
        <a:lstStyle/>
        <a:p>
          <a:r>
            <a:rPr lang="en-US" dirty="0" smtClean="0">
              <a:solidFill>
                <a:schemeClr val="bg1"/>
              </a:solidFill>
            </a:rPr>
            <a:t>Subsidized insurance coverage through the insurance exchange</a:t>
          </a:r>
          <a:endParaRPr lang="en-US" dirty="0">
            <a:solidFill>
              <a:schemeClr val="bg1"/>
            </a:solidFill>
          </a:endParaRPr>
        </a:p>
      </dgm:t>
    </dgm:pt>
    <dgm:pt modelId="{989852EB-18F7-43BC-AB90-C8DAB80EA623}" type="parTrans" cxnId="{DDD9053F-C9C6-4783-B887-061C81529EB8}">
      <dgm:prSet/>
      <dgm:spPr/>
      <dgm:t>
        <a:bodyPr/>
        <a:lstStyle/>
        <a:p>
          <a:endParaRPr lang="en-US"/>
        </a:p>
      </dgm:t>
    </dgm:pt>
    <dgm:pt modelId="{8204D449-F8A9-4638-9783-188515E263EE}" type="sibTrans" cxnId="{DDD9053F-C9C6-4783-B887-061C81529EB8}">
      <dgm:prSet/>
      <dgm:spPr/>
      <dgm:t>
        <a:bodyPr/>
        <a:lstStyle/>
        <a:p>
          <a:endParaRPr lang="en-US"/>
        </a:p>
      </dgm:t>
    </dgm:pt>
    <dgm:pt modelId="{DB5E96CB-FA34-4C2B-990D-34285A896601}">
      <dgm:prSet custT="1"/>
      <dgm:spPr/>
      <dgm:t>
        <a:bodyPr/>
        <a:lstStyle/>
        <a:p>
          <a:r>
            <a:rPr lang="en-US" sz="3600" dirty="0" smtClean="0">
              <a:solidFill>
                <a:schemeClr val="bg1"/>
              </a:solidFill>
            </a:rPr>
            <a:t>&gt;401% FPL</a:t>
          </a:r>
          <a:endParaRPr lang="en-US" sz="3600" dirty="0">
            <a:solidFill>
              <a:schemeClr val="bg1"/>
            </a:solidFill>
          </a:endParaRPr>
        </a:p>
      </dgm:t>
    </dgm:pt>
    <dgm:pt modelId="{FB80FE46-9324-488E-8D4A-B4E3DC638DE3}" type="parTrans" cxnId="{3692E408-52B5-4F04-9DA6-CB7DF1B61D35}">
      <dgm:prSet/>
      <dgm:spPr/>
      <dgm:t>
        <a:bodyPr/>
        <a:lstStyle/>
        <a:p>
          <a:endParaRPr lang="en-US"/>
        </a:p>
      </dgm:t>
    </dgm:pt>
    <dgm:pt modelId="{56CB2C45-16BD-4CDF-9F32-81B2DA27478D}" type="sibTrans" cxnId="{3692E408-52B5-4F04-9DA6-CB7DF1B61D35}">
      <dgm:prSet/>
      <dgm:spPr/>
      <dgm:t>
        <a:bodyPr/>
        <a:lstStyle/>
        <a:p>
          <a:endParaRPr lang="en-US"/>
        </a:p>
      </dgm:t>
    </dgm:pt>
    <dgm:pt modelId="{B3ED722F-30E0-443F-B0A1-5E0AF04C1054}">
      <dgm:prSet/>
      <dgm:spPr/>
      <dgm:t>
        <a:bodyPr/>
        <a:lstStyle/>
        <a:p>
          <a:r>
            <a:rPr lang="en-US" dirty="0" smtClean="0">
              <a:solidFill>
                <a:schemeClr val="bg1"/>
              </a:solidFill>
            </a:rPr>
            <a:t>Insurance coverage through the insurance exchange(No Subsidy)</a:t>
          </a:r>
          <a:endParaRPr lang="en-US" dirty="0">
            <a:solidFill>
              <a:schemeClr val="bg1"/>
            </a:solidFill>
          </a:endParaRPr>
        </a:p>
      </dgm:t>
    </dgm:pt>
    <dgm:pt modelId="{003FC74B-BFB0-4C3A-85A5-425A324725B8}" type="parTrans" cxnId="{442D1C3A-7ACB-4676-9A6B-C47D3AE214E7}">
      <dgm:prSet/>
      <dgm:spPr/>
      <dgm:t>
        <a:bodyPr/>
        <a:lstStyle/>
        <a:p>
          <a:endParaRPr lang="en-US"/>
        </a:p>
      </dgm:t>
    </dgm:pt>
    <dgm:pt modelId="{81A29EDA-C152-4E43-8E9E-060958347B15}" type="sibTrans" cxnId="{442D1C3A-7ACB-4676-9A6B-C47D3AE214E7}">
      <dgm:prSet/>
      <dgm:spPr/>
      <dgm:t>
        <a:bodyPr/>
        <a:lstStyle/>
        <a:p>
          <a:endParaRPr lang="en-US"/>
        </a:p>
      </dgm:t>
    </dgm:pt>
    <dgm:pt modelId="{A60CC394-A164-425F-B886-64BDF279946F}" type="pres">
      <dgm:prSet presAssocID="{5485C9F2-4E76-494E-B0BA-D418DC603FEF}" presName="Name0" presStyleCnt="0">
        <dgm:presLayoutVars>
          <dgm:dir/>
          <dgm:animLvl val="lvl"/>
          <dgm:resizeHandles/>
        </dgm:presLayoutVars>
      </dgm:prSet>
      <dgm:spPr/>
      <dgm:t>
        <a:bodyPr/>
        <a:lstStyle/>
        <a:p>
          <a:endParaRPr lang="en-US"/>
        </a:p>
      </dgm:t>
    </dgm:pt>
    <dgm:pt modelId="{64516230-3201-4C07-8CC1-1953216654D0}" type="pres">
      <dgm:prSet presAssocID="{EBC1B8B5-CC89-418D-9280-0CB4E98EAADE}" presName="linNode" presStyleCnt="0"/>
      <dgm:spPr/>
    </dgm:pt>
    <dgm:pt modelId="{E85CA43D-759D-4A63-BE1E-0FDF197E69B6}" type="pres">
      <dgm:prSet presAssocID="{EBC1B8B5-CC89-418D-9280-0CB4E98EAADE}" presName="parentShp" presStyleLbl="node1" presStyleIdx="0" presStyleCnt="3" custLinFactNeighborX="-58642">
        <dgm:presLayoutVars>
          <dgm:bulletEnabled val="1"/>
        </dgm:presLayoutVars>
      </dgm:prSet>
      <dgm:spPr/>
      <dgm:t>
        <a:bodyPr/>
        <a:lstStyle/>
        <a:p>
          <a:endParaRPr lang="en-US"/>
        </a:p>
      </dgm:t>
    </dgm:pt>
    <dgm:pt modelId="{25892E40-FF3C-40CD-86DA-5E5EB9575E11}" type="pres">
      <dgm:prSet presAssocID="{EBC1B8B5-CC89-418D-9280-0CB4E98EAADE}" presName="childShp" presStyleLbl="bgAccFollowNode1" presStyleIdx="0" presStyleCnt="3" custLinFactNeighborX="31944">
        <dgm:presLayoutVars>
          <dgm:bulletEnabled val="1"/>
        </dgm:presLayoutVars>
      </dgm:prSet>
      <dgm:spPr/>
      <dgm:t>
        <a:bodyPr/>
        <a:lstStyle/>
        <a:p>
          <a:endParaRPr lang="en-US"/>
        </a:p>
      </dgm:t>
    </dgm:pt>
    <dgm:pt modelId="{B3F62EA3-070D-4C24-A941-53F89F505841}" type="pres">
      <dgm:prSet presAssocID="{8828E69E-9C8B-40C2-B02A-D593A766D23B}" presName="spacing" presStyleCnt="0"/>
      <dgm:spPr/>
    </dgm:pt>
    <dgm:pt modelId="{DB4A2E69-5DD9-4BBF-B0B5-0A78B54B217A}" type="pres">
      <dgm:prSet presAssocID="{4042A9CA-176D-428F-91BE-458E3C48790F}" presName="linNode" presStyleCnt="0"/>
      <dgm:spPr/>
    </dgm:pt>
    <dgm:pt modelId="{BFA288A9-CAA1-47E1-B992-F5528208FE06}" type="pres">
      <dgm:prSet presAssocID="{4042A9CA-176D-428F-91BE-458E3C48790F}" presName="parentShp" presStyleLbl="node1" presStyleIdx="1" presStyleCnt="3" custLinFactNeighborY="-395">
        <dgm:presLayoutVars>
          <dgm:bulletEnabled val="1"/>
        </dgm:presLayoutVars>
      </dgm:prSet>
      <dgm:spPr/>
      <dgm:t>
        <a:bodyPr/>
        <a:lstStyle/>
        <a:p>
          <a:endParaRPr lang="en-US"/>
        </a:p>
      </dgm:t>
    </dgm:pt>
    <dgm:pt modelId="{A1307041-5FAE-42B9-8E1E-BD59F649A859}" type="pres">
      <dgm:prSet presAssocID="{4042A9CA-176D-428F-91BE-458E3C48790F}" presName="childShp" presStyleLbl="bgAccFollowNode1" presStyleIdx="1" presStyleCnt="3">
        <dgm:presLayoutVars>
          <dgm:bulletEnabled val="1"/>
        </dgm:presLayoutVars>
      </dgm:prSet>
      <dgm:spPr/>
      <dgm:t>
        <a:bodyPr/>
        <a:lstStyle/>
        <a:p>
          <a:endParaRPr lang="en-US"/>
        </a:p>
      </dgm:t>
    </dgm:pt>
    <dgm:pt modelId="{91EFC6C5-568F-4750-8DC2-CDC727E261D6}" type="pres">
      <dgm:prSet presAssocID="{9C039E43-2B08-4EDC-95A6-5BF3474099F6}" presName="spacing" presStyleCnt="0"/>
      <dgm:spPr/>
    </dgm:pt>
    <dgm:pt modelId="{099229AB-253E-494E-A3B8-FBA20584D1F0}" type="pres">
      <dgm:prSet presAssocID="{DB5E96CB-FA34-4C2B-990D-34285A896601}" presName="linNode" presStyleCnt="0"/>
      <dgm:spPr/>
    </dgm:pt>
    <dgm:pt modelId="{F688FE8A-562A-4582-8FCE-15B67CB249B6}" type="pres">
      <dgm:prSet presAssocID="{DB5E96CB-FA34-4C2B-990D-34285A896601}" presName="parentShp" presStyleLbl="node1" presStyleIdx="2" presStyleCnt="3">
        <dgm:presLayoutVars>
          <dgm:bulletEnabled val="1"/>
        </dgm:presLayoutVars>
      </dgm:prSet>
      <dgm:spPr/>
      <dgm:t>
        <a:bodyPr/>
        <a:lstStyle/>
        <a:p>
          <a:endParaRPr lang="en-US"/>
        </a:p>
      </dgm:t>
    </dgm:pt>
    <dgm:pt modelId="{B6B9F582-0056-4606-BBE3-791F584DF521}" type="pres">
      <dgm:prSet presAssocID="{DB5E96CB-FA34-4C2B-990D-34285A896601}" presName="childShp" presStyleLbl="bgAccFollowNode1" presStyleIdx="2" presStyleCnt="3">
        <dgm:presLayoutVars>
          <dgm:bulletEnabled val="1"/>
        </dgm:presLayoutVars>
      </dgm:prSet>
      <dgm:spPr/>
      <dgm:t>
        <a:bodyPr/>
        <a:lstStyle/>
        <a:p>
          <a:endParaRPr lang="en-US"/>
        </a:p>
      </dgm:t>
    </dgm:pt>
  </dgm:ptLst>
  <dgm:cxnLst>
    <dgm:cxn modelId="{DDD9053F-C9C6-4783-B887-061C81529EB8}" srcId="{4042A9CA-176D-428F-91BE-458E3C48790F}" destId="{4B8D3E58-30B1-4109-B5AF-EE8289EE0E5F}" srcOrd="0" destOrd="0" parTransId="{989852EB-18F7-43BC-AB90-C8DAB80EA623}" sibTransId="{8204D449-F8A9-4638-9783-188515E263EE}"/>
    <dgm:cxn modelId="{4860388B-7392-4648-9A94-E8E29DC99D4C}" type="presOf" srcId="{5485C9F2-4E76-494E-B0BA-D418DC603FEF}" destId="{A60CC394-A164-425F-B886-64BDF279946F}" srcOrd="0" destOrd="0" presId="urn:microsoft.com/office/officeart/2005/8/layout/vList6"/>
    <dgm:cxn modelId="{EB40CDE6-07A8-4CB2-B5AE-48D3AA7F6D95}" type="presOf" srcId="{4B8D3E58-30B1-4109-B5AF-EE8289EE0E5F}" destId="{A1307041-5FAE-42B9-8E1E-BD59F649A859}" srcOrd="0" destOrd="0" presId="urn:microsoft.com/office/officeart/2005/8/layout/vList6"/>
    <dgm:cxn modelId="{D3EBC97A-97AE-420E-A176-6F0C5E787817}" type="presOf" srcId="{EBC1B8B5-CC89-418D-9280-0CB4E98EAADE}" destId="{E85CA43D-759D-4A63-BE1E-0FDF197E69B6}" srcOrd="0" destOrd="0" presId="urn:microsoft.com/office/officeart/2005/8/layout/vList6"/>
    <dgm:cxn modelId="{D06BC135-433C-4107-BE55-88295459A157}" type="presOf" srcId="{B3ED722F-30E0-443F-B0A1-5E0AF04C1054}" destId="{B6B9F582-0056-4606-BBE3-791F584DF521}" srcOrd="0" destOrd="0" presId="urn:microsoft.com/office/officeart/2005/8/layout/vList6"/>
    <dgm:cxn modelId="{442D1C3A-7ACB-4676-9A6B-C47D3AE214E7}" srcId="{DB5E96CB-FA34-4C2B-990D-34285A896601}" destId="{B3ED722F-30E0-443F-B0A1-5E0AF04C1054}" srcOrd="0" destOrd="0" parTransId="{003FC74B-BFB0-4C3A-85A5-425A324725B8}" sibTransId="{81A29EDA-C152-4E43-8E9E-060958347B15}"/>
    <dgm:cxn modelId="{B931C6E6-011C-4087-A254-AE18B642A16C}" type="presOf" srcId="{978B5B77-5531-4F96-AA92-E5B7297093DE}" destId="{25892E40-FF3C-40CD-86DA-5E5EB9575E11}" srcOrd="0" destOrd="0" presId="urn:microsoft.com/office/officeart/2005/8/layout/vList6"/>
    <dgm:cxn modelId="{8D2F3554-CF3F-4A99-9AB9-AB1FFB1EF486}" type="presOf" srcId="{DB5E96CB-FA34-4C2B-990D-34285A896601}" destId="{F688FE8A-562A-4582-8FCE-15B67CB249B6}" srcOrd="0" destOrd="0" presId="urn:microsoft.com/office/officeart/2005/8/layout/vList6"/>
    <dgm:cxn modelId="{690B8AAD-43D2-4CE4-8350-5CAAA4AA3A57}" srcId="{5485C9F2-4E76-494E-B0BA-D418DC603FEF}" destId="{EBC1B8B5-CC89-418D-9280-0CB4E98EAADE}" srcOrd="0" destOrd="0" parTransId="{5E028D87-74A1-4D97-864C-CE6AA9F8B636}" sibTransId="{8828E69E-9C8B-40C2-B02A-D593A766D23B}"/>
    <dgm:cxn modelId="{A6A156AF-D12B-46E5-89AC-8FF1F4CE6D34}" srcId="{5485C9F2-4E76-494E-B0BA-D418DC603FEF}" destId="{4042A9CA-176D-428F-91BE-458E3C48790F}" srcOrd="1" destOrd="0" parTransId="{3F4C0E1B-0D72-4FAC-BA7D-B0904BED5F64}" sibTransId="{9C039E43-2B08-4EDC-95A6-5BF3474099F6}"/>
    <dgm:cxn modelId="{D1F8C7EE-8EF5-4B49-A214-D12176FB9E16}" srcId="{EBC1B8B5-CC89-418D-9280-0CB4E98EAADE}" destId="{978B5B77-5531-4F96-AA92-E5B7297093DE}" srcOrd="0" destOrd="0" parTransId="{EA012F89-7C3E-49D4-9C69-1DF056B0C5EF}" sibTransId="{B0BF46C2-F085-44B6-B924-60620463D917}"/>
    <dgm:cxn modelId="{932E830D-DE4D-4917-84F2-F50D9A6854B6}" type="presOf" srcId="{4042A9CA-176D-428F-91BE-458E3C48790F}" destId="{BFA288A9-CAA1-47E1-B992-F5528208FE06}" srcOrd="0" destOrd="0" presId="urn:microsoft.com/office/officeart/2005/8/layout/vList6"/>
    <dgm:cxn modelId="{3692E408-52B5-4F04-9DA6-CB7DF1B61D35}" srcId="{5485C9F2-4E76-494E-B0BA-D418DC603FEF}" destId="{DB5E96CB-FA34-4C2B-990D-34285A896601}" srcOrd="2" destOrd="0" parTransId="{FB80FE46-9324-488E-8D4A-B4E3DC638DE3}" sibTransId="{56CB2C45-16BD-4CDF-9F32-81B2DA27478D}"/>
    <dgm:cxn modelId="{1EFEFC28-A3FD-45E2-B425-D0664ACF5955}" type="presParOf" srcId="{A60CC394-A164-425F-B886-64BDF279946F}" destId="{64516230-3201-4C07-8CC1-1953216654D0}" srcOrd="0" destOrd="0" presId="urn:microsoft.com/office/officeart/2005/8/layout/vList6"/>
    <dgm:cxn modelId="{6CF16C22-C4B8-4350-BC92-408D8C679EFC}" type="presParOf" srcId="{64516230-3201-4C07-8CC1-1953216654D0}" destId="{E85CA43D-759D-4A63-BE1E-0FDF197E69B6}" srcOrd="0" destOrd="0" presId="urn:microsoft.com/office/officeart/2005/8/layout/vList6"/>
    <dgm:cxn modelId="{04ACA9EC-37FC-442C-8EB5-A33D06F79FBC}" type="presParOf" srcId="{64516230-3201-4C07-8CC1-1953216654D0}" destId="{25892E40-FF3C-40CD-86DA-5E5EB9575E11}" srcOrd="1" destOrd="0" presId="urn:microsoft.com/office/officeart/2005/8/layout/vList6"/>
    <dgm:cxn modelId="{F0D70C91-D8D0-457F-B74B-3AF36B1FA801}" type="presParOf" srcId="{A60CC394-A164-425F-B886-64BDF279946F}" destId="{B3F62EA3-070D-4C24-A941-53F89F505841}" srcOrd="1" destOrd="0" presId="urn:microsoft.com/office/officeart/2005/8/layout/vList6"/>
    <dgm:cxn modelId="{CE3960C2-378E-4CDF-B8D2-168E91277436}" type="presParOf" srcId="{A60CC394-A164-425F-B886-64BDF279946F}" destId="{DB4A2E69-5DD9-4BBF-B0B5-0A78B54B217A}" srcOrd="2" destOrd="0" presId="urn:microsoft.com/office/officeart/2005/8/layout/vList6"/>
    <dgm:cxn modelId="{77DE0405-22A6-47AD-A85E-46EDDB447EF6}" type="presParOf" srcId="{DB4A2E69-5DD9-4BBF-B0B5-0A78B54B217A}" destId="{BFA288A9-CAA1-47E1-B992-F5528208FE06}" srcOrd="0" destOrd="0" presId="urn:microsoft.com/office/officeart/2005/8/layout/vList6"/>
    <dgm:cxn modelId="{B635669F-F9E4-4019-A9D5-77FB29E57356}" type="presParOf" srcId="{DB4A2E69-5DD9-4BBF-B0B5-0A78B54B217A}" destId="{A1307041-5FAE-42B9-8E1E-BD59F649A859}" srcOrd="1" destOrd="0" presId="urn:microsoft.com/office/officeart/2005/8/layout/vList6"/>
    <dgm:cxn modelId="{12648024-58D4-481C-A8BA-5E1E503199CB}" type="presParOf" srcId="{A60CC394-A164-425F-B886-64BDF279946F}" destId="{91EFC6C5-568F-4750-8DC2-CDC727E261D6}" srcOrd="3" destOrd="0" presId="urn:microsoft.com/office/officeart/2005/8/layout/vList6"/>
    <dgm:cxn modelId="{3FD5B98A-2704-44F3-B9D4-265FCDF365A1}" type="presParOf" srcId="{A60CC394-A164-425F-B886-64BDF279946F}" destId="{099229AB-253E-494E-A3B8-FBA20584D1F0}" srcOrd="4" destOrd="0" presId="urn:microsoft.com/office/officeart/2005/8/layout/vList6"/>
    <dgm:cxn modelId="{2ECE3852-754B-4E21-89EC-D7B1BB446429}" type="presParOf" srcId="{099229AB-253E-494E-A3B8-FBA20584D1F0}" destId="{F688FE8A-562A-4582-8FCE-15B67CB249B6}" srcOrd="0" destOrd="0" presId="urn:microsoft.com/office/officeart/2005/8/layout/vList6"/>
    <dgm:cxn modelId="{9D6DFA39-5939-4C36-A0FD-10434C546E88}" type="presParOf" srcId="{099229AB-253E-494E-A3B8-FBA20584D1F0}" destId="{B6B9F582-0056-4606-BBE3-791F584DF521}"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9B9D3C-E1F9-40AF-B127-95729BA56FC5}" type="doc">
      <dgm:prSet loTypeId="urn:microsoft.com/office/officeart/2005/8/layout/hProcess9" loCatId="process" qsTypeId="urn:microsoft.com/office/officeart/2005/8/quickstyle/simple1" qsCatId="simple" csTypeId="urn:microsoft.com/office/officeart/2005/8/colors/accent1_2" csCatId="accent1" phldr="1"/>
      <dgm:spPr/>
    </dgm:pt>
    <dgm:pt modelId="{FFF652EB-EDCE-4D26-9B4C-45AE230F1CC0}">
      <dgm:prSet phldrT="[Text]"/>
      <dgm:spPr>
        <a:solidFill>
          <a:srgbClr val="3366FF"/>
        </a:solidFill>
      </dgm:spPr>
      <dgm:t>
        <a:bodyPr/>
        <a:lstStyle/>
        <a:p>
          <a:r>
            <a:rPr lang="en-US" dirty="0" smtClean="0"/>
            <a:t>75% Core Medical Services?</a:t>
          </a:r>
          <a:endParaRPr lang="en-US" dirty="0"/>
        </a:p>
      </dgm:t>
    </dgm:pt>
    <dgm:pt modelId="{B99C0EA0-09EE-4062-9084-37B38CFEAC63}" type="parTrans" cxnId="{07ABD302-8142-4F4C-8CA7-771E58185861}">
      <dgm:prSet/>
      <dgm:spPr/>
      <dgm:t>
        <a:bodyPr/>
        <a:lstStyle/>
        <a:p>
          <a:endParaRPr lang="en-US"/>
        </a:p>
      </dgm:t>
    </dgm:pt>
    <dgm:pt modelId="{DA251881-ECEB-4BA3-B0B0-90ADA2D4BA9D}" type="sibTrans" cxnId="{07ABD302-8142-4F4C-8CA7-771E58185861}">
      <dgm:prSet/>
      <dgm:spPr/>
      <dgm:t>
        <a:bodyPr/>
        <a:lstStyle/>
        <a:p>
          <a:endParaRPr lang="en-US"/>
        </a:p>
      </dgm:t>
    </dgm:pt>
    <dgm:pt modelId="{0700A70B-D61D-404A-9DB2-7BE8102DAD72}">
      <dgm:prSet phldrT="[Text]"/>
      <dgm:spPr>
        <a:solidFill>
          <a:srgbClr val="7030A0"/>
        </a:solidFill>
      </dgm:spPr>
      <dgm:t>
        <a:bodyPr/>
        <a:lstStyle/>
        <a:p>
          <a:r>
            <a:rPr lang="en-US" dirty="0" smtClean="0"/>
            <a:t>Maintenance of Effort?</a:t>
          </a:r>
          <a:endParaRPr lang="en-US" dirty="0"/>
        </a:p>
      </dgm:t>
    </dgm:pt>
    <dgm:pt modelId="{7B08388A-9BB2-446D-A752-7E0D9C92D52B}" type="parTrans" cxnId="{237F343F-6257-47AF-A1F9-7FA95D2E3F91}">
      <dgm:prSet/>
      <dgm:spPr/>
      <dgm:t>
        <a:bodyPr/>
        <a:lstStyle/>
        <a:p>
          <a:endParaRPr lang="en-US"/>
        </a:p>
      </dgm:t>
    </dgm:pt>
    <dgm:pt modelId="{36CC98FC-B6A4-4951-A69B-1A63425B2007}" type="sibTrans" cxnId="{237F343F-6257-47AF-A1F9-7FA95D2E3F91}">
      <dgm:prSet/>
      <dgm:spPr/>
      <dgm:t>
        <a:bodyPr/>
        <a:lstStyle/>
        <a:p>
          <a:endParaRPr lang="en-US"/>
        </a:p>
      </dgm:t>
    </dgm:pt>
    <dgm:pt modelId="{A885D4D3-1A45-4F40-B4ED-AA79722B3B25}">
      <dgm:prSet phldrT="[Text]"/>
      <dgm:spPr>
        <a:solidFill>
          <a:srgbClr val="338F99"/>
        </a:solidFill>
      </dgm:spPr>
      <dgm:t>
        <a:bodyPr/>
        <a:lstStyle/>
        <a:p>
          <a:r>
            <a:rPr lang="en-US" dirty="0" smtClean="0">
              <a:solidFill>
                <a:schemeClr val="tx1"/>
              </a:solidFill>
            </a:rPr>
            <a:t>Focus of the future Ryan White Program?</a:t>
          </a:r>
          <a:endParaRPr lang="en-US" dirty="0">
            <a:solidFill>
              <a:schemeClr val="tx1"/>
            </a:solidFill>
          </a:endParaRPr>
        </a:p>
      </dgm:t>
    </dgm:pt>
    <dgm:pt modelId="{44C11488-8AA6-4E1E-B355-2A7294F73E5A}" type="parTrans" cxnId="{503751CC-D15B-42C5-A00A-3F78283C424C}">
      <dgm:prSet/>
      <dgm:spPr/>
      <dgm:t>
        <a:bodyPr/>
        <a:lstStyle/>
        <a:p>
          <a:endParaRPr lang="en-US"/>
        </a:p>
      </dgm:t>
    </dgm:pt>
    <dgm:pt modelId="{6706E514-96EB-4E07-98C7-98E1CBDD3023}" type="sibTrans" cxnId="{503751CC-D15B-42C5-A00A-3F78283C424C}">
      <dgm:prSet/>
      <dgm:spPr/>
      <dgm:t>
        <a:bodyPr/>
        <a:lstStyle/>
        <a:p>
          <a:endParaRPr lang="en-US"/>
        </a:p>
      </dgm:t>
    </dgm:pt>
    <dgm:pt modelId="{4DBFEAB0-8743-4472-8143-CE1C13159E0A}" type="pres">
      <dgm:prSet presAssocID="{BB9B9D3C-E1F9-40AF-B127-95729BA56FC5}" presName="CompostProcess" presStyleCnt="0">
        <dgm:presLayoutVars>
          <dgm:dir/>
          <dgm:resizeHandles val="exact"/>
        </dgm:presLayoutVars>
      </dgm:prSet>
      <dgm:spPr/>
    </dgm:pt>
    <dgm:pt modelId="{3FF2B4CE-ACEB-42D8-88BD-1A5FABB6B923}" type="pres">
      <dgm:prSet presAssocID="{BB9B9D3C-E1F9-40AF-B127-95729BA56FC5}" presName="arrow" presStyleLbl="bgShp" presStyleIdx="0" presStyleCnt="1"/>
      <dgm:spPr/>
    </dgm:pt>
    <dgm:pt modelId="{146F6535-7F1C-42AA-AA03-434A0CBBF709}" type="pres">
      <dgm:prSet presAssocID="{BB9B9D3C-E1F9-40AF-B127-95729BA56FC5}" presName="linearProcess" presStyleCnt="0"/>
      <dgm:spPr/>
    </dgm:pt>
    <dgm:pt modelId="{EEAF0B08-146C-46BF-8F5C-E915C9220E16}" type="pres">
      <dgm:prSet presAssocID="{FFF652EB-EDCE-4D26-9B4C-45AE230F1CC0}" presName="textNode" presStyleLbl="node1" presStyleIdx="0" presStyleCnt="3">
        <dgm:presLayoutVars>
          <dgm:bulletEnabled val="1"/>
        </dgm:presLayoutVars>
      </dgm:prSet>
      <dgm:spPr/>
      <dgm:t>
        <a:bodyPr/>
        <a:lstStyle/>
        <a:p>
          <a:endParaRPr lang="en-US"/>
        </a:p>
      </dgm:t>
    </dgm:pt>
    <dgm:pt modelId="{5A69E3F4-202F-41D1-AAD3-983D5508C49B}" type="pres">
      <dgm:prSet presAssocID="{DA251881-ECEB-4BA3-B0B0-90ADA2D4BA9D}" presName="sibTrans" presStyleCnt="0"/>
      <dgm:spPr/>
    </dgm:pt>
    <dgm:pt modelId="{FD9DBE52-38BE-433B-B466-990AF866BCE8}" type="pres">
      <dgm:prSet presAssocID="{0700A70B-D61D-404A-9DB2-7BE8102DAD72}" presName="textNode" presStyleLbl="node1" presStyleIdx="1" presStyleCnt="3">
        <dgm:presLayoutVars>
          <dgm:bulletEnabled val="1"/>
        </dgm:presLayoutVars>
      </dgm:prSet>
      <dgm:spPr/>
      <dgm:t>
        <a:bodyPr/>
        <a:lstStyle/>
        <a:p>
          <a:endParaRPr lang="en-US"/>
        </a:p>
      </dgm:t>
    </dgm:pt>
    <dgm:pt modelId="{61F687C4-899D-4C9C-A0F6-FF435B7B6AF9}" type="pres">
      <dgm:prSet presAssocID="{36CC98FC-B6A4-4951-A69B-1A63425B2007}" presName="sibTrans" presStyleCnt="0"/>
      <dgm:spPr/>
    </dgm:pt>
    <dgm:pt modelId="{7BB48FE5-8A2D-4D8D-B04A-3F93B61C1FBE}" type="pres">
      <dgm:prSet presAssocID="{A885D4D3-1A45-4F40-B4ED-AA79722B3B25}" presName="textNode" presStyleLbl="node1" presStyleIdx="2" presStyleCnt="3">
        <dgm:presLayoutVars>
          <dgm:bulletEnabled val="1"/>
        </dgm:presLayoutVars>
      </dgm:prSet>
      <dgm:spPr/>
      <dgm:t>
        <a:bodyPr/>
        <a:lstStyle/>
        <a:p>
          <a:endParaRPr lang="en-US"/>
        </a:p>
      </dgm:t>
    </dgm:pt>
  </dgm:ptLst>
  <dgm:cxnLst>
    <dgm:cxn modelId="{B24DA19F-B099-4D19-BCF0-510EFC5D9D18}" type="presOf" srcId="{A885D4D3-1A45-4F40-B4ED-AA79722B3B25}" destId="{7BB48FE5-8A2D-4D8D-B04A-3F93B61C1FBE}" srcOrd="0" destOrd="0" presId="urn:microsoft.com/office/officeart/2005/8/layout/hProcess9"/>
    <dgm:cxn modelId="{9A105E5A-6947-4B07-B0BA-B94291AA5962}" type="presOf" srcId="{BB9B9D3C-E1F9-40AF-B127-95729BA56FC5}" destId="{4DBFEAB0-8743-4472-8143-CE1C13159E0A}" srcOrd="0" destOrd="0" presId="urn:microsoft.com/office/officeart/2005/8/layout/hProcess9"/>
    <dgm:cxn modelId="{237F343F-6257-47AF-A1F9-7FA95D2E3F91}" srcId="{BB9B9D3C-E1F9-40AF-B127-95729BA56FC5}" destId="{0700A70B-D61D-404A-9DB2-7BE8102DAD72}" srcOrd="1" destOrd="0" parTransId="{7B08388A-9BB2-446D-A752-7E0D9C92D52B}" sibTransId="{36CC98FC-B6A4-4951-A69B-1A63425B2007}"/>
    <dgm:cxn modelId="{A518BB60-00AA-4A50-9077-62342350B8A3}" type="presOf" srcId="{0700A70B-D61D-404A-9DB2-7BE8102DAD72}" destId="{FD9DBE52-38BE-433B-B466-990AF866BCE8}" srcOrd="0" destOrd="0" presId="urn:microsoft.com/office/officeart/2005/8/layout/hProcess9"/>
    <dgm:cxn modelId="{07ABD302-8142-4F4C-8CA7-771E58185861}" srcId="{BB9B9D3C-E1F9-40AF-B127-95729BA56FC5}" destId="{FFF652EB-EDCE-4D26-9B4C-45AE230F1CC0}" srcOrd="0" destOrd="0" parTransId="{B99C0EA0-09EE-4062-9084-37B38CFEAC63}" sibTransId="{DA251881-ECEB-4BA3-B0B0-90ADA2D4BA9D}"/>
    <dgm:cxn modelId="{503751CC-D15B-42C5-A00A-3F78283C424C}" srcId="{BB9B9D3C-E1F9-40AF-B127-95729BA56FC5}" destId="{A885D4D3-1A45-4F40-B4ED-AA79722B3B25}" srcOrd="2" destOrd="0" parTransId="{44C11488-8AA6-4E1E-B355-2A7294F73E5A}" sibTransId="{6706E514-96EB-4E07-98C7-98E1CBDD3023}"/>
    <dgm:cxn modelId="{7E08E826-C67D-40A2-8B0C-87706C5A5547}" type="presOf" srcId="{FFF652EB-EDCE-4D26-9B4C-45AE230F1CC0}" destId="{EEAF0B08-146C-46BF-8F5C-E915C9220E16}" srcOrd="0" destOrd="0" presId="urn:microsoft.com/office/officeart/2005/8/layout/hProcess9"/>
    <dgm:cxn modelId="{CE5D99EB-053E-43E5-BE6E-7482891BEE24}" type="presParOf" srcId="{4DBFEAB0-8743-4472-8143-CE1C13159E0A}" destId="{3FF2B4CE-ACEB-42D8-88BD-1A5FABB6B923}" srcOrd="0" destOrd="0" presId="urn:microsoft.com/office/officeart/2005/8/layout/hProcess9"/>
    <dgm:cxn modelId="{3A8FE4E8-F71B-4688-A6EB-577EBF0C9C63}" type="presParOf" srcId="{4DBFEAB0-8743-4472-8143-CE1C13159E0A}" destId="{146F6535-7F1C-42AA-AA03-434A0CBBF709}" srcOrd="1" destOrd="0" presId="urn:microsoft.com/office/officeart/2005/8/layout/hProcess9"/>
    <dgm:cxn modelId="{AD438B1E-BCA3-4403-A2C3-46FA6B5C78D1}" type="presParOf" srcId="{146F6535-7F1C-42AA-AA03-434A0CBBF709}" destId="{EEAF0B08-146C-46BF-8F5C-E915C9220E16}" srcOrd="0" destOrd="0" presId="urn:microsoft.com/office/officeart/2005/8/layout/hProcess9"/>
    <dgm:cxn modelId="{272DAF32-C175-44F0-AA8F-466836870E47}" type="presParOf" srcId="{146F6535-7F1C-42AA-AA03-434A0CBBF709}" destId="{5A69E3F4-202F-41D1-AAD3-983D5508C49B}" srcOrd="1" destOrd="0" presId="urn:microsoft.com/office/officeart/2005/8/layout/hProcess9"/>
    <dgm:cxn modelId="{45CDF8A9-B151-4B40-B728-6FC770B08FDF}" type="presParOf" srcId="{146F6535-7F1C-42AA-AA03-434A0CBBF709}" destId="{FD9DBE52-38BE-433B-B466-990AF866BCE8}" srcOrd="2" destOrd="0" presId="urn:microsoft.com/office/officeart/2005/8/layout/hProcess9"/>
    <dgm:cxn modelId="{E80D93B4-5BA4-4C27-A7F6-818DAC615138}" type="presParOf" srcId="{146F6535-7F1C-42AA-AA03-434A0CBBF709}" destId="{61F687C4-899D-4C9C-A0F6-FF435B7B6AF9}" srcOrd="3" destOrd="0" presId="urn:microsoft.com/office/officeart/2005/8/layout/hProcess9"/>
    <dgm:cxn modelId="{286DCB28-E3BB-4C87-917A-7551576BE867}" type="presParOf" srcId="{146F6535-7F1C-42AA-AA03-434A0CBBF709}" destId="{7BB48FE5-8A2D-4D8D-B04A-3F93B61C1FB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AB092C-793B-4B86-8386-31670225E2E9}">
      <dsp:nvSpPr>
        <dsp:cNvPr id="0" name=""/>
        <dsp:cNvSpPr/>
      </dsp:nvSpPr>
      <dsp:spPr>
        <a:xfrm>
          <a:off x="1490114" y="714"/>
          <a:ext cx="2131521" cy="835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Los Angeles County Resident</a:t>
          </a:r>
          <a:endParaRPr lang="en-US" sz="1800" kern="1200" dirty="0">
            <a:solidFill>
              <a:schemeClr val="bg1"/>
            </a:solidFill>
          </a:endParaRPr>
        </a:p>
      </dsp:txBody>
      <dsp:txXfrm>
        <a:off x="1490114" y="714"/>
        <a:ext cx="2131521" cy="835954"/>
      </dsp:txXfrm>
    </dsp:sp>
    <dsp:sp modelId="{128D19E5-3654-4FF1-A01E-EB078E8235E2}">
      <dsp:nvSpPr>
        <dsp:cNvPr id="0" name=""/>
        <dsp:cNvSpPr/>
      </dsp:nvSpPr>
      <dsp:spPr>
        <a:xfrm rot="5400000">
          <a:off x="2399133" y="857568"/>
          <a:ext cx="313483" cy="3761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99133" y="857568"/>
        <a:ext cx="313483" cy="376179"/>
      </dsp:txXfrm>
    </dsp:sp>
    <dsp:sp modelId="{A0C32F43-13D6-4445-A7FE-59B9B592619F}">
      <dsp:nvSpPr>
        <dsp:cNvPr id="0" name=""/>
        <dsp:cNvSpPr/>
      </dsp:nvSpPr>
      <dsp:spPr>
        <a:xfrm>
          <a:off x="1490114" y="1254646"/>
          <a:ext cx="2131521" cy="835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Uninsured*</a:t>
          </a:r>
          <a:endParaRPr lang="en-US" sz="1800" kern="1200" dirty="0">
            <a:solidFill>
              <a:schemeClr val="bg1"/>
            </a:solidFill>
          </a:endParaRPr>
        </a:p>
      </dsp:txBody>
      <dsp:txXfrm>
        <a:off x="1490114" y="1254646"/>
        <a:ext cx="2131521" cy="835954"/>
      </dsp:txXfrm>
    </dsp:sp>
    <dsp:sp modelId="{1955BA4F-4A80-42DC-B628-2E744F8D6605}">
      <dsp:nvSpPr>
        <dsp:cNvPr id="0" name=""/>
        <dsp:cNvSpPr/>
      </dsp:nvSpPr>
      <dsp:spPr>
        <a:xfrm rot="5400000">
          <a:off x="2399133" y="2111500"/>
          <a:ext cx="313483" cy="3761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99133" y="2111500"/>
        <a:ext cx="313483" cy="376179"/>
      </dsp:txXfrm>
    </dsp:sp>
    <dsp:sp modelId="{105538A8-227E-4142-891A-1F0ADB109FBE}">
      <dsp:nvSpPr>
        <dsp:cNvPr id="0" name=""/>
        <dsp:cNvSpPr/>
      </dsp:nvSpPr>
      <dsp:spPr>
        <a:xfrm>
          <a:off x="1490114" y="2508579"/>
          <a:ext cx="2131521" cy="835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Ages </a:t>
          </a:r>
        </a:p>
        <a:p>
          <a:pPr lvl="0" algn="ctr" defTabSz="800100">
            <a:lnSpc>
              <a:spcPct val="90000"/>
            </a:lnSpc>
            <a:spcBef>
              <a:spcPct val="0"/>
            </a:spcBef>
            <a:spcAft>
              <a:spcPct val="35000"/>
            </a:spcAft>
          </a:pPr>
          <a:r>
            <a:rPr lang="en-US" sz="1800" kern="1200" dirty="0" smtClean="0">
              <a:solidFill>
                <a:schemeClr val="bg1"/>
              </a:solidFill>
            </a:rPr>
            <a:t>19-64</a:t>
          </a:r>
          <a:endParaRPr lang="en-US" sz="1800" kern="1200" dirty="0">
            <a:solidFill>
              <a:schemeClr val="bg1"/>
            </a:solidFill>
          </a:endParaRPr>
        </a:p>
      </dsp:txBody>
      <dsp:txXfrm>
        <a:off x="1490114" y="2508579"/>
        <a:ext cx="2131521" cy="835954"/>
      </dsp:txXfrm>
    </dsp:sp>
    <dsp:sp modelId="{2DC5BF53-342D-46DE-BC2C-D4E6C8DBCAD9}">
      <dsp:nvSpPr>
        <dsp:cNvPr id="0" name=""/>
        <dsp:cNvSpPr/>
      </dsp:nvSpPr>
      <dsp:spPr>
        <a:xfrm rot="5400000">
          <a:off x="2399133" y="3365432"/>
          <a:ext cx="313483" cy="3761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99133" y="3365432"/>
        <a:ext cx="313483" cy="376179"/>
      </dsp:txXfrm>
    </dsp:sp>
    <dsp:sp modelId="{E36FE54D-7C4E-455E-99F0-0BFFEC14DE85}">
      <dsp:nvSpPr>
        <dsp:cNvPr id="0" name=""/>
        <dsp:cNvSpPr/>
      </dsp:nvSpPr>
      <dsp:spPr>
        <a:xfrm>
          <a:off x="1490114" y="3762511"/>
          <a:ext cx="2131521" cy="835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Income at or below </a:t>
          </a:r>
        </a:p>
        <a:p>
          <a:pPr lvl="0" algn="ctr" defTabSz="800100">
            <a:lnSpc>
              <a:spcPct val="90000"/>
            </a:lnSpc>
            <a:spcBef>
              <a:spcPct val="0"/>
            </a:spcBef>
            <a:spcAft>
              <a:spcPct val="35000"/>
            </a:spcAft>
          </a:pPr>
          <a:r>
            <a:rPr lang="en-US" sz="1800" kern="1200" dirty="0" smtClean="0">
              <a:solidFill>
                <a:schemeClr val="bg1"/>
              </a:solidFill>
            </a:rPr>
            <a:t>133% FPL</a:t>
          </a:r>
          <a:endParaRPr lang="en-US" sz="1800" kern="1200" dirty="0">
            <a:solidFill>
              <a:schemeClr val="bg1"/>
            </a:solidFill>
          </a:endParaRPr>
        </a:p>
      </dsp:txBody>
      <dsp:txXfrm>
        <a:off x="1490114" y="3762511"/>
        <a:ext cx="2131521" cy="835954"/>
      </dsp:txXfrm>
    </dsp:sp>
    <dsp:sp modelId="{DCF58108-C1A3-4407-8296-22C8C804294C}">
      <dsp:nvSpPr>
        <dsp:cNvPr id="0" name=""/>
        <dsp:cNvSpPr/>
      </dsp:nvSpPr>
      <dsp:spPr>
        <a:xfrm rot="5400000">
          <a:off x="2399133" y="4619365"/>
          <a:ext cx="313483" cy="3761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99133" y="4619365"/>
        <a:ext cx="313483" cy="376179"/>
      </dsp:txXfrm>
    </dsp:sp>
    <dsp:sp modelId="{81B6E9CD-AF48-4770-98ED-14B8D081BB42}">
      <dsp:nvSpPr>
        <dsp:cNvPr id="0" name=""/>
        <dsp:cNvSpPr/>
      </dsp:nvSpPr>
      <dsp:spPr>
        <a:xfrm>
          <a:off x="1490114" y="5016443"/>
          <a:ext cx="2131521" cy="835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US Citizen or legal resident 5+ years</a:t>
          </a:r>
          <a:endParaRPr lang="en-US" sz="1800" kern="1200" dirty="0">
            <a:solidFill>
              <a:schemeClr val="bg1"/>
            </a:solidFill>
          </a:endParaRPr>
        </a:p>
      </dsp:txBody>
      <dsp:txXfrm>
        <a:off x="1490114" y="5016443"/>
        <a:ext cx="2131521" cy="8359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6073B5-F05A-4470-96C6-FCA88E49DA4F}">
      <dsp:nvSpPr>
        <dsp:cNvPr id="0" name=""/>
        <dsp:cNvSpPr/>
      </dsp:nvSpPr>
      <dsp:spPr>
        <a:xfrm rot="16200000">
          <a:off x="-956010"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769" bIns="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Medical Provider</a:t>
          </a:r>
          <a:endParaRPr lang="en-US" sz="17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Bring all RW medical providers into LIHP/ HWLA provider network</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Clients continue to be seen by their existing HIV medical providers</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LIHP screening/ enrollment coincide with ADAP re-certification</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No gap between LIHP screening and application</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HIV medical home = Medical Home</a:t>
          </a:r>
          <a:endParaRPr lang="en-US" sz="1300" kern="1200" dirty="0">
            <a:solidFill>
              <a:schemeClr val="bg1"/>
            </a:solidFill>
          </a:endParaRPr>
        </a:p>
      </dsp:txBody>
      <dsp:txXfrm rot="16200000">
        <a:off x="-956010" y="957014"/>
        <a:ext cx="4525963" cy="2611933"/>
      </dsp:txXfrm>
    </dsp:sp>
    <dsp:sp modelId="{B1AC2894-418A-4863-BCBD-4D1A20DBB26D}">
      <dsp:nvSpPr>
        <dsp:cNvPr id="0" name=""/>
        <dsp:cNvSpPr/>
      </dsp:nvSpPr>
      <dsp:spPr>
        <a:xfrm rot="16200000">
          <a:off x="1851818"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769" bIns="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Prescription Drug Coverage</a:t>
          </a:r>
          <a:endParaRPr lang="en-US" sz="17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Clients will have expanded access to medications</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DHS created an HIV pharmacy program (clinic and community pharmacies) that resembles ADAP for LIHP/HWLA</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LIHP covers ADAP-covered drugs but offers more non-HIV drugs in formulary</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Small number of clients will have to change pharmacies</a:t>
          </a:r>
          <a:endParaRPr lang="en-US" sz="1300" kern="1200" dirty="0">
            <a:solidFill>
              <a:schemeClr val="bg1"/>
            </a:solidFill>
          </a:endParaRPr>
        </a:p>
      </dsp:txBody>
      <dsp:txXfrm rot="16200000">
        <a:off x="1851818" y="957014"/>
        <a:ext cx="4525963" cy="2611933"/>
      </dsp:txXfrm>
    </dsp:sp>
    <dsp:sp modelId="{E53FB4B1-8536-4545-A406-364DB18010BD}">
      <dsp:nvSpPr>
        <dsp:cNvPr id="0" name=""/>
        <dsp:cNvSpPr/>
      </dsp:nvSpPr>
      <dsp:spPr>
        <a:xfrm rot="16200000">
          <a:off x="4659647"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769" bIns="0" numCol="1" spcCol="1270" anchor="t" anchorCtr="0">
          <a:noAutofit/>
        </a:bodyPr>
        <a:lstStyle/>
        <a:p>
          <a:pPr lvl="0" algn="l" defTabSz="755650">
            <a:lnSpc>
              <a:spcPct val="90000"/>
            </a:lnSpc>
            <a:spcBef>
              <a:spcPct val="0"/>
            </a:spcBef>
            <a:spcAft>
              <a:spcPct val="35000"/>
            </a:spcAft>
          </a:pPr>
          <a:r>
            <a:rPr lang="en-US" sz="1700" kern="1200" dirty="0" smtClean="0">
              <a:solidFill>
                <a:schemeClr val="bg1"/>
              </a:solidFill>
            </a:rPr>
            <a:t>Improved access to medical care</a:t>
          </a:r>
          <a:endParaRPr lang="en-US" sz="17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Medical specialty</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Inpatient (hospital) coverage</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Access to non-HIV related care and treatment</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Emergency Care</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Urgent Care</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Ambulance</a:t>
          </a:r>
          <a:endParaRPr lang="en-US" sz="1300" kern="1200" dirty="0">
            <a:solidFill>
              <a:schemeClr val="bg1"/>
            </a:solidFill>
          </a:endParaRPr>
        </a:p>
      </dsp:txBody>
      <dsp:txXfrm rot="16200000">
        <a:off x="4659647" y="957014"/>
        <a:ext cx="4525963" cy="261193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92E40-FF3C-40CD-86DA-5E5EB9575E11}">
      <dsp:nvSpPr>
        <dsp:cNvPr id="0" name=""/>
        <dsp:cNvSpPr/>
      </dsp:nvSpPr>
      <dsp:spPr>
        <a:xfrm>
          <a:off x="3291839" y="0"/>
          <a:ext cx="493776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bg1"/>
              </a:solidFill>
            </a:rPr>
            <a:t>Full Scope Medi-Cal</a:t>
          </a:r>
          <a:endParaRPr lang="en-US" sz="2600" kern="1200" dirty="0">
            <a:solidFill>
              <a:schemeClr val="bg1"/>
            </a:solidFill>
          </a:endParaRPr>
        </a:p>
      </dsp:txBody>
      <dsp:txXfrm>
        <a:off x="3291839" y="0"/>
        <a:ext cx="4937760" cy="1414363"/>
      </dsp:txXfrm>
    </dsp:sp>
    <dsp:sp modelId="{E85CA43D-759D-4A63-BE1E-0FDF197E69B6}">
      <dsp:nvSpPr>
        <dsp:cNvPr id="0" name=""/>
        <dsp:cNvSpPr/>
      </dsp:nvSpPr>
      <dsp:spPr>
        <a:xfrm>
          <a:off x="0" y="0"/>
          <a:ext cx="3291839"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&lt;133% FPL</a:t>
          </a:r>
          <a:endParaRPr lang="en-US" sz="3600" kern="1200" dirty="0">
            <a:solidFill>
              <a:schemeClr val="bg1"/>
            </a:solidFill>
          </a:endParaRPr>
        </a:p>
      </dsp:txBody>
      <dsp:txXfrm>
        <a:off x="0" y="0"/>
        <a:ext cx="3291839" cy="1414363"/>
      </dsp:txXfrm>
    </dsp:sp>
    <dsp:sp modelId="{A1307041-5FAE-42B9-8E1E-BD59F649A859}">
      <dsp:nvSpPr>
        <dsp:cNvPr id="0" name=""/>
        <dsp:cNvSpPr/>
      </dsp:nvSpPr>
      <dsp:spPr>
        <a:xfrm>
          <a:off x="3291839" y="1555799"/>
          <a:ext cx="493776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bg1"/>
              </a:solidFill>
            </a:rPr>
            <a:t>Subsidized insurance coverage through the insurance exchange</a:t>
          </a:r>
          <a:endParaRPr lang="en-US" sz="2600" kern="1200" dirty="0">
            <a:solidFill>
              <a:schemeClr val="bg1"/>
            </a:solidFill>
          </a:endParaRPr>
        </a:p>
      </dsp:txBody>
      <dsp:txXfrm>
        <a:off x="3291839" y="1555799"/>
        <a:ext cx="4937760" cy="1414363"/>
      </dsp:txXfrm>
    </dsp:sp>
    <dsp:sp modelId="{BFA288A9-CAA1-47E1-B992-F5528208FE06}">
      <dsp:nvSpPr>
        <dsp:cNvPr id="0" name=""/>
        <dsp:cNvSpPr/>
      </dsp:nvSpPr>
      <dsp:spPr>
        <a:xfrm>
          <a:off x="0" y="1550213"/>
          <a:ext cx="3291839"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r" defTabSz="1600200">
            <a:lnSpc>
              <a:spcPct val="90000"/>
            </a:lnSpc>
            <a:spcBef>
              <a:spcPct val="0"/>
            </a:spcBef>
            <a:spcAft>
              <a:spcPct val="35000"/>
            </a:spcAft>
          </a:pPr>
          <a:r>
            <a:rPr lang="en-US" sz="3600" kern="1200" dirty="0" smtClean="0">
              <a:solidFill>
                <a:schemeClr val="bg1"/>
              </a:solidFill>
            </a:rPr>
            <a:t>134% - 400%</a:t>
          </a:r>
        </a:p>
        <a:p>
          <a:pPr lvl="0" algn="r" defTabSz="1600200">
            <a:lnSpc>
              <a:spcPct val="90000"/>
            </a:lnSpc>
            <a:spcBef>
              <a:spcPct val="0"/>
            </a:spcBef>
            <a:spcAft>
              <a:spcPct val="35000"/>
            </a:spcAft>
          </a:pPr>
          <a:r>
            <a:rPr lang="en-US" sz="3600" kern="1200" dirty="0" smtClean="0">
              <a:solidFill>
                <a:schemeClr val="bg1"/>
              </a:solidFill>
            </a:rPr>
            <a:t>FPL</a:t>
          </a:r>
          <a:r>
            <a:rPr lang="en-US" sz="4100" kern="1200" dirty="0" smtClean="0"/>
            <a:t>	</a:t>
          </a:r>
          <a:endParaRPr lang="en-US" sz="4100" kern="1200" dirty="0"/>
        </a:p>
      </dsp:txBody>
      <dsp:txXfrm>
        <a:off x="0" y="1550213"/>
        <a:ext cx="3291839" cy="1414363"/>
      </dsp:txXfrm>
    </dsp:sp>
    <dsp:sp modelId="{B6B9F582-0056-4606-BBE3-791F584DF521}">
      <dsp:nvSpPr>
        <dsp:cNvPr id="0" name=""/>
        <dsp:cNvSpPr/>
      </dsp:nvSpPr>
      <dsp:spPr>
        <a:xfrm>
          <a:off x="3291839" y="3111599"/>
          <a:ext cx="493776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bg1"/>
              </a:solidFill>
            </a:rPr>
            <a:t>Insurance coverage through the insurance exchange(No Subsidy)</a:t>
          </a:r>
          <a:endParaRPr lang="en-US" sz="2600" kern="1200" dirty="0">
            <a:solidFill>
              <a:schemeClr val="bg1"/>
            </a:solidFill>
          </a:endParaRPr>
        </a:p>
      </dsp:txBody>
      <dsp:txXfrm>
        <a:off x="3291839" y="3111599"/>
        <a:ext cx="4937760" cy="1414363"/>
      </dsp:txXfrm>
    </dsp:sp>
    <dsp:sp modelId="{F688FE8A-562A-4582-8FCE-15B67CB249B6}">
      <dsp:nvSpPr>
        <dsp:cNvPr id="0" name=""/>
        <dsp:cNvSpPr/>
      </dsp:nvSpPr>
      <dsp:spPr>
        <a:xfrm>
          <a:off x="0" y="3111599"/>
          <a:ext cx="3291839"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&gt;401% FPL</a:t>
          </a:r>
          <a:endParaRPr lang="en-US" sz="3600" kern="1200" dirty="0">
            <a:solidFill>
              <a:schemeClr val="bg1"/>
            </a:solidFill>
          </a:endParaRPr>
        </a:p>
      </dsp:txBody>
      <dsp:txXfrm>
        <a:off x="0" y="3111599"/>
        <a:ext cx="3291839" cy="14143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F2B4CE-ACEB-42D8-88BD-1A5FABB6B923}">
      <dsp:nvSpPr>
        <dsp:cNvPr id="0" name=""/>
        <dsp:cNvSpPr/>
      </dsp:nvSpPr>
      <dsp:spPr>
        <a:xfrm>
          <a:off x="457199" y="0"/>
          <a:ext cx="5181600" cy="40639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F0B08-146C-46BF-8F5C-E915C9220E16}">
      <dsp:nvSpPr>
        <dsp:cNvPr id="0" name=""/>
        <dsp:cNvSpPr/>
      </dsp:nvSpPr>
      <dsp:spPr>
        <a:xfrm>
          <a:off x="6548" y="1219199"/>
          <a:ext cx="1962150" cy="1625600"/>
        </a:xfrm>
        <a:prstGeom prst="roundRect">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75% Core Medical Services?</a:t>
          </a:r>
          <a:endParaRPr lang="en-US" sz="2200" kern="1200" dirty="0"/>
        </a:p>
      </dsp:txBody>
      <dsp:txXfrm>
        <a:off x="6548" y="1219199"/>
        <a:ext cx="1962150" cy="1625600"/>
      </dsp:txXfrm>
    </dsp:sp>
    <dsp:sp modelId="{FD9DBE52-38BE-433B-B466-990AF866BCE8}">
      <dsp:nvSpPr>
        <dsp:cNvPr id="0" name=""/>
        <dsp:cNvSpPr/>
      </dsp:nvSpPr>
      <dsp:spPr>
        <a:xfrm>
          <a:off x="2066924" y="1219199"/>
          <a:ext cx="1962150" cy="16256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Maintenance of Effort?</a:t>
          </a:r>
          <a:endParaRPr lang="en-US" sz="2200" kern="1200" dirty="0"/>
        </a:p>
      </dsp:txBody>
      <dsp:txXfrm>
        <a:off x="2066924" y="1219199"/>
        <a:ext cx="1962150" cy="1625600"/>
      </dsp:txXfrm>
    </dsp:sp>
    <dsp:sp modelId="{7BB48FE5-8A2D-4D8D-B04A-3F93B61C1FBE}">
      <dsp:nvSpPr>
        <dsp:cNvPr id="0" name=""/>
        <dsp:cNvSpPr/>
      </dsp:nvSpPr>
      <dsp:spPr>
        <a:xfrm>
          <a:off x="4127301" y="1219199"/>
          <a:ext cx="1962150" cy="1625600"/>
        </a:xfrm>
        <a:prstGeom prst="roundRect">
          <a:avLst/>
        </a:prstGeom>
        <a:solidFill>
          <a:srgbClr val="338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Focus of the future Ryan White Program?</a:t>
          </a:r>
          <a:endParaRPr lang="en-US" sz="2200" kern="1200" dirty="0">
            <a:solidFill>
              <a:schemeClr val="tx1"/>
            </a:solidFill>
          </a:endParaRPr>
        </a:p>
      </dsp:txBody>
      <dsp:txXfrm>
        <a:off x="4127301" y="1219199"/>
        <a:ext cx="196215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endParaRPr lang="en-US" dirty="0"/>
          </a:p>
        </p:txBody>
      </p:sp>
      <p:sp>
        <p:nvSpPr>
          <p:cNvPr id="3" name="Date Placeholder 2"/>
          <p:cNvSpPr>
            <a:spLocks noGrp="1"/>
          </p:cNvSpPr>
          <p:nvPr>
            <p:ph type="dt" sz="quarter" idx="1"/>
          </p:nvPr>
        </p:nvSpPr>
        <p:spPr>
          <a:xfrm>
            <a:off x="3884414" y="1"/>
            <a:ext cx="2972098" cy="464205"/>
          </a:xfrm>
          <a:prstGeom prst="rect">
            <a:avLst/>
          </a:prstGeom>
        </p:spPr>
        <p:txBody>
          <a:bodyPr vert="horz" lIns="87316" tIns="43658" rIns="87316" bIns="43658" rtlCol="0"/>
          <a:lstStyle>
            <a:lvl1pPr algn="r">
              <a:defRPr sz="1100"/>
            </a:lvl1pPr>
          </a:lstStyle>
          <a:p>
            <a:fld id="{0C08CC70-6A76-45B6-BB60-B3637103CC82}" type="datetimeFigureOut">
              <a:rPr lang="en-US" smtClean="0"/>
              <a:pPr/>
              <a:t>10/24/2012</a:t>
            </a:fld>
            <a:endParaRPr lang="en-US" dirty="0"/>
          </a:p>
        </p:txBody>
      </p:sp>
      <p:sp>
        <p:nvSpPr>
          <p:cNvPr id="4" name="Footer Placeholder 3"/>
          <p:cNvSpPr>
            <a:spLocks noGrp="1"/>
          </p:cNvSpPr>
          <p:nvPr>
            <p:ph type="ftr" sz="quarter" idx="2"/>
          </p:nvPr>
        </p:nvSpPr>
        <p:spPr>
          <a:xfrm>
            <a:off x="0" y="8830659"/>
            <a:ext cx="2972098" cy="464205"/>
          </a:xfrm>
          <a:prstGeom prst="rect">
            <a:avLst/>
          </a:prstGeom>
        </p:spPr>
        <p:txBody>
          <a:bodyPr vert="horz" lIns="87316" tIns="43658" rIns="87316" bIns="4365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87316" tIns="43658" rIns="87316" bIns="43658" rtlCol="0" anchor="b"/>
          <a:lstStyle>
            <a:lvl1pPr algn="r">
              <a:defRPr sz="1100"/>
            </a:lvl1pPr>
          </a:lstStyle>
          <a:p>
            <a:fld id="{D7CA8402-9547-45F3-87AC-312A57E76395}" type="slidenum">
              <a:rPr lang="en-US" smtClean="0"/>
              <a:pPr/>
              <a:t>‹#›</a:t>
            </a:fld>
            <a:endParaRPr lang="en-US" dirty="0"/>
          </a:p>
        </p:txBody>
      </p:sp>
    </p:spTree>
    <p:extLst>
      <p:ext uri="{BB962C8B-B14F-4D97-AF65-F5344CB8AC3E}">
        <p14:creationId xmlns:p14="http://schemas.microsoft.com/office/powerpoint/2010/main" xmlns="" val="797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a:defRPr sz="120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defRPr sz="1200"/>
            </a:lvl1pPr>
          </a:lstStyle>
          <a:p>
            <a:pPr>
              <a:defRPr/>
            </a:pPr>
            <a:endParaRPr lang="en-US" dirty="0"/>
          </a:p>
        </p:txBody>
      </p:sp>
      <p:sp>
        <p:nvSpPr>
          <p:cNvPr id="717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a:defRPr sz="1200"/>
            </a:lvl1pPr>
          </a:lstStyle>
          <a:p>
            <a:pPr>
              <a:defRPr/>
            </a:pPr>
            <a:fld id="{49C45FED-7BD5-41F0-B44D-CE3B59884865}" type="slidenum">
              <a:rPr lang="en-US"/>
              <a:pPr>
                <a:defRPr/>
              </a:pPr>
              <a:t>‹#›</a:t>
            </a:fld>
            <a:endParaRPr lang="en-US" dirty="0"/>
          </a:p>
        </p:txBody>
      </p:sp>
    </p:spTree>
    <p:extLst>
      <p:ext uri="{BB962C8B-B14F-4D97-AF65-F5344CB8AC3E}">
        <p14:creationId xmlns:p14="http://schemas.microsoft.com/office/powerpoint/2010/main" xmlns="" val="3096556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6716526-C943-48E3-AB90-3BBB7F0EB884}" type="slidenum">
              <a:rPr lang="en-US" smtClean="0"/>
              <a:pPr/>
              <a:t>1</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This is the main title slide.  It should be amended to reflect the name of the person (or people) who is (or people who are) giving the presentation.  It should also reflect title and division information for the presenter(s).  The title (and subtitle, if appropriate) of the presentation should also be substituted where indicated (see next slide for example).  Additional Title Slides should be used where appropriate if a new speaker is introduced within the course of a presentation.</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dirty="0" smtClean="0"/>
          </a:p>
        </p:txBody>
      </p:sp>
      <p:sp>
        <p:nvSpPr>
          <p:cNvPr id="14340" name="Slide Number Placeholder 3"/>
          <p:cNvSpPr>
            <a:spLocks noGrp="1"/>
          </p:cNvSpPr>
          <p:nvPr>
            <p:ph type="sldNum" sz="quarter" idx="5"/>
          </p:nvPr>
        </p:nvSpPr>
        <p:spPr>
          <a:noFill/>
        </p:spPr>
        <p:txBody>
          <a:bodyPr/>
          <a:lstStyle/>
          <a:p>
            <a:fld id="{5123BD98-628A-48FF-8F51-1C61FD27EF1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r>
              <a:rPr lang="en-US" dirty="0" smtClean="0"/>
              <a:t>Explain that LA County was part of an old health initiative also called HWLA. New initiative started on July 1, 2011.</a:t>
            </a:r>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r>
              <a:rPr lang="en-US" dirty="0" smtClean="0"/>
              <a:t>Explain that LA County was part of an old health initiative also called HWLA. New initiative started on July 1, 2011.</a:t>
            </a:r>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r>
              <a:rPr lang="en-US" dirty="0" smtClean="0"/>
              <a:t>Explain that LA County was part of an old health initiative also called HWLA. New initiative started on July 1, 2011.</a:t>
            </a:r>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r>
              <a:rPr lang="en-US" dirty="0" smtClean="0"/>
              <a:t>Explain that LA County was part of an old health initiative also called HWLA. New initiative started on July 1, 2011.</a:t>
            </a:r>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1E4170F-65C4-4451-8509-029FD5C014CF}" type="slidenum">
              <a:rPr lang="en-US" smtClean="0"/>
              <a:pPr/>
              <a:t>2</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CCCCB328-E391-4267-8277-EB41E77F3C26}" type="slidenum">
              <a:rPr lang="en-US" smtClean="0"/>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dirty="0" smtClean="0"/>
              <a:t>Labs:</a:t>
            </a:r>
          </a:p>
          <a:p>
            <a:r>
              <a:rPr lang="en-US" dirty="0" smtClean="0"/>
              <a:t>VL Resistance Testing: Public Health Lab Ryan White Funded</a:t>
            </a:r>
          </a:p>
          <a:p>
            <a:r>
              <a:rPr lang="en-US" dirty="0" smtClean="0"/>
              <a:t>Some labs done in house as part of HWLA contract</a:t>
            </a:r>
          </a:p>
          <a:p>
            <a:r>
              <a:rPr lang="en-US" dirty="0" smtClean="0"/>
              <a:t>Some labs done as part of medical specialty ref.</a:t>
            </a:r>
          </a:p>
        </p:txBody>
      </p:sp>
      <p:sp>
        <p:nvSpPr>
          <p:cNvPr id="16388" name="Slide Number Placeholder 3"/>
          <p:cNvSpPr>
            <a:spLocks noGrp="1"/>
          </p:cNvSpPr>
          <p:nvPr>
            <p:ph type="sldNum" sz="quarter" idx="5"/>
          </p:nvPr>
        </p:nvSpPr>
        <p:spPr>
          <a:noFill/>
        </p:spPr>
        <p:txBody>
          <a:bodyPr/>
          <a:lstStyle/>
          <a:p>
            <a:fld id="{36528D8D-5FFA-4F00-A434-958FC4B8C623}" type="slidenum">
              <a:rPr lang="en-US" smtClean="0"/>
              <a:pPr/>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See chart in handout package</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58" indent="-285715" eaLnBrk="0" hangingPunct="0">
              <a:defRPr>
                <a:solidFill>
                  <a:schemeClr val="tx1"/>
                </a:solidFill>
                <a:latin typeface="Arial" charset="0"/>
              </a:defRPr>
            </a:lvl2pPr>
            <a:lvl3pPr marL="1142858" indent="-228572" eaLnBrk="0" hangingPunct="0">
              <a:defRPr>
                <a:solidFill>
                  <a:schemeClr val="tx1"/>
                </a:solidFill>
                <a:latin typeface="Arial" charset="0"/>
              </a:defRPr>
            </a:lvl3pPr>
            <a:lvl4pPr marL="1600001" indent="-228572" eaLnBrk="0" hangingPunct="0">
              <a:defRPr>
                <a:solidFill>
                  <a:schemeClr val="tx1"/>
                </a:solidFill>
                <a:latin typeface="Arial" charset="0"/>
              </a:defRPr>
            </a:lvl4pPr>
            <a:lvl5pPr marL="2057145" indent="-228572" eaLnBrk="0" hangingPunct="0">
              <a:defRPr>
                <a:solidFill>
                  <a:schemeClr val="tx1"/>
                </a:solidFill>
                <a:latin typeface="Arial" charset="0"/>
              </a:defRPr>
            </a:lvl5pPr>
            <a:lvl6pPr marL="2514288" indent="-228572" eaLnBrk="0" fontAlgn="base" hangingPunct="0">
              <a:spcBef>
                <a:spcPct val="0"/>
              </a:spcBef>
              <a:spcAft>
                <a:spcPct val="0"/>
              </a:spcAft>
              <a:defRPr>
                <a:solidFill>
                  <a:schemeClr val="tx1"/>
                </a:solidFill>
                <a:latin typeface="Arial" charset="0"/>
              </a:defRPr>
            </a:lvl6pPr>
            <a:lvl7pPr marL="2971431" indent="-228572" eaLnBrk="0" fontAlgn="base" hangingPunct="0">
              <a:spcBef>
                <a:spcPct val="0"/>
              </a:spcBef>
              <a:spcAft>
                <a:spcPct val="0"/>
              </a:spcAft>
              <a:defRPr>
                <a:solidFill>
                  <a:schemeClr val="tx1"/>
                </a:solidFill>
                <a:latin typeface="Arial" charset="0"/>
              </a:defRPr>
            </a:lvl7pPr>
            <a:lvl8pPr marL="3428574" indent="-228572" eaLnBrk="0" fontAlgn="base" hangingPunct="0">
              <a:spcBef>
                <a:spcPct val="0"/>
              </a:spcBef>
              <a:spcAft>
                <a:spcPct val="0"/>
              </a:spcAft>
              <a:defRPr>
                <a:solidFill>
                  <a:schemeClr val="tx1"/>
                </a:solidFill>
                <a:latin typeface="Arial" charset="0"/>
              </a:defRPr>
            </a:lvl8pPr>
            <a:lvl9pPr marL="3885717" indent="-228572" eaLnBrk="0" fontAlgn="base" hangingPunct="0">
              <a:spcBef>
                <a:spcPct val="0"/>
              </a:spcBef>
              <a:spcAft>
                <a:spcPct val="0"/>
              </a:spcAft>
              <a:defRPr>
                <a:solidFill>
                  <a:schemeClr val="tx1"/>
                </a:solidFill>
                <a:latin typeface="Arial" charset="0"/>
              </a:defRPr>
            </a:lvl9pPr>
          </a:lstStyle>
          <a:p>
            <a:pPr eaLnBrk="1" hangingPunct="1"/>
            <a:fld id="{312CE7AE-A7EA-4701-A1EA-1BDA5FD5E102}" type="slidenum">
              <a:rPr lang="en-US" smtClean="0"/>
              <a:pPr eaLnBrk="1" hangingPunct="1"/>
              <a:t>25</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58" indent="-285715" eaLnBrk="0" hangingPunct="0">
              <a:defRPr>
                <a:solidFill>
                  <a:schemeClr val="tx1"/>
                </a:solidFill>
                <a:latin typeface="Arial" charset="0"/>
              </a:defRPr>
            </a:lvl2pPr>
            <a:lvl3pPr marL="1142858" indent="-228572" eaLnBrk="0" hangingPunct="0">
              <a:defRPr>
                <a:solidFill>
                  <a:schemeClr val="tx1"/>
                </a:solidFill>
                <a:latin typeface="Arial" charset="0"/>
              </a:defRPr>
            </a:lvl3pPr>
            <a:lvl4pPr marL="1600001" indent="-228572" eaLnBrk="0" hangingPunct="0">
              <a:defRPr>
                <a:solidFill>
                  <a:schemeClr val="tx1"/>
                </a:solidFill>
                <a:latin typeface="Arial" charset="0"/>
              </a:defRPr>
            </a:lvl4pPr>
            <a:lvl5pPr marL="2057145" indent="-228572" eaLnBrk="0" hangingPunct="0">
              <a:defRPr>
                <a:solidFill>
                  <a:schemeClr val="tx1"/>
                </a:solidFill>
                <a:latin typeface="Arial" charset="0"/>
              </a:defRPr>
            </a:lvl5pPr>
            <a:lvl6pPr marL="2514288" indent="-228572" eaLnBrk="0" fontAlgn="base" hangingPunct="0">
              <a:spcBef>
                <a:spcPct val="0"/>
              </a:spcBef>
              <a:spcAft>
                <a:spcPct val="0"/>
              </a:spcAft>
              <a:defRPr>
                <a:solidFill>
                  <a:schemeClr val="tx1"/>
                </a:solidFill>
                <a:latin typeface="Arial" charset="0"/>
              </a:defRPr>
            </a:lvl6pPr>
            <a:lvl7pPr marL="2971431" indent="-228572" eaLnBrk="0" fontAlgn="base" hangingPunct="0">
              <a:spcBef>
                <a:spcPct val="0"/>
              </a:spcBef>
              <a:spcAft>
                <a:spcPct val="0"/>
              </a:spcAft>
              <a:defRPr>
                <a:solidFill>
                  <a:schemeClr val="tx1"/>
                </a:solidFill>
                <a:latin typeface="Arial" charset="0"/>
              </a:defRPr>
            </a:lvl7pPr>
            <a:lvl8pPr marL="3428574" indent="-228572" eaLnBrk="0" fontAlgn="base" hangingPunct="0">
              <a:spcBef>
                <a:spcPct val="0"/>
              </a:spcBef>
              <a:spcAft>
                <a:spcPct val="0"/>
              </a:spcAft>
              <a:defRPr>
                <a:solidFill>
                  <a:schemeClr val="tx1"/>
                </a:solidFill>
                <a:latin typeface="Arial" charset="0"/>
              </a:defRPr>
            </a:lvl8pPr>
            <a:lvl9pPr marL="3885717" indent="-228572" eaLnBrk="0" fontAlgn="base" hangingPunct="0">
              <a:spcBef>
                <a:spcPct val="0"/>
              </a:spcBef>
              <a:spcAft>
                <a:spcPct val="0"/>
              </a:spcAft>
              <a:defRPr>
                <a:solidFill>
                  <a:schemeClr val="tx1"/>
                </a:solidFill>
                <a:latin typeface="Arial" charset="0"/>
              </a:defRPr>
            </a:lvl9pPr>
          </a:lstStyle>
          <a:p>
            <a:pPr eaLnBrk="1" hangingPunct="1"/>
            <a:fld id="{0FF71787-1667-496B-962A-54B08ADD9D1B}" type="slidenum">
              <a:rPr lang="en-US" smtClean="0"/>
              <a:pPr eaLnBrk="1" hangingPunct="1"/>
              <a:t>26</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PLWHA</a:t>
            </a:r>
            <a:r>
              <a:rPr lang="en-US" baseline="0" dirty="0" smtClean="0"/>
              <a:t> = People living with HIV/AIDS</a:t>
            </a:r>
            <a:endParaRPr lang="en-US" dirty="0"/>
          </a:p>
        </p:txBody>
      </p:sp>
      <p:sp>
        <p:nvSpPr>
          <p:cNvPr id="4" name="Slide Number Placeholder 3"/>
          <p:cNvSpPr>
            <a:spLocks noGrp="1"/>
          </p:cNvSpPr>
          <p:nvPr>
            <p:ph type="sldNum" sz="quarter" idx="10"/>
          </p:nvPr>
        </p:nvSpPr>
        <p:spPr/>
        <p:txBody>
          <a:bodyPr/>
          <a:lstStyle/>
          <a:p>
            <a:fld id="{5B705D5A-21AE-4721-B97D-4FF67A45AA74}"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1E4170F-65C4-4451-8509-029FD5C014CF}" type="slidenum">
              <a:rPr lang="en-US" smtClean="0"/>
              <a:pPr/>
              <a:t>3</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4A3509-2764-47D6-BA9F-1EEFDE8E962C}" type="slidenum">
              <a:rPr lang="en-US" smtClean="0"/>
              <a:pPr>
                <a:defRPr/>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smtClean="0"/>
              <a:t>2014 (2 years)</a:t>
            </a:r>
          </a:p>
        </p:txBody>
      </p:sp>
      <p:sp>
        <p:nvSpPr>
          <p:cNvPr id="17412" name="Slide Number Placeholder 3"/>
          <p:cNvSpPr>
            <a:spLocks noGrp="1"/>
          </p:cNvSpPr>
          <p:nvPr>
            <p:ph type="sldNum" sz="quarter" idx="5"/>
          </p:nvPr>
        </p:nvSpPr>
        <p:spPr>
          <a:noFill/>
        </p:spPr>
        <p:txBody>
          <a:bodyPr/>
          <a:lstStyle/>
          <a:p>
            <a:fld id="{0FA8F963-A85E-4488-BAA2-92520483873A}" type="slidenum">
              <a:rPr lang="en-US" smtClean="0"/>
              <a:pPr/>
              <a:t>41</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p>
        </p:txBody>
      </p:sp>
      <p:sp>
        <p:nvSpPr>
          <p:cNvPr id="18436" name="Slide Number Placeholder 3"/>
          <p:cNvSpPr>
            <a:spLocks noGrp="1"/>
          </p:cNvSpPr>
          <p:nvPr>
            <p:ph type="sldNum" sz="quarter" idx="5"/>
          </p:nvPr>
        </p:nvSpPr>
        <p:spPr>
          <a:noFill/>
        </p:spPr>
        <p:txBody>
          <a:bodyPr/>
          <a:lstStyle/>
          <a:p>
            <a:fld id="{F3A1D4B8-5C43-45F8-B28A-B48E3597E8C6}" type="slidenum">
              <a:rPr lang="en-US" smtClean="0"/>
              <a:pPr/>
              <a:t>42</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Do these requirements still make sense?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How do we structure the RWP to meet the new demands? </a:t>
            </a:r>
          </a:p>
          <a:p>
            <a:endParaRPr lang="en-US" dirty="0" smtClean="0"/>
          </a:p>
        </p:txBody>
      </p:sp>
      <p:sp>
        <p:nvSpPr>
          <p:cNvPr id="18436" name="Slide Number Placeholder 3"/>
          <p:cNvSpPr>
            <a:spLocks noGrp="1"/>
          </p:cNvSpPr>
          <p:nvPr>
            <p:ph type="sldNum" sz="quarter" idx="5"/>
          </p:nvPr>
        </p:nvSpPr>
        <p:spPr>
          <a:noFill/>
        </p:spPr>
        <p:txBody>
          <a:bodyPr/>
          <a:lstStyle/>
          <a:p>
            <a:fld id="{F3A1D4B8-5C43-45F8-B28A-B48E3597E8C6}" type="slidenum">
              <a:rPr lang="en-US" smtClean="0"/>
              <a:pPr/>
              <a:t>43</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78FDDB-070B-4579-87C5-0B6F01F81B70}" type="slidenum">
              <a:rPr lang="en-US">
                <a:solidFill>
                  <a:prstClr val="black"/>
                </a:solidFill>
              </a:rPr>
              <a:pPr/>
              <a:t>4</a:t>
            </a:fld>
            <a:endParaRPr lang="en-US" dirty="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b="1" dirty="0" smtClean="0"/>
              <a:t>(Optional slide)</a:t>
            </a:r>
            <a:r>
              <a:rPr lang="en-US" b="0" dirty="0" smtClean="0"/>
              <a:t>: This</a:t>
            </a:r>
            <a:r>
              <a:rPr lang="en-US" b="0" baseline="0" dirty="0" smtClean="0"/>
              <a:t> slide shows Los Angeles County in comparison with the State of California.  We are 2.6% of the state’s land area, 26.6% of the population, and 46.1% of the estimated living HIV/AIDS cases as of January 1, 2011.</a:t>
            </a:r>
            <a:endParaRPr lang="en-US" b="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r>
              <a:rPr lang="en-US" b="1" dirty="0" smtClean="0"/>
              <a:t>(Optional slide)</a:t>
            </a:r>
            <a:r>
              <a:rPr lang="en-US" dirty="0" smtClean="0"/>
              <a:t>: With over 4,000 square miles, Los Angeles County is larger than San Francisco (City and County), The District of Columbia, Philadelphia, Houston, Chicago, and all 5 boroughs of New York City combined.</a:t>
            </a:r>
          </a:p>
        </p:txBody>
      </p:sp>
      <p:sp>
        <p:nvSpPr>
          <p:cNvPr id="73732" name="Slide Number Placeholder 3"/>
          <p:cNvSpPr>
            <a:spLocks noGrp="1"/>
          </p:cNvSpPr>
          <p:nvPr>
            <p:ph type="sldNum" sz="quarter" idx="5"/>
          </p:nvPr>
        </p:nvSpPr>
        <p:spPr>
          <a:noFill/>
        </p:spPr>
        <p:txBody>
          <a:bodyPr/>
          <a:lstStyle/>
          <a:p>
            <a:fld id="{529DDA25-2163-F84A-90E4-F98BE85A6662}" type="slidenum">
              <a:rPr lang="en-US" smtClean="0">
                <a:solidFill>
                  <a:prstClr val="black"/>
                </a:solidFill>
              </a:rPr>
              <a:pPr/>
              <a:t>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EBEB1D-180B-44A2-B69C-4A0A8F3E116C}" type="slidenum">
              <a:rPr lang="en-US">
                <a:solidFill>
                  <a:prstClr val="black"/>
                </a:solidFill>
              </a:rPr>
              <a:pPr/>
              <a:t>6</a:t>
            </a:fld>
            <a:endParaRPr lang="en-US" dirty="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defTabSz="923018" eaLnBrk="1" fontAlgn="auto" hangingPunct="1">
              <a:spcBef>
                <a:spcPts val="0"/>
              </a:spcBef>
              <a:spcAft>
                <a:spcPts val="0"/>
              </a:spcAft>
              <a:defRPr/>
            </a:pPr>
            <a:r>
              <a:rPr lang="en-US" b="0" dirty="0" smtClean="0"/>
              <a:t>Los</a:t>
            </a:r>
            <a:r>
              <a:rPr lang="en-US" b="0" baseline="0" dirty="0" smtClean="0"/>
              <a:t> Angeles County is the most populous in the United States with 9.8 million residents.  The County is diverse in both it’s people and geography.  There is no one majority racial/ethnic group and the County’s geography consists of urban, suburban, and rural areas divided by several mountain ranges.</a:t>
            </a:r>
            <a:endParaRPr lang="en-US" b="0"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PLWHA</a:t>
            </a:r>
            <a:r>
              <a:rPr lang="en-US" baseline="0" dirty="0" smtClean="0"/>
              <a:t> = People living with HIV/AIDS</a:t>
            </a:r>
            <a:endParaRPr lang="en-US" dirty="0"/>
          </a:p>
        </p:txBody>
      </p:sp>
      <p:sp>
        <p:nvSpPr>
          <p:cNvPr id="4" name="Slide Number Placeholder 3"/>
          <p:cNvSpPr>
            <a:spLocks noGrp="1"/>
          </p:cNvSpPr>
          <p:nvPr>
            <p:ph type="sldNum" sz="quarter" idx="10"/>
          </p:nvPr>
        </p:nvSpPr>
        <p:spPr/>
        <p:txBody>
          <a:bodyPr/>
          <a:lstStyle/>
          <a:p>
            <a:fld id="{5B705D5A-21AE-4721-B97D-4FF67A45AA7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A4D3720-064B-4849-80D3-94C6FC722FC8}" type="slidenum">
              <a:rPr lang="en-US" smtClean="0"/>
              <a:pPr/>
              <a:t>8</a:t>
            </a:fld>
            <a:endParaRPr lang="en-US" dirty="0" smtClean="0"/>
          </a:p>
        </p:txBody>
      </p:sp>
      <p:sp>
        <p:nvSpPr>
          <p:cNvPr id="48131" name="Rectangle 7"/>
          <p:cNvSpPr txBox="1">
            <a:spLocks noGrp="1" noChangeArrowheads="1"/>
          </p:cNvSpPr>
          <p:nvPr/>
        </p:nvSpPr>
        <p:spPr bwMode="auto">
          <a:xfrm>
            <a:off x="3883026" y="8854176"/>
            <a:ext cx="2987675" cy="456751"/>
          </a:xfrm>
          <a:prstGeom prst="rect">
            <a:avLst/>
          </a:prstGeom>
          <a:noFill/>
          <a:ln w="9525">
            <a:noFill/>
            <a:miter lim="800000"/>
            <a:headEnd/>
            <a:tailEnd/>
          </a:ln>
        </p:spPr>
        <p:txBody>
          <a:bodyPr lIns="90546" tIns="45274" rIns="90546" bIns="45274" anchor="b"/>
          <a:lstStyle/>
          <a:p>
            <a:pPr algn="r" defTabSz="903788" eaLnBrk="0" hangingPunct="0"/>
            <a:fld id="{60E5B8EA-4342-4ABE-A7BD-5EC6787D2B42}" type="slidenum">
              <a:rPr lang="en-US" sz="1200">
                <a:latin typeface="Times New Roman" pitchFamily="18" charset="0"/>
              </a:rPr>
              <a:pPr algn="r" defTabSz="903788" eaLnBrk="0" hangingPunct="0"/>
              <a:t>8</a:t>
            </a:fld>
            <a:endParaRPr lang="en-US" sz="1200" dirty="0">
              <a:latin typeface="Times New Roman" pitchFamily="18"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lIns="90546" tIns="45274" rIns="90546" bIns="45274"/>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45FED-7BD5-41F0-B44D-CE3B5988486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D0B5C1-211B-400F-9231-13017B16365C}" type="datetime1">
              <a:rPr lang="en-US"/>
              <a:pPr>
                <a:defRPr/>
              </a:pPr>
              <a:t>10/24/2012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30A4F0-C74C-4A16-BA43-69B335FDCB9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9A657C-84FF-480B-AF94-A8FFBB4746A3}" type="datetime1">
              <a:rPr lang="en-US"/>
              <a:pPr>
                <a:defRPr/>
              </a:pPr>
              <a:t>10/24/2012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8FAACE-1726-4EE7-96CB-F41249F192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851E6C-E746-48C7-9D62-FEDA3C3E44CC}" type="datetime1">
              <a:rPr lang="en-US"/>
              <a:pPr>
                <a:defRPr/>
              </a:pPr>
              <a:t>10/24/2012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3BE08F-1D3E-4015-AFE9-7D2232951A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dirty="0">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latin typeface="Arial" pitchFamily="34" charset="0"/>
                <a:cs typeface="Arial" pitchFamily="34" charset="0"/>
              </a:defRPr>
            </a:lvl1pPr>
          </a:lstStyle>
          <a:p>
            <a:pPr>
              <a:defRPr/>
            </a:pPr>
            <a:fld id="{9646DB70-5FB7-4404-A57E-09E560A06B5A}"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11DA6-F724-451F-9A5D-78D6F204325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3240B-50FC-4370-A4FE-D509F18BEDE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A74B3-947A-49D4-BB88-E60FDF49207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324E60-4507-43E8-853A-7F9E452599A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67DD80-24E2-400E-B9ED-09FA5745B28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09B83A-CDCC-4C63-B386-7AE810B748B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524F0-CFE6-4D46-BE91-D41F55ABE2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313A1C-B930-4796-9037-CF78A92D0884}" type="datetime1">
              <a:rPr lang="en-US"/>
              <a:pPr>
                <a:defRPr/>
              </a:pPr>
              <a:t>10/24/2012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B1C86-852A-4A78-B82C-E3F94BFD645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8711C1-B7F3-4224-A97B-E4206684847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EAD5E3-99A7-4BD0-A2BC-03FF4CC5343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5D44C-8F8A-4862-9063-2943CE255D5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Footer Placeholder 3"/>
          <p:cNvSpPr>
            <a:spLocks noGrp="1"/>
          </p:cNvSpPr>
          <p:nvPr>
            <p:ph type="ftr" sz="quarter" idx="10"/>
          </p:nvPr>
        </p:nvSpPr>
        <p:spPr>
          <a:xfrm>
            <a:off x="3124200" y="6245225"/>
            <a:ext cx="2895600" cy="476250"/>
          </a:xfrm>
        </p:spPr>
        <p:txBody>
          <a:bodyPr/>
          <a:lstStyle>
            <a:lvl1pPr>
              <a:defRPr/>
            </a:lvl1pPr>
          </a:lstStyle>
          <a:p>
            <a:pPr>
              <a:defRPr/>
            </a:pPr>
            <a:endParaRPr lang="en-US" dirty="0">
              <a:solidFill>
                <a:srgbClr val="FFFFFF"/>
              </a:solidFill>
            </a:endParaRPr>
          </a:p>
        </p:txBody>
      </p:sp>
      <p:sp>
        <p:nvSpPr>
          <p:cNvPr id="5" name="Slide Number Placeholder 4"/>
          <p:cNvSpPr>
            <a:spLocks noGrp="1"/>
          </p:cNvSpPr>
          <p:nvPr>
            <p:ph type="sldNum" sz="quarter" idx="11"/>
          </p:nvPr>
        </p:nvSpPr>
        <p:spPr>
          <a:xfrm>
            <a:off x="457200" y="6305550"/>
            <a:ext cx="2133600" cy="476250"/>
          </a:xfrm>
        </p:spPr>
        <p:txBody>
          <a:bodyPr/>
          <a:lstStyle>
            <a:lvl1pPr>
              <a:defRPr smtClean="0"/>
            </a:lvl1pPr>
          </a:lstStyle>
          <a:p>
            <a:pPr>
              <a:defRPr/>
            </a:pPr>
            <a:fld id="{59963316-AFC9-43BC-AAA5-67A7880B7DF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dirty="0">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4B54DC2E-8B3D-4E0B-A08B-2D27F26772AB}"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FF4360A-1276-4CE5-AC5B-4D8FA7131308}"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58CE0E7-8D73-463C-9B21-D4A710540776}"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433DC3D-5352-401F-B63E-3015E47A2D7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374A26F4-BCDE-4A86-811B-FBA2B329979B}"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67CD9A9-7C4C-4EFD-917B-4DF7FEC8D516}"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C1D9BC-3F45-4A47-BEC4-5A736352F5E2}" type="datetime1">
              <a:rPr lang="en-US"/>
              <a:pPr>
                <a:defRPr/>
              </a:pPr>
              <a:t>10/24/2012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9280C1-6D64-45E9-A6E6-057CB98376C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EAFA9E5-4987-4619-AF4A-C03571332BC9}"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1F7899C-74A4-4F9E-87EC-D68F2935B8E5}"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EDA69C8-9B9E-4A20-AA36-4942C2551B27}"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576E028-915D-4714-AACB-758ED43D53C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4783857-97A9-442D-B0B9-7D52959452FF}"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pPr>
              <a:defRPr/>
            </a:pPr>
            <a:endParaRPr lang="en-US" dirty="0">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ea typeface="Arial" charset="0"/>
                <a:cs typeface="Arial" charset="0"/>
              </a:defRPr>
            </a:lvl1pPr>
          </a:lstStyle>
          <a:p>
            <a:fld id="{A633A518-CC7D-B24C-94B6-3FA46F6A147D}"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0CC62-7818-5F46-A84A-793D91AB6354}"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58197-9E59-7E41-8E77-5055E8D90D0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6F1158-A092-994D-A1CC-E8710458CD5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7089C4-A502-A64C-8033-DA8CCA97AA6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176482-1B2F-41E1-8F18-EA1CB50BEEFE}" type="datetime1">
              <a:rPr lang="en-US"/>
              <a:pPr>
                <a:defRPr/>
              </a:pPr>
              <a:t>10/24/2012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4C7650-096D-4051-A7B3-F628B3BD03F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F32A23-8CBD-904C-A3DD-B53254768BAA}"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0FE811-E462-9140-8119-995CFA278DC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1CE57-9CCC-124C-9527-63F3E12E5E3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235649-366A-C542-84FE-F5394DE77D1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AA741-C853-BA44-B82B-B7AB8CCCC25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9EC61F-2DC3-1C48-B63B-299B4BB55462}"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fld id="{8B421A52-BD52-4EF6-B7A7-86B7402A5074}" type="datetime1">
              <a:rPr lang="en-US" smtClean="0">
                <a:solidFill>
                  <a:srgbClr val="FFFFFF"/>
                </a:solidFill>
              </a:rPr>
              <a:pPr/>
              <a:t>10/24/2012</a:t>
            </a:fld>
            <a:endParaRPr lang="en-US" dirty="0">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216096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CBE4E1F-B351-42C0-A21A-A40A0C53E1D8}"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333371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C5AA883-7584-4E61-9EA7-C6416EFF6E4A}"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3491764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195AB7C-3041-4676-B1F0-D0CECAA38B43}" type="datetime1">
              <a:rPr lang="en-US" smtClean="0">
                <a:solidFill>
                  <a:srgbClr val="FFFFFF"/>
                </a:solidFill>
              </a:rPr>
              <a:pPr/>
              <a:t>10/24/2012</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0225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D6CC20A-BEC7-4948-8DDB-8C1DC36C3999}" type="datetime1">
              <a:rPr lang="en-US"/>
              <a:pPr>
                <a:defRPr/>
              </a:pPr>
              <a:t>10/24/2012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B2CB8A4-0CCD-4ADF-806E-EB4844B31EEB}"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1FB498A-628D-445D-8FA9-5084B3E6CDFF}" type="datetime1">
              <a:rPr lang="en-US" smtClean="0">
                <a:solidFill>
                  <a:srgbClr val="FFFFFF"/>
                </a:solidFill>
              </a:rPr>
              <a:pPr/>
              <a:t>10/24/2012</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923441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D79D103-0106-407D-B113-44BFC754F47E}" type="datetime1">
              <a:rPr lang="en-US" smtClean="0">
                <a:solidFill>
                  <a:srgbClr val="FFFFFF"/>
                </a:solidFill>
              </a:rPr>
              <a:pPr/>
              <a:t>10/24/2012</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695265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4A217B5-921A-4256-85F6-B7CAB0D40402}" type="datetime1">
              <a:rPr lang="en-US" smtClean="0">
                <a:solidFill>
                  <a:srgbClr val="FFFFFF"/>
                </a:solidFill>
              </a:rPr>
              <a:pPr/>
              <a:t>10/24/2012</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503585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4AEBB4D-B7F5-45B9-8E1C-089943B40806}" type="datetime1">
              <a:rPr lang="en-US" smtClean="0">
                <a:solidFill>
                  <a:srgbClr val="FFFFFF"/>
                </a:solidFill>
              </a:rPr>
              <a:pPr/>
              <a:t>10/24/2012</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299137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85FDD74-73C7-4F90-9CAA-672631038C43}" type="datetime1">
              <a:rPr lang="en-US" smtClean="0">
                <a:solidFill>
                  <a:srgbClr val="FFFFFF"/>
                </a:solidFill>
              </a:rPr>
              <a:pPr/>
              <a:t>10/24/2012</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3129980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F60CB96-37CB-459C-9622-190D7ED3BC87}"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175582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DE110F-7DA5-40FA-A400-1CE0F221BF1B}"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1296265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4C32C35D-364F-4DD1-8A87-A72FB4D0E20F}" type="datetime1">
              <a:rPr lang="en-US" smtClean="0">
                <a:solidFill>
                  <a:srgbClr val="FFFFFF"/>
                </a:solidFill>
              </a:rPr>
              <a:pPr/>
              <a:t>10/24/2012</a:t>
            </a:fld>
            <a:endParaRPr lang="en-US" dirty="0">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2999331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A6D2F86B-0777-4074-BB29-321D45E743D5}" type="datetime1">
              <a:rPr lang="en-US" smtClean="0">
                <a:solidFill>
                  <a:srgbClr val="FFFFFF"/>
                </a:solidFill>
              </a:rPr>
              <a:pPr/>
              <a:t>10/24/2012</a:t>
            </a:fld>
            <a:endParaRPr lang="en-US" dirty="0">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BF9DA8E-4102-439F-B19D-2035CF459E6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2570751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sz="1200">
                <a:latin typeface="Arial" pitchFamily="34" charset="0"/>
                <a:cs typeface="Arial" pitchFamily="34" charset="0"/>
              </a:defRPr>
            </a:lvl1pPr>
          </a:lstStyle>
          <a:p>
            <a:fld id="{0323DBE3-D0AA-4D02-96CC-6DAD8447D9E1}" type="datetime1">
              <a:rPr lang="en-US" smtClean="0">
                <a:solidFill>
                  <a:srgbClr val="FFFFFF"/>
                </a:solidFill>
              </a:rPr>
              <a:pPr/>
              <a:t>10/24/2012</a:t>
            </a:fld>
            <a:endParaRPr lang="en-US" dirty="0">
              <a:solidFill>
                <a:srgbClr val="FFFFFF"/>
              </a:solidFill>
            </a:endParaRPr>
          </a:p>
        </p:txBody>
      </p:sp>
      <p:sp>
        <p:nvSpPr>
          <p:cNvPr id="5" name="Footer Placeholder 4"/>
          <p:cNvSpPr>
            <a:spLocks noGrp="1"/>
          </p:cNvSpPr>
          <p:nvPr>
            <p:ph type="ftr" sz="quarter" idx="11"/>
          </p:nvPr>
        </p:nvSpPr>
        <p:spPr>
          <a:xfrm>
            <a:off x="3124200" y="6400800"/>
            <a:ext cx="2895600" cy="320675"/>
          </a:xfrm>
        </p:spPr>
        <p:txBody>
          <a:bodyPr/>
          <a:lstStyle>
            <a:lvl1pPr>
              <a:defRPr sz="1200">
                <a:latin typeface="Arial" pitchFamily="34" charset="0"/>
                <a:cs typeface="Arial" pitchFamily="34" charset="0"/>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6858000" y="6400800"/>
            <a:ext cx="2133600" cy="304800"/>
          </a:xfrm>
        </p:spPr>
        <p:txBody>
          <a:bodyPr/>
          <a:lstStyle>
            <a:lvl1pPr>
              <a:defRPr sz="1200">
                <a:cs typeface="Arial" charset="0"/>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73EC17A-52F2-45DF-9CA5-29CDA589157C}" type="datetime1">
              <a:rPr lang="en-US"/>
              <a:pPr>
                <a:defRPr/>
              </a:pPr>
              <a:t>10/24/2012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E0CD8C5-8D92-4D10-A6C2-F981A3F66F6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0334A28-1309-444D-A0C7-47AD6C5C860C}"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37E995F-C507-429E-9B0A-03AB81537E5E}"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AAD6732-54BC-4018-B09A-81FBAD59253A}" type="datetime1">
              <a:rPr lang="en-US" smtClean="0">
                <a:solidFill>
                  <a:srgbClr val="FFFFFF"/>
                </a:solidFill>
              </a:rPr>
              <a:pPr/>
              <a:t>10/24/2012</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2894564-4382-4AB0-892E-4F132497BFE2}" type="datetime1">
              <a:rPr lang="en-US" smtClean="0">
                <a:solidFill>
                  <a:srgbClr val="FFFFFF"/>
                </a:solidFill>
              </a:rPr>
              <a:pPr/>
              <a:t>10/24/2012</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2ADB544C-13FE-4AB6-8FC3-4CE4D2D08DA5}" type="datetime1">
              <a:rPr lang="en-US" smtClean="0">
                <a:solidFill>
                  <a:srgbClr val="FFFFFF"/>
                </a:solidFill>
              </a:rPr>
              <a:pPr/>
              <a:t>10/24/2012</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D2C4162-81D2-4C06-BAAA-672E974A3F98}" type="datetime1">
              <a:rPr lang="en-US" smtClean="0">
                <a:solidFill>
                  <a:srgbClr val="FFFFFF"/>
                </a:solidFill>
              </a:rPr>
              <a:pPr/>
              <a:t>10/24/2012</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2507862-7F62-420C-BDAB-7C5CDC3B229E}" type="datetime1">
              <a:rPr lang="en-US" smtClean="0">
                <a:solidFill>
                  <a:srgbClr val="FFFFFF"/>
                </a:solidFill>
              </a:rPr>
              <a:pPr/>
              <a:t>10/24/2012</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6F379C-C76A-42D0-9F02-3613051AEC6D}" type="datetime1">
              <a:rPr lang="en-US" smtClean="0">
                <a:solidFill>
                  <a:srgbClr val="FFFFFF"/>
                </a:solidFill>
              </a:rPr>
              <a:pPr/>
              <a:t>10/24/2012</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2B34B0C-50A9-4ACE-B24D-9BF7FBBE7962}"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0D01EF4-C85C-4C15-A1E5-FF31D3939B3A}" type="datetime1">
              <a:rPr lang="en-US" smtClean="0">
                <a:solidFill>
                  <a:srgbClr val="FFFFFF"/>
                </a:solidFill>
              </a:rPr>
              <a:pPr/>
              <a:t>10/24/2012</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62F7F1-B454-40C9-98FC-6277646EB1C2}" type="datetime1">
              <a:rPr lang="en-US"/>
              <a:pPr>
                <a:defRPr/>
              </a:pPr>
              <a:t>10/24/2012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2082F61-3654-409B-BC01-3F24B2A89BDB}"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354243A-8D09-48C0-A805-DE134B132E56}" type="datetime1">
              <a:rPr lang="en-US" smtClean="0">
                <a:solidFill>
                  <a:srgbClr val="FFFFFF"/>
                </a:solidFill>
              </a:rPr>
              <a:pPr/>
              <a:t>10/24/2012</a:t>
            </a:fld>
            <a:endParaRPr lang="en-US" dirty="0">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B8257A9-F556-4D5E-9092-5407D52D708D}"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fld id="{ECB4D566-371D-4FCB-9B66-82FC7EECE136}" type="datetime1">
              <a:rPr lang="en-US" smtClean="0">
                <a:solidFill>
                  <a:srgbClr val="FFFFFF"/>
                </a:solidFill>
              </a:rPr>
              <a:pPr>
                <a:defRPr/>
              </a:pPr>
              <a:t>10/24/2012</a:t>
            </a:fld>
            <a:endParaRPr lang="en-US" dirty="0">
              <a:solidFill>
                <a:srgbClr val="FFFFFF"/>
              </a:solidFill>
            </a:endParaRPr>
          </a:p>
        </p:txBody>
      </p:sp>
      <p:sp>
        <p:nvSpPr>
          <p:cNvPr id="7" name="Footer Placeholder 6"/>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8" name="Slide Number Placeholder 7"/>
          <p:cNvSpPr>
            <a:spLocks noGrp="1"/>
          </p:cNvSpPr>
          <p:nvPr>
            <p:ph type="sldNum" sz="quarter" idx="12"/>
          </p:nvPr>
        </p:nvSpPr>
        <p:spPr>
          <a:xfrm>
            <a:off x="6794500" y="6499225"/>
            <a:ext cx="2133600" cy="307975"/>
          </a:xfrm>
        </p:spPr>
        <p:txBody>
          <a:bodyPr/>
          <a:lstStyle>
            <a:lvl1pPr>
              <a:defRPr/>
            </a:lvl1pPr>
          </a:lstStyle>
          <a:p>
            <a:pPr>
              <a:defRPr/>
            </a:pPr>
            <a:fld id="{8499F63B-2D55-46E8-8F4D-B400D39706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fld id="{BA8B5F35-A589-4060-9A12-61270F238BF2}" type="datetime1">
              <a:rPr lang="en-US" smtClean="0">
                <a:solidFill>
                  <a:srgbClr val="FFFFFF"/>
                </a:solidFill>
              </a:rPr>
              <a:pPr>
                <a:defRPr/>
              </a:pPr>
              <a:t>10/24/2012</a:t>
            </a:fld>
            <a:endParaRPr lang="en-US" dirty="0">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dirty="0">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3F5FB3D3-BC41-48E3-8D66-339F483B32A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983143-8026-41A2-8B58-9D4426B0D9CD}" type="datetime1">
              <a:rPr lang="en-US"/>
              <a:pPr>
                <a:defRPr/>
              </a:pPr>
              <a:t>10/24/2012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95F9FF-D91A-45A7-BB6B-192334CE6CC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8A2524-5A3B-4153-BC97-EE94620D38D7}" type="datetime1">
              <a:rPr lang="en-US"/>
              <a:pPr>
                <a:defRPr/>
              </a:pPr>
              <a:t>10/24/2012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C2A8A3-DCE3-4A8E-9D53-68FA4E318B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2.png"/><Relationship Id="rId2" Type="http://schemas.openxmlformats.org/officeDocument/2006/relationships/slideLayout" Target="../slideLayouts/slideLayout60.xml"/><Relationship Id="rId16" Type="http://schemas.openxmlformats.org/officeDocument/2006/relationships/image" Target="../media/image1.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7" descr="Picture2"/>
          <p:cNvPicPr>
            <a:picLocks noChangeAspect="1" noChangeArrowheads="1"/>
          </p:cNvPicPr>
          <p:nvPr userDrawn="1"/>
        </p:nvPicPr>
        <p:blipFill>
          <a:blip r:embed="rId13" cstate="print"/>
          <a:srcRect t="87843" b="3993"/>
          <a:stretch>
            <a:fillRect/>
          </a:stretch>
        </p:blipFill>
        <p:spPr bwMode="auto">
          <a:xfrm>
            <a:off x="0" y="6297613"/>
            <a:ext cx="9144000" cy="560387"/>
          </a:xfrm>
          <a:prstGeom prst="rect">
            <a:avLst/>
          </a:prstGeom>
          <a:noFill/>
          <a:ln w="9525">
            <a:noFill/>
            <a:miter lim="800000"/>
            <a:headEnd/>
            <a:tailEnd/>
          </a:ln>
        </p:spPr>
      </p:pic>
      <p:pic>
        <p:nvPicPr>
          <p:cNvPr id="7171" name="Picture 8" descr="Picture1"/>
          <p:cNvPicPr>
            <a:picLocks noChangeAspect="1" noChangeArrowheads="1"/>
          </p:cNvPicPr>
          <p:nvPr userDrawn="1"/>
        </p:nvPicPr>
        <p:blipFill>
          <a:blip r:embed="rId14" cstate="print"/>
          <a:srcRect t="86482" b="3326"/>
          <a:stretch>
            <a:fillRect/>
          </a:stretch>
        </p:blipFill>
        <p:spPr bwMode="hidden">
          <a:xfrm>
            <a:off x="0" y="6159500"/>
            <a:ext cx="9144000" cy="698500"/>
          </a:xfrm>
          <a:prstGeom prst="rect">
            <a:avLst/>
          </a:prstGeom>
          <a:noFill/>
          <a:ln w="9525">
            <a:noFill/>
            <a:miter lim="800000"/>
            <a:headEnd/>
            <a:tailEnd/>
          </a:ln>
        </p:spPr>
      </p:pic>
      <p:sp>
        <p:nvSpPr>
          <p:cNvPr id="717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08AC2779-278A-4FC0-93E3-46B334E5B655}" type="datetime1">
              <a:rPr lang="en-US"/>
              <a:pPr>
                <a:defRPr/>
              </a:pPr>
              <a:t>10/24/2012</a:t>
            </a:fld>
            <a:endParaRPr lang="en-US" dirty="0"/>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794500" y="64992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7CCBA9C-26FE-4F6A-A2F4-C2A0CB473C8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4"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5"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dirty="0">
              <a:solidFill>
                <a:srgbClr val="FFFFFF"/>
              </a:solidFill>
              <a:ea typeface="ＭＳ Ｐゴシック" charset="-128"/>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endParaRPr lang="en-US" dirty="0">
              <a:solidFill>
                <a:srgbClr val="FFFFFF"/>
              </a:solidFill>
              <a:ea typeface="ＭＳ Ｐゴシック" charset="-128"/>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CDD41056-788C-423F-8273-71E80D88C24E}" type="slidenum">
              <a:rPr lang="en-US">
                <a:solidFill>
                  <a:srgbClr val="FFFFFF"/>
                </a:solidFill>
                <a:ea typeface="ＭＳ Ｐゴシック" charset="-128"/>
              </a:rPr>
              <a:pPr>
                <a:defRPr/>
              </a:pPr>
              <a:t>‹#›</a:t>
            </a:fld>
            <a:endParaRPr lang="en-US" dirty="0">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defRPr>
            </a:lvl1pPr>
          </a:lstStyle>
          <a:p>
            <a:pPr>
              <a:defRPr/>
            </a:pPr>
            <a:endParaRPr lang="en-US" dirty="0">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7E99F160-5C0F-4C49-BC7F-CE528216F1AF}" type="slidenum">
              <a:rPr lang="en-US">
                <a:solidFill>
                  <a:srgbClr val="FFFFFF"/>
                </a:solidFill>
                <a:ea typeface="ＭＳ Ｐゴシック" charset="-128"/>
              </a:rPr>
              <a:pPr/>
              <a:t>‹#›</a:t>
            </a:fld>
            <a:endParaRPr lang="en-US" dirty="0">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mj-cs"/>
        </a:defRPr>
      </a:lvl1pPr>
      <a:lvl2pPr algn="ctr" rtl="0" eaLnBrk="0" fontAlgn="base" hangingPunct="0">
        <a:spcBef>
          <a:spcPct val="0"/>
        </a:spcBef>
        <a:spcAft>
          <a:spcPct val="0"/>
        </a:spcAft>
        <a:defRPr sz="4400">
          <a:solidFill>
            <a:srgbClr val="FFFF00"/>
          </a:solidFill>
          <a:latin typeface="Arial" charset="0"/>
          <a:ea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7" descr="Picture2"/>
          <p:cNvPicPr>
            <a:picLocks noChangeAspect="1" noChangeArrowheads="1"/>
          </p:cNvPicPr>
          <p:nvPr userDrawn="1"/>
        </p:nvPicPr>
        <p:blipFill>
          <a:blip r:embed="rId13" cstate="print"/>
          <a:srcRect/>
          <a:stretch>
            <a:fillRect/>
          </a:stretch>
        </p:blipFill>
        <p:spPr bwMode="auto">
          <a:xfrm>
            <a:off x="0" y="0"/>
            <a:ext cx="9144000" cy="6870700"/>
          </a:xfrm>
          <a:prstGeom prst="rect">
            <a:avLst/>
          </a:prstGeom>
          <a:noFill/>
          <a:ln w="9525">
            <a:noFill/>
            <a:miter lim="800000"/>
            <a:headEnd/>
            <a:tailEnd/>
          </a:ln>
        </p:spPr>
      </p:pic>
      <p:pic>
        <p:nvPicPr>
          <p:cNvPr id="37891" name="Picture 8" descr="Picture1"/>
          <p:cNvPicPr>
            <a:picLocks noChangeAspect="1" noChangeArrowheads="1"/>
          </p:cNvPicPr>
          <p:nvPr userDrawn="1"/>
        </p:nvPicPr>
        <p:blipFill>
          <a:blip r:embed="rId14" cstate="print"/>
          <a:srcRect/>
          <a:stretch>
            <a:fillRect/>
          </a:stretch>
        </p:blipFill>
        <p:spPr bwMode="hidden">
          <a:xfrm>
            <a:off x="0" y="0"/>
            <a:ext cx="9144000" cy="6872288"/>
          </a:xfrm>
          <a:prstGeom prst="rect">
            <a:avLst/>
          </a:prstGeom>
          <a:noFill/>
          <a:ln w="9525">
            <a:noFill/>
            <a:miter lim="800000"/>
            <a:headEnd/>
            <a:tailEnd/>
          </a:ln>
        </p:spPr>
      </p:pic>
      <p:sp>
        <p:nvSpPr>
          <p:cNvPr id="3789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fontAlgn="auto">
              <a:spcBef>
                <a:spcPts val="0"/>
              </a:spcBef>
              <a:spcAft>
                <a:spcPts val="0"/>
              </a:spcAft>
              <a:defRPr/>
            </a:pPr>
            <a:endParaRPr lang="en-US" dirty="0">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fontAlgn="auto">
              <a:spcBef>
                <a:spcPts val="0"/>
              </a:spcBef>
              <a:spcAft>
                <a:spcPts val="0"/>
              </a:spcAft>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fontAlgn="auto">
              <a:spcBef>
                <a:spcPts val="0"/>
              </a:spcBef>
              <a:spcAft>
                <a:spcPts val="0"/>
              </a:spcAft>
              <a:defRPr/>
            </a:pPr>
            <a:fld id="{89F6F2B1-4B21-E449-8CB7-A7CD81011D30}" type="slidenum">
              <a:rPr lang="en-US">
                <a:solidFill>
                  <a:srgbClr val="FFFFFF"/>
                </a:solidFill>
              </a:rPr>
              <a:pPr fontAlgn="auto">
                <a:spcBef>
                  <a:spcPts val="0"/>
                </a:spcBef>
                <a:spcAft>
                  <a:spcPts val="0"/>
                </a:spcAft>
                <a:defRPr/>
              </a:pPr>
              <a:t>‹#›</a:t>
            </a:fld>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400">
          <a:solidFill>
            <a:srgbClr val="FFFF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5"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6"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mn-cs"/>
              </a:defRPr>
            </a:lvl1pPr>
          </a:lstStyle>
          <a:p>
            <a:pPr fontAlgn="auto">
              <a:spcBef>
                <a:spcPts val="0"/>
              </a:spcBef>
              <a:spcAft>
                <a:spcPts val="0"/>
              </a:spcAft>
            </a:pPr>
            <a:fld id="{2BD45FA8-FDDA-4B0D-9EBD-0B3E6F082E7C}" type="datetime1">
              <a:rPr lang="en-US" smtClean="0">
                <a:solidFill>
                  <a:srgbClr val="FFFFFF"/>
                </a:solidFill>
              </a:rPr>
              <a:pPr fontAlgn="auto">
                <a:spcBef>
                  <a:spcPts val="0"/>
                </a:spcBef>
                <a:spcAft>
                  <a:spcPts val="0"/>
                </a:spcAft>
              </a:pPr>
              <a:t>10/24/2012</a:t>
            </a:fld>
            <a:endParaRPr lang="en-US" dirty="0">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mn-cs"/>
              </a:defRPr>
            </a:lvl1pPr>
          </a:lstStyle>
          <a:p>
            <a:pPr fontAlgn="auto">
              <a:spcBef>
                <a:spcPts val="0"/>
              </a:spcBef>
              <a:spcAft>
                <a:spcPts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auto">
              <a:spcBef>
                <a:spcPts val="0"/>
              </a:spcBef>
              <a:spcAft>
                <a:spcPts val="0"/>
              </a:spcAft>
            </a:pPr>
            <a:fld id="{4BF9DA8E-4102-439F-B19D-2035CF459E69}" type="slidenum">
              <a:rPr lang="en-US" smtClean="0">
                <a:solidFill>
                  <a:srgbClr val="FFFFFF"/>
                </a:solidFill>
                <a:latin typeface="Arial"/>
              </a:rPr>
              <a:pPr fontAlgn="auto">
                <a:spcBef>
                  <a:spcPts val="0"/>
                </a:spcBef>
                <a:spcAft>
                  <a:spcPts val="0"/>
                </a:spcAft>
              </a:pPr>
              <a:t>‹#›</a:t>
            </a:fld>
            <a:endParaRPr lang="en-US" dirty="0">
              <a:solidFill>
                <a:srgbClr val="FFFFFF"/>
              </a:solidFill>
              <a:latin typeface="Arial"/>
            </a:endParaRPr>
          </a:p>
        </p:txBody>
      </p:sp>
    </p:spTree>
    <p:extLst>
      <p:ext uri="{BB962C8B-B14F-4D97-AF65-F5344CB8AC3E}">
        <p14:creationId xmlns:p14="http://schemas.microsoft.com/office/powerpoint/2010/main" xmlns="" val="199846164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hdr="0" ftr="0" dt="0"/>
  <p:txStyles>
    <p:titleStyle>
      <a:lvl1pPr algn="ctr" rtl="0" eaLnBrk="1" fontAlgn="base" hangingPunct="1">
        <a:spcBef>
          <a:spcPct val="0"/>
        </a:spcBef>
        <a:spcAft>
          <a:spcPct val="0"/>
        </a:spcAft>
        <a:defRPr sz="4400">
          <a:solidFill>
            <a:srgbClr val="FFFF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icture2"/>
          <p:cNvPicPr>
            <a:picLocks noChangeAspect="1" noChangeArrowheads="1"/>
          </p:cNvPicPr>
          <p:nvPr/>
        </p:nvPicPr>
        <p:blipFill>
          <a:blip r:embed="rId16" cstate="print"/>
          <a:srcRect/>
          <a:stretch>
            <a:fillRect/>
          </a:stretch>
        </p:blipFill>
        <p:spPr bwMode="auto">
          <a:xfrm>
            <a:off x="0" y="0"/>
            <a:ext cx="9144000" cy="6870700"/>
          </a:xfrm>
          <a:prstGeom prst="rect">
            <a:avLst/>
          </a:prstGeom>
          <a:noFill/>
          <a:ln w="9525">
            <a:noFill/>
            <a:miter lim="800000"/>
            <a:headEnd/>
            <a:tailEnd/>
          </a:ln>
        </p:spPr>
      </p:pic>
      <p:pic>
        <p:nvPicPr>
          <p:cNvPr id="1027" name="Picture 8" descr="Picture1"/>
          <p:cNvPicPr>
            <a:picLocks noChangeAspect="1" noChangeArrowheads="1"/>
          </p:cNvPicPr>
          <p:nvPr/>
        </p:nvPicPr>
        <p:blipFill>
          <a:blip r:embed="rId17" cstate="print"/>
          <a:srcRect/>
          <a:stretch>
            <a:fillRect/>
          </a:stretch>
        </p:blipFill>
        <p:spPr bwMode="hidden">
          <a:xfrm>
            <a:off x="0" y="0"/>
            <a:ext cx="9144000" cy="687228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mn-cs"/>
              </a:defRPr>
            </a:lvl1pPr>
          </a:lstStyle>
          <a:p>
            <a:pPr fontAlgn="auto">
              <a:spcBef>
                <a:spcPts val="0"/>
              </a:spcBef>
              <a:spcAft>
                <a:spcPts val="0"/>
              </a:spcAft>
            </a:pPr>
            <a:fld id="{B6A7F8C8-016A-4146-9A23-FC0E950D0280}" type="datetime1">
              <a:rPr lang="en-US" smtClean="0">
                <a:solidFill>
                  <a:srgbClr val="FFFFFF"/>
                </a:solidFill>
              </a:rPr>
              <a:pPr fontAlgn="auto">
                <a:spcBef>
                  <a:spcPts val="0"/>
                </a:spcBef>
                <a:spcAft>
                  <a:spcPts val="0"/>
                </a:spcAft>
              </a:pPr>
              <a:t>10/24/2012</a:t>
            </a:fld>
            <a:endParaRPr lang="en-US" dirty="0">
              <a:solidFill>
                <a:srgbClr val="FFFFFF"/>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mn-cs"/>
              </a:defRPr>
            </a:lvl1pPr>
          </a:lstStyle>
          <a:p>
            <a:pPr fontAlgn="auto">
              <a:spcBef>
                <a:spcPts val="0"/>
              </a:spcBef>
              <a:spcAft>
                <a:spcPts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auto">
              <a:spcBef>
                <a:spcPts val="0"/>
              </a:spcBef>
              <a:spcAft>
                <a:spcPts val="0"/>
              </a:spcAft>
            </a:pPr>
            <a:fld id="{CB8257A9-F556-4D5E-9092-5407D52D708D}" type="slidenum">
              <a:rPr lang="en-US" smtClean="0">
                <a:solidFill>
                  <a:srgbClr val="FFFFFF"/>
                </a:solidFill>
                <a:latin typeface="Arial"/>
              </a:rPr>
              <a:pPr fontAlgn="auto">
                <a:spcBef>
                  <a:spcPts val="0"/>
                </a:spcBef>
                <a:spcAft>
                  <a:spcPts val="0"/>
                </a:spcAft>
              </a:pPr>
              <a:t>‹#›</a:t>
            </a:fld>
            <a:endParaRPr lang="en-US" dirty="0">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4" r:id="rId13"/>
    <p:sldLayoutId id="2147483865" r:id="rId14"/>
  </p:sldLayoutIdLst>
  <p:hf hdr="0" ftr="0" dt="0"/>
  <p:txStyles>
    <p:titleStyle>
      <a:lvl1pPr algn="ctr" rtl="0" eaLnBrk="1" fontAlgn="base" hangingPunct="1">
        <a:spcBef>
          <a:spcPct val="0"/>
        </a:spcBef>
        <a:spcAft>
          <a:spcPct val="0"/>
        </a:spcAft>
        <a:defRPr sz="4400">
          <a:solidFill>
            <a:srgbClr val="FFFF00"/>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rgbClr val="FFFF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wmf"/><Relationship Id="rId11" Type="http://schemas.openxmlformats.org/officeDocument/2006/relationships/chart" Target="../charts/chart3.xml"/><Relationship Id="rId5" Type="http://schemas.openxmlformats.org/officeDocument/2006/relationships/image" Target="../media/image5.wmf"/><Relationship Id="rId10" Type="http://schemas.openxmlformats.org/officeDocument/2006/relationships/image" Target="../media/image8.wmf"/><Relationship Id="rId4" Type="http://schemas.openxmlformats.org/officeDocument/2006/relationships/image" Target="../media/image4.emf"/><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3.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1.wmf"/><Relationship Id="rId11" Type="http://schemas.openxmlformats.org/officeDocument/2006/relationships/image" Target="../media/image4.e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8600"/>
            <a:ext cx="8534400" cy="1470025"/>
          </a:xfrm>
        </p:spPr>
        <p:txBody>
          <a:bodyPr/>
          <a:lstStyle/>
          <a:p>
            <a:pPr eaLnBrk="1" hangingPunct="1"/>
            <a:r>
              <a:rPr lang="en-US" dirty="0" smtClean="0">
                <a:solidFill>
                  <a:srgbClr val="FFFF00"/>
                </a:solidFill>
              </a:rPr>
              <a:t>Early Adoption of Healthcare Reform in Los Angeles County</a:t>
            </a:r>
          </a:p>
        </p:txBody>
      </p:sp>
      <p:sp>
        <p:nvSpPr>
          <p:cNvPr id="8195" name="Rectangle 3"/>
          <p:cNvSpPr>
            <a:spLocks noGrp="1" noChangeArrowheads="1"/>
          </p:cNvSpPr>
          <p:nvPr>
            <p:ph type="subTitle" idx="1"/>
          </p:nvPr>
        </p:nvSpPr>
        <p:spPr>
          <a:xfrm>
            <a:off x="685800" y="1981200"/>
            <a:ext cx="7848600" cy="3657600"/>
          </a:xfrm>
        </p:spPr>
        <p:txBody>
          <a:bodyPr/>
          <a:lstStyle/>
          <a:p>
            <a:pPr algn="l" eaLnBrk="1" hangingPunct="1"/>
            <a:r>
              <a:rPr lang="en-US" sz="2400" dirty="0" smtClean="0"/>
              <a:t>Planning for the Migration of Ryan White Patients into the New Low Income Health Program</a:t>
            </a:r>
          </a:p>
          <a:p>
            <a:pPr algn="l" eaLnBrk="1" hangingPunct="1"/>
            <a:endParaRPr lang="en-US" sz="2400" dirty="0" smtClean="0"/>
          </a:p>
          <a:p>
            <a:pPr algn="l" eaLnBrk="1" hangingPunct="1">
              <a:spcBef>
                <a:spcPct val="0"/>
              </a:spcBef>
            </a:pPr>
            <a:r>
              <a:rPr lang="en-US" sz="2400" dirty="0" smtClean="0">
                <a:solidFill>
                  <a:srgbClr val="FFFF00"/>
                </a:solidFill>
              </a:rPr>
              <a:t>Michael Green, PhD, MHSA, Chief of Planning</a:t>
            </a:r>
          </a:p>
          <a:p>
            <a:pPr algn="l" eaLnBrk="1" hangingPunct="1">
              <a:spcBef>
                <a:spcPct val="0"/>
              </a:spcBef>
            </a:pPr>
            <a:r>
              <a:rPr lang="en-US" sz="2400" dirty="0" smtClean="0">
                <a:solidFill>
                  <a:srgbClr val="FFFF00"/>
                </a:solidFill>
              </a:rPr>
              <a:t>Carlos Vega-Matos, MPA, Chief of Care Services</a:t>
            </a:r>
          </a:p>
          <a:p>
            <a:pPr algn="l" eaLnBrk="1" hangingPunct="1">
              <a:spcBef>
                <a:spcPct val="0"/>
              </a:spcBef>
            </a:pPr>
            <a:r>
              <a:rPr lang="en-US" sz="2400" i="1" dirty="0" smtClean="0"/>
              <a:t>Los Angeles County Department of Public Health</a:t>
            </a:r>
          </a:p>
          <a:p>
            <a:pPr algn="l" eaLnBrk="1" hangingPunct="1">
              <a:spcBef>
                <a:spcPct val="0"/>
              </a:spcBef>
            </a:pPr>
            <a:r>
              <a:rPr lang="en-US" sz="2400" i="1" dirty="0" smtClean="0"/>
              <a:t>Division of HIV and STD Programs</a:t>
            </a:r>
          </a:p>
          <a:p>
            <a:pPr algn="l" eaLnBrk="1" hangingPunct="1">
              <a:spcBef>
                <a:spcPct val="0"/>
              </a:spcBef>
            </a:pPr>
            <a:endParaRPr lang="en-US" sz="2400" dirty="0"/>
          </a:p>
          <a:p>
            <a:pPr algn="l" eaLnBrk="1" hangingPunct="1">
              <a:spcBef>
                <a:spcPct val="0"/>
              </a:spcBef>
            </a:pPr>
            <a:r>
              <a:rPr lang="en-US" sz="2400" dirty="0" smtClean="0">
                <a:solidFill>
                  <a:srgbClr val="FFFF00"/>
                </a:solidFill>
              </a:rPr>
              <a:t>Craig Vincent-Jones, MHA, Executive Director</a:t>
            </a:r>
          </a:p>
          <a:p>
            <a:pPr algn="l" eaLnBrk="1" hangingPunct="1">
              <a:spcBef>
                <a:spcPct val="0"/>
              </a:spcBef>
            </a:pPr>
            <a:r>
              <a:rPr lang="en-US" sz="2400" i="1" dirty="0" smtClean="0"/>
              <a:t>Los Angeles County Commission on HIV</a:t>
            </a:r>
          </a:p>
          <a:p>
            <a:pPr algn="l" eaLnBrk="1" hangingPunct="1"/>
            <a:endParaRPr lang="en-US" sz="2400" dirty="0" smtClean="0"/>
          </a:p>
          <a:p>
            <a:pPr algn="l" eaLnBrk="1" hangingPunct="1"/>
            <a:r>
              <a:rPr lang="en-US" sz="2400" dirty="0" smtClean="0"/>
              <a:t>					</a:t>
            </a:r>
            <a:r>
              <a:rPr lang="en-US" sz="2000" dirty="0" smtClean="0"/>
              <a:t>December 1,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ctrTitle"/>
          </p:nvPr>
        </p:nvSpPr>
        <p:spPr>
          <a:xfrm>
            <a:off x="304800" y="1828800"/>
            <a:ext cx="8534400" cy="2286000"/>
          </a:xfrm>
        </p:spPr>
        <p:txBody>
          <a:bodyPr/>
          <a:lstStyle/>
          <a:p>
            <a:r>
              <a:rPr lang="en-US" dirty="0" smtClean="0"/>
              <a:t>California’s Section 1115 Medicaid Waiver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304800" y="304800"/>
            <a:ext cx="8229600" cy="1143000"/>
          </a:xfrm>
        </p:spPr>
        <p:txBody>
          <a:bodyPr/>
          <a:lstStyle/>
          <a:p>
            <a:pPr eaLnBrk="1" hangingPunct="1"/>
            <a:r>
              <a:rPr lang="en-US" dirty="0" smtClean="0"/>
              <a:t/>
            </a:r>
            <a:br>
              <a:rPr lang="en-US" dirty="0" smtClean="0"/>
            </a:br>
            <a:r>
              <a:rPr lang="en-US" dirty="0" smtClean="0">
                <a:solidFill>
                  <a:srgbClr val="FFFF00"/>
                </a:solidFill>
              </a:rPr>
              <a:t>Section 1115 Waiver Overview</a:t>
            </a:r>
            <a:r>
              <a:rPr lang="en-US" dirty="0" smtClean="0"/>
              <a:t>	</a:t>
            </a:r>
          </a:p>
        </p:txBody>
      </p:sp>
      <p:sp>
        <p:nvSpPr>
          <p:cNvPr id="3075" name="Content Placeholder 1"/>
          <p:cNvSpPr>
            <a:spLocks noGrp="1"/>
          </p:cNvSpPr>
          <p:nvPr>
            <p:ph sz="half" idx="1"/>
          </p:nvPr>
        </p:nvSpPr>
        <p:spPr>
          <a:xfrm>
            <a:off x="457200" y="1447800"/>
            <a:ext cx="4114800" cy="2362200"/>
          </a:xfrm>
        </p:spPr>
        <p:txBody>
          <a:bodyPr/>
          <a:lstStyle/>
          <a:p>
            <a:pPr eaLnBrk="1" hangingPunct="1"/>
            <a:r>
              <a:rPr lang="en-US" sz="2400" dirty="0" smtClean="0"/>
              <a:t>November 2010: 1115 Waiver approved by CMS</a:t>
            </a:r>
          </a:p>
          <a:p>
            <a:pPr eaLnBrk="1" hangingPunct="1"/>
            <a:endParaRPr lang="en-US" sz="2400" dirty="0" smtClean="0"/>
          </a:p>
          <a:p>
            <a:pPr eaLnBrk="1" hangingPunct="1"/>
            <a:r>
              <a:rPr lang="en-US" sz="2400" dirty="0" smtClean="0"/>
              <a:t>Designed to be a bridge to implementation of health care reform in 2014</a:t>
            </a:r>
          </a:p>
          <a:p>
            <a:pPr eaLnBrk="1" hangingPunct="1"/>
            <a:endParaRPr lang="en-US" dirty="0" smtClean="0"/>
          </a:p>
        </p:txBody>
      </p:sp>
      <p:sp>
        <p:nvSpPr>
          <p:cNvPr id="3076" name="Content Placeholder 3"/>
          <p:cNvSpPr>
            <a:spLocks noGrp="1"/>
          </p:cNvSpPr>
          <p:nvPr>
            <p:ph sz="half" idx="2"/>
          </p:nvPr>
        </p:nvSpPr>
        <p:spPr>
          <a:xfrm>
            <a:off x="4648200" y="1371600"/>
            <a:ext cx="4038600" cy="4525963"/>
          </a:xfrm>
        </p:spPr>
        <p:txBody>
          <a:bodyPr/>
          <a:lstStyle/>
          <a:p>
            <a:pPr eaLnBrk="1" hangingPunct="1"/>
            <a:r>
              <a:rPr lang="en-US" sz="2400" dirty="0" smtClean="0"/>
              <a:t>Attempts to stabilize safety net provider systems</a:t>
            </a:r>
          </a:p>
          <a:p>
            <a:pPr eaLnBrk="1" hangingPunct="1"/>
            <a:endParaRPr lang="en-US" sz="2400" dirty="0" smtClean="0"/>
          </a:p>
          <a:p>
            <a:pPr eaLnBrk="1" hangingPunct="1"/>
            <a:r>
              <a:rPr lang="en-US" sz="2400" dirty="0" smtClean="0"/>
              <a:t>Improves care coordination for certain vulnerable populations</a:t>
            </a:r>
          </a:p>
          <a:p>
            <a:pPr eaLnBrk="1" hangingPunct="1">
              <a:buFontTx/>
              <a:buNone/>
            </a:pPr>
            <a:endParaRPr lang="en-US" sz="2400" dirty="0" smtClean="0"/>
          </a:p>
          <a:p>
            <a:pPr eaLnBrk="1" hangingPunct="1"/>
            <a:r>
              <a:rPr lang="en-US" sz="2400" dirty="0" smtClean="0"/>
              <a:t>Expands coverage to uninsured adults</a:t>
            </a:r>
          </a:p>
        </p:txBody>
      </p:sp>
      <p:pic>
        <p:nvPicPr>
          <p:cNvPr id="3077" name="Picture 2" descr="C:\Users\Julie\AppData\Local\Microsoft\Windows\Temporary Internet Files\Content.IE5\RWMJM5YD\MC900013532[1].wmf"/>
          <p:cNvPicPr>
            <a:picLocks noChangeAspect="1" noChangeArrowheads="1"/>
          </p:cNvPicPr>
          <p:nvPr/>
        </p:nvPicPr>
        <p:blipFill>
          <a:blip r:embed="rId3" cstate="print"/>
          <a:srcRect/>
          <a:stretch>
            <a:fillRect/>
          </a:stretch>
        </p:blipFill>
        <p:spPr bwMode="auto">
          <a:xfrm>
            <a:off x="1965807" y="4419600"/>
            <a:ext cx="1275500"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274638"/>
            <a:ext cx="8534400" cy="1143000"/>
          </a:xfrm>
        </p:spPr>
        <p:txBody>
          <a:bodyPr/>
          <a:lstStyle/>
          <a:p>
            <a:r>
              <a:rPr lang="en-US" dirty="0" smtClean="0">
                <a:solidFill>
                  <a:srgbClr val="FFFF00"/>
                </a:solidFill>
              </a:rPr>
              <a:t>1115 Waiver in LA County</a:t>
            </a:r>
          </a:p>
        </p:txBody>
      </p:sp>
      <p:sp>
        <p:nvSpPr>
          <p:cNvPr id="2" name="Rounded Rectangle 1"/>
          <p:cNvSpPr/>
          <p:nvPr/>
        </p:nvSpPr>
        <p:spPr>
          <a:xfrm>
            <a:off x="1447800" y="1676400"/>
            <a:ext cx="3467100" cy="1295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0000"/>
                </a:solidFill>
              </a:rPr>
              <a:t>Mandatory Medi-Cal </a:t>
            </a:r>
            <a:r>
              <a:rPr lang="en-US" b="1" dirty="0" smtClean="0">
                <a:solidFill>
                  <a:srgbClr val="000000"/>
                </a:solidFill>
              </a:rPr>
              <a:t>Managed </a:t>
            </a:r>
            <a:r>
              <a:rPr lang="en-US" b="1" dirty="0" smtClean="0">
                <a:solidFill>
                  <a:srgbClr val="000000"/>
                </a:solidFill>
              </a:rPr>
              <a:t>Care </a:t>
            </a:r>
            <a:r>
              <a:rPr lang="en-US" dirty="0" smtClean="0">
                <a:solidFill>
                  <a:srgbClr val="000000"/>
                </a:solidFill>
              </a:rPr>
              <a:t>for eligible Seniors and Persons with Disabilities (SPD).</a:t>
            </a:r>
            <a:endParaRPr lang="en-US" dirty="0">
              <a:solidFill>
                <a:srgbClr val="000000"/>
              </a:solidFill>
            </a:endParaRPr>
          </a:p>
        </p:txBody>
      </p:sp>
      <p:sp>
        <p:nvSpPr>
          <p:cNvPr id="5" name="Rounded Rectangle 4"/>
          <p:cNvSpPr/>
          <p:nvPr/>
        </p:nvSpPr>
        <p:spPr>
          <a:xfrm>
            <a:off x="1447800" y="3581400"/>
            <a:ext cx="3543300" cy="12573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0000"/>
                </a:solidFill>
              </a:rPr>
              <a:t>Low Income Health Program (LIHP) </a:t>
            </a:r>
            <a:r>
              <a:rPr lang="en-US" dirty="0" smtClean="0">
                <a:solidFill>
                  <a:srgbClr val="000000"/>
                </a:solidFill>
              </a:rPr>
              <a:t>for uninsured/under-insured adults with low income</a:t>
            </a:r>
            <a:endParaRPr lang="en-US" dirty="0">
              <a:solidFill>
                <a:srgbClr val="000000"/>
              </a:solidFill>
            </a:endParaRPr>
          </a:p>
        </p:txBody>
      </p:sp>
      <p:sp>
        <p:nvSpPr>
          <p:cNvPr id="9" name="Left Brace 8"/>
          <p:cNvSpPr/>
          <p:nvPr/>
        </p:nvSpPr>
        <p:spPr>
          <a:xfrm>
            <a:off x="4963886" y="3663043"/>
            <a:ext cx="446314" cy="99060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ounded Rectangle 9"/>
          <p:cNvSpPr/>
          <p:nvPr/>
        </p:nvSpPr>
        <p:spPr>
          <a:xfrm>
            <a:off x="5410200" y="3048000"/>
            <a:ext cx="3341914" cy="11049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rPr>
              <a:t>Medicaid Coverage Expansion (Healthy Way LA)</a:t>
            </a:r>
          </a:p>
          <a:p>
            <a:r>
              <a:rPr lang="en-US" dirty="0" smtClean="0">
                <a:solidFill>
                  <a:srgbClr val="000000"/>
                </a:solidFill>
              </a:rPr>
              <a:t>– </a:t>
            </a:r>
            <a:r>
              <a:rPr lang="en-US" dirty="0">
                <a:solidFill>
                  <a:srgbClr val="000000"/>
                </a:solidFill>
              </a:rPr>
              <a:t>Uninsured with ≤ 133% FPL</a:t>
            </a:r>
          </a:p>
        </p:txBody>
      </p:sp>
      <p:sp>
        <p:nvSpPr>
          <p:cNvPr id="16" name="Rounded Rectangle 15"/>
          <p:cNvSpPr/>
          <p:nvPr/>
        </p:nvSpPr>
        <p:spPr>
          <a:xfrm>
            <a:off x="5410200" y="4419600"/>
            <a:ext cx="3341914" cy="990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rPr>
              <a:t>Health Care Coverage Initiatives – uninsured with 134% FPL to FPL TBD </a:t>
            </a:r>
            <a:endParaRPr lang="en-US" dirty="0">
              <a:solidFill>
                <a:srgbClr val="000000"/>
              </a:solidFill>
            </a:endParaRPr>
          </a:p>
        </p:txBody>
      </p:sp>
      <p:sp>
        <p:nvSpPr>
          <p:cNvPr id="17" name="Left Brace 16"/>
          <p:cNvSpPr/>
          <p:nvPr/>
        </p:nvSpPr>
        <p:spPr>
          <a:xfrm>
            <a:off x="990600" y="2209800"/>
            <a:ext cx="457200" cy="194310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381000" y="1600200"/>
            <a:ext cx="492443" cy="2901043"/>
          </a:xfrm>
          <a:prstGeom prst="rect">
            <a:avLst/>
          </a:prstGeom>
          <a:noFill/>
        </p:spPr>
        <p:txBody>
          <a:bodyPr vert="vert270" wrap="square" rtlCol="0">
            <a:spAutoFit/>
          </a:bodyPr>
          <a:lstStyle/>
          <a:p>
            <a:r>
              <a:rPr lang="en-US" sz="2000" b="1" dirty="0" smtClean="0"/>
              <a:t>Medi-Cal 1115 Waiver</a:t>
            </a:r>
            <a:endParaRPr lang="en-US" sz="2000" b="1" dirty="0"/>
          </a:p>
        </p:txBody>
      </p:sp>
      <p:sp>
        <p:nvSpPr>
          <p:cNvPr id="13" name="Oval 12"/>
          <p:cNvSpPr/>
          <p:nvPr/>
        </p:nvSpPr>
        <p:spPr>
          <a:xfrm>
            <a:off x="5187043" y="2743200"/>
            <a:ext cx="3804557" cy="1676400"/>
          </a:xfrm>
          <a:prstGeom prst="ellipse">
            <a:avLst/>
          </a:prstGeom>
          <a:solidFill>
            <a:schemeClr val="accent1">
              <a:alpha val="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6934200" y="2209800"/>
            <a:ext cx="0" cy="457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05500" y="1524000"/>
            <a:ext cx="2057400" cy="646331"/>
          </a:xfrm>
          <a:prstGeom prst="rect">
            <a:avLst/>
          </a:prstGeom>
          <a:noFill/>
        </p:spPr>
        <p:txBody>
          <a:bodyPr wrap="square" rtlCol="0">
            <a:spAutoFit/>
          </a:bodyPr>
          <a:lstStyle/>
          <a:p>
            <a:pPr algn="ctr"/>
            <a:r>
              <a:rPr lang="en-US" dirty="0" smtClean="0">
                <a:solidFill>
                  <a:srgbClr val="FFC000"/>
                </a:solidFill>
              </a:rPr>
              <a:t>Implementation began </a:t>
            </a:r>
            <a:r>
              <a:rPr lang="en-US" dirty="0" smtClean="0">
                <a:solidFill>
                  <a:srgbClr val="FFC000"/>
                </a:solidFill>
              </a:rPr>
              <a:t>July 2011</a:t>
            </a:r>
            <a:endParaRPr lang="en-US" dirty="0">
              <a:solidFill>
                <a:srgbClr val="FFC000"/>
              </a:solidFill>
            </a:endParaRPr>
          </a:p>
        </p:txBody>
      </p:sp>
    </p:spTree>
    <p:extLst>
      <p:ext uri="{BB962C8B-B14F-4D97-AF65-F5344CB8AC3E}">
        <p14:creationId xmlns:p14="http://schemas.microsoft.com/office/powerpoint/2010/main" xmlns="" val="409642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eaLnBrk="1" hangingPunct="1"/>
            <a:r>
              <a:rPr lang="en-US" sz="2400" dirty="0" smtClean="0"/>
              <a:t>Designed to extend health coverage to uninsured or underinsured adults;</a:t>
            </a:r>
          </a:p>
          <a:p>
            <a:pPr eaLnBrk="1" hangingPunct="1"/>
            <a:r>
              <a:rPr lang="en-US" sz="2400" dirty="0" smtClean="0"/>
              <a:t>Help counties identify their uninsured populations and to move these individuals into care prior to 2014;</a:t>
            </a:r>
          </a:p>
          <a:p>
            <a:pPr eaLnBrk="1" hangingPunct="1"/>
            <a:r>
              <a:rPr lang="en-US" sz="2400" dirty="0" smtClean="0"/>
              <a:t>LIHP beneficiaries will transition to Medi-Cal in 2014;</a:t>
            </a:r>
          </a:p>
          <a:p>
            <a:pPr eaLnBrk="1" hangingPunct="1"/>
            <a:r>
              <a:rPr lang="en-US" sz="2400" dirty="0" smtClean="0"/>
              <a:t>Programs vary by county; </a:t>
            </a:r>
          </a:p>
          <a:p>
            <a:pPr eaLnBrk="1" hangingPunct="1"/>
            <a:r>
              <a:rPr lang="en-US" sz="2400" dirty="0" smtClean="0"/>
              <a:t>Los Angeles County’s LIHP is called “Healthy Way LA”;</a:t>
            </a:r>
          </a:p>
          <a:p>
            <a:pPr eaLnBrk="1" hangingPunct="1"/>
            <a:r>
              <a:rPr lang="en-US" sz="2400" dirty="0" smtClean="0"/>
              <a:t>Healthy Way LA is administered by LA County Department of Health Services (DHS).</a:t>
            </a:r>
          </a:p>
          <a:p>
            <a:pPr eaLnBrk="1" hangingPunct="1"/>
            <a:endParaRPr lang="en-US" sz="2400" dirty="0" smtClean="0"/>
          </a:p>
          <a:p>
            <a:pPr eaLnBrk="1" hangingPunct="1"/>
            <a:endParaRPr lang="en-US" dirty="0" smtClean="0"/>
          </a:p>
          <a:p>
            <a:pPr eaLnBrk="1" hangingPunct="1"/>
            <a:endParaRPr lang="en-US" dirty="0" smtClean="0"/>
          </a:p>
          <a:p>
            <a:pPr eaLnBrk="1" hangingPunct="1"/>
            <a:endParaRPr lang="en-US" dirty="0" smtClean="0"/>
          </a:p>
        </p:txBody>
      </p:sp>
      <p:sp>
        <p:nvSpPr>
          <p:cNvPr id="4099" name="Title 2"/>
          <p:cNvSpPr>
            <a:spLocks noGrp="1"/>
          </p:cNvSpPr>
          <p:nvPr>
            <p:ph type="title"/>
          </p:nvPr>
        </p:nvSpPr>
        <p:spPr/>
        <p:txBody>
          <a:bodyPr/>
          <a:lstStyle/>
          <a:p>
            <a:pPr eaLnBrk="1" hangingPunct="1"/>
            <a:r>
              <a:rPr lang="en-US" dirty="0" smtClean="0">
                <a:solidFill>
                  <a:srgbClr val="FFFF00"/>
                </a:solidFill>
              </a:rPr>
              <a:t>LIHP Overview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76200"/>
            <a:ext cx="3008313" cy="1162050"/>
          </a:xfrm>
        </p:spPr>
        <p:txBody>
          <a:bodyPr/>
          <a:lstStyle/>
          <a:p>
            <a:pPr algn="ctr"/>
            <a:r>
              <a:rPr lang="en-US" sz="2800" dirty="0" smtClean="0"/>
              <a:t>Healthy Way LA</a:t>
            </a:r>
            <a:br>
              <a:rPr lang="en-US" sz="2800" dirty="0" smtClean="0"/>
            </a:br>
            <a:r>
              <a:rPr lang="en-US" sz="2800" dirty="0" smtClean="0"/>
              <a:t>Eligibility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52113461"/>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Text Placeholder 3"/>
          <p:cNvSpPr>
            <a:spLocks noGrp="1"/>
          </p:cNvSpPr>
          <p:nvPr>
            <p:ph type="body" sz="half" idx="2"/>
          </p:nvPr>
        </p:nvSpPr>
        <p:spPr>
          <a:xfrm>
            <a:off x="838200" y="1435100"/>
            <a:ext cx="3008313" cy="4813300"/>
          </a:xfrm>
        </p:spPr>
        <p:txBody>
          <a:bodyPr/>
          <a:lstStyle/>
          <a:p>
            <a:r>
              <a:rPr lang="en-US" sz="1600" dirty="0" smtClean="0"/>
              <a:t>Individual must meet </a:t>
            </a:r>
            <a:r>
              <a:rPr lang="en-US" sz="1600" u="sng" dirty="0" smtClean="0"/>
              <a:t>all </a:t>
            </a:r>
            <a:r>
              <a:rPr lang="en-US" sz="1600" dirty="0" smtClean="0"/>
              <a:t>of the eligibility requirements</a:t>
            </a:r>
          </a:p>
          <a:p>
            <a:pPr>
              <a:buFontTx/>
              <a:buChar char="•"/>
            </a:pPr>
            <a:endParaRPr lang="en-US" sz="1600" dirty="0" smtClean="0"/>
          </a:p>
          <a:p>
            <a:r>
              <a:rPr lang="en-US" sz="1600" dirty="0" smtClean="0"/>
              <a:t>Federal Poverty level: Income based on family size</a:t>
            </a:r>
          </a:p>
          <a:p>
            <a:pPr>
              <a:buFontTx/>
              <a:buChar char="•"/>
            </a:pPr>
            <a:endParaRPr lang="en-US" sz="1600" dirty="0" smtClean="0"/>
          </a:p>
          <a:p>
            <a:r>
              <a:rPr lang="en-US" sz="1600" dirty="0" smtClean="0"/>
              <a:t>&lt;133% FPL for a single individual in 2011= </a:t>
            </a:r>
          </a:p>
          <a:p>
            <a:r>
              <a:rPr lang="en-US" sz="1600" dirty="0" smtClean="0"/>
              <a:t>$14,484 yr/$1207 month</a:t>
            </a:r>
          </a:p>
          <a:p>
            <a:endParaRPr lang="en-US" sz="1600" dirty="0" smtClean="0"/>
          </a:p>
          <a:p>
            <a:r>
              <a:rPr lang="en-US" sz="1600" dirty="0"/>
              <a:t>Not pregnant or eligible for Medi-Cal or Healthy Families</a:t>
            </a:r>
          </a:p>
          <a:p>
            <a:endParaRPr lang="en-US" sz="1600" dirty="0" smtClean="0"/>
          </a:p>
          <a:p>
            <a:r>
              <a:rPr lang="en-US" sz="1600" dirty="0" smtClean="0"/>
              <a:t>Uninsured persons  with HIV who do not meet the eligibility criteria for HWLA will remain eligible for Ryan White supported care and ADAP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pPr eaLnBrk="1" hangingPunct="1"/>
            <a:r>
              <a:rPr lang="en-US" dirty="0" smtClean="0">
                <a:solidFill>
                  <a:srgbClr val="FFFF00"/>
                </a:solidFill>
              </a:rPr>
              <a:t>Initial “Planning”</a:t>
            </a:r>
          </a:p>
        </p:txBody>
      </p:sp>
      <p:sp>
        <p:nvSpPr>
          <p:cNvPr id="5" name="Oval 4"/>
          <p:cNvSpPr/>
          <p:nvPr/>
        </p:nvSpPr>
        <p:spPr>
          <a:xfrm>
            <a:off x="2362200" y="2286000"/>
            <a:ext cx="4267200" cy="2209800"/>
          </a:xfrm>
          <a:prstGeom prst="ellipse">
            <a:avLst/>
          </a:prstGeom>
          <a:solidFill>
            <a:srgbClr val="D6E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What does this mean to Ryan White Patients?</a:t>
            </a:r>
            <a:endParaRPr lang="en-US" sz="2800" dirty="0">
              <a:solidFill>
                <a:schemeClr val="bg1"/>
              </a:solidFill>
            </a:endParaRPr>
          </a:p>
        </p:txBody>
      </p:sp>
      <p:sp>
        <p:nvSpPr>
          <p:cNvPr id="6" name="TextBox 5"/>
          <p:cNvSpPr txBox="1"/>
          <p:nvPr/>
        </p:nvSpPr>
        <p:spPr>
          <a:xfrm>
            <a:off x="762000" y="1622205"/>
            <a:ext cx="2209800" cy="1015663"/>
          </a:xfrm>
          <a:prstGeom prst="rect">
            <a:avLst/>
          </a:prstGeom>
          <a:noFill/>
        </p:spPr>
        <p:txBody>
          <a:bodyPr wrap="square" rtlCol="0">
            <a:spAutoFit/>
          </a:bodyPr>
          <a:lstStyle/>
          <a:p>
            <a:pPr algn="ctr"/>
            <a:r>
              <a:rPr lang="en-US" sz="2000" dirty="0" smtClean="0">
                <a:solidFill>
                  <a:srgbClr val="FFC000"/>
                </a:solidFill>
              </a:rPr>
              <a:t>Does LIHP count as a 3</a:t>
            </a:r>
            <a:r>
              <a:rPr lang="en-US" sz="2000" baseline="30000" dirty="0" smtClean="0">
                <a:solidFill>
                  <a:srgbClr val="FFC000"/>
                </a:solidFill>
              </a:rPr>
              <a:t>rd</a:t>
            </a:r>
            <a:r>
              <a:rPr lang="en-US" sz="2000" dirty="0" smtClean="0">
                <a:solidFill>
                  <a:srgbClr val="FFC000"/>
                </a:solidFill>
              </a:rPr>
              <a:t> party payer?</a:t>
            </a:r>
            <a:endParaRPr lang="en-US" sz="2000" dirty="0">
              <a:solidFill>
                <a:srgbClr val="FFC000"/>
              </a:solidFill>
            </a:endParaRPr>
          </a:p>
        </p:txBody>
      </p:sp>
      <p:sp>
        <p:nvSpPr>
          <p:cNvPr id="9" name="TextBox 8"/>
          <p:cNvSpPr txBox="1"/>
          <p:nvPr/>
        </p:nvSpPr>
        <p:spPr>
          <a:xfrm>
            <a:off x="5943600" y="1600200"/>
            <a:ext cx="2209800" cy="1015663"/>
          </a:xfrm>
          <a:prstGeom prst="rect">
            <a:avLst/>
          </a:prstGeom>
          <a:noFill/>
        </p:spPr>
        <p:txBody>
          <a:bodyPr wrap="square" rtlCol="0">
            <a:spAutoFit/>
          </a:bodyPr>
          <a:lstStyle/>
          <a:p>
            <a:pPr algn="ctr"/>
            <a:r>
              <a:rPr lang="en-US" sz="2000" dirty="0" smtClean="0">
                <a:solidFill>
                  <a:srgbClr val="FFC000"/>
                </a:solidFill>
              </a:rPr>
              <a:t>Are HIV patients exempt? HIV “carved-out?” </a:t>
            </a:r>
            <a:endParaRPr lang="en-US" sz="2000" dirty="0">
              <a:solidFill>
                <a:srgbClr val="FFC000"/>
              </a:solidFill>
            </a:endParaRPr>
          </a:p>
        </p:txBody>
      </p:sp>
      <p:sp>
        <p:nvSpPr>
          <p:cNvPr id="10" name="TextBox 9"/>
          <p:cNvSpPr txBox="1"/>
          <p:nvPr/>
        </p:nvSpPr>
        <p:spPr>
          <a:xfrm>
            <a:off x="609600" y="3897086"/>
            <a:ext cx="2209800" cy="1015663"/>
          </a:xfrm>
          <a:prstGeom prst="rect">
            <a:avLst/>
          </a:prstGeom>
          <a:noFill/>
        </p:spPr>
        <p:txBody>
          <a:bodyPr wrap="square" rtlCol="0">
            <a:spAutoFit/>
          </a:bodyPr>
          <a:lstStyle/>
          <a:p>
            <a:pPr algn="ctr"/>
            <a:r>
              <a:rPr lang="en-US" sz="2000" dirty="0" smtClean="0">
                <a:solidFill>
                  <a:srgbClr val="FFC000"/>
                </a:solidFill>
              </a:rPr>
              <a:t>If LIHP a payer, how many RW will transition?</a:t>
            </a:r>
            <a:endParaRPr lang="en-US" sz="2000" dirty="0">
              <a:solidFill>
                <a:srgbClr val="FFC000"/>
              </a:solidFill>
            </a:endParaRPr>
          </a:p>
        </p:txBody>
      </p:sp>
      <p:sp>
        <p:nvSpPr>
          <p:cNvPr id="11" name="TextBox 10"/>
          <p:cNvSpPr txBox="1"/>
          <p:nvPr/>
        </p:nvSpPr>
        <p:spPr>
          <a:xfrm>
            <a:off x="3167743" y="1359870"/>
            <a:ext cx="2209800" cy="707886"/>
          </a:xfrm>
          <a:prstGeom prst="rect">
            <a:avLst/>
          </a:prstGeom>
          <a:noFill/>
        </p:spPr>
        <p:txBody>
          <a:bodyPr wrap="square" rtlCol="0">
            <a:spAutoFit/>
          </a:bodyPr>
          <a:lstStyle/>
          <a:p>
            <a:pPr algn="ctr"/>
            <a:r>
              <a:rPr lang="en-US" sz="2000" dirty="0" smtClean="0">
                <a:solidFill>
                  <a:srgbClr val="FFC000"/>
                </a:solidFill>
              </a:rPr>
              <a:t>What about ADAP?</a:t>
            </a:r>
            <a:endParaRPr lang="en-US" sz="2000" dirty="0">
              <a:solidFill>
                <a:srgbClr val="FFC000"/>
              </a:solidFill>
            </a:endParaRPr>
          </a:p>
        </p:txBody>
      </p:sp>
      <p:sp>
        <p:nvSpPr>
          <p:cNvPr id="12" name="TextBox 11"/>
          <p:cNvSpPr txBox="1"/>
          <p:nvPr/>
        </p:nvSpPr>
        <p:spPr>
          <a:xfrm>
            <a:off x="5943600" y="4191000"/>
            <a:ext cx="2209800" cy="1015663"/>
          </a:xfrm>
          <a:prstGeom prst="rect">
            <a:avLst/>
          </a:prstGeom>
          <a:noFill/>
        </p:spPr>
        <p:txBody>
          <a:bodyPr wrap="square" rtlCol="0">
            <a:spAutoFit/>
          </a:bodyPr>
          <a:lstStyle/>
          <a:p>
            <a:pPr algn="ctr"/>
            <a:r>
              <a:rPr lang="en-US" sz="2000" dirty="0" smtClean="0">
                <a:solidFill>
                  <a:srgbClr val="FFC000"/>
                </a:solidFill>
              </a:rPr>
              <a:t>What does RW cover that LIHP doesn’t?</a:t>
            </a:r>
            <a:endParaRPr lang="en-US" sz="2000" dirty="0">
              <a:solidFill>
                <a:srgbClr val="FFC000"/>
              </a:solidFill>
            </a:endParaRPr>
          </a:p>
        </p:txBody>
      </p:sp>
      <p:sp>
        <p:nvSpPr>
          <p:cNvPr id="13" name="TextBox 12"/>
          <p:cNvSpPr txBox="1"/>
          <p:nvPr/>
        </p:nvSpPr>
        <p:spPr>
          <a:xfrm rot="19822305">
            <a:off x="174171" y="2993571"/>
            <a:ext cx="2209800" cy="523220"/>
          </a:xfrm>
          <a:prstGeom prst="rect">
            <a:avLst/>
          </a:prstGeom>
          <a:noFill/>
          <a:scene3d>
            <a:camera prst="orthographicFront">
              <a:rot lat="0" lon="1800000" rev="0"/>
            </a:camera>
            <a:lightRig rig="threePt" dir="t"/>
          </a:scene3d>
        </p:spPr>
        <p:txBody>
          <a:bodyPr wrap="square" rtlCol="0">
            <a:spAutoFit/>
          </a:bodyPr>
          <a:lstStyle/>
          <a:p>
            <a:pPr algn="ctr"/>
            <a:r>
              <a:rPr lang="en-US" sz="2800" b="1" dirty="0" smtClean="0">
                <a:solidFill>
                  <a:srgbClr val="FFC000"/>
                </a:solidFill>
              </a:rPr>
              <a:t>???</a:t>
            </a:r>
            <a:endParaRPr lang="en-US" sz="2800" b="1" dirty="0">
              <a:solidFill>
                <a:srgbClr val="FFC000"/>
              </a:solidFill>
            </a:endParaRPr>
          </a:p>
        </p:txBody>
      </p:sp>
      <p:sp>
        <p:nvSpPr>
          <p:cNvPr id="14" name="TextBox 13"/>
          <p:cNvSpPr txBox="1"/>
          <p:nvPr/>
        </p:nvSpPr>
        <p:spPr>
          <a:xfrm rot="21066843">
            <a:off x="2617867" y="4664388"/>
            <a:ext cx="2223461" cy="523220"/>
          </a:xfrm>
          <a:prstGeom prst="rect">
            <a:avLst/>
          </a:prstGeom>
          <a:noFill/>
          <a:scene3d>
            <a:camera prst="orthographicFront">
              <a:rot lat="0" lon="1800000" rev="0"/>
            </a:camera>
            <a:lightRig rig="threePt" dir="t"/>
          </a:scene3d>
        </p:spPr>
        <p:txBody>
          <a:bodyPr wrap="square" rtlCol="0">
            <a:spAutoFit/>
          </a:bodyPr>
          <a:lstStyle/>
          <a:p>
            <a:pPr algn="ctr"/>
            <a:r>
              <a:rPr lang="en-US" sz="2800" b="1" dirty="0" smtClean="0">
                <a:solidFill>
                  <a:srgbClr val="FFC000"/>
                </a:solidFill>
              </a:rPr>
              <a:t>???</a:t>
            </a:r>
            <a:endParaRPr lang="en-US" sz="2800" b="1" dirty="0">
              <a:solidFill>
                <a:srgbClr val="FFC000"/>
              </a:solidFill>
            </a:endParaRPr>
          </a:p>
        </p:txBody>
      </p:sp>
      <p:sp>
        <p:nvSpPr>
          <p:cNvPr id="15" name="TextBox 14"/>
          <p:cNvSpPr txBox="1"/>
          <p:nvPr/>
        </p:nvSpPr>
        <p:spPr>
          <a:xfrm rot="1569771">
            <a:off x="6631548" y="3261293"/>
            <a:ext cx="2209800" cy="523220"/>
          </a:xfrm>
          <a:prstGeom prst="rect">
            <a:avLst/>
          </a:prstGeom>
          <a:noFill/>
          <a:scene3d>
            <a:camera prst="orthographicFront">
              <a:rot lat="0" lon="1800000" rev="0"/>
            </a:camera>
            <a:lightRig rig="threePt" dir="t"/>
          </a:scene3d>
        </p:spPr>
        <p:txBody>
          <a:bodyPr wrap="square" rtlCol="0">
            <a:spAutoFit/>
          </a:bodyPr>
          <a:lstStyle/>
          <a:p>
            <a:pPr algn="ctr"/>
            <a:r>
              <a:rPr lang="en-US" sz="2800" b="1" dirty="0" smtClean="0">
                <a:solidFill>
                  <a:srgbClr val="FFC000"/>
                </a:solidFill>
              </a:rPr>
              <a:t>???</a:t>
            </a:r>
            <a:endParaRPr lang="en-US" sz="2800" b="1" dirty="0">
              <a:solidFill>
                <a:srgbClr val="FFC000"/>
              </a:solidFill>
            </a:endParaRPr>
          </a:p>
        </p:txBody>
      </p:sp>
      <p:sp>
        <p:nvSpPr>
          <p:cNvPr id="16" name="TextBox 15"/>
          <p:cNvSpPr txBox="1"/>
          <p:nvPr/>
        </p:nvSpPr>
        <p:spPr>
          <a:xfrm rot="491016">
            <a:off x="4497947" y="1868427"/>
            <a:ext cx="2209800" cy="523220"/>
          </a:xfrm>
          <a:prstGeom prst="rect">
            <a:avLst/>
          </a:prstGeom>
          <a:noFill/>
          <a:scene3d>
            <a:camera prst="orthographicFront">
              <a:rot lat="0" lon="1800000" rev="0"/>
            </a:camera>
            <a:lightRig rig="threePt" dir="t"/>
          </a:scene3d>
        </p:spPr>
        <p:txBody>
          <a:bodyPr wrap="square" rtlCol="0">
            <a:spAutoFit/>
          </a:bodyPr>
          <a:lstStyle/>
          <a:p>
            <a:pPr algn="ctr"/>
            <a:r>
              <a:rPr lang="en-US" sz="2800" b="1" dirty="0" smtClean="0">
                <a:solidFill>
                  <a:srgbClr val="FFC000"/>
                </a:solidFill>
              </a:rPr>
              <a:t>???</a:t>
            </a:r>
            <a:endParaRPr lang="en-US" sz="2800" b="1" dirty="0">
              <a:solidFill>
                <a:srgbClr val="FFC000"/>
              </a:solidFill>
            </a:endParaRPr>
          </a:p>
        </p:txBody>
      </p:sp>
      <p:sp>
        <p:nvSpPr>
          <p:cNvPr id="17" name="TextBox 16"/>
          <p:cNvSpPr txBox="1"/>
          <p:nvPr/>
        </p:nvSpPr>
        <p:spPr>
          <a:xfrm rot="180981">
            <a:off x="3974636" y="4775198"/>
            <a:ext cx="2209800" cy="523220"/>
          </a:xfrm>
          <a:prstGeom prst="rect">
            <a:avLst/>
          </a:prstGeom>
          <a:noFill/>
          <a:scene3d>
            <a:camera prst="orthographicFront">
              <a:rot lat="0" lon="1800000" rev="0"/>
            </a:camera>
            <a:lightRig rig="threePt" dir="t"/>
          </a:scene3d>
        </p:spPr>
        <p:txBody>
          <a:bodyPr wrap="square" rtlCol="0">
            <a:spAutoFit/>
          </a:bodyPr>
          <a:lstStyle/>
          <a:p>
            <a:pPr algn="ctr"/>
            <a:r>
              <a:rPr lang="en-US" sz="2800" b="1" dirty="0" smtClean="0">
                <a:solidFill>
                  <a:srgbClr val="FFC000"/>
                </a:solidFill>
              </a:rPr>
              <a:t>???</a:t>
            </a:r>
            <a:endParaRPr lang="en-US" sz="2800" b="1" dirty="0">
              <a:solidFill>
                <a:srgbClr val="FFC000"/>
              </a:solidFill>
            </a:endParaRPr>
          </a:p>
        </p:txBody>
      </p:sp>
      <p:sp>
        <p:nvSpPr>
          <p:cNvPr id="18" name="TextBox 17"/>
          <p:cNvSpPr txBox="1"/>
          <p:nvPr/>
        </p:nvSpPr>
        <p:spPr>
          <a:xfrm>
            <a:off x="2095499" y="5181614"/>
            <a:ext cx="2890157" cy="707886"/>
          </a:xfrm>
          <a:prstGeom prst="rect">
            <a:avLst/>
          </a:prstGeom>
          <a:noFill/>
        </p:spPr>
        <p:txBody>
          <a:bodyPr wrap="square" rtlCol="0">
            <a:spAutoFit/>
          </a:bodyPr>
          <a:lstStyle/>
          <a:p>
            <a:pPr algn="ctr"/>
            <a:r>
              <a:rPr lang="en-US" sz="2000" dirty="0" smtClean="0">
                <a:solidFill>
                  <a:srgbClr val="FFC000"/>
                </a:solidFill>
              </a:rPr>
              <a:t>Who do we talk to about LIHP and HIV?</a:t>
            </a:r>
            <a:endParaRPr lang="en-US" sz="2000" dirty="0">
              <a:solidFill>
                <a:srgbClr val="FFC000"/>
              </a:solidFill>
            </a:endParaRPr>
          </a:p>
        </p:txBody>
      </p:sp>
    </p:spTree>
    <p:extLst>
      <p:ext uri="{BB962C8B-B14F-4D97-AF65-F5344CB8AC3E}">
        <p14:creationId xmlns:p14="http://schemas.microsoft.com/office/powerpoint/2010/main" xmlns="" val="3799042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eaLnBrk="1" hangingPunct="1"/>
            <a:r>
              <a:rPr lang="en-US" dirty="0" smtClean="0"/>
              <a:t>Engage in dialogue with stakeholders</a:t>
            </a:r>
          </a:p>
          <a:p>
            <a:pPr lvl="1" eaLnBrk="1" hangingPunct="1"/>
            <a:r>
              <a:rPr lang="en-US" dirty="0" smtClean="0"/>
              <a:t>LIHP administrator: LA County </a:t>
            </a:r>
            <a:r>
              <a:rPr lang="en-US" dirty="0" smtClean="0"/>
              <a:t>Dept of Health Services</a:t>
            </a:r>
          </a:p>
          <a:p>
            <a:pPr lvl="1" eaLnBrk="1" hangingPunct="1"/>
            <a:r>
              <a:rPr lang="en-US" dirty="0" smtClean="0"/>
              <a:t>LAC Dept of Mental Health</a:t>
            </a:r>
            <a:endParaRPr lang="en-US" dirty="0" smtClean="0"/>
          </a:p>
          <a:p>
            <a:pPr lvl="1" eaLnBrk="1" hangingPunct="1"/>
            <a:r>
              <a:rPr lang="en-US" dirty="0" smtClean="0"/>
              <a:t>CA Office of AIDS</a:t>
            </a:r>
          </a:p>
          <a:p>
            <a:pPr lvl="1" eaLnBrk="1" hangingPunct="1"/>
            <a:r>
              <a:rPr lang="en-US" dirty="0" smtClean="0"/>
              <a:t>Ryan White Medical Providers </a:t>
            </a:r>
          </a:p>
          <a:p>
            <a:pPr lvl="1" eaLnBrk="1" hangingPunct="1"/>
            <a:r>
              <a:rPr lang="en-US" dirty="0" smtClean="0"/>
              <a:t>Planning Council (Consumer Communications)</a:t>
            </a:r>
          </a:p>
          <a:p>
            <a:pPr eaLnBrk="1" hangingPunct="1">
              <a:buNone/>
            </a:pPr>
            <a:endParaRPr lang="en-US" sz="2400" dirty="0" smtClean="0"/>
          </a:p>
          <a:p>
            <a:pPr eaLnBrk="1" hangingPunct="1"/>
            <a:endParaRPr lang="en-US" dirty="0" smtClean="0"/>
          </a:p>
          <a:p>
            <a:pPr eaLnBrk="1" hangingPunct="1"/>
            <a:endParaRPr lang="en-US" dirty="0" smtClean="0"/>
          </a:p>
          <a:p>
            <a:pPr eaLnBrk="1" hangingPunct="1"/>
            <a:endParaRPr lang="en-US" dirty="0" smtClean="0"/>
          </a:p>
        </p:txBody>
      </p:sp>
      <p:sp>
        <p:nvSpPr>
          <p:cNvPr id="4" name="Title 1"/>
          <p:cNvSpPr>
            <a:spLocks noGrp="1"/>
          </p:cNvSpPr>
          <p:nvPr>
            <p:ph type="title"/>
          </p:nvPr>
        </p:nvSpPr>
        <p:spPr>
          <a:xfrm>
            <a:off x="457200" y="228600"/>
            <a:ext cx="8229600" cy="1143000"/>
          </a:xfrm>
        </p:spPr>
        <p:txBody>
          <a:bodyPr/>
          <a:lstStyle/>
          <a:p>
            <a:r>
              <a:rPr lang="en-US" dirty="0">
                <a:solidFill>
                  <a:srgbClr val="FFFF00"/>
                </a:solidFill>
              </a:rPr>
              <a:t>Transition Planning</a:t>
            </a:r>
            <a:endParaRPr lang="en-US" dirty="0" smtClean="0">
              <a:solidFill>
                <a:srgbClr val="FFFF00"/>
              </a:solidFill>
            </a:endParaRPr>
          </a:p>
        </p:txBody>
      </p:sp>
    </p:spTree>
    <p:extLst>
      <p:ext uri="{BB962C8B-B14F-4D97-AF65-F5344CB8AC3E}">
        <p14:creationId xmlns:p14="http://schemas.microsoft.com/office/powerpoint/2010/main" xmlns="" val="1502603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eaLnBrk="1" hangingPunct="1"/>
            <a:r>
              <a:rPr lang="en-US" dirty="0" smtClean="0"/>
              <a:t>Estimate </a:t>
            </a:r>
            <a:r>
              <a:rPr lang="en-US" dirty="0" smtClean="0"/>
              <a:t>LIHP-eligible clients in RW system</a:t>
            </a:r>
          </a:p>
          <a:p>
            <a:pPr lvl="1" eaLnBrk="1" hangingPunct="1"/>
            <a:r>
              <a:rPr lang="en-US" sz="2400" dirty="0" smtClean="0"/>
              <a:t>Potential cost savings and allocation changes</a:t>
            </a:r>
          </a:p>
          <a:p>
            <a:pPr eaLnBrk="1" hangingPunct="1"/>
            <a:r>
              <a:rPr lang="en-US" dirty="0" smtClean="0"/>
              <a:t>Compare service coverage offerings</a:t>
            </a:r>
          </a:p>
          <a:p>
            <a:pPr lvl="1" eaLnBrk="1" hangingPunct="1"/>
            <a:r>
              <a:rPr lang="en-US" sz="2400" dirty="0" smtClean="0"/>
              <a:t>Identify gaps</a:t>
            </a:r>
          </a:p>
          <a:p>
            <a:pPr lvl="1" eaLnBrk="1" hangingPunct="1"/>
            <a:r>
              <a:rPr lang="en-US" sz="2400" dirty="0" smtClean="0"/>
              <a:t>Pursue parity of services</a:t>
            </a:r>
          </a:p>
          <a:p>
            <a:pPr eaLnBrk="1" hangingPunct="1"/>
            <a:r>
              <a:rPr lang="en-US" dirty="0" smtClean="0"/>
              <a:t>Identify potential transition issues</a:t>
            </a:r>
          </a:p>
          <a:p>
            <a:pPr lvl="1" eaLnBrk="1" hangingPunct="1"/>
            <a:r>
              <a:rPr lang="en-US" sz="2400" dirty="0" smtClean="0"/>
              <a:t>Ensure continuity of care and medication </a:t>
            </a:r>
            <a:r>
              <a:rPr lang="en-US" sz="2400" dirty="0" smtClean="0"/>
              <a:t>access</a:t>
            </a:r>
          </a:p>
          <a:p>
            <a:pPr lvl="1" eaLnBrk="1" hangingPunct="1"/>
            <a:r>
              <a:rPr lang="en-US" sz="2400" dirty="0" smtClean="0"/>
              <a:t>Ensure standard of care is replicated in LIHP</a:t>
            </a:r>
            <a:endParaRPr lang="en-US" sz="2400" dirty="0" smtClean="0"/>
          </a:p>
          <a:p>
            <a:pPr eaLnBrk="1" hangingPunct="1"/>
            <a:r>
              <a:rPr lang="en-US" dirty="0" smtClean="0"/>
              <a:t>Work out transition timeframe</a:t>
            </a:r>
          </a:p>
          <a:p>
            <a:pPr eaLnBrk="1" hangingPunct="1"/>
            <a:endParaRPr lang="en-US" sz="2400" dirty="0" smtClean="0"/>
          </a:p>
          <a:p>
            <a:pPr eaLnBrk="1" hangingPunct="1"/>
            <a:endParaRPr lang="en-US" dirty="0" smtClean="0"/>
          </a:p>
          <a:p>
            <a:pPr eaLnBrk="1" hangingPunct="1"/>
            <a:endParaRPr lang="en-US" dirty="0" smtClean="0"/>
          </a:p>
          <a:p>
            <a:pPr eaLnBrk="1" hangingPunct="1"/>
            <a:endParaRPr lang="en-US" dirty="0" smtClean="0"/>
          </a:p>
        </p:txBody>
      </p:sp>
      <p:sp>
        <p:nvSpPr>
          <p:cNvPr id="4" name="Title 1"/>
          <p:cNvSpPr>
            <a:spLocks noGrp="1"/>
          </p:cNvSpPr>
          <p:nvPr>
            <p:ph type="title"/>
          </p:nvPr>
        </p:nvSpPr>
        <p:spPr>
          <a:xfrm>
            <a:off x="457200" y="228600"/>
            <a:ext cx="8229600" cy="1143000"/>
          </a:xfrm>
        </p:spPr>
        <p:txBody>
          <a:bodyPr/>
          <a:lstStyle/>
          <a:p>
            <a:r>
              <a:rPr lang="en-US" dirty="0">
                <a:solidFill>
                  <a:srgbClr val="FFFF00"/>
                </a:solidFill>
              </a:rPr>
              <a:t>Transition Planning</a:t>
            </a:r>
            <a:endParaRPr lang="en-US" dirty="0" smtClean="0">
              <a:solidFill>
                <a:srgbClr val="FFFF00"/>
              </a:solidFill>
            </a:endParaRPr>
          </a:p>
        </p:txBody>
      </p:sp>
    </p:spTree>
    <p:extLst>
      <p:ext uri="{BB962C8B-B14F-4D97-AF65-F5344CB8AC3E}">
        <p14:creationId xmlns:p14="http://schemas.microsoft.com/office/powerpoint/2010/main" xmlns="" val="150260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US" dirty="0" smtClean="0"/>
              <a:t/>
            </a:r>
            <a:br>
              <a:rPr lang="en-US" dirty="0" smtClean="0"/>
            </a:br>
            <a:endParaRPr lang="en-US" dirty="0" smtClean="0"/>
          </a:p>
        </p:txBody>
      </p:sp>
      <p:sp>
        <p:nvSpPr>
          <p:cNvPr id="7171" name="Content Placeholder 5"/>
          <p:cNvSpPr>
            <a:spLocks noGrp="1"/>
          </p:cNvSpPr>
          <p:nvPr>
            <p:ph idx="1"/>
          </p:nvPr>
        </p:nvSpPr>
        <p:spPr/>
        <p:txBody>
          <a:bodyPr/>
          <a:lstStyle/>
          <a:p>
            <a:pPr eaLnBrk="1" hangingPunct="1"/>
            <a:endParaRPr lang="en-US" sz="2400" dirty="0" smtClean="0"/>
          </a:p>
          <a:p>
            <a:pPr lvl="1" eaLnBrk="1" hangingPunct="1">
              <a:lnSpc>
                <a:spcPct val="90000"/>
              </a:lnSpc>
              <a:spcBef>
                <a:spcPct val="0"/>
              </a:spcBef>
              <a:spcAft>
                <a:spcPct val="20000"/>
              </a:spcAft>
              <a:buFontTx/>
              <a:buNone/>
            </a:pPr>
            <a:endParaRPr lang="en-US" sz="2000" dirty="0" smtClean="0">
              <a:cs typeface="Times New Roman" pitchFamily="18" charset="0"/>
            </a:endParaRPr>
          </a:p>
          <a:p>
            <a:pPr lvl="1" eaLnBrk="1" hangingPunct="1">
              <a:lnSpc>
                <a:spcPct val="90000"/>
              </a:lnSpc>
              <a:spcBef>
                <a:spcPct val="0"/>
              </a:spcBef>
              <a:spcAft>
                <a:spcPct val="20000"/>
              </a:spcAft>
            </a:pPr>
            <a:r>
              <a:rPr lang="en-US" sz="2000" dirty="0" smtClean="0">
                <a:cs typeface="Times New Roman" pitchFamily="18" charset="0"/>
              </a:rPr>
              <a:t>Introduced in the 1990 authorization of the CARE Act and is found in Parts A,  B,  C,  and F of the Act </a:t>
            </a:r>
          </a:p>
          <a:p>
            <a:pPr lvl="1" eaLnBrk="1" hangingPunct="1">
              <a:lnSpc>
                <a:spcPct val="90000"/>
              </a:lnSpc>
              <a:spcBef>
                <a:spcPct val="0"/>
              </a:spcBef>
              <a:spcAft>
                <a:spcPct val="20000"/>
              </a:spcAft>
              <a:buFontTx/>
              <a:buNone/>
            </a:pPr>
            <a:endParaRPr lang="en-US" sz="2000" dirty="0" smtClean="0">
              <a:cs typeface="Times New Roman" pitchFamily="18" charset="0"/>
            </a:endParaRPr>
          </a:p>
          <a:p>
            <a:pPr lvl="1" eaLnBrk="1" hangingPunct="1">
              <a:lnSpc>
                <a:spcPct val="90000"/>
              </a:lnSpc>
              <a:spcBef>
                <a:spcPct val="0"/>
              </a:spcBef>
              <a:spcAft>
                <a:spcPct val="20000"/>
              </a:spcAft>
            </a:pPr>
            <a:r>
              <a:rPr lang="en-US" sz="2000" i="1" dirty="0" smtClean="0">
                <a:cs typeface="Times New Roman" pitchFamily="18" charset="0"/>
              </a:rPr>
              <a:t>“CARE Act grant funds cannot be used to make payments for any item or service if payment has been made,  or can reasonably be expected to be made,  with respect to that item or service under any State compensation program,  under an insurance policy,  or under any Federal or State health benefits program; or by an entity that provides prepaid health care”</a:t>
            </a:r>
          </a:p>
          <a:p>
            <a:endParaRPr lang="en-US" dirty="0" smtClean="0"/>
          </a:p>
        </p:txBody>
      </p:sp>
      <p:sp>
        <p:nvSpPr>
          <p:cNvPr id="7172" name="Text Placeholder 6"/>
          <p:cNvSpPr>
            <a:spLocks noGrp="1"/>
          </p:cNvSpPr>
          <p:nvPr>
            <p:ph type="body" sz="half" idx="2"/>
          </p:nvPr>
        </p:nvSpPr>
        <p:spPr>
          <a:xfrm>
            <a:off x="762000" y="1066800"/>
            <a:ext cx="2768827" cy="4691063"/>
          </a:xfrm>
        </p:spPr>
        <p:txBody>
          <a:bodyPr/>
          <a:lstStyle/>
          <a:p>
            <a:r>
              <a:rPr lang="en-US" sz="3200" dirty="0" smtClean="0"/>
              <a:t>Ryan White Payer of Last Resort Mandate</a:t>
            </a:r>
          </a:p>
          <a:p>
            <a:endParaRPr lang="en-US" sz="3200" dirty="0" smtClean="0"/>
          </a:p>
          <a:p>
            <a:endParaRPr lang="en-US" sz="3200" dirty="0" smtClean="0"/>
          </a:p>
          <a:p>
            <a:endParaRPr lang="en-US" dirty="0" smtClean="0"/>
          </a:p>
        </p:txBody>
      </p:sp>
      <p:pic>
        <p:nvPicPr>
          <p:cNvPr id="7173" name="Picture 2" descr="C:\Documents and Settings\jucross\Local Settings\Temporary Internet Files\Content.IE5\VPRG13N9\MC9004421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35052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486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marL="0" indent="0" eaLnBrk="1" hangingPunct="1">
              <a:buNone/>
            </a:pPr>
            <a:endParaRPr lang="en-US" dirty="0" smtClean="0"/>
          </a:p>
          <a:p>
            <a:pPr eaLnBrk="1" hangingPunct="1"/>
            <a:endParaRPr lang="en-US" dirty="0" smtClean="0"/>
          </a:p>
          <a:p>
            <a:pPr eaLnBrk="1" hangingPunct="1"/>
            <a:endParaRPr lang="en-US" dirty="0" smtClean="0"/>
          </a:p>
        </p:txBody>
      </p:sp>
      <p:sp>
        <p:nvSpPr>
          <p:cNvPr id="4" name="Title 1"/>
          <p:cNvSpPr>
            <a:spLocks noGrp="1"/>
          </p:cNvSpPr>
          <p:nvPr>
            <p:ph type="title"/>
          </p:nvPr>
        </p:nvSpPr>
        <p:spPr/>
        <p:txBody>
          <a:bodyPr/>
          <a:lstStyle/>
          <a:p>
            <a:r>
              <a:rPr lang="en-US" dirty="0" smtClean="0">
                <a:solidFill>
                  <a:srgbClr val="FFFF00"/>
                </a:solidFill>
              </a:rPr>
              <a:t>Estimate Patient Migration</a:t>
            </a:r>
          </a:p>
        </p:txBody>
      </p:sp>
      <p:sp>
        <p:nvSpPr>
          <p:cNvPr id="14" name="TextBox 13"/>
          <p:cNvSpPr txBox="1"/>
          <p:nvPr/>
        </p:nvSpPr>
        <p:spPr>
          <a:xfrm>
            <a:off x="620486" y="1383268"/>
            <a:ext cx="3810000" cy="369332"/>
          </a:xfrm>
          <a:prstGeom prst="rect">
            <a:avLst/>
          </a:prstGeom>
          <a:noFill/>
        </p:spPr>
        <p:txBody>
          <a:bodyPr wrap="square" rtlCol="0">
            <a:spAutoFit/>
          </a:bodyPr>
          <a:lstStyle/>
          <a:p>
            <a:r>
              <a:rPr lang="en-US" dirty="0" smtClean="0"/>
              <a:t>Total annual RW clients = 19,000 </a:t>
            </a:r>
            <a:endParaRPr lang="en-US" dirty="0"/>
          </a:p>
        </p:txBody>
      </p:sp>
      <p:grpSp>
        <p:nvGrpSpPr>
          <p:cNvPr id="29" name="Group 28"/>
          <p:cNvGrpSpPr/>
          <p:nvPr/>
        </p:nvGrpSpPr>
        <p:grpSpPr>
          <a:xfrm>
            <a:off x="707570" y="1828701"/>
            <a:ext cx="6945086" cy="3842365"/>
            <a:chOff x="1143000" y="1828701"/>
            <a:chExt cx="6945086" cy="3842365"/>
          </a:xfrm>
        </p:grpSpPr>
        <p:grpSp>
          <p:nvGrpSpPr>
            <p:cNvPr id="13" name="Group 12"/>
            <p:cNvGrpSpPr/>
            <p:nvPr/>
          </p:nvGrpSpPr>
          <p:grpSpPr>
            <a:xfrm>
              <a:off x="1143000" y="1981200"/>
              <a:ext cx="2285999" cy="3689866"/>
              <a:chOff x="1567543" y="1981200"/>
              <a:chExt cx="2285999" cy="3689866"/>
            </a:xfrm>
          </p:grpSpPr>
          <p:sp>
            <p:nvSpPr>
              <p:cNvPr id="2" name="Rectangle 1"/>
              <p:cNvSpPr/>
              <p:nvPr/>
            </p:nvSpPr>
            <p:spPr>
              <a:xfrm>
                <a:off x="1567543" y="1981200"/>
                <a:ext cx="1632857" cy="2514600"/>
              </a:xfrm>
              <a:prstGeom prst="rect">
                <a:avLst/>
              </a:prstGeom>
              <a:solidFill>
                <a:srgbClr val="F38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Clients with at least one RW medical visit</a:t>
                </a:r>
                <a:endParaRPr lang="en-US" dirty="0">
                  <a:solidFill>
                    <a:schemeClr val="bg1">
                      <a:lumMod val="50000"/>
                    </a:schemeClr>
                  </a:solidFill>
                </a:endParaRPr>
              </a:p>
            </p:txBody>
          </p:sp>
          <p:sp>
            <p:nvSpPr>
              <p:cNvPr id="3" name="Rectangle 2"/>
              <p:cNvSpPr/>
              <p:nvPr/>
            </p:nvSpPr>
            <p:spPr>
              <a:xfrm>
                <a:off x="1567543" y="4495800"/>
                <a:ext cx="1632857"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Clients not using RW for medical care</a:t>
                </a:r>
                <a:endParaRPr lang="en-US" dirty="0">
                  <a:solidFill>
                    <a:schemeClr val="bg1">
                      <a:lumMod val="50000"/>
                    </a:schemeClr>
                  </a:solidFill>
                </a:endParaRPr>
              </a:p>
            </p:txBody>
          </p:sp>
          <p:sp>
            <p:nvSpPr>
              <p:cNvPr id="5" name="Right Brace 4"/>
              <p:cNvSpPr/>
              <p:nvPr/>
            </p:nvSpPr>
            <p:spPr>
              <a:xfrm>
                <a:off x="3352799" y="1981200"/>
                <a:ext cx="500743" cy="25146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3341914" y="4495800"/>
                <a:ext cx="457200" cy="117526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Left Brace 11"/>
            <p:cNvSpPr/>
            <p:nvPr/>
          </p:nvSpPr>
          <p:spPr>
            <a:xfrm>
              <a:off x="4354285" y="2338094"/>
              <a:ext cx="413657" cy="184202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3429000" y="3059668"/>
              <a:ext cx="925285" cy="369332"/>
            </a:xfrm>
            <a:prstGeom prst="rect">
              <a:avLst/>
            </a:prstGeom>
            <a:noFill/>
          </p:spPr>
          <p:txBody>
            <a:bodyPr wrap="square" rtlCol="0">
              <a:spAutoFit/>
            </a:bodyPr>
            <a:lstStyle/>
            <a:p>
              <a:r>
                <a:rPr lang="en-US" dirty="0" smtClean="0"/>
                <a:t>15,800</a:t>
              </a:r>
              <a:endParaRPr lang="en-US" dirty="0"/>
            </a:p>
          </p:txBody>
        </p:sp>
        <p:sp>
          <p:nvSpPr>
            <p:cNvPr id="18" name="TextBox 17"/>
            <p:cNvSpPr txBox="1"/>
            <p:nvPr/>
          </p:nvSpPr>
          <p:spPr>
            <a:xfrm>
              <a:off x="3494315" y="4876800"/>
              <a:ext cx="925285" cy="369332"/>
            </a:xfrm>
            <a:prstGeom prst="rect">
              <a:avLst/>
            </a:prstGeom>
            <a:noFill/>
          </p:spPr>
          <p:txBody>
            <a:bodyPr wrap="square" rtlCol="0">
              <a:spAutoFit/>
            </a:bodyPr>
            <a:lstStyle/>
            <a:p>
              <a:r>
                <a:rPr lang="en-US" dirty="0" smtClean="0"/>
                <a:t>3,200</a:t>
              </a:r>
              <a:endParaRPr lang="en-US" dirty="0"/>
            </a:p>
          </p:txBody>
        </p:sp>
        <p:sp>
          <p:nvSpPr>
            <p:cNvPr id="25" name="TextBox 24"/>
            <p:cNvSpPr txBox="1"/>
            <p:nvPr/>
          </p:nvSpPr>
          <p:spPr>
            <a:xfrm>
              <a:off x="4735285" y="4018002"/>
              <a:ext cx="1295400" cy="369332"/>
            </a:xfrm>
            <a:prstGeom prst="rect">
              <a:avLst/>
            </a:prstGeom>
            <a:noFill/>
          </p:spPr>
          <p:txBody>
            <a:bodyPr wrap="square" rtlCol="0">
              <a:spAutoFit/>
            </a:bodyPr>
            <a:lstStyle/>
            <a:p>
              <a:r>
                <a:rPr lang="en-US" i="1" dirty="0" smtClean="0"/>
                <a:t>Uninsured</a:t>
              </a:r>
              <a:endParaRPr lang="en-US" i="1" dirty="0"/>
            </a:p>
          </p:txBody>
        </p:sp>
        <p:sp>
          <p:nvSpPr>
            <p:cNvPr id="26" name="TextBox 25"/>
            <p:cNvSpPr txBox="1"/>
            <p:nvPr/>
          </p:nvSpPr>
          <p:spPr>
            <a:xfrm>
              <a:off x="4876800" y="2153428"/>
              <a:ext cx="1295400" cy="369332"/>
            </a:xfrm>
            <a:prstGeom prst="rect">
              <a:avLst/>
            </a:prstGeom>
            <a:noFill/>
          </p:spPr>
          <p:txBody>
            <a:bodyPr wrap="square" rtlCol="0">
              <a:spAutoFit/>
            </a:bodyPr>
            <a:lstStyle/>
            <a:p>
              <a:r>
                <a:rPr lang="en-US" i="1" dirty="0"/>
                <a:t>I</a:t>
              </a:r>
              <a:r>
                <a:rPr lang="en-US" i="1" dirty="0" smtClean="0"/>
                <a:t>nsured</a:t>
              </a:r>
              <a:endParaRPr lang="en-US" i="1" dirty="0"/>
            </a:p>
          </p:txBody>
        </p:sp>
        <p:grpSp>
          <p:nvGrpSpPr>
            <p:cNvPr id="24" name="Group 23"/>
            <p:cNvGrpSpPr/>
            <p:nvPr/>
          </p:nvGrpSpPr>
          <p:grpSpPr>
            <a:xfrm>
              <a:off x="5943600" y="1828701"/>
              <a:ext cx="2144486" cy="3657700"/>
              <a:chOff x="4952999" y="1794682"/>
              <a:chExt cx="2144486" cy="3657700"/>
            </a:xfrm>
          </p:grpSpPr>
          <p:sp>
            <p:nvSpPr>
              <p:cNvPr id="7" name="Rectangle 6"/>
              <p:cNvSpPr/>
              <p:nvPr/>
            </p:nvSpPr>
            <p:spPr>
              <a:xfrm>
                <a:off x="5562599" y="1794682"/>
                <a:ext cx="1524000" cy="1086825"/>
              </a:xfrm>
              <a:prstGeom prst="rect">
                <a:avLst/>
              </a:prstGeom>
              <a:solidFill>
                <a:srgbClr val="347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 &amp; Public Insurance</a:t>
                </a:r>
                <a:endParaRPr lang="en-US" dirty="0"/>
              </a:p>
            </p:txBody>
          </p:sp>
          <p:sp>
            <p:nvSpPr>
              <p:cNvPr id="8" name="Rectangle 7"/>
              <p:cNvSpPr/>
              <p:nvPr/>
            </p:nvSpPr>
            <p:spPr>
              <a:xfrm>
                <a:off x="5562599" y="2971800"/>
                <a:ext cx="1534886" cy="11814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Eligible for LIHP/HWLA</a:t>
                </a:r>
                <a:endParaRPr lang="en-US" dirty="0"/>
              </a:p>
            </p:txBody>
          </p:sp>
          <p:sp>
            <p:nvSpPr>
              <p:cNvPr id="10" name="Rectangle 9"/>
              <p:cNvSpPr/>
              <p:nvPr/>
            </p:nvSpPr>
            <p:spPr>
              <a:xfrm>
                <a:off x="5562599" y="4271672"/>
                <a:ext cx="1534886" cy="11807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Remaining in RW Medical</a:t>
                </a:r>
                <a:endParaRPr lang="en-US" dirty="0"/>
              </a:p>
            </p:txBody>
          </p:sp>
          <p:sp>
            <p:nvSpPr>
              <p:cNvPr id="11" name="Left Brace 10"/>
              <p:cNvSpPr/>
              <p:nvPr/>
            </p:nvSpPr>
            <p:spPr>
              <a:xfrm>
                <a:off x="4953000" y="1794682"/>
                <a:ext cx="533400" cy="108682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4952999" y="2881508"/>
                <a:ext cx="533401" cy="2570874"/>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31" name="Right Brace 30"/>
          <p:cNvSpPr/>
          <p:nvPr/>
        </p:nvSpPr>
        <p:spPr>
          <a:xfrm>
            <a:off x="7772400" y="1839391"/>
            <a:ext cx="304800" cy="107613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ight Brace 31"/>
          <p:cNvSpPr/>
          <p:nvPr/>
        </p:nvSpPr>
        <p:spPr>
          <a:xfrm>
            <a:off x="7772400" y="4299178"/>
            <a:ext cx="304800" cy="118722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ight Brace 32"/>
          <p:cNvSpPr/>
          <p:nvPr/>
        </p:nvSpPr>
        <p:spPr>
          <a:xfrm>
            <a:off x="7772400" y="3003296"/>
            <a:ext cx="304800" cy="118401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8055426" y="2192792"/>
            <a:ext cx="925285" cy="369332"/>
          </a:xfrm>
          <a:prstGeom prst="rect">
            <a:avLst/>
          </a:prstGeom>
          <a:noFill/>
        </p:spPr>
        <p:txBody>
          <a:bodyPr wrap="square" rtlCol="0">
            <a:spAutoFit/>
          </a:bodyPr>
          <a:lstStyle/>
          <a:p>
            <a:r>
              <a:rPr lang="en-US" dirty="0" smtClean="0"/>
              <a:t>5,000</a:t>
            </a:r>
            <a:endParaRPr lang="en-US" dirty="0"/>
          </a:p>
        </p:txBody>
      </p:sp>
      <p:sp>
        <p:nvSpPr>
          <p:cNvPr id="35" name="TextBox 34"/>
          <p:cNvSpPr txBox="1"/>
          <p:nvPr/>
        </p:nvSpPr>
        <p:spPr>
          <a:xfrm>
            <a:off x="8055425" y="3429000"/>
            <a:ext cx="925285" cy="369332"/>
          </a:xfrm>
          <a:prstGeom prst="rect">
            <a:avLst/>
          </a:prstGeom>
          <a:noFill/>
        </p:spPr>
        <p:txBody>
          <a:bodyPr wrap="square" rtlCol="0">
            <a:spAutoFit/>
          </a:bodyPr>
          <a:lstStyle/>
          <a:p>
            <a:r>
              <a:rPr lang="en-US" dirty="0" smtClean="0"/>
              <a:t>5,000</a:t>
            </a:r>
            <a:endParaRPr lang="en-US" dirty="0"/>
          </a:p>
        </p:txBody>
      </p:sp>
      <p:sp>
        <p:nvSpPr>
          <p:cNvPr id="36" name="TextBox 35"/>
          <p:cNvSpPr txBox="1"/>
          <p:nvPr/>
        </p:nvSpPr>
        <p:spPr>
          <a:xfrm>
            <a:off x="8077200" y="4714101"/>
            <a:ext cx="925285" cy="369332"/>
          </a:xfrm>
          <a:prstGeom prst="rect">
            <a:avLst/>
          </a:prstGeom>
          <a:noFill/>
        </p:spPr>
        <p:txBody>
          <a:bodyPr wrap="square" rtlCol="0">
            <a:spAutoFit/>
          </a:bodyPr>
          <a:lstStyle/>
          <a:p>
            <a:r>
              <a:rPr lang="en-US" dirty="0" smtClean="0"/>
              <a:t>5,800</a:t>
            </a:r>
            <a:endParaRPr lang="en-US" dirty="0"/>
          </a:p>
        </p:txBody>
      </p:sp>
    </p:spTree>
    <p:extLst>
      <p:ext uri="{BB962C8B-B14F-4D97-AF65-F5344CB8AC3E}">
        <p14:creationId xmlns:p14="http://schemas.microsoft.com/office/powerpoint/2010/main" xmlns="" val="345412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2400"/>
            <a:ext cx="7772400" cy="1470025"/>
          </a:xfrm>
        </p:spPr>
        <p:txBody>
          <a:bodyPr/>
          <a:lstStyle/>
          <a:p>
            <a:pPr eaLnBrk="1" hangingPunct="1"/>
            <a:r>
              <a:rPr lang="en-US" dirty="0" smtClean="0">
                <a:solidFill>
                  <a:srgbClr val="FFFF00"/>
                </a:solidFill>
              </a:rPr>
              <a:t>Learning Objectives</a:t>
            </a:r>
          </a:p>
        </p:txBody>
      </p:sp>
      <p:sp>
        <p:nvSpPr>
          <p:cNvPr id="8195" name="Rectangle 3"/>
          <p:cNvSpPr>
            <a:spLocks noGrp="1" noChangeArrowheads="1"/>
          </p:cNvSpPr>
          <p:nvPr>
            <p:ph type="subTitle" idx="1"/>
          </p:nvPr>
        </p:nvSpPr>
        <p:spPr>
          <a:xfrm>
            <a:off x="685800" y="1622425"/>
            <a:ext cx="8305800" cy="4016375"/>
          </a:xfrm>
        </p:spPr>
        <p:txBody>
          <a:bodyPr/>
          <a:lstStyle/>
          <a:p>
            <a:pPr marL="457200" indent="-457200" algn="l" eaLnBrk="1" hangingPunct="1">
              <a:buFont typeface="Arial" pitchFamily="34" charset="0"/>
              <a:buChar char="•"/>
            </a:pPr>
            <a:r>
              <a:rPr lang="en-US" sz="2800" dirty="0" smtClean="0"/>
              <a:t>Steps involved to ensure continuity of care for RW patients transitioning to payers available through healthcare reform</a:t>
            </a:r>
          </a:p>
          <a:p>
            <a:pPr marL="457200" indent="-457200" algn="l" eaLnBrk="1" hangingPunct="1">
              <a:buFont typeface="Arial" pitchFamily="34" charset="0"/>
              <a:buChar char="•"/>
            </a:pPr>
            <a:r>
              <a:rPr lang="en-US" sz="2800" dirty="0" smtClean="0"/>
              <a:t>Priority setting and resource allocation process used to estimate costs during transition</a:t>
            </a:r>
          </a:p>
          <a:p>
            <a:pPr marL="457200" indent="-457200" algn="l" eaLnBrk="1" hangingPunct="1">
              <a:buFont typeface="Arial" pitchFamily="34" charset="0"/>
              <a:buChar char="•"/>
            </a:pPr>
            <a:r>
              <a:rPr lang="en-US" sz="2800" dirty="0" smtClean="0"/>
              <a:t>Planning considerations for RW requirements in healthcare reform environment</a:t>
            </a:r>
          </a:p>
          <a:p>
            <a:pPr algn="l" eaLnBrk="1" hangingPunct="1">
              <a:buFont typeface="Arial" pitchFamily="34" charset="0"/>
              <a:buChar char="•"/>
            </a:pPr>
            <a:endParaRPr lang="en-US" sz="2400" dirty="0" smtClean="0"/>
          </a:p>
          <a:p>
            <a:pPr algn="l" eaLnBrk="1" hangingPunct="1"/>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marL="0" indent="0" eaLnBrk="1" hangingPunct="1">
              <a:buNone/>
            </a:pPr>
            <a:endParaRPr lang="en-US" dirty="0" smtClean="0"/>
          </a:p>
          <a:p>
            <a:pPr eaLnBrk="1" hangingPunct="1"/>
            <a:endParaRPr lang="en-US" dirty="0" smtClean="0"/>
          </a:p>
          <a:p>
            <a:pPr eaLnBrk="1" hangingPunct="1"/>
            <a:endParaRPr lang="en-US" dirty="0" smtClean="0"/>
          </a:p>
        </p:txBody>
      </p:sp>
      <p:sp>
        <p:nvSpPr>
          <p:cNvPr id="4" name="Title 1"/>
          <p:cNvSpPr>
            <a:spLocks noGrp="1"/>
          </p:cNvSpPr>
          <p:nvPr>
            <p:ph type="title"/>
          </p:nvPr>
        </p:nvSpPr>
        <p:spPr/>
        <p:txBody>
          <a:bodyPr/>
          <a:lstStyle/>
          <a:p>
            <a:r>
              <a:rPr lang="en-US" dirty="0" smtClean="0">
                <a:solidFill>
                  <a:srgbClr val="FFFF00"/>
                </a:solidFill>
              </a:rPr>
              <a:t>Estimate Patient Migration</a:t>
            </a:r>
          </a:p>
        </p:txBody>
      </p:sp>
      <p:sp>
        <p:nvSpPr>
          <p:cNvPr id="14" name="TextBox 13"/>
          <p:cNvSpPr txBox="1"/>
          <p:nvPr/>
        </p:nvSpPr>
        <p:spPr>
          <a:xfrm>
            <a:off x="620486" y="1383268"/>
            <a:ext cx="3810000" cy="369332"/>
          </a:xfrm>
          <a:prstGeom prst="rect">
            <a:avLst/>
          </a:prstGeom>
          <a:noFill/>
        </p:spPr>
        <p:txBody>
          <a:bodyPr wrap="square" rtlCol="0">
            <a:spAutoFit/>
          </a:bodyPr>
          <a:lstStyle/>
          <a:p>
            <a:r>
              <a:rPr lang="en-US" dirty="0" smtClean="0"/>
              <a:t>Total annual RW clients = 19,000 </a:t>
            </a:r>
            <a:endParaRPr lang="en-US" dirty="0"/>
          </a:p>
        </p:txBody>
      </p:sp>
      <p:grpSp>
        <p:nvGrpSpPr>
          <p:cNvPr id="29" name="Group 28"/>
          <p:cNvGrpSpPr/>
          <p:nvPr/>
        </p:nvGrpSpPr>
        <p:grpSpPr>
          <a:xfrm>
            <a:off x="707570" y="1828701"/>
            <a:ext cx="7064830" cy="3842365"/>
            <a:chOff x="1143000" y="1828701"/>
            <a:chExt cx="7064830" cy="3842365"/>
          </a:xfrm>
        </p:grpSpPr>
        <p:grpSp>
          <p:nvGrpSpPr>
            <p:cNvPr id="13" name="Group 12"/>
            <p:cNvGrpSpPr/>
            <p:nvPr/>
          </p:nvGrpSpPr>
          <p:grpSpPr>
            <a:xfrm>
              <a:off x="1143000" y="1981200"/>
              <a:ext cx="2285999" cy="3689866"/>
              <a:chOff x="1567543" y="1981200"/>
              <a:chExt cx="2285999" cy="3689866"/>
            </a:xfrm>
          </p:grpSpPr>
          <p:sp>
            <p:nvSpPr>
              <p:cNvPr id="2" name="Rectangle 1"/>
              <p:cNvSpPr/>
              <p:nvPr/>
            </p:nvSpPr>
            <p:spPr>
              <a:xfrm>
                <a:off x="1567543" y="1981200"/>
                <a:ext cx="1632857" cy="2514600"/>
              </a:xfrm>
              <a:prstGeom prst="rect">
                <a:avLst/>
              </a:prstGeom>
              <a:solidFill>
                <a:srgbClr val="F38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Clients with at least one RW medical visit</a:t>
                </a:r>
                <a:endParaRPr lang="en-US" dirty="0">
                  <a:solidFill>
                    <a:schemeClr val="bg1">
                      <a:lumMod val="50000"/>
                    </a:schemeClr>
                  </a:solidFill>
                </a:endParaRPr>
              </a:p>
            </p:txBody>
          </p:sp>
          <p:sp>
            <p:nvSpPr>
              <p:cNvPr id="3" name="Rectangle 2"/>
              <p:cNvSpPr/>
              <p:nvPr/>
            </p:nvSpPr>
            <p:spPr>
              <a:xfrm>
                <a:off x="1567543" y="4495800"/>
                <a:ext cx="1632857"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Clients not using RW for medical care</a:t>
                </a:r>
                <a:endParaRPr lang="en-US" dirty="0">
                  <a:solidFill>
                    <a:schemeClr val="bg1">
                      <a:lumMod val="50000"/>
                    </a:schemeClr>
                  </a:solidFill>
                </a:endParaRPr>
              </a:p>
            </p:txBody>
          </p:sp>
          <p:sp>
            <p:nvSpPr>
              <p:cNvPr id="5" name="Right Brace 4"/>
              <p:cNvSpPr/>
              <p:nvPr/>
            </p:nvSpPr>
            <p:spPr>
              <a:xfrm>
                <a:off x="3352799" y="1981200"/>
                <a:ext cx="500743" cy="25146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3341914" y="4495800"/>
                <a:ext cx="457200" cy="117526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Left Brace 11"/>
            <p:cNvSpPr/>
            <p:nvPr/>
          </p:nvSpPr>
          <p:spPr>
            <a:xfrm>
              <a:off x="4354285" y="2338094"/>
              <a:ext cx="413657" cy="184202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3429000" y="3059668"/>
              <a:ext cx="925285" cy="369332"/>
            </a:xfrm>
            <a:prstGeom prst="rect">
              <a:avLst/>
            </a:prstGeom>
            <a:noFill/>
          </p:spPr>
          <p:txBody>
            <a:bodyPr wrap="square" rtlCol="0">
              <a:spAutoFit/>
            </a:bodyPr>
            <a:lstStyle/>
            <a:p>
              <a:r>
                <a:rPr lang="en-US" dirty="0" smtClean="0"/>
                <a:t>15,800</a:t>
              </a:r>
              <a:endParaRPr lang="en-US" dirty="0"/>
            </a:p>
          </p:txBody>
        </p:sp>
        <p:sp>
          <p:nvSpPr>
            <p:cNvPr id="18" name="TextBox 17"/>
            <p:cNvSpPr txBox="1"/>
            <p:nvPr/>
          </p:nvSpPr>
          <p:spPr>
            <a:xfrm>
              <a:off x="3494315" y="4876800"/>
              <a:ext cx="925285" cy="369332"/>
            </a:xfrm>
            <a:prstGeom prst="rect">
              <a:avLst/>
            </a:prstGeom>
            <a:noFill/>
          </p:spPr>
          <p:txBody>
            <a:bodyPr wrap="square" rtlCol="0">
              <a:spAutoFit/>
            </a:bodyPr>
            <a:lstStyle/>
            <a:p>
              <a:r>
                <a:rPr lang="en-US" dirty="0" smtClean="0"/>
                <a:t>3,200</a:t>
              </a:r>
              <a:endParaRPr lang="en-US" dirty="0"/>
            </a:p>
          </p:txBody>
        </p:sp>
        <p:sp>
          <p:nvSpPr>
            <p:cNvPr id="25" name="TextBox 24"/>
            <p:cNvSpPr txBox="1"/>
            <p:nvPr/>
          </p:nvSpPr>
          <p:spPr>
            <a:xfrm>
              <a:off x="4735285" y="4018002"/>
              <a:ext cx="1295400" cy="369332"/>
            </a:xfrm>
            <a:prstGeom prst="rect">
              <a:avLst/>
            </a:prstGeom>
            <a:noFill/>
          </p:spPr>
          <p:txBody>
            <a:bodyPr wrap="square" rtlCol="0">
              <a:spAutoFit/>
            </a:bodyPr>
            <a:lstStyle/>
            <a:p>
              <a:r>
                <a:rPr lang="en-US" i="1" dirty="0" smtClean="0"/>
                <a:t>Uninsured</a:t>
              </a:r>
              <a:endParaRPr lang="en-US" i="1" dirty="0"/>
            </a:p>
          </p:txBody>
        </p:sp>
        <p:sp>
          <p:nvSpPr>
            <p:cNvPr id="26" name="TextBox 25"/>
            <p:cNvSpPr txBox="1"/>
            <p:nvPr/>
          </p:nvSpPr>
          <p:spPr>
            <a:xfrm>
              <a:off x="4876800" y="2153428"/>
              <a:ext cx="1295400" cy="369332"/>
            </a:xfrm>
            <a:prstGeom prst="rect">
              <a:avLst/>
            </a:prstGeom>
            <a:noFill/>
          </p:spPr>
          <p:txBody>
            <a:bodyPr wrap="square" rtlCol="0">
              <a:spAutoFit/>
            </a:bodyPr>
            <a:lstStyle/>
            <a:p>
              <a:r>
                <a:rPr lang="en-US" i="1" dirty="0"/>
                <a:t>I</a:t>
              </a:r>
              <a:r>
                <a:rPr lang="en-US" i="1" dirty="0" smtClean="0"/>
                <a:t>nsured</a:t>
              </a:r>
              <a:endParaRPr lang="en-US" i="1" dirty="0"/>
            </a:p>
          </p:txBody>
        </p:sp>
        <p:grpSp>
          <p:nvGrpSpPr>
            <p:cNvPr id="24" name="Group 23"/>
            <p:cNvGrpSpPr/>
            <p:nvPr/>
          </p:nvGrpSpPr>
          <p:grpSpPr>
            <a:xfrm>
              <a:off x="5943600" y="1828701"/>
              <a:ext cx="2264230" cy="3657700"/>
              <a:chOff x="4952999" y="1794682"/>
              <a:chExt cx="2264230" cy="3657700"/>
            </a:xfrm>
          </p:grpSpPr>
          <p:sp>
            <p:nvSpPr>
              <p:cNvPr id="7" name="Rectangle 6"/>
              <p:cNvSpPr/>
              <p:nvPr/>
            </p:nvSpPr>
            <p:spPr>
              <a:xfrm>
                <a:off x="5562599" y="1794682"/>
                <a:ext cx="1654630" cy="1086825"/>
              </a:xfrm>
              <a:prstGeom prst="rect">
                <a:avLst/>
              </a:prstGeom>
              <a:solidFill>
                <a:srgbClr val="347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Private/Public (</a:t>
                </a:r>
                <a:r>
                  <a:rPr lang="en-US" dirty="0" smtClean="0">
                    <a:sym typeface="Wingdings" pitchFamily="2" charset="2"/>
                  </a:rPr>
                  <a:t>Medi-Cal Managed Care)</a:t>
                </a:r>
                <a:endParaRPr lang="en-US" dirty="0"/>
              </a:p>
            </p:txBody>
          </p:sp>
          <p:sp>
            <p:nvSpPr>
              <p:cNvPr id="8" name="Rectangle 7"/>
              <p:cNvSpPr/>
              <p:nvPr/>
            </p:nvSpPr>
            <p:spPr>
              <a:xfrm>
                <a:off x="5562599" y="2971800"/>
                <a:ext cx="1654630" cy="11814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Eligible for LIHP/HWLA</a:t>
                </a:r>
                <a:endParaRPr lang="en-US" dirty="0"/>
              </a:p>
            </p:txBody>
          </p:sp>
          <p:sp>
            <p:nvSpPr>
              <p:cNvPr id="10" name="Rectangle 9"/>
              <p:cNvSpPr/>
              <p:nvPr/>
            </p:nvSpPr>
            <p:spPr>
              <a:xfrm>
                <a:off x="5562599" y="4271672"/>
                <a:ext cx="1654630" cy="11807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Remaining in RW Medical</a:t>
                </a:r>
                <a:endParaRPr lang="en-US" dirty="0"/>
              </a:p>
            </p:txBody>
          </p:sp>
          <p:sp>
            <p:nvSpPr>
              <p:cNvPr id="11" name="Left Brace 10"/>
              <p:cNvSpPr/>
              <p:nvPr/>
            </p:nvSpPr>
            <p:spPr>
              <a:xfrm>
                <a:off x="4953000" y="1794682"/>
                <a:ext cx="533400" cy="108682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4952999" y="2881508"/>
                <a:ext cx="533401" cy="2570874"/>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31" name="Right Brace 30"/>
          <p:cNvSpPr/>
          <p:nvPr/>
        </p:nvSpPr>
        <p:spPr>
          <a:xfrm>
            <a:off x="7848600" y="1839391"/>
            <a:ext cx="304800" cy="107613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ight Brace 31"/>
          <p:cNvSpPr/>
          <p:nvPr/>
        </p:nvSpPr>
        <p:spPr>
          <a:xfrm>
            <a:off x="7848600" y="4299178"/>
            <a:ext cx="304800" cy="118722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ight Brace 32"/>
          <p:cNvSpPr/>
          <p:nvPr/>
        </p:nvSpPr>
        <p:spPr>
          <a:xfrm>
            <a:off x="7848600" y="3003296"/>
            <a:ext cx="304800" cy="118401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8142515" y="2192792"/>
            <a:ext cx="925285" cy="369332"/>
          </a:xfrm>
          <a:prstGeom prst="rect">
            <a:avLst/>
          </a:prstGeom>
          <a:noFill/>
        </p:spPr>
        <p:txBody>
          <a:bodyPr wrap="square" rtlCol="0">
            <a:spAutoFit/>
          </a:bodyPr>
          <a:lstStyle/>
          <a:p>
            <a:r>
              <a:rPr lang="en-US" dirty="0" smtClean="0"/>
              <a:t>5,000</a:t>
            </a:r>
            <a:endParaRPr lang="en-US" dirty="0"/>
          </a:p>
        </p:txBody>
      </p:sp>
      <p:sp>
        <p:nvSpPr>
          <p:cNvPr id="35" name="TextBox 34"/>
          <p:cNvSpPr txBox="1"/>
          <p:nvPr/>
        </p:nvSpPr>
        <p:spPr>
          <a:xfrm>
            <a:off x="8142515" y="3429000"/>
            <a:ext cx="925285" cy="369332"/>
          </a:xfrm>
          <a:prstGeom prst="rect">
            <a:avLst/>
          </a:prstGeom>
          <a:noFill/>
        </p:spPr>
        <p:txBody>
          <a:bodyPr wrap="square" rtlCol="0">
            <a:spAutoFit/>
          </a:bodyPr>
          <a:lstStyle/>
          <a:p>
            <a:r>
              <a:rPr lang="en-US" dirty="0" smtClean="0"/>
              <a:t>5,000</a:t>
            </a:r>
            <a:endParaRPr lang="en-US" dirty="0"/>
          </a:p>
        </p:txBody>
      </p:sp>
      <p:sp>
        <p:nvSpPr>
          <p:cNvPr id="36" name="TextBox 35"/>
          <p:cNvSpPr txBox="1"/>
          <p:nvPr/>
        </p:nvSpPr>
        <p:spPr>
          <a:xfrm>
            <a:off x="8153400" y="4714101"/>
            <a:ext cx="925285" cy="369332"/>
          </a:xfrm>
          <a:prstGeom prst="rect">
            <a:avLst/>
          </a:prstGeom>
          <a:noFill/>
        </p:spPr>
        <p:txBody>
          <a:bodyPr wrap="square" rtlCol="0">
            <a:spAutoFit/>
          </a:bodyPr>
          <a:lstStyle/>
          <a:p>
            <a:r>
              <a:rPr lang="en-US" dirty="0" smtClean="0"/>
              <a:t>5,800</a:t>
            </a:r>
            <a:endParaRPr lang="en-US" dirty="0"/>
          </a:p>
        </p:txBody>
      </p:sp>
      <p:sp>
        <p:nvSpPr>
          <p:cNvPr id="9" name="Oval 8"/>
          <p:cNvSpPr/>
          <p:nvPr/>
        </p:nvSpPr>
        <p:spPr>
          <a:xfrm>
            <a:off x="332012" y="4280611"/>
            <a:ext cx="3526970" cy="1561709"/>
          </a:xfrm>
          <a:prstGeom prst="ellipse">
            <a:avLst/>
          </a:prstGeom>
          <a:solidFill>
            <a:schemeClr val="accent1">
              <a:alpha val="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595255" y="4242902"/>
            <a:ext cx="3526970" cy="1561709"/>
          </a:xfrm>
          <a:prstGeom prst="ellipse">
            <a:avLst/>
          </a:prstGeom>
          <a:solidFill>
            <a:schemeClr val="accent1">
              <a:alpha val="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p:nvPr/>
        </p:nvCxnSpPr>
        <p:spPr>
          <a:xfrm>
            <a:off x="3581400" y="5486402"/>
            <a:ext cx="326570" cy="15239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2"/>
          </p:cNvCxnSpPr>
          <p:nvPr/>
        </p:nvCxnSpPr>
        <p:spPr>
          <a:xfrm flipH="1">
            <a:off x="5393871" y="5023757"/>
            <a:ext cx="201384" cy="40917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84168" y="5486401"/>
            <a:ext cx="2057401" cy="923330"/>
          </a:xfrm>
          <a:prstGeom prst="rect">
            <a:avLst/>
          </a:prstGeom>
          <a:noFill/>
        </p:spPr>
        <p:txBody>
          <a:bodyPr wrap="square" rtlCol="0">
            <a:spAutoFit/>
          </a:bodyPr>
          <a:lstStyle/>
          <a:p>
            <a:r>
              <a:rPr lang="en-US" dirty="0" smtClean="0">
                <a:solidFill>
                  <a:srgbClr val="FFC000"/>
                </a:solidFill>
              </a:rPr>
              <a:t>Minimum number of post-migration RW clients</a:t>
            </a:r>
            <a:endParaRPr lang="en-US" dirty="0">
              <a:solidFill>
                <a:srgbClr val="FFC000"/>
              </a:solidFill>
            </a:endParaRPr>
          </a:p>
        </p:txBody>
      </p:sp>
    </p:spTree>
    <p:extLst>
      <p:ext uri="{BB962C8B-B14F-4D97-AF65-F5344CB8AC3E}">
        <p14:creationId xmlns:p14="http://schemas.microsoft.com/office/powerpoint/2010/main" xmlns="" val="3396297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marL="0" indent="0" eaLnBrk="1" hangingPunct="1">
              <a:buNone/>
            </a:pPr>
            <a:endParaRPr lang="en-US" dirty="0" smtClean="0"/>
          </a:p>
          <a:p>
            <a:pPr eaLnBrk="1" hangingPunct="1"/>
            <a:endParaRPr lang="en-US" dirty="0" smtClean="0"/>
          </a:p>
          <a:p>
            <a:pPr eaLnBrk="1" hangingPunct="1"/>
            <a:endParaRPr lang="en-US" dirty="0" smtClean="0"/>
          </a:p>
        </p:txBody>
      </p:sp>
      <p:sp>
        <p:nvSpPr>
          <p:cNvPr id="4" name="Title 1"/>
          <p:cNvSpPr>
            <a:spLocks noGrp="1"/>
          </p:cNvSpPr>
          <p:nvPr>
            <p:ph type="title"/>
          </p:nvPr>
        </p:nvSpPr>
        <p:spPr/>
        <p:txBody>
          <a:bodyPr/>
          <a:lstStyle/>
          <a:p>
            <a:r>
              <a:rPr lang="en-US" dirty="0" smtClean="0">
                <a:solidFill>
                  <a:srgbClr val="FFFF00"/>
                </a:solidFill>
              </a:rPr>
              <a:t>Estimate Patient Migration</a:t>
            </a:r>
          </a:p>
        </p:txBody>
      </p:sp>
      <p:sp>
        <p:nvSpPr>
          <p:cNvPr id="28" name="Content Placeholder 1"/>
          <p:cNvSpPr txBox="1">
            <a:spLocks/>
          </p:cNvSpPr>
          <p:nvPr/>
        </p:nvSpPr>
        <p:spPr bwMode="auto">
          <a:xfrm>
            <a:off x="609600" y="150222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eaLnBrk="1" hangingPunct="1"/>
            <a:r>
              <a:rPr lang="en-US" dirty="0" smtClean="0"/>
              <a:t>Migration by patient birth month</a:t>
            </a:r>
          </a:p>
          <a:p>
            <a:pPr eaLnBrk="1" hangingPunct="1"/>
            <a:r>
              <a:rPr lang="en-US" dirty="0" smtClean="0"/>
              <a:t>Review data agency by agency</a:t>
            </a:r>
          </a:p>
          <a:p>
            <a:pPr lvl="1" eaLnBrk="1" hangingPunct="1"/>
            <a:r>
              <a:rPr lang="en-US" dirty="0" smtClean="0"/>
              <a:t>Population served varies by agency and number of LIHP-eligible patients varies</a:t>
            </a:r>
          </a:p>
          <a:p>
            <a:pPr eaLnBrk="1" hangingPunct="1"/>
            <a:r>
              <a:rPr lang="en-US" dirty="0" smtClean="0"/>
              <a:t>Assume migration rate at 1/12 of full year number each month</a:t>
            </a:r>
          </a:p>
          <a:p>
            <a:pPr eaLnBrk="1" hangingPunct="1"/>
            <a:r>
              <a:rPr lang="en-US" dirty="0" smtClean="0"/>
              <a:t>Migration </a:t>
            </a:r>
            <a:r>
              <a:rPr lang="en-US" dirty="0" smtClean="0"/>
              <a:t>began </a:t>
            </a:r>
            <a:r>
              <a:rPr lang="en-US" dirty="0" smtClean="0"/>
              <a:t>July 1, 2012</a:t>
            </a:r>
          </a:p>
          <a:p>
            <a:pPr lvl="1" eaLnBrk="1" hangingPunct="1"/>
            <a:r>
              <a:rPr lang="en-US" dirty="0" smtClean="0"/>
              <a:t>After provision for continuity of care</a:t>
            </a:r>
          </a:p>
        </p:txBody>
      </p:sp>
    </p:spTree>
    <p:extLst>
      <p:ext uri="{BB962C8B-B14F-4D97-AF65-F5344CB8AC3E}">
        <p14:creationId xmlns:p14="http://schemas.microsoft.com/office/powerpoint/2010/main" xmlns="" val="130336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457200" y="1371600"/>
            <a:ext cx="8229600" cy="4525963"/>
          </a:xfrm>
        </p:spPr>
        <p:txBody>
          <a:bodyPr/>
          <a:lstStyle/>
          <a:p>
            <a:pPr marL="0" indent="0" eaLnBrk="1" hangingPunct="1">
              <a:buNone/>
            </a:pPr>
            <a:endParaRPr lang="en-US" dirty="0" smtClean="0"/>
          </a:p>
          <a:p>
            <a:pPr eaLnBrk="1" hangingPunct="1"/>
            <a:endParaRPr lang="en-US" dirty="0" smtClean="0"/>
          </a:p>
          <a:p>
            <a:pPr eaLnBrk="1" hangingPunct="1"/>
            <a:endParaRPr lang="en-US" dirty="0" smtClean="0"/>
          </a:p>
        </p:txBody>
      </p:sp>
      <p:sp>
        <p:nvSpPr>
          <p:cNvPr id="4" name="Title 1"/>
          <p:cNvSpPr>
            <a:spLocks noGrp="1"/>
          </p:cNvSpPr>
          <p:nvPr>
            <p:ph type="title"/>
          </p:nvPr>
        </p:nvSpPr>
        <p:spPr/>
        <p:txBody>
          <a:bodyPr/>
          <a:lstStyle/>
          <a:p>
            <a:r>
              <a:rPr lang="en-US" dirty="0" smtClean="0">
                <a:solidFill>
                  <a:srgbClr val="FFFF00"/>
                </a:solidFill>
              </a:rPr>
              <a:t>Estimate Patient Migration</a:t>
            </a:r>
          </a:p>
        </p:txBody>
      </p:sp>
      <p:sp>
        <p:nvSpPr>
          <p:cNvPr id="28" name="Content Placeholder 1"/>
          <p:cNvSpPr txBox="1">
            <a:spLocks/>
          </p:cNvSpPr>
          <p:nvPr/>
        </p:nvSpPr>
        <p:spPr bwMode="auto">
          <a:xfrm>
            <a:off x="609600" y="150222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eaLnBrk="1" hangingPunct="1"/>
            <a:r>
              <a:rPr lang="en-US" dirty="0"/>
              <a:t>FY 2012 = March 2012 – Feb. 2013 = </a:t>
            </a:r>
            <a:r>
              <a:rPr lang="en-US" dirty="0" smtClean="0"/>
              <a:t>      4 </a:t>
            </a:r>
            <a:r>
              <a:rPr lang="en-US" dirty="0"/>
              <a:t>months of full client load + 8 months of gradual patient migration by birth month</a:t>
            </a:r>
          </a:p>
          <a:p>
            <a:pPr marL="0" indent="0" eaLnBrk="1" hangingPunct="1">
              <a:buNone/>
            </a:pPr>
            <a:endParaRPr lang="en-US" dirty="0" smtClean="0"/>
          </a:p>
          <a:p>
            <a:pPr eaLnBrk="1" hangingPunct="1"/>
            <a:r>
              <a:rPr lang="en-US" dirty="0" smtClean="0"/>
              <a:t>FY 2013 = </a:t>
            </a:r>
            <a:r>
              <a:rPr lang="en-US" dirty="0"/>
              <a:t>March </a:t>
            </a:r>
            <a:r>
              <a:rPr lang="en-US" dirty="0" smtClean="0"/>
              <a:t>2013 </a:t>
            </a:r>
            <a:r>
              <a:rPr lang="en-US" dirty="0"/>
              <a:t>– Feb. </a:t>
            </a:r>
            <a:r>
              <a:rPr lang="en-US" dirty="0" smtClean="0"/>
              <a:t>2014 </a:t>
            </a:r>
            <a:r>
              <a:rPr lang="en-US" dirty="0"/>
              <a:t>= </a:t>
            </a:r>
            <a:r>
              <a:rPr lang="en-US" dirty="0" smtClean="0"/>
              <a:t>      4 months of patient migration + 8 months of post-migration client load</a:t>
            </a:r>
          </a:p>
          <a:p>
            <a:pPr eaLnBrk="1" hangingPunct="1"/>
            <a:endParaRPr lang="en-US" dirty="0" smtClean="0"/>
          </a:p>
        </p:txBody>
      </p:sp>
    </p:spTree>
    <p:extLst>
      <p:ext uri="{BB962C8B-B14F-4D97-AF65-F5344CB8AC3E}">
        <p14:creationId xmlns:p14="http://schemas.microsoft.com/office/powerpoint/2010/main" xmlns="" val="359966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US" sz="4000" dirty="0" smtClean="0">
                <a:solidFill>
                  <a:srgbClr val="FFFF00"/>
                </a:solidFill>
              </a:rPr>
              <a:t>Health Way LA Service Delivery</a:t>
            </a:r>
          </a:p>
        </p:txBody>
      </p:sp>
      <p:sp>
        <p:nvSpPr>
          <p:cNvPr id="26628" name="Homepage"/>
          <p:cNvSpPr>
            <a:spLocks noEditPoints="1" noChangeArrowheads="1"/>
          </p:cNvSpPr>
          <p:nvPr/>
        </p:nvSpPr>
        <p:spPr bwMode="auto">
          <a:xfrm>
            <a:off x="914400" y="1676400"/>
            <a:ext cx="3352800" cy="449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p>
        </p:txBody>
      </p:sp>
      <p:sp>
        <p:nvSpPr>
          <p:cNvPr id="7172" name="TextBox 9"/>
          <p:cNvSpPr txBox="1">
            <a:spLocks noChangeArrowheads="1"/>
          </p:cNvSpPr>
          <p:nvPr/>
        </p:nvSpPr>
        <p:spPr bwMode="auto">
          <a:xfrm>
            <a:off x="1981200" y="2667000"/>
            <a:ext cx="1219200" cy="584200"/>
          </a:xfrm>
          <a:prstGeom prst="rect">
            <a:avLst/>
          </a:prstGeom>
          <a:noFill/>
          <a:ln w="9525">
            <a:noFill/>
            <a:miter lim="800000"/>
            <a:headEnd/>
            <a:tailEnd/>
          </a:ln>
        </p:spPr>
        <p:txBody>
          <a:bodyPr>
            <a:spAutoFit/>
          </a:bodyPr>
          <a:lstStyle/>
          <a:p>
            <a:pPr algn="ctr"/>
            <a:r>
              <a:rPr lang="en-US" sz="1600" dirty="0">
                <a:solidFill>
                  <a:schemeClr val="bg1"/>
                </a:solidFill>
              </a:rPr>
              <a:t>Medical Home</a:t>
            </a:r>
          </a:p>
        </p:txBody>
      </p:sp>
      <p:sp>
        <p:nvSpPr>
          <p:cNvPr id="7173" name="TextBox 10"/>
          <p:cNvSpPr txBox="1">
            <a:spLocks noChangeArrowheads="1"/>
          </p:cNvSpPr>
          <p:nvPr/>
        </p:nvSpPr>
        <p:spPr bwMode="auto">
          <a:xfrm>
            <a:off x="1066800" y="4267200"/>
            <a:ext cx="3048000" cy="923925"/>
          </a:xfrm>
          <a:prstGeom prst="rect">
            <a:avLst/>
          </a:prstGeom>
          <a:noFill/>
          <a:ln w="9525">
            <a:noFill/>
            <a:miter lim="800000"/>
            <a:headEnd/>
            <a:tailEnd/>
          </a:ln>
        </p:spPr>
        <p:txBody>
          <a:bodyPr>
            <a:spAutoFit/>
          </a:bodyPr>
          <a:lstStyle/>
          <a:p>
            <a:pPr algn="ctr"/>
            <a:r>
              <a:rPr lang="en-US" dirty="0">
                <a:solidFill>
                  <a:schemeClr val="bg1"/>
                </a:solidFill>
              </a:rPr>
              <a:t>HIV Clinic</a:t>
            </a:r>
          </a:p>
          <a:p>
            <a:pPr algn="ctr"/>
            <a:r>
              <a:rPr lang="en-US" dirty="0">
                <a:solidFill>
                  <a:schemeClr val="bg1"/>
                </a:solidFill>
              </a:rPr>
              <a:t>HIV Physician &amp; Healthcare Team</a:t>
            </a:r>
          </a:p>
        </p:txBody>
      </p:sp>
      <p:sp>
        <p:nvSpPr>
          <p:cNvPr id="13" name="Rounded Rectangle 12"/>
          <p:cNvSpPr/>
          <p:nvPr/>
        </p:nvSpPr>
        <p:spPr>
          <a:xfrm>
            <a:off x="6477000" y="2133600"/>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Medical Specialty Services</a:t>
            </a:r>
          </a:p>
        </p:txBody>
      </p:sp>
      <p:sp>
        <p:nvSpPr>
          <p:cNvPr id="14" name="Rounded Rectangle 13"/>
          <p:cNvSpPr/>
          <p:nvPr/>
        </p:nvSpPr>
        <p:spPr>
          <a:xfrm>
            <a:off x="6477000" y="50292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Medical Transportation</a:t>
            </a:r>
          </a:p>
        </p:txBody>
      </p:sp>
      <p:sp>
        <p:nvSpPr>
          <p:cNvPr id="15" name="Rounded Rectangle 14"/>
          <p:cNvSpPr/>
          <p:nvPr/>
        </p:nvSpPr>
        <p:spPr>
          <a:xfrm>
            <a:off x="6477000" y="32004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Prescription Drug Coverage</a:t>
            </a:r>
          </a:p>
        </p:txBody>
      </p:sp>
      <p:sp>
        <p:nvSpPr>
          <p:cNvPr id="16" name="Rounded Rectangle 15"/>
          <p:cNvSpPr/>
          <p:nvPr/>
        </p:nvSpPr>
        <p:spPr>
          <a:xfrm>
            <a:off x="6477000" y="4114800"/>
            <a:ext cx="1905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Psychiatric Services*</a:t>
            </a:r>
          </a:p>
        </p:txBody>
      </p:sp>
      <p:sp>
        <p:nvSpPr>
          <p:cNvPr id="17" name="Left-Right Arrow 16"/>
          <p:cNvSpPr/>
          <p:nvPr/>
        </p:nvSpPr>
        <p:spPr>
          <a:xfrm>
            <a:off x="4495800" y="3276600"/>
            <a:ext cx="18288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r>
              <a:rPr lang="en-US" sz="4000" dirty="0" smtClean="0">
                <a:solidFill>
                  <a:srgbClr val="FFFF00"/>
                </a:solidFill>
              </a:rPr>
              <a:t>Healthy Way LA </a:t>
            </a:r>
            <a:br>
              <a:rPr lang="en-US" sz="4000" dirty="0" smtClean="0">
                <a:solidFill>
                  <a:srgbClr val="FFFF00"/>
                </a:solidFill>
              </a:rPr>
            </a:br>
            <a:r>
              <a:rPr lang="en-US" sz="4000" dirty="0" smtClean="0">
                <a:solidFill>
                  <a:srgbClr val="FFFF00"/>
                </a:solidFill>
              </a:rPr>
              <a:t>Medical Homes and Primary Care</a:t>
            </a:r>
          </a:p>
        </p:txBody>
      </p:sp>
      <p:sp>
        <p:nvSpPr>
          <p:cNvPr id="14339" name="Content Placeholder 5"/>
          <p:cNvSpPr>
            <a:spLocks noGrp="1"/>
          </p:cNvSpPr>
          <p:nvPr>
            <p:ph idx="1"/>
          </p:nvPr>
        </p:nvSpPr>
        <p:spPr/>
        <p:txBody>
          <a:bodyPr/>
          <a:lstStyle/>
          <a:p>
            <a:r>
              <a:rPr lang="en-US" sz="2800" dirty="0" smtClean="0"/>
              <a:t>Worked to ensure that clients are able to continue to receive care from their current HIV medical provider/clinic; </a:t>
            </a:r>
          </a:p>
          <a:p>
            <a:r>
              <a:rPr lang="en-US" sz="2800" dirty="0" smtClean="0"/>
              <a:t>All Ryan White funded medical providers have become part of the HWLA network;</a:t>
            </a:r>
          </a:p>
          <a:p>
            <a:r>
              <a:rPr lang="en-US" sz="2800" dirty="0" smtClean="0"/>
              <a:t>HWLA will allow HIV providers/clinics to serve as client’s primary care provider or “medical home”;</a:t>
            </a:r>
          </a:p>
          <a:p>
            <a:r>
              <a:rPr lang="en-US" sz="2800" dirty="0" smtClean="0"/>
              <a:t>HWLA coverage is free—no out-of-pocket cost or fee for care.</a:t>
            </a:r>
          </a:p>
          <a:p>
            <a:endParaRPr lang="en-US" dirty="0" smtClean="0"/>
          </a:p>
          <a:p>
            <a:endParaRPr lang="en-US" dirty="0" smtClean="0"/>
          </a:p>
        </p:txBody>
      </p:sp>
    </p:spTree>
    <p:extLst>
      <p:ext uri="{BB962C8B-B14F-4D97-AF65-F5344CB8AC3E}">
        <p14:creationId xmlns:p14="http://schemas.microsoft.com/office/powerpoint/2010/main" xmlns="" val="204441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609600" y="304800"/>
            <a:ext cx="8077200" cy="1020763"/>
          </a:xfrm>
        </p:spPr>
        <p:txBody>
          <a:bodyPr/>
          <a:lstStyle/>
          <a:p>
            <a:r>
              <a:rPr lang="en-US" dirty="0" smtClean="0">
                <a:solidFill>
                  <a:srgbClr val="FFFF00"/>
                </a:solidFill>
              </a:rPr>
              <a:t>Benefit Comparison</a:t>
            </a:r>
          </a:p>
        </p:txBody>
      </p:sp>
      <p:sp>
        <p:nvSpPr>
          <p:cNvPr id="15363" name="Text Placeholder 6"/>
          <p:cNvSpPr>
            <a:spLocks noGrp="1"/>
          </p:cNvSpPr>
          <p:nvPr>
            <p:ph idx="1"/>
          </p:nvPr>
        </p:nvSpPr>
        <p:spPr/>
        <p:txBody>
          <a:bodyPr/>
          <a:lstStyle/>
          <a:p>
            <a:pPr>
              <a:buFontTx/>
              <a:buNone/>
            </a:pPr>
            <a:r>
              <a:rPr lang="en-US" dirty="0" smtClean="0"/>
              <a:t>	</a:t>
            </a:r>
          </a:p>
        </p:txBody>
      </p:sp>
      <p:graphicFrame>
        <p:nvGraphicFramePr>
          <p:cNvPr id="11" name="Table 10"/>
          <p:cNvGraphicFramePr>
            <a:graphicFrameLocks noGrp="1"/>
          </p:cNvGraphicFramePr>
          <p:nvPr>
            <p:extLst>
              <p:ext uri="{D42A27DB-BD31-4B8C-83A1-F6EECF244321}">
                <p14:modId xmlns:p14="http://schemas.microsoft.com/office/powerpoint/2010/main" xmlns="" val="842737909"/>
              </p:ext>
            </p:extLst>
          </p:nvPr>
        </p:nvGraphicFramePr>
        <p:xfrm>
          <a:off x="457200" y="1524000"/>
          <a:ext cx="8153400" cy="4769197"/>
        </p:xfrm>
        <a:graphic>
          <a:graphicData uri="http://schemas.openxmlformats.org/drawingml/2006/table">
            <a:tbl>
              <a:tblPr firstRow="1" bandRow="1">
                <a:tableStyleId>{5C22544A-7EE6-4342-B048-85BDC9FD1C3A}</a:tableStyleId>
              </a:tblPr>
              <a:tblGrid>
                <a:gridCol w="2717800"/>
                <a:gridCol w="2717800"/>
                <a:gridCol w="2717800"/>
              </a:tblGrid>
              <a:tr h="55538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r>
                        <a:rPr lang="en-US" dirty="0" smtClean="0"/>
                        <a:t>Healthy Way LA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r>
                        <a:rPr lang="en-US" dirty="0" smtClean="0"/>
                        <a:t>Ryan White</a:t>
                      </a:r>
                      <a:r>
                        <a:rPr lang="en-US" baseline="0" dirty="0" smtClean="0"/>
                        <a:t> and </a:t>
                      </a:r>
                      <a:r>
                        <a:rPr lang="en-US" dirty="0" smtClean="0"/>
                        <a:t>ADAP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r>
              <a:tr h="793403">
                <a:tc>
                  <a:txBody>
                    <a:bodyPr/>
                    <a:lstStyle/>
                    <a:p>
                      <a:r>
                        <a:rPr lang="en-US" dirty="0" smtClean="0">
                          <a:solidFill>
                            <a:schemeClr val="bg1">
                              <a:lumMod val="50000"/>
                            </a:schemeClr>
                          </a:solidFill>
                        </a:rPr>
                        <a:t>Coverage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baseline="0" dirty="0" smtClean="0">
                          <a:solidFill>
                            <a:schemeClr val="bg1">
                              <a:lumMod val="50000"/>
                            </a:schemeClr>
                          </a:solidFill>
                        </a:rPr>
                        <a:t>Hospital, ER, urgent care, outpatient, labs, test, specialty care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smtClean="0">
                          <a:solidFill>
                            <a:schemeClr val="bg1">
                              <a:lumMod val="50000"/>
                            </a:schemeClr>
                          </a:solidFill>
                        </a:rPr>
                        <a:t>Outpatient, labs and some specialty care only</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313047">
                <a:tc>
                  <a:txBody>
                    <a:bodyPr/>
                    <a:lstStyle/>
                    <a:p>
                      <a:r>
                        <a:rPr lang="en-US" dirty="0" smtClean="0">
                          <a:solidFill>
                            <a:schemeClr val="bg1">
                              <a:lumMod val="50000"/>
                            </a:schemeClr>
                          </a:solidFill>
                        </a:rPr>
                        <a:t>Physician/Clinics</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smtClean="0">
                          <a:solidFill>
                            <a:schemeClr val="bg1">
                              <a:lumMod val="50000"/>
                            </a:schemeClr>
                          </a:solidFill>
                        </a:rPr>
                        <a:t>Attempting to include the</a:t>
                      </a:r>
                      <a:r>
                        <a:rPr lang="en-US" baseline="0" dirty="0" smtClean="0">
                          <a:solidFill>
                            <a:schemeClr val="bg1">
                              <a:lumMod val="50000"/>
                            </a:schemeClr>
                          </a:solidFill>
                        </a:rPr>
                        <a:t> same providers/clinics currently covered under Ryan White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smtClean="0">
                          <a:solidFill>
                            <a:schemeClr val="bg1">
                              <a:lumMod val="50000"/>
                            </a:schemeClr>
                          </a:solidFill>
                        </a:rPr>
                        <a:t>Supports 25 clinics in countywide</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954943">
                <a:tc>
                  <a:txBody>
                    <a:bodyPr/>
                    <a:lstStyle/>
                    <a:p>
                      <a:r>
                        <a:rPr lang="en-US" dirty="0" smtClean="0">
                          <a:solidFill>
                            <a:schemeClr val="bg1">
                              <a:lumMod val="50000"/>
                            </a:schemeClr>
                          </a:solidFill>
                        </a:rPr>
                        <a:t>Medication</a:t>
                      </a:r>
                      <a:r>
                        <a:rPr lang="en-US" baseline="0" dirty="0" smtClean="0">
                          <a:solidFill>
                            <a:schemeClr val="bg1">
                              <a:lumMod val="50000"/>
                            </a:schemeClr>
                          </a:solidFill>
                        </a:rPr>
                        <a:t> Formulary</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smtClean="0">
                          <a:solidFill>
                            <a:schemeClr val="bg1">
                              <a:lumMod val="50000"/>
                            </a:schemeClr>
                          </a:solidFill>
                        </a:rPr>
                        <a:t>Covers</a:t>
                      </a:r>
                      <a:r>
                        <a:rPr lang="en-US" baseline="0" dirty="0" smtClean="0">
                          <a:solidFill>
                            <a:schemeClr val="bg1">
                              <a:lumMod val="50000"/>
                            </a:schemeClr>
                          </a:solidFill>
                        </a:rPr>
                        <a:t> medically necessary medications including HIV drugs</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smtClean="0">
                          <a:solidFill>
                            <a:schemeClr val="bg1">
                              <a:lumMod val="50000"/>
                            </a:schemeClr>
                          </a:solidFill>
                        </a:rPr>
                        <a:t>Covers approximately 200 medications</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31424">
                <a:tc>
                  <a:txBody>
                    <a:bodyPr/>
                    <a:lstStyle/>
                    <a:p>
                      <a:r>
                        <a:rPr lang="en-US" dirty="0" smtClean="0">
                          <a:solidFill>
                            <a:schemeClr val="bg1">
                              <a:lumMod val="50000"/>
                            </a:schemeClr>
                          </a:solidFill>
                        </a:rPr>
                        <a:t>Formulary Appeals</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baseline="0" dirty="0" smtClean="0">
                          <a:solidFill>
                            <a:schemeClr val="bg1">
                              <a:lumMod val="50000"/>
                            </a:schemeClr>
                          </a:solidFill>
                        </a:rPr>
                        <a:t>Option for MD to appeal to have non-formulary drugs covered</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smtClean="0">
                          <a:solidFill>
                            <a:schemeClr val="bg1">
                              <a:lumMod val="50000"/>
                            </a:schemeClr>
                          </a:solidFill>
                        </a:rPr>
                        <a:t>No option to appeal to have non-formulary drugs covered</a:t>
                      </a:r>
                      <a:endParaRPr lang="en-US"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Tree>
    <p:extLst>
      <p:ext uri="{BB962C8B-B14F-4D97-AF65-F5344CB8AC3E}">
        <p14:creationId xmlns:p14="http://schemas.microsoft.com/office/powerpoint/2010/main" xmlns="" val="397092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rgbClr val="FFFF00"/>
                </a:solidFill>
              </a:rPr>
              <a:t>HWLA HIV Pharmacy Services</a:t>
            </a:r>
          </a:p>
        </p:txBody>
      </p:sp>
      <p:sp>
        <p:nvSpPr>
          <p:cNvPr id="16387" name="Content Placeholder 2"/>
          <p:cNvSpPr>
            <a:spLocks noGrp="1"/>
          </p:cNvSpPr>
          <p:nvPr>
            <p:ph idx="1"/>
          </p:nvPr>
        </p:nvSpPr>
        <p:spPr>
          <a:xfrm>
            <a:off x="457200" y="1570037"/>
            <a:ext cx="8229600" cy="4525963"/>
          </a:xfrm>
        </p:spPr>
        <p:txBody>
          <a:bodyPr/>
          <a:lstStyle/>
          <a:p>
            <a:r>
              <a:rPr lang="en-US" sz="2800" dirty="0" smtClean="0"/>
              <a:t>DHS partner pharmacy had limited access points prior to discussion about RW transition</a:t>
            </a:r>
          </a:p>
          <a:p>
            <a:r>
              <a:rPr lang="en-US" sz="2800" dirty="0" smtClean="0"/>
              <a:t>Provided </a:t>
            </a:r>
            <a:r>
              <a:rPr lang="en-US" sz="2800" dirty="0" smtClean="0"/>
              <a:t>expanded pharmacy access</a:t>
            </a:r>
          </a:p>
          <a:p>
            <a:pPr lvl="1"/>
            <a:r>
              <a:rPr lang="en-US" dirty="0" smtClean="0"/>
              <a:t>Added </a:t>
            </a:r>
            <a:r>
              <a:rPr lang="en-US" dirty="0" smtClean="0"/>
              <a:t>additional pharmacy access points for patients</a:t>
            </a:r>
          </a:p>
          <a:p>
            <a:pPr lvl="1"/>
            <a:r>
              <a:rPr lang="en-US" dirty="0" smtClean="0"/>
              <a:t>Mail order in the near future</a:t>
            </a:r>
          </a:p>
          <a:p>
            <a:r>
              <a:rPr lang="en-US" sz="2800" dirty="0" smtClean="0"/>
              <a:t>Retained </a:t>
            </a:r>
            <a:r>
              <a:rPr lang="en-US" sz="2800" dirty="0" smtClean="0"/>
              <a:t>340B pricing</a:t>
            </a:r>
          </a:p>
          <a:p>
            <a:r>
              <a:rPr lang="en-US" sz="2800" dirty="0" smtClean="0"/>
              <a:t>Improved </a:t>
            </a:r>
            <a:r>
              <a:rPr lang="en-US" sz="2800" dirty="0" smtClean="0"/>
              <a:t>claims and reimbursement process</a:t>
            </a:r>
          </a:p>
        </p:txBody>
      </p:sp>
    </p:spTree>
    <p:extLst>
      <p:ext uri="{BB962C8B-B14F-4D97-AF65-F5344CB8AC3E}">
        <p14:creationId xmlns:p14="http://schemas.microsoft.com/office/powerpoint/2010/main" xmlns="" val="182978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dirty="0" smtClean="0">
                <a:solidFill>
                  <a:srgbClr val="FFFF00"/>
                </a:solidFill>
              </a:rPr>
              <a:t>Healthy Way LA Transition Review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535476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ADAP and LIHP</a:t>
            </a:r>
          </a:p>
        </p:txBody>
      </p:sp>
      <p:sp>
        <p:nvSpPr>
          <p:cNvPr id="8195" name="Content Placeholder 2"/>
          <p:cNvSpPr>
            <a:spLocks noGrp="1"/>
          </p:cNvSpPr>
          <p:nvPr>
            <p:ph idx="1"/>
          </p:nvPr>
        </p:nvSpPr>
        <p:spPr/>
        <p:txBody>
          <a:bodyPr/>
          <a:lstStyle/>
          <a:p>
            <a:r>
              <a:rPr lang="en-US" dirty="0" smtClean="0"/>
              <a:t>PBM coordinates </a:t>
            </a:r>
            <a:r>
              <a:rPr lang="en-US" dirty="0" smtClean="0"/>
              <a:t>with CA Office of AIDS and County DHS</a:t>
            </a:r>
          </a:p>
          <a:p>
            <a:r>
              <a:rPr lang="en-US" dirty="0" smtClean="0"/>
              <a:t>Patient transitions from ADAP to LIHP</a:t>
            </a:r>
          </a:p>
          <a:p>
            <a:r>
              <a:rPr lang="en-US" dirty="0" smtClean="0"/>
              <a:t>Screening and enrollment process</a:t>
            </a:r>
          </a:p>
          <a:p>
            <a:pPr lvl="1"/>
            <a:r>
              <a:rPr lang="en-US" dirty="0" smtClean="0"/>
              <a:t>Payer of last resort provision applies</a:t>
            </a:r>
          </a:p>
          <a:p>
            <a:pPr lvl="1"/>
            <a:r>
              <a:rPr lang="en-US" dirty="0" smtClean="0"/>
              <a:t>Prevent gap of medication coverage</a:t>
            </a:r>
          </a:p>
          <a:p>
            <a:pPr lvl="1"/>
            <a:r>
              <a:rPr lang="en-US" dirty="0" smtClean="0"/>
              <a:t>Allow for sufficient grace period for LIHP application/determination</a:t>
            </a:r>
          </a:p>
          <a:p>
            <a:r>
              <a:rPr lang="en-US" dirty="0" smtClean="0"/>
              <a:t>LIHP/HWLA and ADAP enrollment training</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Los Angeles Approach</a:t>
            </a:r>
          </a:p>
        </p:txBody>
      </p:sp>
      <p:sp>
        <p:nvSpPr>
          <p:cNvPr id="8195" name="Content Placeholder 2"/>
          <p:cNvSpPr>
            <a:spLocks noGrp="1"/>
          </p:cNvSpPr>
          <p:nvPr>
            <p:ph idx="1"/>
          </p:nvPr>
        </p:nvSpPr>
        <p:spPr/>
        <p:txBody>
          <a:bodyPr/>
          <a:lstStyle/>
          <a:p>
            <a:r>
              <a:rPr lang="en-US" dirty="0" smtClean="0"/>
              <a:t>ADAP enrollment workers and benefits specialists perform LIHP screening, enrollment at time of ADAP recertification (by patient birth month)</a:t>
            </a:r>
          </a:p>
          <a:p>
            <a:r>
              <a:rPr lang="en-US" dirty="0" smtClean="0"/>
              <a:t>Seamless transition for patients</a:t>
            </a:r>
          </a:p>
          <a:p>
            <a:r>
              <a:rPr lang="en-US" dirty="0" smtClean="0"/>
              <a:t>No gap between LIHP referral and application/enrollment</a:t>
            </a:r>
          </a:p>
          <a:p>
            <a:r>
              <a:rPr lang="en-US" dirty="0" smtClean="0"/>
              <a:t>90 days LIHP application grace period</a:t>
            </a:r>
          </a:p>
          <a:p>
            <a:endParaRPr lang="en-US" dirty="0" smtClean="0"/>
          </a:p>
        </p:txBody>
      </p:sp>
    </p:spTree>
    <p:extLst>
      <p:ext uri="{BB962C8B-B14F-4D97-AF65-F5344CB8AC3E}">
        <p14:creationId xmlns:p14="http://schemas.microsoft.com/office/powerpoint/2010/main" xmlns="" val="68395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2400"/>
            <a:ext cx="7772400" cy="1470025"/>
          </a:xfrm>
        </p:spPr>
        <p:txBody>
          <a:bodyPr/>
          <a:lstStyle/>
          <a:p>
            <a:pPr eaLnBrk="1" hangingPunct="1"/>
            <a:r>
              <a:rPr lang="en-US" dirty="0">
                <a:solidFill>
                  <a:srgbClr val="FFFF00"/>
                </a:solidFill>
              </a:rPr>
              <a:t>Presentation Overview</a:t>
            </a:r>
            <a:endParaRPr lang="en-US" dirty="0" smtClean="0">
              <a:solidFill>
                <a:srgbClr val="FFFF00"/>
              </a:solidFill>
            </a:endParaRPr>
          </a:p>
        </p:txBody>
      </p:sp>
      <p:sp>
        <p:nvSpPr>
          <p:cNvPr id="8195" name="Rectangle 3"/>
          <p:cNvSpPr>
            <a:spLocks noGrp="1" noChangeArrowheads="1"/>
          </p:cNvSpPr>
          <p:nvPr>
            <p:ph type="subTitle" idx="1"/>
          </p:nvPr>
        </p:nvSpPr>
        <p:spPr>
          <a:xfrm>
            <a:off x="685800" y="1622425"/>
            <a:ext cx="8305800" cy="4016375"/>
          </a:xfrm>
        </p:spPr>
        <p:txBody>
          <a:bodyPr/>
          <a:lstStyle/>
          <a:p>
            <a:pPr marL="457200" indent="-457200" algn="l" eaLnBrk="1" hangingPunct="1">
              <a:buFont typeface="Arial" pitchFamily="34" charset="0"/>
              <a:buChar char="•"/>
            </a:pPr>
            <a:r>
              <a:rPr lang="en-US" sz="2800" dirty="0" smtClean="0"/>
              <a:t>CA “Bridge to Reform” through Section 1115 Medicaid waiver</a:t>
            </a:r>
          </a:p>
          <a:p>
            <a:pPr marL="914400" lvl="1" indent="-457200" algn="l" eaLnBrk="1" hangingPunct="1">
              <a:buFont typeface="Arial" pitchFamily="34" charset="0"/>
              <a:buChar char="−"/>
            </a:pPr>
            <a:r>
              <a:rPr lang="en-US" sz="2400" dirty="0" smtClean="0"/>
              <a:t>Medicaid Expansion; Low Income Health Program (LIHP); Healthy Way LA</a:t>
            </a:r>
          </a:p>
          <a:p>
            <a:pPr marL="457200" indent="-457200" algn="l" eaLnBrk="1" hangingPunct="1">
              <a:buFont typeface="Arial" pitchFamily="34" charset="0"/>
              <a:buChar char="•"/>
            </a:pPr>
            <a:r>
              <a:rPr lang="en-US" sz="2800" dirty="0" smtClean="0"/>
              <a:t>Transition Planning</a:t>
            </a:r>
          </a:p>
          <a:p>
            <a:pPr marL="914400" lvl="1" indent="-457200" algn="l" eaLnBrk="1" hangingPunct="1">
              <a:buFont typeface="Arial" pitchFamily="34" charset="0"/>
              <a:buChar char="−"/>
            </a:pPr>
            <a:r>
              <a:rPr lang="en-US" sz="2400" dirty="0" smtClean="0"/>
              <a:t>Grantee/Administrative Agency</a:t>
            </a:r>
          </a:p>
          <a:p>
            <a:pPr marL="914400" lvl="1" indent="-457200" algn="l" eaLnBrk="1" hangingPunct="1">
              <a:buFont typeface="Arial" pitchFamily="34" charset="0"/>
              <a:buChar char="−"/>
            </a:pPr>
            <a:r>
              <a:rPr lang="en-US" sz="2400" dirty="0" smtClean="0"/>
              <a:t>State ADAP</a:t>
            </a:r>
          </a:p>
          <a:p>
            <a:pPr marL="914400" lvl="1" indent="-457200" algn="l" eaLnBrk="1" hangingPunct="1">
              <a:buFont typeface="Arial" pitchFamily="34" charset="0"/>
              <a:buChar char="−"/>
            </a:pPr>
            <a:r>
              <a:rPr lang="en-US" sz="2400" dirty="0" smtClean="0"/>
              <a:t>Planning Council</a:t>
            </a:r>
          </a:p>
          <a:p>
            <a:pPr marL="457200" indent="-457200" algn="l" eaLnBrk="1" hangingPunct="1">
              <a:buFont typeface="Arial" pitchFamily="34" charset="0"/>
              <a:buChar char="•"/>
            </a:pPr>
            <a:r>
              <a:rPr lang="en-US" sz="2800" dirty="0" smtClean="0"/>
              <a:t>Considerations for RW Programs</a:t>
            </a:r>
          </a:p>
          <a:p>
            <a:pPr algn="l" eaLnBrk="1" hangingPunct="1">
              <a:buFont typeface="Arial" pitchFamily="34" charset="0"/>
              <a:buChar char="•"/>
            </a:pPr>
            <a:endParaRPr lang="en-US" sz="2400" dirty="0" smtClean="0"/>
          </a:p>
          <a:p>
            <a:pPr algn="l" eaLnBrk="1" hangingPunct="1"/>
            <a:endParaRPr lang="en-US" sz="2400" dirty="0" smtClean="0"/>
          </a:p>
        </p:txBody>
      </p:sp>
    </p:spTree>
    <p:extLst>
      <p:ext uri="{BB962C8B-B14F-4D97-AF65-F5344CB8AC3E}">
        <p14:creationId xmlns:p14="http://schemas.microsoft.com/office/powerpoint/2010/main" xmlns="" val="901959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6038"/>
            <a:ext cx="8229600" cy="944562"/>
          </a:xfrm>
        </p:spPr>
        <p:txBody>
          <a:bodyPr/>
          <a:lstStyle/>
          <a:p>
            <a:r>
              <a:rPr lang="en-US" sz="4000" dirty="0" smtClean="0">
                <a:solidFill>
                  <a:srgbClr val="FFFF00"/>
                </a:solidFill>
              </a:rPr>
              <a:t>HWLA Screening and Enrollment</a:t>
            </a:r>
          </a:p>
        </p:txBody>
      </p:sp>
      <p:pic>
        <p:nvPicPr>
          <p:cNvPr id="11267" name="Content Placeholder 3" descr="Transition_exhibit B.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762000" y="914400"/>
            <a:ext cx="7772400" cy="5690286"/>
          </a:xfrm>
        </p:spPr>
      </p:pic>
    </p:spTree>
    <p:extLst>
      <p:ext uri="{BB962C8B-B14F-4D97-AF65-F5344CB8AC3E}">
        <p14:creationId xmlns:p14="http://schemas.microsoft.com/office/powerpoint/2010/main" xmlns="" val="241092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8229600" cy="944562"/>
          </a:xfrm>
        </p:spPr>
        <p:txBody>
          <a:bodyPr/>
          <a:lstStyle/>
          <a:p>
            <a:r>
              <a:rPr lang="en-US" sz="4000" dirty="0" smtClean="0">
                <a:solidFill>
                  <a:srgbClr val="FFFF00"/>
                </a:solidFill>
              </a:rPr>
              <a:t>LIHP Screening During CA ADAP Enrollment and Recertification</a:t>
            </a:r>
          </a:p>
        </p:txBody>
      </p:sp>
      <p:pic>
        <p:nvPicPr>
          <p:cNvPr id="1026" name="Picture 2" descr="H:\JW Working Folder\Assignments\RW AOM 2012 Presentation\ADAP LIHPScreening June 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219200"/>
            <a:ext cx="3886200" cy="5437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616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Ryan White Wrap Around</a:t>
            </a:r>
          </a:p>
        </p:txBody>
      </p:sp>
      <p:sp>
        <p:nvSpPr>
          <p:cNvPr id="8195" name="Content Placeholder 2"/>
          <p:cNvSpPr>
            <a:spLocks noGrp="1"/>
          </p:cNvSpPr>
          <p:nvPr>
            <p:ph idx="1"/>
          </p:nvPr>
        </p:nvSpPr>
        <p:spPr/>
        <p:txBody>
          <a:bodyPr/>
          <a:lstStyle/>
          <a:p>
            <a:r>
              <a:rPr lang="en-US" dirty="0" smtClean="0"/>
              <a:t>Ryan White will continue to be the payer for services not covered under Healthy Way LA:</a:t>
            </a:r>
          </a:p>
          <a:p>
            <a:pPr lvl="1"/>
            <a:r>
              <a:rPr lang="en-US" dirty="0" smtClean="0"/>
              <a:t>Dental services</a:t>
            </a:r>
          </a:p>
          <a:p>
            <a:pPr lvl="1"/>
            <a:r>
              <a:rPr lang="en-US" dirty="0" smtClean="0"/>
              <a:t>Case management</a:t>
            </a:r>
          </a:p>
          <a:p>
            <a:pPr lvl="1"/>
            <a:r>
              <a:rPr lang="en-US" dirty="0" smtClean="0"/>
              <a:t>Most mental health services</a:t>
            </a:r>
          </a:p>
          <a:p>
            <a:pPr lvl="1"/>
            <a:r>
              <a:rPr lang="en-US" dirty="0" smtClean="0"/>
              <a:t>Substance abuse treatment</a:t>
            </a:r>
          </a:p>
        </p:txBody>
      </p:sp>
    </p:spTree>
    <p:extLst>
      <p:ext uri="{BB962C8B-B14F-4D97-AF65-F5344CB8AC3E}">
        <p14:creationId xmlns:p14="http://schemas.microsoft.com/office/powerpoint/2010/main" xmlns="" val="73839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Ryan White Wrap Around</a:t>
            </a:r>
          </a:p>
        </p:txBody>
      </p:sp>
      <p:sp>
        <p:nvSpPr>
          <p:cNvPr id="8195" name="Content Placeholder 2"/>
          <p:cNvSpPr>
            <a:spLocks noGrp="1"/>
          </p:cNvSpPr>
          <p:nvPr>
            <p:ph idx="1"/>
          </p:nvPr>
        </p:nvSpPr>
        <p:spPr/>
        <p:txBody>
          <a:bodyPr/>
          <a:lstStyle/>
          <a:p>
            <a:r>
              <a:rPr lang="en-US" dirty="0" smtClean="0"/>
              <a:t>Medical Care Coordination</a:t>
            </a:r>
          </a:p>
          <a:p>
            <a:pPr lvl="1"/>
            <a:r>
              <a:rPr lang="en-US" dirty="0" smtClean="0"/>
              <a:t>Deployed at HWLA and RW medical homes</a:t>
            </a:r>
          </a:p>
          <a:p>
            <a:pPr lvl="1"/>
            <a:r>
              <a:rPr lang="en-US" dirty="0" smtClean="0"/>
              <a:t>Medical and non-medical case management</a:t>
            </a:r>
          </a:p>
          <a:p>
            <a:pPr lvl="1"/>
            <a:r>
              <a:rPr lang="en-US" dirty="0" smtClean="0"/>
              <a:t>Team approach to coordinate patient care holistically</a:t>
            </a:r>
          </a:p>
          <a:p>
            <a:pPr lvl="1"/>
            <a:r>
              <a:rPr lang="en-US" dirty="0" smtClean="0"/>
              <a:t>Care coordination for all, not just RW, patients</a:t>
            </a:r>
          </a:p>
          <a:p>
            <a:pPr lvl="1"/>
            <a:r>
              <a:rPr lang="en-US" dirty="0" smtClean="0"/>
              <a:t>Focus on improved health outcomes</a:t>
            </a:r>
          </a:p>
          <a:p>
            <a:pPr lvl="2"/>
            <a:r>
              <a:rPr lang="en-US" dirty="0" smtClean="0"/>
              <a:t>Viral suppression</a:t>
            </a:r>
          </a:p>
          <a:p>
            <a:pPr lvl="1"/>
            <a:r>
              <a:rPr lang="en-US" dirty="0" smtClean="0"/>
              <a:t>Clinical care as well as public health function</a:t>
            </a:r>
          </a:p>
          <a:p>
            <a:pPr lvl="1"/>
            <a:endParaRPr lang="en-US" dirty="0" smtClean="0"/>
          </a:p>
        </p:txBody>
      </p:sp>
    </p:spTree>
    <p:extLst>
      <p:ext uri="{BB962C8B-B14F-4D97-AF65-F5344CB8AC3E}">
        <p14:creationId xmlns:p14="http://schemas.microsoft.com/office/powerpoint/2010/main" xmlns="" val="3351062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002678" y="5225143"/>
            <a:ext cx="4556760" cy="400110"/>
          </a:xfrm>
          <a:prstGeom prst="rect">
            <a:avLst/>
          </a:prstGeom>
          <a:noFill/>
        </p:spPr>
        <p:txBody>
          <a:bodyPr wrap="square" rtlCol="0">
            <a:spAutoFit/>
          </a:bodyPr>
          <a:lstStyle/>
          <a:p>
            <a:r>
              <a:rPr lang="en-US" sz="2000" dirty="0" smtClean="0">
                <a:solidFill>
                  <a:srgbClr val="FFC000"/>
                </a:solidFill>
              </a:rPr>
              <a:t>Ryan White Program Responsibilities</a:t>
            </a:r>
            <a:endParaRPr lang="en-US" sz="2000" dirty="0">
              <a:solidFill>
                <a:srgbClr val="FFC000"/>
              </a:solidFill>
            </a:endParaRPr>
          </a:p>
        </p:txBody>
      </p:sp>
      <p:sp>
        <p:nvSpPr>
          <p:cNvPr id="2" name="Title 1"/>
          <p:cNvSpPr>
            <a:spLocks noGrp="1"/>
          </p:cNvSpPr>
          <p:nvPr>
            <p:ph type="title"/>
          </p:nvPr>
        </p:nvSpPr>
        <p:spPr/>
        <p:txBody>
          <a:bodyPr>
            <a:noAutofit/>
          </a:bodyPr>
          <a:lstStyle/>
          <a:p>
            <a:r>
              <a:rPr lang="en-US" sz="4000" dirty="0"/>
              <a:t>Ryan White Wrap </a:t>
            </a:r>
            <a:r>
              <a:rPr lang="en-US" sz="4000" dirty="0" smtClean="0"/>
              <a:t>Around </a:t>
            </a:r>
            <a:br>
              <a:rPr lang="en-US" sz="4000" dirty="0" smtClean="0"/>
            </a:br>
            <a:r>
              <a:rPr lang="en-US" sz="4000" dirty="0" smtClean="0"/>
              <a:t>in the Continuum of HIV Services</a:t>
            </a:r>
            <a:endParaRPr lang="en-US" sz="4000" dirty="0"/>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xmlns="" val="677415533"/>
              </p:ext>
            </p:extLst>
          </p:nvPr>
        </p:nvGraphicFramePr>
        <p:xfrm>
          <a:off x="63137" y="2954550"/>
          <a:ext cx="8961120" cy="198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B8257A9-F556-4D5E-9092-5407D52D708D}" type="slidenum">
              <a:rPr lang="en-US" smtClean="0"/>
              <a:pPr/>
              <a:t>34</a:t>
            </a:fld>
            <a:endParaRPr lang="en-US" dirty="0"/>
          </a:p>
        </p:txBody>
      </p:sp>
      <p:grpSp>
        <p:nvGrpSpPr>
          <p:cNvPr id="3" name="Group 2"/>
          <p:cNvGrpSpPr/>
          <p:nvPr/>
        </p:nvGrpSpPr>
        <p:grpSpPr>
          <a:xfrm>
            <a:off x="1252024" y="3429000"/>
            <a:ext cx="6520376" cy="322384"/>
            <a:chOff x="1297744" y="1981200"/>
            <a:chExt cx="6520376" cy="322384"/>
          </a:xfrm>
        </p:grpSpPr>
        <p:sp>
          <p:nvSpPr>
            <p:cNvPr id="12" name="Right Arrow 11"/>
            <p:cNvSpPr/>
            <p:nvPr/>
          </p:nvSpPr>
          <p:spPr>
            <a:xfrm flipH="1">
              <a:off x="1297744" y="1981200"/>
              <a:ext cx="274320" cy="27432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flipH="1">
              <a:off x="5974080" y="2029264"/>
              <a:ext cx="274320" cy="27432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flipH="1">
              <a:off x="7543800" y="2001128"/>
              <a:ext cx="274320" cy="27432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169919" y="1947092"/>
            <a:ext cx="5791201" cy="1284514"/>
            <a:chOff x="3200399" y="1447799"/>
            <a:chExt cx="5791201" cy="1284514"/>
          </a:xfrm>
        </p:grpSpPr>
        <p:sp>
          <p:nvSpPr>
            <p:cNvPr id="6" name="Right Brace 5"/>
            <p:cNvSpPr/>
            <p:nvPr/>
          </p:nvSpPr>
          <p:spPr>
            <a:xfrm rot="16200000">
              <a:off x="3562349" y="1943099"/>
              <a:ext cx="419102" cy="1143000"/>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7" name="TextBox 6"/>
            <p:cNvSpPr txBox="1"/>
            <p:nvPr/>
          </p:nvSpPr>
          <p:spPr>
            <a:xfrm>
              <a:off x="4983480" y="1947092"/>
              <a:ext cx="960120" cy="369332"/>
            </a:xfrm>
            <a:prstGeom prst="rect">
              <a:avLst/>
            </a:prstGeom>
            <a:noFill/>
            <a:ln>
              <a:noFill/>
            </a:ln>
          </p:spPr>
          <p:txBody>
            <a:bodyPr wrap="square" rtlCol="0">
              <a:spAutoFit/>
            </a:bodyPr>
            <a:lstStyle/>
            <a:p>
              <a:r>
                <a:rPr lang="en-US" dirty="0" smtClean="0">
                  <a:solidFill>
                    <a:schemeClr val="bg1"/>
                  </a:solidFill>
                </a:rPr>
                <a:t>15,500</a:t>
              </a:r>
              <a:endParaRPr lang="en-US" dirty="0">
                <a:solidFill>
                  <a:schemeClr val="bg1"/>
                </a:solidFill>
              </a:endParaRPr>
            </a:p>
          </p:txBody>
        </p:sp>
        <p:sp>
          <p:nvSpPr>
            <p:cNvPr id="18" name="Right Brace 17"/>
            <p:cNvSpPr/>
            <p:nvPr/>
          </p:nvSpPr>
          <p:spPr>
            <a:xfrm rot="16200000">
              <a:off x="5130138" y="1986885"/>
              <a:ext cx="407726" cy="1066802"/>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20" name="TextBox 19"/>
            <p:cNvSpPr txBox="1"/>
            <p:nvPr/>
          </p:nvSpPr>
          <p:spPr>
            <a:xfrm>
              <a:off x="3352800" y="1947092"/>
              <a:ext cx="960120" cy="369332"/>
            </a:xfrm>
            <a:prstGeom prst="rect">
              <a:avLst/>
            </a:prstGeom>
            <a:noFill/>
            <a:ln>
              <a:noFill/>
            </a:ln>
          </p:spPr>
          <p:txBody>
            <a:bodyPr wrap="square" rtlCol="0">
              <a:spAutoFit/>
            </a:bodyPr>
            <a:lstStyle/>
            <a:p>
              <a:r>
                <a:rPr lang="en-US" dirty="0" smtClean="0">
                  <a:solidFill>
                    <a:schemeClr val="bg1"/>
                  </a:solidFill>
                </a:rPr>
                <a:t>12,800</a:t>
              </a:r>
              <a:endParaRPr lang="en-US" dirty="0">
                <a:solidFill>
                  <a:schemeClr val="bg1"/>
                </a:solidFill>
              </a:endParaRPr>
            </a:p>
          </p:txBody>
        </p:sp>
        <p:sp>
          <p:nvSpPr>
            <p:cNvPr id="21" name="Right Brace 20"/>
            <p:cNvSpPr/>
            <p:nvPr/>
          </p:nvSpPr>
          <p:spPr>
            <a:xfrm rot="16200000">
              <a:off x="7460795" y="1201508"/>
              <a:ext cx="427267" cy="2634343"/>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22" name="TextBox 21"/>
            <p:cNvSpPr txBox="1"/>
            <p:nvPr/>
          </p:nvSpPr>
          <p:spPr>
            <a:xfrm>
              <a:off x="7155180" y="1956036"/>
              <a:ext cx="960120" cy="369332"/>
            </a:xfrm>
            <a:prstGeom prst="rect">
              <a:avLst/>
            </a:prstGeom>
            <a:noFill/>
            <a:ln>
              <a:noFill/>
            </a:ln>
          </p:spPr>
          <p:txBody>
            <a:bodyPr wrap="square" rtlCol="0">
              <a:spAutoFit/>
            </a:bodyPr>
            <a:lstStyle/>
            <a:p>
              <a:r>
                <a:rPr lang="en-US" dirty="0" smtClean="0">
                  <a:solidFill>
                    <a:schemeClr val="bg1"/>
                  </a:solidFill>
                </a:rPr>
                <a:t>46,700</a:t>
              </a:r>
              <a:endParaRPr lang="en-US" dirty="0">
                <a:solidFill>
                  <a:schemeClr val="bg1"/>
                </a:solidFill>
              </a:endParaRPr>
            </a:p>
          </p:txBody>
        </p:sp>
        <p:sp>
          <p:nvSpPr>
            <p:cNvPr id="23" name="Right Brace 22"/>
            <p:cNvSpPr/>
            <p:nvPr/>
          </p:nvSpPr>
          <p:spPr>
            <a:xfrm rot="16200000">
              <a:off x="5882366" y="-1234168"/>
              <a:ext cx="427267" cy="5791201"/>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grpSp>
      <p:sp>
        <p:nvSpPr>
          <p:cNvPr id="24" name="TextBox 23"/>
          <p:cNvSpPr txBox="1"/>
          <p:nvPr/>
        </p:nvSpPr>
        <p:spPr>
          <a:xfrm>
            <a:off x="5585460" y="1574467"/>
            <a:ext cx="960120" cy="369332"/>
          </a:xfrm>
          <a:prstGeom prst="rect">
            <a:avLst/>
          </a:prstGeom>
          <a:noFill/>
        </p:spPr>
        <p:txBody>
          <a:bodyPr wrap="square" rtlCol="0">
            <a:spAutoFit/>
          </a:bodyPr>
          <a:lstStyle/>
          <a:p>
            <a:r>
              <a:rPr lang="en-US" dirty="0" smtClean="0">
                <a:solidFill>
                  <a:schemeClr val="bg1"/>
                </a:solidFill>
              </a:rPr>
              <a:t>59,500</a:t>
            </a:r>
            <a:endParaRPr lang="en-US" dirty="0">
              <a:solidFill>
                <a:schemeClr val="bg1"/>
              </a:solidFill>
            </a:endParaRPr>
          </a:p>
        </p:txBody>
      </p:sp>
      <p:cxnSp>
        <p:nvCxnSpPr>
          <p:cNvPr id="14" name="Straight Arrow Connector 13"/>
          <p:cNvCxnSpPr/>
          <p:nvPr/>
        </p:nvCxnSpPr>
        <p:spPr>
          <a:xfrm flipH="1" flipV="1">
            <a:off x="4191000" y="4572000"/>
            <a:ext cx="838201" cy="5334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191000" y="5257800"/>
            <a:ext cx="4495800" cy="400110"/>
          </a:xfrm>
          <a:prstGeom prst="roundRect">
            <a:avLst/>
          </a:prstGeom>
          <a:noFill/>
          <a:ln>
            <a:solidFill>
              <a:srgbClr val="FFC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3962400" y="5114955"/>
            <a:ext cx="4495800" cy="685800"/>
          </a:xfrm>
          <a:prstGeom prst="roundRect">
            <a:avLst/>
          </a:prstGeom>
          <a:solidFill>
            <a:srgbClr val="FFC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p:cNvCxnSpPr/>
          <p:nvPr/>
        </p:nvCxnSpPr>
        <p:spPr>
          <a:xfrm flipH="1" flipV="1">
            <a:off x="5225145" y="4572000"/>
            <a:ext cx="360315" cy="5334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560820" y="4572000"/>
            <a:ext cx="297180" cy="500744"/>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124700" y="4572000"/>
            <a:ext cx="1181100" cy="5334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0935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Priority and Allocations</a:t>
            </a:r>
          </a:p>
        </p:txBody>
      </p:sp>
      <p:sp>
        <p:nvSpPr>
          <p:cNvPr id="8195" name="Content Placeholder 2"/>
          <p:cNvSpPr>
            <a:spLocks noGrp="1"/>
          </p:cNvSpPr>
          <p:nvPr>
            <p:ph idx="1"/>
          </p:nvPr>
        </p:nvSpPr>
        <p:spPr>
          <a:xfrm>
            <a:off x="457200" y="1524000"/>
            <a:ext cx="8229600" cy="4525963"/>
          </a:xfrm>
        </p:spPr>
        <p:txBody>
          <a:bodyPr/>
          <a:lstStyle/>
          <a:p>
            <a:r>
              <a:rPr lang="en-US" dirty="0" smtClean="0"/>
              <a:t>Scenario planning based on financial impact modeling</a:t>
            </a:r>
          </a:p>
          <a:p>
            <a:r>
              <a:rPr lang="en-US" dirty="0" smtClean="0"/>
              <a:t>Matrix of anticipated funding level and patient migration</a:t>
            </a:r>
          </a:p>
          <a:p>
            <a:pPr lvl="1"/>
            <a:r>
              <a:rPr lang="en-US" dirty="0" smtClean="0"/>
              <a:t>Funding level: reduction of &lt;7%;7-15%; &gt;15%</a:t>
            </a:r>
          </a:p>
          <a:p>
            <a:pPr lvl="1"/>
            <a:r>
              <a:rPr lang="en-US" dirty="0" smtClean="0"/>
              <a:t>Patient migration: &lt;1000; 1000-2500; &gt;2500</a:t>
            </a:r>
          </a:p>
          <a:p>
            <a:r>
              <a:rPr lang="en-US" dirty="0" smtClean="0"/>
              <a:t>Estimate by service category</a:t>
            </a:r>
          </a:p>
          <a:p>
            <a:r>
              <a:rPr lang="en-US" dirty="0" smtClean="0"/>
              <a:t>FY 2012 medical outpatient care investment largely unchanged</a:t>
            </a:r>
          </a:p>
        </p:txBody>
      </p:sp>
    </p:spTree>
    <p:extLst>
      <p:ext uri="{BB962C8B-B14F-4D97-AF65-F5344CB8AC3E}">
        <p14:creationId xmlns:p14="http://schemas.microsoft.com/office/powerpoint/2010/main" xmlns="" val="334864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Priority and Allocations</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5571" y="1524000"/>
            <a:ext cx="704671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0201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Priority and Allocations</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524000"/>
            <a:ext cx="7079388" cy="4488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8411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FFFF00"/>
                </a:solidFill>
              </a:rPr>
              <a:t>Continuum of Care Planning</a:t>
            </a:r>
          </a:p>
        </p:txBody>
      </p:sp>
      <p:sp>
        <p:nvSpPr>
          <p:cNvPr id="8195" name="Content Placeholder 2"/>
          <p:cNvSpPr>
            <a:spLocks noGrp="1"/>
          </p:cNvSpPr>
          <p:nvPr>
            <p:ph idx="1"/>
          </p:nvPr>
        </p:nvSpPr>
        <p:spPr/>
        <p:txBody>
          <a:bodyPr/>
          <a:lstStyle/>
          <a:p>
            <a:r>
              <a:rPr lang="en-US" dirty="0" smtClean="0"/>
              <a:t>Revise service standards</a:t>
            </a:r>
          </a:p>
          <a:p>
            <a:r>
              <a:rPr lang="en-US" dirty="0" smtClean="0"/>
              <a:t>Consolidating service categories</a:t>
            </a:r>
          </a:p>
          <a:p>
            <a:r>
              <a:rPr lang="en-US" dirty="0" smtClean="0"/>
              <a:t>Developing new services </a:t>
            </a:r>
          </a:p>
          <a:p>
            <a:r>
              <a:rPr lang="en-US" dirty="0" smtClean="0"/>
              <a:t>Working towards uniform standards of care for HIV services across health </a:t>
            </a:r>
            <a:r>
              <a:rPr lang="en-US" dirty="0" smtClean="0"/>
              <a:t>systems</a:t>
            </a:r>
          </a:p>
          <a:p>
            <a:r>
              <a:rPr lang="en-US" dirty="0" smtClean="0"/>
              <a:t>Share lab and health indicator data</a:t>
            </a:r>
          </a:p>
          <a:p>
            <a:r>
              <a:rPr lang="en-US" dirty="0" smtClean="0"/>
              <a:t>DPH to monitor viral loads</a:t>
            </a:r>
            <a:endParaRPr lang="en-US" dirty="0" smtClean="0"/>
          </a:p>
        </p:txBody>
      </p:sp>
    </p:spTree>
    <p:extLst>
      <p:ext uri="{BB962C8B-B14F-4D97-AF65-F5344CB8AC3E}">
        <p14:creationId xmlns:p14="http://schemas.microsoft.com/office/powerpoint/2010/main" xmlns="" val="423339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74638"/>
            <a:ext cx="8915400" cy="1143000"/>
          </a:xfrm>
        </p:spPr>
        <p:txBody>
          <a:bodyPr/>
          <a:lstStyle/>
          <a:p>
            <a:r>
              <a:rPr lang="en-US" dirty="0" smtClean="0">
                <a:solidFill>
                  <a:srgbClr val="FFFF00"/>
                </a:solidFill>
              </a:rPr>
              <a:t>Critical Decisions </a:t>
            </a:r>
            <a:br>
              <a:rPr lang="en-US" dirty="0" smtClean="0">
                <a:solidFill>
                  <a:srgbClr val="FFFF00"/>
                </a:solidFill>
              </a:rPr>
            </a:br>
            <a:r>
              <a:rPr lang="en-US" dirty="0" smtClean="0">
                <a:solidFill>
                  <a:srgbClr val="FFFF00"/>
                </a:solidFill>
              </a:rPr>
              <a:t>(Success Factors)</a:t>
            </a:r>
          </a:p>
        </p:txBody>
      </p:sp>
      <p:sp>
        <p:nvSpPr>
          <p:cNvPr id="8195" name="Content Placeholder 2"/>
          <p:cNvSpPr>
            <a:spLocks noGrp="1"/>
          </p:cNvSpPr>
          <p:nvPr>
            <p:ph idx="1"/>
          </p:nvPr>
        </p:nvSpPr>
        <p:spPr/>
        <p:txBody>
          <a:bodyPr/>
          <a:lstStyle/>
          <a:p>
            <a:r>
              <a:rPr lang="en-US" dirty="0" smtClean="0"/>
              <a:t>Patient’s continuity of care number one priority</a:t>
            </a:r>
          </a:p>
          <a:p>
            <a:pPr lvl="1"/>
            <a:r>
              <a:rPr lang="en-US" dirty="0" smtClean="0"/>
              <a:t>Medication continuity and access</a:t>
            </a:r>
          </a:p>
          <a:p>
            <a:pPr lvl="1"/>
            <a:r>
              <a:rPr lang="en-US" dirty="0"/>
              <a:t>HIV </a:t>
            </a:r>
            <a:r>
              <a:rPr lang="en-US" dirty="0" smtClean="0"/>
              <a:t>doctor/medical home continuity</a:t>
            </a:r>
          </a:p>
          <a:p>
            <a:pPr lvl="1"/>
            <a:r>
              <a:rPr lang="en-US" dirty="0" smtClean="0"/>
              <a:t>No gap screening/referral/enrollment design</a:t>
            </a:r>
          </a:p>
          <a:p>
            <a:r>
              <a:rPr lang="en-US" dirty="0" smtClean="0"/>
              <a:t>Avoid haste to transition</a:t>
            </a:r>
          </a:p>
          <a:p>
            <a:pPr lvl="1"/>
            <a:r>
              <a:rPr lang="en-US" dirty="0" smtClean="0"/>
              <a:t>RW patient transition later than other LIHP</a:t>
            </a:r>
          </a:p>
          <a:p>
            <a:pPr lvl="1"/>
            <a:r>
              <a:rPr lang="en-US" dirty="0" smtClean="0"/>
              <a:t>ADAP and LIHP grace periods</a:t>
            </a:r>
          </a:p>
        </p:txBody>
      </p:sp>
    </p:spTree>
    <p:extLst>
      <p:ext uri="{BB962C8B-B14F-4D97-AF65-F5344CB8AC3E}">
        <p14:creationId xmlns:p14="http://schemas.microsoft.com/office/powerpoint/2010/main" xmlns="" val="397028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03" name="Picture 54"/>
          <p:cNvPicPr>
            <a:picLocks noChangeAspect="1" noChangeArrowheads="1"/>
          </p:cNvPicPr>
          <p:nvPr/>
        </p:nvPicPr>
        <p:blipFill>
          <a:blip r:embed="rId4" cstate="print"/>
          <a:srcRect/>
          <a:stretch>
            <a:fillRect/>
          </a:stretch>
        </p:blipFill>
        <p:spPr bwMode="auto">
          <a:xfrm>
            <a:off x="381000" y="6000750"/>
            <a:ext cx="2143125" cy="857250"/>
          </a:xfrm>
          <a:prstGeom prst="rect">
            <a:avLst/>
          </a:prstGeom>
          <a:noFill/>
          <a:ln w="9525">
            <a:noFill/>
            <a:miter lim="800000"/>
            <a:headEnd/>
            <a:tailEnd/>
          </a:ln>
        </p:spPr>
      </p:pic>
      <p:grpSp>
        <p:nvGrpSpPr>
          <p:cNvPr id="2" name="California"/>
          <p:cNvGrpSpPr/>
          <p:nvPr/>
        </p:nvGrpSpPr>
        <p:grpSpPr>
          <a:xfrm>
            <a:off x="1066800" y="152400"/>
            <a:ext cx="7239000" cy="6705600"/>
            <a:chOff x="1066800" y="152400"/>
            <a:chExt cx="7239000" cy="6705600"/>
          </a:xfrm>
        </p:grpSpPr>
        <p:pic>
          <p:nvPicPr>
            <p:cNvPr id="3075" name="California"/>
            <p:cNvPicPr>
              <a:picLocks noChangeAspect="1" noChangeArrowheads="1"/>
            </p:cNvPicPr>
            <p:nvPr/>
          </p:nvPicPr>
          <p:blipFill>
            <a:blip r:embed="rId5" cstate="print"/>
            <a:srcRect l="13815" t="13840" r="11455" b="8627"/>
            <a:stretch>
              <a:fillRect/>
            </a:stretch>
          </p:blipFill>
          <p:spPr bwMode="auto">
            <a:xfrm>
              <a:off x="1066800" y="152400"/>
              <a:ext cx="7239000" cy="6705600"/>
            </a:xfrm>
            <a:prstGeom prst="rect">
              <a:avLst/>
            </a:prstGeom>
            <a:noFill/>
            <a:ln w="9525">
              <a:noFill/>
              <a:miter lim="800000"/>
              <a:headEnd/>
              <a:tailEnd/>
            </a:ln>
            <a:effectLst/>
          </p:spPr>
        </p:pic>
        <p:pic>
          <p:nvPicPr>
            <p:cNvPr id="3080" name="California Label"/>
            <p:cNvPicPr>
              <a:picLocks noChangeAspect="1" noChangeArrowheads="1"/>
            </p:cNvPicPr>
            <p:nvPr/>
          </p:nvPicPr>
          <p:blipFill>
            <a:blip r:embed="rId6" cstate="print"/>
            <a:srcRect/>
            <a:stretch>
              <a:fillRect/>
            </a:stretch>
          </p:blipFill>
          <p:spPr bwMode="auto">
            <a:xfrm>
              <a:off x="2743200" y="2667000"/>
              <a:ext cx="1209675" cy="323850"/>
            </a:xfrm>
            <a:prstGeom prst="rect">
              <a:avLst/>
            </a:prstGeom>
            <a:noFill/>
            <a:ln w="9525">
              <a:noFill/>
              <a:miter lim="800000"/>
              <a:headEnd/>
              <a:tailEnd/>
            </a:ln>
            <a:effectLst/>
          </p:spPr>
        </p:pic>
      </p:grpSp>
      <p:graphicFrame>
        <p:nvGraphicFramePr>
          <p:cNvPr id="23" name="Land"/>
          <p:cNvGraphicFramePr/>
          <p:nvPr/>
        </p:nvGraphicFramePr>
        <p:xfrm>
          <a:off x="4419600" y="228600"/>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Population"/>
          <p:cNvGraphicFramePr/>
          <p:nvPr/>
        </p:nvGraphicFramePr>
        <p:xfrm>
          <a:off x="4343400" y="304800"/>
          <a:ext cx="4572000" cy="2743200"/>
        </p:xfrm>
        <a:graphic>
          <a:graphicData uri="http://schemas.openxmlformats.org/drawingml/2006/chart">
            <c:chart xmlns:c="http://schemas.openxmlformats.org/drawingml/2006/chart" xmlns:r="http://schemas.openxmlformats.org/officeDocument/2006/relationships" r:id="rId8"/>
          </a:graphicData>
        </a:graphic>
      </p:graphicFrame>
      <p:grpSp>
        <p:nvGrpSpPr>
          <p:cNvPr id="3" name="LAC"/>
          <p:cNvGrpSpPr/>
          <p:nvPr/>
        </p:nvGrpSpPr>
        <p:grpSpPr>
          <a:xfrm>
            <a:off x="4191000" y="5029200"/>
            <a:ext cx="2486025" cy="990600"/>
            <a:chOff x="4191000" y="5029200"/>
            <a:chExt cx="2486025" cy="990600"/>
          </a:xfrm>
        </p:grpSpPr>
        <p:pic>
          <p:nvPicPr>
            <p:cNvPr id="3076" name="LAC"/>
            <p:cNvPicPr>
              <a:picLocks noChangeAspect="1" noChangeArrowheads="1"/>
            </p:cNvPicPr>
            <p:nvPr/>
          </p:nvPicPr>
          <p:blipFill>
            <a:blip r:embed="rId9" cstate="print"/>
            <a:srcRect l="32030" t="4148" r="32029" b="44750"/>
            <a:stretch>
              <a:fillRect/>
            </a:stretch>
          </p:blipFill>
          <p:spPr bwMode="auto">
            <a:xfrm>
              <a:off x="4876800" y="5029200"/>
              <a:ext cx="990600" cy="990600"/>
            </a:xfrm>
            <a:prstGeom prst="rect">
              <a:avLst/>
            </a:prstGeom>
            <a:noFill/>
            <a:ln w="9525">
              <a:noFill/>
              <a:miter lim="800000"/>
              <a:headEnd/>
              <a:tailEnd/>
            </a:ln>
            <a:effectLst/>
          </p:spPr>
        </p:pic>
        <p:pic>
          <p:nvPicPr>
            <p:cNvPr id="3079" name="LAC Label"/>
            <p:cNvPicPr>
              <a:picLocks noChangeAspect="1" noChangeArrowheads="1"/>
            </p:cNvPicPr>
            <p:nvPr/>
          </p:nvPicPr>
          <p:blipFill>
            <a:blip r:embed="rId10" cstate="print"/>
            <a:srcRect/>
            <a:stretch>
              <a:fillRect/>
            </a:stretch>
          </p:blipFill>
          <p:spPr bwMode="auto">
            <a:xfrm>
              <a:off x="4191000" y="5334000"/>
              <a:ext cx="2486025" cy="323850"/>
            </a:xfrm>
            <a:prstGeom prst="rect">
              <a:avLst/>
            </a:prstGeom>
            <a:noFill/>
            <a:ln w="9525">
              <a:noFill/>
              <a:miter lim="800000"/>
              <a:headEnd/>
              <a:tailEnd/>
            </a:ln>
            <a:effectLst/>
          </p:spPr>
        </p:pic>
      </p:grpSp>
      <p:graphicFrame>
        <p:nvGraphicFramePr>
          <p:cNvPr id="30" name="Population Table"/>
          <p:cNvGraphicFramePr>
            <a:graphicFrameLocks noGrp="1"/>
          </p:cNvGraphicFramePr>
          <p:nvPr/>
        </p:nvGraphicFramePr>
        <p:xfrm>
          <a:off x="4419600" y="2590800"/>
          <a:ext cx="4572000" cy="741680"/>
        </p:xfrm>
        <a:graphic>
          <a:graphicData uri="http://schemas.openxmlformats.org/drawingml/2006/table">
            <a:tbl>
              <a:tblPr firstRow="1" bandRow="1">
                <a:tableStyleId>{0660B408-B3CF-4A94-85FC-2B1E0A45F4A2}</a:tableStyleId>
              </a:tblPr>
              <a:tblGrid>
                <a:gridCol w="2286000"/>
                <a:gridCol w="2286000"/>
              </a:tblGrid>
              <a:tr h="370840">
                <a:tc>
                  <a:txBody>
                    <a:bodyPr/>
                    <a:lstStyle/>
                    <a:p>
                      <a:pPr algn="ctr"/>
                      <a:r>
                        <a:rPr lang="en-US" sz="1600" dirty="0" smtClean="0"/>
                        <a:t>Los Angeles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9,848,011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36,961,664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9" name="Land Table"/>
          <p:cNvGraphicFramePr>
            <a:graphicFrameLocks noGrp="1"/>
          </p:cNvGraphicFramePr>
          <p:nvPr/>
        </p:nvGraphicFramePr>
        <p:xfrm>
          <a:off x="4419600" y="2590800"/>
          <a:ext cx="4572000" cy="741680"/>
        </p:xfrm>
        <a:graphic>
          <a:graphicData uri="http://schemas.openxmlformats.org/drawingml/2006/table">
            <a:tbl>
              <a:tblPr firstRow="1" bandRow="1">
                <a:tableStyleId>{0660B408-B3CF-4A94-85FC-2B1E0A45F4A2}</a:tableStyleId>
              </a:tblPr>
              <a:tblGrid>
                <a:gridCol w="2286000"/>
                <a:gridCol w="2286000"/>
              </a:tblGrid>
              <a:tr h="370840">
                <a:tc>
                  <a:txBody>
                    <a:bodyPr/>
                    <a:lstStyle/>
                    <a:p>
                      <a:pPr algn="ctr"/>
                      <a:r>
                        <a:rPr lang="en-US" sz="1600" dirty="0" smtClean="0"/>
                        <a:t>Los Angeles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4,060 sq</a:t>
                      </a:r>
                      <a:r>
                        <a:rPr lang="en-US" baseline="0" dirty="0" smtClean="0"/>
                        <a:t> mi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155,959 sq mi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1" name="HIV Table"/>
          <p:cNvGraphicFramePr>
            <a:graphicFrameLocks noGrp="1"/>
          </p:cNvGraphicFramePr>
          <p:nvPr>
            <p:extLst>
              <p:ext uri="{D42A27DB-BD31-4B8C-83A1-F6EECF244321}">
                <p14:modId xmlns:p14="http://schemas.microsoft.com/office/powerpoint/2010/main" xmlns="" val="693596745"/>
              </p:ext>
            </p:extLst>
          </p:nvPr>
        </p:nvGraphicFramePr>
        <p:xfrm>
          <a:off x="3581400" y="2590800"/>
          <a:ext cx="5410200" cy="2560320"/>
        </p:xfrm>
        <a:graphic>
          <a:graphicData uri="http://schemas.openxmlformats.org/drawingml/2006/table">
            <a:tbl>
              <a:tblPr firstRow="1" bandRow="1">
                <a:tableStyleId>{0660B408-B3CF-4A94-85FC-2B1E0A45F4A2}</a:tableStyleId>
              </a:tblPr>
              <a:tblGrid>
                <a:gridCol w="1803400"/>
                <a:gridCol w="1803400"/>
                <a:gridCol w="1803400"/>
              </a:tblGrid>
              <a:tr h="370840">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Los Angeles County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California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b="1" dirty="0" smtClean="0"/>
                        <a:t>Estimated living HIV/AIDS Cases</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61,700</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134,303*</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Reported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44,250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110,994</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Estimated Undiagnosed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13,250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23,309*</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3" name="HIV Footnote"/>
          <p:cNvSpPr txBox="1"/>
          <p:nvPr/>
        </p:nvSpPr>
        <p:spPr>
          <a:xfrm>
            <a:off x="228600" y="4343400"/>
            <a:ext cx="2209800" cy="1338828"/>
          </a:xfrm>
          <a:prstGeom prst="rect">
            <a:avLst/>
          </a:prstGeom>
          <a:noFill/>
        </p:spPr>
        <p:txBody>
          <a:bodyPr wrap="square" rtlCol="0">
            <a:spAutoFit/>
          </a:bodyPr>
          <a:lstStyle/>
          <a:p>
            <a:r>
              <a:rPr lang="en-US" sz="900" dirty="0" smtClean="0">
                <a:solidFill>
                  <a:srgbClr val="FFFFFF"/>
                </a:solidFill>
                <a:ea typeface="ＭＳ Ｐゴシック" charset="-128"/>
              </a:rPr>
              <a:t>Data Source:  Los Angeles County Department of Public Health, HIV Surveillance, 2011; California State Department of Public Health, State Surveillance Data, 2010</a:t>
            </a:r>
          </a:p>
          <a:p>
            <a:endParaRPr lang="en-US" sz="900" dirty="0" smtClean="0">
              <a:solidFill>
                <a:srgbClr val="FFFFFF"/>
              </a:solidFill>
              <a:ea typeface="ＭＳ Ｐゴシック" charset="-128"/>
            </a:endParaRPr>
          </a:p>
          <a:p>
            <a:r>
              <a:rPr lang="en-US" sz="900" dirty="0" smtClean="0">
                <a:solidFill>
                  <a:srgbClr val="FFFFFF"/>
                </a:solidFill>
                <a:ea typeface="ＭＳ Ｐゴシック" charset="-128"/>
              </a:rPr>
              <a:t>*133,705 calculated assuming 21% of  HIV positive Californians are unaware of their status.</a:t>
            </a:r>
            <a:endParaRPr lang="en-US" dirty="0" smtClean="0">
              <a:solidFill>
                <a:srgbClr val="002060"/>
              </a:solidFill>
              <a:ea typeface="ＭＳ Ｐゴシック" charset="-128"/>
            </a:endParaRPr>
          </a:p>
        </p:txBody>
      </p:sp>
      <p:graphicFrame>
        <p:nvGraphicFramePr>
          <p:cNvPr id="26" name="HIV"/>
          <p:cNvGraphicFramePr/>
          <p:nvPr>
            <p:extLst>
              <p:ext uri="{D42A27DB-BD31-4B8C-83A1-F6EECF244321}">
                <p14:modId xmlns:p14="http://schemas.microsoft.com/office/powerpoint/2010/main" xmlns="" val="2139701070"/>
              </p:ext>
            </p:extLst>
          </p:nvPr>
        </p:nvGraphicFramePr>
        <p:xfrm>
          <a:off x="4343400" y="228600"/>
          <a:ext cx="4572000" cy="2743200"/>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grpId="1" nodeType="click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1+ppt_w/2"/>
                                          </p:val>
                                        </p:tav>
                                      </p:tavLst>
                                    </p:anim>
                                    <p:anim calcmode="lin" valueType="num">
                                      <p:cBhvr additive="base">
                                        <p:cTn id="27" dur="500"/>
                                        <p:tgtEl>
                                          <p:spTgt spid="23"/>
                                        </p:tgtEl>
                                        <p:attrNameLst>
                                          <p:attrName>ppt_y</p:attrName>
                                        </p:attrNameLst>
                                      </p:cBhvr>
                                      <p:tavLst>
                                        <p:tav tm="0">
                                          <p:val>
                                            <p:strVal val="ppt_y"/>
                                          </p:val>
                                        </p:tav>
                                        <p:tav tm="100000">
                                          <p:val>
                                            <p:strVal val="ppt_y"/>
                                          </p:val>
                                        </p:tav>
                                      </p:tavLst>
                                    </p:anim>
                                    <p:set>
                                      <p:cBhvr>
                                        <p:cTn id="28" dur="1" fill="hold">
                                          <p:stCondLst>
                                            <p:cond delay="499"/>
                                          </p:stCondLst>
                                        </p:cTn>
                                        <p:tgtEl>
                                          <p:spTgt spid="23"/>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29"/>
                                        </p:tgtEl>
                                        <p:attrNameLst>
                                          <p:attrName>ppt_x</p:attrName>
                                        </p:attrNameLst>
                                      </p:cBhvr>
                                      <p:tavLst>
                                        <p:tav tm="0">
                                          <p:val>
                                            <p:strVal val="ppt_x"/>
                                          </p:val>
                                        </p:tav>
                                        <p:tav tm="100000">
                                          <p:val>
                                            <p:strVal val="1+ppt_w/2"/>
                                          </p:val>
                                        </p:tav>
                                      </p:tavLst>
                                    </p:anim>
                                    <p:anim calcmode="lin" valueType="num">
                                      <p:cBhvr additive="base">
                                        <p:cTn id="31" dur="500"/>
                                        <p:tgtEl>
                                          <p:spTgt spid="29"/>
                                        </p:tgtEl>
                                        <p:attrNameLst>
                                          <p:attrName>ppt_y</p:attrName>
                                        </p:attrNameLst>
                                      </p:cBhvr>
                                      <p:tavLst>
                                        <p:tav tm="0">
                                          <p:val>
                                            <p:strVal val="ppt_y"/>
                                          </p:val>
                                        </p:tav>
                                        <p:tav tm="100000">
                                          <p:val>
                                            <p:strVal val="ppt_y"/>
                                          </p:val>
                                        </p:tav>
                                      </p:tavLst>
                                    </p:anim>
                                    <p:set>
                                      <p:cBhvr>
                                        <p:cTn id="32" dur="1" fill="hold">
                                          <p:stCondLst>
                                            <p:cond delay="499"/>
                                          </p:stCondLst>
                                        </p:cTn>
                                        <p:tgtEl>
                                          <p:spTgt spid="29"/>
                                        </p:tgtEl>
                                        <p:attrNameLst>
                                          <p:attrName>style.visibility</p:attrName>
                                        </p:attrNameLst>
                                      </p:cBhvr>
                                      <p:to>
                                        <p:strVal val="hidden"/>
                                      </p:to>
                                    </p:set>
                                  </p:childTnLst>
                                </p:cTn>
                              </p:par>
                              <p:par>
                                <p:cTn id="33" presetID="2" presetClass="entr" presetSubtype="2"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grpId="1" nodeType="clickEffect">
                                  <p:stCondLst>
                                    <p:cond delay="0"/>
                                  </p:stCondLst>
                                  <p:childTnLst>
                                    <p:anim calcmode="lin" valueType="num">
                                      <p:cBhvr additive="base">
                                        <p:cTn id="44" dur="500"/>
                                        <p:tgtEl>
                                          <p:spTgt spid="25"/>
                                        </p:tgtEl>
                                        <p:attrNameLst>
                                          <p:attrName>ppt_x</p:attrName>
                                        </p:attrNameLst>
                                      </p:cBhvr>
                                      <p:tavLst>
                                        <p:tav tm="0">
                                          <p:val>
                                            <p:strVal val="ppt_x"/>
                                          </p:val>
                                        </p:tav>
                                        <p:tav tm="100000">
                                          <p:val>
                                            <p:strVal val="1+ppt_w/2"/>
                                          </p:val>
                                        </p:tav>
                                      </p:tavLst>
                                    </p:anim>
                                    <p:anim calcmode="lin" valueType="num">
                                      <p:cBhvr additive="base">
                                        <p:cTn id="45" dur="500"/>
                                        <p:tgtEl>
                                          <p:spTgt spid="25"/>
                                        </p:tgtEl>
                                        <p:attrNameLst>
                                          <p:attrName>ppt_y</p:attrName>
                                        </p:attrNameLst>
                                      </p:cBhvr>
                                      <p:tavLst>
                                        <p:tav tm="0">
                                          <p:val>
                                            <p:strVal val="ppt_y"/>
                                          </p:val>
                                        </p:tav>
                                        <p:tav tm="100000">
                                          <p:val>
                                            <p:strVal val="ppt_y"/>
                                          </p:val>
                                        </p:tav>
                                      </p:tavLst>
                                    </p:anim>
                                    <p:set>
                                      <p:cBhvr>
                                        <p:cTn id="46" dur="1" fill="hold">
                                          <p:stCondLst>
                                            <p:cond delay="499"/>
                                          </p:stCondLst>
                                        </p:cTn>
                                        <p:tgtEl>
                                          <p:spTgt spid="25"/>
                                        </p:tgtEl>
                                        <p:attrNameLst>
                                          <p:attrName>style.visibility</p:attrName>
                                        </p:attrNameLst>
                                      </p:cBhvr>
                                      <p:to>
                                        <p:strVal val="hidden"/>
                                      </p:to>
                                    </p:set>
                                  </p:childTnLst>
                                </p:cTn>
                              </p:par>
                              <p:par>
                                <p:cTn id="47" presetID="2" presetClass="exit" presetSubtype="2" fill="hold" nodeType="withEffect">
                                  <p:stCondLst>
                                    <p:cond delay="0"/>
                                  </p:stCondLst>
                                  <p:childTnLst>
                                    <p:anim calcmode="lin" valueType="num">
                                      <p:cBhvr additive="base">
                                        <p:cTn id="48" dur="500"/>
                                        <p:tgtEl>
                                          <p:spTgt spid="30"/>
                                        </p:tgtEl>
                                        <p:attrNameLst>
                                          <p:attrName>ppt_x</p:attrName>
                                        </p:attrNameLst>
                                      </p:cBhvr>
                                      <p:tavLst>
                                        <p:tav tm="0">
                                          <p:val>
                                            <p:strVal val="ppt_x"/>
                                          </p:val>
                                        </p:tav>
                                        <p:tav tm="100000">
                                          <p:val>
                                            <p:strVal val="1+ppt_w/2"/>
                                          </p:val>
                                        </p:tav>
                                      </p:tavLst>
                                    </p:anim>
                                    <p:anim calcmode="lin" valueType="num">
                                      <p:cBhvr additive="base">
                                        <p:cTn id="49" dur="500"/>
                                        <p:tgtEl>
                                          <p:spTgt spid="30"/>
                                        </p:tgtEl>
                                        <p:attrNameLst>
                                          <p:attrName>ppt_y</p:attrName>
                                        </p:attrNameLst>
                                      </p:cBhvr>
                                      <p:tavLst>
                                        <p:tav tm="0">
                                          <p:val>
                                            <p:strVal val="ppt_y"/>
                                          </p:val>
                                        </p:tav>
                                        <p:tav tm="100000">
                                          <p:val>
                                            <p:strVal val="ppt_y"/>
                                          </p:val>
                                        </p:tav>
                                      </p:tavLst>
                                    </p:anim>
                                    <p:set>
                                      <p:cBhvr>
                                        <p:cTn id="50" dur="1" fill="hold">
                                          <p:stCondLst>
                                            <p:cond delay="499"/>
                                          </p:stCondLst>
                                        </p:cTn>
                                        <p:tgtEl>
                                          <p:spTgt spid="30"/>
                                        </p:tgtEl>
                                        <p:attrNameLst>
                                          <p:attrName>style.visibility</p:attrName>
                                        </p:attrNameLst>
                                      </p:cBhvr>
                                      <p:to>
                                        <p:strVal val="hidden"/>
                                      </p:to>
                                    </p:set>
                                  </p:childTnLst>
                                </p:cTn>
                              </p:par>
                              <p:par>
                                <p:cTn id="51" presetID="2" presetClass="entr" presetSubtype="2"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3" grpId="1">
        <p:bldAsOne/>
      </p:bldGraphic>
      <p:bldGraphic spid="25" grpId="0">
        <p:bldAsOne/>
      </p:bldGraphic>
      <p:bldGraphic spid="25" grpId="1">
        <p:bldAsOne/>
      </p:bldGraphic>
      <p:bldP spid="33" grpId="0"/>
      <p:bldGraphic spid="2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74638"/>
            <a:ext cx="8915400" cy="1143000"/>
          </a:xfrm>
        </p:spPr>
        <p:txBody>
          <a:bodyPr/>
          <a:lstStyle/>
          <a:p>
            <a:r>
              <a:rPr lang="en-US" dirty="0" smtClean="0">
                <a:solidFill>
                  <a:srgbClr val="FFFF00"/>
                </a:solidFill>
              </a:rPr>
              <a:t>Critical Decisions </a:t>
            </a:r>
            <a:br>
              <a:rPr lang="en-US" dirty="0" smtClean="0">
                <a:solidFill>
                  <a:srgbClr val="FFFF00"/>
                </a:solidFill>
              </a:rPr>
            </a:br>
            <a:r>
              <a:rPr lang="en-US" dirty="0" smtClean="0">
                <a:solidFill>
                  <a:srgbClr val="FFFF00"/>
                </a:solidFill>
              </a:rPr>
              <a:t>(Success Factors)</a:t>
            </a:r>
          </a:p>
        </p:txBody>
      </p:sp>
      <p:sp>
        <p:nvSpPr>
          <p:cNvPr id="8195" name="Content Placeholder 2"/>
          <p:cNvSpPr>
            <a:spLocks noGrp="1"/>
          </p:cNvSpPr>
          <p:nvPr>
            <p:ph idx="1"/>
          </p:nvPr>
        </p:nvSpPr>
        <p:spPr/>
        <p:txBody>
          <a:bodyPr/>
          <a:lstStyle/>
          <a:p>
            <a:r>
              <a:rPr lang="en-US" dirty="0" smtClean="0"/>
              <a:t>Client-level data</a:t>
            </a:r>
          </a:p>
          <a:p>
            <a:r>
              <a:rPr lang="en-US" dirty="0" smtClean="0"/>
              <a:t>Critical Partnerships</a:t>
            </a:r>
          </a:p>
          <a:p>
            <a:pPr lvl="1"/>
            <a:r>
              <a:rPr lang="en-US" dirty="0" smtClean="0"/>
              <a:t>LIHP administrator (County DHS)</a:t>
            </a:r>
          </a:p>
          <a:p>
            <a:pPr lvl="1"/>
            <a:r>
              <a:rPr lang="en-US" dirty="0" smtClean="0"/>
              <a:t>California Office of AIDS</a:t>
            </a:r>
          </a:p>
          <a:p>
            <a:pPr lvl="1"/>
            <a:r>
              <a:rPr lang="en-US" dirty="0" smtClean="0"/>
              <a:t>Planning Council (Commission on HIV)</a:t>
            </a:r>
          </a:p>
          <a:p>
            <a:pPr lvl="1"/>
            <a:r>
              <a:rPr lang="en-US" dirty="0" smtClean="0"/>
              <a:t>HIV medical providers</a:t>
            </a:r>
          </a:p>
          <a:p>
            <a:pPr lvl="1"/>
            <a:endParaRPr lang="en-US" dirty="0" smtClean="0"/>
          </a:p>
        </p:txBody>
      </p:sp>
    </p:spTree>
    <p:extLst>
      <p:ext uri="{BB962C8B-B14F-4D97-AF65-F5344CB8AC3E}">
        <p14:creationId xmlns:p14="http://schemas.microsoft.com/office/powerpoint/2010/main" xmlns="" val="595959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000" dirty="0" smtClean="0">
                <a:solidFill>
                  <a:srgbClr val="FFFF00"/>
                </a:solidFill>
              </a:rPr>
              <a:t>Implementation of ACA</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40368470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FF00"/>
                </a:solidFill>
              </a:rPr>
              <a:t>Preparing for 2014</a:t>
            </a:r>
          </a:p>
        </p:txBody>
      </p:sp>
      <p:sp>
        <p:nvSpPr>
          <p:cNvPr id="11267" name="Rectangle 3"/>
          <p:cNvSpPr>
            <a:spLocks noGrp="1" noChangeArrowheads="1"/>
          </p:cNvSpPr>
          <p:nvPr>
            <p:ph type="body" idx="1"/>
          </p:nvPr>
        </p:nvSpPr>
        <p:spPr>
          <a:xfrm>
            <a:off x="533400" y="1447800"/>
            <a:ext cx="8229600" cy="4525963"/>
          </a:xfrm>
        </p:spPr>
        <p:txBody>
          <a:bodyPr/>
          <a:lstStyle/>
          <a:p>
            <a:pPr eaLnBrk="1" hangingPunct="1"/>
            <a:r>
              <a:rPr lang="en-US" sz="2000" dirty="0" smtClean="0"/>
              <a:t>Examine lessons learned 1115 Waiver</a:t>
            </a:r>
          </a:p>
          <a:p>
            <a:pPr lvl="1" eaLnBrk="1" hangingPunct="1"/>
            <a:r>
              <a:rPr lang="en-US" sz="2000" dirty="0" smtClean="0"/>
              <a:t>HIV and managed care</a:t>
            </a:r>
          </a:p>
          <a:p>
            <a:pPr lvl="1" eaLnBrk="1" hangingPunct="1"/>
            <a:r>
              <a:rPr lang="en-US" sz="2000" dirty="0" smtClean="0"/>
              <a:t>Medical homes and HIV</a:t>
            </a:r>
          </a:p>
          <a:p>
            <a:pPr lvl="1" eaLnBrk="1" hangingPunct="1"/>
            <a:r>
              <a:rPr lang="en-US" sz="2000" dirty="0" smtClean="0"/>
              <a:t>Pharmacy networks</a:t>
            </a:r>
          </a:p>
          <a:p>
            <a:pPr lvl="1" eaLnBrk="1" hangingPunct="1"/>
            <a:r>
              <a:rPr lang="en-US" sz="2000" dirty="0" smtClean="0"/>
              <a:t>Mental Health</a:t>
            </a:r>
          </a:p>
          <a:p>
            <a:pPr lvl="1" eaLnBrk="1" hangingPunct="1"/>
            <a:r>
              <a:rPr lang="en-US" sz="2000" dirty="0" smtClean="0"/>
              <a:t>Data retention</a:t>
            </a:r>
          </a:p>
          <a:p>
            <a:pPr eaLnBrk="1" hangingPunct="1"/>
            <a:r>
              <a:rPr lang="en-US" sz="2000" dirty="0" smtClean="0"/>
              <a:t>Identify ongoing function of Ryan White:</a:t>
            </a:r>
          </a:p>
          <a:p>
            <a:pPr lvl="1" eaLnBrk="1" hangingPunct="1"/>
            <a:r>
              <a:rPr lang="en-US" sz="2000" dirty="0" smtClean="0"/>
              <a:t>Wrap-around support</a:t>
            </a:r>
          </a:p>
          <a:p>
            <a:pPr lvl="1" eaLnBrk="1" hangingPunct="1"/>
            <a:r>
              <a:rPr lang="en-US" sz="2000" dirty="0" smtClean="0"/>
              <a:t>Navigation</a:t>
            </a:r>
          </a:p>
          <a:p>
            <a:pPr lvl="1" eaLnBrk="1" hangingPunct="1"/>
            <a:r>
              <a:rPr lang="en-US" sz="2000" dirty="0" smtClean="0"/>
              <a:t>Gaps: Dental, Vision, Care Coordination</a:t>
            </a:r>
          </a:p>
          <a:p>
            <a:pPr lvl="1" eaLnBrk="1" hangingPunct="1"/>
            <a:r>
              <a:rPr lang="en-US" sz="2000" dirty="0" smtClean="0"/>
              <a:t>Best models of comprehensive care</a:t>
            </a:r>
          </a:p>
          <a:p>
            <a:pPr lvl="1" eaLnBrk="1" hangingPunct="1"/>
            <a:r>
              <a:rPr lang="en-US" sz="2000" dirty="0" smtClean="0"/>
              <a:t>Residual populations will remain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FF00"/>
                </a:solidFill>
              </a:rPr>
              <a:t>Considerations for RWP</a:t>
            </a:r>
          </a:p>
        </p:txBody>
      </p:sp>
      <p:graphicFrame>
        <p:nvGraphicFramePr>
          <p:cNvPr id="2" name="Diagram 1"/>
          <p:cNvGraphicFramePr/>
          <p:nvPr>
            <p:extLst>
              <p:ext uri="{D42A27DB-BD31-4B8C-83A1-F6EECF244321}">
                <p14:modId xmlns:p14="http://schemas.microsoft.com/office/powerpoint/2010/main" xmlns="" val="2994400942"/>
              </p:ext>
            </p:extLst>
          </p:nvPr>
        </p:nvGraphicFramePr>
        <p:xfrm>
          <a:off x="1524000" y="17559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61257" y="1555875"/>
            <a:ext cx="4996543" cy="400110"/>
          </a:xfrm>
          <a:prstGeom prst="rect">
            <a:avLst/>
          </a:prstGeom>
          <a:noFill/>
        </p:spPr>
        <p:txBody>
          <a:bodyPr wrap="square" rtlCol="0">
            <a:spAutoFit/>
          </a:bodyPr>
          <a:lstStyle/>
          <a:p>
            <a:r>
              <a:rPr lang="en-US" sz="2000" dirty="0" smtClean="0"/>
              <a:t>Moving forward with healthcare reform…</a:t>
            </a:r>
            <a:endParaRPr lang="en-US" sz="2000" dirty="0"/>
          </a:p>
        </p:txBody>
      </p:sp>
    </p:spTree>
    <p:extLst>
      <p:ext uri="{BB962C8B-B14F-4D97-AF65-F5344CB8AC3E}">
        <p14:creationId xmlns:p14="http://schemas.microsoft.com/office/powerpoint/2010/main" xmlns="" val="3520154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Thank You!</a:t>
            </a:r>
          </a:p>
        </p:txBody>
      </p:sp>
      <p:sp>
        <p:nvSpPr>
          <p:cNvPr id="44035" name="Rectangle 3"/>
          <p:cNvSpPr>
            <a:spLocks noGrp="1" noChangeArrowheads="1"/>
          </p:cNvSpPr>
          <p:nvPr>
            <p:ph type="body" idx="1"/>
          </p:nvPr>
        </p:nvSpPr>
        <p:spPr>
          <a:xfrm>
            <a:off x="457200" y="2057401"/>
            <a:ext cx="8229600" cy="3276600"/>
          </a:xfrm>
        </p:spPr>
        <p:txBody>
          <a:bodyPr/>
          <a:lstStyle/>
          <a:p>
            <a:pPr algn="ctr" eaLnBrk="1" hangingPunct="1">
              <a:buFontTx/>
              <a:buNone/>
            </a:pPr>
            <a:r>
              <a:rPr lang="en-US" sz="2400" dirty="0" smtClean="0"/>
              <a:t>Division of HIV and STD Programs</a:t>
            </a:r>
          </a:p>
          <a:p>
            <a:pPr algn="ctr" eaLnBrk="1" hangingPunct="1">
              <a:buFontTx/>
              <a:buNone/>
            </a:pPr>
            <a:r>
              <a:rPr lang="en-US" sz="2400" dirty="0" smtClean="0"/>
              <a:t>600 South Commonwealth Avenue, 10</a:t>
            </a:r>
            <a:r>
              <a:rPr lang="en-US" sz="2400" baseline="30000" dirty="0" smtClean="0"/>
              <a:t>th</a:t>
            </a:r>
            <a:r>
              <a:rPr lang="en-US" sz="2400" dirty="0" smtClean="0"/>
              <a:t> Floor</a:t>
            </a:r>
          </a:p>
          <a:p>
            <a:pPr algn="ctr" eaLnBrk="1" hangingPunct="1">
              <a:buFontTx/>
              <a:buNone/>
            </a:pPr>
            <a:r>
              <a:rPr lang="en-US" sz="2400" dirty="0" smtClean="0"/>
              <a:t>Los Angeles, California  90005-4001</a:t>
            </a:r>
          </a:p>
          <a:p>
            <a:pPr algn="ctr" eaLnBrk="1" hangingPunct="1">
              <a:buFontTx/>
              <a:buNone/>
            </a:pPr>
            <a:r>
              <a:rPr lang="en-US" sz="2400" dirty="0" smtClean="0"/>
              <a:t>Phone:  (213) 351-8000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85800"/>
            <a:ext cx="8229600" cy="3352800"/>
          </a:xfrm>
        </p:spPr>
        <p:txBody>
          <a:bodyPr/>
          <a:lstStyle/>
          <a:p>
            <a:pPr eaLnBrk="1" hangingPunct="1"/>
            <a:r>
              <a:rPr lang="en-US" dirty="0" smtClean="0"/>
              <a:t>Questions and Answers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2707" name="PageNumber"/>
          <p:cNvSpPr>
            <a:spLocks noGrp="1"/>
          </p:cNvSpPr>
          <p:nvPr>
            <p:ph type="sldNum" sz="quarter" idx="12"/>
          </p:nvPr>
        </p:nvSpPr>
        <p:spPr>
          <a:xfrm>
            <a:off x="6831013" y="6392863"/>
            <a:ext cx="2238375" cy="330200"/>
          </a:xfrm>
          <a:noFill/>
        </p:spPr>
        <p:txBody>
          <a:bodyPr/>
          <a:lstStyle/>
          <a:p>
            <a:fld id="{0701E154-217E-C444-8829-4A7C91BF5CCC}" type="slidenum">
              <a:rPr lang="en-US" smtClean="0">
                <a:solidFill>
                  <a:srgbClr val="FFFFFF"/>
                </a:solidFill>
              </a:rPr>
              <a:pPr/>
              <a:t>5</a:t>
            </a:fld>
            <a:endParaRPr lang="en-US" dirty="0" smtClean="0">
              <a:solidFill>
                <a:srgbClr val="FFFFFF"/>
              </a:solidFill>
            </a:endParaRPr>
          </a:p>
        </p:txBody>
      </p:sp>
      <p:grpSp>
        <p:nvGrpSpPr>
          <p:cNvPr id="2" name="LAC"/>
          <p:cNvGrpSpPr>
            <a:grpSpLocks/>
          </p:cNvGrpSpPr>
          <p:nvPr/>
        </p:nvGrpSpPr>
        <p:grpSpPr bwMode="auto">
          <a:xfrm>
            <a:off x="762000" y="-307975"/>
            <a:ext cx="8142288" cy="7165975"/>
            <a:chOff x="762000" y="-308463"/>
            <a:chExt cx="8141678" cy="7166463"/>
          </a:xfrm>
        </p:grpSpPr>
        <p:pic>
          <p:nvPicPr>
            <p:cNvPr id="72729" name="Los Angeles County"/>
            <p:cNvPicPr>
              <a:picLocks noChangeAspect="1" noChangeArrowheads="1"/>
            </p:cNvPicPr>
            <p:nvPr/>
          </p:nvPicPr>
          <p:blipFill>
            <a:blip r:embed="rId4" cstate="print"/>
            <a:srcRect l="16789" r="25645" b="6284"/>
            <a:stretch>
              <a:fillRect/>
            </a:stretch>
          </p:blipFill>
          <p:spPr bwMode="auto">
            <a:xfrm>
              <a:off x="2384912" y="-308463"/>
              <a:ext cx="6518766" cy="7166463"/>
            </a:xfrm>
            <a:prstGeom prst="rect">
              <a:avLst/>
            </a:prstGeom>
            <a:noFill/>
            <a:ln w="9525">
              <a:noFill/>
              <a:miter lim="800000"/>
              <a:headEnd/>
              <a:tailEnd/>
            </a:ln>
          </p:spPr>
        </p:pic>
        <p:sp>
          <p:nvSpPr>
            <p:cNvPr id="72730" name="Los Angeles County text"/>
            <p:cNvSpPr txBox="1">
              <a:spLocks noChangeArrowheads="1"/>
            </p:cNvSpPr>
            <p:nvPr/>
          </p:nvSpPr>
          <p:spPr bwMode="auto">
            <a:xfrm>
              <a:off x="762000" y="1219200"/>
              <a:ext cx="2438400" cy="369332"/>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b="1" dirty="0">
                  <a:solidFill>
                    <a:srgbClr val="FFFFFF"/>
                  </a:solidFill>
                  <a:latin typeface="Arial"/>
                </a:rPr>
                <a:t>Los Angeles County</a:t>
              </a:r>
            </a:p>
          </p:txBody>
        </p:sp>
      </p:grpSp>
      <p:sp>
        <p:nvSpPr>
          <p:cNvPr id="72709" name="Footnote"/>
          <p:cNvSpPr txBox="1">
            <a:spLocks noChangeArrowheads="1"/>
          </p:cNvSpPr>
          <p:nvPr/>
        </p:nvSpPr>
        <p:spPr bwMode="auto">
          <a:xfrm>
            <a:off x="228600" y="5181600"/>
            <a:ext cx="2209800" cy="784225"/>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sz="900" dirty="0">
                <a:solidFill>
                  <a:srgbClr val="FFFFFF"/>
                </a:solidFill>
                <a:latin typeface="Arial"/>
              </a:rPr>
              <a:t>Data Source:  U.S. Census Bureau, Topologically Integrated Geographic Encoding and Referencing system, 2009.   Maps Drawn at 1:750,000 scale.</a:t>
            </a:r>
            <a:endParaRPr lang="en-US" dirty="0">
              <a:solidFill>
                <a:srgbClr val="002060"/>
              </a:solidFill>
              <a:latin typeface="Arial"/>
            </a:endParaRPr>
          </a:p>
        </p:txBody>
      </p:sp>
      <p:grpSp>
        <p:nvGrpSpPr>
          <p:cNvPr id="3" name="Chicago"/>
          <p:cNvGrpSpPr>
            <a:grpSpLocks/>
          </p:cNvGrpSpPr>
          <p:nvPr/>
        </p:nvGrpSpPr>
        <p:grpSpPr bwMode="auto">
          <a:xfrm>
            <a:off x="2746375" y="349250"/>
            <a:ext cx="2590800" cy="3092450"/>
            <a:chOff x="2746140" y="348761"/>
            <a:chExt cx="2590792" cy="3092236"/>
          </a:xfrm>
        </p:grpSpPr>
        <p:pic>
          <p:nvPicPr>
            <p:cNvPr id="72727" name="Chicago"/>
            <p:cNvPicPr>
              <a:picLocks noChangeAspect="1" noChangeArrowheads="1"/>
            </p:cNvPicPr>
            <p:nvPr/>
          </p:nvPicPr>
          <p:blipFill>
            <a:blip r:embed="rId5" cstate="print"/>
            <a:srcRect l="32962" t="24442" r="43030" b="25896"/>
            <a:stretch>
              <a:fillRect/>
            </a:stretch>
          </p:blipFill>
          <p:spPr bwMode="auto">
            <a:xfrm>
              <a:off x="2746140" y="348761"/>
              <a:ext cx="2590792" cy="3092236"/>
            </a:xfrm>
            <a:prstGeom prst="rect">
              <a:avLst/>
            </a:prstGeom>
            <a:noFill/>
            <a:ln w="9525">
              <a:noFill/>
              <a:miter lim="800000"/>
              <a:headEnd/>
              <a:tailEnd/>
            </a:ln>
          </p:spPr>
        </p:pic>
        <p:sp>
          <p:nvSpPr>
            <p:cNvPr id="13" name="Chicago text"/>
            <p:cNvSpPr txBox="1"/>
            <p:nvPr/>
          </p:nvSpPr>
          <p:spPr>
            <a:xfrm>
              <a:off x="3555637" y="1362442"/>
              <a:ext cx="1149525"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Chicago</a:t>
              </a:r>
            </a:p>
          </p:txBody>
        </p:sp>
      </p:grpSp>
      <p:grpSp>
        <p:nvGrpSpPr>
          <p:cNvPr id="4" name="Houston"/>
          <p:cNvGrpSpPr>
            <a:grpSpLocks/>
          </p:cNvGrpSpPr>
          <p:nvPr/>
        </p:nvGrpSpPr>
        <p:grpSpPr bwMode="auto">
          <a:xfrm>
            <a:off x="4464050" y="-142875"/>
            <a:ext cx="4679950" cy="4094163"/>
            <a:chOff x="4463861" y="-143608"/>
            <a:chExt cx="4680139" cy="4095122"/>
          </a:xfrm>
        </p:grpSpPr>
        <p:pic>
          <p:nvPicPr>
            <p:cNvPr id="72725" name="Houston"/>
            <p:cNvPicPr>
              <a:picLocks noChangeAspect="1" noChangeArrowheads="1"/>
            </p:cNvPicPr>
            <p:nvPr/>
          </p:nvPicPr>
          <p:blipFill>
            <a:blip r:embed="rId6" cstate="print"/>
            <a:srcRect l="17473" t="13702" r="39159" b="20526"/>
            <a:stretch>
              <a:fillRect/>
            </a:stretch>
          </p:blipFill>
          <p:spPr bwMode="auto">
            <a:xfrm>
              <a:off x="4463861" y="-143608"/>
              <a:ext cx="4680139" cy="4095122"/>
            </a:xfrm>
            <a:prstGeom prst="rect">
              <a:avLst/>
            </a:prstGeom>
            <a:noFill/>
            <a:ln w="9525">
              <a:noFill/>
              <a:miter lim="800000"/>
              <a:headEnd/>
              <a:tailEnd/>
            </a:ln>
          </p:spPr>
        </p:pic>
        <p:sp>
          <p:nvSpPr>
            <p:cNvPr id="20" name="Houston text"/>
            <p:cNvSpPr txBox="1"/>
            <p:nvPr/>
          </p:nvSpPr>
          <p:spPr>
            <a:xfrm>
              <a:off x="6374709" y="1743442"/>
              <a:ext cx="1176445"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Houston</a:t>
              </a:r>
            </a:p>
          </p:txBody>
        </p:sp>
      </p:grpSp>
      <p:grpSp>
        <p:nvGrpSpPr>
          <p:cNvPr id="5" name="NYC"/>
          <p:cNvGrpSpPr>
            <a:grpSpLocks/>
          </p:cNvGrpSpPr>
          <p:nvPr/>
        </p:nvGrpSpPr>
        <p:grpSpPr bwMode="auto">
          <a:xfrm>
            <a:off x="3998913" y="2101850"/>
            <a:ext cx="3427412" cy="3427413"/>
            <a:chOff x="3999549" y="2102207"/>
            <a:chExt cx="3426531" cy="3426531"/>
          </a:xfrm>
        </p:grpSpPr>
        <p:pic>
          <p:nvPicPr>
            <p:cNvPr id="72723" name="New York City"/>
            <p:cNvPicPr>
              <a:picLocks noChangeAspect="1" noChangeArrowheads="1"/>
            </p:cNvPicPr>
            <p:nvPr/>
          </p:nvPicPr>
          <p:blipFill>
            <a:blip r:embed="rId7" cstate="print"/>
            <a:srcRect l="29089" t="33836" r="39159" b="11130"/>
            <a:stretch>
              <a:fillRect/>
            </a:stretch>
          </p:blipFill>
          <p:spPr bwMode="auto">
            <a:xfrm rot="3084020">
              <a:off x="3999549" y="2102207"/>
              <a:ext cx="3426531" cy="3426531"/>
            </a:xfrm>
            <a:prstGeom prst="rect">
              <a:avLst/>
            </a:prstGeom>
            <a:noFill/>
            <a:ln w="9525">
              <a:noFill/>
              <a:miter lim="800000"/>
              <a:headEnd/>
              <a:tailEnd/>
            </a:ln>
          </p:spPr>
        </p:pic>
        <p:sp>
          <p:nvSpPr>
            <p:cNvPr id="21" name="New York City text"/>
            <p:cNvSpPr txBox="1"/>
            <p:nvPr/>
          </p:nvSpPr>
          <p:spPr>
            <a:xfrm>
              <a:off x="5147890" y="3724642"/>
              <a:ext cx="1800202"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New York City</a:t>
              </a:r>
            </a:p>
          </p:txBody>
        </p:sp>
      </p:grpSp>
      <p:grpSp>
        <p:nvGrpSpPr>
          <p:cNvPr id="6" name="San Francisco"/>
          <p:cNvGrpSpPr>
            <a:grpSpLocks/>
          </p:cNvGrpSpPr>
          <p:nvPr/>
        </p:nvGrpSpPr>
        <p:grpSpPr bwMode="auto">
          <a:xfrm>
            <a:off x="2936875" y="3546475"/>
            <a:ext cx="1849438" cy="1003300"/>
            <a:chOff x="2937488" y="3546231"/>
            <a:chExt cx="1849468" cy="1002887"/>
          </a:xfrm>
        </p:grpSpPr>
        <p:pic>
          <p:nvPicPr>
            <p:cNvPr id="72721" name="San Francisco"/>
            <p:cNvPicPr>
              <a:picLocks noChangeAspect="1" noChangeArrowheads="1"/>
            </p:cNvPicPr>
            <p:nvPr/>
          </p:nvPicPr>
          <p:blipFill>
            <a:blip r:embed="rId8" cstate="print"/>
            <a:srcRect l="46902" t="41890" r="43030" b="42001"/>
            <a:stretch>
              <a:fillRect/>
            </a:stretch>
          </p:blipFill>
          <p:spPr bwMode="auto">
            <a:xfrm>
              <a:off x="3207117" y="3546231"/>
              <a:ext cx="1086461" cy="1002887"/>
            </a:xfrm>
            <a:prstGeom prst="rect">
              <a:avLst/>
            </a:prstGeom>
            <a:noFill/>
            <a:ln w="9525">
              <a:noFill/>
              <a:miter lim="800000"/>
              <a:headEnd/>
              <a:tailEnd/>
            </a:ln>
          </p:spPr>
        </p:pic>
        <p:sp>
          <p:nvSpPr>
            <p:cNvPr id="22" name="San Francisco text"/>
            <p:cNvSpPr txBox="1"/>
            <p:nvPr/>
          </p:nvSpPr>
          <p:spPr>
            <a:xfrm>
              <a:off x="2937488" y="4105642"/>
              <a:ext cx="1849468"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San Francisco</a:t>
              </a:r>
            </a:p>
          </p:txBody>
        </p:sp>
      </p:grpSp>
      <p:grpSp>
        <p:nvGrpSpPr>
          <p:cNvPr id="7" name="Philadelphia"/>
          <p:cNvGrpSpPr>
            <a:grpSpLocks/>
          </p:cNvGrpSpPr>
          <p:nvPr/>
        </p:nvGrpSpPr>
        <p:grpSpPr bwMode="auto">
          <a:xfrm>
            <a:off x="6202363" y="3657600"/>
            <a:ext cx="2473325" cy="2173288"/>
            <a:chOff x="6201799" y="3657600"/>
            <a:chExt cx="2473924" cy="2172922"/>
          </a:xfrm>
        </p:grpSpPr>
        <p:pic>
          <p:nvPicPr>
            <p:cNvPr id="72719" name="Philadelphia"/>
            <p:cNvPicPr>
              <a:picLocks noChangeAspect="1" noChangeArrowheads="1"/>
            </p:cNvPicPr>
            <p:nvPr/>
          </p:nvPicPr>
          <p:blipFill>
            <a:blip r:embed="rId9" cstate="print"/>
            <a:srcRect l="42256" t="35179" r="38383" b="29922"/>
            <a:stretch>
              <a:fillRect/>
            </a:stretch>
          </p:blipFill>
          <p:spPr bwMode="auto">
            <a:xfrm>
              <a:off x="6201799" y="3657600"/>
              <a:ext cx="2089348" cy="2172922"/>
            </a:xfrm>
            <a:prstGeom prst="rect">
              <a:avLst/>
            </a:prstGeom>
            <a:noFill/>
            <a:ln w="9525">
              <a:noFill/>
              <a:miter lim="800000"/>
              <a:headEnd/>
              <a:tailEnd/>
            </a:ln>
          </p:spPr>
        </p:pic>
        <p:sp>
          <p:nvSpPr>
            <p:cNvPr id="23" name="Philadelphia text"/>
            <p:cNvSpPr txBox="1"/>
            <p:nvPr/>
          </p:nvSpPr>
          <p:spPr>
            <a:xfrm>
              <a:off x="7055083" y="4486642"/>
              <a:ext cx="1620640" cy="378489"/>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Philadelphia</a:t>
              </a:r>
            </a:p>
          </p:txBody>
        </p:sp>
      </p:grpSp>
      <p:grpSp>
        <p:nvGrpSpPr>
          <p:cNvPr id="8" name="DC"/>
          <p:cNvGrpSpPr>
            <a:grpSpLocks/>
          </p:cNvGrpSpPr>
          <p:nvPr/>
        </p:nvGrpSpPr>
        <p:grpSpPr bwMode="auto">
          <a:xfrm>
            <a:off x="3462338" y="4818063"/>
            <a:ext cx="2903537" cy="1671637"/>
            <a:chOff x="3462995" y="4818183"/>
            <a:chExt cx="2902637" cy="1671479"/>
          </a:xfrm>
        </p:grpSpPr>
        <p:pic>
          <p:nvPicPr>
            <p:cNvPr id="72717" name="District of Columbia"/>
            <p:cNvPicPr>
              <a:picLocks noChangeAspect="1" noChangeArrowheads="1"/>
            </p:cNvPicPr>
            <p:nvPr/>
          </p:nvPicPr>
          <p:blipFill>
            <a:blip r:embed="rId10" cstate="print"/>
            <a:srcRect l="51549" t="48602" r="34511" b="24551"/>
            <a:stretch>
              <a:fillRect/>
            </a:stretch>
          </p:blipFill>
          <p:spPr bwMode="auto">
            <a:xfrm>
              <a:off x="4861301" y="4818183"/>
              <a:ext cx="1504331" cy="1671479"/>
            </a:xfrm>
            <a:prstGeom prst="rect">
              <a:avLst/>
            </a:prstGeom>
            <a:noFill/>
            <a:ln w="9525">
              <a:noFill/>
              <a:miter lim="800000"/>
              <a:headEnd/>
              <a:tailEnd/>
            </a:ln>
          </p:spPr>
        </p:pic>
        <p:sp>
          <p:nvSpPr>
            <p:cNvPr id="24" name="District of Columbia text"/>
            <p:cNvSpPr txBox="1"/>
            <p:nvPr/>
          </p:nvSpPr>
          <p:spPr>
            <a:xfrm>
              <a:off x="3462995" y="5165576"/>
              <a:ext cx="2495571" cy="662356"/>
            </a:xfrm>
            <a:prstGeom prst="rect">
              <a:avLst/>
            </a:prstGeom>
            <a:noFill/>
          </p:spPr>
          <p:txBody>
            <a:bodyPr>
              <a:spAutoFit/>
            </a:bodyPr>
            <a:lstStyle/>
            <a:p>
              <a:pPr fontAlgn="auto">
                <a:spcBef>
                  <a:spcPts val="0"/>
                </a:spcBef>
                <a:spcAft>
                  <a:spcPts val="0"/>
                </a:spcAft>
                <a:defRPr/>
              </a:pPr>
              <a:r>
                <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rPr>
                <a:t>District of Columbia</a:t>
              </a:r>
            </a:p>
            <a:p>
              <a:pPr fontAlgn="auto">
                <a:spcBef>
                  <a:spcPts val="0"/>
                </a:spcBef>
                <a:spcAft>
                  <a:spcPts val="0"/>
                </a:spcAft>
                <a:defRPr/>
              </a:pPr>
              <a:endParaRPr lang="en-US" b="1" dirty="0">
                <a:ln w="12700">
                  <a:solidFill>
                    <a:srgbClr val="002060">
                      <a:satMod val="155000"/>
                    </a:srgbClr>
                  </a:solidFill>
                  <a:prstDash val="solid"/>
                </a:ln>
                <a:solidFill>
                  <a:srgbClr val="FFFFFF">
                    <a:tint val="85000"/>
                    <a:satMod val="155000"/>
                  </a:srgbClr>
                </a:solidFill>
                <a:effectLst>
                  <a:outerShdw blurRad="41275" dist="20320" dir="1800000" algn="tl" rotWithShape="0">
                    <a:srgbClr val="000000">
                      <a:alpha val="40000"/>
                    </a:srgbClr>
                  </a:outerShdw>
                </a:effectLst>
                <a:latin typeface="Arial"/>
              </a:endParaRPr>
            </a:p>
          </p:txBody>
        </p:sp>
      </p:grpSp>
      <p:pic>
        <p:nvPicPr>
          <p:cNvPr id="72716" name="Picture 54"/>
          <p:cNvPicPr>
            <a:picLocks noChangeAspect="1" noChangeArrowheads="1"/>
          </p:cNvPicPr>
          <p:nvPr/>
        </p:nvPicPr>
        <p:blipFill>
          <a:blip r:embed="rId11" cstate="print"/>
          <a:srcRect/>
          <a:stretch>
            <a:fillRect/>
          </a:stretch>
        </p:blipFill>
        <p:spPr bwMode="auto">
          <a:xfrm>
            <a:off x="381000" y="6000750"/>
            <a:ext cx="21431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LAC Imagery Map" descr="C:\Documents and Settings\mjanson\Desktop\LAC Sat Map.jpg"/>
          <p:cNvPicPr>
            <a:picLocks noChangeAspect="1" noChangeArrowheads="1"/>
          </p:cNvPicPr>
          <p:nvPr/>
        </p:nvPicPr>
        <p:blipFill>
          <a:blip r:embed="rId3" cstate="print"/>
          <a:srcRect l="329" b="2174"/>
          <a:stretch>
            <a:fillRect/>
          </a:stretch>
        </p:blipFill>
        <p:spPr bwMode="auto">
          <a:xfrm>
            <a:off x="0" y="0"/>
            <a:ext cx="9144000" cy="6858000"/>
          </a:xfrm>
          <a:prstGeom prst="rect">
            <a:avLst/>
          </a:prstGeom>
          <a:noFill/>
        </p:spPr>
      </p:pic>
      <p:graphicFrame>
        <p:nvGraphicFramePr>
          <p:cNvPr id="8" name="HIV Race"/>
          <p:cNvGraphicFramePr/>
          <p:nvPr/>
        </p:nvGraphicFramePr>
        <p:xfrm>
          <a:off x="0" y="3810000"/>
          <a:ext cx="45720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LAC Race"/>
          <p:cNvGraphicFramePr/>
          <p:nvPr/>
        </p:nvGraphicFramePr>
        <p:xfrm>
          <a:off x="0" y="1752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p:cNvGraphicFramePr>
            <a:graphicFrameLocks noGrp="1"/>
          </p:cNvGraphicFramePr>
          <p:nvPr/>
        </p:nvGraphicFramePr>
        <p:xfrm>
          <a:off x="228600" y="533400"/>
          <a:ext cx="3886200" cy="949960"/>
        </p:xfrm>
        <a:graphic>
          <a:graphicData uri="http://schemas.openxmlformats.org/drawingml/2006/table">
            <a:tbl>
              <a:tblPr firstRow="1" bandRow="1">
                <a:tableStyleId>{0660B408-B3CF-4A94-85FC-2B1E0A45F4A2}</a:tableStyleId>
              </a:tblPr>
              <a:tblGrid>
                <a:gridCol w="1943100"/>
                <a:gridCol w="1943100"/>
              </a:tblGrid>
              <a:tr h="370840">
                <a:tc>
                  <a:txBody>
                    <a:bodyPr/>
                    <a:lstStyle/>
                    <a:p>
                      <a:pPr algn="ctr"/>
                      <a:r>
                        <a:rPr lang="en-US" sz="1600" dirty="0" smtClean="0"/>
                        <a:t>Population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Estimated HIV/AIDS Cases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600" dirty="0" smtClean="0"/>
                        <a:t>9,848,011</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61,700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HIV Footnote"/>
          <p:cNvSpPr txBox="1"/>
          <p:nvPr/>
        </p:nvSpPr>
        <p:spPr>
          <a:xfrm>
            <a:off x="0" y="6488668"/>
            <a:ext cx="6248400" cy="369332"/>
          </a:xfrm>
          <a:prstGeom prst="rect">
            <a:avLst/>
          </a:prstGeom>
          <a:noFill/>
        </p:spPr>
        <p:txBody>
          <a:bodyPr wrap="square" rtlCol="0">
            <a:spAutoFit/>
          </a:bodyPr>
          <a:lstStyle/>
          <a:p>
            <a:r>
              <a:rPr lang="en-US" sz="900" dirty="0" smtClean="0">
                <a:solidFill>
                  <a:srgbClr val="FFFFFF"/>
                </a:solidFill>
                <a:ea typeface="ＭＳ Ｐゴシック" charset="-128"/>
              </a:rPr>
              <a:t>Data Source:  U.S. Department of Commerce, 2010; Los Angeles County Department of Public Health, HIV Surveillance,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Los Angeles County Conceptual Model for Continuum of HIV Services</a:t>
            </a:r>
            <a:endParaRPr lang="en-US" sz="3200" dirty="0"/>
          </a:p>
        </p:txBody>
      </p:sp>
      <p:graphicFrame>
        <p:nvGraphicFramePr>
          <p:cNvPr id="28" name="Content Placeholder 27"/>
          <p:cNvGraphicFramePr>
            <a:graphicFrameLocks noGrp="1"/>
          </p:cNvGraphicFramePr>
          <p:nvPr>
            <p:ph idx="1"/>
          </p:nvPr>
        </p:nvGraphicFramePr>
        <p:xfrm>
          <a:off x="106680" y="1447801"/>
          <a:ext cx="8961120" cy="198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B8257A9-F556-4D5E-9092-5407D52D708D}" type="slidenum">
              <a:rPr lang="en-US" smtClean="0"/>
              <a:pPr/>
              <a:t>7</a:t>
            </a:fld>
            <a:endParaRPr lang="en-US" dirty="0"/>
          </a:p>
        </p:txBody>
      </p:sp>
      <p:sp>
        <p:nvSpPr>
          <p:cNvPr id="12" name="Right Arrow 11"/>
          <p:cNvSpPr/>
          <p:nvPr/>
        </p:nvSpPr>
        <p:spPr>
          <a:xfrm flipH="1">
            <a:off x="1297744" y="1981200"/>
            <a:ext cx="274320" cy="27432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flipH="1">
            <a:off x="5974080" y="2029264"/>
            <a:ext cx="274320" cy="27432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flipH="1">
            <a:off x="7543800" y="2001128"/>
            <a:ext cx="274320" cy="27432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3047762"/>
            <a:ext cx="1219200" cy="160043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buFont typeface="Arial" pitchFamily="34" charset="0"/>
              <a:buChar char="•"/>
            </a:pPr>
            <a:r>
              <a:rPr lang="en-US" sz="1400" dirty="0" smtClean="0">
                <a:solidFill>
                  <a:schemeClr val="bg1"/>
                </a:solidFill>
              </a:rPr>
              <a:t>Social marketing</a:t>
            </a:r>
          </a:p>
          <a:p>
            <a:pPr>
              <a:buFont typeface="Arial" pitchFamily="34" charset="0"/>
              <a:buChar char="•"/>
            </a:pPr>
            <a:r>
              <a:rPr lang="en-US" sz="1400" dirty="0" smtClean="0">
                <a:solidFill>
                  <a:schemeClr val="bg1"/>
                </a:solidFill>
              </a:rPr>
              <a:t>Capacity building</a:t>
            </a:r>
          </a:p>
          <a:p>
            <a:pPr>
              <a:buFont typeface="Arial" pitchFamily="34" charset="0"/>
              <a:buChar char="•"/>
            </a:pPr>
            <a:r>
              <a:rPr lang="en-US" sz="1400" dirty="0" smtClean="0">
                <a:solidFill>
                  <a:schemeClr val="bg1"/>
                </a:solidFill>
              </a:rPr>
              <a:t>Routine HIV testing</a:t>
            </a:r>
          </a:p>
          <a:p>
            <a:pPr>
              <a:buFont typeface="Arial" pitchFamily="34" charset="0"/>
              <a:buChar char="•"/>
            </a:pPr>
            <a:endParaRPr lang="en-US" sz="1400" dirty="0">
              <a:solidFill>
                <a:schemeClr val="bg1"/>
              </a:solidFill>
            </a:endParaRPr>
          </a:p>
        </p:txBody>
      </p:sp>
      <p:sp>
        <p:nvSpPr>
          <p:cNvPr id="11" name="TextBox 10"/>
          <p:cNvSpPr txBox="1"/>
          <p:nvPr/>
        </p:nvSpPr>
        <p:spPr>
          <a:xfrm>
            <a:off x="1524000" y="3048000"/>
            <a:ext cx="1676400" cy="310854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Targeted &amp; Routine HIV Testing</a:t>
            </a:r>
          </a:p>
          <a:p>
            <a:pPr lvl="0">
              <a:buFont typeface="Arial" pitchFamily="34" charset="0"/>
              <a:buChar char="•"/>
            </a:pPr>
            <a:r>
              <a:rPr lang="en-US" sz="1400" dirty="0" smtClean="0">
                <a:solidFill>
                  <a:schemeClr val="bg1"/>
                </a:solidFill>
              </a:rPr>
              <a:t>HE/RR</a:t>
            </a:r>
          </a:p>
          <a:p>
            <a:pPr lvl="0">
              <a:buFont typeface="Arial" pitchFamily="34" charset="0"/>
              <a:buChar char="•"/>
            </a:pPr>
            <a:r>
              <a:rPr lang="en-US" sz="1400" dirty="0" smtClean="0">
                <a:solidFill>
                  <a:schemeClr val="bg1"/>
                </a:solidFill>
              </a:rPr>
              <a:t>Social Marketing</a:t>
            </a:r>
          </a:p>
          <a:p>
            <a:pPr lvl="0">
              <a:buFont typeface="Arial" pitchFamily="34" charset="0"/>
              <a:buChar char="•"/>
            </a:pPr>
            <a:r>
              <a:rPr lang="en-US" sz="1400" dirty="0" smtClean="0">
                <a:solidFill>
                  <a:schemeClr val="bg1"/>
                </a:solidFill>
              </a:rPr>
              <a:t>Syringe Exchange Programs</a:t>
            </a:r>
          </a:p>
          <a:p>
            <a:pPr lvl="0">
              <a:buFont typeface="Arial" pitchFamily="34" charset="0"/>
              <a:buChar char="•"/>
            </a:pPr>
            <a:r>
              <a:rPr lang="en-US" sz="1400" dirty="0" smtClean="0">
                <a:solidFill>
                  <a:schemeClr val="bg1"/>
                </a:solidFill>
              </a:rPr>
              <a:t>Biomedical (PEP)</a:t>
            </a:r>
          </a:p>
          <a:p>
            <a:pPr lvl="0">
              <a:buFont typeface="Arial" pitchFamily="34" charset="0"/>
              <a:buChar char="•"/>
            </a:pPr>
            <a:r>
              <a:rPr lang="en-US" sz="1400" dirty="0" smtClean="0">
                <a:solidFill>
                  <a:schemeClr val="bg1"/>
                </a:solidFill>
              </a:rPr>
              <a:t>Partner Services</a:t>
            </a:r>
          </a:p>
          <a:p>
            <a:pPr lvl="0">
              <a:buFont typeface="Arial" pitchFamily="34" charset="0"/>
              <a:buChar char="•"/>
            </a:pPr>
            <a:r>
              <a:rPr lang="en-US" sz="1400" dirty="0" smtClean="0">
                <a:solidFill>
                  <a:schemeClr val="bg1"/>
                </a:solidFill>
              </a:rPr>
              <a:t>STI Screening and Treatment</a:t>
            </a:r>
          </a:p>
          <a:p>
            <a:pPr lvl="0">
              <a:buFont typeface="Arial" pitchFamily="34" charset="0"/>
              <a:buChar char="•"/>
            </a:pPr>
            <a:r>
              <a:rPr lang="en-US" sz="1400" dirty="0" smtClean="0">
                <a:solidFill>
                  <a:schemeClr val="bg1"/>
                </a:solidFill>
              </a:rPr>
              <a:t>Substance use programs</a:t>
            </a:r>
            <a:endParaRPr lang="en-US" sz="1400" dirty="0">
              <a:solidFill>
                <a:schemeClr val="bg1"/>
              </a:solidFill>
            </a:endParaRPr>
          </a:p>
        </p:txBody>
      </p:sp>
      <p:sp>
        <p:nvSpPr>
          <p:cNvPr id="13" name="TextBox 12"/>
          <p:cNvSpPr txBox="1"/>
          <p:nvPr/>
        </p:nvSpPr>
        <p:spPr>
          <a:xfrm>
            <a:off x="3352800" y="3074075"/>
            <a:ext cx="1295400" cy="203132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Targeted &amp; Routine HIV Testing</a:t>
            </a:r>
          </a:p>
          <a:p>
            <a:pPr lvl="0">
              <a:buFont typeface="Arial" pitchFamily="34" charset="0"/>
              <a:buChar char="•"/>
            </a:pPr>
            <a:r>
              <a:rPr lang="en-US" sz="1400" dirty="0" smtClean="0">
                <a:solidFill>
                  <a:schemeClr val="bg1"/>
                </a:solidFill>
              </a:rPr>
              <a:t>Social Marketing</a:t>
            </a:r>
          </a:p>
          <a:p>
            <a:pPr>
              <a:buFont typeface="Arial" pitchFamily="34" charset="0"/>
              <a:buChar char="•"/>
            </a:pPr>
            <a:r>
              <a:rPr lang="en-US" sz="1400" dirty="0" smtClean="0">
                <a:solidFill>
                  <a:schemeClr val="bg1"/>
                </a:solidFill>
              </a:rPr>
              <a:t>Partner Services</a:t>
            </a:r>
          </a:p>
          <a:p>
            <a:pPr lvl="0">
              <a:buFont typeface="Arial" pitchFamily="34" charset="0"/>
              <a:buChar char="•"/>
            </a:pPr>
            <a:r>
              <a:rPr lang="en-US" sz="1400" dirty="0" smtClean="0">
                <a:solidFill>
                  <a:schemeClr val="bg1"/>
                </a:solidFill>
              </a:rPr>
              <a:t>Substance use programs</a:t>
            </a:r>
          </a:p>
        </p:txBody>
      </p:sp>
      <p:sp>
        <p:nvSpPr>
          <p:cNvPr id="16" name="TextBox 15"/>
          <p:cNvSpPr txBox="1"/>
          <p:nvPr/>
        </p:nvSpPr>
        <p:spPr>
          <a:xfrm>
            <a:off x="4800600" y="3048000"/>
            <a:ext cx="1447800" cy="28931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Outreach</a:t>
            </a:r>
          </a:p>
          <a:p>
            <a:pPr lvl="0">
              <a:buFont typeface="Arial" pitchFamily="34" charset="0"/>
              <a:buChar char="•"/>
            </a:pPr>
            <a:r>
              <a:rPr lang="en-US" sz="1400" dirty="0" smtClean="0">
                <a:solidFill>
                  <a:schemeClr val="bg1"/>
                </a:solidFill>
              </a:rPr>
              <a:t>Early Intervention Programs</a:t>
            </a:r>
          </a:p>
          <a:p>
            <a:pPr lvl="0">
              <a:buFont typeface="Arial" pitchFamily="34" charset="0"/>
              <a:buChar char="•"/>
            </a:pPr>
            <a:r>
              <a:rPr lang="en-US" sz="1400" dirty="0" smtClean="0">
                <a:solidFill>
                  <a:schemeClr val="bg1"/>
                </a:solidFill>
              </a:rPr>
              <a:t>Mental health and substance use programs</a:t>
            </a:r>
          </a:p>
          <a:p>
            <a:pPr lvl="0">
              <a:buFont typeface="Arial" pitchFamily="34" charset="0"/>
              <a:buChar char="•"/>
            </a:pPr>
            <a:r>
              <a:rPr lang="en-US" sz="1400" dirty="0" smtClean="0">
                <a:solidFill>
                  <a:schemeClr val="bg1"/>
                </a:solidFill>
              </a:rPr>
              <a:t>Ancillary support services</a:t>
            </a:r>
          </a:p>
          <a:p>
            <a:pPr lvl="0">
              <a:buFont typeface="Arial" pitchFamily="34" charset="0"/>
              <a:buChar char="•"/>
            </a:pPr>
            <a:r>
              <a:rPr lang="en-US" sz="1400" dirty="0" smtClean="0">
                <a:solidFill>
                  <a:schemeClr val="bg1"/>
                </a:solidFill>
              </a:rPr>
              <a:t>Social Marketing</a:t>
            </a:r>
          </a:p>
          <a:p>
            <a:pPr>
              <a:buFont typeface="Arial" pitchFamily="34" charset="0"/>
              <a:buChar char="•"/>
            </a:pPr>
            <a:endParaRPr lang="en-US" sz="1400" dirty="0">
              <a:solidFill>
                <a:schemeClr val="bg1"/>
              </a:solidFill>
            </a:endParaRPr>
          </a:p>
        </p:txBody>
      </p:sp>
      <p:sp>
        <p:nvSpPr>
          <p:cNvPr id="19" name="TextBox 18"/>
          <p:cNvSpPr txBox="1"/>
          <p:nvPr/>
        </p:nvSpPr>
        <p:spPr>
          <a:xfrm>
            <a:off x="6858000" y="3050500"/>
            <a:ext cx="1981200" cy="289310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lvl="0">
              <a:buFont typeface="Arial" pitchFamily="34" charset="0"/>
              <a:buChar char="•"/>
            </a:pPr>
            <a:r>
              <a:rPr lang="en-US" sz="1400" dirty="0" smtClean="0">
                <a:solidFill>
                  <a:schemeClr val="bg1"/>
                </a:solidFill>
              </a:rPr>
              <a:t>STI screening and treatment</a:t>
            </a:r>
          </a:p>
          <a:p>
            <a:pPr lvl="0">
              <a:buFont typeface="Arial" pitchFamily="34" charset="0"/>
              <a:buChar char="•"/>
            </a:pPr>
            <a:r>
              <a:rPr lang="en-US" sz="1400" dirty="0" smtClean="0">
                <a:solidFill>
                  <a:schemeClr val="bg1"/>
                </a:solidFill>
              </a:rPr>
              <a:t>HIV medical care and ART</a:t>
            </a:r>
          </a:p>
          <a:p>
            <a:pPr lvl="0">
              <a:buFont typeface="Arial" pitchFamily="34" charset="0"/>
              <a:buChar char="•"/>
            </a:pPr>
            <a:r>
              <a:rPr lang="en-US" sz="1400" dirty="0" smtClean="0">
                <a:solidFill>
                  <a:schemeClr val="bg1"/>
                </a:solidFill>
              </a:rPr>
              <a:t>Treatment adherence</a:t>
            </a:r>
          </a:p>
          <a:p>
            <a:pPr lvl="0">
              <a:buFont typeface="Arial" pitchFamily="34" charset="0"/>
              <a:buChar char="•"/>
            </a:pPr>
            <a:r>
              <a:rPr lang="en-US" sz="1400" dirty="0" smtClean="0">
                <a:solidFill>
                  <a:schemeClr val="bg1"/>
                </a:solidFill>
              </a:rPr>
              <a:t>Ancillary services</a:t>
            </a:r>
          </a:p>
          <a:p>
            <a:pPr lvl="0">
              <a:buFont typeface="Arial" pitchFamily="34" charset="0"/>
              <a:buChar char="•"/>
            </a:pPr>
            <a:r>
              <a:rPr lang="en-US" sz="1400" dirty="0" smtClean="0">
                <a:solidFill>
                  <a:schemeClr val="bg1"/>
                </a:solidFill>
              </a:rPr>
              <a:t>Mental health and substance use programs</a:t>
            </a:r>
          </a:p>
          <a:p>
            <a:pPr lvl="0">
              <a:buFont typeface="Arial" pitchFamily="34" charset="0"/>
              <a:buChar char="•"/>
            </a:pPr>
            <a:r>
              <a:rPr lang="en-US" sz="1400" dirty="0" smtClean="0">
                <a:solidFill>
                  <a:schemeClr val="bg1"/>
                </a:solidFill>
              </a:rPr>
              <a:t>PS</a:t>
            </a:r>
          </a:p>
          <a:p>
            <a:pPr lvl="0">
              <a:buFont typeface="Arial" pitchFamily="34" charset="0"/>
              <a:buChar char="•"/>
            </a:pPr>
            <a:r>
              <a:rPr lang="en-US" sz="1400" dirty="0" smtClean="0">
                <a:solidFill>
                  <a:schemeClr val="bg1"/>
                </a:solidFill>
              </a:rPr>
              <a:t>HE/RR</a:t>
            </a:r>
          </a:p>
          <a:p>
            <a:pPr lvl="0">
              <a:buFont typeface="Arial" pitchFamily="34" charset="0"/>
              <a:buChar char="•"/>
            </a:pPr>
            <a:r>
              <a:rPr lang="en-US" sz="1400" dirty="0" smtClean="0">
                <a:solidFill>
                  <a:schemeClr val="bg1"/>
                </a:solidFill>
              </a:rPr>
              <a:t>Social marketing</a:t>
            </a:r>
          </a:p>
          <a:p>
            <a:pPr>
              <a:buFont typeface="Arial" pitchFamily="34" charset="0"/>
              <a:buChar char="•"/>
            </a:pP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0" y="5791200"/>
            <a:ext cx="184731" cy="307777"/>
          </a:xfrm>
          <a:prstGeom prst="rect">
            <a:avLst/>
          </a:prstGeom>
          <a:noFill/>
          <a:ln w="9525">
            <a:noFill/>
            <a:miter lim="800000"/>
            <a:headEnd/>
            <a:tailEnd/>
          </a:ln>
        </p:spPr>
        <p:txBody>
          <a:bodyPr wrap="none">
            <a:spAutoFit/>
          </a:bodyPr>
          <a:lstStyle/>
          <a:p>
            <a:pPr marL="342900" indent="-342900" eaLnBrk="0" hangingPunct="0"/>
            <a:endParaRPr lang="en-US" sz="1400" b="1" dirty="0">
              <a:solidFill>
                <a:srgbClr val="FFFF00"/>
              </a:solidFill>
            </a:endParaRPr>
          </a:p>
        </p:txBody>
      </p:sp>
      <p:sp>
        <p:nvSpPr>
          <p:cNvPr id="1030" name="Text Box 15"/>
          <p:cNvSpPr txBox="1">
            <a:spLocks noChangeArrowheads="1"/>
          </p:cNvSpPr>
          <p:nvPr/>
        </p:nvSpPr>
        <p:spPr bwMode="auto">
          <a:xfrm>
            <a:off x="0" y="5410200"/>
            <a:ext cx="6764338" cy="336550"/>
          </a:xfrm>
          <a:prstGeom prst="rect">
            <a:avLst/>
          </a:prstGeom>
          <a:noFill/>
          <a:ln w="9525">
            <a:noFill/>
            <a:miter lim="800000"/>
            <a:headEnd/>
            <a:tailEnd/>
          </a:ln>
        </p:spPr>
        <p:txBody>
          <a:bodyPr>
            <a:spAutoFit/>
          </a:bodyPr>
          <a:lstStyle/>
          <a:p>
            <a:r>
              <a:rPr lang="en-US" sz="1600" b="1" dirty="0">
                <a:solidFill>
                  <a:schemeClr val="bg1"/>
                </a:solidFill>
              </a:rPr>
              <a:t>Source: LAC HIV Epidemiology Program, reported as of 12/31/2009.</a:t>
            </a:r>
          </a:p>
        </p:txBody>
      </p:sp>
      <p:sp>
        <p:nvSpPr>
          <p:cNvPr id="1031" name="Slide Number Placeholder 15"/>
          <p:cNvSpPr>
            <a:spLocks noGrp="1"/>
          </p:cNvSpPr>
          <p:nvPr>
            <p:ph type="sldNum" sz="quarter" idx="12"/>
          </p:nvPr>
        </p:nvSpPr>
        <p:spPr>
          <a:noFill/>
        </p:spPr>
        <p:txBody>
          <a:bodyPr/>
          <a:lstStyle/>
          <a:p>
            <a:fld id="{3D4DD7B3-3D30-42A9-B74B-4D49AEF66A0D}" type="slidenum">
              <a:rPr lang="en-US" smtClean="0"/>
              <a:pPr/>
              <a:t>8</a:t>
            </a:fld>
            <a:endParaRPr lang="en-US" dirty="0" smtClean="0"/>
          </a:p>
        </p:txBody>
      </p:sp>
      <p:sp>
        <p:nvSpPr>
          <p:cNvPr id="21" name="Text Box 10"/>
          <p:cNvSpPr txBox="1">
            <a:spLocks noChangeArrowheads="1"/>
          </p:cNvSpPr>
          <p:nvPr/>
        </p:nvSpPr>
        <p:spPr bwMode="auto">
          <a:xfrm>
            <a:off x="2971800" y="4006850"/>
            <a:ext cx="14478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25,895</a:t>
            </a:r>
          </a:p>
        </p:txBody>
      </p:sp>
      <p:sp>
        <p:nvSpPr>
          <p:cNvPr id="22" name="Text Box 11"/>
          <p:cNvSpPr txBox="1">
            <a:spLocks noChangeArrowheads="1"/>
          </p:cNvSpPr>
          <p:nvPr/>
        </p:nvSpPr>
        <p:spPr bwMode="auto">
          <a:xfrm>
            <a:off x="3048000" y="3016250"/>
            <a:ext cx="1295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16,155</a:t>
            </a:r>
          </a:p>
        </p:txBody>
      </p:sp>
      <p:sp>
        <p:nvSpPr>
          <p:cNvPr id="23" name="Text Box 12"/>
          <p:cNvSpPr txBox="1">
            <a:spLocks noChangeArrowheads="1"/>
          </p:cNvSpPr>
          <p:nvPr/>
        </p:nvSpPr>
        <p:spPr bwMode="auto">
          <a:xfrm>
            <a:off x="2667000" y="2057400"/>
            <a:ext cx="2057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13,250</a:t>
            </a:r>
          </a:p>
        </p:txBody>
      </p:sp>
      <p:sp>
        <p:nvSpPr>
          <p:cNvPr id="24" name="Text Box 13"/>
          <p:cNvSpPr txBox="1">
            <a:spLocks noChangeArrowheads="1"/>
          </p:cNvSpPr>
          <p:nvPr/>
        </p:nvSpPr>
        <p:spPr bwMode="auto">
          <a:xfrm>
            <a:off x="2667000" y="2406650"/>
            <a:ext cx="2057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3,200</a:t>
            </a:r>
          </a:p>
        </p:txBody>
      </p:sp>
      <p:sp>
        <p:nvSpPr>
          <p:cNvPr id="26" name="Text Box 9"/>
          <p:cNvSpPr txBox="1">
            <a:spLocks noChangeArrowheads="1"/>
          </p:cNvSpPr>
          <p:nvPr/>
        </p:nvSpPr>
        <p:spPr bwMode="auto">
          <a:xfrm>
            <a:off x="5715000" y="3886200"/>
            <a:ext cx="2982191" cy="984885"/>
          </a:xfrm>
          <a:prstGeom prst="rect">
            <a:avLst/>
          </a:prstGeom>
          <a:noFill/>
          <a:ln w="9525">
            <a:noFill/>
            <a:miter lim="800000"/>
            <a:headEnd/>
            <a:tailEnd/>
          </a:ln>
        </p:spPr>
        <p:txBody>
          <a:bodyPr>
            <a:spAutoFit/>
          </a:bodyPr>
          <a:lstStyle/>
          <a:p>
            <a:pPr algn="ctr"/>
            <a:r>
              <a:rPr lang="en-US" b="1" dirty="0">
                <a:solidFill>
                  <a:schemeClr val="bg1"/>
                </a:solidFill>
                <a:latin typeface="Arial" charset="0"/>
              </a:rPr>
              <a:t>Estimate </a:t>
            </a:r>
          </a:p>
          <a:p>
            <a:pPr algn="ctr"/>
            <a:r>
              <a:rPr lang="en-US" b="1" dirty="0">
                <a:solidFill>
                  <a:schemeClr val="bg1"/>
                </a:solidFill>
                <a:latin typeface="Arial" charset="0"/>
              </a:rPr>
              <a:t>~ 61,700 living </a:t>
            </a:r>
          </a:p>
          <a:p>
            <a:pPr algn="ctr"/>
            <a:r>
              <a:rPr lang="en-US" b="1" dirty="0">
                <a:solidFill>
                  <a:schemeClr val="bg1"/>
                </a:solidFill>
                <a:latin typeface="Arial" charset="0"/>
              </a:rPr>
              <a:t>with HIV &amp; </a:t>
            </a:r>
            <a:r>
              <a:rPr lang="en-US" b="1" dirty="0" smtClean="0">
                <a:solidFill>
                  <a:schemeClr val="bg1"/>
                </a:solidFill>
                <a:latin typeface="Arial" charset="0"/>
              </a:rPr>
              <a:t>AIDS in </a:t>
            </a:r>
            <a:r>
              <a:rPr lang="en-US" b="1" dirty="0">
                <a:solidFill>
                  <a:schemeClr val="bg1"/>
                </a:solidFill>
                <a:latin typeface="Arial" charset="0"/>
              </a:rPr>
              <a:t>LAC</a:t>
            </a:r>
            <a:endParaRPr lang="en-US" sz="2200" b="1" dirty="0">
              <a:solidFill>
                <a:schemeClr val="bg1"/>
              </a:solidFill>
              <a:latin typeface="Arial" charset="0"/>
              <a:cs typeface="Arial" charset="0"/>
            </a:endParaRPr>
          </a:p>
        </p:txBody>
      </p:sp>
      <p:sp>
        <p:nvSpPr>
          <p:cNvPr id="27" name="Text Box 13"/>
          <p:cNvSpPr txBox="1">
            <a:spLocks noChangeArrowheads="1"/>
          </p:cNvSpPr>
          <p:nvPr/>
        </p:nvSpPr>
        <p:spPr bwMode="auto">
          <a:xfrm>
            <a:off x="2667000" y="2559050"/>
            <a:ext cx="2057400"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Arial" charset="0"/>
              </a:rPr>
              <a:t>3,200</a:t>
            </a:r>
          </a:p>
        </p:txBody>
      </p:sp>
      <p:sp>
        <p:nvSpPr>
          <p:cNvPr id="16" name="Rectangle 2"/>
          <p:cNvSpPr txBox="1">
            <a:spLocks noChangeArrowheads="1"/>
          </p:cNvSpPr>
          <p:nvPr/>
        </p:nvSpPr>
        <p:spPr bwMode="auto">
          <a:xfrm>
            <a:off x="228600" y="0"/>
            <a:ext cx="8651875"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r>
              <a:rPr lang="en-US" sz="3200" b="1" dirty="0" smtClean="0">
                <a:solidFill>
                  <a:srgbClr val="FFFF00"/>
                </a:solidFill>
                <a:latin typeface="Arial" pitchFamily="34" charset="0"/>
                <a:cs typeface="Arial" pitchFamily="34" charset="0"/>
              </a:rPr>
              <a:t>2012 Estimated Number of Persons </a:t>
            </a:r>
            <a:br>
              <a:rPr lang="en-US" sz="3200" b="1" dirty="0" smtClean="0">
                <a:solidFill>
                  <a:srgbClr val="FFFF00"/>
                </a:solidFill>
                <a:latin typeface="Arial" pitchFamily="34" charset="0"/>
                <a:cs typeface="Arial" pitchFamily="34" charset="0"/>
              </a:rPr>
            </a:br>
            <a:r>
              <a:rPr lang="en-US" sz="3200" b="1" dirty="0" smtClean="0">
                <a:solidFill>
                  <a:srgbClr val="FFFF00"/>
                </a:solidFill>
                <a:latin typeface="Arial" pitchFamily="34" charset="0"/>
                <a:cs typeface="Arial" pitchFamily="34" charset="0"/>
              </a:rPr>
              <a:t>Living with HIV and AIDS in LAC </a:t>
            </a:r>
          </a:p>
        </p:txBody>
      </p:sp>
      <p:sp>
        <p:nvSpPr>
          <p:cNvPr id="17" name="Text Box 3"/>
          <p:cNvSpPr txBox="1">
            <a:spLocks noChangeArrowheads="1"/>
          </p:cNvSpPr>
          <p:nvPr/>
        </p:nvSpPr>
        <p:spPr bwMode="auto">
          <a:xfrm>
            <a:off x="0" y="5791200"/>
            <a:ext cx="9073061" cy="1007968"/>
          </a:xfrm>
          <a:prstGeom prst="rect">
            <a:avLst/>
          </a:prstGeom>
          <a:noFill/>
          <a:ln w="9525">
            <a:noFill/>
            <a:miter lim="800000"/>
            <a:headEnd/>
            <a:tailEnd/>
          </a:ln>
        </p:spPr>
        <p:txBody>
          <a:bodyPr wrap="none">
            <a:spAutoFit/>
          </a:bodyPr>
          <a:lstStyle/>
          <a:p>
            <a:pPr marL="342900" indent="-342900"/>
            <a:r>
              <a:rPr lang="en-US" sz="1400" b="1" dirty="0">
                <a:solidFill>
                  <a:srgbClr val="FFFF00"/>
                </a:solidFill>
                <a:latin typeface="Arial" charset="0"/>
              </a:rPr>
              <a:t>(1) Estimate that 21.5% of HIV+ in LA County are unaware of their infection; modified from CDC estimate.</a:t>
            </a:r>
          </a:p>
          <a:p>
            <a:pPr marL="342900" indent="-342900"/>
            <a:r>
              <a:rPr lang="en-US" sz="1400" b="1" dirty="0">
                <a:solidFill>
                  <a:srgbClr val="FFFF00"/>
                </a:solidFill>
                <a:latin typeface="Arial" charset="0"/>
              </a:rPr>
              <a:t>(2) Of </a:t>
            </a:r>
            <a:r>
              <a:rPr lang="en-US" sz="1400" b="1" dirty="0" smtClean="0">
                <a:solidFill>
                  <a:srgbClr val="FFFF00"/>
                </a:solidFill>
                <a:latin typeface="Arial" charset="0"/>
              </a:rPr>
              <a:t>4,853 </a:t>
            </a:r>
            <a:r>
              <a:rPr lang="en-US" sz="1400" b="1" dirty="0">
                <a:solidFill>
                  <a:srgbClr val="FFFF00"/>
                </a:solidFill>
                <a:latin typeface="Arial" charset="0"/>
              </a:rPr>
              <a:t>notifications pending investigation, estimate </a:t>
            </a:r>
            <a:r>
              <a:rPr lang="en-US" sz="1400" b="1" dirty="0" smtClean="0">
                <a:solidFill>
                  <a:srgbClr val="FFFF00"/>
                </a:solidFill>
                <a:latin typeface="Arial" charset="0"/>
              </a:rPr>
              <a:t>half of 2,400 </a:t>
            </a:r>
            <a:r>
              <a:rPr lang="en-US" sz="1400" b="1" dirty="0">
                <a:solidFill>
                  <a:srgbClr val="FFFF00"/>
                </a:solidFill>
                <a:latin typeface="Arial" charset="0"/>
              </a:rPr>
              <a:t>who </a:t>
            </a:r>
            <a:endParaRPr lang="en-US" sz="1400" b="1" dirty="0" smtClean="0">
              <a:solidFill>
                <a:srgbClr val="FFFF00"/>
              </a:solidFill>
              <a:latin typeface="Arial" charset="0"/>
            </a:endParaRPr>
          </a:p>
          <a:p>
            <a:pPr marL="342900" indent="-342900"/>
            <a:r>
              <a:rPr lang="en-US" sz="1400" b="1" dirty="0" smtClean="0">
                <a:solidFill>
                  <a:srgbClr val="FFFF00"/>
                </a:solidFill>
                <a:latin typeface="Arial" charset="0"/>
              </a:rPr>
              <a:t>have detectable </a:t>
            </a:r>
            <a:r>
              <a:rPr lang="en-US" sz="1400" b="1" dirty="0">
                <a:solidFill>
                  <a:srgbClr val="FFFF00"/>
                </a:solidFill>
                <a:latin typeface="Arial" charset="0"/>
              </a:rPr>
              <a:t>VL </a:t>
            </a:r>
            <a:r>
              <a:rPr lang="en-US" sz="1400" b="1" dirty="0" smtClean="0">
                <a:solidFill>
                  <a:srgbClr val="FFFF00"/>
                </a:solidFill>
                <a:latin typeface="Arial" charset="0"/>
              </a:rPr>
              <a:t>or confirmatory test to </a:t>
            </a:r>
            <a:r>
              <a:rPr lang="en-US" sz="1400" b="1" dirty="0">
                <a:solidFill>
                  <a:srgbClr val="FFFF00"/>
                </a:solidFill>
                <a:latin typeface="Arial" charset="0"/>
              </a:rPr>
              <a:t>be </a:t>
            </a:r>
            <a:r>
              <a:rPr lang="en-US" sz="1400" b="1" dirty="0" smtClean="0">
                <a:solidFill>
                  <a:srgbClr val="FFFF00"/>
                </a:solidFill>
                <a:latin typeface="Arial" charset="0"/>
              </a:rPr>
              <a:t>unduplicated cases.</a:t>
            </a:r>
          </a:p>
          <a:p>
            <a:pPr marL="342900" indent="-342900">
              <a:spcBef>
                <a:spcPct val="25000"/>
              </a:spcBef>
            </a:pPr>
            <a:r>
              <a:rPr lang="en-US" sz="1400" b="1" dirty="0" smtClean="0">
                <a:solidFill>
                  <a:srgbClr val="FFFF00"/>
                </a:solidFill>
                <a:latin typeface="Arial" charset="0"/>
              </a:rPr>
              <a:t>(3) Out of the 3,200 cases reported as code, half are thought to represent unduplicated cases.</a:t>
            </a:r>
            <a:endParaRPr lang="en-US" sz="800" b="1" dirty="0">
              <a:solidFill>
                <a:srgbClr val="FFFF00"/>
              </a:solidFill>
              <a:latin typeface="Arial" charset="0"/>
            </a:endParaRPr>
          </a:p>
        </p:txBody>
      </p:sp>
      <p:grpSp>
        <p:nvGrpSpPr>
          <p:cNvPr id="18" name="Group 17"/>
          <p:cNvGrpSpPr/>
          <p:nvPr/>
        </p:nvGrpSpPr>
        <p:grpSpPr>
          <a:xfrm>
            <a:off x="152400" y="990600"/>
            <a:ext cx="8669337" cy="4419600"/>
            <a:chOff x="152400" y="990600"/>
            <a:chExt cx="8669337" cy="4419600"/>
          </a:xfrm>
        </p:grpSpPr>
        <p:graphicFrame>
          <p:nvGraphicFramePr>
            <p:cNvPr id="20" name="Object 5"/>
            <p:cNvGraphicFramePr>
              <a:graphicFrameLocks noChangeAspect="1"/>
            </p:cNvGraphicFramePr>
            <p:nvPr/>
          </p:nvGraphicFramePr>
          <p:xfrm>
            <a:off x="152400" y="990600"/>
            <a:ext cx="8669337" cy="4333875"/>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7"/>
            <p:cNvGrpSpPr>
              <a:grpSpLocks/>
            </p:cNvGrpSpPr>
            <p:nvPr/>
          </p:nvGrpSpPr>
          <p:grpSpPr bwMode="auto">
            <a:xfrm>
              <a:off x="5562600" y="3429000"/>
              <a:ext cx="3124200" cy="1981200"/>
              <a:chOff x="3504" y="2688"/>
              <a:chExt cx="2112" cy="1056"/>
            </a:xfrm>
          </p:grpSpPr>
          <p:sp>
            <p:nvSpPr>
              <p:cNvPr id="31" name="Oval 8"/>
              <p:cNvSpPr>
                <a:spLocks noChangeArrowheads="1"/>
              </p:cNvSpPr>
              <p:nvPr/>
            </p:nvSpPr>
            <p:spPr bwMode="auto">
              <a:xfrm>
                <a:off x="3504" y="2688"/>
                <a:ext cx="2112" cy="1056"/>
              </a:xfrm>
              <a:prstGeom prst="ellipse">
                <a:avLst/>
              </a:prstGeom>
              <a:solidFill>
                <a:srgbClr val="FFFFCC"/>
              </a:solidFill>
              <a:ln w="38100">
                <a:solidFill>
                  <a:srgbClr val="FFFFCC"/>
                </a:solidFill>
                <a:round/>
                <a:headEnd/>
                <a:tailEnd/>
              </a:ln>
            </p:spPr>
            <p:txBody>
              <a:bodyPr wrap="none" anchor="ctr"/>
              <a:lstStyle/>
              <a:p>
                <a:endParaRPr lang="en-US" dirty="0"/>
              </a:p>
            </p:txBody>
          </p:sp>
          <p:sp>
            <p:nvSpPr>
              <p:cNvPr id="32" name="Text Box 9"/>
              <p:cNvSpPr txBox="1">
                <a:spLocks noChangeArrowheads="1"/>
              </p:cNvSpPr>
              <p:nvPr/>
            </p:nvSpPr>
            <p:spPr bwMode="auto">
              <a:xfrm>
                <a:off x="3552" y="2784"/>
                <a:ext cx="2016" cy="673"/>
              </a:xfrm>
              <a:prstGeom prst="rect">
                <a:avLst/>
              </a:prstGeom>
              <a:noFill/>
              <a:ln w="9525">
                <a:noFill/>
                <a:miter lim="800000"/>
                <a:headEnd/>
                <a:tailEnd/>
              </a:ln>
            </p:spPr>
            <p:txBody>
              <a:bodyPr>
                <a:spAutoFit/>
              </a:bodyPr>
              <a:lstStyle/>
              <a:p>
                <a:pPr algn="ctr"/>
                <a:r>
                  <a:rPr lang="en-US" b="1" dirty="0">
                    <a:solidFill>
                      <a:srgbClr val="000000"/>
                    </a:solidFill>
                    <a:latin typeface="Arial" charset="0"/>
                  </a:rPr>
                  <a:t>Estimate </a:t>
                </a:r>
              </a:p>
              <a:p>
                <a:pPr algn="ctr"/>
                <a:r>
                  <a:rPr lang="en-US" b="1" dirty="0">
                    <a:solidFill>
                      <a:srgbClr val="000000"/>
                    </a:solidFill>
                    <a:latin typeface="Arial" charset="0"/>
                  </a:rPr>
                  <a:t>~ </a:t>
                </a:r>
                <a:r>
                  <a:rPr lang="en-US" b="1" dirty="0" smtClean="0">
                    <a:solidFill>
                      <a:srgbClr val="000000"/>
                    </a:solidFill>
                    <a:latin typeface="Arial" charset="0"/>
                  </a:rPr>
                  <a:t>59,500 </a:t>
                </a:r>
                <a:r>
                  <a:rPr lang="en-US" b="1" dirty="0">
                    <a:solidFill>
                      <a:srgbClr val="000000"/>
                    </a:solidFill>
                    <a:latin typeface="Arial" charset="0"/>
                  </a:rPr>
                  <a:t>living </a:t>
                </a:r>
              </a:p>
              <a:p>
                <a:pPr algn="ctr"/>
                <a:r>
                  <a:rPr lang="en-US" b="1" dirty="0">
                    <a:solidFill>
                      <a:srgbClr val="000000"/>
                    </a:solidFill>
                    <a:latin typeface="Arial" charset="0"/>
                  </a:rPr>
                  <a:t>with </a:t>
                </a:r>
                <a:r>
                  <a:rPr lang="en-US" b="1" dirty="0" smtClean="0">
                    <a:solidFill>
                      <a:srgbClr val="000000"/>
                    </a:solidFill>
                    <a:latin typeface="Arial" charset="0"/>
                  </a:rPr>
                  <a:t>HIV (including AIDS) in </a:t>
                </a:r>
                <a:r>
                  <a:rPr lang="en-US" b="1" dirty="0">
                    <a:solidFill>
                      <a:srgbClr val="000000"/>
                    </a:solidFill>
                    <a:latin typeface="Arial" charset="0"/>
                  </a:rPr>
                  <a:t>LAC</a:t>
                </a:r>
                <a:endParaRPr lang="en-US" sz="2200" b="1" dirty="0">
                  <a:solidFill>
                    <a:srgbClr val="000000"/>
                  </a:solidFill>
                  <a:latin typeface="Arial" charset="0"/>
                  <a:cs typeface="Arial" charset="0"/>
                </a:endParaRPr>
              </a:p>
            </p:txBody>
          </p:sp>
        </p:grpSp>
      </p:grpSp>
      <p:sp>
        <p:nvSpPr>
          <p:cNvPr id="33" name="Text Box 11"/>
          <p:cNvSpPr txBox="1">
            <a:spLocks noChangeArrowheads="1"/>
          </p:cNvSpPr>
          <p:nvPr/>
        </p:nvSpPr>
        <p:spPr bwMode="auto">
          <a:xfrm>
            <a:off x="3048000" y="3276600"/>
            <a:ext cx="1295400" cy="336550"/>
          </a:xfrm>
          <a:prstGeom prst="rect">
            <a:avLst/>
          </a:prstGeom>
          <a:noFill/>
          <a:ln w="9525">
            <a:noFill/>
            <a:miter lim="800000"/>
            <a:headEnd/>
            <a:tailEnd/>
          </a:ln>
        </p:spPr>
        <p:txBody>
          <a:bodyPr>
            <a:spAutoFit/>
          </a:bodyPr>
          <a:lstStyle/>
          <a:p>
            <a:pPr algn="ctr">
              <a:spcBef>
                <a:spcPct val="50000"/>
              </a:spcBef>
            </a:pPr>
            <a:r>
              <a:rPr lang="en-US" sz="1600" b="1" dirty="0" smtClean="0">
                <a:solidFill>
                  <a:srgbClr val="000000"/>
                </a:solidFill>
                <a:latin typeface="Arial" charset="0"/>
              </a:rPr>
              <a:t>43,900</a:t>
            </a:r>
            <a:endParaRPr lang="en-US" sz="1600" b="1" dirty="0">
              <a:solidFill>
                <a:srgbClr val="000000"/>
              </a:solidFill>
              <a:latin typeface="Arial" charset="0"/>
            </a:endParaRPr>
          </a:p>
        </p:txBody>
      </p:sp>
      <p:sp>
        <p:nvSpPr>
          <p:cNvPr id="34" name="Text Box 12"/>
          <p:cNvSpPr txBox="1">
            <a:spLocks noChangeArrowheads="1"/>
          </p:cNvSpPr>
          <p:nvPr/>
        </p:nvSpPr>
        <p:spPr bwMode="auto">
          <a:xfrm>
            <a:off x="2667000" y="1828800"/>
            <a:ext cx="2057400" cy="707886"/>
          </a:xfrm>
          <a:prstGeom prst="rect">
            <a:avLst/>
          </a:prstGeom>
          <a:noFill/>
          <a:ln w="9525">
            <a:noFill/>
            <a:miter lim="800000"/>
            <a:headEnd/>
            <a:tailEnd/>
          </a:ln>
        </p:spPr>
        <p:txBody>
          <a:bodyPr>
            <a:spAutoFit/>
          </a:bodyPr>
          <a:lstStyle/>
          <a:p>
            <a:pPr algn="ctr">
              <a:spcBef>
                <a:spcPct val="50000"/>
              </a:spcBef>
            </a:pPr>
            <a:r>
              <a:rPr lang="en-US" sz="1600" b="1" dirty="0" smtClean="0">
                <a:solidFill>
                  <a:srgbClr val="000000"/>
                </a:solidFill>
                <a:latin typeface="Arial" charset="0"/>
              </a:rPr>
              <a:t>12,800</a:t>
            </a:r>
          </a:p>
          <a:p>
            <a:pPr algn="ctr">
              <a:spcBef>
                <a:spcPct val="50000"/>
              </a:spcBef>
            </a:pPr>
            <a:endParaRPr lang="en-US" sz="1600" b="1" dirty="0">
              <a:solidFill>
                <a:srgbClr val="000000"/>
              </a:solidFill>
              <a:latin typeface="Arial" charset="0"/>
            </a:endParaRPr>
          </a:p>
        </p:txBody>
      </p:sp>
      <p:sp>
        <p:nvSpPr>
          <p:cNvPr id="35" name="Text Box 13"/>
          <p:cNvSpPr txBox="1">
            <a:spLocks noChangeArrowheads="1"/>
          </p:cNvSpPr>
          <p:nvPr/>
        </p:nvSpPr>
        <p:spPr bwMode="auto">
          <a:xfrm>
            <a:off x="1371600" y="2514600"/>
            <a:ext cx="2057400" cy="336550"/>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lumMod val="20000"/>
                    <a:lumOff val="80000"/>
                  </a:schemeClr>
                </a:solidFill>
                <a:latin typeface="Arial" charset="0"/>
              </a:rPr>
              <a:t>1,600</a:t>
            </a:r>
            <a:endParaRPr lang="en-US" sz="1600" b="1" dirty="0">
              <a:solidFill>
                <a:schemeClr val="bg1">
                  <a:lumMod val="20000"/>
                  <a:lumOff val="80000"/>
                </a:schemeClr>
              </a:solidFill>
              <a:latin typeface="Arial" charset="0"/>
            </a:endParaRPr>
          </a:p>
        </p:txBody>
      </p:sp>
      <p:sp>
        <p:nvSpPr>
          <p:cNvPr id="36" name="Text Box 14"/>
          <p:cNvSpPr txBox="1">
            <a:spLocks noChangeArrowheads="1"/>
          </p:cNvSpPr>
          <p:nvPr/>
        </p:nvSpPr>
        <p:spPr bwMode="auto">
          <a:xfrm>
            <a:off x="1828800" y="2133600"/>
            <a:ext cx="1143000" cy="338554"/>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bg1">
                    <a:lumMod val="20000"/>
                    <a:lumOff val="80000"/>
                  </a:schemeClr>
                </a:solidFill>
                <a:latin typeface="Arial" charset="0"/>
              </a:rPr>
              <a:t>1,200</a:t>
            </a:r>
            <a:endParaRPr lang="en-US" sz="1600" b="1" dirty="0">
              <a:solidFill>
                <a:schemeClr val="bg1">
                  <a:lumMod val="20000"/>
                  <a:lumOff val="80000"/>
                </a:schemeClr>
              </a:solidFill>
              <a:latin typeface="Arial" charset="0"/>
            </a:endParaRPr>
          </a:p>
        </p:txBody>
      </p:sp>
      <p:sp>
        <p:nvSpPr>
          <p:cNvPr id="37" name="Text Box 15"/>
          <p:cNvSpPr txBox="1">
            <a:spLocks noChangeArrowheads="1"/>
          </p:cNvSpPr>
          <p:nvPr/>
        </p:nvSpPr>
        <p:spPr bwMode="auto">
          <a:xfrm>
            <a:off x="0" y="5410200"/>
            <a:ext cx="7772400" cy="338554"/>
          </a:xfrm>
          <a:prstGeom prst="rect">
            <a:avLst/>
          </a:prstGeom>
          <a:noFill/>
          <a:ln w="9525">
            <a:noFill/>
            <a:miter lim="800000"/>
            <a:headEnd/>
            <a:tailEnd/>
          </a:ln>
        </p:spPr>
        <p:txBody>
          <a:bodyPr wrap="square">
            <a:spAutoFit/>
          </a:bodyPr>
          <a:lstStyle/>
          <a:p>
            <a:pPr eaLnBrk="1" hangingPunct="1"/>
            <a:r>
              <a:rPr lang="en-US" sz="1600" b="1" dirty="0">
                <a:solidFill>
                  <a:srgbClr val="00FF00"/>
                </a:solidFill>
                <a:latin typeface="Arial" charset="0"/>
              </a:rPr>
              <a:t>Source: LAC </a:t>
            </a:r>
            <a:r>
              <a:rPr lang="en-US" sz="1600" b="1" dirty="0" smtClean="0">
                <a:solidFill>
                  <a:srgbClr val="00FF00"/>
                </a:solidFill>
                <a:latin typeface="Arial" charset="0"/>
              </a:rPr>
              <a:t>Division of HIV and STD Programs, </a:t>
            </a:r>
            <a:r>
              <a:rPr lang="en-US" sz="1600" b="1" dirty="0">
                <a:solidFill>
                  <a:srgbClr val="00FF00"/>
                </a:solidFill>
                <a:latin typeface="Arial" charset="0"/>
              </a:rPr>
              <a:t>reported as of </a:t>
            </a:r>
            <a:r>
              <a:rPr lang="en-US" sz="1600" b="1" dirty="0" smtClean="0">
                <a:solidFill>
                  <a:srgbClr val="00FF00"/>
                </a:solidFill>
                <a:latin typeface="Arial" charset="0"/>
              </a:rPr>
              <a:t>12/31/2011.</a:t>
            </a:r>
            <a:endParaRPr lang="en-US" sz="1600" b="1" dirty="0">
              <a:solidFill>
                <a:srgbClr val="00FF00"/>
              </a:solidFill>
              <a:latin typeface="Arial" charset="0"/>
            </a:endParaRPr>
          </a:p>
        </p:txBody>
      </p:sp>
      <p:cxnSp>
        <p:nvCxnSpPr>
          <p:cNvPr id="38" name="Straight Connector 37"/>
          <p:cNvCxnSpPr/>
          <p:nvPr/>
        </p:nvCxnSpPr>
        <p:spPr bwMode="auto">
          <a:xfrm rot="10800000">
            <a:off x="2667000" y="2362200"/>
            <a:ext cx="152400" cy="76200"/>
          </a:xfrm>
          <a:prstGeom prst="line">
            <a:avLst/>
          </a:prstGeom>
          <a:solidFill>
            <a:schemeClr val="accent1"/>
          </a:solidFill>
          <a:ln w="28575" cap="flat" cmpd="sng" algn="ctr">
            <a:solidFill>
              <a:schemeClr val="bg1">
                <a:lumMod val="20000"/>
                <a:lumOff val="80000"/>
              </a:schemeClr>
            </a:solidFill>
            <a:prstDash val="solid"/>
            <a:round/>
            <a:headEnd type="none" w="med" len="med"/>
            <a:tailEnd type="none" w="med" len="med"/>
          </a:ln>
          <a:effectLst/>
        </p:spPr>
      </p:cxnSp>
      <p:cxnSp>
        <p:nvCxnSpPr>
          <p:cNvPr id="39" name="Straight Connector 38"/>
          <p:cNvCxnSpPr/>
          <p:nvPr/>
        </p:nvCxnSpPr>
        <p:spPr bwMode="auto">
          <a:xfrm flipV="1">
            <a:off x="2667000" y="2514600"/>
            <a:ext cx="152400" cy="76200"/>
          </a:xfrm>
          <a:prstGeom prst="line">
            <a:avLst/>
          </a:prstGeom>
          <a:solidFill>
            <a:schemeClr val="accent1"/>
          </a:solidFill>
          <a:ln w="28575" cap="flat" cmpd="sng" algn="ctr">
            <a:solidFill>
              <a:schemeClr val="bg1">
                <a:lumMod val="20000"/>
                <a:lumOff val="80000"/>
              </a:schemeClr>
            </a:solidFill>
            <a:prstDash val="solid"/>
            <a:round/>
            <a:headEnd type="none" w="med" len="med"/>
            <a:tailEnd type="none" w="med" len="med"/>
          </a:ln>
          <a:effectLst/>
        </p:spPr>
      </p:cxnSp>
    </p:spTree>
    <p:extLst>
      <p:ext uri="{BB962C8B-B14F-4D97-AF65-F5344CB8AC3E}">
        <p14:creationId xmlns:p14="http://schemas.microsoft.com/office/powerpoint/2010/main" xmlns="" val="17780005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362200"/>
            <a:ext cx="8229600" cy="1143000"/>
          </a:xfrm>
        </p:spPr>
        <p:txBody>
          <a:bodyPr/>
          <a:lstStyle/>
          <a:p>
            <a:pPr eaLnBrk="1" hangingPunct="1"/>
            <a:r>
              <a:rPr lang="en-US" sz="5400" dirty="0" smtClean="0">
                <a:solidFill>
                  <a:srgbClr val="FFFF00"/>
                </a:solidFill>
              </a:rPr>
              <a:t>Changes in the Way We Finance Our Response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91F62"/>
        </a:dk2>
        <a:lt2>
          <a:srgbClr val="FFFFFF"/>
        </a:lt2>
        <a:accent1>
          <a:srgbClr val="BBE0E3"/>
        </a:accent1>
        <a:accent2>
          <a:srgbClr val="333399"/>
        </a:accent2>
        <a:accent3>
          <a:srgbClr val="AAABB7"/>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LC+ LAC UCHAPS_1">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LC+ LAC UCHAPS_1">
  <a:themeElements>
    <a:clrScheme name="Custom 1">
      <a:dk1>
        <a:srgbClr val="002060"/>
      </a:dk1>
      <a:lt1>
        <a:srgbClr val="FFFFFF"/>
      </a:lt1>
      <a:dk2>
        <a:srgbClr val="002060"/>
      </a:dk2>
      <a:lt2>
        <a:srgbClr val="FFFFFF"/>
      </a:lt2>
      <a:accent1>
        <a:srgbClr val="FFFF00"/>
      </a:accent1>
      <a:accent2>
        <a:srgbClr val="00B0F0"/>
      </a:accent2>
      <a:accent3>
        <a:srgbClr val="FFFFFF"/>
      </a:accent3>
      <a:accent4>
        <a:srgbClr val="00FF00"/>
      </a:accent4>
      <a:accent5>
        <a:srgbClr val="FF9900"/>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3906</TotalTime>
  <Words>2608</Words>
  <Application>Microsoft Office PowerPoint</Application>
  <PresentationFormat>On-screen Show (4:3)</PresentationFormat>
  <Paragraphs>483</Paragraphs>
  <Slides>45</Slides>
  <Notes>40</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Default Design</vt:lpstr>
      <vt:lpstr>2_Default Design</vt:lpstr>
      <vt:lpstr>1_Default Design</vt:lpstr>
      <vt:lpstr>10_Default Design</vt:lpstr>
      <vt:lpstr>TLC+ LAC UCHAPS_1</vt:lpstr>
      <vt:lpstr>3_TLC+ LAC UCHAPS_1</vt:lpstr>
      <vt:lpstr>Early Adoption of Healthcare Reform in Los Angeles County</vt:lpstr>
      <vt:lpstr>Learning Objectives</vt:lpstr>
      <vt:lpstr>Presentation Overview</vt:lpstr>
      <vt:lpstr>Slide 4</vt:lpstr>
      <vt:lpstr>Slide 5</vt:lpstr>
      <vt:lpstr>Slide 6</vt:lpstr>
      <vt:lpstr>Los Angeles County Conceptual Model for Continuum of HIV Services</vt:lpstr>
      <vt:lpstr>Slide 8</vt:lpstr>
      <vt:lpstr>Changes in the Way We Finance Our Response</vt:lpstr>
      <vt:lpstr>California’s Section 1115 Medicaid Waiver</vt:lpstr>
      <vt:lpstr> Section 1115 Waiver Overview </vt:lpstr>
      <vt:lpstr>1115 Waiver in LA County</vt:lpstr>
      <vt:lpstr>LIHP Overview</vt:lpstr>
      <vt:lpstr>Healthy Way LA Eligibility</vt:lpstr>
      <vt:lpstr>Initial “Planning”</vt:lpstr>
      <vt:lpstr>Transition Planning</vt:lpstr>
      <vt:lpstr>Transition Planning</vt:lpstr>
      <vt:lpstr> </vt:lpstr>
      <vt:lpstr>Estimate Patient Migration</vt:lpstr>
      <vt:lpstr>Estimate Patient Migration</vt:lpstr>
      <vt:lpstr>Estimate Patient Migration</vt:lpstr>
      <vt:lpstr>Estimate Patient Migration</vt:lpstr>
      <vt:lpstr>Health Way LA Service Delivery</vt:lpstr>
      <vt:lpstr>Healthy Way LA  Medical Homes and Primary Care</vt:lpstr>
      <vt:lpstr>Benefit Comparison</vt:lpstr>
      <vt:lpstr>HWLA HIV Pharmacy Services</vt:lpstr>
      <vt:lpstr>Healthy Way LA Transition Review</vt:lpstr>
      <vt:lpstr>ADAP and LIHP</vt:lpstr>
      <vt:lpstr>Los Angeles Approach</vt:lpstr>
      <vt:lpstr>HWLA Screening and Enrollment</vt:lpstr>
      <vt:lpstr>LIHP Screening During CA ADAP Enrollment and Recertification</vt:lpstr>
      <vt:lpstr>Ryan White Wrap Around</vt:lpstr>
      <vt:lpstr>Ryan White Wrap Around</vt:lpstr>
      <vt:lpstr>Ryan White Wrap Around  in the Continuum of HIV Services</vt:lpstr>
      <vt:lpstr>Priority and Allocations</vt:lpstr>
      <vt:lpstr>Priority and Allocations</vt:lpstr>
      <vt:lpstr>Priority and Allocations</vt:lpstr>
      <vt:lpstr>Continuum of Care Planning</vt:lpstr>
      <vt:lpstr>Critical Decisions  (Success Factors)</vt:lpstr>
      <vt:lpstr>Critical Decisions  (Success Factors)</vt:lpstr>
      <vt:lpstr>Implementation of ACA</vt:lpstr>
      <vt:lpstr>Preparing for 2014</vt:lpstr>
      <vt:lpstr>Considerations for RWP</vt:lpstr>
      <vt:lpstr>Thank You!</vt:lpstr>
      <vt:lpstr>Questions and Answers</vt:lpstr>
    </vt:vector>
  </TitlesOfParts>
  <Company>LA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Health</dc:creator>
  <cp:lastModifiedBy>mgreen</cp:lastModifiedBy>
  <cp:revision>322</cp:revision>
  <cp:lastPrinted>2012-10-23T18:50:19Z</cp:lastPrinted>
  <dcterms:created xsi:type="dcterms:W3CDTF">2008-07-30T22:24:13Z</dcterms:created>
  <dcterms:modified xsi:type="dcterms:W3CDTF">2012-10-24T20:53:47Z</dcterms:modified>
</cp:coreProperties>
</file>