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296" r:id="rId3"/>
    <p:sldId id="274" r:id="rId4"/>
    <p:sldId id="272" r:id="rId5"/>
    <p:sldId id="273" r:id="rId6"/>
    <p:sldId id="301" r:id="rId7"/>
    <p:sldId id="277" r:id="rId8"/>
    <p:sldId id="278" r:id="rId9"/>
    <p:sldId id="279" r:id="rId10"/>
    <p:sldId id="280" r:id="rId11"/>
    <p:sldId id="281" r:id="rId12"/>
    <p:sldId id="297" r:id="rId13"/>
    <p:sldId id="298" r:id="rId14"/>
    <p:sldId id="276" r:id="rId15"/>
    <p:sldId id="282" r:id="rId16"/>
    <p:sldId id="320" r:id="rId17"/>
    <p:sldId id="321" r:id="rId18"/>
    <p:sldId id="322" r:id="rId19"/>
    <p:sldId id="328" r:id="rId20"/>
    <p:sldId id="329" r:id="rId21"/>
    <p:sldId id="330" r:id="rId22"/>
    <p:sldId id="331" r:id="rId23"/>
    <p:sldId id="332" r:id="rId24"/>
    <p:sldId id="333" r:id="rId25"/>
    <p:sldId id="284" r:id="rId26"/>
    <p:sldId id="285" r:id="rId27"/>
    <p:sldId id="286" r:id="rId28"/>
    <p:sldId id="299" r:id="rId29"/>
    <p:sldId id="300" r:id="rId30"/>
    <p:sldId id="303" r:id="rId31"/>
    <p:sldId id="310" r:id="rId32"/>
    <p:sldId id="275" r:id="rId33"/>
    <p:sldId id="306" r:id="rId34"/>
    <p:sldId id="307" r:id="rId35"/>
    <p:sldId id="309" r:id="rId36"/>
    <p:sldId id="304" r:id="rId37"/>
    <p:sldId id="305" r:id="rId38"/>
    <p:sldId id="311" r:id="rId39"/>
    <p:sldId id="312" r:id="rId40"/>
    <p:sldId id="335" r:id="rId41"/>
    <p:sldId id="327" r:id="rId42"/>
    <p:sldId id="319" r:id="rId43"/>
    <p:sldId id="324" r:id="rId44"/>
    <p:sldId id="325" r:id="rId45"/>
    <p:sldId id="287" r:id="rId46"/>
    <p:sldId id="288" r:id="rId47"/>
    <p:sldId id="290" r:id="rId48"/>
    <p:sldId id="291" r:id="rId49"/>
    <p:sldId id="313" r:id="rId50"/>
    <p:sldId id="293" r:id="rId51"/>
    <p:sldId id="314" r:id="rId52"/>
    <p:sldId id="315" r:id="rId53"/>
    <p:sldId id="316" r:id="rId54"/>
    <p:sldId id="317" r:id="rId55"/>
    <p:sldId id="334" r:id="rId56"/>
    <p:sldId id="336" r:id="rId57"/>
    <p:sldId id="337" r:id="rId58"/>
    <p:sldId id="33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735" autoAdjust="0"/>
    <p:restoredTop sz="94660"/>
  </p:normalViewPr>
  <p:slideViewPr>
    <p:cSldViewPr>
      <p:cViewPr>
        <p:scale>
          <a:sx n="67" d="100"/>
          <a:sy n="67" d="100"/>
        </p:scale>
        <p:origin x="-2112"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1D9B3-EFC5-BE4A-A995-FBEC3072CFA0}"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BF54E902-05A1-434F-938D-3D0F542E0E16}">
      <dgm:prSet phldrT="[Text]"/>
      <dgm:spPr/>
      <dgm:t>
        <a:bodyPr/>
        <a:lstStyle/>
        <a:p>
          <a:endParaRPr lang="en-US" dirty="0"/>
        </a:p>
      </dgm:t>
    </dgm:pt>
    <dgm:pt modelId="{7CE2D7F1-C073-CB4C-9F8B-292C7070B89D}" type="parTrans" cxnId="{B73FA93C-8D57-E549-ACE2-9012A51788FB}">
      <dgm:prSet/>
      <dgm:spPr/>
      <dgm:t>
        <a:bodyPr/>
        <a:lstStyle/>
        <a:p>
          <a:endParaRPr lang="en-US"/>
        </a:p>
      </dgm:t>
    </dgm:pt>
    <dgm:pt modelId="{21C985E2-8204-E342-98AC-C37E7C656CB5}" type="sibTrans" cxnId="{B73FA93C-8D57-E549-ACE2-9012A51788FB}">
      <dgm:prSet/>
      <dgm:spPr/>
      <dgm:t>
        <a:bodyPr/>
        <a:lstStyle/>
        <a:p>
          <a:endParaRPr lang="en-US"/>
        </a:p>
      </dgm:t>
    </dgm:pt>
    <dgm:pt modelId="{71A03E3C-5A35-AC4F-BEB0-399018FD4C1E}">
      <dgm:prSet phldrT="[Text]"/>
      <dgm:spPr/>
      <dgm:t>
        <a:bodyPr/>
        <a:lstStyle/>
        <a:p>
          <a:endParaRPr lang="en-US" dirty="0"/>
        </a:p>
      </dgm:t>
    </dgm:pt>
    <dgm:pt modelId="{361EA5C9-61B9-BD4E-8F7C-1DAABABAC8FC}" type="parTrans" cxnId="{70FB8A56-874F-5049-9F8E-CB5B26D2AB88}">
      <dgm:prSet/>
      <dgm:spPr/>
      <dgm:t>
        <a:bodyPr/>
        <a:lstStyle/>
        <a:p>
          <a:endParaRPr lang="en-US"/>
        </a:p>
      </dgm:t>
    </dgm:pt>
    <dgm:pt modelId="{A9DCEB44-788F-B546-8BEA-1A19FC1086C0}" type="sibTrans" cxnId="{70FB8A56-874F-5049-9F8E-CB5B26D2AB88}">
      <dgm:prSet/>
      <dgm:spPr/>
      <dgm:t>
        <a:bodyPr/>
        <a:lstStyle/>
        <a:p>
          <a:endParaRPr lang="en-US"/>
        </a:p>
      </dgm:t>
    </dgm:pt>
    <dgm:pt modelId="{9D5FE4AE-1DB3-564A-AD67-D291925A7007}">
      <dgm:prSet phldrT="[Text]"/>
      <dgm:spPr/>
      <dgm:t>
        <a:bodyPr/>
        <a:lstStyle/>
        <a:p>
          <a:r>
            <a:rPr lang="en-US" dirty="0" smtClean="0"/>
            <a:t>340B Background</a:t>
          </a:r>
          <a:endParaRPr lang="en-US" dirty="0"/>
        </a:p>
      </dgm:t>
    </dgm:pt>
    <dgm:pt modelId="{2BBEBEC0-4DE3-CB44-BE8E-FFB34AC8FB5E}" type="sibTrans" cxnId="{A8495E8F-A483-8F4F-BFAB-45B9483A7886}">
      <dgm:prSet/>
      <dgm:spPr/>
      <dgm:t>
        <a:bodyPr/>
        <a:lstStyle/>
        <a:p>
          <a:endParaRPr lang="en-US"/>
        </a:p>
      </dgm:t>
    </dgm:pt>
    <dgm:pt modelId="{05EA0140-FB10-5949-AB5A-FB4C9B254ED8}" type="parTrans" cxnId="{A8495E8F-A483-8F4F-BFAB-45B9483A7886}">
      <dgm:prSet/>
      <dgm:spPr/>
      <dgm:t>
        <a:bodyPr/>
        <a:lstStyle/>
        <a:p>
          <a:endParaRPr lang="en-US"/>
        </a:p>
      </dgm:t>
    </dgm:pt>
    <dgm:pt modelId="{F4290EFA-2BB7-1A4E-B99A-722CBFC5101F}" type="pres">
      <dgm:prSet presAssocID="{1D81D9B3-EFC5-BE4A-A995-FBEC3072CFA0}" presName="composite" presStyleCnt="0">
        <dgm:presLayoutVars>
          <dgm:chMax val="1"/>
          <dgm:dir/>
          <dgm:resizeHandles val="exact"/>
        </dgm:presLayoutVars>
      </dgm:prSet>
      <dgm:spPr/>
      <dgm:t>
        <a:bodyPr/>
        <a:lstStyle/>
        <a:p>
          <a:endParaRPr lang="en-US"/>
        </a:p>
      </dgm:t>
    </dgm:pt>
    <dgm:pt modelId="{218720F0-6604-7C45-B30A-27FFA0982C7B}" type="pres">
      <dgm:prSet presAssocID="{9D5FE4AE-1DB3-564A-AD67-D291925A7007}" presName="roof" presStyleLbl="dkBgShp" presStyleIdx="0" presStyleCnt="2"/>
      <dgm:spPr/>
      <dgm:t>
        <a:bodyPr/>
        <a:lstStyle/>
        <a:p>
          <a:endParaRPr lang="en-US"/>
        </a:p>
      </dgm:t>
    </dgm:pt>
    <dgm:pt modelId="{29B5E81C-179E-C74D-ABA6-1247A99BFDD2}" type="pres">
      <dgm:prSet presAssocID="{9D5FE4AE-1DB3-564A-AD67-D291925A7007}" presName="pillars" presStyleCnt="0"/>
      <dgm:spPr/>
    </dgm:pt>
    <dgm:pt modelId="{C2F32FCE-4EFC-C243-8571-93B1A78ABEA6}" type="pres">
      <dgm:prSet presAssocID="{9D5FE4AE-1DB3-564A-AD67-D291925A7007}" presName="pillar1" presStyleLbl="node1" presStyleIdx="0" presStyleCnt="1">
        <dgm:presLayoutVars>
          <dgm:bulletEnabled val="1"/>
        </dgm:presLayoutVars>
      </dgm:prSet>
      <dgm:spPr/>
      <dgm:t>
        <a:bodyPr/>
        <a:lstStyle/>
        <a:p>
          <a:endParaRPr lang="en-US"/>
        </a:p>
      </dgm:t>
    </dgm:pt>
    <dgm:pt modelId="{B54E9638-E9D9-9C46-B0A5-2255BEACB735}" type="pres">
      <dgm:prSet presAssocID="{9D5FE4AE-1DB3-564A-AD67-D291925A7007}" presName="base" presStyleLbl="dkBgShp" presStyleIdx="1" presStyleCnt="2"/>
      <dgm:spPr/>
    </dgm:pt>
  </dgm:ptLst>
  <dgm:cxnLst>
    <dgm:cxn modelId="{A8495E8F-A483-8F4F-BFAB-45B9483A7886}" srcId="{1D81D9B3-EFC5-BE4A-A995-FBEC3072CFA0}" destId="{9D5FE4AE-1DB3-564A-AD67-D291925A7007}" srcOrd="0" destOrd="0" parTransId="{05EA0140-FB10-5949-AB5A-FB4C9B254ED8}" sibTransId="{2BBEBEC0-4DE3-CB44-BE8E-FFB34AC8FB5E}"/>
    <dgm:cxn modelId="{B73FA93C-8D57-E549-ACE2-9012A51788FB}" srcId="{1D81D9B3-EFC5-BE4A-A995-FBEC3072CFA0}" destId="{BF54E902-05A1-434F-938D-3D0F542E0E16}" srcOrd="1" destOrd="0" parTransId="{7CE2D7F1-C073-CB4C-9F8B-292C7070B89D}" sibTransId="{21C985E2-8204-E342-98AC-C37E7C656CB5}"/>
    <dgm:cxn modelId="{C4B8457A-E6AE-4F6A-B2CF-A96FCD6EA7B5}" type="presOf" srcId="{1D81D9B3-EFC5-BE4A-A995-FBEC3072CFA0}" destId="{F4290EFA-2BB7-1A4E-B99A-722CBFC5101F}" srcOrd="0" destOrd="0" presId="urn:microsoft.com/office/officeart/2005/8/layout/hList3"/>
    <dgm:cxn modelId="{70FB8A56-874F-5049-9F8E-CB5B26D2AB88}" srcId="{1D81D9B3-EFC5-BE4A-A995-FBEC3072CFA0}" destId="{71A03E3C-5A35-AC4F-BEB0-399018FD4C1E}" srcOrd="2" destOrd="0" parTransId="{361EA5C9-61B9-BD4E-8F7C-1DAABABAC8FC}" sibTransId="{A9DCEB44-788F-B546-8BEA-1A19FC1086C0}"/>
    <dgm:cxn modelId="{F9E54C50-0E15-4AEF-BC27-5C6EC67ABE3B}" type="presOf" srcId="{9D5FE4AE-1DB3-564A-AD67-D291925A7007}" destId="{218720F0-6604-7C45-B30A-27FFA0982C7B}" srcOrd="0" destOrd="0" presId="urn:microsoft.com/office/officeart/2005/8/layout/hList3"/>
    <dgm:cxn modelId="{BA6A2A0D-1EDD-41B0-B745-A234FB352241}" type="presParOf" srcId="{F4290EFA-2BB7-1A4E-B99A-722CBFC5101F}" destId="{218720F0-6604-7C45-B30A-27FFA0982C7B}" srcOrd="0" destOrd="0" presId="urn:microsoft.com/office/officeart/2005/8/layout/hList3"/>
    <dgm:cxn modelId="{56D8468E-1693-4C6A-8D3F-48FC66DA54E7}" type="presParOf" srcId="{F4290EFA-2BB7-1A4E-B99A-722CBFC5101F}" destId="{29B5E81C-179E-C74D-ABA6-1247A99BFDD2}" srcOrd="1" destOrd="0" presId="urn:microsoft.com/office/officeart/2005/8/layout/hList3"/>
    <dgm:cxn modelId="{9B903A2C-998A-43BD-8A4F-F92DBA57C101}" type="presParOf" srcId="{29B5E81C-179E-C74D-ABA6-1247A99BFDD2}" destId="{C2F32FCE-4EFC-C243-8571-93B1A78ABEA6}" srcOrd="0" destOrd="0" presId="urn:microsoft.com/office/officeart/2005/8/layout/hList3"/>
    <dgm:cxn modelId="{FE8C645D-E770-4D2E-85EE-0518ADD6D031}" type="presParOf" srcId="{F4290EFA-2BB7-1A4E-B99A-722CBFC5101F}" destId="{B54E9638-E9D9-9C46-B0A5-2255BEACB73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62295-CC86-4E98-8E4E-D2638E721676}" type="doc">
      <dgm:prSet loTypeId="urn:microsoft.com/office/officeart/2005/8/layout/arrow2" loCatId="process" qsTypeId="urn:microsoft.com/office/officeart/2005/8/quickstyle/simple1#1" qsCatId="simple" csTypeId="urn:microsoft.com/office/officeart/2005/8/colors/accent1_2#3" csCatId="accent1" phldr="1"/>
      <dgm:spPr/>
    </dgm:pt>
    <dgm:pt modelId="{781872B1-1688-4078-8B46-9099BFD0EE4A}">
      <dgm:prSet phldrT="[Text]"/>
      <dgm:spPr/>
      <dgm:t>
        <a:bodyPr/>
        <a:lstStyle/>
        <a:p>
          <a:r>
            <a:rPr lang="en-US" dirty="0" smtClean="0"/>
            <a:t>1996 </a:t>
          </a:r>
        </a:p>
        <a:p>
          <a:r>
            <a:rPr lang="en-US" dirty="0" smtClean="0"/>
            <a:t>Contract Pharmacy,</a:t>
          </a:r>
        </a:p>
        <a:p>
          <a:r>
            <a:rPr lang="en-US" dirty="0" smtClean="0"/>
            <a:t>Patient</a:t>
          </a:r>
          <a:br>
            <a:rPr lang="en-US" dirty="0" smtClean="0"/>
          </a:br>
          <a:r>
            <a:rPr lang="en-US" dirty="0" smtClean="0"/>
            <a:t>Definition</a:t>
          </a:r>
          <a:endParaRPr lang="en-US" dirty="0"/>
        </a:p>
      </dgm:t>
    </dgm:pt>
    <dgm:pt modelId="{FF256856-974A-4556-AAF8-CF9C7CC48C9F}" type="parTrans" cxnId="{FAC45D97-FC19-45A4-BA39-ADD4C064CFD2}">
      <dgm:prSet/>
      <dgm:spPr/>
      <dgm:t>
        <a:bodyPr/>
        <a:lstStyle/>
        <a:p>
          <a:endParaRPr lang="en-US"/>
        </a:p>
      </dgm:t>
    </dgm:pt>
    <dgm:pt modelId="{09367684-DFA0-4569-AF1B-6436A94C35FF}" type="sibTrans" cxnId="{FAC45D97-FC19-45A4-BA39-ADD4C064CFD2}">
      <dgm:prSet/>
      <dgm:spPr/>
      <dgm:t>
        <a:bodyPr/>
        <a:lstStyle/>
        <a:p>
          <a:endParaRPr lang="en-US"/>
        </a:p>
      </dgm:t>
    </dgm:pt>
    <dgm:pt modelId="{320E72FC-ABC6-494C-A86A-0F24FA9EA28E}">
      <dgm:prSet phldrT="[Text]"/>
      <dgm:spPr/>
      <dgm:t>
        <a:bodyPr/>
        <a:lstStyle/>
        <a:p>
          <a:r>
            <a:rPr lang="en-US" dirty="0" smtClean="0"/>
            <a:t>2004</a:t>
          </a:r>
        </a:p>
        <a:p>
          <a:r>
            <a:rPr lang="en-US" dirty="0" smtClean="0"/>
            <a:t>Vendors</a:t>
          </a:r>
          <a:endParaRPr lang="en-US" dirty="0"/>
        </a:p>
      </dgm:t>
    </dgm:pt>
    <dgm:pt modelId="{77A8545F-C3B7-4647-84D2-AD61D9DC2CEB}" type="parTrans" cxnId="{B8006855-B2CA-4552-8301-86442356A2C2}">
      <dgm:prSet/>
      <dgm:spPr/>
      <dgm:t>
        <a:bodyPr/>
        <a:lstStyle/>
        <a:p>
          <a:endParaRPr lang="en-US"/>
        </a:p>
      </dgm:t>
    </dgm:pt>
    <dgm:pt modelId="{F6E544A8-8EB8-4CAF-AF65-F61A21E4A106}" type="sibTrans" cxnId="{B8006855-B2CA-4552-8301-86442356A2C2}">
      <dgm:prSet/>
      <dgm:spPr/>
      <dgm:t>
        <a:bodyPr/>
        <a:lstStyle/>
        <a:p>
          <a:endParaRPr lang="en-US"/>
        </a:p>
      </dgm:t>
    </dgm:pt>
    <dgm:pt modelId="{8AD8D6AC-4D41-4162-BFFF-96F49CAA4FF7}">
      <dgm:prSet phldrT="[Text]"/>
      <dgm:spPr/>
      <dgm:t>
        <a:bodyPr/>
        <a:lstStyle/>
        <a:p>
          <a:r>
            <a:rPr lang="en-US" dirty="0" smtClean="0"/>
            <a:t>2010 </a:t>
          </a:r>
        </a:p>
        <a:p>
          <a:r>
            <a:rPr lang="en-US" dirty="0" smtClean="0"/>
            <a:t>Affordable Care Act</a:t>
          </a:r>
        </a:p>
        <a:p>
          <a:endParaRPr lang="en-US" dirty="0" smtClean="0"/>
        </a:p>
        <a:p>
          <a:r>
            <a:rPr lang="en-US" dirty="0" smtClean="0"/>
            <a:t>1st Proposed Regulations</a:t>
          </a:r>
          <a:endParaRPr lang="en-US" dirty="0"/>
        </a:p>
      </dgm:t>
    </dgm:pt>
    <dgm:pt modelId="{53B2EC84-CD7A-4B3C-816F-FF664EA8FC86}" type="parTrans" cxnId="{B2E1FDF4-977A-4FD8-BBF0-68C78D6427D5}">
      <dgm:prSet/>
      <dgm:spPr/>
      <dgm:t>
        <a:bodyPr/>
        <a:lstStyle/>
        <a:p>
          <a:endParaRPr lang="en-US"/>
        </a:p>
      </dgm:t>
    </dgm:pt>
    <dgm:pt modelId="{4D9EFCF0-A5B2-43A1-A413-0A344794D35B}" type="sibTrans" cxnId="{B2E1FDF4-977A-4FD8-BBF0-68C78D6427D5}">
      <dgm:prSet/>
      <dgm:spPr/>
      <dgm:t>
        <a:bodyPr/>
        <a:lstStyle/>
        <a:p>
          <a:endParaRPr lang="en-US"/>
        </a:p>
      </dgm:t>
    </dgm:pt>
    <dgm:pt modelId="{D74E410D-63B7-414A-8FB3-C42A1DC0D60A}">
      <dgm:prSet/>
      <dgm:spPr/>
      <dgm:t>
        <a:bodyPr/>
        <a:lstStyle/>
        <a:p>
          <a:r>
            <a:rPr lang="en-US" dirty="0" smtClean="0"/>
            <a:t>1992</a:t>
          </a:r>
        </a:p>
        <a:p>
          <a:r>
            <a:rPr lang="en-US" dirty="0" smtClean="0"/>
            <a:t>340B Statute</a:t>
          </a:r>
          <a:endParaRPr lang="en-US" dirty="0"/>
        </a:p>
      </dgm:t>
    </dgm:pt>
    <dgm:pt modelId="{E36ECA68-C423-483B-8773-78C3B5D1D631}" type="parTrans" cxnId="{26F1BFD0-972B-42C7-B4BB-9AA5438C3A01}">
      <dgm:prSet/>
      <dgm:spPr/>
      <dgm:t>
        <a:bodyPr/>
        <a:lstStyle/>
        <a:p>
          <a:endParaRPr lang="en-US"/>
        </a:p>
      </dgm:t>
    </dgm:pt>
    <dgm:pt modelId="{A1A4D309-820F-408F-8852-7B7280707A7F}" type="sibTrans" cxnId="{26F1BFD0-972B-42C7-B4BB-9AA5438C3A01}">
      <dgm:prSet/>
      <dgm:spPr/>
      <dgm:t>
        <a:bodyPr/>
        <a:lstStyle/>
        <a:p>
          <a:endParaRPr lang="en-US"/>
        </a:p>
      </dgm:t>
    </dgm:pt>
    <dgm:pt modelId="{4CACF82C-D1D9-4E25-9869-841537AA76D7}">
      <dgm:prSet/>
      <dgm:spPr/>
      <dgm:t>
        <a:bodyPr/>
        <a:lstStyle/>
        <a:p>
          <a:r>
            <a:rPr lang="en-US" dirty="0" smtClean="0"/>
            <a:t>1993</a:t>
          </a:r>
        </a:p>
        <a:p>
          <a:r>
            <a:rPr lang="en-US" dirty="0" smtClean="0"/>
            <a:t>1st Guidelines</a:t>
          </a:r>
          <a:endParaRPr lang="en-US" dirty="0"/>
        </a:p>
      </dgm:t>
    </dgm:pt>
    <dgm:pt modelId="{410E3D3B-277B-484C-BE38-1F067C6BB36D}" type="parTrans" cxnId="{4BF2BB0C-5387-4862-B031-8473C9C0AE14}">
      <dgm:prSet/>
      <dgm:spPr/>
      <dgm:t>
        <a:bodyPr/>
        <a:lstStyle/>
        <a:p>
          <a:endParaRPr lang="en-US"/>
        </a:p>
      </dgm:t>
    </dgm:pt>
    <dgm:pt modelId="{568DAD97-3E72-49A8-A61B-DB78941A0A84}" type="sibTrans" cxnId="{4BF2BB0C-5387-4862-B031-8473C9C0AE14}">
      <dgm:prSet/>
      <dgm:spPr/>
      <dgm:t>
        <a:bodyPr/>
        <a:lstStyle/>
        <a:p>
          <a:endParaRPr lang="en-US"/>
        </a:p>
      </dgm:t>
    </dgm:pt>
    <dgm:pt modelId="{FBE8CE88-4DDA-459A-B7F8-95BEFBDED432}">
      <dgm:prSet phldrT="[Text]"/>
      <dgm:spPr/>
      <dgm:t>
        <a:bodyPr/>
        <a:lstStyle/>
        <a:p>
          <a:endParaRPr lang="en-US" dirty="0"/>
        </a:p>
      </dgm:t>
    </dgm:pt>
    <dgm:pt modelId="{738940AF-8898-4FDF-8ED5-AC4862F2A0A8}" type="parTrans" cxnId="{A3EB450D-07D9-420C-9D50-B7C7F07F8190}">
      <dgm:prSet/>
      <dgm:spPr/>
      <dgm:t>
        <a:bodyPr/>
        <a:lstStyle/>
        <a:p>
          <a:endParaRPr lang="en-US"/>
        </a:p>
      </dgm:t>
    </dgm:pt>
    <dgm:pt modelId="{CD87E6A7-294D-4FD0-B332-F5961E32E27F}" type="sibTrans" cxnId="{A3EB450D-07D9-420C-9D50-B7C7F07F8190}">
      <dgm:prSet/>
      <dgm:spPr/>
      <dgm:t>
        <a:bodyPr/>
        <a:lstStyle/>
        <a:p>
          <a:endParaRPr lang="en-US"/>
        </a:p>
      </dgm:t>
    </dgm:pt>
    <dgm:pt modelId="{40C3EE38-652B-4933-B41E-666349ECDA92}" type="pres">
      <dgm:prSet presAssocID="{33A62295-CC86-4E98-8E4E-D2638E721676}" presName="arrowDiagram" presStyleCnt="0">
        <dgm:presLayoutVars>
          <dgm:chMax val="5"/>
          <dgm:dir/>
          <dgm:resizeHandles val="exact"/>
        </dgm:presLayoutVars>
      </dgm:prSet>
      <dgm:spPr/>
    </dgm:pt>
    <dgm:pt modelId="{841DF247-EB2E-4FE2-ADD7-A71BD9430570}" type="pres">
      <dgm:prSet presAssocID="{33A62295-CC86-4E98-8E4E-D2638E721676}" presName="arrow" presStyleLbl="bgShp" presStyleIdx="0" presStyleCnt="1"/>
      <dgm:spPr/>
    </dgm:pt>
    <dgm:pt modelId="{78650019-B385-443A-8BE9-699704569BC8}" type="pres">
      <dgm:prSet presAssocID="{33A62295-CC86-4E98-8E4E-D2638E721676}" presName="arrowDiagram5" presStyleCnt="0"/>
      <dgm:spPr/>
    </dgm:pt>
    <dgm:pt modelId="{5A8C79A5-BE0B-4BB5-A219-968F597EB28C}" type="pres">
      <dgm:prSet presAssocID="{D74E410D-63B7-414A-8FB3-C42A1DC0D60A}" presName="bullet5a" presStyleLbl="node1" presStyleIdx="0" presStyleCnt="5"/>
      <dgm:spPr/>
    </dgm:pt>
    <dgm:pt modelId="{56B98EDF-5324-46EF-B628-09A2D6D35801}" type="pres">
      <dgm:prSet presAssocID="{D74E410D-63B7-414A-8FB3-C42A1DC0D60A}" presName="textBox5a" presStyleLbl="revTx" presStyleIdx="0" presStyleCnt="5" custScaleX="174119" custLinFactNeighborX="37566" custLinFactNeighborY="-1837">
        <dgm:presLayoutVars>
          <dgm:bulletEnabled val="1"/>
        </dgm:presLayoutVars>
      </dgm:prSet>
      <dgm:spPr/>
      <dgm:t>
        <a:bodyPr/>
        <a:lstStyle/>
        <a:p>
          <a:endParaRPr lang="en-US"/>
        </a:p>
      </dgm:t>
    </dgm:pt>
    <dgm:pt modelId="{D093BEBF-1EB7-4229-A646-C18A150406F4}" type="pres">
      <dgm:prSet presAssocID="{4CACF82C-D1D9-4E25-9869-841537AA76D7}" presName="bullet5b" presStyleLbl="node1" presStyleIdx="1" presStyleCnt="5"/>
      <dgm:spPr/>
    </dgm:pt>
    <dgm:pt modelId="{5DBA8043-8BA1-4848-9C8D-84F0E56A92FF}" type="pres">
      <dgm:prSet presAssocID="{4CACF82C-D1D9-4E25-9869-841537AA76D7}" presName="textBox5b" presStyleLbl="revTx" presStyleIdx="1" presStyleCnt="5">
        <dgm:presLayoutVars>
          <dgm:bulletEnabled val="1"/>
        </dgm:presLayoutVars>
      </dgm:prSet>
      <dgm:spPr/>
      <dgm:t>
        <a:bodyPr/>
        <a:lstStyle/>
        <a:p>
          <a:endParaRPr lang="en-US"/>
        </a:p>
      </dgm:t>
    </dgm:pt>
    <dgm:pt modelId="{90A4F321-3B8F-485A-9C61-D886A83591AB}" type="pres">
      <dgm:prSet presAssocID="{781872B1-1688-4078-8B46-9099BFD0EE4A}" presName="bullet5c" presStyleLbl="node1" presStyleIdx="2" presStyleCnt="5"/>
      <dgm:spPr/>
    </dgm:pt>
    <dgm:pt modelId="{EAF8458E-C13C-4794-9ADD-5D008B724307}" type="pres">
      <dgm:prSet presAssocID="{781872B1-1688-4078-8B46-9099BFD0EE4A}" presName="textBox5c" presStyleLbl="revTx" presStyleIdx="2" presStyleCnt="5">
        <dgm:presLayoutVars>
          <dgm:bulletEnabled val="1"/>
        </dgm:presLayoutVars>
      </dgm:prSet>
      <dgm:spPr/>
      <dgm:t>
        <a:bodyPr/>
        <a:lstStyle/>
        <a:p>
          <a:endParaRPr lang="en-US"/>
        </a:p>
      </dgm:t>
    </dgm:pt>
    <dgm:pt modelId="{C7A5149A-C73F-4E98-B050-6D3D67EBDADB}" type="pres">
      <dgm:prSet presAssocID="{320E72FC-ABC6-494C-A86A-0F24FA9EA28E}" presName="bullet5d" presStyleLbl="node1" presStyleIdx="3" presStyleCnt="5"/>
      <dgm:spPr/>
    </dgm:pt>
    <dgm:pt modelId="{878F7548-B1FA-4A15-B5E4-77D363ED34C1}" type="pres">
      <dgm:prSet presAssocID="{320E72FC-ABC6-494C-A86A-0F24FA9EA28E}" presName="textBox5d" presStyleLbl="revTx" presStyleIdx="3" presStyleCnt="5">
        <dgm:presLayoutVars>
          <dgm:bulletEnabled val="1"/>
        </dgm:presLayoutVars>
      </dgm:prSet>
      <dgm:spPr/>
      <dgm:t>
        <a:bodyPr/>
        <a:lstStyle/>
        <a:p>
          <a:endParaRPr lang="en-US"/>
        </a:p>
      </dgm:t>
    </dgm:pt>
    <dgm:pt modelId="{E2490AB8-679F-40E0-8DCD-8875BC88CFA9}" type="pres">
      <dgm:prSet presAssocID="{8AD8D6AC-4D41-4162-BFFF-96F49CAA4FF7}" presName="bullet5e" presStyleLbl="node1" presStyleIdx="4" presStyleCnt="5"/>
      <dgm:spPr/>
    </dgm:pt>
    <dgm:pt modelId="{135EC7B1-A8AB-4C62-9ACF-2DACB68231C5}" type="pres">
      <dgm:prSet presAssocID="{8AD8D6AC-4D41-4162-BFFF-96F49CAA4FF7}" presName="textBox5e" presStyleLbl="revTx" presStyleIdx="4" presStyleCnt="5">
        <dgm:presLayoutVars>
          <dgm:bulletEnabled val="1"/>
        </dgm:presLayoutVars>
      </dgm:prSet>
      <dgm:spPr/>
      <dgm:t>
        <a:bodyPr/>
        <a:lstStyle/>
        <a:p>
          <a:endParaRPr lang="en-US"/>
        </a:p>
      </dgm:t>
    </dgm:pt>
  </dgm:ptLst>
  <dgm:cxnLst>
    <dgm:cxn modelId="{B8006855-B2CA-4552-8301-86442356A2C2}" srcId="{33A62295-CC86-4E98-8E4E-D2638E721676}" destId="{320E72FC-ABC6-494C-A86A-0F24FA9EA28E}" srcOrd="3" destOrd="0" parTransId="{77A8545F-C3B7-4647-84D2-AD61D9DC2CEB}" sibTransId="{F6E544A8-8EB8-4CAF-AF65-F61A21E4A106}"/>
    <dgm:cxn modelId="{26F1BFD0-972B-42C7-B4BB-9AA5438C3A01}" srcId="{33A62295-CC86-4E98-8E4E-D2638E721676}" destId="{D74E410D-63B7-414A-8FB3-C42A1DC0D60A}" srcOrd="0" destOrd="0" parTransId="{E36ECA68-C423-483B-8773-78C3B5D1D631}" sibTransId="{A1A4D309-820F-408F-8852-7B7280707A7F}"/>
    <dgm:cxn modelId="{B2E1FDF4-977A-4FD8-BBF0-68C78D6427D5}" srcId="{33A62295-CC86-4E98-8E4E-D2638E721676}" destId="{8AD8D6AC-4D41-4162-BFFF-96F49CAA4FF7}" srcOrd="4" destOrd="0" parTransId="{53B2EC84-CD7A-4B3C-816F-FF664EA8FC86}" sibTransId="{4D9EFCF0-A5B2-43A1-A413-0A344794D35B}"/>
    <dgm:cxn modelId="{EBA6FAE7-16CA-4C9A-8495-1189498EB594}" type="presOf" srcId="{4CACF82C-D1D9-4E25-9869-841537AA76D7}" destId="{5DBA8043-8BA1-4848-9C8D-84F0E56A92FF}" srcOrd="0" destOrd="0" presId="urn:microsoft.com/office/officeart/2005/8/layout/arrow2"/>
    <dgm:cxn modelId="{7BCEA6EB-6E20-45ED-97C8-506E20370E19}" type="presOf" srcId="{8AD8D6AC-4D41-4162-BFFF-96F49CAA4FF7}" destId="{135EC7B1-A8AB-4C62-9ACF-2DACB68231C5}" srcOrd="0" destOrd="0" presId="urn:microsoft.com/office/officeart/2005/8/layout/arrow2"/>
    <dgm:cxn modelId="{5A201CA7-683A-4D5E-A9D6-23132ECADA15}" type="presOf" srcId="{D74E410D-63B7-414A-8FB3-C42A1DC0D60A}" destId="{56B98EDF-5324-46EF-B628-09A2D6D35801}" srcOrd="0" destOrd="0" presId="urn:microsoft.com/office/officeart/2005/8/layout/arrow2"/>
    <dgm:cxn modelId="{AC416D1B-CF7D-4765-A96A-BCA299783601}" type="presOf" srcId="{33A62295-CC86-4E98-8E4E-D2638E721676}" destId="{40C3EE38-652B-4933-B41E-666349ECDA92}" srcOrd="0" destOrd="0" presId="urn:microsoft.com/office/officeart/2005/8/layout/arrow2"/>
    <dgm:cxn modelId="{A3EB450D-07D9-420C-9D50-B7C7F07F8190}" srcId="{33A62295-CC86-4E98-8E4E-D2638E721676}" destId="{FBE8CE88-4DDA-459A-B7F8-95BEFBDED432}" srcOrd="5" destOrd="0" parTransId="{738940AF-8898-4FDF-8ED5-AC4862F2A0A8}" sibTransId="{CD87E6A7-294D-4FD0-B332-F5961E32E27F}"/>
    <dgm:cxn modelId="{BB1E649E-5668-49CA-B5B2-15984E072A0D}" type="presOf" srcId="{320E72FC-ABC6-494C-A86A-0F24FA9EA28E}" destId="{878F7548-B1FA-4A15-B5E4-77D363ED34C1}" srcOrd="0" destOrd="0" presId="urn:microsoft.com/office/officeart/2005/8/layout/arrow2"/>
    <dgm:cxn modelId="{4BF2BB0C-5387-4862-B031-8473C9C0AE14}" srcId="{33A62295-CC86-4E98-8E4E-D2638E721676}" destId="{4CACF82C-D1D9-4E25-9869-841537AA76D7}" srcOrd="1" destOrd="0" parTransId="{410E3D3B-277B-484C-BE38-1F067C6BB36D}" sibTransId="{568DAD97-3E72-49A8-A61B-DB78941A0A84}"/>
    <dgm:cxn modelId="{8BE51B12-D129-4829-84D2-F2A9A83BE16C}" type="presOf" srcId="{781872B1-1688-4078-8B46-9099BFD0EE4A}" destId="{EAF8458E-C13C-4794-9ADD-5D008B724307}" srcOrd="0" destOrd="0" presId="urn:microsoft.com/office/officeart/2005/8/layout/arrow2"/>
    <dgm:cxn modelId="{FAC45D97-FC19-45A4-BA39-ADD4C064CFD2}" srcId="{33A62295-CC86-4E98-8E4E-D2638E721676}" destId="{781872B1-1688-4078-8B46-9099BFD0EE4A}" srcOrd="2" destOrd="0" parTransId="{FF256856-974A-4556-AAF8-CF9C7CC48C9F}" sibTransId="{09367684-DFA0-4569-AF1B-6436A94C35FF}"/>
    <dgm:cxn modelId="{75B5FF40-627C-4736-8424-48E98DDE42D2}" type="presParOf" srcId="{40C3EE38-652B-4933-B41E-666349ECDA92}" destId="{841DF247-EB2E-4FE2-ADD7-A71BD9430570}" srcOrd="0" destOrd="0" presId="urn:microsoft.com/office/officeart/2005/8/layout/arrow2"/>
    <dgm:cxn modelId="{0BFBF0D8-6155-4BEC-BDE3-CD784815BA04}" type="presParOf" srcId="{40C3EE38-652B-4933-B41E-666349ECDA92}" destId="{78650019-B385-443A-8BE9-699704569BC8}" srcOrd="1" destOrd="0" presId="urn:microsoft.com/office/officeart/2005/8/layout/arrow2"/>
    <dgm:cxn modelId="{89C520A2-5978-4964-8EC8-5F83880C300B}" type="presParOf" srcId="{78650019-B385-443A-8BE9-699704569BC8}" destId="{5A8C79A5-BE0B-4BB5-A219-968F597EB28C}" srcOrd="0" destOrd="0" presId="urn:microsoft.com/office/officeart/2005/8/layout/arrow2"/>
    <dgm:cxn modelId="{3573A564-90D5-4372-AD14-A07D10498FE1}" type="presParOf" srcId="{78650019-B385-443A-8BE9-699704569BC8}" destId="{56B98EDF-5324-46EF-B628-09A2D6D35801}" srcOrd="1" destOrd="0" presId="urn:microsoft.com/office/officeart/2005/8/layout/arrow2"/>
    <dgm:cxn modelId="{0F997A14-9E97-4BCE-891E-9B152C6AE2B4}" type="presParOf" srcId="{78650019-B385-443A-8BE9-699704569BC8}" destId="{D093BEBF-1EB7-4229-A646-C18A150406F4}" srcOrd="2" destOrd="0" presId="urn:microsoft.com/office/officeart/2005/8/layout/arrow2"/>
    <dgm:cxn modelId="{C4C8FF12-211B-46F2-838D-64B84E48216D}" type="presParOf" srcId="{78650019-B385-443A-8BE9-699704569BC8}" destId="{5DBA8043-8BA1-4848-9C8D-84F0E56A92FF}" srcOrd="3" destOrd="0" presId="urn:microsoft.com/office/officeart/2005/8/layout/arrow2"/>
    <dgm:cxn modelId="{5037BE65-6C09-4B7D-B145-A4147EAF7EAC}" type="presParOf" srcId="{78650019-B385-443A-8BE9-699704569BC8}" destId="{90A4F321-3B8F-485A-9C61-D886A83591AB}" srcOrd="4" destOrd="0" presId="urn:microsoft.com/office/officeart/2005/8/layout/arrow2"/>
    <dgm:cxn modelId="{51AF3CE4-03BE-4CBA-8C47-3920861A8FB1}" type="presParOf" srcId="{78650019-B385-443A-8BE9-699704569BC8}" destId="{EAF8458E-C13C-4794-9ADD-5D008B724307}" srcOrd="5" destOrd="0" presId="urn:microsoft.com/office/officeart/2005/8/layout/arrow2"/>
    <dgm:cxn modelId="{05F4182A-BDB6-4594-AA95-E328150B92B9}" type="presParOf" srcId="{78650019-B385-443A-8BE9-699704569BC8}" destId="{C7A5149A-C73F-4E98-B050-6D3D67EBDADB}" srcOrd="6" destOrd="0" presId="urn:microsoft.com/office/officeart/2005/8/layout/arrow2"/>
    <dgm:cxn modelId="{A6D80C60-41BC-4FCE-A2DE-8DC641EB496F}" type="presParOf" srcId="{78650019-B385-443A-8BE9-699704569BC8}" destId="{878F7548-B1FA-4A15-B5E4-77D363ED34C1}" srcOrd="7" destOrd="0" presId="urn:microsoft.com/office/officeart/2005/8/layout/arrow2"/>
    <dgm:cxn modelId="{F72713A6-35AD-4E4C-9AEF-9DBCAD1E5054}" type="presParOf" srcId="{78650019-B385-443A-8BE9-699704569BC8}" destId="{E2490AB8-679F-40E0-8DCD-8875BC88CFA9}" srcOrd="8" destOrd="0" presId="urn:microsoft.com/office/officeart/2005/8/layout/arrow2"/>
    <dgm:cxn modelId="{CB20C53D-AAC8-4442-A4B8-9DCD19E380E2}" type="presParOf" srcId="{78650019-B385-443A-8BE9-699704569BC8}" destId="{135EC7B1-A8AB-4C62-9ACF-2DACB68231C5}"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D191F0-8D13-1347-857A-7E0495C32324}" type="doc">
      <dgm:prSet loTypeId="urn:microsoft.com/office/officeart/2005/8/layout/matrix1" loCatId="" qsTypeId="urn:microsoft.com/office/officeart/2005/8/quickstyle/simple4" qsCatId="simple" csTypeId="urn:microsoft.com/office/officeart/2005/8/colors/accent1_2#1" csCatId="accent1" phldr="1"/>
      <dgm:spPr/>
      <dgm:t>
        <a:bodyPr/>
        <a:lstStyle/>
        <a:p>
          <a:endParaRPr lang="en-US"/>
        </a:p>
      </dgm:t>
    </dgm:pt>
    <dgm:pt modelId="{F3BFEB79-7867-B94A-B1AB-6474D5771585}">
      <dgm:prSet phldrT="[Text]"/>
      <dgm:spPr>
        <a:solidFill>
          <a:schemeClr val="accent1">
            <a:lumMod val="50000"/>
            <a:alpha val="41000"/>
          </a:schemeClr>
        </a:solidFill>
        <a:ln>
          <a:solidFill>
            <a:schemeClr val="accent1">
              <a:lumMod val="50000"/>
            </a:schemeClr>
          </a:solidFill>
        </a:ln>
      </dgm:spPr>
      <dgm:t>
        <a:bodyPr/>
        <a:lstStyle/>
        <a:p>
          <a:r>
            <a:rPr lang="en-US" dirty="0" smtClean="0">
              <a:solidFill>
                <a:schemeClr val="accent3"/>
              </a:solidFill>
            </a:rPr>
            <a:t>340B Program</a:t>
          </a:r>
          <a:endParaRPr lang="en-US" dirty="0">
            <a:solidFill>
              <a:schemeClr val="accent3"/>
            </a:solidFill>
          </a:endParaRPr>
        </a:p>
      </dgm:t>
    </dgm:pt>
    <dgm:pt modelId="{6E9BE366-DCD8-6C4F-AAD7-27B4DF1AB72D}" type="parTrans" cxnId="{EA442EE9-57E6-0441-8C83-5EA2E22002E8}">
      <dgm:prSet/>
      <dgm:spPr/>
      <dgm:t>
        <a:bodyPr/>
        <a:lstStyle/>
        <a:p>
          <a:endParaRPr lang="en-US"/>
        </a:p>
      </dgm:t>
    </dgm:pt>
    <dgm:pt modelId="{3A396ECE-B0F3-F14E-BB66-E642C8898ADF}" type="sibTrans" cxnId="{EA442EE9-57E6-0441-8C83-5EA2E22002E8}">
      <dgm:prSet/>
      <dgm:spPr/>
      <dgm:t>
        <a:bodyPr/>
        <a:lstStyle/>
        <a:p>
          <a:endParaRPr lang="en-US"/>
        </a:p>
      </dgm:t>
    </dgm:pt>
    <dgm:pt modelId="{CD491053-3223-E04B-8996-33A22F5E67D6}">
      <dgm:prSet phldrT="[Text]" custT="1"/>
      <dgm:spPr>
        <a:solidFill>
          <a:schemeClr val="accent1">
            <a:lumMod val="50000"/>
          </a:schemeClr>
        </a:solidFill>
      </dgm:spPr>
      <dgm:t>
        <a:bodyPr/>
        <a:lstStyle/>
        <a:p>
          <a:r>
            <a:rPr lang="en-US" sz="2000" dirty="0" smtClean="0">
              <a:solidFill>
                <a:srgbClr val="000000"/>
              </a:solidFill>
            </a:rPr>
            <a:t>Certain safety net covered entities</a:t>
          </a:r>
          <a:endParaRPr lang="en-US" sz="2000" dirty="0">
            <a:solidFill>
              <a:srgbClr val="000000"/>
            </a:solidFill>
          </a:endParaRPr>
        </a:p>
      </dgm:t>
    </dgm:pt>
    <dgm:pt modelId="{2D33BBBB-E923-884B-B1D5-E6EA3D1BAE5B}" type="parTrans" cxnId="{93BED6F2-DFF1-B14F-8A0D-B2709F98C586}">
      <dgm:prSet/>
      <dgm:spPr/>
      <dgm:t>
        <a:bodyPr/>
        <a:lstStyle/>
        <a:p>
          <a:endParaRPr lang="en-US"/>
        </a:p>
      </dgm:t>
    </dgm:pt>
    <dgm:pt modelId="{3C7B7AD2-125C-C543-9973-C00517BBA43F}" type="sibTrans" cxnId="{93BED6F2-DFF1-B14F-8A0D-B2709F98C586}">
      <dgm:prSet/>
      <dgm:spPr/>
      <dgm:t>
        <a:bodyPr/>
        <a:lstStyle/>
        <a:p>
          <a:endParaRPr lang="en-US"/>
        </a:p>
      </dgm:t>
    </dgm:pt>
    <dgm:pt modelId="{608AE8A0-D9CD-D941-856D-FB35CFFACA20}">
      <dgm:prSet phldrT="[Text]" custT="1"/>
      <dgm:spPr>
        <a:solidFill>
          <a:schemeClr val="accent1"/>
        </a:solidFill>
      </dgm:spPr>
      <dgm:t>
        <a:bodyPr/>
        <a:lstStyle/>
        <a:p>
          <a:r>
            <a:rPr lang="en-US" sz="2000" dirty="0" smtClean="0">
              <a:solidFill>
                <a:srgbClr val="000000"/>
              </a:solidFill>
            </a:rPr>
            <a:t>Required for all manufacturers in Medicaid</a:t>
          </a:r>
          <a:endParaRPr lang="en-US" sz="2000" dirty="0">
            <a:solidFill>
              <a:srgbClr val="000000"/>
            </a:solidFill>
          </a:endParaRPr>
        </a:p>
      </dgm:t>
    </dgm:pt>
    <dgm:pt modelId="{F54A42FC-B9C0-5E4D-AE3C-AEA53FF5DE31}" type="sibTrans" cxnId="{3EE66D96-618E-874E-BE40-9184DD549381}">
      <dgm:prSet/>
      <dgm:spPr/>
      <dgm:t>
        <a:bodyPr/>
        <a:lstStyle/>
        <a:p>
          <a:endParaRPr lang="en-US"/>
        </a:p>
      </dgm:t>
    </dgm:pt>
    <dgm:pt modelId="{8D3A71CD-6BC6-6149-8102-7AC59FECB676}" type="parTrans" cxnId="{3EE66D96-618E-874E-BE40-9184DD549381}">
      <dgm:prSet/>
      <dgm:spPr/>
      <dgm:t>
        <a:bodyPr/>
        <a:lstStyle/>
        <a:p>
          <a:endParaRPr lang="en-US"/>
        </a:p>
      </dgm:t>
    </dgm:pt>
    <dgm:pt modelId="{21368123-79AF-5947-B012-A94B7790E2FB}">
      <dgm:prSet phldrT="[Text]" custT="1"/>
      <dgm:spPr>
        <a:solidFill>
          <a:schemeClr val="accent1">
            <a:lumMod val="90000"/>
          </a:schemeClr>
        </a:solidFill>
      </dgm:spPr>
      <dgm:t>
        <a:bodyPr/>
        <a:lstStyle/>
        <a:p>
          <a:r>
            <a:rPr lang="en-US" sz="2000" dirty="0" smtClean="0">
              <a:solidFill>
                <a:schemeClr val="tx1"/>
              </a:solidFill>
            </a:rPr>
            <a:t>Price discounts</a:t>
          </a:r>
          <a:endParaRPr lang="en-US" sz="2000" dirty="0">
            <a:solidFill>
              <a:schemeClr val="tx1"/>
            </a:solidFill>
          </a:endParaRPr>
        </a:p>
      </dgm:t>
    </dgm:pt>
    <dgm:pt modelId="{B3360C34-D1DF-9341-8CCD-AA652DBA8018}" type="sibTrans" cxnId="{F30358B0-9EF5-044C-B644-C37DA62A83F2}">
      <dgm:prSet/>
      <dgm:spPr/>
      <dgm:t>
        <a:bodyPr/>
        <a:lstStyle/>
        <a:p>
          <a:endParaRPr lang="en-US"/>
        </a:p>
      </dgm:t>
    </dgm:pt>
    <dgm:pt modelId="{C1614FF0-0E4A-9A48-B882-93FD08C9657F}" type="parTrans" cxnId="{F30358B0-9EF5-044C-B644-C37DA62A83F2}">
      <dgm:prSet/>
      <dgm:spPr/>
      <dgm:t>
        <a:bodyPr/>
        <a:lstStyle/>
        <a:p>
          <a:endParaRPr lang="en-US"/>
        </a:p>
      </dgm:t>
    </dgm:pt>
    <dgm:pt modelId="{FF7F7118-8B0E-EC42-8F35-8BB89F6A55EA}">
      <dgm:prSet phldrT="[Text]" custT="1"/>
      <dgm:spPr>
        <a:solidFill>
          <a:schemeClr val="accent1">
            <a:lumMod val="75000"/>
          </a:schemeClr>
        </a:solidFill>
      </dgm:spPr>
      <dgm:t>
        <a:bodyPr/>
        <a:lstStyle/>
        <a:p>
          <a:r>
            <a:rPr lang="en-US" sz="2000" dirty="0" smtClean="0">
              <a:solidFill>
                <a:srgbClr val="000000"/>
              </a:solidFill>
            </a:rPr>
            <a:t>Outpatient drugs</a:t>
          </a:r>
          <a:endParaRPr lang="en-US" sz="2000" dirty="0">
            <a:solidFill>
              <a:srgbClr val="000000"/>
            </a:solidFill>
          </a:endParaRPr>
        </a:p>
      </dgm:t>
    </dgm:pt>
    <dgm:pt modelId="{A2FFED22-9F22-B944-9B29-4E46C1507F7B}" type="sibTrans" cxnId="{90FC0861-F4E6-B64E-8DA5-ECB3B239B55B}">
      <dgm:prSet/>
      <dgm:spPr/>
      <dgm:t>
        <a:bodyPr/>
        <a:lstStyle/>
        <a:p>
          <a:endParaRPr lang="en-US"/>
        </a:p>
      </dgm:t>
    </dgm:pt>
    <dgm:pt modelId="{60C19EBF-F2E1-2947-810A-5FE1825AAC3E}" type="parTrans" cxnId="{90FC0861-F4E6-B64E-8DA5-ECB3B239B55B}">
      <dgm:prSet/>
      <dgm:spPr/>
      <dgm:t>
        <a:bodyPr/>
        <a:lstStyle/>
        <a:p>
          <a:endParaRPr lang="en-US"/>
        </a:p>
      </dgm:t>
    </dgm:pt>
    <dgm:pt modelId="{2DAA3F8B-93F7-7D48-91FE-239538045584}" type="pres">
      <dgm:prSet presAssocID="{54D191F0-8D13-1347-857A-7E0495C32324}" presName="diagram" presStyleCnt="0">
        <dgm:presLayoutVars>
          <dgm:chMax val="1"/>
          <dgm:dir/>
          <dgm:animLvl val="ctr"/>
          <dgm:resizeHandles val="exact"/>
        </dgm:presLayoutVars>
      </dgm:prSet>
      <dgm:spPr/>
      <dgm:t>
        <a:bodyPr/>
        <a:lstStyle/>
        <a:p>
          <a:endParaRPr lang="en-US"/>
        </a:p>
      </dgm:t>
    </dgm:pt>
    <dgm:pt modelId="{61F28AF6-D53C-FF4B-B981-09A226E98318}" type="pres">
      <dgm:prSet presAssocID="{54D191F0-8D13-1347-857A-7E0495C32324}" presName="matrix" presStyleCnt="0"/>
      <dgm:spPr/>
    </dgm:pt>
    <dgm:pt modelId="{3304E422-614F-CD44-BB38-CD6D5BC3F300}" type="pres">
      <dgm:prSet presAssocID="{54D191F0-8D13-1347-857A-7E0495C32324}" presName="tile1" presStyleLbl="node1" presStyleIdx="0" presStyleCnt="4"/>
      <dgm:spPr/>
      <dgm:t>
        <a:bodyPr/>
        <a:lstStyle/>
        <a:p>
          <a:endParaRPr lang="en-US"/>
        </a:p>
      </dgm:t>
    </dgm:pt>
    <dgm:pt modelId="{0C15E73C-A8FC-7D46-9EE7-D5F534612DAE}" type="pres">
      <dgm:prSet presAssocID="{54D191F0-8D13-1347-857A-7E0495C32324}" presName="tile1text" presStyleLbl="node1" presStyleIdx="0" presStyleCnt="4">
        <dgm:presLayoutVars>
          <dgm:chMax val="0"/>
          <dgm:chPref val="0"/>
          <dgm:bulletEnabled val="1"/>
        </dgm:presLayoutVars>
      </dgm:prSet>
      <dgm:spPr/>
      <dgm:t>
        <a:bodyPr/>
        <a:lstStyle/>
        <a:p>
          <a:endParaRPr lang="en-US"/>
        </a:p>
      </dgm:t>
    </dgm:pt>
    <dgm:pt modelId="{41093A2F-73A4-D843-96AB-4697307FFC65}" type="pres">
      <dgm:prSet presAssocID="{54D191F0-8D13-1347-857A-7E0495C32324}" presName="tile2" presStyleLbl="node1" presStyleIdx="1" presStyleCnt="4"/>
      <dgm:spPr/>
      <dgm:t>
        <a:bodyPr/>
        <a:lstStyle/>
        <a:p>
          <a:endParaRPr lang="en-US"/>
        </a:p>
      </dgm:t>
    </dgm:pt>
    <dgm:pt modelId="{430732D9-099E-544B-A07C-189C04BC4BC3}" type="pres">
      <dgm:prSet presAssocID="{54D191F0-8D13-1347-857A-7E0495C32324}" presName="tile2text" presStyleLbl="node1" presStyleIdx="1" presStyleCnt="4">
        <dgm:presLayoutVars>
          <dgm:chMax val="0"/>
          <dgm:chPref val="0"/>
          <dgm:bulletEnabled val="1"/>
        </dgm:presLayoutVars>
      </dgm:prSet>
      <dgm:spPr/>
      <dgm:t>
        <a:bodyPr/>
        <a:lstStyle/>
        <a:p>
          <a:endParaRPr lang="en-US"/>
        </a:p>
      </dgm:t>
    </dgm:pt>
    <dgm:pt modelId="{224C7EB1-8BD2-884C-91CE-5CD6F5BA19B7}" type="pres">
      <dgm:prSet presAssocID="{54D191F0-8D13-1347-857A-7E0495C32324}" presName="tile3" presStyleLbl="node1" presStyleIdx="2" presStyleCnt="4"/>
      <dgm:spPr/>
      <dgm:t>
        <a:bodyPr/>
        <a:lstStyle/>
        <a:p>
          <a:endParaRPr lang="en-US"/>
        </a:p>
      </dgm:t>
    </dgm:pt>
    <dgm:pt modelId="{8215A296-2E1D-9247-BFEB-DF7C4618F888}" type="pres">
      <dgm:prSet presAssocID="{54D191F0-8D13-1347-857A-7E0495C32324}" presName="tile3text" presStyleLbl="node1" presStyleIdx="2" presStyleCnt="4">
        <dgm:presLayoutVars>
          <dgm:chMax val="0"/>
          <dgm:chPref val="0"/>
          <dgm:bulletEnabled val="1"/>
        </dgm:presLayoutVars>
      </dgm:prSet>
      <dgm:spPr/>
      <dgm:t>
        <a:bodyPr/>
        <a:lstStyle/>
        <a:p>
          <a:endParaRPr lang="en-US"/>
        </a:p>
      </dgm:t>
    </dgm:pt>
    <dgm:pt modelId="{6AA0F94B-08ED-6744-9BB4-E7AACE700711}" type="pres">
      <dgm:prSet presAssocID="{54D191F0-8D13-1347-857A-7E0495C32324}" presName="tile4" presStyleLbl="node1" presStyleIdx="3" presStyleCnt="4"/>
      <dgm:spPr/>
      <dgm:t>
        <a:bodyPr/>
        <a:lstStyle/>
        <a:p>
          <a:endParaRPr lang="en-US"/>
        </a:p>
      </dgm:t>
    </dgm:pt>
    <dgm:pt modelId="{E7B5F0EE-270E-644D-8823-A51B90D02CDB}" type="pres">
      <dgm:prSet presAssocID="{54D191F0-8D13-1347-857A-7E0495C32324}" presName="tile4text" presStyleLbl="node1" presStyleIdx="3" presStyleCnt="4">
        <dgm:presLayoutVars>
          <dgm:chMax val="0"/>
          <dgm:chPref val="0"/>
          <dgm:bulletEnabled val="1"/>
        </dgm:presLayoutVars>
      </dgm:prSet>
      <dgm:spPr/>
      <dgm:t>
        <a:bodyPr/>
        <a:lstStyle/>
        <a:p>
          <a:endParaRPr lang="en-US"/>
        </a:p>
      </dgm:t>
    </dgm:pt>
    <dgm:pt modelId="{9D3DD288-828C-5643-8F37-15DBD8C840B8}" type="pres">
      <dgm:prSet presAssocID="{54D191F0-8D13-1347-857A-7E0495C32324}" presName="centerTile" presStyleLbl="fgShp" presStyleIdx="0" presStyleCnt="1" custScaleX="150000" custScaleY="155000" custLinFactNeighborY="0">
        <dgm:presLayoutVars>
          <dgm:chMax val="0"/>
          <dgm:chPref val="0"/>
        </dgm:presLayoutVars>
      </dgm:prSet>
      <dgm:spPr/>
      <dgm:t>
        <a:bodyPr/>
        <a:lstStyle/>
        <a:p>
          <a:endParaRPr lang="en-US"/>
        </a:p>
      </dgm:t>
    </dgm:pt>
  </dgm:ptLst>
  <dgm:cxnLst>
    <dgm:cxn modelId="{93BED6F2-DFF1-B14F-8A0D-B2709F98C586}" srcId="{F3BFEB79-7867-B94A-B1AB-6474D5771585}" destId="{CD491053-3223-E04B-8996-33A22F5E67D6}" srcOrd="0" destOrd="0" parTransId="{2D33BBBB-E923-884B-B1D5-E6EA3D1BAE5B}" sibTransId="{3C7B7AD2-125C-C543-9973-C00517BBA43F}"/>
    <dgm:cxn modelId="{F30358B0-9EF5-044C-B644-C37DA62A83F2}" srcId="{F3BFEB79-7867-B94A-B1AB-6474D5771585}" destId="{21368123-79AF-5947-B012-A94B7790E2FB}" srcOrd="2" destOrd="0" parTransId="{C1614FF0-0E4A-9A48-B882-93FD08C9657F}" sibTransId="{B3360C34-D1DF-9341-8CCD-AA652DBA8018}"/>
    <dgm:cxn modelId="{C1832368-6952-4667-B112-16A98217DCEE}" type="presOf" srcId="{FF7F7118-8B0E-EC42-8F35-8BB89F6A55EA}" destId="{430732D9-099E-544B-A07C-189C04BC4BC3}" srcOrd="1" destOrd="0" presId="urn:microsoft.com/office/officeart/2005/8/layout/matrix1"/>
    <dgm:cxn modelId="{EA442EE9-57E6-0441-8C83-5EA2E22002E8}" srcId="{54D191F0-8D13-1347-857A-7E0495C32324}" destId="{F3BFEB79-7867-B94A-B1AB-6474D5771585}" srcOrd="0" destOrd="0" parTransId="{6E9BE366-DCD8-6C4F-AAD7-27B4DF1AB72D}" sibTransId="{3A396ECE-B0F3-F14E-BB66-E642C8898ADF}"/>
    <dgm:cxn modelId="{BA74C861-99E9-4901-B2ED-C8E6EC71DB90}" type="presOf" srcId="{21368123-79AF-5947-B012-A94B7790E2FB}" destId="{224C7EB1-8BD2-884C-91CE-5CD6F5BA19B7}" srcOrd="0" destOrd="0" presId="urn:microsoft.com/office/officeart/2005/8/layout/matrix1"/>
    <dgm:cxn modelId="{3EE66D96-618E-874E-BE40-9184DD549381}" srcId="{F3BFEB79-7867-B94A-B1AB-6474D5771585}" destId="{608AE8A0-D9CD-D941-856D-FB35CFFACA20}" srcOrd="3" destOrd="0" parTransId="{8D3A71CD-6BC6-6149-8102-7AC59FECB676}" sibTransId="{F54A42FC-B9C0-5E4D-AE3C-AEA53FF5DE31}"/>
    <dgm:cxn modelId="{6784C4BF-56ED-43C7-BD83-3028E3BA2F71}" type="presOf" srcId="{608AE8A0-D9CD-D941-856D-FB35CFFACA20}" destId="{6AA0F94B-08ED-6744-9BB4-E7AACE700711}" srcOrd="0" destOrd="0" presId="urn:microsoft.com/office/officeart/2005/8/layout/matrix1"/>
    <dgm:cxn modelId="{BD4096F6-76B8-422F-BA38-ADADB255BD86}" type="presOf" srcId="{608AE8A0-D9CD-D941-856D-FB35CFFACA20}" destId="{E7B5F0EE-270E-644D-8823-A51B90D02CDB}" srcOrd="1" destOrd="0" presId="urn:microsoft.com/office/officeart/2005/8/layout/matrix1"/>
    <dgm:cxn modelId="{90FC0861-F4E6-B64E-8DA5-ECB3B239B55B}" srcId="{F3BFEB79-7867-B94A-B1AB-6474D5771585}" destId="{FF7F7118-8B0E-EC42-8F35-8BB89F6A55EA}" srcOrd="1" destOrd="0" parTransId="{60C19EBF-F2E1-2947-810A-5FE1825AAC3E}" sibTransId="{A2FFED22-9F22-B944-9B29-4E46C1507F7B}"/>
    <dgm:cxn modelId="{61C64F27-977F-416F-944F-850E40AF4977}" type="presOf" srcId="{CD491053-3223-E04B-8996-33A22F5E67D6}" destId="{3304E422-614F-CD44-BB38-CD6D5BC3F300}" srcOrd="0" destOrd="0" presId="urn:microsoft.com/office/officeart/2005/8/layout/matrix1"/>
    <dgm:cxn modelId="{64C7FA68-C430-49CB-AFD6-0015A6D99122}" type="presOf" srcId="{FF7F7118-8B0E-EC42-8F35-8BB89F6A55EA}" destId="{41093A2F-73A4-D843-96AB-4697307FFC65}" srcOrd="0" destOrd="0" presId="urn:microsoft.com/office/officeart/2005/8/layout/matrix1"/>
    <dgm:cxn modelId="{50230920-0BA7-4F24-AFCE-C8403D237360}" type="presOf" srcId="{CD491053-3223-E04B-8996-33A22F5E67D6}" destId="{0C15E73C-A8FC-7D46-9EE7-D5F534612DAE}" srcOrd="1" destOrd="0" presId="urn:microsoft.com/office/officeart/2005/8/layout/matrix1"/>
    <dgm:cxn modelId="{4AC94EEB-42DA-48D0-B6A1-7E77298DCA5D}" type="presOf" srcId="{F3BFEB79-7867-B94A-B1AB-6474D5771585}" destId="{9D3DD288-828C-5643-8F37-15DBD8C840B8}" srcOrd="0" destOrd="0" presId="urn:microsoft.com/office/officeart/2005/8/layout/matrix1"/>
    <dgm:cxn modelId="{1C4E3DC6-D1EF-43BE-9D95-EC685B444FC9}" type="presOf" srcId="{54D191F0-8D13-1347-857A-7E0495C32324}" destId="{2DAA3F8B-93F7-7D48-91FE-239538045584}" srcOrd="0" destOrd="0" presId="urn:microsoft.com/office/officeart/2005/8/layout/matrix1"/>
    <dgm:cxn modelId="{8D1B0324-C366-424B-A031-D25B42884E40}" type="presOf" srcId="{21368123-79AF-5947-B012-A94B7790E2FB}" destId="{8215A296-2E1D-9247-BFEB-DF7C4618F888}" srcOrd="1" destOrd="0" presId="urn:microsoft.com/office/officeart/2005/8/layout/matrix1"/>
    <dgm:cxn modelId="{9894E005-04C5-47B2-B144-E3300DE574BB}" type="presParOf" srcId="{2DAA3F8B-93F7-7D48-91FE-239538045584}" destId="{61F28AF6-D53C-FF4B-B981-09A226E98318}" srcOrd="0" destOrd="0" presId="urn:microsoft.com/office/officeart/2005/8/layout/matrix1"/>
    <dgm:cxn modelId="{242E843E-C251-4F33-AEF0-96E50B32B484}" type="presParOf" srcId="{61F28AF6-D53C-FF4B-B981-09A226E98318}" destId="{3304E422-614F-CD44-BB38-CD6D5BC3F300}" srcOrd="0" destOrd="0" presId="urn:microsoft.com/office/officeart/2005/8/layout/matrix1"/>
    <dgm:cxn modelId="{27FA867C-77B5-47BD-B5C1-26911098C718}" type="presParOf" srcId="{61F28AF6-D53C-FF4B-B981-09A226E98318}" destId="{0C15E73C-A8FC-7D46-9EE7-D5F534612DAE}" srcOrd="1" destOrd="0" presId="urn:microsoft.com/office/officeart/2005/8/layout/matrix1"/>
    <dgm:cxn modelId="{BFFA70F2-0910-434F-A2F8-3AD043F7E27F}" type="presParOf" srcId="{61F28AF6-D53C-FF4B-B981-09A226E98318}" destId="{41093A2F-73A4-D843-96AB-4697307FFC65}" srcOrd="2" destOrd="0" presId="urn:microsoft.com/office/officeart/2005/8/layout/matrix1"/>
    <dgm:cxn modelId="{1D504C22-8CB8-4CD2-ABED-AB2986EAF797}" type="presParOf" srcId="{61F28AF6-D53C-FF4B-B981-09A226E98318}" destId="{430732D9-099E-544B-A07C-189C04BC4BC3}" srcOrd="3" destOrd="0" presId="urn:microsoft.com/office/officeart/2005/8/layout/matrix1"/>
    <dgm:cxn modelId="{EEAFB4A4-56F3-463D-A5B1-22A421321867}" type="presParOf" srcId="{61F28AF6-D53C-FF4B-B981-09A226E98318}" destId="{224C7EB1-8BD2-884C-91CE-5CD6F5BA19B7}" srcOrd="4" destOrd="0" presId="urn:microsoft.com/office/officeart/2005/8/layout/matrix1"/>
    <dgm:cxn modelId="{8DB984D3-FDAF-4A56-8462-E8A89DC128B4}" type="presParOf" srcId="{61F28AF6-D53C-FF4B-B981-09A226E98318}" destId="{8215A296-2E1D-9247-BFEB-DF7C4618F888}" srcOrd="5" destOrd="0" presId="urn:microsoft.com/office/officeart/2005/8/layout/matrix1"/>
    <dgm:cxn modelId="{019C78B3-3512-48B5-AD09-82309C0F9930}" type="presParOf" srcId="{61F28AF6-D53C-FF4B-B981-09A226E98318}" destId="{6AA0F94B-08ED-6744-9BB4-E7AACE700711}" srcOrd="6" destOrd="0" presId="urn:microsoft.com/office/officeart/2005/8/layout/matrix1"/>
    <dgm:cxn modelId="{2B12C29D-E26B-4963-AB01-72F21B4CFE59}" type="presParOf" srcId="{61F28AF6-D53C-FF4B-B981-09A226E98318}" destId="{E7B5F0EE-270E-644D-8823-A51B90D02CDB}" srcOrd="7" destOrd="0" presId="urn:microsoft.com/office/officeart/2005/8/layout/matrix1"/>
    <dgm:cxn modelId="{564573CF-D127-498D-903A-2971722FADFF}" type="presParOf" srcId="{2DAA3F8B-93F7-7D48-91FE-239538045584}" destId="{9D3DD288-828C-5643-8F37-15DBD8C840B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88FA1-15C1-534E-9324-1D27BFA7ACDC}" type="doc">
      <dgm:prSet loTypeId="urn:microsoft.com/office/officeart/2008/layout/RadialCluster" loCatId="" qsTypeId="urn:microsoft.com/office/officeart/2005/8/quickstyle/simple4" qsCatId="simple" csTypeId="urn:microsoft.com/office/officeart/2005/8/colors/accent1_2#10" csCatId="accent1" phldr="1"/>
      <dgm:spPr/>
      <dgm:t>
        <a:bodyPr/>
        <a:lstStyle/>
        <a:p>
          <a:endParaRPr lang="en-US"/>
        </a:p>
      </dgm:t>
    </dgm:pt>
    <dgm:pt modelId="{A7E2F2BC-86F7-7043-92C3-32C35C31F09E}">
      <dgm:prSet phldrT="[Text]"/>
      <dgm:spPr/>
      <dgm:t>
        <a:bodyPr/>
        <a:lstStyle/>
        <a:p>
          <a:r>
            <a:rPr lang="en-US" dirty="0" smtClean="0">
              <a:solidFill>
                <a:srgbClr val="000000"/>
              </a:solidFill>
              <a:latin typeface="+mj-lt"/>
              <a:cs typeface="Times New Roman" pitchFamily="18" charset="0"/>
            </a:rPr>
            <a:t>Reduce price of pharmaceuticals for patients</a:t>
          </a:r>
          <a:endParaRPr lang="en-US" dirty="0">
            <a:solidFill>
              <a:srgbClr val="000000"/>
            </a:solidFill>
            <a:latin typeface="+mj-lt"/>
          </a:endParaRPr>
        </a:p>
      </dgm:t>
    </dgm:pt>
    <dgm:pt modelId="{584C1B44-A3F4-A642-9094-19A89C9548FA}" type="parTrans" cxnId="{B9ECC150-963B-D14E-8CC8-FF2D435CA495}">
      <dgm:prSet/>
      <dgm:spPr/>
      <dgm:t>
        <a:bodyPr/>
        <a:lstStyle/>
        <a:p>
          <a:endParaRPr lang="en-US">
            <a:latin typeface="+mj-lt"/>
          </a:endParaRPr>
        </a:p>
      </dgm:t>
    </dgm:pt>
    <dgm:pt modelId="{A4B5F90A-85A2-5F41-9A5E-EBEFA35EA4BF}" type="sibTrans" cxnId="{B9ECC150-963B-D14E-8CC8-FF2D435CA495}">
      <dgm:prSet/>
      <dgm:spPr/>
      <dgm:t>
        <a:bodyPr/>
        <a:lstStyle/>
        <a:p>
          <a:endParaRPr lang="en-US">
            <a:latin typeface="+mj-lt"/>
          </a:endParaRPr>
        </a:p>
      </dgm:t>
    </dgm:pt>
    <dgm:pt modelId="{CE22ABE5-5C3F-2341-9687-C8403232D115}">
      <dgm:prSet phldrT="[Text]"/>
      <dgm:spPr/>
      <dgm:t>
        <a:bodyPr/>
        <a:lstStyle/>
        <a:p>
          <a:r>
            <a:rPr lang="en-US" dirty="0" smtClean="0">
              <a:solidFill>
                <a:srgbClr val="000000"/>
              </a:solidFill>
              <a:latin typeface="+mj-lt"/>
              <a:cs typeface="Times New Roman" pitchFamily="18" charset="0"/>
            </a:rPr>
            <a:t>Expand services offered to patients</a:t>
          </a:r>
          <a:endParaRPr lang="en-US" dirty="0">
            <a:solidFill>
              <a:srgbClr val="000000"/>
            </a:solidFill>
            <a:latin typeface="+mj-lt"/>
          </a:endParaRPr>
        </a:p>
      </dgm:t>
    </dgm:pt>
    <dgm:pt modelId="{FA27D82A-F3F4-024A-916C-68405159622D}" type="parTrans" cxnId="{8D1C297D-DDD3-3E4D-806C-99BFDA001560}">
      <dgm:prSet/>
      <dgm:spPr/>
      <dgm:t>
        <a:bodyPr/>
        <a:lstStyle/>
        <a:p>
          <a:endParaRPr lang="en-US">
            <a:latin typeface="+mj-lt"/>
          </a:endParaRPr>
        </a:p>
      </dgm:t>
    </dgm:pt>
    <dgm:pt modelId="{8062AD8A-95C8-A940-BC47-9870D0969195}" type="sibTrans" cxnId="{8D1C297D-DDD3-3E4D-806C-99BFDA001560}">
      <dgm:prSet/>
      <dgm:spPr/>
      <dgm:t>
        <a:bodyPr/>
        <a:lstStyle/>
        <a:p>
          <a:endParaRPr lang="en-US">
            <a:latin typeface="+mj-lt"/>
          </a:endParaRPr>
        </a:p>
      </dgm:t>
    </dgm:pt>
    <dgm:pt modelId="{3B9EC261-3C03-9B4D-AECD-6440DF4F347C}">
      <dgm:prSet phldrT="[Text]" custT="1"/>
      <dgm:spPr/>
      <dgm:t>
        <a:bodyPr/>
        <a:lstStyle/>
        <a:p>
          <a:r>
            <a:rPr lang="en-US" sz="1800" dirty="0" smtClean="0">
              <a:solidFill>
                <a:srgbClr val="000000"/>
              </a:solidFill>
              <a:latin typeface="+mj-lt"/>
              <a:cs typeface="Times New Roman" pitchFamily="18" charset="0"/>
            </a:rPr>
            <a:t>Provide services to more patients</a:t>
          </a:r>
          <a:endParaRPr lang="en-US" sz="1800" dirty="0">
            <a:solidFill>
              <a:srgbClr val="000000"/>
            </a:solidFill>
            <a:latin typeface="+mj-lt"/>
          </a:endParaRPr>
        </a:p>
      </dgm:t>
    </dgm:pt>
    <dgm:pt modelId="{CF81FCA3-A48F-584C-AF1C-1C0A30D6F20E}" type="parTrans" cxnId="{BC402FA4-9C2C-F646-92A1-C0734841DCC1}">
      <dgm:prSet/>
      <dgm:spPr/>
      <dgm:t>
        <a:bodyPr/>
        <a:lstStyle/>
        <a:p>
          <a:endParaRPr lang="en-US">
            <a:latin typeface="+mj-lt"/>
          </a:endParaRPr>
        </a:p>
      </dgm:t>
    </dgm:pt>
    <dgm:pt modelId="{5A8A3DCD-FF61-2A4B-995C-B2B349F10A09}" type="sibTrans" cxnId="{BC402FA4-9C2C-F646-92A1-C0734841DCC1}">
      <dgm:prSet/>
      <dgm:spPr/>
      <dgm:t>
        <a:bodyPr/>
        <a:lstStyle/>
        <a:p>
          <a:endParaRPr lang="en-US">
            <a:latin typeface="+mj-lt"/>
          </a:endParaRPr>
        </a:p>
      </dgm:t>
    </dgm:pt>
    <dgm:pt modelId="{44F189A5-B38E-C948-89B8-69F7AD0F35FA}">
      <dgm:prSet/>
      <dgm:spPr/>
      <dgm:t>
        <a:bodyPr/>
        <a:lstStyle/>
        <a:p>
          <a:endParaRPr lang="en-US">
            <a:latin typeface="+mj-lt"/>
          </a:endParaRPr>
        </a:p>
      </dgm:t>
    </dgm:pt>
    <dgm:pt modelId="{5AE72DB6-1F03-3547-B39E-CA92EF571194}" type="parTrans" cxnId="{1F5CBAA1-996D-C645-9DEF-92DC9DAB3AE7}">
      <dgm:prSet/>
      <dgm:spPr/>
      <dgm:t>
        <a:bodyPr/>
        <a:lstStyle/>
        <a:p>
          <a:endParaRPr lang="en-US">
            <a:latin typeface="+mj-lt"/>
          </a:endParaRPr>
        </a:p>
      </dgm:t>
    </dgm:pt>
    <dgm:pt modelId="{8614B51B-122C-9647-9B05-C0D9F03AAE77}" type="sibTrans" cxnId="{1F5CBAA1-996D-C645-9DEF-92DC9DAB3AE7}">
      <dgm:prSet/>
      <dgm:spPr/>
      <dgm:t>
        <a:bodyPr/>
        <a:lstStyle/>
        <a:p>
          <a:endParaRPr lang="en-US">
            <a:latin typeface="+mj-lt"/>
          </a:endParaRPr>
        </a:p>
      </dgm:t>
    </dgm:pt>
    <dgm:pt modelId="{ECA6FFCF-8BAA-0140-9257-662FB06E7565}">
      <dgm:prSet/>
      <dgm:spPr/>
      <dgm:t>
        <a:bodyPr/>
        <a:lstStyle/>
        <a:p>
          <a:endParaRPr lang="en-US">
            <a:latin typeface="+mj-lt"/>
          </a:endParaRPr>
        </a:p>
      </dgm:t>
    </dgm:pt>
    <dgm:pt modelId="{6E81EA65-A7A0-ED45-B2DB-95C808845447}" type="parTrans" cxnId="{2655D3EC-5DDD-FD45-A13A-E40CDAA23869}">
      <dgm:prSet/>
      <dgm:spPr/>
      <dgm:t>
        <a:bodyPr/>
        <a:lstStyle/>
        <a:p>
          <a:endParaRPr lang="en-US">
            <a:latin typeface="+mj-lt"/>
          </a:endParaRPr>
        </a:p>
      </dgm:t>
    </dgm:pt>
    <dgm:pt modelId="{5F82B369-E777-4348-AA4F-B75A1E5974A7}" type="sibTrans" cxnId="{2655D3EC-5DDD-FD45-A13A-E40CDAA23869}">
      <dgm:prSet/>
      <dgm:spPr/>
      <dgm:t>
        <a:bodyPr/>
        <a:lstStyle/>
        <a:p>
          <a:endParaRPr lang="en-US">
            <a:latin typeface="+mj-lt"/>
          </a:endParaRPr>
        </a:p>
      </dgm:t>
    </dgm:pt>
    <dgm:pt modelId="{DF15DB11-24DD-8642-AE9A-CC826E301180}">
      <dgm:prSet/>
      <dgm:spPr/>
      <dgm:t>
        <a:bodyPr/>
        <a:lstStyle/>
        <a:p>
          <a:endParaRPr lang="en-US">
            <a:latin typeface="+mj-lt"/>
          </a:endParaRPr>
        </a:p>
      </dgm:t>
    </dgm:pt>
    <dgm:pt modelId="{2BAD63A1-12E5-334E-B66A-55179681500D}" type="parTrans" cxnId="{E05A8E1D-5EEA-4D42-A23C-86D1D742B633}">
      <dgm:prSet/>
      <dgm:spPr/>
      <dgm:t>
        <a:bodyPr/>
        <a:lstStyle/>
        <a:p>
          <a:endParaRPr lang="en-US">
            <a:latin typeface="+mj-lt"/>
          </a:endParaRPr>
        </a:p>
      </dgm:t>
    </dgm:pt>
    <dgm:pt modelId="{1351D9DC-E168-F94D-B22B-48D6E31C3860}" type="sibTrans" cxnId="{E05A8E1D-5EEA-4D42-A23C-86D1D742B633}">
      <dgm:prSet/>
      <dgm:spPr/>
      <dgm:t>
        <a:bodyPr/>
        <a:lstStyle/>
        <a:p>
          <a:endParaRPr lang="en-US">
            <a:latin typeface="+mj-lt"/>
          </a:endParaRPr>
        </a:p>
      </dgm:t>
    </dgm:pt>
    <dgm:pt modelId="{6676C1BB-2AFC-2F44-AFB9-3AF06F0A5C7F}">
      <dgm:prSet phldrT="[Text]" custT="1"/>
      <dgm:spPr>
        <a:solidFill>
          <a:schemeClr val="accent1">
            <a:lumMod val="50000"/>
          </a:schemeClr>
        </a:solidFill>
      </dgm:spPr>
      <dgm:t>
        <a:bodyPr/>
        <a:lstStyle/>
        <a:p>
          <a:r>
            <a:rPr lang="en-US" sz="2000" dirty="0" smtClean="0">
              <a:solidFill>
                <a:srgbClr val="000000"/>
              </a:solidFill>
              <a:latin typeface="+mj-lt"/>
            </a:rPr>
            <a:t>Stretch scarce federal resources</a:t>
          </a:r>
          <a:r>
            <a:rPr lang="en-US" sz="2000" baseline="30000" dirty="0" smtClean="0">
              <a:solidFill>
                <a:srgbClr val="000000"/>
              </a:solidFill>
              <a:latin typeface="+mj-lt"/>
            </a:rPr>
            <a:t>1</a:t>
          </a:r>
        </a:p>
        <a:p>
          <a:endParaRPr lang="en-US" sz="800" dirty="0" smtClean="0">
            <a:solidFill>
              <a:srgbClr val="000000"/>
            </a:solidFill>
            <a:latin typeface="+mj-lt"/>
          </a:endParaRPr>
        </a:p>
        <a:p>
          <a:r>
            <a:rPr lang="en-US" sz="2000" dirty="0" smtClean="0">
              <a:solidFill>
                <a:srgbClr val="000000"/>
              </a:solidFill>
              <a:latin typeface="+mj-lt"/>
            </a:rPr>
            <a:t> Reach more eligible patients</a:t>
          </a:r>
          <a:r>
            <a:rPr lang="en-US" sz="2000" baseline="30000" dirty="0" smtClean="0">
              <a:solidFill>
                <a:srgbClr val="000000"/>
              </a:solidFill>
              <a:latin typeface="+mj-lt"/>
            </a:rPr>
            <a:t>1</a:t>
          </a:r>
        </a:p>
        <a:p>
          <a:r>
            <a:rPr lang="en-US" sz="2000" dirty="0" smtClean="0">
              <a:solidFill>
                <a:srgbClr val="000000"/>
              </a:solidFill>
              <a:latin typeface="+mj-lt"/>
            </a:rPr>
            <a:t> </a:t>
          </a:r>
        </a:p>
        <a:p>
          <a:r>
            <a:rPr lang="en-US" sz="2000" dirty="0" smtClean="0">
              <a:solidFill>
                <a:srgbClr val="000000"/>
              </a:solidFill>
              <a:latin typeface="+mj-lt"/>
            </a:rPr>
            <a:t>Provide more comprehensive services</a:t>
          </a:r>
          <a:r>
            <a:rPr lang="en-US" sz="2000" baseline="30000" dirty="0" smtClean="0">
              <a:solidFill>
                <a:srgbClr val="000000"/>
              </a:solidFill>
              <a:latin typeface="+mj-lt"/>
            </a:rPr>
            <a:t>1</a:t>
          </a:r>
        </a:p>
        <a:p>
          <a:endParaRPr lang="en-US" sz="800" dirty="0" smtClean="0">
            <a:solidFill>
              <a:srgbClr val="000000"/>
            </a:solidFill>
            <a:latin typeface="+mj-lt"/>
          </a:endParaRPr>
        </a:p>
      </dgm:t>
    </dgm:pt>
    <dgm:pt modelId="{2F367DB7-2768-5549-8A44-F51088AFE3EB}" type="sibTrans" cxnId="{D2864525-C30F-3745-B6FF-EB836FBD8E77}">
      <dgm:prSet/>
      <dgm:spPr/>
      <dgm:t>
        <a:bodyPr/>
        <a:lstStyle/>
        <a:p>
          <a:endParaRPr lang="en-US">
            <a:latin typeface="+mj-lt"/>
          </a:endParaRPr>
        </a:p>
      </dgm:t>
    </dgm:pt>
    <dgm:pt modelId="{008EAC29-2824-E342-A66E-C15315B4F2CC}" type="parTrans" cxnId="{D2864525-C30F-3745-B6FF-EB836FBD8E77}">
      <dgm:prSet/>
      <dgm:spPr/>
      <dgm:t>
        <a:bodyPr/>
        <a:lstStyle/>
        <a:p>
          <a:endParaRPr lang="en-US">
            <a:latin typeface="+mj-lt"/>
          </a:endParaRPr>
        </a:p>
      </dgm:t>
    </dgm:pt>
    <dgm:pt modelId="{276BCF6B-80CB-4795-A5E2-AF04E4E88AA7}">
      <dgm:prSet/>
      <dgm:spPr/>
      <dgm:t>
        <a:bodyPr/>
        <a:lstStyle/>
        <a:p>
          <a:endParaRPr lang="en-US"/>
        </a:p>
      </dgm:t>
    </dgm:pt>
    <dgm:pt modelId="{15ABC195-AE40-4514-BA5B-74EDD3900F9B}" type="parTrans" cxnId="{A1EC342D-14F8-45B6-A203-00B6EB02940C}">
      <dgm:prSet/>
      <dgm:spPr/>
      <dgm:t>
        <a:bodyPr/>
        <a:lstStyle/>
        <a:p>
          <a:endParaRPr lang="en-US"/>
        </a:p>
      </dgm:t>
    </dgm:pt>
    <dgm:pt modelId="{06698697-3ED0-4C3D-951D-510F27E4012C}" type="sibTrans" cxnId="{A1EC342D-14F8-45B6-A203-00B6EB02940C}">
      <dgm:prSet/>
      <dgm:spPr/>
      <dgm:t>
        <a:bodyPr/>
        <a:lstStyle/>
        <a:p>
          <a:endParaRPr lang="en-US"/>
        </a:p>
      </dgm:t>
    </dgm:pt>
    <dgm:pt modelId="{82CFEEDF-38F1-F44F-B65E-8066229EC043}" type="pres">
      <dgm:prSet presAssocID="{E2688FA1-15C1-534E-9324-1D27BFA7ACDC}" presName="Name0" presStyleCnt="0">
        <dgm:presLayoutVars>
          <dgm:chMax val="1"/>
          <dgm:chPref val="1"/>
          <dgm:dir/>
          <dgm:animOne val="branch"/>
          <dgm:animLvl val="lvl"/>
        </dgm:presLayoutVars>
      </dgm:prSet>
      <dgm:spPr/>
      <dgm:t>
        <a:bodyPr/>
        <a:lstStyle/>
        <a:p>
          <a:endParaRPr lang="en-US"/>
        </a:p>
      </dgm:t>
    </dgm:pt>
    <dgm:pt modelId="{270021C4-D8F3-EE42-A522-03DB57DB9D3F}" type="pres">
      <dgm:prSet presAssocID="{6676C1BB-2AFC-2F44-AFB9-3AF06F0A5C7F}" presName="singleCycle" presStyleCnt="0"/>
      <dgm:spPr/>
    </dgm:pt>
    <dgm:pt modelId="{DE2ABB45-443D-6348-A77B-6E8942AAA4C3}" type="pres">
      <dgm:prSet presAssocID="{6676C1BB-2AFC-2F44-AFB9-3AF06F0A5C7F}" presName="singleCenter" presStyleLbl="node1" presStyleIdx="0" presStyleCnt="4" custScaleX="174902" custScaleY="210877" custLinFactNeighborX="-39933" custLinFactNeighborY="-12443">
        <dgm:presLayoutVars>
          <dgm:chMax val="7"/>
          <dgm:chPref val="7"/>
        </dgm:presLayoutVars>
      </dgm:prSet>
      <dgm:spPr/>
      <dgm:t>
        <a:bodyPr/>
        <a:lstStyle/>
        <a:p>
          <a:endParaRPr lang="en-US"/>
        </a:p>
      </dgm:t>
    </dgm:pt>
    <dgm:pt modelId="{3C21CDE7-D36A-014D-A625-033078E69DA5}" type="pres">
      <dgm:prSet presAssocID="{584C1B44-A3F4-A642-9094-19A89C9548FA}" presName="Name56" presStyleLbl="parChTrans1D2" presStyleIdx="0" presStyleCnt="3"/>
      <dgm:spPr/>
      <dgm:t>
        <a:bodyPr/>
        <a:lstStyle/>
        <a:p>
          <a:endParaRPr lang="en-US"/>
        </a:p>
      </dgm:t>
    </dgm:pt>
    <dgm:pt modelId="{D8654D1B-C414-3C42-8AE5-E2635E4EA7CA}" type="pres">
      <dgm:prSet presAssocID="{A7E2F2BC-86F7-7043-92C3-32C35C31F09E}" presName="text0" presStyleLbl="node1" presStyleIdx="1" presStyleCnt="4" custScaleX="191646" custRadScaleRad="114740" custRadScaleInc="76010">
        <dgm:presLayoutVars>
          <dgm:bulletEnabled val="1"/>
        </dgm:presLayoutVars>
      </dgm:prSet>
      <dgm:spPr/>
      <dgm:t>
        <a:bodyPr/>
        <a:lstStyle/>
        <a:p>
          <a:endParaRPr lang="en-US"/>
        </a:p>
      </dgm:t>
    </dgm:pt>
    <dgm:pt modelId="{4AF9DA94-9864-6E41-8AE0-F0148320BE2A}" type="pres">
      <dgm:prSet presAssocID="{FA27D82A-F3F4-024A-916C-68405159622D}" presName="Name56" presStyleLbl="parChTrans1D2" presStyleIdx="1" presStyleCnt="3"/>
      <dgm:spPr/>
      <dgm:t>
        <a:bodyPr/>
        <a:lstStyle/>
        <a:p>
          <a:endParaRPr lang="en-US"/>
        </a:p>
      </dgm:t>
    </dgm:pt>
    <dgm:pt modelId="{B50E7F94-4438-204F-91EF-D742D353F835}" type="pres">
      <dgm:prSet presAssocID="{CE22ABE5-5C3F-2341-9687-C8403232D115}" presName="text0" presStyleLbl="node1" presStyleIdx="2" presStyleCnt="4" custScaleX="191646" custRadScaleRad="82459" custRadScaleInc="-77209">
        <dgm:presLayoutVars>
          <dgm:bulletEnabled val="1"/>
        </dgm:presLayoutVars>
      </dgm:prSet>
      <dgm:spPr/>
      <dgm:t>
        <a:bodyPr/>
        <a:lstStyle/>
        <a:p>
          <a:endParaRPr lang="en-US"/>
        </a:p>
      </dgm:t>
    </dgm:pt>
    <dgm:pt modelId="{60FA4BA9-1412-FB4F-B97B-ABC1D4CE943F}" type="pres">
      <dgm:prSet presAssocID="{CF81FCA3-A48F-584C-AF1C-1C0A30D6F20E}" presName="Name56" presStyleLbl="parChTrans1D2" presStyleIdx="2" presStyleCnt="3"/>
      <dgm:spPr/>
      <dgm:t>
        <a:bodyPr/>
        <a:lstStyle/>
        <a:p>
          <a:endParaRPr lang="en-US"/>
        </a:p>
      </dgm:t>
    </dgm:pt>
    <dgm:pt modelId="{4F054F3D-E872-964C-B446-FC219973F198}" type="pres">
      <dgm:prSet presAssocID="{3B9EC261-3C03-9B4D-AECD-6440DF4F347C}" presName="text0" presStyleLbl="node1" presStyleIdx="3" presStyleCnt="4" custScaleX="191646" custRadScaleRad="85956" custRadScaleInc="-204252">
        <dgm:presLayoutVars>
          <dgm:bulletEnabled val="1"/>
        </dgm:presLayoutVars>
      </dgm:prSet>
      <dgm:spPr/>
      <dgm:t>
        <a:bodyPr/>
        <a:lstStyle/>
        <a:p>
          <a:endParaRPr lang="en-US"/>
        </a:p>
      </dgm:t>
    </dgm:pt>
  </dgm:ptLst>
  <dgm:cxnLst>
    <dgm:cxn modelId="{BEF0AC95-50D3-4A4C-B06B-E3FCC47F2306}" type="presOf" srcId="{E2688FA1-15C1-534E-9324-1D27BFA7ACDC}" destId="{82CFEEDF-38F1-F44F-B65E-8066229EC043}" srcOrd="0" destOrd="0" presId="urn:microsoft.com/office/officeart/2008/layout/RadialCluster"/>
    <dgm:cxn modelId="{BC402FA4-9C2C-F646-92A1-C0734841DCC1}" srcId="{6676C1BB-2AFC-2F44-AFB9-3AF06F0A5C7F}" destId="{3B9EC261-3C03-9B4D-AECD-6440DF4F347C}" srcOrd="2" destOrd="0" parTransId="{CF81FCA3-A48F-584C-AF1C-1C0A30D6F20E}" sibTransId="{5A8A3DCD-FF61-2A4B-995C-B2B349F10A09}"/>
    <dgm:cxn modelId="{05861D67-AEFD-47E1-A99B-4338FBF246A4}" type="presOf" srcId="{6676C1BB-2AFC-2F44-AFB9-3AF06F0A5C7F}" destId="{DE2ABB45-443D-6348-A77B-6E8942AAA4C3}" srcOrd="0" destOrd="0" presId="urn:microsoft.com/office/officeart/2008/layout/RadialCluster"/>
    <dgm:cxn modelId="{A227AA23-DA40-4D5C-A041-169D50AD484B}" type="presOf" srcId="{CF81FCA3-A48F-584C-AF1C-1C0A30D6F20E}" destId="{60FA4BA9-1412-FB4F-B97B-ABC1D4CE943F}" srcOrd="0" destOrd="0" presId="urn:microsoft.com/office/officeart/2008/layout/RadialCluster"/>
    <dgm:cxn modelId="{A1EC342D-14F8-45B6-A203-00B6EB02940C}" srcId="{E2688FA1-15C1-534E-9324-1D27BFA7ACDC}" destId="{276BCF6B-80CB-4795-A5E2-AF04E4E88AA7}" srcOrd="4" destOrd="0" parTransId="{15ABC195-AE40-4514-BA5B-74EDD3900F9B}" sibTransId="{06698697-3ED0-4C3D-951D-510F27E4012C}"/>
    <dgm:cxn modelId="{D2864525-C30F-3745-B6FF-EB836FBD8E77}" srcId="{E2688FA1-15C1-534E-9324-1D27BFA7ACDC}" destId="{6676C1BB-2AFC-2F44-AFB9-3AF06F0A5C7F}" srcOrd="0" destOrd="0" parTransId="{008EAC29-2824-E342-A66E-C15315B4F2CC}" sibTransId="{2F367DB7-2768-5549-8A44-F51088AFE3EB}"/>
    <dgm:cxn modelId="{1C69C93D-0330-48A9-9492-99FC5E432A5B}" type="presOf" srcId="{3B9EC261-3C03-9B4D-AECD-6440DF4F347C}" destId="{4F054F3D-E872-964C-B446-FC219973F198}" srcOrd="0" destOrd="0" presId="urn:microsoft.com/office/officeart/2008/layout/RadialCluster"/>
    <dgm:cxn modelId="{0517664A-26D4-47D2-B6B1-9C42B1B7D3C6}" type="presOf" srcId="{FA27D82A-F3F4-024A-916C-68405159622D}" destId="{4AF9DA94-9864-6E41-8AE0-F0148320BE2A}" srcOrd="0" destOrd="0" presId="urn:microsoft.com/office/officeart/2008/layout/RadialCluster"/>
    <dgm:cxn modelId="{080E9D67-200E-4AD4-9485-87D870BD0AEF}" type="presOf" srcId="{CE22ABE5-5C3F-2341-9687-C8403232D115}" destId="{B50E7F94-4438-204F-91EF-D742D353F835}" srcOrd="0" destOrd="0" presId="urn:microsoft.com/office/officeart/2008/layout/RadialCluster"/>
    <dgm:cxn modelId="{1F5CBAA1-996D-C645-9DEF-92DC9DAB3AE7}" srcId="{E2688FA1-15C1-534E-9324-1D27BFA7ACDC}" destId="{44F189A5-B38E-C948-89B8-69F7AD0F35FA}" srcOrd="3" destOrd="0" parTransId="{5AE72DB6-1F03-3547-B39E-CA92EF571194}" sibTransId="{8614B51B-122C-9647-9B05-C0D9F03AAE77}"/>
    <dgm:cxn modelId="{8D1C297D-DDD3-3E4D-806C-99BFDA001560}" srcId="{6676C1BB-2AFC-2F44-AFB9-3AF06F0A5C7F}" destId="{CE22ABE5-5C3F-2341-9687-C8403232D115}" srcOrd="1" destOrd="0" parTransId="{FA27D82A-F3F4-024A-916C-68405159622D}" sibTransId="{8062AD8A-95C8-A940-BC47-9870D0969195}"/>
    <dgm:cxn modelId="{29D6D246-7C47-48C3-921D-4BB465BAC1A6}" type="presOf" srcId="{A7E2F2BC-86F7-7043-92C3-32C35C31F09E}" destId="{D8654D1B-C414-3C42-8AE5-E2635E4EA7CA}" srcOrd="0" destOrd="0" presId="urn:microsoft.com/office/officeart/2008/layout/RadialCluster"/>
    <dgm:cxn modelId="{B9ECC150-963B-D14E-8CC8-FF2D435CA495}" srcId="{6676C1BB-2AFC-2F44-AFB9-3AF06F0A5C7F}" destId="{A7E2F2BC-86F7-7043-92C3-32C35C31F09E}" srcOrd="0" destOrd="0" parTransId="{584C1B44-A3F4-A642-9094-19A89C9548FA}" sibTransId="{A4B5F90A-85A2-5F41-9A5E-EBEFA35EA4BF}"/>
    <dgm:cxn modelId="{E26D2D18-EB16-407D-96E4-37BB4805CFD1}" type="presOf" srcId="{584C1B44-A3F4-A642-9094-19A89C9548FA}" destId="{3C21CDE7-D36A-014D-A625-033078E69DA5}" srcOrd="0" destOrd="0" presId="urn:microsoft.com/office/officeart/2008/layout/RadialCluster"/>
    <dgm:cxn modelId="{2655D3EC-5DDD-FD45-A13A-E40CDAA23869}" srcId="{E2688FA1-15C1-534E-9324-1D27BFA7ACDC}" destId="{ECA6FFCF-8BAA-0140-9257-662FB06E7565}" srcOrd="2" destOrd="0" parTransId="{6E81EA65-A7A0-ED45-B2DB-95C808845447}" sibTransId="{5F82B369-E777-4348-AA4F-B75A1E5974A7}"/>
    <dgm:cxn modelId="{E05A8E1D-5EEA-4D42-A23C-86D1D742B633}" srcId="{E2688FA1-15C1-534E-9324-1D27BFA7ACDC}" destId="{DF15DB11-24DD-8642-AE9A-CC826E301180}" srcOrd="1" destOrd="0" parTransId="{2BAD63A1-12E5-334E-B66A-55179681500D}" sibTransId="{1351D9DC-E168-F94D-B22B-48D6E31C3860}"/>
    <dgm:cxn modelId="{30128CFB-3EE8-415B-BA91-550B641E0BDF}" type="presParOf" srcId="{82CFEEDF-38F1-F44F-B65E-8066229EC043}" destId="{270021C4-D8F3-EE42-A522-03DB57DB9D3F}" srcOrd="0" destOrd="0" presId="urn:microsoft.com/office/officeart/2008/layout/RadialCluster"/>
    <dgm:cxn modelId="{76D734A2-8A8B-4271-B806-AD606BF44E42}" type="presParOf" srcId="{270021C4-D8F3-EE42-A522-03DB57DB9D3F}" destId="{DE2ABB45-443D-6348-A77B-6E8942AAA4C3}" srcOrd="0" destOrd="0" presId="urn:microsoft.com/office/officeart/2008/layout/RadialCluster"/>
    <dgm:cxn modelId="{87D7F6D6-36AE-4026-BFEE-BFE610B00581}" type="presParOf" srcId="{270021C4-D8F3-EE42-A522-03DB57DB9D3F}" destId="{3C21CDE7-D36A-014D-A625-033078E69DA5}" srcOrd="1" destOrd="0" presId="urn:microsoft.com/office/officeart/2008/layout/RadialCluster"/>
    <dgm:cxn modelId="{13A34620-D813-4E3E-AEAA-6205E779CD4C}" type="presParOf" srcId="{270021C4-D8F3-EE42-A522-03DB57DB9D3F}" destId="{D8654D1B-C414-3C42-8AE5-E2635E4EA7CA}" srcOrd="2" destOrd="0" presId="urn:microsoft.com/office/officeart/2008/layout/RadialCluster"/>
    <dgm:cxn modelId="{710BAB10-7EC5-4011-BB16-62512145DD55}" type="presParOf" srcId="{270021C4-D8F3-EE42-A522-03DB57DB9D3F}" destId="{4AF9DA94-9864-6E41-8AE0-F0148320BE2A}" srcOrd="3" destOrd="0" presId="urn:microsoft.com/office/officeart/2008/layout/RadialCluster"/>
    <dgm:cxn modelId="{18B704D5-7F4C-449F-9F44-655A1FB4BCB6}" type="presParOf" srcId="{270021C4-D8F3-EE42-A522-03DB57DB9D3F}" destId="{B50E7F94-4438-204F-91EF-D742D353F835}" srcOrd="4" destOrd="0" presId="urn:microsoft.com/office/officeart/2008/layout/RadialCluster"/>
    <dgm:cxn modelId="{214526EE-D0CB-40A6-AC31-89C38C5DDB6C}" type="presParOf" srcId="{270021C4-D8F3-EE42-A522-03DB57DB9D3F}" destId="{60FA4BA9-1412-FB4F-B97B-ABC1D4CE943F}" srcOrd="5" destOrd="0" presId="urn:microsoft.com/office/officeart/2008/layout/RadialCluster"/>
    <dgm:cxn modelId="{33B6C7E3-99FA-41F9-84E3-2AE097914D93}" type="presParOf" srcId="{270021C4-D8F3-EE42-A522-03DB57DB9D3F}" destId="{4F054F3D-E872-964C-B446-FC219973F19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9527A0-CCAF-B749-8E44-9963B893A482}" type="doc">
      <dgm:prSet loTypeId="urn:microsoft.com/office/officeart/2005/8/layout/gear1" loCatId="" qsTypeId="urn:microsoft.com/office/officeart/2005/8/quickstyle/simple4" qsCatId="simple" csTypeId="urn:microsoft.com/office/officeart/2005/8/colors/accent1_4" csCatId="accent1" phldr="1"/>
      <dgm:spPr/>
    </dgm:pt>
    <dgm:pt modelId="{017DD083-D1C8-7445-BDAE-3A79FD6A8F72}">
      <dgm:prSet phldrT="[Text]"/>
      <dgm:spPr/>
      <dgm:t>
        <a:bodyPr/>
        <a:lstStyle/>
        <a:p>
          <a:r>
            <a:rPr lang="en-US" dirty="0" smtClean="0">
              <a:solidFill>
                <a:srgbClr val="000000"/>
              </a:solidFill>
            </a:rPr>
            <a:t>Exclusions</a:t>
          </a:r>
          <a:endParaRPr lang="en-US" dirty="0">
            <a:solidFill>
              <a:srgbClr val="000000"/>
            </a:solidFill>
          </a:endParaRPr>
        </a:p>
      </dgm:t>
    </dgm:pt>
    <dgm:pt modelId="{069D63BA-C78D-3948-BA09-4B988AB79FAC}" type="parTrans" cxnId="{2490888C-32A1-B547-9E3E-AAEEF29686FE}">
      <dgm:prSet/>
      <dgm:spPr/>
      <dgm:t>
        <a:bodyPr/>
        <a:lstStyle/>
        <a:p>
          <a:endParaRPr lang="en-US"/>
        </a:p>
      </dgm:t>
    </dgm:pt>
    <dgm:pt modelId="{39FE37E2-D08D-244E-9AA3-58928507B37D}" type="sibTrans" cxnId="{2490888C-32A1-B547-9E3E-AAEEF29686FE}">
      <dgm:prSet/>
      <dgm:spPr/>
      <dgm:t>
        <a:bodyPr/>
        <a:lstStyle/>
        <a:p>
          <a:endParaRPr lang="en-US"/>
        </a:p>
      </dgm:t>
    </dgm:pt>
    <dgm:pt modelId="{CA43EF47-880F-2948-BDE9-07CF8EDBB10E}">
      <dgm:prSet phldrT="[Text]"/>
      <dgm:spPr/>
      <dgm:t>
        <a:bodyPr/>
        <a:lstStyle/>
        <a:p>
          <a:r>
            <a:rPr lang="en-US" dirty="0" smtClean="0">
              <a:solidFill>
                <a:srgbClr val="000000"/>
              </a:solidFill>
            </a:rPr>
            <a:t>Duplicate Discounts</a:t>
          </a:r>
          <a:endParaRPr lang="en-US" dirty="0">
            <a:solidFill>
              <a:srgbClr val="000000"/>
            </a:solidFill>
          </a:endParaRPr>
        </a:p>
      </dgm:t>
    </dgm:pt>
    <dgm:pt modelId="{17876C61-2EA1-DC40-B272-93A21223091C}" type="parTrans" cxnId="{65A5C6FF-BDB0-5047-875A-E117D738D802}">
      <dgm:prSet/>
      <dgm:spPr/>
      <dgm:t>
        <a:bodyPr/>
        <a:lstStyle/>
        <a:p>
          <a:endParaRPr lang="en-US"/>
        </a:p>
      </dgm:t>
    </dgm:pt>
    <dgm:pt modelId="{FFF246EE-BAF9-C54B-A7E9-D7C04CDCA4C0}" type="sibTrans" cxnId="{65A5C6FF-BDB0-5047-875A-E117D738D802}">
      <dgm:prSet/>
      <dgm:spPr/>
      <dgm:t>
        <a:bodyPr/>
        <a:lstStyle/>
        <a:p>
          <a:endParaRPr lang="en-US"/>
        </a:p>
      </dgm:t>
    </dgm:pt>
    <dgm:pt modelId="{8C8A80F3-3113-7347-B10C-1E48D4559B10}">
      <dgm:prSet phldrT="[Text]"/>
      <dgm:spPr/>
      <dgm:t>
        <a:bodyPr/>
        <a:lstStyle/>
        <a:p>
          <a:r>
            <a:rPr lang="en-US" dirty="0" smtClean="0">
              <a:solidFill>
                <a:srgbClr val="000000"/>
              </a:solidFill>
            </a:rPr>
            <a:t>Diversion</a:t>
          </a:r>
          <a:endParaRPr lang="en-US" dirty="0">
            <a:solidFill>
              <a:srgbClr val="000000"/>
            </a:solidFill>
          </a:endParaRPr>
        </a:p>
      </dgm:t>
    </dgm:pt>
    <dgm:pt modelId="{EE4DB43F-C17A-C94D-948C-61FC5AE197E2}" type="parTrans" cxnId="{EEEFEE1F-7CBA-F743-BD0B-6D252891FFE7}">
      <dgm:prSet/>
      <dgm:spPr/>
      <dgm:t>
        <a:bodyPr/>
        <a:lstStyle/>
        <a:p>
          <a:endParaRPr lang="en-US"/>
        </a:p>
      </dgm:t>
    </dgm:pt>
    <dgm:pt modelId="{F1D48574-0AD6-C548-853A-D246E06BF0F3}" type="sibTrans" cxnId="{EEEFEE1F-7CBA-F743-BD0B-6D252891FFE7}">
      <dgm:prSet/>
      <dgm:spPr/>
      <dgm:t>
        <a:bodyPr/>
        <a:lstStyle/>
        <a:p>
          <a:endParaRPr lang="en-US"/>
        </a:p>
      </dgm:t>
    </dgm:pt>
    <dgm:pt modelId="{A343A158-FB51-A04B-905B-C2D66A77689A}" type="pres">
      <dgm:prSet presAssocID="{219527A0-CCAF-B749-8E44-9963B893A482}" presName="composite" presStyleCnt="0">
        <dgm:presLayoutVars>
          <dgm:chMax val="3"/>
          <dgm:animLvl val="lvl"/>
          <dgm:resizeHandles val="exact"/>
        </dgm:presLayoutVars>
      </dgm:prSet>
      <dgm:spPr/>
    </dgm:pt>
    <dgm:pt modelId="{205E51CF-9019-E644-8532-1DF7DA3DE057}" type="pres">
      <dgm:prSet presAssocID="{CA43EF47-880F-2948-BDE9-07CF8EDBB10E}" presName="gear1" presStyleLbl="node1" presStyleIdx="0" presStyleCnt="3" custLinFactNeighborX="-1630" custLinFactNeighborY="1503">
        <dgm:presLayoutVars>
          <dgm:chMax val="1"/>
          <dgm:bulletEnabled val="1"/>
        </dgm:presLayoutVars>
      </dgm:prSet>
      <dgm:spPr/>
      <dgm:t>
        <a:bodyPr/>
        <a:lstStyle/>
        <a:p>
          <a:endParaRPr lang="en-US"/>
        </a:p>
      </dgm:t>
    </dgm:pt>
    <dgm:pt modelId="{FF3DEE6D-5835-B744-835F-19DAF47F81D5}" type="pres">
      <dgm:prSet presAssocID="{CA43EF47-880F-2948-BDE9-07CF8EDBB10E}" presName="gear1srcNode" presStyleLbl="node1" presStyleIdx="0" presStyleCnt="3"/>
      <dgm:spPr/>
      <dgm:t>
        <a:bodyPr/>
        <a:lstStyle/>
        <a:p>
          <a:endParaRPr lang="en-US"/>
        </a:p>
      </dgm:t>
    </dgm:pt>
    <dgm:pt modelId="{49A39AA8-9473-F44C-A129-9C86EA866ED5}" type="pres">
      <dgm:prSet presAssocID="{CA43EF47-880F-2948-BDE9-07CF8EDBB10E}" presName="gear1dstNode" presStyleLbl="node1" presStyleIdx="0" presStyleCnt="3"/>
      <dgm:spPr/>
      <dgm:t>
        <a:bodyPr/>
        <a:lstStyle/>
        <a:p>
          <a:endParaRPr lang="en-US"/>
        </a:p>
      </dgm:t>
    </dgm:pt>
    <dgm:pt modelId="{E892F5AA-176D-0444-BC7F-FF0D09B25E82}" type="pres">
      <dgm:prSet presAssocID="{8C8A80F3-3113-7347-B10C-1E48D4559B10}" presName="gear2" presStyleLbl="node1" presStyleIdx="1" presStyleCnt="3" custScaleX="158569" custScaleY="144197" custLinFactNeighborX="-22915" custLinFactNeighborY="-15427">
        <dgm:presLayoutVars>
          <dgm:chMax val="1"/>
          <dgm:bulletEnabled val="1"/>
        </dgm:presLayoutVars>
      </dgm:prSet>
      <dgm:spPr/>
      <dgm:t>
        <a:bodyPr/>
        <a:lstStyle/>
        <a:p>
          <a:endParaRPr lang="en-US"/>
        </a:p>
      </dgm:t>
    </dgm:pt>
    <dgm:pt modelId="{2C4615C5-BA91-8D48-9C68-5367737831A4}" type="pres">
      <dgm:prSet presAssocID="{8C8A80F3-3113-7347-B10C-1E48D4559B10}" presName="gear2srcNode" presStyleLbl="node1" presStyleIdx="1" presStyleCnt="3"/>
      <dgm:spPr/>
      <dgm:t>
        <a:bodyPr/>
        <a:lstStyle/>
        <a:p>
          <a:endParaRPr lang="en-US"/>
        </a:p>
      </dgm:t>
    </dgm:pt>
    <dgm:pt modelId="{AEAC92D6-7020-104D-97A5-0467A60A9204}" type="pres">
      <dgm:prSet presAssocID="{8C8A80F3-3113-7347-B10C-1E48D4559B10}" presName="gear2dstNode" presStyleLbl="node1" presStyleIdx="1" presStyleCnt="3"/>
      <dgm:spPr/>
      <dgm:t>
        <a:bodyPr/>
        <a:lstStyle/>
        <a:p>
          <a:endParaRPr lang="en-US"/>
        </a:p>
      </dgm:t>
    </dgm:pt>
    <dgm:pt modelId="{AD2ED3F4-D3D0-634B-A24C-AFAE87F1C589}" type="pres">
      <dgm:prSet presAssocID="{017DD083-D1C8-7445-BDAE-3A79FD6A8F72}" presName="gear3" presStyleLbl="node1" presStyleIdx="2" presStyleCnt="3" custScaleX="151129" custScaleY="151054" custLinFactNeighborX="47168" custLinFactNeighborY="-1154"/>
      <dgm:spPr/>
      <dgm:t>
        <a:bodyPr/>
        <a:lstStyle/>
        <a:p>
          <a:endParaRPr lang="en-US"/>
        </a:p>
      </dgm:t>
    </dgm:pt>
    <dgm:pt modelId="{0E3B6728-FF35-2543-835E-BD316C7B5546}" type="pres">
      <dgm:prSet presAssocID="{017DD083-D1C8-7445-BDAE-3A79FD6A8F72}" presName="gear3tx" presStyleLbl="node1" presStyleIdx="2" presStyleCnt="3">
        <dgm:presLayoutVars>
          <dgm:chMax val="1"/>
          <dgm:bulletEnabled val="1"/>
        </dgm:presLayoutVars>
      </dgm:prSet>
      <dgm:spPr/>
      <dgm:t>
        <a:bodyPr/>
        <a:lstStyle/>
        <a:p>
          <a:endParaRPr lang="en-US"/>
        </a:p>
      </dgm:t>
    </dgm:pt>
    <dgm:pt modelId="{22D3D994-7833-6349-A70E-024E0577903E}" type="pres">
      <dgm:prSet presAssocID="{017DD083-D1C8-7445-BDAE-3A79FD6A8F72}" presName="gear3srcNode" presStyleLbl="node1" presStyleIdx="2" presStyleCnt="3"/>
      <dgm:spPr/>
      <dgm:t>
        <a:bodyPr/>
        <a:lstStyle/>
        <a:p>
          <a:endParaRPr lang="en-US"/>
        </a:p>
      </dgm:t>
    </dgm:pt>
    <dgm:pt modelId="{DCB9700A-E46F-5F4E-9634-346074C11EED}" type="pres">
      <dgm:prSet presAssocID="{017DD083-D1C8-7445-BDAE-3A79FD6A8F72}" presName="gear3dstNode" presStyleLbl="node1" presStyleIdx="2" presStyleCnt="3"/>
      <dgm:spPr/>
      <dgm:t>
        <a:bodyPr/>
        <a:lstStyle/>
        <a:p>
          <a:endParaRPr lang="en-US"/>
        </a:p>
      </dgm:t>
    </dgm:pt>
    <dgm:pt modelId="{4071C544-0F92-8442-81A8-F72FAA2A69B1}" type="pres">
      <dgm:prSet presAssocID="{FFF246EE-BAF9-C54B-A7E9-D7C04CDCA4C0}" presName="connector1" presStyleLbl="sibTrans2D1" presStyleIdx="0" presStyleCnt="3" custAng="1811240" custScaleX="82333" custScaleY="95479" custLinFactNeighborX="13649" custLinFactNeighborY="392"/>
      <dgm:spPr/>
      <dgm:t>
        <a:bodyPr/>
        <a:lstStyle/>
        <a:p>
          <a:endParaRPr lang="en-US"/>
        </a:p>
      </dgm:t>
    </dgm:pt>
    <dgm:pt modelId="{F38DF665-5B23-384A-BBA1-0F4923EBCF8F}" type="pres">
      <dgm:prSet presAssocID="{F1D48574-0AD6-C548-853A-D246E06BF0F3}" presName="connector2" presStyleLbl="sibTrans2D1" presStyleIdx="1" presStyleCnt="3" custLinFactNeighborX="-53192" custLinFactNeighborY="-20651"/>
      <dgm:spPr/>
      <dgm:t>
        <a:bodyPr/>
        <a:lstStyle/>
        <a:p>
          <a:endParaRPr lang="en-US"/>
        </a:p>
      </dgm:t>
    </dgm:pt>
    <dgm:pt modelId="{4FEC7D8C-3D58-2846-BE9A-98995E122B4A}" type="pres">
      <dgm:prSet presAssocID="{39FE37E2-D08D-244E-9AA3-58928507B37D}" presName="connector3" presStyleLbl="sibTrans2D1" presStyleIdx="2" presStyleCnt="3" custAng="955400" custLinFactNeighborX="23319" custLinFactNeighborY="-5981"/>
      <dgm:spPr/>
      <dgm:t>
        <a:bodyPr/>
        <a:lstStyle/>
        <a:p>
          <a:endParaRPr lang="en-US"/>
        </a:p>
      </dgm:t>
    </dgm:pt>
  </dgm:ptLst>
  <dgm:cxnLst>
    <dgm:cxn modelId="{EEBFC141-6A2B-47E3-AC31-BD3382508852}" type="presOf" srcId="{F1D48574-0AD6-C548-853A-D246E06BF0F3}" destId="{F38DF665-5B23-384A-BBA1-0F4923EBCF8F}" srcOrd="0" destOrd="0" presId="urn:microsoft.com/office/officeart/2005/8/layout/gear1"/>
    <dgm:cxn modelId="{A82CC7EC-032F-4ADC-958D-4901B52AA3C6}" type="presOf" srcId="{39FE37E2-D08D-244E-9AA3-58928507B37D}" destId="{4FEC7D8C-3D58-2846-BE9A-98995E122B4A}" srcOrd="0" destOrd="0" presId="urn:microsoft.com/office/officeart/2005/8/layout/gear1"/>
    <dgm:cxn modelId="{5369EED3-63BA-4A8C-909F-09DCAA860E3F}" type="presOf" srcId="{CA43EF47-880F-2948-BDE9-07CF8EDBB10E}" destId="{205E51CF-9019-E644-8532-1DF7DA3DE057}" srcOrd="0" destOrd="0" presId="urn:microsoft.com/office/officeart/2005/8/layout/gear1"/>
    <dgm:cxn modelId="{9EE38F88-B5E1-405A-B50F-4499AE45ABC3}" type="presOf" srcId="{017DD083-D1C8-7445-BDAE-3A79FD6A8F72}" destId="{0E3B6728-FF35-2543-835E-BD316C7B5546}" srcOrd="1" destOrd="0" presId="urn:microsoft.com/office/officeart/2005/8/layout/gear1"/>
    <dgm:cxn modelId="{519635D1-B889-4FC5-BBC3-346EDA3D30B7}" type="presOf" srcId="{017DD083-D1C8-7445-BDAE-3A79FD6A8F72}" destId="{22D3D994-7833-6349-A70E-024E0577903E}" srcOrd="2" destOrd="0" presId="urn:microsoft.com/office/officeart/2005/8/layout/gear1"/>
    <dgm:cxn modelId="{65A5C6FF-BDB0-5047-875A-E117D738D802}" srcId="{219527A0-CCAF-B749-8E44-9963B893A482}" destId="{CA43EF47-880F-2948-BDE9-07CF8EDBB10E}" srcOrd="0" destOrd="0" parTransId="{17876C61-2EA1-DC40-B272-93A21223091C}" sibTransId="{FFF246EE-BAF9-C54B-A7E9-D7C04CDCA4C0}"/>
    <dgm:cxn modelId="{957FACB6-BACC-4D31-9F0B-1526E1BDBAEA}" type="presOf" srcId="{017DD083-D1C8-7445-BDAE-3A79FD6A8F72}" destId="{AD2ED3F4-D3D0-634B-A24C-AFAE87F1C589}" srcOrd="0" destOrd="0" presId="urn:microsoft.com/office/officeart/2005/8/layout/gear1"/>
    <dgm:cxn modelId="{CC9B271F-F18A-43E7-8DFE-C6687B551C9A}" type="presOf" srcId="{8C8A80F3-3113-7347-B10C-1E48D4559B10}" destId="{2C4615C5-BA91-8D48-9C68-5367737831A4}" srcOrd="1" destOrd="0" presId="urn:microsoft.com/office/officeart/2005/8/layout/gear1"/>
    <dgm:cxn modelId="{D61A4C90-2C33-4BAB-97FE-EF7F2998FA22}" type="presOf" srcId="{219527A0-CCAF-B749-8E44-9963B893A482}" destId="{A343A158-FB51-A04B-905B-C2D66A77689A}" srcOrd="0" destOrd="0" presId="urn:microsoft.com/office/officeart/2005/8/layout/gear1"/>
    <dgm:cxn modelId="{8C6AD94A-D9C7-437A-A7E1-F26683238A18}" type="presOf" srcId="{8C8A80F3-3113-7347-B10C-1E48D4559B10}" destId="{AEAC92D6-7020-104D-97A5-0467A60A9204}" srcOrd="2" destOrd="0" presId="urn:microsoft.com/office/officeart/2005/8/layout/gear1"/>
    <dgm:cxn modelId="{C6D12340-FA40-4851-9853-F2332C9C1DF3}" type="presOf" srcId="{CA43EF47-880F-2948-BDE9-07CF8EDBB10E}" destId="{FF3DEE6D-5835-B744-835F-19DAF47F81D5}" srcOrd="1" destOrd="0" presId="urn:microsoft.com/office/officeart/2005/8/layout/gear1"/>
    <dgm:cxn modelId="{56A755FE-024A-4147-B6D2-2DEEE4330C3A}" type="presOf" srcId="{FFF246EE-BAF9-C54B-A7E9-D7C04CDCA4C0}" destId="{4071C544-0F92-8442-81A8-F72FAA2A69B1}" srcOrd="0" destOrd="0" presId="urn:microsoft.com/office/officeart/2005/8/layout/gear1"/>
    <dgm:cxn modelId="{8F440253-8555-4059-B4AA-11F3E3848583}" type="presOf" srcId="{CA43EF47-880F-2948-BDE9-07CF8EDBB10E}" destId="{49A39AA8-9473-F44C-A129-9C86EA866ED5}" srcOrd="2" destOrd="0" presId="urn:microsoft.com/office/officeart/2005/8/layout/gear1"/>
    <dgm:cxn modelId="{EEEFEE1F-7CBA-F743-BD0B-6D252891FFE7}" srcId="{219527A0-CCAF-B749-8E44-9963B893A482}" destId="{8C8A80F3-3113-7347-B10C-1E48D4559B10}" srcOrd="1" destOrd="0" parTransId="{EE4DB43F-C17A-C94D-948C-61FC5AE197E2}" sibTransId="{F1D48574-0AD6-C548-853A-D246E06BF0F3}"/>
    <dgm:cxn modelId="{2490888C-32A1-B547-9E3E-AAEEF29686FE}" srcId="{219527A0-CCAF-B749-8E44-9963B893A482}" destId="{017DD083-D1C8-7445-BDAE-3A79FD6A8F72}" srcOrd="2" destOrd="0" parTransId="{069D63BA-C78D-3948-BA09-4B988AB79FAC}" sibTransId="{39FE37E2-D08D-244E-9AA3-58928507B37D}"/>
    <dgm:cxn modelId="{245D0988-0EC5-409E-8BC5-E87B9BBCEE98}" type="presOf" srcId="{017DD083-D1C8-7445-BDAE-3A79FD6A8F72}" destId="{DCB9700A-E46F-5F4E-9634-346074C11EED}" srcOrd="3" destOrd="0" presId="urn:microsoft.com/office/officeart/2005/8/layout/gear1"/>
    <dgm:cxn modelId="{18D26590-7B6C-42FF-A174-B05554CA6825}" type="presOf" srcId="{8C8A80F3-3113-7347-B10C-1E48D4559B10}" destId="{E892F5AA-176D-0444-BC7F-FF0D09B25E82}" srcOrd="0" destOrd="0" presId="urn:microsoft.com/office/officeart/2005/8/layout/gear1"/>
    <dgm:cxn modelId="{C6976B39-D0BA-4012-89B3-0C27BFB3950B}" type="presParOf" srcId="{A343A158-FB51-A04B-905B-C2D66A77689A}" destId="{205E51CF-9019-E644-8532-1DF7DA3DE057}" srcOrd="0" destOrd="0" presId="urn:microsoft.com/office/officeart/2005/8/layout/gear1"/>
    <dgm:cxn modelId="{EEF79108-5B1E-46F1-8268-E5C917D33313}" type="presParOf" srcId="{A343A158-FB51-A04B-905B-C2D66A77689A}" destId="{FF3DEE6D-5835-B744-835F-19DAF47F81D5}" srcOrd="1" destOrd="0" presId="urn:microsoft.com/office/officeart/2005/8/layout/gear1"/>
    <dgm:cxn modelId="{9442B0BC-26B7-4139-8F01-86C96A762032}" type="presParOf" srcId="{A343A158-FB51-A04B-905B-C2D66A77689A}" destId="{49A39AA8-9473-F44C-A129-9C86EA866ED5}" srcOrd="2" destOrd="0" presId="urn:microsoft.com/office/officeart/2005/8/layout/gear1"/>
    <dgm:cxn modelId="{27C32A8A-2FC0-4CF5-BF81-E366CE97F6C2}" type="presParOf" srcId="{A343A158-FB51-A04B-905B-C2D66A77689A}" destId="{E892F5AA-176D-0444-BC7F-FF0D09B25E82}" srcOrd="3" destOrd="0" presId="urn:microsoft.com/office/officeart/2005/8/layout/gear1"/>
    <dgm:cxn modelId="{C4A90C63-BE97-41DD-BCDF-FB2BE3292BE4}" type="presParOf" srcId="{A343A158-FB51-A04B-905B-C2D66A77689A}" destId="{2C4615C5-BA91-8D48-9C68-5367737831A4}" srcOrd="4" destOrd="0" presId="urn:microsoft.com/office/officeart/2005/8/layout/gear1"/>
    <dgm:cxn modelId="{D02EF065-9320-4039-87D9-E6B1C965C129}" type="presParOf" srcId="{A343A158-FB51-A04B-905B-C2D66A77689A}" destId="{AEAC92D6-7020-104D-97A5-0467A60A9204}" srcOrd="5" destOrd="0" presId="urn:microsoft.com/office/officeart/2005/8/layout/gear1"/>
    <dgm:cxn modelId="{30C29554-4464-45A6-9CA3-9F8B558CA760}" type="presParOf" srcId="{A343A158-FB51-A04B-905B-C2D66A77689A}" destId="{AD2ED3F4-D3D0-634B-A24C-AFAE87F1C589}" srcOrd="6" destOrd="0" presId="urn:microsoft.com/office/officeart/2005/8/layout/gear1"/>
    <dgm:cxn modelId="{87B612E2-1D03-43B2-9AD3-25A465DD4BAA}" type="presParOf" srcId="{A343A158-FB51-A04B-905B-C2D66A77689A}" destId="{0E3B6728-FF35-2543-835E-BD316C7B5546}" srcOrd="7" destOrd="0" presId="urn:microsoft.com/office/officeart/2005/8/layout/gear1"/>
    <dgm:cxn modelId="{5F279C56-CF97-478F-8D33-10637B5CF67A}" type="presParOf" srcId="{A343A158-FB51-A04B-905B-C2D66A77689A}" destId="{22D3D994-7833-6349-A70E-024E0577903E}" srcOrd="8" destOrd="0" presId="urn:microsoft.com/office/officeart/2005/8/layout/gear1"/>
    <dgm:cxn modelId="{2A98B5E3-DFDA-4AA8-A390-8EDD5AEFC05D}" type="presParOf" srcId="{A343A158-FB51-A04B-905B-C2D66A77689A}" destId="{DCB9700A-E46F-5F4E-9634-346074C11EED}" srcOrd="9" destOrd="0" presId="urn:microsoft.com/office/officeart/2005/8/layout/gear1"/>
    <dgm:cxn modelId="{DF6AEBD4-8299-4CFE-9CAA-D54D9DB1FFF5}" type="presParOf" srcId="{A343A158-FB51-A04B-905B-C2D66A77689A}" destId="{4071C544-0F92-8442-81A8-F72FAA2A69B1}" srcOrd="10" destOrd="0" presId="urn:microsoft.com/office/officeart/2005/8/layout/gear1"/>
    <dgm:cxn modelId="{A7487631-1F0C-4710-A208-D362383C1D06}" type="presParOf" srcId="{A343A158-FB51-A04B-905B-C2D66A77689A}" destId="{F38DF665-5B23-384A-BBA1-0F4923EBCF8F}" srcOrd="11" destOrd="0" presId="urn:microsoft.com/office/officeart/2005/8/layout/gear1"/>
    <dgm:cxn modelId="{7BFF28FC-941C-45D0-9A0B-8E158C8A7F07}" type="presParOf" srcId="{A343A158-FB51-A04B-905B-C2D66A77689A}" destId="{4FEC7D8C-3D58-2846-BE9A-98995E122B4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459E2-A276-8F47-9968-1B2C680F5E0E}" type="doc">
      <dgm:prSet loTypeId="urn:microsoft.com/office/officeart/2005/8/layout/hList3" loCatId="list" qsTypeId="urn:microsoft.com/office/officeart/2005/8/quickstyle/simple4" qsCatId="simple" csTypeId="urn:microsoft.com/office/officeart/2005/8/colors/accent1_2#7" csCatId="accent1" phldr="1"/>
      <dgm:spPr/>
      <dgm:t>
        <a:bodyPr/>
        <a:lstStyle/>
        <a:p>
          <a:endParaRPr lang="en-US"/>
        </a:p>
      </dgm:t>
    </dgm:pt>
    <dgm:pt modelId="{1687BD3A-DF82-7341-837E-A50228CEA3EF}">
      <dgm:prSet phldrT="[Text]" custT="1"/>
      <dgm:spPr>
        <a:ln>
          <a:solidFill>
            <a:schemeClr val="bg1"/>
          </a:solidFill>
        </a:ln>
      </dgm:spPr>
      <dgm:t>
        <a:bodyPr/>
        <a:lstStyle/>
        <a:p>
          <a:r>
            <a:rPr lang="en-US" sz="3200" dirty="0" smtClean="0"/>
            <a:t>CE Responsibilities for Avoiding Duplicate Discounts </a:t>
          </a:r>
        </a:p>
        <a:p>
          <a:r>
            <a:rPr lang="en-US" sz="1600" dirty="0" smtClean="0"/>
            <a:t>It is ultimately the responsibility of the </a:t>
          </a:r>
          <a:r>
            <a:rPr lang="en-US" sz="1600" b="1" dirty="0" smtClean="0"/>
            <a:t>340B participating entity</a:t>
          </a:r>
          <a:r>
            <a:rPr lang="en-US" sz="1600" dirty="0" smtClean="0"/>
            <a:t> to ensure accurate reporting of Medicaid billing of any 340B drugs to OPA and the state Medicaid agency.</a:t>
          </a:r>
          <a:endParaRPr lang="en-US" sz="1600" dirty="0"/>
        </a:p>
      </dgm:t>
    </dgm:pt>
    <dgm:pt modelId="{DB7684FA-5084-7447-BFEE-8AB6911A388D}" type="parTrans" cxnId="{46E8F00E-12FD-6249-97D7-2CBDCFAB74B4}">
      <dgm:prSet/>
      <dgm:spPr/>
      <dgm:t>
        <a:bodyPr/>
        <a:lstStyle/>
        <a:p>
          <a:endParaRPr lang="en-US"/>
        </a:p>
      </dgm:t>
    </dgm:pt>
    <dgm:pt modelId="{72CDCCFB-C9F3-4345-89E7-DC4FE40D4764}" type="sibTrans" cxnId="{46E8F00E-12FD-6249-97D7-2CBDCFAB74B4}">
      <dgm:prSet/>
      <dgm:spPr/>
      <dgm:t>
        <a:bodyPr/>
        <a:lstStyle/>
        <a:p>
          <a:endParaRPr lang="en-US"/>
        </a:p>
      </dgm:t>
    </dgm:pt>
    <dgm:pt modelId="{9748E799-8AE3-B845-9794-A63918A088E3}" type="pres">
      <dgm:prSet presAssocID="{EA1459E2-A276-8F47-9968-1B2C680F5E0E}" presName="composite" presStyleCnt="0">
        <dgm:presLayoutVars>
          <dgm:chMax val="1"/>
          <dgm:dir/>
          <dgm:resizeHandles val="exact"/>
        </dgm:presLayoutVars>
      </dgm:prSet>
      <dgm:spPr/>
      <dgm:t>
        <a:bodyPr/>
        <a:lstStyle/>
        <a:p>
          <a:endParaRPr lang="en-US"/>
        </a:p>
      </dgm:t>
    </dgm:pt>
    <dgm:pt modelId="{DA5C6F91-6807-244D-A03B-53EBFA59866E}" type="pres">
      <dgm:prSet presAssocID="{1687BD3A-DF82-7341-837E-A50228CEA3EF}" presName="roof" presStyleLbl="dkBgShp" presStyleIdx="0" presStyleCnt="2"/>
      <dgm:spPr/>
      <dgm:t>
        <a:bodyPr/>
        <a:lstStyle/>
        <a:p>
          <a:endParaRPr lang="en-US"/>
        </a:p>
      </dgm:t>
    </dgm:pt>
    <dgm:pt modelId="{0A87579E-2994-9549-A53A-10BF5FC374AA}" type="pres">
      <dgm:prSet presAssocID="{1687BD3A-DF82-7341-837E-A50228CEA3EF}" presName="pillars" presStyleCnt="0"/>
      <dgm:spPr/>
    </dgm:pt>
    <dgm:pt modelId="{E958F63D-998F-DA4D-872F-2284BEEC76A7}" type="pres">
      <dgm:prSet presAssocID="{1687BD3A-DF82-7341-837E-A50228CEA3EF}" presName="pillar1" presStyleLbl="node1" presStyleIdx="0" presStyleCnt="1">
        <dgm:presLayoutVars>
          <dgm:bulletEnabled val="1"/>
        </dgm:presLayoutVars>
      </dgm:prSet>
      <dgm:spPr>
        <a:solidFill>
          <a:schemeClr val="accent1">
            <a:lumMod val="60000"/>
            <a:lumOff val="40000"/>
          </a:schemeClr>
        </a:solidFill>
        <a:ln>
          <a:solidFill>
            <a:schemeClr val="bg1"/>
          </a:solidFill>
        </a:ln>
      </dgm:spPr>
      <dgm:t>
        <a:bodyPr/>
        <a:lstStyle/>
        <a:p>
          <a:endParaRPr lang="en-US"/>
        </a:p>
      </dgm:t>
    </dgm:pt>
    <dgm:pt modelId="{0FEEC42C-12E7-EC44-9240-489C310042E7}" type="pres">
      <dgm:prSet presAssocID="{1687BD3A-DF82-7341-837E-A50228CEA3EF}" presName="base" presStyleLbl="dkBgShp" presStyleIdx="1" presStyleCnt="2"/>
      <dgm:spPr>
        <a:ln>
          <a:solidFill>
            <a:schemeClr val="bg1"/>
          </a:solidFill>
        </a:ln>
      </dgm:spPr>
      <dgm:t>
        <a:bodyPr/>
        <a:lstStyle/>
        <a:p>
          <a:endParaRPr lang="en-US"/>
        </a:p>
      </dgm:t>
    </dgm:pt>
  </dgm:ptLst>
  <dgm:cxnLst>
    <dgm:cxn modelId="{DCE3C333-7BE5-4E9C-BBA6-DC99518861E9}" type="presOf" srcId="{EA1459E2-A276-8F47-9968-1B2C680F5E0E}" destId="{9748E799-8AE3-B845-9794-A63918A088E3}" srcOrd="0" destOrd="0" presId="urn:microsoft.com/office/officeart/2005/8/layout/hList3"/>
    <dgm:cxn modelId="{46E8F00E-12FD-6249-97D7-2CBDCFAB74B4}" srcId="{EA1459E2-A276-8F47-9968-1B2C680F5E0E}" destId="{1687BD3A-DF82-7341-837E-A50228CEA3EF}" srcOrd="0" destOrd="0" parTransId="{DB7684FA-5084-7447-BFEE-8AB6911A388D}" sibTransId="{72CDCCFB-C9F3-4345-89E7-DC4FE40D4764}"/>
    <dgm:cxn modelId="{938F207B-E4D7-44D6-BFDA-10E7C38CE998}" type="presOf" srcId="{1687BD3A-DF82-7341-837E-A50228CEA3EF}" destId="{DA5C6F91-6807-244D-A03B-53EBFA59866E}" srcOrd="0" destOrd="0" presId="urn:microsoft.com/office/officeart/2005/8/layout/hList3"/>
    <dgm:cxn modelId="{4283E81C-AB25-43F1-AF75-BB4B9CEA2DE7}" type="presParOf" srcId="{9748E799-8AE3-B845-9794-A63918A088E3}" destId="{DA5C6F91-6807-244D-A03B-53EBFA59866E}" srcOrd="0" destOrd="0" presId="urn:microsoft.com/office/officeart/2005/8/layout/hList3"/>
    <dgm:cxn modelId="{DE9D6EEB-AF6A-42F0-8B24-567821EFE099}" type="presParOf" srcId="{9748E799-8AE3-B845-9794-A63918A088E3}" destId="{0A87579E-2994-9549-A53A-10BF5FC374AA}" srcOrd="1" destOrd="0" presId="urn:microsoft.com/office/officeart/2005/8/layout/hList3"/>
    <dgm:cxn modelId="{D78B0AFA-5FBC-4090-8FDA-C1657BB206F1}" type="presParOf" srcId="{0A87579E-2994-9549-A53A-10BF5FC374AA}" destId="{E958F63D-998F-DA4D-872F-2284BEEC76A7}" srcOrd="0" destOrd="0" presId="urn:microsoft.com/office/officeart/2005/8/layout/hList3"/>
    <dgm:cxn modelId="{9BDF4C86-61C9-4711-B5E7-516ABB745519}" type="presParOf" srcId="{9748E799-8AE3-B845-9794-A63918A088E3}" destId="{0FEEC42C-12E7-EC44-9240-489C310042E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20F0-6604-7C45-B30A-27FFA0982C7B}">
      <dsp:nvSpPr>
        <dsp:cNvPr id="0" name=""/>
        <dsp:cNvSpPr/>
      </dsp:nvSpPr>
      <dsp:spPr>
        <a:xfrm>
          <a:off x="0" y="0"/>
          <a:ext cx="8686800" cy="1833879"/>
        </a:xfrm>
        <a:prstGeom prst="rect">
          <a:avLst/>
        </a:prstGeom>
        <a:solidFill>
          <a:schemeClr val="accent1">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8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340B Background</a:t>
          </a:r>
          <a:endParaRPr lang="en-US" sz="6500" kern="1200" dirty="0"/>
        </a:p>
      </dsp:txBody>
      <dsp:txXfrm>
        <a:off x="0" y="0"/>
        <a:ext cx="8686800" cy="1833879"/>
      </dsp:txXfrm>
    </dsp:sp>
    <dsp:sp modelId="{C2F32FCE-4EFC-C243-8571-93B1A78ABEA6}">
      <dsp:nvSpPr>
        <dsp:cNvPr id="0" name=""/>
        <dsp:cNvSpPr/>
      </dsp:nvSpPr>
      <dsp:spPr>
        <a:xfrm>
          <a:off x="0" y="1833879"/>
          <a:ext cx="8686800" cy="3851147"/>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54E9638-E9D9-9C46-B0A5-2255BEACB735}">
      <dsp:nvSpPr>
        <dsp:cNvPr id="0" name=""/>
        <dsp:cNvSpPr/>
      </dsp:nvSpPr>
      <dsp:spPr>
        <a:xfrm>
          <a:off x="0" y="5685027"/>
          <a:ext cx="8686800" cy="427905"/>
        </a:xfrm>
        <a:prstGeom prst="rect">
          <a:avLst/>
        </a:prstGeom>
        <a:solidFill>
          <a:schemeClr val="accent1">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8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DF247-EB2E-4FE2-ADD7-A71BD9430570}">
      <dsp:nvSpPr>
        <dsp:cNvPr id="0" name=""/>
        <dsp:cNvSpPr/>
      </dsp:nvSpPr>
      <dsp:spPr>
        <a:xfrm>
          <a:off x="265429" y="0"/>
          <a:ext cx="7851140" cy="4906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C79A5-BE0B-4BB5-A219-968F597EB28C}">
      <dsp:nvSpPr>
        <dsp:cNvPr id="0" name=""/>
        <dsp:cNvSpPr/>
      </dsp:nvSpPr>
      <dsp:spPr>
        <a:xfrm>
          <a:off x="1038766" y="3648817"/>
          <a:ext cx="180576" cy="18057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6B98EDF-5324-46EF-B628-09A2D6D35801}">
      <dsp:nvSpPr>
        <dsp:cNvPr id="0" name=""/>
        <dsp:cNvSpPr/>
      </dsp:nvSpPr>
      <dsp:spPr>
        <a:xfrm>
          <a:off x="1134264" y="3717652"/>
          <a:ext cx="1790812" cy="116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84" tIns="0" rIns="0" bIns="0" numCol="1" spcCol="1270" anchor="t" anchorCtr="0">
          <a:noAutofit/>
        </a:bodyPr>
        <a:lstStyle/>
        <a:p>
          <a:pPr lvl="0" algn="l" defTabSz="800100">
            <a:lnSpc>
              <a:spcPct val="90000"/>
            </a:lnSpc>
            <a:spcBef>
              <a:spcPct val="0"/>
            </a:spcBef>
            <a:spcAft>
              <a:spcPct val="35000"/>
            </a:spcAft>
          </a:pPr>
          <a:r>
            <a:rPr lang="en-US" sz="1800" kern="1200" dirty="0" smtClean="0"/>
            <a:t>1992</a:t>
          </a:r>
        </a:p>
        <a:p>
          <a:pPr lvl="0" algn="l" defTabSz="800100">
            <a:lnSpc>
              <a:spcPct val="90000"/>
            </a:lnSpc>
            <a:spcBef>
              <a:spcPct val="0"/>
            </a:spcBef>
            <a:spcAft>
              <a:spcPct val="35000"/>
            </a:spcAft>
          </a:pPr>
          <a:r>
            <a:rPr lang="en-US" sz="1800" kern="1200" dirty="0" smtClean="0"/>
            <a:t>340B Statute</a:t>
          </a:r>
          <a:endParaRPr lang="en-US" sz="1800" kern="1200" dirty="0"/>
        </a:p>
      </dsp:txBody>
      <dsp:txXfrm>
        <a:off x="1134264" y="3717652"/>
        <a:ext cx="1790812" cy="1167857"/>
      </dsp:txXfrm>
    </dsp:sp>
    <dsp:sp modelId="{D093BEBF-1EB7-4229-A646-C18A150406F4}">
      <dsp:nvSpPr>
        <dsp:cNvPr id="0" name=""/>
        <dsp:cNvSpPr/>
      </dsp:nvSpPr>
      <dsp:spPr>
        <a:xfrm>
          <a:off x="2016233" y="2709624"/>
          <a:ext cx="282641" cy="28264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DBA8043-8BA1-4848-9C8D-84F0E56A92FF}">
      <dsp:nvSpPr>
        <dsp:cNvPr id="0" name=""/>
        <dsp:cNvSpPr/>
      </dsp:nvSpPr>
      <dsp:spPr>
        <a:xfrm>
          <a:off x="2157554" y="2850945"/>
          <a:ext cx="1303289" cy="205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66" tIns="0" rIns="0" bIns="0" numCol="1" spcCol="1270" anchor="t" anchorCtr="0">
          <a:noAutofit/>
        </a:bodyPr>
        <a:lstStyle/>
        <a:p>
          <a:pPr lvl="0" algn="l" defTabSz="800100">
            <a:lnSpc>
              <a:spcPct val="90000"/>
            </a:lnSpc>
            <a:spcBef>
              <a:spcPct val="0"/>
            </a:spcBef>
            <a:spcAft>
              <a:spcPct val="35000"/>
            </a:spcAft>
          </a:pPr>
          <a:r>
            <a:rPr lang="en-US" sz="1800" kern="1200" dirty="0" smtClean="0"/>
            <a:t>1993</a:t>
          </a:r>
        </a:p>
        <a:p>
          <a:pPr lvl="0" algn="l" defTabSz="800100">
            <a:lnSpc>
              <a:spcPct val="90000"/>
            </a:lnSpc>
            <a:spcBef>
              <a:spcPct val="0"/>
            </a:spcBef>
            <a:spcAft>
              <a:spcPct val="35000"/>
            </a:spcAft>
          </a:pPr>
          <a:r>
            <a:rPr lang="en-US" sz="1800" kern="1200" dirty="0" smtClean="0"/>
            <a:t>1st Guidelines</a:t>
          </a:r>
          <a:endParaRPr lang="en-US" sz="1800" kern="1200" dirty="0"/>
        </a:p>
      </dsp:txBody>
      <dsp:txXfrm>
        <a:off x="2157554" y="2850945"/>
        <a:ext cx="1303289" cy="2056017"/>
      </dsp:txXfrm>
    </dsp:sp>
    <dsp:sp modelId="{90A4F321-3B8F-485A-9C61-D886A83591AB}">
      <dsp:nvSpPr>
        <dsp:cNvPr id="0" name=""/>
        <dsp:cNvSpPr/>
      </dsp:nvSpPr>
      <dsp:spPr>
        <a:xfrm>
          <a:off x="3272416" y="1960822"/>
          <a:ext cx="376854" cy="37685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AF8458E-C13C-4794-9ADD-5D008B724307}">
      <dsp:nvSpPr>
        <dsp:cNvPr id="0" name=""/>
        <dsp:cNvSpPr/>
      </dsp:nvSpPr>
      <dsp:spPr>
        <a:xfrm>
          <a:off x="3460843" y="2149249"/>
          <a:ext cx="1515270" cy="275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88" tIns="0" rIns="0" bIns="0" numCol="1" spcCol="1270" anchor="t" anchorCtr="0">
          <a:noAutofit/>
        </a:bodyPr>
        <a:lstStyle/>
        <a:p>
          <a:pPr lvl="0" algn="l" defTabSz="800100">
            <a:lnSpc>
              <a:spcPct val="90000"/>
            </a:lnSpc>
            <a:spcBef>
              <a:spcPct val="0"/>
            </a:spcBef>
            <a:spcAft>
              <a:spcPct val="35000"/>
            </a:spcAft>
          </a:pPr>
          <a:r>
            <a:rPr lang="en-US" sz="1800" kern="1200" dirty="0" smtClean="0"/>
            <a:t>1996 </a:t>
          </a:r>
        </a:p>
        <a:p>
          <a:pPr lvl="0" algn="l" defTabSz="800100">
            <a:lnSpc>
              <a:spcPct val="90000"/>
            </a:lnSpc>
            <a:spcBef>
              <a:spcPct val="0"/>
            </a:spcBef>
            <a:spcAft>
              <a:spcPct val="35000"/>
            </a:spcAft>
          </a:pPr>
          <a:r>
            <a:rPr lang="en-US" sz="1800" kern="1200" dirty="0" smtClean="0"/>
            <a:t>Contract Pharmacy,</a:t>
          </a:r>
        </a:p>
        <a:p>
          <a:pPr lvl="0" algn="l" defTabSz="800100">
            <a:lnSpc>
              <a:spcPct val="90000"/>
            </a:lnSpc>
            <a:spcBef>
              <a:spcPct val="0"/>
            </a:spcBef>
            <a:spcAft>
              <a:spcPct val="35000"/>
            </a:spcAft>
          </a:pPr>
          <a:r>
            <a:rPr lang="en-US" sz="1800" kern="1200" dirty="0" smtClean="0"/>
            <a:t>Patient</a:t>
          </a:r>
          <a:br>
            <a:rPr lang="en-US" sz="1800" kern="1200" dirty="0" smtClean="0"/>
          </a:br>
          <a:r>
            <a:rPr lang="en-US" sz="1800" kern="1200" dirty="0" smtClean="0"/>
            <a:t>Definition</a:t>
          </a:r>
          <a:endParaRPr lang="en-US" sz="1800" kern="1200" dirty="0"/>
        </a:p>
      </dsp:txBody>
      <dsp:txXfrm>
        <a:off x="3460843" y="2149249"/>
        <a:ext cx="1515270" cy="2757713"/>
      </dsp:txXfrm>
    </dsp:sp>
    <dsp:sp modelId="{C7A5149A-C73F-4E98-B050-6D3D67EBDADB}">
      <dsp:nvSpPr>
        <dsp:cNvPr id="0" name=""/>
        <dsp:cNvSpPr/>
      </dsp:nvSpPr>
      <dsp:spPr>
        <a:xfrm>
          <a:off x="4732728" y="1375912"/>
          <a:ext cx="486770" cy="486770"/>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78F7548-B1FA-4A15-B5E4-77D363ED34C1}">
      <dsp:nvSpPr>
        <dsp:cNvPr id="0" name=""/>
        <dsp:cNvSpPr/>
      </dsp:nvSpPr>
      <dsp:spPr>
        <a:xfrm>
          <a:off x="4976114" y="1619297"/>
          <a:ext cx="1570228" cy="328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30" tIns="0" rIns="0" bIns="0" numCol="1" spcCol="1270" anchor="t" anchorCtr="0">
          <a:noAutofit/>
        </a:bodyPr>
        <a:lstStyle/>
        <a:p>
          <a:pPr lvl="0" algn="l" defTabSz="800100">
            <a:lnSpc>
              <a:spcPct val="90000"/>
            </a:lnSpc>
            <a:spcBef>
              <a:spcPct val="0"/>
            </a:spcBef>
            <a:spcAft>
              <a:spcPct val="35000"/>
            </a:spcAft>
          </a:pPr>
          <a:r>
            <a:rPr lang="en-US" sz="1800" kern="1200" dirty="0" smtClean="0"/>
            <a:t>2004</a:t>
          </a:r>
        </a:p>
        <a:p>
          <a:pPr lvl="0" algn="l" defTabSz="800100">
            <a:lnSpc>
              <a:spcPct val="90000"/>
            </a:lnSpc>
            <a:spcBef>
              <a:spcPct val="0"/>
            </a:spcBef>
            <a:spcAft>
              <a:spcPct val="35000"/>
            </a:spcAft>
          </a:pPr>
          <a:r>
            <a:rPr lang="en-US" sz="1800" kern="1200" dirty="0" smtClean="0"/>
            <a:t>Vendors</a:t>
          </a:r>
          <a:endParaRPr lang="en-US" sz="1800" kern="1200" dirty="0"/>
        </a:p>
      </dsp:txBody>
      <dsp:txXfrm>
        <a:off x="4976114" y="1619297"/>
        <a:ext cx="1570228" cy="3287665"/>
      </dsp:txXfrm>
    </dsp:sp>
    <dsp:sp modelId="{E2490AB8-679F-40E0-8DCD-8875BC88CFA9}">
      <dsp:nvSpPr>
        <dsp:cNvPr id="0" name=""/>
        <dsp:cNvSpPr/>
      </dsp:nvSpPr>
      <dsp:spPr>
        <a:xfrm>
          <a:off x="6236222" y="985318"/>
          <a:ext cx="620240" cy="620240"/>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35EC7B1-A8AB-4C62-9ACF-2DACB68231C5}">
      <dsp:nvSpPr>
        <dsp:cNvPr id="0" name=""/>
        <dsp:cNvSpPr/>
      </dsp:nvSpPr>
      <dsp:spPr>
        <a:xfrm>
          <a:off x="6546342" y="1295438"/>
          <a:ext cx="1570228" cy="361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52" tIns="0" rIns="0" bIns="0" numCol="1" spcCol="1270" anchor="t" anchorCtr="0">
          <a:noAutofit/>
        </a:bodyPr>
        <a:lstStyle/>
        <a:p>
          <a:pPr lvl="0" algn="l" defTabSz="800100">
            <a:lnSpc>
              <a:spcPct val="90000"/>
            </a:lnSpc>
            <a:spcBef>
              <a:spcPct val="0"/>
            </a:spcBef>
            <a:spcAft>
              <a:spcPct val="35000"/>
            </a:spcAft>
          </a:pPr>
          <a:r>
            <a:rPr lang="en-US" sz="1800" kern="1200" dirty="0" smtClean="0"/>
            <a:t>2010 </a:t>
          </a:r>
        </a:p>
        <a:p>
          <a:pPr lvl="0" algn="l" defTabSz="800100">
            <a:lnSpc>
              <a:spcPct val="90000"/>
            </a:lnSpc>
            <a:spcBef>
              <a:spcPct val="0"/>
            </a:spcBef>
            <a:spcAft>
              <a:spcPct val="35000"/>
            </a:spcAft>
          </a:pPr>
          <a:r>
            <a:rPr lang="en-US" sz="1800" kern="1200" dirty="0" smtClean="0"/>
            <a:t>Affordable Care Act</a:t>
          </a:r>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1st Proposed Regulations</a:t>
          </a:r>
          <a:endParaRPr lang="en-US" sz="1800" kern="1200" dirty="0"/>
        </a:p>
      </dsp:txBody>
      <dsp:txXfrm>
        <a:off x="6546342" y="1295438"/>
        <a:ext cx="1570228" cy="3611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4E422-614F-CD44-BB38-CD6D5BC3F300}">
      <dsp:nvSpPr>
        <dsp:cNvPr id="0" name=""/>
        <dsp:cNvSpPr/>
      </dsp:nvSpPr>
      <dsp:spPr>
        <a:xfrm rot="16200000">
          <a:off x="641349" y="-641349"/>
          <a:ext cx="2222500" cy="3505200"/>
        </a:xfrm>
        <a:prstGeom prst="round1Rect">
          <a:avLst/>
        </a:prstGeom>
        <a:solidFill>
          <a:schemeClr val="accent1">
            <a:lumMod val="5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Certain safety net covered entities</a:t>
          </a:r>
          <a:endParaRPr lang="en-US" sz="2000" kern="1200" dirty="0">
            <a:solidFill>
              <a:srgbClr val="000000"/>
            </a:solidFill>
          </a:endParaRPr>
        </a:p>
      </dsp:txBody>
      <dsp:txXfrm rot="5400000">
        <a:off x="0" y="0"/>
        <a:ext cx="3505200" cy="1666875"/>
      </dsp:txXfrm>
    </dsp:sp>
    <dsp:sp modelId="{41093A2F-73A4-D843-96AB-4697307FFC65}">
      <dsp:nvSpPr>
        <dsp:cNvPr id="0" name=""/>
        <dsp:cNvSpPr/>
      </dsp:nvSpPr>
      <dsp:spPr>
        <a:xfrm>
          <a:off x="3505200" y="0"/>
          <a:ext cx="3505200" cy="2222500"/>
        </a:xfrm>
        <a:prstGeom prst="round1Rect">
          <a:avLst/>
        </a:prstGeom>
        <a:solidFill>
          <a:schemeClr val="accent1">
            <a:lumMod val="75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Outpatient drugs</a:t>
          </a:r>
          <a:endParaRPr lang="en-US" sz="2000" kern="1200" dirty="0">
            <a:solidFill>
              <a:srgbClr val="000000"/>
            </a:solidFill>
          </a:endParaRPr>
        </a:p>
      </dsp:txBody>
      <dsp:txXfrm>
        <a:off x="3505200" y="0"/>
        <a:ext cx="3505200" cy="1666875"/>
      </dsp:txXfrm>
    </dsp:sp>
    <dsp:sp modelId="{224C7EB1-8BD2-884C-91CE-5CD6F5BA19B7}">
      <dsp:nvSpPr>
        <dsp:cNvPr id="0" name=""/>
        <dsp:cNvSpPr/>
      </dsp:nvSpPr>
      <dsp:spPr>
        <a:xfrm rot="10800000">
          <a:off x="0" y="2222500"/>
          <a:ext cx="3505200" cy="2222500"/>
        </a:xfrm>
        <a:prstGeom prst="round1Rect">
          <a:avLst/>
        </a:prstGeom>
        <a:solidFill>
          <a:schemeClr val="accent1">
            <a:lumMod val="9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Price discounts</a:t>
          </a:r>
          <a:endParaRPr lang="en-US" sz="2000" kern="1200" dirty="0">
            <a:solidFill>
              <a:schemeClr val="tx1"/>
            </a:solidFill>
          </a:endParaRPr>
        </a:p>
      </dsp:txBody>
      <dsp:txXfrm rot="10800000">
        <a:off x="0" y="2778125"/>
        <a:ext cx="3505200" cy="1666875"/>
      </dsp:txXfrm>
    </dsp:sp>
    <dsp:sp modelId="{6AA0F94B-08ED-6744-9BB4-E7AACE700711}">
      <dsp:nvSpPr>
        <dsp:cNvPr id="0" name=""/>
        <dsp:cNvSpPr/>
      </dsp:nvSpPr>
      <dsp:spPr>
        <a:xfrm rot="5400000">
          <a:off x="4146550" y="1581150"/>
          <a:ext cx="2222500" cy="3505200"/>
        </a:xfrm>
        <a:prstGeom prst="round1Rect">
          <a:avLst/>
        </a:prstGeom>
        <a:solidFill>
          <a:schemeClr val="accent1"/>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Required for all manufacturers in Medicaid</a:t>
          </a:r>
          <a:endParaRPr lang="en-US" sz="2000" kern="1200" dirty="0">
            <a:solidFill>
              <a:srgbClr val="000000"/>
            </a:solidFill>
          </a:endParaRPr>
        </a:p>
      </dsp:txBody>
      <dsp:txXfrm rot="-5400000">
        <a:off x="3505200" y="2778124"/>
        <a:ext cx="3505200" cy="1666875"/>
      </dsp:txXfrm>
    </dsp:sp>
    <dsp:sp modelId="{9D3DD288-828C-5643-8F37-15DBD8C840B8}">
      <dsp:nvSpPr>
        <dsp:cNvPr id="0" name=""/>
        <dsp:cNvSpPr/>
      </dsp:nvSpPr>
      <dsp:spPr>
        <a:xfrm>
          <a:off x="1927860" y="1361281"/>
          <a:ext cx="3154680" cy="1722437"/>
        </a:xfrm>
        <a:prstGeom prst="roundRect">
          <a:avLst/>
        </a:prstGeom>
        <a:solidFill>
          <a:schemeClr val="accent1">
            <a:lumMod val="50000"/>
            <a:alpha val="41000"/>
          </a:schemeClr>
        </a:solidFill>
        <a:ln>
          <a:solidFill>
            <a:schemeClr val="accent1">
              <a:lumMod val="50000"/>
            </a:schemeClr>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solidFill>
                <a:schemeClr val="accent3"/>
              </a:solidFill>
            </a:rPr>
            <a:t>340B Program</a:t>
          </a:r>
          <a:endParaRPr lang="en-US" sz="4600" kern="1200" dirty="0">
            <a:solidFill>
              <a:schemeClr val="accent3"/>
            </a:solidFill>
          </a:endParaRPr>
        </a:p>
      </dsp:txBody>
      <dsp:txXfrm>
        <a:off x="2011942" y="1445363"/>
        <a:ext cx="2986516" cy="1554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ABB45-443D-6348-A77B-6E8942AAA4C3}">
      <dsp:nvSpPr>
        <dsp:cNvPr id="0" name=""/>
        <dsp:cNvSpPr/>
      </dsp:nvSpPr>
      <dsp:spPr>
        <a:xfrm>
          <a:off x="546083" y="1066796"/>
          <a:ext cx="3038677" cy="3663692"/>
        </a:xfrm>
        <a:prstGeom prst="roundRect">
          <a:avLst/>
        </a:prstGeom>
        <a:solidFill>
          <a:schemeClr val="accent1">
            <a:lumMod val="5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mj-lt"/>
            </a:rPr>
            <a:t>Stretch scarce federal resources</a:t>
          </a:r>
          <a:r>
            <a:rPr lang="en-US" sz="2000" kern="1200" baseline="30000" dirty="0" smtClean="0">
              <a:solidFill>
                <a:srgbClr val="000000"/>
              </a:solidFill>
              <a:latin typeface="+mj-lt"/>
            </a:rPr>
            <a:t>1</a:t>
          </a:r>
        </a:p>
        <a:p>
          <a:pPr lvl="0" algn="ctr" defTabSz="889000">
            <a:lnSpc>
              <a:spcPct val="90000"/>
            </a:lnSpc>
            <a:spcBef>
              <a:spcPct val="0"/>
            </a:spcBef>
            <a:spcAft>
              <a:spcPct val="35000"/>
            </a:spcAft>
          </a:pPr>
          <a:endParaRPr lang="en-US" sz="800" kern="1200" dirty="0" smtClean="0">
            <a:solidFill>
              <a:srgbClr val="000000"/>
            </a:solidFill>
            <a:latin typeface="+mj-lt"/>
          </a:endParaRPr>
        </a:p>
        <a:p>
          <a:pPr lvl="0" algn="ctr" defTabSz="889000">
            <a:lnSpc>
              <a:spcPct val="90000"/>
            </a:lnSpc>
            <a:spcBef>
              <a:spcPct val="0"/>
            </a:spcBef>
            <a:spcAft>
              <a:spcPct val="35000"/>
            </a:spcAft>
          </a:pPr>
          <a:r>
            <a:rPr lang="en-US" sz="2000" kern="1200" dirty="0" smtClean="0">
              <a:solidFill>
                <a:srgbClr val="000000"/>
              </a:solidFill>
              <a:latin typeface="+mj-lt"/>
            </a:rPr>
            <a:t> Reach more eligible patients</a:t>
          </a:r>
          <a:r>
            <a:rPr lang="en-US" sz="2000" kern="1200" baseline="30000" dirty="0" smtClean="0">
              <a:solidFill>
                <a:srgbClr val="000000"/>
              </a:solidFill>
              <a:latin typeface="+mj-lt"/>
            </a:rPr>
            <a:t>1</a:t>
          </a:r>
        </a:p>
        <a:p>
          <a:pPr lvl="0" algn="ctr" defTabSz="889000">
            <a:lnSpc>
              <a:spcPct val="90000"/>
            </a:lnSpc>
            <a:spcBef>
              <a:spcPct val="0"/>
            </a:spcBef>
            <a:spcAft>
              <a:spcPct val="35000"/>
            </a:spcAft>
          </a:pPr>
          <a:r>
            <a:rPr lang="en-US" sz="2000" kern="1200" dirty="0" smtClean="0">
              <a:solidFill>
                <a:srgbClr val="000000"/>
              </a:solidFill>
              <a:latin typeface="+mj-lt"/>
            </a:rPr>
            <a:t> </a:t>
          </a:r>
        </a:p>
        <a:p>
          <a:pPr lvl="0" algn="ctr" defTabSz="889000">
            <a:lnSpc>
              <a:spcPct val="90000"/>
            </a:lnSpc>
            <a:spcBef>
              <a:spcPct val="0"/>
            </a:spcBef>
            <a:spcAft>
              <a:spcPct val="35000"/>
            </a:spcAft>
          </a:pPr>
          <a:r>
            <a:rPr lang="en-US" sz="2000" kern="1200" dirty="0" smtClean="0">
              <a:solidFill>
                <a:srgbClr val="000000"/>
              </a:solidFill>
              <a:latin typeface="+mj-lt"/>
            </a:rPr>
            <a:t>Provide more comprehensive services</a:t>
          </a:r>
          <a:r>
            <a:rPr lang="en-US" sz="2000" kern="1200" baseline="30000" dirty="0" smtClean="0">
              <a:solidFill>
                <a:srgbClr val="000000"/>
              </a:solidFill>
              <a:latin typeface="+mj-lt"/>
            </a:rPr>
            <a:t>1</a:t>
          </a:r>
        </a:p>
        <a:p>
          <a:pPr lvl="0" algn="ctr" defTabSz="889000">
            <a:lnSpc>
              <a:spcPct val="90000"/>
            </a:lnSpc>
            <a:spcBef>
              <a:spcPct val="0"/>
            </a:spcBef>
            <a:spcAft>
              <a:spcPct val="35000"/>
            </a:spcAft>
          </a:pPr>
          <a:endParaRPr lang="en-US" sz="800" kern="1200" dirty="0" smtClean="0">
            <a:solidFill>
              <a:srgbClr val="000000"/>
            </a:solidFill>
            <a:latin typeface="+mj-lt"/>
          </a:endParaRPr>
        </a:p>
      </dsp:txBody>
      <dsp:txXfrm>
        <a:off x="694419" y="1215132"/>
        <a:ext cx="2742005" cy="3367020"/>
      </dsp:txXfrm>
    </dsp:sp>
    <dsp:sp modelId="{3C21CDE7-D36A-014D-A625-033078E69DA5}">
      <dsp:nvSpPr>
        <dsp:cNvPr id="0" name=""/>
        <dsp:cNvSpPr/>
      </dsp:nvSpPr>
      <dsp:spPr>
        <a:xfrm rot="20466568">
          <a:off x="3536778" y="2090316"/>
          <a:ext cx="1781689" cy="0"/>
        </a:xfrm>
        <a:custGeom>
          <a:avLst/>
          <a:gdLst/>
          <a:ahLst/>
          <a:cxnLst/>
          <a:rect l="0" t="0" r="0" b="0"/>
          <a:pathLst>
            <a:path>
              <a:moveTo>
                <a:pt x="0" y="0"/>
              </a:moveTo>
              <a:lnTo>
                <a:pt x="178168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654D1B-C414-3C42-8AE5-E2635E4EA7CA}">
      <dsp:nvSpPr>
        <dsp:cNvPr id="0" name=""/>
        <dsp:cNvSpPr/>
      </dsp:nvSpPr>
      <dsp:spPr>
        <a:xfrm>
          <a:off x="5270486" y="838196"/>
          <a:ext cx="2230819" cy="116403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mj-lt"/>
              <a:cs typeface="Times New Roman" pitchFamily="18" charset="0"/>
            </a:rPr>
            <a:t>Reduce price of pharmaceuticals for patients</a:t>
          </a:r>
          <a:endParaRPr lang="en-US" sz="2100" kern="1200" dirty="0">
            <a:solidFill>
              <a:srgbClr val="000000"/>
            </a:solidFill>
            <a:latin typeface="+mj-lt"/>
          </a:endParaRPr>
        </a:p>
      </dsp:txBody>
      <dsp:txXfrm>
        <a:off x="5327309" y="895019"/>
        <a:ext cx="2117173" cy="1050385"/>
      </dsp:txXfrm>
    </dsp:sp>
    <dsp:sp modelId="{4AF9DA94-9864-6E41-8AE0-F0148320BE2A}">
      <dsp:nvSpPr>
        <dsp:cNvPr id="0" name=""/>
        <dsp:cNvSpPr/>
      </dsp:nvSpPr>
      <dsp:spPr>
        <a:xfrm rot="36915">
          <a:off x="3584714" y="2923600"/>
          <a:ext cx="1609669" cy="0"/>
        </a:xfrm>
        <a:custGeom>
          <a:avLst/>
          <a:gdLst/>
          <a:ahLst/>
          <a:cxnLst/>
          <a:rect l="0" t="0" r="0" b="0"/>
          <a:pathLst>
            <a:path>
              <a:moveTo>
                <a:pt x="0" y="0"/>
              </a:moveTo>
              <a:lnTo>
                <a:pt x="160966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0E7F94-4438-204F-91EF-D742D353F835}">
      <dsp:nvSpPr>
        <dsp:cNvPr id="0" name=""/>
        <dsp:cNvSpPr/>
      </dsp:nvSpPr>
      <dsp:spPr>
        <a:xfrm>
          <a:off x="5194337" y="2362205"/>
          <a:ext cx="2230819" cy="116403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latin typeface="+mj-lt"/>
              <a:cs typeface="Times New Roman" pitchFamily="18" charset="0"/>
            </a:rPr>
            <a:t>Expand services offered to patients</a:t>
          </a:r>
          <a:endParaRPr lang="en-US" sz="2200" kern="1200" dirty="0">
            <a:solidFill>
              <a:srgbClr val="000000"/>
            </a:solidFill>
            <a:latin typeface="+mj-lt"/>
          </a:endParaRPr>
        </a:p>
      </dsp:txBody>
      <dsp:txXfrm>
        <a:off x="5251160" y="2419028"/>
        <a:ext cx="2117173" cy="1050385"/>
      </dsp:txXfrm>
    </dsp:sp>
    <dsp:sp modelId="{60FA4BA9-1412-FB4F-B97B-ABC1D4CE943F}">
      <dsp:nvSpPr>
        <dsp:cNvPr id="0" name=""/>
        <dsp:cNvSpPr/>
      </dsp:nvSpPr>
      <dsp:spPr>
        <a:xfrm rot="1346812">
          <a:off x="3521910" y="3843061"/>
          <a:ext cx="1659066" cy="0"/>
        </a:xfrm>
        <a:custGeom>
          <a:avLst/>
          <a:gdLst/>
          <a:ahLst/>
          <a:cxnLst/>
          <a:rect l="0" t="0" r="0" b="0"/>
          <a:pathLst>
            <a:path>
              <a:moveTo>
                <a:pt x="0" y="0"/>
              </a:moveTo>
              <a:lnTo>
                <a:pt x="165906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054F3D-E872-964C-B446-FC219973F198}">
      <dsp:nvSpPr>
        <dsp:cNvPr id="0" name=""/>
        <dsp:cNvSpPr/>
      </dsp:nvSpPr>
      <dsp:spPr>
        <a:xfrm>
          <a:off x="5118126" y="4038589"/>
          <a:ext cx="2230819" cy="116403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latin typeface="+mj-lt"/>
              <a:cs typeface="Times New Roman" pitchFamily="18" charset="0"/>
            </a:rPr>
            <a:t>Provide services to more patients</a:t>
          </a:r>
          <a:endParaRPr lang="en-US" sz="1800" kern="1200" dirty="0">
            <a:solidFill>
              <a:srgbClr val="000000"/>
            </a:solidFill>
            <a:latin typeface="+mj-lt"/>
          </a:endParaRPr>
        </a:p>
      </dsp:txBody>
      <dsp:txXfrm>
        <a:off x="5174949" y="4095412"/>
        <a:ext cx="2117173" cy="1050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E51CF-9019-E644-8532-1DF7DA3DE057}">
      <dsp:nvSpPr>
        <dsp:cNvPr id="0" name=""/>
        <dsp:cNvSpPr/>
      </dsp:nvSpPr>
      <dsp:spPr>
        <a:xfrm>
          <a:off x="3692812" y="2337502"/>
          <a:ext cx="2514600" cy="2514600"/>
        </a:xfrm>
        <a:prstGeom prst="gear9">
          <a:avLst/>
        </a:prstGeom>
        <a:solidFill>
          <a:schemeClr val="accent1">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Duplicate Discounts</a:t>
          </a:r>
          <a:endParaRPr lang="en-US" sz="2300" kern="1200" dirty="0">
            <a:solidFill>
              <a:srgbClr val="000000"/>
            </a:solidFill>
          </a:endParaRPr>
        </a:p>
      </dsp:txBody>
      <dsp:txXfrm>
        <a:off x="4198358" y="2926535"/>
        <a:ext cx="1503508" cy="1292556"/>
      </dsp:txXfrm>
    </dsp:sp>
    <dsp:sp modelId="{E892F5AA-176D-0444-BC7F-FF0D09B25E82}">
      <dsp:nvSpPr>
        <dsp:cNvPr id="0" name=""/>
        <dsp:cNvSpPr/>
      </dsp:nvSpPr>
      <dsp:spPr>
        <a:xfrm>
          <a:off x="1316135" y="1056876"/>
          <a:ext cx="2899909" cy="2637074"/>
        </a:xfrm>
        <a:prstGeom prst="gear6">
          <a:avLst/>
        </a:prstGeom>
        <a:solidFill>
          <a:schemeClr val="accent1">
            <a:shade val="50000"/>
            <a:hueOff val="-179261"/>
            <a:satOff val="-515"/>
            <a:lumOff val="27743"/>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179261"/>
              <a:satOff val="-515"/>
              <a:lumOff val="27743"/>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Diversion</a:t>
          </a:r>
          <a:endParaRPr lang="en-US" sz="2300" kern="1200" dirty="0">
            <a:solidFill>
              <a:srgbClr val="000000"/>
            </a:solidFill>
          </a:endParaRPr>
        </a:p>
      </dsp:txBody>
      <dsp:txXfrm>
        <a:off x="2018232" y="1724780"/>
        <a:ext cx="1495715" cy="1301266"/>
      </dsp:txXfrm>
    </dsp:sp>
    <dsp:sp modelId="{AD2ED3F4-D3D0-634B-A24C-AFAE87F1C589}">
      <dsp:nvSpPr>
        <dsp:cNvPr id="0" name=""/>
        <dsp:cNvSpPr/>
      </dsp:nvSpPr>
      <dsp:spPr>
        <a:xfrm rot="20700000">
          <a:off x="3871881" y="24297"/>
          <a:ext cx="2708497" cy="2706170"/>
        </a:xfrm>
        <a:prstGeom prst="gear6">
          <a:avLst/>
        </a:prstGeom>
        <a:solidFill>
          <a:schemeClr val="accent1">
            <a:shade val="50000"/>
            <a:hueOff val="-179261"/>
            <a:satOff val="-515"/>
            <a:lumOff val="27743"/>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50000"/>
              <a:hueOff val="-179261"/>
              <a:satOff val="-515"/>
              <a:lumOff val="27743"/>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rPr>
            <a:t>Exclusions</a:t>
          </a:r>
          <a:endParaRPr lang="en-US" sz="2200" kern="1200" dirty="0">
            <a:solidFill>
              <a:srgbClr val="000000"/>
            </a:solidFill>
          </a:endParaRPr>
        </a:p>
      </dsp:txBody>
      <dsp:txXfrm rot="-20700000">
        <a:off x="4466072" y="617701"/>
        <a:ext cx="1520115" cy="1519361"/>
      </dsp:txXfrm>
    </dsp:sp>
    <dsp:sp modelId="{4071C544-0F92-8442-81A8-F72FAA2A69B1}">
      <dsp:nvSpPr>
        <dsp:cNvPr id="0" name=""/>
        <dsp:cNvSpPr/>
      </dsp:nvSpPr>
      <dsp:spPr>
        <a:xfrm rot="1811240">
          <a:off x="4268250" y="2041057"/>
          <a:ext cx="2650042" cy="3073171"/>
        </a:xfrm>
        <a:prstGeom prst="circularArrow">
          <a:avLst>
            <a:gd name="adj1" fmla="val 4688"/>
            <a:gd name="adj2" fmla="val 299029"/>
            <a:gd name="adj3" fmla="val 2524516"/>
            <a:gd name="adj4" fmla="val 15843405"/>
            <a:gd name="adj5" fmla="val 5469"/>
          </a:avLst>
        </a:prstGeom>
        <a:solidFill>
          <a:schemeClr val="accent1">
            <a:shade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9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F38DF665-5B23-384A-BBA1-0F4923EBCF8F}">
      <dsp:nvSpPr>
        <dsp:cNvPr id="0" name=""/>
        <dsp:cNvSpPr/>
      </dsp:nvSpPr>
      <dsp:spPr>
        <a:xfrm>
          <a:off x="702946" y="853937"/>
          <a:ext cx="2338578" cy="2338578"/>
        </a:xfrm>
        <a:prstGeom prst="leftCircularArrow">
          <a:avLst>
            <a:gd name="adj1" fmla="val 6452"/>
            <a:gd name="adj2" fmla="val 429999"/>
            <a:gd name="adj3" fmla="val 10489124"/>
            <a:gd name="adj4" fmla="val 14837806"/>
            <a:gd name="adj5" fmla="val 7527"/>
          </a:avLst>
        </a:prstGeom>
        <a:solidFill>
          <a:schemeClr val="accent1">
            <a:shade val="90000"/>
            <a:hueOff val="-184343"/>
            <a:satOff val="-3627"/>
            <a:lumOff val="2063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90000"/>
              <a:hueOff val="-184343"/>
              <a:satOff val="-3627"/>
              <a:lumOff val="2063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4FEC7D8C-3D58-2846-BE9A-98995E122B4A}">
      <dsp:nvSpPr>
        <dsp:cNvPr id="0" name=""/>
        <dsp:cNvSpPr/>
      </dsp:nvSpPr>
      <dsp:spPr>
        <a:xfrm rot="955400">
          <a:off x="3468579" y="-63454"/>
          <a:ext cx="2521458" cy="2521458"/>
        </a:xfrm>
        <a:prstGeom prst="circularArrow">
          <a:avLst>
            <a:gd name="adj1" fmla="val 5984"/>
            <a:gd name="adj2" fmla="val 394124"/>
            <a:gd name="adj3" fmla="val 13313824"/>
            <a:gd name="adj4" fmla="val 10508221"/>
            <a:gd name="adj5" fmla="val 6981"/>
          </a:avLst>
        </a:prstGeom>
        <a:solidFill>
          <a:schemeClr val="accent1">
            <a:shade val="90000"/>
            <a:hueOff val="-184343"/>
            <a:satOff val="-3627"/>
            <a:lumOff val="2063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90000"/>
              <a:hueOff val="-184343"/>
              <a:satOff val="-3627"/>
              <a:lumOff val="2063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C6F91-6807-244D-A03B-53EBFA59866E}">
      <dsp:nvSpPr>
        <dsp:cNvPr id="0" name=""/>
        <dsp:cNvSpPr/>
      </dsp:nvSpPr>
      <dsp:spPr>
        <a:xfrm>
          <a:off x="0" y="0"/>
          <a:ext cx="8782050" cy="1940242"/>
        </a:xfrm>
        <a:prstGeom prst="rect">
          <a:avLst/>
        </a:prstGeom>
        <a:solidFill>
          <a:schemeClr val="accent1">
            <a:shade val="80000"/>
            <a:hueOff val="0"/>
            <a:satOff val="0"/>
            <a:lumOff val="0"/>
            <a:alphaOff val="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8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CE Responsibilities for Avoiding Duplicate Discounts </a:t>
          </a:r>
        </a:p>
        <a:p>
          <a:pPr lvl="0" algn="ctr" defTabSz="1422400">
            <a:lnSpc>
              <a:spcPct val="90000"/>
            </a:lnSpc>
            <a:spcBef>
              <a:spcPct val="0"/>
            </a:spcBef>
            <a:spcAft>
              <a:spcPct val="35000"/>
            </a:spcAft>
          </a:pPr>
          <a:r>
            <a:rPr lang="en-US" sz="1600" kern="1200" dirty="0" smtClean="0"/>
            <a:t>It is ultimately the responsibility of the </a:t>
          </a:r>
          <a:r>
            <a:rPr lang="en-US" sz="1600" b="1" kern="1200" dirty="0" smtClean="0"/>
            <a:t>340B participating entity</a:t>
          </a:r>
          <a:r>
            <a:rPr lang="en-US" sz="1600" kern="1200" dirty="0" smtClean="0"/>
            <a:t> to ensure accurate reporting of Medicaid billing of any 340B drugs to OPA and the state Medicaid agency.</a:t>
          </a:r>
          <a:endParaRPr lang="en-US" sz="1600" kern="1200" dirty="0"/>
        </a:p>
      </dsp:txBody>
      <dsp:txXfrm>
        <a:off x="0" y="0"/>
        <a:ext cx="8782050" cy="1940242"/>
      </dsp:txXfrm>
    </dsp:sp>
    <dsp:sp modelId="{E958F63D-998F-DA4D-872F-2284BEEC76A7}">
      <dsp:nvSpPr>
        <dsp:cNvPr id="0" name=""/>
        <dsp:cNvSpPr/>
      </dsp:nvSpPr>
      <dsp:spPr>
        <a:xfrm>
          <a:off x="0" y="1940242"/>
          <a:ext cx="8782050" cy="4074509"/>
        </a:xfrm>
        <a:prstGeom prst="rect">
          <a:avLst/>
        </a:prstGeom>
        <a:solidFill>
          <a:schemeClr val="accent1">
            <a:lumMod val="60000"/>
            <a:lumOff val="4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0FEEC42C-12E7-EC44-9240-489C310042E7}">
      <dsp:nvSpPr>
        <dsp:cNvPr id="0" name=""/>
        <dsp:cNvSpPr/>
      </dsp:nvSpPr>
      <dsp:spPr>
        <a:xfrm>
          <a:off x="0" y="6014751"/>
          <a:ext cx="8782050" cy="452723"/>
        </a:xfrm>
        <a:prstGeom prst="rect">
          <a:avLst/>
        </a:prstGeom>
        <a:solidFill>
          <a:schemeClr val="accent1">
            <a:shade val="80000"/>
            <a:hueOff val="0"/>
            <a:satOff val="0"/>
            <a:lumOff val="0"/>
            <a:alphaOff val="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8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2DB78-E9EC-4589-BD5E-3F0D189F4D08}" type="datetimeFigureOut">
              <a:rPr lang="en-US" smtClean="0"/>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570E9-B1E6-478D-BF93-F88B0EE2481F}" type="slidenum">
              <a:rPr lang="en-US" smtClean="0"/>
              <a:t>‹#›</a:t>
            </a:fld>
            <a:endParaRPr lang="en-US"/>
          </a:p>
        </p:txBody>
      </p:sp>
    </p:spTree>
    <p:extLst>
      <p:ext uri="{BB962C8B-B14F-4D97-AF65-F5344CB8AC3E}">
        <p14:creationId xmlns:p14="http://schemas.microsoft.com/office/powerpoint/2010/main" val="203136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noAutofit/>
          </a:bodyPr>
          <a:lstStyle/>
          <a:p>
            <a:r>
              <a:rPr lang="en-US" sz="1000" dirty="0">
                <a:latin typeface="Arial"/>
                <a:cs typeface="Arial"/>
              </a:rPr>
              <a:t>The Medicaid Exclusion File is a tool that was created to help administer</a:t>
            </a:r>
            <a:r>
              <a:rPr lang="en-US" sz="1000" b="1" dirty="0">
                <a:latin typeface="Arial"/>
                <a:cs typeface="Arial"/>
              </a:rPr>
              <a:t> </a:t>
            </a:r>
            <a:r>
              <a:rPr lang="en-US" sz="1000" dirty="0">
                <a:latin typeface="Arial"/>
                <a:cs typeface="Arial"/>
              </a:rPr>
              <a:t>the 340B Program. In order to provide a basic understanding of the Medicaid Exclusion File, we first need to provide some fundamental information regarding the 340B Program, which is run by HRSA OPA.</a:t>
            </a:r>
          </a:p>
          <a:p>
            <a:r>
              <a:rPr lang="en-US" sz="1000" dirty="0">
                <a:latin typeface="Arial"/>
                <a:cs typeface="Arial"/>
              </a:rPr>
              <a:t>The 340B Program was created by legislation passed in 1992 (section 340B of the Public Health Service Act). This legislation requires manufacturers, as a condition of participating in Medicaid, to sign an additional agreement with the Secretary of Health and Human Services under which they must sell covered outpatient drugs to certain 340B-covered entities (CEs) listed in the statute at a greatly reduced price.  </a:t>
            </a:r>
          </a:p>
          <a:p>
            <a:r>
              <a:rPr lang="en-US" sz="1000" dirty="0">
                <a:latin typeface="Arial"/>
                <a:cs typeface="Arial"/>
              </a:rPr>
              <a:t>The 340B Program operates under two statutory prohibitions that make it illegal for a CE to: (1) sell 340B drugs to individuals who are not “patients” of the CE and (2) request payment from Medicaid for 340B drugs, if those drugs are also subject to a Medicaid rebate (a situation known as “duplicate discount”). </a:t>
            </a:r>
          </a:p>
          <a:p>
            <a:r>
              <a:rPr lang="en-US" sz="1000" dirty="0">
                <a:latin typeface="Arial"/>
                <a:cs typeface="Arial"/>
              </a:rPr>
              <a:t>The statute also requires the Secretary to set up “a mechanism to ensure that </a:t>
            </a:r>
            <a:r>
              <a:rPr lang="en-US" sz="1000" dirty="0" err="1">
                <a:latin typeface="Arial"/>
                <a:cs typeface="Arial"/>
              </a:rPr>
              <a:t>CEs</a:t>
            </a:r>
            <a:r>
              <a:rPr lang="en-US" sz="1000" dirty="0">
                <a:latin typeface="Arial"/>
                <a:cs typeface="Arial"/>
              </a:rPr>
              <a:t> comply with” the duplicate discount prohibition. The mechanism, established through guidelines published in the </a:t>
            </a:r>
            <a:r>
              <a:rPr lang="en-US" sz="1000" i="1" dirty="0">
                <a:latin typeface="Arial"/>
                <a:cs typeface="Arial"/>
              </a:rPr>
              <a:t>Federal Register, </a:t>
            </a:r>
            <a:r>
              <a:rPr lang="en-US" sz="1000" dirty="0">
                <a:latin typeface="Arial"/>
                <a:cs typeface="Arial"/>
              </a:rPr>
              <a:t>involves utilizing the Medicaid Exclusion File—the subject of this learning module.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pPr eaLnBrk="1" hangingPunct="1"/>
            <a:r>
              <a:rPr lang="en-US" dirty="0" smtClean="0"/>
              <a:t>Once enrolled and listed as a covered entity in the OPA 340B database, the entity may begin implementing the 340B Drug</a:t>
            </a:r>
            <a:r>
              <a:rPr lang="en-US" baseline="0" dirty="0" smtClean="0"/>
              <a:t> </a:t>
            </a:r>
            <a:r>
              <a:rPr lang="en-US" dirty="0" smtClean="0"/>
              <a:t>Pricing Program.  Some aspects of implementation include verifying the OPA 340B database for accurate and complete information so 340B purchases are not denied or delayed; setting up a 340B account with the designated wholesaler; preparing the organization’s policies and procedures in accordance with 340B Program Guidelines for operations</a:t>
            </a:r>
            <a:r>
              <a:rPr lang="en-US" baseline="0" dirty="0" smtClean="0"/>
              <a:t> and</a:t>
            </a:r>
            <a:r>
              <a:rPr lang="en-US" dirty="0" smtClean="0"/>
              <a:t> monitoring; auditing to ensure compliance and integrity of the program; and utilizing available resources</a:t>
            </a:r>
            <a:r>
              <a:rPr lang="en-US" baseline="0" dirty="0" smtClean="0"/>
              <a:t> </a:t>
            </a:r>
            <a:r>
              <a:rPr lang="en-US" dirty="0" smtClean="0"/>
              <a:t>through the PSSC (for technical assistance) and the </a:t>
            </a:r>
            <a:r>
              <a:rPr lang="en-US" baseline="0" dirty="0" smtClean="0"/>
              <a:t>PVP (</a:t>
            </a:r>
            <a:r>
              <a:rPr lang="en-US" dirty="0" smtClean="0"/>
              <a:t>managed by </a:t>
            </a:r>
            <a:r>
              <a:rPr lang="en-US" dirty="0" err="1" smtClean="0"/>
              <a:t>Apexus</a:t>
            </a:r>
            <a:r>
              <a:rPr lang="en-US" dirty="0" smtClean="0"/>
              <a:t> Inc) for access to sub-ceiling 340B prices and value-added services.</a:t>
            </a:r>
          </a:p>
        </p:txBody>
      </p:sp>
      <p:sp>
        <p:nvSpPr>
          <p:cNvPr id="63491" name="Slide Number Placeholder 3"/>
          <p:cNvSpPr>
            <a:spLocks noGrp="1"/>
          </p:cNvSpPr>
          <p:nvPr>
            <p:ph type="sldNum" sz="quarter" idx="5"/>
          </p:nvPr>
        </p:nvSpPr>
        <p:spPr>
          <a:noFill/>
        </p:spPr>
        <p:txBody>
          <a:bodyPr/>
          <a:lstStyle/>
          <a:p>
            <a:fld id="{289EBA64-2E4A-4DCA-B3C9-3729F6FEE47D}"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pPr eaLnBrk="1" hangingPunct="1"/>
            <a:endParaRPr lang="en-US" dirty="0" smtClean="0"/>
          </a:p>
        </p:txBody>
      </p:sp>
      <p:sp>
        <p:nvSpPr>
          <p:cNvPr id="63491" name="Slide Number Placeholder 3"/>
          <p:cNvSpPr>
            <a:spLocks noGrp="1"/>
          </p:cNvSpPr>
          <p:nvPr>
            <p:ph type="sldNum" sz="quarter" idx="5"/>
          </p:nvPr>
        </p:nvSpPr>
        <p:spPr>
          <a:noFill/>
        </p:spPr>
        <p:txBody>
          <a:bodyPr/>
          <a:lstStyle/>
          <a:p>
            <a:fld id="{289EBA64-2E4A-4DCA-B3C9-3729F6FEE47D}"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dirty="0" smtClean="0"/>
              <a:t>There is no list of “340B drugs.”</a:t>
            </a:r>
            <a:r>
              <a:rPr lang="en-US" baseline="0" dirty="0" smtClean="0"/>
              <a:t> </a:t>
            </a:r>
            <a:r>
              <a:rPr lang="en-US" dirty="0" smtClean="0"/>
              <a:t>The statute says 340B pricing is available for “covered outpatient drugs,” which include all prescription and over-the-counter (OTC) drugs that are prescribed by the provider as part of an outpatient health service, clinic administered drugs, biologics, and insulin. </a:t>
            </a:r>
          </a:p>
          <a:p>
            <a:r>
              <a:rPr lang="en-US" dirty="0" smtClean="0"/>
              <a:t>The use of 340B-priced drugs is not allowed for inpatient settings. Also, vaccines are excluded from the statutory definition of covered outpatient drugs and therefore cannot be purchased under the 340B Program. </a:t>
            </a:r>
          </a:p>
        </p:txBody>
      </p:sp>
      <p:sp>
        <p:nvSpPr>
          <p:cNvPr id="53251" name="Slide Number Placeholder 3"/>
          <p:cNvSpPr>
            <a:spLocks noGrp="1"/>
          </p:cNvSpPr>
          <p:nvPr>
            <p:ph type="sldNum" sz="quarter" idx="5"/>
          </p:nvPr>
        </p:nvSpPr>
        <p:spPr>
          <a:noFill/>
        </p:spPr>
        <p:txBody>
          <a:bodyPr/>
          <a:lstStyle/>
          <a:p>
            <a:fld id="{F2676FD3-BAC3-459C-99B5-8B792EED5433}"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eaLnBrk="1" hangingPunct="1"/>
            <a:r>
              <a:rPr lang="en-US" dirty="0" smtClean="0"/>
              <a:t>To ensure integrity of the 340B Program, every entity should be aware of and monitor their compliance with program prohibitions and requirements. The 340B statute prohibits duplicate discounts, diversion to individuals who are not 340B patients and GPO use and orphan drug purchases for certain hospitals. We’ll go through each of these in the next several slides. </a:t>
            </a:r>
          </a:p>
        </p:txBody>
      </p:sp>
      <p:sp>
        <p:nvSpPr>
          <p:cNvPr id="65539" name="Slide Number Placeholder 3"/>
          <p:cNvSpPr>
            <a:spLocks noGrp="1"/>
          </p:cNvSpPr>
          <p:nvPr>
            <p:ph type="sldNum" sz="quarter" idx="5"/>
          </p:nvPr>
        </p:nvSpPr>
        <p:spPr>
          <a:noFill/>
        </p:spPr>
        <p:txBody>
          <a:bodyPr/>
          <a:lstStyle/>
          <a:p>
            <a:fld id="{37BFE675-4BF5-4E9C-8FE0-0E7340E88B43}"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a:cs typeface="Arial"/>
              </a:rPr>
              <a:t>A duplicate discount occurs when an up-front </a:t>
            </a:r>
            <a:r>
              <a:rPr lang="en-US" i="1" u="none" dirty="0" smtClean="0">
                <a:latin typeface="Arial"/>
                <a:cs typeface="Arial"/>
              </a:rPr>
              <a:t>340B discount </a:t>
            </a:r>
            <a:r>
              <a:rPr lang="en-US" dirty="0" smtClean="0">
                <a:latin typeface="Arial"/>
                <a:cs typeface="Arial"/>
              </a:rPr>
              <a:t>and a back-end transaction </a:t>
            </a:r>
            <a:r>
              <a:rPr lang="en-US" i="1" u="none" dirty="0" smtClean="0">
                <a:latin typeface="Arial"/>
                <a:cs typeface="Arial"/>
              </a:rPr>
              <a:t>Medicaid rebate </a:t>
            </a:r>
            <a:r>
              <a:rPr lang="en-US" dirty="0" smtClean="0">
                <a:latin typeface="Arial"/>
                <a:cs typeface="Arial"/>
              </a:rPr>
              <a:t>are provided on the same drug. </a:t>
            </a:r>
            <a:endParaRPr lang="en-US"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F9B405-5AC8-427D-ABBF-BB6ACEF44D02}" type="slidenum">
              <a:rPr lang="en-US"/>
              <a:pPr fontAlgn="base">
                <a:spcBef>
                  <a:spcPct val="0"/>
                </a:spcBef>
                <a:spcAft>
                  <a:spcPct val="0"/>
                </a:spcAft>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lnSpc>
                <a:spcPct val="90000"/>
              </a:lnSpc>
              <a:spcBef>
                <a:spcPct val="0"/>
              </a:spcBef>
            </a:pPr>
            <a:r>
              <a:rPr lang="en-US" dirty="0">
                <a:latin typeface="Arial"/>
                <a:cs typeface="Arial"/>
              </a:rPr>
              <a:t>The following two slides highlight three situations in which a duplicate discount might occur, if both the covered entity and the state Medicaid agency are not aware that 340B drugs are used in the transaction. In each case, specific National Drug Code (NDC) level information would be transmitted to the state for a prescription claim after which the state submits the pharmacy claim for manufacturer rebate.  </a:t>
            </a:r>
          </a:p>
          <a:p>
            <a:pPr eaLnBrk="1" hangingPunct="1">
              <a:lnSpc>
                <a:spcPct val="90000"/>
              </a:lnSpc>
              <a:spcBef>
                <a:spcPct val="0"/>
              </a:spcBef>
            </a:pPr>
            <a:endParaRPr lang="en-US" dirty="0">
              <a:latin typeface="Arial"/>
              <a:cs typeface="Arial"/>
            </a:endParaRPr>
          </a:p>
          <a:p>
            <a:pPr marL="0" lvl="2">
              <a:lnSpc>
                <a:spcPct val="90000"/>
              </a:lnSpc>
              <a:spcBef>
                <a:spcPct val="0"/>
              </a:spcBef>
            </a:pPr>
            <a:r>
              <a:rPr lang="en-US" dirty="0">
                <a:latin typeface="Arial"/>
                <a:cs typeface="Arial"/>
              </a:rPr>
              <a:t>The first example involves a situation in which a patient is given an outpatient prescription for self-administration and fills it at a 340B pharmacy. The prescription is submitted to Medicaid for payment through the pharmacy’s regular claims adjudication system. Next, NDC level data are transmitted as part of claim adjudication. Finally, the Medicaid agency submits the claim information to the manufacturer for rebate.</a:t>
            </a:r>
          </a:p>
          <a:p>
            <a:pPr marL="0" lvl="2">
              <a:lnSpc>
                <a:spcPct val="90000"/>
              </a:lnSpc>
              <a:spcBef>
                <a:spcPct val="0"/>
              </a:spcBef>
            </a:pPr>
            <a:endParaRPr lang="en-US" dirty="0">
              <a:latin typeface="Arial"/>
              <a:cs typeface="Arial"/>
            </a:endParaRPr>
          </a:p>
          <a:p>
            <a:pPr marL="0" lvl="2">
              <a:lnSpc>
                <a:spcPct val="90000"/>
              </a:lnSpc>
              <a:spcBef>
                <a:spcPct val="0"/>
              </a:spcBef>
            </a:pPr>
            <a:r>
              <a:rPr lang="en-US" dirty="0">
                <a:latin typeface="Arial"/>
                <a:cs typeface="Arial"/>
              </a:rPr>
              <a:t>The second example involves a situation in which a provider administers 340B prescription medication during an outpatient visit. This medication is billed through the hospital or clinic billing system. Next, NDC level data are transmitted to the state Medicaid agency (this may vary, depending on state Medicaid requirements). Lastly, the Medicaid agency submits the claim information to the manufacturer for rebate </a:t>
            </a:r>
          </a:p>
          <a:p>
            <a:pPr marL="0" lvl="3">
              <a:lnSpc>
                <a:spcPct val="90000"/>
              </a:lnSpc>
              <a:spcBef>
                <a:spcPct val="0"/>
              </a:spcBef>
            </a:pPr>
            <a:endParaRPr lang="en-US" dirty="0">
              <a:latin typeface="Arial"/>
              <a:cs typeface="Arial"/>
            </a:endParaRPr>
          </a:p>
          <a:p>
            <a:pPr marL="0" lvl="1" indent="-280406">
              <a:lnSpc>
                <a:spcPct val="90000"/>
              </a:lnSpc>
              <a:spcBef>
                <a:spcPct val="0"/>
              </a:spcBef>
            </a:pPr>
            <a:r>
              <a:rPr lang="en-US" dirty="0">
                <a:latin typeface="Arial"/>
                <a:cs typeface="Arial"/>
              </a:rPr>
              <a:t>In both of these cases, an up-front 340B discount and back-end Medicaid rebate could potentially be paid on the same drug, which is prohibited as a double discount under the 340B statute.  </a:t>
            </a:r>
          </a:p>
          <a:p>
            <a:pPr eaLnBrk="1" hangingPunct="1">
              <a:lnSpc>
                <a:spcPct val="90000"/>
              </a:lnSpc>
              <a:spcBef>
                <a:spcPct val="0"/>
              </a:spcBef>
            </a:pPr>
            <a:r>
              <a:rPr lang="en-US" dirty="0">
                <a:latin typeface="Arial"/>
                <a:cs typeface="Arial"/>
              </a:rPr>
              <a:t> </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863BF-8A80-4BA1-9C9D-3ABFBD0670E7}" type="slidenum">
              <a:rPr lang="en-US"/>
              <a:pPr fontAlgn="base">
                <a:spcBef>
                  <a:spcPct val="0"/>
                </a:spcBef>
                <a:spcAft>
                  <a:spcPct val="0"/>
                </a:spcAft>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300" dirty="0">
                <a:latin typeface="Arial"/>
                <a:cs typeface="Arial"/>
              </a:rPr>
              <a:t>In the third example, a patient of a Medicaid managed care organization (MCO) receives a take-home prescription and fills it at a 340B pharmacy for self-administration. The prescription is submitted through the claims adjudication system to the Medicaid MCO for payment to the covered entity or pharmacy. NDC level data are transmitted as part of claim adjudication. The MCO submits the NDC level data from pharmacy claims to the Medicaid agency, which then submits the claim for rebate to the manufacturer.</a:t>
            </a:r>
          </a:p>
          <a:p>
            <a:r>
              <a:rPr lang="en-US" sz="1300" dirty="0">
                <a:latin typeface="Arial"/>
                <a:cs typeface="Arial"/>
              </a:rPr>
              <a:t>Until passage of the Affordable Care Act, </a:t>
            </a:r>
            <a:r>
              <a:rPr lang="en-US" sz="1300" dirty="0" err="1">
                <a:latin typeface="Arial"/>
                <a:cs typeface="Arial"/>
              </a:rPr>
              <a:t>MCOs</a:t>
            </a:r>
            <a:r>
              <a:rPr lang="en-US" sz="1300" dirty="0">
                <a:latin typeface="Arial"/>
                <a:cs typeface="Arial"/>
              </a:rPr>
              <a:t> did not seek Medicaid rebates on drugs, so duplicate discounting was not a concern. Under the Affordable Care Act, however, Medicaid agencies are required to seek rebate on MCO claims. Even though the Affordable Care Act provision also excludes 340B drugs dispensed by </a:t>
            </a:r>
            <a:r>
              <a:rPr lang="en-US" sz="1300" dirty="0" err="1">
                <a:latin typeface="Arial"/>
                <a:cs typeface="Arial"/>
              </a:rPr>
              <a:t>MCOs</a:t>
            </a:r>
            <a:r>
              <a:rPr lang="en-US" sz="1300" dirty="0">
                <a:latin typeface="Arial"/>
                <a:cs typeface="Arial"/>
              </a:rPr>
              <a:t> from the new requirement, the potential for prohibited duplicate discounts must be kept in mind.</a:t>
            </a:r>
          </a:p>
          <a:p>
            <a:r>
              <a:rPr lang="en-US" sz="1300" dirty="0">
                <a:latin typeface="Arial"/>
                <a:cs typeface="Arial"/>
              </a:rPr>
              <a:t>Important note: Any potential duplicate discount can be avoided as long as the MCO is aware that 340B drugs are being used, identifies 340B claims, and segregates them from rebate submission. Medicaid agencies have authorization to exclude 340B claims from rebate submission, according to the citation in the final bullet,</a:t>
            </a:r>
            <a:r>
              <a:rPr lang="en-US" sz="1300" baseline="30000" dirty="0">
                <a:latin typeface="Arial"/>
                <a:cs typeface="Arial"/>
              </a:rPr>
              <a:t> </a:t>
            </a:r>
            <a:r>
              <a:rPr lang="en-US" sz="1300" dirty="0">
                <a:latin typeface="Arial"/>
                <a:cs typeface="Arial"/>
              </a:rPr>
              <a:t>which says that Section 2501(c) of the Affordable Care Act maintains that state Medicaid agencies are not required to seek rebates on 340B drugs.</a:t>
            </a:r>
            <a:r>
              <a:rPr lang="en-US" sz="1300" baseline="30000" dirty="0">
                <a:latin typeface="Arial"/>
                <a:cs typeface="Arial"/>
              </a:rPr>
              <a:t>  </a:t>
            </a:r>
            <a:r>
              <a:rPr lang="en-US" sz="1300" dirty="0">
                <a:latin typeface="Arial"/>
                <a:cs typeface="Arial"/>
              </a:rPr>
              <a:t>It amends section 1927(j)(1) stating that, “covered outpatient drugs in this section are not subject to the rebate requirements … [if] subject to discounts under section 340B of the Public Health Service Act.”</a:t>
            </a:r>
            <a:r>
              <a:rPr lang="en-US" sz="1300" baseline="30000" dirty="0">
                <a:latin typeface="Arial"/>
                <a:cs typeface="Arial"/>
              </a:rPr>
              <a:t>1</a:t>
            </a:r>
            <a:endParaRPr lang="en-US" sz="1300" dirty="0">
              <a:latin typeface="Arial"/>
              <a:cs typeface="Arial"/>
            </a:endParaRPr>
          </a:p>
          <a:p>
            <a:r>
              <a:rPr lang="en-US" sz="1300" dirty="0">
                <a:latin typeface="Arial"/>
                <a:cs typeface="Arial"/>
              </a:rPr>
              <a:t>This statutory provision was further emphasized in a letter to state Medicaid directors from the Centers for Medicare &amp; Medicaid Services (CMS) dated April 22, 2010.</a:t>
            </a:r>
            <a:r>
              <a:rPr lang="en-US" sz="1300" baseline="30000" dirty="0">
                <a:latin typeface="Arial"/>
                <a:cs typeface="Arial"/>
              </a:rPr>
              <a:t>1</a:t>
            </a:r>
            <a:endParaRPr lang="en-US" sz="1300" dirty="0">
              <a:latin typeface="Arial"/>
              <a:cs typeface="Arial"/>
            </a:endParaRPr>
          </a:p>
          <a:p>
            <a:r>
              <a:rPr lang="en-US" baseline="30000" dirty="0" smtClean="0"/>
              <a:t> </a:t>
            </a:r>
            <a:endParaRPr lang="en-US" sz="1400" dirty="0"/>
          </a:p>
          <a:p>
            <a:r>
              <a:rPr lang="en-US" dirty="0" smtClean="0"/>
              <a:t>1. CMS. Letter re: medication prescription drug rebates. April 22, 2010. Available at: www.ncsl.org/documents/health/42210PPACADrug_Rebate_​</a:t>
            </a:r>
            <a:r>
              <a:rPr lang="en-US" dirty="0" err="1" smtClean="0"/>
              <a:t>SMD.pdf</a:t>
            </a:r>
            <a:r>
              <a:rPr lang="en-US" dirty="0" smtClean="0"/>
              <a:t>. Accessed November 22, 2011.</a:t>
            </a:r>
            <a:endParaRPr lang="en-US" sz="2000" dirty="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4DDB7-357C-49F7-8E38-B2A80B6A81F2}" type="slidenum">
              <a:rPr lang="en-US"/>
              <a:pPr fontAlgn="base">
                <a:spcBef>
                  <a:spcPct val="0"/>
                </a:spcBef>
                <a:spcAft>
                  <a:spcPct val="0"/>
                </a:spcAft>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B6588-E57C-4B1A-8E60-3E66B11B1FF0}" type="slidenum">
              <a:rPr lang="en-US"/>
              <a:pPr fontAlgn="base">
                <a:spcBef>
                  <a:spcPct val="0"/>
                </a:spcBef>
                <a:spcAft>
                  <a:spcPct val="0"/>
                </a:spcAft>
                <a:defRPr/>
              </a:pPr>
              <a:t>19</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latin typeface="Arial"/>
                <a:cs typeface="Arial"/>
              </a:rPr>
              <a:t>As mentioned earlier, OPA’s mechanism to prevent duplicate discounts allows entities to choose whether or not to use drugs purchased under the 340B Program for their Medicaid patients. If the choice to use 340B drugs is made, </a:t>
            </a:r>
            <a:r>
              <a:rPr lang="en-US" dirty="0" smtClean="0">
                <a:latin typeface="Arial"/>
                <a:cs typeface="Arial"/>
              </a:rPr>
              <a:t>duplicate discounts on 340B drugs may</a:t>
            </a:r>
            <a:r>
              <a:rPr lang="en-US" baseline="0" dirty="0" smtClean="0">
                <a:latin typeface="Arial"/>
                <a:cs typeface="Arial"/>
              </a:rPr>
              <a:t> </a:t>
            </a:r>
            <a:r>
              <a:rPr lang="en-US" dirty="0" smtClean="0">
                <a:latin typeface="Arial"/>
                <a:cs typeface="Arial"/>
              </a:rPr>
              <a:t>not be generated.  This means that a manufacturer cannot be made to pay a 340B discount and a Medicaid rebate on the same drug. If a state has a Medicaid billing policy particular to 340B drug reimbursement, covered entities must follow their state’s reimbursement policy. Guidance published in the </a:t>
            </a:r>
            <a:r>
              <a:rPr lang="en-US" i="1" dirty="0" smtClean="0">
                <a:latin typeface="Arial"/>
                <a:cs typeface="Arial"/>
              </a:rPr>
              <a:t>Federal Register </a:t>
            </a:r>
            <a:r>
              <a:rPr lang="en-US" dirty="0" smtClean="0">
                <a:latin typeface="Arial"/>
                <a:cs typeface="Arial"/>
              </a:rPr>
              <a:t>in 2000 recommends that covered entities refer to their respective Medicaid state agency’s drug-reimbursement guidelines for applicable billing</a:t>
            </a:r>
            <a:endParaRPr lang="en-US" b="1" dirty="0" smtClean="0">
              <a:latin typeface="Arial"/>
              <a:cs typeface="Arial"/>
            </a:endParaRPr>
          </a:p>
          <a:p>
            <a:pPr eaLnBrk="1" hangingPunct="1">
              <a:spcBef>
                <a:spcPct val="0"/>
              </a:spcBef>
            </a:pPr>
            <a:endParaRPr lang="en-US" b="0" dirty="0" smtClean="0">
              <a:latin typeface="Arial"/>
              <a:cs typeface="Arial"/>
            </a:endParaRPr>
          </a:p>
          <a:p>
            <a:pPr marL="224325" indent="-224325">
              <a:spcBef>
                <a:spcPct val="0"/>
              </a:spcBef>
            </a:pPr>
            <a:r>
              <a:rPr lang="en-US" b="0" dirty="0" smtClean="0">
                <a:latin typeface="Arial"/>
                <a:cs typeface="Arial"/>
              </a:rPr>
              <a:t>1.</a:t>
            </a:r>
            <a:r>
              <a:rPr lang="en-US" b="0" baseline="0" dirty="0" smtClean="0">
                <a:latin typeface="Arial"/>
                <a:cs typeface="Arial"/>
              </a:rPr>
              <a:t> </a:t>
            </a:r>
            <a:r>
              <a:rPr lang="en-US" b="0" dirty="0" smtClean="0">
                <a:latin typeface="Arial"/>
                <a:cs typeface="Arial"/>
              </a:rPr>
              <a:t>Notice regarding the section 340B Drug-Pricing Program—program guidance clarification. </a:t>
            </a:r>
            <a:r>
              <a:rPr lang="en-US" b="0" i="1" dirty="0" smtClean="0">
                <a:latin typeface="Arial"/>
                <a:cs typeface="Arial"/>
              </a:rPr>
              <a:t>Fed </a:t>
            </a:r>
            <a:r>
              <a:rPr lang="en-US" b="0" i="1" dirty="0" err="1" smtClean="0">
                <a:latin typeface="Arial"/>
                <a:cs typeface="Arial"/>
              </a:rPr>
              <a:t>Regist</a:t>
            </a:r>
            <a:r>
              <a:rPr lang="en-US" b="0" i="1" dirty="0" smtClean="0">
                <a:latin typeface="Arial"/>
                <a:cs typeface="Arial"/>
              </a:rPr>
              <a:t>. </a:t>
            </a:r>
            <a:r>
              <a:rPr lang="en-US" b="0" dirty="0" smtClean="0">
                <a:latin typeface="Arial"/>
                <a:cs typeface="Arial"/>
              </a:rPr>
              <a:t>2000;65(51):13983–4.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881C60-2D53-43EB-8A1D-3934ADA38AC9}" type="slidenum">
              <a:rPr lang="en-US"/>
              <a:pPr fontAlgn="base">
                <a:spcBef>
                  <a:spcPct val="0"/>
                </a:spcBef>
                <a:spcAft>
                  <a:spcPct val="0"/>
                </a:spcAft>
                <a:defRPr/>
              </a:pPr>
              <a:t>20</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sz="1300" dirty="0">
                <a:latin typeface="Arial"/>
                <a:cs typeface="Arial"/>
              </a:rPr>
              <a:t>Entities are permitted to contract with pharmacies to provide dispensing services for the entity’s 340B drugs. In this arrangement, the 340B entity purchases the drugs, which are usually shipped to the pharmacy. In other words, the wholesaler bills the CE and ships the drugs to the contract pharmacy).</a:t>
            </a:r>
          </a:p>
          <a:p>
            <a:pPr eaLnBrk="1" hangingPunct="1">
              <a:spcBef>
                <a:spcPct val="0"/>
              </a:spcBef>
            </a:pPr>
            <a:endParaRPr lang="en-US" sz="1300" dirty="0">
              <a:latin typeface="Arial"/>
              <a:cs typeface="Arial"/>
            </a:endParaRPr>
          </a:p>
          <a:p>
            <a:pPr eaLnBrk="1" hangingPunct="1">
              <a:spcBef>
                <a:spcPct val="0"/>
              </a:spcBef>
            </a:pPr>
            <a:r>
              <a:rPr lang="en-US" sz="1300" dirty="0">
                <a:latin typeface="Arial"/>
                <a:cs typeface="Arial"/>
              </a:rPr>
              <a:t>Because of the complexities, 340B entities that contract with a pharmacy generally do NOT include Medicaid prescriptions as part of their contract-pharmacy arrangement. Prescriptions from the entity are filled by the contract pharmacy using 340B prices, </a:t>
            </a:r>
            <a:r>
              <a:rPr lang="en-US" sz="1300" b="1" dirty="0">
                <a:latin typeface="Arial"/>
                <a:cs typeface="Arial"/>
              </a:rPr>
              <a:t>except for</a:t>
            </a:r>
            <a:r>
              <a:rPr lang="en-US" sz="1300" dirty="0">
                <a:latin typeface="Arial"/>
                <a:cs typeface="Arial"/>
              </a:rPr>
              <a:t> Medicaid prescriptions. Medicaid prescriptions are filled by the contract pharmacy (or any pharmacy to which the patient chooses to take the prescription) using non-340B drug stock. This procedure eliminates the possibility of a duplicate discount.</a:t>
            </a:r>
          </a:p>
          <a:p>
            <a:pPr eaLnBrk="1" hangingPunct="1">
              <a:spcBef>
                <a:spcPct val="0"/>
              </a:spcBef>
            </a:pPr>
            <a:endParaRPr lang="en-US" sz="1300" dirty="0">
              <a:latin typeface="Arial"/>
              <a:cs typeface="Arial"/>
            </a:endParaRPr>
          </a:p>
          <a:p>
            <a:pPr eaLnBrk="1" hangingPunct="1">
              <a:spcBef>
                <a:spcPct val="0"/>
              </a:spcBef>
            </a:pPr>
            <a:r>
              <a:rPr lang="en-US" sz="1300" dirty="0">
                <a:latin typeface="Arial"/>
                <a:cs typeface="Arial"/>
              </a:rPr>
              <a:t>However, given the recent changes to Medicaid managed care and provider-administered drugs (discussed previously), entities must carefully examine, and verify with their state agency, whether they can use 340B drugs for Medicaid managed care prescriptions or if they should forgo use of 340B drugs. In this scenario, the contract pharmacy will need to determine if there are 340B drugs used for any fee-for-service or managed care prescriptions. If the state is seeking rebates on managed care prescriptions, the NPI also must be added to the OPA database.</a:t>
            </a:r>
          </a:p>
          <a:p>
            <a:pPr eaLnBrk="1" hangingPunct="1">
              <a:spcBef>
                <a:spcPct val="0"/>
              </a:spcBef>
            </a:pPr>
            <a:endParaRPr lang="en-US" sz="1300" dirty="0">
              <a:latin typeface="Arial"/>
              <a:cs typeface="Arial"/>
            </a:endParaRPr>
          </a:p>
          <a:p>
            <a:pPr eaLnBrk="1" hangingPunct="1">
              <a:spcBef>
                <a:spcPct val="0"/>
              </a:spcBef>
            </a:pPr>
            <a:r>
              <a:rPr lang="en-US" sz="1300" dirty="0">
                <a:latin typeface="Arial"/>
                <a:cs typeface="Arial"/>
              </a:rPr>
              <a:t>In all cases, the entity must notify OPA regarding how it will handle Medicaid transactions in its pharmacy operations. However, if no Medicaid prescriptions (including managed care prescriptions) are filled using drugs purchased at 340B prices, there is no reason to provide OPA with the contract pharmacy’s Medicaid number/NPI, as this might cause the Medicaid agency to unnecessarily forego rebates on Medicaid claims filled by this pharmacy.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10451-382B-434E-B906-AF698647F8B5}" type="slidenum">
              <a:rPr lang="en-US"/>
              <a:pPr fontAlgn="base">
                <a:spcBef>
                  <a:spcPct val="0"/>
                </a:spcBef>
                <a:spcAft>
                  <a:spcPct val="0"/>
                </a:spcAft>
                <a:defRPr/>
              </a:pPr>
              <a:t>21</a:t>
            </a:fld>
            <a:endParaRPr lang="en-US"/>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noAutofit/>
          </a:bodyPr>
          <a:lstStyle/>
          <a:p>
            <a:pPr eaLnBrk="1" hangingPunct="1">
              <a:spcBef>
                <a:spcPct val="50000"/>
              </a:spcBef>
            </a:pPr>
            <a:r>
              <a:rPr lang="en-US" sz="1000" dirty="0">
                <a:latin typeface="Arial"/>
                <a:cs typeface="Arial"/>
              </a:rPr>
              <a:t>There are a few reasons that most 340B entities exclude Medicaid prescriptions from their contracts:</a:t>
            </a:r>
          </a:p>
          <a:p>
            <a:pPr eaLnBrk="1" hangingPunct="1">
              <a:spcBef>
                <a:spcPct val="50000"/>
              </a:spcBef>
            </a:pPr>
            <a:r>
              <a:rPr lang="en-US" sz="1000" dirty="0">
                <a:latin typeface="Arial"/>
                <a:cs typeface="Arial"/>
              </a:rPr>
              <a:t>• The Contract Pharmacy Services Guidelines published in the </a:t>
            </a:r>
            <a:r>
              <a:rPr lang="en-US" sz="1000" i="1" dirty="0">
                <a:latin typeface="Arial"/>
                <a:cs typeface="Arial"/>
              </a:rPr>
              <a:t>Federal Register </a:t>
            </a:r>
            <a:r>
              <a:rPr lang="en-US" sz="1000" dirty="0">
                <a:latin typeface="Arial"/>
                <a:cs typeface="Arial"/>
              </a:rPr>
              <a:t>state that, “Neither party will use drugs purchased under section 340B to dispense Medicaid prescriptions, </a:t>
            </a:r>
            <a:r>
              <a:rPr lang="en-US" sz="1000" b="1" dirty="0">
                <a:latin typeface="Arial"/>
                <a:cs typeface="Arial"/>
              </a:rPr>
              <a:t>unless</a:t>
            </a:r>
            <a:r>
              <a:rPr lang="en-US" sz="1000" dirty="0">
                <a:latin typeface="Arial"/>
                <a:cs typeface="Arial"/>
              </a:rPr>
              <a:t> the contract pharmacy and the state Medicaid agency have established an arrangement to prevent duplicate discounting.”</a:t>
            </a:r>
            <a:r>
              <a:rPr lang="en-US" sz="1000" baseline="30000" dirty="0">
                <a:latin typeface="Arial"/>
                <a:cs typeface="Arial"/>
              </a:rPr>
              <a:t>1</a:t>
            </a:r>
            <a:r>
              <a:rPr lang="en-US" sz="1000" dirty="0">
                <a:latin typeface="Arial"/>
                <a:cs typeface="Arial"/>
              </a:rPr>
              <a:t> </a:t>
            </a:r>
          </a:p>
          <a:p>
            <a:pPr eaLnBrk="1" hangingPunct="1">
              <a:spcBef>
                <a:spcPct val="50000"/>
              </a:spcBef>
            </a:pPr>
            <a:r>
              <a:rPr lang="en-US" sz="1000" dirty="0">
                <a:latin typeface="Arial"/>
                <a:cs typeface="Arial"/>
              </a:rPr>
              <a:t>• Clinics are advised that if their state has a Medicaid billing policy particular to 340B-drug reimbursement, </a:t>
            </a:r>
            <a:r>
              <a:rPr lang="en-US" sz="1000" dirty="0" err="1">
                <a:latin typeface="Arial"/>
                <a:cs typeface="Arial"/>
              </a:rPr>
              <a:t>CEs</a:t>
            </a:r>
            <a:r>
              <a:rPr lang="en-US" sz="1000" dirty="0">
                <a:latin typeface="Arial"/>
                <a:cs typeface="Arial"/>
              </a:rPr>
              <a:t> must follow their state’s reimbursement policy. Guidance published in 2000 in the </a:t>
            </a:r>
            <a:r>
              <a:rPr lang="en-US" sz="1000" i="1" dirty="0">
                <a:latin typeface="Arial"/>
                <a:cs typeface="Arial"/>
              </a:rPr>
              <a:t>Federal Register </a:t>
            </a:r>
            <a:r>
              <a:rPr lang="en-US" sz="1000" dirty="0">
                <a:latin typeface="Arial"/>
                <a:cs typeface="Arial"/>
              </a:rPr>
              <a:t>recommends that </a:t>
            </a:r>
            <a:r>
              <a:rPr lang="en-US" sz="1000" dirty="0" err="1">
                <a:latin typeface="Arial"/>
                <a:cs typeface="Arial"/>
              </a:rPr>
              <a:t>CEs</a:t>
            </a:r>
            <a:r>
              <a:rPr lang="en-US" sz="1000" dirty="0">
                <a:latin typeface="Arial"/>
                <a:cs typeface="Arial"/>
              </a:rPr>
              <a:t> refer to their respective Medicaid state agency drug reimbursement guidelines for applicable billing limits.</a:t>
            </a:r>
            <a:r>
              <a:rPr lang="en-US" sz="1000" baseline="30000" dirty="0">
                <a:latin typeface="Arial"/>
                <a:cs typeface="Arial"/>
              </a:rPr>
              <a:t>2 </a:t>
            </a:r>
            <a:r>
              <a:rPr lang="en-US" sz="1000" dirty="0">
                <a:latin typeface="Arial"/>
                <a:cs typeface="Arial"/>
              </a:rPr>
              <a:t> They may be required to bill Medicaid at cost for drugs purchased at 340B prices, plus a dispensing fee. Often, the dispensing fee is inadequate to cover the true costs of dispensing. Private pharmacies are not bound by 340B cost reimbursement because they do not use 340B drugs to fill prescriptions. Most contract pharmacies and 340B entities prefer to exclude their Medicaid patients from the 340B contract pharmacy arrangement for this purpose.</a:t>
            </a:r>
          </a:p>
          <a:p>
            <a:pPr eaLnBrk="1" hangingPunct="1">
              <a:spcBef>
                <a:spcPct val="50000"/>
              </a:spcBef>
            </a:pPr>
            <a:r>
              <a:rPr lang="en-US" sz="1000" dirty="0">
                <a:latin typeface="Arial"/>
                <a:cs typeface="Arial"/>
              </a:rPr>
              <a:t>• The Contract Pharmacy Services Guidelines published in the </a:t>
            </a:r>
            <a:r>
              <a:rPr lang="en-US" sz="1000" i="1" dirty="0">
                <a:latin typeface="Arial"/>
                <a:cs typeface="Arial"/>
              </a:rPr>
              <a:t>Federal Register </a:t>
            </a:r>
            <a:r>
              <a:rPr lang="en-US" sz="1000" dirty="0">
                <a:latin typeface="Arial"/>
                <a:cs typeface="Arial"/>
              </a:rPr>
              <a:t>state in section C(6): “In negotiating and executing a contracted pharmacy service agreement pursuant to these guidelines, contractors and covered entities should be aware of and take into consideration the provisions of the Medicare and Medicaid anti-kickback statute, 42 U.S.C. 1320a-7b(b).”</a:t>
            </a:r>
            <a:r>
              <a:rPr lang="en-US" sz="1000" baseline="30000" dirty="0">
                <a:latin typeface="Arial"/>
                <a:cs typeface="Arial"/>
              </a:rPr>
              <a:t>1</a:t>
            </a:r>
            <a:r>
              <a:rPr lang="en-US" sz="1000" dirty="0">
                <a:latin typeface="Arial"/>
                <a:cs typeface="Arial"/>
              </a:rPr>
              <a:t>  This statute makes it a felony for a person or entity to knowingly and willfully offer, pay, solicit, or receive remuneration with the intent to induce, or in return for the referral of, Medicare or a State health care program business.</a:t>
            </a:r>
          </a:p>
          <a:p>
            <a:pPr marL="224325" indent="-224325">
              <a:spcBef>
                <a:spcPct val="50000"/>
              </a:spcBef>
              <a:buAutoNum type="arabicPeriod"/>
            </a:pPr>
            <a:r>
              <a:rPr lang="en-US" sz="900" dirty="0">
                <a:latin typeface="Arial"/>
                <a:cs typeface="Arial"/>
              </a:rPr>
              <a:t>Notice regarding section 602 of the Veterans Health Care Act of 1992; contract pharmacy services. </a:t>
            </a:r>
            <a:r>
              <a:rPr lang="en-US" sz="900" i="1" dirty="0">
                <a:latin typeface="Arial"/>
                <a:cs typeface="Arial"/>
              </a:rPr>
              <a:t>Fed </a:t>
            </a:r>
            <a:r>
              <a:rPr lang="en-US" sz="900" i="1" dirty="0" err="1">
                <a:latin typeface="Arial"/>
                <a:cs typeface="Arial"/>
              </a:rPr>
              <a:t>Regist</a:t>
            </a:r>
            <a:r>
              <a:rPr lang="en-US" sz="900" i="1" dirty="0">
                <a:latin typeface="Arial"/>
                <a:cs typeface="Arial"/>
              </a:rPr>
              <a:t>. </a:t>
            </a:r>
            <a:r>
              <a:rPr lang="en-US" sz="900" dirty="0">
                <a:latin typeface="Arial"/>
                <a:cs typeface="Arial"/>
              </a:rPr>
              <a:t>1996;61(165):43549–56. </a:t>
            </a:r>
          </a:p>
          <a:p>
            <a:pPr marL="224325" indent="-224325">
              <a:spcBef>
                <a:spcPct val="50000"/>
              </a:spcBef>
              <a:buAutoNum type="arabicPeriod"/>
            </a:pPr>
            <a:r>
              <a:rPr lang="en-US" sz="900" dirty="0">
                <a:latin typeface="Arial"/>
                <a:cs typeface="Arial"/>
              </a:rPr>
              <a:t>Notice regarding the section 340B Drug-Pricing Program—program guidance cla</a:t>
            </a:r>
            <a:r>
              <a:rPr lang="en-US" sz="900" dirty="0"/>
              <a:t>rification. </a:t>
            </a:r>
            <a:r>
              <a:rPr lang="en-US" sz="900" i="1" dirty="0"/>
              <a:t>Fed </a:t>
            </a:r>
            <a:r>
              <a:rPr lang="en-US" sz="900" i="1" dirty="0" err="1"/>
              <a:t>Regist</a:t>
            </a:r>
            <a:r>
              <a:rPr lang="en-US" sz="900" i="1" dirty="0"/>
              <a:t>. </a:t>
            </a:r>
            <a:r>
              <a:rPr lang="en-US" sz="900" dirty="0"/>
              <a:t>2000;65(51):13983–4.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eaLnBrk="1" hangingPunct="1"/>
            <a:r>
              <a:rPr lang="en-US" dirty="0" smtClean="0"/>
              <a:t>The 340B Program was enacted in 1992, with the first guidelines being issued by OPA in 1993. It was not until 1996 that use of contract pharmacies</a:t>
            </a:r>
            <a:r>
              <a:rPr lang="en-US" baseline="0" dirty="0" smtClean="0"/>
              <a:t> </a:t>
            </a:r>
            <a:r>
              <a:rPr lang="en-US" dirty="0" smtClean="0"/>
              <a:t>was authorized after request by many entities, who wanted to provide 340B pharmacy services but who did not have the resources to develop an in-house pharmacy. </a:t>
            </a:r>
          </a:p>
          <a:p>
            <a:pPr eaLnBrk="1" hangingPunct="1"/>
            <a:r>
              <a:rPr lang="en-US" dirty="0" smtClean="0"/>
              <a:t>By 2004, many third-party vendors had come</a:t>
            </a:r>
            <a:r>
              <a:rPr lang="en-US" baseline="0" dirty="0" smtClean="0"/>
              <a:t> in</a:t>
            </a:r>
            <a:r>
              <a:rPr lang="en-US" dirty="0" smtClean="0"/>
              <a:t>to the marketplace to offer</a:t>
            </a:r>
            <a:r>
              <a:rPr lang="en-US" baseline="0" dirty="0" smtClean="0"/>
              <a:t> </a:t>
            </a:r>
            <a:r>
              <a:rPr lang="en-US" dirty="0" smtClean="0"/>
              <a:t>goods and services to 340B entities. In 2010, the Affordable Care Act was signed into law, greatly expanding the types of covered entities that are eligible for the program and resulting in many other changes to the Social Security Act that impacted the 340B Program.  </a:t>
            </a:r>
          </a:p>
          <a:p>
            <a:pPr eaLnBrk="1" hangingPunct="1"/>
            <a:r>
              <a:rPr lang="en-US" dirty="0" smtClean="0"/>
              <a:t>Final guidelines allowing “multiple contract pharmacy arrangements” (another change that expanded participation in the 340B Program) also went into effect in April 2010.</a:t>
            </a:r>
          </a:p>
        </p:txBody>
      </p:sp>
      <p:sp>
        <p:nvSpPr>
          <p:cNvPr id="49155" name="Slide Number Placeholder 3"/>
          <p:cNvSpPr>
            <a:spLocks noGrp="1"/>
          </p:cNvSpPr>
          <p:nvPr>
            <p:ph type="sldNum" sz="quarter" idx="5"/>
          </p:nvPr>
        </p:nvSpPr>
        <p:spPr>
          <a:noFill/>
        </p:spPr>
        <p:txBody>
          <a:bodyPr/>
          <a:lstStyle/>
          <a:p>
            <a:fld id="{7F36277D-757D-4668-995C-3483B0CFAF1F}"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a:cs typeface="Arial"/>
              </a:rPr>
              <a:t>This slide is an example of how the Exclusion File would look for an entity choosing to use 340B drugs for their Medicaid prescriptions.</a:t>
            </a:r>
            <a:r>
              <a:rPr lang="en-US" baseline="0" dirty="0" smtClean="0">
                <a:latin typeface="Arial"/>
                <a:cs typeface="Arial"/>
              </a:rPr>
              <a:t> </a:t>
            </a:r>
            <a:r>
              <a:rPr lang="en-US" dirty="0" smtClean="0">
                <a:latin typeface="Arial"/>
                <a:cs typeface="Arial"/>
              </a:rPr>
              <a:t>Under the question, “Will you bill Medicaid for drugs purchased at 340B drug price?” the</a:t>
            </a:r>
            <a:r>
              <a:rPr lang="en-US" baseline="0" dirty="0" smtClean="0">
                <a:latin typeface="Arial"/>
                <a:cs typeface="Arial"/>
              </a:rPr>
              <a:t> registrant </a:t>
            </a:r>
            <a:r>
              <a:rPr lang="en-US" dirty="0" smtClean="0">
                <a:latin typeface="Arial"/>
                <a:cs typeface="Arial"/>
              </a:rPr>
              <a:t>has selected “Yes.” When completing the enrollment form the</a:t>
            </a:r>
            <a:r>
              <a:rPr lang="en-US" baseline="0" dirty="0" smtClean="0">
                <a:latin typeface="Arial"/>
                <a:cs typeface="Arial"/>
              </a:rPr>
              <a:t> CE</a:t>
            </a:r>
            <a:r>
              <a:rPr lang="en-US" dirty="0" smtClean="0">
                <a:latin typeface="Arial"/>
                <a:cs typeface="Arial"/>
              </a:rPr>
              <a:t> will</a:t>
            </a:r>
            <a:r>
              <a:rPr lang="en-US" baseline="0" dirty="0" smtClean="0">
                <a:latin typeface="Arial"/>
                <a:cs typeface="Arial"/>
              </a:rPr>
              <a:t> enter its NPI for submission to OPA.</a:t>
            </a:r>
            <a:endParaRPr lang="en-US" dirty="0" smtClean="0">
              <a:latin typeface="Arial"/>
              <a:cs typeface="Arial"/>
            </a:endParaRP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318FE-A468-4F05-A200-C2EAE77AE394}" type="slidenum">
              <a:rPr lang="en-US"/>
              <a:pPr fontAlgn="base">
                <a:spcBef>
                  <a:spcPct val="0"/>
                </a:spcBef>
                <a:spcAft>
                  <a:spcPct val="0"/>
                </a:spcAft>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spcAft>
                <a:spcPts val="785"/>
              </a:spcAft>
            </a:pPr>
            <a:r>
              <a:rPr lang="en-US" dirty="0" smtClean="0">
                <a:latin typeface="Arial"/>
                <a:cs typeface="Arial"/>
              </a:rPr>
              <a:t>What are the responsibilities of CEs regarding avoiding duplicate discounts?</a:t>
            </a:r>
          </a:p>
          <a:p>
            <a:pPr marL="0" lvl="1">
              <a:spcBef>
                <a:spcPct val="0"/>
              </a:spcBef>
              <a:spcAft>
                <a:spcPts val="785"/>
              </a:spcAft>
            </a:pPr>
            <a:r>
              <a:rPr lang="en-US" dirty="0" smtClean="0">
                <a:latin typeface="Arial"/>
                <a:cs typeface="Arial"/>
              </a:rPr>
              <a:t>It is ultimately the </a:t>
            </a:r>
            <a:r>
              <a:rPr lang="en-US" b="1" dirty="0" smtClean="0">
                <a:latin typeface="Arial"/>
                <a:cs typeface="Arial"/>
              </a:rPr>
              <a:t>entity’s responsibility</a:t>
            </a:r>
            <a:r>
              <a:rPr lang="en-US" dirty="0" smtClean="0">
                <a:latin typeface="Arial"/>
                <a:cs typeface="Arial"/>
              </a:rPr>
              <a:t> to:</a:t>
            </a:r>
            <a:r>
              <a:rPr lang="en-US" baseline="0" dirty="0" smtClean="0">
                <a:latin typeface="Arial"/>
                <a:cs typeface="Arial"/>
              </a:rPr>
              <a:t> (1) </a:t>
            </a:r>
            <a:r>
              <a:rPr lang="en-US" dirty="0" smtClean="0">
                <a:latin typeface="Arial"/>
                <a:cs typeface="Arial"/>
              </a:rPr>
              <a:t>ensure accurate reporting of Medicaid billing of any 340B drugs to OPA and the state Medicaid agency,</a:t>
            </a:r>
            <a:r>
              <a:rPr lang="en-US" baseline="0" dirty="0" smtClean="0">
                <a:latin typeface="Arial"/>
                <a:cs typeface="Arial"/>
              </a:rPr>
              <a:t> and (2) </a:t>
            </a:r>
            <a:r>
              <a:rPr lang="en-US" dirty="0" smtClean="0">
                <a:latin typeface="Arial"/>
                <a:cs typeface="Arial"/>
              </a:rPr>
              <a:t>work with the Medicaid </a:t>
            </a:r>
            <a:r>
              <a:rPr lang="en-US" dirty="0" err="1" smtClean="0">
                <a:latin typeface="Arial"/>
                <a:cs typeface="Arial"/>
              </a:rPr>
              <a:t>agency(ies</a:t>
            </a:r>
            <a:r>
              <a:rPr lang="en-US" dirty="0" smtClean="0">
                <a:latin typeface="Arial"/>
                <a:cs typeface="Arial"/>
              </a:rPr>
              <a:t>) so that 340B drugs can be identified and rebates foregone.</a:t>
            </a:r>
          </a:p>
          <a:p>
            <a:pPr marL="0" lvl="1">
              <a:spcBef>
                <a:spcPct val="0"/>
              </a:spcBef>
              <a:spcAft>
                <a:spcPts val="785"/>
              </a:spcAft>
            </a:pPr>
            <a:r>
              <a:rPr lang="en-US" dirty="0" smtClean="0">
                <a:latin typeface="Arial"/>
                <a:cs typeface="Arial"/>
              </a:rPr>
              <a:t>The Medicaid provider number should be used when billing Medicaid for </a:t>
            </a:r>
            <a:r>
              <a:rPr lang="en-US" b="1" dirty="0" smtClean="0">
                <a:latin typeface="Arial"/>
                <a:cs typeface="Arial"/>
              </a:rPr>
              <a:t>all</a:t>
            </a:r>
            <a:r>
              <a:rPr lang="en-US" dirty="0" smtClean="0">
                <a:latin typeface="Arial"/>
                <a:cs typeface="Arial"/>
              </a:rPr>
              <a:t> 340B-purchased drugs (e.g., an entity may not “pick</a:t>
            </a:r>
            <a:r>
              <a:rPr lang="en-US" baseline="0" dirty="0" smtClean="0">
                <a:latin typeface="Arial"/>
                <a:cs typeface="Arial"/>
              </a:rPr>
              <a:t> </a:t>
            </a:r>
            <a:r>
              <a:rPr lang="en-US" dirty="0" smtClean="0">
                <a:latin typeface="Arial"/>
                <a:cs typeface="Arial"/>
              </a:rPr>
              <a:t>and</a:t>
            </a:r>
            <a:r>
              <a:rPr lang="en-US" baseline="0" dirty="0" smtClean="0">
                <a:latin typeface="Arial"/>
                <a:cs typeface="Arial"/>
              </a:rPr>
              <a:t> </a:t>
            </a:r>
            <a:r>
              <a:rPr lang="en-US" dirty="0" smtClean="0">
                <a:latin typeface="Arial"/>
                <a:cs typeface="Arial"/>
              </a:rPr>
              <a:t>choose”).</a:t>
            </a:r>
          </a:p>
          <a:p>
            <a:pPr marL="0" lvl="1">
              <a:spcBef>
                <a:spcPct val="0"/>
              </a:spcBef>
              <a:spcAft>
                <a:spcPts val="785"/>
              </a:spcAft>
            </a:pPr>
            <a:r>
              <a:rPr lang="en-US" dirty="0" smtClean="0">
                <a:latin typeface="Arial"/>
                <a:cs typeface="Arial"/>
              </a:rPr>
              <a:t>If the appropriate Medicaid billing number is </a:t>
            </a:r>
            <a:r>
              <a:rPr lang="en-US" b="1" dirty="0" smtClean="0">
                <a:latin typeface="Arial"/>
                <a:cs typeface="Arial"/>
              </a:rPr>
              <a:t>not</a:t>
            </a:r>
            <a:r>
              <a:rPr lang="en-US" dirty="0" smtClean="0">
                <a:latin typeface="Arial"/>
                <a:cs typeface="Arial"/>
              </a:rPr>
              <a:t> listed on the OPA database and 340B drugs are used to fill Medicaid prescriptions, OPA must be contacted immediately, so that the correct number can be included on the OPA exclusion file database.</a:t>
            </a:r>
          </a:p>
          <a:p>
            <a:pPr marL="0" lvl="1">
              <a:spcBef>
                <a:spcPct val="0"/>
              </a:spcBef>
              <a:spcAft>
                <a:spcPts val="785"/>
              </a:spcAft>
            </a:pPr>
            <a:r>
              <a:rPr lang="en-US" dirty="0" smtClean="0">
                <a:latin typeface="Arial"/>
                <a:cs typeface="Arial"/>
              </a:rPr>
              <a:t>The posted database information must be </a:t>
            </a:r>
            <a:r>
              <a:rPr lang="en-US" b="1" dirty="0" smtClean="0">
                <a:latin typeface="Arial"/>
                <a:cs typeface="Arial"/>
              </a:rPr>
              <a:t>correct at all times</a:t>
            </a:r>
            <a:r>
              <a:rPr lang="en-US" dirty="0" smtClean="0">
                <a:latin typeface="Arial"/>
                <a:cs typeface="Arial"/>
              </a:rPr>
              <a:t>. Any changes to how an entity bills Medicaid, or any inaccuracies in the Medicaid Exclusion File, must be reported to OPA immediately.</a:t>
            </a:r>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19C21-0A49-4865-8D15-148E00D72E27}" type="slidenum">
              <a:rPr lang="en-US"/>
              <a:pPr fontAlgn="base">
                <a:spcBef>
                  <a:spcPct val="0"/>
                </a:spcBef>
                <a:spcAft>
                  <a:spcPct val="0"/>
                </a:spcAft>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a:cs typeface="Arial"/>
              </a:rPr>
              <a:t>This slide provides helpful tips for avoiding prohibited duplicate discounts. Both </a:t>
            </a:r>
            <a:r>
              <a:rPr lang="en-US" dirty="0" err="1" smtClean="0">
                <a:latin typeface="Arial"/>
                <a:cs typeface="Arial"/>
              </a:rPr>
              <a:t>CEs</a:t>
            </a:r>
            <a:r>
              <a:rPr lang="en-US" dirty="0" smtClean="0">
                <a:latin typeface="Arial"/>
                <a:cs typeface="Arial"/>
              </a:rPr>
              <a:t> and state Medicaid agencies are encouraged to become knowledgeable about duplicate discount prohibition by utilizing resources available from HRSA, the Pharmacy Services Support</a:t>
            </a:r>
            <a:r>
              <a:rPr lang="en-US" baseline="0" dirty="0" smtClean="0">
                <a:latin typeface="Arial"/>
                <a:cs typeface="Arial"/>
              </a:rPr>
              <a:t> Center, </a:t>
            </a:r>
            <a:r>
              <a:rPr lang="en-US" dirty="0" smtClean="0">
                <a:latin typeface="Arial"/>
                <a:cs typeface="Arial"/>
              </a:rPr>
              <a:t>and the Prime Vendor Program.  </a:t>
            </a:r>
          </a:p>
          <a:p>
            <a:pPr eaLnBrk="1" hangingPunct="1">
              <a:spcBef>
                <a:spcPct val="0"/>
              </a:spcBef>
            </a:pPr>
            <a:endParaRPr lang="en-US" dirty="0" smtClean="0">
              <a:latin typeface="Arial"/>
              <a:cs typeface="Arial"/>
            </a:endParaRPr>
          </a:p>
          <a:p>
            <a:pPr eaLnBrk="1" hangingPunct="1">
              <a:spcBef>
                <a:spcPct val="0"/>
              </a:spcBef>
            </a:pPr>
            <a:r>
              <a:rPr lang="en-US" dirty="0" smtClean="0">
                <a:latin typeface="Arial"/>
                <a:cs typeface="Arial"/>
              </a:rPr>
              <a:t>Entities are advised to evaluate their use of 340B drugs with respect to Medicaid, confirm their entry in the OPA database matches their practices, follow procedures with respect to the use of 340B drugs and Medicaid billing consistent with their database entry, and make changes needed to ensure program compliance.</a:t>
            </a:r>
          </a:p>
          <a:p>
            <a:pPr eaLnBrk="1" hangingPunct="1">
              <a:spcBef>
                <a:spcPct val="0"/>
              </a:spcBef>
            </a:pPr>
            <a:endParaRPr lang="en-US" dirty="0" smtClean="0">
              <a:latin typeface="Arial"/>
              <a:cs typeface="Arial"/>
            </a:endParaRPr>
          </a:p>
          <a:p>
            <a:pPr eaLnBrk="1" hangingPunct="1">
              <a:spcBef>
                <a:spcPct val="0"/>
              </a:spcBef>
            </a:pPr>
            <a:r>
              <a:rPr lang="en-US" dirty="0" smtClean="0">
                <a:latin typeface="Arial"/>
                <a:cs typeface="Arial"/>
              </a:rPr>
              <a:t>Likewise, states are encouraged to utilize the Medicaid Exclusion File and access the OPA database to ensure their procedures do not subject 340B drugs to a back-end Medicaid rebate. Development of Medicaid 340B-reimbursement policies that are clearly communicated to OPA and entities would prove extremely helpful.  </a:t>
            </a:r>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6C1FF-ABFB-4511-AB3B-8F64728EE382}" type="slidenum">
              <a:rPr lang="en-US"/>
              <a:pPr fontAlgn="base">
                <a:spcBef>
                  <a:spcPct val="0"/>
                </a:spcBef>
                <a:spcAft>
                  <a:spcPct val="0"/>
                </a:spcAft>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dirty="0" smtClean="0"/>
              <a:t>An additional important prohibition is that of reselling or transferring (diverting) a 340B drug to an ineligible organization or to a person who is not a patient of the entity.</a:t>
            </a:r>
          </a:p>
          <a:p>
            <a:r>
              <a:rPr lang="en-US" dirty="0" smtClean="0"/>
              <a:t>Diversion occurs when a drug is provided to an individual who is not a patient of the entity under current OPA guidelines. Entities must have strong policies, procedures, and processes in place to ensure appropriate application of patient definition requirements. (We will address the 340B patient definition in more detail later in the presentation.) </a:t>
            </a:r>
          </a:p>
          <a:p>
            <a:r>
              <a:rPr lang="en-US" dirty="0" smtClean="0"/>
              <a:t>Diversion may also occur if a drug is dispensed in an area of a larger facility that is not eligible (e.g., an inpatient service area or </a:t>
            </a:r>
            <a:r>
              <a:rPr lang="en-US" dirty="0" err="1" smtClean="0"/>
              <a:t>noncovered</a:t>
            </a:r>
            <a:r>
              <a:rPr lang="en-US" dirty="0" smtClean="0"/>
              <a:t> clinic). To ensure appropriate usage of 340B within hospital settings, entities must meet outpatient facility eligibility requirements discussed earlier, must register all eligible outpatient or satellite sites with OPA, and must maintain auditable records of compliance.</a:t>
            </a:r>
          </a:p>
          <a:p>
            <a:r>
              <a:rPr lang="en-US" dirty="0" smtClean="0"/>
              <a:t> </a:t>
            </a:r>
            <a:endParaRPr lang="en-US" dirty="0"/>
          </a:p>
        </p:txBody>
      </p:sp>
      <p:sp>
        <p:nvSpPr>
          <p:cNvPr id="69635" name="Slide Number Placeholder 3"/>
          <p:cNvSpPr>
            <a:spLocks noGrp="1"/>
          </p:cNvSpPr>
          <p:nvPr>
            <p:ph type="sldNum" sz="quarter" idx="5"/>
          </p:nvPr>
        </p:nvSpPr>
        <p:spPr>
          <a:noFill/>
        </p:spPr>
        <p:txBody>
          <a:bodyPr/>
          <a:lstStyle/>
          <a:p>
            <a:fld id="{FB090DE3-3F45-4A9D-B064-31C37D9A02A5}"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dirty="0">
                <a:latin typeface="Arial" charset="0"/>
              </a:rPr>
              <a:t>Some hospitals that participate in the 340B Program for covered outpatient drugs are subject to GPO exclusion.  This means that these hospitals cannot purchase any covered outpatient drugs through a GPO or other group-purchasing arrangement. This GPO exclusion is found in the 340B statute in §340B (a), 4(L), and applies even if an item is available at a lower price through the GPO. Hospitals can continue to purchase all products for inpatient operations through a GPO, even if their outpatient departments participate in 340B. GPO exclusion goes into effect as of the “Participating State Date” of the covered entity listed in the searchable OPA database. This prohibition only applies to Disproportionate Share Hospitals (DSHs), Children’s Hospitals (PEDs), and Free-standing Cancer Clinics (CANs).</a:t>
            </a:r>
          </a:p>
        </p:txBody>
      </p:sp>
      <p:sp>
        <p:nvSpPr>
          <p:cNvPr id="71683" name="Slide Number Placeholder 3"/>
          <p:cNvSpPr>
            <a:spLocks noGrp="1"/>
          </p:cNvSpPr>
          <p:nvPr>
            <p:ph type="sldNum" sz="quarter" idx="5"/>
          </p:nvPr>
        </p:nvSpPr>
        <p:spPr>
          <a:noFill/>
        </p:spPr>
        <p:txBody>
          <a:bodyPr/>
          <a:lstStyle/>
          <a:p>
            <a:fld id="{D8BC4456-A377-429A-8CD4-EF778D00A486}"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dirty="0" smtClean="0"/>
              <a:t>A last</a:t>
            </a:r>
            <a:r>
              <a:rPr lang="en-US" baseline="0" dirty="0" smtClean="0"/>
              <a:t> </a:t>
            </a:r>
            <a:r>
              <a:rPr lang="en-US" dirty="0" smtClean="0"/>
              <a:t>minute amendment to the ACA created yet another wrinkle in the 340B Program. The amendment added section 340B(e), which says that new hospital entities added by the ACA (e.g., CAHs, SCHs, RRCs, and CANs) are prohibited from purchasing drugs designated by the FDA as “orphan drugs” at 340B prices. This provision does not affect other entity types. </a:t>
            </a:r>
          </a:p>
          <a:p>
            <a:pPr defTabSz="895838" eaLnBrk="0" fontAlgn="base" hangingPunct="0">
              <a:spcBef>
                <a:spcPct val="30000"/>
              </a:spcBef>
              <a:spcAft>
                <a:spcPct val="0"/>
              </a:spcAft>
              <a:defRPr/>
            </a:pPr>
            <a:r>
              <a:rPr lang="en-US" dirty="0" smtClean="0"/>
              <a:t>Orphan drugs are used to treat rare conditions and meet other designation criteria set forth by the FDA. </a:t>
            </a:r>
            <a:r>
              <a:rPr lang="en-US" dirty="0"/>
              <a:t>The Orphan Drug Product Designation Database can be found at: </a:t>
            </a:r>
            <a:r>
              <a:rPr lang="en-US" dirty="0" smtClean="0"/>
              <a:t>http://www.accessdata.fda.gov/scripts/opdlisting/oopd/index.cfm</a:t>
            </a:r>
          </a:p>
          <a:p>
            <a:endParaRPr lang="en-US" dirty="0" smtClean="0"/>
          </a:p>
          <a:p>
            <a:r>
              <a:rPr lang="en-US" dirty="0" smtClean="0"/>
              <a:t>HRSA has issued a proposed regulation to implement orphan drug exclusion that as of December 2011 is under</a:t>
            </a:r>
            <a:r>
              <a:rPr lang="en-US" baseline="0" dirty="0" smtClean="0"/>
              <a:t> review</a:t>
            </a:r>
            <a:r>
              <a:rPr lang="en-US" dirty="0" smtClean="0"/>
              <a:t>. </a:t>
            </a:r>
          </a:p>
          <a:p>
            <a:r>
              <a:rPr lang="en-US" dirty="0" smtClean="0"/>
              <a:t> </a:t>
            </a:r>
            <a:endParaRPr lang="en-US" dirty="0"/>
          </a:p>
        </p:txBody>
      </p:sp>
      <p:sp>
        <p:nvSpPr>
          <p:cNvPr id="73731" name="Slide Number Placeholder 3"/>
          <p:cNvSpPr>
            <a:spLocks noGrp="1"/>
          </p:cNvSpPr>
          <p:nvPr>
            <p:ph type="sldNum" sz="quarter" idx="5"/>
          </p:nvPr>
        </p:nvSpPr>
        <p:spPr>
          <a:noFill/>
        </p:spPr>
        <p:txBody>
          <a:bodyPr/>
          <a:lstStyle/>
          <a:p>
            <a:fld id="{FAB1FF3E-2818-470D-9BC1-C71457879F73}"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67" charset="0"/>
                <a:ea typeface="Osaka" pitchFamily="67" charset="-128"/>
              </a:defRPr>
            </a:lvl1pPr>
            <a:lvl2pPr marL="742950" indent="-285750">
              <a:defRPr sz="2400">
                <a:solidFill>
                  <a:schemeClr val="tx1"/>
                </a:solidFill>
                <a:latin typeface="Times" pitchFamily="67" charset="0"/>
                <a:ea typeface="Osaka" pitchFamily="67" charset="-128"/>
              </a:defRPr>
            </a:lvl2pPr>
            <a:lvl3pPr marL="1143000" indent="-228600">
              <a:defRPr sz="2400">
                <a:solidFill>
                  <a:schemeClr val="tx1"/>
                </a:solidFill>
                <a:latin typeface="Times" pitchFamily="67" charset="0"/>
                <a:ea typeface="Osaka" pitchFamily="67" charset="-128"/>
              </a:defRPr>
            </a:lvl3pPr>
            <a:lvl4pPr marL="1600200" indent="-228600">
              <a:defRPr sz="2400">
                <a:solidFill>
                  <a:schemeClr val="tx1"/>
                </a:solidFill>
                <a:latin typeface="Times" pitchFamily="67" charset="0"/>
                <a:ea typeface="Osaka" pitchFamily="67" charset="-128"/>
              </a:defRPr>
            </a:lvl4pPr>
            <a:lvl5pPr marL="2057400" indent="-228600">
              <a:defRPr sz="2400">
                <a:solidFill>
                  <a:schemeClr val="tx1"/>
                </a:solidFill>
                <a:latin typeface="Times" pitchFamily="67" charset="0"/>
                <a:ea typeface="Osaka" pitchFamily="67" charset="-128"/>
              </a:defRPr>
            </a:lvl5pPr>
            <a:lvl6pPr marL="2514600" indent="-228600" eaLnBrk="0" fontAlgn="base" hangingPunct="0">
              <a:spcBef>
                <a:spcPct val="0"/>
              </a:spcBef>
              <a:spcAft>
                <a:spcPct val="0"/>
              </a:spcAft>
              <a:defRPr sz="2400">
                <a:solidFill>
                  <a:schemeClr val="tx1"/>
                </a:solidFill>
                <a:latin typeface="Times" pitchFamily="67" charset="0"/>
                <a:ea typeface="Osaka" pitchFamily="67" charset="-128"/>
              </a:defRPr>
            </a:lvl6pPr>
            <a:lvl7pPr marL="2971800" indent="-228600" eaLnBrk="0" fontAlgn="base" hangingPunct="0">
              <a:spcBef>
                <a:spcPct val="0"/>
              </a:spcBef>
              <a:spcAft>
                <a:spcPct val="0"/>
              </a:spcAft>
              <a:defRPr sz="2400">
                <a:solidFill>
                  <a:schemeClr val="tx1"/>
                </a:solidFill>
                <a:latin typeface="Times" pitchFamily="67" charset="0"/>
                <a:ea typeface="Osaka" pitchFamily="67" charset="-128"/>
              </a:defRPr>
            </a:lvl7pPr>
            <a:lvl8pPr marL="3429000" indent="-228600" eaLnBrk="0" fontAlgn="base" hangingPunct="0">
              <a:spcBef>
                <a:spcPct val="0"/>
              </a:spcBef>
              <a:spcAft>
                <a:spcPct val="0"/>
              </a:spcAft>
              <a:defRPr sz="2400">
                <a:solidFill>
                  <a:schemeClr val="tx1"/>
                </a:solidFill>
                <a:latin typeface="Times" pitchFamily="67" charset="0"/>
                <a:ea typeface="Osaka" pitchFamily="67" charset="-128"/>
              </a:defRPr>
            </a:lvl8pPr>
            <a:lvl9pPr marL="3886200" indent="-228600" eaLnBrk="0" fontAlgn="base" hangingPunct="0">
              <a:spcBef>
                <a:spcPct val="0"/>
              </a:spcBef>
              <a:spcAft>
                <a:spcPct val="0"/>
              </a:spcAft>
              <a:defRPr sz="2400">
                <a:solidFill>
                  <a:schemeClr val="tx1"/>
                </a:solidFill>
                <a:latin typeface="Times" pitchFamily="67" charset="0"/>
                <a:ea typeface="Osaka" pitchFamily="67" charset="-128"/>
              </a:defRPr>
            </a:lvl9pPr>
          </a:lstStyle>
          <a:p>
            <a:fld id="{960B6819-4FEB-470B-924A-540321988CA5}" type="slidenum">
              <a:rPr lang="en-US" sz="1200" smtClean="0"/>
              <a:pPr/>
              <a:t>31</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B44A08B-440D-4F5A-A647-927A6DEA4E01}" type="slidenum">
              <a:rPr lang="en-US" smtClean="0"/>
              <a:pPr/>
              <a:t>32</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1" y="4272198"/>
            <a:ext cx="5485805" cy="4115405"/>
          </a:xfrm>
          <a:noFill/>
          <a:ln/>
        </p:spPr>
        <p:txBody>
          <a:bodyPr/>
          <a:lstStyle/>
          <a:p>
            <a:r>
              <a:rPr lang="en-US" dirty="0">
                <a:latin typeface="Arial" charset="0"/>
              </a:rPr>
              <a:t>How “discounted” is the 340B price? The 340B discount is very steep, one of the largest discounts available on drug prices in the United States. Studies have reported that the 340B price is approximately 25% to 50% of the average wholesale price (AWP), and 340B prices are reported to represent savings of 22% (or often much greater) on the entity’s total drug purchases. </a:t>
            </a:r>
          </a:p>
          <a:p>
            <a:endParaRPr lang="en-US" dirty="0">
              <a:latin typeface="Arial" charset="0"/>
            </a:endParaRPr>
          </a:p>
          <a:p>
            <a:r>
              <a:rPr lang="en-US" dirty="0">
                <a:latin typeface="Arial" charset="0"/>
              </a:rPr>
              <a:t>The 340B price is at least as low as the price that state Medicaid agencies pay and is actually a “ceiling” price, meaning it is the highest price a participating entity may be charged under the statute. However, drug manufacturers are free to offer entities sub-ceiling prices on drugs as well, and the 340B Prime Vendor Program negotiates sub-ceiling prices regularly. </a:t>
            </a:r>
          </a:p>
          <a:p>
            <a:endParaRPr lang="en-US" dirty="0">
              <a:latin typeface="Arial" charset="0"/>
            </a:endParaRPr>
          </a:p>
          <a:p>
            <a:r>
              <a:rPr lang="en-US" dirty="0">
                <a:latin typeface="Arial" charset="0"/>
              </a:rPr>
              <a:t>The data used to calculate the 340B ceiling price are kept confidential because of Social Security Act requirements. Manufacturers calculate the ceiling price using a 340B statute formula. Manufacturers report the confidential data components used in the formula to the Centers for Medicare and Medicaid Services, or CMS, and CMS shares these components with the Office Pharmacy Affairs, which then uses these CMS data to calculate and verify 340B prices. </a:t>
            </a:r>
          </a:p>
          <a:p>
            <a:endParaRPr lang="en-US" dirty="0">
              <a:latin typeface="Arial" charset="0"/>
            </a:endParaRPr>
          </a:p>
          <a:p>
            <a:r>
              <a:rPr lang="en-US" dirty="0">
                <a:latin typeface="Arial" charset="0"/>
              </a:rPr>
              <a:t>Under changes made by the Affordable Care Act, HHS (or HRSA) will be required to provide secure Internet access to entities to the 340B ceiling prices calculated by CMS or HRSA. Although underlying pricing data would still be kept confidential, this access will make the 340B pricing process more transparent and help entities determine if they are receiving the right price.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xfrm>
            <a:off x="609601" y="4347148"/>
            <a:ext cx="5485805" cy="4115405"/>
          </a:xfrm>
          <a:noFill/>
          <a:ln/>
        </p:spPr>
        <p:txBody>
          <a:bodyPr/>
          <a:lstStyle/>
          <a:p>
            <a:r>
              <a:rPr lang="en-US" dirty="0" smtClean="0"/>
              <a:t>While the statue does establish the basic requirements and prohibitions of the 340B Program, it does not spell out operational details or address all potential compliance situations associated with the program. Interpreting the legislation and implementing the 340B Program may, at times, be challenging because the statute fails to address numerous issues. </a:t>
            </a:r>
          </a:p>
          <a:p>
            <a:endParaRPr lang="en-US" dirty="0" smtClean="0"/>
          </a:p>
          <a:p>
            <a:r>
              <a:rPr lang="en-US" dirty="0" smtClean="0"/>
              <a:t>In an effort to fill in some details, OPA has issued 340B Program Guidelines, which foster program integrity and provide direction that supports the original 340B legislation. Program guidance is issued primarily through publication of </a:t>
            </a:r>
            <a:r>
              <a:rPr lang="en-US" i="1" dirty="0" smtClean="0"/>
              <a:t>Federal Register</a:t>
            </a:r>
            <a:r>
              <a:rPr lang="en-US" dirty="0" smtClean="0"/>
              <a:t> notices. These notices invite public comment on a proposed guideline; comments are then received and notices are finalized. These finalized notices lay the framework for much of the practical implementation of the 340B Program and are available on the OPA Web site at:</a:t>
            </a:r>
            <a:r>
              <a:rPr lang="en-US" baseline="0" dirty="0" smtClean="0"/>
              <a:t> </a:t>
            </a:r>
            <a:r>
              <a:rPr lang="en-US" b="0" dirty="0" smtClean="0"/>
              <a:t>http://www.hrsa.gov/opa/federalregister.htm</a:t>
            </a:r>
          </a:p>
          <a:p>
            <a:endParaRPr lang="en-US" dirty="0" smtClean="0"/>
          </a:p>
          <a:p>
            <a:r>
              <a:rPr lang="en-US" dirty="0" smtClean="0"/>
              <a:t>Not every potential 340B situation is specifically addressed in law or policy. Participation in the 340B Program is voluntary, and in all cases—even with regard to situations that seem not to be specifically addressed—entities are ultimately responsible for compliance with all program requirements, for maintaining program integrity in their 340B operations, and for having auditable records that demonstrate their compliance with 340B Program laws and guidelines.</a:t>
            </a:r>
            <a:r>
              <a:rPr lang="en-US" baseline="0" dirty="0" smtClean="0"/>
              <a:t>  </a:t>
            </a:r>
            <a:r>
              <a:rPr lang="en-US" dirty="0" smtClean="0"/>
              <a:t>Entities should consider</a:t>
            </a:r>
            <a:r>
              <a:rPr lang="en-US" b="1" dirty="0" smtClean="0"/>
              <a:t> </a:t>
            </a:r>
            <a:r>
              <a:rPr lang="en-US" dirty="0" smtClean="0"/>
              <a:t>obtaining legal counsel to ensure appropriate interpretation of the statute and guidelines. </a:t>
            </a:r>
            <a:endParaRPr lang="en-US" dirty="0"/>
          </a:p>
        </p:txBody>
      </p:sp>
      <p:sp>
        <p:nvSpPr>
          <p:cNvPr id="75779" name="Slide Number Placeholder 3"/>
          <p:cNvSpPr>
            <a:spLocks noGrp="1"/>
          </p:cNvSpPr>
          <p:nvPr>
            <p:ph type="sldNum" sz="quarter" idx="5"/>
          </p:nvPr>
        </p:nvSpPr>
        <p:spPr>
          <a:noFill/>
        </p:spPr>
        <p:txBody>
          <a:bodyPr/>
          <a:lstStyle/>
          <a:p>
            <a:fld id="{BF4C87C5-7D9E-4267-B6AF-063DE958D5E0}" type="slidenum">
              <a:rPr lang="en-US" smtClean="0"/>
              <a:pPr/>
              <a:t>45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r>
              <a:rPr lang="en-US" dirty="0" smtClean="0"/>
              <a:t>More recently, OPA has begun to develop regulations, as opposed to guidelines. Once finalized, these will have the force and effect of law. </a:t>
            </a:r>
          </a:p>
          <a:p>
            <a:r>
              <a:rPr lang="en-US" dirty="0" smtClean="0"/>
              <a:t>OPA has published three proposed regulations in the </a:t>
            </a:r>
            <a:r>
              <a:rPr lang="en-US" i="1" dirty="0" smtClean="0"/>
              <a:t>Federal Registe</a:t>
            </a:r>
            <a:r>
              <a:rPr lang="en-US" dirty="0" smtClean="0"/>
              <a:t>r:  </a:t>
            </a:r>
          </a:p>
          <a:p>
            <a:pPr lvl="0">
              <a:buFont typeface="Arial"/>
              <a:buChar char="•"/>
            </a:pPr>
            <a:r>
              <a:rPr lang="en-US" dirty="0" smtClean="0"/>
              <a:t> Advance notice of proposed rulemaking for 340B drug pricing program manufacturer civil monetary penalties. </a:t>
            </a:r>
            <a:r>
              <a:rPr lang="en-US" i="1" dirty="0" smtClean="0"/>
              <a:t>Fed </a:t>
            </a:r>
            <a:r>
              <a:rPr lang="en-US" i="1" dirty="0" err="1" smtClean="0"/>
              <a:t>Regist</a:t>
            </a:r>
            <a:r>
              <a:rPr lang="en-US" dirty="0" smtClean="0"/>
              <a:t>. 2010;75(181):57230–2.</a:t>
            </a:r>
          </a:p>
          <a:p>
            <a:pPr lvl="0">
              <a:buFont typeface="Arial"/>
              <a:buChar char="•"/>
            </a:pPr>
            <a:r>
              <a:rPr lang="en-US" dirty="0" smtClean="0"/>
              <a:t> Advance notice of proposed rulemaking for 340B drug pricing program administrative dispute resolution process. </a:t>
            </a:r>
            <a:r>
              <a:rPr lang="en-US" i="1" dirty="0" smtClean="0"/>
              <a:t>Fed </a:t>
            </a:r>
            <a:r>
              <a:rPr lang="en-US" i="1" dirty="0" err="1" smtClean="0"/>
              <a:t>Regist</a:t>
            </a:r>
            <a:r>
              <a:rPr lang="en-US" dirty="0" smtClean="0"/>
              <a:t>. 2010;75(181):57233–5.</a:t>
            </a:r>
          </a:p>
          <a:p>
            <a:pPr lvl="0">
              <a:buFont typeface="Arial"/>
              <a:buChar char="•"/>
            </a:pPr>
            <a:r>
              <a:rPr lang="en-US" dirty="0" smtClean="0"/>
              <a:t> Notice of proposed rulemaking for exclusion of orphan drugs for certain covered entities under 340B program. </a:t>
            </a:r>
            <a:r>
              <a:rPr lang="en-US" i="1" dirty="0" smtClean="0"/>
              <a:t>Fed </a:t>
            </a:r>
            <a:r>
              <a:rPr lang="en-US" i="1" dirty="0" err="1" smtClean="0"/>
              <a:t>Regist</a:t>
            </a:r>
            <a:r>
              <a:rPr lang="en-US" dirty="0" smtClean="0"/>
              <a:t>. 2011;76(98):29183–90.</a:t>
            </a:r>
          </a:p>
          <a:p>
            <a:endParaRPr lang="en-US" dirty="0" smtClean="0"/>
          </a:p>
          <a:p>
            <a:r>
              <a:rPr lang="en-US" dirty="0" smtClean="0"/>
              <a:t>As of November 2011, all of these proposals are being reviewed but have not been finalized.</a:t>
            </a:r>
            <a:endParaRPr lang="en-US" dirty="0"/>
          </a:p>
        </p:txBody>
      </p:sp>
      <p:sp>
        <p:nvSpPr>
          <p:cNvPr id="77827" name="Slide Number Placeholder 3"/>
          <p:cNvSpPr>
            <a:spLocks noGrp="1"/>
          </p:cNvSpPr>
          <p:nvPr>
            <p:ph type="sldNum" sz="quarter" idx="5"/>
          </p:nvPr>
        </p:nvSpPr>
        <p:spPr>
          <a:noFill/>
        </p:spPr>
        <p:txBody>
          <a:bodyPr/>
          <a:lstStyle/>
          <a:p>
            <a:fld id="{1C7E134B-1826-4005-8B6D-232BCD1D4450}" type="slidenum">
              <a:rPr lang="en-US" smtClean="0"/>
              <a:pPr/>
              <a:t>46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eaLnBrk="1" hangingPunct="1"/>
            <a:r>
              <a:rPr lang="en-US" dirty="0" smtClean="0"/>
              <a:t>The 340B Program was enacted in the wake of the Omnibus Reconciliation Act of 1990 (OBRA 90), which first established the Medicaid drug rebate. An unintended consequence of OBRA 90 was that manufacturers were no longer offering “charitable,” “good will,” or other discounts to safety net providers because</a:t>
            </a:r>
            <a:r>
              <a:rPr lang="en-US" baseline="0" dirty="0" smtClean="0"/>
              <a:t> </a:t>
            </a:r>
            <a:r>
              <a:rPr lang="en-US" dirty="0" smtClean="0"/>
              <a:t>these discounts would lower their OBRA 90 “best price” and hurt their Medicaid bottom line. </a:t>
            </a:r>
          </a:p>
          <a:p>
            <a:pPr eaLnBrk="1" hangingPunct="1"/>
            <a:r>
              <a:rPr lang="en-US" dirty="0" smtClean="0"/>
              <a:t>A group of safety net providers began to strategize about the best way to counteract this trend and provide pharmacy services to their patients. Their efforts resulted in the federal legislation “Section 340B” of the Public Health Service Act;</a:t>
            </a:r>
            <a:r>
              <a:rPr lang="en-US" baseline="0" dirty="0" smtClean="0"/>
              <a:t> </a:t>
            </a:r>
            <a:r>
              <a:rPr lang="en-US" dirty="0" smtClean="0"/>
              <a:t>hence, the terminology “340B Program.”</a:t>
            </a:r>
          </a:p>
        </p:txBody>
      </p:sp>
      <p:sp>
        <p:nvSpPr>
          <p:cNvPr id="45059" name="Slide Number Placeholder 3"/>
          <p:cNvSpPr>
            <a:spLocks noGrp="1"/>
          </p:cNvSpPr>
          <p:nvPr>
            <p:ph type="sldNum" sz="quarter" idx="5"/>
          </p:nvPr>
        </p:nvSpPr>
        <p:spPr>
          <a:noFill/>
        </p:spPr>
        <p:txBody>
          <a:bodyPr/>
          <a:lstStyle/>
          <a:p>
            <a:fld id="{54AD6B40-A8D2-4490-8063-4D0662CDA497}"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r>
              <a:rPr lang="en-US" sz="1100" dirty="0"/>
              <a:t>The </a:t>
            </a:r>
            <a:r>
              <a:rPr lang="en-US" sz="1100" i="1" dirty="0"/>
              <a:t>Federal Register </a:t>
            </a:r>
            <a:r>
              <a:rPr lang="en-US" sz="1100" dirty="0"/>
              <a:t>notice on multiple contract pharmacy services was published on March 5, 2010. The effective date of the final guidance on multiple contract pharmacy services was published on April 5, 2010.  This allowed 340B covered entities the option of utilizing more than one contract pharmacy per healthcare delivery site. Therefore, the covered entity or any eligible site of a covered entity may enter into contracts with one or as many contract pharmacies as are needed, including chain pharmacies, to meet the needs of their patients. Covered entities may also supplement their in-house pharmacy with contract pharmacies. This notice includes compliance elements that must be met. In addition, contract pharmacies must be registered in the OPA database and use the online registration process found on the OPA Web site.</a:t>
            </a:r>
          </a:p>
          <a:p>
            <a:endParaRPr lang="en-US" sz="1100" dirty="0"/>
          </a:p>
          <a:p>
            <a:r>
              <a:rPr lang="en-US" sz="1100" dirty="0"/>
              <a:t>This process allows “ship to/bill to,” which refers to an arrangement set up by the covered entity who is responsible for purchasing 340B drugs from wholesalers and/or manufacturers and directs those drugs to be shipped to the contract pharmacy. In other words, the covered entity maintains title and purchasing of the 340B drugs as required, but the contract pharmacy(</a:t>
            </a:r>
            <a:r>
              <a:rPr lang="en-US" sz="1100" dirty="0" err="1"/>
              <a:t>ies</a:t>
            </a:r>
            <a:r>
              <a:rPr lang="en-US" sz="1100" dirty="0"/>
              <a:t>) houses the drugs and provides dispensing services to patients of the covered entity.</a:t>
            </a:r>
          </a:p>
          <a:p>
            <a:endParaRPr lang="en-US" sz="1100" dirty="0"/>
          </a:p>
          <a:p>
            <a:r>
              <a:rPr lang="en-US" sz="1100" dirty="0"/>
              <a:t>The multiple contract pharmacy option has been very popular, with the number of contract pharmacy sites growing from about 3,000 sites before publication of the policy to about 9,000 sites currently registered in the OPA 340B database.   </a:t>
            </a:r>
          </a:p>
          <a:p>
            <a:endParaRPr lang="en-US" sz="1100" dirty="0"/>
          </a:p>
          <a:p>
            <a:r>
              <a:rPr lang="en-US" sz="1100" dirty="0"/>
              <a:t>Covered entities, along with contract pharmacies, are responsible for ensuring compliance with all 340B requirements to prevent diversion and duplicate discounts. OPA recommends that covered entities engage legal counsel to review all contracts or other legal documents to ensure that all federal, state, and local requirements are met.</a:t>
            </a:r>
          </a:p>
        </p:txBody>
      </p:sp>
      <p:sp>
        <p:nvSpPr>
          <p:cNvPr id="81923" name="Slide Number Placeholder 3"/>
          <p:cNvSpPr>
            <a:spLocks noGrp="1"/>
          </p:cNvSpPr>
          <p:nvPr>
            <p:ph type="sldNum" sz="quarter" idx="5"/>
          </p:nvPr>
        </p:nvSpPr>
        <p:spPr>
          <a:noFill/>
        </p:spPr>
        <p:txBody>
          <a:bodyPr/>
          <a:lstStyle/>
          <a:p>
            <a:fld id="{777D0788-97F8-4404-8806-451D9D594877}" type="slidenum">
              <a:rPr lang="en-US" smtClean="0"/>
              <a:pPr/>
              <a:t>47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xfrm>
            <a:off x="686099" y="4122296"/>
            <a:ext cx="5485805" cy="4115405"/>
          </a:xfrm>
          <a:noFill/>
          <a:ln/>
        </p:spPr>
        <p:txBody>
          <a:bodyPr/>
          <a:lstStyle/>
          <a:p>
            <a:r>
              <a:rPr lang="en-US" dirty="0" smtClean="0"/>
              <a:t>In certain cases of 340B usage or expansion of services to other patient populations (e.g., most frequently encountered scenarios include incarcerated individuals, long-term care/nursing home facilities, or hospital clinic sites), entities must evaluate special usage considerations. In order to be considered a patient under the 340B Program, the services provided to the individual must be within the scope of eligibility of the covered entity. </a:t>
            </a:r>
          </a:p>
          <a:p>
            <a:r>
              <a:rPr lang="en-US" dirty="0" smtClean="0"/>
              <a:t>For federal grantees who are eligible based upon grants qualifying them as a covered entity, certain requirements or limitations regarding scope of service may be listed in the grant stipulations. Entities should consult their grant or project officer for clarification of type and scope of services allowable before engaging in expanded services for 340B patients. The entity should also ensure any notifications or updates to the OPA database are provided to ensure program compliance and integrity.</a:t>
            </a:r>
          </a:p>
          <a:p>
            <a:r>
              <a:rPr lang="en-US" dirty="0" smtClean="0"/>
              <a:t>Similarly, hospitals may offer services to multiple care sites within a large health-care system that may or may not be 340B-eligible based on the most recently filed Medicare Cost Report, which requires that the setting be an integral part of the hospital and be listed as reimbursable. </a:t>
            </a:r>
          </a:p>
          <a:p>
            <a:r>
              <a:rPr lang="en-US" dirty="0" smtClean="0"/>
              <a:t>In general, each 340B designation represents a separate 340B entity with potentially different responsibilities/scopes of practice. Every covered entity must maintain auditable records demonstrating that drugs purchased under the authority of a particular covered entity type only go to patients of that covered entity. </a:t>
            </a:r>
            <a:endParaRPr lang="en-US" dirty="0"/>
          </a:p>
        </p:txBody>
      </p:sp>
      <p:sp>
        <p:nvSpPr>
          <p:cNvPr id="83971" name="Slide Number Placeholder 3"/>
          <p:cNvSpPr>
            <a:spLocks noGrp="1"/>
          </p:cNvSpPr>
          <p:nvPr>
            <p:ph type="sldNum" sz="quarter" idx="5"/>
          </p:nvPr>
        </p:nvSpPr>
        <p:spPr>
          <a:noFill/>
        </p:spPr>
        <p:txBody>
          <a:bodyPr/>
          <a:lstStyle/>
          <a:p>
            <a:fld id="{092699D6-DFDA-4F2E-99BE-9D7037E96168}" type="slidenum">
              <a:rPr lang="en-US" smtClean="0"/>
              <a:pPr/>
              <a:t>48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CE37-C0E3-4CE3-B817-1CDDFE8A1DCC}" type="slidenum">
              <a:rPr lang="en-US">
                <a:solidFill>
                  <a:prstClr val="black"/>
                </a:solidFill>
              </a:rPr>
              <a:pPr/>
              <a:t>49</a:t>
            </a:fld>
            <a:endParaRPr lang="en-US">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defTabSz="895809" fontAlgn="base">
              <a:spcBef>
                <a:spcPct val="30000"/>
              </a:spcBef>
              <a:spcAft>
                <a:spcPct val="0"/>
              </a:spcAft>
              <a:defRPr/>
            </a:pPr>
            <a:r>
              <a:rPr lang="en-US" dirty="0" smtClean="0"/>
              <a:t>There are three primary resources for the 340B Program: integrity, access, and value. The Office of Pharmacy</a:t>
            </a:r>
            <a:r>
              <a:rPr lang="en-US" baseline="0" dirty="0" smtClean="0"/>
              <a:t> Affairs</a:t>
            </a:r>
            <a:r>
              <a:rPr lang="en-US" dirty="0" smtClean="0"/>
              <a:t> represents the integrity resource.</a:t>
            </a:r>
            <a:r>
              <a:rPr lang="en-US" baseline="0" dirty="0" smtClean="0"/>
              <a:t>  </a:t>
            </a:r>
            <a:r>
              <a:rPr lang="en-US" sz="1100" dirty="0">
                <a:solidFill>
                  <a:srgbClr val="000000"/>
                </a:solidFill>
              </a:rPr>
              <a:t>Program </a:t>
            </a:r>
            <a:r>
              <a:rPr lang="en-US" sz="1100" b="1" dirty="0">
                <a:solidFill>
                  <a:srgbClr val="000000"/>
                </a:solidFill>
              </a:rPr>
              <a:t>integrity</a:t>
            </a:r>
            <a:r>
              <a:rPr lang="en-US" sz="1100" dirty="0">
                <a:solidFill>
                  <a:srgbClr val="000000"/>
                </a:solidFill>
              </a:rPr>
              <a:t> assures stakeholders that the 340B Program’s intent is being met and that rules are being followed.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pPr defTabSz="905692">
              <a:defRPr/>
            </a:pPr>
            <a:r>
              <a:rPr lang="en-US" dirty="0" smtClean="0"/>
              <a:t>The primary integrity resource is OPA, a component of HRSA’s Health-Care Systems Bureau. OPA has three primary functions. It:</a:t>
            </a:r>
          </a:p>
          <a:p>
            <a:pPr defTabSz="905692">
              <a:defRPr/>
            </a:pPr>
            <a:endParaRPr lang="en-US" dirty="0" smtClean="0"/>
          </a:p>
          <a:p>
            <a:pPr>
              <a:buFont typeface="Arial"/>
              <a:buChar char="•"/>
            </a:pPr>
            <a:r>
              <a:rPr lang="en-US" dirty="0" smtClean="0"/>
              <a:t> Administrates over the 340B Drug-Pricing Program, through which certain federally funded grantees and other safety net health-care providers may purchase prescription medications at significantly reduced</a:t>
            </a:r>
            <a:r>
              <a:rPr lang="en-US" baseline="0" dirty="0" smtClean="0"/>
              <a:t> </a:t>
            </a:r>
            <a:r>
              <a:rPr lang="en-US" dirty="0" smtClean="0"/>
              <a:t>prices</a:t>
            </a:r>
          </a:p>
          <a:p>
            <a:pPr>
              <a:buFont typeface="Arial"/>
              <a:buChar char="•"/>
            </a:pPr>
            <a:r>
              <a:rPr lang="en-US" dirty="0" smtClean="0"/>
              <a:t> Develops innovative pharmacy service models and provision of technical assistance to help entities implement effective pharmacy programs</a:t>
            </a:r>
          </a:p>
          <a:p>
            <a:pPr>
              <a:buFont typeface="Arial"/>
              <a:buChar char="•"/>
            </a:pPr>
            <a:r>
              <a:rPr lang="en-US" dirty="0" smtClean="0"/>
              <a:t> Serves as a federal resource about pharmacy </a:t>
            </a:r>
          </a:p>
          <a:p>
            <a:pPr>
              <a:buFont typeface="Arial"/>
              <a:buNone/>
            </a:pPr>
            <a:endParaRPr lang="en-US" dirty="0" smtClean="0"/>
          </a:p>
          <a:p>
            <a:r>
              <a:rPr lang="en-US" dirty="0" smtClean="0"/>
              <a:t>In all of its activities, OPA emphasizes the importance of comprehensive pharmacy services functioning as an integral part of primary health care. Comprehensive pharmacy services include patient access to affordable pharmaceuticals, application of "best practices," efficient pharmacy management, and application of systems that improve patient outcomes through safe and effective medication use. </a:t>
            </a:r>
            <a:endParaRPr lang="en-US" dirty="0"/>
          </a:p>
        </p:txBody>
      </p:sp>
      <p:sp>
        <p:nvSpPr>
          <p:cNvPr id="88067" name="Slide Number Placeholder 3"/>
          <p:cNvSpPr>
            <a:spLocks noGrp="1"/>
          </p:cNvSpPr>
          <p:nvPr>
            <p:ph type="sldNum" sz="quarter" idx="5"/>
          </p:nvPr>
        </p:nvSpPr>
        <p:spPr>
          <a:noFill/>
        </p:spPr>
        <p:txBody>
          <a:bodyPr/>
          <a:lstStyle/>
          <a:p>
            <a:fld id="{639A6310-8F55-4313-9380-CAB212C2D336}" type="slidenum">
              <a:rPr lang="en-US" smtClean="0"/>
              <a:pPr/>
              <a:t>50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C83895A-7030-4ABD-932F-85EF9AE26062}" type="slidenum">
              <a:rPr lang="en-US" smtClean="0"/>
              <a:pPr/>
              <a:t>51</a:t>
            </a:fld>
            <a:endParaRPr 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dirty="0" smtClean="0">
                <a:latin typeface="Arial" charset="0"/>
                <a:cs typeface="Arial" charset="0"/>
              </a:rPr>
              <a:t>As the integrity resource of the 340B program, OPA must address several complexities inherent to the program.</a:t>
            </a:r>
            <a:endParaRPr lang="en-US" dirty="0" smtClean="0">
              <a:cs typeface="Times New Roman" pitchFamily="18" charset="0"/>
            </a:endParaRPr>
          </a:p>
          <a:p>
            <a:endParaRPr lang="en-US" dirty="0" smtClean="0">
              <a:latin typeface="Arial" charset="0"/>
              <a:cs typeface="Arial" charset="0"/>
            </a:endParaRPr>
          </a:p>
          <a:p>
            <a:r>
              <a:rPr lang="en-US" dirty="0" smtClean="0">
                <a:latin typeface="Arial" charset="0"/>
                <a:cs typeface="Arial" charset="0"/>
              </a:rPr>
              <a:t>First, 340B is composed of a variety of different stakeholders. Among these are entities such as community health centers, Disproportionate Share Hospitals (DSH), and manufacturers. OPA must be sure to address each stakeholder's different interest. Second, the legal resources relating to 340B often need clarification.</a:t>
            </a:r>
            <a:r>
              <a:rPr lang="en-US" baseline="0" dirty="0" smtClean="0">
                <a:latin typeface="Times New Roman" pitchFamily="18" charset="0"/>
                <a:cs typeface="Times New Roman" pitchFamily="18" charset="0"/>
              </a:rPr>
              <a:t>  </a:t>
            </a:r>
            <a:r>
              <a:rPr lang="en-US" dirty="0" smtClean="0">
                <a:latin typeface="Arial" charset="0"/>
                <a:cs typeface="Arial" charset="0"/>
              </a:rPr>
              <a:t>Third, the 340B Drug Pricing information is not public. OPA must be sure that eligible entities are receiving the correct price.</a:t>
            </a:r>
            <a:r>
              <a:rPr lang="en-US" baseline="0" dirty="0" smtClean="0">
                <a:latin typeface="Times New Roman" pitchFamily="18" charset="0"/>
                <a:cs typeface="Times New Roman" pitchFamily="18" charset="0"/>
              </a:rPr>
              <a:t>  </a:t>
            </a:r>
            <a:r>
              <a:rPr lang="en-US" dirty="0" smtClean="0">
                <a:latin typeface="Arial" charset="0"/>
                <a:cs typeface="Arial" charset="0"/>
              </a:rPr>
              <a:t>Fourth, there are over </a:t>
            </a:r>
            <a:r>
              <a:rPr lang="en-US" b="1" u="sng" dirty="0" smtClean="0">
                <a:latin typeface="Arial" charset="0"/>
                <a:cs typeface="Arial" charset="0"/>
              </a:rPr>
              <a:t>14,000 entity sites</a:t>
            </a:r>
            <a:r>
              <a:rPr lang="en-US" dirty="0" smtClean="0">
                <a:latin typeface="Arial" charset="0"/>
                <a:cs typeface="Arial" charset="0"/>
              </a:rPr>
              <a:t> in the OPA database that require frequent information updates. OPA must ensure all database updates are made accurately so entities can participate in 340B. </a:t>
            </a:r>
            <a:r>
              <a:rPr lang="en-US" baseline="0" dirty="0" smtClean="0">
                <a:latin typeface="Times New Roman" pitchFamily="18" charset="0"/>
                <a:cs typeface="Times New Roman" pitchFamily="18" charset="0"/>
              </a:rPr>
              <a:t> </a:t>
            </a:r>
            <a:r>
              <a:rPr lang="en-US" dirty="0" smtClean="0">
                <a:latin typeface="Arial" charset="0"/>
                <a:cs typeface="Arial" charset="0"/>
              </a:rPr>
              <a:t>Finally, as entities enroll into the program, they often need practical information and guidance from OPA.</a:t>
            </a:r>
            <a:endParaRPr lang="en-US" dirty="0" smtClean="0">
              <a:cs typeface="Times New Roman" pitchFamily="18" charset="0"/>
            </a:endParaRPr>
          </a:p>
          <a:p>
            <a:endParaRPr lang="en-US" dirty="0" smtClean="0">
              <a:solidFill>
                <a:srgbClr val="CC3300"/>
              </a:solidFill>
            </a:endParaRPr>
          </a:p>
          <a:p>
            <a:endParaRPr lang="en-US" dirty="0" smtClean="0">
              <a:solidFill>
                <a:srgbClr val="CC3300"/>
              </a:solidFill>
            </a:endParaRPr>
          </a:p>
          <a:p>
            <a:endParaRPr lang="en-US" dirty="0" smtClean="0">
              <a:solidFill>
                <a:srgbClr val="CC33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4E21AC61-06A2-435A-9DEC-C7A5FE7D003F}" type="slidenum">
              <a:rPr lang="en-US" smtClean="0"/>
              <a:pPr/>
              <a:t>52</a:t>
            </a:fld>
            <a:endParaRPr 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smtClean="0">
                <a:latin typeface="Arial" charset="0"/>
                <a:cs typeface="Arial" charset="0"/>
              </a:rPr>
              <a:t>The 340B Program is based upon law and guidelines, and it is the OPA’s responsibility to provide accurate and consistent information regarding interpretation of this law and policy. OPA uses publication in the Federal Register as the primary means of policy communication. </a:t>
            </a:r>
          </a:p>
          <a:p>
            <a:endParaRPr lang="en-US" dirty="0" smtClean="0">
              <a:cs typeface="Times New Roman" pitchFamily="18" charset="0"/>
            </a:endParaRPr>
          </a:p>
          <a:p>
            <a:r>
              <a:rPr lang="en-US" dirty="0" smtClean="0">
                <a:latin typeface="Arial" charset="0"/>
                <a:cs typeface="Arial" charset="0"/>
              </a:rPr>
              <a:t>Regarding transparency in drug pricing, The </a:t>
            </a:r>
            <a:r>
              <a:rPr lang="en-US" b="1" u="sng" dirty="0" smtClean="0">
                <a:latin typeface="Arial" charset="0"/>
                <a:cs typeface="Arial" charset="0"/>
              </a:rPr>
              <a:t>OPA calculates the 340B Ceiling Price and will compare this calculated ceiling price with the selling price submitted to OPA.  OPA will also produce a verified price file and post the price file on a secured website as required under the Affordabale Care Act of 2010.</a:t>
            </a:r>
            <a:endParaRPr lang="en-US" b="1" u="sng" dirty="0" smtClean="0">
              <a:cs typeface="Times New Roman" pitchFamily="18" charset="0"/>
            </a:endParaRPr>
          </a:p>
          <a:p>
            <a:endParaRPr lang="en-US" dirty="0" smtClean="0">
              <a:latin typeface="Arial" charset="0"/>
              <a:cs typeface="Arial" charset="0"/>
            </a:endParaRPr>
          </a:p>
          <a:p>
            <a:r>
              <a:rPr lang="en-US" dirty="0" smtClean="0">
                <a:latin typeface="Arial" charset="0"/>
                <a:cs typeface="Arial" charset="0"/>
              </a:rPr>
              <a:t>To provide accurate information about the 340B entities, OPA maintains data for each participating entity in its database. </a:t>
            </a:r>
            <a:r>
              <a:rPr lang="en-US" b="1" u="sng" dirty="0" smtClean="0">
                <a:latin typeface="Arial" charset="0"/>
                <a:cs typeface="Arial" charset="0"/>
              </a:rPr>
              <a:t>Under the Affordable Care Act, all covered entity types are required to</a:t>
            </a:r>
            <a:r>
              <a:rPr lang="en-US" dirty="0" smtClean="0">
                <a:latin typeface="Arial" charset="0"/>
                <a:cs typeface="Arial" charset="0"/>
              </a:rPr>
              <a:t> recertify their information annually to sustain the accuracy of the data. </a:t>
            </a:r>
          </a:p>
          <a:p>
            <a:endParaRPr lang="en-US" dirty="0" smtClean="0">
              <a:cs typeface="Times New Roman" pitchFamily="18" charset="0"/>
            </a:endParaRPr>
          </a:p>
          <a:p>
            <a:r>
              <a:rPr lang="en-US" dirty="0" smtClean="0">
                <a:latin typeface="Arial" charset="0"/>
                <a:cs typeface="Arial" charset="0"/>
              </a:rPr>
              <a:t>To address questions pertaining to the 340B program, the OPA ensures that accurate and consistent information is conveyed via high quality information response systems. These systems are available through the Frequently Asked Questions (FAQs) and other information on the OPA website, the PSSC Information Call Center, and the PSSC Pharmacy Technical Assistance Program. </a:t>
            </a:r>
          </a:p>
          <a:p>
            <a:endParaRPr lang="en-US" dirty="0" smtClean="0">
              <a:cs typeface="Times New Roman" pitchFamily="18" charset="0"/>
            </a:endParaRPr>
          </a:p>
          <a:p>
            <a:r>
              <a:rPr lang="en-US" dirty="0" smtClean="0">
                <a:latin typeface="Arial" charset="0"/>
                <a:cs typeface="Arial" charset="0"/>
              </a:rPr>
              <a:t>In all of its functions, OPA prioritizes program integrity.</a:t>
            </a:r>
            <a:endParaRPr lang="en-US" dirty="0" smtClean="0">
              <a:cs typeface="Times New Roman" pitchFamily="18" charset="0"/>
            </a:endParaRPr>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AEA32314-8E37-4A16-B34B-18763933FD17}" type="slidenum">
              <a:rPr lang="en-US" smtClean="0"/>
              <a:pPr/>
              <a:t>53</a:t>
            </a:fld>
            <a:endParaRPr lang="en-US"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dirty="0" smtClean="0">
                <a:latin typeface="Arial" charset="0"/>
                <a:cs typeface="Arial" charset="0"/>
              </a:rPr>
              <a:t>OPA has three primary functions that support its role as the 340B program integrity resource. First, OPA functions as the administrator of the 340B Program. Second, OPA provides program oversight to help entities maximize the value of the 340B program. And finally, OPA serves as a federal resource about pharmacy.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01D2FAD4-32EC-4882-A816-7AAEFFCD697C}" type="slidenum">
              <a:rPr lang="en-US" smtClean="0"/>
              <a:pPr/>
              <a:t>54</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latin typeface="Arial" charset="0"/>
                <a:cs typeface="Arial" charset="0"/>
              </a:rPr>
              <a:t>In all of its activities, OPA emphasizes the importance of clinically and cost effective pharmacy services as an integral part of primary health care.  The four cornerstones of clinically and cost effective pharmacy services are: patient access to affordable medication, outcomes-driven pharmaceutical care, efficient business practices, and quality assurance.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dirty="0" smtClean="0">
                <a:cs typeface="Times New Roman" pitchFamily="18" charset="0"/>
              </a:rPr>
              <a:t>Congress intended the program be used to benefit specific safety net entities. As stated in official legislative reports at the time, savings on drug prices would enable these providers to improve financial stability and position providers to stretch scarce dollars to serve vulnerable patients. These services may include providing a reduced price of pharmaceuticals for patients, expanding services to patients, and/or providing services to more patients.</a:t>
            </a:r>
            <a:r>
              <a:rPr lang="en-US" baseline="0" dirty="0" smtClean="0">
                <a:cs typeface="Times New Roman" pitchFamily="18" charset="0"/>
              </a:rPr>
              <a:t> </a:t>
            </a:r>
          </a:p>
          <a:p>
            <a:pPr eaLnBrk="1" hangingPunct="1"/>
            <a:endParaRPr lang="en-US" baseline="0" dirty="0" smtClean="0">
              <a:cs typeface="Times New Roman" pitchFamily="18" charset="0"/>
            </a:endParaRPr>
          </a:p>
          <a:p>
            <a:pPr eaLnBrk="1" hangingPunct="1"/>
            <a:r>
              <a:rPr lang="en-US" dirty="0" smtClean="0">
                <a:cs typeface="Times New Roman" pitchFamily="18" charset="0"/>
              </a:rPr>
              <a:t>In addition to providing a clear benefit to safety net providers, the 340B Program legislation would potentially decrease the taxpayer burden by reducing the federal dollars spent on medications by safety net providers. While 340B entities often pass the pricing discounts on to patients, the entities are not required to do so. </a:t>
            </a:r>
          </a:p>
        </p:txBody>
      </p:sp>
      <p:sp>
        <p:nvSpPr>
          <p:cNvPr id="99332" name="Slide Number Placeholder 3"/>
          <p:cNvSpPr txBox="1">
            <a:spLocks noGrp="1"/>
          </p:cNvSpPr>
          <p:nvPr/>
        </p:nvSpPr>
        <p:spPr bwMode="auto">
          <a:xfrm>
            <a:off x="3884414" y="8684382"/>
            <a:ext cx="2972098" cy="458108"/>
          </a:xfrm>
          <a:prstGeom prst="rect">
            <a:avLst/>
          </a:prstGeom>
          <a:noFill/>
          <a:ln w="9525">
            <a:noFill/>
            <a:miter lim="800000"/>
            <a:headEnd/>
            <a:tailEnd/>
          </a:ln>
        </p:spPr>
        <p:txBody>
          <a:bodyPr lIns="91415" tIns="45708" rIns="91415" bIns="45708" anchor="b"/>
          <a:lstStyle/>
          <a:p>
            <a:pPr algn="r" defTabSz="914394"/>
            <a:fld id="{5434A7BA-9E98-4E00-BC3C-BA765FB2BC66}" type="slidenum">
              <a:rPr lang="en-US"/>
              <a:pPr algn="r" defTabSz="914394"/>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EB76BDC-0250-4075-AE5F-E1145A6F8367}" type="slidenum">
              <a:rPr lang="en-US" smtClean="0"/>
              <a:pPr/>
              <a:t>6</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Guidelines defining a 340B patient were issued in an October 24, 1996 </a:t>
            </a:r>
            <a:r>
              <a:rPr lang="en-US" i="1" dirty="0" smtClean="0"/>
              <a:t>Federal Register </a:t>
            </a:r>
            <a:r>
              <a:rPr lang="en-US" dirty="0" smtClean="0"/>
              <a:t>notice.</a:t>
            </a:r>
            <a:r>
              <a:rPr lang="en-US" baseline="30000" dirty="0" smtClean="0"/>
              <a:t>1</a:t>
            </a:r>
            <a:r>
              <a:rPr lang="en-US" dirty="0" smtClean="0"/>
              <a:t> These guidelines are critical because dispensing 340B drugs to an individual who is not a patient of a covered entity is considered diversion and is prohibited by the 340B statute. </a:t>
            </a:r>
          </a:p>
          <a:p>
            <a:r>
              <a:rPr lang="en-US" dirty="0" smtClean="0"/>
              <a:t>Under the patient definition guidelines, a person is a patient of the entity if the entity has an established relationship with the patient and maintains records of care; the patient receives health care from a healthcare professional employed or contracted with the entity; and the patient receives health care consistent with the range of services from the covered entity. </a:t>
            </a:r>
          </a:p>
          <a:p>
            <a:r>
              <a:rPr lang="en-US" dirty="0" smtClean="0"/>
              <a:t>DSHs are exempt from this last requirement. State AIDS Drug Assistance Program (ADAP) patients are considered a patient of the entity as long as they are registered as eligible by the State program. </a:t>
            </a:r>
          </a:p>
          <a:p>
            <a:r>
              <a:rPr lang="en-US" dirty="0" smtClean="0"/>
              <a:t>An individual will not be considered a patient of the entity for purposes of 340B if the only healthcare service received is the dispensing of a drug or drugs for subsequent self-administration or administration in the home setting.</a:t>
            </a:r>
          </a:p>
          <a:p>
            <a:endParaRPr lang="en-US" dirty="0" smtClean="0"/>
          </a:p>
          <a:p>
            <a:r>
              <a:rPr lang="en-US" sz="1000" dirty="0"/>
              <a:t>1. Final notice regarding section 602 of the Veterans Health Care Act of 1992 patient and entity eligibility (definition of a patient. </a:t>
            </a:r>
            <a:r>
              <a:rPr lang="en-US" sz="1000" i="1" dirty="0"/>
              <a:t>Fed </a:t>
            </a:r>
            <a:r>
              <a:rPr lang="en-US" sz="1000" i="1" dirty="0" err="1"/>
              <a:t>Regist</a:t>
            </a:r>
            <a:r>
              <a:rPr lang="en-US" sz="1000" dirty="0"/>
              <a:t>. 1996;61(207):55156–8.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xfrm>
            <a:off x="457200" y="4347148"/>
            <a:ext cx="6072188" cy="4582583"/>
          </a:xfrm>
          <a:noFill/>
          <a:ln/>
        </p:spPr>
        <p:txBody>
          <a:bodyPr/>
          <a:lstStyle/>
          <a:p>
            <a:pPr eaLnBrk="1" hangingPunct="1">
              <a:lnSpc>
                <a:spcPct val="80000"/>
              </a:lnSpc>
            </a:pPr>
            <a:r>
              <a:rPr lang="en-US" sz="1000" dirty="0">
                <a:cs typeface="Times New Roman" pitchFamily="18" charset="0"/>
              </a:rPr>
              <a:t>Eligibility to purchase at the 340B price applies only to the entities named in the legislation, and these entities may choose to provide 340B drugs to any or all of their eligible patients. This exclusive list of 340B eligible entities can be classified into two categories: federal grantees and hospital types. They include:</a:t>
            </a:r>
          </a:p>
          <a:p>
            <a:pPr eaLnBrk="1" hangingPunct="1">
              <a:lnSpc>
                <a:spcPct val="80000"/>
              </a:lnSpc>
            </a:pPr>
            <a:r>
              <a:rPr lang="en-US" sz="1000" b="1" dirty="0">
                <a:cs typeface="Times New Roman" pitchFamily="18" charset="0"/>
              </a:rPr>
              <a:t>Grantees</a:t>
            </a:r>
          </a:p>
          <a:p>
            <a:pPr eaLnBrk="1" hangingPunct="1">
              <a:lnSpc>
                <a:spcPct val="80000"/>
              </a:lnSpc>
              <a:buFont typeface="Arial"/>
              <a:buChar char="•"/>
            </a:pPr>
            <a:r>
              <a:rPr lang="en-US" sz="1000" dirty="0">
                <a:cs typeface="Times New Roman" pitchFamily="18" charset="0"/>
              </a:rPr>
              <a:t>Comprehensive hemophilia treatment centers </a:t>
            </a:r>
          </a:p>
          <a:p>
            <a:pPr eaLnBrk="1" hangingPunct="1">
              <a:lnSpc>
                <a:spcPct val="80000"/>
              </a:lnSpc>
              <a:buFont typeface="Arial"/>
              <a:buChar char="•"/>
            </a:pPr>
            <a:r>
              <a:rPr lang="en-US" sz="1000" dirty="0">
                <a:cs typeface="Times New Roman" pitchFamily="18" charset="0"/>
              </a:rPr>
              <a:t>Federally qualified health centers/Lookalikes</a:t>
            </a:r>
          </a:p>
          <a:p>
            <a:pPr eaLnBrk="1" hangingPunct="1">
              <a:lnSpc>
                <a:spcPct val="80000"/>
              </a:lnSpc>
              <a:buFont typeface="Arial"/>
              <a:buChar char="•"/>
            </a:pPr>
            <a:r>
              <a:rPr lang="en-US" sz="1000" dirty="0">
                <a:cs typeface="Times New Roman" pitchFamily="18" charset="0"/>
              </a:rPr>
              <a:t>Urban/638 Health Center</a:t>
            </a:r>
          </a:p>
          <a:p>
            <a:pPr eaLnBrk="1" hangingPunct="1">
              <a:lnSpc>
                <a:spcPct val="80000"/>
              </a:lnSpc>
              <a:buFont typeface="Arial"/>
              <a:buChar char="•"/>
            </a:pPr>
            <a:r>
              <a:rPr lang="en-US" sz="1000" dirty="0">
                <a:cs typeface="Times New Roman" pitchFamily="18" charset="0"/>
              </a:rPr>
              <a:t>Ryan White programs</a:t>
            </a:r>
          </a:p>
          <a:p>
            <a:pPr eaLnBrk="1" hangingPunct="1">
              <a:lnSpc>
                <a:spcPct val="80000"/>
              </a:lnSpc>
              <a:buFont typeface="Arial"/>
              <a:buChar char="•"/>
            </a:pPr>
            <a:r>
              <a:rPr lang="en-US" sz="1000" dirty="0">
                <a:cs typeface="Times New Roman" pitchFamily="18" charset="0"/>
              </a:rPr>
              <a:t>Sexually transmitted disease/tuberculosis</a:t>
            </a:r>
          </a:p>
          <a:p>
            <a:pPr eaLnBrk="1" hangingPunct="1">
              <a:lnSpc>
                <a:spcPct val="80000"/>
              </a:lnSpc>
              <a:buFont typeface="Arial"/>
              <a:buChar char="•"/>
            </a:pPr>
            <a:r>
              <a:rPr lang="en-US" sz="1000" dirty="0">
                <a:cs typeface="Times New Roman" pitchFamily="18" charset="0"/>
              </a:rPr>
              <a:t>Title X family planning</a:t>
            </a:r>
          </a:p>
          <a:p>
            <a:pPr eaLnBrk="1" hangingPunct="1">
              <a:lnSpc>
                <a:spcPct val="80000"/>
              </a:lnSpc>
            </a:pPr>
            <a:endParaRPr lang="en-US" sz="1000" dirty="0">
              <a:cs typeface="Times New Roman" pitchFamily="18" charset="0"/>
            </a:endParaRPr>
          </a:p>
          <a:p>
            <a:pPr eaLnBrk="1" hangingPunct="1">
              <a:lnSpc>
                <a:spcPct val="80000"/>
              </a:lnSpc>
            </a:pPr>
            <a:r>
              <a:rPr lang="en-US" sz="1000" b="1" dirty="0">
                <a:cs typeface="Times New Roman" pitchFamily="18" charset="0"/>
              </a:rPr>
              <a:t>Hospitals</a:t>
            </a:r>
          </a:p>
          <a:p>
            <a:pPr eaLnBrk="1" hangingPunct="1">
              <a:lnSpc>
                <a:spcPct val="80000"/>
              </a:lnSpc>
              <a:buFont typeface="Arial"/>
              <a:buChar char="•"/>
            </a:pPr>
            <a:r>
              <a:rPr lang="en-US" sz="1000" dirty="0">
                <a:cs typeface="Times New Roman" pitchFamily="18" charset="0"/>
              </a:rPr>
              <a:t>Disproportionate share hospitals</a:t>
            </a:r>
          </a:p>
          <a:p>
            <a:pPr eaLnBrk="1" hangingPunct="1">
              <a:lnSpc>
                <a:spcPct val="80000"/>
              </a:lnSpc>
              <a:buFont typeface="Arial"/>
              <a:buChar char="•"/>
            </a:pPr>
            <a:r>
              <a:rPr lang="en-US" sz="1000" dirty="0">
                <a:cs typeface="Times New Roman" pitchFamily="18" charset="0"/>
              </a:rPr>
              <a:t>Children’s hospitals</a:t>
            </a:r>
            <a:r>
              <a:rPr lang="en-US" sz="1000" baseline="30000" dirty="0"/>
              <a:t>*</a:t>
            </a:r>
            <a:endParaRPr lang="en-US" sz="1000" dirty="0">
              <a:cs typeface="Times New Roman" pitchFamily="18" charset="0"/>
            </a:endParaRPr>
          </a:p>
          <a:p>
            <a:pPr eaLnBrk="1" hangingPunct="1">
              <a:lnSpc>
                <a:spcPct val="80000"/>
              </a:lnSpc>
              <a:buFont typeface="Arial"/>
              <a:buChar char="•"/>
            </a:pPr>
            <a:r>
              <a:rPr lang="en-US" sz="1000" dirty="0">
                <a:cs typeface="Times New Roman" pitchFamily="18" charset="0"/>
              </a:rPr>
              <a:t>Critical access hospitals</a:t>
            </a:r>
            <a:r>
              <a:rPr lang="en-US" sz="1000" baseline="30000" dirty="0"/>
              <a:t>*</a:t>
            </a:r>
            <a:endParaRPr lang="en-US" sz="1000" dirty="0">
              <a:cs typeface="Times New Roman" pitchFamily="18" charset="0"/>
            </a:endParaRPr>
          </a:p>
          <a:p>
            <a:pPr eaLnBrk="1" hangingPunct="1">
              <a:lnSpc>
                <a:spcPct val="80000"/>
              </a:lnSpc>
              <a:buFont typeface="Arial"/>
              <a:buChar char="•"/>
            </a:pPr>
            <a:r>
              <a:rPr lang="en-US" sz="1000" dirty="0">
                <a:cs typeface="Times New Roman" pitchFamily="18" charset="0"/>
              </a:rPr>
              <a:t>Free-standing cancer hospitals</a:t>
            </a:r>
            <a:r>
              <a:rPr lang="en-US" sz="1000" baseline="30000" dirty="0"/>
              <a:t>*</a:t>
            </a:r>
            <a:endParaRPr lang="en-US" sz="1000" dirty="0">
              <a:cs typeface="Times New Roman" pitchFamily="18" charset="0"/>
            </a:endParaRPr>
          </a:p>
          <a:p>
            <a:pPr eaLnBrk="1" hangingPunct="1">
              <a:lnSpc>
                <a:spcPct val="80000"/>
              </a:lnSpc>
              <a:buFont typeface="Arial"/>
              <a:buChar char="•"/>
            </a:pPr>
            <a:r>
              <a:rPr lang="en-US" sz="1000" dirty="0">
                <a:cs typeface="Times New Roman" pitchFamily="18" charset="0"/>
              </a:rPr>
              <a:t>Rural referral centers</a:t>
            </a:r>
            <a:r>
              <a:rPr lang="en-US" sz="1000" baseline="30000" dirty="0"/>
              <a:t>*</a:t>
            </a:r>
            <a:endParaRPr lang="en-US" sz="1000" dirty="0">
              <a:cs typeface="Times New Roman" pitchFamily="18" charset="0"/>
            </a:endParaRPr>
          </a:p>
          <a:p>
            <a:pPr eaLnBrk="1" hangingPunct="1">
              <a:lnSpc>
                <a:spcPct val="80000"/>
              </a:lnSpc>
              <a:buFont typeface="Arial"/>
              <a:buChar char="•"/>
            </a:pPr>
            <a:r>
              <a:rPr lang="en-US" sz="1000" dirty="0">
                <a:cs typeface="Times New Roman" pitchFamily="18" charset="0"/>
              </a:rPr>
              <a:t>Sole community hospitals</a:t>
            </a:r>
            <a:r>
              <a:rPr lang="en-US" sz="1000" baseline="30000" dirty="0"/>
              <a:t>*</a:t>
            </a:r>
            <a:endParaRPr lang="en-US" sz="1000" dirty="0">
              <a:cs typeface="Times New Roman" pitchFamily="18" charset="0"/>
            </a:endParaRPr>
          </a:p>
          <a:p>
            <a:pPr eaLnBrk="1" hangingPunct="1">
              <a:lnSpc>
                <a:spcPct val="80000"/>
              </a:lnSpc>
            </a:pPr>
            <a:endParaRPr lang="en-US" sz="1000" dirty="0">
              <a:cs typeface="Times New Roman" pitchFamily="18" charset="0"/>
            </a:endParaRPr>
          </a:p>
          <a:p>
            <a:pPr eaLnBrk="1" hangingPunct="1">
              <a:lnSpc>
                <a:spcPct val="80000"/>
              </a:lnSpc>
            </a:pPr>
            <a:r>
              <a:rPr lang="en-US" sz="1000" dirty="0">
                <a:cs typeface="Times New Roman" pitchFamily="18" charset="0"/>
              </a:rPr>
              <a:t>Of note: The entities identified with an asterisk became eligible through passage of the Affordable Care Act (ACA) of 2010. There are specific 340B eligibility criteria that each entity type must meet (for example, receiving a certain type of grant, reaching a certain threshold indicator such as a minimum Disproportionate Share Adjustment Percentage, etc.) We will review some of this information during the presentation; however, for more specific details, please contact the Pharmacy Services Support Center (PSSC).</a:t>
            </a:r>
            <a:r>
              <a:rPr lang="en-US" sz="1000" b="1" dirty="0">
                <a:cs typeface="Times New Roman" pitchFamily="18" charset="0"/>
              </a:rPr>
              <a:t> </a:t>
            </a:r>
          </a:p>
          <a:p>
            <a:pPr eaLnBrk="1" hangingPunct="1">
              <a:lnSpc>
                <a:spcPct val="80000"/>
              </a:lnSpc>
            </a:pPr>
            <a:r>
              <a:rPr lang="en-US" sz="1000" b="1" dirty="0">
                <a:cs typeface="Times New Roman" pitchFamily="18" charset="0"/>
              </a:rPr>
              <a:t> </a:t>
            </a:r>
          </a:p>
        </p:txBody>
      </p:sp>
      <p:sp>
        <p:nvSpPr>
          <p:cNvPr id="55299" name="Slide Number Placeholder 3"/>
          <p:cNvSpPr>
            <a:spLocks noGrp="1"/>
          </p:cNvSpPr>
          <p:nvPr>
            <p:ph type="sldNum" sz="quarter" idx="5"/>
          </p:nvPr>
        </p:nvSpPr>
        <p:spPr>
          <a:noFill/>
        </p:spPr>
        <p:txBody>
          <a:bodyPr/>
          <a:lstStyle/>
          <a:p>
            <a:fld id="{706055D8-4366-4A57-AE7E-6B97D018CF46}"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r>
              <a:rPr lang="en-US" dirty="0" smtClean="0"/>
              <a:t>Within the hospital category of entities, requirements differ for 340B eligibility including disproportionate share adjustment percentage and Group Purchasing Organization (GPO) exclusion criteria. Disproportionate share hospitals (DSHs), children’s hospitals (PEDs), and free-standing cancer hospitals (CANs) must have a DSH adjustment of 11.75% or greater to be eligible.  Sole community hospitals (SCHs) and rural referral centers (RRCs) must have a DSH adjustment of 8% or greater. Critical access hospitals (CAHs) are included on this chart as they were newly added under the ACA, but because of the different way they are reimbursed by Medicare,</a:t>
            </a:r>
            <a:r>
              <a:rPr lang="en-US" baseline="0" dirty="0" smtClean="0"/>
              <a:t> </a:t>
            </a:r>
            <a:r>
              <a:rPr lang="en-US" dirty="0" smtClean="0"/>
              <a:t>they do not have to meet a DSH</a:t>
            </a:r>
            <a:r>
              <a:rPr lang="en-US" baseline="0" dirty="0" smtClean="0"/>
              <a:t> percentage</a:t>
            </a:r>
            <a:r>
              <a:rPr lang="en-US" dirty="0" smtClean="0"/>
              <a:t> threshold. </a:t>
            </a:r>
          </a:p>
          <a:p>
            <a:r>
              <a:rPr lang="en-US" dirty="0" smtClean="0"/>
              <a:t>Entities not listed are</a:t>
            </a:r>
            <a:r>
              <a:rPr lang="en-US" baseline="0" dirty="0" smtClean="0"/>
              <a:t> not </a:t>
            </a:r>
            <a:r>
              <a:rPr lang="en-US" dirty="0" smtClean="0"/>
              <a:t>required to meet a DSH rate to qualify for participation in the 340B program.</a:t>
            </a:r>
            <a:r>
              <a:rPr lang="en-US" baseline="0" dirty="0" smtClean="0"/>
              <a:t> </a:t>
            </a:r>
            <a:r>
              <a:rPr lang="en-US" dirty="0" smtClean="0"/>
              <a:t>CAHs, SCHs, and RRCs are not subject to the GPO exclusion requirement that applies to other hospital entities. OPA</a:t>
            </a:r>
            <a:r>
              <a:rPr lang="en-US" baseline="0" dirty="0" smtClean="0"/>
              <a:t> </a:t>
            </a:r>
            <a:r>
              <a:rPr lang="en-US" dirty="0" smtClean="0"/>
              <a:t>has an Excel spreadsheet on its Web site that contains a listing of all DSHs and their DSH</a:t>
            </a:r>
            <a:r>
              <a:rPr lang="en-US" baseline="0" dirty="0" smtClean="0"/>
              <a:t> </a:t>
            </a:r>
            <a:r>
              <a:rPr lang="en-US" dirty="0" smtClean="0"/>
              <a:t>adjustment percentages. This list is updated quarterly, based on information provided by CMS to OPA. Most hospitals calculate their DSH adjustment percentage annually, pursuant to their Medicare Cost Report filing. </a:t>
            </a:r>
          </a:p>
        </p:txBody>
      </p:sp>
      <p:sp>
        <p:nvSpPr>
          <p:cNvPr id="57347" name="Slide Number Placeholder 3"/>
          <p:cNvSpPr>
            <a:spLocks noGrp="1"/>
          </p:cNvSpPr>
          <p:nvPr>
            <p:ph type="sldNum" sz="quarter" idx="5"/>
          </p:nvPr>
        </p:nvSpPr>
        <p:spPr>
          <a:noFill/>
        </p:spPr>
        <p:txBody>
          <a:bodyPr/>
          <a:lstStyle/>
          <a:p>
            <a:fld id="{92D174B9-49E1-4C21-BCAC-1916E70C9BC5}"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xfrm>
            <a:off x="686099" y="4122296"/>
            <a:ext cx="5485805" cy="4115405"/>
          </a:xfrm>
          <a:noFill/>
          <a:ln/>
        </p:spPr>
        <p:txBody>
          <a:bodyPr/>
          <a:lstStyle/>
          <a:p>
            <a:r>
              <a:rPr lang="en-US" sz="1000" dirty="0"/>
              <a:t>An eligible hospital will often have multiple outpatient facilities where 340B drugs are desired, so it is important to discuss outpatient facility eligibility criteria for participation in the 340B Program. Just because the hospital is eligible or the outpatient facilities are on a Medicare Cost Report does not automatically mean that 340B drugs can be used. The eligibility criteria require that the outpatient facility is an “integral part” of the hospital AND is included as reimbursable on the most recently filed Medicare Cost Report. </a:t>
            </a:r>
          </a:p>
          <a:p>
            <a:endParaRPr lang="en-US" sz="1000" dirty="0"/>
          </a:p>
          <a:p>
            <a:r>
              <a:rPr lang="en-US" sz="1000" dirty="0"/>
              <a:t>In registering an outpatient facility as a 340B site, an appropriate official will have to certify that the site is an integral part of the hospital. Examples of things OPA would look for to show this connection are spelled out in a September 19, 1994 guidance</a:t>
            </a:r>
            <a:r>
              <a:rPr lang="en-US" sz="1000" baseline="30000" dirty="0"/>
              <a:t>1</a:t>
            </a:r>
            <a:r>
              <a:rPr lang="en-US" sz="1000" dirty="0"/>
              <a:t> and include common clinical and administrative control of the hospital and facilities. Reimbursable facilities must not only appear on the hospital’s Medicare Cost Report, but also must be listed in specific sections of the cost report to meet criteria for eligibility. Please contact PSSC if you have specific questions on the location of reimbursable entries.  </a:t>
            </a:r>
          </a:p>
          <a:p>
            <a:endParaRPr lang="en-US" sz="1000" dirty="0"/>
          </a:p>
          <a:p>
            <a:r>
              <a:rPr lang="en-US" sz="1000" dirty="0"/>
              <a:t>Also, the Medicare Cost Report is filed on an annual basis and is what OPA uses to determine outpatient facility eligibility.  If the hospital expanded and began including additional facilities in the middle of the year, those new facilities could not participate in the 340B Program until a new cost report is filed, which shows that the new facility is integral and listed as reimbursable.</a:t>
            </a:r>
          </a:p>
          <a:p>
            <a:r>
              <a:rPr lang="en-US" sz="1000" dirty="0"/>
              <a:t>OPA has recently updated their Web site and made many of the registration and facility registrations automated through online submission. Please visit the specific link above to add an outpatient facility via the online process. </a:t>
            </a:r>
          </a:p>
          <a:p>
            <a:endParaRPr lang="en-US" dirty="0" smtClean="0"/>
          </a:p>
          <a:p>
            <a:r>
              <a:rPr lang="en-US" sz="800" dirty="0"/>
              <a:t>1. Final notice regarding section 602 of the Veterans Health Care Act of 1992 outpatient hospital facilities. </a:t>
            </a:r>
            <a:r>
              <a:rPr lang="en-US" sz="800" i="1" dirty="0"/>
              <a:t>Fed </a:t>
            </a:r>
            <a:r>
              <a:rPr lang="en-US" sz="800" i="1" dirty="0" err="1"/>
              <a:t>Regist</a:t>
            </a:r>
            <a:r>
              <a:rPr lang="en-US" sz="800" i="1" dirty="0"/>
              <a:t>.</a:t>
            </a:r>
            <a:r>
              <a:rPr lang="en-US" sz="800" dirty="0"/>
              <a:t> 1994;59(180):47884–6. </a:t>
            </a:r>
            <a:endParaRPr lang="en-US" sz="800" b="1" dirty="0"/>
          </a:p>
        </p:txBody>
      </p:sp>
      <p:sp>
        <p:nvSpPr>
          <p:cNvPr id="59395" name="Slide Number Placeholder 3"/>
          <p:cNvSpPr>
            <a:spLocks noGrp="1"/>
          </p:cNvSpPr>
          <p:nvPr>
            <p:ph type="sldNum" sz="quarter" idx="5"/>
          </p:nvPr>
        </p:nvSpPr>
        <p:spPr>
          <a:noFill/>
        </p:spPr>
        <p:txBody>
          <a:bodyPr/>
          <a:lstStyle/>
          <a:p>
            <a:fld id="{BEC7264F-A40D-4CEC-BB3F-363EB1953938}"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xfrm>
            <a:off x="571501" y="4343703"/>
            <a:ext cx="5715000" cy="4364868"/>
          </a:xfrm>
          <a:noFill/>
          <a:ln/>
        </p:spPr>
        <p:txBody>
          <a:bodyPr/>
          <a:lstStyle/>
          <a:p>
            <a:pPr eaLnBrk="1" hangingPunct="1"/>
            <a:r>
              <a:rPr lang="en-US" dirty="0" smtClean="0">
                <a:cs typeface="Arial" charset="0"/>
              </a:rPr>
              <a:t>Eligible entities are not automatically enrolled in the 340B Program. Entities must go through an online enrollment process.</a:t>
            </a:r>
            <a:r>
              <a:rPr lang="en-US" baseline="0" dirty="0" smtClean="0">
                <a:cs typeface="Arial" charset="0"/>
              </a:rPr>
              <a:t>  </a:t>
            </a:r>
            <a:r>
              <a:rPr lang="en-US" dirty="0" smtClean="0">
                <a:cs typeface="Arial" charset="0"/>
              </a:rPr>
              <a:t>To enroll online, visit http://opanet.hrsa.gov/opa/CERegister.aspx</a:t>
            </a:r>
          </a:p>
          <a:p>
            <a:pPr eaLnBrk="1" hangingPunct="1"/>
            <a:endParaRPr lang="en-US" dirty="0" smtClean="0">
              <a:cs typeface="Arial" charset="0"/>
            </a:endParaRPr>
          </a:p>
          <a:p>
            <a:pPr eaLnBrk="1" hangingPunct="1"/>
            <a:r>
              <a:rPr lang="en-US" dirty="0" smtClean="0">
                <a:cs typeface="Arial" charset="0"/>
              </a:rPr>
              <a:t>After OPA receives the enrollment request, the eligibility of the entity is verified. Once approved, the entity will be added to the official OPA 340B database for the next quarterly database update. The database found on the OPA Web site is the essential tool to find and verify information about entities. Unless the entity appears in the OPA 340B database, drug manufacturers and wholesalers will not (and are not required to) sell to the entity</a:t>
            </a:r>
            <a:r>
              <a:rPr lang="en-US" baseline="0" dirty="0" smtClean="0">
                <a:cs typeface="Arial" charset="0"/>
              </a:rPr>
              <a:t> </a:t>
            </a:r>
            <a:r>
              <a:rPr lang="en-US" dirty="0" smtClean="0">
                <a:cs typeface="Arial" charset="0"/>
              </a:rPr>
              <a:t>at 340B prices. </a:t>
            </a:r>
          </a:p>
          <a:p>
            <a:pPr eaLnBrk="1" hangingPunct="1"/>
            <a:endParaRPr lang="en-US" dirty="0" smtClean="0"/>
          </a:p>
          <a:p>
            <a:pPr eaLnBrk="1" hangingPunct="1"/>
            <a:r>
              <a:rPr lang="en-US" dirty="0" smtClean="0">
                <a:cs typeface="Times New Roman" pitchFamily="18" charset="0"/>
              </a:rPr>
              <a:t>After OPA adds an entity to the database, the entity will be able to purchase pharmaceuticals at the 340B price beginning the next calendar quarter.  Effective October 1, 2012, the registration period for 340B program registration of new covered entities and the addition of outpatient facilities is</a:t>
            </a:r>
            <a:r>
              <a:rPr lang="en-US" baseline="0" dirty="0" smtClean="0">
                <a:cs typeface="Times New Roman" pitchFamily="18" charset="0"/>
              </a:rPr>
              <a:t> </a:t>
            </a:r>
            <a:r>
              <a:rPr lang="en-US" dirty="0" smtClean="0">
                <a:cs typeface="Times New Roman" pitchFamily="18" charset="0"/>
              </a:rPr>
              <a:t>limited to the following: </a:t>
            </a:r>
          </a:p>
          <a:p>
            <a:pPr eaLnBrk="1" hangingPunct="1"/>
            <a:endParaRPr lang="en-US" dirty="0" smtClean="0">
              <a:cs typeface="Times New Roman" pitchFamily="18" charset="0"/>
            </a:endParaRPr>
          </a:p>
          <a:p>
            <a:pPr eaLnBrk="1" hangingPunct="1"/>
            <a:r>
              <a:rPr lang="en-US" dirty="0" smtClean="0">
                <a:cs typeface="Times New Roman" pitchFamily="18" charset="0"/>
              </a:rPr>
              <a:t>October 1 – October 15 for an effective start date of January 1</a:t>
            </a:r>
          </a:p>
          <a:p>
            <a:pPr eaLnBrk="1" hangingPunct="1"/>
            <a:r>
              <a:rPr lang="en-US" dirty="0" smtClean="0">
                <a:cs typeface="Times New Roman" pitchFamily="18" charset="0"/>
              </a:rPr>
              <a:t>January 1; January 1 – January 15 for an effective start date of April 1</a:t>
            </a:r>
          </a:p>
          <a:p>
            <a:pPr eaLnBrk="1" hangingPunct="1"/>
            <a:r>
              <a:rPr lang="en-US" dirty="0" smtClean="0">
                <a:cs typeface="Times New Roman" pitchFamily="18" charset="0"/>
              </a:rPr>
              <a:t>April 1; April 1 – April 15 for an effective start date of July 1; and </a:t>
            </a:r>
          </a:p>
          <a:p>
            <a:pPr eaLnBrk="1" hangingPunct="1"/>
            <a:r>
              <a:rPr lang="en-US" dirty="0" smtClean="0">
                <a:cs typeface="Times New Roman" pitchFamily="18" charset="0"/>
              </a:rPr>
              <a:t>July 1 – July 15 for an effective start date of October 1. </a:t>
            </a:r>
          </a:p>
        </p:txBody>
      </p:sp>
      <p:sp>
        <p:nvSpPr>
          <p:cNvPr id="61443" name="Slide Number Placeholder 3"/>
          <p:cNvSpPr>
            <a:spLocks noGrp="1"/>
          </p:cNvSpPr>
          <p:nvPr>
            <p:ph type="sldNum" sz="quarter" idx="5"/>
          </p:nvPr>
        </p:nvSpPr>
        <p:spPr>
          <a:noFill/>
        </p:spPr>
        <p:txBody>
          <a:bodyPr/>
          <a:lstStyle/>
          <a:p>
            <a:fld id="{061CF34F-8334-45C1-BBE8-B405AE681B0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03137DA-D4D9-4F39-8FFF-4DCC2F279AE8}" type="datetimeFigureOut">
              <a:rPr lang="en-US" smtClean="0"/>
              <a:t>10/15/2012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03B87F-AAB2-4411-8EBF-0226CD16826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3137DA-D4D9-4F39-8FFF-4DCC2F279AE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3B87F-AAB2-4411-8EBF-0226CD16826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703B87F-AAB2-4411-8EBF-0226CD16826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3137DA-D4D9-4F39-8FFF-4DCC2F279AE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3137DA-D4D9-4F39-8FFF-4DCC2F279AE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03B87F-AAB2-4411-8EBF-0226CD16826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03137DA-D4D9-4F39-8FFF-4DCC2F279AE8}" type="datetimeFigureOut">
              <a:rPr lang="en-US" smtClean="0"/>
              <a:t>10/15/2012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03B87F-AAB2-4411-8EBF-0226CD16826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03137DA-D4D9-4F39-8FFF-4DCC2F279AE8}"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3B87F-AAB2-4411-8EBF-0226CD16826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3137DA-D4D9-4F39-8FFF-4DCC2F279AE8}" type="datetimeFigureOut">
              <a:rPr lang="en-US" smtClean="0"/>
              <a:t>10/15/2012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03B87F-AAB2-4411-8EBF-0226CD16826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3137DA-D4D9-4F39-8FFF-4DCC2F279AE8}" type="datetimeFigureOut">
              <a:rPr lang="en-US" smtClean="0"/>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03B87F-AAB2-4411-8EBF-0226CD1682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03137DA-D4D9-4F39-8FFF-4DCC2F279AE8}" type="datetimeFigureOut">
              <a:rPr lang="en-US" smtClean="0"/>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03B87F-AAB2-4411-8EBF-0226CD1682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03B87F-AAB2-4411-8EBF-0226CD16826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03137DA-D4D9-4F39-8FFF-4DCC2F279AE8}" type="datetimeFigureOut">
              <a:rPr lang="en-US" smtClean="0"/>
              <a:t>10/15/2012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703B87F-AAB2-4411-8EBF-0226CD16826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03137DA-D4D9-4F39-8FFF-4DCC2F279AE8}" type="datetimeFigureOut">
              <a:rPr lang="en-US" smtClean="0"/>
              <a:t>10/15/2012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03137DA-D4D9-4F39-8FFF-4DCC2F279AE8}" type="datetimeFigureOut">
              <a:rPr lang="en-US" smtClean="0"/>
              <a:t>10/15/2012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03B87F-AAB2-4411-8EBF-0226CD16826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nota@aidscaregrou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panet.hrsa.gov/OPA/CERegister.aspx"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accessdata.fda.gov/scripts/opdlisting/oopd/index.cf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2.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hrsa.gov/opa/federalregister.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31.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opanet.hrsa.gov/OPA/CERegister.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895600"/>
            <a:ext cx="6858000" cy="3429000"/>
          </a:xfrm>
        </p:spPr>
        <p:txBody>
          <a:bodyPr>
            <a:normAutofit fontScale="32500" lnSpcReduction="20000"/>
          </a:bodyPr>
          <a:lstStyle/>
          <a:p>
            <a:pPr algn="ctr"/>
            <a:r>
              <a:rPr lang="en-US" sz="6200" dirty="0" smtClean="0">
                <a:latin typeface="Garamond" pitchFamily="18" charset="0"/>
              </a:rPr>
              <a:t>Fungisai Nota, PhD. *</a:t>
            </a:r>
          </a:p>
          <a:p>
            <a:pPr algn="ctr"/>
            <a:r>
              <a:rPr lang="en-US" sz="6200" dirty="0" smtClean="0">
                <a:latin typeface="Garamond" pitchFamily="18" charset="0"/>
              </a:rPr>
              <a:t>Andrew Welsh</a:t>
            </a:r>
          </a:p>
          <a:p>
            <a:pPr algn="ctr"/>
            <a:r>
              <a:rPr lang="en-US" sz="6200" dirty="0" smtClean="0">
                <a:latin typeface="Garamond" pitchFamily="18" charset="0"/>
              </a:rPr>
              <a:t>Andrew </a:t>
            </a:r>
            <a:r>
              <a:rPr lang="en-US" sz="6200" dirty="0" smtClean="0">
                <a:latin typeface="Garamond" pitchFamily="18" charset="0"/>
              </a:rPr>
              <a:t>Lofurno</a:t>
            </a:r>
          </a:p>
          <a:p>
            <a:pPr algn="ctr"/>
            <a:endParaRPr lang="en-US" sz="6200" dirty="0">
              <a:latin typeface="Garamond" pitchFamily="18" charset="0"/>
            </a:endParaRPr>
          </a:p>
          <a:p>
            <a:r>
              <a:rPr lang="en-US" sz="6200" dirty="0">
                <a:latin typeface="Garamond" pitchFamily="18" charset="0"/>
              </a:rPr>
              <a:t>AIDS Care Group</a:t>
            </a:r>
          </a:p>
          <a:p>
            <a:pPr algn="ctr"/>
            <a:endParaRPr lang="en-US" sz="6200" dirty="0" smtClean="0">
              <a:latin typeface="Garamond" pitchFamily="18" charset="0"/>
            </a:endParaRPr>
          </a:p>
          <a:p>
            <a:pPr algn="ctr"/>
            <a:r>
              <a:rPr lang="en-US" sz="6200" dirty="0" smtClean="0">
                <a:latin typeface="Garamond" pitchFamily="18" charset="0"/>
              </a:rPr>
              <a:t>Ryan white all titles meeting, Washington dc</a:t>
            </a:r>
          </a:p>
          <a:p>
            <a:pPr algn="ctr"/>
            <a:r>
              <a:rPr lang="en-US" sz="6200" dirty="0" smtClean="0">
                <a:latin typeface="Garamond" pitchFamily="18" charset="0"/>
              </a:rPr>
              <a:t>November 27</a:t>
            </a:r>
            <a:r>
              <a:rPr lang="en-US" sz="6200" baseline="30000" dirty="0" smtClean="0">
                <a:latin typeface="Garamond" pitchFamily="18" charset="0"/>
              </a:rPr>
              <a:t>th</a:t>
            </a:r>
            <a:r>
              <a:rPr lang="en-US" sz="6200" dirty="0" smtClean="0">
                <a:latin typeface="Garamond" pitchFamily="18" charset="0"/>
              </a:rPr>
              <a:t>-29</a:t>
            </a:r>
            <a:r>
              <a:rPr lang="en-US" sz="6200" baseline="30000" dirty="0" smtClean="0">
                <a:latin typeface="Garamond" pitchFamily="18" charset="0"/>
              </a:rPr>
              <a:t>th</a:t>
            </a:r>
            <a:r>
              <a:rPr lang="en-US" sz="6200" dirty="0" smtClean="0">
                <a:latin typeface="Garamond" pitchFamily="18" charset="0"/>
              </a:rPr>
              <a:t>, 2012</a:t>
            </a:r>
            <a:endParaRPr lang="en-US" sz="6200" dirty="0">
              <a:latin typeface="Garamond" pitchFamily="18" charset="0"/>
            </a:endParaRPr>
          </a:p>
          <a:p>
            <a:pPr algn="ctr"/>
            <a:endParaRPr lang="en-US" sz="3600" dirty="0">
              <a:latin typeface="Garamond" pitchFamily="18" charset="0"/>
            </a:endParaRPr>
          </a:p>
          <a:p>
            <a:pPr algn="ctr"/>
            <a:endParaRPr lang="en-US" sz="2800" dirty="0" smtClean="0">
              <a:latin typeface="Garamond" pitchFamily="18" charset="0"/>
            </a:endParaRPr>
          </a:p>
          <a:p>
            <a:pPr algn="ctr"/>
            <a:r>
              <a:rPr lang="en-US" sz="4300" dirty="0" smtClean="0">
                <a:latin typeface="Garamond" pitchFamily="18" charset="0"/>
              </a:rPr>
              <a:t>*Contact Information: </a:t>
            </a:r>
            <a:r>
              <a:rPr lang="en-US" sz="4300" dirty="0" smtClean="0">
                <a:latin typeface="Garamond" pitchFamily="18" charset="0"/>
                <a:hlinkClick r:id="rId2"/>
              </a:rPr>
              <a:t>fnota@aidscaregroup.org</a:t>
            </a:r>
            <a:endParaRPr lang="en-US" sz="4300" dirty="0" smtClean="0">
              <a:latin typeface="Garamond" pitchFamily="18" charset="0"/>
            </a:endParaRPr>
          </a:p>
          <a:p>
            <a:pPr algn="ctr"/>
            <a:endParaRPr lang="en-US" sz="1800" dirty="0">
              <a:latin typeface="Garamond" pitchFamily="18" charset="0"/>
            </a:endParaRPr>
          </a:p>
        </p:txBody>
      </p:sp>
      <p:sp>
        <p:nvSpPr>
          <p:cNvPr id="2" name="Title 1"/>
          <p:cNvSpPr>
            <a:spLocks noGrp="1"/>
          </p:cNvSpPr>
          <p:nvPr>
            <p:ph type="ctrTitle"/>
          </p:nvPr>
        </p:nvSpPr>
        <p:spPr>
          <a:xfrm>
            <a:off x="838200" y="1066800"/>
            <a:ext cx="7620000" cy="914400"/>
          </a:xfrm>
        </p:spPr>
        <p:txBody>
          <a:bodyPr>
            <a:normAutofit/>
          </a:bodyPr>
          <a:lstStyle/>
          <a:p>
            <a:pPr algn="ctr"/>
            <a:r>
              <a:rPr lang="en-US" sz="3600" b="1" dirty="0" smtClean="0">
                <a:latin typeface="Garamond" pitchFamily="18" charset="0"/>
              </a:rPr>
              <a:t>340B AND YOUR ORGANIZATION</a:t>
            </a:r>
            <a:endParaRPr lang="en-US" sz="3600" b="1" dirty="0">
              <a:latin typeface="Garamond" pitchFamily="18" charset="0"/>
            </a:endParaRPr>
          </a:p>
        </p:txBody>
      </p:sp>
    </p:spTree>
    <p:extLst>
      <p:ext uri="{BB962C8B-B14F-4D97-AF65-F5344CB8AC3E}">
        <p14:creationId xmlns:p14="http://schemas.microsoft.com/office/powerpoint/2010/main" val="305336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7"/>
          <p:cNvSpPr txBox="1">
            <a:spLocks/>
          </p:cNvSpPr>
          <p:nvPr/>
        </p:nvSpPr>
        <p:spPr bwMode="auto">
          <a:xfrm>
            <a:off x="0" y="0"/>
            <a:ext cx="9144000" cy="1066800"/>
          </a:xfrm>
          <a:prstGeom prst="rect">
            <a:avLst/>
          </a:prstGeom>
          <a:solidFill>
            <a:srgbClr val="235D6B"/>
          </a:solidFill>
          <a:ln w="9525" algn="ctr">
            <a:noFill/>
            <a:miter lim="800000"/>
            <a:headEnd/>
            <a:tailEnd/>
          </a:ln>
        </p:spPr>
        <p:txBody>
          <a:bodyPr anchor="ctr"/>
          <a:lstStyle/>
          <a:p>
            <a:pPr algn="ctr"/>
            <a:r>
              <a:rPr lang="en-US" sz="2800" b="1" dirty="0">
                <a:solidFill>
                  <a:schemeClr val="bg1"/>
                </a:solidFill>
                <a:latin typeface="Verdana" pitchFamily="34" charset="0"/>
              </a:rPr>
              <a:t>340B Enrollment Procedure</a:t>
            </a:r>
          </a:p>
        </p:txBody>
      </p:sp>
      <p:sp>
        <p:nvSpPr>
          <p:cNvPr id="3" name="TextBox 2"/>
          <p:cNvSpPr txBox="1"/>
          <p:nvPr/>
        </p:nvSpPr>
        <p:spPr>
          <a:xfrm>
            <a:off x="838200" y="1219200"/>
            <a:ext cx="7239000" cy="430887"/>
          </a:xfrm>
          <a:prstGeom prst="rect">
            <a:avLst/>
          </a:prstGeom>
          <a:noFill/>
        </p:spPr>
        <p:txBody>
          <a:bodyPr wrap="square" rtlCol="0">
            <a:spAutoFit/>
          </a:bodyPr>
          <a:lstStyle/>
          <a:p>
            <a:pPr algn="ctr"/>
            <a:r>
              <a:rPr lang="en-US" sz="2200" dirty="0">
                <a:hlinkClick r:id="rId3"/>
              </a:rPr>
              <a:t>http://</a:t>
            </a:r>
            <a:r>
              <a:rPr lang="en-US" sz="2200" dirty="0" smtClean="0">
                <a:hlinkClick r:id="rId3"/>
              </a:rPr>
              <a:t>opanet.hrsa.gov/OPA/CERegister.aspx</a:t>
            </a:r>
            <a:endParaRPr lang="en-US" sz="2200" dirty="0"/>
          </a:p>
        </p:txBody>
      </p:sp>
      <p:pic>
        <p:nvPicPr>
          <p:cNvPr id="4" name="Picture 3" descr="Eligible entities are not automatically enrolled in the 340B Program. Entities must go through an online enrollment process.  To enroll online, visit http://opanet.hrsa.gov/opa/CERegister.aspx&#10;&#10;After OPA receives the enrollment request, the eligibility of the entity is verified. Once approved, the entity will be added to the official OPA 340B database for the next quarterly database update. The database found on the OPA Web site is the essential tool to find and verify information about entities. Unless the entity appears in the OPA 340B database, drug manufacturers and wholesalers will not and are not required to sell to the entity at 340B prices. &#10;&#10;After OPA adds an entity to the database, the entity will be able to purchase pharmaceuticals at the 340B price beginning the next calendar quarter.  Effective October 1, 2012, the registration period for 340B program registration of new covered entities and the addition of outpatient facilities is limited to the following: &#10;&#10;October 1 – October 15 for an effective start date of January 1&#10;&#10;January 1 – January 15 for an effective start date of April 1&#10;&#10;April 1 – April 15 for an effective start date of July &#10;&#10;and&#10; &#10;July 1 – July 15 for an effective start date of October 1. If the last date falls on a Saturday, Sunday, or Holiday, the following Monday will be the deadline. On the next slide you will learn about 340B implementation." title="340B Enrollment Procedure"/>
          <p:cNvPicPr>
            <a:picLocks noChangeAspect="1"/>
          </p:cNvPicPr>
          <p:nvPr/>
        </p:nvPicPr>
        <p:blipFill rotWithShape="1">
          <a:blip r:embed="rId4">
            <a:extLst>
              <a:ext uri="{28A0092B-C50C-407E-A947-70E740481C1C}">
                <a14:useLocalDpi xmlns:a14="http://schemas.microsoft.com/office/drawing/2010/main" val="0"/>
              </a:ext>
            </a:extLst>
          </a:blip>
          <a:srcRect t="1706"/>
          <a:stretch/>
        </p:blipFill>
        <p:spPr>
          <a:xfrm>
            <a:off x="371815" y="1752600"/>
            <a:ext cx="8400371" cy="4724400"/>
          </a:xfrm>
          <a:prstGeom prst="rect">
            <a:avLst/>
          </a:prstGeom>
        </p:spPr>
      </p:pic>
    </p:spTree>
    <p:extLst>
      <p:ext uri="{BB962C8B-B14F-4D97-AF65-F5344CB8AC3E}">
        <p14:creationId xmlns:p14="http://schemas.microsoft.com/office/powerpoint/2010/main" val="65010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340B Implementation</a:t>
            </a:r>
          </a:p>
        </p:txBody>
      </p:sp>
      <p:pic>
        <p:nvPicPr>
          <p:cNvPr id="2" name="Picture 1" descr="Once enrolled and listed as a covered entity in the OPA 340B database, the entity may begin implementing the 340B Drug Pricing Program.  Some aspects of implementation include&#10;&#10;- verifying the OPA 340B database for accurate and complete information so 340B purchases are not denied or delayed; &#10;&#10;- setting up a 340B account with the designated wholesaler;&#10;&#10;- preparing the organization’s policies and procedures in accordance with 340B Program Guidelines for operations and monitoring; &#10;&#10;- auditing to ensure compliance and integrity of the program; and&#10;&#10;- utilizing available resources through the PSSC for technical assistance and the PVP managed by Apexus Inc for access to sub-ceiling 340B prices and value-added services.&#10;&#10;On the next slide you will learn about 340B prohibitions and requirements.&#10;" title="340B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07" y="1483242"/>
            <a:ext cx="8510587" cy="4877894"/>
          </a:xfrm>
          <a:prstGeom prst="rect">
            <a:avLst/>
          </a:prstGeom>
        </p:spPr>
      </p:pic>
    </p:spTree>
    <p:extLst>
      <p:ext uri="{BB962C8B-B14F-4D97-AF65-F5344CB8AC3E}">
        <p14:creationId xmlns:p14="http://schemas.microsoft.com/office/powerpoint/2010/main" val="1352613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4152" y="1447800"/>
            <a:ext cx="8534400" cy="4191000"/>
          </a:xfrm>
        </p:spPr>
        <p:txBody>
          <a:bodyPr>
            <a:normAutofit fontScale="90000"/>
          </a:bodyPr>
          <a:lstStyle/>
          <a:p>
            <a:pPr algn="l" eaLnBrk="1" hangingPunct="1">
              <a:lnSpc>
                <a:spcPct val="200000"/>
              </a:lnSpc>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solidFill>
                  <a:schemeClr val="tx1"/>
                </a:solidFill>
              </a:rPr>
              <a:t>1. History of 340B</a:t>
            </a:r>
            <a:br>
              <a:rPr lang="en-US" sz="2400" dirty="0" smtClean="0">
                <a:solidFill>
                  <a:schemeClr val="tx1"/>
                </a:solidFill>
              </a:rPr>
            </a:br>
            <a:r>
              <a:rPr lang="en-US" sz="2400" dirty="0" smtClean="0">
                <a:solidFill>
                  <a:schemeClr val="tx1"/>
                </a:solidFill>
              </a:rPr>
              <a:t>2. The Intent of 340B Program</a:t>
            </a:r>
            <a:br>
              <a:rPr lang="en-US" sz="2400" dirty="0" smtClean="0">
                <a:solidFill>
                  <a:schemeClr val="tx1"/>
                </a:solidFill>
              </a:rPr>
            </a:br>
            <a:r>
              <a:rPr lang="en-US" sz="2400" dirty="0" smtClean="0">
                <a:solidFill>
                  <a:schemeClr val="tx1"/>
                </a:solidFill>
              </a:rPr>
              <a:t>3. Who is eligible</a:t>
            </a:r>
            <a:br>
              <a:rPr lang="en-US" sz="2400" dirty="0" smtClean="0">
                <a:solidFill>
                  <a:schemeClr val="tx1"/>
                </a:solidFill>
              </a:rPr>
            </a:br>
            <a:r>
              <a:rPr lang="en-US" sz="2400" dirty="0" smtClean="0">
                <a:solidFill>
                  <a:schemeClr val="tx1"/>
                </a:solidFill>
              </a:rPr>
              <a:t>4. Key dates</a:t>
            </a:r>
            <a:r>
              <a:rPr lang="en-US" sz="2400" dirty="0" smtClean="0"/>
              <a:t/>
            </a:r>
            <a:br>
              <a:rPr lang="en-US" sz="2400" dirty="0" smtClean="0"/>
            </a:br>
            <a:r>
              <a:rPr lang="en-US" sz="2400" dirty="0"/>
              <a:t/>
            </a:r>
            <a:br>
              <a:rPr lang="en-US" sz="2400" dirty="0"/>
            </a:br>
            <a:endParaRPr lang="en-US" sz="2400" dirty="0" smtClean="0"/>
          </a:p>
        </p:txBody>
      </p:sp>
      <p:sp>
        <p:nvSpPr>
          <p:cNvPr id="4" name="Title 1"/>
          <p:cNvSpPr txBox="1">
            <a:spLocks/>
          </p:cNvSpPr>
          <p:nvPr/>
        </p:nvSpPr>
        <p:spPr>
          <a:xfrm>
            <a:off x="454152" y="3810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mtClean="0"/>
              <a:t>Part 1 - Summary</a:t>
            </a:r>
            <a:endParaRPr lang="en-US" dirty="0" smtClean="0"/>
          </a:p>
        </p:txBody>
      </p:sp>
    </p:spTree>
    <p:extLst>
      <p:ext uri="{BB962C8B-B14F-4D97-AF65-F5344CB8AC3E}">
        <p14:creationId xmlns:p14="http://schemas.microsoft.com/office/powerpoint/2010/main" val="2082663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534400" cy="1447800"/>
          </a:xfrm>
        </p:spPr>
        <p:txBody>
          <a:bodyPr/>
          <a:lstStyle/>
          <a:p>
            <a:r>
              <a:rPr lang="en-US" dirty="0" smtClean="0"/>
              <a:t>340B Prohibitions and Requirements</a:t>
            </a:r>
            <a:endParaRPr lang="en-US" dirty="0"/>
          </a:p>
        </p:txBody>
      </p:sp>
    </p:spTree>
    <p:extLst>
      <p:ext uri="{BB962C8B-B14F-4D97-AF65-F5344CB8AC3E}">
        <p14:creationId xmlns:p14="http://schemas.microsoft.com/office/powerpoint/2010/main" val="327852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t>340B Covered Drugs</a:t>
            </a:r>
          </a:p>
        </p:txBody>
      </p:sp>
      <p:pic>
        <p:nvPicPr>
          <p:cNvPr id="2" name="Picture 1" descr="There is no list of 340B drugs. The statute says 340B pricing is available for covered outpatient drugs, which include all prescription and over-the-counter drugs that are prescribed by the provider as part of an outpatient health service, clinic administered drugs, biologics, and insulin. The use of 340B-priced drugs is not allowed for inpatient settings. Also, vaccines are excluded from the statutory definition of covered outpatient drugs and therefore cannot be purchased under the 340B Program. Find out more about 340B Eligible Entities on the next slide." title="340B Covered Dru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524000"/>
            <a:ext cx="7543800" cy="4800600"/>
          </a:xfrm>
          <a:prstGeom prst="rect">
            <a:avLst/>
          </a:prstGeom>
        </p:spPr>
      </p:pic>
    </p:spTree>
    <p:extLst>
      <p:ext uri="{BB962C8B-B14F-4D97-AF65-F5344CB8AC3E}">
        <p14:creationId xmlns:p14="http://schemas.microsoft.com/office/powerpoint/2010/main" val="4228691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dirty="0" smtClean="0"/>
              <a:t>340B Prohibitions and Requirements</a:t>
            </a:r>
          </a:p>
        </p:txBody>
      </p:sp>
      <p:graphicFrame>
        <p:nvGraphicFramePr>
          <p:cNvPr id="4" name="Diagram 3" descr="To ensure integrity of the 340B Program, every entity should be aware of and monitor their compliance with program prohibitions and requirements. The 340B statute prohibits duplicate discounts, diversion to individuals who are not 340B patients and GPO use and orphan drug purchases for certain hospitals. We’ll go through each of these in the next several slides. &#10;" title="340B Prohibitions and Requirements"/>
          <p:cNvGraphicFramePr/>
          <p:nvPr>
            <p:extLst>
              <p:ext uri="{D42A27DB-BD31-4B8C-83A1-F6EECF244321}">
                <p14:modId xmlns:p14="http://schemas.microsoft.com/office/powerpoint/2010/main" val="364862444"/>
              </p:ext>
            </p:extLst>
          </p:nvPr>
        </p:nvGraphicFramePr>
        <p:xfrm>
          <a:off x="609600" y="1600200"/>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627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p:txBody>
          <a:bodyPr wrap="square" numCol="1" anchor="b" anchorCtr="0" compatLnSpc="1">
            <a:prstTxWarp prst="textNoShape">
              <a:avLst/>
            </a:prstTxWarp>
          </a:bodyPr>
          <a:lstStyle/>
          <a:p>
            <a:pPr algn="ctr" eaLnBrk="1" hangingPunct="1"/>
            <a:r>
              <a:rPr lang="en-US" sz="3600" dirty="0" smtClean="0"/>
              <a:t>Duplicate Discount on 340B Drugs</a:t>
            </a:r>
          </a:p>
        </p:txBody>
      </p:sp>
      <p:pic>
        <p:nvPicPr>
          <p:cNvPr id="2" name="Picture 1" descr="A duplicate discount occurs when an up-front 340B discount and a back-end transaction Medicaid rebate are provided on the same drug. &#10;&#10;Go to the next slide to review some examples of duplicate discounts." title="Duplicate Discount on 340B Dru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2" y="1676400"/>
            <a:ext cx="8696325" cy="4248150"/>
          </a:xfrm>
          <a:prstGeom prst="rect">
            <a:avLst/>
          </a:prstGeom>
        </p:spPr>
      </p:pic>
    </p:spTree>
    <p:custDataLst>
      <p:tags r:id="rId1"/>
    </p:custDataLst>
    <p:extLst>
      <p:ext uri="{BB962C8B-B14F-4D97-AF65-F5344CB8AC3E}">
        <p14:creationId xmlns:p14="http://schemas.microsoft.com/office/powerpoint/2010/main" val="2683301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p:txBody>
          <a:bodyPr wrap="square" numCol="1" anchor="b" anchorCtr="0" compatLnSpc="1">
            <a:prstTxWarp prst="textNoShape">
              <a:avLst/>
            </a:prstTxWarp>
            <a:normAutofit/>
          </a:bodyPr>
          <a:lstStyle/>
          <a:p>
            <a:pPr algn="ctr" eaLnBrk="1" hangingPunct="1"/>
            <a:r>
              <a:rPr lang="en-US" sz="3600" dirty="0" smtClean="0"/>
              <a:t>Examples of Duplicate Discounts</a:t>
            </a:r>
          </a:p>
        </p:txBody>
      </p:sp>
      <p:pic>
        <p:nvPicPr>
          <p:cNvPr id="2" name="Picture 1" descr="The following two slides highlight three situations in which a duplicate discount might occur, if both the covered entity and the state Medicaid agency are not aware that 340B drugs are used in the transaction. In each case, specific National Drug Code (NDC) level information would be transmitted to the state for a prescription claim after which the state submits the pharmacy claim for manufacturer rebate.  &#10;&#10;The first example involves a situation in which a patient is given an outpatient prescription for self-administration and fills it at a 340B pharmacy. The prescription is submitted to Medicaid for payment through the pharmacy’s regular claims adjudication system. Next, NDC level data are transmitted as part of claim adjudication. Finally, the Medicaid agency submits the claim information to the manufacturer for rebate.&#10;&#10;The second example involves a situation in which a provider administers 340B prescription medication during an outpatient visit. This medication is billed through the hospital or clinic billing system. Next, NDC level data are transmitted to the state Medicaid agency (this may vary, depending on state Medicaid requirements). Lastly, the Medicaid agency submits the claim information to the manufacturer for rebate &#10;&#10;In both of these cases, an up-front 340B discount and back-end Medicaid rebate could potentially be paid on the same drug, which is prohibited as a double discount under the 340B statute. &#10;&#10;Go to the next slide to view more examples of duplicate discounts.&#10; " title="Examples of Duplicate Discou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524000"/>
            <a:ext cx="8305800" cy="4767262"/>
          </a:xfrm>
          <a:prstGeom prst="rect">
            <a:avLst/>
          </a:prstGeom>
        </p:spPr>
      </p:pic>
    </p:spTree>
    <p:extLst>
      <p:ext uri="{BB962C8B-B14F-4D97-AF65-F5344CB8AC3E}">
        <p14:creationId xmlns:p14="http://schemas.microsoft.com/office/powerpoint/2010/main" val="304136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p:txBody>
          <a:bodyPr wrap="square" numCol="1" anchorCtr="0" compatLnSpc="1">
            <a:prstTxWarp prst="textNoShape">
              <a:avLst/>
            </a:prstTxWarp>
            <a:normAutofit fontScale="90000"/>
          </a:bodyPr>
          <a:lstStyle/>
          <a:p>
            <a:pPr algn="ctr" eaLnBrk="1" hangingPunct="1"/>
            <a:r>
              <a:rPr lang="en-US" sz="3600" dirty="0" smtClean="0"/>
              <a:t>Examples of Duplicate Discounts</a:t>
            </a:r>
            <a:br>
              <a:rPr lang="en-US" sz="3600" dirty="0" smtClean="0"/>
            </a:br>
            <a:r>
              <a:rPr lang="en-US" sz="3600" i="1" dirty="0" smtClean="0"/>
              <a:t>Cont’d</a:t>
            </a:r>
            <a:r>
              <a:rPr lang="en-US" sz="3600" dirty="0" smtClean="0"/>
              <a:t>   </a:t>
            </a:r>
          </a:p>
        </p:txBody>
      </p:sp>
      <p:sp>
        <p:nvSpPr>
          <p:cNvPr id="5" name="TextBox 4"/>
          <p:cNvSpPr txBox="1"/>
          <p:nvPr/>
        </p:nvSpPr>
        <p:spPr>
          <a:xfrm>
            <a:off x="0" y="6350169"/>
            <a:ext cx="9144000" cy="338554"/>
          </a:xfrm>
          <a:prstGeom prst="rect">
            <a:avLst/>
          </a:prstGeom>
          <a:noFill/>
        </p:spPr>
        <p:txBody>
          <a:bodyPr wrap="square" rtlCol="0">
            <a:spAutoFit/>
          </a:bodyPr>
          <a:lstStyle/>
          <a:p>
            <a:r>
              <a:rPr lang="en-US" sz="800" dirty="0" smtClean="0"/>
              <a:t>1. CMS. Letter re: medication prescription drug rebates. April 22, 2010. Available at: www.ncsl.org/documents/health/42210PPACADrug_Rebate_​SMD.pdf. </a:t>
            </a:r>
          </a:p>
          <a:p>
            <a:r>
              <a:rPr lang="en-US" sz="800" dirty="0" smtClean="0"/>
              <a:t>Accessed November 22, 2011.</a:t>
            </a:r>
            <a:endParaRPr lang="en-US" sz="800" dirty="0"/>
          </a:p>
        </p:txBody>
      </p:sp>
      <p:pic>
        <p:nvPicPr>
          <p:cNvPr id="2" name="Picture 1" descr="In the third example, a patient of a Medicaid managed care organization (MCO) receives a take-home prescription and fills it at a 340B pharmacy for self-administration. The prescription is submitted through the claims adjudication system to the Medicaid MCO for payment to the covered entity or pharmacy. NDC level data are transmitted as part of claim adjudication. The MCO submits the NDC level data from pharmacy claims to the Medicaid agency, which then submits the claim for rebate to the manufacturer.&#10;Until passage of the Affordable Care Act, MCOs did not seek Medicaid rebates on drugs, so duplicate discounting was not a concern. Under the Affordable Care Act, however, Medicaid agencies are required to seek rebate on MCO claims. Even though the Affordable Care Act provision also excludes 340B drugs dispensed by MCOs from the new requirement, the potential for prohibited duplicate discounts must be kept in mind.&#10;Important note: Any potential duplicate discount can be avoided as long as the MCO is aware that 340B drugs are being used, identifies 340B claims, and segregates them from rebate submission. Medicaid agencies have authorization to exclude 340B claims from rebate submission, according to the citation in the final bullet, which says that Section 2501(c) of the Affordable Care Act maintains that state Medicaid agencies are not required to seek rebates on 340B drugs.  It amends section 1927(j)(1) stating that, “covered outpatient drugs in this section are not subject to the rebate requirements … [if] subject to discounts under section 340B of the Public Health Service Act.”1&#10;This statutory provision was further emphasized in a letter to state Medicaid directors from the Centers for Medicare &amp; Medicaid Services (CMS) dated April 22, 2010.1&#10; &#10;1. CMS. Letter re: medication prescription drug rebates. April 22, 2010. Available at: www.ncsl.org/documents/health/42210PPACADrug_Rebate_​SMD.pdf. Accessed November 22, 2011.&#10;&#10;Go to the next slide to find out about the Medicaid Exclusion File.&#10;" title="More Examples of Duplicate Discou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524000"/>
            <a:ext cx="8382000" cy="4757737"/>
          </a:xfrm>
          <a:prstGeom prst="rect">
            <a:avLst/>
          </a:prstGeom>
        </p:spPr>
      </p:pic>
    </p:spTree>
    <p:extLst>
      <p:ext uri="{BB962C8B-B14F-4D97-AF65-F5344CB8AC3E}">
        <p14:creationId xmlns:p14="http://schemas.microsoft.com/office/powerpoint/2010/main" val="2643761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p:txBody>
          <a:bodyPr wrap="square" numCol="1" anchor="b" anchorCtr="0" compatLnSpc="1">
            <a:prstTxWarp prst="textNoShape">
              <a:avLst/>
            </a:prstTxWarp>
          </a:bodyPr>
          <a:lstStyle/>
          <a:p>
            <a:pPr algn="ctr" eaLnBrk="1" hangingPunct="1"/>
            <a:r>
              <a:rPr lang="en-US" sz="4000" dirty="0" smtClean="0"/>
              <a:t>Billing Medicaid</a:t>
            </a:r>
          </a:p>
        </p:txBody>
      </p:sp>
      <p:pic>
        <p:nvPicPr>
          <p:cNvPr id="2" name="Picture 1" descr="As mentioned earlier, OPA’s mechanism to prevent duplicate discounts allows entities to choose whether or not to use drugs purchased under the 340B Program for their Medicaid patients. If the choice to use 340B drugs is made, duplicate discounts on 340B drugs may not be generated.  This means that a manufacturer cannot be made to pay a 340B discount and a Medicaid rebate on the same drug. If a state has a Medicaid billing policy particular to 340B drug reimbursement, covered entities must follow their state’s reimbursement policy. Guidance published in the Federal Register in 2000 recommends that covered entities refer to their respective Medicaid state agency’s drug-reimbursement guidelines for applicable billing&#10;&#10;1. Notice regarding the section 340B Drug-Pricing Program—program guidance clarification. Fed Regist. 2000;65(51):13983–4.&#10;&#10;Go to the next slide to learn about the Medicaide Exclusion File and 340B Contract Pharmacies" title="Billing Medica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399"/>
            <a:ext cx="8534400" cy="4572001"/>
          </a:xfrm>
          <a:prstGeom prst="rect">
            <a:avLst/>
          </a:prstGeom>
        </p:spPr>
      </p:pic>
    </p:spTree>
    <p:extLst>
      <p:ext uri="{BB962C8B-B14F-4D97-AF65-F5344CB8AC3E}">
        <p14:creationId xmlns:p14="http://schemas.microsoft.com/office/powerpoint/2010/main" val="342074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51320780"/>
              </p:ext>
            </p:extLst>
          </p:nvPr>
        </p:nvGraphicFramePr>
        <p:xfrm>
          <a:off x="228599" y="228600"/>
          <a:ext cx="8686800" cy="611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he Medicaid Exclusion File is a tool that was created to help administer the 340B Program. In order to provide a basic understanding of the Medicaid Exclusion File, we first need to provide some fundamental information regarding the 340B Program, which is run by HRSA OPA.&#10;&#10;The 340B Program was created by legislation passed in 1992 section 340B of the Public Health Service Act. This legislation requires manufacturers, as a condition of participating in Medicaid, to sign an additional agreement with the Secretary of Health and Human Services under which they must sell covered outpatient drugs to certain 340B-covered entities CEs listed in the statute at a greatly reduced price.  &#10;The 340B Program operates under two statutory prohibitions that make it illegal for a CE to: 1 sell 340B drugs to individuals who are not patients of the CE and 2 request payment from Medicaid for 340B drugs, if those drugs are also subject to a Medicaid rebate a situation known as duplicate discount. &#10;The statute also requires the Secretary to set up a mechanism to ensure that CEs comply with the duplicate discount prohibition. The mechanism, established through guidelines published in the Federal Register, involves utilizing the Medicaid Exclusion File—the subject of this learning module.&#10;&#10;Go to the next slide to learn more about Duplicate Discount on 340B Drugs.&#10;" title="340B Backgroun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1" y="1905000"/>
            <a:ext cx="8610600" cy="3676650"/>
          </a:xfrm>
          <a:prstGeom prst="rect">
            <a:avLst/>
          </a:prstGeom>
        </p:spPr>
      </p:pic>
    </p:spTree>
    <p:extLst>
      <p:ext uri="{BB962C8B-B14F-4D97-AF65-F5344CB8AC3E}">
        <p14:creationId xmlns:p14="http://schemas.microsoft.com/office/powerpoint/2010/main" val="217179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bwMode="auto"/>
        <p:txBody>
          <a:bodyPr wrap="square" numCol="1" anchor="b" anchorCtr="0" compatLnSpc="1">
            <a:prstTxWarp prst="textNoShape">
              <a:avLst/>
            </a:prstTxWarp>
            <a:normAutofit fontScale="90000"/>
          </a:bodyPr>
          <a:lstStyle/>
          <a:p>
            <a:pPr algn="ctr" eaLnBrk="1" hangingPunct="1"/>
            <a:r>
              <a:rPr lang="en-US" sz="3200" dirty="0" smtClean="0"/>
              <a:t>Medicaid Exclusion File and 340B Contract Pharmacies</a:t>
            </a:r>
          </a:p>
        </p:txBody>
      </p:sp>
      <p:pic>
        <p:nvPicPr>
          <p:cNvPr id="2" name="Picture 1" descr="Entities are permitted to contract with pharmacies to provide dispensing services for the entity’s 340B drugs. In this arrangement, the 340B entity purchases the drugs, which are usually shipped to the pharmacy. In other words, the wholesaler bills the CE and ships the drugs to the contract pharmacy).&#10;&#10;Because of the complexities, 340B entities that contract with a pharmacy generally do NOT include Medicaid prescriptions as part of their contract-pharmacy arrangement. Prescriptions from the entity are filled by the contract pharmacy using 340B prices, except for Medicaid prescriptions. Medicaid prescriptions are filled by the contract pharmacy (or any pharmacy to which the patient chooses to take the prescription) using non-340B drug stock. This procedure eliminates the possibility of a duplicate discount.&#10;&#10;However, given the recent changes to Medicaid managed care and provider-administered drugs (discussed previously), entities must carefully examine, and verify with their state agency, whether they can use 340B drugs for Medicaid managed care prescriptions or if they should forgo use of 340B drugs. In this scenario, the contract pharmacy will need to determine if there are 340B drugs used for any fee-for-service or managed care prescriptions. If the state is seeking rebates on managed care prescriptions, the NPI also must be added to the OPA database.&#10;&#10;In all cases, the entity must notify OPA regarding how it will handle Medicaid transactions in its pharmacy operations. However, if no Medicaid prescriptions (including managed care prescriptions) are filled using drugs purchased at 340B prices, there is no reason to provide OPA with the contract pharmacy’s Medicaid number/NPI, as this might cause the Medicaid agency to unnecessarily forego rebates on Medicaid claims filled by this pharmacy. &#10;&#10;Go to the next slide to learn about Covered Entities." title="Medicaide Exclusion File and 340B Contract Pharmac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752600"/>
            <a:ext cx="8153400" cy="4143375"/>
          </a:xfrm>
          <a:prstGeom prst="rect">
            <a:avLst/>
          </a:prstGeom>
        </p:spPr>
      </p:pic>
    </p:spTree>
    <p:extLst>
      <p:ext uri="{BB962C8B-B14F-4D97-AF65-F5344CB8AC3E}">
        <p14:creationId xmlns:p14="http://schemas.microsoft.com/office/powerpoint/2010/main" val="89114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p:txBody>
          <a:bodyPr wrap="square" numCol="1" anchor="b" anchorCtr="0" compatLnSpc="1">
            <a:prstTxWarp prst="textNoShape">
              <a:avLst/>
            </a:prstTxWarp>
          </a:bodyPr>
          <a:lstStyle/>
          <a:p>
            <a:pPr algn="ctr" eaLnBrk="1" hangingPunct="1"/>
            <a:r>
              <a:rPr lang="en-US" sz="3600" dirty="0" smtClean="0"/>
              <a:t>The Medicaid Exclusion File</a:t>
            </a:r>
          </a:p>
        </p:txBody>
      </p:sp>
      <p:sp>
        <p:nvSpPr>
          <p:cNvPr id="5" name="TextBox 4"/>
          <p:cNvSpPr txBox="1"/>
          <p:nvPr/>
        </p:nvSpPr>
        <p:spPr>
          <a:xfrm>
            <a:off x="-1202267" y="4368800"/>
            <a:ext cx="184666" cy="369332"/>
          </a:xfrm>
          <a:prstGeom prst="rect">
            <a:avLst/>
          </a:prstGeom>
          <a:noFill/>
        </p:spPr>
        <p:txBody>
          <a:bodyPr wrap="none" rtlCol="0">
            <a:spAutoFit/>
          </a:bodyPr>
          <a:lstStyle/>
          <a:p>
            <a:endParaRPr lang="en-US" dirty="0"/>
          </a:p>
        </p:txBody>
      </p:sp>
      <p:pic>
        <p:nvPicPr>
          <p:cNvPr id="2" name="Picture 1" descr="There are a few reasons that most 340B entities exclude Medicaid prescriptions from their contracts:&#10;&#10;• The Contract Pharmacy Services Guidelines published in the Federal Register state that, “Neither party will use drugs purchased under section 340B to dispense Medicaid prescriptions, unless the contract pharmacy and the state Medicaid agency have established an arrangement to prevent duplicate discounting.”1 &#10;&#10;• Clinics are advised that if their state has a Medicaid billing policy particular to 340B-drug reimbursement, CEs must follow their state’s reimbursement policy. Guidance published in 2000 in the Federal Register recommends that CEs refer to their respective Medicaid state agency drug reimbursement guidelines for applicable billing limits.2  &#10;&#10;They may be required to bill Medicaid at cost for drugs purchased at 340B prices, plus a dispensing fee. Often, the dispensing fee is inadequate to cover the true costs of dispensing. Private pharmacies are not bound by 340B cost reimbursement because they do not use 340B drugs to fill prescriptions. Most contract pharmacies and 340B entities prefer to exclude their Medicaid patients from the 340B contract pharmacy arrangement for this purpose.&#10;&#10;• The Contract Pharmacy Services Guidelines published in the Federal Register state in section C(6): “In negotiating and executing a contracted pharmacy service agreement pursuant to these guidelines, contractors and covered entities should be aware of and take into consideration the provisions of the Medicare and Medicaid anti-kickback statute, 42 U.S.C. 1320a-7b(b).”1  &#10;&#10;This statute makes it a felony for a person or entity to knowingly and willfully offer, pay, solicit, or receive remuneration with the intent to induce, or in return for the referral of, Medicare or a State health care program business.&#10;&#10;Notice regarding section 602 of the Veterans Health Care Act of 1992; contract pharmacy services. Fed Regist. 1996;61(165):43549–56. &#10;&#10;Notice regarding the section 340B Drug-Pricing Program—program guidance clarification. Fed Regist. 2000;65(51):13983–4. &#10;&#10;Go to the next slide to learn about the CE Decision to Use 340B Drugs" title="The Medicaid Exclusion Fi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17" y="1600199"/>
            <a:ext cx="8394073" cy="4951689"/>
          </a:xfrm>
          <a:prstGeom prst="rect">
            <a:avLst/>
          </a:prstGeom>
        </p:spPr>
      </p:pic>
    </p:spTree>
    <p:extLst>
      <p:ext uri="{BB962C8B-B14F-4D97-AF65-F5344CB8AC3E}">
        <p14:creationId xmlns:p14="http://schemas.microsoft.com/office/powerpoint/2010/main" val="3734035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eaLnBrk="1" fontAlgn="auto" hangingPunct="1">
              <a:spcAft>
                <a:spcPts val="0"/>
              </a:spcAft>
              <a:defRPr/>
            </a:pPr>
            <a:r>
              <a:rPr lang="en-US" sz="3600" dirty="0" smtClean="0"/>
              <a:t>CE Decision to Use </a:t>
            </a:r>
            <a:r>
              <a:rPr lang="en-US" sz="3600" dirty="0"/>
              <a:t>340B </a:t>
            </a:r>
            <a:r>
              <a:rPr lang="en-US" sz="3600" dirty="0" smtClean="0"/>
              <a:t>Drugs</a:t>
            </a:r>
            <a:br>
              <a:rPr lang="en-US" sz="3600" dirty="0" smtClean="0"/>
            </a:br>
            <a:r>
              <a:rPr lang="en-US" sz="3600" i="1" dirty="0" smtClean="0"/>
              <a:t>Carve-In</a:t>
            </a:r>
            <a:endParaRPr lang="en-US" sz="3600" i="1" dirty="0"/>
          </a:p>
        </p:txBody>
      </p:sp>
      <p:pic>
        <p:nvPicPr>
          <p:cNvPr id="3" name="Picture 2" descr="This slide is an example of how the Exclusion File would look for an entity choosing to use 340B drugs for their Medicaid prescriptions. Under the question, “Will you bill Medicaid for drugs purchased at 340B drug price?” the registrant has selected “Yes.” When completing the enrollment form the CE will enter its NPI for submission to OPA.&#10;&#10;Go to the next slide to find out what happens when a CE has more than one NPI&#10;" title="CE Decision to Not Use 340B Drugs Carve-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8229599" cy="4619624"/>
          </a:xfrm>
          <a:prstGeom prst="rect">
            <a:avLst/>
          </a:prstGeom>
        </p:spPr>
      </p:pic>
    </p:spTree>
    <p:extLst>
      <p:ext uri="{BB962C8B-B14F-4D97-AF65-F5344CB8AC3E}">
        <p14:creationId xmlns:p14="http://schemas.microsoft.com/office/powerpoint/2010/main" val="78887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8319709"/>
              </p:ext>
            </p:extLst>
          </p:nvPr>
        </p:nvGraphicFramePr>
        <p:xfrm>
          <a:off x="238125" y="0"/>
          <a:ext cx="8782050" cy="646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What are the responsibilities of CEs regarding avoiding duplicate discounts?&#10;&#10;It is ultimately the entity’s responsibility to: &#10;&#10;1 ensure accurate reporting of Medicaid billing of any 340B drugs to OPA and the state Medicaid agency, and &#10;&#10;2 work with the Medicaid agency(ies) so that 340B drugs can be identified and rebates foregone.&#10;&#10;The Medicaid provider number should be used when billing Medicaid for all 340B-purchased drugs e.g., an entity may not pick and choose.&#10;&#10;If the appropriate Medicaid billing number is not listed on the OPA database and 340B drugs are used to fill Medicaid prescriptions, OPA must be contacted immediately, so that the correct number can be included on the OPA exclusion file database.&#10;&#10;The posted database information must be correct at all times. Any changes to how an entity bills Medicaid, or any inaccuracies in the Medicaid Exclusion File, must be reported to OPA immediately.&#10;&#10;Go to the next slide to find out how to avoid duplicate discounts.&#10;&#10;" title="CE Responsibilities for Avoiding Duplicate Discount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 y="1985962"/>
            <a:ext cx="8763000" cy="4162425"/>
          </a:xfrm>
          <a:prstGeom prst="rect">
            <a:avLst/>
          </a:prstGeom>
        </p:spPr>
      </p:pic>
    </p:spTree>
    <p:extLst>
      <p:ext uri="{BB962C8B-B14F-4D97-AF65-F5344CB8AC3E}">
        <p14:creationId xmlns:p14="http://schemas.microsoft.com/office/powerpoint/2010/main" val="414565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274638"/>
            <a:ext cx="8229600" cy="934610"/>
          </a:xfrm>
        </p:spPr>
        <p:txBody>
          <a:bodyPr anchor="b">
            <a:normAutofit/>
          </a:bodyPr>
          <a:lstStyle/>
          <a:p>
            <a:pPr algn="ctr"/>
            <a:r>
              <a:rPr lang="en-US" sz="4000" dirty="0" smtClean="0"/>
              <a:t>Avoiding Duplicate Discounts</a:t>
            </a:r>
          </a:p>
        </p:txBody>
      </p:sp>
      <p:pic>
        <p:nvPicPr>
          <p:cNvPr id="2" name="Picture 1" descr="What can CEs and states do to avoid Duplicate discounts on 340B drugs?&#10;&#10;This slide provides helpful tips for avoiding prohibited duplicate discounts. Both CEs and state Medicaid agencies are encouraged to become knowledgeable about duplicate discount prohibition by utilizing resources available from HRSA, the Pharmacy Services Support Center, and the Prime Vendor Program.  &#10;&#10;Entities are advised to evaluate their use of 340B drugs with respect to Medicaid, confirm their entry in the OPA database matches their practices, follow procedures with respect to the use of 340B drugs and Medicaid billing consistent with their database entry, and make changes needed to ensure program compliance.&#10;&#10;Go to the next slide to learn about the June 2011 Office of Inspector General Report" title="Avoiding Duplicate Discou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7" y="1524000"/>
            <a:ext cx="8924925" cy="5019248"/>
          </a:xfrm>
          <a:prstGeom prst="rect">
            <a:avLst/>
          </a:prstGeom>
        </p:spPr>
      </p:pic>
    </p:spTree>
    <p:custDataLst>
      <p:tags r:id="rId1"/>
    </p:custDataLst>
    <p:extLst>
      <p:ext uri="{BB962C8B-B14F-4D97-AF65-F5344CB8AC3E}">
        <p14:creationId xmlns:p14="http://schemas.microsoft.com/office/powerpoint/2010/main" val="4039518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3"/>
          <p:cNvSpPr>
            <a:spLocks noGrp="1"/>
          </p:cNvSpPr>
          <p:nvPr>
            <p:ph type="title"/>
          </p:nvPr>
        </p:nvSpPr>
        <p:spPr/>
        <p:txBody>
          <a:bodyPr/>
          <a:lstStyle/>
          <a:p>
            <a:pPr eaLnBrk="1" hangingPunct="1"/>
            <a:r>
              <a:rPr lang="en-US" dirty="0" smtClean="0"/>
              <a:t>Diversion Prohibition</a:t>
            </a:r>
          </a:p>
        </p:txBody>
      </p:sp>
      <p:pic>
        <p:nvPicPr>
          <p:cNvPr id="2" name="Picture 1" descr="An additional important prohibition is that of reselling or transferring (diverting) a 340B drug to an ineligible organization or to a person who is not a patient of the entity.&#10;Diversion occurs when a drug is provided to an individual who is not a patient of the entity under current OPA guidelines. Entities must have strong policies, procedures, and processes in place to ensure appropriate application of patient definition requirements. We will address the 340B patient definition in more detail later in the presentation.&#10;&#10;Diversion may also occur if a drug is dispensed in an area of a larger facility that is not eligible, such as an inpatient service area or noncovered clinic. To ensure appropriate usage of 340B within hospital settings, entities must meet outpatient facility eligibility requirements discussed earlier, must register all eligible outpatient or satellite sites with OPA, and must maintain auditable records of compliance.&#10;&#10;You will learn about GPO Exclusion on the next slide.&#10;" title="Diversion Prohibi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614487"/>
            <a:ext cx="8458201" cy="4100513"/>
          </a:xfrm>
          <a:prstGeom prst="rect">
            <a:avLst/>
          </a:prstGeom>
        </p:spPr>
      </p:pic>
    </p:spTree>
    <p:extLst>
      <p:ext uri="{BB962C8B-B14F-4D97-AF65-F5344CB8AC3E}">
        <p14:creationId xmlns:p14="http://schemas.microsoft.com/office/powerpoint/2010/main" val="1152750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dirty="0" smtClean="0"/>
              <a:t>GPO Exclusion</a:t>
            </a:r>
          </a:p>
        </p:txBody>
      </p:sp>
      <p:pic>
        <p:nvPicPr>
          <p:cNvPr id="3" name="Picture 2" descr="Some hospitals that participate in the 340B Program for covered outpatient drugs are subject to GPO exclusion.  This means that these hospitals cannot purchase any covered outpatient drugs through a GPO or other group-purchasing arrangement. This GPO exclusion is found in the 340B statute in §340B (a), 4(L), and applies even if an item is available at a lower price through the GPO. Hospitals can continue to purchase all products for inpatient operations through a GPO, even if their outpatient departments participate in 340B. GPO exclusion goes into effect as of the “=Participating State Date of the covered entity listed in the searchable OPA database. This prohibition only applies to Disproportionate Share Hospitals, Children’s Hospitals, and Free-standing Cancer Clinics.&#10;&#10;Find out more about the Orphan Drug Exclusion on the next slide.&#10;" title="GPO Exclu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41" y="1600200"/>
            <a:ext cx="8745518" cy="4876800"/>
          </a:xfrm>
          <a:prstGeom prst="rect">
            <a:avLst/>
          </a:prstGeom>
        </p:spPr>
      </p:pic>
    </p:spTree>
    <p:extLst>
      <p:ext uri="{BB962C8B-B14F-4D97-AF65-F5344CB8AC3E}">
        <p14:creationId xmlns:p14="http://schemas.microsoft.com/office/powerpoint/2010/main" val="850740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smtClean="0"/>
              <a:t>The Orphan Drug Exclusion</a:t>
            </a:r>
          </a:p>
        </p:txBody>
      </p:sp>
      <p:sp>
        <p:nvSpPr>
          <p:cNvPr id="72707" name="Content Placeholder 2"/>
          <p:cNvSpPr>
            <a:spLocks noGrp="1"/>
          </p:cNvSpPr>
          <p:nvPr>
            <p:ph sz="half" idx="4294967295"/>
          </p:nvPr>
        </p:nvSpPr>
        <p:spPr>
          <a:xfrm>
            <a:off x="831850" y="5715000"/>
            <a:ext cx="8312150" cy="838200"/>
          </a:xfrm>
        </p:spPr>
        <p:txBody>
          <a:bodyPr/>
          <a:lstStyle/>
          <a:p>
            <a:pPr algn="ctr" eaLnBrk="1" hangingPunct="1"/>
            <a:r>
              <a:rPr lang="en-US" sz="1800" dirty="0" smtClean="0"/>
              <a:t>The Orphan Drug Product Designation Database can be found at:</a:t>
            </a:r>
          </a:p>
          <a:p>
            <a:pPr algn="ctr" eaLnBrk="1" hangingPunct="1"/>
            <a:r>
              <a:rPr lang="en-US" sz="1400" dirty="0" smtClean="0">
                <a:hlinkClick r:id="rId3"/>
              </a:rPr>
              <a:t>http://www.accessdata.fda.gov/scripts/opdlisting/oopd/index.cfm</a:t>
            </a:r>
            <a:endParaRPr lang="en-US" sz="1400" dirty="0" smtClean="0"/>
          </a:p>
        </p:txBody>
      </p:sp>
      <p:pic>
        <p:nvPicPr>
          <p:cNvPr id="4" name="Picture 3" descr="A last minute amendment to the ACA created yet another wrinkle in the 340B Program. The amendment added section 340B(e), which says that new hospital entities added by the ACA (e.g., CAHs, SCHs, RRCs, and CANs) are prohibited from purchasing drugs designated by the FDA as “orphan drugs” at 340B prices. This provision does not affect other entity types. &#10;Orphan drugs are used to treat rare conditions and meet other designation criteria set forth by the FDA. &#10;&#10;On the next slide you will learn about 340B Guidance and Policy.&#10;" title="The Orphan Drug Exclu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0"/>
            <a:ext cx="8458200" cy="4191000"/>
          </a:xfrm>
          <a:prstGeom prst="rect">
            <a:avLst/>
          </a:prstGeom>
        </p:spPr>
      </p:pic>
    </p:spTree>
    <p:extLst>
      <p:ext uri="{BB962C8B-B14F-4D97-AF65-F5344CB8AC3E}">
        <p14:creationId xmlns:p14="http://schemas.microsoft.com/office/powerpoint/2010/main" val="280323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 Summary</a:t>
            </a:r>
            <a:endParaRPr lang="en-US" dirty="0"/>
          </a:p>
        </p:txBody>
      </p:sp>
      <p:sp>
        <p:nvSpPr>
          <p:cNvPr id="3" name="Content Placeholder 2"/>
          <p:cNvSpPr>
            <a:spLocks noGrp="1"/>
          </p:cNvSpPr>
          <p:nvPr>
            <p:ph sz="quarter" idx="1"/>
          </p:nvPr>
        </p:nvSpPr>
        <p:spPr/>
        <p:txBody>
          <a:bodyPr/>
          <a:lstStyle/>
          <a:p>
            <a:pPr marL="514350" indent="-514350">
              <a:buAutoNum type="arabicPeriod"/>
            </a:pPr>
            <a:r>
              <a:rPr lang="en-US" dirty="0" smtClean="0"/>
              <a:t>Determining which drugs are covered under 340B</a:t>
            </a:r>
          </a:p>
          <a:p>
            <a:pPr marL="514350" indent="-514350">
              <a:buAutoNum type="arabicPeriod"/>
            </a:pPr>
            <a:r>
              <a:rPr lang="en-US" dirty="0" smtClean="0"/>
              <a:t>Diversion / Exclusion / </a:t>
            </a:r>
            <a:r>
              <a:rPr lang="en-US" dirty="0"/>
              <a:t>D</a:t>
            </a:r>
            <a:r>
              <a:rPr lang="en-US" dirty="0" smtClean="0"/>
              <a:t>uplicate discounts </a:t>
            </a:r>
          </a:p>
          <a:p>
            <a:pPr marL="514350" indent="-514350">
              <a:buAutoNum type="arabicPeriod"/>
            </a:pPr>
            <a:r>
              <a:rPr lang="en-US" dirty="0" smtClean="0"/>
              <a:t>Carving – in or Carving - out Medicaid</a:t>
            </a:r>
          </a:p>
          <a:p>
            <a:pPr marL="514350" indent="-514350">
              <a:buAutoNum type="arabicPeriod"/>
            </a:pPr>
            <a:r>
              <a:rPr lang="en-US" dirty="0" smtClean="0"/>
              <a:t>GPOs and Orphan drugs</a:t>
            </a:r>
            <a:endParaRPr lang="en-US" dirty="0"/>
          </a:p>
        </p:txBody>
      </p:sp>
    </p:spTree>
    <p:extLst>
      <p:ext uri="{BB962C8B-B14F-4D97-AF65-F5344CB8AC3E}">
        <p14:creationId xmlns:p14="http://schemas.microsoft.com/office/powerpoint/2010/main" val="2003450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534400" cy="914400"/>
          </a:xfrm>
        </p:spPr>
        <p:txBody>
          <a:bodyPr/>
          <a:lstStyle/>
          <a:p>
            <a:r>
              <a:rPr lang="en-US" b="1" dirty="0" smtClean="0"/>
              <a:t>OPTIMIZING YOUR 340B PROGRAM</a:t>
            </a:r>
            <a:endParaRPr lang="en-US" b="1" dirty="0"/>
          </a:p>
        </p:txBody>
      </p:sp>
    </p:spTree>
    <p:extLst>
      <p:ext uri="{BB962C8B-B14F-4D97-AF65-F5344CB8AC3E}">
        <p14:creationId xmlns:p14="http://schemas.microsoft.com/office/powerpoint/2010/main" val="2779245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smtClean="0"/>
              <a:t>340B Program Evolution</a:t>
            </a:r>
          </a:p>
        </p:txBody>
      </p:sp>
      <p:graphicFrame>
        <p:nvGraphicFramePr>
          <p:cNvPr id="6" name="Content Placeholder 3" descr="The 340B Program was enacted in 1992, with the first guidelines being issued by OPA in 1993. It was not until 1996 that use of contract pharmacies was authorized after request by many entities, who wanted to provide 340B pharmacy services but who did not have the resources to develop an in-house pharmacy. &#10;&#10;By 2004, many third-party vendors had come into the marketplace to offer goods and services to 340B entities. In 2010, the Affordable Care Act was signed into law, greatly expanding the types of covered entities that are eligible for the program and resulting in many other changes to the Social Security Act that impacted the 340B Program.  &#10;&#10;Final guidelines allowing multiple contract pharmacy arrangements another change that expanded participation in the 340B Program also went into effect in April 2010.&#10;&#10;Go to the next slide to hear about 340B Pricing.&#10;" title="Evolution of the 340B Program"/>
          <p:cNvGraphicFramePr>
            <a:graphicFrameLocks/>
          </p:cNvGraphicFramePr>
          <p:nvPr>
            <p:extLst>
              <p:ext uri="{D42A27DB-BD31-4B8C-83A1-F6EECF244321}">
                <p14:modId xmlns:p14="http://schemas.microsoft.com/office/powerpoint/2010/main" val="914852770"/>
              </p:ext>
            </p:extLst>
          </p:nvPr>
        </p:nvGraphicFramePr>
        <p:xfrm>
          <a:off x="304800" y="1219200"/>
          <a:ext cx="83820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962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631031"/>
          </a:xfrm>
        </p:spPr>
        <p:txBody>
          <a:bodyPr>
            <a:normAutofit fontScale="90000"/>
          </a:bodyPr>
          <a:lstStyle/>
          <a:p>
            <a:pPr eaLnBrk="1" hangingPunct="1"/>
            <a:r>
              <a:rPr lang="en-US" sz="4000" b="1" dirty="0" smtClean="0"/>
              <a:t>340B Prime Vendor Program</a:t>
            </a:r>
          </a:p>
        </p:txBody>
      </p:sp>
      <p:sp>
        <p:nvSpPr>
          <p:cNvPr id="12291" name="Rectangle 3"/>
          <p:cNvSpPr>
            <a:spLocks noGrp="1" noChangeArrowheads="1"/>
          </p:cNvSpPr>
          <p:nvPr>
            <p:ph type="body" idx="1"/>
          </p:nvPr>
        </p:nvSpPr>
        <p:spPr>
          <a:xfrm>
            <a:off x="533400" y="1599903"/>
            <a:ext cx="8001000" cy="4420195"/>
          </a:xfrm>
        </p:spPr>
        <p:txBody>
          <a:bodyPr>
            <a:normAutofit lnSpcReduction="10000"/>
          </a:bodyPr>
          <a:lstStyle/>
          <a:p>
            <a:pPr marL="0" indent="0" eaLnBrk="1" hangingPunct="1">
              <a:spcAft>
                <a:spcPct val="20000"/>
              </a:spcAft>
              <a:buNone/>
            </a:pPr>
            <a:r>
              <a:rPr lang="en-US" sz="2800" dirty="0" smtClean="0"/>
              <a:t>PVP Mission and Goals</a:t>
            </a:r>
          </a:p>
          <a:p>
            <a:pPr eaLnBrk="1" hangingPunct="1">
              <a:spcAft>
                <a:spcPct val="20000"/>
              </a:spcAft>
            </a:pPr>
            <a:r>
              <a:rPr lang="en-US" sz="2800" dirty="0" smtClean="0"/>
              <a:t>Improve access to affordable medications for covered entities and their patients</a:t>
            </a:r>
          </a:p>
          <a:p>
            <a:pPr eaLnBrk="1" hangingPunct="1"/>
            <a:r>
              <a:rPr lang="en-US" sz="2800" dirty="0" smtClean="0"/>
              <a:t>Primary goals:</a:t>
            </a:r>
          </a:p>
          <a:p>
            <a:pPr lvl="1" eaLnBrk="1" hangingPunct="1"/>
            <a:r>
              <a:rPr lang="en-US" sz="2400" dirty="0" smtClean="0"/>
              <a:t>Lower participants’ supply costs by expanding the current PVP portfolio of sub-340B priced products </a:t>
            </a:r>
          </a:p>
          <a:p>
            <a:pPr lvl="1" eaLnBrk="1" hangingPunct="1"/>
            <a:r>
              <a:rPr lang="en-US" sz="2400" dirty="0" smtClean="0"/>
              <a:t>Provide covered entities with access to efficient drug distribution solutions to meet their patients’ needs</a:t>
            </a:r>
          </a:p>
          <a:p>
            <a:pPr lvl="1" eaLnBrk="1" hangingPunct="1"/>
            <a:r>
              <a:rPr lang="en-US" sz="2400" dirty="0" smtClean="0"/>
              <a:t>Provide access to other value added products and services meeting covered entities’ unique needs</a:t>
            </a:r>
          </a:p>
          <a:p>
            <a:pPr lvl="1" eaLnBrk="1" hangingPunct="1"/>
            <a:endParaRPr lang="en-US" sz="2400" dirty="0" smtClean="0"/>
          </a:p>
        </p:txBody>
      </p:sp>
    </p:spTree>
    <p:extLst>
      <p:ext uri="{BB962C8B-B14F-4D97-AF65-F5344CB8AC3E}">
        <p14:creationId xmlns:p14="http://schemas.microsoft.com/office/powerpoint/2010/main" val="19427508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43794"/>
            <a:ext cx="8077200" cy="1156394"/>
          </a:xfrm>
        </p:spPr>
        <p:txBody>
          <a:bodyPr>
            <a:normAutofit fontScale="90000"/>
          </a:bodyPr>
          <a:lstStyle/>
          <a:p>
            <a:pPr eaLnBrk="1" hangingPunct="1"/>
            <a:r>
              <a:rPr lang="en-US" sz="2800" b="1" smtClean="0"/>
              <a:t/>
            </a:r>
            <a:br>
              <a:rPr lang="en-US" sz="2800" b="1" smtClean="0"/>
            </a:br>
            <a:r>
              <a:rPr lang="en-US" sz="2800" b="1" smtClean="0"/>
              <a:t>Estimated Prices For Selected Public</a:t>
            </a:r>
            <a:br>
              <a:rPr lang="en-US" sz="2800" b="1" smtClean="0"/>
            </a:br>
            <a:r>
              <a:rPr lang="en-US" sz="2800" b="1" smtClean="0"/>
              <a:t> Purchasers</a:t>
            </a:r>
            <a:r>
              <a:rPr lang="en-US" sz="2800" smtClean="0"/>
              <a:t> </a:t>
            </a:r>
            <a:r>
              <a:rPr lang="en-US" sz="2800" b="1" smtClean="0"/>
              <a:t>as a Percent of AWP</a:t>
            </a:r>
            <a:r>
              <a:rPr lang="en-US" sz="2800" smtClean="0"/>
              <a:t/>
            </a:r>
            <a:br>
              <a:rPr lang="en-US" sz="2800" smtClean="0"/>
            </a:br>
            <a:endParaRPr lang="en-US" sz="2800" b="1" i="1" smtClean="0"/>
          </a:p>
        </p:txBody>
      </p:sp>
      <p:sp>
        <p:nvSpPr>
          <p:cNvPr id="10243" name="Text Box 3"/>
          <p:cNvSpPr txBox="1">
            <a:spLocks noChangeArrowheads="1"/>
          </p:cNvSpPr>
          <p:nvPr/>
        </p:nvSpPr>
        <p:spPr bwMode="auto">
          <a:xfrm>
            <a:off x="1066800" y="5715000"/>
            <a:ext cx="3810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67" charset="0"/>
                <a:ea typeface="Osaka" pitchFamily="67" charset="-128"/>
              </a:defRPr>
            </a:lvl1pPr>
            <a:lvl2pPr marL="742950" indent="-285750">
              <a:defRPr sz="2400">
                <a:solidFill>
                  <a:schemeClr val="tx1"/>
                </a:solidFill>
                <a:latin typeface="Times" pitchFamily="67" charset="0"/>
                <a:ea typeface="Osaka" pitchFamily="67" charset="-128"/>
              </a:defRPr>
            </a:lvl2pPr>
            <a:lvl3pPr marL="1143000" indent="-228600">
              <a:defRPr sz="2400">
                <a:solidFill>
                  <a:schemeClr val="tx1"/>
                </a:solidFill>
                <a:latin typeface="Times" pitchFamily="67" charset="0"/>
                <a:ea typeface="Osaka" pitchFamily="67" charset="-128"/>
              </a:defRPr>
            </a:lvl3pPr>
            <a:lvl4pPr marL="1600200" indent="-228600">
              <a:defRPr sz="2400">
                <a:solidFill>
                  <a:schemeClr val="tx1"/>
                </a:solidFill>
                <a:latin typeface="Times" pitchFamily="67" charset="0"/>
                <a:ea typeface="Osaka" pitchFamily="67" charset="-128"/>
              </a:defRPr>
            </a:lvl4pPr>
            <a:lvl5pPr marL="2057400" indent="-228600">
              <a:defRPr sz="2400">
                <a:solidFill>
                  <a:schemeClr val="tx1"/>
                </a:solidFill>
                <a:latin typeface="Times" pitchFamily="67" charset="0"/>
                <a:ea typeface="Osaka" pitchFamily="67" charset="-128"/>
              </a:defRPr>
            </a:lvl5pPr>
            <a:lvl6pPr marL="2514600" indent="-228600" eaLnBrk="0" fontAlgn="base" hangingPunct="0">
              <a:spcBef>
                <a:spcPct val="0"/>
              </a:spcBef>
              <a:spcAft>
                <a:spcPct val="0"/>
              </a:spcAft>
              <a:defRPr sz="2400">
                <a:solidFill>
                  <a:schemeClr val="tx1"/>
                </a:solidFill>
                <a:latin typeface="Times" pitchFamily="67" charset="0"/>
                <a:ea typeface="Osaka" pitchFamily="67" charset="-128"/>
              </a:defRPr>
            </a:lvl6pPr>
            <a:lvl7pPr marL="2971800" indent="-228600" eaLnBrk="0" fontAlgn="base" hangingPunct="0">
              <a:spcBef>
                <a:spcPct val="0"/>
              </a:spcBef>
              <a:spcAft>
                <a:spcPct val="0"/>
              </a:spcAft>
              <a:defRPr sz="2400">
                <a:solidFill>
                  <a:schemeClr val="tx1"/>
                </a:solidFill>
                <a:latin typeface="Times" pitchFamily="67" charset="0"/>
                <a:ea typeface="Osaka" pitchFamily="67" charset="-128"/>
              </a:defRPr>
            </a:lvl7pPr>
            <a:lvl8pPr marL="3429000" indent="-228600" eaLnBrk="0" fontAlgn="base" hangingPunct="0">
              <a:spcBef>
                <a:spcPct val="0"/>
              </a:spcBef>
              <a:spcAft>
                <a:spcPct val="0"/>
              </a:spcAft>
              <a:defRPr sz="2400">
                <a:solidFill>
                  <a:schemeClr val="tx1"/>
                </a:solidFill>
                <a:latin typeface="Times" pitchFamily="67" charset="0"/>
                <a:ea typeface="Osaka" pitchFamily="67" charset="-128"/>
              </a:defRPr>
            </a:lvl8pPr>
            <a:lvl9pPr marL="3886200" indent="-228600" eaLnBrk="0" fontAlgn="base" hangingPunct="0">
              <a:spcBef>
                <a:spcPct val="0"/>
              </a:spcBef>
              <a:spcAft>
                <a:spcPct val="0"/>
              </a:spcAft>
              <a:defRPr sz="2400">
                <a:solidFill>
                  <a:schemeClr val="tx1"/>
                </a:solidFill>
                <a:latin typeface="Times" pitchFamily="67" charset="0"/>
                <a:ea typeface="Osaka" pitchFamily="67" charset="-128"/>
              </a:defRPr>
            </a:lvl9pPr>
          </a:lstStyle>
          <a:p>
            <a:pPr>
              <a:spcBef>
                <a:spcPct val="30000"/>
              </a:spcBef>
            </a:pPr>
            <a:r>
              <a:rPr lang="en-US" sz="800">
                <a:latin typeface="Times New Roman" pitchFamily="18" charset="0"/>
              </a:rPr>
              <a:t>Stephen Schondelmeyer, PRIME Institute, University of Minnesota (2001)</a:t>
            </a:r>
            <a:endParaRPr lang="en-US" sz="1600">
              <a:latin typeface="Times New Roman" pitchFamily="18" charset="0"/>
            </a:endParaRPr>
          </a:p>
        </p:txBody>
      </p:sp>
      <p:sp>
        <p:nvSpPr>
          <p:cNvPr id="10244" name="Rectangle 4"/>
          <p:cNvSpPr>
            <a:spLocks noChangeArrowheads="1"/>
          </p:cNvSpPr>
          <p:nvPr/>
        </p:nvSpPr>
        <p:spPr bwMode="auto">
          <a:xfrm>
            <a:off x="533400" y="1600200"/>
            <a:ext cx="7924800" cy="4400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5" name="Group 5"/>
          <p:cNvGrpSpPr>
            <a:grpSpLocks/>
          </p:cNvGrpSpPr>
          <p:nvPr/>
        </p:nvGrpSpPr>
        <p:grpSpPr bwMode="auto">
          <a:xfrm>
            <a:off x="2590801" y="2591099"/>
            <a:ext cx="4733925" cy="3021211"/>
            <a:chOff x="1634" y="1653"/>
            <a:chExt cx="2982" cy="1903"/>
          </a:xfrm>
        </p:grpSpPr>
        <p:sp>
          <p:nvSpPr>
            <p:cNvPr id="10290" name="Rectangle 6"/>
            <p:cNvSpPr>
              <a:spLocks noChangeArrowheads="1"/>
            </p:cNvSpPr>
            <p:nvPr/>
          </p:nvSpPr>
          <p:spPr bwMode="auto">
            <a:xfrm>
              <a:off x="1634" y="1653"/>
              <a:ext cx="34" cy="190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1" name="Rectangle 7"/>
            <p:cNvSpPr>
              <a:spLocks noChangeArrowheads="1"/>
            </p:cNvSpPr>
            <p:nvPr/>
          </p:nvSpPr>
          <p:spPr bwMode="auto">
            <a:xfrm>
              <a:off x="1668" y="1653"/>
              <a:ext cx="25" cy="190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2" name="Rectangle 8"/>
            <p:cNvSpPr>
              <a:spLocks noChangeArrowheads="1"/>
            </p:cNvSpPr>
            <p:nvPr/>
          </p:nvSpPr>
          <p:spPr bwMode="auto">
            <a:xfrm>
              <a:off x="1693" y="1653"/>
              <a:ext cx="34" cy="190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3" name="Rectangle 9"/>
            <p:cNvSpPr>
              <a:spLocks noChangeArrowheads="1"/>
            </p:cNvSpPr>
            <p:nvPr/>
          </p:nvSpPr>
          <p:spPr bwMode="auto">
            <a:xfrm>
              <a:off x="1727" y="1653"/>
              <a:ext cx="33" cy="190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4" name="Rectangle 10"/>
            <p:cNvSpPr>
              <a:spLocks noChangeArrowheads="1"/>
            </p:cNvSpPr>
            <p:nvPr/>
          </p:nvSpPr>
          <p:spPr bwMode="auto">
            <a:xfrm>
              <a:off x="1760" y="1653"/>
              <a:ext cx="26" cy="190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5" name="Rectangle 11"/>
            <p:cNvSpPr>
              <a:spLocks noChangeArrowheads="1"/>
            </p:cNvSpPr>
            <p:nvPr/>
          </p:nvSpPr>
          <p:spPr bwMode="auto">
            <a:xfrm>
              <a:off x="1786" y="1653"/>
              <a:ext cx="33" cy="190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6" name="Rectangle 12"/>
            <p:cNvSpPr>
              <a:spLocks noChangeArrowheads="1"/>
            </p:cNvSpPr>
            <p:nvPr/>
          </p:nvSpPr>
          <p:spPr bwMode="auto">
            <a:xfrm>
              <a:off x="1819" y="1653"/>
              <a:ext cx="34" cy="1903"/>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7" name="Rectangle 13"/>
            <p:cNvSpPr>
              <a:spLocks noChangeArrowheads="1"/>
            </p:cNvSpPr>
            <p:nvPr/>
          </p:nvSpPr>
          <p:spPr bwMode="auto">
            <a:xfrm>
              <a:off x="1853" y="1653"/>
              <a:ext cx="25" cy="190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8" name="Rectangle 14"/>
            <p:cNvSpPr>
              <a:spLocks noChangeArrowheads="1"/>
            </p:cNvSpPr>
            <p:nvPr/>
          </p:nvSpPr>
          <p:spPr bwMode="auto">
            <a:xfrm>
              <a:off x="1878" y="1653"/>
              <a:ext cx="34" cy="190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9" name="Rectangle 15"/>
            <p:cNvSpPr>
              <a:spLocks noChangeArrowheads="1"/>
            </p:cNvSpPr>
            <p:nvPr/>
          </p:nvSpPr>
          <p:spPr bwMode="auto">
            <a:xfrm>
              <a:off x="1912" y="1653"/>
              <a:ext cx="34" cy="190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0" name="Rectangle 16"/>
            <p:cNvSpPr>
              <a:spLocks noChangeArrowheads="1"/>
            </p:cNvSpPr>
            <p:nvPr/>
          </p:nvSpPr>
          <p:spPr bwMode="auto">
            <a:xfrm>
              <a:off x="1946" y="1653"/>
              <a:ext cx="33" cy="1903"/>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1" name="Rectangle 17"/>
            <p:cNvSpPr>
              <a:spLocks noChangeArrowheads="1"/>
            </p:cNvSpPr>
            <p:nvPr/>
          </p:nvSpPr>
          <p:spPr bwMode="auto">
            <a:xfrm>
              <a:off x="1979" y="1653"/>
              <a:ext cx="26" cy="190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2" name="Rectangle 18"/>
            <p:cNvSpPr>
              <a:spLocks noChangeArrowheads="1"/>
            </p:cNvSpPr>
            <p:nvPr/>
          </p:nvSpPr>
          <p:spPr bwMode="auto">
            <a:xfrm>
              <a:off x="2005" y="1653"/>
              <a:ext cx="33" cy="190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3" name="Rectangle 19"/>
            <p:cNvSpPr>
              <a:spLocks noChangeArrowheads="1"/>
            </p:cNvSpPr>
            <p:nvPr/>
          </p:nvSpPr>
          <p:spPr bwMode="auto">
            <a:xfrm>
              <a:off x="2038" y="1653"/>
              <a:ext cx="34" cy="190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4" name="Rectangle 20"/>
            <p:cNvSpPr>
              <a:spLocks noChangeArrowheads="1"/>
            </p:cNvSpPr>
            <p:nvPr/>
          </p:nvSpPr>
          <p:spPr bwMode="auto">
            <a:xfrm>
              <a:off x="2072" y="1653"/>
              <a:ext cx="25" cy="190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5" name="Rectangle 21"/>
            <p:cNvSpPr>
              <a:spLocks noChangeArrowheads="1"/>
            </p:cNvSpPr>
            <p:nvPr/>
          </p:nvSpPr>
          <p:spPr bwMode="auto">
            <a:xfrm>
              <a:off x="2097" y="1653"/>
              <a:ext cx="34" cy="190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6" name="Rectangle 22"/>
            <p:cNvSpPr>
              <a:spLocks noChangeArrowheads="1"/>
            </p:cNvSpPr>
            <p:nvPr/>
          </p:nvSpPr>
          <p:spPr bwMode="auto">
            <a:xfrm>
              <a:off x="2131" y="1653"/>
              <a:ext cx="34" cy="190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7" name="Rectangle 23"/>
            <p:cNvSpPr>
              <a:spLocks noChangeArrowheads="1"/>
            </p:cNvSpPr>
            <p:nvPr/>
          </p:nvSpPr>
          <p:spPr bwMode="auto">
            <a:xfrm>
              <a:off x="2165" y="1653"/>
              <a:ext cx="25" cy="190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8" name="Rectangle 24"/>
            <p:cNvSpPr>
              <a:spLocks noChangeArrowheads="1"/>
            </p:cNvSpPr>
            <p:nvPr/>
          </p:nvSpPr>
          <p:spPr bwMode="auto">
            <a:xfrm>
              <a:off x="2190" y="1653"/>
              <a:ext cx="34" cy="190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09" name="Rectangle 25"/>
            <p:cNvSpPr>
              <a:spLocks noChangeArrowheads="1"/>
            </p:cNvSpPr>
            <p:nvPr/>
          </p:nvSpPr>
          <p:spPr bwMode="auto">
            <a:xfrm>
              <a:off x="2224" y="1653"/>
              <a:ext cx="33" cy="190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0" name="Rectangle 26"/>
            <p:cNvSpPr>
              <a:spLocks noChangeArrowheads="1"/>
            </p:cNvSpPr>
            <p:nvPr/>
          </p:nvSpPr>
          <p:spPr bwMode="auto">
            <a:xfrm>
              <a:off x="2257" y="1653"/>
              <a:ext cx="25" cy="190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1" name="Rectangle 27"/>
            <p:cNvSpPr>
              <a:spLocks noChangeArrowheads="1"/>
            </p:cNvSpPr>
            <p:nvPr/>
          </p:nvSpPr>
          <p:spPr bwMode="auto">
            <a:xfrm>
              <a:off x="2282" y="1653"/>
              <a:ext cx="34" cy="190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2" name="Rectangle 28"/>
            <p:cNvSpPr>
              <a:spLocks noChangeArrowheads="1"/>
            </p:cNvSpPr>
            <p:nvPr/>
          </p:nvSpPr>
          <p:spPr bwMode="auto">
            <a:xfrm>
              <a:off x="2316" y="1653"/>
              <a:ext cx="34" cy="190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3" name="Rectangle 29"/>
            <p:cNvSpPr>
              <a:spLocks noChangeArrowheads="1"/>
            </p:cNvSpPr>
            <p:nvPr/>
          </p:nvSpPr>
          <p:spPr bwMode="auto">
            <a:xfrm>
              <a:off x="2350" y="1653"/>
              <a:ext cx="25" cy="190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4" name="Rectangle 30"/>
            <p:cNvSpPr>
              <a:spLocks noChangeArrowheads="1"/>
            </p:cNvSpPr>
            <p:nvPr/>
          </p:nvSpPr>
          <p:spPr bwMode="auto">
            <a:xfrm>
              <a:off x="2375" y="1653"/>
              <a:ext cx="34" cy="190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5" name="Rectangle 31"/>
            <p:cNvSpPr>
              <a:spLocks noChangeArrowheads="1"/>
            </p:cNvSpPr>
            <p:nvPr/>
          </p:nvSpPr>
          <p:spPr bwMode="auto">
            <a:xfrm>
              <a:off x="2409" y="1653"/>
              <a:ext cx="34" cy="1903"/>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6" name="Rectangle 32"/>
            <p:cNvSpPr>
              <a:spLocks noChangeArrowheads="1"/>
            </p:cNvSpPr>
            <p:nvPr/>
          </p:nvSpPr>
          <p:spPr bwMode="auto">
            <a:xfrm>
              <a:off x="2443" y="1653"/>
              <a:ext cx="33" cy="190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7" name="Rectangle 33"/>
            <p:cNvSpPr>
              <a:spLocks noChangeArrowheads="1"/>
            </p:cNvSpPr>
            <p:nvPr/>
          </p:nvSpPr>
          <p:spPr bwMode="auto">
            <a:xfrm>
              <a:off x="2476" y="1653"/>
              <a:ext cx="25" cy="1903"/>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8" name="Rectangle 34"/>
            <p:cNvSpPr>
              <a:spLocks noChangeArrowheads="1"/>
            </p:cNvSpPr>
            <p:nvPr/>
          </p:nvSpPr>
          <p:spPr bwMode="auto">
            <a:xfrm>
              <a:off x="2501" y="1653"/>
              <a:ext cx="34" cy="190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9" name="Rectangle 35"/>
            <p:cNvSpPr>
              <a:spLocks noChangeArrowheads="1"/>
            </p:cNvSpPr>
            <p:nvPr/>
          </p:nvSpPr>
          <p:spPr bwMode="auto">
            <a:xfrm>
              <a:off x="2535" y="1653"/>
              <a:ext cx="34" cy="1903"/>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0" name="Rectangle 36"/>
            <p:cNvSpPr>
              <a:spLocks noChangeArrowheads="1"/>
            </p:cNvSpPr>
            <p:nvPr/>
          </p:nvSpPr>
          <p:spPr bwMode="auto">
            <a:xfrm>
              <a:off x="2569" y="1653"/>
              <a:ext cx="25" cy="190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1" name="Rectangle 37"/>
            <p:cNvSpPr>
              <a:spLocks noChangeArrowheads="1"/>
            </p:cNvSpPr>
            <p:nvPr/>
          </p:nvSpPr>
          <p:spPr bwMode="auto">
            <a:xfrm>
              <a:off x="2594" y="1653"/>
              <a:ext cx="34" cy="190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2" name="Rectangle 38"/>
            <p:cNvSpPr>
              <a:spLocks noChangeArrowheads="1"/>
            </p:cNvSpPr>
            <p:nvPr/>
          </p:nvSpPr>
          <p:spPr bwMode="auto">
            <a:xfrm>
              <a:off x="2628" y="1653"/>
              <a:ext cx="33" cy="190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3" name="Rectangle 39"/>
            <p:cNvSpPr>
              <a:spLocks noChangeArrowheads="1"/>
            </p:cNvSpPr>
            <p:nvPr/>
          </p:nvSpPr>
          <p:spPr bwMode="auto">
            <a:xfrm>
              <a:off x="2661" y="1653"/>
              <a:ext cx="26" cy="1903"/>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4" name="Rectangle 40"/>
            <p:cNvSpPr>
              <a:spLocks noChangeArrowheads="1"/>
            </p:cNvSpPr>
            <p:nvPr/>
          </p:nvSpPr>
          <p:spPr bwMode="auto">
            <a:xfrm>
              <a:off x="2687" y="1653"/>
              <a:ext cx="33" cy="1903"/>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5" name="Rectangle 41"/>
            <p:cNvSpPr>
              <a:spLocks noChangeArrowheads="1"/>
            </p:cNvSpPr>
            <p:nvPr/>
          </p:nvSpPr>
          <p:spPr bwMode="auto">
            <a:xfrm>
              <a:off x="2720" y="1653"/>
              <a:ext cx="34" cy="190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6" name="Rectangle 42"/>
            <p:cNvSpPr>
              <a:spLocks noChangeArrowheads="1"/>
            </p:cNvSpPr>
            <p:nvPr/>
          </p:nvSpPr>
          <p:spPr bwMode="auto">
            <a:xfrm>
              <a:off x="2754" y="1653"/>
              <a:ext cx="25" cy="1903"/>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7" name="Rectangle 43"/>
            <p:cNvSpPr>
              <a:spLocks noChangeArrowheads="1"/>
            </p:cNvSpPr>
            <p:nvPr/>
          </p:nvSpPr>
          <p:spPr bwMode="auto">
            <a:xfrm>
              <a:off x="2779" y="1653"/>
              <a:ext cx="34" cy="1903"/>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8" name="Rectangle 44"/>
            <p:cNvSpPr>
              <a:spLocks noChangeArrowheads="1"/>
            </p:cNvSpPr>
            <p:nvPr/>
          </p:nvSpPr>
          <p:spPr bwMode="auto">
            <a:xfrm>
              <a:off x="2813" y="1653"/>
              <a:ext cx="34" cy="190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9" name="Rectangle 45"/>
            <p:cNvSpPr>
              <a:spLocks noChangeArrowheads="1"/>
            </p:cNvSpPr>
            <p:nvPr/>
          </p:nvSpPr>
          <p:spPr bwMode="auto">
            <a:xfrm>
              <a:off x="2847" y="1653"/>
              <a:ext cx="25" cy="190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0" name="Rectangle 46"/>
            <p:cNvSpPr>
              <a:spLocks noChangeArrowheads="1"/>
            </p:cNvSpPr>
            <p:nvPr/>
          </p:nvSpPr>
          <p:spPr bwMode="auto">
            <a:xfrm>
              <a:off x="2872" y="1653"/>
              <a:ext cx="34" cy="1903"/>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1" name="Rectangle 47"/>
            <p:cNvSpPr>
              <a:spLocks noChangeArrowheads="1"/>
            </p:cNvSpPr>
            <p:nvPr/>
          </p:nvSpPr>
          <p:spPr bwMode="auto">
            <a:xfrm>
              <a:off x="2906" y="1653"/>
              <a:ext cx="33" cy="190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2" name="Rectangle 48"/>
            <p:cNvSpPr>
              <a:spLocks noChangeArrowheads="1"/>
            </p:cNvSpPr>
            <p:nvPr/>
          </p:nvSpPr>
          <p:spPr bwMode="auto">
            <a:xfrm>
              <a:off x="2939" y="1653"/>
              <a:ext cx="34" cy="190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3" name="Rectangle 49"/>
            <p:cNvSpPr>
              <a:spLocks noChangeArrowheads="1"/>
            </p:cNvSpPr>
            <p:nvPr/>
          </p:nvSpPr>
          <p:spPr bwMode="auto">
            <a:xfrm>
              <a:off x="2973" y="1653"/>
              <a:ext cx="25" cy="1903"/>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4" name="Rectangle 50"/>
            <p:cNvSpPr>
              <a:spLocks noChangeArrowheads="1"/>
            </p:cNvSpPr>
            <p:nvPr/>
          </p:nvSpPr>
          <p:spPr bwMode="auto">
            <a:xfrm>
              <a:off x="2998" y="1653"/>
              <a:ext cx="34" cy="190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5" name="Rectangle 51"/>
            <p:cNvSpPr>
              <a:spLocks noChangeArrowheads="1"/>
            </p:cNvSpPr>
            <p:nvPr/>
          </p:nvSpPr>
          <p:spPr bwMode="auto">
            <a:xfrm>
              <a:off x="3032" y="1653"/>
              <a:ext cx="34" cy="190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6" name="Rectangle 52"/>
            <p:cNvSpPr>
              <a:spLocks noChangeArrowheads="1"/>
            </p:cNvSpPr>
            <p:nvPr/>
          </p:nvSpPr>
          <p:spPr bwMode="auto">
            <a:xfrm>
              <a:off x="3066" y="1653"/>
              <a:ext cx="25" cy="190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7" name="Rectangle 53"/>
            <p:cNvSpPr>
              <a:spLocks noChangeArrowheads="1"/>
            </p:cNvSpPr>
            <p:nvPr/>
          </p:nvSpPr>
          <p:spPr bwMode="auto">
            <a:xfrm>
              <a:off x="3091" y="1653"/>
              <a:ext cx="34" cy="1903"/>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8" name="Rectangle 54"/>
            <p:cNvSpPr>
              <a:spLocks noChangeArrowheads="1"/>
            </p:cNvSpPr>
            <p:nvPr/>
          </p:nvSpPr>
          <p:spPr bwMode="auto">
            <a:xfrm>
              <a:off x="3125" y="1653"/>
              <a:ext cx="33" cy="1903"/>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9" name="Rectangle 55"/>
            <p:cNvSpPr>
              <a:spLocks noChangeArrowheads="1"/>
            </p:cNvSpPr>
            <p:nvPr/>
          </p:nvSpPr>
          <p:spPr bwMode="auto">
            <a:xfrm>
              <a:off x="3158" y="1653"/>
              <a:ext cx="26" cy="1903"/>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0" name="Rectangle 56"/>
            <p:cNvSpPr>
              <a:spLocks noChangeArrowheads="1"/>
            </p:cNvSpPr>
            <p:nvPr/>
          </p:nvSpPr>
          <p:spPr bwMode="auto">
            <a:xfrm>
              <a:off x="3184" y="1653"/>
              <a:ext cx="33" cy="1903"/>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1" name="Rectangle 57"/>
            <p:cNvSpPr>
              <a:spLocks noChangeArrowheads="1"/>
            </p:cNvSpPr>
            <p:nvPr/>
          </p:nvSpPr>
          <p:spPr bwMode="auto">
            <a:xfrm>
              <a:off x="3217" y="1653"/>
              <a:ext cx="34" cy="1903"/>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 name="Rectangle 58"/>
            <p:cNvSpPr>
              <a:spLocks noChangeArrowheads="1"/>
            </p:cNvSpPr>
            <p:nvPr/>
          </p:nvSpPr>
          <p:spPr bwMode="auto">
            <a:xfrm>
              <a:off x="3251" y="1653"/>
              <a:ext cx="25" cy="1903"/>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 name="Rectangle 59"/>
            <p:cNvSpPr>
              <a:spLocks noChangeArrowheads="1"/>
            </p:cNvSpPr>
            <p:nvPr/>
          </p:nvSpPr>
          <p:spPr bwMode="auto">
            <a:xfrm>
              <a:off x="3276" y="1653"/>
              <a:ext cx="34" cy="1903"/>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4" name="Rectangle 60"/>
            <p:cNvSpPr>
              <a:spLocks noChangeArrowheads="1"/>
            </p:cNvSpPr>
            <p:nvPr/>
          </p:nvSpPr>
          <p:spPr bwMode="auto">
            <a:xfrm>
              <a:off x="3310" y="1653"/>
              <a:ext cx="34" cy="1903"/>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5" name="Rectangle 61"/>
            <p:cNvSpPr>
              <a:spLocks noChangeArrowheads="1"/>
            </p:cNvSpPr>
            <p:nvPr/>
          </p:nvSpPr>
          <p:spPr bwMode="auto">
            <a:xfrm>
              <a:off x="3344" y="1653"/>
              <a:ext cx="25" cy="1903"/>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6" name="Rectangle 62"/>
            <p:cNvSpPr>
              <a:spLocks noChangeArrowheads="1"/>
            </p:cNvSpPr>
            <p:nvPr/>
          </p:nvSpPr>
          <p:spPr bwMode="auto">
            <a:xfrm>
              <a:off x="3369" y="1653"/>
              <a:ext cx="34" cy="190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7" name="Rectangle 63"/>
            <p:cNvSpPr>
              <a:spLocks noChangeArrowheads="1"/>
            </p:cNvSpPr>
            <p:nvPr/>
          </p:nvSpPr>
          <p:spPr bwMode="auto">
            <a:xfrm>
              <a:off x="3403" y="1653"/>
              <a:ext cx="33" cy="1903"/>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8" name="Rectangle 64"/>
            <p:cNvSpPr>
              <a:spLocks noChangeArrowheads="1"/>
            </p:cNvSpPr>
            <p:nvPr/>
          </p:nvSpPr>
          <p:spPr bwMode="auto">
            <a:xfrm>
              <a:off x="3436" y="1653"/>
              <a:ext cx="34" cy="190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9" name="Rectangle 65"/>
            <p:cNvSpPr>
              <a:spLocks noChangeArrowheads="1"/>
            </p:cNvSpPr>
            <p:nvPr/>
          </p:nvSpPr>
          <p:spPr bwMode="auto">
            <a:xfrm>
              <a:off x="3470" y="1653"/>
              <a:ext cx="25" cy="1903"/>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0" name="Rectangle 66"/>
            <p:cNvSpPr>
              <a:spLocks noChangeArrowheads="1"/>
            </p:cNvSpPr>
            <p:nvPr/>
          </p:nvSpPr>
          <p:spPr bwMode="auto">
            <a:xfrm>
              <a:off x="3495" y="1653"/>
              <a:ext cx="34" cy="1903"/>
            </a:xfrm>
            <a:prstGeom prst="rect">
              <a:avLst/>
            </a:prstGeom>
            <a:solidFill>
              <a:srgbClr val="A9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1" name="Rectangle 67"/>
            <p:cNvSpPr>
              <a:spLocks noChangeArrowheads="1"/>
            </p:cNvSpPr>
            <p:nvPr/>
          </p:nvSpPr>
          <p:spPr bwMode="auto">
            <a:xfrm>
              <a:off x="3529" y="1653"/>
              <a:ext cx="34" cy="190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2" name="Rectangle 68"/>
            <p:cNvSpPr>
              <a:spLocks noChangeArrowheads="1"/>
            </p:cNvSpPr>
            <p:nvPr/>
          </p:nvSpPr>
          <p:spPr bwMode="auto">
            <a:xfrm>
              <a:off x="3563" y="1653"/>
              <a:ext cx="25" cy="190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3" name="Rectangle 69"/>
            <p:cNvSpPr>
              <a:spLocks noChangeArrowheads="1"/>
            </p:cNvSpPr>
            <p:nvPr/>
          </p:nvSpPr>
          <p:spPr bwMode="auto">
            <a:xfrm>
              <a:off x="3588" y="1653"/>
              <a:ext cx="34" cy="1903"/>
            </a:xfrm>
            <a:prstGeom prst="rect">
              <a:avLst/>
            </a:prstGeom>
            <a:solidFill>
              <a:srgbClr val="A2A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4" name="Rectangle 70"/>
            <p:cNvSpPr>
              <a:spLocks noChangeArrowheads="1"/>
            </p:cNvSpPr>
            <p:nvPr/>
          </p:nvSpPr>
          <p:spPr bwMode="auto">
            <a:xfrm>
              <a:off x="3622" y="1653"/>
              <a:ext cx="33" cy="190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5" name="Rectangle 71"/>
            <p:cNvSpPr>
              <a:spLocks noChangeArrowheads="1"/>
            </p:cNvSpPr>
            <p:nvPr/>
          </p:nvSpPr>
          <p:spPr bwMode="auto">
            <a:xfrm>
              <a:off x="3655" y="1653"/>
              <a:ext cx="26" cy="1903"/>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6" name="Rectangle 72"/>
            <p:cNvSpPr>
              <a:spLocks noChangeArrowheads="1"/>
            </p:cNvSpPr>
            <p:nvPr/>
          </p:nvSpPr>
          <p:spPr bwMode="auto">
            <a:xfrm>
              <a:off x="3681" y="1653"/>
              <a:ext cx="33" cy="190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7" name="Rectangle 73"/>
            <p:cNvSpPr>
              <a:spLocks noChangeArrowheads="1"/>
            </p:cNvSpPr>
            <p:nvPr/>
          </p:nvSpPr>
          <p:spPr bwMode="auto">
            <a:xfrm>
              <a:off x="3714" y="1653"/>
              <a:ext cx="34" cy="1903"/>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8" name="Rectangle 74"/>
            <p:cNvSpPr>
              <a:spLocks noChangeArrowheads="1"/>
            </p:cNvSpPr>
            <p:nvPr/>
          </p:nvSpPr>
          <p:spPr bwMode="auto">
            <a:xfrm>
              <a:off x="3748" y="1653"/>
              <a:ext cx="25" cy="1903"/>
            </a:xfrm>
            <a:prstGeom prst="rect">
              <a:avLst/>
            </a:prstGeom>
            <a:solidFill>
              <a:srgbClr val="9898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9" name="Rectangle 75"/>
            <p:cNvSpPr>
              <a:spLocks noChangeArrowheads="1"/>
            </p:cNvSpPr>
            <p:nvPr/>
          </p:nvSpPr>
          <p:spPr bwMode="auto">
            <a:xfrm>
              <a:off x="3773" y="1653"/>
              <a:ext cx="34" cy="190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0" name="Rectangle 76"/>
            <p:cNvSpPr>
              <a:spLocks noChangeArrowheads="1"/>
            </p:cNvSpPr>
            <p:nvPr/>
          </p:nvSpPr>
          <p:spPr bwMode="auto">
            <a:xfrm>
              <a:off x="3807" y="1653"/>
              <a:ext cx="34" cy="1903"/>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1" name="Rectangle 77"/>
            <p:cNvSpPr>
              <a:spLocks noChangeArrowheads="1"/>
            </p:cNvSpPr>
            <p:nvPr/>
          </p:nvSpPr>
          <p:spPr bwMode="auto">
            <a:xfrm>
              <a:off x="3841" y="1653"/>
              <a:ext cx="25" cy="1903"/>
            </a:xfrm>
            <a:prstGeom prst="rect">
              <a:avLst/>
            </a:prstGeom>
            <a:solidFill>
              <a:srgbClr val="92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2" name="Rectangle 78"/>
            <p:cNvSpPr>
              <a:spLocks noChangeArrowheads="1"/>
            </p:cNvSpPr>
            <p:nvPr/>
          </p:nvSpPr>
          <p:spPr bwMode="auto">
            <a:xfrm>
              <a:off x="3866" y="1653"/>
              <a:ext cx="34" cy="1903"/>
            </a:xfrm>
            <a:prstGeom prst="rect">
              <a:avLst/>
            </a:prstGeom>
            <a:solidFill>
              <a:srgbClr val="9090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3" name="Rectangle 79"/>
            <p:cNvSpPr>
              <a:spLocks noChangeArrowheads="1"/>
            </p:cNvSpPr>
            <p:nvPr/>
          </p:nvSpPr>
          <p:spPr bwMode="auto">
            <a:xfrm>
              <a:off x="3900" y="1653"/>
              <a:ext cx="33" cy="1903"/>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4" name="Rectangle 80"/>
            <p:cNvSpPr>
              <a:spLocks noChangeArrowheads="1"/>
            </p:cNvSpPr>
            <p:nvPr/>
          </p:nvSpPr>
          <p:spPr bwMode="auto">
            <a:xfrm>
              <a:off x="3933" y="1653"/>
              <a:ext cx="34" cy="1903"/>
            </a:xfrm>
            <a:prstGeom prst="rect">
              <a:avLst/>
            </a:prstGeom>
            <a:solidFill>
              <a:srgbClr val="8D8D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5" name="Rectangle 81"/>
            <p:cNvSpPr>
              <a:spLocks noChangeArrowheads="1"/>
            </p:cNvSpPr>
            <p:nvPr/>
          </p:nvSpPr>
          <p:spPr bwMode="auto">
            <a:xfrm>
              <a:off x="3967" y="1653"/>
              <a:ext cx="25" cy="1903"/>
            </a:xfrm>
            <a:prstGeom prst="rect">
              <a:avLst/>
            </a:prstGeom>
            <a:solidFill>
              <a:srgbClr val="8B8B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6" name="Rectangle 82"/>
            <p:cNvSpPr>
              <a:spLocks noChangeArrowheads="1"/>
            </p:cNvSpPr>
            <p:nvPr/>
          </p:nvSpPr>
          <p:spPr bwMode="auto">
            <a:xfrm>
              <a:off x="3992" y="1653"/>
              <a:ext cx="34" cy="1903"/>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7" name="Rectangle 83"/>
            <p:cNvSpPr>
              <a:spLocks noChangeArrowheads="1"/>
            </p:cNvSpPr>
            <p:nvPr/>
          </p:nvSpPr>
          <p:spPr bwMode="auto">
            <a:xfrm>
              <a:off x="4026" y="1653"/>
              <a:ext cx="34" cy="1903"/>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8" name="Rectangle 84"/>
            <p:cNvSpPr>
              <a:spLocks noChangeArrowheads="1"/>
            </p:cNvSpPr>
            <p:nvPr/>
          </p:nvSpPr>
          <p:spPr bwMode="auto">
            <a:xfrm>
              <a:off x="4060" y="1653"/>
              <a:ext cx="25" cy="1903"/>
            </a:xfrm>
            <a:prstGeom prst="rect">
              <a:avLst/>
            </a:prstGeom>
            <a:solidFill>
              <a:srgbClr val="8686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9" name="Rectangle 85"/>
            <p:cNvSpPr>
              <a:spLocks noChangeArrowheads="1"/>
            </p:cNvSpPr>
            <p:nvPr/>
          </p:nvSpPr>
          <p:spPr bwMode="auto">
            <a:xfrm>
              <a:off x="4085" y="1653"/>
              <a:ext cx="34" cy="1903"/>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0" name="Rectangle 86"/>
            <p:cNvSpPr>
              <a:spLocks noChangeArrowheads="1"/>
            </p:cNvSpPr>
            <p:nvPr/>
          </p:nvSpPr>
          <p:spPr bwMode="auto">
            <a:xfrm>
              <a:off x="4119" y="1653"/>
              <a:ext cx="33" cy="1903"/>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1" name="Rectangle 87"/>
            <p:cNvSpPr>
              <a:spLocks noChangeArrowheads="1"/>
            </p:cNvSpPr>
            <p:nvPr/>
          </p:nvSpPr>
          <p:spPr bwMode="auto">
            <a:xfrm>
              <a:off x="4152" y="1653"/>
              <a:ext cx="26" cy="1903"/>
            </a:xfrm>
            <a:prstGeom prst="rect">
              <a:avLst/>
            </a:prstGeom>
            <a:solidFill>
              <a:srgbClr val="828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2" name="Rectangle 88"/>
            <p:cNvSpPr>
              <a:spLocks noChangeArrowheads="1"/>
            </p:cNvSpPr>
            <p:nvPr/>
          </p:nvSpPr>
          <p:spPr bwMode="auto">
            <a:xfrm>
              <a:off x="4178" y="1653"/>
              <a:ext cx="33" cy="1903"/>
            </a:xfrm>
            <a:prstGeom prst="rect">
              <a:avLst/>
            </a:prstGeom>
            <a:solidFill>
              <a:srgbClr val="8181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3" name="Rectangle 89"/>
            <p:cNvSpPr>
              <a:spLocks noChangeArrowheads="1"/>
            </p:cNvSpPr>
            <p:nvPr/>
          </p:nvSpPr>
          <p:spPr bwMode="auto">
            <a:xfrm>
              <a:off x="4211" y="1653"/>
              <a:ext cx="34" cy="190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4" name="Rectangle 90"/>
            <p:cNvSpPr>
              <a:spLocks noChangeArrowheads="1"/>
            </p:cNvSpPr>
            <p:nvPr/>
          </p:nvSpPr>
          <p:spPr bwMode="auto">
            <a:xfrm>
              <a:off x="4245" y="1653"/>
              <a:ext cx="25" cy="190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5" name="Rectangle 91"/>
            <p:cNvSpPr>
              <a:spLocks noChangeArrowheads="1"/>
            </p:cNvSpPr>
            <p:nvPr/>
          </p:nvSpPr>
          <p:spPr bwMode="auto">
            <a:xfrm>
              <a:off x="4270" y="1653"/>
              <a:ext cx="34" cy="190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6" name="Rectangle 92"/>
            <p:cNvSpPr>
              <a:spLocks noChangeArrowheads="1"/>
            </p:cNvSpPr>
            <p:nvPr/>
          </p:nvSpPr>
          <p:spPr bwMode="auto">
            <a:xfrm>
              <a:off x="4304" y="1653"/>
              <a:ext cx="34" cy="1903"/>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7" name="Rectangle 93"/>
            <p:cNvSpPr>
              <a:spLocks noChangeArrowheads="1"/>
            </p:cNvSpPr>
            <p:nvPr/>
          </p:nvSpPr>
          <p:spPr bwMode="auto">
            <a:xfrm>
              <a:off x="4338" y="1653"/>
              <a:ext cx="25" cy="190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8" name="Rectangle 94"/>
            <p:cNvSpPr>
              <a:spLocks noChangeArrowheads="1"/>
            </p:cNvSpPr>
            <p:nvPr/>
          </p:nvSpPr>
          <p:spPr bwMode="auto">
            <a:xfrm>
              <a:off x="4363" y="1653"/>
              <a:ext cx="34" cy="1903"/>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9" name="Rectangle 95"/>
            <p:cNvSpPr>
              <a:spLocks noChangeArrowheads="1"/>
            </p:cNvSpPr>
            <p:nvPr/>
          </p:nvSpPr>
          <p:spPr bwMode="auto">
            <a:xfrm>
              <a:off x="4397" y="1653"/>
              <a:ext cx="33" cy="1903"/>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0" name="Rectangle 96"/>
            <p:cNvSpPr>
              <a:spLocks noChangeArrowheads="1"/>
            </p:cNvSpPr>
            <p:nvPr/>
          </p:nvSpPr>
          <p:spPr bwMode="auto">
            <a:xfrm>
              <a:off x="4430" y="1653"/>
              <a:ext cx="34" cy="190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1" name="Rectangle 97"/>
            <p:cNvSpPr>
              <a:spLocks noChangeArrowheads="1"/>
            </p:cNvSpPr>
            <p:nvPr/>
          </p:nvSpPr>
          <p:spPr bwMode="auto">
            <a:xfrm>
              <a:off x="4464" y="1653"/>
              <a:ext cx="25" cy="1903"/>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2" name="Rectangle 98"/>
            <p:cNvSpPr>
              <a:spLocks noChangeArrowheads="1"/>
            </p:cNvSpPr>
            <p:nvPr/>
          </p:nvSpPr>
          <p:spPr bwMode="auto">
            <a:xfrm>
              <a:off x="4489" y="1653"/>
              <a:ext cx="34" cy="190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3" name="Rectangle 99"/>
            <p:cNvSpPr>
              <a:spLocks noChangeArrowheads="1"/>
            </p:cNvSpPr>
            <p:nvPr/>
          </p:nvSpPr>
          <p:spPr bwMode="auto">
            <a:xfrm>
              <a:off x="4523" y="1653"/>
              <a:ext cx="34" cy="190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4" name="Rectangle 100"/>
            <p:cNvSpPr>
              <a:spLocks noChangeArrowheads="1"/>
            </p:cNvSpPr>
            <p:nvPr/>
          </p:nvSpPr>
          <p:spPr bwMode="auto">
            <a:xfrm>
              <a:off x="4557" y="1653"/>
              <a:ext cx="25" cy="190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5" name="Rectangle 101"/>
            <p:cNvSpPr>
              <a:spLocks noChangeArrowheads="1"/>
            </p:cNvSpPr>
            <p:nvPr/>
          </p:nvSpPr>
          <p:spPr bwMode="auto">
            <a:xfrm>
              <a:off x="4582" y="1653"/>
              <a:ext cx="34" cy="1903"/>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0246" name="Rectangle 102"/>
          <p:cNvSpPr>
            <a:spLocks noChangeArrowheads="1"/>
          </p:cNvSpPr>
          <p:nvPr/>
        </p:nvSpPr>
        <p:spPr bwMode="auto">
          <a:xfrm>
            <a:off x="2593976" y="2623841"/>
            <a:ext cx="4733925" cy="302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7" name="Line 103"/>
          <p:cNvSpPr>
            <a:spLocks noChangeShapeType="1"/>
          </p:cNvSpPr>
          <p:nvPr/>
        </p:nvSpPr>
        <p:spPr bwMode="auto">
          <a:xfrm>
            <a:off x="3543300" y="2623841"/>
            <a:ext cx="1588" cy="30212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104"/>
          <p:cNvSpPr>
            <a:spLocks noChangeShapeType="1"/>
          </p:cNvSpPr>
          <p:nvPr/>
        </p:nvSpPr>
        <p:spPr bwMode="auto">
          <a:xfrm>
            <a:off x="4492625" y="2623841"/>
            <a:ext cx="1588" cy="30212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105"/>
          <p:cNvSpPr>
            <a:spLocks noChangeShapeType="1"/>
          </p:cNvSpPr>
          <p:nvPr/>
        </p:nvSpPr>
        <p:spPr bwMode="auto">
          <a:xfrm>
            <a:off x="5429250" y="2623841"/>
            <a:ext cx="1588" cy="30212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106"/>
          <p:cNvSpPr>
            <a:spLocks noChangeShapeType="1"/>
          </p:cNvSpPr>
          <p:nvPr/>
        </p:nvSpPr>
        <p:spPr bwMode="auto">
          <a:xfrm>
            <a:off x="6378575" y="2623841"/>
            <a:ext cx="1588" cy="30212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07"/>
          <p:cNvSpPr>
            <a:spLocks noChangeShapeType="1"/>
          </p:cNvSpPr>
          <p:nvPr/>
        </p:nvSpPr>
        <p:spPr bwMode="auto">
          <a:xfrm>
            <a:off x="7327900" y="2623841"/>
            <a:ext cx="1588" cy="29884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Rectangle 108"/>
          <p:cNvSpPr>
            <a:spLocks noChangeArrowheads="1"/>
          </p:cNvSpPr>
          <p:nvPr/>
        </p:nvSpPr>
        <p:spPr bwMode="auto">
          <a:xfrm>
            <a:off x="2593976" y="2623841"/>
            <a:ext cx="4733925" cy="302121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Rectangle 109"/>
          <p:cNvSpPr>
            <a:spLocks noChangeArrowheads="1"/>
          </p:cNvSpPr>
          <p:nvPr/>
        </p:nvSpPr>
        <p:spPr bwMode="auto">
          <a:xfrm>
            <a:off x="2593976" y="2669977"/>
            <a:ext cx="4733925" cy="26937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4" name="Rectangle 110"/>
          <p:cNvSpPr>
            <a:spLocks noChangeArrowheads="1"/>
          </p:cNvSpPr>
          <p:nvPr/>
        </p:nvSpPr>
        <p:spPr bwMode="auto">
          <a:xfrm>
            <a:off x="2593975" y="3045023"/>
            <a:ext cx="3784600" cy="28128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5" name="Rectangle 111"/>
          <p:cNvSpPr>
            <a:spLocks noChangeArrowheads="1"/>
          </p:cNvSpPr>
          <p:nvPr/>
        </p:nvSpPr>
        <p:spPr bwMode="auto">
          <a:xfrm>
            <a:off x="2593975" y="3431976"/>
            <a:ext cx="3208338" cy="26789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6" name="Rectangle 112"/>
          <p:cNvSpPr>
            <a:spLocks noChangeArrowheads="1"/>
          </p:cNvSpPr>
          <p:nvPr/>
        </p:nvSpPr>
        <p:spPr bwMode="auto">
          <a:xfrm>
            <a:off x="2593976" y="3807023"/>
            <a:ext cx="2860675" cy="26789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7" name="Rectangle 113"/>
          <p:cNvSpPr>
            <a:spLocks noChangeArrowheads="1"/>
          </p:cNvSpPr>
          <p:nvPr/>
        </p:nvSpPr>
        <p:spPr bwMode="auto">
          <a:xfrm>
            <a:off x="2593975" y="4182070"/>
            <a:ext cx="2446338" cy="26789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58" name="Rectangle 114"/>
          <p:cNvSpPr>
            <a:spLocks noChangeArrowheads="1"/>
          </p:cNvSpPr>
          <p:nvPr/>
        </p:nvSpPr>
        <p:spPr bwMode="auto">
          <a:xfrm>
            <a:off x="2593975" y="4555630"/>
            <a:ext cx="2312988" cy="28128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endParaRPr lang="en-US" sz="800">
              <a:solidFill>
                <a:srgbClr val="FF0000"/>
              </a:solidFill>
              <a:latin typeface="Times New Roman" pitchFamily="18" charset="0"/>
            </a:endParaRPr>
          </a:p>
        </p:txBody>
      </p:sp>
      <p:sp>
        <p:nvSpPr>
          <p:cNvPr id="10259" name="Rectangle 115"/>
          <p:cNvSpPr>
            <a:spLocks noChangeArrowheads="1"/>
          </p:cNvSpPr>
          <p:nvPr/>
        </p:nvSpPr>
        <p:spPr bwMode="auto">
          <a:xfrm>
            <a:off x="2593975" y="4942583"/>
            <a:ext cx="2273300" cy="26937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60" name="Rectangle 116"/>
          <p:cNvSpPr>
            <a:spLocks noChangeArrowheads="1"/>
          </p:cNvSpPr>
          <p:nvPr/>
        </p:nvSpPr>
        <p:spPr bwMode="auto">
          <a:xfrm>
            <a:off x="2593976" y="5316141"/>
            <a:ext cx="1630363" cy="27086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61" name="Line 117"/>
          <p:cNvSpPr>
            <a:spLocks noChangeShapeType="1"/>
          </p:cNvSpPr>
          <p:nvPr/>
        </p:nvSpPr>
        <p:spPr bwMode="auto">
          <a:xfrm>
            <a:off x="2593976" y="2623841"/>
            <a:ext cx="4733925" cy="1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118"/>
          <p:cNvSpPr>
            <a:spLocks noChangeShapeType="1"/>
          </p:cNvSpPr>
          <p:nvPr/>
        </p:nvSpPr>
        <p:spPr bwMode="auto">
          <a:xfrm>
            <a:off x="2593975" y="2623841"/>
            <a:ext cx="1588" cy="30212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Rectangle 119"/>
          <p:cNvSpPr>
            <a:spLocks noChangeArrowheads="1"/>
          </p:cNvSpPr>
          <p:nvPr/>
        </p:nvSpPr>
        <p:spPr bwMode="auto">
          <a:xfrm>
            <a:off x="6578600" y="2693789"/>
            <a:ext cx="6251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100.0%</a:t>
            </a:r>
            <a:endParaRPr lang="en-US" sz="800">
              <a:latin typeface="Times New Roman" pitchFamily="18" charset="0"/>
            </a:endParaRPr>
          </a:p>
        </p:txBody>
      </p:sp>
      <p:sp>
        <p:nvSpPr>
          <p:cNvPr id="10264" name="Rectangle 120"/>
          <p:cNvSpPr>
            <a:spLocks noChangeArrowheads="1"/>
          </p:cNvSpPr>
          <p:nvPr/>
        </p:nvSpPr>
        <p:spPr bwMode="auto">
          <a:xfrm>
            <a:off x="5735639" y="3068836"/>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80.0%</a:t>
            </a:r>
            <a:endParaRPr lang="en-US" sz="800">
              <a:latin typeface="Times New Roman" pitchFamily="18" charset="0"/>
            </a:endParaRPr>
          </a:p>
        </p:txBody>
      </p:sp>
      <p:sp>
        <p:nvSpPr>
          <p:cNvPr id="10265" name="Rectangle 121"/>
          <p:cNvSpPr>
            <a:spLocks noChangeArrowheads="1"/>
          </p:cNvSpPr>
          <p:nvPr/>
        </p:nvSpPr>
        <p:spPr bwMode="auto">
          <a:xfrm>
            <a:off x="5160964" y="3454302"/>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67.9%</a:t>
            </a:r>
            <a:endParaRPr lang="en-US" sz="800">
              <a:latin typeface="Times New Roman" pitchFamily="18" charset="0"/>
            </a:endParaRPr>
          </a:p>
        </p:txBody>
      </p:sp>
      <p:sp>
        <p:nvSpPr>
          <p:cNvPr id="10266" name="Rectangle 122"/>
          <p:cNvSpPr>
            <a:spLocks noChangeArrowheads="1"/>
          </p:cNvSpPr>
          <p:nvPr/>
        </p:nvSpPr>
        <p:spPr bwMode="auto">
          <a:xfrm>
            <a:off x="4813301" y="3829349"/>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60.5%</a:t>
            </a:r>
            <a:endParaRPr lang="en-US" sz="800">
              <a:latin typeface="Times New Roman" pitchFamily="18" charset="0"/>
            </a:endParaRPr>
          </a:p>
        </p:txBody>
      </p:sp>
      <p:sp>
        <p:nvSpPr>
          <p:cNvPr id="10267" name="Rectangle 123"/>
          <p:cNvSpPr>
            <a:spLocks noChangeArrowheads="1"/>
          </p:cNvSpPr>
          <p:nvPr/>
        </p:nvSpPr>
        <p:spPr bwMode="auto">
          <a:xfrm>
            <a:off x="4398964" y="4205883"/>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51.7%</a:t>
            </a:r>
            <a:endParaRPr lang="en-US" sz="800">
              <a:latin typeface="Times New Roman" pitchFamily="18" charset="0"/>
            </a:endParaRPr>
          </a:p>
        </p:txBody>
      </p:sp>
      <p:sp>
        <p:nvSpPr>
          <p:cNvPr id="10268" name="Rectangle 124"/>
          <p:cNvSpPr>
            <a:spLocks noChangeArrowheads="1"/>
          </p:cNvSpPr>
          <p:nvPr/>
        </p:nvSpPr>
        <p:spPr bwMode="auto">
          <a:xfrm>
            <a:off x="4265614" y="4591349"/>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49.0%</a:t>
            </a:r>
            <a:endParaRPr lang="en-US" sz="800">
              <a:latin typeface="Times New Roman" pitchFamily="18" charset="0"/>
            </a:endParaRPr>
          </a:p>
        </p:txBody>
      </p:sp>
      <p:sp>
        <p:nvSpPr>
          <p:cNvPr id="10269" name="Rectangle 125"/>
          <p:cNvSpPr>
            <a:spLocks noChangeArrowheads="1"/>
          </p:cNvSpPr>
          <p:nvPr/>
        </p:nvSpPr>
        <p:spPr bwMode="auto">
          <a:xfrm>
            <a:off x="4224339" y="4966395"/>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47.9%</a:t>
            </a:r>
            <a:endParaRPr lang="en-US" sz="800">
              <a:latin typeface="Times New Roman" pitchFamily="18" charset="0"/>
            </a:endParaRPr>
          </a:p>
        </p:txBody>
      </p:sp>
      <p:sp>
        <p:nvSpPr>
          <p:cNvPr id="10270" name="Rectangle 126"/>
          <p:cNvSpPr>
            <a:spLocks noChangeArrowheads="1"/>
          </p:cNvSpPr>
          <p:nvPr/>
        </p:nvSpPr>
        <p:spPr bwMode="auto">
          <a:xfrm>
            <a:off x="3582989" y="5339953"/>
            <a:ext cx="5289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FFFFFF"/>
                </a:solidFill>
                <a:latin typeface="Times New Roman" pitchFamily="18" charset="0"/>
              </a:rPr>
              <a:t>34.6%</a:t>
            </a:r>
            <a:endParaRPr lang="en-US" sz="800">
              <a:latin typeface="Times New Roman" pitchFamily="18" charset="0"/>
            </a:endParaRPr>
          </a:p>
        </p:txBody>
      </p:sp>
      <p:sp>
        <p:nvSpPr>
          <p:cNvPr id="10271" name="Rectangle 127"/>
          <p:cNvSpPr>
            <a:spLocks noChangeArrowheads="1"/>
          </p:cNvSpPr>
          <p:nvPr/>
        </p:nvSpPr>
        <p:spPr bwMode="auto">
          <a:xfrm>
            <a:off x="2433639" y="2224981"/>
            <a:ext cx="2885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0%</a:t>
            </a:r>
            <a:endParaRPr lang="en-US" sz="800">
              <a:latin typeface="Times New Roman" pitchFamily="18" charset="0"/>
            </a:endParaRPr>
          </a:p>
        </p:txBody>
      </p:sp>
      <p:sp>
        <p:nvSpPr>
          <p:cNvPr id="10272" name="Rectangle 128"/>
          <p:cNvSpPr>
            <a:spLocks noChangeArrowheads="1"/>
          </p:cNvSpPr>
          <p:nvPr/>
        </p:nvSpPr>
        <p:spPr bwMode="auto">
          <a:xfrm>
            <a:off x="3328989" y="2224981"/>
            <a:ext cx="3847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20%</a:t>
            </a:r>
            <a:endParaRPr lang="en-US" sz="800">
              <a:latin typeface="Times New Roman" pitchFamily="18" charset="0"/>
            </a:endParaRPr>
          </a:p>
        </p:txBody>
      </p:sp>
      <p:sp>
        <p:nvSpPr>
          <p:cNvPr id="10273" name="Rectangle 129"/>
          <p:cNvSpPr>
            <a:spLocks noChangeArrowheads="1"/>
          </p:cNvSpPr>
          <p:nvPr/>
        </p:nvSpPr>
        <p:spPr bwMode="auto">
          <a:xfrm>
            <a:off x="4278314" y="2224981"/>
            <a:ext cx="3847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40%</a:t>
            </a:r>
            <a:endParaRPr lang="en-US" sz="800">
              <a:latin typeface="Times New Roman" pitchFamily="18" charset="0"/>
            </a:endParaRPr>
          </a:p>
        </p:txBody>
      </p:sp>
      <p:sp>
        <p:nvSpPr>
          <p:cNvPr id="10274" name="Rectangle 130"/>
          <p:cNvSpPr>
            <a:spLocks noChangeArrowheads="1"/>
          </p:cNvSpPr>
          <p:nvPr/>
        </p:nvSpPr>
        <p:spPr bwMode="auto">
          <a:xfrm>
            <a:off x="5214939" y="2224981"/>
            <a:ext cx="3847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60%</a:t>
            </a:r>
            <a:endParaRPr lang="en-US" sz="800">
              <a:latin typeface="Times New Roman" pitchFamily="18" charset="0"/>
            </a:endParaRPr>
          </a:p>
        </p:txBody>
      </p:sp>
      <p:sp>
        <p:nvSpPr>
          <p:cNvPr id="10275" name="Rectangle 131"/>
          <p:cNvSpPr>
            <a:spLocks noChangeArrowheads="1"/>
          </p:cNvSpPr>
          <p:nvPr/>
        </p:nvSpPr>
        <p:spPr bwMode="auto">
          <a:xfrm>
            <a:off x="6164264" y="2224981"/>
            <a:ext cx="3847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80%</a:t>
            </a:r>
            <a:endParaRPr lang="en-US" sz="800">
              <a:latin typeface="Times New Roman" pitchFamily="18" charset="0"/>
            </a:endParaRPr>
          </a:p>
        </p:txBody>
      </p:sp>
      <p:sp>
        <p:nvSpPr>
          <p:cNvPr id="10276" name="Rectangle 132"/>
          <p:cNvSpPr>
            <a:spLocks noChangeArrowheads="1"/>
          </p:cNvSpPr>
          <p:nvPr/>
        </p:nvSpPr>
        <p:spPr bwMode="auto">
          <a:xfrm>
            <a:off x="7059613" y="2224981"/>
            <a:ext cx="4809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100%</a:t>
            </a:r>
            <a:endParaRPr lang="en-US" sz="800">
              <a:latin typeface="Times New Roman" pitchFamily="18" charset="0"/>
            </a:endParaRPr>
          </a:p>
        </p:txBody>
      </p:sp>
      <p:sp>
        <p:nvSpPr>
          <p:cNvPr id="10277" name="Rectangle 133"/>
          <p:cNvSpPr>
            <a:spLocks noChangeArrowheads="1"/>
          </p:cNvSpPr>
          <p:nvPr/>
        </p:nvSpPr>
        <p:spPr bwMode="auto">
          <a:xfrm>
            <a:off x="1965326" y="2705695"/>
            <a:ext cx="427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AWP</a:t>
            </a:r>
            <a:endParaRPr lang="en-US" sz="800">
              <a:latin typeface="Times New Roman" pitchFamily="18" charset="0"/>
            </a:endParaRPr>
          </a:p>
        </p:txBody>
      </p:sp>
      <p:sp>
        <p:nvSpPr>
          <p:cNvPr id="10278" name="Rectangle 134"/>
          <p:cNvSpPr>
            <a:spLocks noChangeArrowheads="1"/>
          </p:cNvSpPr>
          <p:nvPr/>
        </p:nvSpPr>
        <p:spPr bwMode="auto">
          <a:xfrm>
            <a:off x="1952626" y="3079255"/>
            <a:ext cx="4376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AMP</a:t>
            </a:r>
            <a:endParaRPr lang="en-US" sz="800">
              <a:latin typeface="Times New Roman" pitchFamily="18" charset="0"/>
            </a:endParaRPr>
          </a:p>
        </p:txBody>
      </p:sp>
      <p:sp>
        <p:nvSpPr>
          <p:cNvPr id="10279" name="Rectangle 135"/>
          <p:cNvSpPr>
            <a:spLocks noChangeArrowheads="1"/>
          </p:cNvSpPr>
          <p:nvPr/>
        </p:nvSpPr>
        <p:spPr bwMode="auto">
          <a:xfrm>
            <a:off x="976314" y="3467695"/>
            <a:ext cx="13336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Medicaid (Min.)</a:t>
            </a:r>
            <a:endParaRPr lang="en-US" sz="800">
              <a:latin typeface="Times New Roman" pitchFamily="18" charset="0"/>
            </a:endParaRPr>
          </a:p>
        </p:txBody>
      </p:sp>
      <p:sp>
        <p:nvSpPr>
          <p:cNvPr id="10280" name="Rectangle 136"/>
          <p:cNvSpPr>
            <a:spLocks noChangeArrowheads="1"/>
          </p:cNvSpPr>
          <p:nvPr/>
        </p:nvSpPr>
        <p:spPr bwMode="auto">
          <a:xfrm>
            <a:off x="1203326" y="3841255"/>
            <a:ext cx="11044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dirty="0">
                <a:solidFill>
                  <a:srgbClr val="000000"/>
                </a:solidFill>
                <a:latin typeface="Times New Roman" pitchFamily="18" charset="0"/>
              </a:rPr>
              <a:t>Medicaid Net</a:t>
            </a:r>
            <a:endParaRPr lang="en-US" sz="800" dirty="0">
              <a:latin typeface="Times New Roman" pitchFamily="18" charset="0"/>
            </a:endParaRPr>
          </a:p>
        </p:txBody>
      </p:sp>
      <p:sp>
        <p:nvSpPr>
          <p:cNvPr id="10281" name="Rectangle 137"/>
          <p:cNvSpPr>
            <a:spLocks noChangeArrowheads="1"/>
          </p:cNvSpPr>
          <p:nvPr/>
        </p:nvSpPr>
        <p:spPr bwMode="auto">
          <a:xfrm>
            <a:off x="2071688" y="4216302"/>
            <a:ext cx="3318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FSS</a:t>
            </a:r>
            <a:endParaRPr lang="en-US" sz="800">
              <a:latin typeface="Times New Roman" pitchFamily="18" charset="0"/>
            </a:endParaRPr>
          </a:p>
        </p:txBody>
      </p:sp>
      <p:sp>
        <p:nvSpPr>
          <p:cNvPr id="10282" name="Rectangle 138"/>
          <p:cNvSpPr>
            <a:spLocks noChangeArrowheads="1"/>
          </p:cNvSpPr>
          <p:nvPr/>
        </p:nvSpPr>
        <p:spPr bwMode="auto">
          <a:xfrm>
            <a:off x="1965326" y="4591348"/>
            <a:ext cx="4648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 340B</a:t>
            </a:r>
            <a:endParaRPr lang="en-US" sz="800">
              <a:latin typeface="Times New Roman" pitchFamily="18" charset="0"/>
            </a:endParaRPr>
          </a:p>
        </p:txBody>
      </p:sp>
      <p:sp>
        <p:nvSpPr>
          <p:cNvPr id="10283" name="Rectangle 139"/>
          <p:cNvSpPr>
            <a:spLocks noChangeArrowheads="1"/>
          </p:cNvSpPr>
          <p:nvPr/>
        </p:nvSpPr>
        <p:spPr bwMode="auto">
          <a:xfrm>
            <a:off x="2046288" y="4976812"/>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FCP</a:t>
            </a:r>
            <a:endParaRPr lang="en-US" sz="800">
              <a:latin typeface="Times New Roman" pitchFamily="18" charset="0"/>
            </a:endParaRPr>
          </a:p>
        </p:txBody>
      </p:sp>
      <p:sp>
        <p:nvSpPr>
          <p:cNvPr id="10284" name="Rectangle 140"/>
          <p:cNvSpPr>
            <a:spLocks noChangeArrowheads="1"/>
          </p:cNvSpPr>
          <p:nvPr/>
        </p:nvSpPr>
        <p:spPr bwMode="auto">
          <a:xfrm>
            <a:off x="1309688" y="5351859"/>
            <a:ext cx="10289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30000"/>
              </a:spcBef>
            </a:pPr>
            <a:r>
              <a:rPr lang="en-US" sz="1500" b="1">
                <a:solidFill>
                  <a:srgbClr val="000000"/>
                </a:solidFill>
                <a:latin typeface="Times New Roman" pitchFamily="18" charset="0"/>
              </a:rPr>
              <a:t>VA Contract</a:t>
            </a:r>
            <a:endParaRPr lang="en-US" sz="800">
              <a:latin typeface="Times New Roman" pitchFamily="18" charset="0"/>
            </a:endParaRPr>
          </a:p>
        </p:txBody>
      </p:sp>
      <p:sp>
        <p:nvSpPr>
          <p:cNvPr id="10285" name="Text Box 141"/>
          <p:cNvSpPr txBox="1">
            <a:spLocks noChangeArrowheads="1"/>
          </p:cNvSpPr>
          <p:nvPr/>
        </p:nvSpPr>
        <p:spPr bwMode="auto">
          <a:xfrm>
            <a:off x="5867400" y="4420195"/>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67" charset="0"/>
                <a:ea typeface="Osaka" pitchFamily="67" charset="-128"/>
              </a:defRPr>
            </a:lvl1pPr>
            <a:lvl2pPr marL="742950" indent="-285750">
              <a:defRPr sz="2400">
                <a:solidFill>
                  <a:schemeClr val="tx1"/>
                </a:solidFill>
                <a:latin typeface="Times" pitchFamily="67" charset="0"/>
                <a:ea typeface="Osaka" pitchFamily="67" charset="-128"/>
              </a:defRPr>
            </a:lvl2pPr>
            <a:lvl3pPr marL="1143000" indent="-228600">
              <a:defRPr sz="2400">
                <a:solidFill>
                  <a:schemeClr val="tx1"/>
                </a:solidFill>
                <a:latin typeface="Times" pitchFamily="67" charset="0"/>
                <a:ea typeface="Osaka" pitchFamily="67" charset="-128"/>
              </a:defRPr>
            </a:lvl3pPr>
            <a:lvl4pPr marL="1600200" indent="-228600">
              <a:defRPr sz="2400">
                <a:solidFill>
                  <a:schemeClr val="tx1"/>
                </a:solidFill>
                <a:latin typeface="Times" pitchFamily="67" charset="0"/>
                <a:ea typeface="Osaka" pitchFamily="67" charset="-128"/>
              </a:defRPr>
            </a:lvl4pPr>
            <a:lvl5pPr marL="2057400" indent="-228600">
              <a:defRPr sz="2400">
                <a:solidFill>
                  <a:schemeClr val="tx1"/>
                </a:solidFill>
                <a:latin typeface="Times" pitchFamily="67" charset="0"/>
                <a:ea typeface="Osaka" pitchFamily="67" charset="-128"/>
              </a:defRPr>
            </a:lvl5pPr>
            <a:lvl6pPr marL="2514600" indent="-228600" eaLnBrk="0" fontAlgn="base" hangingPunct="0">
              <a:spcBef>
                <a:spcPct val="0"/>
              </a:spcBef>
              <a:spcAft>
                <a:spcPct val="0"/>
              </a:spcAft>
              <a:defRPr sz="2400">
                <a:solidFill>
                  <a:schemeClr val="tx1"/>
                </a:solidFill>
                <a:latin typeface="Times" pitchFamily="67" charset="0"/>
                <a:ea typeface="Osaka" pitchFamily="67" charset="-128"/>
              </a:defRPr>
            </a:lvl6pPr>
            <a:lvl7pPr marL="2971800" indent="-228600" eaLnBrk="0" fontAlgn="base" hangingPunct="0">
              <a:spcBef>
                <a:spcPct val="0"/>
              </a:spcBef>
              <a:spcAft>
                <a:spcPct val="0"/>
              </a:spcAft>
              <a:defRPr sz="2400">
                <a:solidFill>
                  <a:schemeClr val="tx1"/>
                </a:solidFill>
                <a:latin typeface="Times" pitchFamily="67" charset="0"/>
                <a:ea typeface="Osaka" pitchFamily="67" charset="-128"/>
              </a:defRPr>
            </a:lvl7pPr>
            <a:lvl8pPr marL="3429000" indent="-228600" eaLnBrk="0" fontAlgn="base" hangingPunct="0">
              <a:spcBef>
                <a:spcPct val="0"/>
              </a:spcBef>
              <a:spcAft>
                <a:spcPct val="0"/>
              </a:spcAft>
              <a:defRPr sz="2400">
                <a:solidFill>
                  <a:schemeClr val="tx1"/>
                </a:solidFill>
                <a:latin typeface="Times" pitchFamily="67" charset="0"/>
                <a:ea typeface="Osaka" pitchFamily="67" charset="-128"/>
              </a:defRPr>
            </a:lvl8pPr>
            <a:lvl9pPr marL="3886200" indent="-228600" eaLnBrk="0" fontAlgn="base" hangingPunct="0">
              <a:spcBef>
                <a:spcPct val="0"/>
              </a:spcBef>
              <a:spcAft>
                <a:spcPct val="0"/>
              </a:spcAft>
              <a:defRPr sz="2400">
                <a:solidFill>
                  <a:schemeClr val="tx1"/>
                </a:solidFill>
                <a:latin typeface="Times" pitchFamily="67" charset="0"/>
                <a:ea typeface="Osaka" pitchFamily="67" charset="-128"/>
              </a:defRPr>
            </a:lvl9pPr>
          </a:lstStyle>
          <a:p>
            <a:pPr>
              <a:spcBef>
                <a:spcPct val="30000"/>
              </a:spcBef>
            </a:pPr>
            <a:r>
              <a:rPr lang="en-US" sz="1200">
                <a:solidFill>
                  <a:srgbClr val="000066"/>
                </a:solidFill>
                <a:latin typeface="Times New Roman" pitchFamily="18" charset="0"/>
              </a:rPr>
              <a:t>Private Sector Pricing</a:t>
            </a:r>
          </a:p>
        </p:txBody>
      </p:sp>
      <p:sp>
        <p:nvSpPr>
          <p:cNvPr id="10286" name="AutoShape 142"/>
          <p:cNvSpPr>
            <a:spLocks noChangeArrowheads="1"/>
          </p:cNvSpPr>
          <p:nvPr/>
        </p:nvSpPr>
        <p:spPr bwMode="auto">
          <a:xfrm>
            <a:off x="1835151" y="4708922"/>
            <a:ext cx="976313" cy="485180"/>
          </a:xfrm>
          <a:prstGeom prst="rightArrow">
            <a:avLst>
              <a:gd name="adj1" fmla="val 50000"/>
              <a:gd name="adj2" fmla="val 471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7" name="AutoShape 143"/>
          <p:cNvSpPr>
            <a:spLocks noChangeArrowheads="1"/>
          </p:cNvSpPr>
          <p:nvPr/>
        </p:nvSpPr>
        <p:spPr bwMode="auto">
          <a:xfrm>
            <a:off x="1500188" y="4708922"/>
            <a:ext cx="976312" cy="485180"/>
          </a:xfrm>
          <a:prstGeom prst="rightArrow">
            <a:avLst>
              <a:gd name="adj1" fmla="val 50000"/>
              <a:gd name="adj2" fmla="val 471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8" name="AutoShape 144"/>
          <p:cNvSpPr>
            <a:spLocks noChangeArrowheads="1"/>
          </p:cNvSpPr>
          <p:nvPr/>
        </p:nvSpPr>
        <p:spPr bwMode="auto">
          <a:xfrm>
            <a:off x="1957388" y="4691063"/>
            <a:ext cx="976312" cy="485180"/>
          </a:xfrm>
          <a:prstGeom prst="rightArrow">
            <a:avLst>
              <a:gd name="adj1" fmla="val 50000"/>
              <a:gd name="adj2" fmla="val 471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9" name="AutoShape 145"/>
          <p:cNvSpPr>
            <a:spLocks noChangeArrowheads="1"/>
          </p:cNvSpPr>
          <p:nvPr/>
        </p:nvSpPr>
        <p:spPr bwMode="auto">
          <a:xfrm>
            <a:off x="1552576" y="5063133"/>
            <a:ext cx="976313" cy="485180"/>
          </a:xfrm>
          <a:custGeom>
            <a:avLst/>
            <a:gdLst>
              <a:gd name="T0" fmla="*/ 33096785 w 21600"/>
              <a:gd name="T1" fmla="*/ 0 h 21600"/>
              <a:gd name="T2" fmla="*/ 0 w 21600"/>
              <a:gd name="T3" fmla="*/ 6199830 h 21600"/>
              <a:gd name="T4" fmla="*/ 33096785 w 21600"/>
              <a:gd name="T5" fmla="*/ 12399635 h 21600"/>
              <a:gd name="T6" fmla="*/ 44129031 w 21600"/>
              <a:gd name="T7" fmla="*/ 61998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497891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itle 22"/>
          <p:cNvSpPr>
            <a:spLocks noGrp="1"/>
          </p:cNvSpPr>
          <p:nvPr>
            <p:ph type="title"/>
          </p:nvPr>
        </p:nvSpPr>
        <p:spPr/>
        <p:txBody>
          <a:bodyPr/>
          <a:lstStyle/>
          <a:p>
            <a:pPr eaLnBrk="1" hangingPunct="1"/>
            <a:r>
              <a:rPr lang="en-US" dirty="0" smtClean="0"/>
              <a:t>The 340B Price</a:t>
            </a:r>
          </a:p>
        </p:txBody>
      </p:sp>
      <p:grpSp>
        <p:nvGrpSpPr>
          <p:cNvPr id="5" name="Group 4" descr="How discounted is the 340B price? The 340B discount is very steep, one of the largest discounts available on drug prices in the United States. Studies have reported that the 340B price is approximately 25% to 50% of the average wholesale price AWP, and 340B prices are reported to represent savings of 22% or often much greater on the entity’s total drug purchases. &#10;&#10;The 340B price is at least as low as the price that state Medicaid agencies pay and is actually a ceiling price, meaning it is the highest price a participating entity may be charged under the statute. However, drug manufacturers are free to offer entities sub-ceiling prices on drugs as well, and the 340B Prime Vendor Program negotiates sub-ceiling prices regularly. &#10;&#10;The data used to calculate the 340B ceiling price are kept confidential because of Social Security Act requirements. Manufacturers calculate the ceiling price using a 340B statute formula. Manufacturers report the confidential data components used in the formula to the Centers for Medicare and Medicaid Services, or CMS, and CMS shares these components with the Office Pharmacy Affairs, which then uses these CMS data to calculate and verify 340B prices. &#10;&#10;Under changes made by the Affordable Care Act, HHS (or HRSA) will be required to provide secure Internet access to entities to the 340B ceiling prices calculated by CMS or HRSA. Although underlying pricing data would still be kept confidential, this access will make the 340B pricing process more transparent and help entities determine if they are receiving the right price.  &#10;&#10;The next slide discusses the drugs covered under the 340B Program.&#10;" title="The 340B Price"/>
          <p:cNvGrpSpPr/>
          <p:nvPr/>
        </p:nvGrpSpPr>
        <p:grpSpPr>
          <a:xfrm>
            <a:off x="228600" y="1219200"/>
            <a:ext cx="8505825" cy="5257800"/>
            <a:chOff x="1143000" y="1396998"/>
            <a:chExt cx="7962900" cy="4851402"/>
          </a:xfrm>
        </p:grpSpPr>
        <p:sp>
          <p:nvSpPr>
            <p:cNvPr id="193575" name="Text Box 39"/>
            <p:cNvSpPr txBox="1">
              <a:spLocks noChangeArrowheads="1"/>
            </p:cNvSpPr>
            <p:nvPr/>
          </p:nvSpPr>
          <p:spPr bwMode="auto">
            <a:xfrm>
              <a:off x="3200400" y="2590800"/>
              <a:ext cx="3248025" cy="731838"/>
            </a:xfrm>
            <a:prstGeom prst="rect">
              <a:avLst/>
            </a:prstGeom>
            <a:noFill/>
            <a:ln w="9525">
              <a:noFill/>
              <a:miter lim="800000"/>
              <a:headEnd/>
              <a:tailEnd/>
            </a:ln>
          </p:spPr>
          <p:txBody>
            <a:bodyPr>
              <a:spAutoFit/>
            </a:bodyPr>
            <a:lstStyle/>
            <a:p>
              <a:pPr algn="ctr"/>
              <a:r>
                <a:rPr lang="en-US" sz="2800" b="1" dirty="0" smtClean="0">
                  <a:solidFill>
                    <a:srgbClr val="CC3300"/>
                  </a:solidFill>
                  <a:latin typeface="Verdana" pitchFamily="34" charset="0"/>
                </a:rPr>
                <a:t>25%</a:t>
              </a:r>
              <a:r>
                <a:rPr lang="en-US" sz="2800" dirty="0" smtClean="0">
                  <a:solidFill>
                    <a:srgbClr val="C00000"/>
                  </a:solidFill>
                  <a:latin typeface="+mj-lt"/>
                </a:rPr>
                <a:t>–</a:t>
              </a:r>
              <a:r>
                <a:rPr lang="en-US" sz="2800" b="1" dirty="0" smtClean="0">
                  <a:solidFill>
                    <a:srgbClr val="CC3300"/>
                  </a:solidFill>
                  <a:latin typeface="Verdana" pitchFamily="34" charset="0"/>
                </a:rPr>
                <a:t>50</a:t>
              </a:r>
              <a:r>
                <a:rPr lang="en-US" sz="2800" b="1" dirty="0">
                  <a:solidFill>
                    <a:srgbClr val="CC3300"/>
                  </a:solidFill>
                  <a:latin typeface="Verdana" pitchFamily="34" charset="0"/>
                </a:rPr>
                <a:t>%</a:t>
              </a:r>
              <a:r>
                <a:rPr lang="en-US" sz="1600" b="1" dirty="0">
                  <a:latin typeface="Verdana" pitchFamily="34" charset="0"/>
                </a:rPr>
                <a:t> </a:t>
              </a:r>
            </a:p>
            <a:p>
              <a:pPr algn="r"/>
              <a:r>
                <a:rPr lang="en-US" sz="1400" b="1" dirty="0">
                  <a:latin typeface="Verdana" pitchFamily="34" charset="0"/>
                </a:rPr>
                <a:t>of the average wholesale price</a:t>
              </a:r>
            </a:p>
          </p:txBody>
        </p:sp>
        <p:grpSp>
          <p:nvGrpSpPr>
            <p:cNvPr id="4" name="Group 3"/>
            <p:cNvGrpSpPr/>
            <p:nvPr/>
          </p:nvGrpSpPr>
          <p:grpSpPr>
            <a:xfrm>
              <a:off x="1143000" y="1396998"/>
              <a:ext cx="7962900" cy="4851402"/>
              <a:chOff x="1371600" y="1473198"/>
              <a:chExt cx="7391400" cy="4508502"/>
            </a:xfrm>
          </p:grpSpPr>
          <p:grpSp>
            <p:nvGrpSpPr>
              <p:cNvPr id="193559" name="Group 23"/>
              <p:cNvGrpSpPr>
                <a:grpSpLocks/>
              </p:cNvGrpSpPr>
              <p:nvPr>
                <p:custDataLst>
                  <p:tags r:id="rId2"/>
                </p:custDataLst>
              </p:nvPr>
            </p:nvGrpSpPr>
            <p:grpSpPr bwMode="auto">
              <a:xfrm>
                <a:off x="1371600" y="3962400"/>
                <a:ext cx="1752600" cy="2019300"/>
                <a:chOff x="48" y="2856"/>
                <a:chExt cx="1104" cy="1272"/>
              </a:xfrm>
            </p:grpSpPr>
            <p:sp>
              <p:nvSpPr>
                <p:cNvPr id="193560" name="AutoShape 24" descr="Beakers with Drug Manufacturer text below"/>
                <p:cNvSpPr>
                  <a:spLocks noChangeArrowheads="1"/>
                </p:cNvSpPr>
                <p:nvPr/>
              </p:nvSpPr>
              <p:spPr bwMode="auto">
                <a:xfrm>
                  <a:off x="192" y="2856"/>
                  <a:ext cx="864" cy="864"/>
                </a:xfrm>
                <a:prstGeom prst="roundRect">
                  <a:avLst>
                    <a:gd name="adj" fmla="val 16667"/>
                  </a:avLst>
                </a:prstGeom>
                <a:blipFill dpi="0" rotWithShape="1">
                  <a:blip r:embed="rId7" cstate="print"/>
                  <a:srcRect/>
                  <a:stretch>
                    <a:fillRect b="-50673"/>
                  </a:stretch>
                </a:blipFill>
                <a:ln w="28575">
                  <a:solidFill>
                    <a:srgbClr val="0F292F"/>
                  </a:solidFill>
                  <a:round/>
                  <a:headEnd/>
                  <a:tailEnd/>
                </a:ln>
                <a:effectLst/>
              </p:spPr>
              <p:txBody>
                <a:bodyPr wrap="none" anchor="ctr"/>
                <a:lstStyle/>
                <a:p>
                  <a:pPr algn="ctr">
                    <a:defRPr/>
                  </a:pPr>
                  <a:endParaRPr lang="en-US" dirty="0"/>
                </a:p>
              </p:txBody>
            </p:sp>
            <p:sp>
              <p:nvSpPr>
                <p:cNvPr id="50194" name="Text Box 25"/>
                <p:cNvSpPr txBox="1">
                  <a:spLocks noChangeArrowheads="1"/>
                </p:cNvSpPr>
                <p:nvPr/>
              </p:nvSpPr>
              <p:spPr bwMode="auto">
                <a:xfrm>
                  <a:off x="48" y="3792"/>
                  <a:ext cx="1104" cy="336"/>
                </a:xfrm>
                <a:prstGeom prst="rect">
                  <a:avLst/>
                </a:prstGeom>
                <a:noFill/>
                <a:ln w="9525" algn="ctr">
                  <a:noFill/>
                  <a:miter lim="800000"/>
                  <a:headEnd/>
                  <a:tailEnd/>
                </a:ln>
              </p:spPr>
              <p:txBody>
                <a:bodyPr lIns="0" rIns="0">
                  <a:spAutoFit/>
                </a:bodyPr>
                <a:lstStyle/>
                <a:p>
                  <a:pPr algn="ctr">
                    <a:lnSpc>
                      <a:spcPct val="90000"/>
                    </a:lnSpc>
                  </a:pPr>
                  <a:r>
                    <a:rPr lang="en-US" sz="1600" b="1" dirty="0">
                      <a:solidFill>
                        <a:srgbClr val="14363E"/>
                      </a:solidFill>
                      <a:latin typeface="Verdana" pitchFamily="34" charset="0"/>
                    </a:rPr>
                    <a:t>Drug Manufacturers</a:t>
                  </a:r>
                </a:p>
              </p:txBody>
            </p:sp>
          </p:grpSp>
          <p:grpSp>
            <p:nvGrpSpPr>
              <p:cNvPr id="193576" name="Group 40"/>
              <p:cNvGrpSpPr>
                <a:grpSpLocks/>
              </p:cNvGrpSpPr>
              <p:nvPr>
                <p:custDataLst>
                  <p:tags r:id="rId3"/>
                </p:custDataLst>
              </p:nvPr>
            </p:nvGrpSpPr>
            <p:grpSpPr bwMode="auto">
              <a:xfrm>
                <a:off x="5486403" y="1473198"/>
                <a:ext cx="2362201" cy="912813"/>
                <a:chOff x="3984" y="1728"/>
                <a:chExt cx="1488" cy="575"/>
              </a:xfrm>
            </p:grpSpPr>
            <p:sp>
              <p:nvSpPr>
                <p:cNvPr id="50189" name="Text Box 41"/>
                <p:cNvSpPr txBox="1">
                  <a:spLocks noChangeArrowheads="1"/>
                </p:cNvSpPr>
                <p:nvPr/>
              </p:nvSpPr>
              <p:spPr bwMode="auto">
                <a:xfrm>
                  <a:off x="3984" y="2116"/>
                  <a:ext cx="1488" cy="187"/>
                </a:xfrm>
                <a:prstGeom prst="rect">
                  <a:avLst/>
                </a:prstGeom>
                <a:noFill/>
                <a:ln w="9525" algn="ctr">
                  <a:noFill/>
                  <a:miter lim="800000"/>
                  <a:headEnd/>
                  <a:tailEnd/>
                </a:ln>
              </p:spPr>
              <p:txBody>
                <a:bodyPr>
                  <a:spAutoFit/>
                </a:bodyPr>
                <a:lstStyle/>
                <a:p>
                  <a:pPr algn="ctr">
                    <a:lnSpc>
                      <a:spcPct val="95000"/>
                    </a:lnSpc>
                  </a:pPr>
                  <a:r>
                    <a:rPr lang="en-US" sz="1400" b="1" dirty="0" smtClean="0">
                      <a:solidFill>
                        <a:srgbClr val="235D6B"/>
                      </a:solidFill>
                      <a:latin typeface="Verdana" pitchFamily="34" charset="0"/>
                    </a:rPr>
                    <a:t>Drug Pricing Program</a:t>
                  </a:r>
                  <a:endParaRPr lang="en-US" sz="1400" b="1" dirty="0">
                    <a:solidFill>
                      <a:srgbClr val="235D6B"/>
                    </a:solidFill>
                    <a:latin typeface="Verdana" pitchFamily="34" charset="0"/>
                  </a:endParaRPr>
                </a:p>
              </p:txBody>
            </p:sp>
            <p:sp>
              <p:nvSpPr>
                <p:cNvPr id="50190" name="Rectangle 42"/>
                <p:cNvSpPr>
                  <a:spLocks noChangeArrowheads="1"/>
                </p:cNvSpPr>
                <p:nvPr/>
              </p:nvSpPr>
              <p:spPr bwMode="auto">
                <a:xfrm>
                  <a:off x="4128" y="1728"/>
                  <a:ext cx="1165" cy="442"/>
                </a:xfrm>
                <a:prstGeom prst="rect">
                  <a:avLst/>
                </a:prstGeom>
                <a:noFill/>
                <a:ln w="9525" algn="ctr">
                  <a:noFill/>
                  <a:miter lim="800000"/>
                  <a:headEnd/>
                  <a:tailEnd/>
                </a:ln>
              </p:spPr>
              <p:txBody>
                <a:bodyPr>
                  <a:spAutoFit/>
                </a:bodyPr>
                <a:lstStyle/>
                <a:p>
                  <a:pPr algn="ctr"/>
                  <a:r>
                    <a:rPr lang="en-US" sz="4000" dirty="0">
                      <a:solidFill>
                        <a:srgbClr val="14363E"/>
                      </a:solidFill>
                      <a:latin typeface="Arial Black" pitchFamily="34" charset="0"/>
                    </a:rPr>
                    <a:t>340B</a:t>
                  </a:r>
                </a:p>
              </p:txBody>
            </p:sp>
          </p:grpSp>
          <p:grpSp>
            <p:nvGrpSpPr>
              <p:cNvPr id="40" name="Group 44"/>
              <p:cNvGrpSpPr>
                <a:grpSpLocks/>
              </p:cNvGrpSpPr>
              <p:nvPr>
                <p:custDataLst>
                  <p:tags r:id="rId4"/>
                </p:custDataLst>
              </p:nvPr>
            </p:nvGrpSpPr>
            <p:grpSpPr bwMode="auto">
              <a:xfrm>
                <a:off x="1524000" y="2660652"/>
                <a:ext cx="7239000" cy="895351"/>
                <a:chOff x="672" y="1292"/>
                <a:chExt cx="4560" cy="564"/>
              </a:xfrm>
            </p:grpSpPr>
            <p:grpSp>
              <p:nvGrpSpPr>
                <p:cNvPr id="50184" name="Group 43"/>
                <p:cNvGrpSpPr>
                  <a:grpSpLocks/>
                </p:cNvGrpSpPr>
                <p:nvPr/>
              </p:nvGrpSpPr>
              <p:grpSpPr bwMode="auto">
                <a:xfrm>
                  <a:off x="672" y="1292"/>
                  <a:ext cx="4560" cy="532"/>
                  <a:chOff x="576" y="1530"/>
                  <a:chExt cx="4944" cy="578"/>
                </a:xfrm>
              </p:grpSpPr>
              <p:sp>
                <p:nvSpPr>
                  <p:cNvPr id="50187" name="Rectangle 7"/>
                  <p:cNvSpPr>
                    <a:spLocks noChangeArrowheads="1"/>
                  </p:cNvSpPr>
                  <p:nvPr/>
                </p:nvSpPr>
                <p:spPr bwMode="auto">
                  <a:xfrm>
                    <a:off x="579" y="1964"/>
                    <a:ext cx="3742" cy="144"/>
                  </a:xfrm>
                  <a:prstGeom prst="rect">
                    <a:avLst/>
                  </a:prstGeom>
                  <a:solidFill>
                    <a:srgbClr val="235D6B"/>
                  </a:solidFill>
                  <a:ln w="9525">
                    <a:noFill/>
                    <a:miter lim="800000"/>
                    <a:headEnd/>
                    <a:tailEnd/>
                  </a:ln>
                </p:spPr>
                <p:txBody>
                  <a:bodyPr wrap="none" anchor="ctr"/>
                  <a:lstStyle/>
                  <a:p>
                    <a:pPr algn="ctr"/>
                    <a:endParaRPr lang="en-US"/>
                  </a:p>
                </p:txBody>
              </p:sp>
              <p:sp>
                <p:nvSpPr>
                  <p:cNvPr id="50186" name="AutoShape 6"/>
                  <p:cNvSpPr>
                    <a:spLocks noChangeArrowheads="1"/>
                  </p:cNvSpPr>
                  <p:nvPr/>
                </p:nvSpPr>
                <p:spPr bwMode="auto">
                  <a:xfrm>
                    <a:off x="576" y="1530"/>
                    <a:ext cx="4944" cy="432"/>
                  </a:xfrm>
                  <a:prstGeom prst="parallelogram">
                    <a:avLst>
                      <a:gd name="adj" fmla="val 274084"/>
                    </a:avLst>
                  </a:prstGeom>
                  <a:solidFill>
                    <a:srgbClr val="235D6B">
                      <a:alpha val="27843"/>
                    </a:srgbClr>
                  </a:solidFill>
                  <a:ln w="9525">
                    <a:noFill/>
                    <a:miter lim="800000"/>
                    <a:headEnd/>
                    <a:tailEnd/>
                  </a:ln>
                </p:spPr>
                <p:txBody>
                  <a:bodyPr wrap="none" anchor="ctr"/>
                  <a:lstStyle/>
                  <a:p>
                    <a:pPr algn="ctr"/>
                    <a:endParaRPr lang="en-US" dirty="0"/>
                  </a:p>
                </p:txBody>
              </p:sp>
              <p:sp>
                <p:nvSpPr>
                  <p:cNvPr id="50188" name="Freeform 8"/>
                  <p:cNvSpPr>
                    <a:spLocks/>
                  </p:cNvSpPr>
                  <p:nvPr/>
                </p:nvSpPr>
                <p:spPr bwMode="auto">
                  <a:xfrm>
                    <a:off x="4320" y="1531"/>
                    <a:ext cx="1200" cy="576"/>
                  </a:xfrm>
                  <a:custGeom>
                    <a:avLst/>
                    <a:gdLst>
                      <a:gd name="T0" fmla="*/ 0 w 1200"/>
                      <a:gd name="T1" fmla="*/ 432 h 576"/>
                      <a:gd name="T2" fmla="*/ 1200 w 1200"/>
                      <a:gd name="T3" fmla="*/ 0 h 576"/>
                      <a:gd name="T4" fmla="*/ 1200 w 1200"/>
                      <a:gd name="T5" fmla="*/ 144 h 576"/>
                      <a:gd name="T6" fmla="*/ 0 w 1200"/>
                      <a:gd name="T7" fmla="*/ 576 h 576"/>
                      <a:gd name="T8" fmla="*/ 0 w 1200"/>
                      <a:gd name="T9" fmla="*/ 432 h 576"/>
                      <a:gd name="T10" fmla="*/ 0 60000 65536"/>
                      <a:gd name="T11" fmla="*/ 0 60000 65536"/>
                      <a:gd name="T12" fmla="*/ 0 60000 65536"/>
                      <a:gd name="T13" fmla="*/ 0 60000 65536"/>
                      <a:gd name="T14" fmla="*/ 0 60000 65536"/>
                      <a:gd name="T15" fmla="*/ 0 w 1200"/>
                      <a:gd name="T16" fmla="*/ 0 h 576"/>
                      <a:gd name="T17" fmla="*/ 1200 w 1200"/>
                      <a:gd name="T18" fmla="*/ 576 h 576"/>
                    </a:gdLst>
                    <a:ahLst/>
                    <a:cxnLst>
                      <a:cxn ang="T10">
                        <a:pos x="T0" y="T1"/>
                      </a:cxn>
                      <a:cxn ang="T11">
                        <a:pos x="T2" y="T3"/>
                      </a:cxn>
                      <a:cxn ang="T12">
                        <a:pos x="T4" y="T5"/>
                      </a:cxn>
                      <a:cxn ang="T13">
                        <a:pos x="T6" y="T7"/>
                      </a:cxn>
                      <a:cxn ang="T14">
                        <a:pos x="T8" y="T9"/>
                      </a:cxn>
                    </a:cxnLst>
                    <a:rect l="T15" t="T16" r="T17" b="T18"/>
                    <a:pathLst>
                      <a:path w="1200" h="576">
                        <a:moveTo>
                          <a:pt x="0" y="432"/>
                        </a:moveTo>
                        <a:lnTo>
                          <a:pt x="1200" y="0"/>
                        </a:lnTo>
                        <a:lnTo>
                          <a:pt x="1200" y="144"/>
                        </a:lnTo>
                        <a:lnTo>
                          <a:pt x="0" y="576"/>
                        </a:lnTo>
                        <a:lnTo>
                          <a:pt x="0" y="432"/>
                        </a:lnTo>
                        <a:close/>
                      </a:path>
                    </a:pathLst>
                  </a:custGeom>
                  <a:solidFill>
                    <a:srgbClr val="308194"/>
                  </a:solidFill>
                  <a:ln w="9525">
                    <a:noFill/>
                    <a:round/>
                    <a:headEnd/>
                    <a:tailEnd/>
                  </a:ln>
                </p:spPr>
                <p:txBody>
                  <a:bodyPr/>
                  <a:lstStyle/>
                  <a:p>
                    <a:endParaRPr lang="en-US"/>
                  </a:p>
                </p:txBody>
              </p:sp>
            </p:grpSp>
            <p:sp>
              <p:nvSpPr>
                <p:cNvPr id="50185" name="Text Box 10"/>
                <p:cNvSpPr txBox="1">
                  <a:spLocks noChangeArrowheads="1"/>
                </p:cNvSpPr>
                <p:nvPr/>
              </p:nvSpPr>
              <p:spPr bwMode="auto">
                <a:xfrm>
                  <a:off x="864" y="1662"/>
                  <a:ext cx="3021" cy="194"/>
                </a:xfrm>
                <a:prstGeom prst="rect">
                  <a:avLst/>
                </a:prstGeom>
                <a:noFill/>
                <a:ln w="9525">
                  <a:noFill/>
                  <a:miter lim="800000"/>
                  <a:headEnd/>
                  <a:tailEnd/>
                </a:ln>
              </p:spPr>
              <p:txBody>
                <a:bodyPr wrap="none">
                  <a:spAutoFit/>
                </a:bodyPr>
                <a:lstStyle/>
                <a:p>
                  <a:r>
                    <a:rPr lang="en-US" sz="1400" b="1" dirty="0">
                      <a:solidFill>
                        <a:schemeClr val="bg1"/>
                      </a:solidFill>
                    </a:rPr>
                    <a:t>The 340B price is actually considered a “ceiling” price</a:t>
                  </a:r>
                </a:p>
              </p:txBody>
            </p:sp>
          </p:grpSp>
          <p:sp>
            <p:nvSpPr>
              <p:cNvPr id="2" name="Right Arrow 1"/>
              <p:cNvSpPr/>
              <p:nvPr/>
            </p:nvSpPr>
            <p:spPr bwMode="auto">
              <a:xfrm>
                <a:off x="3375904" y="4223385"/>
                <a:ext cx="2743200" cy="11430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sp>
          <p:nvSpPr>
            <p:cNvPr id="3" name="TextBox 2"/>
            <p:cNvSpPr txBox="1"/>
            <p:nvPr/>
          </p:nvSpPr>
          <p:spPr>
            <a:xfrm>
              <a:off x="6172200" y="4191000"/>
              <a:ext cx="2590799" cy="1384995"/>
            </a:xfrm>
            <a:prstGeom prst="rect">
              <a:avLst/>
            </a:prstGeom>
            <a:noFill/>
          </p:spPr>
          <p:txBody>
            <a:bodyPr wrap="square" rtlCol="0">
              <a:spAutoFit/>
            </a:bodyPr>
            <a:lstStyle/>
            <a:p>
              <a:pPr algn="ctr"/>
              <a:r>
                <a:rPr lang="en-US" sz="2800" dirty="0" smtClean="0">
                  <a:latin typeface="+mn-lt"/>
                </a:rPr>
                <a:t>Can offer sub-ceiling prices</a:t>
              </a:r>
              <a:endParaRPr lang="en-US" sz="2800" dirty="0">
                <a:latin typeface="+mn-lt"/>
              </a:endParaRPr>
            </a:p>
          </p:txBody>
        </p:sp>
      </p:grpSp>
    </p:spTree>
    <p:custDataLst>
      <p:tags r:id="rId1"/>
    </p:custDataLst>
    <p:extLst>
      <p:ext uri="{BB962C8B-B14F-4D97-AF65-F5344CB8AC3E}">
        <p14:creationId xmlns:p14="http://schemas.microsoft.com/office/powerpoint/2010/main" val="23254656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685801"/>
          </a:xfrm>
        </p:spPr>
        <p:txBody>
          <a:bodyPr>
            <a:normAutofit fontScale="90000"/>
          </a:bodyPr>
          <a:lstStyle/>
          <a:p>
            <a:pPr eaLnBrk="1" hangingPunct="1"/>
            <a:r>
              <a:rPr lang="en-US" sz="4000" b="1" dirty="0" smtClean="0"/>
              <a:t>Benefits of PVP to Participants</a:t>
            </a:r>
          </a:p>
        </p:txBody>
      </p:sp>
      <p:sp>
        <p:nvSpPr>
          <p:cNvPr id="19459" name="Rectangle 3"/>
          <p:cNvSpPr>
            <a:spLocks noGrp="1" noChangeArrowheads="1"/>
          </p:cNvSpPr>
          <p:nvPr>
            <p:ph type="body" idx="1"/>
          </p:nvPr>
        </p:nvSpPr>
        <p:spPr>
          <a:xfrm>
            <a:off x="457200" y="1600200"/>
            <a:ext cx="8305800" cy="4257675"/>
          </a:xfrm>
        </p:spPr>
        <p:txBody>
          <a:bodyPr/>
          <a:lstStyle/>
          <a:p>
            <a:pPr eaLnBrk="1" hangingPunct="1">
              <a:lnSpc>
                <a:spcPct val="115000"/>
              </a:lnSpc>
              <a:spcAft>
                <a:spcPct val="20000"/>
              </a:spcAft>
            </a:pPr>
            <a:endParaRPr lang="en-US" sz="2400" dirty="0" smtClean="0"/>
          </a:p>
          <a:p>
            <a:pPr eaLnBrk="1" hangingPunct="1">
              <a:lnSpc>
                <a:spcPct val="115000"/>
              </a:lnSpc>
              <a:spcAft>
                <a:spcPct val="20000"/>
              </a:spcAft>
            </a:pPr>
            <a:r>
              <a:rPr lang="en-US" sz="2400" dirty="0" smtClean="0"/>
              <a:t>Ease of enrollment and activation of pricing by wholesaler</a:t>
            </a:r>
          </a:p>
          <a:p>
            <a:pPr eaLnBrk="1" hangingPunct="1">
              <a:lnSpc>
                <a:spcPct val="115000"/>
              </a:lnSpc>
              <a:spcAft>
                <a:spcPct val="20000"/>
              </a:spcAft>
            </a:pPr>
            <a:r>
              <a:rPr lang="en-US" sz="2400" dirty="0" smtClean="0"/>
              <a:t>Access to 340B sub-ceiling prices for covered drugs</a:t>
            </a:r>
          </a:p>
          <a:p>
            <a:pPr eaLnBrk="1" hangingPunct="1">
              <a:lnSpc>
                <a:spcPct val="115000"/>
              </a:lnSpc>
              <a:spcAft>
                <a:spcPct val="20000"/>
              </a:spcAft>
            </a:pPr>
            <a:r>
              <a:rPr lang="en-US" sz="2400" dirty="0" smtClean="0"/>
              <a:t>Access to discounts on other value added outpatient products such as vaccines and diabetic supplies</a:t>
            </a:r>
          </a:p>
          <a:p>
            <a:pPr eaLnBrk="1" hangingPunct="1">
              <a:lnSpc>
                <a:spcPct val="115000"/>
              </a:lnSpc>
              <a:spcAft>
                <a:spcPct val="20000"/>
              </a:spcAft>
            </a:pPr>
            <a:r>
              <a:rPr lang="en-US" sz="2400" dirty="0" smtClean="0"/>
              <a:t>Participant communications </a:t>
            </a:r>
          </a:p>
          <a:p>
            <a:pPr eaLnBrk="1" hangingPunct="1">
              <a:lnSpc>
                <a:spcPct val="115000"/>
              </a:lnSpc>
              <a:spcAft>
                <a:spcPct val="20000"/>
              </a:spcAft>
            </a:pPr>
            <a:r>
              <a:rPr lang="en-US" sz="2400" dirty="0" smtClean="0"/>
              <a:t>Support of DSHs and HRSA grantees by funding 340B education and networking opportunities</a:t>
            </a:r>
          </a:p>
        </p:txBody>
      </p:sp>
    </p:spTree>
    <p:extLst>
      <p:ext uri="{BB962C8B-B14F-4D97-AF65-F5344CB8AC3E}">
        <p14:creationId xmlns:p14="http://schemas.microsoft.com/office/powerpoint/2010/main" val="35218370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925711"/>
          </a:xfrm>
        </p:spPr>
        <p:txBody>
          <a:bodyPr/>
          <a:lstStyle/>
          <a:p>
            <a:pPr eaLnBrk="1" hangingPunct="1"/>
            <a:r>
              <a:rPr lang="en-US" b="1" dirty="0" smtClean="0"/>
              <a:t>Value of PVP to Participants</a:t>
            </a:r>
          </a:p>
        </p:txBody>
      </p:sp>
      <p:sp>
        <p:nvSpPr>
          <p:cNvPr id="20483" name="Rectangle 3"/>
          <p:cNvSpPr>
            <a:spLocks noGrp="1" noChangeArrowheads="1"/>
          </p:cNvSpPr>
          <p:nvPr>
            <p:ph type="body" idx="1"/>
          </p:nvPr>
        </p:nvSpPr>
        <p:spPr>
          <a:xfrm>
            <a:off x="457200" y="1857375"/>
            <a:ext cx="8305800" cy="4357688"/>
          </a:xfrm>
        </p:spPr>
        <p:txBody>
          <a:bodyPr/>
          <a:lstStyle/>
          <a:p>
            <a:pPr eaLnBrk="1" hangingPunct="1">
              <a:lnSpc>
                <a:spcPct val="115000"/>
              </a:lnSpc>
              <a:spcAft>
                <a:spcPct val="20000"/>
              </a:spcAft>
            </a:pPr>
            <a:r>
              <a:rPr lang="en-US" sz="2400" smtClean="0"/>
              <a:t>Savings - average sub-ceiling savings on PVP contract purchases for all participants = 16% in 2007</a:t>
            </a:r>
          </a:p>
          <a:p>
            <a:pPr eaLnBrk="1" hangingPunct="1">
              <a:lnSpc>
                <a:spcPct val="115000"/>
              </a:lnSpc>
              <a:spcAft>
                <a:spcPct val="20000"/>
              </a:spcAft>
            </a:pPr>
            <a:r>
              <a:rPr lang="en-US" sz="2400" smtClean="0"/>
              <a:t>Diminishes the need for Independent Sub-Ceiling contracts and the resources that they require to manage</a:t>
            </a:r>
          </a:p>
          <a:p>
            <a:pPr eaLnBrk="1" hangingPunct="1">
              <a:lnSpc>
                <a:spcPct val="115000"/>
              </a:lnSpc>
              <a:spcAft>
                <a:spcPct val="20000"/>
              </a:spcAft>
            </a:pPr>
            <a:r>
              <a:rPr lang="en-US" sz="2400" smtClean="0"/>
              <a:t>Provides a “One Stop Shopping” model for outpatient pharmacy services such as 340B split-billing software</a:t>
            </a:r>
          </a:p>
          <a:p>
            <a:pPr eaLnBrk="1" hangingPunct="1">
              <a:lnSpc>
                <a:spcPct val="115000"/>
              </a:lnSpc>
              <a:spcAft>
                <a:spcPct val="20000"/>
              </a:spcAft>
            </a:pPr>
            <a:r>
              <a:rPr lang="en-US" sz="2400" smtClean="0"/>
              <a:t>Access to lowest priced vaccines in the marketplace </a:t>
            </a:r>
          </a:p>
          <a:p>
            <a:pPr eaLnBrk="1" hangingPunct="1">
              <a:lnSpc>
                <a:spcPct val="115000"/>
              </a:lnSpc>
              <a:spcAft>
                <a:spcPct val="20000"/>
              </a:spcAft>
            </a:pPr>
            <a:r>
              <a:rPr lang="en-US" sz="2400" smtClean="0"/>
              <a:t>Access to market reports to help cut formulary costs</a:t>
            </a:r>
          </a:p>
        </p:txBody>
      </p:sp>
    </p:spTree>
    <p:extLst>
      <p:ext uri="{BB962C8B-B14F-4D97-AF65-F5344CB8AC3E}">
        <p14:creationId xmlns:p14="http://schemas.microsoft.com/office/powerpoint/2010/main" val="1896670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925711"/>
          </a:xfrm>
        </p:spPr>
        <p:txBody>
          <a:bodyPr/>
          <a:lstStyle/>
          <a:p>
            <a:pPr eaLnBrk="1" hangingPunct="1"/>
            <a:r>
              <a:rPr lang="en-US" sz="3600" b="1" dirty="0" smtClean="0"/>
              <a:t>Cost Savings Analysis Summary</a:t>
            </a:r>
          </a:p>
        </p:txBody>
      </p:sp>
      <p:sp>
        <p:nvSpPr>
          <p:cNvPr id="22531" name="Rectangle 3"/>
          <p:cNvSpPr>
            <a:spLocks noGrp="1" noChangeArrowheads="1"/>
          </p:cNvSpPr>
          <p:nvPr>
            <p:ph type="body" idx="1"/>
          </p:nvPr>
        </p:nvSpPr>
        <p:spPr>
          <a:xfrm>
            <a:off x="457200" y="1714500"/>
            <a:ext cx="8229600" cy="4500563"/>
          </a:xfrm>
        </p:spPr>
        <p:txBody>
          <a:bodyPr/>
          <a:lstStyle/>
          <a:p>
            <a:pPr eaLnBrk="1" hangingPunct="1">
              <a:lnSpc>
                <a:spcPct val="115000"/>
              </a:lnSpc>
              <a:spcAft>
                <a:spcPct val="20000"/>
              </a:spcAft>
            </a:pPr>
            <a:r>
              <a:rPr lang="en-US" sz="2400" smtClean="0"/>
              <a:t>Current Annualized Purchases = </a:t>
            </a:r>
            <a:r>
              <a:rPr lang="en-US" sz="2800" b="1" smtClean="0"/>
              <a:t>$538,576</a:t>
            </a:r>
          </a:p>
          <a:p>
            <a:pPr eaLnBrk="1" hangingPunct="1">
              <a:lnSpc>
                <a:spcPct val="115000"/>
              </a:lnSpc>
              <a:spcAft>
                <a:spcPct val="20000"/>
              </a:spcAft>
            </a:pPr>
            <a:r>
              <a:rPr lang="en-US" sz="2400" smtClean="0"/>
              <a:t>Projected Annualized Purchases if the participant takes advantage of all categories of savings (1:1, generic exchange, and therapeutic exchange = </a:t>
            </a:r>
            <a:r>
              <a:rPr lang="en-US" sz="2800" b="1" smtClean="0"/>
              <a:t>$331,131</a:t>
            </a:r>
          </a:p>
          <a:p>
            <a:pPr eaLnBrk="1" hangingPunct="1">
              <a:lnSpc>
                <a:spcPct val="115000"/>
              </a:lnSpc>
              <a:spcAft>
                <a:spcPct val="20000"/>
              </a:spcAft>
            </a:pPr>
            <a:r>
              <a:rPr lang="en-US" sz="2400" smtClean="0"/>
              <a:t>Annualized Savings of </a:t>
            </a:r>
            <a:r>
              <a:rPr lang="en-US" sz="2800" b="1" smtClean="0">
                <a:solidFill>
                  <a:srgbClr val="F81402"/>
                </a:solidFill>
              </a:rPr>
              <a:t>$205,455</a:t>
            </a:r>
          </a:p>
          <a:p>
            <a:pPr eaLnBrk="1" hangingPunct="1">
              <a:lnSpc>
                <a:spcPct val="115000"/>
              </a:lnSpc>
              <a:spcAft>
                <a:spcPct val="20000"/>
              </a:spcAft>
            </a:pPr>
            <a:r>
              <a:rPr lang="en-US" sz="2400" smtClean="0"/>
              <a:t>Percent Savings of </a:t>
            </a:r>
            <a:r>
              <a:rPr lang="en-US" sz="2800" b="1" smtClean="0">
                <a:solidFill>
                  <a:srgbClr val="F81402"/>
                </a:solidFill>
              </a:rPr>
              <a:t>38%</a:t>
            </a:r>
            <a:r>
              <a:rPr lang="en-US" sz="2400" smtClean="0"/>
              <a:t> </a:t>
            </a:r>
          </a:p>
          <a:p>
            <a:pPr eaLnBrk="1" hangingPunct="1">
              <a:lnSpc>
                <a:spcPct val="115000"/>
              </a:lnSpc>
              <a:spcAft>
                <a:spcPct val="20000"/>
              </a:spcAft>
            </a:pPr>
            <a:r>
              <a:rPr lang="en-US" sz="2400" smtClean="0"/>
              <a:t>This analysis was for a FQHC switching from a GPO Model to a 340B plus Prime Vendor Model</a:t>
            </a:r>
          </a:p>
        </p:txBody>
      </p:sp>
    </p:spTree>
    <p:extLst>
      <p:ext uri="{BB962C8B-B14F-4D97-AF65-F5344CB8AC3E}">
        <p14:creationId xmlns:p14="http://schemas.microsoft.com/office/powerpoint/2010/main" val="8880073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845344"/>
          </a:xfrm>
        </p:spPr>
        <p:txBody>
          <a:bodyPr>
            <a:normAutofit/>
          </a:bodyPr>
          <a:lstStyle/>
          <a:p>
            <a:pPr eaLnBrk="1" hangingPunct="1"/>
            <a:r>
              <a:rPr lang="en-US" sz="3600" b="1" dirty="0" smtClean="0"/>
              <a:t>Supplier Agreements</a:t>
            </a:r>
          </a:p>
        </p:txBody>
      </p:sp>
      <p:sp>
        <p:nvSpPr>
          <p:cNvPr id="13315" name="Rectangle 3"/>
          <p:cNvSpPr>
            <a:spLocks noGrp="1" noChangeArrowheads="1"/>
          </p:cNvSpPr>
          <p:nvPr>
            <p:ph type="body" sz="half" idx="1"/>
          </p:nvPr>
        </p:nvSpPr>
        <p:spPr>
          <a:xfrm>
            <a:off x="533400" y="1643062"/>
            <a:ext cx="4038600" cy="4572000"/>
          </a:xfrm>
        </p:spPr>
        <p:txBody>
          <a:bodyPr>
            <a:normAutofit lnSpcReduction="10000"/>
          </a:bodyPr>
          <a:lstStyle/>
          <a:p>
            <a:pPr eaLnBrk="1" hangingPunct="1"/>
            <a:r>
              <a:rPr lang="en-US" sz="1200" b="1" smtClean="0"/>
              <a:t>Allendale Pharmaceutical</a:t>
            </a:r>
          </a:p>
          <a:p>
            <a:pPr eaLnBrk="1" hangingPunct="1"/>
            <a:r>
              <a:rPr lang="en-US" sz="1200" b="1" smtClean="0"/>
              <a:t>Alliant Pharmaceuticals</a:t>
            </a:r>
          </a:p>
          <a:p>
            <a:pPr eaLnBrk="1" hangingPunct="1"/>
            <a:r>
              <a:rPr lang="en-US" sz="1200" b="1" smtClean="0"/>
              <a:t>AMO (pending)</a:t>
            </a:r>
          </a:p>
          <a:p>
            <a:pPr eaLnBrk="1" hangingPunct="1"/>
            <a:r>
              <a:rPr lang="en-US" sz="1200" b="1" smtClean="0"/>
              <a:t>Astra-Zeneca Pharmaceuticals</a:t>
            </a:r>
          </a:p>
          <a:p>
            <a:pPr eaLnBrk="1" hangingPunct="1"/>
            <a:r>
              <a:rPr lang="en-US" sz="1200" b="1" smtClean="0"/>
              <a:t>Abraxis Pharmaceutical</a:t>
            </a:r>
          </a:p>
          <a:p>
            <a:pPr eaLnBrk="1" hangingPunct="1"/>
            <a:r>
              <a:rPr lang="en-US" sz="1200" b="1" smtClean="0"/>
              <a:t>Akorn Inc.</a:t>
            </a:r>
          </a:p>
          <a:p>
            <a:pPr eaLnBrk="1" hangingPunct="1"/>
            <a:r>
              <a:rPr lang="en-US" sz="1200" b="1" smtClean="0"/>
              <a:t>ASD (flu vaccine)</a:t>
            </a:r>
          </a:p>
          <a:p>
            <a:pPr eaLnBrk="1" hangingPunct="1"/>
            <a:r>
              <a:rPr lang="en-US" sz="1200" b="1" smtClean="0"/>
              <a:t>Bayer Diagnostics</a:t>
            </a:r>
          </a:p>
          <a:p>
            <a:pPr eaLnBrk="1" hangingPunct="1"/>
            <a:r>
              <a:rPr lang="en-US" sz="1200" b="1" smtClean="0"/>
              <a:t>Bedford Labs</a:t>
            </a:r>
          </a:p>
          <a:p>
            <a:pPr eaLnBrk="1" hangingPunct="1"/>
            <a:r>
              <a:rPr lang="en-US" sz="1200" b="1" smtClean="0"/>
              <a:t>Can-am Care LLC</a:t>
            </a:r>
          </a:p>
          <a:p>
            <a:pPr eaLnBrk="1" hangingPunct="1"/>
            <a:r>
              <a:rPr lang="en-US" sz="1200" b="1" smtClean="0"/>
              <a:t>Caraco Pharmaceutical Labs</a:t>
            </a:r>
          </a:p>
          <a:p>
            <a:pPr eaLnBrk="1" hangingPunct="1"/>
            <a:r>
              <a:rPr lang="en-US" sz="1200" b="1" smtClean="0"/>
              <a:t>Cytogen </a:t>
            </a:r>
          </a:p>
          <a:p>
            <a:pPr eaLnBrk="1" hangingPunct="1"/>
            <a:r>
              <a:rPr lang="en-US" sz="1200" b="1" smtClean="0"/>
              <a:t>Dabur Pharmaceuticals</a:t>
            </a:r>
          </a:p>
          <a:p>
            <a:pPr eaLnBrk="1" hangingPunct="1"/>
            <a:r>
              <a:rPr lang="en-US" sz="1200" b="1" smtClean="0"/>
              <a:t>FFF (flu vaccine)</a:t>
            </a:r>
          </a:p>
          <a:p>
            <a:pPr eaLnBrk="1" hangingPunct="1"/>
            <a:r>
              <a:rPr lang="en-US" sz="1200" b="1" smtClean="0"/>
              <a:t>G&amp;W Laboratories</a:t>
            </a:r>
          </a:p>
          <a:p>
            <a:pPr eaLnBrk="1" hangingPunct="1"/>
            <a:r>
              <a:rPr lang="en-US" sz="1200" b="1" smtClean="0"/>
              <a:t>Geritrex Corporation</a:t>
            </a:r>
          </a:p>
          <a:p>
            <a:pPr eaLnBrk="1" hangingPunct="1"/>
            <a:r>
              <a:rPr lang="en-US" sz="1200" b="1" smtClean="0"/>
              <a:t>GlaxoSmithKline</a:t>
            </a:r>
          </a:p>
          <a:p>
            <a:pPr eaLnBrk="1" hangingPunct="1"/>
            <a:r>
              <a:rPr lang="en-US" sz="1200" b="1" smtClean="0"/>
              <a:t>Hawthorne Pharmaceuticals, Inc </a:t>
            </a:r>
          </a:p>
          <a:p>
            <a:pPr eaLnBrk="1" hangingPunct="1"/>
            <a:r>
              <a:rPr lang="en-US" sz="1200" b="1" smtClean="0"/>
              <a:t>Home Diagnostics Inc.</a:t>
            </a:r>
          </a:p>
          <a:p>
            <a:pPr eaLnBrk="1" hangingPunct="1"/>
            <a:r>
              <a:rPr lang="en-US" sz="1200" b="1" smtClean="0"/>
              <a:t>Early Detect</a:t>
            </a:r>
          </a:p>
          <a:p>
            <a:pPr eaLnBrk="1" hangingPunct="1"/>
            <a:r>
              <a:rPr lang="en-US" sz="1200" b="1" smtClean="0"/>
              <a:t>Lilly &amp; Company</a:t>
            </a:r>
            <a:r>
              <a:rPr lang="en-US" sz="1600" b="1" smtClean="0"/>
              <a:t> </a:t>
            </a:r>
          </a:p>
          <a:p>
            <a:pPr eaLnBrk="1" hangingPunct="1"/>
            <a:endParaRPr lang="en-US" sz="1600" b="1" smtClean="0"/>
          </a:p>
        </p:txBody>
      </p:sp>
      <p:sp>
        <p:nvSpPr>
          <p:cNvPr id="13316" name="Rectangle 4"/>
          <p:cNvSpPr>
            <a:spLocks noGrp="1" noChangeArrowheads="1"/>
          </p:cNvSpPr>
          <p:nvPr>
            <p:ph type="body" sz="half" idx="2"/>
          </p:nvPr>
        </p:nvSpPr>
        <p:spPr>
          <a:xfrm>
            <a:off x="4724400" y="1643062"/>
            <a:ext cx="3733800" cy="4572000"/>
          </a:xfrm>
        </p:spPr>
        <p:txBody>
          <a:bodyPr/>
          <a:lstStyle/>
          <a:p>
            <a:pPr eaLnBrk="1" hangingPunct="1"/>
            <a:r>
              <a:rPr lang="en-US" sz="1200" b="1" smtClean="0"/>
              <a:t>Major Pharmaceuticals</a:t>
            </a:r>
          </a:p>
          <a:p>
            <a:pPr eaLnBrk="1" hangingPunct="1"/>
            <a:r>
              <a:rPr lang="en-US" sz="1200" b="1" smtClean="0"/>
              <a:t>Medicure</a:t>
            </a:r>
          </a:p>
          <a:p>
            <a:pPr eaLnBrk="1" hangingPunct="1"/>
            <a:r>
              <a:rPr lang="en-US" sz="1200" b="1" smtClean="0"/>
              <a:t>Morton Grove Pharm Inc.</a:t>
            </a:r>
          </a:p>
          <a:p>
            <a:pPr eaLnBrk="1" hangingPunct="1"/>
            <a:r>
              <a:rPr lang="en-US" sz="1200" b="1" smtClean="0"/>
              <a:t>NitroMed Inc.</a:t>
            </a:r>
          </a:p>
          <a:p>
            <a:pPr eaLnBrk="1" hangingPunct="1"/>
            <a:r>
              <a:rPr lang="en-US" sz="1200" b="1" smtClean="0"/>
              <a:t>Novartis Vaccines</a:t>
            </a:r>
          </a:p>
          <a:p>
            <a:pPr eaLnBrk="1" hangingPunct="1"/>
            <a:r>
              <a:rPr lang="en-US" sz="1200" b="1" smtClean="0"/>
              <a:t>Novo Nordisk</a:t>
            </a:r>
          </a:p>
          <a:p>
            <a:pPr eaLnBrk="1" hangingPunct="1"/>
            <a:r>
              <a:rPr lang="en-US" sz="1200" b="1" smtClean="0"/>
              <a:t>Okomoto USA Inc.</a:t>
            </a:r>
          </a:p>
          <a:p>
            <a:pPr eaLnBrk="1" hangingPunct="1"/>
            <a:r>
              <a:rPr lang="en-US" sz="1200" b="1" smtClean="0"/>
              <a:t>Organon USA, Inc.</a:t>
            </a:r>
          </a:p>
          <a:p>
            <a:pPr eaLnBrk="1" hangingPunct="1"/>
            <a:r>
              <a:rPr lang="en-US" sz="1200" b="1" smtClean="0"/>
              <a:t>Paddock Labs</a:t>
            </a:r>
          </a:p>
          <a:p>
            <a:pPr eaLnBrk="1" hangingPunct="1"/>
            <a:r>
              <a:rPr lang="en-US" sz="1200" b="1" smtClean="0"/>
              <a:t>RD Plastics Co Inc.</a:t>
            </a:r>
          </a:p>
          <a:p>
            <a:pPr eaLnBrk="1" hangingPunct="1"/>
            <a:r>
              <a:rPr lang="en-US" sz="1200" b="1" smtClean="0"/>
              <a:t>Rx Elite Holdings, Inc.</a:t>
            </a:r>
          </a:p>
          <a:p>
            <a:pPr eaLnBrk="1" hangingPunct="1"/>
            <a:r>
              <a:rPr lang="en-US" sz="1200" b="1" smtClean="0"/>
              <a:t>Sandoz Pharmaceutical</a:t>
            </a:r>
          </a:p>
          <a:p>
            <a:pPr eaLnBrk="1" hangingPunct="1"/>
            <a:r>
              <a:rPr lang="en-US" sz="1200" b="1" smtClean="0"/>
              <a:t>Teva Health Systems</a:t>
            </a:r>
          </a:p>
          <a:p>
            <a:pPr eaLnBrk="1" hangingPunct="1"/>
            <a:r>
              <a:rPr lang="en-US" sz="1200" b="1" smtClean="0"/>
              <a:t>Total Pharmacy Supply</a:t>
            </a:r>
          </a:p>
          <a:p>
            <a:pPr eaLnBrk="1" hangingPunct="1"/>
            <a:r>
              <a:rPr lang="en-US" sz="1200" b="1" smtClean="0"/>
              <a:t>Tri State Distribution</a:t>
            </a:r>
          </a:p>
          <a:p>
            <a:pPr eaLnBrk="1" hangingPunct="1"/>
            <a:r>
              <a:rPr lang="en-US" sz="1200" b="1" smtClean="0"/>
              <a:t>Stratus Pharmaceuticals</a:t>
            </a:r>
          </a:p>
          <a:p>
            <a:pPr eaLnBrk="1" hangingPunct="1"/>
            <a:r>
              <a:rPr lang="en-US" sz="1200" b="1" smtClean="0"/>
              <a:t>Trinity Biotech </a:t>
            </a:r>
          </a:p>
          <a:p>
            <a:pPr eaLnBrk="1" hangingPunct="1"/>
            <a:r>
              <a:rPr lang="en-US" sz="1200" b="1" smtClean="0"/>
              <a:t>X-Gen Pharmaceuticals</a:t>
            </a:r>
          </a:p>
          <a:p>
            <a:pPr eaLnBrk="1" hangingPunct="1"/>
            <a:r>
              <a:rPr lang="en-US" sz="1200" b="1" smtClean="0"/>
              <a:t>Watson Pharma Inc.</a:t>
            </a:r>
          </a:p>
          <a:p>
            <a:pPr eaLnBrk="1" hangingPunct="1"/>
            <a:r>
              <a:rPr lang="en-US" sz="1200" b="1" smtClean="0"/>
              <a:t>Wyeth Pharmaceuticals</a:t>
            </a:r>
          </a:p>
        </p:txBody>
      </p:sp>
    </p:spTree>
    <p:extLst>
      <p:ext uri="{BB962C8B-B14F-4D97-AF65-F5344CB8AC3E}">
        <p14:creationId xmlns:p14="http://schemas.microsoft.com/office/powerpoint/2010/main" val="36508782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685801"/>
          </a:xfrm>
        </p:spPr>
        <p:txBody>
          <a:bodyPr>
            <a:normAutofit fontScale="90000"/>
          </a:bodyPr>
          <a:lstStyle/>
          <a:p>
            <a:pPr eaLnBrk="1" hangingPunct="1"/>
            <a:r>
              <a:rPr lang="en-US" sz="4000" b="1" dirty="0" smtClean="0"/>
              <a:t>Other Products and Services</a:t>
            </a:r>
          </a:p>
        </p:txBody>
      </p:sp>
      <p:sp>
        <p:nvSpPr>
          <p:cNvPr id="14339" name="Rectangle 3"/>
          <p:cNvSpPr>
            <a:spLocks noGrp="1" noChangeArrowheads="1"/>
          </p:cNvSpPr>
          <p:nvPr>
            <p:ph type="body" idx="1"/>
          </p:nvPr>
        </p:nvSpPr>
        <p:spPr>
          <a:xfrm>
            <a:off x="609600" y="1714500"/>
            <a:ext cx="7848600" cy="4429125"/>
          </a:xfrm>
        </p:spPr>
        <p:txBody>
          <a:bodyPr/>
          <a:lstStyle/>
          <a:p>
            <a:pPr eaLnBrk="1" hangingPunct="1">
              <a:spcAft>
                <a:spcPct val="10000"/>
              </a:spcAft>
            </a:pPr>
            <a:r>
              <a:rPr lang="en-US" sz="2000" smtClean="0"/>
              <a:t>Vaccines </a:t>
            </a:r>
          </a:p>
          <a:p>
            <a:pPr eaLnBrk="1" hangingPunct="1">
              <a:spcAft>
                <a:spcPct val="10000"/>
              </a:spcAft>
            </a:pPr>
            <a:r>
              <a:rPr lang="en-US" sz="2000" smtClean="0"/>
              <a:t>PAP software</a:t>
            </a:r>
          </a:p>
          <a:p>
            <a:pPr eaLnBrk="1" hangingPunct="1">
              <a:spcAft>
                <a:spcPct val="10000"/>
              </a:spcAft>
            </a:pPr>
            <a:r>
              <a:rPr lang="en-US" sz="2000" smtClean="0"/>
              <a:t>Split billing software </a:t>
            </a:r>
          </a:p>
          <a:p>
            <a:pPr eaLnBrk="1" hangingPunct="1">
              <a:spcAft>
                <a:spcPct val="10000"/>
              </a:spcAft>
            </a:pPr>
            <a:r>
              <a:rPr lang="en-US" sz="2000" smtClean="0"/>
              <a:t>Auditing/overcharge recovery services </a:t>
            </a:r>
          </a:p>
          <a:p>
            <a:pPr eaLnBrk="1" hangingPunct="1">
              <a:spcAft>
                <a:spcPct val="10000"/>
              </a:spcAft>
            </a:pPr>
            <a:r>
              <a:rPr lang="en-US" sz="2000" smtClean="0"/>
              <a:t>Repackaging services </a:t>
            </a:r>
          </a:p>
          <a:p>
            <a:pPr eaLnBrk="1" hangingPunct="1">
              <a:spcAft>
                <a:spcPct val="10000"/>
              </a:spcAft>
            </a:pPr>
            <a:r>
              <a:rPr lang="en-US" sz="2000" smtClean="0"/>
              <a:t>Prescription vials/labels/printer cartridges </a:t>
            </a:r>
          </a:p>
          <a:p>
            <a:pPr eaLnBrk="1" hangingPunct="1">
              <a:spcAft>
                <a:spcPct val="10000"/>
              </a:spcAft>
            </a:pPr>
            <a:r>
              <a:rPr lang="en-US" sz="2000" smtClean="0"/>
              <a:t>Diabetic/TB syringes</a:t>
            </a:r>
          </a:p>
          <a:p>
            <a:pPr eaLnBrk="1" hangingPunct="1">
              <a:spcAft>
                <a:spcPct val="10000"/>
              </a:spcAft>
            </a:pPr>
            <a:r>
              <a:rPr lang="en-US" sz="2000" smtClean="0"/>
              <a:t>PBM services</a:t>
            </a:r>
          </a:p>
          <a:p>
            <a:pPr eaLnBrk="1" hangingPunct="1">
              <a:spcAft>
                <a:spcPct val="10000"/>
              </a:spcAft>
            </a:pPr>
            <a:r>
              <a:rPr lang="en-US" sz="2000" smtClean="0"/>
              <a:t>OTC diagnostic test kits</a:t>
            </a:r>
          </a:p>
          <a:p>
            <a:pPr eaLnBrk="1" hangingPunct="1">
              <a:spcAft>
                <a:spcPct val="10000"/>
              </a:spcAft>
            </a:pPr>
            <a:r>
              <a:rPr lang="en-US" sz="2000" smtClean="0"/>
              <a:t>HIV rapid test kits</a:t>
            </a:r>
          </a:p>
          <a:p>
            <a:pPr eaLnBrk="1" hangingPunct="1">
              <a:spcAft>
                <a:spcPct val="10000"/>
              </a:spcAft>
            </a:pPr>
            <a:r>
              <a:rPr lang="en-US" sz="2000" smtClean="0"/>
              <a:t>Pharmacy automation/technology</a:t>
            </a:r>
          </a:p>
        </p:txBody>
      </p:sp>
    </p:spTree>
    <p:extLst>
      <p:ext uri="{BB962C8B-B14F-4D97-AF65-F5344CB8AC3E}">
        <p14:creationId xmlns:p14="http://schemas.microsoft.com/office/powerpoint/2010/main" val="5360676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1"/>
            <a:ext cx="7924800" cy="685799"/>
          </a:xfrm>
        </p:spPr>
        <p:txBody>
          <a:bodyPr>
            <a:normAutofit fontScale="90000"/>
          </a:bodyPr>
          <a:lstStyle/>
          <a:p>
            <a:pPr eaLnBrk="1" hangingPunct="1"/>
            <a:r>
              <a:rPr lang="en-US" sz="4000" b="1" dirty="0" smtClean="0"/>
              <a:t>Manufacturers &amp; 340B Pricing</a:t>
            </a:r>
          </a:p>
        </p:txBody>
      </p:sp>
      <p:sp>
        <p:nvSpPr>
          <p:cNvPr id="8195" name="Rectangle 3"/>
          <p:cNvSpPr>
            <a:spLocks noGrp="1" noChangeArrowheads="1"/>
          </p:cNvSpPr>
          <p:nvPr>
            <p:ph type="body" idx="1"/>
          </p:nvPr>
        </p:nvSpPr>
        <p:spPr>
          <a:xfrm>
            <a:off x="457200" y="1643063"/>
            <a:ext cx="8153400" cy="4429125"/>
          </a:xfrm>
        </p:spPr>
        <p:txBody>
          <a:bodyPr>
            <a:normAutofit lnSpcReduction="10000"/>
          </a:bodyPr>
          <a:lstStyle/>
          <a:p>
            <a:pPr eaLnBrk="1" hangingPunct="1">
              <a:spcAft>
                <a:spcPct val="20000"/>
              </a:spcAft>
            </a:pPr>
            <a:r>
              <a:rPr lang="en-US" sz="2200" dirty="0" smtClean="0"/>
              <a:t>Must provide 340B pricing if their drug(s) is covered by Medicaid</a:t>
            </a:r>
          </a:p>
          <a:p>
            <a:pPr eaLnBrk="1" hangingPunct="1">
              <a:spcAft>
                <a:spcPct val="20000"/>
              </a:spcAft>
            </a:pPr>
            <a:r>
              <a:rPr lang="en-US" sz="2200" dirty="0" smtClean="0"/>
              <a:t>Cannot sell covered drug above 340B ceiling price to covered entity</a:t>
            </a:r>
          </a:p>
          <a:p>
            <a:pPr eaLnBrk="1" hangingPunct="1">
              <a:spcAft>
                <a:spcPct val="20000"/>
              </a:spcAft>
            </a:pPr>
            <a:r>
              <a:rPr lang="en-US" sz="2200" dirty="0" smtClean="0"/>
              <a:t>Are </a:t>
            </a:r>
            <a:r>
              <a:rPr lang="en-US" sz="2200" u="sng" dirty="0" smtClean="0"/>
              <a:t>not</a:t>
            </a:r>
            <a:r>
              <a:rPr lang="en-US" sz="2200" dirty="0" smtClean="0"/>
              <a:t> prohibited from selling outpatient drugs at below</a:t>
            </a:r>
            <a:r>
              <a:rPr lang="en-US" sz="2200" i="1" dirty="0" smtClean="0"/>
              <a:t> </a:t>
            </a:r>
            <a:r>
              <a:rPr lang="en-US" sz="2200" dirty="0" smtClean="0"/>
              <a:t>340B ceiling price</a:t>
            </a:r>
          </a:p>
          <a:p>
            <a:pPr eaLnBrk="1" hangingPunct="1">
              <a:spcAft>
                <a:spcPct val="20000"/>
              </a:spcAft>
            </a:pPr>
            <a:r>
              <a:rPr lang="en-US" sz="2200" dirty="0" smtClean="0"/>
              <a:t>Prices offered covered entities are exempt from “best price” but not Non-FAMP calculation</a:t>
            </a:r>
          </a:p>
          <a:p>
            <a:pPr eaLnBrk="1" hangingPunct="1">
              <a:spcAft>
                <a:spcPct val="20000"/>
              </a:spcAft>
            </a:pPr>
            <a:r>
              <a:rPr lang="en-US" sz="2200" dirty="0" smtClean="0"/>
              <a:t>Are not required to offer sub-ceiling price to other covered entities or Medicaid</a:t>
            </a:r>
          </a:p>
          <a:p>
            <a:pPr eaLnBrk="1" hangingPunct="1">
              <a:spcAft>
                <a:spcPct val="20000"/>
              </a:spcAft>
            </a:pPr>
            <a:r>
              <a:rPr lang="en-US" sz="2200" dirty="0" smtClean="0"/>
              <a:t>Can obtain Non-FAMP pricing exemption for sub-ceiling pricing through HRSA’s 340B Prime Vendor Program </a:t>
            </a:r>
          </a:p>
        </p:txBody>
      </p:sp>
    </p:spTree>
    <p:extLst>
      <p:ext uri="{BB962C8B-B14F-4D97-AF65-F5344CB8AC3E}">
        <p14:creationId xmlns:p14="http://schemas.microsoft.com/office/powerpoint/2010/main" val="4136142629"/>
      </p:ext>
    </p:extLst>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88275" cy="785813"/>
          </a:xfrm>
        </p:spPr>
        <p:txBody>
          <a:bodyPr>
            <a:normAutofit fontScale="90000"/>
          </a:bodyPr>
          <a:lstStyle/>
          <a:p>
            <a:pPr eaLnBrk="1" hangingPunct="1"/>
            <a:r>
              <a:rPr lang="en-US" sz="3600" b="1" dirty="0" smtClean="0"/>
              <a:t>Manufacturers – 340B Pricing and Medicaid Rebate Programs</a:t>
            </a:r>
          </a:p>
        </p:txBody>
      </p:sp>
      <p:sp>
        <p:nvSpPr>
          <p:cNvPr id="9219" name="Rectangle 3"/>
          <p:cNvSpPr>
            <a:spLocks noGrp="1" noChangeArrowheads="1"/>
          </p:cNvSpPr>
          <p:nvPr>
            <p:ph type="body" idx="1"/>
          </p:nvPr>
        </p:nvSpPr>
        <p:spPr>
          <a:xfrm>
            <a:off x="533400" y="1600200"/>
            <a:ext cx="8229600" cy="4724400"/>
          </a:xfrm>
        </p:spPr>
        <p:txBody>
          <a:bodyPr>
            <a:normAutofit/>
          </a:bodyPr>
          <a:lstStyle/>
          <a:p>
            <a:pPr eaLnBrk="1" hangingPunct="1">
              <a:lnSpc>
                <a:spcPct val="75000"/>
              </a:lnSpc>
              <a:spcBef>
                <a:spcPct val="65000"/>
              </a:spcBef>
            </a:pPr>
            <a:r>
              <a:rPr lang="en-US" sz="2600" dirty="0" smtClean="0"/>
              <a:t>Medicaid and 340B entities receive prices based on either “Best Price” </a:t>
            </a:r>
            <a:r>
              <a:rPr lang="en-US" sz="2600" b="1" dirty="0" smtClean="0"/>
              <a:t>OR</a:t>
            </a:r>
            <a:r>
              <a:rPr lang="en-US" sz="2600" dirty="0" smtClean="0"/>
              <a:t> Average Manufacturer Price (AMP) – 15.1% for branded drugs</a:t>
            </a:r>
          </a:p>
          <a:p>
            <a:pPr eaLnBrk="1" hangingPunct="1">
              <a:lnSpc>
                <a:spcPct val="75000"/>
              </a:lnSpc>
              <a:spcBef>
                <a:spcPct val="65000"/>
              </a:spcBef>
            </a:pPr>
            <a:r>
              <a:rPr lang="en-US" sz="2600" dirty="0" smtClean="0"/>
              <a:t>Additional discounts are applied if price increases exceed the Consumer Prime Index (CPI)</a:t>
            </a:r>
          </a:p>
          <a:p>
            <a:pPr eaLnBrk="1" hangingPunct="1">
              <a:lnSpc>
                <a:spcPct val="75000"/>
              </a:lnSpc>
              <a:spcBef>
                <a:spcPct val="65000"/>
              </a:spcBef>
            </a:pPr>
            <a:r>
              <a:rPr lang="en-US" sz="2600" dirty="0" smtClean="0"/>
              <a:t>Generics – AMP minus 11% </a:t>
            </a:r>
          </a:p>
          <a:p>
            <a:pPr eaLnBrk="1" hangingPunct="1">
              <a:lnSpc>
                <a:spcPct val="75000"/>
              </a:lnSpc>
              <a:spcBef>
                <a:spcPct val="65000"/>
              </a:spcBef>
            </a:pPr>
            <a:r>
              <a:rPr lang="en-US" sz="2600" dirty="0" smtClean="0"/>
              <a:t>“Best Price” is not part of generic calculation</a:t>
            </a:r>
          </a:p>
          <a:p>
            <a:pPr eaLnBrk="1" hangingPunct="1">
              <a:lnSpc>
                <a:spcPct val="75000"/>
              </a:lnSpc>
              <a:spcBef>
                <a:spcPct val="65000"/>
              </a:spcBef>
            </a:pPr>
            <a:r>
              <a:rPr lang="en-US" sz="2600" dirty="0" smtClean="0"/>
              <a:t>Pricing - recalculated quarterly</a:t>
            </a:r>
          </a:p>
          <a:p>
            <a:pPr eaLnBrk="1" hangingPunct="1">
              <a:lnSpc>
                <a:spcPct val="75000"/>
              </a:lnSpc>
              <a:spcBef>
                <a:spcPct val="65000"/>
              </a:spcBef>
            </a:pPr>
            <a:r>
              <a:rPr lang="en-US" sz="2600" dirty="0" smtClean="0"/>
              <a:t>Discounts are upfront.  No backend rebates</a:t>
            </a:r>
          </a:p>
        </p:txBody>
      </p:sp>
    </p:spTree>
    <p:extLst>
      <p:ext uri="{BB962C8B-B14F-4D97-AF65-F5344CB8AC3E}">
        <p14:creationId xmlns:p14="http://schemas.microsoft.com/office/powerpoint/2010/main" val="2481626725"/>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solidFill>
            <a:srgbClr val="235D6B"/>
          </a:solidFill>
        </p:spPr>
        <p:txBody>
          <a:bodyPr/>
          <a:lstStyle/>
          <a:p>
            <a:pPr algn="ctr" eaLnBrk="1" hangingPunct="1"/>
            <a:r>
              <a:rPr lang="en-US" dirty="0" smtClean="0">
                <a:solidFill>
                  <a:schemeClr val="bg1"/>
                </a:solidFill>
              </a:rPr>
              <a:t>Creation of the 340B Program</a:t>
            </a:r>
          </a:p>
        </p:txBody>
      </p:sp>
      <p:graphicFrame>
        <p:nvGraphicFramePr>
          <p:cNvPr id="9" name="Diagram 8" descr="The 340B Program was enacted in the wake of the Omnibus Reconciliation Act of 1990 OBRA 90, which first established the Medicaid drug rebate. An unintended consequence of OBRA 90 was that manufacturers were no longer offering charitable, good will, or other discounts to safety net providers because these discounts would lower their OBRA 90 best price and hurt their Medicaid bottom line. &#10;A group of safety net providers began to strategize about the best way to counteract this trend and provide pharmacy services to their patients. Their efforts resulted in the federal legislation Section 340B of the Public Health Service Act; hence, the terminology 340B Program. This program requires drug manufacturers that participate in the Medicaid rebate program to sign a separate agreement with the Secretary of Health and Human Services HHS to provide outpatient drugs to specific entities listed in the legislation at a reduced price, defined in the 340B statute. Let's go to the next slide to find out more about the intent of the 340B Program.&#10;" title="Creation of the 340B Program"/>
          <p:cNvGraphicFramePr/>
          <p:nvPr>
            <p:extLst>
              <p:ext uri="{D42A27DB-BD31-4B8C-83A1-F6EECF244321}">
                <p14:modId xmlns:p14="http://schemas.microsoft.com/office/powerpoint/2010/main" val="591992626"/>
              </p:ext>
            </p:extLst>
          </p:nvPr>
        </p:nvGraphicFramePr>
        <p:xfrm>
          <a:off x="990600" y="1447800"/>
          <a:ext cx="70104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109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VENDOR CONTRACTING</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dirty="0" smtClean="0"/>
              <a:t>Contract methodology</a:t>
            </a:r>
          </a:p>
          <a:p>
            <a:pPr marL="0" indent="0">
              <a:buNone/>
            </a:pPr>
            <a:r>
              <a:rPr lang="en-US" dirty="0"/>
              <a:t>	</a:t>
            </a:r>
            <a:r>
              <a:rPr lang="en-US" dirty="0" smtClean="0"/>
              <a:t>- build upon existing supplier relationships</a:t>
            </a:r>
          </a:p>
          <a:p>
            <a:pPr marL="0" indent="0">
              <a:buNone/>
            </a:pPr>
            <a:r>
              <a:rPr lang="en-US" dirty="0"/>
              <a:t>	</a:t>
            </a:r>
            <a:r>
              <a:rPr lang="en-US" dirty="0" smtClean="0"/>
              <a:t>- new supplier contracting</a:t>
            </a:r>
          </a:p>
          <a:p>
            <a:pPr marL="0" indent="0">
              <a:buNone/>
            </a:pPr>
            <a:r>
              <a:rPr lang="en-US" dirty="0"/>
              <a:t>	</a:t>
            </a:r>
            <a:r>
              <a:rPr lang="en-US" dirty="0" smtClean="0"/>
              <a:t>- savings vs. revenue</a:t>
            </a:r>
          </a:p>
          <a:p>
            <a:pPr marL="0" indent="0">
              <a:buNone/>
            </a:pPr>
            <a:r>
              <a:rPr lang="en-US" dirty="0"/>
              <a:t>	</a:t>
            </a:r>
            <a:r>
              <a:rPr lang="en-US" dirty="0" smtClean="0"/>
              <a:t>- target high dollar/ proprietary drugs</a:t>
            </a:r>
          </a:p>
          <a:p>
            <a:pPr marL="0" indent="0">
              <a:buNone/>
            </a:pPr>
            <a:r>
              <a:rPr lang="en-US" dirty="0"/>
              <a:t>	</a:t>
            </a:r>
            <a:r>
              <a:rPr lang="en-US" dirty="0" smtClean="0"/>
              <a:t>- negotiations vs. bidding on select drug classes</a:t>
            </a:r>
          </a:p>
          <a:p>
            <a:pPr marL="0" indent="0">
              <a:buNone/>
            </a:pPr>
            <a:r>
              <a:rPr lang="en-US" dirty="0"/>
              <a:t>	</a:t>
            </a:r>
            <a:r>
              <a:rPr lang="en-US" dirty="0" smtClean="0"/>
              <a:t>- value added products and services</a:t>
            </a:r>
            <a:endParaRPr lang="en-US" dirty="0"/>
          </a:p>
        </p:txBody>
      </p:sp>
    </p:spTree>
    <p:extLst>
      <p:ext uri="{BB962C8B-B14F-4D97-AF65-F5344CB8AC3E}">
        <p14:creationId xmlns:p14="http://schemas.microsoft.com/office/powerpoint/2010/main" val="2447102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Positive (+)</a:t>
            </a:r>
            <a:endParaRPr lang="en-US" dirty="0"/>
          </a:p>
        </p:txBody>
      </p:sp>
      <p:sp>
        <p:nvSpPr>
          <p:cNvPr id="3" name="Text Placeholder 2"/>
          <p:cNvSpPr>
            <a:spLocks noGrp="1"/>
          </p:cNvSpPr>
          <p:nvPr>
            <p:ph type="body" sz="half" idx="3"/>
          </p:nvPr>
        </p:nvSpPr>
        <p:spPr/>
        <p:txBody>
          <a:bodyPr/>
          <a:lstStyle/>
          <a:p>
            <a:pPr algn="ctr"/>
            <a:r>
              <a:rPr lang="en-US" dirty="0" smtClean="0"/>
              <a:t>Negative (- )</a:t>
            </a:r>
            <a:endParaRPr lang="en-US" dirty="0"/>
          </a:p>
        </p:txBody>
      </p:sp>
      <p:sp>
        <p:nvSpPr>
          <p:cNvPr id="4" name="Content Placeholder 3"/>
          <p:cNvSpPr>
            <a:spLocks noGrp="1"/>
          </p:cNvSpPr>
          <p:nvPr>
            <p:ph sz="quarter" idx="2"/>
          </p:nvPr>
        </p:nvSpPr>
        <p:spPr/>
        <p:txBody>
          <a:bodyPr>
            <a:normAutofit/>
          </a:bodyPr>
          <a:lstStyle/>
          <a:p>
            <a:r>
              <a:rPr lang="en-US" sz="1800" dirty="0" smtClean="0"/>
              <a:t>Entity pays flat fee per claim</a:t>
            </a:r>
          </a:p>
          <a:p>
            <a:r>
              <a:rPr lang="en-US" sz="1800" dirty="0" smtClean="0"/>
              <a:t>Stop-loss function (prevents 3</a:t>
            </a:r>
            <a:r>
              <a:rPr lang="en-US" sz="1800" baseline="30000" dirty="0" smtClean="0"/>
              <a:t>rd</a:t>
            </a:r>
            <a:r>
              <a:rPr lang="en-US" sz="1800" dirty="0" smtClean="0"/>
              <a:t> party transmission is loss to entity)</a:t>
            </a:r>
          </a:p>
          <a:p>
            <a:r>
              <a:rPr lang="en-US" sz="1800" dirty="0" smtClean="0"/>
              <a:t>Entity does not pay fees on claim reversals</a:t>
            </a:r>
          </a:p>
          <a:p>
            <a:r>
              <a:rPr lang="en-US" sz="1800" dirty="0" smtClean="0"/>
              <a:t>Entity pays lowest of U&amp;U, MAC, and 340B</a:t>
            </a:r>
          </a:p>
        </p:txBody>
      </p:sp>
      <p:sp>
        <p:nvSpPr>
          <p:cNvPr id="5" name="Content Placeholder 4"/>
          <p:cNvSpPr>
            <a:spLocks noGrp="1"/>
          </p:cNvSpPr>
          <p:nvPr>
            <p:ph sz="quarter" idx="4"/>
          </p:nvPr>
        </p:nvSpPr>
        <p:spPr/>
        <p:txBody>
          <a:bodyPr>
            <a:normAutofit/>
          </a:bodyPr>
          <a:lstStyle/>
          <a:p>
            <a:r>
              <a:rPr lang="en-US" sz="1800" dirty="0" smtClean="0"/>
              <a:t>Entity pays fees based on % of revenue or drug cost</a:t>
            </a:r>
          </a:p>
          <a:p>
            <a:r>
              <a:rPr lang="en-US" sz="1800" dirty="0" smtClean="0"/>
              <a:t>Entity does not keep </a:t>
            </a:r>
            <a:r>
              <a:rPr lang="en-US" sz="1800" dirty="0"/>
              <a:t>M</a:t>
            </a:r>
            <a:r>
              <a:rPr lang="en-US" sz="1800" dirty="0" smtClean="0"/>
              <a:t>edicaid/3</a:t>
            </a:r>
            <a:r>
              <a:rPr lang="en-US" sz="1800" baseline="30000" dirty="0" smtClean="0"/>
              <a:t>rd</a:t>
            </a:r>
            <a:r>
              <a:rPr lang="en-US" sz="1800" dirty="0" smtClean="0"/>
              <a:t> party reimbursement</a:t>
            </a:r>
          </a:p>
          <a:p>
            <a:r>
              <a:rPr lang="en-US" sz="1800" dirty="0" smtClean="0"/>
              <a:t>Vendor recruits patients to its mail order pharmacy</a:t>
            </a:r>
          </a:p>
          <a:p>
            <a:r>
              <a:rPr lang="en-US" sz="1800" dirty="0" smtClean="0"/>
              <a:t>Early cancellation fees</a:t>
            </a:r>
          </a:p>
          <a:p>
            <a:r>
              <a:rPr lang="en-US" sz="1800" dirty="0" smtClean="0"/>
              <a:t>Entity not allowed to select wholesaler</a:t>
            </a:r>
          </a:p>
          <a:p>
            <a:r>
              <a:rPr lang="en-US" sz="1800" dirty="0" smtClean="0"/>
              <a:t>Entity might end may end up purchasing partial bottles at high rates due to non-replenishment</a:t>
            </a:r>
          </a:p>
          <a:p>
            <a:endParaRPr lang="en-US" sz="2000" dirty="0"/>
          </a:p>
        </p:txBody>
      </p:sp>
      <p:sp>
        <p:nvSpPr>
          <p:cNvPr id="6" name="Title 5"/>
          <p:cNvSpPr>
            <a:spLocks noGrp="1"/>
          </p:cNvSpPr>
          <p:nvPr>
            <p:ph type="title"/>
          </p:nvPr>
        </p:nvSpPr>
        <p:spPr/>
        <p:txBody>
          <a:bodyPr/>
          <a:lstStyle/>
          <a:p>
            <a:r>
              <a:rPr lang="en-US" dirty="0"/>
              <a:t>CHOOSING A CONTRACT PHARMACY</a:t>
            </a:r>
          </a:p>
        </p:txBody>
      </p:sp>
    </p:spTree>
    <p:extLst>
      <p:ext uri="{BB962C8B-B14F-4D97-AF65-F5344CB8AC3E}">
        <p14:creationId xmlns:p14="http://schemas.microsoft.com/office/powerpoint/2010/main" val="3337661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3 - Summary</a:t>
            </a:r>
            <a:endParaRPr lang="en-US" dirty="0"/>
          </a:p>
        </p:txBody>
      </p:sp>
      <p:sp>
        <p:nvSpPr>
          <p:cNvPr id="5" name="Content Placeholder 4"/>
          <p:cNvSpPr>
            <a:spLocks noGrp="1"/>
          </p:cNvSpPr>
          <p:nvPr>
            <p:ph sz="quarter" idx="1"/>
          </p:nvPr>
        </p:nvSpPr>
        <p:spPr/>
        <p:txBody>
          <a:bodyPr/>
          <a:lstStyle/>
          <a:p>
            <a:pPr marL="514350" indent="-514350">
              <a:lnSpc>
                <a:spcPct val="200000"/>
              </a:lnSpc>
              <a:buAutoNum type="arabicPeriod"/>
            </a:pPr>
            <a:r>
              <a:rPr lang="en-US" dirty="0" smtClean="0"/>
              <a:t>Understanding PVP</a:t>
            </a:r>
          </a:p>
          <a:p>
            <a:pPr marL="514350" indent="-514350">
              <a:lnSpc>
                <a:spcPct val="200000"/>
              </a:lnSpc>
              <a:buAutoNum type="arabicPeriod"/>
            </a:pPr>
            <a:r>
              <a:rPr lang="en-US" dirty="0" smtClean="0"/>
              <a:t>Expected gains from joining the PVP</a:t>
            </a:r>
          </a:p>
          <a:p>
            <a:pPr marL="514350" indent="-514350">
              <a:lnSpc>
                <a:spcPct val="200000"/>
              </a:lnSpc>
              <a:buAutoNum type="arabicPeriod"/>
            </a:pPr>
            <a:r>
              <a:rPr lang="en-US" dirty="0" smtClean="0"/>
              <a:t>Choosing contract pharmacies</a:t>
            </a:r>
            <a:endParaRPr lang="en-US" dirty="0"/>
          </a:p>
        </p:txBody>
      </p:sp>
    </p:spTree>
    <p:extLst>
      <p:ext uri="{BB962C8B-B14F-4D97-AF65-F5344CB8AC3E}">
        <p14:creationId xmlns:p14="http://schemas.microsoft.com/office/powerpoint/2010/main" val="3927148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438400"/>
            <a:ext cx="8534400" cy="758952"/>
          </a:xfrm>
        </p:spPr>
        <p:txBody>
          <a:bodyPr/>
          <a:lstStyle/>
          <a:p>
            <a:r>
              <a:rPr lang="en-US" dirty="0" smtClean="0"/>
              <a:t>340B POLICIES</a:t>
            </a:r>
            <a:endParaRPr lang="en-US" dirty="0"/>
          </a:p>
        </p:txBody>
      </p:sp>
    </p:spTree>
    <p:extLst>
      <p:ext uri="{BB962C8B-B14F-4D97-AF65-F5344CB8AC3E}">
        <p14:creationId xmlns:p14="http://schemas.microsoft.com/office/powerpoint/2010/main" val="1341535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Guidelines</a:t>
            </a:r>
            <a:endParaRPr lang="en-US" dirty="0"/>
          </a:p>
        </p:txBody>
      </p:sp>
      <p:sp>
        <p:nvSpPr>
          <p:cNvPr id="3" name="Text Placeholder 2"/>
          <p:cNvSpPr>
            <a:spLocks noGrp="1"/>
          </p:cNvSpPr>
          <p:nvPr>
            <p:ph type="body" sz="half" idx="3"/>
          </p:nvPr>
        </p:nvSpPr>
        <p:spPr/>
        <p:txBody>
          <a:bodyPr/>
          <a:lstStyle/>
          <a:p>
            <a:pPr algn="ctr"/>
            <a:r>
              <a:rPr lang="en-US" dirty="0" smtClean="0"/>
              <a:t>Regulations (proposed)</a:t>
            </a:r>
            <a:endParaRPr lang="en-US" dirty="0"/>
          </a:p>
        </p:txBody>
      </p:sp>
      <p:sp>
        <p:nvSpPr>
          <p:cNvPr id="4" name="Content Placeholder 3"/>
          <p:cNvSpPr>
            <a:spLocks noGrp="1"/>
          </p:cNvSpPr>
          <p:nvPr>
            <p:ph sz="quarter" idx="2"/>
          </p:nvPr>
        </p:nvSpPr>
        <p:spPr/>
        <p:txBody>
          <a:bodyPr/>
          <a:lstStyle/>
          <a:p>
            <a:pPr>
              <a:buFont typeface="Arial" pitchFamily="34" charset="0"/>
              <a:buChar char="•"/>
            </a:pPr>
            <a:r>
              <a:rPr lang="en-US" dirty="0" smtClean="0"/>
              <a:t>Patient Definition*</a:t>
            </a:r>
          </a:p>
          <a:p>
            <a:pPr>
              <a:buFont typeface="Arial" pitchFamily="34" charset="0"/>
              <a:buChar char="•"/>
            </a:pPr>
            <a:r>
              <a:rPr lang="en-US" dirty="0" smtClean="0"/>
              <a:t>Contract Pharmacy*</a:t>
            </a:r>
          </a:p>
          <a:p>
            <a:pPr>
              <a:buFont typeface="Arial" pitchFamily="34" charset="0"/>
              <a:buChar char="•"/>
            </a:pPr>
            <a:r>
              <a:rPr lang="en-US" dirty="0" smtClean="0"/>
              <a:t>Audits*</a:t>
            </a:r>
          </a:p>
          <a:p>
            <a:pPr>
              <a:buFont typeface="Arial" pitchFamily="34" charset="0"/>
              <a:buChar char="•"/>
            </a:pPr>
            <a:r>
              <a:rPr lang="en-US" dirty="0" smtClean="0"/>
              <a:t>Dispute Resolution*</a:t>
            </a:r>
          </a:p>
          <a:p>
            <a:pPr>
              <a:buFont typeface="Arial" pitchFamily="34" charset="0"/>
              <a:buChar char="•"/>
            </a:pPr>
            <a:r>
              <a:rPr lang="en-US" dirty="0" smtClean="0"/>
              <a:t>Outpatient Facilities</a:t>
            </a:r>
          </a:p>
          <a:p>
            <a:pPr>
              <a:buFont typeface="Arial" pitchFamily="34" charset="0"/>
              <a:buChar char="•"/>
            </a:pPr>
            <a:r>
              <a:rPr lang="en-US" dirty="0" smtClean="0"/>
              <a:t>Duplicate Discounts</a:t>
            </a:r>
            <a:endParaRPr lang="en-US" dirty="0"/>
          </a:p>
        </p:txBody>
      </p:sp>
      <p:sp>
        <p:nvSpPr>
          <p:cNvPr id="5" name="Content Placeholder 4"/>
          <p:cNvSpPr>
            <a:spLocks noGrp="1"/>
          </p:cNvSpPr>
          <p:nvPr>
            <p:ph sz="quarter" idx="4"/>
          </p:nvPr>
        </p:nvSpPr>
        <p:spPr/>
        <p:txBody>
          <a:bodyPr/>
          <a:lstStyle/>
          <a:p>
            <a:r>
              <a:rPr lang="en-US" dirty="0" smtClean="0"/>
              <a:t>Manufacturer Civil Monetary Penalties</a:t>
            </a:r>
          </a:p>
          <a:p>
            <a:r>
              <a:rPr lang="en-US" dirty="0" smtClean="0"/>
              <a:t>Administrative Dispute Resolution</a:t>
            </a:r>
          </a:p>
          <a:p>
            <a:r>
              <a:rPr lang="en-US" dirty="0" smtClean="0"/>
              <a:t>Orphan Drugs</a:t>
            </a:r>
            <a:endParaRPr lang="en-US" dirty="0"/>
          </a:p>
        </p:txBody>
      </p:sp>
      <p:sp>
        <p:nvSpPr>
          <p:cNvPr id="6" name="Title 5"/>
          <p:cNvSpPr>
            <a:spLocks noGrp="1"/>
          </p:cNvSpPr>
          <p:nvPr>
            <p:ph type="title"/>
          </p:nvPr>
        </p:nvSpPr>
        <p:spPr/>
        <p:txBody>
          <a:bodyPr/>
          <a:lstStyle/>
          <a:p>
            <a:r>
              <a:rPr lang="en-US" dirty="0" smtClean="0"/>
              <a:t>340B Policies</a:t>
            </a:r>
            <a:endParaRPr lang="en-US" dirty="0"/>
          </a:p>
        </p:txBody>
      </p:sp>
    </p:spTree>
    <p:extLst>
      <p:ext uri="{BB962C8B-B14F-4D97-AF65-F5344CB8AC3E}">
        <p14:creationId xmlns:p14="http://schemas.microsoft.com/office/powerpoint/2010/main" val="3611873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p:nvPr>
        </p:nvSpPr>
        <p:spPr/>
        <p:txBody>
          <a:bodyPr/>
          <a:lstStyle/>
          <a:p>
            <a:pPr eaLnBrk="1" hangingPunct="1"/>
            <a:r>
              <a:rPr lang="en-US" dirty="0" smtClean="0"/>
              <a:t>340B Guidance and Policy</a:t>
            </a:r>
          </a:p>
        </p:txBody>
      </p:sp>
      <p:pic>
        <p:nvPicPr>
          <p:cNvPr id="5" name="Picture 4" descr="While the statue does establish the basic requirements and prohibitions of the 340B Program, it does not spell out operational details or address all potential compliance situations associated with the program. Interpreting the legislation and implementing the 340B Program may, at times, be challenging because the statute fails to address numerous issues. &#10;&#10;In an effort to fill in some details, OPA has issued 340B Program Guidelines, which foster program integrity and provide direction that supports the original 340B legislation. Program guidance is issued primarily through publication of Federal Register notices. These notices invite public comment on a proposed guideline; comments are then received and notices are finalized. These finalized notices lay the framework for much of the practical implementation of the 340B Program and are available on the OPA Web site at: http://www.hrsa.gov/opa/federalregister.htm&#10;&#10;Not every potential 340B situation is specifically addressed in law or policy. Participation in the 340B Program is voluntary, and in all cases—even with regard to situations that seem not to be specifically addressed—entities are ultimately responsible for compliance with all program requirements, for maintaining program integrity in their 340B operations, and for having auditable records that demonstrate their compliance with 340B Program laws and guidelines.  Entities should consider obtaining legal counsel to ensure appropriate interpretation of the statute and guidelines. &#10;&#10;Learn more about the 340B Proposed Regulations on the next slide.&#10;" title="340B Guidance and Poli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8320087" cy="4521443"/>
          </a:xfrm>
          <a:prstGeom prst="rect">
            <a:avLst/>
          </a:prstGeom>
        </p:spPr>
      </p:pic>
      <p:sp>
        <p:nvSpPr>
          <p:cNvPr id="7" name="TextBox 6"/>
          <p:cNvSpPr txBox="1"/>
          <p:nvPr/>
        </p:nvSpPr>
        <p:spPr>
          <a:xfrm>
            <a:off x="762000" y="6268944"/>
            <a:ext cx="5867400" cy="369332"/>
          </a:xfrm>
          <a:prstGeom prst="rect">
            <a:avLst/>
          </a:prstGeom>
          <a:noFill/>
        </p:spPr>
        <p:txBody>
          <a:bodyPr wrap="square" rtlCol="0">
            <a:spAutoFit/>
          </a:bodyPr>
          <a:lstStyle/>
          <a:p>
            <a:r>
              <a:rPr lang="en-US" dirty="0">
                <a:latin typeface="Verdana" pitchFamily="34" charset="0"/>
                <a:ea typeface="Verdana" pitchFamily="34" charset="0"/>
                <a:cs typeface="Verdana" pitchFamily="34" charset="0"/>
                <a:hlinkClick r:id="rId4"/>
              </a:rPr>
              <a:t>http://www.hrsa.gov/opa/federalregister.htm</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73106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p:txBody>
          <a:bodyPr/>
          <a:lstStyle/>
          <a:p>
            <a:pPr eaLnBrk="1" hangingPunct="1"/>
            <a:r>
              <a:rPr lang="en-US" dirty="0" smtClean="0"/>
              <a:t>340B Proposed Regulations</a:t>
            </a:r>
          </a:p>
        </p:txBody>
      </p:sp>
      <p:pic>
        <p:nvPicPr>
          <p:cNvPr id="3" name="Picture 2" descr="More recently, OPA has begun to develop regulations, as opposed to guidelines. Once finalized, these will have the force and effect of law. OPA has published three proposed regulations in the Federal Register:  &#10;&#10;- Advance notice of proposed rulemaking for 340B drug pricing program manufacturer civil monetary penalties. Fed Regist. 2010;75(181):57230–2.&#10;&#10;- Advance notice of proposed rulemaking for 340B drug pricing program administrative dispute resolution process. Fed Regist. 2010;75(181):57233–5.&#10;&#10;- Notice of proposed rulemaking for exclusion of orphan drugs for certain covered entities under 340B program. Fed Regist. 2011;76(98):29183–90.&#10;&#10;As of November 2011, all of these proposals are being reviewed but have not been finalized.&#10;&#10;Move to the next slide to learn about the definition of a patien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6" y="1566862"/>
            <a:ext cx="8924049" cy="4224338"/>
          </a:xfrm>
          <a:prstGeom prst="rect">
            <a:avLst/>
          </a:prstGeom>
        </p:spPr>
      </p:pic>
    </p:spTree>
    <p:extLst>
      <p:ext uri="{BB962C8B-B14F-4D97-AF65-F5344CB8AC3E}">
        <p14:creationId xmlns:p14="http://schemas.microsoft.com/office/powerpoint/2010/main" val="2046951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01752" y="228600"/>
            <a:ext cx="8534400" cy="914400"/>
          </a:xfrm>
        </p:spPr>
        <p:txBody>
          <a:bodyPr>
            <a:noAutofit/>
          </a:bodyPr>
          <a:lstStyle/>
          <a:p>
            <a:pPr eaLnBrk="1" hangingPunct="1"/>
            <a:r>
              <a:rPr lang="en-US" sz="2800" b="1" dirty="0" smtClean="0"/>
              <a:t>Drug Delivery </a:t>
            </a:r>
            <a:br>
              <a:rPr lang="en-US" sz="2800" b="1" dirty="0" smtClean="0"/>
            </a:br>
            <a:r>
              <a:rPr lang="en-US" sz="2800" b="1" i="1" dirty="0" smtClean="0"/>
              <a:t>Contract Pharmacies</a:t>
            </a:r>
          </a:p>
        </p:txBody>
      </p:sp>
      <p:pic>
        <p:nvPicPr>
          <p:cNvPr id="2" name="Picture 1" descr="The Federal Register notice on multiple contract pharmacy services was published on March 5, 2010. The effective date of the final guidance on multiple contract pharmacy services was published on April 5, 2010.  This allowed 340B covered entities the option of utilizing more than one contract pharmacy per healthcare delivery site. Therefore, the covered entity or any eligible site of a covered entity may enter into contracts with one or as many contract pharmacies as are needed, including chain pharmacies, to meet the needs of their patients. Covered entities may also supplement their in-house pharmacy with contract pharmacies. This notice includes compliance elements that must be met. In addition, contract pharmacies must be registered in the OPA database and use the online registration process found on the OPA Web site.&#10;&#10;This process allows ship to bill to, which refers to an arrangement set up by the covered entity who is responsible for purchasing 340B drugs from wholesalers and/or manufacturers and directs those drugs to be shipped to the contract pharmacy. In other words, the covered entity maintains title and purchasing of the 340B drugs as required, but the contract pharmacy or pharmacies houses the drugs and provides dispensing services to patients of the covered entity.&#10;&#10;The multiple contract pharmacy option has been very popular, with the number of contract pharmacy sites growing from about 3,000 sites before publication of the policy to about 9,000 sites currently registered in the OPA 340B database.   &#10;&#10;Covered entities, along with contract pharmacies, are responsible for ensuring compliance with all 340B requirements to prevent diversion and duplicate discounts. OPA recommends that covered entities engage legal counsel to review all contracts or other legal documents to ensure that all federal, state, and local requirements are met.&#10;&#10;Go to the next slide to learn about 340B Usage Considerations." title="Drug Delivery Contract Pharmac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504949"/>
            <a:ext cx="8782050" cy="4859401"/>
          </a:xfrm>
          <a:prstGeom prst="rect">
            <a:avLst/>
          </a:prstGeom>
        </p:spPr>
      </p:pic>
    </p:spTree>
    <p:extLst>
      <p:ext uri="{BB962C8B-B14F-4D97-AF65-F5344CB8AC3E}">
        <p14:creationId xmlns:p14="http://schemas.microsoft.com/office/powerpoint/2010/main" val="670720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340B Usage Considerations</a:t>
            </a:r>
          </a:p>
        </p:txBody>
      </p:sp>
      <p:pic>
        <p:nvPicPr>
          <p:cNvPr id="2" name="Picture 1" descr="In certain cases of 340B usage or expansion of services to other patient populations e.g., most frequently encountered scenarios include incarcerated individuals, long-term care/nursing home facilities, or hospital clinic sites, entities must evaluate special usage considerations. In order to be considered a patient under the 340B Program, the services provided to the individual must be within the scope of eligibility of the covered entity. &#10;&#10;For federal grantees who are eligible based upon grants qualifying them as a covered entity, certain requirements or limitations regarding scope of service may be listed in the grant stipulations. Entities should consult their grant or project officer for clarification of type and scope of services allowable before engaging in expanded services for 340B patients. The entity should also ensure any notifications or updates to the OPA database are provided to ensure program compliance and integrity.&#10;&#10;Similarly, hospitals may offer services to multiple care sites within a large health-care system that may or may not be 340B-eligible based on the most recently filed Medicare Cost Report, which requires that the setting be an integral part of the hospital and be listed as reimbursable. &#10;&#10;In general, each 340B designation represents a separate 340B entity with potentially different responsibilities/scopes of practice. Every covered entity must maintain auditable records demonstrating that drugs purchased under the authority of a particular covered entity type only go to patients of that covered entity. &#10;&#10;Learn more about 340B Program Resources on the next slide.&#10;" title="340B Usage Consider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23999"/>
            <a:ext cx="8534400" cy="4572001"/>
          </a:xfrm>
          <a:prstGeom prst="rect">
            <a:avLst/>
          </a:prstGeom>
        </p:spPr>
      </p:pic>
    </p:spTree>
    <p:extLst>
      <p:ext uri="{BB962C8B-B14F-4D97-AF65-F5344CB8AC3E}">
        <p14:creationId xmlns:p14="http://schemas.microsoft.com/office/powerpoint/2010/main" val="18740260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pPr algn="ctr"/>
            <a:r>
              <a:rPr lang="en-US" dirty="0" smtClean="0"/>
              <a:t>340B Program Support</a:t>
            </a:r>
            <a:endParaRPr lang="en-US" i="1" dirty="0"/>
          </a:p>
        </p:txBody>
      </p:sp>
      <p:pic>
        <p:nvPicPr>
          <p:cNvPr id="3" name="Picture 2" descr="There are three primary resources for the 340B Program: integrity, access, and value. The Office of Pharmacy Affairs represents the integrity resource.  Program integrity assures stakeholders that the 340B Program’s intent is being met and that rules are being followed.&#10;&#10;Go to the next slide to learn about the 340B Program Integrity Resource&#10;" title="Integrity Success Valu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62" y="1600200"/>
            <a:ext cx="8448675" cy="4419600"/>
          </a:xfrm>
          <a:prstGeom prst="rect">
            <a:avLst/>
          </a:prstGeom>
        </p:spPr>
      </p:pic>
    </p:spTree>
    <p:custDataLst>
      <p:tags r:id="rId1"/>
    </p:custDataLst>
    <p:extLst>
      <p:ext uri="{BB962C8B-B14F-4D97-AF65-F5344CB8AC3E}">
        <p14:creationId xmlns:p14="http://schemas.microsoft.com/office/powerpoint/2010/main" val="476510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dirty="0" smtClean="0"/>
              <a:t>Intent of the 340B Program</a:t>
            </a:r>
          </a:p>
        </p:txBody>
      </p:sp>
      <p:graphicFrame>
        <p:nvGraphicFramePr>
          <p:cNvPr id="8" name="Diagram 7" descr="Congress intended the program be used to benefit specific safety net entities. As stated in official legislative reports at the time, savings on drug prices would enable these providers to improve financial stability and position providers to stretch scarce dollars to serve vulnerable patients. These services may include providing a reduced price of pharmaceuticals for patients, expanding services to patients, and/or providing services to more patients. &#10;&#10;In addition to providing a clear benefit to safety net providers, the 340B Program legislation would potentially decrease the taxpayer burden by reducing the federal dollars spent on medications by safety net providers. While 340B entities often pass the pricing discounts on to patients, the entities are not required to do so. The next slide discusses the evolution of the 340B Program.&#10;" title="Intent of the Program"/>
          <p:cNvGraphicFramePr/>
          <p:nvPr>
            <p:extLst>
              <p:ext uri="{D42A27DB-BD31-4B8C-83A1-F6EECF244321}">
                <p14:modId xmlns:p14="http://schemas.microsoft.com/office/powerpoint/2010/main" val="3680823602"/>
              </p:ext>
            </p:extLst>
          </p:nvPr>
        </p:nvGraphicFramePr>
        <p:xfrm>
          <a:off x="444500" y="685800"/>
          <a:ext cx="83947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2400" y="6396335"/>
            <a:ext cx="6705600" cy="369332"/>
          </a:xfrm>
          <a:prstGeom prst="rect">
            <a:avLst/>
          </a:prstGeom>
          <a:noFill/>
        </p:spPr>
        <p:txBody>
          <a:bodyPr wrap="square" rtlCol="0">
            <a:spAutoFit/>
          </a:bodyPr>
          <a:lstStyle/>
          <a:p>
            <a:pPr lvl="0"/>
            <a:r>
              <a:rPr lang="en-US" dirty="0" smtClean="0"/>
              <a:t>1. HR Rep No. 102–384, pt 2, at 12 (1992).</a:t>
            </a:r>
          </a:p>
        </p:txBody>
      </p:sp>
    </p:spTree>
    <p:extLst>
      <p:ext uri="{BB962C8B-B14F-4D97-AF65-F5344CB8AC3E}">
        <p14:creationId xmlns:p14="http://schemas.microsoft.com/office/powerpoint/2010/main" val="3530516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dirty="0" smtClean="0"/>
              <a:t>Office of Pharmacy Affairs (OPA)</a:t>
            </a:r>
          </a:p>
        </p:txBody>
      </p:sp>
      <p:pic>
        <p:nvPicPr>
          <p:cNvPr id="2" name="Picture 1" descr="The primary integrity resource is OPA, a component of HRSA’s Health-Care Systems Bureau. OPA has three primary functions. It:&#10;&#10;- Administrates over the 340B Drug-Pricing Program, through which certain federally funded grantees and other safety net health-care providers may purchase prescription medications at significantly reduced prices&#10;&#10;- Develops innovative pharmacy service models and provision of technical assistance to help entities implement effective pharmacy programs&#10;&#10;- Serves as a federal resource about pharmacy &#10;&#10;In all of its activities, OPA emphasizes the importance of comprehensive pharmacy services functioning as an integral part of primary health care. Comprehensive pharmacy services include patient access to affordable pharmaceuticals, application of best practices, efficient pharmacy management, and application of systems that improve patient outcomes through safe and effective medication use. &#10;&#10;Learn more about the Pharmacy Services Support Center on the next slide.&#10;" title="Office of Pharmacy Affairs (OP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523999"/>
            <a:ext cx="8382000" cy="4962649"/>
          </a:xfrm>
          <a:prstGeom prst="rect">
            <a:avLst/>
          </a:prstGeom>
        </p:spPr>
      </p:pic>
    </p:spTree>
    <p:extLst>
      <p:ext uri="{BB962C8B-B14F-4D97-AF65-F5344CB8AC3E}">
        <p14:creationId xmlns:p14="http://schemas.microsoft.com/office/powerpoint/2010/main" val="3825768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9" name="Title 18"/>
          <p:cNvSpPr>
            <a:spLocks noGrp="1"/>
          </p:cNvSpPr>
          <p:nvPr>
            <p:ph type="title"/>
          </p:nvPr>
        </p:nvSpPr>
        <p:spPr/>
        <p:txBody>
          <a:bodyPr/>
          <a:lstStyle/>
          <a:p>
            <a:pPr eaLnBrk="1" hangingPunct="1"/>
            <a:r>
              <a:rPr lang="en-US" dirty="0" smtClean="0"/>
              <a:t>340B Program Integrity Resource </a:t>
            </a:r>
          </a:p>
        </p:txBody>
      </p:sp>
      <p:pic>
        <p:nvPicPr>
          <p:cNvPr id="7" name="Picture 6" descr="As the integrity resource of the 340B program, OPA must address several complexities inherent to the program.&#10;&#10;First, 340B is composed of a variety of different stakeholders. Among these are entities such as community health centers, Disproportionate Share Hospitals (DSH), and manufacturers. OPA must be sure to address each stakeholder's different interest. Second, the legal resources relating to 340B often need clarification.  Third, the 340B Drug Pricing information is not public. OPA must be sure that eligible entities are receiving the correct price.  Fourth, there are over 14,000 entity sites in the OPA database that require frequent information updates. OPA must ensure all database updates are made accurately so entities can participate in 340B.  Finally, as entities enroll into the program, they often need practical information and guidance from OPA.&#10;&#10;Proceed to the next slide to find out more about 340B Integrity Resource&#10;" title="340B Program Integrity Resour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0"/>
            <a:ext cx="8382000" cy="5105400"/>
          </a:xfrm>
          <a:prstGeom prst="rect">
            <a:avLst/>
          </a:prstGeom>
        </p:spPr>
      </p:pic>
    </p:spTree>
    <p:custDataLst>
      <p:tags r:id="rId1"/>
    </p:custDataLst>
    <p:extLst>
      <p:ext uri="{BB962C8B-B14F-4D97-AF65-F5344CB8AC3E}">
        <p14:creationId xmlns:p14="http://schemas.microsoft.com/office/powerpoint/2010/main" val="215816653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7" name="Title 15"/>
          <p:cNvSpPr>
            <a:spLocks noGrp="1"/>
          </p:cNvSpPr>
          <p:nvPr>
            <p:ph type="title"/>
          </p:nvPr>
        </p:nvSpPr>
        <p:spPr/>
        <p:txBody>
          <a:bodyPr/>
          <a:lstStyle/>
          <a:p>
            <a:pPr algn="ctr" eaLnBrk="1" hangingPunct="1"/>
            <a:r>
              <a:rPr lang="en-US" dirty="0" smtClean="0"/>
              <a:t>340B Program Integrity Resource </a:t>
            </a:r>
          </a:p>
        </p:txBody>
      </p:sp>
      <p:pic>
        <p:nvPicPr>
          <p:cNvPr id="4" name="Picture 3" descr="The 340B Program is based upon law and guidelines, and it is the OPA’s responsibility to provide accurate and consistent information regarding interpretation of this law and policy. OPA uses publication in the Federal Register as the primary means of policy communication. &#10;&#10;Regarding transparency in drug pricing, The OPA calculates the 340B Ceiling Price and will compare this calculated ceiling price with the selling price submitted to OPA.  OPA will also produce a verified price file and post the price file on a secured website as required under the Affordabale Care Act of 2010.&#10;&#10;To provide accurate information about the 340B entities, OPA maintains data for each participating entity in its database. Under the Affordable Care Act, all covered entity types are required to recertify their information annually to sustain the accuracy of the data. &#10;&#10;To address questions pertaining to the 340B program, the OPA ensures that accurate and consistent information is conveyed via high quality information response systems. These systems are available through the Frequently Asked Questions (FAQs) and other information on the OPA website, the PSSC Information Call Center, and the PSSC Pharmacy Technical Assistance Program. &#10;&#10;In all of its functions, OPA prioritizes program integrity.&#10;&#10;Go to the next slide to learn about the functions of OPA&#10;" title="340B Program Integr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8534400" cy="4876800"/>
          </a:xfrm>
          <a:prstGeom prst="rect">
            <a:avLst/>
          </a:prstGeom>
        </p:spPr>
      </p:pic>
    </p:spTree>
    <p:custDataLst>
      <p:tags r:id="rId1"/>
    </p:custDataLst>
    <p:extLst>
      <p:ext uri="{BB962C8B-B14F-4D97-AF65-F5344CB8AC3E}">
        <p14:creationId xmlns:p14="http://schemas.microsoft.com/office/powerpoint/2010/main" val="26339044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itle 10"/>
          <p:cNvSpPr>
            <a:spLocks noGrp="1"/>
          </p:cNvSpPr>
          <p:nvPr>
            <p:ph type="title"/>
          </p:nvPr>
        </p:nvSpPr>
        <p:spPr/>
        <p:txBody>
          <a:bodyPr/>
          <a:lstStyle/>
          <a:p>
            <a:pPr eaLnBrk="1" hangingPunct="1"/>
            <a:r>
              <a:rPr lang="en-US" dirty="0" smtClean="0"/>
              <a:t>Functions of OPA</a:t>
            </a:r>
          </a:p>
        </p:txBody>
      </p:sp>
      <p:pic>
        <p:nvPicPr>
          <p:cNvPr id="2" name="Picture 1" descr="OPA has three primary functions that support its role as the 340B program integrity resource. First, OPA functions as the administrator of the 340B Program. Second, OPA provides program oversight to help entities maximize the value of the 340B program. And finally, OPA serves as a federal resource about pharmacy.&#10;&#10;The next slide explains clinically and cost-effective pharmacy services &#10;" title="Functions of OP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7" y="1824037"/>
            <a:ext cx="8658225" cy="3209925"/>
          </a:xfrm>
          <a:prstGeom prst="rect">
            <a:avLst/>
          </a:prstGeom>
        </p:spPr>
      </p:pic>
    </p:spTree>
    <p:custDataLst>
      <p:tags r:id="rId1"/>
    </p:custDataLst>
    <p:extLst>
      <p:ext uri="{BB962C8B-B14F-4D97-AF65-F5344CB8AC3E}">
        <p14:creationId xmlns:p14="http://schemas.microsoft.com/office/powerpoint/2010/main" val="263856368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0" name="Title 12"/>
          <p:cNvSpPr>
            <a:spLocks noGrp="1"/>
          </p:cNvSpPr>
          <p:nvPr>
            <p:ph type="title"/>
          </p:nvPr>
        </p:nvSpPr>
        <p:spPr>
          <a:xfrm>
            <a:off x="301752" y="228600"/>
            <a:ext cx="8534400" cy="838200"/>
          </a:xfrm>
        </p:spPr>
        <p:txBody>
          <a:bodyPr>
            <a:normAutofit fontScale="90000"/>
          </a:bodyPr>
          <a:lstStyle/>
          <a:p>
            <a:pPr eaLnBrk="1" hangingPunct="1"/>
            <a:r>
              <a:rPr lang="en-US" dirty="0" smtClean="0"/>
              <a:t>Clinically and Cost-Effective</a:t>
            </a:r>
            <a:br>
              <a:rPr lang="en-US" dirty="0" smtClean="0"/>
            </a:br>
            <a:r>
              <a:rPr lang="en-US" dirty="0" smtClean="0"/>
              <a:t>Pharmacy Services</a:t>
            </a:r>
          </a:p>
        </p:txBody>
      </p:sp>
      <p:pic>
        <p:nvPicPr>
          <p:cNvPr id="2" name="Picture 1" descr="In all of its activities, OPA emphasizes the importance of clinically and cost effective pharmacy services as an integral part of primary health care.  The four cornerstones of clinically and cost effective pharmacy services are: patient access to affordable medication, outcomes-driven pharmaceutical care, efficient business practices, and quality assurance. &#10;&#10;Learn more about the administration of the 340B Program on the next sl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524000"/>
            <a:ext cx="7848600" cy="5061856"/>
          </a:xfrm>
          <a:prstGeom prst="rect">
            <a:avLst/>
          </a:prstGeom>
        </p:spPr>
      </p:pic>
    </p:spTree>
    <p:custDataLst>
      <p:tags r:id="rId1"/>
    </p:custDataLst>
    <p:extLst>
      <p:ext uri="{BB962C8B-B14F-4D97-AF65-F5344CB8AC3E}">
        <p14:creationId xmlns:p14="http://schemas.microsoft.com/office/powerpoint/2010/main" val="848305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340B PROGRAM WORK</a:t>
            </a:r>
            <a:endParaRPr lang="en-US" dirty="0"/>
          </a:p>
        </p:txBody>
      </p:sp>
      <p:sp>
        <p:nvSpPr>
          <p:cNvPr id="3" name="Content Placeholder 2"/>
          <p:cNvSpPr>
            <a:spLocks noGrp="1"/>
          </p:cNvSpPr>
          <p:nvPr>
            <p:ph sz="quarter" idx="1"/>
          </p:nvPr>
        </p:nvSpPr>
        <p:spPr/>
        <p:txBody>
          <a:bodyPr/>
          <a:lstStyle/>
          <a:p>
            <a:pPr marL="514350" indent="-514350">
              <a:buAutoNum type="arabicPeriod"/>
            </a:pPr>
            <a:r>
              <a:rPr lang="en-US" dirty="0" smtClean="0"/>
              <a:t>Maintain updated records on OPA website.</a:t>
            </a:r>
          </a:p>
          <a:p>
            <a:pPr marL="514350" indent="-514350">
              <a:buAutoNum type="arabicPeriod"/>
            </a:pPr>
            <a:r>
              <a:rPr lang="en-US" dirty="0" smtClean="0"/>
              <a:t>Choose your contact pharmacy wisely</a:t>
            </a:r>
          </a:p>
          <a:p>
            <a:pPr marL="514350" indent="-514350">
              <a:buAutoNum type="arabicPeriod"/>
            </a:pPr>
            <a:r>
              <a:rPr lang="en-US" dirty="0" smtClean="0"/>
              <a:t>Conduct regular internal audits</a:t>
            </a:r>
          </a:p>
          <a:p>
            <a:pPr marL="514350" indent="-514350">
              <a:buAutoNum type="arabicPeriod"/>
            </a:pPr>
            <a:r>
              <a:rPr lang="en-US" dirty="0" smtClean="0"/>
              <a:t>Devote adequate quality personnel for 340b</a:t>
            </a:r>
          </a:p>
          <a:p>
            <a:pPr marL="514350" indent="-514350">
              <a:buAutoNum type="arabicPeriod"/>
            </a:pPr>
            <a:r>
              <a:rPr lang="en-US" dirty="0" smtClean="0"/>
              <a:t>Develop and update your organization’s 340B standard operating procedures (SOPs)</a:t>
            </a:r>
          </a:p>
          <a:p>
            <a:pPr marL="514350" indent="-514350">
              <a:buAutoNum type="arabicPeriod"/>
            </a:pPr>
            <a:r>
              <a:rPr lang="en-US" dirty="0" smtClean="0"/>
              <a:t>If you deliver the medication – combine it with case management to increase adherence</a:t>
            </a:r>
            <a:endParaRPr lang="en-US" dirty="0"/>
          </a:p>
        </p:txBody>
      </p:sp>
    </p:spTree>
    <p:extLst>
      <p:ext uri="{BB962C8B-B14F-4D97-AF65-F5344CB8AC3E}">
        <p14:creationId xmlns:p14="http://schemas.microsoft.com/office/powerpoint/2010/main" val="2147869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 FOR AN AUDIT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Have Policies and Procedures</a:t>
            </a:r>
          </a:p>
          <a:p>
            <a:pPr marL="0" indent="0">
              <a:buNone/>
            </a:pPr>
            <a:r>
              <a:rPr lang="en-US" dirty="0"/>
              <a:t>	</a:t>
            </a:r>
            <a:r>
              <a:rPr lang="en-US" dirty="0" smtClean="0"/>
              <a:t>- do not create them for the purpose of the audit</a:t>
            </a:r>
          </a:p>
          <a:p>
            <a:pPr marL="0" indent="0">
              <a:buNone/>
            </a:pPr>
            <a:r>
              <a:rPr lang="en-US" dirty="0"/>
              <a:t>	</a:t>
            </a:r>
            <a:r>
              <a:rPr lang="en-US" dirty="0" smtClean="0"/>
              <a:t>- detail entire process</a:t>
            </a:r>
          </a:p>
          <a:p>
            <a:r>
              <a:rPr lang="en-US" dirty="0" smtClean="0"/>
              <a:t>Be proactive</a:t>
            </a:r>
          </a:p>
          <a:p>
            <a:pPr marL="0" indent="0">
              <a:buNone/>
            </a:pPr>
            <a:r>
              <a:rPr lang="en-US" dirty="0"/>
              <a:t>	</a:t>
            </a:r>
            <a:r>
              <a:rPr lang="en-US" dirty="0" smtClean="0"/>
              <a:t>- get information to the auditor when requested in an 	easily digestible format</a:t>
            </a:r>
          </a:p>
          <a:p>
            <a:r>
              <a:rPr lang="en-US" dirty="0" smtClean="0"/>
              <a:t>Audit Now</a:t>
            </a:r>
          </a:p>
          <a:p>
            <a:pPr marL="0" indent="0">
              <a:buNone/>
            </a:pPr>
            <a:r>
              <a:rPr lang="en-US" dirty="0"/>
              <a:t>	</a:t>
            </a:r>
            <a:r>
              <a:rPr lang="en-US" dirty="0" smtClean="0"/>
              <a:t>- trace clinically significant encounters monthly</a:t>
            </a:r>
          </a:p>
          <a:p>
            <a:pPr marL="0" indent="0">
              <a:buNone/>
            </a:pPr>
            <a:r>
              <a:rPr lang="en-US" dirty="0"/>
              <a:t>	</a:t>
            </a:r>
            <a:r>
              <a:rPr lang="en-US" dirty="0" smtClean="0"/>
              <a:t>- involve social workers, patient financial services, 	and medical records.</a:t>
            </a:r>
          </a:p>
          <a:p>
            <a:r>
              <a:rPr lang="en-US" dirty="0" smtClean="0"/>
              <a:t>Understand state Medicaid managed care</a:t>
            </a:r>
          </a:p>
          <a:p>
            <a:pPr marL="0" indent="0">
              <a:buNone/>
            </a:pPr>
            <a:r>
              <a:rPr lang="en-US" dirty="0"/>
              <a:t>	</a:t>
            </a:r>
            <a:r>
              <a:rPr lang="en-US" dirty="0" smtClean="0"/>
              <a:t>- get to know your Medicaid office that processes 	claims for your entity</a:t>
            </a:r>
          </a:p>
          <a:p>
            <a:r>
              <a:rPr lang="en-US" dirty="0" smtClean="0"/>
              <a:t>Stand your ground with C-suite, do not be pressured into risky practices.</a:t>
            </a:r>
          </a:p>
        </p:txBody>
      </p:sp>
    </p:spTree>
    <p:extLst>
      <p:ext uri="{BB962C8B-B14F-4D97-AF65-F5344CB8AC3E}">
        <p14:creationId xmlns:p14="http://schemas.microsoft.com/office/powerpoint/2010/main" val="1382144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Fungi Nota\AppData\Local\Microsoft\Windows\Temporary Internet Files\Content.IE5\8R364OE9\MM900234752[1].gif"/>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33600" y="1833982"/>
            <a:ext cx="4800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54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SOURCES USED</a:t>
            </a:r>
            <a:endParaRPr lang="en-US" dirty="0"/>
          </a:p>
        </p:txBody>
      </p:sp>
      <p:sp>
        <p:nvSpPr>
          <p:cNvPr id="3" name="Content Placeholder 2"/>
          <p:cNvSpPr>
            <a:spLocks noGrp="1"/>
          </p:cNvSpPr>
          <p:nvPr>
            <p:ph sz="quarter" idx="1"/>
          </p:nvPr>
        </p:nvSpPr>
        <p:spPr/>
        <p:txBody>
          <a:bodyPr/>
          <a:lstStyle/>
          <a:p>
            <a:r>
              <a:rPr lang="en-US" dirty="0" smtClean="0"/>
              <a:t>OPA</a:t>
            </a:r>
          </a:p>
          <a:p>
            <a:r>
              <a:rPr lang="en-US" dirty="0" smtClean="0"/>
              <a:t>HRSA</a:t>
            </a:r>
          </a:p>
          <a:p>
            <a:r>
              <a:rPr lang="en-US" dirty="0" smtClean="0"/>
              <a:t>APEXUS – 340B PVP</a:t>
            </a:r>
            <a:endParaRPr lang="en-US" dirty="0"/>
          </a:p>
        </p:txBody>
      </p:sp>
    </p:spTree>
    <p:extLst>
      <p:ext uri="{BB962C8B-B14F-4D97-AF65-F5344CB8AC3E}">
        <p14:creationId xmlns:p14="http://schemas.microsoft.com/office/powerpoint/2010/main" val="325318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8"/>
          <p:cNvSpPr>
            <a:spLocks noGrp="1"/>
          </p:cNvSpPr>
          <p:nvPr>
            <p:ph type="title"/>
          </p:nvPr>
        </p:nvSpPr>
        <p:spPr/>
        <p:txBody>
          <a:bodyPr/>
          <a:lstStyle/>
          <a:p>
            <a:pPr eaLnBrk="1" hangingPunct="1"/>
            <a:r>
              <a:rPr lang="en-US" dirty="0" smtClean="0"/>
              <a:t>Patient Definition</a:t>
            </a:r>
          </a:p>
        </p:txBody>
      </p:sp>
      <p:pic>
        <p:nvPicPr>
          <p:cNvPr id="2" name="Picture 1" descr="Guidelines defining a 340B patient were issued in an October 24, 1996 Federal Register notice.1 These guidelines are critical because dispensing 340B drugs to an individual who is not a patient of a covered entity is considered diversion and is prohibited by the 340B statute. &#10;&#10;Under the patient definition guidelines, a person is a patient of the entity if the entity has an established relationship with the patient and maintains records of care; the patient receives health care from a healthcare professional employed or contracted with the entity; and the patient receives health care consistent with the range of services from the covered entity. &#10;&#10;DSHs are exempt from this last requirement. State AIDS Drug Assistance Program (ADAP) patients are considered a patient of the entity as long as they are registered as eligible by the State program. &#10;&#10;An individual will not be considered a patient of the entity for purposes of 340B if the only healthcare service received is the dispensing of a drug or drugs for subsequent self-administration or administration in the home setting.&#10;&#10;You will learn about Drug Delivery and Contract Pharmacies on the next slide.&#10;" title="Patient Defini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33" y="1524000"/>
            <a:ext cx="8595934" cy="4800600"/>
          </a:xfrm>
          <a:prstGeom prst="rect">
            <a:avLst/>
          </a:prstGeom>
        </p:spPr>
      </p:pic>
    </p:spTree>
    <p:custDataLst>
      <p:tags r:id="rId1"/>
    </p:custDataLst>
    <p:extLst>
      <p:ext uri="{BB962C8B-B14F-4D97-AF65-F5344CB8AC3E}">
        <p14:creationId xmlns:p14="http://schemas.microsoft.com/office/powerpoint/2010/main" val="2161557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340B</a:t>
            </a:r>
            <a:r>
              <a:rPr lang="en-US" sz="4000" dirty="0" smtClean="0"/>
              <a:t> </a:t>
            </a:r>
            <a:r>
              <a:rPr lang="en-US" dirty="0" smtClean="0"/>
              <a:t>Eligible Entities</a:t>
            </a:r>
          </a:p>
        </p:txBody>
      </p:sp>
      <p:sp>
        <p:nvSpPr>
          <p:cNvPr id="54280" name="TextBox 2"/>
          <p:cNvSpPr txBox="1">
            <a:spLocks noChangeArrowheads="1"/>
          </p:cNvSpPr>
          <p:nvPr/>
        </p:nvSpPr>
        <p:spPr bwMode="auto">
          <a:xfrm>
            <a:off x="2438400" y="6276201"/>
            <a:ext cx="6705600" cy="369332"/>
          </a:xfrm>
          <a:prstGeom prst="rect">
            <a:avLst/>
          </a:prstGeom>
          <a:noFill/>
          <a:ln w="9525">
            <a:noFill/>
            <a:miter lim="800000"/>
            <a:headEnd/>
            <a:tailEnd/>
          </a:ln>
        </p:spPr>
        <p:txBody>
          <a:bodyPr wrap="square">
            <a:spAutoFit/>
          </a:bodyPr>
          <a:lstStyle/>
          <a:p>
            <a:pPr algn="ctr"/>
            <a:r>
              <a:rPr lang="en-US" baseline="30000" dirty="0" smtClean="0"/>
              <a:t>* </a:t>
            </a:r>
            <a:r>
              <a:rPr lang="en-US" dirty="0" smtClean="0"/>
              <a:t>340B </a:t>
            </a:r>
            <a:r>
              <a:rPr lang="en-US" dirty="0"/>
              <a:t>eligible through Section 7101 of the Affordable Care </a:t>
            </a:r>
            <a:r>
              <a:rPr lang="en-US" dirty="0" smtClean="0"/>
              <a:t>Act</a:t>
            </a:r>
            <a:endParaRPr lang="en-US" dirty="0"/>
          </a:p>
        </p:txBody>
      </p:sp>
      <p:pic>
        <p:nvPicPr>
          <p:cNvPr id="2" name="Picture 1" descr="Eligibility to purchase at the 340B price applies only to the entities named in the legislation, and these entities may choose to provide 340B drugs to any or all of their eligible patients. This exclusive list of 340B eligible entities can be classified into two categories: federal grantees and hospital types. They include:&#10;&#10;Grantees&#10;Comprehensive hemophilia treatment centers &#10;Federally qualified health centers/Lookalikes&#10;Urban/638 Health Center&#10;Ryan White programs&#10;Sexually transmitted disease/tuberculosis&#10;Title X family planning&#10;&#10;Hospitals&#10;&#10;Disproportionate share hospitals&#10;Children’s hospitals*&#10;Critical access hospitals*&#10;Free-standing cancer hospitals*&#10;Rural referral centers*&#10;Sole community hospitals*&#10;&#10;Of note: The entities identified with an asterisk became eligible through passage of the Affordable Care Act (ACA) of 2010. There are specific 340B eligibility criteria that each entity type must meet for example, receiving a certain type of grant, reaching a certain threshold indicator such as a minimum Disproportionate Share Adjustment Percentage, etc. We will review some of this information during the presentation; however, for more specific details, please contact the Pharmacy Services Support Center at 800-628-6297. The next slide discusses hospital eligibility criteria.&#10; " title="340B Eligible Ent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614487"/>
            <a:ext cx="8763001" cy="4100513"/>
          </a:xfrm>
          <a:prstGeom prst="rect">
            <a:avLst/>
          </a:prstGeom>
        </p:spPr>
      </p:pic>
    </p:spTree>
    <p:extLst>
      <p:ext uri="{BB962C8B-B14F-4D97-AF65-F5344CB8AC3E}">
        <p14:creationId xmlns:p14="http://schemas.microsoft.com/office/powerpoint/2010/main" val="4190988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smtClean="0"/>
              <a:t>Hospital Eligibility Criteria</a:t>
            </a:r>
          </a:p>
        </p:txBody>
      </p:sp>
      <p:sp>
        <p:nvSpPr>
          <p:cNvPr id="10" name="TextBox 2"/>
          <p:cNvSpPr txBox="1">
            <a:spLocks noChangeArrowheads="1"/>
          </p:cNvSpPr>
          <p:nvPr/>
        </p:nvSpPr>
        <p:spPr bwMode="auto">
          <a:xfrm>
            <a:off x="3352800" y="6324600"/>
            <a:ext cx="5791200" cy="253916"/>
          </a:xfrm>
          <a:prstGeom prst="rect">
            <a:avLst/>
          </a:prstGeom>
          <a:noFill/>
          <a:ln w="9525">
            <a:noFill/>
            <a:miter lim="800000"/>
            <a:headEnd/>
            <a:tailEnd/>
          </a:ln>
        </p:spPr>
        <p:txBody>
          <a:bodyPr wrap="square">
            <a:spAutoFit/>
          </a:bodyPr>
          <a:lstStyle/>
          <a:p>
            <a:pPr algn="ctr"/>
            <a:r>
              <a:rPr lang="en-US" sz="1050" baseline="30000" dirty="0" smtClean="0">
                <a:latin typeface="+mn-lt"/>
              </a:rPr>
              <a:t>*</a:t>
            </a:r>
            <a:r>
              <a:rPr lang="en-US" sz="1050" dirty="0" smtClean="0">
                <a:latin typeface="+mn-lt"/>
              </a:rPr>
              <a:t>340B </a:t>
            </a:r>
            <a:r>
              <a:rPr lang="en-US" sz="1050" dirty="0">
                <a:latin typeface="+mn-lt"/>
              </a:rPr>
              <a:t>eligible through Section 7101 of the Affordable Care </a:t>
            </a:r>
            <a:r>
              <a:rPr lang="en-US" sz="1050" dirty="0" smtClean="0">
                <a:latin typeface="+mn-lt"/>
              </a:rPr>
              <a:t>Act</a:t>
            </a:r>
            <a:endParaRPr lang="en-US" sz="1050" dirty="0">
              <a:latin typeface="+mn-lt"/>
            </a:endParaRPr>
          </a:p>
        </p:txBody>
      </p:sp>
      <p:pic>
        <p:nvPicPr>
          <p:cNvPr id="2" name="Picture 1" descr="Within the hospital category of entities, requirements differ for 340B eligibility including disproportionate share adjustment percentage and Group Purchasing Organization GPO exclusion criteria. Disproportionate share hospitals DSHs, children’s hospitals PEDs, and free-standing cancer hospitals CANs must have a DSH adjustment of 11.75% or greater to be eligible.  Sole community hospitals SCHs and rural referral centers RRCs must have a DSH adjustment of 8% or greater. Critical access hospitals CAHs are included on this chart as they were newly added under the ACA, but because of the different way they are reimbursed by Medicare, they do not have to meet a DSH percentage threshold.&#10; &#10;Entities not listed are not required to meet a DSH rate to qualify for participation in the 340B program. CAHs, SCHs, and RRCs are not subject to the GPO exclusion requirement that applies to other hospital entities. OPA has an Excel spreadsheet on its Web site that contains a listing of all DSHs and their DSH adjustment percentages. This list is updated quarterly, based on information provided by CMS to OPA. Most hospitals calculate their DSH adjustment percentage annually, pursuant to their Medicare Cost Report filing. Let's go on to the next slide to learn more about hospital outpatient facilities.&#10;" title="Hospital Eligibility Criteria"/>
          <p:cNvPicPr>
            <a:picLocks noChangeAspect="1"/>
          </p:cNvPicPr>
          <p:nvPr/>
        </p:nvPicPr>
        <p:blipFill rotWithShape="1">
          <a:blip r:embed="rId3">
            <a:extLst>
              <a:ext uri="{28A0092B-C50C-407E-A947-70E740481C1C}">
                <a14:useLocalDpi xmlns:a14="http://schemas.microsoft.com/office/drawing/2010/main" val="0"/>
              </a:ext>
            </a:extLst>
          </a:blip>
          <a:srcRect l="1565" t="1961" r="934"/>
          <a:stretch/>
        </p:blipFill>
        <p:spPr>
          <a:xfrm>
            <a:off x="302275" y="1206798"/>
            <a:ext cx="8539451" cy="5062540"/>
          </a:xfrm>
          <a:prstGeom prst="rect">
            <a:avLst/>
          </a:prstGeom>
        </p:spPr>
      </p:pic>
    </p:spTree>
    <p:extLst>
      <p:ext uri="{BB962C8B-B14F-4D97-AF65-F5344CB8AC3E}">
        <p14:creationId xmlns:p14="http://schemas.microsoft.com/office/powerpoint/2010/main" val="124943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Hospital Outpatient Facilities</a:t>
            </a:r>
            <a:endParaRPr lang="en-US" dirty="0" smtClean="0"/>
          </a:p>
        </p:txBody>
      </p:sp>
      <p:sp>
        <p:nvSpPr>
          <p:cNvPr id="58370" name="Content Placeholder 3" descr="To register additional outpatient facilities, complete the online Register an Outpatient Facility registration at: http://opanet.hrsa.gov/OPA/CERegister.aspx &#10;&#10;In order for outpatient facilities to become eligible for the 340B Program:&#10;&#10;The outpatient facility must be an integral part of the hospital&#10;&#10;The outpatient facility must be included as reimbursable on the covered entity’s most recently filed Medicare Cost Report&#10;&#10;Go to the next slide to find out about the 340B enrollment procedure.&#10;&#10;&#10;" title="Hospital Outpatient Facilities"/>
          <p:cNvSpPr>
            <a:spLocks noGrp="1"/>
          </p:cNvSpPr>
          <p:nvPr>
            <p:ph sz="half" idx="4294967295"/>
          </p:nvPr>
        </p:nvSpPr>
        <p:spPr>
          <a:xfrm>
            <a:off x="0" y="1447800"/>
            <a:ext cx="8839200" cy="4724400"/>
          </a:xfrm>
        </p:spPr>
        <p:txBody>
          <a:bodyPr/>
          <a:lstStyle/>
          <a:p>
            <a:pPr eaLnBrk="1" hangingPunct="1"/>
            <a:r>
              <a:rPr lang="en-US" dirty="0" smtClean="0">
                <a:solidFill>
                  <a:srgbClr val="000000"/>
                </a:solidFill>
              </a:rPr>
              <a:t>In order for outpatient facilities to become eligible for the 340B Program:</a:t>
            </a:r>
          </a:p>
          <a:p>
            <a:pPr eaLnBrk="1" hangingPunct="1"/>
            <a:endParaRPr lang="en-US" dirty="0" smtClean="0">
              <a:solidFill>
                <a:srgbClr val="000000"/>
              </a:solidFill>
            </a:endParaRPr>
          </a:p>
          <a:p>
            <a:pPr marL="598488" lvl="1" indent="-342900" eaLnBrk="1" hangingPunct="1"/>
            <a:r>
              <a:rPr lang="en-US" dirty="0" smtClean="0">
                <a:solidFill>
                  <a:srgbClr val="000000"/>
                </a:solidFill>
              </a:rPr>
              <a:t>The outpatient facility must be an integral part of the hospital</a:t>
            </a:r>
          </a:p>
          <a:p>
            <a:pPr marL="598488" lvl="1" indent="-342900" eaLnBrk="1" hangingPunct="1"/>
            <a:endParaRPr lang="en-US" dirty="0" smtClean="0">
              <a:solidFill>
                <a:srgbClr val="000000"/>
              </a:solidFill>
            </a:endParaRPr>
          </a:p>
          <a:p>
            <a:pPr marL="598488" lvl="1" indent="-342900" eaLnBrk="1" hangingPunct="1"/>
            <a:r>
              <a:rPr lang="en-US" dirty="0" smtClean="0">
                <a:solidFill>
                  <a:srgbClr val="000000"/>
                </a:solidFill>
              </a:rPr>
              <a:t>The outpatient facility must be included as reimbursable on the covered entity’s </a:t>
            </a:r>
            <a:r>
              <a:rPr lang="en-US" b="1" dirty="0" smtClean="0">
                <a:solidFill>
                  <a:srgbClr val="000000"/>
                </a:solidFill>
              </a:rPr>
              <a:t>most recently filed</a:t>
            </a:r>
            <a:r>
              <a:rPr lang="en-US" dirty="0" smtClean="0">
                <a:solidFill>
                  <a:srgbClr val="000000"/>
                </a:solidFill>
              </a:rPr>
              <a:t> Medicare Cost Report</a:t>
            </a:r>
          </a:p>
          <a:p>
            <a:pPr marL="598488" lvl="1" indent="-342900" eaLnBrk="1" hangingPunct="1"/>
            <a:endParaRPr lang="en-US" dirty="0" smtClean="0">
              <a:solidFill>
                <a:srgbClr val="000000"/>
              </a:solidFill>
            </a:endParaRPr>
          </a:p>
          <a:p>
            <a:pPr marL="598488" lvl="1" indent="-342900" eaLnBrk="1" hangingPunct="1"/>
            <a:r>
              <a:rPr lang="en-US" dirty="0" smtClean="0">
                <a:solidFill>
                  <a:srgbClr val="000000"/>
                </a:solidFill>
              </a:rPr>
              <a:t>To register additional outpatient facilities, complete the online </a:t>
            </a:r>
            <a:r>
              <a:rPr lang="en-US" i="1" dirty="0" smtClean="0">
                <a:solidFill>
                  <a:srgbClr val="000000"/>
                </a:solidFill>
              </a:rPr>
              <a:t>Register an Outpatient Facility </a:t>
            </a:r>
            <a:r>
              <a:rPr lang="en-US" dirty="0" smtClean="0">
                <a:solidFill>
                  <a:srgbClr val="000000"/>
                </a:solidFill>
              </a:rPr>
              <a:t>registration at: </a:t>
            </a:r>
            <a:r>
              <a:rPr lang="en-US" dirty="0" smtClean="0">
                <a:solidFill>
                  <a:srgbClr val="000000"/>
                </a:solidFill>
                <a:hlinkClick r:id="rId3"/>
              </a:rPr>
              <a:t>http</a:t>
            </a:r>
            <a:r>
              <a:rPr lang="en-US" dirty="0">
                <a:solidFill>
                  <a:srgbClr val="000000"/>
                </a:solidFill>
                <a:hlinkClick r:id="rId3"/>
              </a:rPr>
              <a:t>://</a:t>
            </a:r>
            <a:r>
              <a:rPr lang="en-US" dirty="0" smtClean="0">
                <a:solidFill>
                  <a:srgbClr val="000000"/>
                </a:solidFill>
                <a:hlinkClick r:id="rId3"/>
              </a:rPr>
              <a:t>opanet.hrsa.gov/OPA/CERegister.aspx</a:t>
            </a:r>
            <a:endParaRPr lang="en-US" sz="1400" dirty="0" smtClean="0">
              <a:solidFill>
                <a:srgbClr val="000000"/>
              </a:solidFill>
            </a:endParaRPr>
          </a:p>
        </p:txBody>
      </p:sp>
    </p:spTree>
    <p:extLst>
      <p:ext uri="{BB962C8B-B14F-4D97-AF65-F5344CB8AC3E}">
        <p14:creationId xmlns:p14="http://schemas.microsoft.com/office/powerpoint/2010/main" val="1230746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340B Patient Definition"/>
  <p:tag name="ARTICULATE_SLIDE_PAUSE" val="0"/>
  <p:tag name="ARTICULATE_NAV_LEVEL" val="1"/>
  <p:tag name="ARTICULATE_PLAYLIST_ID" val="-1"/>
  <p:tag name="AUDIO_IMPORT" val="C:\10_28_08\Training Modules\340B 101\slide 17.wav"/>
  <p:tag name="AUDIO_ID" val="378"/>
  <p:tag name="ARTICULATE_SLIDE_GUID" val="f8318a05-efa0-4db7-8390-3cd5155ab017"/>
  <p:tag name="ELAPSEDTIME" val="56.007"/>
  <p:tag name="TIMELINE" val="1.33/9.11/16.30/21.08/30.08/33.37"/>
  <p:tag name="ARTICULATE_SLIDE_NAV" val="16"/>
</p:tagLst>
</file>

<file path=ppt/tags/tag10.xml><?xml version="1.0" encoding="utf-8"?>
<p:tagLst xmlns:a="http://schemas.openxmlformats.org/drawingml/2006/main" xmlns:r="http://schemas.openxmlformats.org/officeDocument/2006/relationships" xmlns:p="http://schemas.openxmlformats.org/presentationml/2006/main">
  <p:tag name="AUDIO_IMPORT" val="C:\10_28_08\Training Modules\OPA\slide 6.wav"/>
  <p:tag name="AUDIO_ID" val="542"/>
  <p:tag name="ARTICULATE_SLIDE_GUID" val="8fbf7af6-1d6a-4e90-89f3-c46603e2c60c"/>
  <p:tag name="ELAPSEDTIME" val="76.696"/>
  <p:tag name="TIMELINE" val="7.98/13.49/14.41/20.19/31.38/49.30/60.49"/>
  <p:tag name="ARTICULATE_SLIDE_NAV" val="8"/>
</p:tagLst>
</file>

<file path=ppt/tags/tag11.xml><?xml version="1.0" encoding="utf-8"?>
<p:tagLst xmlns:a="http://schemas.openxmlformats.org/drawingml/2006/main" xmlns:r="http://schemas.openxmlformats.org/officeDocument/2006/relationships" xmlns:p="http://schemas.openxmlformats.org/presentationml/2006/main">
  <p:tag name="AUDIO_IMPORT" val="C:\10_28_08\Training Modules\OPA\slide 7.wav"/>
  <p:tag name="AUDIO_ID" val="544"/>
  <p:tag name="ARTICULATE_SLIDE_GUID" val="00becd07-28e8-4f5c-acfa-9e815d1dc9a8"/>
  <p:tag name="ELAPSEDTIME" val="28.709"/>
  <p:tag name="TIMELINE" val="9.42/14.85/22.90"/>
  <p:tag name="ARTICULATE_SLIDE_NAV" val="9"/>
</p:tagLst>
</file>

<file path=ppt/tags/tag12.xml><?xml version="1.0" encoding="utf-8"?>
<p:tagLst xmlns:a="http://schemas.openxmlformats.org/drawingml/2006/main" xmlns:r="http://schemas.openxmlformats.org/officeDocument/2006/relationships" xmlns:p="http://schemas.openxmlformats.org/presentationml/2006/main">
  <p:tag name="AUDIO_IMPORT" val="C:\10_28_08\Training Modules\OPA\slide 8.wav"/>
  <p:tag name="AUDIO_ID" val="549"/>
  <p:tag name="ARTICULATE_SLIDE_GUID" val="4ab1d900-cb20-4f52-867c-0ef82342ac6b"/>
  <p:tag name="ELAPSEDTIME" val="26.149"/>
  <p:tag name="TIMELINE" val="1.09/15.00/17.97/20.86/23.13"/>
  <p:tag name="ARTICULATE_SLIDE_NAV" val="1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dd6e6a6-717d-4178-a50e-edaa62359526"/>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39fa66ae-d8e5-448c-a618-0ccc51db990c"/>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UDIO_IMPORT" val="C:\10_28_08\Training Modules\340B 101\slide 8.wav"/>
  <p:tag name="AUDIO_ID" val="359"/>
  <p:tag name="ARTICULATE_SLIDE_GUID" val="24c0f520-c102-407b-932f-ec587af7f70a"/>
  <p:tag name="ELAPSEDTIME" val="61.336"/>
  <p:tag name="TIMELINE" val="4.40/13.40/35.50/42.40/44.30/45.30"/>
  <p:tag name="ARTICULATE_SLIDE_NAV" val="7"/>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UDIO_IMPORT" val="C:\10_28_08\Training Modules\PVP\slide 3.wav"/>
  <p:tag name="AUDIO_ID" val="258"/>
  <p:tag name="ARTICULATE_SLIDE_GUID" val="377a802d-00d8-4beb-b950-bb1d46d93e06"/>
  <p:tag name="ELAPSEDTIME" val="47.491"/>
  <p:tag name="TIMELINE" val="4.30/5.20/6.20/11.90/12.60/19.60/24.10/26.20/41.90"/>
  <p:tag name="ARTICULATE_SLIDE_NAV" val="5"/>
</p:tagLst>
</file>

<file path=ppt/tags/tag9.xml><?xml version="1.0" encoding="utf-8"?>
<p:tagLst xmlns:a="http://schemas.openxmlformats.org/drawingml/2006/main" xmlns:r="http://schemas.openxmlformats.org/officeDocument/2006/relationships" xmlns:p="http://schemas.openxmlformats.org/presentationml/2006/main">
  <p:tag name="AUDIO_IMPORT" val="C:\10_28_08\Training Modules\OPA\slide 5.wav"/>
  <p:tag name="AUDIO_ID" val="541"/>
  <p:tag name="ARTICULATE_SLIDE_GUID" val="630cdfd8-a69e-4d00-98d5-4bb9a59347ea"/>
  <p:tag name="ELAPSEDTIME" val="67.945"/>
  <p:tag name="TIMELINE" val="2.09/5.42/8.37/27.80/33.57/44.06/58.88"/>
  <p:tag name="ARTICULATE_SLIDE_NAV" val="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1074</TotalTime>
  <Words>7092</Words>
  <Application>Microsoft Office PowerPoint</Application>
  <PresentationFormat>On-screen Show (4:3)</PresentationFormat>
  <Paragraphs>492</Paragraphs>
  <Slides>58</Slides>
  <Notes>37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Civic</vt:lpstr>
      <vt:lpstr>340B AND YOUR ORGANIZATION</vt:lpstr>
      <vt:lpstr>PowerPoint Presentation</vt:lpstr>
      <vt:lpstr>340B Program Evolution</vt:lpstr>
      <vt:lpstr>Creation of the 340B Program</vt:lpstr>
      <vt:lpstr>Intent of the 340B Program</vt:lpstr>
      <vt:lpstr>Patient Definition</vt:lpstr>
      <vt:lpstr>340B Eligible Entities</vt:lpstr>
      <vt:lpstr>Hospital Eligibility Criteria</vt:lpstr>
      <vt:lpstr>Hospital Outpatient Facilities</vt:lpstr>
      <vt:lpstr>PowerPoint Presentation</vt:lpstr>
      <vt:lpstr>340B Implementation</vt:lpstr>
      <vt:lpstr>    1. History of 340B 2. The Intent of 340B Program 3. Who is eligible 4. Key dates  </vt:lpstr>
      <vt:lpstr>340B Prohibitions and Requirements</vt:lpstr>
      <vt:lpstr>340B Covered Drugs</vt:lpstr>
      <vt:lpstr>340B Prohibitions and Requirements</vt:lpstr>
      <vt:lpstr>Duplicate Discount on 340B Drugs</vt:lpstr>
      <vt:lpstr>Examples of Duplicate Discounts</vt:lpstr>
      <vt:lpstr>Examples of Duplicate Discounts Cont’d   </vt:lpstr>
      <vt:lpstr>Billing Medicaid</vt:lpstr>
      <vt:lpstr>Medicaid Exclusion File and 340B Contract Pharmacies</vt:lpstr>
      <vt:lpstr>The Medicaid Exclusion File</vt:lpstr>
      <vt:lpstr>CE Decision to Use 340B Drugs Carve-In</vt:lpstr>
      <vt:lpstr>PowerPoint Presentation</vt:lpstr>
      <vt:lpstr>Avoiding Duplicate Discounts</vt:lpstr>
      <vt:lpstr>Diversion Prohibition</vt:lpstr>
      <vt:lpstr>GPO Exclusion</vt:lpstr>
      <vt:lpstr>The Orphan Drug Exclusion</vt:lpstr>
      <vt:lpstr>Part 2 - Summary</vt:lpstr>
      <vt:lpstr>OPTIMIZING YOUR 340B PROGRAM</vt:lpstr>
      <vt:lpstr>340B Prime Vendor Program</vt:lpstr>
      <vt:lpstr> Estimated Prices For Selected Public  Purchasers as a Percent of AWP </vt:lpstr>
      <vt:lpstr>The 340B Price</vt:lpstr>
      <vt:lpstr>Benefits of PVP to Participants</vt:lpstr>
      <vt:lpstr>Value of PVP to Participants</vt:lpstr>
      <vt:lpstr>Cost Savings Analysis Summary</vt:lpstr>
      <vt:lpstr>Supplier Agreements</vt:lpstr>
      <vt:lpstr>Other Products and Services</vt:lpstr>
      <vt:lpstr>Manufacturers &amp; 340B Pricing</vt:lpstr>
      <vt:lpstr>Manufacturers – 340B Pricing and Medicaid Rebate Programs</vt:lpstr>
      <vt:lpstr>PRIME VENDOR CONTRACTING</vt:lpstr>
      <vt:lpstr>CHOOSING A CONTRACT PHARMACY</vt:lpstr>
      <vt:lpstr>Part 3 - Summary</vt:lpstr>
      <vt:lpstr>340B POLICIES</vt:lpstr>
      <vt:lpstr>340B Policies</vt:lpstr>
      <vt:lpstr>340B Guidance and Policy</vt:lpstr>
      <vt:lpstr>340B Proposed Regulations</vt:lpstr>
      <vt:lpstr>Drug Delivery  Contract Pharmacies</vt:lpstr>
      <vt:lpstr>340B Usage Considerations</vt:lpstr>
      <vt:lpstr>340B Program Support</vt:lpstr>
      <vt:lpstr>Office of Pharmacy Affairs (OPA)</vt:lpstr>
      <vt:lpstr>340B Program Integrity Resource </vt:lpstr>
      <vt:lpstr>340B Program Integrity Resource </vt:lpstr>
      <vt:lpstr>Functions of OPA</vt:lpstr>
      <vt:lpstr>Clinically and Cost-Effective Pharmacy Services</vt:lpstr>
      <vt:lpstr>MAKING 340B PROGRAM WORK</vt:lpstr>
      <vt:lpstr>GETTING READY FOR AN AUDIT</vt:lpstr>
      <vt:lpstr>QUESTIONS</vt:lpstr>
      <vt:lpstr>MAIN SOURCES 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Fungi Nota</dc:creator>
  <cp:lastModifiedBy>Fungi Nota</cp:lastModifiedBy>
  <cp:revision>65</cp:revision>
  <dcterms:created xsi:type="dcterms:W3CDTF">2012-10-15T04:35:52Z</dcterms:created>
  <dcterms:modified xsi:type="dcterms:W3CDTF">2012-10-15T22:41:46Z</dcterms:modified>
</cp:coreProperties>
</file>