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68" r:id="rId8"/>
    <p:sldId id="266" r:id="rId9"/>
    <p:sldId id="263" r:id="rId10"/>
    <p:sldId id="272" r:id="rId11"/>
    <p:sldId id="273" r:id="rId12"/>
    <p:sldId id="271" r:id="rId13"/>
    <p:sldId id="269" r:id="rId14"/>
    <p:sldId id="270" r:id="rId15"/>
    <p:sldId id="267"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01" autoAdjust="0"/>
  </p:normalViewPr>
  <p:slideViewPr>
    <p:cSldViewPr>
      <p:cViewPr>
        <p:scale>
          <a:sx n="100" d="100"/>
          <a:sy n="100" d="100"/>
        </p:scale>
        <p:origin x="-21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71FEF4-A277-46E3-A588-7DE84075AB4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A72B81F-9EC1-4291-9813-B020B1CDB68D}">
      <dgm:prSet phldrT="[Text]" custT="1"/>
      <dgm:spPr/>
      <dgm:t>
        <a:bodyPr/>
        <a:lstStyle/>
        <a:p>
          <a:r>
            <a:rPr lang="en-US" sz="1100" b="1" dirty="0"/>
            <a:t>Types of Credible Coverage</a:t>
          </a:r>
        </a:p>
      </dgm:t>
    </dgm:pt>
    <dgm:pt modelId="{29639B06-DDB1-4A33-BE74-0B5FBB48991C}" type="parTrans" cxnId="{6A0EE899-78E6-4EEF-8D47-5C2454E3C523}">
      <dgm:prSet/>
      <dgm:spPr/>
      <dgm:t>
        <a:bodyPr/>
        <a:lstStyle/>
        <a:p>
          <a:endParaRPr lang="en-US" sz="6000"/>
        </a:p>
      </dgm:t>
    </dgm:pt>
    <dgm:pt modelId="{3B9CB222-DE2A-4DDA-8F5C-62339993A7CF}" type="sibTrans" cxnId="{6A0EE899-78E6-4EEF-8D47-5C2454E3C523}">
      <dgm:prSet/>
      <dgm:spPr/>
      <dgm:t>
        <a:bodyPr/>
        <a:lstStyle/>
        <a:p>
          <a:endParaRPr lang="en-US" sz="6000"/>
        </a:p>
      </dgm:t>
    </dgm:pt>
    <dgm:pt modelId="{ED6E8AE3-9787-4786-A7ED-14A0FFFDB0FE}">
      <dgm:prSet phldrT="[Text]" custT="1"/>
      <dgm:spPr/>
      <dgm:t>
        <a:bodyPr/>
        <a:lstStyle/>
        <a:p>
          <a:r>
            <a:rPr lang="en-US" sz="1100" dirty="0"/>
            <a:t>COBRA</a:t>
          </a:r>
        </a:p>
      </dgm:t>
    </dgm:pt>
    <dgm:pt modelId="{033122CB-40DD-417B-8CC6-D3CDE2886FCC}" type="parTrans" cxnId="{36053292-A622-4410-80DA-ED6932D68BFE}">
      <dgm:prSet/>
      <dgm:spPr/>
      <dgm:t>
        <a:bodyPr/>
        <a:lstStyle/>
        <a:p>
          <a:endParaRPr lang="en-US" sz="6000"/>
        </a:p>
      </dgm:t>
    </dgm:pt>
    <dgm:pt modelId="{5FB5015D-E3AE-4D22-9810-371B1ADF24BE}" type="sibTrans" cxnId="{36053292-A622-4410-80DA-ED6932D68BFE}">
      <dgm:prSet/>
      <dgm:spPr/>
      <dgm:t>
        <a:bodyPr/>
        <a:lstStyle/>
        <a:p>
          <a:endParaRPr lang="en-US" sz="6000"/>
        </a:p>
      </dgm:t>
    </dgm:pt>
    <dgm:pt modelId="{AD7E6E05-C93B-4DFB-9C0C-B1B76164E7F8}">
      <dgm:prSet phldrT="[Text]" custT="1"/>
      <dgm:spPr/>
      <dgm:t>
        <a:bodyPr/>
        <a:lstStyle/>
        <a:p>
          <a:r>
            <a:rPr lang="en-US" sz="1100" dirty="0"/>
            <a:t>VA</a:t>
          </a:r>
        </a:p>
      </dgm:t>
    </dgm:pt>
    <dgm:pt modelId="{C7599CB0-6382-4A17-A8A5-A281906334AA}" type="parTrans" cxnId="{633B68F1-5409-41C8-93BE-B9215440CD11}">
      <dgm:prSet/>
      <dgm:spPr/>
      <dgm:t>
        <a:bodyPr/>
        <a:lstStyle/>
        <a:p>
          <a:endParaRPr lang="en-US" sz="6000"/>
        </a:p>
      </dgm:t>
    </dgm:pt>
    <dgm:pt modelId="{9CB82AAF-8F93-45FB-AAB9-12ED012E3F90}" type="sibTrans" cxnId="{633B68F1-5409-41C8-93BE-B9215440CD11}">
      <dgm:prSet/>
      <dgm:spPr/>
      <dgm:t>
        <a:bodyPr/>
        <a:lstStyle/>
        <a:p>
          <a:endParaRPr lang="en-US" sz="6000"/>
        </a:p>
      </dgm:t>
    </dgm:pt>
    <dgm:pt modelId="{E03FAC51-75F4-46A0-85B0-F7F54569D1DB}">
      <dgm:prSet phldrT="[Text]" custT="1"/>
      <dgm:spPr/>
      <dgm:t>
        <a:bodyPr/>
        <a:lstStyle/>
        <a:p>
          <a:r>
            <a:rPr lang="en-US" sz="1100" dirty="0"/>
            <a:t>Full Medicaid (Bayou </a:t>
          </a:r>
          <a:r>
            <a:rPr lang="en-US" sz="1100" baseline="0" dirty="0"/>
            <a:t>Health</a:t>
          </a:r>
          <a:r>
            <a:rPr lang="en-US" sz="1100" dirty="0"/>
            <a:t>)</a:t>
          </a:r>
        </a:p>
      </dgm:t>
    </dgm:pt>
    <dgm:pt modelId="{BB6AC40E-FDEF-4A25-B6C6-CDA035015502}" type="parTrans" cxnId="{92663777-EC66-4B6F-925A-DE04ADF29CFC}">
      <dgm:prSet/>
      <dgm:spPr/>
      <dgm:t>
        <a:bodyPr/>
        <a:lstStyle/>
        <a:p>
          <a:endParaRPr lang="en-US" sz="6000"/>
        </a:p>
      </dgm:t>
    </dgm:pt>
    <dgm:pt modelId="{D3B934A3-AF75-43DB-8669-55D360047B8B}" type="sibTrans" cxnId="{92663777-EC66-4B6F-925A-DE04ADF29CFC}">
      <dgm:prSet/>
      <dgm:spPr/>
      <dgm:t>
        <a:bodyPr/>
        <a:lstStyle/>
        <a:p>
          <a:endParaRPr lang="en-US" sz="6000"/>
        </a:p>
      </dgm:t>
    </dgm:pt>
    <dgm:pt modelId="{5DCF733F-ADC9-4384-9BF6-1F5193C1024D}">
      <dgm:prSet phldrT="[Text]" custT="1"/>
      <dgm:spPr/>
      <dgm:t>
        <a:bodyPr/>
        <a:lstStyle/>
        <a:p>
          <a:r>
            <a:rPr lang="en-US" sz="1100" dirty="0"/>
            <a:t>Private Insurance (Individual/Group)</a:t>
          </a:r>
        </a:p>
      </dgm:t>
    </dgm:pt>
    <dgm:pt modelId="{9EF9684C-D17D-4C6A-B144-706E2978F813}" type="parTrans" cxnId="{075E7C94-5BD0-462F-A204-2605B0F0DF7D}">
      <dgm:prSet/>
      <dgm:spPr/>
      <dgm:t>
        <a:bodyPr/>
        <a:lstStyle/>
        <a:p>
          <a:endParaRPr lang="en-US" sz="6000"/>
        </a:p>
      </dgm:t>
    </dgm:pt>
    <dgm:pt modelId="{7337DAF7-6424-433E-A847-E0C5FECF4CEB}" type="sibTrans" cxnId="{075E7C94-5BD0-462F-A204-2605B0F0DF7D}">
      <dgm:prSet/>
      <dgm:spPr/>
      <dgm:t>
        <a:bodyPr/>
        <a:lstStyle/>
        <a:p>
          <a:endParaRPr lang="en-US" sz="6000"/>
        </a:p>
      </dgm:t>
    </dgm:pt>
    <dgm:pt modelId="{F781B8FC-CFD4-4348-9B9C-EA23BCAAD4BA}">
      <dgm:prSet phldrT="[Text]" custT="1"/>
      <dgm:spPr/>
      <dgm:t>
        <a:bodyPr/>
        <a:lstStyle/>
        <a:p>
          <a:r>
            <a:rPr lang="en-US" sz="1100" dirty="0" err="1"/>
            <a:t>TriCare</a:t>
          </a:r>
          <a:endParaRPr lang="en-US" sz="1100" dirty="0"/>
        </a:p>
      </dgm:t>
    </dgm:pt>
    <dgm:pt modelId="{F9364E95-D0FE-484E-A487-5E38DC3D1A14}" type="parTrans" cxnId="{36553E8D-C83D-459B-AA95-812A0C874F95}">
      <dgm:prSet/>
      <dgm:spPr/>
      <dgm:t>
        <a:bodyPr/>
        <a:lstStyle/>
        <a:p>
          <a:endParaRPr lang="en-US" sz="6000"/>
        </a:p>
      </dgm:t>
    </dgm:pt>
    <dgm:pt modelId="{77BF0F48-4E19-4A57-9923-5D1CF750A5D7}" type="sibTrans" cxnId="{36553E8D-C83D-459B-AA95-812A0C874F95}">
      <dgm:prSet/>
      <dgm:spPr/>
      <dgm:t>
        <a:bodyPr/>
        <a:lstStyle/>
        <a:p>
          <a:endParaRPr lang="en-US" sz="6000"/>
        </a:p>
      </dgm:t>
    </dgm:pt>
    <dgm:pt modelId="{AD33472F-AC49-4613-94F0-3C60395B1E60}">
      <dgm:prSet phldrT="[Text]" custT="1"/>
      <dgm:spPr/>
      <dgm:t>
        <a:bodyPr/>
        <a:lstStyle/>
        <a:p>
          <a:r>
            <a:rPr lang="en-US" sz="1100" dirty="0"/>
            <a:t>Pre-Existing Condition Insurance Plan</a:t>
          </a:r>
        </a:p>
      </dgm:t>
    </dgm:pt>
    <dgm:pt modelId="{D5DFFBF8-53EA-4241-B176-897DD2F8F3B9}" type="parTrans" cxnId="{02F91F0C-387D-402F-BA6E-B1F96932EB85}">
      <dgm:prSet/>
      <dgm:spPr/>
      <dgm:t>
        <a:bodyPr/>
        <a:lstStyle/>
        <a:p>
          <a:endParaRPr lang="en-US" sz="6000"/>
        </a:p>
      </dgm:t>
    </dgm:pt>
    <dgm:pt modelId="{C44719BD-49B7-44BF-87AB-E718D1B1A045}" type="sibTrans" cxnId="{02F91F0C-387D-402F-BA6E-B1F96932EB85}">
      <dgm:prSet/>
      <dgm:spPr/>
      <dgm:t>
        <a:bodyPr/>
        <a:lstStyle/>
        <a:p>
          <a:endParaRPr lang="en-US" sz="6000"/>
        </a:p>
      </dgm:t>
    </dgm:pt>
    <dgm:pt modelId="{6ADACFF6-8282-4705-87EF-1B2E69601ECB}">
      <dgm:prSet phldrT="[Text]" custT="1"/>
      <dgm:spPr/>
      <dgm:t>
        <a:bodyPr/>
        <a:lstStyle/>
        <a:p>
          <a:r>
            <a:rPr lang="en-US" sz="1100" dirty="0" smtClean="0"/>
            <a:t>State High-Risk Pool</a:t>
          </a:r>
        </a:p>
        <a:p>
          <a:endParaRPr lang="en-US" sz="1100" dirty="0" smtClean="0"/>
        </a:p>
        <a:p>
          <a:endParaRPr lang="en-US" sz="1100" dirty="0"/>
        </a:p>
      </dgm:t>
    </dgm:pt>
    <dgm:pt modelId="{96379CE6-AA6F-4846-B280-CD99270192B9}" type="parTrans" cxnId="{81116631-77BC-4AA7-83EC-E48104AAA9CE}">
      <dgm:prSet/>
      <dgm:spPr/>
      <dgm:t>
        <a:bodyPr/>
        <a:lstStyle/>
        <a:p>
          <a:endParaRPr lang="en-US" sz="6000"/>
        </a:p>
      </dgm:t>
    </dgm:pt>
    <dgm:pt modelId="{71D5AC76-4889-4570-9C01-6514F099E235}" type="sibTrans" cxnId="{81116631-77BC-4AA7-83EC-E48104AAA9CE}">
      <dgm:prSet/>
      <dgm:spPr/>
      <dgm:t>
        <a:bodyPr/>
        <a:lstStyle/>
        <a:p>
          <a:endParaRPr lang="en-US" sz="6000"/>
        </a:p>
      </dgm:t>
    </dgm:pt>
    <dgm:pt modelId="{364DD06E-6C6D-4A12-BC56-EE4FBD593544}">
      <dgm:prSet phldrT="[Text]" custT="1"/>
      <dgm:spPr/>
      <dgm:t>
        <a:bodyPr/>
        <a:lstStyle/>
        <a:p>
          <a:r>
            <a:rPr lang="en-US" sz="1100" baseline="0" dirty="0"/>
            <a:t>Medicare</a:t>
          </a:r>
        </a:p>
      </dgm:t>
    </dgm:pt>
    <dgm:pt modelId="{057C7E64-4672-4F8E-8D9B-504204593491}" type="parTrans" cxnId="{89C86EC6-93EB-4DAC-891C-487E5559910F}">
      <dgm:prSet/>
      <dgm:spPr/>
      <dgm:t>
        <a:bodyPr/>
        <a:lstStyle/>
        <a:p>
          <a:endParaRPr lang="en-US" sz="6000"/>
        </a:p>
      </dgm:t>
    </dgm:pt>
    <dgm:pt modelId="{4B549438-C1A1-46E8-A23D-6A6034996680}" type="sibTrans" cxnId="{89C86EC6-93EB-4DAC-891C-487E5559910F}">
      <dgm:prSet/>
      <dgm:spPr/>
      <dgm:t>
        <a:bodyPr/>
        <a:lstStyle/>
        <a:p>
          <a:endParaRPr lang="en-US" sz="6000"/>
        </a:p>
      </dgm:t>
    </dgm:pt>
    <dgm:pt modelId="{671278F2-76CE-4700-86D2-A0E82170D045}" type="pres">
      <dgm:prSet presAssocID="{EB71FEF4-A277-46E3-A588-7DE84075AB46}" presName="vert0" presStyleCnt="0">
        <dgm:presLayoutVars>
          <dgm:dir/>
          <dgm:animOne val="branch"/>
          <dgm:animLvl val="lvl"/>
        </dgm:presLayoutVars>
      </dgm:prSet>
      <dgm:spPr/>
      <dgm:t>
        <a:bodyPr/>
        <a:lstStyle/>
        <a:p>
          <a:endParaRPr lang="en-US"/>
        </a:p>
      </dgm:t>
    </dgm:pt>
    <dgm:pt modelId="{9C8F4C13-E457-4B00-939E-4963B7E3A036}" type="pres">
      <dgm:prSet presAssocID="{3A72B81F-9EC1-4291-9813-B020B1CDB68D}" presName="thickLine" presStyleLbl="alignNode1" presStyleIdx="0" presStyleCnt="1" custLinFactNeighborX="-7230"/>
      <dgm:spPr/>
      <dgm:t>
        <a:bodyPr/>
        <a:lstStyle/>
        <a:p>
          <a:endParaRPr lang="en-US"/>
        </a:p>
      </dgm:t>
    </dgm:pt>
    <dgm:pt modelId="{4CBA5965-8D49-4833-82E0-B74BC7F7D599}" type="pres">
      <dgm:prSet presAssocID="{3A72B81F-9EC1-4291-9813-B020B1CDB68D}" presName="horz1" presStyleCnt="0"/>
      <dgm:spPr/>
      <dgm:t>
        <a:bodyPr/>
        <a:lstStyle/>
        <a:p>
          <a:endParaRPr lang="en-US"/>
        </a:p>
      </dgm:t>
    </dgm:pt>
    <dgm:pt modelId="{A2F869C8-48EE-4FCF-B0CE-7AA940B66307}" type="pres">
      <dgm:prSet presAssocID="{3A72B81F-9EC1-4291-9813-B020B1CDB68D}" presName="tx1" presStyleLbl="revTx" presStyleIdx="0" presStyleCnt="9" custScaleX="253639" custScaleY="99623"/>
      <dgm:spPr/>
      <dgm:t>
        <a:bodyPr/>
        <a:lstStyle/>
        <a:p>
          <a:endParaRPr lang="en-US"/>
        </a:p>
      </dgm:t>
    </dgm:pt>
    <dgm:pt modelId="{6F8F0F80-7D98-4B87-9594-E2E3E3944962}" type="pres">
      <dgm:prSet presAssocID="{3A72B81F-9EC1-4291-9813-B020B1CDB68D}" presName="vert1" presStyleCnt="0"/>
      <dgm:spPr/>
      <dgm:t>
        <a:bodyPr/>
        <a:lstStyle/>
        <a:p>
          <a:endParaRPr lang="en-US"/>
        </a:p>
      </dgm:t>
    </dgm:pt>
    <dgm:pt modelId="{43F0E8C0-CB33-4212-B9B5-2BDA699E6D0F}" type="pres">
      <dgm:prSet presAssocID="{364DD06E-6C6D-4A12-BC56-EE4FBD593544}" presName="vertSpace2a" presStyleCnt="0"/>
      <dgm:spPr/>
      <dgm:t>
        <a:bodyPr/>
        <a:lstStyle/>
        <a:p>
          <a:endParaRPr lang="en-US"/>
        </a:p>
      </dgm:t>
    </dgm:pt>
    <dgm:pt modelId="{A48B6EE6-C26D-4C3D-8E69-B4050EFD7A99}" type="pres">
      <dgm:prSet presAssocID="{364DD06E-6C6D-4A12-BC56-EE4FBD593544}" presName="horz2" presStyleCnt="0"/>
      <dgm:spPr/>
      <dgm:t>
        <a:bodyPr/>
        <a:lstStyle/>
        <a:p>
          <a:endParaRPr lang="en-US"/>
        </a:p>
      </dgm:t>
    </dgm:pt>
    <dgm:pt modelId="{118009B0-F967-4B31-81B0-FA080DCA1E87}" type="pres">
      <dgm:prSet presAssocID="{364DD06E-6C6D-4A12-BC56-EE4FBD593544}" presName="horzSpace2" presStyleCnt="0"/>
      <dgm:spPr/>
      <dgm:t>
        <a:bodyPr/>
        <a:lstStyle/>
        <a:p>
          <a:endParaRPr lang="en-US"/>
        </a:p>
      </dgm:t>
    </dgm:pt>
    <dgm:pt modelId="{A747F722-32F1-4177-ADBD-2C82554CF287}" type="pres">
      <dgm:prSet presAssocID="{364DD06E-6C6D-4A12-BC56-EE4FBD593544}" presName="tx2" presStyleLbl="revTx" presStyleIdx="1" presStyleCnt="9"/>
      <dgm:spPr/>
      <dgm:t>
        <a:bodyPr/>
        <a:lstStyle/>
        <a:p>
          <a:endParaRPr lang="en-US"/>
        </a:p>
      </dgm:t>
    </dgm:pt>
    <dgm:pt modelId="{61A520B5-437F-4091-AA31-1B37091508BA}" type="pres">
      <dgm:prSet presAssocID="{364DD06E-6C6D-4A12-BC56-EE4FBD593544}" presName="vert2" presStyleCnt="0"/>
      <dgm:spPr/>
      <dgm:t>
        <a:bodyPr/>
        <a:lstStyle/>
        <a:p>
          <a:endParaRPr lang="en-US"/>
        </a:p>
      </dgm:t>
    </dgm:pt>
    <dgm:pt modelId="{28974A7E-01F6-4D87-930A-6A2F325DFCE5}" type="pres">
      <dgm:prSet presAssocID="{364DD06E-6C6D-4A12-BC56-EE4FBD593544}" presName="thinLine2b" presStyleLbl="callout" presStyleIdx="0" presStyleCnt="8"/>
      <dgm:spPr/>
      <dgm:t>
        <a:bodyPr/>
        <a:lstStyle/>
        <a:p>
          <a:endParaRPr lang="en-US"/>
        </a:p>
      </dgm:t>
    </dgm:pt>
    <dgm:pt modelId="{FDAA28C1-DEB8-498E-AE42-4F3EB7B0856A}" type="pres">
      <dgm:prSet presAssocID="{364DD06E-6C6D-4A12-BC56-EE4FBD593544}" presName="vertSpace2b" presStyleCnt="0"/>
      <dgm:spPr/>
      <dgm:t>
        <a:bodyPr/>
        <a:lstStyle/>
        <a:p>
          <a:endParaRPr lang="en-US"/>
        </a:p>
      </dgm:t>
    </dgm:pt>
    <dgm:pt modelId="{6807D0FA-65FB-4A95-91FE-7245A34DA2F6}" type="pres">
      <dgm:prSet presAssocID="{E03FAC51-75F4-46A0-85B0-F7F54569D1DB}" presName="horz2" presStyleCnt="0"/>
      <dgm:spPr/>
      <dgm:t>
        <a:bodyPr/>
        <a:lstStyle/>
        <a:p>
          <a:endParaRPr lang="en-US"/>
        </a:p>
      </dgm:t>
    </dgm:pt>
    <dgm:pt modelId="{1148ED9F-617C-4D23-A83C-59B759822E25}" type="pres">
      <dgm:prSet presAssocID="{E03FAC51-75F4-46A0-85B0-F7F54569D1DB}" presName="horzSpace2" presStyleCnt="0"/>
      <dgm:spPr/>
      <dgm:t>
        <a:bodyPr/>
        <a:lstStyle/>
        <a:p>
          <a:endParaRPr lang="en-US"/>
        </a:p>
      </dgm:t>
    </dgm:pt>
    <dgm:pt modelId="{AE930830-97A9-48BD-80D9-E0B5CA513701}" type="pres">
      <dgm:prSet presAssocID="{E03FAC51-75F4-46A0-85B0-F7F54569D1DB}" presName="tx2" presStyleLbl="revTx" presStyleIdx="2" presStyleCnt="9" custScaleX="183460"/>
      <dgm:spPr/>
      <dgm:t>
        <a:bodyPr/>
        <a:lstStyle/>
        <a:p>
          <a:endParaRPr lang="en-US"/>
        </a:p>
      </dgm:t>
    </dgm:pt>
    <dgm:pt modelId="{FEF9DE66-A57C-4D8F-B499-2A9A396A6C00}" type="pres">
      <dgm:prSet presAssocID="{E03FAC51-75F4-46A0-85B0-F7F54569D1DB}" presName="vert2" presStyleCnt="0"/>
      <dgm:spPr/>
      <dgm:t>
        <a:bodyPr/>
        <a:lstStyle/>
        <a:p>
          <a:endParaRPr lang="en-US"/>
        </a:p>
      </dgm:t>
    </dgm:pt>
    <dgm:pt modelId="{6E2BD008-252C-494C-A4CA-805CFECCC56C}" type="pres">
      <dgm:prSet presAssocID="{E03FAC51-75F4-46A0-85B0-F7F54569D1DB}" presName="thinLine2b" presStyleLbl="callout" presStyleIdx="1" presStyleCnt="8"/>
      <dgm:spPr/>
      <dgm:t>
        <a:bodyPr/>
        <a:lstStyle/>
        <a:p>
          <a:endParaRPr lang="en-US"/>
        </a:p>
      </dgm:t>
    </dgm:pt>
    <dgm:pt modelId="{6B64530D-7508-46C7-8D84-A6B76957B7BE}" type="pres">
      <dgm:prSet presAssocID="{E03FAC51-75F4-46A0-85B0-F7F54569D1DB}" presName="vertSpace2b" presStyleCnt="0"/>
      <dgm:spPr/>
      <dgm:t>
        <a:bodyPr/>
        <a:lstStyle/>
        <a:p>
          <a:endParaRPr lang="en-US"/>
        </a:p>
      </dgm:t>
    </dgm:pt>
    <dgm:pt modelId="{F87CD294-E2F0-4172-A6BB-CFAF74744DA5}" type="pres">
      <dgm:prSet presAssocID="{5DCF733F-ADC9-4384-9BF6-1F5193C1024D}" presName="horz2" presStyleCnt="0"/>
      <dgm:spPr/>
      <dgm:t>
        <a:bodyPr/>
        <a:lstStyle/>
        <a:p>
          <a:endParaRPr lang="en-US"/>
        </a:p>
      </dgm:t>
    </dgm:pt>
    <dgm:pt modelId="{BA8D48D6-808C-461D-BCE0-0739A5BB4304}" type="pres">
      <dgm:prSet presAssocID="{5DCF733F-ADC9-4384-9BF6-1F5193C1024D}" presName="horzSpace2" presStyleCnt="0"/>
      <dgm:spPr/>
      <dgm:t>
        <a:bodyPr/>
        <a:lstStyle/>
        <a:p>
          <a:endParaRPr lang="en-US"/>
        </a:p>
      </dgm:t>
    </dgm:pt>
    <dgm:pt modelId="{CB71B661-E6B8-4802-A1DD-3BFC45D5F566}" type="pres">
      <dgm:prSet presAssocID="{5DCF733F-ADC9-4384-9BF6-1F5193C1024D}" presName="tx2" presStyleLbl="revTx" presStyleIdx="3" presStyleCnt="9" custScaleX="196797" custScaleY="104510"/>
      <dgm:spPr/>
      <dgm:t>
        <a:bodyPr/>
        <a:lstStyle/>
        <a:p>
          <a:endParaRPr lang="en-US"/>
        </a:p>
      </dgm:t>
    </dgm:pt>
    <dgm:pt modelId="{996139C5-ABA8-4165-AF21-8AC61B0C2629}" type="pres">
      <dgm:prSet presAssocID="{5DCF733F-ADC9-4384-9BF6-1F5193C1024D}" presName="vert2" presStyleCnt="0"/>
      <dgm:spPr/>
      <dgm:t>
        <a:bodyPr/>
        <a:lstStyle/>
        <a:p>
          <a:endParaRPr lang="en-US"/>
        </a:p>
      </dgm:t>
    </dgm:pt>
    <dgm:pt modelId="{F2D865AE-738E-4AC2-8A28-C485C3175C8E}" type="pres">
      <dgm:prSet presAssocID="{5DCF733F-ADC9-4384-9BF6-1F5193C1024D}" presName="thinLine2b" presStyleLbl="callout" presStyleIdx="2" presStyleCnt="8"/>
      <dgm:spPr/>
      <dgm:t>
        <a:bodyPr/>
        <a:lstStyle/>
        <a:p>
          <a:endParaRPr lang="en-US"/>
        </a:p>
      </dgm:t>
    </dgm:pt>
    <dgm:pt modelId="{59E9EAF5-1FDC-4FA4-AA8F-93ECC2224FD1}" type="pres">
      <dgm:prSet presAssocID="{5DCF733F-ADC9-4384-9BF6-1F5193C1024D}" presName="vertSpace2b" presStyleCnt="0"/>
      <dgm:spPr/>
      <dgm:t>
        <a:bodyPr/>
        <a:lstStyle/>
        <a:p>
          <a:endParaRPr lang="en-US"/>
        </a:p>
      </dgm:t>
    </dgm:pt>
    <dgm:pt modelId="{50DBD7EF-442A-4C9D-95B5-3ACE94604232}" type="pres">
      <dgm:prSet presAssocID="{ED6E8AE3-9787-4786-A7ED-14A0FFFDB0FE}" presName="horz2" presStyleCnt="0"/>
      <dgm:spPr/>
      <dgm:t>
        <a:bodyPr/>
        <a:lstStyle/>
        <a:p>
          <a:endParaRPr lang="en-US"/>
        </a:p>
      </dgm:t>
    </dgm:pt>
    <dgm:pt modelId="{235E40D0-3CF4-434F-8C4F-98AB9F2333F2}" type="pres">
      <dgm:prSet presAssocID="{ED6E8AE3-9787-4786-A7ED-14A0FFFDB0FE}" presName="horzSpace2" presStyleCnt="0"/>
      <dgm:spPr/>
      <dgm:t>
        <a:bodyPr/>
        <a:lstStyle/>
        <a:p>
          <a:endParaRPr lang="en-US"/>
        </a:p>
      </dgm:t>
    </dgm:pt>
    <dgm:pt modelId="{66CEA517-2C17-4D18-A1C4-960581F7FBB5}" type="pres">
      <dgm:prSet presAssocID="{ED6E8AE3-9787-4786-A7ED-14A0FFFDB0FE}" presName="tx2" presStyleLbl="revTx" presStyleIdx="4" presStyleCnt="9"/>
      <dgm:spPr/>
      <dgm:t>
        <a:bodyPr/>
        <a:lstStyle/>
        <a:p>
          <a:endParaRPr lang="en-US"/>
        </a:p>
      </dgm:t>
    </dgm:pt>
    <dgm:pt modelId="{5169C9ED-0803-49AE-A1FC-B31FAF026CD4}" type="pres">
      <dgm:prSet presAssocID="{ED6E8AE3-9787-4786-A7ED-14A0FFFDB0FE}" presName="vert2" presStyleCnt="0"/>
      <dgm:spPr/>
      <dgm:t>
        <a:bodyPr/>
        <a:lstStyle/>
        <a:p>
          <a:endParaRPr lang="en-US"/>
        </a:p>
      </dgm:t>
    </dgm:pt>
    <dgm:pt modelId="{DE5B9F85-979E-4C87-BE41-D0AD007A2702}" type="pres">
      <dgm:prSet presAssocID="{ED6E8AE3-9787-4786-A7ED-14A0FFFDB0FE}" presName="thinLine2b" presStyleLbl="callout" presStyleIdx="3" presStyleCnt="8"/>
      <dgm:spPr/>
      <dgm:t>
        <a:bodyPr/>
        <a:lstStyle/>
        <a:p>
          <a:endParaRPr lang="en-US"/>
        </a:p>
      </dgm:t>
    </dgm:pt>
    <dgm:pt modelId="{B1578438-EF49-49DD-8856-CAD04351120A}" type="pres">
      <dgm:prSet presAssocID="{ED6E8AE3-9787-4786-A7ED-14A0FFFDB0FE}" presName="vertSpace2b" presStyleCnt="0"/>
      <dgm:spPr/>
      <dgm:t>
        <a:bodyPr/>
        <a:lstStyle/>
        <a:p>
          <a:endParaRPr lang="en-US"/>
        </a:p>
      </dgm:t>
    </dgm:pt>
    <dgm:pt modelId="{FC69A196-C420-46D4-B2E4-A0E34C71E733}" type="pres">
      <dgm:prSet presAssocID="{AD7E6E05-C93B-4DFB-9C0C-B1B76164E7F8}" presName="horz2" presStyleCnt="0"/>
      <dgm:spPr/>
      <dgm:t>
        <a:bodyPr/>
        <a:lstStyle/>
        <a:p>
          <a:endParaRPr lang="en-US"/>
        </a:p>
      </dgm:t>
    </dgm:pt>
    <dgm:pt modelId="{A375F42C-0262-46F0-8213-2498C01860FB}" type="pres">
      <dgm:prSet presAssocID="{AD7E6E05-C93B-4DFB-9C0C-B1B76164E7F8}" presName="horzSpace2" presStyleCnt="0"/>
      <dgm:spPr/>
      <dgm:t>
        <a:bodyPr/>
        <a:lstStyle/>
        <a:p>
          <a:endParaRPr lang="en-US"/>
        </a:p>
      </dgm:t>
    </dgm:pt>
    <dgm:pt modelId="{2E144F1C-B44B-4515-B31D-F078D3D7E6BB}" type="pres">
      <dgm:prSet presAssocID="{AD7E6E05-C93B-4DFB-9C0C-B1B76164E7F8}" presName="tx2" presStyleLbl="revTx" presStyleIdx="5" presStyleCnt="9"/>
      <dgm:spPr/>
      <dgm:t>
        <a:bodyPr/>
        <a:lstStyle/>
        <a:p>
          <a:endParaRPr lang="en-US"/>
        </a:p>
      </dgm:t>
    </dgm:pt>
    <dgm:pt modelId="{7EAABA3E-1AC1-48F2-BD9A-A96791513258}" type="pres">
      <dgm:prSet presAssocID="{AD7E6E05-C93B-4DFB-9C0C-B1B76164E7F8}" presName="vert2" presStyleCnt="0"/>
      <dgm:spPr/>
      <dgm:t>
        <a:bodyPr/>
        <a:lstStyle/>
        <a:p>
          <a:endParaRPr lang="en-US"/>
        </a:p>
      </dgm:t>
    </dgm:pt>
    <dgm:pt modelId="{7FE8F1F2-700C-4979-84ED-F77154635A5B}" type="pres">
      <dgm:prSet presAssocID="{AD7E6E05-C93B-4DFB-9C0C-B1B76164E7F8}" presName="thinLine2b" presStyleLbl="callout" presStyleIdx="4" presStyleCnt="8"/>
      <dgm:spPr/>
      <dgm:t>
        <a:bodyPr/>
        <a:lstStyle/>
        <a:p>
          <a:endParaRPr lang="en-US"/>
        </a:p>
      </dgm:t>
    </dgm:pt>
    <dgm:pt modelId="{6B23538C-9682-483E-B242-80F65F54403D}" type="pres">
      <dgm:prSet presAssocID="{AD7E6E05-C93B-4DFB-9C0C-B1B76164E7F8}" presName="vertSpace2b" presStyleCnt="0"/>
      <dgm:spPr/>
      <dgm:t>
        <a:bodyPr/>
        <a:lstStyle/>
        <a:p>
          <a:endParaRPr lang="en-US"/>
        </a:p>
      </dgm:t>
    </dgm:pt>
    <dgm:pt modelId="{08702993-4847-4326-9552-C9ED07820FB6}" type="pres">
      <dgm:prSet presAssocID="{F781B8FC-CFD4-4348-9B9C-EA23BCAAD4BA}" presName="horz2" presStyleCnt="0"/>
      <dgm:spPr/>
      <dgm:t>
        <a:bodyPr/>
        <a:lstStyle/>
        <a:p>
          <a:endParaRPr lang="en-US"/>
        </a:p>
      </dgm:t>
    </dgm:pt>
    <dgm:pt modelId="{6FDA975F-8D7F-4AF8-A9A8-37B1A8A531F4}" type="pres">
      <dgm:prSet presAssocID="{F781B8FC-CFD4-4348-9B9C-EA23BCAAD4BA}" presName="horzSpace2" presStyleCnt="0"/>
      <dgm:spPr/>
      <dgm:t>
        <a:bodyPr/>
        <a:lstStyle/>
        <a:p>
          <a:endParaRPr lang="en-US"/>
        </a:p>
      </dgm:t>
    </dgm:pt>
    <dgm:pt modelId="{20417AEE-A471-4AE5-B360-B04F79555338}" type="pres">
      <dgm:prSet presAssocID="{F781B8FC-CFD4-4348-9B9C-EA23BCAAD4BA}" presName="tx2" presStyleLbl="revTx" presStyleIdx="6" presStyleCnt="9"/>
      <dgm:spPr/>
      <dgm:t>
        <a:bodyPr/>
        <a:lstStyle/>
        <a:p>
          <a:endParaRPr lang="en-US"/>
        </a:p>
      </dgm:t>
    </dgm:pt>
    <dgm:pt modelId="{39F1A81C-7C30-442F-9A61-0A9A4CDCE683}" type="pres">
      <dgm:prSet presAssocID="{F781B8FC-CFD4-4348-9B9C-EA23BCAAD4BA}" presName="vert2" presStyleCnt="0"/>
      <dgm:spPr/>
      <dgm:t>
        <a:bodyPr/>
        <a:lstStyle/>
        <a:p>
          <a:endParaRPr lang="en-US"/>
        </a:p>
      </dgm:t>
    </dgm:pt>
    <dgm:pt modelId="{A4A65A49-B74D-40AA-917B-3789D17A1E13}" type="pres">
      <dgm:prSet presAssocID="{F781B8FC-CFD4-4348-9B9C-EA23BCAAD4BA}" presName="thinLine2b" presStyleLbl="callout" presStyleIdx="5" presStyleCnt="8"/>
      <dgm:spPr/>
      <dgm:t>
        <a:bodyPr/>
        <a:lstStyle/>
        <a:p>
          <a:endParaRPr lang="en-US"/>
        </a:p>
      </dgm:t>
    </dgm:pt>
    <dgm:pt modelId="{C64372C0-D5E0-4DDC-812B-E58C77CB605A}" type="pres">
      <dgm:prSet presAssocID="{F781B8FC-CFD4-4348-9B9C-EA23BCAAD4BA}" presName="vertSpace2b" presStyleCnt="0"/>
      <dgm:spPr/>
      <dgm:t>
        <a:bodyPr/>
        <a:lstStyle/>
        <a:p>
          <a:endParaRPr lang="en-US"/>
        </a:p>
      </dgm:t>
    </dgm:pt>
    <dgm:pt modelId="{8C49D02B-AAE7-4824-9805-8A00A5B5BF56}" type="pres">
      <dgm:prSet presAssocID="{AD33472F-AC49-4613-94F0-3C60395B1E60}" presName="horz2" presStyleCnt="0"/>
      <dgm:spPr/>
      <dgm:t>
        <a:bodyPr/>
        <a:lstStyle/>
        <a:p>
          <a:endParaRPr lang="en-US"/>
        </a:p>
      </dgm:t>
    </dgm:pt>
    <dgm:pt modelId="{A480413D-7DB3-420B-A76D-A8888E30C390}" type="pres">
      <dgm:prSet presAssocID="{AD33472F-AC49-4613-94F0-3C60395B1E60}" presName="horzSpace2" presStyleCnt="0"/>
      <dgm:spPr/>
      <dgm:t>
        <a:bodyPr/>
        <a:lstStyle/>
        <a:p>
          <a:endParaRPr lang="en-US"/>
        </a:p>
      </dgm:t>
    </dgm:pt>
    <dgm:pt modelId="{43E25A50-AC07-4E41-B261-84666A3E5667}" type="pres">
      <dgm:prSet presAssocID="{AD33472F-AC49-4613-94F0-3C60395B1E60}" presName="tx2" presStyleLbl="revTx" presStyleIdx="7" presStyleCnt="9" custScaleX="198402" custScaleY="124114"/>
      <dgm:spPr/>
      <dgm:t>
        <a:bodyPr/>
        <a:lstStyle/>
        <a:p>
          <a:endParaRPr lang="en-US"/>
        </a:p>
      </dgm:t>
    </dgm:pt>
    <dgm:pt modelId="{DB4DD3D6-1510-4145-84AC-7C644D6D0D67}" type="pres">
      <dgm:prSet presAssocID="{AD33472F-AC49-4613-94F0-3C60395B1E60}" presName="vert2" presStyleCnt="0"/>
      <dgm:spPr/>
      <dgm:t>
        <a:bodyPr/>
        <a:lstStyle/>
        <a:p>
          <a:endParaRPr lang="en-US"/>
        </a:p>
      </dgm:t>
    </dgm:pt>
    <dgm:pt modelId="{E3320FB7-77EB-4208-879F-258F48529CD5}" type="pres">
      <dgm:prSet presAssocID="{AD33472F-AC49-4613-94F0-3C60395B1E60}" presName="thinLine2b" presStyleLbl="callout" presStyleIdx="6" presStyleCnt="8"/>
      <dgm:spPr/>
      <dgm:t>
        <a:bodyPr/>
        <a:lstStyle/>
        <a:p>
          <a:endParaRPr lang="en-US"/>
        </a:p>
      </dgm:t>
    </dgm:pt>
    <dgm:pt modelId="{C2198088-8721-48E2-9ED2-24FA38D0D27E}" type="pres">
      <dgm:prSet presAssocID="{AD33472F-AC49-4613-94F0-3C60395B1E60}" presName="vertSpace2b" presStyleCnt="0"/>
      <dgm:spPr/>
      <dgm:t>
        <a:bodyPr/>
        <a:lstStyle/>
        <a:p>
          <a:endParaRPr lang="en-US"/>
        </a:p>
      </dgm:t>
    </dgm:pt>
    <dgm:pt modelId="{8AB57082-46EE-4157-9905-D70677A17F70}" type="pres">
      <dgm:prSet presAssocID="{6ADACFF6-8282-4705-87EF-1B2E69601ECB}" presName="horz2" presStyleCnt="0"/>
      <dgm:spPr/>
      <dgm:t>
        <a:bodyPr/>
        <a:lstStyle/>
        <a:p>
          <a:endParaRPr lang="en-US"/>
        </a:p>
      </dgm:t>
    </dgm:pt>
    <dgm:pt modelId="{55E9FE1E-03B8-42E3-B35B-A267B15C2AC4}" type="pres">
      <dgm:prSet presAssocID="{6ADACFF6-8282-4705-87EF-1B2E69601ECB}" presName="horzSpace2" presStyleCnt="0"/>
      <dgm:spPr/>
      <dgm:t>
        <a:bodyPr/>
        <a:lstStyle/>
        <a:p>
          <a:endParaRPr lang="en-US"/>
        </a:p>
      </dgm:t>
    </dgm:pt>
    <dgm:pt modelId="{2983209F-9B99-4497-876E-88BEF846E8B4}" type="pres">
      <dgm:prSet presAssocID="{6ADACFF6-8282-4705-87EF-1B2E69601ECB}" presName="tx2" presStyleLbl="revTx" presStyleIdx="8" presStyleCnt="9" custScaleX="139166"/>
      <dgm:spPr/>
      <dgm:t>
        <a:bodyPr/>
        <a:lstStyle/>
        <a:p>
          <a:endParaRPr lang="en-US"/>
        </a:p>
      </dgm:t>
    </dgm:pt>
    <dgm:pt modelId="{D991FE0B-1FE4-49A5-866D-91D3C08A38DD}" type="pres">
      <dgm:prSet presAssocID="{6ADACFF6-8282-4705-87EF-1B2E69601ECB}" presName="vert2" presStyleCnt="0"/>
      <dgm:spPr/>
      <dgm:t>
        <a:bodyPr/>
        <a:lstStyle/>
        <a:p>
          <a:endParaRPr lang="en-US"/>
        </a:p>
      </dgm:t>
    </dgm:pt>
    <dgm:pt modelId="{C99B04CC-1268-4DC6-B5B8-08A7CBB067B1}" type="pres">
      <dgm:prSet presAssocID="{6ADACFF6-8282-4705-87EF-1B2E69601ECB}" presName="thinLine2b" presStyleLbl="callout" presStyleIdx="7" presStyleCnt="8"/>
      <dgm:spPr/>
      <dgm:t>
        <a:bodyPr/>
        <a:lstStyle/>
        <a:p>
          <a:endParaRPr lang="en-US"/>
        </a:p>
      </dgm:t>
    </dgm:pt>
    <dgm:pt modelId="{02A9F827-BD37-4C0E-B064-DC64800168C0}" type="pres">
      <dgm:prSet presAssocID="{6ADACFF6-8282-4705-87EF-1B2E69601ECB}" presName="vertSpace2b" presStyleCnt="0"/>
      <dgm:spPr/>
      <dgm:t>
        <a:bodyPr/>
        <a:lstStyle/>
        <a:p>
          <a:endParaRPr lang="en-US"/>
        </a:p>
      </dgm:t>
    </dgm:pt>
  </dgm:ptLst>
  <dgm:cxnLst>
    <dgm:cxn modelId="{075E7C94-5BD0-462F-A204-2605B0F0DF7D}" srcId="{3A72B81F-9EC1-4291-9813-B020B1CDB68D}" destId="{5DCF733F-ADC9-4384-9BF6-1F5193C1024D}" srcOrd="2" destOrd="0" parTransId="{9EF9684C-D17D-4C6A-B144-706E2978F813}" sibTransId="{7337DAF7-6424-433E-A847-E0C5FECF4CEB}"/>
    <dgm:cxn modelId="{AB5A3C81-6394-294B-8D4C-2BE11A7F21D2}" type="presOf" srcId="{AD7E6E05-C93B-4DFB-9C0C-B1B76164E7F8}" destId="{2E144F1C-B44B-4515-B31D-F078D3D7E6BB}" srcOrd="0" destOrd="0" presId="urn:microsoft.com/office/officeart/2008/layout/LinedList"/>
    <dgm:cxn modelId="{02F91F0C-387D-402F-BA6E-B1F96932EB85}" srcId="{3A72B81F-9EC1-4291-9813-B020B1CDB68D}" destId="{AD33472F-AC49-4613-94F0-3C60395B1E60}" srcOrd="6" destOrd="0" parTransId="{D5DFFBF8-53EA-4241-B176-897DD2F8F3B9}" sibTransId="{C44719BD-49B7-44BF-87AB-E718D1B1A045}"/>
    <dgm:cxn modelId="{633B68F1-5409-41C8-93BE-B9215440CD11}" srcId="{3A72B81F-9EC1-4291-9813-B020B1CDB68D}" destId="{AD7E6E05-C93B-4DFB-9C0C-B1B76164E7F8}" srcOrd="4" destOrd="0" parTransId="{C7599CB0-6382-4A17-A8A5-A281906334AA}" sibTransId="{9CB82AAF-8F93-45FB-AAB9-12ED012E3F90}"/>
    <dgm:cxn modelId="{36053292-A622-4410-80DA-ED6932D68BFE}" srcId="{3A72B81F-9EC1-4291-9813-B020B1CDB68D}" destId="{ED6E8AE3-9787-4786-A7ED-14A0FFFDB0FE}" srcOrd="3" destOrd="0" parTransId="{033122CB-40DD-417B-8CC6-D3CDE2886FCC}" sibTransId="{5FB5015D-E3AE-4D22-9810-371B1ADF24BE}"/>
    <dgm:cxn modelId="{4F335138-C328-9444-9A38-1A09CA26C91D}" type="presOf" srcId="{EB71FEF4-A277-46E3-A588-7DE84075AB46}" destId="{671278F2-76CE-4700-86D2-A0E82170D045}" srcOrd="0" destOrd="0" presId="urn:microsoft.com/office/officeart/2008/layout/LinedList"/>
    <dgm:cxn modelId="{AB5E74AE-67C8-E944-9F69-16A0D2C46D0E}" type="presOf" srcId="{364DD06E-6C6D-4A12-BC56-EE4FBD593544}" destId="{A747F722-32F1-4177-ADBD-2C82554CF287}" srcOrd="0" destOrd="0" presId="urn:microsoft.com/office/officeart/2008/layout/LinedList"/>
    <dgm:cxn modelId="{4A6E9ADA-9D2D-EF4A-BCC1-A24DC06AD67C}" type="presOf" srcId="{F781B8FC-CFD4-4348-9B9C-EA23BCAAD4BA}" destId="{20417AEE-A471-4AE5-B360-B04F79555338}" srcOrd="0" destOrd="0" presId="urn:microsoft.com/office/officeart/2008/layout/LinedList"/>
    <dgm:cxn modelId="{E7F4E568-C5A1-AF48-99A0-B0264312DDD1}" type="presOf" srcId="{5DCF733F-ADC9-4384-9BF6-1F5193C1024D}" destId="{CB71B661-E6B8-4802-A1DD-3BFC45D5F566}" srcOrd="0" destOrd="0" presId="urn:microsoft.com/office/officeart/2008/layout/LinedList"/>
    <dgm:cxn modelId="{36553E8D-C83D-459B-AA95-812A0C874F95}" srcId="{3A72B81F-9EC1-4291-9813-B020B1CDB68D}" destId="{F781B8FC-CFD4-4348-9B9C-EA23BCAAD4BA}" srcOrd="5" destOrd="0" parTransId="{F9364E95-D0FE-484E-A487-5E38DC3D1A14}" sibTransId="{77BF0F48-4E19-4A57-9923-5D1CF750A5D7}"/>
    <dgm:cxn modelId="{89C86EC6-93EB-4DAC-891C-487E5559910F}" srcId="{3A72B81F-9EC1-4291-9813-B020B1CDB68D}" destId="{364DD06E-6C6D-4A12-BC56-EE4FBD593544}" srcOrd="0" destOrd="0" parTransId="{057C7E64-4672-4F8E-8D9B-504204593491}" sibTransId="{4B549438-C1A1-46E8-A23D-6A6034996680}"/>
    <dgm:cxn modelId="{829111A2-8633-6748-8089-EE93DBC37150}" type="presOf" srcId="{3A72B81F-9EC1-4291-9813-B020B1CDB68D}" destId="{A2F869C8-48EE-4FCF-B0CE-7AA940B66307}" srcOrd="0" destOrd="0" presId="urn:microsoft.com/office/officeart/2008/layout/LinedList"/>
    <dgm:cxn modelId="{BA4601D0-1DC9-7B45-B892-E26BC685C2A9}" type="presOf" srcId="{ED6E8AE3-9787-4786-A7ED-14A0FFFDB0FE}" destId="{66CEA517-2C17-4D18-A1C4-960581F7FBB5}" srcOrd="0" destOrd="0" presId="urn:microsoft.com/office/officeart/2008/layout/LinedList"/>
    <dgm:cxn modelId="{EC3B6AC7-A3F3-DF4E-9F72-DE412A4E41FD}" type="presOf" srcId="{6ADACFF6-8282-4705-87EF-1B2E69601ECB}" destId="{2983209F-9B99-4497-876E-88BEF846E8B4}" srcOrd="0" destOrd="0" presId="urn:microsoft.com/office/officeart/2008/layout/LinedList"/>
    <dgm:cxn modelId="{70E18EB9-7EF8-1E46-9284-0F4E814A2A7D}" type="presOf" srcId="{AD33472F-AC49-4613-94F0-3C60395B1E60}" destId="{43E25A50-AC07-4E41-B261-84666A3E5667}" srcOrd="0" destOrd="0" presId="urn:microsoft.com/office/officeart/2008/layout/LinedList"/>
    <dgm:cxn modelId="{110E612B-A6B9-EB42-A225-1F89A2C72BE8}" type="presOf" srcId="{E03FAC51-75F4-46A0-85B0-F7F54569D1DB}" destId="{AE930830-97A9-48BD-80D9-E0B5CA513701}" srcOrd="0" destOrd="0" presId="urn:microsoft.com/office/officeart/2008/layout/LinedList"/>
    <dgm:cxn modelId="{6A0EE899-78E6-4EEF-8D47-5C2454E3C523}" srcId="{EB71FEF4-A277-46E3-A588-7DE84075AB46}" destId="{3A72B81F-9EC1-4291-9813-B020B1CDB68D}" srcOrd="0" destOrd="0" parTransId="{29639B06-DDB1-4A33-BE74-0B5FBB48991C}" sibTransId="{3B9CB222-DE2A-4DDA-8F5C-62339993A7CF}"/>
    <dgm:cxn modelId="{92663777-EC66-4B6F-925A-DE04ADF29CFC}" srcId="{3A72B81F-9EC1-4291-9813-B020B1CDB68D}" destId="{E03FAC51-75F4-46A0-85B0-F7F54569D1DB}" srcOrd="1" destOrd="0" parTransId="{BB6AC40E-FDEF-4A25-B6C6-CDA035015502}" sibTransId="{D3B934A3-AF75-43DB-8669-55D360047B8B}"/>
    <dgm:cxn modelId="{81116631-77BC-4AA7-83EC-E48104AAA9CE}" srcId="{3A72B81F-9EC1-4291-9813-B020B1CDB68D}" destId="{6ADACFF6-8282-4705-87EF-1B2E69601ECB}" srcOrd="7" destOrd="0" parTransId="{96379CE6-AA6F-4846-B280-CD99270192B9}" sibTransId="{71D5AC76-4889-4570-9C01-6514F099E235}"/>
    <dgm:cxn modelId="{05CEBE0B-E4C2-274C-80AC-38F6ACB20312}" type="presParOf" srcId="{671278F2-76CE-4700-86D2-A0E82170D045}" destId="{9C8F4C13-E457-4B00-939E-4963B7E3A036}" srcOrd="0" destOrd="0" presId="urn:microsoft.com/office/officeart/2008/layout/LinedList"/>
    <dgm:cxn modelId="{375B0D10-FDF9-9047-BA96-C45359B14E37}" type="presParOf" srcId="{671278F2-76CE-4700-86D2-A0E82170D045}" destId="{4CBA5965-8D49-4833-82E0-B74BC7F7D599}" srcOrd="1" destOrd="0" presId="urn:microsoft.com/office/officeart/2008/layout/LinedList"/>
    <dgm:cxn modelId="{B7E2E285-D49C-1245-9071-C7B2148E55CC}" type="presParOf" srcId="{4CBA5965-8D49-4833-82E0-B74BC7F7D599}" destId="{A2F869C8-48EE-4FCF-B0CE-7AA940B66307}" srcOrd="0" destOrd="0" presId="urn:microsoft.com/office/officeart/2008/layout/LinedList"/>
    <dgm:cxn modelId="{B20DF5D9-D5EA-0044-9603-27C54146FBB0}" type="presParOf" srcId="{4CBA5965-8D49-4833-82E0-B74BC7F7D599}" destId="{6F8F0F80-7D98-4B87-9594-E2E3E3944962}" srcOrd="1" destOrd="0" presId="urn:microsoft.com/office/officeart/2008/layout/LinedList"/>
    <dgm:cxn modelId="{3B2AFECB-BD16-564F-A39B-D2CB9FC01B8B}" type="presParOf" srcId="{6F8F0F80-7D98-4B87-9594-E2E3E3944962}" destId="{43F0E8C0-CB33-4212-B9B5-2BDA699E6D0F}" srcOrd="0" destOrd="0" presId="urn:microsoft.com/office/officeart/2008/layout/LinedList"/>
    <dgm:cxn modelId="{07F0C36D-9C29-9D43-BC28-9CD21590E04F}" type="presParOf" srcId="{6F8F0F80-7D98-4B87-9594-E2E3E3944962}" destId="{A48B6EE6-C26D-4C3D-8E69-B4050EFD7A99}" srcOrd="1" destOrd="0" presId="urn:microsoft.com/office/officeart/2008/layout/LinedList"/>
    <dgm:cxn modelId="{8891FB24-B097-294B-8FD2-76B16EAD85C5}" type="presParOf" srcId="{A48B6EE6-C26D-4C3D-8E69-B4050EFD7A99}" destId="{118009B0-F967-4B31-81B0-FA080DCA1E87}" srcOrd="0" destOrd="0" presId="urn:microsoft.com/office/officeart/2008/layout/LinedList"/>
    <dgm:cxn modelId="{8BDE8C90-9A65-C141-B39E-79E045424A42}" type="presParOf" srcId="{A48B6EE6-C26D-4C3D-8E69-B4050EFD7A99}" destId="{A747F722-32F1-4177-ADBD-2C82554CF287}" srcOrd="1" destOrd="0" presId="urn:microsoft.com/office/officeart/2008/layout/LinedList"/>
    <dgm:cxn modelId="{DA182339-15E8-B44F-82D8-0AE1210AA57F}" type="presParOf" srcId="{A48B6EE6-C26D-4C3D-8E69-B4050EFD7A99}" destId="{61A520B5-437F-4091-AA31-1B37091508BA}" srcOrd="2" destOrd="0" presId="urn:microsoft.com/office/officeart/2008/layout/LinedList"/>
    <dgm:cxn modelId="{0D05DBA2-95E5-5F46-B4BE-F90130EA88A6}" type="presParOf" srcId="{6F8F0F80-7D98-4B87-9594-E2E3E3944962}" destId="{28974A7E-01F6-4D87-930A-6A2F325DFCE5}" srcOrd="2" destOrd="0" presId="urn:microsoft.com/office/officeart/2008/layout/LinedList"/>
    <dgm:cxn modelId="{AC887682-7D71-284A-B435-42FC9A0B0E18}" type="presParOf" srcId="{6F8F0F80-7D98-4B87-9594-E2E3E3944962}" destId="{FDAA28C1-DEB8-498E-AE42-4F3EB7B0856A}" srcOrd="3" destOrd="0" presId="urn:microsoft.com/office/officeart/2008/layout/LinedList"/>
    <dgm:cxn modelId="{73EB3C18-EEA3-F64F-B3ED-C06C7D2B9D41}" type="presParOf" srcId="{6F8F0F80-7D98-4B87-9594-E2E3E3944962}" destId="{6807D0FA-65FB-4A95-91FE-7245A34DA2F6}" srcOrd="4" destOrd="0" presId="urn:microsoft.com/office/officeart/2008/layout/LinedList"/>
    <dgm:cxn modelId="{B96CD77D-40F1-2649-9F59-5196540FE08C}" type="presParOf" srcId="{6807D0FA-65FB-4A95-91FE-7245A34DA2F6}" destId="{1148ED9F-617C-4D23-A83C-59B759822E25}" srcOrd="0" destOrd="0" presId="urn:microsoft.com/office/officeart/2008/layout/LinedList"/>
    <dgm:cxn modelId="{D535DB1B-8715-664D-B34E-3032922D81C7}" type="presParOf" srcId="{6807D0FA-65FB-4A95-91FE-7245A34DA2F6}" destId="{AE930830-97A9-48BD-80D9-E0B5CA513701}" srcOrd="1" destOrd="0" presId="urn:microsoft.com/office/officeart/2008/layout/LinedList"/>
    <dgm:cxn modelId="{8070C871-0F41-1946-9563-D033E22F26E1}" type="presParOf" srcId="{6807D0FA-65FB-4A95-91FE-7245A34DA2F6}" destId="{FEF9DE66-A57C-4D8F-B499-2A9A396A6C00}" srcOrd="2" destOrd="0" presId="urn:microsoft.com/office/officeart/2008/layout/LinedList"/>
    <dgm:cxn modelId="{B0ED5EBD-F2D5-7341-87A1-D089E0A05062}" type="presParOf" srcId="{6F8F0F80-7D98-4B87-9594-E2E3E3944962}" destId="{6E2BD008-252C-494C-A4CA-805CFECCC56C}" srcOrd="5" destOrd="0" presId="urn:microsoft.com/office/officeart/2008/layout/LinedList"/>
    <dgm:cxn modelId="{0141EE5E-CF8B-AB42-BAFC-C6A380E7AA32}" type="presParOf" srcId="{6F8F0F80-7D98-4B87-9594-E2E3E3944962}" destId="{6B64530D-7508-46C7-8D84-A6B76957B7BE}" srcOrd="6" destOrd="0" presId="urn:microsoft.com/office/officeart/2008/layout/LinedList"/>
    <dgm:cxn modelId="{4C38FFBA-F316-214D-AD03-960A793585AB}" type="presParOf" srcId="{6F8F0F80-7D98-4B87-9594-E2E3E3944962}" destId="{F87CD294-E2F0-4172-A6BB-CFAF74744DA5}" srcOrd="7" destOrd="0" presId="urn:microsoft.com/office/officeart/2008/layout/LinedList"/>
    <dgm:cxn modelId="{F802F68B-6607-C74A-AEE4-1879235243AC}" type="presParOf" srcId="{F87CD294-E2F0-4172-A6BB-CFAF74744DA5}" destId="{BA8D48D6-808C-461D-BCE0-0739A5BB4304}" srcOrd="0" destOrd="0" presId="urn:microsoft.com/office/officeart/2008/layout/LinedList"/>
    <dgm:cxn modelId="{D9740CE9-5BF8-FE4A-9381-A866912F4520}" type="presParOf" srcId="{F87CD294-E2F0-4172-A6BB-CFAF74744DA5}" destId="{CB71B661-E6B8-4802-A1DD-3BFC45D5F566}" srcOrd="1" destOrd="0" presId="urn:microsoft.com/office/officeart/2008/layout/LinedList"/>
    <dgm:cxn modelId="{5B6E15AD-25CC-2749-9CD1-0382AA46FF0B}" type="presParOf" srcId="{F87CD294-E2F0-4172-A6BB-CFAF74744DA5}" destId="{996139C5-ABA8-4165-AF21-8AC61B0C2629}" srcOrd="2" destOrd="0" presId="urn:microsoft.com/office/officeart/2008/layout/LinedList"/>
    <dgm:cxn modelId="{2D2D3911-E38C-0A46-BD18-E16113B55AFE}" type="presParOf" srcId="{6F8F0F80-7D98-4B87-9594-E2E3E3944962}" destId="{F2D865AE-738E-4AC2-8A28-C485C3175C8E}" srcOrd="8" destOrd="0" presId="urn:microsoft.com/office/officeart/2008/layout/LinedList"/>
    <dgm:cxn modelId="{39E40DA4-D8C4-464A-B299-57E951661918}" type="presParOf" srcId="{6F8F0F80-7D98-4B87-9594-E2E3E3944962}" destId="{59E9EAF5-1FDC-4FA4-AA8F-93ECC2224FD1}" srcOrd="9" destOrd="0" presId="urn:microsoft.com/office/officeart/2008/layout/LinedList"/>
    <dgm:cxn modelId="{F8C04972-797C-DD4E-BDE2-45592FC766FA}" type="presParOf" srcId="{6F8F0F80-7D98-4B87-9594-E2E3E3944962}" destId="{50DBD7EF-442A-4C9D-95B5-3ACE94604232}" srcOrd="10" destOrd="0" presId="urn:microsoft.com/office/officeart/2008/layout/LinedList"/>
    <dgm:cxn modelId="{B815C06F-CF3F-9C4A-A455-823E81702B6C}" type="presParOf" srcId="{50DBD7EF-442A-4C9D-95B5-3ACE94604232}" destId="{235E40D0-3CF4-434F-8C4F-98AB9F2333F2}" srcOrd="0" destOrd="0" presId="urn:microsoft.com/office/officeart/2008/layout/LinedList"/>
    <dgm:cxn modelId="{CB10CD36-DAB9-3E43-A1FD-44F3BFF9F890}" type="presParOf" srcId="{50DBD7EF-442A-4C9D-95B5-3ACE94604232}" destId="{66CEA517-2C17-4D18-A1C4-960581F7FBB5}" srcOrd="1" destOrd="0" presId="urn:microsoft.com/office/officeart/2008/layout/LinedList"/>
    <dgm:cxn modelId="{1E9A748E-DA84-E046-A6D8-1B990C9E6744}" type="presParOf" srcId="{50DBD7EF-442A-4C9D-95B5-3ACE94604232}" destId="{5169C9ED-0803-49AE-A1FC-B31FAF026CD4}" srcOrd="2" destOrd="0" presId="urn:microsoft.com/office/officeart/2008/layout/LinedList"/>
    <dgm:cxn modelId="{31246016-B87E-9E4D-B31F-D9BBB4F0500B}" type="presParOf" srcId="{6F8F0F80-7D98-4B87-9594-E2E3E3944962}" destId="{DE5B9F85-979E-4C87-BE41-D0AD007A2702}" srcOrd="11" destOrd="0" presId="urn:microsoft.com/office/officeart/2008/layout/LinedList"/>
    <dgm:cxn modelId="{508162A2-1C65-5948-8922-8D79B5BD1B56}" type="presParOf" srcId="{6F8F0F80-7D98-4B87-9594-E2E3E3944962}" destId="{B1578438-EF49-49DD-8856-CAD04351120A}" srcOrd="12" destOrd="0" presId="urn:microsoft.com/office/officeart/2008/layout/LinedList"/>
    <dgm:cxn modelId="{FF853D4E-8695-BA42-8BFE-14759DC6221F}" type="presParOf" srcId="{6F8F0F80-7D98-4B87-9594-E2E3E3944962}" destId="{FC69A196-C420-46D4-B2E4-A0E34C71E733}" srcOrd="13" destOrd="0" presId="urn:microsoft.com/office/officeart/2008/layout/LinedList"/>
    <dgm:cxn modelId="{B42A6571-C204-ED4C-97A7-898EFF24BD5F}" type="presParOf" srcId="{FC69A196-C420-46D4-B2E4-A0E34C71E733}" destId="{A375F42C-0262-46F0-8213-2498C01860FB}" srcOrd="0" destOrd="0" presId="urn:microsoft.com/office/officeart/2008/layout/LinedList"/>
    <dgm:cxn modelId="{C478983A-9C30-694D-8627-F40BCE49462C}" type="presParOf" srcId="{FC69A196-C420-46D4-B2E4-A0E34C71E733}" destId="{2E144F1C-B44B-4515-B31D-F078D3D7E6BB}" srcOrd="1" destOrd="0" presId="urn:microsoft.com/office/officeart/2008/layout/LinedList"/>
    <dgm:cxn modelId="{8AABC400-ED4C-F04D-8A4B-F5881884FFDC}" type="presParOf" srcId="{FC69A196-C420-46D4-B2E4-A0E34C71E733}" destId="{7EAABA3E-1AC1-48F2-BD9A-A96791513258}" srcOrd="2" destOrd="0" presId="urn:microsoft.com/office/officeart/2008/layout/LinedList"/>
    <dgm:cxn modelId="{69A97FC8-1A65-9647-AFD1-70A9D56CAE21}" type="presParOf" srcId="{6F8F0F80-7D98-4B87-9594-E2E3E3944962}" destId="{7FE8F1F2-700C-4979-84ED-F77154635A5B}" srcOrd="14" destOrd="0" presId="urn:microsoft.com/office/officeart/2008/layout/LinedList"/>
    <dgm:cxn modelId="{2DE2CF4A-B692-5341-8DDF-8791E83365F1}" type="presParOf" srcId="{6F8F0F80-7D98-4B87-9594-E2E3E3944962}" destId="{6B23538C-9682-483E-B242-80F65F54403D}" srcOrd="15" destOrd="0" presId="urn:microsoft.com/office/officeart/2008/layout/LinedList"/>
    <dgm:cxn modelId="{1B70DA3F-51AB-FB4D-BDB9-0BFE098DFF44}" type="presParOf" srcId="{6F8F0F80-7D98-4B87-9594-E2E3E3944962}" destId="{08702993-4847-4326-9552-C9ED07820FB6}" srcOrd="16" destOrd="0" presId="urn:microsoft.com/office/officeart/2008/layout/LinedList"/>
    <dgm:cxn modelId="{047A0DFD-F321-A440-92A8-381B6D5401C7}" type="presParOf" srcId="{08702993-4847-4326-9552-C9ED07820FB6}" destId="{6FDA975F-8D7F-4AF8-A9A8-37B1A8A531F4}" srcOrd="0" destOrd="0" presId="urn:microsoft.com/office/officeart/2008/layout/LinedList"/>
    <dgm:cxn modelId="{88CBB802-F219-9249-A142-DC55D6F42C10}" type="presParOf" srcId="{08702993-4847-4326-9552-C9ED07820FB6}" destId="{20417AEE-A471-4AE5-B360-B04F79555338}" srcOrd="1" destOrd="0" presId="urn:microsoft.com/office/officeart/2008/layout/LinedList"/>
    <dgm:cxn modelId="{1DC370B6-5156-5542-B01E-C95175DAD25D}" type="presParOf" srcId="{08702993-4847-4326-9552-C9ED07820FB6}" destId="{39F1A81C-7C30-442F-9A61-0A9A4CDCE683}" srcOrd="2" destOrd="0" presId="urn:microsoft.com/office/officeart/2008/layout/LinedList"/>
    <dgm:cxn modelId="{9E63158A-C0A5-D442-9C06-9E0B74F021E4}" type="presParOf" srcId="{6F8F0F80-7D98-4B87-9594-E2E3E3944962}" destId="{A4A65A49-B74D-40AA-917B-3789D17A1E13}" srcOrd="17" destOrd="0" presId="urn:microsoft.com/office/officeart/2008/layout/LinedList"/>
    <dgm:cxn modelId="{EB366C0D-C8D5-214E-99FC-4AA81E121F0E}" type="presParOf" srcId="{6F8F0F80-7D98-4B87-9594-E2E3E3944962}" destId="{C64372C0-D5E0-4DDC-812B-E58C77CB605A}" srcOrd="18" destOrd="0" presId="urn:microsoft.com/office/officeart/2008/layout/LinedList"/>
    <dgm:cxn modelId="{7E383545-8478-FB40-9DD5-D7488A1C6B8A}" type="presParOf" srcId="{6F8F0F80-7D98-4B87-9594-E2E3E3944962}" destId="{8C49D02B-AAE7-4824-9805-8A00A5B5BF56}" srcOrd="19" destOrd="0" presId="urn:microsoft.com/office/officeart/2008/layout/LinedList"/>
    <dgm:cxn modelId="{601C8643-F46E-8247-B2E1-A8B15DD50327}" type="presParOf" srcId="{8C49D02B-AAE7-4824-9805-8A00A5B5BF56}" destId="{A480413D-7DB3-420B-A76D-A8888E30C390}" srcOrd="0" destOrd="0" presId="urn:microsoft.com/office/officeart/2008/layout/LinedList"/>
    <dgm:cxn modelId="{DC77C98C-D1EC-974B-9CB6-12176B545701}" type="presParOf" srcId="{8C49D02B-AAE7-4824-9805-8A00A5B5BF56}" destId="{43E25A50-AC07-4E41-B261-84666A3E5667}" srcOrd="1" destOrd="0" presId="urn:microsoft.com/office/officeart/2008/layout/LinedList"/>
    <dgm:cxn modelId="{9741855D-A6D7-D74A-BF72-02A7901ADD7E}" type="presParOf" srcId="{8C49D02B-AAE7-4824-9805-8A00A5B5BF56}" destId="{DB4DD3D6-1510-4145-84AC-7C644D6D0D67}" srcOrd="2" destOrd="0" presId="urn:microsoft.com/office/officeart/2008/layout/LinedList"/>
    <dgm:cxn modelId="{E621ECE5-E13A-EA46-9279-66F6F96E2524}" type="presParOf" srcId="{6F8F0F80-7D98-4B87-9594-E2E3E3944962}" destId="{E3320FB7-77EB-4208-879F-258F48529CD5}" srcOrd="20" destOrd="0" presId="urn:microsoft.com/office/officeart/2008/layout/LinedList"/>
    <dgm:cxn modelId="{2B225CEC-2F83-314A-A123-7D70A70053C0}" type="presParOf" srcId="{6F8F0F80-7D98-4B87-9594-E2E3E3944962}" destId="{C2198088-8721-48E2-9ED2-24FA38D0D27E}" srcOrd="21" destOrd="0" presId="urn:microsoft.com/office/officeart/2008/layout/LinedList"/>
    <dgm:cxn modelId="{87975D57-9ACB-B342-B91D-E3D35F6E24C5}" type="presParOf" srcId="{6F8F0F80-7D98-4B87-9594-E2E3E3944962}" destId="{8AB57082-46EE-4157-9905-D70677A17F70}" srcOrd="22" destOrd="0" presId="urn:microsoft.com/office/officeart/2008/layout/LinedList"/>
    <dgm:cxn modelId="{E28FE9D5-1CE8-954C-B830-67B2B2DBA10F}" type="presParOf" srcId="{8AB57082-46EE-4157-9905-D70677A17F70}" destId="{55E9FE1E-03B8-42E3-B35B-A267B15C2AC4}" srcOrd="0" destOrd="0" presId="urn:microsoft.com/office/officeart/2008/layout/LinedList"/>
    <dgm:cxn modelId="{98FF5C62-92E1-B949-958E-819AC79A7DB4}" type="presParOf" srcId="{8AB57082-46EE-4157-9905-D70677A17F70}" destId="{2983209F-9B99-4497-876E-88BEF846E8B4}" srcOrd="1" destOrd="0" presId="urn:microsoft.com/office/officeart/2008/layout/LinedList"/>
    <dgm:cxn modelId="{C9E05F10-D0EA-4042-87C0-E18B2DBD1F0F}" type="presParOf" srcId="{8AB57082-46EE-4157-9905-D70677A17F70}" destId="{D991FE0B-1FE4-49A5-866D-91D3C08A38DD}" srcOrd="2" destOrd="0" presId="urn:microsoft.com/office/officeart/2008/layout/LinedList"/>
    <dgm:cxn modelId="{8BDD2F04-75AE-404E-BF4C-77685AFC23EB}" type="presParOf" srcId="{6F8F0F80-7D98-4B87-9594-E2E3E3944962}" destId="{C99B04CC-1268-4DC6-B5B8-08A7CBB067B1}" srcOrd="23" destOrd="0" presId="urn:microsoft.com/office/officeart/2008/layout/LinedList"/>
    <dgm:cxn modelId="{87FC7A0D-A338-8842-8339-A55B8C18F7F6}" type="presParOf" srcId="{6F8F0F80-7D98-4B87-9594-E2E3E3944962}" destId="{02A9F827-BD37-4C0E-B064-DC64800168C0}" srcOrd="24" destOrd="0" presId="urn:microsoft.com/office/officeart/2008/layout/LinedList"/>
  </dgm:cxnLst>
  <dgm:bg>
    <a:noFill/>
    <a:effect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93C39C-55A3-4F48-847B-465A3130418B}" type="doc">
      <dgm:prSet loTypeId="urn:microsoft.com/office/officeart/2005/8/layout/gear1" loCatId="relationship" qsTypeId="urn:microsoft.com/office/officeart/2005/8/quickstyle/simple1" qsCatId="simple" csTypeId="urn:microsoft.com/office/officeart/2005/8/colors/accent2_2" csCatId="accent2" phldr="1"/>
      <dgm:spPr/>
    </dgm:pt>
    <dgm:pt modelId="{1DE34A18-EC9B-4F79-8033-EFFA90A0BD0D}">
      <dgm:prSet phldrT="[Text]"/>
      <dgm:spPr>
        <a:solidFill>
          <a:schemeClr val="accent6">
            <a:lumMod val="75000"/>
          </a:schemeClr>
        </a:solidFill>
        <a:ln>
          <a:noFill/>
        </a:ln>
        <a:scene3d>
          <a:camera prst="orthographicFront"/>
          <a:lightRig rig="threePt" dir="t"/>
        </a:scene3d>
        <a:sp3d>
          <a:bevelT/>
          <a:contourClr>
            <a:schemeClr val="tx1"/>
          </a:contourClr>
        </a:sp3d>
      </dgm:spPr>
      <dgm:t>
        <a:bodyPr/>
        <a:lstStyle/>
        <a:p>
          <a:r>
            <a:rPr lang="en-US" b="1" i="0" dirty="0">
              <a:effectLst>
                <a:outerShdw blurRad="50800" dist="38100" dir="2700000" algn="tl" rotWithShape="0">
                  <a:srgbClr val="000000">
                    <a:alpha val="43000"/>
                  </a:srgbClr>
                </a:outerShdw>
              </a:effectLst>
            </a:rPr>
            <a:t>Client is ineligible for PCIP</a:t>
          </a:r>
        </a:p>
      </dgm:t>
    </dgm:pt>
    <dgm:pt modelId="{DCA197C4-1801-4500-AA29-17845C4D304F}" type="sibTrans" cxnId="{E3D3A95F-F8AD-4B90-82D7-0F31E5531E15}">
      <dgm:prSet/>
      <dgm:spPr>
        <a:solidFill>
          <a:schemeClr val="accent6">
            <a:lumMod val="75000"/>
          </a:schemeClr>
        </a:solidFill>
      </dgm:spPr>
      <dgm:t>
        <a:bodyPr/>
        <a:lstStyle/>
        <a:p>
          <a:endParaRPr lang="en-US"/>
        </a:p>
      </dgm:t>
    </dgm:pt>
    <dgm:pt modelId="{7AD07B6E-07F9-45ED-8CA4-882561753A53}" type="parTrans" cxnId="{E3D3A95F-F8AD-4B90-82D7-0F31E5531E15}">
      <dgm:prSet/>
      <dgm:spPr/>
      <dgm:t>
        <a:bodyPr/>
        <a:lstStyle/>
        <a:p>
          <a:endParaRPr lang="en-US"/>
        </a:p>
      </dgm:t>
    </dgm:pt>
    <dgm:pt modelId="{9148CEB0-6A09-44B2-B155-8849F5E7A72C}">
      <dgm:prSet phldrT="[Text]" custT="1"/>
      <dgm:spPr>
        <a:solidFill>
          <a:schemeClr val="accent6">
            <a:lumMod val="75000"/>
          </a:schemeClr>
        </a:solidFill>
        <a:ln>
          <a:noFill/>
        </a:ln>
        <a:scene3d>
          <a:camera prst="orthographicFront"/>
          <a:lightRig rig="threePt" dir="t"/>
        </a:scene3d>
        <a:sp3d>
          <a:bevelT/>
        </a:sp3d>
      </dgm:spPr>
      <dgm:t>
        <a:bodyPr/>
        <a:lstStyle/>
        <a:p>
          <a:r>
            <a:rPr lang="en-US" sz="1300" b="1" i="0" u="sng" baseline="0" dirty="0">
              <a:effectLst>
                <a:outerShdw blurRad="50800" dist="38100" dir="2700000" algn="tl" rotWithShape="0">
                  <a:srgbClr val="000000">
                    <a:alpha val="43000"/>
                  </a:srgbClr>
                </a:outerShdw>
              </a:effectLst>
            </a:rPr>
            <a:t>Rescreen</a:t>
          </a:r>
          <a:r>
            <a:rPr lang="en-US" sz="1300" b="1" i="0" baseline="0" dirty="0">
              <a:effectLst>
                <a:outerShdw blurRad="50800" dist="38100" dir="2700000" algn="tl" rotWithShape="0">
                  <a:srgbClr val="000000">
                    <a:alpha val="43000"/>
                  </a:srgbClr>
                </a:outerShdw>
              </a:effectLst>
            </a:rPr>
            <a:t> once 6 months has elapsed from last day of credible coverage</a:t>
          </a:r>
        </a:p>
      </dgm:t>
    </dgm:pt>
    <dgm:pt modelId="{E9D787AD-CF67-4D60-A4B0-5C677439A512}" type="sibTrans" cxnId="{D81A6DEE-743A-4106-B971-21B1B0919712}">
      <dgm:prSet/>
      <dgm:spPr>
        <a:solidFill>
          <a:schemeClr val="accent6">
            <a:lumMod val="75000"/>
          </a:schemeClr>
        </a:solidFill>
      </dgm:spPr>
      <dgm:t>
        <a:bodyPr/>
        <a:lstStyle/>
        <a:p>
          <a:endParaRPr lang="en-US"/>
        </a:p>
      </dgm:t>
    </dgm:pt>
    <dgm:pt modelId="{838D5D9F-B4D0-477B-A6D4-BA188D85AA5F}" type="parTrans" cxnId="{D81A6DEE-743A-4106-B971-21B1B0919712}">
      <dgm:prSet/>
      <dgm:spPr/>
      <dgm:t>
        <a:bodyPr/>
        <a:lstStyle/>
        <a:p>
          <a:endParaRPr lang="en-US"/>
        </a:p>
      </dgm:t>
    </dgm:pt>
    <dgm:pt modelId="{01694476-EBAD-4CFF-9033-4CEF09AF1F23}" type="pres">
      <dgm:prSet presAssocID="{5493C39C-55A3-4F48-847B-465A3130418B}" presName="composite" presStyleCnt="0">
        <dgm:presLayoutVars>
          <dgm:chMax val="3"/>
          <dgm:animLvl val="lvl"/>
          <dgm:resizeHandles val="exact"/>
        </dgm:presLayoutVars>
      </dgm:prSet>
      <dgm:spPr/>
    </dgm:pt>
    <dgm:pt modelId="{613144EF-516B-4AEA-8F83-C6D9B28FE9B9}" type="pres">
      <dgm:prSet presAssocID="{9148CEB0-6A09-44B2-B155-8849F5E7A72C}" presName="gear1" presStyleLbl="node1" presStyleIdx="0" presStyleCnt="2" custScaleX="142069" custScaleY="138623" custLinFactNeighborX="22088" custLinFactNeighborY="8526">
        <dgm:presLayoutVars>
          <dgm:chMax val="1"/>
          <dgm:bulletEnabled val="1"/>
        </dgm:presLayoutVars>
      </dgm:prSet>
      <dgm:spPr/>
      <dgm:t>
        <a:bodyPr/>
        <a:lstStyle/>
        <a:p>
          <a:endParaRPr lang="en-US"/>
        </a:p>
      </dgm:t>
    </dgm:pt>
    <dgm:pt modelId="{9278C40E-3551-4DA9-8ADB-E6F39C94554E}" type="pres">
      <dgm:prSet presAssocID="{9148CEB0-6A09-44B2-B155-8849F5E7A72C}" presName="gear1srcNode" presStyleLbl="node1" presStyleIdx="0" presStyleCnt="2"/>
      <dgm:spPr/>
      <dgm:t>
        <a:bodyPr/>
        <a:lstStyle/>
        <a:p>
          <a:endParaRPr lang="en-US"/>
        </a:p>
      </dgm:t>
    </dgm:pt>
    <dgm:pt modelId="{7F6657E6-B68F-4C1C-A8E4-2537E7F16D9B}" type="pres">
      <dgm:prSet presAssocID="{9148CEB0-6A09-44B2-B155-8849F5E7A72C}" presName="gear1dstNode" presStyleLbl="node1" presStyleIdx="0" presStyleCnt="2"/>
      <dgm:spPr/>
      <dgm:t>
        <a:bodyPr/>
        <a:lstStyle/>
        <a:p>
          <a:endParaRPr lang="en-US"/>
        </a:p>
      </dgm:t>
    </dgm:pt>
    <dgm:pt modelId="{42ADD662-D527-4CE3-A12A-2D7BAD74B9BA}" type="pres">
      <dgm:prSet presAssocID="{1DE34A18-EC9B-4F79-8033-EFFA90A0BD0D}" presName="gear2" presStyleLbl="node1" presStyleIdx="1" presStyleCnt="2" custScaleX="141169" custScaleY="139019" custLinFactNeighborX="-5286" custLinFactNeighborY="-22900">
        <dgm:presLayoutVars>
          <dgm:chMax val="1"/>
          <dgm:bulletEnabled val="1"/>
        </dgm:presLayoutVars>
      </dgm:prSet>
      <dgm:spPr/>
      <dgm:t>
        <a:bodyPr/>
        <a:lstStyle/>
        <a:p>
          <a:endParaRPr lang="en-US"/>
        </a:p>
      </dgm:t>
    </dgm:pt>
    <dgm:pt modelId="{8127EAE1-B3FE-4B00-BDA2-2F9071F00C1D}" type="pres">
      <dgm:prSet presAssocID="{1DE34A18-EC9B-4F79-8033-EFFA90A0BD0D}" presName="gear2srcNode" presStyleLbl="node1" presStyleIdx="1" presStyleCnt="2"/>
      <dgm:spPr/>
      <dgm:t>
        <a:bodyPr/>
        <a:lstStyle/>
        <a:p>
          <a:endParaRPr lang="en-US"/>
        </a:p>
      </dgm:t>
    </dgm:pt>
    <dgm:pt modelId="{FBD27A84-9D43-421E-A503-E32219D77048}" type="pres">
      <dgm:prSet presAssocID="{1DE34A18-EC9B-4F79-8033-EFFA90A0BD0D}" presName="gear2dstNode" presStyleLbl="node1" presStyleIdx="1" presStyleCnt="2"/>
      <dgm:spPr/>
      <dgm:t>
        <a:bodyPr/>
        <a:lstStyle/>
        <a:p>
          <a:endParaRPr lang="en-US"/>
        </a:p>
      </dgm:t>
    </dgm:pt>
    <dgm:pt modelId="{0B2068CD-B647-4208-9727-C1E8EF9465BC}" type="pres">
      <dgm:prSet presAssocID="{E9D787AD-CF67-4D60-A4B0-5C677439A512}" presName="connector1" presStyleLbl="sibTrans2D1" presStyleIdx="0" presStyleCnt="2" custLinFactNeighborX="32670" custLinFactNeighborY="-2676"/>
      <dgm:spPr/>
      <dgm:t>
        <a:bodyPr/>
        <a:lstStyle/>
        <a:p>
          <a:endParaRPr lang="en-US"/>
        </a:p>
      </dgm:t>
    </dgm:pt>
    <dgm:pt modelId="{C364B466-7F2D-4709-9473-3D6AF2C57C06}" type="pres">
      <dgm:prSet presAssocID="{DCA197C4-1801-4500-AA29-17845C4D304F}" presName="connector2" presStyleLbl="sibTrans2D1" presStyleIdx="1" presStyleCnt="2" custLinFactNeighborX="-26495" custLinFactNeighborY="-18229"/>
      <dgm:spPr/>
      <dgm:t>
        <a:bodyPr/>
        <a:lstStyle/>
        <a:p>
          <a:endParaRPr lang="en-US"/>
        </a:p>
      </dgm:t>
    </dgm:pt>
  </dgm:ptLst>
  <dgm:cxnLst>
    <dgm:cxn modelId="{C888E7FD-CD28-C34D-AFF1-3B9912C41EF5}" type="presOf" srcId="{9148CEB0-6A09-44B2-B155-8849F5E7A72C}" destId="{9278C40E-3551-4DA9-8ADB-E6F39C94554E}" srcOrd="1" destOrd="0" presId="urn:microsoft.com/office/officeart/2005/8/layout/gear1"/>
    <dgm:cxn modelId="{5BC0CC3C-41BC-E944-AC57-DA2577A51ABB}" type="presOf" srcId="{1DE34A18-EC9B-4F79-8033-EFFA90A0BD0D}" destId="{8127EAE1-B3FE-4B00-BDA2-2F9071F00C1D}" srcOrd="1" destOrd="0" presId="urn:microsoft.com/office/officeart/2005/8/layout/gear1"/>
    <dgm:cxn modelId="{9E677D1A-2898-F040-9DDF-82D009F92697}" type="presOf" srcId="{E9D787AD-CF67-4D60-A4B0-5C677439A512}" destId="{0B2068CD-B647-4208-9727-C1E8EF9465BC}" srcOrd="0" destOrd="0" presId="urn:microsoft.com/office/officeart/2005/8/layout/gear1"/>
    <dgm:cxn modelId="{E3D3A95F-F8AD-4B90-82D7-0F31E5531E15}" srcId="{5493C39C-55A3-4F48-847B-465A3130418B}" destId="{1DE34A18-EC9B-4F79-8033-EFFA90A0BD0D}" srcOrd="1" destOrd="0" parTransId="{7AD07B6E-07F9-45ED-8CA4-882561753A53}" sibTransId="{DCA197C4-1801-4500-AA29-17845C4D304F}"/>
    <dgm:cxn modelId="{CBA4FFF2-3E2C-A847-93C8-03F542162B13}" type="presOf" srcId="{9148CEB0-6A09-44B2-B155-8849F5E7A72C}" destId="{613144EF-516B-4AEA-8F83-C6D9B28FE9B9}" srcOrd="0" destOrd="0" presId="urn:microsoft.com/office/officeart/2005/8/layout/gear1"/>
    <dgm:cxn modelId="{D81A6DEE-743A-4106-B971-21B1B0919712}" srcId="{5493C39C-55A3-4F48-847B-465A3130418B}" destId="{9148CEB0-6A09-44B2-B155-8849F5E7A72C}" srcOrd="0" destOrd="0" parTransId="{838D5D9F-B4D0-477B-A6D4-BA188D85AA5F}" sibTransId="{E9D787AD-CF67-4D60-A4B0-5C677439A512}"/>
    <dgm:cxn modelId="{7082C78B-F4CF-9C4B-B96C-B8E80F2D0700}" type="presOf" srcId="{9148CEB0-6A09-44B2-B155-8849F5E7A72C}" destId="{7F6657E6-B68F-4C1C-A8E4-2537E7F16D9B}" srcOrd="2" destOrd="0" presId="urn:microsoft.com/office/officeart/2005/8/layout/gear1"/>
    <dgm:cxn modelId="{36A37DFD-843C-7641-BDF1-730DA53121CE}" type="presOf" srcId="{5493C39C-55A3-4F48-847B-465A3130418B}" destId="{01694476-EBAD-4CFF-9033-4CEF09AF1F23}" srcOrd="0" destOrd="0" presId="urn:microsoft.com/office/officeart/2005/8/layout/gear1"/>
    <dgm:cxn modelId="{2FE431FB-7F31-7840-87A4-176F7DD819E4}" type="presOf" srcId="{1DE34A18-EC9B-4F79-8033-EFFA90A0BD0D}" destId="{42ADD662-D527-4CE3-A12A-2D7BAD74B9BA}" srcOrd="0" destOrd="0" presId="urn:microsoft.com/office/officeart/2005/8/layout/gear1"/>
    <dgm:cxn modelId="{C4A1D684-D623-AB40-8464-835409F84E63}" type="presOf" srcId="{DCA197C4-1801-4500-AA29-17845C4D304F}" destId="{C364B466-7F2D-4709-9473-3D6AF2C57C06}" srcOrd="0" destOrd="0" presId="urn:microsoft.com/office/officeart/2005/8/layout/gear1"/>
    <dgm:cxn modelId="{D1E7C453-A641-BA43-B550-D926E20A94C6}" type="presOf" srcId="{1DE34A18-EC9B-4F79-8033-EFFA90A0BD0D}" destId="{FBD27A84-9D43-421E-A503-E32219D77048}" srcOrd="2" destOrd="0" presId="urn:microsoft.com/office/officeart/2005/8/layout/gear1"/>
    <dgm:cxn modelId="{33B3BA43-0DF6-5248-AC0A-6740DE098468}" type="presParOf" srcId="{01694476-EBAD-4CFF-9033-4CEF09AF1F23}" destId="{613144EF-516B-4AEA-8F83-C6D9B28FE9B9}" srcOrd="0" destOrd="0" presId="urn:microsoft.com/office/officeart/2005/8/layout/gear1"/>
    <dgm:cxn modelId="{036EF242-B69B-D943-B0D6-1B3B18211296}" type="presParOf" srcId="{01694476-EBAD-4CFF-9033-4CEF09AF1F23}" destId="{9278C40E-3551-4DA9-8ADB-E6F39C94554E}" srcOrd="1" destOrd="0" presId="urn:microsoft.com/office/officeart/2005/8/layout/gear1"/>
    <dgm:cxn modelId="{F0AE0FB6-59DF-A740-985B-BFBFD38AF23A}" type="presParOf" srcId="{01694476-EBAD-4CFF-9033-4CEF09AF1F23}" destId="{7F6657E6-B68F-4C1C-A8E4-2537E7F16D9B}" srcOrd="2" destOrd="0" presId="urn:microsoft.com/office/officeart/2005/8/layout/gear1"/>
    <dgm:cxn modelId="{B48178D4-2BA2-E945-9DD9-7CAF7253C224}" type="presParOf" srcId="{01694476-EBAD-4CFF-9033-4CEF09AF1F23}" destId="{42ADD662-D527-4CE3-A12A-2D7BAD74B9BA}" srcOrd="3" destOrd="0" presId="urn:microsoft.com/office/officeart/2005/8/layout/gear1"/>
    <dgm:cxn modelId="{D44D3510-1168-EF4E-938A-048ABF62C351}" type="presParOf" srcId="{01694476-EBAD-4CFF-9033-4CEF09AF1F23}" destId="{8127EAE1-B3FE-4B00-BDA2-2F9071F00C1D}" srcOrd="4" destOrd="0" presId="urn:microsoft.com/office/officeart/2005/8/layout/gear1"/>
    <dgm:cxn modelId="{8A673027-A656-894F-97D3-1E8363D2FA39}" type="presParOf" srcId="{01694476-EBAD-4CFF-9033-4CEF09AF1F23}" destId="{FBD27A84-9D43-421E-A503-E32219D77048}" srcOrd="5" destOrd="0" presId="urn:microsoft.com/office/officeart/2005/8/layout/gear1"/>
    <dgm:cxn modelId="{8A4EF72D-9122-104C-A3D4-DC40B47F4293}" type="presParOf" srcId="{01694476-EBAD-4CFF-9033-4CEF09AF1F23}" destId="{0B2068CD-B647-4208-9727-C1E8EF9465BC}" srcOrd="6" destOrd="0" presId="urn:microsoft.com/office/officeart/2005/8/layout/gear1"/>
    <dgm:cxn modelId="{F3DE2AF8-10AA-BF48-A69B-6ECE7D5F6F68}" type="presParOf" srcId="{01694476-EBAD-4CFF-9033-4CEF09AF1F23}" destId="{C364B466-7F2D-4709-9473-3D6AF2C57C06}" srcOrd="7" destOrd="0" presId="urn:microsoft.com/office/officeart/2005/8/layout/gear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ED7E64-643A-4C6A-9446-3B016BABE66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4CA0F1F-2977-4868-B25C-B1174752F4E3}">
      <dgm:prSet phldrT="[Text]" custT="1"/>
      <dgm:spPr/>
      <dgm:t>
        <a:bodyPr/>
        <a:lstStyle/>
        <a:p>
          <a:r>
            <a:rPr lang="en-US" sz="1100" b="1" dirty="0"/>
            <a:t>Non-Credible Coverage</a:t>
          </a:r>
        </a:p>
      </dgm:t>
    </dgm:pt>
    <dgm:pt modelId="{6678B834-C315-45FC-A00F-034DF93D5709}" type="parTrans" cxnId="{EE226EFD-43B2-40D0-906E-538ACEB552CA}">
      <dgm:prSet/>
      <dgm:spPr/>
      <dgm:t>
        <a:bodyPr/>
        <a:lstStyle/>
        <a:p>
          <a:endParaRPr lang="en-US" sz="6000"/>
        </a:p>
      </dgm:t>
    </dgm:pt>
    <dgm:pt modelId="{16D43E4A-3ACF-4FDF-8FA1-63E93A65756A}" type="sibTrans" cxnId="{EE226EFD-43B2-40D0-906E-538ACEB552CA}">
      <dgm:prSet/>
      <dgm:spPr/>
      <dgm:t>
        <a:bodyPr/>
        <a:lstStyle/>
        <a:p>
          <a:endParaRPr lang="en-US" sz="6000"/>
        </a:p>
      </dgm:t>
    </dgm:pt>
    <dgm:pt modelId="{C5C7FB9A-A8DE-4DF9-88C5-647D71CC8E26}">
      <dgm:prSet phldrT="[Text]" custT="1"/>
      <dgm:spPr/>
      <dgm:t>
        <a:bodyPr/>
        <a:lstStyle/>
        <a:p>
          <a:r>
            <a:rPr lang="en-US" sz="1100" dirty="0"/>
            <a:t>ADAP</a:t>
          </a:r>
        </a:p>
      </dgm:t>
    </dgm:pt>
    <dgm:pt modelId="{7E5D1B29-D5E1-4137-B777-81C0468BDB64}" type="parTrans" cxnId="{03B675BE-269D-4B4C-919F-374F2320FDC2}">
      <dgm:prSet/>
      <dgm:spPr/>
      <dgm:t>
        <a:bodyPr/>
        <a:lstStyle/>
        <a:p>
          <a:endParaRPr lang="en-US" sz="6000"/>
        </a:p>
      </dgm:t>
    </dgm:pt>
    <dgm:pt modelId="{4E7C1BB0-592E-44AB-A24C-590AAB31A2AC}" type="sibTrans" cxnId="{03B675BE-269D-4B4C-919F-374F2320FDC2}">
      <dgm:prSet/>
      <dgm:spPr/>
      <dgm:t>
        <a:bodyPr/>
        <a:lstStyle/>
        <a:p>
          <a:endParaRPr lang="en-US" sz="6000"/>
        </a:p>
      </dgm:t>
    </dgm:pt>
    <dgm:pt modelId="{26B9A785-62A6-4A3E-8954-0E8773259BBF}">
      <dgm:prSet phldrT="[Text]" custT="1"/>
      <dgm:spPr/>
      <dgm:t>
        <a:bodyPr/>
        <a:lstStyle/>
        <a:p>
          <a:r>
            <a:rPr lang="en-US" sz="1100" dirty="0" smtClean="0"/>
            <a:t>Most Hospital Free Care</a:t>
          </a:r>
          <a:endParaRPr lang="en-US" sz="1100" dirty="0"/>
        </a:p>
      </dgm:t>
    </dgm:pt>
    <dgm:pt modelId="{10D19205-127D-4CF0-9538-1678ED059234}" type="parTrans" cxnId="{3AACD2CB-AD66-457D-854F-4F40F0E1FD27}">
      <dgm:prSet/>
      <dgm:spPr/>
      <dgm:t>
        <a:bodyPr/>
        <a:lstStyle/>
        <a:p>
          <a:endParaRPr lang="en-US" sz="6000"/>
        </a:p>
      </dgm:t>
    </dgm:pt>
    <dgm:pt modelId="{C8865840-C23E-47C7-8598-A67147C985BC}" type="sibTrans" cxnId="{3AACD2CB-AD66-457D-854F-4F40F0E1FD27}">
      <dgm:prSet/>
      <dgm:spPr/>
      <dgm:t>
        <a:bodyPr/>
        <a:lstStyle/>
        <a:p>
          <a:endParaRPr lang="en-US" sz="6000"/>
        </a:p>
      </dgm:t>
    </dgm:pt>
    <dgm:pt modelId="{232BE555-5FB2-4DC8-A3BD-F101330C7757}">
      <dgm:prSet phldrT="[Text]" custT="1"/>
      <dgm:spPr/>
      <dgm:t>
        <a:bodyPr/>
        <a:lstStyle/>
        <a:p>
          <a:r>
            <a:rPr lang="en-US" sz="1100" dirty="0" smtClean="0"/>
            <a:t>Ryan White Services</a:t>
          </a:r>
          <a:endParaRPr lang="en-US" sz="1100" dirty="0"/>
        </a:p>
      </dgm:t>
    </dgm:pt>
    <dgm:pt modelId="{5F9E2412-FB96-40EC-A814-2CEA509E2E65}" type="parTrans" cxnId="{459F6FC8-4664-42B0-BC70-CA9571032DBF}">
      <dgm:prSet/>
      <dgm:spPr/>
      <dgm:t>
        <a:bodyPr/>
        <a:lstStyle/>
        <a:p>
          <a:endParaRPr lang="en-US" sz="6000"/>
        </a:p>
      </dgm:t>
    </dgm:pt>
    <dgm:pt modelId="{85E91BF4-D6D2-4148-A4D0-6B41F7C3BC43}" type="sibTrans" cxnId="{459F6FC8-4664-42B0-BC70-CA9571032DBF}">
      <dgm:prSet/>
      <dgm:spPr/>
      <dgm:t>
        <a:bodyPr/>
        <a:lstStyle/>
        <a:p>
          <a:endParaRPr lang="en-US" sz="6000"/>
        </a:p>
      </dgm:t>
    </dgm:pt>
    <dgm:pt modelId="{201DC57B-2FC5-4B73-9C1C-CA6C5E2A76DE}">
      <dgm:prSet phldrT="[Text]" custT="1"/>
      <dgm:spPr/>
      <dgm:t>
        <a:bodyPr/>
        <a:lstStyle/>
        <a:p>
          <a:r>
            <a:rPr lang="en-US" sz="1100" dirty="0" smtClean="0"/>
            <a:t>Most Medicaid Waiver Plans</a:t>
          </a:r>
          <a:endParaRPr lang="en-US" sz="1100" dirty="0"/>
        </a:p>
      </dgm:t>
    </dgm:pt>
    <dgm:pt modelId="{51ED64AA-3DF7-4581-A08F-8222F959BE2E}" type="parTrans" cxnId="{0019640A-7884-44E9-93AB-153D5A88495B}">
      <dgm:prSet/>
      <dgm:spPr/>
      <dgm:t>
        <a:bodyPr/>
        <a:lstStyle/>
        <a:p>
          <a:endParaRPr lang="en-US" sz="6000"/>
        </a:p>
      </dgm:t>
    </dgm:pt>
    <dgm:pt modelId="{8F475DBC-A8D3-473D-8B3F-8D69981C5D5C}" type="sibTrans" cxnId="{0019640A-7884-44E9-93AB-153D5A88495B}">
      <dgm:prSet/>
      <dgm:spPr/>
      <dgm:t>
        <a:bodyPr/>
        <a:lstStyle/>
        <a:p>
          <a:endParaRPr lang="en-US" sz="6000"/>
        </a:p>
      </dgm:t>
    </dgm:pt>
    <dgm:pt modelId="{E088A03C-1B42-FC47-A060-D7BDD7150E70}">
      <dgm:prSet phldrT="[Text]" custT="1"/>
      <dgm:spPr/>
      <dgm:t>
        <a:bodyPr/>
        <a:lstStyle/>
        <a:p>
          <a:r>
            <a:rPr lang="en-US" sz="1100" dirty="0" smtClean="0"/>
            <a:t>Patient Assistance Programs</a:t>
          </a:r>
        </a:p>
      </dgm:t>
    </dgm:pt>
    <dgm:pt modelId="{3D7BB174-E4AB-7F4A-9AB3-267DA6F45274}" type="parTrans" cxnId="{BB9F42AF-873D-2045-A9C8-788D9E2651FB}">
      <dgm:prSet/>
      <dgm:spPr/>
      <dgm:t>
        <a:bodyPr/>
        <a:lstStyle/>
        <a:p>
          <a:endParaRPr lang="en-US" sz="6000"/>
        </a:p>
      </dgm:t>
    </dgm:pt>
    <dgm:pt modelId="{A4A1FDB9-8737-1641-B39A-41AC52822F7A}" type="sibTrans" cxnId="{BB9F42AF-873D-2045-A9C8-788D9E2651FB}">
      <dgm:prSet/>
      <dgm:spPr/>
      <dgm:t>
        <a:bodyPr/>
        <a:lstStyle/>
        <a:p>
          <a:endParaRPr lang="en-US" sz="6000"/>
        </a:p>
      </dgm:t>
    </dgm:pt>
    <dgm:pt modelId="{D833FEE0-4C24-4A3A-A57E-DAE517DA8373}" type="pres">
      <dgm:prSet presAssocID="{30ED7E64-643A-4C6A-9446-3B016BABE667}" presName="vert0" presStyleCnt="0">
        <dgm:presLayoutVars>
          <dgm:dir/>
          <dgm:animOne val="branch"/>
          <dgm:animLvl val="lvl"/>
        </dgm:presLayoutVars>
      </dgm:prSet>
      <dgm:spPr/>
      <dgm:t>
        <a:bodyPr/>
        <a:lstStyle/>
        <a:p>
          <a:endParaRPr lang="en-US"/>
        </a:p>
      </dgm:t>
    </dgm:pt>
    <dgm:pt modelId="{D0AF4F0D-0944-46BD-B8DC-B15EA1D244E0}" type="pres">
      <dgm:prSet presAssocID="{04CA0F1F-2977-4868-B25C-B1174752F4E3}" presName="thickLine" presStyleLbl="alignNode1" presStyleIdx="0" presStyleCnt="1"/>
      <dgm:spPr/>
    </dgm:pt>
    <dgm:pt modelId="{F7974835-3351-4EED-BB6E-12D386B88A66}" type="pres">
      <dgm:prSet presAssocID="{04CA0F1F-2977-4868-B25C-B1174752F4E3}" presName="horz1" presStyleCnt="0"/>
      <dgm:spPr/>
    </dgm:pt>
    <dgm:pt modelId="{3BC675F6-D483-4ED0-9F42-7E40C90A32C3}" type="pres">
      <dgm:prSet presAssocID="{04CA0F1F-2977-4868-B25C-B1174752F4E3}" presName="tx1" presStyleLbl="revTx" presStyleIdx="0" presStyleCnt="6" custScaleX="159790"/>
      <dgm:spPr/>
      <dgm:t>
        <a:bodyPr/>
        <a:lstStyle/>
        <a:p>
          <a:endParaRPr lang="en-US"/>
        </a:p>
      </dgm:t>
    </dgm:pt>
    <dgm:pt modelId="{8F4D7650-CF36-4522-A1C4-931D11B1686E}" type="pres">
      <dgm:prSet presAssocID="{04CA0F1F-2977-4868-B25C-B1174752F4E3}" presName="vert1" presStyleCnt="0"/>
      <dgm:spPr/>
    </dgm:pt>
    <dgm:pt modelId="{1CD2DDB0-48F8-4236-9B7E-B0ACD6AD3D49}" type="pres">
      <dgm:prSet presAssocID="{C5C7FB9A-A8DE-4DF9-88C5-647D71CC8E26}" presName="vertSpace2a" presStyleCnt="0"/>
      <dgm:spPr/>
    </dgm:pt>
    <dgm:pt modelId="{31C35828-178B-4822-98AF-B3A4D9EC1F04}" type="pres">
      <dgm:prSet presAssocID="{C5C7FB9A-A8DE-4DF9-88C5-647D71CC8E26}" presName="horz2" presStyleCnt="0"/>
      <dgm:spPr/>
    </dgm:pt>
    <dgm:pt modelId="{DF1C4B16-84E7-45EE-943F-5DC9EBB59B3E}" type="pres">
      <dgm:prSet presAssocID="{C5C7FB9A-A8DE-4DF9-88C5-647D71CC8E26}" presName="horzSpace2" presStyleCnt="0"/>
      <dgm:spPr/>
    </dgm:pt>
    <dgm:pt modelId="{DF7B072B-6CF1-4BED-BA96-5BA5577DD0D0}" type="pres">
      <dgm:prSet presAssocID="{C5C7FB9A-A8DE-4DF9-88C5-647D71CC8E26}" presName="tx2" presStyleLbl="revTx" presStyleIdx="1" presStyleCnt="6"/>
      <dgm:spPr/>
      <dgm:t>
        <a:bodyPr/>
        <a:lstStyle/>
        <a:p>
          <a:endParaRPr lang="en-US"/>
        </a:p>
      </dgm:t>
    </dgm:pt>
    <dgm:pt modelId="{9E0E6CD8-346D-4544-8022-C61AFEB04D28}" type="pres">
      <dgm:prSet presAssocID="{C5C7FB9A-A8DE-4DF9-88C5-647D71CC8E26}" presName="vert2" presStyleCnt="0"/>
      <dgm:spPr/>
    </dgm:pt>
    <dgm:pt modelId="{D4957C34-D982-45E3-84DC-2D41240D4A52}" type="pres">
      <dgm:prSet presAssocID="{C5C7FB9A-A8DE-4DF9-88C5-647D71CC8E26}" presName="thinLine2b" presStyleLbl="callout" presStyleIdx="0" presStyleCnt="5"/>
      <dgm:spPr/>
    </dgm:pt>
    <dgm:pt modelId="{3679E612-824D-47F0-9310-78CA50A460DB}" type="pres">
      <dgm:prSet presAssocID="{C5C7FB9A-A8DE-4DF9-88C5-647D71CC8E26}" presName="vertSpace2b" presStyleCnt="0"/>
      <dgm:spPr/>
    </dgm:pt>
    <dgm:pt modelId="{A4FF6FFA-BAC5-40ED-8DD9-71727FAC3552}" type="pres">
      <dgm:prSet presAssocID="{232BE555-5FB2-4DC8-A3BD-F101330C7757}" presName="horz2" presStyleCnt="0"/>
      <dgm:spPr/>
    </dgm:pt>
    <dgm:pt modelId="{5B47D0B8-594D-471B-884E-B9D3097EF72E}" type="pres">
      <dgm:prSet presAssocID="{232BE555-5FB2-4DC8-A3BD-F101330C7757}" presName="horzSpace2" presStyleCnt="0"/>
      <dgm:spPr/>
    </dgm:pt>
    <dgm:pt modelId="{99788373-2CCE-4968-9254-B4599EDA0D68}" type="pres">
      <dgm:prSet presAssocID="{232BE555-5FB2-4DC8-A3BD-F101330C7757}" presName="tx2" presStyleLbl="revTx" presStyleIdx="2" presStyleCnt="6"/>
      <dgm:spPr/>
      <dgm:t>
        <a:bodyPr/>
        <a:lstStyle/>
        <a:p>
          <a:endParaRPr lang="en-US"/>
        </a:p>
      </dgm:t>
    </dgm:pt>
    <dgm:pt modelId="{FC07B50C-2173-4B49-ABBD-22E0E4237706}" type="pres">
      <dgm:prSet presAssocID="{232BE555-5FB2-4DC8-A3BD-F101330C7757}" presName="vert2" presStyleCnt="0"/>
      <dgm:spPr/>
    </dgm:pt>
    <dgm:pt modelId="{016243AC-4560-486D-A9C0-C79C06B7FD12}" type="pres">
      <dgm:prSet presAssocID="{232BE555-5FB2-4DC8-A3BD-F101330C7757}" presName="thinLine2b" presStyleLbl="callout" presStyleIdx="1" presStyleCnt="5"/>
      <dgm:spPr/>
    </dgm:pt>
    <dgm:pt modelId="{31E10E31-FC62-4B29-B320-769152AF5EA9}" type="pres">
      <dgm:prSet presAssocID="{232BE555-5FB2-4DC8-A3BD-F101330C7757}" presName="vertSpace2b" presStyleCnt="0"/>
      <dgm:spPr/>
    </dgm:pt>
    <dgm:pt modelId="{6B812AD8-FF34-44C8-8ABB-F410F6D5096D}" type="pres">
      <dgm:prSet presAssocID="{26B9A785-62A6-4A3E-8954-0E8773259BBF}" presName="horz2" presStyleCnt="0"/>
      <dgm:spPr/>
    </dgm:pt>
    <dgm:pt modelId="{5FE6520E-68BF-488B-8464-D95987EE60FA}" type="pres">
      <dgm:prSet presAssocID="{26B9A785-62A6-4A3E-8954-0E8773259BBF}" presName="horzSpace2" presStyleCnt="0"/>
      <dgm:spPr/>
    </dgm:pt>
    <dgm:pt modelId="{BCFF4B3D-3E1A-4F29-BF77-E24AF58CA14C}" type="pres">
      <dgm:prSet presAssocID="{26B9A785-62A6-4A3E-8954-0E8773259BBF}" presName="tx2" presStyleLbl="revTx" presStyleIdx="3" presStyleCnt="6"/>
      <dgm:spPr/>
      <dgm:t>
        <a:bodyPr/>
        <a:lstStyle/>
        <a:p>
          <a:endParaRPr lang="en-US"/>
        </a:p>
      </dgm:t>
    </dgm:pt>
    <dgm:pt modelId="{F6B848F5-3BB4-43A9-898A-2B8812A23D39}" type="pres">
      <dgm:prSet presAssocID="{26B9A785-62A6-4A3E-8954-0E8773259BBF}" presName="vert2" presStyleCnt="0"/>
      <dgm:spPr/>
    </dgm:pt>
    <dgm:pt modelId="{D5CB2619-ED9C-4EAC-A0C7-92D2675351B8}" type="pres">
      <dgm:prSet presAssocID="{26B9A785-62A6-4A3E-8954-0E8773259BBF}" presName="thinLine2b" presStyleLbl="callout" presStyleIdx="2" presStyleCnt="5"/>
      <dgm:spPr/>
    </dgm:pt>
    <dgm:pt modelId="{3424ED80-31CA-480C-A13A-95C94A9DF731}" type="pres">
      <dgm:prSet presAssocID="{26B9A785-62A6-4A3E-8954-0E8773259BBF}" presName="vertSpace2b" presStyleCnt="0"/>
      <dgm:spPr/>
    </dgm:pt>
    <dgm:pt modelId="{691EF58C-2EBD-4A1C-8B18-EF3B6763AA70}" type="pres">
      <dgm:prSet presAssocID="{201DC57B-2FC5-4B73-9C1C-CA6C5E2A76DE}" presName="horz2" presStyleCnt="0"/>
      <dgm:spPr/>
    </dgm:pt>
    <dgm:pt modelId="{25F92247-5AC0-4D4B-B88E-8A5C96F93339}" type="pres">
      <dgm:prSet presAssocID="{201DC57B-2FC5-4B73-9C1C-CA6C5E2A76DE}" presName="horzSpace2" presStyleCnt="0"/>
      <dgm:spPr/>
    </dgm:pt>
    <dgm:pt modelId="{74E74808-C7CD-4495-8FCB-0743A65BEB60}" type="pres">
      <dgm:prSet presAssocID="{201DC57B-2FC5-4B73-9C1C-CA6C5E2A76DE}" presName="tx2" presStyleLbl="revTx" presStyleIdx="4" presStyleCnt="6"/>
      <dgm:spPr/>
      <dgm:t>
        <a:bodyPr/>
        <a:lstStyle/>
        <a:p>
          <a:endParaRPr lang="en-US"/>
        </a:p>
      </dgm:t>
    </dgm:pt>
    <dgm:pt modelId="{E3D4D6D7-1404-45AC-823D-9DA410702C9C}" type="pres">
      <dgm:prSet presAssocID="{201DC57B-2FC5-4B73-9C1C-CA6C5E2A76DE}" presName="vert2" presStyleCnt="0"/>
      <dgm:spPr/>
    </dgm:pt>
    <dgm:pt modelId="{E7D5B41B-B2CA-4A0A-9348-D4F43C27D949}" type="pres">
      <dgm:prSet presAssocID="{201DC57B-2FC5-4B73-9C1C-CA6C5E2A76DE}" presName="thinLine2b" presStyleLbl="callout" presStyleIdx="3" presStyleCnt="5"/>
      <dgm:spPr/>
    </dgm:pt>
    <dgm:pt modelId="{9EFECF73-EBB8-44B1-9020-44DA60EF7CB0}" type="pres">
      <dgm:prSet presAssocID="{201DC57B-2FC5-4B73-9C1C-CA6C5E2A76DE}" presName="vertSpace2b" presStyleCnt="0"/>
      <dgm:spPr/>
    </dgm:pt>
    <dgm:pt modelId="{DC31168A-4418-5A40-ADAD-02061C1FCDCD}" type="pres">
      <dgm:prSet presAssocID="{E088A03C-1B42-FC47-A060-D7BDD7150E70}" presName="horz2" presStyleCnt="0"/>
      <dgm:spPr/>
    </dgm:pt>
    <dgm:pt modelId="{36753304-1F26-244B-8076-33A576658E02}" type="pres">
      <dgm:prSet presAssocID="{E088A03C-1B42-FC47-A060-D7BDD7150E70}" presName="horzSpace2" presStyleCnt="0"/>
      <dgm:spPr/>
    </dgm:pt>
    <dgm:pt modelId="{C57AB207-C46B-5F40-BEEB-32AA679DCBA5}" type="pres">
      <dgm:prSet presAssocID="{E088A03C-1B42-FC47-A060-D7BDD7150E70}" presName="tx2" presStyleLbl="revTx" presStyleIdx="5" presStyleCnt="6"/>
      <dgm:spPr/>
      <dgm:t>
        <a:bodyPr/>
        <a:lstStyle/>
        <a:p>
          <a:endParaRPr lang="en-US"/>
        </a:p>
      </dgm:t>
    </dgm:pt>
    <dgm:pt modelId="{C3B975B9-BD1D-5142-9D50-4FFDC5461093}" type="pres">
      <dgm:prSet presAssocID="{E088A03C-1B42-FC47-A060-D7BDD7150E70}" presName="vert2" presStyleCnt="0"/>
      <dgm:spPr/>
    </dgm:pt>
    <dgm:pt modelId="{CB719594-AA62-BF48-BA9B-96E38A61F8D5}" type="pres">
      <dgm:prSet presAssocID="{E088A03C-1B42-FC47-A060-D7BDD7150E70}" presName="thinLine2b" presStyleLbl="callout" presStyleIdx="4" presStyleCnt="5"/>
      <dgm:spPr/>
    </dgm:pt>
    <dgm:pt modelId="{8B8A166D-F6D0-5E40-BE0A-BEF47F2F5A86}" type="pres">
      <dgm:prSet presAssocID="{E088A03C-1B42-FC47-A060-D7BDD7150E70}" presName="vertSpace2b" presStyleCnt="0"/>
      <dgm:spPr/>
    </dgm:pt>
  </dgm:ptLst>
  <dgm:cxnLst>
    <dgm:cxn modelId="{3AACD2CB-AD66-457D-854F-4F40F0E1FD27}" srcId="{04CA0F1F-2977-4868-B25C-B1174752F4E3}" destId="{26B9A785-62A6-4A3E-8954-0E8773259BBF}" srcOrd="2" destOrd="0" parTransId="{10D19205-127D-4CF0-9538-1678ED059234}" sibTransId="{C8865840-C23E-47C7-8598-A67147C985BC}"/>
    <dgm:cxn modelId="{8A8001BB-3D2D-B346-BC7A-CEFB75DE12DD}" type="presOf" srcId="{C5C7FB9A-A8DE-4DF9-88C5-647D71CC8E26}" destId="{DF7B072B-6CF1-4BED-BA96-5BA5577DD0D0}" srcOrd="0" destOrd="0" presId="urn:microsoft.com/office/officeart/2008/layout/LinedList"/>
    <dgm:cxn modelId="{BB9F42AF-873D-2045-A9C8-788D9E2651FB}" srcId="{04CA0F1F-2977-4868-B25C-B1174752F4E3}" destId="{E088A03C-1B42-FC47-A060-D7BDD7150E70}" srcOrd="4" destOrd="0" parTransId="{3D7BB174-E4AB-7F4A-9AB3-267DA6F45274}" sibTransId="{A4A1FDB9-8737-1641-B39A-41AC52822F7A}"/>
    <dgm:cxn modelId="{EE226EFD-43B2-40D0-906E-538ACEB552CA}" srcId="{30ED7E64-643A-4C6A-9446-3B016BABE667}" destId="{04CA0F1F-2977-4868-B25C-B1174752F4E3}" srcOrd="0" destOrd="0" parTransId="{6678B834-C315-45FC-A00F-034DF93D5709}" sibTransId="{16D43E4A-3ACF-4FDF-8FA1-63E93A65756A}"/>
    <dgm:cxn modelId="{D7F28BF1-24FF-3047-80BA-E035CFD1D903}" type="presOf" srcId="{30ED7E64-643A-4C6A-9446-3B016BABE667}" destId="{D833FEE0-4C24-4A3A-A57E-DAE517DA8373}" srcOrd="0" destOrd="0" presId="urn:microsoft.com/office/officeart/2008/layout/LinedList"/>
    <dgm:cxn modelId="{40147B46-F68F-3E46-A30A-67206C3703CE}" type="presOf" srcId="{201DC57B-2FC5-4B73-9C1C-CA6C5E2A76DE}" destId="{74E74808-C7CD-4495-8FCB-0743A65BEB60}" srcOrd="0" destOrd="0" presId="urn:microsoft.com/office/officeart/2008/layout/LinedList"/>
    <dgm:cxn modelId="{03B675BE-269D-4B4C-919F-374F2320FDC2}" srcId="{04CA0F1F-2977-4868-B25C-B1174752F4E3}" destId="{C5C7FB9A-A8DE-4DF9-88C5-647D71CC8E26}" srcOrd="0" destOrd="0" parTransId="{7E5D1B29-D5E1-4137-B777-81C0468BDB64}" sibTransId="{4E7C1BB0-592E-44AB-A24C-590AAB31A2AC}"/>
    <dgm:cxn modelId="{0019640A-7884-44E9-93AB-153D5A88495B}" srcId="{04CA0F1F-2977-4868-B25C-B1174752F4E3}" destId="{201DC57B-2FC5-4B73-9C1C-CA6C5E2A76DE}" srcOrd="3" destOrd="0" parTransId="{51ED64AA-3DF7-4581-A08F-8222F959BE2E}" sibTransId="{8F475DBC-A8D3-473D-8B3F-8D69981C5D5C}"/>
    <dgm:cxn modelId="{0754EFAF-A26B-CD40-9F37-B22A4D417B0D}" type="presOf" srcId="{232BE555-5FB2-4DC8-A3BD-F101330C7757}" destId="{99788373-2CCE-4968-9254-B4599EDA0D68}" srcOrd="0" destOrd="0" presId="urn:microsoft.com/office/officeart/2008/layout/LinedList"/>
    <dgm:cxn modelId="{DC3FF5BC-5945-5D40-A1A5-620EE2475C15}" type="presOf" srcId="{04CA0F1F-2977-4868-B25C-B1174752F4E3}" destId="{3BC675F6-D483-4ED0-9F42-7E40C90A32C3}" srcOrd="0" destOrd="0" presId="urn:microsoft.com/office/officeart/2008/layout/LinedList"/>
    <dgm:cxn modelId="{459F6FC8-4664-42B0-BC70-CA9571032DBF}" srcId="{04CA0F1F-2977-4868-B25C-B1174752F4E3}" destId="{232BE555-5FB2-4DC8-A3BD-F101330C7757}" srcOrd="1" destOrd="0" parTransId="{5F9E2412-FB96-40EC-A814-2CEA509E2E65}" sibTransId="{85E91BF4-D6D2-4148-A4D0-6B41F7C3BC43}"/>
    <dgm:cxn modelId="{BF547B54-1E46-2F40-B8DE-763593BC9617}" type="presOf" srcId="{26B9A785-62A6-4A3E-8954-0E8773259BBF}" destId="{BCFF4B3D-3E1A-4F29-BF77-E24AF58CA14C}" srcOrd="0" destOrd="0" presId="urn:microsoft.com/office/officeart/2008/layout/LinedList"/>
    <dgm:cxn modelId="{8F946432-1F47-2744-8FED-2713574C2CF1}" type="presOf" srcId="{E088A03C-1B42-FC47-A060-D7BDD7150E70}" destId="{C57AB207-C46B-5F40-BEEB-32AA679DCBA5}" srcOrd="0" destOrd="0" presId="urn:microsoft.com/office/officeart/2008/layout/LinedList"/>
    <dgm:cxn modelId="{91A58C56-1CD6-DC43-9194-FDD2BE341293}" type="presParOf" srcId="{D833FEE0-4C24-4A3A-A57E-DAE517DA8373}" destId="{D0AF4F0D-0944-46BD-B8DC-B15EA1D244E0}" srcOrd="0" destOrd="0" presId="urn:microsoft.com/office/officeart/2008/layout/LinedList"/>
    <dgm:cxn modelId="{22B2BF57-E187-F74F-8573-5A23AB75BE62}" type="presParOf" srcId="{D833FEE0-4C24-4A3A-A57E-DAE517DA8373}" destId="{F7974835-3351-4EED-BB6E-12D386B88A66}" srcOrd="1" destOrd="0" presId="urn:microsoft.com/office/officeart/2008/layout/LinedList"/>
    <dgm:cxn modelId="{271ABFDA-96C5-0E42-BD17-33536C2F3B2E}" type="presParOf" srcId="{F7974835-3351-4EED-BB6E-12D386B88A66}" destId="{3BC675F6-D483-4ED0-9F42-7E40C90A32C3}" srcOrd="0" destOrd="0" presId="urn:microsoft.com/office/officeart/2008/layout/LinedList"/>
    <dgm:cxn modelId="{E629E523-EF85-7F4D-88CB-FD6E87DE303F}" type="presParOf" srcId="{F7974835-3351-4EED-BB6E-12D386B88A66}" destId="{8F4D7650-CF36-4522-A1C4-931D11B1686E}" srcOrd="1" destOrd="0" presId="urn:microsoft.com/office/officeart/2008/layout/LinedList"/>
    <dgm:cxn modelId="{84A03862-66F4-FA4E-ABE0-674963143EFD}" type="presParOf" srcId="{8F4D7650-CF36-4522-A1C4-931D11B1686E}" destId="{1CD2DDB0-48F8-4236-9B7E-B0ACD6AD3D49}" srcOrd="0" destOrd="0" presId="urn:microsoft.com/office/officeart/2008/layout/LinedList"/>
    <dgm:cxn modelId="{A694704E-7B66-684A-9405-C76D48E94DBF}" type="presParOf" srcId="{8F4D7650-CF36-4522-A1C4-931D11B1686E}" destId="{31C35828-178B-4822-98AF-B3A4D9EC1F04}" srcOrd="1" destOrd="0" presId="urn:microsoft.com/office/officeart/2008/layout/LinedList"/>
    <dgm:cxn modelId="{A00E4E1B-571F-964D-AD6A-EA0407C0C973}" type="presParOf" srcId="{31C35828-178B-4822-98AF-B3A4D9EC1F04}" destId="{DF1C4B16-84E7-45EE-943F-5DC9EBB59B3E}" srcOrd="0" destOrd="0" presId="urn:microsoft.com/office/officeart/2008/layout/LinedList"/>
    <dgm:cxn modelId="{44B57E89-64E6-354A-957D-BC9D17D47C87}" type="presParOf" srcId="{31C35828-178B-4822-98AF-B3A4D9EC1F04}" destId="{DF7B072B-6CF1-4BED-BA96-5BA5577DD0D0}" srcOrd="1" destOrd="0" presId="urn:microsoft.com/office/officeart/2008/layout/LinedList"/>
    <dgm:cxn modelId="{BDBEAD58-95A4-044F-B53D-95E3ED16E4FF}" type="presParOf" srcId="{31C35828-178B-4822-98AF-B3A4D9EC1F04}" destId="{9E0E6CD8-346D-4544-8022-C61AFEB04D28}" srcOrd="2" destOrd="0" presId="urn:microsoft.com/office/officeart/2008/layout/LinedList"/>
    <dgm:cxn modelId="{562345BB-7826-7F4A-A7BC-450FFD62B65E}" type="presParOf" srcId="{8F4D7650-CF36-4522-A1C4-931D11B1686E}" destId="{D4957C34-D982-45E3-84DC-2D41240D4A52}" srcOrd="2" destOrd="0" presId="urn:microsoft.com/office/officeart/2008/layout/LinedList"/>
    <dgm:cxn modelId="{27C5A798-CC47-094C-8CC0-44ACB0E8E38F}" type="presParOf" srcId="{8F4D7650-CF36-4522-A1C4-931D11B1686E}" destId="{3679E612-824D-47F0-9310-78CA50A460DB}" srcOrd="3" destOrd="0" presId="urn:microsoft.com/office/officeart/2008/layout/LinedList"/>
    <dgm:cxn modelId="{1BBAA3F7-E585-F74D-A2B0-014652198987}" type="presParOf" srcId="{8F4D7650-CF36-4522-A1C4-931D11B1686E}" destId="{A4FF6FFA-BAC5-40ED-8DD9-71727FAC3552}" srcOrd="4" destOrd="0" presId="urn:microsoft.com/office/officeart/2008/layout/LinedList"/>
    <dgm:cxn modelId="{7A31231F-EE3C-E44D-8E69-218B4ECAF2AA}" type="presParOf" srcId="{A4FF6FFA-BAC5-40ED-8DD9-71727FAC3552}" destId="{5B47D0B8-594D-471B-884E-B9D3097EF72E}" srcOrd="0" destOrd="0" presId="urn:microsoft.com/office/officeart/2008/layout/LinedList"/>
    <dgm:cxn modelId="{F26B3E7F-B146-8947-BD79-E1083107D3A4}" type="presParOf" srcId="{A4FF6FFA-BAC5-40ED-8DD9-71727FAC3552}" destId="{99788373-2CCE-4968-9254-B4599EDA0D68}" srcOrd="1" destOrd="0" presId="urn:microsoft.com/office/officeart/2008/layout/LinedList"/>
    <dgm:cxn modelId="{244E3EE5-6AF2-654A-8FE7-A3D30B8601D1}" type="presParOf" srcId="{A4FF6FFA-BAC5-40ED-8DD9-71727FAC3552}" destId="{FC07B50C-2173-4B49-ABBD-22E0E4237706}" srcOrd="2" destOrd="0" presId="urn:microsoft.com/office/officeart/2008/layout/LinedList"/>
    <dgm:cxn modelId="{BCFF4DBA-168C-984E-80BD-D435C4B4B4AB}" type="presParOf" srcId="{8F4D7650-CF36-4522-A1C4-931D11B1686E}" destId="{016243AC-4560-486D-A9C0-C79C06B7FD12}" srcOrd="5" destOrd="0" presId="urn:microsoft.com/office/officeart/2008/layout/LinedList"/>
    <dgm:cxn modelId="{6392EAEC-838E-0147-B91C-54B7EE3FA4B3}" type="presParOf" srcId="{8F4D7650-CF36-4522-A1C4-931D11B1686E}" destId="{31E10E31-FC62-4B29-B320-769152AF5EA9}" srcOrd="6" destOrd="0" presId="urn:microsoft.com/office/officeart/2008/layout/LinedList"/>
    <dgm:cxn modelId="{F25969CA-BA57-9843-83BD-2ED70918D5F2}" type="presParOf" srcId="{8F4D7650-CF36-4522-A1C4-931D11B1686E}" destId="{6B812AD8-FF34-44C8-8ABB-F410F6D5096D}" srcOrd="7" destOrd="0" presId="urn:microsoft.com/office/officeart/2008/layout/LinedList"/>
    <dgm:cxn modelId="{ADFD578E-5C72-604A-ADE6-E96E0B81AC21}" type="presParOf" srcId="{6B812AD8-FF34-44C8-8ABB-F410F6D5096D}" destId="{5FE6520E-68BF-488B-8464-D95987EE60FA}" srcOrd="0" destOrd="0" presId="urn:microsoft.com/office/officeart/2008/layout/LinedList"/>
    <dgm:cxn modelId="{A453F079-36B6-D742-97DE-28095C10447E}" type="presParOf" srcId="{6B812AD8-FF34-44C8-8ABB-F410F6D5096D}" destId="{BCFF4B3D-3E1A-4F29-BF77-E24AF58CA14C}" srcOrd="1" destOrd="0" presId="urn:microsoft.com/office/officeart/2008/layout/LinedList"/>
    <dgm:cxn modelId="{0F867B79-338D-8D4B-B75D-AE32E7543BB1}" type="presParOf" srcId="{6B812AD8-FF34-44C8-8ABB-F410F6D5096D}" destId="{F6B848F5-3BB4-43A9-898A-2B8812A23D39}" srcOrd="2" destOrd="0" presId="urn:microsoft.com/office/officeart/2008/layout/LinedList"/>
    <dgm:cxn modelId="{EE30AD03-6657-5F42-B009-31FF39BF44F7}" type="presParOf" srcId="{8F4D7650-CF36-4522-A1C4-931D11B1686E}" destId="{D5CB2619-ED9C-4EAC-A0C7-92D2675351B8}" srcOrd="8" destOrd="0" presId="urn:microsoft.com/office/officeart/2008/layout/LinedList"/>
    <dgm:cxn modelId="{0136D0B0-C74C-FB45-B183-A48EF37AD770}" type="presParOf" srcId="{8F4D7650-CF36-4522-A1C4-931D11B1686E}" destId="{3424ED80-31CA-480C-A13A-95C94A9DF731}" srcOrd="9" destOrd="0" presId="urn:microsoft.com/office/officeart/2008/layout/LinedList"/>
    <dgm:cxn modelId="{CFC7DA36-6350-F146-AD39-6DE71904B950}" type="presParOf" srcId="{8F4D7650-CF36-4522-A1C4-931D11B1686E}" destId="{691EF58C-2EBD-4A1C-8B18-EF3B6763AA70}" srcOrd="10" destOrd="0" presId="urn:microsoft.com/office/officeart/2008/layout/LinedList"/>
    <dgm:cxn modelId="{A6EE5ED9-EB6F-F24B-B98D-B34CEC75555A}" type="presParOf" srcId="{691EF58C-2EBD-4A1C-8B18-EF3B6763AA70}" destId="{25F92247-5AC0-4D4B-B88E-8A5C96F93339}" srcOrd="0" destOrd="0" presId="urn:microsoft.com/office/officeart/2008/layout/LinedList"/>
    <dgm:cxn modelId="{E867302A-39D6-854A-9766-9C9963D299F4}" type="presParOf" srcId="{691EF58C-2EBD-4A1C-8B18-EF3B6763AA70}" destId="{74E74808-C7CD-4495-8FCB-0743A65BEB60}" srcOrd="1" destOrd="0" presId="urn:microsoft.com/office/officeart/2008/layout/LinedList"/>
    <dgm:cxn modelId="{04A753BF-E038-4F4C-AB41-C26E2164B2E5}" type="presParOf" srcId="{691EF58C-2EBD-4A1C-8B18-EF3B6763AA70}" destId="{E3D4D6D7-1404-45AC-823D-9DA410702C9C}" srcOrd="2" destOrd="0" presId="urn:microsoft.com/office/officeart/2008/layout/LinedList"/>
    <dgm:cxn modelId="{2BFA1AD3-82FF-5940-9960-F95F23222772}" type="presParOf" srcId="{8F4D7650-CF36-4522-A1C4-931D11B1686E}" destId="{E7D5B41B-B2CA-4A0A-9348-D4F43C27D949}" srcOrd="11" destOrd="0" presId="urn:microsoft.com/office/officeart/2008/layout/LinedList"/>
    <dgm:cxn modelId="{278E8FD2-7264-E045-8E45-920D4F1EF1FB}" type="presParOf" srcId="{8F4D7650-CF36-4522-A1C4-931D11B1686E}" destId="{9EFECF73-EBB8-44B1-9020-44DA60EF7CB0}" srcOrd="12" destOrd="0" presId="urn:microsoft.com/office/officeart/2008/layout/LinedList"/>
    <dgm:cxn modelId="{03206529-60AA-754D-8138-FEFBD4961C91}" type="presParOf" srcId="{8F4D7650-CF36-4522-A1C4-931D11B1686E}" destId="{DC31168A-4418-5A40-ADAD-02061C1FCDCD}" srcOrd="13" destOrd="0" presId="urn:microsoft.com/office/officeart/2008/layout/LinedList"/>
    <dgm:cxn modelId="{512B5539-D643-1F44-833A-6D8DA2A138F3}" type="presParOf" srcId="{DC31168A-4418-5A40-ADAD-02061C1FCDCD}" destId="{36753304-1F26-244B-8076-33A576658E02}" srcOrd="0" destOrd="0" presId="urn:microsoft.com/office/officeart/2008/layout/LinedList"/>
    <dgm:cxn modelId="{F9D46679-232B-0E43-BA2B-C80ED6A92125}" type="presParOf" srcId="{DC31168A-4418-5A40-ADAD-02061C1FCDCD}" destId="{C57AB207-C46B-5F40-BEEB-32AA679DCBA5}" srcOrd="1" destOrd="0" presId="urn:microsoft.com/office/officeart/2008/layout/LinedList"/>
    <dgm:cxn modelId="{510B0420-58C9-4A4C-A0AC-3AE551172FB2}" type="presParOf" srcId="{DC31168A-4418-5A40-ADAD-02061C1FCDCD}" destId="{C3B975B9-BD1D-5142-9D50-4FFDC5461093}" srcOrd="2" destOrd="0" presId="urn:microsoft.com/office/officeart/2008/layout/LinedList"/>
    <dgm:cxn modelId="{FAE0BD51-57C1-3843-AB64-B09D886A9CE7}" type="presParOf" srcId="{8F4D7650-CF36-4522-A1C4-931D11B1686E}" destId="{CB719594-AA62-BF48-BA9B-96E38A61F8D5}" srcOrd="14" destOrd="0" presId="urn:microsoft.com/office/officeart/2008/layout/LinedList"/>
    <dgm:cxn modelId="{E289035D-4B3B-3546-ABEC-090857ABE2B1}" type="presParOf" srcId="{8F4D7650-CF36-4522-A1C4-931D11B1686E}" destId="{8B8A166D-F6D0-5E40-BE0A-BEF47F2F5A86}" srcOrd="15" destOrd="0" presId="urn:microsoft.com/office/officeart/2008/layout/LinedList"/>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8F4C13-E457-4B00-939E-4963B7E3A036}">
      <dsp:nvSpPr>
        <dsp:cNvPr id="0" name=""/>
        <dsp:cNvSpPr/>
      </dsp:nvSpPr>
      <dsp:spPr>
        <a:xfrm>
          <a:off x="0" y="2250"/>
          <a:ext cx="2938221"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F869C8-48EE-4FCF-B0CE-7AA940B66307}">
      <dsp:nvSpPr>
        <dsp:cNvPr id="0" name=""/>
        <dsp:cNvSpPr/>
      </dsp:nvSpPr>
      <dsp:spPr>
        <a:xfrm>
          <a:off x="0" y="2250"/>
          <a:ext cx="716136" cy="2595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kern="1200" dirty="0"/>
            <a:t>Types of Credible Coverage</a:t>
          </a:r>
        </a:p>
      </dsp:txBody>
      <dsp:txXfrm>
        <a:off x="0" y="2250"/>
        <a:ext cx="716136" cy="2595891"/>
      </dsp:txXfrm>
    </dsp:sp>
    <dsp:sp modelId="{A747F722-32F1-4177-ADBD-2C82554CF287}">
      <dsp:nvSpPr>
        <dsp:cNvPr id="0" name=""/>
        <dsp:cNvSpPr/>
      </dsp:nvSpPr>
      <dsp:spPr>
        <a:xfrm>
          <a:off x="737312" y="17152"/>
          <a:ext cx="1108202" cy="29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baseline="0" dirty="0"/>
            <a:t>Medicare</a:t>
          </a:r>
        </a:p>
      </dsp:txBody>
      <dsp:txXfrm>
        <a:off x="737312" y="17152"/>
        <a:ext cx="1108202" cy="298041"/>
      </dsp:txXfrm>
    </dsp:sp>
    <dsp:sp modelId="{28974A7E-01F6-4D87-930A-6A2F325DFCE5}">
      <dsp:nvSpPr>
        <dsp:cNvPr id="0" name=""/>
        <dsp:cNvSpPr/>
      </dsp:nvSpPr>
      <dsp:spPr>
        <a:xfrm>
          <a:off x="716136" y="315193"/>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930830-97A9-48BD-80D9-E0B5CA513701}">
      <dsp:nvSpPr>
        <dsp:cNvPr id="0" name=""/>
        <dsp:cNvSpPr/>
      </dsp:nvSpPr>
      <dsp:spPr>
        <a:xfrm>
          <a:off x="737312" y="330096"/>
          <a:ext cx="2033108" cy="29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Full Medicaid (Bayou </a:t>
          </a:r>
          <a:r>
            <a:rPr lang="en-US" sz="1100" kern="1200" baseline="0" dirty="0"/>
            <a:t>Health</a:t>
          </a:r>
          <a:r>
            <a:rPr lang="en-US" sz="1100" kern="1200" dirty="0"/>
            <a:t>)</a:t>
          </a:r>
        </a:p>
      </dsp:txBody>
      <dsp:txXfrm>
        <a:off x="737312" y="330096"/>
        <a:ext cx="2033108" cy="298041"/>
      </dsp:txXfrm>
    </dsp:sp>
    <dsp:sp modelId="{6E2BD008-252C-494C-A4CA-805CFECCC56C}">
      <dsp:nvSpPr>
        <dsp:cNvPr id="0" name=""/>
        <dsp:cNvSpPr/>
      </dsp:nvSpPr>
      <dsp:spPr>
        <a:xfrm>
          <a:off x="716136" y="628137"/>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71B661-E6B8-4802-A1DD-3BFC45D5F566}">
      <dsp:nvSpPr>
        <dsp:cNvPr id="0" name=""/>
        <dsp:cNvSpPr/>
      </dsp:nvSpPr>
      <dsp:spPr>
        <a:xfrm>
          <a:off x="737312" y="643039"/>
          <a:ext cx="2180909" cy="311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Private Insurance (Individual/Group)</a:t>
          </a:r>
        </a:p>
      </dsp:txBody>
      <dsp:txXfrm>
        <a:off x="737312" y="643039"/>
        <a:ext cx="2180909" cy="311483"/>
      </dsp:txXfrm>
    </dsp:sp>
    <dsp:sp modelId="{F2D865AE-738E-4AC2-8A28-C485C3175C8E}">
      <dsp:nvSpPr>
        <dsp:cNvPr id="0" name=""/>
        <dsp:cNvSpPr/>
      </dsp:nvSpPr>
      <dsp:spPr>
        <a:xfrm>
          <a:off x="716136" y="954522"/>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CEA517-2C17-4D18-A1C4-960581F7FBB5}">
      <dsp:nvSpPr>
        <dsp:cNvPr id="0" name=""/>
        <dsp:cNvSpPr/>
      </dsp:nvSpPr>
      <dsp:spPr>
        <a:xfrm>
          <a:off x="737312" y="969424"/>
          <a:ext cx="1108202" cy="29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COBRA</a:t>
          </a:r>
        </a:p>
      </dsp:txBody>
      <dsp:txXfrm>
        <a:off x="737312" y="969424"/>
        <a:ext cx="1108202" cy="298041"/>
      </dsp:txXfrm>
    </dsp:sp>
    <dsp:sp modelId="{DE5B9F85-979E-4C87-BE41-D0AD007A2702}">
      <dsp:nvSpPr>
        <dsp:cNvPr id="0" name=""/>
        <dsp:cNvSpPr/>
      </dsp:nvSpPr>
      <dsp:spPr>
        <a:xfrm>
          <a:off x="716136" y="1267465"/>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144F1C-B44B-4515-B31D-F078D3D7E6BB}">
      <dsp:nvSpPr>
        <dsp:cNvPr id="0" name=""/>
        <dsp:cNvSpPr/>
      </dsp:nvSpPr>
      <dsp:spPr>
        <a:xfrm>
          <a:off x="737312" y="1282368"/>
          <a:ext cx="1108202" cy="29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VA</a:t>
          </a:r>
        </a:p>
      </dsp:txBody>
      <dsp:txXfrm>
        <a:off x="737312" y="1282368"/>
        <a:ext cx="1108202" cy="298041"/>
      </dsp:txXfrm>
    </dsp:sp>
    <dsp:sp modelId="{7FE8F1F2-700C-4979-84ED-F77154635A5B}">
      <dsp:nvSpPr>
        <dsp:cNvPr id="0" name=""/>
        <dsp:cNvSpPr/>
      </dsp:nvSpPr>
      <dsp:spPr>
        <a:xfrm>
          <a:off x="716136" y="1580409"/>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417AEE-A471-4AE5-B360-B04F79555338}">
      <dsp:nvSpPr>
        <dsp:cNvPr id="0" name=""/>
        <dsp:cNvSpPr/>
      </dsp:nvSpPr>
      <dsp:spPr>
        <a:xfrm>
          <a:off x="737312" y="1595311"/>
          <a:ext cx="1108202" cy="29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err="1"/>
            <a:t>TriCare</a:t>
          </a:r>
          <a:endParaRPr lang="en-US" sz="1100" kern="1200" dirty="0"/>
        </a:p>
      </dsp:txBody>
      <dsp:txXfrm>
        <a:off x="737312" y="1595311"/>
        <a:ext cx="1108202" cy="298041"/>
      </dsp:txXfrm>
    </dsp:sp>
    <dsp:sp modelId="{A4A65A49-B74D-40AA-917B-3789D17A1E13}">
      <dsp:nvSpPr>
        <dsp:cNvPr id="0" name=""/>
        <dsp:cNvSpPr/>
      </dsp:nvSpPr>
      <dsp:spPr>
        <a:xfrm>
          <a:off x="716136" y="1893352"/>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E25A50-AC07-4E41-B261-84666A3E5667}">
      <dsp:nvSpPr>
        <dsp:cNvPr id="0" name=""/>
        <dsp:cNvSpPr/>
      </dsp:nvSpPr>
      <dsp:spPr>
        <a:xfrm>
          <a:off x="737312" y="1908254"/>
          <a:ext cx="2198696" cy="369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Pre-Existing Condition Insurance Plan</a:t>
          </a:r>
        </a:p>
      </dsp:txBody>
      <dsp:txXfrm>
        <a:off x="737312" y="1908254"/>
        <a:ext cx="2198696" cy="369911"/>
      </dsp:txXfrm>
    </dsp:sp>
    <dsp:sp modelId="{E3320FB7-77EB-4208-879F-258F48529CD5}">
      <dsp:nvSpPr>
        <dsp:cNvPr id="0" name=""/>
        <dsp:cNvSpPr/>
      </dsp:nvSpPr>
      <dsp:spPr>
        <a:xfrm>
          <a:off x="716136" y="2278165"/>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83209F-9B99-4497-876E-88BEF846E8B4}">
      <dsp:nvSpPr>
        <dsp:cNvPr id="0" name=""/>
        <dsp:cNvSpPr/>
      </dsp:nvSpPr>
      <dsp:spPr>
        <a:xfrm>
          <a:off x="737312" y="2293068"/>
          <a:ext cx="1542241" cy="29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State High-Risk Pool</a:t>
          </a:r>
        </a:p>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endParaRPr lang="en-US" sz="1100" kern="1200" dirty="0"/>
        </a:p>
      </dsp:txBody>
      <dsp:txXfrm>
        <a:off x="737312" y="2293068"/>
        <a:ext cx="1542241" cy="298041"/>
      </dsp:txXfrm>
    </dsp:sp>
    <dsp:sp modelId="{C99B04CC-1268-4DC6-B5B8-08A7CBB067B1}">
      <dsp:nvSpPr>
        <dsp:cNvPr id="0" name=""/>
        <dsp:cNvSpPr/>
      </dsp:nvSpPr>
      <dsp:spPr>
        <a:xfrm>
          <a:off x="716136" y="2591109"/>
          <a:ext cx="112937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3144EF-516B-4AEA-8F83-C6D9B28FE9B9}">
      <dsp:nvSpPr>
        <dsp:cNvPr id="0" name=""/>
        <dsp:cNvSpPr/>
      </dsp:nvSpPr>
      <dsp:spPr>
        <a:xfrm>
          <a:off x="1467895" y="559309"/>
          <a:ext cx="1839572" cy="1794952"/>
        </a:xfrm>
        <a:prstGeom prst="gear9">
          <a:avLst/>
        </a:prstGeom>
        <a:solidFill>
          <a:schemeClr val="accent6">
            <a:lumMod val="75000"/>
          </a:schemeClr>
        </a:solidFill>
        <a:ln w="25400" cap="flat"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i="0" u="sng" kern="1200" baseline="0" dirty="0">
              <a:effectLst>
                <a:outerShdw blurRad="50800" dist="38100" dir="2700000" algn="tl" rotWithShape="0">
                  <a:srgbClr val="000000">
                    <a:alpha val="43000"/>
                  </a:srgbClr>
                </a:outerShdw>
              </a:effectLst>
            </a:rPr>
            <a:t>Rescreen</a:t>
          </a:r>
          <a:r>
            <a:rPr lang="en-US" sz="1300" b="1" i="0" kern="1200" baseline="0" dirty="0">
              <a:effectLst>
                <a:outerShdw blurRad="50800" dist="38100" dir="2700000" algn="tl" rotWithShape="0">
                  <a:srgbClr val="000000">
                    <a:alpha val="43000"/>
                  </a:srgbClr>
                </a:outerShdw>
              </a:effectLst>
            </a:rPr>
            <a:t> once 6 months has elapsed from last day of credible coverage</a:t>
          </a:r>
        </a:p>
      </dsp:txBody>
      <dsp:txXfrm>
        <a:off x="1467895" y="559309"/>
        <a:ext cx="1839572" cy="1794952"/>
      </dsp:txXfrm>
    </dsp:sp>
    <dsp:sp modelId="{42ADD662-D527-4CE3-A12A-2D7BAD74B9BA}">
      <dsp:nvSpPr>
        <dsp:cNvPr id="0" name=""/>
        <dsp:cNvSpPr/>
      </dsp:nvSpPr>
      <dsp:spPr>
        <a:xfrm>
          <a:off x="457266" y="0"/>
          <a:ext cx="1329395" cy="1309149"/>
        </a:xfrm>
        <a:prstGeom prst="gear6">
          <a:avLst/>
        </a:prstGeom>
        <a:solidFill>
          <a:schemeClr val="accent6">
            <a:lumMod val="75000"/>
          </a:schemeClr>
        </a:solidFill>
        <a:ln w="25400" cap="flat" cmpd="sng" algn="ctr">
          <a:noFill/>
          <a:prstDash val="solid"/>
        </a:ln>
        <a:effectLst/>
        <a:scene3d>
          <a:camera prst="orthographicFront"/>
          <a:lightRig rig="threePt" dir="t"/>
        </a:scene3d>
        <a:sp3d>
          <a:bevelT/>
          <a:contourClr>
            <a:schemeClr val="tx1"/>
          </a:contourClr>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i="0" kern="1200" dirty="0">
              <a:effectLst>
                <a:outerShdw blurRad="50800" dist="38100" dir="2700000" algn="tl" rotWithShape="0">
                  <a:srgbClr val="000000">
                    <a:alpha val="43000"/>
                  </a:srgbClr>
                </a:outerShdw>
              </a:effectLst>
            </a:rPr>
            <a:t>Client is ineligible for PCIP</a:t>
          </a:r>
        </a:p>
      </dsp:txBody>
      <dsp:txXfrm>
        <a:off x="457266" y="0"/>
        <a:ext cx="1329395" cy="1309149"/>
      </dsp:txXfrm>
    </dsp:sp>
    <dsp:sp modelId="{0B2068CD-B647-4208-9727-C1E8EF9465BC}">
      <dsp:nvSpPr>
        <dsp:cNvPr id="0" name=""/>
        <dsp:cNvSpPr/>
      </dsp:nvSpPr>
      <dsp:spPr>
        <a:xfrm>
          <a:off x="1993899" y="457756"/>
          <a:ext cx="1592658" cy="1592658"/>
        </a:xfrm>
        <a:prstGeom prst="circularArrow">
          <a:avLst>
            <a:gd name="adj1" fmla="val 4878"/>
            <a:gd name="adj2" fmla="val 312630"/>
            <a:gd name="adj3" fmla="val 2954101"/>
            <a:gd name="adj4" fmla="val 15500054"/>
            <a:gd name="adj5" fmla="val 5691"/>
          </a:avLst>
        </a:prstGeom>
        <a:solidFill>
          <a:schemeClr val="accent6">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C364B466-7F2D-4709-9473-3D6AF2C57C06}">
      <dsp:nvSpPr>
        <dsp:cNvPr id="0" name=""/>
        <dsp:cNvSpPr/>
      </dsp:nvSpPr>
      <dsp:spPr>
        <a:xfrm>
          <a:off x="215062" y="-27070"/>
          <a:ext cx="1204205" cy="1204205"/>
        </a:xfrm>
        <a:prstGeom prst="leftCircularArrow">
          <a:avLst>
            <a:gd name="adj1" fmla="val 6452"/>
            <a:gd name="adj2" fmla="val 429999"/>
            <a:gd name="adj3" fmla="val 10489124"/>
            <a:gd name="adj4" fmla="val 14837806"/>
            <a:gd name="adj5" fmla="val 7527"/>
          </a:avLst>
        </a:prstGeom>
        <a:solidFill>
          <a:schemeClr val="accent6">
            <a:lumMod val="75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AF4F0D-0944-46BD-B8DC-B15EA1D244E0}">
      <dsp:nvSpPr>
        <dsp:cNvPr id="0" name=""/>
        <dsp:cNvSpPr/>
      </dsp:nvSpPr>
      <dsp:spPr>
        <a:xfrm>
          <a:off x="0" y="599"/>
          <a:ext cx="262308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C675F6-D483-4ED0-9F42-7E40C90A32C3}">
      <dsp:nvSpPr>
        <dsp:cNvPr id="0" name=""/>
        <dsp:cNvSpPr/>
      </dsp:nvSpPr>
      <dsp:spPr>
        <a:xfrm>
          <a:off x="0" y="599"/>
          <a:ext cx="748235" cy="1227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b="1" kern="1200" dirty="0"/>
            <a:t>Non-Credible Coverage</a:t>
          </a:r>
        </a:p>
      </dsp:txBody>
      <dsp:txXfrm>
        <a:off x="0" y="599"/>
        <a:ext cx="748235" cy="1227524"/>
      </dsp:txXfrm>
    </dsp:sp>
    <dsp:sp modelId="{DF7B072B-6CF1-4BED-BA96-5BA5577DD0D0}">
      <dsp:nvSpPr>
        <dsp:cNvPr id="0" name=""/>
        <dsp:cNvSpPr/>
      </dsp:nvSpPr>
      <dsp:spPr>
        <a:xfrm>
          <a:off x="783355" y="12167"/>
          <a:ext cx="1837927" cy="231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ADAP</a:t>
          </a:r>
        </a:p>
      </dsp:txBody>
      <dsp:txXfrm>
        <a:off x="783355" y="12167"/>
        <a:ext cx="1837927" cy="231359"/>
      </dsp:txXfrm>
    </dsp:sp>
    <dsp:sp modelId="{D4957C34-D982-45E3-84DC-2D41240D4A52}">
      <dsp:nvSpPr>
        <dsp:cNvPr id="0" name=""/>
        <dsp:cNvSpPr/>
      </dsp:nvSpPr>
      <dsp:spPr>
        <a:xfrm>
          <a:off x="748235" y="243527"/>
          <a:ext cx="18730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788373-2CCE-4968-9254-B4599EDA0D68}">
      <dsp:nvSpPr>
        <dsp:cNvPr id="0" name=""/>
        <dsp:cNvSpPr/>
      </dsp:nvSpPr>
      <dsp:spPr>
        <a:xfrm>
          <a:off x="783355" y="255095"/>
          <a:ext cx="1837927" cy="231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Ryan White Services</a:t>
          </a:r>
          <a:endParaRPr lang="en-US" sz="1100" kern="1200" dirty="0"/>
        </a:p>
      </dsp:txBody>
      <dsp:txXfrm>
        <a:off x="783355" y="255095"/>
        <a:ext cx="1837927" cy="231359"/>
      </dsp:txXfrm>
    </dsp:sp>
    <dsp:sp modelId="{016243AC-4560-486D-A9C0-C79C06B7FD12}">
      <dsp:nvSpPr>
        <dsp:cNvPr id="0" name=""/>
        <dsp:cNvSpPr/>
      </dsp:nvSpPr>
      <dsp:spPr>
        <a:xfrm>
          <a:off x="748235" y="486454"/>
          <a:ext cx="18730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FF4B3D-3E1A-4F29-BF77-E24AF58CA14C}">
      <dsp:nvSpPr>
        <dsp:cNvPr id="0" name=""/>
        <dsp:cNvSpPr/>
      </dsp:nvSpPr>
      <dsp:spPr>
        <a:xfrm>
          <a:off x="783355" y="498022"/>
          <a:ext cx="1837927" cy="231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Most Hospital Free Care</a:t>
          </a:r>
          <a:endParaRPr lang="en-US" sz="1100" kern="1200" dirty="0"/>
        </a:p>
      </dsp:txBody>
      <dsp:txXfrm>
        <a:off x="783355" y="498022"/>
        <a:ext cx="1837927" cy="231359"/>
      </dsp:txXfrm>
    </dsp:sp>
    <dsp:sp modelId="{D5CB2619-ED9C-4EAC-A0C7-92D2675351B8}">
      <dsp:nvSpPr>
        <dsp:cNvPr id="0" name=""/>
        <dsp:cNvSpPr/>
      </dsp:nvSpPr>
      <dsp:spPr>
        <a:xfrm>
          <a:off x="748235" y="729382"/>
          <a:ext cx="18730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E74808-C7CD-4495-8FCB-0743A65BEB60}">
      <dsp:nvSpPr>
        <dsp:cNvPr id="0" name=""/>
        <dsp:cNvSpPr/>
      </dsp:nvSpPr>
      <dsp:spPr>
        <a:xfrm>
          <a:off x="783355" y="740950"/>
          <a:ext cx="1837927" cy="231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Most Medicaid Waiver Plans</a:t>
          </a:r>
          <a:endParaRPr lang="en-US" sz="1100" kern="1200" dirty="0"/>
        </a:p>
      </dsp:txBody>
      <dsp:txXfrm>
        <a:off x="783355" y="740950"/>
        <a:ext cx="1837927" cy="231359"/>
      </dsp:txXfrm>
    </dsp:sp>
    <dsp:sp modelId="{E7D5B41B-B2CA-4A0A-9348-D4F43C27D949}">
      <dsp:nvSpPr>
        <dsp:cNvPr id="0" name=""/>
        <dsp:cNvSpPr/>
      </dsp:nvSpPr>
      <dsp:spPr>
        <a:xfrm>
          <a:off x="748235" y="972309"/>
          <a:ext cx="18730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AB207-C46B-5F40-BEEB-32AA679DCBA5}">
      <dsp:nvSpPr>
        <dsp:cNvPr id="0" name=""/>
        <dsp:cNvSpPr/>
      </dsp:nvSpPr>
      <dsp:spPr>
        <a:xfrm>
          <a:off x="783355" y="983877"/>
          <a:ext cx="1837927" cy="231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Patient Assistance Programs</a:t>
          </a:r>
        </a:p>
      </dsp:txBody>
      <dsp:txXfrm>
        <a:off x="783355" y="983877"/>
        <a:ext cx="1837927" cy="231359"/>
      </dsp:txXfrm>
    </dsp:sp>
    <dsp:sp modelId="{CB719594-AA62-BF48-BA9B-96E38A61F8D5}">
      <dsp:nvSpPr>
        <dsp:cNvPr id="0" name=""/>
        <dsp:cNvSpPr/>
      </dsp:nvSpPr>
      <dsp:spPr>
        <a:xfrm>
          <a:off x="748235" y="1215237"/>
          <a:ext cx="187304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293BF-0BA2-4F56-B039-51C1903A8B2F}" type="datetimeFigureOut">
              <a:rPr lang="en-US" smtClean="0"/>
              <a:pPr/>
              <a:t>11/27/2012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B41961-6AE0-4989-97B6-F580BF9839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B41961-6AE0-4989-97B6-F580BF98392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one of our stated Learning Objectives</a:t>
            </a:r>
            <a:r>
              <a:rPr lang="en-US" baseline="0" dirty="0" smtClean="0"/>
              <a:t> for CME</a:t>
            </a:r>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the role of aforementioned stakeholders</a:t>
            </a:r>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(B1)</a:t>
            </a:r>
            <a:r>
              <a:rPr lang="en-US" baseline="0" dirty="0" smtClean="0"/>
              <a:t> </a:t>
            </a:r>
            <a:r>
              <a:rPr lang="en-US" dirty="0" smtClean="0"/>
              <a:t>D</a:t>
            </a:r>
            <a:r>
              <a:rPr lang="en-US" baseline="0" dirty="0" smtClean="0"/>
              <a:t>escription of state-wide service </a:t>
            </a:r>
            <a:r>
              <a:rPr lang="en-US" baseline="0" dirty="0" err="1" smtClean="0"/>
              <a:t>delv</a:t>
            </a:r>
            <a:r>
              <a:rPr lang="en-US" baseline="0" dirty="0" smtClean="0"/>
              <a:t> system: EMA/TGA/Regions’ interrelatedness; (B2) ADAP/HIP implications for State; (B3) discuss HCWG formation process—membership, operations, deliverables, etc. </a:t>
            </a:r>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Perhaps</a:t>
            </a:r>
            <a:r>
              <a:rPr lang="en-US" baseline="0" dirty="0" smtClean="0"/>
              <a:t> i</a:t>
            </a:r>
            <a:r>
              <a:rPr lang="en-US" dirty="0" smtClean="0"/>
              <a:t>nsert some </a:t>
            </a:r>
            <a:r>
              <a:rPr lang="en-US" dirty="0" err="1" smtClean="0"/>
              <a:t>seeeexy</a:t>
            </a:r>
            <a:r>
              <a:rPr lang="en-US" dirty="0" smtClean="0"/>
              <a:t> MCW data</a:t>
            </a:r>
            <a:r>
              <a:rPr lang="en-US" baseline="0" dirty="0" smtClean="0"/>
              <a:t> (HIP/PCIP/ADAP #s over time…perhaps at time = 0 and time=most current avail.?</a:t>
            </a:r>
            <a:endParaRPr lang="en-US" dirty="0" smtClean="0"/>
          </a:p>
          <a:p>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(B2)</a:t>
            </a:r>
            <a:r>
              <a:rPr lang="en-US" baseline="0" dirty="0" smtClean="0"/>
              <a:t> discuss tools developed [det. </a:t>
            </a:r>
            <a:r>
              <a:rPr lang="en-US" baseline="0" dirty="0" err="1" smtClean="0"/>
              <a:t>insu</a:t>
            </a:r>
            <a:r>
              <a:rPr lang="en-US" baseline="0" dirty="0" smtClean="0"/>
              <a:t>. </a:t>
            </a:r>
            <a:r>
              <a:rPr lang="en-US" baseline="0" dirty="0" err="1" smtClean="0"/>
              <a:t>cvg</a:t>
            </a:r>
            <a:r>
              <a:rPr lang="en-US" baseline="0" dirty="0" smtClean="0"/>
              <a:t> and </a:t>
            </a:r>
            <a:r>
              <a:rPr lang="en-US" baseline="0" dirty="0" err="1" smtClean="0"/>
              <a:t>maint</a:t>
            </a:r>
            <a:r>
              <a:rPr lang="en-US" baseline="0" dirty="0" smtClean="0"/>
              <a:t>. charts; LA health insurance guide, etc.]. do we want to insert these as slides [but not spend a sig. amt. of time going through them? You know…people love pictures; discuss time/resource limitations (B3) spend time here talking about what’s worked and not worked for service providers in terms of obtaining and retaining technical info such as PCIP info [one of our stated Learning Objectives for CME]</a:t>
            </a:r>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(B1)</a:t>
            </a:r>
            <a:r>
              <a:rPr lang="en-US" baseline="0" dirty="0" smtClean="0"/>
              <a:t> Quick n’ dirty PPACA overview? (B2) Quick n’ dirty PCIP overview including a glance at the application [I think you stated we were going to do that on the abstract submission]? (B3) role of education, application assistance, care access and coordination, importance of correspondence [mail/fax/email/</a:t>
            </a:r>
            <a:r>
              <a:rPr lang="en-US" baseline="0" dirty="0" err="1" smtClean="0"/>
              <a:t>tele</a:t>
            </a:r>
            <a:r>
              <a:rPr lang="en-US" baseline="0" dirty="0" smtClean="0"/>
              <a:t>] (B4) Quick n’ dirty LA RW overview? (B4) ADAP consumers, medically complex, those desiring non-RW care, etc.</a:t>
            </a:r>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Determining Credible</a:t>
            </a:r>
            <a:r>
              <a:rPr lang="en-US" baseline="0" dirty="0" smtClean="0"/>
              <a:t> Coverage – Also in </a:t>
            </a:r>
            <a:r>
              <a:rPr lang="en-US" baseline="0" smtClean="0"/>
              <a:t>poster hall</a:t>
            </a:r>
          </a:p>
          <a:p>
            <a:endParaRPr lang="en-US"/>
          </a:p>
        </p:txBody>
      </p:sp>
      <p:sp>
        <p:nvSpPr>
          <p:cNvPr id="4" name="Slide Number Placeholder 3"/>
          <p:cNvSpPr>
            <a:spLocks noGrp="1"/>
          </p:cNvSpPr>
          <p:nvPr>
            <p:ph type="sldNum" sz="quarter" idx="10"/>
          </p:nvPr>
        </p:nvSpPr>
        <p:spPr/>
        <p:txBody>
          <a:bodyPr/>
          <a:lstStyle/>
          <a:p>
            <a:fld id="{A7B41961-6AE0-4989-97B6-F580BF983925}"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Would you rather fold these into the pres.?</a:t>
            </a:r>
            <a:r>
              <a:rPr lang="en-US" baseline="0" dirty="0" smtClean="0"/>
              <a:t> Or, we could fold ‘</a:t>
            </a:r>
            <a:r>
              <a:rPr lang="en-US" baseline="0" dirty="0" err="1" smtClean="0"/>
              <a:t>em</a:t>
            </a:r>
            <a:r>
              <a:rPr lang="en-US" baseline="0" dirty="0" smtClean="0"/>
              <a:t> in and re-cap here. OOOOR, we could just talk about ‘</a:t>
            </a:r>
            <a:r>
              <a:rPr lang="en-US" baseline="0" dirty="0" err="1" smtClean="0"/>
              <a:t>em</a:t>
            </a:r>
            <a:r>
              <a:rPr lang="en-US" baseline="0" dirty="0" smtClean="0"/>
              <a:t> here and exclude them from the prev. slides. </a:t>
            </a:r>
            <a:endParaRPr lang="en-US" dirty="0"/>
          </a:p>
        </p:txBody>
      </p:sp>
      <p:sp>
        <p:nvSpPr>
          <p:cNvPr id="4" name="Slide Number Placeholder 3"/>
          <p:cNvSpPr>
            <a:spLocks noGrp="1"/>
          </p:cNvSpPr>
          <p:nvPr>
            <p:ph type="sldNum" sz="quarter" idx="10"/>
          </p:nvPr>
        </p:nvSpPr>
        <p:spPr/>
        <p:txBody>
          <a:bodyPr/>
          <a:lstStyle/>
          <a:p>
            <a:fld id="{A7B41961-6AE0-4989-97B6-F580BF98392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AF2DD3-EA15-42A4-9610-2700A2830214}" type="datetime1">
              <a:rPr lang="en-US" smtClean="0"/>
              <a:pPr/>
              <a:t>11/27/2012</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
        <p:nvSpPr>
          <p:cNvPr id="6" name="Slide Number Placeholder 5"/>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F8A2C-4648-4AE1-A326-91BCD496C994}" type="datetime1">
              <a:rPr lang="en-US" smtClean="0"/>
              <a:pPr/>
              <a:t>11/27/2012</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
        <p:nvSpPr>
          <p:cNvPr id="6" name="Slide Number Placeholder 5"/>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D9ADF-9019-4B63-B09C-7BCEBECA564D}" type="datetime1">
              <a:rPr lang="en-US" smtClean="0"/>
              <a:pPr/>
              <a:t>11/27/2012</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
        <p:nvSpPr>
          <p:cNvPr id="6" name="Slide Number Placeholder 5"/>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8798A-ADBD-470A-8047-867D40158096}" type="datetime1">
              <a:rPr lang="en-US" smtClean="0"/>
              <a:pPr/>
              <a:t>11/27/2012</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
        <p:nvSpPr>
          <p:cNvPr id="6" name="Slide Number Placeholder 5"/>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B188F-0787-42C0-B22B-F49E5EBF5772}" type="datetime1">
              <a:rPr lang="en-US" smtClean="0"/>
              <a:pPr/>
              <a:t>11/27/2012</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
        <p:nvSpPr>
          <p:cNvPr id="6" name="Slide Number Placeholder 5"/>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F19BB3-93C6-4E38-A3C5-C2BA8FF57AEE}" type="datetime1">
              <a:rPr lang="en-US" smtClean="0"/>
              <a:pPr/>
              <a:t>11/27/2012</a:t>
            </a:fld>
            <a:endParaRPr lang="en-US"/>
          </a:p>
        </p:txBody>
      </p:sp>
      <p:sp>
        <p:nvSpPr>
          <p:cNvPr id="6" name="Footer Placeholder 5"/>
          <p:cNvSpPr>
            <a:spLocks noGrp="1"/>
          </p:cNvSpPr>
          <p:nvPr>
            <p:ph type="ftr" sz="quarter" idx="11"/>
          </p:nvPr>
        </p:nvSpPr>
        <p:spPr/>
        <p:txBody>
          <a:bodyPr/>
          <a:lstStyle/>
          <a:p>
            <a:r>
              <a:rPr lang="en-US" smtClean="0"/>
              <a:t>PCIP--Jumping into the High Risk Pool</a:t>
            </a:r>
            <a:endParaRPr lang="en-US"/>
          </a:p>
        </p:txBody>
      </p:sp>
      <p:sp>
        <p:nvSpPr>
          <p:cNvPr id="7" name="Slide Number Placeholder 6"/>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64FDF-8A01-45B4-B81A-33F4A6E1A35D}" type="datetime1">
              <a:rPr lang="en-US" smtClean="0"/>
              <a:pPr/>
              <a:t>11/27/2012</a:t>
            </a:fld>
            <a:endParaRPr lang="en-US"/>
          </a:p>
        </p:txBody>
      </p:sp>
      <p:sp>
        <p:nvSpPr>
          <p:cNvPr id="8" name="Footer Placeholder 7"/>
          <p:cNvSpPr>
            <a:spLocks noGrp="1"/>
          </p:cNvSpPr>
          <p:nvPr>
            <p:ph type="ftr" sz="quarter" idx="11"/>
          </p:nvPr>
        </p:nvSpPr>
        <p:spPr/>
        <p:txBody>
          <a:bodyPr/>
          <a:lstStyle/>
          <a:p>
            <a:r>
              <a:rPr lang="en-US" smtClean="0"/>
              <a:t>PCIP--Jumping into the High Risk Pool</a:t>
            </a:r>
            <a:endParaRPr lang="en-US"/>
          </a:p>
        </p:txBody>
      </p:sp>
      <p:sp>
        <p:nvSpPr>
          <p:cNvPr id="9" name="Slide Number Placeholder 8"/>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E9D51-18AB-4306-BC9C-A326E9B89747}" type="datetime1">
              <a:rPr lang="en-US" smtClean="0"/>
              <a:pPr/>
              <a:t>11/27/2012</a:t>
            </a:fld>
            <a:endParaRPr lang="en-US"/>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9D603-50FA-4612-A3AC-0DCFDBD728F1}" type="datetime1">
              <a:rPr lang="en-US" smtClean="0"/>
              <a:pPr/>
              <a:t>11/27/2012</a:t>
            </a:fld>
            <a:endParaRPr lang="en-US"/>
          </a:p>
        </p:txBody>
      </p:sp>
      <p:sp>
        <p:nvSpPr>
          <p:cNvPr id="3" name="Footer Placeholder 2"/>
          <p:cNvSpPr>
            <a:spLocks noGrp="1"/>
          </p:cNvSpPr>
          <p:nvPr>
            <p:ph type="ftr" sz="quarter" idx="11"/>
          </p:nvPr>
        </p:nvSpPr>
        <p:spPr/>
        <p:txBody>
          <a:bodyPr/>
          <a:lstStyle/>
          <a:p>
            <a:r>
              <a:rPr lang="en-US" smtClean="0"/>
              <a:t>PCIP--Jumping into the High Risk Pool</a:t>
            </a:r>
            <a:endParaRPr lang="en-US"/>
          </a:p>
        </p:txBody>
      </p:sp>
      <p:sp>
        <p:nvSpPr>
          <p:cNvPr id="4" name="Slide Number Placeholder 3"/>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CDF9B-8461-4199-AF41-2CDA3412F703}" type="datetime1">
              <a:rPr lang="en-US" smtClean="0"/>
              <a:pPr/>
              <a:t>11/27/2012</a:t>
            </a:fld>
            <a:endParaRPr lang="en-US"/>
          </a:p>
        </p:txBody>
      </p:sp>
      <p:sp>
        <p:nvSpPr>
          <p:cNvPr id="6" name="Footer Placeholder 5"/>
          <p:cNvSpPr>
            <a:spLocks noGrp="1"/>
          </p:cNvSpPr>
          <p:nvPr>
            <p:ph type="ftr" sz="quarter" idx="11"/>
          </p:nvPr>
        </p:nvSpPr>
        <p:spPr/>
        <p:txBody>
          <a:bodyPr/>
          <a:lstStyle/>
          <a:p>
            <a:r>
              <a:rPr lang="en-US" smtClean="0"/>
              <a:t>PCIP--Jumping into the High Risk Pool</a:t>
            </a:r>
            <a:endParaRPr lang="en-US"/>
          </a:p>
        </p:txBody>
      </p:sp>
      <p:sp>
        <p:nvSpPr>
          <p:cNvPr id="7" name="Slide Number Placeholder 6"/>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48C07-9B2D-4B75-B25D-235D829C93DD}" type="datetime1">
              <a:rPr lang="en-US" smtClean="0"/>
              <a:pPr/>
              <a:t>11/27/2012</a:t>
            </a:fld>
            <a:endParaRPr lang="en-US"/>
          </a:p>
        </p:txBody>
      </p:sp>
      <p:sp>
        <p:nvSpPr>
          <p:cNvPr id="6" name="Footer Placeholder 5"/>
          <p:cNvSpPr>
            <a:spLocks noGrp="1"/>
          </p:cNvSpPr>
          <p:nvPr>
            <p:ph type="ftr" sz="quarter" idx="11"/>
          </p:nvPr>
        </p:nvSpPr>
        <p:spPr/>
        <p:txBody>
          <a:bodyPr/>
          <a:lstStyle/>
          <a:p>
            <a:r>
              <a:rPr lang="en-US" smtClean="0"/>
              <a:t>PCIP--Jumping into the High Risk Pool</a:t>
            </a:r>
            <a:endParaRPr lang="en-US"/>
          </a:p>
        </p:txBody>
      </p:sp>
      <p:sp>
        <p:nvSpPr>
          <p:cNvPr id="7" name="Slide Number Placeholder 6"/>
          <p:cNvSpPr>
            <a:spLocks noGrp="1"/>
          </p:cNvSpPr>
          <p:nvPr>
            <p:ph type="sldNum" sz="quarter" idx="12"/>
          </p:nvPr>
        </p:nvSpPr>
        <p:spPr/>
        <p:txBody>
          <a:bodyPr/>
          <a:lstStyle/>
          <a:p>
            <a:fld id="{D0E9F4EE-4ED9-450D-A54E-15E87400EF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6D2A7-4D33-42D2-ADA1-1EEFB81ACA15}" type="datetime1">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PCIP--Jumping into the High Risk Pool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9F4EE-4ED9-450D-A54E-15E87400EF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8.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cip.gov/" TargetMode="External"/><Relationship Id="rId2" Type="http://schemas.openxmlformats.org/officeDocument/2006/relationships/hyperlink" Target="http://www.hab.hrsa.gov/" TargetMode="External"/><Relationship Id="rId1" Type="http://schemas.openxmlformats.org/officeDocument/2006/relationships/slideLayout" Target="../slideLayouts/slideLayout2.xml"/><Relationship Id="rId6" Type="http://schemas.openxmlformats.org/officeDocument/2006/relationships/hyperlink" Target="mailto:heather.weaver@la.gov" TargetMode="External"/><Relationship Id="rId5" Type="http://schemas.openxmlformats.org/officeDocument/2006/relationships/hyperlink" Target="mailto:lucyc@noaidstf.org" TargetMode="External"/><Relationship Id="rId4" Type="http://schemas.openxmlformats.org/officeDocument/2006/relationships/hyperlink" Target="http://www.pciplan.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PCIP—Jumping into the High Risk Pool</a:t>
            </a:r>
            <a:endParaRPr lang="en-US" dirty="0"/>
          </a:p>
        </p:txBody>
      </p:sp>
      <p:sp>
        <p:nvSpPr>
          <p:cNvPr id="3" name="Subtitle 2"/>
          <p:cNvSpPr>
            <a:spLocks noGrp="1"/>
          </p:cNvSpPr>
          <p:nvPr>
            <p:ph type="subTitle" idx="1"/>
          </p:nvPr>
        </p:nvSpPr>
        <p:spPr>
          <a:xfrm>
            <a:off x="1371600" y="3886200"/>
            <a:ext cx="6400800" cy="2514600"/>
          </a:xfrm>
        </p:spPr>
        <p:txBody>
          <a:bodyPr>
            <a:normAutofit fontScale="62500" lnSpcReduction="20000"/>
          </a:bodyPr>
          <a:lstStyle/>
          <a:p>
            <a:r>
              <a:rPr lang="en-US" sz="5100" dirty="0" smtClean="0"/>
              <a:t>Lucy </a:t>
            </a:r>
            <a:r>
              <a:rPr lang="en-US" sz="5100" dirty="0" err="1" smtClean="0"/>
              <a:t>Cordts</a:t>
            </a:r>
            <a:r>
              <a:rPr lang="en-US" sz="5100" dirty="0" smtClean="0"/>
              <a:t>, LCSW</a:t>
            </a:r>
          </a:p>
          <a:p>
            <a:r>
              <a:rPr lang="en-US" sz="5100" dirty="0" smtClean="0"/>
              <a:t>Heather Weaver, LCSW</a:t>
            </a:r>
          </a:p>
          <a:p>
            <a:endParaRPr lang="en-US" sz="5100" dirty="0" smtClean="0"/>
          </a:p>
          <a:p>
            <a:r>
              <a:rPr lang="en-US" dirty="0" smtClean="0"/>
              <a:t>2012 Ryan White Program Grantee Meeting</a:t>
            </a:r>
          </a:p>
          <a:p>
            <a:r>
              <a:rPr lang="en-US" dirty="0" smtClean="0"/>
              <a:t>November 27-29, 2012</a:t>
            </a:r>
          </a:p>
          <a:p>
            <a:r>
              <a:rPr lang="en-US" dirty="0" smtClean="0"/>
              <a:t>Washington, D.C.</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10</a:t>
            </a:fld>
            <a:endParaRPr lang="en-US"/>
          </a:p>
        </p:txBody>
      </p:sp>
      <p:sp>
        <p:nvSpPr>
          <p:cNvPr id="6" name="Rectangle 2"/>
          <p:cNvSpPr>
            <a:spLocks noGrp="1" noChangeArrowheads="1"/>
          </p:cNvSpPr>
          <p:nvPr>
            <p:ph type="title"/>
          </p:nvPr>
        </p:nvSpPr>
        <p:spPr>
          <a:xfrm>
            <a:off x="0" y="274638"/>
            <a:ext cx="9144000" cy="1143000"/>
          </a:xfrm>
        </p:spPr>
        <p:txBody>
          <a:bodyPr wrap="square" numCol="1" anchorCtr="0" compatLnSpc="1">
            <a:prstTxWarp prst="textNoShape">
              <a:avLst/>
            </a:prstTxWarp>
            <a:noAutofit/>
          </a:bodyPr>
          <a:lstStyle/>
          <a:p>
            <a:pPr marL="838200" indent="-838200" eaLnBrk="1" hangingPunct="1"/>
            <a:r>
              <a:rPr lang="en-US" dirty="0" smtClean="0">
                <a:latin typeface="Calibri" charset="0"/>
              </a:rPr>
              <a:t>Who </a:t>
            </a:r>
            <a:r>
              <a:rPr lang="en-US" dirty="0">
                <a:latin typeface="Calibri" charset="0"/>
              </a:rPr>
              <a:t>Might be a Good PCIP Applicant?</a:t>
            </a:r>
          </a:p>
        </p:txBody>
      </p:sp>
      <p:sp>
        <p:nvSpPr>
          <p:cNvPr id="7" name="Rectangle 3"/>
          <p:cNvSpPr>
            <a:spLocks noGrp="1" noChangeArrowheads="1"/>
          </p:cNvSpPr>
          <p:nvPr>
            <p:ph idx="1"/>
          </p:nvPr>
        </p:nvSpPr>
        <p:spPr>
          <a:xfrm>
            <a:off x="0" y="990600"/>
            <a:ext cx="8924925" cy="4800600"/>
          </a:xfrm>
        </p:spPr>
        <p:txBody>
          <a:bodyPr>
            <a:noAutofit/>
          </a:bodyPr>
          <a:lstStyle/>
          <a:p>
            <a:pPr marL="609600" indent="-609600" eaLnBrk="1" hangingPunct="1">
              <a:lnSpc>
                <a:spcPct val="90000"/>
              </a:lnSpc>
              <a:buFontTx/>
              <a:buNone/>
            </a:pPr>
            <a:endParaRPr lang="en-US" sz="2800" b="1" i="1" dirty="0" smtClean="0"/>
          </a:p>
          <a:p>
            <a:pPr marL="947738" lvl="2" indent="-285750" eaLnBrk="1" hangingPunct="1">
              <a:lnSpc>
                <a:spcPct val="90000"/>
              </a:lnSpc>
            </a:pPr>
            <a:r>
              <a:rPr lang="en-US" sz="2800" dirty="0"/>
              <a:t>An individual prescribed and taking HAART or multiple costly medications (e.g. currently accessing medications through ADAP, MAP/PAP, RW);</a:t>
            </a:r>
            <a:endParaRPr lang="en-US" sz="2800" dirty="0" smtClean="0"/>
          </a:p>
          <a:p>
            <a:pPr marL="609600" indent="-609600" eaLnBrk="1" hangingPunct="1">
              <a:lnSpc>
                <a:spcPct val="90000"/>
              </a:lnSpc>
              <a:buFontTx/>
              <a:buNone/>
            </a:pPr>
            <a:r>
              <a:rPr lang="en-US" sz="2800" dirty="0" smtClean="0"/>
              <a:t>		 </a:t>
            </a:r>
            <a:r>
              <a:rPr lang="en-US" sz="2400" b="1" i="1" dirty="0"/>
              <a:t>AND/</a:t>
            </a:r>
            <a:r>
              <a:rPr lang="en-US" sz="2400" b="1" i="1" dirty="0" smtClean="0"/>
              <a:t>OR</a:t>
            </a:r>
          </a:p>
          <a:p>
            <a:pPr marL="947738" lvl="2" indent="-285750" eaLnBrk="1" hangingPunct="1">
              <a:lnSpc>
                <a:spcPct val="90000"/>
              </a:lnSpc>
            </a:pPr>
            <a:r>
              <a:rPr lang="en-US" sz="2800" dirty="0"/>
              <a:t>An individual lacking insurance coverage who wishes to access medical care in the private sector</a:t>
            </a:r>
            <a:r>
              <a:rPr lang="en-US" sz="2800" dirty="0" smtClean="0"/>
              <a:t>;</a:t>
            </a:r>
          </a:p>
          <a:p>
            <a:pPr marL="609600" indent="-609600" eaLnBrk="1" hangingPunct="1">
              <a:lnSpc>
                <a:spcPct val="90000"/>
              </a:lnSpc>
              <a:buFontTx/>
              <a:buNone/>
            </a:pPr>
            <a:r>
              <a:rPr lang="en-US" sz="2800" dirty="0"/>
              <a:t> 	</a:t>
            </a:r>
            <a:r>
              <a:rPr lang="en-US" sz="2400" dirty="0" smtClean="0"/>
              <a:t>	</a:t>
            </a:r>
            <a:r>
              <a:rPr lang="en-US" sz="2400" b="1" i="1" dirty="0" smtClean="0"/>
              <a:t>AND</a:t>
            </a:r>
            <a:r>
              <a:rPr lang="en-US" sz="2400" b="1" i="1" dirty="0"/>
              <a:t>/</a:t>
            </a:r>
            <a:r>
              <a:rPr lang="en-US" sz="2400" b="1" i="1" dirty="0" smtClean="0"/>
              <a:t>OR</a:t>
            </a:r>
          </a:p>
          <a:p>
            <a:pPr marL="947738" lvl="2" indent="-285750" eaLnBrk="1" hangingPunct="1">
              <a:lnSpc>
                <a:spcPct val="90000"/>
              </a:lnSpc>
            </a:pPr>
            <a:r>
              <a:rPr lang="en-US" sz="2800" dirty="0"/>
              <a:t>An individual who wishes to have comprehensive insurance coverage for other cost-effective reasons (e.g. complex medical condition, limited healthcare access, etc.)</a:t>
            </a:r>
          </a:p>
          <a:p>
            <a:pPr marL="2209800" lvl="4" indent="-381000" eaLnBrk="1" hangingPunct="1">
              <a:lnSpc>
                <a:spcPct val="90000"/>
              </a:lnSpc>
              <a:buFont typeface="Times" charset="0"/>
              <a:buAutoNum type="arabicPeriod"/>
            </a:pPr>
            <a:endParaRPr lang="en-US" sz="2800" dirty="0"/>
          </a:p>
          <a:p>
            <a:pPr marL="2209800" lvl="4" indent="-381000" eaLnBrk="1" hangingPunct="1">
              <a:lnSpc>
                <a:spcPct val="90000"/>
              </a:lnSpc>
              <a:buFont typeface="Times" charset="0"/>
              <a:buAutoNum type="arabicPeriod"/>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24600"/>
            <a:ext cx="2895600" cy="365125"/>
          </a:xfrm>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a:xfrm>
            <a:off x="6553200" y="6324600"/>
            <a:ext cx="2133600" cy="365125"/>
          </a:xfrm>
        </p:spPr>
        <p:txBody>
          <a:bodyPr/>
          <a:lstStyle/>
          <a:p>
            <a:fld id="{D0E9F4EE-4ED9-450D-A54E-15E87400EFD0}" type="slidenum">
              <a:rPr lang="en-US" smtClean="0"/>
              <a:pPr/>
              <a:t>11</a:t>
            </a:fld>
            <a:endParaRPr lang="en-US"/>
          </a:p>
        </p:txBody>
      </p:sp>
      <p:sp>
        <p:nvSpPr>
          <p:cNvPr id="64" name="Octagon 63"/>
          <p:cNvSpPr/>
          <p:nvPr/>
        </p:nvSpPr>
        <p:spPr>
          <a:xfrm>
            <a:off x="8019539" y="3365559"/>
            <a:ext cx="863668" cy="870383"/>
          </a:xfrm>
          <a:prstGeom prst="octagon">
            <a:avLst/>
          </a:prstGeom>
          <a:solidFill>
            <a:srgbClr val="950000"/>
          </a:solidFill>
          <a:ln>
            <a:solidFill>
              <a:schemeClr val="accent2">
                <a:lumMod val="50000"/>
              </a:schemeClr>
            </a:solidFill>
          </a:ln>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lIns="91325" tIns="45664" rIns="91325" bIns="45664" rtlCol="0" anchor="ctr"/>
          <a:lstStyle/>
          <a:p>
            <a:pPr algn="ctr"/>
            <a:endParaRPr lang="en-US"/>
          </a:p>
        </p:txBody>
      </p:sp>
      <p:sp>
        <p:nvSpPr>
          <p:cNvPr id="65" name="TextBox 64"/>
          <p:cNvSpPr txBox="1"/>
          <p:nvPr/>
        </p:nvSpPr>
        <p:spPr>
          <a:xfrm>
            <a:off x="0" y="152400"/>
            <a:ext cx="2819400" cy="802926"/>
          </a:xfrm>
          <a:prstGeom prst="rect">
            <a:avLst/>
          </a:prstGeom>
          <a:solidFill>
            <a:schemeClr val="bg1"/>
          </a:solidFill>
          <a:ln>
            <a:no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lIns="91325" tIns="45664" rIns="91325" bIns="45664" rtlCol="0" anchor="t"/>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1200" b="1" dirty="0" smtClean="0">
                <a:solidFill>
                  <a:schemeClr val="tx1"/>
                </a:solidFill>
              </a:rPr>
              <a:t>Credible Coverage </a:t>
            </a:r>
            <a:r>
              <a:rPr lang="en-US" sz="1100" dirty="0" smtClean="0">
                <a:solidFill>
                  <a:schemeClr val="tx1"/>
                </a:solidFill>
              </a:rPr>
              <a:t>is </a:t>
            </a:r>
            <a:r>
              <a:rPr lang="en-US" sz="1100" dirty="0">
                <a:solidFill>
                  <a:schemeClr val="tx1"/>
                </a:solidFill>
              </a:rPr>
              <a:t>credit for previous health coverage when moving from one type of insurance coverage to another</a:t>
            </a:r>
            <a:r>
              <a:rPr lang="en-US" sz="1100" dirty="0">
                <a:solidFill>
                  <a:schemeClr val="tx2">
                    <a:lumMod val="50000"/>
                  </a:schemeClr>
                </a:solidFill>
              </a:rPr>
              <a:t>.</a:t>
            </a:r>
          </a:p>
        </p:txBody>
      </p:sp>
      <p:graphicFrame>
        <p:nvGraphicFramePr>
          <p:cNvPr id="66" name="Diagram 65"/>
          <p:cNvGraphicFramePr/>
          <p:nvPr/>
        </p:nvGraphicFramePr>
        <p:xfrm>
          <a:off x="0" y="2891523"/>
          <a:ext cx="2938221" cy="2608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7" name="Diagram 66"/>
          <p:cNvGraphicFramePr/>
          <p:nvPr/>
        </p:nvGraphicFramePr>
        <p:xfrm>
          <a:off x="2346241" y="4082980"/>
          <a:ext cx="3416300" cy="23542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8" name="TextBox 67"/>
          <p:cNvSpPr txBox="1"/>
          <p:nvPr/>
        </p:nvSpPr>
        <p:spPr>
          <a:xfrm>
            <a:off x="3449553" y="228600"/>
            <a:ext cx="2438400" cy="492270"/>
          </a:xfrm>
          <a:prstGeom prst="rect">
            <a:avLst/>
          </a:prstGeom>
          <a:solidFill>
            <a:schemeClr val="bg1"/>
          </a:solidFill>
          <a:ln>
            <a:no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lIns="91325" tIns="45664" rIns="91325" bIns="45664" rtlCol="0" anchor="t"/>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1200" b="1" dirty="0"/>
              <a:t>Does</a:t>
            </a:r>
            <a:r>
              <a:rPr lang="en-US" sz="1200" b="1" dirty="0" smtClean="0"/>
              <a:t> individual have </a:t>
            </a:r>
            <a:r>
              <a:rPr lang="en-US" sz="1200" b="1" dirty="0"/>
              <a:t>some form of insurance?</a:t>
            </a:r>
          </a:p>
          <a:p>
            <a:endParaRPr lang="en-US" sz="1100" dirty="0"/>
          </a:p>
        </p:txBody>
      </p:sp>
      <p:sp>
        <p:nvSpPr>
          <p:cNvPr id="69" name="Rounded Rectangle 68"/>
          <p:cNvSpPr/>
          <p:nvPr/>
        </p:nvSpPr>
        <p:spPr>
          <a:xfrm>
            <a:off x="3511014" y="720869"/>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graphicFrame>
        <p:nvGraphicFramePr>
          <p:cNvPr id="70" name="Diagram 69"/>
          <p:cNvGraphicFramePr/>
          <p:nvPr/>
        </p:nvGraphicFramePr>
        <p:xfrm>
          <a:off x="6520914" y="757036"/>
          <a:ext cx="2623086" cy="122872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71" name="Rounded Rectangle 70"/>
          <p:cNvSpPr/>
          <p:nvPr/>
        </p:nvSpPr>
        <p:spPr>
          <a:xfrm>
            <a:off x="3105151" y="1218999"/>
            <a:ext cx="1628775" cy="304799"/>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b="1" dirty="0">
                <a:solidFill>
                  <a:schemeClr val="tx1"/>
                </a:solidFill>
              </a:rPr>
              <a:t>Is it credible coverage</a:t>
            </a:r>
            <a:r>
              <a:rPr lang="en-US" sz="1000" b="1" dirty="0" smtClean="0">
                <a:solidFill>
                  <a:schemeClr val="tx1"/>
                </a:solidFill>
              </a:rPr>
              <a:t>? </a:t>
            </a:r>
            <a:endParaRPr lang="en-US" sz="1000" b="1" dirty="0">
              <a:solidFill>
                <a:schemeClr val="tx1"/>
              </a:solidFill>
            </a:endParaRPr>
          </a:p>
        </p:txBody>
      </p:sp>
      <p:sp>
        <p:nvSpPr>
          <p:cNvPr id="72" name="Rounded Rectangle 71"/>
          <p:cNvSpPr/>
          <p:nvPr/>
        </p:nvSpPr>
        <p:spPr>
          <a:xfrm>
            <a:off x="3001724" y="2172857"/>
            <a:ext cx="1628774" cy="533399"/>
          </a:xfrm>
          <a:prstGeom prst="roundRect">
            <a:avLst/>
          </a:prstGeom>
          <a:solidFill>
            <a:srgbClr val="3366FF"/>
          </a:solidFill>
          <a:ln>
            <a:noFill/>
          </a:ln>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lIns="91325" tIns="91325" rIns="91325" bIns="45664" rtlCol="0" anchor="t"/>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1000" b="1" dirty="0">
                <a:solidFill>
                  <a:schemeClr val="bg1"/>
                </a:solidFill>
              </a:rPr>
              <a:t>Has had credible coverage in last 6 months?</a:t>
            </a:r>
          </a:p>
        </p:txBody>
      </p:sp>
      <p:sp>
        <p:nvSpPr>
          <p:cNvPr id="73" name="Rounded Rectangle 72"/>
          <p:cNvSpPr/>
          <p:nvPr/>
        </p:nvSpPr>
        <p:spPr>
          <a:xfrm>
            <a:off x="5111214" y="2401458"/>
            <a:ext cx="1512215" cy="304797"/>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smtClean="0">
                <a:solidFill>
                  <a:schemeClr val="tx1"/>
                </a:solidFill>
              </a:rPr>
              <a:t>Was coverage obtained?</a:t>
            </a:r>
            <a:endParaRPr lang="en-US" sz="1000" dirty="0"/>
          </a:p>
        </p:txBody>
      </p:sp>
      <p:sp>
        <p:nvSpPr>
          <p:cNvPr id="74" name="TextBox 73"/>
          <p:cNvSpPr txBox="1"/>
          <p:nvPr/>
        </p:nvSpPr>
        <p:spPr>
          <a:xfrm>
            <a:off x="3525300" y="1915679"/>
            <a:ext cx="557214" cy="25717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91325" tIns="45664" rIns="91325" bIns="45664" rtlCol="0" anchor="t"/>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100" b="1" dirty="0"/>
              <a:t>BOX 1</a:t>
            </a:r>
          </a:p>
        </p:txBody>
      </p:sp>
      <p:sp>
        <p:nvSpPr>
          <p:cNvPr id="75" name="Rounded Rectangle 74"/>
          <p:cNvSpPr/>
          <p:nvPr/>
        </p:nvSpPr>
        <p:spPr>
          <a:xfrm>
            <a:off x="7041672" y="2401458"/>
            <a:ext cx="1409700" cy="304797"/>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a:solidFill>
                  <a:schemeClr val="tx1"/>
                </a:solidFill>
              </a:rPr>
              <a:t>Is it credible coverage?</a:t>
            </a:r>
            <a:endParaRPr lang="en-US" sz="1000" dirty="0"/>
          </a:p>
        </p:txBody>
      </p:sp>
      <p:sp>
        <p:nvSpPr>
          <p:cNvPr id="76" name="Shape 4"/>
          <p:cNvSpPr/>
          <p:nvPr/>
        </p:nvSpPr>
        <p:spPr>
          <a:xfrm>
            <a:off x="8052234" y="3557080"/>
            <a:ext cx="798279" cy="474173"/>
          </a:xfrm>
          <a:custGeom>
            <a:avLst/>
            <a:gdLst>
              <a:gd name="connsiteX0" fmla="*/ 0 w 798279"/>
              <a:gd name="connsiteY0" fmla="*/ 0 h 474173"/>
              <a:gd name="connsiteX1" fmla="*/ 798279 w 798279"/>
              <a:gd name="connsiteY1" fmla="*/ 0 h 474173"/>
              <a:gd name="connsiteX2" fmla="*/ 798279 w 798279"/>
              <a:gd name="connsiteY2" fmla="*/ 474173 h 474173"/>
              <a:gd name="connsiteX3" fmla="*/ 0 w 798279"/>
              <a:gd name="connsiteY3" fmla="*/ 474173 h 474173"/>
              <a:gd name="connsiteX4" fmla="*/ 0 w 798279"/>
              <a:gd name="connsiteY4" fmla="*/ 0 h 474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279" h="474173">
                <a:moveTo>
                  <a:pt x="0" y="0"/>
                </a:moveTo>
                <a:lnTo>
                  <a:pt x="798279" y="0"/>
                </a:lnTo>
                <a:lnTo>
                  <a:pt x="798279" y="474173"/>
                </a:lnTo>
                <a:lnTo>
                  <a:pt x="0" y="474173"/>
                </a:lnTo>
                <a:lnTo>
                  <a:pt x="0" y="0"/>
                </a:lnTo>
                <a:close/>
              </a:path>
            </a:pathLst>
          </a:custGeom>
          <a:scene3d>
            <a:camera prst="orthographicFront"/>
            <a:lightRig rig="threePt" dir="t">
              <a:rot lat="0" lon="0" rev="10800000"/>
            </a:lightRig>
          </a:scene3d>
          <a:sp3d/>
        </p:spPr>
        <p:style>
          <a:lnRef idx="0">
            <a:scrgbClr r="0" g="0" b="0"/>
          </a:lnRef>
          <a:fillRef idx="0">
            <a:scrgbClr r="0" g="0" b="0"/>
          </a:fillRef>
          <a:effectRef idx="0">
            <a:scrgbClr r="0" g="0" b="0"/>
          </a:effectRef>
          <a:fontRef idx="minor">
            <a:schemeClr val="lt1"/>
          </a:fontRef>
        </p:style>
        <p:txBody>
          <a:bodyPr spcFirstLastPara="0" vert="horz" wrap="none" lIns="11415" tIns="11415" rIns="11415" bIns="11415" numCol="1" spcCol="1268" anchor="ctr" anchorCtr="0">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399548">
              <a:lnSpc>
                <a:spcPct val="90000"/>
              </a:lnSpc>
              <a:spcBef>
                <a:spcPct val="0"/>
              </a:spcBef>
              <a:spcAft>
                <a:spcPct val="35000"/>
              </a:spcAft>
            </a:pPr>
            <a:r>
              <a:rPr lang="en-US" sz="1400" b="1" dirty="0"/>
              <a:t>Stop</a:t>
            </a:r>
          </a:p>
        </p:txBody>
      </p:sp>
      <p:sp>
        <p:nvSpPr>
          <p:cNvPr id="77" name="Octagon 76"/>
          <p:cNvSpPr/>
          <p:nvPr/>
        </p:nvSpPr>
        <p:spPr>
          <a:xfrm>
            <a:off x="1584325" y="1737664"/>
            <a:ext cx="863668" cy="870383"/>
          </a:xfrm>
          <a:prstGeom prst="octagon">
            <a:avLst/>
          </a:prstGeom>
          <a:solidFill>
            <a:srgbClr val="950000"/>
          </a:solidFill>
          <a:ln>
            <a:solidFill>
              <a:schemeClr val="accent2">
                <a:lumMod val="50000"/>
              </a:schemeClr>
            </a:solidFill>
          </a:ln>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lIns="91325" tIns="45664" rIns="91325" bIns="45664" rtlCol="0" anchor="ctr"/>
          <a:lstStyle/>
          <a:p>
            <a:pPr algn="ctr"/>
            <a:endParaRPr lang="en-US"/>
          </a:p>
        </p:txBody>
      </p:sp>
      <p:sp>
        <p:nvSpPr>
          <p:cNvPr id="78" name="Shape 4"/>
          <p:cNvSpPr/>
          <p:nvPr/>
        </p:nvSpPr>
        <p:spPr>
          <a:xfrm>
            <a:off x="1764245" y="2049228"/>
            <a:ext cx="683748" cy="218886"/>
          </a:xfrm>
          <a:custGeom>
            <a:avLst/>
            <a:gdLst>
              <a:gd name="connsiteX0" fmla="*/ 0 w 798279"/>
              <a:gd name="connsiteY0" fmla="*/ 0 h 474173"/>
              <a:gd name="connsiteX1" fmla="*/ 798279 w 798279"/>
              <a:gd name="connsiteY1" fmla="*/ 0 h 474173"/>
              <a:gd name="connsiteX2" fmla="*/ 798279 w 798279"/>
              <a:gd name="connsiteY2" fmla="*/ 474173 h 474173"/>
              <a:gd name="connsiteX3" fmla="*/ 0 w 798279"/>
              <a:gd name="connsiteY3" fmla="*/ 474173 h 474173"/>
              <a:gd name="connsiteX4" fmla="*/ 0 w 798279"/>
              <a:gd name="connsiteY4" fmla="*/ 0 h 474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279" h="474173">
                <a:moveTo>
                  <a:pt x="0" y="0"/>
                </a:moveTo>
                <a:lnTo>
                  <a:pt x="798279" y="0"/>
                </a:lnTo>
                <a:lnTo>
                  <a:pt x="798279" y="474173"/>
                </a:lnTo>
                <a:lnTo>
                  <a:pt x="0" y="474173"/>
                </a:lnTo>
                <a:lnTo>
                  <a:pt x="0" y="0"/>
                </a:lnTo>
                <a:close/>
              </a:path>
            </a:pathLst>
          </a:custGeom>
          <a:scene3d>
            <a:camera prst="orthographicFront"/>
            <a:lightRig rig="threePt" dir="t">
              <a:rot lat="0" lon="0" rev="10800000"/>
            </a:lightRig>
          </a:scene3d>
          <a:sp3d>
            <a:bevelT w="114300" prst="artDeco"/>
          </a:sp3d>
        </p:spPr>
        <p:style>
          <a:lnRef idx="0">
            <a:scrgbClr r="0" g="0" b="0"/>
          </a:lnRef>
          <a:fillRef idx="0">
            <a:scrgbClr r="0" g="0" b="0"/>
          </a:fillRef>
          <a:effectRef idx="0">
            <a:scrgbClr r="0" g="0" b="0"/>
          </a:effectRef>
          <a:fontRef idx="minor">
            <a:schemeClr val="lt1"/>
          </a:fontRef>
        </p:style>
        <p:txBody>
          <a:bodyPr spcFirstLastPara="0" vert="horz" wrap="none" lIns="11415" tIns="11415" rIns="182651" bIns="11415" numCol="1" spcCol="1268" anchor="ctr" anchorCtr="0">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399548">
              <a:lnSpc>
                <a:spcPct val="90000"/>
              </a:lnSpc>
              <a:spcBef>
                <a:spcPct val="0"/>
              </a:spcBef>
              <a:spcAft>
                <a:spcPct val="35000"/>
              </a:spcAft>
            </a:pPr>
            <a:r>
              <a:rPr lang="en-US" sz="1400" b="1" dirty="0"/>
              <a:t>Stop</a:t>
            </a:r>
          </a:p>
        </p:txBody>
      </p:sp>
      <p:sp>
        <p:nvSpPr>
          <p:cNvPr id="79" name="Octagon 78"/>
          <p:cNvSpPr/>
          <p:nvPr/>
        </p:nvSpPr>
        <p:spPr>
          <a:xfrm>
            <a:off x="8019539" y="5064596"/>
            <a:ext cx="863668" cy="870383"/>
          </a:xfrm>
          <a:prstGeom prst="octagon">
            <a:avLst/>
          </a:prstGeom>
          <a:solidFill>
            <a:srgbClr val="950000"/>
          </a:solidFill>
          <a:ln>
            <a:solidFill>
              <a:schemeClr val="accent2">
                <a:lumMod val="50000"/>
              </a:schemeClr>
            </a:solidFill>
          </a:ln>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lIns="91325" tIns="45664" rIns="91325" bIns="45664" rtlCol="0" anchor="ctr"/>
          <a:lstStyle/>
          <a:p>
            <a:pPr algn="ctr"/>
            <a:endParaRPr lang="en-US"/>
          </a:p>
        </p:txBody>
      </p:sp>
      <p:sp>
        <p:nvSpPr>
          <p:cNvPr id="80" name="Shape 4"/>
          <p:cNvSpPr/>
          <p:nvPr/>
        </p:nvSpPr>
        <p:spPr>
          <a:xfrm>
            <a:off x="8052234" y="5262701"/>
            <a:ext cx="798279" cy="474173"/>
          </a:xfrm>
          <a:custGeom>
            <a:avLst/>
            <a:gdLst>
              <a:gd name="connsiteX0" fmla="*/ 0 w 798279"/>
              <a:gd name="connsiteY0" fmla="*/ 0 h 474173"/>
              <a:gd name="connsiteX1" fmla="*/ 798279 w 798279"/>
              <a:gd name="connsiteY1" fmla="*/ 0 h 474173"/>
              <a:gd name="connsiteX2" fmla="*/ 798279 w 798279"/>
              <a:gd name="connsiteY2" fmla="*/ 474173 h 474173"/>
              <a:gd name="connsiteX3" fmla="*/ 0 w 798279"/>
              <a:gd name="connsiteY3" fmla="*/ 474173 h 474173"/>
              <a:gd name="connsiteX4" fmla="*/ 0 w 798279"/>
              <a:gd name="connsiteY4" fmla="*/ 0 h 474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8279" h="474173">
                <a:moveTo>
                  <a:pt x="0" y="0"/>
                </a:moveTo>
                <a:lnTo>
                  <a:pt x="798279" y="0"/>
                </a:lnTo>
                <a:lnTo>
                  <a:pt x="798279" y="474173"/>
                </a:lnTo>
                <a:lnTo>
                  <a:pt x="0" y="474173"/>
                </a:lnTo>
                <a:lnTo>
                  <a:pt x="0" y="0"/>
                </a:lnTo>
                <a:close/>
              </a:path>
            </a:pathLst>
          </a:custGeom>
          <a:scene3d>
            <a:camera prst="orthographicFront"/>
            <a:lightRig rig="threePt" dir="t">
              <a:rot lat="0" lon="0" rev="10800000"/>
            </a:lightRig>
          </a:scene3d>
          <a:sp3d>
            <a:bevelT w="114300" prst="artDeco"/>
          </a:sp3d>
        </p:spPr>
        <p:style>
          <a:lnRef idx="0">
            <a:scrgbClr r="0" g="0" b="0"/>
          </a:lnRef>
          <a:fillRef idx="0">
            <a:scrgbClr r="0" g="0" b="0"/>
          </a:fillRef>
          <a:effectRef idx="0">
            <a:scrgbClr r="0" g="0" b="0"/>
          </a:effectRef>
          <a:fontRef idx="minor">
            <a:schemeClr val="lt1"/>
          </a:fontRef>
        </p:style>
        <p:txBody>
          <a:bodyPr spcFirstLastPara="0" vert="horz" wrap="none" lIns="11415" tIns="11415" rIns="11415" bIns="11415" numCol="1" spcCol="1268" anchor="ctr" anchorCtr="0">
            <a:noAutofit/>
          </a:bodyP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399548">
              <a:lnSpc>
                <a:spcPct val="90000"/>
              </a:lnSpc>
              <a:spcBef>
                <a:spcPct val="0"/>
              </a:spcBef>
              <a:spcAft>
                <a:spcPct val="35000"/>
              </a:spcAft>
            </a:pPr>
            <a:r>
              <a:rPr lang="en-US" sz="1400" b="1" dirty="0"/>
              <a:t>Stop</a:t>
            </a:r>
          </a:p>
        </p:txBody>
      </p:sp>
      <p:sp>
        <p:nvSpPr>
          <p:cNvPr id="81" name="Rounded Rectangle 80"/>
          <p:cNvSpPr/>
          <p:nvPr/>
        </p:nvSpPr>
        <p:spPr>
          <a:xfrm>
            <a:off x="3826650" y="3309433"/>
            <a:ext cx="1935892" cy="247647"/>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0" rIns="91325" bIns="45664" rtlCol="0" anchor="t" anchorCtr="0"/>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a:solidFill>
                  <a:schemeClr val="tx1"/>
                </a:solidFill>
              </a:rPr>
              <a:t>Is </a:t>
            </a:r>
            <a:r>
              <a:rPr lang="en-US" sz="1000" dirty="0" smtClean="0">
                <a:solidFill>
                  <a:schemeClr val="tx1"/>
                </a:solidFill>
              </a:rPr>
              <a:t>the individual undocumented</a:t>
            </a:r>
            <a:r>
              <a:rPr lang="en-US" sz="1000" dirty="0">
                <a:solidFill>
                  <a:schemeClr val="tx1"/>
                </a:solidFill>
              </a:rPr>
              <a:t>?</a:t>
            </a:r>
            <a:endParaRPr lang="en-US" sz="1000" dirty="0"/>
          </a:p>
        </p:txBody>
      </p:sp>
      <p:sp>
        <p:nvSpPr>
          <p:cNvPr id="82" name="Rounded Rectangle 81"/>
          <p:cNvSpPr/>
          <p:nvPr/>
        </p:nvSpPr>
        <p:spPr>
          <a:xfrm>
            <a:off x="6324763" y="5127273"/>
            <a:ext cx="1507694" cy="609601"/>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91325"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solidFill>
                  <a:sysClr val="windowText" lastClr="000000"/>
                </a:solidFill>
              </a:rPr>
              <a:t>Refer to available Ryan White services</a:t>
            </a:r>
          </a:p>
        </p:txBody>
      </p:sp>
      <p:sp>
        <p:nvSpPr>
          <p:cNvPr id="83" name="TextBox 82"/>
          <p:cNvSpPr txBox="1"/>
          <p:nvPr/>
        </p:nvSpPr>
        <p:spPr>
          <a:xfrm>
            <a:off x="6617811" y="3307352"/>
            <a:ext cx="847725" cy="266699"/>
          </a:xfrm>
          <a:prstGeom prst="rect">
            <a:avLst/>
          </a:prstGeom>
          <a:solidFill>
            <a:srgbClr val="3366FF"/>
          </a:solidFill>
          <a:ln>
            <a:noFill/>
          </a:ln>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wrap="square" lIns="91325" tIns="45664" rIns="91325" bIns="45664" rtlCol="0" anchor="t"/>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1000" b="1" dirty="0">
                <a:solidFill>
                  <a:schemeClr val="bg1"/>
                </a:solidFill>
              </a:rPr>
              <a:t>Go to Box 1</a:t>
            </a:r>
          </a:p>
          <a:p>
            <a:endParaRPr lang="en-US" sz="1000" dirty="0"/>
          </a:p>
        </p:txBody>
      </p:sp>
      <p:sp>
        <p:nvSpPr>
          <p:cNvPr id="84" name="Rounded Rectangle 83"/>
          <p:cNvSpPr/>
          <p:nvPr/>
        </p:nvSpPr>
        <p:spPr>
          <a:xfrm>
            <a:off x="6324764" y="3764552"/>
            <a:ext cx="1076325" cy="266698"/>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0" rIns="91325" bIns="45664" rtlCol="0" anchor="ctr" anchorCtr="0"/>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a:solidFill>
                  <a:schemeClr val="tx1"/>
                </a:solidFill>
              </a:rPr>
              <a:t>Reevaluate</a:t>
            </a:r>
            <a:endParaRPr lang="en-US" sz="1000" dirty="0"/>
          </a:p>
        </p:txBody>
      </p:sp>
      <p:sp>
        <p:nvSpPr>
          <p:cNvPr id="85" name="Rounded Rectangle 84"/>
          <p:cNvSpPr/>
          <p:nvPr/>
        </p:nvSpPr>
        <p:spPr>
          <a:xfrm>
            <a:off x="6630777" y="4235942"/>
            <a:ext cx="1534847" cy="304797"/>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smtClean="0">
                <a:solidFill>
                  <a:schemeClr val="tx1"/>
                </a:solidFill>
              </a:rPr>
              <a:t>Was coverage obtained?</a:t>
            </a:r>
            <a:endParaRPr lang="en-US" sz="1000" dirty="0"/>
          </a:p>
        </p:txBody>
      </p:sp>
      <p:cxnSp>
        <p:nvCxnSpPr>
          <p:cNvPr id="86" name="Elbow Connector 150"/>
          <p:cNvCxnSpPr>
            <a:stCxn id="69" idx="3"/>
          </p:cNvCxnSpPr>
          <p:nvPr/>
        </p:nvCxnSpPr>
        <p:spPr>
          <a:xfrm>
            <a:off x="4082517" y="892319"/>
            <a:ext cx="257627" cy="32667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Elbow Connector 86"/>
          <p:cNvCxnSpPr/>
          <p:nvPr/>
        </p:nvCxnSpPr>
        <p:spPr>
          <a:xfrm rot="10800000" flipV="1">
            <a:off x="2474676" y="1737661"/>
            <a:ext cx="630474" cy="40049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4733927" y="1737661"/>
            <a:ext cx="39504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Elbow Connector 76"/>
          <p:cNvCxnSpPr>
            <a:endCxn id="73" idx="0"/>
          </p:cNvCxnSpPr>
          <p:nvPr/>
        </p:nvCxnSpPr>
        <p:spPr>
          <a:xfrm>
            <a:off x="5867321" y="1915679"/>
            <a:ext cx="0" cy="4857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endCxn id="72" idx="3"/>
          </p:cNvCxnSpPr>
          <p:nvPr/>
        </p:nvCxnSpPr>
        <p:spPr>
          <a:xfrm rot="10800000">
            <a:off x="4630498" y="2439557"/>
            <a:ext cx="480716" cy="43814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Elbow Connector 90"/>
          <p:cNvCxnSpPr>
            <a:endCxn id="81" idx="0"/>
          </p:cNvCxnSpPr>
          <p:nvPr/>
        </p:nvCxnSpPr>
        <p:spPr>
          <a:xfrm rot="16200000" flipH="1">
            <a:off x="4444139" y="2958975"/>
            <a:ext cx="246458" cy="45445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6200000" flipH="1">
            <a:off x="2721138" y="3629316"/>
            <a:ext cx="1132681"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63"/>
          <p:cNvCxnSpPr>
            <a:endCxn id="104" idx="1"/>
          </p:cNvCxnSpPr>
          <p:nvPr/>
        </p:nvCxnSpPr>
        <p:spPr>
          <a:xfrm>
            <a:off x="4082514" y="3916951"/>
            <a:ext cx="690885" cy="361951"/>
          </a:xfrm>
          <a:prstGeom prst="bentConnector3">
            <a:avLst>
              <a:gd name="adj1" fmla="val -4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Elbow Connector 63"/>
          <p:cNvCxnSpPr>
            <a:endCxn id="84" idx="1"/>
          </p:cNvCxnSpPr>
          <p:nvPr/>
        </p:nvCxnSpPr>
        <p:spPr>
          <a:xfrm>
            <a:off x="5622525" y="3741981"/>
            <a:ext cx="702238" cy="15592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Elbow Connector 63"/>
          <p:cNvCxnSpPr>
            <a:endCxn id="75" idx="1"/>
          </p:cNvCxnSpPr>
          <p:nvPr/>
        </p:nvCxnSpPr>
        <p:spPr>
          <a:xfrm flipV="1">
            <a:off x="6623429" y="2553857"/>
            <a:ext cx="418245" cy="29488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5090642" y="6815596"/>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15026068" y="6772549"/>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7198323" y="3178252"/>
            <a:ext cx="258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Elbow Connector 98"/>
          <p:cNvCxnSpPr/>
          <p:nvPr/>
        </p:nvCxnSpPr>
        <p:spPr>
          <a:xfrm rot="16200000" flipH="1">
            <a:off x="8157206" y="3071391"/>
            <a:ext cx="302584" cy="28575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84" idx="2"/>
          </p:cNvCxnSpPr>
          <p:nvPr/>
        </p:nvCxnSpPr>
        <p:spPr>
          <a:xfrm rot="16200000" flipH="1">
            <a:off x="6760585" y="4133596"/>
            <a:ext cx="204691"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Elbow Connector 100"/>
          <p:cNvCxnSpPr>
            <a:endCxn id="104" idx="3"/>
          </p:cNvCxnSpPr>
          <p:nvPr/>
        </p:nvCxnSpPr>
        <p:spPr>
          <a:xfrm rot="10800000">
            <a:off x="6059273" y="4278900"/>
            <a:ext cx="571502" cy="4191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Elbow Connector 101"/>
          <p:cNvCxnSpPr/>
          <p:nvPr/>
        </p:nvCxnSpPr>
        <p:spPr>
          <a:xfrm>
            <a:off x="5416340" y="4428425"/>
            <a:ext cx="908427" cy="834274"/>
          </a:xfrm>
          <a:prstGeom prst="bentConnector3">
            <a:avLst>
              <a:gd name="adj1" fmla="val 5482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Elbow Connector 122"/>
          <p:cNvCxnSpPr/>
          <p:nvPr/>
        </p:nvCxnSpPr>
        <p:spPr>
          <a:xfrm>
            <a:off x="8184672" y="4712185"/>
            <a:ext cx="266700" cy="35240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4" name="Rounded Rectangle 103"/>
          <p:cNvSpPr/>
          <p:nvPr/>
        </p:nvSpPr>
        <p:spPr>
          <a:xfrm>
            <a:off x="4773399" y="4031250"/>
            <a:ext cx="1285874" cy="495300"/>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a:solidFill>
                  <a:sysClr val="windowText" lastClr="000000"/>
                </a:solidFill>
              </a:rPr>
              <a:t>May qualify for non-credible coverage</a:t>
            </a:r>
          </a:p>
        </p:txBody>
      </p:sp>
      <p:cxnSp>
        <p:nvCxnSpPr>
          <p:cNvPr id="105" name="Elbow Connector 150"/>
          <p:cNvCxnSpPr>
            <a:stCxn id="108" idx="1"/>
          </p:cNvCxnSpPr>
          <p:nvPr/>
        </p:nvCxnSpPr>
        <p:spPr>
          <a:xfrm rot="10800000" flipV="1">
            <a:off x="5316453" y="892320"/>
            <a:ext cx="1588" cy="461960"/>
          </a:xfrm>
          <a:prstGeom prst="bentConnector4">
            <a:avLst>
              <a:gd name="adj1" fmla="val 14559194"/>
              <a:gd name="adj2" fmla="val 68557"/>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Rounded Rectangle 107"/>
          <p:cNvSpPr/>
          <p:nvPr/>
        </p:nvSpPr>
        <p:spPr>
          <a:xfrm>
            <a:off x="5316453" y="720870"/>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t>No</a:t>
            </a:r>
          </a:p>
        </p:txBody>
      </p:sp>
      <p:sp>
        <p:nvSpPr>
          <p:cNvPr id="109" name="Rounded Rectangle 108"/>
          <p:cNvSpPr/>
          <p:nvPr/>
        </p:nvSpPr>
        <p:spPr>
          <a:xfrm>
            <a:off x="3826649" y="3555003"/>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sp>
        <p:nvSpPr>
          <p:cNvPr id="110" name="Rounded Rectangle 109"/>
          <p:cNvSpPr/>
          <p:nvPr/>
        </p:nvSpPr>
        <p:spPr>
          <a:xfrm>
            <a:off x="3001724" y="2720074"/>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sp>
        <p:nvSpPr>
          <p:cNvPr id="111" name="Rounded Rectangle 110"/>
          <p:cNvSpPr/>
          <p:nvPr/>
        </p:nvSpPr>
        <p:spPr>
          <a:xfrm>
            <a:off x="3105151" y="1520969"/>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sp>
        <p:nvSpPr>
          <p:cNvPr id="112" name="Rounded Rectangle 111"/>
          <p:cNvSpPr/>
          <p:nvPr/>
        </p:nvSpPr>
        <p:spPr>
          <a:xfrm>
            <a:off x="6039013" y="2720074"/>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sp>
        <p:nvSpPr>
          <p:cNvPr id="113" name="Rounded Rectangle 112"/>
          <p:cNvSpPr/>
          <p:nvPr/>
        </p:nvSpPr>
        <p:spPr>
          <a:xfrm>
            <a:off x="7879872" y="2720074"/>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sp>
        <p:nvSpPr>
          <p:cNvPr id="114" name="Rounded Rectangle 113"/>
          <p:cNvSpPr/>
          <p:nvPr/>
        </p:nvSpPr>
        <p:spPr>
          <a:xfrm>
            <a:off x="7594122" y="4540737"/>
            <a:ext cx="571500" cy="342900"/>
          </a:xfrm>
          <a:prstGeom prst="roundRect">
            <a:avLst/>
          </a:prstGeom>
          <a:solidFill>
            <a:srgbClr val="92D050"/>
          </a:soli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Yes</a:t>
            </a:r>
          </a:p>
        </p:txBody>
      </p:sp>
      <p:sp>
        <p:nvSpPr>
          <p:cNvPr id="115" name="Rounded Rectangle 114"/>
          <p:cNvSpPr/>
          <p:nvPr/>
        </p:nvSpPr>
        <p:spPr>
          <a:xfrm>
            <a:off x="7022622" y="2707046"/>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effectLst>
                  <a:outerShdw blurRad="50800" dist="38100" dir="2700000" algn="tl" rotWithShape="0">
                    <a:prstClr val="black">
                      <a:alpha val="40000"/>
                    </a:prstClr>
                  </a:outerShdw>
                </a:effectLst>
              </a:rPr>
              <a:t>No</a:t>
            </a:r>
          </a:p>
        </p:txBody>
      </p:sp>
      <p:sp>
        <p:nvSpPr>
          <p:cNvPr id="116" name="Rounded Rectangle 115"/>
          <p:cNvSpPr/>
          <p:nvPr/>
        </p:nvSpPr>
        <p:spPr>
          <a:xfrm>
            <a:off x="5191041" y="3555003"/>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dirty="0">
                <a:effectLst>
                  <a:outerShdw blurRad="50800" dist="38100" dir="2700000" algn="tl" rotWithShape="0">
                    <a:prstClr val="black">
                      <a:alpha val="40000"/>
                    </a:prstClr>
                  </a:outerShdw>
                </a:effectLst>
              </a:rPr>
              <a:t>No</a:t>
            </a:r>
          </a:p>
        </p:txBody>
      </p:sp>
      <p:sp>
        <p:nvSpPr>
          <p:cNvPr id="117" name="Rounded Rectangle 116"/>
          <p:cNvSpPr/>
          <p:nvPr/>
        </p:nvSpPr>
        <p:spPr>
          <a:xfrm>
            <a:off x="4054391" y="2706252"/>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No</a:t>
            </a:r>
          </a:p>
        </p:txBody>
      </p:sp>
      <p:sp>
        <p:nvSpPr>
          <p:cNvPr id="118" name="Rounded Rectangle 117"/>
          <p:cNvSpPr/>
          <p:nvPr/>
        </p:nvSpPr>
        <p:spPr>
          <a:xfrm>
            <a:off x="5111213" y="2707046"/>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No</a:t>
            </a:r>
          </a:p>
        </p:txBody>
      </p:sp>
      <p:sp>
        <p:nvSpPr>
          <p:cNvPr id="119" name="Rounded Rectangle 118"/>
          <p:cNvSpPr/>
          <p:nvPr/>
        </p:nvSpPr>
        <p:spPr>
          <a:xfrm>
            <a:off x="4162427" y="1520969"/>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No</a:t>
            </a:r>
          </a:p>
        </p:txBody>
      </p:sp>
      <p:sp>
        <p:nvSpPr>
          <p:cNvPr id="120" name="Rounded Rectangle 119"/>
          <p:cNvSpPr/>
          <p:nvPr/>
        </p:nvSpPr>
        <p:spPr>
          <a:xfrm>
            <a:off x="6617811" y="4540737"/>
            <a:ext cx="571500" cy="342900"/>
          </a:xfrm>
          <a:prstGeom prst="roundRect">
            <a:avLst/>
          </a:prstGeom>
          <a:solidFill>
            <a:srgbClr val="950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100" b="1" dirty="0">
                <a:effectLst>
                  <a:outerShdw blurRad="50800" dist="38100" dir="2700000" algn="tl" rotWithShape="0">
                    <a:prstClr val="black">
                      <a:alpha val="40000"/>
                    </a:prstClr>
                  </a:outerShdw>
                </a:effectLst>
              </a:rPr>
              <a:t>No</a:t>
            </a:r>
          </a:p>
        </p:txBody>
      </p:sp>
      <p:sp>
        <p:nvSpPr>
          <p:cNvPr id="121" name="Rounded Rectangle 120"/>
          <p:cNvSpPr/>
          <p:nvPr/>
        </p:nvSpPr>
        <p:spPr>
          <a:xfrm>
            <a:off x="5129770" y="1354280"/>
            <a:ext cx="1391940" cy="694948"/>
          </a:xfrm>
          <a:prstGeom prst="round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91325" tIns="45664" rIns="91325" bIns="45664" rtlCol="0" anchor="t"/>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000" dirty="0">
                <a:solidFill>
                  <a:schemeClr val="tx1"/>
                </a:solidFill>
              </a:rPr>
              <a:t>Screen for all coverage options </a:t>
            </a:r>
            <a:r>
              <a:rPr lang="en-US" sz="900" dirty="0">
                <a:solidFill>
                  <a:schemeClr val="tx1"/>
                </a:solidFill>
              </a:rPr>
              <a:t>(see</a:t>
            </a:r>
            <a:r>
              <a:rPr lang="en-US" sz="900" dirty="0" smtClean="0">
                <a:solidFill>
                  <a:schemeClr val="tx1"/>
                </a:solidFill>
              </a:rPr>
              <a:t> </a:t>
            </a:r>
            <a:r>
              <a:rPr lang="en-US" sz="900" b="1" dirty="0" smtClean="0">
                <a:solidFill>
                  <a:schemeClr val="tx1"/>
                </a:solidFill>
              </a:rPr>
              <a:t>Types </a:t>
            </a:r>
            <a:r>
              <a:rPr lang="en-US" sz="900" b="1" dirty="0">
                <a:solidFill>
                  <a:schemeClr val="tx1"/>
                </a:solidFill>
              </a:rPr>
              <a:t>of</a:t>
            </a:r>
            <a:r>
              <a:rPr lang="en-US" sz="900" b="1" dirty="0" smtClean="0">
                <a:solidFill>
                  <a:schemeClr val="tx1"/>
                </a:solidFill>
              </a:rPr>
              <a:t> </a:t>
            </a:r>
            <a:r>
              <a:rPr lang="en-US" sz="900" b="1" dirty="0">
                <a:solidFill>
                  <a:schemeClr val="tx1"/>
                </a:solidFill>
              </a:rPr>
              <a:t>C</a:t>
            </a:r>
            <a:r>
              <a:rPr lang="en-US" sz="900" b="1" dirty="0" smtClean="0">
                <a:solidFill>
                  <a:schemeClr val="tx1"/>
                </a:solidFill>
              </a:rPr>
              <a:t>redible Coverage</a:t>
            </a:r>
            <a:r>
              <a:rPr lang="en-US" sz="900" dirty="0">
                <a:solidFill>
                  <a:schemeClr val="tx1"/>
                </a:solidFill>
              </a:rPr>
              <a:t>)</a:t>
            </a:r>
            <a:endParaRPr lang="en-US"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457200" y="1371600"/>
            <a:ext cx="8229600" cy="5029200"/>
          </a:xfrm>
        </p:spPr>
        <p:txBody>
          <a:bodyPr>
            <a:normAutofit fontScale="77500" lnSpcReduction="20000"/>
          </a:bodyPr>
          <a:lstStyle/>
          <a:p>
            <a:r>
              <a:rPr lang="en-US" dirty="0" smtClean="0"/>
              <a:t>Service providers knowledge of available resources, including ability to access and troubleshoot varies greatly;</a:t>
            </a:r>
          </a:p>
          <a:p>
            <a:endParaRPr lang="en-US" dirty="0" smtClean="0"/>
          </a:p>
          <a:p>
            <a:r>
              <a:rPr lang="en-US" dirty="0" smtClean="0"/>
              <a:t>Consumer population is diverse, individuals’ situations present unique challenges for service access;</a:t>
            </a:r>
          </a:p>
          <a:p>
            <a:endParaRPr lang="en-US" dirty="0" smtClean="0"/>
          </a:p>
          <a:p>
            <a:r>
              <a:rPr lang="en-US" dirty="0" smtClean="0"/>
              <a:t>Resources routinely transform—flexibility is essential;</a:t>
            </a:r>
          </a:p>
          <a:p>
            <a:endParaRPr lang="en-US" dirty="0" smtClean="0"/>
          </a:p>
          <a:p>
            <a:r>
              <a:rPr lang="en-US" dirty="0" smtClean="0"/>
              <a:t>Collaboration among state-wide Ryan White service providers is both necessary and complex;</a:t>
            </a:r>
          </a:p>
          <a:p>
            <a:endParaRPr lang="en-US" dirty="0" smtClean="0"/>
          </a:p>
          <a:p>
            <a:r>
              <a:rPr lang="en-US" dirty="0" smtClean="0"/>
              <a:t>Knowledge of the PPACA and Ryan White resources at the local, state, and national level is required for effective response.</a:t>
            </a:r>
            <a:endParaRPr lang="en-US" dirty="0"/>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Adaptation</a:t>
            </a:r>
            <a:endParaRPr lang="en-US" dirty="0"/>
          </a:p>
        </p:txBody>
      </p:sp>
      <p:sp>
        <p:nvSpPr>
          <p:cNvPr id="3" name="Content Placeholder 2"/>
          <p:cNvSpPr>
            <a:spLocks noGrp="1"/>
          </p:cNvSpPr>
          <p:nvPr>
            <p:ph idx="1"/>
          </p:nvPr>
        </p:nvSpPr>
        <p:spPr/>
        <p:txBody>
          <a:bodyPr>
            <a:normAutofit fontScale="92500"/>
          </a:bodyPr>
          <a:lstStyle/>
          <a:p>
            <a:r>
              <a:rPr lang="en-US" dirty="0" smtClean="0"/>
              <a:t>Scan national and local landscapes to determine service gaps and needs;</a:t>
            </a:r>
          </a:p>
          <a:p>
            <a:r>
              <a:rPr lang="en-US" dirty="0" smtClean="0"/>
              <a:t>Consider available resources, knowledge of their availability, and ease of access;</a:t>
            </a:r>
          </a:p>
          <a:p>
            <a:r>
              <a:rPr lang="en-US" dirty="0" smtClean="0"/>
              <a:t>Assess providers’ and consumers’ access to and knowledge of complex, often fragmented resources;</a:t>
            </a:r>
          </a:p>
          <a:p>
            <a:r>
              <a:rPr lang="en-US" dirty="0" smtClean="0"/>
              <a:t>Ensure providers’ and consumers’ competence through routine, effective continuing education.</a:t>
            </a:r>
          </a:p>
          <a:p>
            <a:endParaRPr lang="en-US" dirty="0"/>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r>
              <a:rPr lang="en-US" dirty="0" smtClean="0"/>
              <a:t>Processes for developing PCIP-related training for HIV direct service providers have proven to be necessary and effective;</a:t>
            </a:r>
          </a:p>
          <a:p>
            <a:pPr marL="514350" indent="-514350"/>
            <a:endParaRPr lang="en-US" dirty="0" smtClean="0"/>
          </a:p>
          <a:p>
            <a:pPr marL="514350" indent="-514350"/>
            <a:r>
              <a:rPr lang="en-US" dirty="0"/>
              <a:t>M</a:t>
            </a:r>
            <a:r>
              <a:rPr lang="en-US" dirty="0" smtClean="0"/>
              <a:t>ethods demonstrated to be effective in imparting PCIP-related information to HIV direct service providers should be comprehensive and flexible;</a:t>
            </a:r>
          </a:p>
          <a:p>
            <a:pPr marL="514350" indent="-514350"/>
            <a:endParaRPr lang="en-US" dirty="0" smtClean="0"/>
          </a:p>
          <a:p>
            <a:pPr marL="514350" indent="-514350"/>
            <a:r>
              <a:rPr lang="en-US" dirty="0" smtClean="0"/>
              <a:t>Extrapolation and application to local settings best practices from this workshop for the creation and delivery of similar direct service provider training projects</a:t>
            </a:r>
          </a:p>
          <a:p>
            <a:endParaRPr lang="en-US" dirty="0"/>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Health Resources and Services Administration (HRSA) HIV/AIDS Bureau (HAB):</a:t>
            </a:r>
          </a:p>
          <a:p>
            <a:pPr lvl="1"/>
            <a:r>
              <a:rPr lang="en-US" dirty="0" smtClean="0">
                <a:hlinkClick r:id="rId2"/>
              </a:rPr>
              <a:t>www.hab.hrsa.gov</a:t>
            </a:r>
            <a:r>
              <a:rPr lang="en-US" dirty="0" smtClean="0"/>
              <a:t> </a:t>
            </a:r>
          </a:p>
          <a:p>
            <a:pPr lvl="1"/>
            <a:endParaRPr lang="en-US" dirty="0" smtClean="0"/>
          </a:p>
          <a:p>
            <a:r>
              <a:rPr lang="en-US" dirty="0" smtClean="0"/>
              <a:t>PCIP:</a:t>
            </a:r>
          </a:p>
          <a:p>
            <a:pPr lvl="1"/>
            <a:r>
              <a:rPr lang="en-US" dirty="0" smtClean="0">
                <a:hlinkClick r:id="rId3"/>
              </a:rPr>
              <a:t>www.pcip.gov</a:t>
            </a:r>
            <a:endParaRPr lang="en-US" dirty="0" smtClean="0"/>
          </a:p>
          <a:p>
            <a:pPr lvl="1"/>
            <a:r>
              <a:rPr lang="en-US" dirty="0" smtClean="0">
                <a:hlinkClick r:id="rId4"/>
              </a:rPr>
              <a:t>www.pciplan.com</a:t>
            </a:r>
            <a:endParaRPr lang="en-US" dirty="0" smtClean="0"/>
          </a:p>
          <a:p>
            <a:pPr lvl="1"/>
            <a:endParaRPr lang="en-US" dirty="0" smtClean="0"/>
          </a:p>
          <a:p>
            <a:r>
              <a:rPr lang="en-US" dirty="0" smtClean="0"/>
              <a:t>Presenters:</a:t>
            </a:r>
          </a:p>
          <a:p>
            <a:pPr lvl="1"/>
            <a:r>
              <a:rPr lang="en-US" dirty="0" smtClean="0"/>
              <a:t>Lucy </a:t>
            </a:r>
            <a:r>
              <a:rPr lang="en-US" dirty="0" err="1" smtClean="0"/>
              <a:t>Cordts</a:t>
            </a:r>
            <a:r>
              <a:rPr lang="en-US" dirty="0" smtClean="0"/>
              <a:t> </a:t>
            </a:r>
            <a:r>
              <a:rPr lang="en-US" dirty="0" smtClean="0">
                <a:hlinkClick r:id="rId5"/>
              </a:rPr>
              <a:t>lucyc@noaidstf.org</a:t>
            </a:r>
            <a:r>
              <a:rPr lang="en-US" dirty="0" smtClean="0"/>
              <a:t>	</a:t>
            </a:r>
          </a:p>
          <a:p>
            <a:pPr lvl="1"/>
            <a:r>
              <a:rPr lang="en-US" dirty="0" smtClean="0"/>
              <a:t>Heather Weaver </a:t>
            </a:r>
            <a:r>
              <a:rPr lang="en-US" dirty="0" smtClean="0">
                <a:hlinkClick r:id="rId6"/>
              </a:rPr>
              <a:t>heather.weaver@la.gov</a:t>
            </a:r>
            <a:endParaRPr lang="en-US" dirty="0" smtClean="0"/>
          </a:p>
          <a:p>
            <a:pPr lvl="1"/>
            <a:endParaRPr lang="en-US" dirty="0" smtClean="0"/>
          </a:p>
          <a:p>
            <a:pPr lvl="1">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Questions?</a:t>
            </a:r>
            <a:endParaRPr lang="en-US" sz="6000" dirty="0"/>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
        <p:nvSpPr>
          <p:cNvPr id="4" name="Slide Number Placeholder 3"/>
          <p:cNvSpPr>
            <a:spLocks noGrp="1"/>
          </p:cNvSpPr>
          <p:nvPr>
            <p:ph type="sldNum" sz="quarter" idx="12"/>
          </p:nvPr>
        </p:nvSpPr>
        <p:spPr/>
        <p:txBody>
          <a:bodyPr/>
          <a:lstStyle/>
          <a:p>
            <a:fld id="{D0E9F4EE-4ED9-450D-A54E-15E87400EFD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Content Placeholder 2"/>
          <p:cNvSpPr>
            <a:spLocks noGrp="1"/>
          </p:cNvSpPr>
          <p:nvPr>
            <p:ph idx="1"/>
          </p:nvPr>
        </p:nvSpPr>
        <p:spPr/>
        <p:txBody>
          <a:bodyPr/>
          <a:lstStyle/>
          <a:p>
            <a:pPr algn="ctr">
              <a:buNone/>
            </a:pPr>
            <a:r>
              <a:rPr lang="en-US" dirty="0" smtClean="0"/>
              <a:t>If you would like to receive continuing education credit for this activity, please visit:</a:t>
            </a:r>
          </a:p>
          <a:p>
            <a:pPr algn="ctr">
              <a:buNone/>
            </a:pPr>
            <a:r>
              <a:rPr lang="en-US" dirty="0" smtClean="0">
                <a:hlinkClick r:id="rId2"/>
              </a:rPr>
              <a:t>http://www.pesgce.com/RyanWhite2012</a:t>
            </a:r>
            <a:r>
              <a:rPr lang="en-US" dirty="0" smtClean="0"/>
              <a:t> </a:t>
            </a:r>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p>
          <a:p>
            <a:endParaRPr lang="en-US" dirty="0"/>
          </a:p>
          <a:p>
            <a:r>
              <a:rPr lang="en-US" dirty="0" smtClean="0"/>
              <a:t>Commercial support was not received for this activity.</a:t>
            </a:r>
          </a:p>
          <a:p>
            <a:endParaRPr lang="en-US" dirty="0" smtClean="0"/>
          </a:p>
          <a:p>
            <a:r>
              <a:rPr lang="en-US" dirty="0" smtClean="0"/>
              <a:t>Lucy </a:t>
            </a:r>
            <a:r>
              <a:rPr lang="en-US" dirty="0" err="1" smtClean="0"/>
              <a:t>Cordts</a:t>
            </a:r>
            <a:r>
              <a:rPr lang="en-US" dirty="0" smtClean="0"/>
              <a:t>, LCSW </a:t>
            </a:r>
          </a:p>
          <a:p>
            <a:pPr lvl="1">
              <a:buNone/>
            </a:pPr>
            <a:r>
              <a:rPr lang="en-US" dirty="0" smtClean="0"/>
              <a:t>Has no financial interest or relationships to disclose.</a:t>
            </a:r>
          </a:p>
          <a:p>
            <a:pPr lvl="1">
              <a:buNone/>
            </a:pPr>
            <a:endParaRPr lang="en-US" dirty="0" smtClean="0"/>
          </a:p>
          <a:p>
            <a:r>
              <a:rPr lang="en-US" dirty="0" smtClean="0"/>
              <a:t>Heather Weaver, LCSW </a:t>
            </a:r>
          </a:p>
          <a:p>
            <a:pPr lvl="1">
              <a:buNone/>
            </a:pPr>
            <a:r>
              <a:rPr lang="en-US" dirty="0" smtClean="0"/>
              <a:t>Has no financial interest or relationships to disclose.</a:t>
            </a:r>
          </a:p>
          <a:p>
            <a:pPr lvl="1">
              <a:buNone/>
            </a:pPr>
            <a:endParaRPr lang="en-US" dirty="0" smtClean="0"/>
          </a:p>
          <a:p>
            <a:r>
              <a:rPr lang="en-US" dirty="0" smtClean="0"/>
              <a:t>CME Staff Disclosures</a:t>
            </a:r>
          </a:p>
          <a:p>
            <a:pPr lvl="1">
              <a:buNone/>
            </a:pPr>
            <a:r>
              <a:rPr lang="en-US" dirty="0" smtClean="0"/>
              <a:t>Professional Education Services Group staff have no financial interest or relationships to disclose.</a:t>
            </a:r>
          </a:p>
          <a:p>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en-US" dirty="0" smtClean="0"/>
              <a:t>At the conclusion of this activity, the participant will be able to:</a:t>
            </a:r>
          </a:p>
          <a:p>
            <a:pPr lvl="0">
              <a:buNone/>
            </a:pPr>
            <a:endParaRPr lang="en-US" dirty="0" smtClean="0"/>
          </a:p>
          <a:p>
            <a:pPr marL="514350" lvl="0" indent="-514350">
              <a:buFont typeface="+mj-lt"/>
              <a:buAutoNum type="arabicPeriod"/>
            </a:pPr>
            <a:r>
              <a:rPr lang="en-US" dirty="0" smtClean="0"/>
              <a:t>Describe the process for developing PCIP-related training for HIV direct service providers;</a:t>
            </a:r>
          </a:p>
          <a:p>
            <a:pPr marL="514350" lvl="0" indent="-514350">
              <a:buFont typeface="+mj-lt"/>
              <a:buAutoNum type="arabicPeriod"/>
            </a:pPr>
            <a:endParaRPr lang="en-US" dirty="0" smtClean="0"/>
          </a:p>
          <a:p>
            <a:pPr marL="514350" lvl="0" indent="-514350">
              <a:buFont typeface="+mj-lt"/>
              <a:buAutoNum type="arabicPeriod"/>
            </a:pPr>
            <a:r>
              <a:rPr lang="en-US" dirty="0" smtClean="0"/>
              <a:t>Recognize the training methods demonstrated to be effective in imparting PCIP-related information to HIV direct service providers from the information presented;</a:t>
            </a:r>
          </a:p>
          <a:p>
            <a:pPr marL="514350" lvl="0" indent="-514350">
              <a:buFont typeface="+mj-lt"/>
              <a:buAutoNum type="arabicPeriod"/>
            </a:pPr>
            <a:endParaRPr lang="en-US" dirty="0" smtClean="0"/>
          </a:p>
          <a:p>
            <a:pPr marL="514350" lvl="0" indent="-514350">
              <a:buFont typeface="+mj-lt"/>
              <a:buAutoNum type="arabicPeriod"/>
            </a:pPr>
            <a:r>
              <a:rPr lang="en-US" dirty="0" smtClean="0"/>
              <a:t>Extrapolate best practices from this workshop for the creation and delivery of similar direct service provider training projects</a:t>
            </a:r>
          </a:p>
          <a:p>
            <a:pPr lvl="0">
              <a:buNone/>
            </a:pPr>
            <a:endParaRPr lang="en-US" dirty="0"/>
          </a:p>
          <a:p>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Need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HIV service delivery system has been impacted by current and upcoming changes introduced by Patient Protection and Affordable Care Act (PPACA);</a:t>
            </a:r>
          </a:p>
          <a:p>
            <a:endParaRPr lang="en-US" dirty="0" smtClean="0"/>
          </a:p>
          <a:p>
            <a:r>
              <a:rPr lang="en-US" dirty="0" smtClean="0"/>
              <a:t>Ryan White service providers must be knowledgeable of relevant changes impacting access to essential health care services for those living with HIV, with emphasis on the Pre-existing Condition Insurance Plan (PCIP);</a:t>
            </a:r>
          </a:p>
          <a:p>
            <a:endParaRPr lang="en-US" dirty="0" smtClean="0"/>
          </a:p>
          <a:p>
            <a:r>
              <a:rPr lang="en-US" dirty="0" smtClean="0"/>
              <a:t>Ryan White service providers must be able to navigate changes ensuring access, maintenance, and the ability to troubleshoot and collaborate with supportive Ryan White resources as needed.</a:t>
            </a:r>
          </a:p>
          <a:p>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Stakeholders</a:t>
            </a:r>
            <a:endParaRPr lang="en-US" dirty="0"/>
          </a:p>
        </p:txBody>
      </p:sp>
      <p:sp>
        <p:nvSpPr>
          <p:cNvPr id="3" name="Content Placeholder 2"/>
          <p:cNvSpPr>
            <a:spLocks noGrp="1"/>
          </p:cNvSpPr>
          <p:nvPr>
            <p:ph idx="1"/>
          </p:nvPr>
        </p:nvSpPr>
        <p:spPr/>
        <p:txBody>
          <a:bodyPr/>
          <a:lstStyle/>
          <a:p>
            <a:r>
              <a:rPr lang="en-US" dirty="0" smtClean="0"/>
              <a:t>Louisiana Ryan White Parts A and B service providers and planning bodies</a:t>
            </a:r>
          </a:p>
          <a:p>
            <a:r>
              <a:rPr lang="en-US" dirty="0" smtClean="0"/>
              <a:t>Louisiana State University medical </a:t>
            </a:r>
            <a:r>
              <a:rPr lang="en-US" dirty="0"/>
              <a:t>c</a:t>
            </a:r>
            <a:r>
              <a:rPr lang="en-US" dirty="0" smtClean="0"/>
              <a:t>enters</a:t>
            </a:r>
          </a:p>
          <a:p>
            <a:r>
              <a:rPr lang="en-US" dirty="0" smtClean="0"/>
              <a:t>Consumer population</a:t>
            </a:r>
          </a:p>
          <a:p>
            <a:r>
              <a:rPr lang="en-US" dirty="0" smtClean="0"/>
              <a:t>Pharmacy representatives</a:t>
            </a:r>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Overview</a:t>
            </a:r>
            <a:endParaRPr lang="en-US" dirty="0"/>
          </a:p>
        </p:txBody>
      </p:sp>
      <p:sp>
        <p:nvSpPr>
          <p:cNvPr id="3" name="Content Placeholder 2"/>
          <p:cNvSpPr>
            <a:spLocks noGrp="1"/>
          </p:cNvSpPr>
          <p:nvPr>
            <p:ph idx="1"/>
          </p:nvPr>
        </p:nvSpPr>
        <p:spPr/>
        <p:txBody>
          <a:bodyPr/>
          <a:lstStyle/>
          <a:p>
            <a:r>
              <a:rPr lang="en-US" dirty="0" smtClean="0"/>
              <a:t>The need to react to PPACA changes state-wide became apparent;</a:t>
            </a:r>
          </a:p>
          <a:p>
            <a:r>
              <a:rPr lang="en-US" dirty="0" smtClean="0"/>
              <a:t>State-wide collaboration determined necessary given broadly applicable changes;</a:t>
            </a:r>
          </a:p>
          <a:p>
            <a:r>
              <a:rPr lang="en-US" dirty="0" smtClean="0"/>
              <a:t>Organized leadership desired by partners, HCWG formed;</a:t>
            </a:r>
          </a:p>
          <a:p>
            <a:r>
              <a:rPr lang="en-US" dirty="0" smtClean="0"/>
              <a:t>Plan of action formulated and delivered state-wide.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png"/>
          <p:cNvPicPr>
            <a:picLocks noChangeAspect="1"/>
          </p:cNvPicPr>
          <p:nvPr/>
        </p:nvPicPr>
        <p:blipFill>
          <a:blip r:embed="rId3" cstate="print"/>
          <a:stretch>
            <a:fillRect/>
          </a:stretch>
        </p:blipFill>
        <p:spPr>
          <a:xfrm>
            <a:off x="457200" y="756311"/>
            <a:ext cx="8302199" cy="6101689"/>
          </a:xfrm>
          <a:prstGeom prst="rect">
            <a:avLst/>
          </a:prstGeom>
          <a:ln>
            <a:noFill/>
          </a:ln>
        </p:spPr>
      </p:pic>
      <p:sp>
        <p:nvSpPr>
          <p:cNvPr id="2" name="Title 1"/>
          <p:cNvSpPr>
            <a:spLocks noGrp="1"/>
          </p:cNvSpPr>
          <p:nvPr>
            <p:ph type="title"/>
          </p:nvPr>
        </p:nvSpPr>
        <p:spPr>
          <a:xfrm>
            <a:off x="457200" y="0"/>
            <a:ext cx="8229600" cy="914400"/>
          </a:xfrm>
        </p:spPr>
        <p:txBody>
          <a:bodyPr/>
          <a:lstStyle/>
          <a:p>
            <a:r>
              <a:rPr lang="en-US" dirty="0" smtClean="0"/>
              <a:t>Louisiana Snapshot</a:t>
            </a:r>
            <a:endParaRPr lang="en-US" dirty="0"/>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Form leadership group responsible for initiating needed provider training;</a:t>
            </a:r>
          </a:p>
          <a:p>
            <a:r>
              <a:rPr lang="en-US" dirty="0" smtClean="0"/>
              <a:t>Develop training materials reflecting resources available, population served, and challenges anticipated;</a:t>
            </a:r>
          </a:p>
          <a:p>
            <a:r>
              <a:rPr lang="en-US" dirty="0" smtClean="0"/>
              <a:t>Provide training in a variety of formats to ensure maximum participation and efficacy;</a:t>
            </a:r>
          </a:p>
          <a:p>
            <a:r>
              <a:rPr lang="en-US" dirty="0" smtClean="0"/>
              <a:t>Establish a straightforward trouble-shooting process to support the needs of providers;</a:t>
            </a:r>
          </a:p>
          <a:p>
            <a:r>
              <a:rPr lang="en-US" dirty="0" smtClean="0"/>
              <a:t>Continually update training information so as to remain current. </a:t>
            </a:r>
            <a:endParaRPr lang="en-US" dirty="0"/>
          </a:p>
        </p:txBody>
      </p:sp>
      <p:sp>
        <p:nvSpPr>
          <p:cNvPr id="4" name="Footer Placeholder 3"/>
          <p:cNvSpPr>
            <a:spLocks noGrp="1"/>
          </p:cNvSpPr>
          <p:nvPr>
            <p:ph type="ftr" sz="quarter" idx="11"/>
          </p:nvPr>
        </p:nvSpPr>
        <p:spPr/>
        <p:txBody>
          <a:bodyPr/>
          <a:lstStyle/>
          <a:p>
            <a:r>
              <a:rPr lang="en-US" smtClean="0"/>
              <a:t>PCIP--Jumping into the High Risk Pool</a:t>
            </a:r>
            <a:endParaRPr lang="en-US"/>
          </a:p>
        </p:txBody>
      </p:sp>
      <p:sp>
        <p:nvSpPr>
          <p:cNvPr id="5" name="Slide Number Placeholder 4"/>
          <p:cNvSpPr>
            <a:spLocks noGrp="1"/>
          </p:cNvSpPr>
          <p:nvPr>
            <p:ph type="sldNum" sz="quarter" idx="12"/>
          </p:nvPr>
        </p:nvSpPr>
        <p:spPr/>
        <p:txBody>
          <a:bodyPr/>
          <a:lstStyle/>
          <a:p>
            <a:fld id="{D0E9F4EE-4ED9-450D-A54E-15E87400EFD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Content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Review of the PPACA and discussion of impact on HIV;</a:t>
            </a:r>
          </a:p>
          <a:p>
            <a:r>
              <a:rPr lang="en-US" dirty="0" smtClean="0"/>
              <a:t>Overview of the PCIP in the context of HIV, including eligibility, application, utilization, and maintenance;</a:t>
            </a:r>
          </a:p>
          <a:p>
            <a:r>
              <a:rPr lang="en-US" dirty="0" smtClean="0"/>
              <a:t>Discussion of provider’s and consumer’s roles in the process;</a:t>
            </a:r>
          </a:p>
          <a:p>
            <a:r>
              <a:rPr lang="en-US" dirty="0" smtClean="0"/>
              <a:t>Orientation/re-orientation to Louisiana Ryan White resources available for health coverage access and maintenance;</a:t>
            </a:r>
          </a:p>
          <a:p>
            <a:r>
              <a:rPr lang="en-US" dirty="0" smtClean="0"/>
              <a:t>Discussion of target population;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0E9F4EE-4ED9-450D-A54E-15E87400EFD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PCIP--Jumping into the High Risk Pool</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1377</Words>
  <Application>Microsoft Office PowerPoint</Application>
  <PresentationFormat>On-screen Show (4:3)</PresentationFormat>
  <Paragraphs>199</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PCIP—Jumping into the High Risk Pool</vt:lpstr>
      <vt:lpstr>Disclosures</vt:lpstr>
      <vt:lpstr>Learning Objectives</vt:lpstr>
      <vt:lpstr>Training Need</vt:lpstr>
      <vt:lpstr>Key Stakeholders</vt:lpstr>
      <vt:lpstr>Process Overview</vt:lpstr>
      <vt:lpstr>Louisiana Snapshot</vt:lpstr>
      <vt:lpstr>Plan of Action</vt:lpstr>
      <vt:lpstr>Training Content</vt:lpstr>
      <vt:lpstr>Who Might be a Good PCIP Applicant?</vt:lpstr>
      <vt:lpstr>Slide 11</vt:lpstr>
      <vt:lpstr>Lessons Learned</vt:lpstr>
      <vt:lpstr>Model Adaptation</vt:lpstr>
      <vt:lpstr>Summary</vt:lpstr>
      <vt:lpstr>Resources</vt:lpstr>
      <vt:lpstr>Questions?</vt:lpstr>
      <vt:lpstr>Obtaining CME/CE Credit</vt:lpstr>
    </vt:vector>
  </TitlesOfParts>
  <Company>NO/AIDS Task Force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PCIP—Jumping into the High Risk Pool</dc:title>
  <dc:creator>NOAIDS USER</dc:creator>
  <cp:lastModifiedBy>hapuser</cp:lastModifiedBy>
  <cp:revision>63</cp:revision>
  <cp:lastPrinted>2012-11-26T00:41:38Z</cp:lastPrinted>
  <dcterms:created xsi:type="dcterms:W3CDTF">2012-11-26T00:18:49Z</dcterms:created>
  <dcterms:modified xsi:type="dcterms:W3CDTF">2012-11-27T05:26:28Z</dcterms:modified>
</cp:coreProperties>
</file>