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2" r:id="rId1"/>
  </p:sldMasterIdLst>
  <p:notesMasterIdLst>
    <p:notesMasterId r:id="rId67"/>
  </p:notesMasterIdLst>
  <p:sldIdLst>
    <p:sldId id="256" r:id="rId2"/>
    <p:sldId id="259" r:id="rId3"/>
    <p:sldId id="260" r:id="rId4"/>
    <p:sldId id="261" r:id="rId5"/>
    <p:sldId id="345" r:id="rId6"/>
    <p:sldId id="329" r:id="rId7"/>
    <p:sldId id="330" r:id="rId8"/>
    <p:sldId id="331" r:id="rId9"/>
    <p:sldId id="332" r:id="rId10"/>
    <p:sldId id="333" r:id="rId11"/>
    <p:sldId id="334" r:id="rId12"/>
    <p:sldId id="347" r:id="rId13"/>
    <p:sldId id="335" r:id="rId14"/>
    <p:sldId id="336" r:id="rId15"/>
    <p:sldId id="337" r:id="rId16"/>
    <p:sldId id="338" r:id="rId17"/>
    <p:sldId id="339" r:id="rId18"/>
    <p:sldId id="340" r:id="rId19"/>
    <p:sldId id="341" r:id="rId20"/>
    <p:sldId id="348" r:id="rId21"/>
    <p:sldId id="307" r:id="rId22"/>
    <p:sldId id="282" r:id="rId23"/>
    <p:sldId id="342" r:id="rId24"/>
    <p:sldId id="284" r:id="rId25"/>
    <p:sldId id="281" r:id="rId26"/>
    <p:sldId id="301" r:id="rId27"/>
    <p:sldId id="302" r:id="rId28"/>
    <p:sldId id="356" r:id="rId29"/>
    <p:sldId id="279" r:id="rId30"/>
    <p:sldId id="299" r:id="rId31"/>
    <p:sldId id="300" r:id="rId32"/>
    <p:sldId id="295" r:id="rId33"/>
    <p:sldId id="296" r:id="rId34"/>
    <p:sldId id="349" r:id="rId35"/>
    <p:sldId id="283" r:id="rId36"/>
    <p:sldId id="324" r:id="rId37"/>
    <p:sldId id="325" r:id="rId38"/>
    <p:sldId id="319" r:id="rId39"/>
    <p:sldId id="314" r:id="rId40"/>
    <p:sldId id="315" r:id="rId41"/>
    <p:sldId id="316" r:id="rId42"/>
    <p:sldId id="317" r:id="rId43"/>
    <p:sldId id="320" r:id="rId44"/>
    <p:sldId id="350" r:id="rId45"/>
    <p:sldId id="312" r:id="rId46"/>
    <p:sldId id="351" r:id="rId47"/>
    <p:sldId id="357" r:id="rId48"/>
    <p:sldId id="278" r:id="rId49"/>
    <p:sldId id="294" r:id="rId50"/>
    <p:sldId id="304" r:id="rId51"/>
    <p:sldId id="308" r:id="rId52"/>
    <p:sldId id="293" r:id="rId53"/>
    <p:sldId id="352" r:id="rId54"/>
    <p:sldId id="287" r:id="rId55"/>
    <p:sldId id="290" r:id="rId56"/>
    <p:sldId id="291" r:id="rId57"/>
    <p:sldId id="326" r:id="rId58"/>
    <p:sldId id="354" r:id="rId59"/>
    <p:sldId id="289" r:id="rId60"/>
    <p:sldId id="353" r:id="rId61"/>
    <p:sldId id="343" r:id="rId62"/>
    <p:sldId id="344" r:id="rId63"/>
    <p:sldId id="355" r:id="rId64"/>
    <p:sldId id="322" r:id="rId65"/>
    <p:sldId id="263"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A50021"/>
    <a:srgbClr val="CC0000"/>
    <a:srgbClr val="0066FF"/>
    <a:srgbClr val="004D86"/>
    <a:srgbClr val="99CCFF"/>
    <a:srgbClr val="CC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43"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2962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Branca\Desktop\Presentations\Presentation%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762760123734538"/>
          <c:y val="3.2307164962588633E-2"/>
          <c:w val="0.87451525590551182"/>
          <c:h val="0.5802573745445998"/>
        </c:manualLayout>
      </c:layout>
      <c:barChart>
        <c:barDir val="col"/>
        <c:grouping val="clustered"/>
        <c:ser>
          <c:idx val="0"/>
          <c:order val="0"/>
          <c:tx>
            <c:strRef>
              <c:f>Sheet1!$B$1</c:f>
              <c:strCache>
                <c:ptCount val="1"/>
                <c:pt idx="0">
                  <c:v>Series 1</c:v>
                </c:pt>
              </c:strCache>
            </c:strRef>
          </c:tx>
          <c:spPr>
            <a:solidFill>
              <a:srgbClr val="0066FF"/>
            </a:solidFill>
          </c:spPr>
          <c:dLbls>
            <c:dLbl>
              <c:idx val="0"/>
              <c:layout>
                <c:manualLayout>
                  <c:x val="0"/>
                  <c:y val="0"/>
                </c:manualLayout>
              </c:layout>
              <c:tx>
                <c:rich>
                  <a:bodyPr/>
                  <a:lstStyle/>
                  <a:p>
                    <a:r>
                      <a:rPr lang="en-US" dirty="0" smtClean="0"/>
                      <a:t>19,188</a:t>
                    </a:r>
                    <a:endParaRPr lang="en-US" dirty="0"/>
                  </a:p>
                </c:rich>
              </c:tx>
              <c:showVal val="1"/>
            </c:dLbl>
            <c:dLbl>
              <c:idx val="1"/>
              <c:layout>
                <c:manualLayout>
                  <c:x val="5.8997050147492694E-3"/>
                  <c:y val="2.4152687435809654E-3"/>
                </c:manualLayout>
              </c:layout>
              <c:tx>
                <c:rich>
                  <a:bodyPr/>
                  <a:lstStyle/>
                  <a:p>
                    <a:r>
                      <a:rPr lang="en-US" dirty="0" smtClean="0"/>
                      <a:t>15,753</a:t>
                    </a:r>
                  </a:p>
                  <a:p>
                    <a:r>
                      <a:rPr lang="en-US" dirty="0" smtClean="0"/>
                      <a:t>(82%)</a:t>
                    </a:r>
                    <a:endParaRPr lang="en-US" dirty="0"/>
                  </a:p>
                </c:rich>
              </c:tx>
              <c:showVal val="1"/>
            </c:dLbl>
            <c:dLbl>
              <c:idx val="2"/>
              <c:layout>
                <c:manualLayout>
                  <c:x val="2.9498525073746312E-3"/>
                  <c:y val="5.5555365361938447E-2"/>
                </c:manualLayout>
              </c:layout>
              <c:tx>
                <c:rich>
                  <a:bodyPr/>
                  <a:lstStyle/>
                  <a:p>
                    <a:r>
                      <a:rPr lang="en-US" dirty="0" smtClean="0"/>
                      <a:t>11,894</a:t>
                    </a:r>
                  </a:p>
                  <a:p>
                    <a:r>
                      <a:rPr lang="en-US" dirty="0" smtClean="0"/>
                      <a:t>(62%)</a:t>
                    </a:r>
                  </a:p>
                  <a:p>
                    <a:endParaRPr lang="en-US" dirty="0"/>
                  </a:p>
                </c:rich>
              </c:tx>
              <c:showVal val="1"/>
            </c:dLbl>
            <c:dLbl>
              <c:idx val="3"/>
              <c:layout>
                <c:manualLayout>
                  <c:x val="1.4749262536873156E-3"/>
                  <c:y val="0"/>
                </c:manualLayout>
              </c:layout>
              <c:tx>
                <c:rich>
                  <a:bodyPr/>
                  <a:lstStyle/>
                  <a:p>
                    <a:r>
                      <a:rPr lang="en-US" dirty="0" smtClean="0"/>
                      <a:t>9,944</a:t>
                    </a:r>
                  </a:p>
                  <a:p>
                    <a:r>
                      <a:rPr lang="en-US" dirty="0" smtClean="0"/>
                      <a:t>(52%)</a:t>
                    </a:r>
                    <a:endParaRPr lang="en-US" dirty="0"/>
                  </a:p>
                </c:rich>
              </c:tx>
              <c:showVal val="1"/>
            </c:dLbl>
            <c:dLbl>
              <c:idx val="4"/>
              <c:layout>
                <c:manualLayout>
                  <c:x val="-1.4749262536873156E-3"/>
                  <c:y val="0"/>
                </c:manualLayout>
              </c:layout>
              <c:tx>
                <c:rich>
                  <a:bodyPr/>
                  <a:lstStyle/>
                  <a:p>
                    <a:r>
                      <a:rPr lang="en-US" dirty="0" smtClean="0"/>
                      <a:t>8,751</a:t>
                    </a:r>
                  </a:p>
                  <a:p>
                    <a:r>
                      <a:rPr lang="en-US" dirty="0" smtClean="0"/>
                      <a:t>(46%)</a:t>
                    </a:r>
                    <a:endParaRPr lang="en-US" dirty="0"/>
                  </a:p>
                </c:rich>
              </c:tx>
              <c:showVal val="1"/>
            </c:dLbl>
            <c:dLbl>
              <c:idx val="5"/>
              <c:tx>
                <c:rich>
                  <a:bodyPr/>
                  <a:lstStyle/>
                  <a:p>
                    <a:r>
                      <a:rPr lang="en-US" smtClean="0"/>
                      <a:t>5,775</a:t>
                    </a:r>
                  </a:p>
                  <a:p>
                    <a:r>
                      <a:rPr lang="en-US" smtClean="0"/>
                      <a:t>(30%)</a:t>
                    </a:r>
                    <a:endParaRPr lang="en-US"/>
                  </a:p>
                </c:rich>
              </c:tx>
              <c:showVal val="1"/>
            </c:dLbl>
            <c:showVal val="1"/>
          </c:dLbls>
          <c:cat>
            <c:strRef>
              <c:f>Sheet1!$A$2:$A$7</c:f>
              <c:strCache>
                <c:ptCount val="6"/>
                <c:pt idx="0">
                  <c:v>HIV-Infected</c:v>
                </c:pt>
                <c:pt idx="1">
                  <c:v>HIV-Diagnosed</c:v>
                </c:pt>
                <c:pt idx="2">
                  <c:v>Linked to Care</c:v>
                </c:pt>
                <c:pt idx="3">
                  <c:v>In Care</c:v>
                </c:pt>
                <c:pt idx="4">
                  <c:v>On ART</c:v>
                </c:pt>
                <c:pt idx="5">
                  <c:v>Suppressed Viral Load</c:v>
                </c:pt>
              </c:strCache>
            </c:strRef>
          </c:cat>
          <c:val>
            <c:numRef>
              <c:f>Sheet1!$B$2:$B$7</c:f>
              <c:numCache>
                <c:formatCode>0</c:formatCode>
                <c:ptCount val="6"/>
                <c:pt idx="0" formatCode="General">
                  <c:v>19188</c:v>
                </c:pt>
                <c:pt idx="1">
                  <c:v>15753</c:v>
                </c:pt>
                <c:pt idx="2">
                  <c:v>11894</c:v>
                </c:pt>
                <c:pt idx="3">
                  <c:v>9944</c:v>
                </c:pt>
                <c:pt idx="4">
                  <c:v>8751</c:v>
                </c:pt>
                <c:pt idx="5">
                  <c:v>5775</c:v>
                </c:pt>
              </c:numCache>
            </c:numRef>
          </c:val>
        </c:ser>
        <c:axId val="108918656"/>
        <c:axId val="108920192"/>
      </c:barChart>
      <c:catAx>
        <c:axId val="108918656"/>
        <c:scaling>
          <c:orientation val="minMax"/>
        </c:scaling>
        <c:axPos val="b"/>
        <c:tickLblPos val="nextTo"/>
        <c:crossAx val="108920192"/>
        <c:crosses val="autoZero"/>
        <c:auto val="1"/>
        <c:lblAlgn val="ctr"/>
        <c:lblOffset val="100"/>
      </c:catAx>
      <c:valAx>
        <c:axId val="108920192"/>
        <c:scaling>
          <c:orientation val="minMax"/>
        </c:scaling>
        <c:axPos val="l"/>
        <c:numFmt formatCode="General" sourceLinked="1"/>
        <c:tickLblPos val="nextTo"/>
        <c:crossAx val="108918656"/>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0"/>
  <c:chart>
    <c:title>
      <c:tx>
        <c:rich>
          <a:bodyPr/>
          <a:lstStyle/>
          <a:p>
            <a:pPr>
              <a:defRPr sz="3200" b="1">
                <a:solidFill>
                  <a:schemeClr val="bg2">
                    <a:lumMod val="50000"/>
                  </a:schemeClr>
                </a:solidFill>
                <a:latin typeface="Franklin Gothic Book" pitchFamily="34" charset="0"/>
              </a:defRPr>
            </a:pPr>
            <a:r>
              <a:rPr lang="en-US" sz="3600" b="0" i="0" u="none" strike="noStrike" baseline="0" dirty="0" smtClean="0">
                <a:solidFill>
                  <a:schemeClr val="tx2"/>
                </a:solidFill>
                <a:effectLst/>
                <a:latin typeface="+mj-lt"/>
              </a:rPr>
              <a:t>Percentage of Patients with VL&lt;200 at last test in 2011</a:t>
            </a:r>
            <a:endParaRPr lang="en-US" sz="3600" b="0" dirty="0">
              <a:solidFill>
                <a:schemeClr val="tx2"/>
              </a:solidFill>
              <a:latin typeface="+mj-lt"/>
              <a:cs typeface="Calibri" pitchFamily="34" charset="0"/>
            </a:endParaRPr>
          </a:p>
        </c:rich>
      </c:tx>
    </c:title>
    <c:view3D>
      <c:rotX val="0"/>
      <c:rotY val="0"/>
      <c:depthPercent val="100"/>
      <c:rAngAx val="1"/>
    </c:view3D>
    <c:sideWall>
      <c:spPr>
        <a:solidFill>
          <a:schemeClr val="bg2">
            <a:lumMod val="50000"/>
            <a:alpha val="58000"/>
          </a:schemeClr>
        </a:solidFill>
      </c:spPr>
    </c:sideWall>
    <c:backWall>
      <c:spPr>
        <a:solidFill>
          <a:schemeClr val="bg2">
            <a:lumMod val="50000"/>
            <a:alpha val="58000"/>
          </a:schemeClr>
        </a:solidFill>
      </c:spPr>
    </c:backWall>
    <c:plotArea>
      <c:layout>
        <c:manualLayout>
          <c:layoutTarget val="inner"/>
          <c:xMode val="edge"/>
          <c:yMode val="edge"/>
          <c:x val="5.2474472156594912E-2"/>
          <c:y val="0.18825647441750493"/>
          <c:w val="0.92413371751230755"/>
          <c:h val="0.6545637416643475"/>
        </c:manualLayout>
      </c:layout>
      <c:bar3DChart>
        <c:barDir val="col"/>
        <c:grouping val="clustered"/>
        <c:ser>
          <c:idx val="0"/>
          <c:order val="0"/>
          <c:tx>
            <c:strRef>
              <c:f>'VL Suppression'!$B$1</c:f>
              <c:strCache>
                <c:ptCount val="1"/>
                <c:pt idx="0">
                  <c:v>Percent with VL &lt;200 at last test in 2011</c:v>
                </c:pt>
              </c:strCache>
            </c:strRef>
          </c:tx>
          <c:spPr>
            <a:gradFill>
              <a:gsLst>
                <a:gs pos="17076">
                  <a:srgbClr val="0070C0"/>
                </a:gs>
                <a:gs pos="0">
                  <a:srgbClr val="0070C0"/>
                </a:gs>
                <a:gs pos="7001">
                  <a:srgbClr val="0070C0"/>
                </a:gs>
                <a:gs pos="25419">
                  <a:srgbClr val="0066FF"/>
                </a:gs>
                <a:gs pos="32001">
                  <a:srgbClr val="0070C0"/>
                </a:gs>
                <a:gs pos="47000">
                  <a:srgbClr val="004D86"/>
                </a:gs>
                <a:gs pos="85001">
                  <a:srgbClr val="000066"/>
                </a:gs>
                <a:gs pos="100000">
                  <a:srgbClr val="0066FF"/>
                </a:gs>
              </a:gsLst>
              <a:lin ang="0" scaled="1"/>
            </a:gradFill>
            <a:ln w="9525">
              <a:solidFill>
                <a:srgbClr val="000066"/>
              </a:solidFill>
            </a:ln>
            <a:scene3d>
              <a:camera prst="orthographicFront"/>
              <a:lightRig rig="threePt" dir="t"/>
            </a:scene3d>
            <a:sp3d prstMaterial="metal">
              <a:bevelT w="38100" h="50800"/>
              <a:contourClr>
                <a:srgbClr val="000000"/>
              </a:contourClr>
            </a:sp3d>
          </c:spPr>
          <c:dPt>
            <c:idx val="16"/>
            <c:spPr>
              <a:gradFill>
                <a:gsLst>
                  <a:gs pos="17076">
                    <a:srgbClr val="CC0000"/>
                  </a:gs>
                  <a:gs pos="0">
                    <a:srgbClr val="CC0000"/>
                  </a:gs>
                  <a:gs pos="7001">
                    <a:srgbClr val="CC0000"/>
                  </a:gs>
                  <a:gs pos="25419">
                    <a:srgbClr val="A50021"/>
                  </a:gs>
                  <a:gs pos="32001">
                    <a:srgbClr val="A50021"/>
                  </a:gs>
                  <a:gs pos="47000">
                    <a:srgbClr val="A50021"/>
                  </a:gs>
                  <a:gs pos="85001">
                    <a:srgbClr val="A50021"/>
                  </a:gs>
                  <a:gs pos="100000">
                    <a:srgbClr val="A50021"/>
                  </a:gs>
                </a:gsLst>
                <a:lin ang="0" scaled="1"/>
              </a:gradFill>
              <a:ln w="9525">
                <a:solidFill>
                  <a:srgbClr val="000066"/>
                </a:solidFill>
              </a:ln>
              <a:scene3d>
                <a:camera prst="orthographicFront"/>
                <a:lightRig rig="threePt" dir="t"/>
              </a:scene3d>
              <a:sp3d prstMaterial="metal">
                <a:bevelT w="38100" h="50800"/>
                <a:contourClr>
                  <a:srgbClr val="000000"/>
                </a:contourClr>
              </a:sp3d>
            </c:spPr>
          </c:dPt>
          <c:cat>
            <c:strRef>
              <c:f>'VL Suppression'!$A$2:$A$28</c:f>
              <c:strCach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EMA</c:v>
                </c:pt>
                <c:pt idx="17">
                  <c:v>17</c:v>
                </c:pt>
                <c:pt idx="18">
                  <c:v>18</c:v>
                </c:pt>
                <c:pt idx="19">
                  <c:v>19</c:v>
                </c:pt>
                <c:pt idx="20">
                  <c:v>20</c:v>
                </c:pt>
                <c:pt idx="21">
                  <c:v>21</c:v>
                </c:pt>
                <c:pt idx="22">
                  <c:v>22</c:v>
                </c:pt>
                <c:pt idx="23">
                  <c:v>23</c:v>
                </c:pt>
                <c:pt idx="24">
                  <c:v>24</c:v>
                </c:pt>
                <c:pt idx="25">
                  <c:v>25</c:v>
                </c:pt>
                <c:pt idx="26">
                  <c:v>26</c:v>
                </c:pt>
              </c:strCache>
            </c:strRef>
          </c:cat>
          <c:val>
            <c:numRef>
              <c:f>'VL Suppression'!$B$2:$B$28</c:f>
              <c:numCache>
                <c:formatCode>0.00%</c:formatCode>
                <c:ptCount val="27"/>
                <c:pt idx="0">
                  <c:v>0.58823529411764686</c:v>
                </c:pt>
                <c:pt idx="1">
                  <c:v>0.62857142857142934</c:v>
                </c:pt>
                <c:pt idx="2">
                  <c:v>0.63636363636363635</c:v>
                </c:pt>
                <c:pt idx="3">
                  <c:v>0.74193548387096797</c:v>
                </c:pt>
                <c:pt idx="4">
                  <c:v>0.75939849624060163</c:v>
                </c:pt>
                <c:pt idx="5">
                  <c:v>0.76250000000000029</c:v>
                </c:pt>
                <c:pt idx="6">
                  <c:v>0.76649746192893398</c:v>
                </c:pt>
                <c:pt idx="7">
                  <c:v>0.77316293929712476</c:v>
                </c:pt>
                <c:pt idx="8">
                  <c:v>0.7826086956521745</c:v>
                </c:pt>
                <c:pt idx="9">
                  <c:v>0.79661016949152497</c:v>
                </c:pt>
                <c:pt idx="10">
                  <c:v>0.8125</c:v>
                </c:pt>
                <c:pt idx="11">
                  <c:v>0.81301939058171702</c:v>
                </c:pt>
                <c:pt idx="12">
                  <c:v>0.81865284974093266</c:v>
                </c:pt>
                <c:pt idx="13">
                  <c:v>0.82162162162162233</c:v>
                </c:pt>
                <c:pt idx="14">
                  <c:v>0.82371794871794846</c:v>
                </c:pt>
                <c:pt idx="15">
                  <c:v>0.82692307692307765</c:v>
                </c:pt>
                <c:pt idx="16">
                  <c:v>0.83003240907454101</c:v>
                </c:pt>
                <c:pt idx="17">
                  <c:v>0.837110481586402</c:v>
                </c:pt>
                <c:pt idx="18">
                  <c:v>0.838114754098361</c:v>
                </c:pt>
                <c:pt idx="19">
                  <c:v>0.8400000000000003</c:v>
                </c:pt>
                <c:pt idx="20">
                  <c:v>0.84464285714285736</c:v>
                </c:pt>
                <c:pt idx="21">
                  <c:v>0.85217391304347867</c:v>
                </c:pt>
                <c:pt idx="22">
                  <c:v>0.85812356979404969</c:v>
                </c:pt>
                <c:pt idx="23">
                  <c:v>0.86022514071294565</c:v>
                </c:pt>
                <c:pt idx="24">
                  <c:v>0.86346863468634705</c:v>
                </c:pt>
                <c:pt idx="25">
                  <c:v>0.86538461538461531</c:v>
                </c:pt>
                <c:pt idx="26">
                  <c:v>0.87019230769230804</c:v>
                </c:pt>
              </c:numCache>
            </c:numRef>
          </c:val>
          <c:shape val="box"/>
        </c:ser>
        <c:gapWidth val="35"/>
        <c:shape val="cylinder"/>
        <c:axId val="57483648"/>
        <c:axId val="57485184"/>
        <c:axId val="0"/>
      </c:bar3DChart>
      <c:catAx>
        <c:axId val="57483648"/>
        <c:scaling>
          <c:orientation val="minMax"/>
        </c:scaling>
        <c:axPos val="b"/>
        <c:majorTickMark val="none"/>
        <c:tickLblPos val="nextTo"/>
        <c:txPr>
          <a:bodyPr/>
          <a:lstStyle/>
          <a:p>
            <a:pPr>
              <a:defRPr b="1">
                <a:solidFill>
                  <a:schemeClr val="bg2">
                    <a:lumMod val="10000"/>
                  </a:schemeClr>
                </a:solidFill>
              </a:defRPr>
            </a:pPr>
            <a:endParaRPr lang="en-US"/>
          </a:p>
        </c:txPr>
        <c:crossAx val="57485184"/>
        <c:crosses val="autoZero"/>
        <c:auto val="1"/>
        <c:lblAlgn val="ctr"/>
        <c:lblOffset val="100"/>
      </c:catAx>
      <c:valAx>
        <c:axId val="57485184"/>
        <c:scaling>
          <c:orientation val="minMax"/>
          <c:max val="1"/>
          <c:min val="0.5"/>
        </c:scaling>
        <c:axPos val="l"/>
        <c:majorGridlines/>
        <c:numFmt formatCode="0%" sourceLinked="0"/>
        <c:majorTickMark val="none"/>
        <c:tickLblPos val="nextTo"/>
        <c:txPr>
          <a:bodyPr/>
          <a:lstStyle/>
          <a:p>
            <a:pPr>
              <a:defRPr sz="1200" b="1">
                <a:solidFill>
                  <a:schemeClr val="bg2">
                    <a:lumMod val="10000"/>
                  </a:schemeClr>
                </a:solidFill>
              </a:defRPr>
            </a:pPr>
            <a:endParaRPr lang="en-US"/>
          </a:p>
        </c:txPr>
        <c:crossAx val="57483648"/>
        <c:crosses val="autoZero"/>
        <c:crossBetween val="between"/>
        <c:majorUnit val="0.1"/>
        <c:minorUnit val="1.0000000000000009E-2"/>
      </c:valAx>
    </c:plotArea>
    <c:plotVisOnly val="1"/>
    <c:dispBlanksAs val="gap"/>
  </c:chart>
  <c:spPr>
    <a:solidFill>
      <a:schemeClr val="bg1"/>
    </a:solidFill>
    <a:effectLst/>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7AA78E-98F7-4AC5-B963-96731AB27428}" type="doc">
      <dgm:prSet loTypeId="urn:microsoft.com/office/officeart/2005/8/layout/hList7#1" loCatId="picture" qsTypeId="urn:microsoft.com/office/officeart/2005/8/quickstyle/3d1" qsCatId="3D" csTypeId="urn:microsoft.com/office/officeart/2005/8/colors/accent0_3" csCatId="mainScheme" phldr="1"/>
      <dgm:spPr/>
    </dgm:pt>
    <dgm:pt modelId="{4507295D-70CC-4040-B7D4-6D56F942AAE0}">
      <dgm:prSet phldrT="[Text]"/>
      <dgm:spPr/>
      <dgm:t>
        <a:bodyPr/>
        <a:lstStyle/>
        <a:p>
          <a:r>
            <a:rPr lang="en-US"/>
            <a:t>Care</a:t>
          </a:r>
        </a:p>
      </dgm:t>
    </dgm:pt>
    <dgm:pt modelId="{422C3EC5-3662-415A-9930-3B2087340E11}" type="parTrans" cxnId="{3EB2C578-E289-4375-894A-B51129C32351}">
      <dgm:prSet/>
      <dgm:spPr/>
      <dgm:t>
        <a:bodyPr/>
        <a:lstStyle/>
        <a:p>
          <a:endParaRPr lang="en-US"/>
        </a:p>
      </dgm:t>
    </dgm:pt>
    <dgm:pt modelId="{BB5EB390-4922-4794-9A48-E5D9A78358E8}" type="sibTrans" cxnId="{3EB2C578-E289-4375-894A-B51129C32351}">
      <dgm:prSet/>
      <dgm:spPr/>
      <dgm:t>
        <a:bodyPr/>
        <a:lstStyle/>
        <a:p>
          <a:endParaRPr lang="en-US"/>
        </a:p>
      </dgm:t>
    </dgm:pt>
    <dgm:pt modelId="{1C756197-5ADC-4B2D-AB38-700F5448C751}">
      <dgm:prSet phldrT="[Text]"/>
      <dgm:spPr/>
      <dgm:t>
        <a:bodyPr/>
        <a:lstStyle/>
        <a:p>
          <a:r>
            <a:rPr lang="en-US"/>
            <a:t>Prevention</a:t>
          </a:r>
        </a:p>
      </dgm:t>
    </dgm:pt>
    <dgm:pt modelId="{BDD04C93-F54D-4E5C-BA01-43561B35D766}" type="sibTrans" cxnId="{E3E03ACF-C830-4F32-B743-6C28F6C06758}">
      <dgm:prSet/>
      <dgm:spPr/>
      <dgm:t>
        <a:bodyPr/>
        <a:lstStyle/>
        <a:p>
          <a:endParaRPr lang="en-US"/>
        </a:p>
      </dgm:t>
    </dgm:pt>
    <dgm:pt modelId="{6C5C33BB-64D1-48D8-B8CA-4B47C2132026}" type="parTrans" cxnId="{E3E03ACF-C830-4F32-B743-6C28F6C06758}">
      <dgm:prSet/>
      <dgm:spPr/>
      <dgm:t>
        <a:bodyPr/>
        <a:lstStyle/>
        <a:p>
          <a:endParaRPr lang="en-US"/>
        </a:p>
      </dgm:t>
    </dgm:pt>
    <dgm:pt modelId="{02E15A4A-B911-4053-AAA1-9D0F53878C3A}" type="pres">
      <dgm:prSet presAssocID="{0A7AA78E-98F7-4AC5-B963-96731AB27428}" presName="Name0" presStyleCnt="0">
        <dgm:presLayoutVars>
          <dgm:dir/>
          <dgm:resizeHandles val="exact"/>
        </dgm:presLayoutVars>
      </dgm:prSet>
      <dgm:spPr/>
    </dgm:pt>
    <dgm:pt modelId="{7839BF76-F0B4-42CB-A540-D3A4FA54CCBF}" type="pres">
      <dgm:prSet presAssocID="{0A7AA78E-98F7-4AC5-B963-96731AB27428}" presName="fgShape" presStyleLbl="fgShp" presStyleIdx="0" presStyleCnt="1" custScaleY="153199"/>
      <dgm:spPr/>
    </dgm:pt>
    <dgm:pt modelId="{0CEF40C4-BA7F-461C-B2F5-BEA80DCB3D28}" type="pres">
      <dgm:prSet presAssocID="{0A7AA78E-98F7-4AC5-B963-96731AB27428}" presName="linComp" presStyleCnt="0"/>
      <dgm:spPr/>
    </dgm:pt>
    <dgm:pt modelId="{270A0E34-2BD6-423D-9A0D-C88CB901E854}" type="pres">
      <dgm:prSet presAssocID="{1C756197-5ADC-4B2D-AB38-700F5448C751}" presName="compNode" presStyleCnt="0"/>
      <dgm:spPr/>
    </dgm:pt>
    <dgm:pt modelId="{B4CEFB7A-0CF2-48F5-B40C-BB8110DD88EF}" type="pres">
      <dgm:prSet presAssocID="{1C756197-5ADC-4B2D-AB38-700F5448C751}" presName="bkgdShape" presStyleLbl="node1" presStyleIdx="0" presStyleCnt="2" custLinFactNeighborX="-87"/>
      <dgm:spPr/>
      <dgm:t>
        <a:bodyPr/>
        <a:lstStyle/>
        <a:p>
          <a:endParaRPr lang="en-US"/>
        </a:p>
      </dgm:t>
    </dgm:pt>
    <dgm:pt modelId="{A34A7657-8D9A-4086-9155-9CE19AB5AF2D}" type="pres">
      <dgm:prSet presAssocID="{1C756197-5ADC-4B2D-AB38-700F5448C751}" presName="nodeTx" presStyleLbl="node1" presStyleIdx="0" presStyleCnt="2">
        <dgm:presLayoutVars>
          <dgm:bulletEnabled val="1"/>
        </dgm:presLayoutVars>
      </dgm:prSet>
      <dgm:spPr/>
      <dgm:t>
        <a:bodyPr/>
        <a:lstStyle/>
        <a:p>
          <a:endParaRPr lang="en-US"/>
        </a:p>
      </dgm:t>
    </dgm:pt>
    <dgm:pt modelId="{5F8EB404-C088-4820-BE08-15E79AF6AAF6}" type="pres">
      <dgm:prSet presAssocID="{1C756197-5ADC-4B2D-AB38-700F5448C751}" presName="invisiNode" presStyleLbl="node1" presStyleIdx="0" presStyleCnt="2"/>
      <dgm:spPr/>
    </dgm:pt>
    <dgm:pt modelId="{3DB23DBF-4E16-494E-8E63-89F7475B45F4}" type="pres">
      <dgm:prSet presAssocID="{1C756197-5ADC-4B2D-AB38-700F5448C751}" presName="imagNode" presStyleLbl="fgImgPlace1" presStyleIdx="0" presStyleCnt="2"/>
      <dgm:spPr/>
    </dgm:pt>
    <dgm:pt modelId="{1B5C2975-6909-4C79-99EC-9A4B44D1B6A9}" type="pres">
      <dgm:prSet presAssocID="{BDD04C93-F54D-4E5C-BA01-43561B35D766}" presName="sibTrans" presStyleLbl="sibTrans2D1" presStyleIdx="0" presStyleCnt="0"/>
      <dgm:spPr/>
      <dgm:t>
        <a:bodyPr/>
        <a:lstStyle/>
        <a:p>
          <a:endParaRPr lang="en-US"/>
        </a:p>
      </dgm:t>
    </dgm:pt>
    <dgm:pt modelId="{918663C0-F0E8-4BE1-8D29-33BB75819D9C}" type="pres">
      <dgm:prSet presAssocID="{4507295D-70CC-4040-B7D4-6D56F942AAE0}" presName="compNode" presStyleCnt="0"/>
      <dgm:spPr/>
    </dgm:pt>
    <dgm:pt modelId="{F4418251-D66C-4E1B-8F2C-A7409269232A}" type="pres">
      <dgm:prSet presAssocID="{4507295D-70CC-4040-B7D4-6D56F942AAE0}" presName="bkgdShape" presStyleLbl="node1" presStyleIdx="1" presStyleCnt="2"/>
      <dgm:spPr/>
      <dgm:t>
        <a:bodyPr/>
        <a:lstStyle/>
        <a:p>
          <a:endParaRPr lang="en-US"/>
        </a:p>
      </dgm:t>
    </dgm:pt>
    <dgm:pt modelId="{9DBA24AC-9490-4C31-8FA6-884ADCCD203E}" type="pres">
      <dgm:prSet presAssocID="{4507295D-70CC-4040-B7D4-6D56F942AAE0}" presName="nodeTx" presStyleLbl="node1" presStyleIdx="1" presStyleCnt="2">
        <dgm:presLayoutVars>
          <dgm:bulletEnabled val="1"/>
        </dgm:presLayoutVars>
      </dgm:prSet>
      <dgm:spPr/>
      <dgm:t>
        <a:bodyPr/>
        <a:lstStyle/>
        <a:p>
          <a:endParaRPr lang="en-US"/>
        </a:p>
      </dgm:t>
    </dgm:pt>
    <dgm:pt modelId="{1ACC6A4D-814E-4FEE-BF37-B5E7BC16FAB6}" type="pres">
      <dgm:prSet presAssocID="{4507295D-70CC-4040-B7D4-6D56F942AAE0}" presName="invisiNode" presStyleLbl="node1" presStyleIdx="1" presStyleCnt="2"/>
      <dgm:spPr/>
    </dgm:pt>
    <dgm:pt modelId="{6A14D99F-EF9B-4FFA-BBD7-26989F442271}" type="pres">
      <dgm:prSet presAssocID="{4507295D-70CC-4040-B7D4-6D56F942AAE0}" presName="imagNode" presStyleLbl="fgImgPlace1" presStyleIdx="1" presStyleCnt="2"/>
      <dgm:spPr/>
    </dgm:pt>
  </dgm:ptLst>
  <dgm:cxnLst>
    <dgm:cxn modelId="{42AEA546-4CD5-47A2-BCAF-B0DC7A91D3CA}" type="presOf" srcId="{BDD04C93-F54D-4E5C-BA01-43561B35D766}" destId="{1B5C2975-6909-4C79-99EC-9A4B44D1B6A9}" srcOrd="0" destOrd="0" presId="urn:microsoft.com/office/officeart/2005/8/layout/hList7#1"/>
    <dgm:cxn modelId="{3EB2C578-E289-4375-894A-B51129C32351}" srcId="{0A7AA78E-98F7-4AC5-B963-96731AB27428}" destId="{4507295D-70CC-4040-B7D4-6D56F942AAE0}" srcOrd="1" destOrd="0" parTransId="{422C3EC5-3662-415A-9930-3B2087340E11}" sibTransId="{BB5EB390-4922-4794-9A48-E5D9A78358E8}"/>
    <dgm:cxn modelId="{5ADE3FC6-82AF-4976-9140-9F00FEF4D027}" type="presOf" srcId="{1C756197-5ADC-4B2D-AB38-700F5448C751}" destId="{B4CEFB7A-0CF2-48F5-B40C-BB8110DD88EF}" srcOrd="0" destOrd="0" presId="urn:microsoft.com/office/officeart/2005/8/layout/hList7#1"/>
    <dgm:cxn modelId="{96781ED9-A2B4-4E0C-9D05-AB1733EF6177}" type="presOf" srcId="{0A7AA78E-98F7-4AC5-B963-96731AB27428}" destId="{02E15A4A-B911-4053-AAA1-9D0F53878C3A}" srcOrd="0" destOrd="0" presId="urn:microsoft.com/office/officeart/2005/8/layout/hList7#1"/>
    <dgm:cxn modelId="{8CA539EB-9FC9-442B-B8BC-CEAE578D3002}" type="presOf" srcId="{4507295D-70CC-4040-B7D4-6D56F942AAE0}" destId="{F4418251-D66C-4E1B-8F2C-A7409269232A}" srcOrd="0" destOrd="0" presId="urn:microsoft.com/office/officeart/2005/8/layout/hList7#1"/>
    <dgm:cxn modelId="{E3E03ACF-C830-4F32-B743-6C28F6C06758}" srcId="{0A7AA78E-98F7-4AC5-B963-96731AB27428}" destId="{1C756197-5ADC-4B2D-AB38-700F5448C751}" srcOrd="0" destOrd="0" parTransId="{6C5C33BB-64D1-48D8-B8CA-4B47C2132026}" sibTransId="{BDD04C93-F54D-4E5C-BA01-43561B35D766}"/>
    <dgm:cxn modelId="{8BBC62D3-3920-4973-A395-AD6277D68BA4}" type="presOf" srcId="{1C756197-5ADC-4B2D-AB38-700F5448C751}" destId="{A34A7657-8D9A-4086-9155-9CE19AB5AF2D}" srcOrd="1" destOrd="0" presId="urn:microsoft.com/office/officeart/2005/8/layout/hList7#1"/>
    <dgm:cxn modelId="{1F59370B-4192-4FC4-AA1C-EF32E6E9F268}" type="presOf" srcId="{4507295D-70CC-4040-B7D4-6D56F942AAE0}" destId="{9DBA24AC-9490-4C31-8FA6-884ADCCD203E}" srcOrd="1" destOrd="0" presId="urn:microsoft.com/office/officeart/2005/8/layout/hList7#1"/>
    <dgm:cxn modelId="{E711A72B-0363-4347-8E69-72D1CD75649E}" type="presParOf" srcId="{02E15A4A-B911-4053-AAA1-9D0F53878C3A}" destId="{7839BF76-F0B4-42CB-A540-D3A4FA54CCBF}" srcOrd="0" destOrd="0" presId="urn:microsoft.com/office/officeart/2005/8/layout/hList7#1"/>
    <dgm:cxn modelId="{5B24CDFE-8A11-4C2F-86CA-E732FA458ABF}" type="presParOf" srcId="{02E15A4A-B911-4053-AAA1-9D0F53878C3A}" destId="{0CEF40C4-BA7F-461C-B2F5-BEA80DCB3D28}" srcOrd="1" destOrd="0" presId="urn:microsoft.com/office/officeart/2005/8/layout/hList7#1"/>
    <dgm:cxn modelId="{6C959923-7F6F-4485-AE95-B1D0CCAB2025}" type="presParOf" srcId="{0CEF40C4-BA7F-461C-B2F5-BEA80DCB3D28}" destId="{270A0E34-2BD6-423D-9A0D-C88CB901E854}" srcOrd="0" destOrd="0" presId="urn:microsoft.com/office/officeart/2005/8/layout/hList7#1"/>
    <dgm:cxn modelId="{289EBE1F-4950-439F-BE44-3B367CE7DCAC}" type="presParOf" srcId="{270A0E34-2BD6-423D-9A0D-C88CB901E854}" destId="{B4CEFB7A-0CF2-48F5-B40C-BB8110DD88EF}" srcOrd="0" destOrd="0" presId="urn:microsoft.com/office/officeart/2005/8/layout/hList7#1"/>
    <dgm:cxn modelId="{DA771D1A-25A5-46EC-B113-4A3275E7AD88}" type="presParOf" srcId="{270A0E34-2BD6-423D-9A0D-C88CB901E854}" destId="{A34A7657-8D9A-4086-9155-9CE19AB5AF2D}" srcOrd="1" destOrd="0" presId="urn:microsoft.com/office/officeart/2005/8/layout/hList7#1"/>
    <dgm:cxn modelId="{1613753F-2C4B-4687-8FFA-BDAA3F479FA4}" type="presParOf" srcId="{270A0E34-2BD6-423D-9A0D-C88CB901E854}" destId="{5F8EB404-C088-4820-BE08-15E79AF6AAF6}" srcOrd="2" destOrd="0" presId="urn:microsoft.com/office/officeart/2005/8/layout/hList7#1"/>
    <dgm:cxn modelId="{4F00E23C-145E-4A45-8DDC-A009E9E998A0}" type="presParOf" srcId="{270A0E34-2BD6-423D-9A0D-C88CB901E854}" destId="{3DB23DBF-4E16-494E-8E63-89F7475B45F4}" srcOrd="3" destOrd="0" presId="urn:microsoft.com/office/officeart/2005/8/layout/hList7#1"/>
    <dgm:cxn modelId="{E2FBE610-7956-4161-88D5-8B133CCD6B74}" type="presParOf" srcId="{0CEF40C4-BA7F-461C-B2F5-BEA80DCB3D28}" destId="{1B5C2975-6909-4C79-99EC-9A4B44D1B6A9}" srcOrd="1" destOrd="0" presId="urn:microsoft.com/office/officeart/2005/8/layout/hList7#1"/>
    <dgm:cxn modelId="{758FA6C8-0EF8-4562-B05C-DD7C03CC6D45}" type="presParOf" srcId="{0CEF40C4-BA7F-461C-B2F5-BEA80DCB3D28}" destId="{918663C0-F0E8-4BE1-8D29-33BB75819D9C}" srcOrd="2" destOrd="0" presId="urn:microsoft.com/office/officeart/2005/8/layout/hList7#1"/>
    <dgm:cxn modelId="{A947C20C-18AB-4685-A7B1-970B390CBDE3}" type="presParOf" srcId="{918663C0-F0E8-4BE1-8D29-33BB75819D9C}" destId="{F4418251-D66C-4E1B-8F2C-A7409269232A}" srcOrd="0" destOrd="0" presId="urn:microsoft.com/office/officeart/2005/8/layout/hList7#1"/>
    <dgm:cxn modelId="{64D5CA74-75F6-49FA-8871-ECC00DE315C5}" type="presParOf" srcId="{918663C0-F0E8-4BE1-8D29-33BB75819D9C}" destId="{9DBA24AC-9490-4C31-8FA6-884ADCCD203E}" srcOrd="1" destOrd="0" presId="urn:microsoft.com/office/officeart/2005/8/layout/hList7#1"/>
    <dgm:cxn modelId="{AF3B6CAA-C202-47BE-894B-E73856B4B5D0}" type="presParOf" srcId="{918663C0-F0E8-4BE1-8D29-33BB75819D9C}" destId="{1ACC6A4D-814E-4FEE-BF37-B5E7BC16FAB6}" srcOrd="2" destOrd="0" presId="urn:microsoft.com/office/officeart/2005/8/layout/hList7#1"/>
    <dgm:cxn modelId="{1E01DFAD-471D-4BD9-B31A-D74907498075}" type="presParOf" srcId="{918663C0-F0E8-4BE1-8D29-33BB75819D9C}" destId="{6A14D99F-EF9B-4FFA-BBD7-26989F442271}" srcOrd="3" destOrd="0" presId="urn:microsoft.com/office/officeart/2005/8/layout/hList7#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EFB7A-0CF2-48F5-B40C-BB8110DD88EF}">
      <dsp:nvSpPr>
        <dsp:cNvPr id="0" name=""/>
        <dsp:cNvSpPr/>
      </dsp:nvSpPr>
      <dsp:spPr>
        <a:xfrm>
          <a:off x="7" y="0"/>
          <a:ext cx="2362795" cy="2128520"/>
        </a:xfrm>
        <a:prstGeom prst="roundRect">
          <a:avLst>
            <a:gd name="adj" fmla="val 10000"/>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a:t>Prevention</a:t>
          </a:r>
        </a:p>
      </dsp:txBody>
      <dsp:txXfrm>
        <a:off x="7" y="851408"/>
        <a:ext cx="2362795" cy="851408"/>
      </dsp:txXfrm>
    </dsp:sp>
    <dsp:sp modelId="{3DB23DBF-4E16-494E-8E63-89F7475B45F4}">
      <dsp:nvSpPr>
        <dsp:cNvPr id="0" name=""/>
        <dsp:cNvSpPr/>
      </dsp:nvSpPr>
      <dsp:spPr>
        <a:xfrm>
          <a:off x="829061" y="127711"/>
          <a:ext cx="708797" cy="708797"/>
        </a:xfrm>
        <a:prstGeom prst="ellipse">
          <a:avLst/>
        </a:prstGeom>
        <a:solidFill>
          <a:schemeClr val="dk2">
            <a:tint val="5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4418251-D66C-4E1B-8F2C-A7409269232A}">
      <dsp:nvSpPr>
        <dsp:cNvPr id="0" name=""/>
        <dsp:cNvSpPr/>
      </dsp:nvSpPr>
      <dsp:spPr>
        <a:xfrm>
          <a:off x="2435741" y="0"/>
          <a:ext cx="2362795" cy="2128520"/>
        </a:xfrm>
        <a:prstGeom prst="roundRect">
          <a:avLst>
            <a:gd name="adj" fmla="val 10000"/>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a:t>Care</a:t>
          </a:r>
        </a:p>
      </dsp:txBody>
      <dsp:txXfrm>
        <a:off x="2435741" y="851408"/>
        <a:ext cx="2362795" cy="851408"/>
      </dsp:txXfrm>
    </dsp:sp>
    <dsp:sp modelId="{6A14D99F-EF9B-4FFA-BBD7-26989F442271}">
      <dsp:nvSpPr>
        <dsp:cNvPr id="0" name=""/>
        <dsp:cNvSpPr/>
      </dsp:nvSpPr>
      <dsp:spPr>
        <a:xfrm>
          <a:off x="3262741" y="127711"/>
          <a:ext cx="708797" cy="708797"/>
        </a:xfrm>
        <a:prstGeom prst="ellipse">
          <a:avLst/>
        </a:prstGeom>
        <a:solidFill>
          <a:schemeClr val="dk2">
            <a:tint val="5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839BF76-F0B4-42CB-A540-D3A4FA54CCBF}">
      <dsp:nvSpPr>
        <dsp:cNvPr id="0" name=""/>
        <dsp:cNvSpPr/>
      </dsp:nvSpPr>
      <dsp:spPr>
        <a:xfrm>
          <a:off x="192023" y="1617889"/>
          <a:ext cx="4416552" cy="489130"/>
        </a:xfrm>
        <a:prstGeom prst="leftRightArrow">
          <a:avLst/>
        </a:prstGeom>
        <a:solidFill>
          <a:schemeClr val="dk2">
            <a:tint val="60000"/>
            <a:hueOff val="0"/>
            <a:satOff val="0"/>
            <a:lumOff val="0"/>
            <a:alphaOff val="0"/>
          </a:schemeClr>
        </a:solidFill>
        <a:ln>
          <a:noFill/>
        </a:ln>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97759D-A5C3-4FC6-92A8-649AD1D9D181}" type="datetimeFigureOut">
              <a:rPr lang="en-US" smtClean="0"/>
              <a:pPr/>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1772C-2D09-403A-9184-105BDEC45AF1}" type="slidenum">
              <a:rPr lang="en-US" smtClean="0"/>
              <a:pPr/>
              <a:t>‹#›</a:t>
            </a:fld>
            <a:endParaRPr lang="en-US"/>
          </a:p>
        </p:txBody>
      </p:sp>
    </p:spTree>
    <p:extLst>
      <p:ext uri="{BB962C8B-B14F-4D97-AF65-F5344CB8AC3E}">
        <p14:creationId xmlns="" xmlns:p14="http://schemas.microsoft.com/office/powerpoint/2010/main" val="64574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states, nine counties</a:t>
            </a:r>
          </a:p>
          <a:p>
            <a:endParaRPr lang="en-US" dirty="0" smtClean="0"/>
          </a:p>
          <a:p>
            <a:r>
              <a:rPr lang="en-US" dirty="0" smtClean="0"/>
              <a:t>People of color account for &gt;75%  </a:t>
            </a:r>
          </a:p>
          <a:p>
            <a:endParaRPr lang="en-US" dirty="0" smtClean="0"/>
          </a:p>
          <a:p>
            <a:r>
              <a:rPr lang="en-US" dirty="0" smtClean="0"/>
              <a:t>75% of PLWHA live in Philadelphia</a:t>
            </a:r>
          </a:p>
          <a:p>
            <a:pPr lvl="0"/>
            <a:endParaRPr lang="en-US" dirty="0" smtClean="0"/>
          </a:p>
          <a:p>
            <a:pPr lvl="0"/>
            <a:r>
              <a:rPr lang="en-US" dirty="0" smtClean="0"/>
              <a:t>Second poorest of 25 largest cities</a:t>
            </a:r>
          </a:p>
          <a:p>
            <a:pPr defTabSz="904433">
              <a:defRPr/>
            </a:pPr>
            <a:endParaRPr lang="en-US" dirty="0" smtClean="0"/>
          </a:p>
          <a:p>
            <a:pPr defTabSz="904433">
              <a:defRPr/>
            </a:pPr>
            <a:r>
              <a:rPr lang="en-US" dirty="0" smtClean="0"/>
              <a:t>________ total allocation for Part A RW Yr 12</a:t>
            </a:r>
          </a:p>
          <a:p>
            <a:endParaRPr lang="en-US" dirty="0" smtClean="0"/>
          </a:p>
          <a:p>
            <a:r>
              <a:rPr lang="en-US" dirty="0" smtClean="0"/>
              <a:t>Top 3 Core services: Medical Case Management (4500 clients served), Ambulatory/Outpatient  Medical Care (8100 clients served), Local AIDS Pharmaceutical (1000 clients served)  </a:t>
            </a:r>
          </a:p>
          <a:p>
            <a:pPr defTabSz="904433">
              <a:defRPr/>
            </a:pPr>
            <a:r>
              <a:rPr lang="en-US" dirty="0" smtClean="0"/>
              <a:t> </a:t>
            </a:r>
          </a:p>
          <a:p>
            <a:r>
              <a:rPr lang="en-US" dirty="0" smtClean="0"/>
              <a:t>Services are offered through a network of public and private nonprofit clinics, hospital outpatient programs, ASOs/ CBOs  </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F23AE896-A4B7-4FAE-9F01-4A32DB6D6B78}"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Customer base – Everyone with HIV in the EMA  </a:t>
            </a:r>
            <a:endParaRPr lang="en-US" dirty="0"/>
          </a:p>
        </p:txBody>
      </p:sp>
      <p:sp>
        <p:nvSpPr>
          <p:cNvPr id="4" name="Slide Number Placeholder 3"/>
          <p:cNvSpPr>
            <a:spLocks noGrp="1"/>
          </p:cNvSpPr>
          <p:nvPr>
            <p:ph type="sldNum" sz="quarter" idx="10"/>
          </p:nvPr>
        </p:nvSpPr>
        <p:spPr/>
        <p:txBody>
          <a:bodyPr/>
          <a:lstStyle/>
          <a:p>
            <a:fld id="{F23AE896-A4B7-4FAE-9F01-4A32DB6D6B78}" type="slidenum">
              <a:rPr lang="en-US" smtClean="0"/>
              <a:pPr/>
              <a:t>9</a:t>
            </a:fld>
            <a:endParaRPr lang="en-US" dirty="0"/>
          </a:p>
        </p:txBody>
      </p:sp>
    </p:spTree>
    <p:extLst>
      <p:ext uri="{BB962C8B-B14F-4D97-AF65-F5344CB8AC3E}">
        <p14:creationId xmlns="" xmlns:p14="http://schemas.microsoft.com/office/powerpoint/2010/main" val="155815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482E5D-6A5F-4181-9A28-15D571E348D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What we did in 2003 vs. 2012</a:t>
            </a:r>
          </a:p>
          <a:p>
            <a:pPr eaLnBrk="1" hangingPunct="1"/>
            <a:r>
              <a:rPr lang="en-US" sz="2800" dirty="0" smtClean="0"/>
              <a:t>Quality Assurance (QA)</a:t>
            </a:r>
          </a:p>
          <a:p>
            <a:pPr lvl="2" eaLnBrk="1" hangingPunct="1"/>
            <a:r>
              <a:rPr lang="en-US" sz="2800" dirty="0" smtClean="0"/>
              <a:t>Degree to which providers adhere to contract provisions addressing administrative and programmatic requirements for each service</a:t>
            </a:r>
          </a:p>
          <a:p>
            <a:pPr lvl="2" eaLnBrk="1" hangingPunct="1"/>
            <a:r>
              <a:rPr lang="en-US" sz="2800" dirty="0" smtClean="0"/>
              <a:t>Primarily handled through grantee’s Program Services Unit (PSU)</a:t>
            </a:r>
          </a:p>
          <a:p>
            <a:pPr lvl="2" eaLnBrk="1" hangingPunct="1"/>
            <a:r>
              <a:rPr lang="en-US" sz="2800" dirty="0" smtClean="0"/>
              <a:t>Includes the EMA’s consumer grievance mechanism, operated by the grantee’s Client Services Unit (CSU)</a:t>
            </a:r>
          </a:p>
          <a:p>
            <a:pPr eaLnBrk="1" hangingPunct="1"/>
            <a:r>
              <a:rPr lang="en-US" dirty="0" smtClean="0"/>
              <a:t>  </a:t>
            </a:r>
            <a:r>
              <a:rPr lang="en-US" sz="2800" dirty="0" smtClean="0"/>
              <a:t>Outcomes Monitoring and Evaluation</a:t>
            </a:r>
          </a:p>
          <a:p>
            <a:pPr lvl="2" eaLnBrk="1" hangingPunct="1"/>
            <a:r>
              <a:rPr lang="en-US" sz="2800" dirty="0" smtClean="0"/>
              <a:t>Tracks client- and provider-related performance for all funded services</a:t>
            </a:r>
          </a:p>
          <a:p>
            <a:pPr lvl="2" eaLnBrk="1" hangingPunct="1"/>
            <a:r>
              <a:rPr lang="en-US" sz="2800" dirty="0" smtClean="0"/>
              <a:t>Predominantly through RW CAREWare</a:t>
            </a:r>
          </a:p>
          <a:p>
            <a:pPr lvl="2" eaLnBrk="1" hangingPunct="1"/>
            <a:r>
              <a:rPr lang="en-US" sz="2800" dirty="0" smtClean="0"/>
              <a:t>Monitored by the Information Services Unit (ISU)</a:t>
            </a:r>
          </a:p>
          <a:p>
            <a:pPr lvl="2" eaLnBrk="1" hangingPunct="1"/>
            <a:r>
              <a:rPr lang="en-US" sz="2800" dirty="0" smtClean="0"/>
              <a:t>Evaluates system outcomes including access to services by race/ethnicity, sexual minority populations and uninsured patients</a:t>
            </a:r>
          </a:p>
          <a:p>
            <a:pPr lvl="2" eaLnBrk="1" hangingPunct="1"/>
            <a:r>
              <a:rPr lang="en-US" sz="2800" dirty="0" smtClean="0"/>
              <a:t>Feedback and benchmarking</a:t>
            </a:r>
            <a:endParaRPr lang="en-US" dirty="0" smtClean="0"/>
          </a:p>
          <a:p>
            <a:pPr eaLnBrk="1" hangingPunct="1"/>
            <a:r>
              <a:rPr lang="en-US" sz="2800" dirty="0" smtClean="0"/>
              <a:t>Continuous Quality Improvement (CQI)</a:t>
            </a:r>
          </a:p>
          <a:p>
            <a:pPr lvl="2" eaLnBrk="1" hangingPunct="1"/>
            <a:r>
              <a:rPr lang="en-US" sz="2800" dirty="0" smtClean="0"/>
              <a:t>Focuses on specific measures for improvement in order to improve consumer outcomes</a:t>
            </a:r>
          </a:p>
          <a:p>
            <a:pPr lvl="2" eaLnBrk="1" hangingPunct="1"/>
            <a:r>
              <a:rPr lang="en-US" sz="2800" dirty="0" smtClean="0"/>
              <a:t>Data-driven methodology</a:t>
            </a:r>
          </a:p>
          <a:p>
            <a:pPr lvl="2" eaLnBrk="1" hangingPunct="1"/>
            <a:r>
              <a:rPr lang="en-US" sz="2800" dirty="0" smtClean="0"/>
              <a:t>Evaluated through the collection of Quality Improvement Plans (QIPs) by ISU for all core services </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23AE896-A4B7-4FAE-9F01-4A32DB6D6B78}"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PSU provides quality assurance and monitors CQI activities at the provider level </a:t>
            </a:r>
          </a:p>
          <a:p>
            <a:r>
              <a:rPr lang="en-US" dirty="0"/>
              <a:t>CSU is responsible for follow-up of linkage in MCM and the consumer grievance process </a:t>
            </a:r>
          </a:p>
          <a:p>
            <a:pPr marL="0" lvl="2" defTabSz="904433">
              <a:defRPr/>
            </a:pPr>
            <a:r>
              <a:rPr lang="en-US" sz="2300" dirty="0"/>
              <a:t>Surveillance provides current epidemiological data and information from its ongoing and special studies such as the MMP   </a:t>
            </a:r>
          </a:p>
          <a:p>
            <a:pPr marL="0" lvl="2" defTabSz="904433">
              <a:defRPr/>
            </a:pPr>
            <a:r>
              <a:rPr lang="en-US" sz="2300" dirty="0"/>
              <a:t>Information Services Unit is responsible for developing, implementing, and coordinating CQM Program activities, including the delivery of CQM-related targeted technical assistance to providers  </a:t>
            </a:r>
            <a:endParaRPr lang="en-US" dirty="0"/>
          </a:p>
        </p:txBody>
      </p:sp>
      <p:sp>
        <p:nvSpPr>
          <p:cNvPr id="4" name="Slide Number Placeholder 3"/>
          <p:cNvSpPr>
            <a:spLocks noGrp="1"/>
          </p:cNvSpPr>
          <p:nvPr>
            <p:ph type="sldNum" sz="quarter" idx="10"/>
          </p:nvPr>
        </p:nvSpPr>
        <p:spPr/>
        <p:txBody>
          <a:bodyPr/>
          <a:lstStyle/>
          <a:p>
            <a:fld id="{F23AE896-A4B7-4FAE-9F01-4A32DB6D6B78}" type="slidenum">
              <a:rPr lang="en-US" smtClean="0"/>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Epidemiologist and Practicing ID physician</a:t>
            </a:r>
          </a:p>
          <a:p>
            <a:r>
              <a:rPr lang="en-US" dirty="0" smtClean="0"/>
              <a:t>QM Coordinator </a:t>
            </a:r>
          </a:p>
          <a:p>
            <a:r>
              <a:rPr lang="en-US" dirty="0" smtClean="0"/>
              <a:t>ISU Manager </a:t>
            </a:r>
          </a:p>
          <a:p>
            <a:r>
              <a:rPr lang="en-US" dirty="0" smtClean="0"/>
              <a:t>Program Administrator   </a:t>
            </a:r>
          </a:p>
          <a:p>
            <a:endParaRPr lang="en-US" dirty="0"/>
          </a:p>
        </p:txBody>
      </p:sp>
      <p:sp>
        <p:nvSpPr>
          <p:cNvPr id="4" name="Slide Number Placeholder 3"/>
          <p:cNvSpPr>
            <a:spLocks noGrp="1"/>
          </p:cNvSpPr>
          <p:nvPr>
            <p:ph type="sldNum" sz="quarter" idx="10"/>
          </p:nvPr>
        </p:nvSpPr>
        <p:spPr/>
        <p:txBody>
          <a:bodyPr/>
          <a:lstStyle/>
          <a:p>
            <a:fld id="{F23AE896-A4B7-4FAE-9F01-4A32DB6D6B78}"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9187054E-376D-4793-83FA-223B263CA9B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54B48777-9089-4EB7-9AA7-7DECE4B05540}" type="datetimeFigureOut">
              <a:rPr lang="en-US"/>
              <a:pPr>
                <a:defRPr/>
              </a:pPr>
              <a:t>11/7/2012</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B2B309B-5876-44AD-88B4-1C8BCDCA9EB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CDAA108E-BF03-4102-9B52-46286E756A6E}" type="datetimeFigureOut">
              <a:rPr lang="en-US"/>
              <a:pPr>
                <a:defRPr/>
              </a:pPr>
              <a:t>11/7/2012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3E98F7C-81A0-4410-8976-719B6DC53DB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7127E5B-F14D-4570-8B9E-23C012293B2E}" type="datetimeFigureOut">
              <a:rPr lang="en-US"/>
              <a:pPr>
                <a:defRPr/>
              </a:pPr>
              <a:t>11/7/2012</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DA24B6A-AD15-4A10-8299-8A6E224D453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E1C39B7E-670F-4459-A36F-2684452B4721}" type="datetimeFigureOut">
              <a:rPr lang="en-US"/>
              <a:pPr>
                <a:defRPr/>
              </a:pPr>
              <a:t>11/7/2012</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A22680A9-A347-48AA-83CA-4EF2C654AD6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2BD26712-438D-4D9D-BCDE-8E80C48377FF}" type="datetimeFigureOut">
              <a:rPr lang="en-US"/>
              <a:pPr>
                <a:defRPr/>
              </a:pPr>
              <a:t>11/7/2012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50B3BE8-2277-40AC-97EB-0A99C1C53EB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50E78394-0CF5-4E7A-A9A1-FDDA06C8215E}" type="datetimeFigureOut">
              <a:rPr lang="en-US"/>
              <a:pPr>
                <a:defRPr/>
              </a:pPr>
              <a:t>11/7/2012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E0643CE-DC0E-4158-A018-79F3C10B1829}"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FC556056-F33D-458A-8347-F8F78EC02E4E}" type="datetimeFigureOut">
              <a:rPr lang="en-US"/>
              <a:pPr>
                <a:defRPr/>
              </a:pPr>
              <a:t>11/7/2012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ED006D42-0A62-4827-83BC-6D4E095D498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E6925A52-C8B4-42CB-9BBE-FBCF6250DA15}" type="datetimeFigureOut">
              <a:rPr lang="en-US"/>
              <a:pPr>
                <a:defRPr/>
              </a:pPr>
              <a:t>11/7/2012</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E4FB809-C0B2-42C2-B43A-6F010E7A8CDD}"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9ED4974C-4051-492E-8FC3-8EB8C9282CF6}" type="datetimeFigureOut">
              <a:rPr lang="en-US"/>
              <a:pPr>
                <a:defRPr/>
              </a:pPr>
              <a:t>11/7/2012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EEBDE36-12BC-4B49-B6E9-585336A6FA78}"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C84E4728-7335-4B23-A260-74FCB711A150}" type="datetimeFigureOut">
              <a:rPr lang="en-US"/>
              <a:pPr>
                <a:defRPr/>
              </a:pPr>
              <a:t>11/7/2012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E774791E-FBEE-4812-868D-0BFC7B750D0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1674CC63-D170-419A-9259-069DE62B3156}" type="datetimeFigureOut">
              <a:rPr lang="en-US"/>
              <a:pPr>
                <a:defRPr/>
              </a:pPr>
              <a:t>11/7/2012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8649C111-6437-405E-B353-F14AC4C17223}"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4B2136C5-B234-4464-9E77-E636896B149B}" type="datetimeFigureOut">
              <a:rPr lang="en-US"/>
              <a:pPr>
                <a:defRPr/>
              </a:pPr>
              <a:t>11/7/2012</a:t>
            </a:fld>
            <a:endParaRPr lang="en-US"/>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331" y="1066800"/>
            <a:ext cx="7543800" cy="2593975"/>
          </a:xfrm>
        </p:spPr>
        <p:txBody>
          <a:bodyPr>
            <a:normAutofit fontScale="90000"/>
          </a:bodyPr>
          <a:lstStyle/>
          <a:p>
            <a:pPr eaLnBrk="1" fontAlgn="auto" hangingPunct="1">
              <a:spcAft>
                <a:spcPts val="0"/>
              </a:spcAft>
              <a:defRPr/>
            </a:pPr>
            <a:r>
              <a:rPr lang="en-US" b="1" dirty="0" smtClean="0"/>
              <a:t>Using </a:t>
            </a:r>
            <a:r>
              <a:rPr lang="en-US" b="1" dirty="0"/>
              <a:t>and Monitoring Data to Improve Client </a:t>
            </a:r>
            <a:r>
              <a:rPr lang="en-US" b="1" dirty="0" smtClean="0"/>
              <a:t>Care</a:t>
            </a:r>
            <a:endParaRPr lang="en-US" dirty="0" smtClean="0"/>
          </a:p>
        </p:txBody>
      </p:sp>
      <p:sp>
        <p:nvSpPr>
          <p:cNvPr id="3" name="Subtitle 2"/>
          <p:cNvSpPr>
            <a:spLocks noGrp="1"/>
          </p:cNvSpPr>
          <p:nvPr>
            <p:ph type="subTitle" idx="1"/>
          </p:nvPr>
        </p:nvSpPr>
        <p:spPr>
          <a:xfrm>
            <a:off x="152400" y="5410200"/>
            <a:ext cx="6994525" cy="1447800"/>
          </a:xfrm>
        </p:spPr>
        <p:txBody>
          <a:bodyPr rtlCol="0">
            <a:normAutofit/>
          </a:bodyPr>
          <a:lstStyle/>
          <a:p>
            <a:pPr eaLnBrk="1" fontAlgn="auto" hangingPunct="1">
              <a:spcBef>
                <a:spcPts val="0"/>
              </a:spcBef>
              <a:spcAft>
                <a:spcPts val="0"/>
              </a:spcAft>
              <a:buFont typeface="Arial" pitchFamily="34" charset="0"/>
              <a:buNone/>
              <a:defRPr/>
            </a:pPr>
            <a:r>
              <a:rPr lang="en-US" sz="2800" b="1" dirty="0" smtClean="0"/>
              <a:t>Evelyn Torres, MBA</a:t>
            </a:r>
          </a:p>
          <a:p>
            <a:pPr eaLnBrk="1" fontAlgn="auto" hangingPunct="1">
              <a:spcBef>
                <a:spcPts val="0"/>
              </a:spcBef>
              <a:spcAft>
                <a:spcPts val="0"/>
              </a:spcAft>
              <a:buFont typeface="Arial" pitchFamily="34" charset="0"/>
              <a:buNone/>
              <a:defRPr/>
            </a:pPr>
            <a:r>
              <a:rPr lang="en-US" sz="2800" b="1" dirty="0" smtClean="0"/>
              <a:t>Sebastian Branca, MSW</a:t>
            </a:r>
          </a:p>
          <a:p>
            <a:pPr eaLnBrk="1" fontAlgn="auto" hangingPunct="1">
              <a:spcBef>
                <a:spcPts val="0"/>
              </a:spcBef>
              <a:spcAft>
                <a:spcPts val="0"/>
              </a:spcAft>
              <a:buFont typeface="Arial" pitchFamily="34" charset="0"/>
              <a:buNone/>
              <a:defRPr/>
            </a:pPr>
            <a:r>
              <a:rPr lang="en-US" sz="2800" b="1" dirty="0" smtClean="0"/>
              <a:t>Philadelphia Department of Public Health   </a:t>
            </a:r>
          </a:p>
          <a:p>
            <a:pPr eaLnBrk="1" fontAlgn="auto" hangingPunct="1">
              <a:spcBef>
                <a:spcPts val="0"/>
              </a:spcBef>
              <a:spcAft>
                <a:spcPts val="0"/>
              </a:spcAft>
              <a:buFont typeface="Arial" pitchFamily="34" charset="0"/>
              <a:buNone/>
              <a:defRPr/>
            </a:pPr>
            <a:endParaRPr lang="en-US" sz="2800" b="1" dirty="0" smtClean="0"/>
          </a:p>
          <a:p>
            <a:pPr eaLnBrk="1" fontAlgn="auto" hangingPunct="1">
              <a:spcAft>
                <a:spcPts val="0"/>
              </a:spcAft>
              <a:buFont typeface="Arial" pitchFamily="34" charset="0"/>
              <a:buNone/>
              <a:defRPr/>
            </a:pPr>
            <a:endParaRPr lang="en-US" dirty="0" smtClean="0"/>
          </a:p>
        </p:txBody>
      </p:sp>
      <p:pic>
        <p:nvPicPr>
          <p:cNvPr id="2" name="Picture 2" descr="C:\Users\Sebastian.Branca\Pictures\Phila Skyline.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76800" y="3657600"/>
            <a:ext cx="3332813" cy="2209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265238"/>
          </a:xfrm>
        </p:spPr>
        <p:txBody>
          <a:bodyPr/>
          <a:lstStyle/>
          <a:p>
            <a:r>
              <a:rPr lang="en-US" sz="3800" dirty="0" smtClean="0"/>
              <a:t>Philadelphia Engagement in Care, 2009</a:t>
            </a:r>
            <a:endParaRPr lang="en-US" sz="3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016981331"/>
              </p:ext>
            </p:extLst>
          </p:nvPr>
        </p:nvGraphicFramePr>
        <p:xfrm>
          <a:off x="228600" y="1219200"/>
          <a:ext cx="83058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99191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Every 100 People Living with HIV</a:t>
            </a:r>
            <a:endParaRPr lang="en-US" sz="3800" dirty="0"/>
          </a:p>
        </p:txBody>
      </p:sp>
      <p:sp>
        <p:nvSpPr>
          <p:cNvPr id="5" name="Text Placeholder 4"/>
          <p:cNvSpPr>
            <a:spLocks noGrp="1"/>
          </p:cNvSpPr>
          <p:nvPr>
            <p:ph type="body" idx="1"/>
          </p:nvPr>
        </p:nvSpPr>
        <p:spPr>
          <a:xfrm>
            <a:off x="304800" y="1524000"/>
            <a:ext cx="3657600" cy="639762"/>
          </a:xfrm>
        </p:spPr>
        <p:txBody>
          <a:bodyPr/>
          <a:lstStyle/>
          <a:p>
            <a:r>
              <a:rPr lang="en-US" dirty="0" smtClean="0"/>
              <a:t>US</a:t>
            </a:r>
            <a:endParaRPr lang="en-US" dirty="0"/>
          </a:p>
        </p:txBody>
      </p:sp>
      <p:graphicFrame>
        <p:nvGraphicFramePr>
          <p:cNvPr id="9" name="Content Placeholder 8"/>
          <p:cNvGraphicFramePr>
            <a:graphicFrameLocks noGrp="1"/>
          </p:cNvGraphicFramePr>
          <p:nvPr>
            <p:ph sz="half" idx="2"/>
            <p:extLst>
              <p:ext uri="{D42A27DB-BD31-4B8C-83A1-F6EECF244321}">
                <p14:modId xmlns="" xmlns:p14="http://schemas.microsoft.com/office/powerpoint/2010/main" val="4031591532"/>
              </p:ext>
            </p:extLst>
          </p:nvPr>
        </p:nvGraphicFramePr>
        <p:xfrm>
          <a:off x="228600" y="2209800"/>
          <a:ext cx="3886200" cy="3962400"/>
        </p:xfrm>
        <a:graphic>
          <a:graphicData uri="http://schemas.openxmlformats.org/drawingml/2006/table">
            <a:tbl>
              <a:tblPr firstRow="1" bandRow="1">
                <a:tableStyleId>{21E4AEA4-8DFA-4A89-87EB-49C32662AFE0}</a:tableStyleId>
              </a:tblPr>
              <a:tblGrid>
                <a:gridCol w="1026140"/>
                <a:gridCol w="2860060"/>
              </a:tblGrid>
              <a:tr h="639915">
                <a:tc>
                  <a:txBody>
                    <a:bodyPr/>
                    <a:lstStyle/>
                    <a:p>
                      <a:r>
                        <a:rPr lang="en-US" dirty="0" smtClean="0"/>
                        <a:t>Number</a:t>
                      </a:r>
                      <a:endParaRPr lang="en-US" dirty="0"/>
                    </a:p>
                  </a:txBody>
                  <a:tcPr/>
                </a:tc>
                <a:tc>
                  <a:txBody>
                    <a:bodyPr/>
                    <a:lstStyle/>
                    <a:p>
                      <a:endParaRPr lang="en-US" dirty="0"/>
                    </a:p>
                  </a:txBody>
                  <a:tcPr/>
                </a:tc>
              </a:tr>
              <a:tr h="680885">
                <a:tc>
                  <a:txBody>
                    <a:bodyPr/>
                    <a:lstStyle/>
                    <a:p>
                      <a:pPr algn="l"/>
                      <a:r>
                        <a:rPr lang="en-US" sz="1900" dirty="0" smtClean="0"/>
                        <a:t>82</a:t>
                      </a:r>
                      <a:endParaRPr lang="en-US" sz="1900" dirty="0"/>
                    </a:p>
                  </a:txBody>
                  <a:tcPr anchor="ctr"/>
                </a:tc>
                <a:tc>
                  <a:txBody>
                    <a:bodyPr/>
                    <a:lstStyle/>
                    <a:p>
                      <a:pPr algn="l"/>
                      <a:r>
                        <a:rPr lang="en-US" sz="1900" dirty="0" smtClean="0"/>
                        <a:t>Are aware of their infection</a:t>
                      </a:r>
                      <a:endParaRPr lang="en-US" sz="1900" dirty="0"/>
                    </a:p>
                  </a:txBody>
                  <a:tcPr anchor="ctr"/>
                </a:tc>
              </a:tr>
              <a:tr h="639915">
                <a:tc>
                  <a:txBody>
                    <a:bodyPr/>
                    <a:lstStyle/>
                    <a:p>
                      <a:pPr algn="l"/>
                      <a:r>
                        <a:rPr lang="en-US" sz="1900" dirty="0" smtClean="0"/>
                        <a:t>66</a:t>
                      </a:r>
                      <a:endParaRPr lang="en-US" sz="1900" dirty="0"/>
                    </a:p>
                  </a:txBody>
                  <a:tcPr anchor="ctr"/>
                </a:tc>
                <a:tc>
                  <a:txBody>
                    <a:bodyPr/>
                    <a:lstStyle/>
                    <a:p>
                      <a:pPr algn="l"/>
                      <a:r>
                        <a:rPr lang="en-US" sz="1900" dirty="0" smtClean="0"/>
                        <a:t>Are linked to HIV care</a:t>
                      </a:r>
                      <a:endParaRPr lang="en-US" sz="1900" dirty="0"/>
                    </a:p>
                  </a:txBody>
                  <a:tcPr anchor="ctr"/>
                </a:tc>
              </a:tr>
              <a:tr h="639915">
                <a:tc>
                  <a:txBody>
                    <a:bodyPr/>
                    <a:lstStyle/>
                    <a:p>
                      <a:pPr algn="l"/>
                      <a:r>
                        <a:rPr lang="en-US" sz="1900" dirty="0" smtClean="0"/>
                        <a:t>37</a:t>
                      </a:r>
                      <a:endParaRPr lang="en-US" sz="1900" dirty="0"/>
                    </a:p>
                  </a:txBody>
                  <a:tcPr anchor="ctr"/>
                </a:tc>
                <a:tc>
                  <a:txBody>
                    <a:bodyPr/>
                    <a:lstStyle/>
                    <a:p>
                      <a:pPr algn="l"/>
                      <a:r>
                        <a:rPr lang="en-US" sz="1900" dirty="0" smtClean="0"/>
                        <a:t>Stay in HIV care</a:t>
                      </a:r>
                      <a:endParaRPr lang="en-US" sz="1900" dirty="0"/>
                    </a:p>
                  </a:txBody>
                  <a:tcPr anchor="ctr"/>
                </a:tc>
              </a:tr>
              <a:tr h="680885">
                <a:tc>
                  <a:txBody>
                    <a:bodyPr/>
                    <a:lstStyle/>
                    <a:p>
                      <a:pPr algn="l"/>
                      <a:r>
                        <a:rPr lang="en-US" sz="1900" dirty="0" smtClean="0"/>
                        <a:t>33</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Get</a:t>
                      </a:r>
                      <a:r>
                        <a:rPr lang="en-US" sz="1900" baseline="0" dirty="0" smtClean="0"/>
                        <a:t> antiretroviral therapy</a:t>
                      </a:r>
                      <a:endParaRPr lang="en-US" sz="1900" dirty="0" smtClean="0"/>
                    </a:p>
                    <a:p>
                      <a:pPr algn="l"/>
                      <a:endParaRPr lang="en-US" sz="1900" dirty="0"/>
                    </a:p>
                  </a:txBody>
                  <a:tcPr anchor="ctr"/>
                </a:tc>
              </a:tr>
              <a:tr h="680885">
                <a:tc>
                  <a:txBody>
                    <a:bodyPr/>
                    <a:lstStyle/>
                    <a:p>
                      <a:pPr algn="l"/>
                      <a:r>
                        <a:rPr lang="en-US" sz="1900" dirty="0" smtClean="0"/>
                        <a:t>25</a:t>
                      </a:r>
                      <a:endParaRPr lang="en-US" sz="1900" dirty="0"/>
                    </a:p>
                  </a:txBody>
                  <a:tcPr anchor="ctr"/>
                </a:tc>
                <a:tc>
                  <a:txBody>
                    <a:bodyPr/>
                    <a:lstStyle/>
                    <a:p>
                      <a:pPr algn="l"/>
                      <a:r>
                        <a:rPr lang="en-US" sz="1900" dirty="0" smtClean="0"/>
                        <a:t>Have a very low amount of virus</a:t>
                      </a:r>
                      <a:r>
                        <a:rPr lang="en-US" sz="1900" baseline="0" dirty="0" smtClean="0"/>
                        <a:t> in their body</a:t>
                      </a:r>
                      <a:endParaRPr lang="en-US" sz="1900" dirty="0"/>
                    </a:p>
                  </a:txBody>
                  <a:tcPr anchor="ctr"/>
                </a:tc>
              </a:tr>
            </a:tbl>
          </a:graphicData>
        </a:graphic>
      </p:graphicFrame>
      <p:sp>
        <p:nvSpPr>
          <p:cNvPr id="7" name="Text Placeholder 6"/>
          <p:cNvSpPr>
            <a:spLocks noGrp="1"/>
          </p:cNvSpPr>
          <p:nvPr>
            <p:ph type="body" sz="quarter" idx="3"/>
          </p:nvPr>
        </p:nvSpPr>
        <p:spPr>
          <a:xfrm>
            <a:off x="4419600" y="1524000"/>
            <a:ext cx="3657600" cy="639762"/>
          </a:xfrm>
        </p:spPr>
        <p:txBody>
          <a:bodyPr/>
          <a:lstStyle/>
          <a:p>
            <a:r>
              <a:rPr lang="en-US" dirty="0" smtClean="0"/>
              <a:t>Philadelphia</a:t>
            </a:r>
            <a:endParaRPr lang="en-US" dirty="0"/>
          </a:p>
        </p:txBody>
      </p:sp>
      <p:graphicFrame>
        <p:nvGraphicFramePr>
          <p:cNvPr id="10" name="Content Placeholder 9"/>
          <p:cNvGraphicFramePr>
            <a:graphicFrameLocks noGrp="1"/>
          </p:cNvGraphicFramePr>
          <p:nvPr>
            <p:ph sz="quarter" idx="4"/>
            <p:extLst>
              <p:ext uri="{D42A27DB-BD31-4B8C-83A1-F6EECF244321}">
                <p14:modId xmlns="" xmlns:p14="http://schemas.microsoft.com/office/powerpoint/2010/main" val="502533063"/>
              </p:ext>
            </p:extLst>
          </p:nvPr>
        </p:nvGraphicFramePr>
        <p:xfrm>
          <a:off x="4267200" y="2209801"/>
          <a:ext cx="3962400" cy="3962401"/>
        </p:xfrm>
        <a:graphic>
          <a:graphicData uri="http://schemas.openxmlformats.org/drawingml/2006/table">
            <a:tbl>
              <a:tblPr firstRow="1" bandRow="1">
                <a:tableStyleId>{21E4AEA4-8DFA-4A89-87EB-49C32662AFE0}</a:tableStyleId>
              </a:tblPr>
              <a:tblGrid>
                <a:gridCol w="974258"/>
                <a:gridCol w="2988142"/>
              </a:tblGrid>
              <a:tr h="657501">
                <a:tc>
                  <a:txBody>
                    <a:bodyPr/>
                    <a:lstStyle/>
                    <a:p>
                      <a:r>
                        <a:rPr lang="en-US" dirty="0" smtClean="0"/>
                        <a:t>Number</a:t>
                      </a:r>
                      <a:endParaRPr lang="en-US" dirty="0"/>
                    </a:p>
                  </a:txBody>
                  <a:tcPr/>
                </a:tc>
                <a:tc>
                  <a:txBody>
                    <a:bodyPr/>
                    <a:lstStyle/>
                    <a:p>
                      <a:endParaRPr lang="en-US" dirty="0"/>
                    </a:p>
                  </a:txBody>
                  <a:tcPr/>
                </a:tc>
              </a:tr>
              <a:tr h="688811">
                <a:tc>
                  <a:txBody>
                    <a:bodyPr/>
                    <a:lstStyle/>
                    <a:p>
                      <a:r>
                        <a:rPr lang="en-US" sz="1900" dirty="0" smtClean="0"/>
                        <a:t>82</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Are aware of their infection</a:t>
                      </a:r>
                    </a:p>
                  </a:txBody>
                  <a:tcPr anchor="ctr"/>
                </a:tc>
              </a:tr>
              <a:tr h="642426">
                <a:tc>
                  <a:txBody>
                    <a:bodyPr/>
                    <a:lstStyle/>
                    <a:p>
                      <a:r>
                        <a:rPr lang="en-US" sz="1900" dirty="0" smtClean="0"/>
                        <a:t>62</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Are linked to HIV care</a:t>
                      </a:r>
                    </a:p>
                  </a:txBody>
                  <a:tcPr anchor="ctr"/>
                </a:tc>
              </a:tr>
              <a:tr h="642426">
                <a:tc>
                  <a:txBody>
                    <a:bodyPr/>
                    <a:lstStyle/>
                    <a:p>
                      <a:r>
                        <a:rPr lang="en-US" sz="1900" dirty="0" smtClean="0"/>
                        <a:t>52</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Stay in HIV care</a:t>
                      </a:r>
                    </a:p>
                  </a:txBody>
                  <a:tcPr anchor="ctr"/>
                </a:tc>
              </a:tr>
              <a:tr h="642426">
                <a:tc>
                  <a:txBody>
                    <a:bodyPr/>
                    <a:lstStyle/>
                    <a:p>
                      <a:r>
                        <a:rPr lang="en-US" sz="1900" dirty="0" smtClean="0"/>
                        <a:t>46</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Get</a:t>
                      </a:r>
                      <a:r>
                        <a:rPr lang="en-US" sz="1900" baseline="0" dirty="0" smtClean="0"/>
                        <a:t> antiretroviral therapy</a:t>
                      </a:r>
                      <a:endParaRPr lang="en-US" sz="1900" dirty="0" smtClean="0"/>
                    </a:p>
                  </a:txBody>
                  <a:tcPr anchor="ctr"/>
                </a:tc>
              </a:tr>
              <a:tr h="688811">
                <a:tc>
                  <a:txBody>
                    <a:bodyPr/>
                    <a:lstStyle/>
                    <a:p>
                      <a:r>
                        <a:rPr lang="en-US" sz="1900" dirty="0" smtClean="0"/>
                        <a:t>30</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Have a very low amount of virus</a:t>
                      </a:r>
                      <a:r>
                        <a:rPr lang="en-US" sz="1900" baseline="0" dirty="0" smtClean="0"/>
                        <a:t> in their body</a:t>
                      </a:r>
                      <a:endParaRPr lang="en-US" sz="1900" dirty="0" smtClean="0"/>
                    </a:p>
                  </a:txBody>
                  <a:tcPr anchor="ctr"/>
                </a:tc>
              </a:tr>
            </a:tbl>
          </a:graphicData>
        </a:graphic>
      </p:graphicFrame>
    </p:spTree>
    <p:extLst>
      <p:ext uri="{BB962C8B-B14F-4D97-AF65-F5344CB8AC3E}">
        <p14:creationId xmlns="" xmlns:p14="http://schemas.microsoft.com/office/powerpoint/2010/main" val="985737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QUALITY MANAGEMENT PROGRAM</a:t>
            </a:r>
            <a:endParaRPr lang="en-US" sz="4400" dirty="0"/>
          </a:p>
        </p:txBody>
      </p:sp>
      <p:pic>
        <p:nvPicPr>
          <p:cNvPr id="7170" name="Picture 2" descr="C:\Users\Sebastian.Branca\Pictures\imagesCAIW4KKJ.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71600" y="762000"/>
            <a:ext cx="5535118" cy="36833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26999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Philadelphia Quality </a:t>
            </a:r>
            <a:br>
              <a:rPr lang="en-US" dirty="0" smtClean="0"/>
            </a:br>
            <a:r>
              <a:rPr lang="en-US" dirty="0" smtClean="0"/>
              <a:t>Management (QM) Program </a:t>
            </a:r>
            <a:endParaRPr lang="en-US" dirty="0"/>
          </a:p>
        </p:txBody>
      </p:sp>
      <p:sp>
        <p:nvSpPr>
          <p:cNvPr id="3" name="Content Placeholder 2"/>
          <p:cNvSpPr>
            <a:spLocks noGrp="1"/>
          </p:cNvSpPr>
          <p:nvPr>
            <p:ph idx="1"/>
          </p:nvPr>
        </p:nvSpPr>
        <p:spPr>
          <a:xfrm>
            <a:off x="457200" y="1600200"/>
            <a:ext cx="7620000" cy="4876800"/>
          </a:xfrm>
        </p:spPr>
        <p:txBody>
          <a:bodyPr>
            <a:normAutofit fontScale="25000" lnSpcReduction="20000"/>
          </a:bodyPr>
          <a:lstStyle/>
          <a:p>
            <a:r>
              <a:rPr lang="en-US" sz="11200" dirty="0" smtClean="0"/>
              <a:t>QM process consists of three primary components</a:t>
            </a:r>
          </a:p>
          <a:p>
            <a:pPr lvl="1"/>
            <a:r>
              <a:rPr lang="en-US" sz="11200" dirty="0"/>
              <a:t>Q</a:t>
            </a:r>
            <a:r>
              <a:rPr lang="en-US" sz="11200" dirty="0" smtClean="0"/>
              <a:t>uality assurance</a:t>
            </a:r>
          </a:p>
          <a:p>
            <a:pPr lvl="1"/>
            <a:r>
              <a:rPr lang="en-US" sz="11200" dirty="0"/>
              <a:t>O</a:t>
            </a:r>
            <a:r>
              <a:rPr lang="en-US" sz="11200" dirty="0" smtClean="0"/>
              <a:t>utcomes monitoring and evaluation  </a:t>
            </a:r>
          </a:p>
          <a:p>
            <a:pPr lvl="1"/>
            <a:r>
              <a:rPr lang="en-US" sz="11200" dirty="0"/>
              <a:t>C</a:t>
            </a:r>
            <a:r>
              <a:rPr lang="en-US" sz="11200" dirty="0" smtClean="0"/>
              <a:t>ontinuous quality improvement  </a:t>
            </a:r>
          </a:p>
          <a:p>
            <a:r>
              <a:rPr lang="en-US" sz="11200" dirty="0" smtClean="0"/>
              <a:t>2.7% ($648,428) is dedicated to the QM program</a:t>
            </a:r>
          </a:p>
          <a:p>
            <a:r>
              <a:rPr lang="en-US" sz="11200" dirty="0" smtClean="0"/>
              <a:t>QM plan is the organizing principle</a:t>
            </a:r>
          </a:p>
          <a:p>
            <a:r>
              <a:rPr lang="en-US" sz="11200" dirty="0" smtClean="0"/>
              <a:t>Incremental progress </a:t>
            </a:r>
          </a:p>
          <a:p>
            <a:pPr lvl="1"/>
            <a:r>
              <a:rPr lang="en-US" sz="11200" dirty="0" smtClean="0"/>
              <a:t>Increasing number of measures  </a:t>
            </a:r>
          </a:p>
          <a:p>
            <a:pPr lvl="1"/>
            <a:r>
              <a:rPr lang="en-US" sz="11200" dirty="0" smtClean="0"/>
              <a:t>Including services in addition to O/AMC  </a:t>
            </a:r>
          </a:p>
          <a:p>
            <a:pPr lvl="1"/>
            <a:r>
              <a:rPr lang="en-US" sz="11200" dirty="0" smtClean="0"/>
              <a:t>Complexity of the system </a:t>
            </a:r>
          </a:p>
          <a:p>
            <a:pPr marL="1828800" lvl="1" indent="-1371600">
              <a:buNone/>
            </a:pPr>
            <a:r>
              <a:rPr lang="en-US" sz="7400" dirty="0" smtClean="0"/>
              <a:t>   </a:t>
            </a:r>
            <a:r>
              <a:rPr lang="en-US" sz="5500" dirty="0" smtClean="0"/>
              <a:t/>
            </a:r>
            <a:br>
              <a:rPr lang="en-US" sz="5500" dirty="0" smtClean="0"/>
            </a:br>
            <a:endParaRPr lang="en-US" sz="5500" dirty="0" smtClean="0"/>
          </a:p>
          <a:p>
            <a:pPr>
              <a:buNone/>
            </a:pPr>
            <a:r>
              <a:rPr lang="en-US" dirty="0" smtClean="0"/>
              <a:t> </a:t>
            </a:r>
          </a:p>
          <a:p>
            <a:endParaRPr lang="en-US" dirty="0" smtClean="0"/>
          </a:p>
          <a:p>
            <a:pPr>
              <a:buNone/>
            </a:pPr>
            <a:endParaRPr lang="en-US" dirty="0"/>
          </a:p>
        </p:txBody>
      </p:sp>
    </p:spTree>
    <p:extLst>
      <p:ext uri="{BB962C8B-B14F-4D97-AF65-F5344CB8AC3E}">
        <p14:creationId xmlns="" xmlns:p14="http://schemas.microsoft.com/office/powerpoint/2010/main" val="262988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QM &amp; NHAS</a:t>
            </a:r>
            <a:endParaRPr lang="en-US" dirty="0"/>
          </a:p>
        </p:txBody>
      </p:sp>
      <p:sp>
        <p:nvSpPr>
          <p:cNvPr id="3" name="Content Placeholder 2"/>
          <p:cNvSpPr>
            <a:spLocks noGrp="1"/>
          </p:cNvSpPr>
          <p:nvPr>
            <p:ph idx="1"/>
          </p:nvPr>
        </p:nvSpPr>
        <p:spPr>
          <a:xfrm>
            <a:off x="457200" y="1752600"/>
            <a:ext cx="7620000" cy="4648200"/>
          </a:xfrm>
        </p:spPr>
        <p:txBody>
          <a:bodyPr>
            <a:normAutofit/>
          </a:bodyPr>
          <a:lstStyle/>
          <a:p>
            <a:r>
              <a:rPr lang="en-US" sz="3000" dirty="0" smtClean="0"/>
              <a:t>Reducing new HIV infections </a:t>
            </a:r>
          </a:p>
          <a:p>
            <a:pPr lvl="1"/>
            <a:r>
              <a:rPr lang="en-US" sz="2800" dirty="0" smtClean="0"/>
              <a:t>Adherence counseling</a:t>
            </a:r>
          </a:p>
          <a:p>
            <a:pPr lvl="1"/>
            <a:r>
              <a:rPr lang="en-US" sz="2800" dirty="0" smtClean="0"/>
              <a:t>Risk reduction</a:t>
            </a:r>
          </a:p>
          <a:p>
            <a:r>
              <a:rPr lang="en-US" sz="3000" dirty="0" smtClean="0"/>
              <a:t>Reducing HIV-related </a:t>
            </a:r>
            <a:r>
              <a:rPr lang="en-US" sz="3000" dirty="0"/>
              <a:t>h</a:t>
            </a:r>
            <a:r>
              <a:rPr lang="en-US" sz="3000" dirty="0" smtClean="0"/>
              <a:t>ealth </a:t>
            </a:r>
            <a:r>
              <a:rPr lang="en-US" sz="3000" dirty="0"/>
              <a:t>d</a:t>
            </a:r>
            <a:r>
              <a:rPr lang="en-US" sz="3000" dirty="0" smtClean="0"/>
              <a:t>isparities</a:t>
            </a:r>
          </a:p>
          <a:p>
            <a:pPr lvl="1"/>
            <a:r>
              <a:rPr lang="en-US" sz="2800" dirty="0" smtClean="0"/>
              <a:t>Used data from EMA’s RW CAREWare Medical Export tool</a:t>
            </a:r>
          </a:p>
          <a:p>
            <a:pPr lvl="1"/>
            <a:r>
              <a:rPr lang="en-US" sz="2800" dirty="0"/>
              <a:t>C</a:t>
            </a:r>
            <a:r>
              <a:rPr lang="en-US" sz="2800" dirty="0" smtClean="0"/>
              <a:t>orrective action plans</a:t>
            </a:r>
            <a:endParaRPr lang="en-US" dirty="0"/>
          </a:p>
        </p:txBody>
      </p:sp>
      <p:pic>
        <p:nvPicPr>
          <p:cNvPr id="6146" name="Picture 2" descr="C:\Users\Sebastian.Branca\Pictures\imagesCAEP9FN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95999" y="914400"/>
            <a:ext cx="2140551" cy="1981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52747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Aligning QM &amp; NHAS</a:t>
            </a:r>
          </a:p>
        </p:txBody>
      </p:sp>
      <p:sp>
        <p:nvSpPr>
          <p:cNvPr id="3" name="Content Placeholder 2"/>
          <p:cNvSpPr>
            <a:spLocks noGrp="1"/>
          </p:cNvSpPr>
          <p:nvPr>
            <p:ph idx="1"/>
          </p:nvPr>
        </p:nvSpPr>
        <p:spPr/>
        <p:txBody>
          <a:bodyPr/>
          <a:lstStyle/>
          <a:p>
            <a:r>
              <a:rPr lang="en-US" sz="3000" dirty="0"/>
              <a:t>Increasing </a:t>
            </a:r>
            <a:r>
              <a:rPr lang="en-US" sz="3000" dirty="0" smtClean="0"/>
              <a:t>access </a:t>
            </a:r>
            <a:r>
              <a:rPr lang="en-US" sz="3000" dirty="0"/>
              <a:t>to </a:t>
            </a:r>
            <a:r>
              <a:rPr lang="en-US" sz="3000" dirty="0" smtClean="0"/>
              <a:t>care </a:t>
            </a:r>
            <a:endParaRPr lang="en-US" sz="3000" dirty="0"/>
          </a:p>
          <a:p>
            <a:pPr lvl="1"/>
            <a:r>
              <a:rPr lang="en-US" sz="2800" dirty="0"/>
              <a:t>Retention measure for most core services</a:t>
            </a:r>
          </a:p>
          <a:p>
            <a:pPr lvl="1"/>
            <a:r>
              <a:rPr lang="en-US" sz="2800" dirty="0"/>
              <a:t>HRSA system measure for appointment availability</a:t>
            </a:r>
          </a:p>
          <a:p>
            <a:r>
              <a:rPr lang="en-US" sz="3000" dirty="0"/>
              <a:t>Improving </a:t>
            </a:r>
            <a:r>
              <a:rPr lang="en-US" sz="3000" dirty="0" smtClean="0"/>
              <a:t>outcomes </a:t>
            </a:r>
            <a:r>
              <a:rPr lang="en-US" sz="3000" dirty="0"/>
              <a:t>for PLWHA</a:t>
            </a:r>
          </a:p>
          <a:p>
            <a:pPr lvl="1"/>
            <a:r>
              <a:rPr lang="en-US" sz="2800" dirty="0"/>
              <a:t>Individual and c</a:t>
            </a:r>
            <a:r>
              <a:rPr lang="en-US" sz="2800" dirty="0" smtClean="0"/>
              <a:t>ommunity </a:t>
            </a:r>
            <a:r>
              <a:rPr lang="en-US" sz="2800" dirty="0"/>
              <a:t>v</a:t>
            </a:r>
            <a:r>
              <a:rPr lang="en-US" sz="2800" dirty="0" smtClean="0"/>
              <a:t>iral </a:t>
            </a:r>
            <a:r>
              <a:rPr lang="en-US" sz="2800" dirty="0"/>
              <a:t>l</a:t>
            </a:r>
            <a:r>
              <a:rPr lang="en-US" sz="2800" dirty="0" smtClean="0"/>
              <a:t>oad </a:t>
            </a:r>
            <a:r>
              <a:rPr lang="en-US" sz="2800" dirty="0"/>
              <a:t>measures</a:t>
            </a:r>
          </a:p>
          <a:p>
            <a:pPr lvl="1"/>
            <a:r>
              <a:rPr lang="en-US" sz="2800" dirty="0"/>
              <a:t>Retention in care</a:t>
            </a:r>
          </a:p>
          <a:p>
            <a:endParaRPr lang="en-US" dirty="0"/>
          </a:p>
        </p:txBody>
      </p:sp>
    </p:spTree>
    <p:extLst>
      <p:ext uri="{BB962C8B-B14F-4D97-AF65-F5344CB8AC3E}">
        <p14:creationId xmlns="" xmlns:p14="http://schemas.microsoft.com/office/powerpoint/2010/main" val="1819132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QM is a Shared Responsibility  </a:t>
            </a:r>
            <a:endParaRPr lang="en-US" dirty="0"/>
          </a:p>
        </p:txBody>
      </p:sp>
      <p:sp>
        <p:nvSpPr>
          <p:cNvPr id="3" name="Content Placeholder 2"/>
          <p:cNvSpPr>
            <a:spLocks noGrp="1"/>
          </p:cNvSpPr>
          <p:nvPr>
            <p:ph idx="1"/>
          </p:nvPr>
        </p:nvSpPr>
        <p:spPr>
          <a:xfrm>
            <a:off x="457200" y="1600200"/>
            <a:ext cx="8458200" cy="4953000"/>
          </a:xfrm>
        </p:spPr>
        <p:txBody>
          <a:bodyPr>
            <a:normAutofit/>
          </a:bodyPr>
          <a:lstStyle/>
          <a:p>
            <a:r>
              <a:rPr lang="en-US" sz="2600" dirty="0" smtClean="0"/>
              <a:t>Grantee </a:t>
            </a:r>
          </a:p>
          <a:p>
            <a:pPr lvl="1"/>
            <a:r>
              <a:rPr lang="en-US" sz="2600" dirty="0" smtClean="0"/>
              <a:t>Program Services Unit </a:t>
            </a:r>
          </a:p>
          <a:p>
            <a:pPr lvl="1"/>
            <a:r>
              <a:rPr lang="en-US" sz="2600" dirty="0" smtClean="0"/>
              <a:t>Client Services Unit</a:t>
            </a:r>
          </a:p>
          <a:p>
            <a:pPr lvl="1"/>
            <a:r>
              <a:rPr lang="en-US" sz="2600" dirty="0" smtClean="0"/>
              <a:t>Surveillance Unit   </a:t>
            </a:r>
          </a:p>
          <a:p>
            <a:pPr lvl="1"/>
            <a:r>
              <a:rPr lang="en-US" sz="2600" dirty="0" smtClean="0"/>
              <a:t>Information Services Unit</a:t>
            </a:r>
          </a:p>
          <a:p>
            <a:r>
              <a:rPr lang="en-US" sz="2600" dirty="0" smtClean="0"/>
              <a:t>Providers</a:t>
            </a:r>
          </a:p>
          <a:p>
            <a:pPr lvl="1"/>
            <a:r>
              <a:rPr lang="en-US" sz="2600" dirty="0" smtClean="0"/>
              <a:t>QM committees </a:t>
            </a:r>
          </a:p>
          <a:p>
            <a:pPr lvl="1"/>
            <a:r>
              <a:rPr lang="en-US" sz="2600" dirty="0" smtClean="0"/>
              <a:t>QI projects </a:t>
            </a:r>
          </a:p>
          <a:p>
            <a:pPr lvl="1"/>
            <a:r>
              <a:rPr lang="en-US" sz="2600" dirty="0" smtClean="0"/>
              <a:t>Consumer </a:t>
            </a:r>
            <a:r>
              <a:rPr lang="en-US" sz="2600" dirty="0"/>
              <a:t>i</a:t>
            </a:r>
            <a:r>
              <a:rPr lang="en-US" sz="2600" dirty="0" smtClean="0"/>
              <a:t>nvolvement</a:t>
            </a:r>
          </a:p>
          <a:p>
            <a:pPr lvl="1"/>
            <a:r>
              <a:rPr lang="en-US" sz="2600" dirty="0" smtClean="0"/>
              <a:t>Self-monitoring through RW CAREWare</a:t>
            </a:r>
          </a:p>
          <a:p>
            <a:pPr lvl="1"/>
            <a:endParaRPr lang="en-US" sz="2900" dirty="0" smtClean="0"/>
          </a:p>
          <a:p>
            <a:pPr lvl="1"/>
            <a:endParaRPr lang="en-US" sz="2900" dirty="0" smtClean="0"/>
          </a:p>
          <a:p>
            <a:pPr lvl="2"/>
            <a:endParaRPr lang="en-US" sz="2500" dirty="0" smtClean="0"/>
          </a:p>
          <a:p>
            <a:endParaRPr lang="en-US" dirty="0"/>
          </a:p>
        </p:txBody>
      </p:sp>
    </p:spTree>
    <p:extLst>
      <p:ext uri="{BB962C8B-B14F-4D97-AF65-F5344CB8AC3E}">
        <p14:creationId xmlns="" xmlns:p14="http://schemas.microsoft.com/office/powerpoint/2010/main" val="403260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QM is a Shared Responsibility </a:t>
            </a:r>
            <a:endParaRPr lang="en-US" dirty="0"/>
          </a:p>
        </p:txBody>
      </p:sp>
      <p:sp>
        <p:nvSpPr>
          <p:cNvPr id="3" name="Content Placeholder 2"/>
          <p:cNvSpPr>
            <a:spLocks noGrp="1"/>
          </p:cNvSpPr>
          <p:nvPr>
            <p:ph idx="1"/>
          </p:nvPr>
        </p:nvSpPr>
        <p:spPr>
          <a:xfrm>
            <a:off x="457200" y="1371600"/>
            <a:ext cx="8382000" cy="5181600"/>
          </a:xfrm>
        </p:spPr>
        <p:txBody>
          <a:bodyPr>
            <a:normAutofit fontScale="62500" lnSpcReduction="20000"/>
          </a:bodyPr>
          <a:lstStyle/>
          <a:p>
            <a:r>
              <a:rPr lang="en-US" sz="4200" dirty="0" smtClean="0"/>
              <a:t>Consumers</a:t>
            </a:r>
          </a:p>
          <a:p>
            <a:pPr lvl="1"/>
            <a:r>
              <a:rPr lang="en-US" sz="4200" dirty="0" smtClean="0"/>
              <a:t>Surveys </a:t>
            </a:r>
          </a:p>
          <a:p>
            <a:pPr lvl="1"/>
            <a:r>
              <a:rPr lang="en-US" sz="4200" dirty="0" smtClean="0"/>
              <a:t>Grievance line </a:t>
            </a:r>
          </a:p>
          <a:p>
            <a:r>
              <a:rPr lang="en-US" sz="4200" dirty="0" smtClean="0"/>
              <a:t>Content experts</a:t>
            </a:r>
          </a:p>
          <a:p>
            <a:pPr lvl="1"/>
            <a:r>
              <a:rPr lang="en-US" sz="4200" dirty="0" smtClean="0"/>
              <a:t>Dental </a:t>
            </a:r>
          </a:p>
          <a:p>
            <a:pPr lvl="1"/>
            <a:r>
              <a:rPr lang="en-US" sz="4200" dirty="0" smtClean="0"/>
              <a:t>MCM </a:t>
            </a:r>
          </a:p>
          <a:p>
            <a:r>
              <a:rPr lang="en-US" sz="4200" dirty="0" smtClean="0"/>
              <a:t>HIV Planning Council  </a:t>
            </a:r>
          </a:p>
          <a:p>
            <a:pPr lvl="1"/>
            <a:r>
              <a:rPr lang="en-US" sz="4200" dirty="0" smtClean="0"/>
              <a:t>Feedback of </a:t>
            </a:r>
            <a:r>
              <a:rPr lang="en-US" sz="4200" dirty="0"/>
              <a:t>d</a:t>
            </a:r>
            <a:r>
              <a:rPr lang="en-US" sz="4200" dirty="0" smtClean="0"/>
              <a:t>ata</a:t>
            </a:r>
          </a:p>
          <a:p>
            <a:r>
              <a:rPr lang="en-US" sz="4200" dirty="0" smtClean="0"/>
              <a:t>Oversight by management </a:t>
            </a:r>
            <a:r>
              <a:rPr lang="en-US" sz="4200" dirty="0"/>
              <a:t>t</a:t>
            </a:r>
            <a:r>
              <a:rPr lang="en-US" sz="4200" dirty="0" smtClean="0"/>
              <a:t>eam </a:t>
            </a:r>
          </a:p>
          <a:p>
            <a:pPr lvl="1"/>
            <a:r>
              <a:rPr lang="en-US" sz="4200" dirty="0" smtClean="0"/>
              <a:t>Medical Director</a:t>
            </a:r>
          </a:p>
          <a:p>
            <a:pPr lvl="1"/>
            <a:r>
              <a:rPr lang="en-US" sz="4200" dirty="0" smtClean="0"/>
              <a:t>RW QM Coordinator </a:t>
            </a:r>
          </a:p>
          <a:p>
            <a:pPr lvl="1"/>
            <a:r>
              <a:rPr lang="en-US" sz="4200" dirty="0" smtClean="0"/>
              <a:t>ISU Manager </a:t>
            </a:r>
          </a:p>
          <a:p>
            <a:pPr lvl="1"/>
            <a:r>
              <a:rPr lang="en-US" sz="4200" dirty="0" smtClean="0"/>
              <a:t>Program Administrator   </a:t>
            </a:r>
          </a:p>
          <a:p>
            <a:pPr lvl="1"/>
            <a:endParaRPr lang="en-US" sz="2600" dirty="0" smtClean="0"/>
          </a:p>
          <a:p>
            <a:pPr lvl="1"/>
            <a:endParaRPr lang="en-US" dirty="0"/>
          </a:p>
        </p:txBody>
      </p:sp>
      <p:pic>
        <p:nvPicPr>
          <p:cNvPr id="6" name="Picture 3" descr="C:\Users\Sebastian.Branca\Pictures\imagesCALTDM7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92967" y="1479196"/>
            <a:ext cx="3775708" cy="289743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38478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QM Activities   </a:t>
            </a:r>
            <a:endParaRPr lang="en-US" dirty="0"/>
          </a:p>
        </p:txBody>
      </p:sp>
      <p:sp>
        <p:nvSpPr>
          <p:cNvPr id="3" name="Content Placeholder 2"/>
          <p:cNvSpPr>
            <a:spLocks noGrp="1"/>
          </p:cNvSpPr>
          <p:nvPr>
            <p:ph idx="1"/>
          </p:nvPr>
        </p:nvSpPr>
        <p:spPr/>
        <p:txBody>
          <a:bodyPr>
            <a:normAutofit/>
          </a:bodyPr>
          <a:lstStyle/>
          <a:p>
            <a:pPr>
              <a:spcBef>
                <a:spcPct val="0"/>
              </a:spcBef>
              <a:defRPr/>
            </a:pPr>
            <a:r>
              <a:rPr lang="en-US" sz="2800" dirty="0" smtClean="0"/>
              <a:t>Collecting and monitoring </a:t>
            </a:r>
            <a:r>
              <a:rPr lang="en-US" sz="2800" dirty="0"/>
              <a:t>d</a:t>
            </a:r>
            <a:r>
              <a:rPr lang="en-US" sz="2800" dirty="0" smtClean="0"/>
              <a:t>ata to assess </a:t>
            </a:r>
            <a:r>
              <a:rPr lang="en-US" sz="2800" dirty="0"/>
              <a:t>c</a:t>
            </a:r>
            <a:r>
              <a:rPr lang="en-US" sz="2800" dirty="0" smtClean="0"/>
              <a:t>lient </a:t>
            </a:r>
            <a:r>
              <a:rPr lang="en-US" sz="2800" dirty="0"/>
              <a:t>o</a:t>
            </a:r>
            <a:r>
              <a:rPr lang="en-US" sz="2800" dirty="0" smtClean="0"/>
              <a:t>utcomes</a:t>
            </a:r>
          </a:p>
          <a:p>
            <a:pPr lvl="1">
              <a:spcBef>
                <a:spcPct val="0"/>
              </a:spcBef>
              <a:defRPr/>
            </a:pPr>
            <a:r>
              <a:rPr lang="en-US" sz="2800" dirty="0" smtClean="0"/>
              <a:t>Local and HAB performance </a:t>
            </a:r>
            <a:r>
              <a:rPr lang="en-US" sz="2800" dirty="0"/>
              <a:t>m</a:t>
            </a:r>
            <a:r>
              <a:rPr lang="en-US" sz="2800" dirty="0" smtClean="0"/>
              <a:t>easures</a:t>
            </a:r>
          </a:p>
          <a:p>
            <a:pPr lvl="1">
              <a:spcBef>
                <a:spcPct val="0"/>
              </a:spcBef>
              <a:defRPr/>
            </a:pPr>
            <a:r>
              <a:rPr lang="en-US" sz="2800" dirty="0" smtClean="0"/>
              <a:t>Other available </a:t>
            </a:r>
            <a:r>
              <a:rPr lang="en-US" sz="2800" dirty="0"/>
              <a:t>d</a:t>
            </a:r>
            <a:r>
              <a:rPr lang="en-US" sz="2800" dirty="0" smtClean="0"/>
              <a:t>ata</a:t>
            </a:r>
          </a:p>
          <a:p>
            <a:pPr>
              <a:spcBef>
                <a:spcPct val="0"/>
              </a:spcBef>
              <a:defRPr/>
            </a:pPr>
            <a:r>
              <a:rPr lang="en-US" sz="2800" dirty="0" smtClean="0"/>
              <a:t>Using data to improve </a:t>
            </a:r>
            <a:r>
              <a:rPr lang="en-US" sz="2800" dirty="0"/>
              <a:t>c</a:t>
            </a:r>
            <a:r>
              <a:rPr lang="en-US" sz="2800" dirty="0" smtClean="0"/>
              <a:t>lient </a:t>
            </a:r>
            <a:r>
              <a:rPr lang="en-US" sz="2800" dirty="0"/>
              <a:t>o</a:t>
            </a:r>
            <a:r>
              <a:rPr lang="en-US" sz="2800" dirty="0" smtClean="0"/>
              <a:t>utcomes </a:t>
            </a:r>
          </a:p>
          <a:p>
            <a:pPr lvl="1">
              <a:spcBef>
                <a:spcPct val="0"/>
              </a:spcBef>
              <a:defRPr/>
            </a:pPr>
            <a:r>
              <a:rPr lang="en-US" sz="2800" dirty="0" smtClean="0"/>
              <a:t>Ongoing feedback to providers</a:t>
            </a:r>
          </a:p>
          <a:p>
            <a:pPr lvl="1">
              <a:spcBef>
                <a:spcPct val="0"/>
              </a:spcBef>
              <a:defRPr/>
            </a:pPr>
            <a:r>
              <a:rPr lang="en-US" sz="2800" dirty="0" smtClean="0"/>
              <a:t>QIPs</a:t>
            </a:r>
          </a:p>
          <a:p>
            <a:pPr lvl="1">
              <a:spcBef>
                <a:spcPct val="0"/>
              </a:spcBef>
              <a:defRPr/>
            </a:pPr>
            <a:r>
              <a:rPr lang="en-US" sz="2800" dirty="0" smtClean="0"/>
              <a:t>Quarterly meetings</a:t>
            </a:r>
          </a:p>
          <a:p>
            <a:pPr lvl="1">
              <a:spcBef>
                <a:spcPct val="0"/>
              </a:spcBef>
              <a:defRPr/>
            </a:pPr>
            <a:r>
              <a:rPr lang="en-US" sz="2800" dirty="0" smtClean="0"/>
              <a:t>Individual TA  </a:t>
            </a:r>
          </a:p>
        </p:txBody>
      </p:sp>
    </p:spTree>
    <p:extLst>
      <p:ext uri="{BB962C8B-B14F-4D97-AF65-F5344CB8AC3E}">
        <p14:creationId xmlns="" xmlns:p14="http://schemas.microsoft.com/office/powerpoint/2010/main" val="2564480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QM </a:t>
            </a:r>
            <a:r>
              <a:rPr lang="en-US" dirty="0" smtClean="0"/>
              <a:t>Activities  </a:t>
            </a:r>
            <a:endParaRPr lang="en-US" dirty="0"/>
          </a:p>
        </p:txBody>
      </p:sp>
      <p:sp>
        <p:nvSpPr>
          <p:cNvPr id="3" name="Content Placeholder 2"/>
          <p:cNvSpPr>
            <a:spLocks noGrp="1"/>
          </p:cNvSpPr>
          <p:nvPr>
            <p:ph idx="1"/>
          </p:nvPr>
        </p:nvSpPr>
        <p:spPr/>
        <p:txBody>
          <a:bodyPr/>
          <a:lstStyle/>
          <a:p>
            <a:pPr>
              <a:spcBef>
                <a:spcPct val="0"/>
              </a:spcBef>
              <a:defRPr/>
            </a:pPr>
            <a:r>
              <a:rPr lang="en-US" sz="2800" dirty="0"/>
              <a:t>Improving </a:t>
            </a:r>
            <a:r>
              <a:rPr lang="en-US" sz="2800" dirty="0" smtClean="0"/>
              <a:t>access </a:t>
            </a:r>
            <a:r>
              <a:rPr lang="en-US" sz="2800" dirty="0"/>
              <a:t>to </a:t>
            </a:r>
            <a:r>
              <a:rPr lang="en-US" sz="2800" dirty="0" smtClean="0"/>
              <a:t>HIV </a:t>
            </a:r>
            <a:r>
              <a:rPr lang="en-US" sz="2800" dirty="0"/>
              <a:t>m</a:t>
            </a:r>
            <a:r>
              <a:rPr lang="en-US" sz="2800" dirty="0" smtClean="0"/>
              <a:t>edical </a:t>
            </a:r>
            <a:r>
              <a:rPr lang="en-US" sz="2800" dirty="0"/>
              <a:t>c</a:t>
            </a:r>
            <a:r>
              <a:rPr lang="en-US" sz="2800" dirty="0" smtClean="0"/>
              <a:t>are</a:t>
            </a:r>
          </a:p>
          <a:p>
            <a:pPr lvl="1">
              <a:spcBef>
                <a:spcPct val="0"/>
              </a:spcBef>
              <a:defRPr/>
            </a:pPr>
            <a:r>
              <a:rPr lang="en-US" sz="2800" dirty="0" smtClean="0"/>
              <a:t>Retention in care </a:t>
            </a:r>
            <a:r>
              <a:rPr lang="en-US" sz="2800" dirty="0"/>
              <a:t>m</a:t>
            </a:r>
            <a:r>
              <a:rPr lang="en-US" sz="2800" dirty="0" smtClean="0"/>
              <a:t>easure for core and supportive </a:t>
            </a:r>
            <a:r>
              <a:rPr lang="en-US" sz="2800" dirty="0"/>
              <a:t>s</a:t>
            </a:r>
            <a:r>
              <a:rPr lang="en-US" sz="2800" dirty="0" smtClean="0"/>
              <a:t>ervices</a:t>
            </a:r>
            <a:endParaRPr lang="en-US" sz="2800" dirty="0"/>
          </a:p>
          <a:p>
            <a:pPr>
              <a:spcBef>
                <a:spcPct val="0"/>
              </a:spcBef>
              <a:defRPr/>
            </a:pPr>
            <a:r>
              <a:rPr lang="en-US" sz="2800" dirty="0"/>
              <a:t>Improving the HIV s</a:t>
            </a:r>
            <a:r>
              <a:rPr lang="en-US" sz="2800" dirty="0" smtClean="0"/>
              <a:t>ystem </a:t>
            </a:r>
            <a:r>
              <a:rPr lang="en-US" sz="2800" dirty="0"/>
              <a:t>of c</a:t>
            </a:r>
            <a:r>
              <a:rPr lang="en-US" sz="2800" dirty="0" smtClean="0"/>
              <a:t>are</a:t>
            </a:r>
          </a:p>
          <a:p>
            <a:pPr lvl="1">
              <a:spcBef>
                <a:spcPct val="0"/>
              </a:spcBef>
              <a:defRPr/>
            </a:pPr>
            <a:r>
              <a:rPr lang="en-US" sz="2800" dirty="0" smtClean="0"/>
              <a:t>Benchmarking</a:t>
            </a:r>
          </a:p>
          <a:p>
            <a:pPr lvl="1">
              <a:spcBef>
                <a:spcPct val="0"/>
              </a:spcBef>
              <a:defRPr/>
            </a:pPr>
            <a:r>
              <a:rPr lang="en-US" sz="2800" dirty="0" smtClean="0"/>
              <a:t>HRSA Systems Measures</a:t>
            </a:r>
          </a:p>
          <a:p>
            <a:pPr lvl="1">
              <a:spcBef>
                <a:spcPct val="0"/>
              </a:spcBef>
              <a:defRPr/>
            </a:pPr>
            <a:r>
              <a:rPr lang="en-US" sz="2800" dirty="0" smtClean="0"/>
              <a:t>PDPH management </a:t>
            </a:r>
            <a:r>
              <a:rPr lang="en-US" sz="2800" dirty="0"/>
              <a:t>t</a:t>
            </a:r>
            <a:r>
              <a:rPr lang="en-US" sz="2800" dirty="0" smtClean="0"/>
              <a:t>eam </a:t>
            </a:r>
          </a:p>
          <a:p>
            <a:pPr lvl="1">
              <a:spcBef>
                <a:spcPct val="0"/>
              </a:spcBef>
              <a:defRPr/>
            </a:pPr>
            <a:r>
              <a:rPr lang="en-US" sz="2800" dirty="0" smtClean="0"/>
              <a:t>HIV Planning Council  </a:t>
            </a:r>
          </a:p>
          <a:p>
            <a:pPr lvl="1">
              <a:spcBef>
                <a:spcPct val="0"/>
              </a:spcBef>
              <a:defRPr/>
            </a:pPr>
            <a:endParaRPr lang="en-US" dirty="0"/>
          </a:p>
          <a:p>
            <a:endParaRPr lang="en-US" dirty="0"/>
          </a:p>
        </p:txBody>
      </p:sp>
    </p:spTree>
    <p:extLst>
      <p:ext uri="{BB962C8B-B14F-4D97-AF65-F5344CB8AC3E}">
        <p14:creationId xmlns="" xmlns:p14="http://schemas.microsoft.com/office/powerpoint/2010/main" val="3776988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eaLnBrk="1" fontAlgn="auto" hangingPunct="1">
              <a:spcAft>
                <a:spcPts val="0"/>
              </a:spcAft>
              <a:defRPr/>
            </a:pPr>
            <a:r>
              <a:rPr lang="en-US" dirty="0" smtClean="0"/>
              <a:t>Disclosures</a:t>
            </a:r>
            <a:endParaRPr lang="en-US" dirty="0"/>
          </a:p>
        </p:txBody>
      </p:sp>
      <p:sp>
        <p:nvSpPr>
          <p:cNvPr id="3075" name="Content Placeholder 5"/>
          <p:cNvSpPr>
            <a:spLocks noGrp="1"/>
          </p:cNvSpPr>
          <p:nvPr>
            <p:ph idx="1"/>
          </p:nvPr>
        </p:nvSpPr>
        <p:spPr>
          <a:xfrm>
            <a:off x="457200" y="1600200"/>
            <a:ext cx="8229600" cy="4648200"/>
          </a:xfrm>
        </p:spPr>
        <p:txBody>
          <a:bodyPr/>
          <a:lstStyle/>
          <a:p>
            <a:pPr marL="0" indent="0" eaLnBrk="1" hangingPunct="1">
              <a:buFont typeface="Arial" charset="0"/>
              <a:buNone/>
            </a:pPr>
            <a:endParaRPr lang="en-US" sz="2800" dirty="0" smtClean="0"/>
          </a:p>
          <a:p>
            <a:pPr marL="0" indent="0" eaLnBrk="1" hangingPunct="1">
              <a:buFont typeface="Arial" charset="0"/>
              <a:buNone/>
            </a:pPr>
            <a:r>
              <a:rPr lang="en-US" sz="2800"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pPr marL="0" indent="0" eaLnBrk="1" hangingPunct="1">
              <a:buFont typeface="Arial" charset="0"/>
              <a:buNone/>
            </a:pPr>
            <a:endParaRPr lang="en-US" sz="2800" dirty="0" smtClean="0"/>
          </a:p>
          <a:p>
            <a:pPr marL="0" indent="0" eaLnBrk="1" hangingPunct="1">
              <a:buFont typeface="Arial" charset="0"/>
              <a:buNone/>
            </a:pPr>
            <a:r>
              <a:rPr lang="en-US" sz="2800" dirty="0" smtClean="0"/>
              <a:t>Commercial Support was not received for this activity.</a:t>
            </a:r>
          </a:p>
        </p:txBody>
      </p:sp>
      <p:pic>
        <p:nvPicPr>
          <p:cNvPr id="3076" name="Picture 2"/>
          <p:cNvPicPr>
            <a:picLocks noChangeAspect="1" noChangeArrowheads="1"/>
          </p:cNvPicPr>
          <p:nvPr/>
        </p:nvPicPr>
        <p:blipFill>
          <a:blip r:embed="rId2" cstate="print"/>
          <a:srcRect/>
          <a:stretch>
            <a:fillRect/>
          </a:stretch>
        </p:blipFill>
        <p:spPr bwMode="auto">
          <a:xfrm>
            <a:off x="914400" y="196850"/>
            <a:ext cx="1590675" cy="1379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Performance Measures</a:t>
            </a:r>
            <a:endParaRPr lang="en-US" sz="4400" dirty="0"/>
          </a:p>
        </p:txBody>
      </p:sp>
      <p:pic>
        <p:nvPicPr>
          <p:cNvPr id="3074" name="Picture 2" descr="C:\Users\Sebastian.Branca\Pictures\imagesCA5YYZOL.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76400" y="1159276"/>
            <a:ext cx="4995111" cy="3581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52456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Monitoring in the EMA</a:t>
            </a:r>
            <a:endParaRPr lang="en-US" dirty="0"/>
          </a:p>
        </p:txBody>
      </p:sp>
      <p:sp>
        <p:nvSpPr>
          <p:cNvPr id="3" name="Content Placeholder 2"/>
          <p:cNvSpPr>
            <a:spLocks noGrp="1"/>
          </p:cNvSpPr>
          <p:nvPr>
            <p:ph idx="1"/>
          </p:nvPr>
        </p:nvSpPr>
        <p:spPr>
          <a:xfrm>
            <a:off x="457200" y="1828800"/>
            <a:ext cx="7620000" cy="4572000"/>
          </a:xfrm>
        </p:spPr>
        <p:txBody>
          <a:bodyPr/>
          <a:lstStyle/>
          <a:p>
            <a:r>
              <a:rPr lang="en-US" sz="3000" dirty="0" smtClean="0"/>
              <a:t>Performance measures</a:t>
            </a:r>
          </a:p>
          <a:p>
            <a:r>
              <a:rPr lang="en-US" sz="3000" dirty="0" smtClean="0"/>
              <a:t>System measures</a:t>
            </a:r>
          </a:p>
          <a:p>
            <a:r>
              <a:rPr lang="en-US" sz="3000" dirty="0" smtClean="0"/>
              <a:t>Care outreach </a:t>
            </a:r>
            <a:r>
              <a:rPr lang="en-US" sz="3000" dirty="0"/>
              <a:t>o</a:t>
            </a:r>
            <a:r>
              <a:rPr lang="en-US" sz="3000" dirty="0" smtClean="0"/>
              <a:t>utcomes</a:t>
            </a:r>
          </a:p>
          <a:p>
            <a:r>
              <a:rPr lang="en-US" sz="3000" dirty="0" smtClean="0"/>
              <a:t>Early </a:t>
            </a:r>
            <a:r>
              <a:rPr lang="en-US" sz="3000" dirty="0"/>
              <a:t>i</a:t>
            </a:r>
            <a:r>
              <a:rPr lang="en-US" sz="3000" dirty="0" smtClean="0"/>
              <a:t>ntervention outcomes</a:t>
            </a:r>
          </a:p>
          <a:p>
            <a:r>
              <a:rPr lang="en-US" sz="3000" dirty="0" smtClean="0"/>
              <a:t>Disparities in care</a:t>
            </a:r>
          </a:p>
          <a:p>
            <a:r>
              <a:rPr lang="en-US" sz="3000" dirty="0" smtClean="0"/>
              <a:t>Consumer satisfaction</a:t>
            </a:r>
          </a:p>
          <a:p>
            <a:pPr>
              <a:buNone/>
            </a:pPr>
            <a:endParaRPr lang="en-US" sz="2800" dirty="0" smtClean="0"/>
          </a:p>
          <a:p>
            <a:endParaRPr lang="en-US" sz="2800" dirty="0" smtClean="0"/>
          </a:p>
          <a:p>
            <a:endParaRPr lang="en-US" dirty="0" smtClean="0"/>
          </a:p>
          <a:p>
            <a:endParaRPr lang="en-US" dirty="0"/>
          </a:p>
        </p:txBody>
      </p:sp>
      <p:pic>
        <p:nvPicPr>
          <p:cNvPr id="4098" name="Picture 2" descr="C:\Users\Sebastian.Branca\Pictures\imagesCAUCK579.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38800" y="2286000"/>
            <a:ext cx="2460625" cy="24606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Performance Measures</a:t>
            </a:r>
            <a:endParaRPr lang="en-US" dirty="0"/>
          </a:p>
        </p:txBody>
      </p:sp>
      <p:sp>
        <p:nvSpPr>
          <p:cNvPr id="24579" name="Content Placeholder 2"/>
          <p:cNvSpPr>
            <a:spLocks noGrp="1"/>
          </p:cNvSpPr>
          <p:nvPr>
            <p:ph idx="1"/>
          </p:nvPr>
        </p:nvSpPr>
        <p:spPr>
          <a:xfrm>
            <a:off x="457200" y="1600200"/>
            <a:ext cx="7620000" cy="4953000"/>
          </a:xfrm>
        </p:spPr>
        <p:txBody>
          <a:bodyPr/>
          <a:lstStyle/>
          <a:p>
            <a:r>
              <a:rPr lang="en-US" sz="2800" dirty="0" smtClean="0"/>
              <a:t>27 measures for </a:t>
            </a:r>
            <a:r>
              <a:rPr lang="en-US" sz="2800" dirty="0"/>
              <a:t>m</a:t>
            </a:r>
            <a:r>
              <a:rPr lang="en-US" sz="2800" dirty="0" smtClean="0"/>
              <a:t>edical (O/AMC) services</a:t>
            </a:r>
          </a:p>
          <a:p>
            <a:pPr lvl="1"/>
            <a:r>
              <a:rPr lang="en-US" sz="2800" dirty="0" smtClean="0"/>
              <a:t>22 HAB Group 1-3 measures</a:t>
            </a:r>
          </a:p>
          <a:p>
            <a:pPr lvl="1"/>
            <a:r>
              <a:rPr lang="en-US" sz="2800" dirty="0" smtClean="0"/>
              <a:t>5 local measures</a:t>
            </a:r>
          </a:p>
          <a:p>
            <a:r>
              <a:rPr lang="en-US" sz="2800" dirty="0" smtClean="0"/>
              <a:t>9 MCM measures</a:t>
            </a:r>
          </a:p>
          <a:p>
            <a:pPr lvl="1"/>
            <a:r>
              <a:rPr lang="en-US" sz="2800" dirty="0" smtClean="0"/>
              <a:t>2 HAB measures</a:t>
            </a:r>
          </a:p>
          <a:p>
            <a:pPr lvl="1"/>
            <a:r>
              <a:rPr lang="en-US" sz="2800" dirty="0" smtClean="0"/>
              <a:t>5 Part B measures (extended to Part A)</a:t>
            </a:r>
          </a:p>
          <a:p>
            <a:pPr lvl="1"/>
            <a:r>
              <a:rPr lang="en-US" sz="2800" dirty="0" smtClean="0"/>
              <a:t>2 local measures</a:t>
            </a:r>
          </a:p>
          <a:p>
            <a:r>
              <a:rPr lang="en-US" sz="2800" dirty="0" smtClean="0"/>
              <a:t>5 HAB </a:t>
            </a:r>
            <a:r>
              <a:rPr lang="en-US" sz="2800" dirty="0"/>
              <a:t>o</a:t>
            </a:r>
            <a:r>
              <a:rPr lang="en-US" sz="2800" dirty="0" smtClean="0"/>
              <a:t>ral health </a:t>
            </a:r>
            <a:r>
              <a:rPr lang="en-US" sz="2800" dirty="0"/>
              <a:t>m</a:t>
            </a:r>
            <a:r>
              <a:rPr lang="en-US" sz="2800" dirty="0" smtClean="0"/>
              <a:t>easures</a:t>
            </a:r>
          </a:p>
          <a:p>
            <a:r>
              <a:rPr lang="en-US" sz="2800" dirty="0" smtClean="0"/>
              <a:t>Measures for all other services</a:t>
            </a:r>
          </a:p>
          <a:p>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Outpatient-Ambulatory Medical Care Measures</a:t>
            </a:r>
            <a:endParaRPr lang="en-US" dirty="0"/>
          </a:p>
        </p:txBody>
      </p:sp>
      <p:sp>
        <p:nvSpPr>
          <p:cNvPr id="3" name="Content Placeholder 2"/>
          <p:cNvSpPr>
            <a:spLocks noGrp="1"/>
          </p:cNvSpPr>
          <p:nvPr>
            <p:ph idx="1"/>
          </p:nvPr>
        </p:nvSpPr>
        <p:spPr>
          <a:xfrm>
            <a:off x="457200" y="1752600"/>
            <a:ext cx="7620000" cy="4648200"/>
          </a:xfrm>
        </p:spPr>
        <p:txBody>
          <a:bodyPr/>
          <a:lstStyle/>
          <a:p>
            <a:r>
              <a:rPr lang="en-US" sz="2800" dirty="0" smtClean="0"/>
              <a:t>The number of performance measures in the EMA has tripled in the past ten years</a:t>
            </a:r>
          </a:p>
          <a:p>
            <a:r>
              <a:rPr lang="en-US" sz="2800" dirty="0" smtClean="0"/>
              <a:t>AACO collects these measures from providers every two months</a:t>
            </a:r>
          </a:p>
          <a:p>
            <a:r>
              <a:rPr lang="en-US" sz="2800" dirty="0" smtClean="0"/>
              <a:t>The exception to this is VL</a:t>
            </a:r>
          </a:p>
          <a:p>
            <a:pPr marL="114300" indent="0">
              <a:buNone/>
            </a:pPr>
            <a:r>
              <a:rPr lang="en-US" sz="2800" dirty="0"/>
              <a:t> </a:t>
            </a:r>
            <a:r>
              <a:rPr lang="en-US" sz="2800" dirty="0" smtClean="0"/>
              <a:t>  suppression which is</a:t>
            </a:r>
          </a:p>
          <a:p>
            <a:pPr marL="114300" indent="0">
              <a:buNone/>
            </a:pPr>
            <a:r>
              <a:rPr lang="en-US" sz="2800" dirty="0" smtClean="0"/>
              <a:t>   collected once per year</a:t>
            </a:r>
          </a:p>
          <a:p>
            <a:pPr marL="114300" indent="0">
              <a:buNone/>
            </a:pPr>
            <a:endParaRPr lang="en-US" sz="2800" dirty="0" smtClean="0"/>
          </a:p>
        </p:txBody>
      </p:sp>
      <p:pic>
        <p:nvPicPr>
          <p:cNvPr id="8194" name="Picture 2" descr="C:\Users\Sebastian.Branca\Pictures\imagesCAWZWAS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48200" y="3505200"/>
            <a:ext cx="3425209" cy="26835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68501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MCM Measures</a:t>
            </a:r>
            <a:endParaRPr lang="en-US" dirty="0"/>
          </a:p>
        </p:txBody>
      </p:sp>
      <p:sp>
        <p:nvSpPr>
          <p:cNvPr id="23555" name="Content Placeholder 2"/>
          <p:cNvSpPr>
            <a:spLocks noGrp="1"/>
          </p:cNvSpPr>
          <p:nvPr>
            <p:ph idx="1"/>
          </p:nvPr>
        </p:nvSpPr>
        <p:spPr>
          <a:xfrm>
            <a:off x="457200" y="1447800"/>
            <a:ext cx="7620000" cy="4953000"/>
          </a:xfrm>
        </p:spPr>
        <p:txBody>
          <a:bodyPr/>
          <a:lstStyle/>
          <a:p>
            <a:pPr lvl="1"/>
            <a:r>
              <a:rPr lang="en-US" sz="2600" dirty="0" smtClean="0"/>
              <a:t>Added to RW CAREWare in the EMA in 2012</a:t>
            </a:r>
          </a:p>
          <a:p>
            <a:pPr lvl="1"/>
            <a:r>
              <a:rPr lang="en-US" sz="2600" dirty="0" smtClean="0"/>
              <a:t>Data collected on 2 HAB and 5 state measures every two months </a:t>
            </a:r>
          </a:p>
          <a:p>
            <a:pPr lvl="1"/>
            <a:r>
              <a:rPr lang="en-US" sz="2600" dirty="0" smtClean="0"/>
              <a:t>2 local measures monitored through CSU</a:t>
            </a:r>
          </a:p>
          <a:p>
            <a:pPr lvl="1"/>
            <a:r>
              <a:rPr lang="en-US" sz="2600" dirty="0" smtClean="0"/>
              <a:t>Simplifies reporting at programs offering both MCM and O/AMC</a:t>
            </a:r>
          </a:p>
          <a:p>
            <a:pPr lvl="1"/>
            <a:r>
              <a:rPr lang="en-US" sz="2600" dirty="0" smtClean="0"/>
              <a:t>Facilitates multidisciplinary team approach</a:t>
            </a:r>
          </a:p>
          <a:p>
            <a:pPr lvl="1"/>
            <a:r>
              <a:rPr lang="en-US" sz="2600" dirty="0" smtClean="0"/>
              <a:t>Allows for regular monitoring of performance in a large EMA</a:t>
            </a:r>
          </a:p>
          <a:p>
            <a:pPr lvl="1"/>
            <a:r>
              <a:rPr lang="en-US" sz="2600" dirty="0" smtClean="0"/>
              <a:t>Will send feedback reports once system is populated with data (2013)  </a:t>
            </a:r>
          </a:p>
          <a:p>
            <a:pPr lvl="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Oral Health Measures</a:t>
            </a:r>
            <a:endParaRPr lang="en-US" dirty="0"/>
          </a:p>
        </p:txBody>
      </p:sp>
      <p:sp>
        <p:nvSpPr>
          <p:cNvPr id="25603" name="Content Placeholder 2"/>
          <p:cNvSpPr>
            <a:spLocks noGrp="1"/>
          </p:cNvSpPr>
          <p:nvPr>
            <p:ph idx="1"/>
          </p:nvPr>
        </p:nvSpPr>
        <p:spPr/>
        <p:txBody>
          <a:bodyPr/>
          <a:lstStyle/>
          <a:p>
            <a:r>
              <a:rPr lang="en-US" sz="2800" dirty="0" smtClean="0"/>
              <a:t>Collected through database created by the EMA</a:t>
            </a:r>
          </a:p>
          <a:p>
            <a:r>
              <a:rPr lang="en-US" sz="2800" dirty="0" smtClean="0"/>
              <a:t>Database similar to RW CAREWare in its functionality</a:t>
            </a:r>
          </a:p>
          <a:p>
            <a:pPr lvl="1"/>
            <a:r>
              <a:rPr lang="en-US" sz="2800" dirty="0" smtClean="0"/>
              <a:t>Data entry form functions as client record</a:t>
            </a:r>
          </a:p>
          <a:p>
            <a:pPr lvl="1"/>
            <a:r>
              <a:rPr lang="en-US" sz="2800" dirty="0" smtClean="0"/>
              <a:t>Calculates and generates performance measure reports</a:t>
            </a:r>
          </a:p>
          <a:p>
            <a:pPr lvl="1"/>
            <a:r>
              <a:rPr lang="en-US" sz="2800" dirty="0" smtClean="0"/>
              <a:t>Identifies patients who are Not in Numerator</a:t>
            </a:r>
          </a:p>
          <a:p>
            <a:r>
              <a:rPr lang="en-US" sz="2800" dirty="0" smtClean="0"/>
              <a:t>Program reviews charts based on sample size calculator (5-7% confidence interval)</a:t>
            </a:r>
          </a:p>
          <a:p>
            <a:r>
              <a:rPr lang="en-US" sz="2800" dirty="0" smtClean="0"/>
              <a:t>5 HAB oral health measures</a:t>
            </a:r>
          </a:p>
        </p:txBody>
      </p:sp>
      <p:pic>
        <p:nvPicPr>
          <p:cNvPr id="1026" name="Picture 2" descr="C:\Users\Sebastian.Branca\Pictures\imagesCAH7ORXQ.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629400" y="228600"/>
            <a:ext cx="1130245" cy="12192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Medical and MCM Performance</a:t>
            </a:r>
            <a:endParaRPr lang="en-US" dirty="0"/>
          </a:p>
        </p:txBody>
      </p:sp>
      <p:sp>
        <p:nvSpPr>
          <p:cNvPr id="3" name="Content Placeholder 2"/>
          <p:cNvSpPr>
            <a:spLocks noGrp="1"/>
          </p:cNvSpPr>
          <p:nvPr>
            <p:ph idx="1"/>
          </p:nvPr>
        </p:nvSpPr>
        <p:spPr>
          <a:xfrm>
            <a:off x="457200" y="1600200"/>
            <a:ext cx="7620000" cy="4800600"/>
          </a:xfrm>
        </p:spPr>
        <p:txBody>
          <a:bodyPr/>
          <a:lstStyle/>
          <a:p>
            <a:r>
              <a:rPr lang="en-US" sz="2800" dirty="0" smtClean="0"/>
              <a:t>AACO Reporting Calendar sent annually to all programs</a:t>
            </a:r>
          </a:p>
          <a:p>
            <a:r>
              <a:rPr lang="en-US" sz="2800" dirty="0" smtClean="0"/>
              <a:t>Reminders with attached instructions for generating report</a:t>
            </a:r>
          </a:p>
          <a:p>
            <a:r>
              <a:rPr lang="en-US" sz="2800" dirty="0" smtClean="0"/>
              <a:t>PDPH monitors provider submissions </a:t>
            </a:r>
          </a:p>
          <a:p>
            <a:r>
              <a:rPr lang="en-US" sz="2800" dirty="0" smtClean="0"/>
              <a:t>Program generates performance reports</a:t>
            </a:r>
          </a:p>
          <a:p>
            <a:pPr lvl="1"/>
            <a:r>
              <a:rPr lang="en-US" sz="2800" dirty="0" smtClean="0"/>
              <a:t>AACO Report Generator (O/AMC)</a:t>
            </a:r>
          </a:p>
          <a:p>
            <a:pPr lvl="1"/>
            <a:r>
              <a:rPr lang="en-US" sz="2800" dirty="0" smtClean="0"/>
              <a:t>Performance Measure Worksheet (MCM)</a:t>
            </a:r>
          </a:p>
          <a:p>
            <a:pPr lvl="1"/>
            <a:r>
              <a:rPr lang="en-US" sz="2800" dirty="0" smtClean="0"/>
              <a:t>Oral health </a:t>
            </a:r>
            <a:r>
              <a:rPr lang="en-US" sz="2800" dirty="0"/>
              <a:t>d</a:t>
            </a:r>
            <a:r>
              <a:rPr lang="en-US" sz="2800" dirty="0" smtClean="0"/>
              <a:t>atabase </a:t>
            </a:r>
          </a:p>
          <a:p>
            <a:endParaRPr lang="en-US"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Medical and MCM Performance</a:t>
            </a:r>
            <a:endParaRPr lang="en-US" dirty="0"/>
          </a:p>
        </p:txBody>
      </p:sp>
      <p:sp>
        <p:nvSpPr>
          <p:cNvPr id="3" name="Content Placeholder 2"/>
          <p:cNvSpPr>
            <a:spLocks noGrp="1"/>
          </p:cNvSpPr>
          <p:nvPr>
            <p:ph idx="1"/>
          </p:nvPr>
        </p:nvSpPr>
        <p:spPr>
          <a:xfrm>
            <a:off x="457200" y="1676400"/>
            <a:ext cx="7620000" cy="4724400"/>
          </a:xfrm>
        </p:spPr>
        <p:txBody>
          <a:bodyPr/>
          <a:lstStyle/>
          <a:p>
            <a:r>
              <a:rPr lang="en-US" sz="2800" dirty="0" smtClean="0"/>
              <a:t>Performance measures for O/AMC, MCM and oral </a:t>
            </a:r>
            <a:r>
              <a:rPr lang="en-US" sz="2800" dirty="0"/>
              <a:t>h</a:t>
            </a:r>
            <a:r>
              <a:rPr lang="en-US" sz="2800" dirty="0" smtClean="0"/>
              <a:t>ealth submitted every two months</a:t>
            </a:r>
          </a:p>
          <a:p>
            <a:r>
              <a:rPr lang="en-US" sz="2800" dirty="0" smtClean="0"/>
              <a:t>ISU enters and analyzes data using PMR Master tool</a:t>
            </a:r>
          </a:p>
          <a:p>
            <a:r>
              <a:rPr lang="en-US" sz="2800" dirty="0" smtClean="0"/>
              <a:t>Feedback reports sent to programs</a:t>
            </a:r>
          </a:p>
          <a:p>
            <a:r>
              <a:rPr lang="en-US" sz="2800" dirty="0" smtClean="0"/>
              <a:t>Providers analyze data and develop QIPs</a:t>
            </a:r>
          </a:p>
          <a:p>
            <a:r>
              <a:rPr lang="en-US" sz="2800" dirty="0" smtClean="0"/>
              <a:t>Grantee provides feedback on QIPs</a:t>
            </a:r>
          </a:p>
          <a:p>
            <a:r>
              <a:rPr lang="en-US" sz="2800" dirty="0" smtClean="0"/>
              <a:t>Outcome monitoring by provider and grantee</a:t>
            </a:r>
          </a:p>
          <a:p>
            <a:pPr>
              <a:buNone/>
            </a:pPr>
            <a:endParaRPr lang="en-US" sz="2800"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Feedback</a:t>
            </a:r>
            <a:endParaRPr lang="en-US" dirty="0"/>
          </a:p>
        </p:txBody>
      </p:sp>
      <p:sp>
        <p:nvSpPr>
          <p:cNvPr id="3" name="Content Placeholder 2"/>
          <p:cNvSpPr>
            <a:spLocks noGrp="1"/>
          </p:cNvSpPr>
          <p:nvPr>
            <p:ph idx="1"/>
          </p:nvPr>
        </p:nvSpPr>
        <p:spPr/>
        <p:txBody>
          <a:bodyPr/>
          <a:lstStyle/>
          <a:p>
            <a:r>
              <a:rPr lang="en-US" sz="2800" dirty="0" smtClean="0"/>
              <a:t>EMA places strong emphasis on feedback</a:t>
            </a:r>
          </a:p>
          <a:p>
            <a:r>
              <a:rPr lang="en-US" sz="2800" dirty="0" smtClean="0"/>
              <a:t>Quickly highlights trends, strengths and needs</a:t>
            </a:r>
          </a:p>
          <a:p>
            <a:r>
              <a:rPr lang="en-US" sz="2800" dirty="0" smtClean="0"/>
              <a:t>Data visualization is critical in getting attention of program leadership</a:t>
            </a:r>
          </a:p>
          <a:p>
            <a:r>
              <a:rPr lang="en-US" sz="2800" dirty="0" smtClean="0"/>
              <a:t>Benchmarking contextualizes data and can capitalize on competitiveness of providers</a:t>
            </a:r>
          </a:p>
          <a:p>
            <a:r>
              <a:rPr lang="en-US" sz="2800" dirty="0" smtClean="0"/>
              <a:t>Can promote buy-in and assist in overcoming resistance by slow adopters</a:t>
            </a:r>
          </a:p>
          <a:p>
            <a:r>
              <a:rPr lang="en-US" sz="2800" dirty="0" smtClean="0"/>
              <a:t>Assists in prioritizing QIPs   </a:t>
            </a:r>
          </a:p>
          <a:p>
            <a:endParaRPr lang="en-US" dirty="0" smtClean="0"/>
          </a:p>
          <a:p>
            <a:endParaRPr lang="en-US" dirty="0"/>
          </a:p>
        </p:txBody>
      </p:sp>
      <p:pic>
        <p:nvPicPr>
          <p:cNvPr id="2050" name="Picture 2" descr="C:\Users\Sebastian.Branca\Pictures\imagesCA8B7R2K.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38800" y="5040630"/>
            <a:ext cx="2425507" cy="16319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36628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and Feedback Tools</a:t>
            </a:r>
            <a:endParaRPr lang="en-US" dirty="0"/>
          </a:p>
        </p:txBody>
      </p:sp>
      <p:sp>
        <p:nvSpPr>
          <p:cNvPr id="26627" name="Content Placeholder 2"/>
          <p:cNvSpPr>
            <a:spLocks noGrp="1"/>
          </p:cNvSpPr>
          <p:nvPr>
            <p:ph idx="1"/>
          </p:nvPr>
        </p:nvSpPr>
        <p:spPr>
          <a:xfrm>
            <a:off x="457200" y="1447800"/>
            <a:ext cx="7620000" cy="4953000"/>
          </a:xfrm>
        </p:spPr>
        <p:txBody>
          <a:bodyPr/>
          <a:lstStyle/>
          <a:p>
            <a:r>
              <a:rPr lang="en-US" sz="3000" dirty="0" smtClean="0"/>
              <a:t>PMR Master for Medical and MCM</a:t>
            </a:r>
          </a:p>
          <a:p>
            <a:pPr lvl="2"/>
            <a:r>
              <a:rPr lang="en-US" sz="2600" dirty="0" smtClean="0"/>
              <a:t>AACO enters performance data bimonthly</a:t>
            </a:r>
          </a:p>
          <a:p>
            <a:pPr lvl="2"/>
            <a:r>
              <a:rPr lang="en-US" sz="2600" dirty="0" smtClean="0"/>
              <a:t>Remaining process is automated</a:t>
            </a:r>
          </a:p>
          <a:p>
            <a:pPr lvl="2"/>
            <a:r>
              <a:rPr lang="en-US" sz="2600" dirty="0" smtClean="0"/>
              <a:t>Tool generates aggregate performance data, including city, state and funding</a:t>
            </a:r>
          </a:p>
          <a:p>
            <a:pPr lvl="2"/>
            <a:r>
              <a:rPr lang="en-US" sz="2600" dirty="0" smtClean="0"/>
              <a:t>Trend data for both system and provider</a:t>
            </a:r>
          </a:p>
          <a:p>
            <a:pPr lvl="2"/>
            <a:r>
              <a:rPr lang="en-US" sz="2600" dirty="0" smtClean="0"/>
              <a:t>Flags all significant improvements and declines</a:t>
            </a:r>
          </a:p>
          <a:p>
            <a:pPr lvl="2"/>
            <a:r>
              <a:rPr lang="en-US" sz="2600" dirty="0" smtClean="0"/>
              <a:t>Ranks provider performance for each measure</a:t>
            </a:r>
          </a:p>
          <a:p>
            <a:pPr lvl="2"/>
            <a:r>
              <a:rPr lang="en-US" sz="2600" dirty="0" smtClean="0"/>
              <a:t>System and provider trend data on all measures </a:t>
            </a:r>
          </a:p>
          <a:p>
            <a:pPr lvl="2"/>
            <a:r>
              <a:rPr lang="en-US" sz="2600" dirty="0" smtClean="0"/>
              <a:t>Generates an individualized Performance Feedback Report for every provider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Disclosures</a:t>
            </a:r>
            <a:endParaRPr lang="en-US" dirty="0"/>
          </a:p>
        </p:txBody>
      </p:sp>
      <p:sp>
        <p:nvSpPr>
          <p:cNvPr id="4099" name="Content Placeholder 2"/>
          <p:cNvSpPr>
            <a:spLocks noGrp="1"/>
          </p:cNvSpPr>
          <p:nvPr>
            <p:ph idx="1"/>
          </p:nvPr>
        </p:nvSpPr>
        <p:spPr/>
        <p:txBody>
          <a:bodyPr/>
          <a:lstStyle/>
          <a:p>
            <a:pPr eaLnBrk="1" hangingPunct="1"/>
            <a:r>
              <a:rPr lang="en-US" sz="2800" smtClean="0"/>
              <a:t>Evelyn Torres, MBA</a:t>
            </a:r>
          </a:p>
          <a:p>
            <a:pPr lvl="1" eaLnBrk="1" hangingPunct="1"/>
            <a:r>
              <a:rPr lang="en-US" sz="2800" smtClean="0"/>
              <a:t>Has no financial interest or relationships to disclose</a:t>
            </a:r>
          </a:p>
          <a:p>
            <a:pPr eaLnBrk="1" hangingPunct="1"/>
            <a:r>
              <a:rPr lang="en-US" sz="2800" smtClean="0"/>
              <a:t>Sebastian Branca, MSW</a:t>
            </a:r>
          </a:p>
          <a:p>
            <a:pPr lvl="1" eaLnBrk="1" hangingPunct="1"/>
            <a:r>
              <a:rPr lang="en-US" sz="2800" smtClean="0"/>
              <a:t>Has no financial interest or relationships to disclose</a:t>
            </a:r>
          </a:p>
          <a:p>
            <a:pPr eaLnBrk="1" hangingPunct="1"/>
            <a:r>
              <a:rPr lang="en-US" sz="2800" smtClean="0"/>
              <a:t>CME Staff Disclosures</a:t>
            </a:r>
          </a:p>
          <a:p>
            <a:pPr lvl="1" eaLnBrk="1" hangingPunct="1"/>
            <a:r>
              <a:rPr lang="en-US" sz="2800" smtClean="0"/>
              <a:t>Professional Education Services Group Staff have no financial interest or relationships to disclose</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sz="2800" dirty="0" smtClean="0"/>
              <a:t>EMA Aggregate Reports</a:t>
            </a:r>
          </a:p>
          <a:p>
            <a:pPr lvl="1"/>
            <a:r>
              <a:rPr lang="en-US" sz="2400" dirty="0" smtClean="0"/>
              <a:t>Sent after analysis of bimonthly submission of data by programs</a:t>
            </a:r>
          </a:p>
          <a:p>
            <a:pPr lvl="1"/>
            <a:r>
              <a:rPr lang="en-US" sz="2400" dirty="0" smtClean="0"/>
              <a:t>Identifies upcoming submissions and explains data</a:t>
            </a:r>
          </a:p>
          <a:p>
            <a:pPr lvl="1"/>
            <a:r>
              <a:rPr lang="en-US" sz="2400" dirty="0" smtClean="0"/>
              <a:t>Feedback to all O/AMC providers on system performance</a:t>
            </a:r>
          </a:p>
          <a:p>
            <a:pPr lvl="1"/>
            <a:r>
              <a:rPr lang="en-US" sz="2400" dirty="0" smtClean="0"/>
              <a:t>Includes EMA trend data and highest-lowest performers </a:t>
            </a:r>
          </a:p>
          <a:p>
            <a:pPr lvl="1"/>
            <a:r>
              <a:rPr lang="en-US" sz="2400" dirty="0" smtClean="0"/>
              <a:t>Aggregate for O/AMC sent to MCM programs to aid in identifying regional priorities when coordinating with O/AMC providers</a:t>
            </a:r>
          </a:p>
          <a:p>
            <a:pPr lvl="1"/>
            <a:endParaRPr lang="en-US" dirty="0" smtClean="0"/>
          </a:p>
          <a:p>
            <a:pPr lvl="1"/>
            <a:endParaRPr lang="en-US" dirty="0" smtClean="0"/>
          </a:p>
        </p:txBody>
      </p:sp>
      <p:sp>
        <p:nvSpPr>
          <p:cNvPr id="4" name="Title 1"/>
          <p:cNvSpPr>
            <a:spLocks noGrp="1"/>
          </p:cNvSpPr>
          <p:nvPr>
            <p:ph type="title"/>
          </p:nvPr>
        </p:nvSpPr>
        <p:spPr/>
        <p:txBody>
          <a:bodyPr/>
          <a:lstStyle/>
          <a:p>
            <a:pPr>
              <a:defRPr/>
            </a:pPr>
            <a:r>
              <a:rPr lang="en-US" dirty="0" smtClean="0"/>
              <a:t>Monitoring and Feedback Tools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r>
              <a:rPr lang="en-US" sz="3000" dirty="0" smtClean="0"/>
              <a:t>Performance Feedback Reports</a:t>
            </a:r>
          </a:p>
          <a:p>
            <a:pPr lvl="1"/>
            <a:r>
              <a:rPr lang="en-US" sz="2600" dirty="0" smtClean="0"/>
              <a:t>Sent to providers every two months</a:t>
            </a:r>
          </a:p>
          <a:p>
            <a:pPr lvl="1"/>
            <a:r>
              <a:rPr lang="en-US" sz="2600" dirty="0" smtClean="0"/>
              <a:t>Number of measures presents challenges for data visualization</a:t>
            </a:r>
          </a:p>
          <a:p>
            <a:pPr lvl="1"/>
            <a:r>
              <a:rPr lang="en-US" sz="2600" dirty="0" smtClean="0"/>
              <a:t>Uses a dashboard format</a:t>
            </a:r>
          </a:p>
          <a:p>
            <a:pPr lvl="1"/>
            <a:r>
              <a:rPr lang="en-US" sz="2600" dirty="0" smtClean="0"/>
              <a:t>Provides trend data on each measure, including VL missed </a:t>
            </a:r>
            <a:r>
              <a:rPr lang="en-US" sz="2600" dirty="0"/>
              <a:t>o</a:t>
            </a:r>
            <a:r>
              <a:rPr lang="en-US" sz="2600" dirty="0" smtClean="0"/>
              <a:t>pportunities </a:t>
            </a:r>
          </a:p>
          <a:p>
            <a:pPr lvl="1"/>
            <a:r>
              <a:rPr lang="en-US" sz="2600" dirty="0" smtClean="0"/>
              <a:t>Flags improvements and declines</a:t>
            </a:r>
          </a:p>
          <a:p>
            <a:pPr lvl="1"/>
            <a:r>
              <a:rPr lang="en-US" sz="2600" dirty="0" smtClean="0"/>
              <a:t>Ranking in the EMA on all HAB/local measures</a:t>
            </a:r>
          </a:p>
          <a:p>
            <a:pPr lvl="1"/>
            <a:r>
              <a:rPr lang="en-US" sz="2600" dirty="0" smtClean="0"/>
              <a:t>Flags top and bottom 5 performers in EMA</a:t>
            </a:r>
          </a:p>
          <a:p>
            <a:endParaRPr lang="en-US" dirty="0" smtClean="0"/>
          </a:p>
        </p:txBody>
      </p:sp>
      <p:sp>
        <p:nvSpPr>
          <p:cNvPr id="4" name="Title 1"/>
          <p:cNvSpPr>
            <a:spLocks noGrp="1"/>
          </p:cNvSpPr>
          <p:nvPr>
            <p:ph type="title"/>
          </p:nvPr>
        </p:nvSpPr>
        <p:spPr>
          <a:xfrm>
            <a:off x="457200" y="381000"/>
            <a:ext cx="7620000" cy="1143000"/>
          </a:xfrm>
        </p:spPr>
        <p:txBody>
          <a:bodyPr/>
          <a:lstStyle/>
          <a:p>
            <a:pPr>
              <a:defRPr/>
            </a:pPr>
            <a:r>
              <a:rPr lang="en-US" dirty="0" smtClean="0"/>
              <a:t>Monitoring and Feedback Tools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Performance Feedback Reports</a:t>
            </a:r>
            <a:endParaRPr lang="en-US" dirty="0"/>
          </a:p>
        </p:txBody>
      </p:sp>
      <p:pic>
        <p:nvPicPr>
          <p:cNvPr id="30723" name="Picture 2"/>
          <p:cNvPicPr>
            <a:picLocks noGrp="1" noChangeAspect="1" noChangeArrowheads="1"/>
          </p:cNvPicPr>
          <p:nvPr>
            <p:ph idx="1"/>
          </p:nvPr>
        </p:nvPicPr>
        <p:blipFill>
          <a:blip r:embed="rId2" cstate="print"/>
          <a:srcRect l="4384" t="9666" r="4384" b="30380"/>
          <a:stretch>
            <a:fillRect/>
          </a:stretch>
        </p:blipFill>
        <p:spPr>
          <a:xfrm>
            <a:off x="100192" y="1799595"/>
            <a:ext cx="8281808" cy="4677405"/>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Performance Feedback Reports</a:t>
            </a:r>
            <a:endParaRPr lang="en-US" dirty="0"/>
          </a:p>
        </p:txBody>
      </p:sp>
      <p:pic>
        <p:nvPicPr>
          <p:cNvPr id="31747" name="Picture 2"/>
          <p:cNvPicPr>
            <a:picLocks noGrp="1" noChangeAspect="1" noChangeArrowheads="1"/>
          </p:cNvPicPr>
          <p:nvPr>
            <p:ph idx="1"/>
          </p:nvPr>
        </p:nvPicPr>
        <p:blipFill>
          <a:blip r:embed="rId2" cstate="print"/>
          <a:srcRect l="3025" r="4034" b="46525"/>
          <a:stretch>
            <a:fillRect/>
          </a:stretch>
        </p:blipFill>
        <p:spPr>
          <a:xfrm>
            <a:off x="152400" y="1828800"/>
            <a:ext cx="8195998" cy="419100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Quality Improvement Projects</a:t>
            </a:r>
            <a:endParaRPr lang="en-US" sz="4400" dirty="0"/>
          </a:p>
        </p:txBody>
      </p:sp>
      <p:pic>
        <p:nvPicPr>
          <p:cNvPr id="8" name="Picture 2" descr="C:\Users\Sebastian.Branca\Pictures\imagesCA2LFGHP.jpg"/>
          <p:cNvPicPr>
            <a:picLocks noGrp="1" noChangeAspect="1" noChangeArrowheads="1"/>
          </p:cNvPicPr>
          <p:nvPr>
            <p:ph sz="quarter" idx="13"/>
          </p:nvPr>
        </p:nvPicPr>
        <p:blipFill>
          <a:blip r:embed="rId2">
            <a:extLst>
              <a:ext uri="{28A0092B-C50C-407E-A947-70E740481C1C}">
                <a14:useLocalDpi xmlns="" xmlns:a14="http://schemas.microsoft.com/office/drawing/2010/main" val="0"/>
              </a:ext>
            </a:extLst>
          </a:blip>
          <a:srcRect/>
          <a:stretch>
            <a:fillRect/>
          </a:stretch>
        </p:blipFill>
        <p:spPr bwMode="auto">
          <a:xfrm>
            <a:off x="1600200" y="685800"/>
            <a:ext cx="5225143" cy="3810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22173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Quality Improvement Projects</a:t>
            </a:r>
            <a:endParaRPr lang="en-US" dirty="0"/>
          </a:p>
        </p:txBody>
      </p:sp>
      <p:sp>
        <p:nvSpPr>
          <p:cNvPr id="32771" name="Content Placeholder 2"/>
          <p:cNvSpPr>
            <a:spLocks noGrp="1"/>
          </p:cNvSpPr>
          <p:nvPr>
            <p:ph idx="1"/>
          </p:nvPr>
        </p:nvSpPr>
        <p:spPr/>
        <p:txBody>
          <a:bodyPr/>
          <a:lstStyle/>
          <a:p>
            <a:r>
              <a:rPr lang="en-US" sz="2800" dirty="0" smtClean="0"/>
              <a:t>Expanded to all core services in 2012</a:t>
            </a:r>
          </a:p>
          <a:p>
            <a:r>
              <a:rPr lang="en-US" sz="2800" dirty="0" smtClean="0"/>
              <a:t>EMA uses form developed by PA’s Part B QM Committee for all core services except O/AMC</a:t>
            </a:r>
          </a:p>
          <a:p>
            <a:r>
              <a:rPr lang="en-US" sz="2800" dirty="0" smtClean="0"/>
              <a:t>All QIPs updated quarterly and submitted</a:t>
            </a:r>
          </a:p>
          <a:p>
            <a:r>
              <a:rPr lang="en-US" sz="2800" dirty="0" smtClean="0"/>
              <a:t>Grantee provides feedback to providers on all plans and requires revisions as needed</a:t>
            </a:r>
          </a:p>
          <a:p>
            <a:r>
              <a:rPr lang="en-US" sz="2800" dirty="0" smtClean="0"/>
              <a:t>In 2012, 126 QIPs were collected and reviewed</a:t>
            </a:r>
          </a:p>
          <a:p>
            <a:r>
              <a:rPr lang="en-US" sz="2800" dirty="0" smtClean="0"/>
              <a:t>Grantee works with programs that will need to submit more than 5 QIPs per year to identify priorities</a:t>
            </a:r>
            <a:endParaRPr lang="en-US" sz="2600" dirty="0" smtClean="0"/>
          </a:p>
          <a:p>
            <a:endParaRPr lang="en-US"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Individualized Approach</a:t>
            </a:r>
            <a:endParaRPr lang="en-US" dirty="0"/>
          </a:p>
        </p:txBody>
      </p:sp>
      <p:sp>
        <p:nvSpPr>
          <p:cNvPr id="3" name="Content Placeholder 2"/>
          <p:cNvSpPr>
            <a:spLocks noGrp="1"/>
          </p:cNvSpPr>
          <p:nvPr>
            <p:ph idx="1"/>
          </p:nvPr>
        </p:nvSpPr>
        <p:spPr/>
        <p:txBody>
          <a:bodyPr/>
          <a:lstStyle/>
          <a:p>
            <a:r>
              <a:rPr lang="en-US" sz="2800" dirty="0" smtClean="0"/>
              <a:t>EMA has moved away from regional measures to a more individualized approach</a:t>
            </a:r>
          </a:p>
          <a:p>
            <a:r>
              <a:rPr lang="en-US" sz="2800" dirty="0" smtClean="0"/>
              <a:t>Value in working toward common goal- facilitates sharing of best practices</a:t>
            </a:r>
          </a:p>
          <a:p>
            <a:r>
              <a:rPr lang="en-US" sz="2800" dirty="0"/>
              <a:t>N</a:t>
            </a:r>
            <a:r>
              <a:rPr lang="en-US" sz="2800" dirty="0" smtClean="0"/>
              <a:t>umber of O/AMC measures makes priority-setting critical</a:t>
            </a:r>
          </a:p>
          <a:p>
            <a:r>
              <a:rPr lang="en-US" sz="2800" dirty="0" smtClean="0"/>
              <a:t>Last regional measure saw providers with high performance doing a QIP at the expense of other key measures with low performance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Individualized Approach</a:t>
            </a:r>
            <a:endParaRPr lang="en-US" dirty="0"/>
          </a:p>
        </p:txBody>
      </p:sp>
      <p:sp>
        <p:nvSpPr>
          <p:cNvPr id="3" name="Content Placeholder 2"/>
          <p:cNvSpPr>
            <a:spLocks noGrp="1"/>
          </p:cNvSpPr>
          <p:nvPr>
            <p:ph idx="1"/>
          </p:nvPr>
        </p:nvSpPr>
        <p:spPr/>
        <p:txBody>
          <a:bodyPr/>
          <a:lstStyle/>
          <a:p>
            <a:r>
              <a:rPr lang="en-US" sz="2800" dirty="0" smtClean="0"/>
              <a:t>Success on one measure is not necessarily predictive of success on other measures</a:t>
            </a:r>
          </a:p>
          <a:p>
            <a:r>
              <a:rPr lang="en-US" sz="2800" dirty="0" smtClean="0"/>
              <a:t>EMA has defined key measures and set automatic thresholds for QIPs</a:t>
            </a:r>
          </a:p>
          <a:p>
            <a:r>
              <a:rPr lang="en-US" sz="2800" dirty="0" smtClean="0"/>
              <a:t>Programs may still select other measures for improvement in addition to any required QIPs </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Triggers for QIP </a:t>
            </a:r>
            <a:r>
              <a:rPr lang="en-US" dirty="0" smtClean="0"/>
              <a:t>Submissions</a:t>
            </a:r>
            <a:endParaRPr lang="en-US" dirty="0"/>
          </a:p>
        </p:txBody>
      </p:sp>
      <p:sp>
        <p:nvSpPr>
          <p:cNvPr id="3" name="Content Placeholder 2"/>
          <p:cNvSpPr>
            <a:spLocks noGrp="1"/>
          </p:cNvSpPr>
          <p:nvPr>
            <p:ph idx="1"/>
          </p:nvPr>
        </p:nvSpPr>
        <p:spPr/>
        <p:txBody>
          <a:bodyPr/>
          <a:lstStyle/>
          <a:p>
            <a:r>
              <a:rPr lang="en-US" sz="2800" dirty="0" smtClean="0"/>
              <a:t>0% performance on any measure</a:t>
            </a:r>
          </a:p>
          <a:p>
            <a:r>
              <a:rPr lang="en-US" sz="2800" dirty="0" smtClean="0"/>
              <a:t>Greater than 10% gap between VL and visits</a:t>
            </a:r>
          </a:p>
          <a:p>
            <a:r>
              <a:rPr lang="en-US" sz="2800" dirty="0" smtClean="0"/>
              <a:t>Below 50% on </a:t>
            </a:r>
            <a:r>
              <a:rPr lang="en-US" sz="2800" dirty="0" err="1" smtClean="0"/>
              <a:t>colposcopies</a:t>
            </a:r>
            <a:endParaRPr lang="en-US" sz="2800" dirty="0" smtClean="0"/>
          </a:p>
          <a:p>
            <a:r>
              <a:rPr lang="en-US" sz="2800" dirty="0" smtClean="0"/>
              <a:t>Below 60% on cervical exams</a:t>
            </a:r>
          </a:p>
          <a:p>
            <a:r>
              <a:rPr lang="en-US" sz="2800" dirty="0" smtClean="0"/>
              <a:t>Significantly below EMA (lowest 5 performer)</a:t>
            </a:r>
          </a:p>
          <a:p>
            <a:r>
              <a:rPr lang="en-US" sz="2800" dirty="0" smtClean="0"/>
              <a:t>Significant declines</a:t>
            </a:r>
          </a:p>
          <a:p>
            <a:pPr lvl="1"/>
            <a:r>
              <a:rPr lang="en-US" sz="2800" dirty="0" smtClean="0"/>
              <a:t>Viral load 5%</a:t>
            </a:r>
          </a:p>
          <a:p>
            <a:pPr lvl="1"/>
            <a:r>
              <a:rPr lang="en-US" sz="2800" dirty="0" smtClean="0"/>
              <a:t>Syphilis 5%</a:t>
            </a:r>
          </a:p>
          <a:p>
            <a:pPr lvl="1"/>
            <a:r>
              <a:rPr lang="en-US" sz="2800" dirty="0" smtClean="0"/>
              <a:t>Cervical exams 5%</a:t>
            </a:r>
          </a:p>
          <a:p>
            <a:endParaRPr lang="en-US" dirty="0"/>
          </a:p>
        </p:txBody>
      </p:sp>
      <p:pic>
        <p:nvPicPr>
          <p:cNvPr id="6146" name="Picture 2" descr="C:\Users\Sebastian.Branca\Pictures\imagesCAWR74YE.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410200" y="4953000"/>
            <a:ext cx="2321560" cy="145097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Medical QIPs</a:t>
            </a:r>
            <a:endParaRPr lang="en-US" dirty="0"/>
          </a:p>
        </p:txBody>
      </p:sp>
      <p:sp>
        <p:nvSpPr>
          <p:cNvPr id="13315" name="Content Placeholder 2"/>
          <p:cNvSpPr>
            <a:spLocks noGrp="1"/>
          </p:cNvSpPr>
          <p:nvPr>
            <p:ph idx="1"/>
          </p:nvPr>
        </p:nvSpPr>
        <p:spPr/>
        <p:txBody>
          <a:bodyPr/>
          <a:lstStyle/>
          <a:p>
            <a:pPr>
              <a:defRPr/>
            </a:pPr>
            <a:r>
              <a:rPr lang="en-US" sz="2800" dirty="0" smtClean="0"/>
              <a:t>Narrative format for O/AMC</a:t>
            </a:r>
          </a:p>
          <a:p>
            <a:pPr lvl="1">
              <a:defRPr/>
            </a:pPr>
            <a:r>
              <a:rPr lang="en-US" sz="2600" dirty="0" smtClean="0"/>
              <a:t>QI committee, including program leadership</a:t>
            </a:r>
          </a:p>
          <a:p>
            <a:pPr lvl="1">
              <a:defRPr/>
            </a:pPr>
            <a:r>
              <a:rPr lang="en-US" sz="2600" dirty="0" smtClean="0"/>
              <a:t>Focus on specific performance measure(s)</a:t>
            </a:r>
          </a:p>
          <a:p>
            <a:pPr lvl="1">
              <a:defRPr/>
            </a:pPr>
            <a:r>
              <a:rPr lang="en-US" sz="2600" dirty="0" smtClean="0"/>
              <a:t>Root causes for low performance (data-driven)</a:t>
            </a:r>
          </a:p>
          <a:p>
            <a:pPr lvl="1">
              <a:defRPr/>
            </a:pPr>
            <a:r>
              <a:rPr lang="en-US" sz="2600" dirty="0" smtClean="0"/>
              <a:t>Action steps target processes related to root causes </a:t>
            </a:r>
          </a:p>
          <a:p>
            <a:pPr lvl="1">
              <a:defRPr/>
            </a:pPr>
            <a:r>
              <a:rPr lang="en-US" sz="2600" dirty="0" smtClean="0"/>
              <a:t>Plan for implementing actions and goal</a:t>
            </a:r>
          </a:p>
          <a:p>
            <a:pPr lvl="1">
              <a:defRPr/>
            </a:pPr>
            <a:r>
              <a:rPr lang="en-US" sz="2600" dirty="0" smtClean="0"/>
              <a:t>Quarterly updates</a:t>
            </a:r>
          </a:p>
          <a:p>
            <a:pPr lvl="1">
              <a:defRPr/>
            </a:pPr>
            <a:endParaRPr lang="en-US" sz="2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Learning Objectives</a:t>
            </a:r>
            <a:endParaRPr lang="en-US" dirty="0"/>
          </a:p>
        </p:txBody>
      </p:sp>
      <p:sp>
        <p:nvSpPr>
          <p:cNvPr id="5123" name="Content Placeholder 2"/>
          <p:cNvSpPr>
            <a:spLocks noGrp="1"/>
          </p:cNvSpPr>
          <p:nvPr>
            <p:ph idx="1"/>
          </p:nvPr>
        </p:nvSpPr>
        <p:spPr/>
        <p:txBody>
          <a:bodyPr/>
          <a:lstStyle/>
          <a:p>
            <a:pPr marL="0" indent="0" eaLnBrk="1" hangingPunct="1">
              <a:buFont typeface="Arial" charset="0"/>
              <a:buNone/>
            </a:pPr>
            <a:r>
              <a:rPr lang="en-US" sz="2800" dirty="0" smtClean="0"/>
              <a:t>At the conclusion of this activity, the participant will be able to:</a:t>
            </a:r>
          </a:p>
          <a:p>
            <a:pPr marL="914400" lvl="1" indent="-514350" eaLnBrk="1" hangingPunct="1">
              <a:buFont typeface="Cambria" pitchFamily="18" charset="0"/>
              <a:buAutoNum type="arabicPeriod"/>
            </a:pPr>
            <a:r>
              <a:rPr lang="en-US" sz="2800" dirty="0" smtClean="0"/>
              <a:t>Understand the various components of a quality management program</a:t>
            </a:r>
          </a:p>
          <a:p>
            <a:pPr marL="914400" lvl="1" indent="-514350" eaLnBrk="1" hangingPunct="1">
              <a:buFont typeface="Cambria" pitchFamily="18" charset="0"/>
              <a:buAutoNum type="arabicPeriod"/>
            </a:pPr>
            <a:r>
              <a:rPr lang="en-US" sz="2800" dirty="0" smtClean="0"/>
              <a:t>Utilize and monitor data to improve system outcomes, including quality improvement activities</a:t>
            </a:r>
          </a:p>
          <a:p>
            <a:pPr marL="914400" lvl="1" indent="-514350" eaLnBrk="1" hangingPunct="1">
              <a:buFont typeface="Cambria" pitchFamily="18" charset="0"/>
              <a:buAutoNum type="arabicPeriod"/>
            </a:pPr>
            <a:r>
              <a:rPr lang="en-US" sz="2800" dirty="0" smtClean="0"/>
              <a:t>Use RW </a:t>
            </a:r>
            <a:r>
              <a:rPr lang="en-US" sz="2800" dirty="0" err="1" smtClean="0"/>
              <a:t>CAREWare</a:t>
            </a:r>
            <a:r>
              <a:rPr lang="en-US" sz="2800" dirty="0" smtClean="0"/>
              <a:t> to strengthen their quality management program</a:t>
            </a:r>
          </a:p>
          <a:p>
            <a:pPr marL="1314450" lvl="2" indent="-514350" eaLnBrk="1" hangingPunct="1">
              <a:buFont typeface="Cambria" pitchFamily="18" charset="0"/>
              <a:buAutoNum type="arabicPeriod"/>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Nonmedical QIPs</a:t>
            </a:r>
            <a:endParaRPr lang="en-US" dirty="0"/>
          </a:p>
        </p:txBody>
      </p:sp>
      <p:sp>
        <p:nvSpPr>
          <p:cNvPr id="13315" name="Content Placeholder 2"/>
          <p:cNvSpPr>
            <a:spLocks noGrp="1"/>
          </p:cNvSpPr>
          <p:nvPr>
            <p:ph idx="1"/>
          </p:nvPr>
        </p:nvSpPr>
        <p:spPr/>
        <p:txBody>
          <a:bodyPr/>
          <a:lstStyle/>
          <a:p>
            <a:pPr>
              <a:defRPr/>
            </a:pPr>
            <a:r>
              <a:rPr lang="en-US" sz="2800" dirty="0" smtClean="0"/>
              <a:t>QI Storyboard for all other core services</a:t>
            </a:r>
          </a:p>
          <a:p>
            <a:pPr lvl="1">
              <a:defRPr/>
            </a:pPr>
            <a:r>
              <a:rPr lang="en-US" sz="2800" dirty="0" smtClean="0"/>
              <a:t>Developed by PA’s Part B QM Committee</a:t>
            </a:r>
          </a:p>
          <a:p>
            <a:pPr lvl="1">
              <a:defRPr/>
            </a:pPr>
            <a:r>
              <a:rPr lang="en-US" sz="2800" dirty="0" smtClean="0"/>
              <a:t>Strict adherence to FOCUS PDSA process</a:t>
            </a:r>
          </a:p>
          <a:p>
            <a:pPr lvl="1">
              <a:defRPr/>
            </a:pPr>
            <a:r>
              <a:rPr lang="en-US" sz="2800" dirty="0" smtClean="0"/>
              <a:t>Each step mapped out</a:t>
            </a:r>
          </a:p>
          <a:p>
            <a:pPr lvl="1">
              <a:defRPr/>
            </a:pPr>
            <a:r>
              <a:rPr lang="en-US" sz="2800" dirty="0" smtClean="0"/>
              <a:t>Particularly useful for new providers or those struggling with CQI</a:t>
            </a:r>
          </a:p>
          <a:p>
            <a:pPr lvl="1">
              <a:defRPr/>
            </a:pPr>
            <a:r>
              <a:rPr lang="en-US" sz="2800" dirty="0" smtClean="0"/>
              <a:t>Strong emphasis on incorporating data into the process</a:t>
            </a:r>
          </a:p>
          <a:p>
            <a:pPr lvl="1">
              <a:defRPr/>
            </a:pPr>
            <a:endParaRPr lang="en-US" sz="2600" dirty="0" smtClean="0"/>
          </a:p>
          <a:p>
            <a:pPr lvl="1">
              <a:defRPr/>
            </a:pPr>
            <a:endParaRPr lang="en-US" sz="26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EMA’s Criteria For Evaluating Quality Improvement Projects</a:t>
            </a:r>
            <a:endParaRPr lang="en-US" dirty="0"/>
          </a:p>
        </p:txBody>
      </p:sp>
      <p:sp>
        <p:nvSpPr>
          <p:cNvPr id="17411" name="Content Placeholder 2"/>
          <p:cNvSpPr>
            <a:spLocks noGrp="1"/>
          </p:cNvSpPr>
          <p:nvPr>
            <p:ph idx="1"/>
          </p:nvPr>
        </p:nvSpPr>
        <p:spPr>
          <a:xfrm>
            <a:off x="457200" y="1752600"/>
            <a:ext cx="7620000" cy="4648200"/>
          </a:xfrm>
        </p:spPr>
        <p:txBody>
          <a:bodyPr/>
          <a:lstStyle/>
          <a:p>
            <a:r>
              <a:rPr lang="en-US" sz="2800" dirty="0" smtClean="0"/>
              <a:t>Do not confuse QA with QI</a:t>
            </a:r>
          </a:p>
          <a:p>
            <a:r>
              <a:rPr lang="en-US" sz="2800" dirty="0" smtClean="0"/>
              <a:t>Focus on systems and processes</a:t>
            </a:r>
          </a:p>
          <a:p>
            <a:r>
              <a:rPr lang="en-US" sz="2800" dirty="0" smtClean="0"/>
              <a:t>Are data-driven</a:t>
            </a:r>
          </a:p>
          <a:p>
            <a:r>
              <a:rPr lang="en-US" sz="2800" dirty="0" smtClean="0"/>
              <a:t>Utilize a sound QI process (e.g. FOCUS PDSA)</a:t>
            </a:r>
          </a:p>
          <a:p>
            <a:r>
              <a:rPr lang="en-US" sz="2800" dirty="0" smtClean="0"/>
              <a:t>Consistency between the measure, causes and action steps</a:t>
            </a:r>
          </a:p>
          <a:p>
            <a:r>
              <a:rPr lang="en-US" sz="2800" dirty="0" smtClean="0"/>
              <a:t>Investment by program leadership</a:t>
            </a:r>
          </a:p>
          <a:p>
            <a:r>
              <a:rPr lang="en-US" sz="2800" dirty="0" smtClean="0"/>
              <a:t>Incorporation of consumers in the QI process</a:t>
            </a:r>
          </a:p>
          <a:p>
            <a:endParaRPr lang="en-US" sz="2800" dirty="0" smtClean="0"/>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EMA’s Criteria For Evaluating Quality Improvement Projects</a:t>
            </a:r>
            <a:endParaRPr lang="en-US" dirty="0"/>
          </a:p>
        </p:txBody>
      </p:sp>
      <p:sp>
        <p:nvSpPr>
          <p:cNvPr id="18435" name="Content Placeholder 2"/>
          <p:cNvSpPr>
            <a:spLocks noGrp="1"/>
          </p:cNvSpPr>
          <p:nvPr>
            <p:ph idx="1"/>
          </p:nvPr>
        </p:nvSpPr>
        <p:spPr>
          <a:xfrm>
            <a:off x="457200" y="1828800"/>
            <a:ext cx="7620000" cy="4572000"/>
          </a:xfrm>
        </p:spPr>
        <p:txBody>
          <a:bodyPr/>
          <a:lstStyle/>
          <a:p>
            <a:r>
              <a:rPr lang="en-US" sz="2800" dirty="0" smtClean="0"/>
              <a:t>Identified causes supported by data</a:t>
            </a:r>
          </a:p>
          <a:p>
            <a:r>
              <a:rPr lang="en-US" sz="2800" dirty="0" smtClean="0"/>
              <a:t>Apply the 80-20 rule to identify and prioritize changes</a:t>
            </a:r>
          </a:p>
          <a:p>
            <a:r>
              <a:rPr lang="en-US" sz="2800" dirty="0" smtClean="0"/>
              <a:t>Clear and specific actions targeting causes</a:t>
            </a:r>
          </a:p>
          <a:p>
            <a:r>
              <a:rPr lang="en-US" sz="2800" dirty="0" smtClean="0"/>
              <a:t>Implementation strategy with timeline</a:t>
            </a:r>
          </a:p>
          <a:p>
            <a:r>
              <a:rPr lang="en-US" sz="2800" dirty="0" smtClean="0"/>
              <a:t>Compares baseline to outcome</a:t>
            </a:r>
          </a:p>
          <a:p>
            <a:r>
              <a:rPr lang="en-US" sz="2800" dirty="0" smtClean="0"/>
              <a:t>Produces desired improvements </a:t>
            </a:r>
          </a:p>
          <a:p>
            <a:pPr>
              <a:buFont typeface="Arial" charset="0"/>
              <a:buNone/>
            </a:pPr>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Consumers and CQI</a:t>
            </a:r>
            <a:endParaRPr lang="en-US" dirty="0"/>
          </a:p>
        </p:txBody>
      </p:sp>
      <p:sp>
        <p:nvSpPr>
          <p:cNvPr id="3" name="Content Placeholder 2"/>
          <p:cNvSpPr>
            <a:spLocks noGrp="1"/>
          </p:cNvSpPr>
          <p:nvPr>
            <p:ph idx="1"/>
          </p:nvPr>
        </p:nvSpPr>
        <p:spPr/>
        <p:txBody>
          <a:bodyPr/>
          <a:lstStyle/>
          <a:p>
            <a:r>
              <a:rPr lang="en-US" sz="2800" dirty="0" smtClean="0"/>
              <a:t>PDPH emphasizes consumers in the QI process</a:t>
            </a:r>
          </a:p>
          <a:p>
            <a:pPr lvl="1"/>
            <a:r>
              <a:rPr lang="en-US" sz="2800" dirty="0" smtClean="0"/>
              <a:t>Consumers on QI teams or committees</a:t>
            </a:r>
          </a:p>
          <a:p>
            <a:pPr lvl="1"/>
            <a:r>
              <a:rPr lang="en-US" sz="2800" dirty="0" smtClean="0"/>
              <a:t>Obtain input from Consumer Advisory Boards during key stages of a QI process</a:t>
            </a:r>
          </a:p>
          <a:p>
            <a:pPr lvl="1"/>
            <a:r>
              <a:rPr lang="en-US" sz="2800" dirty="0" smtClean="0"/>
              <a:t>Consumer focus groups</a:t>
            </a:r>
          </a:p>
          <a:p>
            <a:pPr lvl="1"/>
            <a:r>
              <a:rPr lang="en-US" sz="2800" dirty="0" smtClean="0"/>
              <a:t>Client surveys to obtain client input relating to causes for low performance or proposed action steps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DATA IN THE QM PROCESS</a:t>
            </a:r>
            <a:endParaRPr lang="en-US" sz="4400" dirty="0"/>
          </a:p>
        </p:txBody>
      </p:sp>
      <p:pic>
        <p:nvPicPr>
          <p:cNvPr id="8197" name="Picture 5" descr="C:\Users\Sebastian.Branca\Pictures\imagesCAS8CUS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14400" y="761999"/>
            <a:ext cx="6538617" cy="40608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17884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Data in the QM Process</a:t>
            </a:r>
            <a:endParaRPr lang="en-US" dirty="0"/>
          </a:p>
        </p:txBody>
      </p:sp>
      <p:sp>
        <p:nvSpPr>
          <p:cNvPr id="13315" name="Content Placeholder 2"/>
          <p:cNvSpPr>
            <a:spLocks noGrp="1"/>
          </p:cNvSpPr>
          <p:nvPr>
            <p:ph idx="1"/>
          </p:nvPr>
        </p:nvSpPr>
        <p:spPr>
          <a:xfrm>
            <a:off x="457200" y="1676400"/>
            <a:ext cx="7620000" cy="4724400"/>
          </a:xfrm>
        </p:spPr>
        <p:txBody>
          <a:bodyPr/>
          <a:lstStyle/>
          <a:p>
            <a:pPr eaLnBrk="1" hangingPunct="1"/>
            <a:r>
              <a:rPr lang="en-US" sz="2800" dirty="0" smtClean="0"/>
              <a:t>Measures convey symptoms </a:t>
            </a:r>
          </a:p>
          <a:p>
            <a:pPr eaLnBrk="1" hangingPunct="1"/>
            <a:r>
              <a:rPr lang="en-US" sz="2800" dirty="0" smtClean="0"/>
              <a:t>Generally inadequate at diagnosing root causes </a:t>
            </a:r>
          </a:p>
          <a:p>
            <a:pPr eaLnBrk="1" hangingPunct="1"/>
            <a:r>
              <a:rPr lang="en-US" sz="2800" dirty="0" smtClean="0"/>
              <a:t>Performance </a:t>
            </a:r>
            <a:r>
              <a:rPr lang="en-US" sz="2800" dirty="0"/>
              <a:t>measure reports are starting points for QIPs in the </a:t>
            </a:r>
            <a:r>
              <a:rPr lang="en-US" sz="2800" dirty="0" smtClean="0"/>
              <a:t>EMA</a:t>
            </a:r>
          </a:p>
          <a:p>
            <a:pPr lvl="1" eaLnBrk="1" hangingPunct="1"/>
            <a:r>
              <a:rPr lang="en-US" sz="2800" dirty="0" smtClean="0"/>
              <a:t>Measures are </a:t>
            </a:r>
            <a:r>
              <a:rPr lang="en-US" sz="2800" dirty="0"/>
              <a:t>the problem to solve in a </a:t>
            </a:r>
            <a:r>
              <a:rPr lang="en-US" sz="2800" dirty="0" smtClean="0"/>
              <a:t>QIP</a:t>
            </a:r>
          </a:p>
          <a:p>
            <a:pPr eaLnBrk="1" hangingPunct="1"/>
            <a:r>
              <a:rPr lang="en-US" sz="2800" dirty="0"/>
              <a:t>O</a:t>
            </a:r>
            <a:r>
              <a:rPr lang="en-US" sz="2800" dirty="0" smtClean="0"/>
              <a:t>ther RW CAREWare </a:t>
            </a:r>
            <a:r>
              <a:rPr lang="en-US" sz="2800" dirty="0"/>
              <a:t>tools </a:t>
            </a:r>
            <a:r>
              <a:rPr lang="en-US" sz="2800" dirty="0" smtClean="0"/>
              <a:t>are generally needed in </a:t>
            </a:r>
            <a:r>
              <a:rPr lang="en-US" sz="2800" dirty="0"/>
              <a:t>moving toward an understanding of the problem</a:t>
            </a:r>
          </a:p>
          <a:p>
            <a:pPr eaLnBrk="1" hangingPunct="1"/>
            <a:endParaRPr lang="en-US" sz="3000" dirty="0" smtClean="0"/>
          </a:p>
          <a:p>
            <a:pPr eaLnBrk="1" hangingPunct="1"/>
            <a:endParaRPr lang="en-US" sz="2800" dirty="0" smtClean="0"/>
          </a:p>
          <a:p>
            <a:pPr eaLnBrk="1" hangingPunct="1"/>
            <a:endParaRPr lang="en-US" sz="2800" dirty="0" smtClean="0"/>
          </a:p>
          <a:p>
            <a:pPr lvl="1" eaLnBrk="1" hangingPunct="1">
              <a:buNone/>
            </a:pPr>
            <a:endParaRPr lang="en-US" sz="2800" dirty="0" smtClean="0"/>
          </a:p>
          <a:p>
            <a:pPr eaLnBrk="1" hangingPunct="1">
              <a:buNone/>
            </a:pPr>
            <a:endParaRPr lang="en-US" sz="2800" dirty="0" smtClean="0"/>
          </a:p>
          <a:p>
            <a:pPr eaLnBrk="1" hangingPunct="1">
              <a:buNone/>
            </a:pPr>
            <a:endParaRPr lang="en-US" sz="3000" dirty="0" smtClean="0"/>
          </a:p>
          <a:p>
            <a:pPr lvl="1" eaLnBrk="1" hangingPunct="1"/>
            <a:endParaRPr lang="en-US" sz="28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RW CAREWare Data Tools</a:t>
            </a:r>
            <a:endParaRPr lang="en-US" dirty="0"/>
          </a:p>
        </p:txBody>
      </p:sp>
      <p:sp>
        <p:nvSpPr>
          <p:cNvPr id="3" name="Content Placeholder 2"/>
          <p:cNvSpPr>
            <a:spLocks noGrp="1"/>
          </p:cNvSpPr>
          <p:nvPr>
            <p:ph idx="1"/>
          </p:nvPr>
        </p:nvSpPr>
        <p:spPr/>
        <p:txBody>
          <a:bodyPr/>
          <a:lstStyle/>
          <a:p>
            <a:r>
              <a:rPr lang="en-US" sz="2800" dirty="0" smtClean="0"/>
              <a:t>Performance Measures Worksheet</a:t>
            </a:r>
          </a:p>
          <a:p>
            <a:r>
              <a:rPr lang="en-US" sz="2800" dirty="0" smtClean="0"/>
              <a:t>AACO Report Generator</a:t>
            </a:r>
          </a:p>
          <a:p>
            <a:r>
              <a:rPr lang="en-US" sz="2800" dirty="0" smtClean="0"/>
              <a:t>Medical Cleanup Tool</a:t>
            </a:r>
          </a:p>
          <a:p>
            <a:r>
              <a:rPr lang="en-US" sz="2800" dirty="0" smtClean="0"/>
              <a:t>QM Medical Export</a:t>
            </a:r>
          </a:p>
          <a:p>
            <a:r>
              <a:rPr lang="en-US" sz="2800" dirty="0" smtClean="0"/>
              <a:t>RSR Combiner</a:t>
            </a:r>
          </a:p>
          <a:p>
            <a:endParaRPr lang="en-US" dirty="0" smtClean="0"/>
          </a:p>
          <a:p>
            <a:endParaRPr lang="en-US" dirty="0" smtClean="0"/>
          </a:p>
          <a:p>
            <a:endParaRPr lang="en-US" dirty="0" smtClean="0"/>
          </a:p>
          <a:p>
            <a:endParaRPr lang="en-US" dirty="0"/>
          </a:p>
        </p:txBody>
      </p:sp>
      <p:pic>
        <p:nvPicPr>
          <p:cNvPr id="10242" name="Picture 2" descr="C:\Users\Sebastian.Branca\Pictures\imagesCAU8I02K.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495800" y="3657600"/>
            <a:ext cx="3454790" cy="26111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073342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RW CAREWare in the CQI Process</a:t>
            </a:r>
            <a:endParaRPr lang="en-US" dirty="0"/>
          </a:p>
        </p:txBody>
      </p:sp>
      <p:sp>
        <p:nvSpPr>
          <p:cNvPr id="3" name="Content Placeholder 2"/>
          <p:cNvSpPr>
            <a:spLocks noGrp="1"/>
          </p:cNvSpPr>
          <p:nvPr>
            <p:ph idx="1"/>
          </p:nvPr>
        </p:nvSpPr>
        <p:spPr/>
        <p:txBody>
          <a:bodyPr/>
          <a:lstStyle/>
          <a:p>
            <a:pPr eaLnBrk="1" hangingPunct="1"/>
            <a:r>
              <a:rPr lang="en-US" sz="3000" dirty="0" smtClean="0"/>
              <a:t>Not in Numerator list in the Performance Measures Worksheet</a:t>
            </a:r>
          </a:p>
          <a:p>
            <a:pPr lvl="1" eaLnBrk="1" hangingPunct="1"/>
            <a:r>
              <a:rPr lang="en-US" sz="3000" dirty="0" smtClean="0"/>
              <a:t>Real Time </a:t>
            </a:r>
          </a:p>
          <a:p>
            <a:pPr lvl="1" eaLnBrk="1" hangingPunct="1"/>
            <a:r>
              <a:rPr lang="en-US" sz="3000" dirty="0" smtClean="0"/>
              <a:t>Quick Paper</a:t>
            </a:r>
          </a:p>
          <a:p>
            <a:pPr eaLnBrk="1" hangingPunct="1"/>
            <a:r>
              <a:rPr lang="en-US" sz="3000" dirty="0" smtClean="0"/>
              <a:t>Use of Medical Cleanup Tool </a:t>
            </a:r>
          </a:p>
          <a:p>
            <a:pPr marL="114300" indent="0" eaLnBrk="1" hangingPunct="1">
              <a:buNone/>
            </a:pPr>
            <a:r>
              <a:rPr lang="en-US" sz="3000" dirty="0"/>
              <a:t> </a:t>
            </a:r>
            <a:r>
              <a:rPr lang="en-US" sz="3000" dirty="0" smtClean="0"/>
              <a:t>  in the AACO Report Generator</a:t>
            </a:r>
          </a:p>
          <a:p>
            <a:pPr eaLnBrk="1" hangingPunct="1"/>
            <a:r>
              <a:rPr lang="en-US" sz="3000" dirty="0" smtClean="0"/>
              <a:t>Custom reports</a:t>
            </a:r>
          </a:p>
          <a:p>
            <a:endParaRPr lang="en-US" dirty="0"/>
          </a:p>
        </p:txBody>
      </p:sp>
      <p:pic>
        <p:nvPicPr>
          <p:cNvPr id="9218" name="Picture 2" descr="C:\Users\Sebastian.Branca\Pictures\imagesCAJ4R0X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15000" y="2438400"/>
            <a:ext cx="2489772" cy="25232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357163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AACO Report Generator </a:t>
            </a:r>
            <a:endParaRPr lang="en-US" dirty="0"/>
          </a:p>
        </p:txBody>
      </p:sp>
      <p:sp>
        <p:nvSpPr>
          <p:cNvPr id="20483" name="Content Placeholder 2"/>
          <p:cNvSpPr>
            <a:spLocks noGrp="1"/>
          </p:cNvSpPr>
          <p:nvPr>
            <p:ph idx="1"/>
          </p:nvPr>
        </p:nvSpPr>
        <p:spPr/>
        <p:txBody>
          <a:bodyPr/>
          <a:lstStyle/>
          <a:p>
            <a:r>
              <a:rPr lang="en-US" sz="3200" dirty="0" smtClean="0"/>
              <a:t>Provides more detailed data related to all HAB and local measures</a:t>
            </a:r>
          </a:p>
          <a:p>
            <a:r>
              <a:rPr lang="en-US" sz="3200" dirty="0" smtClean="0"/>
              <a:t>Facilitates RW CAREWare data cleanup</a:t>
            </a:r>
          </a:p>
          <a:p>
            <a:r>
              <a:rPr lang="en-US" sz="3200" dirty="0" smtClean="0"/>
              <a:t>Provides all CQI resources available in RW CAREWare for EMA’s local measures </a:t>
            </a:r>
          </a:p>
          <a:p>
            <a:r>
              <a:rPr lang="en-US" sz="3200" dirty="0" smtClean="0"/>
              <a:t>Module simplifies process for generating Performance Measure Reports</a:t>
            </a:r>
          </a:p>
          <a:p>
            <a:r>
              <a:rPr lang="en-US" sz="3200" dirty="0" smtClean="0"/>
              <a:t>Generates Annual QM Medical Export of all client level data</a:t>
            </a:r>
          </a:p>
          <a:p>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Annual Medical Export Data</a:t>
            </a:r>
            <a:endParaRPr lang="en-US" dirty="0"/>
          </a:p>
        </p:txBody>
      </p:sp>
      <p:sp>
        <p:nvSpPr>
          <p:cNvPr id="21507" name="Content Placeholder 2"/>
          <p:cNvSpPr>
            <a:spLocks noGrp="1"/>
          </p:cNvSpPr>
          <p:nvPr>
            <p:ph idx="1"/>
          </p:nvPr>
        </p:nvSpPr>
        <p:spPr>
          <a:xfrm>
            <a:off x="457200" y="1676400"/>
            <a:ext cx="7620000" cy="4724400"/>
          </a:xfrm>
        </p:spPr>
        <p:txBody>
          <a:bodyPr/>
          <a:lstStyle/>
          <a:p>
            <a:r>
              <a:rPr lang="en-US" sz="2800" dirty="0" smtClean="0"/>
              <a:t>Extracted through AACO Report Generator</a:t>
            </a:r>
          </a:p>
          <a:p>
            <a:r>
              <a:rPr lang="en-US" sz="2800" dirty="0" smtClean="0"/>
              <a:t>Contains all client-level O/AMC data</a:t>
            </a:r>
          </a:p>
          <a:p>
            <a:r>
              <a:rPr lang="en-US" sz="2800" dirty="0" smtClean="0"/>
              <a:t>Data is combined and can be unduplicated	</a:t>
            </a:r>
          </a:p>
          <a:p>
            <a:pPr lvl="1"/>
            <a:r>
              <a:rPr lang="en-US" sz="2800" dirty="0" smtClean="0"/>
              <a:t>VL suppression measure</a:t>
            </a:r>
          </a:p>
          <a:p>
            <a:pPr lvl="1"/>
            <a:r>
              <a:rPr lang="en-US" sz="2800" dirty="0" smtClean="0"/>
              <a:t>Disease status at time of entry into care</a:t>
            </a:r>
          </a:p>
          <a:p>
            <a:pPr lvl="1"/>
            <a:r>
              <a:rPr lang="en-US" sz="2800" dirty="0"/>
              <a:t>Disparities in care</a:t>
            </a:r>
            <a:endParaRPr lang="en-US" sz="2800" dirty="0" smtClean="0"/>
          </a:p>
          <a:p>
            <a:pPr lvl="2"/>
            <a:endParaRPr lang="en-US" sz="2800" dirty="0" smtClean="0"/>
          </a:p>
        </p:txBody>
      </p:sp>
      <p:pic>
        <p:nvPicPr>
          <p:cNvPr id="9219" name="Picture 3" descr="C:\Users\Sebastian.Branca\Pictures\imagesCALHCJEI.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347460" y="4572000"/>
            <a:ext cx="1370330" cy="205923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PHILADELPHIA EMA</a:t>
            </a:r>
            <a:endParaRPr lang="en-US" sz="4400" dirty="0"/>
          </a:p>
        </p:txBody>
      </p:sp>
      <p:pic>
        <p:nvPicPr>
          <p:cNvPr id="1027" name="Picture 3" descr="C:\Users\Sebastian.Branca\Pictures\imagesCAQQNAW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7400" y="762000"/>
            <a:ext cx="4225925" cy="42827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09137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Disparities in Care</a:t>
            </a:r>
            <a:endParaRPr lang="en-US" dirty="0"/>
          </a:p>
        </p:txBody>
      </p:sp>
      <p:sp>
        <p:nvSpPr>
          <p:cNvPr id="14339" name="Content Placeholder 2"/>
          <p:cNvSpPr>
            <a:spLocks noGrp="1"/>
          </p:cNvSpPr>
          <p:nvPr>
            <p:ph idx="1"/>
          </p:nvPr>
        </p:nvSpPr>
        <p:spPr/>
        <p:txBody>
          <a:bodyPr/>
          <a:lstStyle/>
          <a:p>
            <a:r>
              <a:rPr lang="en-US" sz="2800" dirty="0" smtClean="0"/>
              <a:t>AACO combines all annual QM medical exports into master data set</a:t>
            </a:r>
          </a:p>
          <a:p>
            <a:r>
              <a:rPr lang="en-US" sz="2800" dirty="0" smtClean="0"/>
              <a:t>Run analysis on CQI Data Points</a:t>
            </a:r>
          </a:p>
          <a:p>
            <a:r>
              <a:rPr lang="en-US" sz="2800" dirty="0" smtClean="0"/>
              <a:t>Analysis on EMA aggregate and by agency for statistically significant disparities</a:t>
            </a:r>
          </a:p>
          <a:p>
            <a:pPr lvl="1"/>
            <a:r>
              <a:rPr lang="en-US" sz="2800" dirty="0" smtClean="0"/>
              <a:t>Disparities in medical visits and VL by race, ethnicity and insurance</a:t>
            </a: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Disparities in Care</a:t>
            </a:r>
            <a:endParaRPr lang="en-US" dirty="0"/>
          </a:p>
        </p:txBody>
      </p:sp>
      <p:sp>
        <p:nvSpPr>
          <p:cNvPr id="3" name="Content Placeholder 2"/>
          <p:cNvSpPr>
            <a:spLocks noGrp="1"/>
          </p:cNvSpPr>
          <p:nvPr>
            <p:ph idx="1"/>
          </p:nvPr>
        </p:nvSpPr>
        <p:spPr/>
        <p:txBody>
          <a:bodyPr/>
          <a:lstStyle/>
          <a:p>
            <a:r>
              <a:rPr lang="en-US" sz="2800" dirty="0" smtClean="0"/>
              <a:t>Present findings on overall system at EMA’s regular QM meetings</a:t>
            </a:r>
          </a:p>
          <a:p>
            <a:r>
              <a:rPr lang="en-US" sz="2800" dirty="0" smtClean="0"/>
              <a:t>Send program-specific data to providers</a:t>
            </a:r>
          </a:p>
          <a:p>
            <a:r>
              <a:rPr lang="en-US" sz="2800" dirty="0" smtClean="0"/>
              <a:t>Programs with statistically and clinically significant disparities conduct further analysis</a:t>
            </a:r>
          </a:p>
          <a:p>
            <a:pPr marL="342900" lvl="2">
              <a:buClr>
                <a:schemeClr val="accent1"/>
              </a:buClr>
            </a:pPr>
            <a:r>
              <a:rPr lang="en-US" sz="2800" dirty="0"/>
              <a:t>Providers identify </a:t>
            </a:r>
            <a:r>
              <a:rPr lang="en-US" sz="2800" dirty="0" smtClean="0"/>
              <a:t>cause(s)</a:t>
            </a:r>
          </a:p>
          <a:p>
            <a:pPr marL="342900" lvl="2">
              <a:buClr>
                <a:schemeClr val="accent1"/>
              </a:buClr>
            </a:pPr>
            <a:r>
              <a:rPr lang="en-US" sz="2800" dirty="0" smtClean="0"/>
              <a:t>Program develops action steps to resolve</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RSR Combiner</a:t>
            </a:r>
          </a:p>
        </p:txBody>
      </p:sp>
      <p:sp>
        <p:nvSpPr>
          <p:cNvPr id="22531" name="Content Placeholder 2"/>
          <p:cNvSpPr>
            <a:spLocks noGrp="1"/>
          </p:cNvSpPr>
          <p:nvPr>
            <p:ph idx="1"/>
          </p:nvPr>
        </p:nvSpPr>
        <p:spPr/>
        <p:txBody>
          <a:bodyPr/>
          <a:lstStyle/>
          <a:p>
            <a:pPr lvl="1"/>
            <a:r>
              <a:rPr lang="en-US" sz="2700" dirty="0" smtClean="0"/>
              <a:t>Provides another opportunity for looking at client-level data</a:t>
            </a:r>
          </a:p>
          <a:p>
            <a:pPr lvl="1"/>
            <a:r>
              <a:rPr lang="en-US" sz="2700" dirty="0" smtClean="0"/>
              <a:t>EMA developed process for combining RSR data</a:t>
            </a:r>
          </a:p>
          <a:p>
            <a:pPr lvl="1"/>
            <a:r>
              <a:rPr lang="en-US" sz="2700" dirty="0" smtClean="0"/>
              <a:t>Developed hierarchies for each key data point to address duplicates with conflicting information </a:t>
            </a:r>
          </a:p>
          <a:p>
            <a:pPr lvl="1"/>
            <a:r>
              <a:rPr lang="en-US" sz="2700" dirty="0" smtClean="0"/>
              <a:t>Unduplicated key data points into a flat table for further analysis</a:t>
            </a:r>
          </a:p>
          <a:p>
            <a:pPr lvl="1"/>
            <a:r>
              <a:rPr lang="en-US" sz="2700" dirty="0" smtClean="0"/>
              <a:t>Service utilization </a:t>
            </a:r>
            <a:r>
              <a:rPr lang="en-US" sz="2700" dirty="0"/>
              <a:t>d</a:t>
            </a:r>
            <a:r>
              <a:rPr lang="en-US" sz="2700" dirty="0" smtClean="0"/>
              <a:t>ata extracted and reported to EMA’s HIV Planning Council in 2012</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EMA FINDINGS</a:t>
            </a:r>
            <a:endParaRPr lang="en-US" sz="4400" dirty="0"/>
          </a:p>
        </p:txBody>
      </p:sp>
      <p:pic>
        <p:nvPicPr>
          <p:cNvPr id="2052" name="Picture 4" descr="C:\Users\Sebastian.Branca\Pictures\imagesCA40KBL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76400" y="411480"/>
            <a:ext cx="4799647" cy="479964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512381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Outcomes</a:t>
            </a:r>
            <a:endParaRPr lang="en-US" dirty="0"/>
          </a:p>
        </p:txBody>
      </p:sp>
      <p:sp>
        <p:nvSpPr>
          <p:cNvPr id="34819" name="Content Placeholder 2"/>
          <p:cNvSpPr>
            <a:spLocks noGrp="1"/>
          </p:cNvSpPr>
          <p:nvPr>
            <p:ph sz="quarter" idx="1"/>
          </p:nvPr>
        </p:nvSpPr>
        <p:spPr>
          <a:xfrm>
            <a:off x="228600" y="1524000"/>
            <a:ext cx="7772400" cy="4572000"/>
          </a:xfrm>
        </p:spPr>
        <p:txBody>
          <a:bodyPr/>
          <a:lstStyle/>
          <a:p>
            <a:r>
              <a:rPr lang="en-US" sz="2800" dirty="0" smtClean="0"/>
              <a:t>Overall EMA performance improved on 21 out of 27 O/AMC measures between 2010 to 2011</a:t>
            </a:r>
          </a:p>
          <a:p>
            <a:r>
              <a:rPr lang="en-US" sz="2800" dirty="0" smtClean="0"/>
              <a:t>Decline on only three measures,</a:t>
            </a:r>
          </a:p>
          <a:p>
            <a:pPr>
              <a:buFont typeface="Arial" charset="0"/>
              <a:buNone/>
            </a:pPr>
            <a:r>
              <a:rPr lang="en-US" sz="2800" dirty="0" smtClean="0"/>
              <a:t>	with no decline greater than 2%</a:t>
            </a:r>
          </a:p>
          <a:p>
            <a:r>
              <a:rPr lang="en-US" sz="2800" dirty="0" smtClean="0"/>
              <a:t>Outcome goals</a:t>
            </a:r>
          </a:p>
          <a:p>
            <a:pPr lvl="1"/>
            <a:r>
              <a:rPr lang="en-US" sz="2800" dirty="0" smtClean="0"/>
              <a:t>Maintain past improvements</a:t>
            </a:r>
          </a:p>
          <a:p>
            <a:pPr lvl="1"/>
            <a:r>
              <a:rPr lang="en-US" sz="2800" dirty="0" smtClean="0"/>
              <a:t>Continue to build on trend of</a:t>
            </a:r>
          </a:p>
          <a:p>
            <a:pPr marL="114300" indent="0">
              <a:buNone/>
            </a:pPr>
            <a:r>
              <a:rPr lang="en-US" sz="2800" dirty="0" smtClean="0"/>
              <a:t>       steady improvement each year</a:t>
            </a:r>
            <a:endParaRPr lang="en-US" sz="2800" dirty="0"/>
          </a:p>
          <a:p>
            <a:endParaRPr lang="en-US" sz="2800" dirty="0" smtClean="0"/>
          </a:p>
          <a:p>
            <a:pPr marL="114300" indent="0">
              <a:buNone/>
            </a:pPr>
            <a:endParaRPr lang="en-US" sz="2800" dirty="0" smtClean="0"/>
          </a:p>
          <a:p>
            <a:pPr marL="114300" indent="0">
              <a:buNone/>
            </a:pPr>
            <a:endParaRPr lang="en-US" sz="2800" dirty="0" smtClean="0"/>
          </a:p>
          <a:p>
            <a:pPr marL="114300" indent="0">
              <a:buNone/>
            </a:pPr>
            <a:endParaRPr lang="en-US" dirty="0" smtClean="0"/>
          </a:p>
          <a:p>
            <a:endParaRPr lang="en-US" dirty="0" smtClean="0"/>
          </a:p>
        </p:txBody>
      </p:sp>
      <p:pic>
        <p:nvPicPr>
          <p:cNvPr id="34820" name="Picture 3" descr="C:\Users\John\Desktop\imagesCAXVWMAZ.jpg"/>
          <p:cNvPicPr>
            <a:picLocks noChangeAspect="1" noChangeArrowheads="1"/>
          </p:cNvPicPr>
          <p:nvPr/>
        </p:nvPicPr>
        <p:blipFill>
          <a:blip r:embed="rId2" cstate="print"/>
          <a:srcRect/>
          <a:stretch>
            <a:fillRect/>
          </a:stretch>
        </p:blipFill>
        <p:spPr bwMode="auto">
          <a:xfrm>
            <a:off x="5924737" y="2743200"/>
            <a:ext cx="2135840" cy="2838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Outcomes</a:t>
            </a:r>
            <a:endParaRPr lang="en-US" dirty="0"/>
          </a:p>
        </p:txBody>
      </p:sp>
      <p:sp>
        <p:nvSpPr>
          <p:cNvPr id="8" name="Content Placeholder 7"/>
          <p:cNvSpPr>
            <a:spLocks noGrp="1"/>
          </p:cNvSpPr>
          <p:nvPr>
            <p:ph sz="quarter" idx="1"/>
          </p:nvPr>
        </p:nvSpPr>
        <p:spPr>
          <a:xfrm>
            <a:off x="457200" y="1752600"/>
            <a:ext cx="7772400" cy="4572000"/>
          </a:xfrm>
        </p:spPr>
        <p:txBody>
          <a:bodyPr>
            <a:normAutofit fontScale="92500"/>
          </a:bodyPr>
          <a:lstStyle/>
          <a:p>
            <a:pPr>
              <a:buFont typeface="Arial" charset="0"/>
              <a:buNone/>
              <a:defRPr/>
            </a:pPr>
            <a:r>
              <a:rPr lang="en-US" sz="2800" dirty="0" smtClean="0"/>
              <a:t>The following measures improved between 2010-2011:</a:t>
            </a:r>
          </a:p>
          <a:p>
            <a:pPr>
              <a:defRPr/>
            </a:pPr>
            <a:endParaRPr lang="en-US" sz="1000" dirty="0" smtClean="0"/>
          </a:p>
          <a:p>
            <a:pPr lvl="2">
              <a:defRPr/>
            </a:pPr>
            <a:r>
              <a:rPr lang="en-US" sz="2800" dirty="0" smtClean="0"/>
              <a:t>Partner Services Newly Diagnosed	15%    </a:t>
            </a:r>
          </a:p>
          <a:p>
            <a:pPr lvl="2">
              <a:defRPr/>
            </a:pPr>
            <a:r>
              <a:rPr lang="en-US" sz="2800" dirty="0" smtClean="0"/>
              <a:t>Colposcopy after Abnormal Pap		7%</a:t>
            </a:r>
          </a:p>
          <a:p>
            <a:pPr lvl="2">
              <a:defRPr/>
            </a:pPr>
            <a:r>
              <a:rPr lang="en-US" sz="2800" dirty="0" smtClean="0"/>
              <a:t>HIV Risk Counseling				6%</a:t>
            </a:r>
          </a:p>
          <a:p>
            <a:pPr lvl="2">
              <a:defRPr/>
            </a:pPr>
            <a:r>
              <a:rPr lang="en-US" sz="2800" dirty="0" smtClean="0"/>
              <a:t>Hepatitis B Vaccination			10%</a:t>
            </a:r>
          </a:p>
          <a:p>
            <a:pPr lvl="2">
              <a:defRPr/>
            </a:pPr>
            <a:r>
              <a:rPr lang="en-US" sz="2800" dirty="0" smtClean="0"/>
              <a:t>Influenza Vaccination			11%</a:t>
            </a:r>
          </a:p>
          <a:p>
            <a:pPr lvl="2">
              <a:defRPr/>
            </a:pPr>
            <a:r>
              <a:rPr lang="en-US" sz="2800" dirty="0" smtClean="0"/>
              <a:t>Pneumococcal Vaccination			8%</a:t>
            </a:r>
          </a:p>
          <a:p>
            <a:pPr lvl="2">
              <a:defRPr/>
            </a:pPr>
            <a:r>
              <a:rPr lang="en-US" sz="2800" dirty="0" smtClean="0"/>
              <a:t>Oral Exam					6%</a:t>
            </a:r>
          </a:p>
          <a:p>
            <a:pPr lvl="3">
              <a:defRPr/>
            </a:pPr>
            <a:endParaRPr lang="en-US" sz="2200" dirty="0" smtClean="0"/>
          </a:p>
          <a:p>
            <a:pPr lvl="3">
              <a:buFont typeface="Arial" charset="0"/>
              <a:buNone/>
              <a:defRPr/>
            </a:pPr>
            <a:endParaRPr lang="en-US" sz="2200" dirty="0" smtClean="0"/>
          </a:p>
        </p:txBody>
      </p:sp>
      <p:sp>
        <p:nvSpPr>
          <p:cNvPr id="5" name="Up Arrow 4"/>
          <p:cNvSpPr/>
          <p:nvPr/>
        </p:nvSpPr>
        <p:spPr>
          <a:xfrm>
            <a:off x="228600" y="2438400"/>
            <a:ext cx="865188" cy="3276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Outcomes</a:t>
            </a:r>
            <a:endParaRPr lang="en-US" dirty="0"/>
          </a:p>
        </p:txBody>
      </p:sp>
      <p:sp>
        <p:nvSpPr>
          <p:cNvPr id="3" name="Content Placeholder 2"/>
          <p:cNvSpPr>
            <a:spLocks noGrp="1"/>
          </p:cNvSpPr>
          <p:nvPr>
            <p:ph sz="quarter" idx="1"/>
          </p:nvPr>
        </p:nvSpPr>
        <p:spPr>
          <a:xfrm>
            <a:off x="914400" y="1600200"/>
            <a:ext cx="7772400" cy="4419600"/>
          </a:xfrm>
        </p:spPr>
        <p:txBody>
          <a:bodyPr>
            <a:normAutofit fontScale="77500" lnSpcReduction="20000"/>
          </a:bodyPr>
          <a:lstStyle/>
          <a:p>
            <a:pPr>
              <a:defRPr/>
            </a:pPr>
            <a:r>
              <a:rPr lang="en-US" sz="3400" dirty="0" smtClean="0"/>
              <a:t>Particular improvement was seen on screenings and Group 3 measures </a:t>
            </a:r>
            <a:endParaRPr lang="en-US" sz="3400" dirty="0"/>
          </a:p>
          <a:p>
            <a:pPr>
              <a:defRPr/>
            </a:pPr>
            <a:endParaRPr lang="en-US" sz="3400" dirty="0"/>
          </a:p>
          <a:p>
            <a:pPr lvl="2">
              <a:defRPr/>
            </a:pPr>
            <a:r>
              <a:rPr lang="en-US" sz="3400" dirty="0" smtClean="0"/>
              <a:t>Gonorrhea Screening	</a:t>
            </a:r>
            <a:r>
              <a:rPr lang="en-US" sz="3400" dirty="0"/>
              <a:t>		</a:t>
            </a:r>
            <a:r>
              <a:rPr lang="en-US" sz="3400" dirty="0" smtClean="0"/>
              <a:t>27</a:t>
            </a:r>
            <a:r>
              <a:rPr lang="en-US" sz="3400" dirty="0"/>
              <a:t>%</a:t>
            </a:r>
          </a:p>
          <a:p>
            <a:pPr lvl="2">
              <a:defRPr/>
            </a:pPr>
            <a:r>
              <a:rPr lang="en-US" sz="3400" dirty="0"/>
              <a:t>Chlamydia </a:t>
            </a:r>
            <a:r>
              <a:rPr lang="en-US" sz="3400" dirty="0" smtClean="0"/>
              <a:t>Screening	</a:t>
            </a:r>
            <a:r>
              <a:rPr lang="en-US" sz="3400" dirty="0"/>
              <a:t>		</a:t>
            </a:r>
            <a:r>
              <a:rPr lang="en-US" sz="3400" dirty="0" smtClean="0"/>
              <a:t>27</a:t>
            </a:r>
            <a:r>
              <a:rPr lang="en-US" sz="3400" dirty="0"/>
              <a:t>%</a:t>
            </a:r>
          </a:p>
          <a:p>
            <a:pPr lvl="2">
              <a:defRPr/>
            </a:pPr>
            <a:r>
              <a:rPr lang="en-US" sz="3400" dirty="0"/>
              <a:t>Hepatitis B Screening			</a:t>
            </a:r>
            <a:r>
              <a:rPr lang="en-US" sz="3400" dirty="0" smtClean="0"/>
              <a:t>8</a:t>
            </a:r>
            <a:r>
              <a:rPr lang="en-US" sz="3400" dirty="0"/>
              <a:t>%</a:t>
            </a:r>
          </a:p>
          <a:p>
            <a:pPr lvl="2">
              <a:defRPr/>
            </a:pPr>
            <a:r>
              <a:rPr lang="en-US" sz="3400" dirty="0" smtClean="0"/>
              <a:t>TB </a:t>
            </a:r>
            <a:r>
              <a:rPr lang="en-US" sz="3400" dirty="0"/>
              <a:t>Screening					12%</a:t>
            </a:r>
          </a:p>
          <a:p>
            <a:pPr lvl="2">
              <a:defRPr/>
            </a:pPr>
            <a:r>
              <a:rPr lang="en-US" sz="3400" dirty="0"/>
              <a:t>Adherence Assessment			</a:t>
            </a:r>
            <a:r>
              <a:rPr lang="en-US" sz="3400" dirty="0" smtClean="0"/>
              <a:t>4%</a:t>
            </a:r>
          </a:p>
          <a:p>
            <a:pPr lvl="2">
              <a:defRPr/>
            </a:pPr>
            <a:r>
              <a:rPr lang="en-US" sz="3400" dirty="0" smtClean="0"/>
              <a:t>Mental </a:t>
            </a:r>
            <a:r>
              <a:rPr lang="en-US" sz="3400" dirty="0"/>
              <a:t>Health Screening			</a:t>
            </a:r>
            <a:r>
              <a:rPr lang="en-US" sz="3400" dirty="0" smtClean="0"/>
              <a:t>8</a:t>
            </a:r>
            <a:r>
              <a:rPr lang="en-US" sz="3400" dirty="0"/>
              <a:t>%</a:t>
            </a:r>
          </a:p>
          <a:p>
            <a:pPr lvl="2">
              <a:defRPr/>
            </a:pPr>
            <a:r>
              <a:rPr lang="en-US" sz="3400" dirty="0"/>
              <a:t>Substance Abuse Screening		</a:t>
            </a:r>
            <a:r>
              <a:rPr lang="en-US" sz="3400" dirty="0" smtClean="0"/>
              <a:t>11</a:t>
            </a:r>
            <a:r>
              <a:rPr lang="en-US" sz="3400" dirty="0"/>
              <a:t>%</a:t>
            </a:r>
          </a:p>
          <a:p>
            <a:pPr>
              <a:defRPr/>
            </a:pPr>
            <a:endParaRPr lang="en-US" dirty="0"/>
          </a:p>
        </p:txBody>
      </p:sp>
      <p:sp>
        <p:nvSpPr>
          <p:cNvPr id="5" name="Up Arrow 4"/>
          <p:cNvSpPr/>
          <p:nvPr/>
        </p:nvSpPr>
        <p:spPr>
          <a:xfrm>
            <a:off x="381000" y="2438400"/>
            <a:ext cx="865188" cy="3276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 xmlns:p14="http://schemas.microsoft.com/office/powerpoint/2010/main" val="3843580660"/>
              </p:ext>
            </p:extLst>
          </p:nvPr>
        </p:nvGraphicFramePr>
        <p:xfrm>
          <a:off x="-42863" y="-76199"/>
          <a:ext cx="9229726" cy="7010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40154042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CONCLUSIONS</a:t>
            </a:r>
            <a:endParaRPr lang="en-US" sz="4400" dirty="0"/>
          </a:p>
        </p:txBody>
      </p:sp>
      <p:pic>
        <p:nvPicPr>
          <p:cNvPr id="6" name="Picture 3" descr="C:\Users\Sebastian.Branca\Pictures\imagesCARL9BVE.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33600" y="1143000"/>
            <a:ext cx="3971925" cy="39719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694970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Challenges</a:t>
            </a:r>
            <a:endParaRPr lang="en-US" dirty="0"/>
          </a:p>
        </p:txBody>
      </p:sp>
      <p:sp>
        <p:nvSpPr>
          <p:cNvPr id="37891" name="Content Placeholder 2"/>
          <p:cNvSpPr>
            <a:spLocks noGrp="1"/>
          </p:cNvSpPr>
          <p:nvPr>
            <p:ph idx="1"/>
          </p:nvPr>
        </p:nvSpPr>
        <p:spPr>
          <a:xfrm>
            <a:off x="457200" y="1447800"/>
            <a:ext cx="7620000" cy="4953000"/>
          </a:xfrm>
        </p:spPr>
        <p:txBody>
          <a:bodyPr/>
          <a:lstStyle/>
          <a:p>
            <a:r>
              <a:rPr lang="en-US" sz="2800" dirty="0"/>
              <a:t>Managing increasing </a:t>
            </a:r>
            <a:r>
              <a:rPr lang="en-US" sz="2800" dirty="0" smtClean="0"/>
              <a:t>demands</a:t>
            </a:r>
          </a:p>
          <a:p>
            <a:pPr lvl="1"/>
            <a:r>
              <a:rPr lang="en-US" sz="2800" dirty="0" smtClean="0"/>
              <a:t>Reporting complexity</a:t>
            </a:r>
          </a:p>
          <a:p>
            <a:pPr lvl="2"/>
            <a:r>
              <a:rPr lang="en-US" sz="2800" dirty="0" smtClean="0"/>
              <a:t>AACO Reporting Calendar</a:t>
            </a:r>
          </a:p>
          <a:p>
            <a:pPr lvl="1"/>
            <a:r>
              <a:rPr lang="en-US" sz="2800" dirty="0" smtClean="0"/>
              <a:t>Continuing expansion of performance measures</a:t>
            </a:r>
          </a:p>
          <a:p>
            <a:pPr lvl="1"/>
            <a:r>
              <a:rPr lang="en-US" sz="2800" dirty="0" smtClean="0"/>
              <a:t>Determining priorities for CQI activities</a:t>
            </a:r>
          </a:p>
          <a:p>
            <a:pPr lvl="1"/>
            <a:r>
              <a:rPr lang="en-US" sz="2800" dirty="0" smtClean="0"/>
              <a:t>Limited resources</a:t>
            </a:r>
          </a:p>
          <a:p>
            <a:r>
              <a:rPr lang="en-US" sz="3000" dirty="0" smtClean="0"/>
              <a:t>Meaningful consumer involvement</a:t>
            </a:r>
          </a:p>
          <a:p>
            <a:r>
              <a:rPr lang="en-US" sz="3000" dirty="0" smtClean="0"/>
              <a:t>Minimizing resistance in a changing environment</a:t>
            </a:r>
          </a:p>
          <a:p>
            <a:pPr lvl="1"/>
            <a:endParaRPr lang="en-US" dirty="0" smtClean="0"/>
          </a:p>
          <a:p>
            <a:pPr lvl="1"/>
            <a:endParaRPr lang="en-US" dirty="0" smtClean="0"/>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Philadelphia Story </a:t>
            </a:r>
            <a:br>
              <a:rPr lang="en-US" dirty="0" smtClean="0"/>
            </a:br>
            <a:r>
              <a:rPr lang="en-US" dirty="0" smtClean="0"/>
              <a:t>An Integrated Approach    </a:t>
            </a:r>
            <a:endParaRPr lang="en-US" dirty="0"/>
          </a:p>
        </p:txBody>
      </p:sp>
      <p:sp>
        <p:nvSpPr>
          <p:cNvPr id="3" name="Content Placeholder 2"/>
          <p:cNvSpPr>
            <a:spLocks noGrp="1"/>
          </p:cNvSpPr>
          <p:nvPr>
            <p:ph idx="1"/>
          </p:nvPr>
        </p:nvSpPr>
        <p:spPr>
          <a:xfrm>
            <a:off x="457200" y="1798637"/>
            <a:ext cx="7886700" cy="4678363"/>
          </a:xfrm>
        </p:spPr>
        <p:txBody>
          <a:bodyPr>
            <a:noAutofit/>
          </a:bodyPr>
          <a:lstStyle/>
          <a:p>
            <a:r>
              <a:rPr lang="en-US" sz="2600" dirty="0" smtClean="0"/>
              <a:t> Grantee responsibilities</a:t>
            </a:r>
          </a:p>
          <a:p>
            <a:pPr lvl="1"/>
            <a:r>
              <a:rPr lang="en-US" sz="2600" dirty="0" smtClean="0"/>
              <a:t>Ryan White </a:t>
            </a:r>
          </a:p>
          <a:p>
            <a:pPr lvl="2"/>
            <a:r>
              <a:rPr lang="en-US" sz="2600" dirty="0" smtClean="0"/>
              <a:t>Part A</a:t>
            </a:r>
          </a:p>
          <a:p>
            <a:pPr lvl="2"/>
            <a:r>
              <a:rPr lang="en-US" sz="2600" dirty="0" smtClean="0"/>
              <a:t>Administrative agent for Part B</a:t>
            </a:r>
          </a:p>
          <a:p>
            <a:pPr lvl="1"/>
            <a:r>
              <a:rPr lang="en-US" sz="2600" dirty="0" smtClean="0"/>
              <a:t>CDC and </a:t>
            </a:r>
            <a:r>
              <a:rPr lang="en-US" sz="2600" dirty="0"/>
              <a:t>s</a:t>
            </a:r>
            <a:r>
              <a:rPr lang="en-US" sz="2600" dirty="0" smtClean="0"/>
              <a:t>tate prevention</a:t>
            </a:r>
          </a:p>
          <a:p>
            <a:pPr lvl="1"/>
            <a:r>
              <a:rPr lang="en-US" sz="2600" dirty="0" smtClean="0"/>
              <a:t>HIV surveillance for Philadelphia </a:t>
            </a:r>
          </a:p>
          <a:p>
            <a:r>
              <a:rPr lang="en-US" sz="2600" dirty="0" smtClean="0"/>
              <a:t>HIV Planning Council </a:t>
            </a:r>
          </a:p>
          <a:p>
            <a:pPr lvl="1"/>
            <a:r>
              <a:rPr lang="en-US" sz="2600" dirty="0" smtClean="0"/>
              <a:t>Both RW and PPG   </a:t>
            </a:r>
          </a:p>
          <a:p>
            <a:pPr lvl="1"/>
            <a:r>
              <a:rPr lang="en-US" sz="2600" dirty="0" smtClean="0"/>
              <a:t>Integration of both bodies   </a:t>
            </a:r>
          </a:p>
          <a:p>
            <a:pPr>
              <a:buNone/>
            </a:pPr>
            <a:r>
              <a:rPr lang="en-US" sz="2600" dirty="0" smtClean="0"/>
              <a:t>  </a:t>
            </a:r>
          </a:p>
          <a:p>
            <a:pPr lvl="1">
              <a:buNone/>
            </a:pPr>
            <a:r>
              <a:rPr lang="en-US" sz="2600" dirty="0" smtClean="0"/>
              <a:t>  </a:t>
            </a:r>
            <a:endParaRPr lang="en-US" sz="2600" dirty="0"/>
          </a:p>
        </p:txBody>
      </p:sp>
      <p:pic>
        <p:nvPicPr>
          <p:cNvPr id="1026" name="Picture 2" descr="C:\Users\Sebastian.Branca\Pictures\imagesCABAIIAD.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019800" y="1676401"/>
            <a:ext cx="2303490" cy="43189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077394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sz="2400" dirty="0" smtClean="0"/>
              <a:t>Maintaining </a:t>
            </a:r>
            <a:r>
              <a:rPr lang="en-US" sz="2400" dirty="0"/>
              <a:t>continuity with other RW </a:t>
            </a:r>
            <a:r>
              <a:rPr lang="en-US" sz="2400" dirty="0" smtClean="0"/>
              <a:t>Parts</a:t>
            </a:r>
            <a:endParaRPr lang="en-US" sz="2400" dirty="0"/>
          </a:p>
          <a:p>
            <a:pPr lvl="1"/>
            <a:r>
              <a:rPr lang="en-US" sz="2400" dirty="0"/>
              <a:t>AACO participates in Part B </a:t>
            </a:r>
            <a:r>
              <a:rPr lang="en-US" sz="2400" dirty="0" smtClean="0"/>
              <a:t>committees </a:t>
            </a:r>
            <a:r>
              <a:rPr lang="en-US" sz="2400" dirty="0"/>
              <a:t>as coalition member</a:t>
            </a:r>
          </a:p>
          <a:p>
            <a:pPr lvl="1"/>
            <a:r>
              <a:rPr lang="en-US" sz="2400" dirty="0"/>
              <a:t>Meets with Part D </a:t>
            </a:r>
            <a:r>
              <a:rPr lang="en-US" sz="2400" dirty="0" smtClean="0"/>
              <a:t>grantee</a:t>
            </a:r>
          </a:p>
          <a:p>
            <a:pPr marL="411163" lvl="1" indent="0">
              <a:buNone/>
            </a:pPr>
            <a:r>
              <a:rPr lang="en-US" sz="2400" dirty="0" smtClean="0"/>
              <a:t>    to </a:t>
            </a:r>
            <a:r>
              <a:rPr lang="en-US" sz="2400" dirty="0"/>
              <a:t>coordinate activities</a:t>
            </a:r>
          </a:p>
          <a:p>
            <a:pPr lvl="1"/>
            <a:r>
              <a:rPr lang="en-US" sz="2400" dirty="0"/>
              <a:t>Coordination with Part </a:t>
            </a:r>
            <a:r>
              <a:rPr lang="en-US" sz="2400" dirty="0" smtClean="0"/>
              <a:t>C</a:t>
            </a:r>
          </a:p>
          <a:p>
            <a:pPr marL="411163" lvl="1" indent="0">
              <a:buNone/>
            </a:pPr>
            <a:r>
              <a:rPr lang="en-US" sz="2400" dirty="0"/>
              <a:t> </a:t>
            </a:r>
            <a:r>
              <a:rPr lang="en-US" sz="2400" dirty="0" smtClean="0"/>
              <a:t>   and </a:t>
            </a:r>
            <a:r>
              <a:rPr lang="en-US" sz="2400" dirty="0"/>
              <a:t>Part D</a:t>
            </a:r>
          </a:p>
          <a:p>
            <a:pPr lvl="1"/>
            <a:r>
              <a:rPr lang="en-US" sz="2400" dirty="0"/>
              <a:t>Ryan White All </a:t>
            </a:r>
            <a:r>
              <a:rPr lang="en-US" sz="2400" dirty="0" smtClean="0"/>
              <a:t>Parts</a:t>
            </a:r>
          </a:p>
          <a:p>
            <a:pPr marL="411163" lvl="1" indent="0">
              <a:buNone/>
            </a:pPr>
            <a:r>
              <a:rPr lang="en-US" sz="2400" dirty="0"/>
              <a:t> </a:t>
            </a:r>
            <a:r>
              <a:rPr lang="en-US" sz="2400" dirty="0" smtClean="0"/>
              <a:t>   Design </a:t>
            </a:r>
            <a:r>
              <a:rPr lang="en-US" sz="2400" dirty="0"/>
              <a:t>Team</a:t>
            </a:r>
          </a:p>
          <a:p>
            <a:endParaRPr lang="en-US" dirty="0"/>
          </a:p>
        </p:txBody>
      </p:sp>
      <p:pic>
        <p:nvPicPr>
          <p:cNvPr id="1026" name="Picture 2" descr="C:\Users\Sebastian.Branca\Pictures\imagesCAG6AU45.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29200" y="2895600"/>
            <a:ext cx="2986087" cy="3352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34292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a:xfrm>
            <a:off x="457200" y="1600200"/>
            <a:ext cx="7620000" cy="4876800"/>
          </a:xfrm>
        </p:spPr>
        <p:txBody>
          <a:bodyPr>
            <a:noAutofit/>
          </a:bodyPr>
          <a:lstStyle/>
          <a:p>
            <a:r>
              <a:rPr lang="en-US" sz="2800" dirty="0"/>
              <a:t>Data drives QM processes and </a:t>
            </a:r>
            <a:r>
              <a:rPr lang="en-US" sz="2800" dirty="0" smtClean="0"/>
              <a:t>decisions</a:t>
            </a:r>
          </a:p>
          <a:p>
            <a:pPr lvl="1"/>
            <a:r>
              <a:rPr lang="en-US" sz="2800" dirty="0" smtClean="0"/>
              <a:t>Use all </a:t>
            </a:r>
            <a:r>
              <a:rPr lang="en-US" sz="2800" dirty="0"/>
              <a:t>a</a:t>
            </a:r>
            <a:r>
              <a:rPr lang="en-US" sz="2800" dirty="0" smtClean="0"/>
              <a:t>vailable </a:t>
            </a:r>
            <a:r>
              <a:rPr lang="en-US" sz="2800" dirty="0"/>
              <a:t>d</a:t>
            </a:r>
            <a:r>
              <a:rPr lang="en-US" sz="2800" dirty="0" smtClean="0"/>
              <a:t>ata to evaluate </a:t>
            </a:r>
            <a:r>
              <a:rPr lang="en-US" sz="2800" dirty="0"/>
              <a:t>c</a:t>
            </a:r>
            <a:r>
              <a:rPr lang="en-US" sz="2800" dirty="0" smtClean="0"/>
              <a:t>lient care</a:t>
            </a:r>
          </a:p>
          <a:p>
            <a:r>
              <a:rPr lang="en-US" sz="2800" dirty="0" smtClean="0"/>
              <a:t>Sustain performance </a:t>
            </a:r>
            <a:r>
              <a:rPr lang="en-US" sz="2800" dirty="0"/>
              <a:t>o</a:t>
            </a:r>
            <a:r>
              <a:rPr lang="en-US" sz="2800" dirty="0" smtClean="0"/>
              <a:t>ver </a:t>
            </a:r>
            <a:r>
              <a:rPr lang="en-US" sz="2800" dirty="0"/>
              <a:t>t</a:t>
            </a:r>
            <a:r>
              <a:rPr lang="en-US" sz="2800" dirty="0" smtClean="0"/>
              <a:t>ime</a:t>
            </a:r>
          </a:p>
          <a:p>
            <a:r>
              <a:rPr lang="en-US" sz="2800" dirty="0" smtClean="0"/>
              <a:t>Focus on low </a:t>
            </a:r>
            <a:r>
              <a:rPr lang="en-US" sz="2800" dirty="0"/>
              <a:t>p</a:t>
            </a:r>
            <a:r>
              <a:rPr lang="en-US" sz="2800" dirty="0" smtClean="0"/>
              <a:t>erformers to improve </a:t>
            </a:r>
            <a:r>
              <a:rPr lang="en-US" sz="2800" dirty="0"/>
              <a:t>o</a:t>
            </a:r>
            <a:r>
              <a:rPr lang="en-US" sz="2800" dirty="0" smtClean="0"/>
              <a:t>verall </a:t>
            </a:r>
            <a:r>
              <a:rPr lang="en-US" sz="2800" dirty="0"/>
              <a:t>s</a:t>
            </a:r>
            <a:r>
              <a:rPr lang="en-US" sz="2800" dirty="0" smtClean="0"/>
              <a:t>ystem </a:t>
            </a:r>
          </a:p>
          <a:p>
            <a:r>
              <a:rPr lang="en-US" sz="2800" dirty="0" smtClean="0"/>
              <a:t>Individualize </a:t>
            </a:r>
            <a:r>
              <a:rPr lang="en-US" sz="2800" dirty="0"/>
              <a:t>y</a:t>
            </a:r>
            <a:r>
              <a:rPr lang="en-US" sz="2800" dirty="0" smtClean="0"/>
              <a:t>our </a:t>
            </a:r>
            <a:r>
              <a:rPr lang="en-US" sz="2800" dirty="0"/>
              <a:t>a</a:t>
            </a:r>
            <a:r>
              <a:rPr lang="en-US" sz="2800" dirty="0" smtClean="0"/>
              <a:t>pproach </a:t>
            </a:r>
          </a:p>
          <a:p>
            <a:pPr lvl="1"/>
            <a:r>
              <a:rPr lang="en-US" sz="2800" dirty="0" smtClean="0"/>
              <a:t>Agency by agency </a:t>
            </a:r>
          </a:p>
          <a:p>
            <a:pPr lvl="1"/>
            <a:r>
              <a:rPr lang="en-US" sz="2800" dirty="0" smtClean="0"/>
              <a:t>Measure by measure </a:t>
            </a:r>
          </a:p>
          <a:p>
            <a:r>
              <a:rPr lang="en-US" sz="2800" dirty="0" smtClean="0"/>
              <a:t>QM should </a:t>
            </a:r>
            <a:r>
              <a:rPr lang="en-US" sz="2800" dirty="0"/>
              <a:t>b</a:t>
            </a:r>
            <a:r>
              <a:rPr lang="en-US" sz="2800" dirty="0" smtClean="0"/>
              <a:t>e </a:t>
            </a:r>
            <a:r>
              <a:rPr lang="en-US" sz="2800" dirty="0"/>
              <a:t>o</a:t>
            </a:r>
            <a:r>
              <a:rPr lang="en-US" sz="2800" dirty="0" smtClean="0"/>
              <a:t>rganic to the grantee and providers</a:t>
            </a:r>
          </a:p>
        </p:txBody>
      </p:sp>
    </p:spTree>
    <p:extLst>
      <p:ext uri="{BB962C8B-B14F-4D97-AF65-F5344CB8AC3E}">
        <p14:creationId xmlns="" xmlns:p14="http://schemas.microsoft.com/office/powerpoint/2010/main" val="3973574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sz="2800" dirty="0"/>
              <a:t>Maximize </a:t>
            </a:r>
            <a:r>
              <a:rPr lang="en-US" sz="2800" dirty="0" smtClean="0"/>
              <a:t>resources </a:t>
            </a:r>
            <a:endParaRPr lang="en-US" sz="2800" dirty="0"/>
          </a:p>
          <a:p>
            <a:pPr lvl="1"/>
            <a:r>
              <a:rPr lang="en-US" sz="2800" dirty="0"/>
              <a:t>Private/Public </a:t>
            </a:r>
            <a:r>
              <a:rPr lang="en-US" sz="2800" dirty="0" smtClean="0"/>
              <a:t>partnerships </a:t>
            </a:r>
          </a:p>
          <a:p>
            <a:r>
              <a:rPr lang="en-US" sz="2800" dirty="0" smtClean="0"/>
              <a:t>Consequences </a:t>
            </a:r>
            <a:r>
              <a:rPr lang="en-US" sz="2800" dirty="0"/>
              <a:t>for </a:t>
            </a:r>
            <a:r>
              <a:rPr lang="en-US" sz="2800" dirty="0" smtClean="0"/>
              <a:t>poor </a:t>
            </a:r>
            <a:r>
              <a:rPr lang="en-US" sz="2800" dirty="0"/>
              <a:t>p</a:t>
            </a:r>
            <a:r>
              <a:rPr lang="en-US" sz="2800" dirty="0" smtClean="0"/>
              <a:t>erformance </a:t>
            </a:r>
            <a:endParaRPr lang="en-US" sz="2800" dirty="0"/>
          </a:p>
          <a:p>
            <a:pPr lvl="1"/>
            <a:r>
              <a:rPr lang="en-US" sz="2800" dirty="0" smtClean="0"/>
              <a:t>RFPs</a:t>
            </a:r>
            <a:endParaRPr lang="en-US" sz="2800" dirty="0"/>
          </a:p>
          <a:p>
            <a:pPr lvl="1"/>
            <a:r>
              <a:rPr lang="en-US" sz="2800" dirty="0"/>
              <a:t>Corrective </a:t>
            </a:r>
            <a:r>
              <a:rPr lang="en-US" sz="2800" dirty="0" smtClean="0"/>
              <a:t>action </a:t>
            </a:r>
            <a:r>
              <a:rPr lang="en-US" sz="2800" dirty="0"/>
              <a:t>p</a:t>
            </a:r>
            <a:r>
              <a:rPr lang="en-US" sz="2800" dirty="0" smtClean="0"/>
              <a:t>lans</a:t>
            </a:r>
            <a:endParaRPr lang="en-US" sz="2800" dirty="0"/>
          </a:p>
          <a:p>
            <a:pPr lvl="1"/>
            <a:r>
              <a:rPr lang="en-US" sz="2800" dirty="0"/>
              <a:t>Defunding </a:t>
            </a:r>
            <a:r>
              <a:rPr lang="en-US" sz="2800" dirty="0" smtClean="0"/>
              <a:t>agencies</a:t>
            </a:r>
            <a:endParaRPr lang="en-US" sz="2800" dirty="0"/>
          </a:p>
          <a:p>
            <a:pPr marL="114300" indent="0">
              <a:buNone/>
            </a:pPr>
            <a:endParaRPr lang="en-US" dirty="0"/>
          </a:p>
        </p:txBody>
      </p:sp>
      <p:pic>
        <p:nvPicPr>
          <p:cNvPr id="12290" name="Picture 2" descr="C:\Users\Sebastian.Branca\Pictures\imagesCA53DM1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0" y="3657600"/>
            <a:ext cx="2700973" cy="2713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912699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ACKNOWLEDGEMENTS</a:t>
            </a:r>
            <a:endParaRPr lang="en-US" sz="4400" dirty="0"/>
          </a:p>
        </p:txBody>
      </p:sp>
      <p:pic>
        <p:nvPicPr>
          <p:cNvPr id="13314" name="Picture 2" descr="C:\Users\Sebastian.Branca\Pictures\imagesCAL9ADZ4.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 y="457200"/>
            <a:ext cx="7451725" cy="49408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617911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Questions or Comments</a:t>
            </a:r>
            <a:endParaRPr lang="en-US" dirty="0"/>
          </a:p>
        </p:txBody>
      </p:sp>
      <p:pic>
        <p:nvPicPr>
          <p:cNvPr id="1026" name="Picture 2" descr="C:\Users\Sebastian.Branca\Desktop\imagesCAQL5IPM.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95600" y="1828800"/>
            <a:ext cx="3505200" cy="437714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657290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Obtaining CME/CE Credit</a:t>
            </a:r>
            <a:endParaRPr lang="en-US" dirty="0"/>
          </a:p>
        </p:txBody>
      </p:sp>
      <p:sp>
        <p:nvSpPr>
          <p:cNvPr id="39939" name="Content Placeholder 2"/>
          <p:cNvSpPr>
            <a:spLocks noGrp="1"/>
          </p:cNvSpPr>
          <p:nvPr>
            <p:ph idx="1"/>
          </p:nvPr>
        </p:nvSpPr>
        <p:spPr/>
        <p:txBody>
          <a:bodyPr/>
          <a:lstStyle/>
          <a:p>
            <a:pPr marL="0" indent="0" eaLnBrk="1" hangingPunct="1">
              <a:buFont typeface="Arial" charset="0"/>
              <a:buNone/>
            </a:pPr>
            <a:endParaRPr lang="en-US" smtClean="0"/>
          </a:p>
          <a:p>
            <a:pPr marL="0" indent="0" eaLnBrk="1" hangingPunct="1">
              <a:buFont typeface="Arial" charset="0"/>
              <a:buNone/>
            </a:pPr>
            <a:r>
              <a:rPr lang="en-US" smtClean="0"/>
              <a:t>If you would like to receive continuing education credit for this activity, please visit:</a:t>
            </a:r>
          </a:p>
          <a:p>
            <a:pPr marL="0" indent="0" eaLnBrk="1" hangingPunct="1">
              <a:buFont typeface="Arial" charset="0"/>
              <a:buNone/>
            </a:pPr>
            <a:endParaRPr lang="en-US" sz="2800" smtClean="0"/>
          </a:p>
          <a:p>
            <a:pPr marL="0" indent="0" algn="ctr" eaLnBrk="1" hangingPunct="1">
              <a:buFont typeface="Arial" charset="0"/>
              <a:buNone/>
            </a:pPr>
            <a:r>
              <a:rPr lang="en-US" smtClean="0">
                <a:hlinkClick r:id="rId2"/>
              </a:rPr>
              <a:t>http://www.pesgce.com/RyanWhite2012</a:t>
            </a:r>
            <a:endParaRPr lang="en-US" smtClean="0"/>
          </a:p>
          <a:p>
            <a:pPr marL="0"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Continuum of Care and Prevention  </a:t>
            </a:r>
            <a:endParaRPr lang="en-US" dirty="0"/>
          </a:p>
        </p:txBody>
      </p:sp>
      <p:sp>
        <p:nvSpPr>
          <p:cNvPr id="3" name="Content Placeholder 2"/>
          <p:cNvSpPr>
            <a:spLocks noGrp="1"/>
          </p:cNvSpPr>
          <p:nvPr>
            <p:ph idx="1"/>
          </p:nvPr>
        </p:nvSpPr>
        <p:spPr>
          <a:xfrm>
            <a:off x="457200" y="1447800"/>
            <a:ext cx="7620000" cy="4953000"/>
          </a:xfrm>
        </p:spPr>
        <p:txBody>
          <a:bodyPr>
            <a:normAutofit/>
          </a:bodyPr>
          <a:lstStyle/>
          <a:p>
            <a:r>
              <a:rPr lang="en-US" sz="3000" dirty="0" smtClean="0"/>
              <a:t>Providers receive RW and CDC funding </a:t>
            </a:r>
          </a:p>
          <a:p>
            <a:r>
              <a:rPr lang="en-US" sz="3000" dirty="0" smtClean="0"/>
              <a:t>Project Officer monitors </a:t>
            </a:r>
            <a:r>
              <a:rPr lang="en-US" sz="3000" dirty="0"/>
              <a:t>b</a:t>
            </a:r>
            <a:r>
              <a:rPr lang="en-US" sz="3000" dirty="0" smtClean="0"/>
              <a:t>oth contracts</a:t>
            </a:r>
          </a:p>
          <a:p>
            <a:r>
              <a:rPr lang="en-US" sz="3000" dirty="0" smtClean="0"/>
              <a:t>Focus on key </a:t>
            </a:r>
            <a:r>
              <a:rPr lang="en-US" sz="3000" dirty="0"/>
              <a:t>i</a:t>
            </a:r>
            <a:r>
              <a:rPr lang="en-US" sz="3000" dirty="0" smtClean="0"/>
              <a:t>ndicators</a:t>
            </a:r>
          </a:p>
          <a:p>
            <a:pPr lvl="1"/>
            <a:r>
              <a:rPr lang="en-US" sz="2800" dirty="0" smtClean="0"/>
              <a:t>Linkage and retention </a:t>
            </a:r>
          </a:p>
          <a:p>
            <a:pPr lvl="1"/>
            <a:r>
              <a:rPr lang="en-US" sz="2800" dirty="0" smtClean="0"/>
              <a:t>Prevention with positives</a:t>
            </a:r>
          </a:p>
          <a:p>
            <a:pPr lvl="1"/>
            <a:endParaRPr lang="en-US" sz="2800" dirty="0"/>
          </a:p>
          <a:p>
            <a:pPr lvl="1"/>
            <a:endParaRPr lang="en-US" sz="2800" dirty="0"/>
          </a:p>
        </p:txBody>
      </p:sp>
      <p:graphicFrame>
        <p:nvGraphicFramePr>
          <p:cNvPr id="10" name="Diagram 9"/>
          <p:cNvGraphicFramePr/>
          <p:nvPr>
            <p:extLst>
              <p:ext uri="{D42A27DB-BD31-4B8C-83A1-F6EECF244321}">
                <p14:modId xmlns="" xmlns:p14="http://schemas.microsoft.com/office/powerpoint/2010/main" val="1795032264"/>
              </p:ext>
            </p:extLst>
          </p:nvPr>
        </p:nvGraphicFramePr>
        <p:xfrm>
          <a:off x="1447800" y="4495800"/>
          <a:ext cx="4800600" cy="2128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4842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Utilizing Multiple Data Sources    </a:t>
            </a:r>
            <a:endParaRPr lang="en-US" dirty="0"/>
          </a:p>
        </p:txBody>
      </p:sp>
      <p:sp>
        <p:nvSpPr>
          <p:cNvPr id="3" name="Content Placeholder 2"/>
          <p:cNvSpPr>
            <a:spLocks noGrp="1"/>
          </p:cNvSpPr>
          <p:nvPr>
            <p:ph idx="1"/>
          </p:nvPr>
        </p:nvSpPr>
        <p:spPr>
          <a:xfrm>
            <a:off x="381000" y="1447800"/>
            <a:ext cx="8229600" cy="5257800"/>
          </a:xfrm>
        </p:spPr>
        <p:txBody>
          <a:bodyPr>
            <a:noAutofit/>
          </a:bodyPr>
          <a:lstStyle/>
          <a:p>
            <a:r>
              <a:rPr lang="en-US" sz="2800" dirty="0" smtClean="0"/>
              <a:t>RW program </a:t>
            </a:r>
            <a:r>
              <a:rPr lang="en-US" sz="2800" dirty="0"/>
              <a:t>d</a:t>
            </a:r>
            <a:r>
              <a:rPr lang="en-US" sz="2800" dirty="0" smtClean="0"/>
              <a:t>ata</a:t>
            </a:r>
          </a:p>
          <a:p>
            <a:pPr lvl="1"/>
            <a:r>
              <a:rPr lang="en-US" sz="2400" dirty="0" smtClean="0"/>
              <a:t>RW CAREWare </a:t>
            </a:r>
          </a:p>
          <a:p>
            <a:pPr lvl="1"/>
            <a:r>
              <a:rPr lang="en-US" sz="2400" dirty="0" smtClean="0"/>
              <a:t>RSR Combiner </a:t>
            </a:r>
          </a:p>
          <a:p>
            <a:pPr lvl="1"/>
            <a:r>
              <a:rPr lang="en-US" sz="2400" dirty="0" smtClean="0"/>
              <a:t>Medical Export </a:t>
            </a:r>
          </a:p>
          <a:p>
            <a:r>
              <a:rPr lang="en-US" sz="2800" dirty="0" smtClean="0"/>
              <a:t>Surveillance data   </a:t>
            </a:r>
          </a:p>
          <a:p>
            <a:pPr lvl="1"/>
            <a:r>
              <a:rPr lang="en-US" sz="2400" dirty="0" smtClean="0"/>
              <a:t>Laboratory results </a:t>
            </a:r>
          </a:p>
          <a:p>
            <a:pPr lvl="2"/>
            <a:r>
              <a:rPr lang="en-US" sz="2400" dirty="0" smtClean="0"/>
              <a:t>CD4s</a:t>
            </a:r>
          </a:p>
          <a:p>
            <a:pPr lvl="2"/>
            <a:r>
              <a:rPr lang="en-US" sz="2400" dirty="0" smtClean="0"/>
              <a:t>Viral loads  </a:t>
            </a:r>
          </a:p>
          <a:p>
            <a:pPr lvl="1"/>
            <a:r>
              <a:rPr lang="en-US" sz="2400" dirty="0" smtClean="0"/>
              <a:t>Special projects </a:t>
            </a:r>
          </a:p>
          <a:p>
            <a:pPr lvl="2"/>
            <a:r>
              <a:rPr lang="en-US" sz="2400" dirty="0" smtClean="0"/>
              <a:t>Medical Monitoring Project (MMP)</a:t>
            </a:r>
          </a:p>
          <a:p>
            <a:pPr lvl="2"/>
            <a:r>
              <a:rPr lang="en-US" sz="2400" dirty="0" smtClean="0"/>
              <a:t>National HIV Behavioral Surveillance  (NHBS)  </a:t>
            </a:r>
          </a:p>
        </p:txBody>
      </p:sp>
      <p:pic>
        <p:nvPicPr>
          <p:cNvPr id="2052" name="Picture 4" descr="C:\Users\Sebastian.Branca\Pictures\imagesCAOBLWCW.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70816" y="1527173"/>
            <a:ext cx="3671603" cy="37306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872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Utilizing Multiple Data Sources   </a:t>
            </a:r>
            <a:endParaRPr lang="en-US" dirty="0"/>
          </a:p>
        </p:txBody>
      </p:sp>
      <p:sp>
        <p:nvSpPr>
          <p:cNvPr id="3" name="Content Placeholder 2"/>
          <p:cNvSpPr>
            <a:spLocks noGrp="1"/>
          </p:cNvSpPr>
          <p:nvPr>
            <p:ph idx="1"/>
          </p:nvPr>
        </p:nvSpPr>
        <p:spPr>
          <a:xfrm>
            <a:off x="457200" y="1600200"/>
            <a:ext cx="7620000" cy="4953000"/>
          </a:xfrm>
        </p:spPr>
        <p:txBody>
          <a:bodyPr>
            <a:normAutofit fontScale="85000" lnSpcReduction="20000"/>
          </a:bodyPr>
          <a:lstStyle/>
          <a:p>
            <a:r>
              <a:rPr lang="en-US" sz="3500" dirty="0" smtClean="0"/>
              <a:t>Client Services Unit </a:t>
            </a:r>
          </a:p>
          <a:p>
            <a:pPr lvl="1"/>
            <a:r>
              <a:rPr lang="en-US" sz="3500" dirty="0" smtClean="0"/>
              <a:t>Intake data </a:t>
            </a:r>
          </a:p>
          <a:p>
            <a:pPr lvl="1"/>
            <a:r>
              <a:rPr lang="en-US" sz="3500" dirty="0" smtClean="0"/>
              <a:t>Follow-up forms </a:t>
            </a:r>
          </a:p>
          <a:p>
            <a:pPr lvl="1"/>
            <a:r>
              <a:rPr lang="en-US" sz="3500" dirty="0" smtClean="0"/>
              <a:t>Grievances </a:t>
            </a:r>
          </a:p>
          <a:p>
            <a:r>
              <a:rPr lang="en-US" sz="3500" dirty="0" smtClean="0"/>
              <a:t>HIV Planning Council </a:t>
            </a:r>
          </a:p>
          <a:p>
            <a:pPr lvl="1"/>
            <a:r>
              <a:rPr lang="en-US" sz="3500" dirty="0" smtClean="0"/>
              <a:t>Consumer survey</a:t>
            </a:r>
          </a:p>
          <a:p>
            <a:r>
              <a:rPr lang="en-US" sz="3500" dirty="0" smtClean="0"/>
              <a:t>Qualitative data </a:t>
            </a:r>
          </a:p>
          <a:p>
            <a:pPr lvl="1"/>
            <a:r>
              <a:rPr lang="en-US" sz="3500" dirty="0" smtClean="0"/>
              <a:t>Provider narrative </a:t>
            </a:r>
            <a:r>
              <a:rPr lang="en-US" sz="3500" dirty="0"/>
              <a:t>r</a:t>
            </a:r>
            <a:r>
              <a:rPr lang="en-US" sz="3500" dirty="0" smtClean="0"/>
              <a:t>eports</a:t>
            </a:r>
          </a:p>
          <a:p>
            <a:pPr lvl="1"/>
            <a:r>
              <a:rPr lang="en-US" sz="3500" dirty="0" smtClean="0"/>
              <a:t>QIPs</a:t>
            </a:r>
          </a:p>
          <a:p>
            <a:pPr lvl="1">
              <a:buNone/>
            </a:pPr>
            <a:r>
              <a:rPr lang="en-US" sz="2400" dirty="0" smtClean="0"/>
              <a:t> </a:t>
            </a:r>
            <a:endParaRPr lang="en-US" sz="2000" dirty="0" smtClean="0"/>
          </a:p>
          <a:p>
            <a:endParaRPr lang="en-US" sz="1600" dirty="0" smtClean="0"/>
          </a:p>
          <a:p>
            <a:pPr lvl="1">
              <a:buNone/>
            </a:pPr>
            <a:r>
              <a:rPr lang="en-US" sz="1400" dirty="0" smtClean="0"/>
              <a:t>    </a:t>
            </a:r>
          </a:p>
          <a:p>
            <a:endParaRPr lang="en-US" dirty="0"/>
          </a:p>
        </p:txBody>
      </p:sp>
    </p:spTree>
    <p:extLst>
      <p:ext uri="{BB962C8B-B14F-4D97-AF65-F5344CB8AC3E}">
        <p14:creationId xmlns="" xmlns:p14="http://schemas.microsoft.com/office/powerpoint/2010/main" val="2676472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2231</TotalTime>
  <Words>2489</Words>
  <Application>Microsoft Office PowerPoint</Application>
  <PresentationFormat>On-screen Show (4:3)</PresentationFormat>
  <Paragraphs>510</Paragraphs>
  <Slides>65</Slides>
  <Notes>6</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Adjacency</vt:lpstr>
      <vt:lpstr>Using and Monitoring Data to Improve Client Care</vt:lpstr>
      <vt:lpstr>Disclosures</vt:lpstr>
      <vt:lpstr>Disclosures</vt:lpstr>
      <vt:lpstr>Learning Objectives</vt:lpstr>
      <vt:lpstr>PHILADELPHIA EMA</vt:lpstr>
      <vt:lpstr>The Philadelphia Story  An Integrated Approach    </vt:lpstr>
      <vt:lpstr>Continuum of Care and Prevention  </vt:lpstr>
      <vt:lpstr>Utilizing Multiple Data Sources    </vt:lpstr>
      <vt:lpstr>Utilizing Multiple Data Sources   </vt:lpstr>
      <vt:lpstr>Philadelphia Engagement in Care, 2009</vt:lpstr>
      <vt:lpstr>Every 100 People Living with HIV</vt:lpstr>
      <vt:lpstr>THE QUALITY MANAGEMENT PROGRAM</vt:lpstr>
      <vt:lpstr>Philadelphia Quality  Management (QM) Program </vt:lpstr>
      <vt:lpstr>Aligning QM &amp; NHAS</vt:lpstr>
      <vt:lpstr>Aligning QM &amp; NHAS</vt:lpstr>
      <vt:lpstr>QM is a Shared Responsibility  </vt:lpstr>
      <vt:lpstr>QM is a Shared Responsibility </vt:lpstr>
      <vt:lpstr>QM Activities   </vt:lpstr>
      <vt:lpstr>QM Activities  </vt:lpstr>
      <vt:lpstr>Performance Measures</vt:lpstr>
      <vt:lpstr>Outcome Monitoring in the EMA</vt:lpstr>
      <vt:lpstr>Performance Measures</vt:lpstr>
      <vt:lpstr>Outpatient-Ambulatory Medical Care Measures</vt:lpstr>
      <vt:lpstr>MCM Measures</vt:lpstr>
      <vt:lpstr>Oral Health Measures</vt:lpstr>
      <vt:lpstr>Monitoring Medical and MCM Performance</vt:lpstr>
      <vt:lpstr>Monitoring Medical and MCM Performance</vt:lpstr>
      <vt:lpstr>Monitoring and Feedback</vt:lpstr>
      <vt:lpstr>Monitoring and Feedback Tools</vt:lpstr>
      <vt:lpstr>Monitoring and Feedback Tools</vt:lpstr>
      <vt:lpstr>Monitoring and Feedback Tools</vt:lpstr>
      <vt:lpstr>Performance Feedback Reports</vt:lpstr>
      <vt:lpstr>Performance Feedback Reports</vt:lpstr>
      <vt:lpstr>Quality Improvement Projects</vt:lpstr>
      <vt:lpstr>Quality Improvement Projects</vt:lpstr>
      <vt:lpstr>Individualized Approach</vt:lpstr>
      <vt:lpstr>Individualized Approach</vt:lpstr>
      <vt:lpstr>Triggers for QIP Submissions</vt:lpstr>
      <vt:lpstr>Medical QIPs</vt:lpstr>
      <vt:lpstr>Nonmedical QIPs</vt:lpstr>
      <vt:lpstr>EMA’s Criteria For Evaluating Quality Improvement Projects</vt:lpstr>
      <vt:lpstr>EMA’s Criteria For Evaluating Quality Improvement Projects</vt:lpstr>
      <vt:lpstr>Consumers and CQI</vt:lpstr>
      <vt:lpstr>DATA IN THE QM PROCESS</vt:lpstr>
      <vt:lpstr>Data in the QM Process</vt:lpstr>
      <vt:lpstr>RW CAREWare Data Tools</vt:lpstr>
      <vt:lpstr>RW CAREWare in the CQI Process</vt:lpstr>
      <vt:lpstr>AACO Report Generator </vt:lpstr>
      <vt:lpstr>Annual Medical Export Data</vt:lpstr>
      <vt:lpstr>Disparities in Care</vt:lpstr>
      <vt:lpstr>Disparities in Care</vt:lpstr>
      <vt:lpstr>RSR Combiner</vt:lpstr>
      <vt:lpstr>EMA FINDINGS</vt:lpstr>
      <vt:lpstr>Outcomes</vt:lpstr>
      <vt:lpstr>Outcomes</vt:lpstr>
      <vt:lpstr>Outcomes</vt:lpstr>
      <vt:lpstr>Slide 57</vt:lpstr>
      <vt:lpstr>CONCLUSIONS</vt:lpstr>
      <vt:lpstr>Challenges</vt:lpstr>
      <vt:lpstr>Challenges</vt:lpstr>
      <vt:lpstr>Lessons Learned </vt:lpstr>
      <vt:lpstr>Lessons Learned</vt:lpstr>
      <vt:lpstr>ACKNOWLEDGEMENTS</vt:lpstr>
      <vt:lpstr>Questions or Comments</vt:lpstr>
      <vt:lpstr>Obtaining CME/CE Credit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Branca, Sebastian</dc:creator>
  <cp:lastModifiedBy>evelyn.torres</cp:lastModifiedBy>
  <cp:revision>222</cp:revision>
  <cp:lastPrinted>2012-11-06T13:52:23Z</cp:lastPrinted>
  <dcterms:created xsi:type="dcterms:W3CDTF">2012-10-23T17:10:08Z</dcterms:created>
  <dcterms:modified xsi:type="dcterms:W3CDTF">2012-11-07T13:51:10Z</dcterms:modified>
</cp:coreProperties>
</file>