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62" r:id="rId3"/>
    <p:sldId id="258" r:id="rId4"/>
    <p:sldId id="260" r:id="rId5"/>
    <p:sldId id="261" r:id="rId6"/>
    <p:sldId id="263"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64" r:id="rId20"/>
    <p:sldId id="265" r:id="rId21"/>
    <p:sldId id="266" r:id="rId22"/>
    <p:sldId id="267"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292" r:id="rId37"/>
    <p:sldId id="291" r:id="rId38"/>
    <p:sldId id="306" r:id="rId39"/>
    <p:sldId id="307" r:id="rId40"/>
    <p:sldId id="290" r:id="rId41"/>
    <p:sldId id="310" r:id="rId42"/>
    <p:sldId id="311" r:id="rId43"/>
    <p:sldId id="312" r:id="rId44"/>
    <p:sldId id="313" r:id="rId45"/>
    <p:sldId id="314" r:id="rId46"/>
    <p:sldId id="315" r:id="rId47"/>
    <p:sldId id="316" r:id="rId48"/>
    <p:sldId id="317" r:id="rId49"/>
    <p:sldId id="309" r:id="rId50"/>
    <p:sldId id="308" r:id="rId51"/>
    <p:sldId id="318" r:id="rId52"/>
    <p:sldId id="319" r:id="rId53"/>
    <p:sldId id="320" r:id="rId54"/>
    <p:sldId id="321" r:id="rId55"/>
    <p:sldId id="322" r:id="rId56"/>
    <p:sldId id="323" r:id="rId57"/>
    <p:sldId id="324" r:id="rId58"/>
    <p:sldId id="325" r:id="rId59"/>
    <p:sldId id="268" r:id="rId60"/>
    <p:sldId id="269" r:id="rId61"/>
    <p:sldId id="270" r:id="rId62"/>
    <p:sldId id="276" r:id="rId63"/>
    <p:sldId id="277"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44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Race/Ethnicity</a:t>
            </a:r>
          </a:p>
        </c:rich>
      </c:tx>
      <c:layout/>
    </c:title>
    <c:view3D>
      <c:rotX val="30"/>
      <c:perspective val="30"/>
    </c:view3D>
    <c:plotArea>
      <c:layout>
        <c:manualLayout>
          <c:layoutTarget val="inner"/>
          <c:xMode val="edge"/>
          <c:yMode val="edge"/>
          <c:x val="3.98977368394988E-2"/>
          <c:y val="0"/>
          <c:w val="0.83927794739943262"/>
          <c:h val="1"/>
        </c:manualLayout>
      </c:layout>
      <c:pie3DChart>
        <c:varyColors val="1"/>
        <c:ser>
          <c:idx val="0"/>
          <c:order val="0"/>
          <c:tx>
            <c:strRef>
              <c:f>Sheet1!$B$1</c:f>
              <c:strCache>
                <c:ptCount val="1"/>
                <c:pt idx="0">
                  <c:v>Number</c:v>
                </c:pt>
              </c:strCache>
            </c:strRef>
          </c:tx>
          <c:dLbls>
            <c:dLbl>
              <c:idx val="0"/>
              <c:layout>
                <c:manualLayout>
                  <c:x val="-0.12319727891156478"/>
                  <c:y val="-8.4446903833816228E-2"/>
                </c:manualLayout>
              </c:layout>
              <c:showPercent val="1"/>
            </c:dLbl>
            <c:dLbl>
              <c:idx val="1"/>
              <c:layout>
                <c:manualLayout>
                  <c:x val="9.2273555091327814E-2"/>
                  <c:y val="-5.4102946388285146E-4"/>
                </c:manualLayout>
              </c:layout>
              <c:showPercent val="1"/>
            </c:dLbl>
            <c:dLbl>
              <c:idx val="2"/>
              <c:layout>
                <c:manualLayout>
                  <c:x val="6.1454014676736834E-2"/>
                  <c:y val="-3.4684759002206716E-2"/>
                </c:manualLayout>
              </c:layout>
              <c:showPercent val="1"/>
            </c:dLbl>
            <c:showPercent val="1"/>
            <c:showLeaderLines val="1"/>
          </c:dLbls>
          <c:cat>
            <c:strRef>
              <c:f>Sheet1!$A$2:$A$6</c:f>
              <c:strCache>
                <c:ptCount val="5"/>
                <c:pt idx="0">
                  <c:v>Black</c:v>
                </c:pt>
                <c:pt idx="1">
                  <c:v>White</c:v>
                </c:pt>
                <c:pt idx="2">
                  <c:v>Hispanic/Latino</c:v>
                </c:pt>
                <c:pt idx="3">
                  <c:v>Multi-racial</c:v>
                </c:pt>
                <c:pt idx="4">
                  <c:v>Other</c:v>
                </c:pt>
              </c:strCache>
            </c:strRef>
          </c:cat>
          <c:val>
            <c:numRef>
              <c:f>Sheet1!$B$2:$B$6</c:f>
              <c:numCache>
                <c:formatCode>General</c:formatCode>
                <c:ptCount val="5"/>
                <c:pt idx="0">
                  <c:v>1003</c:v>
                </c:pt>
                <c:pt idx="1">
                  <c:v>819</c:v>
                </c:pt>
                <c:pt idx="2">
                  <c:v>524</c:v>
                </c:pt>
                <c:pt idx="3">
                  <c:v>68</c:v>
                </c:pt>
                <c:pt idx="4">
                  <c:v>55</c:v>
                </c:pt>
              </c:numCache>
            </c:numRef>
          </c:val>
        </c:ser>
        <c:dLbls>
          <c:showPercent val="1"/>
        </c:dLbls>
      </c:pie3DChart>
    </c:plotArea>
    <c:legend>
      <c:legendPos val="b"/>
      <c:layout>
        <c:manualLayout>
          <c:xMode val="edge"/>
          <c:yMode val="edge"/>
          <c:x val="6.1270555466280789E-2"/>
          <c:y val="0.816012052042148"/>
          <c:w val="0.89446569178852764"/>
          <c:h val="0.16625614359317648"/>
        </c:manualLayout>
      </c:layout>
      <c:txPr>
        <a:bodyPr/>
        <a:lstStyle/>
        <a:p>
          <a:pPr algn="just">
            <a:defRPr sz="1400"/>
          </a:pPr>
          <a:endParaRPr lang="en-US"/>
        </a:p>
      </c:txPr>
    </c:legend>
    <c:plotVisOnly val="1"/>
    <c:dispBlanksAs val="zero"/>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1C0A8A-6871-4440-A2DE-5D996D9CC78A}" type="datetimeFigureOut">
              <a:rPr lang="en-US" smtClean="0"/>
              <a:pPr/>
              <a:t>11/1/2012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6AD4E2-34BF-4BF7-84FD-2FEE7458F07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r>
              <a:rPr lang="en-US" dirty="0" smtClean="0"/>
              <a:t>Sally</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C074B92-A251-4AB1-BDF9-54775DC68202}" type="slidenum">
              <a:rPr lang="en-US" sz="1200">
                <a:latin typeface="Calibri" pitchFamily="34" charset="0"/>
              </a:rPr>
              <a:pPr algn="r"/>
              <a:t>10</a:t>
            </a:fld>
            <a:endParaRPr lang="en-US"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DD0190-BFCC-41B0-B537-AC62402C7A40}" type="slidenum">
              <a:rPr lang="en-US"/>
              <a:pPr fontAlgn="base">
                <a:spcBef>
                  <a:spcPct val="0"/>
                </a:spcBef>
                <a:spcAft>
                  <a:spcPct val="0"/>
                </a:spcAft>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D22A428-01F8-4061-BC1B-88CEEA17BABD}"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D22A428-01F8-4061-BC1B-88CEEA17BABD}"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610666-F667-4A62-ADCE-7EBC15FF0D9C}" type="slidenum">
              <a:rPr lang="en-US"/>
              <a:pPr fontAlgn="base">
                <a:spcBef>
                  <a:spcPct val="0"/>
                </a:spcBef>
                <a:spcAft>
                  <a:spcPct val="0"/>
                </a:spcAft>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D22A428-01F8-4061-BC1B-88CEEA17BAB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D22A428-01F8-4061-BC1B-88CEEA17BAB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D22A428-01F8-4061-BC1B-88CEEA17BABD}"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301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760AA5D-DC7A-4077-B851-3F04E699F89D}" type="slidenum">
              <a:rPr lang="en-US" sz="1200">
                <a:latin typeface="Calibri" pitchFamily="34" charset="0"/>
              </a:rPr>
              <a:pPr algn="r"/>
              <a:t>18</a:t>
            </a:fld>
            <a:endParaRPr lang="en-US"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Multi-site data was collected to measure outcomes including; increased access to oral health care, patient outcomes and program implementation processes, strategies to overcome reimbursement obstacles, provider and patient education training outcomes, and lessons learned that will be useful for a broader audience. </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04065B3C-885A-4098-8022-07F9E679CD42}" type="slidenum">
              <a:rPr lang="en-US" smtClean="0"/>
              <a:pPr/>
              <a:t>24</a:t>
            </a:fld>
            <a:endParaRPr lang="en-US" smtClean="0"/>
          </a:p>
        </p:txBody>
      </p:sp>
      <p:sp>
        <p:nvSpPr>
          <p:cNvPr id="491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5925091-2E96-4A61-A733-F8D51EE04CD0}" type="slidenum">
              <a:rPr lang="en-US" sz="1200">
                <a:latin typeface="Arial" charset="0"/>
              </a:rPr>
              <a:pPr algn="r"/>
              <a:t>24</a:t>
            </a:fld>
            <a:endParaRPr lang="en-US" sz="1200">
              <a:latin typeface="Arial" charset="0"/>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p:spPr>
        <p:txBody>
          <a:bodyPr/>
          <a:lstStyle/>
          <a:p>
            <a:endParaRPr lang="hu-H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2A726C8F-1179-4585-8FEB-AA1A322DBADE}" type="slidenum">
              <a:rPr lang="en-US" smtClean="0"/>
              <a:pPr/>
              <a:t>25</a:t>
            </a:fld>
            <a:endParaRPr lang="en-US" smtClean="0"/>
          </a:p>
        </p:txBody>
      </p:sp>
      <p:sp>
        <p:nvSpPr>
          <p:cNvPr id="501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B743580-5C22-4DA1-8CB0-AFEBBE829A4C}" type="slidenum">
              <a:rPr lang="en-US" sz="1200">
                <a:latin typeface="Arial" charset="0"/>
              </a:rPr>
              <a:pPr algn="r"/>
              <a:t>25</a:t>
            </a:fld>
            <a:endParaRPr lang="en-US" sz="1200">
              <a:latin typeface="Arial" charset="0"/>
            </a:endParaRPr>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p:spPr>
        <p:txBody>
          <a:bodyPr/>
          <a:lstStyle/>
          <a:p>
            <a:endParaRPr 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77B853A9-6D1A-4BDB-83BD-F33B24932FBA}" type="slidenum">
              <a:rPr lang="en-US" smtClean="0"/>
              <a:pPr/>
              <a:t>26</a:t>
            </a:fld>
            <a:endParaRPr lang="en-US" smtClean="0"/>
          </a:p>
        </p:txBody>
      </p:sp>
      <p:sp>
        <p:nvSpPr>
          <p:cNvPr id="512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2F041AB-F0FC-4533-B6AE-753CAB8EB53F}" type="slidenum">
              <a:rPr lang="en-US" sz="1200">
                <a:latin typeface="Arial" charset="0"/>
              </a:rPr>
              <a:pPr algn="r"/>
              <a:t>26</a:t>
            </a:fld>
            <a:endParaRPr lang="en-US" sz="1200">
              <a:latin typeface="Arial" charset="0"/>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p:spPr>
        <p:txBody>
          <a:bodyPr/>
          <a:lstStyle/>
          <a:p>
            <a:endParaRPr lang="hu-H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08748D35-BF86-42BB-9E28-C7CB0F130F87}" type="slidenum">
              <a:rPr lang="en-US" smtClean="0"/>
              <a:pPr/>
              <a:t>27</a:t>
            </a:fld>
            <a:endParaRPr lang="en-US" smtClean="0"/>
          </a:p>
        </p:txBody>
      </p:sp>
      <p:sp>
        <p:nvSpPr>
          <p:cNvPr id="522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8D3FBD5-549C-40C7-895D-634FD8B32DC3}" type="slidenum">
              <a:rPr lang="en-US" sz="1200">
                <a:latin typeface="Arial" charset="0"/>
              </a:rPr>
              <a:pPr algn="r"/>
              <a:t>27</a:t>
            </a:fld>
            <a:endParaRPr lang="en-US" sz="1200">
              <a:latin typeface="Arial" charset="0"/>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p:spPr>
        <p:txBody>
          <a:bodyPr/>
          <a:lstStyle/>
          <a:p>
            <a:endParaRPr lang="hu-H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miter lim="800000"/>
            <a:headEnd/>
            <a:tailEnd/>
          </a:ln>
        </p:spPr>
        <p:txBody>
          <a:bodyPr/>
          <a:lstStyle/>
          <a:p>
            <a:fld id="{5F2248E2-AD48-484E-A455-83A5530DC615}" type="slidenum">
              <a:rPr lang="en-US" smtClean="0"/>
              <a:pPr/>
              <a:t>28</a:t>
            </a:fld>
            <a:endParaRPr lang="en-US" smtClean="0"/>
          </a:p>
        </p:txBody>
      </p:sp>
      <p:sp>
        <p:nvSpPr>
          <p:cNvPr id="532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501ABA3-FE8E-4F27-8953-7657EC151427}" type="slidenum">
              <a:rPr lang="en-US" sz="1200">
                <a:latin typeface="Arial" charset="0"/>
              </a:rPr>
              <a:pPr algn="r"/>
              <a:t>28</a:t>
            </a:fld>
            <a:endParaRPr lang="en-US" sz="1200">
              <a:latin typeface="Arial"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p:spPr>
        <p:txBody>
          <a:bodyPr/>
          <a:lstStyle/>
          <a:p>
            <a:endParaRPr lang="hu-H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6F478E6C-B4F2-4F8B-B0E1-BB717DD7746A}" type="slidenum">
              <a:rPr lang="en-US" smtClean="0"/>
              <a:pPr/>
              <a:t>29</a:t>
            </a:fld>
            <a:endParaRPr lang="en-US" smtClean="0"/>
          </a:p>
        </p:txBody>
      </p:sp>
      <p:sp>
        <p:nvSpPr>
          <p:cNvPr id="542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2A7D93F-DD2E-44FF-87EE-E1EA6C8313CB}" type="slidenum">
              <a:rPr lang="en-US" sz="1200">
                <a:latin typeface="Arial" charset="0"/>
              </a:rPr>
              <a:pPr algn="r"/>
              <a:t>29</a:t>
            </a:fld>
            <a:endParaRPr lang="en-US" sz="1200">
              <a:latin typeface="Arial" charset="0"/>
            </a:endParaRPr>
          </a:p>
        </p:txBody>
      </p:sp>
      <p:sp>
        <p:nvSpPr>
          <p:cNvPr id="54276" name="Rectangle 2"/>
          <p:cNvSpPr>
            <a:spLocks noGrp="1" noRot="1" noChangeAspect="1" noChangeArrowheads="1" noTextEdit="1"/>
          </p:cNvSpPr>
          <p:nvPr>
            <p:ph type="sldImg"/>
          </p:nvPr>
        </p:nvSpPr>
        <p:spPr>
          <a:ln/>
        </p:spPr>
      </p:sp>
      <p:sp>
        <p:nvSpPr>
          <p:cNvPr id="54277" name="Rectangle 3"/>
          <p:cNvSpPr>
            <a:spLocks noGrp="1" noChangeArrowheads="1"/>
          </p:cNvSpPr>
          <p:nvPr>
            <p:ph type="body" idx="1"/>
          </p:nvPr>
        </p:nvSpPr>
        <p:spPr>
          <a:noFill/>
        </p:spPr>
        <p:txBody>
          <a:bodyPr/>
          <a:lstStyle/>
          <a:p>
            <a:endParaRPr 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06488" y="683926"/>
            <a:ext cx="4646612"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15 sites across the US.</a:t>
            </a:r>
          </a:p>
          <a:p>
            <a:pPr eaLnBrk="1" hangingPunct="1">
              <a:spcBef>
                <a:spcPct val="0"/>
              </a:spcBef>
            </a:pPr>
            <a:r>
              <a:rPr lang="en-US" dirty="0" smtClean="0"/>
              <a:t>2 in NYC, 2 in CA and one in USVI. The remainder are scattered.</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DDEB7CE1-1497-4FC4-822E-A2A764148DAB}" type="slidenum">
              <a:rPr lang="en-US" smtClean="0"/>
              <a:pPr/>
              <a:t>30</a:t>
            </a:fld>
            <a:endParaRPr lang="en-US" smtClean="0"/>
          </a:p>
        </p:txBody>
      </p:sp>
      <p:sp>
        <p:nvSpPr>
          <p:cNvPr id="552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B44A91B-F0C5-4CA1-9038-ABC8489CBA44}" type="slidenum">
              <a:rPr lang="en-US" sz="1200">
                <a:latin typeface="Arial" charset="0"/>
              </a:rPr>
              <a:pPr algn="r"/>
              <a:t>30</a:t>
            </a:fld>
            <a:endParaRPr lang="en-US" sz="1200">
              <a:latin typeface="Arial" charset="0"/>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p:spPr>
        <p:txBody>
          <a:bodyPr/>
          <a:lstStyle/>
          <a:p>
            <a:endParaRPr lang="hu-H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0555C686-7B14-4CE3-888F-6970AF5A3D18}" type="slidenum">
              <a:rPr lang="en-US" smtClean="0"/>
              <a:pPr/>
              <a:t>31</a:t>
            </a:fld>
            <a:endParaRPr lang="en-US" smtClean="0"/>
          </a:p>
        </p:txBody>
      </p:sp>
      <p:sp>
        <p:nvSpPr>
          <p:cNvPr id="563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CED9C1A-1A0A-4B5C-9940-1524A208E312}" type="slidenum">
              <a:rPr lang="en-US" sz="1200">
                <a:latin typeface="Arial" charset="0"/>
              </a:rPr>
              <a:pPr algn="r"/>
              <a:t>31</a:t>
            </a:fld>
            <a:endParaRPr lang="en-US" sz="1200">
              <a:latin typeface="Arial"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p:spPr>
        <p:txBody>
          <a:bodyPr/>
          <a:lstStyle/>
          <a:p>
            <a:endParaRPr lang="hu-H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29224B58-01BE-4B50-815F-B2771E1260AE}" type="slidenum">
              <a:rPr lang="en-US" smtClean="0"/>
              <a:pPr/>
              <a:t>32</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C363171E-548E-49C1-B048-2DFBF319D5D7}" type="slidenum">
              <a:rPr lang="en-US" smtClean="0"/>
              <a:pPr/>
              <a:t>33</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265C8DEF-F6D0-4BAC-A8BD-B2D8FA0FEE2B}" type="slidenum">
              <a:rPr lang="en-US" smtClean="0"/>
              <a:pPr/>
              <a:t>34</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2C4C2C0D-4FC9-428C-8E75-48635E7202ED}" type="slidenum">
              <a:rPr lang="en-US" smtClean="0"/>
              <a:pPr/>
              <a:t>35</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06488" y="683926"/>
            <a:ext cx="4646612"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Total</a:t>
            </a:r>
            <a:r>
              <a:rPr lang="en-US" baseline="0" dirty="0" smtClean="0"/>
              <a:t> N is 2469.</a:t>
            </a:r>
          </a:p>
          <a:p>
            <a:pPr eaLnBrk="1" hangingPunct="1">
              <a:spcBef>
                <a:spcPct val="0"/>
              </a:spcBef>
              <a:buFontTx/>
              <a:buChar char="•"/>
            </a:pPr>
            <a:r>
              <a:rPr lang="en-US" baseline="0" dirty="0" smtClean="0"/>
              <a:t>We asked urban sites to attempt to recruit at least 200 patients for the study and non-urban sites to recruit at least 100.</a:t>
            </a:r>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Char char="•"/>
              <a:tabLst/>
              <a:defRPr/>
            </a:pPr>
            <a:r>
              <a:rPr lang="en-US" sz="1200" dirty="0" smtClean="0">
                <a:cs typeface="Tahoma" pitchFamily="34" charset="0"/>
              </a:rPr>
              <a:t>33% of patients reported not working due to disability and an additional 35% were unemployed</a:t>
            </a:r>
            <a:r>
              <a:rPr lang="en-US" baseline="0" dirty="0" smtClean="0"/>
              <a:t> </a:t>
            </a:r>
          </a:p>
          <a:p>
            <a:pPr eaLnBrk="1" hangingPunct="1">
              <a:spcBef>
                <a:spcPct val="0"/>
              </a:spcBef>
              <a:buFontTx/>
              <a:buChar char="•"/>
            </a:pPr>
            <a:r>
              <a:rPr lang="en-US" baseline="0" dirty="0" smtClean="0"/>
              <a:t>Since testing HIV+, 48% stated needing dental care but were unable to access it</a:t>
            </a:r>
          </a:p>
          <a:p>
            <a:pPr lvl="1" eaLnBrk="1" hangingPunct="1">
              <a:spcBef>
                <a:spcPct val="0"/>
              </a:spcBef>
              <a:buFontTx/>
              <a:buChar char="•"/>
            </a:pPr>
            <a:r>
              <a:rPr lang="en-US" baseline="0" dirty="0" smtClean="0"/>
              <a:t>Cost was the primary reason</a:t>
            </a:r>
          </a:p>
          <a:p>
            <a:pPr marL="0" marR="0" lvl="0" indent="0" algn="l" defTabSz="914400" rtl="0" eaLnBrk="1" fontAlgn="auto" latinLnBrk="0" hangingPunct="1">
              <a:lnSpc>
                <a:spcPct val="100000"/>
              </a:lnSpc>
              <a:spcBef>
                <a:spcPct val="0"/>
              </a:spcBef>
              <a:spcAft>
                <a:spcPts val="0"/>
              </a:spcAft>
              <a:buClrTx/>
              <a:buSzTx/>
              <a:buFontTx/>
              <a:buChar char="•"/>
              <a:tabLst/>
              <a:defRPr/>
            </a:pPr>
            <a:r>
              <a:rPr lang="en-US" sz="1200" dirty="0" smtClean="0"/>
              <a:t>39% had no regular place for dental care</a:t>
            </a:r>
            <a:endParaRPr lang="en-US" baseline="0" dirty="0" smtClean="0"/>
          </a:p>
          <a:p>
            <a:pPr lvl="0" eaLnBrk="1" hangingPunct="1">
              <a:spcBef>
                <a:spcPct val="0"/>
              </a:spcBef>
              <a:buFontTx/>
              <a:buChar char="•"/>
            </a:pPr>
            <a:r>
              <a:rPr lang="en-US" baseline="0" dirty="0" smtClean="0"/>
              <a:t>When asked to rate the health of their teeth and gums, 32% of patients said “poor” and 31% reported “fair”</a:t>
            </a:r>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endParaRPr lang="en-US" smtClean="0"/>
          </a:p>
        </p:txBody>
      </p:sp>
      <p:sp>
        <p:nvSpPr>
          <p:cNvPr id="64516" name="Slide Number Placeholder 3"/>
          <p:cNvSpPr>
            <a:spLocks noGrp="1"/>
          </p:cNvSpPr>
          <p:nvPr>
            <p:ph type="sldNum" sz="quarter" idx="5"/>
          </p:nvPr>
        </p:nvSpPr>
        <p:spPr>
          <a:noFill/>
          <a:ln>
            <a:miter lim="800000"/>
            <a:headEnd/>
            <a:tailEnd/>
          </a:ln>
        </p:spPr>
        <p:txBody>
          <a:bodyPr/>
          <a:lstStyle/>
          <a:p>
            <a:fld id="{12F4B9C5-AA6A-4024-A310-48339462561A}"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EB2A1-214A-4424-9DFF-C118A4733547}"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4AD220-3940-4C47-BA6A-0D23FA7879B8}" type="slidenum">
              <a:rPr lang="en-US" smtClean="0"/>
              <a:pPr fontAlgn="base">
                <a:spcBef>
                  <a:spcPct val="0"/>
                </a:spcBef>
                <a:spcAft>
                  <a:spcPct val="0"/>
                </a:spcAft>
                <a:defRPr/>
              </a:pPr>
              <a:t>63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3982FE-695A-42FA-BA3C-7404A2E3A9F9}" type="slidenum">
              <a:rPr lang="en-US"/>
              <a:pPr fontAlgn="base">
                <a:spcBef>
                  <a:spcPct val="0"/>
                </a:spcBef>
                <a:spcAft>
                  <a:spcPct val="0"/>
                </a:spcAft>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A2F588-B875-48BE-9D2B-6AE3E5EEF7FB}" type="slidenum">
              <a:rPr lang="en-US"/>
              <a:pPr fontAlgn="base">
                <a:spcBef>
                  <a:spcPct val="0"/>
                </a:spcBef>
                <a:spcAft>
                  <a:spcPct val="0"/>
                </a:spcAft>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143000" y="684213"/>
            <a:ext cx="4573588" cy="3429000"/>
          </a:xfrm>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602BCE-278C-4C76-B33A-12D90A2D5315}" type="slidenum">
              <a:rPr lang="en-US"/>
              <a:pPr fontAlgn="base">
                <a:spcBef>
                  <a:spcPct val="0"/>
                </a:spcBef>
                <a:spcAft>
                  <a:spcPct val="0"/>
                </a:spcAft>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8E850F-7241-4106-AB39-909C2E3679F8}"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8E850F-7241-4106-AB39-909C2E3679F8}"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8E850F-7241-4106-AB39-909C2E3679F8}"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8E850F-7241-4106-AB39-909C2E3679F8}"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E850F-7241-4106-AB39-909C2E3679F8}"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8E850F-7241-4106-AB39-909C2E3679F8}" type="datetimeFigureOut">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8E850F-7241-4106-AB39-909C2E3679F8}" type="datetimeFigureOut">
              <a:rPr lang="en-US" smtClean="0"/>
              <a:pPr/>
              <a:t>11/1/2012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8E850F-7241-4106-AB39-909C2E3679F8}" type="datetimeFigureOut">
              <a:rPr lang="en-US" smtClean="0"/>
              <a:pPr/>
              <a:t>11/1/2012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E850F-7241-4106-AB39-909C2E3679F8}" type="datetimeFigureOut">
              <a:rPr lang="en-US" smtClean="0"/>
              <a:pPr/>
              <a:t>11/1/2012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E850F-7241-4106-AB39-909C2E3679F8}" type="datetimeFigureOut">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E850F-7241-4106-AB39-909C2E3679F8}" type="datetimeFigureOut">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DFF84-670A-4E3E-B4BE-8CA73879B8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E850F-7241-4106-AB39-909C2E3679F8}" type="datetimeFigureOut">
              <a:rPr lang="en-US" smtClean="0"/>
              <a:pPr/>
              <a:t>11/1/2012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DFF84-670A-4E3E-B4BE-8CA73879B8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8" Type="http://schemas.openxmlformats.org/officeDocument/2006/relationships/hyperlink" Target="mailto:avinathdds@yahoo.com" TargetMode="External"/><Relationship Id="rId3" Type="http://schemas.openxmlformats.org/officeDocument/2006/relationships/image" Target="../media/image1.jpeg"/><Relationship Id="rId7" Type="http://schemas.openxmlformats.org/officeDocument/2006/relationships/hyperlink" Target="mailto:amccluskey@hivalliance.org"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mailto:howellstrauss@aidscaregroup.org" TargetMode="External"/><Relationship Id="rId5" Type="http://schemas.openxmlformats.org/officeDocument/2006/relationships/hyperlink" Target="mailto:janefox@bu.edu"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8" name="Title 7"/>
          <p:cNvSpPr>
            <a:spLocks noGrp="1"/>
          </p:cNvSpPr>
          <p:nvPr>
            <p:ph type="ctrTitle"/>
          </p:nvPr>
        </p:nvSpPr>
        <p:spPr>
          <a:xfrm>
            <a:off x="152400" y="2130425"/>
            <a:ext cx="8763000" cy="1470025"/>
          </a:xfrm>
        </p:spPr>
        <p:txBody>
          <a:bodyPr>
            <a:normAutofit fontScale="90000"/>
          </a:bodyPr>
          <a:lstStyle/>
          <a:p>
            <a:r>
              <a:rPr lang="en-US" dirty="0" smtClean="0"/>
              <a:t>Expanding Access to HIV Oral Health Care </a:t>
            </a:r>
            <a:br>
              <a:rPr lang="en-US" dirty="0" smtClean="0"/>
            </a:br>
            <a:r>
              <a:rPr lang="en-US" sz="4000" i="1" dirty="0" smtClean="0"/>
              <a:t>Innovative Program Models</a:t>
            </a:r>
            <a:endParaRPr lang="en-US" sz="4000" i="1" dirty="0"/>
          </a:p>
        </p:txBody>
      </p:sp>
      <p:sp>
        <p:nvSpPr>
          <p:cNvPr id="9" name="Subtitle 8"/>
          <p:cNvSpPr>
            <a:spLocks noGrp="1"/>
          </p:cNvSpPr>
          <p:nvPr>
            <p:ph type="subTitle" idx="1"/>
          </p:nvPr>
        </p:nvSpPr>
        <p:spPr>
          <a:xfrm>
            <a:off x="1219200" y="3886200"/>
            <a:ext cx="6781800" cy="1752600"/>
          </a:xfrm>
        </p:spPr>
        <p:txBody>
          <a:bodyPr>
            <a:normAutofit fontScale="85000" lnSpcReduction="20000"/>
          </a:bodyPr>
          <a:lstStyle/>
          <a:p>
            <a:r>
              <a:rPr lang="en-US" dirty="0" smtClean="0"/>
              <a:t>Jane Fox, MPH, Boston University</a:t>
            </a:r>
          </a:p>
          <a:p>
            <a:r>
              <a:rPr lang="en-US" dirty="0" smtClean="0"/>
              <a:t>Avi Nath, DDS, SF Dept of Health</a:t>
            </a:r>
          </a:p>
          <a:p>
            <a:r>
              <a:rPr lang="en-US" dirty="0" smtClean="0"/>
              <a:t>Howell Straus, DMD, AIDS Care Group</a:t>
            </a:r>
          </a:p>
          <a:p>
            <a:r>
              <a:rPr lang="en-US" dirty="0" smtClean="0"/>
              <a:t>Amanda McCluskey, HIV Alliance</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30722"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30723" name="Rectangle 5"/>
          <p:cNvSpPr>
            <a:spLocks noChangeArrowheads="1"/>
          </p:cNvSpPr>
          <p:nvPr/>
        </p:nvSpPr>
        <p:spPr bwMode="auto">
          <a:xfrm>
            <a:off x="1092200" y="190500"/>
            <a:ext cx="10820400" cy="2119313"/>
          </a:xfrm>
          <a:prstGeom prst="rect">
            <a:avLst/>
          </a:prstGeom>
          <a:noFill/>
          <a:ln w="12700">
            <a:noFill/>
            <a:miter lim="800000"/>
            <a:headEnd/>
            <a:tailEnd/>
          </a:ln>
        </p:spPr>
        <p:txBody>
          <a:bodyPr lIns="50800" tIns="50800" rIns="50800" bIns="50800" anchor="ctr"/>
          <a:lstStyle/>
          <a:p>
            <a:pPr algn="ctr"/>
            <a:endParaRPr lang="en-US" sz="2200">
              <a:solidFill>
                <a:srgbClr val="FF7F00"/>
              </a:solidFill>
              <a:latin typeface="Calibri" pitchFamily="34" charset="0"/>
            </a:endParaRPr>
          </a:p>
        </p:txBody>
      </p:sp>
      <p:sp>
        <p:nvSpPr>
          <p:cNvPr id="30724" name="Rectangle 3"/>
          <p:cNvSpPr>
            <a:spLocks noChangeArrowheads="1"/>
          </p:cNvSpPr>
          <p:nvPr/>
        </p:nvSpPr>
        <p:spPr bwMode="auto">
          <a:xfrm>
            <a:off x="685800" y="1295400"/>
            <a:ext cx="7772400" cy="838200"/>
          </a:xfrm>
          <a:prstGeom prst="rect">
            <a:avLst/>
          </a:prstGeom>
          <a:noFill/>
          <a:ln w="9525">
            <a:noFill/>
            <a:miter lim="800000"/>
            <a:headEnd/>
            <a:tailEnd/>
          </a:ln>
        </p:spPr>
        <p:txBody>
          <a:bodyPr rIns="30479" anchor="ctr"/>
          <a:lstStyle/>
          <a:p>
            <a:pPr algn="ctr"/>
            <a:r>
              <a:rPr lang="en-US" sz="4400" b="1">
                <a:solidFill>
                  <a:srgbClr val="0070C0"/>
                </a:solidFill>
                <a:latin typeface="Calibri" pitchFamily="34" charset="0"/>
                <a:ea typeface="ヒラギノ明朝 ProN W3"/>
                <a:cs typeface="ヒラギノ明朝 ProN W3"/>
                <a:sym typeface="Georgia" pitchFamily="18" charset="0"/>
              </a:rPr>
              <a:t>Barriers to Care</a:t>
            </a:r>
          </a:p>
        </p:txBody>
      </p:sp>
      <p:sp>
        <p:nvSpPr>
          <p:cNvPr id="30725" name="Rectangle 7"/>
          <p:cNvSpPr>
            <a:spLocks noGrp="1" noChangeArrowheads="1"/>
          </p:cNvSpPr>
          <p:nvPr>
            <p:ph idx="4294967295"/>
          </p:nvPr>
        </p:nvSpPr>
        <p:spPr>
          <a:xfrm>
            <a:off x="457200" y="2209800"/>
            <a:ext cx="8229600" cy="4191000"/>
          </a:xfrm>
        </p:spPr>
        <p:txBody>
          <a:bodyPr>
            <a:normAutofit fontScale="92500" lnSpcReduction="10000"/>
          </a:bodyPr>
          <a:lstStyle/>
          <a:p>
            <a:pPr marL="444500" indent="-444500" eaLnBrk="1" hangingPunct="1"/>
            <a:r>
              <a:rPr lang="en-US" smtClean="0">
                <a:solidFill>
                  <a:schemeClr val="hlink"/>
                </a:solidFill>
              </a:rPr>
              <a:t>Structural</a:t>
            </a:r>
          </a:p>
          <a:p>
            <a:pPr marL="889000" lvl="1" indent="-444500" eaLnBrk="1" hangingPunct="1"/>
            <a:r>
              <a:rPr lang="en-US" smtClean="0"/>
              <a:t>No dental clinic in the TLH district</a:t>
            </a:r>
          </a:p>
          <a:p>
            <a:pPr marL="444500" indent="-444500" eaLnBrk="1" hangingPunct="1"/>
            <a:r>
              <a:rPr lang="en-US" smtClean="0">
                <a:solidFill>
                  <a:schemeClr val="hlink"/>
                </a:solidFill>
              </a:rPr>
              <a:t>Financial</a:t>
            </a:r>
          </a:p>
          <a:p>
            <a:pPr marL="889000" lvl="1" indent="-444500" eaLnBrk="1" hangingPunct="1"/>
            <a:r>
              <a:rPr lang="en-US" smtClean="0"/>
              <a:t>Patient either lack or are unaware of medical coverage </a:t>
            </a:r>
          </a:p>
          <a:p>
            <a:pPr marL="444500" indent="-444500" eaLnBrk="1" hangingPunct="1"/>
            <a:r>
              <a:rPr lang="en-US" smtClean="0">
                <a:solidFill>
                  <a:schemeClr val="hlink"/>
                </a:solidFill>
              </a:rPr>
              <a:t>Individual</a:t>
            </a:r>
          </a:p>
          <a:p>
            <a:pPr marL="889000" lvl="1" indent="-444500" eaLnBrk="1" hangingPunct="1"/>
            <a:r>
              <a:rPr lang="en-US" smtClean="0"/>
              <a:t>Discrimination due to HIV/AIDS, LGBT</a:t>
            </a:r>
          </a:p>
          <a:p>
            <a:pPr marL="889000" lvl="1" indent="-444500" eaLnBrk="1" hangingPunct="1"/>
            <a:r>
              <a:rPr lang="en-US" smtClean="0"/>
              <a:t>Language and educational limitations</a:t>
            </a:r>
          </a:p>
          <a:p>
            <a:pPr marL="1333500" lvl="2" indent="-444500" eaLnBrk="1" hangingPunct="1"/>
            <a:r>
              <a:rPr lang="en-US" smtClean="0"/>
              <a:t>LGBT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32770"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32771" name="Rectangle 3"/>
          <p:cNvSpPr>
            <a:spLocks noGrp="1" noChangeArrowheads="1"/>
          </p:cNvSpPr>
          <p:nvPr>
            <p:ph type="title"/>
          </p:nvPr>
        </p:nvSpPr>
        <p:spPr>
          <a:xfrm>
            <a:off x="685800" y="1295400"/>
            <a:ext cx="7772400" cy="838200"/>
          </a:xfrm>
        </p:spPr>
        <p:txBody>
          <a:bodyPr rIns="30479"/>
          <a:lstStyle/>
          <a:p>
            <a:pPr eaLnBrk="1" hangingPunct="1"/>
            <a:r>
              <a:rPr lang="en-US" b="1" smtClean="0">
                <a:solidFill>
                  <a:srgbClr val="0070C0"/>
                </a:solidFill>
                <a:ea typeface="ヒラギノ明朝 ProN W3"/>
                <a:cs typeface="ヒラギノ明朝 ProN W3"/>
                <a:sym typeface="Georgia" pitchFamily="18" charset="0"/>
              </a:rPr>
              <a:t>Site Specific Challenges</a:t>
            </a:r>
          </a:p>
        </p:txBody>
      </p:sp>
      <p:sp>
        <p:nvSpPr>
          <p:cNvPr id="32772" name="Content Placeholder 5"/>
          <p:cNvSpPr>
            <a:spLocks noGrp="1"/>
          </p:cNvSpPr>
          <p:nvPr>
            <p:ph idx="1"/>
          </p:nvPr>
        </p:nvSpPr>
        <p:spPr>
          <a:xfrm>
            <a:off x="457200" y="2209800"/>
            <a:ext cx="8229600" cy="4191000"/>
          </a:xfrm>
        </p:spPr>
        <p:txBody>
          <a:bodyPr/>
          <a:lstStyle/>
          <a:p>
            <a:pPr eaLnBrk="1" hangingPunct="1"/>
            <a:endParaRPr lang="en-US" smtClean="0"/>
          </a:p>
          <a:p>
            <a:pPr eaLnBrk="1" hangingPunct="1"/>
            <a:endParaRPr lang="en-US" smtClean="0"/>
          </a:p>
        </p:txBody>
      </p:sp>
      <p:sp>
        <p:nvSpPr>
          <p:cNvPr id="32773" name="Rectangle 6"/>
          <p:cNvSpPr>
            <a:spLocks noChangeArrowheads="1"/>
          </p:cNvSpPr>
          <p:nvPr/>
        </p:nvSpPr>
        <p:spPr bwMode="auto">
          <a:xfrm>
            <a:off x="457200" y="2286000"/>
            <a:ext cx="8153400" cy="3840163"/>
          </a:xfrm>
          <a:prstGeom prst="rect">
            <a:avLst/>
          </a:prstGeom>
          <a:noFill/>
          <a:ln w="12700">
            <a:noFill/>
            <a:miter lim="800000"/>
            <a:headEnd/>
            <a:tailEnd/>
          </a:ln>
        </p:spPr>
        <p:txBody>
          <a:bodyPr/>
          <a:lstStyle/>
          <a:p>
            <a:pPr marL="444500" indent="-444500">
              <a:spcBef>
                <a:spcPct val="20000"/>
              </a:spcBef>
              <a:buFont typeface="Arial" charset="0"/>
              <a:buChar char="•"/>
            </a:pPr>
            <a:r>
              <a:rPr lang="en-US" sz="3200">
                <a:latin typeface="Calibri" pitchFamily="34" charset="0"/>
              </a:rPr>
              <a:t>Homeless patients are difficult to track since they move constantly</a:t>
            </a:r>
          </a:p>
          <a:p>
            <a:pPr marL="444500" indent="-444500">
              <a:spcBef>
                <a:spcPct val="20000"/>
              </a:spcBef>
              <a:buFont typeface="Arial" charset="0"/>
              <a:buChar char="•"/>
            </a:pPr>
            <a:r>
              <a:rPr lang="en-US" sz="3200">
                <a:latin typeface="Calibri" pitchFamily="34" charset="0"/>
              </a:rPr>
              <a:t>Organizational instability at TLH</a:t>
            </a:r>
          </a:p>
          <a:p>
            <a:pPr marL="444500" indent="-444500">
              <a:spcBef>
                <a:spcPct val="20000"/>
              </a:spcBef>
              <a:buFont typeface="Arial" charset="0"/>
              <a:buChar char="•"/>
            </a:pPr>
            <a:r>
              <a:rPr lang="en-US" sz="3200">
                <a:latin typeface="Calibri" pitchFamily="34" charset="0"/>
              </a:rPr>
              <a:t>Staff turnover</a:t>
            </a:r>
          </a:p>
          <a:p>
            <a:pPr marL="444500" indent="-444500">
              <a:spcBef>
                <a:spcPct val="20000"/>
              </a:spcBef>
              <a:buFont typeface="Arial" charset="0"/>
              <a:buChar char="•"/>
            </a:pPr>
            <a:r>
              <a:rPr lang="en-US" sz="3200">
                <a:latin typeface="Calibri" pitchFamily="34" charset="0"/>
              </a:rPr>
              <a:t>Statewide MediCal/DentiCal cuts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body" idx="1"/>
          </p:nvPr>
        </p:nvSpPr>
        <p:spPr/>
        <p:txBody>
          <a:bodyPr/>
          <a:lstStyle/>
          <a:p>
            <a:pPr marL="444500" indent="-444500" eaLnBrk="1" hangingPunct="1"/>
            <a:r>
              <a:rPr lang="en-US" smtClean="0"/>
              <a:t>Target population</a:t>
            </a:r>
          </a:p>
          <a:p>
            <a:pPr marL="889000" lvl="1" indent="-444500" eaLnBrk="1" hangingPunct="1"/>
            <a:r>
              <a:rPr lang="en-US" smtClean="0">
                <a:solidFill>
                  <a:schemeClr val="hlink"/>
                </a:solidFill>
              </a:rPr>
              <a:t>Triple Diagnosed</a:t>
            </a:r>
          </a:p>
          <a:p>
            <a:pPr marL="1333500" lvl="2" indent="-444500" eaLnBrk="1" hangingPunct="1"/>
            <a:r>
              <a:rPr lang="en-US" smtClean="0"/>
              <a:t>Integration with primary care and medical case management</a:t>
            </a:r>
          </a:p>
          <a:p>
            <a:pPr marL="1333500" lvl="2" indent="-444500" eaLnBrk="1" hangingPunct="1"/>
            <a:r>
              <a:rPr lang="en-US" smtClean="0"/>
              <a:t>Co-location with Medical services</a:t>
            </a:r>
          </a:p>
          <a:p>
            <a:pPr marL="1333500" lvl="2" indent="-444500" eaLnBrk="1" hangingPunct="1"/>
            <a:endParaRPr lang="en-US" smtClean="0"/>
          </a:p>
          <a:p>
            <a:pPr marL="889000" lvl="1" indent="-444500" eaLnBrk="1" hangingPunct="1"/>
            <a:r>
              <a:rPr lang="en-US" smtClean="0">
                <a:solidFill>
                  <a:schemeClr val="hlink"/>
                </a:solidFill>
              </a:rPr>
              <a:t>Unstably housed</a:t>
            </a:r>
          </a:p>
          <a:p>
            <a:pPr marL="1333500" lvl="2" indent="-444500" eaLnBrk="1" hangingPunct="1"/>
            <a:r>
              <a:rPr lang="en-US" smtClean="0"/>
              <a:t>Dental Case Manager</a:t>
            </a:r>
          </a:p>
        </p:txBody>
      </p:sp>
      <p:sp>
        <p:nvSpPr>
          <p:cNvPr id="34818" name="Rectangle 8"/>
          <p:cNvSpPr>
            <a:spLocks noChangeArrowheads="1"/>
          </p:cNvSpPr>
          <p:nvPr/>
        </p:nvSpPr>
        <p:spPr bwMode="auto">
          <a:xfrm>
            <a:off x="1092200" y="190500"/>
            <a:ext cx="10820400" cy="2119313"/>
          </a:xfrm>
          <a:prstGeom prst="rect">
            <a:avLst/>
          </a:prstGeom>
          <a:noFill/>
          <a:ln w="12700">
            <a:noFill/>
            <a:miter lim="800000"/>
            <a:headEnd/>
            <a:tailEnd/>
          </a:ln>
        </p:spPr>
        <p:txBody>
          <a:bodyPr lIns="50800" tIns="50800" rIns="50800" bIns="50800" anchor="ctr"/>
          <a:lstStyle/>
          <a:p>
            <a:pPr algn="ctr"/>
            <a:endParaRPr lang="en-US" sz="2200">
              <a:solidFill>
                <a:srgbClr val="FF7F00"/>
              </a:solidFill>
              <a:latin typeface="Calibri" pitchFamily="34" charset="0"/>
            </a:endParaRPr>
          </a:p>
        </p:txBody>
      </p:sp>
      <p:sp>
        <p:nvSpPr>
          <p:cNvPr id="34819" name="Rectangle 9"/>
          <p:cNvSpPr>
            <a:spLocks noGrp="1" noChangeArrowheads="1"/>
          </p:cNvSpPr>
          <p:nvPr>
            <p:ph type="title"/>
          </p:nvPr>
        </p:nvSpPr>
        <p:spPr/>
        <p:txBody>
          <a:bodyPr>
            <a:normAutofit fontScale="90000"/>
          </a:bodyPr>
          <a:lstStyle/>
          <a:p>
            <a:pPr eaLnBrk="1" hangingPunct="1"/>
            <a:r>
              <a:rPr lang="en-US" smtClean="0">
                <a:solidFill>
                  <a:schemeClr val="hlink"/>
                </a:solidFill>
              </a:rPr>
              <a:t>CLINICAL METHODS - issues &amp; SOLUTIONS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p:txBody>
          <a:bodyPr/>
          <a:lstStyle/>
          <a:p>
            <a:r>
              <a:rPr lang="en-US" smtClean="0">
                <a:solidFill>
                  <a:schemeClr val="hlink"/>
                </a:solidFill>
              </a:rPr>
              <a:t>Dental Case Manager’s Role</a:t>
            </a:r>
            <a:endParaRPr lang="en-US" smtClean="0"/>
          </a:p>
        </p:txBody>
      </p:sp>
      <p:sp>
        <p:nvSpPr>
          <p:cNvPr id="35842" name="Rectangle 3"/>
          <p:cNvSpPr>
            <a:spLocks noGrp="1"/>
          </p:cNvSpPr>
          <p:nvPr>
            <p:ph type="body" idx="1"/>
          </p:nvPr>
        </p:nvSpPr>
        <p:spPr/>
        <p:txBody>
          <a:bodyPr/>
          <a:lstStyle/>
          <a:p>
            <a:r>
              <a:rPr lang="en-US" smtClean="0"/>
              <a:t>Patient Recruitment</a:t>
            </a:r>
          </a:p>
          <a:p>
            <a:r>
              <a:rPr lang="en-US" smtClean="0"/>
              <a:t>Transportation and Scheduling</a:t>
            </a:r>
          </a:p>
          <a:p>
            <a:r>
              <a:rPr lang="en-US" smtClean="0"/>
              <a:t>Visit Accompaniment and Translation</a:t>
            </a:r>
          </a:p>
          <a:p>
            <a:r>
              <a:rPr lang="en-US" smtClean="0"/>
              <a:t>Referrals and Explanation</a:t>
            </a:r>
          </a:p>
          <a:p>
            <a:r>
              <a:rPr lang="en-US" smtClean="0"/>
              <a:t>Collaboration with HIV Case Managers</a:t>
            </a:r>
          </a:p>
          <a:p>
            <a:r>
              <a:rPr lang="en-US" smtClean="0"/>
              <a:t>Patient Education</a:t>
            </a:r>
          </a:p>
          <a:p>
            <a:r>
              <a:rPr lang="en-US" smtClean="0"/>
              <a:t>Retention Services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36866"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36867" name="Rectangle 7"/>
          <p:cNvSpPr>
            <a:spLocks noChangeArrowheads="1"/>
          </p:cNvSpPr>
          <p:nvPr/>
        </p:nvSpPr>
        <p:spPr bwMode="auto">
          <a:xfrm>
            <a:off x="1092200" y="190500"/>
            <a:ext cx="10820400" cy="2119313"/>
          </a:xfrm>
          <a:prstGeom prst="rect">
            <a:avLst/>
          </a:prstGeom>
          <a:noFill/>
          <a:ln w="12700">
            <a:noFill/>
            <a:miter lim="800000"/>
            <a:headEnd/>
            <a:tailEnd/>
          </a:ln>
        </p:spPr>
        <p:txBody>
          <a:bodyPr lIns="50800" tIns="50800" rIns="50800" bIns="50800" anchor="ctr"/>
          <a:lstStyle/>
          <a:p>
            <a:pPr algn="ctr"/>
            <a:endParaRPr lang="en-US" sz="2200">
              <a:solidFill>
                <a:srgbClr val="FF7F00"/>
              </a:solidFill>
              <a:latin typeface="Calibri" pitchFamily="34" charset="0"/>
            </a:endParaRPr>
          </a:p>
        </p:txBody>
      </p:sp>
      <p:sp>
        <p:nvSpPr>
          <p:cNvPr id="36868" name="Rectangle 3"/>
          <p:cNvSpPr>
            <a:spLocks noChangeArrowheads="1"/>
          </p:cNvSpPr>
          <p:nvPr/>
        </p:nvSpPr>
        <p:spPr bwMode="auto">
          <a:xfrm>
            <a:off x="304800" y="1295400"/>
            <a:ext cx="7772400" cy="838200"/>
          </a:xfrm>
          <a:prstGeom prst="rect">
            <a:avLst/>
          </a:prstGeom>
          <a:noFill/>
          <a:ln w="9525">
            <a:noFill/>
            <a:miter lim="800000"/>
            <a:headEnd/>
            <a:tailEnd/>
          </a:ln>
        </p:spPr>
        <p:txBody>
          <a:bodyPr rIns="30479" anchor="ctr"/>
          <a:lstStyle/>
          <a:p>
            <a:pPr algn="ctr"/>
            <a:r>
              <a:rPr lang="en-US" sz="4400" b="1">
                <a:solidFill>
                  <a:srgbClr val="0070C0"/>
                </a:solidFill>
                <a:latin typeface="Calibri" pitchFamily="34" charset="0"/>
                <a:ea typeface="ヒラギノ明朝 ProN W3"/>
                <a:cs typeface="ヒラギノ明朝 ProN W3"/>
                <a:sym typeface="Georgia" pitchFamily="18" charset="0"/>
              </a:rPr>
              <a:t>Clinical Methods- Collaboration</a:t>
            </a:r>
          </a:p>
        </p:txBody>
      </p:sp>
      <p:sp>
        <p:nvSpPr>
          <p:cNvPr id="36869" name="Rectangle 11"/>
          <p:cNvSpPr>
            <a:spLocks noChangeArrowheads="1"/>
          </p:cNvSpPr>
          <p:nvPr/>
        </p:nvSpPr>
        <p:spPr bwMode="auto">
          <a:xfrm>
            <a:off x="304800" y="1143000"/>
            <a:ext cx="11760200" cy="990600"/>
          </a:xfrm>
          <a:prstGeom prst="rect">
            <a:avLst/>
          </a:prstGeom>
          <a:noFill/>
          <a:ln w="12700">
            <a:noFill/>
            <a:miter lim="800000"/>
            <a:headEnd/>
            <a:tailEnd/>
          </a:ln>
        </p:spPr>
        <p:txBody>
          <a:bodyPr lIns="50800" tIns="50800" rIns="50800" bIns="50800" anchor="ctr"/>
          <a:lstStyle/>
          <a:p>
            <a:pPr algn="ctr"/>
            <a:endParaRPr lang="en-US" sz="2200">
              <a:solidFill>
                <a:srgbClr val="FF7F00"/>
              </a:solidFill>
              <a:latin typeface="Calibri" pitchFamily="34" charset="0"/>
            </a:endParaRPr>
          </a:p>
        </p:txBody>
      </p:sp>
      <p:sp>
        <p:nvSpPr>
          <p:cNvPr id="36870" name="Rectangle 12"/>
          <p:cNvSpPr>
            <a:spLocks noGrp="1" noChangeArrowheads="1"/>
          </p:cNvSpPr>
          <p:nvPr>
            <p:ph idx="4294967295"/>
          </p:nvPr>
        </p:nvSpPr>
        <p:spPr>
          <a:xfrm>
            <a:off x="457200" y="2133600"/>
            <a:ext cx="8229600" cy="4267200"/>
          </a:xfrm>
        </p:spPr>
        <p:txBody>
          <a:bodyPr>
            <a:normAutofit fontScale="92500" lnSpcReduction="10000"/>
          </a:bodyPr>
          <a:lstStyle/>
          <a:p>
            <a:pPr marL="444500" indent="-444500" eaLnBrk="1" hangingPunct="1"/>
            <a:r>
              <a:rPr lang="en-US" smtClean="0">
                <a:solidFill>
                  <a:schemeClr val="hlink"/>
                </a:solidFill>
              </a:rPr>
              <a:t>Partners &amp; Linkages to Care</a:t>
            </a:r>
          </a:p>
          <a:p>
            <a:pPr marL="889000" lvl="1" indent="-444500" eaLnBrk="1" hangingPunct="1"/>
            <a:r>
              <a:rPr lang="en-US" smtClean="0"/>
              <a:t>Integration with Primary Care at SFDPH-Ward 86 at SFGH</a:t>
            </a:r>
          </a:p>
          <a:p>
            <a:pPr marL="444500" indent="-444500" eaLnBrk="1" hangingPunct="1"/>
            <a:r>
              <a:rPr lang="en-US" smtClean="0">
                <a:solidFill>
                  <a:schemeClr val="hlink"/>
                </a:solidFill>
              </a:rPr>
              <a:t>Referrals agencies</a:t>
            </a:r>
          </a:p>
          <a:p>
            <a:pPr marL="889000" lvl="1" indent="-444500" eaLnBrk="1" hangingPunct="1"/>
            <a:r>
              <a:rPr lang="en-US" smtClean="0"/>
              <a:t>Asian Pacific Islander and Wellness Center</a:t>
            </a:r>
          </a:p>
          <a:p>
            <a:pPr marL="889000" lvl="1" indent="-444500" eaLnBrk="1" hangingPunct="1"/>
            <a:r>
              <a:rPr lang="en-US" smtClean="0"/>
              <a:t>Larkin Street Youth Services</a:t>
            </a:r>
          </a:p>
          <a:p>
            <a:pPr marL="889000" lvl="1" indent="-444500" eaLnBrk="1" hangingPunct="1"/>
            <a:r>
              <a:rPr lang="en-US" smtClean="0"/>
              <a:t>Rehab Centers (Walden House,Ferguson Place)</a:t>
            </a:r>
          </a:p>
          <a:p>
            <a:pPr marL="444500" indent="-444500" eaLnBrk="1" hangingPunct="1"/>
            <a:r>
              <a:rPr lang="en-US" smtClean="0">
                <a:solidFill>
                  <a:schemeClr val="hlink"/>
                </a:solidFill>
              </a:rPr>
              <a:t>Community-Based Dental Partnership with UCSF for speciality services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8"/>
          <p:cNvSpPr>
            <a:spLocks noGrp="1" noChangeArrowheads="1"/>
          </p:cNvSpPr>
          <p:nvPr>
            <p:ph type="body" idx="1"/>
          </p:nvPr>
        </p:nvSpPr>
        <p:spPr/>
        <p:txBody>
          <a:bodyPr/>
          <a:lstStyle/>
          <a:p>
            <a:pPr marL="444500" indent="-444500" eaLnBrk="1" hangingPunct="1"/>
            <a:r>
              <a:rPr lang="en-US" smtClean="0"/>
              <a:t>TLH</a:t>
            </a:r>
          </a:p>
          <a:p>
            <a:pPr marL="889000" lvl="1" indent="-444500" eaLnBrk="1" hangingPunct="1"/>
            <a:r>
              <a:rPr lang="en-US" smtClean="0"/>
              <a:t>Dental </a:t>
            </a:r>
            <a:r>
              <a:rPr lang="en-US" smtClean="0">
                <a:solidFill>
                  <a:schemeClr val="hlink"/>
                </a:solidFill>
              </a:rPr>
              <a:t>“</a:t>
            </a:r>
            <a:r>
              <a:rPr lang="en-US" b="1" i="1" smtClean="0">
                <a:solidFill>
                  <a:schemeClr val="hlink"/>
                </a:solidFill>
              </a:rPr>
              <a:t>HOME</a:t>
            </a:r>
            <a:r>
              <a:rPr lang="en-US" smtClean="0">
                <a:solidFill>
                  <a:schemeClr val="hlink"/>
                </a:solidFill>
              </a:rPr>
              <a:t>”</a:t>
            </a:r>
            <a:r>
              <a:rPr lang="en-US" smtClean="0"/>
              <a:t> established</a:t>
            </a:r>
          </a:p>
          <a:p>
            <a:pPr marL="1333500" lvl="2" indent="-444500" eaLnBrk="1" hangingPunct="1"/>
            <a:r>
              <a:rPr lang="en-US" smtClean="0"/>
              <a:t>Established a </a:t>
            </a:r>
            <a:r>
              <a:rPr lang="en-US" b="1" i="1" smtClean="0">
                <a:solidFill>
                  <a:schemeClr val="hlink"/>
                </a:solidFill>
              </a:rPr>
              <a:t>LOCAL</a:t>
            </a:r>
            <a:r>
              <a:rPr lang="en-US" i="1" smtClean="0">
                <a:solidFill>
                  <a:schemeClr val="hlink"/>
                </a:solidFill>
              </a:rPr>
              <a:t> </a:t>
            </a:r>
            <a:r>
              <a:rPr lang="en-US" smtClean="0"/>
              <a:t>two-operatory dental clinic</a:t>
            </a:r>
          </a:p>
          <a:p>
            <a:pPr marL="889000" lvl="1" indent="-444500" eaLnBrk="1" hangingPunct="1"/>
            <a:r>
              <a:rPr lang="en-US" smtClean="0">
                <a:solidFill>
                  <a:schemeClr val="hlink"/>
                </a:solidFill>
              </a:rPr>
              <a:t>450 of ~1500</a:t>
            </a:r>
            <a:r>
              <a:rPr lang="en-US" smtClean="0"/>
              <a:t> HIV patients residing in the Tenderloin now being served by the dental clinic</a:t>
            </a:r>
          </a:p>
          <a:p>
            <a:pPr marL="889000" lvl="1" indent="-444500" eaLnBrk="1" hangingPunct="1"/>
            <a:r>
              <a:rPr lang="en-US" smtClean="0"/>
              <a:t>Speciality training provided to ALL staff to improve cultural sensitivity, especially towards LGBT</a:t>
            </a:r>
          </a:p>
        </p:txBody>
      </p:sp>
      <p:sp>
        <p:nvSpPr>
          <p:cNvPr id="38914" name="Rectangle 9"/>
          <p:cNvSpPr>
            <a:spLocks noGrp="1" noChangeArrowheads="1"/>
          </p:cNvSpPr>
          <p:nvPr>
            <p:ph type="title"/>
          </p:nvPr>
        </p:nvSpPr>
        <p:spPr>
          <a:xfrm>
            <a:off x="457200" y="228600"/>
            <a:ext cx="8229600" cy="1143000"/>
          </a:xfrm>
        </p:spPr>
        <p:txBody>
          <a:bodyPr/>
          <a:lstStyle/>
          <a:p>
            <a:pPr eaLnBrk="1" hangingPunct="1"/>
            <a:r>
              <a:rPr lang="en-US" smtClean="0">
                <a:solidFill>
                  <a:schemeClr val="hlink"/>
                </a:solidFill>
              </a:rPr>
              <a:t>Results - Clinical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p:cNvSpPr>
            <a:spLocks/>
          </p:cNvSpPr>
          <p:nvPr/>
        </p:nvSpPr>
        <p:spPr bwMode="auto">
          <a:xfrm>
            <a:off x="554038" y="1633538"/>
            <a:ext cx="8035925" cy="4670425"/>
          </a:xfrm>
          <a:prstGeom prst="roundRect">
            <a:avLst>
              <a:gd name="adj" fmla="val 1139"/>
            </a:avLst>
          </a:prstGeom>
          <a:solidFill>
            <a:schemeClr val="accent1">
              <a:alpha val="94116"/>
            </a:schemeClr>
          </a:solidFill>
          <a:ln w="25400">
            <a:noFill/>
            <a:miter lim="800000"/>
            <a:headEnd/>
            <a:tailEnd/>
          </a:ln>
          <a:effectLst>
            <a:outerShdw dist="12699" dir="16200000" algn="ctr" rotWithShape="0">
              <a:schemeClr val="bg2">
                <a:alpha val="79999"/>
              </a:schemeClr>
            </a:outerShdw>
          </a:effectLst>
        </p:spPr>
        <p:txBody>
          <a:bodyPr lIns="0" tIns="0" rIns="0" bIns="0"/>
          <a:lstStyle/>
          <a:p>
            <a:pPr>
              <a:defRPr/>
            </a:pPr>
            <a:endParaRPr lang="en-US"/>
          </a:p>
        </p:txBody>
      </p:sp>
      <p:sp>
        <p:nvSpPr>
          <p:cNvPr id="39938" name="Rectangle 3"/>
          <p:cNvSpPr>
            <a:spLocks noGrp="1"/>
          </p:cNvSpPr>
          <p:nvPr>
            <p:ph type="title"/>
          </p:nvPr>
        </p:nvSpPr>
        <p:spPr/>
        <p:txBody>
          <a:bodyPr rIns="35717"/>
          <a:lstStyle/>
          <a:p>
            <a:pPr eaLnBrk="1" hangingPunct="1"/>
            <a:r>
              <a:rPr lang="en-US" sz="2600" smtClean="0">
                <a:solidFill>
                  <a:srgbClr val="FF7F00"/>
                </a:solidFill>
              </a:rPr>
              <a:t>Results-Significant changes</a:t>
            </a:r>
          </a:p>
        </p:txBody>
      </p:sp>
      <p:sp>
        <p:nvSpPr>
          <p:cNvPr id="39939" name="Rectangle 4"/>
          <p:cNvSpPr>
            <a:spLocks noGrp="1"/>
          </p:cNvSpPr>
          <p:nvPr>
            <p:ph type="body" idx="1"/>
          </p:nvPr>
        </p:nvSpPr>
        <p:spPr>
          <a:xfrm>
            <a:off x="381000" y="1752600"/>
            <a:ext cx="8763000" cy="4525963"/>
          </a:xfrm>
        </p:spPr>
        <p:txBody>
          <a:bodyPr rIns="35717" anchor="ctr"/>
          <a:lstStyle/>
          <a:p>
            <a:pPr marL="444500" indent="-444500" eaLnBrk="1" hangingPunct="1">
              <a:buSzPct val="52000"/>
              <a:buFont typeface="Arial" charset="0"/>
              <a:buBlip>
                <a:blip r:embed="rId3"/>
              </a:buBlip>
            </a:pPr>
            <a:r>
              <a:rPr lang="en-US" sz="2600" smtClean="0">
                <a:solidFill>
                  <a:srgbClr val="0000FF"/>
                </a:solidFill>
              </a:rPr>
              <a:t>Good practices - improvement</a:t>
            </a:r>
          </a:p>
          <a:p>
            <a:pPr marL="889000" lvl="1" indent="-444500" eaLnBrk="1" hangingPunct="1">
              <a:buSzPct val="52000"/>
              <a:buFont typeface="Arial" charset="0"/>
              <a:buBlip>
                <a:blip r:embed="rId3"/>
              </a:buBlip>
            </a:pPr>
            <a:r>
              <a:rPr lang="en-US" sz="1900" smtClean="0">
                <a:solidFill>
                  <a:srgbClr val="0000FF"/>
                </a:solidFill>
              </a:rPr>
              <a:t>Brushing</a:t>
            </a:r>
          </a:p>
          <a:p>
            <a:pPr marL="889000" lvl="1" indent="-444500" eaLnBrk="1" hangingPunct="1">
              <a:buSzPct val="52000"/>
              <a:buFont typeface="Arial" charset="0"/>
              <a:buBlip>
                <a:blip r:embed="rId3"/>
              </a:buBlip>
            </a:pPr>
            <a:r>
              <a:rPr lang="en-US" sz="1900" smtClean="0">
                <a:solidFill>
                  <a:srgbClr val="0000FF"/>
                </a:solidFill>
              </a:rPr>
              <a:t>Flossing</a:t>
            </a:r>
          </a:p>
          <a:p>
            <a:pPr marL="444500" indent="-444500" eaLnBrk="1" hangingPunct="1">
              <a:buSzPct val="52000"/>
              <a:buFont typeface="Arial" charset="0"/>
              <a:buBlip>
                <a:blip r:embed="rId3"/>
              </a:buBlip>
            </a:pPr>
            <a:r>
              <a:rPr lang="en-US" sz="2600" smtClean="0">
                <a:solidFill>
                  <a:srgbClr val="0000FF"/>
                </a:solidFill>
              </a:rPr>
              <a:t>Bad practices - reduction</a:t>
            </a:r>
          </a:p>
          <a:p>
            <a:pPr marL="889000" lvl="1" indent="-444500" eaLnBrk="1" hangingPunct="1">
              <a:buSzPct val="52000"/>
              <a:buFont typeface="Arial" charset="0"/>
              <a:buBlip>
                <a:blip r:embed="rId3"/>
              </a:buBlip>
            </a:pPr>
            <a:r>
              <a:rPr lang="en-US" sz="1900" smtClean="0">
                <a:solidFill>
                  <a:srgbClr val="0000FF"/>
                </a:solidFill>
              </a:rPr>
              <a:t>Smoking</a:t>
            </a:r>
          </a:p>
          <a:p>
            <a:pPr marL="889000" lvl="1" indent="-444500" eaLnBrk="1" hangingPunct="1">
              <a:buSzPct val="52000"/>
              <a:buFont typeface="Arial" charset="0"/>
              <a:buBlip>
                <a:blip r:embed="rId3"/>
              </a:buBlip>
            </a:pPr>
            <a:r>
              <a:rPr lang="en-US" sz="1900" smtClean="0">
                <a:solidFill>
                  <a:srgbClr val="0000FF"/>
                </a:solidFill>
              </a:rPr>
              <a:t>Candy consumption</a:t>
            </a:r>
          </a:p>
          <a:p>
            <a:pPr marL="889000" lvl="1" indent="-444500" eaLnBrk="1" hangingPunct="1">
              <a:buSzPct val="52000"/>
              <a:buFont typeface="Arial" charset="0"/>
              <a:buBlip>
                <a:blip r:embed="rId3"/>
              </a:buBlip>
            </a:pPr>
            <a:r>
              <a:rPr lang="en-US" sz="1900" smtClean="0">
                <a:solidFill>
                  <a:srgbClr val="0000FF"/>
                </a:solidFill>
              </a:rPr>
              <a:t>Soda Consumption</a:t>
            </a:r>
          </a:p>
        </p:txBody>
      </p:sp>
      <p:graphicFrame>
        <p:nvGraphicFramePr>
          <p:cNvPr id="64517" name="Group 5"/>
          <p:cNvGraphicFramePr>
            <a:graphicFrameLocks noGrp="1"/>
          </p:cNvGraphicFramePr>
          <p:nvPr/>
        </p:nvGraphicFramePr>
        <p:xfrm>
          <a:off x="4714875" y="2000250"/>
          <a:ext cx="3660775" cy="5649274"/>
        </p:xfrm>
        <a:graphic>
          <a:graphicData uri="http://schemas.openxmlformats.org/drawingml/2006/table">
            <a:tbl>
              <a:tblPr/>
              <a:tblGrid>
                <a:gridCol w="1874838"/>
                <a:gridCol w="919162"/>
                <a:gridCol w="866775"/>
              </a:tblGrid>
              <a:tr h="1016000">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200" b="1" i="0" u="none" strike="noStrike" cap="none" normalizeH="0" baseline="0" smtClean="0">
                          <a:ln>
                            <a:noFill/>
                          </a:ln>
                          <a:solidFill>
                            <a:schemeClr val="tx1"/>
                          </a:solidFill>
                          <a:effectLst/>
                          <a:latin typeface="Calibri" pitchFamily="34" charset="0"/>
                        </a:rPr>
                        <a:t>Outcome</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200" b="1" i="0" u="none" strike="noStrike" cap="none" normalizeH="0" baseline="0" smtClean="0">
                          <a:ln>
                            <a:noFill/>
                          </a:ln>
                          <a:solidFill>
                            <a:schemeClr val="tx1"/>
                          </a:solidFill>
                          <a:effectLst/>
                          <a:latin typeface="Calibri" pitchFamily="34" charset="0"/>
                        </a:rPr>
                        <a:t>Baseline</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200" b="1" i="0" u="none" strike="noStrike" cap="none" normalizeH="0" baseline="0" smtClean="0">
                          <a:ln>
                            <a:noFill/>
                          </a:ln>
                          <a:solidFill>
                            <a:schemeClr val="tx1"/>
                          </a:solidFill>
                          <a:effectLst/>
                          <a:latin typeface="Calibri" pitchFamily="34" charset="0"/>
                        </a:rPr>
                        <a:t>12 Months</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1524000">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200" b="0" i="0" u="none" strike="noStrike" cap="none" normalizeH="0" baseline="0" smtClean="0">
                          <a:ln>
                            <a:noFill/>
                          </a:ln>
                          <a:solidFill>
                            <a:schemeClr val="tx1"/>
                          </a:solidFill>
                          <a:effectLst/>
                          <a:latin typeface="Calibri" pitchFamily="34" charset="0"/>
                        </a:rPr>
                        <a:t>Unmet need for OHC</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800" b="0" i="0" u="none" strike="noStrike" cap="none" normalizeH="0" baseline="0" smtClean="0">
                          <a:ln>
                            <a:noFill/>
                          </a:ln>
                          <a:solidFill>
                            <a:schemeClr val="tx1"/>
                          </a:solidFill>
                          <a:effectLst/>
                          <a:latin typeface="Calibri" pitchFamily="34" charset="0"/>
                        </a:rPr>
                        <a:t>48%</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800" b="0" i="0" u="none" strike="noStrike" cap="none" normalizeH="0" baseline="0" smtClean="0">
                          <a:ln>
                            <a:noFill/>
                          </a:ln>
                          <a:solidFill>
                            <a:schemeClr val="tx1"/>
                          </a:solidFill>
                          <a:effectLst/>
                          <a:latin typeface="Calibri" pitchFamily="34" charset="0"/>
                        </a:rPr>
                        <a:t>17%</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1524000">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200" b="0" i="0" u="none" strike="noStrike" cap="none" normalizeH="0" baseline="0" smtClean="0">
                          <a:ln>
                            <a:noFill/>
                          </a:ln>
                          <a:solidFill>
                            <a:schemeClr val="tx1"/>
                          </a:solidFill>
                          <a:effectLst/>
                          <a:latin typeface="Calibri" pitchFamily="34" charset="0"/>
                        </a:rPr>
                        <a:t>Good Health of Teeth &amp; Gums</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800" b="0" i="0" u="none" strike="noStrike" cap="none" normalizeH="0" baseline="0" smtClean="0">
                          <a:ln>
                            <a:noFill/>
                          </a:ln>
                          <a:solidFill>
                            <a:schemeClr val="tx1"/>
                          </a:solidFill>
                          <a:effectLst/>
                          <a:latin typeface="Calibri" pitchFamily="34" charset="0"/>
                        </a:rPr>
                        <a:t>38%</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800" b="0" i="0" u="none" strike="noStrike" cap="none" normalizeH="0" baseline="0" smtClean="0">
                          <a:ln>
                            <a:noFill/>
                          </a:ln>
                          <a:solidFill>
                            <a:schemeClr val="tx1"/>
                          </a:solidFill>
                          <a:effectLst/>
                          <a:latin typeface="Calibri" pitchFamily="34" charset="0"/>
                        </a:rPr>
                        <a:t>67%</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1524000">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168400" algn="l"/>
                          <a:tab pos="1828800" algn="l"/>
                          <a:tab pos="1168400" algn="l"/>
                          <a:tab pos="1168400" algn="l"/>
                          <a:tab pos="1828800" algn="l"/>
                        </a:tabLst>
                      </a:pPr>
                      <a:r>
                        <a:rPr kumimoji="0" lang="en-US" sz="2200" b="0" i="0" u="none" strike="noStrike" cap="none" normalizeH="0" baseline="0" smtClean="0">
                          <a:ln>
                            <a:noFill/>
                          </a:ln>
                          <a:solidFill>
                            <a:schemeClr val="tx1"/>
                          </a:solidFill>
                          <a:effectLst/>
                          <a:latin typeface="Calibri" pitchFamily="34" charset="0"/>
                        </a:rPr>
                        <a:t>Oral Health Symptoms </a:t>
                      </a:r>
                    </a:p>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168400" algn="l"/>
                          <a:tab pos="1828800" algn="l"/>
                          <a:tab pos="1168400" algn="l"/>
                          <a:tab pos="1168400" algn="l"/>
                          <a:tab pos="1828800" algn="l"/>
                        </a:tabLst>
                      </a:pPr>
                      <a:r>
                        <a:rPr kumimoji="0" lang="en-US" sz="2200" b="0" i="0" u="none" strike="noStrike" cap="none" normalizeH="0" baseline="0" smtClean="0">
                          <a:ln>
                            <a:noFill/>
                          </a:ln>
                          <a:solidFill>
                            <a:schemeClr val="tx1"/>
                          </a:solidFill>
                          <a:effectLst/>
                          <a:latin typeface="Calibri" pitchFamily="34" charset="0"/>
                        </a:rPr>
                        <a:t>(Mean)</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800" b="0" i="0" u="none" strike="noStrike" cap="none" normalizeH="0" baseline="0" smtClean="0">
                          <a:ln>
                            <a:noFill/>
                          </a:ln>
                          <a:solidFill>
                            <a:schemeClr val="tx1"/>
                          </a:solidFill>
                          <a:effectLst/>
                          <a:latin typeface="Calibri" pitchFamily="34" charset="0"/>
                        </a:rPr>
                        <a:t>3.35</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tab pos="1168400" algn="l"/>
                          <a:tab pos="1828800" algn="l"/>
                        </a:tabLst>
                      </a:pPr>
                      <a:r>
                        <a:rPr kumimoji="0" lang="en-US" sz="2800" b="0" i="0" u="none" strike="noStrike" cap="none" normalizeH="0" baseline="0" smtClean="0">
                          <a:ln>
                            <a:noFill/>
                          </a:ln>
                          <a:solidFill>
                            <a:schemeClr val="tx1"/>
                          </a:solidFill>
                          <a:effectLst/>
                          <a:latin typeface="Calibri" pitchFamily="34" charset="0"/>
                        </a:rPr>
                        <a:t>1.78</a:t>
                      </a:r>
                    </a:p>
                  </a:txBody>
                  <a:tcPr marL="35717" marR="35717" marT="35717" marB="35717" anchor="ctr" horzOverflow="overflow">
                    <a:lnL w="12700" cap="flat" cmpd="sng" algn="ctr">
                      <a:solidFill>
                        <a:srgbClr val="949694"/>
                      </a:solidFill>
                      <a:prstDash val="solid"/>
                      <a:round/>
                      <a:headEnd type="none" w="med" len="med"/>
                      <a:tailEnd type="none" w="med" len="med"/>
                    </a:lnL>
                    <a:lnR w="12700" cap="flat" cmpd="sng" algn="ctr">
                      <a:solidFill>
                        <a:srgbClr val="949694"/>
                      </a:solidFill>
                      <a:prstDash val="solid"/>
                      <a:round/>
                      <a:headEnd type="none" w="med" len="med"/>
                      <a:tailEnd type="none" w="med" len="med"/>
                    </a:lnR>
                    <a:lnT w="12700" cap="flat" cmpd="sng" algn="ctr">
                      <a:solidFill>
                        <a:srgbClr val="949694"/>
                      </a:solidFill>
                      <a:prstDash val="solid"/>
                      <a:round/>
                      <a:headEnd type="none" w="med" len="med"/>
                      <a:tailEnd type="none" w="med" len="med"/>
                    </a:lnT>
                    <a:lnB w="12700" cap="flat" cmpd="sng" algn="ctr">
                      <a:solidFill>
                        <a:srgbClr val="949694"/>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bl>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p:nvPr>
        </p:nvSpPr>
        <p:spPr/>
        <p:txBody>
          <a:bodyPr/>
          <a:lstStyle/>
          <a:p>
            <a:pPr eaLnBrk="1" hangingPunct="1"/>
            <a:r>
              <a:rPr lang="en-US" sz="4000" smtClean="0">
                <a:solidFill>
                  <a:schemeClr val="hlink"/>
                </a:solidFill>
              </a:rPr>
              <a:t>Clinical Outcomes- significant changes</a:t>
            </a:r>
          </a:p>
        </p:txBody>
      </p:sp>
      <p:sp>
        <p:nvSpPr>
          <p:cNvPr id="40962" name="Rectangle 4"/>
          <p:cNvSpPr>
            <a:spLocks noGrp="1" noChangeArrowheads="1"/>
          </p:cNvSpPr>
          <p:nvPr>
            <p:ph type="body" idx="1"/>
          </p:nvPr>
        </p:nvSpPr>
        <p:spPr/>
        <p:txBody>
          <a:bodyPr/>
          <a:lstStyle/>
          <a:p>
            <a:pPr marL="444500" indent="-444500" eaLnBrk="1" hangingPunct="1"/>
            <a:r>
              <a:rPr lang="en-US" smtClean="0">
                <a:solidFill>
                  <a:schemeClr val="hlink"/>
                </a:solidFill>
              </a:rPr>
              <a:t>Good practices - improvement</a:t>
            </a:r>
          </a:p>
          <a:p>
            <a:pPr marL="889000" lvl="1" indent="-444500" eaLnBrk="1" hangingPunct="1"/>
            <a:r>
              <a:rPr lang="en-US" smtClean="0"/>
              <a:t>Brushing</a:t>
            </a:r>
          </a:p>
          <a:p>
            <a:pPr marL="889000" lvl="1" indent="-444500" eaLnBrk="1" hangingPunct="1"/>
            <a:r>
              <a:rPr lang="en-US" smtClean="0"/>
              <a:t>Flossing</a:t>
            </a:r>
          </a:p>
          <a:p>
            <a:pPr marL="444500" indent="-444500" eaLnBrk="1" hangingPunct="1"/>
            <a:r>
              <a:rPr lang="en-US" smtClean="0">
                <a:solidFill>
                  <a:schemeClr val="hlink"/>
                </a:solidFill>
              </a:rPr>
              <a:t>Bad practices - reduction</a:t>
            </a:r>
          </a:p>
          <a:p>
            <a:pPr marL="889000" lvl="1" indent="-444500" eaLnBrk="1" hangingPunct="1"/>
            <a:r>
              <a:rPr lang="en-US" smtClean="0"/>
              <a:t>Smoking</a:t>
            </a:r>
          </a:p>
          <a:p>
            <a:pPr marL="889000" lvl="1" indent="-444500" eaLnBrk="1" hangingPunct="1"/>
            <a:r>
              <a:rPr lang="en-US" smtClean="0"/>
              <a:t>Candy consumption</a:t>
            </a:r>
          </a:p>
          <a:p>
            <a:pPr marL="889000" lvl="1" indent="-444500" eaLnBrk="1" hangingPunct="1"/>
            <a:r>
              <a:rPr lang="en-US" smtClean="0"/>
              <a:t>Soda Consumption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41986"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41987" name="Rectangle 3"/>
          <p:cNvSpPr>
            <a:spLocks noGrp="1" noChangeArrowheads="1"/>
          </p:cNvSpPr>
          <p:nvPr>
            <p:ph type="title" idx="4294967295"/>
          </p:nvPr>
        </p:nvSpPr>
        <p:spPr>
          <a:xfrm>
            <a:off x="685800" y="1295400"/>
            <a:ext cx="7772400" cy="838200"/>
          </a:xfrm>
        </p:spPr>
        <p:txBody>
          <a:bodyPr rIns="30479"/>
          <a:lstStyle/>
          <a:p>
            <a:pPr eaLnBrk="1" hangingPunct="1"/>
            <a:r>
              <a:rPr lang="en-US" b="1" smtClean="0">
                <a:solidFill>
                  <a:srgbClr val="0070C0"/>
                </a:solidFill>
                <a:ea typeface="ヒラギノ明朝 ProN W3"/>
                <a:cs typeface="ヒラギノ明朝 ProN W3"/>
                <a:sym typeface="Georgia" pitchFamily="18" charset="0"/>
              </a:rPr>
              <a:t>Sustainability- future plans</a:t>
            </a:r>
          </a:p>
        </p:txBody>
      </p:sp>
      <p:sp>
        <p:nvSpPr>
          <p:cNvPr id="41988" name="Content Placeholder 5"/>
          <p:cNvSpPr>
            <a:spLocks noGrp="1"/>
          </p:cNvSpPr>
          <p:nvPr>
            <p:ph idx="4294967295"/>
          </p:nvPr>
        </p:nvSpPr>
        <p:spPr>
          <a:xfrm>
            <a:off x="457200" y="2209800"/>
            <a:ext cx="8229600" cy="4191000"/>
          </a:xfrm>
        </p:spPr>
        <p:txBody>
          <a:bodyPr>
            <a:normAutofit lnSpcReduction="10000"/>
          </a:bodyPr>
          <a:lstStyle/>
          <a:p>
            <a:pPr eaLnBrk="1" hangingPunct="1"/>
            <a:r>
              <a:rPr lang="en-US" smtClean="0"/>
              <a:t>Sustainability</a:t>
            </a:r>
          </a:p>
          <a:p>
            <a:pPr lvl="1" eaLnBrk="1" hangingPunct="1"/>
            <a:r>
              <a:rPr lang="en-US" smtClean="0"/>
              <a:t>What was the plan at the end of the grant</a:t>
            </a:r>
          </a:p>
          <a:p>
            <a:pPr lvl="1" eaLnBrk="1" hangingPunct="1"/>
            <a:r>
              <a:rPr lang="en-US" smtClean="0">
                <a:solidFill>
                  <a:schemeClr val="hlink"/>
                </a:solidFill>
              </a:rPr>
              <a:t>Successfully applied for Ryan White Part A funds</a:t>
            </a:r>
          </a:p>
          <a:p>
            <a:pPr lvl="1" eaLnBrk="1" hangingPunct="1"/>
            <a:r>
              <a:rPr lang="en-US" smtClean="0"/>
              <a:t>How did it work out</a:t>
            </a:r>
            <a:endParaRPr lang="en-US" smtClean="0">
              <a:solidFill>
                <a:schemeClr val="hlink"/>
              </a:solidFill>
            </a:endParaRPr>
          </a:p>
          <a:p>
            <a:pPr lvl="1" eaLnBrk="1" hangingPunct="1"/>
            <a:r>
              <a:rPr lang="en-US" smtClean="0">
                <a:solidFill>
                  <a:schemeClr val="hlink"/>
                </a:solidFill>
              </a:rPr>
              <a:t>Clinic running and continues to serve PLWH/A in Tenderloin district</a:t>
            </a:r>
            <a:endParaRPr lang="en-US" smtClean="0"/>
          </a:p>
          <a:p>
            <a:pPr lvl="1" eaLnBrk="1" hangingPunct="1"/>
            <a:r>
              <a:rPr lang="en-US" smtClean="0"/>
              <a:t>What is the current status</a:t>
            </a:r>
            <a:endParaRPr lang="en-US" smtClean="0">
              <a:solidFill>
                <a:schemeClr val="hlink"/>
              </a:solidFill>
            </a:endParaRPr>
          </a:p>
          <a:p>
            <a:pPr lvl="1" eaLnBrk="1" hangingPunct="1"/>
            <a:r>
              <a:rPr lang="en-US" smtClean="0">
                <a:solidFill>
                  <a:schemeClr val="hlink"/>
                </a:solidFill>
              </a:rPr>
              <a:t>Tenderloin Health is closed . Services taken over by SFDPH and API .</a:t>
            </a:r>
            <a:endParaRPr lang="en-US" smtClean="0"/>
          </a:p>
          <a:p>
            <a:pPr eaLnBrk="1" hangingPunct="1"/>
            <a:endParaRPr lang="en-US"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a:bodyPr>
          <a:lstStyle/>
          <a:p>
            <a:pPr>
              <a:defRPr/>
            </a:pPr>
            <a:r>
              <a:rPr lang="en-US" dirty="0" smtClean="0">
                <a:effectLst>
                  <a:outerShdw blurRad="38100" dist="38100" dir="2700000" algn="tl">
                    <a:srgbClr val="000000"/>
                  </a:outerShdw>
                </a:effectLst>
                <a:latin typeface="Arial" charset="0"/>
              </a:rPr>
              <a:t>The AIDS Care Group was awarded a Special Projects of National Significance grant for </a:t>
            </a:r>
          </a:p>
          <a:p>
            <a:pPr>
              <a:defRPr/>
            </a:pPr>
            <a:r>
              <a:rPr lang="en-US" dirty="0" smtClean="0">
                <a:effectLst>
                  <a:outerShdw blurRad="38100" dist="38100" dir="2700000" algn="tl">
                    <a:srgbClr val="000000"/>
                  </a:outerShdw>
                </a:effectLst>
                <a:latin typeface="Arial" charset="0"/>
              </a:rPr>
              <a:t>“Oral Health Care – Outreach Project”</a:t>
            </a:r>
          </a:p>
          <a:p>
            <a:pPr>
              <a:defRPr/>
            </a:pPr>
            <a:r>
              <a:rPr lang="en-US" sz="1600" dirty="0" smtClean="0">
                <a:effectLst>
                  <a:outerShdw blurRad="38100" dist="38100" dir="2700000" algn="tl">
                    <a:srgbClr val="000000"/>
                  </a:outerShdw>
                </a:effectLst>
                <a:latin typeface="Arial" charset="0"/>
              </a:rPr>
              <a:t>A new clinic was established in Coatesville in October, 2006</a:t>
            </a:r>
            <a:endParaRPr lang="en-US" sz="1600" dirty="0">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Learning Objectives</a:t>
            </a:r>
          </a:p>
        </p:txBody>
      </p:sp>
      <p:sp>
        <p:nvSpPr>
          <p:cNvPr id="6" name="Content Placeholder 5"/>
          <p:cNvSpPr>
            <a:spLocks noGrp="1"/>
          </p:cNvSpPr>
          <p:nvPr>
            <p:ph idx="1"/>
          </p:nvPr>
        </p:nvSpPr>
        <p:spPr>
          <a:xfrm>
            <a:off x="457200" y="2209800"/>
            <a:ext cx="8229600" cy="4191000"/>
          </a:xfrm>
        </p:spPr>
        <p:txBody>
          <a:bodyPr>
            <a:normAutofit fontScale="92500" lnSpcReduction="10000"/>
          </a:bodyPr>
          <a:lstStyle/>
          <a:p>
            <a:r>
              <a:rPr lang="en-US" dirty="0" smtClean="0"/>
              <a:t>Discuss different program designs that addressed gaps in HIV oral health care in both rural and urban areas</a:t>
            </a:r>
          </a:p>
          <a:p>
            <a:r>
              <a:rPr lang="en-US" dirty="0" smtClean="0"/>
              <a:t>Compare strategies for addressing geographic obstacles to care, including transportation, and care coordination</a:t>
            </a:r>
          </a:p>
          <a:p>
            <a:r>
              <a:rPr lang="en-US" dirty="0" smtClean="0"/>
              <a:t>Describe outreach and retention strategies for patient engagement in care and self-care management</a:t>
            </a:r>
          </a:p>
          <a:p>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a:bodyPr>
          <a:lstStyle/>
          <a:p>
            <a:pPr>
              <a:defRPr/>
            </a:pPr>
            <a:r>
              <a:rPr lang="en-US" dirty="0" smtClean="0"/>
              <a:t>Where medical care is hard to get, dental care is almost impossible to get.</a:t>
            </a:r>
          </a:p>
          <a:p>
            <a:pPr>
              <a:defRPr/>
            </a:pPr>
            <a:r>
              <a:rPr lang="en-US" dirty="0" smtClean="0"/>
              <a:t>Consequently, many patients seeking care have extensive needs; have extensive fear; or have extensive emotional and physical barriers to care.</a:t>
            </a:r>
          </a:p>
          <a:p>
            <a:pPr>
              <a:buNone/>
            </a:pPr>
            <a:endParaRPr lang="en-US" dirty="0" smtClean="0"/>
          </a:p>
          <a:p>
            <a:endParaRPr lang="en-US" dirty="0"/>
          </a:p>
          <a:p>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a:bodyPr>
          <a:lstStyle/>
          <a:p>
            <a:pPr>
              <a:defRPr/>
            </a:pPr>
            <a:r>
              <a:rPr lang="en-US" dirty="0" smtClean="0"/>
              <a:t>AIDS Care Group staff have opened the door to dental care to patients from over 14 Pennsylvania counties that are currently experiencing a dental professional shortage; and where care and services to people living with HIV disease are limited. </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Counties in PA</a:t>
            </a:r>
          </a:p>
        </p:txBody>
      </p:sp>
      <p:pic>
        <p:nvPicPr>
          <p:cNvPr id="7" name="Content Placeholder 3"/>
          <p:cNvPicPr>
            <a:picLocks noGrp="1" noChangeAspect="1"/>
          </p:cNvPicPr>
          <p:nvPr>
            <p:ph idx="1"/>
          </p:nvPr>
        </p:nvPicPr>
        <p:blipFill>
          <a:blip r:embed="rId5" cstate="print"/>
          <a:srcRect/>
          <a:stretch>
            <a:fillRect/>
          </a:stretch>
        </p:blipFill>
        <p:spPr>
          <a:xfrm>
            <a:off x="1000125" y="2209800"/>
            <a:ext cx="7143750" cy="4191000"/>
          </a:xfr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pic>
        <p:nvPicPr>
          <p:cNvPr id="7" name="Picture 2" descr="Ann and Sylvia Hepler"/>
          <p:cNvPicPr>
            <a:picLocks noChangeAspect="1" noChangeArrowheads="1"/>
          </p:cNvPicPr>
          <p:nvPr/>
        </p:nvPicPr>
        <p:blipFill>
          <a:blip r:embed="rId5" cstate="print"/>
          <a:srcRect/>
          <a:stretch>
            <a:fillRect/>
          </a:stretch>
        </p:blipFill>
        <p:spPr bwMode="auto">
          <a:xfrm>
            <a:off x="2133600" y="1219200"/>
            <a:ext cx="3886200" cy="518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PNS Conference"/>
          <p:cNvPicPr>
            <a:picLocks noChangeAspect="1" noChangeArrowheads="1"/>
          </p:cNvPicPr>
          <p:nvPr/>
        </p:nvPicPr>
        <p:blipFill>
          <a:blip r:embed="rId3" cstate="print"/>
          <a:srcRect/>
          <a:stretch>
            <a:fillRect/>
          </a:stretch>
        </p:blipFill>
        <p:spPr bwMode="auto">
          <a:xfrm>
            <a:off x="0" y="304800"/>
            <a:ext cx="9144000" cy="6253163"/>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G_1249"/>
          <p:cNvPicPr>
            <a:picLocks noChangeAspect="1" noChangeArrowheads="1"/>
          </p:cNvPicPr>
          <p:nvPr/>
        </p:nvPicPr>
        <p:blipFill>
          <a:blip r:embed="rId3" cstate="print"/>
          <a:srcRect/>
          <a:stretch>
            <a:fillRect/>
          </a:stretch>
        </p:blipFill>
        <p:spPr bwMode="auto">
          <a:xfrm>
            <a:off x="457200" y="304800"/>
            <a:ext cx="7924800" cy="5942013"/>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owell and Tommy Posey"/>
          <p:cNvPicPr>
            <a:picLocks noChangeAspect="1" noChangeArrowheads="1"/>
          </p:cNvPicPr>
          <p:nvPr/>
        </p:nvPicPr>
        <p:blipFill>
          <a:blip r:embed="rId3" cstate="print"/>
          <a:srcRect/>
          <a:stretch>
            <a:fillRect/>
          </a:stretch>
        </p:blipFill>
        <p:spPr bwMode="auto">
          <a:xfrm>
            <a:off x="914400" y="-2514600"/>
            <a:ext cx="7200900" cy="9601200"/>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Dr"/>
          <p:cNvPicPr>
            <a:picLocks noChangeAspect="1" noChangeArrowheads="1"/>
          </p:cNvPicPr>
          <p:nvPr/>
        </p:nvPicPr>
        <p:blipFill>
          <a:blip r:embed="rId3" cstate="print"/>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group-dental"/>
          <p:cNvPicPr>
            <a:picLocks noChangeAspect="1" noChangeArrowheads="1"/>
          </p:cNvPicPr>
          <p:nvPr/>
        </p:nvPicPr>
        <p:blipFill>
          <a:blip r:embed="rId3" cstate="print"/>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ental outreach-ann"/>
          <p:cNvPicPr>
            <a:picLocks noChangeAspect="1" noChangeArrowheads="1"/>
          </p:cNvPicPr>
          <p:nvPr/>
        </p:nvPicPr>
        <p:blipFill>
          <a:blip r:embed="rId3" cstate="print"/>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lstStyle/>
          <a:p>
            <a:pPr eaLnBrk="1" hangingPunct="1"/>
            <a:r>
              <a:rPr lang="en-US" b="1" dirty="0" smtClean="0">
                <a:solidFill>
                  <a:srgbClr val="0070C0"/>
                </a:solidFill>
                <a:latin typeface="Calibri" pitchFamily="34" charset="0"/>
                <a:ea typeface="Georgia" pitchFamily="18" charset="0"/>
                <a:cs typeface="Georgia" pitchFamily="18" charset="0"/>
                <a:sym typeface="Georgia" pitchFamily="18" charset="0"/>
              </a:rPr>
              <a:t>SPNS Sites</a:t>
            </a:r>
            <a:endParaRPr lang="en-US" b="1" dirty="0" smtClean="0">
              <a:solidFill>
                <a:srgbClr val="0070C0"/>
              </a:solidFill>
              <a:latin typeface="Calibri" pitchFamily="34" charset="0"/>
              <a:ea typeface="ヒラギノ明朝 ProN W3"/>
              <a:cs typeface="ヒラギノ明朝 ProN W3"/>
              <a:sym typeface="Georgia" pitchFamily="18" charset="0"/>
            </a:endParaRPr>
          </a:p>
        </p:txBody>
      </p:sp>
      <p:pic>
        <p:nvPicPr>
          <p:cNvPr id="5125" name="Content Placeholder 5" descr="ECHO Site Map.jpg"/>
          <p:cNvPicPr>
            <a:picLocks noGrp="1" noChangeAspect="1"/>
          </p:cNvPicPr>
          <p:nvPr>
            <p:ph idx="1"/>
          </p:nvPr>
        </p:nvPicPr>
        <p:blipFill>
          <a:blip r:embed="rId5" cstate="print"/>
          <a:srcRect/>
          <a:stretch>
            <a:fillRect/>
          </a:stretch>
        </p:blipFill>
        <p:spPr>
          <a:xfrm>
            <a:off x="1524000" y="2057400"/>
            <a:ext cx="6034088" cy="4525963"/>
          </a:xfr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well at AC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Lancaster general"/>
          <p:cNvPicPr>
            <a:picLocks noChangeAspect="1" noChangeArrowheads="1"/>
          </p:cNvPicPr>
          <p:nvPr/>
        </p:nvPicPr>
        <p:blipFill>
          <a:blip r:embed="rId3" cstate="print"/>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rrowheads="1"/>
          </p:cNvSpPr>
          <p:nvPr>
            <p:ph type="title"/>
          </p:nvPr>
        </p:nvSpPr>
        <p:spPr/>
        <p:txBody>
          <a:bodyPr/>
          <a:lstStyle/>
          <a:p>
            <a:pPr>
              <a:defRPr/>
            </a:pPr>
            <a:endParaRPr lang="hu-HU"/>
          </a:p>
        </p:txBody>
      </p:sp>
      <p:sp>
        <p:nvSpPr>
          <p:cNvPr id="248835" name="Rectangle 3"/>
          <p:cNvSpPr>
            <a:spLocks noGrp="1" noChangeArrowheads="1"/>
          </p:cNvSpPr>
          <p:nvPr>
            <p:ph idx="1"/>
          </p:nvPr>
        </p:nvSpPr>
        <p:spPr/>
        <p:txBody>
          <a:bodyPr/>
          <a:lstStyle/>
          <a:p>
            <a:pPr>
              <a:defRPr/>
            </a:pPr>
            <a:endParaRPr lang="hu-HU"/>
          </a:p>
        </p:txBody>
      </p:sp>
      <p:pic>
        <p:nvPicPr>
          <p:cNvPr id="16388" name="Picture 4" descr="IMG_2126"/>
          <p:cNvPicPr>
            <a:picLocks noChangeAspect="1" noChangeArrowheads="1"/>
          </p:cNvPicPr>
          <p:nvPr/>
        </p:nvPicPr>
        <p:blipFill>
          <a:blip r:embed="rId3" cstate="print"/>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rrowheads="1"/>
          </p:cNvSpPr>
          <p:nvPr>
            <p:ph type="title"/>
          </p:nvPr>
        </p:nvSpPr>
        <p:spPr/>
        <p:txBody>
          <a:bodyPr/>
          <a:lstStyle/>
          <a:p>
            <a:pPr>
              <a:defRPr/>
            </a:pPr>
            <a:endParaRPr lang="en-US"/>
          </a:p>
        </p:txBody>
      </p:sp>
      <p:sp>
        <p:nvSpPr>
          <p:cNvPr id="250883" name="Rectangle 3"/>
          <p:cNvSpPr>
            <a:spLocks noGrp="1" noChangeArrowheads="1"/>
          </p:cNvSpPr>
          <p:nvPr>
            <p:ph idx="1"/>
          </p:nvPr>
        </p:nvSpPr>
        <p:spPr/>
        <p:txBody>
          <a:bodyPr/>
          <a:lstStyle/>
          <a:p>
            <a:pPr>
              <a:defRPr/>
            </a:pPr>
            <a:endParaRPr lang="en-US"/>
          </a:p>
        </p:txBody>
      </p:sp>
      <p:pic>
        <p:nvPicPr>
          <p:cNvPr id="17412" name="Picture 4" descr="DSCF0051"/>
          <p:cNvPicPr>
            <a:picLocks noChangeAspect="1" noChangeArrowheads="1"/>
          </p:cNvPicPr>
          <p:nvPr/>
        </p:nvPicPr>
        <p:blipFill>
          <a:blip r:embed="rId3" cstate="print"/>
          <a:srcRect/>
          <a:stretch>
            <a:fillRect/>
          </a:stretch>
        </p:blipFill>
        <p:spPr bwMode="auto">
          <a:xfrm>
            <a:off x="609600" y="914400"/>
            <a:ext cx="6477000" cy="4857750"/>
          </a:xfrm>
          <a:prstGeom prst="rect">
            <a:avLst/>
          </a:prstGeom>
          <a:noFill/>
          <a:ln w="9525">
            <a:noFill/>
            <a:miter lim="800000"/>
            <a:headEnd/>
            <a:tailEnd/>
          </a:ln>
        </p:spPr>
      </p:pic>
    </p:spTree>
  </p:cSld>
  <p:clrMapOvr>
    <a:masterClrMapping/>
  </p:clrMapOvr>
  <p:transition advTm="4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rrowheads="1"/>
          </p:cNvSpPr>
          <p:nvPr>
            <p:ph type="title"/>
          </p:nvPr>
        </p:nvSpPr>
        <p:spPr/>
        <p:txBody>
          <a:bodyPr/>
          <a:lstStyle/>
          <a:p>
            <a:pPr>
              <a:defRPr/>
            </a:pPr>
            <a:endParaRPr lang="hu-HU"/>
          </a:p>
        </p:txBody>
      </p:sp>
      <p:sp>
        <p:nvSpPr>
          <p:cNvPr id="236547" name="Rectangle 3"/>
          <p:cNvSpPr>
            <a:spLocks noGrp="1" noChangeArrowheads="1"/>
          </p:cNvSpPr>
          <p:nvPr>
            <p:ph idx="1"/>
          </p:nvPr>
        </p:nvSpPr>
        <p:spPr/>
        <p:txBody>
          <a:bodyPr/>
          <a:lstStyle/>
          <a:p>
            <a:pPr>
              <a:defRPr/>
            </a:pPr>
            <a:endParaRPr lang="hu-HU"/>
          </a:p>
        </p:txBody>
      </p:sp>
      <p:pic>
        <p:nvPicPr>
          <p:cNvPr id="18436" name="Picture 4" descr="IMG_2125"/>
          <p:cNvPicPr>
            <a:picLocks noChangeAspect="1" noChangeArrowheads="1"/>
          </p:cNvPicPr>
          <p:nvPr/>
        </p:nvPicPr>
        <p:blipFill>
          <a:blip r:embed="rId3" cstate="print"/>
          <a:srcRect/>
          <a:stretch>
            <a:fillRect/>
          </a:stretch>
        </p:blipFill>
        <p:spPr bwMode="auto">
          <a:xfrm>
            <a:off x="669925" y="-1773238"/>
            <a:ext cx="7802563" cy="10404476"/>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p:txBody>
          <a:bodyPr/>
          <a:lstStyle/>
          <a:p>
            <a:pPr>
              <a:defRPr/>
            </a:pPr>
            <a:endParaRPr lang="en-US"/>
          </a:p>
        </p:txBody>
      </p:sp>
      <p:pic>
        <p:nvPicPr>
          <p:cNvPr id="19459" name="Picture 4" descr="DSCF0058"/>
          <p:cNvPicPr>
            <a:picLocks noChangeAspect="1" noChangeArrowheads="1"/>
          </p:cNvPicPr>
          <p:nvPr/>
        </p:nvPicPr>
        <p:blipFill>
          <a:blip r:embed="rId3" cstate="print"/>
          <a:srcRect/>
          <a:stretch>
            <a:fillRect/>
          </a:stretch>
        </p:blipFill>
        <p:spPr bwMode="auto">
          <a:xfrm>
            <a:off x="0" y="-152400"/>
            <a:ext cx="9601200" cy="7200900"/>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lnSpcReduction="10000"/>
          </a:bodyPr>
          <a:lstStyle/>
          <a:p>
            <a:pPr>
              <a:lnSpc>
                <a:spcPct val="90000"/>
              </a:lnSpc>
              <a:defRPr/>
            </a:pPr>
            <a:r>
              <a:rPr lang="en-US" dirty="0" smtClean="0"/>
              <a:t>Transportation:  New van logged 35,000 miles in first year of operation; exclusively for the dental outreach program.</a:t>
            </a:r>
          </a:p>
          <a:p>
            <a:pPr>
              <a:lnSpc>
                <a:spcPct val="90000"/>
              </a:lnSpc>
              <a:defRPr/>
            </a:pPr>
            <a:r>
              <a:rPr lang="en-US" dirty="0" smtClean="0"/>
              <a:t>Food:  500 meals were provided in the first year to clients who spent a full day traveling and receiving dental care.</a:t>
            </a:r>
          </a:p>
          <a:p>
            <a:pPr>
              <a:lnSpc>
                <a:spcPct val="90000"/>
              </a:lnSpc>
              <a:defRPr/>
            </a:pPr>
            <a:r>
              <a:rPr lang="en-US" dirty="0" smtClean="0"/>
              <a:t>Staff: Traveled over 2,000 miles in the first year to meet agency staff and clients on their turf to develop linkages into care.</a:t>
            </a:r>
            <a:endParaRPr lang="hu-HU" dirty="0" smtClean="0"/>
          </a:p>
          <a:p>
            <a:pPr>
              <a:defRPr/>
            </a:pP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rrowheads="1"/>
          </p:cNvSpPr>
          <p:nvPr>
            <p:ph type="title"/>
          </p:nvPr>
        </p:nvSpPr>
        <p:spPr/>
        <p:txBody>
          <a:bodyPr/>
          <a:lstStyle/>
          <a:p>
            <a:pPr eaLnBrk="1" hangingPunct="1">
              <a:defRPr/>
            </a:pPr>
            <a:endParaRPr lang="en-US" smtClean="0"/>
          </a:p>
        </p:txBody>
      </p:sp>
      <p:sp>
        <p:nvSpPr>
          <p:cNvPr id="219139" name="Rectangle 3"/>
          <p:cNvSpPr>
            <a:spLocks noGrp="1" noChangeArrowheads="1"/>
          </p:cNvSpPr>
          <p:nvPr>
            <p:ph idx="1"/>
          </p:nvPr>
        </p:nvSpPr>
        <p:spPr/>
        <p:txBody>
          <a:bodyPr/>
          <a:lstStyle/>
          <a:p>
            <a:pPr eaLnBrk="1" hangingPunct="1">
              <a:defRPr/>
            </a:pPr>
            <a:endParaRPr lang="en-US" smtClean="0"/>
          </a:p>
        </p:txBody>
      </p:sp>
      <p:pic>
        <p:nvPicPr>
          <p:cNvPr id="24580" name="Picture 4" descr="Untitled-16"/>
          <p:cNvPicPr>
            <a:picLocks noChangeAspect="1" noChangeArrowheads="1"/>
          </p:cNvPicPr>
          <p:nvPr/>
        </p:nvPicPr>
        <p:blipFill>
          <a:blip r:embed="rId3" cstate="print"/>
          <a:srcRect/>
          <a:stretch>
            <a:fillRect/>
          </a:stretch>
        </p:blipFill>
        <p:spPr bwMode="auto">
          <a:xfrm>
            <a:off x="-15875" y="152400"/>
            <a:ext cx="9426575"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rrowheads="1"/>
          </p:cNvSpPr>
          <p:nvPr>
            <p:ph type="title"/>
          </p:nvPr>
        </p:nvSpPr>
        <p:spPr/>
        <p:txBody>
          <a:bodyPr/>
          <a:lstStyle/>
          <a:p>
            <a:pPr eaLnBrk="1" hangingPunct="1">
              <a:defRPr/>
            </a:pPr>
            <a:endParaRPr lang="en-US" smtClean="0"/>
          </a:p>
        </p:txBody>
      </p:sp>
      <p:sp>
        <p:nvSpPr>
          <p:cNvPr id="217091" name="Rectangle 3"/>
          <p:cNvSpPr>
            <a:spLocks noGrp="1" noChangeArrowheads="1"/>
          </p:cNvSpPr>
          <p:nvPr>
            <p:ph idx="1"/>
          </p:nvPr>
        </p:nvSpPr>
        <p:spPr/>
        <p:txBody>
          <a:bodyPr/>
          <a:lstStyle/>
          <a:p>
            <a:pPr eaLnBrk="1" hangingPunct="1">
              <a:defRPr/>
            </a:pPr>
            <a:endParaRPr lang="en-US" smtClean="0"/>
          </a:p>
        </p:txBody>
      </p:sp>
      <p:pic>
        <p:nvPicPr>
          <p:cNvPr id="25604" name="Picture 4" descr="Untitled-14"/>
          <p:cNvPicPr>
            <a:picLocks noChangeAspect="1" noChangeArrowheads="1"/>
          </p:cNvPicPr>
          <p:nvPr/>
        </p:nvPicPr>
        <p:blipFill>
          <a:blip r:embed="rId3" cstate="print"/>
          <a:srcRect/>
          <a:stretch>
            <a:fillRect/>
          </a:stretch>
        </p:blipFill>
        <p:spPr bwMode="auto">
          <a:xfrm>
            <a:off x="0" y="25400"/>
            <a:ext cx="98298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609600"/>
          </a:xfrm>
        </p:spPr>
        <p:txBody>
          <a:bodyPr rIns="30479">
            <a:normAutofit/>
          </a:bodyPr>
          <a:lstStyle/>
          <a:p>
            <a:pPr eaLnBrk="1" hangingPunct="1"/>
            <a:r>
              <a:rPr lang="en-US" sz="2400" b="1" dirty="0" smtClean="0">
                <a:solidFill>
                  <a:srgbClr val="0070C0"/>
                </a:solidFill>
                <a:latin typeface="Calibri" pitchFamily="34" charset="0"/>
                <a:ea typeface="Georgia" pitchFamily="18" charset="0"/>
                <a:cs typeface="Georgia" pitchFamily="18" charset="0"/>
                <a:sym typeface="Georgia" pitchFamily="18" charset="0"/>
              </a:rPr>
              <a:t>Multi-Site Evaluation Patients by Site N=2469</a:t>
            </a:r>
            <a:endParaRPr lang="en-US" sz="2400" b="1" dirty="0" smtClean="0">
              <a:solidFill>
                <a:srgbClr val="0070C0"/>
              </a:solidFill>
              <a:latin typeface="Calibri" pitchFamily="34" charset="0"/>
              <a:ea typeface="ヒラギノ明朝 ProN W3"/>
              <a:cs typeface="ヒラギノ明朝 ProN W3"/>
              <a:sym typeface="Georgia" pitchFamily="18" charset="0"/>
            </a:endParaRPr>
          </a:p>
        </p:txBody>
      </p:sp>
      <p:graphicFrame>
        <p:nvGraphicFramePr>
          <p:cNvPr id="7" name="Content Placeholder 6"/>
          <p:cNvGraphicFramePr>
            <a:graphicFrameLocks noGrp="1"/>
          </p:cNvGraphicFramePr>
          <p:nvPr>
            <p:ph idx="1"/>
          </p:nvPr>
        </p:nvGraphicFramePr>
        <p:xfrm>
          <a:off x="2209800" y="1905000"/>
          <a:ext cx="4495800" cy="4800600"/>
        </p:xfrm>
        <a:graphic>
          <a:graphicData uri="http://schemas.openxmlformats.org/drawingml/2006/table">
            <a:tbl>
              <a:tblPr firstRow="1" bandRow="1">
                <a:tableStyleId>{5C22544A-7EE6-4342-B048-85BDC9FD1C3A}</a:tableStyleId>
              </a:tblPr>
              <a:tblGrid>
                <a:gridCol w="3048000"/>
                <a:gridCol w="1447800"/>
              </a:tblGrid>
              <a:tr h="300728">
                <a:tc>
                  <a:txBody>
                    <a:bodyPr/>
                    <a:lstStyle/>
                    <a:p>
                      <a:pPr algn="ctr" fontAlgn="b"/>
                      <a:r>
                        <a:rPr lang="en-US" sz="1100" b="1" i="0" u="none" strike="noStrike" dirty="0">
                          <a:solidFill>
                            <a:srgbClr val="000000"/>
                          </a:solidFill>
                          <a:latin typeface="Calibri"/>
                        </a:rPr>
                        <a:t>Site Name</a:t>
                      </a:r>
                    </a:p>
                  </a:txBody>
                  <a:tcPr marL="9525" marR="9525" marT="9525" marB="0" anchor="b"/>
                </a:tc>
                <a:tc>
                  <a:txBody>
                    <a:bodyPr/>
                    <a:lstStyle/>
                    <a:p>
                      <a:pPr algn="ctr" fontAlgn="b"/>
                      <a:r>
                        <a:rPr lang="en-US" sz="1100" b="1" i="0" u="none" strike="noStrike" dirty="0">
                          <a:solidFill>
                            <a:srgbClr val="000000"/>
                          </a:solidFill>
                          <a:latin typeface="Calibri"/>
                        </a:rPr>
                        <a:t># Multi-site patients</a:t>
                      </a:r>
                    </a:p>
                  </a:txBody>
                  <a:tcPr marL="9525" marR="9525" marT="9525" marB="0" anchor="b"/>
                </a:tc>
              </a:tr>
              <a:tr h="300728">
                <a:tc>
                  <a:txBody>
                    <a:bodyPr/>
                    <a:lstStyle/>
                    <a:p>
                      <a:pPr algn="l" fontAlgn="t"/>
                      <a:r>
                        <a:rPr lang="en-US" sz="1100" b="0" i="0" u="none" strike="noStrike" dirty="0">
                          <a:solidFill>
                            <a:srgbClr val="000000"/>
                          </a:solidFill>
                          <a:latin typeface="Calibri"/>
                        </a:rPr>
                        <a:t>AIDS Care Group</a:t>
                      </a:r>
                    </a:p>
                  </a:txBody>
                  <a:tcPr marL="9525" marR="9525" marT="9525" marB="0" anchor="b"/>
                </a:tc>
                <a:tc>
                  <a:txBody>
                    <a:bodyPr/>
                    <a:lstStyle/>
                    <a:p>
                      <a:pPr algn="r" fontAlgn="b"/>
                      <a:r>
                        <a:rPr lang="en-US" sz="1100" b="0" i="0" u="none" strike="noStrike">
                          <a:solidFill>
                            <a:srgbClr val="000000"/>
                          </a:solidFill>
                          <a:latin typeface="Calibri"/>
                        </a:rPr>
                        <a:t>206</a:t>
                      </a:r>
                    </a:p>
                  </a:txBody>
                  <a:tcPr marL="9525" marR="9525" marT="9525" marB="0" anchor="b"/>
                </a:tc>
              </a:tr>
              <a:tr h="300728">
                <a:tc>
                  <a:txBody>
                    <a:bodyPr/>
                    <a:lstStyle/>
                    <a:p>
                      <a:pPr algn="l" fontAlgn="t"/>
                      <a:r>
                        <a:rPr lang="en-US" sz="1100" b="0" i="0" u="none" strike="noStrike" dirty="0">
                          <a:solidFill>
                            <a:srgbClr val="000000"/>
                          </a:solidFill>
                          <a:latin typeface="Calibri"/>
                        </a:rPr>
                        <a:t>AIDS Resource Center of Wisconsin</a:t>
                      </a:r>
                    </a:p>
                  </a:txBody>
                  <a:tcPr marL="9525" marR="9525" marT="9525" marB="0" anchor="b"/>
                </a:tc>
                <a:tc>
                  <a:txBody>
                    <a:bodyPr/>
                    <a:lstStyle/>
                    <a:p>
                      <a:pPr algn="r" fontAlgn="b"/>
                      <a:r>
                        <a:rPr lang="en-US" sz="1100" b="0" i="0" u="none" strike="noStrike">
                          <a:solidFill>
                            <a:srgbClr val="000000"/>
                          </a:solidFill>
                          <a:latin typeface="Calibri"/>
                        </a:rPr>
                        <a:t>55</a:t>
                      </a:r>
                    </a:p>
                  </a:txBody>
                  <a:tcPr marL="9525" marR="9525" marT="9525" marB="0" anchor="b"/>
                </a:tc>
              </a:tr>
              <a:tr h="300728">
                <a:tc>
                  <a:txBody>
                    <a:bodyPr/>
                    <a:lstStyle/>
                    <a:p>
                      <a:pPr algn="l" fontAlgn="t"/>
                      <a:r>
                        <a:rPr lang="en-US" sz="1100" b="0" i="0" u="none" strike="noStrike" dirty="0">
                          <a:solidFill>
                            <a:srgbClr val="000000"/>
                          </a:solidFill>
                          <a:latin typeface="Calibri"/>
                        </a:rPr>
                        <a:t>Community Health Center, Inc.</a:t>
                      </a:r>
                    </a:p>
                  </a:txBody>
                  <a:tcPr marL="9525" marR="9525" marT="9525" marB="0" anchor="b"/>
                </a:tc>
                <a:tc>
                  <a:txBody>
                    <a:bodyPr/>
                    <a:lstStyle/>
                    <a:p>
                      <a:pPr algn="r" fontAlgn="b"/>
                      <a:r>
                        <a:rPr lang="en-US" sz="1100" b="0" i="0" u="none" strike="noStrike" dirty="0">
                          <a:solidFill>
                            <a:srgbClr val="000000"/>
                          </a:solidFill>
                          <a:latin typeface="Calibri"/>
                        </a:rPr>
                        <a:t>208</a:t>
                      </a:r>
                    </a:p>
                  </a:txBody>
                  <a:tcPr marL="9525" marR="9525" marT="9525" marB="0" anchor="b"/>
                </a:tc>
              </a:tr>
              <a:tr h="300728">
                <a:tc>
                  <a:txBody>
                    <a:bodyPr/>
                    <a:lstStyle/>
                    <a:p>
                      <a:pPr algn="l" fontAlgn="t"/>
                      <a:r>
                        <a:rPr lang="en-US" sz="1100" b="0" i="0" u="none" strike="noStrike" dirty="0">
                          <a:solidFill>
                            <a:srgbClr val="000000"/>
                          </a:solidFill>
                          <a:latin typeface="Calibri"/>
                        </a:rPr>
                        <a:t>Harbor Health Services, Inc.</a:t>
                      </a:r>
                    </a:p>
                  </a:txBody>
                  <a:tcPr marL="9525" marR="9525" marT="9525" marB="0" anchor="b"/>
                </a:tc>
                <a:tc>
                  <a:txBody>
                    <a:bodyPr/>
                    <a:lstStyle/>
                    <a:p>
                      <a:pPr algn="r" fontAlgn="b"/>
                      <a:r>
                        <a:rPr lang="en-US" sz="1100" b="0" i="0" u="none" strike="noStrike">
                          <a:solidFill>
                            <a:srgbClr val="000000"/>
                          </a:solidFill>
                          <a:latin typeface="Calibri"/>
                        </a:rPr>
                        <a:t>74</a:t>
                      </a:r>
                    </a:p>
                  </a:txBody>
                  <a:tcPr marL="9525" marR="9525" marT="9525" marB="0" anchor="b"/>
                </a:tc>
              </a:tr>
              <a:tr h="300728">
                <a:tc>
                  <a:txBody>
                    <a:bodyPr/>
                    <a:lstStyle/>
                    <a:p>
                      <a:pPr algn="l" fontAlgn="t"/>
                      <a:r>
                        <a:rPr lang="en-US" sz="1100" b="0" i="0" u="none" strike="noStrike" dirty="0">
                          <a:solidFill>
                            <a:srgbClr val="000000"/>
                          </a:solidFill>
                          <a:latin typeface="Calibri"/>
                        </a:rPr>
                        <a:t>HIV Alliance of Lane County</a:t>
                      </a:r>
                    </a:p>
                  </a:txBody>
                  <a:tcPr marL="9525" marR="9525" marT="9525" marB="0" anchor="b"/>
                </a:tc>
                <a:tc>
                  <a:txBody>
                    <a:bodyPr/>
                    <a:lstStyle/>
                    <a:p>
                      <a:pPr algn="r" fontAlgn="b"/>
                      <a:r>
                        <a:rPr lang="en-US" sz="1100" b="0" i="0" u="none" strike="noStrike">
                          <a:solidFill>
                            <a:srgbClr val="000000"/>
                          </a:solidFill>
                          <a:latin typeface="Calibri"/>
                        </a:rPr>
                        <a:t>205</a:t>
                      </a:r>
                    </a:p>
                  </a:txBody>
                  <a:tcPr marL="9525" marR="9525" marT="9525" marB="0" anchor="b"/>
                </a:tc>
              </a:tr>
              <a:tr h="300728">
                <a:tc>
                  <a:txBody>
                    <a:bodyPr/>
                    <a:lstStyle/>
                    <a:p>
                      <a:pPr algn="l" fontAlgn="t"/>
                      <a:r>
                        <a:rPr lang="en-US" sz="1100" b="0" i="0" u="none" strike="noStrike" dirty="0">
                          <a:solidFill>
                            <a:srgbClr val="000000"/>
                          </a:solidFill>
                          <a:latin typeface="Calibri"/>
                        </a:rPr>
                        <a:t>Louisiana State University</a:t>
                      </a:r>
                    </a:p>
                  </a:txBody>
                  <a:tcPr marL="9525" marR="9525" marT="9525" marB="0" anchor="b"/>
                </a:tc>
                <a:tc>
                  <a:txBody>
                    <a:bodyPr/>
                    <a:lstStyle/>
                    <a:p>
                      <a:pPr algn="r" fontAlgn="b"/>
                      <a:r>
                        <a:rPr lang="en-US" sz="1100" b="0" i="0" u="none" strike="noStrike">
                          <a:solidFill>
                            <a:srgbClr val="000000"/>
                          </a:solidFill>
                          <a:latin typeface="Calibri"/>
                        </a:rPr>
                        <a:t>291</a:t>
                      </a:r>
                    </a:p>
                  </a:txBody>
                  <a:tcPr marL="9525" marR="9525" marT="9525" marB="0" anchor="b"/>
                </a:tc>
              </a:tr>
              <a:tr h="300728">
                <a:tc>
                  <a:txBody>
                    <a:bodyPr/>
                    <a:lstStyle/>
                    <a:p>
                      <a:pPr algn="l" fontAlgn="t"/>
                      <a:r>
                        <a:rPr lang="en-US" sz="1100" b="0" i="0" u="none" strike="noStrike" dirty="0">
                          <a:solidFill>
                            <a:srgbClr val="000000"/>
                          </a:solidFill>
                          <a:latin typeface="Calibri"/>
                        </a:rPr>
                        <a:t>Lutheran Medical Center</a:t>
                      </a:r>
                    </a:p>
                  </a:txBody>
                  <a:tcPr marL="9525" marR="9525" marT="9525" marB="0" anchor="b"/>
                </a:tc>
                <a:tc>
                  <a:txBody>
                    <a:bodyPr/>
                    <a:lstStyle/>
                    <a:p>
                      <a:pPr algn="r" fontAlgn="b"/>
                      <a:r>
                        <a:rPr lang="en-US" sz="1100" b="0" i="0" u="none" strike="noStrike">
                          <a:solidFill>
                            <a:srgbClr val="000000"/>
                          </a:solidFill>
                          <a:latin typeface="Calibri"/>
                        </a:rPr>
                        <a:t>90</a:t>
                      </a:r>
                    </a:p>
                  </a:txBody>
                  <a:tcPr marL="9525" marR="9525" marT="9525" marB="0" anchor="b"/>
                </a:tc>
              </a:tr>
              <a:tr h="300728">
                <a:tc>
                  <a:txBody>
                    <a:bodyPr/>
                    <a:lstStyle/>
                    <a:p>
                      <a:pPr algn="l" fontAlgn="t"/>
                      <a:r>
                        <a:rPr lang="en-US" sz="1100" b="0" i="0" u="none" strike="noStrike" dirty="0">
                          <a:solidFill>
                            <a:srgbClr val="000000"/>
                          </a:solidFill>
                          <a:latin typeface="Calibri"/>
                        </a:rPr>
                        <a:t>Montefiore Medical Center</a:t>
                      </a:r>
                    </a:p>
                  </a:txBody>
                  <a:tcPr marL="9525" marR="9525" marT="9525" marB="0" anchor="b"/>
                </a:tc>
                <a:tc>
                  <a:txBody>
                    <a:bodyPr/>
                    <a:lstStyle/>
                    <a:p>
                      <a:pPr algn="r" fontAlgn="t"/>
                      <a:r>
                        <a:rPr lang="en-US" sz="1100" b="0" i="0" u="none" strike="noStrike">
                          <a:solidFill>
                            <a:srgbClr val="000000"/>
                          </a:solidFill>
                          <a:latin typeface="Calibri"/>
                        </a:rPr>
                        <a:t>58</a:t>
                      </a:r>
                    </a:p>
                  </a:txBody>
                  <a:tcPr marL="9525" marR="9525" marT="9525" marB="0" anchor="b"/>
                </a:tc>
              </a:tr>
              <a:tr h="300728">
                <a:tc>
                  <a:txBody>
                    <a:bodyPr/>
                    <a:lstStyle/>
                    <a:p>
                      <a:pPr algn="l" fontAlgn="t"/>
                      <a:r>
                        <a:rPr lang="en-US" sz="1100" b="0" i="0" u="none" strike="noStrike" dirty="0">
                          <a:solidFill>
                            <a:srgbClr val="000000"/>
                          </a:solidFill>
                          <a:latin typeface="Calibri"/>
                        </a:rPr>
                        <a:t>Native American Health Center</a:t>
                      </a:r>
                    </a:p>
                  </a:txBody>
                  <a:tcPr marL="9525" marR="9525" marT="9525" marB="0" anchor="b"/>
                </a:tc>
                <a:tc>
                  <a:txBody>
                    <a:bodyPr/>
                    <a:lstStyle/>
                    <a:p>
                      <a:pPr algn="r" fontAlgn="t"/>
                      <a:r>
                        <a:rPr lang="en-US" sz="1100" b="0" i="0" u="none" strike="noStrike">
                          <a:solidFill>
                            <a:srgbClr val="000000"/>
                          </a:solidFill>
                          <a:latin typeface="Calibri"/>
                        </a:rPr>
                        <a:t>99</a:t>
                      </a:r>
                    </a:p>
                  </a:txBody>
                  <a:tcPr marL="9525" marR="9525" marT="9525" marB="0" anchor="b"/>
                </a:tc>
              </a:tr>
              <a:tr h="300728">
                <a:tc>
                  <a:txBody>
                    <a:bodyPr/>
                    <a:lstStyle/>
                    <a:p>
                      <a:pPr algn="l" fontAlgn="t"/>
                      <a:r>
                        <a:rPr lang="en-US" sz="1100" b="0" i="0" u="none" strike="noStrike" dirty="0">
                          <a:solidFill>
                            <a:srgbClr val="000000"/>
                          </a:solidFill>
                          <a:latin typeface="Calibri"/>
                        </a:rPr>
                        <a:t>Sandhills Medical Foundation, Inc.</a:t>
                      </a:r>
                    </a:p>
                  </a:txBody>
                  <a:tcPr marL="9525" marR="9525" marT="9525" marB="0" anchor="b"/>
                </a:tc>
                <a:tc>
                  <a:txBody>
                    <a:bodyPr/>
                    <a:lstStyle/>
                    <a:p>
                      <a:pPr algn="r" fontAlgn="t"/>
                      <a:r>
                        <a:rPr lang="en-US" sz="1100" b="0" i="0" u="none" strike="noStrike">
                          <a:solidFill>
                            <a:srgbClr val="000000"/>
                          </a:solidFill>
                          <a:latin typeface="Calibri"/>
                        </a:rPr>
                        <a:t>140</a:t>
                      </a:r>
                    </a:p>
                  </a:txBody>
                  <a:tcPr marL="9525" marR="9525" marT="9525" marB="0" anchor="b"/>
                </a:tc>
              </a:tr>
              <a:tr h="300728">
                <a:tc>
                  <a:txBody>
                    <a:bodyPr/>
                    <a:lstStyle/>
                    <a:p>
                      <a:pPr algn="l" fontAlgn="t"/>
                      <a:r>
                        <a:rPr lang="en-US" sz="1100" b="0" i="0" u="none" strike="noStrike" dirty="0">
                          <a:solidFill>
                            <a:srgbClr val="000000"/>
                          </a:solidFill>
                          <a:latin typeface="Calibri"/>
                        </a:rPr>
                        <a:t>Special Health Resources for Texas</a:t>
                      </a:r>
                    </a:p>
                  </a:txBody>
                  <a:tcPr marL="9525" marR="9525" marT="9525" marB="0" anchor="b"/>
                </a:tc>
                <a:tc>
                  <a:txBody>
                    <a:bodyPr/>
                    <a:lstStyle/>
                    <a:p>
                      <a:pPr algn="r" fontAlgn="t"/>
                      <a:r>
                        <a:rPr lang="en-US" sz="1100" b="0" i="0" u="none" strike="noStrike" dirty="0">
                          <a:solidFill>
                            <a:srgbClr val="000000"/>
                          </a:solidFill>
                          <a:latin typeface="Calibri"/>
                        </a:rPr>
                        <a:t>187</a:t>
                      </a:r>
                    </a:p>
                  </a:txBody>
                  <a:tcPr marL="9525" marR="9525" marT="9525" marB="0" anchor="b"/>
                </a:tc>
              </a:tr>
              <a:tr h="300728">
                <a:tc>
                  <a:txBody>
                    <a:bodyPr/>
                    <a:lstStyle/>
                    <a:p>
                      <a:pPr algn="l" fontAlgn="t"/>
                      <a:r>
                        <a:rPr lang="en-US" sz="1100" b="0" i="0" u="none" strike="noStrike">
                          <a:solidFill>
                            <a:srgbClr val="000000"/>
                          </a:solidFill>
                          <a:latin typeface="Calibri"/>
                        </a:rPr>
                        <a:t>St. Lukes - Roosevelt</a:t>
                      </a:r>
                    </a:p>
                  </a:txBody>
                  <a:tcPr marL="9525" marR="9525" marT="9525" marB="0" anchor="b"/>
                </a:tc>
                <a:tc>
                  <a:txBody>
                    <a:bodyPr/>
                    <a:lstStyle/>
                    <a:p>
                      <a:pPr algn="r" fontAlgn="t"/>
                      <a:r>
                        <a:rPr lang="en-US" sz="1100" b="0" i="0" u="none" strike="noStrike" dirty="0">
                          <a:solidFill>
                            <a:srgbClr val="000000"/>
                          </a:solidFill>
                          <a:latin typeface="Calibri"/>
                        </a:rPr>
                        <a:t>289</a:t>
                      </a:r>
                    </a:p>
                  </a:txBody>
                  <a:tcPr marL="9525" marR="9525" marT="9525" marB="0" anchor="b"/>
                </a:tc>
              </a:tr>
              <a:tr h="300728">
                <a:tc>
                  <a:txBody>
                    <a:bodyPr/>
                    <a:lstStyle/>
                    <a:p>
                      <a:pPr algn="l" fontAlgn="t"/>
                      <a:r>
                        <a:rPr lang="en-US" sz="1100" b="0" i="0" u="none" strike="noStrike">
                          <a:solidFill>
                            <a:srgbClr val="000000"/>
                          </a:solidFill>
                          <a:latin typeface="Calibri"/>
                        </a:rPr>
                        <a:t>Tenderloin AIDS Resource Center</a:t>
                      </a:r>
                    </a:p>
                  </a:txBody>
                  <a:tcPr marL="9525" marR="9525" marT="9525" marB="0" anchor="b"/>
                </a:tc>
                <a:tc>
                  <a:txBody>
                    <a:bodyPr/>
                    <a:lstStyle/>
                    <a:p>
                      <a:pPr algn="r" fontAlgn="t"/>
                      <a:r>
                        <a:rPr lang="en-US" sz="1100" b="0" i="0" u="none" strike="noStrike" dirty="0">
                          <a:solidFill>
                            <a:srgbClr val="000000"/>
                          </a:solidFill>
                          <a:latin typeface="Calibri"/>
                        </a:rPr>
                        <a:t>173</a:t>
                      </a:r>
                    </a:p>
                  </a:txBody>
                  <a:tcPr marL="9525" marR="9525" marT="9525" marB="0" anchor="b"/>
                </a:tc>
              </a:tr>
              <a:tr h="300728">
                <a:tc>
                  <a:txBody>
                    <a:bodyPr/>
                    <a:lstStyle/>
                    <a:p>
                      <a:pPr algn="l" fontAlgn="t"/>
                      <a:r>
                        <a:rPr lang="en-US" sz="1100" b="0" i="0" u="none" strike="noStrike" dirty="0">
                          <a:solidFill>
                            <a:srgbClr val="000000"/>
                          </a:solidFill>
                          <a:latin typeface="Calibri"/>
                        </a:rPr>
                        <a:t>University of Miami</a:t>
                      </a:r>
                    </a:p>
                  </a:txBody>
                  <a:tcPr marL="9525" marR="9525" marT="9525" marB="0" anchor="b"/>
                </a:tc>
                <a:tc>
                  <a:txBody>
                    <a:bodyPr/>
                    <a:lstStyle/>
                    <a:p>
                      <a:pPr algn="r" fontAlgn="t"/>
                      <a:r>
                        <a:rPr lang="en-US" sz="1100" b="0" i="0" u="none" strike="noStrike" dirty="0">
                          <a:solidFill>
                            <a:srgbClr val="000000"/>
                          </a:solidFill>
                          <a:latin typeface="Calibri"/>
                        </a:rPr>
                        <a:t>265</a:t>
                      </a:r>
                    </a:p>
                  </a:txBody>
                  <a:tcPr marL="9525" marR="9525" marT="9525" marB="0" anchor="b"/>
                </a:tc>
              </a:tr>
              <a:tr h="289680">
                <a:tc>
                  <a:txBody>
                    <a:bodyPr/>
                    <a:lstStyle/>
                    <a:p>
                      <a:pPr algn="l" fontAlgn="t"/>
                      <a:r>
                        <a:rPr lang="en-US" sz="1100" b="0" i="0" u="none" strike="noStrike" dirty="0">
                          <a:solidFill>
                            <a:srgbClr val="000000"/>
                          </a:solidFill>
                          <a:latin typeface="Calibri"/>
                        </a:rPr>
                        <a:t>University of North Carolina</a:t>
                      </a:r>
                    </a:p>
                  </a:txBody>
                  <a:tcPr marL="9525" marR="9525" marT="9525" marB="0" anchor="b"/>
                </a:tc>
                <a:tc>
                  <a:txBody>
                    <a:bodyPr/>
                    <a:lstStyle/>
                    <a:p>
                      <a:pPr algn="r" fontAlgn="t"/>
                      <a:r>
                        <a:rPr lang="en-US" sz="1100" b="0" i="0" u="none" strike="noStrike" dirty="0">
                          <a:solidFill>
                            <a:srgbClr val="000000"/>
                          </a:solidFill>
                          <a:latin typeface="Calibri"/>
                        </a:rPr>
                        <a:t>129</a:t>
                      </a:r>
                    </a:p>
                  </a:txBody>
                  <a:tcPr marL="9525" marR="9525" marT="9525" marB="0" anchor="b"/>
                </a:tc>
              </a:tr>
            </a:tbl>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a:bodyPr>
          <a:lstStyle/>
          <a:p>
            <a:pPr>
              <a:defRPr/>
            </a:pPr>
            <a:r>
              <a:rPr lang="en-US" dirty="0" smtClean="0"/>
              <a:t>32 y/o white male living with HIV was receiving medical care that could not link him to routine dental services.  He was told that the pain from his tooth was due to an abscess, but due to his low platelet count he would need hospitalization for a surgical removal.  Fearful of a hospitalization, he asked his case manager to refer him for a second opinion.  </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a:bodyPr>
          <a:lstStyle/>
          <a:p>
            <a:pPr>
              <a:defRPr/>
            </a:pPr>
            <a:r>
              <a:rPr lang="en-US" dirty="0" smtClean="0"/>
              <a:t>Patient had &lt;50 CD4+ cells.  Platelet count was 50,000.</a:t>
            </a:r>
          </a:p>
          <a:p>
            <a:pPr>
              <a:defRPr/>
            </a:pPr>
            <a:r>
              <a:rPr lang="en-US" dirty="0" smtClean="0"/>
              <a:t>Painful tooth was not mobile; there was no fistula; and there was no </a:t>
            </a:r>
            <a:r>
              <a:rPr lang="en-US" dirty="0" err="1" smtClean="0"/>
              <a:t>periapical</a:t>
            </a:r>
            <a:r>
              <a:rPr lang="en-US" dirty="0" smtClean="0"/>
              <a:t> </a:t>
            </a:r>
            <a:r>
              <a:rPr lang="en-US" dirty="0" err="1" smtClean="0"/>
              <a:t>radioluscency</a:t>
            </a:r>
            <a:r>
              <a:rPr lang="en-US" dirty="0" smtClean="0"/>
              <a:t>.  There was response to the electric pulp test.  </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lstStyle/>
          <a:p>
            <a:pPr eaLnBrk="1" hangingPunct="1">
              <a:defRPr/>
            </a:pPr>
            <a:endParaRPr lang="en-US" smtClean="0"/>
          </a:p>
        </p:txBody>
      </p:sp>
      <p:sp>
        <p:nvSpPr>
          <p:cNvPr id="144387" name="Rectangle 3"/>
          <p:cNvSpPr>
            <a:spLocks noGrp="1" noChangeArrowheads="1"/>
          </p:cNvSpPr>
          <p:nvPr>
            <p:ph idx="1"/>
          </p:nvPr>
        </p:nvSpPr>
        <p:spPr/>
        <p:txBody>
          <a:bodyPr/>
          <a:lstStyle/>
          <a:p>
            <a:pPr eaLnBrk="1" hangingPunct="1">
              <a:defRPr/>
            </a:pPr>
            <a:endParaRPr lang="en-US" smtClean="0"/>
          </a:p>
        </p:txBody>
      </p:sp>
      <p:pic>
        <p:nvPicPr>
          <p:cNvPr id="28676" name="Picture 4" descr="Untitled-13"/>
          <p:cNvPicPr>
            <a:picLocks noChangeAspect="1" noChangeArrowheads="1"/>
          </p:cNvPicPr>
          <p:nvPr/>
        </p:nvPicPr>
        <p:blipFill>
          <a:blip r:embed="rId3" cstate="print"/>
          <a:srcRect/>
          <a:stretch>
            <a:fillRect/>
          </a:stretch>
        </p:blipFill>
        <p:spPr bwMode="auto">
          <a:xfrm>
            <a:off x="12700" y="241300"/>
            <a:ext cx="9718675"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idx="1"/>
          </p:nvPr>
        </p:nvSpPr>
        <p:spPr/>
        <p:txBody>
          <a:bodyPr/>
          <a:lstStyle/>
          <a:p>
            <a:pPr eaLnBrk="1" hangingPunct="1">
              <a:defRPr/>
            </a:pPr>
            <a:endParaRPr lang="en-US" smtClean="0"/>
          </a:p>
        </p:txBody>
      </p:sp>
      <p:pic>
        <p:nvPicPr>
          <p:cNvPr id="29699" name="Picture 4" descr="Untitled-20"/>
          <p:cNvPicPr>
            <a:picLocks noChangeAspect="1" noChangeArrowheads="1"/>
          </p:cNvPicPr>
          <p:nvPr/>
        </p:nvPicPr>
        <p:blipFill>
          <a:blip r:embed="rId3" cstate="print"/>
          <a:srcRect/>
          <a:stretch>
            <a:fillRect/>
          </a:stretch>
        </p:blipFill>
        <p:spPr bwMode="auto">
          <a:xfrm>
            <a:off x="914400" y="762000"/>
            <a:ext cx="7620000" cy="50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rrowheads="1"/>
          </p:cNvSpPr>
          <p:nvPr>
            <p:ph type="title"/>
          </p:nvPr>
        </p:nvSpPr>
        <p:spPr/>
        <p:txBody>
          <a:bodyPr/>
          <a:lstStyle/>
          <a:p>
            <a:pPr eaLnBrk="1" hangingPunct="1">
              <a:defRPr/>
            </a:pPr>
            <a:endParaRPr lang="en-US" smtClean="0"/>
          </a:p>
        </p:txBody>
      </p:sp>
      <p:sp>
        <p:nvSpPr>
          <p:cNvPr id="216067" name="Rectangle 3"/>
          <p:cNvSpPr>
            <a:spLocks noGrp="1" noChangeArrowheads="1"/>
          </p:cNvSpPr>
          <p:nvPr>
            <p:ph idx="1"/>
          </p:nvPr>
        </p:nvSpPr>
        <p:spPr/>
        <p:txBody>
          <a:bodyPr/>
          <a:lstStyle/>
          <a:p>
            <a:pPr eaLnBrk="1" hangingPunct="1">
              <a:defRPr/>
            </a:pPr>
            <a:endParaRPr lang="en-US" smtClean="0"/>
          </a:p>
        </p:txBody>
      </p:sp>
      <p:pic>
        <p:nvPicPr>
          <p:cNvPr id="30724" name="Picture 4" descr="Untitled-12"/>
          <p:cNvPicPr>
            <a:picLocks noChangeAspect="1" noChangeArrowheads="1"/>
          </p:cNvPicPr>
          <p:nvPr/>
        </p:nvPicPr>
        <p:blipFill>
          <a:blip r:embed="rId3" cstate="print"/>
          <a:srcRect/>
          <a:stretch>
            <a:fillRect/>
          </a:stretch>
        </p:blipFill>
        <p:spPr bwMode="auto">
          <a:xfrm>
            <a:off x="2362200" y="228600"/>
            <a:ext cx="40132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p:txBody>
          <a:bodyPr/>
          <a:lstStyle/>
          <a:p>
            <a:pPr eaLnBrk="1" hangingPunct="1">
              <a:defRPr/>
            </a:pPr>
            <a:endParaRPr lang="en-US" smtClean="0"/>
          </a:p>
        </p:txBody>
      </p:sp>
      <p:sp>
        <p:nvSpPr>
          <p:cNvPr id="220163" name="Rectangle 3"/>
          <p:cNvSpPr>
            <a:spLocks noGrp="1" noChangeArrowheads="1"/>
          </p:cNvSpPr>
          <p:nvPr>
            <p:ph idx="1"/>
          </p:nvPr>
        </p:nvSpPr>
        <p:spPr/>
        <p:txBody>
          <a:bodyPr/>
          <a:lstStyle/>
          <a:p>
            <a:pPr eaLnBrk="1" hangingPunct="1">
              <a:defRPr/>
            </a:pPr>
            <a:endParaRPr lang="en-US" smtClean="0"/>
          </a:p>
        </p:txBody>
      </p:sp>
      <p:pic>
        <p:nvPicPr>
          <p:cNvPr id="31748" name="Picture 4" descr="Untitled-18"/>
          <p:cNvPicPr>
            <a:picLocks noChangeAspect="1" noChangeArrowheads="1"/>
          </p:cNvPicPr>
          <p:nvPr/>
        </p:nvPicPr>
        <p:blipFill>
          <a:blip r:embed="rId3" cstate="print"/>
          <a:srcRect/>
          <a:stretch>
            <a:fillRect/>
          </a:stretch>
        </p:blipFill>
        <p:spPr bwMode="auto">
          <a:xfrm>
            <a:off x="304800" y="304800"/>
            <a:ext cx="86868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yrd1.JPG"/>
          <p:cNvPicPr>
            <a:picLocks noChangeAspect="1"/>
          </p:cNvPicPr>
          <p:nvPr/>
        </p:nvPicPr>
        <p:blipFill>
          <a:blip r:embed="rId3" cstate="print"/>
          <a:srcRect/>
          <a:stretch>
            <a:fillRect/>
          </a:stretch>
        </p:blipFill>
        <p:spPr bwMode="auto">
          <a:xfrm>
            <a:off x="2336800" y="152400"/>
            <a:ext cx="4140200" cy="621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bIns="91440" anchor="b">
            <a:normAutofit/>
          </a:bodyPr>
          <a:lstStyle/>
          <a:p>
            <a:pPr>
              <a:defRPr/>
            </a:pPr>
            <a:r>
              <a:rPr lang="en-US" b="0"/>
              <a:t>Dental Treatment</a:t>
            </a:r>
          </a:p>
        </p:txBody>
      </p:sp>
      <p:sp>
        <p:nvSpPr>
          <p:cNvPr id="279555" name="Content Placeholder 2"/>
          <p:cNvSpPr>
            <a:spLocks noGrp="1"/>
          </p:cNvSpPr>
          <p:nvPr>
            <p:ph sz="quarter" idx="4294967295"/>
          </p:nvPr>
        </p:nvSpPr>
        <p:spPr>
          <a:xfrm>
            <a:off x="0" y="1600200"/>
            <a:ext cx="8229600" cy="904875"/>
          </a:xfrm>
        </p:spPr>
        <p:txBody>
          <a:bodyPr>
            <a:normAutofit fontScale="92500" lnSpcReduction="20000"/>
          </a:bodyPr>
          <a:lstStyle/>
          <a:p>
            <a:pPr marL="273050" indent="-273050">
              <a:defRPr/>
            </a:pPr>
            <a:r>
              <a:rPr lang="en-US" sz="3000"/>
              <a:t>Initial Exam</a:t>
            </a:r>
          </a:p>
          <a:p>
            <a:pPr marL="547688" lvl="1" indent="-228600">
              <a:defRPr/>
            </a:pPr>
            <a:r>
              <a:rPr lang="en-US"/>
              <a:t>Panorex</a:t>
            </a:r>
          </a:p>
          <a:p>
            <a:pPr marL="547688" lvl="1" indent="-228600">
              <a:defRPr/>
            </a:pPr>
            <a:endParaRPr lang="en-US"/>
          </a:p>
        </p:txBody>
      </p:sp>
      <p:pic>
        <p:nvPicPr>
          <p:cNvPr id="33796" name="Picture 3" descr="Byrd5.JPG"/>
          <p:cNvPicPr>
            <a:picLocks noChangeAspect="1"/>
          </p:cNvPicPr>
          <p:nvPr/>
        </p:nvPicPr>
        <p:blipFill>
          <a:blip r:embed="rId3" cstate="print"/>
          <a:srcRect/>
          <a:stretch>
            <a:fillRect/>
          </a:stretch>
        </p:blipFill>
        <p:spPr bwMode="auto">
          <a:xfrm>
            <a:off x="304800" y="2362200"/>
            <a:ext cx="8605838"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yrd3.JPG"/>
          <p:cNvPicPr>
            <a:picLocks noChangeAspect="1"/>
          </p:cNvPicPr>
          <p:nvPr/>
        </p:nvPicPr>
        <p:blipFill>
          <a:blip r:embed="rId3" cstate="print"/>
          <a:srcRect/>
          <a:stretch>
            <a:fillRect/>
          </a:stretch>
        </p:blipFill>
        <p:spPr bwMode="auto">
          <a:xfrm>
            <a:off x="152400" y="152400"/>
            <a:ext cx="5029200" cy="3352800"/>
          </a:xfrm>
          <a:prstGeom prst="rect">
            <a:avLst/>
          </a:prstGeom>
          <a:noFill/>
          <a:ln w="9525">
            <a:noFill/>
            <a:miter lim="800000"/>
            <a:headEnd/>
            <a:tailEnd/>
          </a:ln>
        </p:spPr>
      </p:pic>
      <p:pic>
        <p:nvPicPr>
          <p:cNvPr id="5" name="Picture 4" descr="byrd4.JPG"/>
          <p:cNvPicPr>
            <a:picLocks noChangeAspect="1"/>
          </p:cNvPicPr>
          <p:nvPr/>
        </p:nvPicPr>
        <p:blipFill>
          <a:blip r:embed="rId4" cstate="print"/>
          <a:srcRect/>
          <a:stretch>
            <a:fillRect/>
          </a:stretch>
        </p:blipFill>
        <p:spPr bwMode="auto">
          <a:xfrm>
            <a:off x="3733800" y="3200400"/>
            <a:ext cx="5181600" cy="345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Patient Background</a:t>
            </a:r>
          </a:p>
        </p:txBody>
      </p:sp>
      <p:sp>
        <p:nvSpPr>
          <p:cNvPr id="6" name="Content Placeholder 5"/>
          <p:cNvSpPr>
            <a:spLocks noGrp="1"/>
          </p:cNvSpPr>
          <p:nvPr>
            <p:ph idx="1"/>
          </p:nvPr>
        </p:nvSpPr>
        <p:spPr>
          <a:xfrm>
            <a:off x="457200" y="2209800"/>
            <a:ext cx="8229600" cy="4191000"/>
          </a:xfrm>
        </p:spPr>
        <p:txBody>
          <a:bodyPr>
            <a:normAutofit/>
          </a:bodyPr>
          <a:lstStyle/>
          <a:p>
            <a:pPr marL="273050" indent="-273050">
              <a:lnSpc>
                <a:spcPct val="90000"/>
              </a:lnSpc>
              <a:defRPr/>
            </a:pPr>
            <a:r>
              <a:rPr lang="en-US" sz="2400" dirty="0" smtClean="0"/>
              <a:t>Lives alone in public housing</a:t>
            </a:r>
          </a:p>
          <a:p>
            <a:pPr marL="273050" indent="-273050">
              <a:lnSpc>
                <a:spcPct val="90000"/>
              </a:lnSpc>
              <a:defRPr/>
            </a:pPr>
            <a:r>
              <a:rPr lang="en-US" sz="2400" dirty="0" smtClean="0"/>
              <a:t>Handicapped</a:t>
            </a:r>
          </a:p>
          <a:p>
            <a:pPr marL="547688" lvl="1" indent="-228600">
              <a:lnSpc>
                <a:spcPct val="90000"/>
              </a:lnSpc>
              <a:defRPr/>
            </a:pPr>
            <a:r>
              <a:rPr lang="en-US" sz="2400" dirty="0" smtClean="0"/>
              <a:t>Patient uses a walker and is unable to transport himself</a:t>
            </a:r>
          </a:p>
          <a:p>
            <a:pPr marL="273050" indent="-273050">
              <a:lnSpc>
                <a:spcPct val="90000"/>
              </a:lnSpc>
              <a:defRPr/>
            </a:pPr>
            <a:r>
              <a:rPr lang="en-US" sz="2400" dirty="0" smtClean="0"/>
              <a:t>History of IDU, alcohol, tobacco, and cocaine abuse</a:t>
            </a:r>
          </a:p>
          <a:p>
            <a:pPr marL="273050" indent="-273050">
              <a:lnSpc>
                <a:spcPct val="90000"/>
              </a:lnSpc>
              <a:defRPr/>
            </a:pPr>
            <a:r>
              <a:rPr lang="en-US" sz="2400" dirty="0" smtClean="0"/>
              <a:t>HIV diagnoses  in 1998 (MSM)</a:t>
            </a:r>
          </a:p>
          <a:p>
            <a:pPr marL="273050" indent="-273050">
              <a:lnSpc>
                <a:spcPct val="90000"/>
              </a:lnSpc>
              <a:defRPr/>
            </a:pPr>
            <a:r>
              <a:rPr lang="en-US" sz="2400" dirty="0" smtClean="0"/>
              <a:t>Mental illness and depression</a:t>
            </a:r>
          </a:p>
          <a:p>
            <a:pPr marL="273050" indent="-273050">
              <a:lnSpc>
                <a:spcPct val="90000"/>
              </a:lnSpc>
              <a:defRPr/>
            </a:pPr>
            <a:r>
              <a:rPr lang="en-US" sz="2400" dirty="0" smtClean="0"/>
              <a:t>Ostracism from his lifestyles</a:t>
            </a:r>
          </a:p>
          <a:p>
            <a:pPr marL="273050" indent="-273050">
              <a:lnSpc>
                <a:spcPct val="90000"/>
              </a:lnSpc>
              <a:defRPr/>
            </a:pPr>
            <a:r>
              <a:rPr lang="en-US" sz="2400" dirty="0" smtClean="0"/>
              <a:t>Inability to find or access services </a:t>
            </a:r>
          </a:p>
          <a:p>
            <a:pPr marL="273050" indent="-273050">
              <a:lnSpc>
                <a:spcPct val="90000"/>
              </a:lnSpc>
              <a:defRPr/>
            </a:pPr>
            <a:r>
              <a:rPr lang="en-US" sz="2400" dirty="0" smtClean="0"/>
              <a:t>Poverty</a:t>
            </a:r>
            <a:endParaRPr lang="en-US" sz="24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457200" y="1143000"/>
            <a:ext cx="8229600" cy="838200"/>
          </a:xfrm>
        </p:spPr>
        <p:txBody>
          <a:bodyPr rIns="30479">
            <a:normAutofit/>
          </a:bodyPr>
          <a:lstStyle/>
          <a:p>
            <a:pPr eaLnBrk="1" hangingPunct="1"/>
            <a:r>
              <a:rPr lang="en-US" sz="3600" b="1" dirty="0" smtClean="0">
                <a:solidFill>
                  <a:srgbClr val="0070C0"/>
                </a:solidFill>
                <a:ea typeface="Georgia" pitchFamily="18" charset="0"/>
                <a:cs typeface="Georgia" pitchFamily="18" charset="0"/>
                <a:sym typeface="Georgia" pitchFamily="18" charset="0"/>
              </a:rPr>
              <a:t>Patient Demographics N=2469</a:t>
            </a:r>
            <a:endParaRPr lang="en-US" sz="3600" b="1" dirty="0" smtClean="0">
              <a:solidFill>
                <a:srgbClr val="0070C0"/>
              </a:solidFill>
              <a:ea typeface="ヒラギノ明朝 ProN W3"/>
              <a:cs typeface="ヒラギノ明朝 ProN W3"/>
              <a:sym typeface="Georgia" pitchFamily="18" charset="0"/>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xmlns="" val="3342868393"/>
              </p:ext>
            </p:extLst>
          </p:nvPr>
        </p:nvGraphicFramePr>
        <p:xfrm>
          <a:off x="533400" y="1981200"/>
          <a:ext cx="3733800" cy="4297363"/>
        </p:xfrm>
        <a:graphic>
          <a:graphicData uri="http://schemas.openxmlformats.org/drawingml/2006/chart">
            <c:chart xmlns:c="http://schemas.openxmlformats.org/drawingml/2006/chart" xmlns:r="http://schemas.openxmlformats.org/officeDocument/2006/relationships" r:id="rId5"/>
          </a:graphicData>
        </a:graphic>
      </p:graphicFrame>
      <p:sp>
        <p:nvSpPr>
          <p:cNvPr id="6" name="Content Placeholder 5"/>
          <p:cNvSpPr>
            <a:spLocks noGrp="1"/>
          </p:cNvSpPr>
          <p:nvPr>
            <p:ph sz="half" idx="2"/>
          </p:nvPr>
        </p:nvSpPr>
        <p:spPr>
          <a:xfrm>
            <a:off x="4495800" y="2667000"/>
            <a:ext cx="3810000" cy="3962400"/>
          </a:xfrm>
        </p:spPr>
        <p:txBody>
          <a:bodyPr>
            <a:noAutofit/>
          </a:bodyPr>
          <a:lstStyle/>
          <a:p>
            <a:r>
              <a:rPr lang="en-US" sz="1800" dirty="0" smtClean="0">
                <a:cs typeface="Tahoma" pitchFamily="34" charset="0"/>
              </a:rPr>
              <a:t>75% male</a:t>
            </a:r>
          </a:p>
          <a:p>
            <a:r>
              <a:rPr lang="en-US" sz="1800" dirty="0" smtClean="0">
                <a:cs typeface="Tahoma" pitchFamily="34" charset="0"/>
              </a:rPr>
              <a:t>82% US born</a:t>
            </a:r>
          </a:p>
          <a:p>
            <a:r>
              <a:rPr lang="en-US" sz="1800" dirty="0" smtClean="0">
                <a:cs typeface="Tahoma" pitchFamily="34" charset="0"/>
              </a:rPr>
              <a:t>Mean age: 44, range 18 – 81 </a:t>
            </a:r>
          </a:p>
          <a:p>
            <a:r>
              <a:rPr lang="en-US" sz="1800" dirty="0" smtClean="0">
                <a:cs typeface="Tahoma" pitchFamily="34" charset="0"/>
              </a:rPr>
              <a:t>Mean years HIV+: 10 </a:t>
            </a:r>
          </a:p>
          <a:p>
            <a:r>
              <a:rPr lang="en-US" sz="1800" dirty="0" smtClean="0">
                <a:cs typeface="Tahoma" pitchFamily="34" charset="0"/>
              </a:rPr>
              <a:t>33% completed high school</a:t>
            </a:r>
          </a:p>
          <a:p>
            <a:r>
              <a:rPr lang="en-US" sz="1800" dirty="0" smtClean="0">
                <a:cs typeface="Tahoma" pitchFamily="34" charset="0"/>
              </a:rPr>
              <a:t>43% &gt; high school</a:t>
            </a:r>
          </a:p>
          <a:p>
            <a:r>
              <a:rPr lang="en-US" sz="1800" dirty="0" smtClean="0">
                <a:cs typeface="Tahoma" pitchFamily="34" charset="0"/>
              </a:rPr>
              <a:t>95% in HIV medical care</a:t>
            </a:r>
          </a:p>
          <a:p>
            <a:r>
              <a:rPr lang="en-US" sz="1800" dirty="0" smtClean="0">
                <a:cs typeface="Tahoma" pitchFamily="34" charset="0"/>
              </a:rPr>
              <a:t>78% on ART</a:t>
            </a:r>
          </a:p>
          <a:p>
            <a:r>
              <a:rPr lang="en-US" sz="1800" dirty="0" smtClean="0">
                <a:cs typeface="Tahoma" pitchFamily="34" charset="0"/>
              </a:rPr>
              <a:t>39% no regular place of dental care</a:t>
            </a:r>
          </a:p>
          <a:p>
            <a:r>
              <a:rPr lang="en-US" sz="1800" dirty="0" smtClean="0">
                <a:cs typeface="Tahoma" pitchFamily="34" charset="0"/>
              </a:rPr>
              <a:t>53% had no dental care in 2+ years</a:t>
            </a:r>
          </a:p>
          <a:p>
            <a:endParaRPr lang="en-US" sz="1800" dirty="0" smtClean="0">
              <a:cs typeface="Tahoma" pitchFamily="34" charset="0"/>
            </a:endParaRPr>
          </a:p>
          <a:p>
            <a:endParaRPr lang="en-US" sz="1800" dirty="0" smtClean="0">
              <a:cs typeface="Tahoma" pitchFamily="34" charset="0"/>
            </a:endParaRPr>
          </a:p>
          <a:p>
            <a:pPr>
              <a:buNone/>
            </a:pPr>
            <a:endParaRPr lang="en-US" sz="20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Why is this case important?</a:t>
            </a:r>
          </a:p>
        </p:txBody>
      </p:sp>
      <p:sp>
        <p:nvSpPr>
          <p:cNvPr id="6" name="Content Placeholder 5"/>
          <p:cNvSpPr>
            <a:spLocks noGrp="1"/>
          </p:cNvSpPr>
          <p:nvPr>
            <p:ph idx="1"/>
          </p:nvPr>
        </p:nvSpPr>
        <p:spPr>
          <a:xfrm>
            <a:off x="457200" y="2209800"/>
            <a:ext cx="8229600" cy="4191000"/>
          </a:xfrm>
        </p:spPr>
        <p:txBody>
          <a:bodyPr>
            <a:normAutofit/>
          </a:bodyPr>
          <a:lstStyle/>
          <a:p>
            <a:pPr marL="547688" lvl="1" indent="-228600">
              <a:buFontTx/>
              <a:buChar char="•"/>
              <a:defRPr/>
            </a:pPr>
            <a:r>
              <a:rPr lang="en-US" sz="2000" dirty="0" smtClean="0"/>
              <a:t>Patient has been navigating his HIV disease for 11 years in the presence of addictions, poor living conditions, poverty, and depression.</a:t>
            </a:r>
          </a:p>
          <a:p>
            <a:pPr marL="547688" lvl="1" indent="-228600">
              <a:buFontTx/>
              <a:buChar char="•"/>
              <a:defRPr/>
            </a:pPr>
            <a:r>
              <a:rPr lang="en-US" sz="2000" dirty="0" smtClean="0"/>
              <a:t>Within a two year period of time, Medicaid insurance complications caused him to lose access to dental care and then to medical care.</a:t>
            </a:r>
          </a:p>
          <a:p>
            <a:pPr marL="547688" lvl="1" indent="-228600">
              <a:buFontTx/>
              <a:buChar char="•"/>
              <a:defRPr/>
            </a:pPr>
            <a:r>
              <a:rPr lang="en-US" sz="2000" dirty="0" smtClean="0"/>
              <a:t>His fee-for-service physician referred the patient to the AIDS Care Group for medical care and services.</a:t>
            </a:r>
          </a:p>
          <a:p>
            <a:pPr marL="547688" lvl="1" indent="-228600">
              <a:buFontTx/>
              <a:buChar char="•"/>
              <a:defRPr/>
            </a:pPr>
            <a:r>
              <a:rPr lang="en-US" sz="2000" dirty="0" smtClean="0"/>
              <a:t>Distance to care increased, but transportation services closed that barrier.</a:t>
            </a:r>
          </a:p>
          <a:p>
            <a:pPr marL="547688" lvl="1" indent="-228600">
              <a:buFontTx/>
              <a:buChar char="•"/>
              <a:defRPr/>
            </a:pPr>
            <a:r>
              <a:rPr lang="en-US" sz="2000" dirty="0" smtClean="0"/>
              <a:t>HIV under control, but other systemic diseases are not:</a:t>
            </a:r>
          </a:p>
          <a:p>
            <a:pPr marL="547688" lvl="1" indent="-228600">
              <a:buFontTx/>
              <a:buChar char="•"/>
              <a:defRPr/>
            </a:pPr>
            <a:r>
              <a:rPr lang="en-US" sz="2000" dirty="0" smtClean="0"/>
              <a:t>Patient has diabetes, metabolic syndrome elements, kidney disease, neurologic syndromes, and history of addictions.  These may be his greater worries.</a:t>
            </a:r>
            <a:endParaRPr lang="en-US" sz="20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Chart 4"/>
          <p:cNvGraphicFramePr>
            <a:graphicFrameLocks/>
          </p:cNvGraphicFramePr>
          <p:nvPr/>
        </p:nvGraphicFramePr>
        <p:xfrm>
          <a:off x="685800" y="1371600"/>
          <a:ext cx="7573963" cy="5335588"/>
        </p:xfrm>
        <a:graphic>
          <a:graphicData uri="http://schemas.openxmlformats.org/presentationml/2006/ole">
            <p:oleObj spid="_x0000_s1026" name="Worksheet" r:id="rId4" imgW="8763000" imgH="6219825" progId="Excel.Sheet.8">
              <p:embed/>
            </p:oleObj>
          </a:graphicData>
        </a:graphic>
      </p:graphicFrame>
      <p:sp>
        <p:nvSpPr>
          <p:cNvPr id="37891" name="TextBox 3"/>
          <p:cNvSpPr txBox="1">
            <a:spLocks noChangeArrowheads="1"/>
          </p:cNvSpPr>
          <p:nvPr/>
        </p:nvSpPr>
        <p:spPr bwMode="auto">
          <a:xfrm>
            <a:off x="914400" y="152400"/>
            <a:ext cx="7772400" cy="1077913"/>
          </a:xfrm>
          <a:prstGeom prst="rect">
            <a:avLst/>
          </a:prstGeom>
          <a:noFill/>
          <a:ln w="9525">
            <a:noFill/>
            <a:miter lim="800000"/>
            <a:headEnd/>
            <a:tailEnd/>
          </a:ln>
        </p:spPr>
        <p:txBody>
          <a:bodyPr>
            <a:spAutoFit/>
          </a:bodyPr>
          <a:lstStyle/>
          <a:p>
            <a:r>
              <a:rPr lang="en-US" sz="3200" b="1" dirty="0">
                <a:latin typeface="Arial" charset="0"/>
              </a:rPr>
              <a:t>Major DECLINE in the </a:t>
            </a:r>
            <a:endParaRPr lang="en-US" sz="3200" b="1" dirty="0" smtClean="0">
              <a:latin typeface="Arial" charset="0"/>
            </a:endParaRPr>
          </a:p>
          <a:p>
            <a:r>
              <a:rPr lang="en-US" sz="3200" b="1" dirty="0" smtClean="0">
                <a:latin typeface="Arial" charset="0"/>
              </a:rPr>
              <a:t>Implementation </a:t>
            </a:r>
            <a:r>
              <a:rPr lang="en-US" sz="3200" b="1" dirty="0">
                <a:latin typeface="Arial" charset="0"/>
              </a:rPr>
              <a:t>Cascade</a:t>
            </a:r>
          </a:p>
        </p:txBody>
      </p:sp>
    </p:spTree>
  </p:cSld>
  <p:clrMapOvr>
    <a:masterClrMapping/>
  </p:clrMapOvr>
  <p:transition spd="slow" advTm="4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noRot="1" noChangeArrowheads="1"/>
          </p:cNvSpPr>
          <p:nvPr>
            <p:ph type="title"/>
          </p:nvPr>
        </p:nvSpPr>
        <p:spPr>
          <a:xfrm>
            <a:off x="762000" y="228600"/>
            <a:ext cx="7772400" cy="655638"/>
          </a:xfrm>
        </p:spPr>
        <p:txBody>
          <a:bodyPr>
            <a:normAutofit fontScale="90000"/>
          </a:bodyPr>
          <a:lstStyle/>
          <a:p>
            <a:pPr>
              <a:defRPr/>
            </a:pPr>
            <a:r>
              <a:rPr lang="en-US" sz="4000"/>
              <a:t>Making a Difference</a:t>
            </a:r>
          </a:p>
        </p:txBody>
      </p:sp>
      <p:pic>
        <p:nvPicPr>
          <p:cNvPr id="38915" name="Picture 4" descr="DSCN3347"/>
          <p:cNvPicPr>
            <a:picLocks noChangeAspect="1" noChangeArrowheads="1"/>
          </p:cNvPicPr>
          <p:nvPr/>
        </p:nvPicPr>
        <p:blipFill>
          <a:blip r:embed="rId3" cstate="print"/>
          <a:srcRect/>
          <a:stretch>
            <a:fillRect/>
          </a:stretch>
        </p:blipFill>
        <p:spPr bwMode="auto">
          <a:xfrm>
            <a:off x="1524000" y="914400"/>
            <a:ext cx="6324600" cy="4733925"/>
          </a:xfrm>
          <a:prstGeom prst="rect">
            <a:avLst/>
          </a:prstGeom>
          <a:noFill/>
          <a:ln w="9525">
            <a:noFill/>
            <a:miter lim="800000"/>
            <a:headEnd/>
            <a:tailEnd/>
          </a:ln>
        </p:spPr>
      </p:pic>
      <p:pic>
        <p:nvPicPr>
          <p:cNvPr id="38916" name="Picture 3" descr="http://www.aidscontrol.gov.lk/me/PMIS/images/401px-Red_Ribbon_svg.png"/>
          <p:cNvPicPr>
            <a:picLocks noChangeAspect="1" noChangeArrowheads="1"/>
          </p:cNvPicPr>
          <p:nvPr/>
        </p:nvPicPr>
        <p:blipFill>
          <a:blip r:embed="rId4" cstate="print"/>
          <a:srcRect/>
          <a:stretch>
            <a:fillRect/>
          </a:stretch>
        </p:blipFill>
        <p:spPr bwMode="auto">
          <a:xfrm>
            <a:off x="6629400" y="5500688"/>
            <a:ext cx="911225" cy="1357312"/>
          </a:xfrm>
          <a:prstGeom prst="rect">
            <a:avLst/>
          </a:prstGeom>
          <a:noFill/>
          <a:ln w="9525">
            <a:noFill/>
            <a:miter lim="800000"/>
            <a:headEnd/>
            <a:tailEnd/>
          </a:ln>
        </p:spPr>
      </p:pic>
      <p:sp>
        <p:nvSpPr>
          <p:cNvPr id="38917" name="Rectangle 3"/>
          <p:cNvSpPr>
            <a:spLocks noChangeArrowheads="1"/>
          </p:cNvSpPr>
          <p:nvPr/>
        </p:nvSpPr>
        <p:spPr bwMode="auto">
          <a:xfrm>
            <a:off x="6845300" y="5867400"/>
            <a:ext cx="2298700" cy="762000"/>
          </a:xfrm>
          <a:prstGeom prst="rect">
            <a:avLst/>
          </a:prstGeom>
          <a:solidFill>
            <a:srgbClr val="8DB3E2"/>
          </a:solidFill>
          <a:ln w="9525">
            <a:noFill/>
            <a:miter lim="800000"/>
            <a:headEnd/>
            <a:tailEnd/>
          </a:ln>
        </p:spPr>
        <p:txBody>
          <a:bodyPr/>
          <a:lstStyle/>
          <a:p>
            <a:r>
              <a:rPr lang="en-US" sz="1100">
                <a:solidFill>
                  <a:srgbClr val="1F497D"/>
                </a:solidFill>
                <a:latin typeface="Bodoni MT Black" pitchFamily="18" charset="0"/>
              </a:rPr>
              <a:t>AIDS Care Group</a:t>
            </a:r>
          </a:p>
          <a:p>
            <a:pPr>
              <a:spcAft>
                <a:spcPts val="1000"/>
              </a:spcAft>
            </a:pPr>
            <a:r>
              <a:rPr lang="en-US" sz="1100">
                <a:solidFill>
                  <a:srgbClr val="1F497D"/>
                </a:solidFill>
                <a:latin typeface="Bodoni MT Black" pitchFamily="18" charset="0"/>
              </a:rPr>
              <a:t>Medical, Dental, and Social Services in Delaware County, PA since 1998</a:t>
            </a:r>
            <a:endParaRPr lang="en-US">
              <a:latin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fontScale="92500" lnSpcReduction="10000"/>
          </a:bodyPr>
          <a:lstStyle/>
          <a:p>
            <a:pPr>
              <a:defRPr/>
            </a:pPr>
            <a:r>
              <a:rPr lang="en-US" dirty="0" smtClean="0"/>
              <a:t>The AIDS Care Group SPNS project is proving that an open-door policy in a non-judgmental environment is conducive to recruiting patients for care.  Continuity in their treatment program is a judgment that they make.  Access to care is considered by many to be “the care they need”.  By whatever name we call our services, our goal is to remove barriers and install quality care and compassion.  </a:t>
            </a:r>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a:bodyPr>
          <a:lstStyle/>
          <a:p>
            <a:pPr>
              <a:defRPr/>
            </a:pPr>
            <a:r>
              <a:rPr lang="en-US" dirty="0" smtClean="0"/>
              <a:t>Perhaps these efforts  will provide us with more and better clues on how to address people and their behaviors to help individuals and communities strive to better health.</a:t>
            </a:r>
            <a:endParaRPr 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AIDS Care Group</a:t>
            </a:r>
          </a:p>
        </p:txBody>
      </p:sp>
      <p:sp>
        <p:nvSpPr>
          <p:cNvPr id="6" name="Content Placeholder 5"/>
          <p:cNvSpPr>
            <a:spLocks noGrp="1"/>
          </p:cNvSpPr>
          <p:nvPr>
            <p:ph idx="1"/>
          </p:nvPr>
        </p:nvSpPr>
        <p:spPr>
          <a:xfrm>
            <a:off x="457200" y="2209800"/>
            <a:ext cx="8229600" cy="4191000"/>
          </a:xfrm>
        </p:spPr>
        <p:txBody>
          <a:bodyPr>
            <a:normAutofit/>
          </a:bodyPr>
          <a:lstStyle/>
          <a:p>
            <a:pPr>
              <a:defRPr/>
            </a:pPr>
            <a:r>
              <a:rPr lang="en-US" dirty="0" smtClean="0"/>
              <a:t>Sustainability</a:t>
            </a:r>
            <a:endParaRPr lang="en-US"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3011" name="Content Placeholder 3"/>
          <p:cNvPicPr>
            <a:picLocks noGrp="1" noChangeAspect="1"/>
          </p:cNvPicPr>
          <p:nvPr>
            <p:ph idx="1"/>
          </p:nvPr>
        </p:nvPicPr>
        <p:blipFill>
          <a:blip r:embed="rId3" cstate="print"/>
          <a:srcRect/>
          <a:stretch>
            <a:fillRect/>
          </a:stretch>
        </p:blipFill>
        <p:spPr>
          <a:xfrm>
            <a:off x="0" y="76200"/>
            <a:ext cx="9577388" cy="7183438"/>
          </a:xfrm>
        </p:spPr>
      </p:pic>
    </p:spTree>
  </p:cSld>
  <p:clrMapOvr>
    <a:masterClrMapping/>
  </p:clrMapOvr>
  <p:transition spd="slow" advTm="4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4035" name="Content Placeholder 3"/>
          <p:cNvPicPr>
            <a:picLocks noGrp="1" noChangeAspect="1"/>
          </p:cNvPicPr>
          <p:nvPr>
            <p:ph idx="1"/>
          </p:nvPr>
        </p:nvPicPr>
        <p:blipFill>
          <a:blip r:embed="rId3" cstate="print"/>
          <a:srcRect/>
          <a:stretch>
            <a:fillRect/>
          </a:stretch>
        </p:blipFill>
        <p:spPr>
          <a:xfrm>
            <a:off x="-76200" y="0"/>
            <a:ext cx="9605963" cy="7145338"/>
          </a:xfrm>
        </p:spPr>
      </p:pic>
    </p:spTree>
  </p:cSld>
  <p:clrMapOvr>
    <a:masterClrMapping/>
  </p:clrMapOvr>
  <p:transition spd="slow" advTm="4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5059" name="Content Placeholder 3"/>
          <p:cNvPicPr>
            <a:picLocks noGrp="1" noChangeAspect="1"/>
          </p:cNvPicPr>
          <p:nvPr>
            <p:ph idx="1"/>
          </p:nvPr>
        </p:nvPicPr>
        <p:blipFill>
          <a:blip r:embed="rId3" cstate="print"/>
          <a:srcRect/>
          <a:stretch>
            <a:fillRect/>
          </a:stretch>
        </p:blipFill>
        <p:spPr>
          <a:xfrm>
            <a:off x="-304800" y="0"/>
            <a:ext cx="10283825" cy="6858000"/>
          </a:xfrm>
        </p:spPr>
      </p:pic>
    </p:spTree>
  </p:cSld>
  <p:clrMapOvr>
    <a:masterClrMapping/>
  </p:clrMapOvr>
  <p:transition spd="slow" advTm="4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HIV Alliance</a:t>
            </a:r>
          </a:p>
        </p:txBody>
      </p:sp>
      <p:sp>
        <p:nvSpPr>
          <p:cNvPr id="6" name="Content Placeholder 5"/>
          <p:cNvSpPr>
            <a:spLocks noGrp="1"/>
          </p:cNvSpPr>
          <p:nvPr>
            <p:ph idx="1"/>
          </p:nvPr>
        </p:nvSpPr>
        <p:spPr>
          <a:xfrm>
            <a:off x="457200" y="2209800"/>
            <a:ext cx="8229600" cy="4191000"/>
          </a:xfrm>
        </p:spPr>
        <p:txBody>
          <a:bodyPr>
            <a:normAutofit/>
          </a:bodyPr>
          <a:lstStyle/>
          <a:p>
            <a:r>
              <a:rPr lang="en-US" dirty="0" smtClean="0"/>
              <a:t>Strategies for addressing barriers to care</a:t>
            </a:r>
          </a:p>
          <a:p>
            <a:pPr lvl="1"/>
            <a:r>
              <a:rPr lang="en-US" dirty="0" smtClean="0"/>
              <a:t>Transportation</a:t>
            </a:r>
          </a:p>
          <a:p>
            <a:pPr lvl="1"/>
            <a:r>
              <a:rPr lang="en-US" dirty="0" smtClean="0"/>
              <a:t>Co-location of services</a:t>
            </a:r>
          </a:p>
          <a:p>
            <a:pPr lvl="1"/>
            <a:r>
              <a:rPr lang="en-US" dirty="0" smtClean="0"/>
              <a:t>Care coordination</a:t>
            </a:r>
          </a:p>
          <a:p>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Models of care</a:t>
            </a:r>
          </a:p>
        </p:txBody>
      </p:sp>
      <p:sp>
        <p:nvSpPr>
          <p:cNvPr id="6" name="Content Placeholder 5"/>
          <p:cNvSpPr>
            <a:spLocks noGrp="1"/>
          </p:cNvSpPr>
          <p:nvPr>
            <p:ph idx="1"/>
          </p:nvPr>
        </p:nvSpPr>
        <p:spPr>
          <a:xfrm>
            <a:off x="457200" y="2209800"/>
            <a:ext cx="8229600" cy="4191000"/>
          </a:xfrm>
        </p:spPr>
        <p:txBody>
          <a:bodyPr>
            <a:normAutofit/>
          </a:bodyPr>
          <a:lstStyle/>
          <a:p>
            <a:r>
              <a:rPr lang="en-US" dirty="0" smtClean="0"/>
              <a:t>Patient navigation</a:t>
            </a:r>
          </a:p>
          <a:p>
            <a:r>
              <a:rPr lang="en-US" dirty="0" smtClean="0"/>
              <a:t>Co-location of services</a:t>
            </a:r>
          </a:p>
          <a:p>
            <a:r>
              <a:rPr lang="en-US" dirty="0" smtClean="0"/>
              <a:t>Collaboration with schools</a:t>
            </a:r>
          </a:p>
          <a:p>
            <a:r>
              <a:rPr lang="en-US" dirty="0" smtClean="0"/>
              <a:t>Provision of ancillary services</a:t>
            </a:r>
          </a:p>
          <a:p>
            <a:r>
              <a:rPr lang="en-US" dirty="0" smtClean="0"/>
              <a:t>Patient education</a:t>
            </a:r>
          </a:p>
          <a:p>
            <a:r>
              <a:rPr lang="en-US" dirty="0" smtClean="0"/>
              <a:t>Mobile dental units</a:t>
            </a:r>
          </a:p>
          <a:p>
            <a:pPr>
              <a:buNone/>
            </a:pPr>
            <a:endParaRPr lang="en-US" dirty="0" smtClean="0"/>
          </a:p>
          <a:p>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HIV Alliance</a:t>
            </a:r>
          </a:p>
        </p:txBody>
      </p:sp>
      <p:sp>
        <p:nvSpPr>
          <p:cNvPr id="6" name="Content Placeholder 5"/>
          <p:cNvSpPr>
            <a:spLocks noGrp="1"/>
          </p:cNvSpPr>
          <p:nvPr>
            <p:ph idx="1"/>
          </p:nvPr>
        </p:nvSpPr>
        <p:spPr>
          <a:xfrm>
            <a:off x="457200" y="2209800"/>
            <a:ext cx="8229600" cy="4191000"/>
          </a:xfrm>
        </p:spPr>
        <p:txBody>
          <a:bodyPr>
            <a:normAutofit/>
          </a:bodyPr>
          <a:lstStyle/>
          <a:p>
            <a:r>
              <a:rPr lang="en-US" dirty="0" smtClean="0"/>
              <a:t>Outreach and retention strategies for engaging patients into care</a:t>
            </a:r>
          </a:p>
          <a:p>
            <a:r>
              <a:rPr lang="en-US" dirty="0" smtClean="0"/>
              <a:t>Methods for retaining patients in care</a:t>
            </a:r>
          </a:p>
          <a:p>
            <a:r>
              <a:rPr lang="en-US" dirty="0" smtClean="0"/>
              <a:t>Strategies for increasing patient self-care</a:t>
            </a:r>
          </a:p>
          <a:p>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HIV Alliance</a:t>
            </a:r>
          </a:p>
        </p:txBody>
      </p:sp>
      <p:sp>
        <p:nvSpPr>
          <p:cNvPr id="6" name="Content Placeholder 5"/>
          <p:cNvSpPr>
            <a:spLocks noGrp="1"/>
          </p:cNvSpPr>
          <p:nvPr>
            <p:ph idx="1"/>
          </p:nvPr>
        </p:nvSpPr>
        <p:spPr>
          <a:xfrm>
            <a:off x="457200" y="2209800"/>
            <a:ext cx="8229600" cy="4191000"/>
          </a:xfrm>
        </p:spPr>
        <p:txBody>
          <a:bodyPr>
            <a:normAutofit/>
          </a:bodyPr>
          <a:lstStyle/>
          <a:p>
            <a:r>
              <a:rPr lang="en-US" dirty="0" smtClean="0"/>
              <a:t>Sustainability</a:t>
            </a:r>
          </a:p>
          <a:p>
            <a:pPr lvl="1"/>
            <a:r>
              <a:rPr lang="en-US" dirty="0" smtClean="0"/>
              <a:t>What was the plan at the end of the grant</a:t>
            </a:r>
          </a:p>
          <a:p>
            <a:pPr lvl="1"/>
            <a:r>
              <a:rPr lang="en-US" dirty="0" smtClean="0"/>
              <a:t>How did it work out</a:t>
            </a:r>
          </a:p>
          <a:p>
            <a:pPr lvl="1"/>
            <a:r>
              <a:rPr lang="en-US" dirty="0" smtClean="0"/>
              <a:t>What is the current status</a:t>
            </a:r>
          </a:p>
          <a:p>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Questions</a:t>
            </a:r>
          </a:p>
        </p:txBody>
      </p:sp>
      <p:sp>
        <p:nvSpPr>
          <p:cNvPr id="6" name="Content Placeholder 5"/>
          <p:cNvSpPr>
            <a:spLocks noGrp="1"/>
          </p:cNvSpPr>
          <p:nvPr>
            <p:ph idx="1"/>
          </p:nvPr>
        </p:nvSpPr>
        <p:spPr>
          <a:xfrm>
            <a:off x="457200" y="2209800"/>
            <a:ext cx="8229600" cy="4191000"/>
          </a:xfrm>
        </p:spPr>
        <p:txBody>
          <a:bodyPr>
            <a:normAutofit/>
          </a:bodyPr>
          <a:lstStyle/>
          <a:p>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5123"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5124" name="Rectangle 3"/>
          <p:cNvSpPr>
            <a:spLocks noGrp="1" noChangeArrowheads="1"/>
          </p:cNvSpPr>
          <p:nvPr>
            <p:ph type="title"/>
          </p:nvPr>
        </p:nvSpPr>
        <p:spPr>
          <a:xfrm>
            <a:off x="685800" y="1295400"/>
            <a:ext cx="7772400" cy="838200"/>
          </a:xfrm>
        </p:spPr>
        <p:txBody>
          <a:bodyPr rIns="30479">
            <a:normAutofit/>
          </a:bodyPr>
          <a:lstStyle/>
          <a:p>
            <a:pPr eaLnBrk="1" hangingPunct="1"/>
            <a:r>
              <a:rPr lang="en-US" b="1" dirty="0" smtClean="0">
                <a:solidFill>
                  <a:srgbClr val="0070C0"/>
                </a:solidFill>
                <a:latin typeface="Calibri" pitchFamily="34" charset="0"/>
                <a:ea typeface="ヒラギノ明朝 ProN W3"/>
                <a:cs typeface="ヒラギノ明朝 ProN W3"/>
                <a:sym typeface="Georgia" pitchFamily="18" charset="0"/>
              </a:rPr>
              <a:t>Contact Information</a:t>
            </a:r>
          </a:p>
        </p:txBody>
      </p:sp>
      <p:graphicFrame>
        <p:nvGraphicFramePr>
          <p:cNvPr id="7" name="Content Placeholder 6"/>
          <p:cNvGraphicFramePr>
            <a:graphicFrameLocks noGrp="1"/>
          </p:cNvGraphicFramePr>
          <p:nvPr>
            <p:ph idx="1"/>
          </p:nvPr>
        </p:nvGraphicFramePr>
        <p:xfrm>
          <a:off x="152401" y="2209800"/>
          <a:ext cx="8839199" cy="2225040"/>
        </p:xfrm>
        <a:graphic>
          <a:graphicData uri="http://schemas.openxmlformats.org/drawingml/2006/table">
            <a:tbl>
              <a:tblPr firstRow="1" bandRow="1">
                <a:tableStyleId>{5C22544A-7EE6-4342-B048-85BDC9FD1C3A}</a:tableStyleId>
              </a:tblPr>
              <a:tblGrid>
                <a:gridCol w="2075290"/>
                <a:gridCol w="1819950"/>
                <a:gridCol w="1498169"/>
                <a:gridCol w="3445790"/>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Jane Fox, MPH</a:t>
                      </a:r>
                    </a:p>
                  </a:txBody>
                  <a:tcPr/>
                </a:tc>
                <a:tc>
                  <a:txBody>
                    <a:bodyPr/>
                    <a:lstStyle/>
                    <a:p>
                      <a:r>
                        <a:rPr lang="en-US" dirty="0" smtClean="0"/>
                        <a:t>Boston University</a:t>
                      </a:r>
                      <a:endParaRPr lang="en-US" dirty="0"/>
                    </a:p>
                  </a:txBody>
                  <a:tcPr/>
                </a:tc>
                <a:tc>
                  <a:txBody>
                    <a:bodyPr/>
                    <a:lstStyle/>
                    <a:p>
                      <a:r>
                        <a:rPr lang="en-US" dirty="0" smtClean="0"/>
                        <a:t>617-638-1937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5"/>
                        </a:rPr>
                        <a:t>janefox@bu.edu</a:t>
                      </a:r>
                      <a:endParaRPr lang="en-US" dirty="0" smtClean="0"/>
                    </a:p>
                  </a:txBody>
                  <a:tcPr/>
                </a:tc>
              </a:tr>
              <a:tr h="370840">
                <a:tc>
                  <a:txBody>
                    <a:bodyPr/>
                    <a:lstStyle/>
                    <a:p>
                      <a:r>
                        <a:rPr lang="en-US" dirty="0" smtClean="0"/>
                        <a:t>Howell Straus, DMD</a:t>
                      </a:r>
                      <a:endParaRPr lang="en-US" dirty="0"/>
                    </a:p>
                  </a:txBody>
                  <a:tcPr/>
                </a:tc>
                <a:tc>
                  <a:txBody>
                    <a:bodyPr/>
                    <a:lstStyle/>
                    <a:p>
                      <a:r>
                        <a:rPr lang="en-US" dirty="0" smtClean="0"/>
                        <a:t>AIDS Care Group</a:t>
                      </a:r>
                      <a:endParaRPr lang="en-US" dirty="0"/>
                    </a:p>
                  </a:txBody>
                  <a:tcPr/>
                </a:tc>
                <a:tc>
                  <a:txBody>
                    <a:bodyPr/>
                    <a:lstStyle/>
                    <a:p>
                      <a:r>
                        <a:rPr lang="en-US" dirty="0" smtClean="0"/>
                        <a:t>610-389-2301</a:t>
                      </a:r>
                      <a:endParaRPr lang="en-US" dirty="0"/>
                    </a:p>
                  </a:txBody>
                  <a:tcPr/>
                </a:tc>
                <a:tc>
                  <a:txBody>
                    <a:bodyPr/>
                    <a:lstStyle/>
                    <a:p>
                      <a:r>
                        <a:rPr lang="en-US" dirty="0" smtClean="0">
                          <a:hlinkClick r:id="rId6"/>
                        </a:rPr>
                        <a:t>howellstrauss@aidscaregroup.org</a:t>
                      </a:r>
                      <a:endParaRPr lang="en-US" dirty="0"/>
                    </a:p>
                  </a:txBody>
                  <a:tcPr/>
                </a:tc>
              </a:tr>
              <a:tr h="370840">
                <a:tc>
                  <a:txBody>
                    <a:bodyPr/>
                    <a:lstStyle/>
                    <a:p>
                      <a:r>
                        <a:rPr lang="en-US" dirty="0" smtClean="0"/>
                        <a:t>Amanda</a:t>
                      </a:r>
                      <a:r>
                        <a:rPr lang="en-US" baseline="0" dirty="0" smtClean="0"/>
                        <a:t> McCluskey</a:t>
                      </a:r>
                      <a:endParaRPr lang="en-US" dirty="0"/>
                    </a:p>
                  </a:txBody>
                  <a:tcPr/>
                </a:tc>
                <a:tc>
                  <a:txBody>
                    <a:bodyPr/>
                    <a:lstStyle/>
                    <a:p>
                      <a:r>
                        <a:rPr lang="en-US" dirty="0" smtClean="0"/>
                        <a:t>HIV Alliance</a:t>
                      </a:r>
                      <a:endParaRPr lang="en-US" dirty="0"/>
                    </a:p>
                  </a:txBody>
                  <a:tcPr/>
                </a:tc>
                <a:tc>
                  <a:txBody>
                    <a:bodyPr/>
                    <a:lstStyle/>
                    <a:p>
                      <a:r>
                        <a:rPr lang="en-US" dirty="0" smtClean="0"/>
                        <a:t>541-342-5088</a:t>
                      </a:r>
                      <a:endParaRPr lang="en-US" dirty="0"/>
                    </a:p>
                  </a:txBody>
                  <a:tcPr/>
                </a:tc>
                <a:tc>
                  <a:txBody>
                    <a:bodyPr/>
                    <a:lstStyle/>
                    <a:p>
                      <a:r>
                        <a:rPr lang="en-US" dirty="0" smtClean="0">
                          <a:hlinkClick r:id="rId7"/>
                        </a:rPr>
                        <a:t>amccluskey@hivalliance.org</a:t>
                      </a:r>
                      <a:endParaRPr lang="en-US" dirty="0"/>
                    </a:p>
                  </a:txBody>
                  <a:tcPr/>
                </a:tc>
              </a:tr>
              <a:tr h="370840">
                <a:tc>
                  <a:txBody>
                    <a:bodyPr/>
                    <a:lstStyle/>
                    <a:p>
                      <a:r>
                        <a:rPr lang="en-US" dirty="0" smtClean="0"/>
                        <a:t>Avi Nath,</a:t>
                      </a:r>
                      <a:r>
                        <a:rPr lang="en-US" baseline="0" dirty="0" smtClean="0"/>
                        <a:t> DDS</a:t>
                      </a:r>
                      <a:endParaRPr lang="en-US" dirty="0"/>
                    </a:p>
                  </a:txBody>
                  <a:tcPr/>
                </a:tc>
                <a:tc>
                  <a:txBody>
                    <a:bodyPr/>
                    <a:lstStyle/>
                    <a:p>
                      <a:r>
                        <a:rPr lang="en-US" dirty="0" smtClean="0"/>
                        <a:t>SF Dept of Health</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415-355-7528</a:t>
                      </a:r>
                    </a:p>
                  </a:txBody>
                  <a:tcPr/>
                </a:tc>
                <a:tc>
                  <a:txBody>
                    <a:bodyPr/>
                    <a:lstStyle/>
                    <a:p>
                      <a:r>
                        <a:rPr lang="en-US" dirty="0" smtClean="0">
                          <a:hlinkClick r:id="rId8"/>
                        </a:rPr>
                        <a:t>avinathdds@yahoo.com</a:t>
                      </a:r>
                      <a:endParaRPr lang="en-US" dirty="0"/>
                    </a:p>
                  </a:txBody>
                  <a:tcPr/>
                </a:tc>
              </a:tr>
              <a:tr h="370840">
                <a:tc>
                  <a:txBody>
                    <a:bodyPr/>
                    <a:lstStyle/>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24578"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24579" name="Rectangle 3"/>
          <p:cNvSpPr>
            <a:spLocks noGrp="1" noChangeArrowheads="1"/>
          </p:cNvSpPr>
          <p:nvPr>
            <p:ph type="title"/>
          </p:nvPr>
        </p:nvSpPr>
        <p:spPr>
          <a:xfrm>
            <a:off x="685800" y="1295400"/>
            <a:ext cx="7772400" cy="838200"/>
          </a:xfrm>
        </p:spPr>
        <p:txBody>
          <a:bodyPr rIns="30479">
            <a:normAutofit fontScale="90000"/>
          </a:bodyPr>
          <a:lstStyle/>
          <a:p>
            <a:pPr eaLnBrk="1" hangingPunct="1"/>
            <a:r>
              <a:rPr lang="en-US" sz="4000" b="1" smtClean="0">
                <a:solidFill>
                  <a:srgbClr val="0070C0"/>
                </a:solidFill>
                <a:ea typeface="ヒラギノ明朝 ProN W3"/>
                <a:cs typeface="ヒラギノ明朝 ProN W3"/>
                <a:sym typeface="Georgia" pitchFamily="18" charset="0"/>
              </a:rPr>
              <a:t>Original Model of the Oral Health Initiative in Tenderloin</a:t>
            </a:r>
          </a:p>
        </p:txBody>
      </p:sp>
      <p:sp>
        <p:nvSpPr>
          <p:cNvPr id="24580" name="Content Placeholder 1"/>
          <p:cNvSpPr>
            <a:spLocks noGrp="1"/>
          </p:cNvSpPr>
          <p:nvPr>
            <p:ph idx="4294967295"/>
          </p:nvPr>
        </p:nvSpPr>
        <p:spPr>
          <a:xfrm>
            <a:off x="457200" y="2209800"/>
            <a:ext cx="8229600" cy="4191000"/>
          </a:xfrm>
        </p:spPr>
        <p:txBody>
          <a:bodyPr/>
          <a:lstStyle/>
          <a:p>
            <a:pPr marL="228600" indent="-228600"/>
            <a:r>
              <a:rPr lang="en-US" smtClean="0"/>
              <a:t>Oral Health Coordinator paired with Outreach</a:t>
            </a:r>
          </a:p>
          <a:p>
            <a:pPr marL="228600" indent="-228600"/>
            <a:r>
              <a:rPr lang="en-US" smtClean="0"/>
              <a:t>Intake and follow-up was assigned to coordinator</a:t>
            </a:r>
          </a:p>
          <a:p>
            <a:pPr marL="228600" indent="-228600"/>
            <a:r>
              <a:rPr lang="en-US" smtClean="0"/>
              <a:t>Heavily administrative with data entry, meeting organization, and other tasks emphasized</a:t>
            </a:r>
          </a:p>
          <a:p>
            <a:pPr marL="457200" lvl="1" indent="-228600"/>
            <a:endParaRPr lang="en-US" sz="3500" smtClean="0">
              <a:solidFill>
                <a:srgbClr val="FFFFFF"/>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26626"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26627" name="Rectangle 3"/>
          <p:cNvSpPr>
            <a:spLocks noGrp="1" noChangeArrowheads="1"/>
          </p:cNvSpPr>
          <p:nvPr>
            <p:ph type="title"/>
          </p:nvPr>
        </p:nvSpPr>
        <p:spPr>
          <a:xfrm>
            <a:off x="685800" y="1295400"/>
            <a:ext cx="7772400" cy="838200"/>
          </a:xfrm>
        </p:spPr>
        <p:txBody>
          <a:bodyPr rIns="30479"/>
          <a:lstStyle/>
          <a:p>
            <a:pPr eaLnBrk="1" hangingPunct="1"/>
            <a:r>
              <a:rPr lang="en-US" b="1" smtClean="0">
                <a:solidFill>
                  <a:srgbClr val="0070C0"/>
                </a:solidFill>
                <a:ea typeface="ヒラギノ明朝 ProN W3"/>
                <a:cs typeface="ヒラギノ明朝 ProN W3"/>
                <a:sym typeface="Georgia" pitchFamily="18" charset="0"/>
              </a:rPr>
              <a:t>SF Department of Health</a:t>
            </a:r>
          </a:p>
        </p:txBody>
      </p:sp>
      <p:sp>
        <p:nvSpPr>
          <p:cNvPr id="26628" name="Content Placeholder 5"/>
          <p:cNvSpPr>
            <a:spLocks noGrp="1"/>
          </p:cNvSpPr>
          <p:nvPr>
            <p:ph idx="1"/>
          </p:nvPr>
        </p:nvSpPr>
        <p:spPr>
          <a:xfrm>
            <a:off x="457200" y="2209800"/>
            <a:ext cx="8229600" cy="4191000"/>
          </a:xfrm>
        </p:spPr>
        <p:txBody>
          <a:bodyPr/>
          <a:lstStyle/>
          <a:p>
            <a:pPr eaLnBrk="1" hangingPunct="1"/>
            <a:r>
              <a:rPr lang="en-US" smtClean="0"/>
              <a:t>Strategies for addressing barriers to care</a:t>
            </a:r>
          </a:p>
          <a:p>
            <a:pPr lvl="1" eaLnBrk="1" hangingPunct="1"/>
            <a:r>
              <a:rPr lang="en-US" smtClean="0"/>
              <a:t>Transportation</a:t>
            </a:r>
          </a:p>
          <a:p>
            <a:pPr lvl="1" eaLnBrk="1" hangingPunct="1"/>
            <a:r>
              <a:rPr lang="en-US" smtClean="0"/>
              <a:t>Co-location of services</a:t>
            </a:r>
          </a:p>
          <a:p>
            <a:pPr lvl="1" eaLnBrk="1" hangingPunct="1"/>
            <a:r>
              <a:rPr lang="en-US" smtClean="0"/>
              <a:t>Care coordination</a:t>
            </a:r>
          </a:p>
          <a:p>
            <a:pPr eaLnBrk="1" hangingPunct="1"/>
            <a:endParaRPr lang="en-US"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rrowheads="1"/>
          </p:cNvPicPr>
          <p:nvPr/>
        </p:nvPicPr>
        <p:blipFill>
          <a:blip r:embed="rId3" cstate="print"/>
          <a:srcRect/>
          <a:stretch>
            <a:fillRect/>
          </a:stretch>
        </p:blipFill>
        <p:spPr bwMode="auto">
          <a:xfrm>
            <a:off x="5181600" y="0"/>
            <a:ext cx="3429000" cy="1506538"/>
          </a:xfrm>
          <a:prstGeom prst="rect">
            <a:avLst/>
          </a:prstGeom>
          <a:noFill/>
          <a:ln w="12700">
            <a:noFill/>
            <a:miter lim="800000"/>
            <a:headEnd/>
            <a:tailEnd/>
          </a:ln>
        </p:spPr>
      </p:pic>
      <p:pic>
        <p:nvPicPr>
          <p:cNvPr id="28674" name="Picture 2"/>
          <p:cNvPicPr>
            <a:picLocks noChangeArrowheads="1"/>
          </p:cNvPicPr>
          <p:nvPr/>
        </p:nvPicPr>
        <p:blipFill>
          <a:blip r:embed="rId4" cstate="print"/>
          <a:srcRect/>
          <a:stretch>
            <a:fillRect/>
          </a:stretch>
        </p:blipFill>
        <p:spPr bwMode="auto">
          <a:xfrm>
            <a:off x="685800" y="0"/>
            <a:ext cx="3429000" cy="1298575"/>
          </a:xfrm>
          <a:prstGeom prst="rect">
            <a:avLst/>
          </a:prstGeom>
          <a:noFill/>
          <a:ln w="12700">
            <a:noFill/>
            <a:miter lim="800000"/>
            <a:headEnd/>
            <a:tailEnd/>
          </a:ln>
        </p:spPr>
      </p:pic>
      <p:sp>
        <p:nvSpPr>
          <p:cNvPr id="28675" name="Rectangle 3"/>
          <p:cNvSpPr>
            <a:spLocks noGrp="1" noChangeArrowheads="1"/>
          </p:cNvSpPr>
          <p:nvPr>
            <p:ph type="title"/>
          </p:nvPr>
        </p:nvSpPr>
        <p:spPr>
          <a:xfrm>
            <a:off x="685800" y="1295400"/>
            <a:ext cx="7772400" cy="838200"/>
          </a:xfrm>
        </p:spPr>
        <p:txBody>
          <a:bodyPr rIns="30479"/>
          <a:lstStyle/>
          <a:p>
            <a:pPr eaLnBrk="1" hangingPunct="1"/>
            <a:r>
              <a:rPr lang="en-US" b="1" smtClean="0">
                <a:solidFill>
                  <a:srgbClr val="0070C0"/>
                </a:solidFill>
                <a:ea typeface="ヒラギノ明朝 ProN W3"/>
                <a:cs typeface="ヒラギノ明朝 ProN W3"/>
                <a:sym typeface="Georgia" pitchFamily="18" charset="0"/>
              </a:rPr>
              <a:t>SF Department of Health</a:t>
            </a:r>
          </a:p>
        </p:txBody>
      </p:sp>
      <p:sp>
        <p:nvSpPr>
          <p:cNvPr id="28676" name="Content Placeholder 5"/>
          <p:cNvSpPr>
            <a:spLocks noGrp="1"/>
          </p:cNvSpPr>
          <p:nvPr>
            <p:ph idx="1"/>
          </p:nvPr>
        </p:nvSpPr>
        <p:spPr>
          <a:xfrm>
            <a:off x="457200" y="2209800"/>
            <a:ext cx="8229600" cy="4191000"/>
          </a:xfrm>
        </p:spPr>
        <p:txBody>
          <a:bodyPr/>
          <a:lstStyle/>
          <a:p>
            <a:pPr eaLnBrk="1" hangingPunct="1"/>
            <a:r>
              <a:rPr lang="en-US" smtClean="0"/>
              <a:t>Outreach and retention strategies for engaging patients into care</a:t>
            </a:r>
          </a:p>
          <a:p>
            <a:pPr eaLnBrk="1" hangingPunct="1"/>
            <a:r>
              <a:rPr lang="en-US" smtClean="0"/>
              <a:t>Methods for retaining patients in care</a:t>
            </a:r>
          </a:p>
          <a:p>
            <a:pPr eaLnBrk="1" hangingPunct="1"/>
            <a:r>
              <a:rPr lang="en-US" smtClean="0"/>
              <a:t>Strategies for increasing patient self-care</a:t>
            </a:r>
          </a:p>
          <a:p>
            <a:pPr eaLnBrk="1" hangingPunct="1"/>
            <a:endParaRPr lang="en-US"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1628</Words>
  <Application>Microsoft Office PowerPoint</Application>
  <PresentationFormat>On-screen Show (4:3)</PresentationFormat>
  <Paragraphs>325</Paragraphs>
  <Slides>63</Slides>
  <Notes>63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Worksheet</vt:lpstr>
      <vt:lpstr>Expanding Access to HIV Oral Health Care  Innovative Program Models</vt:lpstr>
      <vt:lpstr>Learning Objectives</vt:lpstr>
      <vt:lpstr>SPNS Sites</vt:lpstr>
      <vt:lpstr>Multi-Site Evaluation Patients by Site N=2469</vt:lpstr>
      <vt:lpstr>Patient Demographics N=2469</vt:lpstr>
      <vt:lpstr>Models of care</vt:lpstr>
      <vt:lpstr>Original Model of the Oral Health Initiative in Tenderloin</vt:lpstr>
      <vt:lpstr>SF Department of Health</vt:lpstr>
      <vt:lpstr>SF Department of Health</vt:lpstr>
      <vt:lpstr>Slide 10</vt:lpstr>
      <vt:lpstr>Site Specific Challenges</vt:lpstr>
      <vt:lpstr>CLINICAL METHODS - issues &amp; SOLUTIONS</vt:lpstr>
      <vt:lpstr>Dental Case Manager’s Role</vt:lpstr>
      <vt:lpstr>Slide 14</vt:lpstr>
      <vt:lpstr>Results - Clinical</vt:lpstr>
      <vt:lpstr>Results-Significant changes</vt:lpstr>
      <vt:lpstr>Clinical Outcomes- significant changes</vt:lpstr>
      <vt:lpstr>Sustainability- future plans</vt:lpstr>
      <vt:lpstr>AIDS Care Group</vt:lpstr>
      <vt:lpstr>AIDS Care Group</vt:lpstr>
      <vt:lpstr>AIDS Care Group</vt:lpstr>
      <vt:lpstr>Counties in PA</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AIDS Care Group</vt:lpstr>
      <vt:lpstr>Slide 38</vt:lpstr>
      <vt:lpstr>Slide 39</vt:lpstr>
      <vt:lpstr>AIDS Care Group</vt:lpstr>
      <vt:lpstr>AIDS Care Group</vt:lpstr>
      <vt:lpstr>Slide 42</vt:lpstr>
      <vt:lpstr>Slide 43</vt:lpstr>
      <vt:lpstr>Slide 44</vt:lpstr>
      <vt:lpstr>Slide 45</vt:lpstr>
      <vt:lpstr>Slide 46</vt:lpstr>
      <vt:lpstr>Dental Treatment</vt:lpstr>
      <vt:lpstr>Slide 48</vt:lpstr>
      <vt:lpstr>Patient Background</vt:lpstr>
      <vt:lpstr>Why is this case important?</vt:lpstr>
      <vt:lpstr>Slide 51</vt:lpstr>
      <vt:lpstr>Making a Difference</vt:lpstr>
      <vt:lpstr>AIDS Care Group</vt:lpstr>
      <vt:lpstr>AIDS Care Group</vt:lpstr>
      <vt:lpstr>AIDS Care Group</vt:lpstr>
      <vt:lpstr>Slide 56</vt:lpstr>
      <vt:lpstr>Slide 57</vt:lpstr>
      <vt:lpstr>Slide 58</vt:lpstr>
      <vt:lpstr>HIV Alliance</vt:lpstr>
      <vt:lpstr>HIV Alliance</vt:lpstr>
      <vt:lpstr>HIV Alliance</vt:lpstr>
      <vt:lpstr>Questions</vt:lpstr>
      <vt:lpstr>Contact Information</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Access to HIV Oral Health Care  Innovative Program Models</dc:title>
  <dc:creator>Jane Fox</dc:creator>
  <cp:lastModifiedBy>Jane Fox</cp:lastModifiedBy>
  <cp:revision>9</cp:revision>
  <dcterms:created xsi:type="dcterms:W3CDTF">2012-10-03T17:40:41Z</dcterms:created>
  <dcterms:modified xsi:type="dcterms:W3CDTF">2012-11-01T18:20:55Z</dcterms:modified>
</cp:coreProperties>
</file>