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handoutMasterIdLst>
    <p:handoutMasterId r:id="rId50"/>
  </p:handoutMasterIdLst>
  <p:sldIdLst>
    <p:sldId id="256" r:id="rId5"/>
    <p:sldId id="304" r:id="rId6"/>
    <p:sldId id="305" r:id="rId7"/>
    <p:sldId id="306" r:id="rId8"/>
    <p:sldId id="307" r:id="rId9"/>
    <p:sldId id="308" r:id="rId10"/>
    <p:sldId id="309" r:id="rId11"/>
    <p:sldId id="310" r:id="rId12"/>
    <p:sldId id="311" r:id="rId13"/>
    <p:sldId id="313" r:id="rId14"/>
    <p:sldId id="257" r:id="rId15"/>
    <p:sldId id="258" r:id="rId16"/>
    <p:sldId id="312" r:id="rId17"/>
    <p:sldId id="346" r:id="rId18"/>
    <p:sldId id="347" r:id="rId19"/>
    <p:sldId id="261" r:id="rId20"/>
    <p:sldId id="260" r:id="rId21"/>
    <p:sldId id="348" r:id="rId22"/>
    <p:sldId id="298" r:id="rId23"/>
    <p:sldId id="349" r:id="rId24"/>
    <p:sldId id="301" r:id="rId25"/>
    <p:sldId id="339" r:id="rId26"/>
    <p:sldId id="340" r:id="rId27"/>
    <p:sldId id="341" r:id="rId28"/>
    <p:sldId id="344" r:id="rId29"/>
    <p:sldId id="319" r:id="rId30"/>
    <p:sldId id="275" r:id="rId31"/>
    <p:sldId id="277" r:id="rId32"/>
    <p:sldId id="302" r:id="rId33"/>
    <p:sldId id="278" r:id="rId34"/>
    <p:sldId id="320" r:id="rId35"/>
    <p:sldId id="342" r:id="rId36"/>
    <p:sldId id="343" r:id="rId37"/>
    <p:sldId id="321" r:id="rId38"/>
    <p:sldId id="322" r:id="rId39"/>
    <p:sldId id="350" r:id="rId40"/>
    <p:sldId id="345" r:id="rId41"/>
    <p:sldId id="338" r:id="rId42"/>
    <p:sldId id="333" r:id="rId43"/>
    <p:sldId id="279" r:id="rId44"/>
    <p:sldId id="315" r:id="rId45"/>
    <p:sldId id="286" r:id="rId46"/>
    <p:sldId id="317" r:id="rId47"/>
    <p:sldId id="318"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505150"/>
    <a:srgbClr val="A39B8C"/>
    <a:srgbClr val="474746"/>
    <a:srgbClr val="313231"/>
    <a:srgbClr val="FFFF8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283" autoAdjust="0"/>
    <p:restoredTop sz="77202" autoAdjust="0"/>
  </p:normalViewPr>
  <p:slideViewPr>
    <p:cSldViewPr snapToGrid="0" snapToObjects="1">
      <p:cViewPr>
        <p:scale>
          <a:sx n="67" d="100"/>
          <a:sy n="67" d="100"/>
        </p:scale>
        <p:origin x="-1374" y="-462"/>
      </p:cViewPr>
      <p:guideLst>
        <p:guide orient="horz" pos="1518"/>
        <p:guide orient="horz" pos="1120"/>
        <p:guide orient="horz" pos="4095"/>
        <p:guide orient="horz" pos="122"/>
        <p:guide pos="5471"/>
        <p:guide pos="285"/>
        <p:guide pos="357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9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a:t>Controlling High Blood Pressure</a:t>
            </a:r>
          </a:p>
        </c:rich>
      </c:tx>
      <c:layout/>
      <c:overlay val="0"/>
    </c:title>
    <c:autoTitleDeleted val="0"/>
    <c:plotArea>
      <c:layout/>
      <c:barChart>
        <c:barDir val="col"/>
        <c:grouping val="clustered"/>
        <c:varyColors val="0"/>
        <c:ser>
          <c:idx val="0"/>
          <c:order val="0"/>
          <c:invertIfNegative val="0"/>
          <c:val>
            <c:numRef>
              <c:f>'Raw Data'!$J$320:$J$808</c:f>
              <c:numCache>
                <c:formatCode>0.00%</c:formatCode>
                <c:ptCount val="18"/>
                <c:pt idx="0">
                  <c:v>0.57142899999999996</c:v>
                </c:pt>
                <c:pt idx="1">
                  <c:v>0.581395</c:v>
                </c:pt>
                <c:pt idx="2">
                  <c:v>0.66666700000000001</c:v>
                </c:pt>
                <c:pt idx="3">
                  <c:v>0.33333299999999999</c:v>
                </c:pt>
                <c:pt idx="4">
                  <c:v>0.57142899999999996</c:v>
                </c:pt>
                <c:pt idx="5" formatCode="0%">
                  <c:v>0.5</c:v>
                </c:pt>
                <c:pt idx="6">
                  <c:v>0.44444400000000001</c:v>
                </c:pt>
                <c:pt idx="7">
                  <c:v>0.50769200000000003</c:v>
                </c:pt>
                <c:pt idx="8" formatCode="0%">
                  <c:v>0.5</c:v>
                </c:pt>
                <c:pt idx="9">
                  <c:v>0.59090900000000002</c:v>
                </c:pt>
                <c:pt idx="10" formatCode="0%">
                  <c:v>0.5</c:v>
                </c:pt>
                <c:pt idx="11">
                  <c:v>0.625</c:v>
                </c:pt>
                <c:pt idx="12" formatCode="0%">
                  <c:v>1</c:v>
                </c:pt>
                <c:pt idx="13" formatCode="0%">
                  <c:v>0.5</c:v>
                </c:pt>
                <c:pt idx="14" formatCode="0%">
                  <c:v>0.5</c:v>
                </c:pt>
                <c:pt idx="15">
                  <c:v>0.66666700000000001</c:v>
                </c:pt>
                <c:pt idx="16">
                  <c:v>0.52941199999999999</c:v>
                </c:pt>
                <c:pt idx="17">
                  <c:v>0.54285700000000003</c:v>
                </c:pt>
              </c:numCache>
            </c:numRef>
          </c:val>
        </c:ser>
        <c:dLbls>
          <c:showLegendKey val="0"/>
          <c:showVal val="0"/>
          <c:showCatName val="0"/>
          <c:showSerName val="0"/>
          <c:showPercent val="0"/>
          <c:showBubbleSize val="0"/>
        </c:dLbls>
        <c:gapWidth val="150"/>
        <c:axId val="76008448"/>
        <c:axId val="78648064"/>
      </c:barChart>
      <c:catAx>
        <c:axId val="76008448"/>
        <c:scaling>
          <c:orientation val="minMax"/>
        </c:scaling>
        <c:delete val="0"/>
        <c:axPos val="b"/>
        <c:majorTickMark val="out"/>
        <c:minorTickMark val="none"/>
        <c:tickLblPos val="nextTo"/>
        <c:crossAx val="78648064"/>
        <c:crosses val="autoZero"/>
        <c:auto val="1"/>
        <c:lblAlgn val="ctr"/>
        <c:lblOffset val="100"/>
        <c:noMultiLvlLbl val="0"/>
      </c:catAx>
      <c:valAx>
        <c:axId val="78648064"/>
        <c:scaling>
          <c:orientation val="minMax"/>
          <c:max val="1"/>
          <c:min val="0"/>
        </c:scaling>
        <c:delete val="0"/>
        <c:axPos val="l"/>
        <c:majorGridlines/>
        <c:numFmt formatCode="0.00%" sourceLinked="1"/>
        <c:majorTickMark val="out"/>
        <c:minorTickMark val="none"/>
        <c:tickLblPos val="nextTo"/>
        <c:crossAx val="7600844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Encounters by Type</a:t>
            </a:r>
          </a:p>
        </c:rich>
      </c:tx>
      <c:layout/>
      <c:overlay val="0"/>
    </c:title>
    <c:autoTitleDeleted val="0"/>
    <c:plotArea>
      <c:layout/>
      <c:barChart>
        <c:barDir val="col"/>
        <c:grouping val="clustered"/>
        <c:varyColors val="0"/>
        <c:ser>
          <c:idx val="0"/>
          <c:order val="0"/>
          <c:tx>
            <c:strRef>
              <c:f>Sheet1!$B$25</c:f>
              <c:strCache>
                <c:ptCount val="1"/>
                <c:pt idx="0">
                  <c:v>2009</c:v>
                </c:pt>
              </c:strCache>
            </c:strRef>
          </c:tx>
          <c:invertIfNegative val="0"/>
          <c:cat>
            <c:strRef>
              <c:f>Sheet1!$A$26:$A$31</c:f>
              <c:strCache>
                <c:ptCount val="6"/>
                <c:pt idx="0">
                  <c:v>Document/Orders</c:v>
                </c:pt>
                <c:pt idx="1">
                  <c:v>Orders Only</c:v>
                </c:pt>
                <c:pt idx="2">
                  <c:v>Refill</c:v>
                </c:pt>
                <c:pt idx="3">
                  <c:v>Telephone</c:v>
                </c:pt>
                <c:pt idx="4">
                  <c:v>MyChart</c:v>
                </c:pt>
                <c:pt idx="5">
                  <c:v>Office Visit</c:v>
                </c:pt>
              </c:strCache>
            </c:strRef>
          </c:cat>
          <c:val>
            <c:numRef>
              <c:f>Sheet1!$B$26:$B$31</c:f>
              <c:numCache>
                <c:formatCode>General</c:formatCode>
                <c:ptCount val="6"/>
                <c:pt idx="0">
                  <c:v>203</c:v>
                </c:pt>
                <c:pt idx="1">
                  <c:v>1619</c:v>
                </c:pt>
                <c:pt idx="2">
                  <c:v>223</c:v>
                </c:pt>
                <c:pt idx="3">
                  <c:v>286</c:v>
                </c:pt>
                <c:pt idx="4">
                  <c:v>10</c:v>
                </c:pt>
                <c:pt idx="5">
                  <c:v>11257</c:v>
                </c:pt>
              </c:numCache>
            </c:numRef>
          </c:val>
        </c:ser>
        <c:ser>
          <c:idx val="1"/>
          <c:order val="1"/>
          <c:tx>
            <c:strRef>
              <c:f>Sheet1!$C$25</c:f>
              <c:strCache>
                <c:ptCount val="1"/>
                <c:pt idx="0">
                  <c:v>2010</c:v>
                </c:pt>
              </c:strCache>
            </c:strRef>
          </c:tx>
          <c:invertIfNegative val="0"/>
          <c:cat>
            <c:strRef>
              <c:f>Sheet1!$A$26:$A$31</c:f>
              <c:strCache>
                <c:ptCount val="6"/>
                <c:pt idx="0">
                  <c:v>Document/Orders</c:v>
                </c:pt>
                <c:pt idx="1">
                  <c:v>Orders Only</c:v>
                </c:pt>
                <c:pt idx="2">
                  <c:v>Refill</c:v>
                </c:pt>
                <c:pt idx="3">
                  <c:v>Telephone</c:v>
                </c:pt>
                <c:pt idx="4">
                  <c:v>MyChart</c:v>
                </c:pt>
                <c:pt idx="5">
                  <c:v>Office Visit</c:v>
                </c:pt>
              </c:strCache>
            </c:strRef>
          </c:cat>
          <c:val>
            <c:numRef>
              <c:f>Sheet1!$C$26:$C$31</c:f>
              <c:numCache>
                <c:formatCode>General</c:formatCode>
                <c:ptCount val="6"/>
                <c:pt idx="0">
                  <c:v>4384</c:v>
                </c:pt>
                <c:pt idx="1">
                  <c:v>3611</c:v>
                </c:pt>
                <c:pt idx="2">
                  <c:v>6289</c:v>
                </c:pt>
                <c:pt idx="3">
                  <c:v>4799</c:v>
                </c:pt>
                <c:pt idx="4">
                  <c:v>2306</c:v>
                </c:pt>
                <c:pt idx="5">
                  <c:v>11482</c:v>
                </c:pt>
              </c:numCache>
            </c:numRef>
          </c:val>
        </c:ser>
        <c:ser>
          <c:idx val="2"/>
          <c:order val="2"/>
          <c:tx>
            <c:strRef>
              <c:f>Sheet1!$D$25</c:f>
              <c:strCache>
                <c:ptCount val="1"/>
                <c:pt idx="0">
                  <c:v>2011</c:v>
                </c:pt>
              </c:strCache>
            </c:strRef>
          </c:tx>
          <c:invertIfNegative val="0"/>
          <c:cat>
            <c:strRef>
              <c:f>Sheet1!$A$26:$A$31</c:f>
              <c:strCache>
                <c:ptCount val="6"/>
                <c:pt idx="0">
                  <c:v>Document/Orders</c:v>
                </c:pt>
                <c:pt idx="1">
                  <c:v>Orders Only</c:v>
                </c:pt>
                <c:pt idx="2">
                  <c:v>Refill</c:v>
                </c:pt>
                <c:pt idx="3">
                  <c:v>Telephone</c:v>
                </c:pt>
                <c:pt idx="4">
                  <c:v>MyChart</c:v>
                </c:pt>
                <c:pt idx="5">
                  <c:v>Office Visit</c:v>
                </c:pt>
              </c:strCache>
            </c:strRef>
          </c:cat>
          <c:val>
            <c:numRef>
              <c:f>Sheet1!$D$26:$D$31</c:f>
              <c:numCache>
                <c:formatCode>General</c:formatCode>
                <c:ptCount val="6"/>
                <c:pt idx="0">
                  <c:v>4028</c:v>
                </c:pt>
                <c:pt idx="1">
                  <c:v>5428</c:v>
                </c:pt>
                <c:pt idx="2">
                  <c:v>10970</c:v>
                </c:pt>
                <c:pt idx="3">
                  <c:v>7089</c:v>
                </c:pt>
                <c:pt idx="4">
                  <c:v>5284</c:v>
                </c:pt>
                <c:pt idx="5">
                  <c:v>10675</c:v>
                </c:pt>
              </c:numCache>
            </c:numRef>
          </c:val>
        </c:ser>
        <c:dLbls>
          <c:showLegendKey val="0"/>
          <c:showVal val="0"/>
          <c:showCatName val="0"/>
          <c:showSerName val="0"/>
          <c:showPercent val="0"/>
          <c:showBubbleSize val="0"/>
        </c:dLbls>
        <c:gapWidth val="150"/>
        <c:axId val="75980160"/>
        <c:axId val="76809344"/>
      </c:barChart>
      <c:catAx>
        <c:axId val="75980160"/>
        <c:scaling>
          <c:orientation val="minMax"/>
        </c:scaling>
        <c:delete val="0"/>
        <c:axPos val="b"/>
        <c:majorTickMark val="out"/>
        <c:minorTickMark val="none"/>
        <c:tickLblPos val="nextTo"/>
        <c:crossAx val="76809344"/>
        <c:crosses val="autoZero"/>
        <c:auto val="1"/>
        <c:lblAlgn val="ctr"/>
        <c:lblOffset val="100"/>
        <c:noMultiLvlLbl val="0"/>
      </c:catAx>
      <c:valAx>
        <c:axId val="76809344"/>
        <c:scaling>
          <c:orientation val="minMax"/>
        </c:scaling>
        <c:delete val="0"/>
        <c:axPos val="l"/>
        <c:majorGridlines/>
        <c:numFmt formatCode="General" sourceLinked="1"/>
        <c:majorTickMark val="out"/>
        <c:minorTickMark val="none"/>
        <c:tickLblPos val="nextTo"/>
        <c:crossAx val="75980160"/>
        <c:crosses val="autoZero"/>
        <c:crossBetween val="between"/>
      </c:valAx>
    </c:plotArea>
    <c:legend>
      <c:legendPos val="r"/>
      <c:layout/>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867A4F1-3CFD-A942-BFAC-51A9EF976D44}" type="datetimeFigureOut">
              <a:rPr lang="en-US" smtClean="0"/>
              <a:t>10/15/2012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74CE979-9F6B-CD4E-9E39-B5207F7D7A06}" type="slidenum">
              <a:rPr lang="en-US" smtClean="0"/>
              <a:t>‹#›</a:t>
            </a:fld>
            <a:endParaRPr lang="en-US" dirty="0"/>
          </a:p>
        </p:txBody>
      </p:sp>
    </p:spTree>
    <p:extLst>
      <p:ext uri="{BB962C8B-B14F-4D97-AF65-F5344CB8AC3E}">
        <p14:creationId xmlns:p14="http://schemas.microsoft.com/office/powerpoint/2010/main" val="9877509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E9438B-B1C6-8B4B-9BED-10A3CE67B9E3}" type="datetimeFigureOut">
              <a:rPr lang="en-US" smtClean="0"/>
              <a:t>10/15/2012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E3ED14-1C06-B149-8A7D-CC5362078B58}" type="slidenum">
              <a:rPr lang="en-US" smtClean="0"/>
              <a:t>‹#›</a:t>
            </a:fld>
            <a:endParaRPr lang="en-US" dirty="0"/>
          </a:p>
        </p:txBody>
      </p:sp>
    </p:spTree>
    <p:extLst>
      <p:ext uri="{BB962C8B-B14F-4D97-AF65-F5344CB8AC3E}">
        <p14:creationId xmlns:p14="http://schemas.microsoft.com/office/powerpoint/2010/main" val="44222524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pPr/>
              <a:t>8</a:t>
            </a:fld>
            <a:endParaRPr lang="en-US" dirty="0"/>
          </a:p>
        </p:txBody>
      </p:sp>
    </p:spTree>
    <p:extLst>
      <p:ext uri="{BB962C8B-B14F-4D97-AF65-F5344CB8AC3E}">
        <p14:creationId xmlns:p14="http://schemas.microsoft.com/office/powerpoint/2010/main" val="39245163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pPr/>
              <a:t>29</a:t>
            </a:fld>
            <a:endParaRPr lang="en-US" dirty="0"/>
          </a:p>
        </p:txBody>
      </p:sp>
    </p:spTree>
    <p:extLst>
      <p:ext uri="{BB962C8B-B14F-4D97-AF65-F5344CB8AC3E}">
        <p14:creationId xmlns:p14="http://schemas.microsoft.com/office/powerpoint/2010/main" val="3206930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about the system impact;</a:t>
            </a:r>
            <a:r>
              <a:rPr lang="en-US" baseline="0" dirty="0" smtClean="0"/>
              <a:t> is the system the problem or the solution; there is a human element to reach that goal; how can a changed system help reach that goal.</a:t>
            </a:r>
            <a:endParaRPr lang="en-US" dirty="0"/>
          </a:p>
        </p:txBody>
      </p:sp>
      <p:sp>
        <p:nvSpPr>
          <p:cNvPr id="4" name="Slide Number Placeholder 3"/>
          <p:cNvSpPr>
            <a:spLocks noGrp="1"/>
          </p:cNvSpPr>
          <p:nvPr>
            <p:ph type="sldNum" sz="quarter" idx="10"/>
          </p:nvPr>
        </p:nvSpPr>
        <p:spPr/>
        <p:txBody>
          <a:bodyPr/>
          <a:lstStyle/>
          <a:p>
            <a:fld id="{C700808D-05F5-48CB-8628-B26CEC7428B0}" type="slidenum">
              <a:rPr lang="en-US" smtClean="0"/>
              <a:t>30</a:t>
            </a:fld>
            <a:endParaRPr lang="en-US" dirty="0"/>
          </a:p>
        </p:txBody>
      </p:sp>
    </p:spTree>
    <p:extLst>
      <p:ext uri="{BB962C8B-B14F-4D97-AF65-F5344CB8AC3E}">
        <p14:creationId xmlns:p14="http://schemas.microsoft.com/office/powerpoint/2010/main" val="36323350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Switc</a:t>
            </a:r>
            <a:r>
              <a:rPr lang="en-US" baseline="0" dirty="0" smtClean="0"/>
              <a:t>h to Dr. Sitapati</a:t>
            </a:r>
            <a:endParaRPr lang="en-US" dirty="0"/>
          </a:p>
        </p:txBody>
      </p:sp>
      <p:sp>
        <p:nvSpPr>
          <p:cNvPr id="4" name="Slide Number Placeholder 3"/>
          <p:cNvSpPr>
            <a:spLocks noGrp="1"/>
          </p:cNvSpPr>
          <p:nvPr>
            <p:ph type="sldNum" sz="quarter" idx="10"/>
          </p:nvPr>
        </p:nvSpPr>
        <p:spPr/>
        <p:txBody>
          <a:bodyPr/>
          <a:lstStyle/>
          <a:p>
            <a:fld id="{C700808D-05F5-48CB-8628-B26CEC7428B0}" type="slidenum">
              <a:rPr lang="en-US" smtClean="0"/>
              <a:t>32</a:t>
            </a:fld>
            <a:endParaRPr lang="en-US" dirty="0"/>
          </a:p>
        </p:txBody>
      </p:sp>
    </p:spTree>
    <p:extLst>
      <p:ext uri="{BB962C8B-B14F-4D97-AF65-F5344CB8AC3E}">
        <p14:creationId xmlns:p14="http://schemas.microsoft.com/office/powerpoint/2010/main" val="2983231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mandatory reporting requirements; how it</a:t>
            </a:r>
            <a:r>
              <a:rPr lang="en-US" baseline="0" dirty="0" smtClean="0"/>
              <a:t> is possible to use ACCESS database to make the relationships of the MAP about the data; show the snapshot</a:t>
            </a:r>
            <a:endParaRPr lang="en-US" dirty="0"/>
          </a:p>
        </p:txBody>
      </p:sp>
      <p:sp>
        <p:nvSpPr>
          <p:cNvPr id="4" name="Slide Number Placeholder 3"/>
          <p:cNvSpPr>
            <a:spLocks noGrp="1"/>
          </p:cNvSpPr>
          <p:nvPr>
            <p:ph type="sldNum" sz="quarter" idx="10"/>
          </p:nvPr>
        </p:nvSpPr>
        <p:spPr/>
        <p:txBody>
          <a:bodyPr/>
          <a:lstStyle/>
          <a:p>
            <a:fld id="{C700808D-05F5-48CB-8628-B26CEC7428B0}" type="slidenum">
              <a:rPr lang="en-US" smtClean="0"/>
              <a:t>35</a:t>
            </a:fld>
            <a:endParaRPr lang="en-US" dirty="0"/>
          </a:p>
        </p:txBody>
      </p:sp>
    </p:spTree>
    <p:extLst>
      <p:ext uri="{BB962C8B-B14F-4D97-AF65-F5344CB8AC3E}">
        <p14:creationId xmlns:p14="http://schemas.microsoft.com/office/powerpoint/2010/main" val="619082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0808D-05F5-48CB-8628-B26CEC7428B0}" type="slidenum">
              <a:rPr lang="en-US" smtClean="0"/>
              <a:t>36</a:t>
            </a:fld>
            <a:endParaRPr lang="en-US" dirty="0"/>
          </a:p>
        </p:txBody>
      </p:sp>
    </p:spTree>
    <p:extLst>
      <p:ext uri="{BB962C8B-B14F-4D97-AF65-F5344CB8AC3E}">
        <p14:creationId xmlns:p14="http://schemas.microsoft.com/office/powerpoint/2010/main" val="6190827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baseline="0" dirty="0" smtClean="0"/>
              <a:t>OOE: its killing me! Continues to be a struggle; for those close/easy and done (helps) for those far from goal (not enough)</a:t>
            </a:r>
          </a:p>
          <a:p>
            <a:pPr marL="228600" indent="-228600">
              <a:buAutoNum type="arabicPeriod"/>
            </a:pPr>
            <a:r>
              <a:rPr lang="en-US" baseline="0" dirty="0" smtClean="0"/>
              <a:t>Bad: test ordering utilization….Good: confidential disclosure </a:t>
            </a:r>
            <a:endParaRPr lang="en-US" dirty="0"/>
          </a:p>
        </p:txBody>
      </p:sp>
      <p:sp>
        <p:nvSpPr>
          <p:cNvPr id="4" name="Slide Number Placeholder 3"/>
          <p:cNvSpPr>
            <a:spLocks noGrp="1"/>
          </p:cNvSpPr>
          <p:nvPr>
            <p:ph type="sldNum" sz="quarter" idx="10"/>
          </p:nvPr>
        </p:nvSpPr>
        <p:spPr/>
        <p:txBody>
          <a:bodyPr/>
          <a:lstStyle/>
          <a:p>
            <a:fld id="{C700808D-05F5-48CB-8628-B26CEC7428B0}" type="slidenum">
              <a:rPr lang="en-US" smtClean="0"/>
              <a:t>37</a:t>
            </a:fld>
            <a:endParaRPr lang="en-US" dirty="0"/>
          </a:p>
        </p:txBody>
      </p:sp>
    </p:spTree>
    <p:extLst>
      <p:ext uri="{BB962C8B-B14F-4D97-AF65-F5344CB8AC3E}">
        <p14:creationId xmlns:p14="http://schemas.microsoft.com/office/powerpoint/2010/main" val="19523391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Ans:  All of</a:t>
            </a:r>
            <a:r>
              <a:rPr lang="en-US" baseline="0" dirty="0" smtClean="0"/>
              <a:t> the above</a:t>
            </a:r>
          </a:p>
          <a:p>
            <a:r>
              <a:rPr lang="en-US" baseline="0" dirty="0" smtClean="0"/>
              <a:t>Refer to handout for specific of best match</a:t>
            </a:r>
            <a:endParaRPr lang="en-US" dirty="0"/>
          </a:p>
        </p:txBody>
      </p:sp>
      <p:sp>
        <p:nvSpPr>
          <p:cNvPr id="4" name="Slide Number Placeholder 3"/>
          <p:cNvSpPr>
            <a:spLocks noGrp="1"/>
          </p:cNvSpPr>
          <p:nvPr>
            <p:ph type="sldNum" sz="quarter" idx="10"/>
          </p:nvPr>
        </p:nvSpPr>
        <p:spPr/>
        <p:txBody>
          <a:bodyPr/>
          <a:lstStyle/>
          <a:p>
            <a:fld id="{C700808D-05F5-48CB-8628-B26CEC7428B0}" type="slidenum">
              <a:rPr lang="en-US" smtClean="0"/>
              <a:t>38</a:t>
            </a:fld>
            <a:endParaRPr lang="en-US" dirty="0"/>
          </a:p>
        </p:txBody>
      </p:sp>
    </p:spTree>
    <p:extLst>
      <p:ext uri="{BB962C8B-B14F-4D97-AF65-F5344CB8AC3E}">
        <p14:creationId xmlns:p14="http://schemas.microsoft.com/office/powerpoint/2010/main" val="19523391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0808D-05F5-48CB-8628-B26CEC7428B0}" type="slidenum">
              <a:rPr lang="en-US" smtClean="0"/>
              <a:t>39</a:t>
            </a:fld>
            <a:endParaRPr lang="en-US" dirty="0"/>
          </a:p>
        </p:txBody>
      </p:sp>
    </p:spTree>
    <p:extLst>
      <p:ext uri="{BB962C8B-B14F-4D97-AF65-F5344CB8AC3E}">
        <p14:creationId xmlns:p14="http://schemas.microsoft.com/office/powerpoint/2010/main" val="13708116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t>40</a:t>
            </a:fld>
            <a:endParaRPr lang="en-US" dirty="0"/>
          </a:p>
        </p:txBody>
      </p:sp>
    </p:spTree>
    <p:extLst>
      <p:ext uri="{BB962C8B-B14F-4D97-AF65-F5344CB8AC3E}">
        <p14:creationId xmlns:p14="http://schemas.microsoft.com/office/powerpoint/2010/main" val="3305558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t>42</a:t>
            </a:fld>
            <a:endParaRPr lang="en-US" dirty="0"/>
          </a:p>
        </p:txBody>
      </p:sp>
    </p:spTree>
    <p:extLst>
      <p:ext uri="{BB962C8B-B14F-4D97-AF65-F5344CB8AC3E}">
        <p14:creationId xmlns:p14="http://schemas.microsoft.com/office/powerpoint/2010/main" val="379638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pPr/>
              <a:t>10</a:t>
            </a:fld>
            <a:endParaRPr lang="en-US" dirty="0"/>
          </a:p>
        </p:txBody>
      </p:sp>
    </p:spTree>
    <p:extLst>
      <p:ext uri="{BB962C8B-B14F-4D97-AF65-F5344CB8AC3E}">
        <p14:creationId xmlns:p14="http://schemas.microsoft.com/office/powerpoint/2010/main" val="3898749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pPr/>
              <a:t>43</a:t>
            </a:fld>
            <a:endParaRPr lang="en-US" dirty="0"/>
          </a:p>
        </p:txBody>
      </p:sp>
    </p:spTree>
    <p:extLst>
      <p:ext uri="{BB962C8B-B14F-4D97-AF65-F5344CB8AC3E}">
        <p14:creationId xmlns:p14="http://schemas.microsoft.com/office/powerpoint/2010/main" val="12976929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lvl="1" indent="0">
              <a:buNone/>
            </a:pPr>
            <a:r>
              <a:rPr lang="en-US" dirty="0" smtClean="0"/>
              <a:t>Lets giv</a:t>
            </a:r>
            <a:r>
              <a:rPr lang="en-US" baseline="0" dirty="0" smtClean="0"/>
              <a:t>e a few examples of what we’re talking about when we say metrics.</a:t>
            </a:r>
          </a:p>
          <a:p>
            <a:pPr marL="514350" lvl="1" indent="0">
              <a:buNone/>
            </a:pPr>
            <a:r>
              <a:rPr lang="en-US" dirty="0" smtClean="0"/>
              <a:t>Examples include:</a:t>
            </a:r>
          </a:p>
          <a:p>
            <a:pPr marL="514350" lvl="1" indent="0">
              <a:buNone/>
            </a:pPr>
            <a:r>
              <a:rPr lang="en-US" dirty="0" smtClean="0"/>
              <a:t>Open Overdue Encounters</a:t>
            </a:r>
          </a:p>
          <a:p>
            <a:pPr marL="514350" lvl="1" indent="0">
              <a:buNone/>
            </a:pPr>
            <a:r>
              <a:rPr lang="en-US" dirty="0" smtClean="0"/>
              <a:t>Number/percent</a:t>
            </a:r>
            <a:r>
              <a:rPr lang="en-US" baseline="0" dirty="0" smtClean="0"/>
              <a:t> No Show appointments</a:t>
            </a:r>
          </a:p>
          <a:p>
            <a:pPr marL="514350" lvl="1" indent="0">
              <a:buNone/>
            </a:pPr>
            <a:r>
              <a:rPr lang="en-US" dirty="0" smtClean="0"/>
              <a:t>Number of flu shots given in a season</a:t>
            </a:r>
          </a:p>
          <a:p>
            <a:pPr marL="514350" lvl="1" indent="0">
              <a:buNone/>
            </a:pPr>
            <a:r>
              <a:rPr lang="en-US" baseline="0" dirty="0" smtClean="0"/>
              <a:t>Surgery patients who received VTE prophylaxis</a:t>
            </a:r>
          </a:p>
          <a:p>
            <a:pPr marL="514350" lvl="1" indent="0">
              <a:buNone/>
            </a:pPr>
            <a:endParaRPr lang="en-US" dirty="0" smtClean="0"/>
          </a:p>
        </p:txBody>
      </p:sp>
      <p:sp>
        <p:nvSpPr>
          <p:cNvPr id="4" name="Slide Number Placeholder 3"/>
          <p:cNvSpPr>
            <a:spLocks noGrp="1"/>
          </p:cNvSpPr>
          <p:nvPr>
            <p:ph type="sldNum" sz="quarter" idx="10"/>
          </p:nvPr>
        </p:nvSpPr>
        <p:spPr/>
        <p:txBody>
          <a:bodyPr/>
          <a:lstStyle/>
          <a:p>
            <a:fld id="{C700808D-05F5-48CB-8628-B26CEC7428B0}" type="slidenum">
              <a:rPr lang="en-US" smtClean="0"/>
              <a:t>11</a:t>
            </a:fld>
            <a:endParaRPr lang="en-US" dirty="0"/>
          </a:p>
        </p:txBody>
      </p:sp>
    </p:spTree>
    <p:extLst>
      <p:ext uri="{BB962C8B-B14F-4D97-AF65-F5344CB8AC3E}">
        <p14:creationId xmlns:p14="http://schemas.microsoft.com/office/powerpoint/2010/main" val="2075801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t>12</a:t>
            </a:fld>
            <a:endParaRPr lang="en-US" dirty="0"/>
          </a:p>
        </p:txBody>
      </p:sp>
    </p:spTree>
    <p:extLst>
      <p:ext uri="{BB962C8B-B14F-4D97-AF65-F5344CB8AC3E}">
        <p14:creationId xmlns:p14="http://schemas.microsoft.com/office/powerpoint/2010/main" val="2012912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0808D-05F5-48CB-8628-B26CEC7428B0}" type="slidenum">
              <a:rPr lang="en-US" smtClean="0"/>
              <a:t>16</a:t>
            </a:fld>
            <a:endParaRPr lang="en-US" dirty="0"/>
          </a:p>
        </p:txBody>
      </p:sp>
    </p:spTree>
    <p:extLst>
      <p:ext uri="{BB962C8B-B14F-4D97-AF65-F5344CB8AC3E}">
        <p14:creationId xmlns:p14="http://schemas.microsoft.com/office/powerpoint/2010/main" val="4046390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Barbara</a:t>
            </a:r>
            <a:r>
              <a:rPr lang="en-US" baseline="0" dirty="0" smtClean="0"/>
              <a:t> Speaks</a:t>
            </a:r>
            <a:endParaRPr lang="en-US" dirty="0"/>
          </a:p>
        </p:txBody>
      </p:sp>
      <p:sp>
        <p:nvSpPr>
          <p:cNvPr id="4" name="Slide Number Placeholder 3"/>
          <p:cNvSpPr>
            <a:spLocks noGrp="1"/>
          </p:cNvSpPr>
          <p:nvPr>
            <p:ph type="sldNum" sz="quarter" idx="10"/>
          </p:nvPr>
        </p:nvSpPr>
        <p:spPr/>
        <p:txBody>
          <a:bodyPr/>
          <a:lstStyle/>
          <a:p>
            <a:fld id="{C700808D-05F5-48CB-8628-B26CEC7428B0}" type="slidenum">
              <a:rPr lang="en-US" smtClean="0"/>
              <a:t>17</a:t>
            </a:fld>
            <a:endParaRPr lang="en-US" dirty="0"/>
          </a:p>
        </p:txBody>
      </p:sp>
    </p:spTree>
    <p:extLst>
      <p:ext uri="{BB962C8B-B14F-4D97-AF65-F5344CB8AC3E}">
        <p14:creationId xmlns:p14="http://schemas.microsoft.com/office/powerpoint/2010/main" val="2983231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Meaningful use: very helpful to get everyone aligned within 3 months; clinic level added additional strength</a:t>
            </a:r>
          </a:p>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t>19</a:t>
            </a:fld>
            <a:endParaRPr lang="en-US" dirty="0"/>
          </a:p>
        </p:txBody>
      </p:sp>
    </p:spTree>
    <p:extLst>
      <p:ext uri="{BB962C8B-B14F-4D97-AF65-F5344CB8AC3E}">
        <p14:creationId xmlns:p14="http://schemas.microsoft.com/office/powerpoint/2010/main" val="1702368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Meaningful use: very helpful to get everyone aligned within 3 months; clinic level added additional strength</a:t>
            </a:r>
          </a:p>
          <a:p>
            <a:endParaRPr lang="en-US" dirty="0"/>
          </a:p>
        </p:txBody>
      </p:sp>
      <p:sp>
        <p:nvSpPr>
          <p:cNvPr id="4" name="Slide Number Placeholder 3"/>
          <p:cNvSpPr>
            <a:spLocks noGrp="1"/>
          </p:cNvSpPr>
          <p:nvPr>
            <p:ph type="sldNum" sz="quarter" idx="10"/>
          </p:nvPr>
        </p:nvSpPr>
        <p:spPr/>
        <p:txBody>
          <a:bodyPr/>
          <a:lstStyle/>
          <a:p>
            <a:fld id="{A8E3ED14-1C06-B149-8A7D-CC5362078B58}" type="slidenum">
              <a:rPr lang="en-US" smtClean="0"/>
              <a:t>20</a:t>
            </a:fld>
            <a:endParaRPr lang="en-US" dirty="0"/>
          </a:p>
        </p:txBody>
      </p:sp>
    </p:spTree>
    <p:extLst>
      <p:ext uri="{BB962C8B-B14F-4D97-AF65-F5344CB8AC3E}">
        <p14:creationId xmlns:p14="http://schemas.microsoft.com/office/powerpoint/2010/main" val="1702368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00808D-05F5-48CB-8628-B26CEC7428B0}" type="slidenum">
              <a:rPr lang="en-US" smtClean="0"/>
              <a:t>27</a:t>
            </a:fld>
            <a:endParaRPr lang="en-US" dirty="0"/>
          </a:p>
        </p:txBody>
      </p:sp>
    </p:spTree>
    <p:extLst>
      <p:ext uri="{BB962C8B-B14F-4D97-AF65-F5344CB8AC3E}">
        <p14:creationId xmlns:p14="http://schemas.microsoft.com/office/powerpoint/2010/main" val="207580164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1">
    <p:spTree>
      <p:nvGrpSpPr>
        <p:cNvPr id="1" name=""/>
        <p:cNvGrpSpPr/>
        <p:nvPr/>
      </p:nvGrpSpPr>
      <p:grpSpPr>
        <a:xfrm>
          <a:off x="0" y="0"/>
          <a:ext cx="0" cy="0"/>
          <a:chOff x="0" y="0"/>
          <a:chExt cx="0" cy="0"/>
        </a:xfrm>
      </p:grpSpPr>
      <p:sp>
        <p:nvSpPr>
          <p:cNvPr id="11" name="Title 1"/>
          <p:cNvSpPr>
            <a:spLocks noGrp="1"/>
          </p:cNvSpPr>
          <p:nvPr>
            <p:ph type="ctrTitle" hasCustomPrompt="1"/>
          </p:nvPr>
        </p:nvSpPr>
        <p:spPr>
          <a:xfrm>
            <a:off x="457200" y="3341325"/>
            <a:ext cx="8229600" cy="914579"/>
          </a:xfrm>
          <a:prstGeom prst="rect">
            <a:avLst/>
          </a:prstGeom>
        </p:spPr>
        <p:txBody>
          <a:bodyPr/>
          <a:lstStyle>
            <a:lvl1pPr>
              <a:lnSpc>
                <a:spcPct val="100000"/>
              </a:lnSpc>
              <a:defRPr/>
            </a:lvl1pPr>
          </a:lstStyle>
          <a:p>
            <a:r>
              <a:rPr lang="en-US" dirty="0" smtClean="0"/>
              <a:t>Click to Edit the Master Title Style</a:t>
            </a:r>
            <a:endParaRPr lang="en-US" dirty="0"/>
          </a:p>
        </p:txBody>
      </p:sp>
      <p:sp>
        <p:nvSpPr>
          <p:cNvPr id="12" name="Subtitle 2"/>
          <p:cNvSpPr>
            <a:spLocks noGrp="1"/>
          </p:cNvSpPr>
          <p:nvPr>
            <p:ph type="subTitle" idx="1" hasCustomPrompt="1"/>
          </p:nvPr>
        </p:nvSpPr>
        <p:spPr>
          <a:xfrm>
            <a:off x="457200" y="4472510"/>
            <a:ext cx="82296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9" name="Line 19"/>
          <p:cNvSpPr>
            <a:spLocks noChangeShapeType="1"/>
          </p:cNvSpPr>
          <p:nvPr userDrawn="1"/>
        </p:nvSpPr>
        <p:spPr bwMode="auto">
          <a:xfrm>
            <a:off x="457200" y="4336778"/>
            <a:ext cx="82295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dirty="0">
              <a:ln>
                <a:solidFill>
                  <a:schemeClr val="tx1">
                    <a:lumMod val="75000"/>
                    <a:lumOff val="25000"/>
                  </a:schemeClr>
                </a:solidFill>
              </a:ln>
              <a:ea typeface="+mn-ea"/>
            </a:endParaRPr>
          </a:p>
        </p:txBody>
      </p:sp>
      <p:pic>
        <p:nvPicPr>
          <p:cNvPr id="10" name="Picture 9" descr="--logo-hsy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29576" y="5928589"/>
            <a:ext cx="1955443" cy="576072"/>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3614" y="450850"/>
            <a:ext cx="8229600" cy="2752344"/>
          </a:xfrm>
          <a:prstGeom prst="rect">
            <a:avLst/>
          </a:prstGeom>
        </p:spPr>
      </p:pic>
    </p:spTree>
    <p:extLst>
      <p:ext uri="{BB962C8B-B14F-4D97-AF65-F5344CB8AC3E}">
        <p14:creationId xmlns:p14="http://schemas.microsoft.com/office/powerpoint/2010/main" val="3933126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31E7BA56-6705-40E5-B9B6-A35218AE2814}" type="datetimeFigureOut">
              <a:rPr lang="en-US" smtClean="0"/>
              <a:t>10/15/2012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A8916829-160F-46C0-88F7-D4FFEBE126FF}" type="slidenum">
              <a:rPr lang="en-US" smtClean="0"/>
              <a:t>‹#›</a:t>
            </a:fld>
            <a:endParaRPr lang="en-US" dirty="0"/>
          </a:p>
        </p:txBody>
      </p:sp>
    </p:spTree>
    <p:extLst>
      <p:ext uri="{BB962C8B-B14F-4D97-AF65-F5344CB8AC3E}">
        <p14:creationId xmlns:p14="http://schemas.microsoft.com/office/powerpoint/2010/main" val="2641251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31E7BA56-6705-40E5-B9B6-A35218AE2814}" type="datetimeFigureOut">
              <a:rPr lang="en-US" smtClean="0"/>
              <a:t>10/15/2012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A8916829-160F-46C0-88F7-D4FFEBE126FF}" type="slidenum">
              <a:rPr lang="en-US" smtClean="0"/>
              <a:t>‹#›</a:t>
            </a:fld>
            <a:endParaRPr lang="en-US" dirty="0"/>
          </a:p>
        </p:txBody>
      </p:sp>
    </p:spTree>
    <p:extLst>
      <p:ext uri="{BB962C8B-B14F-4D97-AF65-F5344CB8AC3E}">
        <p14:creationId xmlns:p14="http://schemas.microsoft.com/office/powerpoint/2010/main" val="12873972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31E7BA56-6705-40E5-B9B6-A35218AE2814}" type="datetimeFigureOut">
              <a:rPr lang="en-US" smtClean="0"/>
              <a:pPr/>
              <a:t>10/15/2012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A8916829-160F-46C0-88F7-D4FFEBE126FF}" type="slidenum">
              <a:rPr lang="en-US" smtClean="0"/>
              <a:pPr/>
              <a:t>‹#›</a:t>
            </a:fld>
            <a:endParaRPr lang="en-US" dirty="0"/>
          </a:p>
        </p:txBody>
      </p:sp>
    </p:spTree>
    <p:extLst>
      <p:ext uri="{BB962C8B-B14F-4D97-AF65-F5344CB8AC3E}">
        <p14:creationId xmlns:p14="http://schemas.microsoft.com/office/powerpoint/2010/main" val="2288558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31E7BA56-6705-40E5-B9B6-A35218AE2814}" type="datetimeFigureOut">
              <a:rPr lang="en-US" smtClean="0"/>
              <a:t>10/15/2012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A8916829-160F-46C0-88F7-D4FFEBE126FF}" type="slidenum">
              <a:rPr lang="en-US" smtClean="0"/>
              <a:t>‹#›</a:t>
            </a:fld>
            <a:endParaRPr lang="en-US" dirty="0"/>
          </a:p>
        </p:txBody>
      </p:sp>
    </p:spTree>
    <p:extLst>
      <p:ext uri="{BB962C8B-B14F-4D97-AF65-F5344CB8AC3E}">
        <p14:creationId xmlns:p14="http://schemas.microsoft.com/office/powerpoint/2010/main" val="30469388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2">
    <p:spTree>
      <p:nvGrpSpPr>
        <p:cNvPr id="1" name=""/>
        <p:cNvGrpSpPr/>
        <p:nvPr/>
      </p:nvGrpSpPr>
      <p:grpSpPr>
        <a:xfrm>
          <a:off x="0" y="0"/>
          <a:ext cx="0" cy="0"/>
          <a:chOff x="0" y="0"/>
          <a:chExt cx="0" cy="0"/>
        </a:xfrm>
      </p:grpSpPr>
      <p:sp>
        <p:nvSpPr>
          <p:cNvPr id="12" name="Line 19"/>
          <p:cNvSpPr>
            <a:spLocks noChangeShapeType="1"/>
          </p:cNvSpPr>
          <p:nvPr userDrawn="1"/>
        </p:nvSpPr>
        <p:spPr bwMode="auto">
          <a:xfrm>
            <a:off x="457200" y="4336778"/>
            <a:ext cx="82295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dirty="0">
              <a:ln>
                <a:solidFill>
                  <a:schemeClr val="tx1">
                    <a:lumMod val="75000"/>
                    <a:lumOff val="25000"/>
                  </a:schemeClr>
                </a:solidFill>
              </a:ln>
              <a:ea typeface="+mn-ea"/>
            </a:endParaRPr>
          </a:p>
        </p:txBody>
      </p:sp>
      <p:sp>
        <p:nvSpPr>
          <p:cNvPr id="7" name="Title 1"/>
          <p:cNvSpPr>
            <a:spLocks noGrp="1"/>
          </p:cNvSpPr>
          <p:nvPr>
            <p:ph type="ctrTitle" hasCustomPrompt="1"/>
          </p:nvPr>
        </p:nvSpPr>
        <p:spPr>
          <a:xfrm>
            <a:off x="457200" y="3341325"/>
            <a:ext cx="8229600" cy="914579"/>
          </a:xfrm>
          <a:prstGeom prst="rect">
            <a:avLst/>
          </a:prstGeom>
        </p:spPr>
        <p:txBody>
          <a:bodyPr/>
          <a:lstStyle>
            <a:lvl1pPr>
              <a:lnSpc>
                <a:spcPct val="100000"/>
              </a:lnSpc>
              <a:defRPr/>
            </a:lvl1pPr>
          </a:lstStyle>
          <a:p>
            <a:r>
              <a:rPr lang="en-US" dirty="0" smtClean="0"/>
              <a:t>Click to Edit the Master Title Style</a:t>
            </a:r>
            <a:endParaRPr lang="en-US" dirty="0"/>
          </a:p>
        </p:txBody>
      </p:sp>
      <p:sp>
        <p:nvSpPr>
          <p:cNvPr id="8" name="Subtitle 2"/>
          <p:cNvSpPr>
            <a:spLocks noGrp="1"/>
          </p:cNvSpPr>
          <p:nvPr>
            <p:ph type="subTitle" idx="1" hasCustomPrompt="1"/>
          </p:nvPr>
        </p:nvSpPr>
        <p:spPr>
          <a:xfrm>
            <a:off x="457200" y="4472510"/>
            <a:ext cx="82296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1" name="Picture 10" descr="--logo-hsy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29576" y="5928589"/>
            <a:ext cx="1955443" cy="57607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613" y="450850"/>
            <a:ext cx="8192639" cy="2739982"/>
          </a:xfrm>
          <a:prstGeom prst="rect">
            <a:avLst/>
          </a:prstGeom>
        </p:spPr>
      </p:pic>
    </p:spTree>
    <p:extLst>
      <p:ext uri="{BB962C8B-B14F-4D97-AF65-F5344CB8AC3E}">
        <p14:creationId xmlns:p14="http://schemas.microsoft.com/office/powerpoint/2010/main" val="24944317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57200" y="3341325"/>
            <a:ext cx="8229600" cy="914579"/>
          </a:xfrm>
          <a:prstGeom prst="rect">
            <a:avLst/>
          </a:prstGeom>
        </p:spPr>
        <p:txBody>
          <a:bodyPr/>
          <a:lstStyle>
            <a:lvl1pPr>
              <a:lnSpc>
                <a:spcPct val="100000"/>
              </a:lnSpc>
              <a:defRPr/>
            </a:lvl1pPr>
          </a:lstStyle>
          <a:p>
            <a:r>
              <a:rPr lang="en-US" dirty="0" smtClean="0"/>
              <a:t>Click to Edit the Master Title Style</a:t>
            </a:r>
            <a:endParaRPr lang="en-US" dirty="0"/>
          </a:p>
        </p:txBody>
      </p:sp>
      <p:sp>
        <p:nvSpPr>
          <p:cNvPr id="12" name="Line 19"/>
          <p:cNvSpPr>
            <a:spLocks noChangeShapeType="1"/>
          </p:cNvSpPr>
          <p:nvPr userDrawn="1"/>
        </p:nvSpPr>
        <p:spPr bwMode="auto">
          <a:xfrm>
            <a:off x="457200" y="4336778"/>
            <a:ext cx="82295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dirty="0">
              <a:ln>
                <a:solidFill>
                  <a:schemeClr val="tx1">
                    <a:lumMod val="75000"/>
                    <a:lumOff val="25000"/>
                  </a:schemeClr>
                </a:solidFill>
              </a:ln>
              <a:ea typeface="+mn-ea"/>
            </a:endParaRPr>
          </a:p>
        </p:txBody>
      </p:sp>
      <p:sp>
        <p:nvSpPr>
          <p:cNvPr id="7" name="Subtitle 2"/>
          <p:cNvSpPr>
            <a:spLocks noGrp="1"/>
          </p:cNvSpPr>
          <p:nvPr>
            <p:ph type="subTitle" idx="1" hasCustomPrompt="1"/>
          </p:nvPr>
        </p:nvSpPr>
        <p:spPr>
          <a:xfrm>
            <a:off x="457200" y="4472510"/>
            <a:ext cx="8229600" cy="1136476"/>
          </a:xfrm>
          <a:prstGeom prst="rect">
            <a:avLst/>
          </a:prstGeom>
        </p:spPr>
        <p:txBody>
          <a:bodyPr/>
          <a:lstStyle>
            <a:lvl1pPr marL="0" indent="0" algn="l">
              <a:buNone/>
              <a:defRPr>
                <a:solidFill>
                  <a:schemeClr val="bg2">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0" name="Picture 9" descr="--logo-hsy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29576" y="5928589"/>
            <a:ext cx="1955443" cy="576072"/>
          </a:xfrm>
          <a:prstGeom prst="rect">
            <a:avLst/>
          </a:prstGeom>
        </p:spPr>
      </p:pic>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5613" y="450850"/>
            <a:ext cx="8229600" cy="2752343"/>
          </a:xfrm>
          <a:prstGeom prst="rect">
            <a:avLst/>
          </a:prstGeom>
        </p:spPr>
      </p:pic>
    </p:spTree>
    <p:extLst>
      <p:ext uri="{BB962C8B-B14F-4D97-AF65-F5344CB8AC3E}">
        <p14:creationId xmlns:p14="http://schemas.microsoft.com/office/powerpoint/2010/main" val="3309988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383384"/>
            <a:ext cx="8229600" cy="1362075"/>
          </a:xfrm>
          <a:prstGeom prst="rect">
            <a:avLst/>
          </a:prstGeom>
        </p:spPr>
        <p:txBody>
          <a:bodyPr anchor="t">
            <a:normAutofit/>
          </a:bodyPr>
          <a:lstStyle>
            <a:lvl1pPr algn="l">
              <a:defRPr sz="3600" b="1" cap="none"/>
            </a:lvl1pPr>
          </a:lstStyle>
          <a:p>
            <a:r>
              <a:rPr lang="en-US" dirty="0" smtClean="0"/>
              <a:t>Click to Edit the Master Title Style</a:t>
            </a:r>
            <a:endParaRPr lang="en-US" dirty="0"/>
          </a:p>
        </p:txBody>
      </p:sp>
      <p:sp>
        <p:nvSpPr>
          <p:cNvPr id="3" name="Text Placeholder 2"/>
          <p:cNvSpPr>
            <a:spLocks noGrp="1"/>
          </p:cNvSpPr>
          <p:nvPr>
            <p:ph type="body" idx="1" hasCustomPrompt="1"/>
          </p:nvPr>
        </p:nvSpPr>
        <p:spPr>
          <a:xfrm>
            <a:off x="457200" y="2614613"/>
            <a:ext cx="8229600" cy="1500187"/>
          </a:xfrm>
          <a:prstGeom prst="rect">
            <a:avLst/>
          </a:prstGeom>
        </p:spPr>
        <p:txBody>
          <a:bodyPr anchor="b"/>
          <a:lstStyle>
            <a:lvl1pPr marL="0" indent="0">
              <a:buNone/>
              <a:defRPr sz="2000">
                <a:solidFill>
                  <a:schemeClr val="bg2">
                    <a:lumMod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Line 19"/>
          <p:cNvSpPr>
            <a:spLocks noChangeShapeType="1"/>
          </p:cNvSpPr>
          <p:nvPr userDrawn="1"/>
        </p:nvSpPr>
        <p:spPr bwMode="auto">
          <a:xfrm>
            <a:off x="457200" y="4194853"/>
            <a:ext cx="82295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dirty="0">
              <a:ln>
                <a:solidFill>
                  <a:schemeClr val="tx1">
                    <a:lumMod val="75000"/>
                    <a:lumOff val="25000"/>
                  </a:schemeClr>
                </a:solidFill>
              </a:ln>
              <a:ea typeface="+mn-ea"/>
            </a:endParaRPr>
          </a:p>
        </p:txBody>
      </p:sp>
      <p:pic>
        <p:nvPicPr>
          <p:cNvPr id="8" name="Picture 7" descr="--logo-hsys.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729576" y="5928589"/>
            <a:ext cx="1955443" cy="576072"/>
          </a:xfrm>
          <a:prstGeom prst="rect">
            <a:avLst/>
          </a:prstGeom>
        </p:spPr>
      </p:pic>
    </p:spTree>
    <p:extLst>
      <p:ext uri="{BB962C8B-B14F-4D97-AF65-F5344CB8AC3E}">
        <p14:creationId xmlns:p14="http://schemas.microsoft.com/office/powerpoint/2010/main" val="1844830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endParaRPr lang="en-US" dirty="0"/>
          </a:p>
        </p:txBody>
      </p:sp>
      <p:sp>
        <p:nvSpPr>
          <p:cNvPr id="10" name="Title 1"/>
          <p:cNvSpPr>
            <a:spLocks noGrp="1"/>
          </p:cNvSpPr>
          <p:nvPr>
            <p:ph type="title" hasCustomPrompt="1"/>
          </p:nvPr>
        </p:nvSpPr>
        <p:spPr>
          <a:xfrm>
            <a:off x="457200" y="296354"/>
            <a:ext cx="8229600" cy="958432"/>
          </a:xfrm>
        </p:spPr>
        <p:txBody>
          <a:bodyPr/>
          <a:lstStyle>
            <a:lvl1pPr>
              <a:defRPr>
                <a:solidFill>
                  <a:srgbClr val="569BBE"/>
                </a:solidFill>
              </a:defRPr>
            </a:lvl1pPr>
          </a:lstStyle>
          <a:p>
            <a:r>
              <a:rPr lang="en-US" dirty="0" smtClean="0"/>
              <a:t>Click to Edit the Master Title Style</a:t>
            </a:r>
            <a:endParaRPr lang="en-US" dirty="0"/>
          </a:p>
        </p:txBody>
      </p:sp>
      <p:sp>
        <p:nvSpPr>
          <p:cNvPr id="11" name="Text Placeholder 2"/>
          <p:cNvSpPr>
            <a:spLocks noGrp="1"/>
          </p:cNvSpPr>
          <p:nvPr>
            <p:ph idx="1" hasCustomPrompt="1"/>
          </p:nvPr>
        </p:nvSpPr>
        <p:spPr>
          <a:xfrm>
            <a:off x="457200" y="1437693"/>
            <a:ext cx="8229599" cy="4151577"/>
          </a:xfrm>
          <a:prstGeom prst="rect">
            <a:avLst/>
          </a:prstGeom>
          <a:ln>
            <a:noFill/>
          </a:ln>
        </p:spPr>
        <p:txBody>
          <a:bodyPr vert="horz" lIns="0" tIns="0" rIns="0" bIns="0" rtlCol="0">
            <a:normAutofit/>
          </a:bodyPr>
          <a:lstStyle>
            <a:lvl1pPr>
              <a:defRPr>
                <a:solidFill>
                  <a:schemeClr val="tx1">
                    <a:lumMod val="75000"/>
                    <a:lumOff val="25000"/>
                  </a:schemeClr>
                </a:solidFill>
              </a:defRPr>
            </a:lvl1pPr>
            <a:lvl2pPr marL="742950" indent="-228600">
              <a:buFont typeface="Arial"/>
              <a:buChar char="•"/>
              <a:defRPr sz="2000"/>
            </a:lvl2pPr>
            <a:lvl3pPr indent="-201168">
              <a:defRPr sz="1800">
                <a:solidFill>
                  <a:schemeClr val="accent2"/>
                </a:solidFill>
              </a:defRPr>
            </a:lvl3pPr>
            <a:lvl4pPr marL="1600200" indent="-182880">
              <a:buFont typeface="Arial"/>
              <a:buChar char="•"/>
              <a:defRPr sz="1600">
                <a:solidFill>
                  <a:schemeClr val="tx1">
                    <a:lumMod val="75000"/>
                    <a:lumOff val="25000"/>
                  </a:schemeClr>
                </a:solidFill>
              </a:defRPr>
            </a:lvl4pPr>
            <a:lvl5pPr marL="2057400" indent="-182880">
              <a:buClrTx/>
              <a:buFont typeface="Arial"/>
              <a:buChar char="•"/>
              <a:defRPr sz="1400">
                <a:solidFill>
                  <a:schemeClr val="tx1">
                    <a:lumMod val="75000"/>
                    <a:lumOff val="2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Line 19"/>
          <p:cNvSpPr>
            <a:spLocks noChangeShapeType="1"/>
          </p:cNvSpPr>
          <p:nvPr userDrawn="1"/>
        </p:nvSpPr>
        <p:spPr bwMode="auto">
          <a:xfrm>
            <a:off x="457201" y="1328738"/>
            <a:ext cx="82295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dirty="0">
              <a:ln>
                <a:solidFill>
                  <a:schemeClr val="tx1">
                    <a:lumMod val="75000"/>
                    <a:lumOff val="25000"/>
                  </a:schemeClr>
                </a:solidFill>
              </a:ln>
              <a:ea typeface="+mn-ea"/>
            </a:endParaRPr>
          </a:p>
        </p:txBody>
      </p:sp>
    </p:spTree>
    <p:extLst>
      <p:ext uri="{BB962C8B-B14F-4D97-AF65-F5344CB8AC3E}">
        <p14:creationId xmlns:p14="http://schemas.microsoft.com/office/powerpoint/2010/main" val="2717034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8" name="Footer Placeholder 7"/>
          <p:cNvSpPr>
            <a:spLocks noGrp="1"/>
          </p:cNvSpPr>
          <p:nvPr>
            <p:ph type="ftr" sz="quarter" idx="10"/>
          </p:nvPr>
        </p:nvSpPr>
        <p:spPr/>
        <p:txBody>
          <a:bodyPr/>
          <a:lstStyle/>
          <a:p>
            <a:endParaRPr lang="en-US" dirty="0"/>
          </a:p>
        </p:txBody>
      </p:sp>
      <p:sp>
        <p:nvSpPr>
          <p:cNvPr id="18" name="Title 1"/>
          <p:cNvSpPr>
            <a:spLocks noGrp="1"/>
          </p:cNvSpPr>
          <p:nvPr>
            <p:ph type="title" hasCustomPrompt="1"/>
          </p:nvPr>
        </p:nvSpPr>
        <p:spPr>
          <a:xfrm>
            <a:off x="457200" y="296354"/>
            <a:ext cx="8229600" cy="958432"/>
          </a:xfrm>
        </p:spPr>
        <p:txBody>
          <a:bodyPr/>
          <a:lstStyle>
            <a:lvl1pPr>
              <a:defRPr>
                <a:solidFill>
                  <a:schemeClr val="tx2"/>
                </a:solidFill>
              </a:defRPr>
            </a:lvl1pPr>
          </a:lstStyle>
          <a:p>
            <a:r>
              <a:rPr lang="en-US" dirty="0" smtClean="0"/>
              <a:t>Click to Edit the Master Title Style</a:t>
            </a:r>
            <a:endParaRPr lang="en-US" dirty="0"/>
          </a:p>
        </p:txBody>
      </p:sp>
      <p:sp>
        <p:nvSpPr>
          <p:cNvPr id="19" name="Text Placeholder 2"/>
          <p:cNvSpPr>
            <a:spLocks noGrp="1"/>
          </p:cNvSpPr>
          <p:nvPr>
            <p:ph type="body" idx="1" hasCustomPrompt="1"/>
          </p:nvPr>
        </p:nvSpPr>
        <p:spPr>
          <a:xfrm>
            <a:off x="457200" y="1505634"/>
            <a:ext cx="4040188"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 </a:t>
            </a:r>
          </a:p>
        </p:txBody>
      </p:sp>
      <p:sp>
        <p:nvSpPr>
          <p:cNvPr id="20" name="Content Placeholder 3"/>
          <p:cNvSpPr>
            <a:spLocks noGrp="1"/>
          </p:cNvSpPr>
          <p:nvPr>
            <p:ph sz="half" idx="2" hasCustomPrompt="1"/>
          </p:nvPr>
        </p:nvSpPr>
        <p:spPr>
          <a:xfrm>
            <a:off x="457200" y="2128488"/>
            <a:ext cx="4040188" cy="3549681"/>
          </a:xfrm>
        </p:spPr>
        <p:txBody>
          <a:bodyPr/>
          <a:lstStyle>
            <a:lvl1pPr marL="198438" indent="-274320">
              <a:buClrTx/>
              <a:defRPr sz="2000">
                <a:solidFill>
                  <a:schemeClr val="tx1">
                    <a:lumMod val="75000"/>
                    <a:lumOff val="25000"/>
                  </a:schemeClr>
                </a:solidFill>
              </a:defRPr>
            </a:lvl1pPr>
            <a:lvl2pPr marL="742950" indent="-228600">
              <a:buClrTx/>
              <a:buFont typeface="Arial"/>
              <a:buChar char="•"/>
              <a:defRPr sz="1800">
                <a:solidFill>
                  <a:schemeClr val="bg2">
                    <a:lumMod val="50000"/>
                  </a:schemeClr>
                </a:solidFill>
              </a:defRPr>
            </a:lvl2pPr>
            <a:lvl3pPr marL="1143000" indent="-182880">
              <a:buClrTx/>
              <a:defRPr sz="1600">
                <a:solidFill>
                  <a:schemeClr val="accent2"/>
                </a:solidFill>
              </a:defRPr>
            </a:lvl3pPr>
            <a:lvl4pPr marL="1600200" indent="-182880">
              <a:buFont typeface="Arial"/>
              <a:buChar char="•"/>
              <a:defRPr sz="1400">
                <a:solidFill>
                  <a:schemeClr val="tx1">
                    <a:lumMod val="75000"/>
                    <a:lumOff val="25000"/>
                  </a:schemeClr>
                </a:solidFill>
              </a:defRPr>
            </a:lvl4pPr>
            <a:lvl5pPr marL="2057400" indent="-182880">
              <a:buFont typeface="Arial"/>
              <a:buChar char="•"/>
              <a:defRPr sz="14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1" name="Text Placeholder 4"/>
          <p:cNvSpPr>
            <a:spLocks noGrp="1"/>
          </p:cNvSpPr>
          <p:nvPr>
            <p:ph type="body" sz="quarter" idx="3" hasCustomPrompt="1"/>
          </p:nvPr>
        </p:nvSpPr>
        <p:spPr>
          <a:xfrm>
            <a:off x="4645025" y="1505634"/>
            <a:ext cx="4041775" cy="561147"/>
          </a:xfrm>
        </p:spPr>
        <p:txBody>
          <a:bodyPr anchor="ctr" anchorCtr="0">
            <a:normAutofit/>
          </a:bodyPr>
          <a:lstStyle>
            <a:lvl1pPr marL="0" indent="0">
              <a:buNone/>
              <a:defRPr sz="22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 </a:t>
            </a:r>
          </a:p>
        </p:txBody>
      </p:sp>
      <p:sp>
        <p:nvSpPr>
          <p:cNvPr id="22" name="Content Placeholder 5"/>
          <p:cNvSpPr>
            <a:spLocks noGrp="1"/>
          </p:cNvSpPr>
          <p:nvPr>
            <p:ph sz="quarter" idx="4" hasCustomPrompt="1"/>
          </p:nvPr>
        </p:nvSpPr>
        <p:spPr>
          <a:xfrm>
            <a:off x="4645025" y="2128489"/>
            <a:ext cx="4041775" cy="3549680"/>
          </a:xfrm>
        </p:spPr>
        <p:txBody>
          <a:bodyPr/>
          <a:lstStyle>
            <a:lvl1pPr indent="-274320">
              <a:buClrTx/>
              <a:defRPr sz="2000">
                <a:solidFill>
                  <a:schemeClr val="tx1">
                    <a:lumMod val="75000"/>
                    <a:lumOff val="25000"/>
                  </a:schemeClr>
                </a:solidFill>
              </a:defRPr>
            </a:lvl1pPr>
            <a:lvl2pPr marL="742950" indent="-228600">
              <a:buClrTx/>
              <a:buFont typeface="Arial"/>
              <a:buChar char="•"/>
              <a:defRPr sz="1800">
                <a:solidFill>
                  <a:schemeClr val="bg2">
                    <a:lumMod val="50000"/>
                  </a:schemeClr>
                </a:solidFill>
              </a:defRPr>
            </a:lvl2pPr>
            <a:lvl3pPr indent="-182880">
              <a:buClrTx/>
              <a:defRPr sz="1600">
                <a:solidFill>
                  <a:schemeClr val="accent2"/>
                </a:solidFill>
              </a:defRPr>
            </a:lvl3pPr>
            <a:lvl4pPr marL="1600200" indent="-182880">
              <a:buFont typeface="Arial"/>
              <a:buChar char="•"/>
              <a:defRPr sz="1400">
                <a:solidFill>
                  <a:schemeClr val="tx1">
                    <a:lumMod val="75000"/>
                    <a:lumOff val="25000"/>
                  </a:schemeClr>
                </a:solidFill>
              </a:defRPr>
            </a:lvl4pPr>
            <a:lvl5pPr marL="2057400" indent="-182880">
              <a:buFont typeface="Arial"/>
              <a:buChar char="•"/>
              <a:defRPr sz="1400">
                <a:solidFill>
                  <a:schemeClr val="tx1">
                    <a:lumMod val="75000"/>
                    <a:lumOff val="25000"/>
                  </a:schemeClr>
                </a:solidFill>
              </a:defRPr>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24" name="Line 19"/>
          <p:cNvSpPr>
            <a:spLocks noChangeShapeType="1"/>
          </p:cNvSpPr>
          <p:nvPr userDrawn="1"/>
        </p:nvSpPr>
        <p:spPr bwMode="auto">
          <a:xfrm>
            <a:off x="457201" y="1328738"/>
            <a:ext cx="82295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dirty="0">
              <a:ln>
                <a:solidFill>
                  <a:schemeClr val="tx1">
                    <a:lumMod val="75000"/>
                    <a:lumOff val="25000"/>
                  </a:schemeClr>
                </a:solidFill>
              </a:ln>
              <a:ea typeface="+mn-ea"/>
            </a:endParaRPr>
          </a:p>
        </p:txBody>
      </p:sp>
    </p:spTree>
    <p:extLst>
      <p:ext uri="{BB962C8B-B14F-4D97-AF65-F5344CB8AC3E}">
        <p14:creationId xmlns:p14="http://schemas.microsoft.com/office/powerpoint/2010/main" val="22669306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Title 1"/>
          <p:cNvSpPr>
            <a:spLocks noGrp="1"/>
          </p:cNvSpPr>
          <p:nvPr>
            <p:ph type="title" hasCustomPrompt="1"/>
          </p:nvPr>
        </p:nvSpPr>
        <p:spPr>
          <a:xfrm>
            <a:off x="457200" y="296354"/>
            <a:ext cx="8229600" cy="958432"/>
          </a:xfrm>
        </p:spPr>
        <p:txBody>
          <a:bodyPr/>
          <a:lstStyle>
            <a:lvl1pPr>
              <a:defRPr>
                <a:solidFill>
                  <a:srgbClr val="569BBE"/>
                </a:solidFill>
              </a:defRPr>
            </a:lvl1pPr>
          </a:lstStyle>
          <a:p>
            <a:r>
              <a:rPr lang="en-US" dirty="0" smtClean="0"/>
              <a:t>Click to Edit the Master Title Style</a:t>
            </a:r>
            <a:endParaRPr lang="en-US" dirty="0"/>
          </a:p>
        </p:txBody>
      </p:sp>
      <p:sp>
        <p:nvSpPr>
          <p:cNvPr id="5" name="Line 19"/>
          <p:cNvSpPr>
            <a:spLocks noChangeShapeType="1"/>
          </p:cNvSpPr>
          <p:nvPr userDrawn="1"/>
        </p:nvSpPr>
        <p:spPr bwMode="auto">
          <a:xfrm>
            <a:off x="457201" y="1328738"/>
            <a:ext cx="8229599" cy="0"/>
          </a:xfrm>
          <a:prstGeom prst="line">
            <a:avLst/>
          </a:prstGeom>
          <a:noFill/>
          <a:ln w="6350" cap="sq" cmpd="sng">
            <a:solidFill>
              <a:schemeClr val="tx1">
                <a:lumMod val="50000"/>
                <a:lumOff val="50000"/>
              </a:schemeClr>
            </a:solidFill>
            <a:prstDash val="solid"/>
            <a:round/>
            <a:headEnd/>
            <a:tailEnd/>
          </a:ln>
          <a:effectLst/>
        </p:spPr>
        <p:txBody>
          <a:bodyPr/>
          <a:lstStyle/>
          <a:p>
            <a:pPr>
              <a:spcBef>
                <a:spcPct val="50000"/>
              </a:spcBef>
              <a:defRPr/>
            </a:pPr>
            <a:endParaRPr lang="en-US" dirty="0">
              <a:ln>
                <a:solidFill>
                  <a:schemeClr val="tx1">
                    <a:lumMod val="75000"/>
                    <a:lumOff val="25000"/>
                  </a:schemeClr>
                </a:solidFill>
              </a:ln>
              <a:ea typeface="+mn-ea"/>
            </a:endParaRPr>
          </a:p>
        </p:txBody>
      </p:sp>
    </p:spTree>
    <p:extLst>
      <p:ext uri="{BB962C8B-B14F-4D97-AF65-F5344CB8AC3E}">
        <p14:creationId xmlns:p14="http://schemas.microsoft.com/office/powerpoint/2010/main" val="2605827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92288" y="4584432"/>
            <a:ext cx="5486400" cy="438376"/>
          </a:xfrm>
          <a:prstGeom prst="rect">
            <a:avLst/>
          </a:prstGeom>
        </p:spPr>
        <p:txBody>
          <a:bodyPr anchor="b"/>
          <a:lstStyle>
            <a:lvl1pPr algn="l">
              <a:defRPr sz="2000" b="0" i="0"/>
            </a:lvl1pPr>
          </a:lstStyle>
          <a:p>
            <a:r>
              <a:rPr lang="en-US" dirty="0" smtClean="0"/>
              <a:t>Click to Edit the Master Title Style</a:t>
            </a:r>
            <a:endParaRPr lang="en-US" dirty="0"/>
          </a:p>
        </p:txBody>
      </p:sp>
      <p:sp>
        <p:nvSpPr>
          <p:cNvPr id="3" name="Picture Placeholder 2"/>
          <p:cNvSpPr>
            <a:spLocks noGrp="1"/>
          </p:cNvSpPr>
          <p:nvPr>
            <p:ph type="pic" idx="1"/>
          </p:nvPr>
        </p:nvSpPr>
        <p:spPr>
          <a:xfrm>
            <a:off x="1792288" y="457200"/>
            <a:ext cx="5486400" cy="4114800"/>
          </a:xfrm>
          <a:prstGeom prst="rect">
            <a:avLst/>
          </a:prstGeom>
          <a:solidFill>
            <a:schemeClr val="tx1">
              <a:lumMod val="10000"/>
              <a:lumOff val="9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hasCustomPrompt="1"/>
          </p:nvPr>
        </p:nvSpPr>
        <p:spPr>
          <a:xfrm>
            <a:off x="1792288" y="5151170"/>
            <a:ext cx="5486400" cy="622566"/>
          </a:xfrm>
          <a:prstGeom prst="rect">
            <a:avLst/>
          </a:prstGeom>
        </p:spPr>
        <p:txBody>
          <a:bodyPr>
            <a:normAutofit/>
          </a:bodyPr>
          <a:lstStyle>
            <a:lvl1pPr marL="0" indent="0">
              <a:buNone/>
              <a:defRPr sz="1600">
                <a:solidFill>
                  <a:schemeClr val="bg2">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Footer Placeholder 4"/>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200677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995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3"/>
          </p:nvPr>
        </p:nvSpPr>
        <p:spPr>
          <a:xfrm>
            <a:off x="457199" y="5986008"/>
            <a:ext cx="5213351" cy="548486"/>
          </a:xfrm>
          <a:prstGeom prst="rect">
            <a:avLst/>
          </a:prstGeom>
        </p:spPr>
        <p:txBody>
          <a:bodyPr vert="horz" lIns="0" tIns="0" rIns="0" bIns="0" rtlCol="0" anchor="b"/>
          <a:lstStyle>
            <a:lvl1pPr algn="l">
              <a:lnSpc>
                <a:spcPct val="50000"/>
              </a:lnSpc>
              <a:defRPr sz="1200">
                <a:solidFill>
                  <a:schemeClr val="tx1">
                    <a:tint val="75000"/>
                  </a:schemeClr>
                </a:solidFill>
              </a:defRPr>
            </a:lvl1pPr>
          </a:lstStyle>
          <a:p>
            <a:endParaRPr lang="en-US" dirty="0"/>
          </a:p>
        </p:txBody>
      </p:sp>
      <p:sp>
        <p:nvSpPr>
          <p:cNvPr id="11" name="Title Placeholder 1"/>
          <p:cNvSpPr>
            <a:spLocks noGrp="1"/>
          </p:cNvSpPr>
          <p:nvPr>
            <p:ph type="title"/>
          </p:nvPr>
        </p:nvSpPr>
        <p:spPr>
          <a:xfrm>
            <a:off x="457200" y="296895"/>
            <a:ext cx="8229600" cy="958432"/>
          </a:xfrm>
          <a:prstGeom prst="rect">
            <a:avLst/>
          </a:prstGeom>
          <a:ln w="3175" cmpd="sng">
            <a:noFill/>
          </a:ln>
        </p:spPr>
        <p:txBody>
          <a:bodyPr vert="horz" lIns="0" tIns="0" rIns="0" bIns="0" rtlCol="0" anchor="b">
            <a:normAutofit/>
          </a:bodyPr>
          <a:lstStyle/>
          <a:p>
            <a:r>
              <a:rPr lang="en-US" dirty="0" smtClean="0"/>
              <a:t>Click to Edit the Master Title Style</a:t>
            </a:r>
            <a:endParaRPr lang="en-US" dirty="0"/>
          </a:p>
        </p:txBody>
      </p:sp>
      <p:sp>
        <p:nvSpPr>
          <p:cNvPr id="12" name="Text Placeholder 2"/>
          <p:cNvSpPr>
            <a:spLocks noGrp="1"/>
          </p:cNvSpPr>
          <p:nvPr>
            <p:ph type="body" idx="1"/>
          </p:nvPr>
        </p:nvSpPr>
        <p:spPr>
          <a:xfrm>
            <a:off x="457200" y="1433779"/>
            <a:ext cx="8229599" cy="4090273"/>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7" name="Picture 6" descr="--logo-hsys.pn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34860" y="6048375"/>
            <a:ext cx="1551939" cy="457200"/>
          </a:xfrm>
          <a:prstGeom prst="rect">
            <a:avLst/>
          </a:prstGeom>
        </p:spPr>
      </p:pic>
    </p:spTree>
    <p:extLst>
      <p:ext uri="{BB962C8B-B14F-4D97-AF65-F5344CB8AC3E}">
        <p14:creationId xmlns:p14="http://schemas.microsoft.com/office/powerpoint/2010/main" val="1601846191"/>
      </p:ext>
    </p:extLst>
  </p:cSld>
  <p:clrMap bg1="lt1" tx1="dk1" bg2="lt2" tx2="dk2" accent1="accent1" accent2="accent2" accent3="accent3" accent4="accent4" accent5="accent5" accent6="accent6" hlink="hlink" folHlink="folHlink"/>
  <p:sldLayoutIdLst>
    <p:sldLayoutId id="2147483672" r:id="rId1"/>
    <p:sldLayoutId id="2147483670" r:id="rId2"/>
    <p:sldLayoutId id="2147483671" r:id="rId3"/>
    <p:sldLayoutId id="2147483651" r:id="rId4"/>
    <p:sldLayoutId id="2147483650" r:id="rId5"/>
    <p:sldLayoutId id="2147483653" r:id="rId6"/>
    <p:sldLayoutId id="2147483795" r:id="rId7"/>
    <p:sldLayoutId id="2147483657" r:id="rId8"/>
    <p:sldLayoutId id="2147483793" r:id="rId9"/>
    <p:sldLayoutId id="2147483797" r:id="rId10"/>
    <p:sldLayoutId id="2147483798" r:id="rId11"/>
    <p:sldLayoutId id="2147483799" r:id="rId12"/>
    <p:sldLayoutId id="2147483800" r:id="rId13"/>
  </p:sldLayoutIdLst>
  <p:timing>
    <p:tnLst>
      <p:par>
        <p:cTn id="1" dur="indefinite" restart="never" nodeType="tmRoot"/>
      </p:par>
    </p:tnLst>
  </p:timing>
  <p:txStyles>
    <p:titleStyle>
      <a:lvl1pPr algn="l" defTabSz="457200" rtl="0" eaLnBrk="1" latinLnBrk="0" hangingPunct="1">
        <a:lnSpc>
          <a:spcPts val="2800"/>
        </a:lnSpc>
        <a:spcBef>
          <a:spcPct val="0"/>
        </a:spcBef>
        <a:buNone/>
        <a:defRPr sz="2800" kern="1200">
          <a:solidFill>
            <a:schemeClr val="tx2"/>
          </a:solidFill>
          <a:latin typeface="+mj-lt"/>
          <a:ea typeface="+mj-ea"/>
          <a:cs typeface="+mj-cs"/>
        </a:defRPr>
      </a:lvl1pPr>
    </p:titleStyle>
    <p:bodyStyle>
      <a:lvl1pPr marL="256032" indent="-274320" algn="l" defTabSz="457200" rtl="0" eaLnBrk="1" latinLnBrk="0" hangingPunct="1">
        <a:spcBef>
          <a:spcPts val="0"/>
        </a:spcBef>
        <a:spcAft>
          <a:spcPts val="400"/>
        </a:spcAft>
        <a:buClrTx/>
        <a:buFont typeface="Arial"/>
        <a:buChar char="•"/>
        <a:defRPr sz="2400" kern="1200">
          <a:solidFill>
            <a:schemeClr val="tx1">
              <a:lumMod val="75000"/>
              <a:lumOff val="25000"/>
            </a:schemeClr>
          </a:solidFill>
          <a:latin typeface="+mn-lt"/>
          <a:ea typeface="+mn-ea"/>
          <a:cs typeface="+mn-cs"/>
        </a:defRPr>
      </a:lvl1pPr>
      <a:lvl2pPr marL="742950" indent="-256032" algn="l" defTabSz="457200" rtl="0" eaLnBrk="1" latinLnBrk="0" hangingPunct="1">
        <a:spcBef>
          <a:spcPts val="0"/>
        </a:spcBef>
        <a:spcAft>
          <a:spcPts val="400"/>
        </a:spcAft>
        <a:buClrTx/>
        <a:buFont typeface="Arial"/>
        <a:buChar char="•"/>
        <a:defRPr sz="2200" kern="1200">
          <a:solidFill>
            <a:schemeClr val="bg2">
              <a:lumMod val="50000"/>
            </a:schemeClr>
          </a:solidFill>
          <a:latin typeface="+mn-lt"/>
          <a:ea typeface="+mn-ea"/>
          <a:cs typeface="+mn-cs"/>
        </a:defRPr>
      </a:lvl2pPr>
      <a:lvl3pPr marL="1143000" indent="-228600" algn="l" defTabSz="457200" rtl="0" eaLnBrk="1" latinLnBrk="0" hangingPunct="1">
        <a:spcBef>
          <a:spcPts val="0"/>
        </a:spcBef>
        <a:spcAft>
          <a:spcPts val="300"/>
        </a:spcAft>
        <a:buClrTx/>
        <a:buFont typeface="Arial"/>
        <a:buChar char="•"/>
        <a:defRPr sz="2000" kern="1200">
          <a:solidFill>
            <a:schemeClr val="accent2"/>
          </a:solidFill>
          <a:latin typeface="+mn-lt"/>
          <a:ea typeface="+mn-ea"/>
          <a:cs typeface="+mn-cs"/>
        </a:defRPr>
      </a:lvl3pPr>
      <a:lvl4pPr marL="1600200" indent="-210312" algn="l" defTabSz="457200" rtl="0" eaLnBrk="1" latinLnBrk="0" hangingPunct="1">
        <a:spcBef>
          <a:spcPts val="0"/>
        </a:spcBef>
        <a:spcAft>
          <a:spcPts val="250"/>
        </a:spcAft>
        <a:buClrTx/>
        <a:buFont typeface="Arial"/>
        <a:buChar char="•"/>
        <a:defRPr sz="1800" kern="1200">
          <a:solidFill>
            <a:schemeClr val="tx1">
              <a:lumMod val="75000"/>
              <a:lumOff val="25000"/>
            </a:schemeClr>
          </a:solidFill>
          <a:latin typeface="+mn-lt"/>
          <a:ea typeface="+mn-ea"/>
          <a:cs typeface="+mn-cs"/>
        </a:defRPr>
      </a:lvl4pPr>
      <a:lvl5pPr marL="2057400" indent="-201168" algn="l" defTabSz="457200" rtl="0" eaLnBrk="1" latinLnBrk="0" hangingPunct="1">
        <a:spcBef>
          <a:spcPts val="0"/>
        </a:spcBef>
        <a:spcAft>
          <a:spcPts val="250"/>
        </a:spcAft>
        <a:buClrTx/>
        <a:buFont typeface="Arial"/>
        <a:buChar char="•"/>
        <a:defRPr sz="16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www.ncqa.or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hyperlink" Target="https://www.ehivqual.org/scripts/HIVQUAL%202011%20Measures%20Comparison.pdf" TargetMode="Externa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www.flickr.com/photos/mplemmon/3202553069/" TargetMode="External"/><Relationship Id="rId2" Type="http://schemas.openxmlformats.org/officeDocument/2006/relationships/notesSlide" Target="../notesSlides/notesSlide19.xml"/><Relationship Id="rId1" Type="http://schemas.openxmlformats.org/officeDocument/2006/relationships/slideLayout" Target="../slideLayouts/slideLayout5.xml"/><Relationship Id="rId4" Type="http://schemas.openxmlformats.org/officeDocument/2006/relationships/hyperlink" Target="http://creativecommons.org/licenses/by-sa/2.0/deed.en" TargetMode="Externa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hyperlink" Target="http://www.pesgce.com/RyanWhite2012"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 Id="rId5" Type="http://schemas.openxmlformats.org/officeDocument/2006/relationships/image" Target="../media/image9.jpe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943226"/>
            <a:ext cx="8229600" cy="1457324"/>
          </a:xfrm>
        </p:spPr>
        <p:txBody>
          <a:bodyPr>
            <a:normAutofit fontScale="90000"/>
          </a:bodyPr>
          <a:lstStyle/>
          <a:p>
            <a:r>
              <a:rPr lang="en-US" b="1" dirty="0"/>
              <a:t>RWA 0131</a:t>
            </a:r>
            <a:r>
              <a:rPr lang="en-US" dirty="0"/>
              <a:t/>
            </a:r>
            <a:br>
              <a:rPr lang="en-US" dirty="0"/>
            </a:br>
            <a:r>
              <a:rPr lang="en-US" b="1" dirty="0" smtClean="0"/>
              <a:t>Defining</a:t>
            </a:r>
            <a:r>
              <a:rPr lang="en-US" b="1" dirty="0"/>
              <a:t>, Extracting, and using </a:t>
            </a:r>
            <a:r>
              <a:rPr lang="en-US" b="1" dirty="0"/>
              <a:t>HIVQual</a:t>
            </a:r>
            <a:r>
              <a:rPr lang="en-US" b="1" dirty="0"/>
              <a:t> and Meaningful Use in a Patient Centered Medical Home</a:t>
            </a:r>
            <a:endParaRPr lang="en-US" dirty="0"/>
          </a:p>
        </p:txBody>
      </p:sp>
      <p:sp>
        <p:nvSpPr>
          <p:cNvPr id="3" name="Subtitle 2"/>
          <p:cNvSpPr>
            <a:spLocks noGrp="1"/>
          </p:cNvSpPr>
          <p:nvPr>
            <p:ph type="subTitle" idx="4294967295"/>
          </p:nvPr>
        </p:nvSpPr>
        <p:spPr>
          <a:xfrm>
            <a:off x="457200" y="4843985"/>
            <a:ext cx="8229600" cy="1136476"/>
          </a:xfrm>
        </p:spPr>
        <p:txBody>
          <a:bodyPr/>
          <a:lstStyle/>
          <a:p>
            <a:r>
              <a:rPr lang="en-US" b="1" dirty="0">
                <a:solidFill>
                  <a:schemeClr val="accent1"/>
                </a:solidFill>
              </a:rPr>
              <a:t>Amy </a:t>
            </a:r>
            <a:r>
              <a:rPr lang="en-US" b="1" dirty="0">
                <a:solidFill>
                  <a:schemeClr val="accent1"/>
                </a:solidFill>
              </a:rPr>
              <a:t>Sitapati</a:t>
            </a:r>
            <a:r>
              <a:rPr lang="en-US" b="1" dirty="0">
                <a:solidFill>
                  <a:schemeClr val="accent1"/>
                </a:solidFill>
              </a:rPr>
              <a:t>, M.D. </a:t>
            </a:r>
            <a:r>
              <a:rPr lang="en-US" b="1" dirty="0" smtClean="0">
                <a:solidFill>
                  <a:schemeClr val="accent1"/>
                </a:solidFill>
              </a:rPr>
              <a:t>Interim </a:t>
            </a:r>
            <a:r>
              <a:rPr lang="en-US" b="1" dirty="0">
                <a:solidFill>
                  <a:schemeClr val="accent1"/>
                </a:solidFill>
              </a:rPr>
              <a:t>Director, Owen Clinic</a:t>
            </a:r>
          </a:p>
          <a:p>
            <a:r>
              <a:rPr lang="en-US" b="1" dirty="0">
                <a:solidFill>
                  <a:schemeClr val="accent1"/>
                </a:solidFill>
              </a:rPr>
              <a:t>Barbara Berkovich, MA, Ambulatory Systems Analyst</a:t>
            </a:r>
            <a:endParaRPr lang="en-US" dirty="0"/>
          </a:p>
        </p:txBody>
      </p:sp>
    </p:spTree>
    <p:extLst>
      <p:ext uri="{BB962C8B-B14F-4D97-AF65-F5344CB8AC3E}">
        <p14:creationId xmlns:p14="http://schemas.microsoft.com/office/powerpoint/2010/main" val="21945256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582"/>
            <a:ext cx="8686800" cy="958432"/>
          </a:xfrm>
        </p:spPr>
        <p:txBody>
          <a:bodyPr/>
          <a:lstStyle/>
          <a:p>
            <a:r>
              <a:rPr lang="en-US" b="1" dirty="0" smtClean="0">
                <a:solidFill>
                  <a:schemeClr val="tx1">
                    <a:lumMod val="75000"/>
                    <a:lumOff val="25000"/>
                  </a:schemeClr>
                </a:solidFill>
                <a:latin typeface="+mn-lt"/>
              </a:rPr>
              <a:t>Where do Metrics fit in PCMH Model?</a:t>
            </a:r>
            <a:endParaRPr lang="en-US" dirty="0">
              <a:solidFill>
                <a:schemeClr val="tx1">
                  <a:lumMod val="75000"/>
                  <a:lumOff val="25000"/>
                </a:schemeClr>
              </a:solidFill>
              <a:latin typeface="+mn-lt"/>
            </a:endParaRP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55" y="1427747"/>
            <a:ext cx="7773090" cy="4607625"/>
          </a:xfrm>
          <a:prstGeom prst="rect">
            <a:avLst/>
          </a:prstGeom>
          <a:solidFill>
            <a:srgbClr val="92D050"/>
          </a:solidFill>
          <a:ln>
            <a:noFill/>
          </a:ln>
          <a:effectLst/>
          <a:extLst/>
        </p:spPr>
      </p:pic>
      <p:sp>
        <p:nvSpPr>
          <p:cNvPr id="6" name="TextBox 5"/>
          <p:cNvSpPr txBox="1"/>
          <p:nvPr/>
        </p:nvSpPr>
        <p:spPr>
          <a:xfrm>
            <a:off x="155167" y="6217375"/>
            <a:ext cx="4999189" cy="553998"/>
          </a:xfrm>
          <a:prstGeom prst="rect">
            <a:avLst/>
          </a:prstGeom>
          <a:noFill/>
        </p:spPr>
        <p:txBody>
          <a:bodyPr wrap="none" rtlCol="0">
            <a:spAutoFit/>
          </a:bodyPr>
          <a:lstStyle/>
          <a:p>
            <a:pPr defTabSz="457200"/>
            <a:r>
              <a:rPr lang="en-US" sz="1200" dirty="0" smtClean="0">
                <a:solidFill>
                  <a:srgbClr val="262626"/>
                </a:solidFill>
              </a:rPr>
              <a:t>Source:  National Committee for Quality Assurance </a:t>
            </a:r>
            <a:r>
              <a:rPr lang="en-US" sz="1200" dirty="0" smtClean="0">
                <a:solidFill>
                  <a:srgbClr val="262626"/>
                </a:solidFill>
                <a:hlinkClick r:id="rId4"/>
              </a:rPr>
              <a:t>http</a:t>
            </a:r>
            <a:r>
              <a:rPr lang="en-US" sz="1200" dirty="0">
                <a:solidFill>
                  <a:srgbClr val="262626"/>
                </a:solidFill>
                <a:hlinkClick r:id="rId4"/>
              </a:rPr>
              <a:t>://www.ncqa.org</a:t>
            </a:r>
            <a:endParaRPr lang="en-US" sz="1200" dirty="0">
              <a:solidFill>
                <a:srgbClr val="262626"/>
              </a:solidFill>
            </a:endParaRPr>
          </a:p>
          <a:p>
            <a:pPr defTabSz="457200"/>
            <a:endParaRPr lang="en-US" dirty="0">
              <a:solidFill>
                <a:srgbClr val="262626"/>
              </a:solidFill>
            </a:endParaRPr>
          </a:p>
        </p:txBody>
      </p:sp>
      <p:sp>
        <p:nvSpPr>
          <p:cNvPr id="7" name="Right Arrow 6"/>
          <p:cNvSpPr/>
          <p:nvPr/>
        </p:nvSpPr>
        <p:spPr>
          <a:xfrm rot="10800000">
            <a:off x="7667127" y="3731559"/>
            <a:ext cx="1299409" cy="449178"/>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26891300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lumMod val="75000"/>
                    <a:lumOff val="25000"/>
                  </a:schemeClr>
                </a:solidFill>
                <a:latin typeface="Arial" pitchFamily="34" charset="0"/>
                <a:cs typeface="Arial" pitchFamily="34" charset="0"/>
              </a:rPr>
              <a:t>Audience Poll</a:t>
            </a:r>
            <a:endParaRPr lang="en-US" b="1" dirty="0">
              <a:solidFill>
                <a:schemeClr val="tx1">
                  <a:lumMod val="75000"/>
                  <a:lumOff val="25000"/>
                </a:schemeClr>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b="1" dirty="0" smtClean="0"/>
              <a:t>By show of hands:</a:t>
            </a:r>
          </a:p>
          <a:p>
            <a:pPr lvl="1"/>
            <a:r>
              <a:rPr lang="en-US" dirty="0" smtClean="0"/>
              <a:t>In addition to the required reporting for Ryan White,</a:t>
            </a:r>
          </a:p>
          <a:p>
            <a:pPr marL="514350" lvl="1" indent="0">
              <a:buNone/>
            </a:pPr>
            <a:r>
              <a:rPr lang="en-US" dirty="0" smtClean="0"/>
              <a:t>   how many report provider activities and/or patient outcomes</a:t>
            </a:r>
          </a:p>
          <a:p>
            <a:pPr marL="914400" lvl="2" indent="342900">
              <a:buNone/>
            </a:pPr>
            <a:r>
              <a:rPr lang="en-US" dirty="0" smtClean="0"/>
              <a:t>Every 6  months?</a:t>
            </a:r>
          </a:p>
          <a:p>
            <a:pPr marL="914400" lvl="2" indent="342900">
              <a:buNone/>
            </a:pPr>
            <a:r>
              <a:rPr lang="en-US" dirty="0" smtClean="0"/>
              <a:t>Every quarter?</a:t>
            </a:r>
          </a:p>
          <a:p>
            <a:pPr marL="914400" lvl="2" indent="342900">
              <a:buNone/>
            </a:pPr>
            <a:r>
              <a:rPr lang="en-US" dirty="0" smtClean="0"/>
              <a:t>Every month?</a:t>
            </a:r>
          </a:p>
          <a:p>
            <a:pPr marL="914400" lvl="2" indent="342900">
              <a:buNone/>
            </a:pPr>
            <a:r>
              <a:rPr lang="en-US" dirty="0" smtClean="0"/>
              <a:t>More often?</a:t>
            </a:r>
            <a:endParaRPr lang="en-US" dirty="0" smtClean="0"/>
          </a:p>
          <a:p>
            <a:pPr lvl="2"/>
            <a:endParaRPr lang="en-US" dirty="0"/>
          </a:p>
          <a:p>
            <a:pPr lvl="1"/>
            <a:r>
              <a:rPr lang="en-US" dirty="0"/>
              <a:t>How  many of have observed that a reported metric resulted in action creating meaningful change? </a:t>
            </a:r>
            <a:endParaRPr lang="en-US" dirty="0" smtClean="0"/>
          </a:p>
          <a:p>
            <a:pPr lvl="1"/>
            <a:endParaRPr lang="en-US" dirty="0"/>
          </a:p>
          <a:p>
            <a:pPr lvl="1"/>
            <a:r>
              <a:rPr lang="en-US" dirty="0" smtClean="0"/>
              <a:t>Is that the norm or the exception?</a:t>
            </a:r>
            <a:endParaRPr lang="en-US" dirty="0"/>
          </a:p>
          <a:p>
            <a:pPr marL="914400" lvl="2" indent="0">
              <a:buNone/>
            </a:pPr>
            <a:endParaRPr lang="en-US" dirty="0" smtClean="0"/>
          </a:p>
          <a:p>
            <a:pPr lvl="1"/>
            <a:endParaRPr lang="en-US" dirty="0"/>
          </a:p>
          <a:p>
            <a:pPr lvl="1"/>
            <a:endParaRPr lang="en-US" dirty="0" smtClean="0"/>
          </a:p>
        </p:txBody>
      </p:sp>
    </p:spTree>
    <p:extLst>
      <p:ext uri="{BB962C8B-B14F-4D97-AF65-F5344CB8AC3E}">
        <p14:creationId xmlns:p14="http://schemas.microsoft.com/office/powerpoint/2010/main" val="38726216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lumMod val="75000"/>
                    <a:lumOff val="25000"/>
                  </a:schemeClr>
                </a:solidFill>
                <a:latin typeface="Arial" pitchFamily="34" charset="0"/>
                <a:cs typeface="Arial" pitchFamily="34" charset="0"/>
              </a:rPr>
              <a:t>Opener</a:t>
            </a:r>
            <a:endParaRPr lang="en-US" b="1" dirty="0">
              <a:solidFill>
                <a:schemeClr val="tx1">
                  <a:lumMod val="75000"/>
                  <a:lumOff val="25000"/>
                </a:schemeClr>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dirty="0" smtClean="0"/>
              <a:t>  We’ve gotten pretty good at putting data into the EHR… </a:t>
            </a:r>
          </a:p>
          <a:p>
            <a:pPr marL="0" indent="0">
              <a:buNone/>
            </a:pPr>
            <a:endParaRPr lang="en-US" dirty="0" smtClean="0"/>
          </a:p>
          <a:p>
            <a:pPr marL="342900" indent="-342900"/>
            <a:r>
              <a:rPr lang="en-US" dirty="0" smtClean="0"/>
              <a:t> We are really good at analyzing the data we have.</a:t>
            </a:r>
          </a:p>
          <a:p>
            <a:pPr marL="0" indent="0">
              <a:buNone/>
            </a:pPr>
            <a:endParaRPr lang="en-US" dirty="0"/>
          </a:p>
          <a:p>
            <a:pPr marL="342900" indent="-342900"/>
            <a:r>
              <a:rPr lang="en-US" dirty="0" smtClean="0"/>
              <a:t> Now we are trying to figure out how to make our reports 	create a reaction in our organization resulting in 	measureable improvements…</a:t>
            </a:r>
          </a:p>
          <a:p>
            <a:pPr marL="342900" indent="-342900"/>
            <a:endParaRPr lang="en-US" dirty="0" smtClean="0"/>
          </a:p>
          <a:p>
            <a:pPr lvl="1"/>
            <a:endParaRPr lang="en-US" i="1" dirty="0"/>
          </a:p>
        </p:txBody>
      </p:sp>
    </p:spTree>
    <p:extLst>
      <p:ext uri="{BB962C8B-B14F-4D97-AF65-F5344CB8AC3E}">
        <p14:creationId xmlns:p14="http://schemas.microsoft.com/office/powerpoint/2010/main" val="39760207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0"/>
            <a:ext cx="11346510" cy="1134138"/>
          </a:xfrm>
        </p:spPr>
        <p:txBody>
          <a:bodyPr>
            <a:normAutofit/>
          </a:bodyPr>
          <a:lstStyle/>
          <a:p>
            <a:r>
              <a:rPr lang="en-US" b="1" dirty="0">
                <a:solidFill>
                  <a:schemeClr val="tx1">
                    <a:lumMod val="75000"/>
                    <a:lumOff val="25000"/>
                  </a:schemeClr>
                </a:solidFill>
                <a:latin typeface="Arial" pitchFamily="34" charset="0"/>
                <a:cs typeface="Arial" pitchFamily="34" charset="0"/>
              </a:rPr>
              <a:t>Learning </a:t>
            </a:r>
            <a:r>
              <a:rPr lang="en-US" b="1" dirty="0" smtClean="0">
                <a:solidFill>
                  <a:schemeClr val="tx1">
                    <a:lumMod val="75000"/>
                    <a:lumOff val="25000"/>
                  </a:schemeClr>
                </a:solidFill>
                <a:latin typeface="Arial" pitchFamily="34" charset="0"/>
                <a:cs typeface="Arial" pitchFamily="34" charset="0"/>
              </a:rPr>
              <a:t>Objective 1</a:t>
            </a:r>
            <a:endParaRPr lang="en-US" b="1" dirty="0">
              <a:solidFill>
                <a:schemeClr val="tx1">
                  <a:lumMod val="75000"/>
                  <a:lumOff val="25000"/>
                </a:schemeClr>
              </a:solidFill>
              <a:latin typeface="Arial" pitchFamily="34" charset="0"/>
              <a:cs typeface="Arial" pitchFamily="34" charset="0"/>
            </a:endParaRPr>
          </a:p>
        </p:txBody>
      </p:sp>
      <p:sp>
        <p:nvSpPr>
          <p:cNvPr id="3" name="Content Placeholder 2"/>
          <p:cNvSpPr>
            <a:spLocks noGrp="1"/>
          </p:cNvSpPr>
          <p:nvPr>
            <p:ph idx="1"/>
          </p:nvPr>
        </p:nvSpPr>
        <p:spPr/>
        <p:txBody>
          <a:bodyPr/>
          <a:lstStyle/>
          <a:p>
            <a:pPr marL="0" indent="0">
              <a:buNone/>
            </a:pPr>
            <a:r>
              <a:rPr lang="en-US" dirty="0"/>
              <a:t>List three sources of pre-defined quality </a:t>
            </a:r>
            <a:r>
              <a:rPr lang="en-US" dirty="0" smtClean="0"/>
              <a:t>metrics relevant to measuring PCMH performance</a:t>
            </a:r>
            <a:endParaRPr lang="en-US" dirty="0"/>
          </a:p>
          <a:p>
            <a:pPr marL="0" indent="0">
              <a:buNone/>
            </a:pPr>
            <a:endParaRPr lang="en-US" dirty="0"/>
          </a:p>
        </p:txBody>
      </p:sp>
      <p:sp>
        <p:nvSpPr>
          <p:cNvPr id="4" name="Rectangle 3"/>
          <p:cNvSpPr/>
          <p:nvPr/>
        </p:nvSpPr>
        <p:spPr>
          <a:xfrm>
            <a:off x="3174618" y="2646947"/>
            <a:ext cx="2825130" cy="1107996"/>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PCMH</a:t>
            </a:r>
            <a:endParaRPr lang="en-US" sz="6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pic>
        <p:nvPicPr>
          <p:cNvPr id="3074" name="Picture 2" descr="C:\Users\Acer\AppData\Local\Microsoft\Windows\Temporary Internet Files\Content.IE5\PITXPVEV\MC900434907[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4198" y="2984356"/>
            <a:ext cx="3433010" cy="3433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75260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1">
                    <a:lumMod val="75000"/>
                    <a:lumOff val="25000"/>
                  </a:schemeClr>
                </a:solidFill>
                <a:latin typeface="Arial" pitchFamily="34" charset="0"/>
                <a:cs typeface="Arial" pitchFamily="34" charset="0"/>
              </a:rPr>
              <a:t>Key measures for HIV care</a:t>
            </a:r>
            <a:endParaRPr lang="en-US" b="1" dirty="0">
              <a:solidFill>
                <a:schemeClr val="tx1">
                  <a:lumMod val="75000"/>
                  <a:lumOff val="25000"/>
                </a:schemeClr>
              </a:solidFill>
              <a:latin typeface="Arial" pitchFamily="34" charset="0"/>
              <a:cs typeface="Arial" pitchFamily="34" charset="0"/>
            </a:endParaRPr>
          </a:p>
        </p:txBody>
      </p:sp>
      <p:sp>
        <p:nvSpPr>
          <p:cNvPr id="3" name="Content Placeholder 2"/>
          <p:cNvSpPr>
            <a:spLocks noGrp="1"/>
          </p:cNvSpPr>
          <p:nvPr>
            <p:ph idx="1"/>
          </p:nvPr>
        </p:nvSpPr>
        <p:spPr>
          <a:xfrm>
            <a:off x="457200" y="1928813"/>
            <a:ext cx="8229599" cy="3660457"/>
          </a:xfrm>
        </p:spPr>
        <p:txBody>
          <a:bodyPr>
            <a:normAutofit/>
          </a:bodyPr>
          <a:lstStyle/>
          <a:p>
            <a:pPr marL="0" indent="0" algn="ctr">
              <a:buNone/>
            </a:pPr>
            <a:r>
              <a:rPr lang="en-US" dirty="0"/>
              <a:t>HIVQUAL-US</a:t>
            </a:r>
          </a:p>
          <a:p>
            <a:pPr marL="0" indent="0" algn="ctr">
              <a:buNone/>
            </a:pPr>
            <a:r>
              <a:rPr lang="en-US" dirty="0"/>
              <a:t>Indicator Comparison</a:t>
            </a:r>
          </a:p>
          <a:p>
            <a:pPr marL="0" indent="0" algn="ctr">
              <a:buNone/>
            </a:pPr>
            <a:r>
              <a:rPr lang="en-US" dirty="0"/>
              <a:t>2011</a:t>
            </a:r>
          </a:p>
          <a:p>
            <a:pPr marL="0" indent="0" algn="ctr">
              <a:buNone/>
            </a:pPr>
            <a:r>
              <a:rPr lang="en-US" b="1" dirty="0"/>
              <a:t>Amanda Bowes, NYSDOH AIDS Institute</a:t>
            </a:r>
          </a:p>
          <a:p>
            <a:pPr marL="0" indent="0" algn="ctr">
              <a:buNone/>
            </a:pPr>
            <a:r>
              <a:rPr lang="en-US" b="1" dirty="0"/>
              <a:t>Thursday, May 24, 2012</a:t>
            </a:r>
            <a:endParaRPr lang="en-US" dirty="0" smtClean="0"/>
          </a:p>
          <a:p>
            <a:pPr lvl="1"/>
            <a:endParaRPr lang="en-US" i="1" dirty="0" smtClean="0"/>
          </a:p>
          <a:p>
            <a:pPr marL="514350" lvl="1" indent="0">
              <a:buNone/>
            </a:pPr>
            <a:r>
              <a:rPr lang="en-US" dirty="0">
                <a:hlinkClick r:id="rId2"/>
              </a:rPr>
              <a:t>https://www.ehivqual.org/scripts/HIVQUAL%202011%20Measures%20Comparison.pdf</a:t>
            </a:r>
            <a:endParaRPr lang="en-US" dirty="0"/>
          </a:p>
        </p:txBody>
      </p:sp>
    </p:spTree>
    <p:extLst>
      <p:ext uri="{BB962C8B-B14F-4D97-AF65-F5344CB8AC3E}">
        <p14:creationId xmlns:p14="http://schemas.microsoft.com/office/powerpoint/2010/main" val="951143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1">
                    <a:lumMod val="75000"/>
                    <a:lumOff val="25000"/>
                  </a:schemeClr>
                </a:solidFill>
                <a:latin typeface="Arial" pitchFamily="34" charset="0"/>
                <a:cs typeface="Arial" pitchFamily="34" charset="0"/>
              </a:rPr>
              <a:t>Key Players</a:t>
            </a:r>
            <a:endParaRPr lang="en-US" b="1" dirty="0">
              <a:solidFill>
                <a:schemeClr val="tx1">
                  <a:lumMod val="75000"/>
                  <a:lumOff val="25000"/>
                </a:schemeClr>
              </a:solidFill>
              <a:latin typeface="Arial" pitchFamily="34" charset="0"/>
              <a:cs typeface="Arial"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52424022"/>
              </p:ext>
            </p:extLst>
          </p:nvPr>
        </p:nvGraphicFramePr>
        <p:xfrm>
          <a:off x="457200" y="1414463"/>
          <a:ext cx="8086726" cy="4947920"/>
        </p:xfrm>
        <a:graphic>
          <a:graphicData uri="http://schemas.openxmlformats.org/drawingml/2006/table">
            <a:tbl>
              <a:tblPr firstRow="1" bandRow="1">
                <a:tableStyleId>{5C22544A-7EE6-4342-B048-85BDC9FD1C3A}</a:tableStyleId>
              </a:tblPr>
              <a:tblGrid>
                <a:gridCol w="4043363"/>
                <a:gridCol w="4043363"/>
              </a:tblGrid>
              <a:tr h="370840">
                <a:tc>
                  <a:txBody>
                    <a:bodyPr/>
                    <a:lstStyle/>
                    <a:p>
                      <a:r>
                        <a:rPr lang="en-US" dirty="0" smtClean="0"/>
                        <a:t>Organization</a:t>
                      </a:r>
                      <a:endParaRPr lang="en-US" dirty="0"/>
                    </a:p>
                  </a:txBody>
                  <a:tcPr/>
                </a:tc>
                <a:tc>
                  <a:txBody>
                    <a:bodyPr/>
                    <a:lstStyle/>
                    <a:p>
                      <a:r>
                        <a:rPr lang="en-US" dirty="0" smtClean="0"/>
                        <a:t>Population</a:t>
                      </a:r>
                      <a:endParaRPr lang="en-US" dirty="0"/>
                    </a:p>
                  </a:txBody>
                  <a:tcPr/>
                </a:tc>
              </a:tr>
              <a:tr h="370840">
                <a:tc>
                  <a:txBody>
                    <a:bodyPr/>
                    <a:lstStyle/>
                    <a:p>
                      <a:pPr marL="0" algn="l" defTabSz="457200" rtl="0" eaLnBrk="1" latinLnBrk="0" hangingPunct="1"/>
                      <a:r>
                        <a:rPr lang="en-US" sz="1800" b="1" i="0" u="none" strike="noStrike" kern="1200" baseline="0" dirty="0" smtClean="0">
                          <a:solidFill>
                            <a:schemeClr val="dk1"/>
                          </a:solidFill>
                          <a:latin typeface="+mn-lt"/>
                          <a:ea typeface="+mn-ea"/>
                          <a:cs typeface="+mn-cs"/>
                        </a:rPr>
                        <a:t>HRSA HIV/AIDS Bureau (HAB)</a:t>
                      </a:r>
                      <a:endParaRPr lang="en-US" sz="1800" b="1" i="0" u="none" strike="noStrike" kern="1200" baseline="0" dirty="0">
                        <a:solidFill>
                          <a:schemeClr val="dk1"/>
                        </a:solidFill>
                        <a:latin typeface="+mn-lt"/>
                        <a:ea typeface="+mn-ea"/>
                        <a:cs typeface="+mn-cs"/>
                      </a:endParaRPr>
                    </a:p>
                  </a:txBody>
                  <a:tcPr/>
                </a:tc>
                <a:tc>
                  <a:txBody>
                    <a:bodyPr/>
                    <a:lstStyle/>
                    <a:p>
                      <a:r>
                        <a:rPr lang="en-US" dirty="0" smtClean="0"/>
                        <a:t>Ryan White Grantees</a:t>
                      </a:r>
                      <a:endParaRPr lang="en-US" dirty="0"/>
                    </a:p>
                  </a:txBody>
                  <a:tcPr/>
                </a:tc>
              </a:tr>
              <a:tr h="370840">
                <a:tc>
                  <a:txBody>
                    <a:bodyPr/>
                    <a:lstStyle/>
                    <a:p>
                      <a:r>
                        <a:rPr lang="en-US" sz="1800" b="1" i="0" u="none" strike="noStrike" kern="1200" baseline="0" dirty="0" smtClean="0">
                          <a:solidFill>
                            <a:schemeClr val="dk1"/>
                          </a:solidFill>
                          <a:latin typeface="+mn-lt"/>
                          <a:ea typeface="+mn-ea"/>
                          <a:cs typeface="+mn-cs"/>
                        </a:rPr>
                        <a:t>HEDIS</a:t>
                      </a:r>
                      <a:endParaRPr lang="en-US" i="0" dirty="0"/>
                    </a:p>
                  </a:txBody>
                  <a:tcPr/>
                </a:tc>
                <a:tc>
                  <a:txBody>
                    <a:bodyPr/>
                    <a:lstStyle/>
                    <a:p>
                      <a:r>
                        <a:rPr lang="en-US" dirty="0" smtClean="0"/>
                        <a:t>Health payor plans</a:t>
                      </a:r>
                    </a:p>
                    <a:p>
                      <a:r>
                        <a:rPr lang="en-US" dirty="0" smtClean="0"/>
                        <a:t>General primary care</a:t>
                      </a:r>
                      <a:endParaRPr lang="en-US" dirty="0"/>
                    </a:p>
                  </a:txBody>
                  <a:tcPr/>
                </a:tc>
              </a:tr>
              <a:tr h="370840">
                <a:tc>
                  <a:txBody>
                    <a:bodyPr/>
                    <a:lstStyle/>
                    <a:p>
                      <a:r>
                        <a:rPr lang="en-US" sz="1800" b="1" i="0" u="none" strike="noStrike" kern="1200" baseline="0" dirty="0" smtClean="0">
                          <a:solidFill>
                            <a:schemeClr val="dk1"/>
                          </a:solidFill>
                          <a:latin typeface="+mn-lt"/>
                          <a:ea typeface="+mn-ea"/>
                          <a:cs typeface="+mn-cs"/>
                        </a:rPr>
                        <a:t>JCAHO</a:t>
                      </a:r>
                      <a:endParaRPr lang="en-US" i="0" dirty="0"/>
                    </a:p>
                  </a:txBody>
                  <a:tcPr/>
                </a:tc>
                <a:tc>
                  <a:txBody>
                    <a:bodyPr/>
                    <a:lstStyle/>
                    <a:p>
                      <a:r>
                        <a:rPr lang="en-US" dirty="0" smtClean="0"/>
                        <a:t>Certifying Organization for quality and safety in health care delivery</a:t>
                      </a:r>
                      <a:endParaRPr lang="en-US" dirty="0"/>
                    </a:p>
                  </a:txBody>
                  <a:tcPr/>
                </a:tc>
              </a:tr>
              <a:tr h="370840">
                <a:tc>
                  <a:txBody>
                    <a:bodyPr/>
                    <a:lstStyle/>
                    <a:p>
                      <a:r>
                        <a:rPr lang="en-US" b="1" dirty="0" smtClean="0"/>
                        <a:t>Centers for Medicare and Medicaid Services</a:t>
                      </a:r>
                      <a:r>
                        <a:rPr lang="en-US" b="1" baseline="0" dirty="0" smtClean="0"/>
                        <a:t> (</a:t>
                      </a:r>
                      <a:r>
                        <a:rPr lang="en-US" b="1" dirty="0" smtClean="0"/>
                        <a:t>CMS)</a:t>
                      </a:r>
                      <a:r>
                        <a:rPr lang="en-US" b="1" baseline="0" dirty="0" smtClean="0"/>
                        <a:t> </a:t>
                      </a:r>
                    </a:p>
                    <a:p>
                      <a:r>
                        <a:rPr lang="en-US" b="1" baseline="0" dirty="0" smtClean="0"/>
                        <a:t> </a:t>
                      </a:r>
                      <a:r>
                        <a:rPr lang="en-US" b="0" baseline="0" dirty="0" smtClean="0"/>
                        <a:t>    Meaningful Use</a:t>
                      </a:r>
                      <a:r>
                        <a:rPr lang="en-US" b="1" baseline="0" dirty="0" smtClean="0"/>
                        <a:t> (MU)</a:t>
                      </a:r>
                    </a:p>
                    <a:p>
                      <a:pPr marL="628650" marR="0" indent="-628650" algn="l" defTabSz="457200" rtl="0" eaLnBrk="1" fontAlgn="auto" latinLnBrk="0" hangingPunct="1">
                        <a:lnSpc>
                          <a:spcPct val="100000"/>
                        </a:lnSpc>
                        <a:spcBef>
                          <a:spcPts val="0"/>
                        </a:spcBef>
                        <a:spcAft>
                          <a:spcPts val="0"/>
                        </a:spcAft>
                        <a:buClrTx/>
                        <a:buSzTx/>
                        <a:buFontTx/>
                        <a:buNone/>
                        <a:tabLst/>
                        <a:defRPr/>
                      </a:pPr>
                      <a:r>
                        <a:rPr lang="en-US" b="0" baseline="0" dirty="0" smtClean="0"/>
                        <a:t>     </a:t>
                      </a:r>
                      <a:r>
                        <a:rPr lang="en-US" b="0" dirty="0" smtClean="0"/>
                        <a:t>Physician</a:t>
                      </a:r>
                      <a:r>
                        <a:rPr lang="en-US" b="0" baseline="0" dirty="0" smtClean="0"/>
                        <a:t> Quality Reporting    Initiative </a:t>
                      </a:r>
                      <a:r>
                        <a:rPr lang="en-US" b="1" dirty="0" smtClean="0"/>
                        <a:t>(PQRI/PQRS)</a:t>
                      </a:r>
                    </a:p>
                    <a:p>
                      <a:pPr marL="628650" marR="0" indent="-628650" algn="l" defTabSz="457200" rtl="0" eaLnBrk="1" fontAlgn="auto" latinLnBrk="0" hangingPunct="1">
                        <a:lnSpc>
                          <a:spcPct val="100000"/>
                        </a:lnSpc>
                        <a:spcBef>
                          <a:spcPts val="0"/>
                        </a:spcBef>
                        <a:spcAft>
                          <a:spcPts val="0"/>
                        </a:spcAft>
                        <a:buClrTx/>
                        <a:buSzTx/>
                        <a:buFontTx/>
                        <a:buNone/>
                        <a:tabLst/>
                        <a:defRPr/>
                      </a:pPr>
                      <a:r>
                        <a:rPr lang="en-US" b="1" dirty="0" smtClean="0"/>
                        <a:t>     </a:t>
                      </a:r>
                      <a:r>
                        <a:rPr lang="en-US" b="0" dirty="0" smtClean="0"/>
                        <a:t>Accountable</a:t>
                      </a:r>
                      <a:r>
                        <a:rPr lang="en-US" b="0" baseline="0" dirty="0" smtClean="0"/>
                        <a:t> Care Organization </a:t>
                      </a:r>
                      <a:r>
                        <a:rPr lang="en-US" b="1" baseline="0" dirty="0" smtClean="0"/>
                        <a:t>(ACO)</a:t>
                      </a:r>
                      <a:endParaRPr lang="en-US" b="1" dirty="0" smtClean="0"/>
                    </a:p>
                  </a:txBody>
                  <a:tcPr/>
                </a:tc>
                <a:tc>
                  <a:txBody>
                    <a:bodyPr/>
                    <a:lstStyle/>
                    <a:p>
                      <a:r>
                        <a:rPr lang="en-US" dirty="0" smtClean="0"/>
                        <a:t>Medicare/Medicaid</a:t>
                      </a:r>
                      <a:r>
                        <a:rPr lang="en-US" baseline="0" dirty="0" smtClean="0"/>
                        <a:t> providers</a:t>
                      </a:r>
                    </a:p>
                    <a:p>
                      <a:endParaRPr lang="en-US" baseline="0" dirty="0" smtClean="0"/>
                    </a:p>
                    <a:p>
                      <a:endParaRPr lang="en-US" baseline="0" dirty="0" smtClean="0"/>
                    </a:p>
                  </a:txBody>
                  <a:tcPr/>
                </a:tc>
              </a:tr>
              <a:tr h="370840">
                <a:tc>
                  <a:txBody>
                    <a:bodyPr/>
                    <a:lstStyle/>
                    <a:p>
                      <a:r>
                        <a:rPr lang="en-US" b="1" dirty="0" smtClean="0"/>
                        <a:t>National</a:t>
                      </a:r>
                      <a:r>
                        <a:rPr lang="en-US" b="1" baseline="0" dirty="0" smtClean="0"/>
                        <a:t> Quality Forum (NQF)</a:t>
                      </a:r>
                      <a:endParaRPr lang="en-US" b="1" dirty="0"/>
                    </a:p>
                  </a:txBody>
                  <a:tcPr/>
                </a:tc>
                <a:tc>
                  <a:txBody>
                    <a:bodyPr/>
                    <a:lstStyle/>
                    <a:p>
                      <a:r>
                        <a:rPr lang="en-US" dirty="0" smtClean="0"/>
                        <a:t>Contracted</a:t>
                      </a:r>
                      <a:r>
                        <a:rPr lang="en-US" baseline="0" dirty="0" smtClean="0"/>
                        <a:t> by DHHS to establish a portfolio of quality and efficiency measures</a:t>
                      </a:r>
                      <a:endParaRPr lang="en-US" dirty="0"/>
                    </a:p>
                  </a:txBody>
                  <a:tcPr/>
                </a:tc>
              </a:tr>
            </a:tbl>
          </a:graphicData>
        </a:graphic>
      </p:graphicFrame>
    </p:spTree>
    <p:extLst>
      <p:ext uri="{BB962C8B-B14F-4D97-AF65-F5344CB8AC3E}">
        <p14:creationId xmlns:p14="http://schemas.microsoft.com/office/powerpoint/2010/main" val="12506884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729342" y="485643"/>
            <a:ext cx="7369629" cy="5691547"/>
          </a:xfrm>
        </p:spPr>
      </p:pic>
      <p:sp>
        <p:nvSpPr>
          <p:cNvPr id="5" name="TextBox 4"/>
          <p:cNvSpPr txBox="1"/>
          <p:nvPr/>
        </p:nvSpPr>
        <p:spPr>
          <a:xfrm>
            <a:off x="2133597" y="5553441"/>
            <a:ext cx="1643743" cy="369332"/>
          </a:xfrm>
          <a:prstGeom prst="rect">
            <a:avLst/>
          </a:prstGeom>
          <a:noFill/>
        </p:spPr>
        <p:txBody>
          <a:bodyPr wrap="square" rtlCol="0">
            <a:spAutoFit/>
          </a:bodyPr>
          <a:lstStyle/>
          <a:p>
            <a:r>
              <a:rPr lang="en-US" b="1" dirty="0" smtClean="0"/>
              <a:t>CMS PQRS</a:t>
            </a:r>
            <a:endParaRPr lang="en-US" b="1" dirty="0"/>
          </a:p>
        </p:txBody>
      </p:sp>
      <p:sp>
        <p:nvSpPr>
          <p:cNvPr id="2" name="TextBox 1"/>
          <p:cNvSpPr txBox="1"/>
          <p:nvPr/>
        </p:nvSpPr>
        <p:spPr>
          <a:xfrm>
            <a:off x="5998709" y="2527817"/>
            <a:ext cx="1971675" cy="369332"/>
          </a:xfrm>
          <a:prstGeom prst="rect">
            <a:avLst/>
          </a:prstGeom>
          <a:noFill/>
        </p:spPr>
        <p:txBody>
          <a:bodyPr wrap="square" rtlCol="0">
            <a:spAutoFit/>
          </a:bodyPr>
          <a:lstStyle/>
          <a:p>
            <a:r>
              <a:rPr lang="en-US" b="1" dirty="0" smtClean="0"/>
              <a:t>HIVQUAL/HAB</a:t>
            </a:r>
            <a:endParaRPr lang="en-US" b="1" dirty="0"/>
          </a:p>
        </p:txBody>
      </p:sp>
    </p:spTree>
    <p:extLst>
      <p:ext uri="{BB962C8B-B14F-4D97-AF65-F5344CB8AC3E}">
        <p14:creationId xmlns:p14="http://schemas.microsoft.com/office/powerpoint/2010/main" val="20438181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lumMod val="75000"/>
                    <a:lumOff val="25000"/>
                  </a:schemeClr>
                </a:solidFill>
                <a:latin typeface="Arial" pitchFamily="34" charset="0"/>
                <a:cs typeface="Arial" pitchFamily="34" charset="0"/>
              </a:rPr>
              <a:t>Plan your metrics program </a:t>
            </a:r>
            <a:endParaRPr lang="en-US" b="1" dirty="0">
              <a:solidFill>
                <a:schemeClr val="tx1">
                  <a:lumMod val="75000"/>
                  <a:lumOff val="25000"/>
                </a:schemeClr>
              </a:solidFill>
              <a:latin typeface="Arial"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4267" y="1437693"/>
            <a:ext cx="4518092" cy="4251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659234" y="5685765"/>
            <a:ext cx="5128157" cy="954107"/>
          </a:xfrm>
          <a:prstGeom prst="rect">
            <a:avLst/>
          </a:prstGeom>
          <a:noFill/>
          <a:effectLst/>
        </p:spPr>
        <p:txBody>
          <a:bodyPr wrap="square" lIns="91440" tIns="45720" rIns="91440" bIns="45720">
            <a:spAutoFit/>
          </a:bodyPr>
          <a:lstStyle/>
          <a:p>
            <a:pPr algn="ctr"/>
            <a:r>
              <a:rPr lang="en-US" sz="2800" b="1" dirty="0" smtClean="0">
                <a:ln w="900" cmpd="sng">
                  <a:solidFill>
                    <a:schemeClr val="accent1">
                      <a:satMod val="190000"/>
                      <a:alpha val="55000"/>
                    </a:schemeClr>
                  </a:solidFill>
                  <a:prstDash val="solid"/>
                </a:ln>
                <a:solidFill>
                  <a:schemeClr val="accent1">
                    <a:lumMod val="90000"/>
                    <a:lumOff val="10000"/>
                  </a:schemeClr>
                </a:solidFill>
                <a:effectLst>
                  <a:innerShdw blurRad="101600" dist="76200" dir="5400000">
                    <a:schemeClr val="accent1">
                      <a:satMod val="190000"/>
                      <a:tint val="100000"/>
                      <a:alpha val="74000"/>
                    </a:schemeClr>
                  </a:innerShdw>
                </a:effectLst>
              </a:rPr>
              <a:t>Number of Metrics Requested</a:t>
            </a:r>
            <a:endParaRPr lang="en-US" sz="2800" b="1" dirty="0">
              <a:ln w="900" cmpd="sng">
                <a:solidFill>
                  <a:schemeClr val="accent1">
                    <a:satMod val="190000"/>
                    <a:alpha val="55000"/>
                  </a:schemeClr>
                </a:solidFill>
                <a:prstDash val="solid"/>
              </a:ln>
              <a:solidFill>
                <a:schemeClr val="accent1">
                  <a:lumMod val="90000"/>
                  <a:lumOff val="10000"/>
                </a:schemeClr>
              </a:solidFill>
              <a:effectLst>
                <a:innerShdw blurRad="101600" dist="76200" dir="5400000">
                  <a:schemeClr val="accent1">
                    <a:satMod val="190000"/>
                    <a:tint val="100000"/>
                    <a:alpha val="74000"/>
                  </a:schemeClr>
                </a:innerShdw>
              </a:effectLst>
            </a:endParaRPr>
          </a:p>
        </p:txBody>
      </p:sp>
      <p:sp>
        <p:nvSpPr>
          <p:cNvPr id="7" name="Rectangle 6"/>
          <p:cNvSpPr/>
          <p:nvPr/>
        </p:nvSpPr>
        <p:spPr>
          <a:xfrm rot="16200000">
            <a:off x="-394266" y="3407229"/>
            <a:ext cx="3620337" cy="523220"/>
          </a:xfrm>
          <a:prstGeom prst="rect">
            <a:avLst/>
          </a:prstGeom>
          <a:noFill/>
          <a:effectLst/>
        </p:spPr>
        <p:txBody>
          <a:bodyPr wrap="square" lIns="91440" tIns="45720" rIns="91440" bIns="45720">
            <a:spAutoFit/>
          </a:bodyPr>
          <a:lstStyle/>
          <a:p>
            <a:pPr algn="ctr"/>
            <a:r>
              <a:rPr lang="en-US" sz="2800" b="1" dirty="0" smtClean="0">
                <a:ln w="900" cmpd="sng">
                  <a:solidFill>
                    <a:schemeClr val="accent1">
                      <a:satMod val="190000"/>
                      <a:alpha val="55000"/>
                    </a:schemeClr>
                  </a:solidFill>
                  <a:prstDash val="solid"/>
                </a:ln>
                <a:solidFill>
                  <a:schemeClr val="accent1">
                    <a:lumMod val="90000"/>
                    <a:lumOff val="10000"/>
                  </a:schemeClr>
                </a:solidFill>
                <a:effectLst>
                  <a:innerShdw blurRad="101600" dist="76200" dir="5400000">
                    <a:schemeClr val="accent1">
                      <a:satMod val="190000"/>
                      <a:tint val="100000"/>
                      <a:alpha val="74000"/>
                    </a:schemeClr>
                  </a:innerShdw>
                </a:effectLst>
              </a:rPr>
              <a:t>Level of Difficulty</a:t>
            </a:r>
            <a:endParaRPr lang="en-US" sz="2800" b="1" dirty="0">
              <a:ln w="900" cmpd="sng">
                <a:solidFill>
                  <a:schemeClr val="accent1">
                    <a:satMod val="190000"/>
                    <a:alpha val="55000"/>
                  </a:schemeClr>
                </a:solidFill>
                <a:prstDash val="solid"/>
              </a:ln>
              <a:solidFill>
                <a:schemeClr val="accent1">
                  <a:lumMod val="90000"/>
                  <a:lumOff val="10000"/>
                </a:schemeClr>
              </a:solidFill>
              <a:effectLst>
                <a:innerShdw blurRad="101600" dist="76200" dir="5400000">
                  <a:schemeClr val="accent1">
                    <a:satMod val="190000"/>
                    <a:tint val="100000"/>
                    <a:alpha val="74000"/>
                  </a:schemeClr>
                </a:innerShdw>
              </a:effectLst>
            </a:endParaRPr>
          </a:p>
        </p:txBody>
      </p:sp>
      <p:sp>
        <p:nvSpPr>
          <p:cNvPr id="5" name="Rectangle 4"/>
          <p:cNvSpPr/>
          <p:nvPr/>
        </p:nvSpPr>
        <p:spPr>
          <a:xfrm>
            <a:off x="7233557" y="4506685"/>
            <a:ext cx="217714" cy="217714"/>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p:nvSpPr>
        <p:spPr>
          <a:xfrm>
            <a:off x="7233557" y="4953000"/>
            <a:ext cx="217714" cy="217714"/>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7233557" y="5366657"/>
            <a:ext cx="217714" cy="217714"/>
          </a:xfrm>
          <a:prstGeom prst="rect">
            <a:avLst/>
          </a:prstGeom>
          <a:solidFill>
            <a:schemeClr val="accent1">
              <a:lumMod val="75000"/>
              <a:lumOff val="2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TextBox 7"/>
          <p:cNvSpPr txBox="1"/>
          <p:nvPr/>
        </p:nvSpPr>
        <p:spPr>
          <a:xfrm>
            <a:off x="7630885" y="4430876"/>
            <a:ext cx="1175657" cy="369332"/>
          </a:xfrm>
          <a:prstGeom prst="rect">
            <a:avLst/>
          </a:prstGeom>
          <a:noFill/>
        </p:spPr>
        <p:txBody>
          <a:bodyPr wrap="square" rtlCol="0">
            <a:spAutoFit/>
          </a:bodyPr>
          <a:lstStyle/>
          <a:p>
            <a:r>
              <a:rPr lang="en-US" dirty="0" smtClean="0"/>
              <a:t>Research</a:t>
            </a:r>
            <a:endParaRPr lang="en-US" dirty="0"/>
          </a:p>
        </p:txBody>
      </p:sp>
      <p:sp>
        <p:nvSpPr>
          <p:cNvPr id="12" name="TextBox 11"/>
          <p:cNvSpPr txBox="1"/>
          <p:nvPr/>
        </p:nvSpPr>
        <p:spPr>
          <a:xfrm>
            <a:off x="7630885" y="4877191"/>
            <a:ext cx="1175657" cy="369332"/>
          </a:xfrm>
          <a:prstGeom prst="rect">
            <a:avLst/>
          </a:prstGeom>
          <a:noFill/>
        </p:spPr>
        <p:txBody>
          <a:bodyPr wrap="square" rtlCol="0">
            <a:spAutoFit/>
          </a:bodyPr>
          <a:lstStyle/>
          <a:p>
            <a:r>
              <a:rPr lang="en-US" dirty="0" smtClean="0"/>
              <a:t>Payor</a:t>
            </a:r>
            <a:endParaRPr lang="en-US" dirty="0"/>
          </a:p>
        </p:txBody>
      </p:sp>
      <p:sp>
        <p:nvSpPr>
          <p:cNvPr id="13" name="TextBox 12"/>
          <p:cNvSpPr txBox="1"/>
          <p:nvPr/>
        </p:nvSpPr>
        <p:spPr>
          <a:xfrm>
            <a:off x="7630885" y="5290848"/>
            <a:ext cx="1175657" cy="369332"/>
          </a:xfrm>
          <a:prstGeom prst="rect">
            <a:avLst/>
          </a:prstGeom>
          <a:noFill/>
        </p:spPr>
        <p:txBody>
          <a:bodyPr wrap="square" rtlCol="0">
            <a:spAutoFit/>
          </a:bodyPr>
          <a:lstStyle/>
          <a:p>
            <a:r>
              <a:rPr lang="en-US" dirty="0" smtClean="0"/>
              <a:t>Internal</a:t>
            </a:r>
            <a:endParaRPr lang="en-US" dirty="0"/>
          </a:p>
        </p:txBody>
      </p:sp>
    </p:spTree>
    <p:extLst>
      <p:ext uri="{BB962C8B-B14F-4D97-AF65-F5344CB8AC3E}">
        <p14:creationId xmlns:p14="http://schemas.microsoft.com/office/powerpoint/2010/main" val="8198329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1">
                    <a:lumMod val="75000"/>
                    <a:lumOff val="25000"/>
                  </a:schemeClr>
                </a:solidFill>
                <a:latin typeface="Arial" pitchFamily="34" charset="0"/>
                <a:cs typeface="Arial" pitchFamily="34" charset="0"/>
              </a:rPr>
              <a:t>Example 1 Meaningful Use (First Year)</a:t>
            </a:r>
            <a:endParaRPr lang="en-US" b="1" dirty="0">
              <a:solidFill>
                <a:schemeClr val="tx1">
                  <a:lumMod val="75000"/>
                  <a:lumOff val="25000"/>
                </a:schemeClr>
              </a:solidFill>
              <a:latin typeface="Arial" pitchFamily="34" charset="0"/>
              <a:cs typeface="Arial" pitchFamily="34" charset="0"/>
            </a:endParaRPr>
          </a:p>
        </p:txBody>
      </p:sp>
      <p:sp>
        <p:nvSpPr>
          <p:cNvPr id="3" name="Content Placeholder 2"/>
          <p:cNvSpPr>
            <a:spLocks noGrp="1"/>
          </p:cNvSpPr>
          <p:nvPr>
            <p:ph idx="1"/>
          </p:nvPr>
        </p:nvSpPr>
        <p:spPr>
          <a:xfrm>
            <a:off x="457200" y="1928813"/>
            <a:ext cx="8229599" cy="3660457"/>
          </a:xfrm>
        </p:spPr>
        <p:txBody>
          <a:bodyPr>
            <a:normAutofit/>
          </a:bodyPr>
          <a:lstStyle/>
          <a:p>
            <a:pPr marL="0" indent="0">
              <a:buNone/>
            </a:pPr>
            <a:r>
              <a:rPr lang="en-US" dirty="0" smtClean="0"/>
              <a:t>Metrics were pre-built in Epic EHR</a:t>
            </a:r>
          </a:p>
          <a:p>
            <a:pPr marL="0" indent="0">
              <a:buNone/>
            </a:pPr>
            <a:r>
              <a:rPr lang="en-US" dirty="0" smtClean="0"/>
              <a:t>The Decision Support Group turned on reports</a:t>
            </a:r>
          </a:p>
          <a:p>
            <a:pPr marL="0" indent="0">
              <a:buNone/>
            </a:pPr>
            <a:r>
              <a:rPr lang="en-US" dirty="0" smtClean="0"/>
              <a:t>Owen Clinic reviewed overall performance of its providers</a:t>
            </a:r>
            <a:endParaRPr lang="en-US" dirty="0"/>
          </a:p>
        </p:txBody>
      </p:sp>
    </p:spTree>
    <p:extLst>
      <p:ext uri="{BB962C8B-B14F-4D97-AF65-F5344CB8AC3E}">
        <p14:creationId xmlns:p14="http://schemas.microsoft.com/office/powerpoint/2010/main" val="3538956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lumMod val="75000"/>
                    <a:lumOff val="25000"/>
                  </a:schemeClr>
                </a:solidFill>
                <a:latin typeface="Arial" pitchFamily="34" charset="0"/>
                <a:cs typeface="Arial" pitchFamily="34" charset="0"/>
              </a:rPr>
              <a:t>Baseline Meaningful Use </a:t>
            </a:r>
            <a:r>
              <a:rPr lang="en-US" b="1" dirty="0">
                <a:solidFill>
                  <a:schemeClr val="tx1">
                    <a:lumMod val="75000"/>
                    <a:lumOff val="25000"/>
                  </a:schemeClr>
                </a:solidFill>
                <a:latin typeface="Arial" pitchFamily="34" charset="0"/>
                <a:cs typeface="Arial" pitchFamily="34" charset="0"/>
              </a:rPr>
              <a:t>January 2012 report</a:t>
            </a:r>
            <a:br>
              <a:rPr lang="en-US" b="1" dirty="0">
                <a:solidFill>
                  <a:schemeClr val="tx1">
                    <a:lumMod val="75000"/>
                    <a:lumOff val="25000"/>
                  </a:schemeClr>
                </a:solidFill>
                <a:latin typeface="Arial" pitchFamily="34" charset="0"/>
                <a:cs typeface="Arial" pitchFamily="34" charset="0"/>
              </a:rPr>
            </a:br>
            <a:r>
              <a:rPr lang="en-US" sz="1800" dirty="0" smtClean="0">
                <a:solidFill>
                  <a:srgbClr val="002060"/>
                </a:solidFill>
              </a:rPr>
              <a:t>Widespread problem meeting measure P123  - Physician marks meds reviewed</a:t>
            </a:r>
            <a:r>
              <a:rPr lang="en-US" sz="1800" dirty="0" smtClean="0">
                <a:solidFill>
                  <a:srgbClr val="002060"/>
                </a:solidFill>
              </a:rPr>
              <a:t>  </a:t>
            </a:r>
            <a:endParaRPr lang="en-US" sz="1800" dirty="0">
              <a:solidFill>
                <a:srgbClr val="002060"/>
              </a:solidFill>
            </a:endParaRPr>
          </a:p>
        </p:txBody>
      </p:sp>
      <p:pic>
        <p:nvPicPr>
          <p:cNvPr id="1026" name="Picture 2" descr="K:\anchor-owen clinic\CQI\20120119 Provider Optimization Meeting\Owen CQI rpt  revised 10012011 - 12242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1575" y="1359908"/>
            <a:ext cx="7115176" cy="5498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76642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1537" y="737936"/>
            <a:ext cx="5815263" cy="516849"/>
          </a:xfrm>
        </p:spPr>
        <p:txBody>
          <a:bodyPr>
            <a:normAutofit/>
          </a:bodyPr>
          <a:lstStyle/>
          <a:p>
            <a:r>
              <a:rPr lang="en-US" b="1" dirty="0">
                <a:solidFill>
                  <a:schemeClr val="tx1">
                    <a:lumMod val="75000"/>
                    <a:lumOff val="25000"/>
                  </a:schemeClr>
                </a:solidFill>
                <a:latin typeface="+mn-lt"/>
                <a:cs typeface="Arial" pitchFamily="34" charset="0"/>
              </a:rPr>
              <a:t>Disclosures</a:t>
            </a:r>
          </a:p>
        </p:txBody>
      </p:sp>
      <p:sp>
        <p:nvSpPr>
          <p:cNvPr id="3" name="Content Placeholder 2"/>
          <p:cNvSpPr>
            <a:spLocks noGrp="1"/>
          </p:cNvSpPr>
          <p:nvPr>
            <p:ph idx="1"/>
          </p:nvPr>
        </p:nvSpPr>
        <p:spPr>
          <a:xfrm>
            <a:off x="457200" y="2598821"/>
            <a:ext cx="8229599" cy="2990449"/>
          </a:xfrm>
        </p:spPr>
        <p:txBody>
          <a:bodyPr>
            <a:normAutofit lnSpcReduction="10000"/>
          </a:bodyPr>
          <a:lstStyle/>
          <a:p>
            <a:pPr marL="0" indent="0">
              <a:buNone/>
            </a:pPr>
            <a:r>
              <a:rPr lang="en-US" dirty="0" smtClean="0"/>
              <a:t>This continuing education activity is managed and accredited by Professional Education Service Group.  The information presented in this activity represents the opinion of the author(s) or faculty.  Neither PESG, nor any accrediting organization endorses any commercial products displayed or mentioned in conjunction with this activity.</a:t>
            </a:r>
          </a:p>
          <a:p>
            <a:pPr marL="0" indent="0">
              <a:buNone/>
            </a:pPr>
            <a:endParaRPr lang="en-US" dirty="0"/>
          </a:p>
          <a:p>
            <a:pPr marL="0" indent="0">
              <a:buNone/>
            </a:pPr>
            <a:r>
              <a:rPr lang="en-US" dirty="0" smtClean="0"/>
              <a:t>Commercial Support was not received for this activity.</a:t>
            </a: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394" y="0"/>
            <a:ext cx="242887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039726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lumMod val="75000"/>
                    <a:lumOff val="25000"/>
                  </a:schemeClr>
                </a:solidFill>
                <a:latin typeface="Arial" pitchFamily="34" charset="0"/>
                <a:cs typeface="Arial" pitchFamily="34" charset="0"/>
              </a:rPr>
              <a:t>Intervention – Tip Sheet and Demonstration</a:t>
            </a:r>
            <a:endParaRPr lang="en-US" sz="1800" dirty="0">
              <a:solidFill>
                <a:srgbClr val="002060"/>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175" y="1343025"/>
            <a:ext cx="7104063"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34825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255" y="434859"/>
            <a:ext cx="8229600" cy="717047"/>
          </a:xfrm>
        </p:spPr>
        <p:txBody>
          <a:bodyPr>
            <a:normAutofit/>
          </a:bodyPr>
          <a:lstStyle/>
          <a:p>
            <a:r>
              <a:rPr lang="en-US" b="1" dirty="0">
                <a:solidFill>
                  <a:schemeClr val="tx1">
                    <a:lumMod val="75000"/>
                    <a:lumOff val="25000"/>
                  </a:schemeClr>
                </a:solidFill>
                <a:latin typeface="Arial" pitchFamily="34" charset="0"/>
                <a:cs typeface="Arial" pitchFamily="34" charset="0"/>
              </a:rPr>
              <a:t>Meaningful use March 2012 report</a:t>
            </a:r>
            <a:br>
              <a:rPr lang="en-US" b="1" dirty="0">
                <a:solidFill>
                  <a:schemeClr val="tx1">
                    <a:lumMod val="75000"/>
                    <a:lumOff val="25000"/>
                  </a:schemeClr>
                </a:solidFill>
                <a:latin typeface="Arial" pitchFamily="34" charset="0"/>
                <a:cs typeface="Arial" pitchFamily="34" charset="0"/>
              </a:rPr>
            </a:br>
            <a:r>
              <a:rPr lang="en-US" b="1" dirty="0">
                <a:solidFill>
                  <a:schemeClr val="tx1">
                    <a:lumMod val="75000"/>
                    <a:lumOff val="25000"/>
                  </a:schemeClr>
                </a:solidFill>
                <a:latin typeface="Arial" pitchFamily="34" charset="0"/>
                <a:cs typeface="Arial" pitchFamily="34" charset="0"/>
              </a:rPr>
              <a:t>All measures met by all eligible providers </a:t>
            </a:r>
            <a:endParaRPr lang="en-US" b="1" dirty="0">
              <a:solidFill>
                <a:schemeClr val="tx1">
                  <a:lumMod val="75000"/>
                  <a:lumOff val="25000"/>
                </a:schemeClr>
              </a:solidFill>
              <a:latin typeface="Arial" pitchFamily="34" charset="0"/>
              <a:cs typeface="Arial"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387" y="1353787"/>
            <a:ext cx="7143743" cy="5109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55395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lumMod val="75000"/>
                    <a:lumOff val="25000"/>
                  </a:schemeClr>
                </a:solidFill>
                <a:latin typeface="Arial" pitchFamily="34" charset="0"/>
                <a:cs typeface="Arial" pitchFamily="34" charset="0"/>
              </a:rPr>
              <a:t>Example 2 </a:t>
            </a:r>
            <a:r>
              <a:rPr lang="en-US" b="1" dirty="0" smtClean="0">
                <a:solidFill>
                  <a:schemeClr val="tx1">
                    <a:lumMod val="75000"/>
                    <a:lumOff val="25000"/>
                  </a:schemeClr>
                </a:solidFill>
                <a:latin typeface="Arial" pitchFamily="34" charset="0"/>
                <a:cs typeface="Arial" pitchFamily="34" charset="0"/>
              </a:rPr>
              <a:t>PQRS</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6" y="2114550"/>
            <a:ext cx="9153525"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46667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lumMod val="75000"/>
                    <a:lumOff val="25000"/>
                  </a:schemeClr>
                </a:solidFill>
                <a:latin typeface="Arial" pitchFamily="34" charset="0"/>
                <a:cs typeface="Arial" pitchFamily="34" charset="0"/>
              </a:rPr>
              <a:t>Physician Quality Reporting – Sample Metrics</a:t>
            </a:r>
            <a:endParaRPr lang="en-US" b="1" dirty="0">
              <a:solidFill>
                <a:schemeClr val="tx1">
                  <a:lumMod val="75000"/>
                  <a:lumOff val="25000"/>
                </a:schemeClr>
              </a:solidFill>
              <a:latin typeface="Arial" pitchFamily="34" charset="0"/>
              <a:cs typeface="Arial" pitchFamily="34" charset="0"/>
            </a:endParaRPr>
          </a:p>
        </p:txBody>
      </p:sp>
      <p:sp>
        <p:nvSpPr>
          <p:cNvPr id="3" name="Content Placeholder 2"/>
          <p:cNvSpPr>
            <a:spLocks noGrp="1"/>
          </p:cNvSpPr>
          <p:nvPr>
            <p:ph idx="1"/>
          </p:nvPr>
        </p:nvSpPr>
        <p:spPr/>
        <p:txBody>
          <a:bodyPr/>
          <a:lstStyle/>
          <a:p>
            <a:pPr marL="0" indent="0">
              <a:buNone/>
            </a:pPr>
            <a:endParaRPr lang="en-US" dirty="0" smtClean="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966" y="1437693"/>
            <a:ext cx="8887522" cy="4273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7217951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lumMod val="75000"/>
                    <a:lumOff val="25000"/>
                  </a:schemeClr>
                </a:solidFill>
                <a:latin typeface="Arial" pitchFamily="34" charset="0"/>
                <a:cs typeface="Arial" pitchFamily="34" charset="0"/>
              </a:rPr>
              <a:t>Physician Quality Reporting – At Owen</a:t>
            </a:r>
            <a:endParaRPr lang="en-US" b="1" dirty="0">
              <a:solidFill>
                <a:schemeClr val="tx1">
                  <a:lumMod val="75000"/>
                  <a:lumOff val="25000"/>
                </a:schemeClr>
              </a:solidFill>
              <a:latin typeface="Arial" pitchFamily="34" charset="0"/>
              <a:cs typeface="Arial" pitchFamily="34" charset="0"/>
            </a:endParaRPr>
          </a:p>
        </p:txBody>
      </p:sp>
      <p:graphicFrame>
        <p:nvGraphicFramePr>
          <p:cNvPr id="4" name="Content Placeholder 3"/>
          <p:cNvGraphicFramePr>
            <a:graphicFrameLocks noGrp="1"/>
          </p:cNvGraphicFramePr>
          <p:nvPr>
            <p:ph idx="1"/>
          </p:nvPr>
        </p:nvGraphicFramePr>
        <p:xfrm>
          <a:off x="457200" y="1438275"/>
          <a:ext cx="8229600" cy="415131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496364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lumMod val="75000"/>
                    <a:lumOff val="25000"/>
                  </a:schemeClr>
                </a:solidFill>
                <a:latin typeface="Arial" pitchFamily="34" charset="0"/>
                <a:cs typeface="Arial" pitchFamily="34" charset="0"/>
              </a:rPr>
              <a:t>Summary </a:t>
            </a:r>
            <a:endParaRPr lang="en-US" b="1" dirty="0">
              <a:solidFill>
                <a:schemeClr val="tx1">
                  <a:lumMod val="75000"/>
                  <a:lumOff val="25000"/>
                </a:schemeClr>
              </a:solidFill>
              <a:latin typeface="Arial" pitchFamily="34" charset="0"/>
              <a:cs typeface="Arial" pitchFamily="34" charset="0"/>
            </a:endParaRPr>
          </a:p>
        </p:txBody>
      </p:sp>
      <p:sp>
        <p:nvSpPr>
          <p:cNvPr id="3" name="Content Placeholder 2"/>
          <p:cNvSpPr>
            <a:spLocks noGrp="1"/>
          </p:cNvSpPr>
          <p:nvPr>
            <p:ph idx="1"/>
          </p:nvPr>
        </p:nvSpPr>
        <p:spPr/>
        <p:txBody>
          <a:bodyPr/>
          <a:lstStyle/>
          <a:p>
            <a:r>
              <a:rPr lang="en-US" dirty="0" smtClean="0"/>
              <a:t>Metric Data is requested for many </a:t>
            </a:r>
            <a:r>
              <a:rPr lang="en-US" dirty="0" smtClean="0"/>
              <a:t>reasons</a:t>
            </a:r>
          </a:p>
          <a:p>
            <a:pPr marL="0" indent="0">
              <a:buNone/>
            </a:pPr>
            <a:endParaRPr lang="en-US" dirty="0" smtClean="0"/>
          </a:p>
          <a:p>
            <a:r>
              <a:rPr lang="en-US" dirty="0" smtClean="0"/>
              <a:t>Data requests can be </a:t>
            </a:r>
            <a:r>
              <a:rPr lang="en-US" dirty="0" smtClean="0"/>
              <a:t>overlapping</a:t>
            </a:r>
          </a:p>
          <a:p>
            <a:pPr marL="0" indent="0">
              <a:buNone/>
            </a:pPr>
            <a:endParaRPr lang="en-US" dirty="0" smtClean="0"/>
          </a:p>
          <a:p>
            <a:r>
              <a:rPr lang="en-US" dirty="0" smtClean="0"/>
              <a:t>Some EHR </a:t>
            </a:r>
            <a:r>
              <a:rPr lang="en-US" dirty="0" smtClean="0"/>
              <a:t>systems </a:t>
            </a:r>
            <a:r>
              <a:rPr lang="en-US" dirty="0" smtClean="0"/>
              <a:t>produce metrics automatically </a:t>
            </a:r>
          </a:p>
          <a:p>
            <a:pPr marL="0" indent="0">
              <a:buNone/>
            </a:pPr>
            <a:endParaRPr lang="en-US" dirty="0" smtClean="0"/>
          </a:p>
          <a:p>
            <a:r>
              <a:rPr lang="en-US" dirty="0" smtClean="0"/>
              <a:t>There’s a challenge matching metric request to </a:t>
            </a:r>
            <a:r>
              <a:rPr lang="en-US" dirty="0" smtClean="0"/>
              <a:t>pre-built metrics in commercial EHRs</a:t>
            </a:r>
            <a:endParaRPr lang="en-US" dirty="0"/>
          </a:p>
        </p:txBody>
      </p:sp>
    </p:spTree>
    <p:extLst>
      <p:ext uri="{BB962C8B-B14F-4D97-AF65-F5344CB8AC3E}">
        <p14:creationId xmlns:p14="http://schemas.microsoft.com/office/powerpoint/2010/main" val="24165519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0"/>
            <a:ext cx="11346510" cy="1134138"/>
          </a:xfrm>
        </p:spPr>
        <p:txBody>
          <a:bodyPr>
            <a:normAutofit/>
          </a:bodyPr>
          <a:lstStyle/>
          <a:p>
            <a:r>
              <a:rPr lang="en-US" b="1" dirty="0">
                <a:solidFill>
                  <a:schemeClr val="tx1">
                    <a:lumMod val="75000"/>
                    <a:lumOff val="25000"/>
                  </a:schemeClr>
                </a:solidFill>
                <a:latin typeface="Arial" pitchFamily="34" charset="0"/>
                <a:cs typeface="Arial" pitchFamily="34" charset="0"/>
              </a:rPr>
              <a:t>Learning </a:t>
            </a:r>
            <a:r>
              <a:rPr lang="en-US" b="1" dirty="0" smtClean="0">
                <a:solidFill>
                  <a:schemeClr val="tx1">
                    <a:lumMod val="75000"/>
                    <a:lumOff val="25000"/>
                  </a:schemeClr>
                </a:solidFill>
                <a:latin typeface="Arial" pitchFamily="34" charset="0"/>
                <a:cs typeface="Arial" pitchFamily="34" charset="0"/>
              </a:rPr>
              <a:t>Objective 2</a:t>
            </a:r>
            <a:endParaRPr lang="en-US" b="1" dirty="0">
              <a:solidFill>
                <a:schemeClr val="tx1">
                  <a:lumMod val="75000"/>
                  <a:lumOff val="25000"/>
                </a:schemeClr>
              </a:solidFill>
              <a:latin typeface="Arial" pitchFamily="34" charset="0"/>
              <a:cs typeface="Arial" pitchFamily="34" charset="0"/>
            </a:endParaRPr>
          </a:p>
        </p:txBody>
      </p:sp>
      <p:sp>
        <p:nvSpPr>
          <p:cNvPr id="3" name="Content Placeholder 2"/>
          <p:cNvSpPr>
            <a:spLocks noGrp="1"/>
          </p:cNvSpPr>
          <p:nvPr>
            <p:ph idx="1"/>
          </p:nvPr>
        </p:nvSpPr>
        <p:spPr/>
        <p:txBody>
          <a:bodyPr/>
          <a:lstStyle/>
          <a:p>
            <a:pPr marL="438912" indent="-457200">
              <a:buFont typeface="+mj-lt"/>
              <a:buAutoNum type="arabicPeriod"/>
            </a:pPr>
            <a:r>
              <a:rPr lang="en-US" dirty="0"/>
              <a:t>Discuss human factors that influence how metric data is perceived and acted upon through the use of provider report cards.</a:t>
            </a:r>
          </a:p>
          <a:p>
            <a:pPr marL="0" indent="0">
              <a:buNone/>
            </a:pPr>
            <a:endParaRPr lang="en-US" dirty="0"/>
          </a:p>
        </p:txBody>
      </p:sp>
    </p:spTree>
    <p:extLst>
      <p:ext uri="{BB962C8B-B14F-4D97-AF65-F5344CB8AC3E}">
        <p14:creationId xmlns:p14="http://schemas.microsoft.com/office/powerpoint/2010/main" val="42454399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lumMod val="75000"/>
                    <a:lumOff val="25000"/>
                  </a:schemeClr>
                </a:solidFill>
                <a:latin typeface="Arial" pitchFamily="34" charset="0"/>
                <a:cs typeface="Arial" pitchFamily="34" charset="0"/>
              </a:rPr>
              <a:t>Audience Poll</a:t>
            </a:r>
            <a:endParaRPr lang="en-US" b="1" dirty="0">
              <a:solidFill>
                <a:schemeClr val="tx1">
                  <a:lumMod val="75000"/>
                  <a:lumOff val="25000"/>
                </a:schemeClr>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r>
              <a:rPr lang="en-US" dirty="0" smtClean="0"/>
              <a:t>By show of hands:</a:t>
            </a:r>
          </a:p>
          <a:p>
            <a:pPr lvl="1"/>
            <a:r>
              <a:rPr lang="en-US" sz="2400" dirty="0" smtClean="0"/>
              <a:t>How many think publishing the numbers is enough to produce change?</a:t>
            </a:r>
          </a:p>
          <a:p>
            <a:pPr marL="514350" lvl="1" indent="0">
              <a:buNone/>
            </a:pPr>
            <a:endParaRPr lang="en-US" sz="2400" dirty="0"/>
          </a:p>
          <a:p>
            <a:pPr lvl="1"/>
            <a:r>
              <a:rPr lang="en-US" sz="2400" dirty="0" smtClean="0"/>
              <a:t>How many think individuals should be held accountable for metrics (what does that really mean?)</a:t>
            </a:r>
          </a:p>
          <a:p>
            <a:pPr marL="514350" lvl="1" indent="0">
              <a:buNone/>
            </a:pPr>
            <a:endParaRPr lang="en-US" sz="2400" dirty="0" smtClean="0"/>
          </a:p>
          <a:p>
            <a:pPr lvl="1"/>
            <a:r>
              <a:rPr lang="en-US" sz="2400" dirty="0" smtClean="0"/>
              <a:t>How do you think clinicians feel about having their quality data presented among their peers?</a:t>
            </a:r>
          </a:p>
        </p:txBody>
      </p:sp>
    </p:spTree>
    <p:extLst>
      <p:ext uri="{BB962C8B-B14F-4D97-AF65-F5344CB8AC3E}">
        <p14:creationId xmlns:p14="http://schemas.microsoft.com/office/powerpoint/2010/main" val="330022482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296354"/>
            <a:ext cx="8229600" cy="675196"/>
          </a:xfrm>
        </p:spPr>
        <p:txBody>
          <a:bodyPr>
            <a:normAutofit/>
          </a:bodyPr>
          <a:lstStyle/>
          <a:p>
            <a:r>
              <a:rPr lang="en-US" b="1" dirty="0">
                <a:solidFill>
                  <a:schemeClr val="tx1">
                    <a:lumMod val="75000"/>
                    <a:lumOff val="25000"/>
                  </a:schemeClr>
                </a:solidFill>
                <a:latin typeface="Arial" pitchFamily="34" charset="0"/>
                <a:cs typeface="Arial" pitchFamily="34" charset="0"/>
              </a:rPr>
              <a:t>Provider Report Cards</a:t>
            </a:r>
          </a:p>
        </p:txBody>
      </p:sp>
      <p:sp>
        <p:nvSpPr>
          <p:cNvPr id="3" name="Content Placeholder 2"/>
          <p:cNvSpPr>
            <a:spLocks noGrp="1"/>
          </p:cNvSpPr>
          <p:nvPr>
            <p:ph idx="1"/>
          </p:nvPr>
        </p:nvSpPr>
        <p:spPr>
          <a:xfrm>
            <a:off x="457200" y="1552575"/>
            <a:ext cx="8229600" cy="4525963"/>
          </a:xfrm>
        </p:spPr>
        <p:txBody>
          <a:bodyPr>
            <a:normAutofit fontScale="92500" lnSpcReduction="20000"/>
          </a:bodyPr>
          <a:lstStyle/>
          <a:p>
            <a:pPr>
              <a:buFontTx/>
              <a:buNone/>
              <a:defRPr/>
            </a:pPr>
            <a:r>
              <a:rPr lang="en-US" sz="2400" dirty="0" smtClean="0"/>
              <a:t>Purpose</a:t>
            </a:r>
          </a:p>
          <a:p>
            <a:pPr marL="347472" lvl="3" indent="0">
              <a:spcAft>
                <a:spcPts val="576"/>
              </a:spcAft>
              <a:buFontTx/>
              <a:buNone/>
              <a:defRPr/>
            </a:pPr>
            <a:r>
              <a:rPr lang="en-US" sz="2400" dirty="0" smtClean="0">
                <a:solidFill>
                  <a:schemeClr val="accent6">
                    <a:lumMod val="50000"/>
                  </a:schemeClr>
                </a:solidFill>
                <a:latin typeface="Calibri" pitchFamily="34" charset="0"/>
              </a:rPr>
              <a:t>Improve patient care and compliance with national HIVQual standards of care for HIV+ patients.</a:t>
            </a:r>
          </a:p>
          <a:p>
            <a:pPr marL="0" lvl="2" indent="0">
              <a:spcAft>
                <a:spcPts val="576"/>
              </a:spcAft>
              <a:buFontTx/>
              <a:buNone/>
              <a:defRPr/>
            </a:pPr>
            <a:r>
              <a:rPr lang="en-US" sz="2400" dirty="0">
                <a:solidFill>
                  <a:schemeClr val="tx1">
                    <a:lumMod val="75000"/>
                    <a:lumOff val="25000"/>
                  </a:schemeClr>
                </a:solidFill>
              </a:rPr>
              <a:t>Process</a:t>
            </a:r>
          </a:p>
          <a:p>
            <a:pPr>
              <a:lnSpc>
                <a:spcPct val="80000"/>
              </a:lnSpc>
              <a:buClr>
                <a:schemeClr val="accent6">
                  <a:lumMod val="50000"/>
                </a:schemeClr>
              </a:buClr>
              <a:buFont typeface="Wingdings" pitchFamily="2" charset="2"/>
              <a:buChar char="ü"/>
              <a:defRPr/>
            </a:pPr>
            <a:r>
              <a:rPr lang="en-US" sz="2400" dirty="0" smtClean="0">
                <a:solidFill>
                  <a:schemeClr val="accent6">
                    <a:lumMod val="50000"/>
                  </a:schemeClr>
                </a:solidFill>
                <a:latin typeface="Calibri" pitchFamily="34" charset="0"/>
              </a:rPr>
              <a:t>Create a report card for each provider that will compare his or her percentage of patients meeting national standards to clinic and national results.</a:t>
            </a:r>
          </a:p>
          <a:p>
            <a:pPr>
              <a:lnSpc>
                <a:spcPct val="80000"/>
              </a:lnSpc>
              <a:buClr>
                <a:schemeClr val="accent6">
                  <a:lumMod val="50000"/>
                </a:schemeClr>
              </a:buClr>
              <a:buFont typeface="Wingdings" pitchFamily="2" charset="2"/>
              <a:buChar char="ü"/>
              <a:defRPr/>
            </a:pPr>
            <a:r>
              <a:rPr lang="en-US" sz="2400" dirty="0" smtClean="0">
                <a:solidFill>
                  <a:schemeClr val="accent6">
                    <a:lumMod val="50000"/>
                  </a:schemeClr>
                </a:solidFill>
                <a:latin typeface="Calibri" pitchFamily="34" charset="0"/>
              </a:rPr>
              <a:t>The first provider report card (RPR) was created and distributed in December 2011.</a:t>
            </a:r>
            <a:r>
              <a:rPr lang="en-US" sz="2400" dirty="0" smtClean="0"/>
              <a:t> </a:t>
            </a:r>
            <a:endParaRPr lang="en-US" sz="2400" dirty="0"/>
          </a:p>
          <a:p>
            <a:pPr>
              <a:defRPr/>
            </a:pPr>
            <a:r>
              <a:rPr lang="en-US" sz="1900" dirty="0"/>
              <a:t>with positive PPD or </a:t>
            </a:r>
            <a:r>
              <a:rPr lang="en-US" sz="1900" dirty="0"/>
              <a:t>Quantiferon</a:t>
            </a:r>
            <a:r>
              <a:rPr lang="en-US" sz="1900" dirty="0"/>
              <a:t> results who are prescribed INH </a:t>
            </a:r>
          </a:p>
          <a:p>
            <a:pPr>
              <a:defRPr/>
            </a:pPr>
            <a:r>
              <a:rPr lang="en-US" sz="1900" dirty="0" smtClean="0"/>
              <a:t>with </a:t>
            </a:r>
            <a:r>
              <a:rPr lang="en-US" sz="1900" dirty="0"/>
              <a:t>high grade cervical or anal pap results who receive subsequent procedures </a:t>
            </a:r>
          </a:p>
          <a:p>
            <a:pPr>
              <a:defRPr/>
            </a:pPr>
            <a:r>
              <a:rPr lang="en-US" sz="1900" dirty="0" smtClean="0"/>
              <a:t>who </a:t>
            </a:r>
            <a:r>
              <a:rPr lang="en-US" sz="1900" dirty="0"/>
              <a:t>tested positive for an STD and received appropriate treatment </a:t>
            </a:r>
          </a:p>
          <a:p>
            <a:pPr>
              <a:defRPr/>
            </a:pPr>
            <a:r>
              <a:rPr lang="en-US" sz="1900" dirty="0" smtClean="0"/>
              <a:t>who </a:t>
            </a:r>
            <a:r>
              <a:rPr lang="en-US" sz="1900" dirty="0"/>
              <a:t>tested positive for </a:t>
            </a:r>
            <a:r>
              <a:rPr lang="en-US" sz="1900" dirty="0"/>
              <a:t>Hep</a:t>
            </a:r>
            <a:r>
              <a:rPr lang="en-US" sz="1900" dirty="0"/>
              <a:t> C and received appropriate treatment or </a:t>
            </a:r>
            <a:r>
              <a:rPr lang="en-US" sz="1900" dirty="0" smtClean="0"/>
              <a:t>follow</a:t>
            </a:r>
          </a:p>
          <a:p>
            <a:pPr marL="0" lvl="2" indent="0">
              <a:spcAft>
                <a:spcPts val="576"/>
              </a:spcAft>
              <a:buNone/>
              <a:defRPr/>
            </a:pPr>
            <a:r>
              <a:rPr lang="en-US" sz="2400" dirty="0">
                <a:solidFill>
                  <a:schemeClr val="tx1">
                    <a:lumMod val="75000"/>
                    <a:lumOff val="25000"/>
                  </a:schemeClr>
                </a:solidFill>
              </a:rPr>
              <a:t>Measurement</a:t>
            </a:r>
          </a:p>
          <a:p>
            <a:pPr>
              <a:lnSpc>
                <a:spcPct val="80000"/>
              </a:lnSpc>
              <a:buClr>
                <a:srgbClr val="A7D1EC"/>
              </a:buClr>
              <a:defRPr/>
            </a:pPr>
            <a:r>
              <a:rPr lang="en-US" sz="2400" dirty="0" smtClean="0">
                <a:solidFill>
                  <a:schemeClr val="accent6">
                    <a:lumMod val="50000"/>
                  </a:schemeClr>
                </a:solidFill>
                <a:latin typeface="Calibri" pitchFamily="34" charset="0"/>
              </a:rPr>
              <a:t>2011 HIVQual standards will be compared to 2010.</a:t>
            </a:r>
          </a:p>
          <a:p>
            <a:pPr>
              <a:lnSpc>
                <a:spcPct val="80000"/>
              </a:lnSpc>
              <a:buClr>
                <a:srgbClr val="A7D1EC"/>
              </a:buClr>
              <a:defRPr/>
            </a:pPr>
            <a:endParaRPr lang="en-US" sz="2400" dirty="0" smtClean="0">
              <a:solidFill>
                <a:schemeClr val="accent6">
                  <a:lumMod val="50000"/>
                </a:schemeClr>
              </a:solidFill>
              <a:latin typeface="Calibri" pitchFamily="34" charset="0"/>
            </a:endParaRPr>
          </a:p>
          <a:p>
            <a:pPr marL="91440" lvl="2" indent="0">
              <a:spcAft>
                <a:spcPts val="576"/>
              </a:spcAft>
              <a:buFont typeface="Wingdings" pitchFamily="2" charset="2"/>
              <a:buChar char="Ø"/>
              <a:defRPr/>
            </a:pPr>
            <a:endParaRPr lang="en-US" sz="3000" dirty="0">
              <a:latin typeface="Calibri" pitchFamily="34" charset="0"/>
            </a:endParaRPr>
          </a:p>
        </p:txBody>
      </p:sp>
      <p:grpSp>
        <p:nvGrpSpPr>
          <p:cNvPr id="48132" name="Group 5"/>
          <p:cNvGrpSpPr>
            <a:grpSpLocks/>
          </p:cNvGrpSpPr>
          <p:nvPr/>
        </p:nvGrpSpPr>
        <p:grpSpPr bwMode="auto">
          <a:xfrm>
            <a:off x="0" y="1143000"/>
            <a:ext cx="9144000" cy="152400"/>
            <a:chOff x="0" y="1143000"/>
            <a:chExt cx="9144000" cy="152400"/>
          </a:xfrm>
        </p:grpSpPr>
        <p:sp>
          <p:nvSpPr>
            <p:cNvPr id="7" name="Rectangle 6"/>
            <p:cNvSpPr/>
            <p:nvPr/>
          </p:nvSpPr>
          <p:spPr>
            <a:xfrm>
              <a:off x="0" y="1143000"/>
              <a:ext cx="457200" cy="1524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p:cNvSpPr/>
            <p:nvPr/>
          </p:nvSpPr>
          <p:spPr>
            <a:xfrm>
              <a:off x="533400" y="1143000"/>
              <a:ext cx="8610600" cy="1524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grpSp>
    </p:spTree>
    <p:extLst>
      <p:ext uri="{BB962C8B-B14F-4D97-AF65-F5344CB8AC3E}">
        <p14:creationId xmlns:p14="http://schemas.microsoft.com/office/powerpoint/2010/main" val="1924126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solidFill>
                  <a:schemeClr val="tx1">
                    <a:lumMod val="75000"/>
                    <a:lumOff val="25000"/>
                  </a:schemeClr>
                </a:solidFill>
                <a:latin typeface="Arial" pitchFamily="34" charset="0"/>
                <a:cs typeface="Arial" pitchFamily="34" charset="0"/>
              </a:rPr>
              <a:t>Individual Provider Quality Indicator Report Cards</a:t>
            </a:r>
            <a:endParaRPr lang="en-US" b="1" dirty="0">
              <a:solidFill>
                <a:schemeClr val="tx1">
                  <a:lumMod val="75000"/>
                  <a:lumOff val="25000"/>
                </a:schemeClr>
              </a:solidFill>
              <a:latin typeface="Arial" pitchFamily="34" charset="0"/>
              <a:cs typeface="Arial" pitchFamily="34" charset="0"/>
            </a:endParaRPr>
          </a:p>
        </p:txBody>
      </p:sp>
      <p:sp>
        <p:nvSpPr>
          <p:cNvPr id="5" name="Text Placeholder 4"/>
          <p:cNvSpPr>
            <a:spLocks noGrp="1"/>
          </p:cNvSpPr>
          <p:nvPr>
            <p:ph type="body" idx="1"/>
          </p:nvPr>
        </p:nvSpPr>
        <p:spPr>
          <a:xfrm>
            <a:off x="457200" y="1530399"/>
            <a:ext cx="4040188" cy="561147"/>
          </a:xfrm>
        </p:spPr>
        <p:txBody>
          <a:bodyPr/>
          <a:lstStyle/>
          <a:p>
            <a:r>
              <a:rPr lang="en-US" dirty="0" smtClean="0"/>
              <a:t>16 HIVQUAL Indicators</a:t>
            </a:r>
          </a:p>
        </p:txBody>
      </p:sp>
      <p:sp>
        <p:nvSpPr>
          <p:cNvPr id="6" name="Content Placeholder 5"/>
          <p:cNvSpPr>
            <a:spLocks noGrp="1"/>
          </p:cNvSpPr>
          <p:nvPr>
            <p:ph sz="half" idx="2"/>
          </p:nvPr>
        </p:nvSpPr>
        <p:spPr>
          <a:xfrm>
            <a:off x="457200" y="2118328"/>
            <a:ext cx="4040188" cy="3549681"/>
          </a:xfrm>
        </p:spPr>
        <p:txBody>
          <a:bodyPr>
            <a:normAutofit/>
          </a:bodyPr>
          <a:lstStyle/>
          <a:p>
            <a:r>
              <a:rPr lang="en-US" sz="2200" dirty="0" smtClean="0"/>
              <a:t>Each indicator chart contains</a:t>
            </a:r>
          </a:p>
          <a:p>
            <a:pPr lvl="1"/>
            <a:r>
              <a:rPr lang="en-US" dirty="0" smtClean="0"/>
              <a:t>Provider score</a:t>
            </a:r>
          </a:p>
          <a:p>
            <a:pPr lvl="1"/>
            <a:r>
              <a:rPr lang="en-US" dirty="0" smtClean="0"/>
              <a:t>Clinic score</a:t>
            </a:r>
          </a:p>
          <a:p>
            <a:pPr lvl="1"/>
            <a:r>
              <a:rPr lang="en-US" dirty="0" smtClean="0"/>
              <a:t>HIVQUAL CY 2009 mean score</a:t>
            </a:r>
          </a:p>
          <a:p>
            <a:r>
              <a:rPr lang="en-US" sz="2200" dirty="0" smtClean="0"/>
              <a:t>The indicator sidebar contains</a:t>
            </a:r>
            <a:endParaRPr lang="en-US" sz="2200" dirty="0"/>
          </a:p>
          <a:p>
            <a:pPr lvl="1"/>
            <a:r>
              <a:rPr lang="en-US" dirty="0" smtClean="0"/>
              <a:t>Indicator definitions</a:t>
            </a:r>
            <a:endParaRPr lang="en-US" dirty="0"/>
          </a:p>
          <a:p>
            <a:pPr lvl="1"/>
            <a:r>
              <a:rPr lang="en-US" dirty="0" smtClean="0"/>
              <a:t>Provider’s total </a:t>
            </a:r>
            <a:r>
              <a:rPr lang="en-US" dirty="0"/>
              <a:t>p</a:t>
            </a:r>
            <a:r>
              <a:rPr lang="en-US" dirty="0" smtClean="0"/>
              <a:t>atient count</a:t>
            </a:r>
          </a:p>
          <a:p>
            <a:pPr lvl="1"/>
            <a:r>
              <a:rPr lang="en-US" dirty="0" smtClean="0"/>
              <a:t>Provider’s compliant </a:t>
            </a:r>
            <a:r>
              <a:rPr lang="en-US" dirty="0"/>
              <a:t>p</a:t>
            </a:r>
            <a:r>
              <a:rPr lang="en-US" dirty="0" smtClean="0"/>
              <a:t>atient </a:t>
            </a:r>
            <a:r>
              <a:rPr lang="en-US" dirty="0"/>
              <a:t>c</a:t>
            </a:r>
            <a:r>
              <a:rPr lang="en-US" dirty="0" smtClean="0"/>
              <a:t>ount</a:t>
            </a:r>
            <a:endParaRPr lang="en-US" dirty="0"/>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215" y="1529566"/>
            <a:ext cx="4186236" cy="4385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7983939" y="163773"/>
            <a:ext cx="805219" cy="286603"/>
          </a:xfrm>
          <a:prstGeom prst="rect">
            <a:avLst/>
          </a:prstGeom>
          <a:noFill/>
        </p:spPr>
        <p:txBody>
          <a:bodyPr wrap="square" rtlCol="0">
            <a:spAutoFit/>
          </a:bodyPr>
          <a:lstStyle/>
          <a:p>
            <a:pPr algn="ctr"/>
            <a:r>
              <a:rPr lang="en-US" sz="1200" dirty="0" smtClean="0">
                <a:solidFill>
                  <a:schemeClr val="accent1">
                    <a:lumMod val="90000"/>
                    <a:lumOff val="10000"/>
                  </a:schemeClr>
                </a:solidFill>
              </a:rPr>
              <a:t>64</a:t>
            </a:r>
            <a:endParaRPr lang="en-US" sz="1200" dirty="0">
              <a:solidFill>
                <a:schemeClr val="accent1">
                  <a:lumMod val="90000"/>
                  <a:lumOff val="10000"/>
                </a:schemeClr>
              </a:solidFill>
            </a:endParaRPr>
          </a:p>
        </p:txBody>
      </p:sp>
    </p:spTree>
    <p:extLst>
      <p:ext uri="{BB962C8B-B14F-4D97-AF65-F5344CB8AC3E}">
        <p14:creationId xmlns:p14="http://schemas.microsoft.com/office/powerpoint/2010/main" val="23324378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1537" y="737936"/>
            <a:ext cx="5815263" cy="516849"/>
          </a:xfrm>
        </p:spPr>
        <p:txBody>
          <a:bodyPr>
            <a:normAutofit/>
          </a:bodyPr>
          <a:lstStyle/>
          <a:p>
            <a:r>
              <a:rPr lang="en-US" b="1" dirty="0">
                <a:solidFill>
                  <a:schemeClr val="tx1">
                    <a:lumMod val="75000"/>
                    <a:lumOff val="25000"/>
                  </a:schemeClr>
                </a:solidFill>
                <a:latin typeface="+mn-lt"/>
                <a:cs typeface="Arial" pitchFamily="34" charset="0"/>
              </a:rPr>
              <a:t>Disclosures</a:t>
            </a:r>
          </a:p>
        </p:txBody>
      </p:sp>
      <p:sp>
        <p:nvSpPr>
          <p:cNvPr id="3" name="Content Placeholder 2"/>
          <p:cNvSpPr>
            <a:spLocks noGrp="1"/>
          </p:cNvSpPr>
          <p:nvPr>
            <p:ph idx="1"/>
          </p:nvPr>
        </p:nvSpPr>
        <p:spPr>
          <a:xfrm>
            <a:off x="457200" y="2598821"/>
            <a:ext cx="8229599" cy="2990449"/>
          </a:xfrm>
        </p:spPr>
        <p:txBody>
          <a:bodyPr>
            <a:normAutofit/>
          </a:bodyPr>
          <a:lstStyle/>
          <a:p>
            <a:pPr marL="342900" indent="-342900"/>
            <a:r>
              <a:rPr lang="en-US" b="1" dirty="0" smtClean="0"/>
              <a:t>Amy Sitapati, MD</a:t>
            </a:r>
          </a:p>
          <a:p>
            <a:pPr marL="0" indent="0">
              <a:buNone/>
            </a:pPr>
            <a:r>
              <a:rPr lang="en-US" b="1" dirty="0" smtClean="0"/>
              <a:t>    </a:t>
            </a:r>
            <a:r>
              <a:rPr lang="en-US" dirty="0" smtClean="0"/>
              <a:t>Has no financial interest or relationships to disclose</a:t>
            </a:r>
          </a:p>
          <a:p>
            <a:pPr marL="0" indent="0">
              <a:buNone/>
            </a:pPr>
            <a:endParaRPr lang="en-US" b="1" dirty="0" smtClean="0"/>
          </a:p>
          <a:p>
            <a:pPr marL="342900" indent="-342900"/>
            <a:r>
              <a:rPr lang="en-US" b="1" dirty="0" smtClean="0"/>
              <a:t>Barbara Berkovich, MA</a:t>
            </a:r>
          </a:p>
          <a:p>
            <a:pPr marL="0" indent="0">
              <a:buNone/>
            </a:pPr>
            <a:r>
              <a:rPr lang="en-US" dirty="0" smtClean="0"/>
              <a:t>    </a:t>
            </a:r>
            <a:r>
              <a:rPr lang="en-US" dirty="0"/>
              <a:t>Has no financial interest or relationships to disclose</a:t>
            </a:r>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smtClean="0"/>
          </a:p>
          <a:p>
            <a:pPr marL="0" indent="0">
              <a:buNone/>
            </a:pPr>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394" y="0"/>
            <a:ext cx="2428875"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96015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normAutofit/>
          </a:bodyPr>
          <a:lstStyle/>
          <a:p>
            <a:r>
              <a:rPr lang="en-US" b="1" dirty="0">
                <a:solidFill>
                  <a:schemeClr val="tx1">
                    <a:lumMod val="75000"/>
                    <a:lumOff val="25000"/>
                  </a:schemeClr>
                </a:solidFill>
                <a:latin typeface="Arial" pitchFamily="34" charset="0"/>
                <a:cs typeface="Arial" pitchFamily="34" charset="0"/>
              </a:rPr>
              <a:t>Provider report cards based on HIVQual measures … circulated by email</a:t>
            </a:r>
          </a:p>
        </p:txBody>
      </p:sp>
      <p:pic>
        <p:nvPicPr>
          <p:cNvPr id="49156" name="Picture 2"/>
          <p:cNvPicPr>
            <a:picLocks noChangeAspect="1" noChangeArrowheads="1"/>
          </p:cNvPicPr>
          <p:nvPr/>
        </p:nvPicPr>
        <p:blipFill>
          <a:blip r:embed="rId3">
            <a:extLst>
              <a:ext uri="{28A0092B-C50C-407E-A947-70E740481C1C}">
                <a14:useLocalDpi xmlns:a14="http://schemas.microsoft.com/office/drawing/2010/main" val="0"/>
              </a:ext>
            </a:extLst>
          </a:blip>
          <a:srcRect l="5243" t="26128" r="35657" b="40375"/>
          <a:stretch>
            <a:fillRect/>
          </a:stretch>
        </p:blipFill>
        <p:spPr bwMode="auto">
          <a:xfrm>
            <a:off x="457200" y="1600199"/>
            <a:ext cx="11002525" cy="389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63446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30"/>
            <a:ext cx="11346510" cy="1134138"/>
          </a:xfrm>
        </p:spPr>
        <p:txBody>
          <a:bodyPr>
            <a:normAutofit/>
          </a:bodyPr>
          <a:lstStyle/>
          <a:p>
            <a:r>
              <a:rPr lang="en-US" b="1" dirty="0">
                <a:solidFill>
                  <a:schemeClr val="tx1">
                    <a:lumMod val="75000"/>
                    <a:lumOff val="25000"/>
                  </a:schemeClr>
                </a:solidFill>
                <a:latin typeface="Arial" pitchFamily="34" charset="0"/>
                <a:cs typeface="Arial" pitchFamily="34" charset="0"/>
              </a:rPr>
              <a:t>Learning </a:t>
            </a:r>
            <a:r>
              <a:rPr lang="en-US" b="1" dirty="0" smtClean="0">
                <a:solidFill>
                  <a:schemeClr val="tx1">
                    <a:lumMod val="75000"/>
                    <a:lumOff val="25000"/>
                  </a:schemeClr>
                </a:solidFill>
                <a:latin typeface="Arial" pitchFamily="34" charset="0"/>
                <a:cs typeface="Arial" pitchFamily="34" charset="0"/>
              </a:rPr>
              <a:t>Objective </a:t>
            </a:r>
            <a:r>
              <a:rPr lang="en-US" b="1" dirty="0">
                <a:solidFill>
                  <a:schemeClr val="tx1">
                    <a:lumMod val="75000"/>
                    <a:lumOff val="25000"/>
                  </a:schemeClr>
                </a:solidFill>
                <a:latin typeface="Arial" pitchFamily="34" charset="0"/>
                <a:cs typeface="Arial" pitchFamily="34" charset="0"/>
              </a:rPr>
              <a:t>3</a:t>
            </a:r>
          </a:p>
        </p:txBody>
      </p:sp>
      <p:sp>
        <p:nvSpPr>
          <p:cNvPr id="3" name="Content Placeholder 2"/>
          <p:cNvSpPr>
            <a:spLocks noGrp="1"/>
          </p:cNvSpPr>
          <p:nvPr>
            <p:ph idx="1"/>
          </p:nvPr>
        </p:nvSpPr>
        <p:spPr/>
        <p:txBody>
          <a:bodyPr/>
          <a:lstStyle/>
          <a:p>
            <a:pPr marL="0" indent="0">
              <a:buNone/>
            </a:pPr>
            <a:r>
              <a:rPr lang="en-US" dirty="0"/>
              <a:t>Identify novel techniques for reporting/reviewing metric data.</a:t>
            </a:r>
          </a:p>
          <a:p>
            <a:pPr marL="0" indent="0">
              <a:buNone/>
            </a:pPr>
            <a:endParaRPr lang="en-US" dirty="0"/>
          </a:p>
        </p:txBody>
      </p:sp>
    </p:spTree>
    <p:extLst>
      <p:ext uri="{BB962C8B-B14F-4D97-AF65-F5344CB8AC3E}">
        <p14:creationId xmlns:p14="http://schemas.microsoft.com/office/powerpoint/2010/main" val="17613242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lumMod val="75000"/>
                    <a:lumOff val="25000"/>
                  </a:schemeClr>
                </a:solidFill>
                <a:latin typeface="Arial" pitchFamily="34" charset="0"/>
                <a:cs typeface="Arial" pitchFamily="34" charset="0"/>
              </a:rPr>
              <a:t>The Human Side</a:t>
            </a:r>
            <a:endParaRPr lang="en-US" b="1" dirty="0">
              <a:solidFill>
                <a:schemeClr val="tx1">
                  <a:lumMod val="75000"/>
                  <a:lumOff val="25000"/>
                </a:schemeClr>
              </a:solidFill>
              <a:latin typeface="Arial" pitchFamily="34" charset="0"/>
              <a:cs typeface="Arial" pitchFamily="34" charset="0"/>
            </a:endParaRPr>
          </a:p>
        </p:txBody>
      </p:sp>
      <p:sp>
        <p:nvSpPr>
          <p:cNvPr id="3" name="Content Placeholder 2"/>
          <p:cNvSpPr>
            <a:spLocks noGrp="1"/>
          </p:cNvSpPr>
          <p:nvPr>
            <p:ph idx="1"/>
          </p:nvPr>
        </p:nvSpPr>
        <p:spPr/>
        <p:txBody>
          <a:bodyPr/>
          <a:lstStyle/>
          <a:p>
            <a:r>
              <a:rPr lang="en-US" b="1" dirty="0"/>
              <a:t>The Human Side – Amy </a:t>
            </a:r>
            <a:r>
              <a:rPr lang="en-US" b="1" dirty="0"/>
              <a:t>Sitapati</a:t>
            </a:r>
            <a:r>
              <a:rPr lang="en-US" b="1" dirty="0"/>
              <a:t>, MD</a:t>
            </a:r>
          </a:p>
          <a:p>
            <a:pPr marL="0" indent="0">
              <a:buNone/>
            </a:pPr>
            <a:r>
              <a:rPr lang="en-US" dirty="0"/>
              <a:t>     Building your </a:t>
            </a:r>
            <a:r>
              <a:rPr lang="en-US" dirty="0" smtClean="0"/>
              <a:t>team…</a:t>
            </a:r>
          </a:p>
          <a:p>
            <a:pPr marL="0" indent="0">
              <a:buNone/>
            </a:pPr>
            <a:r>
              <a:rPr lang="en-US" dirty="0"/>
              <a:t>	</a:t>
            </a:r>
            <a:r>
              <a:rPr lang="en-US" i="1" dirty="0" smtClean="0"/>
              <a:t>   When the data you need isn’t already there</a:t>
            </a:r>
          </a:p>
          <a:p>
            <a:pPr marL="0" indent="0">
              <a:buNone/>
            </a:pPr>
            <a:endParaRPr lang="en-US" i="1" dirty="0"/>
          </a:p>
          <a:p>
            <a:pPr marL="0" indent="0">
              <a:buNone/>
            </a:pPr>
            <a:r>
              <a:rPr lang="en-US" dirty="0"/>
              <a:t>     Using clinical metrics to improve </a:t>
            </a:r>
            <a:r>
              <a:rPr lang="en-US" dirty="0" smtClean="0"/>
              <a:t>health measures</a:t>
            </a:r>
          </a:p>
          <a:p>
            <a:pPr marL="0" indent="0">
              <a:buNone/>
            </a:pPr>
            <a:endParaRPr lang="en-US" dirty="0"/>
          </a:p>
          <a:p>
            <a:pPr marL="0" indent="0">
              <a:buNone/>
            </a:pPr>
            <a:r>
              <a:rPr lang="en-US" dirty="0"/>
              <a:t>     Using performance metrics to change </a:t>
            </a:r>
            <a:r>
              <a:rPr lang="en-US" dirty="0" smtClean="0"/>
              <a:t>behavior</a:t>
            </a:r>
            <a:endParaRPr lang="en-US" dirty="0"/>
          </a:p>
        </p:txBody>
      </p:sp>
    </p:spTree>
    <p:extLst>
      <p:ext uri="{BB962C8B-B14F-4D97-AF65-F5344CB8AC3E}">
        <p14:creationId xmlns:p14="http://schemas.microsoft.com/office/powerpoint/2010/main" val="61840919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lumMod val="75000"/>
                    <a:lumOff val="25000"/>
                  </a:schemeClr>
                </a:solidFill>
                <a:latin typeface="Arial" pitchFamily="34" charset="0"/>
                <a:cs typeface="Arial" pitchFamily="34" charset="0"/>
              </a:rPr>
              <a:t>Our Team	</a:t>
            </a:r>
            <a:endParaRPr lang="en-US" b="1" dirty="0">
              <a:solidFill>
                <a:schemeClr val="tx1">
                  <a:lumMod val="75000"/>
                  <a:lumOff val="25000"/>
                </a:schemeClr>
              </a:solidFill>
              <a:latin typeface="Arial" pitchFamily="34" charset="0"/>
              <a:cs typeface="Arial" pitchFamily="34" charset="0"/>
            </a:endParaRPr>
          </a:p>
        </p:txBody>
      </p:sp>
      <p:sp>
        <p:nvSpPr>
          <p:cNvPr id="3" name="Content Placeholder 2"/>
          <p:cNvSpPr>
            <a:spLocks noGrp="1"/>
          </p:cNvSpPr>
          <p:nvPr>
            <p:ph idx="1"/>
          </p:nvPr>
        </p:nvSpPr>
        <p:spPr>
          <a:xfrm>
            <a:off x="457200" y="1437693"/>
            <a:ext cx="8229599" cy="4844354"/>
          </a:xfrm>
        </p:spPr>
        <p:txBody>
          <a:bodyPr>
            <a:normAutofit fontScale="92500" lnSpcReduction="10000"/>
          </a:bodyPr>
          <a:lstStyle/>
          <a:p>
            <a:r>
              <a:rPr lang="en-US" dirty="0" smtClean="0"/>
              <a:t>Grant team</a:t>
            </a:r>
          </a:p>
          <a:p>
            <a:pPr marL="914400" lvl="1" indent="-400050"/>
            <a:r>
              <a:rPr lang="en-US" sz="2200" dirty="0" smtClean="0"/>
              <a:t>PI – Clinical Champion</a:t>
            </a:r>
          </a:p>
          <a:p>
            <a:pPr marL="914400" lvl="1" indent="-400050"/>
            <a:r>
              <a:rPr lang="en-US" sz="2200" dirty="0" smtClean="0"/>
              <a:t>Reporting Analyst Clarity Certified</a:t>
            </a:r>
          </a:p>
          <a:p>
            <a:pPr marL="914400" lvl="1" indent="-400050"/>
            <a:r>
              <a:rPr lang="en-US" sz="2200" dirty="0" smtClean="0"/>
              <a:t>Epic Analyst Ambulatory &amp; </a:t>
            </a:r>
            <a:r>
              <a:rPr lang="en-US" sz="2200" dirty="0" smtClean="0"/>
              <a:t>MyChart</a:t>
            </a:r>
            <a:r>
              <a:rPr lang="en-US" sz="2200" dirty="0" smtClean="0"/>
              <a:t> Certified</a:t>
            </a:r>
          </a:p>
          <a:p>
            <a:pPr marL="914400" lvl="1" indent="-400050"/>
            <a:r>
              <a:rPr lang="en-US" sz="2200" dirty="0" smtClean="0"/>
              <a:t>Research Analyst</a:t>
            </a:r>
          </a:p>
          <a:p>
            <a:pPr marL="514350" lvl="1" indent="0">
              <a:buNone/>
            </a:pPr>
            <a:endParaRPr lang="en-US" dirty="0"/>
          </a:p>
          <a:p>
            <a:pPr marL="400050" indent="-342900"/>
            <a:r>
              <a:rPr lang="en-US" dirty="0" smtClean="0"/>
              <a:t>Extended team</a:t>
            </a:r>
          </a:p>
          <a:p>
            <a:pPr marL="914400" lvl="1" indent="-457200"/>
            <a:r>
              <a:rPr lang="en-US" sz="2200" dirty="0" smtClean="0"/>
              <a:t>Decision Support Team Clarity &amp; Reporting Workbench</a:t>
            </a:r>
          </a:p>
          <a:p>
            <a:pPr marL="914400" lvl="1" indent="-457200"/>
            <a:r>
              <a:rPr lang="en-US" sz="2200" dirty="0" smtClean="0"/>
              <a:t>Security Team</a:t>
            </a:r>
          </a:p>
          <a:p>
            <a:pPr marL="914400" lvl="1" indent="-457200"/>
            <a:r>
              <a:rPr lang="en-US" sz="2200" dirty="0" smtClean="0"/>
              <a:t>Orders Team</a:t>
            </a:r>
          </a:p>
          <a:p>
            <a:pPr marL="914400" lvl="1" indent="-457200"/>
            <a:r>
              <a:rPr lang="en-US" sz="2200" dirty="0" smtClean="0"/>
              <a:t>Epic TS</a:t>
            </a:r>
          </a:p>
          <a:p>
            <a:pPr marL="914400" lvl="1" indent="-457200"/>
            <a:r>
              <a:rPr lang="en-US" sz="2200" dirty="0" smtClean="0"/>
              <a:t>Subject matter experts (Clinicians, </a:t>
            </a:r>
            <a:r>
              <a:rPr lang="en-US" sz="2200" dirty="0" smtClean="0"/>
              <a:t>PharmDs</a:t>
            </a:r>
            <a:r>
              <a:rPr lang="en-US" sz="2200" dirty="0" smtClean="0"/>
              <a:t>)</a:t>
            </a:r>
          </a:p>
          <a:p>
            <a:pPr marL="914400" lvl="1" indent="-450850"/>
            <a:r>
              <a:rPr lang="en-US" sz="2200" dirty="0" smtClean="0"/>
              <a:t>CQI </a:t>
            </a:r>
            <a:r>
              <a:rPr lang="en-US" sz="2200" dirty="0"/>
              <a:t>Team for pilot clinic</a:t>
            </a:r>
          </a:p>
          <a:p>
            <a:pPr marL="914400" lvl="1" indent="-450850"/>
            <a:r>
              <a:rPr lang="en-US" sz="2200" dirty="0" smtClean="0"/>
              <a:t>Patient </a:t>
            </a:r>
            <a:r>
              <a:rPr lang="en-US" sz="2200" dirty="0"/>
              <a:t>advisory board</a:t>
            </a:r>
          </a:p>
          <a:p>
            <a:pPr marL="457200" lvl="1" indent="0">
              <a:buNone/>
            </a:pPr>
            <a:endParaRPr lang="en-US" dirty="0"/>
          </a:p>
        </p:txBody>
      </p:sp>
    </p:spTree>
    <p:extLst>
      <p:ext uri="{BB962C8B-B14F-4D97-AF65-F5344CB8AC3E}">
        <p14:creationId xmlns:p14="http://schemas.microsoft.com/office/powerpoint/2010/main" val="25332937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38275" y="1420742"/>
            <a:ext cx="3246402" cy="1569660"/>
          </a:xfrm>
          <a:prstGeom prst="rect">
            <a:avLst/>
          </a:prstGeom>
          <a:noFill/>
        </p:spPr>
        <p:txBody>
          <a:bodyPr wrap="none" rtlCol="0">
            <a:spAutoFit/>
          </a:bodyPr>
          <a:lstStyle/>
          <a:p>
            <a:r>
              <a:rPr lang="en-US" sz="2400" b="1" dirty="0" smtClean="0"/>
              <a:t>Clinical Performance</a:t>
            </a:r>
          </a:p>
          <a:p>
            <a:pPr marL="285750" indent="-285750">
              <a:buFont typeface="Arial" pitchFamily="34" charset="0"/>
              <a:buChar char="•"/>
            </a:pPr>
            <a:r>
              <a:rPr lang="en-US" sz="2400" dirty="0" smtClean="0"/>
              <a:t>Patient satisfaction</a:t>
            </a:r>
          </a:p>
          <a:p>
            <a:pPr marL="285750" indent="-285750">
              <a:buFont typeface="Arial" pitchFamily="34" charset="0"/>
              <a:buChar char="•"/>
            </a:pPr>
            <a:r>
              <a:rPr lang="en-US" sz="2400" dirty="0" smtClean="0"/>
              <a:t>Compliance/Billing</a:t>
            </a:r>
          </a:p>
          <a:p>
            <a:pPr marL="285750" indent="-285750">
              <a:buFont typeface="Arial" pitchFamily="34" charset="0"/>
              <a:buChar char="•"/>
            </a:pPr>
            <a:r>
              <a:rPr lang="en-US" sz="2400" dirty="0" smtClean="0"/>
              <a:t>Meaningful Use</a:t>
            </a:r>
            <a:endParaRPr lang="en-US" sz="2400" dirty="0"/>
          </a:p>
        </p:txBody>
      </p:sp>
      <p:sp>
        <p:nvSpPr>
          <p:cNvPr id="5" name="TextBox 4"/>
          <p:cNvSpPr txBox="1"/>
          <p:nvPr/>
        </p:nvSpPr>
        <p:spPr>
          <a:xfrm>
            <a:off x="177408" y="4734342"/>
            <a:ext cx="3368136" cy="2123658"/>
          </a:xfrm>
          <a:prstGeom prst="rect">
            <a:avLst/>
          </a:prstGeom>
          <a:noFill/>
        </p:spPr>
        <p:txBody>
          <a:bodyPr wrap="square" rtlCol="0">
            <a:spAutoFit/>
          </a:bodyPr>
          <a:lstStyle/>
          <a:p>
            <a:r>
              <a:rPr lang="en-US" sz="2400" b="1" dirty="0" smtClean="0"/>
              <a:t>Provider Performance</a:t>
            </a:r>
          </a:p>
          <a:p>
            <a:pPr marL="285750" indent="-285750">
              <a:buFont typeface="Arial" pitchFamily="34" charset="0"/>
              <a:buChar char="•"/>
            </a:pPr>
            <a:r>
              <a:rPr lang="en-US" sz="2400" dirty="0" smtClean="0"/>
              <a:t>EMR use</a:t>
            </a:r>
          </a:p>
          <a:p>
            <a:pPr marL="285750" indent="-285750">
              <a:buFont typeface="Arial" pitchFamily="34" charset="0"/>
              <a:buChar char="•"/>
            </a:pPr>
            <a:r>
              <a:rPr lang="en-US" sz="2400" dirty="0" smtClean="0"/>
              <a:t>Standards of Care</a:t>
            </a:r>
            <a:r>
              <a:rPr lang="en-US" dirty="0"/>
              <a:t>	</a:t>
            </a:r>
            <a:endParaRPr lang="en-US" dirty="0" smtClean="0"/>
          </a:p>
          <a:p>
            <a:r>
              <a:rPr lang="en-US" dirty="0"/>
              <a:t>	</a:t>
            </a:r>
          </a:p>
        </p:txBody>
      </p:sp>
      <p:sp>
        <p:nvSpPr>
          <p:cNvPr id="6" name="TextBox 5"/>
          <p:cNvSpPr txBox="1"/>
          <p:nvPr/>
        </p:nvSpPr>
        <p:spPr>
          <a:xfrm>
            <a:off x="6454291" y="1477155"/>
            <a:ext cx="2514600" cy="1200329"/>
          </a:xfrm>
          <a:prstGeom prst="rect">
            <a:avLst/>
          </a:prstGeom>
          <a:noFill/>
        </p:spPr>
        <p:txBody>
          <a:bodyPr wrap="square" rtlCol="0">
            <a:spAutoFit/>
          </a:bodyPr>
          <a:lstStyle/>
          <a:p>
            <a:r>
              <a:rPr lang="en-US" sz="2400" b="1" dirty="0" smtClean="0"/>
              <a:t>Patient </a:t>
            </a:r>
          </a:p>
          <a:p>
            <a:pPr marL="285750" indent="-285750">
              <a:buFont typeface="Arial" pitchFamily="34" charset="0"/>
              <a:buChar char="•"/>
            </a:pPr>
            <a:r>
              <a:rPr lang="en-US" sz="2400" dirty="0" smtClean="0"/>
              <a:t>Demographics</a:t>
            </a:r>
          </a:p>
          <a:p>
            <a:pPr marL="285750" indent="-285750">
              <a:buFont typeface="Arial" pitchFamily="34" charset="0"/>
              <a:buChar char="•"/>
            </a:pPr>
            <a:r>
              <a:rPr lang="en-US" sz="2400" dirty="0" smtClean="0"/>
              <a:t>Acuity</a:t>
            </a:r>
            <a:endParaRPr lang="en-US" sz="2400" dirty="0"/>
          </a:p>
        </p:txBody>
      </p:sp>
      <p:sp>
        <p:nvSpPr>
          <p:cNvPr id="7" name="TextBox 6"/>
          <p:cNvSpPr txBox="1"/>
          <p:nvPr/>
        </p:nvSpPr>
        <p:spPr>
          <a:xfrm>
            <a:off x="6454291" y="3329016"/>
            <a:ext cx="2689709" cy="3231654"/>
          </a:xfrm>
          <a:prstGeom prst="rect">
            <a:avLst/>
          </a:prstGeom>
          <a:noFill/>
        </p:spPr>
        <p:txBody>
          <a:bodyPr wrap="square" rtlCol="0">
            <a:spAutoFit/>
          </a:bodyPr>
          <a:lstStyle/>
          <a:p>
            <a:r>
              <a:rPr lang="en-US" sz="2400" b="1" dirty="0" smtClean="0"/>
              <a:t>Epic System  Performance</a:t>
            </a:r>
          </a:p>
          <a:p>
            <a:pPr marL="285750" indent="-285750">
              <a:buFont typeface="Arial" pitchFamily="34" charset="0"/>
              <a:buChar char="•"/>
            </a:pPr>
            <a:r>
              <a:rPr lang="en-US" sz="2400" dirty="0" smtClean="0"/>
              <a:t>Response time</a:t>
            </a:r>
          </a:p>
          <a:p>
            <a:pPr marL="285750" indent="-285750">
              <a:buFont typeface="Arial" pitchFamily="34" charset="0"/>
              <a:buChar char="•"/>
            </a:pPr>
            <a:r>
              <a:rPr lang="en-US" sz="2400" dirty="0" smtClean="0"/>
              <a:t>Decision Support</a:t>
            </a:r>
          </a:p>
          <a:p>
            <a:pPr marL="285750" indent="-285750">
              <a:buFont typeface="Arial" pitchFamily="34" charset="0"/>
              <a:buChar char="•"/>
            </a:pPr>
            <a:r>
              <a:rPr lang="en-US" sz="2400" dirty="0" smtClean="0"/>
              <a:t>Click counts</a:t>
            </a:r>
          </a:p>
          <a:p>
            <a:pPr marL="285750" indent="-285750">
              <a:buFont typeface="Arial" pitchFamily="34" charset="0"/>
              <a:buChar char="•"/>
            </a:pPr>
            <a:r>
              <a:rPr lang="en-US" sz="2400" dirty="0" smtClean="0"/>
              <a:t>Cognitive load</a:t>
            </a:r>
          </a:p>
          <a:p>
            <a:endParaRPr lang="en-US" b="1" dirty="0" smtClean="0"/>
          </a:p>
          <a:p>
            <a:endParaRPr lang="en-US" dirty="0"/>
          </a:p>
        </p:txBody>
      </p:sp>
      <p:sp>
        <p:nvSpPr>
          <p:cNvPr id="8" name="TextBox 7"/>
          <p:cNvSpPr txBox="1"/>
          <p:nvPr/>
        </p:nvSpPr>
        <p:spPr>
          <a:xfrm>
            <a:off x="1922344" y="446314"/>
            <a:ext cx="5288627" cy="707886"/>
          </a:xfrm>
          <a:prstGeom prst="rect">
            <a:avLst/>
          </a:prstGeom>
          <a:noFill/>
        </p:spPr>
        <p:txBody>
          <a:bodyPr wrap="none" rtlCol="0">
            <a:spAutoFit/>
          </a:bodyPr>
          <a:lstStyle/>
          <a:p>
            <a:r>
              <a:rPr lang="en-US" sz="4000" b="1" dirty="0" smtClean="0"/>
              <a:t>Clinical Metric Model</a:t>
            </a:r>
            <a:endParaRPr lang="en-US" sz="4000" b="1" dirty="0"/>
          </a:p>
        </p:txBody>
      </p:sp>
      <p:pic>
        <p:nvPicPr>
          <p:cNvPr id="2050" name="Picture 2" descr="K:\anchor-owen clinic\OwenClinic\Jocson_JT_1 cop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9990" y="2860364"/>
            <a:ext cx="3713333" cy="2667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6504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lumMod val="75000"/>
                    <a:lumOff val="25000"/>
                  </a:schemeClr>
                </a:solidFill>
                <a:latin typeface="Arial" pitchFamily="34" charset="0"/>
                <a:cs typeface="Arial" pitchFamily="34" charset="0"/>
              </a:rPr>
              <a:t>Clinical Metric </a:t>
            </a:r>
            <a:r>
              <a:rPr lang="en-US" b="1" dirty="0" smtClean="0">
                <a:solidFill>
                  <a:schemeClr val="tx1">
                    <a:lumMod val="75000"/>
                    <a:lumOff val="25000"/>
                  </a:schemeClr>
                </a:solidFill>
                <a:latin typeface="Arial" pitchFamily="34" charset="0"/>
                <a:cs typeface="Arial" pitchFamily="34" charset="0"/>
              </a:rPr>
              <a:t>Categories</a:t>
            </a:r>
            <a:endParaRPr lang="en-US" b="1" dirty="0">
              <a:solidFill>
                <a:schemeClr val="tx1">
                  <a:lumMod val="75000"/>
                  <a:lumOff val="25000"/>
                </a:schemeClr>
              </a:solidFill>
              <a:latin typeface="Arial" pitchFamily="34" charset="0"/>
              <a:cs typeface="Arial" pitchFamily="34" charset="0"/>
            </a:endParaRPr>
          </a:p>
        </p:txBody>
      </p:sp>
      <p:sp>
        <p:nvSpPr>
          <p:cNvPr id="3" name="Content Placeholder 2"/>
          <p:cNvSpPr>
            <a:spLocks noGrp="1"/>
          </p:cNvSpPr>
          <p:nvPr>
            <p:ph idx="1"/>
          </p:nvPr>
        </p:nvSpPr>
        <p:spPr>
          <a:xfrm>
            <a:off x="2526030" y="1437693"/>
            <a:ext cx="6160769" cy="4151577"/>
          </a:xfrm>
        </p:spPr>
        <p:txBody>
          <a:bodyPr/>
          <a:lstStyle/>
          <a:p>
            <a:r>
              <a:rPr lang="en-US" dirty="0" smtClean="0"/>
              <a:t>Health Measures</a:t>
            </a:r>
          </a:p>
          <a:p>
            <a:r>
              <a:rPr lang="en-US" dirty="0" smtClean="0"/>
              <a:t>Panel Management</a:t>
            </a:r>
          </a:p>
          <a:p>
            <a:r>
              <a:rPr lang="en-US" dirty="0" smtClean="0"/>
              <a:t>Patient Descriptors</a:t>
            </a:r>
          </a:p>
          <a:p>
            <a:r>
              <a:rPr lang="en-US" dirty="0" smtClean="0"/>
              <a:t>Patient Engagement</a:t>
            </a:r>
          </a:p>
          <a:p>
            <a:r>
              <a:rPr lang="en-US" dirty="0" smtClean="0"/>
              <a:t>Performance – Clinic</a:t>
            </a:r>
          </a:p>
          <a:p>
            <a:r>
              <a:rPr lang="en-US" dirty="0" smtClean="0"/>
              <a:t>Performance – Provider</a:t>
            </a:r>
          </a:p>
          <a:p>
            <a:r>
              <a:rPr lang="en-US" dirty="0" smtClean="0"/>
              <a:t>Performance – Staff</a:t>
            </a:r>
          </a:p>
          <a:p>
            <a:r>
              <a:rPr lang="en-US" dirty="0" smtClean="0"/>
              <a:t>Performance – System</a:t>
            </a:r>
          </a:p>
          <a:p>
            <a:r>
              <a:rPr lang="en-US" dirty="0" smtClean="0"/>
              <a:t>Referral Management</a:t>
            </a:r>
          </a:p>
        </p:txBody>
      </p:sp>
    </p:spTree>
    <p:extLst>
      <p:ext uri="{BB962C8B-B14F-4D97-AF65-F5344CB8AC3E}">
        <p14:creationId xmlns:p14="http://schemas.microsoft.com/office/powerpoint/2010/main" val="4566844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tx1">
                    <a:lumMod val="75000"/>
                    <a:lumOff val="25000"/>
                  </a:schemeClr>
                </a:solidFill>
                <a:latin typeface="Arial" pitchFamily="34" charset="0"/>
                <a:cs typeface="Arial" pitchFamily="34" charset="0"/>
              </a:rPr>
              <a:t>Assess measures in context</a:t>
            </a:r>
            <a:br>
              <a:rPr lang="en-US" b="1" dirty="0" smtClean="0">
                <a:solidFill>
                  <a:schemeClr val="tx1">
                    <a:lumMod val="75000"/>
                    <a:lumOff val="25000"/>
                  </a:schemeClr>
                </a:solidFill>
                <a:latin typeface="Arial" pitchFamily="34" charset="0"/>
                <a:cs typeface="Arial" pitchFamily="34" charset="0"/>
              </a:rPr>
            </a:br>
            <a:r>
              <a:rPr lang="en-US" dirty="0" smtClean="0">
                <a:solidFill>
                  <a:schemeClr val="tx1">
                    <a:lumMod val="75000"/>
                    <a:lumOff val="25000"/>
                  </a:schemeClr>
                </a:solidFill>
                <a:latin typeface="Arial" pitchFamily="34" charset="0"/>
                <a:cs typeface="Arial" pitchFamily="34" charset="0"/>
              </a:rPr>
              <a:t>Office visit activity only a portion of physician activity</a:t>
            </a:r>
            <a:endParaRPr lang="en-US" dirty="0">
              <a:solidFill>
                <a:schemeClr val="tx1">
                  <a:lumMod val="75000"/>
                  <a:lumOff val="25000"/>
                </a:schemeClr>
              </a:solidFill>
              <a:latin typeface="Arial" pitchFamily="34" charset="0"/>
              <a:cs typeface="Arial" pitchFamily="34" charset="0"/>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206973712"/>
              </p:ext>
            </p:extLst>
          </p:nvPr>
        </p:nvGraphicFramePr>
        <p:xfrm>
          <a:off x="171450" y="1438275"/>
          <a:ext cx="8686800" cy="45910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515586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r>
              <a:rPr lang="en-US" b="1" dirty="0" smtClean="0">
                <a:solidFill>
                  <a:schemeClr val="tx1">
                    <a:lumMod val="75000"/>
                    <a:lumOff val="25000"/>
                  </a:schemeClr>
                </a:solidFill>
                <a:latin typeface="Arial" pitchFamily="34" charset="0"/>
                <a:cs typeface="Arial" pitchFamily="34" charset="0"/>
              </a:rPr>
              <a:t>View Trends Over Time</a:t>
            </a:r>
            <a:r>
              <a:rPr lang="en-US" dirty="0" smtClean="0">
                <a:solidFill>
                  <a:schemeClr val="tx1">
                    <a:lumMod val="75000"/>
                    <a:lumOff val="25000"/>
                  </a:schemeClr>
                </a:solidFill>
                <a:latin typeface="Arial" pitchFamily="34" charset="0"/>
                <a:cs typeface="Arial" pitchFamily="34" charset="0"/>
              </a:rPr>
              <a:t/>
            </a:r>
            <a:br>
              <a:rPr lang="en-US" dirty="0" smtClean="0">
                <a:solidFill>
                  <a:schemeClr val="tx1">
                    <a:lumMod val="75000"/>
                    <a:lumOff val="25000"/>
                  </a:schemeClr>
                </a:solidFill>
                <a:latin typeface="Arial" pitchFamily="34" charset="0"/>
                <a:cs typeface="Arial" pitchFamily="34" charset="0"/>
              </a:rPr>
            </a:br>
            <a:r>
              <a:rPr lang="en-US" dirty="0" smtClean="0">
                <a:solidFill>
                  <a:schemeClr val="tx1">
                    <a:lumMod val="75000"/>
                    <a:lumOff val="25000"/>
                  </a:schemeClr>
                </a:solidFill>
                <a:latin typeface="Arial" pitchFamily="34" charset="0"/>
                <a:cs typeface="Arial" pitchFamily="34" charset="0"/>
              </a:rPr>
              <a:t>Example: Open </a:t>
            </a:r>
            <a:r>
              <a:rPr lang="en-US" dirty="0">
                <a:solidFill>
                  <a:schemeClr val="tx1">
                    <a:lumMod val="75000"/>
                    <a:lumOff val="25000"/>
                  </a:schemeClr>
                </a:solidFill>
                <a:latin typeface="Arial" pitchFamily="34" charset="0"/>
                <a:cs typeface="Arial" pitchFamily="34" charset="0"/>
              </a:rPr>
              <a:t>Overdue Encounters Reports</a:t>
            </a:r>
            <a:endParaRPr lang="en-US" dirty="0">
              <a:solidFill>
                <a:schemeClr val="tx1">
                  <a:lumMod val="75000"/>
                  <a:lumOff val="25000"/>
                </a:schemeClr>
              </a:solidFill>
              <a:latin typeface="Arial" pitchFamily="34" charset="0"/>
              <a:cs typeface="Arial" pitchFamily="34" charset="0"/>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77" y="2197714"/>
            <a:ext cx="8701729" cy="2652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05694" y="1551383"/>
            <a:ext cx="6181106" cy="646331"/>
          </a:xfrm>
          <a:prstGeom prst="rect">
            <a:avLst/>
          </a:prstGeom>
          <a:noFill/>
        </p:spPr>
        <p:txBody>
          <a:bodyPr wrap="square" rtlCol="0">
            <a:spAutoFit/>
          </a:bodyPr>
          <a:lstStyle/>
          <a:p>
            <a:r>
              <a:rPr lang="en-US" dirty="0" smtClean="0"/>
              <a:t>Current Month          Previous Month     Green (fewer)</a:t>
            </a:r>
          </a:p>
          <a:p>
            <a:r>
              <a:rPr lang="en-US" dirty="0"/>
              <a:t> </a:t>
            </a:r>
            <a:r>
              <a:rPr lang="en-US" dirty="0" smtClean="0"/>
              <a:t>                                                              Red (more)</a:t>
            </a:r>
            <a:endParaRPr lang="en-US" dirty="0"/>
          </a:p>
        </p:txBody>
      </p:sp>
    </p:spTree>
    <p:extLst>
      <p:ext uri="{BB962C8B-B14F-4D97-AF65-F5344CB8AC3E}">
        <p14:creationId xmlns:p14="http://schemas.microsoft.com/office/powerpoint/2010/main" val="1035985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0" indent="0"/>
            <a:r>
              <a:rPr lang="en-US" b="1" dirty="0" smtClean="0">
                <a:solidFill>
                  <a:schemeClr val="tx1">
                    <a:lumMod val="75000"/>
                    <a:lumOff val="25000"/>
                  </a:schemeClr>
                </a:solidFill>
                <a:latin typeface="Arial" pitchFamily="34" charset="0"/>
                <a:cs typeface="Arial" pitchFamily="34" charset="0"/>
              </a:rPr>
              <a:t>Looking toward the future</a:t>
            </a:r>
            <a:endParaRPr lang="en-US" b="1" dirty="0">
              <a:solidFill>
                <a:schemeClr val="tx1">
                  <a:lumMod val="75000"/>
                  <a:lumOff val="25000"/>
                </a:schemeClr>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marL="0" indent="0">
              <a:buNone/>
            </a:pPr>
            <a:r>
              <a:rPr lang="en-US" dirty="0" smtClean="0"/>
              <a:t>Reporting used to be exclusively retrospective. </a:t>
            </a:r>
          </a:p>
          <a:p>
            <a:pPr marL="0" indent="0">
              <a:buNone/>
            </a:pPr>
            <a:endParaRPr lang="en-US" dirty="0"/>
          </a:p>
          <a:p>
            <a:pPr marL="0" indent="0">
              <a:buNone/>
            </a:pPr>
            <a:r>
              <a:rPr lang="en-US" dirty="0" smtClean="0"/>
              <a:t>With Registry, we are building tools to impact standards of care in the office visit with concise </a:t>
            </a:r>
            <a:r>
              <a:rPr lang="en-US" dirty="0"/>
              <a:t>C</a:t>
            </a:r>
            <a:r>
              <a:rPr lang="en-US" dirty="0" smtClean="0"/>
              <a:t>linical Summary reports</a:t>
            </a:r>
          </a:p>
          <a:p>
            <a:pPr marL="0" indent="0">
              <a:buNone/>
            </a:pPr>
            <a:endParaRPr lang="en-US" dirty="0"/>
          </a:p>
          <a:p>
            <a:pPr marL="0" indent="0">
              <a:buNone/>
            </a:pPr>
            <a:r>
              <a:rPr lang="en-US" dirty="0" smtClean="0"/>
              <a:t>And creating a Panel </a:t>
            </a:r>
            <a:r>
              <a:rPr lang="en-US" dirty="0"/>
              <a:t>M</a:t>
            </a:r>
            <a:r>
              <a:rPr lang="en-US" dirty="0" smtClean="0"/>
              <a:t>anagement program where groups of patients are </a:t>
            </a:r>
            <a:r>
              <a:rPr lang="en-US" dirty="0" smtClean="0"/>
              <a:t>managed with bulk actions</a:t>
            </a:r>
            <a:endParaRPr lang="en-US" dirty="0"/>
          </a:p>
        </p:txBody>
      </p:sp>
    </p:spTree>
    <p:extLst>
      <p:ext uri="{BB962C8B-B14F-4D97-AF65-F5344CB8AC3E}">
        <p14:creationId xmlns:p14="http://schemas.microsoft.com/office/powerpoint/2010/main" val="348712449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lumMod val="75000"/>
                    <a:lumOff val="25000"/>
                  </a:schemeClr>
                </a:solidFill>
                <a:latin typeface="Arial" pitchFamily="34" charset="0"/>
                <a:cs typeface="Arial" pitchFamily="34" charset="0"/>
              </a:rPr>
              <a:t>Registries/Data Marts</a:t>
            </a:r>
            <a:endParaRPr lang="en-US" b="1" dirty="0">
              <a:solidFill>
                <a:schemeClr val="tx1">
                  <a:lumMod val="75000"/>
                  <a:lumOff val="25000"/>
                </a:schemeClr>
              </a:solidFill>
              <a:latin typeface="Arial" pitchFamily="34" charset="0"/>
              <a:cs typeface="Arial" pitchFamily="34" charset="0"/>
            </a:endParaRPr>
          </a:p>
        </p:txBody>
      </p:sp>
      <p:sp>
        <p:nvSpPr>
          <p:cNvPr id="3" name="Content Placeholder 2"/>
          <p:cNvSpPr>
            <a:spLocks noGrp="1"/>
          </p:cNvSpPr>
          <p:nvPr>
            <p:ph idx="1"/>
          </p:nvPr>
        </p:nvSpPr>
        <p:spPr/>
        <p:txBody>
          <a:bodyPr>
            <a:normAutofit/>
          </a:bodyPr>
          <a:lstStyle/>
          <a:p>
            <a:pPr marL="0" indent="0">
              <a:buNone/>
            </a:pPr>
            <a:r>
              <a:rPr lang="en-US" dirty="0" smtClean="0"/>
              <a:t>This is the hardest, but the most exciting</a:t>
            </a:r>
          </a:p>
          <a:p>
            <a:pPr marL="342900" indent="-342900"/>
            <a:r>
              <a:rPr lang="en-US" dirty="0" smtClean="0"/>
              <a:t>Registries live in Hyperspace, and organize a snapshot of critical data for a population group (like diabetics, asthmatic, </a:t>
            </a:r>
            <a:r>
              <a:rPr lang="en-US" dirty="0" smtClean="0"/>
              <a:t>etc</a:t>
            </a:r>
            <a:r>
              <a:rPr lang="en-US" dirty="0" smtClean="0"/>
              <a:t>), to make reporting of clinical data quicker and easier.</a:t>
            </a:r>
          </a:p>
          <a:p>
            <a:pPr marL="342900" indent="-342900"/>
            <a:r>
              <a:rPr lang="en-US" dirty="0" smtClean="0"/>
              <a:t>Data </a:t>
            </a:r>
            <a:r>
              <a:rPr lang="en-US" dirty="0"/>
              <a:t>marts </a:t>
            </a:r>
            <a:r>
              <a:rPr lang="en-US" dirty="0" smtClean="0"/>
              <a:t>contain registry data, but reside outside Hyperspace.  The Data Marts can help your reporting team create population reports more </a:t>
            </a:r>
            <a:r>
              <a:rPr lang="en-US" dirty="0"/>
              <a:t>easily, </a:t>
            </a:r>
            <a:r>
              <a:rPr lang="en-US" dirty="0" smtClean="0"/>
              <a:t>quickly</a:t>
            </a:r>
            <a:r>
              <a:rPr lang="en-US" dirty="0"/>
              <a:t>, and </a:t>
            </a:r>
            <a:r>
              <a:rPr lang="en-US" dirty="0" smtClean="0"/>
              <a:t>more </a:t>
            </a:r>
            <a:r>
              <a:rPr lang="en-US" dirty="0"/>
              <a:t>consistently than </a:t>
            </a:r>
            <a:r>
              <a:rPr lang="en-US" dirty="0" smtClean="0"/>
              <a:t>writing multiple individual </a:t>
            </a:r>
            <a:r>
              <a:rPr lang="en-US" dirty="0"/>
              <a:t>reports.</a:t>
            </a:r>
          </a:p>
          <a:p>
            <a:pPr marL="0" indent="0">
              <a:buNone/>
            </a:pPr>
            <a:endParaRPr lang="en-US" dirty="0" smtClean="0"/>
          </a:p>
        </p:txBody>
      </p:sp>
    </p:spTree>
    <p:extLst>
      <p:ext uri="{BB962C8B-B14F-4D97-AF65-F5344CB8AC3E}">
        <p14:creationId xmlns:p14="http://schemas.microsoft.com/office/powerpoint/2010/main" val="8856048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lumMod val="75000"/>
                    <a:lumOff val="25000"/>
                  </a:schemeClr>
                </a:solidFill>
                <a:latin typeface="Arial" pitchFamily="34" charset="0"/>
                <a:cs typeface="Arial" pitchFamily="34" charset="0"/>
              </a:rPr>
              <a:t>Learning Objectives</a:t>
            </a:r>
          </a:p>
        </p:txBody>
      </p:sp>
      <p:sp>
        <p:nvSpPr>
          <p:cNvPr id="3" name="Content Placeholder 2"/>
          <p:cNvSpPr>
            <a:spLocks noGrp="1"/>
          </p:cNvSpPr>
          <p:nvPr>
            <p:ph idx="1"/>
          </p:nvPr>
        </p:nvSpPr>
        <p:spPr/>
        <p:txBody>
          <a:bodyPr/>
          <a:lstStyle/>
          <a:p>
            <a:pPr marL="0" indent="0">
              <a:buNone/>
            </a:pPr>
            <a:r>
              <a:rPr lang="en-US" dirty="0" smtClean="0"/>
              <a:t>At the conclusion of this activity, the participant will be able to:</a:t>
            </a:r>
          </a:p>
          <a:p>
            <a:pPr marL="0" indent="0">
              <a:buNone/>
            </a:pPr>
            <a:endParaRPr lang="en-US" dirty="0"/>
          </a:p>
          <a:p>
            <a:pPr marL="438912" indent="-457200">
              <a:buFont typeface="+mj-lt"/>
              <a:buAutoNum type="arabicPeriod"/>
            </a:pPr>
            <a:r>
              <a:rPr lang="en-US" dirty="0"/>
              <a:t>List three sources of pre-defined quality metrics.</a:t>
            </a:r>
          </a:p>
          <a:p>
            <a:pPr marL="438912" indent="-457200">
              <a:buFont typeface="+mj-lt"/>
              <a:buAutoNum type="arabicPeriod"/>
            </a:pPr>
            <a:r>
              <a:rPr lang="en-US" dirty="0"/>
              <a:t>Discuss human factors that influence how metric data is perceived and acted upon through the use of provider report cards.</a:t>
            </a:r>
          </a:p>
          <a:p>
            <a:pPr marL="438912" indent="-457200">
              <a:buFont typeface="+mj-lt"/>
              <a:buAutoNum type="arabicPeriod"/>
            </a:pPr>
            <a:r>
              <a:rPr lang="en-US" dirty="0"/>
              <a:t>Identify novel techniques for reporting/reviewing metric data.</a:t>
            </a:r>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122006999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tx1">
                    <a:lumMod val="75000"/>
                    <a:lumOff val="25000"/>
                  </a:schemeClr>
                </a:solidFill>
                <a:latin typeface="Arial" pitchFamily="34" charset="0"/>
                <a:cs typeface="Arial" pitchFamily="34" charset="0"/>
              </a:rPr>
              <a:t>Summary</a:t>
            </a:r>
            <a:endParaRPr lang="en-US" b="1" dirty="0">
              <a:solidFill>
                <a:schemeClr val="tx1">
                  <a:lumMod val="75000"/>
                  <a:lumOff val="25000"/>
                </a:schemeClr>
              </a:solidFill>
              <a:latin typeface="Arial" pitchFamily="34" charset="0"/>
              <a:cs typeface="Arial" pitchFamily="34" charset="0"/>
            </a:endParaRPr>
          </a:p>
        </p:txBody>
      </p:sp>
      <p:sp>
        <p:nvSpPr>
          <p:cNvPr id="3" name="Content Placeholder 2"/>
          <p:cNvSpPr>
            <a:spLocks noGrp="1"/>
          </p:cNvSpPr>
          <p:nvPr>
            <p:ph idx="1"/>
          </p:nvPr>
        </p:nvSpPr>
        <p:spPr/>
        <p:txBody>
          <a:bodyPr/>
          <a:lstStyle/>
          <a:p>
            <a:r>
              <a:rPr lang="en-US" dirty="0" smtClean="0"/>
              <a:t>To build a strong metrics program, you need an interdisciplinary team</a:t>
            </a:r>
          </a:p>
          <a:p>
            <a:r>
              <a:rPr lang="en-US" dirty="0" smtClean="0"/>
              <a:t>Your metric program will likely have a mix of </a:t>
            </a:r>
            <a:r>
              <a:rPr lang="en-US" dirty="0" smtClean="0"/>
              <a:t>required metrics</a:t>
            </a:r>
            <a:r>
              <a:rPr lang="en-US" dirty="0" smtClean="0"/>
              <a:t>, and custom calculations </a:t>
            </a:r>
          </a:p>
          <a:p>
            <a:r>
              <a:rPr lang="en-US" dirty="0" smtClean="0"/>
              <a:t>The closer you are to the metric the easier it is to move</a:t>
            </a:r>
          </a:p>
          <a:p>
            <a:r>
              <a:rPr lang="en-US" dirty="0" smtClean="0"/>
              <a:t>When metrics don’t move, you need to look beyond individual motivation and training, and look at possible workflow and system causes</a:t>
            </a:r>
          </a:p>
        </p:txBody>
      </p:sp>
    </p:spTree>
    <p:extLst>
      <p:ext uri="{BB962C8B-B14F-4D97-AF65-F5344CB8AC3E}">
        <p14:creationId xmlns:p14="http://schemas.microsoft.com/office/powerpoint/2010/main" val="38035029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505150"/>
                </a:solidFill>
              </a:rPr>
              <a:t>Thanks to the OWEN ANCHOR TEAM:</a:t>
            </a:r>
          </a:p>
        </p:txBody>
      </p:sp>
      <p:sp>
        <p:nvSpPr>
          <p:cNvPr id="3" name="Content Placeholder 2"/>
          <p:cNvSpPr>
            <a:spLocks noGrp="1"/>
          </p:cNvSpPr>
          <p:nvPr>
            <p:ph idx="1"/>
          </p:nvPr>
        </p:nvSpPr>
        <p:spPr>
          <a:xfrm>
            <a:off x="457213" y="1600201"/>
            <a:ext cx="8229599" cy="4286249"/>
          </a:xfrm>
        </p:spPr>
        <p:txBody>
          <a:bodyPr>
            <a:normAutofit/>
          </a:bodyPr>
          <a:lstStyle/>
          <a:p>
            <a:r>
              <a:rPr lang="en-US" sz="2000" dirty="0" smtClean="0"/>
              <a:t>Moira Mar-Tang</a:t>
            </a:r>
            <a:endParaRPr lang="en-US" sz="2000" dirty="0"/>
          </a:p>
          <a:p>
            <a:r>
              <a:rPr lang="en-US" sz="2000" dirty="0" smtClean="0"/>
              <a:t>Pavel Tseytlovskiy</a:t>
            </a:r>
          </a:p>
          <a:p>
            <a:r>
              <a:rPr lang="en-US" sz="2000" dirty="0" smtClean="0"/>
              <a:t>Susan </a:t>
            </a:r>
            <a:r>
              <a:rPr lang="en-US" sz="2000" dirty="0"/>
              <a:t>Benson</a:t>
            </a:r>
          </a:p>
          <a:p>
            <a:r>
              <a:rPr lang="en-US" sz="2000" dirty="0"/>
              <a:t>Dorothea </a:t>
            </a:r>
            <a:r>
              <a:rPr lang="en-US" sz="2000" dirty="0" smtClean="0"/>
              <a:t>Northcutt</a:t>
            </a:r>
            <a:endParaRPr lang="en-US" sz="2000" dirty="0"/>
          </a:p>
          <a:p>
            <a:r>
              <a:rPr lang="en-US" sz="2000" dirty="0"/>
              <a:t>Jan Limneos</a:t>
            </a:r>
          </a:p>
          <a:p>
            <a:r>
              <a:rPr lang="en-US" sz="2000" dirty="0"/>
              <a:t>Dr. Chris </a:t>
            </a:r>
            <a:r>
              <a:rPr lang="en-US" sz="2000" dirty="0" smtClean="0"/>
              <a:t>Mathews</a:t>
            </a:r>
          </a:p>
          <a:p>
            <a:r>
              <a:rPr lang="en-US" sz="2000" dirty="0" smtClean="0"/>
              <a:t>CQI committee</a:t>
            </a:r>
            <a:endParaRPr lang="en-US" sz="2000" dirty="0"/>
          </a:p>
          <a:p>
            <a:endParaRPr lang="en-US" dirty="0"/>
          </a:p>
          <a:p>
            <a:pPr marL="0" indent="0">
              <a:buNone/>
            </a:pPr>
            <a:endParaRPr lang="en-US" b="1" dirty="0" smtClean="0">
              <a:solidFill>
                <a:schemeClr val="tx2">
                  <a:lumMod val="75000"/>
                </a:schemeClr>
              </a:solidFill>
            </a:endParaRPr>
          </a:p>
          <a:p>
            <a:pPr marL="0" indent="0">
              <a:buNone/>
            </a:pPr>
            <a:r>
              <a:rPr lang="en-US" b="1" dirty="0" smtClean="0">
                <a:solidFill>
                  <a:schemeClr val="tx2">
                    <a:lumMod val="75000"/>
                  </a:schemeClr>
                </a:solidFill>
              </a:rPr>
              <a:t>The California HIV/AIDS Research Program; Award number: MH10-SD-640</a:t>
            </a:r>
            <a:endParaRPr lang="en-US" b="1" dirty="0">
              <a:solidFill>
                <a:schemeClr val="tx2">
                  <a:lumMod val="75000"/>
                </a:schemeClr>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4760" y="1600201"/>
            <a:ext cx="2183892" cy="3268376"/>
          </a:xfrm>
          <a:prstGeom prst="rect">
            <a:avLst/>
          </a:prstGeom>
        </p:spPr>
      </p:pic>
    </p:spTree>
    <p:extLst>
      <p:ext uri="{BB962C8B-B14F-4D97-AF65-F5344CB8AC3E}">
        <p14:creationId xmlns:p14="http://schemas.microsoft.com/office/powerpoint/2010/main" val="23164609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rgbClr val="505150"/>
                </a:solidFill>
              </a:rPr>
              <a:t>Photo credits	</a:t>
            </a:r>
            <a:endParaRPr lang="en-US" b="1" dirty="0">
              <a:solidFill>
                <a:srgbClr val="505150"/>
              </a:solidFill>
            </a:endParaRPr>
          </a:p>
        </p:txBody>
      </p:sp>
      <p:sp>
        <p:nvSpPr>
          <p:cNvPr id="3" name="Content Placeholder 2"/>
          <p:cNvSpPr>
            <a:spLocks noGrp="1"/>
          </p:cNvSpPr>
          <p:nvPr>
            <p:ph idx="1"/>
          </p:nvPr>
        </p:nvSpPr>
        <p:spPr/>
        <p:txBody>
          <a:bodyPr>
            <a:normAutofit/>
          </a:bodyPr>
          <a:lstStyle/>
          <a:p>
            <a:pPr marL="285750" indent="-285750"/>
            <a:r>
              <a:rPr lang="en-US" sz="1800" dirty="0" smtClean="0"/>
              <a:t>The Owen Clinic ©2012 by Moira Mar Tang  with </a:t>
            </a:r>
            <a:r>
              <a:rPr lang="en-US" sz="1800" dirty="0" smtClean="0"/>
              <a:t>Permission</a:t>
            </a:r>
          </a:p>
          <a:p>
            <a:pPr marL="285750" indent="-285750"/>
            <a:endParaRPr lang="en-US" sz="1800" dirty="0" smtClean="0"/>
          </a:p>
          <a:p>
            <a:pPr marL="285750" indent="-285750"/>
            <a:r>
              <a:rPr lang="en-US" sz="1800" dirty="0" smtClean="0"/>
              <a:t>Clinical Metric Model slide</a:t>
            </a:r>
          </a:p>
          <a:p>
            <a:pPr marL="0" indent="285750">
              <a:buNone/>
            </a:pPr>
            <a:r>
              <a:rPr lang="en-US" sz="1800" dirty="0" smtClean="0"/>
              <a:t>Doctor patient interaction </a:t>
            </a:r>
            <a:r>
              <a:rPr lang="en-US" sz="1800" dirty="0"/>
              <a:t>©2012 by Moira Mar Tang  with Permission</a:t>
            </a:r>
          </a:p>
          <a:p>
            <a:pPr marL="285750" indent="-285750"/>
            <a:endParaRPr lang="en-US" sz="1800" dirty="0" smtClean="0"/>
          </a:p>
          <a:p>
            <a:r>
              <a:rPr lang="en-US" sz="1800" dirty="0" smtClean="0"/>
              <a:t>Population Growth and Income Level Chart by Matt Lemmon</a:t>
            </a:r>
          </a:p>
          <a:p>
            <a:pPr marL="0" indent="285750">
              <a:buNone/>
            </a:pPr>
            <a:r>
              <a:rPr lang="en-US" sz="1200" dirty="0">
                <a:hlinkClick r:id="rId3"/>
              </a:rPr>
              <a:t>http://www.flickr.com/photos/mplemmon/3202553069</a:t>
            </a:r>
            <a:r>
              <a:rPr lang="en-US" sz="1200" dirty="0" smtClean="0">
                <a:hlinkClick r:id="rId3"/>
              </a:rPr>
              <a:t>/</a:t>
            </a:r>
            <a:endParaRPr lang="en-US" sz="1200" dirty="0" smtClean="0"/>
          </a:p>
          <a:p>
            <a:pPr marL="0" indent="285750">
              <a:buNone/>
            </a:pPr>
            <a:r>
              <a:rPr lang="en-US" sz="1200" dirty="0" smtClean="0"/>
              <a:t>Reproduced under Creative Commons License</a:t>
            </a:r>
          </a:p>
          <a:p>
            <a:pPr marL="0" indent="285750">
              <a:buNone/>
            </a:pPr>
            <a:r>
              <a:rPr lang="en-US" sz="1200" dirty="0">
                <a:hlinkClick r:id="rId4"/>
              </a:rPr>
              <a:t>http://</a:t>
            </a:r>
            <a:r>
              <a:rPr lang="en-US" sz="1200" dirty="0" smtClean="0">
                <a:hlinkClick r:id="rId4"/>
              </a:rPr>
              <a:t>creativecommons.org/licenses/by-sa/2.0/deed.en</a:t>
            </a:r>
            <a:endParaRPr lang="en-US" sz="1200" dirty="0" smtClean="0"/>
          </a:p>
          <a:p>
            <a:pPr marL="0" indent="0">
              <a:buNone/>
            </a:pPr>
            <a:endParaRPr lang="en-US" sz="1800" dirty="0" smtClean="0"/>
          </a:p>
          <a:p>
            <a:pPr marL="0" indent="0">
              <a:buNone/>
            </a:pPr>
            <a:endParaRPr lang="en-US" dirty="0"/>
          </a:p>
        </p:txBody>
      </p:sp>
    </p:spTree>
    <p:extLst>
      <p:ext uri="{BB962C8B-B14F-4D97-AF65-F5344CB8AC3E}">
        <p14:creationId xmlns:p14="http://schemas.microsoft.com/office/powerpoint/2010/main" val="35741676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b="1" dirty="0" smtClean="0">
                <a:solidFill>
                  <a:srgbClr val="505150"/>
                </a:solidFill>
              </a:rPr>
              <a:t>THE END</a:t>
            </a:r>
            <a:endParaRPr lang="en-US" b="1" dirty="0">
              <a:solidFill>
                <a:srgbClr val="505150"/>
              </a:solidFill>
            </a:endParaRPr>
          </a:p>
        </p:txBody>
      </p:sp>
      <p:sp>
        <p:nvSpPr>
          <p:cNvPr id="5" name="Subtitle 4"/>
          <p:cNvSpPr>
            <a:spLocks noGrp="1"/>
          </p:cNvSpPr>
          <p:nvPr>
            <p:ph type="subTitle" idx="1"/>
          </p:nvPr>
        </p:nvSpPr>
        <p:spPr/>
        <p:txBody>
          <a:bodyPr/>
          <a:lstStyle/>
          <a:p>
            <a:r>
              <a:rPr lang="en-US" dirty="0" smtClean="0"/>
              <a:t>Thank you</a:t>
            </a:r>
            <a:endParaRPr lang="en-US" dirty="0"/>
          </a:p>
        </p:txBody>
      </p:sp>
    </p:spTree>
    <p:extLst>
      <p:ext uri="{BB962C8B-B14F-4D97-AF65-F5344CB8AC3E}">
        <p14:creationId xmlns:p14="http://schemas.microsoft.com/office/powerpoint/2010/main" val="191962152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lumMod val="75000"/>
                    <a:lumOff val="25000"/>
                  </a:schemeClr>
                </a:solidFill>
                <a:latin typeface="+mn-lt"/>
                <a:cs typeface="Arial" pitchFamily="34" charset="0"/>
              </a:rPr>
              <a:t>Obtaining CME/CE Credit</a:t>
            </a:r>
            <a:r>
              <a:rPr lang="en-US" dirty="0" smtClean="0">
                <a:solidFill>
                  <a:schemeClr val="tx1">
                    <a:lumMod val="75000"/>
                    <a:lumOff val="25000"/>
                  </a:schemeClr>
                </a:solidFill>
                <a:latin typeface="+mn-lt"/>
              </a:rPr>
              <a:t>	</a:t>
            </a:r>
            <a:endParaRPr lang="en-US" dirty="0">
              <a:solidFill>
                <a:schemeClr val="tx1">
                  <a:lumMod val="75000"/>
                  <a:lumOff val="25000"/>
                </a:schemeClr>
              </a:solidFill>
              <a:latin typeface="+mn-lt"/>
            </a:endParaRPr>
          </a:p>
        </p:txBody>
      </p:sp>
      <p:sp>
        <p:nvSpPr>
          <p:cNvPr id="3" name="Content Placeholder 2"/>
          <p:cNvSpPr>
            <a:spLocks noGrp="1"/>
          </p:cNvSpPr>
          <p:nvPr>
            <p:ph idx="1"/>
          </p:nvPr>
        </p:nvSpPr>
        <p:spPr/>
        <p:txBody>
          <a:bodyPr/>
          <a:lstStyle/>
          <a:p>
            <a:pPr marL="0" indent="0">
              <a:buNone/>
            </a:pPr>
            <a:r>
              <a:rPr lang="en-US" dirty="0" smtClean="0"/>
              <a:t>If you would like to receive continuing education credit for this activity, please visit:</a:t>
            </a:r>
          </a:p>
          <a:p>
            <a:pPr marL="0" indent="0">
              <a:buNone/>
            </a:pPr>
            <a:endParaRPr lang="en-US" dirty="0"/>
          </a:p>
          <a:p>
            <a:pPr marL="0" indent="0">
              <a:buNone/>
            </a:pPr>
            <a:r>
              <a:rPr lang="en-US" dirty="0" smtClean="0"/>
              <a:t>			</a:t>
            </a:r>
            <a:r>
              <a:rPr lang="en-US" dirty="0" smtClean="0">
                <a:hlinkClick r:id="rId2"/>
              </a:rPr>
              <a:t>http://www.pesgce.com/RyanWhite2012</a:t>
            </a:r>
            <a:endParaRPr lang="en-US" dirty="0" smtClean="0"/>
          </a:p>
          <a:p>
            <a:pPr marL="0" indent="0">
              <a:buNone/>
            </a:pPr>
            <a:endParaRPr lang="en-US" dirty="0"/>
          </a:p>
        </p:txBody>
      </p:sp>
    </p:spTree>
    <p:extLst>
      <p:ext uri="{BB962C8B-B14F-4D97-AF65-F5344CB8AC3E}">
        <p14:creationId xmlns:p14="http://schemas.microsoft.com/office/powerpoint/2010/main" val="2571328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94928" y="274638"/>
            <a:ext cx="7191872" cy="1143000"/>
          </a:xfrm>
        </p:spPr>
        <p:txBody>
          <a:bodyPr>
            <a:normAutofit/>
          </a:bodyPr>
          <a:lstStyle/>
          <a:p>
            <a:r>
              <a:rPr lang="en-US" b="1" dirty="0" smtClean="0">
                <a:solidFill>
                  <a:schemeClr val="tx1">
                    <a:lumMod val="75000"/>
                    <a:lumOff val="25000"/>
                  </a:schemeClr>
                </a:solidFill>
                <a:latin typeface="+mn-lt"/>
                <a:cs typeface="Arial" pitchFamily="34" charset="0"/>
              </a:rPr>
              <a:t>Who are we</a:t>
            </a:r>
            <a:r>
              <a:rPr lang="en-US" b="1" dirty="0">
                <a:solidFill>
                  <a:schemeClr val="tx1">
                    <a:lumMod val="75000"/>
                    <a:lumOff val="25000"/>
                  </a:schemeClr>
                </a:solidFill>
                <a:latin typeface="+mn-lt"/>
                <a:cs typeface="Arial" pitchFamily="34" charset="0"/>
              </a:rPr>
              <a:t>?</a:t>
            </a:r>
            <a:r>
              <a:rPr lang="en-US" b="1" dirty="0" smtClean="0">
                <a:solidFill>
                  <a:schemeClr val="tx1">
                    <a:lumMod val="75000"/>
                    <a:lumOff val="25000"/>
                  </a:schemeClr>
                </a:solidFill>
                <a:latin typeface="+mn-lt"/>
                <a:cs typeface="Arial" pitchFamily="34" charset="0"/>
              </a:rPr>
              <a:t> </a:t>
            </a:r>
            <a:endParaRPr lang="en-US" b="1" dirty="0">
              <a:solidFill>
                <a:schemeClr val="tx1">
                  <a:lumMod val="75000"/>
                  <a:lumOff val="25000"/>
                </a:schemeClr>
              </a:solidFill>
              <a:latin typeface="+mn-lt"/>
            </a:endParaRPr>
          </a:p>
        </p:txBody>
      </p:sp>
      <p:pic>
        <p:nvPicPr>
          <p:cNvPr id="4" name="Picture 8" descr="UCSD Se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006" y="381000"/>
            <a:ext cx="94956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txBox="1">
            <a:spLocks/>
          </p:cNvSpPr>
          <p:nvPr/>
        </p:nvSpPr>
        <p:spPr>
          <a:xfrm>
            <a:off x="1494928" y="3228942"/>
            <a:ext cx="7162800" cy="4267200"/>
          </a:xfrm>
          <a:prstGeom prst="rect">
            <a:avLst/>
          </a:prstGeom>
        </p:spPr>
        <p:txBody>
          <a:bodyPr/>
          <a:lstStyle/>
          <a:p>
            <a:pPr marL="365760" marR="0" lvl="0" indent="-256032" algn="l" defTabSz="457200" rtl="0" eaLnBrk="1" fontAlgn="auto" latinLnBrk="0" hangingPunct="1">
              <a:lnSpc>
                <a:spcPct val="100000"/>
              </a:lnSpc>
              <a:spcBef>
                <a:spcPct val="20000"/>
              </a:spcBef>
              <a:spcAft>
                <a:spcPts val="0"/>
              </a:spcAft>
              <a:buClr>
                <a:schemeClr val="tx2"/>
              </a:buClr>
              <a:buSzTx/>
              <a:buFont typeface="Wingdings 3"/>
              <a:buChar char=""/>
              <a:tabLst/>
              <a:defRPr/>
            </a:pPr>
            <a:endPar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65760" marR="0" lvl="0" indent="-256032" algn="l" defTabSz="457200" rtl="0" eaLnBrk="1" fontAlgn="auto" latinLnBrk="0" hangingPunct="1">
              <a:lnSpc>
                <a:spcPct val="100000"/>
              </a:lnSpc>
              <a:spcBef>
                <a:spcPct val="20000"/>
              </a:spcBef>
              <a:spcAft>
                <a:spcPts val="0"/>
              </a:spcAft>
              <a:buClr>
                <a:schemeClr val="tx2"/>
              </a:buClr>
              <a:buSzTx/>
              <a:buFont typeface="Wingdings 3"/>
              <a:buChar char=""/>
              <a:tabLst/>
              <a:defRPr/>
            </a:pPr>
            <a:r>
              <a:rPr lang="en-US" sz="2400" dirty="0" smtClean="0">
                <a:latin typeface="Arial" pitchFamily="34" charset="0"/>
                <a:cs typeface="Arial" pitchFamily="34" charset="0"/>
              </a:rPr>
              <a:t>Funded by California HIV/AIDS Research Program (CHRP) to serve as a pilot center for application of </a:t>
            </a:r>
            <a:r>
              <a:rPr lang="en-US" sz="2400" b="1" dirty="0" smtClean="0">
                <a:solidFill>
                  <a:srgbClr val="C00000"/>
                </a:solidFill>
                <a:latin typeface="Arial" pitchFamily="34" charset="0"/>
                <a:cs typeface="Arial" pitchFamily="34" charset="0"/>
              </a:rPr>
              <a:t>Patient Centered Medical Home in HIV </a:t>
            </a:r>
          </a:p>
          <a:p>
            <a:pPr marL="365760" marR="0" lvl="0" indent="-256032" algn="l" defTabSz="457200" rtl="0" eaLnBrk="1" fontAlgn="auto" latinLnBrk="0" hangingPunct="1">
              <a:lnSpc>
                <a:spcPct val="100000"/>
              </a:lnSpc>
              <a:spcBef>
                <a:spcPct val="20000"/>
              </a:spcBef>
              <a:spcAft>
                <a:spcPts val="0"/>
              </a:spcAft>
              <a:buClr>
                <a:schemeClr val="tx2"/>
              </a:buClr>
              <a:buSzTx/>
              <a:buFont typeface="Wingdings 3"/>
              <a:buChar char=""/>
              <a:tabLst/>
              <a:defRPr/>
            </a:pPr>
            <a:r>
              <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Site based focus to improve </a:t>
            </a:r>
            <a:r>
              <a:rPr kumimoji="0" lang="en-US" sz="2400" b="1" i="0" u="none" strike="noStrike" kern="1200" cap="none" spc="0" normalizeH="0" baseline="0" noProof="0" dirty="0" smtClean="0">
                <a:ln>
                  <a:noFill/>
                </a:ln>
                <a:solidFill>
                  <a:schemeClr val="accent3">
                    <a:lumMod val="50000"/>
                  </a:schemeClr>
                </a:solidFill>
                <a:effectLst/>
                <a:uLnTx/>
                <a:uFillTx/>
                <a:latin typeface="Arial" pitchFamily="34" charset="0"/>
                <a:ea typeface="+mn-ea"/>
                <a:cs typeface="Arial" pitchFamily="34" charset="0"/>
              </a:rPr>
              <a:t>Retention</a:t>
            </a:r>
          </a:p>
          <a:p>
            <a:pPr marL="342900" marR="0" lvl="0" indent="-342900" algn="l" defTabSz="457200" rtl="0" eaLnBrk="1" fontAlgn="auto" latinLnBrk="0" hangingPunct="1">
              <a:lnSpc>
                <a:spcPct val="100000"/>
              </a:lnSpc>
              <a:spcBef>
                <a:spcPct val="20000"/>
              </a:spcBef>
              <a:spcAft>
                <a:spcPts val="0"/>
              </a:spcAft>
              <a:buClr>
                <a:schemeClr val="tx2"/>
              </a:buClr>
              <a:buSzTx/>
              <a:buFont typeface="Arial"/>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6" descr="CNICS phot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3248" y="5864481"/>
            <a:ext cx="4248443" cy="65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ETC photo.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13" y="5024966"/>
            <a:ext cx="7762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57213" y="1664413"/>
            <a:ext cx="7164975" cy="1938992"/>
          </a:xfrm>
          <a:prstGeom prst="rect">
            <a:avLst/>
          </a:prstGeom>
          <a:noFill/>
        </p:spPr>
        <p:txBody>
          <a:bodyPr wrap="none" rtlCol="0">
            <a:spAutoFit/>
          </a:bodyPr>
          <a:lstStyle/>
          <a:p>
            <a:r>
              <a:rPr lang="en-US" sz="2400" b="1" dirty="0">
                <a:solidFill>
                  <a:schemeClr val="accent1"/>
                </a:solidFill>
                <a:latin typeface="Arial" pitchFamily="34" charset="0"/>
                <a:cs typeface="Arial" pitchFamily="34" charset="0"/>
              </a:rPr>
              <a:t>The OWEN </a:t>
            </a:r>
            <a:r>
              <a:rPr lang="en-US" sz="2400" b="1" dirty="0" smtClean="0">
                <a:solidFill>
                  <a:schemeClr val="accent1"/>
                </a:solidFill>
                <a:latin typeface="Arial" pitchFamily="34" charset="0"/>
                <a:cs typeface="Arial" pitchFamily="34" charset="0"/>
              </a:rPr>
              <a:t>CLINIC</a:t>
            </a:r>
          </a:p>
          <a:p>
            <a:r>
              <a:rPr lang="en-US" sz="2400" dirty="0" smtClean="0"/>
              <a:t>University of California, San Diego</a:t>
            </a:r>
          </a:p>
          <a:p>
            <a:r>
              <a:rPr lang="en-US" sz="2400" dirty="0" smtClean="0"/>
              <a:t>20 years of experience </a:t>
            </a:r>
          </a:p>
          <a:p>
            <a:r>
              <a:rPr lang="en-US" sz="2400" dirty="0"/>
              <a:t>3,000 HIV/AIDS </a:t>
            </a:r>
            <a:r>
              <a:rPr lang="en-US" sz="2400" dirty="0" smtClean="0"/>
              <a:t>patients</a:t>
            </a:r>
            <a:endParaRPr lang="en-US" sz="2400" dirty="0"/>
          </a:p>
          <a:p>
            <a:r>
              <a:rPr lang="en-US" sz="2400" dirty="0" smtClean="0"/>
              <a:t>High proportion of </a:t>
            </a:r>
            <a:r>
              <a:rPr lang="en-US" sz="2400" dirty="0" smtClean="0"/>
              <a:t>Medi</a:t>
            </a:r>
            <a:r>
              <a:rPr lang="en-US" sz="2400" dirty="0" smtClean="0"/>
              <a:t>-Cal/ Medicare/ RW funding</a:t>
            </a:r>
          </a:p>
        </p:txBody>
      </p:sp>
      <p:pic>
        <p:nvPicPr>
          <p:cNvPr id="10" name="Picture 2"/>
          <p:cNvPicPr>
            <a:picLocks noChangeAspect="1" noChangeArrowheads="1"/>
          </p:cNvPicPr>
          <p:nvPr/>
        </p:nvPicPr>
        <p:blipFill>
          <a:blip r:embed="rId5"/>
          <a:srcRect/>
          <a:stretch>
            <a:fillRect/>
          </a:stretch>
        </p:blipFill>
        <p:spPr bwMode="auto">
          <a:xfrm>
            <a:off x="457200" y="2161900"/>
            <a:ext cx="8229600" cy="43616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4067701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5856" y="82133"/>
            <a:ext cx="7191872" cy="1143000"/>
          </a:xfrm>
        </p:spPr>
        <p:txBody>
          <a:bodyPr>
            <a:normAutofit/>
          </a:bodyPr>
          <a:lstStyle/>
          <a:p>
            <a:r>
              <a:rPr lang="en-US" b="1" dirty="0" smtClean="0">
                <a:solidFill>
                  <a:schemeClr val="tx1">
                    <a:lumMod val="75000"/>
                    <a:lumOff val="25000"/>
                  </a:schemeClr>
                </a:solidFill>
                <a:latin typeface="Arial" pitchFamily="34" charset="0"/>
                <a:cs typeface="Arial" pitchFamily="34" charset="0"/>
              </a:rPr>
              <a:t>Who are we</a:t>
            </a:r>
            <a:r>
              <a:rPr lang="en-US" b="1" dirty="0">
                <a:solidFill>
                  <a:schemeClr val="tx1">
                    <a:lumMod val="75000"/>
                    <a:lumOff val="25000"/>
                  </a:schemeClr>
                </a:solidFill>
                <a:latin typeface="Arial" pitchFamily="34" charset="0"/>
                <a:cs typeface="Arial" pitchFamily="34" charset="0"/>
              </a:rPr>
              <a:t>?</a:t>
            </a:r>
            <a:r>
              <a:rPr lang="en-US" b="1" dirty="0" smtClean="0">
                <a:solidFill>
                  <a:schemeClr val="tx1">
                    <a:lumMod val="75000"/>
                    <a:lumOff val="25000"/>
                  </a:schemeClr>
                </a:solidFill>
                <a:latin typeface="Arial" pitchFamily="34" charset="0"/>
                <a:cs typeface="Arial" pitchFamily="34" charset="0"/>
              </a:rPr>
              <a:t> </a:t>
            </a:r>
            <a:endParaRPr lang="en-US" b="1" dirty="0">
              <a:solidFill>
                <a:schemeClr val="tx1">
                  <a:lumMod val="75000"/>
                  <a:lumOff val="25000"/>
                </a:schemeClr>
              </a:solidFill>
            </a:endParaRPr>
          </a:p>
        </p:txBody>
      </p:sp>
      <p:pic>
        <p:nvPicPr>
          <p:cNvPr id="4" name="Picture 8" descr="UCSD Se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006" y="381000"/>
            <a:ext cx="949566"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3"/>
          <p:cNvSpPr txBox="1">
            <a:spLocks/>
          </p:cNvSpPr>
          <p:nvPr/>
        </p:nvSpPr>
        <p:spPr>
          <a:xfrm>
            <a:off x="1494928" y="3228942"/>
            <a:ext cx="7162800" cy="4267200"/>
          </a:xfrm>
          <a:prstGeom prst="rect">
            <a:avLst/>
          </a:prstGeom>
        </p:spPr>
        <p:txBody>
          <a:bodyPr/>
          <a:lstStyle/>
          <a:p>
            <a:pPr marL="365760" marR="0" lvl="0" indent="-256032" algn="l" defTabSz="457200" rtl="0" eaLnBrk="1" fontAlgn="auto" latinLnBrk="0" hangingPunct="1">
              <a:lnSpc>
                <a:spcPct val="100000"/>
              </a:lnSpc>
              <a:spcBef>
                <a:spcPct val="20000"/>
              </a:spcBef>
              <a:spcAft>
                <a:spcPts val="0"/>
              </a:spcAft>
              <a:buClr>
                <a:schemeClr val="tx2"/>
              </a:buClr>
              <a:buSzTx/>
              <a:buFont typeface="Wingdings 3"/>
              <a:buChar char=""/>
              <a:tabLst/>
              <a:defRPr/>
            </a:pPr>
            <a:endPar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endParaRPr>
          </a:p>
          <a:p>
            <a:pPr marL="365760" marR="0" lvl="0" indent="-256032" algn="l" defTabSz="457200" rtl="0" eaLnBrk="1" fontAlgn="auto" latinLnBrk="0" hangingPunct="1">
              <a:lnSpc>
                <a:spcPct val="100000"/>
              </a:lnSpc>
              <a:spcBef>
                <a:spcPct val="20000"/>
              </a:spcBef>
              <a:spcAft>
                <a:spcPts val="0"/>
              </a:spcAft>
              <a:buClr>
                <a:schemeClr val="tx2"/>
              </a:buClr>
              <a:buSzTx/>
              <a:buFont typeface="Wingdings 3"/>
              <a:buChar char=""/>
              <a:tabLst/>
              <a:defRPr/>
            </a:pPr>
            <a:r>
              <a:rPr lang="en-US" sz="2400" dirty="0" smtClean="0">
                <a:latin typeface="Arial" pitchFamily="34" charset="0"/>
                <a:cs typeface="Arial" pitchFamily="34" charset="0"/>
              </a:rPr>
              <a:t>Funded by California HIV/AIDS Research Program (CHRP) to serve as a pilot center for application of </a:t>
            </a:r>
            <a:r>
              <a:rPr lang="en-US" sz="2400" b="1" dirty="0" smtClean="0">
                <a:solidFill>
                  <a:srgbClr val="C00000"/>
                </a:solidFill>
                <a:latin typeface="Arial" pitchFamily="34" charset="0"/>
                <a:cs typeface="Arial" pitchFamily="34" charset="0"/>
              </a:rPr>
              <a:t>Patient Centered Medical Home in HIV </a:t>
            </a:r>
          </a:p>
          <a:p>
            <a:pPr marL="365760" marR="0" lvl="0" indent="-256032" algn="l" defTabSz="457200" rtl="0" eaLnBrk="1" fontAlgn="auto" latinLnBrk="0" hangingPunct="1">
              <a:lnSpc>
                <a:spcPct val="100000"/>
              </a:lnSpc>
              <a:spcBef>
                <a:spcPct val="20000"/>
              </a:spcBef>
              <a:spcAft>
                <a:spcPts val="0"/>
              </a:spcAft>
              <a:buClr>
                <a:schemeClr val="tx2"/>
              </a:buClr>
              <a:buSzTx/>
              <a:buFont typeface="Wingdings 3"/>
              <a:buChar char=""/>
              <a:tabLst/>
              <a:defRPr/>
            </a:pPr>
            <a:r>
              <a:rPr kumimoji="0" lang="en-US" sz="2400" b="0" i="0" u="none" strike="noStrike" kern="1200" cap="none" spc="0" normalizeH="0" baseline="0" noProof="0" dirty="0" smtClean="0">
                <a:ln>
                  <a:noFill/>
                </a:ln>
                <a:solidFill>
                  <a:schemeClr val="tx1"/>
                </a:solidFill>
                <a:effectLst/>
                <a:uLnTx/>
                <a:uFillTx/>
                <a:latin typeface="Arial" pitchFamily="34" charset="0"/>
                <a:ea typeface="+mn-ea"/>
                <a:cs typeface="Arial" pitchFamily="34" charset="0"/>
              </a:rPr>
              <a:t>Site based focus to improve </a:t>
            </a:r>
            <a:r>
              <a:rPr kumimoji="0" lang="en-US" sz="2400" b="1" i="0" u="none" strike="noStrike" kern="1200" cap="none" spc="0" normalizeH="0" baseline="0" noProof="0" dirty="0" smtClean="0">
                <a:ln>
                  <a:noFill/>
                </a:ln>
                <a:solidFill>
                  <a:schemeClr val="accent3">
                    <a:lumMod val="50000"/>
                  </a:schemeClr>
                </a:solidFill>
                <a:effectLst/>
                <a:uLnTx/>
                <a:uFillTx/>
                <a:latin typeface="Arial" pitchFamily="34" charset="0"/>
                <a:ea typeface="+mn-ea"/>
                <a:cs typeface="Arial" pitchFamily="34" charset="0"/>
              </a:rPr>
              <a:t>Retention</a:t>
            </a:r>
          </a:p>
          <a:p>
            <a:pPr marL="342900" marR="0" lvl="0" indent="-342900" algn="l" defTabSz="457200" rtl="0" eaLnBrk="1" fontAlgn="auto" latinLnBrk="0" hangingPunct="1">
              <a:lnSpc>
                <a:spcPct val="100000"/>
              </a:lnSpc>
              <a:spcBef>
                <a:spcPct val="20000"/>
              </a:spcBef>
              <a:spcAft>
                <a:spcPts val="0"/>
              </a:spcAft>
              <a:buClr>
                <a:schemeClr val="tx2"/>
              </a:buClr>
              <a:buSzTx/>
              <a:buFont typeface="Arial"/>
              <a:buChar char="•"/>
              <a:tabLst/>
              <a:defRPr/>
            </a:pP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6" descr="CNICS photo.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3248" y="5864481"/>
            <a:ext cx="4248443" cy="659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AETC photo.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13" y="5024966"/>
            <a:ext cx="7762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457213" y="1664413"/>
            <a:ext cx="7164975" cy="1938992"/>
          </a:xfrm>
          <a:prstGeom prst="rect">
            <a:avLst/>
          </a:prstGeom>
          <a:noFill/>
        </p:spPr>
        <p:txBody>
          <a:bodyPr wrap="none" rtlCol="0">
            <a:spAutoFit/>
          </a:bodyPr>
          <a:lstStyle/>
          <a:p>
            <a:r>
              <a:rPr lang="en-US" sz="2400" b="1" dirty="0">
                <a:solidFill>
                  <a:schemeClr val="accent1"/>
                </a:solidFill>
                <a:latin typeface="Arial" pitchFamily="34" charset="0"/>
                <a:cs typeface="Arial" pitchFamily="34" charset="0"/>
              </a:rPr>
              <a:t>The OWEN </a:t>
            </a:r>
            <a:r>
              <a:rPr lang="en-US" sz="2400" b="1" dirty="0" smtClean="0">
                <a:solidFill>
                  <a:schemeClr val="accent1"/>
                </a:solidFill>
                <a:latin typeface="Arial" pitchFamily="34" charset="0"/>
                <a:cs typeface="Arial" pitchFamily="34" charset="0"/>
              </a:rPr>
              <a:t>CLINIC</a:t>
            </a:r>
          </a:p>
          <a:p>
            <a:r>
              <a:rPr lang="en-US" sz="2400" dirty="0" smtClean="0"/>
              <a:t>University of California, San Diego</a:t>
            </a:r>
          </a:p>
          <a:p>
            <a:r>
              <a:rPr lang="en-US" sz="2400" dirty="0" smtClean="0"/>
              <a:t>20 years of experience </a:t>
            </a:r>
          </a:p>
          <a:p>
            <a:r>
              <a:rPr lang="en-US" sz="2400" dirty="0"/>
              <a:t>3,000 HIV/AIDS </a:t>
            </a:r>
            <a:r>
              <a:rPr lang="en-US" sz="2400" dirty="0" smtClean="0"/>
              <a:t>patients</a:t>
            </a:r>
            <a:endParaRPr lang="en-US" sz="2400" dirty="0"/>
          </a:p>
          <a:p>
            <a:r>
              <a:rPr lang="en-US" sz="2400" dirty="0" smtClean="0"/>
              <a:t>High proportion of Medi-Cal/ Medicare/ RW funding</a:t>
            </a:r>
          </a:p>
        </p:txBody>
      </p:sp>
    </p:spTree>
    <p:extLst>
      <p:ext uri="{BB962C8B-B14F-4D97-AF65-F5344CB8AC3E}">
        <p14:creationId xmlns:p14="http://schemas.microsoft.com/office/powerpoint/2010/main" val="16912556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DXTMPPPT01.emf"/>
          <p:cNvPicPr>
            <a:picLocks/>
          </p:cNvPicPr>
          <p:nvPr/>
        </p:nvPicPr>
        <p:blipFill>
          <a:blip r:embed="rId2"/>
          <a:stretch>
            <a:fillRect/>
          </a:stretch>
        </p:blipFill>
        <p:spPr>
          <a:xfrm>
            <a:off x="472613" y="523982"/>
            <a:ext cx="7119990" cy="5989833"/>
          </a:xfrm>
          <a:prstGeom prst="rect">
            <a:avLst/>
          </a:prstGeom>
        </p:spPr>
      </p:pic>
      <p:sp>
        <p:nvSpPr>
          <p:cNvPr id="3" name="TextBox 2"/>
          <p:cNvSpPr txBox="1"/>
          <p:nvPr/>
        </p:nvSpPr>
        <p:spPr>
          <a:xfrm>
            <a:off x="6378499" y="6524359"/>
            <a:ext cx="2765501" cy="261610"/>
          </a:xfrm>
          <a:prstGeom prst="rect">
            <a:avLst/>
          </a:prstGeom>
          <a:noFill/>
        </p:spPr>
        <p:txBody>
          <a:bodyPr wrap="none" rtlCol="0">
            <a:spAutoFit/>
          </a:bodyPr>
          <a:lstStyle/>
          <a:p>
            <a:r>
              <a:rPr lang="en-US" sz="1100" dirty="0" smtClean="0"/>
              <a:t>CY 2011 OSHPD Patient Discharge Data</a:t>
            </a:r>
            <a:endParaRPr lang="en-US" sz="1100" dirty="0"/>
          </a:p>
        </p:txBody>
      </p:sp>
    </p:spTree>
    <p:extLst>
      <p:ext uri="{BB962C8B-B14F-4D97-AF65-F5344CB8AC3E}">
        <p14:creationId xmlns:p14="http://schemas.microsoft.com/office/powerpoint/2010/main" val="389282381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tx1">
                    <a:lumMod val="75000"/>
                    <a:lumOff val="25000"/>
                  </a:schemeClr>
                </a:solidFill>
                <a:cs typeface="Times New Roman" pitchFamily="18" charset="0"/>
              </a:rPr>
              <a:t>San Diego County HIV/AIDS Prevalence</a:t>
            </a:r>
            <a:br>
              <a:rPr lang="en-US" b="1" dirty="0" smtClean="0">
                <a:solidFill>
                  <a:schemeClr val="tx1">
                    <a:lumMod val="75000"/>
                    <a:lumOff val="25000"/>
                  </a:schemeClr>
                </a:solidFill>
                <a:cs typeface="Times New Roman" pitchFamily="18" charset="0"/>
              </a:rPr>
            </a:br>
            <a:r>
              <a:rPr lang="en-US" b="1" dirty="0" smtClean="0">
                <a:solidFill>
                  <a:schemeClr val="tx1">
                    <a:lumMod val="75000"/>
                    <a:lumOff val="25000"/>
                  </a:schemeClr>
                </a:solidFill>
                <a:cs typeface="Times New Roman" pitchFamily="18" charset="0"/>
              </a:rPr>
              <a:t>					(Living: 12/31/11)</a:t>
            </a:r>
            <a:endParaRPr lang="en-US" b="1" dirty="0">
              <a:solidFill>
                <a:schemeClr val="tx1">
                  <a:lumMod val="75000"/>
                  <a:lumOff val="25000"/>
                </a:schemeClr>
              </a:solidFill>
              <a:cs typeface="Times New Roman" pitchFamily="18" charset="0"/>
            </a:endParaRPr>
          </a:p>
        </p:txBody>
      </p:sp>
      <p:graphicFrame>
        <p:nvGraphicFramePr>
          <p:cNvPr id="5" name="Content Placeholder 4"/>
          <p:cNvGraphicFramePr>
            <a:graphicFrameLocks noGrp="1"/>
          </p:cNvGraphicFramePr>
          <p:nvPr>
            <p:ph sz="half" idx="1"/>
            <p:extLst>
              <p:ext uri="{D42A27DB-BD31-4B8C-83A1-F6EECF244321}">
                <p14:modId xmlns:p14="http://schemas.microsoft.com/office/powerpoint/2010/main" val="3388456742"/>
              </p:ext>
            </p:extLst>
          </p:nvPr>
        </p:nvGraphicFramePr>
        <p:xfrm>
          <a:off x="304800" y="1447801"/>
          <a:ext cx="4186989" cy="4191001"/>
        </p:xfrm>
        <a:graphic>
          <a:graphicData uri="http://schemas.openxmlformats.org/drawingml/2006/table">
            <a:tbl>
              <a:tblPr firstRow="1" bandRow="1">
                <a:tableStyleId>{5C22544A-7EE6-4342-B048-85BDC9FD1C3A}</a:tableStyleId>
              </a:tblPr>
              <a:tblGrid>
                <a:gridCol w="1397000"/>
                <a:gridCol w="1397000"/>
                <a:gridCol w="1392989"/>
              </a:tblGrid>
              <a:tr h="675619">
                <a:tc gridSpan="3">
                  <a:txBody>
                    <a:bodyPr/>
                    <a:lstStyle/>
                    <a:p>
                      <a:pPr algn="ctr"/>
                      <a:r>
                        <a:rPr lang="en-US" sz="1800" dirty="0" smtClean="0">
                          <a:latin typeface="Times New Roman" pitchFamily="18" charset="0"/>
                          <a:cs typeface="Times New Roman" pitchFamily="18" charset="0"/>
                        </a:rPr>
                        <a:t>Prevalent* AIDS Cases, 2011</a:t>
                      </a:r>
                    </a:p>
                    <a:p>
                      <a:pPr algn="ctr"/>
                      <a:r>
                        <a:rPr lang="en-US" sz="1800" dirty="0" smtClean="0">
                          <a:latin typeface="Times New Roman" pitchFamily="18" charset="0"/>
                          <a:cs typeface="Times New Roman" pitchFamily="18" charset="0"/>
                        </a:rPr>
                        <a:t>Rates per 100,000</a:t>
                      </a:r>
                      <a:endParaRPr lang="en-US" sz="1800" dirty="0">
                        <a:latin typeface="Times New Roman" pitchFamily="18" charset="0"/>
                        <a:cs typeface="Times New Roman" pitchFamily="18" charset="0"/>
                      </a:endParaRPr>
                    </a:p>
                  </a:txBody>
                  <a:tcPr/>
                </a:tc>
                <a:tc hMerge="1">
                  <a:txBody>
                    <a:bodyPr/>
                    <a:lstStyle/>
                    <a:p>
                      <a:endParaRPr lang="en-US"/>
                    </a:p>
                  </a:txBody>
                  <a:tcPr/>
                </a:tc>
                <a:tc hMerge="1">
                  <a:txBody>
                    <a:bodyPr/>
                    <a:lstStyle/>
                    <a:p>
                      <a:endParaRPr lang="en-US" dirty="0"/>
                    </a:p>
                  </a:txBody>
                  <a:tcPr/>
                </a:tc>
              </a:tr>
              <a:tr h="520027">
                <a:tc>
                  <a:txBody>
                    <a:bodyPr/>
                    <a:lstStyle/>
                    <a:p>
                      <a:endParaRPr lang="en-US" sz="1800" b="1" dirty="0">
                        <a:latin typeface="Times New Roman" pitchFamily="18" charset="0"/>
                        <a:cs typeface="Times New Roman" pitchFamily="18" charset="0"/>
                      </a:endParaRPr>
                    </a:p>
                  </a:txBody>
                  <a:tcPr anchor="ctr"/>
                </a:tc>
                <a:tc>
                  <a:txBody>
                    <a:bodyPr/>
                    <a:lstStyle/>
                    <a:p>
                      <a:pPr algn="ctr"/>
                      <a:r>
                        <a:rPr lang="en-US" sz="1800" dirty="0" smtClean="0">
                          <a:latin typeface="Times New Roman" pitchFamily="18" charset="0"/>
                          <a:cs typeface="Times New Roman" pitchFamily="18" charset="0"/>
                        </a:rPr>
                        <a:t>Male</a:t>
                      </a:r>
                      <a:endParaRPr lang="en-US" sz="1800" dirty="0">
                        <a:latin typeface="Times New Roman" pitchFamily="18" charset="0"/>
                        <a:cs typeface="Times New Roman" pitchFamily="18" charset="0"/>
                      </a:endParaRPr>
                    </a:p>
                  </a:txBody>
                  <a:tcPr anchor="ctr"/>
                </a:tc>
                <a:tc>
                  <a:txBody>
                    <a:bodyPr/>
                    <a:lstStyle/>
                    <a:p>
                      <a:pPr algn="ctr"/>
                      <a:r>
                        <a:rPr lang="en-US" sz="1800" dirty="0" smtClean="0">
                          <a:latin typeface="Times New Roman" pitchFamily="18" charset="0"/>
                          <a:cs typeface="Times New Roman" pitchFamily="18" charset="0"/>
                        </a:rPr>
                        <a:t>Female</a:t>
                      </a:r>
                      <a:endParaRPr lang="en-US" sz="1800" dirty="0">
                        <a:latin typeface="Times New Roman" pitchFamily="18" charset="0"/>
                        <a:cs typeface="Times New Roman" pitchFamily="18" charset="0"/>
                      </a:endParaRPr>
                    </a:p>
                  </a:txBody>
                  <a:tcPr anchor="ctr"/>
                </a:tc>
              </a:tr>
              <a:tr h="520027">
                <a:tc>
                  <a:txBody>
                    <a:bodyPr/>
                    <a:lstStyle/>
                    <a:p>
                      <a:r>
                        <a:rPr lang="en-US" sz="1800" b="0" dirty="0" smtClean="0">
                          <a:latin typeface="Times New Roman" pitchFamily="18" charset="0"/>
                          <a:cs typeface="Times New Roman" pitchFamily="18" charset="0"/>
                        </a:rPr>
                        <a:t>White</a:t>
                      </a:r>
                      <a:endParaRPr lang="en-US" sz="1800" b="0" dirty="0">
                        <a:latin typeface="Times New Roman" pitchFamily="18" charset="0"/>
                        <a:cs typeface="Times New Roman" pitchFamily="18" charset="0"/>
                      </a:endParaRPr>
                    </a:p>
                  </a:txBody>
                  <a:tcPr anchor="ctr"/>
                </a:tc>
                <a:tc>
                  <a:txBody>
                    <a:bodyPr/>
                    <a:lstStyle/>
                    <a:p>
                      <a:pPr algn="ctr"/>
                      <a:r>
                        <a:rPr lang="en-US" sz="1800" dirty="0" smtClean="0">
                          <a:latin typeface="Times New Roman" pitchFamily="18" charset="0"/>
                          <a:cs typeface="Times New Roman" pitchFamily="18" charset="0"/>
                        </a:rPr>
                        <a:t>435.5</a:t>
                      </a:r>
                      <a:endParaRPr lang="en-US" sz="1800" dirty="0">
                        <a:latin typeface="Times New Roman" pitchFamily="18" charset="0"/>
                        <a:cs typeface="Times New Roman" pitchFamily="18" charset="0"/>
                      </a:endParaRPr>
                    </a:p>
                  </a:txBody>
                  <a:tcPr anchor="ctr"/>
                </a:tc>
                <a:tc>
                  <a:txBody>
                    <a:bodyPr/>
                    <a:lstStyle/>
                    <a:p>
                      <a:pPr algn="ctr"/>
                      <a:r>
                        <a:rPr lang="en-US" sz="1800" dirty="0" smtClean="0">
                          <a:latin typeface="Times New Roman" pitchFamily="18" charset="0"/>
                          <a:cs typeface="Times New Roman" pitchFamily="18" charset="0"/>
                        </a:rPr>
                        <a:t>27.4</a:t>
                      </a:r>
                      <a:endParaRPr lang="en-US" sz="1800" dirty="0">
                        <a:latin typeface="Times New Roman" pitchFamily="18" charset="0"/>
                        <a:cs typeface="Times New Roman" pitchFamily="18" charset="0"/>
                      </a:endParaRPr>
                    </a:p>
                  </a:txBody>
                  <a:tcPr anchor="ctr"/>
                </a:tc>
              </a:tr>
              <a:tr h="520027">
                <a:tc>
                  <a:txBody>
                    <a:bodyPr/>
                    <a:lstStyle/>
                    <a:p>
                      <a:r>
                        <a:rPr lang="en-US" sz="1800" b="0" dirty="0" smtClean="0">
                          <a:latin typeface="Times New Roman" pitchFamily="18" charset="0"/>
                          <a:cs typeface="Times New Roman" pitchFamily="18" charset="0"/>
                        </a:rPr>
                        <a:t>Black</a:t>
                      </a:r>
                      <a:endParaRPr lang="en-US" sz="1800" b="0" dirty="0">
                        <a:latin typeface="Times New Roman" pitchFamily="18" charset="0"/>
                        <a:cs typeface="Times New Roman" pitchFamily="18" charset="0"/>
                      </a:endParaRPr>
                    </a:p>
                  </a:txBody>
                  <a:tcPr anchor="ctr"/>
                </a:tc>
                <a:tc>
                  <a:txBody>
                    <a:bodyPr/>
                    <a:lstStyle/>
                    <a:p>
                      <a:pPr algn="ctr"/>
                      <a:r>
                        <a:rPr lang="en-US" sz="1800" dirty="0" smtClean="0">
                          <a:latin typeface="Times New Roman" pitchFamily="18" charset="0"/>
                          <a:cs typeface="Times New Roman" pitchFamily="18" charset="0"/>
                        </a:rPr>
                        <a:t>892.2</a:t>
                      </a:r>
                      <a:endParaRPr lang="en-US" sz="1800" dirty="0">
                        <a:latin typeface="Times New Roman" pitchFamily="18" charset="0"/>
                        <a:cs typeface="Times New Roman" pitchFamily="18" charset="0"/>
                      </a:endParaRPr>
                    </a:p>
                  </a:txBody>
                  <a:tcPr anchor="ctr"/>
                </a:tc>
                <a:tc>
                  <a:txBody>
                    <a:bodyPr/>
                    <a:lstStyle/>
                    <a:p>
                      <a:pPr algn="ctr"/>
                      <a:r>
                        <a:rPr lang="en-US" sz="1800" dirty="0" smtClean="0">
                          <a:latin typeface="Times New Roman" pitchFamily="18" charset="0"/>
                          <a:cs typeface="Times New Roman" pitchFamily="18" charset="0"/>
                        </a:rPr>
                        <a:t>207.1</a:t>
                      </a:r>
                      <a:endParaRPr lang="en-US" sz="1800" dirty="0">
                        <a:latin typeface="Times New Roman" pitchFamily="18" charset="0"/>
                        <a:cs typeface="Times New Roman" pitchFamily="18" charset="0"/>
                      </a:endParaRPr>
                    </a:p>
                  </a:txBody>
                  <a:tcPr anchor="ctr"/>
                </a:tc>
              </a:tr>
              <a:tr h="520027">
                <a:tc>
                  <a:txBody>
                    <a:bodyPr/>
                    <a:lstStyle/>
                    <a:p>
                      <a:r>
                        <a:rPr lang="en-US" sz="1800" b="0" dirty="0" smtClean="0">
                          <a:solidFill>
                            <a:schemeClr val="tx1"/>
                          </a:solidFill>
                          <a:latin typeface="Times New Roman" pitchFamily="18" charset="0"/>
                          <a:cs typeface="Times New Roman" pitchFamily="18" charset="0"/>
                        </a:rPr>
                        <a:t>Hispanic</a:t>
                      </a:r>
                      <a:endParaRPr lang="en-US" sz="1800" b="0" dirty="0">
                        <a:solidFill>
                          <a:schemeClr val="tx1"/>
                        </a:solidFill>
                        <a:latin typeface="Times New Roman" pitchFamily="18" charset="0"/>
                        <a:cs typeface="Times New Roman" pitchFamily="18" charset="0"/>
                      </a:endParaRPr>
                    </a:p>
                  </a:txBody>
                  <a:tcPr anchor="ctr">
                    <a:solidFill>
                      <a:schemeClr val="tx1">
                        <a:lumMod val="10000"/>
                        <a:lumOff val="90000"/>
                      </a:schemeClr>
                    </a:solidFill>
                  </a:tcPr>
                </a:tc>
                <a:tc>
                  <a:txBody>
                    <a:bodyPr/>
                    <a:lstStyle/>
                    <a:p>
                      <a:pPr algn="ctr"/>
                      <a:r>
                        <a:rPr lang="en-US" sz="1800" dirty="0" smtClean="0">
                          <a:solidFill>
                            <a:schemeClr val="tx1"/>
                          </a:solidFill>
                          <a:latin typeface="Times New Roman" pitchFamily="18" charset="0"/>
                          <a:cs typeface="Times New Roman" pitchFamily="18" charset="0"/>
                        </a:rPr>
                        <a:t>421.9</a:t>
                      </a:r>
                      <a:endParaRPr lang="en-US" sz="1800" dirty="0">
                        <a:solidFill>
                          <a:schemeClr val="tx1"/>
                        </a:solidFill>
                        <a:latin typeface="Times New Roman" pitchFamily="18" charset="0"/>
                        <a:cs typeface="Times New Roman" pitchFamily="18" charset="0"/>
                      </a:endParaRPr>
                    </a:p>
                  </a:txBody>
                  <a:tcPr anchor="ctr">
                    <a:solidFill>
                      <a:schemeClr val="tx1">
                        <a:lumMod val="10000"/>
                        <a:lumOff val="90000"/>
                      </a:schemeClr>
                    </a:solidFill>
                  </a:tcPr>
                </a:tc>
                <a:tc>
                  <a:txBody>
                    <a:bodyPr/>
                    <a:lstStyle/>
                    <a:p>
                      <a:pPr algn="ctr"/>
                      <a:r>
                        <a:rPr lang="en-US" sz="1800" dirty="0" smtClean="0">
                          <a:solidFill>
                            <a:schemeClr val="tx1"/>
                          </a:solidFill>
                          <a:latin typeface="Times New Roman" pitchFamily="18" charset="0"/>
                          <a:cs typeface="Times New Roman" pitchFamily="18" charset="0"/>
                        </a:rPr>
                        <a:t>53.9</a:t>
                      </a:r>
                      <a:endParaRPr lang="en-US" sz="1800" dirty="0">
                        <a:solidFill>
                          <a:schemeClr val="tx1"/>
                        </a:solidFill>
                        <a:latin typeface="Times New Roman" pitchFamily="18" charset="0"/>
                        <a:cs typeface="Times New Roman" pitchFamily="18" charset="0"/>
                      </a:endParaRPr>
                    </a:p>
                  </a:txBody>
                  <a:tcPr anchor="ctr">
                    <a:solidFill>
                      <a:schemeClr val="tx1">
                        <a:lumMod val="10000"/>
                        <a:lumOff val="90000"/>
                      </a:schemeClr>
                    </a:solidFill>
                  </a:tcPr>
                </a:tc>
              </a:tr>
              <a:tr h="915247">
                <a:tc>
                  <a:txBody>
                    <a:bodyPr/>
                    <a:lstStyle/>
                    <a:p>
                      <a:r>
                        <a:rPr lang="en-US" sz="1800" b="0" dirty="0" smtClean="0">
                          <a:latin typeface="Times New Roman" pitchFamily="18" charset="0"/>
                          <a:cs typeface="Times New Roman" pitchFamily="18" charset="0"/>
                        </a:rPr>
                        <a:t>Asian/Other</a:t>
                      </a:r>
                      <a:endParaRPr lang="en-US" sz="1800" b="0" dirty="0">
                        <a:latin typeface="Times New Roman" pitchFamily="18" charset="0"/>
                        <a:cs typeface="Times New Roman" pitchFamily="18" charset="0"/>
                      </a:endParaRPr>
                    </a:p>
                  </a:txBody>
                  <a:tcPr anchor="ctr"/>
                </a:tc>
                <a:tc>
                  <a:txBody>
                    <a:bodyPr/>
                    <a:lstStyle/>
                    <a:p>
                      <a:pPr algn="ctr"/>
                      <a:r>
                        <a:rPr lang="en-US" sz="1800" dirty="0" smtClean="0">
                          <a:latin typeface="Times New Roman" pitchFamily="18" charset="0"/>
                          <a:cs typeface="Times New Roman" pitchFamily="18" charset="0"/>
                        </a:rPr>
                        <a:t>97.2</a:t>
                      </a:r>
                      <a:endParaRPr lang="en-US" sz="1800" dirty="0">
                        <a:latin typeface="Times New Roman" pitchFamily="18" charset="0"/>
                        <a:cs typeface="Times New Roman" pitchFamily="18" charset="0"/>
                      </a:endParaRPr>
                    </a:p>
                  </a:txBody>
                  <a:tcPr anchor="ctr"/>
                </a:tc>
                <a:tc>
                  <a:txBody>
                    <a:bodyPr/>
                    <a:lstStyle/>
                    <a:p>
                      <a:pPr algn="ctr"/>
                      <a:r>
                        <a:rPr lang="en-US" sz="1800" dirty="0" smtClean="0">
                          <a:latin typeface="Times New Roman" pitchFamily="18" charset="0"/>
                          <a:cs typeface="Times New Roman" pitchFamily="18" charset="0"/>
                        </a:rPr>
                        <a:t>17.1</a:t>
                      </a:r>
                      <a:endParaRPr lang="en-US" sz="1800" dirty="0">
                        <a:latin typeface="Times New Roman" pitchFamily="18" charset="0"/>
                        <a:cs typeface="Times New Roman" pitchFamily="18" charset="0"/>
                      </a:endParaRPr>
                    </a:p>
                  </a:txBody>
                  <a:tcPr anchor="ctr"/>
                </a:tc>
              </a:tr>
              <a:tr h="520027">
                <a:tc>
                  <a:txBody>
                    <a:bodyPr/>
                    <a:lstStyle/>
                    <a:p>
                      <a:r>
                        <a:rPr lang="en-US" sz="1800" b="0" dirty="0" smtClean="0">
                          <a:latin typeface="Times New Roman" pitchFamily="18" charset="0"/>
                          <a:cs typeface="Times New Roman" pitchFamily="18" charset="0"/>
                        </a:rPr>
                        <a:t>TOTAL</a:t>
                      </a:r>
                      <a:endParaRPr lang="en-US" sz="1800" b="0" dirty="0">
                        <a:latin typeface="Times New Roman" pitchFamily="18" charset="0"/>
                        <a:cs typeface="Times New Roman" pitchFamily="18" charset="0"/>
                      </a:endParaRPr>
                    </a:p>
                  </a:txBody>
                  <a:tcPr anchor="ctr"/>
                </a:tc>
                <a:tc>
                  <a:txBody>
                    <a:bodyPr/>
                    <a:lstStyle/>
                    <a:p>
                      <a:pPr algn="ctr"/>
                      <a:r>
                        <a:rPr lang="en-US" sz="1800" dirty="0" smtClean="0">
                          <a:latin typeface="Times New Roman" pitchFamily="18" charset="0"/>
                          <a:cs typeface="Times New Roman" pitchFamily="18" charset="0"/>
                        </a:rPr>
                        <a:t>407.3</a:t>
                      </a:r>
                      <a:endParaRPr lang="en-US" sz="1800" dirty="0">
                        <a:latin typeface="Times New Roman" pitchFamily="18" charset="0"/>
                        <a:cs typeface="Times New Roman" pitchFamily="18" charset="0"/>
                      </a:endParaRPr>
                    </a:p>
                  </a:txBody>
                  <a:tcPr anchor="ctr"/>
                </a:tc>
                <a:tc>
                  <a:txBody>
                    <a:bodyPr/>
                    <a:lstStyle/>
                    <a:p>
                      <a:pPr algn="ctr"/>
                      <a:r>
                        <a:rPr lang="en-US" sz="1800" dirty="0" smtClean="0">
                          <a:latin typeface="Times New Roman" pitchFamily="18" charset="0"/>
                          <a:cs typeface="Times New Roman" pitchFamily="18" charset="0"/>
                        </a:rPr>
                        <a:t>42.8</a:t>
                      </a:r>
                      <a:endParaRPr lang="en-US" sz="1800" dirty="0">
                        <a:latin typeface="Times New Roman" pitchFamily="18" charset="0"/>
                        <a:cs typeface="Times New Roman" pitchFamily="18" charset="0"/>
                      </a:endParaRPr>
                    </a:p>
                  </a:txBody>
                  <a:tcPr anchor="ctr"/>
                </a:tc>
              </a:tr>
            </a:tbl>
          </a:graphicData>
        </a:graphic>
      </p:graphicFrame>
      <p:graphicFrame>
        <p:nvGraphicFramePr>
          <p:cNvPr id="6" name="Content Placeholder 5"/>
          <p:cNvGraphicFramePr>
            <a:graphicFrameLocks noGrp="1"/>
          </p:cNvGraphicFramePr>
          <p:nvPr>
            <p:ph sz="half" idx="2"/>
            <p:extLst>
              <p:ext uri="{D42A27DB-BD31-4B8C-83A1-F6EECF244321}">
                <p14:modId xmlns:p14="http://schemas.microsoft.com/office/powerpoint/2010/main" val="4197575446"/>
              </p:ext>
            </p:extLst>
          </p:nvPr>
        </p:nvGraphicFramePr>
        <p:xfrm>
          <a:off x="4648200" y="1447802"/>
          <a:ext cx="4191000" cy="4198983"/>
        </p:xfrm>
        <a:graphic>
          <a:graphicData uri="http://schemas.openxmlformats.org/drawingml/2006/table">
            <a:tbl>
              <a:tblPr firstRow="1" bandRow="1">
                <a:tableStyleId>{5C22544A-7EE6-4342-B048-85BDC9FD1C3A}</a:tableStyleId>
              </a:tblPr>
              <a:tblGrid>
                <a:gridCol w="1397000"/>
                <a:gridCol w="1397000"/>
                <a:gridCol w="1397000"/>
              </a:tblGrid>
              <a:tr h="664186">
                <a:tc gridSpan="3">
                  <a:txBody>
                    <a:bodyPr/>
                    <a:lstStyle/>
                    <a:p>
                      <a:pPr algn="ctr"/>
                      <a:r>
                        <a:rPr lang="en-US" dirty="0" smtClean="0">
                          <a:latin typeface="Times New Roman" pitchFamily="18" charset="0"/>
                          <a:cs typeface="Times New Roman" pitchFamily="18" charset="0"/>
                        </a:rPr>
                        <a:t>Prevalent* HIV (not</a:t>
                      </a:r>
                      <a:r>
                        <a:rPr lang="en-US" baseline="0" dirty="0" smtClean="0">
                          <a:latin typeface="Times New Roman" pitchFamily="18" charset="0"/>
                          <a:cs typeface="Times New Roman" pitchFamily="18" charset="0"/>
                        </a:rPr>
                        <a:t> AIDS) Cases, 2011</a:t>
                      </a:r>
                    </a:p>
                    <a:p>
                      <a:pPr algn="ctr"/>
                      <a:r>
                        <a:rPr lang="en-US" baseline="0" dirty="0" smtClean="0">
                          <a:latin typeface="Times New Roman" pitchFamily="18" charset="0"/>
                          <a:cs typeface="Times New Roman" pitchFamily="18" charset="0"/>
                        </a:rPr>
                        <a:t>Rates per 100,000</a:t>
                      </a:r>
                      <a:endParaRPr lang="en-US" dirty="0">
                        <a:latin typeface="Times New Roman" pitchFamily="18" charset="0"/>
                        <a:cs typeface="Times New Roman" pitchFamily="18" charset="0"/>
                      </a:endParaRPr>
                    </a:p>
                  </a:txBody>
                  <a:tcPr/>
                </a:tc>
                <a:tc hMerge="1">
                  <a:txBody>
                    <a:bodyPr/>
                    <a:lstStyle/>
                    <a:p>
                      <a:endParaRPr lang="en-US" dirty="0"/>
                    </a:p>
                  </a:txBody>
                  <a:tcPr/>
                </a:tc>
                <a:tc hMerge="1">
                  <a:txBody>
                    <a:bodyPr/>
                    <a:lstStyle/>
                    <a:p>
                      <a:endParaRPr lang="en-US" dirty="0"/>
                    </a:p>
                  </a:txBody>
                  <a:tcPr/>
                </a:tc>
              </a:tr>
              <a:tr h="525540">
                <a:tc>
                  <a:txBody>
                    <a:bodyPr/>
                    <a:lstStyle/>
                    <a:p>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Male</a:t>
                      </a:r>
                      <a:endParaRPr lang="en-US"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Female</a:t>
                      </a:r>
                      <a:endParaRPr lang="en-US" dirty="0">
                        <a:latin typeface="Times New Roman" pitchFamily="18" charset="0"/>
                        <a:cs typeface="Times New Roman" pitchFamily="18" charset="0"/>
                      </a:endParaRPr>
                    </a:p>
                  </a:txBody>
                  <a:tcPr anchor="ctr"/>
                </a:tc>
              </a:tr>
              <a:tr h="525540">
                <a:tc>
                  <a:txBody>
                    <a:bodyPr/>
                    <a:lstStyle/>
                    <a:p>
                      <a:r>
                        <a:rPr lang="en-US" b="0" dirty="0" smtClean="0">
                          <a:latin typeface="Times New Roman" pitchFamily="18" charset="0"/>
                          <a:cs typeface="Times New Roman" pitchFamily="18" charset="0"/>
                        </a:rPr>
                        <a:t>White</a:t>
                      </a:r>
                      <a:endParaRPr lang="en-US" b="0"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305.4</a:t>
                      </a:r>
                      <a:endParaRPr lang="en-US"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19.8</a:t>
                      </a:r>
                      <a:endParaRPr lang="en-US" dirty="0">
                        <a:latin typeface="Times New Roman" pitchFamily="18" charset="0"/>
                        <a:cs typeface="Times New Roman" pitchFamily="18" charset="0"/>
                      </a:endParaRPr>
                    </a:p>
                  </a:txBody>
                  <a:tcPr anchor="ctr"/>
                </a:tc>
              </a:tr>
              <a:tr h="525540">
                <a:tc>
                  <a:txBody>
                    <a:bodyPr/>
                    <a:lstStyle/>
                    <a:p>
                      <a:r>
                        <a:rPr lang="en-US" b="0" dirty="0" smtClean="0">
                          <a:latin typeface="Times New Roman" pitchFamily="18" charset="0"/>
                          <a:cs typeface="Times New Roman" pitchFamily="18" charset="0"/>
                        </a:rPr>
                        <a:t>Black</a:t>
                      </a:r>
                      <a:endParaRPr lang="en-US" b="0"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562.5</a:t>
                      </a:r>
                      <a:endParaRPr lang="en-US"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145.6</a:t>
                      </a:r>
                      <a:endParaRPr lang="en-US" dirty="0">
                        <a:latin typeface="Times New Roman" pitchFamily="18" charset="0"/>
                        <a:cs typeface="Times New Roman" pitchFamily="18" charset="0"/>
                      </a:endParaRPr>
                    </a:p>
                  </a:txBody>
                  <a:tcPr anchor="ctr"/>
                </a:tc>
              </a:tr>
              <a:tr h="525540">
                <a:tc>
                  <a:txBody>
                    <a:bodyPr/>
                    <a:lstStyle/>
                    <a:p>
                      <a:r>
                        <a:rPr lang="en-US" b="0" dirty="0" smtClean="0">
                          <a:latin typeface="Times New Roman" pitchFamily="18" charset="0"/>
                          <a:cs typeface="Times New Roman" pitchFamily="18" charset="0"/>
                        </a:rPr>
                        <a:t>Hispanic</a:t>
                      </a:r>
                      <a:endParaRPr lang="en-US" b="0" dirty="0">
                        <a:latin typeface="Times New Roman" pitchFamily="18" charset="0"/>
                        <a:cs typeface="Times New Roman" pitchFamily="18" charset="0"/>
                      </a:endParaRPr>
                    </a:p>
                  </a:txBody>
                  <a:tcPr anchor="ctr">
                    <a:solidFill>
                      <a:schemeClr val="tx1">
                        <a:lumMod val="10000"/>
                        <a:lumOff val="90000"/>
                      </a:schemeClr>
                    </a:solidFill>
                  </a:tcPr>
                </a:tc>
                <a:tc>
                  <a:txBody>
                    <a:bodyPr/>
                    <a:lstStyle/>
                    <a:p>
                      <a:pPr algn="ctr"/>
                      <a:r>
                        <a:rPr lang="en-US" dirty="0" smtClean="0">
                          <a:latin typeface="Times New Roman" pitchFamily="18" charset="0"/>
                          <a:cs typeface="Times New Roman" pitchFamily="18" charset="0"/>
                        </a:rPr>
                        <a:t>245.2</a:t>
                      </a:r>
                      <a:endParaRPr lang="en-US" dirty="0">
                        <a:latin typeface="Times New Roman" pitchFamily="18" charset="0"/>
                        <a:cs typeface="Times New Roman" pitchFamily="18" charset="0"/>
                      </a:endParaRPr>
                    </a:p>
                  </a:txBody>
                  <a:tcPr anchor="ctr">
                    <a:solidFill>
                      <a:schemeClr val="tx1">
                        <a:lumMod val="10000"/>
                        <a:lumOff val="90000"/>
                      </a:schemeClr>
                    </a:solidFill>
                  </a:tcPr>
                </a:tc>
                <a:tc>
                  <a:txBody>
                    <a:bodyPr/>
                    <a:lstStyle/>
                    <a:p>
                      <a:pPr algn="ctr"/>
                      <a:r>
                        <a:rPr lang="en-US" dirty="0" smtClean="0">
                          <a:latin typeface="Times New Roman" pitchFamily="18" charset="0"/>
                          <a:cs typeface="Times New Roman" pitchFamily="18" charset="0"/>
                        </a:rPr>
                        <a:t>32.5</a:t>
                      </a:r>
                      <a:endParaRPr lang="en-US" dirty="0">
                        <a:latin typeface="Times New Roman" pitchFamily="18" charset="0"/>
                        <a:cs typeface="Times New Roman" pitchFamily="18" charset="0"/>
                      </a:endParaRPr>
                    </a:p>
                  </a:txBody>
                  <a:tcPr anchor="ctr">
                    <a:solidFill>
                      <a:schemeClr val="tx1">
                        <a:lumMod val="10000"/>
                        <a:lumOff val="90000"/>
                      </a:schemeClr>
                    </a:solidFill>
                  </a:tcPr>
                </a:tc>
              </a:tr>
              <a:tr h="907097">
                <a:tc>
                  <a:txBody>
                    <a:bodyPr/>
                    <a:lstStyle/>
                    <a:p>
                      <a:r>
                        <a:rPr lang="en-US" b="0" dirty="0" smtClean="0">
                          <a:latin typeface="Times New Roman" pitchFamily="18" charset="0"/>
                          <a:cs typeface="Times New Roman" pitchFamily="18" charset="0"/>
                        </a:rPr>
                        <a:t>Asian/Other</a:t>
                      </a:r>
                      <a:endParaRPr lang="en-US" b="0"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76.1</a:t>
                      </a:r>
                      <a:endParaRPr lang="en-US"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8.0</a:t>
                      </a:r>
                      <a:endParaRPr lang="en-US" dirty="0">
                        <a:latin typeface="Times New Roman" pitchFamily="18" charset="0"/>
                        <a:cs typeface="Times New Roman" pitchFamily="18" charset="0"/>
                      </a:endParaRPr>
                    </a:p>
                  </a:txBody>
                  <a:tcPr anchor="ctr"/>
                </a:tc>
              </a:tr>
              <a:tr h="525540">
                <a:tc>
                  <a:txBody>
                    <a:bodyPr/>
                    <a:lstStyle/>
                    <a:p>
                      <a:r>
                        <a:rPr lang="en-US" b="0" dirty="0" smtClean="0">
                          <a:latin typeface="Times New Roman" pitchFamily="18" charset="0"/>
                          <a:cs typeface="Times New Roman" pitchFamily="18" charset="0"/>
                        </a:rPr>
                        <a:t>TOTAL</a:t>
                      </a:r>
                      <a:endParaRPr lang="en-US" b="0"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267.8</a:t>
                      </a:r>
                      <a:endParaRPr lang="en-US" dirty="0">
                        <a:latin typeface="Times New Roman" pitchFamily="18" charset="0"/>
                        <a:cs typeface="Times New Roman" pitchFamily="18" charset="0"/>
                      </a:endParaRPr>
                    </a:p>
                  </a:txBody>
                  <a:tcPr anchor="ctr"/>
                </a:tc>
                <a:tc>
                  <a:txBody>
                    <a:bodyPr/>
                    <a:lstStyle/>
                    <a:p>
                      <a:pPr algn="ctr"/>
                      <a:r>
                        <a:rPr lang="en-US" dirty="0" smtClean="0">
                          <a:latin typeface="Times New Roman" pitchFamily="18" charset="0"/>
                          <a:cs typeface="Times New Roman" pitchFamily="18" charset="0"/>
                        </a:rPr>
                        <a:t>28.1</a:t>
                      </a:r>
                      <a:endParaRPr lang="en-US" dirty="0">
                        <a:latin typeface="Times New Roman" pitchFamily="18" charset="0"/>
                        <a:cs typeface="Times New Roman" pitchFamily="18" charset="0"/>
                      </a:endParaRPr>
                    </a:p>
                  </a:txBody>
                  <a:tcPr anchor="ctr"/>
                </a:tc>
              </a:tr>
            </a:tbl>
          </a:graphicData>
        </a:graphic>
      </p:graphicFrame>
      <p:sp>
        <p:nvSpPr>
          <p:cNvPr id="7" name="Rectangle 6"/>
          <p:cNvSpPr/>
          <p:nvPr/>
        </p:nvSpPr>
        <p:spPr>
          <a:xfrm>
            <a:off x="228600" y="5867400"/>
            <a:ext cx="7239000" cy="338554"/>
          </a:xfrm>
          <a:prstGeom prst="rect">
            <a:avLst/>
          </a:prstGeom>
        </p:spPr>
        <p:txBody>
          <a:bodyPr wrap="square">
            <a:spAutoFit/>
          </a:bodyPr>
          <a:lstStyle/>
          <a:p>
            <a:r>
              <a:rPr lang="en-US" sz="1600" dirty="0" smtClean="0">
                <a:latin typeface="Times New Roman" pitchFamily="18" charset="0"/>
                <a:cs typeface="Times New Roman" pitchFamily="18" charset="0"/>
              </a:rPr>
              <a:t>*Prevalent Cases:  Living at December, 31 2011</a:t>
            </a:r>
          </a:p>
        </p:txBody>
      </p:sp>
      <p:sp>
        <p:nvSpPr>
          <p:cNvPr id="8" name="TextBox 7"/>
          <p:cNvSpPr txBox="1"/>
          <p:nvPr/>
        </p:nvSpPr>
        <p:spPr>
          <a:xfrm>
            <a:off x="228600" y="6257231"/>
            <a:ext cx="6197600" cy="461665"/>
          </a:xfrm>
          <a:prstGeom prst="rect">
            <a:avLst/>
          </a:prstGeom>
          <a:noFill/>
        </p:spPr>
        <p:txBody>
          <a:bodyPr wrap="square" rtlCol="0">
            <a:spAutoFit/>
          </a:bodyPr>
          <a:lstStyle/>
          <a:p>
            <a:r>
              <a:rPr lang="en-US" sz="1200" dirty="0" smtClean="0"/>
              <a:t>Data Source: SD HHSA HIV/AIDS Epidemiology Unit</a:t>
            </a:r>
          </a:p>
          <a:p>
            <a:r>
              <a:rPr lang="en-US" sz="1200" dirty="0" smtClean="0"/>
              <a:t>Epidemiology and Immunization Services Branch </a:t>
            </a:r>
            <a:endParaRPr lang="en-US" sz="1200" dirty="0"/>
          </a:p>
        </p:txBody>
      </p:sp>
      <p:sp>
        <p:nvSpPr>
          <p:cNvPr id="9" name="TextBox 8"/>
          <p:cNvSpPr txBox="1"/>
          <p:nvPr/>
        </p:nvSpPr>
        <p:spPr>
          <a:xfrm>
            <a:off x="7983939" y="163773"/>
            <a:ext cx="805219" cy="286603"/>
          </a:xfrm>
          <a:prstGeom prst="rect">
            <a:avLst/>
          </a:prstGeom>
          <a:noFill/>
        </p:spPr>
        <p:txBody>
          <a:bodyPr wrap="square" rtlCol="0">
            <a:spAutoFit/>
          </a:bodyPr>
          <a:lstStyle/>
          <a:p>
            <a:pPr algn="ctr"/>
            <a:r>
              <a:rPr lang="en-US" sz="1200" dirty="0" smtClean="0">
                <a:solidFill>
                  <a:schemeClr val="accent1">
                    <a:lumMod val="90000"/>
                    <a:lumOff val="10000"/>
                  </a:schemeClr>
                </a:solidFill>
              </a:rPr>
              <a:t>6</a:t>
            </a:r>
            <a:endParaRPr lang="en-US" sz="1200" dirty="0">
              <a:solidFill>
                <a:schemeClr val="accent1">
                  <a:lumMod val="90000"/>
                  <a:lumOff val="10000"/>
                </a:schemeClr>
              </a:solidFill>
            </a:endParaRPr>
          </a:p>
        </p:txBody>
      </p:sp>
    </p:spTree>
    <p:extLst>
      <p:ext uri="{BB962C8B-B14F-4D97-AF65-F5344CB8AC3E}">
        <p14:creationId xmlns:p14="http://schemas.microsoft.com/office/powerpoint/2010/main" val="261003530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609600" y="423512"/>
            <a:ext cx="8065720" cy="948087"/>
          </a:xfrm>
          <a:prstGeom prst="rect">
            <a:avLst/>
          </a:prstGeom>
        </p:spPr>
        <p:txBody>
          <a:bodyPr/>
          <a:lstStyle>
            <a:lvl1pPr algn="l" defTabSz="457200" rtl="0" eaLnBrk="1" latinLnBrk="0" hangingPunct="1">
              <a:lnSpc>
                <a:spcPts val="2800"/>
              </a:lnSpc>
              <a:spcBef>
                <a:spcPct val="0"/>
              </a:spcBef>
              <a:buNone/>
              <a:defRPr sz="2800" kern="1200">
                <a:solidFill>
                  <a:schemeClr val="tx2"/>
                </a:solidFill>
                <a:latin typeface="+mj-lt"/>
                <a:ea typeface="+mj-ea"/>
                <a:cs typeface="+mj-cs"/>
              </a:defRPr>
            </a:lvl1pPr>
          </a:lstStyle>
          <a:p>
            <a:pPr algn="ctr"/>
            <a:r>
              <a:rPr lang="en-US" b="1" dirty="0">
                <a:solidFill>
                  <a:schemeClr val="tx1">
                    <a:lumMod val="75000"/>
                    <a:lumOff val="25000"/>
                  </a:schemeClr>
                </a:solidFill>
                <a:latin typeface="+mn-lt"/>
              </a:rPr>
              <a:t>Owen Clinic Patient Demographics</a:t>
            </a:r>
            <a:br>
              <a:rPr lang="en-US" b="1" dirty="0">
                <a:solidFill>
                  <a:schemeClr val="tx1">
                    <a:lumMod val="75000"/>
                    <a:lumOff val="25000"/>
                  </a:schemeClr>
                </a:solidFill>
                <a:latin typeface="+mn-lt"/>
              </a:rPr>
            </a:br>
            <a:r>
              <a:rPr lang="en-US" b="1" dirty="0">
                <a:solidFill>
                  <a:schemeClr val="tx1">
                    <a:lumMod val="75000"/>
                    <a:lumOff val="25000"/>
                  </a:schemeClr>
                </a:solidFill>
                <a:latin typeface="+mn-lt"/>
              </a:rPr>
              <a:t>Distribution of Patients by Race/Ethnicity</a:t>
            </a:r>
          </a:p>
        </p:txBody>
      </p:sp>
      <p:graphicFrame>
        <p:nvGraphicFramePr>
          <p:cNvPr id="3" name="Table 2"/>
          <p:cNvGraphicFramePr>
            <a:graphicFrameLocks noGrp="1"/>
          </p:cNvGraphicFramePr>
          <p:nvPr>
            <p:extLst>
              <p:ext uri="{D42A27DB-BD31-4B8C-83A1-F6EECF244321}">
                <p14:modId xmlns:p14="http://schemas.microsoft.com/office/powerpoint/2010/main" val="1583665438"/>
              </p:ext>
            </p:extLst>
          </p:nvPr>
        </p:nvGraphicFramePr>
        <p:xfrm>
          <a:off x="301362" y="2550695"/>
          <a:ext cx="4023819" cy="3975806"/>
        </p:xfrm>
        <a:graphic>
          <a:graphicData uri="http://schemas.openxmlformats.org/drawingml/2006/table">
            <a:tbl>
              <a:tblPr>
                <a:tableStyleId>{35758FB7-9AC5-4552-8A53-C91805E547FA}</a:tableStyleId>
              </a:tblPr>
              <a:tblGrid>
                <a:gridCol w="2006764"/>
                <a:gridCol w="967362"/>
                <a:gridCol w="1049693"/>
              </a:tblGrid>
              <a:tr h="264144">
                <a:tc>
                  <a:txBody>
                    <a:bodyPr/>
                    <a:lstStyle/>
                    <a:p>
                      <a:pPr algn="ctr" fontAlgn="b"/>
                      <a:r>
                        <a:rPr lang="en-US" sz="1800" u="none" strike="noStrike" dirty="0"/>
                        <a:t> </a:t>
                      </a:r>
                      <a:endParaRPr lang="en-US" sz="1800" b="0" i="0" u="none" strike="noStrike" dirty="0">
                        <a:solidFill>
                          <a:srgbClr val="FFFFFF"/>
                        </a:solidFill>
                        <a:latin typeface="Times New Roman"/>
                      </a:endParaRPr>
                    </a:p>
                  </a:txBody>
                  <a:tcPr marL="124847" marR="6936" marT="6936" marB="0" anchor="b"/>
                </a:tc>
                <a:tc gridSpan="2">
                  <a:txBody>
                    <a:bodyPr/>
                    <a:lstStyle/>
                    <a:p>
                      <a:pPr algn="ctr" fontAlgn="b"/>
                      <a:r>
                        <a:rPr lang="en-US" sz="1800" u="none" strike="noStrike" dirty="0" smtClean="0"/>
                        <a:t>    2011</a:t>
                      </a:r>
                      <a:endParaRPr lang="en-US" sz="1800" b="0" i="0" u="none" strike="noStrike" dirty="0">
                        <a:solidFill>
                          <a:srgbClr val="FFFFFF"/>
                        </a:solidFill>
                        <a:latin typeface="Times New Roman"/>
                      </a:endParaRPr>
                    </a:p>
                  </a:txBody>
                  <a:tcPr marL="6936" marR="6936" marT="6936" marB="0" anchor="b"/>
                </a:tc>
                <a:tc hMerge="1">
                  <a:txBody>
                    <a:bodyPr/>
                    <a:lstStyle/>
                    <a:p>
                      <a:endParaRPr lang="en-US"/>
                    </a:p>
                  </a:txBody>
                  <a:tcPr/>
                </a:tc>
              </a:tr>
              <a:tr h="369455">
                <a:tc>
                  <a:txBody>
                    <a:bodyPr/>
                    <a:lstStyle/>
                    <a:p>
                      <a:pPr algn="l" fontAlgn="ctr"/>
                      <a:r>
                        <a:rPr lang="en-US" sz="1800" u="none" strike="noStrike" dirty="0"/>
                        <a:t>Race/Ethnicity</a:t>
                      </a:r>
                      <a:endParaRPr lang="en-US" sz="1800" b="0" i="0" u="none" strike="noStrike" dirty="0">
                        <a:solidFill>
                          <a:srgbClr val="FFFFFF"/>
                        </a:solidFill>
                        <a:latin typeface="Times New Roman"/>
                      </a:endParaRPr>
                    </a:p>
                  </a:txBody>
                  <a:tcPr marL="124847" marR="6936" marT="6936" marB="0" anchor="ctr"/>
                </a:tc>
                <a:tc>
                  <a:txBody>
                    <a:bodyPr/>
                    <a:lstStyle/>
                    <a:p>
                      <a:pPr algn="r" fontAlgn="ctr"/>
                      <a:r>
                        <a:rPr lang="en-US" sz="1800" u="none" strike="noStrike" dirty="0"/>
                        <a:t>#</a:t>
                      </a:r>
                      <a:endParaRPr lang="en-US" sz="1800" b="0" i="0" u="none" strike="noStrike" dirty="0">
                        <a:solidFill>
                          <a:srgbClr val="FFFFFF"/>
                        </a:solidFill>
                        <a:latin typeface="Times New Roman"/>
                      </a:endParaRPr>
                    </a:p>
                  </a:txBody>
                  <a:tcPr marL="6936" marR="124847" marT="6936" marB="0" anchor="ctr"/>
                </a:tc>
                <a:tc>
                  <a:txBody>
                    <a:bodyPr/>
                    <a:lstStyle/>
                    <a:p>
                      <a:pPr algn="r" fontAlgn="ctr"/>
                      <a:r>
                        <a:rPr lang="en-US" sz="1800" u="none" strike="noStrike" dirty="0"/>
                        <a:t>%</a:t>
                      </a:r>
                      <a:endParaRPr lang="en-US" sz="1800" b="0" i="0" u="none" strike="noStrike" dirty="0">
                        <a:solidFill>
                          <a:srgbClr val="FFFFFF"/>
                        </a:solidFill>
                        <a:latin typeface="Times New Roman"/>
                      </a:endParaRPr>
                    </a:p>
                  </a:txBody>
                  <a:tcPr marL="6936" marR="124847" marT="6936" marB="0" anchor="ctr"/>
                </a:tc>
              </a:tr>
              <a:tr h="369455">
                <a:tc>
                  <a:txBody>
                    <a:bodyPr/>
                    <a:lstStyle/>
                    <a:p>
                      <a:pPr algn="l" fontAlgn="ctr"/>
                      <a:r>
                        <a:rPr lang="en-US" sz="1800" u="none" strike="noStrike" dirty="0"/>
                        <a:t>Asian</a:t>
                      </a:r>
                      <a:endParaRPr lang="en-US" sz="1800" b="0" i="0" u="none" strike="noStrike" dirty="0">
                        <a:solidFill>
                          <a:srgbClr val="000000"/>
                        </a:solidFill>
                        <a:latin typeface="Times New Roman"/>
                      </a:endParaRPr>
                    </a:p>
                  </a:txBody>
                  <a:tcPr marL="124847" marR="6936" marT="6936" marB="0" anchor="ctr"/>
                </a:tc>
                <a:tc>
                  <a:txBody>
                    <a:bodyPr/>
                    <a:lstStyle/>
                    <a:p>
                      <a:pPr algn="r" fontAlgn="ctr"/>
                      <a:r>
                        <a:rPr lang="en-US" sz="1800" u="none" strike="noStrike" dirty="0"/>
                        <a:t>69</a:t>
                      </a:r>
                      <a:endParaRPr lang="en-US" sz="1800" b="0" i="0" u="none" strike="noStrike" dirty="0">
                        <a:solidFill>
                          <a:srgbClr val="000000"/>
                        </a:solidFill>
                        <a:latin typeface="Times New Roman"/>
                      </a:endParaRPr>
                    </a:p>
                  </a:txBody>
                  <a:tcPr marL="6936" marR="124847" marT="6936" marB="0" anchor="ctr"/>
                </a:tc>
                <a:tc>
                  <a:txBody>
                    <a:bodyPr/>
                    <a:lstStyle/>
                    <a:p>
                      <a:pPr algn="r" fontAlgn="ctr"/>
                      <a:r>
                        <a:rPr lang="en-US" sz="1800" u="none" strike="noStrike" dirty="0"/>
                        <a:t>2.2%</a:t>
                      </a:r>
                      <a:endParaRPr lang="en-US" sz="1800" b="0" i="0" u="none" strike="noStrike" dirty="0">
                        <a:solidFill>
                          <a:srgbClr val="000000"/>
                        </a:solidFill>
                        <a:latin typeface="Times New Roman"/>
                      </a:endParaRPr>
                    </a:p>
                  </a:txBody>
                  <a:tcPr marL="6936" marR="124847" marT="6936" marB="0" anchor="ctr"/>
                </a:tc>
              </a:tr>
              <a:tr h="369455">
                <a:tc>
                  <a:txBody>
                    <a:bodyPr/>
                    <a:lstStyle/>
                    <a:p>
                      <a:pPr algn="l" fontAlgn="ctr"/>
                      <a:r>
                        <a:rPr lang="en-US" sz="1800" u="none" strike="noStrike" dirty="0"/>
                        <a:t>Black</a:t>
                      </a:r>
                      <a:endParaRPr lang="en-US" sz="1800" b="0" i="0" u="none" strike="noStrike" dirty="0">
                        <a:solidFill>
                          <a:srgbClr val="000000"/>
                        </a:solidFill>
                        <a:latin typeface="Times New Roman"/>
                      </a:endParaRPr>
                    </a:p>
                  </a:txBody>
                  <a:tcPr marL="124847" marR="6936" marT="6936" marB="0" anchor="ctr"/>
                </a:tc>
                <a:tc>
                  <a:txBody>
                    <a:bodyPr/>
                    <a:lstStyle/>
                    <a:p>
                      <a:pPr algn="r" fontAlgn="ctr"/>
                      <a:r>
                        <a:rPr lang="en-US" sz="1800" u="none" strike="noStrike" dirty="0"/>
                        <a:t>449</a:t>
                      </a:r>
                      <a:endParaRPr lang="en-US" sz="1800" b="0" i="0" u="none" strike="noStrike" dirty="0">
                        <a:solidFill>
                          <a:srgbClr val="000000"/>
                        </a:solidFill>
                        <a:latin typeface="Times New Roman"/>
                      </a:endParaRPr>
                    </a:p>
                  </a:txBody>
                  <a:tcPr marL="6936" marR="124847" marT="6936" marB="0" anchor="ctr"/>
                </a:tc>
                <a:tc>
                  <a:txBody>
                    <a:bodyPr/>
                    <a:lstStyle/>
                    <a:p>
                      <a:pPr algn="r" fontAlgn="ctr"/>
                      <a:r>
                        <a:rPr lang="en-US" sz="1800" u="none" strike="noStrike" dirty="0"/>
                        <a:t>14.6%</a:t>
                      </a:r>
                      <a:endParaRPr lang="en-US" sz="1800" b="0" i="0" u="none" strike="noStrike" dirty="0">
                        <a:solidFill>
                          <a:srgbClr val="000000"/>
                        </a:solidFill>
                        <a:latin typeface="Times New Roman"/>
                      </a:endParaRPr>
                    </a:p>
                  </a:txBody>
                  <a:tcPr marL="6936" marR="124847" marT="6936" marB="0" anchor="ctr"/>
                </a:tc>
              </a:tr>
              <a:tr h="369455">
                <a:tc>
                  <a:txBody>
                    <a:bodyPr/>
                    <a:lstStyle/>
                    <a:p>
                      <a:pPr algn="l" fontAlgn="ctr"/>
                      <a:r>
                        <a:rPr lang="en-US" sz="1800" u="none" strike="noStrike" dirty="0" smtClean="0"/>
                        <a:t>Hispanic</a:t>
                      </a:r>
                      <a:endParaRPr lang="en-US" sz="1800" b="0" i="0" u="none" strike="noStrike" dirty="0">
                        <a:solidFill>
                          <a:srgbClr val="000000"/>
                        </a:solidFill>
                        <a:latin typeface="Times New Roman"/>
                      </a:endParaRPr>
                    </a:p>
                  </a:txBody>
                  <a:tcPr marL="124847" marR="6936" marT="6936" marB="0" anchor="ctr">
                    <a:solidFill>
                      <a:schemeClr val="accent5">
                        <a:lumMod val="60000"/>
                        <a:lumOff val="40000"/>
                      </a:schemeClr>
                    </a:solidFill>
                  </a:tcPr>
                </a:tc>
                <a:tc>
                  <a:txBody>
                    <a:bodyPr/>
                    <a:lstStyle/>
                    <a:p>
                      <a:pPr algn="r" fontAlgn="ctr"/>
                      <a:r>
                        <a:rPr lang="en-US" sz="1800" u="none" strike="noStrike" dirty="0"/>
                        <a:t>788</a:t>
                      </a:r>
                      <a:endParaRPr lang="en-US" sz="1800" b="0" i="0" u="none" strike="noStrike" dirty="0">
                        <a:solidFill>
                          <a:srgbClr val="000000"/>
                        </a:solidFill>
                        <a:latin typeface="Times New Roman"/>
                      </a:endParaRPr>
                    </a:p>
                  </a:txBody>
                  <a:tcPr marL="6936" marR="124847" marT="6936" marB="0" anchor="ctr">
                    <a:solidFill>
                      <a:schemeClr val="accent5">
                        <a:lumMod val="60000"/>
                        <a:lumOff val="40000"/>
                      </a:schemeClr>
                    </a:solidFill>
                  </a:tcPr>
                </a:tc>
                <a:tc>
                  <a:txBody>
                    <a:bodyPr/>
                    <a:lstStyle/>
                    <a:p>
                      <a:pPr algn="r" fontAlgn="ctr"/>
                      <a:r>
                        <a:rPr lang="en-US" sz="1800" u="none" strike="noStrike" dirty="0" smtClean="0"/>
                        <a:t>25.6%</a:t>
                      </a:r>
                      <a:endParaRPr lang="en-US" sz="1800" b="0" i="0" u="none" strike="noStrike" dirty="0">
                        <a:solidFill>
                          <a:srgbClr val="000000"/>
                        </a:solidFill>
                        <a:latin typeface="Times New Roman"/>
                      </a:endParaRPr>
                    </a:p>
                  </a:txBody>
                  <a:tcPr marL="6936" marR="124847" marT="6936" marB="0" anchor="ctr">
                    <a:solidFill>
                      <a:schemeClr val="accent5">
                        <a:lumMod val="60000"/>
                        <a:lumOff val="40000"/>
                      </a:schemeClr>
                    </a:solidFill>
                  </a:tcPr>
                </a:tc>
              </a:tr>
              <a:tr h="369455">
                <a:tc>
                  <a:txBody>
                    <a:bodyPr/>
                    <a:lstStyle/>
                    <a:p>
                      <a:pPr algn="l" fontAlgn="ctr"/>
                      <a:r>
                        <a:rPr lang="en-US" sz="1800" u="none" strike="noStrike" dirty="0"/>
                        <a:t>Native American</a:t>
                      </a:r>
                      <a:endParaRPr lang="en-US" sz="1800" b="0" i="0" u="none" strike="noStrike" dirty="0">
                        <a:solidFill>
                          <a:srgbClr val="000000"/>
                        </a:solidFill>
                        <a:latin typeface="Times New Roman"/>
                      </a:endParaRPr>
                    </a:p>
                  </a:txBody>
                  <a:tcPr marL="124847" marR="6936" marT="6936" marB="0" anchor="ctr"/>
                </a:tc>
                <a:tc>
                  <a:txBody>
                    <a:bodyPr/>
                    <a:lstStyle/>
                    <a:p>
                      <a:pPr algn="r" fontAlgn="ctr"/>
                      <a:r>
                        <a:rPr lang="en-US" sz="1800" u="none" strike="noStrike" dirty="0"/>
                        <a:t>11</a:t>
                      </a:r>
                      <a:endParaRPr lang="en-US" sz="1800" b="0" i="0" u="none" strike="noStrike" dirty="0">
                        <a:solidFill>
                          <a:srgbClr val="000000"/>
                        </a:solidFill>
                        <a:latin typeface="Times New Roman"/>
                      </a:endParaRPr>
                    </a:p>
                  </a:txBody>
                  <a:tcPr marL="6936" marR="124847" marT="6936" marB="0" anchor="ctr"/>
                </a:tc>
                <a:tc>
                  <a:txBody>
                    <a:bodyPr/>
                    <a:lstStyle/>
                    <a:p>
                      <a:pPr algn="r" fontAlgn="ctr"/>
                      <a:r>
                        <a:rPr lang="en-US" sz="1800" u="none" strike="noStrike" dirty="0"/>
                        <a:t>0.4%</a:t>
                      </a:r>
                      <a:endParaRPr lang="en-US" sz="1800" b="0" i="0" u="none" strike="noStrike" dirty="0">
                        <a:solidFill>
                          <a:srgbClr val="000000"/>
                        </a:solidFill>
                        <a:latin typeface="Times New Roman"/>
                      </a:endParaRPr>
                    </a:p>
                  </a:txBody>
                  <a:tcPr marL="6936" marR="124847" marT="6936" marB="0" anchor="ctr"/>
                </a:tc>
              </a:tr>
              <a:tr h="369455">
                <a:tc>
                  <a:txBody>
                    <a:bodyPr/>
                    <a:lstStyle/>
                    <a:p>
                      <a:pPr algn="l" fontAlgn="ctr"/>
                      <a:r>
                        <a:rPr lang="en-US" sz="1800" u="none" strike="noStrike" dirty="0"/>
                        <a:t>Pacific Islander</a:t>
                      </a:r>
                      <a:endParaRPr lang="en-US" sz="1800" b="0" i="0" u="none" strike="noStrike" dirty="0">
                        <a:solidFill>
                          <a:srgbClr val="000000"/>
                        </a:solidFill>
                        <a:latin typeface="Times New Roman"/>
                      </a:endParaRPr>
                    </a:p>
                  </a:txBody>
                  <a:tcPr marL="124847" marR="6936" marT="6936" marB="0" anchor="ctr"/>
                </a:tc>
                <a:tc>
                  <a:txBody>
                    <a:bodyPr/>
                    <a:lstStyle/>
                    <a:p>
                      <a:pPr algn="r" fontAlgn="ctr"/>
                      <a:r>
                        <a:rPr lang="en-US" sz="1800" u="none" strike="noStrike" dirty="0"/>
                        <a:t>4</a:t>
                      </a:r>
                      <a:endParaRPr lang="en-US" sz="1800" b="0" i="0" u="none" strike="noStrike" dirty="0">
                        <a:solidFill>
                          <a:srgbClr val="000000"/>
                        </a:solidFill>
                        <a:latin typeface="Times New Roman"/>
                      </a:endParaRPr>
                    </a:p>
                  </a:txBody>
                  <a:tcPr marL="6936" marR="124847" marT="6936" marB="0" anchor="ctr"/>
                </a:tc>
                <a:tc>
                  <a:txBody>
                    <a:bodyPr/>
                    <a:lstStyle/>
                    <a:p>
                      <a:pPr algn="r" fontAlgn="ctr"/>
                      <a:r>
                        <a:rPr lang="en-US" sz="1800" u="none" strike="noStrike" dirty="0"/>
                        <a:t>0.1%</a:t>
                      </a:r>
                      <a:endParaRPr lang="en-US" sz="1800" b="0" i="0" u="none" strike="noStrike" dirty="0">
                        <a:solidFill>
                          <a:srgbClr val="000000"/>
                        </a:solidFill>
                        <a:latin typeface="Times New Roman"/>
                      </a:endParaRPr>
                    </a:p>
                  </a:txBody>
                  <a:tcPr marL="6936" marR="124847" marT="6936" marB="0" anchor="ctr"/>
                </a:tc>
              </a:tr>
              <a:tr h="369455">
                <a:tc>
                  <a:txBody>
                    <a:bodyPr/>
                    <a:lstStyle/>
                    <a:p>
                      <a:pPr algn="l" fontAlgn="ctr"/>
                      <a:r>
                        <a:rPr lang="en-US" sz="1800" u="none" strike="noStrike" dirty="0"/>
                        <a:t>White</a:t>
                      </a:r>
                      <a:endParaRPr lang="en-US" sz="1800" b="0" i="0" u="none" strike="noStrike" dirty="0">
                        <a:solidFill>
                          <a:srgbClr val="000000"/>
                        </a:solidFill>
                        <a:latin typeface="Times New Roman"/>
                      </a:endParaRPr>
                    </a:p>
                  </a:txBody>
                  <a:tcPr marL="124847" marR="6936" marT="6936" marB="0" anchor="ctr"/>
                </a:tc>
                <a:tc>
                  <a:txBody>
                    <a:bodyPr/>
                    <a:lstStyle/>
                    <a:p>
                      <a:pPr algn="r" fontAlgn="ctr"/>
                      <a:r>
                        <a:rPr lang="en-US" sz="1800" u="none" strike="noStrike" dirty="0"/>
                        <a:t>1,572</a:t>
                      </a:r>
                      <a:endParaRPr lang="en-US" sz="1800" b="0" i="0" u="none" strike="noStrike" dirty="0">
                        <a:solidFill>
                          <a:srgbClr val="000000"/>
                        </a:solidFill>
                        <a:latin typeface="Times New Roman"/>
                      </a:endParaRPr>
                    </a:p>
                  </a:txBody>
                  <a:tcPr marL="6936" marR="124847" marT="6936" marB="0" anchor="ctr"/>
                </a:tc>
                <a:tc>
                  <a:txBody>
                    <a:bodyPr/>
                    <a:lstStyle/>
                    <a:p>
                      <a:pPr algn="r" fontAlgn="ctr"/>
                      <a:r>
                        <a:rPr lang="en-US" sz="1800" u="none" strike="noStrike" dirty="0"/>
                        <a:t>51.2%</a:t>
                      </a:r>
                      <a:endParaRPr lang="en-US" sz="1800" b="0" i="0" u="none" strike="noStrike" dirty="0">
                        <a:solidFill>
                          <a:srgbClr val="000000"/>
                        </a:solidFill>
                        <a:latin typeface="Times New Roman"/>
                      </a:endParaRPr>
                    </a:p>
                  </a:txBody>
                  <a:tcPr marL="6936" marR="124847" marT="6936" marB="0" anchor="ctr"/>
                </a:tc>
              </a:tr>
              <a:tr h="369455">
                <a:tc>
                  <a:txBody>
                    <a:bodyPr/>
                    <a:lstStyle/>
                    <a:p>
                      <a:pPr algn="l" fontAlgn="ctr"/>
                      <a:r>
                        <a:rPr lang="en-US" sz="1800" u="none" strike="noStrike" dirty="0"/>
                        <a:t>Other</a:t>
                      </a:r>
                      <a:endParaRPr lang="en-US" sz="1800" b="0" i="0" u="none" strike="noStrike" dirty="0">
                        <a:solidFill>
                          <a:srgbClr val="000000"/>
                        </a:solidFill>
                        <a:latin typeface="Times New Roman"/>
                      </a:endParaRPr>
                    </a:p>
                  </a:txBody>
                  <a:tcPr marL="124847" marR="6936" marT="6936" marB="0" anchor="ctr"/>
                </a:tc>
                <a:tc>
                  <a:txBody>
                    <a:bodyPr/>
                    <a:lstStyle/>
                    <a:p>
                      <a:pPr algn="r" fontAlgn="ctr"/>
                      <a:r>
                        <a:rPr lang="en-US" sz="1800" u="none" strike="noStrike" dirty="0"/>
                        <a:t>155</a:t>
                      </a:r>
                      <a:endParaRPr lang="en-US" sz="1800" b="0" i="0" u="none" strike="noStrike" dirty="0">
                        <a:solidFill>
                          <a:srgbClr val="000000"/>
                        </a:solidFill>
                        <a:latin typeface="Times New Roman"/>
                      </a:endParaRPr>
                    </a:p>
                  </a:txBody>
                  <a:tcPr marL="6936" marR="124847" marT="6936" marB="0" anchor="ctr"/>
                </a:tc>
                <a:tc>
                  <a:txBody>
                    <a:bodyPr/>
                    <a:lstStyle/>
                    <a:p>
                      <a:pPr algn="r" fontAlgn="ctr"/>
                      <a:r>
                        <a:rPr lang="en-US" sz="1800" u="none" strike="noStrike" dirty="0"/>
                        <a:t>5.0%</a:t>
                      </a:r>
                      <a:endParaRPr lang="en-US" sz="1800" b="0" i="0" u="none" strike="noStrike" dirty="0">
                        <a:solidFill>
                          <a:srgbClr val="000000"/>
                        </a:solidFill>
                        <a:latin typeface="Times New Roman"/>
                      </a:endParaRPr>
                    </a:p>
                  </a:txBody>
                  <a:tcPr marL="6936" marR="124847" marT="6936" marB="0" anchor="ctr"/>
                </a:tc>
              </a:tr>
              <a:tr h="369455">
                <a:tc>
                  <a:txBody>
                    <a:bodyPr/>
                    <a:lstStyle/>
                    <a:p>
                      <a:pPr algn="l" fontAlgn="ctr"/>
                      <a:r>
                        <a:rPr lang="en-US" sz="1800" u="none" strike="noStrike" dirty="0"/>
                        <a:t>Not Reported</a:t>
                      </a:r>
                      <a:endParaRPr lang="en-US" sz="1800" b="0" i="0" u="none" strike="noStrike" dirty="0">
                        <a:solidFill>
                          <a:srgbClr val="000000"/>
                        </a:solidFill>
                        <a:latin typeface="Times New Roman"/>
                      </a:endParaRPr>
                    </a:p>
                  </a:txBody>
                  <a:tcPr marL="124847" marR="6936" marT="6936" marB="0" anchor="ctr"/>
                </a:tc>
                <a:tc>
                  <a:txBody>
                    <a:bodyPr/>
                    <a:lstStyle/>
                    <a:p>
                      <a:pPr algn="r" fontAlgn="ctr"/>
                      <a:r>
                        <a:rPr lang="en-US" sz="1800" u="none" strike="noStrike" dirty="0"/>
                        <a:t>25</a:t>
                      </a:r>
                      <a:endParaRPr lang="en-US" sz="1800" b="0" i="0" u="none" strike="noStrike" dirty="0">
                        <a:solidFill>
                          <a:srgbClr val="000000"/>
                        </a:solidFill>
                        <a:latin typeface="Times New Roman"/>
                      </a:endParaRPr>
                    </a:p>
                  </a:txBody>
                  <a:tcPr marL="6936" marR="124847" marT="6936" marB="0" anchor="ctr"/>
                </a:tc>
                <a:tc>
                  <a:txBody>
                    <a:bodyPr/>
                    <a:lstStyle/>
                    <a:p>
                      <a:pPr algn="r" fontAlgn="ctr"/>
                      <a:r>
                        <a:rPr lang="en-US" sz="1800" u="none" strike="noStrike" dirty="0"/>
                        <a:t>0.8%</a:t>
                      </a:r>
                      <a:endParaRPr lang="en-US" sz="1800" b="0" i="0" u="none" strike="noStrike" dirty="0">
                        <a:solidFill>
                          <a:srgbClr val="000000"/>
                        </a:solidFill>
                        <a:latin typeface="Times New Roman"/>
                      </a:endParaRPr>
                    </a:p>
                  </a:txBody>
                  <a:tcPr marL="6936" marR="124847" marT="6936" marB="0" anchor="ctr"/>
                </a:tc>
              </a:tr>
              <a:tr h="369455">
                <a:tc>
                  <a:txBody>
                    <a:bodyPr/>
                    <a:lstStyle/>
                    <a:p>
                      <a:pPr algn="l" fontAlgn="ctr"/>
                      <a:r>
                        <a:rPr lang="en-US" sz="1800" u="none" strike="noStrike" dirty="0"/>
                        <a:t>Total</a:t>
                      </a:r>
                      <a:endParaRPr lang="en-US" sz="1800" b="0" i="0" u="none" strike="noStrike" dirty="0">
                        <a:solidFill>
                          <a:srgbClr val="000000"/>
                        </a:solidFill>
                        <a:latin typeface="Times New Roman"/>
                      </a:endParaRPr>
                    </a:p>
                  </a:txBody>
                  <a:tcPr marL="124847" marR="6936" marT="6936" marB="0" anchor="ctr"/>
                </a:tc>
                <a:tc>
                  <a:txBody>
                    <a:bodyPr/>
                    <a:lstStyle/>
                    <a:p>
                      <a:pPr algn="r" fontAlgn="ctr"/>
                      <a:r>
                        <a:rPr lang="en-US" sz="1800" u="none" strike="noStrike" dirty="0"/>
                        <a:t>3,073</a:t>
                      </a:r>
                      <a:endParaRPr lang="en-US" sz="1800" b="0" i="0" u="none" strike="noStrike" dirty="0">
                        <a:solidFill>
                          <a:srgbClr val="000000"/>
                        </a:solidFill>
                        <a:latin typeface="Times New Roman"/>
                      </a:endParaRPr>
                    </a:p>
                  </a:txBody>
                  <a:tcPr marL="6936" marR="124847" marT="6936" marB="0" anchor="ctr"/>
                </a:tc>
                <a:tc>
                  <a:txBody>
                    <a:bodyPr/>
                    <a:lstStyle/>
                    <a:p>
                      <a:pPr algn="r" fontAlgn="ctr"/>
                      <a:r>
                        <a:rPr lang="en-US" sz="1800" u="none" strike="noStrike" dirty="0"/>
                        <a:t>100.0%</a:t>
                      </a:r>
                      <a:endParaRPr lang="en-US" sz="1800" b="0" i="0" u="none" strike="noStrike" dirty="0">
                        <a:solidFill>
                          <a:srgbClr val="000000"/>
                        </a:solidFill>
                        <a:latin typeface="Times New Roman"/>
                      </a:endParaRPr>
                    </a:p>
                  </a:txBody>
                  <a:tcPr marL="6936" marR="124847" marT="6936" marB="0" anchor="ctr"/>
                </a:tc>
              </a:tr>
            </a:tbl>
          </a:graphicData>
        </a:graphic>
      </p:graphicFrame>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25181" y="2550695"/>
            <a:ext cx="4752975" cy="2781300"/>
          </a:xfrm>
          <a:prstGeom prst="rect">
            <a:avLst/>
          </a:prstGeom>
          <a:noFill/>
          <a:ln>
            <a:noFill/>
          </a:ln>
        </p:spPr>
      </p:pic>
    </p:spTree>
    <p:extLst>
      <p:ext uri="{BB962C8B-B14F-4D97-AF65-F5344CB8AC3E}">
        <p14:creationId xmlns:p14="http://schemas.microsoft.com/office/powerpoint/2010/main" val="59131872"/>
      </p:ext>
    </p:extLst>
  </p:cSld>
  <p:clrMapOvr>
    <a:masterClrMapping/>
  </p:clrMapOvr>
  <p:timing>
    <p:tnLst>
      <p:par>
        <p:cTn id="1" dur="indefinite" restart="never" nodeType="tmRoot"/>
      </p:par>
    </p:tnLst>
  </p:timing>
</p:sld>
</file>

<file path=ppt/theme/theme1.xml><?xml version="1.0" encoding="utf-8"?>
<a:theme xmlns:a="http://schemas.openxmlformats.org/drawingml/2006/main" name="hsy-scenery">
  <a:themeElements>
    <a:clrScheme name="Custom 5">
      <a:dk1>
        <a:srgbClr val="262626"/>
      </a:dk1>
      <a:lt1>
        <a:sysClr val="window" lastClr="FFFFFF"/>
      </a:lt1>
      <a:dk2>
        <a:srgbClr val="569BBE"/>
      </a:dk2>
      <a:lt2>
        <a:srgbClr val="FFFFFF"/>
      </a:lt2>
      <a:accent1>
        <a:srgbClr val="00245D"/>
      </a:accent1>
      <a:accent2>
        <a:srgbClr val="6A85BA"/>
      </a:accent2>
      <a:accent3>
        <a:srgbClr val="59B297"/>
      </a:accent3>
      <a:accent4>
        <a:srgbClr val="24ADAE"/>
      </a:accent4>
      <a:accent5>
        <a:srgbClr val="A1BF87"/>
      </a:accent5>
      <a:accent6>
        <a:srgbClr val="4D361E"/>
      </a:accent6>
      <a:hlink>
        <a:srgbClr val="003699"/>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w="9525">
          <a:solidFill>
            <a:schemeClr val="bg1">
              <a:lumMod val="50000"/>
            </a:schemeClr>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F7F23520614C4448AB108F2D6A45B8B" ma:contentTypeVersion="1" ma:contentTypeDescription="Create a new document." ma:contentTypeScope="" ma:versionID="9650ba5f11c7b85ea59a781796335e27">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4B58F1A2-FE65-4854-96BF-D6CC4FF5E214}">
  <ds:schemaRefs>
    <ds:schemaRef ds:uri="http://schemas.openxmlformats.org/package/2006/metadata/core-properties"/>
    <ds:schemaRef ds:uri="http://purl.org/dc/elements/1.1/"/>
    <ds:schemaRef ds:uri="http://www.w3.org/XML/1998/namespace"/>
    <ds:schemaRef ds:uri="http://purl.org/dc/terms/"/>
    <ds:schemaRef ds:uri="http://schemas.microsoft.com/office/2006/metadata/properties"/>
    <ds:schemaRef ds:uri="http://purl.org/dc/dcmitype/"/>
    <ds:schemaRef ds:uri="http://schemas.microsoft.com/office/2006/documentManagement/types"/>
    <ds:schemaRef ds:uri="http://schemas.microsoft.com/sharepoint/v3"/>
  </ds:schemaRefs>
</ds:datastoreItem>
</file>

<file path=customXml/itemProps2.xml><?xml version="1.0" encoding="utf-8"?>
<ds:datastoreItem xmlns:ds="http://schemas.openxmlformats.org/officeDocument/2006/customXml" ds:itemID="{36BD2F9F-EA99-4A43-9F94-69E6462CB3E8}">
  <ds:schemaRefs>
    <ds:schemaRef ds:uri="http://schemas.microsoft.com/sharepoint/v3/contenttype/forms"/>
  </ds:schemaRefs>
</ds:datastoreItem>
</file>

<file path=customXml/itemProps3.xml><?xml version="1.0" encoding="utf-8"?>
<ds:datastoreItem xmlns:ds="http://schemas.openxmlformats.org/officeDocument/2006/customXml" ds:itemID="{9AD4C4F1-6364-48AA-9277-6AEE05BB26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hsy-scenery</Template>
  <TotalTime>401</TotalTime>
  <Words>1683</Words>
  <Application>Microsoft Office PowerPoint</Application>
  <PresentationFormat>On-screen Show (4:3)</PresentationFormat>
  <Paragraphs>362</Paragraphs>
  <Slides>44</Slides>
  <Notes>20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hsy-scenery</vt:lpstr>
      <vt:lpstr>RWA 0131 Defining, Extracting, and using HIVQual and Meaningful Use in a Patient Centered Medical Home</vt:lpstr>
      <vt:lpstr>Disclosures</vt:lpstr>
      <vt:lpstr>Disclosures</vt:lpstr>
      <vt:lpstr>Learning Objectives</vt:lpstr>
      <vt:lpstr>Who are we? </vt:lpstr>
      <vt:lpstr>Who are we? </vt:lpstr>
      <vt:lpstr>PowerPoint Presentation</vt:lpstr>
      <vt:lpstr>San Diego County HIV/AIDS Prevalence      (Living: 12/31/11)</vt:lpstr>
      <vt:lpstr>PowerPoint Presentation</vt:lpstr>
      <vt:lpstr>Where do Metrics fit in PCMH Model?</vt:lpstr>
      <vt:lpstr>Audience Poll</vt:lpstr>
      <vt:lpstr>Opener</vt:lpstr>
      <vt:lpstr>Learning Objective 1</vt:lpstr>
      <vt:lpstr>Key measures for HIV care</vt:lpstr>
      <vt:lpstr>Key Players</vt:lpstr>
      <vt:lpstr>PowerPoint Presentation</vt:lpstr>
      <vt:lpstr>Plan your metrics program </vt:lpstr>
      <vt:lpstr>Example 1 Meaningful Use (First Year)</vt:lpstr>
      <vt:lpstr>Baseline Meaningful Use January 2012 report Widespread problem meeting measure P123  - Physician marks meds reviewed  </vt:lpstr>
      <vt:lpstr>Intervention – Tip Sheet and Demonstration</vt:lpstr>
      <vt:lpstr>Meaningful use March 2012 report All measures met by all eligible providers </vt:lpstr>
      <vt:lpstr>Example 2 PQRS</vt:lpstr>
      <vt:lpstr>Physician Quality Reporting – Sample Metrics</vt:lpstr>
      <vt:lpstr>Physician Quality Reporting – At Owen</vt:lpstr>
      <vt:lpstr>Summary </vt:lpstr>
      <vt:lpstr>Learning Objective 2</vt:lpstr>
      <vt:lpstr>Audience Poll</vt:lpstr>
      <vt:lpstr>Provider Report Cards</vt:lpstr>
      <vt:lpstr>Individual Provider Quality Indicator Report Cards</vt:lpstr>
      <vt:lpstr>Provider report cards based on HIVQual measures … circulated by email</vt:lpstr>
      <vt:lpstr>Learning Objective 3</vt:lpstr>
      <vt:lpstr>The Human Side</vt:lpstr>
      <vt:lpstr>Our Team </vt:lpstr>
      <vt:lpstr>PowerPoint Presentation</vt:lpstr>
      <vt:lpstr>Clinical Metric Categories</vt:lpstr>
      <vt:lpstr>Assess measures in context Office visit activity only a portion of physician activity</vt:lpstr>
      <vt:lpstr>View Trends Over Time Example: Open Overdue Encounters Reports</vt:lpstr>
      <vt:lpstr>Looking toward the future</vt:lpstr>
      <vt:lpstr>Registries/Data Marts</vt:lpstr>
      <vt:lpstr>Summary</vt:lpstr>
      <vt:lpstr>Thanks to the OWEN ANCHOR TEAM:</vt:lpstr>
      <vt:lpstr>Photo credits </vt:lpstr>
      <vt:lpstr>THE END</vt:lpstr>
      <vt:lpstr>Obtaining CME/CE Credit </vt:lpstr>
    </vt:vector>
  </TitlesOfParts>
  <Company>UCSD Medical Center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Clinical Quality Metrics for Meaningful Change</dc:title>
  <dc:creator>UCSD Medical Center</dc:creator>
  <cp:lastModifiedBy>UCSD Medical Center</cp:lastModifiedBy>
  <cp:revision>45</cp:revision>
  <cp:lastPrinted>2012-10-15T20:34:59Z</cp:lastPrinted>
  <dcterms:created xsi:type="dcterms:W3CDTF">2012-08-23T20:21:21Z</dcterms:created>
  <dcterms:modified xsi:type="dcterms:W3CDTF">2012-10-15T22:25:23Z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0x010100BF7F23520614C4448AB108F2D6A45B8B</vt:lpwstr>
  </property>
</Properties>
</file>