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diagrams/data1.xml" ContentType="application/vnd.openxmlformats-officedocument.drawingml.diagramData+xml"/>
  <Override PartName="/ppt/diagrams/drawing1.xml" ContentType="application/vnd.ms-office.drawingml.diagramDrawing+xml"/>
  <Override PartName="/ppt/notesSlides/notesSlide20.xml" ContentType="application/vnd.openxmlformats-officedocument.presentationml.notesSlid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diagrams/data2.xml" ContentType="application/vnd.openxmlformats-officedocument.drawingml.diagramData+xml"/>
  <Override PartName="/ppt/diagrams/drawing2.xml" ContentType="application/vnd.ms-office.drawingml.diagramDrawing+xml"/>
  <Override PartName="/ppt/notesSlides/notesSlide26.xml" ContentType="application/vnd.openxmlformats-officedocument.presentationml.notesSlid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ppt/slideMasters/slideMaster2.xml" ContentType="application/vnd.openxmlformats-officedocument.presentationml.slideMaster+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23.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viewProps.xml" ContentType="application/vnd.openxmlformats-officedocument.presentationml.viewProps+xml"/>
  <Override PartName="/docProps/app.xml" ContentType="application/vnd.openxmlformats-officedocument.extended-properties+xml"/>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7"/>
  </p:notesMasterIdLst>
  <p:sldIdLst>
    <p:sldId id="256" r:id="rId3"/>
    <p:sldId id="288" r:id="rId4"/>
    <p:sldId id="333" r:id="rId5"/>
    <p:sldId id="290" r:id="rId6"/>
    <p:sldId id="305" r:id="rId7"/>
    <p:sldId id="306" r:id="rId8"/>
    <p:sldId id="307" r:id="rId9"/>
    <p:sldId id="308" r:id="rId10"/>
    <p:sldId id="309" r:id="rId11"/>
    <p:sldId id="325" r:id="rId12"/>
    <p:sldId id="324" r:id="rId13"/>
    <p:sldId id="322" r:id="rId14"/>
    <p:sldId id="269" r:id="rId15"/>
    <p:sldId id="326" r:id="rId16"/>
    <p:sldId id="312" r:id="rId17"/>
    <p:sldId id="314" r:id="rId18"/>
    <p:sldId id="270" r:id="rId19"/>
    <p:sldId id="271" r:id="rId20"/>
    <p:sldId id="317" r:id="rId21"/>
    <p:sldId id="272" r:id="rId22"/>
    <p:sldId id="273" r:id="rId23"/>
    <p:sldId id="318" r:id="rId24"/>
    <p:sldId id="329" r:id="rId25"/>
    <p:sldId id="330" r:id="rId26"/>
    <p:sldId id="336" r:id="rId27"/>
    <p:sldId id="280" r:id="rId28"/>
    <p:sldId id="281" r:id="rId29"/>
    <p:sldId id="334" r:id="rId30"/>
    <p:sldId id="335" r:id="rId31"/>
    <p:sldId id="338" r:id="rId32"/>
    <p:sldId id="283" r:id="rId33"/>
    <p:sldId id="285" r:id="rId34"/>
    <p:sldId id="287" r:id="rId35"/>
    <p:sldId id="291" r:id="rId36"/>
  </p:sldIdLst>
  <p:sldSz cx="9144000" cy="6858000" type="screen4x3"/>
  <p:notesSz cx="7315200" cy="9601200"/>
  <p:custDataLst>
    <p:tags r:id="rId3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B800"/>
    <a:srgbClr val="759E00"/>
    <a:srgbClr val="1C7300"/>
    <a:srgbClr val="086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85969" autoAdjust="0"/>
  </p:normalViewPr>
  <p:slideViewPr>
    <p:cSldViewPr>
      <p:cViewPr>
        <p:scale>
          <a:sx n="80" d="100"/>
          <a:sy n="80" d="100"/>
        </p:scale>
        <p:origin x="-1936" y="-208"/>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3" Type="http://schemas.openxmlformats.org/officeDocument/2006/relationships/slide" Target="slides/slide1.xml" />
  <Relationship Id="rId4" Type="http://schemas.openxmlformats.org/officeDocument/2006/relationships/slide" Target="slides/slide2.xml" />
  <Relationship Id="rId5" Type="http://schemas.openxmlformats.org/officeDocument/2006/relationships/slide" Target="slides/slide3.xml" />
  <Relationship Id="rId6" Type="http://schemas.openxmlformats.org/officeDocument/2006/relationships/slide" Target="slides/slide4.xml" />
  <Relationship Id="rId7" Type="http://schemas.openxmlformats.org/officeDocument/2006/relationships/slide" Target="slides/slide5.xml" />
  <Relationship Id="rId8" Type="http://schemas.openxmlformats.org/officeDocument/2006/relationships/slide" Target="slides/slide6.xml" />
  <Relationship Id="rId9" Type="http://schemas.openxmlformats.org/officeDocument/2006/relationships/slide" Target="slides/slide7.xml" />
  <Relationship Id="rId10" Type="http://schemas.openxmlformats.org/officeDocument/2006/relationships/slide" Target="slides/slide8.xml" />
  <Relationship Id="rId11" Type="http://schemas.openxmlformats.org/officeDocument/2006/relationships/slide" Target="slides/slide9.xml" />
  <Relationship Id="rId12" Type="http://schemas.openxmlformats.org/officeDocument/2006/relationships/slide" Target="slides/slide10.xml" />
  <Relationship Id="rId13" Type="http://schemas.openxmlformats.org/officeDocument/2006/relationships/slide" Target="slides/slide11.xml" />
  <Relationship Id="rId14" Type="http://schemas.openxmlformats.org/officeDocument/2006/relationships/slide" Target="slides/slide12.xml" />
  <Relationship Id="rId15" Type="http://schemas.openxmlformats.org/officeDocument/2006/relationships/slide" Target="slides/slide13.xml" />
  <Relationship Id="rId16" Type="http://schemas.openxmlformats.org/officeDocument/2006/relationships/slide" Target="slides/slide14.xml" />
  <Relationship Id="rId17" Type="http://schemas.openxmlformats.org/officeDocument/2006/relationships/slide" Target="slides/slide15.xml" />
  <Relationship Id="rId18" Type="http://schemas.openxmlformats.org/officeDocument/2006/relationships/slide" Target="slides/slide16.xml" />
  <Relationship Id="rId19" Type="http://schemas.openxmlformats.org/officeDocument/2006/relationships/slide" Target="slides/slide17.xml" />
  <Relationship Id="rId20" Type="http://schemas.openxmlformats.org/officeDocument/2006/relationships/slide" Target="slides/slide18.xml" />
  <Relationship Id="rId21" Type="http://schemas.openxmlformats.org/officeDocument/2006/relationships/slide" Target="slides/slide19.xml" />
  <Relationship Id="rId22" Type="http://schemas.openxmlformats.org/officeDocument/2006/relationships/slide" Target="slides/slide20.xml" />
  <Relationship Id="rId23" Type="http://schemas.openxmlformats.org/officeDocument/2006/relationships/slide" Target="slides/slide21.xml" />
  <Relationship Id="rId24" Type="http://schemas.openxmlformats.org/officeDocument/2006/relationships/slide" Target="slides/slide22.xml" />
  <Relationship Id="rId25" Type="http://schemas.openxmlformats.org/officeDocument/2006/relationships/slide" Target="slides/slide23.xml" />
  <Relationship Id="rId26" Type="http://schemas.openxmlformats.org/officeDocument/2006/relationships/slide" Target="slides/slide24.xml" />
  <Relationship Id="rId27" Type="http://schemas.openxmlformats.org/officeDocument/2006/relationships/slide" Target="slides/slide25.xml" />
  <Relationship Id="rId28" Type="http://schemas.openxmlformats.org/officeDocument/2006/relationships/slide" Target="slides/slide26.xml" />
  <Relationship Id="rId29" Type="http://schemas.openxmlformats.org/officeDocument/2006/relationships/slide" Target="slides/slide27.xml" />
  <Relationship Id="rId30" Type="http://schemas.openxmlformats.org/officeDocument/2006/relationships/slide" Target="slides/slide28.xml" />
  <Relationship Id="rId31" Type="http://schemas.openxmlformats.org/officeDocument/2006/relationships/slide" Target="slides/slide29.xml" />
  <Relationship Id="rId32" Type="http://schemas.openxmlformats.org/officeDocument/2006/relationships/slide" Target="slides/slide30.xml" />
  <Relationship Id="rId33" Type="http://schemas.openxmlformats.org/officeDocument/2006/relationships/slide" Target="slides/slide31.xml" />
  <Relationship Id="rId34" Type="http://schemas.openxmlformats.org/officeDocument/2006/relationships/slide" Target="slides/slide32.xml" />
  <Relationship Id="rId35" Type="http://schemas.openxmlformats.org/officeDocument/2006/relationships/slide" Target="slides/slide33.xml" />
  <Relationship Id="rId36" Type="http://schemas.openxmlformats.org/officeDocument/2006/relationships/slide" Target="slides/slide34.xml" />
  <Relationship Id="rId39" Type="http://schemas.openxmlformats.org/officeDocument/2006/relationships/presProps" Target="presProps.xml" />
  <Relationship Id="rId42" Type="http://schemas.openxmlformats.org/officeDocument/2006/relationships/tableStyles" Target="tableStyles.xml" />
  <Relationship Id="rId38" Type="http://schemas.openxmlformats.org/officeDocument/2006/relationships/tags" Target="tags/tag1.xml" />
  <Relationship Id="rId2" Type="http://schemas.openxmlformats.org/officeDocument/2006/relationships/slideMaster" Target="slideMasters/slideMaster2.xml" />
  <Relationship Id="rId41" Type="http://schemas.openxmlformats.org/officeDocument/2006/relationships/theme" Target="theme/theme1.xml" />
  <Relationship Id="rId1" Type="http://schemas.openxmlformats.org/officeDocument/2006/relationships/slideMaster" Target="slideMasters/slideMaster1.xml" />
  <Relationship Id="rId37" Type="http://schemas.openxmlformats.org/officeDocument/2006/relationships/notesMaster" Target="notesMasters/notesMaster1.xml" />
  <Relationship Id="rId40" Type="http://schemas.openxmlformats.org/officeDocument/2006/relationships/viewProps" Target="viewProps.xml" />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9A2A88-EF94-4785-B917-79868345B87B}"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83EBD7B7-B831-4D48-BC14-CF3D912B9810}">
      <dgm:prSet phldrT="[Text]" custT="1"/>
      <dgm:spPr>
        <a:solidFill>
          <a:srgbClr val="0070C0"/>
        </a:solidFill>
      </dgm:spPr>
      <dgm:t>
        <a:bodyPr/>
        <a:lstStyle/>
        <a:p>
          <a:pPr algn="ctr"/>
          <a:endParaRPr lang="en-US" sz="3000" dirty="0" smtClean="0"/>
        </a:p>
      </dgm:t>
    </dgm:pt>
    <dgm:pt modelId="{36B11728-E283-4C5E-A8ED-6BD38CE715CE}" type="parTrans" cxnId="{63D5E5BB-84F6-44DF-BCDA-7029F6DC3871}">
      <dgm:prSet/>
      <dgm:spPr/>
      <dgm:t>
        <a:bodyPr/>
        <a:lstStyle/>
        <a:p>
          <a:endParaRPr lang="en-US"/>
        </a:p>
      </dgm:t>
    </dgm:pt>
    <dgm:pt modelId="{2DE1B027-79B1-4D82-A119-1FA0EC11C266}" type="sibTrans" cxnId="{63D5E5BB-84F6-44DF-BCDA-7029F6DC3871}">
      <dgm:prSet/>
      <dgm:spPr/>
      <dgm:t>
        <a:bodyPr/>
        <a:lstStyle/>
        <a:p>
          <a:endParaRPr lang="en-US"/>
        </a:p>
      </dgm:t>
    </dgm:pt>
    <dgm:pt modelId="{79958076-5328-4CCB-9233-CE749BA6C6D4}">
      <dgm:prSet phldrT="[Text]"/>
      <dgm:spPr>
        <a:solidFill>
          <a:srgbClr val="7030A0"/>
        </a:solidFill>
      </dgm:spPr>
      <dgm:t>
        <a:bodyPr/>
        <a:lstStyle/>
        <a:p>
          <a:r>
            <a:rPr lang="en-US" dirty="0" smtClean="0"/>
            <a:t>FQHC</a:t>
          </a:r>
          <a:endParaRPr lang="en-US" dirty="0"/>
        </a:p>
      </dgm:t>
    </dgm:pt>
    <dgm:pt modelId="{D7BE92B1-DDA3-46F4-AD45-39869CF480DA}" type="parTrans" cxnId="{6CCC7796-E583-4D46-973A-43E6E6C65B34}">
      <dgm:prSet/>
      <dgm:spPr/>
      <dgm:t>
        <a:bodyPr/>
        <a:lstStyle/>
        <a:p>
          <a:endParaRPr lang="en-US"/>
        </a:p>
      </dgm:t>
    </dgm:pt>
    <dgm:pt modelId="{1B0A6CCE-0A54-43C5-A7F4-CCC974788B64}" type="sibTrans" cxnId="{6CCC7796-E583-4D46-973A-43E6E6C65B34}">
      <dgm:prSet/>
      <dgm:spPr/>
      <dgm:t>
        <a:bodyPr/>
        <a:lstStyle/>
        <a:p>
          <a:endParaRPr lang="en-US"/>
        </a:p>
      </dgm:t>
    </dgm:pt>
    <dgm:pt modelId="{B708ACBE-AE71-46F6-A182-71D915FA5742}" type="pres">
      <dgm:prSet presAssocID="{879A2A88-EF94-4785-B917-79868345B87B}" presName="Name0" presStyleCnt="0">
        <dgm:presLayoutVars>
          <dgm:chMax val="7"/>
          <dgm:resizeHandles val="exact"/>
        </dgm:presLayoutVars>
      </dgm:prSet>
      <dgm:spPr/>
      <dgm:t>
        <a:bodyPr/>
        <a:lstStyle/>
        <a:p>
          <a:endParaRPr lang="en-US"/>
        </a:p>
      </dgm:t>
    </dgm:pt>
    <dgm:pt modelId="{584A2107-054A-42F6-AE62-69D6A44E905E}" type="pres">
      <dgm:prSet presAssocID="{879A2A88-EF94-4785-B917-79868345B87B}" presName="comp1" presStyleCnt="0"/>
      <dgm:spPr/>
    </dgm:pt>
    <dgm:pt modelId="{C96A0110-C3FF-4060-B392-72CBAC1E1179}" type="pres">
      <dgm:prSet presAssocID="{879A2A88-EF94-4785-B917-79868345B87B}" presName="circle1" presStyleLbl="node1" presStyleIdx="0" presStyleCnt="2" custScaleX="161313" custScaleY="100000" custLinFactNeighborX="5375" custLinFactNeighborY="-11068"/>
      <dgm:spPr/>
      <dgm:t>
        <a:bodyPr/>
        <a:lstStyle/>
        <a:p>
          <a:endParaRPr lang="en-US"/>
        </a:p>
      </dgm:t>
    </dgm:pt>
    <dgm:pt modelId="{B6FE7E9D-299C-4B4C-B61A-C8C93CDF9DC4}" type="pres">
      <dgm:prSet presAssocID="{879A2A88-EF94-4785-B917-79868345B87B}" presName="c1text" presStyleLbl="node1" presStyleIdx="0" presStyleCnt="2">
        <dgm:presLayoutVars>
          <dgm:bulletEnabled val="1"/>
        </dgm:presLayoutVars>
      </dgm:prSet>
      <dgm:spPr/>
      <dgm:t>
        <a:bodyPr/>
        <a:lstStyle/>
        <a:p>
          <a:endParaRPr lang="en-US"/>
        </a:p>
      </dgm:t>
    </dgm:pt>
    <dgm:pt modelId="{97FBD327-1D03-4652-A619-325C337618F4}" type="pres">
      <dgm:prSet presAssocID="{879A2A88-EF94-4785-B917-79868345B87B}" presName="comp2" presStyleCnt="0"/>
      <dgm:spPr/>
    </dgm:pt>
    <dgm:pt modelId="{BA6AD8CC-27A9-4FA4-9DFC-7A38FD6BA0D8}" type="pres">
      <dgm:prSet presAssocID="{879A2A88-EF94-4785-B917-79868345B87B}" presName="circle2" presStyleLbl="node1" presStyleIdx="1" presStyleCnt="2" custScaleX="137479" custScaleY="67108" custLinFactNeighborY="10158"/>
      <dgm:spPr/>
      <dgm:t>
        <a:bodyPr/>
        <a:lstStyle/>
        <a:p>
          <a:endParaRPr lang="en-US"/>
        </a:p>
      </dgm:t>
    </dgm:pt>
    <dgm:pt modelId="{2B321031-FD69-42C5-B4EF-E9D2EC8E11FB}" type="pres">
      <dgm:prSet presAssocID="{879A2A88-EF94-4785-B917-79868345B87B}" presName="c2text" presStyleLbl="node1" presStyleIdx="1" presStyleCnt="2">
        <dgm:presLayoutVars>
          <dgm:bulletEnabled val="1"/>
        </dgm:presLayoutVars>
      </dgm:prSet>
      <dgm:spPr/>
      <dgm:t>
        <a:bodyPr/>
        <a:lstStyle/>
        <a:p>
          <a:endParaRPr lang="en-US"/>
        </a:p>
      </dgm:t>
    </dgm:pt>
  </dgm:ptLst>
  <dgm:cxnLst>
    <dgm:cxn modelId="{6CCC7796-E583-4D46-973A-43E6E6C65B34}" srcId="{879A2A88-EF94-4785-B917-79868345B87B}" destId="{79958076-5328-4CCB-9233-CE749BA6C6D4}" srcOrd="1" destOrd="0" parTransId="{D7BE92B1-DDA3-46F4-AD45-39869CF480DA}" sibTransId="{1B0A6CCE-0A54-43C5-A7F4-CCC974788B64}"/>
    <dgm:cxn modelId="{4F3A191F-6879-4332-96A1-43D89A7B8F7F}" type="presOf" srcId="{79958076-5328-4CCB-9233-CE749BA6C6D4}" destId="{2B321031-FD69-42C5-B4EF-E9D2EC8E11FB}" srcOrd="1" destOrd="0" presId="urn:microsoft.com/office/officeart/2005/8/layout/venn2"/>
    <dgm:cxn modelId="{7D1F12BC-4769-41A8-93A5-9948BBB686D5}" type="presOf" srcId="{83EBD7B7-B831-4D48-BC14-CF3D912B9810}" destId="{B6FE7E9D-299C-4B4C-B61A-C8C93CDF9DC4}" srcOrd="1" destOrd="0" presId="urn:microsoft.com/office/officeart/2005/8/layout/venn2"/>
    <dgm:cxn modelId="{D9BA8AB7-4D8A-4E49-9A67-3609F0F92DEB}" type="presOf" srcId="{79958076-5328-4CCB-9233-CE749BA6C6D4}" destId="{BA6AD8CC-27A9-4FA4-9DFC-7A38FD6BA0D8}" srcOrd="0" destOrd="0" presId="urn:microsoft.com/office/officeart/2005/8/layout/venn2"/>
    <dgm:cxn modelId="{D6DDC379-07C4-421F-9BD1-EC2CE8C85A09}" type="presOf" srcId="{879A2A88-EF94-4785-B917-79868345B87B}" destId="{B708ACBE-AE71-46F6-A182-71D915FA5742}" srcOrd="0" destOrd="0" presId="urn:microsoft.com/office/officeart/2005/8/layout/venn2"/>
    <dgm:cxn modelId="{195EDE18-1CB9-4CE6-9696-FFC3AC53E9D8}" type="presOf" srcId="{83EBD7B7-B831-4D48-BC14-CF3D912B9810}" destId="{C96A0110-C3FF-4060-B392-72CBAC1E1179}" srcOrd="0" destOrd="0" presId="urn:microsoft.com/office/officeart/2005/8/layout/venn2"/>
    <dgm:cxn modelId="{63D5E5BB-84F6-44DF-BCDA-7029F6DC3871}" srcId="{879A2A88-EF94-4785-B917-79868345B87B}" destId="{83EBD7B7-B831-4D48-BC14-CF3D912B9810}" srcOrd="0" destOrd="0" parTransId="{36B11728-E283-4C5E-A8ED-6BD38CE715CE}" sibTransId="{2DE1B027-79B1-4D82-A119-1FA0EC11C266}"/>
    <dgm:cxn modelId="{B692CB59-AA69-4422-9460-878F67D5E9A1}" type="presParOf" srcId="{B708ACBE-AE71-46F6-A182-71D915FA5742}" destId="{584A2107-054A-42F6-AE62-69D6A44E905E}" srcOrd="0" destOrd="0" presId="urn:microsoft.com/office/officeart/2005/8/layout/venn2"/>
    <dgm:cxn modelId="{39FF824F-3BE1-4DD1-B234-872EE97C895D}" type="presParOf" srcId="{584A2107-054A-42F6-AE62-69D6A44E905E}" destId="{C96A0110-C3FF-4060-B392-72CBAC1E1179}" srcOrd="0" destOrd="0" presId="urn:microsoft.com/office/officeart/2005/8/layout/venn2"/>
    <dgm:cxn modelId="{F1FC232E-530E-439F-B288-5E9B3D09A95B}" type="presParOf" srcId="{584A2107-054A-42F6-AE62-69D6A44E905E}" destId="{B6FE7E9D-299C-4B4C-B61A-C8C93CDF9DC4}" srcOrd="1" destOrd="0" presId="urn:microsoft.com/office/officeart/2005/8/layout/venn2"/>
    <dgm:cxn modelId="{FAA8C999-68C5-4FBA-84EE-9BCFC5A2D5CD}" type="presParOf" srcId="{B708ACBE-AE71-46F6-A182-71D915FA5742}" destId="{97FBD327-1D03-4652-A619-325C337618F4}" srcOrd="1" destOrd="0" presId="urn:microsoft.com/office/officeart/2005/8/layout/venn2"/>
    <dgm:cxn modelId="{45BAD6DA-9081-4B4E-B874-1B3A7C58F568}" type="presParOf" srcId="{97FBD327-1D03-4652-A619-325C337618F4}" destId="{BA6AD8CC-27A9-4FA4-9DFC-7A38FD6BA0D8}" srcOrd="0" destOrd="0" presId="urn:microsoft.com/office/officeart/2005/8/layout/venn2"/>
    <dgm:cxn modelId="{B81CD0BA-2C1A-4989-8F65-C5F8BCA4B7E1}" type="presParOf" srcId="{97FBD327-1D03-4652-A619-325C337618F4}" destId="{2B321031-FD69-42C5-B4EF-E9D2EC8E11F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397D7-4F2C-4059-B4AC-751E909DC68A}"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5809DDDD-2A85-400D-8F8B-0F9757C3E673}">
      <dgm:prSet phldrT="[Text]" custT="1"/>
      <dgm:spPr/>
      <dgm:t>
        <a:bodyPr/>
        <a:lstStyle/>
        <a:p>
          <a:r>
            <a:rPr lang="en-US" sz="3200" b="1" dirty="0" smtClean="0"/>
            <a:t>Costs</a:t>
          </a:r>
          <a:endParaRPr lang="en-US" sz="3200" b="1" dirty="0"/>
        </a:p>
      </dgm:t>
    </dgm:pt>
    <dgm:pt modelId="{E221553C-337D-4F85-9F56-99D886066D60}" type="parTrans" cxnId="{C361E3A3-FBFF-4679-92E8-D2004697A78C}">
      <dgm:prSet/>
      <dgm:spPr/>
      <dgm:t>
        <a:bodyPr/>
        <a:lstStyle/>
        <a:p>
          <a:endParaRPr lang="en-US"/>
        </a:p>
      </dgm:t>
    </dgm:pt>
    <dgm:pt modelId="{9BFCE793-B1D0-4368-8E7E-CD34E552E888}" type="sibTrans" cxnId="{C361E3A3-FBFF-4679-92E8-D2004697A78C}">
      <dgm:prSet/>
      <dgm:spPr/>
      <dgm:t>
        <a:bodyPr/>
        <a:lstStyle/>
        <a:p>
          <a:endParaRPr lang="en-US"/>
        </a:p>
      </dgm:t>
    </dgm:pt>
    <dgm:pt modelId="{E9DD76BB-9E3C-4C9E-8BC5-53F2EA012CA6}">
      <dgm:prSet phldrT="[Text]" custT="1"/>
      <dgm:spPr/>
      <dgm:t>
        <a:bodyPr/>
        <a:lstStyle/>
        <a:p>
          <a:r>
            <a:rPr lang="en-US" sz="3200" b="1" smtClean="0"/>
            <a:t>Revenue</a:t>
          </a:r>
          <a:endParaRPr lang="en-US" sz="3200" b="1" dirty="0"/>
        </a:p>
      </dgm:t>
    </dgm:pt>
    <dgm:pt modelId="{E6284D5A-A9D0-4262-8CCB-55AD72E3A9C6}" type="parTrans" cxnId="{0CAEF67D-BC22-46E0-804C-D9C9B23F206D}">
      <dgm:prSet/>
      <dgm:spPr/>
      <dgm:t>
        <a:bodyPr/>
        <a:lstStyle/>
        <a:p>
          <a:endParaRPr lang="en-US"/>
        </a:p>
      </dgm:t>
    </dgm:pt>
    <dgm:pt modelId="{0D768000-3EEB-458F-A658-0B92FC10FFDE}" type="sibTrans" cxnId="{0CAEF67D-BC22-46E0-804C-D9C9B23F206D}">
      <dgm:prSet/>
      <dgm:spPr/>
      <dgm:t>
        <a:bodyPr/>
        <a:lstStyle/>
        <a:p>
          <a:endParaRPr lang="en-US"/>
        </a:p>
      </dgm:t>
    </dgm:pt>
    <dgm:pt modelId="{A0784371-D772-4685-A8B1-06D08837CE33}" type="pres">
      <dgm:prSet presAssocID="{C49397D7-4F2C-4059-B4AC-751E909DC68A}" presName="compositeShape" presStyleCnt="0">
        <dgm:presLayoutVars>
          <dgm:chMax val="2"/>
          <dgm:dir/>
          <dgm:resizeHandles val="exact"/>
        </dgm:presLayoutVars>
      </dgm:prSet>
      <dgm:spPr/>
      <dgm:t>
        <a:bodyPr/>
        <a:lstStyle/>
        <a:p>
          <a:endParaRPr lang="en-US"/>
        </a:p>
      </dgm:t>
    </dgm:pt>
    <dgm:pt modelId="{E7B23593-3E3E-49B4-AAC8-3D5004FF0E7B}" type="pres">
      <dgm:prSet presAssocID="{C49397D7-4F2C-4059-B4AC-751E909DC68A}" presName="divider" presStyleLbl="fgShp" presStyleIdx="0" presStyleCnt="1"/>
      <dgm:spPr>
        <a:solidFill>
          <a:schemeClr val="accent2"/>
        </a:solidFill>
      </dgm:spPr>
      <dgm:t>
        <a:bodyPr/>
        <a:lstStyle/>
        <a:p>
          <a:endParaRPr lang="en-US"/>
        </a:p>
      </dgm:t>
    </dgm:pt>
    <dgm:pt modelId="{81EEA864-9CB2-4D14-BA0F-405F26F028CA}" type="pres">
      <dgm:prSet presAssocID="{5809DDDD-2A85-400D-8F8B-0F9757C3E673}" presName="downArrow" presStyleLbl="node1" presStyleIdx="0" presStyleCnt="2"/>
      <dgm:spPr>
        <a:solidFill>
          <a:srgbClr val="FF0000"/>
        </a:solidFill>
      </dgm:spPr>
    </dgm:pt>
    <dgm:pt modelId="{8262C527-A46B-476F-9CA9-FF382065ADA3}" type="pres">
      <dgm:prSet presAssocID="{5809DDDD-2A85-400D-8F8B-0F9757C3E673}" presName="downArrowText" presStyleLbl="revTx" presStyleIdx="0" presStyleCnt="2" custScaleX="159659">
        <dgm:presLayoutVars>
          <dgm:bulletEnabled val="1"/>
        </dgm:presLayoutVars>
      </dgm:prSet>
      <dgm:spPr/>
      <dgm:t>
        <a:bodyPr/>
        <a:lstStyle/>
        <a:p>
          <a:endParaRPr lang="en-US"/>
        </a:p>
      </dgm:t>
    </dgm:pt>
    <dgm:pt modelId="{AB29665F-136C-4534-BD7E-BFCAEB630B0F}" type="pres">
      <dgm:prSet presAssocID="{E9DD76BB-9E3C-4C9E-8BC5-53F2EA012CA6}" presName="upArrow" presStyleLbl="node1" presStyleIdx="1" presStyleCnt="2"/>
      <dgm:spPr>
        <a:solidFill>
          <a:srgbClr val="00B050"/>
        </a:solidFill>
      </dgm:spPr>
    </dgm:pt>
    <dgm:pt modelId="{A7E959C0-C887-4935-BD0A-4B33ABD539C2}" type="pres">
      <dgm:prSet presAssocID="{E9DD76BB-9E3C-4C9E-8BC5-53F2EA012CA6}" presName="upArrowText" presStyleLbl="revTx" presStyleIdx="1" presStyleCnt="2" custScaleX="261685">
        <dgm:presLayoutVars>
          <dgm:bulletEnabled val="1"/>
        </dgm:presLayoutVars>
      </dgm:prSet>
      <dgm:spPr/>
      <dgm:t>
        <a:bodyPr/>
        <a:lstStyle/>
        <a:p>
          <a:endParaRPr lang="en-US"/>
        </a:p>
      </dgm:t>
    </dgm:pt>
  </dgm:ptLst>
  <dgm:cxnLst>
    <dgm:cxn modelId="{6CDC0CC6-9061-4AE6-8949-1371625BBAB2}" type="presOf" srcId="{E9DD76BB-9E3C-4C9E-8BC5-53F2EA012CA6}" destId="{A7E959C0-C887-4935-BD0A-4B33ABD539C2}" srcOrd="0" destOrd="0" presId="urn:microsoft.com/office/officeart/2005/8/layout/arrow3"/>
    <dgm:cxn modelId="{C361E3A3-FBFF-4679-92E8-D2004697A78C}" srcId="{C49397D7-4F2C-4059-B4AC-751E909DC68A}" destId="{5809DDDD-2A85-400D-8F8B-0F9757C3E673}" srcOrd="0" destOrd="0" parTransId="{E221553C-337D-4F85-9F56-99D886066D60}" sibTransId="{9BFCE793-B1D0-4368-8E7E-CD34E552E888}"/>
    <dgm:cxn modelId="{19406B59-4EE1-4DAA-A401-9310023C121C}" type="presOf" srcId="{C49397D7-4F2C-4059-B4AC-751E909DC68A}" destId="{A0784371-D772-4685-A8B1-06D08837CE33}" srcOrd="0" destOrd="0" presId="urn:microsoft.com/office/officeart/2005/8/layout/arrow3"/>
    <dgm:cxn modelId="{0CAEF67D-BC22-46E0-804C-D9C9B23F206D}" srcId="{C49397D7-4F2C-4059-B4AC-751E909DC68A}" destId="{E9DD76BB-9E3C-4C9E-8BC5-53F2EA012CA6}" srcOrd="1" destOrd="0" parTransId="{E6284D5A-A9D0-4262-8CCB-55AD72E3A9C6}" sibTransId="{0D768000-3EEB-458F-A658-0B92FC10FFDE}"/>
    <dgm:cxn modelId="{119FF386-8879-4ED0-BB5B-D473F471A4F5}" type="presOf" srcId="{5809DDDD-2A85-400D-8F8B-0F9757C3E673}" destId="{8262C527-A46B-476F-9CA9-FF382065ADA3}" srcOrd="0" destOrd="0" presId="urn:microsoft.com/office/officeart/2005/8/layout/arrow3"/>
    <dgm:cxn modelId="{27F4CFAC-A6D8-47F5-A236-D57D1F2AD0BB}" type="presParOf" srcId="{A0784371-D772-4685-A8B1-06D08837CE33}" destId="{E7B23593-3E3E-49B4-AAC8-3D5004FF0E7B}" srcOrd="0" destOrd="0" presId="urn:microsoft.com/office/officeart/2005/8/layout/arrow3"/>
    <dgm:cxn modelId="{3190F2AC-E417-441B-9C63-D730F51EF2F1}" type="presParOf" srcId="{A0784371-D772-4685-A8B1-06D08837CE33}" destId="{81EEA864-9CB2-4D14-BA0F-405F26F028CA}" srcOrd="1" destOrd="0" presId="urn:microsoft.com/office/officeart/2005/8/layout/arrow3"/>
    <dgm:cxn modelId="{1C4683E7-F703-4660-AEE5-A5E7EC2AA99C}" type="presParOf" srcId="{A0784371-D772-4685-A8B1-06D08837CE33}" destId="{8262C527-A46B-476F-9CA9-FF382065ADA3}" srcOrd="2" destOrd="0" presId="urn:microsoft.com/office/officeart/2005/8/layout/arrow3"/>
    <dgm:cxn modelId="{AC6F47C4-265D-4EFA-8CFA-688E1B8D2357}" type="presParOf" srcId="{A0784371-D772-4685-A8B1-06D08837CE33}" destId="{AB29665F-136C-4534-BD7E-BFCAEB630B0F}" srcOrd="3" destOrd="0" presId="urn:microsoft.com/office/officeart/2005/8/layout/arrow3"/>
    <dgm:cxn modelId="{00BC989A-86F8-4EE2-A599-19BE3116F550}" type="presParOf" srcId="{A0784371-D772-4685-A8B1-06D08837CE33}" destId="{A7E959C0-C887-4935-BD0A-4B33ABD539C2}"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&#65279;<?xml version="1.0" encoding="UTF-8" standalone="yes"?>
<Relationships xmlns="http://schemas.openxmlformats.org/package/2006/relationships">
  <Relationship Id="rId2" Type="http://schemas.openxmlformats.org/officeDocument/2006/relationships/image" Target="../media/image9.png" />
  <Relationship Id="rId1" Type="http://schemas.openxmlformats.org/officeDocument/2006/relationships/image" Target="../media/image8.png"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US"/>
          </a:p>
        </p:txBody>
      </p:sp>
      <p:sp>
        <p:nvSpPr>
          <p:cNvPr id="921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endParaRPr lang="en-US"/>
          </a:p>
        </p:txBody>
      </p:sp>
      <p:sp>
        <p:nvSpPr>
          <p:cNvPr id="922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smtClean="0"/>
            </a:lvl1pPr>
          </a:lstStyle>
          <a:p>
            <a:pPr>
              <a:defRPr/>
            </a:pPr>
            <a:fld id="{0A74013F-DA87-4695-9DCE-9D73D03967C9}" type="slidenum">
              <a:rPr lang="en-US"/>
              <a:pPr>
                <a:defRPr/>
              </a:pPr>
              <a:t>‹#›</a:t>
            </a:fld>
            <a:endParaRPr lang="en-US"/>
          </a:p>
        </p:txBody>
      </p:sp>
    </p:spTree>
    <p:extLst>
      <p:ext uri="{BB962C8B-B14F-4D97-AF65-F5344CB8AC3E}">
        <p14:creationId xmlns:p14="http://schemas.microsoft.com/office/powerpoint/2010/main" val="1721029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00" eaLnBrk="0" hangingPunct="0">
              <a:defRPr>
                <a:solidFill>
                  <a:schemeClr val="tx1"/>
                </a:solidFill>
                <a:latin typeface="Arial" charset="0"/>
                <a:cs typeface="Arial" charset="0"/>
              </a:defRPr>
            </a:lvl1pPr>
            <a:lvl2pPr marL="769176" indent="-295837" defTabSz="483200" eaLnBrk="0" hangingPunct="0">
              <a:defRPr>
                <a:solidFill>
                  <a:schemeClr val="tx1"/>
                </a:solidFill>
                <a:latin typeface="Arial" charset="0"/>
                <a:cs typeface="Arial" charset="0"/>
              </a:defRPr>
            </a:lvl2pPr>
            <a:lvl3pPr marL="1183348" indent="-236670" defTabSz="483200" eaLnBrk="0" hangingPunct="0">
              <a:defRPr>
                <a:solidFill>
                  <a:schemeClr val="tx1"/>
                </a:solidFill>
                <a:latin typeface="Arial" charset="0"/>
                <a:cs typeface="Arial" charset="0"/>
              </a:defRPr>
            </a:lvl3pPr>
            <a:lvl4pPr marL="1656687" indent="-236670" defTabSz="483200" eaLnBrk="0" hangingPunct="0">
              <a:defRPr>
                <a:solidFill>
                  <a:schemeClr val="tx1"/>
                </a:solidFill>
                <a:latin typeface="Arial" charset="0"/>
                <a:cs typeface="Arial" charset="0"/>
              </a:defRPr>
            </a:lvl4pPr>
            <a:lvl5pPr marL="2130026" indent="-236670" defTabSz="483200" eaLnBrk="0" hangingPunct="0">
              <a:defRPr>
                <a:solidFill>
                  <a:schemeClr val="tx1"/>
                </a:solidFill>
                <a:latin typeface="Arial" charset="0"/>
                <a:cs typeface="Arial" charset="0"/>
              </a:defRPr>
            </a:lvl5pPr>
            <a:lvl6pPr marL="2603365" indent="-236670" defTabSz="483200" eaLnBrk="0" fontAlgn="base" hangingPunct="0">
              <a:spcBef>
                <a:spcPct val="0"/>
              </a:spcBef>
              <a:spcAft>
                <a:spcPct val="0"/>
              </a:spcAft>
              <a:defRPr>
                <a:solidFill>
                  <a:schemeClr val="tx1"/>
                </a:solidFill>
                <a:latin typeface="Arial" charset="0"/>
                <a:cs typeface="Arial" charset="0"/>
              </a:defRPr>
            </a:lvl6pPr>
            <a:lvl7pPr marL="3076705" indent="-236670" defTabSz="483200" eaLnBrk="0" fontAlgn="base" hangingPunct="0">
              <a:spcBef>
                <a:spcPct val="0"/>
              </a:spcBef>
              <a:spcAft>
                <a:spcPct val="0"/>
              </a:spcAft>
              <a:defRPr>
                <a:solidFill>
                  <a:schemeClr val="tx1"/>
                </a:solidFill>
                <a:latin typeface="Arial" charset="0"/>
                <a:cs typeface="Arial" charset="0"/>
              </a:defRPr>
            </a:lvl7pPr>
            <a:lvl8pPr marL="3550044" indent="-236670" defTabSz="483200" eaLnBrk="0" fontAlgn="base" hangingPunct="0">
              <a:spcBef>
                <a:spcPct val="0"/>
              </a:spcBef>
              <a:spcAft>
                <a:spcPct val="0"/>
              </a:spcAft>
              <a:defRPr>
                <a:solidFill>
                  <a:schemeClr val="tx1"/>
                </a:solidFill>
                <a:latin typeface="Arial" charset="0"/>
                <a:cs typeface="Arial" charset="0"/>
              </a:defRPr>
            </a:lvl8pPr>
            <a:lvl9pPr marL="4023383" indent="-236670" defTabSz="4832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00" eaLnBrk="0" hangingPunct="0">
              <a:defRPr>
                <a:solidFill>
                  <a:schemeClr val="tx1"/>
                </a:solidFill>
                <a:latin typeface="Arial" charset="0"/>
                <a:cs typeface="Arial" charset="0"/>
              </a:defRPr>
            </a:lvl1pPr>
            <a:lvl2pPr marL="769176" indent="-295837" defTabSz="483200" eaLnBrk="0" hangingPunct="0">
              <a:defRPr>
                <a:solidFill>
                  <a:schemeClr val="tx1"/>
                </a:solidFill>
                <a:latin typeface="Arial" charset="0"/>
                <a:cs typeface="Arial" charset="0"/>
              </a:defRPr>
            </a:lvl2pPr>
            <a:lvl3pPr marL="1183348" indent="-236670" defTabSz="483200" eaLnBrk="0" hangingPunct="0">
              <a:defRPr>
                <a:solidFill>
                  <a:schemeClr val="tx1"/>
                </a:solidFill>
                <a:latin typeface="Arial" charset="0"/>
                <a:cs typeface="Arial" charset="0"/>
              </a:defRPr>
            </a:lvl3pPr>
            <a:lvl4pPr marL="1656687" indent="-236670" defTabSz="483200" eaLnBrk="0" hangingPunct="0">
              <a:defRPr>
                <a:solidFill>
                  <a:schemeClr val="tx1"/>
                </a:solidFill>
                <a:latin typeface="Arial" charset="0"/>
                <a:cs typeface="Arial" charset="0"/>
              </a:defRPr>
            </a:lvl4pPr>
            <a:lvl5pPr marL="2130026" indent="-236670" defTabSz="483200" eaLnBrk="0" hangingPunct="0">
              <a:defRPr>
                <a:solidFill>
                  <a:schemeClr val="tx1"/>
                </a:solidFill>
                <a:latin typeface="Arial" charset="0"/>
                <a:cs typeface="Arial" charset="0"/>
              </a:defRPr>
            </a:lvl5pPr>
            <a:lvl6pPr marL="2603365" indent="-236670" defTabSz="483200" eaLnBrk="0" fontAlgn="base" hangingPunct="0">
              <a:spcBef>
                <a:spcPct val="0"/>
              </a:spcBef>
              <a:spcAft>
                <a:spcPct val="0"/>
              </a:spcAft>
              <a:defRPr>
                <a:solidFill>
                  <a:schemeClr val="tx1"/>
                </a:solidFill>
                <a:latin typeface="Arial" charset="0"/>
                <a:cs typeface="Arial" charset="0"/>
              </a:defRPr>
            </a:lvl6pPr>
            <a:lvl7pPr marL="3076705" indent="-236670" defTabSz="483200" eaLnBrk="0" fontAlgn="base" hangingPunct="0">
              <a:spcBef>
                <a:spcPct val="0"/>
              </a:spcBef>
              <a:spcAft>
                <a:spcPct val="0"/>
              </a:spcAft>
              <a:defRPr>
                <a:solidFill>
                  <a:schemeClr val="tx1"/>
                </a:solidFill>
                <a:latin typeface="Arial" charset="0"/>
                <a:cs typeface="Arial" charset="0"/>
              </a:defRPr>
            </a:lvl7pPr>
            <a:lvl8pPr marL="3550044" indent="-236670" defTabSz="483200" eaLnBrk="0" fontAlgn="base" hangingPunct="0">
              <a:spcBef>
                <a:spcPct val="0"/>
              </a:spcBef>
              <a:spcAft>
                <a:spcPct val="0"/>
              </a:spcAft>
              <a:defRPr>
                <a:solidFill>
                  <a:schemeClr val="tx1"/>
                </a:solidFill>
                <a:latin typeface="Arial" charset="0"/>
                <a:cs typeface="Arial" charset="0"/>
              </a:defRPr>
            </a:lvl8pPr>
            <a:lvl9pPr marL="4023383" indent="-236670" defTabSz="4832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00" eaLnBrk="0" hangingPunct="0">
              <a:defRPr>
                <a:solidFill>
                  <a:schemeClr val="tx1"/>
                </a:solidFill>
                <a:latin typeface="Arial" charset="0"/>
                <a:cs typeface="Arial" charset="0"/>
              </a:defRPr>
            </a:lvl1pPr>
            <a:lvl2pPr marL="769176" indent="-295837" defTabSz="483200" eaLnBrk="0" hangingPunct="0">
              <a:defRPr>
                <a:solidFill>
                  <a:schemeClr val="tx1"/>
                </a:solidFill>
                <a:latin typeface="Arial" charset="0"/>
                <a:cs typeface="Arial" charset="0"/>
              </a:defRPr>
            </a:lvl2pPr>
            <a:lvl3pPr marL="1183348" indent="-236670" defTabSz="483200" eaLnBrk="0" hangingPunct="0">
              <a:defRPr>
                <a:solidFill>
                  <a:schemeClr val="tx1"/>
                </a:solidFill>
                <a:latin typeface="Arial" charset="0"/>
                <a:cs typeface="Arial" charset="0"/>
              </a:defRPr>
            </a:lvl3pPr>
            <a:lvl4pPr marL="1656687" indent="-236670" defTabSz="483200" eaLnBrk="0" hangingPunct="0">
              <a:defRPr>
                <a:solidFill>
                  <a:schemeClr val="tx1"/>
                </a:solidFill>
                <a:latin typeface="Arial" charset="0"/>
                <a:cs typeface="Arial" charset="0"/>
              </a:defRPr>
            </a:lvl4pPr>
            <a:lvl5pPr marL="2130026" indent="-236670" defTabSz="483200" eaLnBrk="0" hangingPunct="0">
              <a:defRPr>
                <a:solidFill>
                  <a:schemeClr val="tx1"/>
                </a:solidFill>
                <a:latin typeface="Arial" charset="0"/>
                <a:cs typeface="Arial" charset="0"/>
              </a:defRPr>
            </a:lvl5pPr>
            <a:lvl6pPr marL="2603365" indent="-236670" defTabSz="483200" eaLnBrk="0" fontAlgn="base" hangingPunct="0">
              <a:spcBef>
                <a:spcPct val="0"/>
              </a:spcBef>
              <a:spcAft>
                <a:spcPct val="0"/>
              </a:spcAft>
              <a:defRPr>
                <a:solidFill>
                  <a:schemeClr val="tx1"/>
                </a:solidFill>
                <a:latin typeface="Arial" charset="0"/>
                <a:cs typeface="Arial" charset="0"/>
              </a:defRPr>
            </a:lvl6pPr>
            <a:lvl7pPr marL="3076705" indent="-236670" defTabSz="483200" eaLnBrk="0" fontAlgn="base" hangingPunct="0">
              <a:spcBef>
                <a:spcPct val="0"/>
              </a:spcBef>
              <a:spcAft>
                <a:spcPct val="0"/>
              </a:spcAft>
              <a:defRPr>
                <a:solidFill>
                  <a:schemeClr val="tx1"/>
                </a:solidFill>
                <a:latin typeface="Arial" charset="0"/>
                <a:cs typeface="Arial" charset="0"/>
              </a:defRPr>
            </a:lvl7pPr>
            <a:lvl8pPr marL="3550044" indent="-236670" defTabSz="483200" eaLnBrk="0" fontAlgn="base" hangingPunct="0">
              <a:spcBef>
                <a:spcPct val="0"/>
              </a:spcBef>
              <a:spcAft>
                <a:spcPct val="0"/>
              </a:spcAft>
              <a:defRPr>
                <a:solidFill>
                  <a:schemeClr val="tx1"/>
                </a:solidFill>
                <a:latin typeface="Arial" charset="0"/>
                <a:cs typeface="Arial" charset="0"/>
              </a:defRPr>
            </a:lvl8pPr>
            <a:lvl9pPr marL="4023383" indent="-236670" defTabSz="4832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56741" eaLnBrk="0" hangingPunct="0">
              <a:defRPr>
                <a:solidFill>
                  <a:schemeClr val="tx1"/>
                </a:solidFill>
                <a:latin typeface="Arial" charset="0"/>
              </a:defRPr>
            </a:lvl1pPr>
            <a:lvl2pPr marL="770662" indent="-296408" defTabSz="956741" eaLnBrk="0" hangingPunct="0">
              <a:defRPr>
                <a:solidFill>
                  <a:schemeClr val="tx1"/>
                </a:solidFill>
                <a:latin typeface="Arial" charset="0"/>
              </a:defRPr>
            </a:lvl2pPr>
            <a:lvl3pPr marL="1185634" indent="-237127" defTabSz="956741" eaLnBrk="0" hangingPunct="0">
              <a:defRPr>
                <a:solidFill>
                  <a:schemeClr val="tx1"/>
                </a:solidFill>
                <a:latin typeface="Arial" charset="0"/>
              </a:defRPr>
            </a:lvl3pPr>
            <a:lvl4pPr marL="1659887" indent="-237127" defTabSz="956741" eaLnBrk="0" hangingPunct="0">
              <a:defRPr>
                <a:solidFill>
                  <a:schemeClr val="tx1"/>
                </a:solidFill>
                <a:latin typeface="Arial" charset="0"/>
              </a:defRPr>
            </a:lvl4pPr>
            <a:lvl5pPr marL="2134141" indent="-237127" defTabSz="956741" eaLnBrk="0" hangingPunct="0">
              <a:defRPr>
                <a:solidFill>
                  <a:schemeClr val="tx1"/>
                </a:solidFill>
                <a:latin typeface="Arial" charset="0"/>
              </a:defRPr>
            </a:lvl5pPr>
            <a:lvl6pPr marL="2608395" indent="-237127" defTabSz="956741" eaLnBrk="0" fontAlgn="base" hangingPunct="0">
              <a:spcBef>
                <a:spcPct val="0"/>
              </a:spcBef>
              <a:spcAft>
                <a:spcPct val="0"/>
              </a:spcAft>
              <a:defRPr>
                <a:solidFill>
                  <a:schemeClr val="tx1"/>
                </a:solidFill>
                <a:latin typeface="Arial" charset="0"/>
              </a:defRPr>
            </a:lvl6pPr>
            <a:lvl7pPr marL="3082648" indent="-237127" defTabSz="956741" eaLnBrk="0" fontAlgn="base" hangingPunct="0">
              <a:spcBef>
                <a:spcPct val="0"/>
              </a:spcBef>
              <a:spcAft>
                <a:spcPct val="0"/>
              </a:spcAft>
              <a:defRPr>
                <a:solidFill>
                  <a:schemeClr val="tx1"/>
                </a:solidFill>
                <a:latin typeface="Arial" charset="0"/>
              </a:defRPr>
            </a:lvl7pPr>
            <a:lvl8pPr marL="3556902" indent="-237127" defTabSz="956741" eaLnBrk="0" fontAlgn="base" hangingPunct="0">
              <a:spcBef>
                <a:spcPct val="0"/>
              </a:spcBef>
              <a:spcAft>
                <a:spcPct val="0"/>
              </a:spcAft>
              <a:defRPr>
                <a:solidFill>
                  <a:schemeClr val="tx1"/>
                </a:solidFill>
                <a:latin typeface="Arial" charset="0"/>
              </a:defRPr>
            </a:lvl8pPr>
            <a:lvl9pPr marL="4031155" indent="-237127" defTabSz="956741"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4819" name="Slide Image Placeholder 1"/>
          <p:cNvSpPr>
            <a:spLocks noGrp="1" noRot="1" noChangeAspect="1" noTextEdit="1"/>
          </p:cNvSpPr>
          <p:nvPr>
            <p:ph type="sldImg"/>
          </p:nvPr>
        </p:nvSpPr>
        <p:spPr>
          <a:ln/>
        </p:spPr>
      </p:sp>
      <p:sp>
        <p:nvSpPr>
          <p:cNvPr id="34820" name="Notes Placeholder 2"/>
          <p:cNvSpPr>
            <a:spLocks noGrp="1"/>
          </p:cNvSpPr>
          <p:nvPr>
            <p:ph type="body" idx="1"/>
          </p:nvPr>
        </p:nvSpPr>
        <p:spPr>
          <a:noFill/>
        </p:spPr>
        <p:txBody>
          <a:bodyPr/>
          <a:lstStyle/>
          <a:p>
            <a:endParaRPr lang="en-US" dirty="0"/>
          </a:p>
        </p:txBody>
      </p:sp>
      <p:sp>
        <p:nvSpPr>
          <p:cNvPr id="34821" name="Slide Number Placeholder 3"/>
          <p:cNvSpPr txBox="1">
            <a:spLocks noGrp="1"/>
          </p:cNvSpPr>
          <p:nvPr/>
        </p:nvSpPr>
        <p:spPr bwMode="auto">
          <a:xfrm>
            <a:off x="4142964"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54" tIns="50126" rIns="100254" bIns="50126"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751036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506452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023227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15714"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p>
            <a:endParaRPr lang="en-US"/>
          </a:p>
        </p:txBody>
      </p:sp>
      <p:sp>
        <p:nvSpPr>
          <p:cNvPr id="115715" name="Rectangle 2"/>
          <p:cNvSpPr>
            <a:spLocks noGrp="1" noRot="1" noChangeAspect="1" noChangeArrowheads="1" noTextEdit="1"/>
          </p:cNvSpPr>
          <p:nvPr>
            <p:ph type="sldImg"/>
          </p:nvPr>
        </p:nvSpPr>
        <p:spPr>
          <a:xfrm>
            <a:off x="1257300" y="720725"/>
            <a:ext cx="4802188" cy="3600450"/>
          </a:xfrm>
          <a:ln/>
        </p:spPr>
      </p:sp>
      <p:sp>
        <p:nvSpPr>
          <p:cNvPr id="115716" name="Rectangle 3"/>
          <p:cNvSpPr>
            <a:spLocks noGrp="1" noChangeArrowheads="1"/>
          </p:cNvSpPr>
          <p:nvPr>
            <p:ph type="body" idx="1"/>
          </p:nvPr>
        </p:nvSpPr>
        <p:spPr>
          <a:xfrm>
            <a:off x="731839" y="4560891"/>
            <a:ext cx="5853113" cy="4319587"/>
          </a:xfrm>
        </p:spPr>
        <p:txBody>
          <a:bodyPr lIns="95721" tIns="47861" rIns="95721" bIns="4786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15714"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p>
            <a:endParaRPr lang="en-US"/>
          </a:p>
        </p:txBody>
      </p:sp>
      <p:sp>
        <p:nvSpPr>
          <p:cNvPr id="115715" name="Rectangle 2"/>
          <p:cNvSpPr>
            <a:spLocks noGrp="1" noRot="1" noChangeAspect="1" noChangeArrowheads="1" noTextEdit="1"/>
          </p:cNvSpPr>
          <p:nvPr>
            <p:ph type="sldImg"/>
          </p:nvPr>
        </p:nvSpPr>
        <p:spPr>
          <a:xfrm>
            <a:off x="1257300" y="720725"/>
            <a:ext cx="4802188" cy="3600450"/>
          </a:xfrm>
          <a:ln/>
        </p:spPr>
      </p:sp>
      <p:sp>
        <p:nvSpPr>
          <p:cNvPr id="115716" name="Rectangle 3"/>
          <p:cNvSpPr>
            <a:spLocks noGrp="1" noChangeArrowheads="1"/>
          </p:cNvSpPr>
          <p:nvPr>
            <p:ph type="body" idx="1"/>
          </p:nvPr>
        </p:nvSpPr>
        <p:spPr>
          <a:xfrm>
            <a:off x="731839" y="4560891"/>
            <a:ext cx="5853113" cy="4319587"/>
          </a:xfrm>
        </p:spPr>
        <p:txBody>
          <a:bodyPr lIns="95721" tIns="47861" rIns="95721" bIns="4786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1156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330430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15714"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p>
            <a:endParaRPr lang="en-US"/>
          </a:p>
        </p:txBody>
      </p:sp>
      <p:sp>
        <p:nvSpPr>
          <p:cNvPr id="115715" name="Rectangle 2"/>
          <p:cNvSpPr>
            <a:spLocks noGrp="1" noRot="1" noChangeAspect="1" noChangeArrowheads="1" noTextEdit="1"/>
          </p:cNvSpPr>
          <p:nvPr>
            <p:ph type="sldImg"/>
          </p:nvPr>
        </p:nvSpPr>
        <p:spPr>
          <a:xfrm>
            <a:off x="1257300" y="720725"/>
            <a:ext cx="4802188" cy="3600450"/>
          </a:xfrm>
          <a:ln/>
        </p:spPr>
      </p:sp>
      <p:sp>
        <p:nvSpPr>
          <p:cNvPr id="115716" name="Rectangle 3"/>
          <p:cNvSpPr>
            <a:spLocks noGrp="1" noChangeArrowheads="1"/>
          </p:cNvSpPr>
          <p:nvPr>
            <p:ph type="body" idx="1"/>
          </p:nvPr>
        </p:nvSpPr>
        <p:spPr>
          <a:xfrm>
            <a:off x="731839" y="4560891"/>
            <a:ext cx="5853113" cy="4319587"/>
          </a:xfrm>
        </p:spPr>
        <p:txBody>
          <a:bodyPr lIns="95721" tIns="47861" rIns="95721" bIns="4786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Arial" charset="0"/>
              </a:defRPr>
            </a:lvl1pPr>
            <a:lvl2pPr marL="770662" indent="-296408" defTabSz="958387" eaLnBrk="0" hangingPunct="0">
              <a:defRPr>
                <a:solidFill>
                  <a:schemeClr val="tx1"/>
                </a:solidFill>
                <a:latin typeface="Arial" charset="0"/>
              </a:defRPr>
            </a:lvl2pPr>
            <a:lvl3pPr marL="1185634" indent="-237127" defTabSz="958387" eaLnBrk="0" hangingPunct="0">
              <a:defRPr>
                <a:solidFill>
                  <a:schemeClr val="tx1"/>
                </a:solidFill>
                <a:latin typeface="Arial" charset="0"/>
              </a:defRPr>
            </a:lvl3pPr>
            <a:lvl4pPr marL="1659887" indent="-237127" defTabSz="958387" eaLnBrk="0" hangingPunct="0">
              <a:defRPr>
                <a:solidFill>
                  <a:schemeClr val="tx1"/>
                </a:solidFill>
                <a:latin typeface="Arial" charset="0"/>
              </a:defRPr>
            </a:lvl4pPr>
            <a:lvl5pPr marL="2134141" indent="-237127" defTabSz="958387" eaLnBrk="0" hangingPunct="0">
              <a:defRPr>
                <a:solidFill>
                  <a:schemeClr val="tx1"/>
                </a:solidFill>
                <a:latin typeface="Arial" charset="0"/>
              </a:defRPr>
            </a:lvl5pPr>
            <a:lvl6pPr marL="2608395" indent="-237127" defTabSz="958387" eaLnBrk="0" fontAlgn="base" hangingPunct="0">
              <a:spcBef>
                <a:spcPct val="0"/>
              </a:spcBef>
              <a:spcAft>
                <a:spcPct val="0"/>
              </a:spcAft>
              <a:defRPr>
                <a:solidFill>
                  <a:schemeClr val="tx1"/>
                </a:solidFill>
                <a:latin typeface="Arial" charset="0"/>
              </a:defRPr>
            </a:lvl6pPr>
            <a:lvl7pPr marL="3082648" indent="-237127" defTabSz="958387" eaLnBrk="0" fontAlgn="base" hangingPunct="0">
              <a:spcBef>
                <a:spcPct val="0"/>
              </a:spcBef>
              <a:spcAft>
                <a:spcPct val="0"/>
              </a:spcAft>
              <a:defRPr>
                <a:solidFill>
                  <a:schemeClr val="tx1"/>
                </a:solidFill>
                <a:latin typeface="Arial" charset="0"/>
              </a:defRPr>
            </a:lvl7pPr>
            <a:lvl8pPr marL="3556902" indent="-237127" defTabSz="958387" eaLnBrk="0" fontAlgn="base" hangingPunct="0">
              <a:spcBef>
                <a:spcPct val="0"/>
              </a:spcBef>
              <a:spcAft>
                <a:spcPct val="0"/>
              </a:spcAft>
              <a:defRPr>
                <a:solidFill>
                  <a:schemeClr val="tx1"/>
                </a:solidFill>
                <a:latin typeface="Arial" charset="0"/>
              </a:defRPr>
            </a:lvl8pPr>
            <a:lvl9pPr marL="4031155" indent="-237127" defTabSz="958387"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66563" name="Rectangle 7"/>
          <p:cNvSpPr txBox="1">
            <a:spLocks noGrp="1" noChangeArrowheads="1"/>
          </p:cNvSpPr>
          <p:nvPr/>
        </p:nvSpPr>
        <p:spPr bwMode="auto">
          <a:xfrm>
            <a:off x="4143587" y="9120813"/>
            <a:ext cx="3169920"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6564" name="Rectangle 2"/>
          <p:cNvSpPr>
            <a:spLocks noGrp="1" noRot="1" noChangeAspect="1" noChangeArrowheads="1" noTextEdit="1"/>
          </p:cNvSpPr>
          <p:nvPr>
            <p:ph type="sldImg"/>
          </p:nvPr>
        </p:nvSpPr>
        <p:spPr>
          <a:xfrm>
            <a:off x="1257300" y="720725"/>
            <a:ext cx="4802188" cy="3600450"/>
          </a:xfrm>
          <a:ln/>
        </p:spPr>
      </p:sp>
      <p:sp>
        <p:nvSpPr>
          <p:cNvPr id="6656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1" tIns="47861" rIns="95721" bIns="47861"/>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770907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15714"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p>
            <a:endParaRPr lang="en-US"/>
          </a:p>
        </p:txBody>
      </p:sp>
      <p:sp>
        <p:nvSpPr>
          <p:cNvPr id="115715" name="Rectangle 2"/>
          <p:cNvSpPr>
            <a:spLocks noGrp="1" noRot="1" noChangeAspect="1" noChangeArrowheads="1" noTextEdit="1"/>
          </p:cNvSpPr>
          <p:nvPr>
            <p:ph type="sldImg"/>
          </p:nvPr>
        </p:nvSpPr>
        <p:spPr>
          <a:xfrm>
            <a:off x="1257300" y="720725"/>
            <a:ext cx="4802188" cy="3600450"/>
          </a:xfrm>
          <a:ln/>
        </p:spPr>
      </p:sp>
      <p:sp>
        <p:nvSpPr>
          <p:cNvPr id="115716" name="Rectangle 3"/>
          <p:cNvSpPr>
            <a:spLocks noGrp="1" noChangeArrowheads="1"/>
          </p:cNvSpPr>
          <p:nvPr>
            <p:ph type="body" idx="1"/>
          </p:nvPr>
        </p:nvSpPr>
        <p:spPr>
          <a:xfrm>
            <a:off x="731839" y="4560891"/>
            <a:ext cx="5853113" cy="4319587"/>
          </a:xfrm>
        </p:spPr>
        <p:txBody>
          <a:bodyPr lIns="95721" tIns="47861" rIns="95721" bIns="4786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15714"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p>
            <a:endParaRPr lang="en-US"/>
          </a:p>
        </p:txBody>
      </p:sp>
      <p:sp>
        <p:nvSpPr>
          <p:cNvPr id="115715" name="Rectangle 2"/>
          <p:cNvSpPr>
            <a:spLocks noGrp="1" noRot="1" noChangeAspect="1" noChangeArrowheads="1" noTextEdit="1"/>
          </p:cNvSpPr>
          <p:nvPr>
            <p:ph type="sldImg"/>
          </p:nvPr>
        </p:nvSpPr>
        <p:spPr>
          <a:xfrm>
            <a:off x="1257300" y="720725"/>
            <a:ext cx="4802188" cy="3600450"/>
          </a:xfrm>
          <a:ln/>
        </p:spPr>
      </p:sp>
      <p:sp>
        <p:nvSpPr>
          <p:cNvPr id="115716" name="Rectangle 3"/>
          <p:cNvSpPr>
            <a:spLocks noGrp="1" noChangeArrowheads="1"/>
          </p:cNvSpPr>
          <p:nvPr>
            <p:ph type="body" idx="1"/>
          </p:nvPr>
        </p:nvSpPr>
        <p:spPr>
          <a:xfrm>
            <a:off x="731839" y="4560891"/>
            <a:ext cx="5853113" cy="4319587"/>
          </a:xfrm>
        </p:spPr>
        <p:txBody>
          <a:bodyPr lIns="95721" tIns="47861" rIns="95721" bIns="47861"/>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5771436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defRPr>
                <a:solidFill>
                  <a:schemeClr val="tx1"/>
                </a:solidFill>
                <a:latin typeface="Arial" charset="0"/>
              </a:defRPr>
            </a:lvl1pPr>
            <a:lvl2pPr marL="770662" indent="-296408" defTabSz="956741" eaLnBrk="0" hangingPunct="0">
              <a:defRPr>
                <a:solidFill>
                  <a:schemeClr val="tx1"/>
                </a:solidFill>
                <a:latin typeface="Arial" charset="0"/>
              </a:defRPr>
            </a:lvl2pPr>
            <a:lvl3pPr marL="1185634" indent="-237127" defTabSz="956741" eaLnBrk="0" hangingPunct="0">
              <a:defRPr>
                <a:solidFill>
                  <a:schemeClr val="tx1"/>
                </a:solidFill>
                <a:latin typeface="Arial" charset="0"/>
              </a:defRPr>
            </a:lvl3pPr>
            <a:lvl4pPr marL="1659887" indent="-237127" defTabSz="956741" eaLnBrk="0" hangingPunct="0">
              <a:defRPr>
                <a:solidFill>
                  <a:schemeClr val="tx1"/>
                </a:solidFill>
                <a:latin typeface="Arial" charset="0"/>
              </a:defRPr>
            </a:lvl4pPr>
            <a:lvl5pPr marL="2134141" indent="-237127" defTabSz="956741" eaLnBrk="0" hangingPunct="0">
              <a:defRPr>
                <a:solidFill>
                  <a:schemeClr val="tx1"/>
                </a:solidFill>
                <a:latin typeface="Arial" charset="0"/>
              </a:defRPr>
            </a:lvl5pPr>
            <a:lvl6pPr marL="2608395" indent="-237127" defTabSz="956741" eaLnBrk="0" fontAlgn="base" hangingPunct="0">
              <a:spcBef>
                <a:spcPct val="0"/>
              </a:spcBef>
              <a:spcAft>
                <a:spcPct val="0"/>
              </a:spcAft>
              <a:defRPr>
                <a:solidFill>
                  <a:schemeClr val="tx1"/>
                </a:solidFill>
                <a:latin typeface="Arial" charset="0"/>
              </a:defRPr>
            </a:lvl6pPr>
            <a:lvl7pPr marL="3082648" indent="-237127" defTabSz="956741" eaLnBrk="0" fontAlgn="base" hangingPunct="0">
              <a:spcBef>
                <a:spcPct val="0"/>
              </a:spcBef>
              <a:spcAft>
                <a:spcPct val="0"/>
              </a:spcAft>
              <a:defRPr>
                <a:solidFill>
                  <a:schemeClr val="tx1"/>
                </a:solidFill>
                <a:latin typeface="Arial" charset="0"/>
              </a:defRPr>
            </a:lvl7pPr>
            <a:lvl8pPr marL="3556902" indent="-237127" defTabSz="956741" eaLnBrk="0" fontAlgn="base" hangingPunct="0">
              <a:spcBef>
                <a:spcPct val="0"/>
              </a:spcBef>
              <a:spcAft>
                <a:spcPct val="0"/>
              </a:spcAft>
              <a:defRPr>
                <a:solidFill>
                  <a:schemeClr val="tx1"/>
                </a:solidFill>
                <a:latin typeface="Arial" charset="0"/>
              </a:defRPr>
            </a:lvl8pPr>
            <a:lvl9pPr marL="4031155" indent="-237127" defTabSz="956741"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2" tIns="47860" rIns="95722" bIns="47860"/>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defRPr>
                <a:solidFill>
                  <a:schemeClr val="tx1"/>
                </a:solidFill>
                <a:latin typeface="Arial" charset="0"/>
              </a:defRPr>
            </a:lvl1pPr>
            <a:lvl2pPr marL="770662" indent="-296408" defTabSz="956741" eaLnBrk="0" hangingPunct="0">
              <a:defRPr>
                <a:solidFill>
                  <a:schemeClr val="tx1"/>
                </a:solidFill>
                <a:latin typeface="Arial" charset="0"/>
              </a:defRPr>
            </a:lvl2pPr>
            <a:lvl3pPr marL="1185634" indent="-237127" defTabSz="956741" eaLnBrk="0" hangingPunct="0">
              <a:defRPr>
                <a:solidFill>
                  <a:schemeClr val="tx1"/>
                </a:solidFill>
                <a:latin typeface="Arial" charset="0"/>
              </a:defRPr>
            </a:lvl3pPr>
            <a:lvl4pPr marL="1659887" indent="-237127" defTabSz="956741" eaLnBrk="0" hangingPunct="0">
              <a:defRPr>
                <a:solidFill>
                  <a:schemeClr val="tx1"/>
                </a:solidFill>
                <a:latin typeface="Arial" charset="0"/>
              </a:defRPr>
            </a:lvl4pPr>
            <a:lvl5pPr marL="2134141" indent="-237127" defTabSz="956741" eaLnBrk="0" hangingPunct="0">
              <a:defRPr>
                <a:solidFill>
                  <a:schemeClr val="tx1"/>
                </a:solidFill>
                <a:latin typeface="Arial" charset="0"/>
              </a:defRPr>
            </a:lvl5pPr>
            <a:lvl6pPr marL="2608395" indent="-237127" defTabSz="956741" eaLnBrk="0" fontAlgn="base" hangingPunct="0">
              <a:spcBef>
                <a:spcPct val="0"/>
              </a:spcBef>
              <a:spcAft>
                <a:spcPct val="0"/>
              </a:spcAft>
              <a:defRPr>
                <a:solidFill>
                  <a:schemeClr val="tx1"/>
                </a:solidFill>
                <a:latin typeface="Arial" charset="0"/>
              </a:defRPr>
            </a:lvl6pPr>
            <a:lvl7pPr marL="3082648" indent="-237127" defTabSz="956741" eaLnBrk="0" fontAlgn="base" hangingPunct="0">
              <a:spcBef>
                <a:spcPct val="0"/>
              </a:spcBef>
              <a:spcAft>
                <a:spcPct val="0"/>
              </a:spcAft>
              <a:defRPr>
                <a:solidFill>
                  <a:schemeClr val="tx1"/>
                </a:solidFill>
                <a:latin typeface="Arial" charset="0"/>
              </a:defRPr>
            </a:lvl7pPr>
            <a:lvl8pPr marL="3556902" indent="-237127" defTabSz="956741" eaLnBrk="0" fontAlgn="base" hangingPunct="0">
              <a:spcBef>
                <a:spcPct val="0"/>
              </a:spcBef>
              <a:spcAft>
                <a:spcPct val="0"/>
              </a:spcAft>
              <a:defRPr>
                <a:solidFill>
                  <a:schemeClr val="tx1"/>
                </a:solidFill>
                <a:latin typeface="Arial" charset="0"/>
              </a:defRPr>
            </a:lvl8pPr>
            <a:lvl9pPr marL="4031155" indent="-237127" defTabSz="956741"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2" tIns="47860" rIns="95722" bIns="47860"/>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5952298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642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128"/>
              </a:defRPr>
            </a:lvl1pPr>
            <a:lvl2pPr marL="39854863" indent="-39374483" eaLnBrk="0" hangingPunct="0">
              <a:defRPr sz="2500">
                <a:solidFill>
                  <a:schemeClr val="tx1"/>
                </a:solidFill>
                <a:latin typeface="Arial" charset="0"/>
                <a:ea typeface="ＭＳ Ｐゴシック" charset="-128"/>
              </a:defRPr>
            </a:lvl2pPr>
            <a:lvl3pPr eaLnBrk="0" hangingPunct="0">
              <a:defRPr sz="2500">
                <a:solidFill>
                  <a:schemeClr val="tx1"/>
                </a:solidFill>
                <a:latin typeface="Arial" charset="0"/>
                <a:ea typeface="ＭＳ Ｐゴシック" charset="-128"/>
              </a:defRPr>
            </a:lvl3pPr>
            <a:lvl4pPr eaLnBrk="0" hangingPunct="0">
              <a:defRPr sz="2500">
                <a:solidFill>
                  <a:schemeClr val="tx1"/>
                </a:solidFill>
                <a:latin typeface="Arial" charset="0"/>
                <a:ea typeface="ＭＳ Ｐゴシック" charset="-128"/>
              </a:defRPr>
            </a:lvl4pPr>
            <a:lvl5pPr eaLnBrk="0" hangingPunct="0">
              <a:defRPr sz="2500">
                <a:solidFill>
                  <a:schemeClr val="tx1"/>
                </a:solidFill>
                <a:latin typeface="Arial" charset="0"/>
                <a:ea typeface="ＭＳ Ｐゴシック" charset="-128"/>
              </a:defRPr>
            </a:lvl5pPr>
            <a:lvl6pPr marL="480380" eaLnBrk="0" fontAlgn="base" hangingPunct="0">
              <a:spcBef>
                <a:spcPct val="0"/>
              </a:spcBef>
              <a:spcAft>
                <a:spcPct val="0"/>
              </a:spcAft>
              <a:defRPr sz="2500">
                <a:solidFill>
                  <a:schemeClr val="tx1"/>
                </a:solidFill>
                <a:latin typeface="Arial" charset="0"/>
                <a:ea typeface="ＭＳ Ｐゴシック" charset="-128"/>
              </a:defRPr>
            </a:lvl6pPr>
            <a:lvl7pPr marL="960760" eaLnBrk="0" fontAlgn="base" hangingPunct="0">
              <a:spcBef>
                <a:spcPct val="0"/>
              </a:spcBef>
              <a:spcAft>
                <a:spcPct val="0"/>
              </a:spcAft>
              <a:defRPr sz="2500">
                <a:solidFill>
                  <a:schemeClr val="tx1"/>
                </a:solidFill>
                <a:latin typeface="Arial" charset="0"/>
                <a:ea typeface="ＭＳ Ｐゴシック" charset="-128"/>
              </a:defRPr>
            </a:lvl7pPr>
            <a:lvl8pPr marL="1441140" eaLnBrk="0" fontAlgn="base" hangingPunct="0">
              <a:spcBef>
                <a:spcPct val="0"/>
              </a:spcBef>
              <a:spcAft>
                <a:spcPct val="0"/>
              </a:spcAft>
              <a:defRPr sz="2500">
                <a:solidFill>
                  <a:schemeClr val="tx1"/>
                </a:solidFill>
                <a:latin typeface="Arial" charset="0"/>
                <a:ea typeface="ＭＳ Ｐゴシック" charset="-128"/>
              </a:defRPr>
            </a:lvl8pPr>
            <a:lvl9pPr marL="1921520" eaLnBrk="0" fontAlgn="base" hangingPunct="0">
              <a:spcBef>
                <a:spcPct val="0"/>
              </a:spcBef>
              <a:spcAft>
                <a:spcPct val="0"/>
              </a:spcAft>
              <a:defRPr sz="2500">
                <a:solidFill>
                  <a:schemeClr val="tx1"/>
                </a:solidFill>
                <a:latin typeface="Arial" charset="0"/>
                <a:ea typeface="ＭＳ Ｐゴシック" charset="-128"/>
              </a:defRPr>
            </a:lvl9p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45410" name="Slide Image Placeholder 1"/>
          <p:cNvSpPr>
            <a:spLocks noGrp="1" noRot="1" noChangeAspect="1" noTextEdit="1"/>
          </p:cNvSpPr>
          <p:nvPr>
            <p:ph type="sldImg"/>
          </p:nvPr>
        </p:nvSpPr>
        <p:spPr>
          <a:xfrm>
            <a:off x="1257300" y="720725"/>
            <a:ext cx="4802188" cy="3600450"/>
          </a:xfrm>
          <a:ln/>
        </p:spPr>
      </p:sp>
      <p:sp>
        <p:nvSpPr>
          <p:cNvPr id="145411" name="Notes Placeholder 2"/>
          <p:cNvSpPr>
            <a:spLocks noGrp="1"/>
          </p:cNvSpPr>
          <p:nvPr>
            <p:ph type="body" idx="1"/>
          </p:nvPr>
        </p:nvSpPr>
        <p:spPr/>
        <p:txBody>
          <a:bodyPr lIns="95732" tIns="47867" rIns="95732" bIns="47867"/>
          <a:lstStyle/>
          <a:p>
            <a:endParaRPr lang="en-US"/>
          </a:p>
        </p:txBody>
      </p:sp>
      <p:sp>
        <p:nvSpPr>
          <p:cNvPr id="145412" name="Slide Number Placeholder 3"/>
          <p:cNvSpPr txBox="1">
            <a:spLocks noGrp="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defTabSz="966788" fontAlgn="base">
              <a:spcBef>
                <a:spcPct val="0"/>
              </a:spcBef>
              <a:spcAft>
                <a:spcPct val="0"/>
              </a:spcAft>
              <a:defRPr>
                <a:solidFill>
                  <a:schemeClr val="tx1"/>
                </a:solidFill>
                <a:latin typeface="Arial" pitchFamily="34" charset="0"/>
              </a:defRPr>
            </a:lvl6pPr>
            <a:lvl7pPr marL="2971800" indent="-228600" defTabSz="966788" fontAlgn="base">
              <a:spcBef>
                <a:spcPct val="0"/>
              </a:spcBef>
              <a:spcAft>
                <a:spcPct val="0"/>
              </a:spcAft>
              <a:defRPr>
                <a:solidFill>
                  <a:schemeClr val="tx1"/>
                </a:solidFill>
                <a:latin typeface="Arial" pitchFamily="34" charset="0"/>
              </a:defRPr>
            </a:lvl7pPr>
            <a:lvl8pPr marL="3429000" indent="-228600" defTabSz="966788" fontAlgn="base">
              <a:spcBef>
                <a:spcPct val="0"/>
              </a:spcBef>
              <a:spcAft>
                <a:spcPct val="0"/>
              </a:spcAft>
              <a:defRPr>
                <a:solidFill>
                  <a:schemeClr val="tx1"/>
                </a:solidFill>
                <a:latin typeface="Arial" pitchFamily="34" charset="0"/>
              </a:defRPr>
            </a:lvl8pPr>
            <a:lvl9pPr marL="3886200" indent="-228600" defTabSz="966788" fontAlgn="base">
              <a:spcBef>
                <a:spcPct val="0"/>
              </a:spcBef>
              <a:spcAft>
                <a:spcPct val="0"/>
              </a:spcAft>
              <a:defRPr>
                <a:solidFill>
                  <a:schemeClr val="tx1"/>
                </a:solidFill>
                <a:latin typeface="Arial" pitchFamily="34" charset="0"/>
              </a:defRPr>
            </a:lvl9pPr>
          </a:lstStyle>
          <a:p>
            <a:pPr algn="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313138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45410" name="Slide Image Placeholder 1"/>
          <p:cNvSpPr>
            <a:spLocks noGrp="1" noRot="1" noChangeAspect="1" noTextEdit="1"/>
          </p:cNvSpPr>
          <p:nvPr>
            <p:ph type="sldImg"/>
          </p:nvPr>
        </p:nvSpPr>
        <p:spPr>
          <a:xfrm>
            <a:off x="1257300" y="720725"/>
            <a:ext cx="4802188" cy="3600450"/>
          </a:xfrm>
          <a:ln/>
        </p:spPr>
      </p:sp>
      <p:sp>
        <p:nvSpPr>
          <p:cNvPr id="145411" name="Notes Placeholder 2"/>
          <p:cNvSpPr>
            <a:spLocks noGrp="1"/>
          </p:cNvSpPr>
          <p:nvPr>
            <p:ph type="body" idx="1"/>
          </p:nvPr>
        </p:nvSpPr>
        <p:spPr/>
        <p:txBody>
          <a:bodyPr lIns="95732" tIns="47867" rIns="95732" bIns="47867"/>
          <a:lstStyle/>
          <a:p>
            <a:endParaRPr lang="en-US"/>
          </a:p>
        </p:txBody>
      </p:sp>
      <p:sp>
        <p:nvSpPr>
          <p:cNvPr id="145412" name="Slide Number Placeholder 3"/>
          <p:cNvSpPr txBox="1">
            <a:spLocks noGrp="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defTabSz="966788" fontAlgn="base">
              <a:spcBef>
                <a:spcPct val="0"/>
              </a:spcBef>
              <a:spcAft>
                <a:spcPct val="0"/>
              </a:spcAft>
              <a:defRPr>
                <a:solidFill>
                  <a:schemeClr val="tx1"/>
                </a:solidFill>
                <a:latin typeface="Arial" pitchFamily="34" charset="0"/>
              </a:defRPr>
            </a:lvl6pPr>
            <a:lvl7pPr marL="2971800" indent="-228600" defTabSz="966788" fontAlgn="base">
              <a:spcBef>
                <a:spcPct val="0"/>
              </a:spcBef>
              <a:spcAft>
                <a:spcPct val="0"/>
              </a:spcAft>
              <a:defRPr>
                <a:solidFill>
                  <a:schemeClr val="tx1"/>
                </a:solidFill>
                <a:latin typeface="Arial" pitchFamily="34" charset="0"/>
              </a:defRPr>
            </a:lvl7pPr>
            <a:lvl8pPr marL="3429000" indent="-228600" defTabSz="966788" fontAlgn="base">
              <a:spcBef>
                <a:spcPct val="0"/>
              </a:spcBef>
              <a:spcAft>
                <a:spcPct val="0"/>
              </a:spcAft>
              <a:defRPr>
                <a:solidFill>
                  <a:schemeClr val="tx1"/>
                </a:solidFill>
                <a:latin typeface="Arial" pitchFamily="34" charset="0"/>
              </a:defRPr>
            </a:lvl8pPr>
            <a:lvl9pPr marL="3886200" indent="-228600" defTabSz="966788" fontAlgn="base">
              <a:spcBef>
                <a:spcPct val="0"/>
              </a:spcBef>
              <a:spcAft>
                <a:spcPct val="0"/>
              </a:spcAft>
              <a:defRPr>
                <a:solidFill>
                  <a:schemeClr val="tx1"/>
                </a:solidFill>
                <a:latin typeface="Arial" pitchFamily="34" charset="0"/>
              </a:defRPr>
            </a:lvl9pPr>
          </a:lstStyle>
          <a:p>
            <a:pPr algn="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145410" name="Slide Image Placeholder 1"/>
          <p:cNvSpPr>
            <a:spLocks noGrp="1" noRot="1" noChangeAspect="1" noTextEdit="1"/>
          </p:cNvSpPr>
          <p:nvPr>
            <p:ph type="sldImg"/>
          </p:nvPr>
        </p:nvSpPr>
        <p:spPr>
          <a:xfrm>
            <a:off x="1257300" y="720725"/>
            <a:ext cx="4802188" cy="3600450"/>
          </a:xfrm>
          <a:ln/>
        </p:spPr>
      </p:sp>
      <p:sp>
        <p:nvSpPr>
          <p:cNvPr id="145411" name="Notes Placeholder 2"/>
          <p:cNvSpPr>
            <a:spLocks noGrp="1"/>
          </p:cNvSpPr>
          <p:nvPr>
            <p:ph type="body" idx="1"/>
          </p:nvPr>
        </p:nvSpPr>
        <p:spPr/>
        <p:txBody>
          <a:bodyPr lIns="95732" tIns="47867" rIns="95732" bIns="47867"/>
          <a:lstStyle/>
          <a:p>
            <a:endParaRPr lang="en-US"/>
          </a:p>
        </p:txBody>
      </p:sp>
      <p:sp>
        <p:nvSpPr>
          <p:cNvPr id="145412" name="Slide Number Placeholder 3"/>
          <p:cNvSpPr txBox="1">
            <a:spLocks noGrp="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32" tIns="47867" rIns="95732" bIns="47867" anchor="b"/>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defTabSz="966788" fontAlgn="base">
              <a:spcBef>
                <a:spcPct val="0"/>
              </a:spcBef>
              <a:spcAft>
                <a:spcPct val="0"/>
              </a:spcAft>
              <a:defRPr>
                <a:solidFill>
                  <a:schemeClr val="tx1"/>
                </a:solidFill>
                <a:latin typeface="Arial" pitchFamily="34" charset="0"/>
              </a:defRPr>
            </a:lvl6pPr>
            <a:lvl7pPr marL="2971800" indent="-228600" defTabSz="966788" fontAlgn="base">
              <a:spcBef>
                <a:spcPct val="0"/>
              </a:spcBef>
              <a:spcAft>
                <a:spcPct val="0"/>
              </a:spcAft>
              <a:defRPr>
                <a:solidFill>
                  <a:schemeClr val="tx1"/>
                </a:solidFill>
                <a:latin typeface="Arial" pitchFamily="34" charset="0"/>
              </a:defRPr>
            </a:lvl7pPr>
            <a:lvl8pPr marL="3429000" indent="-228600" defTabSz="966788" fontAlgn="base">
              <a:spcBef>
                <a:spcPct val="0"/>
              </a:spcBef>
              <a:spcAft>
                <a:spcPct val="0"/>
              </a:spcAft>
              <a:defRPr>
                <a:solidFill>
                  <a:schemeClr val="tx1"/>
                </a:solidFill>
                <a:latin typeface="Arial" pitchFamily="34" charset="0"/>
              </a:defRPr>
            </a:lvl8pPr>
            <a:lvl9pPr marL="3886200" indent="-228600" defTabSz="966788" fontAlgn="base">
              <a:spcBef>
                <a:spcPct val="0"/>
              </a:spcBef>
              <a:spcAft>
                <a:spcPct val="0"/>
              </a:spcAft>
              <a:defRPr>
                <a:solidFill>
                  <a:schemeClr val="tx1"/>
                </a:solidFill>
                <a:latin typeface="Arial" pitchFamily="34" charset="0"/>
              </a:defRPr>
            </a:lvl9pPr>
          </a:lstStyle>
          <a:p>
            <a:pPr algn="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176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73591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80898"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1" tIns="47861" rIns="95721" bIns="47861" anchor="b"/>
          <a:lstStyle/>
          <a:p>
            <a:endParaRPr lang="en-US"/>
          </a:p>
        </p:txBody>
      </p:sp>
      <p:sp>
        <p:nvSpPr>
          <p:cNvPr id="80899" name="Rectangle 2"/>
          <p:cNvSpPr>
            <a:spLocks noGrp="1" noRot="1" noChangeAspect="1" noChangeArrowheads="1" noTextEdit="1"/>
          </p:cNvSpPr>
          <p:nvPr>
            <p:ph type="sldImg"/>
          </p:nvPr>
        </p:nvSpPr>
        <p:spPr>
          <a:xfrm>
            <a:off x="1257300" y="719138"/>
            <a:ext cx="4802188" cy="3600450"/>
          </a:xfrm>
          <a:ln/>
        </p:spPr>
      </p:sp>
      <p:sp>
        <p:nvSpPr>
          <p:cNvPr id="80900" name="Rectangle 3"/>
          <p:cNvSpPr>
            <a:spLocks noGrp="1" noChangeArrowheads="1"/>
          </p:cNvSpPr>
          <p:nvPr>
            <p:ph type="body" idx="1"/>
          </p:nvPr>
        </p:nvSpPr>
        <p:spPr>
          <a:xfrm>
            <a:off x="731839" y="4560890"/>
            <a:ext cx="5853113" cy="4321175"/>
          </a:xfrm>
        </p:spPr>
        <p:txBody>
          <a:bodyPr lIns="95709" tIns="47855" rIns="95709" bIns="47855"/>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80898"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1" tIns="47861" rIns="95721" bIns="47861" anchor="b"/>
          <a:lstStyle/>
          <a:p>
            <a:endParaRPr lang="en-US"/>
          </a:p>
        </p:txBody>
      </p:sp>
      <p:sp>
        <p:nvSpPr>
          <p:cNvPr id="80899" name="Rectangle 2"/>
          <p:cNvSpPr>
            <a:spLocks noGrp="1" noRot="1" noChangeAspect="1" noChangeArrowheads="1" noTextEdit="1"/>
          </p:cNvSpPr>
          <p:nvPr>
            <p:ph type="sldImg"/>
          </p:nvPr>
        </p:nvSpPr>
        <p:spPr>
          <a:xfrm>
            <a:off x="1257300" y="719138"/>
            <a:ext cx="4802188" cy="3600450"/>
          </a:xfrm>
          <a:ln/>
        </p:spPr>
      </p:sp>
      <p:sp>
        <p:nvSpPr>
          <p:cNvPr id="80900" name="Rectangle 3"/>
          <p:cNvSpPr>
            <a:spLocks noGrp="1" noChangeArrowheads="1"/>
          </p:cNvSpPr>
          <p:nvPr>
            <p:ph type="body" idx="1"/>
          </p:nvPr>
        </p:nvSpPr>
        <p:spPr>
          <a:xfrm>
            <a:off x="731839" y="4560890"/>
            <a:ext cx="5853113" cy="4321175"/>
          </a:xfrm>
        </p:spPr>
        <p:txBody>
          <a:bodyPr lIns="95709" tIns="47855" rIns="95709" bIns="47855"/>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endParaRPr lang="en-US"/>
          </a:p>
        </p:txBody>
      </p:sp>
      <p:sp>
        <p:nvSpPr>
          <p:cNvPr id="80898" name="Rectangle 7"/>
          <p:cNvSpPr txBox="1">
            <a:spLocks noGrp="1" noChangeArrowheads="1"/>
          </p:cNvSpPr>
          <p:nvPr/>
        </p:nvSpPr>
        <p:spPr bwMode="auto">
          <a:xfrm>
            <a:off x="4143375" y="912019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1" tIns="47861" rIns="95721" bIns="47861" anchor="b"/>
          <a:lstStyle/>
          <a:p>
            <a:endParaRPr lang="en-US"/>
          </a:p>
        </p:txBody>
      </p:sp>
      <p:sp>
        <p:nvSpPr>
          <p:cNvPr id="80899" name="Rectangle 2"/>
          <p:cNvSpPr>
            <a:spLocks noGrp="1" noRot="1" noChangeAspect="1" noChangeArrowheads="1" noTextEdit="1"/>
          </p:cNvSpPr>
          <p:nvPr>
            <p:ph type="sldImg"/>
          </p:nvPr>
        </p:nvSpPr>
        <p:spPr>
          <a:xfrm>
            <a:off x="1257300" y="719138"/>
            <a:ext cx="4802188" cy="3600450"/>
          </a:xfrm>
          <a:ln/>
        </p:spPr>
      </p:sp>
      <p:sp>
        <p:nvSpPr>
          <p:cNvPr id="80900" name="Rectangle 3"/>
          <p:cNvSpPr>
            <a:spLocks noGrp="1" noChangeArrowheads="1"/>
          </p:cNvSpPr>
          <p:nvPr>
            <p:ph type="body" idx="1"/>
          </p:nvPr>
        </p:nvSpPr>
        <p:spPr>
          <a:xfrm>
            <a:off x="731839" y="4560890"/>
            <a:ext cx="5853113" cy="4321175"/>
          </a:xfrm>
        </p:spPr>
        <p:txBody>
          <a:bodyPr lIns="95709" tIns="47855" rIns="95709" bIns="47855"/>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56741" eaLnBrk="0" hangingPunct="0">
              <a:defRPr>
                <a:solidFill>
                  <a:schemeClr val="tx1"/>
                </a:solidFill>
                <a:latin typeface="Arial" charset="0"/>
              </a:defRPr>
            </a:lvl1pPr>
            <a:lvl2pPr marL="770662" indent="-296408" defTabSz="956741" eaLnBrk="0" hangingPunct="0">
              <a:defRPr>
                <a:solidFill>
                  <a:schemeClr val="tx1"/>
                </a:solidFill>
                <a:latin typeface="Arial" charset="0"/>
              </a:defRPr>
            </a:lvl2pPr>
            <a:lvl3pPr marL="1185634" indent="-237127" defTabSz="956741" eaLnBrk="0" hangingPunct="0">
              <a:defRPr>
                <a:solidFill>
                  <a:schemeClr val="tx1"/>
                </a:solidFill>
                <a:latin typeface="Arial" charset="0"/>
              </a:defRPr>
            </a:lvl3pPr>
            <a:lvl4pPr marL="1659887" indent="-237127" defTabSz="956741" eaLnBrk="0" hangingPunct="0">
              <a:defRPr>
                <a:solidFill>
                  <a:schemeClr val="tx1"/>
                </a:solidFill>
                <a:latin typeface="Arial" charset="0"/>
              </a:defRPr>
            </a:lvl4pPr>
            <a:lvl5pPr marL="2134141" indent="-237127" defTabSz="956741" eaLnBrk="0" hangingPunct="0">
              <a:defRPr>
                <a:solidFill>
                  <a:schemeClr val="tx1"/>
                </a:solidFill>
                <a:latin typeface="Arial" charset="0"/>
              </a:defRPr>
            </a:lvl5pPr>
            <a:lvl6pPr marL="2608395" indent="-237127" defTabSz="956741" eaLnBrk="0" fontAlgn="base" hangingPunct="0">
              <a:spcBef>
                <a:spcPct val="0"/>
              </a:spcBef>
              <a:spcAft>
                <a:spcPct val="0"/>
              </a:spcAft>
              <a:defRPr>
                <a:solidFill>
                  <a:schemeClr val="tx1"/>
                </a:solidFill>
                <a:latin typeface="Arial" charset="0"/>
              </a:defRPr>
            </a:lvl6pPr>
            <a:lvl7pPr marL="3082648" indent="-237127" defTabSz="956741" eaLnBrk="0" fontAlgn="base" hangingPunct="0">
              <a:spcBef>
                <a:spcPct val="0"/>
              </a:spcBef>
              <a:spcAft>
                <a:spcPct val="0"/>
              </a:spcAft>
              <a:defRPr>
                <a:solidFill>
                  <a:schemeClr val="tx1"/>
                </a:solidFill>
                <a:latin typeface="Arial" charset="0"/>
              </a:defRPr>
            </a:lvl7pPr>
            <a:lvl8pPr marL="3556902" indent="-237127" defTabSz="956741" eaLnBrk="0" fontAlgn="base" hangingPunct="0">
              <a:spcBef>
                <a:spcPct val="0"/>
              </a:spcBef>
              <a:spcAft>
                <a:spcPct val="0"/>
              </a:spcAft>
              <a:defRPr>
                <a:solidFill>
                  <a:schemeClr val="tx1"/>
                </a:solidFill>
                <a:latin typeface="Arial" charset="0"/>
              </a:defRPr>
            </a:lvl8pPr>
            <a:lvl9pPr marL="4031155" indent="-237127" defTabSz="956741"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endParaRPr lang="en-US"/>
          </a:p>
        </p:txBody>
      </p:sp>
      <p:sp>
        <p:nvSpPr>
          <p:cNvPr id="32773" name="Slide Number Placeholder 3"/>
          <p:cNvSpPr txBox="1">
            <a:spLocks noGrp="1"/>
          </p:cNvSpPr>
          <p:nvPr/>
        </p:nvSpPr>
        <p:spPr bwMode="auto">
          <a:xfrm>
            <a:off x="4142964"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54" tIns="50126" rIns="100254" bIns="50126"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56741" eaLnBrk="0" hangingPunct="0">
              <a:defRPr>
                <a:solidFill>
                  <a:schemeClr val="tx1"/>
                </a:solidFill>
                <a:latin typeface="Arial" charset="0"/>
              </a:defRPr>
            </a:lvl1pPr>
            <a:lvl2pPr marL="770662" indent="-296408" defTabSz="956741" eaLnBrk="0" hangingPunct="0">
              <a:defRPr>
                <a:solidFill>
                  <a:schemeClr val="tx1"/>
                </a:solidFill>
                <a:latin typeface="Arial" charset="0"/>
              </a:defRPr>
            </a:lvl2pPr>
            <a:lvl3pPr marL="1185634" indent="-237127" defTabSz="956741" eaLnBrk="0" hangingPunct="0">
              <a:defRPr>
                <a:solidFill>
                  <a:schemeClr val="tx1"/>
                </a:solidFill>
                <a:latin typeface="Arial" charset="0"/>
              </a:defRPr>
            </a:lvl3pPr>
            <a:lvl4pPr marL="1659887" indent="-237127" defTabSz="956741" eaLnBrk="0" hangingPunct="0">
              <a:defRPr>
                <a:solidFill>
                  <a:schemeClr val="tx1"/>
                </a:solidFill>
                <a:latin typeface="Arial" charset="0"/>
              </a:defRPr>
            </a:lvl4pPr>
            <a:lvl5pPr marL="2134141" indent="-237127" defTabSz="956741" eaLnBrk="0" hangingPunct="0">
              <a:defRPr>
                <a:solidFill>
                  <a:schemeClr val="tx1"/>
                </a:solidFill>
                <a:latin typeface="Arial" charset="0"/>
              </a:defRPr>
            </a:lvl5pPr>
            <a:lvl6pPr marL="2608395" indent="-237127" defTabSz="956741" eaLnBrk="0" fontAlgn="base" hangingPunct="0">
              <a:spcBef>
                <a:spcPct val="0"/>
              </a:spcBef>
              <a:spcAft>
                <a:spcPct val="0"/>
              </a:spcAft>
              <a:defRPr>
                <a:solidFill>
                  <a:schemeClr val="tx1"/>
                </a:solidFill>
                <a:latin typeface="Arial" charset="0"/>
              </a:defRPr>
            </a:lvl6pPr>
            <a:lvl7pPr marL="3082648" indent="-237127" defTabSz="956741" eaLnBrk="0" fontAlgn="base" hangingPunct="0">
              <a:spcBef>
                <a:spcPct val="0"/>
              </a:spcBef>
              <a:spcAft>
                <a:spcPct val="0"/>
              </a:spcAft>
              <a:defRPr>
                <a:solidFill>
                  <a:schemeClr val="tx1"/>
                </a:solidFill>
                <a:latin typeface="Arial" charset="0"/>
              </a:defRPr>
            </a:lvl7pPr>
            <a:lvl8pPr marL="3556902" indent="-237127" defTabSz="956741" eaLnBrk="0" fontAlgn="base" hangingPunct="0">
              <a:spcBef>
                <a:spcPct val="0"/>
              </a:spcBef>
              <a:spcAft>
                <a:spcPct val="0"/>
              </a:spcAft>
              <a:defRPr>
                <a:solidFill>
                  <a:schemeClr val="tx1"/>
                </a:solidFill>
                <a:latin typeface="Arial" charset="0"/>
              </a:defRPr>
            </a:lvl8pPr>
            <a:lvl9pPr marL="4031155" indent="-237127" defTabSz="956741"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endParaRPr lang="en-US"/>
          </a:p>
        </p:txBody>
      </p:sp>
      <p:sp>
        <p:nvSpPr>
          <p:cNvPr id="32773" name="Slide Number Placeholder 3"/>
          <p:cNvSpPr txBox="1">
            <a:spLocks noGrp="1"/>
          </p:cNvSpPr>
          <p:nvPr/>
        </p:nvSpPr>
        <p:spPr bwMode="auto">
          <a:xfrm>
            <a:off x="4142964"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54" tIns="50126" rIns="100254" bIns="50126"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3"/>
          <p:cNvSpPr>
            <a:spLocks noChangeArrowheads="1"/>
          </p:cNvSpPr>
          <p:nvPr/>
        </p:nvSpPr>
        <p:spPr bwMode="auto">
          <a:xfrm>
            <a:off x="0" y="276225"/>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 Box 12"/>
          <p:cNvSpPr txBox="1">
            <a:spLocks noChangeArrowheads="1"/>
          </p:cNvSpPr>
          <p:nvPr/>
        </p:nvSpPr>
        <p:spPr bwMode="auto">
          <a:xfrm>
            <a:off x="2514600" y="3352800"/>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a:t>presented by:</a:t>
            </a:r>
          </a:p>
        </p:txBody>
      </p:sp>
      <p:sp>
        <p:nvSpPr>
          <p:cNvPr id="6" name="Text Box 13"/>
          <p:cNvSpPr txBox="1">
            <a:spLocks noChangeArrowheads="1"/>
          </p:cNvSpPr>
          <p:nvPr/>
        </p:nvSpPr>
        <p:spPr bwMode="auto">
          <a:xfrm>
            <a:off x="2514600" y="4638675"/>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a:t>of </a:t>
            </a:r>
          </a:p>
        </p:txBody>
      </p:sp>
      <p:sp>
        <p:nvSpPr>
          <p:cNvPr id="7" name="Text Box 27"/>
          <p:cNvSpPr txBox="1">
            <a:spLocks noChangeArrowheads="1"/>
          </p:cNvSpPr>
          <p:nvPr/>
        </p:nvSpPr>
        <p:spPr bwMode="auto">
          <a:xfrm>
            <a:off x="2628900" y="6534150"/>
            <a:ext cx="3886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 Feldesman Tucker Leifer Fidell LLP. All rights reserved.</a:t>
            </a:r>
          </a:p>
        </p:txBody>
      </p:sp>
      <p:pic>
        <p:nvPicPr>
          <p:cNvPr id="8" name="Picture 35" descr="PowerPoin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0900" y="5181600"/>
            <a:ext cx="2362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52400" y="447675"/>
            <a:ext cx="8305800" cy="762000"/>
          </a:xfrm>
        </p:spPr>
        <p:txBody>
          <a:bodyPr anchor="ctr"/>
          <a:lstStyle>
            <a:lvl1pPr>
              <a:defRPr sz="4300"/>
            </a:lvl1pPr>
          </a:lstStyle>
          <a:p>
            <a:pPr lvl="0"/>
            <a:r>
              <a:rPr lang="en-US" noProof="0" smtClean="0"/>
              <a:t>Click to edit Master title style</a:t>
            </a:r>
          </a:p>
        </p:txBody>
      </p:sp>
      <p:sp>
        <p:nvSpPr>
          <p:cNvPr id="3106" name="Rectangle 34"/>
          <p:cNvSpPr>
            <a:spLocks noGrp="1" noChangeArrowheads="1"/>
          </p:cNvSpPr>
          <p:nvPr>
            <p:ph type="subTitle" idx="1"/>
          </p:nvPr>
        </p:nvSpPr>
        <p:spPr>
          <a:xfrm>
            <a:off x="1714500" y="1600200"/>
            <a:ext cx="5715000" cy="1295400"/>
          </a:xfrm>
        </p:spPr>
        <p:txBody>
          <a:bodyPr/>
          <a:lstStyle>
            <a:lvl1pPr marL="0" indent="0" algn="ctr">
              <a:buFontTx/>
              <a:buNone/>
              <a:defRPr sz="2800"/>
            </a:lvl1pPr>
          </a:lstStyle>
          <a:p>
            <a:pPr lvl="0"/>
            <a:r>
              <a:rPr lang="en-US" noProof="0" smtClean="0"/>
              <a:t>Click to edit Master subtitle style</a:t>
            </a:r>
          </a:p>
        </p:txBody>
      </p:sp>
    </p:spTree>
    <p:extLst>
      <p:ext uri="{BB962C8B-B14F-4D97-AF65-F5344CB8AC3E}">
        <p14:creationId xmlns:p14="http://schemas.microsoft.com/office/powerpoint/2010/main" val="326798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5F93B9-A4A1-44BA-A2A3-293765AF2B39}" type="slidenum">
              <a:rPr lang="en-US"/>
              <a:pPr>
                <a:defRPr/>
              </a:pPr>
              <a:t>‹#›</a:t>
            </a:fld>
            <a:endParaRPr lang="en-US"/>
          </a:p>
        </p:txBody>
      </p:sp>
    </p:spTree>
    <p:extLst>
      <p:ext uri="{BB962C8B-B14F-4D97-AF65-F5344CB8AC3E}">
        <p14:creationId xmlns:p14="http://schemas.microsoft.com/office/powerpoint/2010/main" val="337268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152400"/>
            <a:ext cx="21907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3988" y="152400"/>
            <a:ext cx="64198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1B57839-ECA9-4425-B991-F3B1E9B858FC}" type="slidenum">
              <a:rPr lang="en-US"/>
              <a:pPr>
                <a:defRPr/>
              </a:pPr>
              <a:t>‹#›</a:t>
            </a:fld>
            <a:endParaRPr lang="en-US"/>
          </a:p>
        </p:txBody>
      </p:sp>
    </p:spTree>
    <p:extLst>
      <p:ext uri="{BB962C8B-B14F-4D97-AF65-F5344CB8AC3E}">
        <p14:creationId xmlns:p14="http://schemas.microsoft.com/office/powerpoint/2010/main" val="3316887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5" name="Straight Connector 4"/>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5163" y="5699125"/>
            <a:ext cx="280987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5818188"/>
            <a:ext cx="2179638"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Picture Placeholder 9"/>
          <p:cNvSpPr>
            <a:spLocks noGrp="1"/>
          </p:cNvSpPr>
          <p:nvPr>
            <p:ph type="pic" sz="quarter" idx="13"/>
          </p:nvPr>
        </p:nvSpPr>
        <p:spPr>
          <a:xfrm>
            <a:off x="685800" y="5698980"/>
            <a:ext cx="2971800" cy="914400"/>
          </a:xfrm>
        </p:spPr>
        <p:txBody>
          <a:bodyPr rtlCol="0">
            <a:normAutofit/>
          </a:bodyPr>
          <a:lstStyle/>
          <a:p>
            <a:pPr lvl="0"/>
            <a:r>
              <a:rPr lang="en-US" noProof="0" smtClean="0"/>
              <a:t>Click icon to add picture</a:t>
            </a:r>
            <a:endParaRPr lang="en-US" noProof="0"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11"/>
          <p:cNvSpPr>
            <a:spLocks noGrp="1"/>
          </p:cNvSpPr>
          <p:nvPr>
            <p:ph type="dt" sz="half" idx="14"/>
          </p:nvPr>
        </p:nvSpPr>
        <p:spPr>
          <a:xfrm>
            <a:off x="457200" y="19050"/>
            <a:ext cx="2895600" cy="328613"/>
          </a:xfrm>
          <a:prstGeom prst="rect">
            <a:avLst/>
          </a:prstGeom>
        </p:spPr>
        <p:txBody>
          <a:bodyPr/>
          <a:lstStyle>
            <a:lvl1pPr>
              <a:defRPr/>
            </a:lvl1pPr>
          </a:lstStyle>
          <a:p>
            <a:pPr>
              <a:defRPr/>
            </a:pPr>
            <a:r>
              <a:rPr lang="en-US" dirty="0" smtClean="0"/>
              <a:t>July 2012</a:t>
            </a:r>
            <a:endParaRPr lang="en-US" dirty="0"/>
          </a:p>
        </p:txBody>
      </p:sp>
      <p:sp>
        <p:nvSpPr>
          <p:cNvPr id="9" name="Footer Placeholder 12"/>
          <p:cNvSpPr>
            <a:spLocks noGrp="1"/>
          </p:cNvSpPr>
          <p:nvPr>
            <p:ph type="ftr" sz="quarter" idx="15"/>
          </p:nvPr>
        </p:nvSpPr>
        <p:spPr>
          <a:xfrm>
            <a:off x="3429000" y="19050"/>
            <a:ext cx="4114800" cy="328613"/>
          </a:xfrm>
          <a:prstGeom prst="rect">
            <a:avLst/>
          </a:prstGeom>
        </p:spPr>
        <p:txBody>
          <a:bodyPr/>
          <a:lstStyle>
            <a:lvl1pPr>
              <a:defRPr/>
            </a:lvl1pPr>
          </a:lstStyle>
          <a:p>
            <a:pPr>
              <a:defRPr/>
            </a:pPr>
            <a:r>
              <a:rPr lang="en-US"/>
              <a:t>Policy Update</a:t>
            </a:r>
          </a:p>
        </p:txBody>
      </p:sp>
      <p:sp>
        <p:nvSpPr>
          <p:cNvPr id="12" name="Slide Number Placeholder 14"/>
          <p:cNvSpPr>
            <a:spLocks noGrp="1"/>
          </p:cNvSpPr>
          <p:nvPr>
            <p:ph type="sldNum" sz="quarter" idx="16"/>
          </p:nvPr>
        </p:nvSpPr>
        <p:spPr/>
        <p:txBody>
          <a:bodyPr/>
          <a:lstStyle>
            <a:lvl1pPr>
              <a:defRPr/>
            </a:lvl1pPr>
          </a:lstStyle>
          <a:p>
            <a:pPr>
              <a:defRPr/>
            </a:pPr>
            <a:fld id="{A8E1A366-123A-4876-BD9A-4C152661052A}" type="slidenum">
              <a:rPr lang="en-US"/>
              <a:pPr>
                <a:defRPr/>
              </a:pPr>
              <a:t>‹#›</a:t>
            </a:fld>
            <a:endParaRPr lang="en-US" dirty="0"/>
          </a:p>
        </p:txBody>
      </p:sp>
    </p:spTree>
    <p:extLst>
      <p:ext uri="{BB962C8B-B14F-4D97-AF65-F5344CB8AC3E}">
        <p14:creationId xmlns:p14="http://schemas.microsoft.com/office/powerpoint/2010/main" val="4611099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3CF474D-16F4-4E50-BAD2-F6330282002D}" type="slidenum">
              <a:rPr lang="en-US"/>
              <a:pPr>
                <a:defRPr/>
              </a:pPr>
              <a:t>‹#›</a:t>
            </a:fld>
            <a:endParaRPr lang="en-US"/>
          </a:p>
        </p:txBody>
      </p:sp>
    </p:spTree>
    <p:extLst>
      <p:ext uri="{BB962C8B-B14F-4D97-AF65-F5344CB8AC3E}">
        <p14:creationId xmlns:p14="http://schemas.microsoft.com/office/powerpoint/2010/main" val="4176387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D23311C-9951-4F51-B25A-D3C8971F049E}" type="slidenum">
              <a:rPr lang="en-US"/>
              <a:pPr>
                <a:defRPr/>
              </a:pPr>
              <a:t>‹#›</a:t>
            </a:fld>
            <a:endParaRPr lang="en-US"/>
          </a:p>
        </p:txBody>
      </p:sp>
    </p:spTree>
    <p:extLst>
      <p:ext uri="{BB962C8B-B14F-4D97-AF65-F5344CB8AC3E}">
        <p14:creationId xmlns:p14="http://schemas.microsoft.com/office/powerpoint/2010/main" val="62476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68C9DEB7-74AD-4C52-9CDF-AB1191350819}" type="slidenum">
              <a:rPr lang="en-US"/>
              <a:pPr>
                <a:defRPr/>
              </a:pPr>
              <a:t>‹#›</a:t>
            </a:fld>
            <a:endParaRPr lang="en-US"/>
          </a:p>
        </p:txBody>
      </p:sp>
    </p:spTree>
    <p:extLst>
      <p:ext uri="{BB962C8B-B14F-4D97-AF65-F5344CB8AC3E}">
        <p14:creationId xmlns:p14="http://schemas.microsoft.com/office/powerpoint/2010/main" val="3144998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CF0883E9-9CE7-4656-8103-4E391CD8EFE0}" type="slidenum">
              <a:rPr lang="en-US"/>
              <a:pPr>
                <a:defRPr/>
              </a:pPr>
              <a:t>‹#›</a:t>
            </a:fld>
            <a:endParaRPr lang="en-US"/>
          </a:p>
        </p:txBody>
      </p:sp>
    </p:spTree>
    <p:extLst>
      <p:ext uri="{BB962C8B-B14F-4D97-AF65-F5344CB8AC3E}">
        <p14:creationId xmlns:p14="http://schemas.microsoft.com/office/powerpoint/2010/main" val="1143134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05123B0A-EF59-4E3F-BA1D-14C0E796E632}" type="slidenum">
              <a:rPr lang="en-US"/>
              <a:pPr>
                <a:defRPr/>
              </a:pPr>
              <a:t>‹#›</a:t>
            </a:fld>
            <a:endParaRPr lang="en-US"/>
          </a:p>
        </p:txBody>
      </p:sp>
    </p:spTree>
    <p:extLst>
      <p:ext uri="{BB962C8B-B14F-4D97-AF65-F5344CB8AC3E}">
        <p14:creationId xmlns:p14="http://schemas.microsoft.com/office/powerpoint/2010/main" val="1256567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5C72CC9F-FBD6-48FA-81B1-33B5F34468CB}" type="slidenum">
              <a:rPr lang="en-US"/>
              <a:pPr>
                <a:defRPr/>
              </a:pPr>
              <a:t>‹#›</a:t>
            </a:fld>
            <a:endParaRPr lang="en-US"/>
          </a:p>
        </p:txBody>
      </p:sp>
    </p:spTree>
    <p:extLst>
      <p:ext uri="{BB962C8B-B14F-4D97-AF65-F5344CB8AC3E}">
        <p14:creationId xmlns:p14="http://schemas.microsoft.com/office/powerpoint/2010/main" val="2187672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EFEC153D-8775-4D3E-9DBC-67354B928BFA}" type="slidenum">
              <a:rPr lang="en-US"/>
              <a:pPr>
                <a:defRPr/>
              </a:pPr>
              <a:t>‹#›</a:t>
            </a:fld>
            <a:endParaRPr lang="en-US"/>
          </a:p>
        </p:txBody>
      </p:sp>
    </p:spTree>
    <p:extLst>
      <p:ext uri="{BB962C8B-B14F-4D97-AF65-F5344CB8AC3E}">
        <p14:creationId xmlns:p14="http://schemas.microsoft.com/office/powerpoint/2010/main" val="335873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2C9FD5-C5B7-49A7-93E3-E66731C67827}" type="slidenum">
              <a:rPr lang="en-US"/>
              <a:pPr>
                <a:defRPr/>
              </a:pPr>
              <a:t>‹#›</a:t>
            </a:fld>
            <a:endParaRPr lang="en-US"/>
          </a:p>
        </p:txBody>
      </p:sp>
    </p:spTree>
    <p:extLst>
      <p:ext uri="{BB962C8B-B14F-4D97-AF65-F5344CB8AC3E}">
        <p14:creationId xmlns:p14="http://schemas.microsoft.com/office/powerpoint/2010/main" val="3742487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09663B1-C934-4845-BBCB-0A06A05B688F}" type="slidenum">
              <a:rPr lang="en-US"/>
              <a:pPr>
                <a:defRPr/>
              </a:pPr>
              <a:t>‹#›</a:t>
            </a:fld>
            <a:endParaRPr lang="en-US"/>
          </a:p>
        </p:txBody>
      </p:sp>
    </p:spTree>
    <p:extLst>
      <p:ext uri="{BB962C8B-B14F-4D97-AF65-F5344CB8AC3E}">
        <p14:creationId xmlns:p14="http://schemas.microsoft.com/office/powerpoint/2010/main" val="627896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EEBC636-C91C-470C-BAF7-C7FE20DDF48D}" type="slidenum">
              <a:rPr lang="en-US"/>
              <a:pPr>
                <a:defRPr/>
              </a:pPr>
              <a:t>‹#›</a:t>
            </a:fld>
            <a:endParaRPr lang="en-US"/>
          </a:p>
        </p:txBody>
      </p:sp>
    </p:spTree>
    <p:extLst>
      <p:ext uri="{BB962C8B-B14F-4D97-AF65-F5344CB8AC3E}">
        <p14:creationId xmlns:p14="http://schemas.microsoft.com/office/powerpoint/2010/main" val="4066684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982F183-E36B-4AE0-83CD-9D49897ACA98}" type="slidenum">
              <a:rPr lang="en-US"/>
              <a:pPr>
                <a:defRPr/>
              </a:pPr>
              <a:t>‹#›</a:t>
            </a:fld>
            <a:endParaRPr lang="en-US"/>
          </a:p>
        </p:txBody>
      </p:sp>
    </p:spTree>
    <p:extLst>
      <p:ext uri="{BB962C8B-B14F-4D97-AF65-F5344CB8AC3E}">
        <p14:creationId xmlns:p14="http://schemas.microsoft.com/office/powerpoint/2010/main" val="4133896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447800"/>
            <a:ext cx="21336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447800"/>
            <a:ext cx="6248400" cy="467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171F0AB-D0C8-456B-8773-42F7E0E8EEB5}" type="slidenum">
              <a:rPr lang="en-US"/>
              <a:pPr>
                <a:defRPr/>
              </a:pPr>
              <a:t>‹#›</a:t>
            </a:fld>
            <a:endParaRPr lang="en-US"/>
          </a:p>
        </p:txBody>
      </p:sp>
    </p:spTree>
    <p:extLst>
      <p:ext uri="{BB962C8B-B14F-4D97-AF65-F5344CB8AC3E}">
        <p14:creationId xmlns:p14="http://schemas.microsoft.com/office/powerpoint/2010/main" val="205774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926C220-BA43-4300-8243-5CAD4F99454A}" type="slidenum">
              <a:rPr lang="en-US"/>
              <a:pPr>
                <a:defRPr/>
              </a:pPr>
              <a:t>‹#›</a:t>
            </a:fld>
            <a:endParaRPr lang="en-US"/>
          </a:p>
        </p:txBody>
      </p:sp>
    </p:spTree>
    <p:extLst>
      <p:ext uri="{BB962C8B-B14F-4D97-AF65-F5344CB8AC3E}">
        <p14:creationId xmlns:p14="http://schemas.microsoft.com/office/powerpoint/2010/main" val="40370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3988" y="9144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9144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E41150F-F095-44F9-B90E-46B5FE7304C4}" type="slidenum">
              <a:rPr lang="en-US"/>
              <a:pPr>
                <a:defRPr/>
              </a:pPr>
              <a:t>‹#›</a:t>
            </a:fld>
            <a:endParaRPr lang="en-US"/>
          </a:p>
        </p:txBody>
      </p:sp>
    </p:spTree>
    <p:extLst>
      <p:ext uri="{BB962C8B-B14F-4D97-AF65-F5344CB8AC3E}">
        <p14:creationId xmlns:p14="http://schemas.microsoft.com/office/powerpoint/2010/main" val="98678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3F2C123-7E49-4B80-9AC3-E58173314EA9}" type="slidenum">
              <a:rPr lang="en-US"/>
              <a:pPr>
                <a:defRPr/>
              </a:pPr>
              <a:t>‹#›</a:t>
            </a:fld>
            <a:endParaRPr lang="en-US"/>
          </a:p>
        </p:txBody>
      </p:sp>
    </p:spTree>
    <p:extLst>
      <p:ext uri="{BB962C8B-B14F-4D97-AF65-F5344CB8AC3E}">
        <p14:creationId xmlns:p14="http://schemas.microsoft.com/office/powerpoint/2010/main" val="159334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98EC435-6026-4E7F-94E4-D91F2E55F667}" type="slidenum">
              <a:rPr lang="en-US"/>
              <a:pPr>
                <a:defRPr/>
              </a:pPr>
              <a:t>‹#›</a:t>
            </a:fld>
            <a:endParaRPr lang="en-US"/>
          </a:p>
        </p:txBody>
      </p:sp>
    </p:spTree>
    <p:extLst>
      <p:ext uri="{BB962C8B-B14F-4D97-AF65-F5344CB8AC3E}">
        <p14:creationId xmlns:p14="http://schemas.microsoft.com/office/powerpoint/2010/main" val="303193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F718D91-5643-4B3C-87F0-6646298304C1}" type="slidenum">
              <a:rPr lang="en-US"/>
              <a:pPr>
                <a:defRPr/>
              </a:pPr>
              <a:t>‹#›</a:t>
            </a:fld>
            <a:endParaRPr lang="en-US"/>
          </a:p>
        </p:txBody>
      </p:sp>
    </p:spTree>
    <p:extLst>
      <p:ext uri="{BB962C8B-B14F-4D97-AF65-F5344CB8AC3E}">
        <p14:creationId xmlns:p14="http://schemas.microsoft.com/office/powerpoint/2010/main" val="354633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885BBF0-F229-4447-803A-A1889F62CF54}" type="slidenum">
              <a:rPr lang="en-US"/>
              <a:pPr>
                <a:defRPr/>
              </a:pPr>
              <a:t>‹#›</a:t>
            </a:fld>
            <a:endParaRPr lang="en-US"/>
          </a:p>
        </p:txBody>
      </p:sp>
    </p:spTree>
    <p:extLst>
      <p:ext uri="{BB962C8B-B14F-4D97-AF65-F5344CB8AC3E}">
        <p14:creationId xmlns:p14="http://schemas.microsoft.com/office/powerpoint/2010/main" val="213116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1DE9CE-9846-4E32-A2DA-2E62C375C585}" type="slidenum">
              <a:rPr lang="en-US"/>
              <a:pPr>
                <a:defRPr/>
              </a:pPr>
              <a:t>‹#›</a:t>
            </a:fld>
            <a:endParaRPr lang="en-US"/>
          </a:p>
        </p:txBody>
      </p:sp>
    </p:spTree>
    <p:extLst>
      <p:ext uri="{BB962C8B-B14F-4D97-AF65-F5344CB8AC3E}">
        <p14:creationId xmlns:p14="http://schemas.microsoft.com/office/powerpoint/2010/main" val="399110949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1.emf"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20.xml" />
  <Relationship Id="rId13" Type="http://schemas.openxmlformats.org/officeDocument/2006/relationships/image" Target="../media/image1.emf" />
  <Relationship Id="rId3" Type="http://schemas.openxmlformats.org/officeDocument/2006/relationships/slideLayout" Target="../slideLayouts/slideLayout15.xml" />
  <Relationship Id="rId7" Type="http://schemas.openxmlformats.org/officeDocument/2006/relationships/slideLayout" Target="../slideLayouts/slideLayout19.xml" />
  <Relationship Id="rId12" Type="http://schemas.openxmlformats.org/officeDocument/2006/relationships/theme" Target="../theme/theme2.xml" />
  <Relationship Id="rId2" Type="http://schemas.openxmlformats.org/officeDocument/2006/relationships/slideLayout" Target="../slideLayouts/slideLayout14.xml" />
  <Relationship Id="rId1" Type="http://schemas.openxmlformats.org/officeDocument/2006/relationships/slideLayout" Target="../slideLayouts/slideLayout13.xml" />
  <Relationship Id="rId6" Type="http://schemas.openxmlformats.org/officeDocument/2006/relationships/slideLayout" Target="../slideLayouts/slideLayout18.xml" />
  <Relationship Id="rId11" Type="http://schemas.openxmlformats.org/officeDocument/2006/relationships/slideLayout" Target="../slideLayouts/slideLayout23.xml" />
  <Relationship Id="rId5" Type="http://schemas.openxmlformats.org/officeDocument/2006/relationships/slideLayout" Target="../slideLayouts/slideLayout17.xml" />
  <Relationship Id="rId10" Type="http://schemas.openxmlformats.org/officeDocument/2006/relationships/slideLayout" Target="../slideLayouts/slideLayout22.xml" />
  <Relationship Id="rId4" Type="http://schemas.openxmlformats.org/officeDocument/2006/relationships/slideLayout" Target="../slideLayouts/slideLayout16.xml" />
  <Relationship Id="rId9" Type="http://schemas.openxmlformats.org/officeDocument/2006/relationships/slideLayout" Target="../slideLayouts/slideLayout21.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utoShape 12"/>
          <p:cNvSpPr>
            <a:spLocks noChangeArrowheads="1"/>
          </p:cNvSpPr>
          <p:nvPr/>
        </p:nvSpPr>
        <p:spPr bwMode="auto">
          <a:xfrm>
            <a:off x="0" y="200025"/>
            <a:ext cx="8991600" cy="520700"/>
          </a:xfrm>
          <a:prstGeom prst="homePlate">
            <a:avLst>
              <a:gd name="adj" fmla="val 62198"/>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153988" y="914400"/>
            <a:ext cx="8763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a:t>
            </a:fld>
            <a:endParaRPr lang="en-US"/>
          </a:p>
        </p:txBody>
      </p:sp>
      <p:sp>
        <p:nvSpPr>
          <p:cNvPr id="1029" name="Rectangle 2"/>
          <p:cNvSpPr>
            <a:spLocks noGrp="1" noChangeArrowheads="1"/>
          </p:cNvSpPr>
          <p:nvPr>
            <p:ph type="title"/>
          </p:nvPr>
        </p:nvSpPr>
        <p:spPr bwMode="auto">
          <a:xfrm>
            <a:off x="153988" y="152400"/>
            <a:ext cx="8532812"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en-US" dirty="0" smtClean="0"/>
              <a:t>Title of Slide</a:t>
            </a:r>
          </a:p>
        </p:txBody>
      </p:sp>
      <p:sp>
        <p:nvSpPr>
          <p:cNvPr id="2" name="Text Box 15"/>
          <p:cNvSpPr txBox="1">
            <a:spLocks noChangeArrowheads="1"/>
          </p:cNvSpPr>
          <p:nvPr/>
        </p:nvSpPr>
        <p:spPr bwMode="auto">
          <a:xfrm>
            <a:off x="22479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 Feldesman Tucker Leifer Fidell LLP. All rights reserved.</a:t>
            </a:r>
            <a:endParaRPr lang="en-US" sz="1000" b="1">
              <a:solidFill>
                <a:srgbClr val="08679A"/>
              </a:solidFill>
            </a:endParaRPr>
          </a:p>
        </p:txBody>
      </p:sp>
      <p:sp>
        <p:nvSpPr>
          <p:cNvPr id="1031" name="Line 16"/>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17"/>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www.FTLF.com</a:t>
            </a:r>
          </a:p>
        </p:txBody>
      </p:sp>
      <p:pic>
        <p:nvPicPr>
          <p:cNvPr id="1033" name="Picture 19" descr="PowerPoint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0175" y="6235700"/>
            <a:ext cx="1371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96" r:id="rId12"/>
  </p:sldLayoutIdLst>
  <p:hf hdr="0" ftr="0" dt="0"/>
  <p:txStyles>
    <p:titleStyle>
      <a:lvl1pPr algn="l" rtl="0" eaLnBrk="1" fontAlgn="base" hangingPunct="1">
        <a:spcBef>
          <a:spcPct val="0"/>
        </a:spcBef>
        <a:spcAft>
          <a:spcPct val="0"/>
        </a:spcAft>
        <a:defRPr sz="3400" b="1">
          <a:solidFill>
            <a:schemeClr val="bg1"/>
          </a:solidFill>
          <a:latin typeface="+mj-lt"/>
          <a:ea typeface="+mj-ea"/>
          <a:cs typeface="+mj-cs"/>
        </a:defRPr>
      </a:lvl1pPr>
      <a:lvl2pPr algn="l" rtl="0" eaLnBrk="1" fontAlgn="base" hangingPunct="1">
        <a:spcBef>
          <a:spcPct val="0"/>
        </a:spcBef>
        <a:spcAft>
          <a:spcPct val="0"/>
        </a:spcAft>
        <a:defRPr sz="3400" b="1">
          <a:solidFill>
            <a:schemeClr val="bg1"/>
          </a:solidFill>
          <a:latin typeface="Arial" charset="0"/>
        </a:defRPr>
      </a:lvl2pPr>
      <a:lvl3pPr algn="l" rtl="0" eaLnBrk="1" fontAlgn="base" hangingPunct="1">
        <a:spcBef>
          <a:spcPct val="0"/>
        </a:spcBef>
        <a:spcAft>
          <a:spcPct val="0"/>
        </a:spcAft>
        <a:defRPr sz="3400" b="1">
          <a:solidFill>
            <a:schemeClr val="bg1"/>
          </a:solidFill>
          <a:latin typeface="Arial" charset="0"/>
        </a:defRPr>
      </a:lvl3pPr>
      <a:lvl4pPr algn="l" rtl="0" eaLnBrk="1" fontAlgn="base" hangingPunct="1">
        <a:spcBef>
          <a:spcPct val="0"/>
        </a:spcBef>
        <a:spcAft>
          <a:spcPct val="0"/>
        </a:spcAft>
        <a:defRPr sz="3400" b="1">
          <a:solidFill>
            <a:schemeClr val="bg1"/>
          </a:solidFill>
          <a:latin typeface="Arial" charset="0"/>
        </a:defRPr>
      </a:lvl4pPr>
      <a:lvl5pPr algn="l" rtl="0" eaLnBrk="1" fontAlgn="base" hangingPunct="1">
        <a:spcBef>
          <a:spcPct val="0"/>
        </a:spcBef>
        <a:spcAft>
          <a:spcPct val="0"/>
        </a:spcAft>
        <a:defRPr sz="3400" b="1">
          <a:solidFill>
            <a:schemeClr val="bg1"/>
          </a:solidFill>
          <a:latin typeface="Arial" charset="0"/>
        </a:defRPr>
      </a:lvl5pPr>
      <a:lvl6pPr marL="457200" algn="l" rtl="0" eaLnBrk="1" fontAlgn="base" hangingPunct="1">
        <a:spcBef>
          <a:spcPct val="0"/>
        </a:spcBef>
        <a:spcAft>
          <a:spcPct val="0"/>
        </a:spcAft>
        <a:defRPr sz="3400" b="1">
          <a:solidFill>
            <a:schemeClr val="bg1"/>
          </a:solidFill>
          <a:latin typeface="Arial" charset="0"/>
        </a:defRPr>
      </a:lvl6pPr>
      <a:lvl7pPr marL="914400" algn="l" rtl="0" eaLnBrk="1" fontAlgn="base" hangingPunct="1">
        <a:spcBef>
          <a:spcPct val="0"/>
        </a:spcBef>
        <a:spcAft>
          <a:spcPct val="0"/>
        </a:spcAft>
        <a:defRPr sz="3400" b="1">
          <a:solidFill>
            <a:schemeClr val="bg1"/>
          </a:solidFill>
          <a:latin typeface="Arial" charset="0"/>
        </a:defRPr>
      </a:lvl7pPr>
      <a:lvl8pPr marL="1371600" algn="l" rtl="0" eaLnBrk="1" fontAlgn="base" hangingPunct="1">
        <a:spcBef>
          <a:spcPct val="0"/>
        </a:spcBef>
        <a:spcAft>
          <a:spcPct val="0"/>
        </a:spcAft>
        <a:defRPr sz="3400" b="1">
          <a:solidFill>
            <a:schemeClr val="bg1"/>
          </a:solidFill>
          <a:latin typeface="Arial" charset="0"/>
        </a:defRPr>
      </a:lvl8pPr>
      <a:lvl9pPr marL="1828800" algn="l" rtl="0" eaLnBrk="1" fontAlgn="base" hangingPunct="1">
        <a:spcBef>
          <a:spcPct val="0"/>
        </a:spcBef>
        <a:spcAft>
          <a:spcPct val="0"/>
        </a:spcAft>
        <a:defRPr sz="3400" b="1">
          <a:solidFill>
            <a:schemeClr val="bg1"/>
          </a:solidFill>
          <a:latin typeface="Arial" charset="0"/>
        </a:defRPr>
      </a:lvl9pPr>
    </p:titleStyle>
    <p:bodyStyle>
      <a:lvl1pPr marL="342900" indent="-342900" algn="l" rtl="0" eaLnBrk="1" fontAlgn="base" hangingPunct="1">
        <a:spcBef>
          <a:spcPct val="20000"/>
        </a:spcBef>
        <a:spcAft>
          <a:spcPct val="0"/>
        </a:spcAft>
        <a:buClr>
          <a:srgbClr val="08679A"/>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8679A"/>
        </a:buClr>
        <a:buChar char="•"/>
        <a:defRPr sz="2800">
          <a:solidFill>
            <a:schemeClr val="tx1"/>
          </a:solidFill>
          <a:latin typeface="+mn-lt"/>
        </a:defRPr>
      </a:lvl2pPr>
      <a:lvl3pPr marL="1143000" indent="-228600" algn="l" rtl="0" eaLnBrk="1" fontAlgn="base" hangingPunct="1">
        <a:spcBef>
          <a:spcPct val="20000"/>
        </a:spcBef>
        <a:spcAft>
          <a:spcPct val="0"/>
        </a:spcAft>
        <a:buClr>
          <a:srgbClr val="08679A"/>
        </a:buClr>
        <a:buChar char="•"/>
        <a:defRPr sz="2400">
          <a:solidFill>
            <a:schemeClr val="tx1"/>
          </a:solidFill>
          <a:latin typeface="+mn-lt"/>
        </a:defRPr>
      </a:lvl3pPr>
      <a:lvl4pPr marL="1600200" indent="-228600" algn="l" rtl="0" eaLnBrk="1" fontAlgn="base" hangingPunct="1">
        <a:spcBef>
          <a:spcPct val="20000"/>
        </a:spcBef>
        <a:spcAft>
          <a:spcPct val="0"/>
        </a:spcAft>
        <a:buClr>
          <a:srgbClr val="08679A"/>
        </a:buClr>
        <a:buChar char="•"/>
        <a:defRPr sz="2000">
          <a:solidFill>
            <a:schemeClr val="tx1"/>
          </a:solidFill>
          <a:latin typeface="+mn-lt"/>
        </a:defRPr>
      </a:lvl4pPr>
      <a:lvl5pPr marL="2057400" indent="-228600" algn="l" rtl="0" eaLnBrk="1" fontAlgn="base" hangingPunct="1">
        <a:spcBef>
          <a:spcPct val="20000"/>
        </a:spcBef>
        <a:spcAft>
          <a:spcPct val="0"/>
        </a:spcAft>
        <a:buClr>
          <a:srgbClr val="08679A"/>
        </a:buClr>
        <a:buChar char="•"/>
        <a:defRPr sz="2000">
          <a:solidFill>
            <a:schemeClr val="tx1"/>
          </a:solidFill>
          <a:latin typeface="+mn-lt"/>
        </a:defRPr>
      </a:lvl5pPr>
      <a:lvl6pPr marL="2514600" indent="-228600" algn="l" rtl="0" eaLnBrk="1" fontAlgn="base" hangingPunct="1">
        <a:spcBef>
          <a:spcPct val="20000"/>
        </a:spcBef>
        <a:spcAft>
          <a:spcPct val="0"/>
        </a:spcAft>
        <a:buClr>
          <a:srgbClr val="08679A"/>
        </a:buClr>
        <a:buChar char="•"/>
        <a:defRPr sz="2000">
          <a:solidFill>
            <a:schemeClr val="tx1"/>
          </a:solidFill>
          <a:latin typeface="+mn-lt"/>
        </a:defRPr>
      </a:lvl6pPr>
      <a:lvl7pPr marL="2971800" indent="-228600" algn="l" rtl="0" eaLnBrk="1" fontAlgn="base" hangingPunct="1">
        <a:spcBef>
          <a:spcPct val="20000"/>
        </a:spcBef>
        <a:spcAft>
          <a:spcPct val="0"/>
        </a:spcAft>
        <a:buClr>
          <a:srgbClr val="08679A"/>
        </a:buClr>
        <a:buChar char="•"/>
        <a:defRPr sz="2000">
          <a:solidFill>
            <a:schemeClr val="tx1"/>
          </a:solidFill>
          <a:latin typeface="+mn-lt"/>
        </a:defRPr>
      </a:lvl7pPr>
      <a:lvl8pPr marL="3429000" indent="-228600" algn="l" rtl="0" eaLnBrk="1" fontAlgn="base" hangingPunct="1">
        <a:spcBef>
          <a:spcPct val="20000"/>
        </a:spcBef>
        <a:spcAft>
          <a:spcPct val="0"/>
        </a:spcAft>
        <a:buClr>
          <a:srgbClr val="08679A"/>
        </a:buClr>
        <a:buChar char="•"/>
        <a:defRPr sz="2000">
          <a:solidFill>
            <a:schemeClr val="tx1"/>
          </a:solidFill>
          <a:latin typeface="+mn-lt"/>
        </a:defRPr>
      </a:lvl8pPr>
      <a:lvl9pPr marL="3886200" indent="-228600" algn="l" rtl="0" eaLnBrk="1" fontAlgn="base" hangingPunct="1">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2" name="Rectangle 4"/>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C4C35E24-D4AB-4A39-BEF5-D31DF2953EBA}" type="slidenum">
              <a:rPr lang="en-US"/>
              <a:pPr>
                <a:defRPr/>
              </a:pPr>
              <a:t>‹#›</a:t>
            </a:fld>
            <a:endParaRPr lang="en-US"/>
          </a:p>
        </p:txBody>
      </p:sp>
      <p:sp>
        <p:nvSpPr>
          <p:cNvPr id="2051" name="Text Box 7"/>
          <p:cNvSpPr txBox="1">
            <a:spLocks noChangeArrowheads="1"/>
          </p:cNvSpPr>
          <p:nvPr/>
        </p:nvSpPr>
        <p:spPr bwMode="auto">
          <a:xfrm>
            <a:off x="22479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 Feldesman Tucker Leifer Fidell LLP. All rights reserved.</a:t>
            </a:r>
            <a:endParaRPr lang="en-US" sz="1000" b="1">
              <a:solidFill>
                <a:srgbClr val="08679A"/>
              </a:solidFill>
            </a:endParaRPr>
          </a:p>
        </p:txBody>
      </p:sp>
      <p:sp>
        <p:nvSpPr>
          <p:cNvPr id="2052" name="Line 8"/>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Text Box 9"/>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www.FTLF.com</a:t>
            </a:r>
          </a:p>
        </p:txBody>
      </p:sp>
      <p:sp>
        <p:nvSpPr>
          <p:cNvPr id="2054" name="AutoShape 10"/>
          <p:cNvSpPr>
            <a:spLocks noChangeArrowheads="1"/>
          </p:cNvSpPr>
          <p:nvPr/>
        </p:nvSpPr>
        <p:spPr bwMode="auto">
          <a:xfrm>
            <a:off x="0" y="1219200"/>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Rectangle 5"/>
          <p:cNvSpPr>
            <a:spLocks noGrp="1" noChangeArrowheads="1"/>
          </p:cNvSpPr>
          <p:nvPr>
            <p:ph type="title"/>
          </p:nvPr>
        </p:nvSpPr>
        <p:spPr bwMode="auto">
          <a:xfrm>
            <a:off x="152400" y="1447800"/>
            <a:ext cx="80010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TITLE OF SECTION</a:t>
            </a:r>
          </a:p>
        </p:txBody>
      </p:sp>
      <p:pic>
        <p:nvPicPr>
          <p:cNvPr id="2056" name="Picture 14" descr="PowerPoint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0175" y="6235700"/>
            <a:ext cx="1371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Arial" charset="0"/>
        </a:defRPr>
      </a:lvl2pPr>
      <a:lvl3pPr algn="l" rtl="0" eaLnBrk="0" fontAlgn="base" hangingPunct="0">
        <a:spcBef>
          <a:spcPct val="0"/>
        </a:spcBef>
        <a:spcAft>
          <a:spcPct val="0"/>
        </a:spcAft>
        <a:defRPr sz="3400" b="1">
          <a:solidFill>
            <a:schemeClr val="bg1"/>
          </a:solidFill>
          <a:latin typeface="Arial" charset="0"/>
        </a:defRPr>
      </a:lvl3pPr>
      <a:lvl4pPr algn="l" rtl="0" eaLnBrk="0" fontAlgn="base" hangingPunct="0">
        <a:spcBef>
          <a:spcPct val="0"/>
        </a:spcBef>
        <a:spcAft>
          <a:spcPct val="0"/>
        </a:spcAft>
        <a:defRPr sz="3400" b="1">
          <a:solidFill>
            <a:schemeClr val="bg1"/>
          </a:solidFill>
          <a:latin typeface="Arial" charset="0"/>
        </a:defRPr>
      </a:lvl4pPr>
      <a:lvl5pPr algn="l" rtl="0" eaLnBrk="0" fontAlgn="base" hangingPunct="0">
        <a:spcBef>
          <a:spcPct val="0"/>
        </a:spcBef>
        <a:spcAft>
          <a:spcPct val="0"/>
        </a:spcAft>
        <a:defRPr sz="3400" b="1">
          <a:solidFill>
            <a:schemeClr val="bg1"/>
          </a:solidFill>
          <a:latin typeface="Arial" charset="0"/>
        </a:defRPr>
      </a:lvl5pPr>
      <a:lvl6pPr marL="457200" algn="l" rtl="0" fontAlgn="base">
        <a:spcBef>
          <a:spcPct val="0"/>
        </a:spcBef>
        <a:spcAft>
          <a:spcPct val="0"/>
        </a:spcAft>
        <a:defRPr sz="3400" b="1">
          <a:solidFill>
            <a:schemeClr val="bg1"/>
          </a:solidFill>
          <a:latin typeface="Arial" charset="0"/>
        </a:defRPr>
      </a:lvl6pPr>
      <a:lvl7pPr marL="914400" algn="l" rtl="0" fontAlgn="base">
        <a:spcBef>
          <a:spcPct val="0"/>
        </a:spcBef>
        <a:spcAft>
          <a:spcPct val="0"/>
        </a:spcAft>
        <a:defRPr sz="3400" b="1">
          <a:solidFill>
            <a:schemeClr val="bg1"/>
          </a:solidFill>
          <a:latin typeface="Arial" charset="0"/>
        </a:defRPr>
      </a:lvl7pPr>
      <a:lvl8pPr marL="1371600" algn="l" rtl="0" fontAlgn="base">
        <a:spcBef>
          <a:spcPct val="0"/>
        </a:spcBef>
        <a:spcAft>
          <a:spcPct val="0"/>
        </a:spcAft>
        <a:defRPr sz="3400" b="1">
          <a:solidFill>
            <a:schemeClr val="bg1"/>
          </a:solidFill>
          <a:latin typeface="Arial" charset="0"/>
        </a:defRPr>
      </a:lvl8pPr>
      <a:lvl9pPr marL="1828800" algn="l" rtl="0" fontAlgn="base">
        <a:spcBef>
          <a:spcPct val="0"/>
        </a:spcBef>
        <a:spcAft>
          <a:spcPct val="0"/>
        </a:spcAft>
        <a:defRPr sz="3400" b="1">
          <a:solidFill>
            <a:schemeClr val="bg1"/>
          </a:solidFill>
          <a:latin typeface="Arial" charset="0"/>
        </a:defRPr>
      </a:lvl9pPr>
    </p:titleStyle>
    <p:bodyStyle>
      <a:lvl1pPr marL="342900" indent="-342900" algn="l" rtl="0" eaLnBrk="0" fontAlgn="base" hangingPunct="0">
        <a:spcBef>
          <a:spcPct val="20000"/>
        </a:spcBef>
        <a:spcAft>
          <a:spcPct val="0"/>
        </a:spcAft>
        <a:buClr>
          <a:srgbClr val="08679A"/>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8679A"/>
        </a:buClr>
        <a:buChar char="•"/>
        <a:defRPr sz="2800">
          <a:solidFill>
            <a:schemeClr val="tx1"/>
          </a:solidFill>
          <a:latin typeface="+mn-lt"/>
        </a:defRPr>
      </a:lvl2pPr>
      <a:lvl3pPr marL="1143000" indent="-228600" algn="l" rtl="0" eaLnBrk="0" fontAlgn="base" hangingPunct="0">
        <a:spcBef>
          <a:spcPct val="20000"/>
        </a:spcBef>
        <a:spcAft>
          <a:spcPct val="0"/>
        </a:spcAft>
        <a:buClr>
          <a:srgbClr val="08679A"/>
        </a:buClr>
        <a:buChar char="•"/>
        <a:defRPr sz="2400">
          <a:solidFill>
            <a:schemeClr val="tx1"/>
          </a:solidFill>
          <a:latin typeface="+mn-lt"/>
        </a:defRPr>
      </a:lvl3pPr>
      <a:lvl4pPr marL="1600200" indent="-228600" algn="l" rtl="0" eaLnBrk="0" fontAlgn="base" hangingPunct="0">
        <a:spcBef>
          <a:spcPct val="20000"/>
        </a:spcBef>
        <a:spcAft>
          <a:spcPct val="0"/>
        </a:spcAft>
        <a:buClr>
          <a:srgbClr val="08679A"/>
        </a:buClr>
        <a:buChar char="•"/>
        <a:defRPr sz="2000">
          <a:solidFill>
            <a:schemeClr val="tx1"/>
          </a:solidFill>
          <a:latin typeface="+mn-lt"/>
        </a:defRPr>
      </a:lvl4pPr>
      <a:lvl5pPr marL="2057400" indent="-228600" algn="l" rtl="0" eaLnBrk="0" fontAlgn="base" hangingPunct="0">
        <a:spcBef>
          <a:spcPct val="20000"/>
        </a:spcBef>
        <a:spcAft>
          <a:spcPct val="0"/>
        </a:spcAft>
        <a:buClr>
          <a:srgbClr val="08679A"/>
        </a:buClr>
        <a:buChar char="•"/>
        <a:defRPr sz="2000">
          <a:solidFill>
            <a:schemeClr val="tx1"/>
          </a:solidFill>
          <a:latin typeface="+mn-lt"/>
        </a:defRPr>
      </a:lvl5pPr>
      <a:lvl6pPr marL="2514600" indent="-228600" algn="l" rtl="0" fontAlgn="base">
        <a:spcBef>
          <a:spcPct val="20000"/>
        </a:spcBef>
        <a:spcAft>
          <a:spcPct val="0"/>
        </a:spcAft>
        <a:buClr>
          <a:srgbClr val="08679A"/>
        </a:buClr>
        <a:buChar char="•"/>
        <a:defRPr sz="2000">
          <a:solidFill>
            <a:schemeClr val="tx1"/>
          </a:solidFill>
          <a:latin typeface="+mn-lt"/>
        </a:defRPr>
      </a:lvl6pPr>
      <a:lvl7pPr marL="2971800" indent="-228600" algn="l" rtl="0" fontAlgn="base">
        <a:spcBef>
          <a:spcPct val="20000"/>
        </a:spcBef>
        <a:spcAft>
          <a:spcPct val="0"/>
        </a:spcAft>
        <a:buClr>
          <a:srgbClr val="08679A"/>
        </a:buClr>
        <a:buChar char="•"/>
        <a:defRPr sz="2000">
          <a:solidFill>
            <a:schemeClr val="tx1"/>
          </a:solidFill>
          <a:latin typeface="+mn-lt"/>
        </a:defRPr>
      </a:lvl7pPr>
      <a:lvl8pPr marL="3429000" indent="-228600" algn="l" rtl="0" fontAlgn="base">
        <a:spcBef>
          <a:spcPct val="20000"/>
        </a:spcBef>
        <a:spcAft>
          <a:spcPct val="0"/>
        </a:spcAft>
        <a:buClr>
          <a:srgbClr val="08679A"/>
        </a:buClr>
        <a:buChar char="•"/>
        <a:defRPr sz="2000">
          <a:solidFill>
            <a:schemeClr val="tx1"/>
          </a:solidFill>
          <a:latin typeface="+mn-lt"/>
        </a:defRPr>
      </a:lvl8pPr>
      <a:lvl9pPr marL="3886200" indent="-228600" algn="l" rtl="0" fontAlgn="base">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3" Type="http://schemas.openxmlformats.org/officeDocument/2006/relationships/hyperlink" Target="http://bphc.hrsa.gov/" TargetMode="External" />
  <Relationship Id="rId7" Type="http://schemas.openxmlformats.org/officeDocument/2006/relationships/hyperlink" Target="http://bit.ly/QWIUOc" TargetMode="External" />
  <Relationship Id="rId2" Type="http://schemas.openxmlformats.org/officeDocument/2006/relationships/notesSlide" Target="../notesSlides/notesSlide10.xml" />
  <Relationship Id="rId1" Type="http://schemas.openxmlformats.org/officeDocument/2006/relationships/slideLayout" Target="../slideLayouts/slideLayout6.xml" />
  <Relationship Id="rId6" Type="http://schemas.openxmlformats.org/officeDocument/2006/relationships/image" Target="../media/image7.jpeg" />
  <Relationship Id="rId5" Type="http://schemas.openxmlformats.org/officeDocument/2006/relationships/hyperlink" Target="http://hab.hrsa.gov/" TargetMode="External" />
  <Relationship Id="rId4" Type="http://schemas.openxmlformats.org/officeDocument/2006/relationships/image" Target="../media/image6.jpeg" />
</Relationships>
</file>

<file path=ppt/slides/_rels/slide11.xml.rels>&#65279;<?xml version="1.0" encoding="UTF-8" standalone="yes"?>
<Relationships xmlns="http://schemas.openxmlformats.org/package/2006/relationships">
  <Relationship Id="rId8" Type="http://schemas.openxmlformats.org/officeDocument/2006/relationships/hyperlink" Target="http://bit.ly/QWIUOc" TargetMode="External" />
  <Relationship Id="rId3" Type="http://schemas.openxmlformats.org/officeDocument/2006/relationships/notesSlide" Target="../notesSlides/notesSlide11.xml" />
  <Relationship Id="rId7" Type="http://schemas.openxmlformats.org/officeDocument/2006/relationships/image" Target="../media/image9.png" />
  <Relationship Id="rId2" Type="http://schemas.openxmlformats.org/officeDocument/2006/relationships/slideLayout" Target="../slideLayouts/slideLayout6.xml" />
  <Relationship Id="rId1" Type="http://schemas.openxmlformats.org/officeDocument/2006/relationships/vmlDrawing" Target="../drawings/vmlDrawing1.vml" />
  <Relationship Id="rId6" Type="http://schemas.openxmlformats.org/officeDocument/2006/relationships/oleObject" Target="../embeddings/oleObject2.bin" />
  <Relationship Id="rId5" Type="http://schemas.openxmlformats.org/officeDocument/2006/relationships/image" Target="../media/image8.png" />
  <Relationship Id="rId4" Type="http://schemas.openxmlformats.org/officeDocument/2006/relationships/oleObject" Target="../embeddings/oleObject1.bin"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10.png" />
  <Relationship Id="rId2" Type="http://schemas.openxmlformats.org/officeDocument/2006/relationships/notesSlide" Target="../notesSlides/notesSlide12.xml" />
  <Relationship Id="rId1" Type="http://schemas.openxmlformats.org/officeDocument/2006/relationships/slideLayout" Target="../slideLayouts/slideLayout6.xml" />
  <Relationship Id="rId4" Type="http://schemas.openxmlformats.org/officeDocument/2006/relationships/hyperlink" Target="http://bit.ly/QWIUOc" TargetMode="Externa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11.jpeg" />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3" Type="http://schemas.openxmlformats.org/officeDocument/2006/relationships/image" Target="../media/image12.wmf" />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7.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3" Type="http://schemas.openxmlformats.org/officeDocument/2006/relationships/diagramData" Target="../diagrams/data1.xml" />
  <Relationship Id="rId7" Type="http://schemas.microsoft.com/office/2007/relationships/diagramDrawing" Target="../diagrams/drawing1.xml" />
  <Relationship Id="rId2" Type="http://schemas.openxmlformats.org/officeDocument/2006/relationships/notesSlide" Target="../notesSlides/notesSlide20.xml" />
  <Relationship Id="rId1" Type="http://schemas.openxmlformats.org/officeDocument/2006/relationships/slideLayout" Target="../slideLayouts/slideLayout7.xml" />
  <Relationship Id="rId6" Type="http://schemas.openxmlformats.org/officeDocument/2006/relationships/diagramColors" Target="../diagrams/colors1.xml" />
  <Relationship Id="rId5" Type="http://schemas.openxmlformats.org/officeDocument/2006/relationships/diagramQuickStyle" Target="../diagrams/quickStyle1.xml" />
  <Relationship Id="rId4" Type="http://schemas.openxmlformats.org/officeDocument/2006/relationships/diagramLayout" Target="../diagrams/layout1.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13.wmf" />
  <Relationship Id="rId2" Type="http://schemas.openxmlformats.org/officeDocument/2006/relationships/notesSlide" Target="../notesSlides/notesSlide21.xml" />
  <Relationship Id="rId1" Type="http://schemas.openxmlformats.org/officeDocument/2006/relationships/slideLayout" Target="../slideLayouts/slideLayout7.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6.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3" Type="http://schemas.openxmlformats.org/officeDocument/2006/relationships/diagramData" Target="../diagrams/data2.xml" />
  <Relationship Id="rId7" Type="http://schemas.microsoft.com/office/2007/relationships/diagramDrawing" Target="../diagrams/drawing2.xml" />
  <Relationship Id="rId2" Type="http://schemas.openxmlformats.org/officeDocument/2006/relationships/notesSlide" Target="../notesSlides/notesSlide26.xml" />
  <Relationship Id="rId1" Type="http://schemas.openxmlformats.org/officeDocument/2006/relationships/slideLayout" Target="../slideLayouts/slideLayout2.xml" />
  <Relationship Id="rId6" Type="http://schemas.openxmlformats.org/officeDocument/2006/relationships/diagramColors" Target="../diagrams/colors2.xml" />
  <Relationship Id="rId5" Type="http://schemas.openxmlformats.org/officeDocument/2006/relationships/diagramQuickStyle" Target="../diagrams/quickStyle2.xml" />
  <Relationship Id="rId4" Type="http://schemas.openxmlformats.org/officeDocument/2006/relationships/diagramLayout" Target="../diagrams/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3" Type="http://schemas.openxmlformats.org/officeDocument/2006/relationships/hyperlink" Target="mailto:jleifer@ftlf.com" TargetMode="External" />
  <Relationship Id="rId2" Type="http://schemas.openxmlformats.org/officeDocument/2006/relationships/notesSlide" Target="../notesSlides/notesSlide33.xml" />
  <Relationship Id="rId1" Type="http://schemas.openxmlformats.org/officeDocument/2006/relationships/slideLayout" Target="../slideLayouts/slideLayout2.xml" />
  <Relationship Id="rId4" Type="http://schemas.openxmlformats.org/officeDocument/2006/relationships/hyperlink" Target="http://www.ftlf.com/" TargetMode="Externa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34.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5.jpeg" />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Autofit/>
          </a:bodyPr>
          <a:lstStyle/>
          <a:p>
            <a:pPr eaLnBrk="1" hangingPunct="1"/>
            <a:r>
              <a:rPr lang="en-US" sz="2800" dirty="0" smtClean="0"/>
              <a:t>Guidance to Developing Collaborations with Federally Qualified Health Centers</a:t>
            </a:r>
          </a:p>
        </p:txBody>
      </p:sp>
      <p:sp>
        <p:nvSpPr>
          <p:cNvPr id="4101" name="Rectangle 6"/>
          <p:cNvSpPr>
            <a:spLocks noGrp="1" noChangeArrowheads="1"/>
          </p:cNvSpPr>
          <p:nvPr>
            <p:ph type="subTitle" idx="1"/>
          </p:nvPr>
        </p:nvSpPr>
        <p:spPr/>
        <p:txBody>
          <a:bodyPr/>
          <a:lstStyle/>
          <a:p>
            <a:pPr eaLnBrk="1" hangingPunct="1"/>
            <a:endParaRPr lang="en-US" dirty="0" smtClean="0"/>
          </a:p>
          <a:p>
            <a:pPr eaLnBrk="1" hangingPunct="1"/>
            <a:r>
              <a:rPr lang="en-US" dirty="0" smtClean="0"/>
              <a:t>2012 Ryan White Grantee Meeting</a:t>
            </a:r>
          </a:p>
        </p:txBody>
      </p:sp>
      <p:sp>
        <p:nvSpPr>
          <p:cNvPr id="4099" name="Text Box 4"/>
          <p:cNvSpPr txBox="1">
            <a:spLocks noChangeArrowheads="1"/>
          </p:cNvSpPr>
          <p:nvPr/>
        </p:nvSpPr>
        <p:spPr bwMode="auto">
          <a:xfrm>
            <a:off x="2514600" y="3981450"/>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dirty="0" smtClean="0"/>
              <a:t>Jacki Leifer, Esq.</a:t>
            </a:r>
            <a:endParaRPr lang="en-US" sz="2000" b="1" dirty="0"/>
          </a:p>
        </p:txBody>
      </p:sp>
      <p:sp>
        <p:nvSpPr>
          <p:cNvPr id="4100" name="Text Box 5"/>
          <p:cNvSpPr txBox="1">
            <a:spLocks noChangeArrowheads="1"/>
          </p:cNvSpPr>
          <p:nvPr/>
        </p:nvSpPr>
        <p:spPr bwMode="auto">
          <a:xfrm>
            <a:off x="5829300" y="1076325"/>
            <a:ext cx="2667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b="1" dirty="0" smtClean="0">
                <a:solidFill>
                  <a:schemeClr val="bg1"/>
                </a:solidFill>
              </a:rPr>
              <a:t>November 27, 2012</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5"/>
          <p:cNvSpPr txBox="1">
            <a:spLocks noChangeArrowheads="1"/>
          </p:cNvSpPr>
          <p:nvPr/>
        </p:nvSpPr>
        <p:spPr bwMode="auto">
          <a:xfrm>
            <a:off x="2232777" y="1535906"/>
            <a:ext cx="5920623"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t>Health Center Program Mission</a:t>
            </a:r>
          </a:p>
          <a:p>
            <a:pPr eaLnBrk="1" hangingPunct="1"/>
            <a:r>
              <a:rPr lang="en-US" i="1" dirty="0"/>
              <a:t>Health centers are community-based and patient-directed organizations that serve populations with limited access to health care regardless of ability to pay. </a:t>
            </a:r>
            <a:endParaRPr lang="en-US" sz="1600" dirty="0"/>
          </a:p>
          <a:p>
            <a:pPr eaLnBrk="1" hangingPunct="1"/>
            <a:r>
              <a:rPr lang="en-US" sz="1600" dirty="0"/>
              <a:t> </a:t>
            </a:r>
          </a:p>
        </p:txBody>
      </p:sp>
      <p:sp>
        <p:nvSpPr>
          <p:cNvPr id="21508" name="TextBox 6"/>
          <p:cNvSpPr txBox="1">
            <a:spLocks noChangeArrowheads="1"/>
          </p:cNvSpPr>
          <p:nvPr/>
        </p:nvSpPr>
        <p:spPr bwMode="auto">
          <a:xfrm>
            <a:off x="2232777" y="3035300"/>
            <a:ext cx="5920623"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t>Ryan White Program Mission </a:t>
            </a:r>
          </a:p>
          <a:p>
            <a:pPr eaLnBrk="1" hangingPunct="1"/>
            <a:r>
              <a:rPr lang="en-US" i="1" dirty="0"/>
              <a:t>The Ryan White Program supports cities, states, and local community-based organizations that provide HIV-related services to those who do not have sufficient health care coverage or financial resources for coping with HIV disease. Ryan White fills gaps in care not covered by other sources.</a:t>
            </a:r>
            <a:r>
              <a:rPr lang="en-US" dirty="0"/>
              <a:t> </a:t>
            </a:r>
          </a:p>
        </p:txBody>
      </p:sp>
      <p:pic>
        <p:nvPicPr>
          <p:cNvPr id="21509" name="Picture 2" descr="Health Center Program">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388" y="1652885"/>
            <a:ext cx="798513"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4" descr="H I V ands A I D 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414" y="3079750"/>
            <a:ext cx="917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r>
              <a:rPr lang="en-US" sz="3200" dirty="0" smtClean="0"/>
              <a:t>Why Collaborate?</a:t>
            </a:r>
            <a:endParaRPr lang="en-US" sz="3200" dirty="0"/>
          </a:p>
        </p:txBody>
      </p:sp>
      <p:sp>
        <p:nvSpPr>
          <p:cNvPr id="9" name="TextBox 8"/>
          <p:cNvSpPr txBox="1"/>
          <p:nvPr/>
        </p:nvSpPr>
        <p:spPr>
          <a:xfrm>
            <a:off x="2819400" y="5562600"/>
            <a:ext cx="6096000" cy="461665"/>
          </a:xfrm>
          <a:prstGeom prst="rect">
            <a:avLst/>
          </a:prstGeom>
          <a:noFill/>
        </p:spPr>
        <p:txBody>
          <a:bodyPr wrap="square" rtlCol="0">
            <a:spAutoFit/>
          </a:bodyPr>
          <a:lstStyle/>
          <a:p>
            <a:r>
              <a:rPr lang="en-US" sz="1200" dirty="0" smtClean="0"/>
              <a:t>Source: “Ryan White &amp; Health Care Reform”, Harvard Law School Health Law and Policy Clinic &amp; Treatment Access Expansion Project. </a:t>
            </a:r>
            <a:r>
              <a:rPr lang="en-US" sz="1200" dirty="0"/>
              <a:t>Available at </a:t>
            </a:r>
            <a:r>
              <a:rPr lang="en-US" sz="1200" dirty="0">
                <a:hlinkClick r:id="rId7"/>
              </a:rPr>
              <a:t>http://</a:t>
            </a:r>
            <a:r>
              <a:rPr lang="en-US" sz="1200" dirty="0" smtClean="0">
                <a:hlinkClick r:id="rId7"/>
              </a:rPr>
              <a:t>bit.ly/QWIUOc</a:t>
            </a:r>
            <a:r>
              <a:rPr lang="en-US" sz="1200" dirty="0" smtClean="0"/>
              <a:t>.</a:t>
            </a:r>
            <a:endParaRPr lang="en-US" sz="1200" dirty="0"/>
          </a:p>
        </p:txBody>
      </p:sp>
      <p:sp>
        <p:nvSpPr>
          <p:cNvPr id="8" name="Title 3"/>
          <p:cNvSpPr txBox="1">
            <a:spLocks/>
          </p:cNvSpPr>
          <p:nvPr/>
        </p:nvSpPr>
        <p:spPr bwMode="auto">
          <a:xfrm>
            <a:off x="306388" y="911225"/>
            <a:ext cx="8532812"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lvl1pPr algn="l" rtl="0" eaLnBrk="1" fontAlgn="base" hangingPunct="1">
              <a:spcBef>
                <a:spcPct val="0"/>
              </a:spcBef>
              <a:spcAft>
                <a:spcPct val="0"/>
              </a:spcAft>
              <a:defRPr sz="3400" b="1">
                <a:solidFill>
                  <a:schemeClr val="bg1"/>
                </a:solidFill>
                <a:latin typeface="+mj-lt"/>
                <a:ea typeface="+mj-ea"/>
                <a:cs typeface="+mj-cs"/>
              </a:defRPr>
            </a:lvl1pPr>
            <a:lvl2pPr algn="l" rtl="0" eaLnBrk="1" fontAlgn="base" hangingPunct="1">
              <a:spcBef>
                <a:spcPct val="0"/>
              </a:spcBef>
              <a:spcAft>
                <a:spcPct val="0"/>
              </a:spcAft>
              <a:defRPr sz="3400" b="1">
                <a:solidFill>
                  <a:schemeClr val="bg1"/>
                </a:solidFill>
                <a:latin typeface="Arial" charset="0"/>
              </a:defRPr>
            </a:lvl2pPr>
            <a:lvl3pPr algn="l" rtl="0" eaLnBrk="1" fontAlgn="base" hangingPunct="1">
              <a:spcBef>
                <a:spcPct val="0"/>
              </a:spcBef>
              <a:spcAft>
                <a:spcPct val="0"/>
              </a:spcAft>
              <a:defRPr sz="3400" b="1">
                <a:solidFill>
                  <a:schemeClr val="bg1"/>
                </a:solidFill>
                <a:latin typeface="Arial" charset="0"/>
              </a:defRPr>
            </a:lvl3pPr>
            <a:lvl4pPr algn="l" rtl="0" eaLnBrk="1" fontAlgn="base" hangingPunct="1">
              <a:spcBef>
                <a:spcPct val="0"/>
              </a:spcBef>
              <a:spcAft>
                <a:spcPct val="0"/>
              </a:spcAft>
              <a:defRPr sz="3400" b="1">
                <a:solidFill>
                  <a:schemeClr val="bg1"/>
                </a:solidFill>
                <a:latin typeface="Arial" charset="0"/>
              </a:defRPr>
            </a:lvl4pPr>
            <a:lvl5pPr algn="l" rtl="0" eaLnBrk="1" fontAlgn="base" hangingPunct="1">
              <a:spcBef>
                <a:spcPct val="0"/>
              </a:spcBef>
              <a:spcAft>
                <a:spcPct val="0"/>
              </a:spcAft>
              <a:defRPr sz="3400" b="1">
                <a:solidFill>
                  <a:schemeClr val="bg1"/>
                </a:solidFill>
                <a:latin typeface="Arial" charset="0"/>
              </a:defRPr>
            </a:lvl5pPr>
            <a:lvl6pPr marL="457200" algn="l" rtl="0" eaLnBrk="1" fontAlgn="base" hangingPunct="1">
              <a:spcBef>
                <a:spcPct val="0"/>
              </a:spcBef>
              <a:spcAft>
                <a:spcPct val="0"/>
              </a:spcAft>
              <a:defRPr sz="3400" b="1">
                <a:solidFill>
                  <a:schemeClr val="bg1"/>
                </a:solidFill>
                <a:latin typeface="Arial" charset="0"/>
              </a:defRPr>
            </a:lvl6pPr>
            <a:lvl7pPr marL="914400" algn="l" rtl="0" eaLnBrk="1" fontAlgn="base" hangingPunct="1">
              <a:spcBef>
                <a:spcPct val="0"/>
              </a:spcBef>
              <a:spcAft>
                <a:spcPct val="0"/>
              </a:spcAft>
              <a:defRPr sz="3400" b="1">
                <a:solidFill>
                  <a:schemeClr val="bg1"/>
                </a:solidFill>
                <a:latin typeface="Arial" charset="0"/>
              </a:defRPr>
            </a:lvl7pPr>
            <a:lvl8pPr marL="1371600" algn="l" rtl="0" eaLnBrk="1" fontAlgn="base" hangingPunct="1">
              <a:spcBef>
                <a:spcPct val="0"/>
              </a:spcBef>
              <a:spcAft>
                <a:spcPct val="0"/>
              </a:spcAft>
              <a:defRPr sz="3400" b="1">
                <a:solidFill>
                  <a:schemeClr val="bg1"/>
                </a:solidFill>
                <a:latin typeface="Arial" charset="0"/>
              </a:defRPr>
            </a:lvl8pPr>
            <a:lvl9pPr marL="1828800" algn="l" rtl="0" eaLnBrk="1" fontAlgn="base" hangingPunct="1">
              <a:spcBef>
                <a:spcPct val="0"/>
              </a:spcBef>
              <a:spcAft>
                <a:spcPct val="0"/>
              </a:spcAft>
              <a:defRPr sz="3400" b="1">
                <a:solidFill>
                  <a:schemeClr val="bg1"/>
                </a:solidFill>
                <a:latin typeface="Arial" charset="0"/>
              </a:defRPr>
            </a:lvl9pPr>
          </a:lstStyle>
          <a:p>
            <a:r>
              <a:rPr lang="en-US" sz="3200" dirty="0">
                <a:solidFill>
                  <a:schemeClr val="tx1"/>
                </a:solidFill>
                <a:latin typeface="Arial" charset="0"/>
                <a:ea typeface="+mn-ea"/>
                <a:cs typeface="Arial" charset="0"/>
              </a:rPr>
              <a:t>Overlapping Missions</a:t>
            </a:r>
          </a:p>
        </p:txBody>
      </p:sp>
      <p:sp>
        <p:nvSpPr>
          <p:cNvPr id="10"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10</a:t>
            </a:fld>
            <a:endParaRPr lang="en-US"/>
          </a:p>
        </p:txBody>
      </p:sp>
    </p:spTree>
    <p:extLst>
      <p:ext uri="{BB962C8B-B14F-4D97-AF65-F5344CB8AC3E}">
        <p14:creationId xmlns:p14="http://schemas.microsoft.com/office/powerpoint/2010/main" val="83706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0"/>
            <a:ext cx="8915400" cy="609600"/>
          </a:xfrm>
        </p:spPr>
        <p:txBody>
          <a:bodyPr>
            <a:noAutofit/>
          </a:bodyPr>
          <a:lstStyle/>
          <a:p>
            <a:r>
              <a:rPr lang="en-US" sz="3200" dirty="0"/>
              <a:t>Why Collaborate?</a:t>
            </a:r>
          </a:p>
        </p:txBody>
      </p:sp>
      <p:graphicFrame>
        <p:nvGraphicFramePr>
          <p:cNvPr id="1026" name="Object 24"/>
          <p:cNvGraphicFramePr>
            <a:graphicFrameLocks/>
          </p:cNvGraphicFramePr>
          <p:nvPr>
            <p:extLst>
              <p:ext uri="{D42A27DB-BD31-4B8C-83A1-F6EECF244321}">
                <p14:modId xmlns:p14="http://schemas.microsoft.com/office/powerpoint/2010/main" val="3205443521"/>
              </p:ext>
            </p:extLst>
          </p:nvPr>
        </p:nvGraphicFramePr>
        <p:xfrm>
          <a:off x="4419600" y="1219200"/>
          <a:ext cx="4587875" cy="4041775"/>
        </p:xfrm>
        <a:graphic>
          <a:graphicData uri="http://schemas.openxmlformats.org/presentationml/2006/ole">
            <mc:AlternateContent xmlns:mc="http://schemas.openxmlformats.org/markup-compatibility/2006">
              <mc:Choice xmlns:v="urn:schemas-microsoft-com:vml" Requires="v">
                <p:oleObj spid="_x0000_s2164" name="Worksheet" r:id="rId4" imgW="4584589" imgH="4041998" progId="Excel.Sheet.8">
                  <p:embed/>
                </p:oleObj>
              </mc:Choice>
              <mc:Fallback>
                <p:oleObj name="Worksheet" r:id="rId4" imgW="4584589" imgH="4041998"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1219200"/>
                        <a:ext cx="4587875" cy="404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25"/>
          <p:cNvGraphicFramePr>
            <a:graphicFrameLocks/>
          </p:cNvGraphicFramePr>
          <p:nvPr>
            <p:extLst>
              <p:ext uri="{D42A27DB-BD31-4B8C-83A1-F6EECF244321}">
                <p14:modId xmlns:p14="http://schemas.microsoft.com/office/powerpoint/2010/main" val="1447503208"/>
              </p:ext>
            </p:extLst>
          </p:nvPr>
        </p:nvGraphicFramePr>
        <p:xfrm>
          <a:off x="152400" y="1219200"/>
          <a:ext cx="4364038" cy="3849687"/>
        </p:xfrm>
        <a:graphic>
          <a:graphicData uri="http://schemas.openxmlformats.org/presentationml/2006/ole">
            <mc:AlternateContent xmlns:mc="http://schemas.openxmlformats.org/markup-compatibility/2006">
              <mc:Choice xmlns:v="urn:schemas-microsoft-com:vml" Requires="v">
                <p:oleObj spid="_x0000_s2165" r:id="rId6" imgW="4365114" imgH="3853006" progId="Excel.Sheet.8">
                  <p:embed/>
                </p:oleObj>
              </mc:Choice>
              <mc:Fallback>
                <p:oleObj r:id="rId6" imgW="4365114" imgH="3853006" progId="Excel.Shee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219200"/>
                        <a:ext cx="4364038" cy="3849687"/>
                      </a:xfrm>
                      <a:prstGeom prst="rect">
                        <a:avLst/>
                      </a:prstGeom>
                      <a:noFill/>
                      <a:extLst/>
                    </p:spPr>
                  </p:pic>
                </p:oleObj>
              </mc:Fallback>
            </mc:AlternateContent>
          </a:graphicData>
        </a:graphic>
      </p:graphicFrame>
      <p:sp>
        <p:nvSpPr>
          <p:cNvPr id="6" name="Oval 5"/>
          <p:cNvSpPr/>
          <p:nvPr/>
        </p:nvSpPr>
        <p:spPr>
          <a:xfrm>
            <a:off x="2219867" y="1947026"/>
            <a:ext cx="446088" cy="3651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p:cNvSpPr txBox="1"/>
          <p:nvPr/>
        </p:nvSpPr>
        <p:spPr>
          <a:xfrm>
            <a:off x="2819400" y="5562600"/>
            <a:ext cx="6096000" cy="461665"/>
          </a:xfrm>
          <a:prstGeom prst="rect">
            <a:avLst/>
          </a:prstGeom>
          <a:noFill/>
        </p:spPr>
        <p:txBody>
          <a:bodyPr wrap="square" rtlCol="0">
            <a:spAutoFit/>
          </a:bodyPr>
          <a:lstStyle/>
          <a:p>
            <a:r>
              <a:rPr lang="en-US" sz="1200" dirty="0" smtClean="0"/>
              <a:t>Source: “Ryan White &amp; Health Care Reform”, Harvard Law School Health Law and Policy Clinic &amp; Treatment Access Expansion Project.  Available </a:t>
            </a:r>
            <a:r>
              <a:rPr lang="en-US" sz="1200" dirty="0"/>
              <a:t>at </a:t>
            </a:r>
            <a:r>
              <a:rPr lang="en-US" sz="1200" dirty="0">
                <a:hlinkClick r:id="rId8"/>
              </a:rPr>
              <a:t>http://</a:t>
            </a:r>
            <a:r>
              <a:rPr lang="en-US" sz="1200" dirty="0" smtClean="0">
                <a:hlinkClick r:id="rId8"/>
              </a:rPr>
              <a:t>bit.ly/QWIUOc</a:t>
            </a:r>
            <a:r>
              <a:rPr lang="en-US" sz="1200" dirty="0" smtClean="0"/>
              <a:t>.</a:t>
            </a:r>
            <a:endParaRPr lang="en-US" sz="1200" dirty="0"/>
          </a:p>
        </p:txBody>
      </p:sp>
      <p:sp>
        <p:nvSpPr>
          <p:cNvPr id="8" name="Title 3"/>
          <p:cNvSpPr txBox="1">
            <a:spLocks/>
          </p:cNvSpPr>
          <p:nvPr/>
        </p:nvSpPr>
        <p:spPr bwMode="auto">
          <a:xfrm>
            <a:off x="306388" y="762002"/>
            <a:ext cx="853281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fontScale="92500" lnSpcReduction="10000"/>
          </a:bodyPr>
          <a:lstStyle>
            <a:lvl1pPr algn="l" rtl="0" eaLnBrk="1" fontAlgn="base" hangingPunct="1">
              <a:spcBef>
                <a:spcPct val="0"/>
              </a:spcBef>
              <a:spcAft>
                <a:spcPct val="0"/>
              </a:spcAft>
              <a:defRPr sz="3400" b="1">
                <a:solidFill>
                  <a:schemeClr val="bg1"/>
                </a:solidFill>
                <a:latin typeface="+mj-lt"/>
                <a:ea typeface="+mj-ea"/>
                <a:cs typeface="+mj-cs"/>
              </a:defRPr>
            </a:lvl1pPr>
            <a:lvl2pPr algn="l" rtl="0" eaLnBrk="1" fontAlgn="base" hangingPunct="1">
              <a:spcBef>
                <a:spcPct val="0"/>
              </a:spcBef>
              <a:spcAft>
                <a:spcPct val="0"/>
              </a:spcAft>
              <a:defRPr sz="3400" b="1">
                <a:solidFill>
                  <a:schemeClr val="bg1"/>
                </a:solidFill>
                <a:latin typeface="Arial" charset="0"/>
              </a:defRPr>
            </a:lvl2pPr>
            <a:lvl3pPr algn="l" rtl="0" eaLnBrk="1" fontAlgn="base" hangingPunct="1">
              <a:spcBef>
                <a:spcPct val="0"/>
              </a:spcBef>
              <a:spcAft>
                <a:spcPct val="0"/>
              </a:spcAft>
              <a:defRPr sz="3400" b="1">
                <a:solidFill>
                  <a:schemeClr val="bg1"/>
                </a:solidFill>
                <a:latin typeface="Arial" charset="0"/>
              </a:defRPr>
            </a:lvl3pPr>
            <a:lvl4pPr algn="l" rtl="0" eaLnBrk="1" fontAlgn="base" hangingPunct="1">
              <a:spcBef>
                <a:spcPct val="0"/>
              </a:spcBef>
              <a:spcAft>
                <a:spcPct val="0"/>
              </a:spcAft>
              <a:defRPr sz="3400" b="1">
                <a:solidFill>
                  <a:schemeClr val="bg1"/>
                </a:solidFill>
                <a:latin typeface="Arial" charset="0"/>
              </a:defRPr>
            </a:lvl4pPr>
            <a:lvl5pPr algn="l" rtl="0" eaLnBrk="1" fontAlgn="base" hangingPunct="1">
              <a:spcBef>
                <a:spcPct val="0"/>
              </a:spcBef>
              <a:spcAft>
                <a:spcPct val="0"/>
              </a:spcAft>
              <a:defRPr sz="3400" b="1">
                <a:solidFill>
                  <a:schemeClr val="bg1"/>
                </a:solidFill>
                <a:latin typeface="Arial" charset="0"/>
              </a:defRPr>
            </a:lvl5pPr>
            <a:lvl6pPr marL="457200" algn="l" rtl="0" eaLnBrk="1" fontAlgn="base" hangingPunct="1">
              <a:spcBef>
                <a:spcPct val="0"/>
              </a:spcBef>
              <a:spcAft>
                <a:spcPct val="0"/>
              </a:spcAft>
              <a:defRPr sz="3400" b="1">
                <a:solidFill>
                  <a:schemeClr val="bg1"/>
                </a:solidFill>
                <a:latin typeface="Arial" charset="0"/>
              </a:defRPr>
            </a:lvl6pPr>
            <a:lvl7pPr marL="914400" algn="l" rtl="0" eaLnBrk="1" fontAlgn="base" hangingPunct="1">
              <a:spcBef>
                <a:spcPct val="0"/>
              </a:spcBef>
              <a:spcAft>
                <a:spcPct val="0"/>
              </a:spcAft>
              <a:defRPr sz="3400" b="1">
                <a:solidFill>
                  <a:schemeClr val="bg1"/>
                </a:solidFill>
                <a:latin typeface="Arial" charset="0"/>
              </a:defRPr>
            </a:lvl7pPr>
            <a:lvl8pPr marL="1371600" algn="l" rtl="0" eaLnBrk="1" fontAlgn="base" hangingPunct="1">
              <a:spcBef>
                <a:spcPct val="0"/>
              </a:spcBef>
              <a:spcAft>
                <a:spcPct val="0"/>
              </a:spcAft>
              <a:defRPr sz="3400" b="1">
                <a:solidFill>
                  <a:schemeClr val="bg1"/>
                </a:solidFill>
                <a:latin typeface="Arial" charset="0"/>
              </a:defRPr>
            </a:lvl8pPr>
            <a:lvl9pPr marL="1828800" algn="l" rtl="0" eaLnBrk="1" fontAlgn="base" hangingPunct="1">
              <a:spcBef>
                <a:spcPct val="0"/>
              </a:spcBef>
              <a:spcAft>
                <a:spcPct val="0"/>
              </a:spcAft>
              <a:defRPr sz="3400" b="1">
                <a:solidFill>
                  <a:schemeClr val="bg1"/>
                </a:solidFill>
                <a:latin typeface="Arial" charset="0"/>
              </a:defRPr>
            </a:lvl9pPr>
          </a:lstStyle>
          <a:p>
            <a:r>
              <a:rPr lang="en-US" sz="3200" dirty="0">
                <a:solidFill>
                  <a:schemeClr val="tx1"/>
                </a:solidFill>
                <a:latin typeface="Arial" charset="0"/>
                <a:ea typeface="+mn-ea"/>
                <a:cs typeface="Arial" charset="0"/>
              </a:rPr>
              <a:t>Overlapping </a:t>
            </a:r>
            <a:r>
              <a:rPr lang="en-US" sz="3200" dirty="0" smtClean="0">
                <a:solidFill>
                  <a:schemeClr val="tx1"/>
                </a:solidFill>
                <a:latin typeface="Arial" charset="0"/>
                <a:ea typeface="+mn-ea"/>
                <a:cs typeface="Arial" charset="0"/>
              </a:rPr>
              <a:t>Patients</a:t>
            </a:r>
            <a:endParaRPr lang="en-US" sz="3200" dirty="0">
              <a:solidFill>
                <a:schemeClr val="tx1"/>
              </a:solidFill>
              <a:latin typeface="Arial" charset="0"/>
              <a:ea typeface="+mn-ea"/>
              <a:cs typeface="Arial" charset="0"/>
            </a:endParaRPr>
          </a:p>
        </p:txBody>
      </p:sp>
      <p:sp>
        <p:nvSpPr>
          <p:cNvPr id="9"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11</a:t>
            </a:fld>
            <a:endParaRPr lang="en-US"/>
          </a:p>
        </p:txBody>
      </p:sp>
    </p:spTree>
    <p:extLst>
      <p:ext uri="{BB962C8B-B14F-4D97-AF65-F5344CB8AC3E}">
        <p14:creationId xmlns:p14="http://schemas.microsoft.com/office/powerpoint/2010/main" val="2040849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descr="RW graph.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2113"/>
            <a:ext cx="7355973" cy="404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3"/>
          <p:cNvSpPr txBox="1">
            <a:spLocks noChangeArrowheads="1"/>
          </p:cNvSpPr>
          <p:nvPr/>
        </p:nvSpPr>
        <p:spPr bwMode="auto">
          <a:xfrm>
            <a:off x="1533230" y="1371600"/>
            <a:ext cx="62515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smtClean="0"/>
              <a:t>Number </a:t>
            </a:r>
            <a:r>
              <a:rPr lang="en-US" sz="2000" b="1" dirty="0"/>
              <a:t>of People Living with AIDS in the US </a:t>
            </a:r>
            <a:br>
              <a:rPr lang="en-US" sz="2000" b="1" dirty="0"/>
            </a:br>
            <a:r>
              <a:rPr lang="en-US" sz="2000" b="1" dirty="0"/>
              <a:t>vs. Ryan White Funding (adjusted for inflation)</a:t>
            </a:r>
          </a:p>
        </p:txBody>
      </p:sp>
      <p:sp>
        <p:nvSpPr>
          <p:cNvPr id="2" name="Title 1"/>
          <p:cNvSpPr>
            <a:spLocks noGrp="1"/>
          </p:cNvSpPr>
          <p:nvPr>
            <p:ph type="title"/>
          </p:nvPr>
        </p:nvSpPr>
        <p:spPr>
          <a:xfrm>
            <a:off x="73777" y="130342"/>
            <a:ext cx="8837612" cy="615950"/>
          </a:xfrm>
        </p:spPr>
        <p:txBody>
          <a:bodyPr>
            <a:noAutofit/>
          </a:bodyPr>
          <a:lstStyle/>
          <a:p>
            <a:r>
              <a:rPr lang="en-US" sz="3200" dirty="0" smtClean="0"/>
              <a:t>Why Collaborate? </a:t>
            </a:r>
            <a:endParaRPr lang="en-US" sz="3200" dirty="0"/>
          </a:p>
        </p:txBody>
      </p:sp>
      <p:sp>
        <p:nvSpPr>
          <p:cNvPr id="5" name="TextBox 4"/>
          <p:cNvSpPr txBox="1"/>
          <p:nvPr/>
        </p:nvSpPr>
        <p:spPr>
          <a:xfrm>
            <a:off x="6629400" y="4953000"/>
            <a:ext cx="2286000" cy="1200329"/>
          </a:xfrm>
          <a:prstGeom prst="rect">
            <a:avLst/>
          </a:prstGeom>
          <a:noFill/>
        </p:spPr>
        <p:txBody>
          <a:bodyPr wrap="square" rtlCol="0">
            <a:spAutoFit/>
          </a:bodyPr>
          <a:lstStyle/>
          <a:p>
            <a:r>
              <a:rPr lang="en-US" sz="1200" dirty="0" smtClean="0"/>
              <a:t>Source: “Ryan White &amp; Health Care Reform”, Harvard Law School Health Law and Policy Clinic &amp; Treatment Access Expansion Project.  Available </a:t>
            </a:r>
            <a:r>
              <a:rPr lang="en-US" sz="1200" dirty="0"/>
              <a:t>at </a:t>
            </a:r>
            <a:r>
              <a:rPr lang="en-US" sz="1200" dirty="0">
                <a:hlinkClick r:id="rId4"/>
              </a:rPr>
              <a:t>http://</a:t>
            </a:r>
            <a:r>
              <a:rPr lang="en-US" sz="1200" dirty="0" smtClean="0">
                <a:hlinkClick r:id="rId4"/>
              </a:rPr>
              <a:t>bit.ly/QWIUOc</a:t>
            </a:r>
            <a:r>
              <a:rPr lang="en-US" sz="1200" dirty="0" smtClean="0"/>
              <a:t>.</a:t>
            </a:r>
            <a:endParaRPr lang="en-US" sz="1200" dirty="0"/>
          </a:p>
        </p:txBody>
      </p:sp>
      <p:sp>
        <p:nvSpPr>
          <p:cNvPr id="3" name="TextBox 2"/>
          <p:cNvSpPr txBox="1"/>
          <p:nvPr/>
        </p:nvSpPr>
        <p:spPr>
          <a:xfrm>
            <a:off x="304800" y="762000"/>
            <a:ext cx="5791200" cy="584775"/>
          </a:xfrm>
          <a:prstGeom prst="rect">
            <a:avLst/>
          </a:prstGeom>
          <a:noFill/>
        </p:spPr>
        <p:txBody>
          <a:bodyPr wrap="square" rtlCol="0">
            <a:spAutoFit/>
          </a:bodyPr>
          <a:lstStyle/>
          <a:p>
            <a:r>
              <a:rPr lang="en-US" sz="3200" b="1" dirty="0"/>
              <a:t>Funding v. </a:t>
            </a:r>
            <a:r>
              <a:rPr lang="en-US" sz="3200" b="1" dirty="0" smtClean="0"/>
              <a:t>Need</a:t>
            </a:r>
            <a:endParaRPr lang="en-US" sz="3200" b="1" dirty="0"/>
          </a:p>
        </p:txBody>
      </p:sp>
      <p:sp>
        <p:nvSpPr>
          <p:cNvPr id="7" name="Slide Number Placeholder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12</a:t>
            </a:fld>
            <a:endParaRPr lang="en-US"/>
          </a:p>
        </p:txBody>
      </p:sp>
    </p:spTree>
    <p:extLst>
      <p:ext uri="{BB962C8B-B14F-4D97-AF65-F5344CB8AC3E}">
        <p14:creationId xmlns:p14="http://schemas.microsoft.com/office/powerpoint/2010/main" val="3896565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Health </a:t>
            </a:r>
            <a:r>
              <a:rPr lang="en-US" sz="3200" dirty="0" smtClean="0"/>
              <a:t>Reform: Incentives </a:t>
            </a:r>
            <a:r>
              <a:rPr lang="en-US" sz="3200" dirty="0"/>
              <a:t>to </a:t>
            </a:r>
            <a:r>
              <a:rPr lang="en-US" sz="3200" dirty="0" smtClean="0"/>
              <a:t>Collaborate</a:t>
            </a:r>
            <a:endParaRPr lang="en-US" sz="3200" dirty="0"/>
          </a:p>
        </p:txBody>
      </p:sp>
      <p:sp>
        <p:nvSpPr>
          <p:cNvPr id="8" name="Content Placeholder 7"/>
          <p:cNvSpPr>
            <a:spLocks noGrp="1"/>
          </p:cNvSpPr>
          <p:nvPr>
            <p:ph idx="1"/>
          </p:nvPr>
        </p:nvSpPr>
        <p:spPr>
          <a:xfrm>
            <a:off x="76200" y="838200"/>
            <a:ext cx="8991599" cy="5257800"/>
          </a:xfrm>
        </p:spPr>
        <p:txBody>
          <a:bodyPr>
            <a:normAutofit fontScale="70000" lnSpcReduction="20000"/>
          </a:bodyPr>
          <a:lstStyle/>
          <a:p>
            <a:pPr>
              <a:spcBef>
                <a:spcPts val="0"/>
              </a:spcBef>
            </a:pPr>
            <a:endParaRPr lang="en-US" sz="1300" dirty="0" smtClean="0"/>
          </a:p>
          <a:p>
            <a:pPr>
              <a:spcBef>
                <a:spcPts val="0"/>
              </a:spcBef>
            </a:pPr>
            <a:r>
              <a:rPr lang="en-US" sz="3400" dirty="0"/>
              <a:t>Creates the $11 billion Community Health Center Trust Fund</a:t>
            </a:r>
          </a:p>
          <a:p>
            <a:pPr lvl="1">
              <a:spcBef>
                <a:spcPts val="0"/>
              </a:spcBef>
            </a:pPr>
            <a:r>
              <a:rPr lang="en-US" sz="3100" dirty="0" smtClean="0"/>
              <a:t>Authorizes $1.5 billion in FQHC construction funding over five years</a:t>
            </a:r>
          </a:p>
          <a:p>
            <a:pPr>
              <a:spcBef>
                <a:spcPts val="0"/>
              </a:spcBef>
            </a:pPr>
            <a:endParaRPr lang="en-US" sz="1300" dirty="0" smtClean="0"/>
          </a:p>
          <a:p>
            <a:pPr>
              <a:spcBef>
                <a:spcPts val="0"/>
              </a:spcBef>
            </a:pPr>
            <a:r>
              <a:rPr lang="en-US" sz="3400" dirty="0" smtClean="0"/>
              <a:t>Requires </a:t>
            </a:r>
            <a:r>
              <a:rPr lang="en-US" sz="3400" dirty="0"/>
              <a:t>that FQHCs be paid no less than FQHC Medicaid PPS rates from private plans participating in State-based health insurance </a:t>
            </a:r>
            <a:r>
              <a:rPr lang="en-US" sz="3400" dirty="0" smtClean="0"/>
              <a:t>exchanges</a:t>
            </a:r>
            <a:endParaRPr lang="en-US" sz="3400" dirty="0"/>
          </a:p>
          <a:p>
            <a:pPr lvl="1">
              <a:spcBef>
                <a:spcPts val="0"/>
              </a:spcBef>
            </a:pPr>
            <a:r>
              <a:rPr lang="en-US" sz="3100" dirty="0" smtClean="0"/>
              <a:t>Recent </a:t>
            </a:r>
            <a:r>
              <a:rPr lang="en-US" sz="3100" dirty="0"/>
              <a:t>CMS rulemaking softens this requirement</a:t>
            </a:r>
          </a:p>
          <a:p>
            <a:pPr>
              <a:spcBef>
                <a:spcPts val="0"/>
              </a:spcBef>
            </a:pPr>
            <a:endParaRPr lang="en-US" sz="1300" dirty="0" smtClean="0"/>
          </a:p>
          <a:p>
            <a:pPr>
              <a:spcBef>
                <a:spcPts val="0"/>
              </a:spcBef>
            </a:pPr>
            <a:r>
              <a:rPr lang="en-US" sz="3400" dirty="0" smtClean="0"/>
              <a:t>May expand Medicaid eligibility to cover all non-elderly adults up to 133% of FPL, effective 2014 (depends on state)</a:t>
            </a:r>
          </a:p>
          <a:p>
            <a:pPr>
              <a:spcBef>
                <a:spcPts val="0"/>
              </a:spcBef>
            </a:pPr>
            <a:endParaRPr lang="en-US" sz="1300" dirty="0" smtClean="0"/>
          </a:p>
          <a:p>
            <a:pPr>
              <a:spcBef>
                <a:spcPts val="0"/>
              </a:spcBef>
            </a:pPr>
            <a:r>
              <a:rPr lang="en-US" sz="3400" dirty="0" smtClean="0"/>
              <a:t>Increases access to private health insurance and does not permit discriminatory practices</a:t>
            </a:r>
            <a:endParaRPr lang="en-US" dirty="0" smtClean="0"/>
          </a:p>
          <a:p>
            <a:pPr lvl="1">
              <a:spcBef>
                <a:spcPts val="0"/>
              </a:spcBef>
            </a:pPr>
            <a:r>
              <a:rPr lang="en-US" sz="3100" dirty="0" smtClean="0"/>
              <a:t>Eliminates higher premiums based </a:t>
            </a:r>
            <a:r>
              <a:rPr lang="en-US" sz="3100" dirty="0"/>
              <a:t>on </a:t>
            </a:r>
            <a:r>
              <a:rPr lang="en-US" sz="3100" dirty="0" smtClean="0"/>
              <a:t>health</a:t>
            </a:r>
          </a:p>
          <a:p>
            <a:pPr lvl="1">
              <a:spcBef>
                <a:spcPts val="0"/>
              </a:spcBef>
            </a:pPr>
            <a:r>
              <a:rPr lang="en-US" sz="3100" dirty="0" smtClean="0"/>
              <a:t>Insurers </a:t>
            </a:r>
            <a:r>
              <a:rPr lang="en-US" sz="3100" dirty="0"/>
              <a:t>cannot rescind coverage for adults or children except in cases of fraud or intentional misrepresentation of a material </a:t>
            </a:r>
            <a:r>
              <a:rPr lang="en-US" sz="3100" dirty="0" smtClean="0"/>
              <a:t>fact</a:t>
            </a:r>
          </a:p>
          <a:p>
            <a:pPr lvl="1">
              <a:spcBef>
                <a:spcPts val="0"/>
              </a:spcBef>
            </a:pPr>
            <a:r>
              <a:rPr lang="en-US" sz="3100" dirty="0"/>
              <a:t>Insurers can no longer impose a lifetime dollar limit on essential health </a:t>
            </a:r>
            <a:r>
              <a:rPr lang="en-US" sz="3100" dirty="0" smtClean="0"/>
              <a:t>benefits</a:t>
            </a:r>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13</a:t>
            </a:fld>
            <a:endParaRPr lang="en-US"/>
          </a:p>
        </p:txBody>
      </p:sp>
    </p:spTree>
    <p:extLst>
      <p:ext uri="{BB962C8B-B14F-4D97-AF65-F5344CB8AC3E}">
        <p14:creationId xmlns:p14="http://schemas.microsoft.com/office/powerpoint/2010/main" val="140953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Reform: Impact on Ryan White</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Starting in </a:t>
            </a:r>
            <a:r>
              <a:rPr lang="en-US" dirty="0" smtClean="0"/>
              <a:t>2014, most individuals who previously receiving care through </a:t>
            </a:r>
            <a:r>
              <a:rPr lang="en-US" dirty="0"/>
              <a:t>the Ryan White program will </a:t>
            </a:r>
            <a:r>
              <a:rPr lang="en-US" dirty="0" smtClean="0"/>
              <a:t>be eligible for other </a:t>
            </a:r>
            <a:r>
              <a:rPr lang="en-US" dirty="0"/>
              <a:t>programs created under the </a:t>
            </a:r>
            <a:r>
              <a:rPr lang="en-US" dirty="0" smtClean="0"/>
              <a:t>ACA </a:t>
            </a:r>
          </a:p>
          <a:p>
            <a:pPr lvl="1"/>
            <a:r>
              <a:rPr lang="en-US" dirty="0" smtClean="0"/>
              <a:t>Medicaid Expansion</a:t>
            </a:r>
          </a:p>
          <a:p>
            <a:pPr lvl="1"/>
            <a:r>
              <a:rPr lang="en-US" dirty="0" smtClean="0"/>
              <a:t>State Insurance Exchanges</a:t>
            </a:r>
          </a:p>
          <a:p>
            <a:pPr lvl="1"/>
            <a:r>
              <a:rPr lang="en-US" dirty="0" smtClean="0"/>
              <a:t>State Pre-Existing Condition Insurance Plans (</a:t>
            </a:r>
            <a:r>
              <a:rPr lang="en-US" dirty="0"/>
              <a:t>PCIPs</a:t>
            </a:r>
            <a:r>
              <a:rPr lang="en-US" dirty="0" smtClean="0"/>
              <a:t>)</a:t>
            </a:r>
          </a:p>
          <a:p>
            <a:pPr lvl="1"/>
            <a:r>
              <a:rPr lang="en-US" dirty="0" smtClean="0"/>
              <a:t>Private Health Insurance</a:t>
            </a:r>
          </a:p>
          <a:p>
            <a:r>
              <a:rPr lang="en-US" dirty="0" smtClean="0"/>
              <a:t>Under these programs, while the overall number of insured will likely rise, Ryan White patients could see their benefits decrease, co-pays increase, reduced access to HIV prevention services, and decreased access to medications</a:t>
            </a:r>
          </a:p>
          <a:p>
            <a:r>
              <a:rPr lang="en-US" dirty="0" smtClean="0"/>
              <a:t>In addition, some Ryan White patients will remain uninsured or ineligible for insurance</a:t>
            </a:r>
            <a:endParaRPr lang="en-US" dirty="0"/>
          </a:p>
          <a:p>
            <a:endParaRPr lang="en-US" dirty="0" smtClean="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14</a:t>
            </a:fld>
            <a:endParaRPr lang="en-US"/>
          </a:p>
        </p:txBody>
      </p:sp>
    </p:spTree>
    <p:extLst>
      <p:ext uri="{BB962C8B-B14F-4D97-AF65-F5344CB8AC3E}">
        <p14:creationId xmlns:p14="http://schemas.microsoft.com/office/powerpoint/2010/main" val="2003415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Models of Care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As the health care system heads towards greater coordination and integration, FQHCs and Ryan White programs nationwide are moving into new models of care</a:t>
            </a:r>
          </a:p>
          <a:p>
            <a:r>
              <a:rPr lang="en-US" sz="2800" dirty="0" smtClean="0"/>
              <a:t>Patient-Centered </a:t>
            </a:r>
            <a:r>
              <a:rPr lang="en-US" sz="2800" dirty="0"/>
              <a:t>Medical Homes (PCMHs</a:t>
            </a:r>
            <a:r>
              <a:rPr lang="en-US" sz="2800" dirty="0" smtClean="0"/>
              <a:t>)</a:t>
            </a:r>
            <a:endParaRPr lang="en-US" sz="2800" dirty="0"/>
          </a:p>
          <a:p>
            <a:pPr lvl="1">
              <a:lnSpc>
                <a:spcPct val="80000"/>
              </a:lnSpc>
            </a:pPr>
            <a:r>
              <a:rPr lang="en-US" sz="2400" dirty="0"/>
              <a:t>Personal physicians</a:t>
            </a:r>
          </a:p>
          <a:p>
            <a:pPr lvl="1">
              <a:lnSpc>
                <a:spcPct val="80000"/>
              </a:lnSpc>
            </a:pPr>
            <a:r>
              <a:rPr lang="en-US" sz="2400" dirty="0"/>
              <a:t>Whole person orientation</a:t>
            </a:r>
          </a:p>
          <a:p>
            <a:pPr lvl="1">
              <a:lnSpc>
                <a:spcPct val="80000"/>
              </a:lnSpc>
            </a:pPr>
            <a:r>
              <a:rPr lang="en-US" sz="2400" dirty="0"/>
              <a:t>Coordinated and integrated care</a:t>
            </a:r>
          </a:p>
          <a:p>
            <a:pPr lvl="1">
              <a:lnSpc>
                <a:spcPct val="80000"/>
              </a:lnSpc>
            </a:pPr>
            <a:r>
              <a:rPr lang="en-US" sz="2400" dirty="0"/>
              <a:t>Safe and high-quality care through evidence-informed medicine, appropriate use of health information technology, and continuous quality improvements</a:t>
            </a:r>
          </a:p>
          <a:p>
            <a:pPr lvl="1">
              <a:lnSpc>
                <a:spcPct val="80000"/>
              </a:lnSpc>
            </a:pPr>
            <a:r>
              <a:rPr lang="en-US" sz="2400" dirty="0"/>
              <a:t>Expanded access to care</a:t>
            </a:r>
          </a:p>
          <a:p>
            <a:pPr lvl="1">
              <a:lnSpc>
                <a:spcPct val="80000"/>
              </a:lnSpc>
            </a:pPr>
            <a:r>
              <a:rPr lang="en-US" sz="2400" dirty="0"/>
              <a:t>Payment that recognizes added value from additional components of patient-centered </a:t>
            </a:r>
            <a:r>
              <a:rPr lang="en-US" sz="2400" dirty="0" smtClean="0"/>
              <a:t>care</a:t>
            </a:r>
          </a:p>
          <a:p>
            <a:pPr lvl="1">
              <a:lnSpc>
                <a:spcPct val="80000"/>
              </a:lnSpc>
            </a:pPr>
            <a:endParaRPr lang="en-US" sz="2400" dirty="0" smtClean="0"/>
          </a:p>
          <a:p>
            <a:pPr lvl="1">
              <a:lnSpc>
                <a:spcPct val="80000"/>
              </a:lnSpc>
            </a:pPr>
            <a:endParaRPr lang="en-US" sz="2400" dirty="0"/>
          </a:p>
          <a:p>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15</a:t>
            </a:fld>
            <a:endParaRPr lang="en-US"/>
          </a:p>
        </p:txBody>
      </p:sp>
    </p:spTree>
    <p:extLst>
      <p:ext uri="{BB962C8B-B14F-4D97-AF65-F5344CB8AC3E}">
        <p14:creationId xmlns:p14="http://schemas.microsoft.com/office/powerpoint/2010/main" val="1288016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Models of Care</a:t>
            </a:r>
            <a:endParaRPr lang="en-US" dirty="0"/>
          </a:p>
        </p:txBody>
      </p:sp>
      <p:sp>
        <p:nvSpPr>
          <p:cNvPr id="3" name="Content Placeholder 2"/>
          <p:cNvSpPr>
            <a:spLocks noGrp="1"/>
          </p:cNvSpPr>
          <p:nvPr>
            <p:ph idx="1"/>
          </p:nvPr>
        </p:nvSpPr>
        <p:spPr>
          <a:xfrm>
            <a:off x="153988" y="914400"/>
            <a:ext cx="5484812" cy="5105400"/>
          </a:xfrm>
        </p:spPr>
        <p:txBody>
          <a:bodyPr/>
          <a:lstStyle/>
          <a:p>
            <a:pPr>
              <a:lnSpc>
                <a:spcPct val="80000"/>
              </a:lnSpc>
            </a:pPr>
            <a:r>
              <a:rPr lang="en-US" dirty="0" smtClean="0"/>
              <a:t>Other collaborative models</a:t>
            </a:r>
          </a:p>
          <a:p>
            <a:pPr lvl="1">
              <a:lnSpc>
                <a:spcPct val="80000"/>
              </a:lnSpc>
            </a:pPr>
            <a:r>
              <a:rPr lang="en-US" dirty="0" smtClean="0"/>
              <a:t>Community </a:t>
            </a:r>
            <a:r>
              <a:rPr lang="en-US" dirty="0"/>
              <a:t>Transformation Grants, Collaborative Care Networks, Community Health </a:t>
            </a:r>
            <a:r>
              <a:rPr lang="en-US" dirty="0" smtClean="0"/>
              <a:t>Teams</a:t>
            </a:r>
            <a:endParaRPr lang="en-US" sz="3200" dirty="0" smtClean="0"/>
          </a:p>
          <a:p>
            <a:pPr lvl="1">
              <a:lnSpc>
                <a:spcPct val="80000"/>
              </a:lnSpc>
            </a:pPr>
            <a:r>
              <a:rPr lang="en-US" dirty="0" smtClean="0"/>
              <a:t>Medicare </a:t>
            </a:r>
            <a:r>
              <a:rPr lang="en-US" dirty="0"/>
              <a:t>and Medicaid Accountable Care Organization (ACO) and Bundled Payment </a:t>
            </a:r>
            <a:r>
              <a:rPr lang="en-US" dirty="0" smtClean="0"/>
              <a:t>Demonstrations</a:t>
            </a:r>
          </a:p>
          <a:p>
            <a:pPr lvl="1">
              <a:lnSpc>
                <a:spcPct val="80000"/>
              </a:lnSpc>
            </a:pPr>
            <a:r>
              <a:rPr lang="en-US" dirty="0" smtClean="0"/>
              <a:t>Health Center-Controlled Networks</a:t>
            </a:r>
          </a:p>
          <a:p>
            <a:pPr lvl="1">
              <a:lnSpc>
                <a:spcPct val="80000"/>
              </a:lnSpc>
            </a:pPr>
            <a:endParaRPr lang="en-US" dirty="0" smtClean="0"/>
          </a:p>
          <a:p>
            <a:pPr marL="0" indent="0">
              <a:lnSpc>
                <a:spcPct val="80000"/>
              </a:lnSpc>
              <a:buNone/>
            </a:pPr>
            <a:endParaRPr lang="en-US" dirty="0" smtClean="0"/>
          </a:p>
          <a:p>
            <a:pPr lvl="1">
              <a:lnSpc>
                <a:spcPct val="80000"/>
              </a:lnSpc>
            </a:pPr>
            <a:endParaRPr lang="en-US" sz="2400" dirty="0"/>
          </a:p>
          <a:p>
            <a:endParaRPr lang="en-US" dirty="0"/>
          </a:p>
        </p:txBody>
      </p:sp>
      <p:pic>
        <p:nvPicPr>
          <p:cNvPr id="5124" name="Picture 4" descr="C:\Users\lhoffman\AppData\Local\Microsoft\Windows\Temporary Internet Files\Content.IE5\AJJPG5DW\MP90043928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681716"/>
            <a:ext cx="3276600" cy="3276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16</a:t>
            </a:fld>
            <a:endParaRPr lang="en-US"/>
          </a:p>
        </p:txBody>
      </p:sp>
    </p:spTree>
    <p:extLst>
      <p:ext uri="{BB962C8B-B14F-4D97-AF65-F5344CB8AC3E}">
        <p14:creationId xmlns:p14="http://schemas.microsoft.com/office/powerpoint/2010/main" val="496701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title"/>
          </p:nvPr>
        </p:nvSpPr>
        <p:spPr/>
        <p:txBody>
          <a:bodyPr>
            <a:normAutofit fontScale="90000"/>
          </a:bodyPr>
          <a:lstStyle/>
          <a:p>
            <a:r>
              <a:rPr lang="en-US" sz="3600" dirty="0"/>
              <a:t>Range of Collaboration Models</a:t>
            </a:r>
          </a:p>
        </p:txBody>
      </p:sp>
      <p:sp>
        <p:nvSpPr>
          <p:cNvPr id="114692" name="Rectangle 3"/>
          <p:cNvSpPr>
            <a:spLocks noGrp="1" noChangeArrowheads="1"/>
          </p:cNvSpPr>
          <p:nvPr>
            <p:ph idx="1"/>
          </p:nvPr>
        </p:nvSpPr>
        <p:spPr/>
        <p:txBody>
          <a:bodyPr>
            <a:normAutofit/>
          </a:bodyPr>
          <a:lstStyle/>
          <a:p>
            <a:pPr>
              <a:spcBef>
                <a:spcPts val="0"/>
              </a:spcBef>
            </a:pPr>
            <a:endParaRPr lang="en-US" sz="2000" dirty="0" smtClean="0"/>
          </a:p>
          <a:p>
            <a:pPr lvl="1">
              <a:spcBef>
                <a:spcPts val="0"/>
              </a:spcBef>
            </a:pPr>
            <a:r>
              <a:rPr lang="en-US" sz="3600" dirty="0" smtClean="0"/>
              <a:t>Referral </a:t>
            </a:r>
            <a:r>
              <a:rPr lang="en-US" sz="3600" dirty="0"/>
              <a:t>Arrangements</a:t>
            </a:r>
          </a:p>
          <a:p>
            <a:pPr lvl="1">
              <a:spcBef>
                <a:spcPts val="0"/>
              </a:spcBef>
            </a:pPr>
            <a:r>
              <a:rPr lang="en-US" sz="3600" dirty="0" smtClean="0"/>
              <a:t>Co-location Referral Arrangements</a:t>
            </a:r>
          </a:p>
          <a:p>
            <a:pPr lvl="1">
              <a:spcBef>
                <a:spcPts val="0"/>
              </a:spcBef>
            </a:pPr>
            <a:r>
              <a:rPr lang="en-US" sz="3600" dirty="0" smtClean="0">
                <a:ea typeface="+mn-ea"/>
                <a:cs typeface="+mn-cs"/>
              </a:rPr>
              <a:t>Lease </a:t>
            </a:r>
            <a:r>
              <a:rPr lang="en-US" sz="3600" dirty="0">
                <a:ea typeface="+mn-ea"/>
                <a:cs typeface="+mn-cs"/>
              </a:rPr>
              <a:t>of </a:t>
            </a:r>
            <a:r>
              <a:rPr lang="en-US" sz="3600" dirty="0" smtClean="0">
                <a:ea typeface="+mn-ea"/>
                <a:cs typeface="+mn-cs"/>
              </a:rPr>
              <a:t>Personnel </a:t>
            </a:r>
            <a:r>
              <a:rPr lang="en-US" sz="3600" dirty="0">
                <a:ea typeface="+mn-ea"/>
                <a:cs typeface="+mn-cs"/>
              </a:rPr>
              <a:t>and </a:t>
            </a:r>
            <a:r>
              <a:rPr lang="en-US" sz="3600" dirty="0" smtClean="0">
                <a:ea typeface="+mn-ea"/>
                <a:cs typeface="+mn-cs"/>
              </a:rPr>
              <a:t>Services</a:t>
            </a:r>
          </a:p>
          <a:p>
            <a:pPr lvl="1">
              <a:spcBef>
                <a:spcPts val="0"/>
              </a:spcBef>
            </a:pPr>
            <a:r>
              <a:rPr lang="en-US" sz="3600" dirty="0" smtClean="0">
                <a:ea typeface="+mn-ea"/>
                <a:cs typeface="+mn-cs"/>
              </a:rPr>
              <a:t>Establishment of New Site</a:t>
            </a:r>
          </a:p>
          <a:p>
            <a:pPr lvl="1">
              <a:spcBef>
                <a:spcPts val="0"/>
              </a:spcBef>
            </a:pPr>
            <a:r>
              <a:rPr lang="en-US" sz="3600" dirty="0" err="1" smtClean="0">
                <a:ea typeface="+mn-ea"/>
                <a:cs typeface="+mn-cs"/>
              </a:rPr>
              <a:t>Subrecipient</a:t>
            </a:r>
            <a:r>
              <a:rPr lang="en-US" sz="3600" dirty="0" smtClean="0">
                <a:ea typeface="+mn-ea"/>
                <a:cs typeface="+mn-cs"/>
              </a:rPr>
              <a:t> Arrangements </a:t>
            </a:r>
          </a:p>
          <a:p>
            <a:pPr>
              <a:lnSpc>
                <a:spcPct val="90000"/>
              </a:lnSpc>
              <a:spcBef>
                <a:spcPts val="200"/>
              </a:spcBef>
            </a:pPr>
            <a:endParaRPr lang="en-US" sz="4800" dirty="0"/>
          </a:p>
          <a:p>
            <a:pPr>
              <a:lnSpc>
                <a:spcPct val="80000"/>
              </a:lnSpc>
              <a:buFontTx/>
              <a:buNone/>
            </a:pPr>
            <a:r>
              <a:rPr lang="en-US" sz="2800" dirty="0"/>
              <a:t>	</a:t>
            </a:r>
          </a:p>
        </p:txBody>
      </p:sp>
      <p:pic>
        <p:nvPicPr>
          <p:cNvPr id="6147" name="Picture 3" descr="C:\Users\lhoffman\AppData\Local\Microsoft\Windows\Temporary Internet Files\Content.IE5\53D0M2ER\MC9000562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4495800"/>
            <a:ext cx="3546389" cy="1447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17</a:t>
            </a:fld>
            <a:endParaRPr lang="en-US"/>
          </a:p>
        </p:txBody>
      </p:sp>
    </p:spTree>
    <p:extLst>
      <p:ext uri="{BB962C8B-B14F-4D97-AF65-F5344CB8AC3E}">
        <p14:creationId xmlns:p14="http://schemas.microsoft.com/office/powerpoint/2010/main" val="3487790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title" idx="4294967295"/>
          </p:nvPr>
        </p:nvSpPr>
        <p:spPr>
          <a:xfrm>
            <a:off x="0" y="92075"/>
            <a:ext cx="7007225" cy="669925"/>
          </a:xfrm>
        </p:spPr>
        <p:txBody>
          <a:bodyPr/>
          <a:lstStyle/>
          <a:p>
            <a:r>
              <a:rPr lang="en-US" sz="3600" dirty="0"/>
              <a:t>Referral Arrangements</a:t>
            </a:r>
          </a:p>
        </p:txBody>
      </p:sp>
      <p:sp>
        <p:nvSpPr>
          <p:cNvPr id="114692" name="Rectangle 3"/>
          <p:cNvSpPr>
            <a:spLocks noGrp="1" noChangeArrowheads="1"/>
          </p:cNvSpPr>
          <p:nvPr>
            <p:ph type="body" idx="4294967295"/>
          </p:nvPr>
        </p:nvSpPr>
        <p:spPr>
          <a:xfrm>
            <a:off x="457200" y="1028700"/>
            <a:ext cx="8686800" cy="4914900"/>
          </a:xfrm>
        </p:spPr>
        <p:txBody>
          <a:bodyPr/>
          <a:lstStyle/>
          <a:p>
            <a:pPr marL="0" indent="0" algn="ctr">
              <a:lnSpc>
                <a:spcPct val="90000"/>
              </a:lnSpc>
              <a:spcBef>
                <a:spcPts val="200"/>
              </a:spcBef>
              <a:buNone/>
            </a:pPr>
            <a:r>
              <a:rPr lang="en-US" sz="3400" dirty="0" smtClean="0">
                <a:solidFill>
                  <a:srgbClr val="7030A0"/>
                </a:solidFill>
              </a:rPr>
              <a:t>Patients</a:t>
            </a:r>
            <a:endParaRPr lang="en-US" sz="3400" dirty="0"/>
          </a:p>
          <a:p>
            <a:pPr>
              <a:lnSpc>
                <a:spcPct val="80000"/>
              </a:lnSpc>
              <a:buFontTx/>
              <a:buNone/>
            </a:pPr>
            <a:r>
              <a:rPr lang="en-US" sz="1800" dirty="0"/>
              <a:t>	</a:t>
            </a:r>
          </a:p>
        </p:txBody>
      </p:sp>
      <p:sp>
        <p:nvSpPr>
          <p:cNvPr id="9" name="TextBox 8"/>
          <p:cNvSpPr txBox="1"/>
          <p:nvPr/>
        </p:nvSpPr>
        <p:spPr>
          <a:xfrm>
            <a:off x="5063562" y="1631098"/>
            <a:ext cx="2404038" cy="590062"/>
          </a:xfrm>
          <a:prstGeom prst="rect">
            <a:avLst/>
          </a:prstGeom>
        </p:spPr>
        <p:txBody>
          <a:bodyPr wrap="square" rtlCol="0">
            <a:spAutoFit/>
          </a:bodyPr>
          <a:lstStyle/>
          <a:p>
            <a:pPr algn="ctr"/>
            <a:r>
              <a:rPr lang="en-US" sz="3200" dirty="0" smtClean="0">
                <a:solidFill>
                  <a:schemeClr val="bg1"/>
                </a:solidFill>
              </a:rPr>
              <a:t>Referral</a:t>
            </a:r>
          </a:p>
        </p:txBody>
      </p:sp>
      <p:sp>
        <p:nvSpPr>
          <p:cNvPr id="6" name="Oval 5"/>
          <p:cNvSpPr/>
          <p:nvPr/>
        </p:nvSpPr>
        <p:spPr bwMode="auto">
          <a:xfrm>
            <a:off x="781290" y="1266689"/>
            <a:ext cx="3028709" cy="1915529"/>
          </a:xfrm>
          <a:prstGeom prst="ellips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1" name="Oval 10"/>
          <p:cNvSpPr/>
          <p:nvPr/>
        </p:nvSpPr>
        <p:spPr bwMode="auto">
          <a:xfrm>
            <a:off x="5314950" y="1249526"/>
            <a:ext cx="2990850" cy="1915529"/>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8" name="TextBox 7"/>
          <p:cNvSpPr txBox="1"/>
          <p:nvPr/>
        </p:nvSpPr>
        <p:spPr>
          <a:xfrm>
            <a:off x="1704612" y="1831655"/>
            <a:ext cx="1438637" cy="590062"/>
          </a:xfrm>
          <a:prstGeom prst="rect">
            <a:avLst/>
          </a:prstGeom>
        </p:spPr>
        <p:txBody>
          <a:bodyPr wrap="square" rtlCol="0">
            <a:spAutoFit/>
          </a:bodyPr>
          <a:lstStyle/>
          <a:p>
            <a:r>
              <a:rPr lang="en-US" sz="3200" dirty="0" smtClean="0">
                <a:solidFill>
                  <a:schemeClr val="bg1"/>
                </a:solidFill>
              </a:rPr>
              <a:t>FQHC</a:t>
            </a:r>
          </a:p>
        </p:txBody>
      </p:sp>
      <p:sp>
        <p:nvSpPr>
          <p:cNvPr id="14" name="TextBox 13"/>
          <p:cNvSpPr txBox="1"/>
          <p:nvPr/>
        </p:nvSpPr>
        <p:spPr>
          <a:xfrm>
            <a:off x="6012324" y="1439623"/>
            <a:ext cx="2217276" cy="1200329"/>
          </a:xfrm>
          <a:prstGeom prst="rect">
            <a:avLst/>
          </a:prstGeom>
        </p:spPr>
        <p:txBody>
          <a:bodyPr wrap="square" rtlCol="0">
            <a:spAutoFit/>
          </a:bodyPr>
          <a:lstStyle/>
          <a:p>
            <a:endParaRPr lang="en-US" sz="2400" dirty="0" smtClean="0">
              <a:solidFill>
                <a:schemeClr val="bg1"/>
              </a:solidFill>
            </a:endParaRPr>
          </a:p>
          <a:p>
            <a:r>
              <a:rPr lang="en-US" sz="2400" dirty="0" smtClean="0">
                <a:solidFill>
                  <a:schemeClr val="bg1"/>
                </a:solidFill>
              </a:rPr>
              <a:t>Ryan White Program</a:t>
            </a:r>
            <a:endParaRPr lang="en-US" sz="2400" dirty="0">
              <a:solidFill>
                <a:schemeClr val="bg1"/>
              </a:solidFill>
            </a:endParaRPr>
          </a:p>
        </p:txBody>
      </p:sp>
      <p:sp>
        <p:nvSpPr>
          <p:cNvPr id="26" name="Curved Left Arrow 25"/>
          <p:cNvSpPr/>
          <p:nvPr/>
        </p:nvSpPr>
        <p:spPr bwMode="auto">
          <a:xfrm>
            <a:off x="3838454" y="1847850"/>
            <a:ext cx="1476496" cy="684731"/>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80" charset="0"/>
            </a:endParaRPr>
          </a:p>
        </p:txBody>
      </p:sp>
      <p:sp>
        <p:nvSpPr>
          <p:cNvPr id="27" name="TextBox 26"/>
          <p:cNvSpPr txBox="1"/>
          <p:nvPr/>
        </p:nvSpPr>
        <p:spPr>
          <a:xfrm>
            <a:off x="551121" y="3581400"/>
            <a:ext cx="8229599" cy="2523768"/>
          </a:xfrm>
          <a:prstGeom prst="rect">
            <a:avLst/>
          </a:prstGeom>
        </p:spPr>
        <p:txBody>
          <a:bodyPr wrap="square" rtlCol="0">
            <a:spAutoFit/>
          </a:bodyPr>
          <a:lstStyle/>
          <a:p>
            <a:r>
              <a:rPr lang="en-US" sz="2200" dirty="0"/>
              <a:t>The referral provider </a:t>
            </a:r>
            <a:r>
              <a:rPr lang="en-US" sz="2200" dirty="0" smtClean="0"/>
              <a:t>agrees </a:t>
            </a:r>
            <a:r>
              <a:rPr lang="en-US" sz="2200" dirty="0"/>
              <a:t>to furnish services to referred </a:t>
            </a:r>
            <a:r>
              <a:rPr lang="en-US" sz="2200" dirty="0" smtClean="0"/>
              <a:t>FQHC patients </a:t>
            </a:r>
            <a:endParaRPr lang="en-US" sz="2200" dirty="0"/>
          </a:p>
          <a:p>
            <a:pPr marL="800100" lvl="1" indent="-342900">
              <a:buFont typeface="Arial" pitchFamily="34" charset="0"/>
              <a:buChar char="•"/>
            </a:pPr>
            <a:r>
              <a:rPr lang="en-US" sz="1900" dirty="0" smtClean="0"/>
              <a:t>Referral provider is </a:t>
            </a:r>
            <a:r>
              <a:rPr lang="en-US" sz="1900" dirty="0"/>
              <a:t>financially, clinically and legally responsible and is solely liable for claims related to </a:t>
            </a:r>
            <a:r>
              <a:rPr lang="en-US" sz="1900" dirty="0" smtClean="0"/>
              <a:t>services</a:t>
            </a:r>
          </a:p>
          <a:p>
            <a:pPr marL="800100" lvl="1" indent="-342900">
              <a:buFont typeface="Arial" pitchFamily="34" charset="0"/>
              <a:buChar char="•"/>
            </a:pPr>
            <a:r>
              <a:rPr lang="en-US" sz="1900" dirty="0" smtClean="0"/>
              <a:t>Referral provider bills and collects payment for the services rendered (note: If providing services as a referral provider, the FQHC/RWP must ensure compliance with Sec. 330 and RWP requirements, as applicable)</a:t>
            </a:r>
            <a:endParaRPr lang="en-US" sz="1900" dirty="0"/>
          </a:p>
        </p:txBody>
      </p:sp>
      <p:sp>
        <p:nvSpPr>
          <p:cNvPr id="12"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18</a:t>
            </a:fld>
            <a:endParaRPr lang="en-US"/>
          </a:p>
        </p:txBody>
      </p:sp>
    </p:spTree>
    <p:extLst>
      <p:ext uri="{BB962C8B-B14F-4D97-AF65-F5344CB8AC3E}">
        <p14:creationId xmlns:p14="http://schemas.microsoft.com/office/powerpoint/2010/main" val="2336023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sz="3600" dirty="0" smtClean="0"/>
              <a:t>Referral Arrangements</a:t>
            </a:r>
          </a:p>
        </p:txBody>
      </p:sp>
      <p:sp>
        <p:nvSpPr>
          <p:cNvPr id="40963" name="Rectangle 3"/>
          <p:cNvSpPr>
            <a:spLocks noGrp="1" noChangeArrowheads="1"/>
          </p:cNvSpPr>
          <p:nvPr>
            <p:ph idx="1"/>
          </p:nvPr>
        </p:nvSpPr>
        <p:spPr/>
        <p:txBody>
          <a:bodyPr>
            <a:normAutofit/>
          </a:bodyPr>
          <a:lstStyle/>
          <a:p>
            <a:pPr>
              <a:buFont typeface="Arial" pitchFamily="34" charset="0"/>
              <a:buChar char="•"/>
            </a:pPr>
            <a:r>
              <a:rPr lang="en-US" sz="2000" dirty="0"/>
              <a:t>Do the FQHC and RWP have sufficient personnel to see additional patients? </a:t>
            </a:r>
          </a:p>
          <a:p>
            <a:pPr>
              <a:buFont typeface="Arial" pitchFamily="34" charset="0"/>
              <a:buChar char="•"/>
            </a:pPr>
            <a:r>
              <a:rPr lang="en-US" sz="2000" dirty="0"/>
              <a:t>Will </a:t>
            </a:r>
            <a:r>
              <a:rPr lang="en-US" sz="2000" dirty="0" smtClean="0"/>
              <a:t>patients </a:t>
            </a:r>
            <a:r>
              <a:rPr lang="en-US" sz="2000" dirty="0"/>
              <a:t>have reasonable access to the services provided by the </a:t>
            </a:r>
            <a:r>
              <a:rPr lang="en-US" sz="2000" dirty="0" smtClean="0"/>
              <a:t>FQHC/RWP</a:t>
            </a:r>
            <a:r>
              <a:rPr lang="en-US" sz="2000" dirty="0"/>
              <a:t>?</a:t>
            </a:r>
          </a:p>
          <a:p>
            <a:pPr>
              <a:buFont typeface="Arial" pitchFamily="34" charset="0"/>
              <a:buChar char="•"/>
            </a:pPr>
            <a:r>
              <a:rPr lang="en-US" sz="2000" dirty="0"/>
              <a:t>How will referrals be made and managed?</a:t>
            </a:r>
          </a:p>
          <a:p>
            <a:pPr>
              <a:buFont typeface="Arial" pitchFamily="34" charset="0"/>
              <a:buChar char="•"/>
            </a:pPr>
            <a:r>
              <a:rPr lang="en-US" sz="2000" dirty="0"/>
              <a:t>Will the RWP agree to accept all patients referred to it by the FQHC, </a:t>
            </a:r>
            <a:r>
              <a:rPr lang="en-US" sz="2000" dirty="0" smtClean="0"/>
              <a:t>regardless </a:t>
            </a:r>
            <a:r>
              <a:rPr lang="en-US" sz="2000" dirty="0"/>
              <a:t>of ability to pay, subject to capacity limitation</a:t>
            </a:r>
            <a:r>
              <a:rPr lang="en-US" sz="2000" dirty="0" smtClean="0"/>
              <a:t>?</a:t>
            </a:r>
          </a:p>
          <a:p>
            <a:pPr>
              <a:buFont typeface="Arial" pitchFamily="34" charset="0"/>
              <a:buChar char="•"/>
            </a:pPr>
            <a:r>
              <a:rPr lang="en-US" sz="2000" dirty="0"/>
              <a:t>Will the </a:t>
            </a:r>
            <a:r>
              <a:rPr lang="en-US" sz="2000" dirty="0" smtClean="0"/>
              <a:t>FQHC agree </a:t>
            </a:r>
            <a:r>
              <a:rPr lang="en-US" sz="2000" dirty="0"/>
              <a:t>to accept all patients referred to it by the </a:t>
            </a:r>
            <a:r>
              <a:rPr lang="en-US" sz="2000" dirty="0" smtClean="0"/>
              <a:t>RWP, </a:t>
            </a:r>
            <a:r>
              <a:rPr lang="en-US" sz="2000" dirty="0"/>
              <a:t>regardless of ability to pay, subject to capacity limitation?</a:t>
            </a:r>
          </a:p>
          <a:p>
            <a:pPr>
              <a:buFont typeface="Arial" pitchFamily="34" charset="0"/>
              <a:buChar char="•"/>
            </a:pPr>
            <a:endParaRPr lang="en-US" sz="2000" dirty="0"/>
          </a:p>
          <a:p>
            <a:pPr lvl="1"/>
            <a:endParaRPr lang="en-US" sz="1800" dirty="0" smtClean="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19</a:t>
            </a:fld>
            <a:endParaRPr lang="en-US"/>
          </a:p>
        </p:txBody>
      </p:sp>
    </p:spTree>
    <p:extLst>
      <p:ext uri="{BB962C8B-B14F-4D97-AF65-F5344CB8AC3E}">
        <p14:creationId xmlns:p14="http://schemas.microsoft.com/office/powerpoint/2010/main" val="2260836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84" y="1219200"/>
            <a:ext cx="3429000" cy="238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a:xfrm>
            <a:off x="381000" y="4419600"/>
            <a:ext cx="8763000" cy="1676400"/>
          </a:xfrm>
        </p:spPr>
        <p:txBody>
          <a:bodyPr>
            <a:normAutofit/>
          </a:bodyPr>
          <a:lstStyle/>
          <a:p>
            <a:r>
              <a:rPr lang="en-US" sz="2200" dirty="0" smtClean="0"/>
              <a:t>Commercial support was not received for this activity. </a:t>
            </a:r>
          </a:p>
          <a:p>
            <a:r>
              <a:rPr lang="en-US" sz="2200" dirty="0" smtClean="0"/>
              <a:t>Jacki Leifer, Esq. has no financial interest or relationships to disclose.</a:t>
            </a:r>
            <a:endParaRPr lang="en-US" sz="2200" dirty="0"/>
          </a:p>
        </p:txBody>
      </p:sp>
      <p:sp>
        <p:nvSpPr>
          <p:cNvPr id="5" name="TextBox 4"/>
          <p:cNvSpPr txBox="1"/>
          <p:nvPr/>
        </p:nvSpPr>
        <p:spPr>
          <a:xfrm>
            <a:off x="3276600" y="1096566"/>
            <a:ext cx="5486400" cy="3416320"/>
          </a:xfrm>
          <a:prstGeom prst="rect">
            <a:avLst/>
          </a:prstGeom>
          <a:noFill/>
        </p:spPr>
        <p:txBody>
          <a:bodyPr wrap="square" rtlCol="0">
            <a:spAutoFit/>
          </a:bodyPr>
          <a:lstStyle/>
          <a:p>
            <a:r>
              <a:rPr lang="en-US" sz="2200" dirty="0"/>
              <a:t>This continuing education activity is managed and accredited by Professional Education </a:t>
            </a:r>
            <a:r>
              <a:rPr lang="en-US" sz="2200" dirty="0" smtClean="0"/>
              <a:t>Services </a:t>
            </a:r>
            <a:r>
              <a:rPr lang="en-US" sz="2200" dirty="0"/>
              <a:t>Group.  The information presented in this activity represents the opinion of the authors.  Neither PESG, nor any accrediting organization endorses any commercial products displayed or mentioned in conjunction with this activity. </a:t>
            </a:r>
          </a:p>
          <a:p>
            <a:endParaRPr lang="en-US" dirty="0"/>
          </a:p>
        </p:txBody>
      </p:sp>
      <p:sp>
        <p:nvSpPr>
          <p:cNvPr id="6"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a:t>
            </a:fld>
            <a:endParaRPr lang="en-US"/>
          </a:p>
        </p:txBody>
      </p:sp>
    </p:spTree>
    <p:extLst>
      <p:ext uri="{BB962C8B-B14F-4D97-AF65-F5344CB8AC3E}">
        <p14:creationId xmlns:p14="http://schemas.microsoft.com/office/powerpoint/2010/main" val="19277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title" idx="4294967295"/>
          </p:nvPr>
        </p:nvSpPr>
        <p:spPr>
          <a:xfrm>
            <a:off x="0" y="92075"/>
            <a:ext cx="8247063" cy="669925"/>
          </a:xfrm>
        </p:spPr>
        <p:txBody>
          <a:bodyPr>
            <a:normAutofit/>
          </a:bodyPr>
          <a:lstStyle/>
          <a:p>
            <a:r>
              <a:rPr lang="en-US" sz="3600" dirty="0" smtClean="0"/>
              <a:t>Co-Location Referral </a:t>
            </a:r>
            <a:r>
              <a:rPr lang="en-US" sz="3600" dirty="0"/>
              <a:t>Arrangements</a:t>
            </a:r>
          </a:p>
        </p:txBody>
      </p:sp>
      <p:sp>
        <p:nvSpPr>
          <p:cNvPr id="9" name="TextBox 8"/>
          <p:cNvSpPr txBox="1"/>
          <p:nvPr/>
        </p:nvSpPr>
        <p:spPr>
          <a:xfrm>
            <a:off x="6235366" y="1868158"/>
            <a:ext cx="2419350" cy="584775"/>
          </a:xfrm>
          <a:prstGeom prst="rect">
            <a:avLst/>
          </a:prstGeom>
        </p:spPr>
        <p:txBody>
          <a:bodyPr wrap="square" rtlCol="0">
            <a:spAutoFit/>
          </a:bodyPr>
          <a:lstStyle/>
          <a:p>
            <a:pPr algn="ctr"/>
            <a:r>
              <a:rPr lang="en-US" sz="3200" dirty="0" smtClean="0">
                <a:solidFill>
                  <a:schemeClr val="bg1"/>
                </a:solidFill>
              </a:rPr>
              <a:t>Referral</a:t>
            </a:r>
          </a:p>
        </p:txBody>
      </p:sp>
      <p:sp>
        <p:nvSpPr>
          <p:cNvPr id="8" name="TextBox 7"/>
          <p:cNvSpPr txBox="1"/>
          <p:nvPr/>
        </p:nvSpPr>
        <p:spPr>
          <a:xfrm>
            <a:off x="1676400" y="1464013"/>
            <a:ext cx="1447800" cy="584775"/>
          </a:xfrm>
          <a:prstGeom prst="rect">
            <a:avLst/>
          </a:prstGeom>
        </p:spPr>
        <p:txBody>
          <a:bodyPr wrap="square" rtlCol="0">
            <a:spAutoFit/>
          </a:bodyPr>
          <a:lstStyle/>
          <a:p>
            <a:r>
              <a:rPr lang="en-US" sz="3200" dirty="0" smtClean="0">
                <a:solidFill>
                  <a:schemeClr val="bg1"/>
                </a:solidFill>
              </a:rPr>
              <a:t>FQHC</a:t>
            </a:r>
          </a:p>
        </p:txBody>
      </p:sp>
      <p:sp>
        <p:nvSpPr>
          <p:cNvPr id="14" name="TextBox 13"/>
          <p:cNvSpPr txBox="1"/>
          <p:nvPr/>
        </p:nvSpPr>
        <p:spPr>
          <a:xfrm>
            <a:off x="5978191" y="1102378"/>
            <a:ext cx="1828800" cy="1569660"/>
          </a:xfrm>
          <a:prstGeom prst="rect">
            <a:avLst/>
          </a:prstGeom>
        </p:spPr>
        <p:txBody>
          <a:bodyPr wrap="square" rtlCol="0">
            <a:spAutoFit/>
          </a:bodyPr>
          <a:lstStyle/>
          <a:p>
            <a:r>
              <a:rPr lang="en-US" sz="3200" dirty="0" smtClean="0">
                <a:solidFill>
                  <a:schemeClr val="bg1"/>
                </a:solidFill>
              </a:rPr>
              <a:t>Co-Located Provider</a:t>
            </a:r>
            <a:endParaRPr lang="en-US" sz="3200" dirty="0">
              <a:solidFill>
                <a:schemeClr val="bg1"/>
              </a:solidFill>
            </a:endParaRPr>
          </a:p>
        </p:txBody>
      </p:sp>
      <p:graphicFrame>
        <p:nvGraphicFramePr>
          <p:cNvPr id="7" name="Diagram 6"/>
          <p:cNvGraphicFramePr/>
          <p:nvPr>
            <p:extLst>
              <p:ext uri="{D42A27DB-BD31-4B8C-83A1-F6EECF244321}">
                <p14:modId xmlns:p14="http://schemas.microsoft.com/office/powerpoint/2010/main" val="4201561345"/>
              </p:ext>
            </p:extLst>
          </p:nvPr>
        </p:nvGraphicFramePr>
        <p:xfrm>
          <a:off x="1428750" y="888677"/>
          <a:ext cx="2362199" cy="2347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7" name="Group 16"/>
          <p:cNvGrpSpPr/>
          <p:nvPr/>
        </p:nvGrpSpPr>
        <p:grpSpPr>
          <a:xfrm>
            <a:off x="4688637" y="875208"/>
            <a:ext cx="3786272" cy="2347159"/>
            <a:chOff x="-712036" y="0"/>
            <a:chExt cx="3786272" cy="2347159"/>
          </a:xfrm>
        </p:grpSpPr>
        <p:sp>
          <p:nvSpPr>
            <p:cNvPr id="18" name="Oval 17"/>
            <p:cNvSpPr/>
            <p:nvPr/>
          </p:nvSpPr>
          <p:spPr>
            <a:xfrm>
              <a:off x="-712036" y="0"/>
              <a:ext cx="3786272" cy="2347159"/>
            </a:xfrm>
            <a:prstGeom prst="ellipse">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Oval 4"/>
            <p:cNvSpPr/>
            <p:nvPr/>
          </p:nvSpPr>
          <p:spPr>
            <a:xfrm>
              <a:off x="187202" y="176036"/>
              <a:ext cx="1987793" cy="399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endParaRPr lang="en-US" sz="3000" kern="1200" dirty="0" smtClean="0"/>
            </a:p>
            <a:p>
              <a:pPr lvl="0" algn="ctr" defTabSz="1333500">
                <a:lnSpc>
                  <a:spcPct val="90000"/>
                </a:lnSpc>
                <a:spcBef>
                  <a:spcPct val="0"/>
                </a:spcBef>
                <a:spcAft>
                  <a:spcPct val="35000"/>
                </a:spcAft>
              </a:pPr>
              <a:r>
                <a:rPr lang="en-US" sz="2600" kern="1200" dirty="0" smtClean="0"/>
                <a:t>FQHC’s Facility </a:t>
              </a:r>
              <a:endParaRPr lang="en-US" sz="2600" kern="1200" dirty="0"/>
            </a:p>
          </p:txBody>
        </p:sp>
      </p:grpSp>
      <p:grpSp>
        <p:nvGrpSpPr>
          <p:cNvPr id="20" name="Group 19"/>
          <p:cNvGrpSpPr/>
          <p:nvPr/>
        </p:nvGrpSpPr>
        <p:grpSpPr>
          <a:xfrm>
            <a:off x="5333998" y="1968887"/>
            <a:ext cx="2495550" cy="1173580"/>
            <a:chOff x="-28969" y="1165810"/>
            <a:chExt cx="2420138" cy="1181348"/>
          </a:xfrm>
          <a:solidFill>
            <a:srgbClr val="0070C0"/>
          </a:solidFill>
        </p:grpSpPr>
        <p:sp>
          <p:nvSpPr>
            <p:cNvPr id="22" name="Oval 21"/>
            <p:cNvSpPr/>
            <p:nvPr/>
          </p:nvSpPr>
          <p:spPr>
            <a:xfrm>
              <a:off x="-28969" y="1165810"/>
              <a:ext cx="2420138" cy="1181348"/>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Oval 4"/>
            <p:cNvSpPr/>
            <p:nvPr/>
          </p:nvSpPr>
          <p:spPr>
            <a:xfrm>
              <a:off x="325451" y="1461147"/>
              <a:ext cx="1711296" cy="5906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Ryan White Program</a:t>
              </a:r>
              <a:endParaRPr lang="en-US" sz="2100" kern="1200" dirty="0"/>
            </a:p>
          </p:txBody>
        </p:sp>
      </p:grpSp>
      <p:sp>
        <p:nvSpPr>
          <p:cNvPr id="25" name="TextBox 24"/>
          <p:cNvSpPr txBox="1"/>
          <p:nvPr/>
        </p:nvSpPr>
        <p:spPr>
          <a:xfrm>
            <a:off x="533400" y="3142467"/>
            <a:ext cx="8458200" cy="3308598"/>
          </a:xfrm>
          <a:prstGeom prst="rect">
            <a:avLst/>
          </a:prstGeom>
        </p:spPr>
        <p:txBody>
          <a:bodyPr wrap="square" rtlCol="0">
            <a:spAutoFit/>
          </a:bodyPr>
          <a:lstStyle/>
          <a:p>
            <a:pPr marL="342900" indent="-342900">
              <a:buFont typeface="Arial" pitchFamily="34" charset="0"/>
              <a:buChar char="•"/>
            </a:pPr>
            <a:r>
              <a:rPr lang="en-US" sz="1900" dirty="0" smtClean="0"/>
              <a:t>Are separate </a:t>
            </a:r>
            <a:r>
              <a:rPr lang="en-US" sz="1900" dirty="0"/>
              <a:t>and distinct patient care delivery </a:t>
            </a:r>
            <a:r>
              <a:rPr lang="en-US" sz="1900" dirty="0" smtClean="0"/>
              <a:t>systems maintained?</a:t>
            </a:r>
            <a:endParaRPr lang="en-US" sz="1900" dirty="0"/>
          </a:p>
          <a:p>
            <a:pPr marL="342900" indent="-342900">
              <a:buFont typeface="Arial" pitchFamily="34" charset="0"/>
              <a:buChar char="•"/>
            </a:pPr>
            <a:r>
              <a:rPr lang="en-US" sz="1900" dirty="0"/>
              <a:t>How will </a:t>
            </a:r>
            <a:r>
              <a:rPr lang="en-US" sz="1900" dirty="0" smtClean="0"/>
              <a:t>referrals </a:t>
            </a:r>
            <a:r>
              <a:rPr lang="en-US" sz="1900" dirty="0"/>
              <a:t>be made and managed?</a:t>
            </a:r>
          </a:p>
          <a:p>
            <a:pPr marL="342900" indent="-342900">
              <a:buFont typeface="Arial" pitchFamily="34" charset="0"/>
              <a:buChar char="•"/>
            </a:pPr>
            <a:r>
              <a:rPr lang="en-US" sz="1900" dirty="0" smtClean="0"/>
              <a:t>Is </a:t>
            </a:r>
            <a:r>
              <a:rPr lang="en-US" sz="1900" dirty="0"/>
              <a:t>there a lease of space and/or equipment?</a:t>
            </a:r>
          </a:p>
          <a:p>
            <a:pPr marL="342900" indent="-342900">
              <a:buFont typeface="Arial" pitchFamily="34" charset="0"/>
              <a:buChar char="•"/>
            </a:pPr>
            <a:r>
              <a:rPr lang="en-US" sz="1900" dirty="0"/>
              <a:t>Can patients distinguish between the FQHC and the </a:t>
            </a:r>
            <a:r>
              <a:rPr lang="en-US" sz="1900" dirty="0" smtClean="0"/>
              <a:t>Ryan White program </a:t>
            </a:r>
            <a:r>
              <a:rPr lang="en-US" sz="1900" dirty="0"/>
              <a:t>(e.g., separate signage, entrances, etc</a:t>
            </a:r>
            <a:r>
              <a:rPr lang="en-US" sz="1900" dirty="0" smtClean="0"/>
              <a:t>.)?</a:t>
            </a:r>
          </a:p>
          <a:p>
            <a:pPr marL="342900" indent="-342900">
              <a:buFont typeface="Arial" pitchFamily="34" charset="0"/>
              <a:buChar char="•"/>
            </a:pPr>
            <a:r>
              <a:rPr lang="en-US" sz="1900" dirty="0" smtClean="0"/>
              <a:t>Are providers separately identified?</a:t>
            </a:r>
          </a:p>
          <a:p>
            <a:r>
              <a:rPr lang="en-US" sz="1900" dirty="0" smtClean="0"/>
              <a:t>Similar considerations about fee schedule and schedule of discounts as under Referral Arrangements: the entity providing the service will determine the relevant fee schedule and schedule of discounts in accordance with its applicable requirements</a:t>
            </a:r>
            <a:endParaRPr lang="en-US" sz="1900" dirty="0"/>
          </a:p>
          <a:p>
            <a:endParaRPr lang="en-US" sz="1900" dirty="0" smtClean="0"/>
          </a:p>
        </p:txBody>
      </p:sp>
      <p:sp>
        <p:nvSpPr>
          <p:cNvPr id="2" name="TextBox 1"/>
          <p:cNvSpPr txBox="1"/>
          <p:nvPr/>
        </p:nvSpPr>
        <p:spPr>
          <a:xfrm>
            <a:off x="1009650" y="1051244"/>
            <a:ext cx="3200400" cy="892552"/>
          </a:xfrm>
          <a:prstGeom prst="rect">
            <a:avLst/>
          </a:prstGeom>
        </p:spPr>
        <p:txBody>
          <a:bodyPr wrap="square" rtlCol="0">
            <a:spAutoFit/>
          </a:bodyPr>
          <a:lstStyle/>
          <a:p>
            <a:pPr algn="ctr"/>
            <a:r>
              <a:rPr lang="en-US" sz="2600" dirty="0" smtClean="0">
                <a:solidFill>
                  <a:schemeClr val="lt1"/>
                </a:solidFill>
                <a:latin typeface="+mn-lt"/>
              </a:rPr>
              <a:t>Ryan White Program Facility</a:t>
            </a:r>
            <a:endParaRPr lang="en-US" sz="2600" dirty="0">
              <a:solidFill>
                <a:schemeClr val="lt1"/>
              </a:solidFill>
              <a:latin typeface="+mn-lt"/>
            </a:endParaRPr>
          </a:p>
        </p:txBody>
      </p:sp>
      <p:sp>
        <p:nvSpPr>
          <p:cNvPr id="15"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20</a:t>
            </a:fld>
            <a:endParaRPr lang="en-US"/>
          </a:p>
        </p:txBody>
      </p:sp>
    </p:spTree>
    <p:extLst>
      <p:ext uri="{BB962C8B-B14F-4D97-AF65-F5344CB8AC3E}">
        <p14:creationId xmlns:p14="http://schemas.microsoft.com/office/powerpoint/2010/main" val="3439871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ext Box 4"/>
          <p:cNvSpPr txBox="1">
            <a:spLocks noChangeArrowheads="1"/>
          </p:cNvSpPr>
          <p:nvPr/>
        </p:nvSpPr>
        <p:spPr bwMode="auto">
          <a:xfrm>
            <a:off x="304800" y="152400"/>
            <a:ext cx="830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pPr>
            <a:r>
              <a:rPr lang="en-US" sz="3600" b="1" dirty="0" smtClean="0">
                <a:solidFill>
                  <a:schemeClr val="bg1"/>
                </a:solidFill>
                <a:ea typeface="ＭＳ Ｐゴシック" pitchFamily="34" charset="-128"/>
                <a:cs typeface="Arial" charset="0"/>
              </a:rPr>
              <a:t>Lease </a:t>
            </a:r>
            <a:r>
              <a:rPr lang="en-US" sz="3600" b="1" dirty="0">
                <a:solidFill>
                  <a:schemeClr val="bg1"/>
                </a:solidFill>
                <a:ea typeface="ＭＳ Ｐゴシック" pitchFamily="34" charset="-128"/>
                <a:cs typeface="Arial" charset="0"/>
              </a:rPr>
              <a:t>of </a:t>
            </a:r>
            <a:r>
              <a:rPr lang="en-US" sz="3600" b="1" dirty="0" smtClean="0">
                <a:solidFill>
                  <a:schemeClr val="bg1"/>
                </a:solidFill>
                <a:ea typeface="ＭＳ Ｐゴシック" pitchFamily="34" charset="-128"/>
                <a:cs typeface="Arial" charset="0"/>
              </a:rPr>
              <a:t>Personnel/Services</a:t>
            </a:r>
            <a:endParaRPr lang="en-US" sz="3600" b="1" dirty="0">
              <a:solidFill>
                <a:schemeClr val="bg1"/>
              </a:solidFill>
              <a:ea typeface="ＭＳ Ｐゴシック" pitchFamily="34" charset="-128"/>
              <a:cs typeface="Arial" charset="0"/>
            </a:endParaRPr>
          </a:p>
        </p:txBody>
      </p:sp>
      <p:sp>
        <p:nvSpPr>
          <p:cNvPr id="7" name="Text Placeholder 6"/>
          <p:cNvSpPr>
            <a:spLocks noGrp="1"/>
          </p:cNvSpPr>
          <p:nvPr>
            <p:ph type="body" idx="4294967295"/>
          </p:nvPr>
        </p:nvSpPr>
        <p:spPr bwMode="auto">
          <a:xfrm>
            <a:off x="0" y="1079500"/>
            <a:ext cx="2898775" cy="1450975"/>
          </a:xfrm>
          <a:prstGeom prst="ellips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lnSpcReduction="10000"/>
          </a:bodyPr>
          <a:lstStyle/>
          <a:p>
            <a:pPr marL="0" indent="0" algn="ctr">
              <a:buNone/>
            </a:pPr>
            <a:r>
              <a:rPr lang="en-US" sz="2800" dirty="0" smtClean="0">
                <a:solidFill>
                  <a:schemeClr val="bg1"/>
                </a:solidFill>
              </a:rPr>
              <a:t>FQHC</a:t>
            </a:r>
          </a:p>
          <a:p>
            <a:pPr marL="0" indent="0">
              <a:buNone/>
            </a:pPr>
            <a:r>
              <a:rPr lang="en-US" sz="1600" i="1" dirty="0" smtClean="0">
                <a:solidFill>
                  <a:schemeClr val="bg1"/>
                </a:solidFill>
              </a:rPr>
              <a:t>FQHC policies &amp;</a:t>
            </a:r>
          </a:p>
          <a:p>
            <a:pPr marL="0" indent="0">
              <a:buNone/>
            </a:pPr>
            <a:r>
              <a:rPr lang="en-US" sz="1600" i="1" dirty="0" smtClean="0">
                <a:solidFill>
                  <a:schemeClr val="bg1"/>
                </a:solidFill>
              </a:rPr>
              <a:t>procedures      </a:t>
            </a:r>
            <a:endParaRPr lang="en-US" sz="1600" i="1" dirty="0"/>
          </a:p>
        </p:txBody>
      </p:sp>
      <p:pic>
        <p:nvPicPr>
          <p:cNvPr id="2050" name="Picture 2" descr="C:\Program Files (x86)\Microsoft Office\MEDIA\CAGCAT10\j024071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2369" y="866467"/>
            <a:ext cx="865683" cy="1358707"/>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bwMode="auto">
          <a:xfrm>
            <a:off x="5686425" y="1094299"/>
            <a:ext cx="3228975" cy="1436728"/>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pic>
        <p:nvPicPr>
          <p:cNvPr id="14" name="Picture 2" descr="C:\Program Files (x86)\Microsoft Office\MEDIA\CAGCAT10\j024071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1649" y="793622"/>
            <a:ext cx="921539" cy="1446374"/>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bwMode="auto">
          <a:xfrm>
            <a:off x="3142522" y="1504682"/>
            <a:ext cx="2439128" cy="41928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2" name="Rounded Rectangle 11"/>
          <p:cNvSpPr/>
          <p:nvPr/>
        </p:nvSpPr>
        <p:spPr bwMode="auto">
          <a:xfrm>
            <a:off x="207781" y="2844398"/>
            <a:ext cx="2685322" cy="465394"/>
          </a:xfrm>
          <a:prstGeom prst="round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5" name="TextBox 14"/>
          <p:cNvSpPr txBox="1"/>
          <p:nvPr/>
        </p:nvSpPr>
        <p:spPr>
          <a:xfrm>
            <a:off x="331381" y="2754959"/>
            <a:ext cx="2614612" cy="523220"/>
          </a:xfrm>
          <a:prstGeom prst="rect">
            <a:avLst/>
          </a:prstGeom>
        </p:spPr>
        <p:txBody>
          <a:bodyPr wrap="square" rtlCol="0">
            <a:spAutoFit/>
          </a:bodyPr>
          <a:lstStyle/>
          <a:p>
            <a:r>
              <a:rPr lang="en-US" sz="2800" dirty="0" smtClean="0">
                <a:solidFill>
                  <a:schemeClr val="bg1"/>
                </a:solidFill>
              </a:rPr>
              <a:t>FQHC Patients</a:t>
            </a:r>
          </a:p>
        </p:txBody>
      </p:sp>
      <p:sp>
        <p:nvSpPr>
          <p:cNvPr id="16" name="Right Arrow 15"/>
          <p:cNvSpPr/>
          <p:nvPr/>
        </p:nvSpPr>
        <p:spPr bwMode="auto">
          <a:xfrm>
            <a:off x="2882470" y="2160691"/>
            <a:ext cx="2923318" cy="37033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7" name="TextBox 16"/>
          <p:cNvSpPr txBox="1"/>
          <p:nvPr/>
        </p:nvSpPr>
        <p:spPr>
          <a:xfrm>
            <a:off x="4042481" y="1923962"/>
            <a:ext cx="519541" cy="830997"/>
          </a:xfrm>
          <a:prstGeom prst="rect">
            <a:avLst/>
          </a:prstGeom>
        </p:spPr>
        <p:txBody>
          <a:bodyPr wrap="square" rtlCol="0">
            <a:spAutoFit/>
          </a:bodyPr>
          <a:lstStyle/>
          <a:p>
            <a:r>
              <a:rPr lang="en-US" sz="4800" b="1" dirty="0"/>
              <a:t>$</a:t>
            </a:r>
            <a:endParaRPr lang="en-US" sz="4800" b="1" dirty="0" smtClean="0"/>
          </a:p>
        </p:txBody>
      </p:sp>
      <p:sp>
        <p:nvSpPr>
          <p:cNvPr id="19" name="TextBox 18"/>
          <p:cNvSpPr txBox="1"/>
          <p:nvPr/>
        </p:nvSpPr>
        <p:spPr>
          <a:xfrm>
            <a:off x="6503188" y="1199658"/>
            <a:ext cx="2193137" cy="1877437"/>
          </a:xfrm>
          <a:prstGeom prst="rect">
            <a:avLst/>
          </a:prstGeom>
        </p:spPr>
        <p:txBody>
          <a:bodyPr wrap="square" rtlCol="0">
            <a:spAutoFit/>
          </a:bodyPr>
          <a:lstStyle/>
          <a:p>
            <a:r>
              <a:rPr lang="en-US" sz="2800" dirty="0" smtClean="0">
                <a:solidFill>
                  <a:schemeClr val="bg1"/>
                </a:solidFill>
              </a:rPr>
              <a:t>Ryan White Program</a:t>
            </a:r>
          </a:p>
          <a:p>
            <a:r>
              <a:rPr lang="en-US" sz="2800" dirty="0" smtClean="0">
                <a:solidFill>
                  <a:schemeClr val="bg1"/>
                </a:solidFill>
              </a:rPr>
              <a:t>(“</a:t>
            </a:r>
            <a:r>
              <a:rPr lang="en-US" sz="2800" dirty="0">
                <a:solidFill>
                  <a:schemeClr val="bg1"/>
                </a:solidFill>
              </a:rPr>
              <a:t>Vendor”)</a:t>
            </a:r>
            <a:endParaRPr lang="en-US" sz="2800" dirty="0"/>
          </a:p>
          <a:p>
            <a:endParaRPr lang="en-US" sz="3200" dirty="0" smtClean="0"/>
          </a:p>
        </p:txBody>
      </p:sp>
      <p:sp>
        <p:nvSpPr>
          <p:cNvPr id="20" name="TextBox 19"/>
          <p:cNvSpPr txBox="1"/>
          <p:nvPr/>
        </p:nvSpPr>
        <p:spPr>
          <a:xfrm>
            <a:off x="271462" y="3444830"/>
            <a:ext cx="8643938" cy="2560701"/>
          </a:xfrm>
          <a:prstGeom prst="rect">
            <a:avLst/>
          </a:prstGeom>
        </p:spPr>
        <p:txBody>
          <a:bodyPr wrap="square" rtlCol="0">
            <a:spAutoFit/>
          </a:bodyPr>
          <a:lstStyle/>
          <a:p>
            <a:pPr marL="342900" indent="-342900">
              <a:buFont typeface="Arial" pitchFamily="34" charset="0"/>
              <a:buChar char="•"/>
            </a:pPr>
            <a:r>
              <a:rPr lang="en-US" dirty="0" smtClean="0"/>
              <a:t>FQHC leases </a:t>
            </a:r>
            <a:r>
              <a:rPr lang="en-US" dirty="0"/>
              <a:t>clinical and/or administrative services from RWP to be provided to </a:t>
            </a:r>
            <a:r>
              <a:rPr lang="en-US" dirty="0" smtClean="0"/>
              <a:t>FQHC’s </a:t>
            </a:r>
            <a:r>
              <a:rPr lang="en-US" dirty="0"/>
              <a:t>patients on behalf of health center </a:t>
            </a:r>
          </a:p>
          <a:p>
            <a:pPr marL="342900" indent="-342900">
              <a:buFont typeface="Arial" pitchFamily="34" charset="0"/>
              <a:buChar char="•"/>
            </a:pPr>
            <a:r>
              <a:rPr lang="en-US" dirty="0" smtClean="0"/>
              <a:t>FQHC is </a:t>
            </a:r>
            <a:r>
              <a:rPr lang="en-US" dirty="0"/>
              <a:t>financially, clinically and legally responsible for the services </a:t>
            </a:r>
            <a:r>
              <a:rPr lang="en-US" dirty="0" smtClean="0"/>
              <a:t>purchased</a:t>
            </a:r>
          </a:p>
          <a:p>
            <a:pPr marL="342900" indent="-342900">
              <a:buFont typeface="Arial" pitchFamily="34" charset="0"/>
              <a:buChar char="•"/>
            </a:pPr>
            <a:endParaRPr lang="en-US" sz="1100" dirty="0"/>
          </a:p>
          <a:p>
            <a:pPr marL="342900" indent="-342900">
              <a:buFont typeface="Arial" pitchFamily="34" charset="0"/>
              <a:buChar char="•"/>
            </a:pPr>
            <a:r>
              <a:rPr lang="en-US" dirty="0" smtClean="0"/>
              <a:t>Alternative</a:t>
            </a:r>
            <a:r>
              <a:rPr lang="en-US" dirty="0"/>
              <a:t>: RWP may lease clinical and/or administrative services from the FQHC</a:t>
            </a:r>
            <a:r>
              <a:rPr lang="en-US" dirty="0" smtClean="0"/>
              <a:t>. However: </a:t>
            </a:r>
            <a:endParaRPr lang="en-US" dirty="0"/>
          </a:p>
          <a:p>
            <a:pPr marL="742950" lvl="1" indent="-285750">
              <a:lnSpc>
                <a:spcPct val="110000"/>
              </a:lnSpc>
              <a:buFont typeface="Arial" pitchFamily="34" charset="0"/>
              <a:buChar char="•"/>
            </a:pPr>
            <a:r>
              <a:rPr lang="en-US" dirty="0"/>
              <a:t>No FTCA</a:t>
            </a:r>
          </a:p>
          <a:p>
            <a:pPr marL="742950" lvl="1" indent="-285750">
              <a:lnSpc>
                <a:spcPct val="110000"/>
              </a:lnSpc>
              <a:buFont typeface="Arial" pitchFamily="34" charset="0"/>
              <a:buChar char="•"/>
            </a:pPr>
            <a:r>
              <a:rPr lang="en-US" dirty="0"/>
              <a:t>Services provided by leased FQHC personnel are outside of the FQHC’s scope of </a:t>
            </a:r>
            <a:r>
              <a:rPr lang="en-US" dirty="0" smtClean="0"/>
              <a:t>project</a:t>
            </a:r>
            <a:endParaRPr lang="en-US" dirty="0"/>
          </a:p>
        </p:txBody>
      </p:sp>
      <p:sp>
        <p:nvSpPr>
          <p:cNvPr id="11" name="Down Arrow 10"/>
          <p:cNvSpPr/>
          <p:nvPr/>
        </p:nvSpPr>
        <p:spPr bwMode="auto">
          <a:xfrm>
            <a:off x="2466118" y="2160691"/>
            <a:ext cx="243562" cy="7973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8"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21</a:t>
            </a:fld>
            <a:endParaRPr lang="en-US"/>
          </a:p>
        </p:txBody>
      </p:sp>
    </p:spTree>
    <p:extLst>
      <p:ext uri="{BB962C8B-B14F-4D97-AF65-F5344CB8AC3E}">
        <p14:creationId xmlns:p14="http://schemas.microsoft.com/office/powerpoint/2010/main" val="390430250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200" dirty="0" smtClean="0"/>
              <a:t>Lease of Personnel/Services</a:t>
            </a:r>
          </a:p>
        </p:txBody>
      </p:sp>
      <p:sp>
        <p:nvSpPr>
          <p:cNvPr id="46083" name="Rectangle 3"/>
          <p:cNvSpPr>
            <a:spLocks noGrp="1" noChangeArrowheads="1"/>
          </p:cNvSpPr>
          <p:nvPr>
            <p:ph idx="1"/>
          </p:nvPr>
        </p:nvSpPr>
        <p:spPr/>
        <p:txBody>
          <a:bodyPr>
            <a:normAutofit/>
          </a:bodyPr>
          <a:lstStyle/>
          <a:p>
            <a:pPr>
              <a:buFont typeface="Arial" pitchFamily="34" charset="0"/>
              <a:buChar char="•"/>
            </a:pPr>
            <a:r>
              <a:rPr lang="en-US" sz="2000" dirty="0"/>
              <a:t>Is it clear that the FQHC is responsible for billing/collecting from third parties and/or patients and retains all revenue for all services provided by leased personnel?</a:t>
            </a:r>
          </a:p>
          <a:p>
            <a:pPr>
              <a:buFont typeface="Arial" pitchFamily="34" charset="0"/>
              <a:buChar char="•"/>
            </a:pPr>
            <a:r>
              <a:rPr lang="en-US" sz="2000" dirty="0"/>
              <a:t>Is the FQHC paying a fair market value fee?</a:t>
            </a:r>
          </a:p>
          <a:p>
            <a:pPr>
              <a:buFont typeface="Arial" pitchFamily="34" charset="0"/>
              <a:buChar char="•"/>
            </a:pPr>
            <a:r>
              <a:rPr lang="en-US" sz="2000" dirty="0" smtClean="0"/>
              <a:t>Do </a:t>
            </a:r>
            <a:r>
              <a:rPr lang="en-US" sz="2000" dirty="0"/>
              <a:t>the </a:t>
            </a:r>
            <a:r>
              <a:rPr lang="en-US" sz="2000" dirty="0" smtClean="0"/>
              <a:t>leased personnel </a:t>
            </a:r>
            <a:r>
              <a:rPr lang="en-US" sz="2000" dirty="0"/>
              <a:t>satisfy applicable qualification requirements?</a:t>
            </a:r>
          </a:p>
          <a:p>
            <a:pPr marL="342900" lvl="1" indent="-342900">
              <a:buFont typeface="Arial" pitchFamily="34" charset="0"/>
              <a:buChar char="•"/>
            </a:pPr>
            <a:r>
              <a:rPr lang="en-US" sz="2000" dirty="0" smtClean="0"/>
              <a:t>Is it clear that the leased providers must furnish services consistent with </a:t>
            </a:r>
            <a:r>
              <a:rPr lang="en-US" sz="2000" dirty="0"/>
              <a:t>FQHC</a:t>
            </a:r>
            <a:r>
              <a:rPr lang="en-US" sz="2000" dirty="0" smtClean="0"/>
              <a:t>’s </a:t>
            </a:r>
            <a:r>
              <a:rPr lang="en-US" sz="2000" dirty="0"/>
              <a:t>policies, procedures, standards and </a:t>
            </a:r>
            <a:r>
              <a:rPr lang="en-US" sz="2000" dirty="0" smtClean="0"/>
              <a:t>protocols?</a:t>
            </a:r>
          </a:p>
          <a:p>
            <a:pPr marL="342900" lvl="1" indent="-342900">
              <a:buFont typeface="Arial" pitchFamily="34" charset="0"/>
              <a:buChar char="•"/>
            </a:pPr>
            <a:r>
              <a:rPr lang="en-US" sz="2000" dirty="0" smtClean="0"/>
              <a:t>Does </a:t>
            </a:r>
            <a:r>
              <a:rPr lang="en-US" sz="2000" dirty="0"/>
              <a:t>the FQHC have authority to evaluate and remove the leased personnel? </a:t>
            </a:r>
            <a:endParaRPr lang="en-US" sz="2000" dirty="0" smtClean="0"/>
          </a:p>
          <a:p>
            <a:pPr marL="0" indent="0">
              <a:buNone/>
            </a:pPr>
            <a:endParaRPr lang="en-US" sz="2000" dirty="0" smtClean="0"/>
          </a:p>
          <a:p>
            <a:pPr marL="0" indent="0">
              <a:buNone/>
            </a:pPr>
            <a:r>
              <a:rPr lang="en-US" sz="2000" dirty="0" smtClean="0"/>
              <a:t>The RWP must consider whether the lease of capacity arrangement is consistent with the requirements under the Ryan White program. </a:t>
            </a:r>
          </a:p>
          <a:p>
            <a:pPr marL="0" indent="0">
              <a:buNone/>
            </a:pPr>
            <a:endParaRPr lang="en-US" sz="2200" dirty="0">
              <a:solidFill>
                <a:srgbClr val="7030A0"/>
              </a:solidFill>
            </a:endParaRPr>
          </a:p>
          <a:p>
            <a:pPr lvl="2"/>
            <a:endParaRPr lang="en-US" sz="1600" dirty="0" smtClean="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22</a:t>
            </a:fld>
            <a:endParaRPr lang="en-US"/>
          </a:p>
        </p:txBody>
      </p:sp>
    </p:spTree>
    <p:extLst>
      <p:ext uri="{BB962C8B-B14F-4D97-AF65-F5344CB8AC3E}">
        <p14:creationId xmlns:p14="http://schemas.microsoft.com/office/powerpoint/2010/main" val="3878330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bwMode="auto">
          <a:xfrm>
            <a:off x="6604423" y="2546996"/>
            <a:ext cx="2271715" cy="1273694"/>
          </a:xfrm>
          <a:prstGeom prst="ellips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200" dirty="0" smtClean="0">
                <a:solidFill>
                  <a:schemeClr val="bg1"/>
                </a:solidFill>
              </a:rPr>
              <a:t>FQHC</a:t>
            </a:r>
            <a:br>
              <a:rPr lang="en-US" sz="2200" dirty="0" smtClean="0">
                <a:solidFill>
                  <a:schemeClr val="bg1"/>
                </a:solidFill>
              </a:rPr>
            </a:br>
            <a:r>
              <a:rPr lang="en-US" sz="2200" dirty="0" smtClean="0">
                <a:solidFill>
                  <a:schemeClr val="bg1"/>
                </a:solidFill>
              </a:rPr>
              <a:t>Scope</a:t>
            </a:r>
            <a:endParaRPr lang="en-US" sz="2200" dirty="0">
              <a:solidFill>
                <a:schemeClr val="bg1"/>
              </a:solidFill>
            </a:endParaRPr>
          </a:p>
        </p:txBody>
      </p:sp>
      <p:sp>
        <p:nvSpPr>
          <p:cNvPr id="37" name="Oval 36"/>
          <p:cNvSpPr/>
          <p:nvPr/>
        </p:nvSpPr>
        <p:spPr bwMode="auto">
          <a:xfrm>
            <a:off x="64294" y="2432625"/>
            <a:ext cx="2190750" cy="1502438"/>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dirty="0" smtClean="0">
                <a:solidFill>
                  <a:schemeClr val="bg1"/>
                </a:solidFill>
              </a:rPr>
              <a:t>Ryan White Provider</a:t>
            </a:r>
            <a:endParaRPr lang="en-US" dirty="0">
              <a:solidFill>
                <a:schemeClr val="bg1"/>
              </a:solidFill>
            </a:endParaRPr>
          </a:p>
        </p:txBody>
      </p:sp>
      <p:sp>
        <p:nvSpPr>
          <p:cNvPr id="114690" name="Right Arrow 114689"/>
          <p:cNvSpPr/>
          <p:nvPr/>
        </p:nvSpPr>
        <p:spPr bwMode="auto">
          <a:xfrm>
            <a:off x="2267006" y="2891456"/>
            <a:ext cx="4352923" cy="58477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80" charset="0"/>
            </a:endParaRPr>
          </a:p>
        </p:txBody>
      </p:sp>
      <p:sp>
        <p:nvSpPr>
          <p:cNvPr id="114694" name="TextBox 114693"/>
          <p:cNvSpPr txBox="1"/>
          <p:nvPr/>
        </p:nvSpPr>
        <p:spPr>
          <a:xfrm>
            <a:off x="2258146" y="914400"/>
            <a:ext cx="5867400" cy="1785104"/>
          </a:xfrm>
          <a:prstGeom prst="rect">
            <a:avLst/>
          </a:prstGeom>
        </p:spPr>
        <p:txBody>
          <a:bodyPr wrap="square" rtlCol="0">
            <a:spAutoFit/>
          </a:bodyPr>
          <a:lstStyle/>
          <a:p>
            <a:r>
              <a:rPr lang="en-US" sz="2200" b="1" dirty="0" smtClean="0">
                <a:solidFill>
                  <a:srgbClr val="7030A0"/>
                </a:solidFill>
              </a:rPr>
              <a:t>Transfer </a:t>
            </a:r>
            <a:r>
              <a:rPr lang="en-US" sz="2200" b="1" dirty="0">
                <a:solidFill>
                  <a:srgbClr val="7030A0"/>
                </a:solidFill>
              </a:rPr>
              <a:t>of Operational </a:t>
            </a:r>
            <a:r>
              <a:rPr lang="en-US" sz="2200" b="1" dirty="0" smtClean="0">
                <a:solidFill>
                  <a:srgbClr val="7030A0"/>
                </a:solidFill>
              </a:rPr>
              <a:t>Authority</a:t>
            </a:r>
          </a:p>
          <a:p>
            <a:pPr marL="342900" indent="-342900">
              <a:buFont typeface="Arial" pitchFamily="34" charset="0"/>
              <a:buChar char="•"/>
            </a:pPr>
            <a:r>
              <a:rPr lang="en-US" sz="2200" b="1" dirty="0" smtClean="0">
                <a:solidFill>
                  <a:srgbClr val="7030A0"/>
                </a:solidFill>
              </a:rPr>
              <a:t>New service(s)? </a:t>
            </a:r>
          </a:p>
          <a:p>
            <a:pPr marL="342900" indent="-342900">
              <a:buFont typeface="Arial" pitchFamily="34" charset="0"/>
              <a:buChar char="•"/>
            </a:pPr>
            <a:r>
              <a:rPr lang="en-US" sz="2200" b="1" dirty="0" smtClean="0">
                <a:solidFill>
                  <a:srgbClr val="7030A0"/>
                </a:solidFill>
              </a:rPr>
              <a:t>New site(s)?</a:t>
            </a:r>
          </a:p>
          <a:p>
            <a:pPr marL="342900" indent="-342900">
              <a:buFont typeface="Arial" pitchFamily="34" charset="0"/>
              <a:buChar char="•"/>
            </a:pPr>
            <a:r>
              <a:rPr lang="en-US" sz="2200" b="1" dirty="0">
                <a:solidFill>
                  <a:srgbClr val="7030A0"/>
                </a:solidFill>
              </a:rPr>
              <a:t>Subsidiary? </a:t>
            </a:r>
          </a:p>
          <a:p>
            <a:pPr marL="342900" indent="-342900">
              <a:buFont typeface="Arial" pitchFamily="34" charset="0"/>
              <a:buChar char="•"/>
            </a:pPr>
            <a:r>
              <a:rPr lang="en-US" sz="2200" b="1" dirty="0" smtClean="0">
                <a:solidFill>
                  <a:srgbClr val="7030A0"/>
                </a:solidFill>
              </a:rPr>
              <a:t>Merger?</a:t>
            </a:r>
          </a:p>
        </p:txBody>
      </p:sp>
      <p:sp>
        <p:nvSpPr>
          <p:cNvPr id="55" name="TextBox 54"/>
          <p:cNvSpPr txBox="1"/>
          <p:nvPr/>
        </p:nvSpPr>
        <p:spPr>
          <a:xfrm>
            <a:off x="37713" y="4343400"/>
            <a:ext cx="9030087" cy="677108"/>
          </a:xfrm>
          <a:prstGeom prst="rect">
            <a:avLst/>
          </a:prstGeom>
          <a:solidFill>
            <a:schemeClr val="accent6">
              <a:lumMod val="20000"/>
              <a:lumOff val="80000"/>
            </a:schemeClr>
          </a:solidFill>
          <a:ln cmpd="sng">
            <a:solidFill>
              <a:schemeClr val="tx1"/>
            </a:solidFill>
          </a:ln>
        </p:spPr>
        <p:txBody>
          <a:bodyPr wrap="square" rtlCol="0">
            <a:spAutoFit/>
          </a:bodyPr>
          <a:lstStyle/>
          <a:p>
            <a:pPr algn="ctr"/>
            <a:r>
              <a:rPr lang="en-US" sz="1900" dirty="0" smtClean="0"/>
              <a:t>Caution: Must obtain HRSA’s approval to add a new site to the FQHC’s scope project.  Consider whether RWP grant may transfer to FQHC. </a:t>
            </a:r>
            <a:endParaRPr lang="en-US" sz="1900" dirty="0"/>
          </a:p>
        </p:txBody>
      </p:sp>
      <p:sp>
        <p:nvSpPr>
          <p:cNvPr id="2" name="Title 1"/>
          <p:cNvSpPr>
            <a:spLocks noGrp="1"/>
          </p:cNvSpPr>
          <p:nvPr>
            <p:ph type="title"/>
          </p:nvPr>
        </p:nvSpPr>
        <p:spPr/>
        <p:txBody>
          <a:bodyPr>
            <a:normAutofit/>
          </a:bodyPr>
          <a:lstStyle/>
          <a:p>
            <a:r>
              <a:rPr lang="en-US" dirty="0" smtClean="0"/>
              <a:t>Integration of RW Provider &amp; FQHC</a:t>
            </a:r>
            <a:endParaRPr lang="en-US" dirty="0"/>
          </a:p>
        </p:txBody>
      </p:sp>
      <p:sp>
        <p:nvSpPr>
          <p:cNvPr id="8"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23</a:t>
            </a:fld>
            <a:endParaRPr lang="en-US"/>
          </a:p>
        </p:txBody>
      </p:sp>
    </p:spTree>
    <p:extLst>
      <p:ext uri="{BB962C8B-B14F-4D97-AF65-F5344CB8AC3E}">
        <p14:creationId xmlns:p14="http://schemas.microsoft.com/office/powerpoint/2010/main" val="1754762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 of RW Provider &amp; FQHC</a:t>
            </a:r>
          </a:p>
        </p:txBody>
      </p:sp>
      <p:sp>
        <p:nvSpPr>
          <p:cNvPr id="114692" name="Rectangle 3"/>
          <p:cNvSpPr>
            <a:spLocks noGrp="1" noChangeArrowheads="1"/>
          </p:cNvSpPr>
          <p:nvPr>
            <p:ph idx="1"/>
          </p:nvPr>
        </p:nvSpPr>
        <p:spPr/>
        <p:txBody>
          <a:bodyPr/>
          <a:lstStyle/>
          <a:p>
            <a:pPr>
              <a:lnSpc>
                <a:spcPct val="90000"/>
              </a:lnSpc>
              <a:spcBef>
                <a:spcPts val="200"/>
              </a:spcBef>
            </a:pPr>
            <a:endParaRPr lang="en-US" sz="3600" dirty="0"/>
          </a:p>
          <a:p>
            <a:pPr>
              <a:lnSpc>
                <a:spcPct val="80000"/>
              </a:lnSpc>
              <a:buFontTx/>
              <a:buNone/>
            </a:pPr>
            <a:r>
              <a:rPr lang="en-US" sz="1800" dirty="0"/>
              <a:t>	</a:t>
            </a:r>
          </a:p>
        </p:txBody>
      </p:sp>
      <p:sp>
        <p:nvSpPr>
          <p:cNvPr id="27" name="TextBox 26"/>
          <p:cNvSpPr txBox="1"/>
          <p:nvPr/>
        </p:nvSpPr>
        <p:spPr>
          <a:xfrm>
            <a:off x="304800" y="914400"/>
            <a:ext cx="8763000" cy="5447645"/>
          </a:xfrm>
          <a:prstGeom prst="rect">
            <a:avLst/>
          </a:prstGeom>
        </p:spPr>
        <p:txBody>
          <a:bodyPr wrap="square" rtlCol="0">
            <a:spAutoFit/>
          </a:bodyPr>
          <a:lstStyle/>
          <a:p>
            <a:pPr marL="342900" lvl="1" indent="-342900">
              <a:buFont typeface="Arial" pitchFamily="34" charset="0"/>
              <a:buChar char="•"/>
            </a:pPr>
            <a:r>
              <a:rPr lang="en-US" sz="2200" dirty="0" smtClean="0"/>
              <a:t>Can the FQHC satisfy the requirements to add the new site(s) (and services, if applicable) to the FQHC’s scope of project? </a:t>
            </a:r>
          </a:p>
          <a:p>
            <a:pPr marL="342900" lvl="1" indent="-342900">
              <a:buFont typeface="Arial" pitchFamily="34" charset="0"/>
              <a:buChar char="•"/>
            </a:pPr>
            <a:r>
              <a:rPr lang="en-US" sz="2200" dirty="0" smtClean="0"/>
              <a:t>Has the FQHC calculated the costs (</a:t>
            </a:r>
            <a:r>
              <a:rPr lang="en-US" sz="2200" dirty="0"/>
              <a:t>i.e., </a:t>
            </a:r>
            <a:r>
              <a:rPr lang="en-US" sz="2200" dirty="0" smtClean="0"/>
              <a:t>space/equipment costs, start-up costs, uncompensated costs) and revenue associated with operating the new site and/or new service?</a:t>
            </a:r>
          </a:p>
          <a:p>
            <a:pPr marL="342900" lvl="1" indent="-342900">
              <a:buFont typeface="Arial" pitchFamily="34" charset="0"/>
              <a:buChar char="•"/>
            </a:pPr>
            <a:r>
              <a:rPr lang="en-US" sz="2200" dirty="0" smtClean="0"/>
              <a:t>Can the FQHC operate the new site at a breakeven budget?</a:t>
            </a:r>
          </a:p>
          <a:p>
            <a:pPr marL="800100" lvl="2" indent="-342900">
              <a:buFont typeface="Arial" pitchFamily="34" charset="0"/>
              <a:buChar char="•"/>
            </a:pPr>
            <a:r>
              <a:rPr lang="en-US" sz="2200" dirty="0" smtClean="0"/>
              <a:t>Note: </a:t>
            </a:r>
            <a:r>
              <a:rPr lang="en-US" sz="2200" dirty="0"/>
              <a:t>In order to break even, community benefit grant support is typically needed to cover the uncompensated care costs associated with serving low-income uninsured and underinsured </a:t>
            </a:r>
            <a:r>
              <a:rPr lang="en-US" sz="2200" dirty="0" smtClean="0"/>
              <a:t>populations (more on this soon…)</a:t>
            </a:r>
          </a:p>
          <a:p>
            <a:pPr marL="342900" lvl="1" indent="-342900">
              <a:buFont typeface="Arial" pitchFamily="34" charset="0"/>
              <a:buChar char="•"/>
            </a:pPr>
            <a:r>
              <a:rPr lang="en-US" sz="2200" dirty="0"/>
              <a:t>Will assets (facility/equipment) be sold to the FQHC?</a:t>
            </a:r>
          </a:p>
          <a:p>
            <a:pPr marL="342900" lvl="1" indent="-342900">
              <a:buFont typeface="Arial" pitchFamily="34" charset="0"/>
              <a:buChar char="•"/>
            </a:pPr>
            <a:r>
              <a:rPr lang="en-US" sz="2200" dirty="0"/>
              <a:t>Will medical records transfer to the FQHC?</a:t>
            </a:r>
          </a:p>
          <a:p>
            <a:pPr marL="342900" lvl="1" indent="-342900">
              <a:buFont typeface="Arial" pitchFamily="34" charset="0"/>
              <a:buChar char="•"/>
            </a:pPr>
            <a:r>
              <a:rPr lang="en-US" sz="2200" dirty="0"/>
              <a:t>How will patients be notified of the transfer or the establishment of the new site?</a:t>
            </a:r>
          </a:p>
          <a:p>
            <a:pPr marL="342900" lvl="1" indent="-342900">
              <a:buFont typeface="Arial" pitchFamily="34" charset="0"/>
              <a:buChar char="•"/>
            </a:pPr>
            <a:endParaRPr lang="en-US" sz="2000" dirty="0"/>
          </a:p>
          <a:p>
            <a:pPr marL="800100" lvl="2" indent="-342900">
              <a:buFont typeface="Arial" pitchFamily="34" charset="0"/>
              <a:buChar char="•"/>
            </a:pPr>
            <a:endParaRPr lang="en-US" sz="2000" dirty="0">
              <a:solidFill>
                <a:srgbClr val="7030A0"/>
              </a:solidFill>
            </a:endParaRPr>
          </a:p>
        </p:txBody>
      </p:sp>
      <p:sp>
        <p:nvSpPr>
          <p:cNvPr id="5"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24</a:t>
            </a:fld>
            <a:endParaRPr lang="en-US"/>
          </a:p>
        </p:txBody>
      </p:sp>
    </p:spTree>
    <p:extLst>
      <p:ext uri="{BB962C8B-B14F-4D97-AF65-F5344CB8AC3E}">
        <p14:creationId xmlns:p14="http://schemas.microsoft.com/office/powerpoint/2010/main" val="2098199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Transitioning HIV/AIDS Care to a CHC</a:t>
            </a:r>
            <a:endParaRPr lang="en-US" dirty="0"/>
          </a:p>
        </p:txBody>
      </p:sp>
      <p:sp>
        <p:nvSpPr>
          <p:cNvPr id="3" name="Content Placeholder 2"/>
          <p:cNvSpPr>
            <a:spLocks noGrp="1"/>
          </p:cNvSpPr>
          <p:nvPr>
            <p:ph idx="1"/>
          </p:nvPr>
        </p:nvSpPr>
        <p:spPr>
          <a:xfrm>
            <a:off x="153988" y="914400"/>
            <a:ext cx="8837612" cy="5257800"/>
          </a:xfrm>
        </p:spPr>
        <p:txBody>
          <a:bodyPr>
            <a:normAutofit fontScale="55000" lnSpcReduction="20000"/>
          </a:bodyPr>
          <a:lstStyle/>
          <a:p>
            <a:r>
              <a:rPr lang="en-US" sz="3800" dirty="0" smtClean="0"/>
              <a:t>In </a:t>
            </a:r>
            <a:r>
              <a:rPr lang="en-US" sz="3800" dirty="0"/>
              <a:t>2010, </a:t>
            </a:r>
            <a:r>
              <a:rPr lang="en-US" sz="3800" dirty="0" smtClean="0"/>
              <a:t>Sonoma County, California’s largest </a:t>
            </a:r>
            <a:r>
              <a:rPr lang="en-US" sz="3800" dirty="0"/>
              <a:t>HIV </a:t>
            </a:r>
            <a:r>
              <a:rPr lang="en-US" sz="3800" dirty="0" smtClean="0"/>
              <a:t>provider—the </a:t>
            </a:r>
            <a:r>
              <a:rPr lang="en-US" sz="3800" dirty="0"/>
              <a:t>health department’s HIV/AIDS clinic—was going to close for budget </a:t>
            </a:r>
            <a:r>
              <a:rPr lang="en-US" sz="3800" dirty="0" smtClean="0"/>
              <a:t>reasons </a:t>
            </a:r>
          </a:p>
          <a:p>
            <a:r>
              <a:rPr lang="en-US" sz="3800" dirty="0" smtClean="0"/>
              <a:t>The County’s </a:t>
            </a:r>
            <a:r>
              <a:rPr lang="en-US" sz="3800" dirty="0"/>
              <a:t>HIV/AIDS services were transitioned, along with its funded grant programs, to two </a:t>
            </a:r>
            <a:r>
              <a:rPr lang="en-US" sz="3800" dirty="0" smtClean="0"/>
              <a:t>networked health centers</a:t>
            </a:r>
            <a:r>
              <a:rPr lang="en-US" sz="3800" dirty="0"/>
              <a:t>: Santa Rosa Community Health Centers and West County Health </a:t>
            </a:r>
            <a:r>
              <a:rPr lang="en-US" sz="3800" dirty="0" smtClean="0"/>
              <a:t>Center </a:t>
            </a:r>
          </a:p>
          <a:p>
            <a:r>
              <a:rPr lang="en-US" sz="3800" dirty="0" smtClean="0"/>
              <a:t>Patients </a:t>
            </a:r>
            <a:r>
              <a:rPr lang="en-US" sz="3800" dirty="0"/>
              <a:t>and the former county HIV care program benefited in several </a:t>
            </a:r>
            <a:r>
              <a:rPr lang="en-US" sz="3800" dirty="0" smtClean="0"/>
              <a:t>ways:</a:t>
            </a:r>
          </a:p>
          <a:p>
            <a:pPr lvl="1"/>
            <a:r>
              <a:rPr lang="en-US" sz="3200" dirty="0" smtClean="0"/>
              <a:t>Patients </a:t>
            </a:r>
            <a:r>
              <a:rPr lang="en-US" sz="3200" dirty="0"/>
              <a:t>have access to broader primary care services through the </a:t>
            </a:r>
            <a:r>
              <a:rPr lang="en-US" sz="3200" dirty="0" smtClean="0"/>
              <a:t>health center</a:t>
            </a:r>
          </a:p>
          <a:p>
            <a:pPr lvl="1"/>
            <a:r>
              <a:rPr lang="en-US" sz="3200" dirty="0" smtClean="0"/>
              <a:t>The </a:t>
            </a:r>
            <a:r>
              <a:rPr lang="en-US" sz="3200" dirty="0"/>
              <a:t>health center uses electronic health records—something that was not in place under the county system</a:t>
            </a:r>
          </a:p>
          <a:p>
            <a:pPr lvl="1"/>
            <a:r>
              <a:rPr lang="en-US" sz="3200" dirty="0" smtClean="0"/>
              <a:t>The </a:t>
            </a:r>
            <a:r>
              <a:rPr lang="en-US" sz="3200" dirty="0"/>
              <a:t>health center, in turn, benefited from absorbing the new HIV/AIDS care program, gaining insights into </a:t>
            </a:r>
            <a:r>
              <a:rPr lang="en-US" sz="3200" dirty="0" smtClean="0"/>
              <a:t>the patient-centered </a:t>
            </a:r>
            <a:r>
              <a:rPr lang="en-US" sz="3200" dirty="0"/>
              <a:t>medical home concept in managing chronic conditions for all </a:t>
            </a:r>
            <a:r>
              <a:rPr lang="en-US" sz="3200" dirty="0" smtClean="0"/>
              <a:t>patients</a:t>
            </a:r>
          </a:p>
          <a:p>
            <a:pPr lvl="1"/>
            <a:r>
              <a:rPr lang="en-US" sz="3200" dirty="0" smtClean="0"/>
              <a:t>New model is financially sustainable</a:t>
            </a:r>
          </a:p>
          <a:p>
            <a:pPr marL="0" indent="0" algn="r">
              <a:buNone/>
            </a:pPr>
            <a:endParaRPr lang="en-US" sz="2600" dirty="0" smtClean="0"/>
          </a:p>
          <a:p>
            <a:pPr marL="0" indent="0">
              <a:buNone/>
            </a:pPr>
            <a:r>
              <a:rPr lang="en-US" sz="2600" dirty="0" smtClean="0"/>
              <a:t>Source: </a:t>
            </a:r>
            <a:r>
              <a:rPr lang="en-US" sz="2600" dirty="0"/>
              <a:t>National HIV/AIDS </a:t>
            </a:r>
            <a:r>
              <a:rPr lang="en-US" sz="2600" dirty="0" smtClean="0"/>
              <a:t>Strategy, “Improving </a:t>
            </a:r>
            <a:r>
              <a:rPr lang="en-US" sz="2600" dirty="0"/>
              <a:t>HIV/AIDS Care in the Health Center </a:t>
            </a:r>
            <a:r>
              <a:rPr lang="en-US" sz="2600" dirty="0" smtClean="0"/>
              <a:t>Community”, Summary </a:t>
            </a:r>
            <a:r>
              <a:rPr lang="en-US" sz="2600" dirty="0"/>
              <a:t>of a HRSA/BPHC Grantee TA </a:t>
            </a:r>
            <a:r>
              <a:rPr lang="en-US" sz="2600" dirty="0" smtClean="0"/>
              <a:t>Call (January </a:t>
            </a:r>
            <a:r>
              <a:rPr lang="en-US" sz="2600" dirty="0"/>
              <a:t>31, </a:t>
            </a:r>
            <a:r>
              <a:rPr lang="en-US" sz="2600" dirty="0" smtClean="0"/>
              <a:t>2011).</a:t>
            </a:r>
            <a:endParaRPr lang="en-US" dirty="0"/>
          </a:p>
          <a:p>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25</a:t>
            </a:fld>
            <a:endParaRPr lang="en-US"/>
          </a:p>
        </p:txBody>
      </p:sp>
    </p:spTree>
    <p:extLst>
      <p:ext uri="{BB962C8B-B14F-4D97-AF65-F5344CB8AC3E}">
        <p14:creationId xmlns:p14="http://schemas.microsoft.com/office/powerpoint/2010/main" val="298768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chor="ctr">
            <a:normAutofit fontScale="90000"/>
          </a:bodyPr>
          <a:lstStyle/>
          <a:p>
            <a:pPr eaLnBrk="1" hangingPunct="1"/>
            <a:r>
              <a:rPr lang="en-US" sz="3600" dirty="0" smtClean="0"/>
              <a:t>Community Benefit Grants</a:t>
            </a:r>
          </a:p>
        </p:txBody>
      </p:sp>
      <p:sp>
        <p:nvSpPr>
          <p:cNvPr id="29700" name="Rectangle 3"/>
          <p:cNvSpPr>
            <a:spLocks noGrp="1" noChangeArrowheads="1"/>
          </p:cNvSpPr>
          <p:nvPr>
            <p:ph idx="1"/>
          </p:nvPr>
        </p:nvSpPr>
        <p:spPr/>
        <p:txBody>
          <a:bodyPr/>
          <a:lstStyle/>
          <a:p>
            <a:pPr marL="0" indent="0" eaLnBrk="1" hangingPunct="1">
              <a:spcBef>
                <a:spcPts val="0"/>
              </a:spcBef>
              <a:buNone/>
            </a:pPr>
            <a:r>
              <a:rPr lang="en-US" sz="2200" dirty="0" smtClean="0"/>
              <a:t>Any project that involves adding a site(s) to the FQHC’s scope of project without a New Access Point award or other Section 330 funding supplement must have a pro forma that reflects, at worst, a </a:t>
            </a:r>
            <a:r>
              <a:rPr lang="en-US" sz="2200" b="1" dirty="0" smtClean="0"/>
              <a:t>break-even budget</a:t>
            </a:r>
          </a:p>
        </p:txBody>
      </p:sp>
      <p:graphicFrame>
        <p:nvGraphicFramePr>
          <p:cNvPr id="2" name="Diagram 1"/>
          <p:cNvGraphicFramePr/>
          <p:nvPr>
            <p:extLst>
              <p:ext uri="{D42A27DB-BD31-4B8C-83A1-F6EECF244321}">
                <p14:modId xmlns:p14="http://schemas.microsoft.com/office/powerpoint/2010/main" val="1735440873"/>
              </p:ext>
            </p:extLst>
          </p:nvPr>
        </p:nvGraphicFramePr>
        <p:xfrm>
          <a:off x="3657600" y="2133600"/>
          <a:ext cx="3505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2400" y="4370449"/>
            <a:ext cx="8991600" cy="2120581"/>
          </a:xfrm>
          <a:prstGeom prst="rect">
            <a:avLst/>
          </a:prstGeom>
        </p:spPr>
        <p:txBody>
          <a:bodyPr wrap="square">
            <a:spAutoFit/>
          </a:bodyPr>
          <a:lstStyle/>
          <a:p>
            <a:pPr eaLnBrk="1" hangingPunct="1">
              <a:spcBef>
                <a:spcPts val="0"/>
              </a:spcBef>
            </a:pPr>
            <a:endParaRPr lang="en-US" dirty="0" smtClean="0"/>
          </a:p>
          <a:p>
            <a:pPr eaLnBrk="1" hangingPunct="1">
              <a:spcBef>
                <a:spcPts val="0"/>
              </a:spcBef>
            </a:pPr>
            <a:endParaRPr lang="en-US" dirty="0"/>
          </a:p>
          <a:p>
            <a:pPr eaLnBrk="1" hangingPunct="1">
              <a:spcBef>
                <a:spcPts val="0"/>
              </a:spcBef>
            </a:pPr>
            <a:r>
              <a:rPr lang="en-US" dirty="0" smtClean="0"/>
              <a:t>Most </a:t>
            </a:r>
            <a:r>
              <a:rPr lang="en-US" dirty="0"/>
              <a:t>common approach is an award of a </a:t>
            </a:r>
            <a:r>
              <a:rPr lang="en-US" b="1" u="sng" dirty="0" smtClean="0"/>
              <a:t>Community </a:t>
            </a:r>
            <a:r>
              <a:rPr lang="en-US" b="1" u="sng" dirty="0"/>
              <a:t>Benefit Grant</a:t>
            </a:r>
            <a:r>
              <a:rPr lang="en-US" b="1" dirty="0"/>
              <a:t> </a:t>
            </a:r>
            <a:r>
              <a:rPr lang="en-US" dirty="0"/>
              <a:t>from the other provider </a:t>
            </a:r>
            <a:r>
              <a:rPr lang="en-US" dirty="0" smtClean="0"/>
              <a:t>in </a:t>
            </a:r>
            <a:r>
              <a:rPr lang="en-US" dirty="0"/>
              <a:t>order to cover the FQHC’s losses associated with </a:t>
            </a:r>
            <a:r>
              <a:rPr lang="en-US" dirty="0" smtClean="0"/>
              <a:t>serving </a:t>
            </a:r>
            <a:r>
              <a:rPr lang="en-US" dirty="0"/>
              <a:t>additional low-income uninsured and underinsured </a:t>
            </a:r>
            <a:r>
              <a:rPr lang="en-US" dirty="0" smtClean="0"/>
              <a:t>patients</a:t>
            </a:r>
          </a:p>
          <a:p>
            <a:pPr eaLnBrk="1" hangingPunct="1">
              <a:spcBef>
                <a:spcPts val="0"/>
              </a:spcBef>
            </a:pPr>
            <a:endParaRPr lang="en-US" sz="2200" dirty="0"/>
          </a:p>
          <a:p>
            <a:pPr lvl="1" eaLnBrk="1" hangingPunct="1">
              <a:lnSpc>
                <a:spcPct val="90000"/>
              </a:lnSpc>
            </a:pPr>
            <a:endParaRPr lang="en-US" sz="2200" dirty="0"/>
          </a:p>
        </p:txBody>
      </p:sp>
      <p:sp>
        <p:nvSpPr>
          <p:cNvPr id="6"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26</a:t>
            </a:fld>
            <a:endParaRPr lang="en-US"/>
          </a:p>
        </p:txBody>
      </p:sp>
    </p:spTree>
    <p:extLst>
      <p:ext uri="{BB962C8B-B14F-4D97-AF65-F5344CB8AC3E}">
        <p14:creationId xmlns:p14="http://schemas.microsoft.com/office/powerpoint/2010/main" val="224467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chor="ctr">
            <a:normAutofit fontScale="90000"/>
          </a:bodyPr>
          <a:lstStyle/>
          <a:p>
            <a:pPr eaLnBrk="1" hangingPunct="1"/>
            <a:r>
              <a:rPr lang="en-US" sz="3600" dirty="0" smtClean="0"/>
              <a:t>Community Benefit Grants</a:t>
            </a:r>
          </a:p>
        </p:txBody>
      </p:sp>
      <p:sp>
        <p:nvSpPr>
          <p:cNvPr id="29700" name="Rectangle 3"/>
          <p:cNvSpPr>
            <a:spLocks noGrp="1" noChangeArrowheads="1"/>
          </p:cNvSpPr>
          <p:nvPr>
            <p:ph idx="1"/>
          </p:nvPr>
        </p:nvSpPr>
        <p:spPr/>
        <p:txBody>
          <a:bodyPr>
            <a:normAutofit/>
          </a:bodyPr>
          <a:lstStyle/>
          <a:p>
            <a:pPr eaLnBrk="1" hangingPunct="1">
              <a:spcBef>
                <a:spcPts val="0"/>
              </a:spcBef>
            </a:pPr>
            <a:r>
              <a:rPr lang="en-US" sz="2800" dirty="0" smtClean="0"/>
              <a:t>Health </a:t>
            </a:r>
            <a:r>
              <a:rPr lang="en-US" sz="2800" dirty="0"/>
              <a:t>Center Safe Harbor under Federal Anti-Kickback statute: final OIG rule issued October 4, 2007 [42 C.F.R. § 1001.952(w)]</a:t>
            </a:r>
          </a:p>
          <a:p>
            <a:pPr lvl="1" eaLnBrk="1" hangingPunct="1">
              <a:spcBef>
                <a:spcPts val="0"/>
              </a:spcBef>
            </a:pPr>
            <a:r>
              <a:rPr lang="en-US" sz="2600" dirty="0"/>
              <a:t>Purpose: protect from prosecution under the federal anti-kickback law certain arrangements between FQHC grantees and providers/suppliers of goods, items, services, donations and loans </a:t>
            </a:r>
          </a:p>
          <a:p>
            <a:pPr lvl="2" eaLnBrk="1" hangingPunct="1">
              <a:spcBef>
                <a:spcPts val="0"/>
              </a:spcBef>
            </a:pPr>
            <a:r>
              <a:rPr lang="en-US" dirty="0"/>
              <a:t>that contribute to the FQHC’s ability to maintain or increase the availability, or enhance the quality, of services provided </a:t>
            </a:r>
            <a:endParaRPr lang="en-US" dirty="0" smtClean="0"/>
          </a:p>
          <a:p>
            <a:pPr lvl="3">
              <a:spcBef>
                <a:spcPts val="0"/>
              </a:spcBef>
            </a:pPr>
            <a:r>
              <a:rPr lang="en-US" dirty="0" smtClean="0"/>
              <a:t>to </a:t>
            </a:r>
            <a:r>
              <a:rPr lang="en-US" dirty="0"/>
              <a:t>the FQHC’s medically underserved patients</a:t>
            </a:r>
          </a:p>
          <a:p>
            <a:pPr lvl="1" eaLnBrk="1" hangingPunct="1">
              <a:lnSpc>
                <a:spcPct val="90000"/>
              </a:lnSpc>
            </a:pPr>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27</a:t>
            </a:fld>
            <a:endParaRPr lang="en-US"/>
          </a:p>
        </p:txBody>
      </p:sp>
    </p:spTree>
    <p:extLst>
      <p:ext uri="{BB962C8B-B14F-4D97-AF65-F5344CB8AC3E}">
        <p14:creationId xmlns:p14="http://schemas.microsoft.com/office/powerpoint/2010/main" val="1234189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a:t>
            </a:r>
            <a:r>
              <a:rPr lang="en-US" dirty="0" smtClean="0"/>
              <a:t> Agreement</a:t>
            </a:r>
            <a:endParaRPr lang="en-US" dirty="0"/>
          </a:p>
        </p:txBody>
      </p:sp>
      <p:sp>
        <p:nvSpPr>
          <p:cNvPr id="3" name="Content Placeholder 2"/>
          <p:cNvSpPr>
            <a:spLocks noGrp="1"/>
          </p:cNvSpPr>
          <p:nvPr>
            <p:ph idx="1"/>
          </p:nvPr>
        </p:nvSpPr>
        <p:spPr>
          <a:xfrm>
            <a:off x="153988" y="914400"/>
            <a:ext cx="8532812" cy="1066800"/>
          </a:xfrm>
        </p:spPr>
        <p:txBody>
          <a:bodyPr>
            <a:normAutofit/>
          </a:bodyPr>
          <a:lstStyle/>
          <a:p>
            <a:pPr marL="0" indent="0">
              <a:buNone/>
            </a:pPr>
            <a:r>
              <a:rPr lang="en-US" sz="2800" dirty="0" smtClean="0"/>
              <a:t>Caution: Some RW grants do not allow the grantee to serve only as the administrative agent </a:t>
            </a:r>
            <a:endParaRPr lang="en-US" sz="2800" dirty="0"/>
          </a:p>
        </p:txBody>
      </p:sp>
      <p:sp>
        <p:nvSpPr>
          <p:cNvPr id="5" name="Oval 4"/>
          <p:cNvSpPr/>
          <p:nvPr/>
        </p:nvSpPr>
        <p:spPr>
          <a:xfrm>
            <a:off x="2286000" y="2362200"/>
            <a:ext cx="3810000" cy="12192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771900" y="3733800"/>
            <a:ext cx="9906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48000" y="4876800"/>
            <a:ext cx="2438400" cy="8382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33700" y="2590800"/>
            <a:ext cx="2667000" cy="461665"/>
          </a:xfrm>
          <a:prstGeom prst="rect">
            <a:avLst/>
          </a:prstGeom>
          <a:noFill/>
        </p:spPr>
        <p:txBody>
          <a:bodyPr wrap="square" rtlCol="0">
            <a:spAutoFit/>
          </a:bodyPr>
          <a:lstStyle/>
          <a:p>
            <a:pPr algn="ctr"/>
            <a:r>
              <a:rPr lang="en-US" sz="2400" dirty="0" smtClean="0">
                <a:solidFill>
                  <a:schemeClr val="bg1"/>
                </a:solidFill>
              </a:rPr>
              <a:t>RW Grantee</a:t>
            </a:r>
            <a:endParaRPr lang="en-US" sz="2400" dirty="0">
              <a:solidFill>
                <a:schemeClr val="bg1"/>
              </a:solidFill>
            </a:endParaRPr>
          </a:p>
        </p:txBody>
      </p:sp>
      <p:sp>
        <p:nvSpPr>
          <p:cNvPr id="9" name="TextBox 8"/>
          <p:cNvSpPr txBox="1"/>
          <p:nvPr/>
        </p:nvSpPr>
        <p:spPr>
          <a:xfrm>
            <a:off x="1219200" y="3817203"/>
            <a:ext cx="2209800" cy="830997"/>
          </a:xfrm>
          <a:prstGeom prst="rect">
            <a:avLst/>
          </a:prstGeom>
          <a:noFill/>
        </p:spPr>
        <p:txBody>
          <a:bodyPr wrap="square" rtlCol="0">
            <a:spAutoFit/>
          </a:bodyPr>
          <a:lstStyle/>
          <a:p>
            <a:pPr algn="ctr"/>
            <a:r>
              <a:rPr lang="en-US" sz="2400" dirty="0" err="1" smtClean="0"/>
              <a:t>Subrecipient</a:t>
            </a:r>
            <a:r>
              <a:rPr lang="en-US" sz="2400" dirty="0" smtClean="0"/>
              <a:t> Agreement</a:t>
            </a:r>
            <a:endParaRPr lang="en-US" sz="2400" dirty="0"/>
          </a:p>
        </p:txBody>
      </p:sp>
      <p:sp>
        <p:nvSpPr>
          <p:cNvPr id="10" name="TextBox 9"/>
          <p:cNvSpPr txBox="1"/>
          <p:nvPr/>
        </p:nvSpPr>
        <p:spPr>
          <a:xfrm>
            <a:off x="3429000" y="5105400"/>
            <a:ext cx="1676400" cy="461665"/>
          </a:xfrm>
          <a:prstGeom prst="rect">
            <a:avLst/>
          </a:prstGeom>
          <a:noFill/>
        </p:spPr>
        <p:txBody>
          <a:bodyPr wrap="square" rtlCol="0">
            <a:spAutoFit/>
          </a:bodyPr>
          <a:lstStyle/>
          <a:p>
            <a:pPr algn="ctr"/>
            <a:r>
              <a:rPr lang="en-US" sz="2400" dirty="0" smtClean="0">
                <a:solidFill>
                  <a:schemeClr val="bg1"/>
                </a:solidFill>
              </a:rPr>
              <a:t>FQHC</a:t>
            </a:r>
            <a:endParaRPr lang="en-US" dirty="0">
              <a:solidFill>
                <a:schemeClr val="bg1"/>
              </a:solidFill>
            </a:endParaRPr>
          </a:p>
        </p:txBody>
      </p:sp>
      <p:sp>
        <p:nvSpPr>
          <p:cNvPr id="11" name="TextBox 10"/>
          <p:cNvSpPr txBox="1"/>
          <p:nvPr/>
        </p:nvSpPr>
        <p:spPr>
          <a:xfrm>
            <a:off x="4038600" y="3817203"/>
            <a:ext cx="304800" cy="769441"/>
          </a:xfrm>
          <a:prstGeom prst="rect">
            <a:avLst/>
          </a:prstGeom>
          <a:noFill/>
        </p:spPr>
        <p:txBody>
          <a:bodyPr wrap="square" rtlCol="0">
            <a:spAutoFit/>
          </a:bodyPr>
          <a:lstStyle/>
          <a:p>
            <a:r>
              <a:rPr lang="en-US" sz="4400" dirty="0">
                <a:solidFill>
                  <a:schemeClr val="bg1"/>
                </a:solidFill>
              </a:rPr>
              <a:t>$</a:t>
            </a:r>
            <a:endParaRPr lang="en-US" dirty="0">
              <a:solidFill>
                <a:schemeClr val="bg1"/>
              </a:solidFill>
            </a:endParaRPr>
          </a:p>
        </p:txBody>
      </p:sp>
      <p:sp>
        <p:nvSpPr>
          <p:cNvPr id="12"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28</a:t>
            </a:fld>
            <a:endParaRPr lang="en-US"/>
          </a:p>
        </p:txBody>
      </p:sp>
    </p:spTree>
    <p:extLst>
      <p:ext uri="{BB962C8B-B14F-4D97-AF65-F5344CB8AC3E}">
        <p14:creationId xmlns:p14="http://schemas.microsoft.com/office/powerpoint/2010/main" val="855504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a:t>
            </a:r>
            <a:r>
              <a:rPr lang="en-US" dirty="0" smtClean="0"/>
              <a:t> Agreement</a:t>
            </a:r>
            <a:endParaRPr lang="en-US" dirty="0"/>
          </a:p>
        </p:txBody>
      </p:sp>
      <p:sp>
        <p:nvSpPr>
          <p:cNvPr id="3" name="Content Placeholder 2"/>
          <p:cNvSpPr>
            <a:spLocks noGrp="1"/>
          </p:cNvSpPr>
          <p:nvPr>
            <p:ph idx="1"/>
          </p:nvPr>
        </p:nvSpPr>
        <p:spPr/>
        <p:txBody>
          <a:bodyPr>
            <a:normAutofit fontScale="92500"/>
          </a:bodyPr>
          <a:lstStyle/>
          <a:p>
            <a:r>
              <a:rPr lang="en-US" dirty="0" smtClean="0"/>
              <a:t>Will the FQHC be able to comply with the RW grant requirements while still adhering to the Section 330 requirements? </a:t>
            </a:r>
          </a:p>
          <a:p>
            <a:pPr lvl="1"/>
            <a:r>
              <a:rPr lang="en-US" dirty="0" smtClean="0"/>
              <a:t>Will the FQHC be able to satisfy both the RW program and the Section 330 requirements pertaining to fee schedule and schedule of discounts? </a:t>
            </a:r>
          </a:p>
          <a:p>
            <a:pPr lvl="1"/>
            <a:r>
              <a:rPr lang="en-US" dirty="0" smtClean="0"/>
              <a:t>Will all FQHC patients have access to the services supported by the RW program? </a:t>
            </a:r>
          </a:p>
          <a:p>
            <a:r>
              <a:rPr lang="en-US" dirty="0" smtClean="0"/>
              <a:t>Will the RWP be operated as an other line of business, outside of the FQHC’s scope of project? </a:t>
            </a:r>
          </a:p>
          <a:p>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29</a:t>
            </a:fld>
            <a:endParaRPr lang="en-US"/>
          </a:p>
        </p:txBody>
      </p:sp>
    </p:spTree>
    <p:extLst>
      <p:ext uri="{BB962C8B-B14F-4D97-AF65-F5344CB8AC3E}">
        <p14:creationId xmlns:p14="http://schemas.microsoft.com/office/powerpoint/2010/main" val="250149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body" idx="1"/>
          </p:nvPr>
        </p:nvSpPr>
        <p:spPr>
          <a:noFill/>
        </p:spPr>
        <p:txBody>
          <a:bodyPr/>
          <a:lstStyle/>
          <a:p>
            <a:pPr eaLnBrk="1" hangingPunct="1">
              <a:lnSpc>
                <a:spcPct val="90000"/>
              </a:lnSpc>
            </a:pPr>
            <a:r>
              <a:rPr lang="en-US" sz="2800" dirty="0" smtClean="0"/>
              <a:t>This presentation has been prepared by the attorneys of Feldesman Tucker Leifer Fidell LLP.  The opinions expressed in these materials are solely their views.</a:t>
            </a:r>
          </a:p>
          <a:p>
            <a:pPr eaLnBrk="1" hangingPunct="1">
              <a:lnSpc>
                <a:spcPct val="90000"/>
              </a:lnSpc>
            </a:pPr>
            <a:r>
              <a:rPr lang="en-US" sz="2800" dirty="0" smtClean="0"/>
              <a:t>The materials are being issued with the understanding that the authors are not engaged in rendering legal or other professional services.  </a:t>
            </a:r>
            <a:r>
              <a:rPr lang="en-US" sz="2800" dirty="0" smtClean="0">
                <a:solidFill>
                  <a:schemeClr val="hlink"/>
                </a:solidFill>
              </a:rPr>
              <a:t>If legal advice or other expert assistance is required, the services of a competent professional should be sought</a:t>
            </a:r>
            <a:r>
              <a:rPr lang="en-US" sz="2800" smtClean="0">
                <a:solidFill>
                  <a:schemeClr val="hlink"/>
                </a:solidFill>
              </a:rPr>
              <a:t>. </a:t>
            </a:r>
            <a:endParaRPr lang="en-US" sz="2800" dirty="0" smtClean="0">
              <a:solidFill>
                <a:schemeClr val="hlink"/>
              </a:solidFill>
            </a:endParaRPr>
          </a:p>
        </p:txBody>
      </p:sp>
      <p:sp>
        <p:nvSpPr>
          <p:cNvPr id="27652" name="Rectangle 3"/>
          <p:cNvSpPr>
            <a:spLocks noGrp="1" noChangeArrowheads="1"/>
          </p:cNvSpPr>
          <p:nvPr>
            <p:ph type="title"/>
          </p:nvPr>
        </p:nvSpPr>
        <p:spPr>
          <a:noFill/>
        </p:spPr>
        <p:txBody>
          <a:bodyPr/>
          <a:lstStyle/>
          <a:p>
            <a:pPr eaLnBrk="1" hangingPunct="1"/>
            <a:r>
              <a:rPr lang="en-US" smtClean="0"/>
              <a:t>Disclaimer</a:t>
            </a:r>
          </a:p>
        </p:txBody>
      </p:sp>
      <p:sp>
        <p:nvSpPr>
          <p:cNvPr id="4" name="Rectangle 6"/>
          <p:cNvSpPr>
            <a:spLocks noGrp="1" noChangeArrowheads="1"/>
          </p:cNvSpPr>
          <p:nvPr>
            <p:ph type="sldNum" sz="quarter" idx="4294967295"/>
          </p:nvPr>
        </p:nvSpPr>
        <p:spPr bwMode="auto">
          <a:xfrm>
            <a:off x="8524875" y="62484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a:t>
            </a:fld>
            <a:endParaRPr lang="en-US"/>
          </a:p>
        </p:txBody>
      </p:sp>
    </p:spTree>
    <p:extLst>
      <p:ext uri="{BB962C8B-B14F-4D97-AF65-F5344CB8AC3E}">
        <p14:creationId xmlns:p14="http://schemas.microsoft.com/office/powerpoint/2010/main" val="26041093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Grp="1" noChangeArrowheads="1"/>
          </p:cNvSpPr>
          <p:nvPr>
            <p:ph type="title"/>
          </p:nvPr>
        </p:nvSpPr>
        <p:spPr/>
        <p:txBody>
          <a:bodyPr>
            <a:normAutofit fontScale="90000"/>
          </a:bodyPr>
          <a:lstStyle/>
          <a:p>
            <a:r>
              <a:rPr lang="en-US" sz="3600" dirty="0" smtClean="0"/>
              <a:t>19 Health Center Program Requirements</a:t>
            </a:r>
            <a:endParaRPr lang="en-US" sz="3600" dirty="0"/>
          </a:p>
        </p:txBody>
      </p:sp>
      <p:sp>
        <p:nvSpPr>
          <p:cNvPr id="144388" name="Rectangle 3"/>
          <p:cNvSpPr>
            <a:spLocks noGrp="1" noChangeArrowheads="1"/>
          </p:cNvSpPr>
          <p:nvPr>
            <p:ph idx="1"/>
          </p:nvPr>
        </p:nvSpPr>
        <p:spPr/>
        <p:txBody>
          <a:bodyPr>
            <a:normAutofit/>
          </a:bodyPr>
          <a:lstStyle/>
          <a:p>
            <a:endParaRPr lang="en-US" sz="1600" dirty="0" smtClean="0"/>
          </a:p>
          <a:p>
            <a:r>
              <a:rPr lang="en-US" sz="2800" dirty="0" smtClean="0"/>
              <a:t>FQHCs </a:t>
            </a:r>
            <a:r>
              <a:rPr lang="en-US" sz="2800" dirty="0"/>
              <a:t>must maintain </a:t>
            </a:r>
            <a:r>
              <a:rPr lang="en-US" sz="2800" dirty="0" smtClean="0"/>
              <a:t>compliance </a:t>
            </a:r>
            <a:r>
              <a:rPr lang="en-US" sz="2800" dirty="0"/>
              <a:t>with all core </a:t>
            </a:r>
            <a:r>
              <a:rPr lang="en-US" sz="2800" dirty="0" smtClean="0"/>
              <a:t>requirements:</a:t>
            </a:r>
            <a:endParaRPr lang="en-US" sz="2800" dirty="0"/>
          </a:p>
          <a:p>
            <a:pPr lvl="1"/>
            <a:r>
              <a:rPr lang="en-US" sz="2600" b="1" dirty="0" smtClean="0"/>
              <a:t>Requirement #10</a:t>
            </a:r>
            <a:r>
              <a:rPr lang="en-US" sz="2600" dirty="0" smtClean="0"/>
              <a:t>: Health </a:t>
            </a:r>
            <a:r>
              <a:rPr lang="en-US" sz="2600" dirty="0"/>
              <a:t>center exercises appropriate oversight and authority over all contracted </a:t>
            </a:r>
            <a:r>
              <a:rPr lang="en-US" sz="2600" dirty="0" smtClean="0"/>
              <a:t>services</a:t>
            </a:r>
          </a:p>
          <a:p>
            <a:pPr lvl="1"/>
            <a:r>
              <a:rPr lang="en-US" sz="2600" b="1" dirty="0"/>
              <a:t>Requirement #</a:t>
            </a:r>
            <a:r>
              <a:rPr lang="en-US" sz="2600" b="1" dirty="0" smtClean="0"/>
              <a:t>11</a:t>
            </a:r>
            <a:r>
              <a:rPr lang="en-US" sz="2600" dirty="0" smtClean="0"/>
              <a:t>: </a:t>
            </a:r>
            <a:r>
              <a:rPr lang="en-US" sz="2600" dirty="0"/>
              <a:t>Health center makes effort to establish and maintain collaborative relationships with other health care providers, including other health centers, in the service area of the </a:t>
            </a:r>
            <a:r>
              <a:rPr lang="en-US" sz="2600" dirty="0" smtClean="0"/>
              <a:t>center</a:t>
            </a:r>
            <a:endParaRPr lang="en-US" sz="2200" i="1"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30</a:t>
            </a:fld>
            <a:endParaRPr lang="en-US"/>
          </a:p>
        </p:txBody>
      </p:sp>
    </p:spTree>
    <p:extLst>
      <p:ext uri="{BB962C8B-B14F-4D97-AF65-F5344CB8AC3E}">
        <p14:creationId xmlns:p14="http://schemas.microsoft.com/office/powerpoint/2010/main" val="3351831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sz="3600" dirty="0" smtClean="0"/>
              <a:t>HRSA Affiliation Policies</a:t>
            </a:r>
          </a:p>
        </p:txBody>
      </p:sp>
      <p:sp>
        <p:nvSpPr>
          <p:cNvPr id="37891" name="Rectangle 3"/>
          <p:cNvSpPr>
            <a:spLocks noGrp="1" noChangeArrowheads="1"/>
          </p:cNvSpPr>
          <p:nvPr>
            <p:ph idx="1"/>
          </p:nvPr>
        </p:nvSpPr>
        <p:spPr/>
        <p:txBody>
          <a:bodyPr>
            <a:normAutofit lnSpcReduction="10000"/>
          </a:bodyPr>
          <a:lstStyle/>
          <a:p>
            <a:pPr marL="0" indent="0">
              <a:lnSpc>
                <a:spcPct val="95000"/>
              </a:lnSpc>
              <a:spcBef>
                <a:spcPct val="35000"/>
              </a:spcBef>
              <a:buNone/>
            </a:pPr>
            <a:r>
              <a:rPr lang="en-US" sz="2300" b="1" dirty="0" smtClean="0"/>
              <a:t>Affiliation </a:t>
            </a:r>
            <a:r>
              <a:rPr lang="en-US" sz="2300" b="1" dirty="0"/>
              <a:t>agreements / contracted arrangements cannot threaten or limit the </a:t>
            </a:r>
            <a:r>
              <a:rPr lang="en-US" sz="2300" b="1" dirty="0" smtClean="0"/>
              <a:t>FQHC’s autonomy </a:t>
            </a:r>
            <a:br>
              <a:rPr lang="en-US" sz="2300" b="1" dirty="0" smtClean="0"/>
            </a:br>
            <a:r>
              <a:rPr lang="en-US" sz="2300" b="1" dirty="0" smtClean="0"/>
              <a:t>(See HRSA Affiliation Policy Information Notice (“PIN”) 97-27</a:t>
            </a:r>
            <a:r>
              <a:rPr lang="en-US" sz="2300" b="1" dirty="0"/>
              <a:t>)</a:t>
            </a:r>
          </a:p>
          <a:p>
            <a:pPr marL="520700" lvl="1" indent="0" eaLnBrk="1" hangingPunct="1">
              <a:lnSpc>
                <a:spcPct val="90000"/>
              </a:lnSpc>
              <a:spcBef>
                <a:spcPct val="50000"/>
              </a:spcBef>
              <a:buNone/>
            </a:pPr>
            <a:r>
              <a:rPr lang="en-US" sz="2300" u="sng" dirty="0" smtClean="0"/>
              <a:t>Governance</a:t>
            </a:r>
            <a:r>
              <a:rPr lang="en-US" sz="2300" dirty="0"/>
              <a:t>: under all affiliation arrangements, the FQHC Board must remain compliant with all Section 330-related selection and composition requirements and retain all prescribed authorities</a:t>
            </a:r>
          </a:p>
          <a:p>
            <a:pPr lvl="1" eaLnBrk="1" hangingPunct="1">
              <a:lnSpc>
                <a:spcPct val="90000"/>
              </a:lnSpc>
            </a:pPr>
            <a:r>
              <a:rPr lang="en-US" sz="2300" dirty="0" smtClean="0"/>
              <a:t>No other entity or appointed individual may</a:t>
            </a:r>
          </a:p>
          <a:p>
            <a:pPr lvl="2" eaLnBrk="1" hangingPunct="1">
              <a:lnSpc>
                <a:spcPct val="90000"/>
              </a:lnSpc>
            </a:pPr>
            <a:r>
              <a:rPr lang="en-US" sz="2200" dirty="0" smtClean="0"/>
              <a:t>Select the majority of FQHC board members, non-consumer members, or members of the Executive Committee, or function as board chair</a:t>
            </a:r>
          </a:p>
          <a:p>
            <a:pPr lvl="2" eaLnBrk="1" hangingPunct="1">
              <a:lnSpc>
                <a:spcPct val="90000"/>
              </a:lnSpc>
            </a:pPr>
            <a:r>
              <a:rPr lang="en-US" sz="2200" dirty="0" smtClean="0"/>
              <a:t>Preclude the selection, or require the dismissal, of board members not appointed by that party</a:t>
            </a:r>
          </a:p>
          <a:p>
            <a:pPr lvl="2" eaLnBrk="1" hangingPunct="1">
              <a:lnSpc>
                <a:spcPct val="90000"/>
              </a:lnSpc>
            </a:pPr>
            <a:r>
              <a:rPr lang="en-US" sz="2200" dirty="0" smtClean="0"/>
              <a:t>Have overriding approval authority, veto authority or “dual majority” authority</a:t>
            </a:r>
          </a:p>
          <a:p>
            <a:pPr lvl="1">
              <a:lnSpc>
                <a:spcPct val="95000"/>
              </a:lnSpc>
              <a:spcBef>
                <a:spcPct val="35000"/>
              </a:spcBef>
            </a:pPr>
            <a:endParaRPr lang="en-US" dirty="0" smtClean="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31</a:t>
            </a:fld>
            <a:endParaRPr lang="en-US"/>
          </a:p>
        </p:txBody>
      </p:sp>
    </p:spTree>
    <p:extLst>
      <p:ext uri="{BB962C8B-B14F-4D97-AF65-F5344CB8AC3E}">
        <p14:creationId xmlns:p14="http://schemas.microsoft.com/office/powerpoint/2010/main" val="64951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“Yes”</a:t>
            </a:r>
            <a:endParaRPr lang="en-US" dirty="0"/>
          </a:p>
        </p:txBody>
      </p:sp>
      <p:sp>
        <p:nvSpPr>
          <p:cNvPr id="5" name="Rectangle 3"/>
          <p:cNvSpPr txBox="1">
            <a:spLocks noChangeArrowheads="1"/>
          </p:cNvSpPr>
          <p:nvPr/>
        </p:nvSpPr>
        <p:spPr>
          <a:xfrm>
            <a:off x="228600" y="1066800"/>
            <a:ext cx="8686800" cy="4727448"/>
          </a:xfrm>
          <a:prstGeom prst="rect">
            <a:avLst/>
          </a:prstGeom>
        </p:spPr>
        <p:txBody>
          <a:bodyPr/>
          <a:lstStyle>
            <a:lvl1pPr marL="228600" indent="-228600" algn="l" rtl="0" eaLnBrk="0" fontAlgn="base" hangingPunct="0">
              <a:spcBef>
                <a:spcPct val="20000"/>
              </a:spcBef>
              <a:spcAft>
                <a:spcPct val="0"/>
              </a:spcAft>
              <a:buFont typeface="Times" pitchFamily="80" charset="0"/>
              <a:buChar char="•"/>
              <a:defRPr sz="2400">
                <a:solidFill>
                  <a:schemeClr val="tx1"/>
                </a:solidFill>
                <a:latin typeface="+mn-lt"/>
                <a:ea typeface="+mn-ea"/>
                <a:cs typeface="+mn-cs"/>
              </a:defRPr>
            </a:lvl1pPr>
            <a:lvl2pPr marL="698500" indent="-177800" algn="l" rtl="0" eaLnBrk="0" fontAlgn="base" hangingPunct="0">
              <a:lnSpc>
                <a:spcPct val="120000"/>
              </a:lnSpc>
              <a:spcBef>
                <a:spcPct val="20000"/>
              </a:spcBef>
              <a:spcAft>
                <a:spcPct val="0"/>
              </a:spcAft>
              <a:buChar char="–"/>
              <a:defRPr sz="2200">
                <a:solidFill>
                  <a:schemeClr val="tx1"/>
                </a:solidFill>
                <a:latin typeface="+mn-lt"/>
              </a:defRPr>
            </a:lvl2pPr>
            <a:lvl3pPr marL="977900" indent="-165100" algn="l" rtl="0" eaLnBrk="0" fontAlgn="base" hangingPunct="0">
              <a:spcBef>
                <a:spcPct val="20000"/>
              </a:spcBef>
              <a:spcAft>
                <a:spcPct val="0"/>
              </a:spcAft>
              <a:buFont typeface="Times" pitchFamily="80" charset="0"/>
              <a:buChar char="•"/>
              <a:defRPr sz="2000">
                <a:solidFill>
                  <a:schemeClr val="tx1"/>
                </a:solidFill>
                <a:latin typeface="+mn-lt"/>
              </a:defRPr>
            </a:lvl3pPr>
            <a:lvl4pPr marL="1549400" indent="-177800" algn="l" rtl="0" eaLnBrk="0" fontAlgn="base" hangingPunct="0">
              <a:spcBef>
                <a:spcPct val="20000"/>
              </a:spcBef>
              <a:spcAft>
                <a:spcPct val="0"/>
              </a:spcAft>
              <a:buFont typeface="Times" pitchFamily="80" charset="0"/>
              <a:buChar char="–"/>
              <a:defRPr>
                <a:solidFill>
                  <a:schemeClr val="tx1"/>
                </a:solidFill>
                <a:latin typeface="+mn-lt"/>
              </a:defRPr>
            </a:lvl4pPr>
            <a:lvl5pPr marL="2057400" indent="-165100" algn="l" rtl="0" eaLnBrk="0" fontAlgn="base" hangingPunct="0">
              <a:spcBef>
                <a:spcPct val="20000"/>
              </a:spcBef>
              <a:spcAft>
                <a:spcPct val="0"/>
              </a:spcAft>
              <a:buFont typeface="Times" pitchFamily="80" charset="0"/>
              <a:buChar char="•"/>
              <a:defRPr sz="1600">
                <a:solidFill>
                  <a:schemeClr val="tx1"/>
                </a:solidFill>
                <a:latin typeface="+mn-lt"/>
              </a:defRPr>
            </a:lvl5pPr>
            <a:lvl6pPr marL="2514600" indent="-165100" algn="l" rtl="0" fontAlgn="base">
              <a:spcBef>
                <a:spcPct val="20000"/>
              </a:spcBef>
              <a:spcAft>
                <a:spcPct val="0"/>
              </a:spcAft>
              <a:buFont typeface="Times" pitchFamily="80" charset="0"/>
              <a:buChar char="•"/>
              <a:defRPr sz="1600">
                <a:solidFill>
                  <a:schemeClr val="tx1"/>
                </a:solidFill>
                <a:latin typeface="+mn-lt"/>
              </a:defRPr>
            </a:lvl6pPr>
            <a:lvl7pPr marL="2971800" indent="-165100" algn="l" rtl="0" fontAlgn="base">
              <a:spcBef>
                <a:spcPct val="20000"/>
              </a:spcBef>
              <a:spcAft>
                <a:spcPct val="0"/>
              </a:spcAft>
              <a:buFont typeface="Times" pitchFamily="80" charset="0"/>
              <a:buChar char="•"/>
              <a:defRPr sz="1600">
                <a:solidFill>
                  <a:schemeClr val="tx1"/>
                </a:solidFill>
                <a:latin typeface="+mn-lt"/>
              </a:defRPr>
            </a:lvl7pPr>
            <a:lvl8pPr marL="3429000" indent="-165100" algn="l" rtl="0" fontAlgn="base">
              <a:spcBef>
                <a:spcPct val="20000"/>
              </a:spcBef>
              <a:spcAft>
                <a:spcPct val="0"/>
              </a:spcAft>
              <a:buFont typeface="Times" pitchFamily="80" charset="0"/>
              <a:buChar char="•"/>
              <a:defRPr sz="1600">
                <a:solidFill>
                  <a:schemeClr val="tx1"/>
                </a:solidFill>
                <a:latin typeface="+mn-lt"/>
              </a:defRPr>
            </a:lvl8pPr>
            <a:lvl9pPr marL="3886200" indent="-165100" algn="l" rtl="0" fontAlgn="base">
              <a:spcBef>
                <a:spcPct val="20000"/>
              </a:spcBef>
              <a:spcAft>
                <a:spcPct val="0"/>
              </a:spcAft>
              <a:buFont typeface="Times" pitchFamily="80" charset="0"/>
              <a:buChar char="•"/>
              <a:defRPr sz="1600">
                <a:solidFill>
                  <a:schemeClr val="tx1"/>
                </a:solidFill>
                <a:latin typeface="+mn-lt"/>
              </a:defRPr>
            </a:lvl9pPr>
          </a:lstStyle>
          <a:p>
            <a:pPr marL="514350" indent="-514350">
              <a:buFont typeface="+mj-lt"/>
              <a:buAutoNum type="arabicPeriod"/>
            </a:pPr>
            <a:r>
              <a:rPr lang="en-US" sz="2800" dirty="0" smtClean="0"/>
              <a:t>Memorandum Of Agreement </a:t>
            </a:r>
            <a:br>
              <a:rPr lang="en-US" sz="2800" dirty="0" smtClean="0"/>
            </a:br>
            <a:r>
              <a:rPr lang="en-US" sz="2800" dirty="0" smtClean="0"/>
              <a:t>(including appropriate confidentiality protections)</a:t>
            </a:r>
          </a:p>
          <a:p>
            <a:pPr marL="514350" indent="-514350">
              <a:buFont typeface="+mj-lt"/>
              <a:buAutoNum type="arabicPeriod"/>
            </a:pPr>
            <a:r>
              <a:rPr lang="en-US" sz="2800" dirty="0" smtClean="0"/>
              <a:t>Planning and development </a:t>
            </a:r>
          </a:p>
          <a:p>
            <a:pPr lvl="1"/>
            <a:r>
              <a:rPr lang="en-US" sz="2600" dirty="0" smtClean="0"/>
              <a:t>Joint Steering Committee</a:t>
            </a:r>
          </a:p>
          <a:p>
            <a:pPr lvl="1"/>
            <a:r>
              <a:rPr lang="en-US" sz="2600" dirty="0" smtClean="0"/>
              <a:t>Planning Teams (e.g., clinical, operational, financial)</a:t>
            </a:r>
          </a:p>
          <a:p>
            <a:pPr marL="514350" indent="-514350">
              <a:buFont typeface="+mj-lt"/>
              <a:buAutoNum type="arabicPeriod"/>
            </a:pPr>
            <a:r>
              <a:rPr lang="en-US" sz="2800" dirty="0" smtClean="0"/>
              <a:t>Due diligence review</a:t>
            </a:r>
          </a:p>
          <a:p>
            <a:pPr marL="514350" indent="-514350">
              <a:buFont typeface="+mj-lt"/>
              <a:buAutoNum type="arabicPeriod"/>
            </a:pPr>
            <a:r>
              <a:rPr lang="en-US" sz="2800" dirty="0" smtClean="0"/>
              <a:t>Definitive agreements</a:t>
            </a:r>
          </a:p>
          <a:p>
            <a:pPr marL="514350" indent="-514350">
              <a:buFont typeface="+mj-lt"/>
              <a:buAutoNum type="arabicPeriod"/>
            </a:pPr>
            <a:r>
              <a:rPr lang="en-US" sz="2800" dirty="0" smtClean="0"/>
              <a:t>Board approvals</a:t>
            </a:r>
          </a:p>
          <a:p>
            <a:pPr marL="514350" indent="-514350">
              <a:buFont typeface="+mj-lt"/>
              <a:buAutoNum type="arabicPeriod"/>
            </a:pPr>
            <a:r>
              <a:rPr lang="en-US" sz="2800" dirty="0" smtClean="0"/>
              <a:t>Regulatory approvals</a:t>
            </a:r>
            <a:endParaRPr lang="en-US" sz="2800"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32</a:t>
            </a:fld>
            <a:endParaRPr lang="en-US"/>
          </a:p>
        </p:txBody>
      </p:sp>
    </p:spTree>
    <p:extLst>
      <p:ext uri="{BB962C8B-B14F-4D97-AF65-F5344CB8AC3E}">
        <p14:creationId xmlns:p14="http://schemas.microsoft.com/office/powerpoint/2010/main" val="4006353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7" name="Rectangle 3"/>
          <p:cNvSpPr txBox="1">
            <a:spLocks noChangeArrowheads="1"/>
          </p:cNvSpPr>
          <p:nvPr/>
        </p:nvSpPr>
        <p:spPr>
          <a:xfrm>
            <a:off x="301752" y="1444752"/>
            <a:ext cx="8686800" cy="4727448"/>
          </a:xfrm>
          <a:prstGeom prst="rect">
            <a:avLst/>
          </a:prstGeom>
        </p:spPr>
        <p:txBody>
          <a:bodyPr/>
          <a:lstStyle>
            <a:lvl1pPr marL="228600" indent="-228600" algn="l" rtl="0" eaLnBrk="0" fontAlgn="base" hangingPunct="0">
              <a:spcBef>
                <a:spcPct val="20000"/>
              </a:spcBef>
              <a:spcAft>
                <a:spcPct val="0"/>
              </a:spcAft>
              <a:buFont typeface="Times" pitchFamily="80" charset="0"/>
              <a:buChar char="•"/>
              <a:defRPr sz="2400">
                <a:solidFill>
                  <a:schemeClr val="tx1"/>
                </a:solidFill>
                <a:latin typeface="+mn-lt"/>
                <a:ea typeface="+mn-ea"/>
                <a:cs typeface="+mn-cs"/>
              </a:defRPr>
            </a:lvl1pPr>
            <a:lvl2pPr marL="698500" indent="-177800" algn="l" rtl="0" eaLnBrk="0" fontAlgn="base" hangingPunct="0">
              <a:lnSpc>
                <a:spcPct val="120000"/>
              </a:lnSpc>
              <a:spcBef>
                <a:spcPct val="20000"/>
              </a:spcBef>
              <a:spcAft>
                <a:spcPct val="0"/>
              </a:spcAft>
              <a:buChar char="–"/>
              <a:defRPr sz="2200">
                <a:solidFill>
                  <a:schemeClr val="tx1"/>
                </a:solidFill>
                <a:latin typeface="+mn-lt"/>
              </a:defRPr>
            </a:lvl2pPr>
            <a:lvl3pPr marL="977900" indent="-165100" algn="l" rtl="0" eaLnBrk="0" fontAlgn="base" hangingPunct="0">
              <a:spcBef>
                <a:spcPct val="20000"/>
              </a:spcBef>
              <a:spcAft>
                <a:spcPct val="0"/>
              </a:spcAft>
              <a:buFont typeface="Times" pitchFamily="80" charset="0"/>
              <a:buChar char="•"/>
              <a:defRPr sz="2000">
                <a:solidFill>
                  <a:schemeClr val="tx1"/>
                </a:solidFill>
                <a:latin typeface="+mn-lt"/>
              </a:defRPr>
            </a:lvl3pPr>
            <a:lvl4pPr marL="1549400" indent="-177800" algn="l" rtl="0" eaLnBrk="0" fontAlgn="base" hangingPunct="0">
              <a:spcBef>
                <a:spcPct val="20000"/>
              </a:spcBef>
              <a:spcAft>
                <a:spcPct val="0"/>
              </a:spcAft>
              <a:buFont typeface="Times" pitchFamily="80" charset="0"/>
              <a:buChar char="–"/>
              <a:defRPr>
                <a:solidFill>
                  <a:schemeClr val="tx1"/>
                </a:solidFill>
                <a:latin typeface="+mn-lt"/>
              </a:defRPr>
            </a:lvl4pPr>
            <a:lvl5pPr marL="2057400" indent="-165100" algn="l" rtl="0" eaLnBrk="0" fontAlgn="base" hangingPunct="0">
              <a:spcBef>
                <a:spcPct val="20000"/>
              </a:spcBef>
              <a:spcAft>
                <a:spcPct val="0"/>
              </a:spcAft>
              <a:buFont typeface="Times" pitchFamily="80" charset="0"/>
              <a:buChar char="•"/>
              <a:defRPr sz="1600">
                <a:solidFill>
                  <a:schemeClr val="tx1"/>
                </a:solidFill>
                <a:latin typeface="+mn-lt"/>
              </a:defRPr>
            </a:lvl5pPr>
            <a:lvl6pPr marL="2514600" indent="-165100" algn="l" rtl="0" fontAlgn="base">
              <a:spcBef>
                <a:spcPct val="20000"/>
              </a:spcBef>
              <a:spcAft>
                <a:spcPct val="0"/>
              </a:spcAft>
              <a:buFont typeface="Times" pitchFamily="80" charset="0"/>
              <a:buChar char="•"/>
              <a:defRPr sz="1600">
                <a:solidFill>
                  <a:schemeClr val="tx1"/>
                </a:solidFill>
                <a:latin typeface="+mn-lt"/>
              </a:defRPr>
            </a:lvl6pPr>
            <a:lvl7pPr marL="2971800" indent="-165100" algn="l" rtl="0" fontAlgn="base">
              <a:spcBef>
                <a:spcPct val="20000"/>
              </a:spcBef>
              <a:spcAft>
                <a:spcPct val="0"/>
              </a:spcAft>
              <a:buFont typeface="Times" pitchFamily="80" charset="0"/>
              <a:buChar char="•"/>
              <a:defRPr sz="1600">
                <a:solidFill>
                  <a:schemeClr val="tx1"/>
                </a:solidFill>
                <a:latin typeface="+mn-lt"/>
              </a:defRPr>
            </a:lvl7pPr>
            <a:lvl8pPr marL="3429000" indent="-165100" algn="l" rtl="0" fontAlgn="base">
              <a:spcBef>
                <a:spcPct val="20000"/>
              </a:spcBef>
              <a:spcAft>
                <a:spcPct val="0"/>
              </a:spcAft>
              <a:buFont typeface="Times" pitchFamily="80" charset="0"/>
              <a:buChar char="•"/>
              <a:defRPr sz="1600">
                <a:solidFill>
                  <a:schemeClr val="tx1"/>
                </a:solidFill>
                <a:latin typeface="+mn-lt"/>
              </a:defRPr>
            </a:lvl8pPr>
            <a:lvl9pPr marL="3886200" indent="-165100" algn="l" rtl="0" fontAlgn="base">
              <a:spcBef>
                <a:spcPct val="20000"/>
              </a:spcBef>
              <a:spcAft>
                <a:spcPct val="0"/>
              </a:spcAft>
              <a:buFont typeface="Times" pitchFamily="80" charset="0"/>
              <a:buChar char="•"/>
              <a:defRPr sz="1600">
                <a:solidFill>
                  <a:schemeClr val="tx1"/>
                </a:solidFill>
                <a:latin typeface="+mn-lt"/>
              </a:defRPr>
            </a:lvl9pPr>
          </a:lstStyle>
          <a:p>
            <a:pPr algn="ctr">
              <a:buFontTx/>
              <a:buNone/>
            </a:pPr>
            <a:endParaRPr lang="en-US" dirty="0">
              <a:solidFill>
                <a:schemeClr val="accent2"/>
              </a:solidFill>
            </a:endParaRPr>
          </a:p>
          <a:p>
            <a:pPr marL="0" algn="ctr">
              <a:spcBef>
                <a:spcPts val="0"/>
              </a:spcBef>
              <a:buFontTx/>
              <a:buNone/>
            </a:pPr>
            <a:r>
              <a:rPr lang="en-US" dirty="0" smtClean="0">
                <a:solidFill>
                  <a:schemeClr val="accent2"/>
                </a:solidFill>
              </a:rPr>
              <a:t>Jacqueline C. Leifer, Esq.</a:t>
            </a:r>
          </a:p>
          <a:p>
            <a:pPr marL="0" algn="ctr">
              <a:spcBef>
                <a:spcPts val="0"/>
              </a:spcBef>
              <a:buFontTx/>
              <a:buNone/>
            </a:pPr>
            <a:r>
              <a:rPr lang="en-US" dirty="0" smtClean="0">
                <a:solidFill>
                  <a:schemeClr val="accent2"/>
                </a:solidFill>
              </a:rPr>
              <a:t>Feldesman Tucker Leifer Fidell LLP</a:t>
            </a:r>
            <a:br>
              <a:rPr lang="en-US" dirty="0" smtClean="0">
                <a:solidFill>
                  <a:schemeClr val="accent2"/>
                </a:solidFill>
              </a:rPr>
            </a:br>
            <a:r>
              <a:rPr lang="en-US" dirty="0" smtClean="0">
                <a:solidFill>
                  <a:schemeClr val="accent2"/>
                </a:solidFill>
              </a:rPr>
              <a:t>1129 20</a:t>
            </a:r>
            <a:r>
              <a:rPr lang="en-US" baseline="30000" dirty="0" smtClean="0">
                <a:solidFill>
                  <a:schemeClr val="accent2"/>
                </a:solidFill>
              </a:rPr>
              <a:t>th</a:t>
            </a:r>
            <a:r>
              <a:rPr lang="en-US" dirty="0" smtClean="0">
                <a:solidFill>
                  <a:schemeClr val="accent2"/>
                </a:solidFill>
              </a:rPr>
              <a:t> Street N.W. – Suite 400</a:t>
            </a:r>
            <a:br>
              <a:rPr lang="en-US" dirty="0" smtClean="0">
                <a:solidFill>
                  <a:schemeClr val="accent2"/>
                </a:solidFill>
              </a:rPr>
            </a:br>
            <a:r>
              <a:rPr lang="en-US" dirty="0" smtClean="0">
                <a:solidFill>
                  <a:schemeClr val="accent2"/>
                </a:solidFill>
              </a:rPr>
              <a:t>Washington, D.C.  20036</a:t>
            </a:r>
            <a:br>
              <a:rPr lang="en-US" dirty="0" smtClean="0">
                <a:solidFill>
                  <a:schemeClr val="accent2"/>
                </a:solidFill>
              </a:rPr>
            </a:br>
            <a:endParaRPr lang="en-US" dirty="0">
              <a:solidFill>
                <a:schemeClr val="accent2"/>
              </a:solidFill>
            </a:endParaRPr>
          </a:p>
          <a:p>
            <a:pPr algn="ctr">
              <a:buFontTx/>
              <a:buNone/>
            </a:pPr>
            <a:r>
              <a:rPr lang="en-US" dirty="0" smtClean="0">
                <a:solidFill>
                  <a:schemeClr val="accent2"/>
                </a:solidFill>
                <a:hlinkClick r:id="rId3"/>
              </a:rPr>
              <a:t>jleifer@ftlf.com</a:t>
            </a:r>
            <a:endParaRPr lang="en-US" dirty="0" smtClean="0">
              <a:solidFill>
                <a:schemeClr val="accent2"/>
              </a:solidFill>
            </a:endParaRPr>
          </a:p>
          <a:p>
            <a:pPr algn="ctr">
              <a:buFontTx/>
              <a:buNone/>
            </a:pPr>
            <a:r>
              <a:rPr lang="en-US" dirty="0" smtClean="0">
                <a:solidFill>
                  <a:schemeClr val="accent2"/>
                </a:solidFill>
                <a:hlinkClick r:id="rId4"/>
              </a:rPr>
              <a:t>www.ftlf.com</a:t>
            </a:r>
            <a:endParaRPr lang="en-US" dirty="0" smtClean="0">
              <a:solidFill>
                <a:schemeClr val="accent2"/>
              </a:solidFill>
            </a:endParaRPr>
          </a:p>
          <a:p>
            <a:pPr algn="ctr">
              <a:buFontTx/>
              <a:buNone/>
            </a:pPr>
            <a:r>
              <a:rPr lang="en-US" dirty="0" smtClean="0">
                <a:solidFill>
                  <a:schemeClr val="accent2"/>
                </a:solidFill>
              </a:rPr>
              <a:t>(202) 466-8960</a:t>
            </a:r>
            <a:r>
              <a:rPr lang="en-US" dirty="0" smtClean="0">
                <a:solidFill>
                  <a:srgbClr val="A20297"/>
                </a:solidFill>
              </a:rPr>
              <a:t/>
            </a:r>
            <a:br>
              <a:rPr lang="en-US" dirty="0" smtClean="0">
                <a:solidFill>
                  <a:srgbClr val="A20297"/>
                </a:solidFill>
              </a:rPr>
            </a:br>
            <a:endParaRPr lang="en-US" dirty="0">
              <a:solidFill>
                <a:srgbClr val="A20297"/>
              </a:solidFill>
            </a:endParaRPr>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33</a:t>
            </a:fld>
            <a:endParaRPr lang="en-US"/>
          </a:p>
        </p:txBody>
      </p:sp>
    </p:spTree>
    <p:extLst>
      <p:ext uri="{BB962C8B-B14F-4D97-AF65-F5344CB8AC3E}">
        <p14:creationId xmlns:p14="http://schemas.microsoft.com/office/powerpoint/2010/main" val="423669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idx="1"/>
          </p:nvPr>
        </p:nvSpPr>
        <p:spPr/>
        <p:txBody>
          <a:bodyPr/>
          <a:lstStyle/>
          <a:p>
            <a:endParaRPr lang="en-US" dirty="0" smtClean="0"/>
          </a:p>
          <a:p>
            <a:r>
              <a:rPr lang="en-US" dirty="0" smtClean="0"/>
              <a:t>If you would like to receive continuing education credit for this activity, please visit: </a:t>
            </a:r>
          </a:p>
          <a:p>
            <a:endParaRPr lang="en-US" dirty="0"/>
          </a:p>
          <a:p>
            <a:r>
              <a:rPr lang="en-US" dirty="0" smtClean="0"/>
              <a:t>http://www.pesgce.com/RyanWhite2012</a:t>
            </a:r>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34</a:t>
            </a:fld>
            <a:endParaRPr lang="en-US"/>
          </a:p>
        </p:txBody>
      </p:sp>
    </p:spTree>
    <p:extLst>
      <p:ext uri="{BB962C8B-B14F-4D97-AF65-F5344CB8AC3E}">
        <p14:creationId xmlns:p14="http://schemas.microsoft.com/office/powerpoint/2010/main" val="194715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609600" y="838200"/>
            <a:ext cx="8305800" cy="5105400"/>
          </a:xfrm>
        </p:spPr>
        <p:txBody>
          <a:bodyPr>
            <a:normAutofit lnSpcReduction="10000"/>
          </a:bodyPr>
          <a:lstStyle/>
          <a:p>
            <a:pPr marL="0" indent="0">
              <a:buNone/>
            </a:pPr>
            <a:endParaRPr lang="en-US" sz="1050" dirty="0" smtClean="0"/>
          </a:p>
          <a:p>
            <a:pPr marL="0" indent="0">
              <a:buNone/>
            </a:pPr>
            <a:r>
              <a:rPr lang="en-US" dirty="0" smtClean="0"/>
              <a:t>At the conclusion of this activity, the participants will be able to: </a:t>
            </a:r>
          </a:p>
          <a:p>
            <a:pPr marL="0" indent="0">
              <a:buNone/>
            </a:pPr>
            <a:endParaRPr lang="en-US" sz="1000" dirty="0" smtClean="0"/>
          </a:p>
          <a:p>
            <a:pPr marL="514350" indent="-514350">
              <a:buFont typeface="+mj-lt"/>
              <a:buAutoNum type="arabicPeriod"/>
            </a:pPr>
            <a:r>
              <a:rPr lang="en-US" dirty="0" smtClean="0"/>
              <a:t>Describe options for developing collaborative arrangements with community partners.</a:t>
            </a:r>
          </a:p>
          <a:p>
            <a:pPr marL="514350" indent="-514350">
              <a:buFont typeface="+mj-lt"/>
              <a:buAutoNum type="arabicPeriod"/>
            </a:pPr>
            <a:r>
              <a:rPr lang="en-US" dirty="0" smtClean="0"/>
              <a:t>Understand relevant policies and rules regarding collaborative arrangements.</a:t>
            </a:r>
          </a:p>
          <a:p>
            <a:pPr marL="514350" indent="-514350">
              <a:buFont typeface="+mj-lt"/>
              <a:buAutoNum type="arabicPeriod"/>
            </a:pPr>
            <a:r>
              <a:rPr lang="en-US" dirty="0" smtClean="0"/>
              <a:t>Identify strategies to develop community collaborations. </a:t>
            </a:r>
            <a:endParaRPr lang="en-US"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4</a:t>
            </a:fld>
            <a:endParaRPr lang="en-US"/>
          </a:p>
        </p:txBody>
      </p:sp>
    </p:spTree>
    <p:extLst>
      <p:ext uri="{BB962C8B-B14F-4D97-AF65-F5344CB8AC3E}">
        <p14:creationId xmlns:p14="http://schemas.microsoft.com/office/powerpoint/2010/main" val="403231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Requirements for FQHCs</a:t>
            </a:r>
            <a:endParaRPr lang="en-US" dirty="0"/>
          </a:p>
        </p:txBody>
      </p:sp>
      <p:sp>
        <p:nvSpPr>
          <p:cNvPr id="7" name="Rectangle 3"/>
          <p:cNvSpPr txBox="1">
            <a:spLocks noChangeArrowheads="1"/>
          </p:cNvSpPr>
          <p:nvPr/>
        </p:nvSpPr>
        <p:spPr>
          <a:xfrm>
            <a:off x="160421" y="982579"/>
            <a:ext cx="8686800" cy="4953000"/>
          </a:xfrm>
          <a:prstGeom prst="rect">
            <a:avLst/>
          </a:prstGeom>
        </p:spPr>
        <p:txBody>
          <a:bodyPr>
            <a:normAutofit fontScale="92500" lnSpcReduction="20000"/>
          </a:bodyPr>
          <a:lstStyle>
            <a:lvl1pPr marL="228600" indent="-228600" algn="l" rtl="0" eaLnBrk="0" fontAlgn="base" hangingPunct="0">
              <a:spcBef>
                <a:spcPct val="20000"/>
              </a:spcBef>
              <a:spcAft>
                <a:spcPct val="0"/>
              </a:spcAft>
              <a:buFont typeface="Times" pitchFamily="80" charset="0"/>
              <a:buChar char="•"/>
              <a:defRPr sz="2400">
                <a:solidFill>
                  <a:schemeClr val="tx1"/>
                </a:solidFill>
                <a:latin typeface="+mn-lt"/>
                <a:ea typeface="+mn-ea"/>
                <a:cs typeface="+mn-cs"/>
              </a:defRPr>
            </a:lvl1pPr>
            <a:lvl2pPr marL="698500" indent="-177800" algn="l" rtl="0" eaLnBrk="0" fontAlgn="base" hangingPunct="0">
              <a:lnSpc>
                <a:spcPct val="120000"/>
              </a:lnSpc>
              <a:spcBef>
                <a:spcPct val="20000"/>
              </a:spcBef>
              <a:spcAft>
                <a:spcPct val="0"/>
              </a:spcAft>
              <a:buChar char="–"/>
              <a:defRPr sz="2200">
                <a:solidFill>
                  <a:schemeClr val="tx1"/>
                </a:solidFill>
                <a:latin typeface="+mn-lt"/>
              </a:defRPr>
            </a:lvl2pPr>
            <a:lvl3pPr marL="977900" indent="-165100" algn="l" rtl="0" eaLnBrk="0" fontAlgn="base" hangingPunct="0">
              <a:spcBef>
                <a:spcPct val="20000"/>
              </a:spcBef>
              <a:spcAft>
                <a:spcPct val="0"/>
              </a:spcAft>
              <a:buFont typeface="Times" pitchFamily="80" charset="0"/>
              <a:buChar char="•"/>
              <a:defRPr sz="2000">
                <a:solidFill>
                  <a:schemeClr val="tx1"/>
                </a:solidFill>
                <a:latin typeface="+mn-lt"/>
              </a:defRPr>
            </a:lvl3pPr>
            <a:lvl4pPr marL="1549400" indent="-177800" algn="l" rtl="0" eaLnBrk="0" fontAlgn="base" hangingPunct="0">
              <a:spcBef>
                <a:spcPct val="20000"/>
              </a:spcBef>
              <a:spcAft>
                <a:spcPct val="0"/>
              </a:spcAft>
              <a:buFont typeface="Times" pitchFamily="80" charset="0"/>
              <a:buChar char="–"/>
              <a:defRPr>
                <a:solidFill>
                  <a:schemeClr val="tx1"/>
                </a:solidFill>
                <a:latin typeface="+mn-lt"/>
              </a:defRPr>
            </a:lvl4pPr>
            <a:lvl5pPr marL="2057400" indent="-165100" algn="l" rtl="0" eaLnBrk="0" fontAlgn="base" hangingPunct="0">
              <a:spcBef>
                <a:spcPct val="20000"/>
              </a:spcBef>
              <a:spcAft>
                <a:spcPct val="0"/>
              </a:spcAft>
              <a:buFont typeface="Times" pitchFamily="80" charset="0"/>
              <a:buChar char="•"/>
              <a:defRPr sz="1600">
                <a:solidFill>
                  <a:schemeClr val="tx1"/>
                </a:solidFill>
                <a:latin typeface="+mn-lt"/>
              </a:defRPr>
            </a:lvl5pPr>
            <a:lvl6pPr marL="2514600" indent="-165100" algn="l" rtl="0" fontAlgn="base">
              <a:spcBef>
                <a:spcPct val="20000"/>
              </a:spcBef>
              <a:spcAft>
                <a:spcPct val="0"/>
              </a:spcAft>
              <a:buFont typeface="Times" pitchFamily="80" charset="0"/>
              <a:buChar char="•"/>
              <a:defRPr sz="1600">
                <a:solidFill>
                  <a:schemeClr val="tx1"/>
                </a:solidFill>
                <a:latin typeface="+mn-lt"/>
              </a:defRPr>
            </a:lvl6pPr>
            <a:lvl7pPr marL="2971800" indent="-165100" algn="l" rtl="0" fontAlgn="base">
              <a:spcBef>
                <a:spcPct val="20000"/>
              </a:spcBef>
              <a:spcAft>
                <a:spcPct val="0"/>
              </a:spcAft>
              <a:buFont typeface="Times" pitchFamily="80" charset="0"/>
              <a:buChar char="•"/>
              <a:defRPr sz="1600">
                <a:solidFill>
                  <a:schemeClr val="tx1"/>
                </a:solidFill>
                <a:latin typeface="+mn-lt"/>
              </a:defRPr>
            </a:lvl7pPr>
            <a:lvl8pPr marL="3429000" indent="-165100" algn="l" rtl="0" fontAlgn="base">
              <a:spcBef>
                <a:spcPct val="20000"/>
              </a:spcBef>
              <a:spcAft>
                <a:spcPct val="0"/>
              </a:spcAft>
              <a:buFont typeface="Times" pitchFamily="80" charset="0"/>
              <a:buChar char="•"/>
              <a:defRPr sz="1600">
                <a:solidFill>
                  <a:schemeClr val="tx1"/>
                </a:solidFill>
                <a:latin typeface="+mn-lt"/>
              </a:defRPr>
            </a:lvl8pPr>
            <a:lvl9pPr marL="3886200" indent="-165100" algn="l" rtl="0" fontAlgn="base">
              <a:spcBef>
                <a:spcPct val="20000"/>
              </a:spcBef>
              <a:spcAft>
                <a:spcPct val="0"/>
              </a:spcAft>
              <a:buFont typeface="Times" pitchFamily="80" charset="0"/>
              <a:buChar char="•"/>
              <a:defRPr sz="1600">
                <a:solidFill>
                  <a:schemeClr val="tx1"/>
                </a:solidFill>
                <a:latin typeface="+mn-lt"/>
              </a:defRPr>
            </a:lvl9pPr>
          </a:lstStyle>
          <a:p>
            <a:pPr marL="0" indent="0">
              <a:lnSpc>
                <a:spcPct val="110000"/>
              </a:lnSpc>
              <a:spcBef>
                <a:spcPts val="0"/>
              </a:spcBef>
              <a:buClrTx/>
              <a:buFontTx/>
              <a:buNone/>
              <a:defRPr/>
            </a:pPr>
            <a:r>
              <a:rPr lang="en-US" sz="2200" b="1" dirty="0"/>
              <a:t>FQHCs must meet certain core requirements:</a:t>
            </a:r>
          </a:p>
          <a:p>
            <a:pPr>
              <a:lnSpc>
                <a:spcPct val="110000"/>
              </a:lnSpc>
              <a:spcBef>
                <a:spcPts val="0"/>
              </a:spcBef>
              <a:buClrTx/>
              <a:defRPr/>
            </a:pPr>
            <a:r>
              <a:rPr lang="en-US" sz="2200" dirty="0" smtClean="0"/>
              <a:t>Be a public or private nonprofit entity</a:t>
            </a:r>
          </a:p>
          <a:p>
            <a:pPr>
              <a:lnSpc>
                <a:spcPct val="110000"/>
              </a:lnSpc>
              <a:spcBef>
                <a:spcPts val="0"/>
              </a:spcBef>
              <a:buClrTx/>
              <a:defRPr/>
            </a:pPr>
            <a:r>
              <a:rPr lang="en-US" sz="2200" dirty="0" smtClean="0"/>
              <a:t>Serve </a:t>
            </a:r>
            <a:r>
              <a:rPr lang="en-US" sz="2200" dirty="0"/>
              <a:t>a medically underserved area (MUA) or medically underserved population (MUP) </a:t>
            </a:r>
          </a:p>
          <a:p>
            <a:pPr>
              <a:lnSpc>
                <a:spcPct val="110000"/>
              </a:lnSpc>
              <a:spcBef>
                <a:spcPts val="0"/>
              </a:spcBef>
              <a:buClrTx/>
              <a:defRPr/>
            </a:pPr>
            <a:r>
              <a:rPr lang="en-US" sz="2200" dirty="0"/>
              <a:t>Provide, or arrange for the provision of, the required services, which include comprehensive primary and preventive health care services (including essential ancillary and enabling services) across all life cycles; may </a:t>
            </a:r>
            <a:r>
              <a:rPr lang="en-US" sz="2200" dirty="0" smtClean="0"/>
              <a:t>provide </a:t>
            </a:r>
            <a:r>
              <a:rPr lang="en-US" sz="2200" dirty="0"/>
              <a:t>certain supplemental services</a:t>
            </a:r>
          </a:p>
          <a:p>
            <a:pPr>
              <a:lnSpc>
                <a:spcPct val="110000"/>
              </a:lnSpc>
              <a:spcBef>
                <a:spcPts val="0"/>
              </a:spcBef>
              <a:defRPr/>
            </a:pPr>
            <a:r>
              <a:rPr lang="en-US" sz="2200" dirty="0"/>
              <a:t>Have a schedule of charges designed to cover  reasonable costs of operation and consistent with locally prevailing (community) rates</a:t>
            </a:r>
          </a:p>
          <a:p>
            <a:pPr>
              <a:lnSpc>
                <a:spcPct val="110000"/>
              </a:lnSpc>
              <a:spcBef>
                <a:spcPts val="0"/>
              </a:spcBef>
              <a:defRPr/>
            </a:pPr>
            <a:r>
              <a:rPr lang="en-US" sz="2200" dirty="0"/>
              <a:t>Have a corresponding schedule of discounts</a:t>
            </a:r>
          </a:p>
          <a:p>
            <a:pPr lvl="1">
              <a:lnSpc>
                <a:spcPct val="110000"/>
              </a:lnSpc>
              <a:spcBef>
                <a:spcPts val="0"/>
              </a:spcBef>
              <a:defRPr/>
            </a:pPr>
            <a:r>
              <a:rPr lang="en-US" sz="2000" dirty="0"/>
              <a:t>Adjusted based on ability to pay for all uninsured and underinsured patients earning annual incomes below 200% of the Federal Poverty </a:t>
            </a:r>
            <a:r>
              <a:rPr lang="en-US" sz="2000" dirty="0" smtClean="0"/>
              <a:t>Level</a:t>
            </a:r>
            <a:endParaRPr lang="en-US" sz="2000" dirty="0"/>
          </a:p>
          <a:p>
            <a:pPr lvl="1">
              <a:lnSpc>
                <a:spcPct val="110000"/>
              </a:lnSpc>
              <a:spcBef>
                <a:spcPts val="0"/>
              </a:spcBef>
              <a:defRPr/>
            </a:pPr>
            <a:r>
              <a:rPr lang="en-US" sz="2000" dirty="0"/>
              <a:t>Full discounts or “nominal” charges for uninsured and underinsured persons earning annual incomes at or below 100% of the Federal Poverty Level</a:t>
            </a:r>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5</a:t>
            </a:fld>
            <a:endParaRPr lang="en-US"/>
          </a:p>
        </p:txBody>
      </p:sp>
    </p:spTree>
    <p:extLst>
      <p:ext uri="{BB962C8B-B14F-4D97-AF65-F5344CB8AC3E}">
        <p14:creationId xmlns:p14="http://schemas.microsoft.com/office/powerpoint/2010/main" val="427376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Requirements for FQHCs</a:t>
            </a:r>
            <a:endParaRPr lang="en-US" dirty="0"/>
          </a:p>
        </p:txBody>
      </p:sp>
      <p:sp>
        <p:nvSpPr>
          <p:cNvPr id="7" name="Rectangle 3"/>
          <p:cNvSpPr txBox="1">
            <a:spLocks noChangeArrowheads="1"/>
          </p:cNvSpPr>
          <p:nvPr/>
        </p:nvSpPr>
        <p:spPr>
          <a:xfrm>
            <a:off x="152400" y="914400"/>
            <a:ext cx="8763000" cy="5105400"/>
          </a:xfrm>
          <a:prstGeom prst="rect">
            <a:avLst/>
          </a:prstGeom>
        </p:spPr>
        <p:txBody>
          <a:bodyPr>
            <a:normAutofit/>
          </a:bodyPr>
          <a:lstStyle>
            <a:lvl1pPr marL="228600" indent="-228600" algn="l" rtl="0" eaLnBrk="0" fontAlgn="base" hangingPunct="0">
              <a:spcBef>
                <a:spcPct val="20000"/>
              </a:spcBef>
              <a:spcAft>
                <a:spcPct val="0"/>
              </a:spcAft>
              <a:buFont typeface="Times" pitchFamily="80" charset="0"/>
              <a:buChar char="•"/>
              <a:defRPr sz="2400">
                <a:solidFill>
                  <a:schemeClr val="tx1"/>
                </a:solidFill>
                <a:latin typeface="+mn-lt"/>
                <a:ea typeface="+mn-ea"/>
                <a:cs typeface="+mn-cs"/>
              </a:defRPr>
            </a:lvl1pPr>
            <a:lvl2pPr marL="698500" indent="-177800" algn="l" rtl="0" eaLnBrk="0" fontAlgn="base" hangingPunct="0">
              <a:lnSpc>
                <a:spcPct val="120000"/>
              </a:lnSpc>
              <a:spcBef>
                <a:spcPct val="20000"/>
              </a:spcBef>
              <a:spcAft>
                <a:spcPct val="0"/>
              </a:spcAft>
              <a:buChar char="–"/>
              <a:defRPr sz="2200">
                <a:solidFill>
                  <a:schemeClr val="tx1"/>
                </a:solidFill>
                <a:latin typeface="+mn-lt"/>
              </a:defRPr>
            </a:lvl2pPr>
            <a:lvl3pPr marL="977900" indent="-165100" algn="l" rtl="0" eaLnBrk="0" fontAlgn="base" hangingPunct="0">
              <a:spcBef>
                <a:spcPct val="20000"/>
              </a:spcBef>
              <a:spcAft>
                <a:spcPct val="0"/>
              </a:spcAft>
              <a:buFont typeface="Times" pitchFamily="80" charset="0"/>
              <a:buChar char="•"/>
              <a:defRPr sz="2000">
                <a:solidFill>
                  <a:schemeClr val="tx1"/>
                </a:solidFill>
                <a:latin typeface="+mn-lt"/>
              </a:defRPr>
            </a:lvl3pPr>
            <a:lvl4pPr marL="1549400" indent="-177800" algn="l" rtl="0" eaLnBrk="0" fontAlgn="base" hangingPunct="0">
              <a:spcBef>
                <a:spcPct val="20000"/>
              </a:spcBef>
              <a:spcAft>
                <a:spcPct val="0"/>
              </a:spcAft>
              <a:buFont typeface="Times" pitchFamily="80" charset="0"/>
              <a:buChar char="–"/>
              <a:defRPr>
                <a:solidFill>
                  <a:schemeClr val="tx1"/>
                </a:solidFill>
                <a:latin typeface="+mn-lt"/>
              </a:defRPr>
            </a:lvl4pPr>
            <a:lvl5pPr marL="2057400" indent="-165100" algn="l" rtl="0" eaLnBrk="0" fontAlgn="base" hangingPunct="0">
              <a:spcBef>
                <a:spcPct val="20000"/>
              </a:spcBef>
              <a:spcAft>
                <a:spcPct val="0"/>
              </a:spcAft>
              <a:buFont typeface="Times" pitchFamily="80" charset="0"/>
              <a:buChar char="•"/>
              <a:defRPr sz="1600">
                <a:solidFill>
                  <a:schemeClr val="tx1"/>
                </a:solidFill>
                <a:latin typeface="+mn-lt"/>
              </a:defRPr>
            </a:lvl5pPr>
            <a:lvl6pPr marL="2514600" indent="-165100" algn="l" rtl="0" fontAlgn="base">
              <a:spcBef>
                <a:spcPct val="20000"/>
              </a:spcBef>
              <a:spcAft>
                <a:spcPct val="0"/>
              </a:spcAft>
              <a:buFont typeface="Times" pitchFamily="80" charset="0"/>
              <a:buChar char="•"/>
              <a:defRPr sz="1600">
                <a:solidFill>
                  <a:schemeClr val="tx1"/>
                </a:solidFill>
                <a:latin typeface="+mn-lt"/>
              </a:defRPr>
            </a:lvl6pPr>
            <a:lvl7pPr marL="2971800" indent="-165100" algn="l" rtl="0" fontAlgn="base">
              <a:spcBef>
                <a:spcPct val="20000"/>
              </a:spcBef>
              <a:spcAft>
                <a:spcPct val="0"/>
              </a:spcAft>
              <a:buFont typeface="Times" pitchFamily="80" charset="0"/>
              <a:buChar char="•"/>
              <a:defRPr sz="1600">
                <a:solidFill>
                  <a:schemeClr val="tx1"/>
                </a:solidFill>
                <a:latin typeface="+mn-lt"/>
              </a:defRPr>
            </a:lvl7pPr>
            <a:lvl8pPr marL="3429000" indent="-165100" algn="l" rtl="0" fontAlgn="base">
              <a:spcBef>
                <a:spcPct val="20000"/>
              </a:spcBef>
              <a:spcAft>
                <a:spcPct val="0"/>
              </a:spcAft>
              <a:buFont typeface="Times" pitchFamily="80" charset="0"/>
              <a:buChar char="•"/>
              <a:defRPr sz="1600">
                <a:solidFill>
                  <a:schemeClr val="tx1"/>
                </a:solidFill>
                <a:latin typeface="+mn-lt"/>
              </a:defRPr>
            </a:lvl8pPr>
            <a:lvl9pPr marL="3886200" indent="-165100" algn="l" rtl="0" fontAlgn="base">
              <a:spcBef>
                <a:spcPct val="20000"/>
              </a:spcBef>
              <a:spcAft>
                <a:spcPct val="0"/>
              </a:spcAft>
              <a:buFont typeface="Times" pitchFamily="80" charset="0"/>
              <a:buChar char="•"/>
              <a:defRPr sz="1600">
                <a:solidFill>
                  <a:schemeClr val="tx1"/>
                </a:solidFill>
                <a:latin typeface="+mn-lt"/>
              </a:defRPr>
            </a:lvl9pPr>
          </a:lstStyle>
          <a:p>
            <a:pPr marL="0" indent="0">
              <a:spcBef>
                <a:spcPts val="0"/>
              </a:spcBef>
              <a:buNone/>
            </a:pPr>
            <a:r>
              <a:rPr lang="en-US" b="1" dirty="0" smtClean="0"/>
              <a:t>The FQHC must: </a:t>
            </a:r>
          </a:p>
          <a:p>
            <a:pPr>
              <a:spcBef>
                <a:spcPts val="0"/>
              </a:spcBef>
            </a:pPr>
            <a:r>
              <a:rPr lang="en-US" sz="2200" dirty="0" smtClean="0"/>
              <a:t>Have a governing board (comprised of 9-25 individuals)</a:t>
            </a:r>
          </a:p>
          <a:p>
            <a:pPr lvl="2">
              <a:spcBef>
                <a:spcPts val="0"/>
              </a:spcBef>
            </a:pPr>
            <a:r>
              <a:rPr lang="en-US" dirty="0" smtClean="0"/>
              <a:t>Majority must be active consumers of the FQHC</a:t>
            </a:r>
            <a:r>
              <a:rPr lang="en-US" b="1" dirty="0" smtClean="0"/>
              <a:t> </a:t>
            </a:r>
            <a:r>
              <a:rPr lang="en-US" dirty="0" smtClean="0"/>
              <a:t>services and  demographically representative of the populations served by the FQHC </a:t>
            </a:r>
          </a:p>
          <a:p>
            <a:pPr lvl="2">
              <a:spcBef>
                <a:spcPts val="0"/>
              </a:spcBef>
            </a:pPr>
            <a:r>
              <a:rPr lang="en-US" dirty="0" smtClean="0"/>
              <a:t>Non-consumer Board members must represent the community served and be selected for expertise in areas such as finance and banking, legal community affairs, </a:t>
            </a:r>
            <a:r>
              <a:rPr lang="en-US" i="1" dirty="0" smtClean="0"/>
              <a:t>etc.</a:t>
            </a:r>
          </a:p>
          <a:p>
            <a:pPr>
              <a:spcBef>
                <a:spcPts val="0"/>
              </a:spcBef>
            </a:pPr>
            <a:endParaRPr lang="en-US" sz="1400" dirty="0" smtClean="0"/>
          </a:p>
          <a:p>
            <a:pPr>
              <a:spcBef>
                <a:spcPts val="0"/>
              </a:spcBef>
            </a:pPr>
            <a:r>
              <a:rPr lang="en-US" sz="2200" dirty="0" smtClean="0"/>
              <a:t>The Board must autonomously exercise all authorities and approvals for the FQHC, including selecting the CEO, approval of the annual budget, approval of financial management policies and internal control systems, personnel policies, and health care policies (including scope, schedule and location of services, eligibility for services), compliance policies, Q/A, and more.</a:t>
            </a:r>
            <a:endParaRPr lang="en-US" sz="2200" dirty="0"/>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6</a:t>
            </a:fld>
            <a:endParaRPr lang="en-US"/>
          </a:p>
        </p:txBody>
      </p:sp>
    </p:spTree>
    <p:extLst>
      <p:ext uri="{BB962C8B-B14F-4D97-AF65-F5344CB8AC3E}">
        <p14:creationId xmlns:p14="http://schemas.microsoft.com/office/powerpoint/2010/main" val="3465073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with 45 CFR Part 74</a:t>
            </a:r>
            <a:endParaRPr lang="en-US" dirty="0"/>
          </a:p>
        </p:txBody>
      </p:sp>
      <p:sp>
        <p:nvSpPr>
          <p:cNvPr id="9" name="Rectangle 3"/>
          <p:cNvSpPr txBox="1">
            <a:spLocks noChangeArrowheads="1"/>
          </p:cNvSpPr>
          <p:nvPr/>
        </p:nvSpPr>
        <p:spPr>
          <a:xfrm>
            <a:off x="76200" y="1143000"/>
            <a:ext cx="8686800" cy="4727448"/>
          </a:xfrm>
          <a:prstGeom prst="rect">
            <a:avLst/>
          </a:prstGeom>
        </p:spPr>
        <p:txBody>
          <a:bodyPr/>
          <a:lstStyle>
            <a:lvl1pPr marL="228600" indent="-228600" algn="l" rtl="0" eaLnBrk="0" fontAlgn="base" hangingPunct="0">
              <a:spcBef>
                <a:spcPct val="20000"/>
              </a:spcBef>
              <a:spcAft>
                <a:spcPct val="0"/>
              </a:spcAft>
              <a:buFont typeface="Times" pitchFamily="80" charset="0"/>
              <a:buChar char="•"/>
              <a:defRPr sz="2400">
                <a:solidFill>
                  <a:schemeClr val="tx1"/>
                </a:solidFill>
                <a:latin typeface="+mn-lt"/>
                <a:ea typeface="+mn-ea"/>
                <a:cs typeface="+mn-cs"/>
              </a:defRPr>
            </a:lvl1pPr>
            <a:lvl2pPr marL="698500" indent="-177800" algn="l" rtl="0" eaLnBrk="0" fontAlgn="base" hangingPunct="0">
              <a:lnSpc>
                <a:spcPct val="120000"/>
              </a:lnSpc>
              <a:spcBef>
                <a:spcPct val="20000"/>
              </a:spcBef>
              <a:spcAft>
                <a:spcPct val="0"/>
              </a:spcAft>
              <a:buChar char="–"/>
              <a:defRPr sz="2200">
                <a:solidFill>
                  <a:schemeClr val="tx1"/>
                </a:solidFill>
                <a:latin typeface="+mn-lt"/>
              </a:defRPr>
            </a:lvl2pPr>
            <a:lvl3pPr marL="977900" indent="-165100" algn="l" rtl="0" eaLnBrk="0" fontAlgn="base" hangingPunct="0">
              <a:spcBef>
                <a:spcPct val="20000"/>
              </a:spcBef>
              <a:spcAft>
                <a:spcPct val="0"/>
              </a:spcAft>
              <a:buFont typeface="Times" pitchFamily="80" charset="0"/>
              <a:buChar char="•"/>
              <a:defRPr sz="2000">
                <a:solidFill>
                  <a:schemeClr val="tx1"/>
                </a:solidFill>
                <a:latin typeface="+mn-lt"/>
              </a:defRPr>
            </a:lvl3pPr>
            <a:lvl4pPr marL="1549400" indent="-177800" algn="l" rtl="0" eaLnBrk="0" fontAlgn="base" hangingPunct="0">
              <a:spcBef>
                <a:spcPct val="20000"/>
              </a:spcBef>
              <a:spcAft>
                <a:spcPct val="0"/>
              </a:spcAft>
              <a:buFont typeface="Times" pitchFamily="80" charset="0"/>
              <a:buChar char="–"/>
              <a:defRPr>
                <a:solidFill>
                  <a:schemeClr val="tx1"/>
                </a:solidFill>
                <a:latin typeface="+mn-lt"/>
              </a:defRPr>
            </a:lvl4pPr>
            <a:lvl5pPr marL="2057400" indent="-165100" algn="l" rtl="0" eaLnBrk="0" fontAlgn="base" hangingPunct="0">
              <a:spcBef>
                <a:spcPct val="20000"/>
              </a:spcBef>
              <a:spcAft>
                <a:spcPct val="0"/>
              </a:spcAft>
              <a:buFont typeface="Times" pitchFamily="80" charset="0"/>
              <a:buChar char="•"/>
              <a:defRPr sz="1600">
                <a:solidFill>
                  <a:schemeClr val="tx1"/>
                </a:solidFill>
                <a:latin typeface="+mn-lt"/>
              </a:defRPr>
            </a:lvl5pPr>
            <a:lvl6pPr marL="2514600" indent="-165100" algn="l" rtl="0" fontAlgn="base">
              <a:spcBef>
                <a:spcPct val="20000"/>
              </a:spcBef>
              <a:spcAft>
                <a:spcPct val="0"/>
              </a:spcAft>
              <a:buFont typeface="Times" pitchFamily="80" charset="0"/>
              <a:buChar char="•"/>
              <a:defRPr sz="1600">
                <a:solidFill>
                  <a:schemeClr val="tx1"/>
                </a:solidFill>
                <a:latin typeface="+mn-lt"/>
              </a:defRPr>
            </a:lvl6pPr>
            <a:lvl7pPr marL="2971800" indent="-165100" algn="l" rtl="0" fontAlgn="base">
              <a:spcBef>
                <a:spcPct val="20000"/>
              </a:spcBef>
              <a:spcAft>
                <a:spcPct val="0"/>
              </a:spcAft>
              <a:buFont typeface="Times" pitchFamily="80" charset="0"/>
              <a:buChar char="•"/>
              <a:defRPr sz="1600">
                <a:solidFill>
                  <a:schemeClr val="tx1"/>
                </a:solidFill>
                <a:latin typeface="+mn-lt"/>
              </a:defRPr>
            </a:lvl7pPr>
            <a:lvl8pPr marL="3429000" indent="-165100" algn="l" rtl="0" fontAlgn="base">
              <a:spcBef>
                <a:spcPct val="20000"/>
              </a:spcBef>
              <a:spcAft>
                <a:spcPct val="0"/>
              </a:spcAft>
              <a:buFont typeface="Times" pitchFamily="80" charset="0"/>
              <a:buChar char="•"/>
              <a:defRPr sz="1600">
                <a:solidFill>
                  <a:schemeClr val="tx1"/>
                </a:solidFill>
                <a:latin typeface="+mn-lt"/>
              </a:defRPr>
            </a:lvl8pPr>
            <a:lvl9pPr marL="3886200" indent="-165100" algn="l" rtl="0" fontAlgn="base">
              <a:spcBef>
                <a:spcPct val="20000"/>
              </a:spcBef>
              <a:spcAft>
                <a:spcPct val="0"/>
              </a:spcAft>
              <a:buFont typeface="Times" pitchFamily="80" charset="0"/>
              <a:buChar char="•"/>
              <a:defRPr sz="1600">
                <a:solidFill>
                  <a:schemeClr val="tx1"/>
                </a:solidFill>
                <a:latin typeface="+mn-lt"/>
              </a:defRPr>
            </a:lvl9pPr>
          </a:lstStyle>
          <a:p>
            <a:pPr>
              <a:spcBef>
                <a:spcPts val="0"/>
              </a:spcBef>
            </a:pPr>
            <a:r>
              <a:rPr lang="en-US" dirty="0" smtClean="0"/>
              <a:t>Section 330 grantees must comply with the requirements and standards set forth in 45 CFR Part 74 regarding:</a:t>
            </a:r>
          </a:p>
          <a:p>
            <a:pPr lvl="1">
              <a:lnSpc>
                <a:spcPct val="100000"/>
              </a:lnSpc>
              <a:spcBef>
                <a:spcPts val="0"/>
              </a:spcBef>
            </a:pPr>
            <a:endParaRPr lang="en-US" sz="1600" dirty="0" smtClean="0"/>
          </a:p>
          <a:p>
            <a:pPr lvl="1">
              <a:lnSpc>
                <a:spcPct val="100000"/>
              </a:lnSpc>
              <a:spcBef>
                <a:spcPts val="0"/>
              </a:spcBef>
            </a:pPr>
            <a:r>
              <a:rPr lang="en-US" dirty="0" smtClean="0"/>
              <a:t>Procurement of goods and services utilizing Federal funds (in whole or in part)</a:t>
            </a:r>
          </a:p>
          <a:p>
            <a:pPr lvl="1">
              <a:lnSpc>
                <a:spcPct val="100000"/>
              </a:lnSpc>
              <a:spcBef>
                <a:spcPts val="0"/>
              </a:spcBef>
            </a:pPr>
            <a:r>
              <a:rPr lang="en-US" dirty="0" smtClean="0"/>
              <a:t>Acquisition, management and disposition of property and equipment, acquired or improved with Federal funds (in whole or in part)</a:t>
            </a:r>
          </a:p>
          <a:p>
            <a:pPr lvl="1">
              <a:lnSpc>
                <a:spcPct val="100000"/>
              </a:lnSpc>
              <a:spcBef>
                <a:spcPts val="0"/>
              </a:spcBef>
            </a:pPr>
            <a:endParaRPr lang="en-US" dirty="0"/>
          </a:p>
        </p:txBody>
      </p:sp>
      <p:pic>
        <p:nvPicPr>
          <p:cNvPr id="3074" name="Picture 2" descr="C:\Users\lhoffman\AppData\Local\Microsoft\Windows\Temporary Internet Files\Content.IE5\AJJPG5DW\MP9004385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3721929"/>
            <a:ext cx="3200400" cy="212445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7</a:t>
            </a:fld>
            <a:endParaRPr lang="en-US"/>
          </a:p>
        </p:txBody>
      </p:sp>
    </p:spTree>
    <p:extLst>
      <p:ext uri="{BB962C8B-B14F-4D97-AF65-F5344CB8AC3E}">
        <p14:creationId xmlns:p14="http://schemas.microsoft.com/office/powerpoint/2010/main" val="2611981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77788" y="152400"/>
            <a:ext cx="8532812" cy="539750"/>
          </a:xfrm>
        </p:spPr>
        <p:txBody>
          <a:bodyPr>
            <a:normAutofit/>
          </a:bodyPr>
          <a:lstStyle/>
          <a:p>
            <a:r>
              <a:rPr lang="en-US" sz="2500" dirty="0">
                <a:cs typeface="Times New Roman" pitchFamily="18" charset="0"/>
              </a:rPr>
              <a:t>FQHC Benefits: </a:t>
            </a:r>
            <a:r>
              <a:rPr lang="en-US" sz="2500" dirty="0" smtClean="0">
                <a:cs typeface="Times New Roman" pitchFamily="18" charset="0"/>
              </a:rPr>
              <a:t>Section </a:t>
            </a:r>
            <a:r>
              <a:rPr lang="en-US" sz="2500" dirty="0">
                <a:cs typeface="Times New Roman" pitchFamily="18" charset="0"/>
              </a:rPr>
              <a:t>330 Grantees </a:t>
            </a:r>
            <a:r>
              <a:rPr lang="en-US" sz="2500" dirty="0" smtClean="0">
                <a:cs typeface="Times New Roman" pitchFamily="18" charset="0"/>
              </a:rPr>
              <a:t>and Look-Alikes</a:t>
            </a:r>
            <a:endParaRPr lang="en-US" sz="2500" dirty="0" smtClean="0"/>
          </a:p>
        </p:txBody>
      </p:sp>
      <p:sp>
        <p:nvSpPr>
          <p:cNvPr id="9221" name="Rectangle 3"/>
          <p:cNvSpPr>
            <a:spLocks noGrp="1" noChangeArrowheads="1"/>
          </p:cNvSpPr>
          <p:nvPr>
            <p:ph idx="1"/>
          </p:nvPr>
        </p:nvSpPr>
        <p:spPr/>
        <p:txBody>
          <a:bodyPr>
            <a:normAutofit/>
          </a:bodyPr>
          <a:lstStyle/>
          <a:p>
            <a:pPr marL="228600" lvl="1" indent="-228600">
              <a:lnSpc>
                <a:spcPct val="80000"/>
              </a:lnSpc>
              <a:buFont typeface="Times" pitchFamily="80" charset="0"/>
              <a:buChar char="•"/>
              <a:defRPr/>
            </a:pPr>
            <a:r>
              <a:rPr lang="en-US" sz="2400" dirty="0">
                <a:ea typeface="+mn-ea"/>
                <a:cs typeface="Times New Roman" pitchFamily="18" charset="0"/>
              </a:rPr>
              <a:t>Opportunity to apply for </a:t>
            </a:r>
            <a:r>
              <a:rPr lang="en-US" sz="2400" dirty="0" smtClean="0">
                <a:ea typeface="+mn-ea"/>
                <a:cs typeface="Times New Roman" pitchFamily="18" charset="0"/>
              </a:rPr>
              <a:t>Federal grant funding</a:t>
            </a:r>
          </a:p>
          <a:p>
            <a:pPr marL="228600" lvl="1" indent="-228600">
              <a:lnSpc>
                <a:spcPct val="80000"/>
              </a:lnSpc>
              <a:buFont typeface="Times" pitchFamily="80" charset="0"/>
              <a:buChar char="•"/>
              <a:defRPr/>
            </a:pPr>
            <a:endParaRPr lang="en-US" sz="1200" dirty="0" smtClean="0">
              <a:ea typeface="+mn-ea"/>
              <a:cs typeface="Times New Roman" pitchFamily="18" charset="0"/>
            </a:endParaRPr>
          </a:p>
          <a:p>
            <a:pPr marL="228600" lvl="1" indent="-228600">
              <a:lnSpc>
                <a:spcPct val="80000"/>
              </a:lnSpc>
              <a:buFont typeface="Times" pitchFamily="80" charset="0"/>
              <a:buChar char="•"/>
              <a:defRPr/>
            </a:pPr>
            <a:r>
              <a:rPr lang="en-US" sz="2400" dirty="0" smtClean="0">
                <a:ea typeface="+mn-ea"/>
                <a:cs typeface="Times New Roman" pitchFamily="18" charset="0"/>
              </a:rPr>
              <a:t>Access </a:t>
            </a:r>
            <a:r>
              <a:rPr lang="en-US" sz="2400" dirty="0">
                <a:ea typeface="+mn-ea"/>
                <a:cs typeface="Times New Roman" pitchFamily="18" charset="0"/>
              </a:rPr>
              <a:t>to favorable drug pricing under Section 340B of the Public Health Service Act </a:t>
            </a:r>
            <a:endParaRPr lang="en-US" sz="2400" dirty="0" smtClean="0">
              <a:ea typeface="+mn-ea"/>
              <a:cs typeface="Times New Roman" pitchFamily="18" charset="0"/>
            </a:endParaRPr>
          </a:p>
          <a:p>
            <a:pPr marL="228600" lvl="1" indent="-228600">
              <a:lnSpc>
                <a:spcPct val="80000"/>
              </a:lnSpc>
              <a:buFont typeface="Times" pitchFamily="80" charset="0"/>
              <a:buChar char="•"/>
              <a:defRPr/>
            </a:pPr>
            <a:endParaRPr lang="en-US" sz="1200" dirty="0" smtClean="0">
              <a:ea typeface="+mn-ea"/>
              <a:cs typeface="Times New Roman" pitchFamily="18" charset="0"/>
            </a:endParaRPr>
          </a:p>
          <a:p>
            <a:pPr marL="228600" lvl="1" indent="-228600">
              <a:lnSpc>
                <a:spcPct val="80000"/>
              </a:lnSpc>
              <a:buFont typeface="Times" pitchFamily="80" charset="0"/>
              <a:buChar char="•"/>
              <a:defRPr/>
            </a:pPr>
            <a:r>
              <a:rPr lang="en-US" sz="2400" dirty="0" smtClean="0">
                <a:cs typeface="Times New Roman" pitchFamily="18" charset="0"/>
              </a:rPr>
              <a:t>Access </a:t>
            </a:r>
            <a:r>
              <a:rPr lang="en-US" sz="2400" dirty="0">
                <a:cs typeface="Times New Roman" pitchFamily="18" charset="0"/>
              </a:rPr>
              <a:t>to fair payment under the Prospective Payment System (PPS) or other state-approved alternative payment methodology </a:t>
            </a:r>
            <a:r>
              <a:rPr lang="en-US" sz="2400" dirty="0" smtClean="0">
                <a:cs typeface="Times New Roman" pitchFamily="18" charset="0"/>
              </a:rPr>
              <a:t>for </a:t>
            </a:r>
            <a:r>
              <a:rPr lang="en-US" sz="2400" dirty="0">
                <a:cs typeface="Times New Roman" pitchFamily="18" charset="0"/>
              </a:rPr>
              <a:t>Medicaid and CHIP services and cost-based reimbursement for services provided under Medicare; “wraparound” payments for difference between Medicaid managed care capitation and </a:t>
            </a:r>
            <a:r>
              <a:rPr lang="en-US" sz="2400" dirty="0" smtClean="0">
                <a:cs typeface="Times New Roman" pitchFamily="18" charset="0"/>
              </a:rPr>
              <a:t>PPS</a:t>
            </a:r>
          </a:p>
          <a:p>
            <a:pPr marL="228600" lvl="1" indent="-228600">
              <a:lnSpc>
                <a:spcPct val="80000"/>
              </a:lnSpc>
              <a:buFont typeface="Times" pitchFamily="80" charset="0"/>
              <a:buChar char="•"/>
              <a:defRPr/>
            </a:pPr>
            <a:endParaRPr lang="en-US" sz="1200" dirty="0" smtClean="0">
              <a:cs typeface="Times New Roman" pitchFamily="18" charset="0"/>
            </a:endParaRPr>
          </a:p>
          <a:p>
            <a:pPr marL="228600" lvl="1" indent="-228600">
              <a:lnSpc>
                <a:spcPct val="80000"/>
              </a:lnSpc>
              <a:buFont typeface="Times" pitchFamily="80" charset="0"/>
              <a:buChar char="•"/>
              <a:defRPr/>
            </a:pPr>
            <a:r>
              <a:rPr lang="en-US" sz="2400" dirty="0" smtClean="0">
                <a:cs typeface="Times New Roman" pitchFamily="18" charset="0"/>
              </a:rPr>
              <a:t>Reimbursement </a:t>
            </a:r>
            <a:r>
              <a:rPr lang="en-US" sz="2400" dirty="0">
                <a:cs typeface="Times New Roman" pitchFamily="18" charset="0"/>
              </a:rPr>
              <a:t>by Medicare for "first dollar" of services rendered to Medicare beneficiaries, i.e., deductible is </a:t>
            </a:r>
            <a:r>
              <a:rPr lang="en-US" sz="2400" dirty="0" smtClean="0">
                <a:cs typeface="Times New Roman" pitchFamily="18" charset="0"/>
              </a:rPr>
              <a:t>waived</a:t>
            </a:r>
          </a:p>
          <a:p>
            <a:pPr marL="228600" lvl="1" indent="-228600">
              <a:lnSpc>
                <a:spcPct val="80000"/>
              </a:lnSpc>
              <a:buFont typeface="Times" pitchFamily="80" charset="0"/>
              <a:buChar char="•"/>
              <a:defRPr/>
            </a:pPr>
            <a:endParaRPr lang="en-US" sz="1200" dirty="0" smtClean="0">
              <a:cs typeface="Times New Roman" pitchFamily="18" charset="0"/>
            </a:endParaRPr>
          </a:p>
          <a:p>
            <a:pPr marL="228600" lvl="1" indent="-228600">
              <a:lnSpc>
                <a:spcPct val="80000"/>
              </a:lnSpc>
              <a:buFont typeface="Times" pitchFamily="80" charset="0"/>
              <a:buChar char="•"/>
              <a:defRPr/>
            </a:pPr>
            <a:r>
              <a:rPr lang="en-US" sz="2400" dirty="0" smtClean="0">
                <a:cs typeface="Times New Roman" pitchFamily="18" charset="0"/>
              </a:rPr>
              <a:t>Access </a:t>
            </a:r>
            <a:r>
              <a:rPr lang="en-US" sz="2400" dirty="0">
                <a:cs typeface="Times New Roman" pitchFamily="18" charset="0"/>
              </a:rPr>
              <a:t>to providers through the National Health Service Corps</a:t>
            </a:r>
            <a:endParaRPr lang="en-US" sz="2400" dirty="0"/>
          </a:p>
          <a:p>
            <a:pPr>
              <a:lnSpc>
                <a:spcPct val="80000"/>
              </a:lnSpc>
              <a:defRPr/>
            </a:pPr>
            <a:endParaRPr lang="en-US" sz="2200" dirty="0" smtClean="0">
              <a:cs typeface="Times New Roman" pitchFamily="18" charset="0"/>
            </a:endParaRPr>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8</a:t>
            </a:fld>
            <a:endParaRPr lang="en-US"/>
          </a:p>
        </p:txBody>
      </p:sp>
    </p:spTree>
    <p:extLst>
      <p:ext uri="{BB962C8B-B14F-4D97-AF65-F5344CB8AC3E}">
        <p14:creationId xmlns:p14="http://schemas.microsoft.com/office/powerpoint/2010/main" val="196171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normAutofit fontScale="90000"/>
          </a:bodyPr>
          <a:lstStyle/>
          <a:p>
            <a:r>
              <a:rPr lang="en-US" sz="3600" dirty="0" smtClean="0">
                <a:cs typeface="Times New Roman" pitchFamily="18" charset="0"/>
              </a:rPr>
              <a:t>FQHC Benefits: Section 330 Grantees Only</a:t>
            </a:r>
            <a:endParaRPr lang="en-US" sz="3600" dirty="0" smtClean="0"/>
          </a:p>
        </p:txBody>
      </p:sp>
      <p:sp>
        <p:nvSpPr>
          <p:cNvPr id="9221" name="Rectangle 3"/>
          <p:cNvSpPr>
            <a:spLocks noGrp="1" noChangeArrowheads="1"/>
          </p:cNvSpPr>
          <p:nvPr>
            <p:ph idx="1"/>
          </p:nvPr>
        </p:nvSpPr>
        <p:spPr/>
        <p:txBody>
          <a:bodyPr>
            <a:normAutofit fontScale="62500" lnSpcReduction="20000"/>
          </a:bodyPr>
          <a:lstStyle/>
          <a:p>
            <a:pPr marL="228600" lvl="1" indent="-228600">
              <a:lnSpc>
                <a:spcPct val="100000"/>
              </a:lnSpc>
              <a:spcBef>
                <a:spcPts val="0"/>
              </a:spcBef>
              <a:buFont typeface="Times" pitchFamily="80" charset="0"/>
              <a:buChar char="•"/>
              <a:defRPr/>
            </a:pPr>
            <a:endParaRPr lang="en-US" sz="3800" dirty="0" smtClean="0">
              <a:cs typeface="Times New Roman" pitchFamily="18" charset="0"/>
            </a:endParaRPr>
          </a:p>
          <a:p>
            <a:pPr marL="228600" lvl="1" indent="-228600">
              <a:lnSpc>
                <a:spcPct val="100000"/>
              </a:lnSpc>
              <a:spcBef>
                <a:spcPts val="0"/>
              </a:spcBef>
              <a:buFont typeface="Times" pitchFamily="80" charset="0"/>
              <a:buChar char="•"/>
              <a:defRPr/>
            </a:pPr>
            <a:r>
              <a:rPr lang="en-US" sz="3800" dirty="0" smtClean="0">
                <a:cs typeface="Times New Roman" pitchFamily="18" charset="0"/>
              </a:rPr>
              <a:t>Access </a:t>
            </a:r>
            <a:r>
              <a:rPr lang="en-US" sz="3800" dirty="0">
                <a:cs typeface="Times New Roman" pitchFamily="18" charset="0"/>
              </a:rPr>
              <a:t>to Federal Tort Claims Act (FTCA) coverage, in lieu of purchasing malpractice insurance for “eligible persons</a:t>
            </a:r>
            <a:r>
              <a:rPr lang="en-US" sz="3800" dirty="0" smtClean="0">
                <a:cs typeface="Times New Roman" pitchFamily="18" charset="0"/>
              </a:rPr>
              <a:t>”</a:t>
            </a:r>
          </a:p>
          <a:p>
            <a:pPr marL="228600" lvl="1" indent="-228600">
              <a:lnSpc>
                <a:spcPct val="100000"/>
              </a:lnSpc>
              <a:spcBef>
                <a:spcPts val="0"/>
              </a:spcBef>
              <a:buFont typeface="Times" pitchFamily="80" charset="0"/>
              <a:buChar char="•"/>
              <a:defRPr/>
            </a:pPr>
            <a:endParaRPr lang="en-US" sz="1900" dirty="0">
              <a:cs typeface="Times New Roman" pitchFamily="18" charset="0"/>
            </a:endParaRPr>
          </a:p>
          <a:p>
            <a:pPr marL="228600" lvl="1" indent="-228600">
              <a:lnSpc>
                <a:spcPct val="100000"/>
              </a:lnSpc>
              <a:spcBef>
                <a:spcPts val="0"/>
              </a:spcBef>
              <a:buFont typeface="Times" pitchFamily="80" charset="0"/>
              <a:buChar char="•"/>
              <a:defRPr/>
            </a:pPr>
            <a:r>
              <a:rPr lang="en-US" sz="3800" dirty="0">
                <a:cs typeface="Times New Roman" pitchFamily="18" charset="0"/>
              </a:rPr>
              <a:t>Safe Harbor under the Federal anti-kickback statute for certain arrangements with other providers or suppliers of goods, services, donations, loans, etc., which benefit the medically underserved populations served by the </a:t>
            </a:r>
            <a:r>
              <a:rPr lang="en-US" sz="3800" dirty="0" smtClean="0">
                <a:cs typeface="Times New Roman" pitchFamily="18" charset="0"/>
              </a:rPr>
              <a:t>FQHC</a:t>
            </a:r>
          </a:p>
          <a:p>
            <a:pPr marL="228600" lvl="1" indent="-228600">
              <a:lnSpc>
                <a:spcPct val="100000"/>
              </a:lnSpc>
              <a:spcBef>
                <a:spcPts val="0"/>
              </a:spcBef>
              <a:buFont typeface="Times" pitchFamily="80" charset="0"/>
              <a:buChar char="•"/>
              <a:defRPr/>
            </a:pPr>
            <a:endParaRPr lang="en-US" sz="1900" dirty="0">
              <a:cs typeface="Times New Roman" pitchFamily="18" charset="0"/>
            </a:endParaRPr>
          </a:p>
          <a:p>
            <a:pPr marL="228600" lvl="1" indent="-228600">
              <a:lnSpc>
                <a:spcPct val="100000"/>
              </a:lnSpc>
              <a:spcBef>
                <a:spcPts val="0"/>
              </a:spcBef>
              <a:buFont typeface="Times" pitchFamily="80" charset="0"/>
              <a:buChar char="•"/>
              <a:defRPr/>
            </a:pPr>
            <a:r>
              <a:rPr lang="en-US" sz="3800" dirty="0">
                <a:cs typeface="Times New Roman" pitchFamily="18" charset="0"/>
              </a:rPr>
              <a:t>Access to Federal loan guarantees of the principal and interest on loans made by non-Federal lenders for the costs of developing and operating managed care and practice management networks or plans, which are majority owned and/or controlled by Section 330-supported </a:t>
            </a:r>
            <a:r>
              <a:rPr lang="en-US" sz="3800" dirty="0" smtClean="0">
                <a:cs typeface="Times New Roman" pitchFamily="18" charset="0"/>
              </a:rPr>
              <a:t>FQHCs</a:t>
            </a:r>
          </a:p>
          <a:p>
            <a:pPr marL="228600" lvl="1" indent="-228600">
              <a:lnSpc>
                <a:spcPct val="100000"/>
              </a:lnSpc>
              <a:spcBef>
                <a:spcPts val="0"/>
              </a:spcBef>
              <a:buFont typeface="Times" pitchFamily="80" charset="0"/>
              <a:buChar char="•"/>
              <a:defRPr/>
            </a:pPr>
            <a:endParaRPr lang="en-US" sz="1900" dirty="0">
              <a:cs typeface="Times New Roman" pitchFamily="18" charset="0"/>
            </a:endParaRPr>
          </a:p>
          <a:p>
            <a:pPr marL="228600" lvl="1" indent="-228600">
              <a:lnSpc>
                <a:spcPct val="100000"/>
              </a:lnSpc>
              <a:spcBef>
                <a:spcPts val="0"/>
              </a:spcBef>
              <a:buFont typeface="Times" pitchFamily="80" charset="0"/>
              <a:buChar char="•"/>
              <a:defRPr/>
            </a:pPr>
            <a:r>
              <a:rPr lang="en-US" sz="3800" dirty="0" smtClean="0">
                <a:cs typeface="Times New Roman" pitchFamily="18" charset="0"/>
              </a:rPr>
              <a:t>Access </a:t>
            </a:r>
            <a:r>
              <a:rPr lang="en-US" sz="3800" dirty="0">
                <a:cs typeface="Times New Roman" pitchFamily="18" charset="0"/>
              </a:rPr>
              <a:t>to grant support/loan guarantees for capital improvements</a:t>
            </a:r>
          </a:p>
          <a:p>
            <a:pPr>
              <a:spcBef>
                <a:spcPts val="0"/>
              </a:spcBef>
              <a:defRPr/>
            </a:pPr>
            <a:endParaRPr lang="en-US" sz="2800" dirty="0">
              <a:cs typeface="Times New Roman" pitchFamily="18" charset="0"/>
            </a:endParaRPr>
          </a:p>
          <a:p>
            <a:pPr>
              <a:lnSpc>
                <a:spcPct val="80000"/>
              </a:lnSpc>
              <a:defRPr/>
            </a:pPr>
            <a:endParaRPr lang="en-US" sz="2200" dirty="0" smtClean="0">
              <a:cs typeface="Times New Roman" pitchFamily="18" charset="0"/>
            </a:endParaRPr>
          </a:p>
        </p:txBody>
      </p:sp>
      <p:sp>
        <p:nvSpPr>
          <p:cNvPr id="4" name="Rectangle 6"/>
          <p:cNvSpPr>
            <a:spLocks noGrp="1" noChangeArrowheads="1"/>
          </p:cNvSpPr>
          <p:nvPr>
            <p:ph type="sldNum" sz="quarter" idx="4294967295"/>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smtClean="0">
                <a:solidFill>
                  <a:srgbClr val="08679A"/>
                </a:solidFill>
              </a:defRPr>
            </a:lvl1pPr>
          </a:lstStyle>
          <a:p>
            <a:pPr>
              <a:defRPr/>
            </a:pPr>
            <a:fld id="{2209BB09-DD71-4F15-AF9A-F4B8BE302C7D}" type="slidenum">
              <a:rPr lang="en-US"/>
              <a:pPr>
                <a:defRPr/>
              </a:pPr>
              <a:t>9</a:t>
            </a:fld>
            <a:endParaRPr lang="en-US"/>
          </a:p>
        </p:txBody>
      </p:sp>
    </p:spTree>
    <p:extLst>
      <p:ext uri="{BB962C8B-B14F-4D97-AF65-F5344CB8AC3E}">
        <p14:creationId xmlns:p14="http://schemas.microsoft.com/office/powerpoint/2010/main" val="41109600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2011 Health Care Template">
  <a:themeElements>
    <a:clrScheme name="LAS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S 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S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S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S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S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S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S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S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S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S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S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S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S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2540</Words>
  <Application>Microsoft Office PowerPoint</Application>
  <PresentationFormat>On-screen Show (4:3)</PresentationFormat>
  <Paragraphs>293</Paragraphs>
  <Slides>34</Slides>
  <Notes>34</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34</vt:i4>
      </vt:variant>
    </vt:vector>
  </HeadingPairs>
  <TitlesOfParts>
    <vt:vector size="38" baseType="lpstr">
      <vt:lpstr>2011 Health Care Template</vt:lpstr>
      <vt:lpstr>1_Default Design</vt:lpstr>
      <vt:lpstr>Worksheet</vt:lpstr>
      <vt:lpstr>Microsoft Excel 97-2003 Worksheet</vt:lpstr>
      <vt:lpstr>Guidance to Developing Collaborations with Federally Qualified Health Centers</vt:lpstr>
      <vt:lpstr>Disclosures</vt:lpstr>
      <vt:lpstr>Disclaimer</vt:lpstr>
      <vt:lpstr>Learning Objectives</vt:lpstr>
      <vt:lpstr>Core Requirements for FQHCs</vt:lpstr>
      <vt:lpstr>Core Requirements for FQHCs</vt:lpstr>
      <vt:lpstr>Compliance with 45 CFR Part 74</vt:lpstr>
      <vt:lpstr>FQHC Benefits: Section 330 Grantees and Look-Alikes</vt:lpstr>
      <vt:lpstr>FQHC Benefits: Section 330 Grantees Only</vt:lpstr>
      <vt:lpstr>Why Collaborate?</vt:lpstr>
      <vt:lpstr>Why Collaborate?</vt:lpstr>
      <vt:lpstr>Why Collaborate? </vt:lpstr>
      <vt:lpstr>Health Reform: Incentives to Collaborate</vt:lpstr>
      <vt:lpstr>Health Reform: Impact on Ryan White</vt:lpstr>
      <vt:lpstr>New Models of Care</vt:lpstr>
      <vt:lpstr>New Models of Care</vt:lpstr>
      <vt:lpstr>Range of Collaboration Models</vt:lpstr>
      <vt:lpstr>Referral Arrangements</vt:lpstr>
      <vt:lpstr>Referral Arrangements</vt:lpstr>
      <vt:lpstr>Co-Location Referral Arrangements</vt:lpstr>
      <vt:lpstr>PowerPoint Presentation</vt:lpstr>
      <vt:lpstr>Lease of Personnel/Services</vt:lpstr>
      <vt:lpstr>Integration of RW Provider &amp; FQHC</vt:lpstr>
      <vt:lpstr>Integration of RW Provider &amp; FQHC</vt:lpstr>
      <vt:lpstr>Transitioning HIV/AIDS Care to a CHC</vt:lpstr>
      <vt:lpstr>Community Benefit Grants</vt:lpstr>
      <vt:lpstr>Community Benefit Grants</vt:lpstr>
      <vt:lpstr>Subrecipient Agreement</vt:lpstr>
      <vt:lpstr>Subrecipient Agreement</vt:lpstr>
      <vt:lpstr>19 Health Center Program Requirements</vt:lpstr>
      <vt:lpstr>HRSA Affiliation Policies</vt:lpstr>
      <vt:lpstr>Getting to “Yes”</vt:lpstr>
      <vt:lpstr>Questions?</vt:lpstr>
      <vt:lpstr>Obtaining CME/CE Credit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