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10"/>
  </p:notesMasterIdLst>
  <p:handoutMasterIdLst>
    <p:handoutMasterId r:id="rId11"/>
  </p:handoutMasterIdLst>
  <p:sldIdLst>
    <p:sldId id="256" r:id="rId2"/>
    <p:sldId id="385" r:id="rId3"/>
    <p:sldId id="386" r:id="rId4"/>
    <p:sldId id="387" r:id="rId5"/>
    <p:sldId id="589" r:id="rId6"/>
    <p:sldId id="586" r:id="rId7"/>
    <p:sldId id="588" r:id="rId8"/>
    <p:sldId id="587" r:id="rId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C46B"/>
    <a:srgbClr val="18B864"/>
    <a:srgbClr val="01FF74"/>
    <a:srgbClr val="00F66F"/>
    <a:srgbClr val="00DA63"/>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0" autoAdjust="0"/>
    <p:restoredTop sz="94693" autoAdjust="0"/>
  </p:normalViewPr>
  <p:slideViewPr>
    <p:cSldViewPr>
      <p:cViewPr>
        <p:scale>
          <a:sx n="94" d="100"/>
          <a:sy n="94" d="100"/>
        </p:scale>
        <p:origin x="-13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atin typeface="Arial" charset="0"/>
              </a:defRPr>
            </a:lvl1pPr>
          </a:lstStyle>
          <a:p>
            <a:pPr>
              <a:defRPr/>
            </a:pPr>
            <a:fld id="{6823784C-8B77-4E26-90B7-EB4FCD9B2447}" type="datetimeFigureOut">
              <a:rPr lang="en-US"/>
              <a:pPr>
                <a:defRPr/>
              </a:pPr>
              <a:t>11/27/2012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atin typeface="Arial" charset="0"/>
              </a:defRPr>
            </a:lvl1pPr>
          </a:lstStyle>
          <a:p>
            <a:pPr>
              <a:defRPr/>
            </a:pPr>
            <a:fld id="{906A5839-6239-470A-B020-AA90090CAB90}" type="slidenum">
              <a:rPr lang="en-US"/>
              <a:pPr>
                <a:defRPr/>
              </a:pPr>
              <a:t>‹#›</a:t>
            </a:fld>
            <a:endParaRPr lang="en-US" dirty="0"/>
          </a:p>
        </p:txBody>
      </p:sp>
    </p:spTree>
    <p:extLst>
      <p:ext uri="{BB962C8B-B14F-4D97-AF65-F5344CB8AC3E}">
        <p14:creationId xmlns:p14="http://schemas.microsoft.com/office/powerpoint/2010/main" val="209459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charset="0"/>
              </a:defRPr>
            </a:lvl1pPr>
          </a:lstStyle>
          <a:p>
            <a:pPr>
              <a:defRPr/>
            </a:pPr>
            <a:fld id="{DF9C19D0-8AF1-4E90-ADE2-3B7CD0E3565D}" type="datetimeFigureOut">
              <a:rPr lang="en-US"/>
              <a:pPr>
                <a:defRPr/>
              </a:pPr>
              <a:t>11/27/2012</a:t>
            </a:fld>
            <a:endParaRPr lang="en-US" dirty="0"/>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charset="0"/>
              </a:defRPr>
            </a:lvl1pPr>
          </a:lstStyle>
          <a:p>
            <a:pPr>
              <a:defRPr/>
            </a:pPr>
            <a:fld id="{51882B74-74F1-409C-8126-9F25A3CD4A62}" type="slidenum">
              <a:rPr lang="en-US"/>
              <a:pPr>
                <a:defRPr/>
              </a:pPr>
              <a:t>‹#›</a:t>
            </a:fld>
            <a:endParaRPr lang="en-US" dirty="0"/>
          </a:p>
        </p:txBody>
      </p:sp>
    </p:spTree>
    <p:extLst>
      <p:ext uri="{BB962C8B-B14F-4D97-AF65-F5344CB8AC3E}">
        <p14:creationId xmlns:p14="http://schemas.microsoft.com/office/powerpoint/2010/main" val="14515663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dirty="0"/>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dirty="0"/>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dirty="0"/>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dirty="0"/>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dirty="0"/>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dirty="0"/>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dirty="0"/>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dirty="0"/>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dirty="0"/>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dirty="0"/>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dirty="0"/>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dirty="0"/>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dirty="0"/>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dirty="0"/>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dirty="0"/>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dirty="0"/>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dirty="0"/>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dirty="0"/>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dirty="0"/>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dirty="0"/>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dirty="0"/>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dirty="0"/>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dirty="0"/>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dirty="0"/>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dirty="0"/>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dirty="0"/>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dirty="0"/>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dirty="0"/>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dirty="0"/>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dirty="0"/>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dirty="0"/>
              </a:p>
            </p:txBody>
          </p:sp>
        </p:grpSp>
      </p:grpSp>
      <p:sp>
        <p:nvSpPr>
          <p:cNvPr id="222250"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22225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49D30CF9-085D-4479-B387-A456DCC1774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074B20CD-328D-4826-9409-1A40E612C14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5"/>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5"/>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7145C1F0-1797-4B9B-89DF-C55C1872261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93287F02-DE94-4A94-A56C-D4F171355B8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4022F6EB-82F4-4341-B47A-1733DB2D216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626283B9-0548-4F17-A4C5-48F022C45AD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EC944E4D-C9B2-4937-9D3F-F3DD2DAE5DB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E6331E87-CEA9-4E2D-95C3-0E526F98154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16DBCD55-8264-421C-9098-D13CA9FF1D3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26137FB0-3FAA-4CA4-B36E-60C16198C21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CAC2C17A-5EB1-41FF-8B74-45C42C4B4E4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22118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dirty="0"/>
            </a:p>
          </p:txBody>
        </p:sp>
        <p:sp>
          <p:nvSpPr>
            <p:cNvPr id="22118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22118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dirty="0"/>
            </a:p>
          </p:txBody>
        </p:sp>
        <p:sp>
          <p:nvSpPr>
            <p:cNvPr id="221190"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22119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dirty="0"/>
            </a:p>
          </p:txBody>
        </p:sp>
        <p:sp>
          <p:nvSpPr>
            <p:cNvPr id="221192"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dirty="0"/>
            </a:p>
          </p:txBody>
        </p:sp>
        <p:sp>
          <p:nvSpPr>
            <p:cNvPr id="221193"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dirty="0"/>
            </a:p>
          </p:txBody>
        </p:sp>
        <p:sp>
          <p:nvSpPr>
            <p:cNvPr id="22119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221195"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dirty="0"/>
            </a:p>
          </p:txBody>
        </p:sp>
        <p:sp>
          <p:nvSpPr>
            <p:cNvPr id="22119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dirty="0"/>
            </a:p>
          </p:txBody>
        </p:sp>
        <p:sp>
          <p:nvSpPr>
            <p:cNvPr id="221197"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dirty="0"/>
            </a:p>
          </p:txBody>
        </p:sp>
        <p:sp>
          <p:nvSpPr>
            <p:cNvPr id="22119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dirty="0"/>
            </a:p>
          </p:txBody>
        </p:sp>
        <p:sp>
          <p:nvSpPr>
            <p:cNvPr id="221199"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dirty="0"/>
            </a:p>
          </p:txBody>
        </p:sp>
        <p:sp>
          <p:nvSpPr>
            <p:cNvPr id="22120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dirty="0"/>
            </a:p>
          </p:txBody>
        </p:sp>
        <p:sp>
          <p:nvSpPr>
            <p:cNvPr id="22120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dirty="0"/>
            </a:p>
          </p:txBody>
        </p:sp>
        <p:sp>
          <p:nvSpPr>
            <p:cNvPr id="22120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dirty="0"/>
            </a:p>
          </p:txBody>
        </p:sp>
        <p:sp>
          <p:nvSpPr>
            <p:cNvPr id="221203"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dirty="0"/>
            </a:p>
          </p:txBody>
        </p:sp>
        <p:sp>
          <p:nvSpPr>
            <p:cNvPr id="22120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dirty="0"/>
            </a:p>
          </p:txBody>
        </p:sp>
        <p:sp>
          <p:nvSpPr>
            <p:cNvPr id="221205"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dirty="0"/>
            </a:p>
          </p:txBody>
        </p:sp>
        <p:sp>
          <p:nvSpPr>
            <p:cNvPr id="22120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dirty="0"/>
            </a:p>
          </p:txBody>
        </p:sp>
        <p:sp>
          <p:nvSpPr>
            <p:cNvPr id="22120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dirty="0"/>
            </a:p>
          </p:txBody>
        </p:sp>
        <p:sp>
          <p:nvSpPr>
            <p:cNvPr id="22120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dirty="0"/>
            </a:p>
          </p:txBody>
        </p:sp>
        <p:sp>
          <p:nvSpPr>
            <p:cNvPr id="221209"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dirty="0"/>
            </a:p>
          </p:txBody>
        </p:sp>
        <p:sp>
          <p:nvSpPr>
            <p:cNvPr id="22121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dirty="0"/>
            </a:p>
          </p:txBody>
        </p:sp>
        <p:sp>
          <p:nvSpPr>
            <p:cNvPr id="22121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dirty="0"/>
            </a:p>
          </p:txBody>
        </p:sp>
        <p:sp>
          <p:nvSpPr>
            <p:cNvPr id="221212"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dirty="0"/>
            </a:p>
          </p:txBody>
        </p:sp>
        <p:sp>
          <p:nvSpPr>
            <p:cNvPr id="22121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dirty="0"/>
            </a:p>
          </p:txBody>
        </p:sp>
        <p:sp>
          <p:nvSpPr>
            <p:cNvPr id="221214"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dirty="0"/>
            </a:p>
          </p:txBody>
        </p:sp>
        <p:sp>
          <p:nvSpPr>
            <p:cNvPr id="22121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dirty="0"/>
            </a:p>
          </p:txBody>
        </p:sp>
        <p:sp>
          <p:nvSpPr>
            <p:cNvPr id="22121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dirty="0"/>
            </a:p>
          </p:txBody>
        </p:sp>
        <p:sp>
          <p:nvSpPr>
            <p:cNvPr id="22121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dirty="0"/>
            </a:p>
          </p:txBody>
        </p:sp>
        <p:sp>
          <p:nvSpPr>
            <p:cNvPr id="22121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dirty="0"/>
            </a:p>
          </p:txBody>
        </p:sp>
        <p:sp>
          <p:nvSpPr>
            <p:cNvPr id="22121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dirty="0"/>
            </a:p>
          </p:txBody>
        </p:sp>
        <p:sp>
          <p:nvSpPr>
            <p:cNvPr id="22122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dirty="0"/>
            </a:p>
          </p:txBody>
        </p:sp>
        <p:sp>
          <p:nvSpPr>
            <p:cNvPr id="22122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dirty="0"/>
            </a:p>
          </p:txBody>
        </p:sp>
        <p:sp>
          <p:nvSpPr>
            <p:cNvPr id="22122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dirty="0"/>
            </a:p>
          </p:txBody>
        </p:sp>
        <p:grpSp>
          <p:nvGrpSpPr>
            <p:cNvPr id="1068" name="Group 39"/>
            <p:cNvGrpSpPr>
              <a:grpSpLocks/>
            </p:cNvGrpSpPr>
            <p:nvPr userDrawn="1"/>
          </p:nvGrpSpPr>
          <p:grpSpPr bwMode="auto">
            <a:xfrm>
              <a:off x="0" y="1632"/>
              <a:ext cx="5758" cy="1858"/>
              <a:chOff x="0" y="1632"/>
              <a:chExt cx="5758" cy="1858"/>
            </a:xfrm>
          </p:grpSpPr>
          <p:sp>
            <p:nvSpPr>
              <p:cNvPr id="22122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dirty="0"/>
              </a:p>
            </p:txBody>
          </p:sp>
          <p:sp>
            <p:nvSpPr>
              <p:cNvPr id="22122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dirty="0"/>
              </a:p>
            </p:txBody>
          </p:sp>
        </p:grpSp>
      </p:grpSp>
      <p:sp>
        <p:nvSpPr>
          <p:cNvPr id="22122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122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122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a:defRPr/>
            </a:pPr>
            <a:endParaRPr lang="en-US"/>
          </a:p>
        </p:txBody>
      </p:sp>
      <p:sp>
        <p:nvSpPr>
          <p:cNvPr id="22122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a:defRPr/>
            </a:pPr>
            <a:endParaRPr lang="en-US"/>
          </a:p>
        </p:txBody>
      </p:sp>
      <p:sp>
        <p:nvSpPr>
          <p:cNvPr id="22123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defRPr>
            </a:lvl1pPr>
          </a:lstStyle>
          <a:p>
            <a:pPr>
              <a:defRPr/>
            </a:pPr>
            <a:fld id="{D078FD2F-4775-452B-A3C0-115BF749BF5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252" r:id="rId1"/>
    <p:sldLayoutId id="2147484242" r:id="rId2"/>
    <p:sldLayoutId id="2147484243" r:id="rId3"/>
    <p:sldLayoutId id="2147484244" r:id="rId4"/>
    <p:sldLayoutId id="2147484245" r:id="rId5"/>
    <p:sldLayoutId id="2147484246" r:id="rId6"/>
    <p:sldLayoutId id="2147484247" r:id="rId7"/>
    <p:sldLayoutId id="2147484248" r:id="rId8"/>
    <p:sldLayoutId id="2147484249" r:id="rId9"/>
    <p:sldLayoutId id="2147484250" r:id="rId10"/>
    <p:sldLayoutId id="214748425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457200"/>
            <a:ext cx="8839200" cy="1219200"/>
          </a:xfrm>
        </p:spPr>
        <p:txBody>
          <a:bodyPr/>
          <a:lstStyle/>
          <a:p>
            <a:pPr eaLnBrk="1" hangingPunct="1">
              <a:defRPr/>
            </a:pPr>
            <a:r>
              <a:rPr lang="en-US" sz="4000" b="1" dirty="0" smtClean="0">
                <a:latin typeface="Times New Roman" pitchFamily="18" charset="0"/>
              </a:rPr>
              <a:t/>
            </a:r>
            <a:br>
              <a:rPr lang="en-US" sz="4000" b="1" dirty="0" smtClean="0">
                <a:latin typeface="Times New Roman" pitchFamily="18" charset="0"/>
              </a:rPr>
            </a:br>
            <a:r>
              <a:rPr lang="en-US" sz="4000" b="1" dirty="0" smtClean="0">
                <a:latin typeface="Times New Roman" pitchFamily="18" charset="0"/>
              </a:rPr>
              <a:t>Impact of our </a:t>
            </a:r>
            <a:r>
              <a:rPr lang="en-US" sz="4400" b="1" dirty="0" smtClean="0">
                <a:effectLst>
                  <a:outerShdw blurRad="38100" dist="38100" dir="2700000" algn="tl">
                    <a:srgbClr val="000000">
                      <a:alpha val="43137"/>
                    </a:srgbClr>
                  </a:outerShdw>
                </a:effectLst>
                <a:latin typeface="Times New Roman" pitchFamily="18" charset="0"/>
              </a:rPr>
              <a:t>340B Pharmacy on our HIV Program</a:t>
            </a:r>
          </a:p>
        </p:txBody>
      </p:sp>
      <p:sp>
        <p:nvSpPr>
          <p:cNvPr id="2051" name="Rectangle 3"/>
          <p:cNvSpPr>
            <a:spLocks noGrp="1" noChangeArrowheads="1"/>
          </p:cNvSpPr>
          <p:nvPr>
            <p:ph type="subTitle" idx="1"/>
          </p:nvPr>
        </p:nvSpPr>
        <p:spPr>
          <a:xfrm>
            <a:off x="304800" y="2133600"/>
            <a:ext cx="8610600" cy="3733800"/>
          </a:xfrm>
        </p:spPr>
        <p:txBody>
          <a:bodyPr/>
          <a:lstStyle/>
          <a:p>
            <a:pPr eaLnBrk="1" hangingPunct="1">
              <a:lnSpc>
                <a:spcPct val="80000"/>
              </a:lnSpc>
              <a:defRPr/>
            </a:pPr>
            <a:endParaRPr lang="en-US" sz="2000" dirty="0" smtClean="0">
              <a:latin typeface="Times New Roman" pitchFamily="18" charset="0"/>
            </a:endParaRPr>
          </a:p>
          <a:p>
            <a:pPr eaLnBrk="1" hangingPunct="1">
              <a:spcBef>
                <a:spcPts val="0"/>
              </a:spcBef>
              <a:defRPr/>
            </a:pPr>
            <a:r>
              <a:rPr lang="en-US" sz="2800" dirty="0" smtClean="0">
                <a:effectLst>
                  <a:outerShdw blurRad="38100" dist="38100" dir="2700000" algn="tl">
                    <a:srgbClr val="000000">
                      <a:alpha val="43137"/>
                    </a:srgbClr>
                  </a:outerShdw>
                </a:effectLst>
                <a:latin typeface="Times New Roman" pitchFamily="18" charset="0"/>
              </a:rPr>
              <a:t>by</a:t>
            </a:r>
          </a:p>
          <a:p>
            <a:pPr eaLnBrk="1" hangingPunct="1">
              <a:spcBef>
                <a:spcPts val="0"/>
              </a:spcBef>
              <a:defRPr/>
            </a:pPr>
            <a:r>
              <a:rPr lang="en-US" sz="2800" b="1" dirty="0" smtClean="0">
                <a:effectLst>
                  <a:outerShdw blurRad="38100" dist="38100" dir="2700000" algn="tl">
                    <a:srgbClr val="000000">
                      <a:alpha val="43137"/>
                    </a:srgbClr>
                  </a:outerShdw>
                </a:effectLst>
                <a:latin typeface="Times New Roman" pitchFamily="18" charset="0"/>
              </a:rPr>
              <a:t>Gerald Pierone Jr.,  M.D.</a:t>
            </a:r>
            <a:endParaRPr lang="en-US" sz="2800" dirty="0" smtClean="0">
              <a:effectLst>
                <a:outerShdw blurRad="38100" dist="38100" dir="2700000" algn="tl">
                  <a:srgbClr val="000000">
                    <a:alpha val="43137"/>
                  </a:srgbClr>
                </a:outerShdw>
              </a:effectLst>
              <a:latin typeface="Times New Roman" pitchFamily="18" charset="0"/>
            </a:endParaRPr>
          </a:p>
          <a:p>
            <a:pPr eaLnBrk="1" hangingPunct="1">
              <a:spcBef>
                <a:spcPts val="0"/>
              </a:spcBef>
              <a:defRPr/>
            </a:pPr>
            <a:endParaRPr lang="en-US" sz="2800" dirty="0" smtClean="0">
              <a:effectLst>
                <a:outerShdw blurRad="38100" dist="38100" dir="2700000" algn="tl">
                  <a:srgbClr val="000000">
                    <a:alpha val="43137"/>
                  </a:srgbClr>
                </a:outerShdw>
              </a:effectLst>
              <a:latin typeface="Times New Roman" pitchFamily="18" charset="0"/>
            </a:endParaRPr>
          </a:p>
          <a:p>
            <a:pPr eaLnBrk="1" hangingPunct="1">
              <a:spcBef>
                <a:spcPts val="0"/>
              </a:spcBef>
              <a:defRPr/>
            </a:pPr>
            <a:r>
              <a:rPr lang="en-US" sz="2800" i="1" dirty="0" smtClean="0">
                <a:effectLst>
                  <a:outerShdw blurRad="38100" dist="38100" dir="2700000" algn="tl">
                    <a:srgbClr val="000000">
                      <a:alpha val="43137"/>
                    </a:srgbClr>
                  </a:outerShdw>
                </a:effectLst>
                <a:latin typeface="Times New Roman" pitchFamily="18" charset="0"/>
              </a:rPr>
              <a:t>2012 Ryan White Grantee Meeting</a:t>
            </a:r>
            <a:endParaRPr lang="en-US" sz="2800" dirty="0" smtClean="0">
              <a:effectLst>
                <a:outerShdw blurRad="38100" dist="38100" dir="2700000" algn="tl">
                  <a:srgbClr val="000000">
                    <a:alpha val="43137"/>
                  </a:srgbClr>
                </a:outerShdw>
              </a:effectLst>
              <a:latin typeface="Times New Roman" pitchFamily="18" charset="0"/>
            </a:endParaRPr>
          </a:p>
          <a:p>
            <a:pPr eaLnBrk="1" hangingPunct="1">
              <a:spcBef>
                <a:spcPts val="0"/>
              </a:spcBef>
              <a:defRPr/>
            </a:pPr>
            <a:endParaRPr lang="en-US" sz="2800" dirty="0" smtClean="0">
              <a:effectLst>
                <a:outerShdw blurRad="38100" dist="38100" dir="2700000" algn="tl">
                  <a:srgbClr val="000000">
                    <a:alpha val="43137"/>
                  </a:srgbClr>
                </a:outerShdw>
              </a:effectLst>
              <a:latin typeface="Times New Roman" pitchFamily="18" charset="0"/>
            </a:endParaRPr>
          </a:p>
          <a:p>
            <a:pPr eaLnBrk="1" hangingPunct="1">
              <a:spcBef>
                <a:spcPts val="0"/>
              </a:spcBef>
              <a:defRPr/>
            </a:pPr>
            <a:r>
              <a:rPr lang="en-US" sz="2800" dirty="0" smtClean="0">
                <a:effectLst>
                  <a:outerShdw blurRad="38100" dist="38100" dir="2700000" algn="tl">
                    <a:srgbClr val="000000">
                      <a:alpha val="43137"/>
                    </a:srgbClr>
                  </a:outerShdw>
                </a:effectLst>
                <a:latin typeface="Times New Roman" pitchFamily="18" charset="0"/>
              </a:rPr>
              <a:t>November 27, 2012</a:t>
            </a:r>
          </a:p>
          <a:p>
            <a:pPr eaLnBrk="1" hangingPunct="1">
              <a:spcBef>
                <a:spcPts val="0"/>
              </a:spcBef>
              <a:defRPr/>
            </a:pPr>
            <a:r>
              <a:rPr lang="en-US" sz="2800" dirty="0" smtClean="0">
                <a:effectLst>
                  <a:outerShdw blurRad="38100" dist="38100" dir="2700000" algn="tl">
                    <a:srgbClr val="000000">
                      <a:alpha val="43137"/>
                    </a:srgbClr>
                  </a:outerShdw>
                </a:effectLst>
                <a:latin typeface="Times New Roman" pitchFamily="18" charset="0"/>
              </a:rPr>
              <a:t>Washington, DC</a:t>
            </a:r>
          </a:p>
          <a:p>
            <a:pPr algn="l" eaLnBrk="1" hangingPunct="1">
              <a:lnSpc>
                <a:spcPct val="80000"/>
              </a:lnSpc>
              <a:spcBef>
                <a:spcPct val="0"/>
              </a:spcBef>
              <a:defRPr/>
            </a:pPr>
            <a:endParaRPr lang="en-US" sz="2400" dirty="0" smtClean="0">
              <a:latin typeface="Times New Roman" pitchFamily="18" charset="0"/>
            </a:endParaRPr>
          </a:p>
          <a:p>
            <a:pPr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57200" y="304800"/>
            <a:ext cx="8229600" cy="914400"/>
          </a:xfrm>
        </p:spPr>
        <p:txBody>
          <a:bodyPr/>
          <a:lstStyle/>
          <a:p>
            <a:pPr eaLnBrk="1" hangingPunct="1">
              <a:defRPr/>
            </a:pPr>
            <a:r>
              <a:rPr lang="en-US" sz="3600" b="1" dirty="0" smtClean="0">
                <a:latin typeface="Times New Roman" pitchFamily="18" charset="0"/>
              </a:rPr>
              <a:t>Overview</a:t>
            </a:r>
          </a:p>
        </p:txBody>
      </p:sp>
      <p:sp>
        <p:nvSpPr>
          <p:cNvPr id="272387" name="Rectangle 3"/>
          <p:cNvSpPr>
            <a:spLocks noGrp="1" noChangeArrowheads="1"/>
          </p:cNvSpPr>
          <p:nvPr>
            <p:ph type="body" idx="1"/>
          </p:nvPr>
        </p:nvSpPr>
        <p:spPr>
          <a:xfrm>
            <a:off x="304800" y="1447800"/>
            <a:ext cx="8686800" cy="4419600"/>
          </a:xfrm>
        </p:spPr>
        <p:txBody>
          <a:bodyPr/>
          <a:lstStyle/>
          <a:p>
            <a:pPr marL="914400" indent="-914400" eaLnBrk="1" hangingPunct="1">
              <a:lnSpc>
                <a:spcPct val="80000"/>
              </a:lnSpc>
              <a:buAutoNum type="romanUcPeriod"/>
              <a:defRPr/>
            </a:pPr>
            <a:r>
              <a:rPr lang="en-US" sz="2600" dirty="0" smtClean="0">
                <a:latin typeface="Times New Roman" pitchFamily="18" charset="0"/>
              </a:rPr>
              <a:t>AIDS Research and Treatment Center of the Treasure Coast history and background </a:t>
            </a:r>
          </a:p>
          <a:p>
            <a:pPr marL="914400" indent="-914400" eaLnBrk="1" hangingPunct="1">
              <a:lnSpc>
                <a:spcPct val="80000"/>
              </a:lnSpc>
              <a:buAutoNum type="romanUcPeriod"/>
              <a:defRPr/>
            </a:pPr>
            <a:endParaRPr lang="en-US" sz="2600" dirty="0" smtClean="0">
              <a:latin typeface="Times New Roman" pitchFamily="18" charset="0"/>
            </a:endParaRPr>
          </a:p>
          <a:p>
            <a:pPr marL="914400" indent="-914400" eaLnBrk="1" hangingPunct="1">
              <a:lnSpc>
                <a:spcPct val="80000"/>
              </a:lnSpc>
              <a:buAutoNum type="romanUcPeriod"/>
              <a:defRPr/>
            </a:pPr>
            <a:r>
              <a:rPr lang="en-US" sz="2600" dirty="0" smtClean="0">
                <a:latin typeface="Times New Roman" pitchFamily="18" charset="0"/>
              </a:rPr>
              <a:t>Decision to start a 340B pharmacy </a:t>
            </a:r>
          </a:p>
          <a:p>
            <a:pPr marL="914400" indent="-914400" eaLnBrk="1" hangingPunct="1">
              <a:lnSpc>
                <a:spcPct val="80000"/>
              </a:lnSpc>
              <a:buAutoNum type="romanUcPeriod"/>
              <a:defRPr/>
            </a:pPr>
            <a:endParaRPr lang="en-US" sz="2600" dirty="0" smtClean="0">
              <a:latin typeface="Times New Roman" pitchFamily="18" charset="0"/>
            </a:endParaRPr>
          </a:p>
          <a:p>
            <a:pPr marL="914400" indent="-914400" eaLnBrk="1" hangingPunct="1">
              <a:lnSpc>
                <a:spcPct val="80000"/>
              </a:lnSpc>
              <a:buAutoNum type="romanUcPeriod"/>
              <a:defRPr/>
            </a:pPr>
            <a:r>
              <a:rPr lang="en-US" sz="2600" dirty="0" smtClean="0">
                <a:latin typeface="Times New Roman" pitchFamily="18" charset="0"/>
              </a:rPr>
              <a:t>Implementation process for 340B pharmacy</a:t>
            </a:r>
          </a:p>
          <a:p>
            <a:pPr marL="914400" indent="-914400" eaLnBrk="1" hangingPunct="1">
              <a:lnSpc>
                <a:spcPct val="80000"/>
              </a:lnSpc>
              <a:buAutoNum type="romanUcPeriod"/>
              <a:defRPr/>
            </a:pPr>
            <a:endParaRPr lang="en-US" sz="2600" dirty="0" smtClean="0">
              <a:latin typeface="Times New Roman" pitchFamily="18" charset="0"/>
            </a:endParaRPr>
          </a:p>
          <a:p>
            <a:pPr marL="914400" indent="-914400" eaLnBrk="1" hangingPunct="1">
              <a:lnSpc>
                <a:spcPct val="80000"/>
              </a:lnSpc>
              <a:buAutoNum type="romanUcPeriod"/>
              <a:defRPr/>
            </a:pPr>
            <a:r>
              <a:rPr lang="en-US" sz="2600" dirty="0" smtClean="0">
                <a:latin typeface="Times New Roman" pitchFamily="18" charset="0"/>
              </a:rPr>
              <a:t>Impact of the 340B pharmacy on our Clinic 	</a:t>
            </a:r>
          </a:p>
          <a:p>
            <a:pPr marL="914400" indent="-914400" eaLnBrk="1" hangingPunct="1">
              <a:lnSpc>
                <a:spcPct val="80000"/>
              </a:lnSpc>
              <a:buNone/>
              <a:defRPr/>
            </a:pPr>
            <a:r>
              <a:rPr lang="en-US" sz="2600" dirty="0" smtClean="0">
                <a:latin typeface="Times New Roman" pitchFamily="18" charset="0"/>
              </a:rPr>
              <a:t>			</a:t>
            </a:r>
          </a:p>
          <a:p>
            <a:pPr marL="914400" indent="-914400" eaLnBrk="1" hangingPunct="1">
              <a:lnSpc>
                <a:spcPct val="80000"/>
              </a:lnSpc>
              <a:buFont typeface="Wingdings" pitchFamily="2" charset="2"/>
              <a:buNone/>
              <a:defRPr/>
            </a:pPr>
            <a:r>
              <a:rPr lang="en-US" sz="2200" dirty="0" smtClean="0">
                <a:latin typeface="Times New Roman" pitchFamily="18" charset="0"/>
              </a:rPr>
              <a:t>					</a:t>
            </a:r>
          </a:p>
          <a:p>
            <a:pPr marL="914400" indent="-914400" eaLnBrk="1" hangingPunct="1">
              <a:lnSpc>
                <a:spcPct val="80000"/>
              </a:lnSpc>
              <a:buFont typeface="Wingdings" pitchFamily="2" charset="2"/>
              <a:buNone/>
              <a:defRPr/>
            </a:pPr>
            <a:r>
              <a:rPr lang="en-US" sz="2000" dirty="0" smtClean="0">
                <a:latin typeface="Times New Roman" pitchFamily="18" charset="0"/>
              </a:rPr>
              <a:t>					</a:t>
            </a:r>
          </a:p>
          <a:p>
            <a:pPr marL="914400" indent="-914400" eaLnBrk="1" hangingPunct="1">
              <a:lnSpc>
                <a:spcPct val="80000"/>
              </a:lnSpc>
              <a:buFont typeface="Wingdings" pitchFamily="2" charset="2"/>
              <a:buNone/>
              <a:defRPr/>
            </a:pPr>
            <a:r>
              <a:rPr lang="en-US" sz="2200" dirty="0" smtClean="0">
                <a:latin typeface="Times New Roman" pitchFamily="18" charset="0"/>
              </a:rPr>
              <a:t>					</a:t>
            </a:r>
          </a:p>
          <a:p>
            <a:pPr marL="914400" indent="-914400" eaLnBrk="1" hangingPunct="1">
              <a:lnSpc>
                <a:spcPct val="80000"/>
              </a:lnSpc>
              <a:buFont typeface="Wingdings" pitchFamily="2" charset="2"/>
              <a:buNone/>
              <a:defRPr/>
            </a:pPr>
            <a:r>
              <a:rPr lang="en-US" sz="2200" dirty="0" smtClean="0">
                <a:latin typeface="Times New Roman" pitchFamily="18" charset="0"/>
              </a:rPr>
              <a:t>					</a:t>
            </a:r>
          </a:p>
          <a:p>
            <a:pPr marL="914400" indent="-914400" eaLnBrk="1" hangingPunct="1">
              <a:lnSpc>
                <a:spcPct val="80000"/>
              </a:lnSpc>
              <a:buFont typeface="Wingdings" pitchFamily="2" charset="2"/>
              <a:buNone/>
              <a:defRPr/>
            </a:pPr>
            <a:r>
              <a:rPr lang="en-US" sz="2200" dirty="0" smtClean="0">
                <a:latin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457200" y="384175"/>
            <a:ext cx="8229600" cy="838200"/>
          </a:xfrm>
        </p:spPr>
        <p:txBody>
          <a:bodyPr/>
          <a:lstStyle/>
          <a:p>
            <a:pPr eaLnBrk="1" hangingPunct="1">
              <a:defRPr/>
            </a:pPr>
            <a:r>
              <a:rPr lang="en-US" sz="3600" b="1" dirty="0" smtClean="0">
                <a:latin typeface="Times New Roman" pitchFamily="18" charset="0"/>
              </a:rPr>
              <a:t>ARTCTC Background:</a:t>
            </a:r>
          </a:p>
        </p:txBody>
      </p:sp>
      <p:sp>
        <p:nvSpPr>
          <p:cNvPr id="281603" name="Rectangle 3"/>
          <p:cNvSpPr>
            <a:spLocks noGrp="1" noChangeArrowheads="1"/>
          </p:cNvSpPr>
          <p:nvPr>
            <p:ph type="body" idx="1"/>
          </p:nvPr>
        </p:nvSpPr>
        <p:spPr>
          <a:xfrm>
            <a:off x="381000" y="1371600"/>
            <a:ext cx="8382000" cy="5029200"/>
          </a:xfrm>
        </p:spPr>
        <p:txBody>
          <a:bodyPr/>
          <a:lstStyle/>
          <a:p>
            <a:pPr marL="457200" indent="-457200" eaLnBrk="1" hangingPunct="1">
              <a:lnSpc>
                <a:spcPct val="80000"/>
              </a:lnSpc>
              <a:spcBef>
                <a:spcPts val="1200"/>
              </a:spcBef>
              <a:defRPr/>
            </a:pPr>
            <a:r>
              <a:rPr lang="en-US" sz="2400" dirty="0">
                <a:latin typeface="Times New Roman" pitchFamily="18" charset="0"/>
              </a:rPr>
              <a:t>Original involvement with HIV care in Fort Pierce in 1992  under contract with a Part C clinic </a:t>
            </a:r>
            <a:r>
              <a:rPr lang="en-US" sz="2400" dirty="0" smtClean="0">
                <a:latin typeface="Times New Roman" pitchFamily="18" charset="0"/>
              </a:rPr>
              <a:t>that was part of a </a:t>
            </a:r>
            <a:r>
              <a:rPr lang="en-US" sz="2400" dirty="0" smtClean="0">
                <a:latin typeface="Times New Roman" pitchFamily="18" charset="0"/>
              </a:rPr>
              <a:t>FQHC</a:t>
            </a:r>
            <a:endParaRPr lang="en-US" sz="2400" dirty="0">
              <a:latin typeface="Times New Roman" pitchFamily="18" charset="0"/>
            </a:endParaRPr>
          </a:p>
          <a:p>
            <a:pPr marL="457200" indent="-457200" eaLnBrk="1" hangingPunct="1">
              <a:lnSpc>
                <a:spcPct val="80000"/>
              </a:lnSpc>
              <a:spcBef>
                <a:spcPts val="1200"/>
              </a:spcBef>
              <a:defRPr/>
            </a:pPr>
            <a:r>
              <a:rPr lang="en-US" sz="2400" dirty="0" smtClean="0">
                <a:latin typeface="Times New Roman" pitchFamily="18" charset="0"/>
              </a:rPr>
              <a:t>We had a separate location and provided HIV primary care for about 300 patients with a team of a part-time doctor and 2 full-time ARNPs </a:t>
            </a:r>
            <a:endParaRPr lang="en-US" sz="2400" dirty="0">
              <a:latin typeface="Times New Roman" pitchFamily="18" charset="0"/>
            </a:endParaRPr>
          </a:p>
          <a:p>
            <a:pPr marL="457200" indent="-457200" eaLnBrk="1" hangingPunct="1">
              <a:lnSpc>
                <a:spcPct val="80000"/>
              </a:lnSpc>
              <a:spcBef>
                <a:spcPts val="1200"/>
              </a:spcBef>
              <a:defRPr/>
            </a:pPr>
            <a:r>
              <a:rPr lang="en-US" sz="2400" dirty="0" smtClean="0">
                <a:latin typeface="Times New Roman" pitchFamily="18" charset="0"/>
              </a:rPr>
              <a:t>About 2 years later the agency leadership </a:t>
            </a:r>
            <a:r>
              <a:rPr lang="en-US" sz="2400" dirty="0">
                <a:latin typeface="Times New Roman" pitchFamily="18" charset="0"/>
              </a:rPr>
              <a:t>decided to change the format of clinic care and divide HIV patients among primary care providers</a:t>
            </a:r>
          </a:p>
          <a:p>
            <a:pPr marL="457200" indent="-457200" eaLnBrk="1" hangingPunct="1">
              <a:lnSpc>
                <a:spcPct val="80000"/>
              </a:lnSpc>
              <a:spcBef>
                <a:spcPts val="1200"/>
              </a:spcBef>
              <a:defRPr/>
            </a:pPr>
            <a:r>
              <a:rPr lang="en-US" sz="2400" dirty="0">
                <a:latin typeface="Times New Roman" pitchFamily="18" charset="0"/>
              </a:rPr>
              <a:t>This approach was not accepted by the providers and we left the clinic and the </a:t>
            </a:r>
            <a:r>
              <a:rPr lang="en-US" sz="2400" dirty="0" smtClean="0">
                <a:latin typeface="Times New Roman" pitchFamily="18" charset="0"/>
              </a:rPr>
              <a:t>majority of patients </a:t>
            </a:r>
            <a:r>
              <a:rPr lang="en-US" sz="2400" dirty="0">
                <a:latin typeface="Times New Roman" pitchFamily="18" charset="0"/>
              </a:rPr>
              <a:t>followed us. </a:t>
            </a:r>
          </a:p>
          <a:p>
            <a:pPr marL="457200" indent="-457200" eaLnBrk="1" hangingPunct="1">
              <a:lnSpc>
                <a:spcPct val="80000"/>
              </a:lnSpc>
              <a:spcBef>
                <a:spcPts val="1200"/>
              </a:spcBef>
              <a:defRPr/>
            </a:pPr>
            <a:r>
              <a:rPr lang="en-US" sz="2400" dirty="0" smtClean="0">
                <a:latin typeface="Times New Roman" pitchFamily="18" charset="0"/>
              </a:rPr>
              <a:t>We rapidly learned that our </a:t>
            </a:r>
            <a:r>
              <a:rPr lang="en-US" sz="2400" dirty="0" err="1" smtClean="0">
                <a:latin typeface="Times New Roman" pitchFamily="18" charset="0"/>
              </a:rPr>
              <a:t>payor</a:t>
            </a:r>
            <a:r>
              <a:rPr lang="en-US" sz="2400" dirty="0" smtClean="0">
                <a:latin typeface="Times New Roman" pitchFamily="18" charset="0"/>
              </a:rPr>
              <a:t> mix in this impoverished community would not support a private practice model and we formed a non-profit 501C3 agency in 1995</a:t>
            </a:r>
            <a:endParaRPr lang="en-US" sz="2300" dirty="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533400" y="384175"/>
            <a:ext cx="8229600" cy="838200"/>
          </a:xfrm>
        </p:spPr>
        <p:txBody>
          <a:bodyPr/>
          <a:lstStyle/>
          <a:p>
            <a:pPr eaLnBrk="1" hangingPunct="1">
              <a:defRPr/>
            </a:pPr>
            <a:r>
              <a:rPr lang="en-US" sz="3600" b="1" dirty="0" smtClean="0">
                <a:latin typeface="Times New Roman" pitchFamily="18" charset="0"/>
              </a:rPr>
              <a:t>ARTCTC Background (cont’d):</a:t>
            </a:r>
          </a:p>
        </p:txBody>
      </p:sp>
      <p:sp>
        <p:nvSpPr>
          <p:cNvPr id="282627" name="Rectangle 3"/>
          <p:cNvSpPr>
            <a:spLocks noGrp="1" noChangeArrowheads="1"/>
          </p:cNvSpPr>
          <p:nvPr>
            <p:ph type="body" idx="1"/>
          </p:nvPr>
        </p:nvSpPr>
        <p:spPr>
          <a:xfrm>
            <a:off x="381000" y="1524000"/>
            <a:ext cx="8305800" cy="4775200"/>
          </a:xfrm>
        </p:spPr>
        <p:txBody>
          <a:bodyPr/>
          <a:lstStyle/>
          <a:p>
            <a:pPr marL="457200" indent="-457200" eaLnBrk="1" hangingPunct="1">
              <a:lnSpc>
                <a:spcPct val="80000"/>
              </a:lnSpc>
              <a:spcBef>
                <a:spcPct val="40000"/>
              </a:spcBef>
              <a:defRPr/>
            </a:pPr>
            <a:r>
              <a:rPr lang="en-US" sz="2700" dirty="0" smtClean="0">
                <a:latin typeface="Times New Roman" pitchFamily="18" charset="0"/>
              </a:rPr>
              <a:t>For the first 10 years we survived (barely) on a hodge-podge of grants, patient care revenues, part B contract, and private charitable donations</a:t>
            </a:r>
          </a:p>
          <a:p>
            <a:pPr marL="457200" indent="-457200" eaLnBrk="1" hangingPunct="1">
              <a:lnSpc>
                <a:spcPct val="80000"/>
              </a:lnSpc>
              <a:spcBef>
                <a:spcPct val="40000"/>
              </a:spcBef>
              <a:defRPr/>
            </a:pPr>
            <a:r>
              <a:rPr lang="en-US" sz="2700" dirty="0" smtClean="0">
                <a:latin typeface="Times New Roman" pitchFamily="18" charset="0"/>
              </a:rPr>
              <a:t>In 2003 we were approached by the local Health Department to work with them on a part C grant application </a:t>
            </a:r>
          </a:p>
          <a:p>
            <a:pPr marL="457200" indent="-457200" eaLnBrk="1" hangingPunct="1">
              <a:lnSpc>
                <a:spcPct val="80000"/>
              </a:lnSpc>
              <a:spcBef>
                <a:spcPct val="40000"/>
              </a:spcBef>
              <a:defRPr/>
            </a:pPr>
            <a:r>
              <a:rPr lang="en-US" sz="2700" dirty="0" smtClean="0">
                <a:latin typeface="Times New Roman" pitchFamily="18" charset="0"/>
              </a:rPr>
              <a:t>The grant application was successful and we added part C patients to our patient caseload as a subcontractor to the Health Department </a:t>
            </a:r>
          </a:p>
          <a:p>
            <a:pPr marL="457200" indent="-457200" eaLnBrk="1" hangingPunct="1">
              <a:lnSpc>
                <a:spcPct val="80000"/>
              </a:lnSpc>
              <a:spcBef>
                <a:spcPct val="40000"/>
              </a:spcBef>
              <a:defRPr/>
            </a:pPr>
            <a:r>
              <a:rPr lang="en-US" sz="2700" dirty="0" smtClean="0">
                <a:latin typeface="Times New Roman" pitchFamily="18" charset="0"/>
              </a:rPr>
              <a:t>These grant dollars provided a small measure of financial stability for our agency and allowed us to add a full-time physician and case manager</a:t>
            </a:r>
          </a:p>
          <a:p>
            <a:pPr marL="457200" indent="-457200" eaLnBrk="1" hangingPunct="1">
              <a:lnSpc>
                <a:spcPct val="80000"/>
              </a:lnSpc>
              <a:spcBef>
                <a:spcPct val="40000"/>
              </a:spcBef>
              <a:defRPr/>
            </a:pPr>
            <a:endParaRPr lang="en-US" sz="2700" dirty="0"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533400" y="384175"/>
            <a:ext cx="8229600" cy="838200"/>
          </a:xfrm>
        </p:spPr>
        <p:txBody>
          <a:bodyPr/>
          <a:lstStyle/>
          <a:p>
            <a:pPr eaLnBrk="1" hangingPunct="1">
              <a:defRPr/>
            </a:pPr>
            <a:r>
              <a:rPr lang="en-US" sz="3600" b="1" dirty="0" smtClean="0">
                <a:latin typeface="Times New Roman" pitchFamily="18" charset="0"/>
              </a:rPr>
              <a:t>ARTCTC Background (cont’d):</a:t>
            </a:r>
          </a:p>
        </p:txBody>
      </p:sp>
      <p:sp>
        <p:nvSpPr>
          <p:cNvPr id="282627" name="Rectangle 3"/>
          <p:cNvSpPr>
            <a:spLocks noGrp="1" noChangeArrowheads="1"/>
          </p:cNvSpPr>
          <p:nvPr>
            <p:ph type="body" idx="1"/>
          </p:nvPr>
        </p:nvSpPr>
        <p:spPr>
          <a:xfrm>
            <a:off x="381000" y="1524000"/>
            <a:ext cx="8305800" cy="4775200"/>
          </a:xfrm>
        </p:spPr>
        <p:txBody>
          <a:bodyPr/>
          <a:lstStyle/>
          <a:p>
            <a:pPr marL="457200" indent="-457200" eaLnBrk="1" hangingPunct="1">
              <a:lnSpc>
                <a:spcPct val="80000"/>
              </a:lnSpc>
              <a:spcBef>
                <a:spcPct val="40000"/>
              </a:spcBef>
              <a:defRPr/>
            </a:pPr>
            <a:r>
              <a:rPr lang="en-US" sz="2700" dirty="0" smtClean="0">
                <a:latin typeface="Times New Roman" pitchFamily="18" charset="0"/>
              </a:rPr>
              <a:t>The part C grant was essential for the growth and viability of our agency, but we were still pressed and had no financial latitude </a:t>
            </a:r>
            <a:endParaRPr lang="en-US" sz="2700" dirty="0">
              <a:latin typeface="Times New Roman" pitchFamily="18" charset="0"/>
            </a:endParaRPr>
          </a:p>
          <a:p>
            <a:pPr marL="457200" indent="-457200" eaLnBrk="1" hangingPunct="1">
              <a:lnSpc>
                <a:spcPct val="80000"/>
              </a:lnSpc>
              <a:spcBef>
                <a:spcPct val="40000"/>
              </a:spcBef>
              <a:defRPr/>
            </a:pPr>
            <a:r>
              <a:rPr lang="en-US" sz="2700" dirty="0" smtClean="0">
                <a:latin typeface="Times New Roman" pitchFamily="18" charset="0"/>
              </a:rPr>
              <a:t>We were operating with a very lean staff ratio and there had been no increases in compensation for over 3 years</a:t>
            </a:r>
          </a:p>
          <a:p>
            <a:pPr marL="0" indent="0" eaLnBrk="1" hangingPunct="1">
              <a:lnSpc>
                <a:spcPct val="80000"/>
              </a:lnSpc>
              <a:spcBef>
                <a:spcPct val="40000"/>
              </a:spcBef>
              <a:buNone/>
              <a:defRPr/>
            </a:pPr>
            <a:endParaRPr lang="en-US" sz="2700" dirty="0" smtClean="0">
              <a:latin typeface="Times New Roman" pitchFamily="18" charset="0"/>
            </a:endParaRPr>
          </a:p>
          <a:p>
            <a:pPr marL="457200" indent="-457200" eaLnBrk="1" hangingPunct="1">
              <a:lnSpc>
                <a:spcPct val="80000"/>
              </a:lnSpc>
              <a:spcBef>
                <a:spcPct val="40000"/>
              </a:spcBef>
              <a:defRPr/>
            </a:pPr>
            <a:endParaRPr lang="en-US" sz="2700" dirty="0" smtClean="0">
              <a:latin typeface="Times New Roman" pitchFamily="18" charset="0"/>
            </a:endParaRPr>
          </a:p>
        </p:txBody>
      </p:sp>
    </p:spTree>
    <p:extLst>
      <p:ext uri="{BB962C8B-B14F-4D97-AF65-F5344CB8AC3E}">
        <p14:creationId xmlns:p14="http://schemas.microsoft.com/office/powerpoint/2010/main" val="3390467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457200" y="384175"/>
            <a:ext cx="8229600" cy="838200"/>
          </a:xfrm>
        </p:spPr>
        <p:txBody>
          <a:bodyPr/>
          <a:lstStyle/>
          <a:p>
            <a:pPr eaLnBrk="1" hangingPunct="1">
              <a:defRPr/>
            </a:pPr>
            <a:r>
              <a:rPr lang="en-US" sz="3600" b="1" dirty="0" smtClean="0">
                <a:latin typeface="Times New Roman" pitchFamily="18" charset="0"/>
              </a:rPr>
              <a:t>Decision to form a 340B pharmacy </a:t>
            </a:r>
          </a:p>
        </p:txBody>
      </p:sp>
      <p:sp>
        <p:nvSpPr>
          <p:cNvPr id="282627" name="Rectangle 3"/>
          <p:cNvSpPr>
            <a:spLocks noGrp="1" noChangeArrowheads="1"/>
          </p:cNvSpPr>
          <p:nvPr>
            <p:ph type="body" idx="1"/>
          </p:nvPr>
        </p:nvSpPr>
        <p:spPr>
          <a:xfrm>
            <a:off x="381000" y="1524000"/>
            <a:ext cx="8382000" cy="4927600"/>
          </a:xfrm>
        </p:spPr>
        <p:txBody>
          <a:bodyPr/>
          <a:lstStyle/>
          <a:p>
            <a:pPr marL="457200" indent="-457200" eaLnBrk="1" hangingPunct="1">
              <a:lnSpc>
                <a:spcPct val="80000"/>
              </a:lnSpc>
              <a:spcBef>
                <a:spcPct val="40000"/>
              </a:spcBef>
              <a:defRPr/>
            </a:pPr>
            <a:r>
              <a:rPr lang="en-US" sz="2600" dirty="0" smtClean="0">
                <a:latin typeface="Times New Roman" pitchFamily="18" charset="0"/>
              </a:rPr>
              <a:t>In 2008 our Clinic Director was at an all titles meeting and gathered information on 340B Contract Pharmacies </a:t>
            </a:r>
          </a:p>
          <a:p>
            <a:pPr marL="457200" indent="-457200" eaLnBrk="1" hangingPunct="1">
              <a:lnSpc>
                <a:spcPct val="80000"/>
              </a:lnSpc>
              <a:spcBef>
                <a:spcPct val="40000"/>
              </a:spcBef>
              <a:defRPr/>
            </a:pPr>
            <a:r>
              <a:rPr lang="en-US" sz="2600" dirty="0" smtClean="0">
                <a:latin typeface="Times New Roman" pitchFamily="18" charset="0"/>
              </a:rPr>
              <a:t>I contacted OPA and because of a misunderstanding, was under the impression that our clinic would not qualify for the 340B program.  Based on this information I let the matter drop</a:t>
            </a:r>
          </a:p>
          <a:p>
            <a:pPr marL="457200" indent="-457200" eaLnBrk="1" hangingPunct="1">
              <a:lnSpc>
                <a:spcPct val="80000"/>
              </a:lnSpc>
              <a:spcBef>
                <a:spcPct val="40000"/>
              </a:spcBef>
              <a:defRPr/>
            </a:pPr>
            <a:r>
              <a:rPr lang="en-US" sz="2600" dirty="0" smtClean="0">
                <a:latin typeface="Times New Roman" pitchFamily="18" charset="0"/>
              </a:rPr>
              <a:t>In late 2009 a pharmacist from an HIV specialty pharmacy suggested that I revisit the 340B issue because she knew of a program similar to ours that participated </a:t>
            </a:r>
          </a:p>
          <a:p>
            <a:pPr marL="457200" indent="-457200" eaLnBrk="1" hangingPunct="1">
              <a:lnSpc>
                <a:spcPct val="80000"/>
              </a:lnSpc>
              <a:spcBef>
                <a:spcPct val="40000"/>
              </a:spcBef>
              <a:defRPr/>
            </a:pPr>
            <a:r>
              <a:rPr lang="en-US" sz="2600" dirty="0" smtClean="0">
                <a:latin typeface="Times New Roman" pitchFamily="18" charset="0"/>
              </a:rPr>
              <a:t>I then contacted Bill von </a:t>
            </a:r>
            <a:r>
              <a:rPr lang="en-US" sz="2600" dirty="0" err="1" smtClean="0">
                <a:latin typeface="Times New Roman" pitchFamily="18" charset="0"/>
              </a:rPr>
              <a:t>Oehsen</a:t>
            </a:r>
            <a:r>
              <a:rPr lang="en-US" sz="2600" dirty="0" smtClean="0">
                <a:latin typeface="Times New Roman" pitchFamily="18" charset="0"/>
              </a:rPr>
              <a:t> and his law firm to determine if our agency was qualified. We quickly learned that we were eligible for the program and were able to move on to the implementation phase (March 2010)</a:t>
            </a:r>
            <a:endParaRPr lang="en-US"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imes New Roman" pitchFamily="18" charset="0"/>
              </a:rPr>
              <a:t>Implementation</a:t>
            </a:r>
            <a:r>
              <a:rPr lang="en-US" dirty="0">
                <a:latin typeface="Times New Roman" pitchFamily="18" charset="0"/>
              </a:rPr>
              <a:t> process for 340B </a:t>
            </a:r>
            <a:br>
              <a:rPr lang="en-US" dirty="0">
                <a:latin typeface="Times New Roman" pitchFamily="18" charset="0"/>
              </a:rPr>
            </a:br>
            <a:endParaRPr lang="en-US" dirty="0"/>
          </a:p>
        </p:txBody>
      </p:sp>
      <p:sp>
        <p:nvSpPr>
          <p:cNvPr id="3" name="Content Placeholder 2"/>
          <p:cNvSpPr>
            <a:spLocks noGrp="1"/>
          </p:cNvSpPr>
          <p:nvPr>
            <p:ph idx="1"/>
          </p:nvPr>
        </p:nvSpPr>
        <p:spPr/>
        <p:txBody>
          <a:bodyPr/>
          <a:lstStyle/>
          <a:p>
            <a:pPr marL="457200" indent="-457200" eaLnBrk="1" hangingPunct="1">
              <a:lnSpc>
                <a:spcPct val="80000"/>
              </a:lnSpc>
              <a:spcBef>
                <a:spcPct val="40000"/>
              </a:spcBef>
              <a:defRPr/>
            </a:pPr>
            <a:r>
              <a:rPr lang="en-US" sz="2600" dirty="0" smtClean="0">
                <a:latin typeface="Times New Roman" pitchFamily="18" charset="0"/>
              </a:rPr>
              <a:t>We interviewed several contract pharmacies and found many differences in their approach</a:t>
            </a:r>
          </a:p>
          <a:p>
            <a:pPr marL="857250" lvl="1" indent="-457200" eaLnBrk="1" hangingPunct="1">
              <a:lnSpc>
                <a:spcPct val="80000"/>
              </a:lnSpc>
              <a:spcBef>
                <a:spcPct val="40000"/>
              </a:spcBef>
              <a:defRPr/>
            </a:pPr>
            <a:r>
              <a:rPr lang="en-US" sz="2200" dirty="0" smtClean="0">
                <a:latin typeface="Times New Roman" pitchFamily="18" charset="0"/>
              </a:rPr>
              <a:t>Different financial terms </a:t>
            </a:r>
          </a:p>
          <a:p>
            <a:pPr marL="857250" lvl="1" indent="-457200" eaLnBrk="1" hangingPunct="1">
              <a:lnSpc>
                <a:spcPct val="80000"/>
              </a:lnSpc>
              <a:spcBef>
                <a:spcPct val="40000"/>
              </a:spcBef>
              <a:defRPr/>
            </a:pPr>
            <a:r>
              <a:rPr lang="en-US" sz="2200" dirty="0" smtClean="0">
                <a:latin typeface="Times New Roman" pitchFamily="18" charset="0"/>
              </a:rPr>
              <a:t>Some well versed in 340B program, others quite new </a:t>
            </a:r>
          </a:p>
          <a:p>
            <a:pPr marL="457200" indent="-457200" eaLnBrk="1" hangingPunct="1">
              <a:lnSpc>
                <a:spcPct val="80000"/>
              </a:lnSpc>
              <a:spcBef>
                <a:spcPct val="40000"/>
              </a:spcBef>
              <a:defRPr/>
            </a:pPr>
            <a:r>
              <a:rPr lang="en-US" sz="2600" dirty="0" smtClean="0">
                <a:latin typeface="Times New Roman" pitchFamily="18" charset="0"/>
              </a:rPr>
              <a:t>We selected </a:t>
            </a:r>
            <a:r>
              <a:rPr lang="en-US" sz="2600" dirty="0" err="1" smtClean="0">
                <a:latin typeface="Times New Roman" pitchFamily="18" charset="0"/>
              </a:rPr>
              <a:t>Healthstat</a:t>
            </a:r>
            <a:r>
              <a:rPr lang="en-US" sz="2600" dirty="0" smtClean="0">
                <a:latin typeface="Times New Roman" pitchFamily="18" charset="0"/>
              </a:rPr>
              <a:t> pharmacy based on their familiarity with the program and reasonable financial terms</a:t>
            </a:r>
          </a:p>
          <a:p>
            <a:pPr marL="457200" indent="-457200" eaLnBrk="1" hangingPunct="1">
              <a:lnSpc>
                <a:spcPct val="80000"/>
              </a:lnSpc>
              <a:spcBef>
                <a:spcPct val="40000"/>
              </a:spcBef>
              <a:defRPr/>
            </a:pPr>
            <a:r>
              <a:rPr lang="en-US" sz="2600" dirty="0" smtClean="0">
                <a:latin typeface="Times New Roman" pitchFamily="18" charset="0"/>
              </a:rPr>
              <a:t>We negotiated a contract with </a:t>
            </a:r>
            <a:r>
              <a:rPr lang="en-US" sz="2600" dirty="0" err="1" smtClean="0">
                <a:latin typeface="Times New Roman" pitchFamily="18" charset="0"/>
              </a:rPr>
              <a:t>Healthstat</a:t>
            </a:r>
            <a:r>
              <a:rPr lang="en-US" sz="2600" dirty="0" smtClean="0">
                <a:latin typeface="Times New Roman" pitchFamily="18" charset="0"/>
              </a:rPr>
              <a:t> and had the started the pharmacy program in August 2010</a:t>
            </a:r>
          </a:p>
          <a:p>
            <a:pPr marL="457200" indent="-457200" eaLnBrk="1" hangingPunct="1">
              <a:lnSpc>
                <a:spcPct val="80000"/>
              </a:lnSpc>
              <a:spcBef>
                <a:spcPct val="40000"/>
              </a:spcBef>
              <a:defRPr/>
            </a:pPr>
            <a:endParaRPr lang="en-US" dirty="0">
              <a:latin typeface="Times New Roman" pitchFamily="18" charset="0"/>
            </a:endParaRPr>
          </a:p>
        </p:txBody>
      </p:sp>
    </p:spTree>
    <p:extLst>
      <p:ext uri="{BB962C8B-B14F-4D97-AF65-F5344CB8AC3E}">
        <p14:creationId xmlns:p14="http://schemas.microsoft.com/office/powerpoint/2010/main" val="258790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idx="4294967295"/>
          </p:nvPr>
        </p:nvSpPr>
        <p:spPr>
          <a:xfrm>
            <a:off x="228600" y="304800"/>
            <a:ext cx="8763000" cy="990600"/>
          </a:xfrm>
        </p:spPr>
        <p:txBody>
          <a:bodyPr/>
          <a:lstStyle/>
          <a:p>
            <a:pPr eaLnBrk="1" hangingPunct="1">
              <a:defRPr/>
            </a:pPr>
            <a:r>
              <a:rPr lang="en-US" sz="3500" b="1" dirty="0" smtClean="0">
                <a:latin typeface="Times New Roman" pitchFamily="18" charset="0"/>
              </a:rPr>
              <a:t>Impact of 340B Pharmacy on our Agency </a:t>
            </a:r>
          </a:p>
        </p:txBody>
      </p:sp>
      <p:sp>
        <p:nvSpPr>
          <p:cNvPr id="322563" name="Rectangle 3"/>
          <p:cNvSpPr>
            <a:spLocks noGrp="1" noChangeArrowheads="1"/>
          </p:cNvSpPr>
          <p:nvPr>
            <p:ph type="body" idx="4294967295"/>
          </p:nvPr>
        </p:nvSpPr>
        <p:spPr>
          <a:xfrm>
            <a:off x="381000" y="1447800"/>
            <a:ext cx="8382000" cy="4724400"/>
          </a:xfrm>
        </p:spPr>
        <p:txBody>
          <a:bodyPr/>
          <a:lstStyle/>
          <a:p>
            <a:pPr eaLnBrk="1" hangingPunct="1">
              <a:lnSpc>
                <a:spcPct val="90000"/>
              </a:lnSpc>
              <a:defRPr/>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Started August 2010 and experienced rapid uptake and acceptance from our provider team and eligible patients</a:t>
            </a:r>
          </a:p>
          <a:p>
            <a:pPr eaLnBrk="1" hangingPunct="1">
              <a:lnSpc>
                <a:spcPct val="90000"/>
              </a:lnSpc>
              <a:defRPr/>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Within 2 months we generated our </a:t>
            </a: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positive revenue </a:t>
            </a:r>
          </a:p>
          <a:p>
            <a:pPr eaLnBrk="1" hangingPunct="1">
              <a:lnSpc>
                <a:spcPct val="90000"/>
              </a:lnSpc>
              <a:defRPr/>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Over </a:t>
            </a: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the past 2 years we have seen continual growth of patient enrollment</a:t>
            </a:r>
          </a:p>
          <a:p>
            <a:pPr eaLnBrk="1" hangingPunct="1">
              <a:lnSpc>
                <a:spcPct val="90000"/>
              </a:lnSpc>
              <a:defRPr/>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Excellent satisfaction surveys from patients </a:t>
            </a:r>
          </a:p>
          <a:p>
            <a:pPr eaLnBrk="1" hangingPunct="1">
              <a:lnSpc>
                <a:spcPct val="90000"/>
              </a:lnSpc>
              <a:defRPr/>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Continued growth of revenue </a:t>
            </a:r>
            <a:endParaRPr lang="en-US" sz="2600"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hangingPunct="1">
              <a:lnSpc>
                <a:spcPct val="90000"/>
              </a:lnSpc>
              <a:defRPr/>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First outside audit showed 100 percent compliance with client eligibility for 340B services </a:t>
            </a:r>
          </a:p>
          <a:p>
            <a:pPr eaLnBrk="1" hangingPunct="1">
              <a:lnSpc>
                <a:spcPct val="90000"/>
              </a:lnSpc>
              <a:defRPr/>
            </a:pP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We have been able to expand services for our patients and are now financially stable  </a:t>
            </a:r>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a:p>
            <a:pPr eaLnBrk="1" hangingPunct="1">
              <a:lnSpc>
                <a:spcPct val="90000"/>
              </a:lnSpc>
              <a:defRPr/>
            </a:pPr>
            <a:endParaRPr lang="en-US" sz="2400" dirty="0" smtClean="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3842</TotalTime>
  <Words>591</Words>
  <Application>Microsoft Office PowerPoint</Application>
  <PresentationFormat>On-screen Show (4:3)</PresentationFormat>
  <Paragraphs>56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Beam</vt:lpstr>
      <vt:lpstr> Impact of our 340B Pharmacy on our HIV Program</vt:lpstr>
      <vt:lpstr>Overview</vt:lpstr>
      <vt:lpstr>ARTCTC Background:</vt:lpstr>
      <vt:lpstr>ARTCTC Background (cont’d):</vt:lpstr>
      <vt:lpstr>ARTCTC Background (cont’d):</vt:lpstr>
      <vt:lpstr>Decision to form a 340B pharmacy </vt:lpstr>
      <vt:lpstr>Implementation process for 340B  </vt:lpstr>
      <vt:lpstr>Impact of 340B Pharmacy on our Agency </vt:lpstr>
    </vt:vector>
  </TitlesOfParts>
  <Company>mindSHIFT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Pricing Issues Relevant to  The Public Health Service  340B Program</dc:title>
  <dc:creator>Andrea.Jaria</dc:creator>
  <cp:lastModifiedBy>Gerald Pierone</cp:lastModifiedBy>
  <cp:revision>374</cp:revision>
  <dcterms:created xsi:type="dcterms:W3CDTF">2006-01-06T21:12:15Z</dcterms:created>
  <dcterms:modified xsi:type="dcterms:W3CDTF">2012-11-27T11:14:32Z</dcterms:modified>
</cp:coreProperties>
</file>