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9"/>
  </p:notesMasterIdLst>
  <p:handoutMasterIdLst>
    <p:handoutMasterId r:id="rId30"/>
  </p:handoutMasterIdLst>
  <p:sldIdLst>
    <p:sldId id="256" r:id="rId2"/>
    <p:sldId id="385" r:id="rId3"/>
    <p:sldId id="386" r:id="rId4"/>
    <p:sldId id="387" r:id="rId5"/>
    <p:sldId id="586" r:id="rId6"/>
    <p:sldId id="587" r:id="rId7"/>
    <p:sldId id="590" r:id="rId8"/>
    <p:sldId id="449" r:id="rId9"/>
    <p:sldId id="591" r:id="rId10"/>
    <p:sldId id="592" r:id="rId11"/>
    <p:sldId id="593" r:id="rId12"/>
    <p:sldId id="594" r:id="rId13"/>
    <p:sldId id="595" r:id="rId14"/>
    <p:sldId id="398" r:id="rId15"/>
    <p:sldId id="399" r:id="rId16"/>
    <p:sldId id="400" r:id="rId17"/>
    <p:sldId id="535" r:id="rId18"/>
    <p:sldId id="537" r:id="rId19"/>
    <p:sldId id="554" r:id="rId20"/>
    <p:sldId id="539" r:id="rId21"/>
    <p:sldId id="582" r:id="rId22"/>
    <p:sldId id="584" r:id="rId23"/>
    <p:sldId id="601" r:id="rId24"/>
    <p:sldId id="602" r:id="rId25"/>
    <p:sldId id="603" r:id="rId26"/>
    <p:sldId id="604" r:id="rId27"/>
    <p:sldId id="605"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C46B"/>
    <a:srgbClr val="18B864"/>
    <a:srgbClr val="01FF74"/>
    <a:srgbClr val="00F66F"/>
    <a:srgbClr val="00DA63"/>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0" autoAdjust="0"/>
    <p:restoredTop sz="94693" autoAdjust="0"/>
  </p:normalViewPr>
  <p:slideViewPr>
    <p:cSldViewPr>
      <p:cViewPr varScale="1">
        <p:scale>
          <a:sx n="104" d="100"/>
          <a:sy n="104" d="100"/>
        </p:scale>
        <p:origin x="-1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defRPr>
            </a:lvl1pPr>
          </a:lstStyle>
          <a:p>
            <a:pPr>
              <a:defRPr/>
            </a:pPr>
            <a:fld id="{6823784C-8B77-4E26-90B7-EB4FCD9B2447}" type="datetimeFigureOut">
              <a:rPr lang="en-US"/>
              <a:pPr>
                <a:defRPr/>
              </a:pPr>
              <a:t>10/10/2012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atin typeface="Arial" charset="0"/>
              </a:defRPr>
            </a:lvl1pPr>
          </a:lstStyle>
          <a:p>
            <a:pPr>
              <a:defRPr/>
            </a:pPr>
            <a:fld id="{906A5839-6239-470A-B020-AA90090CAB9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defRPr>
            </a:lvl1pPr>
          </a:lstStyle>
          <a:p>
            <a:pPr>
              <a:defRPr/>
            </a:pPr>
            <a:fld id="{DF9C19D0-8AF1-4E90-ADE2-3B7CD0E3565D}" type="datetimeFigureOut">
              <a:rPr lang="en-US"/>
              <a:pPr>
                <a:defRPr/>
              </a:pPr>
              <a:t>10/10/2012</a:t>
            </a:fld>
            <a:endParaRPr lang="en-US" dirty="0"/>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charset="0"/>
              </a:defRPr>
            </a:lvl1pPr>
          </a:lstStyle>
          <a:p>
            <a:pPr>
              <a:defRPr/>
            </a:pPr>
            <a:fld id="{51882B74-74F1-409C-8126-9F25A3CD4A6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dirty="0"/>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dirty="0"/>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dirty="0"/>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dirty="0"/>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dirty="0"/>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dirty="0"/>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dirty="0"/>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dirty="0"/>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dirty="0"/>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dirty="0"/>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dirty="0"/>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dirty="0"/>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dirty="0"/>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dirty="0"/>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dirty="0"/>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dirty="0"/>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dirty="0"/>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dirty="0"/>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dirty="0"/>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dirty="0"/>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dirty="0"/>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dirty="0"/>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dirty="0"/>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dirty="0"/>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dirty="0"/>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dirty="0"/>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dirty="0"/>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dirty="0"/>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dirty="0"/>
              </a:p>
            </p:txBody>
          </p:sp>
        </p:grpSp>
      </p:grpSp>
      <p:sp>
        <p:nvSpPr>
          <p:cNvPr id="22225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2225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49D30CF9-085D-4479-B387-A456DCC1774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74B20CD-328D-4826-9409-1A40E612C14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5"/>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5"/>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145C1F0-1797-4B9B-89DF-C55C1872261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1534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209800"/>
            <a:ext cx="8229600" cy="4038600"/>
          </a:xfrm>
        </p:spPr>
        <p:txBody>
          <a:bodyPr/>
          <a:lstStyle/>
          <a:p>
            <a:pPr lvl="0"/>
            <a:endParaRPr lang="en-US" noProof="0" dirty="0" smtClean="0"/>
          </a:p>
        </p:txBody>
      </p:sp>
      <p:sp>
        <p:nvSpPr>
          <p:cNvPr id="4" name="Rectangle 2"/>
          <p:cNvSpPr>
            <a:spLocks noGrp="1" noChangeArrowheads="1"/>
          </p:cNvSpPr>
          <p:nvPr>
            <p:ph type="ftr" sz="quarter" idx="10"/>
          </p:nvPr>
        </p:nvSpPr>
        <p:spPr/>
        <p:txBody>
          <a:bodyPr/>
          <a:lstStyle>
            <a:lvl1pPr>
              <a:defRPr/>
            </a:lvl1pPr>
          </a:lstStyle>
          <a:p>
            <a:pPr>
              <a:defRPr/>
            </a:pPr>
            <a:fld id="{84A883AF-CA64-422A-AB0B-3CB8AF25E2AA}" type="slidenum">
              <a:rPr lang="en-US"/>
              <a:pPr>
                <a:defRPr/>
              </a:pPr>
              <a:t>‹#›</a:t>
            </a:fld>
            <a:endParaRPr lang="en-US" dirty="0"/>
          </a:p>
        </p:txBody>
      </p:sp>
      <p:sp>
        <p:nvSpPr>
          <p:cNvPr id="5" name="Rectangle 3"/>
          <p:cNvSpPr>
            <a:spLocks noGrp="1" noChangeArrowheads="1"/>
          </p:cNvSpPr>
          <p:nvPr>
            <p:ph type="sldNum" sz="quarter" idx="11"/>
          </p:nvPr>
        </p:nvSpPr>
        <p:spPr/>
        <p:txBody>
          <a:bodyPr/>
          <a:lstStyle>
            <a:lvl1pPr>
              <a:defRPr/>
            </a:lvl1pPr>
          </a:lstStyle>
          <a:p>
            <a:pPr>
              <a:defRPr/>
            </a:pPr>
            <a:fld id="{7ED20764-3405-4154-90F9-FC30242F9FE4}" type="slidenum">
              <a:rPr lang="en-US"/>
              <a:pPr>
                <a:defRPr/>
              </a:pPr>
              <a:t>‹#›</a:t>
            </a:fld>
            <a:endParaRPr lang="en-US" dirty="0"/>
          </a:p>
        </p:txBody>
      </p:sp>
      <p:sp>
        <p:nvSpPr>
          <p:cNvPr id="6"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3287F02-DE94-4A94-A56C-D4F171355B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022F6EB-82F4-4341-B47A-1733DB2D216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26283B9-0548-4F17-A4C5-48F022C45AD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EC944E4D-C9B2-4937-9D3F-F3DD2DAE5D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E6331E87-CEA9-4E2D-95C3-0E526F98154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16DBCD55-8264-421C-9098-D13CA9FF1D3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6137FB0-3FAA-4CA4-B36E-60C16198C21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CAC2C17A-5EB1-41FF-8B74-45C42C4B4E4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22118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dirty="0"/>
            </a:p>
          </p:txBody>
        </p:sp>
        <p:sp>
          <p:nvSpPr>
            <p:cNvPr id="22118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22118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dirty="0"/>
            </a:p>
          </p:txBody>
        </p:sp>
        <p:sp>
          <p:nvSpPr>
            <p:cNvPr id="22119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22119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22119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dirty="0"/>
            </a:p>
          </p:txBody>
        </p:sp>
        <p:sp>
          <p:nvSpPr>
            <p:cNvPr id="22119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dirty="0"/>
            </a:p>
          </p:txBody>
        </p:sp>
        <p:sp>
          <p:nvSpPr>
            <p:cNvPr id="22119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22119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dirty="0"/>
            </a:p>
          </p:txBody>
        </p:sp>
        <p:sp>
          <p:nvSpPr>
            <p:cNvPr id="22119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dirty="0"/>
            </a:p>
          </p:txBody>
        </p:sp>
        <p:sp>
          <p:nvSpPr>
            <p:cNvPr id="22119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dirty="0"/>
            </a:p>
          </p:txBody>
        </p:sp>
        <p:sp>
          <p:nvSpPr>
            <p:cNvPr id="22119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dirty="0"/>
            </a:p>
          </p:txBody>
        </p:sp>
        <p:sp>
          <p:nvSpPr>
            <p:cNvPr id="22119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22120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dirty="0"/>
            </a:p>
          </p:txBody>
        </p:sp>
        <p:sp>
          <p:nvSpPr>
            <p:cNvPr id="22120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dirty="0"/>
            </a:p>
          </p:txBody>
        </p:sp>
        <p:sp>
          <p:nvSpPr>
            <p:cNvPr id="22120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dirty="0"/>
            </a:p>
          </p:txBody>
        </p:sp>
        <p:sp>
          <p:nvSpPr>
            <p:cNvPr id="22120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dirty="0"/>
            </a:p>
          </p:txBody>
        </p:sp>
        <p:sp>
          <p:nvSpPr>
            <p:cNvPr id="22120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dirty="0"/>
            </a:p>
          </p:txBody>
        </p:sp>
        <p:sp>
          <p:nvSpPr>
            <p:cNvPr id="22120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dirty="0"/>
            </a:p>
          </p:txBody>
        </p:sp>
        <p:sp>
          <p:nvSpPr>
            <p:cNvPr id="22120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dirty="0"/>
            </a:p>
          </p:txBody>
        </p:sp>
        <p:sp>
          <p:nvSpPr>
            <p:cNvPr id="22120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22120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dirty="0"/>
            </a:p>
          </p:txBody>
        </p:sp>
        <p:sp>
          <p:nvSpPr>
            <p:cNvPr id="22120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dirty="0"/>
            </a:p>
          </p:txBody>
        </p:sp>
        <p:sp>
          <p:nvSpPr>
            <p:cNvPr id="22121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dirty="0"/>
            </a:p>
          </p:txBody>
        </p:sp>
        <p:sp>
          <p:nvSpPr>
            <p:cNvPr id="22121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dirty="0"/>
            </a:p>
          </p:txBody>
        </p:sp>
        <p:sp>
          <p:nvSpPr>
            <p:cNvPr id="22121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dirty="0"/>
            </a:p>
          </p:txBody>
        </p:sp>
        <p:sp>
          <p:nvSpPr>
            <p:cNvPr id="22121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dirty="0"/>
            </a:p>
          </p:txBody>
        </p:sp>
        <p:sp>
          <p:nvSpPr>
            <p:cNvPr id="22121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dirty="0"/>
            </a:p>
          </p:txBody>
        </p:sp>
        <p:sp>
          <p:nvSpPr>
            <p:cNvPr id="22121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22121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dirty="0"/>
            </a:p>
          </p:txBody>
        </p:sp>
        <p:sp>
          <p:nvSpPr>
            <p:cNvPr id="22121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dirty="0"/>
            </a:p>
          </p:txBody>
        </p:sp>
        <p:sp>
          <p:nvSpPr>
            <p:cNvPr id="22121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22121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dirty="0"/>
            </a:p>
          </p:txBody>
        </p:sp>
        <p:sp>
          <p:nvSpPr>
            <p:cNvPr id="22122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dirty="0"/>
            </a:p>
          </p:txBody>
        </p:sp>
        <p:sp>
          <p:nvSpPr>
            <p:cNvPr id="22122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dirty="0"/>
            </a:p>
          </p:txBody>
        </p:sp>
        <p:sp>
          <p:nvSpPr>
            <p:cNvPr id="22122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dirty="0"/>
            </a:p>
          </p:txBody>
        </p:sp>
        <p:grpSp>
          <p:nvGrpSpPr>
            <p:cNvPr id="1068" name="Group 39"/>
            <p:cNvGrpSpPr>
              <a:grpSpLocks/>
            </p:cNvGrpSpPr>
            <p:nvPr userDrawn="1"/>
          </p:nvGrpSpPr>
          <p:grpSpPr bwMode="auto">
            <a:xfrm>
              <a:off x="0" y="1632"/>
              <a:ext cx="5758" cy="1858"/>
              <a:chOff x="0" y="1632"/>
              <a:chExt cx="5758" cy="1858"/>
            </a:xfrm>
          </p:grpSpPr>
          <p:sp>
            <p:nvSpPr>
              <p:cNvPr id="22122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22122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dirty="0"/>
              </a:p>
            </p:txBody>
          </p:sp>
        </p:grpSp>
      </p:grpSp>
      <p:sp>
        <p:nvSpPr>
          <p:cNvPr id="22122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122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22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22122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endParaRPr lang="en-US"/>
          </a:p>
        </p:txBody>
      </p:sp>
      <p:sp>
        <p:nvSpPr>
          <p:cNvPr id="22123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a:defRPr/>
            </a:pPr>
            <a:fld id="{D078FD2F-4775-452B-A3C0-115BF749BF5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252" r:id="rId1"/>
    <p:sldLayoutId id="2147484242" r:id="rId2"/>
    <p:sldLayoutId id="2147484243" r:id="rId3"/>
    <p:sldLayoutId id="2147484244" r:id="rId4"/>
    <p:sldLayoutId id="2147484245" r:id="rId5"/>
    <p:sldLayoutId id="2147484246" r:id="rId6"/>
    <p:sldLayoutId id="2147484247" r:id="rId7"/>
    <p:sldLayoutId id="2147484248" r:id="rId8"/>
    <p:sldLayoutId id="2147484249" r:id="rId9"/>
    <p:sldLayoutId id="2147484250" r:id="rId10"/>
    <p:sldLayoutId id="2147484251" r:id="rId11"/>
    <p:sldLayoutId id="214748425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340B.recertification@hrsa.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healthcarecommunities.org/FAQs.aspx?id=4294971289" TargetMode="External"/><Relationship Id="rId5" Type="http://schemas.openxmlformats.org/officeDocument/2006/relationships/hyperlink" Target="http://pssc.aphanet.org/faqs/340b-recertification-faqs/" TargetMode="External"/><Relationship Id="rId4" Type="http://schemas.openxmlformats.org/officeDocument/2006/relationships/hyperlink" Target="http://hrsa.gov/opa/policyreleases.ht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457200"/>
            <a:ext cx="8839200" cy="1219200"/>
          </a:xfrm>
        </p:spPr>
        <p:txBody>
          <a:bodyPr/>
          <a:lstStyle/>
          <a:p>
            <a:pPr eaLnBrk="1" hangingPunct="1">
              <a:defRPr/>
            </a:pPr>
            <a:r>
              <a:rPr lang="en-US" sz="4000" b="1" dirty="0" smtClean="0">
                <a:latin typeface="Times New Roman" pitchFamily="18" charset="0"/>
              </a:rPr>
              <a:t/>
            </a:r>
            <a:br>
              <a:rPr lang="en-US" sz="4000" b="1" dirty="0" smtClean="0">
                <a:latin typeface="Times New Roman" pitchFamily="18" charset="0"/>
              </a:rPr>
            </a:br>
            <a:r>
              <a:rPr lang="en-US" sz="4400" b="1" dirty="0" smtClean="0">
                <a:effectLst>
                  <a:outerShdw blurRad="38100" dist="38100" dir="2700000" algn="tl">
                    <a:srgbClr val="000000">
                      <a:alpha val="43137"/>
                    </a:srgbClr>
                  </a:outerShdw>
                </a:effectLst>
                <a:latin typeface="Times New Roman" pitchFamily="18" charset="0"/>
              </a:rPr>
              <a:t>340B For Ryan White Grantees</a:t>
            </a:r>
          </a:p>
        </p:txBody>
      </p:sp>
      <p:sp>
        <p:nvSpPr>
          <p:cNvPr id="2051" name="Rectangle 3"/>
          <p:cNvSpPr>
            <a:spLocks noGrp="1" noChangeArrowheads="1"/>
          </p:cNvSpPr>
          <p:nvPr>
            <p:ph type="subTitle" idx="1"/>
          </p:nvPr>
        </p:nvSpPr>
        <p:spPr>
          <a:xfrm>
            <a:off x="304800" y="2133600"/>
            <a:ext cx="8610600" cy="3733800"/>
          </a:xfrm>
        </p:spPr>
        <p:txBody>
          <a:bodyPr/>
          <a:lstStyle/>
          <a:p>
            <a:pPr eaLnBrk="1" hangingPunct="1">
              <a:lnSpc>
                <a:spcPct val="80000"/>
              </a:lnSpc>
              <a:defRPr/>
            </a:pPr>
            <a:endParaRPr lang="en-US" sz="2000" dirty="0" smtClean="0">
              <a:latin typeface="Times New Roman" pitchFamily="18" charset="0"/>
            </a:endParaRP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by</a:t>
            </a:r>
          </a:p>
          <a:p>
            <a:pPr eaLnBrk="1" hangingPunct="1">
              <a:spcBef>
                <a:spcPts val="0"/>
              </a:spcBef>
              <a:defRPr/>
            </a:pPr>
            <a:r>
              <a:rPr lang="en-US" sz="2800" b="1" dirty="0" smtClean="0">
                <a:effectLst>
                  <a:outerShdw blurRad="38100" dist="38100" dir="2700000" algn="tl">
                    <a:srgbClr val="000000">
                      <a:alpha val="43137"/>
                    </a:srgbClr>
                  </a:outerShdw>
                </a:effectLst>
                <a:latin typeface="Times New Roman" pitchFamily="18" charset="0"/>
              </a:rPr>
              <a:t>William von Oehsen</a:t>
            </a: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Principal</a:t>
            </a: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Powers Pyles Sutter &amp; Verville, PC</a:t>
            </a:r>
          </a:p>
          <a:p>
            <a:pPr eaLnBrk="1" hangingPunct="1">
              <a:spcBef>
                <a:spcPts val="0"/>
              </a:spcBef>
              <a:defRPr/>
            </a:pPr>
            <a:endParaRPr lang="en-US" sz="2800" dirty="0" smtClean="0">
              <a:effectLst>
                <a:outerShdw blurRad="38100" dist="38100" dir="2700000" algn="tl">
                  <a:srgbClr val="000000">
                    <a:alpha val="43137"/>
                  </a:srgbClr>
                </a:outerShdw>
              </a:effectLst>
              <a:latin typeface="Times New Roman" pitchFamily="18" charset="0"/>
            </a:endParaRPr>
          </a:p>
          <a:p>
            <a:pPr eaLnBrk="1" hangingPunct="1">
              <a:spcBef>
                <a:spcPts val="0"/>
              </a:spcBef>
              <a:defRPr/>
            </a:pPr>
            <a:r>
              <a:rPr lang="en-US" sz="2800" i="1" dirty="0" smtClean="0">
                <a:effectLst>
                  <a:outerShdw blurRad="38100" dist="38100" dir="2700000" algn="tl">
                    <a:srgbClr val="000000">
                      <a:alpha val="43137"/>
                    </a:srgbClr>
                  </a:outerShdw>
                </a:effectLst>
                <a:latin typeface="Times New Roman" pitchFamily="18" charset="0"/>
              </a:rPr>
              <a:t>2012 Ryan White Grantee Meeting</a:t>
            </a:r>
            <a:endParaRPr lang="en-US" sz="2800" dirty="0" smtClean="0">
              <a:effectLst>
                <a:outerShdw blurRad="38100" dist="38100" dir="2700000" algn="tl">
                  <a:srgbClr val="000000">
                    <a:alpha val="43137"/>
                  </a:srgbClr>
                </a:outerShdw>
              </a:effectLst>
              <a:latin typeface="Times New Roman" pitchFamily="18" charset="0"/>
            </a:endParaRPr>
          </a:p>
          <a:p>
            <a:pPr eaLnBrk="1" hangingPunct="1">
              <a:spcBef>
                <a:spcPts val="0"/>
              </a:spcBef>
              <a:defRPr/>
            </a:pPr>
            <a:endParaRPr lang="en-US" sz="2800" dirty="0" smtClean="0">
              <a:effectLst>
                <a:outerShdw blurRad="38100" dist="38100" dir="2700000" algn="tl">
                  <a:srgbClr val="000000">
                    <a:alpha val="43137"/>
                  </a:srgbClr>
                </a:outerShdw>
              </a:effectLst>
              <a:latin typeface="Times New Roman" pitchFamily="18" charset="0"/>
            </a:endParaRP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November 27, 2012</a:t>
            </a: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Washington, DC</a:t>
            </a:r>
          </a:p>
          <a:p>
            <a:pPr algn="l" eaLnBrk="1" hangingPunct="1">
              <a:lnSpc>
                <a:spcPct val="80000"/>
              </a:lnSpc>
              <a:spcBef>
                <a:spcPct val="0"/>
              </a:spcBef>
              <a:defRPr/>
            </a:pPr>
            <a:endParaRPr lang="en-US" sz="2400" dirty="0" smtClean="0">
              <a:latin typeface="Times New Roman" pitchFamily="18" charset="0"/>
            </a:endParaRPr>
          </a:p>
          <a:p>
            <a:pPr eaLnBrk="1" hangingPunct="1">
              <a:lnSpc>
                <a:spcPct val="80000"/>
              </a:lnSpc>
              <a:defRPr/>
            </a:pPr>
            <a:endParaRPr lang="en-US" sz="2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304800" y="533400"/>
            <a:ext cx="8610600" cy="762000"/>
          </a:xfrm>
        </p:spPr>
        <p:txBody>
          <a:bodyPr/>
          <a:lstStyle/>
          <a:p>
            <a:pPr eaLnBrk="1" hangingPunct="1">
              <a:defRPr/>
            </a:pPr>
            <a:r>
              <a:rPr lang="en-US" sz="3400" b="1" dirty="0" smtClean="0">
                <a:latin typeface="Times New Roman" pitchFamily="18" charset="0"/>
              </a:rPr>
              <a:t>340B Primer: Contract Pharmacies (cont’d)</a:t>
            </a:r>
          </a:p>
        </p:txBody>
      </p:sp>
      <p:sp>
        <p:nvSpPr>
          <p:cNvPr id="306179" name="Rectangle 3"/>
          <p:cNvSpPr>
            <a:spLocks noGrp="1" noChangeArrowheads="1"/>
          </p:cNvSpPr>
          <p:nvPr>
            <p:ph type="body" idx="1"/>
          </p:nvPr>
        </p:nvSpPr>
        <p:spPr>
          <a:xfrm>
            <a:off x="457200" y="1676400"/>
            <a:ext cx="8305800" cy="4419600"/>
          </a:xfrm>
        </p:spPr>
        <p:txBody>
          <a:bodyPr/>
          <a:lstStyle/>
          <a:p>
            <a:pPr eaLnBrk="1" hangingPunct="1">
              <a:lnSpc>
                <a:spcPct val="85000"/>
              </a:lnSpc>
              <a:defRPr/>
            </a:pPr>
            <a:r>
              <a:rPr lang="en-US" sz="2700" dirty="0" smtClean="0">
                <a:latin typeface="Times New Roman" pitchFamily="18" charset="0"/>
              </a:rPr>
              <a:t>The CE is responsible for the contract pharmacy’s compliance with 340B requirements</a:t>
            </a:r>
          </a:p>
          <a:p>
            <a:pPr eaLnBrk="1" hangingPunct="1">
              <a:lnSpc>
                <a:spcPct val="85000"/>
              </a:lnSpc>
              <a:defRPr/>
            </a:pPr>
            <a:r>
              <a:rPr lang="en-US" sz="2700" dirty="0" smtClean="0">
                <a:latin typeface="Times New Roman" pitchFamily="18" charset="0"/>
              </a:rPr>
              <a:t>The CE must self-certify to HRSA that the contract pharmacy arrangement meets 340B program requirements</a:t>
            </a:r>
          </a:p>
          <a:p>
            <a:pPr eaLnBrk="1" hangingPunct="1">
              <a:lnSpc>
                <a:spcPct val="85000"/>
              </a:lnSpc>
              <a:defRPr/>
            </a:pPr>
            <a:r>
              <a:rPr lang="en-US" sz="2700" dirty="0" smtClean="0">
                <a:latin typeface="Times New Roman" pitchFamily="18" charset="0"/>
              </a:rPr>
              <a:t>Effective April 5, 2010, the 340B contract pharmacy program was expanded such that CEs are no longer limited to one contract pharmacy arrangement.  See 75 Fed. Reg. 10272 (3/5/10).</a:t>
            </a:r>
          </a:p>
          <a:p>
            <a:pPr eaLnBrk="1" hangingPunct="1">
              <a:lnSpc>
                <a:spcPct val="85000"/>
              </a:lnSpc>
              <a:defRPr/>
            </a:pPr>
            <a:r>
              <a:rPr lang="en-US" sz="2700" dirty="0" smtClean="0">
                <a:latin typeface="Times New Roman" pitchFamily="18" charset="0"/>
                <a:cs typeface="Times New Roman" pitchFamily="18" charset="0"/>
              </a:rPr>
              <a:t>Right of HRSA and manufacturers to audit CEs extends to their contract pharmacy arrangements</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228600" y="381000"/>
            <a:ext cx="8686800" cy="914400"/>
          </a:xfrm>
        </p:spPr>
        <p:txBody>
          <a:bodyPr/>
          <a:lstStyle/>
          <a:p>
            <a:pPr eaLnBrk="1" hangingPunct="1">
              <a:defRPr/>
            </a:pPr>
            <a:r>
              <a:rPr lang="en-US" sz="3500" b="1" dirty="0" smtClean="0">
                <a:latin typeface="Times New Roman" pitchFamily="18" charset="0"/>
              </a:rPr>
              <a:t>CE Restrictions: Duplicate Discounts</a:t>
            </a:r>
          </a:p>
        </p:txBody>
      </p:sp>
      <p:sp>
        <p:nvSpPr>
          <p:cNvPr id="309251" name="Rectangle 3"/>
          <p:cNvSpPr>
            <a:spLocks noGrp="1" noChangeArrowheads="1"/>
          </p:cNvSpPr>
          <p:nvPr>
            <p:ph type="body" idx="1"/>
          </p:nvPr>
        </p:nvSpPr>
        <p:spPr>
          <a:xfrm>
            <a:off x="457200" y="1524000"/>
            <a:ext cx="8229600" cy="4757738"/>
          </a:xfrm>
        </p:spPr>
        <p:txBody>
          <a:bodyPr/>
          <a:lstStyle/>
          <a:p>
            <a:pPr eaLnBrk="1" hangingPunct="1">
              <a:lnSpc>
                <a:spcPct val="90000"/>
              </a:lnSpc>
              <a:defRPr/>
            </a:pPr>
            <a:r>
              <a:rPr lang="en-US" sz="2700" dirty="0" smtClean="0">
                <a:latin typeface="Times New Roman" pitchFamily="18" charset="0"/>
              </a:rPr>
              <a:t>CEs usually must change their Medicaid billing practices for 340B drugs but are not required by the government to change their billing practices for other payers</a:t>
            </a:r>
          </a:p>
          <a:p>
            <a:pPr eaLnBrk="1" hangingPunct="1">
              <a:lnSpc>
                <a:spcPct val="90000"/>
              </a:lnSpc>
              <a:defRPr/>
            </a:pPr>
            <a:r>
              <a:rPr lang="en-US" sz="2700" dirty="0" smtClean="0">
                <a:latin typeface="Times New Roman" pitchFamily="18" charset="0"/>
              </a:rPr>
              <a:t>With respect to Medicaid, CEs generally have to bill at actual acquisition cost (AAC) or reduced rates for 340B drugs dispensed by pharmacies for self-administration</a:t>
            </a:r>
          </a:p>
          <a:p>
            <a:pPr eaLnBrk="1" hangingPunct="1">
              <a:lnSpc>
                <a:spcPct val="90000"/>
              </a:lnSpc>
              <a:defRPr/>
            </a:pPr>
            <a:r>
              <a:rPr lang="en-US" sz="2700" dirty="0" smtClean="0">
                <a:latin typeface="Times New Roman" pitchFamily="18" charset="0"/>
              </a:rPr>
              <a:t>The sole reason that CEs must adjust their Medicaid billing practices is to protect manufacturers from the duplicate discount problem</a:t>
            </a:r>
          </a:p>
          <a:p>
            <a:pPr eaLnBrk="1" hangingPunct="1">
              <a:lnSpc>
                <a:spcPct val="90000"/>
              </a:lnSpc>
              <a:buFont typeface="Wingdings" pitchFamily="2" charset="2"/>
              <a:buNone/>
              <a:defRPr/>
            </a:pPr>
            <a:endParaRPr lang="en-US" sz="2600" dirty="0" smtClean="0">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124200" y="1143000"/>
            <a:ext cx="2667000" cy="533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latin typeface="Times New Roman" pitchFamily="18" charset="0"/>
              </a:rPr>
              <a:t>Manufacturer</a:t>
            </a:r>
          </a:p>
        </p:txBody>
      </p:sp>
      <p:sp>
        <p:nvSpPr>
          <p:cNvPr id="16387" name="Rectangle 3"/>
          <p:cNvSpPr>
            <a:spLocks noChangeArrowheads="1"/>
          </p:cNvSpPr>
          <p:nvPr/>
        </p:nvSpPr>
        <p:spPr bwMode="auto">
          <a:xfrm>
            <a:off x="5638800" y="2895600"/>
            <a:ext cx="1371600" cy="1143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latin typeface="Times New Roman" pitchFamily="18" charset="0"/>
              </a:rPr>
              <a:t>State </a:t>
            </a:r>
          </a:p>
          <a:p>
            <a:pPr algn="ctr" eaLnBrk="1" hangingPunct="1"/>
            <a:r>
              <a:rPr lang="en-US" b="1">
                <a:latin typeface="Times New Roman" pitchFamily="18" charset="0"/>
              </a:rPr>
              <a:t>Medicaid</a:t>
            </a:r>
          </a:p>
          <a:p>
            <a:pPr algn="ctr" eaLnBrk="1" hangingPunct="1"/>
            <a:r>
              <a:rPr lang="en-US" b="1">
                <a:latin typeface="Times New Roman" pitchFamily="18" charset="0"/>
              </a:rPr>
              <a:t>Agency</a:t>
            </a:r>
          </a:p>
        </p:txBody>
      </p:sp>
      <p:sp>
        <p:nvSpPr>
          <p:cNvPr id="16388" name="Rectangle 4"/>
          <p:cNvSpPr>
            <a:spLocks noChangeArrowheads="1"/>
          </p:cNvSpPr>
          <p:nvPr/>
        </p:nvSpPr>
        <p:spPr bwMode="auto">
          <a:xfrm>
            <a:off x="1600200" y="3200400"/>
            <a:ext cx="1219200" cy="369888"/>
          </a:xfrm>
          <a:prstGeom prst="rect">
            <a:avLst/>
          </a:prstGeom>
          <a:noFill/>
          <a:ln w="9525">
            <a:noFill/>
            <a:miter lim="800000"/>
            <a:headEnd/>
            <a:tailEnd/>
          </a:ln>
        </p:spPr>
        <p:txBody>
          <a:bodyPr>
            <a:spAutoFit/>
          </a:bodyPr>
          <a:lstStyle/>
          <a:p>
            <a:pPr eaLnBrk="1" hangingPunct="1"/>
            <a:endParaRPr lang="en-US" b="1">
              <a:latin typeface="Times New Roman" pitchFamily="18" charset="0"/>
            </a:endParaRPr>
          </a:p>
        </p:txBody>
      </p:sp>
      <p:sp>
        <p:nvSpPr>
          <p:cNvPr id="16389" name="Rectangle 5"/>
          <p:cNvSpPr>
            <a:spLocks noChangeArrowheads="1"/>
          </p:cNvSpPr>
          <p:nvPr/>
        </p:nvSpPr>
        <p:spPr bwMode="auto">
          <a:xfrm>
            <a:off x="1219200" y="2895600"/>
            <a:ext cx="1295400" cy="1143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latin typeface="Times New Roman" pitchFamily="18" charset="0"/>
              </a:rPr>
              <a:t>Covered</a:t>
            </a:r>
          </a:p>
          <a:p>
            <a:pPr algn="ctr" eaLnBrk="1" hangingPunct="1"/>
            <a:r>
              <a:rPr lang="en-US" b="1">
                <a:latin typeface="Times New Roman" pitchFamily="18" charset="0"/>
              </a:rPr>
              <a:t>Entity</a:t>
            </a:r>
          </a:p>
        </p:txBody>
      </p:sp>
      <p:pic>
        <p:nvPicPr>
          <p:cNvPr id="16390" name="Picture 6" descr="j0404225[1]"/>
          <p:cNvPicPr>
            <a:picLocks noChangeAspect="1" noChangeArrowheads="1"/>
          </p:cNvPicPr>
          <p:nvPr/>
        </p:nvPicPr>
        <p:blipFill>
          <a:blip r:embed="rId2" cstate="print"/>
          <a:srcRect/>
          <a:stretch>
            <a:fillRect/>
          </a:stretch>
        </p:blipFill>
        <p:spPr bwMode="auto">
          <a:xfrm>
            <a:off x="3733800" y="4572000"/>
            <a:ext cx="1816100" cy="1676400"/>
          </a:xfrm>
          <a:prstGeom prst="rect">
            <a:avLst/>
          </a:prstGeom>
          <a:noFill/>
          <a:ln w="9525">
            <a:noFill/>
            <a:miter lim="800000"/>
            <a:headEnd/>
            <a:tailEnd/>
          </a:ln>
        </p:spPr>
      </p:pic>
      <p:sp>
        <p:nvSpPr>
          <p:cNvPr id="16391" name="Line 7"/>
          <p:cNvSpPr>
            <a:spLocks noChangeShapeType="1"/>
          </p:cNvSpPr>
          <p:nvPr/>
        </p:nvSpPr>
        <p:spPr bwMode="auto">
          <a:xfrm>
            <a:off x="5867400" y="1524000"/>
            <a:ext cx="2438400" cy="0"/>
          </a:xfrm>
          <a:prstGeom prst="line">
            <a:avLst/>
          </a:prstGeom>
          <a:noFill/>
          <a:ln w="9525">
            <a:solidFill>
              <a:schemeClr val="tx1"/>
            </a:solidFill>
            <a:round/>
            <a:headEnd/>
            <a:tailEnd/>
          </a:ln>
        </p:spPr>
        <p:txBody>
          <a:bodyPr/>
          <a:lstStyle/>
          <a:p>
            <a:endParaRPr lang="en-US"/>
          </a:p>
        </p:txBody>
      </p:sp>
      <p:sp>
        <p:nvSpPr>
          <p:cNvPr id="16392" name="Line 8"/>
          <p:cNvSpPr>
            <a:spLocks noChangeShapeType="1"/>
          </p:cNvSpPr>
          <p:nvPr/>
        </p:nvSpPr>
        <p:spPr bwMode="auto">
          <a:xfrm>
            <a:off x="8305800" y="1524000"/>
            <a:ext cx="0" cy="1981200"/>
          </a:xfrm>
          <a:prstGeom prst="line">
            <a:avLst/>
          </a:prstGeom>
          <a:noFill/>
          <a:ln w="9525">
            <a:solidFill>
              <a:schemeClr val="tx1"/>
            </a:solidFill>
            <a:round/>
            <a:headEnd/>
            <a:tailEnd/>
          </a:ln>
        </p:spPr>
        <p:txBody>
          <a:bodyPr/>
          <a:lstStyle/>
          <a:p>
            <a:endParaRPr lang="en-US"/>
          </a:p>
        </p:txBody>
      </p:sp>
      <p:sp>
        <p:nvSpPr>
          <p:cNvPr id="16393" name="Text Box 9"/>
          <p:cNvSpPr txBox="1">
            <a:spLocks noChangeArrowheads="1"/>
          </p:cNvSpPr>
          <p:nvPr/>
        </p:nvSpPr>
        <p:spPr bwMode="auto">
          <a:xfrm>
            <a:off x="6019800" y="685800"/>
            <a:ext cx="2133600" cy="825500"/>
          </a:xfrm>
          <a:prstGeom prst="rect">
            <a:avLst/>
          </a:prstGeom>
          <a:noFill/>
          <a:ln w="9525">
            <a:noFill/>
            <a:miter lim="800000"/>
            <a:headEnd/>
            <a:tailEnd/>
          </a:ln>
        </p:spPr>
        <p:txBody>
          <a:bodyPr>
            <a:spAutoFit/>
          </a:bodyPr>
          <a:lstStyle/>
          <a:p>
            <a:pPr eaLnBrk="1" hangingPunct="1">
              <a:spcBef>
                <a:spcPct val="50000"/>
              </a:spcBef>
            </a:pPr>
            <a:r>
              <a:rPr lang="en-US" sz="1600" b="1">
                <a:latin typeface="Times New Roman" pitchFamily="18" charset="0"/>
              </a:rPr>
              <a:t>Step 5</a:t>
            </a:r>
            <a:r>
              <a:rPr lang="en-US" sz="1600">
                <a:latin typeface="Times New Roman" pitchFamily="18" charset="0"/>
              </a:rPr>
              <a:t>: Manufacturer pays rebate on 340B drug</a:t>
            </a:r>
          </a:p>
        </p:txBody>
      </p:sp>
      <p:sp>
        <p:nvSpPr>
          <p:cNvPr id="16394" name="Text Box 10"/>
          <p:cNvSpPr txBox="1">
            <a:spLocks noChangeArrowheads="1"/>
          </p:cNvSpPr>
          <p:nvPr/>
        </p:nvSpPr>
        <p:spPr bwMode="auto">
          <a:xfrm>
            <a:off x="6172200" y="1828800"/>
            <a:ext cx="1447800" cy="830263"/>
          </a:xfrm>
          <a:prstGeom prst="rect">
            <a:avLst/>
          </a:prstGeom>
          <a:noFill/>
          <a:ln w="9525">
            <a:noFill/>
            <a:miter lim="800000"/>
            <a:headEnd/>
            <a:tailEnd/>
          </a:ln>
        </p:spPr>
        <p:txBody>
          <a:bodyPr>
            <a:spAutoFit/>
          </a:bodyPr>
          <a:lstStyle/>
          <a:p>
            <a:pPr eaLnBrk="1" hangingPunct="1">
              <a:spcBef>
                <a:spcPct val="50000"/>
              </a:spcBef>
            </a:pPr>
            <a:r>
              <a:rPr lang="en-US" sz="1600" b="1">
                <a:latin typeface="Times New Roman" pitchFamily="18" charset="0"/>
              </a:rPr>
              <a:t>Step 4</a:t>
            </a:r>
            <a:r>
              <a:rPr lang="en-US" sz="1600">
                <a:latin typeface="Times New Roman" pitchFamily="18" charset="0"/>
              </a:rPr>
              <a:t>: State submits rebate request</a:t>
            </a:r>
          </a:p>
        </p:txBody>
      </p:sp>
      <p:sp>
        <p:nvSpPr>
          <p:cNvPr id="16395" name="Text Box 11"/>
          <p:cNvSpPr txBox="1">
            <a:spLocks noChangeArrowheads="1"/>
          </p:cNvSpPr>
          <p:nvPr/>
        </p:nvSpPr>
        <p:spPr bwMode="auto">
          <a:xfrm>
            <a:off x="3048000" y="2819400"/>
            <a:ext cx="2438400" cy="581025"/>
          </a:xfrm>
          <a:prstGeom prst="rect">
            <a:avLst/>
          </a:prstGeom>
          <a:noFill/>
          <a:ln w="9525">
            <a:noFill/>
            <a:miter lim="800000"/>
            <a:headEnd/>
            <a:tailEnd/>
          </a:ln>
        </p:spPr>
        <p:txBody>
          <a:bodyPr>
            <a:spAutoFit/>
          </a:bodyPr>
          <a:lstStyle/>
          <a:p>
            <a:pPr eaLnBrk="1" hangingPunct="1">
              <a:spcBef>
                <a:spcPct val="50000"/>
              </a:spcBef>
            </a:pPr>
            <a:r>
              <a:rPr lang="en-US" sz="1600" b="1">
                <a:latin typeface="Times New Roman" pitchFamily="18" charset="0"/>
              </a:rPr>
              <a:t>Step 3</a:t>
            </a:r>
            <a:r>
              <a:rPr lang="en-US" sz="1600">
                <a:latin typeface="Times New Roman" pitchFamily="18" charset="0"/>
              </a:rPr>
              <a:t>: CE bills Medicaid for 340B drug</a:t>
            </a:r>
          </a:p>
        </p:txBody>
      </p:sp>
      <p:sp>
        <p:nvSpPr>
          <p:cNvPr id="16396" name="Text Box 12"/>
          <p:cNvSpPr txBox="1">
            <a:spLocks noChangeArrowheads="1"/>
          </p:cNvSpPr>
          <p:nvPr/>
        </p:nvSpPr>
        <p:spPr bwMode="auto">
          <a:xfrm>
            <a:off x="3886200" y="4267200"/>
            <a:ext cx="1981200" cy="338138"/>
          </a:xfrm>
          <a:prstGeom prst="rect">
            <a:avLst/>
          </a:prstGeom>
          <a:noFill/>
          <a:ln w="9525">
            <a:noFill/>
            <a:miter lim="800000"/>
            <a:headEnd/>
            <a:tailEnd/>
          </a:ln>
        </p:spPr>
        <p:txBody>
          <a:bodyPr>
            <a:spAutoFit/>
          </a:bodyPr>
          <a:lstStyle/>
          <a:p>
            <a:pPr eaLnBrk="1" hangingPunct="1">
              <a:spcBef>
                <a:spcPct val="50000"/>
              </a:spcBef>
            </a:pPr>
            <a:r>
              <a:rPr lang="en-US" sz="1600">
                <a:latin typeface="Times New Roman" pitchFamily="18" charset="0"/>
              </a:rPr>
              <a:t>Medicaid patient</a:t>
            </a:r>
          </a:p>
        </p:txBody>
      </p:sp>
      <p:sp>
        <p:nvSpPr>
          <p:cNvPr id="16397" name="Text Box 13"/>
          <p:cNvSpPr txBox="1">
            <a:spLocks noChangeArrowheads="1"/>
          </p:cNvSpPr>
          <p:nvPr/>
        </p:nvSpPr>
        <p:spPr bwMode="auto">
          <a:xfrm>
            <a:off x="1066800" y="4495800"/>
            <a:ext cx="1828800" cy="830263"/>
          </a:xfrm>
          <a:prstGeom prst="rect">
            <a:avLst/>
          </a:prstGeom>
          <a:noFill/>
          <a:ln w="9525">
            <a:noFill/>
            <a:miter lim="800000"/>
            <a:headEnd/>
            <a:tailEnd/>
          </a:ln>
        </p:spPr>
        <p:txBody>
          <a:bodyPr>
            <a:spAutoFit/>
          </a:bodyPr>
          <a:lstStyle/>
          <a:p>
            <a:pPr eaLnBrk="1" hangingPunct="1">
              <a:spcBef>
                <a:spcPct val="50000"/>
              </a:spcBef>
            </a:pPr>
            <a:r>
              <a:rPr lang="en-US" sz="1600" b="1">
                <a:latin typeface="Times New Roman" pitchFamily="18" charset="0"/>
              </a:rPr>
              <a:t>Step 2</a:t>
            </a:r>
            <a:r>
              <a:rPr lang="en-US" sz="1600">
                <a:latin typeface="Times New Roman" pitchFamily="18" charset="0"/>
              </a:rPr>
              <a:t>: 340B drug is dispensed to Medicaid patient</a:t>
            </a:r>
          </a:p>
        </p:txBody>
      </p:sp>
      <p:sp>
        <p:nvSpPr>
          <p:cNvPr id="16398" name="Text Box 14"/>
          <p:cNvSpPr txBox="1">
            <a:spLocks noChangeArrowheads="1"/>
          </p:cNvSpPr>
          <p:nvPr/>
        </p:nvSpPr>
        <p:spPr bwMode="auto">
          <a:xfrm>
            <a:off x="1371600" y="1066800"/>
            <a:ext cx="1295400" cy="1323975"/>
          </a:xfrm>
          <a:prstGeom prst="rect">
            <a:avLst/>
          </a:prstGeom>
          <a:noFill/>
          <a:ln w="9525">
            <a:noFill/>
            <a:miter lim="800000"/>
            <a:headEnd/>
            <a:tailEnd/>
          </a:ln>
        </p:spPr>
        <p:txBody>
          <a:bodyPr>
            <a:spAutoFit/>
          </a:bodyPr>
          <a:lstStyle/>
          <a:p>
            <a:pPr eaLnBrk="1" hangingPunct="1">
              <a:spcBef>
                <a:spcPct val="50000"/>
              </a:spcBef>
            </a:pPr>
            <a:r>
              <a:rPr lang="en-US" sz="1600" b="1">
                <a:latin typeface="Times New Roman" pitchFamily="18" charset="0"/>
              </a:rPr>
              <a:t>Step 1</a:t>
            </a:r>
            <a:r>
              <a:rPr lang="en-US" sz="1600">
                <a:latin typeface="Times New Roman" pitchFamily="18" charset="0"/>
              </a:rPr>
              <a:t>: Manufacturer sells drug at 340B discount</a:t>
            </a:r>
          </a:p>
        </p:txBody>
      </p:sp>
      <p:sp>
        <p:nvSpPr>
          <p:cNvPr id="16399" name="Line 15"/>
          <p:cNvSpPr>
            <a:spLocks noChangeShapeType="1"/>
          </p:cNvSpPr>
          <p:nvPr/>
        </p:nvSpPr>
        <p:spPr bwMode="auto">
          <a:xfrm flipH="1">
            <a:off x="1905000" y="1524000"/>
            <a:ext cx="1219200" cy="1295400"/>
          </a:xfrm>
          <a:prstGeom prst="line">
            <a:avLst/>
          </a:prstGeom>
          <a:noFill/>
          <a:ln w="9525">
            <a:solidFill>
              <a:schemeClr val="tx1"/>
            </a:solidFill>
            <a:round/>
            <a:headEnd/>
            <a:tailEnd type="triangle" w="med" len="med"/>
          </a:ln>
        </p:spPr>
        <p:txBody>
          <a:bodyPr/>
          <a:lstStyle/>
          <a:p>
            <a:endParaRPr lang="en-US"/>
          </a:p>
        </p:txBody>
      </p:sp>
      <p:sp>
        <p:nvSpPr>
          <p:cNvPr id="16400" name="Line 16"/>
          <p:cNvSpPr>
            <a:spLocks noChangeShapeType="1"/>
          </p:cNvSpPr>
          <p:nvPr/>
        </p:nvSpPr>
        <p:spPr bwMode="auto">
          <a:xfrm flipH="1">
            <a:off x="5791200" y="1524000"/>
            <a:ext cx="76200" cy="0"/>
          </a:xfrm>
          <a:prstGeom prst="line">
            <a:avLst/>
          </a:prstGeom>
          <a:noFill/>
          <a:ln w="9525">
            <a:solidFill>
              <a:schemeClr val="tx1"/>
            </a:solidFill>
            <a:round/>
            <a:headEnd/>
            <a:tailEnd/>
          </a:ln>
        </p:spPr>
        <p:txBody>
          <a:bodyPr/>
          <a:lstStyle/>
          <a:p>
            <a:endParaRPr lang="en-US"/>
          </a:p>
        </p:txBody>
      </p:sp>
      <p:sp>
        <p:nvSpPr>
          <p:cNvPr id="16401" name="Line 18"/>
          <p:cNvSpPr>
            <a:spLocks noChangeShapeType="1"/>
          </p:cNvSpPr>
          <p:nvPr/>
        </p:nvSpPr>
        <p:spPr bwMode="auto">
          <a:xfrm>
            <a:off x="1828800" y="4038600"/>
            <a:ext cx="1905000" cy="1143000"/>
          </a:xfrm>
          <a:prstGeom prst="line">
            <a:avLst/>
          </a:prstGeom>
          <a:noFill/>
          <a:ln w="9525">
            <a:solidFill>
              <a:schemeClr val="tx1"/>
            </a:solidFill>
            <a:round/>
            <a:headEnd/>
            <a:tailEnd type="triangle" w="med" len="med"/>
          </a:ln>
        </p:spPr>
        <p:txBody>
          <a:bodyPr/>
          <a:lstStyle/>
          <a:p>
            <a:endParaRPr lang="en-US"/>
          </a:p>
        </p:txBody>
      </p:sp>
      <p:sp>
        <p:nvSpPr>
          <p:cNvPr id="16402" name="Line 19"/>
          <p:cNvSpPr>
            <a:spLocks noChangeShapeType="1"/>
          </p:cNvSpPr>
          <p:nvPr/>
        </p:nvSpPr>
        <p:spPr bwMode="auto">
          <a:xfrm flipH="1">
            <a:off x="7086600" y="3505200"/>
            <a:ext cx="1219200" cy="0"/>
          </a:xfrm>
          <a:prstGeom prst="line">
            <a:avLst/>
          </a:prstGeom>
          <a:noFill/>
          <a:ln w="9525">
            <a:solidFill>
              <a:schemeClr val="tx1"/>
            </a:solidFill>
            <a:round/>
            <a:headEnd/>
            <a:tailEnd type="triangle" w="med" len="med"/>
          </a:ln>
        </p:spPr>
        <p:txBody>
          <a:bodyPr/>
          <a:lstStyle/>
          <a:p>
            <a:endParaRPr lang="en-US"/>
          </a:p>
        </p:txBody>
      </p:sp>
      <p:sp>
        <p:nvSpPr>
          <p:cNvPr id="16403" name="Line 20"/>
          <p:cNvSpPr>
            <a:spLocks noChangeShapeType="1"/>
          </p:cNvSpPr>
          <p:nvPr/>
        </p:nvSpPr>
        <p:spPr bwMode="auto">
          <a:xfrm flipH="1" flipV="1">
            <a:off x="5791200" y="1752600"/>
            <a:ext cx="609600" cy="1143000"/>
          </a:xfrm>
          <a:prstGeom prst="line">
            <a:avLst/>
          </a:prstGeom>
          <a:noFill/>
          <a:ln w="9525">
            <a:solidFill>
              <a:schemeClr val="tx1"/>
            </a:solidFill>
            <a:round/>
            <a:headEnd/>
            <a:tailEnd type="triangle" w="med" len="med"/>
          </a:ln>
        </p:spPr>
        <p:txBody>
          <a:bodyPr/>
          <a:lstStyle/>
          <a:p>
            <a:endParaRPr lang="en-US"/>
          </a:p>
        </p:txBody>
      </p:sp>
      <p:sp>
        <p:nvSpPr>
          <p:cNvPr id="16404" name="Line 21"/>
          <p:cNvSpPr>
            <a:spLocks noChangeShapeType="1"/>
          </p:cNvSpPr>
          <p:nvPr/>
        </p:nvSpPr>
        <p:spPr bwMode="auto">
          <a:xfrm>
            <a:off x="2514600" y="3505200"/>
            <a:ext cx="0" cy="0"/>
          </a:xfrm>
          <a:prstGeom prst="line">
            <a:avLst/>
          </a:prstGeom>
          <a:noFill/>
          <a:ln w="9525">
            <a:solidFill>
              <a:schemeClr val="tx1"/>
            </a:solidFill>
            <a:round/>
            <a:headEnd/>
            <a:tailEnd type="triangle" w="med" len="med"/>
          </a:ln>
        </p:spPr>
        <p:txBody>
          <a:bodyPr/>
          <a:lstStyle/>
          <a:p>
            <a:endParaRPr lang="en-US"/>
          </a:p>
        </p:txBody>
      </p:sp>
      <p:sp>
        <p:nvSpPr>
          <p:cNvPr id="16405" name="Line 22"/>
          <p:cNvSpPr>
            <a:spLocks noChangeShapeType="1"/>
          </p:cNvSpPr>
          <p:nvPr/>
        </p:nvSpPr>
        <p:spPr bwMode="auto">
          <a:xfrm>
            <a:off x="2514600" y="3429000"/>
            <a:ext cx="2971800" cy="0"/>
          </a:xfrm>
          <a:prstGeom prst="line">
            <a:avLst/>
          </a:prstGeom>
          <a:noFill/>
          <a:ln w="9525">
            <a:solidFill>
              <a:schemeClr val="tx1"/>
            </a:solidFill>
            <a:round/>
            <a:headEnd/>
            <a:tailEnd type="triangle" w="med" len="med"/>
          </a:ln>
        </p:spPr>
        <p:txBody>
          <a:bodyPr/>
          <a:lstStyle/>
          <a:p>
            <a:endParaRPr lang="en-US"/>
          </a:p>
        </p:txBody>
      </p:sp>
      <p:sp>
        <p:nvSpPr>
          <p:cNvPr id="310295" name="Rectangle 23"/>
          <p:cNvSpPr>
            <a:spLocks noChangeArrowheads="1"/>
          </p:cNvSpPr>
          <p:nvPr/>
        </p:nvSpPr>
        <p:spPr bwMode="auto">
          <a:xfrm>
            <a:off x="228600" y="-152400"/>
            <a:ext cx="8763000" cy="1143000"/>
          </a:xfrm>
          <a:prstGeom prst="rect">
            <a:avLst/>
          </a:prstGeom>
          <a:noFill/>
          <a:ln w="9525">
            <a:noFill/>
            <a:miter lim="800000"/>
            <a:headEnd/>
            <a:tailEnd/>
          </a:ln>
          <a:effectLst/>
        </p:spPr>
        <p:txBody>
          <a:bodyPr anchor="ctr"/>
          <a:lstStyle/>
          <a:p>
            <a:pPr algn="ctr" eaLnBrk="1" hangingPunct="1">
              <a:defRPr/>
            </a:pPr>
            <a:r>
              <a:rPr lang="en-US" sz="3300" b="1" dirty="0">
                <a:solidFill>
                  <a:schemeClr val="tx2"/>
                </a:solidFill>
                <a:effectLst>
                  <a:outerShdw blurRad="38100" dist="38100" dir="2700000" algn="tl">
                    <a:srgbClr val="000000"/>
                  </a:outerShdw>
                </a:effectLst>
                <a:latin typeface="Times New Roman" pitchFamily="18" charset="0"/>
              </a:rPr>
              <a:t>CE Restrictions: Duplicate Discounts (cont’d)</a:t>
            </a:r>
          </a:p>
        </p:txBody>
      </p:sp>
      <p:sp>
        <p:nvSpPr>
          <p:cNvPr id="16407" name="Text Box 24"/>
          <p:cNvSpPr txBox="1">
            <a:spLocks noChangeArrowheads="1"/>
          </p:cNvSpPr>
          <p:nvPr/>
        </p:nvSpPr>
        <p:spPr bwMode="auto">
          <a:xfrm>
            <a:off x="5562600" y="5105400"/>
            <a:ext cx="3962400" cy="584200"/>
          </a:xfrm>
          <a:prstGeom prst="rect">
            <a:avLst/>
          </a:prstGeom>
          <a:noFill/>
          <a:ln w="9525">
            <a:noFill/>
            <a:miter lim="800000"/>
            <a:headEnd/>
            <a:tailEnd/>
          </a:ln>
        </p:spPr>
        <p:txBody>
          <a:bodyPr>
            <a:spAutoFit/>
          </a:bodyPr>
          <a:lstStyle/>
          <a:p>
            <a:pPr eaLnBrk="1" hangingPunct="1">
              <a:spcBef>
                <a:spcPct val="50000"/>
              </a:spcBef>
            </a:pPr>
            <a:r>
              <a:rPr lang="en-US" sz="1600" b="1">
                <a:latin typeface="Times New Roman" pitchFamily="18" charset="0"/>
              </a:rPr>
              <a:t>STEPS 1 AND 5 = DUPLICATE DISCOUNT</a:t>
            </a:r>
          </a:p>
        </p:txBody>
      </p:sp>
      <p:sp>
        <p:nvSpPr>
          <p:cNvPr id="2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457200"/>
            <a:ext cx="8153400" cy="685800"/>
          </a:xfrm>
        </p:spPr>
        <p:txBody>
          <a:bodyPr/>
          <a:lstStyle/>
          <a:p>
            <a:pPr eaLnBrk="1" hangingPunct="1">
              <a:defRPr/>
            </a:pPr>
            <a:r>
              <a:rPr lang="en-US" sz="3500" b="1" dirty="0" smtClean="0">
                <a:latin typeface="Times New Roman" pitchFamily="18" charset="0"/>
                <a:cs typeface="Times New Roman" pitchFamily="18" charset="0"/>
              </a:rPr>
              <a:t>CE Restrictions: </a:t>
            </a:r>
            <a:br>
              <a:rPr lang="en-US" sz="3500" b="1" dirty="0" smtClean="0">
                <a:latin typeface="Times New Roman" pitchFamily="18" charset="0"/>
                <a:cs typeface="Times New Roman" pitchFamily="18" charset="0"/>
              </a:rPr>
            </a:br>
            <a:r>
              <a:rPr lang="en-US" sz="3500" b="1" dirty="0" smtClean="0">
                <a:latin typeface="Times New Roman" pitchFamily="18" charset="0"/>
                <a:cs typeface="Times New Roman" pitchFamily="18" charset="0"/>
              </a:rPr>
              <a:t>Duplicate Discounts (cont’d)</a:t>
            </a:r>
            <a:endParaRPr lang="en-US" sz="3500" dirty="0" smtClean="0"/>
          </a:p>
        </p:txBody>
      </p:sp>
      <p:graphicFrame>
        <p:nvGraphicFramePr>
          <p:cNvPr id="36909" name="Group 45"/>
          <p:cNvGraphicFramePr>
            <a:graphicFrameLocks noGrp="1"/>
          </p:cNvGraphicFramePr>
          <p:nvPr>
            <p:ph type="tbl" idx="1"/>
          </p:nvPr>
        </p:nvGraphicFramePr>
        <p:xfrm>
          <a:off x="228600" y="1524000"/>
          <a:ext cx="8686800" cy="5181600"/>
        </p:xfrm>
        <a:graphic>
          <a:graphicData uri="http://schemas.openxmlformats.org/drawingml/2006/table">
            <a:tbl>
              <a:tblPr/>
              <a:tblGrid>
                <a:gridCol w="2286000"/>
                <a:gridCol w="3352800"/>
                <a:gridCol w="3048000"/>
              </a:tblGrid>
              <a:tr h="893379">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Options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Covered Entity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State Medicaid Procedures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9407">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Medicaid Carve-In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Bills state at AAC or reduced rate and submits pharmacy’s Medicaid billing number to HRSA for posting on website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Using HRSA’s exclusion file, state excludes from rebate requests any claims paid under billing number posted on HRSA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7421">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Medicaid Carve-Out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Purchases its Medicaid outpatient drugs outside 340B program, withholds billing number from HRSA website and bills Medicaid at regular non-340B rates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State includes covered entity’s claims in rebate request files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1393">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600" b="0" i="0" u="none" strike="noStrike" cap="none" normalizeH="0" baseline="0" dirty="0" smtClean="0">
                          <a:ln>
                            <a:noFill/>
                          </a:ln>
                          <a:solidFill>
                            <a:schemeClr val="tx1"/>
                          </a:solidFill>
                          <a:effectLst/>
                          <a:latin typeface="Times New Roman" pitchFamily="18" charset="0"/>
                          <a:cs typeface="Times New Roman" pitchFamily="18" charset="0"/>
                        </a:rPr>
                        <a:t>Shared Savings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Same as carve-in option except covered entity and state enter into alternative billing and payment arrangement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Pays enhanced dispensing fee or rates above 340B AAC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33" name="Text Box 46"/>
          <p:cNvSpPr txBox="1">
            <a:spLocks noChangeArrowheads="1"/>
          </p:cNvSpPr>
          <p:nvPr/>
        </p:nvSpPr>
        <p:spPr bwMode="auto">
          <a:xfrm>
            <a:off x="304800" y="6248400"/>
            <a:ext cx="8610600" cy="366713"/>
          </a:xfrm>
          <a:prstGeom prst="rect">
            <a:avLst/>
          </a:prstGeom>
          <a:noFill/>
          <a:ln w="9525">
            <a:noFill/>
            <a:miter lim="800000"/>
            <a:headEnd/>
            <a:tailEnd/>
          </a:ln>
        </p:spPr>
        <p:txBody>
          <a:bodyPr>
            <a:spAutoFit/>
          </a:bodyPr>
          <a:lstStyle/>
          <a:p>
            <a:pPr>
              <a:spcBef>
                <a:spcPct val="50000"/>
              </a:spcBef>
            </a:pPr>
            <a:endParaRPr lang="en-US"/>
          </a:p>
        </p:txBody>
      </p:sp>
      <p:sp>
        <p:nvSpPr>
          <p:cNvPr id="17434" name="Text Box 47"/>
          <p:cNvSpPr txBox="1">
            <a:spLocks noChangeArrowheads="1"/>
          </p:cNvSpPr>
          <p:nvPr/>
        </p:nvSpPr>
        <p:spPr bwMode="auto">
          <a:xfrm>
            <a:off x="152400" y="6248400"/>
            <a:ext cx="8991600" cy="274638"/>
          </a:xfrm>
          <a:prstGeom prst="rect">
            <a:avLst/>
          </a:prstGeom>
          <a:noFill/>
          <a:ln w="9525">
            <a:noFill/>
            <a:miter lim="800000"/>
            <a:headEnd/>
            <a:tailEnd/>
          </a:ln>
        </p:spPr>
        <p:txBody>
          <a:bodyPr>
            <a:spAutoFit/>
          </a:bodyPr>
          <a:lstStyle/>
          <a:p>
            <a:pPr>
              <a:spcBef>
                <a:spcPct val="50000"/>
              </a:spcBef>
            </a:pPr>
            <a:endParaRPr lang="en-US" sz="1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381000"/>
            <a:ext cx="8229600" cy="1143000"/>
          </a:xfrm>
        </p:spPr>
        <p:txBody>
          <a:bodyPr/>
          <a:lstStyle/>
          <a:p>
            <a:pPr eaLnBrk="1" hangingPunct="1">
              <a:defRPr/>
            </a:pPr>
            <a:r>
              <a:rPr lang="en-US" sz="3600" b="1" dirty="0" smtClean="0">
                <a:latin typeface="Times New Roman" pitchFamily="18" charset="0"/>
              </a:rPr>
              <a:t>CE Restrictions: Anti-Diversion</a:t>
            </a:r>
          </a:p>
        </p:txBody>
      </p:sp>
      <p:sp>
        <p:nvSpPr>
          <p:cNvPr id="297987" name="Rectangle 3"/>
          <p:cNvSpPr>
            <a:spLocks noGrp="1" noChangeArrowheads="1"/>
          </p:cNvSpPr>
          <p:nvPr>
            <p:ph type="body" idx="1"/>
          </p:nvPr>
        </p:nvSpPr>
        <p:spPr>
          <a:xfrm>
            <a:off x="457200" y="1676400"/>
            <a:ext cx="8229600" cy="4324350"/>
          </a:xfrm>
        </p:spPr>
        <p:txBody>
          <a:bodyPr/>
          <a:lstStyle/>
          <a:p>
            <a:pPr eaLnBrk="1" hangingPunct="1">
              <a:lnSpc>
                <a:spcPct val="80000"/>
              </a:lnSpc>
              <a:defRPr/>
            </a:pPr>
            <a:r>
              <a:rPr lang="en-US" sz="2700" dirty="0" smtClean="0">
                <a:latin typeface="Times New Roman" pitchFamily="18" charset="0"/>
              </a:rPr>
              <a:t>“A covered entity shall not resell or otherwise transfer the [340B-discounted] drug to a person who is not a patient of the entity.”  PHSA 340B(a)(5)(B)</a:t>
            </a:r>
          </a:p>
          <a:p>
            <a:pPr eaLnBrk="1" hangingPunct="1">
              <a:lnSpc>
                <a:spcPct val="80000"/>
              </a:lnSpc>
              <a:defRPr/>
            </a:pPr>
            <a:r>
              <a:rPr lang="en-US" sz="2700" dirty="0" smtClean="0">
                <a:latin typeface="Times New Roman" pitchFamily="18" charset="0"/>
              </a:rPr>
              <a:t>HRSA has established a three-pronged test for evaluating whether an individual falls within the definition of a “patient.”  61 Fed. Reg. 55,156 (10/24/96)</a:t>
            </a:r>
          </a:p>
          <a:p>
            <a:pPr eaLnBrk="1" hangingPunct="1">
              <a:lnSpc>
                <a:spcPct val="80000"/>
              </a:lnSpc>
              <a:defRPr/>
            </a:pPr>
            <a:r>
              <a:rPr lang="en-US" sz="2700" dirty="0" smtClean="0">
                <a:latin typeface="Times New Roman" pitchFamily="18" charset="0"/>
              </a:rPr>
              <a:t>An individual is not a “patient” if the only service received from the CE is the dispensing of a drug or drugs for subsequent self-administration or administration in the home setting.  61 Fed. Reg. 55,156 (10/24/96)</a:t>
            </a:r>
          </a:p>
          <a:p>
            <a:pPr eaLnBrk="1" hangingPunct="1">
              <a:lnSpc>
                <a:spcPct val="80000"/>
              </a:lnSpc>
              <a:defRPr/>
            </a:pPr>
            <a:endParaRPr lang="en-US" sz="2700" dirty="0" smtClean="0">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381000"/>
            <a:ext cx="8229600" cy="762000"/>
          </a:xfrm>
        </p:spPr>
        <p:txBody>
          <a:bodyPr/>
          <a:lstStyle/>
          <a:p>
            <a:pPr eaLnBrk="1" hangingPunct="1">
              <a:defRPr/>
            </a:pPr>
            <a:r>
              <a:rPr lang="en-US" sz="3600" b="1" dirty="0" smtClean="0">
                <a:latin typeface="Times New Roman" pitchFamily="18" charset="0"/>
              </a:rPr>
              <a:t>CE Restrictions: Anti-Diversion (cont’d)</a:t>
            </a:r>
          </a:p>
        </p:txBody>
      </p:sp>
      <p:sp>
        <p:nvSpPr>
          <p:cNvPr id="299011" name="Rectangle 3"/>
          <p:cNvSpPr>
            <a:spLocks noGrp="1" noChangeArrowheads="1"/>
          </p:cNvSpPr>
          <p:nvPr>
            <p:ph type="body" idx="1"/>
          </p:nvPr>
        </p:nvSpPr>
        <p:spPr>
          <a:xfrm>
            <a:off x="381000" y="1371600"/>
            <a:ext cx="8442325" cy="5081588"/>
          </a:xfrm>
        </p:spPr>
        <p:txBody>
          <a:bodyPr/>
          <a:lstStyle/>
          <a:p>
            <a:pPr marL="609600" indent="-609600" eaLnBrk="1" hangingPunct="1">
              <a:lnSpc>
                <a:spcPct val="80000"/>
              </a:lnSpc>
              <a:buClr>
                <a:schemeClr val="tx1"/>
              </a:buClr>
              <a:buFontTx/>
              <a:buAutoNum type="arabicPeriod"/>
              <a:defRPr/>
            </a:pPr>
            <a:r>
              <a:rPr lang="en-US" sz="2600" dirty="0" smtClean="0">
                <a:latin typeface="Times New Roman" pitchFamily="18" charset="0"/>
              </a:rPr>
              <a:t>The CE has established a relationship with the individual, such that the covered entity maintains records of the individual’s health care; and </a:t>
            </a:r>
          </a:p>
          <a:p>
            <a:pPr marL="609600" indent="-609600" eaLnBrk="1" hangingPunct="1">
              <a:lnSpc>
                <a:spcPct val="80000"/>
              </a:lnSpc>
              <a:buClr>
                <a:schemeClr val="tx1"/>
              </a:buClr>
              <a:buFontTx/>
              <a:buAutoNum type="arabicPeriod"/>
              <a:defRPr/>
            </a:pPr>
            <a:r>
              <a:rPr lang="en-US" sz="2600" dirty="0" smtClean="0">
                <a:latin typeface="Times New Roman" pitchFamily="18" charset="0"/>
              </a:rPr>
              <a:t>The individual receives health care services from a health care professional who is either employed by the covered entity or provides health care under contractual or other arrangements (e.g. referral for consultation) such that responsibility for the care provided remains with the covered entity; and </a:t>
            </a:r>
          </a:p>
          <a:p>
            <a:pPr marL="609600" indent="-609600" eaLnBrk="1" hangingPunct="1">
              <a:lnSpc>
                <a:spcPct val="80000"/>
              </a:lnSpc>
              <a:buClr>
                <a:schemeClr val="tx1"/>
              </a:buClr>
              <a:buFontTx/>
              <a:buAutoNum type="arabicPeriod"/>
              <a:defRPr/>
            </a:pPr>
            <a:r>
              <a:rPr lang="en-US" sz="2600" dirty="0" smtClean="0">
                <a:latin typeface="Times New Roman" pitchFamily="18" charset="0"/>
              </a:rPr>
              <a:t>The individual receives a health care service or range of services from the covered entity which is consistent with the service or range of services for which grant funding or federally-qualified health center look-alike status has been provided to the entity.</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457200" y="457200"/>
            <a:ext cx="8199438" cy="674688"/>
          </a:xfrm>
        </p:spPr>
        <p:txBody>
          <a:bodyPr/>
          <a:lstStyle/>
          <a:p>
            <a:pPr eaLnBrk="1" hangingPunct="1">
              <a:defRPr/>
            </a:pPr>
            <a:r>
              <a:rPr lang="en-US" sz="3600" b="1" dirty="0" smtClean="0">
                <a:latin typeface="Times New Roman" pitchFamily="18" charset="0"/>
              </a:rPr>
              <a:t>CE Restrictions: Anti-Diversion (cont’d)</a:t>
            </a:r>
          </a:p>
        </p:txBody>
      </p:sp>
      <p:sp>
        <p:nvSpPr>
          <p:cNvPr id="300035" name="Rectangle 3"/>
          <p:cNvSpPr>
            <a:spLocks noGrp="1" noChangeArrowheads="1"/>
          </p:cNvSpPr>
          <p:nvPr>
            <p:ph type="body" idx="1"/>
          </p:nvPr>
        </p:nvSpPr>
        <p:spPr>
          <a:xfrm>
            <a:off x="457200" y="1600200"/>
            <a:ext cx="8077200" cy="4538663"/>
          </a:xfrm>
        </p:spPr>
        <p:txBody>
          <a:bodyPr/>
          <a:lstStyle/>
          <a:p>
            <a:pPr eaLnBrk="1" hangingPunct="1">
              <a:spcBef>
                <a:spcPts val="1200"/>
              </a:spcBef>
              <a:buClr>
                <a:schemeClr val="tx1"/>
              </a:buClr>
              <a:defRPr/>
            </a:pPr>
            <a:r>
              <a:rPr lang="en-US" sz="2700" dirty="0" smtClean="0">
                <a:latin typeface="Times New Roman" pitchFamily="18" charset="0"/>
              </a:rPr>
              <a:t>ADAP patients – an individual registered in a state operated or funded AIDS drug purchasing assistance program receiving financial assistance under title XXVI of the PHSA will be considered a “patient” of the covered entity for purposes of this definition if so registered as eligible by the state program. </a:t>
            </a:r>
          </a:p>
          <a:p>
            <a:pPr eaLnBrk="1" hangingPunct="1">
              <a:spcBef>
                <a:spcPts val="1200"/>
              </a:spcBef>
              <a:spcAft>
                <a:spcPts val="600"/>
              </a:spcAft>
              <a:buClr>
                <a:schemeClr val="tx1"/>
              </a:buClr>
              <a:defRPr/>
            </a:pPr>
            <a:r>
              <a:rPr lang="en-US" sz="2700" dirty="0" smtClean="0">
                <a:latin typeface="Times New Roman" pitchFamily="18" charset="0"/>
              </a:rPr>
              <a:t>Third prong of patient definition does not apply to 340B hospitals</a:t>
            </a:r>
          </a:p>
          <a:p>
            <a:pPr eaLnBrk="1" hangingPunct="1">
              <a:lnSpc>
                <a:spcPct val="80000"/>
              </a:lnSpc>
              <a:buClr>
                <a:schemeClr val="tx1"/>
              </a:buClr>
              <a:buFont typeface="Wingdings" pitchFamily="2" charset="2"/>
              <a:buNone/>
              <a:defRPr/>
            </a:pPr>
            <a:endParaRPr lang="en-US" sz="2700" dirty="0" smtClean="0">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81000"/>
            <a:ext cx="8229600" cy="1066800"/>
          </a:xfrm>
        </p:spPr>
        <p:txBody>
          <a:bodyPr/>
          <a:lstStyle/>
          <a:p>
            <a:pPr eaLnBrk="1" hangingPunct="1">
              <a:defRPr/>
            </a:pPr>
            <a:r>
              <a:rPr lang="en-US" sz="3600" b="1" dirty="0" smtClean="0">
                <a:latin typeface="Times New Roman" pitchFamily="18" charset="0"/>
              </a:rPr>
              <a:t>340B Reform: Medicaid Changes</a:t>
            </a:r>
          </a:p>
        </p:txBody>
      </p:sp>
      <p:sp>
        <p:nvSpPr>
          <p:cNvPr id="322563" name="Rectangle 3"/>
          <p:cNvSpPr>
            <a:spLocks noGrp="1" noChangeArrowheads="1"/>
          </p:cNvSpPr>
          <p:nvPr>
            <p:ph type="body" idx="4294967295"/>
          </p:nvPr>
        </p:nvSpPr>
        <p:spPr>
          <a:xfrm>
            <a:off x="533400" y="1600200"/>
            <a:ext cx="8153400" cy="4302125"/>
          </a:xfrm>
        </p:spPr>
        <p:txBody>
          <a:bodyPr/>
          <a:lstStyle/>
          <a:p>
            <a:pPr marL="288925" indent="-288925" eaLnBrk="1" hangingPunct="1">
              <a:lnSpc>
                <a:spcPct val="80000"/>
              </a:lnSpc>
              <a:spcBef>
                <a:spcPts val="1200"/>
              </a:spcBef>
              <a:defRPr/>
            </a:pPr>
            <a:r>
              <a:rPr lang="en-US" sz="2600" dirty="0" smtClean="0">
                <a:latin typeface="Times New Roman" pitchFamily="18" charset="0"/>
                <a:cs typeface="Times New Roman" pitchFamily="18" charset="0"/>
              </a:rPr>
              <a:t>PPACA extended Medicaid rebate program to drugs covered by managed care organizations (MCOs) unless purchased through 340B</a:t>
            </a:r>
          </a:p>
          <a:p>
            <a:pPr lvl="1" eaLnBrk="1" hangingPunct="1">
              <a:defRPr/>
            </a:pPr>
            <a:r>
              <a:rPr lang="en-US" sz="2400" dirty="0" smtClean="0">
                <a:latin typeface="Times New Roman" pitchFamily="18" charset="0"/>
                <a:cs typeface="Times New Roman" pitchFamily="18" charset="0"/>
              </a:rPr>
              <a:t>Provision prohibiting duplicate discounts is different from fee-for-service provision</a:t>
            </a:r>
          </a:p>
          <a:p>
            <a:pPr lvl="1" eaLnBrk="1" hangingPunct="1">
              <a:defRPr/>
            </a:pPr>
            <a:r>
              <a:rPr lang="en-US" sz="2400" dirty="0" smtClean="0">
                <a:latin typeface="Times New Roman" pitchFamily="18" charset="0"/>
                <a:cs typeface="Times New Roman" pitchFamily="18" charset="0"/>
              </a:rPr>
              <a:t>CEs believe burden is on states, not CEs, to implement</a:t>
            </a:r>
          </a:p>
          <a:p>
            <a:pPr marL="288925" indent="-288925" eaLnBrk="1" hangingPunct="1">
              <a:lnSpc>
                <a:spcPct val="80000"/>
              </a:lnSpc>
              <a:spcBef>
                <a:spcPts val="1200"/>
              </a:spcBef>
              <a:defRPr/>
            </a:pPr>
            <a:r>
              <a:rPr lang="en-US" sz="2600" dirty="0" smtClean="0">
                <a:latin typeface="Times New Roman" pitchFamily="18" charset="0"/>
                <a:cs typeface="Times New Roman" pitchFamily="18" charset="0"/>
              </a:rPr>
              <a:t>HHS must provide guidance describing options for billing 340B drugs to Medicaid</a:t>
            </a:r>
          </a:p>
          <a:p>
            <a:pPr marL="288925" indent="-288925" eaLnBrk="1" hangingPunct="1">
              <a:lnSpc>
                <a:spcPct val="80000"/>
              </a:lnSpc>
              <a:spcBef>
                <a:spcPts val="1200"/>
              </a:spcBef>
              <a:defRPr/>
            </a:pPr>
            <a:r>
              <a:rPr lang="en-US" sz="2600" dirty="0" smtClean="0">
                <a:latin typeface="Times New Roman" pitchFamily="18" charset="0"/>
                <a:cs typeface="Times New Roman" pitchFamily="18" charset="0"/>
              </a:rPr>
              <a:t>Proposed AMP rule would extend Medicaid AAC reimbursement proposal to 340B drugs although CMS is apparently open to shared savings options</a:t>
            </a:r>
          </a:p>
          <a:p>
            <a:pPr lvl="1" eaLnBrk="1" hangingPunct="1">
              <a:defRPr/>
            </a:pPr>
            <a:endParaRPr lang="en-US" dirty="0" smtClean="0">
              <a:effectLst/>
              <a:latin typeface="Times New Roman" pitchFamily="18" charset="0"/>
              <a:cs typeface="Times New Roman" pitchFamily="18" charset="0"/>
            </a:endParaRPr>
          </a:p>
          <a:p>
            <a:pPr>
              <a:defRPr/>
            </a:pPr>
            <a:endParaRPr lang="en-US" sz="2800" b="1" dirty="0" smtClean="0">
              <a:effectLst/>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81000"/>
            <a:ext cx="8229600" cy="1143000"/>
          </a:xfrm>
        </p:spPr>
        <p:txBody>
          <a:bodyPr/>
          <a:lstStyle/>
          <a:p>
            <a:pPr eaLnBrk="1" hangingPunct="1">
              <a:defRPr/>
            </a:pPr>
            <a:r>
              <a:rPr lang="en-US" sz="3500" b="1" dirty="0" smtClean="0">
                <a:effectLst>
                  <a:outerShdw blurRad="38100" dist="38100" dir="2700000" algn="tl">
                    <a:srgbClr val="000000">
                      <a:alpha val="43137"/>
                    </a:srgbClr>
                  </a:outerShdw>
                </a:effectLst>
                <a:latin typeface="Times New Roman" pitchFamily="18" charset="0"/>
              </a:rPr>
              <a:t>340B Reform: Integrity Provisions</a:t>
            </a:r>
          </a:p>
        </p:txBody>
      </p:sp>
      <p:sp>
        <p:nvSpPr>
          <p:cNvPr id="322563" name="Rectangle 3"/>
          <p:cNvSpPr>
            <a:spLocks noGrp="1" noChangeArrowheads="1"/>
          </p:cNvSpPr>
          <p:nvPr>
            <p:ph type="body" idx="4294967295"/>
          </p:nvPr>
        </p:nvSpPr>
        <p:spPr>
          <a:xfrm>
            <a:off x="533400" y="1600200"/>
            <a:ext cx="8229600" cy="4953000"/>
          </a:xfrm>
        </p:spPr>
        <p:txBody>
          <a:bodyPr/>
          <a:lstStyle/>
          <a:p>
            <a:pPr eaLnBrk="1" hangingPunct="1">
              <a:lnSpc>
                <a:spcPct val="90000"/>
              </a:lnSpc>
              <a:defRPr/>
            </a:pPr>
            <a:r>
              <a:rPr lang="en-US" sz="2700" dirty="0" smtClean="0">
                <a:latin typeface="Times New Roman" pitchFamily="18" charset="0"/>
              </a:rPr>
              <a:t>HHS must issue regulations to establish formal dispute resolution process</a:t>
            </a:r>
          </a:p>
          <a:p>
            <a:pPr eaLnBrk="1" hangingPunct="1">
              <a:lnSpc>
                <a:spcPct val="90000"/>
              </a:lnSpc>
              <a:defRPr/>
            </a:pPr>
            <a:r>
              <a:rPr lang="en-US" sz="2700" dirty="0" smtClean="0">
                <a:latin typeface="Times New Roman" pitchFamily="18" charset="0"/>
              </a:rPr>
              <a:t>Current process is voluntary and outcomes are not legally binding</a:t>
            </a:r>
          </a:p>
          <a:p>
            <a:pPr eaLnBrk="1" hangingPunct="1">
              <a:lnSpc>
                <a:spcPct val="90000"/>
              </a:lnSpc>
              <a:defRPr/>
            </a:pPr>
            <a:r>
              <a:rPr lang="en-US" sz="2700" dirty="0" smtClean="0">
                <a:latin typeface="Times New Roman" pitchFamily="18" charset="0"/>
              </a:rPr>
              <a:t>Must exhaust this process before proceeding to court</a:t>
            </a:r>
          </a:p>
          <a:p>
            <a:pPr eaLnBrk="1" hangingPunct="1">
              <a:lnSpc>
                <a:spcPct val="90000"/>
              </a:lnSpc>
              <a:defRPr/>
            </a:pPr>
            <a:r>
              <a:rPr lang="en-US" sz="2700" dirty="0" smtClean="0">
                <a:latin typeface="Times New Roman" pitchFamily="18" charset="0"/>
              </a:rPr>
              <a:t>Both manufacturers and CEs must use this process</a:t>
            </a:r>
          </a:p>
          <a:p>
            <a:pPr eaLnBrk="1" hangingPunct="1">
              <a:lnSpc>
                <a:spcPct val="90000"/>
              </a:lnSpc>
              <a:defRPr/>
            </a:pPr>
            <a:r>
              <a:rPr lang="en-US" sz="2700" dirty="0" smtClean="0">
                <a:latin typeface="Times New Roman" pitchFamily="18" charset="0"/>
                <a:cs typeface="Times New Roman" pitchFamily="18" charset="0"/>
              </a:rPr>
              <a:t>HRSA issued an advance notice of proposed rulemaking (ANPRM) soliciting public input. 75 Fed. Reg. 57233 (9/20/10)</a:t>
            </a:r>
          </a:p>
          <a:p>
            <a:pPr eaLnBrk="1" hangingPunct="1">
              <a:lnSpc>
                <a:spcPct val="90000"/>
              </a:lnSpc>
              <a:defRPr/>
            </a:pPr>
            <a:r>
              <a:rPr lang="en-US" sz="2700" dirty="0" smtClean="0">
                <a:latin typeface="Times New Roman" pitchFamily="18" charset="0"/>
                <a:cs typeface="Times New Roman" pitchFamily="18" charset="0"/>
              </a:rPr>
              <a:t>Proposed rule has not been issued yet</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381000" y="381000"/>
            <a:ext cx="8458200" cy="1143000"/>
          </a:xfrm>
        </p:spPr>
        <p:txBody>
          <a:bodyPr/>
          <a:lstStyle/>
          <a:p>
            <a:pPr eaLnBrk="1" hangingPunct="1">
              <a:defRPr/>
            </a:pPr>
            <a:r>
              <a:rPr lang="en-US" sz="3500" b="1" dirty="0" smtClean="0">
                <a:effectLst>
                  <a:outerShdw blurRad="38100" dist="38100" dir="2700000" algn="tl">
                    <a:srgbClr val="000000">
                      <a:alpha val="43137"/>
                    </a:srgbClr>
                  </a:outerShdw>
                </a:effectLst>
                <a:latin typeface="Times New Roman" pitchFamily="18" charset="0"/>
              </a:rPr>
              <a:t>340B Reform: Integrity Provisions (cont’d)</a:t>
            </a:r>
          </a:p>
        </p:txBody>
      </p:sp>
      <p:sp>
        <p:nvSpPr>
          <p:cNvPr id="322563" name="Rectangle 3"/>
          <p:cNvSpPr>
            <a:spLocks noGrp="1" noChangeArrowheads="1"/>
          </p:cNvSpPr>
          <p:nvPr>
            <p:ph type="body" idx="4294967295"/>
          </p:nvPr>
        </p:nvSpPr>
        <p:spPr>
          <a:xfrm>
            <a:off x="381000" y="1752600"/>
            <a:ext cx="8229600" cy="3886200"/>
          </a:xfrm>
        </p:spPr>
        <p:txBody>
          <a:bodyPr/>
          <a:lstStyle/>
          <a:p>
            <a:pPr eaLnBrk="1" hangingPunct="1">
              <a:lnSpc>
                <a:spcPct val="90000"/>
              </a:lnSpc>
              <a:defRPr/>
            </a:pPr>
            <a:r>
              <a:rPr lang="en-US" sz="2600" dirty="0" smtClean="0">
                <a:latin typeface="Times New Roman" pitchFamily="18" charset="0"/>
                <a:cs typeface="Times New Roman" pitchFamily="18" charset="0"/>
              </a:rPr>
              <a:t>HHS is also required to make 340B ceiling prices available to CEs, e.g., via a password-protected database</a:t>
            </a:r>
          </a:p>
          <a:p>
            <a:pPr eaLnBrk="1" hangingPunct="1">
              <a:lnSpc>
                <a:spcPct val="90000"/>
              </a:lnSpc>
              <a:defRPr/>
            </a:pPr>
            <a:r>
              <a:rPr lang="en-US" sz="2600" dirty="0" smtClean="0">
                <a:latin typeface="Times New Roman" pitchFamily="18" charset="0"/>
                <a:cs typeface="Times New Roman" pitchFamily="18" charset="0"/>
              </a:rPr>
              <a:t>HHS must develop a system for verifying the accuracy of 340B price calculations</a:t>
            </a:r>
          </a:p>
          <a:p>
            <a:pPr lvl="1" eaLnBrk="1" hangingPunct="1">
              <a:lnSpc>
                <a:spcPct val="90000"/>
              </a:lnSpc>
              <a:defRPr/>
            </a:pPr>
            <a:r>
              <a:rPr lang="en-US" sz="2600" dirty="0" smtClean="0">
                <a:latin typeface="Times New Roman" pitchFamily="18" charset="0"/>
                <a:cs typeface="Times New Roman" pitchFamily="18" charset="0"/>
              </a:rPr>
              <a:t>Methodology and standards for calculating ceiling prices must be developed and published</a:t>
            </a:r>
          </a:p>
          <a:p>
            <a:pPr lvl="1" eaLnBrk="1" hangingPunct="1">
              <a:lnSpc>
                <a:spcPct val="90000"/>
              </a:lnSpc>
              <a:defRPr/>
            </a:pPr>
            <a:r>
              <a:rPr lang="en-US" sz="2600" dirty="0" smtClean="0">
                <a:latin typeface="Times New Roman" pitchFamily="18" charset="0"/>
                <a:cs typeface="Times New Roman" pitchFamily="18" charset="0"/>
              </a:rPr>
              <a:t>Government must regularly compare its ceiling price calculations with manufacturer-reported prices</a:t>
            </a:r>
          </a:p>
          <a:p>
            <a:pPr lvl="1" eaLnBrk="1" hangingPunct="1">
              <a:lnSpc>
                <a:spcPct val="90000"/>
              </a:lnSpc>
              <a:defRPr/>
            </a:pPr>
            <a:r>
              <a:rPr lang="en-US" sz="2600" dirty="0" smtClean="0">
                <a:latin typeface="Times New Roman" pitchFamily="18" charset="0"/>
                <a:cs typeface="Times New Roman" pitchFamily="18" charset="0"/>
              </a:rPr>
              <a:t>HHS must perform “spot checks” of sales transactions</a:t>
            </a:r>
          </a:p>
          <a:p>
            <a:pPr lvl="1" eaLnBrk="1" hangingPunct="1">
              <a:lnSpc>
                <a:spcPct val="90000"/>
              </a:lnSpc>
              <a:defRPr/>
            </a:pPr>
            <a:r>
              <a:rPr lang="en-US" sz="2600" dirty="0" smtClean="0">
                <a:latin typeface="Times New Roman" pitchFamily="18" charset="0"/>
                <a:cs typeface="Times New Roman" pitchFamily="18" charset="0"/>
              </a:rPr>
              <a:t>Pricing discrepancies must be researched and remedied</a:t>
            </a:r>
          </a:p>
          <a:p>
            <a:pPr lvl="1" eaLnBrk="1" hangingPunct="1">
              <a:lnSpc>
                <a:spcPct val="90000"/>
              </a:lnSpc>
              <a:defRPr/>
            </a:pPr>
            <a:endParaRPr lang="en-US" sz="2600" dirty="0" smtClean="0">
              <a:effectLst/>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304800"/>
            <a:ext cx="8229600" cy="914400"/>
          </a:xfrm>
        </p:spPr>
        <p:txBody>
          <a:bodyPr/>
          <a:lstStyle/>
          <a:p>
            <a:pPr eaLnBrk="1" hangingPunct="1">
              <a:defRPr/>
            </a:pPr>
            <a:r>
              <a:rPr lang="en-US" sz="3600" b="1" dirty="0" smtClean="0">
                <a:latin typeface="Times New Roman" pitchFamily="18" charset="0"/>
              </a:rPr>
              <a:t>Overview</a:t>
            </a:r>
          </a:p>
        </p:txBody>
      </p:sp>
      <p:sp>
        <p:nvSpPr>
          <p:cNvPr id="272387" name="Rectangle 3"/>
          <p:cNvSpPr>
            <a:spLocks noGrp="1" noChangeArrowheads="1"/>
          </p:cNvSpPr>
          <p:nvPr>
            <p:ph type="body" idx="1"/>
          </p:nvPr>
        </p:nvSpPr>
        <p:spPr>
          <a:xfrm>
            <a:off x="304800" y="1447800"/>
            <a:ext cx="8686800" cy="4419600"/>
          </a:xfrm>
        </p:spPr>
        <p:txBody>
          <a:bodyPr/>
          <a:lstStyle/>
          <a:p>
            <a:pPr marL="914400" indent="-914400" eaLnBrk="1" hangingPunct="1">
              <a:lnSpc>
                <a:spcPct val="80000"/>
              </a:lnSpc>
              <a:buNone/>
              <a:defRPr/>
            </a:pPr>
            <a:r>
              <a:rPr lang="en-US" sz="2200" dirty="0" smtClean="0">
                <a:latin typeface="Times New Roman" pitchFamily="18" charset="0"/>
              </a:rPr>
              <a:t>I</a:t>
            </a:r>
            <a:r>
              <a:rPr lang="en-US" sz="2600" dirty="0" smtClean="0">
                <a:latin typeface="Times New Roman" pitchFamily="18" charset="0"/>
              </a:rPr>
              <a:t>.  340B Primer 		          III.  340B Reform Legislation</a:t>
            </a:r>
          </a:p>
          <a:p>
            <a:pPr marL="914400" indent="-914400" eaLnBrk="1" hangingPunct="1">
              <a:lnSpc>
                <a:spcPct val="80000"/>
              </a:lnSpc>
              <a:buNone/>
              <a:defRPr/>
            </a:pPr>
            <a:r>
              <a:rPr lang="en-US" sz="2600" dirty="0" smtClean="0">
                <a:latin typeface="Times New Roman" pitchFamily="18" charset="0"/>
              </a:rPr>
              <a:t>    - Background		 	     - Medicaid changes </a:t>
            </a:r>
          </a:p>
          <a:p>
            <a:pPr marL="914400" indent="-914400" eaLnBrk="1" hangingPunct="1">
              <a:lnSpc>
                <a:spcPct val="80000"/>
              </a:lnSpc>
              <a:buFont typeface="Wingdings" pitchFamily="2" charset="2"/>
              <a:buNone/>
              <a:defRPr/>
            </a:pPr>
            <a:r>
              <a:rPr lang="en-US" sz="2600" dirty="0" smtClean="0">
                <a:latin typeface="Times New Roman" pitchFamily="18" charset="0"/>
              </a:rPr>
              <a:t>    - Covered entities	            	     - Integrity provisions</a:t>
            </a:r>
          </a:p>
          <a:p>
            <a:pPr marL="914400" indent="-914400" eaLnBrk="1" hangingPunct="1">
              <a:lnSpc>
                <a:spcPct val="80000"/>
              </a:lnSpc>
              <a:buFont typeface="Wingdings" pitchFamily="2" charset="2"/>
              <a:buNone/>
              <a:defRPr/>
            </a:pPr>
            <a:r>
              <a:rPr lang="en-US" sz="2600" dirty="0" smtClean="0">
                <a:latin typeface="Times New Roman" pitchFamily="18" charset="0"/>
              </a:rPr>
              <a:t>    - Calculating ceiling price	     - Recertification </a:t>
            </a:r>
          </a:p>
          <a:p>
            <a:pPr marL="914400" indent="-914400" eaLnBrk="1" hangingPunct="1">
              <a:lnSpc>
                <a:spcPct val="80000"/>
              </a:lnSpc>
              <a:buFont typeface="Wingdings" pitchFamily="2" charset="2"/>
              <a:buNone/>
              <a:defRPr/>
            </a:pPr>
            <a:r>
              <a:rPr lang="en-US" sz="2600" dirty="0" smtClean="0">
                <a:latin typeface="Times New Roman" pitchFamily="18" charset="0"/>
              </a:rPr>
              <a:t>    - Covered entity restrictions            </a:t>
            </a:r>
          </a:p>
          <a:p>
            <a:pPr marL="914400" indent="-914400" eaLnBrk="1" hangingPunct="1">
              <a:lnSpc>
                <a:spcPct val="80000"/>
              </a:lnSpc>
              <a:buNone/>
              <a:defRPr/>
            </a:pPr>
            <a:r>
              <a:rPr lang="en-US" sz="2600" dirty="0" smtClean="0">
                <a:latin typeface="Times New Roman" pitchFamily="18" charset="0"/>
              </a:rPr>
              <a:t>    -  Contract pharmacies 	          IV.  Audits</a:t>
            </a:r>
          </a:p>
          <a:p>
            <a:pPr marL="914400" indent="-914400" eaLnBrk="1" hangingPunct="1">
              <a:lnSpc>
                <a:spcPct val="80000"/>
              </a:lnSpc>
              <a:buNone/>
              <a:defRPr/>
            </a:pPr>
            <a:endParaRPr lang="en-US" sz="2600" dirty="0" smtClean="0">
              <a:latin typeface="Times New Roman" pitchFamily="18" charset="0"/>
            </a:endParaRPr>
          </a:p>
          <a:p>
            <a:pPr marL="914400" indent="-914400" eaLnBrk="1" hangingPunct="1">
              <a:lnSpc>
                <a:spcPct val="80000"/>
              </a:lnSpc>
              <a:buNone/>
              <a:defRPr/>
            </a:pPr>
            <a:r>
              <a:rPr lang="en-US" sz="2600" dirty="0" smtClean="0">
                <a:latin typeface="Times New Roman" pitchFamily="18" charset="0"/>
              </a:rPr>
              <a:t>II.  Covered Entity Restrictions	</a:t>
            </a:r>
          </a:p>
          <a:p>
            <a:pPr marL="914400" indent="-914400" eaLnBrk="1" hangingPunct="1">
              <a:lnSpc>
                <a:spcPct val="80000"/>
              </a:lnSpc>
              <a:buFont typeface="Wingdings" pitchFamily="2" charset="2"/>
              <a:buNone/>
              <a:defRPr/>
            </a:pPr>
            <a:r>
              <a:rPr lang="en-US" sz="2600" dirty="0" smtClean="0">
                <a:latin typeface="Times New Roman" pitchFamily="18" charset="0"/>
              </a:rPr>
              <a:t>       - Duplicate discounts </a:t>
            </a:r>
          </a:p>
          <a:p>
            <a:pPr marL="914400" indent="-914400" eaLnBrk="1" hangingPunct="1">
              <a:lnSpc>
                <a:spcPct val="80000"/>
              </a:lnSpc>
              <a:buFont typeface="Wingdings" pitchFamily="2" charset="2"/>
              <a:buNone/>
              <a:defRPr/>
            </a:pPr>
            <a:r>
              <a:rPr lang="en-US" sz="2600" dirty="0" smtClean="0">
                <a:latin typeface="Times New Roman" pitchFamily="18" charset="0"/>
              </a:rPr>
              <a:t>       - Anti-diversion		</a:t>
            </a:r>
          </a:p>
          <a:p>
            <a:pPr marL="914400" indent="-914400" eaLnBrk="1" hangingPunct="1">
              <a:lnSpc>
                <a:spcPct val="80000"/>
              </a:lnSpc>
              <a:buNone/>
              <a:defRPr/>
            </a:pPr>
            <a:r>
              <a:rPr lang="en-US" sz="26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a:p>
            <a:pPr marL="914400" indent="-914400" eaLnBrk="1" hangingPunct="1">
              <a:lnSpc>
                <a:spcPct val="80000"/>
              </a:lnSpc>
              <a:buFont typeface="Wingdings" pitchFamily="2" charset="2"/>
              <a:buNone/>
              <a:defRPr/>
            </a:pPr>
            <a:r>
              <a:rPr lang="en-US" sz="20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381000" y="381000"/>
            <a:ext cx="8534400" cy="1143000"/>
          </a:xfrm>
        </p:spPr>
        <p:txBody>
          <a:bodyPr/>
          <a:lstStyle/>
          <a:p>
            <a:pPr eaLnBrk="1" hangingPunct="1">
              <a:defRPr/>
            </a:pPr>
            <a:r>
              <a:rPr lang="en-US" sz="3500" b="1" dirty="0" smtClean="0">
                <a:latin typeface="Times New Roman" pitchFamily="18" charset="0"/>
              </a:rPr>
              <a:t>340B Reform: </a:t>
            </a:r>
            <a:r>
              <a:rPr lang="en-US" sz="3500" b="1" dirty="0" smtClean="0">
                <a:effectLst>
                  <a:outerShdw blurRad="38100" dist="38100" dir="2700000" algn="tl">
                    <a:srgbClr val="000000">
                      <a:alpha val="43137"/>
                    </a:srgbClr>
                  </a:outerShdw>
                </a:effectLst>
                <a:latin typeface="Times New Roman" pitchFamily="18" charset="0"/>
              </a:rPr>
              <a:t>Integrity Provisions (cont’d)</a:t>
            </a:r>
          </a:p>
        </p:txBody>
      </p:sp>
      <p:sp>
        <p:nvSpPr>
          <p:cNvPr id="322563" name="Rectangle 3"/>
          <p:cNvSpPr>
            <a:spLocks noGrp="1" noChangeArrowheads="1"/>
          </p:cNvSpPr>
          <p:nvPr>
            <p:ph type="body" idx="4294967295"/>
          </p:nvPr>
        </p:nvSpPr>
        <p:spPr>
          <a:xfrm>
            <a:off x="533400" y="1676400"/>
            <a:ext cx="8229600" cy="4800600"/>
          </a:xfrm>
        </p:spPr>
        <p:txBody>
          <a:bodyPr/>
          <a:lstStyle/>
          <a:p>
            <a:pPr eaLnBrk="1" hangingPunct="1">
              <a:lnSpc>
                <a:spcPct val="90000"/>
              </a:lnSpc>
              <a:defRPr/>
            </a:pPr>
            <a:r>
              <a:rPr lang="en-US" sz="2600" dirty="0" smtClean="0">
                <a:latin typeface="Times New Roman" pitchFamily="18" charset="0"/>
                <a:cs typeface="Times New Roman" pitchFamily="18" charset="0"/>
              </a:rPr>
              <a:t>Drug manufacturers must allocate drugs in short supply proportionally between 340B and non-340B providers</a:t>
            </a:r>
          </a:p>
          <a:p>
            <a:pPr eaLnBrk="1" hangingPunct="1">
              <a:lnSpc>
                <a:spcPct val="90000"/>
              </a:lnSpc>
              <a:defRPr/>
            </a:pPr>
            <a:r>
              <a:rPr lang="en-US" sz="2600" dirty="0" smtClean="0">
                <a:latin typeface="Times New Roman" pitchFamily="18" charset="0"/>
                <a:cs typeface="Times New Roman" pitchFamily="18" charset="0"/>
              </a:rPr>
              <a:t>Refunds are owed to CEs in the event of an overcharge, including when AMP and best price are restated – PVP has a product to help with true-ups</a:t>
            </a:r>
          </a:p>
          <a:p>
            <a:pPr eaLnBrk="1" hangingPunct="1">
              <a:lnSpc>
                <a:spcPct val="90000"/>
              </a:lnSpc>
              <a:defRPr/>
            </a:pPr>
            <a:r>
              <a:rPr lang="en-US" sz="2600" dirty="0" smtClean="0">
                <a:latin typeface="Times New Roman" pitchFamily="18" charset="0"/>
                <a:cs typeface="Times New Roman" pitchFamily="18" charset="0"/>
              </a:rPr>
              <a:t>HHS is required to issue guidance on the refund process</a:t>
            </a:r>
          </a:p>
          <a:p>
            <a:pPr eaLnBrk="1" hangingPunct="1">
              <a:lnSpc>
                <a:spcPct val="90000"/>
              </a:lnSpc>
              <a:defRPr/>
            </a:pPr>
            <a:r>
              <a:rPr lang="en-US" sz="2600" dirty="0" smtClean="0">
                <a:latin typeface="Times New Roman" pitchFamily="18" charset="0"/>
                <a:cs typeface="Times New Roman" pitchFamily="18" charset="0"/>
              </a:rPr>
              <a:t>Manufacturers are subject to civil monetary penalties for knowing and intentional overcharges</a:t>
            </a:r>
          </a:p>
          <a:p>
            <a:pPr eaLnBrk="1" hangingPunct="1">
              <a:lnSpc>
                <a:spcPct val="90000"/>
              </a:lnSpc>
              <a:defRPr/>
            </a:pPr>
            <a:r>
              <a:rPr lang="en-US" sz="2600" dirty="0" smtClean="0">
                <a:latin typeface="Times New Roman" pitchFamily="18" charset="0"/>
                <a:cs typeface="Times New Roman" pitchFamily="18" charset="0"/>
              </a:rPr>
              <a:t>HRSA received comments pursuant to another pending ANPRM. 75 Fed. Reg. 57230 (9/20/10)</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04800"/>
            <a:ext cx="8229600" cy="1143000"/>
          </a:xfrm>
        </p:spPr>
        <p:txBody>
          <a:bodyPr/>
          <a:lstStyle/>
          <a:p>
            <a:pPr eaLnBrk="1" hangingPunct="1">
              <a:defRPr/>
            </a:pPr>
            <a:r>
              <a:rPr lang="en-US" sz="3600" b="1" dirty="0" smtClean="0">
                <a:latin typeface="Times New Roman" pitchFamily="18" charset="0"/>
              </a:rPr>
              <a:t>340B Reform: Recertification</a:t>
            </a:r>
            <a:endParaRPr lang="en-US" sz="3600" b="1" dirty="0" smtClean="0">
              <a:effectLst>
                <a:outerShdw blurRad="38100" dist="38100" dir="2700000" algn="tl">
                  <a:srgbClr val="000000">
                    <a:alpha val="43137"/>
                  </a:srgbClr>
                </a:outerShdw>
              </a:effectLst>
              <a:latin typeface="Times New Roman" pitchFamily="18" charset="0"/>
            </a:endParaRPr>
          </a:p>
        </p:txBody>
      </p:sp>
      <p:sp>
        <p:nvSpPr>
          <p:cNvPr id="322563" name="Rectangle 3"/>
          <p:cNvSpPr>
            <a:spLocks noGrp="1" noChangeArrowheads="1"/>
          </p:cNvSpPr>
          <p:nvPr>
            <p:ph type="body" idx="4294967295"/>
          </p:nvPr>
        </p:nvSpPr>
        <p:spPr>
          <a:xfrm>
            <a:off x="457200" y="1447800"/>
            <a:ext cx="8305800" cy="4302125"/>
          </a:xfrm>
        </p:spPr>
        <p:txBody>
          <a:bodyPr/>
          <a:lstStyle/>
          <a:p>
            <a:pPr>
              <a:defRPr/>
            </a:pPr>
            <a:r>
              <a:rPr lang="en-US" sz="2500" dirty="0" smtClean="0">
                <a:latin typeface="Times New Roman" pitchFamily="18" charset="0"/>
                <a:cs typeface="Times New Roman" pitchFamily="18" charset="0"/>
              </a:rPr>
              <a:t>Focus of recertification is that CE information on OPA database is accurate and up to date</a:t>
            </a:r>
          </a:p>
          <a:p>
            <a:pPr>
              <a:defRPr/>
            </a:pPr>
            <a:r>
              <a:rPr lang="en-US" sz="2500" dirty="0" smtClean="0">
                <a:latin typeface="Times New Roman" pitchFamily="18" charset="0"/>
                <a:cs typeface="Times New Roman" pitchFamily="18" charset="0"/>
              </a:rPr>
              <a:t>Hospital recertification process was recently completed, although OPA granted extensions to some hospitals</a:t>
            </a:r>
          </a:p>
          <a:p>
            <a:pPr>
              <a:defRPr/>
            </a:pPr>
            <a:r>
              <a:rPr lang="en-US" sz="2500" dirty="0" smtClean="0">
                <a:latin typeface="Times New Roman" pitchFamily="18" charset="0"/>
                <a:cs typeface="Times New Roman" pitchFamily="18" charset="0"/>
              </a:rPr>
              <a:t>Two-step process in which hospitals had to:</a:t>
            </a:r>
          </a:p>
          <a:p>
            <a:pPr lvl="1">
              <a:defRPr/>
            </a:pPr>
            <a:r>
              <a:rPr lang="en-US" sz="2300" dirty="0" smtClean="0">
                <a:latin typeface="Times New Roman" pitchFamily="18" charset="0"/>
                <a:cs typeface="Times New Roman" pitchFamily="18" charset="0"/>
              </a:rPr>
              <a:t>Correct information for existing sites and/or decertify sites that no longer exist or use 340B drugs</a:t>
            </a:r>
          </a:p>
          <a:p>
            <a:pPr lvl="1">
              <a:defRPr/>
            </a:pPr>
            <a:r>
              <a:rPr lang="en-US" sz="2300" dirty="0" smtClean="0">
                <a:latin typeface="Times New Roman" pitchFamily="18" charset="0"/>
                <a:cs typeface="Times New Roman" pitchFamily="18" charset="0"/>
              </a:rPr>
              <a:t>Certify that hospital meets eight 340B compliance standards</a:t>
            </a:r>
          </a:p>
          <a:p>
            <a:pPr>
              <a:defRPr/>
            </a:pPr>
            <a:r>
              <a:rPr lang="en-US" sz="2500" dirty="0" smtClean="0">
                <a:latin typeface="Times New Roman" pitchFamily="18" charset="0"/>
                <a:cs typeface="Times New Roman" pitchFamily="18" charset="0"/>
              </a:rPr>
              <a:t>Both SNHPA and SNHPA members have objected to scope of eight recertification statements and process used to establish them</a:t>
            </a:r>
          </a:p>
          <a:p>
            <a:pPr>
              <a:defRPr/>
            </a:pPr>
            <a:endParaRPr lang="en-US" sz="2600" dirty="0" smtClean="0">
              <a:latin typeface="Times New Roman" pitchFamily="18" charset="0"/>
              <a:cs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04800"/>
            <a:ext cx="8229600" cy="1143000"/>
          </a:xfrm>
        </p:spPr>
        <p:txBody>
          <a:bodyPr/>
          <a:lstStyle/>
          <a:p>
            <a:pPr eaLnBrk="1" hangingPunct="1">
              <a:defRPr/>
            </a:pPr>
            <a:r>
              <a:rPr lang="en-US" sz="3600" b="1" dirty="0" smtClean="0">
                <a:latin typeface="Times New Roman" pitchFamily="18" charset="0"/>
              </a:rPr>
              <a:t>340B Reform: Recertification (cont’d)</a:t>
            </a:r>
            <a:endParaRPr lang="en-US" sz="3600" b="1" dirty="0" smtClean="0">
              <a:effectLst>
                <a:outerShdw blurRad="38100" dist="38100" dir="2700000" algn="tl">
                  <a:srgbClr val="000000">
                    <a:alpha val="43137"/>
                  </a:srgbClr>
                </a:outerShdw>
              </a:effectLst>
              <a:latin typeface="Times New Roman" pitchFamily="18" charset="0"/>
            </a:endParaRPr>
          </a:p>
        </p:txBody>
      </p:sp>
      <p:sp>
        <p:nvSpPr>
          <p:cNvPr id="322563" name="Rectangle 3"/>
          <p:cNvSpPr>
            <a:spLocks noGrp="1" noChangeArrowheads="1"/>
          </p:cNvSpPr>
          <p:nvPr>
            <p:ph type="body" idx="4294967295"/>
          </p:nvPr>
        </p:nvSpPr>
        <p:spPr>
          <a:xfrm>
            <a:off x="457200" y="1524000"/>
            <a:ext cx="8305800" cy="4302125"/>
          </a:xfrm>
        </p:spPr>
        <p:txBody>
          <a:bodyPr/>
          <a:lstStyle/>
          <a:p>
            <a:pPr>
              <a:defRPr/>
            </a:pPr>
            <a:r>
              <a:rPr lang="en-US" sz="2600" dirty="0" smtClean="0">
                <a:latin typeface="Times New Roman" pitchFamily="18" charset="0"/>
                <a:cs typeface="Times New Roman" pitchFamily="18" charset="0"/>
              </a:rPr>
              <a:t>Per Recertification Guide on OPA website, CEs are required to certify that:</a:t>
            </a:r>
          </a:p>
          <a:p>
            <a:pPr lvl="1">
              <a:defRPr/>
            </a:pPr>
            <a:r>
              <a:rPr lang="en-US" sz="2400" dirty="0" smtClean="0">
                <a:latin typeface="Times New Roman" pitchFamily="18" charset="0"/>
                <a:cs typeface="Times New Roman" pitchFamily="18" charset="0"/>
              </a:rPr>
              <a:t>CE has continuously met all 340B eligibility requirements since enrolling in 340B</a:t>
            </a:r>
          </a:p>
          <a:p>
            <a:pPr lvl="1">
              <a:defRPr/>
            </a:pPr>
            <a:r>
              <a:rPr lang="en-US" sz="2400" dirty="0" smtClean="0">
                <a:latin typeface="Times New Roman" pitchFamily="18" charset="0"/>
                <a:cs typeface="Times New Roman" pitchFamily="18" charset="0"/>
              </a:rPr>
              <a:t>CE will disclose to OPA any material breach of a 340B requirement; failure to do so could result in CE remitting to manufacturer the 340B discount</a:t>
            </a:r>
          </a:p>
          <a:p>
            <a:pPr lvl="1">
              <a:defRPr/>
            </a:pPr>
            <a:r>
              <a:rPr lang="en-US" sz="2400" dirty="0" smtClean="0">
                <a:latin typeface="Times New Roman" pitchFamily="18" charset="0"/>
                <a:cs typeface="Times New Roman" pitchFamily="18" charset="0"/>
              </a:rPr>
              <a:t>All information on database is complete, accurate, and correct</a:t>
            </a:r>
          </a:p>
          <a:p>
            <a:pPr lvl="1">
              <a:defRPr/>
            </a:pPr>
            <a:r>
              <a:rPr lang="en-US" sz="2400" dirty="0" smtClean="0">
                <a:latin typeface="Times New Roman" pitchFamily="18" charset="0"/>
                <a:cs typeface="Times New Roman" pitchFamily="18" charset="0"/>
              </a:rPr>
              <a:t>CE maintains auditable records</a:t>
            </a:r>
          </a:p>
          <a:p>
            <a:pPr lvl="1">
              <a:defRPr/>
            </a:pPr>
            <a:r>
              <a:rPr lang="en-US" sz="2400" dirty="0" smtClean="0">
                <a:latin typeface="Times New Roman" pitchFamily="18" charset="0"/>
                <a:cs typeface="Times New Roman" pitchFamily="18" charset="0"/>
              </a:rPr>
              <a:t>CE has systems in place to reasonably ensure compliance </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04800"/>
            <a:ext cx="8229600" cy="1143000"/>
          </a:xfrm>
        </p:spPr>
        <p:txBody>
          <a:bodyPr/>
          <a:lstStyle/>
          <a:p>
            <a:pPr eaLnBrk="1" hangingPunct="1">
              <a:defRPr/>
            </a:pPr>
            <a:r>
              <a:rPr lang="en-US" sz="3600" b="1" dirty="0" smtClean="0">
                <a:latin typeface="Times New Roman" pitchFamily="18" charset="0"/>
              </a:rPr>
              <a:t>340B Reform: Recertification (cont’d)</a:t>
            </a:r>
            <a:endParaRPr lang="en-US" sz="3600" b="1" dirty="0" smtClean="0">
              <a:effectLst>
                <a:outerShdw blurRad="38100" dist="38100" dir="2700000" algn="tl">
                  <a:srgbClr val="000000">
                    <a:alpha val="43137"/>
                  </a:srgbClr>
                </a:outerShdw>
              </a:effectLst>
              <a:latin typeface="Times New Roman" pitchFamily="18" charset="0"/>
            </a:endParaRPr>
          </a:p>
        </p:txBody>
      </p:sp>
      <p:sp>
        <p:nvSpPr>
          <p:cNvPr id="322563" name="Rectangle 3"/>
          <p:cNvSpPr>
            <a:spLocks noGrp="1" noChangeArrowheads="1"/>
          </p:cNvSpPr>
          <p:nvPr>
            <p:ph type="body" idx="4294967295"/>
          </p:nvPr>
        </p:nvSpPr>
        <p:spPr>
          <a:xfrm>
            <a:off x="457200" y="1600200"/>
            <a:ext cx="8305800" cy="4302125"/>
          </a:xfrm>
        </p:spPr>
        <p:txBody>
          <a:bodyPr/>
          <a:lstStyle/>
          <a:p>
            <a:pPr marL="339725" indent="-339725" eaLnBrk="1" hangingPunct="1">
              <a:spcBef>
                <a:spcPts val="600"/>
              </a:spcBef>
              <a:defRPr/>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Contact information regarding recertification questions:</a:t>
            </a:r>
          </a:p>
          <a:p>
            <a:pPr marL="739775" lvl="1" indent="-339725" eaLnBrk="1" hangingPunct="1">
              <a:spcBef>
                <a:spcPts val="600"/>
              </a:spcBef>
              <a:defRPr/>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Pharmacy Services Support Center (PSSC) Help Line: (202) 449-9473</a:t>
            </a:r>
          </a:p>
          <a:p>
            <a:pPr marL="739775" lvl="1" indent="-339725" eaLnBrk="1" hangingPunct="1">
              <a:spcBef>
                <a:spcPts val="600"/>
              </a:spcBef>
              <a:defRPr/>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HRSA: </a:t>
            </a:r>
            <a:r>
              <a:rPr lang="en-US" sz="250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340B.recertification@hrsa.gov</a:t>
            </a:r>
            <a:endParaRPr lang="en-US" sz="25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39725" indent="-339725" eaLnBrk="1" hangingPunct="1">
              <a:spcBef>
                <a:spcPts val="600"/>
              </a:spcBef>
              <a:defRPr/>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Helpful links</a:t>
            </a:r>
          </a:p>
          <a:p>
            <a:pPr marL="739775" lvl="1" indent="-339725" eaLnBrk="1" hangingPunct="1">
              <a:lnSpc>
                <a:spcPct val="90000"/>
              </a:lnSpc>
              <a:tabLst>
                <a:tab pos="339725" algn="l"/>
              </a:tabLst>
              <a:defRPr/>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hlinkClick r:id="rId4"/>
              </a:rPr>
              <a:t>http://hrsa.gov/opa/policyreleases.htm</a:t>
            </a:r>
            <a:endParaRPr lang="en-US" sz="25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739775" lvl="1" indent="-339725" eaLnBrk="1" hangingPunct="1">
              <a:lnSpc>
                <a:spcPct val="90000"/>
              </a:lnSpc>
              <a:tabLst>
                <a:tab pos="339725" algn="l"/>
              </a:tabLst>
              <a:defRPr/>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hlinkClick r:id="rId5"/>
              </a:rPr>
              <a:t>http://pssc.aphanet.org/faqs/340b-recertification-faqs/</a:t>
            </a:r>
            <a:endParaRPr lang="en-US" sz="25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739775" lvl="1" indent="-339725" eaLnBrk="1" hangingPunct="1">
              <a:lnSpc>
                <a:spcPct val="90000"/>
              </a:lnSpc>
              <a:tabLst>
                <a:tab pos="339725" algn="l"/>
              </a:tabLst>
              <a:defRPr/>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hlinkClick r:id="rId6"/>
              </a:rPr>
              <a:t>http://healthcarecommunities.org/FAQs.aspx?id=4294971289</a:t>
            </a:r>
            <a:endParaRPr lang="en-US" sz="25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04800"/>
            <a:ext cx="8229600" cy="1143000"/>
          </a:xfrm>
        </p:spPr>
        <p:txBody>
          <a:bodyPr/>
          <a:lstStyle/>
          <a:p>
            <a:pPr eaLnBrk="1" hangingPunct="1">
              <a:defRPr/>
            </a:pPr>
            <a:r>
              <a:rPr lang="en-US" sz="3600" b="1" dirty="0" smtClean="0">
                <a:latin typeface="Times New Roman" pitchFamily="18" charset="0"/>
              </a:rPr>
              <a:t>340B Reform: Recertification (cont’d)</a:t>
            </a:r>
            <a:endParaRPr lang="en-US" sz="3600" b="1" dirty="0" smtClean="0">
              <a:effectLst>
                <a:outerShdw blurRad="38100" dist="38100" dir="2700000" algn="tl">
                  <a:srgbClr val="000000">
                    <a:alpha val="43137"/>
                  </a:srgbClr>
                </a:outerShdw>
              </a:effectLst>
              <a:latin typeface="Times New Roman" pitchFamily="18" charset="0"/>
            </a:endParaRPr>
          </a:p>
        </p:txBody>
      </p:sp>
      <p:sp>
        <p:nvSpPr>
          <p:cNvPr id="322563" name="Rectangle 3"/>
          <p:cNvSpPr>
            <a:spLocks noGrp="1" noChangeArrowheads="1"/>
          </p:cNvSpPr>
          <p:nvPr>
            <p:ph type="body" idx="4294967295"/>
          </p:nvPr>
        </p:nvSpPr>
        <p:spPr>
          <a:xfrm>
            <a:off x="457200" y="1600200"/>
            <a:ext cx="8229600" cy="4302125"/>
          </a:xfrm>
        </p:spPr>
        <p:txBody>
          <a:bodyPr/>
          <a:lstStyle/>
          <a:p>
            <a:pPr marL="339725" indent="-339725" eaLnBrk="1" hangingPunct="1">
              <a:lnSpc>
                <a:spcPct val="90000"/>
              </a:lnSpc>
              <a:tabLst>
                <a:tab pos="339725" algn="l"/>
              </a:tabLst>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Make sure covered entity and child sites are registered correctly</a:t>
            </a:r>
          </a:p>
          <a:p>
            <a:pPr marL="339725" indent="-339725" eaLnBrk="1" hangingPunct="1">
              <a:lnSpc>
                <a:spcPct val="90000"/>
              </a:lnSpc>
              <a:tabLst>
                <a:tab pos="339725" algn="l"/>
              </a:tabLst>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You must register </a:t>
            </a:r>
            <a:r>
              <a:rPr lang="en-US" sz="2700" i="1" dirty="0" smtClean="0">
                <a:effectLst>
                  <a:outerShdw blurRad="38100" dist="38100" dir="2700000" algn="tl">
                    <a:srgbClr val="000000">
                      <a:alpha val="43137"/>
                    </a:srgbClr>
                  </a:outerShdw>
                </a:effectLst>
                <a:latin typeface="Times New Roman" pitchFamily="18" charset="0"/>
                <a:cs typeface="Times New Roman" pitchFamily="18" charset="0"/>
              </a:rPr>
              <a:t>all</a:t>
            </a: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 off-site locations, even if they are not purchasing drugs </a:t>
            </a:r>
          </a:p>
          <a:p>
            <a:pPr marL="339725" indent="-339725" eaLnBrk="1" hangingPunct="1">
              <a:lnSpc>
                <a:spcPct val="90000"/>
              </a:lnSpc>
              <a:tabLst>
                <a:tab pos="339725" algn="l"/>
              </a:tabLst>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Pharmacies are not registered as child sites; they are listed as “ship to” sites instead</a:t>
            </a:r>
          </a:p>
          <a:p>
            <a:pPr marL="339725" indent="-339725" eaLnBrk="1" hangingPunct="1">
              <a:lnSpc>
                <a:spcPct val="90000"/>
              </a:lnSpc>
              <a:tabLst>
                <a:tab pos="339725" algn="l"/>
              </a:tabLst>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If pharmacies are owned by separate legal entity from CE, than they should be registered as contract pharmacies rather than “ship to” sites</a:t>
            </a:r>
          </a:p>
          <a:p>
            <a:pPr marL="339725" indent="-339725" eaLnBrk="1" hangingPunct="1">
              <a:spcBef>
                <a:spcPts val="600"/>
              </a:spcBef>
              <a:defRPr/>
            </a:pPr>
            <a:endParaRPr lang="en-US" sz="2500" dirty="0" smtClean="0">
              <a:latin typeface="Times New Roman" pitchFamily="18" charset="0"/>
              <a:cs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04800"/>
            <a:ext cx="8229600" cy="1143000"/>
          </a:xfrm>
        </p:spPr>
        <p:txBody>
          <a:bodyPr/>
          <a:lstStyle/>
          <a:p>
            <a:pPr eaLnBrk="1" hangingPunct="1">
              <a:defRPr/>
            </a:pPr>
            <a:r>
              <a:rPr lang="en-US" sz="3600" b="1" dirty="0" smtClean="0">
                <a:latin typeface="Times New Roman" pitchFamily="18" charset="0"/>
              </a:rPr>
              <a:t>340B Reform: Recertification (cont’d)</a:t>
            </a:r>
            <a:endParaRPr lang="en-US" sz="3600" b="1" dirty="0" smtClean="0">
              <a:effectLst>
                <a:outerShdw blurRad="38100" dist="38100" dir="2700000" algn="tl">
                  <a:srgbClr val="000000">
                    <a:alpha val="43137"/>
                  </a:srgbClr>
                </a:outerShdw>
              </a:effectLst>
              <a:latin typeface="Times New Roman" pitchFamily="18" charset="0"/>
            </a:endParaRPr>
          </a:p>
        </p:txBody>
      </p:sp>
      <p:sp>
        <p:nvSpPr>
          <p:cNvPr id="322563" name="Rectangle 3"/>
          <p:cNvSpPr>
            <a:spLocks noGrp="1" noChangeArrowheads="1"/>
          </p:cNvSpPr>
          <p:nvPr>
            <p:ph type="body" idx="4294967295"/>
          </p:nvPr>
        </p:nvSpPr>
        <p:spPr>
          <a:xfrm>
            <a:off x="457200" y="1600200"/>
            <a:ext cx="8229600" cy="4302125"/>
          </a:xfrm>
        </p:spPr>
        <p:txBody>
          <a:bodyPr/>
          <a:lstStyle/>
          <a:p>
            <a:pPr marL="339725" indent="-339725" eaLnBrk="1" hangingPunct="1">
              <a:lnSpc>
                <a:spcPct val="90000"/>
              </a:lnSpc>
              <a:tabLst>
                <a:tab pos="339725" algn="l"/>
              </a:tabLst>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Regarding “ship to” requirement:</a:t>
            </a:r>
          </a:p>
          <a:p>
            <a:pPr marL="739775" lvl="1" indent="-339725" eaLnBrk="1" hangingPunct="1">
              <a:lnSpc>
                <a:spcPct val="90000"/>
              </a:lnSpc>
              <a:tabLst>
                <a:tab pos="339725" algn="l"/>
              </a:tabLst>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If pharmacy is located within CE, it can be listed as a “ship to” address but not required</a:t>
            </a:r>
          </a:p>
          <a:p>
            <a:pPr marL="739775" lvl="1" indent="-339725" eaLnBrk="1" hangingPunct="1">
              <a:lnSpc>
                <a:spcPct val="90000"/>
              </a:lnSpc>
              <a:tabLst>
                <a:tab pos="339725" algn="l"/>
              </a:tabLst>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Standalone pharmacies must be listed as “ship to” address for CE parent or child site (whichever one they primarily serve)</a:t>
            </a:r>
          </a:p>
          <a:p>
            <a:pPr marL="739775" lvl="1" indent="-339725" eaLnBrk="1" hangingPunct="1">
              <a:lnSpc>
                <a:spcPct val="90000"/>
              </a:lnSpc>
              <a:tabLst>
                <a:tab pos="339725" algn="l"/>
              </a:tabLst>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If pharmacy is serving many different sites (e.g., a parent and several child sites), it should be listed as “ship to” address for parent site</a:t>
            </a:r>
          </a:p>
          <a:p>
            <a:pPr marL="339725" indent="-339725" eaLnBrk="1" hangingPunct="1">
              <a:lnSpc>
                <a:spcPct val="90000"/>
              </a:lnSpc>
              <a:tabLst>
                <a:tab pos="339725" algn="l"/>
              </a:tabLst>
            </a:pPr>
            <a:r>
              <a:rPr lang="en-US" sz="2700" dirty="0" smtClean="0">
                <a:effectLst>
                  <a:outerShdw blurRad="38100" dist="38100" dir="2700000" algn="tl">
                    <a:srgbClr val="000000">
                      <a:alpha val="43137"/>
                    </a:srgbClr>
                  </a:outerShdw>
                </a:effectLst>
                <a:latin typeface="Times New Roman" pitchFamily="18" charset="0"/>
                <a:cs typeface="Times New Roman" pitchFamily="18" charset="0"/>
              </a:rPr>
              <a:t>Can be helpful in avoiding duplicate discount problems</a:t>
            </a:r>
          </a:p>
          <a:p>
            <a:pPr marL="339725" indent="-339725" eaLnBrk="1" hangingPunct="1">
              <a:spcBef>
                <a:spcPts val="600"/>
              </a:spcBef>
              <a:defRPr/>
            </a:pPr>
            <a:endParaRPr lang="en-US" sz="25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04800"/>
            <a:ext cx="8229600" cy="1143000"/>
          </a:xfrm>
        </p:spPr>
        <p:txBody>
          <a:bodyPr/>
          <a:lstStyle/>
          <a:p>
            <a:pPr eaLnBrk="1" hangingPunct="1">
              <a:defRPr/>
            </a:pPr>
            <a:r>
              <a:rPr lang="en-US" sz="3600" b="1" dirty="0" smtClean="0">
                <a:latin typeface="Times New Roman" pitchFamily="18" charset="0"/>
              </a:rPr>
              <a:t>New OPA Registration Deadlines</a:t>
            </a:r>
            <a:endParaRPr lang="en-US" sz="3600" b="1" dirty="0" smtClean="0">
              <a:effectLst>
                <a:outerShdw blurRad="38100" dist="38100" dir="2700000" algn="tl">
                  <a:srgbClr val="000000">
                    <a:alpha val="43137"/>
                  </a:srgbClr>
                </a:outerShdw>
              </a:effectLst>
              <a:latin typeface="Times New Roman" pitchFamily="18" charset="0"/>
            </a:endParaRPr>
          </a:p>
        </p:txBody>
      </p:sp>
      <p:sp>
        <p:nvSpPr>
          <p:cNvPr id="322563" name="Rectangle 3"/>
          <p:cNvSpPr>
            <a:spLocks noGrp="1" noChangeArrowheads="1"/>
          </p:cNvSpPr>
          <p:nvPr>
            <p:ph type="body" idx="4294967295"/>
          </p:nvPr>
        </p:nvSpPr>
        <p:spPr>
          <a:xfrm>
            <a:off x="457200" y="1600200"/>
            <a:ext cx="8229600" cy="4302125"/>
          </a:xfrm>
        </p:spPr>
        <p:txBody>
          <a:bodyPr/>
          <a:lstStyle/>
          <a:p>
            <a:pPr marL="339725" indent="-339725" eaLnBrk="1" hangingPunct="1">
              <a:lnSpc>
                <a:spcPct val="90000"/>
              </a:lnSpc>
              <a:tabLst>
                <a:tab pos="339725" algn="l"/>
              </a:tabLst>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Effective October 1, there are shorter time periods in which to enroll in the program</a:t>
            </a:r>
          </a:p>
          <a:p>
            <a:pPr marL="339725" indent="-339725" eaLnBrk="1" hangingPunct="1">
              <a:lnSpc>
                <a:spcPct val="90000"/>
              </a:lnSpc>
              <a:tabLst>
                <a:tab pos="339725" algn="l"/>
              </a:tabLst>
            </a:pPr>
            <a:endParaRPr lang="en-US" sz="11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39725" indent="-339725" eaLnBrk="1" hangingPunct="1">
              <a:lnSpc>
                <a:spcPct val="90000"/>
              </a:lnSpc>
              <a:buNone/>
              <a:tabLst>
                <a:tab pos="339725" algn="l"/>
              </a:tabLst>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600" u="sng" dirty="0" smtClean="0">
                <a:effectLst>
                  <a:outerShdw blurRad="38100" dist="38100" dir="2700000" algn="tl">
                    <a:srgbClr val="000000">
                      <a:alpha val="43137"/>
                    </a:srgbClr>
                  </a:outerShdw>
                </a:effectLst>
                <a:latin typeface="Times New Roman" pitchFamily="18" charset="0"/>
                <a:cs typeface="Times New Roman" pitchFamily="18" charset="0"/>
              </a:rPr>
              <a:t>Registration Period			Start Date</a:t>
            </a:r>
          </a:p>
          <a:p>
            <a:pPr marL="339725" indent="-339725" eaLnBrk="1" hangingPunct="1">
              <a:lnSpc>
                <a:spcPct val="90000"/>
              </a:lnSpc>
              <a:buNone/>
              <a:tabLst>
                <a:tab pos="339725" algn="l"/>
              </a:tabLst>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		Oct 1-15				Jan 1</a:t>
            </a:r>
          </a:p>
          <a:p>
            <a:pPr marL="339725" indent="-339725" eaLnBrk="1" hangingPunct="1">
              <a:lnSpc>
                <a:spcPct val="90000"/>
              </a:lnSpc>
              <a:buNone/>
              <a:tabLst>
                <a:tab pos="339725" algn="l"/>
              </a:tabLst>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		Jan 1-15				Apr 1</a:t>
            </a:r>
          </a:p>
          <a:p>
            <a:pPr marL="339725" indent="-339725" eaLnBrk="1" hangingPunct="1">
              <a:lnSpc>
                <a:spcPct val="90000"/>
              </a:lnSpc>
              <a:buNone/>
              <a:tabLst>
                <a:tab pos="339725" algn="l"/>
              </a:tabLst>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		Apr 1-15				July 1</a:t>
            </a:r>
          </a:p>
          <a:p>
            <a:pPr marL="339725" indent="-339725" eaLnBrk="1" hangingPunct="1">
              <a:lnSpc>
                <a:spcPct val="90000"/>
              </a:lnSpc>
              <a:buNone/>
              <a:tabLst>
                <a:tab pos="339725" algn="l"/>
              </a:tabLst>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		July 1-15				Oct 1</a:t>
            </a:r>
          </a:p>
          <a:p>
            <a:pPr marL="339725" indent="-339725" eaLnBrk="1" hangingPunct="1">
              <a:lnSpc>
                <a:spcPct val="90000"/>
              </a:lnSpc>
              <a:buNone/>
              <a:tabLst>
                <a:tab pos="339725" algn="l"/>
              </a:tabLst>
            </a:pPr>
            <a:endParaRPr lang="en-US" sz="105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39725" indent="-339725" eaLnBrk="1" hangingPunct="1">
              <a:lnSpc>
                <a:spcPct val="90000"/>
              </a:lnSpc>
              <a:tabLst>
                <a:tab pos="339725" algn="l"/>
              </a:tabLst>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Applies to registration of covered entities, outpatient facilities and contract pharmacy</a:t>
            </a:r>
          </a:p>
          <a:p>
            <a:pPr marL="339725" indent="-339725" eaLnBrk="1" hangingPunct="1">
              <a:spcBef>
                <a:spcPts val="600"/>
              </a:spcBef>
              <a:defRPr/>
            </a:pPr>
            <a:endParaRPr lang="en-US" sz="25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457200" y="304800"/>
            <a:ext cx="8229600" cy="1143000"/>
          </a:xfrm>
        </p:spPr>
        <p:txBody>
          <a:bodyPr/>
          <a:lstStyle/>
          <a:p>
            <a:pPr eaLnBrk="1" hangingPunct="1">
              <a:defRPr/>
            </a:pPr>
            <a:r>
              <a:rPr lang="en-US" sz="3600" b="1" dirty="0" smtClean="0">
                <a:latin typeface="Times New Roman" pitchFamily="18" charset="0"/>
              </a:rPr>
              <a:t>Update on Audits</a:t>
            </a:r>
            <a:endParaRPr lang="en-US" sz="3600" b="1" dirty="0" smtClean="0">
              <a:effectLst>
                <a:outerShdw blurRad="38100" dist="38100" dir="2700000" algn="tl">
                  <a:srgbClr val="000000">
                    <a:alpha val="43137"/>
                  </a:srgbClr>
                </a:outerShdw>
              </a:effectLst>
              <a:latin typeface="Times New Roman" pitchFamily="18" charset="0"/>
            </a:endParaRPr>
          </a:p>
        </p:txBody>
      </p:sp>
      <p:sp>
        <p:nvSpPr>
          <p:cNvPr id="322563" name="Rectangle 3"/>
          <p:cNvSpPr>
            <a:spLocks noGrp="1" noChangeArrowheads="1"/>
          </p:cNvSpPr>
          <p:nvPr>
            <p:ph type="body" idx="4294967295"/>
          </p:nvPr>
        </p:nvSpPr>
        <p:spPr>
          <a:xfrm>
            <a:off x="457200" y="1600200"/>
            <a:ext cx="8229600" cy="4302125"/>
          </a:xfrm>
        </p:spPr>
        <p:txBody>
          <a:bodyPr/>
          <a:lstStyle/>
          <a:p>
            <a:pPr marL="273050" indent="-273050" eaLnBrk="1" hangingPunct="1">
              <a:lnSpc>
                <a:spcPct val="90000"/>
              </a:lnSpc>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As with other federal health care programs, such as Medicare and Medicaid, 340B providers are now subject to audits</a:t>
            </a:r>
          </a:p>
          <a:p>
            <a:pPr marL="273050" indent="-273050" eaLnBrk="1" hangingPunct="1">
              <a:lnSpc>
                <a:spcPct val="90000"/>
              </a:lnSpc>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Government audits started in January</a:t>
            </a:r>
          </a:p>
          <a:p>
            <a:pPr marL="273050" indent="-273050" eaLnBrk="1" hangingPunct="1">
              <a:lnSpc>
                <a:spcPct val="90000"/>
              </a:lnSpc>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51 audits completed in 2012 – 5 are “targeted”</a:t>
            </a:r>
          </a:p>
          <a:p>
            <a:pPr marL="273050" indent="-273050" eaLnBrk="1" hangingPunct="1">
              <a:lnSpc>
                <a:spcPct val="90000"/>
              </a:lnSpc>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At least 4 final reports issued; no adverse findings</a:t>
            </a:r>
          </a:p>
          <a:p>
            <a:pPr marL="273050" indent="-273050" eaLnBrk="1" hangingPunct="1">
              <a:lnSpc>
                <a:spcPct val="90000"/>
              </a:lnSpc>
            </a:pPr>
            <a:r>
              <a:rPr lang="en-US" sz="2500" dirty="0" smtClean="0">
                <a:effectLst>
                  <a:outerShdw blurRad="38100" dist="38100" dir="2700000" algn="tl">
                    <a:srgbClr val="000000">
                      <a:alpha val="43137"/>
                    </a:srgbClr>
                  </a:outerShdw>
                </a:effectLst>
                <a:latin typeface="Times New Roman" pitchFamily="18" charset="0"/>
                <a:cs typeface="Times New Roman" pitchFamily="18" charset="0"/>
              </a:rPr>
              <a:t>Audits are now also being conducted by manufacturers</a:t>
            </a:r>
          </a:p>
          <a:p>
            <a:pPr marL="274320" indent="-274320"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What we have learned so far:</a:t>
            </a:r>
          </a:p>
          <a:p>
            <a:pPr marL="674370" lvl="1" indent="-274320" eaLnBrk="1" hangingPunct="1">
              <a:lnSpc>
                <a:spcPct val="90000"/>
              </a:lnSpc>
              <a:defRPr/>
            </a:pPr>
            <a:r>
              <a:rPr lang="en-US" sz="2300" dirty="0" smtClean="0">
                <a:effectLst>
                  <a:outerShdw blurRad="38100" dist="38100" dir="2700000" algn="tl">
                    <a:srgbClr val="000000">
                      <a:alpha val="43137"/>
                    </a:srgbClr>
                  </a:outerShdw>
                </a:effectLst>
                <a:latin typeface="Times New Roman" pitchFamily="18" charset="0"/>
                <a:cs typeface="Times New Roman" pitchFamily="18" charset="0"/>
              </a:rPr>
              <a:t>important to have written policies and procedures</a:t>
            </a:r>
          </a:p>
          <a:p>
            <a:pPr marL="674370" lvl="1" indent="-274320" eaLnBrk="1" hangingPunct="1">
              <a:lnSpc>
                <a:spcPct val="90000"/>
              </a:lnSpc>
              <a:defRPr/>
            </a:pPr>
            <a:r>
              <a:rPr lang="en-US" sz="2300" dirty="0" smtClean="0">
                <a:effectLst>
                  <a:outerShdw blurRad="38100" dist="38100" dir="2700000" algn="tl">
                    <a:srgbClr val="000000">
                      <a:alpha val="43137"/>
                    </a:srgbClr>
                  </a:outerShdw>
                </a:effectLst>
                <a:latin typeface="Times New Roman" pitchFamily="18" charset="0"/>
                <a:cs typeface="Times New Roman" pitchFamily="18" charset="0"/>
              </a:rPr>
              <a:t>HRSA acknowledges patient definition is difficult to apply</a:t>
            </a:r>
          </a:p>
          <a:p>
            <a:pPr marL="339725" indent="-339725" eaLnBrk="1" hangingPunct="1">
              <a:spcBef>
                <a:spcPts val="600"/>
              </a:spcBef>
              <a:defRPr/>
            </a:pPr>
            <a:endParaRPr lang="en-US" sz="25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457200" y="384175"/>
            <a:ext cx="8229600" cy="838200"/>
          </a:xfrm>
        </p:spPr>
        <p:txBody>
          <a:bodyPr/>
          <a:lstStyle/>
          <a:p>
            <a:pPr eaLnBrk="1" hangingPunct="1">
              <a:defRPr/>
            </a:pPr>
            <a:r>
              <a:rPr lang="en-US" sz="3600" b="1" dirty="0" smtClean="0">
                <a:latin typeface="Times New Roman" pitchFamily="18" charset="0"/>
              </a:rPr>
              <a:t>340B Primer: Background</a:t>
            </a:r>
          </a:p>
        </p:txBody>
      </p:sp>
      <p:sp>
        <p:nvSpPr>
          <p:cNvPr id="281603" name="Rectangle 3"/>
          <p:cNvSpPr>
            <a:spLocks noGrp="1" noChangeArrowheads="1"/>
          </p:cNvSpPr>
          <p:nvPr>
            <p:ph type="body" idx="1"/>
          </p:nvPr>
        </p:nvSpPr>
        <p:spPr>
          <a:xfrm>
            <a:off x="381000" y="1371600"/>
            <a:ext cx="8382000" cy="5029200"/>
          </a:xfrm>
        </p:spPr>
        <p:txBody>
          <a:bodyPr/>
          <a:lstStyle/>
          <a:p>
            <a:pPr marL="457200" indent="-457200" eaLnBrk="1" hangingPunct="1">
              <a:lnSpc>
                <a:spcPct val="80000"/>
              </a:lnSpc>
              <a:spcBef>
                <a:spcPts val="1200"/>
              </a:spcBef>
              <a:defRPr/>
            </a:pPr>
            <a:r>
              <a:rPr lang="en-US" sz="2400" dirty="0" smtClean="0">
                <a:latin typeface="Times New Roman" pitchFamily="18" charset="0"/>
              </a:rPr>
              <a:t>340B drug discount program requires pharmaceutical manufacturers participating in the Medicaid program to provide discounts on covered outpatient drugs purchased by federally-funded clinics and other safety net providers referred to as “covered entities” (CEs)</a:t>
            </a:r>
          </a:p>
          <a:p>
            <a:pPr marL="457200" indent="-457200" eaLnBrk="1" hangingPunct="1">
              <a:lnSpc>
                <a:spcPct val="80000"/>
              </a:lnSpc>
              <a:spcBef>
                <a:spcPts val="1200"/>
              </a:spcBef>
              <a:defRPr/>
            </a:pPr>
            <a:r>
              <a:rPr lang="en-US" sz="2400" dirty="0" smtClean="0">
                <a:latin typeface="Times New Roman" pitchFamily="18" charset="0"/>
              </a:rPr>
              <a:t>The rights and obligations of CEs and manufacturers are set forth in Section 340B of the Public Health Service Act (PHSA)</a:t>
            </a:r>
          </a:p>
          <a:p>
            <a:pPr marL="457200" indent="-457200" eaLnBrk="1" hangingPunct="1">
              <a:lnSpc>
                <a:spcPct val="80000"/>
              </a:lnSpc>
              <a:spcBef>
                <a:spcPts val="1200"/>
              </a:spcBef>
              <a:defRPr/>
            </a:pPr>
            <a:r>
              <a:rPr lang="en-US" sz="2400" dirty="0" smtClean="0">
                <a:latin typeface="Times New Roman" pitchFamily="18" charset="0"/>
              </a:rPr>
              <a:t>Section 1927 of the Social Security Act (SSA) requires manufacturers to enter into a pharmaceutical pricing agreement (PPA) with the Secretary of HHS as a condition of Medicaid and Medicare Part B covering the companies’ outpatient drugs </a:t>
            </a:r>
          </a:p>
          <a:p>
            <a:pPr marL="457200" indent="-457200" eaLnBrk="1" hangingPunct="1">
              <a:lnSpc>
                <a:spcPct val="80000"/>
              </a:lnSpc>
              <a:spcBef>
                <a:spcPts val="1200"/>
              </a:spcBef>
              <a:defRPr/>
            </a:pPr>
            <a:r>
              <a:rPr lang="en-US" sz="2400" dirty="0" smtClean="0">
                <a:latin typeface="Times New Roman" pitchFamily="18" charset="0"/>
              </a:rPr>
              <a:t>Under the PPA, a manufacturer agrees to provide discounts and otherwise comply with 340B requirements</a:t>
            </a:r>
          </a:p>
          <a:p>
            <a:pPr marL="457200" indent="-457200" eaLnBrk="1" hangingPunct="1">
              <a:lnSpc>
                <a:spcPct val="80000"/>
              </a:lnSpc>
              <a:spcBef>
                <a:spcPts val="1200"/>
              </a:spcBef>
              <a:buFont typeface="Wingdings" pitchFamily="2" charset="2"/>
              <a:buNone/>
              <a:defRPr/>
            </a:pPr>
            <a:endParaRPr lang="en-US" sz="2300" dirty="0" smtClean="0">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457200" y="384175"/>
            <a:ext cx="8229600" cy="838200"/>
          </a:xfrm>
        </p:spPr>
        <p:txBody>
          <a:bodyPr/>
          <a:lstStyle/>
          <a:p>
            <a:pPr eaLnBrk="1" hangingPunct="1">
              <a:defRPr/>
            </a:pPr>
            <a:r>
              <a:rPr lang="en-US" sz="3600" b="1" dirty="0" smtClean="0">
                <a:latin typeface="Times New Roman" pitchFamily="18" charset="0"/>
              </a:rPr>
              <a:t>340B Primer: Background (cont’d)</a:t>
            </a:r>
          </a:p>
        </p:txBody>
      </p:sp>
      <p:sp>
        <p:nvSpPr>
          <p:cNvPr id="282627" name="Rectangle 3"/>
          <p:cNvSpPr>
            <a:spLocks noGrp="1" noChangeArrowheads="1"/>
          </p:cNvSpPr>
          <p:nvPr>
            <p:ph type="body" idx="1"/>
          </p:nvPr>
        </p:nvSpPr>
        <p:spPr>
          <a:xfrm>
            <a:off x="381000" y="1524000"/>
            <a:ext cx="8305800" cy="4775200"/>
          </a:xfrm>
        </p:spPr>
        <p:txBody>
          <a:bodyPr/>
          <a:lstStyle/>
          <a:p>
            <a:pPr marL="457200" indent="-457200" eaLnBrk="1" hangingPunct="1">
              <a:lnSpc>
                <a:spcPct val="80000"/>
              </a:lnSpc>
              <a:spcBef>
                <a:spcPct val="40000"/>
              </a:spcBef>
              <a:defRPr/>
            </a:pPr>
            <a:r>
              <a:rPr lang="en-US" sz="2700" dirty="0" smtClean="0">
                <a:latin typeface="Times New Roman" pitchFamily="18" charset="0"/>
              </a:rPr>
              <a:t>Program is administered by the Health Resources and Services Administration (HRSA) through the Office of Pharmacy Affairs (OPA)</a:t>
            </a:r>
          </a:p>
          <a:p>
            <a:pPr marL="457200" indent="-457200" eaLnBrk="1" hangingPunct="1">
              <a:lnSpc>
                <a:spcPct val="80000"/>
              </a:lnSpc>
              <a:spcBef>
                <a:spcPct val="40000"/>
              </a:spcBef>
              <a:defRPr/>
            </a:pPr>
            <a:r>
              <a:rPr lang="en-US" sz="2700" dirty="0" smtClean="0">
                <a:latin typeface="Times New Roman" pitchFamily="18" charset="0"/>
              </a:rPr>
              <a:t>Because several aspects of the 340B program depend on interpretation and application of SSA provisions (e.g. average manufacturer price, best price, etc.), the Centers for Medicare &amp; Medicaid Services (CMS) also plays a significant role in 340B program administration</a:t>
            </a:r>
          </a:p>
          <a:p>
            <a:pPr marL="457200" indent="-457200" eaLnBrk="1" hangingPunct="1">
              <a:lnSpc>
                <a:spcPct val="80000"/>
              </a:lnSpc>
              <a:spcBef>
                <a:spcPct val="40000"/>
              </a:spcBef>
              <a:defRPr/>
            </a:pPr>
            <a:r>
              <a:rPr lang="en-US" sz="2700" dirty="0" smtClean="0">
                <a:effectLst>
                  <a:outerShdw blurRad="38100" dist="38100" dir="2700000" algn="tl">
                    <a:srgbClr val="000000">
                      <a:alpha val="43137"/>
                    </a:srgbClr>
                  </a:outerShdw>
                </a:effectLst>
                <a:latin typeface="Times New Roman" pitchFamily="18" charset="0"/>
              </a:rPr>
              <a:t>Two HRSA contractors: Prime Vendor Program (PVP) and Pharmacy Support Services Center (PSSC)</a:t>
            </a:r>
            <a:endParaRPr lang="en-US" sz="2700" dirty="0" smtClean="0">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457200" y="384175"/>
            <a:ext cx="8229600" cy="838200"/>
          </a:xfrm>
        </p:spPr>
        <p:txBody>
          <a:bodyPr/>
          <a:lstStyle/>
          <a:p>
            <a:pPr eaLnBrk="1" hangingPunct="1">
              <a:defRPr/>
            </a:pPr>
            <a:r>
              <a:rPr lang="en-US" sz="3600" b="1" dirty="0" smtClean="0">
                <a:latin typeface="Times New Roman" pitchFamily="18" charset="0"/>
              </a:rPr>
              <a:t>340B Primer: Covered Entities</a:t>
            </a:r>
          </a:p>
        </p:txBody>
      </p:sp>
      <p:sp>
        <p:nvSpPr>
          <p:cNvPr id="282627" name="Rectangle 3"/>
          <p:cNvSpPr>
            <a:spLocks noGrp="1" noChangeArrowheads="1"/>
          </p:cNvSpPr>
          <p:nvPr>
            <p:ph type="body" idx="1"/>
          </p:nvPr>
        </p:nvSpPr>
        <p:spPr>
          <a:xfrm>
            <a:off x="381000" y="1524000"/>
            <a:ext cx="8382000" cy="4927600"/>
          </a:xfrm>
        </p:spPr>
        <p:txBody>
          <a:bodyPr/>
          <a:lstStyle/>
          <a:p>
            <a:pPr marL="457200" indent="-457200" eaLnBrk="1" hangingPunct="1">
              <a:lnSpc>
                <a:spcPct val="80000"/>
              </a:lnSpc>
              <a:spcBef>
                <a:spcPct val="40000"/>
              </a:spcBef>
              <a:defRPr/>
            </a:pPr>
            <a:r>
              <a:rPr lang="en-US" sz="2600" dirty="0" smtClean="0">
                <a:latin typeface="Times New Roman" pitchFamily="18" charset="0"/>
              </a:rPr>
              <a:t>Originally 12 categories of CEs: </a:t>
            </a:r>
          </a:p>
          <a:p>
            <a:pPr marL="857250" lvl="1" indent="-457200" eaLnBrk="1" hangingPunct="1">
              <a:lnSpc>
                <a:spcPct val="80000"/>
              </a:lnSpc>
              <a:spcBef>
                <a:spcPct val="40000"/>
              </a:spcBef>
              <a:defRPr/>
            </a:pPr>
            <a:r>
              <a:rPr lang="en-US" sz="2400" dirty="0" smtClean="0">
                <a:latin typeface="Times New Roman" pitchFamily="18" charset="0"/>
              </a:rPr>
              <a:t>high-Medicaid disproportionate share (DSH) hospitals owned by or under contract with state or local government</a:t>
            </a:r>
          </a:p>
          <a:p>
            <a:pPr marL="857250" lvl="1" indent="-457200" eaLnBrk="1" hangingPunct="1">
              <a:lnSpc>
                <a:spcPct val="80000"/>
              </a:lnSpc>
              <a:spcBef>
                <a:spcPct val="40000"/>
              </a:spcBef>
              <a:defRPr/>
            </a:pPr>
            <a:r>
              <a:rPr lang="en-US" sz="2400" dirty="0" smtClean="0">
                <a:latin typeface="Times New Roman" pitchFamily="18" charset="0"/>
              </a:rPr>
              <a:t>community health centers</a:t>
            </a:r>
          </a:p>
          <a:p>
            <a:pPr marL="857250" lvl="1" indent="-457200" eaLnBrk="1" hangingPunct="1">
              <a:lnSpc>
                <a:spcPct val="80000"/>
              </a:lnSpc>
              <a:spcBef>
                <a:spcPct val="40000"/>
              </a:spcBef>
              <a:defRPr/>
            </a:pPr>
            <a:r>
              <a:rPr lang="en-US" sz="2400" dirty="0" smtClean="0">
                <a:latin typeface="Times New Roman" pitchFamily="18" charset="0"/>
              </a:rPr>
              <a:t>ADAPs</a:t>
            </a:r>
          </a:p>
          <a:p>
            <a:pPr marL="857250" lvl="1" indent="-457200" eaLnBrk="1" hangingPunct="1">
              <a:lnSpc>
                <a:spcPct val="80000"/>
              </a:lnSpc>
              <a:spcBef>
                <a:spcPct val="40000"/>
              </a:spcBef>
              <a:defRPr/>
            </a:pPr>
            <a:r>
              <a:rPr lang="en-US" sz="2400" dirty="0" smtClean="0">
                <a:latin typeface="Times New Roman" pitchFamily="18" charset="0"/>
              </a:rPr>
              <a:t>AIDS, TB and STD clinics</a:t>
            </a:r>
          </a:p>
          <a:p>
            <a:pPr marL="857250" lvl="1" indent="-457200" eaLnBrk="1" hangingPunct="1">
              <a:lnSpc>
                <a:spcPct val="80000"/>
              </a:lnSpc>
              <a:spcBef>
                <a:spcPct val="40000"/>
              </a:spcBef>
              <a:defRPr/>
            </a:pPr>
            <a:r>
              <a:rPr lang="en-US" sz="2400" dirty="0" smtClean="0">
                <a:latin typeface="Times New Roman" pitchFamily="18" charset="0"/>
              </a:rPr>
              <a:t>family planning clinics</a:t>
            </a:r>
          </a:p>
          <a:p>
            <a:pPr marL="857250" lvl="1" indent="-457200" eaLnBrk="1" hangingPunct="1">
              <a:lnSpc>
                <a:spcPct val="80000"/>
              </a:lnSpc>
              <a:spcBef>
                <a:spcPct val="40000"/>
              </a:spcBef>
              <a:defRPr/>
            </a:pPr>
            <a:r>
              <a:rPr lang="en-US" sz="2400" dirty="0" smtClean="0">
                <a:latin typeface="Times New Roman" pitchFamily="18" charset="0"/>
              </a:rPr>
              <a:t>and other PHSA grantees</a:t>
            </a:r>
          </a:p>
          <a:p>
            <a:pPr marL="457200" indent="-457200" eaLnBrk="1" hangingPunct="1">
              <a:lnSpc>
                <a:spcPct val="80000"/>
              </a:lnSpc>
              <a:spcBef>
                <a:spcPct val="40000"/>
              </a:spcBef>
              <a:defRPr/>
            </a:pPr>
            <a:r>
              <a:rPr lang="en-US" sz="2600" dirty="0" smtClean="0">
                <a:latin typeface="Times New Roman" pitchFamily="18" charset="0"/>
              </a:rPr>
              <a:t>The non-hospital CEs are only permitted to purchase and use 340B-discounted drugs within the scope of their 340B-qualifying federal grants</a:t>
            </a:r>
          </a:p>
          <a:p>
            <a:pPr marL="457200" indent="-457200" eaLnBrk="1" hangingPunct="1">
              <a:lnSpc>
                <a:spcPct val="80000"/>
              </a:lnSpc>
              <a:spcBef>
                <a:spcPct val="40000"/>
              </a:spcBef>
              <a:defRPr/>
            </a:pPr>
            <a:endParaRPr lang="en-US" sz="2400" dirty="0" smtClean="0">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228600" y="304800"/>
            <a:ext cx="8763000" cy="990600"/>
          </a:xfrm>
        </p:spPr>
        <p:txBody>
          <a:bodyPr/>
          <a:lstStyle/>
          <a:p>
            <a:pPr eaLnBrk="1" hangingPunct="1">
              <a:defRPr/>
            </a:pPr>
            <a:r>
              <a:rPr lang="en-US" sz="3500" b="1" dirty="0" smtClean="0">
                <a:latin typeface="Times New Roman" pitchFamily="18" charset="0"/>
              </a:rPr>
              <a:t>340B Primer: Covered Entities (cont’d)</a:t>
            </a:r>
          </a:p>
        </p:txBody>
      </p:sp>
      <p:sp>
        <p:nvSpPr>
          <p:cNvPr id="322563" name="Rectangle 3"/>
          <p:cNvSpPr>
            <a:spLocks noGrp="1" noChangeArrowheads="1"/>
          </p:cNvSpPr>
          <p:nvPr>
            <p:ph type="body" idx="4294967295"/>
          </p:nvPr>
        </p:nvSpPr>
        <p:spPr>
          <a:xfrm>
            <a:off x="381000" y="1447800"/>
            <a:ext cx="8382000" cy="4724400"/>
          </a:xfrm>
        </p:spPr>
        <p:txBody>
          <a:bodyPr/>
          <a:lstStyle/>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Patient Protection and Affordable Care Act (PPACA) added five new categories of hospitals eligible for 340B:</a:t>
            </a:r>
          </a:p>
          <a:p>
            <a:pPr lvl="1" eaLnBrk="1" hangingPunct="1">
              <a:lnSpc>
                <a:spcPct val="90000"/>
              </a:lnSpc>
              <a:defRP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Free-standing children’s hospitals with DSH adjustment &gt; 11.75%  </a:t>
            </a:r>
          </a:p>
          <a:p>
            <a:pPr lvl="1" eaLnBrk="1" hangingPunct="1">
              <a:lnSpc>
                <a:spcPct val="90000"/>
              </a:lnSpc>
              <a:defRP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Free-standing cancer hospitals with DSH adjustment &gt; 11.75%</a:t>
            </a:r>
          </a:p>
          <a:p>
            <a:pPr lvl="1" eaLnBrk="1" hangingPunct="1">
              <a:lnSpc>
                <a:spcPct val="90000"/>
              </a:lnSpc>
              <a:defRP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Critical access hospitals </a:t>
            </a:r>
          </a:p>
          <a:p>
            <a:pPr lvl="1" eaLnBrk="1" hangingPunct="1">
              <a:lnSpc>
                <a:spcPct val="90000"/>
              </a:lnSpc>
              <a:defRP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Sole community hospitals and rural referral centers with DSH adjustment ≥ 8%</a:t>
            </a:r>
          </a:p>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All 340B hospitals must either be publicly owned or be a private nonprofit contracting with a state or local government to provide indigent care</a:t>
            </a:r>
          </a:p>
          <a:p>
            <a:pPr eaLnBrk="1" hangingPunct="1">
              <a:lnSpc>
                <a:spcPct val="90000"/>
              </a:lnSpc>
              <a:defRPr/>
            </a:pPr>
            <a:endParaRPr lang="en-US" sz="2400" dirty="0" smtClean="0">
              <a:latin typeface="Times New Roman" pitchFamily="18" charset="0"/>
            </a:endParaRP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3"/>
          <p:cNvSpPr>
            <a:spLocks noGrp="1" noChangeArrowheads="1"/>
          </p:cNvSpPr>
          <p:nvPr>
            <p:ph type="body" idx="1"/>
          </p:nvPr>
        </p:nvSpPr>
        <p:spPr>
          <a:xfrm>
            <a:off x="381000" y="1600200"/>
            <a:ext cx="8229600" cy="4470400"/>
          </a:xfrm>
        </p:spPr>
        <p:txBody>
          <a:bodyPr/>
          <a:lstStyle/>
          <a:p>
            <a:pPr marL="457200" lvl="1" indent="-457200" eaLnBrk="1" hangingPunct="1">
              <a:lnSpc>
                <a:spcPct val="80000"/>
              </a:lnSpc>
              <a:buClr>
                <a:schemeClr val="hlink"/>
              </a:buClr>
              <a:buSzPct val="90000"/>
              <a:buFontTx/>
              <a:buBlip>
                <a:blip r:embed="rId2"/>
              </a:buBlip>
              <a:defRPr/>
            </a:pPr>
            <a:r>
              <a:rPr lang="en-US" sz="2700" dirty="0" smtClean="0">
                <a:latin typeface="Times New Roman" pitchFamily="18" charset="0"/>
              </a:rPr>
              <a:t>340B ceiling price = average manufacturer price (AMP) minus unit rebate amount (URA)</a:t>
            </a:r>
          </a:p>
          <a:p>
            <a:pPr marL="457200" indent="-457200" eaLnBrk="1" hangingPunct="1">
              <a:lnSpc>
                <a:spcPct val="80000"/>
              </a:lnSpc>
              <a:defRPr/>
            </a:pPr>
            <a:r>
              <a:rPr lang="en-US" sz="2700" dirty="0" smtClean="0">
                <a:latin typeface="Times New Roman" pitchFamily="18" charset="0"/>
              </a:rPr>
              <a:t>Special procedures for calculating 340B price for new drugs:</a:t>
            </a:r>
          </a:p>
          <a:p>
            <a:pPr marL="857250" lvl="1" indent="-457200" eaLnBrk="1" hangingPunct="1">
              <a:lnSpc>
                <a:spcPct val="80000"/>
              </a:lnSpc>
              <a:defRPr/>
            </a:pPr>
            <a:r>
              <a:rPr lang="en-US" sz="2500" dirty="0" smtClean="0">
                <a:latin typeface="Times New Roman" pitchFamily="18" charset="0"/>
              </a:rPr>
              <a:t>Manufacturers must estimate a new drug’s 340B ceiling price for the first 3 quarters that the drug is on the market</a:t>
            </a:r>
          </a:p>
          <a:p>
            <a:pPr marL="857250" lvl="1" indent="-457200" eaLnBrk="1" hangingPunct="1">
              <a:lnSpc>
                <a:spcPct val="80000"/>
              </a:lnSpc>
              <a:defRPr/>
            </a:pPr>
            <a:r>
              <a:rPr lang="en-US" sz="2500" dirty="0" smtClean="0">
                <a:latin typeface="Times New Roman" pitchFamily="18" charset="0"/>
              </a:rPr>
              <a:t>After 3 quarters, manufacturers will have AMP and best price data to calculate the ceiling price</a:t>
            </a:r>
          </a:p>
          <a:p>
            <a:pPr marL="457200" indent="-457200" eaLnBrk="1" hangingPunct="1">
              <a:lnSpc>
                <a:spcPct val="80000"/>
              </a:lnSpc>
              <a:defRPr/>
            </a:pPr>
            <a:r>
              <a:rPr lang="en-US" sz="2700" dirty="0" smtClean="0">
                <a:latin typeface="Times New Roman" pitchFamily="18" charset="0"/>
              </a:rPr>
              <a:t>Penny prices – Under informal HRSA policy, if URA exceeds AMP, then the manufacturer must charge a penny for the drug</a:t>
            </a:r>
          </a:p>
          <a:p>
            <a:pPr marL="857250" lvl="1" indent="-457200" eaLnBrk="1" hangingPunct="1">
              <a:lnSpc>
                <a:spcPct val="80000"/>
              </a:lnSpc>
              <a:buFont typeface="Wingdings" pitchFamily="2" charset="2"/>
              <a:buChar char="§"/>
              <a:defRPr/>
            </a:pPr>
            <a:endParaRPr lang="en-US" sz="2400" dirty="0" smtClean="0">
              <a:latin typeface="Times New Roman" pitchFamily="18" charset="0"/>
            </a:endParaRPr>
          </a:p>
          <a:p>
            <a:pPr marL="857250" lvl="1" indent="-457200" eaLnBrk="1" hangingPunct="1">
              <a:lnSpc>
                <a:spcPct val="80000"/>
              </a:lnSpc>
              <a:buFont typeface="Wingdings" pitchFamily="2" charset="2"/>
              <a:buChar char="§"/>
              <a:defRPr/>
            </a:pPr>
            <a:endParaRPr lang="en-US" dirty="0" smtClean="0">
              <a:latin typeface="Times New Roman" pitchFamily="18" charset="0"/>
            </a:endParaRPr>
          </a:p>
        </p:txBody>
      </p:sp>
      <p:sp>
        <p:nvSpPr>
          <p:cNvPr id="294921" name="Rectangle 9"/>
          <p:cNvSpPr>
            <a:spLocks noGrp="1" noChangeArrowheads="1"/>
          </p:cNvSpPr>
          <p:nvPr>
            <p:ph type="title"/>
          </p:nvPr>
        </p:nvSpPr>
        <p:spPr>
          <a:xfrm>
            <a:off x="457200" y="457200"/>
            <a:ext cx="8229600" cy="990600"/>
          </a:xfrm>
        </p:spPr>
        <p:txBody>
          <a:bodyPr/>
          <a:lstStyle/>
          <a:p>
            <a:pPr eaLnBrk="1" hangingPunct="1">
              <a:defRPr/>
            </a:pPr>
            <a:r>
              <a:rPr lang="en-US" sz="3400" b="1" dirty="0" smtClean="0">
                <a:latin typeface="Times New Roman" pitchFamily="18" charset="0"/>
              </a:rPr>
              <a:t>340B Primer: Calculating Ceiling Price</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457200" y="457200"/>
            <a:ext cx="8229600" cy="838200"/>
          </a:xfrm>
        </p:spPr>
        <p:txBody>
          <a:bodyPr/>
          <a:lstStyle/>
          <a:p>
            <a:pPr eaLnBrk="1" hangingPunct="1">
              <a:defRPr/>
            </a:pPr>
            <a:r>
              <a:rPr lang="en-US" sz="3500" b="1" dirty="0" smtClean="0">
                <a:latin typeface="Times New Roman" pitchFamily="18" charset="0"/>
              </a:rPr>
              <a:t>340B Primer: Covered Entity Restrictions</a:t>
            </a:r>
          </a:p>
        </p:txBody>
      </p:sp>
      <p:sp>
        <p:nvSpPr>
          <p:cNvPr id="350215" name="Rectangle 7"/>
          <p:cNvSpPr>
            <a:spLocks noGrp="1" noChangeArrowheads="1"/>
          </p:cNvSpPr>
          <p:nvPr>
            <p:ph type="body" idx="1"/>
          </p:nvPr>
        </p:nvSpPr>
        <p:spPr>
          <a:xfrm>
            <a:off x="457200" y="1524000"/>
            <a:ext cx="8229600" cy="4648200"/>
          </a:xfrm>
        </p:spPr>
        <p:txBody>
          <a:bodyPr/>
          <a:lstStyle/>
          <a:p>
            <a:pPr eaLnBrk="1" hangingPunct="1">
              <a:lnSpc>
                <a:spcPct val="80000"/>
              </a:lnSpc>
              <a:spcBef>
                <a:spcPct val="40000"/>
              </a:spcBef>
              <a:defRPr/>
            </a:pPr>
            <a:r>
              <a:rPr lang="en-US" sz="2700" dirty="0" smtClean="0">
                <a:latin typeface="Times New Roman" pitchFamily="18" charset="0"/>
              </a:rPr>
              <a:t>Medicaid billing procedures may need to be adjusted to avoid manufacturers giving duplicate discounts</a:t>
            </a:r>
          </a:p>
          <a:p>
            <a:pPr eaLnBrk="1" hangingPunct="1">
              <a:lnSpc>
                <a:spcPct val="80000"/>
              </a:lnSpc>
              <a:spcBef>
                <a:spcPct val="40000"/>
              </a:spcBef>
              <a:defRPr/>
            </a:pPr>
            <a:r>
              <a:rPr lang="en-US" sz="2700" dirty="0" smtClean="0">
                <a:latin typeface="Times New Roman" pitchFamily="18" charset="0"/>
              </a:rPr>
              <a:t>Use of 340B drugs limited to “patients” of CE</a:t>
            </a:r>
          </a:p>
          <a:p>
            <a:pPr eaLnBrk="1" hangingPunct="1">
              <a:lnSpc>
                <a:spcPct val="80000"/>
              </a:lnSpc>
              <a:spcBef>
                <a:spcPct val="40000"/>
              </a:spcBef>
              <a:defRPr/>
            </a:pPr>
            <a:r>
              <a:rPr lang="en-US" sz="2700" dirty="0" smtClean="0">
                <a:latin typeface="Times New Roman" pitchFamily="18" charset="0"/>
              </a:rPr>
              <a:t>HRSA and manufacturers may audit CEs</a:t>
            </a:r>
          </a:p>
          <a:p>
            <a:pPr eaLnBrk="1" hangingPunct="1">
              <a:lnSpc>
                <a:spcPct val="80000"/>
              </a:lnSpc>
              <a:spcBef>
                <a:spcPct val="40000"/>
              </a:spcBef>
              <a:defRPr/>
            </a:pPr>
            <a:r>
              <a:rPr lang="en-US" sz="2700" dirty="0" smtClean="0">
                <a:latin typeface="Times New Roman" pitchFamily="18" charset="0"/>
              </a:rPr>
              <a:t>Penalties applicable to CEs:</a:t>
            </a:r>
          </a:p>
          <a:p>
            <a:pPr lvl="1" eaLnBrk="1" hangingPunct="1">
              <a:lnSpc>
                <a:spcPct val="80000"/>
              </a:lnSpc>
              <a:spcBef>
                <a:spcPct val="40000"/>
              </a:spcBef>
              <a:defRPr/>
            </a:pPr>
            <a:r>
              <a:rPr lang="en-US" sz="2400" dirty="0" smtClean="0">
                <a:latin typeface="Times New Roman" pitchFamily="18" charset="0"/>
              </a:rPr>
              <a:t>Corrective action</a:t>
            </a:r>
          </a:p>
          <a:p>
            <a:pPr lvl="1" eaLnBrk="1" hangingPunct="1">
              <a:lnSpc>
                <a:spcPct val="80000"/>
              </a:lnSpc>
              <a:spcBef>
                <a:spcPct val="40000"/>
              </a:spcBef>
              <a:defRPr/>
            </a:pPr>
            <a:r>
              <a:rPr lang="en-US" sz="2400" dirty="0" smtClean="0">
                <a:latin typeface="Times New Roman" pitchFamily="18" charset="0"/>
              </a:rPr>
              <a:t>Discount refunds, with interest if violation is knowing and intentional</a:t>
            </a:r>
          </a:p>
          <a:p>
            <a:pPr lvl="1" eaLnBrk="1" hangingPunct="1">
              <a:lnSpc>
                <a:spcPct val="80000"/>
              </a:lnSpc>
              <a:spcBef>
                <a:spcPct val="40000"/>
              </a:spcBef>
              <a:defRPr/>
            </a:pPr>
            <a:r>
              <a:rPr lang="en-US" sz="2400" dirty="0" smtClean="0">
                <a:latin typeface="Times New Roman" pitchFamily="18" charset="0"/>
              </a:rPr>
              <a:t>Disenrollment if violation is knowing, intentional, systematic and egregious</a:t>
            </a:r>
          </a:p>
          <a:p>
            <a:pPr lvl="1" eaLnBrk="1" hangingPunct="1">
              <a:lnSpc>
                <a:spcPct val="80000"/>
              </a:lnSpc>
              <a:spcBef>
                <a:spcPct val="40000"/>
              </a:spcBef>
              <a:defRPr/>
            </a:pPr>
            <a:r>
              <a:rPr lang="en-US" sz="2400" dirty="0" smtClean="0">
                <a:latin typeface="Times New Roman" pitchFamily="18" charset="0"/>
              </a:rPr>
              <a:t>Criminal sanctions under Prescription Drug Marketing Act</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457200" y="381000"/>
            <a:ext cx="8229600" cy="944563"/>
          </a:xfrm>
        </p:spPr>
        <p:txBody>
          <a:bodyPr/>
          <a:lstStyle/>
          <a:p>
            <a:pPr eaLnBrk="1" hangingPunct="1">
              <a:defRPr/>
            </a:pPr>
            <a:r>
              <a:rPr lang="en-US" sz="3600" b="1" dirty="0" smtClean="0">
                <a:latin typeface="Times New Roman" pitchFamily="18" charset="0"/>
              </a:rPr>
              <a:t>340B Primer: Contract Pharmacies</a:t>
            </a:r>
          </a:p>
        </p:txBody>
      </p:sp>
      <p:sp>
        <p:nvSpPr>
          <p:cNvPr id="305155" name="Rectangle 3"/>
          <p:cNvSpPr>
            <a:spLocks noGrp="1" noChangeArrowheads="1"/>
          </p:cNvSpPr>
          <p:nvPr>
            <p:ph type="body" idx="1"/>
          </p:nvPr>
        </p:nvSpPr>
        <p:spPr>
          <a:xfrm>
            <a:off x="457200" y="1447800"/>
            <a:ext cx="8229600" cy="4906963"/>
          </a:xfrm>
        </p:spPr>
        <p:txBody>
          <a:bodyPr/>
          <a:lstStyle/>
          <a:p>
            <a:pPr eaLnBrk="1" hangingPunct="1">
              <a:lnSpc>
                <a:spcPct val="80000"/>
              </a:lnSpc>
              <a:defRPr/>
            </a:pPr>
            <a:r>
              <a:rPr lang="en-US" sz="2600" dirty="0" smtClean="0">
                <a:latin typeface="Times New Roman" pitchFamily="18" charset="0"/>
              </a:rPr>
              <a:t>HRSA recognized the difficulties facing 340B covered entities that lack in-house pharmacies (11,000 as of late 1996)</a:t>
            </a:r>
          </a:p>
          <a:p>
            <a:pPr eaLnBrk="1" hangingPunct="1">
              <a:lnSpc>
                <a:spcPct val="80000"/>
              </a:lnSpc>
              <a:defRPr/>
            </a:pPr>
            <a:r>
              <a:rPr lang="en-US" sz="2600" dirty="0" smtClean="0">
                <a:latin typeface="Times New Roman" pitchFamily="18" charset="0"/>
              </a:rPr>
              <a:t>In 1996, HRSA issued guidelines approving the use of contract pharmacies to dispense 340B drugs and requiring manufacturers to offer 340B pricing on drugs dispensed by contract pharmacies to 340B-eligible patients</a:t>
            </a:r>
          </a:p>
          <a:p>
            <a:pPr eaLnBrk="1" hangingPunct="1">
              <a:lnSpc>
                <a:spcPct val="85000"/>
              </a:lnSpc>
              <a:defRPr/>
            </a:pPr>
            <a:r>
              <a:rPr lang="en-US" sz="2600" dirty="0" smtClean="0">
                <a:latin typeface="Times New Roman" pitchFamily="18" charset="0"/>
              </a:rPr>
              <a:t>Patients may choose to obtain drugs from any pharmacy, not just the contract pharmacy   </a:t>
            </a:r>
          </a:p>
          <a:p>
            <a:pPr eaLnBrk="1" hangingPunct="1">
              <a:lnSpc>
                <a:spcPct val="85000"/>
              </a:lnSpc>
              <a:defRPr/>
            </a:pPr>
            <a:r>
              <a:rPr lang="en-US" sz="2600" dirty="0" smtClean="0">
                <a:latin typeface="Times New Roman" pitchFamily="18" charset="0"/>
              </a:rPr>
              <a:t>The covered entity must use a “ship to/bill to” arrangement so that drugs are purchased by the CE but sent to the contract pharmacy</a:t>
            </a:r>
          </a:p>
        </p:txBody>
      </p:sp>
      <p:sp>
        <p:nvSpPr>
          <p:cNvPr id="4" name="Text Box 7"/>
          <p:cNvSpPr txBox="1">
            <a:spLocks noChangeArrowheads="1"/>
          </p:cNvSpPr>
          <p:nvPr/>
        </p:nvSpPr>
        <p:spPr bwMode="auto">
          <a:xfrm>
            <a:off x="381000" y="6248400"/>
            <a:ext cx="8575675" cy="400110"/>
          </a:xfrm>
          <a:prstGeom prst="rect">
            <a:avLst/>
          </a:prstGeom>
          <a:noFill/>
          <a:ln w="9525" algn="ctr">
            <a:noFill/>
            <a:miter lim="800000"/>
            <a:headEnd/>
            <a:tailEnd/>
          </a:ln>
        </p:spPr>
        <p:txBody>
          <a:bodyPr wrap="square">
            <a:spAutoFit/>
          </a:bodyPr>
          <a:lstStyle/>
          <a:p>
            <a:r>
              <a:rPr lang="en-US" sz="1000" dirty="0">
                <a:latin typeface="Times New Roman" pitchFamily="18" charset="0"/>
              </a:rPr>
              <a:t>Powers Pyles Sutter &amp; Verville, PC					     		 Bill von Oehsen</a:t>
            </a:r>
          </a:p>
          <a:p>
            <a:r>
              <a:rPr lang="en-US" sz="1000" dirty="0">
                <a:latin typeface="Times New Roman" pitchFamily="18" charset="0"/>
              </a:rPr>
              <a:t>(202) 466-6550						                	       </a:t>
            </a:r>
            <a:r>
              <a:rPr lang="en-US" sz="1000" dirty="0" smtClean="0">
                <a:latin typeface="Times New Roman" pitchFamily="18" charset="0"/>
              </a:rPr>
              <a:t>william.vonoehsen@ppsv.com</a:t>
            </a:r>
            <a:endParaRPr lang="en-US" sz="2400" dirty="0">
              <a:latin typeface="Times New Roman" pitchFamily="18" charset="0"/>
            </a:endParaRPr>
          </a:p>
        </p:txBody>
      </p:sp>
    </p:spTree>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3666</TotalTime>
  <Words>2282</Words>
  <Application>Microsoft Office PowerPoint</Application>
  <PresentationFormat>On-screen Show (4:3)</PresentationFormat>
  <Paragraphs>251</Paragraphs>
  <Slides>27</Slides>
  <Notes>12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Beam</vt:lpstr>
      <vt:lpstr> 340B For Ryan White Grantees</vt:lpstr>
      <vt:lpstr>Overview</vt:lpstr>
      <vt:lpstr>340B Primer: Background</vt:lpstr>
      <vt:lpstr>340B Primer: Background (cont’d)</vt:lpstr>
      <vt:lpstr>340B Primer: Covered Entities</vt:lpstr>
      <vt:lpstr>340B Primer: Covered Entities (cont’d)</vt:lpstr>
      <vt:lpstr>340B Primer: Calculating Ceiling Price</vt:lpstr>
      <vt:lpstr>340B Primer: Covered Entity Restrictions</vt:lpstr>
      <vt:lpstr>340B Primer: Contract Pharmacies</vt:lpstr>
      <vt:lpstr>340B Primer: Contract Pharmacies (cont’d)</vt:lpstr>
      <vt:lpstr>CE Restrictions: Duplicate Discounts</vt:lpstr>
      <vt:lpstr>Slide 12</vt:lpstr>
      <vt:lpstr>CE Restrictions:  Duplicate Discounts (cont’d)</vt:lpstr>
      <vt:lpstr>CE Restrictions: Anti-Diversion</vt:lpstr>
      <vt:lpstr>CE Restrictions: Anti-Diversion (cont’d)</vt:lpstr>
      <vt:lpstr>CE Restrictions: Anti-Diversion (cont’d)</vt:lpstr>
      <vt:lpstr>340B Reform: Medicaid Changes</vt:lpstr>
      <vt:lpstr>340B Reform: Integrity Provisions</vt:lpstr>
      <vt:lpstr>340B Reform: Integrity Provisions (cont’d)</vt:lpstr>
      <vt:lpstr>340B Reform: Integrity Provisions (cont’d)</vt:lpstr>
      <vt:lpstr>340B Reform: Recertification</vt:lpstr>
      <vt:lpstr>340B Reform: Recertification (cont’d)</vt:lpstr>
      <vt:lpstr>340B Reform: Recertification (cont’d)</vt:lpstr>
      <vt:lpstr>340B Reform: Recertification (cont’d)</vt:lpstr>
      <vt:lpstr>340B Reform: Recertification (cont’d)</vt:lpstr>
      <vt:lpstr>New OPA Registration Deadlines</vt:lpstr>
      <vt:lpstr>Update on Audits</vt:lpstr>
    </vt:vector>
  </TitlesOfParts>
  <Company>mindSHIFT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Issues Relevant to  The Public Health Service  340B Program</dc:title>
  <dc:creator>Andrea.Jaria</dc:creator>
  <cp:lastModifiedBy>Andrea Jeria</cp:lastModifiedBy>
  <cp:revision>352</cp:revision>
  <dcterms:created xsi:type="dcterms:W3CDTF">2006-01-06T21:12:15Z</dcterms:created>
  <dcterms:modified xsi:type="dcterms:W3CDTF">2012-10-10T21:19:40Z</dcterms:modified>
</cp:coreProperties>
</file>