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63" r:id="rId3"/>
    <p:sldId id="257" r:id="rId4"/>
    <p:sldId id="266" r:id="rId5"/>
    <p:sldId id="268" r:id="rId6"/>
    <p:sldId id="262" r:id="rId7"/>
    <p:sldId id="269" r:id="rId8"/>
    <p:sldId id="259" r:id="rId9"/>
    <p:sldId id="270" r:id="rId10"/>
    <p:sldId id="260" r:id="rId11"/>
    <p:sldId id="271" r:id="rId12"/>
    <p:sldId id="272" r:id="rId13"/>
    <p:sldId id="276" r:id="rId14"/>
    <p:sldId id="282" r:id="rId15"/>
    <p:sldId id="284" r:id="rId16"/>
    <p:sldId id="285" r:id="rId17"/>
    <p:sldId id="278" r:id="rId18"/>
    <p:sldId id="327" r:id="rId19"/>
    <p:sldId id="279" r:id="rId20"/>
    <p:sldId id="291" r:id="rId21"/>
    <p:sldId id="292" r:id="rId22"/>
    <p:sldId id="287" r:id="rId23"/>
    <p:sldId id="289" r:id="rId24"/>
    <p:sldId id="293" r:id="rId25"/>
    <p:sldId id="290" r:id="rId26"/>
    <p:sldId id="319" r:id="rId27"/>
    <p:sldId id="295" r:id="rId28"/>
    <p:sldId id="330" r:id="rId29"/>
    <p:sldId id="301" r:id="rId30"/>
    <p:sldId id="303" r:id="rId31"/>
    <p:sldId id="304" r:id="rId32"/>
    <p:sldId id="318" r:id="rId33"/>
    <p:sldId id="307" r:id="rId34"/>
    <p:sldId id="308" r:id="rId35"/>
    <p:sldId id="310" r:id="rId36"/>
    <p:sldId id="313" r:id="rId37"/>
    <p:sldId id="312" r:id="rId38"/>
    <p:sldId id="315" r:id="rId39"/>
    <p:sldId id="316" r:id="rId40"/>
    <p:sldId id="329" r:id="rId41"/>
    <p:sldId id="317" r:id="rId42"/>
    <p:sldId id="325" r:id="rId43"/>
    <p:sldId id="320" r:id="rId44"/>
    <p:sldId id="328" r:id="rId45"/>
    <p:sldId id="321" r:id="rId46"/>
    <p:sldId id="326" r:id="rId47"/>
    <p:sldId id="322" r:id="rId48"/>
    <p:sldId id="323" r:id="rId49"/>
    <p:sldId id="274" r:id="rId50"/>
    <p:sldId id="275" r:id="rId51"/>
    <p:sldId id="26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B271C-3D94-4553-B623-236A23645FD4}" type="datetimeFigureOut">
              <a:rPr lang="en-US" smtClean="0"/>
              <a:t>10/29/2012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B17A7-4813-444D-B668-ACA5627B300A}" type="slidenum">
              <a:rPr lang="en-US" smtClean="0"/>
              <a:t>‹#›</a:t>
            </a:fld>
            <a:endParaRPr lang="en-US"/>
          </a:p>
        </p:txBody>
      </p:sp>
    </p:spTree>
    <p:extLst>
      <p:ext uri="{BB962C8B-B14F-4D97-AF65-F5344CB8AC3E}">
        <p14:creationId xmlns:p14="http://schemas.microsoft.com/office/powerpoint/2010/main" val="291270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a:solidFill>
                  <a:schemeClr val="tx1"/>
                </a:solidFill>
                <a:latin typeface="Arial" charset="0"/>
                <a:ea typeface="ＭＳ Ｐゴシック" pitchFamily="-80" charset="-128"/>
              </a:defRPr>
            </a:lvl1pPr>
            <a:lvl2pPr marL="729057" indent="-280406" defTabSz="914437">
              <a:defRPr>
                <a:solidFill>
                  <a:schemeClr val="tx1"/>
                </a:solidFill>
                <a:latin typeface="Arial" charset="0"/>
                <a:ea typeface="ＭＳ Ｐゴシック" pitchFamily="-80" charset="-128"/>
              </a:defRPr>
            </a:lvl2pPr>
            <a:lvl3pPr marL="1121626" indent="-224325" defTabSz="914437">
              <a:defRPr>
                <a:solidFill>
                  <a:schemeClr val="tx1"/>
                </a:solidFill>
                <a:latin typeface="Arial" charset="0"/>
                <a:ea typeface="ＭＳ Ｐゴシック" pitchFamily="-80" charset="-128"/>
              </a:defRPr>
            </a:lvl3pPr>
            <a:lvl4pPr marL="1570276" indent="-224325" defTabSz="914437">
              <a:defRPr>
                <a:solidFill>
                  <a:schemeClr val="tx1"/>
                </a:solidFill>
                <a:latin typeface="Arial" charset="0"/>
                <a:ea typeface="ＭＳ Ｐゴシック" pitchFamily="-80" charset="-128"/>
              </a:defRPr>
            </a:lvl4pPr>
            <a:lvl5pPr marL="2018927" indent="-224325" defTabSz="914437">
              <a:defRPr>
                <a:solidFill>
                  <a:schemeClr val="tx1"/>
                </a:solidFill>
                <a:latin typeface="Arial" charset="0"/>
                <a:ea typeface="ＭＳ Ｐゴシック" pitchFamily="-80" charset="-128"/>
              </a:defRPr>
            </a:lvl5pPr>
            <a:lvl6pPr marL="2467577" indent="-224325" defTabSz="914437" eaLnBrk="0" fontAlgn="base" hangingPunct="0">
              <a:spcBef>
                <a:spcPct val="0"/>
              </a:spcBef>
              <a:spcAft>
                <a:spcPct val="0"/>
              </a:spcAft>
              <a:defRPr>
                <a:solidFill>
                  <a:schemeClr val="tx1"/>
                </a:solidFill>
                <a:latin typeface="Arial" charset="0"/>
                <a:ea typeface="ＭＳ Ｐゴシック" pitchFamily="-80" charset="-128"/>
              </a:defRPr>
            </a:lvl6pPr>
            <a:lvl7pPr marL="2916227" indent="-224325" defTabSz="914437" eaLnBrk="0" fontAlgn="base" hangingPunct="0">
              <a:spcBef>
                <a:spcPct val="0"/>
              </a:spcBef>
              <a:spcAft>
                <a:spcPct val="0"/>
              </a:spcAft>
              <a:defRPr>
                <a:solidFill>
                  <a:schemeClr val="tx1"/>
                </a:solidFill>
                <a:latin typeface="Arial" charset="0"/>
                <a:ea typeface="ＭＳ Ｐゴシック" pitchFamily="-80" charset="-128"/>
              </a:defRPr>
            </a:lvl7pPr>
            <a:lvl8pPr marL="3364878" indent="-224325" defTabSz="914437" eaLnBrk="0" fontAlgn="base" hangingPunct="0">
              <a:spcBef>
                <a:spcPct val="0"/>
              </a:spcBef>
              <a:spcAft>
                <a:spcPct val="0"/>
              </a:spcAft>
              <a:defRPr>
                <a:solidFill>
                  <a:schemeClr val="tx1"/>
                </a:solidFill>
                <a:latin typeface="Arial" charset="0"/>
                <a:ea typeface="ＭＳ Ｐゴシック" pitchFamily="-80" charset="-128"/>
              </a:defRPr>
            </a:lvl8pPr>
            <a:lvl9pPr marL="3813528" indent="-224325" defTabSz="914437" eaLnBrk="0" fontAlgn="base" hangingPunct="0">
              <a:spcBef>
                <a:spcPct val="0"/>
              </a:spcBef>
              <a:spcAft>
                <a:spcPct val="0"/>
              </a:spcAft>
              <a:defRPr>
                <a:solidFill>
                  <a:schemeClr val="tx1"/>
                </a:solidFill>
                <a:latin typeface="Arial" charset="0"/>
                <a:ea typeface="ＭＳ Ｐゴシック" pitchFamily="-80" charset="-128"/>
              </a:defRPr>
            </a:lvl9pPr>
          </a:lstStyle>
          <a:p>
            <a:fld id="{94E9A657-8B79-4CA6-9EA3-FD740CE4604A}" type="slidenum">
              <a:rPr lang="en-US"/>
              <a:pPr/>
              <a:t>22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686421" y="4345587"/>
            <a:ext cx="5485158"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Arial" pitchFamily="34" charset="0"/>
              </a:defRPr>
            </a:lvl1pPr>
            <a:lvl2pPr marL="742950" indent="-285750" defTabSz="912813">
              <a:defRPr>
                <a:solidFill>
                  <a:schemeClr val="tx1"/>
                </a:solidFill>
                <a:latin typeface="Arial" pitchFamily="34" charset="0"/>
              </a:defRPr>
            </a:lvl2pPr>
            <a:lvl3pPr marL="1143000" indent="-228600" defTabSz="912813">
              <a:defRPr>
                <a:solidFill>
                  <a:schemeClr val="tx1"/>
                </a:solidFill>
                <a:latin typeface="Arial" pitchFamily="34" charset="0"/>
              </a:defRPr>
            </a:lvl3pPr>
            <a:lvl4pPr marL="1600200" indent="-228600" defTabSz="912813">
              <a:defRPr>
                <a:solidFill>
                  <a:schemeClr val="tx1"/>
                </a:solidFill>
                <a:latin typeface="Arial" pitchFamily="34" charset="0"/>
              </a:defRPr>
            </a:lvl4pPr>
            <a:lvl5pPr marL="2057400" indent="-228600" defTabSz="912813">
              <a:defRPr>
                <a:solidFill>
                  <a:schemeClr val="tx1"/>
                </a:solidFill>
                <a:latin typeface="Arial" pitchFamily="34" charset="0"/>
              </a:defRPr>
            </a:lvl5pPr>
            <a:lvl6pPr marL="2514600" indent="-228600" defTabSz="912813" fontAlgn="base">
              <a:spcBef>
                <a:spcPct val="0"/>
              </a:spcBef>
              <a:spcAft>
                <a:spcPct val="0"/>
              </a:spcAft>
              <a:defRPr>
                <a:solidFill>
                  <a:schemeClr val="tx1"/>
                </a:solidFill>
                <a:latin typeface="Arial" pitchFamily="34" charset="0"/>
              </a:defRPr>
            </a:lvl6pPr>
            <a:lvl7pPr marL="2971800" indent="-228600" defTabSz="912813" fontAlgn="base">
              <a:spcBef>
                <a:spcPct val="0"/>
              </a:spcBef>
              <a:spcAft>
                <a:spcPct val="0"/>
              </a:spcAft>
              <a:defRPr>
                <a:solidFill>
                  <a:schemeClr val="tx1"/>
                </a:solidFill>
                <a:latin typeface="Arial" pitchFamily="34" charset="0"/>
              </a:defRPr>
            </a:lvl7pPr>
            <a:lvl8pPr marL="3429000" indent="-228600" defTabSz="912813" fontAlgn="base">
              <a:spcBef>
                <a:spcPct val="0"/>
              </a:spcBef>
              <a:spcAft>
                <a:spcPct val="0"/>
              </a:spcAft>
              <a:defRPr>
                <a:solidFill>
                  <a:schemeClr val="tx1"/>
                </a:solidFill>
                <a:latin typeface="Arial" pitchFamily="34" charset="0"/>
              </a:defRPr>
            </a:lvl8pPr>
            <a:lvl9pPr marL="3886200" indent="-228600" defTabSz="912813"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5ECE6AC9-07E4-4EDA-ACC9-F1CDC7F3ACA0}" type="slidenum">
              <a:rPr lang="en-US">
                <a:latin typeface="Calibri" pitchFamily="34" charset="0"/>
              </a:rPr>
              <a:pPr fontAlgn="base">
                <a:spcBef>
                  <a:spcPct val="0"/>
                </a:spcBef>
                <a:spcAft>
                  <a:spcPct val="0"/>
                </a:spcAft>
              </a:pPr>
              <a:t>23</a:t>
            </a:fld>
            <a:endParaRPr lang="en-US">
              <a:latin typeface="Calibri" pitchFamily="34" charset="0"/>
            </a:endParaRPr>
          </a:p>
        </p:txBody>
      </p:sp>
      <p:sp>
        <p:nvSpPr>
          <p:cNvPr id="120835"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24" tIns="45811" rIns="91624" bIns="45811"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32BF2A65-6986-4EE9-BDF9-F752953B33A2}" type="slidenum">
              <a:rPr lang="en-US" sz="1200">
                <a:latin typeface="Calibri" pitchFamily="34" charset="0"/>
              </a:rPr>
              <a:pPr algn="r"/>
              <a:t>23</a:t>
            </a:fld>
            <a:endParaRPr lang="en-US" sz="1200">
              <a:latin typeface="Calibri" pitchFamily="34" charset="0"/>
            </a:endParaRPr>
          </a:p>
        </p:txBody>
      </p:sp>
      <p:sp>
        <p:nvSpPr>
          <p:cNvPr id="1208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D6F0663-70B3-4850-9946-25C747AA3722}" type="datetimeFigureOut">
              <a:rPr lang="en-US" smtClean="0"/>
              <a:pPr/>
              <a:t>10/29/2012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8FB47A4-7AD8-444F-B6A6-0E4C43C103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6F0663-70B3-4850-9946-25C747AA3722}" type="datetimeFigureOut">
              <a:rPr lang="en-US" smtClean="0"/>
              <a:pPr/>
              <a:t>10/29/2012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FB47A4-7AD8-444F-B6A6-0E4C43C103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D6F0663-70B3-4850-9946-25C747AA3722}" type="datetimeFigureOut">
              <a:rPr lang="en-US" smtClean="0"/>
              <a:pPr/>
              <a:t>10/29/2012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8FB47A4-7AD8-444F-B6A6-0E4C43C103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6F0663-70B3-4850-9946-25C747AA3722}" type="datetimeFigureOut">
              <a:rPr lang="en-US" smtClean="0"/>
              <a:pPr/>
              <a:t>10/29/2012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FB47A4-7AD8-444F-B6A6-0E4C43C103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D6F0663-70B3-4850-9946-25C747AA3722}" type="datetimeFigureOut">
              <a:rPr lang="en-US" smtClean="0"/>
              <a:pPr/>
              <a:t>10/29/2012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8FB47A4-7AD8-444F-B6A6-0E4C43C103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6F0663-70B3-4850-9946-25C747AA3722}" type="datetimeFigureOut">
              <a:rPr lang="en-US" smtClean="0"/>
              <a:pPr/>
              <a:t>10/29/2012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FB47A4-7AD8-444F-B6A6-0E4C43C103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6F0663-70B3-4850-9946-25C747AA3722}" type="datetimeFigureOut">
              <a:rPr lang="en-US" smtClean="0"/>
              <a:pPr/>
              <a:t>10/29/2012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8FB47A4-7AD8-444F-B6A6-0E4C43C103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D6F0663-70B3-4850-9946-25C747AA3722}" type="datetimeFigureOut">
              <a:rPr lang="en-US" smtClean="0"/>
              <a:pPr/>
              <a:t>10/29/2012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8FB47A4-7AD8-444F-B6A6-0E4C43C103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D6F0663-70B3-4850-9946-25C747AA3722}" type="datetimeFigureOut">
              <a:rPr lang="en-US" smtClean="0"/>
              <a:pPr/>
              <a:t>10/29/2012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8FB47A4-7AD8-444F-B6A6-0E4C43C103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6F0663-70B3-4850-9946-25C747AA3722}" type="datetimeFigureOut">
              <a:rPr lang="en-US" smtClean="0"/>
              <a:pPr/>
              <a:t>10/29/2012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FB47A4-7AD8-444F-B6A6-0E4C43C103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D6F0663-70B3-4850-9946-25C747AA3722}" type="datetimeFigureOut">
              <a:rPr lang="en-US" smtClean="0"/>
              <a:pPr/>
              <a:t>10/29/2012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FB47A4-7AD8-444F-B6A6-0E4C43C103CE}"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D6F0663-70B3-4850-9946-25C747AA3722}" type="datetimeFigureOut">
              <a:rPr lang="en-US" smtClean="0"/>
              <a:pPr/>
              <a:t>10/29/2012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8FB47A4-7AD8-444F-B6A6-0E4C43C103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533400"/>
            <a:ext cx="6477000" cy="2868168"/>
          </a:xfrm>
        </p:spPr>
        <p:txBody>
          <a:bodyPr/>
          <a:lstStyle/>
          <a:p>
            <a:r>
              <a:rPr lang="en-US" dirty="0" smtClean="0"/>
              <a:t>Guidance to Achieve NCQA Patient Centered 		Medical Home Recognition</a:t>
            </a:r>
            <a:endParaRPr lang="en-US" dirty="0"/>
          </a:p>
        </p:txBody>
      </p:sp>
      <p:sp>
        <p:nvSpPr>
          <p:cNvPr id="3" name="Subtitle 2"/>
          <p:cNvSpPr>
            <a:spLocks noGrp="1"/>
          </p:cNvSpPr>
          <p:nvPr>
            <p:ph type="subTitle" idx="1"/>
          </p:nvPr>
        </p:nvSpPr>
        <p:spPr>
          <a:xfrm>
            <a:off x="2667000" y="3539864"/>
            <a:ext cx="6248400" cy="1101248"/>
          </a:xfrm>
        </p:spPr>
        <p:txBody>
          <a:bodyPr>
            <a:normAutofit/>
          </a:bodyPr>
          <a:lstStyle/>
          <a:p>
            <a:r>
              <a:rPr lang="en-US" dirty="0" smtClean="0"/>
              <a:t>Ayesha </a:t>
            </a:r>
            <a:r>
              <a:rPr lang="en-US" dirty="0" err="1" smtClean="0"/>
              <a:t>Mirza</a:t>
            </a:r>
            <a:r>
              <a:rPr lang="en-US" dirty="0" smtClean="0"/>
              <a:t>, Melissa </a:t>
            </a:r>
            <a:r>
              <a:rPr lang="en-US" dirty="0" err="1" smtClean="0"/>
              <a:t>Scites</a:t>
            </a:r>
            <a:r>
              <a:rPr lang="en-US" dirty="0" smtClean="0"/>
              <a:t>, </a:t>
            </a:r>
            <a:r>
              <a:rPr lang="en-US" dirty="0" err="1" smtClean="0"/>
              <a:t>Mobeen</a:t>
            </a:r>
            <a:r>
              <a:rPr lang="en-US" dirty="0" smtClean="0"/>
              <a:t> H. </a:t>
            </a:r>
            <a:r>
              <a:rPr lang="en-US" dirty="0" err="1" smtClean="0"/>
              <a:t>Rathore</a:t>
            </a:r>
            <a:endParaRPr lang="en-US" dirty="0" smtClean="0"/>
          </a:p>
          <a:p>
            <a:r>
              <a:rPr lang="en-US" dirty="0" smtClean="0"/>
              <a:t>University of Florida Center for HIV/AIDS Research, Education &amp; Service (UFCARES)</a:t>
            </a:r>
          </a:p>
          <a:p>
            <a:endParaRPr lang="en-US" dirty="0" smtClean="0"/>
          </a:p>
          <a:p>
            <a:endParaRPr lang="en-US" dirty="0"/>
          </a:p>
        </p:txBody>
      </p:sp>
      <p:pic>
        <p:nvPicPr>
          <p:cNvPr id="4" name="Picture 3" descr="cid:image003.png@01CD05C7.FA3831F0"/>
          <p:cNvPicPr/>
          <p:nvPr/>
        </p:nvPicPr>
        <p:blipFill>
          <a:blip r:embed="rId2" cstate="print"/>
          <a:srcRect/>
          <a:stretch>
            <a:fillRect/>
          </a:stretch>
        </p:blipFill>
        <p:spPr bwMode="auto">
          <a:xfrm>
            <a:off x="7620000" y="58674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5562600" y="5791200"/>
            <a:ext cx="2057400" cy="857250"/>
          </a:xfrm>
          <a:prstGeom prst="rect">
            <a:avLst/>
          </a:prstGeom>
          <a:noFill/>
          <a:ln w="9525" algn="in">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Pass Elements (2011)</a:t>
            </a:r>
            <a:endParaRPr lang="en-US" dirty="0"/>
          </a:p>
        </p:txBody>
      </p:sp>
      <p:sp>
        <p:nvSpPr>
          <p:cNvPr id="3" name="Content Placeholder 2"/>
          <p:cNvSpPr>
            <a:spLocks noGrp="1"/>
          </p:cNvSpPr>
          <p:nvPr>
            <p:ph idx="1"/>
          </p:nvPr>
        </p:nvSpPr>
        <p:spPr/>
        <p:txBody>
          <a:bodyPr/>
          <a:lstStyle/>
          <a:p>
            <a:r>
              <a:rPr lang="en-US" dirty="0" smtClean="0"/>
              <a:t>Standard 1A: Access During Office Hours</a:t>
            </a:r>
          </a:p>
          <a:p>
            <a:r>
              <a:rPr lang="en-US" dirty="0" smtClean="0"/>
              <a:t>Standard 2D: Using Data for Population Management</a:t>
            </a:r>
          </a:p>
          <a:p>
            <a:r>
              <a:rPr lang="en-US" dirty="0" smtClean="0"/>
              <a:t>Standard 3C: Care Management</a:t>
            </a:r>
          </a:p>
          <a:p>
            <a:r>
              <a:rPr lang="en-US" dirty="0" smtClean="0"/>
              <a:t>Standard 4A: Self-Care Process</a:t>
            </a:r>
          </a:p>
          <a:p>
            <a:r>
              <a:rPr lang="en-US" dirty="0" smtClean="0"/>
              <a:t>Standard 5B: Referral Tracking and Follow-Up</a:t>
            </a:r>
          </a:p>
          <a:p>
            <a:r>
              <a:rPr lang="en-US" dirty="0" smtClean="0"/>
              <a:t>Standard 6C: Implement Continuous Quality Improvement Process</a:t>
            </a:r>
            <a:endParaRPr lang="en-US" dirty="0"/>
          </a:p>
        </p:txBody>
      </p:sp>
      <p:pic>
        <p:nvPicPr>
          <p:cNvPr id="4" name="Picture 3"/>
          <p:cNvPicPr/>
          <p:nvPr/>
        </p:nvPicPr>
        <p:blipFill>
          <a:blip r:embed="rId2" cstate="print"/>
          <a:srcRect/>
          <a:stretch>
            <a:fillRect/>
          </a:stretch>
        </p:blipFill>
        <p:spPr bwMode="auto">
          <a:xfrm>
            <a:off x="4876800" y="5715000"/>
            <a:ext cx="2133600" cy="7810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86600" y="5715000"/>
            <a:ext cx="9906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PCMH??</a:t>
            </a:r>
            <a:endParaRPr lang="en-US" dirty="0"/>
          </a:p>
        </p:txBody>
      </p:sp>
      <p:sp>
        <p:nvSpPr>
          <p:cNvPr id="3" name="Content Placeholder 2"/>
          <p:cNvSpPr>
            <a:spLocks noGrp="1"/>
          </p:cNvSpPr>
          <p:nvPr>
            <p:ph idx="1"/>
          </p:nvPr>
        </p:nvSpPr>
        <p:spPr/>
        <p:txBody>
          <a:bodyPr/>
          <a:lstStyle/>
          <a:p>
            <a:r>
              <a:rPr lang="en-US" dirty="0" smtClean="0"/>
              <a:t>Continued Emphasis on Improving Quality and Reducing Costs</a:t>
            </a:r>
          </a:p>
          <a:p>
            <a:r>
              <a:rPr lang="en-US" dirty="0" smtClean="0"/>
              <a:t>Potential greater reimbursements and cost savings by health plans</a:t>
            </a:r>
          </a:p>
          <a:p>
            <a:r>
              <a:rPr lang="en-US" dirty="0" smtClean="0"/>
              <a:t>Medicaid programs considering implementing some type of PCMH demonstration</a:t>
            </a:r>
          </a:p>
          <a:p>
            <a:r>
              <a:rPr lang="en-US" dirty="0" smtClean="0"/>
              <a:t>Improved Health Outcomes for Patients</a:t>
            </a:r>
            <a:endParaRPr lang="en-US" dirty="0"/>
          </a:p>
        </p:txBody>
      </p:sp>
      <p:pic>
        <p:nvPicPr>
          <p:cNvPr id="4" name="Picture 3"/>
          <p:cNvPicPr/>
          <p:nvPr/>
        </p:nvPicPr>
        <p:blipFill>
          <a:blip r:embed="rId2" cstate="print"/>
          <a:srcRect/>
          <a:stretch>
            <a:fillRect/>
          </a:stretch>
        </p:blipFill>
        <p:spPr bwMode="auto">
          <a:xfrm>
            <a:off x="4876800" y="5715000"/>
            <a:ext cx="2057400" cy="7810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86600" y="5715000"/>
            <a:ext cx="9906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t>UF CARES Experience</a:t>
            </a:r>
            <a:endParaRPr lang="en-US" dirty="0"/>
          </a:p>
        </p:txBody>
      </p:sp>
      <p:sp>
        <p:nvSpPr>
          <p:cNvPr id="3" name="Content Placeholder 2"/>
          <p:cNvSpPr>
            <a:spLocks noGrp="1"/>
          </p:cNvSpPr>
          <p:nvPr>
            <p:ph idx="1"/>
          </p:nvPr>
        </p:nvSpPr>
        <p:spPr>
          <a:xfrm>
            <a:off x="457200" y="1447800"/>
            <a:ext cx="7239000" cy="5007936"/>
          </a:xfrm>
        </p:spPr>
        <p:txBody>
          <a:bodyPr>
            <a:normAutofit fontScale="62500" lnSpcReduction="20000"/>
          </a:bodyPr>
          <a:lstStyle/>
          <a:p>
            <a:r>
              <a:rPr lang="en-US" dirty="0" smtClean="0"/>
              <a:t>Purchased Survey Tool in December 2010</a:t>
            </a:r>
          </a:p>
          <a:p>
            <a:r>
              <a:rPr lang="en-US" dirty="0" smtClean="0"/>
              <a:t>Review of Materials and Standards began in January 2011</a:t>
            </a:r>
          </a:p>
          <a:p>
            <a:r>
              <a:rPr lang="en-US" dirty="0" smtClean="0"/>
              <a:t>Incorporated PCMH evaluation into monthly Clinical Effectiveness Group Meetings</a:t>
            </a:r>
          </a:p>
          <a:p>
            <a:r>
              <a:rPr lang="en-US" dirty="0" smtClean="0"/>
              <a:t>Feb-May: Started meeting twice a month, then hit roadblock with accessing EMR reports, and progress slowed</a:t>
            </a:r>
          </a:p>
          <a:p>
            <a:r>
              <a:rPr lang="en-US" dirty="0" smtClean="0"/>
              <a:t>June :  Met with organizational leaders and gained support to utilize system resources to provide required reporting.  </a:t>
            </a:r>
          </a:p>
          <a:p>
            <a:r>
              <a:rPr lang="en-US" dirty="0" smtClean="0"/>
              <a:t>June-present:  detailed review of each element uploading hundreds of pages of documentation and screen shots to demonstrate performance</a:t>
            </a:r>
          </a:p>
          <a:p>
            <a:r>
              <a:rPr lang="en-US" dirty="0" smtClean="0"/>
              <a:t>Required hard look at current processes and need for system changes and improvements</a:t>
            </a:r>
          </a:p>
          <a:p>
            <a:r>
              <a:rPr lang="en-US" dirty="0" smtClean="0"/>
              <a:t>Submission Goal:  July 2011</a:t>
            </a:r>
          </a:p>
          <a:p>
            <a:r>
              <a:rPr lang="en-US" dirty="0" smtClean="0"/>
              <a:t>Concurrent challenges:  undergoing EMR transition and provider changes</a:t>
            </a:r>
          </a:p>
          <a:p>
            <a:r>
              <a:rPr lang="en-US" dirty="0" smtClean="0"/>
              <a:t>Difficult to implement new policies and procedures during period of instability</a:t>
            </a:r>
          </a:p>
          <a:p>
            <a:r>
              <a:rPr lang="en-US" dirty="0" smtClean="0"/>
              <a:t>Strengths:  buy-in and support from senior leadership, participation and interest in process from all staff disciplines</a:t>
            </a:r>
          </a:p>
          <a:p>
            <a:endParaRPr lang="en-US" dirty="0"/>
          </a:p>
        </p:txBody>
      </p:sp>
      <p:pic>
        <p:nvPicPr>
          <p:cNvPr id="5" name="Picture 4"/>
          <p:cNvPicPr/>
          <p:nvPr/>
        </p:nvPicPr>
        <p:blipFill>
          <a:blip r:embed="rId2" cstate="print"/>
          <a:srcRect/>
          <a:stretch>
            <a:fillRect/>
          </a:stretch>
        </p:blipFill>
        <p:spPr bwMode="auto">
          <a:xfrm>
            <a:off x="4876800" y="5867400"/>
            <a:ext cx="2057400" cy="762000"/>
          </a:xfrm>
          <a:prstGeom prst="rect">
            <a:avLst/>
          </a:prstGeom>
          <a:noFill/>
          <a:ln w="9525" algn="in">
            <a:miter lim="800000"/>
            <a:headEnd/>
            <a:tailEnd/>
          </a:ln>
        </p:spPr>
      </p:pic>
      <p:pic>
        <p:nvPicPr>
          <p:cNvPr id="6" name="Picture 5" descr="cid:image003.png@01CD05C7.FA3831F0"/>
          <p:cNvPicPr/>
          <p:nvPr/>
        </p:nvPicPr>
        <p:blipFill>
          <a:blip r:embed="rId3" cstate="print"/>
          <a:srcRect/>
          <a:stretch>
            <a:fillRect/>
          </a:stretch>
        </p:blipFill>
        <p:spPr bwMode="auto">
          <a:xfrm>
            <a:off x="7010400" y="5867400"/>
            <a:ext cx="10668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2800" dirty="0" smtClean="0"/>
              <a:t>Go to website: </a:t>
            </a:r>
            <a:r>
              <a:rPr lang="en-US" sz="2800" u="sng" dirty="0" smtClean="0">
                <a:solidFill>
                  <a:schemeClr val="tx2">
                    <a:lumMod val="75000"/>
                  </a:schemeClr>
                </a:solidFill>
              </a:rPr>
              <a:t>www.ncqa.org</a:t>
            </a:r>
          </a:p>
          <a:p>
            <a:r>
              <a:rPr lang="en-US" sz="2800" dirty="0" smtClean="0"/>
              <a:t>Take time to review &amp;understand concept</a:t>
            </a:r>
          </a:p>
          <a:p>
            <a:r>
              <a:rPr lang="en-US" sz="2800" dirty="0" smtClean="0"/>
              <a:t>Download Standard &amp; Guidelines (free)</a:t>
            </a:r>
          </a:p>
          <a:p>
            <a:r>
              <a:rPr lang="en-US" sz="2800" dirty="0" smtClean="0"/>
              <a:t>Download Application (free)</a:t>
            </a:r>
          </a:p>
          <a:p>
            <a:r>
              <a:rPr lang="en-US" sz="2800" dirty="0" smtClean="0"/>
              <a:t>Purchase Survey Tool ($80)</a:t>
            </a:r>
          </a:p>
          <a:p>
            <a:endParaRPr lang="en-US" sz="2800" dirty="0"/>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3169370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Understand what you want to accomplish</a:t>
            </a:r>
          </a:p>
          <a:p>
            <a:r>
              <a:rPr lang="en-US" dirty="0" smtClean="0"/>
              <a:t>Do you have capacity and resources?</a:t>
            </a:r>
          </a:p>
          <a:p>
            <a:r>
              <a:rPr lang="en-US" dirty="0" smtClean="0"/>
              <a:t>Communicate with your senior leadership and staff – get buy in!</a:t>
            </a:r>
          </a:p>
          <a:p>
            <a:r>
              <a:rPr lang="en-US" dirty="0" smtClean="0"/>
              <a:t>Identify Project Team</a:t>
            </a:r>
          </a:p>
          <a:p>
            <a:pPr lvl="1"/>
            <a:r>
              <a:rPr lang="en-US" dirty="0" smtClean="0"/>
              <a:t>5-9 key staff </a:t>
            </a:r>
          </a:p>
          <a:p>
            <a:pPr lvl="1"/>
            <a:r>
              <a:rPr lang="en-US" dirty="0" smtClean="0"/>
              <a:t>1-2 “champions” with 1 being project leader</a:t>
            </a:r>
          </a:p>
          <a:p>
            <a:pPr lvl="1"/>
            <a:r>
              <a:rPr lang="en-US" dirty="0" smtClean="0"/>
              <a:t>Patient/Peer Advocates/CAB?</a:t>
            </a:r>
          </a:p>
          <a:p>
            <a:r>
              <a:rPr lang="en-US" dirty="0" smtClean="0"/>
              <a:t>Develop Timeline, Set Goals for Completion</a:t>
            </a:r>
            <a:endParaRPr lang="en-US" dirty="0"/>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788478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Prepared for…</a:t>
            </a:r>
            <a:endParaRPr lang="en-US" dirty="0"/>
          </a:p>
        </p:txBody>
      </p:sp>
      <p:sp>
        <p:nvSpPr>
          <p:cNvPr id="3" name="Content Placeholder 2"/>
          <p:cNvSpPr>
            <a:spLocks noGrp="1"/>
          </p:cNvSpPr>
          <p:nvPr>
            <p:ph idx="1"/>
          </p:nvPr>
        </p:nvSpPr>
        <p:spPr/>
        <p:txBody>
          <a:bodyPr/>
          <a:lstStyle/>
          <a:p>
            <a:r>
              <a:rPr lang="en-US" dirty="0" smtClean="0"/>
              <a:t>Rigorous and Lengthy Process</a:t>
            </a:r>
          </a:p>
          <a:p>
            <a:r>
              <a:rPr lang="en-US" dirty="0" smtClean="0"/>
              <a:t>Transformation with need to develop, change and improve processes</a:t>
            </a:r>
          </a:p>
          <a:p>
            <a:r>
              <a:rPr lang="en-US" dirty="0" smtClean="0"/>
              <a:t>Possible Resistance to Change</a:t>
            </a:r>
          </a:p>
          <a:p>
            <a:r>
              <a:rPr lang="en-US" dirty="0" smtClean="0"/>
              <a:t>Challenges with Commitment, waning enthusiasm, competing priorities</a:t>
            </a:r>
          </a:p>
          <a:p>
            <a:r>
              <a:rPr lang="en-US" dirty="0" smtClean="0"/>
              <a:t>Other administrative barriers – contractual issues, IT support</a:t>
            </a:r>
            <a:endParaRPr lang="en-US" dirty="0"/>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1200971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a:t>
            </a:r>
            <a:endParaRPr lang="en-US" dirty="0"/>
          </a:p>
        </p:txBody>
      </p:sp>
      <p:sp>
        <p:nvSpPr>
          <p:cNvPr id="3" name="Content Placeholder 2"/>
          <p:cNvSpPr>
            <a:spLocks noGrp="1"/>
          </p:cNvSpPr>
          <p:nvPr>
            <p:ph idx="1"/>
          </p:nvPr>
        </p:nvSpPr>
        <p:spPr/>
        <p:txBody>
          <a:bodyPr/>
          <a:lstStyle/>
          <a:p>
            <a:r>
              <a:rPr lang="en-US" dirty="0" smtClean="0"/>
              <a:t>Be realistic on timeline, don’t be too ambitious so team is not overwhelmed</a:t>
            </a:r>
          </a:p>
          <a:p>
            <a:r>
              <a:rPr lang="en-US" dirty="0" smtClean="0"/>
              <a:t>Be thorough in your review of guidelines, participate in available trainings</a:t>
            </a:r>
          </a:p>
          <a:p>
            <a:r>
              <a:rPr lang="en-US" dirty="0" smtClean="0"/>
              <a:t>Meet regularly, make it a priority</a:t>
            </a:r>
          </a:p>
          <a:p>
            <a:r>
              <a:rPr lang="en-US" dirty="0" smtClean="0"/>
              <a:t>Communicate regularly with entire staff focusing on benefit of achievement</a:t>
            </a:r>
          </a:p>
          <a:p>
            <a:r>
              <a:rPr lang="en-US" dirty="0" smtClean="0"/>
              <a:t>Celebrate milestones and progress</a:t>
            </a:r>
            <a:endParaRPr lang="en-US" dirty="0"/>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4280191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8493338"/>
              </p:ext>
            </p:extLst>
          </p:nvPr>
        </p:nvGraphicFramePr>
        <p:xfrm>
          <a:off x="609600" y="228600"/>
          <a:ext cx="6884299" cy="6396446"/>
        </p:xfrm>
        <a:graphic>
          <a:graphicData uri="http://schemas.openxmlformats.org/drawingml/2006/table">
            <a:tbl>
              <a:tblPr firstRow="1" firstCol="1" bandRow="1">
                <a:tableStyleId>{5C22544A-7EE6-4342-B048-85BDC9FD1C3A}</a:tableStyleId>
              </a:tblPr>
              <a:tblGrid>
                <a:gridCol w="574860"/>
                <a:gridCol w="79812"/>
                <a:gridCol w="1515344"/>
                <a:gridCol w="436807"/>
                <a:gridCol w="388273"/>
                <a:gridCol w="585645"/>
                <a:gridCol w="585106"/>
                <a:gridCol w="2718452"/>
              </a:tblGrid>
              <a:tr h="418848">
                <a:tc gridSpan="2">
                  <a:txBody>
                    <a:bodyPr/>
                    <a:lstStyle/>
                    <a:p>
                      <a:pPr>
                        <a:lnSpc>
                          <a:spcPct val="115000"/>
                        </a:lnSpc>
                      </a:pPr>
                      <a:endParaRPr lang="en-US" sz="800">
                        <a:effectLst/>
                        <a:latin typeface="Calibri"/>
                        <a:cs typeface="Times New Roman"/>
                      </a:endParaRPr>
                    </a:p>
                  </a:txBody>
                  <a:tcPr marL="51536" marR="51536" marT="0" marB="0" anchor="b"/>
                </a:tc>
                <a:tc hMerge="1">
                  <a:txBody>
                    <a:bodyPr/>
                    <a:lstStyle/>
                    <a:p>
                      <a:endParaRPr lang="en-US"/>
                    </a:p>
                  </a:txBody>
                  <a:tcPr/>
                </a:tc>
                <a:tc>
                  <a:txBody>
                    <a:bodyPr/>
                    <a:lstStyle/>
                    <a:p>
                      <a:pPr>
                        <a:lnSpc>
                          <a:spcPct val="115000"/>
                        </a:lnSpc>
                      </a:pPr>
                      <a:endParaRPr lang="en-US" sz="800">
                        <a:effectLst/>
                        <a:latin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400">
                          <a:effectLst/>
                        </a:rPr>
                        <a:t>Pts possible</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600">
                          <a:effectLst/>
                        </a:rPr>
                        <a:t>Pts Earned</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dirty="0">
                          <a:effectLst/>
                        </a:rPr>
                        <a:t>Target Completion Date</a:t>
                      </a:r>
                      <a:endParaRPr lang="en-US" sz="800" dirty="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Completed</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Comments/Linked Documents/Pending Information</a:t>
                      </a:r>
                      <a:endParaRPr lang="en-US" sz="800">
                        <a:effectLst/>
                        <a:latin typeface="Calibri"/>
                        <a:ea typeface="Calibri"/>
                        <a:cs typeface="Times New Roman"/>
                      </a:endParaRPr>
                    </a:p>
                  </a:txBody>
                  <a:tcPr marL="51536" marR="51536" marT="0" marB="0" anchor="b"/>
                </a:tc>
              </a:tr>
              <a:tr h="276205">
                <a:tc gridSpan="2">
                  <a:txBody>
                    <a:bodyPr/>
                    <a:lstStyle/>
                    <a:p>
                      <a:pPr marL="0" marR="0">
                        <a:lnSpc>
                          <a:spcPct val="115000"/>
                        </a:lnSpc>
                        <a:spcBef>
                          <a:spcPts val="0"/>
                        </a:spcBef>
                        <a:spcAft>
                          <a:spcPts val="0"/>
                        </a:spcAft>
                      </a:pPr>
                      <a:r>
                        <a:rPr lang="en-US" sz="700">
                          <a:effectLst/>
                        </a:rPr>
                        <a:t>Survey Tool Purchase</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dirty="0">
                          <a:effectLst/>
                        </a:rPr>
                        <a:t>11/24/2010</a:t>
                      </a:r>
                      <a:endParaRPr lang="en-US" sz="800" dirty="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11/24/2010</a:t>
                      </a:r>
                      <a:endParaRPr lang="en-US" sz="80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r>
              <a:tr h="276205">
                <a:tc gridSpan="2">
                  <a:txBody>
                    <a:bodyPr/>
                    <a:lstStyle/>
                    <a:p>
                      <a:pPr marL="0" marR="0">
                        <a:lnSpc>
                          <a:spcPct val="115000"/>
                        </a:lnSpc>
                        <a:spcBef>
                          <a:spcPts val="0"/>
                        </a:spcBef>
                        <a:spcAft>
                          <a:spcPts val="0"/>
                        </a:spcAft>
                      </a:pPr>
                      <a:r>
                        <a:rPr lang="en-US" sz="700">
                          <a:effectLst/>
                        </a:rPr>
                        <a:t>NCQA Application</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7/11/2011</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r>
              <a:tr h="418848">
                <a:tc gridSpan="2">
                  <a:txBody>
                    <a:bodyPr/>
                    <a:lstStyle/>
                    <a:p>
                      <a:pPr marL="0" marR="0">
                        <a:lnSpc>
                          <a:spcPct val="115000"/>
                        </a:lnSpc>
                        <a:spcBef>
                          <a:spcPts val="0"/>
                        </a:spcBef>
                        <a:spcAft>
                          <a:spcPts val="0"/>
                        </a:spcAft>
                      </a:pPr>
                      <a:r>
                        <a:rPr lang="en-US" sz="700">
                          <a:effectLst/>
                        </a:rPr>
                        <a:t>Business Associate Agreement</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7/11/2011</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dirty="0">
                          <a:effectLst/>
                        </a:rPr>
                        <a:t> </a:t>
                      </a:r>
                      <a:endParaRPr lang="en-US" sz="800" dirty="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a:effectLst/>
                        </a:rPr>
                        <a:t>6/13/11 - downloaded and submitted to Contract services </a:t>
                      </a:r>
                      <a:endParaRPr lang="en-US" sz="800">
                        <a:effectLst/>
                        <a:latin typeface="Calibri"/>
                        <a:ea typeface="Calibri"/>
                        <a:cs typeface="Times New Roman"/>
                      </a:endParaRPr>
                    </a:p>
                  </a:txBody>
                  <a:tcPr marL="51536" marR="51536" marT="0" marB="0" anchor="b"/>
                </a:tc>
              </a:tr>
              <a:tr h="418848">
                <a:tc gridSpan="2">
                  <a:txBody>
                    <a:bodyPr/>
                    <a:lstStyle/>
                    <a:p>
                      <a:pPr marL="0" marR="0">
                        <a:lnSpc>
                          <a:spcPct val="115000"/>
                        </a:lnSpc>
                        <a:spcBef>
                          <a:spcPts val="0"/>
                        </a:spcBef>
                        <a:spcAft>
                          <a:spcPts val="0"/>
                        </a:spcAft>
                      </a:pPr>
                      <a:r>
                        <a:rPr lang="en-US" sz="700">
                          <a:effectLst/>
                        </a:rPr>
                        <a:t>General Agreement/Contract</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7/11/2011</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r>
              <a:tr h="168444">
                <a:tc gridSpan="2">
                  <a:txBody>
                    <a:bodyPr/>
                    <a:lstStyle/>
                    <a:p>
                      <a:pPr>
                        <a:lnSpc>
                          <a:spcPct val="115000"/>
                        </a:lnSpc>
                      </a:pPr>
                      <a:endParaRPr lang="en-US" sz="800">
                        <a:effectLst/>
                        <a:latin typeface="Calibri"/>
                        <a:cs typeface="Times New Roman"/>
                      </a:endParaRPr>
                    </a:p>
                  </a:txBody>
                  <a:tcPr marL="51536" marR="51536" marT="0" marB="0" anchor="b"/>
                </a:tc>
                <a:tc hMerge="1">
                  <a:txBody>
                    <a:bodyPr/>
                    <a:lstStyle/>
                    <a:p>
                      <a:endParaRPr lang="en-US"/>
                    </a:p>
                  </a:txBody>
                  <a:tcPr/>
                </a:tc>
                <a:tc>
                  <a:txBody>
                    <a:bodyPr/>
                    <a:lstStyle/>
                    <a:p>
                      <a:pPr>
                        <a:lnSpc>
                          <a:spcPct val="115000"/>
                        </a:lnSpc>
                      </a:pPr>
                      <a:endParaRPr lang="en-US" sz="800">
                        <a:effectLst/>
                        <a:latin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r>
              <a:tr h="168444">
                <a:tc gridSpan="3">
                  <a:txBody>
                    <a:bodyPr/>
                    <a:lstStyle/>
                    <a:p>
                      <a:pPr marL="0" marR="0">
                        <a:lnSpc>
                          <a:spcPct val="115000"/>
                        </a:lnSpc>
                        <a:spcBef>
                          <a:spcPts val="0"/>
                        </a:spcBef>
                        <a:spcAft>
                          <a:spcPts val="0"/>
                        </a:spcAft>
                      </a:pPr>
                      <a:r>
                        <a:rPr lang="en-US" sz="700" u="sng">
                          <a:effectLst/>
                        </a:rPr>
                        <a:t>Standard 1:  Access and Communication</a:t>
                      </a:r>
                      <a:endParaRPr lang="en-US" sz="800">
                        <a:effectLst/>
                        <a:latin typeface="Calibri"/>
                        <a:ea typeface="Calibri"/>
                        <a:cs typeface="Times New Roman"/>
                      </a:endParaRPr>
                    </a:p>
                  </a:txBody>
                  <a:tcPr marL="51536" marR="51536" marT="0" marB="0" anchor="b"/>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a:lnSpc>
                          <a:spcPct val="115000"/>
                        </a:lnSpc>
                      </a:pPr>
                      <a:endParaRPr lang="en-US" sz="800">
                        <a:effectLst/>
                        <a:latin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r>
              <a:tr h="1274705">
                <a:tc>
                  <a:txBody>
                    <a:bodyPr/>
                    <a:lstStyle/>
                    <a:p>
                      <a:pPr>
                        <a:lnSpc>
                          <a:spcPct val="115000"/>
                        </a:lnSpc>
                      </a:pPr>
                      <a:endParaRPr lang="en-US" sz="800">
                        <a:effectLst/>
                        <a:latin typeface="Calibri"/>
                        <a:cs typeface="Times New Roman"/>
                      </a:endParaRPr>
                    </a:p>
                  </a:txBody>
                  <a:tcPr marL="51536" marR="51536" marT="0" marB="0" anchor="b"/>
                </a:tc>
                <a:tc gridSpan="2">
                  <a:txBody>
                    <a:bodyPr/>
                    <a:lstStyle/>
                    <a:p>
                      <a:pPr marL="0" marR="0">
                        <a:lnSpc>
                          <a:spcPct val="115000"/>
                        </a:lnSpc>
                        <a:spcBef>
                          <a:spcPts val="0"/>
                        </a:spcBef>
                        <a:spcAft>
                          <a:spcPts val="0"/>
                        </a:spcAft>
                      </a:pPr>
                      <a:r>
                        <a:rPr lang="en-US" sz="700">
                          <a:effectLst/>
                        </a:rPr>
                        <a:t>Element A - Access and Communication processes**</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4</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4</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5/1/11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100%</a:t>
                      </a:r>
                      <a:endParaRPr lang="en-US" sz="800">
                        <a:effectLst/>
                        <a:latin typeface="Calibri"/>
                        <a:ea typeface="Calibri"/>
                        <a:cs typeface="Times New Roman"/>
                      </a:endParaRPr>
                    </a:p>
                  </a:txBody>
                  <a:tcPr marL="51536" marR="51536" marT="0" marB="0" anchor="b"/>
                </a:tc>
                <a:tc>
                  <a:txBody>
                    <a:bodyPr/>
                    <a:lstStyle/>
                    <a:p>
                      <a:pPr marL="342900" marR="0" lvl="0" indent="-342900">
                        <a:lnSpc>
                          <a:spcPct val="115000"/>
                        </a:lnSpc>
                        <a:spcBef>
                          <a:spcPts val="0"/>
                        </a:spcBef>
                        <a:spcAft>
                          <a:spcPts val="0"/>
                        </a:spcAft>
                        <a:buFont typeface="Symbol"/>
                        <a:buChar char=""/>
                      </a:pPr>
                      <a:r>
                        <a:rPr lang="en-US" sz="700">
                          <a:effectLst/>
                        </a:rPr>
                        <a:t>Policy – Completion of Appointment Requests (Pt Online)</a:t>
                      </a:r>
                      <a:endParaRPr lang="en-US" sz="800">
                        <a:effectLst/>
                      </a:endParaRPr>
                    </a:p>
                    <a:p>
                      <a:pPr marL="342900" marR="0" lvl="0" indent="-342900">
                        <a:lnSpc>
                          <a:spcPct val="115000"/>
                        </a:lnSpc>
                        <a:spcBef>
                          <a:spcPts val="0"/>
                        </a:spcBef>
                        <a:spcAft>
                          <a:spcPts val="0"/>
                        </a:spcAft>
                        <a:buFont typeface="Symbol"/>
                        <a:buChar char=""/>
                      </a:pPr>
                      <a:r>
                        <a:rPr lang="en-US" sz="700">
                          <a:effectLst/>
                        </a:rPr>
                        <a:t>Patient Online web screen shot and copy of brochure</a:t>
                      </a:r>
                      <a:endParaRPr lang="en-US" sz="800">
                        <a:effectLst/>
                      </a:endParaRPr>
                    </a:p>
                    <a:p>
                      <a:pPr marL="342900" marR="0" lvl="0" indent="-342900">
                        <a:lnSpc>
                          <a:spcPct val="115000"/>
                        </a:lnSpc>
                        <a:spcBef>
                          <a:spcPts val="0"/>
                        </a:spcBef>
                        <a:spcAft>
                          <a:spcPts val="0"/>
                        </a:spcAft>
                        <a:buFont typeface="Symbol"/>
                        <a:buChar char=""/>
                      </a:pPr>
                      <a:r>
                        <a:rPr lang="en-US" sz="700">
                          <a:effectLst/>
                        </a:rPr>
                        <a:t>Policy – Continuity of Care</a:t>
                      </a:r>
                      <a:endParaRPr lang="en-US" sz="800">
                        <a:effectLst/>
                      </a:endParaRPr>
                    </a:p>
                    <a:p>
                      <a:pPr marL="342900" marR="0" lvl="0" indent="-342900">
                        <a:lnSpc>
                          <a:spcPct val="115000"/>
                        </a:lnSpc>
                        <a:spcBef>
                          <a:spcPts val="0"/>
                        </a:spcBef>
                        <a:spcAft>
                          <a:spcPts val="0"/>
                        </a:spcAft>
                        <a:buFont typeface="Symbol"/>
                        <a:buChar char=""/>
                      </a:pPr>
                      <a:r>
                        <a:rPr lang="en-US" sz="700">
                          <a:effectLst/>
                        </a:rPr>
                        <a:t>SOP – Patient Scheduling &amp; POC Coord (PPC1A_2F_3E)</a:t>
                      </a:r>
                      <a:endParaRPr lang="en-US" sz="800">
                        <a:effectLst/>
                      </a:endParaRPr>
                    </a:p>
                    <a:p>
                      <a:pPr marL="342900" marR="0" lvl="0" indent="-342900">
                        <a:lnSpc>
                          <a:spcPct val="115000"/>
                        </a:lnSpc>
                        <a:spcBef>
                          <a:spcPts val="0"/>
                        </a:spcBef>
                        <a:spcAft>
                          <a:spcPts val="0"/>
                        </a:spcAft>
                        <a:buFont typeface="Symbol"/>
                        <a:buChar char=""/>
                      </a:pPr>
                      <a:r>
                        <a:rPr lang="en-US" sz="700">
                          <a:effectLst/>
                        </a:rPr>
                        <a:t>Policy – Telephone Triage</a:t>
                      </a:r>
                      <a:endParaRPr lang="en-US" sz="800">
                        <a:effectLst/>
                      </a:endParaRPr>
                    </a:p>
                    <a:p>
                      <a:pPr marL="342900" marR="0" lvl="0" indent="-342900">
                        <a:lnSpc>
                          <a:spcPct val="115000"/>
                        </a:lnSpc>
                        <a:spcBef>
                          <a:spcPts val="0"/>
                        </a:spcBef>
                        <a:spcAft>
                          <a:spcPts val="0"/>
                        </a:spcAft>
                        <a:buFont typeface="Symbol"/>
                        <a:buChar char=""/>
                      </a:pPr>
                      <a:r>
                        <a:rPr lang="en-US" sz="700">
                          <a:effectLst/>
                        </a:rPr>
                        <a:t>Policy – After Hours Answering Service</a:t>
                      </a:r>
                      <a:endParaRPr lang="en-US" sz="800">
                        <a:effectLst/>
                      </a:endParaRPr>
                    </a:p>
                    <a:p>
                      <a:pPr marL="342900" marR="0" lvl="0" indent="-342900">
                        <a:lnSpc>
                          <a:spcPct val="115000"/>
                        </a:lnSpc>
                        <a:spcBef>
                          <a:spcPts val="0"/>
                        </a:spcBef>
                        <a:spcAft>
                          <a:spcPts val="0"/>
                        </a:spcAft>
                        <a:buFont typeface="Symbol"/>
                        <a:buChar char=""/>
                      </a:pPr>
                      <a:r>
                        <a:rPr lang="en-US" sz="700">
                          <a:effectLst/>
                        </a:rPr>
                        <a:t>Policy – Interpreter Services</a:t>
                      </a:r>
                      <a:endParaRPr lang="en-US" sz="800">
                        <a:effectLst/>
                      </a:endParaRPr>
                    </a:p>
                    <a:p>
                      <a:pPr marL="342900" marR="0" lvl="0" indent="-342900">
                        <a:lnSpc>
                          <a:spcPct val="115000"/>
                        </a:lnSpc>
                        <a:spcBef>
                          <a:spcPts val="0"/>
                        </a:spcBef>
                        <a:spcAft>
                          <a:spcPts val="0"/>
                        </a:spcAft>
                        <a:buFont typeface="Symbol"/>
                        <a:buChar char=""/>
                      </a:pPr>
                      <a:r>
                        <a:rPr lang="en-US" sz="700">
                          <a:effectLst/>
                        </a:rPr>
                        <a:t>SOP – Health Insurance Resources for Patients</a:t>
                      </a:r>
                      <a:endParaRPr lang="en-US" sz="800">
                        <a:effectLst/>
                        <a:latin typeface="Calibri"/>
                        <a:ea typeface="Calibri"/>
                        <a:cs typeface="Times New Roman"/>
                      </a:endParaRPr>
                    </a:p>
                  </a:txBody>
                  <a:tcPr marL="51536" marR="51536" marT="0" marB="0" anchor="b"/>
                </a:tc>
              </a:tr>
              <a:tr h="561491">
                <a:tc>
                  <a:txBody>
                    <a:bodyPr/>
                    <a:lstStyle/>
                    <a:p>
                      <a:pPr>
                        <a:lnSpc>
                          <a:spcPct val="115000"/>
                        </a:lnSpc>
                      </a:pPr>
                      <a:endParaRPr lang="en-US" sz="800">
                        <a:effectLst/>
                        <a:latin typeface="Calibri"/>
                        <a:cs typeface="Times New Roman"/>
                      </a:endParaRPr>
                    </a:p>
                  </a:txBody>
                  <a:tcPr marL="51536" marR="51536" marT="0" marB="0" anchor="b"/>
                </a:tc>
                <a:tc gridSpan="2">
                  <a:txBody>
                    <a:bodyPr/>
                    <a:lstStyle/>
                    <a:p>
                      <a:pPr marL="0" marR="0">
                        <a:lnSpc>
                          <a:spcPct val="115000"/>
                        </a:lnSpc>
                        <a:spcBef>
                          <a:spcPts val="0"/>
                        </a:spcBef>
                        <a:spcAft>
                          <a:spcPts val="0"/>
                        </a:spcAft>
                      </a:pPr>
                      <a:r>
                        <a:rPr lang="en-US" sz="700">
                          <a:effectLst/>
                        </a:rPr>
                        <a:t>Element B - Access and communication results**</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5</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3.75</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5/16/11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100%</a:t>
                      </a:r>
                      <a:endParaRPr lang="en-US" sz="800">
                        <a:effectLst/>
                        <a:latin typeface="Calibri"/>
                        <a:ea typeface="Calibri"/>
                        <a:cs typeface="Times New Roman"/>
                      </a:endParaRPr>
                    </a:p>
                  </a:txBody>
                  <a:tcPr marL="51536" marR="51536" marT="0" marB="0" anchor="b"/>
                </a:tc>
                <a:tc>
                  <a:txBody>
                    <a:bodyPr/>
                    <a:lstStyle/>
                    <a:p>
                      <a:pPr marL="342900" marR="0" lvl="0" indent="-342900">
                        <a:lnSpc>
                          <a:spcPct val="115000"/>
                        </a:lnSpc>
                        <a:spcBef>
                          <a:spcPts val="0"/>
                        </a:spcBef>
                        <a:spcAft>
                          <a:spcPts val="0"/>
                        </a:spcAft>
                        <a:buFont typeface="Symbol"/>
                        <a:buChar char=""/>
                      </a:pPr>
                      <a:r>
                        <a:rPr lang="en-US" sz="700">
                          <a:effectLst/>
                        </a:rPr>
                        <a:t>Screen shots of Allscripts appt schedules (5 pts)</a:t>
                      </a:r>
                      <a:endParaRPr lang="en-US" sz="800">
                        <a:effectLst/>
                      </a:endParaRPr>
                    </a:p>
                    <a:p>
                      <a:pPr marL="342900" marR="0" lvl="0" indent="-342900">
                        <a:lnSpc>
                          <a:spcPct val="115000"/>
                        </a:lnSpc>
                        <a:spcBef>
                          <a:spcPts val="0"/>
                        </a:spcBef>
                        <a:spcAft>
                          <a:spcPts val="0"/>
                        </a:spcAft>
                        <a:buFont typeface="Symbol"/>
                        <a:buChar char=""/>
                      </a:pPr>
                      <a:r>
                        <a:rPr lang="en-US" sz="700">
                          <a:effectLst/>
                        </a:rPr>
                        <a:t>Pt satisfaction survey results</a:t>
                      </a:r>
                      <a:endParaRPr lang="en-US" sz="800">
                        <a:effectLst/>
                      </a:endParaRPr>
                    </a:p>
                    <a:p>
                      <a:pPr marL="342900" marR="0" lvl="0" indent="-342900">
                        <a:lnSpc>
                          <a:spcPct val="115000"/>
                        </a:lnSpc>
                        <a:spcBef>
                          <a:spcPts val="0"/>
                        </a:spcBef>
                        <a:spcAft>
                          <a:spcPts val="0"/>
                        </a:spcAft>
                        <a:buFont typeface="Symbol"/>
                        <a:buChar char=""/>
                      </a:pPr>
                      <a:r>
                        <a:rPr lang="en-US" sz="700">
                          <a:effectLst/>
                        </a:rPr>
                        <a:t>On-call schedule</a:t>
                      </a:r>
                      <a:endParaRPr lang="en-US" sz="800">
                        <a:effectLst/>
                      </a:endParaRPr>
                    </a:p>
                    <a:p>
                      <a:pPr marL="342900" marR="0" lvl="0" indent="-342900">
                        <a:lnSpc>
                          <a:spcPct val="115000"/>
                        </a:lnSpc>
                        <a:spcBef>
                          <a:spcPts val="0"/>
                        </a:spcBef>
                        <a:spcAft>
                          <a:spcPts val="0"/>
                        </a:spcAft>
                        <a:buFont typeface="Symbol"/>
                        <a:buChar char=""/>
                      </a:pPr>
                      <a:r>
                        <a:rPr lang="en-US" sz="700">
                          <a:effectLst/>
                        </a:rPr>
                        <a:t>Language services brochure and invoice</a:t>
                      </a:r>
                      <a:endParaRPr lang="en-US" sz="800">
                        <a:effectLst/>
                        <a:latin typeface="Calibri"/>
                        <a:ea typeface="Calibri"/>
                        <a:cs typeface="Times New Roman"/>
                      </a:endParaRPr>
                    </a:p>
                  </a:txBody>
                  <a:tcPr marL="51536" marR="51536" marT="0" marB="0" anchor="b"/>
                </a:tc>
              </a:tr>
              <a:tr h="168444">
                <a:tc>
                  <a:txBody>
                    <a:bodyPr/>
                    <a:lstStyle/>
                    <a:p>
                      <a:pPr>
                        <a:lnSpc>
                          <a:spcPct val="115000"/>
                        </a:lnSpc>
                      </a:pPr>
                      <a:endParaRPr lang="en-US" sz="800">
                        <a:effectLst/>
                        <a:latin typeface="Calibri"/>
                        <a:cs typeface="Times New Roman"/>
                      </a:endParaRPr>
                    </a:p>
                  </a:txBody>
                  <a:tcPr marL="51536" marR="51536" marT="0" marB="0" anchor="b"/>
                </a:tc>
                <a:tc gridSpan="2">
                  <a:txBody>
                    <a:bodyPr/>
                    <a:lstStyle/>
                    <a:p>
                      <a:pPr>
                        <a:lnSpc>
                          <a:spcPct val="115000"/>
                        </a:lnSpc>
                      </a:pPr>
                      <a:endParaRPr lang="en-US" sz="800">
                        <a:effectLst/>
                        <a:latin typeface="Calibri"/>
                        <a:cs typeface="Times New Roman"/>
                      </a:endParaRPr>
                    </a:p>
                  </a:txBody>
                  <a:tcPr marL="51536" marR="51536"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9</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7.75 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n/a</a:t>
                      </a:r>
                      <a:endParaRPr lang="en-US" sz="80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r>
              <a:tr h="276205">
                <a:tc gridSpan="3">
                  <a:txBody>
                    <a:bodyPr/>
                    <a:lstStyle/>
                    <a:p>
                      <a:pPr marL="0" marR="0">
                        <a:lnSpc>
                          <a:spcPct val="115000"/>
                        </a:lnSpc>
                        <a:spcBef>
                          <a:spcPts val="0"/>
                        </a:spcBef>
                        <a:spcAft>
                          <a:spcPts val="0"/>
                        </a:spcAft>
                      </a:pPr>
                      <a:r>
                        <a:rPr lang="en-US" sz="700" u="sng">
                          <a:effectLst/>
                        </a:rPr>
                        <a:t>Standard 2:  Patient Tracking and Registry Functions</a:t>
                      </a:r>
                      <a:endParaRPr lang="en-US" sz="800">
                        <a:effectLst/>
                        <a:latin typeface="Calibri"/>
                        <a:ea typeface="Calibri"/>
                        <a:cs typeface="Times New Roman"/>
                      </a:endParaRPr>
                    </a:p>
                  </a:txBody>
                  <a:tcPr marL="51536" marR="51536" marT="0" marB="0" anchor="b"/>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a:lnSpc>
                          <a:spcPct val="115000"/>
                        </a:lnSpc>
                      </a:pPr>
                      <a:endParaRPr lang="en-US" sz="800">
                        <a:effectLst/>
                        <a:latin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a:effectLst/>
                        </a:rPr>
                        <a:t> </a:t>
                      </a:r>
                      <a:endParaRPr lang="en-US" sz="800">
                        <a:effectLst/>
                        <a:latin typeface="Calibri"/>
                        <a:ea typeface="Calibri"/>
                        <a:cs typeface="Times New Roman"/>
                      </a:endParaRPr>
                    </a:p>
                  </a:txBody>
                  <a:tcPr marL="51536" marR="51536" marT="0" marB="0" anchor="b"/>
                </a:tc>
              </a:tr>
              <a:tr h="561491">
                <a:tc>
                  <a:txBody>
                    <a:bodyPr/>
                    <a:lstStyle/>
                    <a:p>
                      <a:pPr>
                        <a:lnSpc>
                          <a:spcPct val="115000"/>
                        </a:lnSpc>
                      </a:pPr>
                      <a:endParaRPr lang="en-US" sz="800">
                        <a:effectLst/>
                        <a:latin typeface="Calibri"/>
                        <a:cs typeface="Times New Roman"/>
                      </a:endParaRPr>
                    </a:p>
                  </a:txBody>
                  <a:tcPr marL="51536" marR="51536" marT="0" marB="0" anchor="b"/>
                </a:tc>
                <a:tc gridSpan="2">
                  <a:txBody>
                    <a:bodyPr/>
                    <a:lstStyle/>
                    <a:p>
                      <a:pPr marL="0" marR="0">
                        <a:lnSpc>
                          <a:spcPct val="115000"/>
                        </a:lnSpc>
                        <a:spcBef>
                          <a:spcPts val="0"/>
                        </a:spcBef>
                        <a:spcAft>
                          <a:spcPts val="0"/>
                        </a:spcAft>
                      </a:pPr>
                      <a:r>
                        <a:rPr lang="en-US" sz="700">
                          <a:effectLst/>
                        </a:rPr>
                        <a:t>Element A - Basic system for managing patient data</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2</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2</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5/25/11</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100%</a:t>
                      </a:r>
                      <a:endParaRPr lang="en-US" sz="800">
                        <a:effectLst/>
                        <a:latin typeface="Calibri"/>
                        <a:ea typeface="Calibri"/>
                        <a:cs typeface="Times New Roman"/>
                      </a:endParaRPr>
                    </a:p>
                  </a:txBody>
                  <a:tcPr marL="51536" marR="51536" marT="0" marB="0" anchor="b"/>
                </a:tc>
                <a:tc>
                  <a:txBody>
                    <a:bodyPr/>
                    <a:lstStyle/>
                    <a:p>
                      <a:pPr marL="342900" marR="0" lvl="0" indent="-342900">
                        <a:lnSpc>
                          <a:spcPct val="115000"/>
                        </a:lnSpc>
                        <a:spcBef>
                          <a:spcPts val="0"/>
                        </a:spcBef>
                        <a:spcAft>
                          <a:spcPts val="0"/>
                        </a:spcAft>
                        <a:buFont typeface="Symbol"/>
                        <a:buChar char=""/>
                      </a:pPr>
                      <a:r>
                        <a:rPr lang="en-US" sz="700">
                          <a:effectLst/>
                        </a:rPr>
                        <a:t>Basic data/demographic report received from Allscripts/IDX</a:t>
                      </a:r>
                      <a:endParaRPr lang="en-US" sz="800">
                        <a:effectLst/>
                      </a:endParaRPr>
                    </a:p>
                    <a:p>
                      <a:pPr marL="342900" marR="0" lvl="0" indent="-342900">
                        <a:lnSpc>
                          <a:spcPct val="115000"/>
                        </a:lnSpc>
                        <a:spcBef>
                          <a:spcPts val="0"/>
                        </a:spcBef>
                        <a:spcAft>
                          <a:spcPts val="0"/>
                        </a:spcAft>
                        <a:buFont typeface="Symbol"/>
                        <a:buChar char=""/>
                      </a:pPr>
                      <a:r>
                        <a:rPr lang="en-US" sz="700">
                          <a:effectLst/>
                        </a:rPr>
                        <a:t>IDX/Allscripts screen shots of demographic fields to show capacity (5)</a:t>
                      </a:r>
                      <a:endParaRPr lang="en-US" sz="800">
                        <a:effectLst/>
                        <a:latin typeface="Calibri"/>
                        <a:ea typeface="Calibri"/>
                        <a:cs typeface="Times New Roman"/>
                      </a:endParaRPr>
                    </a:p>
                  </a:txBody>
                  <a:tcPr marL="51536" marR="51536" marT="0" marB="0" anchor="b"/>
                </a:tc>
              </a:tr>
              <a:tr h="704134">
                <a:tc>
                  <a:txBody>
                    <a:bodyPr/>
                    <a:lstStyle/>
                    <a:p>
                      <a:pPr>
                        <a:lnSpc>
                          <a:spcPct val="115000"/>
                        </a:lnSpc>
                      </a:pPr>
                      <a:endParaRPr lang="en-US" sz="800">
                        <a:effectLst/>
                        <a:latin typeface="Calibri"/>
                        <a:cs typeface="Times New Roman"/>
                      </a:endParaRPr>
                    </a:p>
                  </a:txBody>
                  <a:tcPr marL="51536" marR="51536" marT="0" marB="0" anchor="b"/>
                </a:tc>
                <a:tc gridSpan="2">
                  <a:txBody>
                    <a:bodyPr/>
                    <a:lstStyle/>
                    <a:p>
                      <a:pPr marL="0" marR="0">
                        <a:lnSpc>
                          <a:spcPct val="115000"/>
                        </a:lnSpc>
                        <a:spcBef>
                          <a:spcPts val="0"/>
                        </a:spcBef>
                        <a:spcAft>
                          <a:spcPts val="0"/>
                        </a:spcAft>
                      </a:pPr>
                      <a:r>
                        <a:rPr lang="en-US" sz="700">
                          <a:effectLst/>
                        </a:rPr>
                        <a:t>Element B - Electronic system for clinical data</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3</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3</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8/2/11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 100%</a:t>
                      </a:r>
                      <a:endParaRPr lang="en-US" sz="800">
                        <a:effectLst/>
                        <a:latin typeface="Calibri"/>
                        <a:ea typeface="Calibri"/>
                        <a:cs typeface="Times New Roman"/>
                      </a:endParaRPr>
                    </a:p>
                  </a:txBody>
                  <a:tcPr marL="51536" marR="51536" marT="0" marB="0" anchor="b"/>
                </a:tc>
                <a:tc>
                  <a:txBody>
                    <a:bodyPr/>
                    <a:lstStyle/>
                    <a:p>
                      <a:pPr marL="342900" marR="0" lvl="0" indent="-342900">
                        <a:lnSpc>
                          <a:spcPct val="115000"/>
                        </a:lnSpc>
                        <a:spcBef>
                          <a:spcPts val="0"/>
                        </a:spcBef>
                        <a:spcAft>
                          <a:spcPts val="0"/>
                        </a:spcAft>
                        <a:buFont typeface="Symbol"/>
                        <a:buChar char=""/>
                      </a:pPr>
                      <a:r>
                        <a:rPr lang="en-US" sz="700">
                          <a:effectLst/>
                        </a:rPr>
                        <a:t>Allscripts screen shots of clinical data (immunizations, allergies, VS, HC and advance directives)</a:t>
                      </a:r>
                      <a:endParaRPr lang="en-US" sz="800">
                        <a:effectLst/>
                      </a:endParaRPr>
                    </a:p>
                    <a:p>
                      <a:pPr marL="342900" marR="0" lvl="0" indent="-342900">
                        <a:lnSpc>
                          <a:spcPct val="115000"/>
                        </a:lnSpc>
                        <a:spcBef>
                          <a:spcPts val="0"/>
                        </a:spcBef>
                        <a:spcAft>
                          <a:spcPts val="0"/>
                        </a:spcAft>
                        <a:buFont typeface="Symbol"/>
                        <a:buChar char=""/>
                      </a:pPr>
                      <a:r>
                        <a:rPr lang="en-US" sz="700">
                          <a:effectLst/>
                        </a:rPr>
                        <a:t>Portal Screen shot of radiology imaging, pathology, &amp; labs</a:t>
                      </a:r>
                      <a:endParaRPr lang="en-US" sz="800">
                        <a:effectLst/>
                      </a:endParaRPr>
                    </a:p>
                    <a:p>
                      <a:pPr marL="342900" marR="0" lvl="0" indent="-342900">
                        <a:lnSpc>
                          <a:spcPct val="115000"/>
                        </a:lnSpc>
                        <a:spcBef>
                          <a:spcPts val="0"/>
                        </a:spcBef>
                        <a:spcAft>
                          <a:spcPts val="0"/>
                        </a:spcAft>
                        <a:buFont typeface="Symbol"/>
                        <a:buChar char=""/>
                      </a:pPr>
                      <a:r>
                        <a:rPr lang="en-US" sz="700">
                          <a:effectLst/>
                        </a:rPr>
                        <a:t>Portal screen shots of labs</a:t>
                      </a:r>
                      <a:endParaRPr lang="en-US" sz="800">
                        <a:effectLst/>
                        <a:latin typeface="Calibri"/>
                        <a:ea typeface="Calibri"/>
                        <a:cs typeface="Times New Roman"/>
                      </a:endParaRPr>
                    </a:p>
                  </a:txBody>
                  <a:tcPr marL="51536" marR="51536" marT="0" marB="0" anchor="b"/>
                </a:tc>
              </a:tr>
              <a:tr h="704134">
                <a:tc>
                  <a:txBody>
                    <a:bodyPr/>
                    <a:lstStyle/>
                    <a:p>
                      <a:pPr>
                        <a:lnSpc>
                          <a:spcPct val="115000"/>
                        </a:lnSpc>
                      </a:pPr>
                      <a:endParaRPr lang="en-US" sz="800">
                        <a:effectLst/>
                        <a:latin typeface="Calibri"/>
                        <a:cs typeface="Times New Roman"/>
                      </a:endParaRPr>
                    </a:p>
                  </a:txBody>
                  <a:tcPr marL="51536" marR="51536" marT="0" marB="0" anchor="b"/>
                </a:tc>
                <a:tc gridSpan="2">
                  <a:txBody>
                    <a:bodyPr/>
                    <a:lstStyle/>
                    <a:p>
                      <a:pPr marL="0" marR="0">
                        <a:lnSpc>
                          <a:spcPct val="115000"/>
                        </a:lnSpc>
                        <a:spcBef>
                          <a:spcPts val="0"/>
                        </a:spcBef>
                        <a:spcAft>
                          <a:spcPts val="0"/>
                        </a:spcAft>
                      </a:pPr>
                      <a:r>
                        <a:rPr lang="en-US" sz="700">
                          <a:effectLst/>
                        </a:rPr>
                        <a:t>Element C - Use of electronic clinical data</a:t>
                      </a:r>
                      <a:endParaRPr lang="en-US" sz="800">
                        <a:effectLst/>
                        <a:latin typeface="Calibri"/>
                        <a:ea typeface="Calibri"/>
                        <a:cs typeface="Times New Roman"/>
                      </a:endParaRPr>
                    </a:p>
                  </a:txBody>
                  <a:tcPr marL="51536" marR="51536"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700">
                          <a:effectLst/>
                        </a:rPr>
                        <a:t>3</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a:effectLst/>
                        </a:rPr>
                        <a:t>3 </a:t>
                      </a:r>
                      <a:endParaRPr lang="en-US" sz="80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dirty="0">
                          <a:effectLst/>
                        </a:rPr>
                        <a:t> 8/2/11</a:t>
                      </a:r>
                      <a:endParaRPr lang="en-US" sz="800" dirty="0">
                        <a:effectLst/>
                        <a:latin typeface="Calibri"/>
                        <a:ea typeface="Calibri"/>
                        <a:cs typeface="Times New Roman"/>
                      </a:endParaRPr>
                    </a:p>
                  </a:txBody>
                  <a:tcPr marL="51536" marR="51536" marT="0" marB="0" anchor="b"/>
                </a:tc>
                <a:tc>
                  <a:txBody>
                    <a:bodyPr/>
                    <a:lstStyle/>
                    <a:p>
                      <a:pPr marL="0" marR="0" algn="ctr">
                        <a:lnSpc>
                          <a:spcPct val="115000"/>
                        </a:lnSpc>
                        <a:spcBef>
                          <a:spcPts val="0"/>
                        </a:spcBef>
                        <a:spcAft>
                          <a:spcPts val="0"/>
                        </a:spcAft>
                      </a:pPr>
                      <a:r>
                        <a:rPr lang="en-US" sz="700" dirty="0">
                          <a:effectLst/>
                        </a:rPr>
                        <a:t> 100%</a:t>
                      </a:r>
                      <a:endParaRPr lang="en-US" sz="800" dirty="0">
                        <a:effectLst/>
                        <a:latin typeface="Calibri"/>
                        <a:ea typeface="Calibri"/>
                        <a:cs typeface="Times New Roman"/>
                      </a:endParaRPr>
                    </a:p>
                  </a:txBody>
                  <a:tcPr marL="51536" marR="51536" marT="0" marB="0" anchor="b"/>
                </a:tc>
                <a:tc>
                  <a:txBody>
                    <a:bodyPr/>
                    <a:lstStyle/>
                    <a:p>
                      <a:pPr marL="0" marR="0">
                        <a:lnSpc>
                          <a:spcPct val="115000"/>
                        </a:lnSpc>
                        <a:spcBef>
                          <a:spcPts val="0"/>
                        </a:spcBef>
                        <a:spcAft>
                          <a:spcPts val="0"/>
                        </a:spcAft>
                      </a:pPr>
                      <a:r>
                        <a:rPr lang="en-US" sz="700" dirty="0">
                          <a:effectLst/>
                        </a:rPr>
                        <a:t>*Record Review Worksheet.  </a:t>
                      </a:r>
                      <a:endParaRPr lang="en-US" sz="800" dirty="0">
                        <a:effectLst/>
                      </a:endParaRPr>
                    </a:p>
                    <a:p>
                      <a:pPr marL="342900" marR="0" lvl="0" indent="-342900">
                        <a:lnSpc>
                          <a:spcPct val="115000"/>
                        </a:lnSpc>
                        <a:spcBef>
                          <a:spcPts val="0"/>
                        </a:spcBef>
                        <a:spcAft>
                          <a:spcPts val="0"/>
                        </a:spcAft>
                        <a:buFont typeface="Symbol"/>
                        <a:buChar char=""/>
                      </a:pPr>
                      <a:r>
                        <a:rPr lang="en-US" sz="700" dirty="0">
                          <a:effectLst/>
                        </a:rPr>
                        <a:t>Rec'd report from Allscripts 6/22 of all </a:t>
                      </a:r>
                      <a:r>
                        <a:rPr lang="en-US" sz="700" dirty="0" err="1">
                          <a:effectLst/>
                        </a:rPr>
                        <a:t>pts</a:t>
                      </a:r>
                      <a:r>
                        <a:rPr lang="en-US" sz="700" dirty="0">
                          <a:effectLst/>
                        </a:rPr>
                        <a:t> seen last 3 mo.  </a:t>
                      </a:r>
                      <a:endParaRPr lang="en-US" sz="800" dirty="0">
                        <a:effectLst/>
                      </a:endParaRPr>
                    </a:p>
                    <a:p>
                      <a:pPr marL="342900" marR="0" lvl="0" indent="-342900">
                        <a:lnSpc>
                          <a:spcPct val="115000"/>
                        </a:lnSpc>
                        <a:spcBef>
                          <a:spcPts val="0"/>
                        </a:spcBef>
                        <a:spcAft>
                          <a:spcPts val="0"/>
                        </a:spcAft>
                        <a:buFont typeface="Symbol"/>
                        <a:buChar char=""/>
                      </a:pPr>
                      <a:r>
                        <a:rPr lang="en-US" sz="700" dirty="0">
                          <a:effectLst/>
                        </a:rPr>
                        <a:t>Identified 1st 36 </a:t>
                      </a:r>
                      <a:r>
                        <a:rPr lang="en-US" sz="700" dirty="0" err="1">
                          <a:effectLst/>
                        </a:rPr>
                        <a:t>pts</a:t>
                      </a:r>
                      <a:r>
                        <a:rPr lang="en-US" sz="700" dirty="0">
                          <a:effectLst/>
                        </a:rPr>
                        <a:t> with clinical condition (HIV)</a:t>
                      </a:r>
                      <a:endParaRPr lang="en-US" sz="800" dirty="0">
                        <a:effectLst/>
                      </a:endParaRPr>
                    </a:p>
                    <a:p>
                      <a:pPr marL="342900" marR="0" lvl="0" indent="-342900">
                        <a:lnSpc>
                          <a:spcPct val="115000"/>
                        </a:lnSpc>
                        <a:spcBef>
                          <a:spcPts val="0"/>
                        </a:spcBef>
                        <a:spcAft>
                          <a:spcPts val="0"/>
                        </a:spcAft>
                        <a:buFont typeface="Symbol"/>
                        <a:buChar char=""/>
                      </a:pPr>
                      <a:r>
                        <a:rPr lang="en-US" sz="700" dirty="0">
                          <a:effectLst/>
                        </a:rPr>
                        <a:t>EMR Chart review conducted of data elements</a:t>
                      </a:r>
                      <a:endParaRPr lang="en-US" sz="800" dirty="0">
                        <a:effectLst/>
                        <a:latin typeface="Calibri"/>
                        <a:ea typeface="Calibri"/>
                        <a:cs typeface="Times New Roman"/>
                      </a:endParaRPr>
                    </a:p>
                  </a:txBody>
                  <a:tcPr marL="51536" marR="51536" marT="0" marB="0" anchor="b"/>
                </a:tc>
              </a:tr>
            </a:tbl>
          </a:graphicData>
        </a:graphic>
      </p:graphicFrame>
    </p:spTree>
    <p:extLst>
      <p:ext uri="{BB962C8B-B14F-4D97-AF65-F5344CB8AC3E}">
        <p14:creationId xmlns:p14="http://schemas.microsoft.com/office/powerpoint/2010/main" val="3811266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FCARES Practice Overview June 201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84713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371600"/>
            <a:ext cx="10896600" cy="8458200"/>
          </a:xfrm>
          <a:prstGeom prst="rect">
            <a:avLst/>
          </a:prstGeom>
          <a:noFill/>
          <a:ln w="9525">
            <a:noFill/>
            <a:miter lim="800000"/>
            <a:headEnd/>
            <a:tailEnd/>
          </a:ln>
        </p:spPr>
      </p:pic>
    </p:spTree>
    <p:extLst>
      <p:ext uri="{BB962C8B-B14F-4D97-AF65-F5344CB8AC3E}">
        <p14:creationId xmlns:p14="http://schemas.microsoft.com/office/powerpoint/2010/main" val="3808509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2000" dirty="0" smtClean="0"/>
              <a:t>This professional activity is managed and accredited by Professional Education Service Group. The information presented in this activity represents the opinion of the authors. Neither PESG nor any accrediting organization endorses any commercial products displayed or mentioned in conjunction with this activity</a:t>
            </a:r>
          </a:p>
          <a:p>
            <a:pPr>
              <a:buNone/>
            </a:pPr>
            <a:endParaRPr lang="en-US" sz="2000" dirty="0" smtClean="0"/>
          </a:p>
          <a:p>
            <a:pPr>
              <a:buNone/>
            </a:pPr>
            <a:r>
              <a:rPr lang="en-US" dirty="0" smtClean="0"/>
              <a:t>  </a:t>
            </a:r>
            <a:r>
              <a:rPr lang="en-US" sz="2000" dirty="0" smtClean="0"/>
              <a:t>Commercial support was not received for this activity</a:t>
            </a:r>
          </a:p>
          <a:p>
            <a:pPr>
              <a:buNone/>
            </a:pPr>
            <a:endParaRPr lang="en-US" sz="2000" dirty="0" smtClean="0"/>
          </a:p>
          <a:p>
            <a:pPr>
              <a:buNone/>
            </a:pPr>
            <a:r>
              <a:rPr lang="en-US" sz="2000" dirty="0" smtClean="0"/>
              <a:t>  The authors have no relevant commercial relationships or interests to disclose</a:t>
            </a:r>
            <a:endParaRPr lang="en-US" sz="2000" dirty="0"/>
          </a:p>
        </p:txBody>
      </p:sp>
      <p:pic>
        <p:nvPicPr>
          <p:cNvPr id="4" name="Picture 3"/>
          <p:cNvPicPr/>
          <p:nvPr/>
        </p:nvPicPr>
        <p:blipFill>
          <a:blip r:embed="rId2" cstate="print"/>
          <a:srcRect/>
          <a:stretch>
            <a:fillRect/>
          </a:stretch>
        </p:blipFill>
        <p:spPr bwMode="auto">
          <a:xfrm>
            <a:off x="4876800" y="5791200"/>
            <a:ext cx="2057400" cy="7048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86600" y="5867400"/>
            <a:ext cx="91440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&amp; elements</a:t>
            </a:r>
            <a:endParaRPr lang="en-US" dirty="0"/>
          </a:p>
        </p:txBody>
      </p:sp>
      <p:sp>
        <p:nvSpPr>
          <p:cNvPr id="3" name="Content Placeholder 2"/>
          <p:cNvSpPr>
            <a:spLocks noGrp="1"/>
          </p:cNvSpPr>
          <p:nvPr>
            <p:ph idx="1"/>
          </p:nvPr>
        </p:nvSpPr>
        <p:spPr/>
        <p:txBody>
          <a:bodyPr>
            <a:normAutofit/>
          </a:bodyPr>
          <a:lstStyle/>
          <a:p>
            <a:r>
              <a:rPr lang="en-US" dirty="0" smtClean="0"/>
              <a:t>2008 PPC-PCMH</a:t>
            </a:r>
          </a:p>
          <a:p>
            <a:pPr lvl="1"/>
            <a:r>
              <a:rPr lang="en-US" dirty="0" smtClean="0"/>
              <a:t>9 Standards</a:t>
            </a:r>
          </a:p>
          <a:p>
            <a:pPr lvl="1"/>
            <a:r>
              <a:rPr lang="en-US" dirty="0" smtClean="0"/>
              <a:t>30 Elements</a:t>
            </a:r>
          </a:p>
          <a:p>
            <a:pPr lvl="1"/>
            <a:r>
              <a:rPr lang="en-US" dirty="0" smtClean="0"/>
              <a:t>161 scored items/factors</a:t>
            </a:r>
          </a:p>
          <a:p>
            <a:pPr marL="292608" lvl="1" indent="0">
              <a:buNone/>
            </a:pPr>
            <a:endParaRPr lang="en-US" dirty="0" smtClean="0"/>
          </a:p>
          <a:p>
            <a:r>
              <a:rPr lang="en-US" dirty="0" smtClean="0"/>
              <a:t>2011 PCMH</a:t>
            </a:r>
          </a:p>
          <a:p>
            <a:pPr lvl="1"/>
            <a:r>
              <a:rPr lang="en-US" dirty="0" smtClean="0"/>
              <a:t>6 Standards</a:t>
            </a:r>
          </a:p>
          <a:p>
            <a:pPr lvl="1"/>
            <a:r>
              <a:rPr lang="en-US" dirty="0" smtClean="0"/>
              <a:t>28 Elements</a:t>
            </a:r>
          </a:p>
          <a:p>
            <a:pPr lvl="1"/>
            <a:r>
              <a:rPr lang="en-US" dirty="0" smtClean="0"/>
              <a:t>152 scored items/factors</a:t>
            </a:r>
          </a:p>
          <a:p>
            <a:pPr lvl="1"/>
            <a:endParaRPr lang="en-US" dirty="0" smtClean="0"/>
          </a:p>
          <a:p>
            <a:endParaRPr lang="en-US" dirty="0" smtClean="0"/>
          </a:p>
          <a:p>
            <a:pPr lvl="1"/>
            <a:endParaRPr lang="en-US" dirty="0"/>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2708633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r>
              <a:rPr lang="en-US" dirty="0"/>
              <a:t>Both have “Must Pass” Elements (receive a 50% score or higher</a:t>
            </a:r>
          </a:p>
          <a:p>
            <a:r>
              <a:rPr lang="en-US" dirty="0" smtClean="0"/>
              <a:t>2008 Standards had 10 “Must Pass” Elements </a:t>
            </a:r>
          </a:p>
          <a:p>
            <a:pPr lvl="1"/>
            <a:r>
              <a:rPr lang="en-US" dirty="0" smtClean="0"/>
              <a:t>Level 1:  25-49 </a:t>
            </a:r>
            <a:r>
              <a:rPr lang="en-US" dirty="0" err="1" smtClean="0"/>
              <a:t>pts</a:t>
            </a:r>
            <a:r>
              <a:rPr lang="en-US" dirty="0" smtClean="0"/>
              <a:t> and 5 of 10 “Must Pass”</a:t>
            </a:r>
          </a:p>
          <a:p>
            <a:pPr lvl="1"/>
            <a:r>
              <a:rPr lang="en-US" dirty="0" smtClean="0"/>
              <a:t>Level 2:  50-74 </a:t>
            </a:r>
            <a:r>
              <a:rPr lang="en-US" dirty="0" err="1" smtClean="0"/>
              <a:t>pts</a:t>
            </a:r>
            <a:r>
              <a:rPr lang="en-US" dirty="0" smtClean="0"/>
              <a:t> and 10 of 10 “Must Pass”</a:t>
            </a:r>
          </a:p>
          <a:p>
            <a:pPr lvl="1"/>
            <a:r>
              <a:rPr lang="en-US" dirty="0" smtClean="0"/>
              <a:t>Level 3:  75-100 </a:t>
            </a:r>
            <a:r>
              <a:rPr lang="en-US" dirty="0" err="1" smtClean="0"/>
              <a:t>pts</a:t>
            </a:r>
            <a:r>
              <a:rPr lang="en-US" dirty="0" smtClean="0"/>
              <a:t> and 10 of 10 “Must Pass”</a:t>
            </a:r>
          </a:p>
          <a:p>
            <a:r>
              <a:rPr lang="en-US" dirty="0" smtClean="0"/>
              <a:t>2011 Standards </a:t>
            </a:r>
          </a:p>
          <a:p>
            <a:pPr lvl="1"/>
            <a:r>
              <a:rPr lang="en-US" dirty="0" smtClean="0"/>
              <a:t>Level 1:  35-59 </a:t>
            </a:r>
            <a:r>
              <a:rPr lang="en-US" dirty="0" err="1" smtClean="0"/>
              <a:t>pts</a:t>
            </a:r>
            <a:endParaRPr lang="en-US" dirty="0" smtClean="0"/>
          </a:p>
          <a:p>
            <a:pPr lvl="1"/>
            <a:r>
              <a:rPr lang="en-US" dirty="0" smtClean="0"/>
              <a:t>Level 2:  60-84 </a:t>
            </a:r>
            <a:r>
              <a:rPr lang="en-US" dirty="0" err="1" smtClean="0"/>
              <a:t>pts</a:t>
            </a:r>
            <a:endParaRPr lang="en-US" dirty="0" smtClean="0"/>
          </a:p>
          <a:p>
            <a:pPr lvl="1"/>
            <a:r>
              <a:rPr lang="en-US" dirty="0" smtClean="0"/>
              <a:t>Level 3:  85-100 </a:t>
            </a:r>
            <a:r>
              <a:rPr lang="en-US" dirty="0" err="1" smtClean="0"/>
              <a:t>pts</a:t>
            </a:r>
            <a:endParaRPr lang="en-US" dirty="0" smtClean="0"/>
          </a:p>
          <a:p>
            <a:pPr lvl="1"/>
            <a:r>
              <a:rPr lang="en-US" dirty="0" smtClean="0"/>
              <a:t>All require 6 of 6 “Must Pass” elements</a:t>
            </a:r>
            <a:endParaRPr lang="en-US" dirty="0"/>
          </a:p>
          <a:p>
            <a:endParaRPr lang="en-US" dirty="0"/>
          </a:p>
        </p:txBody>
      </p:sp>
    </p:spTree>
    <p:extLst>
      <p:ext uri="{BB962C8B-B14F-4D97-AF65-F5344CB8AC3E}">
        <p14:creationId xmlns:p14="http://schemas.microsoft.com/office/powerpoint/2010/main" val="2559370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5875"/>
            <a:ext cx="9144000" cy="6899275"/>
          </a:xfrm>
          <a:noFill/>
        </p:spPr>
      </p:pic>
    </p:spTree>
    <p:extLst>
      <p:ext uri="{BB962C8B-B14F-4D97-AF65-F5344CB8AC3E}">
        <p14:creationId xmlns:p14="http://schemas.microsoft.com/office/powerpoint/2010/main" val="633449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7859" name="Group 3"/>
          <p:cNvGraphicFramePr>
            <a:graphicFrameLocks noGrp="1"/>
          </p:cNvGraphicFramePr>
          <p:nvPr>
            <p:ph sz="half" idx="1"/>
          </p:nvPr>
        </p:nvGraphicFramePr>
        <p:xfrm>
          <a:off x="304800" y="1371600"/>
          <a:ext cx="4229100" cy="5008563"/>
        </p:xfrm>
        <a:graphic>
          <a:graphicData uri="http://schemas.openxmlformats.org/drawingml/2006/table">
            <a:tbl>
              <a:tblPr firstRow="1" bandRow="1"/>
              <a:tblGrid>
                <a:gridCol w="3690851"/>
                <a:gridCol w="538249"/>
              </a:tblGrid>
              <a:tr h="1737536">
                <a:tc rowSpan="2">
                  <a:txBody>
                    <a:bodyPr/>
                    <a:lstStyle/>
                    <a:p>
                      <a:pPr marL="533400" marR="0" lvl="0" indent="-53340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entury Gothic" pitchFamily="34" charset="0"/>
                          <a:ea typeface="Times New Roman" pitchFamily="18" charset="0"/>
                          <a:cs typeface="Arial" charset="0"/>
                        </a:rPr>
                        <a:t>PCMH1: Enhance Access and Continuity</a:t>
                      </a:r>
                    </a:p>
                    <a:p>
                      <a:pPr marL="533400" marR="0" lvl="0" indent="-533400" algn="l" defTabSz="914400" rtl="0" eaLnBrk="1" fontAlgn="base" latinLnBrk="0" hangingPunct="1">
                        <a:lnSpc>
                          <a:spcPct val="9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Century Gothic" pitchFamily="34" charset="0"/>
                        <a:ea typeface="Times New Roman" pitchFamily="18" charset="0"/>
                        <a:cs typeface="Arial" charset="0"/>
                      </a:endParaRP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Access During Office Hours**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After-Hours Access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Electronic Access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Continuity</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Medical Home Responsibilities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Culturally and Linguistically Appropriate Services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Practice Team</a:t>
                      </a:r>
                      <a:endParaRPr kumimoji="0" lang="en-US" sz="1200" b="1" i="0" u="none" strike="noStrike" cap="none" normalizeH="0" baseline="0" dirty="0" smtClean="0">
                        <a:ln>
                          <a:noFill/>
                        </a:ln>
                        <a:solidFill>
                          <a:srgbClr val="FF0000"/>
                        </a:solidFill>
                        <a:effectLst/>
                        <a:latin typeface="Times New Roman" pitchFamily="18" charset="0"/>
                        <a:ea typeface="Times New Roman" pitchFamily="18" charset="0"/>
                        <a:cs typeface="Arial" charset="0"/>
                      </a:endParaRP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Pts</a:t>
                      </a: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2</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2</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2</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2</a:t>
                      </a: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4</a:t>
                      </a: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058">
                <a:tc vMerge="1">
                  <a:txBody>
                    <a:bodyPr/>
                    <a:lstStyle/>
                    <a:p>
                      <a:endParaRPr lang="en-US" dirty="0"/>
                    </a:p>
                  </a:txBody>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20</a:t>
                      </a: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3710">
                <a:tc rowSpan="2">
                  <a:txBody>
                    <a:bodyPr/>
                    <a:lstStyle/>
                    <a:p>
                      <a:pPr marL="533400" marR="0" lvl="0" indent="-53340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entury Gothic" pitchFamily="34" charset="0"/>
                          <a:ea typeface="Times New Roman" pitchFamily="18" charset="0"/>
                          <a:cs typeface="Arial" charset="0"/>
                        </a:rPr>
                        <a:t>PCMH2: Identify and Manage Patient Populations</a:t>
                      </a:r>
                    </a:p>
                    <a:p>
                      <a:pPr marL="533400" marR="0" lvl="0" indent="-533400" algn="l" defTabSz="914400" rtl="0" eaLnBrk="1" fontAlgn="base" latinLnBrk="0" hangingPunct="1">
                        <a:lnSpc>
                          <a:spcPct val="90000"/>
                        </a:lnSpc>
                        <a:spcBef>
                          <a:spcPct val="0"/>
                        </a:spcBef>
                        <a:spcAft>
                          <a:spcPct val="0"/>
                        </a:spcAft>
                        <a:buClrTx/>
                        <a:buSzTx/>
                        <a:buFontTx/>
                        <a:buNone/>
                        <a:tabLst/>
                      </a:pPr>
                      <a:endParaRPr kumimoji="0" lang="en-US" sz="1200" b="1" i="0" u="none" strike="noStrike" cap="none" normalizeH="0" baseline="0" dirty="0" smtClean="0">
                        <a:ln>
                          <a:noFill/>
                        </a:ln>
                        <a:solidFill>
                          <a:srgbClr val="FF0000"/>
                        </a:solidFill>
                        <a:effectLst/>
                        <a:latin typeface="Times New Roman" pitchFamily="18" charset="0"/>
                        <a:ea typeface="Times New Roman" pitchFamily="18" charset="0"/>
                        <a:cs typeface="Arial" charset="0"/>
                      </a:endParaRP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Arial" charset="0"/>
                        </a:rPr>
                        <a:t>Patient Information</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Arial" charset="0"/>
                        </a:rPr>
                        <a:t>Clinical Data</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Arial" charset="0"/>
                        </a:rPr>
                        <a:t>Comprehensive Health Assessment</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1" i="0" u="none" strike="noStrike" cap="none" normalizeH="0" baseline="0" dirty="0" smtClean="0">
                          <a:ln>
                            <a:noFill/>
                          </a:ln>
                          <a:solidFill>
                            <a:schemeClr val="tx1"/>
                          </a:solidFill>
                          <a:effectLst/>
                          <a:latin typeface="Century Gothic" pitchFamily="34" charset="0"/>
                          <a:cs typeface="Arial" charset="0"/>
                        </a:rPr>
                        <a:t>Use Data for Population Management**</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Pts</a:t>
                      </a:r>
                      <a:endPar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3</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5</a:t>
                      </a: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058">
                <a:tc vMerge="1">
                  <a:txBody>
                    <a:bodyPr/>
                    <a:lstStyle/>
                    <a:p>
                      <a:endParaRPr lang="en-US"/>
                    </a:p>
                  </a:txBody>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16</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3710">
                <a:tc rowSpan="2">
                  <a:txBody>
                    <a:bodyPr/>
                    <a:lstStyle/>
                    <a:p>
                      <a:pPr marL="533400" marR="0" lvl="0" indent="-53340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entury Gothic" pitchFamily="34" charset="0"/>
                          <a:ea typeface="Times New Roman" pitchFamily="18" charset="0"/>
                          <a:cs typeface="Arial" charset="0"/>
                        </a:rPr>
                        <a:t>PCMH3: Plan and Manage Care</a:t>
                      </a:r>
                    </a:p>
                    <a:p>
                      <a:pPr marL="533400" marR="0" lvl="0" indent="-5334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Implement Evidence-Based Guidelines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Identify High-Risk Patients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1" i="0" u="none" strike="noStrike" cap="none" normalizeH="0" baseline="0" dirty="0" smtClean="0">
                          <a:ln>
                            <a:noFill/>
                          </a:ln>
                          <a:solidFill>
                            <a:schemeClr val="tx1"/>
                          </a:solidFill>
                          <a:effectLst/>
                          <a:latin typeface="Century Gothic" pitchFamily="34" charset="0"/>
                          <a:cs typeface="Times New Roman" pitchFamily="18" charset="0"/>
                        </a:rPr>
                        <a:t>Care Management**</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Manage Medications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Use Electronic Prescribing </a:t>
                      </a: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Pts</a:t>
                      </a: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3</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3</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charset="0"/>
                        </a:rPr>
                        <a:t>3</a:t>
                      </a: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91">
                <a:tc vMerge="1">
                  <a:txBody>
                    <a:bodyPr/>
                    <a:lstStyle/>
                    <a:p>
                      <a:endParaRPr lang="en-US"/>
                    </a:p>
                  </a:txBody>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17</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2271" marR="92271"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17884" name="Group 28"/>
          <p:cNvGraphicFramePr>
            <a:graphicFrameLocks noGrp="1"/>
          </p:cNvGraphicFramePr>
          <p:nvPr>
            <p:ph sz="half" idx="2"/>
          </p:nvPr>
        </p:nvGraphicFramePr>
        <p:xfrm>
          <a:off x="4686300" y="1371600"/>
          <a:ext cx="4229100" cy="4498975"/>
        </p:xfrm>
        <a:graphic>
          <a:graphicData uri="http://schemas.openxmlformats.org/drawingml/2006/table">
            <a:tbl>
              <a:tblPr firstRow="1" bandRow="1"/>
              <a:tblGrid>
                <a:gridCol w="3775982"/>
                <a:gridCol w="453118"/>
              </a:tblGrid>
              <a:tr h="914426">
                <a:tc rowSpan="2">
                  <a:txBody>
                    <a:bodyPr/>
                    <a:lstStyle/>
                    <a:p>
                      <a:pPr marL="533400" marR="0" lvl="0" indent="-53340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entury Gothic" pitchFamily="34" charset="0"/>
                          <a:ea typeface="Times New Roman" pitchFamily="18" charset="0"/>
                          <a:cs typeface="Arial" charset="0"/>
                        </a:rPr>
                        <a:t>PCMH4: Provide Self-Care Support and Community Resources</a:t>
                      </a:r>
                      <a:endParaRPr kumimoji="0" lang="en-US" sz="1400" b="0" i="0" u="none" strike="noStrike" cap="none" normalizeH="0" baseline="0" dirty="0" smtClean="0">
                        <a:ln>
                          <a:noFill/>
                        </a:ln>
                        <a:solidFill>
                          <a:srgbClr val="C00000"/>
                        </a:solidFill>
                        <a:effectLst/>
                        <a:latin typeface="Century Gothic" pitchFamily="34" charset="0"/>
                        <a:ea typeface="Times New Roman" pitchFamily="18" charset="0"/>
                        <a:cs typeface="Arial" charset="0"/>
                      </a:endParaRPr>
                    </a:p>
                    <a:p>
                      <a:pPr marL="533400" marR="0" lvl="0" indent="-5334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rgbClr val="FF0000"/>
                        </a:solidFill>
                        <a:effectLst/>
                        <a:latin typeface="Times New Roman" pitchFamily="18" charset="0"/>
                        <a:ea typeface="Times New Roman" pitchFamily="18" charset="0"/>
                        <a:cs typeface="Arial" charset="0"/>
                      </a:endParaRP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1" i="0" u="none" strike="noStrike" cap="none" normalizeH="0" baseline="0" dirty="0" smtClean="0">
                          <a:ln>
                            <a:noFill/>
                          </a:ln>
                          <a:solidFill>
                            <a:schemeClr val="tx1"/>
                          </a:solidFill>
                          <a:effectLst/>
                          <a:latin typeface="Century Gothic" pitchFamily="34" charset="0"/>
                          <a:cs typeface="Arial" charset="0"/>
                        </a:rPr>
                        <a:t>Support Self-Care Process**</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Arial" charset="0"/>
                        </a:rPr>
                        <a:t>Provide Referrals to Community Resources</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Pts</a:t>
                      </a: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Times New Roman" pitchFamily="18" charset="0"/>
                          <a:cs typeface="Arial" charset="0"/>
                        </a:rPr>
                        <a:t>6</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ea typeface="Times New Roman" pitchFamily="18" charset="0"/>
                          <a:cs typeface="Arial" charset="0"/>
                        </a:rPr>
                        <a:t>3</a:t>
                      </a: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039">
                <a:tc vMerge="1">
                  <a:txBody>
                    <a:bodyPr/>
                    <a:lstStyle/>
                    <a:p>
                      <a:endParaRPr lang="en-US"/>
                    </a:p>
                  </a:txBody>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9</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26">
                <a:tc rowSpan="2">
                  <a:txBody>
                    <a:bodyPr/>
                    <a:lstStyle/>
                    <a:p>
                      <a:pPr marL="533400" marR="0" lvl="0" indent="-53340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entury Gothic" pitchFamily="34" charset="0"/>
                          <a:ea typeface="Times New Roman" pitchFamily="18" charset="0"/>
                          <a:cs typeface="Arial" charset="0"/>
                        </a:rPr>
                        <a:t>PCMH5: Track and Coordinate Care</a:t>
                      </a:r>
                    </a:p>
                    <a:p>
                      <a:pPr marL="533400" marR="0" lvl="0" indent="-5334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Test Tracking and Follow-Up</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1" i="0" u="none" strike="noStrike" cap="none" normalizeH="0" baseline="0" dirty="0" smtClean="0">
                          <a:ln>
                            <a:noFill/>
                          </a:ln>
                          <a:solidFill>
                            <a:schemeClr val="tx1"/>
                          </a:solidFill>
                          <a:effectLst/>
                          <a:latin typeface="Century Gothic" pitchFamily="34" charset="0"/>
                          <a:cs typeface="Arial" charset="0"/>
                        </a:rPr>
                        <a:t>Referral Tracking and Follow-Up**</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Arial" charset="0"/>
                        </a:rPr>
                        <a:t>Coordinate with Facilities/Care Transitions</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Pts</a:t>
                      </a: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6</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6</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6</a:t>
                      </a: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039">
                <a:tc vMerge="1">
                  <a:txBody>
                    <a:bodyPr/>
                    <a:lstStyle/>
                    <a:p>
                      <a:endParaRPr lang="en-US"/>
                    </a:p>
                  </a:txBody>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18</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2006">
                <a:tc rowSpan="2">
                  <a:txBody>
                    <a:bodyPr/>
                    <a:lstStyle/>
                    <a:p>
                      <a:pPr marL="533400" marR="0" lvl="0" indent="-53340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entury Gothic" pitchFamily="34" charset="0"/>
                          <a:ea typeface="Times New Roman" pitchFamily="18" charset="0"/>
                          <a:cs typeface="Arial" charset="0"/>
                        </a:rPr>
                        <a:t>PCMH6: Measure and Improve Performance</a:t>
                      </a:r>
                      <a:endParaRPr kumimoji="0" lang="en-US" sz="1400" b="0" i="0" u="none" strike="noStrike" cap="none" normalizeH="0" baseline="0" dirty="0" smtClean="0">
                        <a:ln>
                          <a:noFill/>
                        </a:ln>
                        <a:solidFill>
                          <a:srgbClr val="C00000"/>
                        </a:solidFill>
                        <a:effectLst/>
                        <a:latin typeface="Century Gothic" pitchFamily="34" charset="0"/>
                        <a:ea typeface="Times New Roman" pitchFamily="18" charset="0"/>
                        <a:cs typeface="Arial" charset="0"/>
                      </a:endParaRPr>
                    </a:p>
                    <a:p>
                      <a:pPr marL="533400" marR="0" lvl="0" indent="-5334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Measure Performance </a:t>
                      </a:r>
                      <a:endParaRPr kumimoji="0" lang="en-US" sz="1200" b="0" i="0" u="none" strike="noStrike" cap="none" normalizeH="0" baseline="0" dirty="0" smtClean="0">
                        <a:ln>
                          <a:noFill/>
                        </a:ln>
                        <a:solidFill>
                          <a:srgbClr val="3366FF"/>
                        </a:solidFill>
                        <a:effectLst/>
                        <a:latin typeface="Times New Roman" pitchFamily="18" charset="0"/>
                        <a:cs typeface="Times New Roman" pitchFamily="18" charset="0"/>
                      </a:endParaRP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Measure Patient/Family Experience</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1" i="0" u="none" strike="noStrike" cap="none" normalizeH="0" baseline="0" dirty="0" smtClean="0">
                          <a:ln>
                            <a:noFill/>
                          </a:ln>
                          <a:solidFill>
                            <a:schemeClr val="tx1"/>
                          </a:solidFill>
                          <a:effectLst/>
                          <a:latin typeface="Century Gothic" pitchFamily="34" charset="0"/>
                          <a:cs typeface="Times New Roman" pitchFamily="18" charset="0"/>
                        </a:rPr>
                        <a:t>Implement Continuously Quality Improvement**</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Demonstrate Continuous Quality Improvement</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Report Performance</a:t>
                      </a:r>
                    </a:p>
                    <a:p>
                      <a:pPr marL="533400" marR="0" lvl="0" indent="-533400" algn="l" defTabSz="914400" rtl="0" eaLnBrk="1" fontAlgn="base" latinLnBrk="0" hangingPunct="1">
                        <a:lnSpc>
                          <a:spcPct val="90000"/>
                        </a:lnSpc>
                        <a:spcBef>
                          <a:spcPct val="0"/>
                        </a:spcBef>
                        <a:spcAft>
                          <a:spcPct val="0"/>
                        </a:spcAft>
                        <a:buClrTx/>
                        <a:buSzTx/>
                        <a:buFontTx/>
                        <a:buAutoNum type="alphaUcPeriod"/>
                        <a:tabLst/>
                      </a:pPr>
                      <a:r>
                        <a:rPr kumimoji="0" lang="en-US" sz="1200" b="0" i="0" u="none" strike="noStrike" cap="none" normalizeH="0" baseline="0" dirty="0" smtClean="0">
                          <a:ln>
                            <a:noFill/>
                          </a:ln>
                          <a:solidFill>
                            <a:schemeClr val="tx1"/>
                          </a:solidFill>
                          <a:effectLst/>
                          <a:latin typeface="Century Gothic" pitchFamily="34" charset="0"/>
                          <a:cs typeface="Times New Roman" pitchFamily="18" charset="0"/>
                        </a:rPr>
                        <a:t>Report Data Externally</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Pts</a:t>
                      </a:r>
                      <a:endPar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entury Gothic" pitchFamily="34" charset="0"/>
                          <a:ea typeface="Times New Roman" pitchFamily="18" charset="0"/>
                          <a:cs typeface="Arial" charset="0"/>
                        </a:rPr>
                        <a:t>4</a:t>
                      </a: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3</a:t>
                      </a:r>
                    </a:p>
                    <a:p>
                      <a:pPr marL="342900" marR="0" lvl="0" indent="-34290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3</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6039">
                <a:tc vMerge="1">
                  <a:txBody>
                    <a:bodyPr/>
                    <a:lstStyle/>
                    <a:p>
                      <a:endParaRPr lang="en-US"/>
                    </a:p>
                  </a:txBody>
                  <a:tcPr/>
                </a:tc>
                <a:tc>
                  <a:txBody>
                    <a:bodyPr/>
                    <a:lstStyle/>
                    <a:p>
                      <a:pPr marL="342900" marR="0" lvl="0" indent="-34290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entury Gothic" pitchFamily="34" charset="0"/>
                          <a:ea typeface="Times New Roman" pitchFamily="18" charset="0"/>
                          <a:cs typeface="Arial" charset="0"/>
                        </a:rPr>
                        <a:t>20</a:t>
                      </a:r>
                      <a:endPar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87499" marR="87499"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6362"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7FB3FDDF-27FA-4136-80C3-04BF1A8A46B3}" type="slidenum">
              <a:rPr lang="en-US">
                <a:solidFill>
                  <a:srgbClr val="336699"/>
                </a:solidFill>
                <a:latin typeface="Century Gothic" pitchFamily="34" charset="0"/>
              </a:rPr>
              <a:pPr fontAlgn="base">
                <a:spcBef>
                  <a:spcPct val="0"/>
                </a:spcBef>
                <a:spcAft>
                  <a:spcPct val="0"/>
                </a:spcAft>
              </a:pPr>
              <a:t>23</a:t>
            </a:fld>
            <a:endParaRPr lang="en-US">
              <a:solidFill>
                <a:srgbClr val="336699"/>
              </a:solidFill>
              <a:latin typeface="Century Gothic" pitchFamily="34" charset="0"/>
            </a:endParaRPr>
          </a:p>
        </p:txBody>
      </p:sp>
      <p:sp>
        <p:nvSpPr>
          <p:cNvPr id="56363" name="Rectangle 2"/>
          <p:cNvSpPr>
            <a:spLocks noGrp="1" noChangeArrowheads="1"/>
          </p:cNvSpPr>
          <p:nvPr>
            <p:ph type="title"/>
          </p:nvPr>
        </p:nvSpPr>
        <p:spPr>
          <a:xfrm>
            <a:off x="381000" y="0"/>
            <a:ext cx="7242048" cy="1143000"/>
          </a:xfrm>
        </p:spPr>
        <p:txBody>
          <a:bodyPr>
            <a:normAutofit/>
          </a:bodyPr>
          <a:lstStyle/>
          <a:p>
            <a:r>
              <a:rPr sz="3200" dirty="0" smtClean="0">
                <a:solidFill>
                  <a:srgbClr val="0070C0"/>
                </a:solidFill>
              </a:rPr>
              <a:t>PCMH 2011 Standards and Scoring</a:t>
            </a:r>
          </a:p>
        </p:txBody>
      </p:sp>
      <p:sp>
        <p:nvSpPr>
          <p:cNvPr id="56364" name="AutoShape 58"/>
          <p:cNvSpPr>
            <a:spLocks noChangeArrowheads="1"/>
          </p:cNvSpPr>
          <p:nvPr/>
        </p:nvSpPr>
        <p:spPr bwMode="auto">
          <a:xfrm>
            <a:off x="5410200" y="5943600"/>
            <a:ext cx="2438400" cy="533400"/>
          </a:xfrm>
          <a:prstGeom prst="horizontalScroll">
            <a:avLst>
              <a:gd name="adj" fmla="val 12500"/>
            </a:avLst>
          </a:prstGeom>
          <a:solidFill>
            <a:srgbClr val="89FFFF"/>
          </a:solidFill>
          <a:ln w="9525">
            <a:solidFill>
              <a:schemeClr val="tx1"/>
            </a:solidFill>
            <a:round/>
            <a:headEnd/>
            <a:tailEnd/>
          </a:ln>
        </p:spPr>
        <p:txBody>
          <a:bodyPr wrap="none" anchor="ctr"/>
          <a:lstStyle/>
          <a:p>
            <a:pPr algn="ctr"/>
            <a:r>
              <a:rPr lang="en-US"/>
              <a:t>**</a:t>
            </a:r>
            <a:r>
              <a:rPr lang="en-US" sz="1200"/>
              <a:t>Must Pass Elements</a:t>
            </a:r>
          </a:p>
        </p:txBody>
      </p:sp>
    </p:spTree>
    <p:extLst>
      <p:ext uri="{BB962C8B-B14F-4D97-AF65-F5344CB8AC3E}">
        <p14:creationId xmlns:p14="http://schemas.microsoft.com/office/powerpoint/2010/main" val="69676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look at some examples…</a:t>
            </a:r>
            <a:endParaRPr lang="en-US" dirty="0"/>
          </a:p>
        </p:txBody>
      </p:sp>
      <p:sp>
        <p:nvSpPr>
          <p:cNvPr id="3" name="Content Placeholder 2"/>
          <p:cNvSpPr>
            <a:spLocks noGrp="1"/>
          </p:cNvSpPr>
          <p:nvPr>
            <p:ph sz="half" idx="1"/>
          </p:nvPr>
        </p:nvSpPr>
        <p:spPr>
          <a:xfrm>
            <a:off x="457200" y="1600200"/>
            <a:ext cx="7010400" cy="4525963"/>
          </a:xfrm>
        </p:spPr>
        <p:txBody>
          <a:bodyPr/>
          <a:lstStyle/>
          <a:p>
            <a:r>
              <a:rPr lang="en-US" dirty="0" smtClean="0"/>
              <a:t>Using worksheet handout, review factors and check yes for the items you are currently able to demonstrate</a:t>
            </a:r>
          </a:p>
          <a:p>
            <a:r>
              <a:rPr lang="en-US" dirty="0" smtClean="0"/>
              <a:t>Indicate your data source:  P&amp;P, SOP, Reports</a:t>
            </a:r>
          </a:p>
          <a:p>
            <a:r>
              <a:rPr lang="en-US" dirty="0" smtClean="0"/>
              <a:t>Tally score to see if you passed standard</a:t>
            </a:r>
          </a:p>
          <a:p>
            <a:r>
              <a:rPr lang="en-US" dirty="0" smtClean="0"/>
              <a:t>Discuss responses from group</a:t>
            </a:r>
          </a:p>
          <a:p>
            <a:r>
              <a:rPr lang="en-US" dirty="0" smtClean="0"/>
              <a:t>What did UF CARES provide?</a:t>
            </a:r>
            <a:endParaRPr lang="en-US" dirty="0"/>
          </a:p>
        </p:txBody>
      </p:sp>
      <p:pic>
        <p:nvPicPr>
          <p:cNvPr id="5" name="Picture 4"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934999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Standard 1: access &amp; communication</a:t>
            </a:r>
            <a:endParaRPr lang="en-US" sz="2800" dirty="0"/>
          </a:p>
        </p:txBody>
      </p:sp>
      <p:sp>
        <p:nvSpPr>
          <p:cNvPr id="3" name="Content Placeholder 2"/>
          <p:cNvSpPr>
            <a:spLocks noGrp="1"/>
          </p:cNvSpPr>
          <p:nvPr>
            <p:ph idx="1"/>
          </p:nvPr>
        </p:nvSpPr>
        <p:spPr>
          <a:xfrm>
            <a:off x="457200" y="1609416"/>
            <a:ext cx="7696200" cy="4846320"/>
          </a:xfrm>
        </p:spPr>
        <p:txBody>
          <a:bodyPr>
            <a:normAutofit fontScale="92500"/>
          </a:bodyPr>
          <a:lstStyle/>
          <a:p>
            <a:pPr marL="514350" indent="-514350">
              <a:buFont typeface="+mj-lt"/>
              <a:buAutoNum type="alphaUcPeriod"/>
            </a:pPr>
            <a:r>
              <a:rPr lang="en-US" sz="2400" u="sng" dirty="0" smtClean="0"/>
              <a:t>Has written standards for </a:t>
            </a:r>
            <a:r>
              <a:rPr lang="en-US" sz="2400" u="sng" dirty="0" err="1" smtClean="0"/>
              <a:t>pt</a:t>
            </a:r>
            <a:r>
              <a:rPr lang="en-US" sz="2400" u="sng" dirty="0" smtClean="0"/>
              <a:t> access &amp; communication:</a:t>
            </a:r>
          </a:p>
          <a:p>
            <a:pPr marL="968375" indent="-449263">
              <a:buAutoNum type="arabicPeriod"/>
            </a:pPr>
            <a:r>
              <a:rPr lang="en-US" sz="2000" dirty="0" smtClean="0"/>
              <a:t>Scheduling each </a:t>
            </a:r>
            <a:r>
              <a:rPr lang="en-US" sz="2000" dirty="0" err="1" smtClean="0"/>
              <a:t>pt</a:t>
            </a:r>
            <a:r>
              <a:rPr lang="en-US" sz="2000" dirty="0" smtClean="0"/>
              <a:t> with a personal clinician</a:t>
            </a:r>
          </a:p>
          <a:p>
            <a:pPr marL="968375" indent="-449263">
              <a:buAutoNum type="arabicPeriod"/>
            </a:pPr>
            <a:r>
              <a:rPr lang="en-US" sz="2000" dirty="0" smtClean="0"/>
              <a:t>Coordinating visits during 1 trip</a:t>
            </a:r>
          </a:p>
          <a:p>
            <a:pPr marL="968375" indent="-449263">
              <a:buAutoNum type="arabicPeriod"/>
            </a:pPr>
            <a:r>
              <a:rPr lang="en-US" sz="2000" dirty="0" smtClean="0"/>
              <a:t>Determining through triage how soon a </a:t>
            </a:r>
            <a:r>
              <a:rPr lang="en-US" sz="2000" dirty="0" err="1" smtClean="0"/>
              <a:t>pt</a:t>
            </a:r>
            <a:r>
              <a:rPr lang="en-US" sz="2000" dirty="0" smtClean="0"/>
              <a:t> needs to be seen</a:t>
            </a:r>
          </a:p>
          <a:p>
            <a:pPr marL="968375" indent="-449263">
              <a:buAutoNum type="arabicPeriod"/>
            </a:pPr>
            <a:r>
              <a:rPr lang="en-US" sz="2000" dirty="0" smtClean="0"/>
              <a:t>Capacity to schedule </a:t>
            </a:r>
            <a:r>
              <a:rPr lang="en-US" sz="2000" dirty="0" err="1" smtClean="0"/>
              <a:t>pts</a:t>
            </a:r>
            <a:r>
              <a:rPr lang="en-US" sz="2000" dirty="0" smtClean="0"/>
              <a:t> same day they call</a:t>
            </a:r>
          </a:p>
          <a:p>
            <a:pPr marL="968375" indent="-449263">
              <a:buAutoNum type="arabicPeriod"/>
            </a:pPr>
            <a:r>
              <a:rPr lang="en-US" sz="2000" dirty="0" smtClean="0"/>
              <a:t>Scheduling same day appointments based on triage</a:t>
            </a:r>
          </a:p>
          <a:p>
            <a:pPr marL="968375" indent="-449263">
              <a:buAutoNum type="arabicPeriod"/>
            </a:pPr>
            <a:r>
              <a:rPr lang="en-US" sz="2000" dirty="0" smtClean="0"/>
              <a:t>Scheduling same day appointment base on </a:t>
            </a:r>
            <a:r>
              <a:rPr lang="en-US" sz="2000" dirty="0" err="1" smtClean="0"/>
              <a:t>pt</a:t>
            </a:r>
            <a:r>
              <a:rPr lang="en-US" sz="2000" dirty="0" smtClean="0"/>
              <a:t> request</a:t>
            </a:r>
          </a:p>
          <a:p>
            <a:pPr marL="968375" indent="-449263">
              <a:buAutoNum type="arabicPeriod"/>
            </a:pPr>
            <a:r>
              <a:rPr lang="en-US" sz="2000" dirty="0" smtClean="0"/>
              <a:t>Providing telephone advice during office </a:t>
            </a:r>
            <a:r>
              <a:rPr lang="en-US" sz="2000" dirty="0" err="1" smtClean="0"/>
              <a:t>hrs</a:t>
            </a:r>
            <a:endParaRPr lang="en-US" sz="2000" dirty="0" smtClean="0"/>
          </a:p>
          <a:p>
            <a:pPr marL="968375" indent="-449263">
              <a:buAutoNum type="arabicPeriod"/>
            </a:pPr>
            <a:r>
              <a:rPr lang="en-US" sz="2000" dirty="0" smtClean="0"/>
              <a:t>Providing urgent phone response 24/7</a:t>
            </a:r>
          </a:p>
          <a:p>
            <a:pPr marL="968375" indent="-449263">
              <a:buAutoNum type="arabicPeriod"/>
            </a:pPr>
            <a:r>
              <a:rPr lang="en-US" sz="2000" dirty="0" smtClean="0"/>
              <a:t>Providing email consultations</a:t>
            </a:r>
          </a:p>
          <a:p>
            <a:pPr marL="968375" indent="-449263">
              <a:buAutoNum type="arabicPeriod"/>
            </a:pPr>
            <a:r>
              <a:rPr lang="en-US" sz="2000" dirty="0" smtClean="0"/>
              <a:t>Interactive practice website</a:t>
            </a:r>
          </a:p>
          <a:p>
            <a:pPr marL="968375" indent="-449263">
              <a:buAutoNum type="arabicPeriod"/>
            </a:pPr>
            <a:r>
              <a:rPr lang="en-US" sz="2000" dirty="0" smtClean="0"/>
              <a:t>Language services</a:t>
            </a:r>
          </a:p>
          <a:p>
            <a:pPr marL="968375" indent="-449263">
              <a:buAutoNum type="arabicPeriod"/>
            </a:pPr>
            <a:r>
              <a:rPr lang="en-US" sz="2000" dirty="0" smtClean="0"/>
              <a:t>Health insurance resources</a:t>
            </a:r>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1387885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Documents and Settings\mscites\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077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62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 y="0"/>
            <a:ext cx="7791450" cy="671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03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mscites\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94" y="228600"/>
            <a:ext cx="790420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40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Standard 2: Patient tracking &amp; registry</a:t>
            </a:r>
            <a:endParaRPr lang="en-US" sz="3200" dirty="0"/>
          </a:p>
        </p:txBody>
      </p:sp>
      <p:sp>
        <p:nvSpPr>
          <p:cNvPr id="3" name="Content Placeholder 2"/>
          <p:cNvSpPr>
            <a:spLocks noGrp="1"/>
          </p:cNvSpPr>
          <p:nvPr>
            <p:ph sz="half" idx="1"/>
          </p:nvPr>
        </p:nvSpPr>
        <p:spPr>
          <a:xfrm>
            <a:off x="457200" y="1600200"/>
            <a:ext cx="7543800" cy="4525963"/>
          </a:xfrm>
        </p:spPr>
        <p:txBody>
          <a:bodyPr>
            <a:normAutofit/>
          </a:bodyPr>
          <a:lstStyle/>
          <a:p>
            <a:r>
              <a:rPr lang="en-US" sz="2400" dirty="0" smtClean="0"/>
              <a:t>The practice systematically manages </a:t>
            </a:r>
            <a:r>
              <a:rPr lang="en-US" sz="2400" dirty="0" err="1" smtClean="0"/>
              <a:t>pt</a:t>
            </a:r>
            <a:r>
              <a:rPr lang="en-US" sz="2400" dirty="0" smtClean="0"/>
              <a:t> information &amp; uses information for population </a:t>
            </a:r>
            <a:r>
              <a:rPr lang="en-US" sz="2400" dirty="0" err="1" smtClean="0"/>
              <a:t>mgmt</a:t>
            </a:r>
            <a:r>
              <a:rPr lang="en-US" sz="2400" dirty="0" smtClean="0"/>
              <a:t> to support patient care</a:t>
            </a:r>
          </a:p>
          <a:p>
            <a:pPr marL="682625" indent="-395288">
              <a:buFont typeface="+mj-lt"/>
              <a:buAutoNum type="alphaUcPeriod"/>
            </a:pPr>
            <a:r>
              <a:rPr lang="en-US" sz="2400" dirty="0" smtClean="0"/>
              <a:t>Basic System for Managing Patient Data</a:t>
            </a:r>
          </a:p>
          <a:p>
            <a:pPr marL="682625" indent="-395288">
              <a:buFont typeface="+mj-lt"/>
              <a:buAutoNum type="alphaUcPeriod"/>
            </a:pPr>
            <a:r>
              <a:rPr lang="en-US" sz="2400" dirty="0" smtClean="0"/>
              <a:t>Electronic System for Clinical Data</a:t>
            </a:r>
          </a:p>
          <a:p>
            <a:pPr marL="682625" indent="-395288">
              <a:buFont typeface="+mj-lt"/>
              <a:buAutoNum type="alphaUcPeriod"/>
            </a:pPr>
            <a:r>
              <a:rPr lang="en-US" sz="2400" dirty="0" smtClean="0"/>
              <a:t>Use of Electronic Clinical Data</a:t>
            </a:r>
          </a:p>
          <a:p>
            <a:pPr marL="682625" indent="-395288">
              <a:buFont typeface="+mj-lt"/>
              <a:buAutoNum type="alphaUcPeriod"/>
            </a:pPr>
            <a:r>
              <a:rPr lang="en-US" sz="2400" dirty="0" smtClean="0"/>
              <a:t>Organizing Clinical Data</a:t>
            </a:r>
          </a:p>
          <a:p>
            <a:pPr marL="682625" indent="-395288">
              <a:buFont typeface="+mj-lt"/>
              <a:buAutoNum type="alphaUcPeriod"/>
            </a:pPr>
            <a:r>
              <a:rPr lang="en-US" sz="2400" dirty="0" smtClean="0"/>
              <a:t>Identifying Important Conditions</a:t>
            </a:r>
          </a:p>
          <a:p>
            <a:pPr marL="682625" indent="-395288">
              <a:buFont typeface="+mj-lt"/>
              <a:buAutoNum type="alphaUcPeriod"/>
            </a:pPr>
            <a:r>
              <a:rPr lang="en-US" sz="2400" dirty="0" smtClean="0"/>
              <a:t>Use of System for Population Management</a:t>
            </a:r>
            <a:endParaRPr lang="en-US" sz="2400" dirty="0"/>
          </a:p>
        </p:txBody>
      </p:sp>
      <p:pic>
        <p:nvPicPr>
          <p:cNvPr id="5" name="Picture 4"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1284087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975360"/>
          </a:xfrm>
        </p:spPr>
        <p:txBody>
          <a:bodyPr/>
          <a:lstStyle/>
          <a:p>
            <a:r>
              <a:rPr lang="en-US" dirty="0" smtClean="0"/>
              <a:t>LEARNING Objectives</a:t>
            </a:r>
            <a:endParaRPr lang="en-US" dirty="0"/>
          </a:p>
        </p:txBody>
      </p:sp>
      <p:sp>
        <p:nvSpPr>
          <p:cNvPr id="3" name="Content Placeholder 2"/>
          <p:cNvSpPr>
            <a:spLocks noGrp="1"/>
          </p:cNvSpPr>
          <p:nvPr>
            <p:ph idx="1"/>
          </p:nvPr>
        </p:nvSpPr>
        <p:spPr>
          <a:xfrm>
            <a:off x="457200" y="1447800"/>
            <a:ext cx="7239000" cy="5007936"/>
          </a:xfrm>
        </p:spPr>
        <p:txBody>
          <a:bodyPr>
            <a:normAutofit/>
          </a:bodyPr>
          <a:lstStyle/>
          <a:p>
            <a:pPr>
              <a:buNone/>
            </a:pPr>
            <a:r>
              <a:rPr lang="en-US" sz="2400" dirty="0" smtClean="0"/>
              <a:t>   At the end of this discussion the participant will be able to:</a:t>
            </a:r>
          </a:p>
          <a:p>
            <a:r>
              <a:rPr lang="en-US" sz="2400" dirty="0" smtClean="0"/>
              <a:t>Define the meaning and purpose of a medical home</a:t>
            </a:r>
          </a:p>
          <a:p>
            <a:r>
              <a:rPr lang="en-US" sz="2400" dirty="0" smtClean="0"/>
              <a:t>Express why practices need to consider medical home recognition</a:t>
            </a:r>
          </a:p>
          <a:p>
            <a:r>
              <a:rPr lang="en-US" sz="2400" dirty="0" smtClean="0"/>
              <a:t>Demonstrate the steps required to achieve medical home recognition</a:t>
            </a:r>
          </a:p>
          <a:p>
            <a:r>
              <a:rPr lang="en-US" sz="2400" dirty="0" smtClean="0"/>
              <a:t>Differentiate a medical home from a general practice</a:t>
            </a:r>
          </a:p>
          <a:p>
            <a:r>
              <a:rPr lang="en-US" sz="2400" dirty="0" smtClean="0"/>
              <a:t>Analyze the differences between the two</a:t>
            </a:r>
          </a:p>
        </p:txBody>
      </p:sp>
      <p:pic>
        <p:nvPicPr>
          <p:cNvPr id="4" name="Picture 3"/>
          <p:cNvPicPr/>
          <p:nvPr/>
        </p:nvPicPr>
        <p:blipFill>
          <a:blip r:embed="rId2" cstate="print"/>
          <a:srcRect/>
          <a:stretch>
            <a:fillRect/>
          </a:stretch>
        </p:blipFill>
        <p:spPr bwMode="auto">
          <a:xfrm>
            <a:off x="4876800" y="5943600"/>
            <a:ext cx="2057400" cy="68580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10400" y="5943600"/>
            <a:ext cx="9144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sbukhari\Desktop\Dr. Mirza Presentation\PPC2 A 13,14  Allscripts screen shot, diagnoses and clinical visits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1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25607" cy="682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786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mscites\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333536"/>
            <a:ext cx="7310438" cy="550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238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Documents and Settings\mscites\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1146"/>
            <a:ext cx="7629525" cy="567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50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3:  Care management</a:t>
            </a:r>
            <a:endParaRPr lang="en-US" dirty="0"/>
          </a:p>
        </p:txBody>
      </p:sp>
      <p:sp>
        <p:nvSpPr>
          <p:cNvPr id="3" name="Content Placeholder 2"/>
          <p:cNvSpPr>
            <a:spLocks noGrp="1"/>
          </p:cNvSpPr>
          <p:nvPr>
            <p:ph sz="half" idx="1"/>
          </p:nvPr>
        </p:nvSpPr>
        <p:spPr>
          <a:xfrm>
            <a:off x="457200" y="1600200"/>
            <a:ext cx="6400800" cy="4525963"/>
          </a:xfrm>
        </p:spPr>
        <p:txBody>
          <a:bodyPr>
            <a:normAutofit/>
          </a:bodyPr>
          <a:lstStyle/>
          <a:p>
            <a:r>
              <a:rPr lang="en-US" sz="2000" dirty="0" smtClean="0"/>
              <a:t>Practice maintains continuous relationships with </a:t>
            </a:r>
            <a:r>
              <a:rPr lang="en-US" sz="2000" dirty="0" err="1" smtClean="0"/>
              <a:t>pts</a:t>
            </a:r>
            <a:r>
              <a:rPr lang="en-US" sz="2000" dirty="0" smtClean="0"/>
              <a:t> by implementing evidence-based guidelines and applying them to the identified needs of individual </a:t>
            </a:r>
            <a:r>
              <a:rPr lang="en-US" sz="2000" dirty="0" err="1" smtClean="0"/>
              <a:t>pts</a:t>
            </a:r>
            <a:r>
              <a:rPr lang="en-US" sz="2000" dirty="0" smtClean="0"/>
              <a:t> over time </a:t>
            </a:r>
          </a:p>
          <a:p>
            <a:pPr marL="627063" indent="-395288">
              <a:buFont typeface="+mj-lt"/>
              <a:buAutoNum type="alphaUcPeriod"/>
            </a:pPr>
            <a:r>
              <a:rPr lang="en-US" sz="2000" dirty="0" smtClean="0"/>
              <a:t>Guidelines for Important Conditions</a:t>
            </a:r>
          </a:p>
          <a:p>
            <a:pPr marL="627063" indent="-395288">
              <a:buFont typeface="+mj-lt"/>
              <a:buAutoNum type="alphaUcPeriod"/>
            </a:pPr>
            <a:r>
              <a:rPr lang="en-US" sz="2000" dirty="0" smtClean="0"/>
              <a:t>Preventive Service Clinician Reminders</a:t>
            </a:r>
          </a:p>
          <a:p>
            <a:pPr marL="627063" indent="-395288">
              <a:buFont typeface="+mj-lt"/>
              <a:buAutoNum type="alphaUcPeriod"/>
            </a:pPr>
            <a:r>
              <a:rPr lang="en-US" sz="2000" dirty="0" smtClean="0"/>
              <a:t>Practice Organization</a:t>
            </a:r>
          </a:p>
          <a:p>
            <a:pPr marL="627063" indent="-395288">
              <a:buFont typeface="+mj-lt"/>
              <a:buAutoNum type="alphaUcPeriod"/>
            </a:pPr>
            <a:r>
              <a:rPr lang="en-US" sz="2000" dirty="0" smtClean="0"/>
              <a:t>Care Management for Important Conditions</a:t>
            </a:r>
          </a:p>
          <a:p>
            <a:pPr marL="627063" indent="-395288">
              <a:buFont typeface="+mj-lt"/>
              <a:buAutoNum type="alphaUcPeriod"/>
            </a:pPr>
            <a:r>
              <a:rPr lang="en-US" sz="2000" dirty="0" smtClean="0"/>
              <a:t>Continuity of Care</a:t>
            </a:r>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1517676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sbukhari\Desktop\Dr. Mirza Presentation\PPC3A2 - Evidence based diagnosis and treatment guidelines for Hyperlipidemia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616" y="1"/>
            <a:ext cx="52981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0796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sbukhari\Desktop\Dr. Mirza Presentation\PPC3A1,2,3 - EMR Prompting Evidence-Based Guidelines for HIV, HTN and Hyperlipidemia.bmp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520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79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sbukhari\Desktop\Dr. Mirza Presentation\PPC3A1,2,3 - EMR Prompting Evidence-Based Guidelines for HIV, HTN and Hyperlipidemia.bmp_Page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42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Standard 4:  </a:t>
            </a:r>
            <a:r>
              <a:rPr lang="en-US" sz="3200" dirty="0" err="1" smtClean="0"/>
              <a:t>pt</a:t>
            </a:r>
            <a:r>
              <a:rPr lang="en-US" sz="3200" dirty="0" smtClean="0"/>
              <a:t> self- management support</a:t>
            </a:r>
            <a:endParaRPr lang="en-US" sz="3200" dirty="0"/>
          </a:p>
        </p:txBody>
      </p:sp>
      <p:sp>
        <p:nvSpPr>
          <p:cNvPr id="3" name="Content Placeholder 2"/>
          <p:cNvSpPr>
            <a:spLocks noGrp="1"/>
          </p:cNvSpPr>
          <p:nvPr>
            <p:ph sz="half" idx="1"/>
          </p:nvPr>
        </p:nvSpPr>
        <p:spPr>
          <a:xfrm>
            <a:off x="457200" y="1600200"/>
            <a:ext cx="6400800" cy="4525963"/>
          </a:xfrm>
        </p:spPr>
        <p:txBody>
          <a:bodyPr>
            <a:normAutofit/>
          </a:bodyPr>
          <a:lstStyle/>
          <a:p>
            <a:r>
              <a:rPr lang="en-US" dirty="0" smtClean="0"/>
              <a:t>The practice collaborates with </a:t>
            </a:r>
            <a:r>
              <a:rPr lang="en-US" dirty="0" err="1" smtClean="0"/>
              <a:t>pts</a:t>
            </a:r>
            <a:r>
              <a:rPr lang="en-US" dirty="0" smtClean="0"/>
              <a:t> &amp; families to pursue goals for optimal achievable health</a:t>
            </a:r>
          </a:p>
          <a:p>
            <a:pPr marL="627063" indent="-395288">
              <a:buFont typeface="+mj-lt"/>
              <a:buAutoNum type="alphaUcPeriod"/>
            </a:pPr>
            <a:r>
              <a:rPr lang="en-US" dirty="0" smtClean="0"/>
              <a:t>Documenting Communication Needs</a:t>
            </a:r>
          </a:p>
          <a:p>
            <a:pPr marL="627063" indent="-395288">
              <a:buFont typeface="+mj-lt"/>
              <a:buAutoNum type="alphaUcPeriod"/>
            </a:pPr>
            <a:r>
              <a:rPr lang="en-US" dirty="0" smtClean="0"/>
              <a:t>Providing Self-Management Support</a:t>
            </a:r>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1635767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5: electronic prescribing</a:t>
            </a:r>
            <a:endParaRPr lang="en-US" dirty="0"/>
          </a:p>
        </p:txBody>
      </p:sp>
      <p:sp>
        <p:nvSpPr>
          <p:cNvPr id="3" name="Content Placeholder 2"/>
          <p:cNvSpPr>
            <a:spLocks noGrp="1"/>
          </p:cNvSpPr>
          <p:nvPr>
            <p:ph sz="half" idx="1"/>
          </p:nvPr>
        </p:nvSpPr>
        <p:spPr>
          <a:xfrm>
            <a:off x="457200" y="1600200"/>
            <a:ext cx="7086600" cy="4525963"/>
          </a:xfrm>
        </p:spPr>
        <p:txBody>
          <a:bodyPr>
            <a:normAutofit lnSpcReduction="10000"/>
          </a:bodyPr>
          <a:lstStyle/>
          <a:p>
            <a:pPr marL="0" indent="0">
              <a:buNone/>
            </a:pPr>
            <a:endParaRPr lang="en-US" dirty="0" smtClean="0"/>
          </a:p>
          <a:p>
            <a:r>
              <a:rPr lang="en-US" dirty="0" smtClean="0"/>
              <a:t>The practice seeks to reduce medical errors and improve efficiency by eliminating handwritten prescriptions and by using drug safety checks and cost information when prescribing</a:t>
            </a:r>
          </a:p>
          <a:p>
            <a:pPr marL="682625" indent="-395288">
              <a:buFont typeface="+mj-lt"/>
              <a:buAutoNum type="alphaUcPeriod"/>
            </a:pPr>
            <a:r>
              <a:rPr lang="en-US" dirty="0" smtClean="0"/>
              <a:t>Electronic Prescription Writing</a:t>
            </a:r>
          </a:p>
          <a:p>
            <a:pPr marL="682625" indent="-395288">
              <a:buFont typeface="+mj-lt"/>
              <a:buAutoNum type="alphaUcPeriod"/>
            </a:pPr>
            <a:r>
              <a:rPr lang="en-US" dirty="0" smtClean="0"/>
              <a:t>Prescribing Decision Support</a:t>
            </a:r>
          </a:p>
          <a:p>
            <a:pPr marL="860425" lvl="1" indent="-177800"/>
            <a:r>
              <a:rPr lang="en-US" sz="2800" dirty="0" smtClean="0"/>
              <a:t>Safety</a:t>
            </a:r>
          </a:p>
          <a:p>
            <a:pPr marL="860425" lvl="1" indent="-177800"/>
            <a:r>
              <a:rPr lang="en-US" sz="2800" dirty="0" smtClean="0"/>
              <a:t>Efficiency</a:t>
            </a:r>
          </a:p>
        </p:txBody>
      </p:sp>
      <p:pic>
        <p:nvPicPr>
          <p:cNvPr id="5" name="Picture 4"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200660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Vision for Quality Health Care</a:t>
            </a:r>
            <a:endParaRPr lang="en-US" dirty="0"/>
          </a:p>
        </p:txBody>
      </p:sp>
      <p:sp>
        <p:nvSpPr>
          <p:cNvPr id="3" name="Content Placeholder 2"/>
          <p:cNvSpPr>
            <a:spLocks noGrp="1"/>
          </p:cNvSpPr>
          <p:nvPr>
            <p:ph idx="1"/>
          </p:nvPr>
        </p:nvSpPr>
        <p:spPr>
          <a:xfrm>
            <a:off x="381000" y="1676400"/>
            <a:ext cx="7315200" cy="4779336"/>
          </a:xfrm>
        </p:spPr>
        <p:txBody>
          <a:bodyPr>
            <a:normAutofit fontScale="85000" lnSpcReduction="10000"/>
          </a:bodyPr>
          <a:lstStyle/>
          <a:p>
            <a:r>
              <a:rPr lang="en-US" dirty="0" smtClean="0"/>
              <a:t>Care based on continuous healing relationships</a:t>
            </a:r>
          </a:p>
          <a:p>
            <a:r>
              <a:rPr lang="en-US" dirty="0" smtClean="0"/>
              <a:t>Customization based on patient needs and values</a:t>
            </a:r>
          </a:p>
          <a:p>
            <a:r>
              <a:rPr lang="en-US" dirty="0" smtClean="0"/>
              <a:t>The patient as the source of control</a:t>
            </a:r>
          </a:p>
          <a:p>
            <a:r>
              <a:rPr lang="en-US" dirty="0" smtClean="0"/>
              <a:t>Shared knowledge and the free flow of information</a:t>
            </a:r>
          </a:p>
          <a:p>
            <a:r>
              <a:rPr lang="en-US" dirty="0" smtClean="0"/>
              <a:t>Evidence-based decision making</a:t>
            </a:r>
          </a:p>
          <a:p>
            <a:r>
              <a:rPr lang="en-US" dirty="0" smtClean="0"/>
              <a:t>Safety as a system property</a:t>
            </a:r>
          </a:p>
          <a:p>
            <a:r>
              <a:rPr lang="en-US" dirty="0" smtClean="0"/>
              <a:t>The need for transparency</a:t>
            </a:r>
          </a:p>
          <a:p>
            <a:r>
              <a:rPr lang="en-US" dirty="0" smtClean="0"/>
              <a:t>Anticipation of needs</a:t>
            </a:r>
          </a:p>
          <a:p>
            <a:r>
              <a:rPr lang="en-US" dirty="0" smtClean="0"/>
              <a:t>Continuous decrease in waste</a:t>
            </a:r>
          </a:p>
          <a:p>
            <a:r>
              <a:rPr lang="en-US" dirty="0" smtClean="0"/>
              <a:t>Cooperation among clinicians</a:t>
            </a:r>
          </a:p>
          <a:p>
            <a:pPr>
              <a:buNone/>
            </a:pPr>
            <a:endParaRPr lang="en-US" dirty="0"/>
          </a:p>
          <a:p>
            <a:pPr>
              <a:buNone/>
            </a:pPr>
            <a:r>
              <a:rPr lang="en-US" sz="1500" i="1" dirty="0" smtClean="0"/>
              <a:t>Crossing the quality Chasm:  A New Health System for </a:t>
            </a:r>
          </a:p>
          <a:p>
            <a:pPr>
              <a:buNone/>
            </a:pPr>
            <a:r>
              <a:rPr lang="en-US" sz="1500" i="1" dirty="0" smtClean="0"/>
              <a:t>the 21</a:t>
            </a:r>
            <a:r>
              <a:rPr lang="en-US" sz="1500" i="1" baseline="30000" dirty="0" smtClean="0"/>
              <a:t>st</a:t>
            </a:r>
            <a:r>
              <a:rPr lang="en-US" sz="1500" i="1" dirty="0" smtClean="0"/>
              <a:t> Century (IOM, 2001)</a:t>
            </a:r>
            <a:endParaRPr lang="en-US" sz="1500" i="1" dirty="0"/>
          </a:p>
        </p:txBody>
      </p:sp>
      <p:pic>
        <p:nvPicPr>
          <p:cNvPr id="4" name="Picture 3"/>
          <p:cNvPicPr/>
          <p:nvPr/>
        </p:nvPicPr>
        <p:blipFill>
          <a:blip r:embed="rId2" cstate="print"/>
          <a:srcRect/>
          <a:stretch>
            <a:fillRect/>
          </a:stretch>
        </p:blipFill>
        <p:spPr bwMode="auto">
          <a:xfrm>
            <a:off x="4953000" y="5867400"/>
            <a:ext cx="1981200" cy="6286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86600" y="5867400"/>
            <a:ext cx="91440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sbukhari\Desktop\Dr. Mirza Presentation\PPC5B, Allscript Drug Utilization Review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10"/>
            <a:ext cx="9144000" cy="683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030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6: test tracking</a:t>
            </a:r>
            <a:endParaRPr lang="en-US" dirty="0"/>
          </a:p>
        </p:txBody>
      </p:sp>
      <p:sp>
        <p:nvSpPr>
          <p:cNvPr id="3" name="Content Placeholder 2"/>
          <p:cNvSpPr>
            <a:spLocks noGrp="1"/>
          </p:cNvSpPr>
          <p:nvPr>
            <p:ph sz="half" idx="1"/>
          </p:nvPr>
        </p:nvSpPr>
        <p:spPr>
          <a:xfrm>
            <a:off x="457200" y="1600200"/>
            <a:ext cx="7391400" cy="4525963"/>
          </a:xfrm>
        </p:spPr>
        <p:txBody>
          <a:bodyPr/>
          <a:lstStyle/>
          <a:p>
            <a:r>
              <a:rPr lang="en-US" dirty="0" smtClean="0"/>
              <a:t>The practice works to improve effectiveness of care, </a:t>
            </a:r>
            <a:r>
              <a:rPr lang="en-US" dirty="0" err="1" smtClean="0"/>
              <a:t>pt</a:t>
            </a:r>
            <a:r>
              <a:rPr lang="en-US" dirty="0" smtClean="0"/>
              <a:t> safety &amp; </a:t>
            </a:r>
            <a:r>
              <a:rPr lang="en-US" dirty="0" err="1" smtClean="0"/>
              <a:t>effciency</a:t>
            </a:r>
            <a:r>
              <a:rPr lang="en-US" dirty="0" smtClean="0"/>
              <a:t> by using timely information on all tests and results</a:t>
            </a:r>
          </a:p>
          <a:p>
            <a:pPr marL="804863" indent="-463550">
              <a:buFont typeface="+mj-lt"/>
              <a:buAutoNum type="alphaUcPeriod"/>
            </a:pPr>
            <a:r>
              <a:rPr lang="en-US" dirty="0" smtClean="0"/>
              <a:t>Test tracking &amp; follow-up</a:t>
            </a:r>
          </a:p>
          <a:p>
            <a:pPr marL="804863" indent="-463550">
              <a:buFont typeface="+mj-lt"/>
              <a:buAutoNum type="alphaUcPeriod"/>
            </a:pPr>
            <a:r>
              <a:rPr lang="en-US" dirty="0" smtClean="0"/>
              <a:t>Electronic system for managing tests</a:t>
            </a:r>
            <a:endParaRPr lang="en-US" dirty="0"/>
          </a:p>
        </p:txBody>
      </p:sp>
      <p:pic>
        <p:nvPicPr>
          <p:cNvPr id="5" name="Picture 4"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6773514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sbukhari\Desktop\Dr. Mirza Presentation\PPC6A, followup and notification of abnormal lab tests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10"/>
            <a:ext cx="9144000" cy="679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743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7: referral tracking</a:t>
            </a:r>
            <a:endParaRPr lang="en-US" dirty="0"/>
          </a:p>
        </p:txBody>
      </p:sp>
      <p:sp>
        <p:nvSpPr>
          <p:cNvPr id="3" name="Content Placeholder 2"/>
          <p:cNvSpPr>
            <a:spLocks noGrp="1"/>
          </p:cNvSpPr>
          <p:nvPr>
            <p:ph sz="half" idx="1"/>
          </p:nvPr>
        </p:nvSpPr>
        <p:spPr>
          <a:xfrm>
            <a:off x="457200" y="1600200"/>
            <a:ext cx="7391400" cy="4525963"/>
          </a:xfrm>
        </p:spPr>
        <p:txBody>
          <a:bodyPr/>
          <a:lstStyle/>
          <a:p>
            <a:r>
              <a:rPr lang="en-US" dirty="0" smtClean="0"/>
              <a:t>The practice seeks to improve effectiveness, efficiency, timeliness &amp; coordination of care by following through on consultations</a:t>
            </a:r>
          </a:p>
          <a:p>
            <a:pPr marL="804863" indent="-463550">
              <a:buFont typeface="+mj-lt"/>
              <a:buAutoNum type="alphaUcPeriod"/>
            </a:pPr>
            <a:r>
              <a:rPr lang="en-US" dirty="0" smtClean="0"/>
              <a:t>Referral tracking</a:t>
            </a:r>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2178010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sbukhari\Desktop\Dr. Mirza Presentation\PPC3E_PPC7A -  Referral Tracking, CW screen 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911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8: performance reporting &amp; improvement</a:t>
            </a:r>
            <a:endParaRPr lang="en-US" dirty="0"/>
          </a:p>
        </p:txBody>
      </p:sp>
      <p:sp>
        <p:nvSpPr>
          <p:cNvPr id="3" name="Content Placeholder 2"/>
          <p:cNvSpPr>
            <a:spLocks noGrp="1"/>
          </p:cNvSpPr>
          <p:nvPr>
            <p:ph sz="half" idx="1"/>
          </p:nvPr>
        </p:nvSpPr>
        <p:spPr>
          <a:xfrm>
            <a:off x="457200" y="1600200"/>
            <a:ext cx="7391400" cy="4525963"/>
          </a:xfrm>
        </p:spPr>
        <p:txBody>
          <a:bodyPr/>
          <a:lstStyle/>
          <a:p>
            <a:r>
              <a:rPr lang="en-US" dirty="0" smtClean="0"/>
              <a:t>The practice regularly measures its performance and takes actions to continuously improve</a:t>
            </a:r>
          </a:p>
          <a:p>
            <a:pPr marL="804863" indent="-463550">
              <a:buFont typeface="+mj-lt"/>
              <a:buAutoNum type="alphaUcPeriod"/>
            </a:pPr>
            <a:r>
              <a:rPr lang="en-US" dirty="0" smtClean="0"/>
              <a:t>Measures of Performance</a:t>
            </a:r>
          </a:p>
          <a:p>
            <a:pPr marL="804863" indent="-463550">
              <a:buFont typeface="+mj-lt"/>
              <a:buAutoNum type="alphaUcPeriod"/>
            </a:pPr>
            <a:r>
              <a:rPr lang="en-US" dirty="0" smtClean="0"/>
              <a:t>Patient Experience Data</a:t>
            </a:r>
          </a:p>
          <a:p>
            <a:pPr marL="804863" indent="-463550">
              <a:buFont typeface="+mj-lt"/>
              <a:buAutoNum type="alphaUcPeriod"/>
            </a:pPr>
            <a:r>
              <a:rPr lang="en-US" dirty="0" smtClean="0"/>
              <a:t>Reporting to Physicians</a:t>
            </a:r>
          </a:p>
          <a:p>
            <a:pPr marL="804863" indent="-463550">
              <a:buFont typeface="+mj-lt"/>
              <a:buAutoNum type="alphaUcPeriod"/>
            </a:pPr>
            <a:r>
              <a:rPr lang="en-US" dirty="0" smtClean="0"/>
              <a:t>Setting Goals and Taking Action</a:t>
            </a:r>
          </a:p>
          <a:p>
            <a:pPr marL="804863" indent="-463550">
              <a:buFont typeface="+mj-lt"/>
              <a:buAutoNum type="alphaUcPeriod"/>
            </a:pPr>
            <a:r>
              <a:rPr lang="en-US" dirty="0" smtClean="0"/>
              <a:t>Reporting Standardized Measures</a:t>
            </a:r>
          </a:p>
          <a:p>
            <a:pPr marL="804863" indent="-463550">
              <a:buFont typeface="+mj-lt"/>
              <a:buAutoNum type="alphaUcPeriod"/>
            </a:pPr>
            <a:r>
              <a:rPr lang="en-US" dirty="0" smtClean="0"/>
              <a:t>Electronic Reporting – External Entities</a:t>
            </a:r>
          </a:p>
        </p:txBody>
      </p:sp>
    </p:spTree>
    <p:extLst>
      <p:ext uri="{BB962C8B-B14F-4D97-AF65-F5344CB8AC3E}">
        <p14:creationId xmlns:p14="http://schemas.microsoft.com/office/powerpoint/2010/main" val="6479623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sbukhari\Desktop\Dr. Mirza Presentation\8D2, Taking Action, copy of RW CQI Plan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50" y="0"/>
            <a:ext cx="8746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104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 9: advance electronic communication</a:t>
            </a:r>
            <a:endParaRPr lang="en-US" dirty="0"/>
          </a:p>
        </p:txBody>
      </p:sp>
      <p:sp>
        <p:nvSpPr>
          <p:cNvPr id="3" name="Content Placeholder 2"/>
          <p:cNvSpPr>
            <a:spLocks noGrp="1"/>
          </p:cNvSpPr>
          <p:nvPr>
            <p:ph sz="half" idx="1"/>
          </p:nvPr>
        </p:nvSpPr>
        <p:spPr>
          <a:xfrm>
            <a:off x="457200" y="1600200"/>
            <a:ext cx="7391400" cy="4525963"/>
          </a:xfrm>
        </p:spPr>
        <p:txBody>
          <a:bodyPr/>
          <a:lstStyle/>
          <a:p>
            <a:r>
              <a:rPr lang="en-US" dirty="0" smtClean="0"/>
              <a:t>The practice uses electronic communication to improve timeliness, effectiveness, efficiency &amp; coordination of care</a:t>
            </a:r>
          </a:p>
          <a:p>
            <a:pPr marL="804863" indent="-463550">
              <a:buFont typeface="+mj-lt"/>
              <a:buAutoNum type="alphaUcPeriod"/>
            </a:pPr>
            <a:r>
              <a:rPr lang="en-US" dirty="0" smtClean="0"/>
              <a:t>Availability of Interactive Web Site</a:t>
            </a:r>
          </a:p>
          <a:p>
            <a:pPr marL="804863" indent="-463550">
              <a:buFont typeface="+mj-lt"/>
              <a:buAutoNum type="alphaUcPeriod"/>
            </a:pPr>
            <a:r>
              <a:rPr lang="en-US" dirty="0" smtClean="0"/>
              <a:t>Electronic Patient Identification</a:t>
            </a:r>
          </a:p>
          <a:p>
            <a:pPr marL="804863" indent="-463550">
              <a:buFont typeface="+mj-lt"/>
              <a:buAutoNum type="alphaUcPeriod"/>
            </a:pPr>
            <a:r>
              <a:rPr lang="en-US" dirty="0" smtClean="0"/>
              <a:t>Electronic Care Management Support</a:t>
            </a:r>
          </a:p>
        </p:txBody>
      </p:sp>
      <p:pic>
        <p:nvPicPr>
          <p:cNvPr id="4" name="Picture 3" descr="cid:image003.png@01CD05C7.FA3831F0"/>
          <p:cNvPicPr/>
          <p:nvPr/>
        </p:nvPicPr>
        <p:blipFill>
          <a:blip r:embed="rId2" cstate="print"/>
          <a:srcRect/>
          <a:stretch>
            <a:fillRect/>
          </a:stretch>
        </p:blipFill>
        <p:spPr bwMode="auto">
          <a:xfrm>
            <a:off x="7086600" y="5715000"/>
            <a:ext cx="990600" cy="8001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876800" y="5867400"/>
            <a:ext cx="2057400" cy="762000"/>
          </a:xfrm>
          <a:prstGeom prst="rect">
            <a:avLst/>
          </a:prstGeom>
          <a:noFill/>
          <a:ln w="9525" algn="in">
            <a:miter lim="800000"/>
            <a:headEnd/>
            <a:tailEnd/>
          </a:ln>
        </p:spPr>
      </p:pic>
    </p:spTree>
    <p:extLst>
      <p:ext uri="{BB962C8B-B14F-4D97-AF65-F5344CB8AC3E}">
        <p14:creationId xmlns:p14="http://schemas.microsoft.com/office/powerpoint/2010/main" val="343096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or not…</a:t>
            </a:r>
            <a:endParaRPr lang="en-US" dirty="0"/>
          </a:p>
        </p:txBody>
      </p:sp>
      <p:sp>
        <p:nvSpPr>
          <p:cNvPr id="3" name="Content Placeholder 2"/>
          <p:cNvSpPr>
            <a:spLocks noGrp="1"/>
          </p:cNvSpPr>
          <p:nvPr>
            <p:ph sz="half" idx="1"/>
          </p:nvPr>
        </p:nvSpPr>
        <p:spPr>
          <a:xfrm>
            <a:off x="457200" y="1600200"/>
            <a:ext cx="6858000" cy="4525963"/>
          </a:xfrm>
        </p:spPr>
        <p:txBody>
          <a:bodyPr/>
          <a:lstStyle/>
          <a:p>
            <a:r>
              <a:rPr lang="en-US" dirty="0" smtClean="0"/>
              <a:t>Take the next step to receive recognition for the hard work your programs are already doing!</a:t>
            </a:r>
          </a:p>
          <a:p>
            <a:r>
              <a:rPr lang="en-US" dirty="0" smtClean="0"/>
              <a:t>Receive the distinction for your commitment to excellence in quality care and patient safety!</a:t>
            </a:r>
          </a:p>
          <a:p>
            <a:r>
              <a:rPr lang="en-US" dirty="0" smtClean="0"/>
              <a:t>Good Luck!!</a:t>
            </a:r>
            <a:endParaRPr lang="en-US" dirty="0"/>
          </a:p>
        </p:txBody>
      </p:sp>
      <p:pic>
        <p:nvPicPr>
          <p:cNvPr id="5" name="Picture 4"/>
          <p:cNvPicPr/>
          <p:nvPr/>
        </p:nvPicPr>
        <p:blipFill>
          <a:blip r:embed="rId2" cstate="print"/>
          <a:srcRect/>
          <a:stretch>
            <a:fillRect/>
          </a:stretch>
        </p:blipFill>
        <p:spPr bwMode="auto">
          <a:xfrm>
            <a:off x="4876800" y="5791200"/>
            <a:ext cx="2057400" cy="704850"/>
          </a:xfrm>
          <a:prstGeom prst="rect">
            <a:avLst/>
          </a:prstGeom>
          <a:noFill/>
          <a:ln w="9525" algn="in">
            <a:miter lim="800000"/>
            <a:headEnd/>
            <a:tailEnd/>
          </a:ln>
        </p:spPr>
      </p:pic>
      <p:pic>
        <p:nvPicPr>
          <p:cNvPr id="6" name="Picture 5" descr="cid:image003.png@01CD05C7.FA3831F0"/>
          <p:cNvPicPr/>
          <p:nvPr/>
        </p:nvPicPr>
        <p:blipFill>
          <a:blip r:embed="rId3" cstate="print"/>
          <a:srcRect/>
          <a:stretch>
            <a:fillRect/>
          </a:stretch>
        </p:blipFill>
        <p:spPr bwMode="auto">
          <a:xfrm>
            <a:off x="7086600" y="5715000"/>
            <a:ext cx="990600" cy="800100"/>
          </a:xfrm>
          <a:prstGeom prst="rect">
            <a:avLst/>
          </a:prstGeom>
          <a:noFill/>
          <a:ln w="9525">
            <a:noFill/>
            <a:miter lim="800000"/>
            <a:headEnd/>
            <a:tailEnd/>
          </a:ln>
        </p:spPr>
      </p:pic>
    </p:spTree>
    <p:extLst>
      <p:ext uri="{BB962C8B-B14F-4D97-AF65-F5344CB8AC3E}">
        <p14:creationId xmlns:p14="http://schemas.microsoft.com/office/powerpoint/2010/main" val="3890776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381000" y="1828799"/>
            <a:ext cx="8305800" cy="4572001"/>
          </a:xfrm>
        </p:spPr>
        <p:txBody>
          <a:bodyPr/>
          <a:lstStyle/>
          <a:p>
            <a:pPr>
              <a:buNone/>
            </a:pPr>
            <a:r>
              <a:rPr lang="en-US" dirty="0" smtClean="0"/>
              <a:t>Syed Bukhari</a:t>
            </a:r>
          </a:p>
          <a:p>
            <a:pPr>
              <a:buNone/>
            </a:pPr>
            <a:r>
              <a:rPr lang="en-US" dirty="0" smtClean="0"/>
              <a:t>Glen Edwards</a:t>
            </a:r>
          </a:p>
          <a:p>
            <a:pPr>
              <a:buNone/>
            </a:pPr>
            <a:r>
              <a:rPr lang="en-US" dirty="0" smtClean="0"/>
              <a:t>Bonita Drayton</a:t>
            </a:r>
          </a:p>
          <a:p>
            <a:pPr>
              <a:buNone/>
            </a:pPr>
            <a:r>
              <a:rPr lang="en-US" dirty="0" err="1" smtClean="0"/>
              <a:t>Naoma</a:t>
            </a:r>
            <a:r>
              <a:rPr lang="en-US" dirty="0" smtClean="0"/>
              <a:t> Woods</a:t>
            </a:r>
          </a:p>
          <a:p>
            <a:pPr>
              <a:buNone/>
            </a:pPr>
            <a:r>
              <a:rPr lang="en-US" dirty="0" err="1" smtClean="0"/>
              <a:t>Saniyyah</a:t>
            </a:r>
            <a:r>
              <a:rPr lang="en-US" dirty="0" smtClean="0"/>
              <a:t> </a:t>
            </a:r>
            <a:r>
              <a:rPr lang="en-US" dirty="0" err="1" smtClean="0"/>
              <a:t>Mahmoudi</a:t>
            </a:r>
            <a:endParaRPr lang="en-US" dirty="0" smtClean="0"/>
          </a:p>
          <a:p>
            <a:pPr>
              <a:buNone/>
            </a:pPr>
            <a:r>
              <a:rPr lang="en-US" dirty="0" smtClean="0"/>
              <a:t>and the entire </a:t>
            </a:r>
            <a:r>
              <a:rPr lang="en-US" i="1" dirty="0" smtClean="0"/>
              <a:t>UFCARES</a:t>
            </a:r>
            <a:r>
              <a:rPr lang="en-US" dirty="0" smtClean="0"/>
              <a:t> team</a:t>
            </a:r>
            <a:endParaRPr lang="en-US" dirty="0"/>
          </a:p>
        </p:txBody>
      </p:sp>
      <p:pic>
        <p:nvPicPr>
          <p:cNvPr id="4" name="Picture 3"/>
          <p:cNvPicPr/>
          <p:nvPr/>
        </p:nvPicPr>
        <p:blipFill>
          <a:blip r:embed="rId2" cstate="print"/>
          <a:srcRect/>
          <a:stretch>
            <a:fillRect/>
          </a:stretch>
        </p:blipFill>
        <p:spPr bwMode="auto">
          <a:xfrm>
            <a:off x="4876800" y="5638800"/>
            <a:ext cx="2057400" cy="8572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86600" y="5715000"/>
            <a:ext cx="9906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Perspective</a:t>
            </a:r>
            <a:endParaRPr lang="en-US" dirty="0"/>
          </a:p>
        </p:txBody>
      </p:sp>
      <p:sp>
        <p:nvSpPr>
          <p:cNvPr id="3" name="Content Placeholder 2"/>
          <p:cNvSpPr>
            <a:spLocks noGrp="1"/>
          </p:cNvSpPr>
          <p:nvPr>
            <p:ph idx="1"/>
          </p:nvPr>
        </p:nvSpPr>
        <p:spPr/>
        <p:txBody>
          <a:bodyPr>
            <a:normAutofit/>
          </a:bodyPr>
          <a:lstStyle/>
          <a:p>
            <a:r>
              <a:rPr lang="en-US" sz="2000" dirty="0" smtClean="0"/>
              <a:t>Patients value well-organized and coordinated experience with their doctor</a:t>
            </a:r>
          </a:p>
          <a:p>
            <a:endParaRPr lang="en-US" sz="2000" dirty="0" smtClean="0"/>
          </a:p>
          <a:p>
            <a:r>
              <a:rPr lang="en-US" sz="2000" dirty="0" smtClean="0"/>
              <a:t>Most important factor – physician’s ability to communicate and show a caring attitude (Robinson &amp; </a:t>
            </a:r>
            <a:r>
              <a:rPr lang="en-US" sz="2000" dirty="0" err="1" smtClean="0"/>
              <a:t>Brodie</a:t>
            </a:r>
            <a:r>
              <a:rPr lang="en-US" sz="2000" dirty="0" smtClean="0"/>
              <a:t>, 1997)</a:t>
            </a:r>
          </a:p>
          <a:p>
            <a:endParaRPr lang="en-US" sz="2000" dirty="0" smtClean="0"/>
          </a:p>
          <a:p>
            <a:r>
              <a:rPr lang="en-US" sz="2000" dirty="0" smtClean="0"/>
              <a:t>Performance “Opportunities”</a:t>
            </a:r>
          </a:p>
          <a:p>
            <a:pPr lvl="1"/>
            <a:r>
              <a:rPr lang="en-US" sz="2000" dirty="0" smtClean="0"/>
              <a:t>Staff/doctor returns calls in a timely manner</a:t>
            </a:r>
          </a:p>
          <a:p>
            <a:pPr lvl="1"/>
            <a:r>
              <a:rPr lang="en-US" sz="2000" dirty="0" smtClean="0"/>
              <a:t>Staff/doctor follows up with a phone call</a:t>
            </a:r>
          </a:p>
          <a:p>
            <a:pPr lvl="1"/>
            <a:r>
              <a:rPr lang="en-US" sz="2000" dirty="0" smtClean="0"/>
              <a:t>The doctor is familiar with the patient’s medical history</a:t>
            </a:r>
          </a:p>
          <a:p>
            <a:pPr lvl="1"/>
            <a:r>
              <a:rPr lang="en-US" sz="2000" dirty="0" smtClean="0"/>
              <a:t>The doctor is good at diagnosing and treating any problem</a:t>
            </a:r>
            <a:endParaRPr lang="en-US" sz="2000" dirty="0"/>
          </a:p>
        </p:txBody>
      </p:sp>
      <p:pic>
        <p:nvPicPr>
          <p:cNvPr id="4" name="Picture 3"/>
          <p:cNvPicPr/>
          <p:nvPr/>
        </p:nvPicPr>
        <p:blipFill>
          <a:blip r:embed="rId2" cstate="print"/>
          <a:srcRect/>
          <a:stretch>
            <a:fillRect/>
          </a:stretch>
        </p:blipFill>
        <p:spPr bwMode="auto">
          <a:xfrm>
            <a:off x="4876800" y="5943600"/>
            <a:ext cx="2057400" cy="68580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10400" y="5943600"/>
            <a:ext cx="990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 CARES team</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29048"/>
            <a:ext cx="7239000" cy="4771752"/>
          </a:xfrm>
        </p:spPr>
      </p:pic>
    </p:spTree>
    <p:extLst>
      <p:ext uri="{BB962C8B-B14F-4D97-AF65-F5344CB8AC3E}">
        <p14:creationId xmlns:p14="http://schemas.microsoft.com/office/powerpoint/2010/main" val="1979468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20040"/>
            <a:ext cx="7010400" cy="1143000"/>
          </a:xfrm>
        </p:spPr>
        <p:txBody>
          <a:bodyPr>
            <a:normAutofit/>
          </a:bodyPr>
          <a:lstStyle/>
          <a:p>
            <a:r>
              <a:rPr lang="en-US" dirty="0" smtClean="0"/>
              <a:t>Obtaining CME/</a:t>
            </a:r>
            <a:r>
              <a:rPr lang="en-US" dirty="0" err="1" smtClean="0"/>
              <a:t>ce</a:t>
            </a:r>
            <a:r>
              <a:rPr lang="en-US" dirty="0" smtClean="0"/>
              <a:t> credit</a:t>
            </a:r>
            <a:endParaRPr lang="en-US" dirty="0"/>
          </a:p>
        </p:txBody>
      </p:sp>
      <p:sp>
        <p:nvSpPr>
          <p:cNvPr id="5" name="Text Placeholder 4"/>
          <p:cNvSpPr>
            <a:spLocks noGrp="1"/>
          </p:cNvSpPr>
          <p:nvPr>
            <p:ph idx="1"/>
          </p:nvPr>
        </p:nvSpPr>
        <p:spPr>
          <a:xfrm>
            <a:off x="762000" y="1609416"/>
            <a:ext cx="6934200" cy="4846320"/>
          </a:xfrm>
        </p:spPr>
        <p:txBody>
          <a:bodyPr/>
          <a:lstStyle/>
          <a:p>
            <a:pPr>
              <a:buNone/>
            </a:pPr>
            <a:r>
              <a:rPr lang="en-US" dirty="0" smtClean="0"/>
              <a:t>If you would like to receive continuing</a:t>
            </a:r>
          </a:p>
          <a:p>
            <a:pPr>
              <a:buNone/>
            </a:pPr>
            <a:r>
              <a:rPr lang="en-US" dirty="0" smtClean="0"/>
              <a:t>education credits for this activity, please </a:t>
            </a:r>
          </a:p>
          <a:p>
            <a:pPr>
              <a:buNone/>
            </a:pPr>
            <a:r>
              <a:rPr lang="en-US" dirty="0" smtClean="0"/>
              <a:t>visit:</a:t>
            </a:r>
          </a:p>
          <a:p>
            <a:pPr>
              <a:buNone/>
            </a:pPr>
            <a:endParaRPr lang="en-US" dirty="0" smtClean="0"/>
          </a:p>
          <a:p>
            <a:pPr>
              <a:buNone/>
            </a:pPr>
            <a:r>
              <a:rPr lang="en-US" u="sng" dirty="0" smtClean="0">
                <a:solidFill>
                  <a:srgbClr val="002060"/>
                </a:solidFill>
              </a:rPr>
              <a:t>http://www.pesgce.com/RyanWhite2012</a:t>
            </a:r>
            <a:endParaRPr lang="en-US" u="sng" dirty="0">
              <a:solidFill>
                <a:srgbClr val="002060"/>
              </a:solidFill>
            </a:endParaRPr>
          </a:p>
        </p:txBody>
      </p:sp>
      <p:pic>
        <p:nvPicPr>
          <p:cNvPr id="6" name="Picture 5"/>
          <p:cNvPicPr/>
          <p:nvPr/>
        </p:nvPicPr>
        <p:blipFill>
          <a:blip r:embed="rId2" cstate="print"/>
          <a:srcRect/>
          <a:stretch>
            <a:fillRect/>
          </a:stretch>
        </p:blipFill>
        <p:spPr bwMode="auto">
          <a:xfrm>
            <a:off x="4876800" y="5791200"/>
            <a:ext cx="2057400" cy="704850"/>
          </a:xfrm>
          <a:prstGeom prst="rect">
            <a:avLst/>
          </a:prstGeom>
          <a:noFill/>
          <a:ln w="9525" algn="in">
            <a:miter lim="800000"/>
            <a:headEnd/>
            <a:tailEnd/>
          </a:ln>
        </p:spPr>
      </p:pic>
      <p:pic>
        <p:nvPicPr>
          <p:cNvPr id="7" name="Picture 6" descr="cid:image003.png@01CD05C7.FA3831F0"/>
          <p:cNvPicPr/>
          <p:nvPr/>
        </p:nvPicPr>
        <p:blipFill>
          <a:blip r:embed="rId3" cstate="print"/>
          <a:srcRect/>
          <a:stretch>
            <a:fillRect/>
          </a:stretch>
        </p:blipFill>
        <p:spPr bwMode="auto">
          <a:xfrm>
            <a:off x="7010400" y="5791200"/>
            <a:ext cx="9906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medical home?</a:t>
            </a:r>
            <a:endParaRPr lang="en-US" dirty="0"/>
          </a:p>
        </p:txBody>
      </p:sp>
      <p:sp>
        <p:nvSpPr>
          <p:cNvPr id="3" name="Content Placeholder 2"/>
          <p:cNvSpPr>
            <a:spLocks noGrp="1"/>
          </p:cNvSpPr>
          <p:nvPr>
            <p:ph idx="1"/>
          </p:nvPr>
        </p:nvSpPr>
        <p:spPr>
          <a:xfrm>
            <a:off x="457200" y="1828800"/>
            <a:ext cx="7239000" cy="4626936"/>
          </a:xfrm>
        </p:spPr>
        <p:txBody>
          <a:bodyPr>
            <a:normAutofit/>
          </a:bodyPr>
          <a:lstStyle/>
          <a:p>
            <a:r>
              <a:rPr lang="en-US" sz="2000" dirty="0" smtClean="0"/>
              <a:t>Based on a concept that facilitates partnerships between individual patients and their personal physicians and when appropriate the patient’s family</a:t>
            </a:r>
          </a:p>
          <a:p>
            <a:endParaRPr lang="en-US" sz="2000" dirty="0" smtClean="0"/>
          </a:p>
          <a:p>
            <a:r>
              <a:rPr lang="en-US" sz="2000" dirty="0" smtClean="0"/>
              <a:t>Ensure that patients participate in their care side by side with their medical providers</a:t>
            </a:r>
          </a:p>
          <a:p>
            <a:endParaRPr lang="en-US" sz="2000" dirty="0" smtClean="0"/>
          </a:p>
          <a:p>
            <a:r>
              <a:rPr lang="en-US" sz="2000" dirty="0" smtClean="0"/>
              <a:t>Ensure that patients get the care they need, where and when they need it, and in a culturally and linguistically appropriate manner</a:t>
            </a:r>
            <a:endParaRPr lang="en-US" sz="2000" dirty="0"/>
          </a:p>
        </p:txBody>
      </p:sp>
      <p:pic>
        <p:nvPicPr>
          <p:cNvPr id="4" name="Picture 3"/>
          <p:cNvPicPr/>
          <p:nvPr/>
        </p:nvPicPr>
        <p:blipFill>
          <a:blip r:embed="rId2" cstate="print"/>
          <a:srcRect/>
          <a:stretch>
            <a:fillRect/>
          </a:stretch>
        </p:blipFill>
        <p:spPr bwMode="auto">
          <a:xfrm>
            <a:off x="4876800" y="5791200"/>
            <a:ext cx="2057400" cy="7048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86600" y="5715000"/>
            <a:ext cx="9906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Centered Medical Home (PCMH) Principles </a:t>
            </a:r>
            <a:endParaRPr lang="en-US" dirty="0"/>
          </a:p>
        </p:txBody>
      </p:sp>
      <p:sp>
        <p:nvSpPr>
          <p:cNvPr id="3" name="Content Placeholder 2"/>
          <p:cNvSpPr>
            <a:spLocks noGrp="1"/>
          </p:cNvSpPr>
          <p:nvPr>
            <p:ph idx="1"/>
          </p:nvPr>
        </p:nvSpPr>
        <p:spPr>
          <a:xfrm>
            <a:off x="457200" y="1905000"/>
            <a:ext cx="7239000" cy="4550736"/>
          </a:xfrm>
        </p:spPr>
        <p:txBody>
          <a:bodyPr/>
          <a:lstStyle/>
          <a:p>
            <a:r>
              <a:rPr lang="en-US" dirty="0" smtClean="0"/>
              <a:t>Personal Physician</a:t>
            </a:r>
          </a:p>
          <a:p>
            <a:r>
              <a:rPr lang="en-US" dirty="0" smtClean="0"/>
              <a:t>Physician directed medical practice</a:t>
            </a:r>
          </a:p>
          <a:p>
            <a:r>
              <a:rPr lang="en-US" dirty="0" smtClean="0"/>
              <a:t>Whole person orientation</a:t>
            </a:r>
          </a:p>
          <a:p>
            <a:r>
              <a:rPr lang="en-US" dirty="0" smtClean="0"/>
              <a:t>Care is coordinated or integrated</a:t>
            </a:r>
          </a:p>
          <a:p>
            <a:r>
              <a:rPr lang="en-US" dirty="0" smtClean="0"/>
              <a:t>Quality and safety are hallmarks</a:t>
            </a:r>
          </a:p>
          <a:p>
            <a:r>
              <a:rPr lang="en-US" dirty="0" smtClean="0"/>
              <a:t>Enhanced access to care</a:t>
            </a:r>
            <a:endParaRPr lang="en-US" dirty="0"/>
          </a:p>
        </p:txBody>
      </p:sp>
      <p:pic>
        <p:nvPicPr>
          <p:cNvPr id="4" name="Picture 3"/>
          <p:cNvPicPr/>
          <p:nvPr/>
        </p:nvPicPr>
        <p:blipFill>
          <a:blip r:embed="rId2" cstate="print"/>
          <a:srcRect/>
          <a:stretch>
            <a:fillRect/>
          </a:stretch>
        </p:blipFill>
        <p:spPr bwMode="auto">
          <a:xfrm>
            <a:off x="4876800" y="5715000"/>
            <a:ext cx="2057400" cy="7810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86600" y="5715000"/>
            <a:ext cx="9906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
            <a:ext cx="7315200" cy="1508760"/>
          </a:xfrm>
        </p:spPr>
        <p:txBody>
          <a:bodyPr>
            <a:normAutofit fontScale="90000"/>
          </a:bodyPr>
          <a:lstStyle/>
          <a:p>
            <a:r>
              <a:rPr lang="en-US" dirty="0" smtClean="0"/>
              <a:t>Helping Primary Care Practices Transform Health Care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a:t>
            </a:r>
            <a:r>
              <a:rPr lang="en-US" i="1" dirty="0" smtClean="0"/>
              <a:t>The Patient-Centered Medical Home is a</a:t>
            </a:r>
          </a:p>
          <a:p>
            <a:pPr>
              <a:buNone/>
            </a:pPr>
            <a:r>
              <a:rPr lang="en-US" i="1" dirty="0" smtClean="0"/>
              <a:t>model of 21st century primary care that</a:t>
            </a:r>
          </a:p>
          <a:p>
            <a:pPr>
              <a:buNone/>
            </a:pPr>
            <a:r>
              <a:rPr lang="en-US" i="1" dirty="0" smtClean="0"/>
              <a:t>combines access, teamwork and technology to</a:t>
            </a:r>
          </a:p>
          <a:p>
            <a:pPr>
              <a:buNone/>
            </a:pPr>
            <a:r>
              <a:rPr lang="en-US" i="1" dirty="0" smtClean="0"/>
              <a:t>deliver quality care and improve health</a:t>
            </a:r>
            <a:r>
              <a:rPr lang="en-US" dirty="0" smtClean="0"/>
              <a:t>.”</a:t>
            </a:r>
          </a:p>
          <a:p>
            <a:pPr>
              <a:buNone/>
            </a:pPr>
            <a:endParaRPr lang="en-US" dirty="0" smtClean="0"/>
          </a:p>
          <a:p>
            <a:pPr>
              <a:buNone/>
            </a:pPr>
            <a:r>
              <a:rPr lang="en-US" dirty="0" smtClean="0"/>
              <a:t>Margaret E. </a:t>
            </a:r>
            <a:r>
              <a:rPr lang="en-US" dirty="0" err="1" smtClean="0"/>
              <a:t>O’Kane</a:t>
            </a:r>
            <a:r>
              <a:rPr lang="en-US" dirty="0" smtClean="0"/>
              <a:t>, President, National</a:t>
            </a:r>
          </a:p>
          <a:p>
            <a:pPr>
              <a:buNone/>
            </a:pPr>
            <a:r>
              <a:rPr lang="en-US" dirty="0" smtClean="0"/>
              <a:t>Committee for Quality Assurance (NCQA)</a:t>
            </a:r>
            <a:endParaRPr lang="en-US" dirty="0"/>
          </a:p>
        </p:txBody>
      </p:sp>
      <p:pic>
        <p:nvPicPr>
          <p:cNvPr id="4" name="Picture 3"/>
          <p:cNvPicPr/>
          <p:nvPr/>
        </p:nvPicPr>
        <p:blipFill>
          <a:blip r:embed="rId2" cstate="print"/>
          <a:srcRect/>
          <a:stretch>
            <a:fillRect/>
          </a:stretch>
        </p:blipFill>
        <p:spPr bwMode="auto">
          <a:xfrm>
            <a:off x="4876800" y="5791200"/>
            <a:ext cx="2057400" cy="7048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6934200" y="5791200"/>
            <a:ext cx="9906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NCQA PCMH Recognition</a:t>
            </a:r>
            <a:endParaRPr lang="en-US" dirty="0"/>
          </a:p>
        </p:txBody>
      </p:sp>
      <p:sp>
        <p:nvSpPr>
          <p:cNvPr id="3" name="Content Placeholder 2"/>
          <p:cNvSpPr>
            <a:spLocks noGrp="1"/>
          </p:cNvSpPr>
          <p:nvPr>
            <p:ph idx="1"/>
          </p:nvPr>
        </p:nvSpPr>
        <p:spPr/>
        <p:txBody>
          <a:bodyPr>
            <a:normAutofit/>
          </a:bodyPr>
          <a:lstStyle/>
          <a:p>
            <a:r>
              <a:rPr lang="en-US" sz="2400" dirty="0" smtClean="0"/>
              <a:t>A nationwide program that recognizes physician practices functioning as medical homes</a:t>
            </a:r>
          </a:p>
          <a:p>
            <a:r>
              <a:rPr lang="en-US" sz="2400" dirty="0" smtClean="0"/>
              <a:t>Comprehensive &amp; extensive assessment of medical home standards within the practice to demonstrate performance</a:t>
            </a:r>
          </a:p>
          <a:p>
            <a:r>
              <a:rPr lang="en-US" sz="2400" dirty="0" smtClean="0"/>
              <a:t>Survey tool to assess readiness and document processes, procedures, reporting &amp; tracking capabilities via policies, system screen shots and sample documentation and follow-up</a:t>
            </a:r>
          </a:p>
          <a:p>
            <a:r>
              <a:rPr lang="en-US" sz="2400" dirty="0" smtClean="0"/>
              <a:t>Level 1, 2, or 3 Recognition</a:t>
            </a:r>
          </a:p>
          <a:p>
            <a:r>
              <a:rPr lang="en-US" sz="2400" dirty="0" smtClean="0"/>
              <a:t>3 year Recognition Status</a:t>
            </a:r>
            <a:endParaRPr lang="en-US" sz="2400" dirty="0"/>
          </a:p>
        </p:txBody>
      </p:sp>
      <p:pic>
        <p:nvPicPr>
          <p:cNvPr id="4" name="Picture 3"/>
          <p:cNvPicPr/>
          <p:nvPr/>
        </p:nvPicPr>
        <p:blipFill>
          <a:blip r:embed="rId2" cstate="print"/>
          <a:srcRect/>
          <a:stretch>
            <a:fillRect/>
          </a:stretch>
        </p:blipFill>
        <p:spPr bwMode="auto">
          <a:xfrm>
            <a:off x="5029200" y="5791200"/>
            <a:ext cx="1905000" cy="704850"/>
          </a:xfrm>
          <a:prstGeom prst="rect">
            <a:avLst/>
          </a:prstGeom>
          <a:noFill/>
          <a:ln w="9525" algn="in">
            <a:miter lim="800000"/>
            <a:headEnd/>
            <a:tailEnd/>
          </a:ln>
        </p:spPr>
      </p:pic>
      <p:pic>
        <p:nvPicPr>
          <p:cNvPr id="5" name="Picture 4" descr="cid:image003.png@01CD05C7.FA3831F0"/>
          <p:cNvPicPr/>
          <p:nvPr/>
        </p:nvPicPr>
        <p:blipFill>
          <a:blip r:embed="rId3" cstate="print"/>
          <a:srcRect/>
          <a:stretch>
            <a:fillRect/>
          </a:stretch>
        </p:blipFill>
        <p:spPr bwMode="auto">
          <a:xfrm>
            <a:off x="7086600" y="5791200"/>
            <a:ext cx="9144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4573</TotalTime>
  <Words>1981</Words>
  <Application>Microsoft Office PowerPoint</Application>
  <PresentationFormat>On-screen Show (4:3)</PresentationFormat>
  <Paragraphs>421</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Opulent</vt:lpstr>
      <vt:lpstr>Guidance to Achieve NCQA Patient Centered   Medical Home Recognition</vt:lpstr>
      <vt:lpstr>Disclosures</vt:lpstr>
      <vt:lpstr>LEARNING Objectives</vt:lpstr>
      <vt:lpstr>New Vision for Quality Health Care</vt:lpstr>
      <vt:lpstr>Consumer Perspective</vt:lpstr>
      <vt:lpstr>What is a medical home?</vt:lpstr>
      <vt:lpstr>Patient Centered Medical Home (PCMH) Principles </vt:lpstr>
      <vt:lpstr>Helping Primary Care Practices Transform Health Care</vt:lpstr>
      <vt:lpstr>NCQA PCMH Recognition</vt:lpstr>
      <vt:lpstr>Must Pass Elements (2011)</vt:lpstr>
      <vt:lpstr>Why PCMH??</vt:lpstr>
      <vt:lpstr>UF CARES Experience</vt:lpstr>
      <vt:lpstr>where to start??</vt:lpstr>
      <vt:lpstr>Next steps….</vt:lpstr>
      <vt:lpstr>Be Prepared for…</vt:lpstr>
      <vt:lpstr>Tips for success</vt:lpstr>
      <vt:lpstr>PowerPoint Presentation</vt:lpstr>
      <vt:lpstr>PowerPoint Presentation</vt:lpstr>
      <vt:lpstr>PowerPoint Presentation</vt:lpstr>
      <vt:lpstr>Standards &amp; elements</vt:lpstr>
      <vt:lpstr>Scoring</vt:lpstr>
      <vt:lpstr>PowerPoint Presentation</vt:lpstr>
      <vt:lpstr>PCMH 2011 Standards and Scoring</vt:lpstr>
      <vt:lpstr>let’s look at some examples…</vt:lpstr>
      <vt:lpstr>Standard 1: access &amp; communication</vt:lpstr>
      <vt:lpstr>PowerPoint Presentation</vt:lpstr>
      <vt:lpstr>PowerPoint Presentation</vt:lpstr>
      <vt:lpstr>PowerPoint Presentation</vt:lpstr>
      <vt:lpstr>Standard 2: Patient tracking &amp; registry</vt:lpstr>
      <vt:lpstr>PowerPoint Presentation</vt:lpstr>
      <vt:lpstr>PowerPoint Presentation</vt:lpstr>
      <vt:lpstr>PowerPoint Presentation</vt:lpstr>
      <vt:lpstr>PowerPoint Presentation</vt:lpstr>
      <vt:lpstr>Standard 3:  Care management</vt:lpstr>
      <vt:lpstr>PowerPoint Presentation</vt:lpstr>
      <vt:lpstr>PowerPoint Presentation</vt:lpstr>
      <vt:lpstr>PowerPoint Presentation</vt:lpstr>
      <vt:lpstr>Standard 4:  pt self- management support</vt:lpstr>
      <vt:lpstr>Standard 5: electronic prescribing</vt:lpstr>
      <vt:lpstr>PowerPoint Presentation</vt:lpstr>
      <vt:lpstr>Standard 6: test tracking</vt:lpstr>
      <vt:lpstr>PowerPoint Presentation</vt:lpstr>
      <vt:lpstr>Standard 7: referral tracking</vt:lpstr>
      <vt:lpstr>PowerPoint Presentation</vt:lpstr>
      <vt:lpstr>Standard 8: performance reporting &amp; improvement</vt:lpstr>
      <vt:lpstr>PowerPoint Presentation</vt:lpstr>
      <vt:lpstr>Standard 9: advance electronic communication</vt:lpstr>
      <vt:lpstr>Ready or not…</vt:lpstr>
      <vt:lpstr>Acknowledgements</vt:lpstr>
      <vt:lpstr>UF CARES team</vt:lpstr>
      <vt:lpstr>Obtaining CME/ce credit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ayesha</dc:creator>
  <cp:lastModifiedBy>Scites, Melissa</cp:lastModifiedBy>
  <cp:revision>45</cp:revision>
  <dcterms:created xsi:type="dcterms:W3CDTF">2012-10-16T23:19:54Z</dcterms:created>
  <dcterms:modified xsi:type="dcterms:W3CDTF">2012-10-29T19:52:09Z</dcterms:modified>
</cp:coreProperties>
</file>