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0"/>
  </p:notesMasterIdLst>
  <p:handoutMasterIdLst>
    <p:handoutMasterId r:id="rId41"/>
  </p:handoutMasterIdLst>
  <p:sldIdLst>
    <p:sldId id="256" r:id="rId2"/>
    <p:sldId id="257" r:id="rId3"/>
    <p:sldId id="259" r:id="rId4"/>
    <p:sldId id="258" r:id="rId5"/>
    <p:sldId id="309" r:id="rId6"/>
    <p:sldId id="310" r:id="rId7"/>
    <p:sldId id="262" r:id="rId8"/>
    <p:sldId id="322" r:id="rId9"/>
    <p:sldId id="311" r:id="rId10"/>
    <p:sldId id="323" r:id="rId11"/>
    <p:sldId id="263" r:id="rId12"/>
    <p:sldId id="264" r:id="rId13"/>
    <p:sldId id="266" r:id="rId14"/>
    <p:sldId id="312" r:id="rId15"/>
    <p:sldId id="267" r:id="rId16"/>
    <p:sldId id="317" r:id="rId17"/>
    <p:sldId id="269" r:id="rId18"/>
    <p:sldId id="270" r:id="rId19"/>
    <p:sldId id="271" r:id="rId20"/>
    <p:sldId id="284" r:id="rId21"/>
    <p:sldId id="324" r:id="rId22"/>
    <p:sldId id="330" r:id="rId23"/>
    <p:sldId id="285" r:id="rId24"/>
    <p:sldId id="328" r:id="rId25"/>
    <p:sldId id="318" r:id="rId26"/>
    <p:sldId id="327" r:id="rId27"/>
    <p:sldId id="326" r:id="rId28"/>
    <p:sldId id="294" r:id="rId29"/>
    <p:sldId id="329" r:id="rId30"/>
    <p:sldId id="295" r:id="rId31"/>
    <p:sldId id="319" r:id="rId32"/>
    <p:sldId id="299" r:id="rId33"/>
    <p:sldId id="300" r:id="rId34"/>
    <p:sldId id="301" r:id="rId35"/>
    <p:sldId id="302" r:id="rId36"/>
    <p:sldId id="303" r:id="rId37"/>
    <p:sldId id="304" r:id="rId38"/>
    <p:sldId id="316" r:id="rId39"/>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EEFE"/>
    <a:srgbClr val="96EAFE"/>
    <a:srgbClr val="7C5989"/>
    <a:srgbClr val="000066"/>
    <a:srgbClr val="333399"/>
    <a:srgbClr val="FFFFFF"/>
    <a:srgbClr val="3366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6" autoAdjust="0"/>
    <p:restoredTop sz="98462" autoAdjust="0"/>
  </p:normalViewPr>
  <p:slideViewPr>
    <p:cSldViewPr>
      <p:cViewPr>
        <p:scale>
          <a:sx n="110" d="100"/>
          <a:sy n="110" d="100"/>
        </p:scale>
        <p:origin x="-4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8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eaLnBrk="1" hangingPunct="1">
              <a:defRPr sz="1200">
                <a:latin typeface="Times New Roman" panose="02020603050405020304" pitchFamily="18" charset="0"/>
              </a:defRPr>
            </a:lvl1pPr>
          </a:lstStyle>
          <a:p>
            <a:pPr>
              <a:defRPr/>
            </a:pPr>
            <a:r>
              <a:rPr lang="en-US" altLang="en-US"/>
              <a:t>Understanding and Using Data Model Training</a:t>
            </a:r>
          </a:p>
        </p:txBody>
      </p:sp>
      <p:sp>
        <p:nvSpPr>
          <p:cNvPr id="153603" name="Rectangle 3"/>
          <p:cNvSpPr>
            <a:spLocks noGrp="1" noChangeArrowheads="1"/>
          </p:cNvSpPr>
          <p:nvPr>
            <p:ph type="dt" sz="quarter" idx="1"/>
          </p:nvPr>
        </p:nvSpPr>
        <p:spPr bwMode="auto">
          <a:xfrm>
            <a:off x="3995738" y="0"/>
            <a:ext cx="305593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r>
              <a:rPr lang="en-US" altLang="en-US"/>
              <a:t>Updated 2017</a:t>
            </a:r>
          </a:p>
        </p:txBody>
      </p:sp>
      <p:sp>
        <p:nvSpPr>
          <p:cNvPr id="153604" name="Rectangle 4"/>
          <p:cNvSpPr>
            <a:spLocks noGrp="1" noChangeArrowheads="1"/>
          </p:cNvSpPr>
          <p:nvPr>
            <p:ph type="ftr" sz="quarter" idx="2"/>
          </p:nvPr>
        </p:nvSpPr>
        <p:spPr bwMode="auto">
          <a:xfrm>
            <a:off x="0" y="8842375"/>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ltLang="en-US"/>
          </a:p>
        </p:txBody>
      </p:sp>
      <p:sp>
        <p:nvSpPr>
          <p:cNvPr id="153605" name="Rectangle 5"/>
          <p:cNvSpPr>
            <a:spLocks noGrp="1" noChangeArrowheads="1"/>
          </p:cNvSpPr>
          <p:nvPr>
            <p:ph type="sldNum" sz="quarter" idx="3"/>
          </p:nvPr>
        </p:nvSpPr>
        <p:spPr bwMode="auto">
          <a:xfrm>
            <a:off x="3995738" y="8842375"/>
            <a:ext cx="305593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algn="r" eaLnBrk="1" hangingPunct="1">
              <a:defRPr sz="1200" smtClean="0">
                <a:latin typeface="Times New Roman" pitchFamily="18" charset="0"/>
              </a:defRPr>
            </a:lvl1pPr>
          </a:lstStyle>
          <a:p>
            <a:pPr>
              <a:defRPr/>
            </a:pPr>
            <a:fld id="{BB2AD827-07C3-49C0-B16E-0F05F2006D7F}" type="slidenum">
              <a:rPr lang="en-US" altLang="en-US"/>
              <a:pPr>
                <a:defRPr/>
              </a:pPr>
              <a:t>‹#›</a:t>
            </a:fld>
            <a:endParaRPr lang="en-US" altLang="en-US"/>
          </a:p>
        </p:txBody>
      </p:sp>
    </p:spTree>
    <p:extLst>
      <p:ext uri="{BB962C8B-B14F-4D97-AF65-F5344CB8AC3E}">
        <p14:creationId xmlns:p14="http://schemas.microsoft.com/office/powerpoint/2010/main" val="4039524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ltLang="en-US"/>
          </a:p>
        </p:txBody>
      </p:sp>
      <p:sp>
        <p:nvSpPr>
          <p:cNvPr id="137219" name="Rectangle 3"/>
          <p:cNvSpPr>
            <a:spLocks noGrp="1" noChangeArrowheads="1"/>
          </p:cNvSpPr>
          <p:nvPr>
            <p:ph type="dt" idx="1"/>
          </p:nvPr>
        </p:nvSpPr>
        <p:spPr bwMode="auto">
          <a:xfrm>
            <a:off x="3995738" y="0"/>
            <a:ext cx="305593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endParaRPr lang="en-US" altLang="en-US"/>
          </a:p>
        </p:txBody>
      </p:sp>
      <p:sp>
        <p:nvSpPr>
          <p:cNvPr id="40964" name="Rectangle 4"/>
          <p:cNvSpPr>
            <a:spLocks noRot="1" noChangeArrowheads="1" noTextEdit="1"/>
          </p:cNvSpPr>
          <p:nvPr>
            <p:ph type="sldImg" idx="2"/>
          </p:nvPr>
        </p:nvSpPr>
        <p:spPr bwMode="auto">
          <a:xfrm>
            <a:off x="1200150"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7221" name="Rectangle 5"/>
          <p:cNvSpPr>
            <a:spLocks noGrp="1" noChangeArrowheads="1"/>
          </p:cNvSpPr>
          <p:nvPr>
            <p:ph type="body" sz="quarter" idx="3"/>
          </p:nvPr>
        </p:nvSpPr>
        <p:spPr bwMode="auto">
          <a:xfrm>
            <a:off x="704850" y="4421188"/>
            <a:ext cx="5643563" cy="418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37222" name="Rectangle 6"/>
          <p:cNvSpPr>
            <a:spLocks noGrp="1" noChangeArrowheads="1"/>
          </p:cNvSpPr>
          <p:nvPr>
            <p:ph type="ftr" sz="quarter" idx="4"/>
          </p:nvPr>
        </p:nvSpPr>
        <p:spPr bwMode="auto">
          <a:xfrm>
            <a:off x="0" y="8842375"/>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ltLang="en-US"/>
          </a:p>
        </p:txBody>
      </p:sp>
      <p:sp>
        <p:nvSpPr>
          <p:cNvPr id="137223" name="Rectangle 7"/>
          <p:cNvSpPr>
            <a:spLocks noGrp="1" noChangeArrowheads="1"/>
          </p:cNvSpPr>
          <p:nvPr>
            <p:ph type="sldNum" sz="quarter" idx="5"/>
          </p:nvPr>
        </p:nvSpPr>
        <p:spPr bwMode="auto">
          <a:xfrm>
            <a:off x="3995738" y="8842375"/>
            <a:ext cx="305593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algn="r" eaLnBrk="1" hangingPunct="1">
              <a:defRPr sz="1200" smtClean="0">
                <a:latin typeface="Times New Roman" pitchFamily="18" charset="0"/>
              </a:defRPr>
            </a:lvl1pPr>
          </a:lstStyle>
          <a:p>
            <a:pPr>
              <a:defRPr/>
            </a:pPr>
            <a:fld id="{C2E11642-BED4-4DF9-9324-A197E81F644B}" type="slidenum">
              <a:rPr lang="en-US" altLang="en-US"/>
              <a:pPr>
                <a:defRPr/>
              </a:pPr>
              <a:t>‹#›</a:t>
            </a:fld>
            <a:endParaRPr lang="en-US" altLang="en-US"/>
          </a:p>
        </p:txBody>
      </p:sp>
    </p:spTree>
    <p:extLst>
      <p:ext uri="{BB962C8B-B14F-4D97-AF65-F5344CB8AC3E}">
        <p14:creationId xmlns:p14="http://schemas.microsoft.com/office/powerpoint/2010/main" val="684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939800" y="4421188"/>
            <a:ext cx="5173663" cy="4189412"/>
          </a:xfrm>
          <a:noFill/>
        </p:spPr>
        <p:txBody>
          <a:bodyPr/>
          <a:lstStyle/>
          <a:p>
            <a:pPr eaLnBrk="1" hangingPunct="1"/>
            <a:r>
              <a:rPr lang="en-US" altLang="en-US" sz="2400" smtClean="0"/>
              <a:t>Data collected/analyzed as part of the epi profile and needs assessment</a:t>
            </a:r>
          </a:p>
          <a:p>
            <a:pPr eaLnBrk="1" hangingPunct="1"/>
            <a:r>
              <a:rPr lang="en-US" altLang="en-US" sz="2400" smtClean="0"/>
              <a:t>Most recent HIV Care Continuum for the jurisdiction</a:t>
            </a:r>
          </a:p>
          <a:p>
            <a:pPr lvl="1" eaLnBrk="1" hangingPunct="1">
              <a:spcBef>
                <a:spcPct val="0"/>
              </a:spcBef>
            </a:pPr>
            <a:r>
              <a:rPr lang="en-US" altLang="en-US" sz="2500" smtClean="0">
                <a:solidFill>
                  <a:srgbClr val="7030A0"/>
                </a:solidFill>
              </a:rPr>
              <a:t>Population health level</a:t>
            </a:r>
          </a:p>
          <a:p>
            <a:pPr lvl="1" eaLnBrk="1" hangingPunct="1">
              <a:spcBef>
                <a:spcPct val="0"/>
              </a:spcBef>
            </a:pPr>
            <a:r>
              <a:rPr lang="en-US" altLang="en-US" sz="2500" smtClean="0">
                <a:solidFill>
                  <a:srgbClr val="7030A0"/>
                </a:solidFill>
              </a:rPr>
              <a:t>RWHAP level</a:t>
            </a:r>
          </a:p>
          <a:p>
            <a:pPr lvl="1" eaLnBrk="1" hangingPunct="1">
              <a:spcBef>
                <a:spcPct val="0"/>
              </a:spcBef>
            </a:pPr>
            <a:r>
              <a:rPr lang="en-US" altLang="en-US" sz="2500" smtClean="0">
                <a:solidFill>
                  <a:srgbClr val="7030A0"/>
                </a:solidFill>
              </a:rPr>
              <a:t>Specific subpopulations</a:t>
            </a:r>
          </a:p>
          <a:p>
            <a:pPr eaLnBrk="1" hangingPunct="1"/>
            <a:r>
              <a:rPr lang="en-US" altLang="en-US" sz="2400" smtClean="0"/>
              <a:t>Data from prevention, especially testing data</a:t>
            </a:r>
          </a:p>
          <a:p>
            <a:pPr eaLnBrk="1" hangingPunct="1"/>
            <a:r>
              <a:rPr lang="en-US" altLang="en-US" sz="2400" smtClean="0"/>
              <a:t>Program data: </a:t>
            </a:r>
          </a:p>
          <a:p>
            <a:pPr lvl="1" eaLnBrk="1" hangingPunct="1"/>
            <a:r>
              <a:rPr lang="en-US" altLang="en-US" sz="2000" smtClean="0"/>
              <a:t>Client characteristics from Ryan White Service Report (RSR)</a:t>
            </a:r>
            <a:endParaRPr lang="en-US" altLang="en-US" sz="1500" smtClean="0"/>
          </a:p>
          <a:p>
            <a:pPr lvl="1" eaLnBrk="1" hangingPunct="1"/>
            <a:r>
              <a:rPr lang="en-US" altLang="en-US" sz="1900" smtClean="0"/>
              <a:t>Service utilization data, including disparities in access to services among PLWH groups</a:t>
            </a:r>
          </a:p>
          <a:p>
            <a:pPr lvl="1" eaLnBrk="1" hangingPunct="1"/>
            <a:r>
              <a:rPr lang="en-US" altLang="en-US" sz="1900" smtClean="0"/>
              <a:t>Service expenditures </a:t>
            </a:r>
          </a:p>
          <a:p>
            <a:pPr eaLnBrk="1" hangingPunct="1"/>
            <a:r>
              <a:rPr lang="en-US" altLang="en-US" sz="2400" smtClean="0"/>
              <a:t>Quality Management and other performance and outcomes data</a:t>
            </a:r>
          </a:p>
          <a:p>
            <a:pPr eaLnBrk="1" hangingPunct="1"/>
            <a:endParaRPr lang="en-US" alt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E0428B2-A501-414B-A111-FC1B9B6BD1A2}" type="slidenum">
              <a:rPr lang="en-US" altLang="en-US"/>
              <a:pPr>
                <a:defRPr/>
              </a:pPr>
              <a:t>‹#›</a:t>
            </a:fld>
            <a:endParaRPr lang="en-US" altLang="en-US"/>
          </a:p>
        </p:txBody>
      </p:sp>
    </p:spTree>
    <p:extLst>
      <p:ext uri="{BB962C8B-B14F-4D97-AF65-F5344CB8AC3E}">
        <p14:creationId xmlns:p14="http://schemas.microsoft.com/office/powerpoint/2010/main" val="4138586303"/>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698A4A0D-0228-4910-8BAF-2255C055FFAA}" type="slidenum">
              <a:rPr lang="en-US" altLang="en-US"/>
              <a:pPr>
                <a:defRPr/>
              </a:pPr>
              <a:t>‹#›</a:t>
            </a:fld>
            <a:endParaRPr lang="en-US" altLang="en-US"/>
          </a:p>
        </p:txBody>
      </p:sp>
    </p:spTree>
    <p:extLst>
      <p:ext uri="{BB962C8B-B14F-4D97-AF65-F5344CB8AC3E}">
        <p14:creationId xmlns:p14="http://schemas.microsoft.com/office/powerpoint/2010/main" val="555678430"/>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9790913B-8E26-4720-92D2-B1064581EFA2}" type="slidenum">
              <a:rPr lang="en-US" altLang="en-US"/>
              <a:pPr>
                <a:defRPr/>
              </a:pPr>
              <a:t>‹#›</a:t>
            </a:fld>
            <a:endParaRPr lang="en-US" altLang="en-US"/>
          </a:p>
        </p:txBody>
      </p:sp>
    </p:spTree>
    <p:extLst>
      <p:ext uri="{BB962C8B-B14F-4D97-AF65-F5344CB8AC3E}">
        <p14:creationId xmlns:p14="http://schemas.microsoft.com/office/powerpoint/2010/main" val="1404743642"/>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28600" indent="-228600">
              <a:buClr>
                <a:srgbClr val="0070C0"/>
              </a:buClr>
              <a:buFont typeface="Wingdings" panose="05000000000000000000" pitchFamily="2" charset="2"/>
              <a:buChar char="§"/>
              <a:defRPr sz="3000"/>
            </a:lvl1pPr>
            <a:lvl2pPr marL="685800" indent="-228600">
              <a:buClr>
                <a:srgbClr val="0070C0"/>
              </a:buClr>
              <a:buFont typeface="Symbol" panose="05050102010706020507" pitchFamily="18" charset="2"/>
              <a:buChar char="-"/>
              <a:defRPr sz="2600"/>
            </a:lvl2pPr>
            <a:lvl3pPr>
              <a:buClr>
                <a:srgbClr val="0070C0"/>
              </a:buClr>
              <a:defRPr sz="24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DDD3E0A0-6020-4345-9AEB-B134F2F3DC12}" type="slidenum">
              <a:rPr lang="en-US" altLang="en-US"/>
              <a:pPr>
                <a:defRPr/>
              </a:pPr>
              <a:t>‹#›</a:t>
            </a:fld>
            <a:endParaRPr lang="en-US" altLang="en-US"/>
          </a:p>
        </p:txBody>
      </p:sp>
    </p:spTree>
    <p:extLst>
      <p:ext uri="{BB962C8B-B14F-4D97-AF65-F5344CB8AC3E}">
        <p14:creationId xmlns:p14="http://schemas.microsoft.com/office/powerpoint/2010/main" val="4252413247"/>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400" b="1" baseline="0">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4619C783-7026-4C18-83E9-788B4087B28B}" type="slidenum">
              <a:rPr lang="en-US" altLang="en-US"/>
              <a:pPr>
                <a:defRPr/>
              </a:pPr>
              <a:t>‹#›</a:t>
            </a:fld>
            <a:endParaRPr lang="en-US" altLang="en-US"/>
          </a:p>
        </p:txBody>
      </p:sp>
    </p:spTree>
    <p:extLst>
      <p:ext uri="{BB962C8B-B14F-4D97-AF65-F5344CB8AC3E}">
        <p14:creationId xmlns:p14="http://schemas.microsoft.com/office/powerpoint/2010/main" val="4146851529"/>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7CF2A3E4-50B8-4A79-863A-1F473070175C}" type="slidenum">
              <a:rPr lang="en-US" altLang="en-US"/>
              <a:pPr>
                <a:defRPr/>
              </a:pPr>
              <a:t>‹#›</a:t>
            </a:fld>
            <a:endParaRPr lang="en-US" altLang="en-US"/>
          </a:p>
        </p:txBody>
      </p:sp>
    </p:spTree>
    <p:extLst>
      <p:ext uri="{BB962C8B-B14F-4D97-AF65-F5344CB8AC3E}">
        <p14:creationId xmlns:p14="http://schemas.microsoft.com/office/powerpoint/2010/main" val="861544169"/>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B6A7F36A-A437-4723-958B-38EB94770F3E}" type="slidenum">
              <a:rPr lang="en-US" altLang="en-US"/>
              <a:pPr>
                <a:defRPr/>
              </a:pPr>
              <a:t>‹#›</a:t>
            </a:fld>
            <a:endParaRPr lang="en-US" altLang="en-US"/>
          </a:p>
        </p:txBody>
      </p:sp>
    </p:spTree>
    <p:extLst>
      <p:ext uri="{BB962C8B-B14F-4D97-AF65-F5344CB8AC3E}">
        <p14:creationId xmlns:p14="http://schemas.microsoft.com/office/powerpoint/2010/main" val="3751680372"/>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9BBE9B44-9C97-4190-9ADD-92FB33871181}" type="slidenum">
              <a:rPr lang="en-US" altLang="en-US"/>
              <a:pPr>
                <a:defRPr/>
              </a:pPr>
              <a:t>‹#›</a:t>
            </a:fld>
            <a:endParaRPr lang="en-US" altLang="en-US"/>
          </a:p>
        </p:txBody>
      </p:sp>
    </p:spTree>
    <p:extLst>
      <p:ext uri="{BB962C8B-B14F-4D97-AF65-F5344CB8AC3E}">
        <p14:creationId xmlns:p14="http://schemas.microsoft.com/office/powerpoint/2010/main" val="2543218612"/>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3A19FC2F-3C23-41C5-A739-E58D18810557}" type="slidenum">
              <a:rPr lang="en-US" altLang="en-US"/>
              <a:pPr>
                <a:defRPr/>
              </a:pPr>
              <a:t>‹#›</a:t>
            </a:fld>
            <a:endParaRPr lang="en-US" altLang="en-US"/>
          </a:p>
        </p:txBody>
      </p:sp>
    </p:spTree>
    <p:extLst>
      <p:ext uri="{BB962C8B-B14F-4D97-AF65-F5344CB8AC3E}">
        <p14:creationId xmlns:p14="http://schemas.microsoft.com/office/powerpoint/2010/main" val="2130001259"/>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D6B80BBA-0427-4A9D-BE63-B6BA83577C92}" type="slidenum">
              <a:rPr lang="en-US" altLang="en-US"/>
              <a:pPr>
                <a:defRPr/>
              </a:pPr>
              <a:t>‹#›</a:t>
            </a:fld>
            <a:endParaRPr lang="en-US" altLang="en-US"/>
          </a:p>
        </p:txBody>
      </p:sp>
    </p:spTree>
    <p:extLst>
      <p:ext uri="{BB962C8B-B14F-4D97-AF65-F5344CB8AC3E}">
        <p14:creationId xmlns:p14="http://schemas.microsoft.com/office/powerpoint/2010/main" val="798493678"/>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11FB7102-97B5-493F-BC41-BB917F42EB0E}" type="slidenum">
              <a:rPr lang="en-US" altLang="en-US"/>
              <a:pPr>
                <a:defRPr/>
              </a:pPr>
              <a:t>‹#›</a:t>
            </a:fld>
            <a:endParaRPr lang="en-US" altLang="en-US"/>
          </a:p>
        </p:txBody>
      </p:sp>
    </p:spTree>
    <p:extLst>
      <p:ext uri="{BB962C8B-B14F-4D97-AF65-F5344CB8AC3E}">
        <p14:creationId xmlns:p14="http://schemas.microsoft.com/office/powerpoint/2010/main" val="4189540275"/>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pPr>
              <a:defRPr/>
            </a:pPr>
            <a:endParaRPr lang="en-US"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BD549F69-50F5-4B1E-8A38-ED2AAD1018D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thruBlk="1"/>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
          <p:cNvSpPr>
            <a:spLocks noGrp="1" noChangeArrowheads="1"/>
          </p:cNvSpPr>
          <p:nvPr>
            <p:ph type="ctrTitle"/>
          </p:nvPr>
        </p:nvSpPr>
        <p:spPr>
          <a:xfrm>
            <a:off x="0" y="381000"/>
            <a:ext cx="9144000" cy="1444625"/>
          </a:xfrm>
        </p:spPr>
        <p:txBody>
          <a:bodyPr/>
          <a:lstStyle/>
          <a:p>
            <a:pPr eaLnBrk="1" hangingPunct="1"/>
            <a:r>
              <a:rPr lang="en-US" altLang="en-US" sz="4400" b="1" smtClean="0">
                <a:solidFill>
                  <a:srgbClr val="002060"/>
                </a:solidFill>
                <a:latin typeface="Tahoma" pitchFamily="34" charset="0"/>
                <a:cs typeface="Tahoma" pitchFamily="34" charset="0"/>
              </a:rPr>
              <a:t>Understanding and </a:t>
            </a:r>
            <a:br>
              <a:rPr lang="en-US" altLang="en-US" sz="4400" b="1" smtClean="0">
                <a:solidFill>
                  <a:srgbClr val="002060"/>
                </a:solidFill>
                <a:latin typeface="Tahoma" pitchFamily="34" charset="0"/>
                <a:cs typeface="Tahoma" pitchFamily="34" charset="0"/>
              </a:rPr>
            </a:br>
            <a:r>
              <a:rPr lang="en-US" altLang="en-US" sz="4400" b="1" smtClean="0">
                <a:solidFill>
                  <a:srgbClr val="002060"/>
                </a:solidFill>
                <a:latin typeface="Tahoma" pitchFamily="34" charset="0"/>
                <a:cs typeface="Tahoma" pitchFamily="34" charset="0"/>
              </a:rPr>
              <a:t>Using Data </a:t>
            </a:r>
          </a:p>
        </p:txBody>
      </p:sp>
      <p:sp>
        <p:nvSpPr>
          <p:cNvPr id="2051" name="Rectangle 11"/>
          <p:cNvSpPr>
            <a:spLocks noGrp="1" noChangeArrowheads="1"/>
          </p:cNvSpPr>
          <p:nvPr>
            <p:ph type="subTitle" idx="1"/>
          </p:nvPr>
        </p:nvSpPr>
        <p:spPr>
          <a:xfrm>
            <a:off x="49213" y="2284413"/>
            <a:ext cx="9104312" cy="2625725"/>
          </a:xfrm>
        </p:spPr>
        <p:txBody>
          <a:bodyPr/>
          <a:lstStyle/>
          <a:p>
            <a:pPr algn="l" eaLnBrk="1" hangingPunct="1">
              <a:lnSpc>
                <a:spcPct val="80000"/>
              </a:lnSpc>
            </a:pPr>
            <a:endParaRPr lang="en-US" altLang="en-US" sz="2800" b="1" smtClean="0">
              <a:solidFill>
                <a:srgbClr val="002060"/>
              </a:solidFill>
              <a:latin typeface="Tahoma" pitchFamily="34" charset="0"/>
              <a:cs typeface="Tahoma" pitchFamily="34" charset="0"/>
            </a:endParaRPr>
          </a:p>
          <a:p>
            <a:pPr eaLnBrk="1" hangingPunct="1">
              <a:lnSpc>
                <a:spcPct val="80000"/>
              </a:lnSpc>
            </a:pPr>
            <a:r>
              <a:rPr lang="en-US" altLang="en-US" sz="3200" b="1" smtClean="0">
                <a:solidFill>
                  <a:srgbClr val="002060"/>
                </a:solidFill>
                <a:latin typeface="Tahoma" pitchFamily="34" charset="0"/>
                <a:cs typeface="Tahoma" pitchFamily="34" charset="0"/>
              </a:rPr>
              <a:t>Model Planning Council </a:t>
            </a:r>
          </a:p>
          <a:p>
            <a:pPr eaLnBrk="1" hangingPunct="1">
              <a:lnSpc>
                <a:spcPct val="80000"/>
              </a:lnSpc>
            </a:pPr>
            <a:r>
              <a:rPr lang="en-US" altLang="en-US" sz="3200" b="1" smtClean="0">
                <a:solidFill>
                  <a:srgbClr val="002060"/>
                </a:solidFill>
                <a:latin typeface="Tahoma" pitchFamily="34" charset="0"/>
                <a:cs typeface="Tahoma" pitchFamily="34" charset="0"/>
              </a:rPr>
              <a:t>Training Session</a:t>
            </a:r>
          </a:p>
          <a:p>
            <a:pPr eaLnBrk="1" hangingPunct="1">
              <a:lnSpc>
                <a:spcPct val="80000"/>
              </a:lnSpc>
            </a:pPr>
            <a:r>
              <a:rPr lang="en-US" altLang="en-US" smtClean="0">
                <a:solidFill>
                  <a:srgbClr val="002060"/>
                </a:solidFill>
                <a:latin typeface="Tahoma" pitchFamily="34" charset="0"/>
                <a:cs typeface="Tahoma" pitchFamily="34" charset="0"/>
              </a:rPr>
              <a:t>[Activities Provided as a Separate Document]</a:t>
            </a:r>
          </a:p>
          <a:p>
            <a:pPr eaLnBrk="1" hangingPunct="1">
              <a:lnSpc>
                <a:spcPct val="80000"/>
              </a:lnSpc>
            </a:pPr>
            <a:r>
              <a:rPr lang="en-US" altLang="en-US" sz="800" smtClean="0"/>
              <a:t>	</a:t>
            </a:r>
          </a:p>
        </p:txBody>
      </p:sp>
      <p:sp>
        <p:nvSpPr>
          <p:cNvPr id="2052" name="Rectangle 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570A1952-EB03-4A18-9CA9-5F18756A08E9}" type="slidenum">
              <a:rPr lang="en-US" altLang="en-US" sz="1200">
                <a:solidFill>
                  <a:srgbClr val="898989"/>
                </a:solidFill>
                <a:latin typeface="Arial" charset="0"/>
              </a:rPr>
              <a:pPr>
                <a:lnSpc>
                  <a:spcPct val="100000"/>
                </a:lnSpc>
                <a:spcBef>
                  <a:spcPct val="0"/>
                </a:spcBef>
                <a:buFontTx/>
                <a:buNone/>
              </a:pPr>
              <a:t>1</a:t>
            </a:fld>
            <a:endParaRPr lang="en-US" altLang="en-US" sz="1200">
              <a:solidFill>
                <a:srgbClr val="898989"/>
              </a:solidFill>
              <a:latin typeface="Arial" charset="0"/>
            </a:endParaRPr>
          </a:p>
        </p:txBody>
      </p:sp>
      <p:sp>
        <p:nvSpPr>
          <p:cNvPr id="2053" name="Rectangle 1"/>
          <p:cNvSpPr>
            <a:spLocks noChangeArrowheads="1"/>
          </p:cNvSpPr>
          <p:nvPr/>
        </p:nvSpPr>
        <p:spPr bwMode="auto">
          <a:xfrm>
            <a:off x="374650" y="4244975"/>
            <a:ext cx="8534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en-US" sz="1800" i="1" dirty="0">
                <a:solidFill>
                  <a:srgbClr val="002060"/>
                </a:solidFill>
                <a:latin typeface="Arial" charset="0"/>
              </a:rPr>
              <a:t>This model training session is based on training provided to the Phoenix Ryan White HIV/AIDS Program (RWHAP) Part A Planning Council in 2006 by Emily </a:t>
            </a:r>
            <a:r>
              <a:rPr lang="en-US" altLang="en-US" sz="1800" i="1" dirty="0" err="1">
                <a:solidFill>
                  <a:srgbClr val="002060"/>
                </a:solidFill>
                <a:latin typeface="Arial" charset="0"/>
              </a:rPr>
              <a:t>Gantz</a:t>
            </a:r>
            <a:r>
              <a:rPr lang="en-US" altLang="en-US" sz="1800" i="1" dirty="0">
                <a:solidFill>
                  <a:srgbClr val="002060"/>
                </a:solidFill>
                <a:latin typeface="Arial" charset="0"/>
              </a:rPr>
              <a:t> McKay and Harold J. Phillips. Some of the materials come from the John Snow, Inc. (JSI) “Increasing Consumer Involvement: Ryan White Title I Planning Council Training” provided in 2004 (Both Emily and Harold were senior trainers at these regional sessions). The materials have been updated many times, most recently by EGM Consulting, LLC, for the PCS Compendium, funded through Task Order TA003111, MSCG/the Ryan White Technical Assistance Contract.</a:t>
            </a:r>
          </a:p>
        </p:txBody>
      </p:sp>
      <p:pic>
        <p:nvPicPr>
          <p:cNvPr id="2054"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4650" y="1981200"/>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Needs Assessment Components</a:t>
            </a:r>
          </a:p>
        </p:txBody>
      </p:sp>
      <p:sp>
        <p:nvSpPr>
          <p:cNvPr id="3" name="Content Placeholder 2"/>
          <p:cNvSpPr>
            <a:spLocks noGrp="1"/>
          </p:cNvSpPr>
          <p:nvPr>
            <p:ph idx="1"/>
          </p:nvPr>
        </p:nvSpPr>
        <p:spPr>
          <a:xfrm>
            <a:off x="628650" y="1690688"/>
            <a:ext cx="7886700" cy="4800600"/>
          </a:xfrm>
        </p:spPr>
        <p:txBody>
          <a:bodyPr rtlCol="0">
            <a:normAutofit fontScale="70000" lnSpcReduction="20000"/>
          </a:bodyPr>
          <a:lstStyle/>
          <a:p>
            <a:pPr marL="457200" indent="-457200" eaLnBrk="1" fontAlgn="auto" hangingPunct="1">
              <a:lnSpc>
                <a:spcPct val="120000"/>
              </a:lnSpc>
              <a:spcBef>
                <a:spcPts val="300"/>
              </a:spcBef>
              <a:spcAft>
                <a:spcPts val="0"/>
              </a:spcAft>
              <a:buFont typeface="+mj-lt"/>
              <a:buAutoNum type="arabicPeriod"/>
              <a:defRPr/>
            </a:pPr>
            <a:r>
              <a:rPr lang="en-US" sz="3400" b="1" dirty="0">
                <a:latin typeface="Arial" panose="020B0604020202020204" pitchFamily="34" charset="0"/>
                <a:cs typeface="Arial" panose="020B0604020202020204" pitchFamily="34" charset="0"/>
              </a:rPr>
              <a:t>Epi profile </a:t>
            </a:r>
            <a:r>
              <a:rPr lang="en-US" sz="3400" dirty="0">
                <a:latin typeface="Arial" panose="020B0604020202020204" pitchFamily="34" charset="0"/>
                <a:cs typeface="Arial" panose="020B0604020202020204" pitchFamily="34" charset="0"/>
              </a:rPr>
              <a:t>of HIV &amp; AIDS cases and trends </a:t>
            </a:r>
          </a:p>
          <a:p>
            <a:pPr marL="457200" indent="-457200" eaLnBrk="1" fontAlgn="auto" hangingPunct="1">
              <a:lnSpc>
                <a:spcPct val="120000"/>
              </a:lnSpc>
              <a:spcBef>
                <a:spcPts val="300"/>
              </a:spcBef>
              <a:spcAft>
                <a:spcPts val="0"/>
              </a:spcAft>
              <a:buFont typeface="+mj-lt"/>
              <a:buAutoNum type="arabicPeriod"/>
              <a:defRPr/>
            </a:pPr>
            <a:r>
              <a:rPr lang="en-US" sz="3400" b="1" dirty="0">
                <a:latin typeface="Arial" panose="020B0604020202020204" pitchFamily="34" charset="0"/>
                <a:cs typeface="Arial" panose="020B0604020202020204" pitchFamily="34" charset="0"/>
              </a:rPr>
              <a:t>Estimate &amp; assessment of unmet need </a:t>
            </a:r>
            <a:r>
              <a:rPr lang="en-US" sz="3400" b="1" dirty="0" smtClean="0">
                <a:latin typeface="Arial" panose="020B0604020202020204" pitchFamily="34" charset="0"/>
                <a:cs typeface="Arial" panose="020B0604020202020204" pitchFamily="34" charset="0"/>
              </a:rPr>
              <a:t>and undiagnosed </a:t>
            </a:r>
            <a:r>
              <a:rPr lang="en-US" sz="3400" dirty="0" smtClean="0">
                <a:latin typeface="Arial" panose="020B0604020202020204" pitchFamily="34" charset="0"/>
                <a:cs typeface="Arial" panose="020B0604020202020204" pitchFamily="34" charset="0"/>
              </a:rPr>
              <a:t>– </a:t>
            </a:r>
            <a:r>
              <a:rPr lang="en-US" sz="3400" dirty="0">
                <a:latin typeface="Arial" panose="020B0604020202020204" pitchFamily="34" charset="0"/>
                <a:cs typeface="Arial" panose="020B0604020202020204" pitchFamily="34" charset="0"/>
              </a:rPr>
              <a:t>PLWH who know their status but are not in </a:t>
            </a:r>
            <a:r>
              <a:rPr lang="en-US" sz="3400" dirty="0" smtClean="0">
                <a:latin typeface="Arial" panose="020B0604020202020204" pitchFamily="34" charset="0"/>
                <a:cs typeface="Arial" panose="020B0604020202020204" pitchFamily="34" charset="0"/>
              </a:rPr>
              <a:t>care and PLWH who do not know their status</a:t>
            </a:r>
            <a:endParaRPr lang="en-US" sz="3400" dirty="0">
              <a:latin typeface="Arial" panose="020B0604020202020204" pitchFamily="34" charset="0"/>
              <a:cs typeface="Arial" panose="020B0604020202020204" pitchFamily="34" charset="0"/>
            </a:endParaRPr>
          </a:p>
          <a:p>
            <a:pPr marL="457200" indent="-457200" eaLnBrk="1" fontAlgn="auto" hangingPunct="1">
              <a:lnSpc>
                <a:spcPct val="120000"/>
              </a:lnSpc>
              <a:spcBef>
                <a:spcPts val="300"/>
              </a:spcBef>
              <a:spcAft>
                <a:spcPts val="0"/>
              </a:spcAft>
              <a:buFont typeface="+mj-lt"/>
              <a:buAutoNum type="arabicPeriod"/>
              <a:defRPr/>
            </a:pPr>
            <a:r>
              <a:rPr lang="en-US" sz="3400" b="1" dirty="0">
                <a:latin typeface="Arial" panose="020B0604020202020204" pitchFamily="34" charset="0"/>
                <a:cs typeface="Arial" panose="020B0604020202020204" pitchFamily="34" charset="0"/>
              </a:rPr>
              <a:t>Service </a:t>
            </a:r>
            <a:r>
              <a:rPr lang="en-US" sz="3400" b="1" dirty="0" smtClean="0">
                <a:latin typeface="Arial" panose="020B0604020202020204" pitchFamily="34" charset="0"/>
                <a:cs typeface="Arial" panose="020B0604020202020204" pitchFamily="34" charset="0"/>
              </a:rPr>
              <a:t>needs and barriers </a:t>
            </a:r>
            <a:r>
              <a:rPr lang="en-US" sz="3400" dirty="0" smtClean="0">
                <a:latin typeface="Arial" panose="020B0604020202020204" pitchFamily="34" charset="0"/>
                <a:cs typeface="Arial" panose="020B0604020202020204" pitchFamily="34" charset="0"/>
              </a:rPr>
              <a:t>for </a:t>
            </a:r>
            <a:r>
              <a:rPr lang="en-US" sz="3400" dirty="0">
                <a:latin typeface="Arial" panose="020B0604020202020204" pitchFamily="34" charset="0"/>
                <a:cs typeface="Arial" panose="020B0604020202020204" pitchFamily="34" charset="0"/>
              </a:rPr>
              <a:t>PLWH in &amp; out of </a:t>
            </a:r>
            <a:r>
              <a:rPr lang="en-US" sz="3400" dirty="0" smtClean="0">
                <a:latin typeface="Arial" panose="020B0604020202020204" pitchFamily="34" charset="0"/>
                <a:cs typeface="Arial" panose="020B0604020202020204" pitchFamily="34" charset="0"/>
              </a:rPr>
              <a:t>care, including those who don’t know their status </a:t>
            </a:r>
          </a:p>
          <a:p>
            <a:pPr marL="457200" indent="-457200" eaLnBrk="1" fontAlgn="auto" hangingPunct="1">
              <a:lnSpc>
                <a:spcPct val="120000"/>
              </a:lnSpc>
              <a:spcBef>
                <a:spcPts val="300"/>
              </a:spcBef>
              <a:spcAft>
                <a:spcPts val="0"/>
              </a:spcAft>
              <a:buFont typeface="+mj-lt"/>
              <a:buAutoNum type="arabicPeriod"/>
              <a:defRPr/>
            </a:pPr>
            <a:r>
              <a:rPr lang="en-US" sz="3400" b="1" dirty="0" smtClean="0">
                <a:latin typeface="Arial" panose="020B0604020202020204" pitchFamily="34" charset="0"/>
                <a:cs typeface="Arial" panose="020B0604020202020204" pitchFamily="34" charset="0"/>
              </a:rPr>
              <a:t>A resource inventory </a:t>
            </a:r>
            <a:r>
              <a:rPr lang="en-US" sz="3400" dirty="0" smtClean="0">
                <a:latin typeface="Arial" panose="020B0604020202020204" pitchFamily="34" charset="0"/>
                <a:cs typeface="Arial" panose="020B0604020202020204" pitchFamily="34" charset="0"/>
              </a:rPr>
              <a:t>of existing services</a:t>
            </a:r>
          </a:p>
          <a:p>
            <a:pPr marL="457200" indent="-457200" eaLnBrk="1" fontAlgn="auto" hangingPunct="1">
              <a:lnSpc>
                <a:spcPct val="120000"/>
              </a:lnSpc>
              <a:spcBef>
                <a:spcPts val="300"/>
              </a:spcBef>
              <a:spcAft>
                <a:spcPts val="0"/>
              </a:spcAft>
              <a:buFont typeface="+mj-lt"/>
              <a:buAutoNum type="arabicPeriod"/>
              <a:defRPr/>
            </a:pPr>
            <a:r>
              <a:rPr lang="en-US" sz="3400" b="1" dirty="0" smtClean="0">
                <a:latin typeface="Arial" panose="020B0604020202020204" pitchFamily="34" charset="0"/>
                <a:cs typeface="Arial" panose="020B0604020202020204" pitchFamily="34" charset="0"/>
              </a:rPr>
              <a:t>A profile of provider capacity and capability </a:t>
            </a:r>
            <a:r>
              <a:rPr lang="en-US" sz="3400" dirty="0">
                <a:latin typeface="Arial" panose="020B0604020202020204" pitchFamily="34" charset="0"/>
                <a:cs typeface="Arial" panose="020B0604020202020204" pitchFamily="34" charset="0"/>
              </a:rPr>
              <a:t>(availability, accessibility &amp; appropriateness overall and for specific populations)</a:t>
            </a:r>
          </a:p>
          <a:p>
            <a:pPr marL="457200" indent="-457200" eaLnBrk="1" fontAlgn="auto" hangingPunct="1">
              <a:lnSpc>
                <a:spcPct val="120000"/>
              </a:lnSpc>
              <a:spcBef>
                <a:spcPts val="300"/>
              </a:spcBef>
              <a:spcAft>
                <a:spcPts val="0"/>
              </a:spcAft>
              <a:buFont typeface="+mj-lt"/>
              <a:buAutoNum type="arabicPeriod"/>
              <a:defRPr/>
            </a:pPr>
            <a:r>
              <a:rPr lang="en-US" sz="3400" b="1" dirty="0" smtClean="0">
                <a:latin typeface="Arial" panose="020B0604020202020204" pitchFamily="34" charset="0"/>
                <a:cs typeface="Arial" panose="020B0604020202020204" pitchFamily="34" charset="0"/>
              </a:rPr>
              <a:t>Service </a:t>
            </a:r>
            <a:r>
              <a:rPr lang="en-US" sz="3400" b="1" dirty="0">
                <a:latin typeface="Arial" panose="020B0604020202020204" pitchFamily="34" charset="0"/>
                <a:cs typeface="Arial" panose="020B0604020202020204" pitchFamily="34" charset="0"/>
              </a:rPr>
              <a:t>gaps </a:t>
            </a:r>
            <a:r>
              <a:rPr lang="en-US" sz="3400" dirty="0">
                <a:latin typeface="Arial" panose="020B0604020202020204" pitchFamily="34" charset="0"/>
                <a:cs typeface="Arial" panose="020B0604020202020204" pitchFamily="34" charset="0"/>
              </a:rPr>
              <a:t>for those in and out of </a:t>
            </a:r>
            <a:r>
              <a:rPr lang="en-US" sz="3400" dirty="0" smtClean="0">
                <a:latin typeface="Arial" panose="020B0604020202020204" pitchFamily="34" charset="0"/>
                <a:cs typeface="Arial" panose="020B0604020202020204" pitchFamily="34" charset="0"/>
              </a:rPr>
              <a:t>care, including </a:t>
            </a:r>
            <a:r>
              <a:rPr lang="en-US" sz="3400" b="1" dirty="0" smtClean="0">
                <a:latin typeface="Arial" panose="020B0604020202020204" pitchFamily="34" charset="0"/>
                <a:cs typeface="Arial" panose="020B0604020202020204" pitchFamily="34" charset="0"/>
              </a:rPr>
              <a:t>disparities </a:t>
            </a:r>
            <a:r>
              <a:rPr lang="en-US" sz="3400" b="1" dirty="0">
                <a:latin typeface="Arial" panose="020B0604020202020204" pitchFamily="34" charset="0"/>
                <a:cs typeface="Arial" panose="020B0604020202020204" pitchFamily="34" charset="0"/>
              </a:rPr>
              <a:t>in access </a:t>
            </a:r>
            <a:r>
              <a:rPr lang="en-US" sz="3400" dirty="0">
                <a:latin typeface="Arial" panose="020B0604020202020204" pitchFamily="34" charset="0"/>
                <a:cs typeface="Arial" panose="020B0604020202020204" pitchFamily="34" charset="0"/>
              </a:rPr>
              <a:t>to services for subpopulations</a:t>
            </a:r>
          </a:p>
          <a:p>
            <a:pPr eaLnBrk="1" fontAlgn="auto" hangingPunct="1">
              <a:spcAft>
                <a:spcPts val="0"/>
              </a:spcAft>
              <a:defRPr/>
            </a:pPr>
            <a:endParaRPr lang="en-US" dirty="0"/>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B7984F74-72B9-47FF-9B2E-60CAE39AAC61}" type="slidenum">
              <a:rPr lang="en-US" altLang="en-US" sz="1200">
                <a:solidFill>
                  <a:srgbClr val="898989"/>
                </a:solidFill>
                <a:latin typeface="Arial" charset="0"/>
              </a:rPr>
              <a:pPr>
                <a:lnSpc>
                  <a:spcPct val="100000"/>
                </a:lnSpc>
                <a:spcBef>
                  <a:spcPct val="0"/>
                </a:spcBef>
                <a:buFontTx/>
                <a:buNone/>
              </a:pPr>
              <a:t>10</a:t>
            </a:fld>
            <a:endParaRPr lang="en-US" altLang="en-US" sz="1200">
              <a:solidFill>
                <a:srgbClr val="898989"/>
              </a:solidFill>
              <a:latin typeface="Arial" charset="0"/>
            </a:endParaRPr>
          </a:p>
        </p:txBody>
      </p:sp>
      <p:cxnSp>
        <p:nvCxnSpPr>
          <p:cNvPr id="5" name="Straight Connector 4" descr="line" title="line"/>
          <p:cNvCxnSpPr/>
          <p:nvPr/>
        </p:nvCxnSpPr>
        <p:spPr>
          <a:xfrm>
            <a:off x="628650" y="12954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3200" smtClean="0"/>
              <a:t>Priority Setting and Resource Allocations</a:t>
            </a:r>
          </a:p>
        </p:txBody>
      </p:sp>
      <p:sp>
        <p:nvSpPr>
          <p:cNvPr id="92163" name="Rectangle 3"/>
          <p:cNvSpPr>
            <a:spLocks noGrp="1" noChangeArrowheads="1"/>
          </p:cNvSpPr>
          <p:nvPr>
            <p:ph idx="1"/>
          </p:nvPr>
        </p:nvSpPr>
        <p:spPr>
          <a:xfrm>
            <a:off x="628650" y="1825625"/>
            <a:ext cx="7886700" cy="4727575"/>
          </a:xfrm>
        </p:spPr>
        <p:txBody>
          <a:bodyPr rtlCol="0">
            <a:normAutofit lnSpcReduction="10000"/>
          </a:bodyPr>
          <a:lstStyle/>
          <a:p>
            <a:pPr eaLnBrk="1" fontAlgn="auto" hangingPunct="1">
              <a:spcBef>
                <a:spcPts val="1200"/>
              </a:spcBef>
              <a:spcAft>
                <a:spcPts val="0"/>
              </a:spcAft>
              <a:defRPr/>
            </a:pPr>
            <a:r>
              <a:rPr lang="en-US" altLang="en-US" sz="2800" b="1" dirty="0" smtClean="0"/>
              <a:t>Three interrelated components:</a:t>
            </a:r>
          </a:p>
          <a:p>
            <a:pPr lvl="1" eaLnBrk="1" fontAlgn="auto" hangingPunct="1">
              <a:spcBef>
                <a:spcPts val="1200"/>
              </a:spcBef>
              <a:spcAft>
                <a:spcPts val="0"/>
              </a:spcAft>
              <a:defRPr/>
            </a:pPr>
            <a:r>
              <a:rPr lang="en-US" altLang="en-US" sz="2500" b="1" dirty="0" smtClean="0"/>
              <a:t>Priority </a:t>
            </a:r>
            <a:r>
              <a:rPr lang="en-US" altLang="en-US" sz="2500" b="1" dirty="0"/>
              <a:t>Setting</a:t>
            </a:r>
            <a:r>
              <a:rPr lang="en-US" altLang="en-US" sz="2500" dirty="0"/>
              <a:t> – determining what services people with </a:t>
            </a:r>
            <a:r>
              <a:rPr lang="en-US" altLang="en-US" sz="2500" dirty="0" smtClean="0"/>
              <a:t>HIV </a:t>
            </a:r>
            <a:r>
              <a:rPr lang="en-US" altLang="en-US" sz="2500" dirty="0"/>
              <a:t>in this </a:t>
            </a:r>
            <a:r>
              <a:rPr lang="en-US" altLang="en-US" sz="2500" dirty="0" smtClean="0"/>
              <a:t>EMA/TGA </a:t>
            </a:r>
            <a:r>
              <a:rPr lang="en-US" altLang="en-US" sz="2500" dirty="0"/>
              <a:t>who are eligible for Ryan White services are most likely to need and the relative importance of these services</a:t>
            </a:r>
          </a:p>
          <a:p>
            <a:pPr lvl="1" eaLnBrk="1" fontAlgn="auto" hangingPunct="1">
              <a:spcBef>
                <a:spcPts val="1200"/>
              </a:spcBef>
              <a:spcAft>
                <a:spcPts val="0"/>
              </a:spcAft>
              <a:defRPr/>
            </a:pPr>
            <a:r>
              <a:rPr lang="en-US" altLang="en-US" sz="2500" b="1" dirty="0" smtClean="0"/>
              <a:t>Resource </a:t>
            </a:r>
            <a:r>
              <a:rPr lang="en-US" altLang="en-US" sz="2500" b="1" dirty="0"/>
              <a:t>Allocation</a:t>
            </a:r>
            <a:r>
              <a:rPr lang="en-US" altLang="en-US" sz="2500" dirty="0"/>
              <a:t> </a:t>
            </a:r>
            <a:r>
              <a:rPr lang="en-US" altLang="en-US" sz="2500" dirty="0" smtClean="0"/>
              <a:t>– </a:t>
            </a:r>
            <a:r>
              <a:rPr lang="en-US" altLang="en-US" sz="2500" dirty="0"/>
              <a:t>determining the amount of </a:t>
            </a:r>
            <a:r>
              <a:rPr lang="en-US" altLang="en-US" sz="2500" dirty="0" smtClean="0"/>
              <a:t>RWHAP Part A funds </a:t>
            </a:r>
            <a:r>
              <a:rPr lang="en-US" altLang="en-US" sz="2500" dirty="0"/>
              <a:t>to be allocated to </a:t>
            </a:r>
            <a:r>
              <a:rPr lang="en-US" altLang="en-US" sz="2500" dirty="0" smtClean="0"/>
              <a:t>each of the </a:t>
            </a:r>
            <a:r>
              <a:rPr lang="en-US" altLang="en-US" sz="2500" dirty="0"/>
              <a:t>service categories prioritized by the PC</a:t>
            </a:r>
          </a:p>
          <a:p>
            <a:pPr lvl="1" eaLnBrk="1" fontAlgn="auto" hangingPunct="1">
              <a:spcBef>
                <a:spcPts val="1200"/>
              </a:spcBef>
              <a:spcAft>
                <a:spcPts val="0"/>
              </a:spcAft>
              <a:defRPr/>
            </a:pPr>
            <a:r>
              <a:rPr lang="en-US" altLang="en-US" sz="2500" b="1" dirty="0" smtClean="0"/>
              <a:t>Directives</a:t>
            </a:r>
            <a:r>
              <a:rPr lang="en-US" altLang="en-US" sz="2500" dirty="0" smtClean="0"/>
              <a:t> </a:t>
            </a:r>
            <a:r>
              <a:rPr lang="en-US" altLang="en-US" sz="2500" dirty="0"/>
              <a:t>– developing guidance to the </a:t>
            </a:r>
            <a:r>
              <a:rPr lang="en-US" altLang="en-US" sz="2500" dirty="0" smtClean="0"/>
              <a:t>recipient </a:t>
            </a:r>
            <a:r>
              <a:rPr lang="en-US" altLang="en-US" sz="2500" dirty="0"/>
              <a:t>on how best to meet the </a:t>
            </a:r>
            <a:r>
              <a:rPr lang="en-US" altLang="en-US" sz="2500" dirty="0" smtClean="0"/>
              <a:t>PC’s </a:t>
            </a:r>
            <a:r>
              <a:rPr lang="en-US" altLang="en-US" sz="2500" dirty="0"/>
              <a:t>service priorities</a:t>
            </a:r>
          </a:p>
          <a:p>
            <a:pPr eaLnBrk="1" fontAlgn="auto" hangingPunct="1">
              <a:spcAft>
                <a:spcPts val="0"/>
              </a:spcAft>
              <a:defRPr/>
            </a:pPr>
            <a:r>
              <a:rPr lang="en-US" altLang="en-US" sz="2800" b="1" dirty="0" smtClean="0"/>
              <a:t>Decision making for all components should be data-driven</a:t>
            </a:r>
            <a:endParaRPr lang="en-US" altLang="en-US" sz="2800" b="1" dirty="0"/>
          </a:p>
        </p:txBody>
      </p:sp>
      <p:sp>
        <p:nvSpPr>
          <p:cNvPr id="122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1C32F998-87C5-47DE-BA70-F797B2C2FDAE}" type="slidenum">
              <a:rPr lang="en-US" altLang="en-US" sz="1200">
                <a:solidFill>
                  <a:srgbClr val="898989"/>
                </a:solidFill>
                <a:latin typeface="Arial" charset="0"/>
              </a:rPr>
              <a:pPr>
                <a:lnSpc>
                  <a:spcPct val="100000"/>
                </a:lnSpc>
                <a:spcBef>
                  <a:spcPct val="0"/>
                </a:spcBef>
                <a:buFontTx/>
                <a:buNone/>
              </a:pPr>
              <a:t>11</a:t>
            </a:fld>
            <a:endParaRPr lang="en-US" altLang="en-US" sz="1200">
              <a:solidFill>
                <a:srgbClr val="898989"/>
              </a:solidFill>
              <a:latin typeface="Arial" charset="0"/>
            </a:endParaRPr>
          </a:p>
        </p:txBody>
      </p:sp>
      <p:cxnSp>
        <p:nvCxnSpPr>
          <p:cNvPr id="6" name="Straight Connector 5" descr="line" title="line"/>
          <p:cNvCxnSpPr/>
          <p:nvPr/>
        </p:nvCxnSpPr>
        <p:spPr>
          <a:xfrm>
            <a:off x="723900" y="15240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3200" smtClean="0"/>
              <a:t>Developing and Strengthening a System of HIV Care</a:t>
            </a:r>
          </a:p>
        </p:txBody>
      </p:sp>
      <p:sp>
        <p:nvSpPr>
          <p:cNvPr id="13315" name="Rectangle 3"/>
          <p:cNvSpPr>
            <a:spLocks noGrp="1" noChangeArrowheads="1"/>
          </p:cNvSpPr>
          <p:nvPr>
            <p:ph idx="1"/>
          </p:nvPr>
        </p:nvSpPr>
        <p:spPr/>
        <p:txBody>
          <a:bodyPr/>
          <a:lstStyle/>
          <a:p>
            <a:pPr eaLnBrk="1" hangingPunct="1"/>
            <a:r>
              <a:rPr lang="en-US" altLang="en-US" b="1" smtClean="0"/>
              <a:t>Continuum or System of HIV Care</a:t>
            </a:r>
            <a:r>
              <a:rPr lang="en-US" altLang="en-US" smtClean="0"/>
              <a:t> – a set of programs that provide a full range of emergency and long-term services and resources that address the needs of persons living with HIV (PLWH)</a:t>
            </a:r>
          </a:p>
          <a:p>
            <a:pPr eaLnBrk="1" hangingPunct="1"/>
            <a:r>
              <a:rPr lang="en-US" altLang="en-US" smtClean="0"/>
              <a:t>Data from many sources needed to identify weaknesses or gaps in the system of care and find ways to improve services overall and for particular PLWH subpopulations and specific geographic areas within the EMA or TGA</a:t>
            </a:r>
          </a:p>
        </p:txBody>
      </p:sp>
      <p:sp>
        <p:nvSpPr>
          <p:cNvPr id="133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6B5A1B75-A611-4BB9-97FF-89D3AC6DFBC0}" type="slidenum">
              <a:rPr lang="en-US" altLang="en-US" sz="1200">
                <a:solidFill>
                  <a:srgbClr val="898989"/>
                </a:solidFill>
                <a:latin typeface="Arial" charset="0"/>
              </a:rPr>
              <a:pPr>
                <a:lnSpc>
                  <a:spcPct val="100000"/>
                </a:lnSpc>
                <a:spcBef>
                  <a:spcPct val="0"/>
                </a:spcBef>
                <a:buFontTx/>
                <a:buNone/>
              </a:pPr>
              <a:t>12</a:t>
            </a:fld>
            <a:endParaRPr lang="en-US" altLang="en-US" sz="1200">
              <a:solidFill>
                <a:srgbClr val="898989"/>
              </a:solidFill>
              <a:latin typeface="Arial" charset="0"/>
            </a:endParaRPr>
          </a:p>
        </p:txBody>
      </p:sp>
      <p:cxnSp>
        <p:nvCxnSpPr>
          <p:cNvPr id="6" name="Straight Connector 5" descr="line" title="line"/>
          <p:cNvCxnSpPr/>
          <p:nvPr/>
        </p:nvCxnSpPr>
        <p:spPr>
          <a:xfrm>
            <a:off x="628650" y="16002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28650" y="184150"/>
            <a:ext cx="7886700" cy="911225"/>
          </a:xfrm>
        </p:spPr>
        <p:txBody>
          <a:bodyPr/>
          <a:lstStyle/>
          <a:p>
            <a:pPr eaLnBrk="1" hangingPunct="1"/>
            <a:r>
              <a:rPr lang="en-US" altLang="en-US" smtClean="0"/>
              <a:t>Data Needs: Discussion</a:t>
            </a:r>
          </a:p>
        </p:txBody>
      </p:sp>
      <p:sp>
        <p:nvSpPr>
          <p:cNvPr id="95235" name="Rectangle 3"/>
          <p:cNvSpPr>
            <a:spLocks noGrp="1" noChangeArrowheads="1"/>
          </p:cNvSpPr>
          <p:nvPr>
            <p:ph idx="1"/>
          </p:nvPr>
        </p:nvSpPr>
        <p:spPr>
          <a:xfrm>
            <a:off x="914400" y="1289050"/>
            <a:ext cx="7086600" cy="4419600"/>
          </a:xfrm>
          <a:ln w="28575">
            <a:solidFill>
              <a:srgbClr val="002060"/>
            </a:solidFill>
          </a:ln>
        </p:spPr>
        <p:txBody>
          <a:bodyPr rtlCol="0">
            <a:normAutofit fontScale="77500" lnSpcReduction="20000"/>
          </a:bodyPr>
          <a:lstStyle/>
          <a:p>
            <a:pPr marL="971550" lvl="1" indent="-514350" eaLnBrk="1" fontAlgn="auto" hangingPunct="1">
              <a:spcBef>
                <a:spcPts val="1200"/>
              </a:spcBef>
              <a:spcAft>
                <a:spcPts val="0"/>
              </a:spcAft>
              <a:buFont typeface="+mj-lt"/>
              <a:buAutoNum type="arabicPeriod"/>
              <a:defRPr/>
            </a:pPr>
            <a:endParaRPr lang="en-US" altLang="en-US" dirty="0" smtClean="0"/>
          </a:p>
          <a:p>
            <a:pPr marL="514350" indent="-514350" eaLnBrk="1" fontAlgn="auto" hangingPunct="1">
              <a:lnSpc>
                <a:spcPct val="120000"/>
              </a:lnSpc>
              <a:spcBef>
                <a:spcPts val="600"/>
              </a:spcBef>
              <a:spcAft>
                <a:spcPts val="0"/>
              </a:spcAft>
              <a:buFont typeface="+mj-lt"/>
              <a:buAutoNum type="arabicPeriod"/>
              <a:defRPr/>
            </a:pPr>
            <a:r>
              <a:rPr lang="en-US" altLang="en-US" sz="3900" dirty="0" smtClean="0"/>
              <a:t>What </a:t>
            </a:r>
            <a:r>
              <a:rPr lang="en-US" altLang="en-US" sz="3900" dirty="0"/>
              <a:t>are some of the </a:t>
            </a:r>
            <a:r>
              <a:rPr lang="en-US" altLang="en-US" sz="3900" dirty="0" smtClean="0"/>
              <a:t>Planning Council’s and committees’ data needs?</a:t>
            </a:r>
            <a:endParaRPr lang="en-US" altLang="en-US" sz="3900" dirty="0"/>
          </a:p>
          <a:p>
            <a:pPr marL="514350" indent="-514350" eaLnBrk="1" fontAlgn="auto" hangingPunct="1">
              <a:lnSpc>
                <a:spcPct val="120000"/>
              </a:lnSpc>
              <a:spcAft>
                <a:spcPts val="0"/>
              </a:spcAft>
              <a:buFont typeface="+mj-lt"/>
              <a:buAutoNum type="arabicPeriod"/>
              <a:defRPr/>
            </a:pPr>
            <a:r>
              <a:rPr lang="en-US" altLang="en-US" sz="3900" dirty="0" smtClean="0"/>
              <a:t>What data does the PC use in </a:t>
            </a:r>
            <a:r>
              <a:rPr lang="en-US" altLang="en-US" sz="3900" dirty="0"/>
              <a:t>priority setting and resource </a:t>
            </a:r>
            <a:r>
              <a:rPr lang="en-US" altLang="en-US" sz="3900" dirty="0" smtClean="0"/>
              <a:t>allocations?</a:t>
            </a:r>
            <a:endParaRPr lang="en-US" altLang="en-US" sz="3900" dirty="0"/>
          </a:p>
          <a:p>
            <a:pPr marL="514350" indent="-514350" eaLnBrk="1" fontAlgn="auto" hangingPunct="1">
              <a:lnSpc>
                <a:spcPct val="120000"/>
              </a:lnSpc>
              <a:spcAft>
                <a:spcPts val="0"/>
              </a:spcAft>
              <a:buFont typeface="+mj-lt"/>
              <a:buAutoNum type="arabicPeriod"/>
              <a:defRPr/>
            </a:pPr>
            <a:r>
              <a:rPr lang="en-US" altLang="en-US" sz="3900" dirty="0" smtClean="0"/>
              <a:t>What </a:t>
            </a:r>
            <a:r>
              <a:rPr lang="en-US" altLang="en-US" sz="3900" dirty="0"/>
              <a:t>are some of the challenges faced by members in obtaining and </a:t>
            </a:r>
            <a:r>
              <a:rPr lang="en-US" altLang="en-US" sz="3900" dirty="0" smtClean="0"/>
              <a:t>            using </a:t>
            </a:r>
            <a:r>
              <a:rPr lang="en-US" altLang="en-US" sz="3900" dirty="0"/>
              <a:t>data</a:t>
            </a:r>
            <a:r>
              <a:rPr lang="en-US" altLang="en-US" sz="3900" dirty="0" smtClean="0"/>
              <a:t>?</a:t>
            </a:r>
            <a:endParaRPr lang="en-US" altLang="en-US" b="1" dirty="0"/>
          </a:p>
        </p:txBody>
      </p:sp>
      <p:sp>
        <p:nvSpPr>
          <p:cNvPr id="143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88334B29-6CB3-4EE4-8C30-C49413CE1F5A}" type="slidenum">
              <a:rPr lang="en-US" altLang="en-US" sz="1200">
                <a:solidFill>
                  <a:srgbClr val="898989"/>
                </a:solidFill>
                <a:latin typeface="Arial" charset="0"/>
              </a:rPr>
              <a:pPr>
                <a:lnSpc>
                  <a:spcPct val="100000"/>
                </a:lnSpc>
                <a:spcBef>
                  <a:spcPct val="0"/>
                </a:spcBef>
                <a:buFontTx/>
                <a:buNone/>
              </a:pPr>
              <a:t>13</a:t>
            </a:fld>
            <a:endParaRPr lang="en-US" altLang="en-US" sz="1200">
              <a:solidFill>
                <a:srgbClr val="898989"/>
              </a:solidFill>
              <a:latin typeface="Arial" charset="0"/>
            </a:endParaRPr>
          </a:p>
        </p:txBody>
      </p:sp>
      <p:pic>
        <p:nvPicPr>
          <p:cNvPr id="14341" name="Picture 4" descr="meeting%20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5210175"/>
            <a:ext cx="1828800" cy="142398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rtlCol="0">
            <a:normAutofit fontScale="90000"/>
          </a:bodyPr>
          <a:lstStyle/>
          <a:p>
            <a:pPr eaLnBrk="1" fontAlgn="auto" hangingPunct="1">
              <a:lnSpc>
                <a:spcPct val="100000"/>
              </a:lnSpc>
              <a:spcAft>
                <a:spcPts val="0"/>
              </a:spcAft>
              <a:defRPr/>
            </a:pPr>
            <a:r>
              <a:rPr lang="en-US" altLang="en-US" sz="3200" dirty="0"/>
              <a:t>Activity A: How </a:t>
            </a:r>
            <a:r>
              <a:rPr lang="en-US" altLang="en-US" sz="3200" dirty="0" smtClean="0"/>
              <a:t>Are </a:t>
            </a:r>
            <a:r>
              <a:rPr lang="en-US" altLang="en-US" sz="3200" dirty="0"/>
              <a:t>W</a:t>
            </a:r>
            <a:r>
              <a:rPr lang="en-US" altLang="en-US" sz="3200" dirty="0" smtClean="0"/>
              <a:t>e Doing?</a:t>
            </a:r>
            <a:r>
              <a:rPr lang="en-US" sz="3200" dirty="0"/>
              <a:t> Assessing Data Availability and </a:t>
            </a:r>
            <a:r>
              <a:rPr lang="en-US" sz="3200" dirty="0" smtClean="0"/>
              <a:t>Use for PSRA</a:t>
            </a:r>
            <a:endParaRPr lang="en-US" altLang="en-US" sz="3200" dirty="0"/>
          </a:p>
        </p:txBody>
      </p:sp>
      <p:sp>
        <p:nvSpPr>
          <p:cNvPr id="3" name="Content Placeholder 2"/>
          <p:cNvSpPr>
            <a:spLocks noGrp="1"/>
          </p:cNvSpPr>
          <p:nvPr>
            <p:ph idx="1"/>
          </p:nvPr>
        </p:nvSpPr>
        <p:spPr>
          <a:xfrm>
            <a:off x="638175" y="1447800"/>
            <a:ext cx="7886700" cy="5099050"/>
          </a:xfrm>
          <a:ln w="28575">
            <a:solidFill>
              <a:srgbClr val="002060"/>
            </a:solidFill>
          </a:ln>
        </p:spPr>
        <p:txBody>
          <a:bodyPr rtlCol="0">
            <a:normAutofit fontScale="92500" lnSpcReduction="10000"/>
          </a:bodyPr>
          <a:lstStyle/>
          <a:p>
            <a:pPr eaLnBrk="1" fontAlgn="auto" hangingPunct="1">
              <a:lnSpc>
                <a:spcPct val="100000"/>
              </a:lnSpc>
              <a:spcBef>
                <a:spcPts val="800"/>
              </a:spcBef>
              <a:spcAft>
                <a:spcPts val="0"/>
              </a:spcAft>
              <a:defRPr/>
            </a:pPr>
            <a:r>
              <a:rPr lang="en-US" sz="2700" dirty="0" smtClean="0"/>
              <a:t>Work </a:t>
            </a:r>
            <a:r>
              <a:rPr lang="en-US" sz="2700" dirty="0"/>
              <a:t>in a small </a:t>
            </a:r>
            <a:r>
              <a:rPr lang="en-US" sz="2700" dirty="0" smtClean="0"/>
              <a:t>group </a:t>
            </a:r>
            <a:endParaRPr lang="en-US" sz="2700" dirty="0"/>
          </a:p>
          <a:p>
            <a:pPr eaLnBrk="1" fontAlgn="auto" hangingPunct="1">
              <a:lnSpc>
                <a:spcPct val="100000"/>
              </a:lnSpc>
              <a:spcBef>
                <a:spcPts val="800"/>
              </a:spcBef>
              <a:spcAft>
                <a:spcPts val="0"/>
              </a:spcAft>
              <a:defRPr/>
            </a:pPr>
            <a:r>
              <a:rPr lang="en-US" sz="2700" dirty="0"/>
              <a:t> </a:t>
            </a:r>
            <a:r>
              <a:rPr lang="en-US" sz="2700" dirty="0" smtClean="0"/>
              <a:t>Choose a facilitator, recorder, and reporter (or have one person serve as both recorder and reporter)</a:t>
            </a:r>
            <a:endParaRPr lang="en-US" sz="2700" dirty="0"/>
          </a:p>
          <a:p>
            <a:pPr eaLnBrk="1" fontAlgn="auto" hangingPunct="1">
              <a:lnSpc>
                <a:spcPct val="100000"/>
              </a:lnSpc>
              <a:spcBef>
                <a:spcPts val="800"/>
              </a:spcBef>
              <a:spcAft>
                <a:spcPts val="0"/>
              </a:spcAft>
              <a:defRPr/>
            </a:pPr>
            <a:r>
              <a:rPr lang="en-US" sz="2700" dirty="0"/>
              <a:t> </a:t>
            </a:r>
            <a:r>
              <a:rPr lang="en-US" sz="2700" dirty="0" smtClean="0"/>
              <a:t>Focus on the area assigned to your group: </a:t>
            </a:r>
            <a:r>
              <a:rPr lang="en-US" sz="2700" b="1" dirty="0" smtClean="0">
                <a:solidFill>
                  <a:srgbClr val="002060"/>
                </a:solidFill>
              </a:rPr>
              <a:t>Priority Setting, Resource Allocations,</a:t>
            </a:r>
            <a:r>
              <a:rPr lang="en-US" sz="2700" dirty="0" smtClean="0">
                <a:solidFill>
                  <a:srgbClr val="002060"/>
                </a:solidFill>
              </a:rPr>
              <a:t> </a:t>
            </a:r>
            <a:r>
              <a:rPr lang="en-US" sz="2700" dirty="0" smtClean="0"/>
              <a:t>or </a:t>
            </a:r>
            <a:r>
              <a:rPr lang="en-US" sz="2700" b="1" dirty="0" smtClean="0">
                <a:solidFill>
                  <a:srgbClr val="002060"/>
                </a:solidFill>
              </a:rPr>
              <a:t>Directives</a:t>
            </a:r>
          </a:p>
          <a:p>
            <a:pPr eaLnBrk="1" fontAlgn="auto" hangingPunct="1">
              <a:lnSpc>
                <a:spcPct val="100000"/>
              </a:lnSpc>
              <a:spcBef>
                <a:spcPts val="800"/>
              </a:spcBef>
              <a:spcAft>
                <a:spcPts val="0"/>
              </a:spcAft>
              <a:defRPr/>
            </a:pPr>
            <a:r>
              <a:rPr lang="en-US" sz="2700" dirty="0" smtClean="0"/>
              <a:t>Discuss the following, then share with the full group:</a:t>
            </a:r>
          </a:p>
          <a:p>
            <a:pPr marL="914400" lvl="1" indent="-457200" eaLnBrk="1" fontAlgn="auto" hangingPunct="1">
              <a:spcAft>
                <a:spcPts val="0"/>
              </a:spcAft>
              <a:buFont typeface="+mj-lt"/>
              <a:buAutoNum type="arabicPeriod"/>
              <a:defRPr/>
            </a:pPr>
            <a:r>
              <a:rPr lang="en-US" sz="2400" dirty="0"/>
              <a:t>What kinds of information does the Planning Council need to make sound decisions in the </a:t>
            </a:r>
            <a:r>
              <a:rPr lang="en-US" sz="2400" dirty="0" smtClean="0"/>
              <a:t>assigned area? </a:t>
            </a:r>
            <a:endParaRPr lang="en-US" sz="2400" dirty="0"/>
          </a:p>
          <a:p>
            <a:pPr marL="914400" lvl="1" indent="-457200" eaLnBrk="1" fontAlgn="auto" hangingPunct="1">
              <a:spcAft>
                <a:spcPts val="0"/>
              </a:spcAft>
              <a:buFont typeface="+mj-lt"/>
              <a:buAutoNum type="arabicPeriod"/>
              <a:defRPr/>
            </a:pPr>
            <a:r>
              <a:rPr lang="en-US" sz="2400" dirty="0"/>
              <a:t>To what extent does the Planning Council have the information/data it needs to make sound decisions in this </a:t>
            </a:r>
            <a:r>
              <a:rPr lang="en-US" sz="2400" dirty="0" smtClean="0"/>
              <a:t>area</a:t>
            </a:r>
            <a:r>
              <a:rPr lang="en-US" sz="2400" dirty="0"/>
              <a:t>? What other kinds of information do you feel are most needed?</a:t>
            </a:r>
          </a:p>
          <a:p>
            <a:pPr marL="914400" lvl="1" indent="-457200" eaLnBrk="1" fontAlgn="auto" hangingPunct="1">
              <a:spcAft>
                <a:spcPts val="0"/>
              </a:spcAft>
              <a:buFont typeface="+mj-lt"/>
              <a:buAutoNum type="arabicPeriod"/>
              <a:defRPr/>
            </a:pPr>
            <a:r>
              <a:rPr lang="en-US" sz="2400" dirty="0"/>
              <a:t>How comfortable are you in reviewing, interpreting, and using available needs assessment data? Why</a:t>
            </a:r>
            <a:r>
              <a:rPr lang="en-US" sz="2400" dirty="0" smtClean="0"/>
              <a:t>?</a:t>
            </a:r>
            <a:endParaRPr lang="en-US" sz="2400" dirty="0"/>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A47BABA7-3F6B-430B-A5A4-9FD48432FF3C}" type="slidenum">
              <a:rPr lang="en-US" altLang="en-US" sz="1200">
                <a:solidFill>
                  <a:srgbClr val="898989"/>
                </a:solidFill>
                <a:latin typeface="Arial" charset="0"/>
              </a:rPr>
              <a:pPr>
                <a:lnSpc>
                  <a:spcPct val="100000"/>
                </a:lnSpc>
                <a:spcBef>
                  <a:spcPct val="0"/>
                </a:spcBef>
                <a:buFontTx/>
                <a:buNone/>
              </a:pPr>
              <a:t>14</a:t>
            </a:fld>
            <a:endParaRPr lang="en-US" altLang="en-US" sz="1200">
              <a:solidFill>
                <a:srgbClr val="898989"/>
              </a:solidFill>
              <a:latin typeface="Arial" charset="0"/>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3200" smtClean="0"/>
              <a:t>Importance and Challenges of Using Data </a:t>
            </a:r>
          </a:p>
        </p:txBody>
      </p:sp>
      <p:sp>
        <p:nvSpPr>
          <p:cNvPr id="96259" name="Rectangle 3"/>
          <p:cNvSpPr>
            <a:spLocks noGrp="1" noChangeArrowheads="1"/>
          </p:cNvSpPr>
          <p:nvPr>
            <p:ph idx="1"/>
          </p:nvPr>
        </p:nvSpPr>
        <p:spPr>
          <a:xfrm>
            <a:off x="628650" y="1825625"/>
            <a:ext cx="7886700" cy="4803775"/>
          </a:xfrm>
        </p:spPr>
        <p:txBody>
          <a:bodyPr rtlCol="0">
            <a:normAutofit fontScale="92500" lnSpcReduction="10000"/>
          </a:bodyPr>
          <a:lstStyle/>
          <a:p>
            <a:pPr eaLnBrk="1" fontAlgn="auto" hangingPunct="1">
              <a:spcAft>
                <a:spcPts val="0"/>
              </a:spcAft>
              <a:defRPr/>
            </a:pPr>
            <a:r>
              <a:rPr lang="en-US" altLang="en-US" dirty="0" smtClean="0"/>
              <a:t>Obtaining and using data effectively is central to the success of a planning council</a:t>
            </a:r>
          </a:p>
          <a:p>
            <a:pPr eaLnBrk="1" fontAlgn="auto" hangingPunct="1">
              <a:spcAft>
                <a:spcPts val="0"/>
              </a:spcAft>
              <a:defRPr/>
            </a:pPr>
            <a:r>
              <a:rPr lang="en-US" altLang="en-US" dirty="0" smtClean="0"/>
              <a:t>Data are essential </a:t>
            </a:r>
            <a:r>
              <a:rPr lang="en-US" altLang="en-US" dirty="0"/>
              <a:t>to </a:t>
            </a:r>
            <a:r>
              <a:rPr lang="en-US" altLang="en-US" dirty="0" smtClean="0"/>
              <a:t>understanding the epidemic and the service needs and gaps of different subpopulations of PLWH</a:t>
            </a:r>
            <a:endParaRPr lang="en-US" altLang="en-US" dirty="0"/>
          </a:p>
          <a:p>
            <a:pPr eaLnBrk="1" fontAlgn="auto" hangingPunct="1">
              <a:spcAft>
                <a:spcPts val="0"/>
              </a:spcAft>
              <a:defRPr/>
            </a:pPr>
            <a:r>
              <a:rPr lang="en-US" altLang="en-US" dirty="0" smtClean="0"/>
              <a:t>Everyone uses data, but people new to community planning often need training in use of multiple types of data for decision making</a:t>
            </a:r>
          </a:p>
          <a:p>
            <a:pPr eaLnBrk="1" fontAlgn="auto" hangingPunct="1">
              <a:spcAft>
                <a:spcPts val="0"/>
              </a:spcAft>
              <a:defRPr/>
            </a:pPr>
            <a:r>
              <a:rPr lang="en-US" altLang="en-US" dirty="0" smtClean="0"/>
              <a:t>PC and Committee leaders should ensure appropriate training for all members and encourage user-friendly data formats and time for full discussion and review of new data and analyses</a:t>
            </a:r>
            <a:endParaRPr lang="en-US" altLang="en-US" sz="2800" b="1" dirty="0"/>
          </a:p>
          <a:p>
            <a:pPr eaLnBrk="1" fontAlgn="auto" hangingPunct="1">
              <a:spcAft>
                <a:spcPts val="0"/>
              </a:spcAft>
              <a:buFontTx/>
              <a:buNone/>
              <a:defRPr/>
            </a:pPr>
            <a:endParaRPr lang="en-US" altLang="en-US" sz="2800" b="1" dirty="0"/>
          </a:p>
          <a:p>
            <a:pPr eaLnBrk="1" fontAlgn="auto" hangingPunct="1">
              <a:spcAft>
                <a:spcPts val="0"/>
              </a:spcAft>
              <a:defRPr/>
            </a:pPr>
            <a:endParaRPr lang="en-US" altLang="en-US" sz="2800" b="1" dirty="0"/>
          </a:p>
          <a:p>
            <a:pPr eaLnBrk="1" fontAlgn="auto" hangingPunct="1">
              <a:spcAft>
                <a:spcPts val="0"/>
              </a:spcAft>
              <a:buFontTx/>
              <a:buNone/>
              <a:defRPr/>
            </a:pPr>
            <a:endParaRPr lang="en-US" altLang="en-US" sz="2800" b="1" dirty="0"/>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2692A05F-3216-4C69-8555-90221BE7153F}" type="slidenum">
              <a:rPr lang="en-US" altLang="en-US" sz="1200">
                <a:solidFill>
                  <a:srgbClr val="898989"/>
                </a:solidFill>
                <a:latin typeface="Arial" charset="0"/>
              </a:rPr>
              <a:pPr>
                <a:lnSpc>
                  <a:spcPct val="100000"/>
                </a:lnSpc>
                <a:spcBef>
                  <a:spcPct val="0"/>
                </a:spcBef>
                <a:buFontTx/>
                <a:buNone/>
              </a:pPr>
              <a:t>15</a:t>
            </a:fld>
            <a:endParaRPr lang="en-US" altLang="en-US" sz="1200">
              <a:solidFill>
                <a:srgbClr val="898989"/>
              </a:solidFill>
              <a:latin typeface="Arial" charset="0"/>
            </a:endParaRPr>
          </a:p>
        </p:txBody>
      </p:sp>
      <p:cxnSp>
        <p:nvCxnSpPr>
          <p:cNvPr id="6" name="Straight Connector 5" descr="line" title="line"/>
          <p:cNvCxnSpPr/>
          <p:nvPr/>
        </p:nvCxnSpPr>
        <p:spPr>
          <a:xfrm>
            <a:off x="482600" y="16002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28650" y="1981200"/>
            <a:ext cx="7886700" cy="1325563"/>
          </a:xfrm>
        </p:spPr>
        <p:txBody>
          <a:bodyPr/>
          <a:lstStyle/>
          <a:p>
            <a:pPr algn="ctr" eaLnBrk="1" hangingPunct="1"/>
            <a:r>
              <a:rPr lang="en-US" altLang="en-US" sz="4400" smtClean="0"/>
              <a:t>Ensuring a Shared Knowledge Base</a:t>
            </a:r>
          </a:p>
        </p:txBody>
      </p:sp>
      <p:sp>
        <p:nvSpPr>
          <p:cNvPr id="1741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0B5C924E-5CF5-4832-B096-33C6ABC6F1AF}" type="slidenum">
              <a:rPr lang="en-US" altLang="en-US" sz="1200">
                <a:solidFill>
                  <a:srgbClr val="898989"/>
                </a:solidFill>
                <a:latin typeface="Arial" charset="0"/>
              </a:rPr>
              <a:pPr>
                <a:lnSpc>
                  <a:spcPct val="100000"/>
                </a:lnSpc>
                <a:spcBef>
                  <a:spcPct val="0"/>
                </a:spcBef>
                <a:buFontTx/>
                <a:buNone/>
              </a:pPr>
              <a:t>16</a:t>
            </a:fld>
            <a:endParaRPr lang="en-US" altLang="en-US" sz="1200">
              <a:solidFill>
                <a:srgbClr val="898989"/>
              </a:solidFill>
              <a:latin typeface="Arial" charset="0"/>
            </a:endParaRPr>
          </a:p>
        </p:txBody>
      </p:sp>
      <p:pic>
        <p:nvPicPr>
          <p:cNvPr id="17412"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650" y="3581400"/>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1663" y="36513"/>
            <a:ext cx="7886700" cy="1325562"/>
          </a:xfrm>
        </p:spPr>
        <p:txBody>
          <a:bodyPr/>
          <a:lstStyle/>
          <a:p>
            <a:pPr eaLnBrk="1" hangingPunct="1"/>
            <a:r>
              <a:rPr lang="en-US" altLang="en-US" sz="3600" smtClean="0"/>
              <a:t>Terms and Concepts: Activity B</a:t>
            </a:r>
          </a:p>
        </p:txBody>
      </p:sp>
      <p:sp>
        <p:nvSpPr>
          <p:cNvPr id="98307" name="Rectangle 3"/>
          <p:cNvSpPr>
            <a:spLocks noGrp="1" noChangeArrowheads="1"/>
          </p:cNvSpPr>
          <p:nvPr>
            <p:ph idx="1"/>
          </p:nvPr>
        </p:nvSpPr>
        <p:spPr>
          <a:xfrm>
            <a:off x="1001713" y="1362075"/>
            <a:ext cx="7086600" cy="4048125"/>
          </a:xfrm>
          <a:ln w="28575">
            <a:solidFill>
              <a:srgbClr val="002060"/>
            </a:solidFill>
          </a:ln>
        </p:spPr>
        <p:txBody>
          <a:bodyPr rtlCol="0">
            <a:normAutofit fontScale="92500" lnSpcReduction="10000"/>
          </a:bodyPr>
          <a:lstStyle/>
          <a:p>
            <a:pPr eaLnBrk="1" fontAlgn="auto" hangingPunct="1">
              <a:spcAft>
                <a:spcPts val="0"/>
              </a:spcAft>
              <a:buFontTx/>
              <a:buNone/>
              <a:defRPr/>
            </a:pPr>
            <a:endParaRPr lang="en-US" altLang="en-US" sz="1000" b="1" dirty="0" smtClean="0"/>
          </a:p>
          <a:p>
            <a:pPr marL="514350" indent="-514350" eaLnBrk="1" fontAlgn="auto" hangingPunct="1">
              <a:spcAft>
                <a:spcPts val="0"/>
              </a:spcAft>
              <a:buFont typeface="+mj-lt"/>
              <a:buAutoNum type="arabicPeriod"/>
              <a:defRPr/>
            </a:pPr>
            <a:r>
              <a:rPr lang="en-US" altLang="en-US" dirty="0" smtClean="0"/>
              <a:t>Using the sheet provided for Activity B, spend a few </a:t>
            </a:r>
            <a:r>
              <a:rPr lang="en-US" altLang="en-US" dirty="0"/>
              <a:t>minutes individually matching as many terms and concepts as you can</a:t>
            </a:r>
          </a:p>
          <a:p>
            <a:pPr marL="514350" indent="-514350" eaLnBrk="1" fontAlgn="auto" hangingPunct="1">
              <a:spcAft>
                <a:spcPts val="0"/>
              </a:spcAft>
              <a:buFont typeface="+mj-lt"/>
              <a:buAutoNum type="arabicPeriod"/>
              <a:defRPr/>
            </a:pPr>
            <a:r>
              <a:rPr lang="en-US" altLang="en-US" dirty="0" smtClean="0"/>
              <a:t>Then share your work in a small group. Identify </a:t>
            </a:r>
            <a:r>
              <a:rPr lang="en-US" altLang="en-US" dirty="0"/>
              <a:t>areas of disagreement or confusion and any concepts the group does not fully understand</a:t>
            </a:r>
          </a:p>
          <a:p>
            <a:pPr marL="514350" indent="-514350" eaLnBrk="1" fontAlgn="auto" hangingPunct="1">
              <a:spcAft>
                <a:spcPts val="0"/>
              </a:spcAft>
              <a:buFont typeface="+mj-lt"/>
              <a:buAutoNum type="arabicPeriod"/>
              <a:defRPr/>
            </a:pPr>
            <a:r>
              <a:rPr lang="en-US" altLang="en-US" dirty="0" smtClean="0"/>
              <a:t>Be </a:t>
            </a:r>
            <a:r>
              <a:rPr lang="en-US" altLang="en-US" dirty="0"/>
              <a:t>prepared to share your work with the full group</a:t>
            </a:r>
          </a:p>
          <a:p>
            <a:pPr lvl="1" eaLnBrk="1" fontAlgn="auto" hangingPunct="1">
              <a:spcAft>
                <a:spcPts val="0"/>
              </a:spcAft>
              <a:defRPr/>
            </a:pPr>
            <a:endParaRPr lang="en-US" altLang="en-US" b="1" dirty="0"/>
          </a:p>
          <a:p>
            <a:pPr eaLnBrk="1" fontAlgn="auto" hangingPunct="1">
              <a:spcAft>
                <a:spcPts val="0"/>
              </a:spcAft>
              <a:defRPr/>
            </a:pPr>
            <a:endParaRPr lang="en-US" altLang="en-US" b="1" dirty="0"/>
          </a:p>
          <a:p>
            <a:pPr eaLnBrk="1" fontAlgn="auto" hangingPunct="1">
              <a:spcAft>
                <a:spcPts val="0"/>
              </a:spcAft>
              <a:buFontTx/>
              <a:buNone/>
              <a:defRPr/>
            </a:pPr>
            <a:endParaRPr lang="en-US" altLang="en-US" b="1" dirty="0"/>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BFA90B15-C9E6-4155-B5A7-AEE33AA59BE7}" type="slidenum">
              <a:rPr lang="en-US" altLang="en-US" sz="1200">
                <a:solidFill>
                  <a:srgbClr val="898989"/>
                </a:solidFill>
                <a:latin typeface="Arial" charset="0"/>
              </a:rPr>
              <a:pPr>
                <a:lnSpc>
                  <a:spcPct val="100000"/>
                </a:lnSpc>
                <a:spcBef>
                  <a:spcPct val="0"/>
                </a:spcBef>
                <a:buFontTx/>
                <a:buNone/>
              </a:pPr>
              <a:t>17</a:t>
            </a:fld>
            <a:endParaRPr lang="en-US" altLang="en-US" sz="1200">
              <a:solidFill>
                <a:srgbClr val="898989"/>
              </a:solidFill>
              <a:latin typeface="Arial" charset="0"/>
            </a:endParaRPr>
          </a:p>
        </p:txBody>
      </p:sp>
      <p:pic>
        <p:nvPicPr>
          <p:cNvPr id="18437" name="Content Placeholder 7" descr="two people at table" title="imag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49963" y="4913313"/>
            <a:ext cx="1443037" cy="1443037"/>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3600" smtClean="0"/>
              <a:t>Terms Related to Epidemiologic Data: Incidence</a:t>
            </a:r>
          </a:p>
        </p:txBody>
      </p:sp>
      <p:sp>
        <p:nvSpPr>
          <p:cNvPr id="19459" name="Rectangle 3"/>
          <p:cNvSpPr>
            <a:spLocks noGrp="1" noChangeArrowheads="1"/>
          </p:cNvSpPr>
          <p:nvPr>
            <p:ph idx="1"/>
          </p:nvPr>
        </p:nvSpPr>
        <p:spPr>
          <a:xfrm>
            <a:off x="584200" y="2005013"/>
            <a:ext cx="7886700" cy="4351337"/>
          </a:xfrm>
        </p:spPr>
        <p:txBody>
          <a:bodyPr/>
          <a:lstStyle/>
          <a:p>
            <a:pPr eaLnBrk="1" hangingPunct="1"/>
            <a:r>
              <a:rPr lang="en-US" altLang="en-US" b="1" smtClean="0"/>
              <a:t>Incidence – </a:t>
            </a:r>
            <a:r>
              <a:rPr lang="en-US" altLang="en-US" smtClean="0"/>
              <a:t>the number of new cases of a disease in a population during a defined period of time – such as the number of new HIV cases in your EMA or TGA reported during 2016</a:t>
            </a:r>
          </a:p>
          <a:p>
            <a:pPr eaLnBrk="1" hangingPunct="1"/>
            <a:r>
              <a:rPr lang="en-US" altLang="en-US" b="1" smtClean="0"/>
              <a:t>Incidence rate – </a:t>
            </a:r>
            <a:r>
              <a:rPr lang="en-US" altLang="en-US" smtClean="0"/>
              <a:t>The frequency of new cases of a disease that occur per unit of population during a defined period of time – such as the rate of new HIV cases per 100,000 population in your EMA or TGA in 2017</a:t>
            </a:r>
          </a:p>
          <a:p>
            <a:pPr lvl="1" eaLnBrk="1" hangingPunct="1"/>
            <a:endParaRPr lang="en-US" altLang="en-US" smtClean="0"/>
          </a:p>
          <a:p>
            <a:pPr eaLnBrk="1" hangingPunct="1"/>
            <a:endParaRPr lang="en-US" altLang="en-US" smtClean="0"/>
          </a:p>
          <a:p>
            <a:pPr eaLnBrk="1" hangingPunct="1">
              <a:buFontTx/>
              <a:buNone/>
            </a:pPr>
            <a:endParaRPr lang="en-US" altLang="en-US" b="1" smtClean="0"/>
          </a:p>
        </p:txBody>
      </p:sp>
      <p:sp>
        <p:nvSpPr>
          <p:cNvPr id="1946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F2DB24F7-2C22-40B0-9EE3-7C51B13EFC44}" type="slidenum">
              <a:rPr lang="en-US" altLang="en-US" sz="1200">
                <a:solidFill>
                  <a:srgbClr val="898989"/>
                </a:solidFill>
                <a:latin typeface="Arial" charset="0"/>
              </a:rPr>
              <a:pPr>
                <a:lnSpc>
                  <a:spcPct val="100000"/>
                </a:lnSpc>
                <a:spcBef>
                  <a:spcPct val="0"/>
                </a:spcBef>
                <a:buFontTx/>
                <a:buNone/>
              </a:pPr>
              <a:t>18</a:t>
            </a:fld>
            <a:endParaRPr lang="en-US" altLang="en-US" sz="1200">
              <a:solidFill>
                <a:srgbClr val="898989"/>
              </a:solidFill>
              <a:latin typeface="Arial" charset="0"/>
            </a:endParaRPr>
          </a:p>
        </p:txBody>
      </p:sp>
      <p:cxnSp>
        <p:nvCxnSpPr>
          <p:cNvPr id="6" name="Straight Connector 5" descr="line" title="line"/>
          <p:cNvCxnSpPr/>
          <p:nvPr/>
        </p:nvCxnSpPr>
        <p:spPr>
          <a:xfrm>
            <a:off x="482600" y="16002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3600" smtClean="0"/>
              <a:t>Terms Related to Epidemiologic Data: Prevalence</a:t>
            </a:r>
          </a:p>
        </p:txBody>
      </p:sp>
      <p:sp>
        <p:nvSpPr>
          <p:cNvPr id="100355" name="Rectangle 3"/>
          <p:cNvSpPr>
            <a:spLocks noGrp="1" noChangeArrowheads="1"/>
          </p:cNvSpPr>
          <p:nvPr>
            <p:ph idx="1"/>
          </p:nvPr>
        </p:nvSpPr>
        <p:spPr>
          <a:xfrm>
            <a:off x="628650" y="1825625"/>
            <a:ext cx="7886700" cy="4530725"/>
          </a:xfrm>
        </p:spPr>
        <p:txBody>
          <a:bodyPr rtlCol="0">
            <a:normAutofit fontScale="85000" lnSpcReduction="20000"/>
          </a:bodyPr>
          <a:lstStyle/>
          <a:p>
            <a:pPr eaLnBrk="1" fontAlgn="auto" hangingPunct="1">
              <a:lnSpc>
                <a:spcPct val="120000"/>
              </a:lnSpc>
              <a:spcAft>
                <a:spcPts val="0"/>
              </a:spcAft>
              <a:defRPr/>
            </a:pPr>
            <a:r>
              <a:rPr lang="en-US" altLang="en-US" sz="3300" b="1" dirty="0" smtClean="0"/>
              <a:t>Prevalence </a:t>
            </a:r>
            <a:r>
              <a:rPr lang="en-US" altLang="en-US" sz="3300" b="1" dirty="0"/>
              <a:t>– </a:t>
            </a:r>
            <a:r>
              <a:rPr lang="en-US" altLang="en-US" sz="3300" dirty="0"/>
              <a:t>The total number of people (living or dead) in a defined population with a specific disease or condition at a given time – such as the total number of people diagnosed with </a:t>
            </a:r>
            <a:r>
              <a:rPr lang="en-US" altLang="en-US" sz="3300" dirty="0" smtClean="0"/>
              <a:t>HIV in </a:t>
            </a:r>
            <a:r>
              <a:rPr lang="en-US" altLang="en-US" sz="3300" dirty="0"/>
              <a:t>your </a:t>
            </a:r>
            <a:r>
              <a:rPr lang="en-US" altLang="en-US" sz="3300" dirty="0" smtClean="0"/>
              <a:t>EMA or TGA </a:t>
            </a:r>
            <a:r>
              <a:rPr lang="en-US" altLang="en-US" sz="3300" dirty="0"/>
              <a:t>as of December 31, </a:t>
            </a:r>
            <a:r>
              <a:rPr lang="en-US" altLang="en-US" sz="3300" dirty="0" smtClean="0"/>
              <a:t>2016</a:t>
            </a:r>
            <a:endParaRPr lang="en-US" altLang="en-US" sz="3300" dirty="0"/>
          </a:p>
          <a:p>
            <a:pPr eaLnBrk="1" fontAlgn="auto" hangingPunct="1">
              <a:lnSpc>
                <a:spcPct val="120000"/>
              </a:lnSpc>
              <a:spcAft>
                <a:spcPts val="0"/>
              </a:spcAft>
              <a:defRPr/>
            </a:pPr>
            <a:r>
              <a:rPr lang="en-US" altLang="en-US" sz="3300" b="1" dirty="0" smtClean="0"/>
              <a:t>Prevalence </a:t>
            </a:r>
            <a:r>
              <a:rPr lang="en-US" altLang="en-US" sz="3300" b="1" dirty="0"/>
              <a:t>rate – </a:t>
            </a:r>
            <a:r>
              <a:rPr lang="en-US" altLang="en-US" sz="3300" dirty="0"/>
              <a:t>The total or cumulative number of cases of a disease per unit of population as of a defined date – such as the rate of </a:t>
            </a:r>
            <a:r>
              <a:rPr lang="en-US" altLang="en-US" sz="3300" dirty="0" smtClean="0"/>
              <a:t>HIV </a:t>
            </a:r>
            <a:r>
              <a:rPr lang="en-US" altLang="en-US" sz="3300" dirty="0"/>
              <a:t>cases per 100,000 population diagnosed </a:t>
            </a:r>
            <a:r>
              <a:rPr lang="en-US" altLang="en-US" sz="3300" dirty="0" smtClean="0"/>
              <a:t>in </a:t>
            </a:r>
            <a:r>
              <a:rPr lang="en-US" altLang="en-US" sz="3300" dirty="0"/>
              <a:t>your </a:t>
            </a:r>
            <a:r>
              <a:rPr lang="en-US" altLang="en-US" sz="3300" dirty="0" smtClean="0"/>
              <a:t>EMA or TGA as of </a:t>
            </a:r>
            <a:r>
              <a:rPr lang="en-US" altLang="en-US" sz="3300" dirty="0"/>
              <a:t>December 31, </a:t>
            </a:r>
            <a:r>
              <a:rPr lang="en-US" altLang="en-US" sz="3300" dirty="0" smtClean="0"/>
              <a:t>2016 </a:t>
            </a:r>
            <a:endParaRPr lang="en-US" altLang="en-US" sz="3300" dirty="0"/>
          </a:p>
          <a:p>
            <a:pPr eaLnBrk="1" fontAlgn="auto" hangingPunct="1">
              <a:spcAft>
                <a:spcPts val="0"/>
              </a:spcAft>
              <a:buFontTx/>
              <a:buNone/>
              <a:defRPr/>
            </a:pPr>
            <a:endParaRPr lang="en-US" altLang="en-US" dirty="0"/>
          </a:p>
          <a:p>
            <a:pPr eaLnBrk="1" fontAlgn="auto" hangingPunct="1">
              <a:spcAft>
                <a:spcPts val="0"/>
              </a:spcAft>
              <a:defRPr/>
            </a:pPr>
            <a:endParaRPr lang="en-US" altLang="en-US" dirty="0"/>
          </a:p>
          <a:p>
            <a:pPr eaLnBrk="1" fontAlgn="auto" hangingPunct="1">
              <a:spcAft>
                <a:spcPts val="0"/>
              </a:spcAft>
              <a:buFontTx/>
              <a:buNone/>
              <a:defRPr/>
            </a:pPr>
            <a:endParaRPr lang="en-US" altLang="en-US" b="1" dirty="0"/>
          </a:p>
        </p:txBody>
      </p:sp>
      <p:sp>
        <p:nvSpPr>
          <p:cNvPr id="2048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7F4C7842-1685-49D3-9490-1F5B99A59383}" type="slidenum">
              <a:rPr lang="en-US" altLang="en-US" sz="1200">
                <a:solidFill>
                  <a:srgbClr val="898989"/>
                </a:solidFill>
                <a:latin typeface="Arial" charset="0"/>
              </a:rPr>
              <a:pPr>
                <a:lnSpc>
                  <a:spcPct val="100000"/>
                </a:lnSpc>
                <a:spcBef>
                  <a:spcPct val="0"/>
                </a:spcBef>
                <a:buFontTx/>
                <a:buNone/>
              </a:pPr>
              <a:t>19</a:t>
            </a:fld>
            <a:endParaRPr lang="en-US" altLang="en-US" sz="1200">
              <a:solidFill>
                <a:srgbClr val="898989"/>
              </a:solidFill>
              <a:latin typeface="Arial" charset="0"/>
            </a:endParaRPr>
          </a:p>
        </p:txBody>
      </p:sp>
      <p:cxnSp>
        <p:nvCxnSpPr>
          <p:cNvPr id="6" name="Straight Connector 5" descr="line" title="line"/>
          <p:cNvCxnSpPr/>
          <p:nvPr/>
        </p:nvCxnSpPr>
        <p:spPr>
          <a:xfrm>
            <a:off x="628650" y="1690688"/>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z="3600" smtClean="0"/>
              <a:t>Welcome &amp; Introductions</a:t>
            </a:r>
          </a:p>
        </p:txBody>
      </p:sp>
      <p:sp>
        <p:nvSpPr>
          <p:cNvPr id="3075" name="Rectangle 3"/>
          <p:cNvSpPr>
            <a:spLocks noGrp="1" noChangeArrowheads="1"/>
          </p:cNvSpPr>
          <p:nvPr>
            <p:ph idx="1"/>
          </p:nvPr>
        </p:nvSpPr>
        <p:spPr/>
        <p:txBody>
          <a:bodyPr/>
          <a:lstStyle/>
          <a:p>
            <a:pPr eaLnBrk="1" hangingPunct="1"/>
            <a:r>
              <a:rPr lang="en-US" altLang="en-US" sz="3600" smtClean="0"/>
              <a:t>Introductions</a:t>
            </a:r>
          </a:p>
          <a:p>
            <a:pPr eaLnBrk="1" hangingPunct="1"/>
            <a:r>
              <a:rPr lang="en-US" altLang="en-US" sz="3600" smtClean="0"/>
              <a:t>Logistics</a:t>
            </a:r>
          </a:p>
          <a:p>
            <a:pPr eaLnBrk="1" hangingPunct="1"/>
            <a:r>
              <a:rPr lang="en-US" altLang="en-US" sz="3600" smtClean="0"/>
              <a:t>Objectives</a:t>
            </a:r>
          </a:p>
          <a:p>
            <a:pPr eaLnBrk="1" hangingPunct="1"/>
            <a:r>
              <a:rPr lang="en-US" altLang="en-US" sz="3600" smtClean="0"/>
              <a:t>Agenda</a:t>
            </a:r>
          </a:p>
        </p:txBody>
      </p:sp>
      <p:sp>
        <p:nvSpPr>
          <p:cNvPr id="30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22BCBC73-20DE-4B6F-9D79-C739D084FC30}" type="slidenum">
              <a:rPr lang="en-US" altLang="en-US" sz="1200">
                <a:solidFill>
                  <a:srgbClr val="898989"/>
                </a:solidFill>
                <a:latin typeface="Arial" charset="0"/>
              </a:rPr>
              <a:pPr>
                <a:lnSpc>
                  <a:spcPct val="100000"/>
                </a:lnSpc>
                <a:spcBef>
                  <a:spcPct val="0"/>
                </a:spcBef>
                <a:buFontTx/>
                <a:buNone/>
              </a:pPr>
              <a:t>2</a:t>
            </a:fld>
            <a:endParaRPr lang="en-US" altLang="en-US" sz="1200">
              <a:solidFill>
                <a:srgbClr val="898989"/>
              </a:solidFill>
              <a:latin typeface="Arial" charset="0"/>
            </a:endParaRPr>
          </a:p>
        </p:txBody>
      </p:sp>
      <p:cxnSp>
        <p:nvCxnSpPr>
          <p:cNvPr id="6" name="Straight Connector 5" descr="line" title="line"/>
          <p:cNvCxnSpPr/>
          <p:nvPr/>
        </p:nvCxnSpPr>
        <p:spPr>
          <a:xfrm>
            <a:off x="819150" y="13716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en-US" altLang="en-US" sz="3600" smtClean="0"/>
              <a:t>Defining “Unmet Need” or “Not in Care”</a:t>
            </a:r>
          </a:p>
        </p:txBody>
      </p:sp>
      <p:sp>
        <p:nvSpPr>
          <p:cNvPr id="114691" name="Rectangle 3"/>
          <p:cNvSpPr>
            <a:spLocks noGrp="1" noChangeArrowheads="1"/>
          </p:cNvSpPr>
          <p:nvPr>
            <p:ph idx="1"/>
          </p:nvPr>
        </p:nvSpPr>
        <p:spPr>
          <a:xfrm>
            <a:off x="381000" y="2005013"/>
            <a:ext cx="8134350" cy="4548187"/>
          </a:xfrm>
        </p:spPr>
        <p:txBody>
          <a:bodyPr rtlCol="0">
            <a:normAutofit fontScale="92500" lnSpcReduction="10000"/>
          </a:bodyPr>
          <a:lstStyle/>
          <a:p>
            <a:pPr eaLnBrk="1" fontAlgn="auto" hangingPunct="1">
              <a:lnSpc>
                <a:spcPct val="110000"/>
              </a:lnSpc>
              <a:spcAft>
                <a:spcPts val="0"/>
              </a:spcAft>
              <a:defRPr/>
            </a:pPr>
            <a:r>
              <a:rPr lang="en-US" altLang="en-US" dirty="0" smtClean="0"/>
              <a:t>HRSA/HAB definition for </a:t>
            </a:r>
            <a:r>
              <a:rPr lang="en-US" altLang="en-US" b="1" dirty="0" smtClean="0"/>
              <a:t>“unmet need” or “out of care” </a:t>
            </a:r>
            <a:r>
              <a:rPr lang="en-US" altLang="en-US" dirty="0" smtClean="0"/>
              <a:t>has been the following: No </a:t>
            </a:r>
            <a:r>
              <a:rPr lang="en-US" altLang="en-US" dirty="0"/>
              <a:t>evidence of </a:t>
            </a:r>
            <a:r>
              <a:rPr lang="en-US" altLang="en-US" dirty="0" smtClean="0"/>
              <a:t>any of the </a:t>
            </a:r>
            <a:r>
              <a:rPr lang="en-US" altLang="en-US" dirty="0"/>
              <a:t>following in a recent </a:t>
            </a:r>
            <a:r>
              <a:rPr lang="en-US" altLang="en-US" dirty="0" smtClean="0"/>
              <a:t>12-month </a:t>
            </a:r>
            <a:r>
              <a:rPr lang="en-US" altLang="en-US" dirty="0"/>
              <a:t>period:</a:t>
            </a:r>
          </a:p>
          <a:p>
            <a:pPr lvl="1" eaLnBrk="1" fontAlgn="auto" hangingPunct="1">
              <a:lnSpc>
                <a:spcPct val="110000"/>
              </a:lnSpc>
              <a:spcAft>
                <a:spcPts val="0"/>
              </a:spcAft>
              <a:defRPr/>
            </a:pPr>
            <a:r>
              <a:rPr lang="en-US" altLang="en-US" dirty="0" smtClean="0"/>
              <a:t>CD4 </a:t>
            </a:r>
            <a:r>
              <a:rPr lang="en-US" altLang="en-US" dirty="0"/>
              <a:t>count</a:t>
            </a:r>
          </a:p>
          <a:p>
            <a:pPr lvl="1" eaLnBrk="1" fontAlgn="auto" hangingPunct="1">
              <a:lnSpc>
                <a:spcPct val="110000"/>
              </a:lnSpc>
              <a:spcAft>
                <a:spcPts val="0"/>
              </a:spcAft>
              <a:defRPr/>
            </a:pPr>
            <a:r>
              <a:rPr lang="en-US" altLang="en-US" dirty="0"/>
              <a:t>Viral load test</a:t>
            </a:r>
          </a:p>
          <a:p>
            <a:pPr lvl="1" eaLnBrk="1" fontAlgn="auto" hangingPunct="1">
              <a:lnSpc>
                <a:spcPct val="110000"/>
              </a:lnSpc>
              <a:spcAft>
                <a:spcPts val="0"/>
              </a:spcAft>
              <a:defRPr/>
            </a:pPr>
            <a:r>
              <a:rPr lang="en-US" altLang="en-US" dirty="0" smtClean="0"/>
              <a:t>Prescription/use of anti-retroviral therapy</a:t>
            </a:r>
          </a:p>
          <a:p>
            <a:pPr eaLnBrk="1" fontAlgn="auto" hangingPunct="1">
              <a:lnSpc>
                <a:spcPct val="110000"/>
              </a:lnSpc>
              <a:spcAft>
                <a:spcPts val="0"/>
              </a:spcAft>
              <a:defRPr/>
            </a:pPr>
            <a:r>
              <a:rPr lang="en-US" altLang="en-US" dirty="0" smtClean="0"/>
              <a:t>Recent definition, based on the HIV Care Continuum: </a:t>
            </a:r>
            <a:r>
              <a:rPr lang="en-US" altLang="en-US" b="1" dirty="0" smtClean="0"/>
              <a:t>“Not retained in care”</a:t>
            </a:r>
            <a:r>
              <a:rPr lang="en-US" altLang="en-US" dirty="0" smtClean="0"/>
              <a:t> means less than 2 HIV-related doctor visits (or 2 viral load tests or CD4 counts) during the past 12 months, at least 3 months apart</a:t>
            </a:r>
          </a:p>
          <a:p>
            <a:pPr lvl="1" eaLnBrk="1" fontAlgn="auto" hangingPunct="1">
              <a:spcAft>
                <a:spcPts val="0"/>
              </a:spcAft>
              <a:defRPr/>
            </a:pPr>
            <a:endParaRPr lang="en-US" altLang="en-US" sz="3000" dirty="0"/>
          </a:p>
        </p:txBody>
      </p:sp>
      <p:sp>
        <p:nvSpPr>
          <p:cNvPr id="2150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D48791B2-189D-4097-BA21-FD4030A0EEA0}" type="slidenum">
              <a:rPr lang="en-US" altLang="en-US" sz="1200">
                <a:solidFill>
                  <a:srgbClr val="898989"/>
                </a:solidFill>
                <a:latin typeface="Arial" charset="0"/>
              </a:rPr>
              <a:pPr>
                <a:lnSpc>
                  <a:spcPct val="100000"/>
                </a:lnSpc>
                <a:spcBef>
                  <a:spcPct val="0"/>
                </a:spcBef>
                <a:buFontTx/>
                <a:buNone/>
              </a:pPr>
              <a:t>20</a:t>
            </a:fld>
            <a:endParaRPr lang="en-US" altLang="en-US" sz="1200">
              <a:solidFill>
                <a:srgbClr val="898989"/>
              </a:solidFill>
              <a:latin typeface="Arial" charset="0"/>
            </a:endParaRPr>
          </a:p>
        </p:txBody>
      </p:sp>
      <p:cxnSp>
        <p:nvCxnSpPr>
          <p:cNvPr id="6" name="Straight Connector 5" descr="line" title="line"/>
          <p:cNvCxnSpPr/>
          <p:nvPr/>
        </p:nvCxnSpPr>
        <p:spPr>
          <a:xfrm>
            <a:off x="482600" y="16002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fade">
                                      <p:cBhvr>
                                        <p:cTn id="7" dur="2000"/>
                                        <p:tgtEl>
                                          <p:spTgt spid="1146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4691">
                                            <p:txEl>
                                              <p:pRg st="0" end="0"/>
                                            </p:txEl>
                                          </p:spTgt>
                                        </p:tgtEl>
                                        <p:attrNameLst>
                                          <p:attrName>style.visibility</p:attrName>
                                        </p:attrNameLst>
                                      </p:cBhvr>
                                      <p:to>
                                        <p:strVal val="visible"/>
                                      </p:to>
                                    </p:set>
                                    <p:animEffect transition="in" filter="fade">
                                      <p:cBhvr>
                                        <p:cTn id="12" dur="2000"/>
                                        <p:tgtEl>
                                          <p:spTgt spid="11469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4691">
                                            <p:txEl>
                                              <p:pRg st="1" end="1"/>
                                            </p:txEl>
                                          </p:spTgt>
                                        </p:tgtEl>
                                        <p:attrNameLst>
                                          <p:attrName>style.visibility</p:attrName>
                                        </p:attrNameLst>
                                      </p:cBhvr>
                                      <p:to>
                                        <p:strVal val="visible"/>
                                      </p:to>
                                    </p:set>
                                    <p:animEffect transition="in" filter="fade">
                                      <p:cBhvr>
                                        <p:cTn id="15" dur="2000"/>
                                        <p:tgtEl>
                                          <p:spTgt spid="114691">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4691">
                                            <p:txEl>
                                              <p:pRg st="2" end="2"/>
                                            </p:txEl>
                                          </p:spTgt>
                                        </p:tgtEl>
                                        <p:attrNameLst>
                                          <p:attrName>style.visibility</p:attrName>
                                        </p:attrNameLst>
                                      </p:cBhvr>
                                      <p:to>
                                        <p:strVal val="visible"/>
                                      </p:to>
                                    </p:set>
                                    <p:animEffect transition="in" filter="fade">
                                      <p:cBhvr>
                                        <p:cTn id="18" dur="2000"/>
                                        <p:tgtEl>
                                          <p:spTgt spid="114691">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4691">
                                            <p:txEl>
                                              <p:pRg st="3" end="3"/>
                                            </p:txEl>
                                          </p:spTgt>
                                        </p:tgtEl>
                                        <p:attrNameLst>
                                          <p:attrName>style.visibility</p:attrName>
                                        </p:attrNameLst>
                                      </p:cBhvr>
                                      <p:to>
                                        <p:strVal val="visible"/>
                                      </p:to>
                                    </p:set>
                                    <p:animEffect transition="in" filter="fade">
                                      <p:cBhvr>
                                        <p:cTn id="21" dur="2000"/>
                                        <p:tgtEl>
                                          <p:spTgt spid="114691">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4691">
                                            <p:txEl>
                                              <p:pRg st="4" end="4"/>
                                            </p:txEl>
                                          </p:spTgt>
                                        </p:tgtEl>
                                        <p:attrNameLst>
                                          <p:attrName>style.visibility</p:attrName>
                                        </p:attrNameLst>
                                      </p:cBhvr>
                                      <p:to>
                                        <p:strVal val="visible"/>
                                      </p:to>
                                    </p:set>
                                    <p:animEffect transition="in" filter="fade">
                                      <p:cBhvr>
                                        <p:cTn id="26" dur="2000"/>
                                        <p:tgtEl>
                                          <p:spTgt spid="1146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9900" y="0"/>
            <a:ext cx="8204200" cy="1325563"/>
          </a:xfrm>
        </p:spPr>
        <p:txBody>
          <a:bodyPr/>
          <a:lstStyle/>
          <a:p>
            <a:pPr eaLnBrk="1" hangingPunct="1"/>
            <a:r>
              <a:rPr lang="en-US" altLang="en-US" smtClean="0"/>
              <a:t>Other Terms Related to Unmet Need</a:t>
            </a:r>
          </a:p>
        </p:txBody>
      </p:sp>
      <p:sp>
        <p:nvSpPr>
          <p:cNvPr id="22531" name="Rectangle 3"/>
          <p:cNvSpPr>
            <a:spLocks noGrp="1" noChangeArrowheads="1"/>
          </p:cNvSpPr>
          <p:nvPr>
            <p:ph idx="1"/>
          </p:nvPr>
        </p:nvSpPr>
        <p:spPr>
          <a:xfrm>
            <a:off x="511175" y="1123950"/>
            <a:ext cx="8162925" cy="5502275"/>
          </a:xfrm>
        </p:spPr>
        <p:txBody>
          <a:bodyPr/>
          <a:lstStyle/>
          <a:p>
            <a:pPr eaLnBrk="1" hangingPunct="1">
              <a:lnSpc>
                <a:spcPct val="100000"/>
              </a:lnSpc>
              <a:spcBef>
                <a:spcPts val="600"/>
              </a:spcBef>
            </a:pPr>
            <a:r>
              <a:rPr lang="en-US" altLang="en-US" sz="2500" b="1" smtClean="0"/>
              <a:t>Service Gaps </a:t>
            </a:r>
            <a:r>
              <a:rPr lang="en-US" altLang="en-US" sz="2500" smtClean="0"/>
              <a:t>– The identified unfulfilled need for HIV/AIDS related services other than primary medical care among individuals who know their HIV status in a specified geographic area </a:t>
            </a:r>
          </a:p>
          <a:p>
            <a:pPr eaLnBrk="1" hangingPunct="1">
              <a:lnSpc>
                <a:spcPct val="100000"/>
              </a:lnSpc>
              <a:spcBef>
                <a:spcPts val="600"/>
              </a:spcBef>
            </a:pPr>
            <a:r>
              <a:rPr lang="en-US" altLang="en-US" sz="2500" b="1" smtClean="0"/>
              <a:t>Estimate of Unmet Need: </a:t>
            </a:r>
            <a:r>
              <a:rPr lang="en-US" altLang="en-US" sz="2500" smtClean="0"/>
              <a:t>number and percent of all diagnosed PLWH who are not in care</a:t>
            </a:r>
          </a:p>
          <a:p>
            <a:pPr eaLnBrk="1" hangingPunct="1">
              <a:lnSpc>
                <a:spcPct val="100000"/>
              </a:lnSpc>
              <a:spcBef>
                <a:spcPts val="600"/>
              </a:spcBef>
            </a:pPr>
            <a:r>
              <a:rPr lang="en-US" altLang="en-US" sz="2500" b="1" smtClean="0"/>
              <a:t>Assessment of Unmet Need: </a:t>
            </a:r>
            <a:r>
              <a:rPr lang="en-US" altLang="en-US" sz="2500" smtClean="0"/>
              <a:t>Analysis of the characteristics of PLWH who are not in care – demographics, geographic location, care history, and why they are not in care</a:t>
            </a:r>
          </a:p>
          <a:p>
            <a:pPr eaLnBrk="1" hangingPunct="1">
              <a:lnSpc>
                <a:spcPct val="100000"/>
              </a:lnSpc>
              <a:spcBef>
                <a:spcPts val="600"/>
              </a:spcBef>
            </a:pPr>
            <a:r>
              <a:rPr lang="en-US" altLang="en-US" sz="2500" b="1" smtClean="0"/>
              <a:t>Plan for addressing unmet need: </a:t>
            </a:r>
            <a:r>
              <a:rPr lang="en-US" altLang="en-US" sz="2500" smtClean="0"/>
              <a:t>Strategies for linking PLWH to care immediately after diagnosis and for finding people who are out of care and re-linking and retaining them in care</a:t>
            </a:r>
            <a:endParaRPr lang="en-US" altLang="en-US" sz="2500" b="1" smtClean="0"/>
          </a:p>
        </p:txBody>
      </p:sp>
      <p:sp>
        <p:nvSpPr>
          <p:cNvPr id="2253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DA92EBE8-9652-4BB6-91FB-A5362DB22261}" type="slidenum">
              <a:rPr lang="en-US" altLang="en-US" sz="1200">
                <a:solidFill>
                  <a:srgbClr val="898989"/>
                </a:solidFill>
                <a:latin typeface="Arial" charset="0"/>
              </a:rPr>
              <a:pPr>
                <a:lnSpc>
                  <a:spcPct val="100000"/>
                </a:lnSpc>
                <a:spcBef>
                  <a:spcPct val="0"/>
                </a:spcBef>
                <a:buFontTx/>
                <a:buNone/>
              </a:pPr>
              <a:t>21</a:t>
            </a:fld>
            <a:endParaRPr lang="en-US" altLang="en-US" sz="1200">
              <a:solidFill>
                <a:srgbClr val="898989"/>
              </a:solidFill>
              <a:latin typeface="Arial" charset="0"/>
            </a:endParaRPr>
          </a:p>
        </p:txBody>
      </p:sp>
      <p:cxnSp>
        <p:nvCxnSpPr>
          <p:cNvPr id="6" name="Straight Connector 5" descr="line" title="line"/>
          <p:cNvCxnSpPr/>
          <p:nvPr/>
        </p:nvCxnSpPr>
        <p:spPr>
          <a:xfrm>
            <a:off x="577850" y="10668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Unmet Need in Your EMA/TGA</a:t>
            </a:r>
          </a:p>
        </p:txBody>
      </p:sp>
      <p:sp>
        <p:nvSpPr>
          <p:cNvPr id="23555" name="Content Placeholder 2"/>
          <p:cNvSpPr>
            <a:spLocks noGrp="1"/>
          </p:cNvSpPr>
          <p:nvPr>
            <p:ph idx="1"/>
          </p:nvPr>
        </p:nvSpPr>
        <p:spPr/>
        <p:txBody>
          <a:bodyPr/>
          <a:lstStyle/>
          <a:p>
            <a:pPr marL="0" indent="0">
              <a:buFont typeface="Wingdings" panose="05000000000000000000" pitchFamily="2" charset="2"/>
              <a:buNone/>
            </a:pPr>
            <a:r>
              <a:rPr lang="en-US" altLang="en-US" dirty="0" smtClean="0"/>
              <a:t>[Add information on the estimated number and percent of PLWH who are in and out of care in your EMA/TGA, including trends if possible. An estimate is generally prepared annually and included in the RWHAP Part A competitive application.]</a:t>
            </a:r>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85ECD7A3-5269-43F9-8CF7-ADFE1B520312}" type="slidenum">
              <a:rPr lang="en-US" altLang="en-US" sz="1200">
                <a:solidFill>
                  <a:srgbClr val="898989"/>
                </a:solidFill>
                <a:latin typeface="Arial" charset="0"/>
              </a:rPr>
              <a:pPr>
                <a:lnSpc>
                  <a:spcPct val="100000"/>
                </a:lnSpc>
                <a:spcBef>
                  <a:spcPct val="0"/>
                </a:spcBef>
                <a:buFontTx/>
                <a:buNone/>
              </a:pPr>
              <a:t>22</a:t>
            </a:fld>
            <a:endParaRPr lang="en-US" altLang="en-US" sz="1200">
              <a:solidFill>
                <a:srgbClr val="898989"/>
              </a:solidFill>
              <a:latin typeface="Arial" charset="0"/>
            </a:endParaRP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28650" y="6350"/>
            <a:ext cx="7886700" cy="1325563"/>
          </a:xfrm>
        </p:spPr>
        <p:txBody>
          <a:bodyPr/>
          <a:lstStyle/>
          <a:p>
            <a:pPr eaLnBrk="1" hangingPunct="1"/>
            <a:r>
              <a:rPr lang="en-US" altLang="en-US" sz="3600" smtClean="0"/>
              <a:t>Discussion: Understanding Unmet Need</a:t>
            </a:r>
          </a:p>
        </p:txBody>
      </p:sp>
      <p:sp>
        <p:nvSpPr>
          <p:cNvPr id="115715" name="Rectangle 3"/>
          <p:cNvSpPr>
            <a:spLocks noGrp="1" noChangeArrowheads="1"/>
          </p:cNvSpPr>
          <p:nvPr>
            <p:ph idx="1"/>
          </p:nvPr>
        </p:nvSpPr>
        <p:spPr>
          <a:xfrm>
            <a:off x="577850" y="1506538"/>
            <a:ext cx="7886700" cy="4672012"/>
          </a:xfrm>
          <a:ln w="28575">
            <a:solidFill>
              <a:srgbClr val="002060"/>
            </a:solidFill>
            <a:miter lim="800000"/>
            <a:headEnd/>
            <a:tailEnd/>
          </a:ln>
        </p:spPr>
        <p:txBody>
          <a:bodyPr/>
          <a:lstStyle/>
          <a:p>
            <a:pPr marL="514350" indent="-514350" eaLnBrk="1" hangingPunct="1">
              <a:buFont typeface="Calibri Light" pitchFamily="34" charset="0"/>
              <a:buAutoNum type="arabicPeriod"/>
            </a:pPr>
            <a:r>
              <a:rPr lang="en-US" altLang="en-US" sz="2800" smtClean="0"/>
              <a:t>If your EMA’s needs assessment finds that PLWH are missing medical appointments due to a lack of transportation services, is this an unmet need?</a:t>
            </a:r>
          </a:p>
          <a:p>
            <a:pPr marL="514350" indent="-514350" eaLnBrk="1" hangingPunct="1">
              <a:buFont typeface="Calibri Light" pitchFamily="34" charset="0"/>
              <a:buAutoNum type="arabicPeriod"/>
            </a:pPr>
            <a:r>
              <a:rPr lang="en-US" altLang="en-US" sz="2800" smtClean="0"/>
              <a:t>If the EMA finds 100 Ryan White eligible PLWH who are not receiving HIV-related primary medical care, what does this tell us? What else would you want to know about them?</a:t>
            </a:r>
          </a:p>
          <a:p>
            <a:pPr marL="514350" indent="-514350" eaLnBrk="1" hangingPunct="1">
              <a:buFont typeface="Calibri Light" pitchFamily="34" charset="0"/>
              <a:buAutoNum type="arabicPeriod"/>
            </a:pPr>
            <a:r>
              <a:rPr lang="en-US" altLang="en-US" sz="2800" smtClean="0"/>
              <a:t>If out of those 100, 25 are receiving Food Bank services, and 27 are receiving non-medical case management, what does this tell                           us about unmet need?  </a:t>
            </a:r>
            <a:endParaRPr lang="en-US" altLang="en-US" smtClean="0"/>
          </a:p>
        </p:txBody>
      </p:sp>
      <p:sp>
        <p:nvSpPr>
          <p:cNvPr id="245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E0C06E90-F3FF-4FC1-A11B-3D59DEE37DED}" type="slidenum">
              <a:rPr lang="en-US" altLang="en-US" sz="1200">
                <a:solidFill>
                  <a:srgbClr val="898989"/>
                </a:solidFill>
                <a:latin typeface="Arial" charset="0"/>
              </a:rPr>
              <a:pPr>
                <a:lnSpc>
                  <a:spcPct val="100000"/>
                </a:lnSpc>
                <a:spcBef>
                  <a:spcPct val="0"/>
                </a:spcBef>
                <a:buFontTx/>
                <a:buNone/>
              </a:pPr>
              <a:t>23</a:t>
            </a:fld>
            <a:endParaRPr lang="en-US" altLang="en-US" sz="1200">
              <a:solidFill>
                <a:srgbClr val="898989"/>
              </a:solidFill>
              <a:latin typeface="Arial" charset="0"/>
            </a:endParaRPr>
          </a:p>
        </p:txBody>
      </p:sp>
      <p:pic>
        <p:nvPicPr>
          <p:cNvPr id="24581" name="Picture 4" descr="meeting%20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5297488"/>
            <a:ext cx="1828800" cy="1423987"/>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fade">
                                      <p:cBhvr>
                                        <p:cTn id="7" dur="2000"/>
                                        <p:tgtEl>
                                          <p:spTgt spid="1157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5715">
                                            <p:bg/>
                                          </p:spTgt>
                                        </p:tgtEl>
                                        <p:attrNameLst>
                                          <p:attrName>style.visibility</p:attrName>
                                        </p:attrNameLst>
                                      </p:cBhvr>
                                      <p:to>
                                        <p:strVal val="visible"/>
                                      </p:to>
                                    </p:set>
                                    <p:animEffect transition="in" filter="fade">
                                      <p:cBhvr>
                                        <p:cTn id="12" dur="2000"/>
                                        <p:tgtEl>
                                          <p:spTgt spid="115715">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5715">
                                            <p:txEl>
                                              <p:pRg st="0" end="0"/>
                                            </p:txEl>
                                          </p:spTgt>
                                        </p:tgtEl>
                                        <p:attrNameLst>
                                          <p:attrName>style.visibility</p:attrName>
                                        </p:attrNameLst>
                                      </p:cBhvr>
                                      <p:to>
                                        <p:strVal val="visible"/>
                                      </p:to>
                                    </p:set>
                                    <p:animEffect transition="in" filter="fade">
                                      <p:cBhvr>
                                        <p:cTn id="17" dur="2000"/>
                                        <p:tgtEl>
                                          <p:spTgt spid="11571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5715">
                                            <p:txEl>
                                              <p:pRg st="1" end="1"/>
                                            </p:txEl>
                                          </p:spTgt>
                                        </p:tgtEl>
                                        <p:attrNameLst>
                                          <p:attrName>style.visibility</p:attrName>
                                        </p:attrNameLst>
                                      </p:cBhvr>
                                      <p:to>
                                        <p:strVal val="visible"/>
                                      </p:to>
                                    </p:set>
                                    <p:animEffect transition="in" filter="fade">
                                      <p:cBhvr>
                                        <p:cTn id="22" dur="2000"/>
                                        <p:tgtEl>
                                          <p:spTgt spid="115715">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5715">
                                            <p:txEl>
                                              <p:pRg st="2" end="2"/>
                                            </p:txEl>
                                          </p:spTgt>
                                        </p:tgtEl>
                                        <p:attrNameLst>
                                          <p:attrName>style.visibility</p:attrName>
                                        </p:attrNameLst>
                                      </p:cBhvr>
                                      <p:to>
                                        <p:strVal val="visible"/>
                                      </p:to>
                                    </p:set>
                                    <p:animEffect transition="in" filter="fade">
                                      <p:cBhvr>
                                        <p:cTn id="27" dur="2000"/>
                                        <p:tgtEl>
                                          <p:spTgt spid="1157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P spid="115715"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28650" y="47625"/>
            <a:ext cx="7886700" cy="1325563"/>
          </a:xfrm>
        </p:spPr>
        <p:txBody>
          <a:bodyPr/>
          <a:lstStyle/>
          <a:p>
            <a:pPr eaLnBrk="1" hangingPunct="1"/>
            <a:r>
              <a:rPr lang="en-US" altLang="en-US" smtClean="0"/>
              <a:t>Important Concepts in Assessing Service Needs and Gaps</a:t>
            </a:r>
          </a:p>
        </p:txBody>
      </p:sp>
      <p:sp>
        <p:nvSpPr>
          <p:cNvPr id="106499" name="Rectangle 3"/>
          <p:cNvSpPr>
            <a:spLocks noGrp="1" noChangeArrowheads="1"/>
          </p:cNvSpPr>
          <p:nvPr>
            <p:ph idx="1"/>
          </p:nvPr>
        </p:nvSpPr>
        <p:spPr>
          <a:xfrm>
            <a:off x="438150" y="1449388"/>
            <a:ext cx="7886700" cy="5089525"/>
          </a:xfrm>
        </p:spPr>
        <p:txBody>
          <a:bodyPr rtlCol="0">
            <a:normAutofit fontScale="92500" lnSpcReduction="20000"/>
          </a:bodyPr>
          <a:lstStyle/>
          <a:p>
            <a:pPr eaLnBrk="1" fontAlgn="auto" hangingPunct="1">
              <a:lnSpc>
                <a:spcPct val="110000"/>
              </a:lnSpc>
              <a:spcAft>
                <a:spcPts val="0"/>
              </a:spcAft>
              <a:defRPr/>
            </a:pPr>
            <a:r>
              <a:rPr lang="en-US" altLang="en-US" sz="2600" b="1" dirty="0" smtClean="0"/>
              <a:t>Geographic </a:t>
            </a:r>
            <a:r>
              <a:rPr lang="en-US" altLang="en-US" sz="2600" b="1" dirty="0"/>
              <a:t>disparities </a:t>
            </a:r>
            <a:r>
              <a:rPr lang="en-US" altLang="en-US" sz="2600" dirty="0"/>
              <a:t>– differences in </a:t>
            </a:r>
            <a:r>
              <a:rPr lang="en-US" altLang="en-US" sz="2600" dirty="0" smtClean="0"/>
              <a:t>access </a:t>
            </a:r>
            <a:r>
              <a:rPr lang="en-US" altLang="en-US" sz="2600" dirty="0"/>
              <a:t>to </a:t>
            </a:r>
            <a:r>
              <a:rPr lang="en-US" altLang="en-US" sz="2600" dirty="0" smtClean="0"/>
              <a:t>needed services </a:t>
            </a:r>
            <a:r>
              <a:rPr lang="en-US" altLang="en-US" sz="2600" dirty="0"/>
              <a:t>based on where an individual </a:t>
            </a:r>
            <a:r>
              <a:rPr lang="en-US" altLang="en-US" sz="2600" dirty="0" smtClean="0"/>
              <a:t>lives</a:t>
            </a:r>
            <a:endParaRPr lang="en-US" altLang="en-US" sz="2600" dirty="0"/>
          </a:p>
          <a:p>
            <a:pPr eaLnBrk="1" fontAlgn="auto" hangingPunct="1">
              <a:lnSpc>
                <a:spcPct val="110000"/>
              </a:lnSpc>
              <a:spcAft>
                <a:spcPts val="0"/>
              </a:spcAft>
              <a:defRPr/>
            </a:pPr>
            <a:r>
              <a:rPr lang="en-US" altLang="en-US" sz="2600" b="1" dirty="0" smtClean="0"/>
              <a:t>Availability </a:t>
            </a:r>
            <a:r>
              <a:rPr lang="en-US" altLang="en-US" sz="2600" b="1" dirty="0"/>
              <a:t>of services </a:t>
            </a:r>
            <a:r>
              <a:rPr lang="en-US" altLang="en-US" sz="2600" dirty="0"/>
              <a:t>– the level or number of “slots” within a service category that exist in a specified geographic </a:t>
            </a:r>
            <a:r>
              <a:rPr lang="en-US" altLang="en-US" sz="2600" dirty="0" smtClean="0"/>
              <a:t>area and whether there are waiting lists</a:t>
            </a:r>
            <a:endParaRPr lang="en-US" altLang="en-US" sz="2600" dirty="0"/>
          </a:p>
          <a:p>
            <a:pPr eaLnBrk="1" fontAlgn="auto" hangingPunct="1">
              <a:lnSpc>
                <a:spcPct val="110000"/>
              </a:lnSpc>
              <a:spcAft>
                <a:spcPts val="0"/>
              </a:spcAft>
              <a:defRPr/>
            </a:pPr>
            <a:r>
              <a:rPr lang="en-US" altLang="en-US" sz="2600" b="1" dirty="0" smtClean="0"/>
              <a:t>Accessibility </a:t>
            </a:r>
            <a:r>
              <a:rPr lang="en-US" altLang="en-US" sz="2600" b="1" dirty="0"/>
              <a:t>of services </a:t>
            </a:r>
            <a:r>
              <a:rPr lang="en-US" altLang="en-US" sz="2600" dirty="0"/>
              <a:t>– the extent to which services in a particular geographic area can be obtained conveniently by people who need </a:t>
            </a:r>
            <a:r>
              <a:rPr lang="en-US" altLang="en-US" sz="2600" dirty="0" smtClean="0"/>
              <a:t>them, in terms of factors like access to public transportation, service hours, Americans with Disability Act (ADA) compliance</a:t>
            </a:r>
            <a:endParaRPr lang="en-US" altLang="en-US" sz="2600" dirty="0"/>
          </a:p>
          <a:p>
            <a:pPr eaLnBrk="1" fontAlgn="auto" hangingPunct="1">
              <a:lnSpc>
                <a:spcPct val="110000"/>
              </a:lnSpc>
              <a:spcAft>
                <a:spcPts val="0"/>
              </a:spcAft>
              <a:defRPr/>
            </a:pPr>
            <a:r>
              <a:rPr lang="en-US" altLang="en-US" sz="2600" b="1" dirty="0" smtClean="0"/>
              <a:t>Appropriateness </a:t>
            </a:r>
            <a:r>
              <a:rPr lang="en-US" altLang="en-US" sz="2600" b="1" dirty="0"/>
              <a:t>of services </a:t>
            </a:r>
            <a:r>
              <a:rPr lang="en-US" altLang="en-US" sz="2600" dirty="0"/>
              <a:t>– the extent to which services meet the needs of </a:t>
            </a:r>
            <a:r>
              <a:rPr lang="en-US" altLang="en-US" sz="2600" dirty="0" smtClean="0"/>
              <a:t>various PLWH subpopulations, in terms of languages spoken, cultural competence with regard to race/ethnicity, sexual orientation and identity </a:t>
            </a:r>
            <a:endParaRPr lang="en-US" altLang="en-US" sz="2600" dirty="0"/>
          </a:p>
          <a:p>
            <a:pPr eaLnBrk="1" fontAlgn="auto" hangingPunct="1">
              <a:spcAft>
                <a:spcPts val="0"/>
              </a:spcAft>
              <a:defRPr/>
            </a:pPr>
            <a:endParaRPr lang="en-US" altLang="en-US" sz="2400" b="1" dirty="0"/>
          </a:p>
          <a:p>
            <a:pPr eaLnBrk="1" fontAlgn="auto" hangingPunct="1">
              <a:spcAft>
                <a:spcPts val="0"/>
              </a:spcAft>
              <a:buFontTx/>
              <a:buNone/>
              <a:defRPr/>
            </a:pPr>
            <a:endParaRPr lang="en-US" altLang="en-US" sz="2400" b="1" dirty="0"/>
          </a:p>
          <a:p>
            <a:pPr eaLnBrk="1" fontAlgn="auto" hangingPunct="1">
              <a:spcAft>
                <a:spcPts val="0"/>
              </a:spcAft>
              <a:buFontTx/>
              <a:buNone/>
              <a:defRPr/>
            </a:pPr>
            <a:endParaRPr lang="en-US" altLang="en-US" sz="2400" dirty="0"/>
          </a:p>
          <a:p>
            <a:pPr eaLnBrk="1" fontAlgn="auto" hangingPunct="1">
              <a:spcAft>
                <a:spcPts val="0"/>
              </a:spcAft>
              <a:buFontTx/>
              <a:buNone/>
              <a:defRPr/>
            </a:pPr>
            <a:endParaRPr lang="en-US" altLang="en-US" sz="2400" b="1" dirty="0"/>
          </a:p>
        </p:txBody>
      </p:sp>
      <p:sp>
        <p:nvSpPr>
          <p:cNvPr id="25604" name="Slide Number Placeholder 5"/>
          <p:cNvSpPr>
            <a:spLocks noGrp="1"/>
          </p:cNvSpPr>
          <p:nvPr>
            <p:ph type="sldNum" sz="quarter" idx="12"/>
          </p:nvPr>
        </p:nvSpPr>
        <p:spPr bwMode="auto">
          <a:xfrm>
            <a:off x="8153400" y="6356350"/>
            <a:ext cx="3619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342B4579-E1B6-4056-A07B-15F8863E35EF}" type="slidenum">
              <a:rPr lang="en-US" altLang="en-US" sz="1200">
                <a:solidFill>
                  <a:srgbClr val="898989"/>
                </a:solidFill>
                <a:latin typeface="Arial" charset="0"/>
              </a:rPr>
              <a:pPr>
                <a:lnSpc>
                  <a:spcPct val="100000"/>
                </a:lnSpc>
                <a:spcBef>
                  <a:spcPct val="0"/>
                </a:spcBef>
                <a:buFontTx/>
                <a:buNone/>
              </a:pPr>
              <a:t>24</a:t>
            </a:fld>
            <a:endParaRPr lang="en-US" altLang="en-US" sz="1200">
              <a:solidFill>
                <a:srgbClr val="898989"/>
              </a:solidFill>
              <a:latin typeface="Arial" charset="0"/>
            </a:endParaRPr>
          </a:p>
        </p:txBody>
      </p:sp>
      <p:cxnSp>
        <p:nvCxnSpPr>
          <p:cNvPr id="6" name="Straight Connector 5" descr="line" title="line"/>
          <p:cNvCxnSpPr/>
          <p:nvPr/>
        </p:nvCxnSpPr>
        <p:spPr>
          <a:xfrm>
            <a:off x="638175" y="12192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28650" y="1981200"/>
            <a:ext cx="7886700" cy="1325563"/>
          </a:xfrm>
        </p:spPr>
        <p:txBody>
          <a:bodyPr/>
          <a:lstStyle/>
          <a:p>
            <a:pPr algn="ctr" eaLnBrk="1" hangingPunct="1"/>
            <a:r>
              <a:rPr lang="en-US" altLang="en-US" sz="4400" smtClean="0"/>
              <a:t>Using Data in Decision Making</a:t>
            </a:r>
          </a:p>
        </p:txBody>
      </p:sp>
      <p:sp>
        <p:nvSpPr>
          <p:cNvPr id="266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8B4D3876-86D4-43DF-B609-286CE610CA7E}" type="slidenum">
              <a:rPr lang="en-US" altLang="en-US" sz="1200">
                <a:solidFill>
                  <a:srgbClr val="898989"/>
                </a:solidFill>
                <a:latin typeface="Arial" charset="0"/>
              </a:rPr>
              <a:pPr>
                <a:lnSpc>
                  <a:spcPct val="100000"/>
                </a:lnSpc>
                <a:spcBef>
                  <a:spcPct val="0"/>
                </a:spcBef>
                <a:buFontTx/>
                <a:buNone/>
              </a:pPr>
              <a:t>25</a:t>
            </a:fld>
            <a:endParaRPr lang="en-US" altLang="en-US" sz="1200">
              <a:solidFill>
                <a:srgbClr val="898989"/>
              </a:solidFill>
              <a:latin typeface="Arial" charset="0"/>
            </a:endParaRPr>
          </a:p>
        </p:txBody>
      </p:sp>
      <p:pic>
        <p:nvPicPr>
          <p:cNvPr id="26628"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650" y="3505200"/>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1"/>
          <p:cNvSpPr>
            <a:spLocks noGrp="1" noChangeArrowheads="1"/>
          </p:cNvSpPr>
          <p:nvPr>
            <p:ph type="title"/>
          </p:nvPr>
        </p:nvSpPr>
        <p:spPr>
          <a:xfrm>
            <a:off x="762000" y="346075"/>
            <a:ext cx="7620000" cy="993775"/>
          </a:xfrm>
        </p:spPr>
        <p:txBody>
          <a:bodyPr/>
          <a:lstStyle/>
          <a:p>
            <a:pPr algn="ctr" eaLnBrk="1" hangingPunct="1"/>
            <a:r>
              <a:rPr lang="en-US" altLang="en-US" sz="3400" b="1" smtClean="0">
                <a:solidFill>
                  <a:srgbClr val="7030A0"/>
                </a:solidFill>
                <a:latin typeface="Tahoma" pitchFamily="34" charset="0"/>
                <a:cs typeface="Tahoma" pitchFamily="34" charset="0"/>
              </a:rPr>
              <a:t>Data Sources and Needs </a:t>
            </a:r>
            <a:br>
              <a:rPr lang="en-US" altLang="en-US" sz="3400" b="1" smtClean="0">
                <a:solidFill>
                  <a:srgbClr val="7030A0"/>
                </a:solidFill>
                <a:latin typeface="Tahoma" pitchFamily="34" charset="0"/>
                <a:cs typeface="Tahoma" pitchFamily="34" charset="0"/>
              </a:rPr>
            </a:br>
            <a:r>
              <a:rPr lang="en-US" altLang="en-US" sz="3400" b="1" smtClean="0">
                <a:solidFill>
                  <a:srgbClr val="7030A0"/>
                </a:solidFill>
                <a:latin typeface="Tahoma" pitchFamily="34" charset="0"/>
                <a:cs typeface="Tahoma" pitchFamily="34" charset="0"/>
              </a:rPr>
              <a:t>for Ryan White Planning</a:t>
            </a:r>
          </a:p>
        </p:txBody>
      </p:sp>
      <p:sp>
        <p:nvSpPr>
          <p:cNvPr id="27651" name="Oval 2" descr="oval" title="oval"/>
          <p:cNvSpPr>
            <a:spLocks noChangeArrowheads="1"/>
          </p:cNvSpPr>
          <p:nvPr/>
        </p:nvSpPr>
        <p:spPr bwMode="auto">
          <a:xfrm>
            <a:off x="4021138" y="1819275"/>
            <a:ext cx="1352550" cy="903288"/>
          </a:xfrm>
          <a:prstGeom prst="ellipse">
            <a:avLst/>
          </a:prstGeom>
          <a:solidFill>
            <a:srgbClr val="FFCC99"/>
          </a:solidFill>
          <a:ln w="9525">
            <a:solidFill>
              <a:schemeClr val="tx1"/>
            </a:solidFill>
            <a:round/>
            <a:headEnd/>
            <a:tailEnd/>
          </a:ln>
        </p:spPr>
        <p:txBody>
          <a:bodyPr wrap="none" anchor="ct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endParaRPr lang="en-US" altLang="en-US" sz="1800">
              <a:latin typeface="Arial" charset="0"/>
              <a:cs typeface="Arial" charset="0"/>
            </a:endParaRPr>
          </a:p>
        </p:txBody>
      </p:sp>
      <p:sp>
        <p:nvSpPr>
          <p:cNvPr id="27652" name="Oval 5"/>
          <p:cNvSpPr>
            <a:spLocks noChangeArrowheads="1"/>
          </p:cNvSpPr>
          <p:nvPr/>
        </p:nvSpPr>
        <p:spPr bwMode="auto">
          <a:xfrm>
            <a:off x="5556250" y="2093913"/>
            <a:ext cx="1568450" cy="1104900"/>
          </a:xfrm>
          <a:prstGeom prst="ellipse">
            <a:avLst/>
          </a:prstGeom>
          <a:solidFill>
            <a:srgbClr val="99CCFF"/>
          </a:solidFill>
          <a:ln w="9525">
            <a:solidFill>
              <a:schemeClr val="tx1"/>
            </a:solidFill>
            <a:round/>
            <a:headEnd/>
            <a:tailEnd/>
          </a:ln>
        </p:spPr>
        <p:txBody>
          <a:bodyPr wrap="none" anchor="ct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US" altLang="en-US" sz="1800" b="1">
                <a:latin typeface="Arial" charset="0"/>
                <a:cs typeface="Arial" charset="0"/>
              </a:rPr>
              <a:t>HIV Care </a:t>
            </a:r>
          </a:p>
          <a:p>
            <a:pPr algn="ctr" eaLnBrk="1" hangingPunct="1">
              <a:lnSpc>
                <a:spcPct val="100000"/>
              </a:lnSpc>
              <a:spcBef>
                <a:spcPct val="0"/>
              </a:spcBef>
              <a:buFontTx/>
              <a:buNone/>
            </a:pPr>
            <a:r>
              <a:rPr lang="en-US" altLang="en-US" sz="1800" b="1">
                <a:latin typeface="Arial" charset="0"/>
                <a:cs typeface="Arial" charset="0"/>
              </a:rPr>
              <a:t>Continuum</a:t>
            </a:r>
          </a:p>
          <a:p>
            <a:pPr algn="ctr" eaLnBrk="1" hangingPunct="1">
              <a:lnSpc>
                <a:spcPct val="100000"/>
              </a:lnSpc>
              <a:spcBef>
                <a:spcPct val="0"/>
              </a:spcBef>
              <a:buFontTx/>
              <a:buNone/>
            </a:pPr>
            <a:r>
              <a:rPr lang="en-US" altLang="en-US" sz="1800" b="1">
                <a:latin typeface="Arial" charset="0"/>
                <a:cs typeface="Arial" charset="0"/>
              </a:rPr>
              <a:t>Data</a:t>
            </a:r>
          </a:p>
        </p:txBody>
      </p:sp>
      <p:sp>
        <p:nvSpPr>
          <p:cNvPr id="27653" name="Oval 6"/>
          <p:cNvSpPr>
            <a:spLocks noChangeArrowheads="1"/>
          </p:cNvSpPr>
          <p:nvPr/>
        </p:nvSpPr>
        <p:spPr bwMode="auto">
          <a:xfrm>
            <a:off x="6069013" y="3198813"/>
            <a:ext cx="1855787" cy="1111250"/>
          </a:xfrm>
          <a:prstGeom prst="ellipse">
            <a:avLst/>
          </a:prstGeom>
          <a:solidFill>
            <a:srgbClr val="CCFFCC"/>
          </a:solidFill>
          <a:ln w="9525">
            <a:solidFill>
              <a:schemeClr val="tx1"/>
            </a:solidFill>
            <a:round/>
            <a:headEnd/>
            <a:tailEnd/>
          </a:ln>
        </p:spPr>
        <p:txBody>
          <a:bodyPr wrap="none" anchor="ct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US" altLang="en-US" sz="1800" b="1">
                <a:latin typeface="Arial" charset="0"/>
                <a:cs typeface="Arial" charset="0"/>
              </a:rPr>
              <a:t>Testing and </a:t>
            </a:r>
          </a:p>
          <a:p>
            <a:pPr algn="ctr">
              <a:lnSpc>
                <a:spcPct val="100000"/>
              </a:lnSpc>
              <a:spcBef>
                <a:spcPct val="0"/>
              </a:spcBef>
              <a:buFontTx/>
              <a:buNone/>
            </a:pPr>
            <a:r>
              <a:rPr lang="en-US" altLang="en-US" sz="1800" b="1">
                <a:latin typeface="Arial" charset="0"/>
                <a:cs typeface="Arial" charset="0"/>
              </a:rPr>
              <a:t>Unmet Need </a:t>
            </a:r>
          </a:p>
          <a:p>
            <a:pPr algn="ctr">
              <a:lnSpc>
                <a:spcPct val="100000"/>
              </a:lnSpc>
              <a:spcBef>
                <a:spcPct val="0"/>
              </a:spcBef>
              <a:buFontTx/>
              <a:buNone/>
            </a:pPr>
            <a:r>
              <a:rPr lang="en-US" altLang="en-US" sz="1800" b="1">
                <a:latin typeface="Arial" charset="0"/>
                <a:cs typeface="Arial" charset="0"/>
              </a:rPr>
              <a:t>Data</a:t>
            </a:r>
          </a:p>
        </p:txBody>
      </p:sp>
      <p:sp>
        <p:nvSpPr>
          <p:cNvPr id="27654" name="Oval 7"/>
          <p:cNvSpPr>
            <a:spLocks noChangeArrowheads="1"/>
          </p:cNvSpPr>
          <p:nvPr/>
        </p:nvSpPr>
        <p:spPr bwMode="auto">
          <a:xfrm>
            <a:off x="4024313" y="3165475"/>
            <a:ext cx="1352550" cy="950913"/>
          </a:xfrm>
          <a:prstGeom prst="ellipse">
            <a:avLst/>
          </a:prstGeom>
          <a:solidFill>
            <a:srgbClr val="FFFF99"/>
          </a:solidFill>
          <a:ln w="9525">
            <a:solidFill>
              <a:schemeClr val="tx1"/>
            </a:solidFill>
            <a:round/>
            <a:headEnd/>
            <a:tailEnd/>
          </a:ln>
        </p:spPr>
        <p:txBody>
          <a:bodyPr wrap="none" anchor="ct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US" altLang="en-US" sz="2400" b="1">
                <a:latin typeface="Arial" charset="0"/>
                <a:cs typeface="Arial" charset="0"/>
              </a:rPr>
              <a:t>Data</a:t>
            </a:r>
          </a:p>
        </p:txBody>
      </p:sp>
      <p:sp>
        <p:nvSpPr>
          <p:cNvPr id="27655" name="Oval 8"/>
          <p:cNvSpPr>
            <a:spLocks noChangeArrowheads="1"/>
          </p:cNvSpPr>
          <p:nvPr/>
        </p:nvSpPr>
        <p:spPr bwMode="auto">
          <a:xfrm>
            <a:off x="5805488" y="4468813"/>
            <a:ext cx="2119312" cy="1246187"/>
          </a:xfrm>
          <a:prstGeom prst="ellipse">
            <a:avLst/>
          </a:prstGeom>
          <a:solidFill>
            <a:srgbClr val="FF7C80"/>
          </a:solidFill>
          <a:ln w="9525">
            <a:solidFill>
              <a:schemeClr val="tx1"/>
            </a:solidFill>
            <a:round/>
            <a:headEnd/>
            <a:tailEnd/>
          </a:ln>
        </p:spPr>
        <p:txBody>
          <a:bodyPr wrap="none" anchor="ct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endParaRPr lang="en-US" altLang="en-US" sz="1800" b="1">
              <a:latin typeface="Arial" charset="0"/>
              <a:cs typeface="Arial" charset="0"/>
            </a:endParaRPr>
          </a:p>
          <a:p>
            <a:pPr algn="ctr">
              <a:lnSpc>
                <a:spcPct val="100000"/>
              </a:lnSpc>
              <a:spcBef>
                <a:spcPct val="0"/>
              </a:spcBef>
              <a:buFontTx/>
              <a:buNone/>
            </a:pPr>
            <a:endParaRPr lang="en-US" altLang="en-US" sz="900" b="1">
              <a:latin typeface="Arial" charset="0"/>
              <a:cs typeface="Arial" charset="0"/>
            </a:endParaRPr>
          </a:p>
          <a:p>
            <a:pPr algn="ctr">
              <a:lnSpc>
                <a:spcPct val="100000"/>
              </a:lnSpc>
              <a:spcBef>
                <a:spcPct val="0"/>
              </a:spcBef>
              <a:buFontTx/>
              <a:buNone/>
            </a:pPr>
            <a:r>
              <a:rPr lang="en-US" altLang="en-US" sz="1800" b="1">
                <a:latin typeface="Arial" charset="0"/>
                <a:cs typeface="Arial" charset="0"/>
              </a:rPr>
              <a:t>Clinical Quality</a:t>
            </a:r>
          </a:p>
          <a:p>
            <a:pPr algn="ctr">
              <a:lnSpc>
                <a:spcPct val="100000"/>
              </a:lnSpc>
              <a:spcBef>
                <a:spcPct val="0"/>
              </a:spcBef>
              <a:buFontTx/>
              <a:buNone/>
            </a:pPr>
            <a:r>
              <a:rPr lang="en-US" altLang="en-US" sz="1800" b="1">
                <a:latin typeface="Arial" charset="0"/>
                <a:cs typeface="Arial" charset="0"/>
              </a:rPr>
              <a:t>Management</a:t>
            </a:r>
          </a:p>
          <a:p>
            <a:pPr algn="ctr">
              <a:lnSpc>
                <a:spcPct val="100000"/>
              </a:lnSpc>
              <a:spcBef>
                <a:spcPct val="0"/>
              </a:spcBef>
              <a:buFontTx/>
              <a:buNone/>
            </a:pPr>
            <a:r>
              <a:rPr lang="en-US" altLang="en-US" sz="1800" b="1">
                <a:latin typeface="Arial" charset="0"/>
                <a:cs typeface="Arial" charset="0"/>
              </a:rPr>
              <a:t>Data</a:t>
            </a:r>
          </a:p>
          <a:p>
            <a:pPr algn="ctr" eaLnBrk="1" hangingPunct="1">
              <a:lnSpc>
                <a:spcPct val="100000"/>
              </a:lnSpc>
              <a:spcBef>
                <a:spcPct val="0"/>
              </a:spcBef>
              <a:buFontTx/>
              <a:buNone/>
            </a:pPr>
            <a:endParaRPr lang="en-US" altLang="en-US" sz="1800" b="1">
              <a:latin typeface="Arial" charset="0"/>
              <a:cs typeface="Arial" charset="0"/>
            </a:endParaRPr>
          </a:p>
        </p:txBody>
      </p:sp>
      <p:sp>
        <p:nvSpPr>
          <p:cNvPr id="27656" name="Oval 9"/>
          <p:cNvSpPr>
            <a:spLocks noChangeArrowheads="1"/>
          </p:cNvSpPr>
          <p:nvPr/>
        </p:nvSpPr>
        <p:spPr bwMode="auto">
          <a:xfrm>
            <a:off x="3554413" y="4849813"/>
            <a:ext cx="2185987" cy="1428750"/>
          </a:xfrm>
          <a:prstGeom prst="ellipse">
            <a:avLst/>
          </a:prstGeom>
          <a:solidFill>
            <a:srgbClr val="FFCCFF"/>
          </a:solidFill>
          <a:ln w="9525">
            <a:solidFill>
              <a:schemeClr val="tx1"/>
            </a:solidFill>
            <a:round/>
            <a:headEnd/>
            <a:tailEnd/>
          </a:ln>
        </p:spPr>
        <p:txBody>
          <a:bodyPr wrap="none" anchor="ct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endParaRPr lang="en-US" altLang="en-US" sz="1800" b="1">
              <a:latin typeface="Arial" charset="0"/>
              <a:cs typeface="Arial" charset="0"/>
            </a:endParaRPr>
          </a:p>
          <a:p>
            <a:pPr algn="ctr" eaLnBrk="1" hangingPunct="1">
              <a:lnSpc>
                <a:spcPct val="100000"/>
              </a:lnSpc>
              <a:spcBef>
                <a:spcPct val="0"/>
              </a:spcBef>
              <a:buFontTx/>
              <a:buNone/>
            </a:pPr>
            <a:r>
              <a:rPr lang="en-US" altLang="en-US" sz="1800" b="1">
                <a:latin typeface="Arial" charset="0"/>
                <a:cs typeface="Arial" charset="0"/>
              </a:rPr>
              <a:t>Performance </a:t>
            </a:r>
          </a:p>
          <a:p>
            <a:pPr algn="ctr" eaLnBrk="1" hangingPunct="1">
              <a:lnSpc>
                <a:spcPct val="100000"/>
              </a:lnSpc>
              <a:spcBef>
                <a:spcPct val="0"/>
              </a:spcBef>
              <a:buFontTx/>
              <a:buNone/>
            </a:pPr>
            <a:r>
              <a:rPr lang="en-US" altLang="en-US" sz="1800" b="1">
                <a:latin typeface="Arial" charset="0"/>
                <a:cs typeface="Arial" charset="0"/>
              </a:rPr>
              <a:t>&amp; Clinical</a:t>
            </a:r>
          </a:p>
          <a:p>
            <a:pPr algn="ctr" eaLnBrk="1" hangingPunct="1">
              <a:lnSpc>
                <a:spcPct val="100000"/>
              </a:lnSpc>
              <a:spcBef>
                <a:spcPct val="0"/>
              </a:spcBef>
              <a:buFontTx/>
              <a:buNone/>
            </a:pPr>
            <a:r>
              <a:rPr lang="en-US" altLang="en-US" sz="1800" b="1">
                <a:latin typeface="Arial" charset="0"/>
                <a:cs typeface="Arial" charset="0"/>
              </a:rPr>
              <a:t>Outcomes </a:t>
            </a:r>
          </a:p>
          <a:p>
            <a:pPr algn="ctr" eaLnBrk="1" hangingPunct="1">
              <a:lnSpc>
                <a:spcPct val="100000"/>
              </a:lnSpc>
              <a:spcBef>
                <a:spcPct val="0"/>
              </a:spcBef>
              <a:buFontTx/>
              <a:buNone/>
            </a:pPr>
            <a:r>
              <a:rPr lang="en-US" altLang="en-US" sz="1800" b="1">
                <a:latin typeface="Arial" charset="0"/>
                <a:cs typeface="Arial" charset="0"/>
              </a:rPr>
              <a:t>Data</a:t>
            </a:r>
          </a:p>
          <a:p>
            <a:pPr algn="ctr">
              <a:lnSpc>
                <a:spcPct val="100000"/>
              </a:lnSpc>
              <a:spcBef>
                <a:spcPct val="0"/>
              </a:spcBef>
              <a:buFontTx/>
              <a:buNone/>
            </a:pPr>
            <a:endParaRPr lang="en-US" altLang="en-US" sz="1800" b="1">
              <a:latin typeface="Arial" charset="0"/>
              <a:cs typeface="Arial" charset="0"/>
            </a:endParaRPr>
          </a:p>
        </p:txBody>
      </p:sp>
      <p:sp>
        <p:nvSpPr>
          <p:cNvPr id="27657" name="Oval 10"/>
          <p:cNvSpPr>
            <a:spLocks noChangeArrowheads="1"/>
          </p:cNvSpPr>
          <p:nvPr/>
        </p:nvSpPr>
        <p:spPr bwMode="auto">
          <a:xfrm>
            <a:off x="1231900" y="4276725"/>
            <a:ext cx="2316163" cy="1403350"/>
          </a:xfrm>
          <a:prstGeom prst="ellipse">
            <a:avLst/>
          </a:prstGeom>
          <a:solidFill>
            <a:srgbClr val="00B0F0"/>
          </a:solidFill>
          <a:ln w="9525">
            <a:solidFill>
              <a:schemeClr val="tx1"/>
            </a:solidFill>
            <a:round/>
            <a:headEnd/>
            <a:tailEnd/>
          </a:ln>
        </p:spPr>
        <p:txBody>
          <a:bodyPr wrap="none" anchor="ct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US" altLang="en-US" sz="1800" b="1">
                <a:latin typeface="Arial" charset="0"/>
                <a:cs typeface="Arial" charset="0"/>
              </a:rPr>
              <a:t>Client </a:t>
            </a:r>
          </a:p>
          <a:p>
            <a:pPr algn="ctr">
              <a:lnSpc>
                <a:spcPct val="100000"/>
              </a:lnSpc>
              <a:spcBef>
                <a:spcPct val="0"/>
              </a:spcBef>
              <a:buFontTx/>
              <a:buNone/>
            </a:pPr>
            <a:r>
              <a:rPr lang="en-US" altLang="en-US" sz="1800" b="1">
                <a:latin typeface="Arial" charset="0"/>
                <a:cs typeface="Arial" charset="0"/>
              </a:rPr>
              <a:t>Characteristics &amp; </a:t>
            </a:r>
          </a:p>
          <a:p>
            <a:pPr algn="ctr">
              <a:lnSpc>
                <a:spcPct val="100000"/>
              </a:lnSpc>
              <a:spcBef>
                <a:spcPct val="0"/>
              </a:spcBef>
              <a:buFontTx/>
              <a:buNone/>
            </a:pPr>
            <a:r>
              <a:rPr lang="en-US" altLang="en-US" sz="1800" b="1">
                <a:latin typeface="Arial" charset="0"/>
                <a:cs typeface="Arial" charset="0"/>
              </a:rPr>
              <a:t>Utilization </a:t>
            </a:r>
          </a:p>
          <a:p>
            <a:pPr algn="ctr">
              <a:lnSpc>
                <a:spcPct val="100000"/>
              </a:lnSpc>
              <a:spcBef>
                <a:spcPct val="0"/>
              </a:spcBef>
              <a:buFontTx/>
              <a:buNone/>
            </a:pPr>
            <a:r>
              <a:rPr lang="en-US" altLang="en-US" sz="1800" b="1">
                <a:latin typeface="Arial" charset="0"/>
                <a:cs typeface="Arial" charset="0"/>
              </a:rPr>
              <a:t>(RSR) Data </a:t>
            </a:r>
          </a:p>
        </p:txBody>
      </p:sp>
      <p:sp>
        <p:nvSpPr>
          <p:cNvPr id="27658" name="Oval 11"/>
          <p:cNvSpPr>
            <a:spLocks noChangeArrowheads="1"/>
          </p:cNvSpPr>
          <p:nvPr/>
        </p:nvSpPr>
        <p:spPr bwMode="auto">
          <a:xfrm>
            <a:off x="1468438" y="3186113"/>
            <a:ext cx="1817687" cy="930275"/>
          </a:xfrm>
          <a:prstGeom prst="ellipse">
            <a:avLst/>
          </a:prstGeom>
          <a:solidFill>
            <a:srgbClr val="66FFFF"/>
          </a:solidFill>
          <a:ln w="9525">
            <a:solidFill>
              <a:schemeClr val="tx1"/>
            </a:solidFill>
            <a:round/>
            <a:headEnd/>
            <a:tailEnd/>
          </a:ln>
        </p:spPr>
        <p:txBody>
          <a:bodyPr wrap="none" anchor="ct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US" altLang="en-US" sz="1800" b="1">
                <a:latin typeface="Arial" charset="0"/>
                <a:cs typeface="Arial" charset="0"/>
              </a:rPr>
              <a:t>Service </a:t>
            </a:r>
          </a:p>
          <a:p>
            <a:pPr algn="ctr">
              <a:lnSpc>
                <a:spcPct val="100000"/>
              </a:lnSpc>
              <a:spcBef>
                <a:spcPct val="0"/>
              </a:spcBef>
              <a:buFontTx/>
              <a:buNone/>
            </a:pPr>
            <a:r>
              <a:rPr lang="en-US" altLang="en-US" sz="1800" b="1">
                <a:latin typeface="Arial" charset="0"/>
                <a:cs typeface="Arial" charset="0"/>
              </a:rPr>
              <a:t>Expenditure </a:t>
            </a:r>
          </a:p>
          <a:p>
            <a:pPr algn="ctr">
              <a:lnSpc>
                <a:spcPct val="100000"/>
              </a:lnSpc>
              <a:spcBef>
                <a:spcPct val="0"/>
              </a:spcBef>
              <a:buFontTx/>
              <a:buNone/>
            </a:pPr>
            <a:r>
              <a:rPr lang="en-US" altLang="en-US" sz="1800" b="1">
                <a:latin typeface="Arial" charset="0"/>
                <a:cs typeface="Arial" charset="0"/>
              </a:rPr>
              <a:t>Data</a:t>
            </a:r>
          </a:p>
        </p:txBody>
      </p:sp>
      <p:sp>
        <p:nvSpPr>
          <p:cNvPr id="27659" name="Oval 12"/>
          <p:cNvSpPr>
            <a:spLocks noChangeArrowheads="1"/>
          </p:cNvSpPr>
          <p:nvPr/>
        </p:nvSpPr>
        <p:spPr bwMode="auto">
          <a:xfrm>
            <a:off x="2062163" y="2074863"/>
            <a:ext cx="1795462" cy="950912"/>
          </a:xfrm>
          <a:prstGeom prst="ellipse">
            <a:avLst/>
          </a:prstGeom>
          <a:solidFill>
            <a:srgbClr val="99FF99"/>
          </a:solidFill>
          <a:ln w="9525">
            <a:solidFill>
              <a:schemeClr val="tx1"/>
            </a:solidFill>
            <a:round/>
            <a:headEnd/>
            <a:tailEnd/>
          </a:ln>
        </p:spPr>
        <p:txBody>
          <a:bodyPr wrap="none" anchor="ct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US" altLang="en-US" sz="1800" b="1">
                <a:latin typeface="Arial" charset="0"/>
                <a:cs typeface="Arial" charset="0"/>
              </a:rPr>
              <a:t>Needs</a:t>
            </a:r>
          </a:p>
          <a:p>
            <a:pPr algn="ctr">
              <a:lnSpc>
                <a:spcPct val="100000"/>
              </a:lnSpc>
              <a:spcBef>
                <a:spcPct val="0"/>
              </a:spcBef>
              <a:buFontTx/>
              <a:buNone/>
            </a:pPr>
            <a:r>
              <a:rPr lang="en-US" altLang="en-US" sz="1800" b="1">
                <a:latin typeface="Arial" charset="0"/>
                <a:cs typeface="Arial" charset="0"/>
              </a:rPr>
              <a:t>Assessment </a:t>
            </a:r>
          </a:p>
          <a:p>
            <a:pPr algn="ctr">
              <a:lnSpc>
                <a:spcPct val="100000"/>
              </a:lnSpc>
              <a:spcBef>
                <a:spcPct val="0"/>
              </a:spcBef>
              <a:buFontTx/>
              <a:buNone/>
            </a:pPr>
            <a:r>
              <a:rPr lang="en-US" altLang="en-US" sz="1800" b="1">
                <a:latin typeface="Arial" charset="0"/>
                <a:cs typeface="Arial" charset="0"/>
              </a:rPr>
              <a:t>Data</a:t>
            </a:r>
          </a:p>
        </p:txBody>
      </p:sp>
      <p:sp>
        <p:nvSpPr>
          <p:cNvPr id="27660" name="Text Box 22"/>
          <p:cNvSpPr txBox="1">
            <a:spLocks noChangeArrowheads="1"/>
          </p:cNvSpPr>
          <p:nvPr/>
        </p:nvSpPr>
        <p:spPr bwMode="auto">
          <a:xfrm>
            <a:off x="4103688" y="1916113"/>
            <a:ext cx="11890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US" altLang="en-US" sz="1800" b="1" dirty="0">
                <a:latin typeface="Arial" charset="0"/>
                <a:cs typeface="Arial" charset="0"/>
              </a:rPr>
              <a:t>Epi Profile</a:t>
            </a:r>
          </a:p>
        </p:txBody>
      </p:sp>
      <p:sp>
        <p:nvSpPr>
          <p:cNvPr id="12" name="Down Arrow 11" descr="arrow" title="arrow"/>
          <p:cNvSpPr/>
          <p:nvPr/>
        </p:nvSpPr>
        <p:spPr>
          <a:xfrm rot="16200000">
            <a:off x="3616325" y="3268663"/>
            <a:ext cx="136525" cy="80962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0" name="Down Arrow 39" descr="arrow" title="arrow"/>
          <p:cNvSpPr/>
          <p:nvPr/>
        </p:nvSpPr>
        <p:spPr>
          <a:xfrm rot="21600000">
            <a:off x="4616450" y="2705100"/>
            <a:ext cx="163513" cy="525463"/>
          </a:xfrm>
          <a:prstGeom prst="down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2" name="Down Arrow 41" descr="arrow" title="arrow"/>
          <p:cNvSpPr/>
          <p:nvPr/>
        </p:nvSpPr>
        <p:spPr>
          <a:xfrm rot="-2700000">
            <a:off x="3802063" y="2817813"/>
            <a:ext cx="173037" cy="70802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Down Arrow 45" descr="arrow" title="arrow"/>
          <p:cNvSpPr/>
          <p:nvPr/>
        </p:nvSpPr>
        <p:spPr>
          <a:xfrm rot="14129003">
            <a:off x="3603625" y="3648075"/>
            <a:ext cx="150813" cy="10715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 name="Down Arrow 46" descr="arrow" title="arrow"/>
          <p:cNvSpPr/>
          <p:nvPr/>
        </p:nvSpPr>
        <p:spPr>
          <a:xfrm rot="10920000">
            <a:off x="4578350" y="4090988"/>
            <a:ext cx="179388" cy="75723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Down Arrow 22" descr="arrow" title="arrow"/>
          <p:cNvSpPr/>
          <p:nvPr/>
        </p:nvSpPr>
        <p:spPr>
          <a:xfrm rot="3201419">
            <a:off x="5291484" y="2822950"/>
            <a:ext cx="222718" cy="626624"/>
          </a:xfrm>
          <a:prstGeom prst="downArrow">
            <a:avLst/>
          </a:prstGeom>
          <a:solidFill>
            <a:srgbClr val="C00000"/>
          </a:solidFill>
          <a:ln>
            <a:solidFill>
              <a:srgbClr val="FF0000"/>
            </a:solidFill>
          </a:ln>
          <a:scene3d>
            <a:camera prst="orthographicFront">
              <a:rot lat="600000" lon="24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Down Arrow 23" descr="arrow" title="arrow"/>
          <p:cNvSpPr/>
          <p:nvPr/>
        </p:nvSpPr>
        <p:spPr>
          <a:xfrm rot="-2700000" flipV="1">
            <a:off x="5540375" y="3733800"/>
            <a:ext cx="147638" cy="115093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Down Arrow 1" descr="arrow" title="arrow"/>
          <p:cNvSpPr/>
          <p:nvPr/>
        </p:nvSpPr>
        <p:spPr>
          <a:xfrm rot="5200880">
            <a:off x="5646738" y="3290888"/>
            <a:ext cx="163512" cy="76041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66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BECAD702-5866-4357-8E87-FA9A557111BC}" type="slidenum">
              <a:rPr lang="en-US" altLang="en-US" sz="1200">
                <a:solidFill>
                  <a:srgbClr val="898989"/>
                </a:solidFill>
                <a:latin typeface="Arial" charset="0"/>
              </a:rPr>
              <a:pPr>
                <a:lnSpc>
                  <a:spcPct val="100000"/>
                </a:lnSpc>
                <a:spcBef>
                  <a:spcPct val="0"/>
                </a:spcBef>
                <a:buFontTx/>
                <a:buNone/>
              </a:pPr>
              <a:t>26</a:t>
            </a:fld>
            <a:endParaRPr lang="en-US" altLang="en-US" sz="1200">
              <a:solidFill>
                <a:srgbClr val="898989"/>
              </a:solidFill>
              <a:latin typeface="Arial" charset="0"/>
            </a:endParaRPr>
          </a:p>
        </p:txBody>
      </p:sp>
      <p:cxnSp>
        <p:nvCxnSpPr>
          <p:cNvPr id="25" name="Straight Connector 24" descr="line" title="line"/>
          <p:cNvCxnSpPr/>
          <p:nvPr/>
        </p:nvCxnSpPr>
        <p:spPr>
          <a:xfrm>
            <a:off x="482600" y="16002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914400" y="152400"/>
            <a:ext cx="7600950" cy="763588"/>
          </a:xfrm>
        </p:spPr>
        <p:txBody>
          <a:bodyPr rtlCol="0">
            <a:normAutofit fontScale="90000"/>
          </a:bodyPr>
          <a:lstStyle/>
          <a:p>
            <a:pPr eaLnBrk="1" fontAlgn="auto" hangingPunct="1">
              <a:spcAft>
                <a:spcPts val="0"/>
              </a:spcAft>
              <a:defRPr/>
            </a:pPr>
            <a:r>
              <a:rPr lang="en-US" altLang="en-US" sz="3600" dirty="0" smtClean="0"/>
              <a:t>Discussion: Identifying Data Sources</a:t>
            </a:r>
            <a:endParaRPr lang="en-US" altLang="en-US" sz="3600" dirty="0"/>
          </a:p>
        </p:txBody>
      </p:sp>
      <p:sp>
        <p:nvSpPr>
          <p:cNvPr id="128003" name="Rectangle 3"/>
          <p:cNvSpPr>
            <a:spLocks noGrp="1" noChangeArrowheads="1"/>
          </p:cNvSpPr>
          <p:nvPr>
            <p:ph idx="1"/>
          </p:nvPr>
        </p:nvSpPr>
        <p:spPr>
          <a:xfrm>
            <a:off x="914400" y="987425"/>
            <a:ext cx="7239000" cy="5368925"/>
          </a:xfrm>
          <a:ln w="28575">
            <a:solidFill>
              <a:srgbClr val="002060"/>
            </a:solidFill>
          </a:ln>
        </p:spPr>
        <p:txBody>
          <a:bodyPr rtlCol="0">
            <a:normAutofit fontScale="62500" lnSpcReduction="20000"/>
          </a:bodyPr>
          <a:lstStyle/>
          <a:p>
            <a:pPr marL="0" indent="0" eaLnBrk="1" fontAlgn="auto" hangingPunct="1">
              <a:lnSpc>
                <a:spcPct val="120000"/>
              </a:lnSpc>
              <a:spcBef>
                <a:spcPts val="600"/>
              </a:spcBef>
              <a:spcAft>
                <a:spcPts val="0"/>
              </a:spcAft>
              <a:buFont typeface="Wingdings" panose="05000000000000000000" pitchFamily="2" charset="2"/>
              <a:buNone/>
              <a:defRPr/>
            </a:pPr>
            <a:r>
              <a:rPr lang="en-US" altLang="en-US" sz="4000" dirty="0"/>
              <a:t>What </a:t>
            </a:r>
            <a:r>
              <a:rPr lang="en-US" altLang="en-US" sz="4000" dirty="0" smtClean="0"/>
              <a:t>data sources available to the Planning Council are most likely to provide </a:t>
            </a:r>
            <a:r>
              <a:rPr lang="en-US" altLang="en-US" sz="4000" dirty="0"/>
              <a:t>data for decision making </a:t>
            </a:r>
            <a:r>
              <a:rPr lang="en-US" altLang="en-US" sz="4000" dirty="0" smtClean="0"/>
              <a:t>on each of the following:</a:t>
            </a:r>
            <a:endParaRPr lang="en-US" altLang="en-US" sz="4000" dirty="0"/>
          </a:p>
          <a:p>
            <a:pPr marL="514350" indent="-514350" eaLnBrk="1" fontAlgn="auto" hangingPunct="1">
              <a:lnSpc>
                <a:spcPct val="120000"/>
              </a:lnSpc>
              <a:spcBef>
                <a:spcPts val="600"/>
              </a:spcBef>
              <a:spcAft>
                <a:spcPts val="0"/>
              </a:spcAft>
              <a:buFont typeface="+mj-lt"/>
              <a:buAutoNum type="arabicPeriod"/>
              <a:defRPr/>
            </a:pPr>
            <a:r>
              <a:rPr lang="en-US" altLang="en-US" sz="3700" dirty="0"/>
              <a:t>Age and gender of the newly diagnosed</a:t>
            </a:r>
          </a:p>
          <a:p>
            <a:pPr marL="514350" indent="-514350" eaLnBrk="1" fontAlgn="auto" hangingPunct="1">
              <a:lnSpc>
                <a:spcPct val="120000"/>
              </a:lnSpc>
              <a:spcBef>
                <a:spcPts val="600"/>
              </a:spcBef>
              <a:spcAft>
                <a:spcPts val="0"/>
              </a:spcAft>
              <a:buFont typeface="+mj-lt"/>
              <a:buAutoNum type="arabicPeriod"/>
              <a:defRPr/>
            </a:pPr>
            <a:r>
              <a:rPr lang="en-US" altLang="en-US" sz="3700" dirty="0" smtClean="0"/>
              <a:t>Geographic parity or disparities within the EMA or TGA</a:t>
            </a:r>
            <a:endParaRPr lang="en-US" altLang="en-US" sz="3700" dirty="0"/>
          </a:p>
          <a:p>
            <a:pPr marL="514350" indent="-514350" eaLnBrk="1" fontAlgn="auto" hangingPunct="1">
              <a:lnSpc>
                <a:spcPct val="120000"/>
              </a:lnSpc>
              <a:spcBef>
                <a:spcPts val="600"/>
              </a:spcBef>
              <a:spcAft>
                <a:spcPts val="0"/>
              </a:spcAft>
              <a:buFont typeface="+mj-lt"/>
              <a:buAutoNum type="arabicPeriod"/>
              <a:defRPr/>
            </a:pPr>
            <a:r>
              <a:rPr lang="en-US" altLang="en-US" sz="3700" dirty="0"/>
              <a:t>Availability of </a:t>
            </a:r>
            <a:r>
              <a:rPr lang="en-US" altLang="en-US" sz="3700" dirty="0" smtClean="0"/>
              <a:t>resources for a particular service</a:t>
            </a:r>
            <a:endParaRPr lang="en-US" altLang="en-US" sz="3700" dirty="0"/>
          </a:p>
          <a:p>
            <a:pPr marL="514350" indent="-514350" eaLnBrk="1" fontAlgn="auto" hangingPunct="1">
              <a:lnSpc>
                <a:spcPct val="120000"/>
              </a:lnSpc>
              <a:spcBef>
                <a:spcPts val="600"/>
              </a:spcBef>
              <a:spcAft>
                <a:spcPts val="0"/>
              </a:spcAft>
              <a:buFont typeface="+mj-lt"/>
              <a:buAutoNum type="arabicPeriod"/>
              <a:defRPr/>
            </a:pPr>
            <a:r>
              <a:rPr lang="en-US" altLang="en-US" sz="3700" dirty="0"/>
              <a:t>Accessibility of </a:t>
            </a:r>
            <a:r>
              <a:rPr lang="en-US" altLang="en-US" sz="3700" dirty="0" smtClean="0"/>
              <a:t>medical case management services in particular parts of the EMA/TGA</a:t>
            </a:r>
            <a:endParaRPr lang="en-US" altLang="en-US" sz="3700" dirty="0"/>
          </a:p>
          <a:p>
            <a:pPr marL="514350" indent="-514350" eaLnBrk="1" fontAlgn="auto" hangingPunct="1">
              <a:lnSpc>
                <a:spcPct val="120000"/>
              </a:lnSpc>
              <a:spcBef>
                <a:spcPts val="600"/>
              </a:spcBef>
              <a:spcAft>
                <a:spcPts val="0"/>
              </a:spcAft>
              <a:buFont typeface="+mj-lt"/>
              <a:buAutoNum type="arabicPeriod"/>
              <a:defRPr/>
            </a:pPr>
            <a:r>
              <a:rPr lang="en-US" altLang="en-US" sz="3700" dirty="0"/>
              <a:t>Appropriateness of </a:t>
            </a:r>
            <a:r>
              <a:rPr lang="en-US" altLang="en-US" sz="3700" dirty="0" smtClean="0"/>
              <a:t>medical case management services </a:t>
            </a:r>
            <a:endParaRPr lang="en-US" altLang="en-US" sz="3700" dirty="0"/>
          </a:p>
          <a:p>
            <a:pPr marL="514350" indent="-514350" eaLnBrk="1" fontAlgn="auto" hangingPunct="1">
              <a:lnSpc>
                <a:spcPct val="120000"/>
              </a:lnSpc>
              <a:spcBef>
                <a:spcPts val="600"/>
              </a:spcBef>
              <a:spcAft>
                <a:spcPts val="0"/>
              </a:spcAft>
              <a:buFont typeface="+mj-lt"/>
              <a:buAutoNum type="arabicPeriod"/>
              <a:defRPr/>
            </a:pPr>
            <a:r>
              <a:rPr lang="en-US" altLang="en-US" sz="3700" dirty="0" smtClean="0"/>
              <a:t>Barriers </a:t>
            </a:r>
            <a:r>
              <a:rPr lang="en-US" altLang="en-US" sz="3700" dirty="0"/>
              <a:t>to </a:t>
            </a:r>
            <a:r>
              <a:rPr lang="en-US" altLang="en-US" sz="3700" dirty="0" smtClean="0"/>
              <a:t>primary </a:t>
            </a:r>
            <a:r>
              <a:rPr lang="en-US" altLang="en-US" sz="3700" dirty="0"/>
              <a:t>medical </a:t>
            </a:r>
            <a:r>
              <a:rPr lang="en-US" altLang="en-US" sz="3700" dirty="0" smtClean="0"/>
              <a:t>care for specific subpopulations</a:t>
            </a:r>
          </a:p>
          <a:p>
            <a:pPr marL="514350" indent="-514350" eaLnBrk="1" fontAlgn="auto" hangingPunct="1">
              <a:lnSpc>
                <a:spcPct val="120000"/>
              </a:lnSpc>
              <a:spcBef>
                <a:spcPts val="600"/>
              </a:spcBef>
              <a:spcAft>
                <a:spcPts val="0"/>
              </a:spcAft>
              <a:buFont typeface="+mj-lt"/>
              <a:buAutoNum type="arabicPeriod"/>
              <a:defRPr/>
            </a:pPr>
            <a:r>
              <a:rPr lang="en-US" altLang="en-US" sz="3700" dirty="0" smtClean="0"/>
              <a:t>Clinical outcomes for RWHAP                                       Part A clients</a:t>
            </a:r>
            <a:endParaRPr lang="en-US" altLang="en-US" sz="3700" dirty="0"/>
          </a:p>
          <a:p>
            <a:pPr lvl="1" eaLnBrk="1" fontAlgn="auto" hangingPunct="1">
              <a:spcAft>
                <a:spcPts val="0"/>
              </a:spcAft>
              <a:defRPr/>
            </a:pPr>
            <a:endParaRPr lang="en-US" altLang="en-US" dirty="0"/>
          </a:p>
          <a:p>
            <a:pPr lvl="1" eaLnBrk="1" fontAlgn="auto" hangingPunct="1">
              <a:spcAft>
                <a:spcPts val="0"/>
              </a:spcAft>
              <a:defRPr/>
            </a:pPr>
            <a:endParaRPr lang="en-US" altLang="en-US" dirty="0"/>
          </a:p>
        </p:txBody>
      </p:sp>
      <p:sp>
        <p:nvSpPr>
          <p:cNvPr id="28676" name="Slide Number Placeholder 5"/>
          <p:cNvSpPr>
            <a:spLocks noGrp="1"/>
          </p:cNvSpPr>
          <p:nvPr>
            <p:ph type="sldNum" sz="quarter" idx="12"/>
          </p:nvPr>
        </p:nvSpPr>
        <p:spPr bwMode="auto">
          <a:xfrm>
            <a:off x="8153400" y="6356350"/>
            <a:ext cx="3619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ABB2C65B-0744-42F4-BADA-9F5EDE2B3B7E}" type="slidenum">
              <a:rPr lang="en-US" altLang="en-US" sz="1200">
                <a:solidFill>
                  <a:srgbClr val="898989"/>
                </a:solidFill>
                <a:latin typeface="Arial" charset="0"/>
              </a:rPr>
              <a:pPr>
                <a:lnSpc>
                  <a:spcPct val="100000"/>
                </a:lnSpc>
                <a:spcBef>
                  <a:spcPct val="0"/>
                </a:spcBef>
                <a:buFontTx/>
                <a:buNone/>
              </a:pPr>
              <a:t>27</a:t>
            </a:fld>
            <a:endParaRPr lang="en-US" altLang="en-US" sz="1200">
              <a:solidFill>
                <a:srgbClr val="898989"/>
              </a:solidFill>
              <a:latin typeface="Arial" charset="0"/>
            </a:endParaRPr>
          </a:p>
        </p:txBody>
      </p:sp>
      <p:pic>
        <p:nvPicPr>
          <p:cNvPr id="28677" name="Picture 4" descr="meeting%20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5297488"/>
            <a:ext cx="1828800" cy="1423987"/>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28650" y="174625"/>
            <a:ext cx="7886700" cy="1325563"/>
          </a:xfrm>
        </p:spPr>
        <p:txBody>
          <a:bodyPr/>
          <a:lstStyle/>
          <a:p>
            <a:pPr eaLnBrk="1" hangingPunct="1"/>
            <a:r>
              <a:rPr lang="en-US" altLang="en-US" sz="3600" smtClean="0"/>
              <a:t>Using Data for Developing Directives</a:t>
            </a:r>
          </a:p>
        </p:txBody>
      </p:sp>
      <p:sp>
        <p:nvSpPr>
          <p:cNvPr id="29699" name="Rectangle 3"/>
          <p:cNvSpPr>
            <a:spLocks noGrp="1" noChangeArrowheads="1"/>
          </p:cNvSpPr>
          <p:nvPr>
            <p:ph idx="1"/>
          </p:nvPr>
        </p:nvSpPr>
        <p:spPr>
          <a:xfrm>
            <a:off x="596900" y="1538288"/>
            <a:ext cx="7886700" cy="4351337"/>
          </a:xfrm>
        </p:spPr>
        <p:txBody>
          <a:bodyPr/>
          <a:lstStyle/>
          <a:p>
            <a:pPr eaLnBrk="1" hangingPunct="1"/>
            <a:r>
              <a:rPr lang="en-US" altLang="en-US" smtClean="0"/>
              <a:t>Instructions to the recipient that are translated into RFP and contract language on how to best meet needs </a:t>
            </a:r>
          </a:p>
          <a:p>
            <a:pPr eaLnBrk="1" hangingPunct="1"/>
            <a:r>
              <a:rPr lang="en-US" altLang="en-US" smtClean="0"/>
              <a:t>Based on data, addresses some issue not currently in the standards of care</a:t>
            </a:r>
          </a:p>
          <a:p>
            <a:pPr eaLnBrk="1" hangingPunct="1"/>
            <a:r>
              <a:rPr lang="en-US" altLang="en-US" smtClean="0"/>
              <a:t>Frequently addresses strategies to:</a:t>
            </a:r>
          </a:p>
          <a:p>
            <a:pPr lvl="1" eaLnBrk="1" hangingPunct="1"/>
            <a:r>
              <a:rPr lang="en-US" altLang="en-US" smtClean="0"/>
              <a:t>Better serve a particular subpopulation </a:t>
            </a:r>
          </a:p>
          <a:p>
            <a:pPr lvl="1" eaLnBrk="1" hangingPunct="1"/>
            <a:r>
              <a:rPr lang="en-US" altLang="en-US" smtClean="0"/>
              <a:t>Focus on a particular geographic area </a:t>
            </a:r>
          </a:p>
          <a:p>
            <a:pPr lvl="1" eaLnBrk="1" hangingPunct="1"/>
            <a:r>
              <a:rPr lang="en-US" altLang="en-US" smtClean="0"/>
              <a:t>Improve or change a service model</a:t>
            </a:r>
          </a:p>
          <a:p>
            <a:pPr lvl="1" eaLnBrk="1" hangingPunct="1">
              <a:buFontTx/>
              <a:buNone/>
            </a:pPr>
            <a:endParaRPr lang="en-US" altLang="en-US" smtClean="0"/>
          </a:p>
          <a:p>
            <a:pPr lvl="1" eaLnBrk="1" hangingPunct="1">
              <a:buFontTx/>
              <a:buNone/>
            </a:pPr>
            <a:endParaRPr lang="en-US" altLang="en-US" smtClean="0"/>
          </a:p>
        </p:txBody>
      </p:sp>
      <p:sp>
        <p:nvSpPr>
          <p:cNvPr id="297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F31B3FF9-58B7-4E86-B0AD-1A08E0923DA6}" type="slidenum">
              <a:rPr lang="en-US" altLang="en-US" sz="1200">
                <a:solidFill>
                  <a:srgbClr val="898989"/>
                </a:solidFill>
                <a:latin typeface="Arial" charset="0"/>
              </a:rPr>
              <a:pPr>
                <a:lnSpc>
                  <a:spcPct val="100000"/>
                </a:lnSpc>
                <a:spcBef>
                  <a:spcPct val="0"/>
                </a:spcBef>
                <a:buFontTx/>
                <a:buNone/>
              </a:pPr>
              <a:t>28</a:t>
            </a:fld>
            <a:endParaRPr lang="en-US" altLang="en-US" sz="1200">
              <a:solidFill>
                <a:srgbClr val="898989"/>
              </a:solidFill>
              <a:latin typeface="Arial" charset="0"/>
            </a:endParaRPr>
          </a:p>
        </p:txBody>
      </p:sp>
      <p:cxnSp>
        <p:nvCxnSpPr>
          <p:cNvPr id="6" name="Straight Connector 5" descr="line" title="line"/>
          <p:cNvCxnSpPr/>
          <p:nvPr/>
        </p:nvCxnSpPr>
        <p:spPr>
          <a:xfrm>
            <a:off x="628650" y="13716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29702" name="TextBox 1"/>
          <p:cNvSpPr txBox="1">
            <a:spLocks noChangeArrowheads="1"/>
          </p:cNvSpPr>
          <p:nvPr/>
        </p:nvSpPr>
        <p:spPr bwMode="auto">
          <a:xfrm>
            <a:off x="698500" y="5676900"/>
            <a:ext cx="6759575" cy="862013"/>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en-US" sz="2500" b="1">
                <a:latin typeface="Arial" charset="0"/>
              </a:rPr>
              <a:t>Can you name some possible directives to </a:t>
            </a:r>
          </a:p>
          <a:p>
            <a:pPr>
              <a:lnSpc>
                <a:spcPct val="100000"/>
              </a:lnSpc>
              <a:spcBef>
                <a:spcPct val="0"/>
              </a:spcBef>
              <a:buFontTx/>
              <a:buNone/>
            </a:pPr>
            <a:r>
              <a:rPr lang="en-US" altLang="en-US" sz="2500" b="1">
                <a:latin typeface="Arial" charset="0"/>
              </a:rPr>
              <a:t>strengthen services in your EMA or TGA?</a:t>
            </a:r>
            <a:endParaRPr lang="en-US" altLang="en-US" sz="1800">
              <a:latin typeface="Arial" charset="0"/>
            </a:endParaRPr>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628650" y="228600"/>
            <a:ext cx="7886700" cy="1030288"/>
          </a:xfrm>
        </p:spPr>
        <p:txBody>
          <a:bodyPr rtlCol="0">
            <a:normAutofit fontScale="90000"/>
          </a:bodyPr>
          <a:lstStyle/>
          <a:p>
            <a:pPr eaLnBrk="1" fontAlgn="auto" hangingPunct="1">
              <a:spcAft>
                <a:spcPts val="0"/>
              </a:spcAft>
              <a:defRPr/>
            </a:pPr>
            <a:r>
              <a:rPr lang="en-US" altLang="en-US" sz="3600" dirty="0" smtClean="0"/>
              <a:t>Using Data to Improve the System of Care</a:t>
            </a:r>
            <a:endParaRPr lang="en-US" altLang="en-US" sz="3600" dirty="0"/>
          </a:p>
        </p:txBody>
      </p:sp>
      <p:sp>
        <p:nvSpPr>
          <p:cNvPr id="133123" name="Rectangle 3"/>
          <p:cNvSpPr>
            <a:spLocks noGrp="1" noChangeArrowheads="1"/>
          </p:cNvSpPr>
          <p:nvPr>
            <p:ph idx="1"/>
          </p:nvPr>
        </p:nvSpPr>
        <p:spPr>
          <a:xfrm>
            <a:off x="617538" y="1371600"/>
            <a:ext cx="7886700" cy="5349875"/>
          </a:xfrm>
        </p:spPr>
        <p:txBody>
          <a:bodyPr rtlCol="0">
            <a:normAutofit fontScale="92500" lnSpcReduction="10000"/>
          </a:bodyPr>
          <a:lstStyle/>
          <a:p>
            <a:pPr eaLnBrk="1" fontAlgn="auto" hangingPunct="1">
              <a:spcAft>
                <a:spcPts val="0"/>
              </a:spcAft>
              <a:defRPr/>
            </a:pPr>
            <a:r>
              <a:rPr lang="en-US" altLang="en-US" dirty="0" smtClean="0"/>
              <a:t>Different types of data help </a:t>
            </a:r>
            <a:r>
              <a:rPr lang="en-US" altLang="en-US" dirty="0"/>
              <a:t>answer </a:t>
            </a:r>
            <a:r>
              <a:rPr lang="en-US" altLang="en-US" dirty="0" smtClean="0"/>
              <a:t>different questions about the current system </a:t>
            </a:r>
            <a:r>
              <a:rPr lang="en-US" altLang="en-US" dirty="0"/>
              <a:t>of </a:t>
            </a:r>
            <a:r>
              <a:rPr lang="en-US" altLang="en-US" dirty="0" smtClean="0"/>
              <a:t>care – needs assessment and other data such as client characteristics, service utilization, HIV care continuum findings, and quality management data</a:t>
            </a:r>
            <a:endParaRPr lang="en-US" altLang="en-US" dirty="0"/>
          </a:p>
          <a:p>
            <a:pPr eaLnBrk="1" fontAlgn="auto" hangingPunct="1">
              <a:spcAft>
                <a:spcPts val="0"/>
              </a:spcAft>
              <a:defRPr/>
            </a:pPr>
            <a:r>
              <a:rPr lang="en-US" altLang="en-US" dirty="0" smtClean="0"/>
              <a:t>The system of care changes based on changes in service priorities, allocation of funds, directives, and standards </a:t>
            </a:r>
            <a:r>
              <a:rPr lang="en-US" altLang="en-US" dirty="0"/>
              <a:t>of </a:t>
            </a:r>
            <a:r>
              <a:rPr lang="en-US" altLang="en-US" dirty="0" smtClean="0"/>
              <a:t>care</a:t>
            </a:r>
          </a:p>
          <a:p>
            <a:pPr eaLnBrk="1" fontAlgn="auto" hangingPunct="1">
              <a:spcAft>
                <a:spcPts val="0"/>
              </a:spcAft>
              <a:defRPr/>
            </a:pPr>
            <a:r>
              <a:rPr lang="en-US" altLang="en-US" dirty="0" smtClean="0"/>
              <a:t>PC works with the recipient on new or revised service models that address identified limitations</a:t>
            </a:r>
            <a:endParaRPr lang="en-US" altLang="en-US" dirty="0"/>
          </a:p>
          <a:p>
            <a:pPr eaLnBrk="1" fontAlgn="auto" hangingPunct="1">
              <a:spcAft>
                <a:spcPts val="0"/>
              </a:spcAft>
              <a:defRPr/>
            </a:pPr>
            <a:r>
              <a:rPr lang="en-US" altLang="en-US" dirty="0" smtClean="0"/>
              <a:t>Data on increased utilization, decreased disparities, improved performance and clinical measures help evaluate improvements in the system of care</a:t>
            </a:r>
            <a:endParaRPr lang="en-US" altLang="en-US" dirty="0"/>
          </a:p>
        </p:txBody>
      </p:sp>
      <p:sp>
        <p:nvSpPr>
          <p:cNvPr id="307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D9442B9C-6D31-4A2A-BA51-0165BA66C94C}" type="slidenum">
              <a:rPr lang="en-US" altLang="en-US" sz="1200">
                <a:solidFill>
                  <a:srgbClr val="898989"/>
                </a:solidFill>
                <a:latin typeface="Arial" charset="0"/>
              </a:rPr>
              <a:pPr>
                <a:lnSpc>
                  <a:spcPct val="100000"/>
                </a:lnSpc>
                <a:spcBef>
                  <a:spcPct val="0"/>
                </a:spcBef>
                <a:buFontTx/>
                <a:buNone/>
              </a:pPr>
              <a:t>29</a:t>
            </a:fld>
            <a:endParaRPr lang="en-US" altLang="en-US" sz="1200">
              <a:solidFill>
                <a:srgbClr val="898989"/>
              </a:solidFill>
              <a:latin typeface="Arial" charset="0"/>
            </a:endParaRPr>
          </a:p>
        </p:txBody>
      </p:sp>
      <p:cxnSp>
        <p:nvCxnSpPr>
          <p:cNvPr id="7" name="Straight Connector 6" descr="line" title="line"/>
          <p:cNvCxnSpPr/>
          <p:nvPr/>
        </p:nvCxnSpPr>
        <p:spPr>
          <a:xfrm>
            <a:off x="617538" y="1247775"/>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Training Focus </a:t>
            </a:r>
          </a:p>
        </p:txBody>
      </p:sp>
      <p:sp>
        <p:nvSpPr>
          <p:cNvPr id="88067" name="Rectangle 3"/>
          <p:cNvSpPr>
            <a:spLocks noGrp="1" noChangeArrowheads="1"/>
          </p:cNvSpPr>
          <p:nvPr>
            <p:ph idx="1"/>
          </p:nvPr>
        </p:nvSpPr>
        <p:spPr>
          <a:xfrm>
            <a:off x="628650" y="1825625"/>
            <a:ext cx="7886700" cy="4530725"/>
          </a:xfrm>
        </p:spPr>
        <p:txBody>
          <a:bodyPr rtlCol="0">
            <a:normAutofit fontScale="92500"/>
          </a:bodyPr>
          <a:lstStyle/>
          <a:p>
            <a:pPr eaLnBrk="1" fontAlgn="auto" hangingPunct="1">
              <a:spcAft>
                <a:spcPts val="0"/>
              </a:spcAft>
              <a:defRPr/>
            </a:pPr>
            <a:r>
              <a:rPr lang="en-US" altLang="en-US" sz="3600" dirty="0" smtClean="0"/>
              <a:t>Enable </a:t>
            </a:r>
            <a:r>
              <a:rPr lang="en-US" altLang="en-US" sz="3600" dirty="0"/>
              <a:t>planning council members to assess their progress using data for decision making</a:t>
            </a:r>
          </a:p>
          <a:p>
            <a:pPr eaLnBrk="1" fontAlgn="auto" hangingPunct="1">
              <a:spcAft>
                <a:spcPts val="0"/>
              </a:spcAft>
              <a:defRPr/>
            </a:pPr>
            <a:r>
              <a:rPr lang="en-US" altLang="en-US" sz="3600" dirty="0"/>
              <a:t>Increase existing skills in using data </a:t>
            </a:r>
          </a:p>
          <a:p>
            <a:pPr eaLnBrk="1" fontAlgn="auto" hangingPunct="1">
              <a:spcAft>
                <a:spcPts val="0"/>
              </a:spcAft>
              <a:defRPr/>
            </a:pPr>
            <a:r>
              <a:rPr lang="en-US" altLang="en-US" sz="3600" dirty="0"/>
              <a:t>Enhance members’ abilities to use data in shaping the </a:t>
            </a:r>
            <a:r>
              <a:rPr lang="en-US" altLang="en-US" sz="3600" dirty="0" smtClean="0"/>
              <a:t>system of HIV care </a:t>
            </a:r>
            <a:r>
              <a:rPr lang="en-US" altLang="en-US" sz="3600" dirty="0"/>
              <a:t>through </a:t>
            </a:r>
            <a:r>
              <a:rPr lang="en-US" altLang="en-US" sz="3600" dirty="0" smtClean="0"/>
              <a:t>priority setting, the </a:t>
            </a:r>
            <a:r>
              <a:rPr lang="en-US" altLang="en-US" sz="3600" dirty="0"/>
              <a:t>use of </a:t>
            </a:r>
            <a:r>
              <a:rPr lang="en-US" altLang="en-US" sz="3600" dirty="0" smtClean="0"/>
              <a:t>directives, and other actions to improve services overall and for particular PLWH subpopulations</a:t>
            </a:r>
            <a:endParaRPr lang="en-US" altLang="en-US" sz="3600" dirty="0"/>
          </a:p>
        </p:txBody>
      </p:sp>
      <p:sp>
        <p:nvSpPr>
          <p:cNvPr id="41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65BB6CC8-A476-4AE9-B0FD-08EE91D7B42F}" type="slidenum">
              <a:rPr lang="en-US" altLang="en-US" sz="1200">
                <a:solidFill>
                  <a:srgbClr val="898989"/>
                </a:solidFill>
                <a:latin typeface="Arial" charset="0"/>
              </a:rPr>
              <a:pPr>
                <a:lnSpc>
                  <a:spcPct val="100000"/>
                </a:lnSpc>
                <a:spcBef>
                  <a:spcPct val="0"/>
                </a:spcBef>
                <a:buFontTx/>
                <a:buNone/>
              </a:pPr>
              <a:t>3</a:t>
            </a:fld>
            <a:endParaRPr lang="en-US" altLang="en-US" sz="1200">
              <a:solidFill>
                <a:srgbClr val="898989"/>
              </a:solidFill>
              <a:latin typeface="Arial" charset="0"/>
            </a:endParaRPr>
          </a:p>
        </p:txBody>
      </p:sp>
      <p:cxnSp>
        <p:nvCxnSpPr>
          <p:cNvPr id="6" name="Straight Connector 5" descr="line" title="line"/>
          <p:cNvCxnSpPr/>
          <p:nvPr/>
        </p:nvCxnSpPr>
        <p:spPr>
          <a:xfrm>
            <a:off x="819150" y="13716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z="3600" smtClean="0"/>
              <a:t>Activity C: Identifying Data Needs for Specific Decisions</a:t>
            </a:r>
          </a:p>
        </p:txBody>
      </p:sp>
      <p:sp>
        <p:nvSpPr>
          <p:cNvPr id="31747" name="Rectangle 3"/>
          <p:cNvSpPr>
            <a:spLocks noGrp="1" noChangeArrowheads="1"/>
          </p:cNvSpPr>
          <p:nvPr>
            <p:ph idx="1"/>
          </p:nvPr>
        </p:nvSpPr>
        <p:spPr>
          <a:xfrm>
            <a:off x="628650" y="1825625"/>
            <a:ext cx="7696200" cy="4351338"/>
          </a:xfrm>
          <a:ln w="28575">
            <a:solidFill>
              <a:srgbClr val="002060"/>
            </a:solidFill>
            <a:miter lim="800000"/>
            <a:headEnd/>
            <a:tailEnd/>
          </a:ln>
        </p:spPr>
        <p:txBody>
          <a:bodyPr/>
          <a:lstStyle/>
          <a:p>
            <a:pPr eaLnBrk="1" hangingPunct="1"/>
            <a:r>
              <a:rPr lang="en-US" altLang="en-US" smtClean="0"/>
              <a:t>Work in a small group</a:t>
            </a:r>
          </a:p>
          <a:p>
            <a:pPr eaLnBrk="1" hangingPunct="1"/>
            <a:r>
              <a:rPr lang="en-US" altLang="en-US" smtClean="0"/>
              <a:t>Choose a facilitator and recorder/reporter</a:t>
            </a:r>
          </a:p>
          <a:p>
            <a:pPr eaLnBrk="1" hangingPunct="1"/>
            <a:r>
              <a:rPr lang="en-US" altLang="en-US" smtClean="0"/>
              <a:t>Review the background description and the area of decision making assigned to you and answer the questions provided (See the Activities sheets)</a:t>
            </a:r>
          </a:p>
          <a:p>
            <a:pPr eaLnBrk="1" hangingPunct="1"/>
            <a:r>
              <a:rPr lang="en-US" altLang="en-US" smtClean="0"/>
              <a:t>Be prepared to share your work                         with the full group</a:t>
            </a:r>
          </a:p>
        </p:txBody>
      </p:sp>
      <p:sp>
        <p:nvSpPr>
          <p:cNvPr id="3174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841A383B-50EA-49F8-88A1-1519E3B99852}" type="slidenum">
              <a:rPr lang="en-US" altLang="en-US" sz="1200">
                <a:solidFill>
                  <a:srgbClr val="898989"/>
                </a:solidFill>
                <a:latin typeface="Arial" charset="0"/>
              </a:rPr>
              <a:pPr>
                <a:lnSpc>
                  <a:spcPct val="100000"/>
                </a:lnSpc>
                <a:spcBef>
                  <a:spcPct val="0"/>
                </a:spcBef>
                <a:buFontTx/>
                <a:buNone/>
              </a:pPr>
              <a:t>30</a:t>
            </a:fld>
            <a:endParaRPr lang="en-US" altLang="en-US" sz="1200">
              <a:solidFill>
                <a:srgbClr val="898989"/>
              </a:solidFill>
              <a:latin typeface="Arial" charset="0"/>
            </a:endParaRPr>
          </a:p>
        </p:txBody>
      </p:sp>
      <p:pic>
        <p:nvPicPr>
          <p:cNvPr id="31749" name="Content Placeholder 7" descr="people sitting at table" title="imag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5113338"/>
            <a:ext cx="1443038" cy="1443037"/>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30238" y="2057400"/>
            <a:ext cx="7886700" cy="1325563"/>
          </a:xfrm>
        </p:spPr>
        <p:txBody>
          <a:bodyPr/>
          <a:lstStyle/>
          <a:p>
            <a:pPr algn="ctr" eaLnBrk="1" hangingPunct="1"/>
            <a:r>
              <a:rPr lang="en-US" altLang="en-US" sz="4400" smtClean="0"/>
              <a:t>Assessing and Interpreting Data</a:t>
            </a:r>
          </a:p>
        </p:txBody>
      </p:sp>
      <p:sp>
        <p:nvSpPr>
          <p:cNvPr id="327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45073835-6F25-4847-85EE-4AF670A9365E}" type="slidenum">
              <a:rPr lang="en-US" altLang="en-US" sz="1200">
                <a:solidFill>
                  <a:srgbClr val="898989"/>
                </a:solidFill>
                <a:latin typeface="Arial" charset="0"/>
              </a:rPr>
              <a:pPr>
                <a:lnSpc>
                  <a:spcPct val="100000"/>
                </a:lnSpc>
                <a:spcBef>
                  <a:spcPct val="0"/>
                </a:spcBef>
                <a:buFontTx/>
                <a:buNone/>
              </a:pPr>
              <a:t>31</a:t>
            </a:fld>
            <a:endParaRPr lang="en-US" altLang="en-US" sz="1200">
              <a:solidFill>
                <a:srgbClr val="898989"/>
              </a:solidFill>
              <a:latin typeface="Arial" charset="0"/>
            </a:endParaRPr>
          </a:p>
        </p:txBody>
      </p:sp>
      <p:pic>
        <p:nvPicPr>
          <p:cNvPr id="32772"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650" y="3581400"/>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z="3600" smtClean="0"/>
              <a:t>Assessing and Interpreting Data</a:t>
            </a:r>
          </a:p>
        </p:txBody>
      </p:sp>
      <p:sp>
        <p:nvSpPr>
          <p:cNvPr id="136195" name="Rectangle 3"/>
          <p:cNvSpPr>
            <a:spLocks noGrp="1" noChangeArrowheads="1"/>
          </p:cNvSpPr>
          <p:nvPr>
            <p:ph idx="1"/>
          </p:nvPr>
        </p:nvSpPr>
        <p:spPr/>
        <p:txBody>
          <a:bodyPr rtlCol="0">
            <a:normAutofit/>
          </a:bodyPr>
          <a:lstStyle/>
          <a:p>
            <a:pPr marL="0" indent="0" eaLnBrk="1" fontAlgn="auto" hangingPunct="1">
              <a:spcAft>
                <a:spcPts val="0"/>
              </a:spcAft>
              <a:buFont typeface="Wingdings" panose="05000000000000000000" pitchFamily="2" charset="2"/>
              <a:buNone/>
              <a:defRPr/>
            </a:pPr>
            <a:r>
              <a:rPr lang="en-US" altLang="en-US" b="1" dirty="0" smtClean="0"/>
              <a:t>Essential planning council member roles</a:t>
            </a:r>
            <a:r>
              <a:rPr lang="en-US" altLang="en-US" dirty="0" smtClean="0"/>
              <a:t>:</a:t>
            </a:r>
          </a:p>
          <a:p>
            <a:pPr eaLnBrk="1" fontAlgn="auto" hangingPunct="1">
              <a:spcAft>
                <a:spcPts val="0"/>
              </a:spcAft>
              <a:defRPr/>
            </a:pPr>
            <a:r>
              <a:rPr lang="en-US" altLang="en-US" sz="3200" dirty="0" smtClean="0"/>
              <a:t> Reviewing data from multiple sources</a:t>
            </a:r>
          </a:p>
          <a:p>
            <a:pPr eaLnBrk="1" fontAlgn="auto" hangingPunct="1">
              <a:spcAft>
                <a:spcPts val="0"/>
              </a:spcAft>
              <a:defRPr/>
            </a:pPr>
            <a:r>
              <a:rPr lang="en-US" altLang="en-US" sz="3200" dirty="0" smtClean="0"/>
              <a:t>Asking </a:t>
            </a:r>
            <a:r>
              <a:rPr lang="en-US" altLang="en-US" sz="3200" dirty="0"/>
              <a:t>questions </a:t>
            </a:r>
            <a:r>
              <a:rPr lang="en-US" altLang="en-US" sz="3200" dirty="0" smtClean="0"/>
              <a:t>and </a:t>
            </a:r>
            <a:r>
              <a:rPr lang="en-US" altLang="en-US" sz="3200" dirty="0"/>
              <a:t>questioning </a:t>
            </a:r>
            <a:r>
              <a:rPr lang="en-US" altLang="en-US" sz="3200" dirty="0" smtClean="0"/>
              <a:t>data</a:t>
            </a:r>
          </a:p>
          <a:p>
            <a:pPr eaLnBrk="1" fontAlgn="auto" hangingPunct="1">
              <a:spcAft>
                <a:spcPts val="0"/>
              </a:spcAft>
              <a:defRPr/>
            </a:pPr>
            <a:r>
              <a:rPr lang="en-US" altLang="en-US" sz="3200" dirty="0" smtClean="0"/>
              <a:t>Comparing and weighing data from different sources and studies</a:t>
            </a:r>
          </a:p>
          <a:p>
            <a:pPr eaLnBrk="1" fontAlgn="auto" hangingPunct="1">
              <a:spcAft>
                <a:spcPts val="0"/>
              </a:spcAft>
              <a:defRPr/>
            </a:pPr>
            <a:r>
              <a:rPr lang="en-US" altLang="en-US" sz="3200" dirty="0" smtClean="0"/>
              <a:t>Giving the greatest weight in decision making to the “best data”</a:t>
            </a:r>
          </a:p>
          <a:p>
            <a:pPr lvl="1" eaLnBrk="1" fontAlgn="auto" hangingPunct="1">
              <a:spcAft>
                <a:spcPts val="0"/>
              </a:spcAft>
              <a:defRPr/>
            </a:pPr>
            <a:endParaRPr lang="en-US" altLang="en-US" dirty="0"/>
          </a:p>
        </p:txBody>
      </p:sp>
      <p:sp>
        <p:nvSpPr>
          <p:cNvPr id="337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ACC2D5E1-093C-4875-8003-117085EF247D}" type="slidenum">
              <a:rPr lang="en-US" altLang="en-US" sz="1200">
                <a:solidFill>
                  <a:srgbClr val="898989"/>
                </a:solidFill>
                <a:latin typeface="Arial" charset="0"/>
              </a:rPr>
              <a:pPr>
                <a:lnSpc>
                  <a:spcPct val="100000"/>
                </a:lnSpc>
                <a:spcBef>
                  <a:spcPct val="0"/>
                </a:spcBef>
                <a:buFontTx/>
                <a:buNone/>
              </a:pPr>
              <a:t>32</a:t>
            </a:fld>
            <a:endParaRPr lang="en-US" altLang="en-US" sz="1200">
              <a:solidFill>
                <a:srgbClr val="898989"/>
              </a:solidFill>
              <a:latin typeface="Arial" charset="0"/>
            </a:endParaRPr>
          </a:p>
        </p:txBody>
      </p:sp>
      <p:cxnSp>
        <p:nvCxnSpPr>
          <p:cNvPr id="7" name="Straight Connector 6" descr="line" title="line"/>
          <p:cNvCxnSpPr/>
          <p:nvPr/>
        </p:nvCxnSpPr>
        <p:spPr>
          <a:xfrm>
            <a:off x="628650" y="13716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42950" y="261938"/>
            <a:ext cx="7772400" cy="844550"/>
          </a:xfrm>
        </p:spPr>
        <p:txBody>
          <a:bodyPr>
            <a:normAutofit fontScale="90000"/>
          </a:bodyPr>
          <a:lstStyle/>
          <a:p>
            <a:pPr eaLnBrk="1" hangingPunct="1">
              <a:defRPr/>
            </a:pPr>
            <a:r>
              <a:rPr lang="en-US" altLang="en-US" dirty="0" smtClean="0"/>
              <a:t>Tools for Assessing &amp; Interpreting Data</a:t>
            </a:r>
          </a:p>
        </p:txBody>
      </p:sp>
      <p:sp>
        <p:nvSpPr>
          <p:cNvPr id="34819" name="Rectangle 3"/>
          <p:cNvSpPr>
            <a:spLocks noGrp="1" noChangeArrowheads="1"/>
          </p:cNvSpPr>
          <p:nvPr>
            <p:ph idx="1"/>
          </p:nvPr>
        </p:nvSpPr>
        <p:spPr>
          <a:xfrm>
            <a:off x="628650" y="1676400"/>
            <a:ext cx="7886700" cy="4567238"/>
          </a:xfrm>
        </p:spPr>
        <p:txBody>
          <a:bodyPr/>
          <a:lstStyle/>
          <a:p>
            <a:pPr eaLnBrk="1" hangingPunct="1"/>
            <a:r>
              <a:rPr lang="en-US" altLang="en-US" b="1" smtClean="0"/>
              <a:t>Triangulation</a:t>
            </a:r>
            <a:r>
              <a:rPr lang="en-US" altLang="en-US" smtClean="0"/>
              <a:t> – the process of comparing results from different needs assessment or research studies or sources to see whether they report similar findings</a:t>
            </a:r>
          </a:p>
          <a:p>
            <a:pPr eaLnBrk="1" hangingPunct="1"/>
            <a:r>
              <a:rPr lang="en-US" altLang="en-US" b="1" smtClean="0"/>
              <a:t>Critical review or weighing of needs assessment data</a:t>
            </a:r>
            <a:r>
              <a:rPr lang="en-US" altLang="en-US" smtClean="0"/>
              <a:t> – review of the methods used to obtain needs assessment data in order to decide how much confidence to place in the data</a:t>
            </a:r>
          </a:p>
        </p:txBody>
      </p:sp>
      <p:sp>
        <p:nvSpPr>
          <p:cNvPr id="348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0CB8D661-27B4-4500-A8DF-2D3BBA9CD8C1}" type="slidenum">
              <a:rPr lang="en-US" altLang="en-US" sz="1200">
                <a:solidFill>
                  <a:srgbClr val="898989"/>
                </a:solidFill>
                <a:latin typeface="Arial" charset="0"/>
              </a:rPr>
              <a:pPr>
                <a:lnSpc>
                  <a:spcPct val="100000"/>
                </a:lnSpc>
                <a:spcBef>
                  <a:spcPct val="0"/>
                </a:spcBef>
                <a:buFontTx/>
                <a:buNone/>
              </a:pPr>
              <a:t>33</a:t>
            </a:fld>
            <a:endParaRPr lang="en-US" altLang="en-US" sz="1200">
              <a:solidFill>
                <a:srgbClr val="898989"/>
              </a:solidFill>
              <a:latin typeface="Arial" charset="0"/>
            </a:endParaRPr>
          </a:p>
        </p:txBody>
      </p:sp>
      <p:cxnSp>
        <p:nvCxnSpPr>
          <p:cNvPr id="6" name="Straight Connector 5" descr="line" title="line"/>
          <p:cNvCxnSpPr/>
          <p:nvPr/>
        </p:nvCxnSpPr>
        <p:spPr>
          <a:xfrm>
            <a:off x="628650" y="12192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28650" y="153988"/>
            <a:ext cx="7886700" cy="1325562"/>
          </a:xfrm>
        </p:spPr>
        <p:txBody>
          <a:bodyPr/>
          <a:lstStyle/>
          <a:p>
            <a:pPr eaLnBrk="1" hangingPunct="1"/>
            <a:r>
              <a:rPr lang="en-US" altLang="en-US" sz="3600" smtClean="0"/>
              <a:t>Factors to Consider: Who was Included in the Survey or Study?</a:t>
            </a:r>
          </a:p>
        </p:txBody>
      </p:sp>
      <p:sp>
        <p:nvSpPr>
          <p:cNvPr id="139267" name="Rectangle 3"/>
          <p:cNvSpPr>
            <a:spLocks noGrp="1" noChangeArrowheads="1"/>
          </p:cNvSpPr>
          <p:nvPr>
            <p:ph idx="1"/>
          </p:nvPr>
        </p:nvSpPr>
        <p:spPr>
          <a:xfrm>
            <a:off x="628650" y="1825625"/>
            <a:ext cx="7886700" cy="4530725"/>
          </a:xfrm>
        </p:spPr>
        <p:txBody>
          <a:bodyPr rtlCol="0">
            <a:normAutofit lnSpcReduction="10000"/>
          </a:bodyPr>
          <a:lstStyle/>
          <a:p>
            <a:pPr eaLnBrk="1" fontAlgn="auto" hangingPunct="1">
              <a:spcAft>
                <a:spcPts val="0"/>
              </a:spcAft>
              <a:defRPr/>
            </a:pPr>
            <a:r>
              <a:rPr lang="en-US" altLang="en-US" b="1" dirty="0" smtClean="0"/>
              <a:t>Numbers</a:t>
            </a:r>
            <a:r>
              <a:rPr lang="en-US" altLang="en-US" b="1" dirty="0"/>
              <a:t>:</a:t>
            </a:r>
            <a:r>
              <a:rPr lang="en-US" altLang="en-US" dirty="0"/>
              <a:t> </a:t>
            </a:r>
            <a:r>
              <a:rPr lang="en-US" altLang="en-US" dirty="0" smtClean="0"/>
              <a:t>Numbers </a:t>
            </a:r>
            <a:r>
              <a:rPr lang="en-US" altLang="en-US" dirty="0"/>
              <a:t>of people or sample size</a:t>
            </a:r>
          </a:p>
          <a:p>
            <a:pPr eaLnBrk="1" fontAlgn="auto" hangingPunct="1">
              <a:spcAft>
                <a:spcPts val="0"/>
              </a:spcAft>
              <a:defRPr/>
            </a:pPr>
            <a:r>
              <a:rPr lang="en-US" altLang="en-US" b="1" dirty="0" smtClean="0"/>
              <a:t>Representativeness</a:t>
            </a:r>
            <a:r>
              <a:rPr lang="en-US" altLang="en-US" b="1" dirty="0"/>
              <a:t>:</a:t>
            </a:r>
            <a:r>
              <a:rPr lang="en-US" altLang="en-US" dirty="0"/>
              <a:t> </a:t>
            </a:r>
            <a:r>
              <a:rPr lang="en-US" altLang="en-US" dirty="0" smtClean="0"/>
              <a:t>Do </a:t>
            </a:r>
            <a:r>
              <a:rPr lang="en-US" altLang="en-US" dirty="0"/>
              <a:t>the individuals sampled represent the entire </a:t>
            </a:r>
            <a:r>
              <a:rPr lang="en-US" altLang="en-US" dirty="0" smtClean="0"/>
              <a:t>HIV </a:t>
            </a:r>
            <a:r>
              <a:rPr lang="en-US" altLang="en-US" dirty="0"/>
              <a:t>population, a subpopulation, or </a:t>
            </a:r>
            <a:r>
              <a:rPr lang="en-US" altLang="en-US" dirty="0" smtClean="0"/>
              <a:t>the targeted </a:t>
            </a:r>
            <a:r>
              <a:rPr lang="en-US" altLang="en-US" dirty="0"/>
              <a:t>portion of the </a:t>
            </a:r>
            <a:r>
              <a:rPr lang="en-US" altLang="en-US" dirty="0" smtClean="0"/>
              <a:t>community – which may be obtained through:</a:t>
            </a:r>
          </a:p>
          <a:p>
            <a:pPr lvl="1" eaLnBrk="1" fontAlgn="auto" hangingPunct="1">
              <a:spcAft>
                <a:spcPts val="0"/>
              </a:spcAft>
              <a:defRPr/>
            </a:pPr>
            <a:r>
              <a:rPr lang="en-US" altLang="en-US" b="1" dirty="0" smtClean="0"/>
              <a:t>Probability </a:t>
            </a:r>
            <a:r>
              <a:rPr lang="en-US" altLang="en-US" b="1" dirty="0"/>
              <a:t>sampling:</a:t>
            </a:r>
            <a:r>
              <a:rPr lang="en-US" altLang="en-US" dirty="0"/>
              <a:t> </a:t>
            </a:r>
            <a:r>
              <a:rPr lang="en-US" altLang="en-US" dirty="0" smtClean="0"/>
              <a:t>Using </a:t>
            </a:r>
            <a:r>
              <a:rPr lang="en-US" altLang="en-US" dirty="0"/>
              <a:t>a probability sampling method designed to allow findings to represent the entire population from which the sample was </a:t>
            </a:r>
            <a:r>
              <a:rPr lang="en-US" altLang="en-US" dirty="0" smtClean="0"/>
              <a:t>drawn</a:t>
            </a:r>
          </a:p>
          <a:p>
            <a:pPr lvl="1" eaLnBrk="1" fontAlgn="auto" hangingPunct="1">
              <a:spcAft>
                <a:spcPts val="0"/>
              </a:spcAft>
              <a:defRPr/>
            </a:pPr>
            <a:r>
              <a:rPr lang="en-US" altLang="en-US" b="1" dirty="0" smtClean="0"/>
              <a:t>Purposive or representative sampling: </a:t>
            </a:r>
            <a:r>
              <a:rPr lang="en-US" altLang="en-US" dirty="0" smtClean="0"/>
              <a:t>Selecting people for the study so that they mirror the HIV population in your EMA or TGA or the subpopulation you are targeting</a:t>
            </a:r>
            <a:endParaRPr lang="en-US" altLang="en-US" b="1" dirty="0"/>
          </a:p>
        </p:txBody>
      </p:sp>
      <p:sp>
        <p:nvSpPr>
          <p:cNvPr id="358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87E66661-A25E-4BDB-A72C-5D400A05242E}" type="slidenum">
              <a:rPr lang="en-US" altLang="en-US" sz="1200">
                <a:solidFill>
                  <a:srgbClr val="898989"/>
                </a:solidFill>
                <a:latin typeface="Arial" charset="0"/>
              </a:rPr>
              <a:pPr>
                <a:lnSpc>
                  <a:spcPct val="100000"/>
                </a:lnSpc>
                <a:spcBef>
                  <a:spcPct val="0"/>
                </a:spcBef>
                <a:buFontTx/>
                <a:buNone/>
              </a:pPr>
              <a:t>34</a:t>
            </a:fld>
            <a:endParaRPr lang="en-US" altLang="en-US" sz="1200">
              <a:solidFill>
                <a:srgbClr val="898989"/>
              </a:solidFill>
              <a:latin typeface="Arial" charset="0"/>
            </a:endParaRPr>
          </a:p>
        </p:txBody>
      </p:sp>
      <p:cxnSp>
        <p:nvCxnSpPr>
          <p:cNvPr id="6" name="Straight Connector 5" descr="line" title="line"/>
          <p:cNvCxnSpPr/>
          <p:nvPr/>
        </p:nvCxnSpPr>
        <p:spPr>
          <a:xfrm>
            <a:off x="628650" y="1668463"/>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660400" y="12700"/>
            <a:ext cx="7886700" cy="1325563"/>
          </a:xfrm>
        </p:spPr>
        <p:txBody>
          <a:bodyPr rtlCol="0">
            <a:normAutofit fontScale="90000"/>
          </a:bodyPr>
          <a:lstStyle/>
          <a:p>
            <a:pPr eaLnBrk="1" fontAlgn="auto" hangingPunct="1">
              <a:spcAft>
                <a:spcPts val="0"/>
              </a:spcAft>
              <a:defRPr/>
            </a:pPr>
            <a:r>
              <a:rPr lang="en-US" altLang="en-US" sz="3600" dirty="0" smtClean="0"/>
              <a:t>Questions to Ask in Assessing </a:t>
            </a:r>
            <a:r>
              <a:rPr lang="en-US" altLang="en-US" sz="3600" dirty="0"/>
              <a:t>and Interpreting </a:t>
            </a:r>
            <a:r>
              <a:rPr lang="en-US" altLang="en-US" sz="3600" dirty="0" smtClean="0"/>
              <a:t>Surveys and Studies</a:t>
            </a:r>
            <a:endParaRPr lang="en-US" altLang="en-US" sz="3600" dirty="0"/>
          </a:p>
        </p:txBody>
      </p:sp>
      <p:sp>
        <p:nvSpPr>
          <p:cNvPr id="140291" name="Rectangle 3"/>
          <p:cNvSpPr>
            <a:spLocks noGrp="1" noChangeArrowheads="1"/>
          </p:cNvSpPr>
          <p:nvPr>
            <p:ph idx="1"/>
          </p:nvPr>
        </p:nvSpPr>
        <p:spPr>
          <a:xfrm>
            <a:off x="660400" y="1676400"/>
            <a:ext cx="7886700" cy="4697413"/>
          </a:xfrm>
        </p:spPr>
        <p:txBody>
          <a:bodyPr rtlCol="0">
            <a:normAutofit fontScale="92500"/>
          </a:bodyPr>
          <a:lstStyle/>
          <a:p>
            <a:pPr eaLnBrk="1" fontAlgn="auto" hangingPunct="1">
              <a:spcAft>
                <a:spcPts val="0"/>
              </a:spcAft>
              <a:defRPr/>
            </a:pPr>
            <a:r>
              <a:rPr lang="en-US" altLang="en-US" dirty="0" smtClean="0"/>
              <a:t>Who was responsible for the study? Were knowledgeable consumers and other PLWH involved in design?</a:t>
            </a:r>
          </a:p>
          <a:p>
            <a:pPr eaLnBrk="1" fontAlgn="auto" hangingPunct="1">
              <a:spcAft>
                <a:spcPts val="0"/>
              </a:spcAft>
              <a:defRPr/>
            </a:pPr>
            <a:r>
              <a:rPr lang="en-US" altLang="en-US" dirty="0" smtClean="0"/>
              <a:t>Are these good questions? Are they clear </a:t>
            </a:r>
            <a:r>
              <a:rPr lang="en-US" altLang="en-US" dirty="0"/>
              <a:t>and </a:t>
            </a:r>
            <a:r>
              <a:rPr lang="en-US" altLang="en-US" dirty="0" smtClean="0"/>
              <a:t>understandable? Do they seem likely </a:t>
            </a:r>
            <a:r>
              <a:rPr lang="en-US" altLang="en-US" dirty="0"/>
              <a:t>to generate reliable data that really measures what </a:t>
            </a:r>
            <a:r>
              <a:rPr lang="en-US" altLang="en-US" dirty="0" smtClean="0"/>
              <a:t>the study </a:t>
            </a:r>
            <a:r>
              <a:rPr lang="en-US" altLang="en-US" dirty="0"/>
              <a:t>is supposed to be </a:t>
            </a:r>
            <a:r>
              <a:rPr lang="en-US" altLang="en-US" dirty="0" smtClean="0"/>
              <a:t>measuring?</a:t>
            </a:r>
            <a:endParaRPr lang="en-US" altLang="en-US" dirty="0"/>
          </a:p>
          <a:p>
            <a:pPr eaLnBrk="1" fontAlgn="auto" hangingPunct="1">
              <a:spcAft>
                <a:spcPts val="0"/>
              </a:spcAft>
              <a:defRPr/>
            </a:pPr>
            <a:r>
              <a:rPr lang="en-US" altLang="en-US" dirty="0" smtClean="0"/>
              <a:t>What evidence is there that </a:t>
            </a:r>
            <a:r>
              <a:rPr lang="en-US" altLang="en-US" dirty="0"/>
              <a:t>the data were collected using appropriate methods and </a:t>
            </a:r>
            <a:r>
              <a:rPr lang="en-US" altLang="en-US" dirty="0" smtClean="0"/>
              <a:t>trained individuals?</a:t>
            </a:r>
          </a:p>
          <a:p>
            <a:pPr eaLnBrk="1" fontAlgn="auto" hangingPunct="1">
              <a:spcAft>
                <a:spcPts val="0"/>
              </a:spcAft>
              <a:defRPr/>
            </a:pPr>
            <a:r>
              <a:rPr lang="en-US" altLang="en-US" dirty="0"/>
              <a:t>Was there “quality </a:t>
            </a:r>
            <a:r>
              <a:rPr lang="en-US" altLang="en-US" dirty="0" smtClean="0"/>
              <a:t>control” to be sure the stated data gathering and analysis process was followed? </a:t>
            </a:r>
            <a:endParaRPr lang="en-US" altLang="en-US" dirty="0"/>
          </a:p>
          <a:p>
            <a:pPr lvl="1" eaLnBrk="1" fontAlgn="auto" hangingPunct="1">
              <a:spcAft>
                <a:spcPts val="0"/>
              </a:spcAft>
              <a:buFontTx/>
              <a:buNone/>
              <a:defRPr/>
            </a:pPr>
            <a:endParaRPr lang="en-US" altLang="en-US" dirty="0"/>
          </a:p>
        </p:txBody>
      </p:sp>
      <p:sp>
        <p:nvSpPr>
          <p:cNvPr id="36868" name="Slide Number Placeholder 5"/>
          <p:cNvSpPr>
            <a:spLocks noGrp="1"/>
          </p:cNvSpPr>
          <p:nvPr>
            <p:ph type="sldNum" sz="quarter" idx="12"/>
          </p:nvPr>
        </p:nvSpPr>
        <p:spPr bwMode="auto">
          <a:xfrm>
            <a:off x="8296275" y="6373813"/>
            <a:ext cx="4381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6906971E-AC5C-4886-99E4-04342D2438F0}" type="slidenum">
              <a:rPr lang="en-US" altLang="en-US" sz="1200">
                <a:solidFill>
                  <a:srgbClr val="898989"/>
                </a:solidFill>
                <a:latin typeface="Arial" charset="0"/>
              </a:rPr>
              <a:pPr>
                <a:lnSpc>
                  <a:spcPct val="100000"/>
                </a:lnSpc>
                <a:spcBef>
                  <a:spcPct val="0"/>
                </a:spcBef>
                <a:buFontTx/>
                <a:buNone/>
              </a:pPr>
              <a:t>35</a:t>
            </a:fld>
            <a:endParaRPr lang="en-US" altLang="en-US" sz="1200">
              <a:solidFill>
                <a:srgbClr val="898989"/>
              </a:solidFill>
              <a:latin typeface="Arial" charset="0"/>
            </a:endParaRPr>
          </a:p>
        </p:txBody>
      </p:sp>
      <p:cxnSp>
        <p:nvCxnSpPr>
          <p:cNvPr id="6" name="Straight Connector 5" descr="line" title="line"/>
          <p:cNvCxnSpPr/>
          <p:nvPr/>
        </p:nvCxnSpPr>
        <p:spPr>
          <a:xfrm>
            <a:off x="628650" y="1338263"/>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28650" y="152400"/>
            <a:ext cx="7886700" cy="1325563"/>
          </a:xfrm>
        </p:spPr>
        <p:txBody>
          <a:bodyPr/>
          <a:lstStyle/>
          <a:p>
            <a:pPr eaLnBrk="1" hangingPunct="1"/>
            <a:r>
              <a:rPr lang="en-US" altLang="en-US" sz="3600" smtClean="0"/>
              <a:t>Activity D: Assessing Data Reports</a:t>
            </a:r>
          </a:p>
        </p:txBody>
      </p:sp>
      <p:sp>
        <p:nvSpPr>
          <p:cNvPr id="37891" name="Rectangle 3"/>
          <p:cNvSpPr>
            <a:spLocks noGrp="1" noChangeArrowheads="1"/>
          </p:cNvSpPr>
          <p:nvPr>
            <p:ph idx="1"/>
          </p:nvPr>
        </p:nvSpPr>
        <p:spPr>
          <a:xfrm>
            <a:off x="1104900" y="1668463"/>
            <a:ext cx="6934200" cy="4351337"/>
          </a:xfrm>
          <a:ln w="28575">
            <a:solidFill>
              <a:srgbClr val="002060"/>
            </a:solidFill>
            <a:miter lim="800000"/>
            <a:headEnd/>
            <a:tailEnd/>
          </a:ln>
        </p:spPr>
        <p:txBody>
          <a:bodyPr/>
          <a:lstStyle/>
          <a:p>
            <a:pPr eaLnBrk="1" hangingPunct="1"/>
            <a:r>
              <a:rPr lang="en-US" altLang="en-US" smtClean="0"/>
              <a:t>Work in a small group</a:t>
            </a:r>
          </a:p>
          <a:p>
            <a:pPr eaLnBrk="1" hangingPunct="1"/>
            <a:r>
              <a:rPr lang="en-US" altLang="en-US" smtClean="0"/>
              <a:t>Assign facilitator, recorder, and reporter roles (Make different assignments from the last activity)</a:t>
            </a:r>
          </a:p>
          <a:p>
            <a:pPr eaLnBrk="1" hangingPunct="1"/>
            <a:r>
              <a:rPr lang="en-US" altLang="en-US" smtClean="0"/>
              <a:t>Read and follow the directions for Activity D on the sheets provided</a:t>
            </a:r>
          </a:p>
          <a:p>
            <a:pPr eaLnBrk="1" hangingPunct="1"/>
            <a:r>
              <a:rPr lang="en-US" altLang="en-US" smtClean="0"/>
              <a:t>Be prepared to present your work            to the full group</a:t>
            </a:r>
          </a:p>
        </p:txBody>
      </p:sp>
      <p:sp>
        <p:nvSpPr>
          <p:cNvPr id="378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8B6622E9-7F89-4309-84D2-9BDCA1A8526E}" type="slidenum">
              <a:rPr lang="en-US" altLang="en-US" sz="1200">
                <a:solidFill>
                  <a:srgbClr val="898989"/>
                </a:solidFill>
                <a:latin typeface="Arial" charset="0"/>
              </a:rPr>
              <a:pPr>
                <a:lnSpc>
                  <a:spcPct val="100000"/>
                </a:lnSpc>
                <a:spcBef>
                  <a:spcPct val="0"/>
                </a:spcBef>
                <a:buFontTx/>
                <a:buNone/>
              </a:pPr>
              <a:t>36</a:t>
            </a:fld>
            <a:endParaRPr lang="en-US" altLang="en-US" sz="1200">
              <a:solidFill>
                <a:srgbClr val="898989"/>
              </a:solidFill>
              <a:latin typeface="Arial" charset="0"/>
            </a:endParaRPr>
          </a:p>
        </p:txBody>
      </p:sp>
      <p:pic>
        <p:nvPicPr>
          <p:cNvPr id="37893" name="Content Placeholder 7" descr="people sitting at table" title="imag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5278438"/>
            <a:ext cx="1443038" cy="1443037"/>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3600" smtClean="0"/>
              <a:t>Sum Up: Assessing and Interpreting Data</a:t>
            </a:r>
          </a:p>
        </p:txBody>
      </p:sp>
      <p:sp>
        <p:nvSpPr>
          <p:cNvPr id="38915" name="Rectangle 3"/>
          <p:cNvSpPr>
            <a:spLocks noGrp="1" noChangeArrowheads="1"/>
          </p:cNvSpPr>
          <p:nvPr>
            <p:ph idx="1"/>
          </p:nvPr>
        </p:nvSpPr>
        <p:spPr>
          <a:xfrm>
            <a:off x="628650" y="1825625"/>
            <a:ext cx="7886700" cy="4530725"/>
          </a:xfrm>
        </p:spPr>
        <p:txBody>
          <a:bodyPr/>
          <a:lstStyle/>
          <a:p>
            <a:pPr eaLnBrk="1" hangingPunct="1">
              <a:lnSpc>
                <a:spcPct val="100000"/>
              </a:lnSpc>
            </a:pPr>
            <a:r>
              <a:rPr lang="en-US" altLang="en-US" sz="2800" dirty="0" smtClean="0"/>
              <a:t>The voices in my head during data presentations are a natural part of the process of reviewing the data</a:t>
            </a:r>
          </a:p>
          <a:p>
            <a:pPr eaLnBrk="1" hangingPunct="1">
              <a:lnSpc>
                <a:spcPct val="100000"/>
              </a:lnSpc>
            </a:pPr>
            <a:r>
              <a:rPr lang="en-US" altLang="en-US" sz="2800" dirty="0" smtClean="0"/>
              <a:t>Triangulation helps me compare various data sets </a:t>
            </a:r>
          </a:p>
          <a:p>
            <a:pPr eaLnBrk="1" hangingPunct="1">
              <a:lnSpc>
                <a:spcPct val="100000"/>
              </a:lnSpc>
            </a:pPr>
            <a:r>
              <a:rPr lang="en-US" altLang="en-US" sz="2800" dirty="0" smtClean="0"/>
              <a:t>It is important to understand the data collection or needs assessment process in order to assess the quality and value of a study or a set of data</a:t>
            </a:r>
          </a:p>
          <a:p>
            <a:pPr eaLnBrk="1" hangingPunct="1">
              <a:lnSpc>
                <a:spcPct val="100000"/>
              </a:lnSpc>
            </a:pPr>
            <a:r>
              <a:rPr lang="en-US" altLang="en-US" sz="2800" dirty="0" smtClean="0"/>
              <a:t>The voices in my head are not always right and should listen to the data</a:t>
            </a:r>
          </a:p>
          <a:p>
            <a:pPr eaLnBrk="1" hangingPunct="1">
              <a:lnSpc>
                <a:spcPct val="80000"/>
              </a:lnSpc>
            </a:pPr>
            <a:endParaRPr lang="en-US" altLang="en-US" sz="2800" dirty="0" smtClean="0"/>
          </a:p>
        </p:txBody>
      </p:sp>
      <p:sp>
        <p:nvSpPr>
          <p:cNvPr id="389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9B0B18E4-293C-4DAB-8C12-8383525E5BF8}" type="slidenum">
              <a:rPr lang="en-US" altLang="en-US" sz="1200">
                <a:solidFill>
                  <a:srgbClr val="898989"/>
                </a:solidFill>
                <a:latin typeface="Arial" charset="0"/>
              </a:rPr>
              <a:pPr>
                <a:lnSpc>
                  <a:spcPct val="100000"/>
                </a:lnSpc>
                <a:spcBef>
                  <a:spcPct val="0"/>
                </a:spcBef>
                <a:buFontTx/>
                <a:buNone/>
              </a:pPr>
              <a:t>37</a:t>
            </a:fld>
            <a:endParaRPr lang="en-US" altLang="en-US" sz="1200">
              <a:solidFill>
                <a:srgbClr val="898989"/>
              </a:solidFill>
              <a:latin typeface="Arial" charset="0"/>
            </a:endParaRPr>
          </a:p>
        </p:txBody>
      </p:sp>
      <p:cxnSp>
        <p:nvCxnSpPr>
          <p:cNvPr id="7" name="Straight Connector 6" descr="line" title="line"/>
          <p:cNvCxnSpPr/>
          <p:nvPr/>
        </p:nvCxnSpPr>
        <p:spPr>
          <a:xfrm>
            <a:off x="628650" y="16002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30238" y="2057400"/>
            <a:ext cx="7886700" cy="1325563"/>
          </a:xfrm>
        </p:spPr>
        <p:txBody>
          <a:bodyPr/>
          <a:lstStyle/>
          <a:p>
            <a:pPr algn="ctr" eaLnBrk="1" hangingPunct="1"/>
            <a:r>
              <a:rPr lang="en-US" altLang="en-US" sz="4400" smtClean="0"/>
              <a:t>Training Sum Up </a:t>
            </a:r>
            <a:br>
              <a:rPr lang="en-US" altLang="en-US" sz="4400" smtClean="0"/>
            </a:br>
            <a:r>
              <a:rPr lang="en-US" altLang="en-US" sz="4400" smtClean="0"/>
              <a:t>and Assessment</a:t>
            </a:r>
          </a:p>
        </p:txBody>
      </p:sp>
      <p:sp>
        <p:nvSpPr>
          <p:cNvPr id="399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6E55BF2A-3054-4731-87B8-5250B06EA180}" type="slidenum">
              <a:rPr lang="en-US" altLang="en-US" sz="1200">
                <a:solidFill>
                  <a:srgbClr val="898989"/>
                </a:solidFill>
                <a:latin typeface="Arial" charset="0"/>
              </a:rPr>
              <a:pPr>
                <a:lnSpc>
                  <a:spcPct val="100000"/>
                </a:lnSpc>
                <a:spcBef>
                  <a:spcPct val="0"/>
                </a:spcBef>
                <a:buFontTx/>
                <a:buNone/>
              </a:pPr>
              <a:t>38</a:t>
            </a:fld>
            <a:endParaRPr lang="en-US" altLang="en-US" sz="1200">
              <a:solidFill>
                <a:srgbClr val="898989"/>
              </a:solidFill>
              <a:latin typeface="Arial" charset="0"/>
            </a:endParaRPr>
          </a:p>
        </p:txBody>
      </p:sp>
      <p:pic>
        <p:nvPicPr>
          <p:cNvPr id="39940"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650" y="3581400"/>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28650" y="112713"/>
            <a:ext cx="7886700" cy="1046162"/>
          </a:xfrm>
        </p:spPr>
        <p:txBody>
          <a:bodyPr/>
          <a:lstStyle/>
          <a:p>
            <a:pPr eaLnBrk="1" hangingPunct="1"/>
            <a:r>
              <a:rPr lang="en-US" altLang="en-US" sz="3600" smtClean="0"/>
              <a:t>Session Objectives</a:t>
            </a:r>
          </a:p>
        </p:txBody>
      </p:sp>
      <p:sp>
        <p:nvSpPr>
          <p:cNvPr id="87043" name="Rectangle 3"/>
          <p:cNvSpPr>
            <a:spLocks noGrp="1" noChangeArrowheads="1"/>
          </p:cNvSpPr>
          <p:nvPr>
            <p:ph idx="1"/>
          </p:nvPr>
        </p:nvSpPr>
        <p:spPr>
          <a:xfrm>
            <a:off x="381000" y="1158875"/>
            <a:ext cx="8134350" cy="5197475"/>
          </a:xfrm>
        </p:spPr>
        <p:txBody>
          <a:bodyPr rtlCol="0">
            <a:normAutofit fontScale="85000" lnSpcReduction="10000"/>
          </a:bodyPr>
          <a:lstStyle/>
          <a:p>
            <a:pPr eaLnBrk="1" fontAlgn="auto" hangingPunct="1">
              <a:lnSpc>
                <a:spcPct val="110000"/>
              </a:lnSpc>
              <a:spcAft>
                <a:spcPts val="1200"/>
              </a:spcAft>
              <a:buFontTx/>
              <a:buNone/>
              <a:defRPr/>
            </a:pPr>
            <a:r>
              <a:rPr lang="en-US" altLang="en-US" sz="3200" b="1" dirty="0" smtClean="0"/>
              <a:t>At the end of the session, participants will be able to:</a:t>
            </a:r>
            <a:endParaRPr lang="en-US" altLang="en-US" sz="3200" b="1" dirty="0"/>
          </a:p>
          <a:p>
            <a:pPr marL="514350" indent="-514350" eaLnBrk="1" fontAlgn="auto" hangingPunct="1">
              <a:lnSpc>
                <a:spcPct val="110000"/>
              </a:lnSpc>
              <a:spcBef>
                <a:spcPts val="500"/>
              </a:spcBef>
              <a:spcAft>
                <a:spcPts val="0"/>
              </a:spcAft>
              <a:buFont typeface="+mj-lt"/>
              <a:buAutoNum type="arabicPeriod"/>
              <a:defRPr/>
            </a:pPr>
            <a:r>
              <a:rPr lang="en-US" altLang="en-US" sz="2800" dirty="0" smtClean="0"/>
              <a:t>Assess the Planning Council’s progress </a:t>
            </a:r>
            <a:r>
              <a:rPr lang="en-US" altLang="en-US" sz="2800" dirty="0"/>
              <a:t>and status in data-based decision making</a:t>
            </a:r>
          </a:p>
          <a:p>
            <a:pPr marL="514350" indent="-514350" eaLnBrk="1" fontAlgn="auto" hangingPunct="1">
              <a:lnSpc>
                <a:spcPct val="110000"/>
              </a:lnSpc>
              <a:spcBef>
                <a:spcPts val="500"/>
              </a:spcBef>
              <a:spcAft>
                <a:spcPts val="0"/>
              </a:spcAft>
              <a:buFont typeface="+mj-lt"/>
              <a:buAutoNum type="arabicPeriod"/>
              <a:defRPr/>
            </a:pPr>
            <a:r>
              <a:rPr lang="en-US" altLang="en-US" sz="2800" dirty="0" smtClean="0"/>
              <a:t>Define </a:t>
            </a:r>
            <a:r>
              <a:rPr lang="en-US" altLang="en-US" sz="2800" dirty="0"/>
              <a:t>and use key data-related terms and concepts</a:t>
            </a:r>
          </a:p>
          <a:p>
            <a:pPr marL="514350" indent="-514350" eaLnBrk="1" fontAlgn="auto" hangingPunct="1">
              <a:lnSpc>
                <a:spcPct val="110000"/>
              </a:lnSpc>
              <a:spcBef>
                <a:spcPts val="500"/>
              </a:spcBef>
              <a:spcAft>
                <a:spcPts val="0"/>
              </a:spcAft>
              <a:buFont typeface="+mj-lt"/>
              <a:buAutoNum type="arabicPeriod"/>
              <a:defRPr/>
            </a:pPr>
            <a:r>
              <a:rPr lang="en-US" altLang="en-US" sz="2800" dirty="0" smtClean="0"/>
              <a:t>Assess </a:t>
            </a:r>
            <a:r>
              <a:rPr lang="en-US" altLang="en-US" sz="2800" dirty="0"/>
              <a:t>data quality, </a:t>
            </a:r>
            <a:r>
              <a:rPr lang="en-US" altLang="en-US" sz="2800" dirty="0" smtClean="0"/>
              <a:t>value, </a:t>
            </a:r>
            <a:r>
              <a:rPr lang="en-US" altLang="en-US" sz="2800" dirty="0"/>
              <a:t>and </a:t>
            </a:r>
            <a:r>
              <a:rPr lang="en-US" altLang="en-US" sz="2800" dirty="0" smtClean="0"/>
              <a:t>limitations</a:t>
            </a:r>
          </a:p>
          <a:p>
            <a:pPr marL="514350" indent="-514350" eaLnBrk="1" fontAlgn="auto" hangingPunct="1">
              <a:lnSpc>
                <a:spcPct val="110000"/>
              </a:lnSpc>
              <a:spcBef>
                <a:spcPts val="500"/>
              </a:spcBef>
              <a:spcAft>
                <a:spcPts val="0"/>
              </a:spcAft>
              <a:buFont typeface="+mj-lt"/>
              <a:buAutoNum type="arabicPeriod" startAt="5"/>
              <a:defRPr/>
            </a:pPr>
            <a:r>
              <a:rPr lang="en-US" altLang="en-US" sz="2800" dirty="0" smtClean="0"/>
              <a:t>“Triangulate</a:t>
            </a:r>
            <a:r>
              <a:rPr lang="en-US" altLang="en-US" sz="2800" dirty="0"/>
              <a:t>” different data reports and summaries</a:t>
            </a:r>
          </a:p>
          <a:p>
            <a:pPr marL="514350" indent="-514350" eaLnBrk="1" fontAlgn="auto" hangingPunct="1">
              <a:lnSpc>
                <a:spcPct val="110000"/>
              </a:lnSpc>
              <a:spcBef>
                <a:spcPts val="500"/>
              </a:spcBef>
              <a:spcAft>
                <a:spcPts val="0"/>
              </a:spcAft>
              <a:buFont typeface="+mj-lt"/>
              <a:buAutoNum type="arabicPeriod" startAt="5"/>
              <a:defRPr/>
            </a:pPr>
            <a:r>
              <a:rPr lang="en-US" altLang="en-US" sz="2800" dirty="0"/>
              <a:t>Identify and appropriately use data needed to set priorities and determine resource allocations</a:t>
            </a:r>
          </a:p>
          <a:p>
            <a:pPr marL="514350" indent="-514350" eaLnBrk="1" fontAlgn="auto" hangingPunct="1">
              <a:lnSpc>
                <a:spcPct val="110000"/>
              </a:lnSpc>
              <a:spcBef>
                <a:spcPts val="500"/>
              </a:spcBef>
              <a:spcAft>
                <a:spcPts val="0"/>
              </a:spcAft>
              <a:buFont typeface="+mj-lt"/>
              <a:buAutoNum type="arabicPeriod" startAt="5"/>
              <a:defRPr/>
            </a:pPr>
            <a:r>
              <a:rPr lang="en-US" altLang="en-US" sz="2800" dirty="0"/>
              <a:t>Use data </a:t>
            </a:r>
            <a:r>
              <a:rPr lang="en-US" altLang="en-US" sz="2800" dirty="0" smtClean="0"/>
              <a:t>for </a:t>
            </a:r>
            <a:r>
              <a:rPr lang="en-US" altLang="en-US" sz="2800" dirty="0"/>
              <a:t>developing directives to the recipient on how best to meet service priorities</a:t>
            </a:r>
          </a:p>
          <a:p>
            <a:pPr marL="514350" indent="-514350" eaLnBrk="1" fontAlgn="auto" hangingPunct="1">
              <a:lnSpc>
                <a:spcPct val="110000"/>
              </a:lnSpc>
              <a:spcBef>
                <a:spcPts val="500"/>
              </a:spcBef>
              <a:spcAft>
                <a:spcPts val="0"/>
              </a:spcAft>
              <a:buFont typeface="+mj-lt"/>
              <a:buAutoNum type="arabicPeriod" startAt="5"/>
              <a:defRPr/>
            </a:pPr>
            <a:r>
              <a:rPr lang="en-US" altLang="en-US" sz="2800" dirty="0"/>
              <a:t>Use data in reviewing and recommending improvements to </a:t>
            </a:r>
            <a:r>
              <a:rPr lang="en-US" altLang="en-US" sz="2800" dirty="0" smtClean="0"/>
              <a:t>the system of HIV care in the EMA/TGA </a:t>
            </a:r>
            <a:endParaRPr lang="en-US" altLang="en-US" sz="2800" dirty="0"/>
          </a:p>
          <a:p>
            <a:pPr marL="514350" indent="-514350" eaLnBrk="1" fontAlgn="auto" hangingPunct="1">
              <a:spcAft>
                <a:spcPts val="0"/>
              </a:spcAft>
              <a:buFont typeface="+mj-lt"/>
              <a:buAutoNum type="arabicPeriod"/>
              <a:defRPr/>
            </a:pPr>
            <a:endParaRPr lang="en-US" altLang="en-US" sz="2800" dirty="0"/>
          </a:p>
        </p:txBody>
      </p:sp>
      <p:sp>
        <p:nvSpPr>
          <p:cNvPr id="51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EF913EE2-E88D-4B3F-830E-591CF80419E3}" type="slidenum">
              <a:rPr lang="en-US" altLang="en-US" sz="1200">
                <a:solidFill>
                  <a:srgbClr val="898989"/>
                </a:solidFill>
                <a:latin typeface="Arial" charset="0"/>
              </a:rPr>
              <a:pPr>
                <a:lnSpc>
                  <a:spcPct val="100000"/>
                </a:lnSpc>
                <a:spcBef>
                  <a:spcPct val="0"/>
                </a:spcBef>
                <a:buFontTx/>
                <a:buNone/>
              </a:pPr>
              <a:t>4</a:t>
            </a:fld>
            <a:endParaRPr lang="en-US" altLang="en-US" sz="1200">
              <a:solidFill>
                <a:srgbClr val="898989"/>
              </a:solidFill>
              <a:latin typeface="Arial" charset="0"/>
            </a:endParaRPr>
          </a:p>
        </p:txBody>
      </p:sp>
      <p:cxnSp>
        <p:nvCxnSpPr>
          <p:cNvPr id="6" name="Straight Connector 5" descr="line" title="line"/>
          <p:cNvCxnSpPr/>
          <p:nvPr/>
        </p:nvCxnSpPr>
        <p:spPr>
          <a:xfrm>
            <a:off x="628650" y="9906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Agenda</a:t>
            </a:r>
          </a:p>
        </p:txBody>
      </p:sp>
      <p:sp>
        <p:nvSpPr>
          <p:cNvPr id="6147" name="Content Placeholder 2"/>
          <p:cNvSpPr>
            <a:spLocks noGrp="1"/>
          </p:cNvSpPr>
          <p:nvPr>
            <p:ph idx="1"/>
          </p:nvPr>
        </p:nvSpPr>
        <p:spPr/>
        <p:txBody>
          <a:bodyPr/>
          <a:lstStyle/>
          <a:p>
            <a:pPr eaLnBrk="1" hangingPunct="1"/>
            <a:r>
              <a:rPr lang="en-US" altLang="en-US" smtClean="0"/>
              <a:t>Data and Decision Making: Status and Needs</a:t>
            </a:r>
          </a:p>
          <a:p>
            <a:pPr eaLnBrk="1" hangingPunct="1"/>
            <a:r>
              <a:rPr lang="en-US" altLang="en-US" smtClean="0"/>
              <a:t>Ensuring a Shared Knowledge Base</a:t>
            </a:r>
          </a:p>
          <a:p>
            <a:pPr eaLnBrk="1" hangingPunct="1"/>
            <a:r>
              <a:rPr lang="en-US" altLang="en-US" smtClean="0"/>
              <a:t>Using Data in Decision Making</a:t>
            </a:r>
          </a:p>
          <a:p>
            <a:pPr eaLnBrk="1" hangingPunct="1"/>
            <a:r>
              <a:rPr lang="en-US" altLang="en-US" smtClean="0"/>
              <a:t>Assessing and Interpreting Data</a:t>
            </a:r>
          </a:p>
          <a:p>
            <a:pPr eaLnBrk="1" hangingPunct="1"/>
            <a:r>
              <a:rPr lang="en-US" altLang="en-US" smtClean="0"/>
              <a:t>Sum-Up and Assessment</a:t>
            </a:r>
          </a:p>
        </p:txBody>
      </p:sp>
      <p:sp>
        <p:nvSpPr>
          <p:cNvPr id="61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B3BC8A87-E547-4C3D-8177-E03F2B34C2ED}" type="slidenum">
              <a:rPr lang="en-US" altLang="en-US" sz="1200">
                <a:solidFill>
                  <a:srgbClr val="898989"/>
                </a:solidFill>
                <a:latin typeface="Arial" charset="0"/>
              </a:rPr>
              <a:pPr>
                <a:lnSpc>
                  <a:spcPct val="100000"/>
                </a:lnSpc>
                <a:spcBef>
                  <a:spcPct val="0"/>
                </a:spcBef>
                <a:buFontTx/>
                <a:buNone/>
              </a:pPr>
              <a:t>5</a:t>
            </a:fld>
            <a:endParaRPr lang="en-US" altLang="en-US" sz="1200">
              <a:solidFill>
                <a:srgbClr val="898989"/>
              </a:solidFill>
              <a:latin typeface="Arial" charset="0"/>
            </a:endParaRPr>
          </a:p>
        </p:txBody>
      </p:sp>
      <p:cxnSp>
        <p:nvCxnSpPr>
          <p:cNvPr id="5" name="Straight Connector 4" descr="line" title="line"/>
          <p:cNvCxnSpPr/>
          <p:nvPr/>
        </p:nvCxnSpPr>
        <p:spPr>
          <a:xfrm>
            <a:off x="628650" y="14478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28650" y="1855788"/>
            <a:ext cx="7886700" cy="1325562"/>
          </a:xfrm>
        </p:spPr>
        <p:txBody>
          <a:bodyPr/>
          <a:lstStyle/>
          <a:p>
            <a:pPr algn="ctr" eaLnBrk="1" hangingPunct="1"/>
            <a:r>
              <a:rPr lang="en-US" altLang="en-US" sz="4400" smtClean="0"/>
              <a:t>Data &amp; Decision Making: </a:t>
            </a:r>
            <a:br>
              <a:rPr lang="en-US" altLang="en-US" sz="4400" smtClean="0"/>
            </a:br>
            <a:r>
              <a:rPr lang="en-US" altLang="en-US" sz="4400" smtClean="0"/>
              <a:t>Status &amp; Needs</a:t>
            </a:r>
          </a:p>
        </p:txBody>
      </p:sp>
      <p:sp>
        <p:nvSpPr>
          <p:cNvPr id="71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D7D35564-6A0E-4694-B42F-842E82FEBB4C}" type="slidenum">
              <a:rPr lang="en-US" altLang="en-US" sz="1200">
                <a:solidFill>
                  <a:srgbClr val="898989"/>
                </a:solidFill>
                <a:latin typeface="Arial" charset="0"/>
              </a:rPr>
              <a:pPr>
                <a:lnSpc>
                  <a:spcPct val="100000"/>
                </a:lnSpc>
                <a:spcBef>
                  <a:spcPct val="0"/>
                </a:spcBef>
                <a:buFontTx/>
                <a:buNone/>
              </a:pPr>
              <a:t>6</a:t>
            </a:fld>
            <a:endParaRPr lang="en-US" altLang="en-US" sz="1200">
              <a:solidFill>
                <a:srgbClr val="898989"/>
              </a:solidFill>
              <a:latin typeface="Arial" charset="0"/>
            </a:endParaRPr>
          </a:p>
        </p:txBody>
      </p:sp>
      <p:pic>
        <p:nvPicPr>
          <p:cNvPr id="7172"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6588" y="3352800"/>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3200" smtClean="0"/>
              <a:t>Data-driven Decision Making</a:t>
            </a:r>
            <a:br>
              <a:rPr lang="en-US" altLang="en-US" sz="3200" smtClean="0"/>
            </a:br>
            <a:endParaRPr lang="en-US" altLang="en-US" sz="3200" smtClean="0"/>
          </a:p>
        </p:txBody>
      </p:sp>
      <p:sp>
        <p:nvSpPr>
          <p:cNvPr id="91139" name="Rectangle 3"/>
          <p:cNvSpPr>
            <a:spLocks noGrp="1" noChangeArrowheads="1"/>
          </p:cNvSpPr>
          <p:nvPr>
            <p:ph idx="1"/>
          </p:nvPr>
        </p:nvSpPr>
        <p:spPr>
          <a:xfrm>
            <a:off x="628650" y="1600200"/>
            <a:ext cx="7886700" cy="4953000"/>
          </a:xfrm>
        </p:spPr>
        <p:txBody>
          <a:bodyPr rtlCol="0">
            <a:normAutofit fontScale="92500" lnSpcReduction="20000"/>
          </a:bodyPr>
          <a:lstStyle/>
          <a:p>
            <a:pPr eaLnBrk="1" fontAlgn="auto" hangingPunct="1">
              <a:spcAft>
                <a:spcPts val="0"/>
              </a:spcAft>
              <a:defRPr/>
            </a:pPr>
            <a:r>
              <a:rPr lang="en-US" altLang="en-US" dirty="0" smtClean="0"/>
              <a:t>Objective and fair</a:t>
            </a:r>
            <a:endParaRPr lang="en-US" altLang="en-US" dirty="0"/>
          </a:p>
          <a:p>
            <a:pPr eaLnBrk="1" fontAlgn="auto" hangingPunct="1">
              <a:spcAft>
                <a:spcPts val="0"/>
              </a:spcAft>
              <a:defRPr/>
            </a:pPr>
            <a:r>
              <a:rPr lang="en-US" altLang="en-US" dirty="0" smtClean="0"/>
              <a:t>Highlights </a:t>
            </a:r>
            <a:r>
              <a:rPr lang="en-US" altLang="en-US" dirty="0"/>
              <a:t>unique aspects of </a:t>
            </a:r>
            <a:r>
              <a:rPr lang="en-US" altLang="en-US" dirty="0" smtClean="0"/>
              <a:t>your EMA or TGA</a:t>
            </a:r>
          </a:p>
          <a:p>
            <a:pPr eaLnBrk="1" fontAlgn="auto" hangingPunct="1">
              <a:spcAft>
                <a:spcPts val="0"/>
              </a:spcAft>
              <a:defRPr/>
            </a:pPr>
            <a:r>
              <a:rPr lang="en-US" altLang="en-US" dirty="0" smtClean="0"/>
              <a:t>Guides </a:t>
            </a:r>
            <a:r>
              <a:rPr lang="en-US" altLang="en-US" dirty="0"/>
              <a:t>entire planning </a:t>
            </a:r>
            <a:r>
              <a:rPr lang="en-US" altLang="en-US" dirty="0" smtClean="0"/>
              <a:t>process </a:t>
            </a:r>
            <a:endParaRPr lang="en-US" altLang="en-US" dirty="0"/>
          </a:p>
          <a:p>
            <a:pPr lvl="1" eaLnBrk="1" fontAlgn="auto" hangingPunct="1">
              <a:lnSpc>
                <a:spcPct val="120000"/>
              </a:lnSpc>
              <a:spcBef>
                <a:spcPts val="300"/>
              </a:spcBef>
              <a:spcAft>
                <a:spcPts val="0"/>
              </a:spcAft>
              <a:defRPr/>
            </a:pPr>
            <a:r>
              <a:rPr lang="en-US" altLang="en-US" sz="2700" dirty="0"/>
              <a:t>Comprehensive/Integrated Planning</a:t>
            </a:r>
          </a:p>
          <a:p>
            <a:pPr lvl="1" eaLnBrk="1" fontAlgn="auto" hangingPunct="1">
              <a:lnSpc>
                <a:spcPct val="120000"/>
              </a:lnSpc>
              <a:spcBef>
                <a:spcPts val="300"/>
              </a:spcBef>
              <a:spcAft>
                <a:spcPts val="0"/>
              </a:spcAft>
              <a:defRPr/>
            </a:pPr>
            <a:r>
              <a:rPr lang="en-US" altLang="en-US" sz="2700" dirty="0" smtClean="0"/>
              <a:t>Need Assessment </a:t>
            </a:r>
          </a:p>
          <a:p>
            <a:pPr lvl="1" eaLnBrk="1" fontAlgn="auto" hangingPunct="1">
              <a:lnSpc>
                <a:spcPct val="120000"/>
              </a:lnSpc>
              <a:spcBef>
                <a:spcPts val="300"/>
              </a:spcBef>
              <a:spcAft>
                <a:spcPts val="0"/>
              </a:spcAft>
              <a:defRPr/>
            </a:pPr>
            <a:r>
              <a:rPr lang="en-US" altLang="en-US" sz="2700" dirty="0" smtClean="0"/>
              <a:t>Priority </a:t>
            </a:r>
            <a:r>
              <a:rPr lang="en-US" altLang="en-US" sz="2700" dirty="0"/>
              <a:t>S</a:t>
            </a:r>
            <a:r>
              <a:rPr lang="en-US" altLang="en-US" sz="2700" dirty="0" smtClean="0"/>
              <a:t>etting, Resource Allocations, and Directives</a:t>
            </a:r>
            <a:endParaRPr lang="en-US" altLang="en-US" sz="2700" dirty="0"/>
          </a:p>
          <a:p>
            <a:pPr lvl="1" eaLnBrk="1" fontAlgn="auto" hangingPunct="1">
              <a:lnSpc>
                <a:spcPct val="120000"/>
              </a:lnSpc>
              <a:spcBef>
                <a:spcPts val="300"/>
              </a:spcBef>
              <a:spcAft>
                <a:spcPts val="0"/>
              </a:spcAft>
              <a:defRPr/>
            </a:pPr>
            <a:r>
              <a:rPr lang="en-US" altLang="en-US" sz="2700" dirty="0" smtClean="0"/>
              <a:t>Establishing and Strengthening the System of Care</a:t>
            </a:r>
            <a:endParaRPr lang="en-US" altLang="en-US" sz="2700" dirty="0"/>
          </a:p>
          <a:p>
            <a:pPr lvl="1" eaLnBrk="1" fontAlgn="auto" hangingPunct="1">
              <a:lnSpc>
                <a:spcPct val="120000"/>
              </a:lnSpc>
              <a:spcBef>
                <a:spcPts val="300"/>
              </a:spcBef>
              <a:spcAft>
                <a:spcPts val="0"/>
              </a:spcAft>
              <a:defRPr/>
            </a:pPr>
            <a:r>
              <a:rPr lang="en-US" altLang="en-US" sz="2700" dirty="0" smtClean="0"/>
              <a:t>Quality Management including Standards of Care</a:t>
            </a:r>
          </a:p>
          <a:p>
            <a:pPr lvl="1" eaLnBrk="1" fontAlgn="auto" hangingPunct="1">
              <a:lnSpc>
                <a:spcPct val="120000"/>
              </a:lnSpc>
              <a:spcBef>
                <a:spcPts val="300"/>
              </a:spcBef>
              <a:spcAft>
                <a:spcPts val="0"/>
              </a:spcAft>
              <a:defRPr/>
            </a:pPr>
            <a:r>
              <a:rPr lang="en-US" altLang="en-US" sz="2700" dirty="0" smtClean="0"/>
              <a:t>Performance and Outcomes Evaluation</a:t>
            </a:r>
          </a:p>
          <a:p>
            <a:pPr lvl="1" eaLnBrk="1" fontAlgn="auto" hangingPunct="1">
              <a:lnSpc>
                <a:spcPct val="120000"/>
              </a:lnSpc>
              <a:spcBef>
                <a:spcPts val="300"/>
              </a:spcBef>
              <a:spcAft>
                <a:spcPts val="0"/>
              </a:spcAft>
              <a:defRPr/>
            </a:pPr>
            <a:r>
              <a:rPr lang="en-US" altLang="en-US" sz="2700" dirty="0"/>
              <a:t>Assessment of the Efficiency of the Administrative Mechanism</a:t>
            </a:r>
          </a:p>
          <a:p>
            <a:pPr lvl="1" eaLnBrk="1" fontAlgn="auto" hangingPunct="1">
              <a:lnSpc>
                <a:spcPct val="120000"/>
              </a:lnSpc>
              <a:spcBef>
                <a:spcPts val="300"/>
              </a:spcBef>
              <a:spcAft>
                <a:spcPts val="0"/>
              </a:spcAft>
              <a:defRPr/>
            </a:pPr>
            <a:endParaRPr lang="en-US" altLang="en-US" sz="2700" dirty="0"/>
          </a:p>
        </p:txBody>
      </p:sp>
      <p:sp>
        <p:nvSpPr>
          <p:cNvPr id="81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495A8DE5-61A7-43A4-B8B9-C40527A573C1}" type="slidenum">
              <a:rPr lang="en-US" altLang="en-US" sz="1200">
                <a:solidFill>
                  <a:srgbClr val="898989"/>
                </a:solidFill>
                <a:latin typeface="Arial" charset="0"/>
              </a:rPr>
              <a:pPr>
                <a:lnSpc>
                  <a:spcPct val="100000"/>
                </a:lnSpc>
                <a:spcBef>
                  <a:spcPct val="0"/>
                </a:spcBef>
                <a:buFontTx/>
                <a:buNone/>
              </a:pPr>
              <a:t>7</a:t>
            </a:fld>
            <a:endParaRPr lang="en-US" altLang="en-US" sz="1200">
              <a:solidFill>
                <a:srgbClr val="898989"/>
              </a:solidFill>
              <a:latin typeface="Arial" charset="0"/>
            </a:endParaRPr>
          </a:p>
        </p:txBody>
      </p:sp>
      <p:cxnSp>
        <p:nvCxnSpPr>
          <p:cNvPr id="6" name="Straight Connector 5" descr="line" title="line"/>
          <p:cNvCxnSpPr/>
          <p:nvPr/>
        </p:nvCxnSpPr>
        <p:spPr>
          <a:xfrm>
            <a:off x="628650" y="12954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Comprehensive/Integrated Planning</a:t>
            </a:r>
          </a:p>
        </p:txBody>
      </p:sp>
      <p:sp>
        <p:nvSpPr>
          <p:cNvPr id="3" name="Content Placeholder 2"/>
          <p:cNvSpPr>
            <a:spLocks noGrp="1"/>
          </p:cNvSpPr>
          <p:nvPr>
            <p:ph idx="1"/>
          </p:nvPr>
        </p:nvSpPr>
        <p:spPr>
          <a:xfrm>
            <a:off x="628650" y="1825625"/>
            <a:ext cx="7886700" cy="4727575"/>
          </a:xfrm>
        </p:spPr>
        <p:txBody>
          <a:bodyPr rtlCol="0">
            <a:normAutofit fontScale="92500"/>
          </a:bodyPr>
          <a:lstStyle/>
          <a:p>
            <a:pPr eaLnBrk="1" fontAlgn="auto" hangingPunct="1">
              <a:spcAft>
                <a:spcPts val="0"/>
              </a:spcAft>
              <a:defRPr/>
            </a:pPr>
            <a:r>
              <a:rPr lang="en-US" dirty="0" smtClean="0"/>
              <a:t>Legislation requires a “comprehensive </a:t>
            </a:r>
            <a:r>
              <a:rPr lang="en-US" dirty="0"/>
              <a:t>plan for the organization and delivery of health and support </a:t>
            </a:r>
            <a:r>
              <a:rPr lang="en-US" dirty="0" smtClean="0"/>
              <a:t>services” that:</a:t>
            </a:r>
          </a:p>
          <a:p>
            <a:pPr lvl="1" eaLnBrk="1" fontAlgn="auto" hangingPunct="1">
              <a:spcAft>
                <a:spcPts val="0"/>
              </a:spcAft>
              <a:defRPr/>
            </a:pPr>
            <a:r>
              <a:rPr lang="en-US" dirty="0" smtClean="0"/>
              <a:t>Includes a strategy for finding PLWH who are out of care and helping them enter care</a:t>
            </a:r>
          </a:p>
          <a:p>
            <a:pPr lvl="1" eaLnBrk="1" fontAlgn="auto" hangingPunct="1">
              <a:spcAft>
                <a:spcPts val="0"/>
              </a:spcAft>
              <a:defRPr/>
            </a:pPr>
            <a:r>
              <a:rPr lang="en-US" dirty="0" smtClean="0"/>
              <a:t>Includes a strategy for testing people who don’t know their status and helping them enter care if HIV-positive</a:t>
            </a:r>
          </a:p>
          <a:p>
            <a:pPr lvl="1" eaLnBrk="1" fontAlgn="auto" hangingPunct="1">
              <a:spcAft>
                <a:spcPts val="0"/>
              </a:spcAft>
              <a:defRPr/>
            </a:pPr>
            <a:r>
              <a:rPr lang="en-US" dirty="0" smtClean="0"/>
              <a:t>Coordinates services with HIV prevention and with substance abuse prevention and treatment</a:t>
            </a:r>
          </a:p>
          <a:p>
            <a:pPr lvl="1" eaLnBrk="1" fontAlgn="auto" hangingPunct="1">
              <a:spcAft>
                <a:spcPts val="0"/>
              </a:spcAft>
              <a:defRPr/>
            </a:pPr>
            <a:r>
              <a:rPr lang="en-US" dirty="0" smtClean="0"/>
              <a:t>Is compatible with other state and local HIV plans</a:t>
            </a:r>
          </a:p>
          <a:p>
            <a:pPr eaLnBrk="1" fontAlgn="auto" hangingPunct="1">
              <a:spcAft>
                <a:spcPts val="0"/>
              </a:spcAft>
              <a:defRPr/>
            </a:pPr>
            <a:r>
              <a:rPr lang="en-US" dirty="0" smtClean="0"/>
              <a:t>Plan goals, objectives, and strategies should be data-based</a:t>
            </a:r>
          </a:p>
          <a:p>
            <a:pPr lvl="1" eaLnBrk="1" fontAlgn="auto" hangingPunct="1">
              <a:spcAft>
                <a:spcPts val="0"/>
              </a:spcAft>
              <a:defRPr/>
            </a:pPr>
            <a:endParaRPr lang="en-US" dirty="0"/>
          </a:p>
        </p:txBody>
      </p:sp>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A8441375-79E1-4F18-A850-267BB11CA40D}" type="slidenum">
              <a:rPr lang="en-US" altLang="en-US" sz="1200">
                <a:solidFill>
                  <a:srgbClr val="898989"/>
                </a:solidFill>
                <a:latin typeface="Arial" charset="0"/>
              </a:rPr>
              <a:pPr>
                <a:lnSpc>
                  <a:spcPct val="100000"/>
                </a:lnSpc>
                <a:spcBef>
                  <a:spcPct val="0"/>
                </a:spcBef>
                <a:buFontTx/>
                <a:buNone/>
              </a:pPr>
              <a:t>8</a:t>
            </a:fld>
            <a:endParaRPr lang="en-US" altLang="en-US" sz="1200">
              <a:solidFill>
                <a:srgbClr val="898989"/>
              </a:solidFill>
              <a:latin typeface="Arial" charset="0"/>
            </a:endParaRPr>
          </a:p>
        </p:txBody>
      </p:sp>
      <p:cxnSp>
        <p:nvCxnSpPr>
          <p:cNvPr id="5" name="Straight Connector 4" descr="line" title="line"/>
          <p:cNvCxnSpPr/>
          <p:nvPr/>
        </p:nvCxnSpPr>
        <p:spPr>
          <a:xfrm>
            <a:off x="819150" y="15240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Needs Assessment</a:t>
            </a:r>
          </a:p>
        </p:txBody>
      </p:sp>
      <p:sp>
        <p:nvSpPr>
          <p:cNvPr id="10243" name="Rectangle 3"/>
          <p:cNvSpPr>
            <a:spLocks noGrp="1" noChangeArrowheads="1"/>
          </p:cNvSpPr>
          <p:nvPr>
            <p:ph idx="1"/>
          </p:nvPr>
        </p:nvSpPr>
        <p:spPr/>
        <p:txBody>
          <a:bodyPr/>
          <a:lstStyle/>
          <a:p>
            <a:pPr eaLnBrk="1" hangingPunct="1"/>
            <a:r>
              <a:rPr lang="en-US" altLang="en-US" smtClean="0"/>
              <a:t>A systemic process used to collect and analyze information about the number, characteristics, and needs of PLWH in and out of care, identify current resources available to meet those needs and determine unmet needs and service gaps</a:t>
            </a:r>
          </a:p>
          <a:p>
            <a:pPr eaLnBrk="1" hangingPunct="1"/>
            <a:r>
              <a:rPr lang="en-US" altLang="en-US" smtClean="0"/>
              <a:t>Includes both quantitative (numerical) and qualitative (non-numerical) data</a:t>
            </a:r>
          </a:p>
          <a:p>
            <a:pPr eaLnBrk="1" hangingPunct="1"/>
            <a:r>
              <a:rPr lang="en-US" altLang="en-US" smtClean="0"/>
              <a:t>A major source of data for decision making – and a planning task that is led by the Planning Council</a:t>
            </a:r>
          </a:p>
          <a:p>
            <a:pPr eaLnBrk="1" hangingPunct="1">
              <a:buFontTx/>
              <a:buNone/>
            </a:pPr>
            <a:endParaRPr lang="en-US" altLang="en-US" b="1" smtClean="0"/>
          </a:p>
          <a:p>
            <a:pPr eaLnBrk="1" hangingPunct="1">
              <a:buFontTx/>
              <a:buNone/>
            </a:pPr>
            <a:endParaRPr lang="en-US" altLang="en-US" b="1" smtClean="0"/>
          </a:p>
          <a:p>
            <a:pPr eaLnBrk="1" hangingPunct="1">
              <a:buFontTx/>
              <a:buNone/>
            </a:pPr>
            <a:endParaRPr lang="en-US" altLang="en-US" b="1" smtClean="0"/>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fld id="{D7B8E3BC-CECD-4C0D-A5AF-6478E05556DE}" type="slidenum">
              <a:rPr lang="en-US" altLang="en-US" sz="1200">
                <a:solidFill>
                  <a:srgbClr val="898989"/>
                </a:solidFill>
                <a:latin typeface="Arial" charset="0"/>
              </a:rPr>
              <a:pPr>
                <a:lnSpc>
                  <a:spcPct val="100000"/>
                </a:lnSpc>
                <a:spcBef>
                  <a:spcPct val="0"/>
                </a:spcBef>
                <a:buFontTx/>
                <a:buNone/>
              </a:pPr>
              <a:t>9</a:t>
            </a:fld>
            <a:endParaRPr lang="en-US" altLang="en-US" sz="1200">
              <a:solidFill>
                <a:srgbClr val="898989"/>
              </a:solidFill>
              <a:latin typeface="Arial" charset="0"/>
            </a:endParaRPr>
          </a:p>
        </p:txBody>
      </p:sp>
      <p:cxnSp>
        <p:nvCxnSpPr>
          <p:cNvPr id="6" name="Straight Connector 5" descr="line" title="line"/>
          <p:cNvCxnSpPr/>
          <p:nvPr/>
        </p:nvCxnSpPr>
        <p:spPr>
          <a:xfrm>
            <a:off x="819150" y="13716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2789</TotalTime>
  <Words>2583</Words>
  <Application>Microsoft Office PowerPoint</Application>
  <PresentationFormat>On-screen Show (4:3)</PresentationFormat>
  <Paragraphs>267</Paragraphs>
  <Slides>38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 Light</vt:lpstr>
      <vt:lpstr>Calibri</vt:lpstr>
      <vt:lpstr>Times New Roman</vt:lpstr>
      <vt:lpstr>Tahoma</vt:lpstr>
      <vt:lpstr>Wingdings</vt:lpstr>
      <vt:lpstr>Symbol</vt:lpstr>
      <vt:lpstr>Office Theme</vt:lpstr>
      <vt:lpstr>Understanding and  Using Data </vt:lpstr>
      <vt:lpstr>Welcome &amp; Introductions</vt:lpstr>
      <vt:lpstr>Training Focus </vt:lpstr>
      <vt:lpstr>Session Objectives</vt:lpstr>
      <vt:lpstr>Agenda</vt:lpstr>
      <vt:lpstr>Data &amp; Decision Making:  Status &amp; Needs</vt:lpstr>
      <vt:lpstr>Data-driven Decision Making </vt:lpstr>
      <vt:lpstr>Comprehensive/Integrated Planning</vt:lpstr>
      <vt:lpstr>Needs Assessment</vt:lpstr>
      <vt:lpstr>Needs Assessment Components</vt:lpstr>
      <vt:lpstr>Priority Setting and Resource Allocations</vt:lpstr>
      <vt:lpstr>Developing and Strengthening a System of HIV Care</vt:lpstr>
      <vt:lpstr>Data Needs: Discussion</vt:lpstr>
      <vt:lpstr>Activity A: How Are We Doing? Assessing Data Availability and Use for PSRA</vt:lpstr>
      <vt:lpstr>Importance and Challenges of Using Data </vt:lpstr>
      <vt:lpstr>Ensuring a Shared Knowledge Base</vt:lpstr>
      <vt:lpstr>Terms and Concepts: Activity B</vt:lpstr>
      <vt:lpstr>Terms Related to Epidemiologic Data: Incidence</vt:lpstr>
      <vt:lpstr>Terms Related to Epidemiologic Data: Prevalence</vt:lpstr>
      <vt:lpstr>Defining “Unmet Need” or “Not in Care”</vt:lpstr>
      <vt:lpstr>Other Terms Related to Unmet Need</vt:lpstr>
      <vt:lpstr>Unmet Need in Your EMA/TGA</vt:lpstr>
      <vt:lpstr>Discussion: Understanding Unmet Need</vt:lpstr>
      <vt:lpstr>Important Concepts in Assessing Service Needs and Gaps</vt:lpstr>
      <vt:lpstr>Using Data in Decision Making</vt:lpstr>
      <vt:lpstr>Data Sources and Needs  for Ryan White Planning</vt:lpstr>
      <vt:lpstr>Discussion: Identifying Data Sources</vt:lpstr>
      <vt:lpstr>Using Data for Developing Directives</vt:lpstr>
      <vt:lpstr>Using Data to Improve the System of Care</vt:lpstr>
      <vt:lpstr>Activity C: Identifying Data Needs for Specific Decisions</vt:lpstr>
      <vt:lpstr>Assessing and Interpreting Data</vt:lpstr>
      <vt:lpstr>Assessing and Interpreting Data</vt:lpstr>
      <vt:lpstr>Tools for Assessing &amp; Interpreting Data</vt:lpstr>
      <vt:lpstr>Factors to Consider: Who was Included in the Survey or Study?</vt:lpstr>
      <vt:lpstr>Questions to Ask in Assessing and Interpreting Surveys and Studies</vt:lpstr>
      <vt:lpstr>Activity D: Assessing Data Reports</vt:lpstr>
      <vt:lpstr>Sum Up: Assessing and Interpreting Data</vt:lpstr>
      <vt:lpstr>Training Sum Up  and Assessment</vt:lpstr>
    </vt:vector>
  </TitlesOfParts>
  <Company>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and Using Data</dc:title>
  <dc:creator>Harold Phillips</dc:creator>
  <cp:lastModifiedBy>Emily</cp:lastModifiedBy>
  <cp:revision>88</cp:revision>
  <cp:lastPrinted>2017-04-19T17:33:24Z</cp:lastPrinted>
  <dcterms:created xsi:type="dcterms:W3CDTF">2006-03-15T12:50:32Z</dcterms:created>
  <dcterms:modified xsi:type="dcterms:W3CDTF">2018-02-06T14:38:13Z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TC010902901033</vt:lpwstr>
  </property>
</Properties>
</file>