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056" r:id="rId3"/>
    <p:sldId id="293" r:id="rId4"/>
    <p:sldId id="260" r:id="rId5"/>
    <p:sldId id="259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9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24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3" r:id="rId37"/>
  </p:sldIdLst>
  <p:sldSz cx="12192000" cy="6858000"/>
  <p:notesSz cx="6858000" cy="91440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CC00"/>
    <a:srgbClr val="808080"/>
    <a:srgbClr val="777777"/>
    <a:srgbClr val="4D4D4D"/>
    <a:srgbClr val="292929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94"/>
  </p:normalViewPr>
  <p:slideViewPr>
    <p:cSldViewPr snapToGrid="0">
      <p:cViewPr varScale="1">
        <p:scale>
          <a:sx n="62" d="100"/>
          <a:sy n="62" d="100"/>
        </p:scale>
        <p:origin x="10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31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54263-2373-4A58-A8B8-96863DFF5C9C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1ED6EF-8C22-46C4-AE7E-9876C0DAA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BF40F3F-A216-40FB-BB5E-B28EE3BDA401}" type="slidenum">
              <a:rPr lang="en-US" sz="1200">
                <a:latin typeface="Arial" pitchFamily="34" charset="0"/>
              </a:rPr>
              <a:pPr eaLnBrk="1" hangingPunct="1"/>
              <a:t>3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8183B-DD09-6240-9EF3-2ECF7631C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4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53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4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8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31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56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19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0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01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08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BAA2C-E4BD-344C-A5D6-037CE56087CB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47896E-1E8D-6042-9D49-438A83078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B36D5F32-3B64-5942-ABFB-E5F100AA86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B13A7DD-02DE-AF4A-ACE4-A3E2F33352C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file://localhost/Users/Clemens/Downloads/whowants/Lets%20Play%20Theme.wav" TargetMode="External"/><Relationship Id="rId1" Type="http://schemas.microsoft.com/office/2007/relationships/media" Target="file://localhost/Users/Clemens/Downloads/whowants/Lets%20Play%20Theme.wav" TargetMode="Externa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audio" Target="../media/audio1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file://localhost/Users/Clemens/Downloads/whowants/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file://localhost/Users/Clemens/Downloads/whowants/Who%20Wants%20to%20Be%20a%20Millionaire.wav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file://localhost/Users/Clemens/Downloads/whowants/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file://localhost/Users/Clemens/Downloads/whowants/Who%20Wants%20to%20Be%20a%20Millionaire.wav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Clemens/Downloads/whowants/Value%20of%20Next%20Question.wav" TargetMode="External"/><Relationship Id="rId1" Type="http://schemas.microsoft.com/office/2007/relationships/media" Target="file://localhost/Users/Clemens/Downloads/whowants/Value%20of%20Next%20Question.wa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\Users\Clemens\Desktop\May%202012\TCQ%20Training\old\whowants\Who%20Wants%20to%20Be%20a%20Millionaire.wav" TargetMode="External"/><Relationship Id="rId7" Type="http://schemas.openxmlformats.org/officeDocument/2006/relationships/audio" Target="../media/audio5.bin"/><Relationship Id="rId2" Type="http://schemas.openxmlformats.org/officeDocument/2006/relationships/audio" Target="file://localhost/Users/Clemens/Downloads/whowants/New%20Question.wav" TargetMode="External"/><Relationship Id="rId1" Type="http://schemas.microsoft.com/office/2007/relationships/media" Target="file://localhost/Users/Clemens/Downloads/whowants/New%20Question.wav" TargetMode="External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7.xml"/><Relationship Id="rId4" Type="http://schemas.openxmlformats.org/officeDocument/2006/relationships/audio" Target="\Users\Clemens\Desktop\May%202012\TCQ%20Training\old\whowants\Who%20Wants%20to%20Be%20a%20Millionaire.wav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D7519A-F784-7241-8292-1E12262673FB}"/>
              </a:ext>
            </a:extLst>
          </p:cNvPr>
          <p:cNvGrpSpPr/>
          <p:nvPr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0B0546-0D5A-E04D-8B58-52B5618AA7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2AFC2432-7D9D-6947-B8E9-B053726C70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66BC841-49BF-2848-9011-FAAA71A0D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9ADD74-C117-DC4C-8A8D-9A21BC757A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  <p:sp>
        <p:nvSpPr>
          <p:cNvPr id="3074" name="Rectangle 3"/>
          <p:cNvSpPr>
            <a:spLocks/>
          </p:cNvSpPr>
          <p:nvPr/>
        </p:nvSpPr>
        <p:spPr bwMode="auto">
          <a:xfrm>
            <a:off x="1762126" y="6248401"/>
            <a:ext cx="196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3138" name="Lets%20Play%20Them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69A0322-82B1-6441-BD09-8E4732F3B083}"/>
              </a:ext>
            </a:extLst>
          </p:cNvPr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992D9CC-914E-CF44-B5F5-B952F46BD716}"/>
              </a:ext>
            </a:extLst>
          </p:cNvPr>
          <p:cNvSpPr txBox="1">
            <a:spLocks/>
          </p:cNvSpPr>
          <p:nvPr/>
        </p:nvSpPr>
        <p:spPr bwMode="auto">
          <a:xfrm>
            <a:off x="3744686" y="2608263"/>
            <a:ext cx="8447314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Who Wants to be a Millionaire?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1BF9C9-721D-044F-9638-CFC87677CC57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593F5A3-5FA4-2044-980A-1AD9D49E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AAC3900-63AB-8145-ADE7-48EF36E8D5D1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FBE08DD-01F1-684C-B0A0-57E911CB1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2A0D23-F329-BB46-8712-6AAD49D8EF54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E817A2-3C39-7B4B-B3B5-FD6B2481D556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42" y="1681481"/>
            <a:ext cx="355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92" y="2735581"/>
            <a:ext cx="16891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gis Walks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432435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3" y="3943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 always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 when 100%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 never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 sometimes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3459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6"/>
            <a:ext cx="61341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 the numerator be greater than the denominator?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13390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40147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 10%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 50%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 25%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 100%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314960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6"/>
            <a:ext cx="61341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When the numerator is 25 and the denominator 50, what is the % rate?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15438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8052" y="1697200"/>
            <a:ext cx="634493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Congratulations!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3065" y="2933889"/>
            <a:ext cx="585189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You won $1,000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372110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 mean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 median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 average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 mode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28400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6"/>
            <a:ext cx="61341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a series of numbers what is the number that is most frequent?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18510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3425826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US Indicator Group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HIVQUAL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HIV/AIDS Bureau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NQC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25606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Which organization did not develop HIV indicators?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20558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31162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64866"/>
              </p:ext>
            </p:extLst>
          </p:nvPr>
        </p:nvGraphicFramePr>
        <p:xfrm>
          <a:off x="609600" y="1397000"/>
          <a:ext cx="11125200" cy="4211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Who Wants to be a Millionaire?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15-25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multiple-choice knowledge-testing game that requires collaboration.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Anyone, including clinical or administrative staff, quality improvement team members, managers, people with HIV,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participants to work as a team.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Familiarize participants with a specific subject (HIV, quality improvement, etc.).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consensus across team members.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to know fellow participants.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Who Wants to be a Millionaire game.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977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minimally needed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75% of records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50% of records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100% of records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223520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1" y="24542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sample size produces the most accurate data reports?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22606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280670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Core Medical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ADAP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Oral Health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A + B + C 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19256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Which measures have been developed by the </a:t>
            </a:r>
            <a:b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HIV/AIDS Bureau?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24654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5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24812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4" y="27241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7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3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5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2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1616076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1" y="18446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941513" y="490539"/>
            <a:ext cx="61341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How many data points with increasing scores do you need to have a statistical trend?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26702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8052" y="1697200"/>
            <a:ext cx="634493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Congratulations!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468" y="2933889"/>
            <a:ext cx="62750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You won $32,000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22018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4" y="27241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performance target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indicator definition  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timeframes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patient names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13223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1" y="15398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1" y="18446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55775" y="474664"/>
            <a:ext cx="63817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When looking at a data report, what do you NOT need to understand its findings?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29774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5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189230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4" y="27241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none 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at least 75%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at least 50%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100%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10271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1" y="15398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1" y="18446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927225" y="458788"/>
            <a:ext cx="6134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targets have been established by HAB as performance goals for RWHAP recipients?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31822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1631951" y="533400"/>
            <a:ext cx="8905875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Garamond" pitchFamily="18" charset="0"/>
              </a:rPr>
              <a:t>Group : Who Wants to be a Millionaire?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77963" y="1676400"/>
            <a:ext cx="9734323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dirty="0">
                <a:latin typeface="Garamond" pitchFamily="18" charset="0"/>
              </a:rPr>
              <a:t>Step 1: Form groups and select one person in the group to submit the final group answer.</a:t>
            </a:r>
          </a:p>
          <a:p>
            <a:pPr eaLnBrk="1" hangingPunct="1"/>
            <a:r>
              <a:rPr lang="en-US" sz="2800" dirty="0">
                <a:latin typeface="Garamond" pitchFamily="18" charset="0"/>
              </a:rPr>
              <a:t>Step 2: Each group receives three helplines [with guaranteed advances] to be submitted them at any time.</a:t>
            </a:r>
          </a:p>
          <a:p>
            <a:pPr eaLnBrk="1" hangingPunct="1"/>
            <a:r>
              <a:rPr lang="en-US" sz="2800" dirty="0">
                <a:latin typeface="Garamond" pitchFamily="18" charset="0"/>
              </a:rPr>
              <a:t>Step 3: After each question the groups have 15 seconds to submit the final answer.</a:t>
            </a:r>
          </a:p>
          <a:p>
            <a:pPr eaLnBrk="1" hangingPunct="1"/>
            <a:r>
              <a:rPr lang="en-US" sz="2800" dirty="0">
                <a:latin typeface="Garamond" pitchFamily="18" charset="0"/>
              </a:rPr>
              <a:t>Step 4: The group with the highest $ score wins.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4612" y="5151391"/>
            <a:ext cx="56937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Are you ready to play?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15827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4" y="21145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4" y="27241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10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20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15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1"/>
            <a:ext cx="3659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up to program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71755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1" y="12350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1" y="15398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1" y="18446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is the best number of indicators your program should collect?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33870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1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128905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4" y="21145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4" y="27241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none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4-6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1-2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10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4079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1" y="15398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1" y="18446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2003425" y="442913"/>
            <a:ext cx="61341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You are measuring 10 indicators annually. How many QI projects should you conduct annually?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35918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963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4" y="21145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4" y="2724150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4" y="302895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4" y="39433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clinical providers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data manager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QM manager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all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8255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1" y="15398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1" y="1844675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Who should collect performance data in the clinic?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37966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8052" y="1697200"/>
            <a:ext cx="634493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Congratulations!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2479" y="2933889"/>
            <a:ext cx="733306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You won $1,000,000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523875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3" y="3943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 under 50 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 under 350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 under 200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 under 500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28637-BAF8-DC40-91BD-153D083EA4E3}"/>
              </a:ext>
            </a:extLst>
          </p:cNvPr>
          <p:cNvGrpSpPr/>
          <p:nvPr/>
        </p:nvGrpSpPr>
        <p:grpSpPr>
          <a:xfrm>
            <a:off x="8153400" y="-15875"/>
            <a:ext cx="2514600" cy="5273675"/>
            <a:chOff x="8153400" y="-15875"/>
            <a:chExt cx="2514600" cy="5273675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10423525" y="5257800"/>
              <a:ext cx="22860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8153400" y="0"/>
              <a:ext cx="2514600" cy="47244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8229600" y="-15875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15</a:t>
              </a:r>
              <a:endParaRPr lang="en-US">
                <a:solidFill>
                  <a:schemeClr val="bg1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8229600" y="3048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14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8229600" y="6096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13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8229600" y="12192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8229600" y="15240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>
                <a:solidFill>
                  <a:schemeClr val="bg1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8220075" y="4357688"/>
              <a:ext cx="2413000" cy="322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8229600" y="18288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8229600" y="21336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8229600" y="24384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8229600" y="27432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8229600" y="30480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8229600" y="33528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8229600" y="39624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8229600" y="426720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9067800" y="0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$1 Million</a:t>
              </a:r>
              <a:endParaRPr lang="en-US">
                <a:solidFill>
                  <a:schemeClr val="bg1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9067800" y="3206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$500,000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9067800" y="6254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$250,000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1" name="Text Box 41"/>
            <p:cNvSpPr txBox="1">
              <a:spLocks noChangeArrowheads="1"/>
            </p:cNvSpPr>
            <p:nvPr/>
          </p:nvSpPr>
          <p:spPr bwMode="auto">
            <a:xfrm>
              <a:off x="9067800" y="9302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$125,000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2" name="Text Box 42"/>
            <p:cNvSpPr txBox="1">
              <a:spLocks noChangeArrowheads="1"/>
            </p:cNvSpPr>
            <p:nvPr/>
          </p:nvSpPr>
          <p:spPr bwMode="auto">
            <a:xfrm>
              <a:off x="9067800" y="12350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$64,000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3" name="Text Box 43"/>
            <p:cNvSpPr txBox="1">
              <a:spLocks noChangeArrowheads="1"/>
            </p:cNvSpPr>
            <p:nvPr/>
          </p:nvSpPr>
          <p:spPr bwMode="auto">
            <a:xfrm>
              <a:off x="9067800" y="15398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$32,000</a:t>
              </a:r>
              <a:endParaRPr lang="en-US">
                <a:solidFill>
                  <a:schemeClr val="bg1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9067800" y="18446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$16,000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5" name="Text Box 45"/>
            <p:cNvSpPr txBox="1">
              <a:spLocks noChangeArrowheads="1"/>
            </p:cNvSpPr>
            <p:nvPr/>
          </p:nvSpPr>
          <p:spPr bwMode="auto">
            <a:xfrm>
              <a:off x="9067800" y="21494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$8,000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9067800" y="24542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$4,000</a:t>
              </a:r>
              <a:endParaRPr lang="en-US" dirty="0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9067800" y="27590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$2,000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68" name="Text Box 48"/>
            <p:cNvSpPr txBox="1">
              <a:spLocks noChangeArrowheads="1"/>
            </p:cNvSpPr>
            <p:nvPr/>
          </p:nvSpPr>
          <p:spPr bwMode="auto">
            <a:xfrm>
              <a:off x="9067800" y="30638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$1,000</a:t>
              </a:r>
            </a:p>
          </p:txBody>
        </p: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9067801" y="3368675"/>
              <a:ext cx="10001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$500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0" name="Text Box 50"/>
            <p:cNvSpPr txBox="1">
              <a:spLocks noChangeArrowheads="1"/>
            </p:cNvSpPr>
            <p:nvPr/>
          </p:nvSpPr>
          <p:spPr bwMode="auto">
            <a:xfrm>
              <a:off x="9067800" y="36734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$300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1" name="Text Box 51"/>
            <p:cNvSpPr txBox="1">
              <a:spLocks noChangeArrowheads="1"/>
            </p:cNvSpPr>
            <p:nvPr/>
          </p:nvSpPr>
          <p:spPr bwMode="auto">
            <a:xfrm>
              <a:off x="9067800" y="3978275"/>
              <a:ext cx="13335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$200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2" name="Text Box 52"/>
            <p:cNvSpPr txBox="1">
              <a:spLocks noChangeArrowheads="1"/>
            </p:cNvSpPr>
            <p:nvPr/>
          </p:nvSpPr>
          <p:spPr bwMode="auto">
            <a:xfrm>
              <a:off x="9067800" y="4283075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$100</a:t>
              </a:r>
              <a:endParaRPr lang="en-US">
                <a:solidFill>
                  <a:srgbClr val="FFCC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8763000" y="44196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8763000" y="41148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8763000" y="38100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8763000" y="35052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8763000" y="3200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auto">
            <a:xfrm>
              <a:off x="8763000" y="28956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79" name="Oval 59"/>
            <p:cNvSpPr>
              <a:spLocks noChangeArrowheads="1"/>
            </p:cNvSpPr>
            <p:nvPr/>
          </p:nvSpPr>
          <p:spPr bwMode="auto">
            <a:xfrm>
              <a:off x="8763000" y="25908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8763000" y="22860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8763000" y="19812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2" name="Oval 62"/>
            <p:cNvSpPr>
              <a:spLocks noChangeArrowheads="1"/>
            </p:cNvSpPr>
            <p:nvPr/>
          </p:nvSpPr>
          <p:spPr bwMode="auto">
            <a:xfrm>
              <a:off x="8763000" y="1676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8763000" y="13716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auto">
            <a:xfrm>
              <a:off x="8763000" y="10668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5" name="Oval 65"/>
            <p:cNvSpPr>
              <a:spLocks noChangeArrowheads="1"/>
            </p:cNvSpPr>
            <p:nvPr/>
          </p:nvSpPr>
          <p:spPr bwMode="auto">
            <a:xfrm>
              <a:off x="8763000" y="7620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6" name="Oval 66"/>
            <p:cNvSpPr>
              <a:spLocks noChangeArrowheads="1"/>
            </p:cNvSpPr>
            <p:nvPr/>
          </p:nvSpPr>
          <p:spPr bwMode="auto">
            <a:xfrm>
              <a:off x="8763000" y="457200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87" name="Oval 67"/>
            <p:cNvSpPr>
              <a:spLocks noChangeArrowheads="1"/>
            </p:cNvSpPr>
            <p:nvPr/>
          </p:nvSpPr>
          <p:spPr bwMode="auto">
            <a:xfrm>
              <a:off x="8763000" y="152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At what CD4 level do you start PCP prophylaxis?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%20Wants%20to%20Be%20a%20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7246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7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4943476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3" y="3943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 pie chart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 histogram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 run chart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 </a:t>
            </a:r>
            <a:r>
              <a:rPr lang="en-US" b="1" dirty="0" err="1">
                <a:solidFill>
                  <a:srgbClr val="FFCC00"/>
                </a:solidFill>
                <a:latin typeface="Arial" charset="0"/>
                <a:ea typeface="ＭＳ Ｐゴシック" charset="0"/>
              </a:rPr>
              <a:t>pareto</a:t>
            </a: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 chart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406400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5"/>
            <a:ext cx="61341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Which type of data chart displays data points over time?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%20Wants%20to%20Be%20a%20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9294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35513" y="8794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02188" y="46339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11713" y="86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1713" y="118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11713" y="148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11713" y="179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11713" y="209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11713" y="240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11713" y="270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713" y="301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11713" y="3317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11713" y="3622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11713" y="3927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11713" y="4232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11713" y="4537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11713" y="4841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11713" y="5146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7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49913" y="120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49913" y="150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49913" y="180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649913" y="2114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649913" y="241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49913" y="2724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49913" y="302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49913" y="3333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49913" y="3638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649913" y="3943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649914" y="42481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649913" y="4552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649913" y="48577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649913" y="5162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5345113" y="5299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345113" y="4994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5345113" y="4689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45113" y="4384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345113" y="4079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5345113" y="3775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345113" y="3470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45113" y="316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45113" y="286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345113" y="2555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5345113" y="225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5345113" y="19462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345113" y="164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345113" y="133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5345113" y="10318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6194" name="Value%20of%20Next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733801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52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72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52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72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552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562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991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972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423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426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7400" y="49974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A:  blinded report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57400" y="6080126"/>
            <a:ext cx="363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C:  </a:t>
            </a:r>
            <a:r>
              <a:rPr lang="en-US" b="1" dirty="0" err="1">
                <a:solidFill>
                  <a:srgbClr val="FFCC00"/>
                </a:solidFill>
                <a:latin typeface="Arial" charset="0"/>
                <a:ea typeface="ＭＳ Ｐゴシック" charset="0"/>
              </a:rPr>
              <a:t>unblinded</a:t>
            </a: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 report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77000" y="4997451"/>
            <a:ext cx="3519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B:  scaled report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77000" y="60642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D:  </a:t>
            </a:r>
            <a:r>
              <a:rPr lang="en-US" b="1" dirty="0" err="1">
                <a:solidFill>
                  <a:srgbClr val="FFCC00"/>
                </a:solidFill>
                <a:latin typeface="Arial" charset="0"/>
                <a:ea typeface="ＭＳ Ｐゴシック" charset="0"/>
              </a:rPr>
              <a:t>unscaled</a:t>
            </a:r>
            <a:r>
              <a:rPr lang="en-US" b="1" dirty="0">
                <a:solidFill>
                  <a:srgbClr val="FFCC00"/>
                </a:solidFill>
                <a:latin typeface="Arial" charset="0"/>
                <a:ea typeface="ＭＳ Ｐゴシック" charset="0"/>
              </a:rPr>
              <a:t> report</a:t>
            </a:r>
            <a:endParaRPr lang="en-US" dirty="0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676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124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44675" y="4070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50:50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153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29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15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229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29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29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29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229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10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8220075" y="3752851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229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9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8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822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7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229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6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229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4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29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3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229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2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229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1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067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 Million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9067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9067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$250,000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067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$125,000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9067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$64,000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67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$32,000</a:t>
            </a:r>
            <a:endParaRPr lang="en-US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9067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$16,000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9067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$8,000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9067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$4,000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9067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$2,000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9067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9067801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$500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067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$300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9067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$200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9067801" y="4283075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CC00"/>
                </a:solidFill>
                <a:latin typeface="Arial" charset="0"/>
                <a:ea typeface="ＭＳ Ｐゴシック" charset="0"/>
              </a:rPr>
              <a:t>$100</a:t>
            </a:r>
            <a:endParaRPr lang="en-US">
              <a:solidFill>
                <a:srgbClr val="FFCC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763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8763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8763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8763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8763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8763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8763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8763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763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63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73450" y="3994151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4746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822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5051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5127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5356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432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71650" y="536576"/>
            <a:ext cx="61341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type of data report displays the actual names of facilities?  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96" name="New%20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7350" y="2738438"/>
            <a:ext cx="4267200" cy="914400"/>
            <a:chOff x="1403234" y="2737994"/>
            <a:chExt cx="4267200" cy="914400"/>
          </a:xfrm>
        </p:grpSpPr>
        <p:sp>
          <p:nvSpPr>
            <p:cNvPr id="11342" name="AutoShape 4"/>
            <p:cNvSpPr>
              <a:spLocks noChangeArrowheads="1"/>
            </p:cNvSpPr>
            <p:nvPr/>
          </p:nvSpPr>
          <p:spPr bwMode="auto">
            <a:xfrm>
              <a:off x="1403234" y="2737994"/>
              <a:ext cx="4267200" cy="914400"/>
            </a:xfrm>
            <a:prstGeom prst="flowChartPreparation">
              <a:avLst/>
            </a:prstGeom>
            <a:solidFill>
              <a:srgbClr val="FF0000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TextBox 1"/>
            <p:cNvSpPr txBox="1">
              <a:spLocks noChangeArrowheads="1"/>
            </p:cNvSpPr>
            <p:nvPr/>
          </p:nvSpPr>
          <p:spPr bwMode="auto">
            <a:xfrm>
              <a:off x="2865361" y="2834581"/>
              <a:ext cx="1424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 Wants to Be a Million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97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Group : Who Wants to Be a Millionaire?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294&quot;/&gt;&lt;/object&gt;&lt;object type=&quot;3&quot; unique_id=&quot;10010&quot;&gt;&lt;property id=&quot;20148&quot; value=&quot;5&quot;/&gt;&lt;property id=&quot;20300&quot; value=&quot;Slide 7&quot;/&gt;&lt;property id=&quot;20307&quot; value=&quot;295&quot;/&gt;&lt;/object&gt;&lt;object type=&quot;3&quot; unique_id=&quot;10011&quot;&gt;&lt;property id=&quot;20148&quot; value=&quot;5&quot;/&gt;&lt;property id=&quot;20300&quot; value=&quot;Slide 8&quot;/&gt;&lt;property id=&quot;20307&quot; value=&quot;296&quot;/&gt;&lt;/object&gt;&lt;object type=&quot;3&quot; unique_id=&quot;10012&quot;&gt;&lt;property id=&quot;20148&quot; value=&quot;5&quot;/&gt;&lt;property id=&quot;20300&quot; value=&quot;Slide 9&quot;/&gt;&lt;property id=&quot;20307&quot; value=&quot;297&quot;/&gt;&lt;/object&gt;&lt;object type=&quot;3&quot; unique_id=&quot;10013&quot;&gt;&lt;property id=&quot;20148&quot; value=&quot;5&quot;/&gt;&lt;property id=&quot;20300&quot; value=&quot;Slide 10&quot;/&gt;&lt;property id=&quot;20307&quot; value=&quot;298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&quot;/&gt;&lt;property id=&quot;20307&quot; value=&quot;290&quot;/&gt;&lt;/object&gt;&lt;object type=&quot;3&quot; unique_id=&quot;10017&quot;&gt;&lt;property id=&quot;20148&quot; value=&quot;5&quot;/&gt;&lt;property id=&quot;20300&quot; value=&quot;Slide 14&quot;/&gt;&lt;property id=&quot;20307&quot; value=&quot;301&quot;/&gt;&lt;/object&gt;&lt;object type=&quot;3&quot; unique_id=&quot;10018&quot;&gt;&lt;property id=&quot;20148&quot; value=&quot;5&quot;/&gt;&lt;property id=&quot;20300&quot; value=&quot;Slide 15&quot;/&gt;&lt;property id=&quot;20307&quot; value=&quot;302&quot;/&gt;&lt;/object&gt;&lt;object type=&quot;3&quot; unique_id=&quot;10019&quot;&gt;&lt;property id=&quot;20148&quot; value=&quot;5&quot;/&gt;&lt;property id=&quot;20300&quot; value=&quot;Slide 16&quot;/&gt;&lt;property id=&quot;20307&quot; value=&quot;303&quot;/&gt;&lt;/object&gt;&lt;object type=&quot;3&quot; unique_id=&quot;10020&quot;&gt;&lt;property id=&quot;20148&quot; value=&quot;5&quot;/&gt;&lt;property id=&quot;20300&quot; value=&quot;Slide 17&quot;/&gt;&lt;property id=&quot;20307&quot; value=&quot;304&quot;/&gt;&lt;/object&gt;&lt;object type=&quot;3&quot; unique_id=&quot;10021&quot;&gt;&lt;property id=&quot;20148&quot; value=&quot;5&quot;/&gt;&lt;property id=&quot;20300&quot; value=&quot;Slide 18&quot;/&gt;&lt;property id=&quot;20307&quot; value=&quot;305&quot;/&gt;&lt;/object&gt;&lt;object type=&quot;3&quot; unique_id=&quot;10022&quot;&gt;&lt;property id=&quot;20148&quot; value=&quot;5&quot;/&gt;&lt;property id=&quot;20300&quot; value=&quot;Slide 19&quot;/&gt;&lt;property id=&quot;20307&quot; value=&quot;306&quot;/&gt;&lt;/object&gt;&lt;object type=&quot;3&quot; unique_id=&quot;10023&quot;&gt;&lt;property id=&quot;20148&quot; value=&quot;5&quot;/&gt;&lt;property id=&quot;20300&quot; value=&quot;Slide 20&quot;/&gt;&lt;property id=&quot;20307&quot; value=&quot;307&quot;/&gt;&lt;/object&gt;&lt;object type=&quot;3&quot; unique_id=&quot;10024&quot;&gt;&lt;property id=&quot;20148&quot; value=&quot;5&quot;/&gt;&lt;property id=&quot;20300&quot; value=&quot;Slide 21&quot;/&gt;&lt;property id=&quot;20307&quot; value=&quot;308&quot;/&gt;&lt;/object&gt;&lt;object type=&quot;3&quot; unique_id=&quot;10025&quot;&gt;&lt;property id=&quot;20148&quot; value=&quot;5&quot;/&gt;&lt;property id=&quot;20300&quot; value=&quot;Slide 22&quot;/&gt;&lt;property id=&quot;20307&quot; value=&quot;309&quot;/&gt;&lt;/object&gt;&lt;object type=&quot;3&quot; unique_id=&quot;10026&quot;&gt;&lt;property id=&quot;20148&quot; value=&quot;5&quot;/&gt;&lt;property id=&quot;20300&quot; value=&quot;Slide 23&quot;/&gt;&lt;property id=&quot;20307&quot; value=&quot;310&quot;/&gt;&lt;/object&gt;&lt;object type=&quot;3&quot; unique_id=&quot;10027&quot;&gt;&lt;property id=&quot;20148&quot; value=&quot;5&quot;/&gt;&lt;property id=&quot;20300&quot; value=&quot;Slide 24&quot;/&gt;&lt;property id=&quot;20307&quot; value=&quot;324&quot;/&gt;&lt;/object&gt;&lt;object type=&quot;3&quot; unique_id=&quot;10028&quot;&gt;&lt;property id=&quot;20148&quot; value=&quot;5&quot;/&gt;&lt;property id=&quot;20300&quot; value=&quot;Slide 25&quot;/&gt;&lt;property id=&quot;20307&quot; value=&quot;312&quot;/&gt;&lt;/object&gt;&lt;object type=&quot;3&quot; unique_id=&quot;10029&quot;&gt;&lt;property id=&quot;20148&quot; value=&quot;5&quot;/&gt;&lt;property id=&quot;20300&quot; value=&quot;Slide 26&quot;/&gt;&lt;property id=&quot;20307&quot; value=&quot;313&quot;/&gt;&lt;/object&gt;&lt;object type=&quot;3&quot; unique_id=&quot;10030&quot;&gt;&lt;property id=&quot;20148&quot; value=&quot;5&quot;/&gt;&lt;property id=&quot;20300&quot; value=&quot;Slide 27&quot;/&gt;&lt;property id=&quot;20307&quot; value=&quot;314&quot;/&gt;&lt;/object&gt;&lt;object type=&quot;3&quot; unique_id=&quot;10031&quot;&gt;&lt;property id=&quot;20148&quot; value=&quot;5&quot;/&gt;&lt;property id=&quot;20300&quot; value=&quot;Slide 28&quot;/&gt;&lt;property id=&quot;20307&quot; value=&quot;315&quot;/&gt;&lt;/object&gt;&lt;object type=&quot;3&quot; unique_id=&quot;10032&quot;&gt;&lt;property id=&quot;20148&quot; value=&quot;5&quot;/&gt;&lt;property id=&quot;20300&quot; value=&quot;Slide 29&quot;/&gt;&lt;property id=&quot;20307&quot; value=&quot;316&quot;/&gt;&lt;/object&gt;&lt;object type=&quot;3&quot; unique_id=&quot;10033&quot;&gt;&lt;property id=&quot;20148&quot; value=&quot;5&quot;/&gt;&lt;property id=&quot;20300&quot; value=&quot;Slide 30&quot;/&gt;&lt;property id=&quot;20307&quot; value=&quot;317&quot;/&gt;&lt;/object&gt;&lt;object type=&quot;3&quot; unique_id=&quot;10034&quot;&gt;&lt;property id=&quot;20148&quot; value=&quot;5&quot;/&gt;&lt;property id=&quot;20300&quot; value=&quot;Slide 31&quot;/&gt;&lt;property id=&quot;20307&quot; value=&quot;318&quot;/&gt;&lt;/object&gt;&lt;object type=&quot;3&quot; unique_id=&quot;10035&quot;&gt;&lt;property id=&quot;20148&quot; value=&quot;5&quot;/&gt;&lt;property id=&quot;20300&quot; value=&quot;Slide 32&quot;/&gt;&lt;property id=&quot;20307&quot; value=&quot;319&quot;/&gt;&lt;/object&gt;&lt;object type=&quot;3&quot; unique_id=&quot;10036&quot;&gt;&lt;property id=&quot;20148&quot; value=&quot;5&quot;/&gt;&lt;property id=&quot;20300&quot; value=&quot;Slide 33&quot;/&gt;&lt;property id=&quot;20307&quot; value=&quot;320&quot;/&gt;&lt;/object&gt;&lt;object type=&quot;3&quot; unique_id=&quot;10037&quot;&gt;&lt;property id=&quot;20148&quot; value=&quot;5&quot;/&gt;&lt;property id=&quot;20300&quot; value=&quot;Slide 34&quot;/&gt;&lt;property id=&quot;20307&quot; value=&quot;321&quot;/&gt;&lt;/object&gt;&lt;object type=&quot;3&quot; unique_id=&quot;10038&quot;&gt;&lt;property id=&quot;20148&quot; value=&quot;5&quot;/&gt;&lt;property id=&quot;20300&quot; value=&quot;Slide 35&quot;/&gt;&lt;property id=&quot;20307&quot; value=&quot;323&quot;/&gt;&lt;/object&gt;&lt;/object&gt;&lt;/object&gt;&lt;/database&gt;"/>
  <p:tag name="SECTOMILLISECCONVERTED" val="1"/>
  <p:tag name="ARTICULATE_PROJECT_OPEN" val="0"/>
  <p:tag name="ARTICULATE_SLIDE_COUNT" val="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2097</Words>
  <Application>Microsoft Office PowerPoint</Application>
  <PresentationFormat>Widescreen</PresentationFormat>
  <Paragraphs>1036</Paragraphs>
  <Slides>36</Slides>
  <Notes>1</Notes>
  <HiddenSlides>0</HiddenSlides>
  <MMClips>46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Garamond</vt:lpstr>
      <vt:lpstr>Times New Roman</vt:lpstr>
      <vt:lpstr>Office Theme</vt:lpstr>
      <vt:lpstr>PowerPoint Presentation</vt:lpstr>
      <vt:lpstr>Overview</vt:lpstr>
      <vt:lpstr>Group : Who Wants to be a Millionaire?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Text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Paula Jones</cp:lastModifiedBy>
  <cp:revision>62</cp:revision>
  <dcterms:created xsi:type="dcterms:W3CDTF">1999-11-20T23:03:43Z</dcterms:created>
  <dcterms:modified xsi:type="dcterms:W3CDTF">2021-02-17T15:28:10Z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FFC0972D-C882-4772-8498-91CA94018FDB</vt:lpwstr>
  </property>
  <property fmtid="{D5CDD505-2E9C-101B-9397-08002B2CF9AE}" pid="3" name="ArticulatePath">
    <vt:lpwstr>Who Wants To Be A Millionaire Slides</vt:lpwstr>
  </property>
</Properties>
</file>