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935" r:id="rId5"/>
  </p:sldMasterIdLst>
  <p:notesMasterIdLst>
    <p:notesMasterId r:id="rId21"/>
  </p:notesMasterIdLst>
  <p:handoutMasterIdLst>
    <p:handoutMasterId r:id="rId22"/>
  </p:handoutMasterIdLst>
  <p:sldIdLst>
    <p:sldId id="1866" r:id="rId6"/>
    <p:sldId id="2056" r:id="rId7"/>
    <p:sldId id="705" r:id="rId8"/>
    <p:sldId id="608" r:id="rId9"/>
    <p:sldId id="2000" r:id="rId10"/>
    <p:sldId id="610" r:id="rId11"/>
    <p:sldId id="611" r:id="rId12"/>
    <p:sldId id="612" r:id="rId13"/>
    <p:sldId id="2002" r:id="rId14"/>
    <p:sldId id="616" r:id="rId15"/>
    <p:sldId id="1868" r:id="rId16"/>
    <p:sldId id="615" r:id="rId17"/>
    <p:sldId id="1867" r:id="rId18"/>
    <p:sldId id="617" r:id="rId19"/>
    <p:sldId id="1616" r:id="rId20"/>
  </p:sldIdLst>
  <p:sldSz cx="12192000" cy="6858000"/>
  <p:notesSz cx="6858000" cy="9313863"/>
  <p:custDataLst>
    <p:tags r:id="rId23"/>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san Weigl" initials="sw" lastIdx="14" clrIdx="6">
    <p:extLst>
      <p:ext uri="{19B8F6BF-5375-455C-9EA6-DF929625EA0E}">
        <p15:presenceInfo xmlns:p15="http://schemas.microsoft.com/office/powerpoint/2012/main" userId="Susan Weigl" providerId="None"/>
      </p:ext>
    </p:extLst>
  </p:cmAuthor>
  <p:cmAuthor id="1" name="Hassan, Aniqa (HEALTH)" initials="HA(" lastIdx="18" clrIdx="0"/>
  <p:cmAuthor id="8" name="Schlueter, Julia" initials="SJ" lastIdx="1" clrIdx="7">
    <p:extLst>
      <p:ext uri="{19B8F6BF-5375-455C-9EA6-DF929625EA0E}">
        <p15:presenceInfo xmlns:p15="http://schemas.microsoft.com/office/powerpoint/2012/main" userId="S-1-5-21-3579272529-3368358661-2280984729-24173" providerId="AD"/>
      </p:ext>
    </p:extLst>
  </p:cmAuthor>
  <p:cmAuthor id="2" name="Osborne, Zoe L (HEALTH)" initials="OZL(" lastIdx="10" clrIdx="1">
    <p:extLst>
      <p:ext uri="{19B8F6BF-5375-455C-9EA6-DF929625EA0E}">
        <p15:presenceInfo xmlns:p15="http://schemas.microsoft.com/office/powerpoint/2012/main" userId="S-1-5-21-218105429-2715934002-73406468-116002" providerId="AD"/>
      </p:ext>
    </p:extLst>
  </p:cmAuthor>
  <p:cmAuthor id="9" name="Garrett, Kevin F (HEALTH)" initials="GKF(" lastIdx="1" clrIdx="8">
    <p:extLst>
      <p:ext uri="{19B8F6BF-5375-455C-9EA6-DF929625EA0E}">
        <p15:presenceInfo xmlns:p15="http://schemas.microsoft.com/office/powerpoint/2012/main" userId="S::kevin.garrett@health.ny.gov::4a8d0ffb-005c-4bee-bac6-ff809399dc6e" providerId="AD"/>
      </p:ext>
    </p:extLst>
  </p:cmAuthor>
  <p:cmAuthor id="3" name="Aniqa Hassan" initials="" lastIdx="1" clrIdx="2"/>
  <p:cmAuthor id="4" name="Lee, Jennifer E (HEALTH)" initials="LJE(" lastIdx="11" clrIdx="3">
    <p:extLst>
      <p:ext uri="{19B8F6BF-5375-455C-9EA6-DF929625EA0E}">
        <p15:presenceInfo xmlns:p15="http://schemas.microsoft.com/office/powerpoint/2012/main" userId="S::Jennifer.Lee@health.ny.gov::9da30c76-2644-469e-8b79-36323e2d7656" providerId="AD"/>
      </p:ext>
    </p:extLst>
  </p:cmAuthor>
  <p:cmAuthor id="5" name="Clemens Steinbock" initials="CS" lastIdx="9" clrIdx="4">
    <p:extLst>
      <p:ext uri="{19B8F6BF-5375-455C-9EA6-DF929625EA0E}">
        <p15:presenceInfo xmlns:p15="http://schemas.microsoft.com/office/powerpoint/2012/main" userId="ddbf4e62fc8ebcf9" providerId="Windows Live"/>
      </p:ext>
    </p:extLst>
  </p:cmAuthor>
  <p:cmAuthor id="6" name="Nanette" initials=""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C45E"/>
    <a:srgbClr val="8C4A58"/>
    <a:srgbClr val="C25862"/>
    <a:srgbClr val="C35963"/>
    <a:srgbClr val="C09095"/>
    <a:srgbClr val="CC848D"/>
    <a:srgbClr val="B84664"/>
    <a:srgbClr val="B53342"/>
    <a:srgbClr val="DD1821"/>
    <a:srgbClr val="E3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8" autoAdjust="0"/>
    <p:restoredTop sz="91781" autoAdjust="0"/>
  </p:normalViewPr>
  <p:slideViewPr>
    <p:cSldViewPr>
      <p:cViewPr varScale="1">
        <p:scale>
          <a:sx n="63" d="100"/>
          <a:sy n="63" d="100"/>
        </p:scale>
        <p:origin x="96" y="1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40"/>
    </p:cViewPr>
  </p:sorterViewPr>
  <p:notesViewPr>
    <p:cSldViewPr>
      <p:cViewPr>
        <p:scale>
          <a:sx n="75" d="100"/>
          <a:sy n="75" d="100"/>
        </p:scale>
        <p:origin x="5552" y="1616"/>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087" y="144735"/>
            <a:ext cx="4696239" cy="466011"/>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dirty="0"/>
              <a:t>NQC Training on Coaching Basics (TQC) Program</a:t>
            </a:r>
          </a:p>
        </p:txBody>
      </p:sp>
      <p:sp>
        <p:nvSpPr>
          <p:cNvPr id="3" name="Footer Placeholder 3"/>
          <p:cNvSpPr>
            <a:spLocks noGrp="1"/>
          </p:cNvSpPr>
          <p:nvPr>
            <p:ph type="ftr" sz="quarter" idx="2"/>
          </p:nvPr>
        </p:nvSpPr>
        <p:spPr>
          <a:xfrm>
            <a:off x="158405" y="8703118"/>
            <a:ext cx="2972421" cy="466012"/>
          </a:xfrm>
          <a:prstGeom prst="rect">
            <a:avLst/>
          </a:prstGeom>
        </p:spPr>
        <p:txBody>
          <a:bodyPr vert="horz" wrap="square" lIns="91440" tIns="45720" rIns="91440" bIns="45720" numCol="1" anchor="b" anchorCtr="0" compatLnSpc="1">
            <a:prstTxWarp prst="textNoShape">
              <a:avLst/>
            </a:prstTxWarp>
          </a:bodyPr>
          <a:lstStyle>
            <a:lvl1pPr eaLnBrk="1" hangingPunct="1">
              <a:defRPr sz="1400" b="1">
                <a:latin typeface="Times New Roman" charset="0"/>
                <a:ea typeface="Times New Roman" charset="0"/>
                <a:cs typeface="Times New Roman" charset="0"/>
              </a:defRPr>
            </a:lvl1pPr>
          </a:lstStyle>
          <a:p>
            <a:pPr>
              <a:defRPr/>
            </a:pPr>
            <a:r>
              <a:rPr lang="en-US" dirty="0"/>
              <a:t>Module 10</a:t>
            </a:r>
          </a:p>
        </p:txBody>
      </p:sp>
      <p:sp>
        <p:nvSpPr>
          <p:cNvPr id="5" name="Slide Number Placeholder 4"/>
          <p:cNvSpPr>
            <a:spLocks noGrp="1"/>
          </p:cNvSpPr>
          <p:nvPr>
            <p:ph type="sldNum" sz="quarter" idx="3"/>
          </p:nvPr>
        </p:nvSpPr>
        <p:spPr>
          <a:xfrm>
            <a:off x="3727175" y="8703118"/>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b="1">
                <a:latin typeface="Times New Roman" panose="02020603050405020304" pitchFamily="18" charset="0"/>
                <a:cs typeface="Times New Roman" panose="02020603050405020304" pitchFamily="18" charset="0"/>
              </a:defRPr>
            </a:lvl1pPr>
          </a:lstStyle>
          <a:p>
            <a:fld id="{53A3882A-AB2B-416A-984B-E74E967A9AFB}" type="slidenum">
              <a:rPr lang="en-US" altLang="en-US"/>
              <a:pPr/>
              <a:t>‹#›</a:t>
            </a:fld>
            <a:endParaRPr lang="en-US" altLang="en-US" dirty="0"/>
          </a:p>
        </p:txBody>
      </p:sp>
    </p:spTree>
    <p:extLst>
      <p:ext uri="{BB962C8B-B14F-4D97-AF65-F5344CB8AC3E}">
        <p14:creationId xmlns:p14="http://schemas.microsoft.com/office/powerpoint/2010/main" val="378041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236804" y="8987815"/>
            <a:ext cx="403777" cy="30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B15D7-6186-4706-A651-76353038B0E8}" type="slidenum">
              <a:rPr lang="en-US" altLang="en-US" sz="1400" b="1">
                <a:latin typeface="Times New Roman" panose="02020603050405020304" pitchFamily="18" charset="0"/>
                <a:cs typeface="Times New Roman" panose="02020603050405020304" pitchFamily="18" charset="0"/>
              </a:rPr>
              <a:pPr/>
              <a:t>‹#›</a:t>
            </a:fld>
            <a:endParaRPr lang="en-US"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1717184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BAB087-D317-9E41-89CD-8BFD32A398C8}"/>
              </a:ext>
            </a:extLst>
          </p:cNvPr>
          <p:cNvGrpSpPr/>
          <p:nvPr userDrawn="1"/>
        </p:nvGrpSpPr>
        <p:grpSpPr>
          <a:xfrm>
            <a:off x="0" y="-1191"/>
            <a:ext cx="12192000" cy="6859193"/>
            <a:chOff x="0" y="-1191"/>
            <a:chExt cx="12192000" cy="6859193"/>
          </a:xfrm>
        </p:grpSpPr>
        <p:pic>
          <p:nvPicPr>
            <p:cNvPr id="10" name="Picture 9">
              <a:extLst>
                <a:ext uri="{FF2B5EF4-FFF2-40B4-BE49-F238E27FC236}">
                  <a16:creationId xmlns:a16="http://schemas.microsoft.com/office/drawing/2014/main" id="{183A33D5-2099-7749-B7E9-FDBFC7C50520}"/>
                </a:ext>
              </a:extLst>
            </p:cNvPr>
            <p:cNvPicPr>
              <a:picLocks noChangeAspect="1"/>
            </p:cNvPicPr>
            <p:nvPr userDrawn="1"/>
          </p:nvPicPr>
          <p:blipFill>
            <a:blip r:embed="rId2"/>
            <a:stretch>
              <a:fillRect/>
            </a:stretch>
          </p:blipFill>
          <p:spPr>
            <a:xfrm>
              <a:off x="0" y="3"/>
              <a:ext cx="12192000" cy="6857999"/>
            </a:xfrm>
            <a:prstGeom prst="rect">
              <a:avLst/>
            </a:prstGeom>
          </p:spPr>
        </p:pic>
        <p:pic>
          <p:nvPicPr>
            <p:cNvPr id="11" name="Picture 8">
              <a:extLst>
                <a:ext uri="{FF2B5EF4-FFF2-40B4-BE49-F238E27FC236}">
                  <a16:creationId xmlns:a16="http://schemas.microsoft.com/office/drawing/2014/main" id="{EF1E50B5-943B-8D43-B91A-108ACBEEAB2F}"/>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1170" name="Rectangle 2"/>
          <p:cNvSpPr>
            <a:spLocks noGrp="1" noChangeArrowheads="1"/>
          </p:cNvSpPr>
          <p:nvPr>
            <p:ph type="ctrTitle"/>
          </p:nvPr>
        </p:nvSpPr>
        <p:spPr>
          <a:xfrm>
            <a:off x="1428751" y="2339978"/>
            <a:ext cx="97536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2036233" y="3886200"/>
            <a:ext cx="8534400" cy="1752600"/>
          </a:xfrm>
        </p:spPr>
        <p:txBody>
          <a:bodyPr/>
          <a:lstStyle>
            <a:lvl1pPr marL="0" indent="0" algn="ctr">
              <a:buFontTx/>
              <a:buNone/>
              <a:defRPr/>
            </a:lvl1pPr>
          </a:lstStyle>
          <a:p>
            <a:r>
              <a:rPr lang="en-US"/>
              <a:t>Click to edit Master subtitle style</a:t>
            </a:r>
          </a:p>
        </p:txBody>
      </p:sp>
      <p:pic>
        <p:nvPicPr>
          <p:cNvPr id="7" name="Picture 6">
            <a:extLst>
              <a:ext uri="{FF2B5EF4-FFF2-40B4-BE49-F238E27FC236}">
                <a16:creationId xmlns:a16="http://schemas.microsoft.com/office/drawing/2014/main" id="{D0BBC9A4-0181-D54D-BA88-D45B6D6EAC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96000"/>
            <a:ext cx="2277320" cy="616809"/>
          </a:xfrm>
          <a:prstGeom prst="rect">
            <a:avLst/>
          </a:prstGeom>
        </p:spPr>
      </p:pic>
      <p:pic>
        <p:nvPicPr>
          <p:cNvPr id="8" name="Picture 7">
            <a:extLst>
              <a:ext uri="{FF2B5EF4-FFF2-40B4-BE49-F238E27FC236}">
                <a16:creationId xmlns:a16="http://schemas.microsoft.com/office/drawing/2014/main" id="{25CEC6EB-2D4D-9548-A7DE-8088B77722E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650" t="16349" r="20559" b="7354"/>
          <a:stretch/>
        </p:blipFill>
        <p:spPr>
          <a:xfrm>
            <a:off x="381000" y="533400"/>
            <a:ext cx="3657600" cy="1066800"/>
          </a:xfrm>
          <a:prstGeom prst="rect">
            <a:avLst/>
          </a:prstGeom>
        </p:spPr>
      </p:pic>
    </p:spTree>
    <p:extLst>
      <p:ext uri="{BB962C8B-B14F-4D97-AF65-F5344CB8AC3E}">
        <p14:creationId xmlns:p14="http://schemas.microsoft.com/office/powerpoint/2010/main" val="32376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5334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000" b="1" i="0" u="none" cap="all" baseline="0">
                <a:solidFill>
                  <a:srgbClr val="434445"/>
                </a:solidFill>
                <a:latin typeface="Arial"/>
                <a:cs typeface="Arial"/>
              </a:defRPr>
            </a:lvl1pPr>
          </a:lstStyle>
          <a:p>
            <a:r>
              <a:rPr lang="en-US" dirty="0"/>
              <a:t>SECTION TITLE GOES HERE</a:t>
            </a:r>
          </a:p>
        </p:txBody>
      </p:sp>
      <p:sp>
        <p:nvSpPr>
          <p:cNvPr id="3" name="Content Placeholder 2"/>
          <p:cNvSpPr>
            <a:spLocks noGrp="1"/>
          </p:cNvSpPr>
          <p:nvPr>
            <p:ph idx="1" hasCustomPrompt="1"/>
          </p:nvPr>
        </p:nvSpPr>
        <p:spPr>
          <a:xfrm>
            <a:off x="609600" y="3220437"/>
            <a:ext cx="109728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a:t>Example of bullet treatment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09600" y="1453991"/>
            <a:ext cx="109728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609600" y="2009377"/>
            <a:ext cx="109728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303519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53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140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82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670" y="2"/>
            <a:ext cx="12538364"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287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8" y="3232499"/>
            <a:ext cx="9583849" cy="2593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961625"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3602737"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360273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6178049"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874811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961623" y="1378040"/>
            <a:ext cx="10154148" cy="1674254"/>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4207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70"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4573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4"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65561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9" name="Freeform 8"/>
          <p:cNvSpPr>
            <a:spLocks/>
          </p:cNvSpPr>
          <p:nvPr userDrawn="1"/>
        </p:nvSpPr>
        <p:spPr bwMode="auto">
          <a:xfrm>
            <a:off x="5427136"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Freeform 9"/>
          <p:cNvSpPr>
            <a:spLocks/>
          </p:cNvSpPr>
          <p:nvPr userDrawn="1"/>
        </p:nvSpPr>
        <p:spPr bwMode="auto">
          <a:xfrm>
            <a:off x="1885954"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userDrawn="1"/>
        </p:nvSpPr>
        <p:spPr bwMode="auto">
          <a:xfrm>
            <a:off x="2415121"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p:cNvSpPr>
            <a:spLocks/>
          </p:cNvSpPr>
          <p:nvPr userDrawn="1"/>
        </p:nvSpPr>
        <p:spPr bwMode="auto">
          <a:xfrm>
            <a:off x="7909987"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8859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8859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4895852"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4895852"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79057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79057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2363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Rectangle 8"/>
          <p:cNvSpPr>
            <a:spLocks noChangeArrowheads="1"/>
          </p:cNvSpPr>
          <p:nvPr userDrawn="1"/>
        </p:nvSpPr>
        <p:spPr bwMode="auto">
          <a:xfrm>
            <a:off x="4210052"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p:cNvSpPr>
            <a:spLocks noChangeArrowheads="1"/>
          </p:cNvSpPr>
          <p:nvPr userDrawn="1"/>
        </p:nvSpPr>
        <p:spPr bwMode="auto">
          <a:xfrm>
            <a:off x="796925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Rectangle 11"/>
          <p:cNvSpPr>
            <a:spLocks noChangeArrowheads="1"/>
          </p:cNvSpPr>
          <p:nvPr userDrawn="1"/>
        </p:nvSpPr>
        <p:spPr bwMode="auto">
          <a:xfrm>
            <a:off x="4210052"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Rectangle 12"/>
          <p:cNvSpPr>
            <a:spLocks noChangeArrowheads="1"/>
          </p:cNvSpPr>
          <p:nvPr userDrawn="1"/>
        </p:nvSpPr>
        <p:spPr bwMode="auto">
          <a:xfrm>
            <a:off x="796925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470559"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470559"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421005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799367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4705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4705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4229759"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4229759" y="4066807"/>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79889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79889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1174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2" y="5312552"/>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7078137" y="5339911"/>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4102758" y="3561709"/>
            <a:ext cx="3986489" cy="1249583"/>
          </a:xfrm>
          <a:prstGeom prst="rect">
            <a:avLst/>
          </a:prstGeom>
        </p:spPr>
        <p:txBody>
          <a:bodyPr/>
          <a:lstStyle>
            <a:lvl1pPr marL="0" indent="0" algn="ctr">
              <a:lnSpc>
                <a:spcPct val="100000"/>
              </a:lnSpc>
              <a:spcBef>
                <a:spcPts val="0"/>
              </a:spcBef>
              <a:buNone/>
              <a:defRPr sz="15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4101298" y="3055724"/>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2450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6353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635361"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33971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3397163"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61589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6158966"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8920769"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8920769"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8905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6" y="1795468"/>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4" name="Group 273"/>
          <p:cNvGrpSpPr/>
          <p:nvPr userDrawn="1"/>
        </p:nvGrpSpPr>
        <p:grpSpPr>
          <a:xfrm>
            <a:off x="954617" y="1795468"/>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2" name="Group 271"/>
          <p:cNvGrpSpPr/>
          <p:nvPr userDrawn="1"/>
        </p:nvGrpSpPr>
        <p:grpSpPr>
          <a:xfrm>
            <a:off x="8195733" y="1795468"/>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76" name="Text Placeholder 5"/>
          <p:cNvSpPr>
            <a:spLocks noGrp="1"/>
          </p:cNvSpPr>
          <p:nvPr>
            <p:ph type="body" sz="quarter" idx="11"/>
          </p:nvPr>
        </p:nvSpPr>
        <p:spPr>
          <a:xfrm>
            <a:off x="111020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1126652"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472066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4719928"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8329652"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8328920"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954621" y="1795464"/>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4576236" y="1795466"/>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3429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342900" indent="0">
              <a:buNone/>
              <a:defRPr/>
            </a:lvl2pPr>
          </a:lstStyle>
          <a:p>
            <a:pPr lvl="0"/>
            <a:r>
              <a:rPr lang="en-US" dirty="0"/>
              <a:t>Edit Master text styles</a:t>
            </a:r>
          </a:p>
        </p:txBody>
      </p:sp>
      <p:sp>
        <p:nvSpPr>
          <p:cNvPr id="28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6635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5"/>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6" name="Group 35"/>
          <p:cNvGrpSpPr/>
          <p:nvPr userDrawn="1"/>
        </p:nvGrpSpPr>
        <p:grpSpPr>
          <a:xfrm>
            <a:off x="4744467" y="1624845"/>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64" name="Group 63"/>
          <p:cNvGrpSpPr/>
          <p:nvPr userDrawn="1"/>
        </p:nvGrpSpPr>
        <p:grpSpPr>
          <a:xfrm>
            <a:off x="8361555" y="1624845"/>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94" name="Text Placeholder 5"/>
          <p:cNvSpPr>
            <a:spLocks noGrp="1"/>
          </p:cNvSpPr>
          <p:nvPr>
            <p:ph type="body" sz="quarter" idx="11"/>
          </p:nvPr>
        </p:nvSpPr>
        <p:spPr>
          <a:xfrm>
            <a:off x="1127380"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1126652" y="4279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4744467"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4743736" y="4267981"/>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8363348" y="4240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89464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21"/>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5033783" y="3265377"/>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36767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2605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2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995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8289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ody slide 0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11439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606F6-A87A-477D-8DC1-8DC051E4AD86}" type="datetimeFigureOut">
              <a:rPr lang="en-IN" smtClean="0"/>
              <a:t>16-02-2021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E0F340E-D823-4490-A84D-E83C3602DC87}" type="slidenum">
              <a:rPr lang="en-IN" smtClean="0"/>
              <a:t>‹#›</a:t>
            </a:fld>
            <a:endParaRPr lang="en-IN" dirty="0"/>
          </a:p>
        </p:txBody>
      </p:sp>
    </p:spTree>
    <p:extLst>
      <p:ext uri="{BB962C8B-B14F-4D97-AF65-F5344CB8AC3E}">
        <p14:creationId xmlns:p14="http://schemas.microsoft.com/office/powerpoint/2010/main" val="53735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jp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F03382-91F6-9943-A877-3EA4C3E27849}"/>
              </a:ext>
            </a:extLst>
          </p:cNvPr>
          <p:cNvGrpSpPr/>
          <p:nvPr userDrawn="1"/>
        </p:nvGrpSpPr>
        <p:grpSpPr>
          <a:xfrm>
            <a:off x="0" y="-1191"/>
            <a:ext cx="12192000" cy="6859193"/>
            <a:chOff x="0" y="-1191"/>
            <a:chExt cx="12192000" cy="6859193"/>
          </a:xfrm>
        </p:grpSpPr>
        <p:pic>
          <p:nvPicPr>
            <p:cNvPr id="6" name="Picture 5">
              <a:extLst>
                <a:ext uri="{FF2B5EF4-FFF2-40B4-BE49-F238E27FC236}">
                  <a16:creationId xmlns:a16="http://schemas.microsoft.com/office/drawing/2014/main" id="{EE6ACD44-472C-4444-8596-29CD0B38C1D6}"/>
                </a:ext>
              </a:extLst>
            </p:cNvPr>
            <p:cNvPicPr>
              <a:picLocks noChangeAspect="1"/>
            </p:cNvPicPr>
            <p:nvPr userDrawn="1"/>
          </p:nvPicPr>
          <p:blipFill>
            <a:blip r:embed="rId15"/>
            <a:stretch>
              <a:fillRect/>
            </a:stretch>
          </p:blipFill>
          <p:spPr>
            <a:xfrm>
              <a:off x="0" y="3"/>
              <a:ext cx="12192000" cy="6857999"/>
            </a:xfrm>
            <a:prstGeom prst="rect">
              <a:avLst/>
            </a:prstGeom>
          </p:spPr>
        </p:pic>
        <p:pic>
          <p:nvPicPr>
            <p:cNvPr id="7" name="Picture 8">
              <a:extLst>
                <a:ext uri="{FF2B5EF4-FFF2-40B4-BE49-F238E27FC236}">
                  <a16:creationId xmlns:a16="http://schemas.microsoft.com/office/drawing/2014/main" id="{69046BD1-6148-4441-AF60-27D1BA5EE6F9}"/>
                </a:ext>
              </a:extLst>
            </p:cNvPr>
            <p:cNvPicPr>
              <a:picLocks noChangeAspect="1" noChangeArrowheads="1"/>
            </p:cNvPicPr>
            <p:nvPr userDrawn="1"/>
          </p:nvPicPr>
          <p:blipFill rotWithShape="1">
            <a:blip r:embed="rId16">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9"/>
          <p:cNvSpPr>
            <a:spLocks noChangeArrowheads="1"/>
          </p:cNvSpPr>
          <p:nvPr userDrawn="1"/>
        </p:nvSpPr>
        <p:spPr bwMode="auto">
          <a:xfrm>
            <a:off x="201084" y="6248403"/>
            <a:ext cx="76834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10160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016000" y="1676400"/>
            <a:ext cx="103632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3"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57" r:id="rId13"/>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331" y="0"/>
            <a:ext cx="12206883" cy="6858000"/>
          </a:xfrm>
          <a:prstGeom prst="rect">
            <a:avLst/>
          </a:prstGeom>
        </p:spPr>
      </p:pic>
      <p:sp>
        <p:nvSpPr>
          <p:cNvPr id="10" name="Rectangle 9"/>
          <p:cNvSpPr/>
          <p:nvPr userDrawn="1"/>
        </p:nvSpPr>
        <p:spPr>
          <a:xfrm>
            <a:off x="-10331" y="6445612"/>
            <a:ext cx="12202331"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8C99"/>
              </a:solidFill>
            </a:endParaRPr>
          </a:p>
        </p:txBody>
      </p:sp>
      <p:grpSp>
        <p:nvGrpSpPr>
          <p:cNvPr id="7" name="Group 6"/>
          <p:cNvGrpSpPr/>
          <p:nvPr userDrawn="1"/>
        </p:nvGrpSpPr>
        <p:grpSpPr>
          <a:xfrm>
            <a:off x="60949" y="6501032"/>
            <a:ext cx="1189231" cy="302918"/>
            <a:chOff x="916083" y="709946"/>
            <a:chExt cx="4711702" cy="1600203"/>
          </a:xfrm>
        </p:grpSpPr>
        <p:pic>
          <p:nvPicPr>
            <p:cNvPr id="8" name="Picture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16083" y="709946"/>
              <a:ext cx="2160276" cy="1600203"/>
            </a:xfrm>
            <a:prstGeom prst="rect">
              <a:avLst/>
            </a:prstGeom>
          </p:spPr>
        </p:pic>
        <p:pic>
          <p:nvPicPr>
            <p:cNvPr id="9" name="Picture 8"/>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46126" y="709946"/>
              <a:ext cx="2281659" cy="1600203"/>
            </a:xfrm>
            <a:prstGeom prst="rect">
              <a:avLst/>
            </a:prstGeom>
          </p:spPr>
        </p:pic>
      </p:grpSp>
    </p:spTree>
    <p:custDataLst>
      <p:tags r:id="rId22"/>
    </p:custDataLst>
    <p:extLst>
      <p:ext uri="{BB962C8B-B14F-4D97-AF65-F5344CB8AC3E}">
        <p14:creationId xmlns:p14="http://schemas.microsoft.com/office/powerpoint/2010/main" val="11821912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cqii.org/"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362199" y="2743200"/>
            <a:ext cx="9829801" cy="12954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1828800" y="2608263"/>
            <a:ext cx="103632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latin typeface="Garamond" panose="02020404030301010803" pitchFamily="18" charset="0"/>
              </a:rPr>
              <a:t>Survive at Sea</a:t>
            </a:r>
          </a:p>
        </p:txBody>
      </p:sp>
      <p:grpSp>
        <p:nvGrpSpPr>
          <p:cNvPr id="13" name="Group 12">
            <a:extLst>
              <a:ext uri="{FF2B5EF4-FFF2-40B4-BE49-F238E27FC236}">
                <a16:creationId xmlns:a16="http://schemas.microsoft.com/office/drawing/2014/main" id="{E8AF825B-F0DE-2344-8D54-30A7B8C89283}"/>
              </a:ext>
            </a:extLst>
          </p:cNvPr>
          <p:cNvGrpSpPr/>
          <p:nvPr/>
        </p:nvGrpSpPr>
        <p:grpSpPr>
          <a:xfrm>
            <a:off x="9982200" y="4084320"/>
            <a:ext cx="1828800" cy="1818323"/>
            <a:chOff x="10080516" y="3810000"/>
            <a:chExt cx="2035284" cy="2023625"/>
          </a:xfrm>
        </p:grpSpPr>
        <p:pic>
          <p:nvPicPr>
            <p:cNvPr id="14" name="Picture 13">
              <a:extLst>
                <a:ext uri="{FF2B5EF4-FFF2-40B4-BE49-F238E27FC236}">
                  <a16:creationId xmlns:a16="http://schemas.microsoft.com/office/drawing/2014/main" id="{47AFE8EB-E0BB-144B-BB08-C3D916F75B39}"/>
                </a:ext>
              </a:extLst>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0080516" y="3810000"/>
              <a:ext cx="2035284" cy="2023625"/>
            </a:xfrm>
            <a:prstGeom prst="rect">
              <a:avLst/>
            </a:prstGeom>
          </p:spPr>
        </p:pic>
        <p:grpSp>
          <p:nvGrpSpPr>
            <p:cNvPr id="15" name="Group 14">
              <a:extLst>
                <a:ext uri="{FF2B5EF4-FFF2-40B4-BE49-F238E27FC236}">
                  <a16:creationId xmlns:a16="http://schemas.microsoft.com/office/drawing/2014/main" id="{E8E21788-1A12-EE42-ABF7-787B8D3E5A55}"/>
                </a:ext>
              </a:extLst>
            </p:cNvPr>
            <p:cNvGrpSpPr/>
            <p:nvPr/>
          </p:nvGrpSpPr>
          <p:grpSpPr>
            <a:xfrm>
              <a:off x="10700805" y="4310159"/>
              <a:ext cx="762312" cy="971357"/>
              <a:chOff x="3679623" y="1399142"/>
              <a:chExt cx="1244475" cy="1585740"/>
            </a:xfrm>
          </p:grpSpPr>
          <p:pic>
            <p:nvPicPr>
              <p:cNvPr id="16" name="Picture 15">
                <a:extLst>
                  <a:ext uri="{FF2B5EF4-FFF2-40B4-BE49-F238E27FC236}">
                    <a16:creationId xmlns:a16="http://schemas.microsoft.com/office/drawing/2014/main" id="{ED3E3540-B2B5-254E-8AD9-CF5EEFE4A1B8}"/>
                  </a:ext>
                </a:extLst>
              </p:cNvPr>
              <p:cNvPicPr>
                <a:picLocks noChangeAspect="1"/>
              </p:cNvPicPr>
              <p:nvPr/>
            </p:nvPicPr>
            <p:blipFill>
              <a:blip r:embed="rId5"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17" name="Rectangle 16">
                <a:extLst>
                  <a:ext uri="{FF2B5EF4-FFF2-40B4-BE49-F238E27FC236}">
                    <a16:creationId xmlns:a16="http://schemas.microsoft.com/office/drawing/2014/main" id="{332567AE-DF7D-E844-B2A2-B2F6B087936E}"/>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18" name="Rectangle 17">
                <a:extLst>
                  <a:ext uri="{FF2B5EF4-FFF2-40B4-BE49-F238E27FC236}">
                    <a16:creationId xmlns:a16="http://schemas.microsoft.com/office/drawing/2014/main" id="{FF9DA5E0-AAF9-1B48-A70A-91E014192761}"/>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20" name="Rectangle 19">
            <a:extLst>
              <a:ext uri="{FF2B5EF4-FFF2-40B4-BE49-F238E27FC236}">
                <a16:creationId xmlns:a16="http://schemas.microsoft.com/office/drawing/2014/main" id="{0BD13882-3E92-854B-9314-9C500B368A17}"/>
              </a:ext>
            </a:extLst>
          </p:cNvPr>
          <p:cNvSpPr>
            <a:spLocks noChangeArrowheads="1"/>
          </p:cNvSpPr>
          <p:nvPr/>
        </p:nvSpPr>
        <p:spPr bwMode="auto">
          <a:xfrm>
            <a:off x="533400" y="5542676"/>
            <a:ext cx="914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000" dirty="0"/>
              <a:t>Source: Tom Warwick; ted at the 1994 International Conference of the Society of American Value Engineers (SAVE) in New Orleans, LA</a:t>
            </a:r>
          </a:p>
        </p:txBody>
      </p:sp>
      <p:pic>
        <p:nvPicPr>
          <p:cNvPr id="19" name="Picture 2" descr="Premium Photo | White sailing ship yacht at sea. aerial drone view of  sailboat">
            <a:extLst>
              <a:ext uri="{FF2B5EF4-FFF2-40B4-BE49-F238E27FC236}">
                <a16:creationId xmlns:a16="http://schemas.microsoft.com/office/drawing/2014/main" id="{5DE9F38D-6CA3-1C43-9D25-38E7618F38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917" t="5439"/>
          <a:stretch/>
        </p:blipFill>
        <p:spPr bwMode="auto">
          <a:xfrm>
            <a:off x="838200" y="1729897"/>
            <a:ext cx="2777458" cy="3638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475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Answers to the Survival at Sea Exercise</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304800" y="1447800"/>
            <a:ext cx="11582400" cy="4191000"/>
          </a:xfrm>
        </p:spPr>
        <p:txBody>
          <a:bodyPr/>
          <a:lstStyle/>
          <a:p>
            <a:pPr marL="0" indent="0" eaLnBrk="1" hangingPunct="1">
              <a:lnSpc>
                <a:spcPct val="90000"/>
              </a:lnSpc>
              <a:buNone/>
            </a:pPr>
            <a:r>
              <a:rPr lang="en-US" altLang="en-US" sz="2000" dirty="0"/>
              <a:t>1. Shaving: Mirror Critical for signaling.</a:t>
            </a:r>
          </a:p>
          <a:p>
            <a:pPr marL="0" indent="0" eaLnBrk="1" hangingPunct="1">
              <a:lnSpc>
                <a:spcPct val="90000"/>
              </a:lnSpc>
              <a:buNone/>
            </a:pPr>
            <a:r>
              <a:rPr lang="en-US" altLang="en-US" sz="2000" dirty="0"/>
              <a:t>2. 2 gallon can of oil/petrol mixture: Critical for signaling. The mixture will float on water and could be ignited with one of the $5 bills and a match. What the experts don’t say is how you get away from this conflagration or what to do if the wind should push the life raft into the flames! </a:t>
            </a:r>
          </a:p>
          <a:p>
            <a:pPr marL="0" indent="0" eaLnBrk="1" hangingPunct="1">
              <a:lnSpc>
                <a:spcPct val="90000"/>
              </a:lnSpc>
              <a:buNone/>
            </a:pPr>
            <a:r>
              <a:rPr lang="en-US" altLang="en-US" sz="2000" dirty="0"/>
              <a:t>3. 5 gallon can of water: Necessary to replenish fluids lost through perspiration (that’s sweat). </a:t>
            </a:r>
          </a:p>
          <a:p>
            <a:pPr marL="0" indent="0" eaLnBrk="1" hangingPunct="1">
              <a:lnSpc>
                <a:spcPct val="90000"/>
              </a:lnSpc>
              <a:buNone/>
            </a:pPr>
            <a:r>
              <a:rPr lang="en-US" altLang="en-US" sz="2000" dirty="0"/>
              <a:t>4. One case of army rations: Basic food intake. </a:t>
            </a:r>
          </a:p>
          <a:p>
            <a:pPr marL="0" indent="0" eaLnBrk="1" hangingPunct="1">
              <a:lnSpc>
                <a:spcPct val="90000"/>
              </a:lnSpc>
              <a:buNone/>
            </a:pPr>
            <a:r>
              <a:rPr lang="en-US" altLang="en-US" sz="2000" dirty="0"/>
              <a:t>5. 20 square feet of opaque plastic: Can be </a:t>
            </a:r>
            <a:r>
              <a:rPr lang="en-US" altLang="en-US" sz="2000" dirty="0" err="1"/>
              <a:t>utilised</a:t>
            </a:r>
            <a:r>
              <a:rPr lang="en-US" altLang="en-US" sz="2000" dirty="0"/>
              <a:t> to collect rain water and provide shelter from the elements. </a:t>
            </a:r>
          </a:p>
          <a:p>
            <a:pPr marL="0" indent="0" eaLnBrk="1" hangingPunct="1">
              <a:lnSpc>
                <a:spcPct val="90000"/>
              </a:lnSpc>
              <a:buNone/>
            </a:pPr>
            <a:r>
              <a:rPr lang="en-US" altLang="en-US" sz="2000" dirty="0"/>
              <a:t>6. 2 boxes of chocolate bars: Reserve food supply (what were you going to do with that much chocolate?). </a:t>
            </a:r>
          </a:p>
          <a:p>
            <a:pPr marL="0" indent="0" eaLnBrk="1" hangingPunct="1">
              <a:lnSpc>
                <a:spcPct val="90000"/>
              </a:lnSpc>
              <a:buNone/>
            </a:pPr>
            <a:r>
              <a:rPr lang="en-US" altLang="en-US" sz="2000" dirty="0"/>
              <a:t>7. Fishing kit: Ranked lower than the chocolate as “a bird in the hand is worth two in the bush.” There is no guarantee you will catch any fish. </a:t>
            </a:r>
          </a:p>
          <a:p>
            <a:pPr marL="0" indent="0" eaLnBrk="1" hangingPunct="1">
              <a:lnSpc>
                <a:spcPct val="90000"/>
              </a:lnSpc>
              <a:buNone/>
            </a:pPr>
            <a:r>
              <a:rPr lang="en-US" altLang="en-US" sz="2000" dirty="0"/>
              <a:t>8. 15 feet of nylon rope: Could be used to lash people or equipment together to prevent it being washed overboard. </a:t>
            </a:r>
          </a:p>
          <a:p>
            <a:pPr marL="0" indent="0" eaLnBrk="1" hangingPunct="1">
              <a:lnSpc>
                <a:spcPct val="90000"/>
              </a:lnSpc>
              <a:buNone/>
            </a:pPr>
            <a:r>
              <a:rPr lang="en-US" altLang="en-US" sz="2000" dirty="0"/>
              <a:t>9. Floating seat cushion: A life preserver if someone fell overboard </a:t>
            </a:r>
          </a:p>
        </p:txBody>
      </p:sp>
    </p:spTree>
    <p:extLst>
      <p:ext uri="{BB962C8B-B14F-4D97-AF65-F5344CB8AC3E}">
        <p14:creationId xmlns:p14="http://schemas.microsoft.com/office/powerpoint/2010/main" val="349450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Answers to the Survival at Sea Exercise</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304800" y="1447800"/>
            <a:ext cx="11582400" cy="4191000"/>
          </a:xfrm>
        </p:spPr>
        <p:txBody>
          <a:bodyPr/>
          <a:lstStyle/>
          <a:p>
            <a:pPr marL="0" indent="0" eaLnBrk="1" hangingPunct="1">
              <a:lnSpc>
                <a:spcPct val="90000"/>
              </a:lnSpc>
              <a:buNone/>
            </a:pPr>
            <a:r>
              <a:rPr lang="en-US" altLang="en-US" sz="2000" dirty="0"/>
              <a:t>10. Shark repellent: Repels sharks, could be useful, but sharks aren’t biggest threat.</a:t>
            </a:r>
          </a:p>
          <a:p>
            <a:pPr marL="0" indent="0" eaLnBrk="1" hangingPunct="1">
              <a:lnSpc>
                <a:spcPct val="90000"/>
              </a:lnSpc>
              <a:buNone/>
            </a:pPr>
            <a:r>
              <a:rPr lang="en-US" altLang="en-US" sz="2000" dirty="0"/>
              <a:t>11. One quart of 160 per cent proof rum: Contains 80% alcohol, which is enough to be used as an antiseptic for any injuries, otherwise of little value – would cause dehydration if ingested (that’s drunk to you and me).</a:t>
            </a:r>
          </a:p>
          <a:p>
            <a:pPr marL="0" indent="0" eaLnBrk="1" hangingPunct="1">
              <a:lnSpc>
                <a:spcPct val="90000"/>
              </a:lnSpc>
              <a:buNone/>
            </a:pPr>
            <a:r>
              <a:rPr lang="en-US" altLang="en-US" sz="2000" dirty="0"/>
              <a:t>12. Small transistor radio: Of no use without a transmitter. You would also be out of range of any radio station.</a:t>
            </a:r>
          </a:p>
          <a:p>
            <a:pPr marL="0" indent="0" eaLnBrk="1" hangingPunct="1">
              <a:lnSpc>
                <a:spcPct val="90000"/>
              </a:lnSpc>
              <a:buNone/>
            </a:pPr>
            <a:r>
              <a:rPr lang="en-US" altLang="en-US" sz="2000" dirty="0"/>
              <a:t>13. Maps of the Pacific Ocean: Worthless without navigation equipment. It does not matter where you are but where the rescuers are! </a:t>
            </a:r>
          </a:p>
          <a:p>
            <a:pPr marL="0" indent="0" eaLnBrk="1" hangingPunct="1">
              <a:lnSpc>
                <a:spcPct val="90000"/>
              </a:lnSpc>
              <a:buNone/>
            </a:pPr>
            <a:r>
              <a:rPr lang="en-US" altLang="en-US" sz="2000" dirty="0"/>
              <a:t>14. Mosquito netting: There are NO mosquitos in the </a:t>
            </a:r>
            <a:r>
              <a:rPr lang="en-US" altLang="en-US" sz="2000" dirty="0" err="1"/>
              <a:t>midpacific</a:t>
            </a:r>
            <a:r>
              <a:rPr lang="en-US" altLang="en-US" sz="2000" dirty="0"/>
              <a:t> ocean. As for fishing with it? – stick to the fishing kit.  </a:t>
            </a:r>
          </a:p>
          <a:p>
            <a:pPr marL="0" indent="0" eaLnBrk="1" hangingPunct="1">
              <a:lnSpc>
                <a:spcPct val="90000"/>
              </a:lnSpc>
              <a:buNone/>
            </a:pPr>
            <a:r>
              <a:rPr lang="en-US" altLang="en-US" sz="2000" dirty="0"/>
              <a:t>15. Sextant Useless without the relevant tables and a chronometer.</a:t>
            </a:r>
          </a:p>
          <a:p>
            <a:pPr marL="0" indent="0" eaLnBrk="1" hangingPunct="1">
              <a:lnSpc>
                <a:spcPct val="90000"/>
              </a:lnSpc>
              <a:buNone/>
            </a:pPr>
            <a:endParaRPr lang="en-US" altLang="en-US" sz="2000" dirty="0"/>
          </a:p>
        </p:txBody>
      </p:sp>
    </p:spTree>
    <p:extLst>
      <p:ext uri="{BB962C8B-B14F-4D97-AF65-F5344CB8AC3E}">
        <p14:creationId xmlns:p14="http://schemas.microsoft.com/office/powerpoint/2010/main" val="296629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E579D42-6588-BA4B-B912-83874B4052F7}"/>
              </a:ext>
            </a:extLst>
          </p:cNvPr>
          <p:cNvSpPr>
            <a:spLocks noGrp="1" noChangeArrowheads="1"/>
          </p:cNvSpPr>
          <p:nvPr>
            <p:ph type="title"/>
          </p:nvPr>
        </p:nvSpPr>
        <p:spPr/>
        <p:txBody>
          <a:bodyPr/>
          <a:lstStyle/>
          <a:p>
            <a:pPr eaLnBrk="1" hangingPunct="1"/>
            <a:r>
              <a:rPr lang="en-US" altLang="en-US"/>
              <a:t>Scoring</a:t>
            </a:r>
          </a:p>
        </p:txBody>
      </p:sp>
      <p:pic>
        <p:nvPicPr>
          <p:cNvPr id="5" name="Picture 2" descr="Premium Photo | White sailing ship yacht at sea. aerial drone view of  sailboat">
            <a:extLst>
              <a:ext uri="{FF2B5EF4-FFF2-40B4-BE49-F238E27FC236}">
                <a16:creationId xmlns:a16="http://schemas.microsoft.com/office/drawing/2014/main" id="{6A6E0FEF-F05F-FA44-B07B-D8D27CC93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17" t="5439"/>
          <a:stretch/>
        </p:blipFill>
        <p:spPr bwMode="auto">
          <a:xfrm>
            <a:off x="838200" y="1729897"/>
            <a:ext cx="2777458" cy="3638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CF05BC2-4FFB-7E46-81E5-56C2776200D9}"/>
              </a:ext>
            </a:extLst>
          </p:cNvPr>
          <p:cNvPicPr>
            <a:picLocks noChangeAspect="1"/>
          </p:cNvPicPr>
          <p:nvPr/>
        </p:nvPicPr>
        <p:blipFill>
          <a:blip r:embed="rId3"/>
          <a:stretch>
            <a:fillRect/>
          </a:stretch>
        </p:blipFill>
        <p:spPr>
          <a:xfrm>
            <a:off x="4572000" y="1667616"/>
            <a:ext cx="6172200" cy="3700831"/>
          </a:xfrm>
          <a:prstGeom prst="rect">
            <a:avLst/>
          </a:prstGeom>
        </p:spPr>
      </p:pic>
    </p:spTree>
    <p:extLst>
      <p:ext uri="{BB962C8B-B14F-4D97-AF65-F5344CB8AC3E}">
        <p14:creationId xmlns:p14="http://schemas.microsoft.com/office/powerpoint/2010/main" val="173011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35AA62-2C9D-DD48-B4D2-092C0F489B95}"/>
              </a:ext>
            </a:extLst>
          </p:cNvPr>
          <p:cNvSpPr>
            <a:spLocks noGrp="1" noChangeArrowheads="1"/>
          </p:cNvSpPr>
          <p:nvPr>
            <p:ph type="title"/>
          </p:nvPr>
        </p:nvSpPr>
        <p:spPr>
          <a:xfrm>
            <a:off x="914400" y="533400"/>
            <a:ext cx="10363200" cy="762000"/>
          </a:xfrm>
        </p:spPr>
        <p:txBody>
          <a:bodyPr/>
          <a:lstStyle/>
          <a:p>
            <a:pPr eaLnBrk="1" hangingPunct="1"/>
            <a:r>
              <a:rPr lang="en-US" altLang="en-US" dirty="0"/>
              <a:t>Debriefing</a:t>
            </a:r>
          </a:p>
        </p:txBody>
      </p:sp>
      <p:sp>
        <p:nvSpPr>
          <p:cNvPr id="14339" name="Rectangle 3">
            <a:extLst>
              <a:ext uri="{FF2B5EF4-FFF2-40B4-BE49-F238E27FC236}">
                <a16:creationId xmlns:a16="http://schemas.microsoft.com/office/drawing/2014/main" id="{95A3583C-A487-E54F-A165-877B144DC0CE}"/>
              </a:ext>
            </a:extLst>
          </p:cNvPr>
          <p:cNvSpPr>
            <a:spLocks noGrp="1" noChangeArrowheads="1"/>
          </p:cNvSpPr>
          <p:nvPr>
            <p:ph type="body" idx="1"/>
          </p:nvPr>
        </p:nvSpPr>
        <p:spPr>
          <a:xfrm>
            <a:off x="1219200" y="1447800"/>
            <a:ext cx="9829800" cy="4191000"/>
          </a:xfrm>
        </p:spPr>
        <p:txBody>
          <a:bodyPr/>
          <a:lstStyle/>
          <a:p>
            <a:pPr lvl="0"/>
            <a:r>
              <a:rPr lang="en-US" sz="2800" dirty="0"/>
              <a:t>Did you do better individually or as a team? What were the reasons that the individuals or the teams performed better?</a:t>
            </a:r>
          </a:p>
          <a:p>
            <a:pPr lvl="0"/>
            <a:r>
              <a:rPr lang="en-US" sz="2800" dirty="0"/>
              <a:t>How did your team reach its decisions? Was everyone’s input considered? </a:t>
            </a:r>
          </a:p>
          <a:p>
            <a:pPr lvl="0"/>
            <a:r>
              <a:rPr lang="en-US" sz="2800" dirty="0"/>
              <a:t>How well did the group function as a team? What could be improved?</a:t>
            </a:r>
          </a:p>
          <a:p>
            <a:pPr lvl="0"/>
            <a:r>
              <a:rPr lang="en-US" sz="2800" dirty="0"/>
              <a:t>How does this game apply to HIV care and/or your HIV program?</a:t>
            </a:r>
          </a:p>
        </p:txBody>
      </p:sp>
    </p:spTree>
    <p:extLst>
      <p:ext uri="{BB962C8B-B14F-4D97-AF65-F5344CB8AC3E}">
        <p14:creationId xmlns:p14="http://schemas.microsoft.com/office/powerpoint/2010/main" val="220178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A427910-4AE0-524C-92BE-EFCE0A0567CE}"/>
              </a:ext>
            </a:extLst>
          </p:cNvPr>
          <p:cNvSpPr>
            <a:spLocks noGrp="1"/>
          </p:cNvSpPr>
          <p:nvPr>
            <p:ph type="title"/>
          </p:nvPr>
        </p:nvSpPr>
        <p:spPr>
          <a:xfrm>
            <a:off x="2209800" y="533400"/>
            <a:ext cx="7772400" cy="533400"/>
          </a:xfrm>
        </p:spPr>
        <p:txBody>
          <a:bodyPr/>
          <a:lstStyle/>
          <a:p>
            <a:pPr eaLnBrk="1" hangingPunct="1"/>
            <a:r>
              <a:rPr lang="en-US" altLang="en-US" dirty="0"/>
              <a:t>Reflections</a:t>
            </a:r>
          </a:p>
        </p:txBody>
      </p:sp>
      <p:sp>
        <p:nvSpPr>
          <p:cNvPr id="3" name="Content Placeholder 2">
            <a:extLst>
              <a:ext uri="{FF2B5EF4-FFF2-40B4-BE49-F238E27FC236}">
                <a16:creationId xmlns:a16="http://schemas.microsoft.com/office/drawing/2014/main" id="{5117C675-8157-854A-AA34-76367A0BDA45}"/>
              </a:ext>
            </a:extLst>
          </p:cNvPr>
          <p:cNvSpPr>
            <a:spLocks noGrp="1"/>
          </p:cNvSpPr>
          <p:nvPr>
            <p:ph idx="1"/>
          </p:nvPr>
        </p:nvSpPr>
        <p:spPr>
          <a:xfrm>
            <a:off x="1409700" y="1219200"/>
            <a:ext cx="10325100" cy="4572000"/>
          </a:xfrm>
        </p:spPr>
        <p:txBody>
          <a:bodyPr/>
          <a:lstStyle/>
          <a:p>
            <a:pPr marL="342900" lvl="1" indent="-342900" eaLnBrk="1" hangingPunct="1">
              <a:buSzTx/>
              <a:buNone/>
            </a:pPr>
            <a:r>
              <a:rPr lang="en-US" altLang="en-US" sz="2800" dirty="0"/>
              <a:t>What are the lessons learned from this game? How can a group reach a common goal?</a:t>
            </a:r>
          </a:p>
          <a:p>
            <a:pPr marL="342900" lvl="1" indent="-342900" eaLnBrk="1" hangingPunct="1"/>
            <a:r>
              <a:rPr lang="en-US" altLang="en-US" sz="2400" dirty="0"/>
              <a:t>Teamwork can produce better results than individual work, especially when faced with complex issues. </a:t>
            </a:r>
          </a:p>
          <a:p>
            <a:pPr marL="342900" lvl="1" indent="-342900" eaLnBrk="1" hangingPunct="1"/>
            <a:r>
              <a:rPr lang="en-US" altLang="en-US" sz="2400" dirty="0"/>
              <a:t>Healthy team dynamics are critical to teamwork and development; the role of the group leaders/facilitators is important.</a:t>
            </a:r>
          </a:p>
          <a:p>
            <a:pPr marL="342900" lvl="1" indent="-342900" eaLnBrk="1" hangingPunct="1"/>
            <a:r>
              <a:rPr lang="en-US" altLang="en-US" sz="2400" dirty="0"/>
              <a:t>It is important to take the time to obtain all team members’ views and perspectives.</a:t>
            </a:r>
          </a:p>
          <a:p>
            <a:pPr marL="342900" lvl="1" indent="-342900" eaLnBrk="1" hangingPunct="1"/>
            <a:r>
              <a:rPr lang="en-US" altLang="en-US" sz="2400" dirty="0"/>
              <a:t>A benefit of teamwork is often the diversity in culture, opinion, and experience.</a:t>
            </a:r>
          </a:p>
        </p:txBody>
      </p:sp>
    </p:spTree>
    <p:extLst>
      <p:ext uri="{BB962C8B-B14F-4D97-AF65-F5344CB8AC3E}">
        <p14:creationId xmlns:p14="http://schemas.microsoft.com/office/powerpoint/2010/main" val="284221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F3CEA8-8AEB-40BE-A8FA-E27755563C00}"/>
              </a:ext>
            </a:extLst>
          </p:cNvPr>
          <p:cNvGrpSpPr/>
          <p:nvPr/>
        </p:nvGrpSpPr>
        <p:grpSpPr>
          <a:xfrm>
            <a:off x="1676400" y="1411688"/>
            <a:ext cx="2759005" cy="2743200"/>
            <a:chOff x="2667001" y="582632"/>
            <a:chExt cx="3322602" cy="3303568"/>
          </a:xfrm>
        </p:grpSpPr>
        <p:pic>
          <p:nvPicPr>
            <p:cNvPr id="27" name="Picture 26">
              <a:extLst>
                <a:ext uri="{FF2B5EF4-FFF2-40B4-BE49-F238E27FC236}">
                  <a16:creationId xmlns:a16="http://schemas.microsoft.com/office/drawing/2014/main" id="{38E44FAC-4694-4460-9CFE-749295B328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28" name="Group 27">
              <a:extLst>
                <a:ext uri="{FF2B5EF4-FFF2-40B4-BE49-F238E27FC236}">
                  <a16:creationId xmlns:a16="http://schemas.microsoft.com/office/drawing/2014/main" id="{DC51E7C5-A531-40DC-A380-EA92EBF3A875}"/>
                </a:ext>
              </a:extLst>
            </p:cNvPr>
            <p:cNvGrpSpPr/>
            <p:nvPr/>
          </p:nvGrpSpPr>
          <p:grpSpPr>
            <a:xfrm>
              <a:off x="3679623" y="1399142"/>
              <a:ext cx="1244475" cy="1585740"/>
              <a:chOff x="3679623" y="1399142"/>
              <a:chExt cx="1244475" cy="1585740"/>
            </a:xfrm>
          </p:grpSpPr>
          <p:pic>
            <p:nvPicPr>
              <p:cNvPr id="29" name="Picture 28">
                <a:extLst>
                  <a:ext uri="{FF2B5EF4-FFF2-40B4-BE49-F238E27FC236}">
                    <a16:creationId xmlns:a16="http://schemas.microsoft.com/office/drawing/2014/main" id="{D254A240-39C1-489F-83F4-3AD0D62D1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30" name="Rectangle 29">
                <a:extLst>
                  <a:ext uri="{FF2B5EF4-FFF2-40B4-BE49-F238E27FC236}">
                    <a16:creationId xmlns:a16="http://schemas.microsoft.com/office/drawing/2014/main" id="{244778A0-416D-4989-9966-15E33CA693FF}"/>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31" name="Rectangle 30">
                <a:extLst>
                  <a:ext uri="{FF2B5EF4-FFF2-40B4-BE49-F238E27FC236}">
                    <a16:creationId xmlns:a16="http://schemas.microsoft.com/office/drawing/2014/main" id="{1F3AD08C-438D-4F1E-8D74-E353B46EFC54}"/>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2" name="Rectangle 1">
            <a:extLst>
              <a:ext uri="{FF2B5EF4-FFF2-40B4-BE49-F238E27FC236}">
                <a16:creationId xmlns:a16="http://schemas.microsoft.com/office/drawing/2014/main" id="{C4B3F234-A207-466B-A3FB-64E18A9D3FEA}"/>
              </a:ext>
            </a:extLst>
          </p:cNvPr>
          <p:cNvSpPr/>
          <p:nvPr/>
        </p:nvSpPr>
        <p:spPr>
          <a:xfrm>
            <a:off x="762000" y="5030813"/>
            <a:ext cx="10972800" cy="830997"/>
          </a:xfrm>
          <a:prstGeom prst="rect">
            <a:avLst/>
          </a:prstGeom>
        </p:spPr>
        <p:txBody>
          <a:bodyPr wrap="square">
            <a:spAutoFit/>
          </a:bodyPr>
          <a:lstStyle/>
          <a:p>
            <a:r>
              <a:rPr lang="en-US" sz="1600" dirty="0">
                <a:latin typeface="Garamond" panose="02020404030301010803" pitchFamily="18" charset="0"/>
              </a:rPr>
              <a:t>This project is supported by the Health Resources and Services Administration (HRSA) of the U.S. Department of Health and Human Services (HHS) as part of an award totaling </a:t>
            </a:r>
            <a:r>
              <a:rPr lang="en-US" sz="1600" dirty="0">
                <a:solidFill>
                  <a:srgbClr val="000000"/>
                </a:solidFill>
                <a:latin typeface="Garamond" panose="02020404030301010803" pitchFamily="18" charset="0"/>
              </a:rPr>
              <a:t>$1.5M</a:t>
            </a:r>
            <a:r>
              <a:rPr lang="en-US" sz="1600" dirty="0">
                <a:latin typeface="Garamond" panose="02020404030301010803" pitchFamily="18" charset="0"/>
              </a:rPr>
              <a:t>. The contents are those of the author(s) and do not necessarily represent the official views of, nor an endorsement, by HRSA, HHS or the U.S. Government.</a:t>
            </a:r>
          </a:p>
        </p:txBody>
      </p:sp>
      <p:sp>
        <p:nvSpPr>
          <p:cNvPr id="14" name="Rectangle 3">
            <a:extLst>
              <a:ext uri="{FF2B5EF4-FFF2-40B4-BE49-F238E27FC236}">
                <a16:creationId xmlns:a16="http://schemas.microsoft.com/office/drawing/2014/main" id="{CE0E0264-8709-DD44-95CF-D499A7F77857}"/>
              </a:ext>
            </a:extLst>
          </p:cNvPr>
          <p:cNvSpPr>
            <a:spLocks noGrp="1" noChangeArrowheads="1"/>
          </p:cNvSpPr>
          <p:nvPr>
            <p:ph idx="1"/>
          </p:nvPr>
        </p:nvSpPr>
        <p:spPr>
          <a:xfrm>
            <a:off x="4800599" y="2362200"/>
            <a:ext cx="3810000" cy="1792688"/>
          </a:xfrm>
        </p:spPr>
        <p:txBody>
          <a:bodyPr>
            <a:noAutofit/>
          </a:bodyPr>
          <a:lstStyle/>
          <a:p>
            <a:pPr marL="0" indent="0">
              <a:buNone/>
            </a:pPr>
            <a:r>
              <a:rPr lang="en-US" altLang="en-US" dirty="0"/>
              <a:t>212-417-4730 (phone)</a:t>
            </a:r>
          </a:p>
          <a:p>
            <a:pPr marL="0" indent="0">
              <a:buNone/>
            </a:pPr>
            <a:r>
              <a:rPr lang="en-US" altLang="en-US" dirty="0"/>
              <a:t>212-417-4684 (fax)</a:t>
            </a:r>
          </a:p>
          <a:p>
            <a:pPr marL="0" indent="0">
              <a:buNone/>
            </a:pPr>
            <a:r>
              <a:rPr lang="en-US" altLang="en-US" dirty="0" err="1"/>
              <a:t>www.CQII.org</a:t>
            </a:r>
            <a:r>
              <a:rPr lang="en-US" altLang="en-US" dirty="0"/>
              <a:t> </a:t>
            </a:r>
          </a:p>
          <a:p>
            <a:pPr marL="0" indent="0">
              <a:buNone/>
            </a:pPr>
            <a:r>
              <a:rPr lang="en-US" altLang="en-US" dirty="0"/>
              <a:t>Info@CQII.org</a:t>
            </a:r>
          </a:p>
        </p:txBody>
      </p:sp>
      <p:sp>
        <p:nvSpPr>
          <p:cNvPr id="15" name="Rectangle 3">
            <a:extLst>
              <a:ext uri="{FF2B5EF4-FFF2-40B4-BE49-F238E27FC236}">
                <a16:creationId xmlns:a16="http://schemas.microsoft.com/office/drawing/2014/main" id="{69546F34-0226-984C-B7AF-20A861576E53}"/>
              </a:ext>
            </a:extLst>
          </p:cNvPr>
          <p:cNvSpPr txBox="1">
            <a:spLocks noChangeArrowheads="1"/>
          </p:cNvSpPr>
          <p:nvPr/>
        </p:nvSpPr>
        <p:spPr bwMode="auto">
          <a:xfrm>
            <a:off x="4800599" y="1868889"/>
            <a:ext cx="6629401" cy="50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t>Center for Quality Improvement &amp; Innovation </a:t>
            </a:r>
          </a:p>
        </p:txBody>
      </p:sp>
    </p:spTree>
    <p:custDataLst>
      <p:tags r:id="rId1"/>
    </p:custDataLst>
    <p:extLst>
      <p:ext uri="{BB962C8B-B14F-4D97-AF65-F5344CB8AC3E}">
        <p14:creationId xmlns:p14="http://schemas.microsoft.com/office/powerpoint/2010/main" val="334922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Rectangle 3">
            <a:extLst>
              <a:ext uri="{FF2B5EF4-FFF2-40B4-BE49-F238E27FC236}">
                <a16:creationId xmlns:a16="http://schemas.microsoft.com/office/drawing/2014/main" id="{833F8155-593D-1D4E-A00C-06B325F38024}"/>
              </a:ext>
            </a:extLst>
          </p:cNvPr>
          <p:cNvSpPr>
            <a:spLocks noChangeArrowheads="1"/>
          </p:cNvSpPr>
          <p:nvPr/>
        </p:nvSpPr>
        <p:spPr bwMode="auto">
          <a:xfrm>
            <a:off x="609600" y="5651212"/>
            <a:ext cx="1120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200" b="1" dirty="0"/>
              <a:t>For more information | Check out the CQII Virtual Game Guide (2021) at </a:t>
            </a:r>
            <a:r>
              <a:rPr lang="en-US" altLang="en-US" sz="1200" b="1" dirty="0">
                <a:hlinkClick r:id="rId3"/>
              </a:rPr>
              <a:t>www.CQII.org</a:t>
            </a:r>
            <a:r>
              <a:rPr lang="en-US" altLang="en-US" sz="1200" b="1" dirty="0"/>
              <a:t>, including additional games, resources and the corresponding facilitator guide</a:t>
            </a:r>
          </a:p>
        </p:txBody>
      </p:sp>
      <p:graphicFrame>
        <p:nvGraphicFramePr>
          <p:cNvPr id="6" name="Table 5">
            <a:extLst>
              <a:ext uri="{FF2B5EF4-FFF2-40B4-BE49-F238E27FC236}">
                <a16:creationId xmlns:a16="http://schemas.microsoft.com/office/drawing/2014/main" id="{2B6BFC07-75E5-4001-A988-D8B143EBB996}"/>
              </a:ext>
            </a:extLst>
          </p:cNvPr>
          <p:cNvGraphicFramePr>
            <a:graphicFrameLocks noGrp="1"/>
          </p:cNvGraphicFramePr>
          <p:nvPr>
            <p:extLst>
              <p:ext uri="{D42A27DB-BD31-4B8C-83A1-F6EECF244321}">
                <p14:modId xmlns:p14="http://schemas.microsoft.com/office/powerpoint/2010/main" val="623571468"/>
              </p:ext>
            </p:extLst>
          </p:nvPr>
        </p:nvGraphicFramePr>
        <p:xfrm>
          <a:off x="609600" y="1397000"/>
          <a:ext cx="11125200" cy="4211320"/>
        </p:xfrm>
        <a:graphic>
          <a:graphicData uri="http://schemas.openxmlformats.org/drawingml/2006/table">
            <a:tbl>
              <a:tblPr bandRow="1">
                <a:tableStyleId>{0E3FDE45-AF77-4B5C-9715-49D594BDF05E}</a:tableStyleId>
              </a:tblPr>
              <a:tblGrid>
                <a:gridCol w="5181600">
                  <a:extLst>
                    <a:ext uri="{9D8B030D-6E8A-4147-A177-3AD203B41FA5}">
                      <a16:colId xmlns:a16="http://schemas.microsoft.com/office/drawing/2014/main" val="1368169277"/>
                    </a:ext>
                  </a:extLst>
                </a:gridCol>
                <a:gridCol w="5943600">
                  <a:extLst>
                    <a:ext uri="{9D8B030D-6E8A-4147-A177-3AD203B41FA5}">
                      <a16:colId xmlns:a16="http://schemas.microsoft.com/office/drawing/2014/main" val="39060270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Game</a:t>
                      </a:r>
                      <a:r>
                        <a:rPr lang="en-US" dirty="0"/>
                        <a:t>: </a:t>
                      </a:r>
                      <a:r>
                        <a:rPr lang="en-US" b="1" dirty="0"/>
                        <a:t>Survive at Sea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Length</a:t>
                      </a:r>
                      <a:r>
                        <a:rPr lang="en-US" dirty="0"/>
                        <a:t>: 20-30 minutes</a:t>
                      </a:r>
                    </a:p>
                  </a:txBody>
                  <a:tcPr/>
                </a:tc>
                <a:extLst>
                  <a:ext uri="{0D108BD9-81ED-4DB2-BD59-A6C34878D82A}">
                    <a16:rowId xmlns:a16="http://schemas.microsoft.com/office/drawing/2014/main" val="2536498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 of Game</a:t>
                      </a:r>
                      <a:r>
                        <a:rPr lang="en-US" dirty="0"/>
                        <a:t>: </a:t>
                      </a:r>
                      <a:r>
                        <a:rPr lang="en-US" sz="1800" kern="1200" dirty="0">
                          <a:solidFill>
                            <a:schemeClr val="tx1"/>
                          </a:solidFill>
                          <a:effectLst/>
                          <a:latin typeface="+mn-lt"/>
                          <a:ea typeface="+mn-ea"/>
                          <a:cs typeface="+mn-cs"/>
                        </a:rPr>
                        <a:t>A team problem solving game that emphasizes prioritization and collaboration.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Target Audience</a:t>
                      </a:r>
                      <a:r>
                        <a:rPr lang="en-US" dirty="0"/>
                        <a:t>: </a:t>
                      </a:r>
                      <a:r>
                        <a:rPr lang="en-US" sz="1800" kern="1200" dirty="0">
                          <a:solidFill>
                            <a:schemeClr val="tx1"/>
                          </a:solidFill>
                          <a:effectLst/>
                          <a:latin typeface="+mn-lt"/>
                          <a:ea typeface="+mn-ea"/>
                          <a:cs typeface="+mn-cs"/>
                        </a:rPr>
                        <a:t>Staff, quality improvement team members, people with HIV, and anyone else who are part of a quality improvement team.</a:t>
                      </a:r>
                    </a:p>
                  </a:txBody>
                  <a:tcPr/>
                </a:tc>
                <a:extLst>
                  <a:ext uri="{0D108BD9-81ED-4DB2-BD59-A6C34878D82A}">
                    <a16:rowId xmlns:a16="http://schemas.microsoft.com/office/drawing/2014/main" val="3346585630"/>
                  </a:ext>
                </a:extLst>
              </a:tr>
              <a:tr h="370840">
                <a:tc gridSpan="2">
                  <a:txBody>
                    <a:bodyPr/>
                    <a:lstStyle/>
                    <a:p>
                      <a:r>
                        <a:rPr lang="en-US" b="1" dirty="0"/>
                        <a:t>Learning Objectives </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Learn about how groups outperform individuals when solving complex challenges.</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Engage participants in a creative way to demonstrate the importance of team problem solving.</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Demonstrate the importance of collaboration.</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Learn how to prioritize and find consensus among team members.</a:t>
                      </a:r>
                    </a:p>
                  </a:txBody>
                  <a:tcPr/>
                </a:tc>
                <a:tc hMerge="1">
                  <a:txBody>
                    <a:bodyPr/>
                    <a:lstStyle/>
                    <a:p>
                      <a:endParaRPr lang="en-US" dirty="0"/>
                    </a:p>
                  </a:txBody>
                  <a:tcPr/>
                </a:tc>
                <a:extLst>
                  <a:ext uri="{0D108BD9-81ED-4DB2-BD59-A6C34878D82A}">
                    <a16:rowId xmlns:a16="http://schemas.microsoft.com/office/drawing/2014/main" val="1913869789"/>
                  </a:ext>
                </a:extLst>
              </a:tr>
              <a:tr h="370840">
                <a:tc gridSpan="2">
                  <a:txBody>
                    <a:bodyPr/>
                    <a:lstStyle/>
                    <a:p>
                      <a:r>
                        <a:rPr lang="en-US" b="1" dirty="0"/>
                        <a:t>Agenda</a:t>
                      </a:r>
                    </a:p>
                    <a:p>
                      <a:pPr marL="342900" indent="-342900">
                        <a:buFont typeface="+mj-lt"/>
                        <a:buAutoNum type="arabicPeriod"/>
                      </a:pPr>
                      <a:r>
                        <a:rPr lang="en-US" dirty="0"/>
                        <a:t>Setting the stage for the interactive exercise.</a:t>
                      </a:r>
                    </a:p>
                    <a:p>
                      <a:pPr marL="342900" indent="-342900">
                        <a:buFont typeface="+mj-lt"/>
                        <a:buAutoNum type="arabicPeriod"/>
                      </a:pPr>
                      <a:r>
                        <a:rPr lang="en-US" dirty="0"/>
                        <a:t>Playing the Survive at Sea game. </a:t>
                      </a:r>
                    </a:p>
                    <a:p>
                      <a:pPr marL="342900" indent="-342900">
                        <a:buFont typeface="+mj-lt"/>
                        <a:buAutoNum type="arabicPeriod"/>
                      </a:pPr>
                      <a:r>
                        <a:rPr lang="en-US" dirty="0"/>
                        <a:t>Debrief and discussion on what lessons learned are and how they apply to HIV care.</a:t>
                      </a:r>
                    </a:p>
                    <a:p>
                      <a:pPr marL="342900" indent="-342900">
                        <a:buFont typeface="+mj-lt"/>
                        <a:buAutoNum type="arabicPeriod"/>
                      </a:pPr>
                      <a:r>
                        <a:rPr lang="en-US" dirty="0"/>
                        <a:t>Feedback and close.</a:t>
                      </a:r>
                    </a:p>
                  </a:txBody>
                  <a:tcPr/>
                </a:tc>
                <a:tc hMerge="1">
                  <a:txBody>
                    <a:bodyPr/>
                    <a:lstStyle/>
                    <a:p>
                      <a:endParaRPr lang="en-US" dirty="0"/>
                    </a:p>
                  </a:txBody>
                  <a:tcPr/>
                </a:tc>
                <a:extLst>
                  <a:ext uri="{0D108BD9-81ED-4DB2-BD59-A6C34878D82A}">
                    <a16:rowId xmlns:a16="http://schemas.microsoft.com/office/drawing/2014/main" val="3961016305"/>
                  </a:ext>
                </a:extLst>
              </a:tr>
            </a:tbl>
          </a:graphicData>
        </a:graphic>
      </p:graphicFrame>
    </p:spTree>
    <p:custDataLst>
      <p:tags r:id="rId1"/>
    </p:custDataLst>
    <p:extLst>
      <p:ext uri="{BB962C8B-B14F-4D97-AF65-F5344CB8AC3E}">
        <p14:creationId xmlns:p14="http://schemas.microsoft.com/office/powerpoint/2010/main" val="220287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7ADCDB2-F664-994E-9E1E-3157FEF81909}"/>
              </a:ext>
            </a:extLst>
          </p:cNvPr>
          <p:cNvSpPr>
            <a:spLocks noGrp="1" noChangeArrowheads="1"/>
          </p:cNvSpPr>
          <p:nvPr>
            <p:ph type="title"/>
          </p:nvPr>
        </p:nvSpPr>
        <p:spPr>
          <a:xfrm>
            <a:off x="914400" y="533400"/>
            <a:ext cx="10363200" cy="762000"/>
          </a:xfrm>
        </p:spPr>
        <p:txBody>
          <a:bodyPr/>
          <a:lstStyle/>
          <a:p>
            <a:pPr eaLnBrk="1" hangingPunct="1"/>
            <a:r>
              <a:rPr lang="en-US" altLang="en-US" dirty="0">
                <a:ea typeface="ＭＳ Ｐゴシック" panose="020B0600070205080204" pitchFamily="34" charset="-128"/>
              </a:rPr>
              <a:t>Overview: Survive at Sea</a:t>
            </a:r>
          </a:p>
        </p:txBody>
      </p:sp>
      <p:sp>
        <p:nvSpPr>
          <p:cNvPr id="17410" name="Rectangle 3">
            <a:extLst>
              <a:ext uri="{FF2B5EF4-FFF2-40B4-BE49-F238E27FC236}">
                <a16:creationId xmlns:a16="http://schemas.microsoft.com/office/drawing/2014/main" id="{4A577298-2DC2-EA47-B166-B272315808D2}"/>
              </a:ext>
            </a:extLst>
          </p:cNvPr>
          <p:cNvSpPr>
            <a:spLocks noGrp="1" noChangeArrowheads="1"/>
          </p:cNvSpPr>
          <p:nvPr>
            <p:ph type="body" idx="1"/>
          </p:nvPr>
        </p:nvSpPr>
        <p:spPr>
          <a:xfrm>
            <a:off x="4495800" y="1840231"/>
            <a:ext cx="7315200" cy="3798569"/>
          </a:xfrm>
        </p:spPr>
        <p:txBody>
          <a:bodyPr/>
          <a:lstStyle/>
          <a:p>
            <a:r>
              <a:rPr lang="en-US" altLang="en-US" sz="2800" dirty="0">
                <a:ea typeface="ＭＳ Ｐゴシック" panose="020B0600070205080204" pitchFamily="34" charset="-128"/>
              </a:rPr>
              <a:t>Introduction to Game Scenario</a:t>
            </a:r>
          </a:p>
          <a:p>
            <a:r>
              <a:rPr lang="en-US" altLang="en-US" sz="2800" dirty="0">
                <a:ea typeface="ＭＳ Ｐゴシック" panose="020B0600070205080204" pitchFamily="34" charset="-128"/>
              </a:rPr>
              <a:t>Individual Ranking</a:t>
            </a:r>
          </a:p>
          <a:p>
            <a:r>
              <a:rPr lang="en-US" altLang="en-US" sz="2800" dirty="0">
                <a:ea typeface="ＭＳ Ｐゴシック" panose="020B0600070205080204" pitchFamily="34" charset="-128"/>
              </a:rPr>
              <a:t>Group Discussion and Ranking</a:t>
            </a:r>
          </a:p>
          <a:p>
            <a:r>
              <a:rPr lang="en-US" altLang="en-US" sz="2800" dirty="0">
                <a:ea typeface="ＭＳ Ｐゴシック" panose="020B0600070205080204" pitchFamily="34" charset="-128"/>
              </a:rPr>
              <a:t>Debriefing</a:t>
            </a:r>
          </a:p>
        </p:txBody>
      </p:sp>
      <p:pic>
        <p:nvPicPr>
          <p:cNvPr id="6" name="Picture 2" descr="Premium Photo | White sailing ship yacht at sea. aerial drone view of  sailboat">
            <a:extLst>
              <a:ext uri="{FF2B5EF4-FFF2-40B4-BE49-F238E27FC236}">
                <a16:creationId xmlns:a16="http://schemas.microsoft.com/office/drawing/2014/main" id="{1CCE2DCB-5302-A245-A284-4E3927E52E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17" t="5439"/>
          <a:stretch/>
        </p:blipFill>
        <p:spPr bwMode="auto">
          <a:xfrm>
            <a:off x="838200" y="1729897"/>
            <a:ext cx="2777458"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1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829F2C6-2BCB-564C-B59E-59F2530C5CC3}"/>
              </a:ext>
            </a:extLst>
          </p:cNvPr>
          <p:cNvSpPr>
            <a:spLocks noGrp="1" noChangeArrowheads="1"/>
          </p:cNvSpPr>
          <p:nvPr>
            <p:ph type="title"/>
          </p:nvPr>
        </p:nvSpPr>
        <p:spPr>
          <a:xfrm>
            <a:off x="880110" y="533400"/>
            <a:ext cx="10363200" cy="762000"/>
          </a:xfrm>
        </p:spPr>
        <p:txBody>
          <a:bodyPr/>
          <a:lstStyle/>
          <a:p>
            <a:pPr eaLnBrk="1" hangingPunct="1"/>
            <a:r>
              <a:rPr lang="en-US" altLang="en-US" dirty="0"/>
              <a:t>Game Scenario</a:t>
            </a:r>
          </a:p>
        </p:txBody>
      </p:sp>
      <p:sp>
        <p:nvSpPr>
          <p:cNvPr id="6147" name="Rectangle 3">
            <a:extLst>
              <a:ext uri="{FF2B5EF4-FFF2-40B4-BE49-F238E27FC236}">
                <a16:creationId xmlns:a16="http://schemas.microsoft.com/office/drawing/2014/main" id="{43667CD2-B43B-4845-8453-3280CAABD3BF}"/>
              </a:ext>
            </a:extLst>
          </p:cNvPr>
          <p:cNvSpPr>
            <a:spLocks noGrp="1" noChangeArrowheads="1"/>
          </p:cNvSpPr>
          <p:nvPr>
            <p:ph type="body" idx="1"/>
          </p:nvPr>
        </p:nvSpPr>
        <p:spPr>
          <a:xfrm>
            <a:off x="914400" y="1447800"/>
            <a:ext cx="10363200" cy="4419600"/>
          </a:xfrm>
        </p:spPr>
        <p:txBody>
          <a:bodyPr/>
          <a:lstStyle/>
          <a:p>
            <a:pPr marL="0" indent="3175" eaLnBrk="1" hangingPunct="1">
              <a:buNone/>
            </a:pPr>
            <a:r>
              <a:rPr lang="en-US" altLang="en-US" dirty="0"/>
              <a:t>You and your team have chartered a yacht. None of you have any previous sailing experience, and you have hired an experienced skipper and two-person crew. As you sail through the Southern Pacific Ocean a fire breaks out and much of the yacht and its contents are destroyed. The yacht is slowly sinking. Your location is unclear because vital navigational and radio equipment has been damaged. The yacht skipper and crew have been lost while trying to fight the fire. Your best guestimate is that you are approximately 1000 miles southwest of the nearest landfall. You and your friends have managed to save the following 15 items, undamaged and intact after the fire. In addition to the below, you have salvaged a four-man rubber life craft. The total contents of your combined pocket’s amounts to a packet of cigarettes, three boxes of matches and 3 $5 notes. </a:t>
            </a:r>
          </a:p>
        </p:txBody>
      </p:sp>
    </p:spTree>
    <p:extLst>
      <p:ext uri="{BB962C8B-B14F-4D97-AF65-F5344CB8AC3E}">
        <p14:creationId xmlns:p14="http://schemas.microsoft.com/office/powerpoint/2010/main" val="138493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2652"/>
            <a:ext cx="10515600" cy="626548"/>
          </a:xfrm>
        </p:spPr>
        <p:txBody>
          <a:bodyPr>
            <a:normAutofit fontScale="90000"/>
          </a:bodyPr>
          <a:lstStyle/>
          <a:p>
            <a:r>
              <a:rPr lang="en-US" sz="3600" dirty="0"/>
              <a:t>Items Recovered</a:t>
            </a:r>
          </a:p>
        </p:txBody>
      </p:sp>
      <p:graphicFrame>
        <p:nvGraphicFramePr>
          <p:cNvPr id="4" name="Table 3"/>
          <p:cNvGraphicFramePr>
            <a:graphicFrameLocks noGrp="1"/>
          </p:cNvGraphicFramePr>
          <p:nvPr>
            <p:extLst>
              <p:ext uri="{D42A27DB-BD31-4B8C-83A1-F6EECF244321}">
                <p14:modId xmlns:p14="http://schemas.microsoft.com/office/powerpoint/2010/main" val="4021732262"/>
              </p:ext>
            </p:extLst>
          </p:nvPr>
        </p:nvGraphicFramePr>
        <p:xfrm>
          <a:off x="685800" y="1524000"/>
          <a:ext cx="11032512" cy="4145280"/>
        </p:xfrm>
        <a:graphic>
          <a:graphicData uri="http://schemas.openxmlformats.org/drawingml/2006/table">
            <a:tbl>
              <a:tblPr bandRow="1">
                <a:tableStyleId>{21E4AEA4-8DFA-4A89-87EB-49C32662AFE0}</a:tableStyleId>
              </a:tblPr>
              <a:tblGrid>
                <a:gridCol w="5314431">
                  <a:extLst>
                    <a:ext uri="{9D8B030D-6E8A-4147-A177-3AD203B41FA5}">
                      <a16:colId xmlns:a16="http://schemas.microsoft.com/office/drawing/2014/main" val="20000"/>
                    </a:ext>
                  </a:extLst>
                </a:gridCol>
                <a:gridCol w="5718081">
                  <a:extLst>
                    <a:ext uri="{9D8B030D-6E8A-4147-A177-3AD203B41FA5}">
                      <a16:colId xmlns:a16="http://schemas.microsoft.com/office/drawing/2014/main" val="20001"/>
                    </a:ext>
                  </a:extLst>
                </a:gridCol>
              </a:tblGrid>
              <a:tr h="502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A sextant (navigation instrument)</a:t>
                      </a:r>
                      <a:endParaRPr kumimoji="0" lang="en-US" sz="2800" b="0" i="0" u="none" strike="noStrike" kern="1200" cap="none" spc="0" normalizeH="0" baseline="0" noProof="0" dirty="0">
                        <a:ln>
                          <a:noFill/>
                        </a:ln>
                        <a:solidFill>
                          <a:prstClr val="black"/>
                        </a:solidFill>
                        <a:effectLst/>
                        <a:uLnTx/>
                        <a:uFillTx/>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Small transistor radio</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u="none" strike="noStrike" kern="1200" cap="none" spc="0" normalizeH="0" baseline="0" noProof="0" dirty="0">
                          <a:ln>
                            <a:noFill/>
                          </a:ln>
                          <a:solidFill>
                            <a:prstClr val="black"/>
                          </a:solidFill>
                          <a:effectLst/>
                          <a:uLnTx/>
                          <a:uFillTx/>
                        </a:rPr>
                        <a:t>A shaving mirror</a:t>
                      </a:r>
                      <a:endParaRPr kumimoji="0" lang="en-US" sz="2800" b="0" i="0" u="none" strike="noStrike" kern="1200" cap="none" spc="0" normalizeH="0" baseline="0" noProof="0" dirty="0">
                        <a:ln>
                          <a:noFill/>
                        </a:ln>
                        <a:solidFill>
                          <a:prstClr val="black"/>
                        </a:solidFill>
                        <a:effectLst/>
                        <a:uLnTx/>
                        <a:uFillTx/>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20 sq ft. of opaque plastic sheeting</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A quantity of mosquito netting</a:t>
                      </a:r>
                      <a:endParaRPr kumimoji="0" lang="en-US" sz="2800" b="0" i="0" u="none" strike="noStrike" kern="1200" cap="none" spc="0" normalizeH="0" baseline="0" noProof="0" dirty="0">
                        <a:ln>
                          <a:noFill/>
                        </a:ln>
                        <a:solidFill>
                          <a:prstClr val="black"/>
                        </a:solidFill>
                        <a:effectLst/>
                        <a:uLnTx/>
                        <a:uFillTx/>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A can of shark repellent</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5 gallons of water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One bottle of 160 proof rum</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A case of army rations</a:t>
                      </a:r>
                      <a:endParaRPr kumimoji="0" lang="en-US" sz="2800" b="0" i="0" u="none" strike="noStrike" kern="1200" cap="none" spc="0" normalizeH="0" baseline="0" noProof="0" dirty="0">
                        <a:ln>
                          <a:noFill/>
                        </a:ln>
                        <a:solidFill>
                          <a:prstClr val="black"/>
                        </a:solidFill>
                        <a:effectLst/>
                        <a:uLnTx/>
                        <a:uFillTx/>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15 feet of nylon rope</a:t>
                      </a:r>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Maps of the Pacific Ocean</a:t>
                      </a:r>
                      <a:endParaRPr kumimoji="0" lang="en-US" sz="2800" b="0" i="0" u="none" strike="noStrike" kern="1200" cap="none" spc="0" normalizeH="0" baseline="0" noProof="0" dirty="0">
                        <a:ln>
                          <a:noFill/>
                        </a:ln>
                        <a:solidFill>
                          <a:prstClr val="black"/>
                        </a:solidFill>
                        <a:effectLst/>
                        <a:uLnTx/>
                        <a:uFillTx/>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2 boxes of chocolate bars</a:t>
                      </a:r>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A floating seat cushion</a:t>
                      </a:r>
                      <a:endParaRPr kumimoji="0" lang="en-US" sz="2800" b="0" i="0" u="none" strike="noStrike" kern="1200" cap="none" spc="0" normalizeH="0" baseline="0" noProof="0" dirty="0">
                        <a:ln>
                          <a:noFill/>
                        </a:ln>
                        <a:solidFill>
                          <a:prstClr val="black"/>
                        </a:solidFill>
                        <a:effectLst/>
                        <a:uLnTx/>
                        <a:uFillTx/>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A fishing kit &amp; pole </a:t>
                      </a:r>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A 2 gallon can of oil/petrol mixture</a:t>
                      </a:r>
                    </a:p>
                  </a:txBody>
                  <a:tcPr/>
                </a:tc>
                <a:tc>
                  <a:txBody>
                    <a:bodyPr/>
                    <a:lstStyle/>
                    <a:p>
                      <a:endParaRPr lang="en-US" sz="2800" b="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0239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12533CE-E098-7641-89EB-83660823C066}"/>
              </a:ext>
            </a:extLst>
          </p:cNvPr>
          <p:cNvSpPr>
            <a:spLocks noGrp="1" noChangeArrowheads="1"/>
          </p:cNvSpPr>
          <p:nvPr>
            <p:ph type="title"/>
          </p:nvPr>
        </p:nvSpPr>
        <p:spPr/>
        <p:txBody>
          <a:bodyPr/>
          <a:lstStyle/>
          <a:p>
            <a:pPr eaLnBrk="1" hangingPunct="1"/>
            <a:r>
              <a:rPr lang="en-US" altLang="en-US" dirty="0"/>
              <a:t>Individual Ranking: 3 minutes</a:t>
            </a:r>
          </a:p>
        </p:txBody>
      </p:sp>
      <p:sp>
        <p:nvSpPr>
          <p:cNvPr id="8195" name="Rectangle 3">
            <a:extLst>
              <a:ext uri="{FF2B5EF4-FFF2-40B4-BE49-F238E27FC236}">
                <a16:creationId xmlns:a16="http://schemas.microsoft.com/office/drawing/2014/main" id="{C9175121-F233-AA4C-B5DD-617C48F72C44}"/>
              </a:ext>
            </a:extLst>
          </p:cNvPr>
          <p:cNvSpPr>
            <a:spLocks noGrp="1" noChangeArrowheads="1"/>
          </p:cNvSpPr>
          <p:nvPr>
            <p:ph type="body" idx="1"/>
          </p:nvPr>
        </p:nvSpPr>
        <p:spPr>
          <a:xfrm>
            <a:off x="4114800" y="1840230"/>
            <a:ext cx="7264400" cy="4027169"/>
          </a:xfrm>
        </p:spPr>
        <p:txBody>
          <a:bodyPr/>
          <a:lstStyle/>
          <a:p>
            <a:pPr eaLnBrk="1" hangingPunct="1"/>
            <a:r>
              <a:rPr lang="en-US" altLang="en-US" sz="2800" dirty="0"/>
              <a:t>What are the most important items?</a:t>
            </a:r>
          </a:p>
          <a:p>
            <a:pPr lvl="1" eaLnBrk="1" hangingPunct="1"/>
            <a:r>
              <a:rPr lang="en-US" altLang="en-US" sz="2800" dirty="0"/>
              <a:t>Using the Reporting Form, place the number 1 by the most important item, the number 2 by the second most important, and so on through number 15 for the least important.</a:t>
            </a:r>
          </a:p>
        </p:txBody>
      </p:sp>
      <p:pic>
        <p:nvPicPr>
          <p:cNvPr id="5" name="Picture 2" descr="Premium Photo | White sailing ship yacht at sea. aerial drone view of  sailboat">
            <a:extLst>
              <a:ext uri="{FF2B5EF4-FFF2-40B4-BE49-F238E27FC236}">
                <a16:creationId xmlns:a16="http://schemas.microsoft.com/office/drawing/2014/main" id="{0D21DAB2-C8F3-8E47-B9A1-873188ABE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17" t="5439"/>
          <a:stretch/>
        </p:blipFill>
        <p:spPr bwMode="auto">
          <a:xfrm>
            <a:off x="838200" y="1729897"/>
            <a:ext cx="2777458"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F3E307B-0ACB-BB4A-A2EA-9662431FA959}"/>
              </a:ext>
            </a:extLst>
          </p:cNvPr>
          <p:cNvSpPr>
            <a:spLocks noGrp="1" noChangeArrowheads="1"/>
          </p:cNvSpPr>
          <p:nvPr>
            <p:ph type="title"/>
          </p:nvPr>
        </p:nvSpPr>
        <p:spPr/>
        <p:txBody>
          <a:bodyPr/>
          <a:lstStyle/>
          <a:p>
            <a:pPr eaLnBrk="1" hangingPunct="1"/>
            <a:r>
              <a:rPr lang="en-US" altLang="en-US" dirty="0"/>
              <a:t>Group Ranking: 20 minutes</a:t>
            </a:r>
          </a:p>
        </p:txBody>
      </p:sp>
      <p:sp>
        <p:nvSpPr>
          <p:cNvPr id="9219" name="Rectangle 3">
            <a:extLst>
              <a:ext uri="{FF2B5EF4-FFF2-40B4-BE49-F238E27FC236}">
                <a16:creationId xmlns:a16="http://schemas.microsoft.com/office/drawing/2014/main" id="{E28258FA-3F2D-9947-B3BD-89CB211D4873}"/>
              </a:ext>
            </a:extLst>
          </p:cNvPr>
          <p:cNvSpPr>
            <a:spLocks noGrp="1" noChangeArrowheads="1"/>
          </p:cNvSpPr>
          <p:nvPr>
            <p:ph type="body" idx="1"/>
          </p:nvPr>
        </p:nvSpPr>
        <p:spPr>
          <a:xfrm>
            <a:off x="4267200" y="1840230"/>
            <a:ext cx="7620000" cy="4027169"/>
          </a:xfrm>
        </p:spPr>
        <p:txBody>
          <a:bodyPr/>
          <a:lstStyle/>
          <a:p>
            <a:pPr eaLnBrk="1" hangingPunct="1"/>
            <a:r>
              <a:rPr lang="en-US" altLang="en-US" sz="3000" dirty="0"/>
              <a:t>Form Groups: 8-10 individuals and assign</a:t>
            </a:r>
            <a:r>
              <a:rPr lang="en-US" altLang="en-US" sz="2800" dirty="0"/>
              <a:t> one facilitator, one observer, and a recorder. </a:t>
            </a:r>
          </a:p>
          <a:p>
            <a:pPr lvl="1" eaLnBrk="1" hangingPunct="1"/>
            <a:r>
              <a:rPr lang="en-US" altLang="en-US" sz="2800" dirty="0"/>
              <a:t>Discuss the ranking of the recovered items in the group and develop one ranking.</a:t>
            </a:r>
          </a:p>
          <a:p>
            <a:pPr lvl="1" eaLnBrk="1" hangingPunct="1"/>
            <a:r>
              <a:rPr lang="en-US" altLang="en-US" sz="2800" dirty="0"/>
              <a:t>Using the Reporting Form, place the number 1 by the most important item, the number 2 by the second most important, and so on through number 15 for the least important.</a:t>
            </a:r>
          </a:p>
        </p:txBody>
      </p:sp>
      <p:pic>
        <p:nvPicPr>
          <p:cNvPr id="5" name="Picture 2" descr="Premium Photo | White sailing ship yacht at sea. aerial drone view of  sailboat">
            <a:extLst>
              <a:ext uri="{FF2B5EF4-FFF2-40B4-BE49-F238E27FC236}">
                <a16:creationId xmlns:a16="http://schemas.microsoft.com/office/drawing/2014/main" id="{FB3F671C-FB14-3449-AF99-160C3C332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17" t="5439"/>
          <a:stretch/>
        </p:blipFill>
        <p:spPr bwMode="auto">
          <a:xfrm>
            <a:off x="838200" y="1729897"/>
            <a:ext cx="2777458"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9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A63F6F-DA16-5F46-B121-1DFE568DF65D}"/>
              </a:ext>
            </a:extLst>
          </p:cNvPr>
          <p:cNvSpPr>
            <a:spLocks noGrp="1" noChangeArrowheads="1"/>
          </p:cNvSpPr>
          <p:nvPr>
            <p:ph type="title"/>
          </p:nvPr>
        </p:nvSpPr>
        <p:spPr>
          <a:xfrm>
            <a:off x="914400" y="533400"/>
            <a:ext cx="10363200" cy="762000"/>
          </a:xfrm>
        </p:spPr>
        <p:txBody>
          <a:bodyPr/>
          <a:lstStyle/>
          <a:p>
            <a:pPr eaLnBrk="1" hangingPunct="1"/>
            <a:r>
              <a:rPr lang="en-US" altLang="en-US" dirty="0"/>
              <a:t>Scoring</a:t>
            </a:r>
          </a:p>
        </p:txBody>
      </p:sp>
      <p:sp>
        <p:nvSpPr>
          <p:cNvPr id="10243" name="Rectangle 3">
            <a:extLst>
              <a:ext uri="{FF2B5EF4-FFF2-40B4-BE49-F238E27FC236}">
                <a16:creationId xmlns:a16="http://schemas.microsoft.com/office/drawing/2014/main" id="{1F82E1BB-EC63-014B-8DC7-20C230BA7287}"/>
              </a:ext>
            </a:extLst>
          </p:cNvPr>
          <p:cNvSpPr>
            <a:spLocks noGrp="1" noChangeArrowheads="1"/>
          </p:cNvSpPr>
          <p:nvPr>
            <p:ph type="body" idx="1"/>
          </p:nvPr>
        </p:nvSpPr>
        <p:spPr>
          <a:xfrm>
            <a:off x="4343400" y="1729898"/>
            <a:ext cx="7696200" cy="4137502"/>
          </a:xfrm>
        </p:spPr>
        <p:txBody>
          <a:bodyPr/>
          <a:lstStyle/>
          <a:p>
            <a:pPr eaLnBrk="1" hangingPunct="1"/>
            <a:r>
              <a:rPr lang="en-US" altLang="en-US" sz="2800" dirty="0"/>
              <a:t>For each item, mark the number of points that your score differs from the ranking suggested by the US Coastguard, then add up all the points. Disregard plus or minus differences. The lower the total, the better your score. </a:t>
            </a:r>
          </a:p>
          <a:p>
            <a:pPr lvl="1" eaLnBrk="1" hangingPunct="1"/>
            <a:r>
              <a:rPr lang="en-US" altLang="en-US" sz="2800" dirty="0"/>
              <a:t>Example: Box of matches – Individual Ranking 5 and US Coastguard Ranking 10; count 5 points.</a:t>
            </a:r>
          </a:p>
          <a:p>
            <a:pPr lvl="1" eaLnBrk="1" hangingPunct="1"/>
            <a:r>
              <a:rPr lang="en-US" altLang="en-US" sz="2800" dirty="0"/>
              <a:t>Score the individual and group rankings.</a:t>
            </a:r>
          </a:p>
          <a:p>
            <a:pPr lvl="1" eaLnBrk="1" hangingPunct="1"/>
            <a:endParaRPr lang="en-US" altLang="en-US" sz="2800" dirty="0"/>
          </a:p>
        </p:txBody>
      </p:sp>
      <p:pic>
        <p:nvPicPr>
          <p:cNvPr id="5" name="Picture 2" descr="Premium Photo | White sailing ship yacht at sea. aerial drone view of  sailboat">
            <a:extLst>
              <a:ext uri="{FF2B5EF4-FFF2-40B4-BE49-F238E27FC236}">
                <a16:creationId xmlns:a16="http://schemas.microsoft.com/office/drawing/2014/main" id="{E5E05BFC-28C7-7C4A-ADD7-E72C24F98E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17" t="5439"/>
          <a:stretch/>
        </p:blipFill>
        <p:spPr bwMode="auto">
          <a:xfrm>
            <a:off x="838200" y="1729897"/>
            <a:ext cx="2777458"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0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7C64910F-E042-294B-B63B-97DF1F260004}"/>
              </a:ext>
            </a:extLst>
          </p:cNvPr>
          <p:cNvSpPr txBox="1">
            <a:spLocks noChangeArrowheads="1"/>
          </p:cNvSpPr>
          <p:nvPr/>
        </p:nvSpPr>
        <p:spPr bwMode="auto">
          <a:xfrm>
            <a:off x="9144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pPr eaLnBrk="1" hangingPunct="1"/>
            <a:r>
              <a:rPr lang="en-US" dirty="0"/>
              <a:t>Experts Rankings</a:t>
            </a:r>
            <a:endParaRPr lang="en-US" altLang="en-US" kern="0" dirty="0"/>
          </a:p>
        </p:txBody>
      </p:sp>
      <p:graphicFrame>
        <p:nvGraphicFramePr>
          <p:cNvPr id="4" name="Table 3"/>
          <p:cNvGraphicFramePr>
            <a:graphicFrameLocks noGrp="1"/>
          </p:cNvGraphicFramePr>
          <p:nvPr>
            <p:extLst>
              <p:ext uri="{D42A27DB-BD31-4B8C-83A1-F6EECF244321}">
                <p14:modId xmlns:p14="http://schemas.microsoft.com/office/powerpoint/2010/main" val="2284152781"/>
              </p:ext>
            </p:extLst>
          </p:nvPr>
        </p:nvGraphicFramePr>
        <p:xfrm>
          <a:off x="228601" y="1295400"/>
          <a:ext cx="5638799" cy="4572000"/>
        </p:xfrm>
        <a:graphic>
          <a:graphicData uri="http://schemas.openxmlformats.org/drawingml/2006/table">
            <a:tbl>
              <a:tblPr firstRow="1" bandRow="1">
                <a:tableStyleId>{21E4AEA4-8DFA-4A89-87EB-49C32662AFE0}</a:tableStyleId>
              </a:tblPr>
              <a:tblGrid>
                <a:gridCol w="1041624">
                  <a:extLst>
                    <a:ext uri="{9D8B030D-6E8A-4147-A177-3AD203B41FA5}">
                      <a16:colId xmlns:a16="http://schemas.microsoft.com/office/drawing/2014/main" val="20000"/>
                    </a:ext>
                  </a:extLst>
                </a:gridCol>
                <a:gridCol w="875114">
                  <a:extLst>
                    <a:ext uri="{9D8B030D-6E8A-4147-A177-3AD203B41FA5}">
                      <a16:colId xmlns:a16="http://schemas.microsoft.com/office/drawing/2014/main" val="20001"/>
                    </a:ext>
                  </a:extLst>
                </a:gridCol>
                <a:gridCol w="3722061">
                  <a:extLst>
                    <a:ext uri="{9D8B030D-6E8A-4147-A177-3AD203B41FA5}">
                      <a16:colId xmlns:a16="http://schemas.microsoft.com/office/drawing/2014/main" val="20002"/>
                    </a:ext>
                  </a:extLst>
                </a:gridCol>
              </a:tblGrid>
              <a:tr h="0">
                <a:tc>
                  <a:txBody>
                    <a:bodyPr/>
                    <a:lstStyle/>
                    <a:p>
                      <a:r>
                        <a:rPr lang="en-US" sz="2000" dirty="0"/>
                        <a:t>Item</a:t>
                      </a:r>
                      <a:endParaRPr lang="en-US" sz="2000" dirty="0">
                        <a:latin typeface="Garamond" panose="02020404030301010803" pitchFamily="18" charset="0"/>
                      </a:endParaRPr>
                    </a:p>
                  </a:txBody>
                  <a:tcPr/>
                </a:tc>
                <a:tc>
                  <a:txBody>
                    <a:bodyPr/>
                    <a:lstStyle/>
                    <a:p>
                      <a:r>
                        <a:rPr lang="en-US" sz="2000" dirty="0"/>
                        <a:t>Rank</a:t>
                      </a:r>
                      <a:endParaRPr lang="en-US" sz="2000" dirty="0">
                        <a:latin typeface="Garamond" panose="02020404030301010803" pitchFamily="18" charset="0"/>
                      </a:endParaRPr>
                    </a:p>
                  </a:txBody>
                  <a:tcPr/>
                </a:tc>
                <a:tc>
                  <a:txBody>
                    <a:bodyPr/>
                    <a:lstStyle/>
                    <a:p>
                      <a:r>
                        <a:rPr lang="en-US" sz="2000" dirty="0"/>
                        <a:t>Coast Guard Logic</a:t>
                      </a:r>
                      <a:endParaRPr lang="en-US" sz="2000" dirty="0">
                        <a:latin typeface="Garamond" panose="02020404030301010803" pitchFamily="18" charset="0"/>
                      </a:endParaRPr>
                    </a:p>
                  </a:txBody>
                  <a:tcPr/>
                </a:tc>
                <a:extLst>
                  <a:ext uri="{0D108BD9-81ED-4DB2-BD59-A6C34878D82A}">
                    <a16:rowId xmlns:a16="http://schemas.microsoft.com/office/drawing/2014/main" val="10000"/>
                  </a:ext>
                </a:extLst>
              </a:tr>
              <a:tr h="0">
                <a:tc>
                  <a:txBody>
                    <a:bodyPr/>
                    <a:lstStyle/>
                    <a:p>
                      <a:r>
                        <a:rPr lang="en-US" sz="1600" dirty="0"/>
                        <a:t>Sextant</a:t>
                      </a:r>
                      <a:endParaRPr lang="en-US" sz="1600" dirty="0">
                        <a:latin typeface="Garamond" panose="02020404030301010803"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15</a:t>
                      </a:r>
                      <a:endParaRPr lang="en-US" sz="2400" b="1" dirty="0">
                        <a:latin typeface="Garamond" panose="02020404030301010803" pitchFamily="18" charset="0"/>
                      </a:endParaRPr>
                    </a:p>
                  </a:txBody>
                  <a:tcPr/>
                </a:tc>
                <a:tc>
                  <a:txBody>
                    <a:bodyPr/>
                    <a:lstStyle/>
                    <a:p>
                      <a:r>
                        <a:rPr lang="en-US" sz="1600" dirty="0"/>
                        <a:t>Useless without the relevant tables and a</a:t>
                      </a:r>
                      <a:r>
                        <a:rPr lang="en-US" sz="1600" baseline="0" dirty="0"/>
                        <a:t> </a:t>
                      </a:r>
                      <a:r>
                        <a:rPr lang="en-US" sz="1600" dirty="0"/>
                        <a:t>chronometer</a:t>
                      </a:r>
                      <a:endParaRPr lang="en-US" sz="1600" dirty="0">
                        <a:latin typeface="Garamond" panose="02020404030301010803" pitchFamily="18" charset="0"/>
                      </a:endParaRPr>
                    </a:p>
                  </a:txBody>
                  <a:tcPr/>
                </a:tc>
                <a:extLst>
                  <a:ext uri="{0D108BD9-81ED-4DB2-BD59-A6C34878D82A}">
                    <a16:rowId xmlns:a16="http://schemas.microsoft.com/office/drawing/2014/main" val="10001"/>
                  </a:ext>
                </a:extLst>
              </a:tr>
              <a:tr h="0">
                <a:tc>
                  <a:txBody>
                    <a:bodyPr/>
                    <a:lstStyle/>
                    <a:p>
                      <a:r>
                        <a:rPr lang="en-US" sz="1600" b="0" u="none" strike="noStrike" baseline="0" dirty="0"/>
                        <a:t>Shaving mirror</a:t>
                      </a:r>
                      <a:endParaRPr lang="en-US" sz="1600" dirty="0">
                        <a:latin typeface="Garamond" panose="02020404030301010803" pitchFamily="18" charset="0"/>
                      </a:endParaRPr>
                    </a:p>
                  </a:txBody>
                  <a:tcPr/>
                </a:tc>
                <a:tc>
                  <a:txBody>
                    <a:bodyPr/>
                    <a:lstStyle/>
                    <a:p>
                      <a:pPr algn="ctr"/>
                      <a:r>
                        <a:rPr lang="en-US" sz="2400" b="1" dirty="0"/>
                        <a:t>1</a:t>
                      </a:r>
                      <a:endParaRPr lang="en-US" sz="2400" b="1" dirty="0">
                        <a:latin typeface="Garamond" panose="02020404030301010803" pitchFamily="18" charset="0"/>
                      </a:endParaRPr>
                    </a:p>
                  </a:txBody>
                  <a:tcPr/>
                </a:tc>
                <a:tc>
                  <a:txBody>
                    <a:bodyPr/>
                    <a:lstStyle/>
                    <a:p>
                      <a:r>
                        <a:rPr lang="en-US" sz="1600" dirty="0"/>
                        <a:t>Critical</a:t>
                      </a:r>
                      <a:r>
                        <a:rPr lang="en-US" sz="1600" baseline="0" dirty="0"/>
                        <a:t> for communication since </a:t>
                      </a:r>
                      <a:r>
                        <a:rPr lang="en-US" sz="1600" dirty="0"/>
                        <a:t>a mirror can</a:t>
                      </a:r>
                      <a:r>
                        <a:rPr lang="en-US" sz="1600" baseline="0" dirty="0"/>
                        <a:t> </a:t>
                      </a:r>
                      <a:r>
                        <a:rPr lang="en-US" sz="1600" dirty="0"/>
                        <a:t>generate five million candlepower of light</a:t>
                      </a:r>
                      <a:endParaRPr lang="en-US" sz="1600" dirty="0">
                        <a:latin typeface="Garamond" panose="02020404030301010803" pitchFamily="18" charset="0"/>
                      </a:endParaRPr>
                    </a:p>
                  </a:txBody>
                  <a:tcPr/>
                </a:tc>
                <a:extLst>
                  <a:ext uri="{0D108BD9-81ED-4DB2-BD59-A6C34878D82A}">
                    <a16:rowId xmlns:a16="http://schemas.microsoft.com/office/drawing/2014/main" val="10002"/>
                  </a:ext>
                </a:extLst>
              </a:tr>
              <a:tr h="0">
                <a:tc>
                  <a:txBody>
                    <a:bodyPr/>
                    <a:lstStyle/>
                    <a:p>
                      <a:r>
                        <a:rPr lang="en-US" sz="1600" dirty="0"/>
                        <a:t>Mosquito</a:t>
                      </a:r>
                    </a:p>
                    <a:p>
                      <a:r>
                        <a:rPr lang="en-US" sz="1600" dirty="0"/>
                        <a:t>netting</a:t>
                      </a:r>
                      <a:endParaRPr lang="en-US" sz="1600" dirty="0">
                        <a:latin typeface="Garamond" panose="02020404030301010803" pitchFamily="18" charset="0"/>
                      </a:endParaRPr>
                    </a:p>
                  </a:txBody>
                  <a:tcPr/>
                </a:tc>
                <a:tc>
                  <a:txBody>
                    <a:bodyPr/>
                    <a:lstStyle/>
                    <a:p>
                      <a:pPr algn="ctr"/>
                      <a:r>
                        <a:rPr lang="en-US" sz="2400" b="1" dirty="0"/>
                        <a:t>14</a:t>
                      </a:r>
                      <a:endParaRPr lang="en-US" sz="2400" b="1" dirty="0">
                        <a:latin typeface="Garamond" panose="02020404030301010803" pitchFamily="18" charset="0"/>
                      </a:endParaRPr>
                    </a:p>
                  </a:txBody>
                  <a:tcPr/>
                </a:tc>
                <a:tc>
                  <a:txBody>
                    <a:bodyPr/>
                    <a:lstStyle/>
                    <a:p>
                      <a:r>
                        <a:rPr lang="en-US" sz="1600" dirty="0"/>
                        <a:t>No</a:t>
                      </a:r>
                      <a:r>
                        <a:rPr lang="en-US" sz="1600" baseline="0" dirty="0"/>
                        <a:t> mosquitos in the ocean, can’t be used for deep sea fishing</a:t>
                      </a:r>
                      <a:endParaRPr lang="en-US" sz="1600" dirty="0">
                        <a:latin typeface="Garamond" panose="02020404030301010803" pitchFamily="18" charset="0"/>
                      </a:endParaRPr>
                    </a:p>
                  </a:txBody>
                  <a:tcPr/>
                </a:tc>
                <a:extLst>
                  <a:ext uri="{0D108BD9-81ED-4DB2-BD59-A6C34878D82A}">
                    <a16:rowId xmlns:a16="http://schemas.microsoft.com/office/drawing/2014/main" val="10003"/>
                  </a:ext>
                </a:extLst>
              </a:tr>
              <a:tr h="0">
                <a:tc>
                  <a:txBody>
                    <a:bodyPr/>
                    <a:lstStyle/>
                    <a:p>
                      <a:r>
                        <a:rPr lang="en-US" sz="1600" dirty="0"/>
                        <a:t>5 gallons of water</a:t>
                      </a:r>
                      <a:endParaRPr lang="en-US" sz="1600" dirty="0">
                        <a:latin typeface="Garamond" panose="02020404030301010803" pitchFamily="18" charset="0"/>
                      </a:endParaRPr>
                    </a:p>
                  </a:txBody>
                  <a:tcPr/>
                </a:tc>
                <a:tc>
                  <a:txBody>
                    <a:bodyPr/>
                    <a:lstStyle/>
                    <a:p>
                      <a:pPr algn="ctr"/>
                      <a:r>
                        <a:rPr lang="en-US" sz="2400" b="1" dirty="0"/>
                        <a:t>3</a:t>
                      </a:r>
                      <a:endParaRPr lang="en-US" sz="2400" b="1" dirty="0">
                        <a:latin typeface="Garamond" panose="02020404030301010803" pitchFamily="18" charset="0"/>
                      </a:endParaRPr>
                    </a:p>
                  </a:txBody>
                  <a:tcPr/>
                </a:tc>
                <a:tc>
                  <a:txBody>
                    <a:bodyPr/>
                    <a:lstStyle/>
                    <a:p>
                      <a:r>
                        <a:rPr lang="en-US" sz="1600" dirty="0"/>
                        <a:t>5 gallons of water will supply water rations for</a:t>
                      </a:r>
                      <a:r>
                        <a:rPr lang="en-US" sz="1600" baseline="0" dirty="0"/>
                        <a:t> </a:t>
                      </a:r>
                      <a:r>
                        <a:rPr lang="en-US" sz="1600" dirty="0"/>
                        <a:t>several days</a:t>
                      </a:r>
                      <a:endParaRPr lang="en-US" sz="1600" dirty="0">
                        <a:latin typeface="Garamond" panose="02020404030301010803" pitchFamily="18" charset="0"/>
                      </a:endParaRPr>
                    </a:p>
                  </a:txBody>
                  <a:tcPr/>
                </a:tc>
                <a:extLst>
                  <a:ext uri="{0D108BD9-81ED-4DB2-BD59-A6C34878D82A}">
                    <a16:rowId xmlns:a16="http://schemas.microsoft.com/office/drawing/2014/main" val="10004"/>
                  </a:ext>
                </a:extLst>
              </a:tr>
              <a:tr h="0">
                <a:tc>
                  <a:txBody>
                    <a:bodyPr/>
                    <a:lstStyle/>
                    <a:p>
                      <a:r>
                        <a:rPr lang="en-US" sz="1600" b="0" u="none" strike="noStrike" kern="1200" baseline="0" dirty="0">
                          <a:solidFill>
                            <a:schemeClr val="dk1"/>
                          </a:solidFill>
                        </a:rPr>
                        <a:t>Army rations</a:t>
                      </a:r>
                      <a:endParaRPr lang="en-US" sz="1600" dirty="0">
                        <a:latin typeface="Garamond" panose="02020404030301010803" pitchFamily="18" charset="0"/>
                      </a:endParaRPr>
                    </a:p>
                  </a:txBody>
                  <a:tcPr/>
                </a:tc>
                <a:tc>
                  <a:txBody>
                    <a:bodyPr/>
                    <a:lstStyle/>
                    <a:p>
                      <a:pPr algn="ctr"/>
                      <a:r>
                        <a:rPr lang="en-US" sz="2400" b="1" dirty="0"/>
                        <a:t>4</a:t>
                      </a:r>
                      <a:endParaRPr lang="en-US" sz="2400" b="1" dirty="0">
                        <a:latin typeface="Garamond" panose="02020404030301010803" pitchFamily="18" charset="0"/>
                      </a:endParaRPr>
                    </a:p>
                  </a:txBody>
                  <a:tcPr/>
                </a:tc>
                <a:tc>
                  <a:txBody>
                    <a:bodyPr/>
                    <a:lstStyle/>
                    <a:p>
                      <a:r>
                        <a:rPr lang="en-US" sz="1600" b="0" u="none" strike="noStrike" baseline="0" dirty="0"/>
                        <a:t>This is your basic food intake</a:t>
                      </a:r>
                      <a:endParaRPr lang="en-US" sz="1600" dirty="0">
                        <a:latin typeface="Garamond" panose="02020404030301010803" pitchFamily="18" charset="0"/>
                      </a:endParaRPr>
                    </a:p>
                  </a:txBody>
                  <a:tcPr/>
                </a:tc>
                <a:extLst>
                  <a:ext uri="{0D108BD9-81ED-4DB2-BD59-A6C34878D82A}">
                    <a16:rowId xmlns:a16="http://schemas.microsoft.com/office/drawing/2014/main" val="10005"/>
                  </a:ext>
                </a:extLst>
              </a:tr>
              <a:tr h="0">
                <a:tc>
                  <a:txBody>
                    <a:bodyPr/>
                    <a:lstStyle/>
                    <a:p>
                      <a:r>
                        <a:rPr lang="en-US" sz="1600" dirty="0"/>
                        <a:t>Maps</a:t>
                      </a:r>
                      <a:endParaRPr lang="en-US" sz="1600" dirty="0">
                        <a:latin typeface="Garamond" panose="02020404030301010803" pitchFamily="18" charset="0"/>
                      </a:endParaRPr>
                    </a:p>
                  </a:txBody>
                  <a:tcPr/>
                </a:tc>
                <a:tc>
                  <a:txBody>
                    <a:bodyPr/>
                    <a:lstStyle/>
                    <a:p>
                      <a:pPr algn="ctr"/>
                      <a:r>
                        <a:rPr lang="en-US" sz="2400" b="1" dirty="0"/>
                        <a:t>13</a:t>
                      </a:r>
                      <a:endParaRPr lang="en-US" sz="2400" b="1" dirty="0">
                        <a:latin typeface="Garamond" panose="02020404030301010803" pitchFamily="18" charset="0"/>
                      </a:endParaRPr>
                    </a:p>
                  </a:txBody>
                  <a:tcPr/>
                </a:tc>
                <a:tc>
                  <a:txBody>
                    <a:bodyPr/>
                    <a:lstStyle/>
                    <a:p>
                      <a:r>
                        <a:rPr lang="en-US" sz="1600" dirty="0"/>
                        <a:t>Useless without navigation</a:t>
                      </a:r>
                      <a:r>
                        <a:rPr lang="en-US" sz="1600" baseline="0" dirty="0"/>
                        <a:t> equipment</a:t>
                      </a:r>
                      <a:endParaRPr lang="en-US" sz="1600" dirty="0">
                        <a:latin typeface="Garamond" panose="02020404030301010803" pitchFamily="18" charset="0"/>
                      </a:endParaRPr>
                    </a:p>
                  </a:txBody>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baseline="0" dirty="0"/>
                        <a:t>Seat cushion</a:t>
                      </a:r>
                      <a:endParaRPr lang="en-US" sz="1600" dirty="0">
                        <a:latin typeface="Garamond" panose="02020404030301010803" pitchFamily="18" charset="0"/>
                      </a:endParaRPr>
                    </a:p>
                  </a:txBody>
                  <a:tcPr/>
                </a:tc>
                <a:tc>
                  <a:txBody>
                    <a:bodyPr/>
                    <a:lstStyle/>
                    <a:p>
                      <a:pPr algn="ctr"/>
                      <a:r>
                        <a:rPr lang="en-US" sz="2400" b="1" dirty="0"/>
                        <a:t>9</a:t>
                      </a:r>
                      <a:endParaRPr lang="en-US" sz="2400" b="1" dirty="0">
                        <a:latin typeface="Garamond" panose="02020404030301010803" pitchFamily="18" charset="0"/>
                      </a:endParaRPr>
                    </a:p>
                  </a:txBody>
                  <a:tcPr/>
                </a:tc>
                <a:tc>
                  <a:txBody>
                    <a:bodyPr/>
                    <a:lstStyle/>
                    <a:p>
                      <a:r>
                        <a:rPr lang="en-US" sz="1600" dirty="0"/>
                        <a:t>Useful as a life preserver if someone fell overboard</a:t>
                      </a:r>
                      <a:endParaRPr lang="en-US" sz="1600" dirty="0">
                        <a:latin typeface="Garamond" panose="02020404030301010803" pitchFamily="18" charset="0"/>
                      </a:endParaRPr>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3194833"/>
              </p:ext>
            </p:extLst>
          </p:nvPr>
        </p:nvGraphicFramePr>
        <p:xfrm>
          <a:off x="5943601" y="1295400"/>
          <a:ext cx="6099048" cy="4511040"/>
        </p:xfrm>
        <a:graphic>
          <a:graphicData uri="http://schemas.openxmlformats.org/drawingml/2006/table">
            <a:tbl>
              <a:tblPr firstRow="1" bandRow="1">
                <a:tableStyleId>{21E4AEA4-8DFA-4A89-87EB-49C32662AFE0}</a:tableStyleId>
              </a:tblPr>
              <a:tblGrid>
                <a:gridCol w="1217502">
                  <a:extLst>
                    <a:ext uri="{9D8B030D-6E8A-4147-A177-3AD203B41FA5}">
                      <a16:colId xmlns:a16="http://schemas.microsoft.com/office/drawing/2014/main" val="20000"/>
                    </a:ext>
                  </a:extLst>
                </a:gridCol>
                <a:gridCol w="934764">
                  <a:extLst>
                    <a:ext uri="{9D8B030D-6E8A-4147-A177-3AD203B41FA5}">
                      <a16:colId xmlns:a16="http://schemas.microsoft.com/office/drawing/2014/main" val="20001"/>
                    </a:ext>
                  </a:extLst>
                </a:gridCol>
                <a:gridCol w="3946782">
                  <a:extLst>
                    <a:ext uri="{9D8B030D-6E8A-4147-A177-3AD203B41FA5}">
                      <a16:colId xmlns:a16="http://schemas.microsoft.com/office/drawing/2014/main" val="20002"/>
                    </a:ext>
                  </a:extLst>
                </a:gridCol>
              </a:tblGrid>
              <a:tr h="395972">
                <a:tc>
                  <a:txBody>
                    <a:bodyPr/>
                    <a:lstStyle/>
                    <a:p>
                      <a:r>
                        <a:rPr lang="en-US" sz="2000" dirty="0"/>
                        <a:t>Item</a:t>
                      </a:r>
                      <a:endParaRPr lang="en-US" sz="2000" dirty="0">
                        <a:latin typeface="Garamond" panose="02020404030301010803" pitchFamily="18" charset="0"/>
                      </a:endParaRPr>
                    </a:p>
                  </a:txBody>
                  <a:tcPr/>
                </a:tc>
                <a:tc>
                  <a:txBody>
                    <a:bodyPr/>
                    <a:lstStyle/>
                    <a:p>
                      <a:r>
                        <a:rPr lang="en-US" sz="2000" dirty="0"/>
                        <a:t>Rank</a:t>
                      </a:r>
                      <a:endParaRPr lang="en-US" sz="2000" dirty="0">
                        <a:latin typeface="Garamond" panose="02020404030301010803" pitchFamily="18" charset="0"/>
                      </a:endParaRPr>
                    </a:p>
                  </a:txBody>
                  <a:tcPr/>
                </a:tc>
                <a:tc>
                  <a:txBody>
                    <a:bodyPr/>
                    <a:lstStyle/>
                    <a:p>
                      <a:r>
                        <a:rPr lang="en-US" sz="2000" dirty="0"/>
                        <a:t>Coast Guard Logic</a:t>
                      </a:r>
                      <a:endParaRPr lang="en-US" sz="2000" dirty="0">
                        <a:latin typeface="Garamond" panose="02020404030301010803" pitchFamily="18" charset="0"/>
                      </a:endParaRPr>
                    </a:p>
                  </a:txBody>
                  <a:tcPr/>
                </a:tc>
                <a:extLst>
                  <a:ext uri="{0D108BD9-81ED-4DB2-BD59-A6C34878D82A}">
                    <a16:rowId xmlns:a16="http://schemas.microsoft.com/office/drawing/2014/main" val="10000"/>
                  </a:ext>
                </a:extLst>
              </a:tr>
              <a:tr h="639648">
                <a:tc>
                  <a:txBody>
                    <a:bodyPr/>
                    <a:lstStyle/>
                    <a:p>
                      <a:r>
                        <a:rPr lang="en-US" sz="1800" dirty="0"/>
                        <a:t>Oil/gas</a:t>
                      </a:r>
                    </a:p>
                    <a:p>
                      <a:r>
                        <a:rPr lang="en-US" sz="1800" dirty="0"/>
                        <a:t>mixture</a:t>
                      </a:r>
                      <a:endParaRPr lang="en-US" sz="1800" dirty="0">
                        <a:latin typeface="Garamond" panose="02020404030301010803" pitchFamily="18" charset="0"/>
                      </a:endParaRPr>
                    </a:p>
                  </a:txBody>
                  <a:tcPr/>
                </a:tc>
                <a:tc>
                  <a:txBody>
                    <a:bodyPr/>
                    <a:lstStyle/>
                    <a:p>
                      <a:pPr algn="ctr"/>
                      <a:r>
                        <a:rPr lang="en-US" sz="2400" b="1" dirty="0"/>
                        <a:t>2</a:t>
                      </a:r>
                      <a:endParaRPr lang="en-US" sz="2400" b="1" dirty="0">
                        <a:latin typeface="Garamond" panose="02020404030301010803" pitchFamily="18" charset="0"/>
                      </a:endParaRPr>
                    </a:p>
                  </a:txBody>
                  <a:tcPr/>
                </a:tc>
                <a:tc>
                  <a:txBody>
                    <a:bodyPr/>
                    <a:lstStyle/>
                    <a:p>
                      <a:r>
                        <a:rPr lang="en-US" sz="1600" dirty="0"/>
                        <a:t>Critical item for signaling since it floats on water and can be lit using</a:t>
                      </a:r>
                      <a:r>
                        <a:rPr lang="en-US" sz="1600" baseline="0" dirty="0"/>
                        <a:t> </a:t>
                      </a:r>
                      <a:r>
                        <a:rPr lang="en-US" sz="1600" dirty="0"/>
                        <a:t>the matches</a:t>
                      </a:r>
                      <a:endParaRPr lang="en-US" sz="1600" dirty="0">
                        <a:latin typeface="Garamond" panose="02020404030301010803" pitchFamily="18" charset="0"/>
                      </a:endParaRPr>
                    </a:p>
                  </a:txBody>
                  <a:tcPr/>
                </a:tc>
                <a:extLst>
                  <a:ext uri="{0D108BD9-81ED-4DB2-BD59-A6C34878D82A}">
                    <a16:rowId xmlns:a16="http://schemas.microsoft.com/office/drawing/2014/main" val="10001"/>
                  </a:ext>
                </a:extLst>
              </a:tr>
              <a:tr h="578729">
                <a:tc>
                  <a:txBody>
                    <a:bodyPr/>
                    <a:lstStyle/>
                    <a:p>
                      <a:r>
                        <a:rPr lang="en-US" sz="1600" dirty="0"/>
                        <a:t>Transistor Radio</a:t>
                      </a:r>
                      <a:endParaRPr lang="en-US" sz="1600" dirty="0">
                        <a:latin typeface="Garamond" panose="02020404030301010803" pitchFamily="18" charset="0"/>
                      </a:endParaRPr>
                    </a:p>
                  </a:txBody>
                  <a:tcPr/>
                </a:tc>
                <a:tc>
                  <a:txBody>
                    <a:bodyPr/>
                    <a:lstStyle/>
                    <a:p>
                      <a:pPr algn="ctr"/>
                      <a:r>
                        <a:rPr lang="en-US" sz="2400" b="1" dirty="0"/>
                        <a:t>12</a:t>
                      </a:r>
                      <a:endParaRPr lang="en-US" sz="2400" b="1" dirty="0">
                        <a:latin typeface="Garamond" panose="02020404030301010803" pitchFamily="18" charset="0"/>
                      </a:endParaRPr>
                    </a:p>
                  </a:txBody>
                  <a:tcPr/>
                </a:tc>
                <a:tc>
                  <a:txBody>
                    <a:bodyPr/>
                    <a:lstStyle/>
                    <a:p>
                      <a:r>
                        <a:rPr lang="en-US" sz="1600" b="0" u="none" strike="noStrike" baseline="0" dirty="0"/>
                        <a:t>You would be out of range of any radio station</a:t>
                      </a:r>
                      <a:endParaRPr lang="en-US" sz="1600" dirty="0">
                        <a:latin typeface="Garamond" panose="02020404030301010803" pitchFamily="18" charset="0"/>
                      </a:endParaRPr>
                    </a:p>
                  </a:txBody>
                  <a:tcPr/>
                </a:tc>
                <a:extLst>
                  <a:ext uri="{0D108BD9-81ED-4DB2-BD59-A6C34878D82A}">
                    <a16:rowId xmlns:a16="http://schemas.microsoft.com/office/drawing/2014/main" val="10002"/>
                  </a:ext>
                </a:extLst>
              </a:tr>
              <a:tr h="578729">
                <a:tc>
                  <a:txBody>
                    <a:bodyPr/>
                    <a:lstStyle/>
                    <a:p>
                      <a:pPr algn="l"/>
                      <a:r>
                        <a:rPr lang="en-US" sz="1600" b="0" u="none" strike="noStrike" baseline="0" dirty="0"/>
                        <a:t>Plastic</a:t>
                      </a:r>
                    </a:p>
                    <a:p>
                      <a:pPr algn="l"/>
                      <a:r>
                        <a:rPr lang="en-US" sz="1600" b="0" u="none" strike="noStrike" baseline="0" dirty="0"/>
                        <a:t>sheeting</a:t>
                      </a:r>
                      <a:endParaRPr lang="en-US" sz="1600" dirty="0">
                        <a:latin typeface="Garamond" panose="02020404030301010803" pitchFamily="18" charset="0"/>
                      </a:endParaRPr>
                    </a:p>
                  </a:txBody>
                  <a:tcPr/>
                </a:tc>
                <a:tc>
                  <a:txBody>
                    <a:bodyPr/>
                    <a:lstStyle/>
                    <a:p>
                      <a:pPr algn="ctr"/>
                      <a:r>
                        <a:rPr lang="en-US" sz="2400" b="1" dirty="0"/>
                        <a:t>5</a:t>
                      </a:r>
                      <a:endParaRPr lang="en-US" sz="2400" b="1" dirty="0">
                        <a:latin typeface="Garamond" panose="02020404030301010803" pitchFamily="18" charset="0"/>
                      </a:endParaRPr>
                    </a:p>
                  </a:txBody>
                  <a:tcPr/>
                </a:tc>
                <a:tc>
                  <a:txBody>
                    <a:bodyPr/>
                    <a:lstStyle/>
                    <a:p>
                      <a:pPr algn="l"/>
                      <a:r>
                        <a:rPr lang="en-US" sz="1600" b="0" u="none" strike="noStrike" baseline="0" dirty="0"/>
                        <a:t>Can be used to collect rain water and shelter from the wind, waves and sun</a:t>
                      </a:r>
                      <a:endParaRPr lang="en-US" sz="1600" dirty="0">
                        <a:latin typeface="Garamond" panose="02020404030301010803" pitchFamily="18" charset="0"/>
                      </a:endParaRPr>
                    </a:p>
                  </a:txBody>
                  <a:tcPr/>
                </a:tc>
                <a:extLst>
                  <a:ext uri="{0D108BD9-81ED-4DB2-BD59-A6C34878D82A}">
                    <a16:rowId xmlns:a16="http://schemas.microsoft.com/office/drawing/2014/main" val="10003"/>
                  </a:ext>
                </a:extLst>
              </a:tr>
              <a:tr h="578729">
                <a:tc>
                  <a:txBody>
                    <a:bodyPr/>
                    <a:lstStyle/>
                    <a:p>
                      <a:pPr algn="l"/>
                      <a:r>
                        <a:rPr lang="en-US" sz="1600" b="0" u="none" strike="noStrike" baseline="0" dirty="0"/>
                        <a:t>Shark</a:t>
                      </a:r>
                    </a:p>
                    <a:p>
                      <a:pPr algn="l"/>
                      <a:r>
                        <a:rPr lang="en-US" sz="1600" b="0" u="none" strike="noStrike" baseline="0" dirty="0"/>
                        <a:t>repellent</a:t>
                      </a:r>
                      <a:endParaRPr lang="en-US" sz="1600" dirty="0">
                        <a:latin typeface="Garamond" panose="02020404030301010803" pitchFamily="18" charset="0"/>
                      </a:endParaRPr>
                    </a:p>
                  </a:txBody>
                  <a:tcPr/>
                </a:tc>
                <a:tc>
                  <a:txBody>
                    <a:bodyPr/>
                    <a:lstStyle/>
                    <a:p>
                      <a:pPr algn="ctr"/>
                      <a:r>
                        <a:rPr lang="en-US" sz="2400" b="1" dirty="0"/>
                        <a:t>10</a:t>
                      </a:r>
                      <a:endParaRPr lang="en-US" sz="2400" b="1" dirty="0">
                        <a:latin typeface="Garamond" panose="02020404030301010803" pitchFamily="18" charset="0"/>
                      </a:endParaRPr>
                    </a:p>
                  </a:txBody>
                  <a:tcPr/>
                </a:tc>
                <a:tc>
                  <a:txBody>
                    <a:bodyPr/>
                    <a:lstStyle/>
                    <a:p>
                      <a:r>
                        <a:rPr lang="en-US" sz="1600" dirty="0"/>
                        <a:t>Repels sharks, could be useful,</a:t>
                      </a:r>
                      <a:r>
                        <a:rPr lang="en-US" sz="1600" baseline="0" dirty="0"/>
                        <a:t> but sharks aren’t biggest threat</a:t>
                      </a:r>
                      <a:endParaRPr lang="en-US" sz="1600" dirty="0">
                        <a:latin typeface="Garamond" panose="02020404030301010803" pitchFamily="18" charset="0"/>
                      </a:endParaRPr>
                    </a:p>
                  </a:txBody>
                  <a:tcPr/>
                </a:tc>
                <a:extLst>
                  <a:ext uri="{0D108BD9-81ED-4DB2-BD59-A6C34878D82A}">
                    <a16:rowId xmlns:a16="http://schemas.microsoft.com/office/drawing/2014/main" val="10004"/>
                  </a:ext>
                </a:extLst>
              </a:tr>
              <a:tr h="578729">
                <a:tc>
                  <a:txBody>
                    <a:bodyPr/>
                    <a:lstStyle/>
                    <a:p>
                      <a:r>
                        <a:rPr lang="en-US" sz="1600" dirty="0"/>
                        <a:t>Rum</a:t>
                      </a:r>
                      <a:endParaRPr lang="en-US" sz="1600" dirty="0">
                        <a:latin typeface="Garamond" panose="02020404030301010803" pitchFamily="18" charset="0"/>
                      </a:endParaRPr>
                    </a:p>
                  </a:txBody>
                  <a:tcPr/>
                </a:tc>
                <a:tc>
                  <a:txBody>
                    <a:bodyPr/>
                    <a:lstStyle/>
                    <a:p>
                      <a:pPr algn="ctr"/>
                      <a:r>
                        <a:rPr lang="en-US" sz="2400" b="1" dirty="0"/>
                        <a:t>11</a:t>
                      </a:r>
                      <a:endParaRPr lang="en-US" sz="2400" b="1" dirty="0">
                        <a:latin typeface="Garamond" panose="02020404030301010803" pitchFamily="18" charset="0"/>
                      </a:endParaRPr>
                    </a:p>
                  </a:txBody>
                  <a:tcPr/>
                </a:tc>
                <a:tc>
                  <a:txBody>
                    <a:bodyPr/>
                    <a:lstStyle/>
                    <a:p>
                      <a:r>
                        <a:rPr lang="en-US" sz="1600" dirty="0"/>
                        <a:t>80% alcohol can be used</a:t>
                      </a:r>
                      <a:r>
                        <a:rPr lang="en-US" sz="1600" baseline="0" dirty="0"/>
                        <a:t> </a:t>
                      </a:r>
                      <a:r>
                        <a:rPr lang="en-US" sz="1600" dirty="0"/>
                        <a:t>as an antiseptic, otherwise of little</a:t>
                      </a:r>
                      <a:r>
                        <a:rPr lang="en-US" sz="1600" baseline="0" dirty="0"/>
                        <a:t> </a:t>
                      </a:r>
                      <a:r>
                        <a:rPr lang="en-US" sz="1600" dirty="0"/>
                        <a:t>value</a:t>
                      </a:r>
                      <a:endParaRPr lang="en-US" sz="1600" dirty="0">
                        <a:latin typeface="Garamond" panose="02020404030301010803" pitchFamily="18" charset="0"/>
                      </a:endParaRPr>
                    </a:p>
                  </a:txBody>
                  <a:tcPr/>
                </a:tc>
                <a:extLst>
                  <a:ext uri="{0D108BD9-81ED-4DB2-BD59-A6C34878D82A}">
                    <a16:rowId xmlns:a16="http://schemas.microsoft.com/office/drawing/2014/main" val="10005"/>
                  </a:ext>
                </a:extLst>
              </a:tr>
              <a:tr h="578729">
                <a:tc>
                  <a:txBody>
                    <a:bodyPr/>
                    <a:lstStyle/>
                    <a:p>
                      <a:pPr algn="l"/>
                      <a:r>
                        <a:rPr lang="en-US" sz="1600" b="0" u="none" strike="noStrike" baseline="0" dirty="0"/>
                        <a:t>Chocolate</a:t>
                      </a:r>
                    </a:p>
                    <a:p>
                      <a:pPr algn="l"/>
                      <a:r>
                        <a:rPr lang="en-US" sz="1600" b="0" u="none" strike="noStrike" baseline="0" dirty="0"/>
                        <a:t>bars</a:t>
                      </a:r>
                      <a:endParaRPr lang="en-US" sz="1600" dirty="0">
                        <a:latin typeface="Garamond" panose="02020404030301010803" pitchFamily="18" charset="0"/>
                      </a:endParaRPr>
                    </a:p>
                  </a:txBody>
                  <a:tcPr/>
                </a:tc>
                <a:tc>
                  <a:txBody>
                    <a:bodyPr/>
                    <a:lstStyle/>
                    <a:p>
                      <a:pPr algn="ctr"/>
                      <a:r>
                        <a:rPr lang="en-US" sz="2400" b="1" dirty="0"/>
                        <a:t>6</a:t>
                      </a:r>
                      <a:endParaRPr lang="en-US" sz="2400" b="1" dirty="0">
                        <a:latin typeface="Garamond" panose="02020404030301010803" pitchFamily="18" charset="0"/>
                      </a:endParaRPr>
                    </a:p>
                  </a:txBody>
                  <a:tcPr/>
                </a:tc>
                <a:tc>
                  <a:txBody>
                    <a:bodyPr/>
                    <a:lstStyle/>
                    <a:p>
                      <a:r>
                        <a:rPr lang="en-US" sz="1600" b="0" u="none" strike="noStrike" baseline="0" dirty="0"/>
                        <a:t>Your reserve food supply</a:t>
                      </a:r>
                      <a:endParaRPr lang="en-US" sz="1600" dirty="0">
                        <a:latin typeface="Garamond" panose="02020404030301010803" pitchFamily="18" charset="0"/>
                      </a:endParaRPr>
                    </a:p>
                  </a:txBody>
                  <a:tcPr/>
                </a:tc>
                <a:extLst>
                  <a:ext uri="{0D108BD9-81ED-4DB2-BD59-A6C34878D82A}">
                    <a16:rowId xmlns:a16="http://schemas.microsoft.com/office/drawing/2014/main" val="10006"/>
                  </a:ext>
                </a:extLst>
              </a:tr>
              <a:tr h="578729">
                <a:tc>
                  <a:txBody>
                    <a:bodyPr/>
                    <a:lstStyle/>
                    <a:p>
                      <a:pPr algn="l"/>
                      <a:r>
                        <a:rPr lang="en-US" sz="1600" b="0" u="none" strike="noStrike" baseline="0" dirty="0"/>
                        <a:t>Fishing kit</a:t>
                      </a:r>
                    </a:p>
                    <a:p>
                      <a:pPr algn="l"/>
                      <a:r>
                        <a:rPr lang="en-US" sz="1600" b="0" u="none" strike="noStrike" baseline="0" dirty="0"/>
                        <a:t>with pole</a:t>
                      </a:r>
                      <a:endParaRPr lang="en-US" sz="1600" dirty="0">
                        <a:latin typeface="Garamond" panose="02020404030301010803" pitchFamily="18" charset="0"/>
                      </a:endParaRPr>
                    </a:p>
                  </a:txBody>
                  <a:tcPr/>
                </a:tc>
                <a:tc>
                  <a:txBody>
                    <a:bodyPr/>
                    <a:lstStyle/>
                    <a:p>
                      <a:pPr algn="ctr"/>
                      <a:r>
                        <a:rPr lang="en-US" sz="2400" b="1" u="none" strike="noStrike" baseline="0" dirty="0"/>
                        <a:t>7</a:t>
                      </a:r>
                      <a:endParaRPr lang="en-US" sz="2400" dirty="0">
                        <a:latin typeface="Garamond" panose="02020404030301010803" pitchFamily="18" charset="0"/>
                      </a:endParaRPr>
                    </a:p>
                  </a:txBody>
                  <a:tcPr/>
                </a:tc>
                <a:tc>
                  <a:txBody>
                    <a:bodyPr/>
                    <a:lstStyle/>
                    <a:p>
                      <a:pPr algn="l"/>
                      <a:r>
                        <a:rPr lang="en-US" sz="1600" b="0" u="none" strike="noStrike" baseline="0" dirty="0"/>
                        <a:t>Ranked lower than chocolate; no guarantee you will catch any fish; he pole could be a tent pole</a:t>
                      </a:r>
                      <a:endParaRPr lang="en-US" sz="1600" dirty="0">
                        <a:latin typeface="Garamond" panose="02020404030301010803"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0423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0"/>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MMPROD_NEXTUNIQUEID" val="10009"/>
  <p:tag name="PRRESPONSE5" val="6"/>
  <p:tag name="DELIMITERS" val="3.1"/>
  <p:tag name="TPFULLVERSION" val="4.3.1.1109"/>
  <p:tag name="MMPROD_UIDATA" val="&lt;database version=&quot;7.0&quot;&gt;&lt;object type=&quot;1&quot; unique_id=&quot;10001&quot;&gt;&lt;object type=&quot;8&quot; unique_id=&quot;10002&quot;&gt;&lt;/object&gt;&lt;object type=&quot;2&quot; unique_id=&quot;10003&quot;&gt;&lt;object type=&quot;3&quot; unique_id=&quot;10530&quot;&gt;&lt;property id=&quot;20148&quot; value=&quot;5&quot;/&gt;&lt;property id=&quot;20300&quot; value=&quot;Slide 1&quot;/&gt;&lt;property id=&quot;20307&quot; value=&quot;664&quot;/&gt;&lt;/object&gt;&lt;object type=&quot;3&quot; unique_id=&quot;16680&quot;&gt;&lt;property id=&quot;20148&quot; value=&quot;5&quot;/&gt;&lt;property id=&quot;20300&quot; value=&quot;Slide 3 - &amp;quot;Parking Lot Review &amp;amp; Discussion&amp;quot;&quot;/&gt;&lt;property id=&quot;20307&quot; value=&quot;676&quot;/&gt;&lt;/object&gt;&lt;object type=&quot;3&quot; unique_id=&quot;16681&quot;&gt;&lt;property id=&quot;20148&quot; value=&quot;5&quot;/&gt;&lt;property id=&quot;20300&quot; value=&quot;Slide 2 - &amp;quot;Agenda – Day 2&amp;quot;&quot;/&gt;&lt;property id=&quot;20307&quot; value=&quot;677&quot;/&gt;&lt;/object&gt;&lt;object type=&quot;3&quot; unique_id=&quot;23149&quot;&gt;&lt;property id=&quot;20148&quot; value=&quot;5&quot;/&gt;&lt;property id=&quot;20300&quot; value=&quot;Slide 4&quot;/&gt;&lt;property id=&quot;20307&quot; value=&quot;678&quot;/&gt;&lt;/object&gt;&lt;object type=&quot;3&quot; unique_id=&quot;23150&quot;&gt;&lt;property id=&quot;20148&quot; value=&quot;5&quot;/&gt;&lt;property id=&quot;20300&quot; value=&quot;Slide 5 - &amp;quot;Group Competition: The Marshmallow Challenge&amp;quot;&quot;/&gt;&lt;property id=&quot;20307&quot; value=&quot;679&quot;/&gt;&lt;/object&gt;&lt;object type=&quot;3&quot; unique_id=&quot;23151&quot;&gt;&lt;property id=&quot;20148&quot; value=&quot;5&quot;/&gt;&lt;property id=&quot;20300&quot; value=&quot;Slide 6 - &amp;quot;Rules for The Marshmallow Challenge&amp;quot;&quot;/&gt;&lt;property id=&quot;20307&quot; value=&quot;680&quot;/&gt;&lt;/object&gt;&lt;object type=&quot;3&quot; unique_id=&quot;23152&quot;&gt;&lt;property id=&quot;20148&quot; value=&quot;5&quot;/&gt;&lt;property id=&quot;20300&quot; value=&quot;Slide 7 - &amp;quot;Group Competition: The Marshmallow Challenge&amp;quot;&quot;/&gt;&lt;property id=&quot;20307&quot; value=&quot;681&quot;/&gt;&lt;/object&gt;&lt;object type=&quot;3&quot; unique_id=&quot;23153&quot;&gt;&lt;property id=&quot;20148&quot; value=&quot;5&quot;/&gt;&lt;property id=&quot;20300&quot; value=&quot;Slide 8 - &amp;quot;Debriefing Your Experience&amp;quot;&quot;/&gt;&lt;property id=&quot;20307&quot; value=&quot;682&quot;/&gt;&lt;/object&gt;&lt;object type=&quot;3&quot; unique_id=&quot;23154&quot;&gt;&lt;property id=&quot;20148&quot; value=&quot;5&quot;/&gt;&lt;property id=&quot;20300&quot; value=&quot;Slide 9&quot;/&gt;&lt;property id=&quot;20307&quot; value=&quot;684&quot;/&gt;&lt;/object&gt;&lt;object type=&quot;3&quot; unique_id=&quot;23155&quot;&gt;&lt;property id=&quot;20148&quot; value=&quot;5&quot;/&gt;&lt;property id=&quot;20300&quot; value=&quot;Slide 10 - &amp;quot;Framework for Coaching Quality Improvement&amp;quot;&quot;/&gt;&lt;property id=&quot;20307&quot; value=&quot;685&quot;/&gt;&lt;/object&gt;&lt;object type=&quot;3&quot; unique_id=&quot;23156&quot;&gt;&lt;property id=&quot;20148&quot; value=&quot;5&quot;/&gt;&lt;property id=&quot;20300&quot; value=&quot;Slide 11 - &amp;quot;Capacity Builder&amp;quot;&quot;/&gt;&lt;property id=&quot;20307&quot; value=&quot;686&quot;/&gt;&lt;/object&gt;&lt;object type=&quot;3&quot; unique_id=&quot;23157&quot;&gt;&lt;property id=&quot;20148&quot; value=&quot;5&quot;/&gt;&lt;property id=&quot;20300&quot; value=&quot;Slide 12 - &amp;quot;Quality Improvement Resources&amp;quot;&quot;/&gt;&lt;property id=&quot;20307&quot; value=&quot;687&quot;/&gt;&lt;/object&gt;&lt;object type=&quot;3&quot; unique_id=&quot;23158&quot;&gt;&lt;property id=&quot;20148&quot; value=&quot;5&quot;/&gt;&lt;property id=&quot;20300&quot; value=&quot;Slide 13 - &amp;quot;NQC Website - NationalQualityCenter.org &amp;quot;&quot;/&gt;&lt;property id=&quot;20307&quot; value=&quot;688&quot;/&gt;&lt;/object&gt;&lt;object type=&quot;3&quot; unique_id=&quot;23159&quot;&gt;&lt;property id=&quot;20148&quot; value=&quot;5&quot;/&gt;&lt;property id=&quot;20300&quot; value=&quot;Slide 14 - &amp;quot;HEALTHQUAL Website&amp;quot;&quot;/&gt;&lt;property id=&quot;20307&quot; value=&quot;689&quot;/&gt;&lt;/object&gt;&lt;object type=&quot;3&quot; unique_id=&quot;23160&quot;&gt;&lt;property id=&quot;20148&quot; value=&quot;5&quot;/&gt;&lt;property id=&quot;20300&quot; value=&quot;Slide 15 - &amp;quot;Quality Academy &amp;quot;&quot;/&gt;&lt;property id=&quot;20307&quot; value=&quot;690&quot;/&gt;&lt;/object&gt;&lt;object type=&quot;3&quot; unique_id=&quot;23161&quot;&gt;&lt;property id=&quot;20148&quot; value=&quot;5&quot;/&gt;&lt;property id=&quot;20300&quot; value=&quot;Slide 16 - &amp;quot;Technical Assistance Calls&amp;quot;&quot;/&gt;&lt;property id=&quot;20307&quot; value=&quot;691&quot;/&gt;&lt;/object&gt;&lt;object type=&quot;3&quot; unique_id=&quot;23162&quot;&gt;&lt;property id=&quot;20148&quot; value=&quot;5&quot;/&gt;&lt;property id=&quot;20300&quot; value=&quot;Slide 17 - &amp;quot;Training-of-Trainer (TOT) Program&amp;quot;&quot;/&gt;&lt;property id=&quot;20307&quot; value=&quot;692&quot;/&gt;&lt;/object&gt;&lt;object type=&quot;3&quot; unique_id=&quot;23163&quot;&gt;&lt;property id=&quot;20148&quot; value=&quot;5&quot;/&gt;&lt;property id=&quot;20300&quot; value=&quot;Slide 18 - &amp;quot;Training of Quality Leaders (TQL) Program&amp;quot;&quot;/&gt;&lt;property id=&quot;20307&quot; value=&quot;693&quot;/&gt;&lt;/object&gt;&lt;object type=&quot;3&quot; unique_id=&quot;23164&quot;&gt;&lt;property id=&quot;20148&quot; value=&quot;5&quot;/&gt;&lt;property id=&quot;20300&quot; value=&quot;Slide 19 - &amp;quot;On-Site Technical Assistance&amp;quot;&quot;/&gt;&lt;property id=&quot;20307&quot; value=&quot;694&quot;/&gt;&lt;/object&gt;&lt;object type=&quot;3&quot; unique_id=&quot;23165&quot;&gt;&lt;property id=&quot;20148&quot; value=&quot;5&quot;/&gt;&lt;property id=&quot;20300&quot; value=&quot;Slide 20 - &amp;quot;Regional Trainings&amp;quot;&quot;/&gt;&lt;property id=&quot;20307&quot; value=&quot;695&quot;/&gt;&lt;/object&gt;&lt;object type=&quot;3&quot; unique_id=&quot;23166&quot;&gt;&lt;property id=&quot;20148&quot; value=&quot;5&quot;/&gt;&lt;property id=&quot;20300&quot; value=&quot;Slide 21 - &amp;quot;NQC Glasscubes&amp;quot;&quot;/&gt;&lt;property id=&quot;20307&quot; value=&quot;696&quot;/&gt;&lt;/object&gt;&lt;object type=&quot;3&quot; unique_id=&quot;23167&quot;&gt;&lt;property id=&quot;20148&quot; value=&quot;5&quot;/&gt;&lt;property id=&quot;20300&quot; value=&quot;Slide 22 - &amp;quot; NQC/HAB Quality Awards&amp;quot;&quot;/&gt;&lt;property id=&quot;20307&quot; value=&quot;697&quot;/&gt;&lt;/object&gt;&lt;object type=&quot;3&quot; unique_id=&quot;23168&quot;&gt;&lt;property id=&quot;20148&quot; value=&quot;5&quot;/&gt;&lt;property id=&quot;20300&quot; value=&quot;Slide 23 - &amp;quot;Quality Improvement Publications&amp;quot;&quot;/&gt;&lt;property id=&quot;20307&quot; value=&quot;698&quot;/&gt;&lt;/object&gt;&lt;object type=&quot;3&quot; unique_id=&quot;23169&quot;&gt;&lt;property id=&quot;20148&quot; value=&quot;5&quot;/&gt;&lt;property id=&quot;20300&quot; value=&quot;Slide 24 - &amp;quot;Quality Improvement Publications&amp;quot;&quot;/&gt;&lt;property id=&quot;20307&quot; value=&quot;699&quot;/&gt;&lt;/object&gt;&lt;object type=&quot;3&quot; unique_id=&quot;23170&quot;&gt;&lt;property id=&quot;20148&quot; value=&quot;5&quot;/&gt;&lt;property id=&quot;20300&quot; value=&quot;Slide 25 - &amp;quot;Quality Improvement Publications&amp;quot;&quot;/&gt;&lt;property id=&quot;20307&quot; value=&quot;700&quot;/&gt;&lt;/object&gt;&lt;object type=&quot;3&quot; unique_id=&quot;23171&quot;&gt;&lt;property id=&quot;20148&quot; value=&quot;5&quot;/&gt;&lt;property id=&quot;20300&quot; value=&quot;Slide 26 - &amp;quot;Quality Improvement Publications&amp;quot;&quot;/&gt;&lt;property id=&quot;20307&quot; value=&quot;701&quot;/&gt;&lt;/object&gt;&lt;object type=&quot;3&quot; unique_id=&quot;23172&quot;&gt;&lt;property id=&quot;20148&quot; value=&quot;5&quot;/&gt;&lt;property id=&quot;20300&quot; value=&quot;Slide 27 - &amp;quot;Quality Improvement Publications&amp;quot;&quot;/&gt;&lt;property id=&quot;20307&quot; value=&quot;702&quot;/&gt;&lt;/object&gt;&lt;object type=&quot;3&quot; unique_id=&quot;23173&quot;&gt;&lt;property id=&quot;20148&quot; value=&quot;5&quot;/&gt;&lt;property id=&quot;20300&quot; value=&quot;Slide 28 - &amp;quot;Quality Improvement Publications&amp;quot;&quot;/&gt;&lt;property id=&quot;20307&quot; value=&quot;703&quot;/&gt;&lt;/object&gt;&lt;object type=&quot;3&quot; unique_id=&quot;23174&quot;&gt;&lt;property id=&quot;20148&quot; value=&quot;5&quot;/&gt;&lt;property id=&quot;20300&quot; value=&quot;Slide 29 - &amp;quot;Group Exercise: The Resource Game&amp;quot;&quot;/&gt;&lt;property id=&quot;20307&quot; value=&quot;704&quot;/&gt;&lt;/object&gt;&lt;object type=&quot;3&quot; unique_id=&quot;23175&quot;&gt;&lt;property id=&quot;20148&quot; value=&quot;5&quot;/&gt;&lt;property id=&quot;20300&quot; value=&quot;Slide 30 - &amp;quot;QI Learning Resources&amp;quot;&quot;/&gt;&lt;property id=&quot;20307&quot; value=&quot;705&quot;/&gt;&lt;/object&gt;&lt;object type=&quot;3&quot; unique_id=&quot;23176&quot;&gt;&lt;property id=&quot;20148&quot; value=&quot;5&quot;/&gt;&lt;property id=&quot;20300&quot; value=&quot;Slide 31 - &amp;quot;QI Teaching Resources&amp;quot;&quot;/&gt;&lt;property id=&quot;20307&quot; value=&quot;706&quot;/&gt;&lt;/object&gt;&lt;object type=&quot;3&quot; unique_id=&quot;23177&quot;&gt;&lt;property id=&quot;20148&quot; value=&quot;5&quot;/&gt;&lt;property id=&quot;20300&quot; value=&quot;Slide 32 - &amp;quot;Consumer Involvement Training Materials&amp;quot;&quot;/&gt;&lt;property id=&quot;20307&quot; value=&quot;707&quot;/&gt;&lt;/object&gt;&lt;object type=&quot;3&quot; unique_id=&quot;23178&quot;&gt;&lt;property id=&quot;20148&quot; value=&quot;5&quot;/&gt;&lt;property id=&quot;20300&quot; value=&quot;Slide 33 - &amp;quot;Last words from a grantee…&amp;quot;&quot;/&gt;&lt;property id=&quot;20307&quot; value=&quot;708&quot;/&gt;&lt;/object&gt;&lt;object type=&quot;3&quot; unique_id=&quot;23179&quot;&gt;&lt;property id=&quot;20148&quot; value=&quot;5&quot;/&gt;&lt;property id=&quot;20300&quot; value=&quot;Slide 34 - &amp;quot;And Break!&amp;quot;&quot;/&gt;&lt;property id=&quot;20307&quot; value=&quot;710&quot;/&gt;&lt;/object&gt;&lt;object type=&quot;3&quot; unique_id=&quot;23201&quot;&gt;&lt;property id=&quot;20148&quot; value=&quot;5&quot;/&gt;&lt;property id=&quot;20300&quot; value=&quot;Slide 67&quot;/&gt;&lt;property id=&quot;20307&quot; value=&quot;733&quot;/&gt;&lt;/object&gt;&lt;object type=&quot;3&quot; unique_id=&quot;23202&quot;&gt;&lt;property id=&quot;20148&quot; value=&quot;5&quot;/&gt;&lt;property id=&quot;20300&quot; value=&quot;Slide 68 - &amp;quot;Framework for Coaching Quality Improvement&amp;quot;&quot;/&gt;&lt;property id=&quot;20307&quot; value=&quot;734&quot;/&gt;&lt;/object&gt;&lt;object type=&quot;3&quot; unique_id=&quot;23203&quot;&gt;&lt;property id=&quot;20148&quot; value=&quot;5&quot;/&gt;&lt;property id=&quot;20300&quot; value=&quot;Slide 69 - &amp;quot;Quality Improvement Catalyst&amp;quot;&quot;/&gt;&lt;property id=&quot;20307&quot; value=&quot;735&quot;/&gt;&lt;/object&gt;&lt;object type=&quot;3&quot; unique_id=&quot;23204&quot;&gt;&lt;property id=&quot;20148&quot; value=&quot;5&quot;/&gt;&lt;property id=&quot;20300&quot; value=&quot;Slide 70 - &amp;quot;Agenda&amp;quot;&quot;/&gt;&lt;property id=&quot;20307&quot; value=&quot;736&quot;/&gt;&lt;/object&gt;&lt;object type=&quot;3&quot; unique_id=&quot;23205&quot;&gt;&lt;property id=&quot;20148&quot; value=&quot;5&quot;/&gt;&lt;property id=&quot;20300&quot; value=&quot;Slide 71&quot;/&gt;&lt;property id=&quot;20307&quot; value=&quot;737&quot;/&gt;&lt;/object&gt;&lt;object type=&quot;3&quot; unique_id=&quot;23206&quot;&gt;&lt;property id=&quot;20148&quot; value=&quot;5&quot;/&gt;&lt;property id=&quot;20300&quot; value=&quot;Slide 72&quot;/&gt;&lt;property id=&quot;20307&quot; value=&quot;738&quot;/&gt;&lt;/object&gt;&lt;object type=&quot;3&quot; unique_id=&quot;23207&quot;&gt;&lt;property id=&quot;20148&quot; value=&quot;5&quot;/&gt;&lt;property id=&quot;20300&quot; value=&quot;Slide 73 - &amp;quot;What are Study Groups?&amp;quot;&quot;/&gt;&lt;property id=&quot;20307&quot; value=&quot;739&quot;/&gt;&lt;/object&gt;&lt;object type=&quot;3&quot; unique_id=&quot;23208&quot;&gt;&lt;property id=&quot;20148&quot; value=&quot;5&quot;/&gt;&lt;property id=&quot;20300&quot; value=&quot;Slide 74 - &amp;quot;My Responsibility as a Study Group Member&amp;quot;&quot;/&gt;&lt;property id=&quot;20307&quot; value=&quot;740&quot;/&gt;&lt;/object&gt;&lt;object type=&quot;3&quot; unique_id=&quot;23209&quot;&gt;&lt;property id=&quot;20148&quot; value=&quot;5&quot;/&gt;&lt;property id=&quot;20300&quot; value=&quot;Slide 75 - &amp;quot;But Most Importantly…&amp;quot;&quot;/&gt;&lt;property id=&quot;20307&quot; value=&quot;741&quot;/&gt;&lt;/object&gt;&lt;object type=&quot;3&quot; unique_id=&quot;23210&quot;&gt;&lt;property id=&quot;20148&quot; value=&quot;5&quot;/&gt;&lt;property id=&quot;20300&quot; value=&quot;Slide 76 - &amp;quot;For Highest Chance of Success&amp;amp;#x09;&amp;quot;&quot;/&gt;&lt;property id=&quot;20307&quot; value=&quot;742&quot;/&gt;&lt;/object&gt;&lt;object type=&quot;3&quot; unique_id=&quot;23211&quot;&gt;&lt;property id=&quot;20148&quot; value=&quot;5&quot;/&gt;&lt;property id=&quot;20300&quot; value=&quot;Slide 77 - &amp;quot;Study Group Exercise - Part I&amp;quot;&quot;/&gt;&lt;property id=&quot;20307&quot; value=&quot;743&quot;/&gt;&lt;/object&gt;&lt;object type=&quot;3&quot; unique_id=&quot;23212&quot;&gt;&lt;property id=&quot;20148&quot; value=&quot;5&quot;/&gt;&lt;property id=&quot;20300&quot; value=&quot;Slide 78 - &amp;quot;Study Group Exercise - Part II&amp;quot;&quot;/&gt;&lt;property id=&quot;20307&quot; value=&quot;744&quot;/&gt;&lt;/object&gt;&lt;object type=&quot;3&quot; unique_id=&quot;23213&quot;&gt;&lt;property id=&quot;20148&quot; value=&quot;5&quot;/&gt;&lt;property id=&quot;20300&quot; value=&quot;Slide 79 - &amp;quot;No Worries – More time for your Study Group…&amp;#x0D;&amp;#x0A;&amp;#x0D;&amp;#x0A;Module 24 – Day 3&amp;quot;&quot;/&gt;&lt;property id=&quot;20307&quot; value=&quot;745&quot;/&gt;&lt;/object&gt;&lt;object type=&quot;3&quot; unique_id=&quot;23214&quot;&gt;&lt;property id=&quot;20148&quot; value=&quot;5&quot;/&gt;&lt;property id=&quot;20300&quot; value=&quot;Slide 80 - &amp;quot;Debriefing&amp;quot;&quot;/&gt;&lt;property id=&quot;20307&quot; value=&quot;746&quot;/&gt;&lt;/object&gt;&lt;object type=&quot;3&quot; unique_id=&quot;23215&quot;&gt;&lt;property id=&quot;20148&quot; value=&quot;5&quot;/&gt;&lt;property id=&quot;20300&quot; value=&quot;Slide 81 - &amp;quot;Lunch&amp;quot;&quot;/&gt;&lt;property id=&quot;20307&quot; value=&quot;748&quot;/&gt;&lt;/object&gt;&lt;object type=&quot;3&quot; unique_id=&quot;23216&quot;&gt;&lt;property id=&quot;20148&quot; value=&quot;5&quot;/&gt;&lt;property id=&quot;20300&quot; value=&quot;Slide 82&quot;/&gt;&lt;property id=&quot;20307&quot; value=&quot;749&quot;/&gt;&lt;/object&gt;&lt;object type=&quot;3&quot; unique_id=&quot;23217&quot;&gt;&lt;property id=&quot;20148&quot; value=&quot;5&quot;/&gt;&lt;property id=&quot;20300&quot; value=&quot;Slide 83 - &amp;quot;Learning Objectives: You will learn about…&amp;quot;&quot;/&gt;&lt;property id=&quot;20307&quot; value=&quot;750&quot;/&gt;&lt;/object&gt;&lt;object type=&quot;3&quot; unique_id=&quot;23218&quot;&gt;&lt;property id=&quot;20148&quot; value=&quot;5&quot;/&gt;&lt;property id=&quot;20300&quot; value=&quot;Slide 84 - &amp;quot;Framework for Coaching Quality Improvement&amp;quot;&quot;/&gt;&lt;property id=&quot;20307&quot; value=&quot;751&quot;/&gt;&lt;/object&gt;&lt;object type=&quot;3&quot; unique_id=&quot;23219&quot;&gt;&lt;property id=&quot;20148&quot; value=&quot;5&quot;/&gt;&lt;property id=&quot;20300&quot; value=&quot;Slide 85 - &amp;quot;Objective Assessor&amp;quot;&quot;/&gt;&lt;property id=&quot;20307&quot; value=&quot;752&quot;/&gt;&lt;/object&gt;&lt;object type=&quot;3&quot; unique_id=&quot;23220&quot;&gt;&lt;property id=&quot;20148&quot; value=&quot;5&quot;/&gt;&lt;property id=&quot;20300&quot; value=&quot;Slide 86 - &amp;quot;Quality Program Assessment Tools&amp;quot;&quot;/&gt;&lt;property id=&quot;20307&quot; value=&quot;753&quot;/&gt;&lt;/object&gt;&lt;object type=&quot;3&quot; unique_id=&quot;23221&quot;&gt;&lt;property id=&quot;20148&quot; value=&quot;5&quot;/&gt;&lt;property id=&quot;20300&quot; value=&quot;Slide 87 - &amp;quot;Quality Program Assessment Tool&amp;quot;&quot;/&gt;&lt;property id=&quot;20307&quot; value=&quot;754&quot;/&gt;&lt;/object&gt;&lt;object type=&quot;3&quot; unique_id=&quot;23222&quot;&gt;&lt;property id=&quot;20148&quot; value=&quot;5&quot;/&gt;&lt;property id=&quot;20300&quot; value=&quot;Slide 88 - &amp;quot;Practice&amp;quot;&quot;/&gt;&lt;property id=&quot;20307&quot; value=&quot;755&quot;/&gt;&lt;/object&gt;&lt;object type=&quot;3&quot; unique_id=&quot;23223&quot;&gt;&lt;property id=&quot;20148&quot; value=&quot;5&quot;/&gt;&lt;property id=&quot;20300&quot; value=&quot;Slide 89 - &amp;quot;Video: Organizational Assessment&amp;quot;&quot;/&gt;&lt;property id=&quot;20307&quot; value=&quot;756&quot;/&gt;&lt;/object&gt;&lt;object type=&quot;3&quot; unique_id=&quot;23224&quot;&gt;&lt;property id=&quot;20148&quot; value=&quot;5&quot;/&gt;&lt;property id=&quot;20300&quot; value=&quot;Slide 90 - &amp;quot;Goals of Coaching an Organizational Assessment&amp;quot;&quot;/&gt;&lt;property id=&quot;20307&quot; value=&quot;757&quot;/&gt;&lt;/object&gt;&lt;object type=&quot;3&quot; unique_id=&quot;23225&quot;&gt;&lt;property id=&quot;20148&quot; value=&quot;5&quot;/&gt;&lt;property id=&quot;20300&quot; value=&quot;Slide 91 - &amp;quot;Prior to Organizational Assessment&amp;quot;&quot;/&gt;&lt;property id=&quot;20307&quot; value=&quot;758&quot;/&gt;&lt;/object&gt;&lt;object type=&quot;3&quot; unique_id=&quot;23226&quot;&gt;&lt;property id=&quot;20148&quot; value=&quot;5&quot;/&gt;&lt;property id=&quot;20300&quot; value=&quot;Slide 92 - &amp;quot;Day of Organizational Assessment&amp;quot;&quot;/&gt;&lt;property id=&quot;20307&quot; value=&quot;759&quot;/&gt;&lt;/object&gt;&lt;object type=&quot;3&quot; unique_id=&quot;23227&quot;&gt;&lt;property id=&quot;20148&quot; value=&quot;5&quot;/&gt;&lt;property id=&quot;20300&quot; value=&quot;Slide 93 - &amp;quot;After the Organizational Assessment&amp;quot;&quot;/&gt;&lt;property id=&quot;20307&quot; value=&quot;760&quot;/&gt;&lt;/object&gt;&lt;object type=&quot;3&quot; unique_id=&quot;23228&quot;&gt;&lt;property id=&quot;20148&quot; value=&quot;5&quot;/&gt;&lt;property id=&quot;20300&quot; value=&quot;Slide 94 - &amp;quot;Coping with Group Dynamics&amp;quot;&quot;/&gt;&lt;property id=&quot;20307&quot; value=&quot;761&quot;/&gt;&lt;/object&gt;&lt;object type=&quot;3&quot; unique_id=&quot;23229&quot;&gt;&lt;property id=&quot;20148&quot; value=&quot;5&quot;/&gt;&lt;property id=&quot;20300&quot; value=&quot;Slide 95 - &amp;quot;OA Controversy: Shoot for 5’s or Slide by with 3’s?&amp;quot;&quot;/&gt;&lt;property id=&quot;20307&quot; value=&quot;762&quot;/&gt;&lt;/object&gt;&lt;object type=&quot;3&quot; unique_id=&quot;23230&quot;&gt;&lt;property id=&quot;20148&quot; value=&quot;5&quot;/&gt;&lt;property id=&quot;20300&quot; value=&quot;Slide 96 - &amp;quot;Anonymous Poll&amp;quot;&quot;/&gt;&lt;property id=&quot;20307&quot; value=&quot;763&quot;/&gt;&lt;/object&gt;&lt;object type=&quot;3&quot; unique_id=&quot;23231&quot;&gt;&lt;property id=&quot;20148&quot; value=&quot;5&quot;/&gt;&lt;property id=&quot;20300&quot; value=&quot;Slide 97 - &amp;quot;Your Turn to Star…..&amp;quot;&quot;/&gt;&lt;property id=&quot;20307&quot; value=&quot;764&quot;/&gt;&lt;/object&gt;&lt;object type=&quot;3&quot; unique_id=&quot;23232&quot;&gt;&lt;property id=&quot;20148&quot; value=&quot;5&quot;/&gt;&lt;property id=&quot;20300&quot; value=&quot;Slide 98 - &amp;quot;Debrief&amp;quot;&quot;/&gt;&lt;property id=&quot;20307&quot; value=&quot;765&quot;/&gt;&lt;/object&gt;&lt;object type=&quot;3&quot; unique_id=&quot;23233&quot;&gt;&lt;property id=&quot;20148&quot; value=&quot;5&quot;/&gt;&lt;property id=&quot;20300&quot; value=&quot;Slide 99 - &amp;quot;Finally: Planning Your Next OA&amp;quot;&quot;/&gt;&lt;property id=&quot;20307&quot; value=&quot;766&quot;/&gt;&lt;/object&gt;&lt;object type=&quot;3&quot; unique_id=&quot;23234&quot;&gt;&lt;property id=&quot;20148&quot; value=&quot;5&quot;/&gt;&lt;property id=&quot;20300&quot; value=&quot;Slide 100 - &amp;quot;Resources&amp;quot;&quot;/&gt;&lt;property id=&quot;20307&quot; value=&quot;767&quot;/&gt;&lt;/object&gt;&lt;object type=&quot;3&quot; unique_id=&quot;23235&quot;&gt;&lt;property id=&quot;20148&quot; value=&quot;5&quot;/&gt;&lt;property id=&quot;20300&quot; value=&quot;Slide 101 - &amp;quot;Breaktime&amp;quot;&quot;/&gt;&lt;property id=&quot;20307&quot; value=&quot;769&quot;/&gt;&lt;/object&gt;&lt;object type=&quot;3&quot; unique_id=&quot;23236&quot;&gt;&lt;property id=&quot;20148&quot; value=&quot;5&quot;/&gt;&lt;property id=&quot;20300&quot; value=&quot;Slide 102&quot;/&gt;&lt;property id=&quot;20307&quot; value=&quot;770&quot;/&gt;&lt;/object&gt;&lt;object type=&quot;3&quot; unique_id=&quot;23237&quot;&gt;&lt;property id=&quot;20148&quot; value=&quot;5&quot;/&gt;&lt;property id=&quot;20300&quot; value=&quot;Slide 103 - &amp;quot;Learning Objectives: This Session will…&amp;quot;&quot;/&gt;&lt;property id=&quot;20307&quot; value=&quot;771&quot;/&gt;&lt;/object&gt;&lt;object type=&quot;3&quot; unique_id=&quot;23238&quot;&gt;&lt;property id=&quot;20148&quot; value=&quot;5&quot;/&gt;&lt;property id=&quot;20300&quot; value=&quot;Slide 104 - &amp;quot;What is Open Space?&amp;quot;&quot;/&gt;&lt;property id=&quot;20307&quot; value=&quot;772&quot;/&gt;&lt;/object&gt;&lt;object type=&quot;3&quot; unique_id=&quot;23239&quot;&gt;&lt;property id=&quot;20148&quot; value=&quot;5&quot;/&gt;&lt;property id=&quot;20300&quot; value=&quot;Slide 105 - &amp;quot;The 4 Principles of Open Space&amp;quot;&quot;/&gt;&lt;property id=&quot;20307&quot; value=&quot;773&quot;/&gt;&lt;/object&gt;&lt;object type=&quot;3&quot; unique_id=&quot;23240&quot;&gt;&lt;property id=&quot;20148&quot; value=&quot;5&quot;/&gt;&lt;property id=&quot;20300&quot; value=&quot;Slide 106 - &amp;quot;Developing the Agenda&amp;quot;&quot;/&gt;&lt;property id=&quot;20307&quot; value=&quot;774&quot;/&gt;&lt;/object&gt;&lt;object type=&quot;3&quot; unique_id=&quot;23241&quot;&gt;&lt;property id=&quot;20148&quot; value=&quot;5&quot;/&gt;&lt;property id=&quot;20300&quot; value=&quot;Slide 107 - &amp;quot;The Theme for Today’s Open Space&amp;quot;&quot;/&gt;&lt;property id=&quot;20307&quot; value=&quot;775&quot;/&gt;&lt;/object&gt;&lt;object type=&quot;3&quot; unique_id=&quot;23242&quot;&gt;&lt;property id=&quot;20148&quot; value=&quot;5&quot;/&gt;&lt;property id=&quot;20300&quot; value=&quot;Slide 108&quot;/&gt;&lt;property id=&quot;20307&quot; value=&quot;777&quot;/&gt;&lt;/object&gt;&lt;object type=&quot;3&quot; unique_id=&quot;23243&quot;&gt;&lt;property id=&quot;20148&quot; value=&quot;5&quot;/&gt;&lt;property id=&quot;20300&quot; value=&quot;Slide 109 - &amp;quot;Coaching Functions: Presenters’ Choice…&amp;quot;&quot;/&gt;&lt;property id=&quot;20307&quot; value=&quot;778&quot;/&gt;&lt;/object&gt;&lt;object type=&quot;3&quot; unique_id=&quot;23244&quot;&gt;&lt;property id=&quot;20148&quot; value=&quot;5&quot;/&gt;&lt;property id=&quot;20300&quot; value=&quot;Slide 110 - &amp;quot;Learning Objectives:  This session will…&amp;quot;&quot;/&gt;&lt;property id=&quot;20307&quot; value=&quot;779&quot;/&gt;&lt;/object&gt;&lt;object type=&quot;3&quot; unique_id=&quot;23245&quot;&gt;&lt;property id=&quot;20148&quot; value=&quot;5&quot;/&gt;&lt;property id=&quot;20300&quot; value=&quot;Slide 111 - &amp;quot;Introductions – Coaching Experiences&amp;quot;&quot;/&gt;&lt;property id=&quot;20307&quot; value=&quot;780&quot;/&gt;&lt;/object&gt;&lt;object type=&quot;3&quot; unique_id=&quot;23246&quot;&gt;&lt;property id=&quot;20148&quot; value=&quot;5&quot;/&gt;&lt;property id=&quot;20300&quot; value=&quot;Slide 112 - &amp;quot;Potential Presentation Topics&amp;quot;&quot;/&gt;&lt;property id=&quot;20307&quot; value=&quot;781&quot;/&gt;&lt;/object&gt;&lt;object type=&quot;3&quot; unique_id=&quot;23247&quot;&gt;&lt;property id=&quot;20148&quot; value=&quot;5&quot;/&gt;&lt;property id=&quot;20300&quot; value=&quot;Slide 113 - &amp;quot;On Failure…&amp;quot;&quot;/&gt;&lt;property id=&quot;20307&quot; value=&quot;782&quot;/&gt;&lt;/object&gt;&lt;object type=&quot;3&quot; unique_id=&quot;23248&quot;&gt;&lt;property id=&quot;20148&quot; value=&quot;5&quot;/&gt;&lt;property id=&quot;20300&quot; value=&quot;Slide 114&quot;/&gt;&lt;property id=&quot;20307&quot; value=&quot;784&quot;/&gt;&lt;/object&gt;&lt;object type=&quot;3&quot; unique_id=&quot;23249&quot;&gt;&lt;property id=&quot;20148&quot; value=&quot;5&quot;/&gt;&lt;property id=&quot;20300&quot; value=&quot;Slide 115 - &amp;quot;Framework for Coaching Quality Improvement&amp;quot;&quot;/&gt;&lt;property id=&quot;20307&quot; value=&quot;785&quot;/&gt;&lt;/object&gt;&lt;object type=&quot;3&quot; unique_id=&quot;23250&quot;&gt;&lt;property id=&quot;20148&quot; value=&quot;5&quot;/&gt;&lt;property id=&quot;20300&quot; value=&quot;Slide 116 - &amp;quot;Objective Assessor&amp;quot;&quot;/&gt;&lt;property id=&quot;20307&quot; value=&quot;786&quot;/&gt;&lt;/object&gt;&lt;object type=&quot;3&quot; unique_id=&quot;23251&quot;&gt;&lt;property id=&quot;20148&quot; value=&quot;5&quot;/&gt;&lt;property id=&quot;20300&quot; value=&quot;Slide 117 - &amp;quot;Highlights &amp;amp; Aha! Moments&amp;quot;&quot;/&gt;&lt;property id=&quot;20307&quot; value=&quot;787&quot;/&gt;&lt;/object&gt;&lt;object type=&quot;3&quot; unique_id=&quot;23252&quot;&gt;&lt;property id=&quot;20148&quot; value=&quot;5&quot;/&gt;&lt;property id=&quot;20300&quot; value=&quot;Slide 118 - &amp;quot;The way the course was delivered today was an effective way for me to learn.&amp;quot;&quot;/&gt;&lt;property id=&quot;20307&quot; value=&quot;788&quot;/&gt;&lt;/object&gt;&lt;object type=&quot;3&quot; unique_id=&quot;23253&quot;&gt;&lt;property id=&quot;20148&quot; value=&quot;5&quot;/&gt;&lt;property id=&quot;20300&quot; value=&quot;Slide 119 - &amp;quot;I had sufficient opportunity to participate today.&amp;quot;&quot;/&gt;&lt;property id=&quot;20307&quot; value=&quot;789&quot;/&gt;&lt;/object&gt;&lt;object type=&quot;3&quot; unique_id=&quot;23254&quot;&gt;&lt;property id=&quot;20148&quot; value=&quot;5&quot;/&gt;&lt;property id=&quot;20300&quot; value=&quot;Slide 120 - &amp;quot;Materials were useful during the day.&amp;quot;&quot;/&gt;&lt;property id=&quot;20307&quot; value=&quot;790&quot;/&gt;&lt;/object&gt;&lt;object type=&quot;3&quot; unique_id=&quot;23255&quot;&gt;&lt;property id=&quot;20148&quot; value=&quot;5&quot;/&gt;&lt;property id=&quot;20300&quot; value=&quot;Slide 121 - &amp;quot;The facilities, equipment, etc. were favorable to learning.&amp;quot;&quot;/&gt;&lt;property id=&quot;20307&quot; value=&quot;791&quot;/&gt;&lt;/object&gt;&lt;object type=&quot;3&quot; unique_id=&quot;23256&quot;&gt;&lt;property id=&quot;20148&quot; value=&quot;5&quot;/&gt;&lt;property id=&quot;20300&quot; value=&quot;Slide 122 - &amp;quot;The agenda and content for today was logically organized.&amp;quot;&quot;/&gt;&lt;property id=&quot;20307&quot; value=&quot;792&quot;/&gt;&lt;/object&gt;&lt;object type=&quot;3&quot; unique_id=&quot;23257&quot;&gt;&lt;property id=&quot;20148&quot; value=&quot;5&quot;/&gt;&lt;property id=&quot;20300&quot; value=&quot;Slide 123 - &amp;quot;Overall, I was satisfied with the session facilitator(s).&amp;quot;&quot;/&gt;&lt;property id=&quot;20307&quot; value=&quot;793&quot;/&gt;&lt;/object&gt;&lt;object type=&quot;3&quot; unique_id=&quot;23258&quot;&gt;&lt;property id=&quot;20148&quot; value=&quot;5&quot;/&gt;&lt;property id=&quot;20300&quot; value=&quot;Slide 124 - &amp;quot;I will refer to or use the materials going forward.&amp;quot;&quot;/&gt;&lt;property id=&quot;20307&quot; value=&quot;794&quot;/&gt;&lt;/object&gt;&lt;object type=&quot;3&quot; unique_id=&quot;23259&quot;&gt;&lt;property id=&quot;20148&quot; value=&quot;5&quot;/&gt;&lt;property id=&quot;20300&quot; value=&quot;Slide 125 - &amp;quot;My knowledge and/or skills increased as a result of today.&amp;quot;&quot;/&gt;&lt;property id=&quot;20307&quot; value=&quot;795&quot;/&gt;&lt;/object&gt;&lt;object type=&quot;3&quot; unique_id=&quot;23260&quot;&gt;&lt;property id=&quot;20148&quot; value=&quot;5&quot;/&gt;&lt;property id=&quot;20300&quot; value=&quot;Slide 126 - &amp;quot;The workshop had the right balance of lectures and interactive activities.&amp;quot;&quot;/&gt;&lt;property id=&quot;20307&quot; value=&quot;796&quot;/&gt;&lt;/object&gt;&lt;object type=&quot;3&quot; unique_id=&quot;23261&quot;&gt;&lt;property id=&quot;20148&quot; value=&quot;5&quot;/&gt;&lt;property id=&quot;20300&quot; value=&quot;Slide 127 - &amp;quot;Overall, I was satisfied with today.&amp;quot;&quot;/&gt;&lt;property id=&quot;20307&quot; value=&quot;797&quot;/&gt;&lt;/object&gt;&lt;object type=&quot;3&quot; unique_id=&quot;23262&quot;&gt;&lt;property id=&quot;20148&quot; value=&quot;5&quot;/&gt;&lt;property id=&quot;20300&quot; value=&quot;Slide 128 - &amp;quot;How ready are you to coach an organization to improve its quality program?&amp;quot;&quot;/&gt;&lt;property id=&quot;20307&quot; value=&quot;798&quot;/&gt;&lt;/object&gt;&lt;object type=&quot;3&quot; unique_id=&quot;23263&quot;&gt;&lt;property id=&quot;20148&quot; value=&quot;5&quot;/&gt;&lt;property id=&quot;20300&quot; value=&quot;Slide 129 - &amp;quot;How complete is your knowledge of coaching roles and functions?&amp;quot;&quot;/&gt;&lt;property id=&quot;20307&quot; value=&quot;799&quot;/&gt;&lt;/object&gt;&lt;object type=&quot;3&quot; unique_id=&quot;23264&quot;&gt;&lt;property id=&quot;20148&quot; value=&quot;5&quot;/&gt;&lt;property id=&quot;20300&quot; value=&quot;Slide 130 - &amp;quot;Additional Comments about Today&amp;quot;&quot;/&gt;&lt;property id=&quot;20307&quot; value=&quot;800&quot;/&gt;&lt;/object&gt;&lt;object type=&quot;3&quot; unique_id=&quot;23265&quot;&gt;&lt;property id=&quot;20148&quot; value=&quot;5&quot;/&gt;&lt;property id=&quot;20300&quot; value=&quot;Slide 131 - &amp;quot;Thank You :-)&amp;quot;&quot;/&gt;&lt;property id=&quot;20307&quot; value=&quot;801&quot;/&gt;&lt;/object&gt;&lt;object type=&quot;3&quot; unique_id=&quot;23266&quot;&gt;&lt;property id=&quot;20148&quot; value=&quot;5&quot;/&gt;&lt;property id=&quot;20300&quot; value=&quot;Slide 132 - &amp;quot;National Quality Center (NQC)&amp;quot;&quot;/&gt;&lt;property id=&quot;20307&quot; value=&quot;783&quot;/&gt;&lt;/object&gt;&lt;object type=&quot;3&quot; unique_id=&quot;28810&quot;&gt;&lt;property id=&quot;20148&quot; value=&quot;5&quot;/&gt;&lt;property id=&quot;20300&quot; value=&quot;Slide 35&quot;/&gt;&lt;property id=&quot;20307&quot; value=&quot;802&quot;/&gt;&lt;/object&gt;&lt;object type=&quot;3&quot; unique_id=&quot;28811&quot;&gt;&lt;property id=&quot;20148&quot; value=&quot;5&quot;/&gt;&lt;property id=&quot;20300&quot; value=&quot;Slide 36 - &amp;quot;Learning Objectives: You will learn about…&amp;quot;&quot;/&gt;&lt;property id=&quot;20307&quot; value=&quot;803&quot;/&gt;&lt;/object&gt;&lt;object type=&quot;3&quot; unique_id=&quot;28812&quot;&gt;&lt;property id=&quot;20148&quot; value=&quot;5&quot;/&gt;&lt;property id=&quot;20300&quot; value=&quot;Slide 37 - &amp;quot;Framework for Coaching Quality Improvement&amp;quot;&quot;/&gt;&lt;property id=&quot;20307&quot; value=&quot;804&quot;/&gt;&lt;/object&gt;&lt;object type=&quot;3&quot; unique_id=&quot;28813&quot;&gt;&lt;property id=&quot;20148&quot; value=&quot;5&quot;/&gt;&lt;property id=&quot;20300&quot; value=&quot;Slide 38 - &amp;quot;Capacity Builder&amp;quot;&quot;/&gt;&lt;property id=&quot;20307&quot; value=&quot;805&quot;/&gt;&lt;/object&gt;&lt;object type=&quot;3&quot; unique_id=&quot;28814&quot;&gt;&lt;property id=&quot;20148&quot; value=&quot;5&quot;/&gt;&lt;property id=&quot;20300&quot; value=&quot;Slide 39 - &amp;quot;We Teach as if Learning Were Like Filling up an Empty Pot….&amp;quot;&quot;/&gt;&lt;property id=&quot;20307&quot; value=&quot;806&quot;/&gt;&lt;/object&gt;&lt;object type=&quot;3&quot; unique_id=&quot;28815&quot;&gt;&lt;property id=&quot;20148&quot; value=&quot;5&quot;/&gt;&lt;property id=&quot;20300&quot; value=&quot;Slide 40 - &amp;quot;…When Actually, It Is a Very Complex and Active Filtering Process&amp;quot;&quot;/&gt;&lt;property id=&quot;20307&quot; value=&quot;807&quot;/&gt;&lt;/object&gt;&lt;object type=&quot;3&quot; unique_id=&quot;28816&quot;&gt;&lt;property id=&quot;20148&quot; value=&quot;5&quot;/&gt;&lt;property id=&quot;20300&quot; value=&quot;Slide 41&quot;/&gt;&lt;property id=&quot;20307&quot; value=&quot;808&quot;/&gt;&lt;/object&gt;&lt;object type=&quot;3&quot; unique_id=&quot;28817&quot;&gt;&lt;property id=&quot;20148&quot; value=&quot;5&quot;/&gt;&lt;property id=&quot;20300&quot; value=&quot;Slide 42 - &amp;quot;Learning in Adulthood: a comprehensive guide&amp;#x0D;&amp;#x0A;S.B. Merriam, R.S.Cafferella, L.M.Baumgartner (2007)&amp;quot;&quot;/&gt;&lt;property id=&quot;20307&quot; value=&quot;809&quot;/&gt;&lt;/object&gt;&lt;object type=&quot;3&quot; unique_id=&quot;28818&quot;&gt;&lt;property id=&quot;20148&quot; value=&quot;5&quot;/&gt;&lt;property id=&quot;20300&quot; value=&quot;Slide 43 - &amp;quot;Learning in Adulthood: a comprehensive guide&amp;#x0D;&amp;#x0A;S.B. Merriam, R.S.Cafferella, L.M.Baumgartner (2007)&amp;quot;&quot;/&gt;&lt;property id=&quot;20307&quot; value=&quot;810&quot;/&gt;&lt;/object&gt;&lt;object type=&quot;3&quot; unique_id=&quot;28819&quot;&gt;&lt;property id=&quot;20148&quot; value=&quot;5&quot;/&gt;&lt;property id=&quot;20300&quot; value=&quot;Slide 44 - &amp;quot;Adult Learning: Philosophical Underpinnings &amp;#x0D;&amp;#x0A;Elias, J. L., &amp;amp; Merriam, S. B. (1995; 2004) &amp;quot;&quot;/&gt;&lt;property id=&quot;20307&quot; value=&quot;811&quot;/&gt;&lt;/object&gt;&lt;object type=&quot;3&quot; unique_id=&quot;28820&quot;&gt;&lt;property id=&quot;20148&quot; value=&quot;5&quot;/&gt;&lt;property id=&quot;20300&quot; value=&quot;Slide 45 - &amp;quot;Large Group Discussion: &amp;quot;&quot;/&gt;&lt;property id=&quot;20307&quot; value=&quot;812&quot;/&gt;&lt;/object&gt;&lt;object type=&quot;3&quot; unique_id=&quot;28821&quot;&gt;&lt;property id=&quot;20148&quot; value=&quot;5&quot;/&gt;&lt;property id=&quot;20300&quot; value=&quot;Slide 46 - &amp;quot;Theory of Reasoned Action - QI&amp;quot;&quot;/&gt;&lt;property id=&quot;20307&quot; value=&quot;813&quot;/&gt;&lt;/object&gt;&lt;object type=&quot;3&quot; unique_id=&quot;28822&quot;&gt;&lt;property id=&quot;20148&quot; value=&quot;5&quot;/&gt;&lt;property id=&quot;20300&quot; value=&quot;Slide 47 - &amp;quot;Theoretical Model: domains of learning &amp;#x0D;&amp;#x0A;J. Mezirow, (1990; 1991; 2000; 2009)  P. Cranton (1994, 1996) &amp;quot;&quot;/&gt;&lt;property id=&quot;20307&quot; value=&quot;814&quot;/&gt;&lt;/object&gt;&lt;object type=&quot;3&quot; unique_id=&quot;28823&quot;&gt;&lt;property id=&quot;20148&quot; value=&quot;5&quot;/&gt;&lt;property id=&quot;20300&quot; value=&quot;Slide 48 - &amp;quot;Table Exercise: &amp;#x0D;&amp;#x0A;What domains apply to Healthcare?  What domains apply to Improvement? &amp;#x0D;&amp;#x0A;Why should we care?&amp;quot;&quot;/&gt;&lt;property id=&quot;20307&quot; value=&quot;815&quot;/&gt;&lt;/object&gt;&lt;object type=&quot;3&quot; unique_id=&quot;28824&quot;&gt;&lt;property id=&quot;20148&quot; value=&quot;5&quot;/&gt;&lt;property id=&quot;20300&quot; value=&quot;Slide 49 - &amp;quot;Theory of Reasoned Action - QI&amp;quot;&quot;/&gt;&lt;property id=&quot;20307&quot; value=&quot;816&quot;/&gt;&lt;/object&gt;&lt;object type=&quot;3&quot; unique_id=&quot;28825&quot;&gt;&lt;property id=&quot;20148&quot; value=&quot;5&quot;/&gt;&lt;property id=&quot;20300&quot; value=&quot;Slide 50 - &amp;quot;Dimensions of an Educational Plan&amp;quot;&quot;/&gt;&lt;property id=&quot;20307&quot; value=&quot;817&quot;/&gt;&lt;/object&gt;&lt;object type=&quot;3&quot; unique_id=&quot;28826&quot;&gt;&lt;property id=&quot;20148&quot; value=&quot;5&quot;/&gt;&lt;property id=&quot;20300&quot; value=&quot;Slide 51 - &amp;quot;Identification of Target Audiences&amp;quot;&quot;/&gt;&lt;property id=&quot;20307&quot; value=&quot;818&quot;/&gt;&lt;/object&gt;&lt;object type=&quot;3&quot; unique_id=&quot;28827&quot;&gt;&lt;property id=&quot;20148&quot; value=&quot;5&quot;/&gt;&lt;property id=&quot;20300&quot; value=&quot;Slide 52 - &amp;quot;QI Needs Assessment&amp;quot;&quot;/&gt;&lt;property id=&quot;20307&quot; value=&quot;819&quot;/&gt;&lt;/object&gt;&lt;object type=&quot;3&quot; unique_id=&quot;28828&quot;&gt;&lt;property id=&quot;20148&quot; value=&quot;5&quot;/&gt;&lt;property id=&quot;20300&quot; value=&quot;Slide 53 - &amp;quot;Theory of Reasoned Action - QI&amp;quot;&quot;/&gt;&lt;property id=&quot;20307&quot; value=&quot;820&quot;/&gt;&lt;/object&gt;&lt;object type=&quot;3&quot; unique_id=&quot;28829&quot;&gt;&lt;property id=&quot;20148&quot; value=&quot;5&quot;/&gt;&lt;property id=&quot;20300&quot; value=&quot;Slide 54 - &amp;quot;What Do These Audiences Need to:&amp;#x0D;&amp;#x0A;Do, Understand, Commit To, or Overcome?&amp;quot;&quot;/&gt;&lt;property id=&quot;20307&quot; value=&quot;821&quot;/&gt;&lt;/object&gt;&lt;object type=&quot;3&quot; unique_id=&quot;28830&quot;&gt;&lt;property id=&quot;20148&quot; value=&quot;5&quot;/&gt;&lt;property id=&quot;20300&quot; value=&quot;Slide 55 - &amp;quot;Training Modalities&amp;quot;&quot;/&gt;&lt;property id=&quot;20307&quot; value=&quot;822&quot;/&gt;&lt;/object&gt;&lt;object type=&quot;3&quot; unique_id=&quot;28831&quot;&gt;&lt;property id=&quot;20148&quot; value=&quot;5&quot;/&gt;&lt;property id=&quot;20300&quot; value=&quot;Slide 56 - &amp;quot;Tip: Training Modalities&amp;quot;&quot;/&gt;&lt;property id=&quot;20307&quot; value=&quot;823&quot;/&gt;&lt;/object&gt;&lt;object type=&quot;3&quot; unique_id=&quot;28832&quot;&gt;&lt;property id=&quot;20148&quot; value=&quot;5&quot;/&gt;&lt;property id=&quot;20300&quot; value=&quot;Slide 57 - &amp;quot;Options for Capacity Development:&amp;#x0D;&amp;#x0A;It Ain’t Just Workshops……&amp;quot;&quot;/&gt;&lt;property id=&quot;20307&quot; value=&quot;824&quot;/&gt;&lt;/object&gt;&lt;object type=&quot;3&quot; unique_id=&quot;28833&quot;&gt;&lt;property id=&quot;20148&quot; value=&quot;5&quot;/&gt;&lt;property id=&quot;20300&quot; value=&quot;Slide 58 - &amp;quot;Options for Capacity Development:&amp;#x0D;&amp;#x0A;It Ain’t Just Workshops……&amp;quot;&quot;/&gt;&lt;property id=&quot;20307&quot; value=&quot;825&quot;/&gt;&lt;/object&gt;&lt;object type=&quot;3&quot; unique_id=&quot;28834&quot;&gt;&lt;property id=&quot;20148&quot; value=&quot;5&quot;/&gt;&lt;property id=&quot;20300&quot; value=&quot;Slide 59 - &amp;quot;&amp;#x0D;&amp;#x0A;Adult &amp;#x0D;&amp;#x0A;Learning &amp;#x0D;&amp;#x0A;Principles&amp;quot;&quot;/&gt;&lt;property id=&quot;20307&quot; value=&quot;826&quot;/&gt;&lt;/object&gt;&lt;object type=&quot;3&quot; unique_id=&quot;28835&quot;&gt;&lt;property id=&quot;20148&quot; value=&quot;5&quot;/&gt;&lt;property id=&quot;20300&quot; value=&quot;Slide 60 - &amp;quot;Implementation Plan&amp;quot;&quot;/&gt;&lt;property id=&quot;20307&quot; value=&quot;827&quot;/&gt;&lt;/object&gt;&lt;object type=&quot;3&quot; unique_id=&quot;28836&quot;&gt;&lt;property id=&quot;20148&quot; value=&quot;5&quot;/&gt;&lt;property id=&quot;20300&quot; value=&quot;Slide 61 - &amp;quot;Evaluation&amp;quot;&quot;/&gt;&lt;property id=&quot;20307&quot; value=&quot;828&quot;/&gt;&lt;/object&gt;&lt;object type=&quot;3&quot; unique_id=&quot;28837&quot;&gt;&lt;property id=&quot;20148&quot; value=&quot;5&quot;/&gt;&lt;property id=&quot;20300&quot; value=&quot;Slide 62 - &amp;quot;Individual Exercise: Developing an Educational Plan&amp;#x0D;&amp;#x0A;20 min&amp;quot;&quot;/&gt;&lt;property id=&quot;20307&quot; value=&quot;829&quot;/&gt;&lt;/object&gt;&lt;object type=&quot;3&quot; unique_id=&quot;28838&quot;&gt;&lt;property id=&quot;20148&quot; value=&quot;5&quot;/&gt;&lt;property id=&quot;20300&quot; value=&quot;Slide 63 - &amp;quot;Exercise: Coaching Educational Planning&amp;#x0D;&amp;#x0A;45 min&amp;quot;&quot;/&gt;&lt;property id=&quot;20307&quot; value=&quot;830&quot;/&gt;&lt;/object&gt;&lt;object type=&quot;3&quot; unique_id=&quot;28839&quot;&gt;&lt;property id=&quot;20148&quot; value=&quot;5&quot;/&gt;&lt;property id=&quot;20300&quot; value=&quot;Slide 64 - &amp;quot;Revisit the PIP&amp;quot;&quot;/&gt;&lt;property id=&quot;20307&quot; value=&quot;831&quot;/&gt;&lt;/object&gt;&lt;object type=&quot;3&quot; unique_id=&quot;28840&quot;&gt;&lt;property id=&quot;20148&quot; value=&quot;5&quot;/&gt;&lt;property id=&quot;20300&quot; value=&quot;Slide 65 - &amp;quot;Adult learning cannot be understood, facilitate, or researched by defining it exclusively in terms of behavior cha&quot;/&gt;&lt;property id=&quot;20307&quot; value=&quot;832&quot;/&gt;&lt;/object&gt;&lt;object type=&quot;3&quot; unique_id=&quot;28841&quot;&gt;&lt;property id=&quot;20148&quot; value=&quot;5&quot;/&gt;&lt;property id=&quot;20300&quot; value=&quot;Slide 66 - &amp;quot;National Quality Center (NQC)&amp;quot;&quot;/&gt;&lt;property id=&quot;20307&quot; value=&quot;833&quot;/&gt;&lt;/object&gt;&lt;/object&gt;&lt;/object&gt;&lt;/database&gt;"/>
  <p:tag name="SECTOMILLISECCONVERTED" val="1"/>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1C4001D912547BFC74F2974688345" ma:contentTypeVersion="11" ma:contentTypeDescription="Create a new document." ma:contentTypeScope="" ma:versionID="81f0fdc4664ef93e3089fbe64ac8e75e">
  <xsd:schema xmlns:xsd="http://www.w3.org/2001/XMLSchema" xmlns:xs="http://www.w3.org/2001/XMLSchema" xmlns:p="http://schemas.microsoft.com/office/2006/metadata/properties" xmlns:ns3="588c877d-a32b-4451-819e-c2e997d91e8d" xmlns:ns4="48e54f11-223a-4c30-b7fa-2f782613c66b" targetNamespace="http://schemas.microsoft.com/office/2006/metadata/properties" ma:root="true" ma:fieldsID="c69147754dd209f944f6c1dad154d5e4" ns3:_="" ns4:_="">
    <xsd:import namespace="588c877d-a32b-4451-819e-c2e997d91e8d"/>
    <xsd:import namespace="48e54f11-223a-4c30-b7fa-2f782613c6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c877d-a32b-4451-819e-c2e997d91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54f11-223a-4c30-b7fa-2f782613c6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3949AE-090B-45A1-B6B0-AADA49F3C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c877d-a32b-4451-819e-c2e997d91e8d"/>
    <ds:schemaRef ds:uri="48e54f11-223a-4c30-b7fa-2f782613c6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232B38-C342-40E1-A479-FA587C9F4817}">
  <ds:schemaRefs>
    <ds:schemaRef ds:uri="http://schemas.microsoft.com/sharepoint/v3/contenttype/forms"/>
  </ds:schemaRefs>
</ds:datastoreItem>
</file>

<file path=customXml/itemProps3.xml><?xml version="1.0" encoding="utf-8"?>
<ds:datastoreItem xmlns:ds="http://schemas.openxmlformats.org/officeDocument/2006/customXml" ds:itemID="{D7910D73-FC86-46E8-BF9C-640ED5BF44D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e54f11-223a-4c30-b7fa-2f782613c66b"/>
    <ds:schemaRef ds:uri="588c877d-a32b-4451-819e-c2e997d91e8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 11  TEAMS</Template>
  <TotalTime>27624</TotalTime>
  <Words>1502</Words>
  <Application>Microsoft Office PowerPoint</Application>
  <PresentationFormat>Widescreen</PresentationFormat>
  <Paragraphs>142</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Garamond</vt:lpstr>
      <vt:lpstr>Gill Sans MT</vt:lpstr>
      <vt:lpstr>Times New Roman</vt:lpstr>
      <vt:lpstr>Wingdings</vt:lpstr>
      <vt:lpstr>NQC_PPT_Template</vt:lpstr>
      <vt:lpstr>1_Multipurpose Slides</vt:lpstr>
      <vt:lpstr>PowerPoint Presentation</vt:lpstr>
      <vt:lpstr>Overview</vt:lpstr>
      <vt:lpstr>Overview: Survive at Sea</vt:lpstr>
      <vt:lpstr>Game Scenario</vt:lpstr>
      <vt:lpstr>Items Recovered</vt:lpstr>
      <vt:lpstr>Individual Ranking: 3 minutes</vt:lpstr>
      <vt:lpstr>Group Ranking: 20 minutes</vt:lpstr>
      <vt:lpstr>Scoring</vt:lpstr>
      <vt:lpstr>PowerPoint Presentation</vt:lpstr>
      <vt:lpstr>Answers to the Survival at Sea Exercise</vt:lpstr>
      <vt:lpstr>Answers to the Survival at Sea Exercise</vt:lpstr>
      <vt:lpstr>Scoring</vt:lpstr>
      <vt:lpstr>Debriefing</vt:lpstr>
      <vt:lpstr>Reflections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Paula Jones</cp:lastModifiedBy>
  <cp:revision>1169</cp:revision>
  <cp:lastPrinted>2018-03-26T12:55:34Z</cp:lastPrinted>
  <dcterms:created xsi:type="dcterms:W3CDTF">2010-08-08T11:41:31Z</dcterms:created>
  <dcterms:modified xsi:type="dcterms:W3CDTF">2021-02-16T18:03:01Z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0x010100E041C4001D912547BFC74F2974688345</vt:lpwstr>
  </property>
  <property fmtid="{D5CDD505-2E9C-101B-9397-08002B2CF9AE}" pid="3" name="ArticulateGUID">
    <vt:lpwstr>3B1E87C0-E484-4DC4-A2B1-20131BBEC136</vt:lpwstr>
  </property>
  <property fmtid="{D5CDD505-2E9C-101B-9397-08002B2CF9AE}" pid="4" name="ArticulatePath">
    <vt:lpwstr>CQII Learning Lab - Beg Lab. Orientation</vt:lpwstr>
  </property>
</Properties>
</file>