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4"/>
    <p:sldMasterId id="2147483935" r:id="rId5"/>
  </p:sldMasterIdLst>
  <p:notesMasterIdLst>
    <p:notesMasterId r:id="rId13"/>
  </p:notesMasterIdLst>
  <p:handoutMasterIdLst>
    <p:handoutMasterId r:id="rId14"/>
  </p:handoutMasterIdLst>
  <p:sldIdLst>
    <p:sldId id="1866" r:id="rId6"/>
    <p:sldId id="2056" r:id="rId7"/>
    <p:sldId id="868" r:id="rId8"/>
    <p:sldId id="1867" r:id="rId9"/>
    <p:sldId id="1868" r:id="rId10"/>
    <p:sldId id="1022" r:id="rId11"/>
    <p:sldId id="1616" r:id="rId12"/>
  </p:sldIdLst>
  <p:sldSz cx="12192000" cy="6858000"/>
  <p:notesSz cx="6858000" cy="9313863"/>
  <p:custDataLst>
    <p:tags r:id="rId15"/>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5"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usan Weigl" initials="sw" lastIdx="14" clrIdx="6">
    <p:extLst>
      <p:ext uri="{19B8F6BF-5375-455C-9EA6-DF929625EA0E}">
        <p15:presenceInfo xmlns:p15="http://schemas.microsoft.com/office/powerpoint/2012/main" userId="Susan Weigl" providerId="None"/>
      </p:ext>
    </p:extLst>
  </p:cmAuthor>
  <p:cmAuthor id="1" name="Hassan, Aniqa (HEALTH)" initials="HA(" lastIdx="18" clrIdx="0"/>
  <p:cmAuthor id="8" name="Schlueter, Julia" initials="SJ" lastIdx="1" clrIdx="7">
    <p:extLst>
      <p:ext uri="{19B8F6BF-5375-455C-9EA6-DF929625EA0E}">
        <p15:presenceInfo xmlns:p15="http://schemas.microsoft.com/office/powerpoint/2012/main" userId="S-1-5-21-3579272529-3368358661-2280984729-24173" providerId="AD"/>
      </p:ext>
    </p:extLst>
  </p:cmAuthor>
  <p:cmAuthor id="2" name="Osborne, Zoe L (HEALTH)" initials="OZL(" lastIdx="10" clrIdx="1">
    <p:extLst>
      <p:ext uri="{19B8F6BF-5375-455C-9EA6-DF929625EA0E}">
        <p15:presenceInfo xmlns:p15="http://schemas.microsoft.com/office/powerpoint/2012/main" userId="S-1-5-21-218105429-2715934002-73406468-116002" providerId="AD"/>
      </p:ext>
    </p:extLst>
  </p:cmAuthor>
  <p:cmAuthor id="9" name="Garrett, Kevin F (HEALTH)" initials="GKF(" lastIdx="1" clrIdx="8">
    <p:extLst>
      <p:ext uri="{19B8F6BF-5375-455C-9EA6-DF929625EA0E}">
        <p15:presenceInfo xmlns:p15="http://schemas.microsoft.com/office/powerpoint/2012/main" userId="S::kevin.garrett@health.ny.gov::4a8d0ffb-005c-4bee-bac6-ff809399dc6e" providerId="AD"/>
      </p:ext>
    </p:extLst>
  </p:cmAuthor>
  <p:cmAuthor id="3" name="Aniqa Hassan" initials="" lastIdx="1" clrIdx="2"/>
  <p:cmAuthor id="4" name="Lee, Jennifer E (HEALTH)" initials="LJE(" lastIdx="11" clrIdx="3">
    <p:extLst>
      <p:ext uri="{19B8F6BF-5375-455C-9EA6-DF929625EA0E}">
        <p15:presenceInfo xmlns:p15="http://schemas.microsoft.com/office/powerpoint/2012/main" userId="S::Jennifer.Lee@health.ny.gov::9da30c76-2644-469e-8b79-36323e2d7656" providerId="AD"/>
      </p:ext>
    </p:extLst>
  </p:cmAuthor>
  <p:cmAuthor id="5" name="Clemens Steinbock" initials="CS" lastIdx="9" clrIdx="4">
    <p:extLst>
      <p:ext uri="{19B8F6BF-5375-455C-9EA6-DF929625EA0E}">
        <p15:presenceInfo xmlns:p15="http://schemas.microsoft.com/office/powerpoint/2012/main" userId="ddbf4e62fc8ebcf9" providerId="Windows Live"/>
      </p:ext>
    </p:extLst>
  </p:cmAuthor>
  <p:cmAuthor id="6" name="Nanette" initials="" lastIdx="11"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C45E"/>
    <a:srgbClr val="8C4A58"/>
    <a:srgbClr val="C25862"/>
    <a:srgbClr val="C35963"/>
    <a:srgbClr val="C09095"/>
    <a:srgbClr val="CC848D"/>
    <a:srgbClr val="B84664"/>
    <a:srgbClr val="B53342"/>
    <a:srgbClr val="DD1821"/>
    <a:srgbClr val="E30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1769" autoAdjust="0"/>
  </p:normalViewPr>
  <p:slideViewPr>
    <p:cSldViewPr>
      <p:cViewPr varScale="1">
        <p:scale>
          <a:sx n="64" d="100"/>
          <a:sy n="64" d="100"/>
        </p:scale>
        <p:origin x="84" y="1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40"/>
    </p:cViewPr>
  </p:sorterViewPr>
  <p:notesViewPr>
    <p:cSldViewPr>
      <p:cViewPr>
        <p:scale>
          <a:sx n="75" d="100"/>
          <a:sy n="75" d="100"/>
        </p:scale>
        <p:origin x="5552" y="1616"/>
      </p:cViewPr>
      <p:guideLst>
        <p:guide orient="horz" pos="293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2"/>
          <p:cNvSpPr>
            <a:spLocks noGrp="1"/>
          </p:cNvSpPr>
          <p:nvPr>
            <p:ph type="hdr" sz="quarter"/>
          </p:nvPr>
        </p:nvSpPr>
        <p:spPr>
          <a:xfrm>
            <a:off x="149087" y="144735"/>
            <a:ext cx="4696239" cy="466011"/>
          </a:xfrm>
          <a:prstGeom prst="rect">
            <a:avLst/>
          </a:prstGeom>
        </p:spPr>
        <p:txBody>
          <a:bodyPr vert="horz" lIns="91440" tIns="45720" rIns="91440" bIns="45720" rtlCol="0"/>
          <a:lstStyle>
            <a:lvl1pPr algn="l" eaLnBrk="1" hangingPunct="1">
              <a:defRPr sz="1400" b="1">
                <a:latin typeface="Times New Roman"/>
                <a:ea typeface="+mn-ea"/>
                <a:cs typeface="Times New Roman"/>
              </a:defRPr>
            </a:lvl1pPr>
          </a:lstStyle>
          <a:p>
            <a:pPr>
              <a:defRPr/>
            </a:pPr>
            <a:r>
              <a:rPr lang="en-US" dirty="0"/>
              <a:t>NQC Training on Coaching Basics (TQC) Program</a:t>
            </a:r>
          </a:p>
        </p:txBody>
      </p:sp>
      <p:sp>
        <p:nvSpPr>
          <p:cNvPr id="3" name="Footer Placeholder 3"/>
          <p:cNvSpPr>
            <a:spLocks noGrp="1"/>
          </p:cNvSpPr>
          <p:nvPr>
            <p:ph type="ftr" sz="quarter" idx="2"/>
          </p:nvPr>
        </p:nvSpPr>
        <p:spPr>
          <a:xfrm>
            <a:off x="158405" y="8703118"/>
            <a:ext cx="2972421" cy="466012"/>
          </a:xfrm>
          <a:prstGeom prst="rect">
            <a:avLst/>
          </a:prstGeom>
        </p:spPr>
        <p:txBody>
          <a:bodyPr vert="horz" wrap="square" lIns="91440" tIns="45720" rIns="91440" bIns="45720" numCol="1" anchor="b" anchorCtr="0" compatLnSpc="1">
            <a:prstTxWarp prst="textNoShape">
              <a:avLst/>
            </a:prstTxWarp>
          </a:bodyPr>
          <a:lstStyle>
            <a:lvl1pPr eaLnBrk="1" hangingPunct="1">
              <a:defRPr sz="1400" b="1">
                <a:latin typeface="Times New Roman" charset="0"/>
                <a:ea typeface="Times New Roman" charset="0"/>
                <a:cs typeface="Times New Roman" charset="0"/>
              </a:defRPr>
            </a:lvl1pPr>
          </a:lstStyle>
          <a:p>
            <a:pPr>
              <a:defRPr/>
            </a:pPr>
            <a:r>
              <a:rPr lang="en-US" dirty="0"/>
              <a:t>Module 10</a:t>
            </a:r>
          </a:p>
        </p:txBody>
      </p:sp>
      <p:sp>
        <p:nvSpPr>
          <p:cNvPr id="5" name="Slide Number Placeholder 4"/>
          <p:cNvSpPr>
            <a:spLocks noGrp="1"/>
          </p:cNvSpPr>
          <p:nvPr>
            <p:ph type="sldNum" sz="quarter" idx="3"/>
          </p:nvPr>
        </p:nvSpPr>
        <p:spPr>
          <a:xfrm>
            <a:off x="3727175" y="8703118"/>
            <a:ext cx="2972421" cy="4660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400" b="1">
                <a:latin typeface="Times New Roman" panose="02020603050405020304" pitchFamily="18" charset="0"/>
                <a:cs typeface="Times New Roman" panose="02020603050405020304" pitchFamily="18" charset="0"/>
              </a:defRPr>
            </a:lvl1pPr>
          </a:lstStyle>
          <a:p>
            <a:fld id="{53A3882A-AB2B-416A-984B-E74E967A9AFB}" type="slidenum">
              <a:rPr lang="en-US" altLang="en-US"/>
              <a:pPr/>
              <a:t>‹#›</a:t>
            </a:fld>
            <a:endParaRPr lang="en-US" altLang="en-US" dirty="0"/>
          </a:p>
        </p:txBody>
      </p:sp>
    </p:spTree>
    <p:extLst>
      <p:ext uri="{BB962C8B-B14F-4D97-AF65-F5344CB8AC3E}">
        <p14:creationId xmlns:p14="http://schemas.microsoft.com/office/powerpoint/2010/main" val="3780413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236804" y="8987815"/>
            <a:ext cx="403777" cy="30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2841" tIns="45606" rIns="92841" bIns="45606">
            <a:spAutoFit/>
          </a:bodyPr>
          <a:lstStyle>
            <a:lvl1pPr defTabSz="938213">
              <a:defRPr sz="2400">
                <a:solidFill>
                  <a:schemeClr val="tx1"/>
                </a:solidFill>
                <a:latin typeface="Arial" panose="020B0604020202020204" pitchFamily="34" charset="0"/>
                <a:ea typeface="MS PGothic" panose="020B0600070205080204" pitchFamily="34" charset="-128"/>
              </a:defRPr>
            </a:lvl1pPr>
            <a:lvl2pPr marL="742950" indent="-285750" defTabSz="938213">
              <a:defRPr sz="2400">
                <a:solidFill>
                  <a:schemeClr val="tx1"/>
                </a:solidFill>
                <a:latin typeface="Arial" panose="020B0604020202020204" pitchFamily="34" charset="0"/>
                <a:ea typeface="MS PGothic" panose="020B0600070205080204" pitchFamily="34" charset="-128"/>
              </a:defRPr>
            </a:lvl2pPr>
            <a:lvl3pPr marL="1143000" indent="-228600" defTabSz="938213">
              <a:defRPr sz="2400">
                <a:solidFill>
                  <a:schemeClr val="tx1"/>
                </a:solidFill>
                <a:latin typeface="Arial" panose="020B0604020202020204" pitchFamily="34" charset="0"/>
                <a:ea typeface="MS PGothic" panose="020B0600070205080204" pitchFamily="34" charset="-128"/>
              </a:defRPr>
            </a:lvl3pPr>
            <a:lvl4pPr marL="1600200" indent="-228600" defTabSz="938213">
              <a:defRPr sz="2400">
                <a:solidFill>
                  <a:schemeClr val="tx1"/>
                </a:solidFill>
                <a:latin typeface="Arial" panose="020B0604020202020204" pitchFamily="34" charset="0"/>
                <a:ea typeface="MS PGothic" panose="020B0600070205080204" pitchFamily="34" charset="-128"/>
              </a:defRPr>
            </a:lvl4pPr>
            <a:lvl5pPr marL="2057400" indent="-228600" defTabSz="938213">
              <a:defRPr sz="24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3B15D7-6186-4706-A651-76353038B0E8}" type="slidenum">
              <a:rPr lang="en-US" altLang="en-US" sz="1400" b="1">
                <a:latin typeface="Times New Roman" panose="02020603050405020304" pitchFamily="18" charset="0"/>
                <a:cs typeface="Times New Roman" panose="02020603050405020304" pitchFamily="18" charset="0"/>
              </a:rPr>
              <a:pPr/>
              <a:t>‹#›</a:t>
            </a:fld>
            <a:endParaRPr lang="en-US"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091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1717184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BAB087-D317-9E41-89CD-8BFD32A398C8}"/>
              </a:ext>
            </a:extLst>
          </p:cNvPr>
          <p:cNvGrpSpPr/>
          <p:nvPr userDrawn="1"/>
        </p:nvGrpSpPr>
        <p:grpSpPr>
          <a:xfrm>
            <a:off x="0" y="-1191"/>
            <a:ext cx="12192000" cy="6859193"/>
            <a:chOff x="0" y="-1191"/>
            <a:chExt cx="12192000" cy="6859193"/>
          </a:xfrm>
        </p:grpSpPr>
        <p:pic>
          <p:nvPicPr>
            <p:cNvPr id="10" name="Picture 9">
              <a:extLst>
                <a:ext uri="{FF2B5EF4-FFF2-40B4-BE49-F238E27FC236}">
                  <a16:creationId xmlns:a16="http://schemas.microsoft.com/office/drawing/2014/main" id="{183A33D5-2099-7749-B7E9-FDBFC7C50520}"/>
                </a:ext>
              </a:extLst>
            </p:cNvPr>
            <p:cNvPicPr>
              <a:picLocks noChangeAspect="1"/>
            </p:cNvPicPr>
            <p:nvPr userDrawn="1"/>
          </p:nvPicPr>
          <p:blipFill>
            <a:blip r:embed="rId2"/>
            <a:stretch>
              <a:fillRect/>
            </a:stretch>
          </p:blipFill>
          <p:spPr>
            <a:xfrm>
              <a:off x="0" y="3"/>
              <a:ext cx="12192000" cy="6857999"/>
            </a:xfrm>
            <a:prstGeom prst="rect">
              <a:avLst/>
            </a:prstGeom>
          </p:spPr>
        </p:pic>
        <p:pic>
          <p:nvPicPr>
            <p:cNvPr id="11" name="Picture 8">
              <a:extLst>
                <a:ext uri="{FF2B5EF4-FFF2-40B4-BE49-F238E27FC236}">
                  <a16:creationId xmlns:a16="http://schemas.microsoft.com/office/drawing/2014/main" id="{EF1E50B5-943B-8D43-B91A-108ACBEEAB2F}"/>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6730"/>
            <a:stretch/>
          </p:blipFill>
          <p:spPr bwMode="auto">
            <a:xfrm>
              <a:off x="36576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31170" name="Rectangle 2"/>
          <p:cNvSpPr>
            <a:spLocks noGrp="1" noChangeArrowheads="1"/>
          </p:cNvSpPr>
          <p:nvPr>
            <p:ph type="ctrTitle"/>
          </p:nvPr>
        </p:nvSpPr>
        <p:spPr>
          <a:xfrm>
            <a:off x="1428751" y="2339978"/>
            <a:ext cx="9753600" cy="1470025"/>
          </a:xfrm>
        </p:spPr>
        <p:txBody>
          <a:bodyPr/>
          <a:lstStyle>
            <a:lvl1pPr>
              <a:defRPr/>
            </a:lvl1pPr>
          </a:lstStyle>
          <a:p>
            <a:r>
              <a:rPr lang="en-US"/>
              <a:t>Click to edit Master title style</a:t>
            </a:r>
          </a:p>
        </p:txBody>
      </p:sp>
      <p:sp>
        <p:nvSpPr>
          <p:cNvPr id="1031171" name="Rectangle 3"/>
          <p:cNvSpPr>
            <a:spLocks noGrp="1" noChangeArrowheads="1"/>
          </p:cNvSpPr>
          <p:nvPr>
            <p:ph type="subTitle" idx="1"/>
          </p:nvPr>
        </p:nvSpPr>
        <p:spPr>
          <a:xfrm>
            <a:off x="2036233" y="3886200"/>
            <a:ext cx="8534400" cy="1752600"/>
          </a:xfrm>
        </p:spPr>
        <p:txBody>
          <a:bodyPr/>
          <a:lstStyle>
            <a:lvl1pPr marL="0" indent="0" algn="ctr">
              <a:buFontTx/>
              <a:buNone/>
              <a:defRPr/>
            </a:lvl1pPr>
          </a:lstStyle>
          <a:p>
            <a:r>
              <a:rPr lang="en-US"/>
              <a:t>Click to edit Master subtitle style</a:t>
            </a:r>
          </a:p>
        </p:txBody>
      </p:sp>
      <p:pic>
        <p:nvPicPr>
          <p:cNvPr id="7" name="Picture 6">
            <a:extLst>
              <a:ext uri="{FF2B5EF4-FFF2-40B4-BE49-F238E27FC236}">
                <a16:creationId xmlns:a16="http://schemas.microsoft.com/office/drawing/2014/main" id="{D0BBC9A4-0181-D54D-BA88-D45B6D6EAC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096000"/>
            <a:ext cx="2277320" cy="616809"/>
          </a:xfrm>
          <a:prstGeom prst="rect">
            <a:avLst/>
          </a:prstGeom>
        </p:spPr>
      </p:pic>
      <p:pic>
        <p:nvPicPr>
          <p:cNvPr id="8" name="Picture 7">
            <a:extLst>
              <a:ext uri="{FF2B5EF4-FFF2-40B4-BE49-F238E27FC236}">
                <a16:creationId xmlns:a16="http://schemas.microsoft.com/office/drawing/2014/main" id="{25CEC6EB-2D4D-9548-A7DE-8088B77722E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3650" t="16349" r="20559" b="7354"/>
          <a:stretch/>
        </p:blipFill>
        <p:spPr>
          <a:xfrm>
            <a:off x="381000" y="533400"/>
            <a:ext cx="3657600" cy="1066800"/>
          </a:xfrm>
          <a:prstGeom prst="rect">
            <a:avLst/>
          </a:prstGeom>
        </p:spPr>
      </p:pic>
    </p:spTree>
    <p:extLst>
      <p:ext uri="{BB962C8B-B14F-4D97-AF65-F5344CB8AC3E}">
        <p14:creationId xmlns:p14="http://schemas.microsoft.com/office/powerpoint/2010/main" val="323762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48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533400"/>
            <a:ext cx="2590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569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64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10160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0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774523"/>
          </a:xfrm>
          <a:prstGeom prst="rect">
            <a:avLst/>
          </a:prstGeom>
        </p:spPr>
        <p:txBody>
          <a:bodyPr/>
          <a:lstStyle>
            <a:lvl1pPr algn="l">
              <a:defRPr sz="4000" b="1" i="0" u="none" cap="all" baseline="0">
                <a:solidFill>
                  <a:srgbClr val="434445"/>
                </a:solidFill>
                <a:latin typeface="Arial"/>
                <a:cs typeface="Arial"/>
              </a:defRPr>
            </a:lvl1pPr>
          </a:lstStyle>
          <a:p>
            <a:r>
              <a:rPr lang="en-US" dirty="0"/>
              <a:t>SECTION TITLE GOES HERE</a:t>
            </a:r>
          </a:p>
        </p:txBody>
      </p:sp>
      <p:sp>
        <p:nvSpPr>
          <p:cNvPr id="3" name="Content Placeholder 2"/>
          <p:cNvSpPr>
            <a:spLocks noGrp="1"/>
          </p:cNvSpPr>
          <p:nvPr>
            <p:ph idx="1" hasCustomPrompt="1"/>
          </p:nvPr>
        </p:nvSpPr>
        <p:spPr>
          <a:xfrm>
            <a:off x="609600" y="3220437"/>
            <a:ext cx="10972800" cy="2307628"/>
          </a:xfrm>
          <a:prstGeom prst="rect">
            <a:avLst/>
          </a:prstGeom>
        </p:spPr>
        <p:txBody>
          <a:bodyPr/>
          <a:lstStyle>
            <a:lvl1pPr marL="548640" indent="-182880">
              <a:buClr>
                <a:srgbClr val="AC0D1C"/>
              </a:buClr>
              <a:buSzPct val="75000"/>
              <a:buFont typeface="Arial"/>
              <a:buChar char="•"/>
              <a:defRPr sz="1800" b="0" i="0">
                <a:latin typeface="Arial"/>
                <a:cs typeface="Arial"/>
              </a:defRPr>
            </a:lvl1pPr>
            <a:lvl2pPr marL="914400" indent="-182880">
              <a:buClr>
                <a:srgbClr val="AC0D1C"/>
              </a:buClr>
              <a:defRPr sz="1800" b="0" i="0">
                <a:solidFill>
                  <a:schemeClr val="tx1">
                    <a:lumMod val="50000"/>
                    <a:lumOff val="50000"/>
                  </a:schemeClr>
                </a:solidFill>
                <a:latin typeface="Arial"/>
                <a:cs typeface="Arial"/>
              </a:defRPr>
            </a:lvl2pPr>
            <a:lvl3pPr marL="1188720" indent="-182880">
              <a:buClr>
                <a:srgbClr val="AC0D1C"/>
              </a:buClr>
              <a:buSzPct val="50000"/>
              <a:buFont typeface="Wingdings" charset="2"/>
              <a:buChar char="v"/>
              <a:defRPr sz="1800" b="0" i="0">
                <a:solidFill>
                  <a:schemeClr val="tx1">
                    <a:lumMod val="50000"/>
                    <a:lumOff val="50000"/>
                  </a:schemeClr>
                </a:solidFill>
                <a:latin typeface="Arial"/>
                <a:cs typeface="Arial"/>
              </a:defRPr>
            </a:lvl3pPr>
            <a:lvl4pPr marL="1463040" indent="-182880">
              <a:buClr>
                <a:srgbClr val="AC0D1C"/>
              </a:buClr>
              <a:buSzPct val="75000"/>
              <a:buFont typeface="Wingdings" charset="2"/>
              <a:buChar char="Ø"/>
              <a:defRPr sz="1800" b="0" i="0">
                <a:solidFill>
                  <a:schemeClr val="tx1">
                    <a:lumMod val="50000"/>
                    <a:lumOff val="50000"/>
                  </a:schemeClr>
                </a:solidFill>
                <a:latin typeface="Arial"/>
                <a:cs typeface="Arial"/>
              </a:defRPr>
            </a:lvl4pPr>
            <a:lvl5pPr marL="1737360" indent="-182880">
              <a:buClr>
                <a:srgbClr val="AC0D1C"/>
              </a:buClr>
              <a:buSzPct val="75000"/>
              <a:defRPr sz="1800" b="0" i="0">
                <a:solidFill>
                  <a:schemeClr val="tx1">
                    <a:lumMod val="50000"/>
                    <a:lumOff val="50000"/>
                  </a:schemeClr>
                </a:solidFill>
                <a:latin typeface="Arial"/>
                <a:cs typeface="Arial"/>
              </a:defRPr>
            </a:lvl5pPr>
          </a:lstStyle>
          <a:p>
            <a:pPr lvl="0"/>
            <a:r>
              <a:rPr lang="en-US" dirty="0"/>
              <a:t>Example of bullet treatment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hasCustomPrompt="1"/>
          </p:nvPr>
        </p:nvSpPr>
        <p:spPr>
          <a:xfrm>
            <a:off x="609600" y="1453991"/>
            <a:ext cx="10972800" cy="426786"/>
          </a:xfrm>
          <a:prstGeom prst="rect">
            <a:avLst/>
          </a:prstGeom>
        </p:spPr>
        <p:txBody>
          <a:bodyPr/>
          <a:lstStyle>
            <a:lvl1pPr marL="0" indent="0">
              <a:buNone/>
              <a:defRPr sz="2600" b="1" i="0" cap="all">
                <a:solidFill>
                  <a:srgbClr val="AC0D1C"/>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SECTION HEADER </a:t>
            </a:r>
          </a:p>
        </p:txBody>
      </p:sp>
      <p:sp>
        <p:nvSpPr>
          <p:cNvPr id="8" name="Content Placeholder 2"/>
          <p:cNvSpPr>
            <a:spLocks noGrp="1"/>
          </p:cNvSpPr>
          <p:nvPr>
            <p:ph idx="14" hasCustomPrompt="1"/>
          </p:nvPr>
        </p:nvSpPr>
        <p:spPr>
          <a:xfrm>
            <a:off x="609600" y="2009377"/>
            <a:ext cx="10972800" cy="1082886"/>
          </a:xfrm>
          <a:prstGeom prst="rect">
            <a:avLst/>
          </a:prstGeom>
        </p:spPr>
        <p:txBody>
          <a:bodyPr/>
          <a:lstStyle>
            <a:lvl1pPr marL="0" indent="0">
              <a:buNone/>
              <a:defRPr sz="1800" b="0" i="0" baseline="0">
                <a:solidFill>
                  <a:schemeClr val="tx1"/>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Body copy goes here</a:t>
            </a:r>
          </a:p>
        </p:txBody>
      </p:sp>
    </p:spTree>
    <p:extLst>
      <p:ext uri="{BB962C8B-B14F-4D97-AF65-F5344CB8AC3E}">
        <p14:creationId xmlns:p14="http://schemas.microsoft.com/office/powerpoint/2010/main" val="303519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9537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9140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821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1670" y="2"/>
            <a:ext cx="12538364"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2877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961628" y="3232499"/>
            <a:ext cx="9583849" cy="2593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5"/>
          <p:cNvSpPr>
            <a:spLocks/>
          </p:cNvSpPr>
          <p:nvPr userDrawn="1"/>
        </p:nvSpPr>
        <p:spPr bwMode="auto">
          <a:xfrm>
            <a:off x="3567521" y="3232596"/>
            <a:ext cx="2331072"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6"/>
          <p:cNvSpPr>
            <a:spLocks/>
          </p:cNvSpPr>
          <p:nvPr userDrawn="1"/>
        </p:nvSpPr>
        <p:spPr bwMode="auto">
          <a:xfrm>
            <a:off x="8784699" y="3232596"/>
            <a:ext cx="2331072"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7"/>
          <p:cNvSpPr>
            <a:spLocks/>
          </p:cNvSpPr>
          <p:nvPr userDrawn="1"/>
        </p:nvSpPr>
        <p:spPr bwMode="auto">
          <a:xfrm>
            <a:off x="6177008" y="3232596"/>
            <a:ext cx="2332736"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4" name="Freeform 8"/>
          <p:cNvSpPr>
            <a:spLocks/>
          </p:cNvSpPr>
          <p:nvPr userDrawn="1"/>
        </p:nvSpPr>
        <p:spPr bwMode="auto">
          <a:xfrm>
            <a:off x="961624" y="3232596"/>
            <a:ext cx="2331072"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96162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961625"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3602737"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360273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6178050"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6178049"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8748113"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874811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961623" y="1378040"/>
            <a:ext cx="10154148" cy="1674254"/>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42077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1240370"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4573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002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4"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655614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4900084" y="1616075"/>
            <a:ext cx="2643717"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9" name="Freeform 8"/>
          <p:cNvSpPr>
            <a:spLocks/>
          </p:cNvSpPr>
          <p:nvPr userDrawn="1"/>
        </p:nvSpPr>
        <p:spPr bwMode="auto">
          <a:xfrm>
            <a:off x="5427136" y="3863975"/>
            <a:ext cx="1591733"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Freeform 9"/>
          <p:cNvSpPr>
            <a:spLocks/>
          </p:cNvSpPr>
          <p:nvPr userDrawn="1"/>
        </p:nvSpPr>
        <p:spPr bwMode="auto">
          <a:xfrm>
            <a:off x="1885954"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10"/>
          <p:cNvSpPr>
            <a:spLocks/>
          </p:cNvSpPr>
          <p:nvPr userDrawn="1"/>
        </p:nvSpPr>
        <p:spPr bwMode="auto">
          <a:xfrm>
            <a:off x="2415121" y="3863975"/>
            <a:ext cx="1589617"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11"/>
          <p:cNvSpPr>
            <a:spLocks/>
          </p:cNvSpPr>
          <p:nvPr userDrawn="1"/>
        </p:nvSpPr>
        <p:spPr bwMode="auto">
          <a:xfrm>
            <a:off x="7909987"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12"/>
          <p:cNvSpPr>
            <a:spLocks/>
          </p:cNvSpPr>
          <p:nvPr userDrawn="1"/>
        </p:nvSpPr>
        <p:spPr bwMode="auto">
          <a:xfrm>
            <a:off x="8441267" y="3863975"/>
            <a:ext cx="1587500"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8859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8859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4895852"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4895852"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79057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79057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23639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4873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 name="Rectangle 8"/>
          <p:cNvSpPr>
            <a:spLocks noChangeArrowheads="1"/>
          </p:cNvSpPr>
          <p:nvPr userDrawn="1"/>
        </p:nvSpPr>
        <p:spPr bwMode="auto">
          <a:xfrm>
            <a:off x="4210052" y="1673225"/>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Rectangle 9"/>
          <p:cNvSpPr>
            <a:spLocks noChangeArrowheads="1"/>
          </p:cNvSpPr>
          <p:nvPr userDrawn="1"/>
        </p:nvSpPr>
        <p:spPr bwMode="auto">
          <a:xfrm>
            <a:off x="796925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Rectangle 10"/>
          <p:cNvSpPr>
            <a:spLocks noChangeArrowheads="1"/>
          </p:cNvSpPr>
          <p:nvPr userDrawn="1"/>
        </p:nvSpPr>
        <p:spPr bwMode="auto">
          <a:xfrm>
            <a:off x="44873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Rectangle 11"/>
          <p:cNvSpPr>
            <a:spLocks noChangeArrowheads="1"/>
          </p:cNvSpPr>
          <p:nvPr userDrawn="1"/>
        </p:nvSpPr>
        <p:spPr bwMode="auto">
          <a:xfrm>
            <a:off x="4210052" y="3662363"/>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 name="Rectangle 12"/>
          <p:cNvSpPr>
            <a:spLocks noChangeArrowheads="1"/>
          </p:cNvSpPr>
          <p:nvPr userDrawn="1"/>
        </p:nvSpPr>
        <p:spPr bwMode="auto">
          <a:xfrm>
            <a:off x="796925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470559"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470559"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421005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421005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799367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799367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4705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4705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4229759" y="3660754"/>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4229759" y="4066807"/>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79889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79889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11174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1127382" y="5312552"/>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7078137" y="5339911"/>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4102758" y="3561709"/>
            <a:ext cx="3986489" cy="1249583"/>
          </a:xfrm>
          <a:prstGeom prst="rect">
            <a:avLst/>
          </a:prstGeom>
        </p:spPr>
        <p:txBody>
          <a:bodyPr/>
          <a:lstStyle>
            <a:lvl1pPr marL="0" indent="0" algn="ctr">
              <a:lnSpc>
                <a:spcPct val="100000"/>
              </a:lnSpc>
              <a:spcBef>
                <a:spcPts val="0"/>
              </a:spcBef>
              <a:buNone/>
              <a:defRPr sz="15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4101298" y="3055724"/>
            <a:ext cx="3986489"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2450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635361"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635361"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3397163"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3397163"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6158966"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6158966"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8920769"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8920769"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789052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4576236" y="1795468"/>
            <a:ext cx="3039533"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4" name="Group 273"/>
          <p:cNvGrpSpPr/>
          <p:nvPr userDrawn="1"/>
        </p:nvGrpSpPr>
        <p:grpSpPr>
          <a:xfrm>
            <a:off x="954617" y="1795468"/>
            <a:ext cx="3041651"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2" name="Group 271"/>
          <p:cNvGrpSpPr/>
          <p:nvPr userDrawn="1"/>
        </p:nvGrpSpPr>
        <p:grpSpPr>
          <a:xfrm>
            <a:off x="8195733" y="1795468"/>
            <a:ext cx="3041651"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276" name="Text Placeholder 5"/>
          <p:cNvSpPr>
            <a:spLocks noGrp="1"/>
          </p:cNvSpPr>
          <p:nvPr>
            <p:ph type="body" sz="quarter" idx="11"/>
          </p:nvPr>
        </p:nvSpPr>
        <p:spPr>
          <a:xfrm>
            <a:off x="1110208"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1126652"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4720660"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4719928"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8329652"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8328920"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954621" y="1795464"/>
            <a:ext cx="3041649"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4576236" y="1795466"/>
            <a:ext cx="3039533" cy="409575"/>
          </a:xfrm>
          <a:prstGeom prst="rect">
            <a:avLst/>
          </a:prstGeom>
        </p:spPr>
        <p:txBody>
          <a:bodyPr/>
          <a:lstStyle>
            <a:lvl1pPr marL="0" indent="0" algn="ctr">
              <a:buNone/>
              <a:defRPr>
                <a:solidFill>
                  <a:schemeClr val="bg1"/>
                </a:solidFill>
                <a:latin typeface="Gill Sans MT" panose="020B0502020104020203" pitchFamily="34" charset="0"/>
              </a:defRPr>
            </a:lvl1pPr>
            <a:lvl2pPr marL="3429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8195733" y="1795463"/>
            <a:ext cx="3041651" cy="406400"/>
          </a:xfrm>
          <a:prstGeom prst="rect">
            <a:avLst/>
          </a:prstGeom>
        </p:spPr>
        <p:txBody>
          <a:bodyPr/>
          <a:lstStyle>
            <a:lvl1pPr marL="0" indent="0" algn="ctr">
              <a:buNone/>
              <a:defRPr>
                <a:solidFill>
                  <a:schemeClr val="bg1"/>
                </a:solidFill>
              </a:defRPr>
            </a:lvl1pPr>
            <a:lvl2pPr marL="342900" indent="0">
              <a:buNone/>
              <a:defRPr/>
            </a:lvl2pPr>
          </a:lstStyle>
          <a:p>
            <a:pPr lvl="0"/>
            <a:r>
              <a:rPr lang="en-US" dirty="0"/>
              <a:t>Edit Master text styles</a:t>
            </a:r>
          </a:p>
        </p:txBody>
      </p:sp>
      <p:sp>
        <p:nvSpPr>
          <p:cNvPr id="28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66353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1127379" y="1624845"/>
            <a:ext cx="2770628"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36" name="Group 35"/>
          <p:cNvGrpSpPr/>
          <p:nvPr userDrawn="1"/>
        </p:nvGrpSpPr>
        <p:grpSpPr>
          <a:xfrm>
            <a:off x="4744467" y="1624845"/>
            <a:ext cx="2770628"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64" name="Group 63"/>
          <p:cNvGrpSpPr/>
          <p:nvPr userDrawn="1"/>
        </p:nvGrpSpPr>
        <p:grpSpPr>
          <a:xfrm>
            <a:off x="8361555" y="1624845"/>
            <a:ext cx="2770628"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94" name="Text Placeholder 5"/>
          <p:cNvSpPr>
            <a:spLocks noGrp="1"/>
          </p:cNvSpPr>
          <p:nvPr>
            <p:ph type="body" sz="quarter" idx="11"/>
          </p:nvPr>
        </p:nvSpPr>
        <p:spPr>
          <a:xfrm>
            <a:off x="1127380" y="3894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1126652" y="4279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4744467" y="3882656"/>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4743736" y="4267981"/>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8364076" y="3855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8363348" y="4240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89464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835453" y="1706121"/>
            <a:ext cx="4041344"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31" name="Text Placeholder 3"/>
          <p:cNvSpPr>
            <a:spLocks noGrp="1"/>
          </p:cNvSpPr>
          <p:nvPr>
            <p:ph type="body" sz="quarter" idx="10"/>
          </p:nvPr>
        </p:nvSpPr>
        <p:spPr>
          <a:xfrm>
            <a:off x="5033783" y="2629677"/>
            <a:ext cx="6866292" cy="63569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5033783" y="3265377"/>
            <a:ext cx="6866292"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236767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2605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124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7311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6995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8479" y="2"/>
            <a:ext cx="12518069"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48289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ody slide 0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411439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606F6-A87A-477D-8DC1-8DC051E4AD86}" type="datetimeFigureOut">
              <a:rPr lang="en-IN" smtClean="0"/>
              <a:t>15-02-2021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E0F340E-D823-4490-A84D-E83C3602DC87}" type="slidenum">
              <a:rPr lang="en-IN" smtClean="0"/>
              <a:t>‹#›</a:t>
            </a:fld>
            <a:endParaRPr lang="en-IN" dirty="0"/>
          </a:p>
        </p:txBody>
      </p:sp>
    </p:spTree>
    <p:extLst>
      <p:ext uri="{BB962C8B-B14F-4D97-AF65-F5344CB8AC3E}">
        <p14:creationId xmlns:p14="http://schemas.microsoft.com/office/powerpoint/2010/main" val="53735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3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65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010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61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085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455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8.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7.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6.jp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F03382-91F6-9943-A877-3EA4C3E27849}"/>
              </a:ext>
            </a:extLst>
          </p:cNvPr>
          <p:cNvGrpSpPr/>
          <p:nvPr userDrawn="1"/>
        </p:nvGrpSpPr>
        <p:grpSpPr>
          <a:xfrm>
            <a:off x="0" y="-1191"/>
            <a:ext cx="12192000" cy="6859193"/>
            <a:chOff x="0" y="-1191"/>
            <a:chExt cx="12192000" cy="6859193"/>
          </a:xfrm>
        </p:grpSpPr>
        <p:pic>
          <p:nvPicPr>
            <p:cNvPr id="6" name="Picture 5">
              <a:extLst>
                <a:ext uri="{FF2B5EF4-FFF2-40B4-BE49-F238E27FC236}">
                  <a16:creationId xmlns:a16="http://schemas.microsoft.com/office/drawing/2014/main" id="{EE6ACD44-472C-4444-8596-29CD0B38C1D6}"/>
                </a:ext>
              </a:extLst>
            </p:cNvPr>
            <p:cNvPicPr>
              <a:picLocks noChangeAspect="1"/>
            </p:cNvPicPr>
            <p:nvPr userDrawn="1"/>
          </p:nvPicPr>
          <p:blipFill>
            <a:blip r:embed="rId15"/>
            <a:stretch>
              <a:fillRect/>
            </a:stretch>
          </p:blipFill>
          <p:spPr>
            <a:xfrm>
              <a:off x="0" y="3"/>
              <a:ext cx="12192000" cy="6857999"/>
            </a:xfrm>
            <a:prstGeom prst="rect">
              <a:avLst/>
            </a:prstGeom>
          </p:spPr>
        </p:pic>
        <p:pic>
          <p:nvPicPr>
            <p:cNvPr id="7" name="Picture 8">
              <a:extLst>
                <a:ext uri="{FF2B5EF4-FFF2-40B4-BE49-F238E27FC236}">
                  <a16:creationId xmlns:a16="http://schemas.microsoft.com/office/drawing/2014/main" id="{69046BD1-6148-4441-AF60-27D1BA5EE6F9}"/>
                </a:ext>
              </a:extLst>
            </p:cNvPr>
            <p:cNvPicPr>
              <a:picLocks noChangeAspect="1" noChangeArrowheads="1"/>
            </p:cNvPicPr>
            <p:nvPr userDrawn="1"/>
          </p:nvPicPr>
          <p:blipFill rotWithShape="1">
            <a:blip r:embed="rId16">
              <a:extLst>
                <a:ext uri="{28A0092B-C50C-407E-A947-70E740481C1C}">
                  <a14:useLocalDpi xmlns:a14="http://schemas.microsoft.com/office/drawing/2010/main"/>
                </a:ext>
              </a:extLst>
            </a:blip>
            <a:srcRect l="6730"/>
            <a:stretch/>
          </p:blipFill>
          <p:spPr bwMode="auto">
            <a:xfrm>
              <a:off x="36576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9"/>
          <p:cNvSpPr>
            <a:spLocks noChangeArrowheads="1"/>
          </p:cNvSpPr>
          <p:nvPr userDrawn="1"/>
        </p:nvSpPr>
        <p:spPr bwMode="auto">
          <a:xfrm>
            <a:off x="201084" y="6248403"/>
            <a:ext cx="768349"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A8AF884-707C-427E-AB00-53A70ED500E9}" type="slidenum">
              <a:rPr lang="en-US" altLang="en-US" sz="1800" b="1">
                <a:solidFill>
                  <a:schemeClr val="bg1"/>
                </a:solidFill>
                <a:latin typeface="Garamond" panose="02020404030301010803" pitchFamily="18" charset="0"/>
              </a:rPr>
              <a:pPr algn="ctr"/>
              <a:t>‹#›</a:t>
            </a:fld>
            <a:endParaRPr lang="en-US" altLang="en-US" sz="1800" b="1" dirty="0">
              <a:solidFill>
                <a:schemeClr val="bg1"/>
              </a:solidFill>
              <a:latin typeface="Garamond" panose="02020404030301010803" pitchFamily="18" charset="0"/>
            </a:endParaRPr>
          </a:p>
        </p:txBody>
      </p:sp>
      <p:sp>
        <p:nvSpPr>
          <p:cNvPr id="1028" name="Rectangle 2"/>
          <p:cNvSpPr>
            <a:spLocks noGrp="1" noChangeArrowheads="1"/>
          </p:cNvSpPr>
          <p:nvPr>
            <p:ph type="title"/>
          </p:nvPr>
        </p:nvSpPr>
        <p:spPr bwMode="auto">
          <a:xfrm>
            <a:off x="1016000" y="53340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016000" y="1676400"/>
            <a:ext cx="103632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33"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57" r:id="rId13"/>
  </p:sldLayoutIdLst>
  <p:txStyles>
    <p:title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10331" y="0"/>
            <a:ext cx="12206883" cy="6858000"/>
          </a:xfrm>
          <a:prstGeom prst="rect">
            <a:avLst/>
          </a:prstGeom>
        </p:spPr>
      </p:pic>
      <p:sp>
        <p:nvSpPr>
          <p:cNvPr id="10" name="Rectangle 9"/>
          <p:cNvSpPr/>
          <p:nvPr userDrawn="1"/>
        </p:nvSpPr>
        <p:spPr>
          <a:xfrm>
            <a:off x="-10331" y="6445612"/>
            <a:ext cx="12202331"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8C99"/>
              </a:solidFill>
            </a:endParaRPr>
          </a:p>
        </p:txBody>
      </p:sp>
      <p:grpSp>
        <p:nvGrpSpPr>
          <p:cNvPr id="7" name="Group 6"/>
          <p:cNvGrpSpPr/>
          <p:nvPr userDrawn="1"/>
        </p:nvGrpSpPr>
        <p:grpSpPr>
          <a:xfrm>
            <a:off x="60949" y="6501032"/>
            <a:ext cx="1189231" cy="302918"/>
            <a:chOff x="916083" y="709946"/>
            <a:chExt cx="4711702" cy="1600203"/>
          </a:xfrm>
        </p:grpSpPr>
        <p:pic>
          <p:nvPicPr>
            <p:cNvPr id="8" name="Picture 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16083" y="709946"/>
              <a:ext cx="2160276" cy="1600203"/>
            </a:xfrm>
            <a:prstGeom prst="rect">
              <a:avLst/>
            </a:prstGeom>
          </p:spPr>
        </p:pic>
        <p:pic>
          <p:nvPicPr>
            <p:cNvPr id="9" name="Picture 8"/>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46126" y="709946"/>
              <a:ext cx="2281659" cy="1600203"/>
            </a:xfrm>
            <a:prstGeom prst="rect">
              <a:avLst/>
            </a:prstGeom>
          </p:spPr>
        </p:pic>
      </p:grpSp>
    </p:spTree>
    <p:custDataLst>
      <p:tags r:id="rId22"/>
    </p:custDataLst>
    <p:extLst>
      <p:ext uri="{BB962C8B-B14F-4D97-AF65-F5344CB8AC3E}">
        <p14:creationId xmlns:p14="http://schemas.microsoft.com/office/powerpoint/2010/main" val="118219126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16.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hyperlink" Target="http://www.cqii.org/" TargetMode="Externa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362199" y="2743200"/>
            <a:ext cx="9829801" cy="12954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6147" name="Title 1"/>
          <p:cNvSpPr txBox="1">
            <a:spLocks/>
          </p:cNvSpPr>
          <p:nvPr/>
        </p:nvSpPr>
        <p:spPr bwMode="auto">
          <a:xfrm>
            <a:off x="1828800" y="2608263"/>
            <a:ext cx="10363200" cy="1143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dirty="0">
                <a:solidFill>
                  <a:schemeClr val="bg1"/>
                </a:solidFill>
                <a:latin typeface="Garamond" panose="02020404030301010803" pitchFamily="18" charset="0"/>
              </a:rPr>
              <a:t>Selling Spread Game</a:t>
            </a:r>
          </a:p>
        </p:txBody>
      </p:sp>
      <p:grpSp>
        <p:nvGrpSpPr>
          <p:cNvPr id="13" name="Group 12">
            <a:extLst>
              <a:ext uri="{FF2B5EF4-FFF2-40B4-BE49-F238E27FC236}">
                <a16:creationId xmlns:a16="http://schemas.microsoft.com/office/drawing/2014/main" id="{E8AF825B-F0DE-2344-8D54-30A7B8C89283}"/>
              </a:ext>
            </a:extLst>
          </p:cNvPr>
          <p:cNvGrpSpPr/>
          <p:nvPr/>
        </p:nvGrpSpPr>
        <p:grpSpPr>
          <a:xfrm>
            <a:off x="9982200" y="4084320"/>
            <a:ext cx="1828800" cy="1818323"/>
            <a:chOff x="10080516" y="3810000"/>
            <a:chExt cx="2035284" cy="2023625"/>
          </a:xfrm>
        </p:grpSpPr>
        <p:pic>
          <p:nvPicPr>
            <p:cNvPr id="14" name="Picture 13">
              <a:extLst>
                <a:ext uri="{FF2B5EF4-FFF2-40B4-BE49-F238E27FC236}">
                  <a16:creationId xmlns:a16="http://schemas.microsoft.com/office/drawing/2014/main" id="{47AFE8EB-E0BB-144B-BB08-C3D916F75B39}"/>
                </a:ext>
              </a:extLst>
            </p:cNvPr>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0080516" y="3810000"/>
              <a:ext cx="2035284" cy="2023625"/>
            </a:xfrm>
            <a:prstGeom prst="rect">
              <a:avLst/>
            </a:prstGeom>
          </p:spPr>
        </p:pic>
        <p:grpSp>
          <p:nvGrpSpPr>
            <p:cNvPr id="15" name="Group 14">
              <a:extLst>
                <a:ext uri="{FF2B5EF4-FFF2-40B4-BE49-F238E27FC236}">
                  <a16:creationId xmlns:a16="http://schemas.microsoft.com/office/drawing/2014/main" id="{E8E21788-1A12-EE42-ABF7-787B8D3E5A55}"/>
                </a:ext>
              </a:extLst>
            </p:cNvPr>
            <p:cNvGrpSpPr/>
            <p:nvPr/>
          </p:nvGrpSpPr>
          <p:grpSpPr>
            <a:xfrm>
              <a:off x="10700805" y="4310159"/>
              <a:ext cx="762312" cy="971357"/>
              <a:chOff x="3679623" y="1399142"/>
              <a:chExt cx="1244475" cy="1585740"/>
            </a:xfrm>
          </p:grpSpPr>
          <p:pic>
            <p:nvPicPr>
              <p:cNvPr id="16" name="Picture 15">
                <a:extLst>
                  <a:ext uri="{FF2B5EF4-FFF2-40B4-BE49-F238E27FC236}">
                    <a16:creationId xmlns:a16="http://schemas.microsoft.com/office/drawing/2014/main" id="{ED3E3540-B2B5-254E-8AD9-CF5EEFE4A1B8}"/>
                  </a:ext>
                </a:extLst>
              </p:cNvPr>
              <p:cNvPicPr>
                <a:picLocks noChangeAspect="1"/>
              </p:cNvPicPr>
              <p:nvPr/>
            </p:nvPicPr>
            <p:blipFill>
              <a:blip r:embed="rId5"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17" name="Rectangle 16">
                <a:extLst>
                  <a:ext uri="{FF2B5EF4-FFF2-40B4-BE49-F238E27FC236}">
                    <a16:creationId xmlns:a16="http://schemas.microsoft.com/office/drawing/2014/main" id="{332567AE-DF7D-E844-B2A2-B2F6B087936E}"/>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18" name="Rectangle 17">
                <a:extLst>
                  <a:ext uri="{FF2B5EF4-FFF2-40B4-BE49-F238E27FC236}">
                    <a16:creationId xmlns:a16="http://schemas.microsoft.com/office/drawing/2014/main" id="{FF9DA5E0-AAF9-1B48-A70A-91E014192761}"/>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grpSp>
      </p:grpSp>
      <p:sp>
        <p:nvSpPr>
          <p:cNvPr id="11" name="Rectangle 11">
            <a:extLst>
              <a:ext uri="{FF2B5EF4-FFF2-40B4-BE49-F238E27FC236}">
                <a16:creationId xmlns:a16="http://schemas.microsoft.com/office/drawing/2014/main" id="{5308324F-262B-DB43-AF8F-9087AFBCC8F5}"/>
              </a:ext>
            </a:extLst>
          </p:cNvPr>
          <p:cNvSpPr>
            <a:spLocks noChangeArrowheads="1"/>
          </p:cNvSpPr>
          <p:nvPr/>
        </p:nvSpPr>
        <p:spPr bwMode="auto">
          <a:xfrm>
            <a:off x="228600" y="5468908"/>
            <a:ext cx="876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000" dirty="0">
                <a:solidFill>
                  <a:srgbClr val="000000"/>
                </a:solidFill>
              </a:rPr>
              <a:t>Source: Sarah Fraser, a scholar on spreading good practices in healthcare, uses this demonstration in her teaching and led the demonstration at a learning session sponsored by the Institute for Healthcare Improvement.</a:t>
            </a:r>
          </a:p>
        </p:txBody>
      </p:sp>
    </p:spTree>
    <p:custDataLst>
      <p:tags r:id="rId1"/>
    </p:custDataLst>
    <p:extLst>
      <p:ext uri="{BB962C8B-B14F-4D97-AF65-F5344CB8AC3E}">
        <p14:creationId xmlns:p14="http://schemas.microsoft.com/office/powerpoint/2010/main" val="3214755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graphicFrame>
        <p:nvGraphicFramePr>
          <p:cNvPr id="5" name="Table 5">
            <a:extLst>
              <a:ext uri="{FF2B5EF4-FFF2-40B4-BE49-F238E27FC236}">
                <a16:creationId xmlns:a16="http://schemas.microsoft.com/office/drawing/2014/main" id="{478024FB-26B6-A244-BF67-44345A02A153}"/>
              </a:ext>
            </a:extLst>
          </p:cNvPr>
          <p:cNvGraphicFramePr>
            <a:graphicFrameLocks noGrp="1"/>
          </p:cNvGraphicFramePr>
          <p:nvPr>
            <p:extLst>
              <p:ext uri="{D42A27DB-BD31-4B8C-83A1-F6EECF244321}">
                <p14:modId xmlns:p14="http://schemas.microsoft.com/office/powerpoint/2010/main" val="1729224866"/>
              </p:ext>
            </p:extLst>
          </p:nvPr>
        </p:nvGraphicFramePr>
        <p:xfrm>
          <a:off x="609600" y="1160224"/>
          <a:ext cx="11125200" cy="4485640"/>
        </p:xfrm>
        <a:graphic>
          <a:graphicData uri="http://schemas.openxmlformats.org/drawingml/2006/table">
            <a:tbl>
              <a:tblPr bandRow="1">
                <a:tableStyleId>{0E3FDE45-AF77-4B5C-9715-49D594BDF05E}</a:tableStyleId>
              </a:tblPr>
              <a:tblGrid>
                <a:gridCol w="5181600">
                  <a:extLst>
                    <a:ext uri="{9D8B030D-6E8A-4147-A177-3AD203B41FA5}">
                      <a16:colId xmlns:a16="http://schemas.microsoft.com/office/drawing/2014/main" val="1368169277"/>
                    </a:ext>
                  </a:extLst>
                </a:gridCol>
                <a:gridCol w="5943600">
                  <a:extLst>
                    <a:ext uri="{9D8B030D-6E8A-4147-A177-3AD203B41FA5}">
                      <a16:colId xmlns:a16="http://schemas.microsoft.com/office/drawing/2014/main" val="39060270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Game</a:t>
                      </a:r>
                      <a:r>
                        <a:rPr lang="en-US" dirty="0"/>
                        <a:t>: </a:t>
                      </a:r>
                      <a:r>
                        <a:rPr lang="en-US" b="1" dirty="0"/>
                        <a:t>Selling Spread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Length</a:t>
                      </a:r>
                      <a:r>
                        <a:rPr lang="en-US" dirty="0"/>
                        <a:t>: 15-25 minutes</a:t>
                      </a:r>
                    </a:p>
                  </a:txBody>
                  <a:tcPr/>
                </a:tc>
                <a:extLst>
                  <a:ext uri="{0D108BD9-81ED-4DB2-BD59-A6C34878D82A}">
                    <a16:rowId xmlns:a16="http://schemas.microsoft.com/office/drawing/2014/main" val="2536498274"/>
                  </a:ext>
                </a:extLst>
              </a:tr>
              <a:tr h="370840">
                <a:tc>
                  <a:txBody>
                    <a:bodyPr/>
                    <a:lstStyle/>
                    <a:p>
                      <a:r>
                        <a:rPr lang="en-US" b="1" dirty="0"/>
                        <a:t>Type of Game</a:t>
                      </a:r>
                      <a:r>
                        <a:rPr lang="en-US" dirty="0"/>
                        <a:t>: </a:t>
                      </a:r>
                      <a:r>
                        <a:rPr lang="en-US" sz="1800" kern="1200" dirty="0">
                          <a:solidFill>
                            <a:schemeClr val="tx1"/>
                          </a:solidFill>
                          <a:effectLst/>
                          <a:latin typeface="+mn-lt"/>
                          <a:ea typeface="+mn-ea"/>
                          <a:cs typeface="+mn-cs"/>
                        </a:rPr>
                        <a:t>An interactive demonstration about spreading new innovations and how others adopt new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Target Audience</a:t>
                      </a:r>
                      <a:r>
                        <a:rPr lang="en-US" dirty="0"/>
                        <a:t>: </a:t>
                      </a:r>
                      <a:r>
                        <a:rPr lang="en-US" sz="1800" kern="1200" dirty="0">
                          <a:solidFill>
                            <a:schemeClr val="tx1"/>
                          </a:solidFill>
                          <a:effectLst/>
                          <a:latin typeface="+mn-lt"/>
                          <a:ea typeface="+mn-ea"/>
                          <a:cs typeface="+mn-cs"/>
                        </a:rPr>
                        <a:t>Staff and quality improvement team members who are planning to adopt changes or are ready to take changes they have developed to the rest of the organization. You may also involve the people to whom the changes are being “spread.”</a:t>
                      </a:r>
                    </a:p>
                  </a:txBody>
                  <a:tcPr/>
                </a:tc>
                <a:extLst>
                  <a:ext uri="{0D108BD9-81ED-4DB2-BD59-A6C34878D82A}">
                    <a16:rowId xmlns:a16="http://schemas.microsoft.com/office/drawing/2014/main" val="3346585630"/>
                  </a:ext>
                </a:extLst>
              </a:tr>
              <a:tr h="370840">
                <a:tc gridSpan="2">
                  <a:txBody>
                    <a:bodyPr/>
                    <a:lstStyle/>
                    <a:p>
                      <a:r>
                        <a:rPr lang="en-US" b="1" dirty="0"/>
                        <a:t>Learning Objectives </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Understand the factors that may affect how quickly people will adopt a change.</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Understand the challenges in implementing a change.</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Learn how to present a change so more people may be willing to try it out.</a:t>
                      </a:r>
                    </a:p>
                  </a:txBody>
                  <a:tcPr/>
                </a:tc>
                <a:tc hMerge="1">
                  <a:txBody>
                    <a:bodyPr/>
                    <a:lstStyle/>
                    <a:p>
                      <a:endParaRPr lang="en-US" dirty="0"/>
                    </a:p>
                  </a:txBody>
                  <a:tcPr/>
                </a:tc>
                <a:extLst>
                  <a:ext uri="{0D108BD9-81ED-4DB2-BD59-A6C34878D82A}">
                    <a16:rowId xmlns:a16="http://schemas.microsoft.com/office/drawing/2014/main" val="1913869789"/>
                  </a:ext>
                </a:extLst>
              </a:tr>
              <a:tr h="370840">
                <a:tc gridSpan="2">
                  <a:txBody>
                    <a:bodyPr/>
                    <a:lstStyle/>
                    <a:p>
                      <a:r>
                        <a:rPr lang="en-US" b="1" dirty="0"/>
                        <a:t>Agenda</a:t>
                      </a:r>
                    </a:p>
                    <a:p>
                      <a:pPr marL="342900" indent="-342900">
                        <a:buFont typeface="+mj-lt"/>
                        <a:buAutoNum type="arabicPeriod"/>
                      </a:pPr>
                      <a:r>
                        <a:rPr lang="en-US" dirty="0"/>
                        <a:t>Setting the stage for the interactive exercise.</a:t>
                      </a:r>
                    </a:p>
                    <a:p>
                      <a:pPr marL="342900" indent="-342900">
                        <a:buFont typeface="+mj-lt"/>
                        <a:buAutoNum type="arabicPeriod"/>
                      </a:pPr>
                      <a:r>
                        <a:rPr lang="en-US" dirty="0"/>
                        <a:t>Playing the Selling </a:t>
                      </a:r>
                      <a:r>
                        <a:rPr lang="en-US"/>
                        <a:t>Spread game</a:t>
                      </a:r>
                      <a:r>
                        <a:rPr lang="en-US" dirty="0"/>
                        <a:t>. </a:t>
                      </a:r>
                    </a:p>
                    <a:p>
                      <a:pPr marL="342900" indent="-342900">
                        <a:buFont typeface="+mj-lt"/>
                        <a:buAutoNum type="arabicPeriod"/>
                      </a:pPr>
                      <a:r>
                        <a:rPr lang="en-US" dirty="0"/>
                        <a:t>Debrief and discussion on what lessons learned are and how they apply to HIV care.</a:t>
                      </a:r>
                    </a:p>
                    <a:p>
                      <a:pPr marL="342900" indent="-342900">
                        <a:buFont typeface="+mj-lt"/>
                        <a:buAutoNum type="arabicPeriod"/>
                      </a:pPr>
                      <a:r>
                        <a:rPr lang="en-US" dirty="0"/>
                        <a:t>Feedback and close.</a:t>
                      </a:r>
                    </a:p>
                  </a:txBody>
                  <a:tcPr/>
                </a:tc>
                <a:tc hMerge="1">
                  <a:txBody>
                    <a:bodyPr/>
                    <a:lstStyle/>
                    <a:p>
                      <a:endParaRPr lang="en-US" dirty="0"/>
                    </a:p>
                  </a:txBody>
                  <a:tcPr/>
                </a:tc>
                <a:extLst>
                  <a:ext uri="{0D108BD9-81ED-4DB2-BD59-A6C34878D82A}">
                    <a16:rowId xmlns:a16="http://schemas.microsoft.com/office/drawing/2014/main" val="3961016305"/>
                  </a:ext>
                </a:extLst>
              </a:tr>
            </a:tbl>
          </a:graphicData>
        </a:graphic>
      </p:graphicFrame>
      <p:sp>
        <p:nvSpPr>
          <p:cNvPr id="4" name="Rectangle 3">
            <a:extLst>
              <a:ext uri="{FF2B5EF4-FFF2-40B4-BE49-F238E27FC236}">
                <a16:creationId xmlns:a16="http://schemas.microsoft.com/office/drawing/2014/main" id="{833F8155-593D-1D4E-A00C-06B325F38024}"/>
              </a:ext>
            </a:extLst>
          </p:cNvPr>
          <p:cNvSpPr>
            <a:spLocks noChangeArrowheads="1"/>
          </p:cNvSpPr>
          <p:nvPr/>
        </p:nvSpPr>
        <p:spPr bwMode="auto">
          <a:xfrm>
            <a:off x="609600" y="5651212"/>
            <a:ext cx="11201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rgbClr val="FF0000"/>
              </a:buClr>
              <a:buSzPct val="85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FontTx/>
              <a:buNone/>
            </a:pPr>
            <a:r>
              <a:rPr lang="en-US" altLang="en-US" sz="1200" b="1" dirty="0"/>
              <a:t>For more information | Check out the CQII Virtual Game Guide (2021) at </a:t>
            </a:r>
            <a:r>
              <a:rPr lang="en-US" altLang="en-US" sz="1200" b="1" dirty="0">
                <a:hlinkClick r:id="rId3"/>
              </a:rPr>
              <a:t>www.CQII.org</a:t>
            </a:r>
            <a:r>
              <a:rPr lang="en-US" altLang="en-US" sz="1200" b="1" dirty="0"/>
              <a:t>, including additional games, resources and the corresponding facilitator guide</a:t>
            </a:r>
          </a:p>
        </p:txBody>
      </p:sp>
    </p:spTree>
    <p:custDataLst>
      <p:tags r:id="rId1"/>
    </p:custDataLst>
    <p:extLst>
      <p:ext uri="{BB962C8B-B14F-4D97-AF65-F5344CB8AC3E}">
        <p14:creationId xmlns:p14="http://schemas.microsoft.com/office/powerpoint/2010/main" val="75908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Selling Spread Game</a:t>
            </a:r>
          </a:p>
        </p:txBody>
      </p:sp>
      <p:sp>
        <p:nvSpPr>
          <p:cNvPr id="31747" name="Content Placeholder 2"/>
          <p:cNvSpPr>
            <a:spLocks noGrp="1"/>
          </p:cNvSpPr>
          <p:nvPr>
            <p:ph idx="1"/>
          </p:nvPr>
        </p:nvSpPr>
        <p:spPr>
          <a:xfrm>
            <a:off x="1016000" y="1524000"/>
            <a:ext cx="5689600" cy="4191000"/>
          </a:xfrm>
        </p:spPr>
        <p:txBody>
          <a:bodyPr/>
          <a:lstStyle/>
          <a:p>
            <a:r>
              <a:rPr lang="en-US" altLang="en-US" dirty="0"/>
              <a:t>We will ‘sell’ an innovative idea to you. </a:t>
            </a:r>
          </a:p>
          <a:p>
            <a:r>
              <a:rPr lang="en-US" altLang="en-US" dirty="0"/>
              <a:t>Each participant will vote whether you will adopt the idea or not using a provided scale.</a:t>
            </a:r>
          </a:p>
          <a:p>
            <a:r>
              <a:rPr lang="en-US" altLang="en-US" dirty="0"/>
              <a:t>Let’s see what we learn….</a:t>
            </a:r>
          </a:p>
        </p:txBody>
      </p:sp>
      <p:pic>
        <p:nvPicPr>
          <p:cNvPr id="5" name="Picture 5" descr="C:\Users\Barbara\AppData\Local\Microsoft\Windows\Temporary Internet Files\Content.IE5\K8R0UDZ8\MPj04385290000[1].jpg">
            <a:extLst>
              <a:ext uri="{FF2B5EF4-FFF2-40B4-BE49-F238E27FC236}">
                <a16:creationId xmlns:a16="http://schemas.microsoft.com/office/drawing/2014/main" id="{83714C5C-9FFD-1C42-A2A7-532204E4F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524000"/>
            <a:ext cx="3429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85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Selling Spread Game</a:t>
            </a:r>
          </a:p>
        </p:txBody>
      </p:sp>
      <p:sp>
        <p:nvSpPr>
          <p:cNvPr id="31747" name="Content Placeholder 2"/>
          <p:cNvSpPr>
            <a:spLocks noGrp="1"/>
          </p:cNvSpPr>
          <p:nvPr>
            <p:ph idx="1"/>
          </p:nvPr>
        </p:nvSpPr>
        <p:spPr>
          <a:xfrm>
            <a:off x="1016000" y="1524000"/>
            <a:ext cx="6832600" cy="4191000"/>
          </a:xfrm>
        </p:spPr>
        <p:txBody>
          <a:bodyPr/>
          <a:lstStyle/>
          <a:p>
            <a:pPr marL="0" indent="0">
              <a:spcBef>
                <a:spcPts val="0"/>
              </a:spcBef>
              <a:buNone/>
            </a:pPr>
            <a:r>
              <a:rPr lang="en-US" altLang="en-US" dirty="0"/>
              <a:t>Create 10 signs from 1 to 10; simply use 10 pieces of paper and mark each them with a number.</a:t>
            </a:r>
          </a:p>
          <a:p>
            <a:pPr marL="457200" lvl="1" indent="0">
              <a:spcBef>
                <a:spcPts val="0"/>
              </a:spcBef>
              <a:buNone/>
            </a:pPr>
            <a:r>
              <a:rPr lang="en-US" altLang="en-US" b="1" dirty="0"/>
              <a:t>1</a:t>
            </a:r>
            <a:r>
              <a:rPr lang="en-US" altLang="en-US" dirty="0"/>
              <a:t> – Love the idea and will adopt right away.</a:t>
            </a:r>
          </a:p>
          <a:p>
            <a:pPr marL="457200" lvl="1" indent="0">
              <a:spcBef>
                <a:spcPts val="0"/>
              </a:spcBef>
              <a:buNone/>
            </a:pPr>
            <a:r>
              <a:rPr lang="en-US" altLang="en-US" b="1" dirty="0"/>
              <a:t>2</a:t>
            </a:r>
            <a:r>
              <a:rPr lang="en-US" altLang="en-US" dirty="0"/>
              <a:t> – Love the idea but will take some time to adopt.</a:t>
            </a:r>
          </a:p>
          <a:p>
            <a:pPr marL="457200" lvl="1" indent="0">
              <a:spcBef>
                <a:spcPts val="0"/>
              </a:spcBef>
              <a:buNone/>
            </a:pPr>
            <a:r>
              <a:rPr lang="en-US" altLang="en-US" b="1" dirty="0"/>
              <a:t>3</a:t>
            </a:r>
            <a:r>
              <a:rPr lang="en-US" altLang="en-US" dirty="0"/>
              <a:t> – Like the idea.</a:t>
            </a:r>
          </a:p>
          <a:p>
            <a:pPr marL="457200" lvl="1" indent="0">
              <a:spcBef>
                <a:spcPts val="0"/>
              </a:spcBef>
              <a:buNone/>
            </a:pPr>
            <a:r>
              <a:rPr lang="en-US" altLang="en-US" b="1" dirty="0"/>
              <a:t>4</a:t>
            </a:r>
            <a:r>
              <a:rPr lang="en-US" altLang="en-US" dirty="0"/>
              <a:t> – I can think to adopt the idea.</a:t>
            </a:r>
          </a:p>
          <a:p>
            <a:pPr marL="457200" lvl="1" indent="0">
              <a:spcBef>
                <a:spcPts val="0"/>
              </a:spcBef>
              <a:buNone/>
            </a:pPr>
            <a:r>
              <a:rPr lang="en-US" altLang="en-US" b="1" dirty="0"/>
              <a:t>5</a:t>
            </a:r>
            <a:r>
              <a:rPr lang="en-US" altLang="en-US" dirty="0"/>
              <a:t> – I am not sure yet to adopt the idea.</a:t>
            </a:r>
          </a:p>
          <a:p>
            <a:pPr marL="457200" lvl="1" indent="0">
              <a:spcBef>
                <a:spcPts val="0"/>
              </a:spcBef>
              <a:buNone/>
            </a:pPr>
            <a:r>
              <a:rPr lang="en-US" altLang="en-US" b="1" dirty="0"/>
              <a:t>6</a:t>
            </a:r>
            <a:r>
              <a:rPr lang="en-US" altLang="en-US" dirty="0"/>
              <a:t> – I can not think to adopt the idea.</a:t>
            </a:r>
          </a:p>
          <a:p>
            <a:pPr marL="457200" lvl="1" indent="0">
              <a:spcBef>
                <a:spcPts val="0"/>
              </a:spcBef>
              <a:buNone/>
            </a:pPr>
            <a:r>
              <a:rPr lang="en-US" altLang="en-US" b="1" dirty="0"/>
              <a:t>7</a:t>
            </a:r>
            <a:r>
              <a:rPr lang="en-US" altLang="en-US" dirty="0"/>
              <a:t> – Don’t like the idea but need to check with others.</a:t>
            </a:r>
          </a:p>
          <a:p>
            <a:pPr marL="457200" lvl="1" indent="0">
              <a:spcBef>
                <a:spcPts val="0"/>
              </a:spcBef>
              <a:buNone/>
            </a:pPr>
            <a:r>
              <a:rPr lang="en-US" altLang="en-US" b="1" dirty="0"/>
              <a:t>8</a:t>
            </a:r>
            <a:r>
              <a:rPr lang="en-US" altLang="en-US" dirty="0"/>
              <a:t> – Don’t need to hear more.</a:t>
            </a:r>
          </a:p>
          <a:p>
            <a:pPr marL="457200" lvl="1" indent="0">
              <a:spcBef>
                <a:spcPts val="0"/>
              </a:spcBef>
              <a:buNone/>
            </a:pPr>
            <a:r>
              <a:rPr lang="en-US" altLang="en-US" b="1" dirty="0"/>
              <a:t>9</a:t>
            </a:r>
            <a:r>
              <a:rPr lang="en-US" altLang="en-US" dirty="0"/>
              <a:t> – I will never adopt it.</a:t>
            </a:r>
          </a:p>
          <a:p>
            <a:pPr marL="457200" lvl="1" indent="0">
              <a:spcBef>
                <a:spcPts val="0"/>
              </a:spcBef>
              <a:buNone/>
            </a:pPr>
            <a:r>
              <a:rPr lang="en-US" altLang="en-US" b="1" dirty="0"/>
              <a:t>10</a:t>
            </a:r>
            <a:r>
              <a:rPr lang="en-US" altLang="en-US" dirty="0"/>
              <a:t> - I think it is a terrible idea.</a:t>
            </a:r>
          </a:p>
        </p:txBody>
      </p:sp>
      <p:pic>
        <p:nvPicPr>
          <p:cNvPr id="31748" name="Picture 5" descr="C:\Users\Barbara\AppData\Local\Microsoft\Windows\Temporary Internet Files\Content.IE5\K8R0UDZ8\MPj0438529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524000"/>
            <a:ext cx="3429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8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Selling Spread Game</a:t>
            </a:r>
          </a:p>
        </p:txBody>
      </p:sp>
      <p:sp>
        <p:nvSpPr>
          <p:cNvPr id="31747" name="Content Placeholder 2"/>
          <p:cNvSpPr>
            <a:spLocks noGrp="1"/>
          </p:cNvSpPr>
          <p:nvPr>
            <p:ph idx="1"/>
          </p:nvPr>
        </p:nvSpPr>
        <p:spPr>
          <a:xfrm>
            <a:off x="1016000" y="1524000"/>
            <a:ext cx="6680200" cy="4191000"/>
          </a:xfrm>
        </p:spPr>
        <p:txBody>
          <a:bodyPr/>
          <a:lstStyle/>
          <a:p>
            <a:r>
              <a:rPr lang="en-US" altLang="en-US" dirty="0"/>
              <a:t>Step 1: Listen carefully to the presented idea.</a:t>
            </a:r>
          </a:p>
          <a:p>
            <a:r>
              <a:rPr lang="en-US" altLang="en-US" dirty="0"/>
              <a:t>Step 2: Show your sign whether you will adopt the idea or not from 1 (</a:t>
            </a:r>
            <a:r>
              <a:rPr lang="en-US" altLang="en-US" i="1" dirty="0"/>
              <a:t>Will adopt the idea right away</a:t>
            </a:r>
            <a:r>
              <a:rPr lang="en-US" altLang="en-US" dirty="0"/>
              <a:t>) to 10 (</a:t>
            </a:r>
            <a:r>
              <a:rPr lang="en-US" altLang="en-US" i="1" dirty="0"/>
              <a:t>Will never adopt the idea</a:t>
            </a:r>
            <a:r>
              <a:rPr lang="en-US" altLang="en-US" dirty="0"/>
              <a:t>).</a:t>
            </a:r>
          </a:p>
          <a:p>
            <a:pPr lvl="1"/>
            <a:r>
              <a:rPr lang="en-US" altLang="en-US" sz="2400" dirty="0"/>
              <a:t>Start by holding up the sign 5 (</a:t>
            </a:r>
            <a:r>
              <a:rPr lang="en-US" altLang="en-US" sz="2400" i="1" dirty="0"/>
              <a:t>I am not sure yet whether to adopt the idea or not).</a:t>
            </a:r>
          </a:p>
          <a:p>
            <a:r>
              <a:rPr lang="en-US" altLang="en-US" dirty="0"/>
              <a:t>Step 3: Frequently change your adoption score based on what you hear.</a:t>
            </a:r>
          </a:p>
          <a:p>
            <a:r>
              <a:rPr lang="en-US" altLang="en-US" dirty="0"/>
              <a:t>Step 4: Debrief.</a:t>
            </a:r>
          </a:p>
        </p:txBody>
      </p:sp>
      <p:pic>
        <p:nvPicPr>
          <p:cNvPr id="5" name="Picture 5" descr="C:\Users\Barbara\AppData\Local\Microsoft\Windows\Temporary Internet Files\Content.IE5\K8R0UDZ8\MPj04385290000[1].jpg">
            <a:extLst>
              <a:ext uri="{FF2B5EF4-FFF2-40B4-BE49-F238E27FC236}">
                <a16:creationId xmlns:a16="http://schemas.microsoft.com/office/drawing/2014/main" id="{83714C5C-9FFD-1C42-A2A7-532204E4F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524000"/>
            <a:ext cx="3429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56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altLang="en-US" dirty="0">
                <a:ea typeface="ＭＳ Ｐゴシック" panose="020B0600070205080204" pitchFamily="34" charset="-128"/>
              </a:rPr>
              <a:t>Game Debrief</a:t>
            </a:r>
          </a:p>
        </p:txBody>
      </p:sp>
      <p:sp>
        <p:nvSpPr>
          <p:cNvPr id="205827" name="Content Placeholder 2"/>
          <p:cNvSpPr>
            <a:spLocks noGrp="1"/>
          </p:cNvSpPr>
          <p:nvPr>
            <p:ph idx="1"/>
          </p:nvPr>
        </p:nvSpPr>
        <p:spPr>
          <a:xfrm>
            <a:off x="533400" y="1600200"/>
            <a:ext cx="11201400" cy="4191000"/>
          </a:xfrm>
        </p:spPr>
        <p:txBody>
          <a:bodyPr/>
          <a:lstStyle/>
          <a:p>
            <a:r>
              <a:rPr lang="en-US" altLang="en-US" sz="2800" dirty="0">
                <a:ea typeface="ＭＳ Ｐゴシック" panose="020B0600070205080204" pitchFamily="34" charset="-128"/>
              </a:rPr>
              <a:t>What did we learn from this game? What did we observe? Any trends?</a:t>
            </a:r>
          </a:p>
          <a:p>
            <a:r>
              <a:rPr lang="en-US" altLang="en-US" sz="2800" dirty="0">
                <a:ea typeface="ＭＳ Ｐゴシック" panose="020B0600070205080204" pitchFamily="34" charset="-128"/>
              </a:rPr>
              <a:t>How can we apply these lessons when working with staff and people with HIV to adopt innovative ideas?</a:t>
            </a:r>
          </a:p>
          <a:p>
            <a:r>
              <a:rPr lang="en-US" altLang="en-US" sz="2800" dirty="0">
                <a:ea typeface="ＭＳ Ｐゴシック" panose="020B0600070205080204" pitchFamily="34" charset="-128"/>
              </a:rPr>
              <a:t>What are the strategies to encourage individuals to adopt creative new ideas to improve HIV care?</a:t>
            </a:r>
          </a:p>
          <a:p>
            <a:r>
              <a:rPr lang="en-US" altLang="en-US" sz="2800" dirty="0">
                <a:ea typeface="ＭＳ Ｐゴシック" panose="020B0600070205080204" pitchFamily="34" charset="-128"/>
              </a:rPr>
              <a:t>Different changes are easier or harder to sell than others. How can we tailor our communications about the change accordingly?</a:t>
            </a:r>
          </a:p>
        </p:txBody>
      </p:sp>
    </p:spTree>
    <p:custDataLst>
      <p:tags r:id="rId1"/>
    </p:custDataLst>
    <p:extLst>
      <p:ext uri="{BB962C8B-B14F-4D97-AF65-F5344CB8AC3E}">
        <p14:creationId xmlns:p14="http://schemas.microsoft.com/office/powerpoint/2010/main" val="118643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3F3CEA8-8AEB-40BE-A8FA-E27755563C00}"/>
              </a:ext>
            </a:extLst>
          </p:cNvPr>
          <p:cNvGrpSpPr/>
          <p:nvPr/>
        </p:nvGrpSpPr>
        <p:grpSpPr>
          <a:xfrm>
            <a:off x="1676400" y="1411688"/>
            <a:ext cx="2759005" cy="2743200"/>
            <a:chOff x="2667001" y="582632"/>
            <a:chExt cx="3322602" cy="3303568"/>
          </a:xfrm>
        </p:grpSpPr>
        <p:pic>
          <p:nvPicPr>
            <p:cNvPr id="27" name="Picture 26">
              <a:extLst>
                <a:ext uri="{FF2B5EF4-FFF2-40B4-BE49-F238E27FC236}">
                  <a16:creationId xmlns:a16="http://schemas.microsoft.com/office/drawing/2014/main" id="{38E44FAC-4694-4460-9CFE-749295B328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28" name="Group 27">
              <a:extLst>
                <a:ext uri="{FF2B5EF4-FFF2-40B4-BE49-F238E27FC236}">
                  <a16:creationId xmlns:a16="http://schemas.microsoft.com/office/drawing/2014/main" id="{DC51E7C5-A531-40DC-A380-EA92EBF3A875}"/>
                </a:ext>
              </a:extLst>
            </p:cNvPr>
            <p:cNvGrpSpPr/>
            <p:nvPr/>
          </p:nvGrpSpPr>
          <p:grpSpPr>
            <a:xfrm>
              <a:off x="3679623" y="1399142"/>
              <a:ext cx="1244475" cy="1585740"/>
              <a:chOff x="3679623" y="1399142"/>
              <a:chExt cx="1244475" cy="1585740"/>
            </a:xfrm>
          </p:grpSpPr>
          <p:pic>
            <p:nvPicPr>
              <p:cNvPr id="29" name="Picture 28">
                <a:extLst>
                  <a:ext uri="{FF2B5EF4-FFF2-40B4-BE49-F238E27FC236}">
                    <a16:creationId xmlns:a16="http://schemas.microsoft.com/office/drawing/2014/main" id="{D254A240-39C1-489F-83F4-3AD0D62D1B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30" name="Rectangle 29">
                <a:extLst>
                  <a:ext uri="{FF2B5EF4-FFF2-40B4-BE49-F238E27FC236}">
                    <a16:creationId xmlns:a16="http://schemas.microsoft.com/office/drawing/2014/main" id="{244778A0-416D-4989-9966-15E33CA693FF}"/>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31" name="Rectangle 30">
                <a:extLst>
                  <a:ext uri="{FF2B5EF4-FFF2-40B4-BE49-F238E27FC236}">
                    <a16:creationId xmlns:a16="http://schemas.microsoft.com/office/drawing/2014/main" id="{1F3AD08C-438D-4F1E-8D74-E353B46EFC54}"/>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grpSp>
      </p:grpSp>
      <p:sp>
        <p:nvSpPr>
          <p:cNvPr id="2" name="Rectangle 1">
            <a:extLst>
              <a:ext uri="{FF2B5EF4-FFF2-40B4-BE49-F238E27FC236}">
                <a16:creationId xmlns:a16="http://schemas.microsoft.com/office/drawing/2014/main" id="{C4B3F234-A207-466B-A3FB-64E18A9D3FEA}"/>
              </a:ext>
            </a:extLst>
          </p:cNvPr>
          <p:cNvSpPr/>
          <p:nvPr/>
        </p:nvSpPr>
        <p:spPr>
          <a:xfrm>
            <a:off x="762000" y="5030813"/>
            <a:ext cx="10972800" cy="830997"/>
          </a:xfrm>
          <a:prstGeom prst="rect">
            <a:avLst/>
          </a:prstGeom>
        </p:spPr>
        <p:txBody>
          <a:bodyPr wrap="square">
            <a:spAutoFit/>
          </a:bodyPr>
          <a:lstStyle/>
          <a:p>
            <a:r>
              <a:rPr lang="en-US" sz="1600" dirty="0">
                <a:latin typeface="Garamond" panose="02020404030301010803" pitchFamily="18" charset="0"/>
              </a:rPr>
              <a:t>This project is supported by the Health Resources and Services Administration (HRSA) of the U.S. Department of Health and Human Services (HHS) as part of an award totaling </a:t>
            </a:r>
            <a:r>
              <a:rPr lang="en-US" sz="1600" dirty="0">
                <a:solidFill>
                  <a:srgbClr val="000000"/>
                </a:solidFill>
                <a:latin typeface="Garamond" panose="02020404030301010803" pitchFamily="18" charset="0"/>
              </a:rPr>
              <a:t>$1.5M</a:t>
            </a:r>
            <a:r>
              <a:rPr lang="en-US" sz="1600" dirty="0">
                <a:latin typeface="Garamond" panose="02020404030301010803" pitchFamily="18" charset="0"/>
              </a:rPr>
              <a:t>. The contents are those of the author(s) and do not necessarily represent the official views of, nor an endorsement, by HRSA, HHS or the U.S. Government.</a:t>
            </a:r>
          </a:p>
        </p:txBody>
      </p:sp>
      <p:sp>
        <p:nvSpPr>
          <p:cNvPr id="14" name="Rectangle 3">
            <a:extLst>
              <a:ext uri="{FF2B5EF4-FFF2-40B4-BE49-F238E27FC236}">
                <a16:creationId xmlns:a16="http://schemas.microsoft.com/office/drawing/2014/main" id="{CE0E0264-8709-DD44-95CF-D499A7F77857}"/>
              </a:ext>
            </a:extLst>
          </p:cNvPr>
          <p:cNvSpPr>
            <a:spLocks noGrp="1" noChangeArrowheads="1"/>
          </p:cNvSpPr>
          <p:nvPr>
            <p:ph idx="1"/>
          </p:nvPr>
        </p:nvSpPr>
        <p:spPr>
          <a:xfrm>
            <a:off x="4800599" y="2362200"/>
            <a:ext cx="3810000" cy="1792688"/>
          </a:xfrm>
        </p:spPr>
        <p:txBody>
          <a:bodyPr>
            <a:noAutofit/>
          </a:bodyPr>
          <a:lstStyle/>
          <a:p>
            <a:pPr marL="0" indent="0">
              <a:buNone/>
            </a:pPr>
            <a:r>
              <a:rPr lang="en-US" altLang="en-US" dirty="0"/>
              <a:t>212-417-4730 (phone)</a:t>
            </a:r>
          </a:p>
          <a:p>
            <a:pPr marL="0" indent="0">
              <a:buNone/>
            </a:pPr>
            <a:r>
              <a:rPr lang="en-US" altLang="en-US" dirty="0"/>
              <a:t>212-417-4684 (fax)</a:t>
            </a:r>
          </a:p>
          <a:p>
            <a:pPr marL="0" indent="0">
              <a:buNone/>
            </a:pPr>
            <a:r>
              <a:rPr lang="en-US" altLang="en-US" dirty="0" err="1"/>
              <a:t>www.CQII.org</a:t>
            </a:r>
            <a:r>
              <a:rPr lang="en-US" altLang="en-US" dirty="0"/>
              <a:t> </a:t>
            </a:r>
          </a:p>
          <a:p>
            <a:pPr marL="0" indent="0">
              <a:buNone/>
            </a:pPr>
            <a:r>
              <a:rPr lang="en-US" altLang="en-US" dirty="0"/>
              <a:t>Info@CQII.org</a:t>
            </a:r>
          </a:p>
        </p:txBody>
      </p:sp>
      <p:sp>
        <p:nvSpPr>
          <p:cNvPr id="15" name="Rectangle 3">
            <a:extLst>
              <a:ext uri="{FF2B5EF4-FFF2-40B4-BE49-F238E27FC236}">
                <a16:creationId xmlns:a16="http://schemas.microsoft.com/office/drawing/2014/main" id="{69546F34-0226-984C-B7AF-20A861576E53}"/>
              </a:ext>
            </a:extLst>
          </p:cNvPr>
          <p:cNvSpPr txBox="1">
            <a:spLocks noChangeArrowheads="1"/>
          </p:cNvSpPr>
          <p:nvPr/>
        </p:nvSpPr>
        <p:spPr bwMode="auto">
          <a:xfrm>
            <a:off x="4800599" y="1868889"/>
            <a:ext cx="6629401" cy="504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rgbClr val="FF0000"/>
              </a:buClr>
              <a:buFontTx/>
              <a:buNone/>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algn="l"/>
            <a:r>
              <a:rPr lang="en-US" altLang="en-US" b="1" kern="0" dirty="0"/>
              <a:t>Center for Quality Improvement &amp; Innovation </a:t>
            </a:r>
          </a:p>
        </p:txBody>
      </p:sp>
    </p:spTree>
    <p:custDataLst>
      <p:tags r:id="rId1"/>
    </p:custDataLst>
    <p:extLst>
      <p:ext uri="{BB962C8B-B14F-4D97-AF65-F5344CB8AC3E}">
        <p14:creationId xmlns:p14="http://schemas.microsoft.com/office/powerpoint/2010/main" val="8443527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0"/>
  <p:tag name="INCLUDEPPT" val="True"/>
  <p:tag name="REALTIMEBACKUP" val="False"/>
  <p:tag name="CHARTSCALE" val="True"/>
  <p:tag name="FIBINCLUDEOTHER" val="True"/>
  <p:tag name="PRRESPONSE3" val="8"/>
  <p:tag name="PRRESPONSE7" val="4"/>
  <p:tag name="SHOWFLASHWARNING" val="True"/>
  <p:tag name="SAVECSVWITHSESSION" val="False"/>
  <p:tag name="COUNTDOWNSTYLE" val="-1"/>
  <p:tag name="INPUTSOURCE" val="1"/>
  <p:tag name="AUTOADVANCE" val="False"/>
  <p:tag name="RACEENDPOINTS" val="0"/>
  <p:tag name="TEAMSINLEADERBOARD" val="5"/>
  <p:tag name="DEFAULTNUMTEAMS" val="5"/>
  <p:tag name="CUSTOMCELLBACKCOLOR3" val="-268652"/>
  <p:tag name="DISPLAYDEVICEID" val="True"/>
  <p:tag name="GRIDFONTSIZE" val="12"/>
  <p:tag name="INCLUDENONRESPONDERS" val="False"/>
  <p:tag name="INCORRECTPOINTVALUE" val="0"/>
  <p:tag name="ADVANCEDSETTINGSVIEW" val="Tru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722948"/>
  <p:tag name="DISPLAYNAME" val="True"/>
  <p:tag name="GRIDSIZE" val="{Width=800, Height=600}"/>
  <p:tag name="MULTIRESPDIVISOR" val="1"/>
  <p:tag name="ZEROBASED" val="False"/>
  <p:tag name="FIBDISPLAYKEYWORDS" val="True"/>
  <p:tag name="PRRESPONSE8" val="3"/>
  <p:tag name="BULLETTYPE" val="3"/>
  <p:tag name="BACKUPSESSIONS" val="True"/>
  <p:tag name="RACERSMAXDISPLAYED" val="0"/>
  <p:tag name="BUBBLEVALUEFORMAT" val="0.0"/>
  <p:tag name="DISPLAYDEVICENUMBER" val="True"/>
  <p:tag name="CHARTCOLORS" val="0"/>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EXPANDSHOWBAR" val="True"/>
  <p:tag name="SKIPREMAININGRACESLIDES" val="True"/>
  <p:tag name="AUTOSIZEGRID" val="True"/>
  <p:tag name="FIBNUMRESULTS" val="5"/>
  <p:tag name="RESPTABLESTYLE" val="-1"/>
  <p:tag name="CUSTOMCELLFORECOLOR" val="-16777216"/>
  <p:tag name="AUTOADJUSTPARTRANGE" val="True"/>
  <p:tag name="COUNTDOWNSECONDS" val="10"/>
  <p:tag name="POLLINGCYCLE" val="2"/>
  <p:tag name="POWERPOINTVERSION" val="14.0"/>
  <p:tag name="CORRECTPOINTVALUE" val="100"/>
  <p:tag name="BUBBLESIZEVISIBLE" val="True"/>
  <p:tag name="REVIEWONLY" val="False"/>
  <p:tag name="GRIDROTATIONINTERVAL" val="2"/>
  <p:tag name="MMPROD_NEXTUNIQUEID" val="10009"/>
  <p:tag name="PRRESPONSE5" val="6"/>
  <p:tag name="DELIMITERS" val="3.1"/>
  <p:tag name="TPFULLVERSION" val="4.3.1.1109"/>
  <p:tag name="MMPROD_UIDATA" val="&lt;database version=&quot;7.0&quot;&gt;&lt;object type=&quot;1&quot; unique_id=&quot;10001&quot;&gt;&lt;object type=&quot;8&quot; unique_id=&quot;10002&quot;&gt;&lt;/object&gt;&lt;object type=&quot;2&quot; unique_id=&quot;10003&quot;&gt;&lt;object type=&quot;3&quot; unique_id=&quot;10530&quot;&gt;&lt;property id=&quot;20148&quot; value=&quot;5&quot;/&gt;&lt;property id=&quot;20300&quot; value=&quot;Slide 1&quot;/&gt;&lt;property id=&quot;20307&quot; value=&quot;664&quot;/&gt;&lt;/object&gt;&lt;object type=&quot;3&quot; unique_id=&quot;16680&quot;&gt;&lt;property id=&quot;20148&quot; value=&quot;5&quot;/&gt;&lt;property id=&quot;20300&quot; value=&quot;Slide 3 - &amp;quot;Parking Lot Review &amp;amp; Discussion&amp;quot;&quot;/&gt;&lt;property id=&quot;20307&quot; value=&quot;676&quot;/&gt;&lt;/object&gt;&lt;object type=&quot;3&quot; unique_id=&quot;16681&quot;&gt;&lt;property id=&quot;20148&quot; value=&quot;5&quot;/&gt;&lt;property id=&quot;20300&quot; value=&quot;Slide 2 - &amp;quot;Agenda – Day 2&amp;quot;&quot;/&gt;&lt;property id=&quot;20307&quot; value=&quot;677&quot;/&gt;&lt;/object&gt;&lt;object type=&quot;3&quot; unique_id=&quot;23149&quot;&gt;&lt;property id=&quot;20148&quot; value=&quot;5&quot;/&gt;&lt;property id=&quot;20300&quot; value=&quot;Slide 4&quot;/&gt;&lt;property id=&quot;20307&quot; value=&quot;678&quot;/&gt;&lt;/object&gt;&lt;object type=&quot;3&quot; unique_id=&quot;23150&quot;&gt;&lt;property id=&quot;20148&quot; value=&quot;5&quot;/&gt;&lt;property id=&quot;20300&quot; value=&quot;Slide 5 - &amp;quot;Group Competition: The Marshmallow Challenge&amp;quot;&quot;/&gt;&lt;property id=&quot;20307&quot; value=&quot;679&quot;/&gt;&lt;/object&gt;&lt;object type=&quot;3&quot; unique_id=&quot;23151&quot;&gt;&lt;property id=&quot;20148&quot; value=&quot;5&quot;/&gt;&lt;property id=&quot;20300&quot; value=&quot;Slide 6 - &amp;quot;Rules for The Marshmallow Challenge&amp;quot;&quot;/&gt;&lt;property id=&quot;20307&quot; value=&quot;680&quot;/&gt;&lt;/object&gt;&lt;object type=&quot;3&quot; unique_id=&quot;23152&quot;&gt;&lt;property id=&quot;20148&quot; value=&quot;5&quot;/&gt;&lt;property id=&quot;20300&quot; value=&quot;Slide 7 - &amp;quot;Group Competition: The Marshmallow Challenge&amp;quot;&quot;/&gt;&lt;property id=&quot;20307&quot; value=&quot;681&quot;/&gt;&lt;/object&gt;&lt;object type=&quot;3&quot; unique_id=&quot;23153&quot;&gt;&lt;property id=&quot;20148&quot; value=&quot;5&quot;/&gt;&lt;property id=&quot;20300&quot; value=&quot;Slide 8 - &amp;quot;Debriefing Your Experience&amp;quot;&quot;/&gt;&lt;property id=&quot;20307&quot; value=&quot;682&quot;/&gt;&lt;/object&gt;&lt;object type=&quot;3&quot; unique_id=&quot;23154&quot;&gt;&lt;property id=&quot;20148&quot; value=&quot;5&quot;/&gt;&lt;property id=&quot;20300&quot; value=&quot;Slide 9&quot;/&gt;&lt;property id=&quot;20307&quot; value=&quot;684&quot;/&gt;&lt;/object&gt;&lt;object type=&quot;3&quot; unique_id=&quot;23155&quot;&gt;&lt;property id=&quot;20148&quot; value=&quot;5&quot;/&gt;&lt;property id=&quot;20300&quot; value=&quot;Slide 10 - &amp;quot;Framework for Coaching Quality Improvement&amp;quot;&quot;/&gt;&lt;property id=&quot;20307&quot; value=&quot;685&quot;/&gt;&lt;/object&gt;&lt;object type=&quot;3&quot; unique_id=&quot;23156&quot;&gt;&lt;property id=&quot;20148&quot; value=&quot;5&quot;/&gt;&lt;property id=&quot;20300&quot; value=&quot;Slide 11 - &amp;quot;Capacity Builder&amp;quot;&quot;/&gt;&lt;property id=&quot;20307&quot; value=&quot;686&quot;/&gt;&lt;/object&gt;&lt;object type=&quot;3&quot; unique_id=&quot;23157&quot;&gt;&lt;property id=&quot;20148&quot; value=&quot;5&quot;/&gt;&lt;property id=&quot;20300&quot; value=&quot;Slide 12 - &amp;quot;Quality Improvement Resources&amp;quot;&quot;/&gt;&lt;property id=&quot;20307&quot; value=&quot;687&quot;/&gt;&lt;/object&gt;&lt;object type=&quot;3&quot; unique_id=&quot;23158&quot;&gt;&lt;property id=&quot;20148&quot; value=&quot;5&quot;/&gt;&lt;property id=&quot;20300&quot; value=&quot;Slide 13 - &amp;quot;NQC Website - NationalQualityCenter.org &amp;quot;&quot;/&gt;&lt;property id=&quot;20307&quot; value=&quot;688&quot;/&gt;&lt;/object&gt;&lt;object type=&quot;3&quot; unique_id=&quot;23159&quot;&gt;&lt;property id=&quot;20148&quot; value=&quot;5&quot;/&gt;&lt;property id=&quot;20300&quot; value=&quot;Slide 14 - &amp;quot;HEALTHQUAL Website&amp;quot;&quot;/&gt;&lt;property id=&quot;20307&quot; value=&quot;689&quot;/&gt;&lt;/object&gt;&lt;object type=&quot;3&quot; unique_id=&quot;23160&quot;&gt;&lt;property id=&quot;20148&quot; value=&quot;5&quot;/&gt;&lt;property id=&quot;20300&quot; value=&quot;Slide 15 - &amp;quot;Quality Academy &amp;quot;&quot;/&gt;&lt;property id=&quot;20307&quot; value=&quot;690&quot;/&gt;&lt;/object&gt;&lt;object type=&quot;3&quot; unique_id=&quot;23161&quot;&gt;&lt;property id=&quot;20148&quot; value=&quot;5&quot;/&gt;&lt;property id=&quot;20300&quot; value=&quot;Slide 16 - &amp;quot;Technical Assistance Calls&amp;quot;&quot;/&gt;&lt;property id=&quot;20307&quot; value=&quot;691&quot;/&gt;&lt;/object&gt;&lt;object type=&quot;3&quot; unique_id=&quot;23162&quot;&gt;&lt;property id=&quot;20148&quot; value=&quot;5&quot;/&gt;&lt;property id=&quot;20300&quot; value=&quot;Slide 17 - &amp;quot;Training-of-Trainer (TOT) Program&amp;quot;&quot;/&gt;&lt;property id=&quot;20307&quot; value=&quot;692&quot;/&gt;&lt;/object&gt;&lt;object type=&quot;3&quot; unique_id=&quot;23163&quot;&gt;&lt;property id=&quot;20148&quot; value=&quot;5&quot;/&gt;&lt;property id=&quot;20300&quot; value=&quot;Slide 18 - &amp;quot;Training of Quality Leaders (TQL) Program&amp;quot;&quot;/&gt;&lt;property id=&quot;20307&quot; value=&quot;693&quot;/&gt;&lt;/object&gt;&lt;object type=&quot;3&quot; unique_id=&quot;23164&quot;&gt;&lt;property id=&quot;20148&quot; value=&quot;5&quot;/&gt;&lt;property id=&quot;20300&quot; value=&quot;Slide 19 - &amp;quot;On-Site Technical Assistance&amp;quot;&quot;/&gt;&lt;property id=&quot;20307&quot; value=&quot;694&quot;/&gt;&lt;/object&gt;&lt;object type=&quot;3&quot; unique_id=&quot;23165&quot;&gt;&lt;property id=&quot;20148&quot; value=&quot;5&quot;/&gt;&lt;property id=&quot;20300&quot; value=&quot;Slide 20 - &amp;quot;Regional Trainings&amp;quot;&quot;/&gt;&lt;property id=&quot;20307&quot; value=&quot;695&quot;/&gt;&lt;/object&gt;&lt;object type=&quot;3&quot; unique_id=&quot;23166&quot;&gt;&lt;property id=&quot;20148&quot; value=&quot;5&quot;/&gt;&lt;property id=&quot;20300&quot; value=&quot;Slide 21 - &amp;quot;NQC Glasscubes&amp;quot;&quot;/&gt;&lt;property id=&quot;20307&quot; value=&quot;696&quot;/&gt;&lt;/object&gt;&lt;object type=&quot;3&quot; unique_id=&quot;23167&quot;&gt;&lt;property id=&quot;20148&quot; value=&quot;5&quot;/&gt;&lt;property id=&quot;20300&quot; value=&quot;Slide 22 - &amp;quot; NQC/HAB Quality Awards&amp;quot;&quot;/&gt;&lt;property id=&quot;20307&quot; value=&quot;697&quot;/&gt;&lt;/object&gt;&lt;object type=&quot;3&quot; unique_id=&quot;23168&quot;&gt;&lt;property id=&quot;20148&quot; value=&quot;5&quot;/&gt;&lt;property id=&quot;20300&quot; value=&quot;Slide 23 - &amp;quot;Quality Improvement Publications&amp;quot;&quot;/&gt;&lt;property id=&quot;20307&quot; value=&quot;698&quot;/&gt;&lt;/object&gt;&lt;object type=&quot;3&quot; unique_id=&quot;23169&quot;&gt;&lt;property id=&quot;20148&quot; value=&quot;5&quot;/&gt;&lt;property id=&quot;20300&quot; value=&quot;Slide 24 - &amp;quot;Quality Improvement Publications&amp;quot;&quot;/&gt;&lt;property id=&quot;20307&quot; value=&quot;699&quot;/&gt;&lt;/object&gt;&lt;object type=&quot;3&quot; unique_id=&quot;23170&quot;&gt;&lt;property id=&quot;20148&quot; value=&quot;5&quot;/&gt;&lt;property id=&quot;20300&quot; value=&quot;Slide 25 - &amp;quot;Quality Improvement Publications&amp;quot;&quot;/&gt;&lt;property id=&quot;20307&quot; value=&quot;700&quot;/&gt;&lt;/object&gt;&lt;object type=&quot;3&quot; unique_id=&quot;23171&quot;&gt;&lt;property id=&quot;20148&quot; value=&quot;5&quot;/&gt;&lt;property id=&quot;20300&quot; value=&quot;Slide 26 - &amp;quot;Quality Improvement Publications&amp;quot;&quot;/&gt;&lt;property id=&quot;20307&quot; value=&quot;701&quot;/&gt;&lt;/object&gt;&lt;object type=&quot;3&quot; unique_id=&quot;23172&quot;&gt;&lt;property id=&quot;20148&quot; value=&quot;5&quot;/&gt;&lt;property id=&quot;20300&quot; value=&quot;Slide 27 - &amp;quot;Quality Improvement Publications&amp;quot;&quot;/&gt;&lt;property id=&quot;20307&quot; value=&quot;702&quot;/&gt;&lt;/object&gt;&lt;object type=&quot;3&quot; unique_id=&quot;23173&quot;&gt;&lt;property id=&quot;20148&quot; value=&quot;5&quot;/&gt;&lt;property id=&quot;20300&quot; value=&quot;Slide 28 - &amp;quot;Quality Improvement Publications&amp;quot;&quot;/&gt;&lt;property id=&quot;20307&quot; value=&quot;703&quot;/&gt;&lt;/object&gt;&lt;object type=&quot;3&quot; unique_id=&quot;23174&quot;&gt;&lt;property id=&quot;20148&quot; value=&quot;5&quot;/&gt;&lt;property id=&quot;20300&quot; value=&quot;Slide 29 - &amp;quot;Group Exercise: The Resource Game&amp;quot;&quot;/&gt;&lt;property id=&quot;20307&quot; value=&quot;704&quot;/&gt;&lt;/object&gt;&lt;object type=&quot;3&quot; unique_id=&quot;23175&quot;&gt;&lt;property id=&quot;20148&quot; value=&quot;5&quot;/&gt;&lt;property id=&quot;20300&quot; value=&quot;Slide 30 - &amp;quot;QI Learning Resources&amp;quot;&quot;/&gt;&lt;property id=&quot;20307&quot; value=&quot;705&quot;/&gt;&lt;/object&gt;&lt;object type=&quot;3&quot; unique_id=&quot;23176&quot;&gt;&lt;property id=&quot;20148&quot; value=&quot;5&quot;/&gt;&lt;property id=&quot;20300&quot; value=&quot;Slide 31 - &amp;quot;QI Teaching Resources&amp;quot;&quot;/&gt;&lt;property id=&quot;20307&quot; value=&quot;706&quot;/&gt;&lt;/object&gt;&lt;object type=&quot;3&quot; unique_id=&quot;23177&quot;&gt;&lt;property id=&quot;20148&quot; value=&quot;5&quot;/&gt;&lt;property id=&quot;20300&quot; value=&quot;Slide 32 - &amp;quot;Consumer Involvement Training Materials&amp;quot;&quot;/&gt;&lt;property id=&quot;20307&quot; value=&quot;707&quot;/&gt;&lt;/object&gt;&lt;object type=&quot;3&quot; unique_id=&quot;23178&quot;&gt;&lt;property id=&quot;20148&quot; value=&quot;5&quot;/&gt;&lt;property id=&quot;20300&quot; value=&quot;Slide 33 - &amp;quot;Last words from a grantee…&amp;quot;&quot;/&gt;&lt;property id=&quot;20307&quot; value=&quot;708&quot;/&gt;&lt;/object&gt;&lt;object type=&quot;3&quot; unique_id=&quot;23179&quot;&gt;&lt;property id=&quot;20148&quot; value=&quot;5&quot;/&gt;&lt;property id=&quot;20300&quot; value=&quot;Slide 34 - &amp;quot;And Break!&amp;quot;&quot;/&gt;&lt;property id=&quot;20307&quot; value=&quot;710&quot;/&gt;&lt;/object&gt;&lt;object type=&quot;3&quot; unique_id=&quot;23201&quot;&gt;&lt;property id=&quot;20148&quot; value=&quot;5&quot;/&gt;&lt;property id=&quot;20300&quot; value=&quot;Slide 67&quot;/&gt;&lt;property id=&quot;20307&quot; value=&quot;733&quot;/&gt;&lt;/object&gt;&lt;object type=&quot;3&quot; unique_id=&quot;23202&quot;&gt;&lt;property id=&quot;20148&quot; value=&quot;5&quot;/&gt;&lt;property id=&quot;20300&quot; value=&quot;Slide 68 - &amp;quot;Framework for Coaching Quality Improvement&amp;quot;&quot;/&gt;&lt;property id=&quot;20307&quot; value=&quot;734&quot;/&gt;&lt;/object&gt;&lt;object type=&quot;3&quot; unique_id=&quot;23203&quot;&gt;&lt;property id=&quot;20148&quot; value=&quot;5&quot;/&gt;&lt;property id=&quot;20300&quot; value=&quot;Slide 69 - &amp;quot;Quality Improvement Catalyst&amp;quot;&quot;/&gt;&lt;property id=&quot;20307&quot; value=&quot;735&quot;/&gt;&lt;/object&gt;&lt;object type=&quot;3&quot; unique_id=&quot;23204&quot;&gt;&lt;property id=&quot;20148&quot; value=&quot;5&quot;/&gt;&lt;property id=&quot;20300&quot; value=&quot;Slide 70 - &amp;quot;Agenda&amp;quot;&quot;/&gt;&lt;property id=&quot;20307&quot; value=&quot;736&quot;/&gt;&lt;/object&gt;&lt;object type=&quot;3&quot; unique_id=&quot;23205&quot;&gt;&lt;property id=&quot;20148&quot; value=&quot;5&quot;/&gt;&lt;property id=&quot;20300&quot; value=&quot;Slide 71&quot;/&gt;&lt;property id=&quot;20307&quot; value=&quot;737&quot;/&gt;&lt;/object&gt;&lt;object type=&quot;3&quot; unique_id=&quot;23206&quot;&gt;&lt;property id=&quot;20148&quot; value=&quot;5&quot;/&gt;&lt;property id=&quot;20300&quot; value=&quot;Slide 72&quot;/&gt;&lt;property id=&quot;20307&quot; value=&quot;738&quot;/&gt;&lt;/object&gt;&lt;object type=&quot;3&quot; unique_id=&quot;23207&quot;&gt;&lt;property id=&quot;20148&quot; value=&quot;5&quot;/&gt;&lt;property id=&quot;20300&quot; value=&quot;Slide 73 - &amp;quot;What are Study Groups?&amp;quot;&quot;/&gt;&lt;property id=&quot;20307&quot; value=&quot;739&quot;/&gt;&lt;/object&gt;&lt;object type=&quot;3&quot; unique_id=&quot;23208&quot;&gt;&lt;property id=&quot;20148&quot; value=&quot;5&quot;/&gt;&lt;property id=&quot;20300&quot; value=&quot;Slide 74 - &amp;quot;My Responsibility as a Study Group Member&amp;quot;&quot;/&gt;&lt;property id=&quot;20307&quot; value=&quot;740&quot;/&gt;&lt;/object&gt;&lt;object type=&quot;3&quot; unique_id=&quot;23209&quot;&gt;&lt;property id=&quot;20148&quot; value=&quot;5&quot;/&gt;&lt;property id=&quot;20300&quot; value=&quot;Slide 75 - &amp;quot;But Most Importantly…&amp;quot;&quot;/&gt;&lt;property id=&quot;20307&quot; value=&quot;741&quot;/&gt;&lt;/object&gt;&lt;object type=&quot;3&quot; unique_id=&quot;23210&quot;&gt;&lt;property id=&quot;20148&quot; value=&quot;5&quot;/&gt;&lt;property id=&quot;20300&quot; value=&quot;Slide 76 - &amp;quot;For Highest Chance of Success&amp;amp;#x09;&amp;quot;&quot;/&gt;&lt;property id=&quot;20307&quot; value=&quot;742&quot;/&gt;&lt;/object&gt;&lt;object type=&quot;3&quot; unique_id=&quot;23211&quot;&gt;&lt;property id=&quot;20148&quot; value=&quot;5&quot;/&gt;&lt;property id=&quot;20300&quot; value=&quot;Slide 77 - &amp;quot;Study Group Exercise - Part I&amp;quot;&quot;/&gt;&lt;property id=&quot;20307&quot; value=&quot;743&quot;/&gt;&lt;/object&gt;&lt;object type=&quot;3&quot; unique_id=&quot;23212&quot;&gt;&lt;property id=&quot;20148&quot; value=&quot;5&quot;/&gt;&lt;property id=&quot;20300&quot; value=&quot;Slide 78 - &amp;quot;Study Group Exercise - Part II&amp;quot;&quot;/&gt;&lt;property id=&quot;20307&quot; value=&quot;744&quot;/&gt;&lt;/object&gt;&lt;object type=&quot;3&quot; unique_id=&quot;23213&quot;&gt;&lt;property id=&quot;20148&quot; value=&quot;5&quot;/&gt;&lt;property id=&quot;20300&quot; value=&quot;Slide 79 - &amp;quot;No Worries – More time for your Study Group…&amp;#x0D;&amp;#x0A;&amp;#x0D;&amp;#x0A;Module 24 – Day 3&amp;quot;&quot;/&gt;&lt;property id=&quot;20307&quot; value=&quot;745&quot;/&gt;&lt;/object&gt;&lt;object type=&quot;3&quot; unique_id=&quot;23214&quot;&gt;&lt;property id=&quot;20148&quot; value=&quot;5&quot;/&gt;&lt;property id=&quot;20300&quot; value=&quot;Slide 80 - &amp;quot;Debriefing&amp;quot;&quot;/&gt;&lt;property id=&quot;20307&quot; value=&quot;746&quot;/&gt;&lt;/object&gt;&lt;object type=&quot;3&quot; unique_id=&quot;23215&quot;&gt;&lt;property id=&quot;20148&quot; value=&quot;5&quot;/&gt;&lt;property id=&quot;20300&quot; value=&quot;Slide 81 - &amp;quot;Lunch&amp;quot;&quot;/&gt;&lt;property id=&quot;20307&quot; value=&quot;748&quot;/&gt;&lt;/object&gt;&lt;object type=&quot;3&quot; unique_id=&quot;23216&quot;&gt;&lt;property id=&quot;20148&quot; value=&quot;5&quot;/&gt;&lt;property id=&quot;20300&quot; value=&quot;Slide 82&quot;/&gt;&lt;property id=&quot;20307&quot; value=&quot;749&quot;/&gt;&lt;/object&gt;&lt;object type=&quot;3&quot; unique_id=&quot;23217&quot;&gt;&lt;property id=&quot;20148&quot; value=&quot;5&quot;/&gt;&lt;property id=&quot;20300&quot; value=&quot;Slide 83 - &amp;quot;Learning Objectives: You will learn about…&amp;quot;&quot;/&gt;&lt;property id=&quot;20307&quot; value=&quot;750&quot;/&gt;&lt;/object&gt;&lt;object type=&quot;3&quot; unique_id=&quot;23218&quot;&gt;&lt;property id=&quot;20148&quot; value=&quot;5&quot;/&gt;&lt;property id=&quot;20300&quot; value=&quot;Slide 84 - &amp;quot;Framework for Coaching Quality Improvement&amp;quot;&quot;/&gt;&lt;property id=&quot;20307&quot; value=&quot;751&quot;/&gt;&lt;/object&gt;&lt;object type=&quot;3&quot; unique_id=&quot;23219&quot;&gt;&lt;property id=&quot;20148&quot; value=&quot;5&quot;/&gt;&lt;property id=&quot;20300&quot; value=&quot;Slide 85 - &amp;quot;Objective Assessor&amp;quot;&quot;/&gt;&lt;property id=&quot;20307&quot; value=&quot;752&quot;/&gt;&lt;/object&gt;&lt;object type=&quot;3&quot; unique_id=&quot;23220&quot;&gt;&lt;property id=&quot;20148&quot; value=&quot;5&quot;/&gt;&lt;property id=&quot;20300&quot; value=&quot;Slide 86 - &amp;quot;Quality Program Assessment Tools&amp;quot;&quot;/&gt;&lt;property id=&quot;20307&quot; value=&quot;753&quot;/&gt;&lt;/object&gt;&lt;object type=&quot;3&quot; unique_id=&quot;23221&quot;&gt;&lt;property id=&quot;20148&quot; value=&quot;5&quot;/&gt;&lt;property id=&quot;20300&quot; value=&quot;Slide 87 - &amp;quot;Quality Program Assessment Tool&amp;quot;&quot;/&gt;&lt;property id=&quot;20307&quot; value=&quot;754&quot;/&gt;&lt;/object&gt;&lt;object type=&quot;3&quot; unique_id=&quot;23222&quot;&gt;&lt;property id=&quot;20148&quot; value=&quot;5&quot;/&gt;&lt;property id=&quot;20300&quot; value=&quot;Slide 88 - &amp;quot;Practice&amp;quot;&quot;/&gt;&lt;property id=&quot;20307&quot; value=&quot;755&quot;/&gt;&lt;/object&gt;&lt;object type=&quot;3&quot; unique_id=&quot;23223&quot;&gt;&lt;property id=&quot;20148&quot; value=&quot;5&quot;/&gt;&lt;property id=&quot;20300&quot; value=&quot;Slide 89 - &amp;quot;Video: Organizational Assessment&amp;quot;&quot;/&gt;&lt;property id=&quot;20307&quot; value=&quot;756&quot;/&gt;&lt;/object&gt;&lt;object type=&quot;3&quot; unique_id=&quot;23224&quot;&gt;&lt;property id=&quot;20148&quot; value=&quot;5&quot;/&gt;&lt;property id=&quot;20300&quot; value=&quot;Slide 90 - &amp;quot;Goals of Coaching an Organizational Assessment&amp;quot;&quot;/&gt;&lt;property id=&quot;20307&quot; value=&quot;757&quot;/&gt;&lt;/object&gt;&lt;object type=&quot;3&quot; unique_id=&quot;23225&quot;&gt;&lt;property id=&quot;20148&quot; value=&quot;5&quot;/&gt;&lt;property id=&quot;20300&quot; value=&quot;Slide 91 - &amp;quot;Prior to Organizational Assessment&amp;quot;&quot;/&gt;&lt;property id=&quot;20307&quot; value=&quot;758&quot;/&gt;&lt;/object&gt;&lt;object type=&quot;3&quot; unique_id=&quot;23226&quot;&gt;&lt;property id=&quot;20148&quot; value=&quot;5&quot;/&gt;&lt;property id=&quot;20300&quot; value=&quot;Slide 92 - &amp;quot;Day of Organizational Assessment&amp;quot;&quot;/&gt;&lt;property id=&quot;20307&quot; value=&quot;759&quot;/&gt;&lt;/object&gt;&lt;object type=&quot;3&quot; unique_id=&quot;23227&quot;&gt;&lt;property id=&quot;20148&quot; value=&quot;5&quot;/&gt;&lt;property id=&quot;20300&quot; value=&quot;Slide 93 - &amp;quot;After the Organizational Assessment&amp;quot;&quot;/&gt;&lt;property id=&quot;20307&quot; value=&quot;760&quot;/&gt;&lt;/object&gt;&lt;object type=&quot;3&quot; unique_id=&quot;23228&quot;&gt;&lt;property id=&quot;20148&quot; value=&quot;5&quot;/&gt;&lt;property id=&quot;20300&quot; value=&quot;Slide 94 - &amp;quot;Coping with Group Dynamics&amp;quot;&quot;/&gt;&lt;property id=&quot;20307&quot; value=&quot;761&quot;/&gt;&lt;/object&gt;&lt;object type=&quot;3&quot; unique_id=&quot;23229&quot;&gt;&lt;property id=&quot;20148&quot; value=&quot;5&quot;/&gt;&lt;property id=&quot;20300&quot; value=&quot;Slide 95 - &amp;quot;OA Controversy: Shoot for 5’s or Slide by with 3’s?&amp;quot;&quot;/&gt;&lt;property id=&quot;20307&quot; value=&quot;762&quot;/&gt;&lt;/object&gt;&lt;object type=&quot;3&quot; unique_id=&quot;23230&quot;&gt;&lt;property id=&quot;20148&quot; value=&quot;5&quot;/&gt;&lt;property id=&quot;20300&quot; value=&quot;Slide 96 - &amp;quot;Anonymous Poll&amp;quot;&quot;/&gt;&lt;property id=&quot;20307&quot; value=&quot;763&quot;/&gt;&lt;/object&gt;&lt;object type=&quot;3&quot; unique_id=&quot;23231&quot;&gt;&lt;property id=&quot;20148&quot; value=&quot;5&quot;/&gt;&lt;property id=&quot;20300&quot; value=&quot;Slide 97 - &amp;quot;Your Turn to Star…..&amp;quot;&quot;/&gt;&lt;property id=&quot;20307&quot; value=&quot;764&quot;/&gt;&lt;/object&gt;&lt;object type=&quot;3&quot; unique_id=&quot;23232&quot;&gt;&lt;property id=&quot;20148&quot; value=&quot;5&quot;/&gt;&lt;property id=&quot;20300&quot; value=&quot;Slide 98 - &amp;quot;Debrief&amp;quot;&quot;/&gt;&lt;property id=&quot;20307&quot; value=&quot;765&quot;/&gt;&lt;/object&gt;&lt;object type=&quot;3&quot; unique_id=&quot;23233&quot;&gt;&lt;property id=&quot;20148&quot; value=&quot;5&quot;/&gt;&lt;property id=&quot;20300&quot; value=&quot;Slide 99 - &amp;quot;Finally: Planning Your Next OA&amp;quot;&quot;/&gt;&lt;property id=&quot;20307&quot; value=&quot;766&quot;/&gt;&lt;/object&gt;&lt;object type=&quot;3&quot; unique_id=&quot;23234&quot;&gt;&lt;property id=&quot;20148&quot; value=&quot;5&quot;/&gt;&lt;property id=&quot;20300&quot; value=&quot;Slide 100 - &amp;quot;Resources&amp;quot;&quot;/&gt;&lt;property id=&quot;20307&quot; value=&quot;767&quot;/&gt;&lt;/object&gt;&lt;object type=&quot;3&quot; unique_id=&quot;23235&quot;&gt;&lt;property id=&quot;20148&quot; value=&quot;5&quot;/&gt;&lt;property id=&quot;20300&quot; value=&quot;Slide 101 - &amp;quot;Breaktime&amp;quot;&quot;/&gt;&lt;property id=&quot;20307&quot; value=&quot;769&quot;/&gt;&lt;/object&gt;&lt;object type=&quot;3&quot; unique_id=&quot;23236&quot;&gt;&lt;property id=&quot;20148&quot; value=&quot;5&quot;/&gt;&lt;property id=&quot;20300&quot; value=&quot;Slide 102&quot;/&gt;&lt;property id=&quot;20307&quot; value=&quot;770&quot;/&gt;&lt;/object&gt;&lt;object type=&quot;3&quot; unique_id=&quot;23237&quot;&gt;&lt;property id=&quot;20148&quot; value=&quot;5&quot;/&gt;&lt;property id=&quot;20300&quot; value=&quot;Slide 103 - &amp;quot;Learning Objectives: This Session will…&amp;quot;&quot;/&gt;&lt;property id=&quot;20307&quot; value=&quot;771&quot;/&gt;&lt;/object&gt;&lt;object type=&quot;3&quot; unique_id=&quot;23238&quot;&gt;&lt;property id=&quot;20148&quot; value=&quot;5&quot;/&gt;&lt;property id=&quot;20300&quot; value=&quot;Slide 104 - &amp;quot;What is Open Space?&amp;quot;&quot;/&gt;&lt;property id=&quot;20307&quot; value=&quot;772&quot;/&gt;&lt;/object&gt;&lt;object type=&quot;3&quot; unique_id=&quot;23239&quot;&gt;&lt;property id=&quot;20148&quot; value=&quot;5&quot;/&gt;&lt;property id=&quot;20300&quot; value=&quot;Slide 105 - &amp;quot;The 4 Principles of Open Space&amp;quot;&quot;/&gt;&lt;property id=&quot;20307&quot; value=&quot;773&quot;/&gt;&lt;/object&gt;&lt;object type=&quot;3&quot; unique_id=&quot;23240&quot;&gt;&lt;property id=&quot;20148&quot; value=&quot;5&quot;/&gt;&lt;property id=&quot;20300&quot; value=&quot;Slide 106 - &amp;quot;Developing the Agenda&amp;quot;&quot;/&gt;&lt;property id=&quot;20307&quot; value=&quot;774&quot;/&gt;&lt;/object&gt;&lt;object type=&quot;3&quot; unique_id=&quot;23241&quot;&gt;&lt;property id=&quot;20148&quot; value=&quot;5&quot;/&gt;&lt;property id=&quot;20300&quot; value=&quot;Slide 107 - &amp;quot;The Theme for Today’s Open Space&amp;quot;&quot;/&gt;&lt;property id=&quot;20307&quot; value=&quot;775&quot;/&gt;&lt;/object&gt;&lt;object type=&quot;3&quot; unique_id=&quot;23242&quot;&gt;&lt;property id=&quot;20148&quot; value=&quot;5&quot;/&gt;&lt;property id=&quot;20300&quot; value=&quot;Slide 108&quot;/&gt;&lt;property id=&quot;20307&quot; value=&quot;777&quot;/&gt;&lt;/object&gt;&lt;object type=&quot;3&quot; unique_id=&quot;23243&quot;&gt;&lt;property id=&quot;20148&quot; value=&quot;5&quot;/&gt;&lt;property id=&quot;20300&quot; value=&quot;Slide 109 - &amp;quot;Coaching Functions: Presenters’ Choice…&amp;quot;&quot;/&gt;&lt;property id=&quot;20307&quot; value=&quot;778&quot;/&gt;&lt;/object&gt;&lt;object type=&quot;3&quot; unique_id=&quot;23244&quot;&gt;&lt;property id=&quot;20148&quot; value=&quot;5&quot;/&gt;&lt;property id=&quot;20300&quot; value=&quot;Slide 110 - &amp;quot;Learning Objectives:  This session will…&amp;quot;&quot;/&gt;&lt;property id=&quot;20307&quot; value=&quot;779&quot;/&gt;&lt;/object&gt;&lt;object type=&quot;3&quot; unique_id=&quot;23245&quot;&gt;&lt;property id=&quot;20148&quot; value=&quot;5&quot;/&gt;&lt;property id=&quot;20300&quot; value=&quot;Slide 111 - &amp;quot;Introductions – Coaching Experiences&amp;quot;&quot;/&gt;&lt;property id=&quot;20307&quot; value=&quot;780&quot;/&gt;&lt;/object&gt;&lt;object type=&quot;3&quot; unique_id=&quot;23246&quot;&gt;&lt;property id=&quot;20148&quot; value=&quot;5&quot;/&gt;&lt;property id=&quot;20300&quot; value=&quot;Slide 112 - &amp;quot;Potential Presentation Topics&amp;quot;&quot;/&gt;&lt;property id=&quot;20307&quot; value=&quot;781&quot;/&gt;&lt;/object&gt;&lt;object type=&quot;3&quot; unique_id=&quot;23247&quot;&gt;&lt;property id=&quot;20148&quot; value=&quot;5&quot;/&gt;&lt;property id=&quot;20300&quot; value=&quot;Slide 113 - &amp;quot;On Failure…&amp;quot;&quot;/&gt;&lt;property id=&quot;20307&quot; value=&quot;782&quot;/&gt;&lt;/object&gt;&lt;object type=&quot;3&quot; unique_id=&quot;23248&quot;&gt;&lt;property id=&quot;20148&quot; value=&quot;5&quot;/&gt;&lt;property id=&quot;20300&quot; value=&quot;Slide 114&quot;/&gt;&lt;property id=&quot;20307&quot; value=&quot;784&quot;/&gt;&lt;/object&gt;&lt;object type=&quot;3&quot; unique_id=&quot;23249&quot;&gt;&lt;property id=&quot;20148&quot; value=&quot;5&quot;/&gt;&lt;property id=&quot;20300&quot; value=&quot;Slide 115 - &amp;quot;Framework for Coaching Quality Improvement&amp;quot;&quot;/&gt;&lt;property id=&quot;20307&quot; value=&quot;785&quot;/&gt;&lt;/object&gt;&lt;object type=&quot;3&quot; unique_id=&quot;23250&quot;&gt;&lt;property id=&quot;20148&quot; value=&quot;5&quot;/&gt;&lt;property id=&quot;20300&quot; value=&quot;Slide 116 - &amp;quot;Objective Assessor&amp;quot;&quot;/&gt;&lt;property id=&quot;20307&quot; value=&quot;786&quot;/&gt;&lt;/object&gt;&lt;object type=&quot;3&quot; unique_id=&quot;23251&quot;&gt;&lt;property id=&quot;20148&quot; value=&quot;5&quot;/&gt;&lt;property id=&quot;20300&quot; value=&quot;Slide 117 - &amp;quot;Highlights &amp;amp; Aha! Moments&amp;quot;&quot;/&gt;&lt;property id=&quot;20307&quot; value=&quot;787&quot;/&gt;&lt;/object&gt;&lt;object type=&quot;3&quot; unique_id=&quot;23252&quot;&gt;&lt;property id=&quot;20148&quot; value=&quot;5&quot;/&gt;&lt;property id=&quot;20300&quot; value=&quot;Slide 118 - &amp;quot;The way the course was delivered today was an effective way for me to learn.&amp;quot;&quot;/&gt;&lt;property id=&quot;20307&quot; value=&quot;788&quot;/&gt;&lt;/object&gt;&lt;object type=&quot;3&quot; unique_id=&quot;23253&quot;&gt;&lt;property id=&quot;20148&quot; value=&quot;5&quot;/&gt;&lt;property id=&quot;20300&quot; value=&quot;Slide 119 - &amp;quot;I had sufficient opportunity to participate today.&amp;quot;&quot;/&gt;&lt;property id=&quot;20307&quot; value=&quot;789&quot;/&gt;&lt;/object&gt;&lt;object type=&quot;3&quot; unique_id=&quot;23254&quot;&gt;&lt;property id=&quot;20148&quot; value=&quot;5&quot;/&gt;&lt;property id=&quot;20300&quot; value=&quot;Slide 120 - &amp;quot;Materials were useful during the day.&amp;quot;&quot;/&gt;&lt;property id=&quot;20307&quot; value=&quot;790&quot;/&gt;&lt;/object&gt;&lt;object type=&quot;3&quot; unique_id=&quot;23255&quot;&gt;&lt;property id=&quot;20148&quot; value=&quot;5&quot;/&gt;&lt;property id=&quot;20300&quot; value=&quot;Slide 121 - &amp;quot;The facilities, equipment, etc. were favorable to learning.&amp;quot;&quot;/&gt;&lt;property id=&quot;20307&quot; value=&quot;791&quot;/&gt;&lt;/object&gt;&lt;object type=&quot;3&quot; unique_id=&quot;23256&quot;&gt;&lt;property id=&quot;20148&quot; value=&quot;5&quot;/&gt;&lt;property id=&quot;20300&quot; value=&quot;Slide 122 - &amp;quot;The agenda and content for today was logically organized.&amp;quot;&quot;/&gt;&lt;property id=&quot;20307&quot; value=&quot;792&quot;/&gt;&lt;/object&gt;&lt;object type=&quot;3&quot; unique_id=&quot;23257&quot;&gt;&lt;property id=&quot;20148&quot; value=&quot;5&quot;/&gt;&lt;property id=&quot;20300&quot; value=&quot;Slide 123 - &amp;quot;Overall, I was satisfied with the session facilitator(s).&amp;quot;&quot;/&gt;&lt;property id=&quot;20307&quot; value=&quot;793&quot;/&gt;&lt;/object&gt;&lt;object type=&quot;3&quot; unique_id=&quot;23258&quot;&gt;&lt;property id=&quot;20148&quot; value=&quot;5&quot;/&gt;&lt;property id=&quot;20300&quot; value=&quot;Slide 124 - &amp;quot;I will refer to or use the materials going forward.&amp;quot;&quot;/&gt;&lt;property id=&quot;20307&quot; value=&quot;794&quot;/&gt;&lt;/object&gt;&lt;object type=&quot;3&quot; unique_id=&quot;23259&quot;&gt;&lt;property id=&quot;20148&quot; value=&quot;5&quot;/&gt;&lt;property id=&quot;20300&quot; value=&quot;Slide 125 - &amp;quot;My knowledge and/or skills increased as a result of today.&amp;quot;&quot;/&gt;&lt;property id=&quot;20307&quot; value=&quot;795&quot;/&gt;&lt;/object&gt;&lt;object type=&quot;3&quot; unique_id=&quot;23260&quot;&gt;&lt;property id=&quot;20148&quot; value=&quot;5&quot;/&gt;&lt;property id=&quot;20300&quot; value=&quot;Slide 126 - &amp;quot;The workshop had the right balance of lectures and interactive activities.&amp;quot;&quot;/&gt;&lt;property id=&quot;20307&quot; value=&quot;796&quot;/&gt;&lt;/object&gt;&lt;object type=&quot;3&quot; unique_id=&quot;23261&quot;&gt;&lt;property id=&quot;20148&quot; value=&quot;5&quot;/&gt;&lt;property id=&quot;20300&quot; value=&quot;Slide 127 - &amp;quot;Overall, I was satisfied with today.&amp;quot;&quot;/&gt;&lt;property id=&quot;20307&quot; value=&quot;797&quot;/&gt;&lt;/object&gt;&lt;object type=&quot;3&quot; unique_id=&quot;23262&quot;&gt;&lt;property id=&quot;20148&quot; value=&quot;5&quot;/&gt;&lt;property id=&quot;20300&quot; value=&quot;Slide 128 - &amp;quot;How ready are you to coach an organization to improve its quality program?&amp;quot;&quot;/&gt;&lt;property id=&quot;20307&quot; value=&quot;798&quot;/&gt;&lt;/object&gt;&lt;object type=&quot;3&quot; unique_id=&quot;23263&quot;&gt;&lt;property id=&quot;20148&quot; value=&quot;5&quot;/&gt;&lt;property id=&quot;20300&quot; value=&quot;Slide 129 - &amp;quot;How complete is your knowledge of coaching roles and functions?&amp;quot;&quot;/&gt;&lt;property id=&quot;20307&quot; value=&quot;799&quot;/&gt;&lt;/object&gt;&lt;object type=&quot;3&quot; unique_id=&quot;23264&quot;&gt;&lt;property id=&quot;20148&quot; value=&quot;5&quot;/&gt;&lt;property id=&quot;20300&quot; value=&quot;Slide 130 - &amp;quot;Additional Comments about Today&amp;quot;&quot;/&gt;&lt;property id=&quot;20307&quot; value=&quot;800&quot;/&gt;&lt;/object&gt;&lt;object type=&quot;3&quot; unique_id=&quot;23265&quot;&gt;&lt;property id=&quot;20148&quot; value=&quot;5&quot;/&gt;&lt;property id=&quot;20300&quot; value=&quot;Slide 131 - &amp;quot;Thank You :-)&amp;quot;&quot;/&gt;&lt;property id=&quot;20307&quot; value=&quot;801&quot;/&gt;&lt;/object&gt;&lt;object type=&quot;3&quot; unique_id=&quot;23266&quot;&gt;&lt;property id=&quot;20148&quot; value=&quot;5&quot;/&gt;&lt;property id=&quot;20300&quot; value=&quot;Slide 132 - &amp;quot;National Quality Center (NQC)&amp;quot;&quot;/&gt;&lt;property id=&quot;20307&quot; value=&quot;783&quot;/&gt;&lt;/object&gt;&lt;object type=&quot;3&quot; unique_id=&quot;28810&quot;&gt;&lt;property id=&quot;20148&quot; value=&quot;5&quot;/&gt;&lt;property id=&quot;20300&quot; value=&quot;Slide 35&quot;/&gt;&lt;property id=&quot;20307&quot; value=&quot;802&quot;/&gt;&lt;/object&gt;&lt;object type=&quot;3&quot; unique_id=&quot;28811&quot;&gt;&lt;property id=&quot;20148&quot; value=&quot;5&quot;/&gt;&lt;property id=&quot;20300&quot; value=&quot;Slide 36 - &amp;quot;Learning Objectives: You will learn about…&amp;quot;&quot;/&gt;&lt;property id=&quot;20307&quot; value=&quot;803&quot;/&gt;&lt;/object&gt;&lt;object type=&quot;3&quot; unique_id=&quot;28812&quot;&gt;&lt;property id=&quot;20148&quot; value=&quot;5&quot;/&gt;&lt;property id=&quot;20300&quot; value=&quot;Slide 37 - &amp;quot;Framework for Coaching Quality Improvement&amp;quot;&quot;/&gt;&lt;property id=&quot;20307&quot; value=&quot;804&quot;/&gt;&lt;/object&gt;&lt;object type=&quot;3&quot; unique_id=&quot;28813&quot;&gt;&lt;property id=&quot;20148&quot; value=&quot;5&quot;/&gt;&lt;property id=&quot;20300&quot; value=&quot;Slide 38 - &amp;quot;Capacity Builder&amp;quot;&quot;/&gt;&lt;property id=&quot;20307&quot; value=&quot;805&quot;/&gt;&lt;/object&gt;&lt;object type=&quot;3&quot; unique_id=&quot;28814&quot;&gt;&lt;property id=&quot;20148&quot; value=&quot;5&quot;/&gt;&lt;property id=&quot;20300&quot; value=&quot;Slide 39 - &amp;quot;We Teach as if Learning Were Like Filling up an Empty Pot….&amp;quot;&quot;/&gt;&lt;property id=&quot;20307&quot; value=&quot;806&quot;/&gt;&lt;/object&gt;&lt;object type=&quot;3&quot; unique_id=&quot;28815&quot;&gt;&lt;property id=&quot;20148&quot; value=&quot;5&quot;/&gt;&lt;property id=&quot;20300&quot; value=&quot;Slide 40 - &amp;quot;…When Actually, It Is a Very Complex and Active Filtering Process&amp;quot;&quot;/&gt;&lt;property id=&quot;20307&quot; value=&quot;807&quot;/&gt;&lt;/object&gt;&lt;object type=&quot;3&quot; unique_id=&quot;28816&quot;&gt;&lt;property id=&quot;20148&quot; value=&quot;5&quot;/&gt;&lt;property id=&quot;20300&quot; value=&quot;Slide 41&quot;/&gt;&lt;property id=&quot;20307&quot; value=&quot;808&quot;/&gt;&lt;/object&gt;&lt;object type=&quot;3&quot; unique_id=&quot;28817&quot;&gt;&lt;property id=&quot;20148&quot; value=&quot;5&quot;/&gt;&lt;property id=&quot;20300&quot; value=&quot;Slide 42 - &amp;quot;Learning in Adulthood: a comprehensive guide&amp;#x0D;&amp;#x0A;S.B. Merriam, R.S.Cafferella, L.M.Baumgartner (2007)&amp;quot;&quot;/&gt;&lt;property id=&quot;20307&quot; value=&quot;809&quot;/&gt;&lt;/object&gt;&lt;object type=&quot;3&quot; unique_id=&quot;28818&quot;&gt;&lt;property id=&quot;20148&quot; value=&quot;5&quot;/&gt;&lt;property id=&quot;20300&quot; value=&quot;Slide 43 - &amp;quot;Learning in Adulthood: a comprehensive guide&amp;#x0D;&amp;#x0A;S.B. Merriam, R.S.Cafferella, L.M.Baumgartner (2007)&amp;quot;&quot;/&gt;&lt;property id=&quot;20307&quot; value=&quot;810&quot;/&gt;&lt;/object&gt;&lt;object type=&quot;3&quot; unique_id=&quot;28819&quot;&gt;&lt;property id=&quot;20148&quot; value=&quot;5&quot;/&gt;&lt;property id=&quot;20300&quot; value=&quot;Slide 44 - &amp;quot;Adult Learning: Philosophical Underpinnings &amp;#x0D;&amp;#x0A;Elias, J. L., &amp;amp; Merriam, S. B. (1995; 2004) &amp;quot;&quot;/&gt;&lt;property id=&quot;20307&quot; value=&quot;811&quot;/&gt;&lt;/object&gt;&lt;object type=&quot;3&quot; unique_id=&quot;28820&quot;&gt;&lt;property id=&quot;20148&quot; value=&quot;5&quot;/&gt;&lt;property id=&quot;20300&quot; value=&quot;Slide 45 - &amp;quot;Large Group Discussion: &amp;quot;&quot;/&gt;&lt;property id=&quot;20307&quot; value=&quot;812&quot;/&gt;&lt;/object&gt;&lt;object type=&quot;3&quot; unique_id=&quot;28821&quot;&gt;&lt;property id=&quot;20148&quot; value=&quot;5&quot;/&gt;&lt;property id=&quot;20300&quot; value=&quot;Slide 46 - &amp;quot;Theory of Reasoned Action - QI&amp;quot;&quot;/&gt;&lt;property id=&quot;20307&quot; value=&quot;813&quot;/&gt;&lt;/object&gt;&lt;object type=&quot;3&quot; unique_id=&quot;28822&quot;&gt;&lt;property id=&quot;20148&quot; value=&quot;5&quot;/&gt;&lt;property id=&quot;20300&quot; value=&quot;Slide 47 - &amp;quot;Theoretical Model: domains of learning &amp;#x0D;&amp;#x0A;J. Mezirow, (1990; 1991; 2000; 2009)  P. Cranton (1994, 1996) &amp;quot;&quot;/&gt;&lt;property id=&quot;20307&quot; value=&quot;814&quot;/&gt;&lt;/object&gt;&lt;object type=&quot;3&quot; unique_id=&quot;28823&quot;&gt;&lt;property id=&quot;20148&quot; value=&quot;5&quot;/&gt;&lt;property id=&quot;20300&quot; value=&quot;Slide 48 - &amp;quot;Table Exercise: &amp;#x0D;&amp;#x0A;What domains apply to Healthcare?  What domains apply to Improvement? &amp;#x0D;&amp;#x0A;Why should we care?&amp;quot;&quot;/&gt;&lt;property id=&quot;20307&quot; value=&quot;815&quot;/&gt;&lt;/object&gt;&lt;object type=&quot;3&quot; unique_id=&quot;28824&quot;&gt;&lt;property id=&quot;20148&quot; value=&quot;5&quot;/&gt;&lt;property id=&quot;20300&quot; value=&quot;Slide 49 - &amp;quot;Theory of Reasoned Action - QI&amp;quot;&quot;/&gt;&lt;property id=&quot;20307&quot; value=&quot;816&quot;/&gt;&lt;/object&gt;&lt;object type=&quot;3&quot; unique_id=&quot;28825&quot;&gt;&lt;property id=&quot;20148&quot; value=&quot;5&quot;/&gt;&lt;property id=&quot;20300&quot; value=&quot;Slide 50 - &amp;quot;Dimensions of an Educational Plan&amp;quot;&quot;/&gt;&lt;property id=&quot;20307&quot; value=&quot;817&quot;/&gt;&lt;/object&gt;&lt;object type=&quot;3&quot; unique_id=&quot;28826&quot;&gt;&lt;property id=&quot;20148&quot; value=&quot;5&quot;/&gt;&lt;property id=&quot;20300&quot; value=&quot;Slide 51 - &amp;quot;Identification of Target Audiences&amp;quot;&quot;/&gt;&lt;property id=&quot;20307&quot; value=&quot;818&quot;/&gt;&lt;/object&gt;&lt;object type=&quot;3&quot; unique_id=&quot;28827&quot;&gt;&lt;property id=&quot;20148&quot; value=&quot;5&quot;/&gt;&lt;property id=&quot;20300&quot; value=&quot;Slide 52 - &amp;quot;QI Needs Assessment&amp;quot;&quot;/&gt;&lt;property id=&quot;20307&quot; value=&quot;819&quot;/&gt;&lt;/object&gt;&lt;object type=&quot;3&quot; unique_id=&quot;28828&quot;&gt;&lt;property id=&quot;20148&quot; value=&quot;5&quot;/&gt;&lt;property id=&quot;20300&quot; value=&quot;Slide 53 - &amp;quot;Theory of Reasoned Action - QI&amp;quot;&quot;/&gt;&lt;property id=&quot;20307&quot; value=&quot;820&quot;/&gt;&lt;/object&gt;&lt;object type=&quot;3&quot; unique_id=&quot;28829&quot;&gt;&lt;property id=&quot;20148&quot; value=&quot;5&quot;/&gt;&lt;property id=&quot;20300&quot; value=&quot;Slide 54 - &amp;quot;What Do These Audiences Need to:&amp;#x0D;&amp;#x0A;Do, Understand, Commit To, or Overcome?&amp;quot;&quot;/&gt;&lt;property id=&quot;20307&quot; value=&quot;821&quot;/&gt;&lt;/object&gt;&lt;object type=&quot;3&quot; unique_id=&quot;28830&quot;&gt;&lt;property id=&quot;20148&quot; value=&quot;5&quot;/&gt;&lt;property id=&quot;20300&quot; value=&quot;Slide 55 - &amp;quot;Training Modalities&amp;quot;&quot;/&gt;&lt;property id=&quot;20307&quot; value=&quot;822&quot;/&gt;&lt;/object&gt;&lt;object type=&quot;3&quot; unique_id=&quot;28831&quot;&gt;&lt;property id=&quot;20148&quot; value=&quot;5&quot;/&gt;&lt;property id=&quot;20300&quot; value=&quot;Slide 56 - &amp;quot;Tip: Training Modalities&amp;quot;&quot;/&gt;&lt;property id=&quot;20307&quot; value=&quot;823&quot;/&gt;&lt;/object&gt;&lt;object type=&quot;3&quot; unique_id=&quot;28832&quot;&gt;&lt;property id=&quot;20148&quot; value=&quot;5&quot;/&gt;&lt;property id=&quot;20300&quot; value=&quot;Slide 57 - &amp;quot;Options for Capacity Development:&amp;#x0D;&amp;#x0A;It Ain’t Just Workshops……&amp;quot;&quot;/&gt;&lt;property id=&quot;20307&quot; value=&quot;824&quot;/&gt;&lt;/object&gt;&lt;object type=&quot;3&quot; unique_id=&quot;28833&quot;&gt;&lt;property id=&quot;20148&quot; value=&quot;5&quot;/&gt;&lt;property id=&quot;20300&quot; value=&quot;Slide 58 - &amp;quot;Options for Capacity Development:&amp;#x0D;&amp;#x0A;It Ain’t Just Workshops……&amp;quot;&quot;/&gt;&lt;property id=&quot;20307&quot; value=&quot;825&quot;/&gt;&lt;/object&gt;&lt;object type=&quot;3&quot; unique_id=&quot;28834&quot;&gt;&lt;property id=&quot;20148&quot; value=&quot;5&quot;/&gt;&lt;property id=&quot;20300&quot; value=&quot;Slide 59 - &amp;quot;&amp;#x0D;&amp;#x0A;Adult &amp;#x0D;&amp;#x0A;Learning &amp;#x0D;&amp;#x0A;Principles&amp;quot;&quot;/&gt;&lt;property id=&quot;20307&quot; value=&quot;826&quot;/&gt;&lt;/object&gt;&lt;object type=&quot;3&quot; unique_id=&quot;28835&quot;&gt;&lt;property id=&quot;20148&quot; value=&quot;5&quot;/&gt;&lt;property id=&quot;20300&quot; value=&quot;Slide 60 - &amp;quot;Implementation Plan&amp;quot;&quot;/&gt;&lt;property id=&quot;20307&quot; value=&quot;827&quot;/&gt;&lt;/object&gt;&lt;object type=&quot;3&quot; unique_id=&quot;28836&quot;&gt;&lt;property id=&quot;20148&quot; value=&quot;5&quot;/&gt;&lt;property id=&quot;20300&quot; value=&quot;Slide 61 - &amp;quot;Evaluation&amp;quot;&quot;/&gt;&lt;property id=&quot;20307&quot; value=&quot;828&quot;/&gt;&lt;/object&gt;&lt;object type=&quot;3&quot; unique_id=&quot;28837&quot;&gt;&lt;property id=&quot;20148&quot; value=&quot;5&quot;/&gt;&lt;property id=&quot;20300&quot; value=&quot;Slide 62 - &amp;quot;Individual Exercise: Developing an Educational Plan&amp;#x0D;&amp;#x0A;20 min&amp;quot;&quot;/&gt;&lt;property id=&quot;20307&quot; value=&quot;829&quot;/&gt;&lt;/object&gt;&lt;object type=&quot;3&quot; unique_id=&quot;28838&quot;&gt;&lt;property id=&quot;20148&quot; value=&quot;5&quot;/&gt;&lt;property id=&quot;20300&quot; value=&quot;Slide 63 - &amp;quot;Exercise: Coaching Educational Planning&amp;#x0D;&amp;#x0A;45 min&amp;quot;&quot;/&gt;&lt;property id=&quot;20307&quot; value=&quot;830&quot;/&gt;&lt;/object&gt;&lt;object type=&quot;3&quot; unique_id=&quot;28839&quot;&gt;&lt;property id=&quot;20148&quot; value=&quot;5&quot;/&gt;&lt;property id=&quot;20300&quot; value=&quot;Slide 64 - &amp;quot;Revisit the PIP&amp;quot;&quot;/&gt;&lt;property id=&quot;20307&quot; value=&quot;831&quot;/&gt;&lt;/object&gt;&lt;object type=&quot;3&quot; unique_id=&quot;28840&quot;&gt;&lt;property id=&quot;20148&quot; value=&quot;5&quot;/&gt;&lt;property id=&quot;20300&quot; value=&quot;Slide 65 - &amp;quot;Adult learning cannot be understood, facilitate, or researched by defining it exclusively in terms of behavior cha&quot;/&gt;&lt;property id=&quot;20307&quot; value=&quot;832&quot;/&gt;&lt;/object&gt;&lt;object type=&quot;3&quot; unique_id=&quot;28841&quot;&gt;&lt;property id=&quot;20148&quot; value=&quot;5&quot;/&gt;&lt;property id=&quot;20300&quot; value=&quot;Slide 66 - &amp;quot;National Quality Center (NQC)&amp;quot;&quot;/&gt;&lt;property id=&quot;20307&quot; value=&quot;833&quot;/&gt;&lt;/object&gt;&lt;/object&gt;&lt;/object&gt;&lt;/database&gt;"/>
  <p:tag name="SECTOMILLISECCONVERTED" val="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41C4001D912547BFC74F2974688345" ma:contentTypeVersion="11" ma:contentTypeDescription="Create a new document." ma:contentTypeScope="" ma:versionID="81f0fdc4664ef93e3089fbe64ac8e75e">
  <xsd:schema xmlns:xsd="http://www.w3.org/2001/XMLSchema" xmlns:xs="http://www.w3.org/2001/XMLSchema" xmlns:p="http://schemas.microsoft.com/office/2006/metadata/properties" xmlns:ns3="588c877d-a32b-4451-819e-c2e997d91e8d" xmlns:ns4="48e54f11-223a-4c30-b7fa-2f782613c66b" targetNamespace="http://schemas.microsoft.com/office/2006/metadata/properties" ma:root="true" ma:fieldsID="c69147754dd209f944f6c1dad154d5e4" ns3:_="" ns4:_="">
    <xsd:import namespace="588c877d-a32b-4451-819e-c2e997d91e8d"/>
    <xsd:import namespace="48e54f11-223a-4c30-b7fa-2f782613c66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c877d-a32b-4451-819e-c2e997d91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54f11-223a-4c30-b7fa-2f782613c6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10D73-FC86-46E8-BF9C-640ED5BF44D9}">
  <ds:schemaRefs>
    <ds:schemaRef ds:uri="http://purl.org/dc/terms/"/>
    <ds:schemaRef ds:uri="http://schemas.microsoft.com/office/infopath/2007/PartnerControls"/>
    <ds:schemaRef ds:uri="http://schemas.microsoft.com/office/2006/documentManagement/types"/>
    <ds:schemaRef ds:uri="48e54f11-223a-4c30-b7fa-2f782613c66b"/>
    <ds:schemaRef ds:uri="588c877d-a32b-4451-819e-c2e997d91e8d"/>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53949AE-090B-45A1-B6B0-AADA49F3C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c877d-a32b-4451-819e-c2e997d91e8d"/>
    <ds:schemaRef ds:uri="48e54f11-223a-4c30-b7fa-2f782613c6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232B38-C342-40E1-A479-FA587C9F48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 11  TEAMS</Template>
  <TotalTime>27462</TotalTime>
  <Words>643</Words>
  <Application>Microsoft Office PowerPoint</Application>
  <PresentationFormat>Widescreen</PresentationFormat>
  <Paragraphs>50</Paragraphs>
  <Slides>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Calibri</vt:lpstr>
      <vt:lpstr>Calibri Light</vt:lpstr>
      <vt:lpstr>Garamond</vt:lpstr>
      <vt:lpstr>Gill Sans MT</vt:lpstr>
      <vt:lpstr>Times New Roman</vt:lpstr>
      <vt:lpstr>Wingdings</vt:lpstr>
      <vt:lpstr>NQC_PPT_Template</vt:lpstr>
      <vt:lpstr>1_Multipurpose Slides</vt:lpstr>
      <vt:lpstr>PowerPoint Presentation</vt:lpstr>
      <vt:lpstr>Overview</vt:lpstr>
      <vt:lpstr>Selling Spread Game</vt:lpstr>
      <vt:lpstr>Selling Spread Game</vt:lpstr>
      <vt:lpstr>Selling Spread Game</vt:lpstr>
      <vt:lpstr>Game Debrief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Jennifer  Lee</dc:creator>
  <cp:lastModifiedBy>Paula Jones</cp:lastModifiedBy>
  <cp:revision>1136</cp:revision>
  <cp:lastPrinted>2018-03-26T12:55:34Z</cp:lastPrinted>
  <dcterms:created xsi:type="dcterms:W3CDTF">2010-08-08T11:41:31Z</dcterms:created>
  <dcterms:modified xsi:type="dcterms:W3CDTF">2021-02-16T00:57:03Z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0x010100E041C4001D912547BFC74F2974688345</vt:lpwstr>
  </property>
  <property fmtid="{D5CDD505-2E9C-101B-9397-08002B2CF9AE}" pid="3" name="ArticulateGUID">
    <vt:lpwstr>3B1E87C0-E484-4DC4-A2B1-20131BBEC136</vt:lpwstr>
  </property>
  <property fmtid="{D5CDD505-2E9C-101B-9397-08002B2CF9AE}" pid="4" name="ArticulatePath">
    <vt:lpwstr>CQII Learning Lab - Beg Lab. Orientation</vt:lpwstr>
  </property>
</Properties>
</file>