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6" r:id="rId1"/>
  </p:sldMasterIdLst>
  <p:notesMasterIdLst>
    <p:notesMasterId r:id="rId40"/>
  </p:notesMasterIdLst>
  <p:handoutMasterIdLst>
    <p:handoutMasterId r:id="rId41"/>
  </p:handoutMasterIdLst>
  <p:sldIdLst>
    <p:sldId id="256" r:id="rId2"/>
    <p:sldId id="1299" r:id="rId3"/>
    <p:sldId id="1174" r:id="rId4"/>
    <p:sldId id="1341" r:id="rId5"/>
    <p:sldId id="1353" r:id="rId6"/>
    <p:sldId id="1354" r:id="rId7"/>
    <p:sldId id="1373" r:id="rId8"/>
    <p:sldId id="1371" r:id="rId9"/>
    <p:sldId id="1359" r:id="rId10"/>
    <p:sldId id="1355" r:id="rId11"/>
    <p:sldId id="1357" r:id="rId12"/>
    <p:sldId id="1351" r:id="rId13"/>
    <p:sldId id="1352" r:id="rId14"/>
    <p:sldId id="1360" r:id="rId15"/>
    <p:sldId id="1356" r:id="rId16"/>
    <p:sldId id="1342" r:id="rId17"/>
    <p:sldId id="1363" r:id="rId18"/>
    <p:sldId id="1154" r:id="rId19"/>
    <p:sldId id="1362" r:id="rId20"/>
    <p:sldId id="1364" r:id="rId21"/>
    <p:sldId id="1365" r:id="rId22"/>
    <p:sldId id="1289" r:id="rId23"/>
    <p:sldId id="1370" r:id="rId24"/>
    <p:sldId id="1200" r:id="rId25"/>
    <p:sldId id="1308" r:id="rId26"/>
    <p:sldId id="1374" r:id="rId27"/>
    <p:sldId id="1323" r:id="rId28"/>
    <p:sldId id="1324" r:id="rId29"/>
    <p:sldId id="1368" r:id="rId30"/>
    <p:sldId id="1369" r:id="rId31"/>
    <p:sldId id="1329" r:id="rId32"/>
    <p:sldId id="1340" r:id="rId33"/>
    <p:sldId id="1330" r:id="rId34"/>
    <p:sldId id="1331" r:id="rId35"/>
    <p:sldId id="1332" r:id="rId36"/>
    <p:sldId id="1375" r:id="rId37"/>
    <p:sldId id="1343" r:id="rId38"/>
    <p:sldId id="1344" r:id="rId3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initials="" lastIdx="8" clrIdx="0"/>
  <p:cmAuthor id="2" name="Emily Gantz McKay" initials="EGM" lastIdx="1" clrIdx="1">
    <p:extLst>
      <p:ext uri="{19B8F6BF-5375-455C-9EA6-DF929625EA0E}">
        <p15:presenceInfo xmlns:p15="http://schemas.microsoft.com/office/powerpoint/2012/main" userId="f8c95e9a7cf8feb6" providerId="Windows Live"/>
      </p:ext>
    </p:extLst>
  </p:cmAuthor>
  <p:cmAuthor id="3" name="Deborah Dean" initials="DD" lastIdx="3" clrIdx="2">
    <p:extLst>
      <p:ext uri="{19B8F6BF-5375-455C-9EA6-DF929625EA0E}">
        <p15:presenceInfo xmlns:p15="http://schemas.microsoft.com/office/powerpoint/2012/main" userId="Deborah De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BD2"/>
    <a:srgbClr val="808080"/>
    <a:srgbClr val="666699"/>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23" autoAdjust="0"/>
    <p:restoredTop sz="94311" autoAdjust="0"/>
  </p:normalViewPr>
  <p:slideViewPr>
    <p:cSldViewPr>
      <p:cViewPr varScale="1">
        <p:scale>
          <a:sx n="109" d="100"/>
          <a:sy n="109" d="100"/>
        </p:scale>
        <p:origin x="256" y="184"/>
      </p:cViewPr>
      <p:guideLst>
        <p:guide orient="horz" pos="2160"/>
        <p:guide pos="2880"/>
      </p:guideLst>
    </p:cSldViewPr>
  </p:slideViewPr>
  <p:notesTextViewPr>
    <p:cViewPr>
      <p:scale>
        <a:sx n="1" d="1"/>
        <a:sy n="1" d="1"/>
      </p:scale>
      <p:origin x="0" y="0"/>
    </p:cViewPr>
  </p:notesTextViewPr>
  <p:sorterViewPr>
    <p:cViewPr>
      <p:scale>
        <a:sx n="100" d="100"/>
        <a:sy n="100" d="100"/>
      </p:scale>
      <p:origin x="0" y="-8237"/>
    </p:cViewPr>
  </p:sorterViewPr>
  <p:notesViewPr>
    <p:cSldViewPr>
      <p:cViewPr>
        <p:scale>
          <a:sx n="66" d="100"/>
          <a:sy n="66" d="100"/>
        </p:scale>
        <p:origin x="1162" y="-19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4D96B2-F537-4EB3-AAF2-F16974120920}" type="datetimeFigureOut">
              <a:rPr lang="en-US" smtClean="0"/>
              <a:t>2/3/21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DC6DEE4-4E4A-400D-A28B-BDC76815741B}" type="slidenum">
              <a:rPr lang="en-US" smtClean="0"/>
              <a:t>‹#›</a:t>
            </a:fld>
            <a:endParaRPr lang="en-US" dirty="0"/>
          </a:p>
        </p:txBody>
      </p:sp>
    </p:spTree>
    <p:extLst>
      <p:ext uri="{BB962C8B-B14F-4D97-AF65-F5344CB8AC3E}">
        <p14:creationId xmlns:p14="http://schemas.microsoft.com/office/powerpoint/2010/main" val="3407817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5CFB14-DA8D-4A08-8E90-A2E76343A507}"/>
              </a:ext>
            </a:extLst>
          </p:cNvPr>
          <p:cNvSpPr>
            <a:spLocks noGrp="1"/>
          </p:cNvSpPr>
          <p:nvPr>
            <p:ph type="hdr" sz="quarter"/>
          </p:nvPr>
        </p:nvSpPr>
        <p:spPr>
          <a:xfrm>
            <a:off x="0" y="0"/>
            <a:ext cx="3037367" cy="464503"/>
          </a:xfrm>
          <a:prstGeom prst="rect">
            <a:avLst/>
          </a:prstGeom>
        </p:spPr>
        <p:txBody>
          <a:bodyPr vert="horz" lIns="93179" tIns="46590" rIns="93179" bIns="46590"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EB1D414C-981C-4C25-B62A-578439EA1609}"/>
              </a:ext>
            </a:extLst>
          </p:cNvPr>
          <p:cNvSpPr>
            <a:spLocks noGrp="1"/>
          </p:cNvSpPr>
          <p:nvPr>
            <p:ph type="dt" idx="1"/>
          </p:nvPr>
        </p:nvSpPr>
        <p:spPr>
          <a:xfrm>
            <a:off x="3971456" y="0"/>
            <a:ext cx="3037366" cy="464503"/>
          </a:xfrm>
          <a:prstGeom prst="rect">
            <a:avLst/>
          </a:prstGeom>
        </p:spPr>
        <p:txBody>
          <a:bodyPr vert="horz" lIns="93179" tIns="46590" rIns="93179" bIns="46590" rtlCol="0"/>
          <a:lstStyle>
            <a:lvl1pPr algn="r" eaLnBrk="1" fontAlgn="auto" hangingPunct="1">
              <a:spcBef>
                <a:spcPts val="0"/>
              </a:spcBef>
              <a:spcAft>
                <a:spcPts val="0"/>
              </a:spcAft>
              <a:defRPr sz="1200">
                <a:latin typeface="+mn-lt"/>
                <a:cs typeface="+mn-cs"/>
              </a:defRPr>
            </a:lvl1pPr>
          </a:lstStyle>
          <a:p>
            <a:pPr>
              <a:defRPr/>
            </a:pPr>
            <a:fld id="{423C0B4B-7D61-4A9A-BE79-53F96E64672B}" type="datetimeFigureOut">
              <a:rPr lang="en-US"/>
              <a:pPr>
                <a:defRPr/>
              </a:pPr>
              <a:t>2/3/21</a:t>
            </a:fld>
            <a:endParaRPr lang="en-US" dirty="0"/>
          </a:p>
        </p:txBody>
      </p:sp>
      <p:sp>
        <p:nvSpPr>
          <p:cNvPr id="4" name="Slide Image Placeholder 3">
            <a:extLst>
              <a:ext uri="{FF2B5EF4-FFF2-40B4-BE49-F238E27FC236}">
                <a16:creationId xmlns:a16="http://schemas.microsoft.com/office/drawing/2014/main" id="{ECC4869E-1E11-4030-994C-73632DEDE25E}"/>
              </a:ext>
            </a:extLst>
          </p:cNvPr>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9" tIns="46590" rIns="93179" bIns="46590" rtlCol="0" anchor="ctr"/>
          <a:lstStyle/>
          <a:p>
            <a:pPr lvl="0"/>
            <a:endParaRPr lang="en-US" noProof="0" dirty="0"/>
          </a:p>
        </p:txBody>
      </p:sp>
      <p:sp>
        <p:nvSpPr>
          <p:cNvPr id="5" name="Notes Placeholder 4">
            <a:extLst>
              <a:ext uri="{FF2B5EF4-FFF2-40B4-BE49-F238E27FC236}">
                <a16:creationId xmlns:a16="http://schemas.microsoft.com/office/drawing/2014/main" id="{6F35EC97-0D84-4C15-8CC0-91B0DD1B5318}"/>
              </a:ext>
            </a:extLst>
          </p:cNvPr>
          <p:cNvSpPr>
            <a:spLocks noGrp="1"/>
          </p:cNvSpPr>
          <p:nvPr>
            <p:ph type="body" sz="quarter" idx="3"/>
          </p:nvPr>
        </p:nvSpPr>
        <p:spPr>
          <a:xfrm>
            <a:off x="700567" y="4415156"/>
            <a:ext cx="5609267" cy="4183697"/>
          </a:xfrm>
          <a:prstGeom prst="rect">
            <a:avLst/>
          </a:prstGeom>
        </p:spPr>
        <p:txBody>
          <a:bodyPr vert="horz" lIns="93179" tIns="46590" rIns="93179" bIns="4659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0AA0BD7-B95F-4696-A6EB-D8ACFDC60816}"/>
              </a:ext>
            </a:extLst>
          </p:cNvPr>
          <p:cNvSpPr>
            <a:spLocks noGrp="1"/>
          </p:cNvSpPr>
          <p:nvPr>
            <p:ph type="ftr" sz="quarter" idx="4"/>
          </p:nvPr>
        </p:nvSpPr>
        <p:spPr>
          <a:xfrm>
            <a:off x="0" y="8830312"/>
            <a:ext cx="3037367" cy="464503"/>
          </a:xfrm>
          <a:prstGeom prst="rect">
            <a:avLst/>
          </a:prstGeom>
        </p:spPr>
        <p:txBody>
          <a:bodyPr vert="horz" lIns="93179" tIns="46590" rIns="93179" bIns="46590"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63AA8D99-F94D-4E88-AC11-AB3DA8B1C3A4}"/>
              </a:ext>
            </a:extLst>
          </p:cNvPr>
          <p:cNvSpPr>
            <a:spLocks noGrp="1"/>
          </p:cNvSpPr>
          <p:nvPr>
            <p:ph type="sldNum" sz="quarter" idx="5"/>
          </p:nvPr>
        </p:nvSpPr>
        <p:spPr>
          <a:xfrm>
            <a:off x="3971456" y="8830312"/>
            <a:ext cx="3037366" cy="464503"/>
          </a:xfrm>
          <a:prstGeom prst="rect">
            <a:avLst/>
          </a:prstGeom>
        </p:spPr>
        <p:txBody>
          <a:bodyPr vert="horz" wrap="square" lIns="93179" tIns="46590" rIns="93179" bIns="46590" numCol="1" anchor="b" anchorCtr="0" compatLnSpc="1">
            <a:prstTxWarp prst="textNoShape">
              <a:avLst/>
            </a:prstTxWarp>
          </a:bodyPr>
          <a:lstStyle>
            <a:lvl1pPr algn="r" eaLnBrk="1" hangingPunct="1">
              <a:defRPr sz="1200"/>
            </a:lvl1pPr>
          </a:lstStyle>
          <a:p>
            <a:pPr>
              <a:defRPr/>
            </a:pPr>
            <a:fld id="{CBB9B3FB-763E-465F-8D8F-81866406EB02}" type="slidenum">
              <a:rPr lang="en-US" altLang="en-US"/>
              <a:pPr>
                <a:defRPr/>
              </a:pPr>
              <a:t>‹#›</a:t>
            </a:fld>
            <a:endParaRPr lang="en-US" altLang="en-US" dirty="0"/>
          </a:p>
        </p:txBody>
      </p:sp>
    </p:spTree>
    <p:extLst>
      <p:ext uri="{BB962C8B-B14F-4D97-AF65-F5344CB8AC3E}">
        <p14:creationId xmlns:p14="http://schemas.microsoft.com/office/powerpoint/2010/main" val="1322210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a:t>
            </a:fld>
            <a:endParaRPr lang="en-US" altLang="en-US" dirty="0"/>
          </a:p>
        </p:txBody>
      </p:sp>
    </p:spTree>
    <p:extLst>
      <p:ext uri="{BB962C8B-B14F-4D97-AF65-F5344CB8AC3E}">
        <p14:creationId xmlns:p14="http://schemas.microsoft.com/office/powerpoint/2010/main" val="2677186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Module 9 PPT 9.1, slide 21</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10</a:t>
            </a:fld>
            <a:endParaRPr lang="en-US" altLang="en-US" dirty="0"/>
          </a:p>
        </p:txBody>
      </p:sp>
    </p:spTree>
    <p:extLst>
      <p:ext uri="{BB962C8B-B14F-4D97-AF65-F5344CB8AC3E}">
        <p14:creationId xmlns:p14="http://schemas.microsoft.com/office/powerpoint/2010/main" val="1248776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9 PPT 9.1, slide 26</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11</a:t>
            </a:fld>
            <a:endParaRPr lang="en-US" altLang="en-US" dirty="0"/>
          </a:p>
        </p:txBody>
      </p:sp>
    </p:spTree>
    <p:extLst>
      <p:ext uri="{BB962C8B-B14F-4D97-AF65-F5344CB8AC3E}">
        <p14:creationId xmlns:p14="http://schemas.microsoft.com/office/powerpoint/2010/main" val="3339017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a:t>
            </a:r>
            <a:r>
              <a:rPr lang="en-US" baseline="0" dirty="0"/>
              <a:t> on Module 9 PPT 9.3, slide 22</a:t>
            </a:r>
            <a:endParaRPr lang="en-US"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12</a:t>
            </a:fld>
            <a:endParaRPr lang="en-US" altLang="en-US" dirty="0"/>
          </a:p>
        </p:txBody>
      </p:sp>
    </p:spTree>
    <p:extLst>
      <p:ext uri="{BB962C8B-B14F-4D97-AF65-F5344CB8AC3E}">
        <p14:creationId xmlns:p14="http://schemas.microsoft.com/office/powerpoint/2010/main" val="23168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Based</a:t>
            </a:r>
            <a:r>
              <a:rPr lang="en-US" baseline="0" dirty="0"/>
              <a:t> on Module 9 PPT 9.3, slide 23</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13</a:t>
            </a:fld>
            <a:endParaRPr lang="en-US" altLang="en-US" dirty="0"/>
          </a:p>
        </p:txBody>
      </p:sp>
    </p:spTree>
    <p:extLst>
      <p:ext uri="{BB962C8B-B14F-4D97-AF65-F5344CB8AC3E}">
        <p14:creationId xmlns:p14="http://schemas.microsoft.com/office/powerpoint/2010/main" val="2455641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activity</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14</a:t>
            </a:fld>
            <a:endParaRPr lang="en-US" altLang="en-US" dirty="0"/>
          </a:p>
        </p:txBody>
      </p:sp>
    </p:spTree>
    <p:extLst>
      <p:ext uri="{BB962C8B-B14F-4D97-AF65-F5344CB8AC3E}">
        <p14:creationId xmlns:p14="http://schemas.microsoft.com/office/powerpoint/2010/main" val="3065003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a:t>
            </a:r>
            <a:r>
              <a:rPr lang="en-US" baseline="0" dirty="0"/>
              <a:t> on Module 9 PPT 9.3, slide 15</a:t>
            </a:r>
            <a:endParaRPr lang="en-US"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15</a:t>
            </a:fld>
            <a:endParaRPr lang="en-US" altLang="en-US" dirty="0"/>
          </a:p>
        </p:txBody>
      </p:sp>
    </p:spTree>
    <p:extLst>
      <p:ext uri="{BB962C8B-B14F-4D97-AF65-F5344CB8AC3E}">
        <p14:creationId xmlns:p14="http://schemas.microsoft.com/office/powerpoint/2010/main" val="4146304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subhead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16</a:t>
            </a:fld>
            <a:endParaRPr lang="en-US" altLang="en-US" dirty="0"/>
          </a:p>
        </p:txBody>
      </p:sp>
    </p:spTree>
    <p:extLst>
      <p:ext uri="{BB962C8B-B14F-4D97-AF65-F5344CB8AC3E}">
        <p14:creationId xmlns:p14="http://schemas.microsoft.com/office/powerpoint/2010/main" val="11761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17</a:t>
            </a:fld>
            <a:endParaRPr lang="en-US" altLang="en-US" dirty="0"/>
          </a:p>
        </p:txBody>
      </p:sp>
    </p:spTree>
    <p:extLst>
      <p:ext uri="{BB962C8B-B14F-4D97-AF65-F5344CB8AC3E}">
        <p14:creationId xmlns:p14="http://schemas.microsoft.com/office/powerpoint/2010/main" val="1464800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Module 9</a:t>
            </a:r>
            <a:r>
              <a:rPr lang="en-US" baseline="0" dirty="0"/>
              <a:t> </a:t>
            </a:r>
            <a:r>
              <a:rPr lang="en-US" dirty="0"/>
              <a:t>PPT 9.1 Slides 9 and 14</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18</a:t>
            </a:fld>
            <a:endParaRPr lang="en-US" altLang="en-US" dirty="0"/>
          </a:p>
        </p:txBody>
      </p:sp>
    </p:spTree>
    <p:extLst>
      <p:ext uri="{BB962C8B-B14F-4D97-AF65-F5344CB8AC3E}">
        <p14:creationId xmlns:p14="http://schemas.microsoft.com/office/powerpoint/2010/main" val="2939192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 </a:t>
            </a:r>
            <a:r>
              <a:rPr lang="en-US" i="1" dirty="0"/>
              <a:t>Adjust this slide to summarize</a:t>
            </a:r>
            <a:r>
              <a:rPr lang="en-US" i="1" baseline="0" dirty="0"/>
              <a:t> your PC’s committee requirements and procedures.</a:t>
            </a:r>
            <a:endParaRPr lang="en-US" i="1"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19</a:t>
            </a:fld>
            <a:endParaRPr lang="en-US" altLang="en-US" dirty="0"/>
          </a:p>
        </p:txBody>
      </p:sp>
    </p:spTree>
    <p:extLst>
      <p:ext uri="{BB962C8B-B14F-4D97-AF65-F5344CB8AC3E}">
        <p14:creationId xmlns:p14="http://schemas.microsoft.com/office/powerpoint/2010/main" val="2040523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a:t>
            </a:fld>
            <a:endParaRPr lang="en-US" altLang="en-US" dirty="0"/>
          </a:p>
        </p:txBody>
      </p:sp>
    </p:spTree>
    <p:extLst>
      <p:ext uri="{BB962C8B-B14F-4D97-AF65-F5344CB8AC3E}">
        <p14:creationId xmlns:p14="http://schemas.microsoft.com/office/powerpoint/2010/main" val="1077671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Module 9 PPT 9.2, slides 5 and 9</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20</a:t>
            </a:fld>
            <a:endParaRPr lang="en-US" altLang="en-US" dirty="0"/>
          </a:p>
        </p:txBody>
      </p:sp>
    </p:spTree>
    <p:extLst>
      <p:ext uri="{BB962C8B-B14F-4D97-AF65-F5344CB8AC3E}">
        <p14:creationId xmlns:p14="http://schemas.microsoft.com/office/powerpoint/2010/main" val="23994370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 – partly based on Module 2</a:t>
            </a:r>
            <a:r>
              <a:rPr lang="en-US" baseline="0" dirty="0"/>
              <a:t> PPT</a:t>
            </a:r>
            <a:r>
              <a:rPr lang="en-US" dirty="0"/>
              <a:t> 2.4 Consumer Roles, slides 10 and 12</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21</a:t>
            </a:fld>
            <a:endParaRPr lang="en-US" altLang="en-US" dirty="0"/>
          </a:p>
        </p:txBody>
      </p:sp>
    </p:spTree>
    <p:extLst>
      <p:ext uri="{BB962C8B-B14F-4D97-AF65-F5344CB8AC3E}">
        <p14:creationId xmlns:p14="http://schemas.microsoft.com/office/powerpoint/2010/main" val="22155283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5165725" cy="3875087"/>
          </a:xfrm>
        </p:spPr>
      </p:sp>
      <p:sp>
        <p:nvSpPr>
          <p:cNvPr id="3" name="Notes Placeholder 2"/>
          <p:cNvSpPr>
            <a:spLocks noGrp="1"/>
          </p:cNvSpPr>
          <p:nvPr>
            <p:ph type="body" idx="1"/>
          </p:nvPr>
        </p:nvSpPr>
        <p:spPr>
          <a:xfrm>
            <a:off x="711430" y="4876800"/>
            <a:ext cx="5609267" cy="3722053"/>
          </a:xfrm>
        </p:spPr>
        <p:txBody>
          <a:bodyPr/>
          <a:lstStyle/>
          <a:p>
            <a:r>
              <a:rPr lang="en-US" dirty="0"/>
              <a:t>Based on Module 9 PPT 9.1, slide 15</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22</a:t>
            </a:fld>
            <a:endParaRPr lang="en-US" altLang="en-US" dirty="0"/>
          </a:p>
        </p:txBody>
      </p:sp>
    </p:spTree>
    <p:extLst>
      <p:ext uri="{BB962C8B-B14F-4D97-AF65-F5344CB8AC3E}">
        <p14:creationId xmlns:p14="http://schemas.microsoft.com/office/powerpoint/2010/main" val="4236547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a:extLst>
              <a:ext uri="{FF2B5EF4-FFF2-40B4-BE49-F238E27FC236}">
                <a16:creationId xmlns:a16="http://schemas.microsoft.com/office/drawing/2014/main" id="{7B6046C5-D125-4786-98DD-B18CEADEBF9A}"/>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93DF4E39-409E-4660-9001-40C570E94D66}" type="slidenum">
              <a:rPr lang="en-US" altLang="en-US" sz="1200" smtClean="0"/>
              <a:pPr/>
              <a:t>23</a:t>
            </a:fld>
            <a:endParaRPr lang="en-US" altLang="en-US" sz="1200" dirty="0"/>
          </a:p>
        </p:txBody>
      </p:sp>
      <p:sp>
        <p:nvSpPr>
          <p:cNvPr id="151555" name="Rectangle 2">
            <a:extLst>
              <a:ext uri="{FF2B5EF4-FFF2-40B4-BE49-F238E27FC236}">
                <a16:creationId xmlns:a16="http://schemas.microsoft.com/office/drawing/2014/main" id="{D717DED7-C812-4041-984B-9F73063B0A56}"/>
              </a:ext>
            </a:extLst>
          </p:cNvPr>
          <p:cNvSpPr>
            <a:spLocks noGrp="1" noRot="1" noChangeAspect="1" noChangeArrowheads="1" noTextEdit="1"/>
          </p:cNvSpPr>
          <p:nvPr>
            <p:ph type="sldImg"/>
          </p:nvPr>
        </p:nvSpPr>
        <p:spPr>
          <a:ln/>
        </p:spPr>
      </p:sp>
      <p:sp>
        <p:nvSpPr>
          <p:cNvPr id="151556" name="Rectangle 3">
            <a:extLst>
              <a:ext uri="{FF2B5EF4-FFF2-40B4-BE49-F238E27FC236}">
                <a16:creationId xmlns:a16="http://schemas.microsoft.com/office/drawing/2014/main" id="{3749EDEB-09AC-4B1A-96B9-C7919EFF2396}"/>
              </a:ext>
            </a:extLst>
          </p:cNvPr>
          <p:cNvSpPr>
            <a:spLocks noGrp="1" noChangeArrowheads="1"/>
          </p:cNvSpPr>
          <p:nvPr>
            <p:ph type="body" idx="1"/>
          </p:nvPr>
        </p:nvSpPr>
        <p:spPr>
          <a:noFill/>
        </p:spPr>
        <p:txBody>
          <a:bodyPr/>
          <a:lstStyle/>
          <a:p>
            <a:pPr eaLnBrk="1" hangingPunct="1"/>
            <a:r>
              <a:rPr lang="en-US" dirty="0"/>
              <a:t>Slide includes some information from Module 8</a:t>
            </a:r>
            <a:r>
              <a:rPr lang="en-US" baseline="0" dirty="0"/>
              <a:t> </a:t>
            </a:r>
            <a:r>
              <a:rPr lang="en-US" dirty="0"/>
              <a:t>PPT 8.1,</a:t>
            </a:r>
            <a:r>
              <a:rPr lang="en-US" baseline="0" dirty="0"/>
              <a:t> slide 58</a:t>
            </a:r>
            <a:endParaRPr lang="en-US" altLang="en-US" dirty="0"/>
          </a:p>
        </p:txBody>
      </p:sp>
    </p:spTree>
    <p:extLst>
      <p:ext uri="{BB962C8B-B14F-4D97-AF65-F5344CB8AC3E}">
        <p14:creationId xmlns:p14="http://schemas.microsoft.com/office/powerpoint/2010/main" val="2595526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Revised</a:t>
            </a:r>
            <a:r>
              <a:rPr lang="en-US" baseline="0" dirty="0"/>
              <a:t> from Module 9 </a:t>
            </a:r>
            <a:r>
              <a:rPr lang="en-US" dirty="0"/>
              <a:t>PPT 9.1, slide 17</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24</a:t>
            </a:fld>
            <a:endParaRPr lang="en-US" altLang="en-US" dirty="0"/>
          </a:p>
        </p:txBody>
      </p:sp>
    </p:spTree>
    <p:extLst>
      <p:ext uri="{BB962C8B-B14F-4D97-AF65-F5344CB8AC3E}">
        <p14:creationId xmlns:p14="http://schemas.microsoft.com/office/powerpoint/2010/main" val="22949771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Based on Module 9 PPT 9.4, slide 13</a:t>
            </a:r>
            <a:endParaRPr lang="en-US"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25</a:t>
            </a:fld>
            <a:endParaRPr lang="en-US" altLang="en-US" dirty="0"/>
          </a:p>
        </p:txBody>
      </p:sp>
    </p:spTree>
    <p:extLst>
      <p:ext uri="{BB962C8B-B14F-4D97-AF65-F5344CB8AC3E}">
        <p14:creationId xmlns:p14="http://schemas.microsoft.com/office/powerpoint/2010/main" val="3623602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activity slide that</a:t>
            </a:r>
            <a:r>
              <a:rPr lang="en-US" baseline="0" dirty="0"/>
              <a:t> uses ideas from Module 9, Activity 9.1 – Supporting Committee Operations with a Small PC/PB Support Staff.</a:t>
            </a:r>
            <a:endParaRPr lang="en-US"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26</a:t>
            </a:fld>
            <a:endParaRPr lang="en-US" altLang="en-US" dirty="0"/>
          </a:p>
        </p:txBody>
      </p:sp>
    </p:spTree>
    <p:extLst>
      <p:ext uri="{BB962C8B-B14F-4D97-AF65-F5344CB8AC3E}">
        <p14:creationId xmlns:p14="http://schemas.microsoft.com/office/powerpoint/2010/main" val="6436600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subhead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27</a:t>
            </a:fld>
            <a:endParaRPr lang="en-US" altLang="en-US" dirty="0"/>
          </a:p>
        </p:txBody>
      </p:sp>
    </p:spTree>
    <p:extLst>
      <p:ext uri="{BB962C8B-B14F-4D97-AF65-F5344CB8AC3E}">
        <p14:creationId xmlns:p14="http://schemas.microsoft.com/office/powerpoint/2010/main" val="42388952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28</a:t>
            </a:fld>
            <a:endParaRPr lang="en-US" altLang="en-US" dirty="0"/>
          </a:p>
        </p:txBody>
      </p:sp>
    </p:spTree>
    <p:extLst>
      <p:ext uri="{BB962C8B-B14F-4D97-AF65-F5344CB8AC3E}">
        <p14:creationId xmlns:p14="http://schemas.microsoft.com/office/powerpoint/2010/main" val="40223630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8 PPT 8.1, slide 25</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29</a:t>
            </a:fld>
            <a:endParaRPr lang="en-US" altLang="en-US" dirty="0"/>
          </a:p>
        </p:txBody>
      </p:sp>
    </p:spTree>
    <p:extLst>
      <p:ext uri="{BB962C8B-B14F-4D97-AF65-F5344CB8AC3E}">
        <p14:creationId xmlns:p14="http://schemas.microsoft.com/office/powerpoint/2010/main" val="2211134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a:t>
            </a:fld>
            <a:endParaRPr lang="en-US" altLang="en-US" dirty="0"/>
          </a:p>
        </p:txBody>
      </p:sp>
    </p:spTree>
    <p:extLst>
      <p:ext uri="{BB962C8B-B14F-4D97-AF65-F5344CB8AC3E}">
        <p14:creationId xmlns:p14="http://schemas.microsoft.com/office/powerpoint/2010/main" val="24576996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a:t>
            </a:r>
            <a:r>
              <a:rPr lang="en-US" baseline="0" dirty="0"/>
              <a:t> on Module 8 </a:t>
            </a:r>
            <a:r>
              <a:rPr lang="en-US" dirty="0"/>
              <a:t>PPT 8.1, slide 26</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30</a:t>
            </a:fld>
            <a:endParaRPr lang="en-US" altLang="en-US" dirty="0"/>
          </a:p>
        </p:txBody>
      </p:sp>
    </p:spTree>
    <p:extLst>
      <p:ext uri="{BB962C8B-B14F-4D97-AF65-F5344CB8AC3E}">
        <p14:creationId xmlns:p14="http://schemas.microsoft.com/office/powerpoint/2010/main" val="22740722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8</a:t>
            </a:r>
            <a:r>
              <a:rPr lang="en-US" baseline="0" dirty="0"/>
              <a:t> </a:t>
            </a:r>
            <a:r>
              <a:rPr lang="en-US" dirty="0"/>
              <a:t>PPT 8.1, slide 29</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31</a:t>
            </a:fld>
            <a:endParaRPr lang="en-US" altLang="en-US" dirty="0"/>
          </a:p>
        </p:txBody>
      </p:sp>
    </p:spTree>
    <p:extLst>
      <p:ext uri="{BB962C8B-B14F-4D97-AF65-F5344CB8AC3E}">
        <p14:creationId xmlns:p14="http://schemas.microsoft.com/office/powerpoint/2010/main" val="5456003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Module 8</a:t>
            </a:r>
            <a:r>
              <a:rPr lang="en-US" baseline="0" dirty="0"/>
              <a:t> </a:t>
            </a:r>
            <a:r>
              <a:rPr lang="en-US" dirty="0"/>
              <a:t>PPT 8.1, slide 30</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32</a:t>
            </a:fld>
            <a:endParaRPr lang="en-US" altLang="en-US" dirty="0"/>
          </a:p>
        </p:txBody>
      </p:sp>
    </p:spTree>
    <p:extLst>
      <p:ext uri="{BB962C8B-B14F-4D97-AF65-F5344CB8AC3E}">
        <p14:creationId xmlns:p14="http://schemas.microsoft.com/office/powerpoint/2010/main" val="6385918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8</a:t>
            </a:r>
            <a:r>
              <a:rPr lang="en-US" baseline="0" dirty="0"/>
              <a:t> </a:t>
            </a:r>
            <a:r>
              <a:rPr lang="en-US" dirty="0"/>
              <a:t>PPT 8.1,</a:t>
            </a:r>
            <a:r>
              <a:rPr lang="en-US" baseline="0" dirty="0"/>
              <a:t> slide 37</a:t>
            </a:r>
            <a:endParaRPr lang="en-US"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33</a:t>
            </a:fld>
            <a:endParaRPr lang="en-US" altLang="en-US" dirty="0"/>
          </a:p>
        </p:txBody>
      </p:sp>
    </p:spTree>
    <p:extLst>
      <p:ext uri="{BB962C8B-B14F-4D97-AF65-F5344CB8AC3E}">
        <p14:creationId xmlns:p14="http://schemas.microsoft.com/office/powerpoint/2010/main" val="7306968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Revised from Module 8</a:t>
            </a:r>
            <a:r>
              <a:rPr lang="en-US" baseline="0" dirty="0"/>
              <a:t> </a:t>
            </a:r>
            <a:r>
              <a:rPr lang="en-US" dirty="0"/>
              <a:t>PPT 8.1,</a:t>
            </a:r>
            <a:r>
              <a:rPr lang="en-US" baseline="0" dirty="0"/>
              <a:t> slide 37</a:t>
            </a:r>
            <a:endParaRPr lang="en-US"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34</a:t>
            </a:fld>
            <a:endParaRPr lang="en-US" altLang="en-US" dirty="0"/>
          </a:p>
        </p:txBody>
      </p:sp>
    </p:spTree>
    <p:extLst>
      <p:ext uri="{BB962C8B-B14F-4D97-AF65-F5344CB8AC3E}">
        <p14:creationId xmlns:p14="http://schemas.microsoft.com/office/powerpoint/2010/main" val="11845356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PPT 8.1,</a:t>
            </a:r>
            <a:r>
              <a:rPr lang="en-US" baseline="0" dirty="0"/>
              <a:t> slides 38 and 39: </a:t>
            </a:r>
            <a:r>
              <a:rPr lang="en-US" i="1" baseline="0" dirty="0"/>
              <a:t>Include only the P&amp;P your PC has in place</a:t>
            </a:r>
            <a:endParaRPr lang="en-US" i="1"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35</a:t>
            </a:fld>
            <a:endParaRPr lang="en-US" altLang="en-US" dirty="0"/>
          </a:p>
        </p:txBody>
      </p:sp>
    </p:spTree>
    <p:extLst>
      <p:ext uri="{BB962C8B-B14F-4D97-AF65-F5344CB8AC3E}">
        <p14:creationId xmlns:p14="http://schemas.microsoft.com/office/powerpoint/2010/main" val="11096074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activity</a:t>
            </a:r>
            <a:r>
              <a:rPr lang="en-US" baseline="0" dirty="0"/>
              <a:t> slide</a:t>
            </a:r>
            <a:endParaRPr lang="en-US"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36</a:t>
            </a:fld>
            <a:endParaRPr lang="en-US" altLang="en-US" dirty="0"/>
          </a:p>
        </p:txBody>
      </p:sp>
    </p:spTree>
    <p:extLst>
      <p:ext uri="{BB962C8B-B14F-4D97-AF65-F5344CB8AC3E}">
        <p14:creationId xmlns:p14="http://schemas.microsoft.com/office/powerpoint/2010/main" val="38439023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37</a:t>
            </a:fld>
            <a:endParaRPr lang="en-US" altLang="en-US" dirty="0"/>
          </a:p>
        </p:txBody>
      </p:sp>
    </p:spTree>
    <p:extLst>
      <p:ext uri="{BB962C8B-B14F-4D97-AF65-F5344CB8AC3E}">
        <p14:creationId xmlns:p14="http://schemas.microsoft.com/office/powerpoint/2010/main" val="27991280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38</a:t>
            </a:fld>
            <a:endParaRPr lang="en-US" altLang="en-US" dirty="0"/>
          </a:p>
        </p:txBody>
      </p:sp>
    </p:spTree>
    <p:extLst>
      <p:ext uri="{BB962C8B-B14F-4D97-AF65-F5344CB8AC3E}">
        <p14:creationId xmlns:p14="http://schemas.microsoft.com/office/powerpoint/2010/main" val="605848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Subhead slide</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4</a:t>
            </a:fld>
            <a:endParaRPr lang="en-US" altLang="en-US" dirty="0"/>
          </a:p>
        </p:txBody>
      </p:sp>
    </p:spTree>
    <p:extLst>
      <p:ext uri="{BB962C8B-B14F-4D97-AF65-F5344CB8AC3E}">
        <p14:creationId xmlns:p14="http://schemas.microsoft.com/office/powerpoint/2010/main" val="781060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Training</a:t>
            </a:r>
            <a:r>
              <a:rPr lang="en-US" baseline="0" dirty="0"/>
              <a:t> Guide Module 9 </a:t>
            </a:r>
            <a:r>
              <a:rPr lang="en-US" dirty="0"/>
              <a:t>PPT 9.3, slides 10-11</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5</a:t>
            </a:fld>
            <a:endParaRPr lang="en-US" altLang="en-US" dirty="0"/>
          </a:p>
        </p:txBody>
      </p:sp>
    </p:spTree>
    <p:extLst>
      <p:ext uri="{BB962C8B-B14F-4D97-AF65-F5344CB8AC3E}">
        <p14:creationId xmlns:p14="http://schemas.microsoft.com/office/powerpoint/2010/main" val="2323597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Module 9 PPT 9.3, slides 10-11</a:t>
            </a:r>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6</a:t>
            </a:fld>
            <a:endParaRPr lang="en-US" altLang="en-US" dirty="0"/>
          </a:p>
        </p:txBody>
      </p:sp>
    </p:spTree>
    <p:extLst>
      <p:ext uri="{BB962C8B-B14F-4D97-AF65-F5344CB8AC3E}">
        <p14:creationId xmlns:p14="http://schemas.microsoft.com/office/powerpoint/2010/main" val="4181408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Committee</a:t>
            </a:r>
            <a:r>
              <a:rPr lang="en-US" baseline="0" dirty="0"/>
              <a:t> Meetings Summary/Minutes Template in Module 9, Handout 9.1, Preparing Minutes.  </a:t>
            </a:r>
            <a:r>
              <a:rPr lang="en-US" i="1" baseline="0" dirty="0"/>
              <a:t>If you have a different template you expect committees to use, substitute that.</a:t>
            </a:r>
            <a:endParaRPr lang="en-US" i="1"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7</a:t>
            </a:fld>
            <a:endParaRPr lang="en-US" altLang="en-US" dirty="0"/>
          </a:p>
        </p:txBody>
      </p:sp>
    </p:spTree>
    <p:extLst>
      <p:ext uri="{BB962C8B-B14F-4D97-AF65-F5344CB8AC3E}">
        <p14:creationId xmlns:p14="http://schemas.microsoft.com/office/powerpoint/2010/main" val="2666152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Revised from PPT</a:t>
            </a:r>
            <a:r>
              <a:rPr lang="en-US" baseline="0" dirty="0"/>
              <a:t> 9.3, slide 14, Quick Scenario</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8</a:t>
            </a:fld>
            <a:endParaRPr lang="en-US" altLang="en-US" dirty="0"/>
          </a:p>
        </p:txBody>
      </p:sp>
    </p:spTree>
    <p:extLst>
      <p:ext uri="{BB962C8B-B14F-4D97-AF65-F5344CB8AC3E}">
        <p14:creationId xmlns:p14="http://schemas.microsoft.com/office/powerpoint/2010/main" val="1597720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 </a:t>
            </a:r>
            <a:r>
              <a:rPr lang="en-US" i="1" dirty="0"/>
              <a:t>Insert your</a:t>
            </a:r>
            <a:r>
              <a:rPr lang="en-US" i="1" baseline="0" dirty="0"/>
              <a:t> PC’s work plan format.</a:t>
            </a:r>
            <a:endParaRPr lang="en-US" i="1" dirty="0"/>
          </a:p>
        </p:txBody>
      </p:sp>
      <p:sp>
        <p:nvSpPr>
          <p:cNvPr id="4" name="Slide Number Placeholder 3"/>
          <p:cNvSpPr>
            <a:spLocks noGrp="1"/>
          </p:cNvSpPr>
          <p:nvPr>
            <p:ph type="sldNum" sz="quarter" idx="10"/>
          </p:nvPr>
        </p:nvSpPr>
        <p:spPr/>
        <p:txBody>
          <a:bodyPr/>
          <a:lstStyle/>
          <a:p>
            <a:pPr>
              <a:defRPr/>
            </a:pPr>
            <a:fld id="{CBB9B3FB-763E-465F-8D8F-81866406EB02}" type="slidenum">
              <a:rPr lang="en-US" altLang="en-US" smtClean="0"/>
              <a:pPr>
                <a:defRPr/>
              </a:pPr>
              <a:t>9</a:t>
            </a:fld>
            <a:endParaRPr lang="en-US" altLang="en-US" dirty="0"/>
          </a:p>
        </p:txBody>
      </p:sp>
    </p:spTree>
    <p:extLst>
      <p:ext uri="{BB962C8B-B14F-4D97-AF65-F5344CB8AC3E}">
        <p14:creationId xmlns:p14="http://schemas.microsoft.com/office/powerpoint/2010/main" val="2838686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6"/>
          <p:cNvGrpSpPr>
            <a:grpSpLocks/>
          </p:cNvGrpSpPr>
          <p:nvPr userDrawn="1"/>
        </p:nvGrpSpPr>
        <p:grpSpPr bwMode="auto">
          <a:xfrm>
            <a:off x="0" y="6172200"/>
            <a:ext cx="9144000" cy="685800"/>
            <a:chOff x="0" y="6172200"/>
            <a:chExt cx="9144000" cy="685800"/>
          </a:xfrm>
        </p:grpSpPr>
        <p:sp>
          <p:nvSpPr>
            <p:cNvPr id="9" name="Rectangle 8">
              <a:extLst>
                <a:ext uri="{FF2B5EF4-FFF2-40B4-BE49-F238E27FC236}">
                  <a16:creationId xmlns:a16="http://schemas.microsoft.com/office/drawing/2014/main" id="{0C544C73-216A-4C6B-8ADC-7EE0096748AB}"/>
                </a:ext>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a:extLst>
                <a:ext uri="{FF2B5EF4-FFF2-40B4-BE49-F238E27FC236}">
                  <a16:creationId xmlns:a16="http://schemas.microsoft.com/office/drawing/2014/main" id="{7C9D6BD0-CDF6-49B8-B229-89E4DC991CCF}"/>
                </a:ext>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a:ext uri="{FF2B5EF4-FFF2-40B4-BE49-F238E27FC236}">
                <a16:creationId xmlns:a16="http://schemas.microsoft.com/office/drawing/2014/main" id="{8664B6F4-0F88-4E50-932E-A81E6A695D81}"/>
              </a:ext>
            </a:extLst>
          </p:cNvPr>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180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619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608610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4" name="Straight Connector 3"/>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072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accent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85800" y="685800"/>
            <a:ext cx="7772400" cy="5486400"/>
          </a:xfrm>
          <a:solidFill>
            <a:schemeClr val="bg1"/>
          </a:solidFill>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5095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accent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85800" y="685800"/>
            <a:ext cx="7772400" cy="5486400"/>
          </a:xfrm>
          <a:solidFill>
            <a:schemeClr val="bg1"/>
          </a:solidFill>
        </p:spPr>
        <p:txBody>
          <a:bodyPr lIns="274320" tIns="274320" rIns="274320" bIns="274320"/>
          <a:lstStyle>
            <a:lvl1pPr marL="514350" indent="-514350">
              <a:buFont typeface="+mj-lt"/>
              <a:buAutoNum type="arabicPeriod"/>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2138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grpSp>
        <p:nvGrpSpPr>
          <p:cNvPr id="7" name="Group 6"/>
          <p:cNvGrpSpPr>
            <a:grpSpLocks/>
          </p:cNvGrpSpPr>
          <p:nvPr userDrawn="1"/>
        </p:nvGrpSpPr>
        <p:grpSpPr bwMode="auto">
          <a:xfrm>
            <a:off x="0" y="0"/>
            <a:ext cx="9144000" cy="2667000"/>
            <a:chOff x="0" y="0"/>
            <a:chExt cx="9144000" cy="2667000"/>
          </a:xfrm>
        </p:grpSpPr>
        <p:sp>
          <p:nvSpPr>
            <p:cNvPr id="8" name="Rectangle 7">
              <a:extLst>
                <a:ext uri="{FF2B5EF4-FFF2-40B4-BE49-F238E27FC236}">
                  <a16:creationId xmlns:a16="http://schemas.microsoft.com/office/drawing/2014/main" id="{458D399B-D9E2-4988-9081-B15AE495F194}"/>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DB3D6538-A8B0-4065-B976-8D7C2ACEBFAE}"/>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5740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49604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finiti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664B6F4-0F88-4E50-932E-A81E6A695D81}"/>
              </a:ext>
            </a:extLst>
          </p:cNvPr>
          <p:cNvCxnSpPr/>
          <p:nvPr userDrawn="1"/>
        </p:nvCxnSpPr>
        <p:spPr>
          <a:xfrm>
            <a:off x="609600" y="2362200"/>
            <a:ext cx="1295400" cy="0"/>
          </a:xfrm>
          <a:prstGeom prst="line">
            <a:avLst/>
          </a:prstGeom>
          <a:ln w="57150" cap="sq">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533400"/>
            <a:ext cx="8229600" cy="1752600"/>
          </a:xfrm>
        </p:spPr>
        <p:txBody>
          <a:bodyPr>
            <a:normAutofit/>
          </a:bodyPr>
          <a:lstStyle>
            <a:lvl1pPr algn="l">
              <a:defRPr sz="3600"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2743200"/>
            <a:ext cx="8229600" cy="1828800"/>
          </a:xfrm>
        </p:spPr>
        <p:txBody>
          <a:bodyPr>
            <a:normAutofit/>
          </a:bodyPr>
          <a:lstStyle>
            <a:lvl1pPr marL="0" indent="0" algn="l">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11" name="Straight Connector 10">
            <a:extLst>
              <a:ext uri="{FF2B5EF4-FFF2-40B4-BE49-F238E27FC236}">
                <a16:creationId xmlns:a16="http://schemas.microsoft.com/office/drawing/2014/main" id="{8664B6F4-0F88-4E50-932E-A81E6A695D81}"/>
              </a:ext>
            </a:extLst>
          </p:cNvPr>
          <p:cNvCxnSpPr/>
          <p:nvPr userDrawn="1"/>
        </p:nvCxnSpPr>
        <p:spPr>
          <a:xfrm>
            <a:off x="609600" y="2362200"/>
            <a:ext cx="12954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0C544C73-216A-4C6B-8ADC-7EE0096748AB}"/>
              </a:ext>
            </a:extLst>
          </p:cNvPr>
          <p:cNvSpPr/>
          <p:nvPr userDrawn="1"/>
        </p:nvSpPr>
        <p:spPr bwMode="auto">
          <a:xfrm>
            <a:off x="0" y="6675120"/>
            <a:ext cx="9144000"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3228474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86250CA9-3837-4E8C-941B-6C50382049F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786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i="1"/>
            </a:lvl1pPr>
          </a:lstStyle>
          <a:p>
            <a:pPr lvl="0"/>
            <a:r>
              <a:rPr lang="en-US"/>
              <a:t>Edit Master text styles</a:t>
            </a:r>
          </a:p>
        </p:txBody>
      </p:sp>
      <p:cxnSp>
        <p:nvCxnSpPr>
          <p:cNvPr id="5" name="Straight Connector 4">
            <a:extLst>
              <a:ext uri="{FF2B5EF4-FFF2-40B4-BE49-F238E27FC236}">
                <a16:creationId xmlns:a16="http://schemas.microsoft.com/office/drawing/2014/main" id="{86250CA9-3837-4E8C-941B-6C50382049F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403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55131235-3F10-498E-BCA8-F85810A0BF5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3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2F6534D4-0562-4F54-AEBF-DF12FBBA9B4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030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cxnSp>
        <p:nvCxnSpPr>
          <p:cNvPr id="4" name="Straight Connector 3">
            <a:extLst>
              <a:ext uri="{FF2B5EF4-FFF2-40B4-BE49-F238E27FC236}">
                <a16:creationId xmlns:a16="http://schemas.microsoft.com/office/drawing/2014/main" id="{9E4CE1E1-BAC6-416D-9052-AD8ECFBC309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0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030721467"/>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 id="2147484154" r:id="rId13"/>
    <p:sldLayoutId id="2147484155" r:id="rId14"/>
  </p:sldLayoutIdLst>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18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p:txBody>
          <a:bodyPr>
            <a:normAutofit/>
          </a:bodyPr>
          <a:lstStyle/>
          <a:p>
            <a:pPr algn="ctr"/>
            <a:r>
              <a:rPr lang="en-US" altLang="en-US" dirty="0"/>
              <a:t>Training for </a:t>
            </a:r>
            <a:br>
              <a:rPr lang="en-US" altLang="en-US" dirty="0"/>
            </a:br>
            <a:r>
              <a:rPr lang="en-US" altLang="en-US" dirty="0"/>
              <a:t>New Committee Co-Chairs</a:t>
            </a:r>
          </a:p>
        </p:txBody>
      </p:sp>
      <p:sp>
        <p:nvSpPr>
          <p:cNvPr id="20483" name="Subtitle 2"/>
          <p:cNvSpPr>
            <a:spLocks noGrp="1"/>
          </p:cNvSpPr>
          <p:nvPr>
            <p:ph type="subTitle" idx="1"/>
          </p:nvPr>
        </p:nvSpPr>
        <p:spPr/>
        <p:txBody>
          <a:bodyPr>
            <a:normAutofit/>
          </a:bodyPr>
          <a:lstStyle/>
          <a:p>
            <a:pPr algn="ctr"/>
            <a:r>
              <a:rPr lang="en-US" altLang="en-US" sz="2800" dirty="0"/>
              <a:t>Southeast Metro Planning Council (SEMPC)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E5C908-CEB5-4B64-AFC8-31B06FCDDA9E}"/>
              </a:ext>
            </a:extLst>
          </p:cNvPr>
          <p:cNvSpPr>
            <a:spLocks noGrp="1"/>
          </p:cNvSpPr>
          <p:nvPr>
            <p:ph type="title"/>
          </p:nvPr>
        </p:nvSpPr>
        <p:spPr/>
        <p:txBody>
          <a:bodyPr/>
          <a:lstStyle/>
          <a:p>
            <a:r>
              <a:rPr lang="en-US" dirty="0"/>
              <a:t>HRSA HAB Expectations for Meetings</a:t>
            </a:r>
          </a:p>
        </p:txBody>
      </p:sp>
      <p:sp>
        <p:nvSpPr>
          <p:cNvPr id="5" name="Content Placeholder 4">
            <a:extLst>
              <a:ext uri="{FF2B5EF4-FFF2-40B4-BE49-F238E27FC236}">
                <a16:creationId xmlns:a16="http://schemas.microsoft.com/office/drawing/2014/main" id="{7EF01AA8-4897-4428-9345-09CDDBB112DB}"/>
              </a:ext>
            </a:extLst>
          </p:cNvPr>
          <p:cNvSpPr>
            <a:spLocks noGrp="1"/>
          </p:cNvSpPr>
          <p:nvPr>
            <p:ph idx="1"/>
          </p:nvPr>
        </p:nvSpPr>
        <p:spPr/>
        <p:txBody>
          <a:bodyPr/>
          <a:lstStyle/>
          <a:p>
            <a:r>
              <a:rPr lang="en-US" dirty="0"/>
              <a:t>Open meeting, held following public notice</a:t>
            </a:r>
          </a:p>
          <a:p>
            <a:r>
              <a:rPr lang="en-US" dirty="0"/>
              <a:t>Conflicts of interest declared and managed</a:t>
            </a:r>
          </a:p>
          <a:p>
            <a:r>
              <a:rPr lang="en-US" dirty="0"/>
              <a:t>Use of parliamentary or other decision-making procedures as stated in Bylaws </a:t>
            </a:r>
          </a:p>
          <a:p>
            <a:r>
              <a:rPr lang="en-US" dirty="0"/>
              <a:t>Public comment period</a:t>
            </a:r>
          </a:p>
          <a:p>
            <a:r>
              <a:rPr lang="en-US" dirty="0"/>
              <a:t>Code of Conduct enforced for members and public</a:t>
            </a:r>
          </a:p>
          <a:p>
            <a:r>
              <a:rPr lang="en-US" dirty="0"/>
              <a:t>Active participation by consumers, providers, and other members</a:t>
            </a:r>
          </a:p>
          <a:p>
            <a:r>
              <a:rPr lang="en-US" dirty="0"/>
              <a:t>Recipient staff present </a:t>
            </a:r>
          </a:p>
          <a:p>
            <a:r>
              <a:rPr lang="en-US" dirty="0"/>
              <a:t>PCS staff support for Chair and members</a:t>
            </a:r>
          </a:p>
          <a:p>
            <a:endParaRPr lang="en-US" dirty="0"/>
          </a:p>
          <a:p>
            <a:endParaRPr lang="en-US" dirty="0"/>
          </a:p>
        </p:txBody>
      </p:sp>
      <p:sp>
        <p:nvSpPr>
          <p:cNvPr id="6" name="TextBox 5">
            <a:extLst>
              <a:ext uri="{FF2B5EF4-FFF2-40B4-BE49-F238E27FC236}">
                <a16:creationId xmlns:a16="http://schemas.microsoft.com/office/drawing/2014/main" id="{164E5A5F-AFD6-4A5F-B995-BB28A0F8838C}"/>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10</a:t>
            </a:fld>
            <a:endParaRPr lang="en-US" sz="1400" dirty="0"/>
          </a:p>
        </p:txBody>
      </p:sp>
    </p:spTree>
    <p:extLst>
      <p:ext uri="{BB962C8B-B14F-4D97-AF65-F5344CB8AC3E}">
        <p14:creationId xmlns:p14="http://schemas.microsoft.com/office/powerpoint/2010/main" val="149029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1C5A5-022F-45C8-A4DA-9468E2198BFB}"/>
              </a:ext>
            </a:extLst>
          </p:cNvPr>
          <p:cNvSpPr>
            <a:spLocks noGrp="1"/>
          </p:cNvSpPr>
          <p:nvPr>
            <p:ph type="title"/>
          </p:nvPr>
        </p:nvSpPr>
        <p:spPr/>
        <p:txBody>
          <a:bodyPr/>
          <a:lstStyle/>
          <a:p>
            <a:r>
              <a:rPr lang="en-US" dirty="0"/>
              <a:t>Roles of the Co-Chairs in Successful Committee Meetings</a:t>
            </a:r>
          </a:p>
        </p:txBody>
      </p:sp>
      <p:sp>
        <p:nvSpPr>
          <p:cNvPr id="3" name="Content Placeholder 2">
            <a:extLst>
              <a:ext uri="{FF2B5EF4-FFF2-40B4-BE49-F238E27FC236}">
                <a16:creationId xmlns:a16="http://schemas.microsoft.com/office/drawing/2014/main" id="{EB0C228A-1D54-405A-BC46-E26FD83E556F}"/>
              </a:ext>
            </a:extLst>
          </p:cNvPr>
          <p:cNvSpPr>
            <a:spLocks noGrp="1"/>
          </p:cNvSpPr>
          <p:nvPr>
            <p:ph idx="1"/>
          </p:nvPr>
        </p:nvSpPr>
        <p:spPr/>
        <p:txBody>
          <a:bodyPr/>
          <a:lstStyle/>
          <a:p>
            <a:pPr marL="457200" indent="-457200">
              <a:spcBef>
                <a:spcPts val="1200"/>
              </a:spcBef>
              <a:buClrTx/>
              <a:buFont typeface="+mj-lt"/>
              <a:buAutoNum type="arabicPeriod"/>
            </a:pPr>
            <a:r>
              <a:rPr lang="en-US" dirty="0"/>
              <a:t>Recognize the importance of meetings</a:t>
            </a:r>
          </a:p>
          <a:p>
            <a:pPr marL="457200" indent="-457200">
              <a:spcBef>
                <a:spcPts val="1200"/>
              </a:spcBef>
              <a:buClrTx/>
              <a:buFont typeface="+mj-lt"/>
              <a:buAutoNum type="arabicPeriod"/>
            </a:pPr>
            <a:r>
              <a:rPr lang="en-US" dirty="0"/>
              <a:t>Work closely with PCS staff to plan the meeting</a:t>
            </a:r>
          </a:p>
          <a:p>
            <a:pPr marL="457200" indent="-457200">
              <a:spcBef>
                <a:spcPts val="1200"/>
              </a:spcBef>
              <a:buClrTx/>
              <a:buFont typeface="+mj-lt"/>
              <a:buAutoNum type="arabicPeriod"/>
            </a:pPr>
            <a:r>
              <a:rPr lang="en-US" dirty="0"/>
              <a:t>Help develop and fully understand the agenda</a:t>
            </a:r>
          </a:p>
          <a:p>
            <a:pPr marL="457200" indent="-457200">
              <a:spcBef>
                <a:spcPts val="1200"/>
              </a:spcBef>
              <a:buClrTx/>
              <a:buFont typeface="+mj-lt"/>
              <a:buAutoNum type="arabicPeriod"/>
            </a:pPr>
            <a:r>
              <a:rPr lang="en-US" dirty="0"/>
              <a:t>Be sure needed materials are provided – and when possible projected during the discussion</a:t>
            </a:r>
          </a:p>
          <a:p>
            <a:pPr marL="457200" indent="-457200">
              <a:spcBef>
                <a:spcPts val="1200"/>
              </a:spcBef>
              <a:buClrTx/>
              <a:buFont typeface="+mj-lt"/>
              <a:buAutoNum type="arabicPeriod"/>
            </a:pPr>
            <a:r>
              <a:rPr lang="en-US" dirty="0"/>
              <a:t>Be sure materials that might be needed for reference (such as, Bylaws, policies &amp; procedures) are readily available</a:t>
            </a:r>
          </a:p>
          <a:p>
            <a:pPr marL="457200" indent="-457200">
              <a:spcBef>
                <a:spcPts val="1200"/>
              </a:spcBef>
              <a:buClrTx/>
              <a:buFont typeface="+mj-lt"/>
              <a:buAutoNum type="arabicPeriod"/>
            </a:pPr>
            <a:endParaRPr lang="en-US" dirty="0"/>
          </a:p>
          <a:p>
            <a:pPr marL="457200" indent="-457200">
              <a:spcBef>
                <a:spcPts val="1200"/>
              </a:spcBef>
              <a:buClrTx/>
              <a:buFont typeface="+mj-lt"/>
              <a:buAutoNum type="arabicPeriod"/>
            </a:pPr>
            <a:endParaRPr lang="en-US" dirty="0"/>
          </a:p>
        </p:txBody>
      </p:sp>
      <p:sp>
        <p:nvSpPr>
          <p:cNvPr id="4" name="TextBox 3">
            <a:extLst>
              <a:ext uri="{FF2B5EF4-FFF2-40B4-BE49-F238E27FC236}">
                <a16:creationId xmlns:a16="http://schemas.microsoft.com/office/drawing/2014/main" id="{EE6BD8D4-3DAD-4089-B7A9-2E7F6C3D34B1}"/>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11</a:t>
            </a:fld>
            <a:endParaRPr lang="en-US" sz="1400" dirty="0"/>
          </a:p>
        </p:txBody>
      </p:sp>
    </p:spTree>
    <p:extLst>
      <p:ext uri="{BB962C8B-B14F-4D97-AF65-F5344CB8AC3E}">
        <p14:creationId xmlns:p14="http://schemas.microsoft.com/office/powerpoint/2010/main" val="1413758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Co-Chair Roles during a Committee Meeting</a:t>
            </a:r>
          </a:p>
        </p:txBody>
      </p:sp>
      <p:sp>
        <p:nvSpPr>
          <p:cNvPr id="3" name="Content Placeholder 2"/>
          <p:cNvSpPr>
            <a:spLocks noGrp="1"/>
          </p:cNvSpPr>
          <p:nvPr>
            <p:ph idx="1"/>
          </p:nvPr>
        </p:nvSpPr>
        <p:spPr/>
        <p:txBody>
          <a:bodyPr/>
          <a:lstStyle/>
          <a:p>
            <a:pPr>
              <a:spcBef>
                <a:spcPts val="1200"/>
              </a:spcBef>
            </a:pPr>
            <a:r>
              <a:rPr lang="en-US" b="1" dirty="0"/>
              <a:t>Communicate: </a:t>
            </a:r>
            <a:r>
              <a:rPr lang="en-US" dirty="0"/>
              <a:t>Start the meeting, welcome members, make introductions, address agenda, set the scene</a:t>
            </a:r>
          </a:p>
          <a:p>
            <a:pPr>
              <a:spcBef>
                <a:spcPts val="1200"/>
              </a:spcBef>
            </a:pPr>
            <a:r>
              <a:rPr lang="en-US" b="1" dirty="0"/>
              <a:t>Control: </a:t>
            </a:r>
            <a:r>
              <a:rPr lang="en-US" dirty="0"/>
              <a:t>Maintain control, manage time, be flexible but keep to the agenda</a:t>
            </a:r>
          </a:p>
          <a:p>
            <a:pPr>
              <a:spcBef>
                <a:spcPts val="1200"/>
              </a:spcBef>
            </a:pPr>
            <a:r>
              <a:rPr lang="en-US" b="1" dirty="0"/>
              <a:t>Coax: </a:t>
            </a:r>
            <a:r>
              <a:rPr lang="en-US" dirty="0"/>
              <a:t>Encourage full participation without anyone dominating; ask hard questions and raise hard issues</a:t>
            </a:r>
          </a:p>
          <a:p>
            <a:pPr>
              <a:spcBef>
                <a:spcPts val="1200"/>
              </a:spcBef>
            </a:pPr>
            <a:r>
              <a:rPr lang="en-US" b="1" dirty="0"/>
              <a:t>Compare: </a:t>
            </a:r>
            <a:r>
              <a:rPr lang="en-US" dirty="0"/>
              <a:t>Summarize various views presented</a:t>
            </a:r>
          </a:p>
          <a:p>
            <a:pPr>
              <a:spcBef>
                <a:spcPts val="1200"/>
              </a:spcBef>
            </a:pPr>
            <a:r>
              <a:rPr lang="en-US" b="1" dirty="0"/>
              <a:t>Clarify: </a:t>
            </a:r>
            <a:r>
              <a:rPr lang="en-US" dirty="0"/>
              <a:t>Make sure everyone understands the discussion, and minimize jargon and technical terms</a:t>
            </a:r>
          </a:p>
        </p:txBody>
      </p:sp>
      <p:sp>
        <p:nvSpPr>
          <p:cNvPr id="4" name="TextBox 3">
            <a:extLst>
              <a:ext uri="{FF2B5EF4-FFF2-40B4-BE49-F238E27FC236}">
                <a16:creationId xmlns:a16="http://schemas.microsoft.com/office/drawing/2014/main" id="{23806E15-1046-4278-875C-CF0134B4EAC1}"/>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12</a:t>
            </a:fld>
            <a:endParaRPr lang="en-US" sz="1400" dirty="0"/>
          </a:p>
        </p:txBody>
      </p:sp>
    </p:spTree>
    <p:extLst>
      <p:ext uri="{BB962C8B-B14F-4D97-AF65-F5344CB8AC3E}">
        <p14:creationId xmlns:p14="http://schemas.microsoft.com/office/powerpoint/2010/main" val="2540994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Co-Chair Roles during a  Committee Meeting  (cont.)</a:t>
            </a:r>
          </a:p>
        </p:txBody>
      </p:sp>
      <p:sp>
        <p:nvSpPr>
          <p:cNvPr id="3" name="Content Placeholder 2"/>
          <p:cNvSpPr>
            <a:spLocks noGrp="1"/>
          </p:cNvSpPr>
          <p:nvPr>
            <p:ph idx="1"/>
          </p:nvPr>
        </p:nvSpPr>
        <p:spPr/>
        <p:txBody>
          <a:bodyPr/>
          <a:lstStyle/>
          <a:p>
            <a:pPr>
              <a:spcBef>
                <a:spcPts val="1200"/>
              </a:spcBef>
            </a:pPr>
            <a:r>
              <a:rPr lang="en-US" b="1" dirty="0"/>
              <a:t>Support decision making</a:t>
            </a:r>
            <a:r>
              <a:rPr lang="en-US" dirty="0"/>
              <a:t>: Ensure that decisions are made and that they reflect SEMPC’s purposes, ensure that decisions are recorded and included in the minutes, and have someone assigned to implement them</a:t>
            </a:r>
          </a:p>
          <a:p>
            <a:pPr>
              <a:spcBef>
                <a:spcPts val="1200"/>
              </a:spcBef>
            </a:pPr>
            <a:r>
              <a:rPr lang="en-US" b="1" dirty="0"/>
              <a:t>Guide</a:t>
            </a:r>
            <a:r>
              <a:rPr lang="en-US" dirty="0"/>
              <a:t>: Guide the meeting, helping members work as a productive team, and managing time</a:t>
            </a:r>
          </a:p>
          <a:p>
            <a:pPr>
              <a:spcBef>
                <a:spcPts val="1200"/>
              </a:spcBef>
            </a:pPr>
            <a:r>
              <a:rPr lang="en-US" b="1" dirty="0"/>
              <a:t>End the meeting: </a:t>
            </a:r>
            <a:r>
              <a:rPr lang="en-US" dirty="0"/>
              <a:t>Summarize decisions made, follow-up actions needed, and focus items for the next meeting </a:t>
            </a:r>
          </a:p>
          <a:p>
            <a:endParaRPr lang="en-US" dirty="0"/>
          </a:p>
        </p:txBody>
      </p:sp>
      <p:sp>
        <p:nvSpPr>
          <p:cNvPr id="4" name="TextBox 3">
            <a:extLst>
              <a:ext uri="{FF2B5EF4-FFF2-40B4-BE49-F238E27FC236}">
                <a16:creationId xmlns:a16="http://schemas.microsoft.com/office/drawing/2014/main" id="{5545BD59-43DC-40E7-885A-B070B1A5CAB7}"/>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13</a:t>
            </a:fld>
            <a:endParaRPr lang="en-US" sz="1400" dirty="0"/>
          </a:p>
        </p:txBody>
      </p:sp>
    </p:spTree>
    <p:extLst>
      <p:ext uri="{BB962C8B-B14F-4D97-AF65-F5344CB8AC3E}">
        <p14:creationId xmlns:p14="http://schemas.microsoft.com/office/powerpoint/2010/main" val="1945835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600200" y="274638"/>
            <a:ext cx="7086599" cy="1143000"/>
          </a:xfrm>
        </p:spPr>
        <p:txBody>
          <a:bodyPr/>
          <a:lstStyle/>
          <a:p>
            <a:r>
              <a:rPr lang="en-US" dirty="0"/>
              <a:t>Quick Scenario: Sharing Responsibilities</a:t>
            </a:r>
          </a:p>
        </p:txBody>
      </p:sp>
      <p:pic>
        <p:nvPicPr>
          <p:cNvPr id="5" name="Picture 4">
            <a:extLst>
              <a:ext uri="{FF2B5EF4-FFF2-40B4-BE49-F238E27FC236}">
                <a16:creationId xmlns:a16="http://schemas.microsoft.com/office/drawing/2014/main" id="{A4D02FF9-59F7-094E-8686-22C5EFB7AE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400"/>
            <a:ext cx="1754965" cy="1169976"/>
          </a:xfrm>
          <a:prstGeom prst="rect">
            <a:avLst/>
          </a:prstGeom>
        </p:spPr>
      </p:pic>
      <p:sp>
        <p:nvSpPr>
          <p:cNvPr id="2" name="Content Placeholder 1"/>
          <p:cNvSpPr>
            <a:spLocks noGrp="1"/>
          </p:cNvSpPr>
          <p:nvPr>
            <p:ph idx="1"/>
          </p:nvPr>
        </p:nvSpPr>
        <p:spPr/>
        <p:txBody>
          <a:bodyPr/>
          <a:lstStyle/>
          <a:p>
            <a:pPr marL="0" indent="0">
              <a:buNone/>
            </a:pPr>
            <a:r>
              <a:rPr lang="en-US" dirty="0"/>
              <a:t>Work in pairs. Assume you are the newly elected co-chairs of a SEMPC committee. One of you has been on the PC for several years and has one more year before cycling off due to term limitations. The other just completed one year as a member. Neither of you has been a co-chair before, but the experienced member has a lot of community planning experience. </a:t>
            </a:r>
          </a:p>
          <a:p>
            <a:pPr marL="0" indent="0">
              <a:buNone/>
            </a:pPr>
            <a:endParaRPr lang="en-US" sz="1800" dirty="0"/>
          </a:p>
          <a:p>
            <a:r>
              <a:rPr lang="en-US" i="1" dirty="0"/>
              <a:t>Given this situation, how might you decide to divide or share co-chair responsibilities? Why did you choose this approach?</a:t>
            </a:r>
          </a:p>
          <a:p>
            <a:r>
              <a:rPr lang="en-US" i="1" dirty="0"/>
              <a:t>If both co-chairs had been on the PC for two years, would you suggest a different division of responsibilities? Why or why not?</a:t>
            </a:r>
          </a:p>
        </p:txBody>
      </p:sp>
      <p:sp>
        <p:nvSpPr>
          <p:cNvPr id="4" name="TextBox 3">
            <a:extLst>
              <a:ext uri="{FF2B5EF4-FFF2-40B4-BE49-F238E27FC236}">
                <a16:creationId xmlns:a16="http://schemas.microsoft.com/office/drawing/2014/main" id="{5F6DFA69-BFDF-4367-9FE0-C3C4E7327A79}"/>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14</a:t>
            </a:fld>
            <a:endParaRPr lang="en-US" sz="1400" dirty="0"/>
          </a:p>
        </p:txBody>
      </p:sp>
    </p:spTree>
    <p:extLst>
      <p:ext uri="{BB962C8B-B14F-4D97-AF65-F5344CB8AC3E}">
        <p14:creationId xmlns:p14="http://schemas.microsoft.com/office/powerpoint/2010/main" val="2768786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of Committee Co-Chairs in </a:t>
            </a:r>
            <a:br>
              <a:rPr lang="en-US" dirty="0"/>
            </a:br>
            <a:r>
              <a:rPr lang="en-US" dirty="0"/>
              <a:t>Engaging Members</a:t>
            </a:r>
          </a:p>
        </p:txBody>
      </p:sp>
      <p:sp>
        <p:nvSpPr>
          <p:cNvPr id="3" name="Content Placeholder 2"/>
          <p:cNvSpPr>
            <a:spLocks noGrp="1"/>
          </p:cNvSpPr>
          <p:nvPr>
            <p:ph idx="1"/>
          </p:nvPr>
        </p:nvSpPr>
        <p:spPr/>
        <p:txBody>
          <a:bodyPr/>
          <a:lstStyle/>
          <a:p>
            <a:r>
              <a:rPr lang="en-US" dirty="0"/>
              <a:t>Explain the committee’s roles, to help SEMPC members choose their committee</a:t>
            </a:r>
          </a:p>
          <a:p>
            <a:r>
              <a:rPr lang="en-US" dirty="0"/>
              <a:t>Help recruit non-SEMPC members if your Bylaws allow non-members to serve</a:t>
            </a:r>
          </a:p>
          <a:p>
            <a:r>
              <a:rPr lang="en-US" dirty="0"/>
              <a:t>Help orient, train, and mentor new committee members</a:t>
            </a:r>
          </a:p>
          <a:p>
            <a:r>
              <a:rPr lang="en-US" dirty="0"/>
              <a:t>Motivate members to participate/contribute actively in committee meetings</a:t>
            </a:r>
          </a:p>
          <a:p>
            <a:r>
              <a:rPr lang="en-US" dirty="0"/>
              <a:t>Provide a welcoming environment </a:t>
            </a:r>
          </a:p>
          <a:p>
            <a:r>
              <a:rPr lang="en-US" dirty="0"/>
              <a:t>Identify concerns and resolve problems that may negatively affect member participation</a:t>
            </a:r>
          </a:p>
          <a:p>
            <a:endParaRPr lang="en-US" dirty="0"/>
          </a:p>
        </p:txBody>
      </p:sp>
      <p:sp>
        <p:nvSpPr>
          <p:cNvPr id="4" name="TextBox 3">
            <a:extLst>
              <a:ext uri="{FF2B5EF4-FFF2-40B4-BE49-F238E27FC236}">
                <a16:creationId xmlns:a16="http://schemas.microsoft.com/office/drawing/2014/main" id="{D3823313-0A35-48A7-B6B4-A249C28353AF}"/>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15</a:t>
            </a:fld>
            <a:endParaRPr lang="en-US" sz="1400" dirty="0"/>
          </a:p>
        </p:txBody>
      </p:sp>
    </p:spTree>
    <p:extLst>
      <p:ext uri="{BB962C8B-B14F-4D97-AF65-F5344CB8AC3E}">
        <p14:creationId xmlns:p14="http://schemas.microsoft.com/office/powerpoint/2010/main" val="1827063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SEMPC Committees Operate, with Staff Support</a:t>
            </a:r>
          </a:p>
        </p:txBody>
      </p:sp>
      <p:sp>
        <p:nvSpPr>
          <p:cNvPr id="3" name="Text Placeholder 2"/>
          <p:cNvSpPr>
            <a:spLocks noGrp="1"/>
          </p:cNvSpPr>
          <p:nvPr>
            <p:ph type="body" idx="1"/>
          </p:nvPr>
        </p:nvSpPr>
        <p:spPr/>
        <p:txBody>
          <a:bodyPr/>
          <a:lstStyle/>
          <a:p>
            <a:r>
              <a:rPr lang="en-US" sz="2400" dirty="0"/>
              <a:t>Requirements and Procedures</a:t>
            </a:r>
          </a:p>
          <a:p>
            <a:r>
              <a:rPr lang="en-US" sz="2400" dirty="0"/>
              <a:t>Staff Support</a:t>
            </a:r>
          </a:p>
          <a:p>
            <a:r>
              <a:rPr lang="en-US" sz="2400" dirty="0"/>
              <a:t>Collaboration across Committees</a:t>
            </a:r>
          </a:p>
          <a:p>
            <a:r>
              <a:rPr lang="en-US" sz="2400" dirty="0"/>
              <a:t>Consumer and Community Input</a:t>
            </a:r>
          </a:p>
          <a:p>
            <a:r>
              <a:rPr lang="en-US" sz="2400" dirty="0"/>
              <a:t>Commitment to Inclusive Planning </a:t>
            </a:r>
          </a:p>
        </p:txBody>
      </p:sp>
      <p:sp>
        <p:nvSpPr>
          <p:cNvPr id="4" name="TextBox 3">
            <a:extLst>
              <a:ext uri="{FF2B5EF4-FFF2-40B4-BE49-F238E27FC236}">
                <a16:creationId xmlns:a16="http://schemas.microsoft.com/office/drawing/2014/main" id="{37F91FAD-F470-4812-B0E0-8E276FB2675F}"/>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16</a:t>
            </a:fld>
            <a:endParaRPr lang="en-US" sz="1400" dirty="0"/>
          </a:p>
        </p:txBody>
      </p:sp>
    </p:spTree>
    <p:extLst>
      <p:ext uri="{BB962C8B-B14F-4D97-AF65-F5344CB8AC3E}">
        <p14:creationId xmlns:p14="http://schemas.microsoft.com/office/powerpoint/2010/main" val="3927537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SEMPC’s Four Committees</a:t>
            </a:r>
          </a:p>
        </p:txBody>
      </p:sp>
      <p:sp>
        <p:nvSpPr>
          <p:cNvPr id="3" name="Content Placeholder 2"/>
          <p:cNvSpPr>
            <a:spLocks noGrp="1"/>
          </p:cNvSpPr>
          <p:nvPr>
            <p:ph idx="1"/>
          </p:nvPr>
        </p:nvSpPr>
        <p:spPr/>
        <p:txBody>
          <a:bodyPr/>
          <a:lstStyle/>
          <a:p>
            <a:r>
              <a:rPr lang="en-US" b="1" dirty="0"/>
              <a:t>Planning Committee: </a:t>
            </a:r>
            <a:r>
              <a:rPr lang="en-US" dirty="0"/>
              <a:t>Needs Assessment and Integrated/Comprehensive Planning</a:t>
            </a:r>
          </a:p>
          <a:p>
            <a:r>
              <a:rPr lang="en-US" b="1" dirty="0"/>
              <a:t>Care Strategy Committee:  </a:t>
            </a:r>
            <a:r>
              <a:rPr lang="en-US" dirty="0"/>
              <a:t>Priority Setting and Resource Allocation (PSRA), Service Standards, Assessment of the Administrative Mechanism (AAM)</a:t>
            </a:r>
          </a:p>
          <a:p>
            <a:r>
              <a:rPr lang="en-US" b="1" dirty="0"/>
              <a:t>Membership and Operations Committee</a:t>
            </a:r>
          </a:p>
          <a:p>
            <a:r>
              <a:rPr lang="en-US" b="1" dirty="0"/>
              <a:t>Consumer Committee</a:t>
            </a:r>
            <a:endParaRPr lang="en-US" dirty="0"/>
          </a:p>
        </p:txBody>
      </p:sp>
      <p:sp>
        <p:nvSpPr>
          <p:cNvPr id="4" name="TextBox 3">
            <a:extLst>
              <a:ext uri="{FF2B5EF4-FFF2-40B4-BE49-F238E27FC236}">
                <a16:creationId xmlns:a16="http://schemas.microsoft.com/office/drawing/2014/main" id="{88DB9565-5346-41FA-9CE2-67C1EC253634}"/>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17</a:t>
            </a:fld>
            <a:endParaRPr lang="en-US" sz="1400" dirty="0"/>
          </a:p>
        </p:txBody>
      </p:sp>
    </p:spTree>
    <p:extLst>
      <p:ext uri="{BB962C8B-B14F-4D97-AF65-F5344CB8AC3E}">
        <p14:creationId xmlns:p14="http://schemas.microsoft.com/office/powerpoint/2010/main" val="2720182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SEMPC Committees: Overview</a:t>
            </a:r>
          </a:p>
        </p:txBody>
      </p:sp>
      <p:sp>
        <p:nvSpPr>
          <p:cNvPr id="3" name="Content Placeholder 2"/>
          <p:cNvSpPr>
            <a:spLocks noGrp="1"/>
          </p:cNvSpPr>
          <p:nvPr>
            <p:ph idx="1"/>
          </p:nvPr>
        </p:nvSpPr>
        <p:spPr>
          <a:xfrm>
            <a:off x="441649" y="1600200"/>
            <a:ext cx="8229600" cy="4389438"/>
          </a:xfrm>
        </p:spPr>
        <p:txBody>
          <a:bodyPr/>
          <a:lstStyle/>
          <a:p>
            <a:r>
              <a:rPr lang="en-US" dirty="0"/>
              <a:t>Carry out legislative responsibilities </a:t>
            </a:r>
          </a:p>
          <a:p>
            <a:r>
              <a:rPr lang="en-US" dirty="0"/>
              <a:t>Do much of the work of SEMPC</a:t>
            </a:r>
          </a:p>
          <a:p>
            <a:pPr lvl="1">
              <a:spcBef>
                <a:spcPts val="300"/>
              </a:spcBef>
            </a:pPr>
            <a:r>
              <a:rPr lang="en-US" dirty="0"/>
              <a:t>Public input – and always a public comment period</a:t>
            </a:r>
          </a:p>
          <a:p>
            <a:pPr lvl="1">
              <a:spcBef>
                <a:spcPts val="300"/>
              </a:spcBef>
            </a:pPr>
            <a:r>
              <a:rPr lang="en-US" dirty="0"/>
              <a:t>Consultation with outside experts</a:t>
            </a:r>
          </a:p>
          <a:p>
            <a:pPr lvl="1">
              <a:spcBef>
                <a:spcPts val="300"/>
              </a:spcBef>
            </a:pPr>
            <a:r>
              <a:rPr lang="en-US" dirty="0"/>
              <a:t>In-depth discussion</a:t>
            </a:r>
          </a:p>
          <a:p>
            <a:r>
              <a:rPr lang="en-US" dirty="0"/>
              <a:t>Generally meet monthly </a:t>
            </a:r>
          </a:p>
          <a:p>
            <a:r>
              <a:rPr lang="en-US" dirty="0"/>
              <a:t>Make recommendations to Executive Committee, then to full PC</a:t>
            </a:r>
          </a:p>
          <a:p>
            <a:r>
              <a:rPr lang="en-US" dirty="0"/>
              <a:t>Enable PC meetings to be used for review, decision making, new information, and big-picture issues</a:t>
            </a:r>
          </a:p>
          <a:p>
            <a:pPr marL="57150" indent="0">
              <a:spcBef>
                <a:spcPts val="300"/>
              </a:spcBef>
              <a:buNone/>
            </a:pPr>
            <a:endParaRPr lang="en-US" dirty="0"/>
          </a:p>
        </p:txBody>
      </p:sp>
      <p:sp>
        <p:nvSpPr>
          <p:cNvPr id="4" name="TextBox 3">
            <a:extLst>
              <a:ext uri="{FF2B5EF4-FFF2-40B4-BE49-F238E27FC236}">
                <a16:creationId xmlns:a16="http://schemas.microsoft.com/office/drawing/2014/main" id="{63A6B8D4-284B-45CE-9324-84A5092067AD}"/>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18</a:t>
            </a:fld>
            <a:endParaRPr lang="en-US" sz="1400" dirty="0"/>
          </a:p>
        </p:txBody>
      </p:sp>
    </p:spTree>
    <p:extLst>
      <p:ext uri="{BB962C8B-B14F-4D97-AF65-F5344CB8AC3E}">
        <p14:creationId xmlns:p14="http://schemas.microsoft.com/office/powerpoint/2010/main" val="462764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Requirements and Procedures</a:t>
            </a:r>
          </a:p>
        </p:txBody>
      </p:sp>
      <p:sp>
        <p:nvSpPr>
          <p:cNvPr id="3" name="Content Placeholder 2"/>
          <p:cNvSpPr>
            <a:spLocks noGrp="1"/>
          </p:cNvSpPr>
          <p:nvPr>
            <p:ph idx="1"/>
          </p:nvPr>
        </p:nvSpPr>
        <p:spPr/>
        <p:txBody>
          <a:bodyPr/>
          <a:lstStyle/>
          <a:p>
            <a:r>
              <a:rPr lang="en-US" sz="2500" b="1" dirty="0"/>
              <a:t>Committee assignments: </a:t>
            </a:r>
          </a:p>
          <a:p>
            <a:pPr lvl="1">
              <a:spcBef>
                <a:spcPts val="0"/>
              </a:spcBef>
            </a:pPr>
            <a:r>
              <a:rPr lang="en-US" sz="2300" dirty="0"/>
              <a:t>Each PC member expected to serve actively on one standing committee (no more than 3 absences per year)</a:t>
            </a:r>
          </a:p>
          <a:p>
            <a:pPr lvl="1">
              <a:spcBef>
                <a:spcPts val="0"/>
              </a:spcBef>
            </a:pPr>
            <a:r>
              <a:rPr lang="en-US" sz="2300" dirty="0"/>
              <a:t>Members express preferences in writing to SEMPC Co-Chairs</a:t>
            </a:r>
          </a:p>
          <a:p>
            <a:pPr lvl="1">
              <a:spcBef>
                <a:spcPts val="0"/>
              </a:spcBef>
            </a:pPr>
            <a:r>
              <a:rPr lang="en-US" sz="2300" dirty="0"/>
              <a:t>SEMPC Co-Chairs make committee assignments annually</a:t>
            </a:r>
          </a:p>
          <a:p>
            <a:pPr lvl="1">
              <a:spcBef>
                <a:spcPts val="0"/>
              </a:spcBef>
            </a:pPr>
            <a:r>
              <a:rPr lang="en-US" sz="2300" dirty="0"/>
              <a:t>Membership Committee helps recruit non-members to serve on non-governance committees</a:t>
            </a:r>
          </a:p>
          <a:p>
            <a:r>
              <a:rPr lang="en-US" sz="2500" b="1" dirty="0"/>
              <a:t>Committee Co-Chairs: </a:t>
            </a:r>
            <a:r>
              <a:rPr lang="en-US" sz="2500" dirty="0"/>
              <a:t>2 co-chairs, 1-year terms</a:t>
            </a:r>
          </a:p>
          <a:p>
            <a:pPr lvl="1">
              <a:spcBef>
                <a:spcPts val="0"/>
              </a:spcBef>
            </a:pPr>
            <a:r>
              <a:rPr lang="en-US" sz="2300" dirty="0"/>
              <a:t>Elected by committee at its first meeting of the year</a:t>
            </a:r>
          </a:p>
          <a:p>
            <a:pPr lvl="1">
              <a:spcBef>
                <a:spcPts val="0"/>
              </a:spcBef>
            </a:pPr>
            <a:r>
              <a:rPr lang="en-US" sz="2300" dirty="0"/>
              <a:t>Committee chooses 1 co-chair who is a SEMPC member to serve on Executive Committee </a:t>
            </a:r>
          </a:p>
          <a:p>
            <a:pPr lvl="1">
              <a:spcBef>
                <a:spcPts val="0"/>
              </a:spcBef>
            </a:pPr>
            <a:r>
              <a:rPr lang="en-US" sz="2300" dirty="0"/>
              <a:t>Other co-chair need not be a SEMPC member</a:t>
            </a:r>
          </a:p>
          <a:p>
            <a:endParaRPr lang="en-US" sz="2300" dirty="0"/>
          </a:p>
          <a:p>
            <a:endParaRPr lang="en-US" sz="2700" dirty="0"/>
          </a:p>
        </p:txBody>
      </p:sp>
      <p:sp>
        <p:nvSpPr>
          <p:cNvPr id="4" name="TextBox 3">
            <a:extLst>
              <a:ext uri="{FF2B5EF4-FFF2-40B4-BE49-F238E27FC236}">
                <a16:creationId xmlns:a16="http://schemas.microsoft.com/office/drawing/2014/main" id="{128A3DCA-2DFD-478C-A0CA-C6BB2F926348}"/>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19</a:t>
            </a:fld>
            <a:endParaRPr lang="en-US" sz="1400" dirty="0"/>
          </a:p>
        </p:txBody>
      </p:sp>
    </p:spTree>
    <p:extLst>
      <p:ext uri="{BB962C8B-B14F-4D97-AF65-F5344CB8AC3E}">
        <p14:creationId xmlns:p14="http://schemas.microsoft.com/office/powerpoint/2010/main" val="152910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Topics</a:t>
            </a:r>
          </a:p>
        </p:txBody>
      </p:sp>
      <p:sp>
        <p:nvSpPr>
          <p:cNvPr id="3" name="Content Placeholder 2"/>
          <p:cNvSpPr>
            <a:spLocks noGrp="1"/>
          </p:cNvSpPr>
          <p:nvPr>
            <p:ph idx="1"/>
          </p:nvPr>
        </p:nvSpPr>
        <p:spPr/>
        <p:txBody>
          <a:bodyPr/>
          <a:lstStyle/>
          <a:p>
            <a:r>
              <a:rPr lang="en-US" sz="2800" dirty="0"/>
              <a:t>Committee Co-Chair Roles and Responsibilities</a:t>
            </a:r>
          </a:p>
          <a:p>
            <a:r>
              <a:rPr lang="en-US" sz="2800" dirty="0"/>
              <a:t>How SEMPC Committees Operate</a:t>
            </a:r>
          </a:p>
          <a:p>
            <a:r>
              <a:rPr lang="en-US" sz="2800" dirty="0"/>
              <a:t>Available Staff Support</a:t>
            </a:r>
          </a:p>
          <a:p>
            <a:r>
              <a:rPr lang="en-US" sz="2800" dirty="0"/>
              <a:t>Tools for Committee Co-Chairs</a:t>
            </a:r>
          </a:p>
        </p:txBody>
      </p:sp>
      <p:sp>
        <p:nvSpPr>
          <p:cNvPr id="4" name="TextBox 3">
            <a:extLst>
              <a:ext uri="{FF2B5EF4-FFF2-40B4-BE49-F238E27FC236}">
                <a16:creationId xmlns:a16="http://schemas.microsoft.com/office/drawing/2014/main" id="{56281240-D7ED-4777-83D6-857DA05BA0AD}"/>
              </a:ext>
            </a:extLst>
          </p:cNvPr>
          <p:cNvSpPr txBox="1"/>
          <p:nvPr/>
        </p:nvSpPr>
        <p:spPr>
          <a:xfrm>
            <a:off x="8077201" y="6157351"/>
            <a:ext cx="609599" cy="307777"/>
          </a:xfrm>
          <a:prstGeom prst="rect">
            <a:avLst/>
          </a:prstGeom>
          <a:noFill/>
        </p:spPr>
        <p:txBody>
          <a:bodyPr wrap="square" rtlCol="0">
            <a:spAutoFit/>
          </a:bodyPr>
          <a:lstStyle/>
          <a:p>
            <a:pPr algn="ctr"/>
            <a:r>
              <a:rPr lang="en-US" sz="1400" dirty="0"/>
              <a:t>2</a:t>
            </a:r>
          </a:p>
        </p:txBody>
      </p:sp>
    </p:spTree>
    <p:extLst>
      <p:ext uri="{BB962C8B-B14F-4D97-AF65-F5344CB8AC3E}">
        <p14:creationId xmlns:p14="http://schemas.microsoft.com/office/powerpoint/2010/main" val="1418373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a:t>Process for Discussion and Decision Making</a:t>
            </a:r>
          </a:p>
        </p:txBody>
      </p:sp>
      <p:sp>
        <p:nvSpPr>
          <p:cNvPr id="41987" name="Content Placeholder 2"/>
          <p:cNvSpPr>
            <a:spLocks noGrp="1"/>
          </p:cNvSpPr>
          <p:nvPr>
            <p:ph idx="1"/>
          </p:nvPr>
        </p:nvSpPr>
        <p:spPr/>
        <p:txBody>
          <a:bodyPr/>
          <a:lstStyle/>
          <a:p>
            <a:r>
              <a:rPr lang="en-US" altLang="en-US" dirty="0"/>
              <a:t>Full PC uses </a:t>
            </a:r>
            <a:r>
              <a:rPr lang="en-US" altLang="en-US" i="1" dirty="0"/>
              <a:t>Robert’s Rules of Order </a:t>
            </a:r>
          </a:p>
          <a:p>
            <a:r>
              <a:rPr lang="en-US" altLang="en-US" dirty="0"/>
              <a:t>Committees use simplified version since most committees have less than 12 members</a:t>
            </a:r>
          </a:p>
          <a:p>
            <a:pPr marL="685800" lvl="1" indent="-228600"/>
            <a:r>
              <a:rPr lang="en-US" dirty="0"/>
              <a:t>No limit to number of times member can speak to a question</a:t>
            </a:r>
          </a:p>
          <a:p>
            <a:pPr marL="685800" lvl="1" indent="-228600"/>
            <a:r>
              <a:rPr lang="en-US" dirty="0"/>
              <a:t>No need for motions to close or limit debate</a:t>
            </a:r>
          </a:p>
          <a:p>
            <a:pPr marL="685800" lvl="1" indent="-228600"/>
            <a:r>
              <a:rPr lang="en-US" dirty="0"/>
              <a:t>Informal discussion permitted if no motion pending</a:t>
            </a:r>
          </a:p>
          <a:p>
            <a:pPr marL="685800" lvl="1" indent="-228600"/>
            <a:r>
              <a:rPr lang="en-US" dirty="0"/>
              <a:t>Chair can speak in discussion and vote on all questions</a:t>
            </a:r>
          </a:p>
          <a:p>
            <a:pPr marL="685800" lvl="1" indent="-228600"/>
            <a:r>
              <a:rPr lang="en-US" altLang="en-US" sz="2000" dirty="0"/>
              <a:t>Most decisions made without a formal vote</a:t>
            </a:r>
          </a:p>
          <a:p>
            <a:pPr marL="685800" lvl="1" indent="-228600"/>
            <a:r>
              <a:rPr lang="en-US" altLang="en-US" dirty="0"/>
              <a:t>Meet the needs of most members</a:t>
            </a:r>
          </a:p>
          <a:p>
            <a:pPr marL="685800" lvl="1" indent="-228600"/>
            <a:r>
              <a:rPr lang="en-US" altLang="en-US" dirty="0"/>
              <a:t>Promote full participation and high productivity</a:t>
            </a:r>
          </a:p>
          <a:p>
            <a:pPr marL="685800" lvl="1" indent="-228600"/>
            <a:r>
              <a:rPr lang="en-US" altLang="en-US" dirty="0"/>
              <a:t>Create a comfortable and inviting atmosphere</a:t>
            </a:r>
            <a:endParaRPr lang="en-US" altLang="en-US" sz="2400" dirty="0"/>
          </a:p>
          <a:p>
            <a:pPr marL="0" indent="0" algn="r">
              <a:buNone/>
            </a:pPr>
            <a:r>
              <a:rPr lang="en-US" altLang="en-US" sz="2400" dirty="0"/>
              <a:t>					</a:t>
            </a:r>
            <a:r>
              <a:rPr lang="en-US" altLang="en-US" sz="1800" i="1" dirty="0"/>
              <a:t>See Part A Manual, p 244</a:t>
            </a:r>
          </a:p>
          <a:p>
            <a:endParaRPr lang="en-US" altLang="en-US" sz="2400" dirty="0"/>
          </a:p>
          <a:p>
            <a:endParaRPr lang="en-US" altLang="en-US" sz="2400" dirty="0"/>
          </a:p>
        </p:txBody>
      </p:sp>
      <p:sp>
        <p:nvSpPr>
          <p:cNvPr id="4" name="TextBox 3">
            <a:extLst>
              <a:ext uri="{FF2B5EF4-FFF2-40B4-BE49-F238E27FC236}">
                <a16:creationId xmlns:a16="http://schemas.microsoft.com/office/drawing/2014/main" id="{AD98ACB4-22DB-4146-98DA-BEE0F29517AD}"/>
              </a:ext>
            </a:extLst>
          </p:cNvPr>
          <p:cNvSpPr txBox="1"/>
          <p:nvPr/>
        </p:nvSpPr>
        <p:spPr>
          <a:xfrm>
            <a:off x="8077201" y="6324600"/>
            <a:ext cx="609599" cy="307777"/>
          </a:xfrm>
          <a:prstGeom prst="rect">
            <a:avLst/>
          </a:prstGeom>
          <a:noFill/>
        </p:spPr>
        <p:txBody>
          <a:bodyPr wrap="square" rtlCol="0">
            <a:spAutoFit/>
          </a:bodyPr>
          <a:lstStyle/>
          <a:p>
            <a:pPr algn="ctr"/>
            <a:fld id="{3DBA4AC8-DF8E-431D-B3EE-C623E0202BEF}" type="slidenum">
              <a:rPr lang="en-US" sz="1400" smtClean="0"/>
              <a:t>20</a:t>
            </a:fld>
            <a:endParaRPr lang="en-US" sz="1400" dirty="0"/>
          </a:p>
        </p:txBody>
      </p:sp>
    </p:spTree>
    <p:extLst>
      <p:ext uri="{BB962C8B-B14F-4D97-AF65-F5344CB8AC3E}">
        <p14:creationId xmlns:p14="http://schemas.microsoft.com/office/powerpoint/2010/main" val="1553944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 and Community Input</a:t>
            </a:r>
          </a:p>
        </p:txBody>
      </p:sp>
      <p:sp>
        <p:nvSpPr>
          <p:cNvPr id="3" name="Content Placeholder 2"/>
          <p:cNvSpPr>
            <a:spLocks noGrp="1"/>
          </p:cNvSpPr>
          <p:nvPr>
            <p:ph idx="1"/>
          </p:nvPr>
        </p:nvSpPr>
        <p:spPr/>
        <p:txBody>
          <a:bodyPr/>
          <a:lstStyle/>
          <a:p>
            <a:pPr marL="0" indent="0">
              <a:buNone/>
            </a:pPr>
            <a:r>
              <a:rPr lang="en-US" dirty="0"/>
              <a:t>SEMPC expects committee co-chairs to prioritize ongoing consumer and community input to committee deliberations through:</a:t>
            </a:r>
          </a:p>
          <a:p>
            <a:r>
              <a:rPr lang="en-US" dirty="0"/>
              <a:t>Diverse, active, and engaged consumer membership on each committee – often including non-SEMPC members </a:t>
            </a:r>
          </a:p>
          <a:p>
            <a:r>
              <a:rPr lang="en-US" dirty="0"/>
              <a:t>Frequent collaboration between other committees and the Consumer Committee</a:t>
            </a:r>
          </a:p>
          <a:p>
            <a:r>
              <a:rPr lang="en-US" dirty="0"/>
              <a:t>Opportunities for consumers and community to speak before committees as they plan</a:t>
            </a:r>
          </a:p>
          <a:p>
            <a:r>
              <a:rPr lang="en-US" dirty="0"/>
              <a:t>Outreach through Town Halls, other community meetings, and needs assessment data gathering</a:t>
            </a:r>
          </a:p>
          <a:p>
            <a:pPr lvl="1"/>
            <a:endParaRPr lang="en-US" dirty="0"/>
          </a:p>
        </p:txBody>
      </p:sp>
      <p:sp>
        <p:nvSpPr>
          <p:cNvPr id="4" name="TextBox 3">
            <a:extLst>
              <a:ext uri="{FF2B5EF4-FFF2-40B4-BE49-F238E27FC236}">
                <a16:creationId xmlns:a16="http://schemas.microsoft.com/office/drawing/2014/main" id="{AAAC1D11-DACC-4E88-8F2A-D2879A70A95E}"/>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21</a:t>
            </a:fld>
            <a:endParaRPr lang="en-US" sz="1400" dirty="0"/>
          </a:p>
        </p:txBody>
      </p:sp>
    </p:spTree>
    <p:extLst>
      <p:ext uri="{BB962C8B-B14F-4D97-AF65-F5344CB8AC3E}">
        <p14:creationId xmlns:p14="http://schemas.microsoft.com/office/powerpoint/2010/main" val="1442827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A3EC0-7111-4E58-92AB-31039206BCAD}"/>
              </a:ext>
            </a:extLst>
          </p:cNvPr>
          <p:cNvSpPr>
            <a:spLocks noGrp="1"/>
          </p:cNvSpPr>
          <p:nvPr>
            <p:ph type="title"/>
          </p:nvPr>
        </p:nvSpPr>
        <p:spPr/>
        <p:txBody>
          <a:bodyPr/>
          <a:lstStyle/>
          <a:p>
            <a:r>
              <a:rPr lang="en-US" dirty="0"/>
              <a:t>PCS Staff Support for Committees</a:t>
            </a:r>
          </a:p>
        </p:txBody>
      </p:sp>
      <p:sp>
        <p:nvSpPr>
          <p:cNvPr id="3" name="Content Placeholder 2">
            <a:extLst>
              <a:ext uri="{FF2B5EF4-FFF2-40B4-BE49-F238E27FC236}">
                <a16:creationId xmlns:a16="http://schemas.microsoft.com/office/drawing/2014/main" id="{85D074C8-7119-4F3A-B294-4DFF36B585E5}"/>
              </a:ext>
            </a:extLst>
          </p:cNvPr>
          <p:cNvSpPr>
            <a:spLocks noGrp="1"/>
          </p:cNvSpPr>
          <p:nvPr>
            <p:ph idx="1"/>
          </p:nvPr>
        </p:nvSpPr>
        <p:spPr/>
        <p:txBody>
          <a:bodyPr/>
          <a:lstStyle/>
          <a:p>
            <a:r>
              <a:rPr lang="en-US" dirty="0"/>
              <a:t>Much of staff time is spent in supporting committee meetings</a:t>
            </a:r>
          </a:p>
          <a:p>
            <a:pPr lvl="1"/>
            <a:r>
              <a:rPr lang="en-US" sz="2300" b="1" dirty="0"/>
              <a:t>Preparations</a:t>
            </a:r>
            <a:r>
              <a:rPr lang="en-US" sz="2300" dirty="0"/>
              <a:t>: scheduling materials, determining attendance, staff support at meetings, logistics</a:t>
            </a:r>
          </a:p>
          <a:p>
            <a:pPr lvl="1"/>
            <a:r>
              <a:rPr lang="en-US" sz="2300" b="1" dirty="0"/>
              <a:t>Meetings: </a:t>
            </a:r>
            <a:r>
              <a:rPr lang="en-US" sz="2300" dirty="0"/>
              <a:t>PCS staff at every committee meeting--except sometimes Consumer Committee may prefer no staff attend</a:t>
            </a:r>
          </a:p>
          <a:p>
            <a:pPr lvl="1"/>
            <a:r>
              <a:rPr lang="en-US" sz="2300" b="1" dirty="0"/>
              <a:t>Follow up: </a:t>
            </a:r>
            <a:r>
              <a:rPr lang="en-US" sz="2300" dirty="0"/>
              <a:t>finalizing of minutes, revising materials, help with recommendations to Executive Committee, sometimes follow up with recipient or others</a:t>
            </a:r>
          </a:p>
          <a:p>
            <a:pPr>
              <a:spcBef>
                <a:spcPts val="1200"/>
              </a:spcBef>
            </a:pPr>
            <a:r>
              <a:rPr lang="en-US" dirty="0"/>
              <a:t>SEMPC has a small staff, so co-chairs play a key role in committee operations</a:t>
            </a:r>
          </a:p>
          <a:p>
            <a:pPr>
              <a:spcBef>
                <a:spcPts val="1200"/>
              </a:spcBef>
            </a:pPr>
            <a:endParaRPr lang="en-US" dirty="0"/>
          </a:p>
          <a:p>
            <a:pPr lvl="1"/>
            <a:endParaRPr lang="en-US" dirty="0"/>
          </a:p>
          <a:p>
            <a:pPr marL="457200" lvl="1" indent="0">
              <a:buNone/>
            </a:pPr>
            <a:endParaRPr lang="en-US" dirty="0"/>
          </a:p>
        </p:txBody>
      </p:sp>
      <p:sp>
        <p:nvSpPr>
          <p:cNvPr id="4" name="TextBox 3">
            <a:extLst>
              <a:ext uri="{FF2B5EF4-FFF2-40B4-BE49-F238E27FC236}">
                <a16:creationId xmlns:a16="http://schemas.microsoft.com/office/drawing/2014/main" id="{561AB0E0-E964-431D-AD86-CD7F57067C8F}"/>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22</a:t>
            </a:fld>
            <a:endParaRPr lang="en-US" sz="1400" dirty="0"/>
          </a:p>
        </p:txBody>
      </p:sp>
    </p:spTree>
    <p:extLst>
      <p:ext uri="{BB962C8B-B14F-4D97-AF65-F5344CB8AC3E}">
        <p14:creationId xmlns:p14="http://schemas.microsoft.com/office/powerpoint/2010/main" val="1242961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a:extLst>
              <a:ext uri="{FF2B5EF4-FFF2-40B4-BE49-F238E27FC236}">
                <a16:creationId xmlns:a16="http://schemas.microsoft.com/office/drawing/2014/main" id="{7641763F-00AC-4630-AD80-A9A64BFCBF53}"/>
              </a:ext>
            </a:extLst>
          </p:cNvPr>
          <p:cNvSpPr>
            <a:spLocks noGrp="1" noChangeArrowheads="1"/>
          </p:cNvSpPr>
          <p:nvPr>
            <p:ph type="title"/>
          </p:nvPr>
        </p:nvSpPr>
        <p:spPr/>
        <p:txBody>
          <a:bodyPr/>
          <a:lstStyle/>
          <a:p>
            <a:pPr eaLnBrk="1" hangingPunct="1"/>
            <a:r>
              <a:rPr lang="en-US" altLang="en-US" dirty="0"/>
              <a:t>Recipient Staff Roles with SEMPC Committees</a:t>
            </a:r>
          </a:p>
        </p:txBody>
      </p:sp>
      <p:sp>
        <p:nvSpPr>
          <p:cNvPr id="150531" name="Rectangle 3">
            <a:extLst>
              <a:ext uri="{FF2B5EF4-FFF2-40B4-BE49-F238E27FC236}">
                <a16:creationId xmlns:a16="http://schemas.microsoft.com/office/drawing/2014/main" id="{C59C5EB4-3CAC-49C8-A93F-724A4296AF01}"/>
              </a:ext>
            </a:extLst>
          </p:cNvPr>
          <p:cNvSpPr>
            <a:spLocks noGrp="1" noChangeArrowheads="1"/>
          </p:cNvSpPr>
          <p:nvPr>
            <p:ph idx="1"/>
          </p:nvPr>
        </p:nvSpPr>
        <p:spPr>
          <a:xfrm>
            <a:off x="457200" y="1650206"/>
            <a:ext cx="8229600" cy="4530725"/>
          </a:xfrm>
        </p:spPr>
        <p:txBody>
          <a:bodyPr/>
          <a:lstStyle/>
          <a:p>
            <a:pPr eaLnBrk="1" hangingPunct="1"/>
            <a:r>
              <a:rPr lang="en-US" altLang="en-US" sz="2400" b="1" dirty="0"/>
              <a:t>All Committees:</a:t>
            </a:r>
            <a:endParaRPr lang="en-US" altLang="en-US" b="1" dirty="0"/>
          </a:p>
          <a:p>
            <a:pPr lvl="1"/>
            <a:r>
              <a:rPr lang="en-US" altLang="en-US" sz="2000" dirty="0"/>
              <a:t>Regularly provide agreed-upon reports and data (such as expenditures, service utilization at Care Strategy Committee meetings)</a:t>
            </a:r>
          </a:p>
          <a:p>
            <a:pPr eaLnBrk="1" hangingPunct="1"/>
            <a:r>
              <a:rPr lang="en-US" altLang="en-US" sz="2400" b="1" dirty="0"/>
              <a:t>Care Strategy and Planning Committees:</a:t>
            </a:r>
          </a:p>
          <a:p>
            <a:pPr lvl="1"/>
            <a:r>
              <a:rPr lang="en-US" altLang="en-US" sz="2000" dirty="0"/>
              <a:t>Offer fact-based advice on areas of expertise without unduly influencing discussions or decisions</a:t>
            </a:r>
          </a:p>
          <a:p>
            <a:pPr lvl="1"/>
            <a:r>
              <a:rPr lang="en-US" altLang="en-US" sz="2000" dirty="0"/>
              <a:t>Assign staff to attend committee meetings regularly</a:t>
            </a:r>
          </a:p>
          <a:p>
            <a:pPr eaLnBrk="1" hangingPunct="1"/>
            <a:r>
              <a:rPr lang="en-US" altLang="en-US" sz="2400" b="1" dirty="0"/>
              <a:t>Membership/Operations Committee:</a:t>
            </a:r>
          </a:p>
          <a:p>
            <a:pPr lvl="1"/>
            <a:r>
              <a:rPr lang="en-US" altLang="en-US" sz="2000" dirty="0"/>
              <a:t>Do not attend or participate in membership-related activities</a:t>
            </a:r>
          </a:p>
          <a:p>
            <a:pPr lvl="1"/>
            <a:r>
              <a:rPr lang="en-US" altLang="en-US" dirty="0"/>
              <a:t>Assign staff to participate in operations-related activities</a:t>
            </a:r>
            <a:endParaRPr lang="en-US" altLang="en-US" sz="2000" dirty="0"/>
          </a:p>
          <a:p>
            <a:pPr eaLnBrk="1" hangingPunct="1"/>
            <a:r>
              <a:rPr lang="en-US" altLang="en-US" sz="2400" b="1" dirty="0"/>
              <a:t>Consumer Committee</a:t>
            </a:r>
          </a:p>
          <a:p>
            <a:pPr lvl="1"/>
            <a:r>
              <a:rPr lang="en-US" altLang="en-US" sz="2000" dirty="0"/>
              <a:t>Attend when asked by the Committee to provide information or advice</a:t>
            </a:r>
          </a:p>
          <a:p>
            <a:pPr eaLnBrk="1" hangingPunct="1"/>
            <a:endParaRPr lang="en-US" altLang="en-US" sz="2400" dirty="0"/>
          </a:p>
        </p:txBody>
      </p:sp>
      <p:sp>
        <p:nvSpPr>
          <p:cNvPr id="4" name="TextBox 3">
            <a:extLst>
              <a:ext uri="{FF2B5EF4-FFF2-40B4-BE49-F238E27FC236}">
                <a16:creationId xmlns:a16="http://schemas.microsoft.com/office/drawing/2014/main" id="{1F86456C-5B51-43A7-8705-EBD4A7DC1975}"/>
              </a:ext>
            </a:extLst>
          </p:cNvPr>
          <p:cNvSpPr txBox="1"/>
          <p:nvPr/>
        </p:nvSpPr>
        <p:spPr>
          <a:xfrm>
            <a:off x="8077201" y="6245423"/>
            <a:ext cx="609599" cy="307777"/>
          </a:xfrm>
          <a:prstGeom prst="rect">
            <a:avLst/>
          </a:prstGeom>
          <a:noFill/>
        </p:spPr>
        <p:txBody>
          <a:bodyPr wrap="square" rtlCol="0">
            <a:spAutoFit/>
          </a:bodyPr>
          <a:lstStyle/>
          <a:p>
            <a:pPr algn="ctr"/>
            <a:fld id="{3DBA4AC8-DF8E-431D-B3EE-C623E0202BEF}" type="slidenum">
              <a:rPr lang="en-US" sz="1400" smtClean="0"/>
              <a:t>23</a:t>
            </a:fld>
            <a:endParaRPr lang="en-US" sz="1400" dirty="0"/>
          </a:p>
        </p:txBody>
      </p:sp>
    </p:spTree>
    <p:extLst>
      <p:ext uri="{BB962C8B-B14F-4D97-AF65-F5344CB8AC3E}">
        <p14:creationId xmlns:p14="http://schemas.microsoft.com/office/powerpoint/2010/main" val="1720395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A4BB6-F72E-4E46-8ACB-28832681F489}"/>
              </a:ext>
            </a:extLst>
          </p:cNvPr>
          <p:cNvSpPr>
            <a:spLocks noGrp="1"/>
          </p:cNvSpPr>
          <p:nvPr>
            <p:ph type="title"/>
          </p:nvPr>
        </p:nvSpPr>
        <p:spPr/>
        <p:txBody>
          <a:bodyPr/>
          <a:lstStyle/>
          <a:p>
            <a:r>
              <a:rPr lang="en-US" dirty="0"/>
              <a:t>Working Across Committees </a:t>
            </a:r>
          </a:p>
        </p:txBody>
      </p:sp>
      <p:sp>
        <p:nvSpPr>
          <p:cNvPr id="3" name="Content Placeholder 2">
            <a:extLst>
              <a:ext uri="{FF2B5EF4-FFF2-40B4-BE49-F238E27FC236}">
                <a16:creationId xmlns:a16="http://schemas.microsoft.com/office/drawing/2014/main" id="{C812A9B9-2E2B-47B1-938D-91E92907A9D0}"/>
              </a:ext>
            </a:extLst>
          </p:cNvPr>
          <p:cNvSpPr>
            <a:spLocks noGrp="1"/>
          </p:cNvSpPr>
          <p:nvPr>
            <p:ph idx="1"/>
          </p:nvPr>
        </p:nvSpPr>
        <p:spPr/>
        <p:txBody>
          <a:bodyPr/>
          <a:lstStyle/>
          <a:p>
            <a:r>
              <a:rPr lang="en-US" altLang="en-US" dirty="0"/>
              <a:t>Committees are often closely linked – one committee must complete its task before another committee can do its work; </a:t>
            </a:r>
            <a:r>
              <a:rPr lang="en-US" altLang="en-US" i="1" dirty="0"/>
              <a:t>for example:</a:t>
            </a:r>
            <a:endParaRPr lang="en-US" altLang="en-US" dirty="0"/>
          </a:p>
          <a:p>
            <a:pPr marL="690563" indent="-346075">
              <a:buFont typeface="Calibri" panose="020F0502020204030204" pitchFamily="34" charset="0"/>
              <a:buChar char="−"/>
            </a:pPr>
            <a:r>
              <a:rPr lang="en-US" altLang="en-US" sz="2300" dirty="0"/>
              <a:t>Planning Committee must provide needs assessment data before Care Strategy Committee can begin implementing the PSRA process </a:t>
            </a:r>
          </a:p>
          <a:p>
            <a:r>
              <a:rPr lang="en-US" dirty="0"/>
              <a:t>Some tasks are jointly implemented; </a:t>
            </a:r>
            <a:r>
              <a:rPr lang="en-US" i="1" dirty="0"/>
              <a:t>for example:</a:t>
            </a:r>
          </a:p>
          <a:p>
            <a:pPr lvl="1"/>
            <a:r>
              <a:rPr lang="en-US" sz="2300" dirty="0"/>
              <a:t>Directives often jointly developed by Care Strategy and Planning Committees</a:t>
            </a:r>
          </a:p>
          <a:p>
            <a:pPr lvl="1"/>
            <a:r>
              <a:rPr lang="en-US" sz="2300" dirty="0"/>
              <a:t>Membership/Operations and Consumer Committees may work together to recruit consumer members</a:t>
            </a:r>
          </a:p>
        </p:txBody>
      </p:sp>
      <p:sp>
        <p:nvSpPr>
          <p:cNvPr id="4" name="TextBox 3">
            <a:extLst>
              <a:ext uri="{FF2B5EF4-FFF2-40B4-BE49-F238E27FC236}">
                <a16:creationId xmlns:a16="http://schemas.microsoft.com/office/drawing/2014/main" id="{5702D207-DBB6-442C-9EEB-5B71E26B853B}"/>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24</a:t>
            </a:fld>
            <a:endParaRPr lang="en-US" sz="1400" dirty="0"/>
          </a:p>
        </p:txBody>
      </p:sp>
    </p:spTree>
    <p:extLst>
      <p:ext uri="{BB962C8B-B14F-4D97-AF65-F5344CB8AC3E}">
        <p14:creationId xmlns:p14="http://schemas.microsoft.com/office/powerpoint/2010/main" val="1893366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8C19C-72AB-4C36-ABE4-8969E099EDD8}"/>
              </a:ext>
            </a:extLst>
          </p:cNvPr>
          <p:cNvSpPr>
            <a:spLocks noGrp="1"/>
          </p:cNvSpPr>
          <p:nvPr>
            <p:ph type="title"/>
          </p:nvPr>
        </p:nvSpPr>
        <p:spPr/>
        <p:txBody>
          <a:bodyPr/>
          <a:lstStyle/>
          <a:p>
            <a:r>
              <a:rPr lang="en-US" dirty="0"/>
              <a:t>Co-Chairs Expected to Follow SEMPC Principles for Inclusive Planning</a:t>
            </a:r>
          </a:p>
        </p:txBody>
      </p:sp>
      <p:sp>
        <p:nvSpPr>
          <p:cNvPr id="3" name="Content Placeholder 2">
            <a:extLst>
              <a:ext uri="{FF2B5EF4-FFF2-40B4-BE49-F238E27FC236}">
                <a16:creationId xmlns:a16="http://schemas.microsoft.com/office/drawing/2014/main" id="{51BF0B1B-02B2-44D7-AA4F-1A44CE8D17FC}"/>
              </a:ext>
            </a:extLst>
          </p:cNvPr>
          <p:cNvSpPr>
            <a:spLocks noGrp="1"/>
          </p:cNvSpPr>
          <p:nvPr>
            <p:ph idx="1"/>
          </p:nvPr>
        </p:nvSpPr>
        <p:spPr/>
        <p:txBody>
          <a:bodyPr/>
          <a:lstStyle/>
          <a:p>
            <a:r>
              <a:rPr lang="en-US" dirty="0"/>
              <a:t>Sensitivity to and respect for cultural differences and encouragement of diverse voices (members and public)</a:t>
            </a:r>
          </a:p>
          <a:p>
            <a:r>
              <a:rPr lang="en-US" dirty="0"/>
              <a:t>Professional interpretation for members and public who have limited English proficiency or are deaf/hard of hearing</a:t>
            </a:r>
          </a:p>
          <a:p>
            <a:r>
              <a:rPr lang="en-US" dirty="0"/>
              <a:t>Attention to preventing and addressing sexual bias</a:t>
            </a:r>
          </a:p>
          <a:p>
            <a:r>
              <a:rPr lang="en-US" dirty="0"/>
              <a:t>Use of preferred terms of reference (he/she/they)</a:t>
            </a:r>
          </a:p>
          <a:p>
            <a:r>
              <a:rPr lang="en-US" dirty="0"/>
              <a:t>Management of power dynamics so all members have an equal voice</a:t>
            </a:r>
          </a:p>
          <a:p>
            <a:r>
              <a:rPr lang="en-US" dirty="0"/>
              <a:t>Engagement of quieter members</a:t>
            </a:r>
          </a:p>
          <a:p>
            <a:r>
              <a:rPr lang="en-US" dirty="0"/>
              <a:t>Attention to members who participate in committee meetings remotely via telephone or teleconference</a:t>
            </a:r>
          </a:p>
          <a:p>
            <a:endParaRPr lang="en-US" dirty="0"/>
          </a:p>
        </p:txBody>
      </p:sp>
      <p:sp>
        <p:nvSpPr>
          <p:cNvPr id="4" name="TextBox 3">
            <a:extLst>
              <a:ext uri="{FF2B5EF4-FFF2-40B4-BE49-F238E27FC236}">
                <a16:creationId xmlns:a16="http://schemas.microsoft.com/office/drawing/2014/main" id="{8783607D-1FDC-40BD-9D47-DACD9D2855DD}"/>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25</a:t>
            </a:fld>
            <a:endParaRPr lang="en-US" sz="1400" dirty="0"/>
          </a:p>
        </p:txBody>
      </p:sp>
    </p:spTree>
    <p:extLst>
      <p:ext uri="{BB962C8B-B14F-4D97-AF65-F5344CB8AC3E}">
        <p14:creationId xmlns:p14="http://schemas.microsoft.com/office/powerpoint/2010/main" val="4236853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24000" y="274638"/>
            <a:ext cx="7162800" cy="1143000"/>
          </a:xfrm>
        </p:spPr>
        <p:txBody>
          <a:bodyPr/>
          <a:lstStyle/>
          <a:p>
            <a:r>
              <a:rPr lang="en-US" dirty="0"/>
              <a:t>Quick Discussion: Staff Support to Committees</a:t>
            </a:r>
          </a:p>
        </p:txBody>
      </p:sp>
      <p:pic>
        <p:nvPicPr>
          <p:cNvPr id="7" name="Picture 6">
            <a:extLst>
              <a:ext uri="{FF2B5EF4-FFF2-40B4-BE49-F238E27FC236}">
                <a16:creationId xmlns:a16="http://schemas.microsoft.com/office/drawing/2014/main" id="{51664062-C5A0-4644-9DCC-5E636BCC73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400"/>
            <a:ext cx="1754965" cy="1169976"/>
          </a:xfrm>
          <a:prstGeom prst="rect">
            <a:avLst/>
          </a:prstGeom>
        </p:spPr>
      </p:pic>
      <p:sp>
        <p:nvSpPr>
          <p:cNvPr id="5" name="Content Placeholder 4"/>
          <p:cNvSpPr>
            <a:spLocks noGrp="1"/>
          </p:cNvSpPr>
          <p:nvPr>
            <p:ph idx="1"/>
          </p:nvPr>
        </p:nvSpPr>
        <p:spPr/>
        <p:txBody>
          <a:bodyPr/>
          <a:lstStyle/>
          <a:p>
            <a:pPr marL="0" indent="0">
              <a:buNone/>
            </a:pPr>
            <a:r>
              <a:rPr lang="en-US" dirty="0"/>
              <a:t>SEMPC staff support includes the PCS Manager and an administrative assistant, who must support a wide range of PC activities. We have discussed some ways committee co-chairs can help by initiating agenda development and preparing draft minutes using the template provided. </a:t>
            </a:r>
          </a:p>
          <a:p>
            <a:pPr marL="0" indent="0">
              <a:buNone/>
            </a:pPr>
            <a:endParaRPr lang="en-US" dirty="0"/>
          </a:p>
          <a:p>
            <a:pPr marL="0" indent="0">
              <a:buNone/>
            </a:pPr>
            <a:r>
              <a:rPr lang="en-US" i="1" dirty="0"/>
              <a:t>As we start a new program year, what suggestions do you have for how the co-chairs and PCS staff can work together to make the best possible use of everyone’s time and help committees operate efficiently and complete their work on time?</a:t>
            </a:r>
          </a:p>
          <a:p>
            <a:pPr marL="0" indent="0">
              <a:buNone/>
            </a:pPr>
            <a:endParaRPr lang="en-US" dirty="0"/>
          </a:p>
          <a:p>
            <a:pPr marL="461963" indent="-461963">
              <a:buNone/>
            </a:pPr>
            <a:endParaRPr lang="en-US" dirty="0"/>
          </a:p>
        </p:txBody>
      </p:sp>
      <p:sp>
        <p:nvSpPr>
          <p:cNvPr id="6" name="TextBox 5">
            <a:extLst>
              <a:ext uri="{FF2B5EF4-FFF2-40B4-BE49-F238E27FC236}">
                <a16:creationId xmlns:a16="http://schemas.microsoft.com/office/drawing/2014/main" id="{F6D2985F-BBDF-4C0E-903A-FACCCBC0ECDE}"/>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26</a:t>
            </a:fld>
            <a:endParaRPr lang="en-US" sz="1400" dirty="0"/>
          </a:p>
        </p:txBody>
      </p:sp>
    </p:spTree>
    <p:extLst>
      <p:ext uri="{BB962C8B-B14F-4D97-AF65-F5344CB8AC3E}">
        <p14:creationId xmlns:p14="http://schemas.microsoft.com/office/powerpoint/2010/main" val="3762212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Available Tools and Supports </a:t>
            </a:r>
          </a:p>
        </p:txBody>
      </p:sp>
      <p:sp>
        <p:nvSpPr>
          <p:cNvPr id="3" name="Text Placeholder 2"/>
          <p:cNvSpPr>
            <a:spLocks noGrp="1"/>
          </p:cNvSpPr>
          <p:nvPr>
            <p:ph type="body" idx="1"/>
          </p:nvPr>
        </p:nvSpPr>
        <p:spPr/>
        <p:txBody>
          <a:bodyPr/>
          <a:lstStyle/>
          <a:p>
            <a:r>
              <a:rPr lang="en-US" sz="2600" dirty="0"/>
              <a:t>Bylaws</a:t>
            </a:r>
          </a:p>
          <a:p>
            <a:r>
              <a:rPr lang="en-US" sz="2600" dirty="0"/>
              <a:t>Policies and Procedures:</a:t>
            </a:r>
          </a:p>
          <a:p>
            <a:pPr marL="742950" lvl="1" indent="-285750">
              <a:buFont typeface="Calibri" panose="020F0502020204030204" pitchFamily="34" charset="0"/>
              <a:buChar char="–"/>
            </a:pPr>
            <a:r>
              <a:rPr lang="en-US" sz="2400" dirty="0">
                <a:solidFill>
                  <a:schemeClr val="tx1"/>
                </a:solidFill>
              </a:rPr>
              <a:t>Legislatively required</a:t>
            </a:r>
          </a:p>
          <a:p>
            <a:pPr marL="742950" lvl="1" indent="-285750">
              <a:buFont typeface="Calibri" panose="020F0502020204030204" pitchFamily="34" charset="0"/>
              <a:buChar char="–"/>
            </a:pPr>
            <a:r>
              <a:rPr lang="en-US" sz="2400" dirty="0">
                <a:solidFill>
                  <a:schemeClr val="tx1"/>
                </a:solidFill>
              </a:rPr>
              <a:t>PC Operations</a:t>
            </a:r>
          </a:p>
          <a:p>
            <a:pPr marL="742950" lvl="1" indent="-285750">
              <a:buFont typeface="Calibri" panose="020F0502020204030204" pitchFamily="34" charset="0"/>
              <a:buChar char="–"/>
            </a:pPr>
            <a:r>
              <a:rPr lang="en-US" sz="2400" dirty="0">
                <a:solidFill>
                  <a:schemeClr val="tx1"/>
                </a:solidFill>
              </a:rPr>
              <a:t>Planning Tasks</a:t>
            </a:r>
          </a:p>
        </p:txBody>
      </p:sp>
      <p:sp>
        <p:nvSpPr>
          <p:cNvPr id="4" name="TextBox 3">
            <a:extLst>
              <a:ext uri="{FF2B5EF4-FFF2-40B4-BE49-F238E27FC236}">
                <a16:creationId xmlns:a16="http://schemas.microsoft.com/office/drawing/2014/main" id="{537C11A5-F932-402E-B63E-6A87D2370B47}"/>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27</a:t>
            </a:fld>
            <a:endParaRPr lang="en-US" sz="1400" dirty="0"/>
          </a:p>
        </p:txBody>
      </p:sp>
    </p:spTree>
    <p:extLst>
      <p:ext uri="{BB962C8B-B14F-4D97-AF65-F5344CB8AC3E}">
        <p14:creationId xmlns:p14="http://schemas.microsoft.com/office/powerpoint/2010/main" val="2623492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for Committee Co-Chairs</a:t>
            </a:r>
          </a:p>
        </p:txBody>
      </p:sp>
      <p:sp>
        <p:nvSpPr>
          <p:cNvPr id="3" name="Content Placeholder 2"/>
          <p:cNvSpPr>
            <a:spLocks noGrp="1"/>
          </p:cNvSpPr>
          <p:nvPr>
            <p:ph idx="1"/>
          </p:nvPr>
        </p:nvSpPr>
        <p:spPr/>
        <p:txBody>
          <a:bodyPr numCol="2"/>
          <a:lstStyle/>
          <a:p>
            <a:r>
              <a:rPr lang="en-US" b="1" dirty="0"/>
              <a:t>Bylaws, </a:t>
            </a:r>
            <a:r>
              <a:rPr lang="en-US" dirty="0"/>
              <a:t>especially sections on Committees, Meetings, and key policies like Conflict of Interest and Code of Conduct</a:t>
            </a:r>
          </a:p>
          <a:p>
            <a:r>
              <a:rPr lang="en-US" b="1" dirty="0"/>
              <a:t>Policies and Procedures, </a:t>
            </a:r>
            <a:r>
              <a:rPr lang="en-US" dirty="0"/>
              <a:t>legislatively required:</a:t>
            </a:r>
          </a:p>
          <a:p>
            <a:pPr lvl="1">
              <a:spcBef>
                <a:spcPts val="0"/>
              </a:spcBef>
            </a:pPr>
            <a:r>
              <a:rPr lang="en-US" sz="2200" dirty="0"/>
              <a:t>Conflict of Interest</a:t>
            </a:r>
          </a:p>
          <a:p>
            <a:pPr lvl="1">
              <a:spcBef>
                <a:spcPts val="0"/>
              </a:spcBef>
            </a:pPr>
            <a:r>
              <a:rPr lang="en-US" sz="2200" dirty="0"/>
              <a:t>Grievance Procedures</a:t>
            </a:r>
          </a:p>
          <a:p>
            <a:pPr lvl="1">
              <a:spcBef>
                <a:spcPts val="0"/>
              </a:spcBef>
            </a:pPr>
            <a:r>
              <a:rPr lang="en-US" sz="2200" dirty="0"/>
              <a:t>Open Nominations Process</a:t>
            </a:r>
          </a:p>
          <a:p>
            <a:pPr>
              <a:spcBef>
                <a:spcPts val="0"/>
              </a:spcBef>
            </a:pPr>
            <a:r>
              <a:rPr lang="en-US" b="1" dirty="0"/>
              <a:t>Policies &amp; Procedures, </a:t>
            </a:r>
            <a:r>
              <a:rPr lang="en-US" dirty="0"/>
              <a:t>PC operations</a:t>
            </a:r>
          </a:p>
          <a:p>
            <a:pPr lvl="1">
              <a:spcBef>
                <a:spcPts val="0"/>
              </a:spcBef>
            </a:pPr>
            <a:endParaRPr lang="en-US" dirty="0"/>
          </a:p>
          <a:p>
            <a:pPr lvl="1">
              <a:spcBef>
                <a:spcPts val="0"/>
              </a:spcBef>
            </a:pPr>
            <a:endParaRPr lang="en-US" dirty="0"/>
          </a:p>
          <a:p>
            <a:pPr lvl="1">
              <a:spcBef>
                <a:spcPts val="0"/>
              </a:spcBef>
            </a:pPr>
            <a:endParaRPr lang="en-US" dirty="0"/>
          </a:p>
          <a:p>
            <a:pPr marL="400050">
              <a:spcBef>
                <a:spcPts val="0"/>
              </a:spcBef>
            </a:pPr>
            <a:r>
              <a:rPr lang="en-US" b="1" dirty="0"/>
              <a:t>Policies and Procedures, </a:t>
            </a:r>
            <a:r>
              <a:rPr lang="en-US" dirty="0"/>
              <a:t>planning tasks:</a:t>
            </a:r>
            <a:endParaRPr lang="en-US" b="1" dirty="0"/>
          </a:p>
          <a:p>
            <a:pPr lvl="1">
              <a:spcBef>
                <a:spcPts val="0"/>
              </a:spcBef>
            </a:pPr>
            <a:r>
              <a:rPr lang="en-US" sz="2200" dirty="0"/>
              <a:t>Needs Assessment</a:t>
            </a:r>
          </a:p>
          <a:p>
            <a:pPr lvl="1">
              <a:spcBef>
                <a:spcPts val="0"/>
              </a:spcBef>
            </a:pPr>
            <a:r>
              <a:rPr lang="en-US" sz="2200" dirty="0"/>
              <a:t>Integrated/Comprehensive Plan (Development and Updates)</a:t>
            </a:r>
          </a:p>
          <a:p>
            <a:pPr lvl="1">
              <a:spcBef>
                <a:spcPts val="0"/>
              </a:spcBef>
            </a:pPr>
            <a:r>
              <a:rPr lang="en-US" sz="2200" dirty="0"/>
              <a:t>Priority Setting and Resource Allocation</a:t>
            </a:r>
          </a:p>
          <a:p>
            <a:pPr lvl="1">
              <a:spcBef>
                <a:spcPts val="0"/>
              </a:spcBef>
            </a:pPr>
            <a:r>
              <a:rPr lang="en-US" sz="2200" dirty="0"/>
              <a:t>Reallocation</a:t>
            </a:r>
          </a:p>
          <a:p>
            <a:pPr lvl="1">
              <a:spcBef>
                <a:spcPts val="0"/>
              </a:spcBef>
            </a:pPr>
            <a:r>
              <a:rPr lang="en-US" sz="2200" dirty="0"/>
              <a:t>Assessment of the Administrative Mechanism</a:t>
            </a:r>
          </a:p>
          <a:p>
            <a:pPr lvl="1">
              <a:spcBef>
                <a:spcPts val="0"/>
              </a:spcBef>
            </a:pPr>
            <a:r>
              <a:rPr lang="en-US" sz="2200" dirty="0"/>
              <a:t>Use of Carryover Funds</a:t>
            </a:r>
          </a:p>
          <a:p>
            <a:pPr lvl="1"/>
            <a:endParaRPr lang="en-US" dirty="0"/>
          </a:p>
          <a:p>
            <a:endParaRPr lang="en-US" dirty="0"/>
          </a:p>
        </p:txBody>
      </p:sp>
      <p:sp>
        <p:nvSpPr>
          <p:cNvPr id="4" name="TextBox 3">
            <a:extLst>
              <a:ext uri="{FF2B5EF4-FFF2-40B4-BE49-F238E27FC236}">
                <a16:creationId xmlns:a16="http://schemas.microsoft.com/office/drawing/2014/main" id="{441E3085-7ABC-4406-BED5-7EA7129DE701}"/>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28</a:t>
            </a:fld>
            <a:endParaRPr lang="en-US" sz="1400" dirty="0"/>
          </a:p>
        </p:txBody>
      </p:sp>
    </p:spTree>
    <p:extLst>
      <p:ext uri="{BB962C8B-B14F-4D97-AF65-F5344CB8AC3E}">
        <p14:creationId xmlns:p14="http://schemas.microsoft.com/office/powerpoint/2010/main" val="2581994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DCE2-FE48-4573-BD2B-43B4DFC1F444}"/>
              </a:ext>
            </a:extLst>
          </p:cNvPr>
          <p:cNvSpPr>
            <a:spLocks noGrp="1"/>
          </p:cNvSpPr>
          <p:nvPr>
            <p:ph type="title"/>
          </p:nvPr>
        </p:nvSpPr>
        <p:spPr/>
        <p:txBody>
          <a:bodyPr/>
          <a:lstStyle/>
          <a:p>
            <a:r>
              <a:rPr lang="en-US" dirty="0"/>
              <a:t>Legislatively Required Policies &amp; Procedures: Conflict of Interest</a:t>
            </a:r>
          </a:p>
        </p:txBody>
      </p:sp>
      <p:sp>
        <p:nvSpPr>
          <p:cNvPr id="3" name="Content Placeholder 2">
            <a:extLst>
              <a:ext uri="{FF2B5EF4-FFF2-40B4-BE49-F238E27FC236}">
                <a16:creationId xmlns:a16="http://schemas.microsoft.com/office/drawing/2014/main" id="{5F69AF30-B2D4-4B33-8623-977242B6B410}"/>
              </a:ext>
            </a:extLst>
          </p:cNvPr>
          <p:cNvSpPr>
            <a:spLocks noGrp="1"/>
          </p:cNvSpPr>
          <p:nvPr>
            <p:ph idx="1"/>
          </p:nvPr>
        </p:nvSpPr>
        <p:spPr/>
        <p:txBody>
          <a:bodyPr/>
          <a:lstStyle/>
          <a:p>
            <a:pPr>
              <a:spcBef>
                <a:spcPts val="600"/>
              </a:spcBef>
            </a:pPr>
            <a:r>
              <a:rPr lang="en-US" sz="2400" dirty="0"/>
              <a:t>RWHAP defines a conflict of interest as “an actual or perceived interest in an action that will result – or has the appearance of resulting – in personal, organizational, or professional gain.” </a:t>
            </a:r>
          </a:p>
          <a:p>
            <a:pPr>
              <a:spcBef>
                <a:spcPts val="600"/>
              </a:spcBef>
            </a:pPr>
            <a:r>
              <a:rPr lang="en-US" sz="2400" dirty="0"/>
              <a:t>A PC member may have a conflict of interest in a PC decision or vote due to serving as a staff member, consultant, or board member of a Part A subrecipient or an entity seeking Part A funds</a:t>
            </a:r>
          </a:p>
          <a:p>
            <a:pPr>
              <a:spcBef>
                <a:spcPts val="600"/>
              </a:spcBef>
            </a:pPr>
            <a:r>
              <a:rPr lang="en-US" sz="2400" dirty="0"/>
              <a:t>Individuals may fill an unaligned consumer seat on the PC only if they do not have such a conflict of interest – being a client of a subrecipient is </a:t>
            </a:r>
            <a:r>
              <a:rPr lang="en-US" sz="2400" i="1" dirty="0"/>
              <a:t>not</a:t>
            </a:r>
            <a:r>
              <a:rPr lang="en-US" sz="2400" dirty="0"/>
              <a:t> a conflict of interest</a:t>
            </a:r>
          </a:p>
          <a:p>
            <a:pPr marL="0" indent="0" algn="r">
              <a:spcBef>
                <a:spcPts val="600"/>
              </a:spcBef>
              <a:buNone/>
            </a:pPr>
            <a:r>
              <a:rPr lang="en-US" sz="1800" i="1" dirty="0"/>
              <a:t>				[Part A Manual, pp 143-144]</a:t>
            </a:r>
            <a:endParaRPr lang="en-US" sz="1800" dirty="0"/>
          </a:p>
          <a:p>
            <a:endParaRPr lang="en-US" sz="2400" dirty="0"/>
          </a:p>
        </p:txBody>
      </p:sp>
      <p:sp>
        <p:nvSpPr>
          <p:cNvPr id="4" name="TextBox 3">
            <a:extLst>
              <a:ext uri="{FF2B5EF4-FFF2-40B4-BE49-F238E27FC236}">
                <a16:creationId xmlns:a16="http://schemas.microsoft.com/office/drawing/2014/main" id="{52F6F2A4-59A4-4ED6-AE1C-6E130CC78AF3}"/>
              </a:ext>
            </a:extLst>
          </p:cNvPr>
          <p:cNvSpPr txBox="1"/>
          <p:nvPr/>
        </p:nvSpPr>
        <p:spPr>
          <a:xfrm>
            <a:off x="8077201" y="6397823"/>
            <a:ext cx="609599" cy="307777"/>
          </a:xfrm>
          <a:prstGeom prst="rect">
            <a:avLst/>
          </a:prstGeom>
          <a:noFill/>
        </p:spPr>
        <p:txBody>
          <a:bodyPr wrap="square" rtlCol="0">
            <a:spAutoFit/>
          </a:bodyPr>
          <a:lstStyle/>
          <a:p>
            <a:pPr algn="ctr"/>
            <a:fld id="{3DBA4AC8-DF8E-431D-B3EE-C623E0202BEF}" type="slidenum">
              <a:rPr lang="en-US" sz="1400" smtClean="0"/>
              <a:t>29</a:t>
            </a:fld>
            <a:endParaRPr lang="en-US" sz="1400" dirty="0"/>
          </a:p>
        </p:txBody>
      </p:sp>
    </p:spTree>
    <p:extLst>
      <p:ext uri="{BB962C8B-B14F-4D97-AF65-F5344CB8AC3E}">
        <p14:creationId xmlns:p14="http://schemas.microsoft.com/office/powerpoint/2010/main" val="359266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p:txBody>
          <a:bodyPr/>
          <a:lstStyle/>
          <a:p>
            <a:r>
              <a:rPr lang="en-US" altLang="en-US" dirty="0"/>
              <a:t>Training Objectives</a:t>
            </a:r>
          </a:p>
        </p:txBody>
      </p:sp>
      <p:sp>
        <p:nvSpPr>
          <p:cNvPr id="6" name="Content Placeholder 5">
            <a:extLst>
              <a:ext uri="{FF2B5EF4-FFF2-40B4-BE49-F238E27FC236}">
                <a16:creationId xmlns:a16="http://schemas.microsoft.com/office/drawing/2014/main" id="{C152B4F7-023F-4AC1-922C-DEAB643505B3}"/>
              </a:ext>
            </a:extLst>
          </p:cNvPr>
          <p:cNvSpPr>
            <a:spLocks noGrp="1"/>
          </p:cNvSpPr>
          <p:nvPr>
            <p:ph idx="1"/>
          </p:nvPr>
        </p:nvSpPr>
        <p:spPr>
          <a:xfrm>
            <a:off x="457200" y="1752600"/>
            <a:ext cx="8077200" cy="4724400"/>
          </a:xfrm>
        </p:spPr>
        <p:txBody>
          <a:bodyPr rtlCol="0">
            <a:normAutofit fontScale="92500" lnSpcReduction="20000"/>
          </a:bodyPr>
          <a:lstStyle/>
          <a:p>
            <a:pPr marL="0" indent="0" fontAlgn="auto">
              <a:spcAft>
                <a:spcPts val="0"/>
              </a:spcAft>
              <a:buFont typeface="Arial" panose="020B0604020202020204" pitchFamily="34" charset="0"/>
              <a:buNone/>
              <a:defRPr/>
            </a:pPr>
            <a:r>
              <a:rPr lang="en-US" sz="3000" dirty="0"/>
              <a:t>Following the training, new committee co-chairs will be able to:</a:t>
            </a:r>
          </a:p>
          <a:p>
            <a:pPr marL="514350" indent="-514350">
              <a:buFont typeface="+mj-lt"/>
              <a:buAutoNum type="arabicPeriod"/>
            </a:pPr>
            <a:r>
              <a:rPr lang="en-US" sz="2800" dirty="0"/>
              <a:t>List and describe their roles, including pre-meeting, meeting, and follow-up responsibilities</a:t>
            </a:r>
          </a:p>
          <a:p>
            <a:pPr marL="514350" indent="-514350">
              <a:buFont typeface="+mj-lt"/>
              <a:buAutoNum type="arabicPeriod"/>
            </a:pPr>
            <a:r>
              <a:rPr lang="en-US" sz="2800" dirty="0"/>
              <a:t>Describe how SEMPC’s committees operate, in terms of membership, access to information, decision making, and reporting their work &amp; recommendations to the full PC</a:t>
            </a:r>
          </a:p>
          <a:p>
            <a:pPr marL="514350" indent="-514350">
              <a:buFont typeface="+mj-lt"/>
              <a:buAutoNum type="arabicPeriod"/>
            </a:pPr>
            <a:r>
              <a:rPr lang="en-US" sz="2800" dirty="0"/>
              <a:t>Explain the support PCS staff will provide and the limits of that support</a:t>
            </a:r>
          </a:p>
          <a:p>
            <a:pPr marL="514350" indent="-514350">
              <a:buFont typeface="+mj-lt"/>
              <a:buAutoNum type="arabicPeriod"/>
            </a:pPr>
            <a:r>
              <a:rPr lang="en-US" sz="2800" dirty="0"/>
              <a:t>Identify the written policies and procedures they expect to use in their roles as committee co-chairs</a:t>
            </a:r>
          </a:p>
          <a:p>
            <a:pPr marL="0" indent="0" fontAlgn="auto">
              <a:spcAft>
                <a:spcPts val="0"/>
              </a:spcAft>
              <a:buFont typeface="Arial" panose="020B0604020202020204" pitchFamily="34" charset="0"/>
              <a:buNone/>
              <a:defRPr/>
            </a:pPr>
            <a:endParaRPr lang="en-US" sz="2600" b="1" dirty="0"/>
          </a:p>
          <a:p>
            <a:pPr marL="514350" indent="-514350" fontAlgn="auto">
              <a:spcAft>
                <a:spcPts val="0"/>
              </a:spcAft>
              <a:buFont typeface="+mj-lt"/>
              <a:buAutoNum type="arabicPeriod"/>
              <a:defRPr/>
            </a:pPr>
            <a:endParaRPr lang="en-US" b="1" dirty="0"/>
          </a:p>
        </p:txBody>
      </p:sp>
      <p:sp>
        <p:nvSpPr>
          <p:cNvPr id="4" name="TextBox 3">
            <a:extLst>
              <a:ext uri="{FF2B5EF4-FFF2-40B4-BE49-F238E27FC236}">
                <a16:creationId xmlns:a16="http://schemas.microsoft.com/office/drawing/2014/main" id="{AC309C7D-23DD-4470-BD3F-08C2F1D2C701}"/>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a:t>
            </a:fld>
            <a:endParaRPr lang="en-US" sz="1400" dirty="0"/>
          </a:p>
        </p:txBody>
      </p:sp>
    </p:spTree>
    <p:extLst>
      <p:ext uri="{BB962C8B-B14F-4D97-AF65-F5344CB8AC3E}">
        <p14:creationId xmlns:p14="http://schemas.microsoft.com/office/powerpoint/2010/main" val="322869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A12A4-47E2-439D-8C89-4CF1CF20710C}"/>
              </a:ext>
            </a:extLst>
          </p:cNvPr>
          <p:cNvSpPr>
            <a:spLocks noGrp="1"/>
          </p:cNvSpPr>
          <p:nvPr>
            <p:ph type="title"/>
          </p:nvPr>
        </p:nvSpPr>
        <p:spPr/>
        <p:txBody>
          <a:bodyPr/>
          <a:lstStyle/>
          <a:p>
            <a:r>
              <a:rPr lang="en-US" dirty="0"/>
              <a:t>Committee Co-Chair Roles in Managing Conflict of Interest (COI) </a:t>
            </a:r>
          </a:p>
        </p:txBody>
      </p:sp>
      <p:sp>
        <p:nvSpPr>
          <p:cNvPr id="3" name="Content Placeholder 2">
            <a:extLst>
              <a:ext uri="{FF2B5EF4-FFF2-40B4-BE49-F238E27FC236}">
                <a16:creationId xmlns:a16="http://schemas.microsoft.com/office/drawing/2014/main" id="{A6BEF04A-1980-41D5-869D-82B6915E5AD1}"/>
              </a:ext>
            </a:extLst>
          </p:cNvPr>
          <p:cNvSpPr>
            <a:spLocks noGrp="1"/>
          </p:cNvSpPr>
          <p:nvPr>
            <p:ph idx="1"/>
          </p:nvPr>
        </p:nvSpPr>
        <p:spPr>
          <a:xfrm>
            <a:off x="457200" y="1682750"/>
            <a:ext cx="8229600" cy="4389438"/>
          </a:xfrm>
        </p:spPr>
        <p:txBody>
          <a:bodyPr/>
          <a:lstStyle/>
          <a:p>
            <a:pPr>
              <a:lnSpc>
                <a:spcPct val="90000"/>
              </a:lnSpc>
              <a:spcBef>
                <a:spcPts val="600"/>
              </a:spcBef>
            </a:pPr>
            <a:r>
              <a:rPr lang="en-US" sz="2400" dirty="0"/>
              <a:t>Recognize that COI affects many aspects of committee work – decisions about PSRA, needs assessment, evaluation, integrated/comprehensive planning</a:t>
            </a:r>
          </a:p>
          <a:p>
            <a:pPr>
              <a:lnSpc>
                <a:spcPct val="90000"/>
              </a:lnSpc>
              <a:spcBef>
                <a:spcPts val="600"/>
              </a:spcBef>
            </a:pPr>
            <a:r>
              <a:rPr lang="en-US" sz="2400" dirty="0"/>
              <a:t>If a member has a COI, require them to declare it both in writing and orally at the start of a meeting and/or when a situation involving possible COI arises</a:t>
            </a:r>
          </a:p>
          <a:p>
            <a:pPr>
              <a:lnSpc>
                <a:spcPct val="90000"/>
              </a:lnSpc>
              <a:spcBef>
                <a:spcPts val="600"/>
              </a:spcBef>
            </a:pPr>
            <a:r>
              <a:rPr lang="en-US" sz="2400" dirty="0"/>
              <a:t>Address how COI is managed in discussion and decision making – for example, conflicted members should not:</a:t>
            </a:r>
          </a:p>
          <a:p>
            <a:pPr lvl="1">
              <a:spcBef>
                <a:spcPts val="600"/>
              </a:spcBef>
            </a:pPr>
            <a:r>
              <a:rPr lang="en-US" sz="2000" dirty="0"/>
              <a:t>Vote on committee decisions where they have a conflict</a:t>
            </a:r>
          </a:p>
          <a:p>
            <a:pPr lvl="1">
              <a:spcBef>
                <a:spcPts val="600"/>
              </a:spcBef>
            </a:pPr>
            <a:r>
              <a:rPr lang="en-US" sz="2000" dirty="0"/>
              <a:t>Name or discuss the work of their organization in committee</a:t>
            </a:r>
          </a:p>
          <a:p>
            <a:pPr lvl="1">
              <a:spcBef>
                <a:spcPts val="600"/>
              </a:spcBef>
            </a:pPr>
            <a:r>
              <a:rPr lang="en-US" sz="2000" dirty="0"/>
              <a:t>Attempt to influence the votes of other members to benefit their organization</a:t>
            </a:r>
          </a:p>
        </p:txBody>
      </p:sp>
      <p:sp>
        <p:nvSpPr>
          <p:cNvPr id="4" name="TextBox 3">
            <a:extLst>
              <a:ext uri="{FF2B5EF4-FFF2-40B4-BE49-F238E27FC236}">
                <a16:creationId xmlns:a16="http://schemas.microsoft.com/office/drawing/2014/main" id="{82BADADF-B4AE-4E28-8C5A-599223CC9117}"/>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30</a:t>
            </a:fld>
            <a:endParaRPr lang="en-US" sz="1400" dirty="0"/>
          </a:p>
        </p:txBody>
      </p:sp>
    </p:spTree>
    <p:extLst>
      <p:ext uri="{BB962C8B-B14F-4D97-AF65-F5344CB8AC3E}">
        <p14:creationId xmlns:p14="http://schemas.microsoft.com/office/powerpoint/2010/main" val="3230282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98931-0D48-4D21-B186-F8CB36C3C736}"/>
              </a:ext>
            </a:extLst>
          </p:cNvPr>
          <p:cNvSpPr>
            <a:spLocks noGrp="1"/>
          </p:cNvSpPr>
          <p:nvPr>
            <p:ph type="title"/>
          </p:nvPr>
        </p:nvSpPr>
        <p:spPr/>
        <p:txBody>
          <a:bodyPr/>
          <a:lstStyle/>
          <a:p>
            <a:r>
              <a:rPr lang="en-US" dirty="0"/>
              <a:t>Legislatively Required Policies &amp; Procedures: Grievance Procedures</a:t>
            </a:r>
          </a:p>
        </p:txBody>
      </p:sp>
      <p:sp>
        <p:nvSpPr>
          <p:cNvPr id="3" name="Content Placeholder 2">
            <a:extLst>
              <a:ext uri="{FF2B5EF4-FFF2-40B4-BE49-F238E27FC236}">
                <a16:creationId xmlns:a16="http://schemas.microsoft.com/office/drawing/2014/main" id="{FE219A4C-82B1-41AE-9560-FFB45282D132}"/>
              </a:ext>
            </a:extLst>
          </p:cNvPr>
          <p:cNvSpPr>
            <a:spLocks noGrp="1"/>
          </p:cNvSpPr>
          <p:nvPr>
            <p:ph idx="1"/>
          </p:nvPr>
        </p:nvSpPr>
        <p:spPr/>
        <p:txBody>
          <a:bodyPr/>
          <a:lstStyle/>
          <a:p>
            <a:pPr marL="0" indent="0">
              <a:buNone/>
            </a:pPr>
            <a:r>
              <a:rPr lang="en-US" sz="2400" b="1" dirty="0"/>
              <a:t>Legislation says that:</a:t>
            </a:r>
          </a:p>
          <a:p>
            <a:pPr>
              <a:spcBef>
                <a:spcPts val="600"/>
              </a:spcBef>
            </a:pPr>
            <a:r>
              <a:rPr lang="en-US" sz="2400" dirty="0"/>
              <a:t>“A planning council…shall develop procedures for addressing grievances with respect to funding…, including procedures for submitting grievances that cannot be resolved to binding arbitration” and “such procedures shall be described in the bylaws of the planning council” </a:t>
            </a:r>
            <a:r>
              <a:rPr lang="en-US" sz="2400" i="1" dirty="0"/>
              <a:t>[§2602(b)(6)]</a:t>
            </a:r>
            <a:endParaRPr lang="en-US" sz="2400" dirty="0"/>
          </a:p>
          <a:p>
            <a:pPr>
              <a:spcBef>
                <a:spcPts val="600"/>
              </a:spcBef>
            </a:pPr>
            <a:r>
              <a:rPr lang="en-US" sz="2400" dirty="0"/>
              <a:t>Grievance procedures must be consistent with model procedures developed by HRSA and must be reviewed by HRSA HAB  </a:t>
            </a:r>
            <a:r>
              <a:rPr lang="en-US" sz="2400" i="1" dirty="0"/>
              <a:t>[§2602(c)(2)]</a:t>
            </a:r>
            <a:endParaRPr lang="en-US" sz="2400" dirty="0"/>
          </a:p>
        </p:txBody>
      </p:sp>
      <p:sp>
        <p:nvSpPr>
          <p:cNvPr id="4" name="TextBox 3">
            <a:extLst>
              <a:ext uri="{FF2B5EF4-FFF2-40B4-BE49-F238E27FC236}">
                <a16:creationId xmlns:a16="http://schemas.microsoft.com/office/drawing/2014/main" id="{3DA534B7-9F3F-4D2C-A3AC-AEE15C7B39D1}"/>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31</a:t>
            </a:fld>
            <a:endParaRPr lang="en-US" sz="1400" dirty="0"/>
          </a:p>
        </p:txBody>
      </p:sp>
    </p:spTree>
    <p:extLst>
      <p:ext uri="{BB962C8B-B14F-4D97-AF65-F5344CB8AC3E}">
        <p14:creationId xmlns:p14="http://schemas.microsoft.com/office/powerpoint/2010/main" val="3475881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56B4A-2C87-4272-94C9-D3D618B352BE}"/>
              </a:ext>
            </a:extLst>
          </p:cNvPr>
          <p:cNvSpPr>
            <a:spLocks noGrp="1"/>
          </p:cNvSpPr>
          <p:nvPr>
            <p:ph type="title"/>
          </p:nvPr>
        </p:nvSpPr>
        <p:spPr/>
        <p:txBody>
          <a:bodyPr/>
          <a:lstStyle/>
          <a:p>
            <a:r>
              <a:rPr lang="en-US" dirty="0"/>
              <a:t>Grievances against a PC</a:t>
            </a:r>
          </a:p>
        </p:txBody>
      </p:sp>
      <p:sp>
        <p:nvSpPr>
          <p:cNvPr id="3" name="Content Placeholder 2">
            <a:extLst>
              <a:ext uri="{FF2B5EF4-FFF2-40B4-BE49-F238E27FC236}">
                <a16:creationId xmlns:a16="http://schemas.microsoft.com/office/drawing/2014/main" id="{7598AB6D-A1AF-4BE5-BAC2-7BAA4BB1744B}"/>
              </a:ext>
            </a:extLst>
          </p:cNvPr>
          <p:cNvSpPr>
            <a:spLocks noGrp="1"/>
          </p:cNvSpPr>
          <p:nvPr>
            <p:ph idx="1"/>
          </p:nvPr>
        </p:nvSpPr>
        <p:spPr/>
        <p:txBody>
          <a:bodyPr/>
          <a:lstStyle/>
          <a:p>
            <a:pPr>
              <a:lnSpc>
                <a:spcPct val="90000"/>
              </a:lnSpc>
              <a:spcBef>
                <a:spcPts val="600"/>
              </a:spcBef>
            </a:pPr>
            <a:r>
              <a:rPr lang="en-US" sz="2400" dirty="0"/>
              <a:t>A </a:t>
            </a:r>
            <a:r>
              <a:rPr lang="en-US" sz="2400" i="1" dirty="0"/>
              <a:t>grievance</a:t>
            </a:r>
            <a:r>
              <a:rPr lang="en-US" sz="2400" dirty="0"/>
              <a:t> against a PC is a complaint or dispute about a funding-related decision, made by an affected individual or entity, and involving a formal request for resolution</a:t>
            </a:r>
          </a:p>
          <a:p>
            <a:pPr lvl="1">
              <a:lnSpc>
                <a:spcPct val="90000"/>
              </a:lnSpc>
              <a:spcBef>
                <a:spcPts val="600"/>
              </a:spcBef>
            </a:pPr>
            <a:r>
              <a:rPr lang="en-US" sz="2000" dirty="0"/>
              <a:t>Includes deviations by the PC from its established, written processes in making decisions related to funding </a:t>
            </a:r>
          </a:p>
          <a:p>
            <a:pPr>
              <a:lnSpc>
                <a:spcPct val="90000"/>
              </a:lnSpc>
              <a:spcBef>
                <a:spcPts val="600"/>
              </a:spcBef>
            </a:pPr>
            <a:r>
              <a:rPr lang="en-US" sz="2400" dirty="0"/>
              <a:t>To avoid and manage grievances, PC needs:</a:t>
            </a:r>
          </a:p>
          <a:p>
            <a:pPr lvl="1">
              <a:lnSpc>
                <a:spcPct val="90000"/>
              </a:lnSpc>
              <a:spcBef>
                <a:spcPts val="600"/>
              </a:spcBef>
            </a:pPr>
            <a:r>
              <a:rPr lang="en-US" sz="2000" dirty="0"/>
              <a:t>Clear written procedures for priority setting, resource allocation, and reallocation that are </a:t>
            </a:r>
            <a:r>
              <a:rPr lang="en-US" sz="2000" b="1" dirty="0"/>
              <a:t>consistently followed by committees </a:t>
            </a:r>
            <a:r>
              <a:rPr lang="en-US" sz="2000" dirty="0"/>
              <a:t>as well as by the full PC</a:t>
            </a:r>
          </a:p>
          <a:p>
            <a:pPr lvl="1">
              <a:lnSpc>
                <a:spcPct val="90000"/>
              </a:lnSpc>
              <a:spcBef>
                <a:spcPts val="600"/>
              </a:spcBef>
            </a:pPr>
            <a:r>
              <a:rPr lang="en-US" sz="2000" dirty="0"/>
              <a:t>Minutes/documentation of decision-making meetings</a:t>
            </a:r>
          </a:p>
          <a:p>
            <a:pPr>
              <a:lnSpc>
                <a:spcPct val="90000"/>
              </a:lnSpc>
              <a:spcBef>
                <a:spcPts val="600"/>
              </a:spcBef>
            </a:pPr>
            <a:r>
              <a:rPr lang="en-US" sz="2400" dirty="0"/>
              <a:t>A grievance is different from other types of </a:t>
            </a:r>
            <a:r>
              <a:rPr lang="en-US" sz="2400" i="1" dirty="0"/>
              <a:t>complaints, </a:t>
            </a:r>
            <a:r>
              <a:rPr lang="en-US" sz="2400" dirty="0"/>
              <a:t>which may be informal or formal and often involve issues like violations of the Code of Conduct</a:t>
            </a:r>
          </a:p>
        </p:txBody>
      </p:sp>
      <p:sp>
        <p:nvSpPr>
          <p:cNvPr id="4" name="TextBox 3">
            <a:extLst>
              <a:ext uri="{FF2B5EF4-FFF2-40B4-BE49-F238E27FC236}">
                <a16:creationId xmlns:a16="http://schemas.microsoft.com/office/drawing/2014/main" id="{89224244-52A0-43AC-A856-BEEFC539D1C4}"/>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32</a:t>
            </a:fld>
            <a:endParaRPr lang="en-US" sz="1400" dirty="0"/>
          </a:p>
        </p:txBody>
      </p:sp>
    </p:spTree>
    <p:extLst>
      <p:ext uri="{BB962C8B-B14F-4D97-AF65-F5344CB8AC3E}">
        <p14:creationId xmlns:p14="http://schemas.microsoft.com/office/powerpoint/2010/main" val="906600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98931-0D48-4D21-B186-F8CB36C3C736}"/>
              </a:ext>
            </a:extLst>
          </p:cNvPr>
          <p:cNvSpPr>
            <a:spLocks noGrp="1"/>
          </p:cNvSpPr>
          <p:nvPr>
            <p:ph type="title"/>
          </p:nvPr>
        </p:nvSpPr>
        <p:spPr/>
        <p:txBody>
          <a:bodyPr/>
          <a:lstStyle/>
          <a:p>
            <a:r>
              <a:rPr lang="en-US" dirty="0"/>
              <a:t>Legislatively Required Policies and Procedures: Open Nominations Process</a:t>
            </a:r>
          </a:p>
        </p:txBody>
      </p:sp>
      <p:sp>
        <p:nvSpPr>
          <p:cNvPr id="3" name="Content Placeholder 2">
            <a:extLst>
              <a:ext uri="{FF2B5EF4-FFF2-40B4-BE49-F238E27FC236}">
                <a16:creationId xmlns:a16="http://schemas.microsoft.com/office/drawing/2014/main" id="{FE219A4C-82B1-41AE-9560-FFB45282D132}"/>
              </a:ext>
            </a:extLst>
          </p:cNvPr>
          <p:cNvSpPr>
            <a:spLocks noGrp="1"/>
          </p:cNvSpPr>
          <p:nvPr>
            <p:ph idx="1"/>
          </p:nvPr>
        </p:nvSpPr>
        <p:spPr/>
        <p:txBody>
          <a:bodyPr/>
          <a:lstStyle/>
          <a:p>
            <a:pPr marL="0" indent="0">
              <a:spcBef>
                <a:spcPts val="1200"/>
              </a:spcBef>
              <a:buNone/>
            </a:pPr>
            <a:r>
              <a:rPr lang="en-US" sz="2400" b="1" dirty="0"/>
              <a:t>Legislation requires that:</a:t>
            </a:r>
          </a:p>
          <a:p>
            <a:pPr>
              <a:spcBef>
                <a:spcPts val="1200"/>
              </a:spcBef>
            </a:pPr>
            <a:r>
              <a:rPr lang="en-US" sz="2400" dirty="0"/>
              <a:t>“Nominations for membership on the council shall be identified through an open process and candidates shall be selected based on locally delineated and publicized criteria”</a:t>
            </a:r>
          </a:p>
          <a:p>
            <a:pPr>
              <a:spcBef>
                <a:spcPts val="1200"/>
              </a:spcBef>
            </a:pPr>
            <a:r>
              <a:rPr lang="en-US" sz="2400" dirty="0"/>
              <a:t>“Such criteria shall include a conflict-of-interest standard” consistent with legislative requirements</a:t>
            </a:r>
          </a:p>
          <a:p>
            <a:pPr marL="0" indent="0" algn="r">
              <a:buNone/>
            </a:pPr>
            <a:r>
              <a:rPr lang="en-US" dirty="0"/>
              <a:t>						</a:t>
            </a:r>
            <a:r>
              <a:rPr lang="en-US" sz="2000" i="1" dirty="0"/>
              <a:t>[§2602(b)(1)]</a:t>
            </a:r>
            <a:r>
              <a:rPr lang="en-US" sz="2000" dirty="0"/>
              <a:t> </a:t>
            </a:r>
          </a:p>
        </p:txBody>
      </p:sp>
      <p:sp>
        <p:nvSpPr>
          <p:cNvPr id="4" name="TextBox 3">
            <a:extLst>
              <a:ext uri="{FF2B5EF4-FFF2-40B4-BE49-F238E27FC236}">
                <a16:creationId xmlns:a16="http://schemas.microsoft.com/office/drawing/2014/main" id="{8B1CF8EB-9944-4C93-983E-0E9868D31619}"/>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33</a:t>
            </a:fld>
            <a:endParaRPr lang="en-US" sz="1400" dirty="0"/>
          </a:p>
        </p:txBody>
      </p:sp>
    </p:spTree>
    <p:extLst>
      <p:ext uri="{BB962C8B-B14F-4D97-AF65-F5344CB8AC3E}">
        <p14:creationId xmlns:p14="http://schemas.microsoft.com/office/powerpoint/2010/main" val="1361997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BD6B-57F1-4B9E-AC1E-89E3A4904872}"/>
              </a:ext>
            </a:extLst>
          </p:cNvPr>
          <p:cNvSpPr>
            <a:spLocks noGrp="1"/>
          </p:cNvSpPr>
          <p:nvPr>
            <p:ph type="title"/>
          </p:nvPr>
        </p:nvSpPr>
        <p:spPr/>
        <p:txBody>
          <a:bodyPr/>
          <a:lstStyle/>
          <a:p>
            <a:r>
              <a:rPr lang="en-US" dirty="0"/>
              <a:t>Committee Responsibilities for the Open Nominations Process</a:t>
            </a:r>
          </a:p>
        </p:txBody>
      </p:sp>
      <p:sp>
        <p:nvSpPr>
          <p:cNvPr id="3" name="Content Placeholder 2">
            <a:extLst>
              <a:ext uri="{FF2B5EF4-FFF2-40B4-BE49-F238E27FC236}">
                <a16:creationId xmlns:a16="http://schemas.microsoft.com/office/drawing/2014/main" id="{5F833CC7-4BC6-4D46-8B78-05CE4D542F9B}"/>
              </a:ext>
            </a:extLst>
          </p:cNvPr>
          <p:cNvSpPr>
            <a:spLocks noGrp="1"/>
          </p:cNvSpPr>
          <p:nvPr>
            <p:ph idx="1"/>
          </p:nvPr>
        </p:nvSpPr>
        <p:spPr/>
        <p:txBody>
          <a:bodyPr/>
          <a:lstStyle/>
          <a:p>
            <a:r>
              <a:rPr lang="en-US" sz="2600" dirty="0"/>
              <a:t>PC members are selected through an open nominations process, implemented by the SEMPC Membership/Operations Committee</a:t>
            </a:r>
          </a:p>
          <a:p>
            <a:r>
              <a:rPr lang="en-US" sz="2600" dirty="0"/>
              <a:t>Committee process expected to ensure that:</a:t>
            </a:r>
          </a:p>
          <a:p>
            <a:pPr lvl="1">
              <a:spcBef>
                <a:spcPts val="0"/>
              </a:spcBef>
              <a:spcAft>
                <a:spcPts val="300"/>
              </a:spcAft>
            </a:pPr>
            <a:r>
              <a:rPr lang="en-US" sz="2400" dirty="0"/>
              <a:t>Everyone recommended for appointment by the CEO has gone through the open nominations process</a:t>
            </a:r>
          </a:p>
          <a:p>
            <a:pPr lvl="1">
              <a:spcBef>
                <a:spcPts val="0"/>
              </a:spcBef>
              <a:spcAft>
                <a:spcPts val="300"/>
              </a:spcAft>
            </a:pPr>
            <a:r>
              <a:rPr lang="en-US" sz="2400" dirty="0"/>
              <a:t>SEMPC includes broad community representation and legislatively-required and Bylaws-specified seats are filled</a:t>
            </a:r>
          </a:p>
          <a:p>
            <a:pPr lvl="1">
              <a:spcBef>
                <a:spcPts val="0"/>
              </a:spcBef>
              <a:spcAft>
                <a:spcPts val="300"/>
              </a:spcAft>
            </a:pPr>
            <a:r>
              <a:rPr lang="en-US" sz="2400" dirty="0"/>
              <a:t>SEMPC deliberations include diverse perspectives from a membership that is reflective of the local epidemic</a:t>
            </a:r>
          </a:p>
        </p:txBody>
      </p:sp>
      <p:sp>
        <p:nvSpPr>
          <p:cNvPr id="4" name="TextBox 3">
            <a:extLst>
              <a:ext uri="{FF2B5EF4-FFF2-40B4-BE49-F238E27FC236}">
                <a16:creationId xmlns:a16="http://schemas.microsoft.com/office/drawing/2014/main" id="{3F0A67EE-7112-4E0A-844E-33B72E28E42D}"/>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34</a:t>
            </a:fld>
            <a:endParaRPr lang="en-US" sz="1400" dirty="0"/>
          </a:p>
        </p:txBody>
      </p:sp>
    </p:spTree>
    <p:extLst>
      <p:ext uri="{BB962C8B-B14F-4D97-AF65-F5344CB8AC3E}">
        <p14:creationId xmlns:p14="http://schemas.microsoft.com/office/powerpoint/2010/main" val="4115099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F7530-7923-49A2-86BB-D94A14F20DBA}"/>
              </a:ext>
            </a:extLst>
          </p:cNvPr>
          <p:cNvSpPr>
            <a:spLocks noGrp="1"/>
          </p:cNvSpPr>
          <p:nvPr>
            <p:ph type="title"/>
          </p:nvPr>
        </p:nvSpPr>
        <p:spPr/>
        <p:txBody>
          <a:bodyPr/>
          <a:lstStyle/>
          <a:p>
            <a:r>
              <a:rPr lang="en-US" dirty="0"/>
              <a:t>Other SEMPC Policies and Procedures  (P&amp;P)</a:t>
            </a:r>
            <a:r>
              <a:rPr lang="en-US" dirty="0">
                <a:solidFill>
                  <a:schemeClr val="bg1"/>
                </a:solidFill>
              </a:rPr>
              <a:t>1</a:t>
            </a:r>
          </a:p>
        </p:txBody>
      </p:sp>
      <p:sp>
        <p:nvSpPr>
          <p:cNvPr id="3" name="Content Placeholder 2">
            <a:extLst>
              <a:ext uri="{FF2B5EF4-FFF2-40B4-BE49-F238E27FC236}">
                <a16:creationId xmlns:a16="http://schemas.microsoft.com/office/drawing/2014/main" id="{CA38CD87-518D-4C00-957C-44C0CFCDD88B}"/>
              </a:ext>
            </a:extLst>
          </p:cNvPr>
          <p:cNvSpPr>
            <a:spLocks noGrp="1"/>
          </p:cNvSpPr>
          <p:nvPr>
            <p:ph idx="1"/>
          </p:nvPr>
        </p:nvSpPr>
        <p:spPr/>
        <p:txBody>
          <a:bodyPr/>
          <a:lstStyle/>
          <a:p>
            <a:pPr>
              <a:spcBef>
                <a:spcPts val="600"/>
              </a:spcBef>
            </a:pPr>
            <a:r>
              <a:rPr lang="en-US" b="1" dirty="0"/>
              <a:t>PC operations:</a:t>
            </a:r>
          </a:p>
          <a:p>
            <a:pPr lvl="1">
              <a:spcBef>
                <a:spcPts val="600"/>
              </a:spcBef>
            </a:pPr>
            <a:r>
              <a:rPr lang="en-US" sz="2300" dirty="0"/>
              <a:t>Code of Conduct</a:t>
            </a:r>
          </a:p>
          <a:p>
            <a:pPr lvl="1">
              <a:spcBef>
                <a:spcPts val="600"/>
              </a:spcBef>
            </a:pPr>
            <a:r>
              <a:rPr lang="en-US" sz="2300" dirty="0"/>
              <a:t>Expense Reimbursement</a:t>
            </a:r>
          </a:p>
          <a:p>
            <a:pPr lvl="1">
              <a:spcBef>
                <a:spcPts val="600"/>
              </a:spcBef>
            </a:pPr>
            <a:r>
              <a:rPr lang="en-US" sz="2300" dirty="0"/>
              <a:t>Attendance and Participation</a:t>
            </a:r>
          </a:p>
          <a:p>
            <a:pPr>
              <a:spcBef>
                <a:spcPts val="600"/>
              </a:spcBef>
            </a:pPr>
            <a:r>
              <a:rPr lang="en-US" b="1" dirty="0"/>
              <a:t>Planning Tasks: </a:t>
            </a:r>
          </a:p>
          <a:p>
            <a:pPr lvl="1">
              <a:spcBef>
                <a:spcPts val="600"/>
              </a:spcBef>
            </a:pPr>
            <a:r>
              <a:rPr lang="en-US" sz="2300" dirty="0"/>
              <a:t>Needs Assessment</a:t>
            </a:r>
          </a:p>
          <a:p>
            <a:pPr lvl="1">
              <a:spcBef>
                <a:spcPts val="600"/>
              </a:spcBef>
            </a:pPr>
            <a:r>
              <a:rPr lang="en-US" sz="2300" dirty="0"/>
              <a:t>Priority Setting and Resource Allocation, Reallocation  including Rapid Reallocation</a:t>
            </a:r>
          </a:p>
          <a:p>
            <a:pPr lvl="1">
              <a:spcBef>
                <a:spcPts val="600"/>
              </a:spcBef>
            </a:pPr>
            <a:r>
              <a:rPr lang="en-US" sz="2300" dirty="0"/>
              <a:t>Assessment of the Administrative Mechanism (AAM)</a:t>
            </a:r>
          </a:p>
          <a:p>
            <a:pPr lvl="1">
              <a:spcBef>
                <a:spcPts val="600"/>
              </a:spcBef>
            </a:pPr>
            <a:r>
              <a:rPr lang="en-US" sz="2300" dirty="0"/>
              <a:t>Use of Carryover Funds</a:t>
            </a:r>
          </a:p>
          <a:p>
            <a:pPr>
              <a:spcBef>
                <a:spcPts val="600"/>
              </a:spcBef>
            </a:pPr>
            <a:endParaRPr lang="en-US" dirty="0"/>
          </a:p>
          <a:p>
            <a:pPr>
              <a:spcBef>
                <a:spcPts val="600"/>
              </a:spcBef>
            </a:pPr>
            <a:endParaRPr lang="en-US" dirty="0"/>
          </a:p>
        </p:txBody>
      </p:sp>
      <p:sp>
        <p:nvSpPr>
          <p:cNvPr id="4" name="TextBox 3">
            <a:extLst>
              <a:ext uri="{FF2B5EF4-FFF2-40B4-BE49-F238E27FC236}">
                <a16:creationId xmlns:a16="http://schemas.microsoft.com/office/drawing/2014/main" id="{EE5D9D6B-C92A-4338-A309-6D25DFD6092E}"/>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35</a:t>
            </a:fld>
            <a:endParaRPr lang="en-US" sz="1400" dirty="0"/>
          </a:p>
        </p:txBody>
      </p:sp>
    </p:spTree>
    <p:extLst>
      <p:ext uri="{BB962C8B-B14F-4D97-AF65-F5344CB8AC3E}">
        <p14:creationId xmlns:p14="http://schemas.microsoft.com/office/powerpoint/2010/main" val="2459505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A2ACA9C-1E8D-1E4D-BD3D-49D20EFCE6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400"/>
            <a:ext cx="1754965" cy="1169976"/>
          </a:xfrm>
          <a:prstGeom prst="rect">
            <a:avLst/>
          </a:prstGeom>
        </p:spPr>
      </p:pic>
      <p:sp>
        <p:nvSpPr>
          <p:cNvPr id="3" name="Title 2"/>
          <p:cNvSpPr>
            <a:spLocks noGrp="1"/>
          </p:cNvSpPr>
          <p:nvPr>
            <p:ph type="title"/>
          </p:nvPr>
        </p:nvSpPr>
        <p:spPr>
          <a:xfrm>
            <a:off x="1447800" y="274638"/>
            <a:ext cx="7239000" cy="1143000"/>
          </a:xfrm>
        </p:spPr>
        <p:txBody>
          <a:bodyPr/>
          <a:lstStyle/>
          <a:p>
            <a:r>
              <a:rPr lang="en-US" dirty="0"/>
              <a:t>Follow-Up Assignment: Sharing Responsibilities</a:t>
            </a:r>
          </a:p>
        </p:txBody>
      </p:sp>
      <p:sp>
        <p:nvSpPr>
          <p:cNvPr id="2" name="Content Placeholder 1"/>
          <p:cNvSpPr>
            <a:spLocks noGrp="1"/>
          </p:cNvSpPr>
          <p:nvPr>
            <p:ph idx="1"/>
          </p:nvPr>
        </p:nvSpPr>
        <p:spPr/>
        <p:txBody>
          <a:bodyPr/>
          <a:lstStyle/>
          <a:p>
            <a:pPr marL="0" indent="0">
              <a:buNone/>
            </a:pPr>
            <a:r>
              <a:rPr lang="en-US" dirty="0"/>
              <a:t>Over the next 2 weeks, the co-chairs of each committee should meet; veteran co-chairs not at this training will be informed of the need to meet. At the meeting, please:</a:t>
            </a:r>
          </a:p>
          <a:p>
            <a:pPr marL="457200" indent="-457200">
              <a:buFont typeface="+mj-lt"/>
              <a:buAutoNum type="arabicPeriod"/>
            </a:pPr>
            <a:r>
              <a:rPr lang="en-US" sz="2300" dirty="0"/>
              <a:t>Agree and write down an initial division/sharing of responsibilities – for example:</a:t>
            </a:r>
          </a:p>
          <a:p>
            <a:pPr lvl="1">
              <a:spcBef>
                <a:spcPts val="0"/>
              </a:spcBef>
            </a:pPr>
            <a:r>
              <a:rPr lang="en-US" sz="2100" dirty="0"/>
              <a:t>How will you develop the agenda for each meeting?</a:t>
            </a:r>
          </a:p>
          <a:p>
            <a:pPr lvl="1">
              <a:spcBef>
                <a:spcPts val="0"/>
              </a:spcBef>
            </a:pPr>
            <a:r>
              <a:rPr lang="en-US" sz="2100" dirty="0"/>
              <a:t>Will one chair all meetings or will you rotate chairing meetings?</a:t>
            </a:r>
          </a:p>
          <a:p>
            <a:pPr lvl="1">
              <a:spcBef>
                <a:spcPts val="0"/>
              </a:spcBef>
            </a:pPr>
            <a:r>
              <a:rPr lang="en-US" sz="2100" dirty="0"/>
              <a:t>Will the person not chairing the meeting take notes and draft the meeting summary/minutes (using the template provided)?</a:t>
            </a:r>
          </a:p>
          <a:p>
            <a:pPr lvl="1">
              <a:spcBef>
                <a:spcPts val="0"/>
              </a:spcBef>
            </a:pPr>
            <a:r>
              <a:rPr lang="en-US" sz="2100" dirty="0"/>
              <a:t>How will you divide other tasks discussed in this training?</a:t>
            </a:r>
          </a:p>
          <a:p>
            <a:pPr marL="514350" indent="-457200">
              <a:buFont typeface="+mj-lt"/>
              <a:buAutoNum type="arabicPeriod"/>
            </a:pPr>
            <a:r>
              <a:rPr lang="en-US" sz="2300" dirty="0"/>
              <a:t>Identify your “officer development needs” for discussion at a SEMPC expanded Executive Committee meeting next month, which will include all co-chairs.</a:t>
            </a:r>
          </a:p>
        </p:txBody>
      </p:sp>
      <p:sp>
        <p:nvSpPr>
          <p:cNvPr id="4" name="TextBox 3">
            <a:extLst>
              <a:ext uri="{FF2B5EF4-FFF2-40B4-BE49-F238E27FC236}">
                <a16:creationId xmlns:a16="http://schemas.microsoft.com/office/drawing/2014/main" id="{07C9DCF8-E48C-490D-9557-0F648769DE10}"/>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36</a:t>
            </a:fld>
            <a:endParaRPr lang="en-US" sz="1400" dirty="0"/>
          </a:p>
        </p:txBody>
      </p:sp>
    </p:spTree>
    <p:extLst>
      <p:ext uri="{BB962C8B-B14F-4D97-AF65-F5344CB8AC3E}">
        <p14:creationId xmlns:p14="http://schemas.microsoft.com/office/powerpoint/2010/main" val="41624337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 Up</a:t>
            </a:r>
          </a:p>
        </p:txBody>
      </p:sp>
      <p:sp>
        <p:nvSpPr>
          <p:cNvPr id="3" name="Content Placeholder 2"/>
          <p:cNvSpPr>
            <a:spLocks noGrp="1"/>
          </p:cNvSpPr>
          <p:nvPr>
            <p:ph idx="1"/>
          </p:nvPr>
        </p:nvSpPr>
        <p:spPr/>
        <p:txBody>
          <a:bodyPr/>
          <a:lstStyle/>
          <a:p>
            <a:r>
              <a:rPr lang="en-US" dirty="0"/>
              <a:t>Committee co-chairs have well-defined roles and responsibilities, shared by the two co-chairs </a:t>
            </a:r>
          </a:p>
          <a:p>
            <a:r>
              <a:rPr lang="en-US" dirty="0"/>
              <a:t>A key responsibility is planning, chairing/managing, and following up on committee meetings</a:t>
            </a:r>
          </a:p>
          <a:p>
            <a:r>
              <a:rPr lang="en-US" dirty="0"/>
              <a:t>Co-chairs are responsible for ensuring the committee has a clear work plan and follows it</a:t>
            </a:r>
          </a:p>
          <a:p>
            <a:r>
              <a:rPr lang="en-US" dirty="0"/>
              <a:t>SEMPC has well-established processes for committee operations, but also flexibility so co-chairs can innovate &amp; improve</a:t>
            </a:r>
          </a:p>
          <a:p>
            <a:r>
              <a:rPr lang="en-US" dirty="0"/>
              <a:t>PCS staff support committees, but depend on co-chairs as well</a:t>
            </a:r>
          </a:p>
          <a:p>
            <a:r>
              <a:rPr lang="en-US" dirty="0"/>
              <a:t>Bylaws, policies and procedures provide tools to assist co-chairs</a:t>
            </a:r>
          </a:p>
          <a:p>
            <a:endParaRPr lang="en-US" dirty="0"/>
          </a:p>
        </p:txBody>
      </p:sp>
      <p:sp>
        <p:nvSpPr>
          <p:cNvPr id="4" name="TextBox 3">
            <a:extLst>
              <a:ext uri="{FF2B5EF4-FFF2-40B4-BE49-F238E27FC236}">
                <a16:creationId xmlns:a16="http://schemas.microsoft.com/office/drawing/2014/main" id="{3D512756-C34D-4217-B603-7D0573ED717E}"/>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37</a:t>
            </a:fld>
            <a:endParaRPr lang="en-US" sz="1400" dirty="0"/>
          </a:p>
        </p:txBody>
      </p:sp>
    </p:spTree>
    <p:extLst>
      <p:ext uri="{BB962C8B-B14F-4D97-AF65-F5344CB8AC3E}">
        <p14:creationId xmlns:p14="http://schemas.microsoft.com/office/powerpoint/2010/main" val="1421578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Training Assessment</a:t>
            </a:r>
          </a:p>
        </p:txBody>
      </p:sp>
      <p:sp>
        <p:nvSpPr>
          <p:cNvPr id="3" name="Content Placeholder 2"/>
          <p:cNvSpPr>
            <a:spLocks noGrp="1"/>
          </p:cNvSpPr>
          <p:nvPr>
            <p:ph idx="1"/>
          </p:nvPr>
        </p:nvSpPr>
        <p:spPr/>
        <p:txBody>
          <a:bodyPr/>
          <a:lstStyle/>
          <a:p>
            <a:pPr marL="0" indent="0">
              <a:buNone/>
            </a:pPr>
            <a:r>
              <a:rPr lang="en-US" dirty="0"/>
              <a:t>Please take 1-2 minutes to write down the following on the paper provided. We will collect the paper. Then we will spend a few minutes sharing responses. Please tell us:</a:t>
            </a:r>
          </a:p>
          <a:p>
            <a:pPr marL="461963" indent="-461963">
              <a:buAutoNum type="arabicPeriod"/>
            </a:pPr>
            <a:r>
              <a:rPr lang="en-US" sz="2300" i="1" dirty="0"/>
              <a:t>What is your single most important take-away from this training – what did you find most important or useful?</a:t>
            </a:r>
          </a:p>
          <a:p>
            <a:pPr marL="461963" indent="-461963">
              <a:buAutoNum type="arabicPeriod"/>
            </a:pPr>
            <a:r>
              <a:rPr lang="en-US" sz="2300" i="1" dirty="0"/>
              <a:t>How prepared are you now to carry out your responsibilities as a committee co-chair? Please write down a number between 1 and 5, where 1 = not at all prepared and 5 = very well prepared.</a:t>
            </a:r>
          </a:p>
          <a:p>
            <a:pPr marL="461963" indent="-461963">
              <a:buAutoNum type="arabicPeriod"/>
            </a:pPr>
            <a:r>
              <a:rPr lang="en-US" sz="2300" i="1" dirty="0"/>
              <a:t>What, if any, additional training, information, or support do you need to successfully carry out your role as a committee co-chair? Be as specific as you can.</a:t>
            </a:r>
          </a:p>
        </p:txBody>
      </p:sp>
      <p:sp>
        <p:nvSpPr>
          <p:cNvPr id="4" name="TextBox 3">
            <a:extLst>
              <a:ext uri="{FF2B5EF4-FFF2-40B4-BE49-F238E27FC236}">
                <a16:creationId xmlns:a16="http://schemas.microsoft.com/office/drawing/2014/main" id="{FE0B58B7-DEB4-40C6-A5EE-44D9FDB1A296}"/>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38</a:t>
            </a:fld>
            <a:endParaRPr lang="en-US" sz="1400" dirty="0"/>
          </a:p>
        </p:txBody>
      </p:sp>
    </p:spTree>
    <p:extLst>
      <p:ext uri="{BB962C8B-B14F-4D97-AF65-F5344CB8AC3E}">
        <p14:creationId xmlns:p14="http://schemas.microsoft.com/office/powerpoint/2010/main" val="326352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of Committee Co-Chairs</a:t>
            </a:r>
          </a:p>
        </p:txBody>
      </p:sp>
      <p:sp>
        <p:nvSpPr>
          <p:cNvPr id="3" name="Text Placeholder 2"/>
          <p:cNvSpPr>
            <a:spLocks noGrp="1"/>
          </p:cNvSpPr>
          <p:nvPr>
            <p:ph type="body" idx="1"/>
          </p:nvPr>
        </p:nvSpPr>
        <p:spPr/>
        <p:txBody>
          <a:bodyPr/>
          <a:lstStyle/>
          <a:p>
            <a:r>
              <a:rPr lang="en-US" sz="2400" dirty="0"/>
              <a:t>Summary of Roles and Responsibilities</a:t>
            </a:r>
          </a:p>
          <a:p>
            <a:r>
              <a:rPr lang="en-US" sz="2400" dirty="0"/>
              <a:t>Work Plans</a:t>
            </a:r>
          </a:p>
          <a:p>
            <a:r>
              <a:rPr lang="en-US" sz="2400" dirty="0"/>
              <a:t>Meetings</a:t>
            </a:r>
          </a:p>
        </p:txBody>
      </p:sp>
      <p:sp>
        <p:nvSpPr>
          <p:cNvPr id="4" name="TextBox 3">
            <a:extLst>
              <a:ext uri="{FF2B5EF4-FFF2-40B4-BE49-F238E27FC236}">
                <a16:creationId xmlns:a16="http://schemas.microsoft.com/office/drawing/2014/main" id="{0AF16165-A25E-44F6-B1CF-9D332F181FCC}"/>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4</a:t>
            </a:fld>
            <a:endParaRPr lang="en-US" sz="1400" dirty="0"/>
          </a:p>
        </p:txBody>
      </p:sp>
    </p:spTree>
    <p:extLst>
      <p:ext uri="{BB962C8B-B14F-4D97-AF65-F5344CB8AC3E}">
        <p14:creationId xmlns:p14="http://schemas.microsoft.com/office/powerpoint/2010/main" val="397556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for SEMPC Committee Co-Chairs</a:t>
            </a:r>
          </a:p>
        </p:txBody>
      </p:sp>
      <p:sp>
        <p:nvSpPr>
          <p:cNvPr id="3" name="Content Placeholder 2"/>
          <p:cNvSpPr>
            <a:spLocks noGrp="1"/>
          </p:cNvSpPr>
          <p:nvPr>
            <p:ph idx="1"/>
          </p:nvPr>
        </p:nvSpPr>
        <p:spPr/>
        <p:txBody>
          <a:bodyPr/>
          <a:lstStyle/>
          <a:p>
            <a:pPr>
              <a:spcBef>
                <a:spcPts val="300"/>
              </a:spcBef>
            </a:pPr>
            <a:r>
              <a:rPr lang="en-US" dirty="0"/>
              <a:t>Develop, follow, and monitor progress on committee work plan</a:t>
            </a:r>
          </a:p>
          <a:p>
            <a:pPr>
              <a:spcBef>
                <a:spcPts val="300"/>
              </a:spcBef>
            </a:pPr>
            <a:r>
              <a:rPr lang="en-US" dirty="0"/>
              <a:t>Develop committee meeting agendas and work with staff to identify data, materials, and staffing needs for meetings</a:t>
            </a:r>
          </a:p>
          <a:p>
            <a:pPr>
              <a:spcBef>
                <a:spcPts val="300"/>
              </a:spcBef>
            </a:pPr>
            <a:r>
              <a:rPr lang="en-US" dirty="0"/>
              <a:t>Help recruit committee members as appropriate</a:t>
            </a:r>
          </a:p>
          <a:p>
            <a:pPr>
              <a:spcBef>
                <a:spcPts val="300"/>
              </a:spcBef>
            </a:pPr>
            <a:r>
              <a:rPr lang="en-US" dirty="0"/>
              <a:t>During meetings:</a:t>
            </a:r>
          </a:p>
          <a:p>
            <a:pPr lvl="1">
              <a:spcBef>
                <a:spcPts val="300"/>
              </a:spcBef>
            </a:pPr>
            <a:r>
              <a:rPr lang="en-US" sz="2300" dirty="0"/>
              <a:t>Chair and manage meetings, following Bylaws, policies and procedures, and agreed-upon decision-making process</a:t>
            </a:r>
          </a:p>
          <a:p>
            <a:pPr lvl="1">
              <a:spcBef>
                <a:spcPts val="300"/>
              </a:spcBef>
            </a:pPr>
            <a:r>
              <a:rPr lang="en-US" sz="2300" dirty="0"/>
              <a:t>Ensure availability of needed materials; project during discussion if possible</a:t>
            </a:r>
          </a:p>
          <a:p>
            <a:pPr lvl="1">
              <a:spcBef>
                <a:spcPts val="300"/>
              </a:spcBef>
            </a:pPr>
            <a:r>
              <a:rPr lang="en-US" sz="2300" dirty="0"/>
              <a:t>Document action items and help prepare minutes (using template provided)</a:t>
            </a:r>
          </a:p>
          <a:p>
            <a:endParaRPr lang="en-US" dirty="0"/>
          </a:p>
        </p:txBody>
      </p:sp>
      <p:sp>
        <p:nvSpPr>
          <p:cNvPr id="4" name="TextBox 3">
            <a:extLst>
              <a:ext uri="{FF2B5EF4-FFF2-40B4-BE49-F238E27FC236}">
                <a16:creationId xmlns:a16="http://schemas.microsoft.com/office/drawing/2014/main" id="{DF8F4877-2B03-425F-96D9-1EB4608FEDCC}"/>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5</a:t>
            </a:fld>
            <a:endParaRPr lang="en-US" sz="1400" dirty="0"/>
          </a:p>
        </p:txBody>
      </p:sp>
    </p:spTree>
    <p:extLst>
      <p:ext uri="{BB962C8B-B14F-4D97-AF65-F5344CB8AC3E}">
        <p14:creationId xmlns:p14="http://schemas.microsoft.com/office/powerpoint/2010/main" val="272554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for SEMPC Committee Co-Chairs (cont.)</a:t>
            </a:r>
          </a:p>
        </p:txBody>
      </p:sp>
      <p:sp>
        <p:nvSpPr>
          <p:cNvPr id="3" name="Content Placeholder 2"/>
          <p:cNvSpPr>
            <a:spLocks noGrp="1"/>
          </p:cNvSpPr>
          <p:nvPr>
            <p:ph idx="1"/>
          </p:nvPr>
        </p:nvSpPr>
        <p:spPr/>
        <p:txBody>
          <a:bodyPr/>
          <a:lstStyle/>
          <a:p>
            <a:pPr>
              <a:spcBef>
                <a:spcPts val="300"/>
              </a:spcBef>
            </a:pPr>
            <a:r>
              <a:rPr lang="en-US" dirty="0"/>
              <a:t>Ensure meeting follow up</a:t>
            </a:r>
          </a:p>
          <a:p>
            <a:pPr>
              <a:spcBef>
                <a:spcPts val="300"/>
              </a:spcBef>
            </a:pPr>
            <a:r>
              <a:rPr lang="en-US" dirty="0"/>
              <a:t>Arrange training &amp; mentoring for committee members</a:t>
            </a:r>
          </a:p>
          <a:p>
            <a:pPr>
              <a:spcBef>
                <a:spcPts val="300"/>
              </a:spcBef>
            </a:pPr>
            <a:r>
              <a:rPr lang="en-US" dirty="0"/>
              <a:t>Help prepare/review work products/reports</a:t>
            </a:r>
          </a:p>
          <a:p>
            <a:pPr>
              <a:spcBef>
                <a:spcPts val="300"/>
              </a:spcBef>
            </a:pPr>
            <a:r>
              <a:rPr lang="en-US" dirty="0"/>
              <a:t>Work collaboratively with other committees</a:t>
            </a:r>
          </a:p>
          <a:p>
            <a:pPr>
              <a:spcBef>
                <a:spcPts val="300"/>
              </a:spcBef>
            </a:pPr>
            <a:r>
              <a:rPr lang="en-US" dirty="0"/>
              <a:t>Represent/report for the committee at Executive Committee and PC meetings</a:t>
            </a:r>
          </a:p>
          <a:p>
            <a:pPr marL="0" indent="0">
              <a:buNone/>
            </a:pPr>
            <a:r>
              <a:rPr lang="en-US" i="1" dirty="0"/>
              <a:t>Share these roles between co-chairs</a:t>
            </a:r>
          </a:p>
        </p:txBody>
      </p:sp>
      <p:sp>
        <p:nvSpPr>
          <p:cNvPr id="4" name="TextBox 3">
            <a:extLst>
              <a:ext uri="{FF2B5EF4-FFF2-40B4-BE49-F238E27FC236}">
                <a16:creationId xmlns:a16="http://schemas.microsoft.com/office/drawing/2014/main" id="{3D9A6DEF-7B2C-41D1-BE66-C68B7D6187AE}"/>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6</a:t>
            </a:fld>
            <a:endParaRPr lang="en-US" sz="1400" dirty="0"/>
          </a:p>
        </p:txBody>
      </p:sp>
    </p:spTree>
    <p:extLst>
      <p:ext uri="{BB962C8B-B14F-4D97-AF65-F5344CB8AC3E}">
        <p14:creationId xmlns:p14="http://schemas.microsoft.com/office/powerpoint/2010/main" val="58338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Minutes Template: Committee Meeting</a:t>
            </a:r>
          </a:p>
        </p:txBody>
      </p:sp>
      <p:sp>
        <p:nvSpPr>
          <p:cNvPr id="4" name="Rectangle 3"/>
          <p:cNvSpPr/>
          <p:nvPr/>
        </p:nvSpPr>
        <p:spPr>
          <a:xfrm>
            <a:off x="457200" y="1600200"/>
            <a:ext cx="8229600" cy="4924425"/>
          </a:xfrm>
          <a:prstGeom prst="rect">
            <a:avLst/>
          </a:prstGeom>
        </p:spPr>
        <p:txBody>
          <a:bodyPr wrap="square">
            <a:spAutoFit/>
          </a:bodyPr>
          <a:lstStyle/>
          <a:p>
            <a:pPr marL="225425" indent="-225425">
              <a:spcAft>
                <a:spcPts val="600"/>
              </a:spcAft>
              <a:buFont typeface="Arial" panose="020B0604020202020204" pitchFamily="34" charset="0"/>
              <a:buChar char="•"/>
            </a:pPr>
            <a:r>
              <a:rPr lang="en-US" sz="2400" b="1" dirty="0">
                <a:solidFill>
                  <a:srgbClr val="000000"/>
                </a:solidFill>
                <a:latin typeface="+mj-lt"/>
              </a:rPr>
              <a:t>Committee Name: </a:t>
            </a:r>
          </a:p>
          <a:p>
            <a:pPr marL="225425" indent="-225425">
              <a:spcAft>
                <a:spcPts val="0"/>
              </a:spcAft>
              <a:buFont typeface="Arial" panose="020B0604020202020204" pitchFamily="34" charset="0"/>
              <a:buChar char="•"/>
            </a:pPr>
            <a:r>
              <a:rPr lang="en-US" sz="2400" b="1" dirty="0">
                <a:solidFill>
                  <a:srgbClr val="000000"/>
                </a:solidFill>
                <a:latin typeface="+mj-lt"/>
              </a:rPr>
              <a:t>Meeting Date and Time:</a:t>
            </a:r>
            <a:endParaRPr lang="en-US" sz="2400" dirty="0">
              <a:solidFill>
                <a:srgbClr val="000000"/>
              </a:solidFill>
              <a:latin typeface="+mj-lt"/>
            </a:endParaRPr>
          </a:p>
          <a:p>
            <a:pPr marL="225425" indent="-225425">
              <a:spcAft>
                <a:spcPts val="600"/>
              </a:spcAft>
            </a:pPr>
            <a:r>
              <a:rPr lang="en-US" sz="2400" dirty="0">
                <a:solidFill>
                  <a:srgbClr val="000000"/>
                </a:solidFill>
                <a:latin typeface="+mj-lt"/>
              </a:rPr>
              <a:t>	Meeting called to order at ________, adjourned at _________</a:t>
            </a:r>
          </a:p>
          <a:p>
            <a:pPr marL="225425" indent="-225425">
              <a:spcAft>
                <a:spcPts val="600"/>
              </a:spcAft>
              <a:buFont typeface="Arial" panose="020B0604020202020204" pitchFamily="34" charset="0"/>
              <a:buChar char="•"/>
            </a:pPr>
            <a:r>
              <a:rPr lang="en-US" sz="2400" b="1" dirty="0">
                <a:solidFill>
                  <a:srgbClr val="000000"/>
                </a:solidFill>
                <a:latin typeface="+mj-lt"/>
              </a:rPr>
              <a:t>Location: </a:t>
            </a:r>
          </a:p>
          <a:p>
            <a:pPr marL="225425" indent="-225425">
              <a:spcAft>
                <a:spcPts val="600"/>
              </a:spcAft>
              <a:buFont typeface="Arial" panose="020B0604020202020204" pitchFamily="34" charset="0"/>
              <a:buChar char="•"/>
            </a:pPr>
            <a:r>
              <a:rPr lang="en-US" sz="2400" b="1" dirty="0">
                <a:solidFill>
                  <a:srgbClr val="000000"/>
                </a:solidFill>
                <a:latin typeface="+mj-lt"/>
              </a:rPr>
              <a:t>Attendance: </a:t>
            </a:r>
            <a:r>
              <a:rPr lang="en-US" sz="2400" dirty="0">
                <a:solidFill>
                  <a:srgbClr val="000000"/>
                </a:solidFill>
                <a:latin typeface="+mj-lt"/>
              </a:rPr>
              <a:t>[Identify Co-Chairs, members, PCS staff, recipient staff, and members of the public] </a:t>
            </a:r>
          </a:p>
          <a:p>
            <a:pPr marL="225425" indent="-225425">
              <a:spcAft>
                <a:spcPts val="600"/>
              </a:spcAft>
              <a:buFont typeface="Arial" panose="020B0604020202020204" pitchFamily="34" charset="0"/>
              <a:buChar char="•"/>
            </a:pPr>
            <a:r>
              <a:rPr lang="en-US" sz="2400" b="1" dirty="0">
                <a:solidFill>
                  <a:srgbClr val="000000"/>
                </a:solidFill>
                <a:latin typeface="+mj-lt"/>
              </a:rPr>
              <a:t>Brief Summary of Agenda </a:t>
            </a:r>
            <a:r>
              <a:rPr lang="en-US" sz="2400" dirty="0">
                <a:solidFill>
                  <a:srgbClr val="000000"/>
                </a:solidFill>
                <a:latin typeface="+mj-lt"/>
              </a:rPr>
              <a:t>[Use bullets &amp; attach copy of Agenda] </a:t>
            </a:r>
          </a:p>
          <a:p>
            <a:pPr marL="225425" indent="-225425">
              <a:spcAft>
                <a:spcPts val="600"/>
              </a:spcAft>
              <a:buFont typeface="Arial" panose="020B0604020202020204" pitchFamily="34" charset="0"/>
              <a:buChar char="•"/>
            </a:pPr>
            <a:r>
              <a:rPr lang="en-US" sz="2400" b="1" dirty="0">
                <a:solidFill>
                  <a:srgbClr val="000000"/>
                </a:solidFill>
                <a:latin typeface="+mj-lt"/>
              </a:rPr>
              <a:t>Items Discussed – Topics and Summary of Discussion </a:t>
            </a:r>
            <a:r>
              <a:rPr lang="en-US" sz="2400" dirty="0">
                <a:solidFill>
                  <a:srgbClr val="000000"/>
                </a:solidFill>
                <a:latin typeface="+mj-lt"/>
              </a:rPr>
              <a:t>[For each topic, use bullets, and include any votes or recommendations to the PC, issues/next steps]</a:t>
            </a:r>
          </a:p>
          <a:p>
            <a:endParaRPr lang="en-US" sz="2000" dirty="0"/>
          </a:p>
        </p:txBody>
      </p:sp>
      <p:sp>
        <p:nvSpPr>
          <p:cNvPr id="5" name="TextBox 4">
            <a:extLst>
              <a:ext uri="{FF2B5EF4-FFF2-40B4-BE49-F238E27FC236}">
                <a16:creationId xmlns:a16="http://schemas.microsoft.com/office/drawing/2014/main" id="{D2C6A8CB-96E8-4577-B092-F1E807512751}"/>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7</a:t>
            </a:fld>
            <a:endParaRPr lang="en-US" sz="1400" dirty="0"/>
          </a:p>
        </p:txBody>
      </p:sp>
    </p:spTree>
    <p:extLst>
      <p:ext uri="{BB962C8B-B14F-4D97-AF65-F5344CB8AC3E}">
        <p14:creationId xmlns:p14="http://schemas.microsoft.com/office/powerpoint/2010/main" val="3539550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676400" y="274638"/>
            <a:ext cx="7010400" cy="1143000"/>
          </a:xfrm>
        </p:spPr>
        <p:txBody>
          <a:bodyPr/>
          <a:lstStyle/>
          <a:p>
            <a:r>
              <a:rPr lang="en-US" dirty="0"/>
              <a:t>Quick Discussion: Committee Chair vs. Co-Chairs</a:t>
            </a:r>
          </a:p>
        </p:txBody>
      </p:sp>
      <p:pic>
        <p:nvPicPr>
          <p:cNvPr id="5" name="Picture 4">
            <a:extLst>
              <a:ext uri="{FF2B5EF4-FFF2-40B4-BE49-F238E27FC236}">
                <a16:creationId xmlns:a16="http://schemas.microsoft.com/office/drawing/2014/main" id="{D3FBF34C-940A-F74A-ABDD-CBA269A725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400"/>
            <a:ext cx="1754965" cy="1169976"/>
          </a:xfrm>
          <a:prstGeom prst="rect">
            <a:avLst/>
          </a:prstGeom>
        </p:spPr>
      </p:pic>
      <p:sp>
        <p:nvSpPr>
          <p:cNvPr id="2" name="Content Placeholder 1"/>
          <p:cNvSpPr>
            <a:spLocks noGrp="1"/>
          </p:cNvSpPr>
          <p:nvPr>
            <p:ph idx="1"/>
          </p:nvPr>
        </p:nvSpPr>
        <p:spPr/>
        <p:txBody>
          <a:bodyPr/>
          <a:lstStyle/>
          <a:p>
            <a:pPr marL="0" indent="0">
              <a:buNone/>
            </a:pPr>
            <a:r>
              <a:rPr lang="en-US" sz="2600" dirty="0"/>
              <a:t>Each SEMPC committee now has two co-chairs elected by the committee membership, and Bylaws strongly urge that at least one co-chair be a consumer. Until three years ago, committees had a single chair, appointed by the SEMPC Co-Chairs. Discuss the following:</a:t>
            </a:r>
          </a:p>
          <a:p>
            <a:pPr marL="0" indent="0">
              <a:buNone/>
            </a:pPr>
            <a:endParaRPr lang="en-US" dirty="0"/>
          </a:p>
          <a:p>
            <a:r>
              <a:rPr lang="en-US" i="1" dirty="0"/>
              <a:t>What are some advantages of having committee co-chairs rather than a single chair?</a:t>
            </a:r>
          </a:p>
          <a:p>
            <a:r>
              <a:rPr lang="en-US" i="1" dirty="0"/>
              <a:t>Can you think of any disadvantages, and if so, what are they?</a:t>
            </a:r>
          </a:p>
        </p:txBody>
      </p:sp>
      <p:sp>
        <p:nvSpPr>
          <p:cNvPr id="4" name="TextBox 3">
            <a:extLst>
              <a:ext uri="{FF2B5EF4-FFF2-40B4-BE49-F238E27FC236}">
                <a16:creationId xmlns:a16="http://schemas.microsoft.com/office/drawing/2014/main" id="{12F2DB76-C331-4C11-A3FC-3B0C7399CEAD}"/>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8</a:t>
            </a:fld>
            <a:endParaRPr lang="en-US" sz="1400" dirty="0"/>
          </a:p>
        </p:txBody>
      </p:sp>
    </p:spTree>
    <p:extLst>
      <p:ext uri="{BB962C8B-B14F-4D97-AF65-F5344CB8AC3E}">
        <p14:creationId xmlns:p14="http://schemas.microsoft.com/office/powerpoint/2010/main" val="2400401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SEMPC Work Plan Format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3872903"/>
              </p:ext>
            </p:extLst>
          </p:nvPr>
        </p:nvGraphicFramePr>
        <p:xfrm>
          <a:off x="457200" y="2163466"/>
          <a:ext cx="8229600" cy="3574004"/>
        </p:xfrm>
        <a:graphic>
          <a:graphicData uri="http://schemas.openxmlformats.org/drawingml/2006/table">
            <a:tbl>
              <a:tblPr>
                <a:tableStyleId>{5C22544A-7EE6-4342-B048-85BDC9FD1C3A}</a:tableStyleId>
              </a:tblPr>
              <a:tblGrid>
                <a:gridCol w="428219">
                  <a:extLst>
                    <a:ext uri="{9D8B030D-6E8A-4147-A177-3AD203B41FA5}">
                      <a16:colId xmlns:a16="http://schemas.microsoft.com/office/drawing/2014/main" val="20000"/>
                    </a:ext>
                  </a:extLst>
                </a:gridCol>
                <a:gridCol w="2530388">
                  <a:extLst>
                    <a:ext uri="{9D8B030D-6E8A-4147-A177-3AD203B41FA5}">
                      <a16:colId xmlns:a16="http://schemas.microsoft.com/office/drawing/2014/main" val="20001"/>
                    </a:ext>
                  </a:extLst>
                </a:gridCol>
                <a:gridCol w="1678141">
                  <a:extLst>
                    <a:ext uri="{9D8B030D-6E8A-4147-A177-3AD203B41FA5}">
                      <a16:colId xmlns:a16="http://schemas.microsoft.com/office/drawing/2014/main" val="20002"/>
                    </a:ext>
                  </a:extLst>
                </a:gridCol>
                <a:gridCol w="1840252">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517457">
                <a:tc>
                  <a:txBody>
                    <a:bodyPr/>
                    <a:lstStyle/>
                    <a:p>
                      <a:pPr marL="0" marR="0" algn="ctr">
                        <a:spcBef>
                          <a:spcPts val="0"/>
                        </a:spcBef>
                        <a:spcAft>
                          <a:spcPts val="0"/>
                        </a:spcAft>
                      </a:pPr>
                      <a:r>
                        <a:rPr lang="en-US" sz="2200" dirty="0">
                          <a:effectLst/>
                          <a:latin typeface="Arial Narrow" panose="020B0606020202030204" pitchFamily="34" charset="0"/>
                        </a:rPr>
                        <a:t> </a:t>
                      </a:r>
                    </a:p>
                    <a:p>
                      <a:pPr marL="0" marR="0" algn="ctr">
                        <a:spcBef>
                          <a:spcPts val="0"/>
                        </a:spcBef>
                        <a:spcAft>
                          <a:spcPts val="0"/>
                        </a:spcAft>
                      </a:pPr>
                      <a:r>
                        <a:rPr lang="en-US" sz="2200" dirty="0">
                          <a:effectLst/>
                          <a:latin typeface="Arial Narrow" panose="020B0606020202030204" pitchFamily="34" charset="0"/>
                        </a:rPr>
                        <a:t>#</a:t>
                      </a:r>
                      <a:endParaRPr lang="en-US" sz="2200" dirty="0">
                        <a:effectLst/>
                        <a:latin typeface="Arial Narrow" panose="020B0606020202030204" pitchFamily="34"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solidFill>
                  </a:tcPr>
                </a:tc>
                <a:tc>
                  <a:txBody>
                    <a:bodyPr/>
                    <a:lstStyle/>
                    <a:p>
                      <a:pPr marL="0" marR="0" algn="ctr">
                        <a:spcBef>
                          <a:spcPts val="0"/>
                        </a:spcBef>
                        <a:spcAft>
                          <a:spcPts val="0"/>
                        </a:spcAft>
                      </a:pPr>
                      <a:r>
                        <a:rPr lang="en-US" sz="2200" dirty="0">
                          <a:effectLst/>
                          <a:latin typeface="Arial Narrow" panose="020B0606020202030204" pitchFamily="34" charset="0"/>
                        </a:rPr>
                        <a:t>Major Tasks/Activities </a:t>
                      </a:r>
                      <a:endParaRPr lang="en-US" sz="2200" dirty="0">
                        <a:effectLst/>
                        <a:latin typeface="Arial Narrow" panose="020B0606020202030204" pitchFamily="34"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solidFill>
                  </a:tcPr>
                </a:tc>
                <a:tc>
                  <a:txBody>
                    <a:bodyPr/>
                    <a:lstStyle/>
                    <a:p>
                      <a:pPr marL="0" marR="0" algn="ctr">
                        <a:spcBef>
                          <a:spcPts val="0"/>
                        </a:spcBef>
                        <a:spcAft>
                          <a:spcPts val="0"/>
                        </a:spcAft>
                      </a:pPr>
                      <a:r>
                        <a:rPr lang="en-US" sz="2200" dirty="0">
                          <a:effectLst/>
                          <a:latin typeface="Arial Narrow" panose="020B0606020202030204" pitchFamily="34" charset="0"/>
                        </a:rPr>
                        <a:t>Products or</a:t>
                      </a:r>
                    </a:p>
                    <a:p>
                      <a:pPr marL="0" marR="0" algn="ctr">
                        <a:spcBef>
                          <a:spcPts val="0"/>
                        </a:spcBef>
                        <a:spcAft>
                          <a:spcPts val="0"/>
                        </a:spcAft>
                      </a:pPr>
                      <a:r>
                        <a:rPr lang="en-US" sz="2200" dirty="0">
                          <a:effectLst/>
                          <a:latin typeface="Arial Narrow" panose="020B0606020202030204" pitchFamily="34" charset="0"/>
                        </a:rPr>
                        <a:t>Deliverables</a:t>
                      </a:r>
                      <a:endParaRPr lang="en-US" sz="2200" dirty="0">
                        <a:effectLst/>
                        <a:latin typeface="Arial Narrow" panose="020B0606020202030204" pitchFamily="34"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solidFill>
                  </a:tcPr>
                </a:tc>
                <a:tc>
                  <a:txBody>
                    <a:bodyPr/>
                    <a:lstStyle/>
                    <a:p>
                      <a:pPr marL="0" marR="0" algn="ctr">
                        <a:spcBef>
                          <a:spcPts val="0"/>
                        </a:spcBef>
                        <a:spcAft>
                          <a:spcPts val="0"/>
                        </a:spcAft>
                      </a:pPr>
                      <a:r>
                        <a:rPr lang="en-US" sz="2200" dirty="0">
                          <a:effectLst/>
                          <a:latin typeface="Arial Narrow" panose="020B0606020202030204" pitchFamily="34" charset="0"/>
                        </a:rPr>
                        <a:t>Responsibility</a:t>
                      </a:r>
                      <a:endParaRPr lang="en-US" sz="2200" dirty="0">
                        <a:effectLst/>
                        <a:latin typeface="Arial Narrow" panose="020B0606020202030204" pitchFamily="34"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solidFill>
                  </a:tcPr>
                </a:tc>
                <a:tc>
                  <a:txBody>
                    <a:bodyPr/>
                    <a:lstStyle/>
                    <a:p>
                      <a:pPr marL="0" marR="0" algn="ctr">
                        <a:spcBef>
                          <a:spcPts val="0"/>
                        </a:spcBef>
                        <a:spcAft>
                          <a:spcPts val="0"/>
                        </a:spcAft>
                      </a:pPr>
                      <a:r>
                        <a:rPr lang="en-US" sz="2200" dirty="0">
                          <a:effectLst/>
                          <a:latin typeface="Arial Narrow" panose="020B0606020202030204" pitchFamily="34" charset="0"/>
                        </a:rPr>
                        <a:t>Deadline/ Completion Date</a:t>
                      </a:r>
                      <a:endParaRPr lang="en-US" sz="2200" dirty="0">
                        <a:effectLst/>
                        <a:latin typeface="Arial Narrow" panose="020B0606020202030204" pitchFamily="34"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solidFill>
                  </a:tcPr>
                </a:tc>
                <a:extLst>
                  <a:ext uri="{0D108BD9-81ED-4DB2-BD59-A6C34878D82A}">
                    <a16:rowId xmlns:a16="http://schemas.microsoft.com/office/drawing/2014/main" val="10000"/>
                  </a:ext>
                </a:extLst>
              </a:tr>
              <a:tr h="412094">
                <a:tc>
                  <a:txBody>
                    <a:bodyPr/>
                    <a:lstStyle/>
                    <a:p>
                      <a:pPr marL="0" marR="0" algn="ctr">
                        <a:spcBef>
                          <a:spcPts val="0"/>
                        </a:spcBef>
                        <a:spcAft>
                          <a:spcPts val="0"/>
                        </a:spcAft>
                      </a:pPr>
                      <a:r>
                        <a:rPr lang="en-US" sz="2200" dirty="0">
                          <a:effectLst/>
                        </a:rPr>
                        <a:t>1 </a:t>
                      </a:r>
                      <a:endParaRPr lang="en-US" sz="2200" dirty="0">
                        <a:effectLst/>
                        <a:latin typeface="Times New Roman" panose="02020603050405020304" pitchFamily="18"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extLst>
                  <a:ext uri="{0D108BD9-81ED-4DB2-BD59-A6C34878D82A}">
                    <a16:rowId xmlns:a16="http://schemas.microsoft.com/office/drawing/2014/main" val="10001"/>
                  </a:ext>
                </a:extLst>
              </a:tr>
              <a:tr h="431214">
                <a:tc>
                  <a:txBody>
                    <a:bodyPr/>
                    <a:lstStyle/>
                    <a:p>
                      <a:pPr marL="0" marR="0" algn="ctr">
                        <a:spcBef>
                          <a:spcPts val="0"/>
                        </a:spcBef>
                        <a:spcAft>
                          <a:spcPts val="0"/>
                        </a:spcAft>
                      </a:pPr>
                      <a:r>
                        <a:rPr lang="en-US" sz="2200" dirty="0">
                          <a:effectLst/>
                        </a:rPr>
                        <a:t>2</a:t>
                      </a:r>
                      <a:endParaRPr lang="en-US" sz="2200" dirty="0">
                        <a:effectLst/>
                        <a:latin typeface="Times New Roman" panose="02020603050405020304" pitchFamily="18"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extLst>
                  <a:ext uri="{0D108BD9-81ED-4DB2-BD59-A6C34878D82A}">
                    <a16:rowId xmlns:a16="http://schemas.microsoft.com/office/drawing/2014/main" val="10002"/>
                  </a:ext>
                </a:extLst>
              </a:tr>
              <a:tr h="431214">
                <a:tc>
                  <a:txBody>
                    <a:bodyPr/>
                    <a:lstStyle/>
                    <a:p>
                      <a:pPr marL="0" marR="0" algn="ctr">
                        <a:spcBef>
                          <a:spcPts val="0"/>
                        </a:spcBef>
                        <a:spcAft>
                          <a:spcPts val="0"/>
                        </a:spcAft>
                      </a:pPr>
                      <a:r>
                        <a:rPr lang="en-US" sz="2200" dirty="0">
                          <a:effectLst/>
                        </a:rPr>
                        <a:t>3</a:t>
                      </a:r>
                      <a:endParaRPr lang="en-US" sz="2200" dirty="0">
                        <a:effectLst/>
                        <a:latin typeface="Times New Roman" panose="02020603050405020304" pitchFamily="18"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extLst>
                  <a:ext uri="{0D108BD9-81ED-4DB2-BD59-A6C34878D82A}">
                    <a16:rowId xmlns:a16="http://schemas.microsoft.com/office/drawing/2014/main" val="10003"/>
                  </a:ext>
                </a:extLst>
              </a:tr>
              <a:tr h="431214">
                <a:tc>
                  <a:txBody>
                    <a:bodyPr/>
                    <a:lstStyle/>
                    <a:p>
                      <a:pPr marL="0" marR="0" algn="ctr">
                        <a:spcBef>
                          <a:spcPts val="0"/>
                        </a:spcBef>
                        <a:spcAft>
                          <a:spcPts val="0"/>
                        </a:spcAft>
                      </a:pPr>
                      <a:r>
                        <a:rPr lang="en-US" sz="2200" dirty="0">
                          <a:effectLst/>
                        </a:rPr>
                        <a:t>4</a:t>
                      </a:r>
                      <a:endParaRPr lang="en-US" sz="2200" dirty="0">
                        <a:effectLst/>
                        <a:latin typeface="Times New Roman" panose="02020603050405020304" pitchFamily="18"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lgn="ctr">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extLst>
                  <a:ext uri="{0D108BD9-81ED-4DB2-BD59-A6C34878D82A}">
                    <a16:rowId xmlns:a16="http://schemas.microsoft.com/office/drawing/2014/main" val="10004"/>
                  </a:ext>
                </a:extLst>
              </a:tr>
              <a:tr h="431214">
                <a:tc>
                  <a:txBody>
                    <a:bodyPr/>
                    <a:lstStyle/>
                    <a:p>
                      <a:pPr marL="0" marR="0" algn="ctr">
                        <a:spcBef>
                          <a:spcPts val="0"/>
                        </a:spcBef>
                        <a:spcAft>
                          <a:spcPts val="0"/>
                        </a:spcAft>
                      </a:pPr>
                      <a:r>
                        <a:rPr lang="en-US" sz="2200" dirty="0">
                          <a:effectLst/>
                        </a:rPr>
                        <a:t>5</a:t>
                      </a:r>
                      <a:endParaRPr lang="en-US" sz="2200" dirty="0">
                        <a:effectLst/>
                        <a:latin typeface="Times New Roman" panose="02020603050405020304" pitchFamily="18"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extLst>
                  <a:ext uri="{0D108BD9-81ED-4DB2-BD59-A6C34878D82A}">
                    <a16:rowId xmlns:a16="http://schemas.microsoft.com/office/drawing/2014/main" val="10005"/>
                  </a:ext>
                </a:extLst>
              </a:tr>
              <a:tr h="431214">
                <a:tc>
                  <a:txBody>
                    <a:bodyPr/>
                    <a:lstStyle/>
                    <a:p>
                      <a:pPr marL="0" marR="0" algn="ctr">
                        <a:spcBef>
                          <a:spcPts val="0"/>
                        </a:spcBef>
                        <a:spcAft>
                          <a:spcPts val="0"/>
                        </a:spcAft>
                      </a:pPr>
                      <a:r>
                        <a:rPr lang="en-US" sz="2200" dirty="0">
                          <a:effectLst/>
                        </a:rPr>
                        <a:t>6</a:t>
                      </a:r>
                      <a:endParaRPr lang="en-US" sz="2200" dirty="0">
                        <a:effectLst/>
                        <a:latin typeface="Times New Roman" panose="02020603050405020304" pitchFamily="18" charset="0"/>
                        <a:ea typeface="Times New Roman" panose="02020603050405020304" pitchFamily="18" charset="0"/>
                      </a:endParaRPr>
                    </a:p>
                  </a:txBody>
                  <a:tcPr marL="64682" marR="646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endParaRPr>
                    </a:p>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tc>
                  <a:txBody>
                    <a:bodyPr/>
                    <a:lstStyle/>
                    <a:p>
                      <a:pPr marL="0" marR="0">
                        <a:spcBef>
                          <a:spcPts val="0"/>
                        </a:spcBef>
                        <a:spcAft>
                          <a:spcPts val="0"/>
                        </a:spcAf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4682" marR="646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BD2">
                        <a:alpha val="25000"/>
                      </a:srgbClr>
                    </a:solidFill>
                  </a:tcPr>
                </a:tc>
                <a:extLst>
                  <a:ext uri="{0D108BD9-81ED-4DB2-BD59-A6C34878D82A}">
                    <a16:rowId xmlns:a16="http://schemas.microsoft.com/office/drawing/2014/main" val="10006"/>
                  </a:ext>
                </a:extLst>
              </a:tr>
            </a:tbl>
          </a:graphicData>
        </a:graphic>
      </p:graphicFrame>
      <p:sp>
        <p:nvSpPr>
          <p:cNvPr id="5" name="TextBox 4">
            <a:extLst>
              <a:ext uri="{FF2B5EF4-FFF2-40B4-BE49-F238E27FC236}">
                <a16:creationId xmlns:a16="http://schemas.microsoft.com/office/drawing/2014/main" id="{8E7D6B91-55BF-49A2-9820-975AF4C0754D}"/>
              </a:ext>
            </a:extLst>
          </p:cNvPr>
          <p:cNvSpPr txBox="1"/>
          <p:nvPr/>
        </p:nvSpPr>
        <p:spPr>
          <a:xfrm>
            <a:off x="8077201" y="6157351"/>
            <a:ext cx="609599" cy="307777"/>
          </a:xfrm>
          <a:prstGeom prst="rect">
            <a:avLst/>
          </a:prstGeom>
          <a:noFill/>
        </p:spPr>
        <p:txBody>
          <a:bodyPr wrap="square" rtlCol="0">
            <a:spAutoFit/>
          </a:bodyPr>
          <a:lstStyle/>
          <a:p>
            <a:pPr algn="ctr"/>
            <a:fld id="{3DBA4AC8-DF8E-431D-B3EE-C623E0202BEF}" type="slidenum">
              <a:rPr lang="en-US" sz="1400" smtClean="0"/>
              <a:t>9</a:t>
            </a:fld>
            <a:endParaRPr lang="en-US" sz="1400" dirty="0"/>
          </a:p>
        </p:txBody>
      </p:sp>
    </p:spTree>
    <p:extLst>
      <p:ext uri="{BB962C8B-B14F-4D97-AF65-F5344CB8AC3E}">
        <p14:creationId xmlns:p14="http://schemas.microsoft.com/office/powerpoint/2010/main" val="453262330"/>
      </p:ext>
    </p:extLst>
  </p:cSld>
  <p:clrMapOvr>
    <a:masterClrMapping/>
  </p:clrMapOvr>
</p:sld>
</file>

<file path=ppt/theme/theme1.xml><?xml version="1.0" encoding="utf-8"?>
<a:theme xmlns:a="http://schemas.openxmlformats.org/drawingml/2006/main" name="CHATT-TrainingGuide">
  <a:themeElements>
    <a:clrScheme name="Custom 8">
      <a:dk1>
        <a:srgbClr val="313534"/>
      </a:dk1>
      <a:lt1>
        <a:srgbClr val="FFFFFF"/>
      </a:lt1>
      <a:dk2>
        <a:srgbClr val="69726F"/>
      </a:dk2>
      <a:lt2>
        <a:srgbClr val="E0E9E7"/>
      </a:lt2>
      <a:accent1>
        <a:srgbClr val="BF2524"/>
      </a:accent1>
      <a:accent2>
        <a:srgbClr val="08B89C"/>
      </a:accent2>
      <a:accent3>
        <a:srgbClr val="A7DAD2"/>
      </a:accent3>
      <a:accent4>
        <a:srgbClr val="F15F43"/>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 id="{9994C9A5-EDA4-4A9D-9539-CA8D1B216CD8}" vid="{2304C67C-1C25-4CC7-975A-0E7ED678A6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34918</TotalTime>
  <Words>3278</Words>
  <Application>Microsoft Macintosh PowerPoint</Application>
  <PresentationFormat>On-screen Show (4:3)</PresentationFormat>
  <Paragraphs>415</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Arial Narrow</vt:lpstr>
      <vt:lpstr>Calibri</vt:lpstr>
      <vt:lpstr>Times New Roman</vt:lpstr>
      <vt:lpstr>CHATT-TrainingGuide</vt:lpstr>
      <vt:lpstr>Training for  New Committee Co-Chairs</vt:lpstr>
      <vt:lpstr>Training Topics</vt:lpstr>
      <vt:lpstr>Training Objectives</vt:lpstr>
      <vt:lpstr>Roles and Responsibilities of Committee Co-Chairs</vt:lpstr>
      <vt:lpstr>Roles for SEMPC Committee Co-Chairs</vt:lpstr>
      <vt:lpstr>Roles for SEMPC Committee Co-Chairs (cont.)</vt:lpstr>
      <vt:lpstr>Minutes Template: Committee Meeting</vt:lpstr>
      <vt:lpstr>Quick Discussion: Committee Chair vs. Co-Chairs</vt:lpstr>
      <vt:lpstr>SEMPC Work Plan Format</vt:lpstr>
      <vt:lpstr>HRSA HAB Expectations for Meetings</vt:lpstr>
      <vt:lpstr>Roles of the Co-Chairs in Successful Committee Meetings</vt:lpstr>
      <vt:lpstr>Co-Chair Roles during a Committee Meeting</vt:lpstr>
      <vt:lpstr>Co-Chair Roles during a  Committee Meeting  (cont.)</vt:lpstr>
      <vt:lpstr>Quick Scenario: Sharing Responsibilities</vt:lpstr>
      <vt:lpstr>Roles of Committee Co-Chairs in  Engaging Members</vt:lpstr>
      <vt:lpstr>How SEMPC Committees Operate, with Staff Support</vt:lpstr>
      <vt:lpstr>SEMPC’s Four Committees</vt:lpstr>
      <vt:lpstr>SEMPC Committees: Overview</vt:lpstr>
      <vt:lpstr>Committee Requirements and Procedures</vt:lpstr>
      <vt:lpstr>Process for Discussion and Decision Making</vt:lpstr>
      <vt:lpstr>Consumer and Community Input</vt:lpstr>
      <vt:lpstr>PCS Staff Support for Committees</vt:lpstr>
      <vt:lpstr>Recipient Staff Roles with SEMPC Committees</vt:lpstr>
      <vt:lpstr>Working Across Committees </vt:lpstr>
      <vt:lpstr>Co-Chairs Expected to Follow SEMPC Principles for Inclusive Planning</vt:lpstr>
      <vt:lpstr>Quick Discussion: Staff Support to Committees</vt:lpstr>
      <vt:lpstr>Available Tools and Supports </vt:lpstr>
      <vt:lpstr>Tools for Committee Co-Chairs</vt:lpstr>
      <vt:lpstr>Legislatively Required Policies &amp; Procedures: Conflict of Interest</vt:lpstr>
      <vt:lpstr>Committee Co-Chair Roles in Managing Conflict of Interest (COI) </vt:lpstr>
      <vt:lpstr>Legislatively Required Policies &amp; Procedures: Grievance Procedures</vt:lpstr>
      <vt:lpstr>Grievances against a PC</vt:lpstr>
      <vt:lpstr>Legislatively Required Policies and Procedures: Open Nominations Process</vt:lpstr>
      <vt:lpstr>Committee Responsibilities for the Open Nominations Process</vt:lpstr>
      <vt:lpstr>Other SEMPC Policies and Procedures  (P&amp;P)1</vt:lpstr>
      <vt:lpstr>Follow-Up Assignment: Sharing Responsibilities</vt:lpstr>
      <vt:lpstr>Sum Up</vt:lpstr>
      <vt:lpstr>Quick Training Assessment</vt:lpstr>
    </vt:vector>
  </TitlesOfParts>
  <Company>John Snow Inc.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Amanda MacEvitt</cp:lastModifiedBy>
  <cp:revision>721</cp:revision>
  <cp:lastPrinted>2020-04-28T21:30:19Z</cp:lastPrinted>
  <dcterms:created xsi:type="dcterms:W3CDTF">2018-02-12T17:54:35Z</dcterms:created>
  <dcterms:modified xsi:type="dcterms:W3CDTF">2021-02-04T00:04:15Z</dcterms:modified>
</cp:coreProperties>
</file>