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7053263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+5jKvMloEsw/3FeQmPk4FoUtPg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orah Dea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1"/>
  </p:normalViewPr>
  <p:slideViewPr>
    <p:cSldViewPr snapToGrid="0">
      <p:cViewPr varScale="1">
        <p:scale>
          <a:sx n="109" d="100"/>
          <a:sy n="109" d="100"/>
        </p:scale>
        <p:origin x="5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5593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95738" y="0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375"/>
            <a:ext cx="305593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Most slides are from PPT for Module 7:  Maintaining and Improving a System of Care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i="1"/>
              <a:t>This title slide is tailored to the purpose of the training/presentation and has the PC’s logo added</a:t>
            </a:r>
            <a:endParaRPr i="1"/>
          </a:p>
        </p:txBody>
      </p:sp>
      <p:sp>
        <p:nvSpPr>
          <p:cNvPr id="66" name="Google Shape;66;p1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New slide</a:t>
            </a:r>
            <a:endParaRPr i="1"/>
          </a:p>
        </p:txBody>
      </p:sp>
      <p:sp>
        <p:nvSpPr>
          <p:cNvPr id="142" name="Google Shape;142;p10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New slide</a:t>
            </a:r>
            <a:endParaRPr i="1"/>
          </a:p>
        </p:txBody>
      </p:sp>
      <p:sp>
        <p:nvSpPr>
          <p:cNvPr id="150" name="Google Shape;150;p11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87438" y="712788"/>
            <a:ext cx="4654550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2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Module 7 PPT slide 32, but revised to reflect plans of this PC</a:t>
            </a:r>
            <a:endParaRPr/>
          </a:p>
        </p:txBody>
      </p:sp>
      <p:sp>
        <p:nvSpPr>
          <p:cNvPr id="158" name="Google Shape;158;p12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New slides summarizing committee plans</a:t>
            </a:r>
            <a:endParaRPr i="1"/>
          </a:p>
        </p:txBody>
      </p:sp>
      <p:sp>
        <p:nvSpPr>
          <p:cNvPr id="166" name="Google Shape;166;p13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14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Module 7 slides 28 and 25</a:t>
            </a:r>
            <a:endParaRPr/>
          </a:p>
        </p:txBody>
      </p:sp>
      <p:sp>
        <p:nvSpPr>
          <p:cNvPr id="174" name="Google Shape;174;p14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14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Module 7 slides 28 and 25</a:t>
            </a:r>
            <a:endParaRPr/>
          </a:p>
        </p:txBody>
      </p:sp>
      <p:sp>
        <p:nvSpPr>
          <p:cNvPr id="174" name="Google Shape;174;p14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6114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slide</a:t>
            </a:r>
            <a:endParaRPr/>
          </a:p>
        </p:txBody>
      </p:sp>
      <p:sp>
        <p:nvSpPr>
          <p:cNvPr id="182" name="Google Shape;182;p15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2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New locally developed slide</a:t>
            </a:r>
            <a:endParaRPr i="1"/>
          </a:p>
        </p:txBody>
      </p:sp>
      <p:sp>
        <p:nvSpPr>
          <p:cNvPr id="77" name="Google Shape;77;p2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3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Module 7 PPT, Slides 17, 18 , and 23</a:t>
            </a:r>
            <a:endParaRPr/>
          </a:p>
        </p:txBody>
      </p:sp>
      <p:sp>
        <p:nvSpPr>
          <p:cNvPr id="85" name="Google Shape;85;p3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554831" y="4453664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Module 7 PPT slide 24, with last bullet added</a:t>
            </a:r>
            <a:endParaRPr/>
          </a:p>
        </p:txBody>
      </p:sp>
      <p:sp>
        <p:nvSpPr>
          <p:cNvPr id="93" name="Google Shape;93;p4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5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Module7 PPT, slide 20</a:t>
            </a:r>
            <a:endParaRPr/>
          </a:p>
        </p:txBody>
      </p:sp>
      <p:sp>
        <p:nvSpPr>
          <p:cNvPr id="101" name="Google Shape;101;p5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Module 7 PPT, slide 21</a:t>
            </a:r>
            <a:endParaRPr/>
          </a:p>
        </p:txBody>
      </p:sp>
      <p:sp>
        <p:nvSpPr>
          <p:cNvPr id="110" name="Google Shape;110;p6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Module 7 PPT slide 22, with Universal Standards added from slide 28</a:t>
            </a:r>
            <a:endParaRPr/>
          </a:p>
        </p:txBody>
      </p:sp>
      <p:sp>
        <p:nvSpPr>
          <p:cNvPr id="118" name="Google Shape;118;p7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primarily on Module 7 PPT slides 19 and 23</a:t>
            </a:r>
            <a:endParaRPr/>
          </a:p>
        </p:txBody>
      </p:sp>
      <p:sp>
        <p:nvSpPr>
          <p:cNvPr id="126" name="Google Shape;126;p8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Module 7 PPT slides 26 and 31</a:t>
            </a:r>
            <a:endParaRPr/>
          </a:p>
        </p:txBody>
      </p:sp>
      <p:sp>
        <p:nvSpPr>
          <p:cNvPr id="134" name="Google Shape;134;p9:notes"/>
          <p:cNvSpPr txBox="1">
            <a:spLocks noGrp="1"/>
          </p:cNvSpPr>
          <p:nvPr>
            <p:ph type="sldNum" idx="12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17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7" name="Google Shape;17;p17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rgbClr val="A6DBD2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" name="Google Shape;18;p17"/>
            <p:cNvCxnSpPr/>
            <p:nvPr/>
          </p:nvCxnSpPr>
          <p:spPr>
            <a:xfrm>
              <a:off x="0" y="61722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19" name="Google Shape;19;p17"/>
          <p:cNvCxnSpPr/>
          <p:nvPr/>
        </p:nvCxnSpPr>
        <p:spPr>
          <a:xfrm>
            <a:off x="457200" y="3429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17"/>
          <p:cNvSpPr txBox="1">
            <a:spLocks noGrp="1"/>
          </p:cNvSpPr>
          <p:nvPr>
            <p:ph type="ctrTitle"/>
          </p:nvPr>
        </p:nvSpPr>
        <p:spPr>
          <a:xfrm>
            <a:off x="457200" y="822960"/>
            <a:ext cx="822960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>
                <a:solidFill>
                  <a:schemeClr val="accen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subTitle" idx="1"/>
          </p:nvPr>
        </p:nvSpPr>
        <p:spPr>
          <a:xfrm>
            <a:off x="457200" y="3657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D8D8D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D8D8D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D8D8D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D8D8D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18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2">
            <a:alpha val="84705"/>
          </a:schemeClr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19"/>
          <p:cNvGrpSpPr/>
          <p:nvPr/>
        </p:nvGrpSpPr>
        <p:grpSpPr>
          <a:xfrm>
            <a:off x="0" y="0"/>
            <a:ext cx="9144000" cy="2667000"/>
            <a:chOff x="0" y="0"/>
            <a:chExt cx="9144000" cy="2667000"/>
          </a:xfrm>
        </p:grpSpPr>
        <p:sp>
          <p:nvSpPr>
            <p:cNvPr id="31" name="Google Shape;31;p19"/>
            <p:cNvSpPr/>
            <p:nvPr/>
          </p:nvSpPr>
          <p:spPr>
            <a:xfrm>
              <a:off x="0" y="0"/>
              <a:ext cx="9144000" cy="2667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2" name="Google Shape;32;p19"/>
            <p:cNvCxnSpPr/>
            <p:nvPr/>
          </p:nvCxnSpPr>
          <p:spPr>
            <a:xfrm>
              <a:off x="0" y="26670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rgbClr val="A6DBD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33" name="Google Shape;33;p19"/>
          <p:cNvSpPr txBox="1">
            <a:spLocks noGrp="1"/>
          </p:cNvSpPr>
          <p:nvPr>
            <p:ph type="title"/>
          </p:nvPr>
        </p:nvSpPr>
        <p:spPr>
          <a:xfrm>
            <a:off x="457200" y="457199"/>
            <a:ext cx="8229600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body" idx="1"/>
          </p:nvPr>
        </p:nvSpPr>
        <p:spPr>
          <a:xfrm>
            <a:off x="457200" y="2906712"/>
            <a:ext cx="7772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D8D8D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D8D8D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20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457200" y="1706880"/>
            <a:ext cx="4038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4648200" y="1706880"/>
            <a:ext cx="4038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Google Shape;44;p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1"/>
          </p:nvPr>
        </p:nvSpPr>
        <p:spPr>
          <a:xfrm>
            <a:off x="457200" y="169195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2"/>
          </p:nvPr>
        </p:nvSpPr>
        <p:spPr>
          <a:xfrm>
            <a:off x="457200" y="2331720"/>
            <a:ext cx="4040188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3"/>
          </p:nvPr>
        </p:nvSpPr>
        <p:spPr>
          <a:xfrm>
            <a:off x="4645025" y="169195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4"/>
          </p:nvPr>
        </p:nvSpPr>
        <p:spPr>
          <a:xfrm>
            <a:off x="4645025" y="2331720"/>
            <a:ext cx="4041775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22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1219200" y="990600"/>
            <a:ext cx="6858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  </a:t>
            </a:r>
            <a:br>
              <a:rPr lang="en-US" sz="2325" dirty="0">
                <a:solidFill>
                  <a:srgbClr val="002060"/>
                </a:solidFill>
              </a:rPr>
            </a:br>
            <a:r>
              <a:rPr lang="en-US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Updating &amp; Use of Service Standards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69" name="Google Shape;69;p1"/>
          <p:cNvSpPr txBox="1">
            <a:spLocks noGrp="1"/>
          </p:cNvSpPr>
          <p:nvPr>
            <p:ph type="subTitle" idx="1"/>
          </p:nvPr>
        </p:nvSpPr>
        <p:spPr>
          <a:xfrm>
            <a:off x="1371600" y="4191000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Training and Report to the South County Planning Council </a:t>
            </a:r>
            <a:endParaRPr/>
          </a:p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from the System of Care Committee</a:t>
            </a:r>
            <a:endParaRPr/>
          </a:p>
        </p:txBody>
      </p:sp>
      <p:sp>
        <p:nvSpPr>
          <p:cNvPr id="70" name="Google Shape;70;p1"/>
          <p:cNvSpPr txBox="1">
            <a:spLocks noGrp="1"/>
          </p:cNvSpPr>
          <p:nvPr>
            <p:ph type="sldNum" idx="4294967295"/>
          </p:nvPr>
        </p:nvSpPr>
        <p:spPr>
          <a:xfrm>
            <a:off x="6400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D8D8D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D8D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1" descr="Red ribb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975" y="193967"/>
            <a:ext cx="747682" cy="10562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 txBox="1"/>
          <p:nvPr/>
        </p:nvSpPr>
        <p:spPr>
          <a:xfrm>
            <a:off x="819854" y="357856"/>
            <a:ext cx="77448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SCPC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>
            <a:spLocks noGrp="1"/>
          </p:cNvSpPr>
          <p:nvPr>
            <p:ph type="title"/>
          </p:nvPr>
        </p:nvSpPr>
        <p:spPr>
          <a:xfrm>
            <a:off x="419630" y="457200"/>
            <a:ext cx="8348472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1"/>
                </a:solidFill>
              </a:rPr>
              <a:t>Service Standards Should Be…</a:t>
            </a:r>
            <a:endParaRPr/>
          </a:p>
        </p:txBody>
      </p:sp>
      <p:sp>
        <p:nvSpPr>
          <p:cNvPr id="145" name="Google Shape;145;p10"/>
          <p:cNvSpPr txBox="1">
            <a:spLocks noGrp="1"/>
          </p:cNvSpPr>
          <p:nvPr>
            <p:ph type="body" idx="1"/>
          </p:nvPr>
        </p:nvSpPr>
        <p:spPr>
          <a:xfrm>
            <a:off x="397764" y="1676400"/>
            <a:ext cx="8348472" cy="504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Specific enough to ensure consistent service components and a minimum level of service across providers</a:t>
            </a:r>
            <a:endParaRPr/>
          </a:p>
          <a:p>
            <a:pPr marL="342900" lvl="0" indent="-342900" algn="l" rtl="0">
              <a:spcBef>
                <a:spcPts val="518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Flexible enough to:</a:t>
            </a:r>
            <a:endParaRPr/>
          </a:p>
          <a:p>
            <a:pPr marL="628650" lvl="1" indent="-287338" algn="l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SzPct val="100000"/>
              <a:buChar char="–"/>
            </a:pPr>
            <a:r>
              <a:rPr lang="en-US" sz="2600"/>
              <a:t>Allow provider staff to adjust service delivery to meet the needs of individual clients</a:t>
            </a:r>
            <a:endParaRPr/>
          </a:p>
          <a:p>
            <a:pPr marL="628650" lvl="1" indent="-287338" algn="l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SzPct val="100000"/>
              <a:buChar char="–"/>
            </a:pPr>
            <a:r>
              <a:rPr lang="en-US" sz="2600"/>
              <a:t>Allow for adjustments in times of emergency (like a natural disaster or the COVID-19 pandemic)</a:t>
            </a:r>
            <a:endParaRPr/>
          </a:p>
          <a:p>
            <a:pPr marL="628650" lvl="1" indent="-287338" algn="l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SzPct val="100000"/>
              <a:buChar char="–"/>
            </a:pPr>
            <a:r>
              <a:rPr lang="en-US" sz="2600"/>
              <a:t>Permit adaptations needed for culturally and linguistically appropriate services – since “one size does not fit all” </a:t>
            </a:r>
            <a:endParaRPr/>
          </a:p>
          <a:p>
            <a:pPr marL="628650" lvl="1" indent="-287338" algn="l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SzPct val="100000"/>
              <a:buChar char="–"/>
            </a:pPr>
            <a:r>
              <a:rPr lang="en-US" sz="2600"/>
              <a:t>Encourage continuing service refinements </a:t>
            </a:r>
            <a:endParaRPr/>
          </a:p>
          <a:p>
            <a:pPr marL="628650" lvl="1" indent="-287338" algn="l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SzPct val="100000"/>
              <a:buChar char="–"/>
            </a:pPr>
            <a:r>
              <a:rPr lang="en-US" sz="2600"/>
              <a:t>Support innovative approaches and pilot projects to improve services and outcomes, without delays for revising standards</a:t>
            </a:r>
            <a:endParaRPr/>
          </a:p>
          <a:p>
            <a:pPr marL="628650" lvl="1" indent="-287338" algn="l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SzPct val="100000"/>
              <a:buChar char="–"/>
            </a:pPr>
            <a:r>
              <a:rPr lang="en-US" sz="2600"/>
              <a:t>Avoid being so provider-specific that they exclude other qualified service providers</a:t>
            </a:r>
            <a:endParaRPr/>
          </a:p>
          <a:p>
            <a:pPr marL="742950" lvl="1" indent="-144780" algn="l" rtl="0">
              <a:spcBef>
                <a:spcPts val="444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342900" lvl="0" indent="-178435" algn="l" rtl="0">
              <a:spcBef>
                <a:spcPts val="518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  <p:sp>
        <p:nvSpPr>
          <p:cNvPr id="146" name="Google Shape;146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>
            <a:spLocks noGrp="1"/>
          </p:cNvSpPr>
          <p:nvPr>
            <p:ph type="title"/>
          </p:nvPr>
        </p:nvSpPr>
        <p:spPr>
          <a:xfrm>
            <a:off x="397764" y="152400"/>
            <a:ext cx="8348472" cy="1146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Issues/Challenges in Developing </a:t>
            </a:r>
            <a:br>
              <a:rPr lang="en-US"/>
            </a:br>
            <a:r>
              <a:rPr lang="en-US"/>
              <a:t>Service Standards</a:t>
            </a:r>
            <a:endParaRPr/>
          </a:p>
        </p:txBody>
      </p:sp>
      <p:sp>
        <p:nvSpPr>
          <p:cNvPr id="153" name="Google Shape;153;p11"/>
          <p:cNvSpPr txBox="1">
            <a:spLocks noGrp="1"/>
          </p:cNvSpPr>
          <p:nvPr>
            <p:ph type="body" idx="1"/>
          </p:nvPr>
        </p:nvSpPr>
        <p:spPr>
          <a:xfrm>
            <a:off x="397764" y="1676400"/>
            <a:ext cx="8348472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No specified process or required format – </a:t>
            </a:r>
            <a:r>
              <a:rPr lang="en-US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 Committee will develop our own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Broad guidance from HRSA/HAB on required content – </a:t>
            </a:r>
            <a:r>
              <a:rPr lang="en-US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Committee will ensure that necessary topics are included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Differing views/approaches on:</a:t>
            </a:r>
            <a:endParaRPr dirty="0"/>
          </a:p>
          <a:p>
            <a:pPr marL="742950" lvl="1" indent="-285781" algn="l" rtl="0">
              <a:lnSpc>
                <a:spcPct val="12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–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Level of detail – </a:t>
            </a:r>
            <a:r>
              <a:rPr lang="en-US" sz="25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Committee wants enough detail for clarity but also concise standards</a:t>
            </a:r>
            <a:endParaRPr dirty="0"/>
          </a:p>
          <a:p>
            <a:pPr marL="742950" lvl="1" indent="-285781" algn="l" rtl="0">
              <a:lnSpc>
                <a:spcPct val="12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–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How “prescriptive” standards should be – </a:t>
            </a:r>
            <a:r>
              <a:rPr lang="en-US" sz="25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Committee agrees on importance of clear minimum requirements but will provide flexibility on how to meet them</a:t>
            </a:r>
            <a:endParaRPr dirty="0"/>
          </a:p>
          <a:p>
            <a:pPr marL="342900" lvl="1" indent="0" algn="l" rtl="0">
              <a:spcBef>
                <a:spcPts val="444"/>
              </a:spcBef>
              <a:spcAft>
                <a:spcPts val="0"/>
              </a:spcAft>
              <a:buSzPct val="1000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685800" lvl="2" indent="0" algn="l" rtl="0">
              <a:spcBef>
                <a:spcPts val="370"/>
              </a:spcBef>
              <a:spcAft>
                <a:spcPts val="0"/>
              </a:spcAft>
              <a:buSzPct val="1000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78435" algn="l" rtl="0">
              <a:spcBef>
                <a:spcPts val="518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  <p:sp>
        <p:nvSpPr>
          <p:cNvPr id="154" name="Google Shape;15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Committee Plans for Reviewing and Updating Service Standards </a:t>
            </a:r>
            <a:endParaRPr/>
          </a:p>
        </p:txBody>
      </p:sp>
      <p:sp>
        <p:nvSpPr>
          <p:cNvPr id="161" name="Google Shape;161;p12"/>
          <p:cNvSpPr txBox="1">
            <a:spLocks noGrp="1"/>
          </p:cNvSpPr>
          <p:nvPr>
            <p:ph type="body" idx="1"/>
          </p:nvPr>
        </p:nvSpPr>
        <p:spPr>
          <a:xfrm>
            <a:off x="457200" y="1655622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Review all service standards at least every 3 years, </a:t>
            </a:r>
            <a:r>
              <a:rPr lang="en-US" sz="2400"/>
              <a:t>on a scheduled cycle, plus as needed to address:</a:t>
            </a:r>
            <a:endParaRPr/>
          </a:p>
          <a:p>
            <a:pPr marL="742950" lvl="1" indent="-285750" algn="l" rtl="0">
              <a:spcBef>
                <a:spcPts val="2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The need to improve outcomes </a:t>
            </a:r>
            <a:endParaRPr/>
          </a:p>
          <a:p>
            <a:pPr marL="742950" lvl="1" indent="-285750" algn="l" rtl="0">
              <a:spcBef>
                <a:spcPts val="2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Legislative or HRSA/HAB administrative changes in service category definitions and descriptions</a:t>
            </a:r>
            <a:endParaRPr/>
          </a:p>
          <a:p>
            <a:pPr marL="742950" lvl="1" indent="-285750" algn="l" rtl="0">
              <a:spcBef>
                <a:spcPts val="2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Changes in guidelines for HIV care and treatment </a:t>
            </a:r>
            <a:endParaRPr/>
          </a:p>
          <a:p>
            <a:pPr marL="742950" lvl="1" indent="-285750" algn="l" rtl="0">
              <a:spcBef>
                <a:spcPts val="2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The need for alternative service delivery strategies due to emergencies</a:t>
            </a:r>
            <a:endParaRPr/>
          </a:p>
          <a:p>
            <a:pPr marL="742950" lvl="1" indent="-285750" algn="l" rtl="0">
              <a:spcBef>
                <a:spcPts val="2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New or revised state or local requirements (e.g., licensing or certification changes)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Collaborate with the recipient </a:t>
            </a:r>
            <a:r>
              <a:rPr lang="en-US" sz="2400"/>
              <a:t>on review/updates</a:t>
            </a:r>
            <a:endParaRPr sz="2400" b="1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/>
              <a:t>Obtain technical input and public review </a:t>
            </a:r>
            <a:r>
              <a:rPr lang="en-US" sz="2400"/>
              <a:t>from diverse stakeholders including consumers</a:t>
            </a:r>
            <a:endParaRPr/>
          </a:p>
        </p:txBody>
      </p:sp>
      <p:sp>
        <p:nvSpPr>
          <p:cNvPr id="162" name="Google Shape;16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348472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/>
              <a:t>Recommended Guidelines for Updating South County Part A Service Standards</a:t>
            </a:r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body" idx="1"/>
          </p:nvPr>
        </p:nvSpPr>
        <p:spPr>
          <a:xfrm>
            <a:off x="346269" y="1668288"/>
            <a:ext cx="8451462" cy="5189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5763" lvl="0" indent="-373380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-US" sz="2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Make service standards as short and concise as possible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</a:ext>
              </a:extLst>
            </a:endParaRPr>
          </a:p>
          <a:p>
            <a:pPr marL="742950" lvl="1" indent="-275272" algn="l" rtl="0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Use a chart format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</a:ext>
              </a:extLst>
            </a:endParaRPr>
          </a:p>
          <a:p>
            <a:pPr marL="742950" lvl="1" indent="-275272" algn="l" rtl="0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Put common information into universal standards </a:t>
            </a:r>
            <a:r>
              <a:rPr lang="en-US" sz="2200" i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only</a:t>
            </a:r>
            <a:endParaRPr sz="2200"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</a:ext>
              </a:extLst>
            </a:endParaRPr>
          </a:p>
          <a:p>
            <a:pPr marL="742950" lvl="1" indent="-275272" algn="l" rtl="0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Use plain language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</a:ext>
              </a:extLst>
            </a:endParaRPr>
          </a:p>
          <a:p>
            <a:pPr marL="742950" lvl="1" indent="-275272" algn="l" rtl="0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Develop standards that tell clients what the service is and what they can expect if they receive it 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</a:ext>
              </a:extLst>
            </a:endParaRPr>
          </a:p>
          <a:p>
            <a:pPr marL="742950" lvl="1" indent="-275272" algn="l" rtl="0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Reference only HRSA/HAB National Monitoring </a:t>
            </a: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S</a:t>
            </a: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tandards, </a:t>
            </a:r>
            <a:r>
              <a:rPr lang="en-US" sz="2200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Guidances</a:t>
            </a:r>
            <a:r>
              <a:rPr lang="en-US" sz="2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, and Policy Clarification Notices (PCNs) like PCN #16-02 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</a:ext>
              </a:extLst>
            </a:endParaRPr>
          </a:p>
          <a:p>
            <a:pPr marL="385763" lvl="0" indent="-373380" algn="l" rtl="0">
              <a:spcBef>
                <a:spcPts val="52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-US" sz="2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Have service standards focus on </a:t>
            </a:r>
            <a:r>
              <a:rPr lang="en-US" sz="2600" b="1" i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requirements, </a:t>
            </a:r>
            <a:r>
              <a:rPr lang="en-US" sz="2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  </a:ext>
                </a:extLst>
              </a:rPr>
              <a:t>not optional components</a:t>
            </a:r>
            <a:r>
              <a:rPr lang="en-US" sz="2600" b="1" i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</a:ext>
              </a:extLst>
            </a:endParaRPr>
          </a:p>
          <a:p>
            <a:pPr marL="385763" lvl="0" indent="-373380" algn="l" rtl="0">
              <a:spcBef>
                <a:spcPts val="52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-US" sz="26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2"/>
                  </a:ext>
                </a:extLst>
              </a:rPr>
              <a:t>Address some topics only in universal standards,</a:t>
            </a:r>
            <a:r>
              <a:rPr lang="en-US" sz="26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  <a:t> unless a service category has special or additional requirements like a different income limit</a:t>
            </a:r>
            <a:endParaRPr dirty="0"/>
          </a:p>
          <a:p>
            <a:pPr marL="385763" lvl="0" indent="-220663" algn="l" rtl="0">
              <a:spcBef>
                <a:spcPts val="520"/>
              </a:spcBef>
              <a:spcAft>
                <a:spcPts val="0"/>
              </a:spcAft>
              <a:buSzPct val="100000"/>
              <a:buFont typeface="Calibri"/>
              <a:buNone/>
            </a:pPr>
            <a:endParaRPr sz="2600" b="1" i="1"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  <p:sp>
        <p:nvSpPr>
          <p:cNvPr id="170" name="Google Shape;17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/>
          <p:cNvSpPr txBox="1">
            <a:spLocks noGrp="1"/>
          </p:cNvSpPr>
          <p:nvPr>
            <p:ph type="title"/>
          </p:nvPr>
        </p:nvSpPr>
        <p:spPr>
          <a:xfrm>
            <a:off x="397764" y="381000"/>
            <a:ext cx="83484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Recommended Guidelines  (cont.)</a:t>
            </a:r>
            <a:endParaRPr/>
          </a:p>
        </p:txBody>
      </p:sp>
      <p:sp>
        <p:nvSpPr>
          <p:cNvPr id="177" name="Google Shape;177;p14"/>
          <p:cNvSpPr txBox="1">
            <a:spLocks noGrp="1"/>
          </p:cNvSpPr>
          <p:nvPr>
            <p:ph type="body" idx="1"/>
          </p:nvPr>
        </p:nvSpPr>
        <p:spPr>
          <a:xfrm>
            <a:off x="397764" y="1600200"/>
            <a:ext cx="8348472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85763" lvl="0" indent="-385763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 startAt="4"/>
            </a:pPr>
            <a:r>
              <a:rPr lang="en-US" sz="3800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4"/>
                  </a:ext>
                </a:extLst>
              </a:rPr>
              <a:t>Put these topics into updated/expanded Universal Standards</a:t>
            </a:r>
            <a:r>
              <a:rPr lang="en-US" sz="38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5"/>
                  </a:ext>
                </a:extLst>
              </a:rPr>
              <a:t>:</a:t>
            </a:r>
            <a:endParaRPr lang="en-US" dirty="0"/>
          </a:p>
          <a:p>
            <a:pPr marL="687387" lvl="2" indent="-457200">
              <a:lnSpc>
                <a:spcPct val="120000"/>
              </a:lnSpc>
              <a:spcBef>
                <a:spcPts val="450"/>
              </a:spcBef>
              <a:buSzPct val="100000"/>
              <a:buFont typeface="System Font Regular"/>
              <a:buChar char="−"/>
            </a:pPr>
            <a:r>
              <a:rPr lang="en-US" sz="2600" dirty="0"/>
              <a:t>Access to Services</a:t>
            </a:r>
          </a:p>
          <a:p>
            <a:pPr marL="687387" lvl="2" indent="-457200">
              <a:lnSpc>
                <a:spcPct val="120000"/>
              </a:lnSpc>
              <a:spcBef>
                <a:spcPts val="450"/>
              </a:spcBef>
              <a:buSzPct val="100000"/>
              <a:buFont typeface="System Font Regular"/>
              <a:buChar char="−"/>
            </a:pPr>
            <a:r>
              <a:rPr lang="en-US" sz="2600" dirty="0"/>
              <a:t>Client Rights &amp; Responsibilities 	</a:t>
            </a:r>
          </a:p>
          <a:p>
            <a:pPr marL="687387" lvl="2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stem Font Regular"/>
              <a:buChar char="−"/>
            </a:pPr>
            <a:r>
              <a:rPr lang="en-US" sz="2600" dirty="0"/>
              <a:t>Grievance Process	</a:t>
            </a:r>
            <a:endParaRPr sz="2600" dirty="0"/>
          </a:p>
          <a:p>
            <a:pPr marL="687387" lvl="2" indent="-457200">
              <a:lnSpc>
                <a:spcPct val="120000"/>
              </a:lnSpc>
              <a:spcBef>
                <a:spcPts val="0"/>
              </a:spcBef>
              <a:buSzPct val="100000"/>
              <a:buFont typeface="System Font Regular"/>
              <a:buChar char="−"/>
            </a:pPr>
            <a:r>
              <a:rPr lang="en-US" sz="2600" dirty="0"/>
              <a:t>Personnel Training, Licensing &amp; Supervision 	</a:t>
            </a:r>
          </a:p>
          <a:p>
            <a:pPr marL="687387" lvl="2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stem Font Regular"/>
              <a:buChar char="−"/>
            </a:pPr>
            <a:r>
              <a:rPr lang="en-US" sz="2600" dirty="0"/>
              <a:t>Cultural/Linguistic Competency	</a:t>
            </a:r>
          </a:p>
          <a:p>
            <a:pPr marL="687387" lvl="2" indent="-457200">
              <a:lnSpc>
                <a:spcPct val="120000"/>
              </a:lnSpc>
              <a:spcBef>
                <a:spcPts val="0"/>
              </a:spcBef>
              <a:buSzPct val="100000"/>
              <a:buFont typeface="System Font Regular"/>
              <a:buChar char="−"/>
            </a:pPr>
            <a:r>
              <a:rPr lang="en-US" sz="2600" dirty="0"/>
              <a:t>Agency Policies &amp; Procedures</a:t>
            </a:r>
          </a:p>
          <a:p>
            <a:pPr marL="687387" lvl="2" indent="-457200">
              <a:lnSpc>
                <a:spcPct val="120000"/>
              </a:lnSpc>
              <a:spcBef>
                <a:spcPts val="0"/>
              </a:spcBef>
              <a:buSzPct val="100000"/>
              <a:buFont typeface="System Font Regular"/>
              <a:buChar char="−"/>
            </a:pPr>
            <a:r>
              <a:rPr lang="en-US" sz="2600" dirty="0"/>
              <a:t>Privacy and Confidentiality (including securing records)</a:t>
            </a:r>
          </a:p>
          <a:p>
            <a:pPr marL="687387" lvl="2" indent="-457200">
              <a:lnSpc>
                <a:spcPct val="120000"/>
              </a:lnSpc>
              <a:spcBef>
                <a:spcPts val="0"/>
              </a:spcBef>
              <a:buSzPct val="100000"/>
              <a:buFont typeface="System Font Regular"/>
              <a:buChar char="−"/>
            </a:pPr>
            <a:r>
              <a:rPr lang="en-US" sz="2600" dirty="0"/>
              <a:t>Program Safety</a:t>
            </a:r>
          </a:p>
          <a:p>
            <a:pPr marL="687387" lvl="2" indent="-457200">
              <a:lnSpc>
                <a:spcPct val="120000"/>
              </a:lnSpc>
              <a:spcBef>
                <a:spcPts val="0"/>
              </a:spcBef>
              <a:buSzPct val="100000"/>
              <a:buFont typeface="System Font Regular"/>
              <a:buChar char="−"/>
            </a:pPr>
            <a:r>
              <a:rPr lang="en-US" sz="2600" dirty="0"/>
              <a:t>Intake and Eligibility</a:t>
            </a:r>
          </a:p>
          <a:p>
            <a:pPr marL="687387" lvl="2" indent="-457200">
              <a:lnSpc>
                <a:spcPct val="120000"/>
              </a:lnSpc>
              <a:spcBef>
                <a:spcPts val="0"/>
              </a:spcBef>
              <a:buSzPct val="100000"/>
              <a:buFont typeface="System Font Regular"/>
              <a:buChar char="−"/>
            </a:pPr>
            <a:r>
              <a:rPr lang="en-US" sz="2600" dirty="0"/>
              <a:t>Transition and Discharge</a:t>
            </a:r>
          </a:p>
          <a:p>
            <a:pPr marL="687387" lvl="2" indent="-457200">
              <a:spcBef>
                <a:spcPts val="0"/>
              </a:spcBef>
              <a:buSzPct val="100000"/>
              <a:buFont typeface="System Font Regular"/>
              <a:buChar char="−"/>
            </a:pPr>
            <a:endParaRPr lang="en-US" sz="2600" dirty="0"/>
          </a:p>
          <a:p>
            <a:pPr marL="687387" lvl="2" indent="-457200">
              <a:spcBef>
                <a:spcPts val="0"/>
              </a:spcBef>
              <a:buSzPct val="100000"/>
              <a:buFont typeface="System Font Regular"/>
              <a:buChar char="−"/>
            </a:pPr>
            <a:endParaRPr lang="en-US" sz="2600" dirty="0"/>
          </a:p>
          <a:p>
            <a:pPr marL="687387" lvl="2" indent="-457200">
              <a:spcBef>
                <a:spcPts val="0"/>
              </a:spcBef>
              <a:buSzPct val="100000"/>
              <a:buFont typeface="System Font Regular"/>
              <a:buChar char="−"/>
            </a:pPr>
            <a:endParaRPr sz="2600" dirty="0"/>
          </a:p>
          <a:p>
            <a:pPr marL="0" lvl="2" indent="0" algn="l" rtl="0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US" sz="3000" dirty="0"/>
              <a:t>			</a:t>
            </a:r>
            <a:r>
              <a:rPr lang="en-US" dirty="0"/>
              <a:t>				</a:t>
            </a:r>
            <a:endParaRPr sz="1950" dirty="0"/>
          </a:p>
        </p:txBody>
      </p:sp>
      <p:sp>
        <p:nvSpPr>
          <p:cNvPr id="178" name="Google Shape;17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/>
          <p:cNvSpPr txBox="1">
            <a:spLocks noGrp="1"/>
          </p:cNvSpPr>
          <p:nvPr>
            <p:ph type="title"/>
          </p:nvPr>
        </p:nvSpPr>
        <p:spPr>
          <a:xfrm>
            <a:off x="397764" y="381000"/>
            <a:ext cx="83484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Recommended Guidelines  (cont.)</a:t>
            </a:r>
            <a:endParaRPr/>
          </a:p>
        </p:txBody>
      </p:sp>
      <p:sp>
        <p:nvSpPr>
          <p:cNvPr id="177" name="Google Shape;177;p14"/>
          <p:cNvSpPr txBox="1">
            <a:spLocks noGrp="1"/>
          </p:cNvSpPr>
          <p:nvPr>
            <p:ph type="body" idx="1"/>
          </p:nvPr>
        </p:nvSpPr>
        <p:spPr>
          <a:xfrm>
            <a:off x="397764" y="1600200"/>
            <a:ext cx="8348472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2" indent="-514350" algn="l" rtl="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 startAt="5"/>
            </a:pPr>
            <a:r>
              <a:rPr lang="en-US" sz="2900" b="1" dirty="0"/>
              <a:t>Put these topics into service-specific standards:</a:t>
            </a:r>
            <a:endParaRPr sz="2900" dirty="0"/>
          </a:p>
          <a:p>
            <a:pPr marL="742950" lvl="1" indent="-285781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−"/>
            </a:pPr>
            <a:r>
              <a:rPr lang="en-US" dirty="0"/>
              <a:t>Service Category Definition</a:t>
            </a:r>
            <a:endParaRPr dirty="0"/>
          </a:p>
          <a:p>
            <a:pPr marL="742950" lvl="1" indent="-285781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−"/>
            </a:pPr>
            <a:r>
              <a:rPr lang="en-US" dirty="0"/>
              <a:t>Key Service Components and Activities </a:t>
            </a:r>
            <a:endParaRPr dirty="0"/>
          </a:p>
          <a:p>
            <a:pPr marL="742950" lvl="1" indent="-285781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−"/>
            </a:pPr>
            <a:r>
              <a:rPr lang="en-US" dirty="0"/>
              <a:t>Personnel Qualifications (including licensure, education, training, and recertification) </a:t>
            </a:r>
            <a:endParaRPr dirty="0"/>
          </a:p>
          <a:p>
            <a:pPr marL="742950" lvl="1" indent="-285781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−"/>
            </a:pPr>
            <a:r>
              <a:rPr lang="en-US" dirty="0"/>
              <a:t>Assessment and Service Plan [where applicable]</a:t>
            </a:r>
            <a:endParaRPr dirty="0"/>
          </a:p>
          <a:p>
            <a:pPr marL="742950" lvl="1" indent="-285781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−"/>
            </a:pPr>
            <a:r>
              <a:rPr lang="en-US" dirty="0"/>
              <a:t>Case Closure Protocol	</a:t>
            </a:r>
            <a:r>
              <a:rPr lang="en-US" sz="3000" dirty="0"/>
              <a:t>		</a:t>
            </a:r>
            <a:r>
              <a:rPr lang="en-US" dirty="0"/>
              <a:t>				</a:t>
            </a:r>
            <a:endParaRPr sz="1950" dirty="0"/>
          </a:p>
        </p:txBody>
      </p:sp>
      <p:sp>
        <p:nvSpPr>
          <p:cNvPr id="178" name="Google Shape;17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3686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xfrm>
            <a:off x="457200" y="457199"/>
            <a:ext cx="8229600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/>
              <a:t>Next Steps</a:t>
            </a:r>
            <a:endParaRPr/>
          </a:p>
        </p:txBody>
      </p:sp>
      <p:sp>
        <p:nvSpPr>
          <p:cNvPr id="185" name="Google Shape;185;p15"/>
          <p:cNvSpPr txBox="1">
            <a:spLocks noGrp="1"/>
          </p:cNvSpPr>
          <p:nvPr>
            <p:ph type="body" idx="1"/>
          </p:nvPr>
        </p:nvSpPr>
        <p:spPr>
          <a:xfrm>
            <a:off x="345593" y="2895600"/>
            <a:ext cx="8493607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-US" sz="2400" b="1" dirty="0"/>
              <a:t>Today: </a:t>
            </a:r>
            <a:r>
              <a:rPr lang="en-US" sz="2400" dirty="0"/>
              <a:t>SCPC discussion and action on recommended guidelines</a:t>
            </a:r>
            <a:endParaRPr dirty="0"/>
          </a:p>
          <a:p>
            <a:pPr marL="457200" lvl="0" indent="-457200" algn="l" rtl="0">
              <a:spcBef>
                <a:spcPts val="20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-US" sz="2400" b="1" dirty="0"/>
              <a:t>After today</a:t>
            </a:r>
            <a:r>
              <a:rPr lang="en-US" sz="2300" b="1" dirty="0"/>
              <a:t>:</a:t>
            </a:r>
            <a:r>
              <a:rPr lang="en-US" sz="2300" dirty="0"/>
              <a:t> </a:t>
            </a:r>
            <a:endParaRPr dirty="0"/>
          </a:p>
          <a:p>
            <a:pPr marL="798513" lvl="2" indent="-334963" algn="l" rtl="0">
              <a:spcBef>
                <a:spcPts val="2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US" sz="2300" dirty="0">
                <a:solidFill>
                  <a:schemeClr val="dk1"/>
                </a:solidFill>
              </a:rPr>
              <a:t>Committee recruitment of consumers, providers, and experts to assist with development of universal and service category-specific standards</a:t>
            </a:r>
            <a:endParaRPr dirty="0"/>
          </a:p>
          <a:p>
            <a:pPr marL="800100" lvl="1" indent="-342900" algn="l" rtl="0">
              <a:spcBef>
                <a:spcPts val="2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US" sz="2300" dirty="0">
                <a:solidFill>
                  <a:schemeClr val="dk1"/>
                </a:solidFill>
              </a:rPr>
              <a:t>Development of updated and expanded universal standards</a:t>
            </a:r>
            <a:endParaRPr dirty="0"/>
          </a:p>
          <a:p>
            <a:pPr marL="800100" lvl="1" indent="-342900" algn="l" rtl="0">
              <a:spcBef>
                <a:spcPts val="2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US" sz="2300" dirty="0">
                <a:solidFill>
                  <a:schemeClr val="dk1"/>
                </a:solidFill>
              </a:rPr>
              <a:t>Scheduled updating of service standards by service category, beginning with services with the largest allocations and/or a specific need for updating – Committee to provide a proposed schedule to the PC within 3 months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  <p:pic>
        <p:nvPicPr>
          <p:cNvPr id="186" name="Google Shape;186;p15" descr="Red ribb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975" y="193967"/>
            <a:ext cx="509969" cy="720433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5"/>
          <p:cNvSpPr txBox="1"/>
          <p:nvPr/>
        </p:nvSpPr>
        <p:spPr>
          <a:xfrm>
            <a:off x="817944" y="209922"/>
            <a:ext cx="78225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SCPC</a:t>
            </a:r>
            <a:endParaRPr/>
          </a:p>
        </p:txBody>
      </p:sp>
      <p:sp>
        <p:nvSpPr>
          <p:cNvPr id="6" name="Google Shape;178;p14">
            <a:extLst>
              <a:ext uri="{FF2B5EF4-FFF2-40B4-BE49-F238E27FC236}">
                <a16:creationId xmlns:a16="http://schemas.microsoft.com/office/drawing/2014/main" id="{CD2CFC77-B68F-A642-AC36-0641F5047A8F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00000000-1234-1234-1234-123412341234}" type="slidenum">
              <a:rPr lang="en-US" sz="1000" smtClean="0"/>
              <a:pPr algn="r"/>
              <a:t>16</a:t>
            </a:fld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 of this Presentation</a:t>
            </a:r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1"/>
          </p:nvPr>
        </p:nvSpPr>
        <p:spPr>
          <a:xfrm>
            <a:off x="457200" y="169227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Provide quick training </a:t>
            </a:r>
            <a:r>
              <a:rPr lang="en-US" sz="2600"/>
              <a:t>to ensure that all PC members can describe: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The definition, use, and scope of service standards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PC responsibilities for developing, reviewing, and updating service standards</a:t>
            </a:r>
            <a:endParaRPr/>
          </a:p>
          <a:p>
            <a:pPr marL="342900" lvl="0" indent="-3429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Obtain PC approval </a:t>
            </a:r>
            <a:r>
              <a:rPr lang="en-US" sz="2600"/>
              <a:t>of the System of Care Committee’s proposed guidelines for: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Developing universal standards that apply to all service categories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Updating service category-specific service standards</a:t>
            </a:r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"/>
          <p:cNvSpPr txBox="1">
            <a:spLocks noGrp="1"/>
          </p:cNvSpPr>
          <p:nvPr>
            <p:ph type="title"/>
          </p:nvPr>
        </p:nvSpPr>
        <p:spPr>
          <a:xfrm>
            <a:off x="533399" y="19396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are Service Standards?</a:t>
            </a:r>
            <a:endParaRPr/>
          </a:p>
        </p:txBody>
      </p:sp>
      <p:sp>
        <p:nvSpPr>
          <p:cNvPr id="88" name="Google Shape;88;p3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8381999" cy="421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Written guidelines that outline for subrecipients (funded providers) the elements and expectations for implementing a service category in the EMA or TGA</a:t>
            </a:r>
            <a:endParaRPr/>
          </a:p>
          <a:p>
            <a:pPr marL="342900" lvl="0" indent="-3429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Designed to: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Ensure that all subrecipients provide the same basic service components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Establish a minimal level of service or care for all consumers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Once called “standards of care,” but RWHAP service standards cover both medical care and support services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Not addressed in the RWHAP legislation so governed by HRSA/HAB guidance</a:t>
            </a:r>
            <a:endParaRPr/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89" name="Google Shape;89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Service Standards Should:</a:t>
            </a:r>
            <a:endParaRPr/>
          </a:p>
        </p:txBody>
      </p:sp>
      <p:sp>
        <p:nvSpPr>
          <p:cNvPr id="96" name="Google Shape;96;p4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Be readily available to providers, consumers, and the public – on the recipient and/or PC website</a:t>
            </a:r>
            <a:endParaRPr/>
          </a:p>
          <a:p>
            <a:pPr marL="342900" lvl="0" indent="-3429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Describe the services for each service category so that anyone who reads them can understand: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What the service is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What a client can expect when receiving the service</a:t>
            </a:r>
            <a:endParaRPr/>
          </a:p>
          <a:p>
            <a:pPr marL="342900" lvl="0" indent="-3429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Reflect service category descriptions/requirements as stated in HRSA/HAB Policy Clarification Notice #16-02 and other federal guidance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97" name="Google Shape;97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Users of Service Standards</a:t>
            </a:r>
            <a:endParaRPr baseline="30000"/>
          </a:p>
        </p:txBody>
      </p:sp>
      <p:sp>
        <p:nvSpPr>
          <p:cNvPr id="104" name="Google Shape;104;p5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1534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Consumers:</a:t>
            </a:r>
            <a:r>
              <a:rPr lang="en-US" sz="2600"/>
              <a:t> Any consumer should be able to read service standards and know what to expect </a:t>
            </a:r>
            <a:r>
              <a:rPr lang="en-US" sz="2600" i="1"/>
              <a:t>“when accessing or receiving RWHAP funded services”</a:t>
            </a:r>
            <a:endParaRPr/>
          </a:p>
          <a:p>
            <a:pPr marL="342900" lvl="0" indent="-3429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Subrecipients/Service Providers: </a:t>
            </a:r>
            <a:r>
              <a:rPr lang="en-US" sz="2600" i="1"/>
              <a:t>“Service standards define the core components of a service category to be included in the model of service delivery”</a:t>
            </a:r>
            <a:endParaRPr/>
          </a:p>
          <a:p>
            <a:pPr marL="342900" lvl="0" indent="-3429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Planning Council:</a:t>
            </a:r>
            <a:r>
              <a:rPr lang="en-US" sz="2600"/>
              <a:t> Service standards help PCs know what activities are being provided – and identify possible changes and improvements</a:t>
            </a:r>
            <a:endParaRPr/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342900" lvl="0" indent="-17780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06" name="Google Shape;106;p5"/>
          <p:cNvSpPr txBox="1"/>
          <p:nvPr/>
        </p:nvSpPr>
        <p:spPr>
          <a:xfrm>
            <a:off x="458972" y="5833130"/>
            <a:ext cx="82296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Italics</a:t>
            </a:r>
            <a:r>
              <a:rPr lang="en-US"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indicate quotations from Service Standards: Guidance for Ryan White HIV/AIDS Program Grantees/Planning Bodies, HRSA/HAB, 2014.</a:t>
            </a:r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Users of Service Standards  (cont.)</a:t>
            </a:r>
            <a:endParaRPr/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1"/>
          </p:nvPr>
        </p:nvSpPr>
        <p:spPr>
          <a:xfrm>
            <a:off x="304800" y="169227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Recipient:</a:t>
            </a:r>
            <a:r>
              <a:rPr lang="en-US" sz="2600"/>
              <a:t> Service standards are used in Requests for Proposals (RFPs), subrecipient contracts, and monitoring  (including site visits and chart reviews) </a:t>
            </a:r>
            <a:r>
              <a:rPr lang="en-US" sz="2600" i="1"/>
              <a:t>“to ensure that services are provided to clients in a consistent manner across service providers”</a:t>
            </a:r>
            <a:endParaRPr/>
          </a:p>
          <a:p>
            <a:pPr marL="342900" lvl="0" indent="-3429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Quality Managers: </a:t>
            </a:r>
            <a:r>
              <a:rPr lang="en-US" sz="2600" i="1"/>
              <a:t>“Service standards are the foundation for the clinical quality management program, and provide the framework and service provision from which processes and outcomes are measured” 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200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1400" i="1">
                <a:solidFill>
                  <a:schemeClr val="dk2"/>
                </a:solidFill>
              </a:rPr>
              <a:t>Italics</a:t>
            </a:r>
            <a:r>
              <a:rPr lang="en-US" sz="1400">
                <a:solidFill>
                  <a:schemeClr val="dk2"/>
                </a:solidFill>
              </a:rPr>
              <a:t> indicate quotations from Service Standards: Guidance for Ryan White HIV/AIDS Program Grantees/Planning Bodies, HRSA/HAB, 2014.</a:t>
            </a:r>
            <a:endParaRPr/>
          </a:p>
        </p:txBody>
      </p:sp>
      <p:sp>
        <p:nvSpPr>
          <p:cNvPr id="114" name="Google Shape;1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Types of Service Standards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b="1"/>
              <a:t>Universal standards: </a:t>
            </a:r>
            <a:r>
              <a:rPr lang="en-US"/>
              <a:t>requirements that apply to all service categories </a:t>
            </a:r>
            <a:endParaRPr b="1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b="1"/>
              <a:t>Core medical services standards: </a:t>
            </a:r>
            <a:r>
              <a:rPr lang="en-US"/>
              <a:t>must be consistent with “</a:t>
            </a:r>
            <a:r>
              <a:rPr lang="en-US" i="1"/>
              <a:t>care and treatment guidelines and other clinical and professional standards”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b="1"/>
              <a:t>Non-clinical/support services standards: </a:t>
            </a:r>
            <a:r>
              <a:rPr lang="en-US"/>
              <a:t>may use </a:t>
            </a:r>
            <a:r>
              <a:rPr lang="en-US" i="1"/>
              <a:t>“evidence-based best practices, National Monitoring Standards, and/or guidelines developed by state or local government”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b="1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HRSA/HAB Expectations</a:t>
            </a:r>
            <a:endParaRPr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457200" y="169227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Part A program develops service standards for every funded service category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National service standards not feasible due to: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Differences in state and local requirements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The need to tailor services to meet the needs of PLWH in each jurisdiction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HRSA/HAB Guidance says that: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Recipient is </a:t>
            </a:r>
            <a:r>
              <a:rPr lang="en-US" i="1"/>
              <a:t>“responsible for the development, distribution, and use of service standards” 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For Part A programs, </a:t>
            </a:r>
            <a:r>
              <a:rPr lang="en-US" i="1"/>
              <a:t>“developing service standards is a shared responsibility, typically led by the Planning Council”</a:t>
            </a:r>
            <a:endParaRPr/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-177800" algn="l" rtl="0"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60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30" name="Google Shape;13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>
            <a:spLocks noGrp="1"/>
          </p:cNvSpPr>
          <p:nvPr>
            <p:ph type="title"/>
          </p:nvPr>
        </p:nvSpPr>
        <p:spPr>
          <a:xfrm>
            <a:off x="533400" y="296700"/>
            <a:ext cx="8348472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Recent Guidance from HRSA/HAB</a:t>
            </a:r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345186" y="1600200"/>
            <a:ext cx="8453628" cy="48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Jurisdictions should </a:t>
            </a:r>
            <a:r>
              <a:rPr lang="en-US" sz="2400" i="1"/>
              <a:t>not</a:t>
            </a:r>
            <a:r>
              <a:rPr lang="en-US" sz="2400"/>
              <a:t> include HRSA/HAB performance measures or health outcomes in their service standards 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300"/>
              <a:buChar char="–"/>
            </a:pPr>
            <a:r>
              <a:rPr lang="en-US" sz="2300"/>
              <a:t>Recipients include service standards in their RFPs, and performance measures related to service standards in their provider contracts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2300"/>
              <a:buChar char="–"/>
            </a:pPr>
            <a:r>
              <a:rPr lang="en-US" sz="2300"/>
              <a:t>Recipient monitoring of subrecipients looks at whether these measures are being met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Outcomes measure the impact of services 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If subrecipients are following service standards but not meeting client outcomes like viral suppression, service standards may be outdated and need refinement</a:t>
            </a:r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 1">
      <a:dk1>
        <a:srgbClr val="313534"/>
      </a:dk1>
      <a:lt1>
        <a:srgbClr val="FFFFFF"/>
      </a:lt1>
      <a:dk2>
        <a:srgbClr val="69726F"/>
      </a:dk2>
      <a:lt2>
        <a:srgbClr val="E0E9E7"/>
      </a:lt2>
      <a:accent1>
        <a:srgbClr val="08B89D"/>
      </a:accent1>
      <a:accent2>
        <a:srgbClr val="08B89C"/>
      </a:accent2>
      <a:accent3>
        <a:srgbClr val="F15F43"/>
      </a:accent3>
      <a:accent4>
        <a:srgbClr val="BF2524"/>
      </a:accent4>
      <a:accent5>
        <a:srgbClr val="08B89D"/>
      </a:accent5>
      <a:accent6>
        <a:srgbClr val="F15F43"/>
      </a:accent6>
      <a:hlink>
        <a:srgbClr val="BF2625"/>
      </a:hlink>
      <a:folHlink>
        <a:srgbClr val="F15F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1475</Words>
  <Application>Microsoft Macintosh PowerPoint</Application>
  <PresentationFormat>On-screen Show (4:3)</PresentationFormat>
  <Paragraphs>168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System Font Regular</vt:lpstr>
      <vt:lpstr>Office Theme</vt:lpstr>
      <vt:lpstr>                  Updating &amp; Use of Service Standards</vt:lpstr>
      <vt:lpstr>Objectives of this Presentation</vt:lpstr>
      <vt:lpstr>What are Service Standards?</vt:lpstr>
      <vt:lpstr>Service Standards Should:</vt:lpstr>
      <vt:lpstr>Users of Service Standards</vt:lpstr>
      <vt:lpstr>Users of Service Standards  (cont.)</vt:lpstr>
      <vt:lpstr>3 Types of Service Standards</vt:lpstr>
      <vt:lpstr>HRSA/HAB Expectations</vt:lpstr>
      <vt:lpstr>Recent Guidance from HRSA/HAB</vt:lpstr>
      <vt:lpstr>Service Standards Should Be…</vt:lpstr>
      <vt:lpstr>Issues/Challenges in Developing  Service Standards</vt:lpstr>
      <vt:lpstr>Committee Plans for Reviewing and Updating Service Standards </vt:lpstr>
      <vt:lpstr>Recommended Guidelines for Updating South County Part A Service Standards</vt:lpstr>
      <vt:lpstr>Recommended Guidelines  (cont.)</vt:lpstr>
      <vt:lpstr>Recommended Guidelines  (cont.)</vt:lpstr>
      <vt:lpstr>Next Steps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Updating &amp; Use of Service Standards</dc:title>
  <dc:subject>Service standards</dc:subject>
  <dc:creator>Planning CHATT</dc:creator>
  <cp:keywords/>
  <dc:description/>
  <cp:lastModifiedBy>Amanda MacEvitt</cp:lastModifiedBy>
  <cp:revision>5</cp:revision>
  <dcterms:created xsi:type="dcterms:W3CDTF">2018-02-12T17:54:35Z</dcterms:created>
  <dcterms:modified xsi:type="dcterms:W3CDTF">2021-03-18T14:18:15Z</dcterms:modified>
  <cp:category/>
</cp:coreProperties>
</file>