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2"/>
  </p:notesMasterIdLst>
  <p:sldIdLst>
    <p:sldId id="264" r:id="rId3"/>
    <p:sldId id="272"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5221" autoAdjust="0"/>
  </p:normalViewPr>
  <p:slideViewPr>
    <p:cSldViewPr snapToGrid="0">
      <p:cViewPr varScale="1">
        <p:scale>
          <a:sx n="68" d="100"/>
          <a:sy n="68" d="100"/>
        </p:scale>
        <p:origin x="92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B7424-3D25-4261-BFFD-318AAD9F13F1}" type="datetimeFigureOut">
              <a:rPr lang="en-US" smtClean="0"/>
              <a:t>1/22/2020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5FA51-7EF9-4C49-9EFB-2864FFFBB9E8}" type="slidenum">
              <a:rPr lang="en-US" smtClean="0"/>
              <a:t>‹#›</a:t>
            </a:fld>
            <a:endParaRPr lang="en-US"/>
          </a:p>
        </p:txBody>
      </p:sp>
    </p:spTree>
    <p:extLst>
      <p:ext uri="{BB962C8B-B14F-4D97-AF65-F5344CB8AC3E}">
        <p14:creationId xmlns:p14="http://schemas.microsoft.com/office/powerpoint/2010/main" val="47745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49AC926-9D40-4CC1-ACAC-B9D986063DF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xmlns=""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xmlns=""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85293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32340AB-CFCC-4D52-AA5F-218574E7A98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Review </a:t>
            </a:r>
            <a:r>
              <a:rPr lang="en-US" altLang="en-US" dirty="0" smtClean="0">
                <a:ea typeface="Osaka" pitchFamily="-64" charset="-128"/>
              </a:rPr>
              <a:t>the objectives</a:t>
            </a:r>
            <a:r>
              <a:rPr lang="en-US" altLang="en-US" dirty="0">
                <a:ea typeface="Osaka" pitchFamily="-64" charset="-128"/>
              </a:rPr>
              <a:t>. </a:t>
            </a:r>
          </a:p>
        </p:txBody>
      </p:sp>
    </p:spTree>
    <p:extLst>
      <p:ext uri="{BB962C8B-B14F-4D97-AF65-F5344CB8AC3E}">
        <p14:creationId xmlns:p14="http://schemas.microsoft.com/office/powerpoint/2010/main" val="2500619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eaLnBrk="1" hangingPunct="1">
              <a:lnSpc>
                <a:spcPct val="90000"/>
              </a:lnSpc>
              <a:defRPr/>
            </a:pPr>
            <a:r>
              <a:rPr lang="en-US" b="0" dirty="0">
                <a:cs typeface="+mn-cs"/>
              </a:rPr>
              <a:t>Ask, “What is transference and countertransference</a:t>
            </a:r>
            <a:r>
              <a:rPr lang="en-US" b="0" dirty="0" smtClean="0">
                <a:cs typeface="+mn-cs"/>
              </a:rPr>
              <a:t>?”</a:t>
            </a:r>
          </a:p>
          <a:p>
            <a:pPr eaLnBrk="1" hangingPunct="1">
              <a:lnSpc>
                <a:spcPct val="90000"/>
              </a:lnSpc>
              <a:defRPr/>
            </a:pPr>
            <a:r>
              <a:rPr lang="en-US" sz="1200" kern="1200" dirty="0" smtClean="0">
                <a:solidFill>
                  <a:schemeClr val="tx1"/>
                </a:solidFill>
                <a:effectLst/>
                <a:latin typeface="+mn-lt"/>
                <a:ea typeface="+mn-ea"/>
                <a:cs typeface="+mn-cs"/>
              </a:rPr>
              <a:t>Allow </a:t>
            </a:r>
            <a:r>
              <a:rPr lang="en-US" sz="1200" kern="1200" dirty="0">
                <a:solidFill>
                  <a:schemeClr val="tx1"/>
                </a:solidFill>
                <a:effectLst/>
                <a:latin typeface="+mn-lt"/>
                <a:ea typeface="+mn-ea"/>
                <a:cs typeface="+mn-cs"/>
              </a:rPr>
              <a:t>for discussion, then </a:t>
            </a:r>
            <a:r>
              <a:rPr lang="en-US" sz="1200" kern="1200" dirty="0" smtClean="0">
                <a:solidFill>
                  <a:schemeClr val="tx1"/>
                </a:solidFill>
                <a:effectLst/>
                <a:latin typeface="+mn-lt"/>
                <a:ea typeface="+mn-ea"/>
                <a:cs typeface="+mn-cs"/>
              </a:rPr>
              <a:t>present or reinforce </a:t>
            </a:r>
            <a:r>
              <a:rPr lang="en-US" sz="1200" kern="1200" dirty="0">
                <a:solidFill>
                  <a:schemeClr val="tx1"/>
                </a:solidFill>
                <a:effectLst/>
                <a:latin typeface="+mn-lt"/>
                <a:ea typeface="+mn-ea"/>
                <a:cs typeface="+mn-cs"/>
              </a:rPr>
              <a:t>the following </a:t>
            </a:r>
            <a:r>
              <a:rPr lang="en-US" sz="1200" kern="1200" dirty="0" smtClean="0">
                <a:solidFill>
                  <a:schemeClr val="tx1"/>
                </a:solidFill>
                <a:effectLst/>
                <a:latin typeface="+mn-lt"/>
                <a:ea typeface="+mn-ea"/>
                <a:cs typeface="+mn-cs"/>
              </a:rPr>
              <a:t>information: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When we encounter a person who reminds us of someone who is or was important to us, we think, subconsciously, that this person is indeed like our significant other (whether a lover, friend, relative, or other person) and we attribute feelings onto them. This is called transference. </a:t>
            </a:r>
            <a:r>
              <a:rPr lang="en-US" dirty="0">
                <a:cs typeface="+mn-cs"/>
              </a:rPr>
              <a:t>Transference can be manifested as an erotic attraction, but can be seen in many other forms such as rage, hatred, mistrust, parentification, extreme dependence, or even placing the person in a god-like or guru status.</a:t>
            </a:r>
            <a:endParaRPr lang="en-US" sz="1200" kern="1200" dirty="0">
              <a:solidFill>
                <a:schemeClr val="tx1"/>
              </a:solidFill>
              <a:effectLst/>
              <a:latin typeface="+mn-lt"/>
              <a:ea typeface="+mn-ea"/>
              <a:cs typeface="+mn-cs"/>
            </a:endParaRPr>
          </a:p>
          <a:p>
            <a:pPr marL="171450" indent="-171450" eaLnBrk="1" hangingPunct="1">
              <a:lnSpc>
                <a:spcPct val="90000"/>
              </a:lnSpc>
              <a:buFont typeface="Arial" panose="020B0604020202020204" pitchFamily="34" charset="0"/>
              <a:buChar char="•"/>
              <a:defRPr/>
            </a:pPr>
            <a:r>
              <a:rPr lang="en-US" sz="1200" kern="1200" dirty="0">
                <a:solidFill>
                  <a:schemeClr val="tx1"/>
                </a:solidFill>
                <a:effectLst/>
                <a:latin typeface="+mn-lt"/>
                <a:ea typeface="+mn-ea"/>
                <a:cs typeface="+mn-cs"/>
              </a:rPr>
              <a:t>Countertransference is defined as redirection of the CHW’s feelings toward a patient, or more generally, as an emotional entanglement with someone. Countertransference is used when a provider feels strongly influenced by the patient's actions or feelings. It is important for providers to recognize countertransference so as to minimize the effect on the client, especially a negative effect. </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This is also referred to as “over-identification.”</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b="0" kern="1200" dirty="0">
                <a:solidFill>
                  <a:schemeClr val="tx1"/>
                </a:solidFill>
                <a:effectLst/>
                <a:latin typeface="+mn-lt"/>
                <a:ea typeface="+mn-ea"/>
                <a:cs typeface="+mn-cs"/>
              </a:rPr>
              <a:t>Ask, “Who experiences transference? Who experiences countertransference?”</a:t>
            </a:r>
          </a:p>
          <a:p>
            <a:pPr marL="0" lvl="0" indent="0">
              <a:buFont typeface="Arial" panose="020B0604020202020204" pitchFamily="34" charset="0"/>
              <a:buNone/>
            </a:pPr>
            <a:r>
              <a:rPr lang="en-US" sz="1200" kern="1200" dirty="0">
                <a:solidFill>
                  <a:schemeClr val="tx1"/>
                </a:solidFill>
                <a:effectLst/>
                <a:latin typeface="+mn-lt"/>
                <a:ea typeface="+mn-ea"/>
                <a:cs typeface="+mn-cs"/>
              </a:rPr>
              <a:t>Allow for discussion, then present </a:t>
            </a:r>
            <a:r>
              <a:rPr lang="en-US" sz="1200" kern="1200" dirty="0" smtClean="0">
                <a:solidFill>
                  <a:schemeClr val="tx1"/>
                </a:solidFill>
                <a:effectLst/>
                <a:latin typeface="+mn-lt"/>
                <a:ea typeface="+mn-ea"/>
                <a:cs typeface="+mn-cs"/>
              </a:rPr>
              <a:t>or reinforce the </a:t>
            </a:r>
            <a:r>
              <a:rPr lang="en-US" sz="1200" kern="1200" dirty="0">
                <a:solidFill>
                  <a:schemeClr val="tx1"/>
                </a:solidFill>
                <a:effectLst/>
                <a:latin typeface="+mn-lt"/>
                <a:ea typeface="+mn-ea"/>
                <a:cs typeface="+mn-cs"/>
              </a:rPr>
              <a:t>following information: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Anyone (patients, CHWs, and friends) in the encounter can experience transference and may assign feelings they have toward someone else onto us. Often, both participants experience a variety of these feelings. It’s not something that can be prevented, but it can be managed.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b="0" kern="1200" dirty="0">
                <a:solidFill>
                  <a:schemeClr val="tx1"/>
                </a:solidFill>
                <a:effectLst/>
                <a:latin typeface="+mn-lt"/>
                <a:ea typeface="+mn-ea"/>
                <a:cs typeface="+mn-cs"/>
              </a:rPr>
              <a:t>Ask, “When can a person experience transference? When can a person experience countertransference?”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Allow for discussion, then present </a:t>
            </a:r>
            <a:r>
              <a:rPr lang="en-US" sz="1200" kern="1200" dirty="0" smtClean="0">
                <a:solidFill>
                  <a:schemeClr val="tx1"/>
                </a:solidFill>
                <a:effectLst/>
                <a:latin typeface="+mn-lt"/>
                <a:ea typeface="+mn-ea"/>
                <a:cs typeface="+mn-cs"/>
              </a:rPr>
              <a:t>or reinforce the </a:t>
            </a:r>
            <a:r>
              <a:rPr lang="en-US" sz="1200" kern="1200" dirty="0">
                <a:solidFill>
                  <a:schemeClr val="tx1"/>
                </a:solidFill>
                <a:effectLst/>
                <a:latin typeface="+mn-lt"/>
                <a:ea typeface="+mn-ea"/>
                <a:cs typeface="+mn-cs"/>
              </a:rPr>
              <a:t>following information: </a:t>
            </a:r>
          </a:p>
          <a:p>
            <a:pPr marL="171450" lvl="0" indent="-171450">
              <a:buFont typeface="Arial" panose="020B0604020202020204" pitchFamily="34" charset="0"/>
              <a:buChar char="•"/>
            </a:pPr>
            <a:r>
              <a:rPr lang="en-US" sz="1200" b="0" kern="1200" dirty="0">
                <a:solidFill>
                  <a:schemeClr val="tx1"/>
                </a:solidFill>
                <a:effectLst/>
                <a:latin typeface="+mn-lt"/>
                <a:ea typeface="+mn-ea"/>
                <a:cs typeface="+mn-cs"/>
              </a:rPr>
              <a:t>Transference and countertransference can happen anytime during an encounter.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CHWs must develop an awareness of this so that they can manage those feelings when they come up.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being aware of this will not allow us to gain insight into why these feelings are occurring. </a:t>
            </a:r>
          </a:p>
          <a:p>
            <a:pPr marL="171450" indent="-171450">
              <a:lnSpc>
                <a:spcPct val="90000"/>
              </a:lnSpc>
              <a:buFont typeface="Arial" panose="020B0604020202020204" pitchFamily="34" charset="0"/>
              <a:buChar char="•"/>
              <a:defRPr/>
            </a:pPr>
            <a:r>
              <a:rPr lang="en-US" dirty="0">
                <a:cs typeface="+mn-cs"/>
              </a:rPr>
              <a:t>Being attuned to countertransference as a CHW is nearly as critical as understanding the transference; this helps the CHW regulate his/her emotions in the </a:t>
            </a:r>
            <a:r>
              <a:rPr lang="en-US" dirty="0" smtClean="0">
                <a:cs typeface="+mn-cs"/>
              </a:rPr>
              <a:t>relationship with a client.</a:t>
            </a:r>
            <a:endParaRPr lang="en-US" dirty="0">
              <a:cs typeface="+mn-cs"/>
            </a:endParaRPr>
          </a:p>
          <a:p>
            <a:pPr>
              <a:lnSpc>
                <a:spcPct val="90000"/>
              </a:lnSpc>
              <a:defRPr/>
            </a:pPr>
            <a:endParaRPr lang="en-US" dirty="0">
              <a:cs typeface="+mn-cs"/>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66097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altLang="en-US" dirty="0">
                <a:latin typeface="Arial" panose="020B0604020202020204" pitchFamily="34" charset="0"/>
                <a:ea typeface="ヒラギノ角ゴ Pro W3"/>
              </a:rPr>
              <a:t>Review </a:t>
            </a:r>
            <a:r>
              <a:rPr lang="en-US" altLang="en-US" dirty="0" smtClean="0">
                <a:latin typeface="Arial" panose="020B0604020202020204" pitchFamily="34" charset="0"/>
                <a:ea typeface="ヒラギノ角ゴ Pro W3"/>
              </a:rPr>
              <a:t>the slide</a:t>
            </a:r>
            <a:r>
              <a:rPr lang="en-US" altLang="en-US" dirty="0">
                <a:latin typeface="Arial" panose="020B0604020202020204" pitchFamily="34" charset="0"/>
                <a:ea typeface="ヒラギノ角ゴ Pro W3"/>
              </a:rPr>
              <a:t>. </a:t>
            </a:r>
          </a:p>
        </p:txBody>
      </p:sp>
    </p:spTree>
    <p:extLst>
      <p:ext uri="{BB962C8B-B14F-4D97-AF65-F5344CB8AC3E}">
        <p14:creationId xmlns:p14="http://schemas.microsoft.com/office/powerpoint/2010/main" val="815711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altLang="en-US" dirty="0">
                <a:latin typeface="Arial" panose="020B0604020202020204" pitchFamily="34" charset="0"/>
                <a:ea typeface="ヒラギノ角ゴ Pro W3"/>
              </a:rPr>
              <a:t>Review </a:t>
            </a:r>
            <a:r>
              <a:rPr lang="en-US" altLang="en-US" dirty="0" smtClean="0">
                <a:latin typeface="Arial" panose="020B0604020202020204" pitchFamily="34" charset="0"/>
                <a:ea typeface="ヒラギノ角ゴ Pro W3"/>
              </a:rPr>
              <a:t>the slide</a:t>
            </a:r>
            <a:r>
              <a:rPr lang="en-US" altLang="en-US" dirty="0">
                <a:latin typeface="Arial" panose="020B0604020202020204" pitchFamily="34" charset="0"/>
                <a:ea typeface="ヒラギノ角ゴ Pro W3"/>
              </a:rPr>
              <a:t>. </a:t>
            </a:r>
          </a:p>
        </p:txBody>
      </p:sp>
    </p:spTree>
    <p:extLst>
      <p:ext uri="{BB962C8B-B14F-4D97-AF65-F5344CB8AC3E}">
        <p14:creationId xmlns:p14="http://schemas.microsoft.com/office/powerpoint/2010/main" val="309931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altLang="en-US" dirty="0">
                <a:latin typeface="Arial" panose="020B0604020202020204" pitchFamily="34" charset="0"/>
                <a:ea typeface="ヒラギノ角ゴ Pro W3"/>
              </a:rPr>
              <a:t>Review </a:t>
            </a:r>
            <a:r>
              <a:rPr lang="en-US" altLang="en-US" dirty="0" smtClean="0">
                <a:latin typeface="Arial" panose="020B0604020202020204" pitchFamily="34" charset="0"/>
                <a:ea typeface="ヒラギノ角ゴ Pro W3"/>
              </a:rPr>
              <a:t>the slide</a:t>
            </a:r>
            <a:r>
              <a:rPr lang="en-US" altLang="en-US" dirty="0">
                <a:latin typeface="Arial" panose="020B0604020202020204" pitchFamily="34" charset="0"/>
                <a:ea typeface="ヒラギノ角ゴ Pro W3"/>
              </a:rPr>
              <a:t>. </a:t>
            </a:r>
            <a:endParaRPr lang="en-US" dirty="0"/>
          </a:p>
          <a:p>
            <a:pPr marL="228600" indent="-228600">
              <a:spcBef>
                <a:spcPts val="1200"/>
              </a:spcBef>
              <a:buFont typeface="Arial"/>
              <a:buChar char="•"/>
              <a:defRPr/>
            </a:pPr>
            <a:endParaRPr lang="en-US" altLang="en-US" dirty="0">
              <a:latin typeface="Arial" panose="020B0604020202020204" pitchFamily="34" charset="0"/>
              <a:ea typeface="ヒラギノ角ゴ Pro W3"/>
            </a:endParaRPr>
          </a:p>
        </p:txBody>
      </p:sp>
    </p:spTree>
    <p:extLst>
      <p:ext uri="{BB962C8B-B14F-4D97-AF65-F5344CB8AC3E}">
        <p14:creationId xmlns:p14="http://schemas.microsoft.com/office/powerpoint/2010/main" val="4212519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itchFamily="34" charset="0"/>
              <a:buNone/>
              <a:defRPr/>
            </a:pPr>
            <a:r>
              <a:rPr lang="en-US" dirty="0">
                <a:cs typeface="+mn-cs"/>
              </a:rPr>
              <a:t>Tell participants that we will now do a role play activity on countertransference.</a:t>
            </a:r>
          </a:p>
          <a:p>
            <a:pPr marL="0" indent="0">
              <a:buFont typeface="Arial" pitchFamily="34" charset="0"/>
              <a:buNone/>
              <a:defRPr/>
            </a:pPr>
            <a:r>
              <a:rPr lang="en-US" dirty="0">
                <a:cs typeface="+mn-cs"/>
              </a:rPr>
              <a:t>Show this slide as soon as the CHW says “hmm” and </a:t>
            </a:r>
            <a:r>
              <a:rPr lang="en-US" dirty="0" smtClean="0">
                <a:cs typeface="+mn-cs"/>
              </a:rPr>
              <a:t>pause in the script </a:t>
            </a:r>
            <a:endParaRPr lang="en-US" dirty="0">
              <a:cs typeface="+mn-cs"/>
            </a:endParaRPr>
          </a:p>
          <a:p>
            <a:pPr marL="0" indent="0">
              <a:buFont typeface="Arial" pitchFamily="34" charset="0"/>
              <a:buNone/>
              <a:defRPr/>
            </a:pPr>
            <a:r>
              <a:rPr lang="en-US" dirty="0">
                <a:cs typeface="+mn-cs"/>
              </a:rPr>
              <a:t>Have someone read the CHW’s thoughts and feelings in the slide, then resume role play.</a:t>
            </a:r>
          </a:p>
          <a:p>
            <a:pPr>
              <a:defRPr/>
            </a:pPr>
            <a:endParaRPr lang="en-US" b="1" dirty="0">
              <a:cs typeface="+mn-cs"/>
            </a:endParaRPr>
          </a:p>
          <a:p>
            <a:pPr>
              <a:defRPr/>
            </a:pPr>
            <a:r>
              <a:rPr lang="en-US" b="0" dirty="0" smtClean="0">
                <a:cs typeface="+mn-cs"/>
              </a:rPr>
              <a:t>Debrief after</a:t>
            </a:r>
            <a:r>
              <a:rPr lang="en-US" b="0" baseline="0" dirty="0" smtClean="0">
                <a:cs typeface="+mn-cs"/>
              </a:rPr>
              <a:t> the Role Play:</a:t>
            </a:r>
            <a:endParaRPr lang="en-US" b="0" dirty="0">
              <a:cs typeface="+mn-cs"/>
            </a:endParaRPr>
          </a:p>
          <a:p>
            <a:pPr marL="174708" indent="-174708">
              <a:buFont typeface="Arial" pitchFamily="34" charset="0"/>
              <a:buChar char="•"/>
              <a:defRPr/>
            </a:pPr>
            <a:r>
              <a:rPr lang="en-US" dirty="0">
                <a:cs typeface="+mn-cs"/>
              </a:rPr>
              <a:t>What did you observe? Take responses and facilitate discussion.</a:t>
            </a:r>
          </a:p>
          <a:p>
            <a:pPr marL="174708" indent="-174708">
              <a:buFont typeface="Arial" pitchFamily="34" charset="0"/>
              <a:buChar char="•"/>
              <a:defRPr/>
            </a:pPr>
            <a:r>
              <a:rPr lang="en-US" dirty="0">
                <a:cs typeface="+mn-cs"/>
              </a:rPr>
              <a:t>What did the client want to talk about?</a:t>
            </a:r>
          </a:p>
          <a:p>
            <a:pPr marL="174708" indent="-174708">
              <a:buFont typeface="Arial" pitchFamily="34" charset="0"/>
              <a:buChar char="•"/>
              <a:defRPr/>
            </a:pPr>
            <a:r>
              <a:rPr lang="en-US" dirty="0">
                <a:cs typeface="+mn-cs"/>
              </a:rPr>
              <a:t>Where did the CHW go instead and why?</a:t>
            </a:r>
          </a:p>
          <a:p>
            <a:pPr marL="174708" indent="-174708">
              <a:buFont typeface="Arial" pitchFamily="34" charset="0"/>
              <a:buChar char="•"/>
              <a:defRPr/>
            </a:pPr>
            <a:r>
              <a:rPr lang="en-US" dirty="0">
                <a:cs typeface="+mn-cs"/>
              </a:rPr>
              <a:t>What could happen if the client “obeys” the CHW and discloses to her partner that day?</a:t>
            </a:r>
          </a:p>
          <a:p>
            <a:pPr marL="174708" indent="-174708">
              <a:buFont typeface="Arial" pitchFamily="34" charset="0"/>
              <a:buChar char="•"/>
              <a:defRPr/>
            </a:pPr>
            <a:r>
              <a:rPr lang="en-US" dirty="0">
                <a:cs typeface="+mn-cs"/>
              </a:rPr>
              <a:t>What can happen if the CHW isn’t aware of why they are having these thoughts and feelings?</a:t>
            </a:r>
          </a:p>
          <a:p>
            <a:pPr marL="174708" indent="-174708">
              <a:buFont typeface="Arial" pitchFamily="34" charset="0"/>
              <a:buChar char="•"/>
              <a:defRPr/>
            </a:pPr>
            <a:r>
              <a:rPr lang="en-US" dirty="0">
                <a:cs typeface="+mn-cs"/>
              </a:rPr>
              <a:t>What would have been the appropriate action by the CHW?</a:t>
            </a:r>
          </a:p>
          <a:p>
            <a:pPr marL="174708" indent="-174708">
              <a:buFont typeface="Arial" pitchFamily="34" charset="0"/>
              <a:buChar char="•"/>
              <a:defRPr/>
            </a:pPr>
            <a:r>
              <a:rPr lang="en-US" dirty="0">
                <a:cs typeface="+mn-cs"/>
              </a:rPr>
              <a:t>What could the CHW have done with the feelings raised by the client?</a:t>
            </a:r>
          </a:p>
          <a:p>
            <a:pPr marL="174708" indent="-174708">
              <a:buFont typeface="Arial" pitchFamily="34" charset="0"/>
              <a:buChar char="•"/>
              <a:defRPr/>
            </a:pPr>
            <a:r>
              <a:rPr lang="en-US" dirty="0">
                <a:cs typeface="+mn-cs"/>
              </a:rPr>
              <a:t>What is the lesson in this role play?</a:t>
            </a:r>
          </a:p>
          <a:p>
            <a:pPr>
              <a:defRPr/>
            </a:pPr>
            <a:endParaRPr lang="en-US" b="1" dirty="0">
              <a:cs typeface="+mn-cs"/>
            </a:endParaRPr>
          </a:p>
          <a:p>
            <a:pPr>
              <a:defRPr/>
            </a:pPr>
            <a:r>
              <a:rPr lang="en-US" b="0" dirty="0" smtClean="0">
                <a:cs typeface="+mn-cs"/>
              </a:rPr>
              <a:t>Kay Talking Points:</a:t>
            </a:r>
            <a:r>
              <a:rPr lang="en-US" b="0" baseline="0" dirty="0" smtClean="0">
                <a:cs typeface="+mn-cs"/>
              </a:rPr>
              <a:t> </a:t>
            </a:r>
            <a:endParaRPr lang="en-US" b="0" dirty="0">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CHW may want to identify and hone in on what they perceive to be the client’s problem, but the client may have more pressing concerns—in the role-play scenario, safer sex—and may not share the CHW’s prioritization of disclosure and the needs of the client’s partner.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Very often, exploring a client’s concerns will lead back to the CHW’s concerns, particularly when the areas of concern are related (as is the case with safer sex and disclosure).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the CHW had listened to and addressed the client’s area of immediate concern, the conversation could then lead to discussion of non-disclosure.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It is critical for the CHW to suspend personal feelings during the interaction with the client.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First and foremost, do no harm, particularly when time with the client is short.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sincere desire to help can lead a CHW to try to “fix” the situation for the client based on their perception of what the client needs and should do. The CHW may shift into problem solving and prescribe answers and solutions that the client may not be ready for.</a:t>
            </a: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p:txBody>
      </p:sp>
    </p:spTree>
    <p:extLst>
      <p:ext uri="{BB962C8B-B14F-4D97-AF65-F5344CB8AC3E}">
        <p14:creationId xmlns:p14="http://schemas.microsoft.com/office/powerpoint/2010/main" val="105412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altLang="en-US" dirty="0" smtClean="0">
                <a:latin typeface="Arial" panose="020B0604020202020204" pitchFamily="34" charset="0"/>
                <a:ea typeface="ヒラギノ角ゴ Pro W3"/>
              </a:rPr>
              <a:t>Review the slide</a:t>
            </a:r>
            <a:r>
              <a:rPr lang="en-US" altLang="en-US" dirty="0">
                <a:latin typeface="Arial" panose="020B0604020202020204" pitchFamily="34" charset="0"/>
                <a:ea typeface="ヒラギノ角ゴ Pro W3"/>
              </a:rPr>
              <a:t>.</a:t>
            </a:r>
          </a:p>
          <a:p>
            <a:endParaRPr lang="en-US" altLang="en-US" dirty="0">
              <a:latin typeface="Arial" panose="020B0604020202020204" pitchFamily="34" charset="0"/>
              <a:ea typeface="ヒラギノ角ゴ Pro W3"/>
            </a:endParaRPr>
          </a:p>
        </p:txBody>
      </p:sp>
    </p:spTree>
    <p:extLst>
      <p:ext uri="{BB962C8B-B14F-4D97-AF65-F5344CB8AC3E}">
        <p14:creationId xmlns:p14="http://schemas.microsoft.com/office/powerpoint/2010/main" val="689373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spcBef>
                <a:spcPts val="1200"/>
              </a:spcBef>
              <a:buFont typeface="Arial"/>
              <a:buNone/>
              <a:defRPr/>
            </a:pPr>
            <a:r>
              <a:rPr lang="en-US" altLang="en-US" dirty="0">
                <a:latin typeface="Arial" panose="020B0604020202020204" pitchFamily="34" charset="0"/>
                <a:ea typeface="ヒラギノ角ゴ Pro W3"/>
              </a:rPr>
              <a:t>Ask a participant to read</a:t>
            </a:r>
            <a:r>
              <a:rPr lang="en-US" altLang="en-US" baseline="0" dirty="0">
                <a:latin typeface="Arial" panose="020B0604020202020204" pitchFamily="34" charset="0"/>
                <a:ea typeface="ヒラギノ角ゴ Pro W3"/>
              </a:rPr>
              <a:t> the slide. </a:t>
            </a:r>
            <a:endParaRPr lang="en-US" altLang="en-US" dirty="0">
              <a:latin typeface="Arial" panose="020B0604020202020204" pitchFamily="34" charset="0"/>
              <a:ea typeface="ヒラギノ角ゴ Pro W3"/>
            </a:endParaRPr>
          </a:p>
        </p:txBody>
      </p:sp>
    </p:spTree>
    <p:extLst>
      <p:ext uri="{BB962C8B-B14F-4D97-AF65-F5344CB8AC3E}">
        <p14:creationId xmlns:p14="http://schemas.microsoft.com/office/powerpoint/2010/main" val="54418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E9BD31-893E-418A-B040-592C10396E4F}"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341371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9BD31-893E-418A-B040-592C10396E4F}"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278224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9BD31-893E-418A-B040-592C10396E4F}"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36175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a:extLst>
              <a:ext uri="{FF2B5EF4-FFF2-40B4-BE49-F238E27FC236}">
                <a16:creationId xmlns:a16="http://schemas.microsoft.com/office/drawing/2014/main" xmlns="" id="{0969A60B-C10A-428F-9DCE-F56E55D900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xmlns="" id="{7E2BF098-56AE-478C-88D4-58C748783E3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xmlns="" id="{D82D2361-A429-400F-A562-CC9E1E32961C}"/>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xmlns="" id="{D3A09A60-A5E1-4D13-8107-9544B2F717EF}"/>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xmlns="" id="{22C4961C-C4CF-4790-8363-8613ACDE797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2134104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xmlns="" id="{6896FC5B-4A76-45FE-BE1A-73D60204B76E}"/>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552885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xmlns="" id="{92C344EC-1A69-46A0-B23D-0CF94F78C9E2}"/>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762004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E89C908-5C72-43D4-9F83-375E3AA27DBB}"/>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xmlns="" id="{4784BB6A-9736-463E-8C6D-3F9B574E47FA}"/>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xmlns="" id="{129EDD98-CF31-416C-AC62-1D1D40BF4E49}"/>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302525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xmlns="" id="{06BDB65F-DD70-4BD5-81F3-49A5D6A28AB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56411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xmlns="" id="{99BBF513-B5D1-4B47-91BF-8C4B76F7960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790137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xmlns="" id="{19AF2083-D90B-4350-95B5-D9F4A7359E1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04049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A783B461-6AB1-49A5-8D38-559D665AF49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44311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E9BD31-893E-418A-B040-592C10396E4F}"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1112784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774ABBB8-8A7A-4FD7-B9BC-C2B48A9ABB23}"/>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653335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BD37186A-7964-42A6-8DA9-22F277B6062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19973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E9BD31-893E-418A-B040-592C10396E4F}"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1092009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E9BD31-893E-418A-B040-592C10396E4F}"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11128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E9BD31-893E-418A-B040-592C10396E4F}"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275325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E9BD31-893E-418A-B040-592C10396E4F}"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247179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9BD31-893E-418A-B040-592C10396E4F}"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1060110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9BD31-893E-418A-B040-592C10396E4F}"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221053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9BD31-893E-418A-B040-592C10396E4F}"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7B6E-0569-4C5F-ABD3-32C90D78F7BE}" type="slidenum">
              <a:rPr lang="en-US" smtClean="0"/>
              <a:t>‹#›</a:t>
            </a:fld>
            <a:endParaRPr lang="en-US"/>
          </a:p>
        </p:txBody>
      </p:sp>
    </p:spTree>
    <p:extLst>
      <p:ext uri="{BB962C8B-B14F-4D97-AF65-F5344CB8AC3E}">
        <p14:creationId xmlns:p14="http://schemas.microsoft.com/office/powerpoint/2010/main" val="250916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9BD31-893E-418A-B040-592C10396E4F}" type="datetimeFigureOut">
              <a:rPr lang="en-US" smtClean="0"/>
              <a:t>1/22/2020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B7B6E-0569-4C5F-ABD3-32C90D78F7BE}" type="slidenum">
              <a:rPr lang="en-US" smtClean="0"/>
              <a:t>‹#›</a:t>
            </a:fld>
            <a:endParaRPr lang="en-US"/>
          </a:p>
        </p:txBody>
      </p:sp>
    </p:spTree>
    <p:extLst>
      <p:ext uri="{BB962C8B-B14F-4D97-AF65-F5344CB8AC3E}">
        <p14:creationId xmlns:p14="http://schemas.microsoft.com/office/powerpoint/2010/main" val="175564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xmlns=""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xmlns=""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xmlns=""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xmlns=""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xmlns="" id="{0D7ED852-4CDA-46A2-A106-A69613D7109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xmlns=""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a:extLst>
              <a:ext uri="{FF2B5EF4-FFF2-40B4-BE49-F238E27FC236}">
                <a16:creationId xmlns:a16="http://schemas.microsoft.com/office/drawing/2014/main" xmlns="" id="{17CF41E8-226E-44AD-8B84-0CF78D691D40}"/>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045708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195D2B-0621-4550-8BA4-24BB63768B89}"/>
              </a:ext>
            </a:extLst>
          </p:cNvPr>
          <p:cNvSpPr>
            <a:spLocks noGrp="1" noChangeArrowheads="1"/>
          </p:cNvSpPr>
          <p:nvPr>
            <p:ph type="ctrTitle"/>
          </p:nvPr>
        </p:nvSpPr>
        <p:spPr/>
        <p:txBody>
          <a:bodyPr/>
          <a:lstStyle/>
          <a:p>
            <a:pPr eaLnBrk="1" hangingPunct="1">
              <a:defRPr/>
            </a:pPr>
            <a:r>
              <a:rPr lang="en-US" altLang="en-US" dirty="0"/>
              <a:t>Transference and Countertransference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Learning Objectives</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At the end of this unit, you will be able to:</a:t>
            </a:r>
          </a:p>
          <a:p>
            <a:pPr eaLnBrk="1" hangingPunct="1">
              <a:buClr>
                <a:srgbClr val="CC0000"/>
              </a:buClr>
              <a:buFont typeface="Wingdings" pitchFamily="-64" charset="2"/>
              <a:buChar char="§"/>
              <a:defRPr/>
            </a:pPr>
            <a:r>
              <a:rPr lang="en-US" altLang="en-US" dirty="0"/>
              <a:t>Define transference and countertransference</a:t>
            </a:r>
          </a:p>
          <a:p>
            <a:pPr eaLnBrk="1" hangingPunct="1">
              <a:buClr>
                <a:srgbClr val="CC0000"/>
              </a:buClr>
              <a:buFont typeface="Wingdings" pitchFamily="-64" charset="2"/>
              <a:buChar char="§"/>
              <a:defRPr/>
            </a:pPr>
            <a:r>
              <a:rPr lang="en-US" altLang="en-US" dirty="0"/>
              <a:t>Explain at least three ways to manage transference</a:t>
            </a:r>
          </a:p>
          <a:p>
            <a:pPr eaLnBrk="1" hangingPunct="1">
              <a:buClr>
                <a:srgbClr val="CC0000"/>
              </a:buClr>
              <a:buFont typeface="Wingdings" pitchFamily="-64" charset="2"/>
              <a:buChar char="§"/>
              <a:defRPr/>
            </a:pPr>
            <a:r>
              <a:rPr lang="en-US" altLang="en-US" dirty="0"/>
              <a:t>Explain at least five ways to manage countertransference </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6" name="Footer Placeholder 3">
            <a:extLst>
              <a:ext uri="{FF2B5EF4-FFF2-40B4-BE49-F238E27FC236}">
                <a16:creationId xmlns:a16="http://schemas.microsoft.com/office/drawing/2014/main" xmlns="" id="{C886C472-B39A-4444-88DE-2CDBC22F3678}"/>
              </a:ext>
            </a:extLst>
          </p:cNvPr>
          <p:cNvSpPr>
            <a:spLocks noGrp="1"/>
          </p:cNvSpPr>
          <p:nvPr>
            <p:ph type="ftr" sz="quarter" idx="10"/>
          </p:nvPr>
        </p:nvSpPr>
        <p:spPr>
          <a:xfrm>
            <a:off x="609600" y="381000"/>
            <a:ext cx="5105400" cy="304800"/>
          </a:xfrm>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Tree>
    <p:extLst>
      <p:ext uri="{BB962C8B-B14F-4D97-AF65-F5344CB8AC3E}">
        <p14:creationId xmlns:p14="http://schemas.microsoft.com/office/powerpoint/2010/main" val="187888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What is Transference and Countertransference?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Transference: Unconscious redirection of feelings from one person to </a:t>
            </a:r>
            <a:r>
              <a:rPr lang="en-US" altLang="en-US" dirty="0" smtClean="0"/>
              <a:t>another</a:t>
            </a:r>
          </a:p>
          <a:p>
            <a:pPr marL="0" indent="0" eaLnBrk="1" hangingPunct="1">
              <a:buClr>
                <a:srgbClr val="CC0000"/>
              </a:buClr>
              <a:buNone/>
              <a:defRPr/>
            </a:pPr>
            <a:endParaRPr lang="en-US" altLang="en-US" dirty="0"/>
          </a:p>
          <a:p>
            <a:pPr eaLnBrk="1" hangingPunct="1">
              <a:buClr>
                <a:srgbClr val="CC0000"/>
              </a:buClr>
              <a:buFont typeface="Wingdings" pitchFamily="-64" charset="2"/>
              <a:buChar char="§"/>
              <a:defRPr/>
            </a:pPr>
            <a:r>
              <a:rPr lang="en-US" altLang="en-US" dirty="0"/>
              <a:t>Countertransference: Inappropriate response in the present triggered by a past relationship</a:t>
            </a:r>
          </a:p>
          <a:p>
            <a:pPr eaLnBrk="1" hangingPunct="1">
              <a:buClr>
                <a:srgbClr val="CC0000"/>
              </a:buClr>
              <a:buFont typeface="Wingdings" pitchFamily="-64" charset="2"/>
              <a:buChar char="§"/>
              <a:defRPr/>
            </a:pPr>
            <a:endParaRPr lang="en-US" altLang="en-US" sz="2000" dirty="0"/>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Transference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CHW represents something other than their roles as the CHW for the patient</a:t>
            </a:r>
          </a:p>
          <a:p>
            <a:pPr eaLnBrk="1" hangingPunct="1">
              <a:buClr>
                <a:srgbClr val="CC0000"/>
              </a:buClr>
              <a:buFont typeface="Wingdings" pitchFamily="-64" charset="2"/>
              <a:buChar char="§"/>
              <a:defRPr/>
            </a:pPr>
            <a:r>
              <a:rPr lang="en-US" altLang="en-US" dirty="0"/>
              <a:t>Client has assigned certain feelings to the CHW that are unrelated to CHW</a:t>
            </a:r>
          </a:p>
          <a:p>
            <a:pPr eaLnBrk="1" hangingPunct="1">
              <a:buClr>
                <a:srgbClr val="CC0000"/>
              </a:buClr>
              <a:buFont typeface="Wingdings" pitchFamily="-64" charset="2"/>
              <a:buChar char="§"/>
              <a:defRPr/>
            </a:pPr>
            <a:r>
              <a:rPr lang="en-US" altLang="en-US" dirty="0"/>
              <a:t>Client has certain expectations because of these assumptions and feelings</a:t>
            </a:r>
          </a:p>
          <a:p>
            <a:pPr eaLnBrk="1" hangingPunct="1">
              <a:buClr>
                <a:srgbClr val="CC0000"/>
              </a:buClr>
              <a:buFont typeface="Wingdings" pitchFamily="-64" charset="2"/>
              <a:buChar char="§"/>
              <a:defRPr/>
            </a:pPr>
            <a:r>
              <a:rPr lang="en-US" altLang="en-US" dirty="0"/>
              <a:t>Client may act on these feelings and not realize it</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82261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Managing Transference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Helping the CHW recognize that these feelings are normal</a:t>
            </a:r>
          </a:p>
          <a:p>
            <a:pPr eaLnBrk="1" hangingPunct="1">
              <a:buClr>
                <a:srgbClr val="CC0000"/>
              </a:buClr>
              <a:buFont typeface="Wingdings" pitchFamily="-64" charset="2"/>
              <a:buChar char="§"/>
              <a:defRPr/>
            </a:pPr>
            <a:r>
              <a:rPr lang="en-US" altLang="en-US" dirty="0"/>
              <a:t>Supporting the CHW in addressing these feelings </a:t>
            </a:r>
          </a:p>
          <a:p>
            <a:pPr eaLnBrk="1" hangingPunct="1">
              <a:buClr>
                <a:srgbClr val="CC0000"/>
              </a:buClr>
              <a:buFont typeface="Wingdings" pitchFamily="-64" charset="2"/>
              <a:buChar char="§"/>
              <a:defRPr/>
            </a:pPr>
            <a:r>
              <a:rPr lang="en-US" altLang="en-US" dirty="0"/>
              <a:t>Referring the CHW for added clinical supervision or independent mental health services/EAP services </a:t>
            </a:r>
          </a:p>
          <a:p>
            <a:pPr eaLnBrk="1" hangingPunct="1">
              <a:buClr>
                <a:srgbClr val="CC0000"/>
              </a:buClr>
              <a:buFont typeface="Wingdings" pitchFamily="-64" charset="2"/>
              <a:buChar char="§"/>
              <a:defRPr/>
            </a:pPr>
            <a:r>
              <a:rPr lang="en-US" altLang="en-US" dirty="0"/>
              <a:t>Transfer client case (if necessary) to another CHW</a:t>
            </a:r>
          </a:p>
          <a:p>
            <a:pPr eaLnBrk="1" hangingPunct="1">
              <a:buClr>
                <a:srgbClr val="CC0000"/>
              </a:buClr>
              <a:buFont typeface="Wingdings" pitchFamily="-64" charset="2"/>
              <a:buChar char="§"/>
              <a:defRPr/>
            </a:pPr>
            <a:r>
              <a:rPr lang="en-US" altLang="en-US" dirty="0"/>
              <a:t>Review boundary activities or educational materials to reinforce “staying in your lane”</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56781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Countertransference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609600" y="1376289"/>
            <a:ext cx="7924800" cy="3886200"/>
          </a:xfrm>
        </p:spPr>
        <p:txBody>
          <a:bodyPr/>
          <a:lstStyle/>
          <a:p>
            <a:pPr eaLnBrk="1" hangingPunct="1">
              <a:buClr>
                <a:srgbClr val="CC0000"/>
              </a:buClr>
              <a:buFont typeface="Wingdings" pitchFamily="-64" charset="2"/>
              <a:buChar char="§"/>
              <a:defRPr/>
            </a:pPr>
            <a:r>
              <a:rPr lang="en-US" altLang="en-US" sz="2200" dirty="0"/>
              <a:t>Holding beliefs about exactly what a client needs to do </a:t>
            </a:r>
          </a:p>
          <a:p>
            <a:pPr eaLnBrk="1" hangingPunct="1">
              <a:buClr>
                <a:srgbClr val="CC0000"/>
              </a:buClr>
              <a:buFont typeface="Wingdings" pitchFamily="-64" charset="2"/>
              <a:buChar char="§"/>
              <a:defRPr/>
            </a:pPr>
            <a:r>
              <a:rPr lang="en-US" altLang="en-US" sz="2200" dirty="0"/>
              <a:t>Holding assumptions about a client without verifying them</a:t>
            </a:r>
          </a:p>
          <a:p>
            <a:pPr eaLnBrk="1" hangingPunct="1">
              <a:buClr>
                <a:srgbClr val="CC0000"/>
              </a:buClr>
              <a:buFont typeface="Wingdings" pitchFamily="-64" charset="2"/>
              <a:buChar char="§"/>
              <a:defRPr/>
            </a:pPr>
            <a:r>
              <a:rPr lang="en-US" altLang="en-US" sz="2200" dirty="0"/>
              <a:t>Going out of the way for a client, over-extending oneself even though client is not working very hard for themselves </a:t>
            </a:r>
          </a:p>
          <a:p>
            <a:pPr eaLnBrk="1" hangingPunct="1">
              <a:buClr>
                <a:srgbClr val="CC0000"/>
              </a:buClr>
              <a:buFont typeface="Wingdings" pitchFamily="-64" charset="2"/>
              <a:buChar char="§"/>
              <a:defRPr/>
            </a:pPr>
            <a:r>
              <a:rPr lang="en-US" altLang="en-US" sz="2200" dirty="0"/>
              <a:t>Avoiding client</a:t>
            </a:r>
          </a:p>
          <a:p>
            <a:pPr eaLnBrk="1" hangingPunct="1">
              <a:buClr>
                <a:srgbClr val="CC0000"/>
              </a:buClr>
              <a:buFont typeface="Wingdings" pitchFamily="-64" charset="2"/>
              <a:buChar char="§"/>
              <a:defRPr/>
            </a:pPr>
            <a:r>
              <a:rPr lang="en-US" altLang="en-US" sz="2200" dirty="0"/>
              <a:t>Feeling of being manipulated </a:t>
            </a:r>
          </a:p>
          <a:p>
            <a:pPr eaLnBrk="1" hangingPunct="1">
              <a:buClr>
                <a:srgbClr val="CC0000"/>
              </a:buClr>
              <a:buFont typeface="Wingdings" pitchFamily="-64" charset="2"/>
              <a:buChar char="§"/>
              <a:defRPr/>
            </a:pPr>
            <a:r>
              <a:rPr lang="en-US" altLang="en-US" sz="2200" dirty="0"/>
              <a:t>Spending too much time with one client for an extended period of time </a:t>
            </a:r>
          </a:p>
          <a:p>
            <a:pPr eaLnBrk="1" hangingPunct="1">
              <a:buClr>
                <a:srgbClr val="CC0000"/>
              </a:buClr>
              <a:buFont typeface="Wingdings" pitchFamily="-64" charset="2"/>
              <a:buChar char="§"/>
              <a:defRPr/>
            </a:pPr>
            <a:r>
              <a:rPr lang="en-US" altLang="en-US" sz="2200" dirty="0"/>
              <a:t>Attraction to a client </a:t>
            </a:r>
          </a:p>
          <a:p>
            <a:pPr eaLnBrk="1" hangingPunct="1">
              <a:buClr>
                <a:srgbClr val="CC0000"/>
              </a:buClr>
              <a:buFont typeface="Wingdings" pitchFamily="-64" charset="2"/>
              <a:buChar char="§"/>
              <a:defRPr/>
            </a:pPr>
            <a:r>
              <a:rPr lang="en-US" altLang="en-US" sz="2200" dirty="0"/>
              <a:t>Unrealistic expectations of a client </a:t>
            </a:r>
          </a:p>
          <a:p>
            <a:pPr eaLnBrk="1" hangingPunct="1">
              <a:buClr>
                <a:srgbClr val="CC0000"/>
              </a:buClr>
              <a:buFont typeface="Wingdings" pitchFamily="-64" charset="2"/>
              <a:buChar char="§"/>
              <a:defRPr/>
            </a:pPr>
            <a:r>
              <a:rPr lang="en-US" altLang="en-US" sz="2200" dirty="0"/>
              <a:t>Client reminds CHW of someone in their life</a:t>
            </a:r>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60458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6" name="Cloud Callout 6">
            <a:extLst>
              <a:ext uri="{FF2B5EF4-FFF2-40B4-BE49-F238E27FC236}">
                <a16:creationId xmlns:a16="http://schemas.microsoft.com/office/drawing/2014/main" xmlns="" id="{B19BD06A-74BE-426D-8900-6AE10814B9D3}"/>
              </a:ext>
            </a:extLst>
          </p:cNvPr>
          <p:cNvSpPr>
            <a:spLocks noChangeArrowheads="1"/>
          </p:cNvSpPr>
          <p:nvPr/>
        </p:nvSpPr>
        <p:spPr bwMode="auto">
          <a:xfrm>
            <a:off x="609600" y="804869"/>
            <a:ext cx="3327400" cy="3519487"/>
          </a:xfrm>
          <a:prstGeom prst="cloudCallout">
            <a:avLst>
              <a:gd name="adj1" fmla="val -20833"/>
              <a:gd name="adj2" fmla="val 62500"/>
            </a:avLst>
          </a:prstGeom>
          <a:solidFill>
            <a:schemeClr val="tx2"/>
          </a:solidFill>
          <a:ln w="15875">
            <a:solidFill>
              <a:schemeClr val="accent5">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274320"/>
          <a:lstStyle/>
          <a:p>
            <a:pPr algn="ctr" eaLnBrk="0" hangingPunct="0">
              <a:defRPr/>
            </a:pPr>
            <a:r>
              <a:rPr lang="en-US" sz="2000" dirty="0">
                <a:solidFill>
                  <a:schemeClr val="bg1"/>
                </a:solidFill>
                <a:latin typeface="+mj-lt"/>
                <a:cs typeface="Josefin Sans SemiBold"/>
              </a:rPr>
              <a:t>I can’t believe this, she’s been having unprotected sex with her partner  without disclosing her status?</a:t>
            </a:r>
          </a:p>
        </p:txBody>
      </p:sp>
      <p:sp>
        <p:nvSpPr>
          <p:cNvPr id="7" name="Cloud Callout 7">
            <a:extLst>
              <a:ext uri="{FF2B5EF4-FFF2-40B4-BE49-F238E27FC236}">
                <a16:creationId xmlns:a16="http://schemas.microsoft.com/office/drawing/2014/main" xmlns="" id="{AC1CBA72-BF34-4AF5-B38F-F8F57BC2013B}"/>
              </a:ext>
            </a:extLst>
          </p:cNvPr>
          <p:cNvSpPr>
            <a:spLocks noChangeArrowheads="1"/>
          </p:cNvSpPr>
          <p:nvPr/>
        </p:nvSpPr>
        <p:spPr bwMode="auto">
          <a:xfrm>
            <a:off x="5607479" y="804869"/>
            <a:ext cx="3143250" cy="3148013"/>
          </a:xfrm>
          <a:prstGeom prst="cloudCallout">
            <a:avLst>
              <a:gd name="adj1" fmla="val -20833"/>
              <a:gd name="adj2" fmla="val 62500"/>
            </a:avLst>
          </a:prstGeom>
          <a:solidFill>
            <a:schemeClr val="tx2"/>
          </a:solidFill>
          <a:ln w="15875">
            <a:solidFill>
              <a:schemeClr val="accent5">
                <a:lumMod val="75000"/>
              </a:schemeClr>
            </a:solidFill>
            <a:headEnd/>
            <a:tailEnd/>
          </a:ln>
        </p:spPr>
        <p:style>
          <a:lnRef idx="1">
            <a:schemeClr val="accent4"/>
          </a:lnRef>
          <a:fillRef idx="2">
            <a:schemeClr val="accent4"/>
          </a:fillRef>
          <a:effectRef idx="1">
            <a:schemeClr val="accent4"/>
          </a:effectRef>
          <a:fontRef idx="minor">
            <a:schemeClr val="dk1"/>
          </a:fontRef>
        </p:style>
        <p:txBody>
          <a:bodyPr/>
          <a:lstStyle/>
          <a:p>
            <a:pPr algn="ctr" eaLnBrk="0" hangingPunct="0">
              <a:defRPr/>
            </a:pPr>
            <a:r>
              <a:rPr lang="en-US" sz="2000" dirty="0">
                <a:solidFill>
                  <a:schemeClr val="bg1"/>
                </a:solidFill>
                <a:latin typeface="+mj-lt"/>
                <a:cs typeface="Josefin Sans SemiBold"/>
              </a:rPr>
              <a:t>This is how I got infected — Tom  didn’t disclose to me and I had to find out the hard way!</a:t>
            </a:r>
          </a:p>
        </p:txBody>
      </p:sp>
      <p:sp>
        <p:nvSpPr>
          <p:cNvPr id="8" name="Cloud Callout 9">
            <a:extLst>
              <a:ext uri="{FF2B5EF4-FFF2-40B4-BE49-F238E27FC236}">
                <a16:creationId xmlns:a16="http://schemas.microsoft.com/office/drawing/2014/main" xmlns="" id="{CFC7E7C3-6168-457B-8EB9-3ECA832D471D}"/>
              </a:ext>
            </a:extLst>
          </p:cNvPr>
          <p:cNvSpPr>
            <a:spLocks noChangeArrowheads="1"/>
          </p:cNvSpPr>
          <p:nvPr/>
        </p:nvSpPr>
        <p:spPr bwMode="auto">
          <a:xfrm>
            <a:off x="3513211" y="3257556"/>
            <a:ext cx="2171700" cy="2133600"/>
          </a:xfrm>
          <a:prstGeom prst="cloudCallout">
            <a:avLst>
              <a:gd name="adj1" fmla="val -20833"/>
              <a:gd name="adj2" fmla="val 62500"/>
            </a:avLst>
          </a:prstGeom>
          <a:solidFill>
            <a:schemeClr val="tx2"/>
          </a:solidFill>
          <a:ln w="15875">
            <a:solidFill>
              <a:schemeClr val="accent5">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91440" tIns="182880" rIns="0"/>
          <a:lstStyle/>
          <a:p>
            <a:pPr algn="ctr" eaLnBrk="0" hangingPunct="0">
              <a:defRPr/>
            </a:pPr>
            <a:r>
              <a:rPr lang="en-US" sz="2000" dirty="0">
                <a:solidFill>
                  <a:schemeClr val="bg1"/>
                </a:solidFill>
                <a:latin typeface="+mj-lt"/>
                <a:cs typeface="Josefin Sans SemiBold"/>
              </a:rPr>
              <a:t>I have to tell her right now . . .</a:t>
            </a:r>
          </a:p>
        </p:txBody>
      </p:sp>
    </p:spTree>
    <p:extLst>
      <p:ext uri="{BB962C8B-B14F-4D97-AF65-F5344CB8AC3E}">
        <p14:creationId xmlns:p14="http://schemas.microsoft.com/office/powerpoint/2010/main" val="414386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Managing Countertransference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300789" y="1323474"/>
            <a:ext cx="8843211" cy="4315326"/>
          </a:xfrm>
        </p:spPr>
        <p:txBody>
          <a:bodyPr/>
          <a:lstStyle/>
          <a:p>
            <a:pPr eaLnBrk="1" hangingPunct="1">
              <a:buClr>
                <a:srgbClr val="CC0000"/>
              </a:buClr>
              <a:buFont typeface="Wingdings" pitchFamily="-64" charset="2"/>
              <a:buChar char="§"/>
              <a:defRPr/>
            </a:pPr>
            <a:r>
              <a:rPr lang="en-US" altLang="en-US" sz="2000" dirty="0"/>
              <a:t>Question assumptions</a:t>
            </a:r>
          </a:p>
          <a:p>
            <a:pPr eaLnBrk="1" hangingPunct="1">
              <a:buClr>
                <a:srgbClr val="CC0000"/>
              </a:buClr>
              <a:buFont typeface="Wingdings" pitchFamily="-64" charset="2"/>
              <a:buChar char="§"/>
              <a:defRPr/>
            </a:pPr>
            <a:r>
              <a:rPr lang="en-US" altLang="en-US" sz="2000" dirty="0"/>
              <a:t>Remember limits </a:t>
            </a:r>
          </a:p>
          <a:p>
            <a:pPr eaLnBrk="1" hangingPunct="1">
              <a:buClr>
                <a:srgbClr val="CC0000"/>
              </a:buClr>
              <a:buFont typeface="Wingdings" pitchFamily="-64" charset="2"/>
              <a:buChar char="§"/>
              <a:defRPr/>
            </a:pPr>
            <a:r>
              <a:rPr lang="en-US" altLang="en-US" sz="2000" dirty="0"/>
              <a:t>Remember that supporting clients does not always lead to ideal outcomes </a:t>
            </a:r>
          </a:p>
          <a:p>
            <a:pPr eaLnBrk="1" hangingPunct="1">
              <a:buClr>
                <a:srgbClr val="CC0000"/>
              </a:buClr>
              <a:buFont typeface="Wingdings" pitchFamily="-64" charset="2"/>
              <a:buChar char="§"/>
              <a:defRPr/>
            </a:pPr>
            <a:r>
              <a:rPr lang="en-US" altLang="en-US" sz="2000" dirty="0"/>
              <a:t>Get help if needed</a:t>
            </a:r>
          </a:p>
          <a:p>
            <a:pPr eaLnBrk="1" hangingPunct="1">
              <a:buClr>
                <a:srgbClr val="CC0000"/>
              </a:buClr>
              <a:buFont typeface="Wingdings" pitchFamily="-64" charset="2"/>
              <a:buChar char="§"/>
              <a:defRPr/>
            </a:pPr>
            <a:r>
              <a:rPr lang="en-US" altLang="en-US" sz="2000" dirty="0"/>
              <a:t>Get supportive feedback</a:t>
            </a:r>
          </a:p>
          <a:p>
            <a:pPr eaLnBrk="1" hangingPunct="1">
              <a:buClr>
                <a:srgbClr val="CC0000"/>
              </a:buClr>
              <a:buFont typeface="Wingdings" pitchFamily="-64" charset="2"/>
              <a:buChar char="§"/>
              <a:defRPr/>
            </a:pPr>
            <a:r>
              <a:rPr lang="en-US" altLang="en-US" sz="2000" dirty="0"/>
              <a:t>Consider feelings about the client (s) that trigger CHW</a:t>
            </a:r>
          </a:p>
          <a:p>
            <a:pPr eaLnBrk="1" hangingPunct="1">
              <a:buClr>
                <a:srgbClr val="CC0000"/>
              </a:buClr>
              <a:buFont typeface="Wingdings" pitchFamily="-64" charset="2"/>
              <a:buChar char="§"/>
              <a:defRPr/>
            </a:pPr>
            <a:r>
              <a:rPr lang="en-US" altLang="en-US" sz="2000" dirty="0"/>
              <a:t>Talk to a trusted colleague, supervisor, counselor, or other supportive person</a:t>
            </a:r>
          </a:p>
          <a:p>
            <a:pPr eaLnBrk="1" hangingPunct="1">
              <a:buClr>
                <a:srgbClr val="CC0000"/>
              </a:buClr>
              <a:buFont typeface="Wingdings" pitchFamily="-64" charset="2"/>
              <a:buChar char="§"/>
              <a:defRPr/>
            </a:pPr>
            <a:r>
              <a:rPr lang="en-US" altLang="en-US" sz="2000" dirty="0"/>
              <a:t>Engage in stress-reduction techniques </a:t>
            </a:r>
          </a:p>
          <a:p>
            <a:pPr eaLnBrk="1" hangingPunct="1">
              <a:buClr>
                <a:srgbClr val="CC0000"/>
              </a:buClr>
              <a:buFont typeface="Wingdings" pitchFamily="-64" charset="2"/>
              <a:buChar char="§"/>
              <a:defRPr/>
            </a:pPr>
            <a:r>
              <a:rPr lang="en-US" altLang="en-US" sz="2000" dirty="0"/>
              <a:t>Reassess boundaries with client </a:t>
            </a:r>
          </a:p>
          <a:p>
            <a:pPr eaLnBrk="1" hangingPunct="1">
              <a:buClr>
                <a:srgbClr val="CC0000"/>
              </a:buClr>
              <a:buFont typeface="Wingdings" pitchFamily="-64" charset="2"/>
              <a:buChar char="§"/>
              <a:defRPr/>
            </a:pPr>
            <a:r>
              <a:rPr lang="en-US" altLang="en-US" sz="2000" dirty="0"/>
              <a:t>Consider spending more or less energy on this client </a:t>
            </a:r>
          </a:p>
          <a:p>
            <a:pPr eaLnBrk="1" hangingPunct="1">
              <a:buClr>
                <a:srgbClr val="CC0000"/>
              </a:buClr>
              <a:buFont typeface="Wingdings" pitchFamily="-64" charset="2"/>
              <a:buChar char="§"/>
              <a:defRPr/>
            </a:pPr>
            <a:r>
              <a:rPr lang="en-US" altLang="en-US" sz="2000" dirty="0"/>
              <a:t>Remember that the most important job is to role model self care</a:t>
            </a:r>
          </a:p>
          <a:p>
            <a:pPr eaLnBrk="1" hangingPunct="1">
              <a:buClr>
                <a:srgbClr val="CC0000"/>
              </a:buClr>
              <a:buFont typeface="Wingdings" pitchFamily="-64" charset="2"/>
              <a:buChar char="§"/>
              <a:defRPr/>
            </a:pP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57470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Transference and Countertransference</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algn="ctr" eaLnBrk="1" hangingPunct="1">
              <a:buClr>
                <a:srgbClr val="CC0000"/>
              </a:buClr>
              <a:buNone/>
              <a:defRPr/>
            </a:pPr>
            <a:r>
              <a:rPr lang="en-US" altLang="en-US" sz="3600" dirty="0"/>
              <a:t>The key to success in managing transference/countertransference is the ability to </a:t>
            </a:r>
            <a:r>
              <a:rPr lang="en-US" altLang="en-US" sz="3600" b="1" dirty="0"/>
              <a:t>endure the tension </a:t>
            </a:r>
            <a:r>
              <a:rPr lang="en-US" altLang="en-US" sz="3600" dirty="0"/>
              <a:t>of the opposites </a:t>
            </a:r>
            <a:r>
              <a:rPr lang="en-US" altLang="en-US" sz="3600" b="1" dirty="0"/>
              <a:t>without abandoning the process.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755411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1042</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Arial Bold</vt:lpstr>
      <vt:lpstr>Calibri</vt:lpstr>
      <vt:lpstr>Calibri Light</vt:lpstr>
      <vt:lpstr>Josefin Sans SemiBold</vt:lpstr>
      <vt:lpstr>Osaka</vt:lpstr>
      <vt:lpstr>Wingdings</vt:lpstr>
      <vt:lpstr>ヒラギノ角ゴ Pro W3</vt:lpstr>
      <vt:lpstr>Office Theme</vt:lpstr>
      <vt:lpstr>Blank Presentation</vt:lpstr>
      <vt:lpstr>Transference and Countertransference</vt:lpstr>
      <vt:lpstr>Learning Objectives</vt:lpstr>
      <vt:lpstr>What is Transference and Countertransference?</vt:lpstr>
      <vt:lpstr>Transference</vt:lpstr>
      <vt:lpstr>Managing Transference</vt:lpstr>
      <vt:lpstr>Countertransference</vt:lpstr>
      <vt:lpstr>PowerPoint Presentation</vt:lpstr>
      <vt:lpstr>Managing Countertransference</vt:lpstr>
      <vt:lpstr>PowerPoint Presentation</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Transference and Countertransference</dc:title>
  <dc:creator>Rojo, Maria Campos</dc:creator>
  <cp:lastModifiedBy>Baughman, Allyson L</cp:lastModifiedBy>
  <cp:revision>14</cp:revision>
  <dcterms:created xsi:type="dcterms:W3CDTF">2018-09-24T15:09:58Z</dcterms:created>
  <dcterms:modified xsi:type="dcterms:W3CDTF">2020-01-22T17:17:27Z</dcterms:modified>
</cp:coreProperties>
</file>