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15"/>
  </p:notesMasterIdLst>
  <p:sldIdLst>
    <p:sldId id="269" r:id="rId3"/>
    <p:sldId id="270" r:id="rId4"/>
    <p:sldId id="273" r:id="rId5"/>
    <p:sldId id="274" r:id="rId6"/>
    <p:sldId id="275" r:id="rId7"/>
    <p:sldId id="276" r:id="rId8"/>
    <p:sldId id="277" r:id="rId9"/>
    <p:sldId id="278" r:id="rId10"/>
    <p:sldId id="279" r:id="rId11"/>
    <p:sldId id="280" r:id="rId12"/>
    <p:sldId id="281"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0750" autoAdjust="0"/>
  </p:normalViewPr>
  <p:slideViewPr>
    <p:cSldViewPr snapToGrid="0">
      <p:cViewPr>
        <p:scale>
          <a:sx n="80" d="100"/>
          <a:sy n="80" d="100"/>
        </p:scale>
        <p:origin x="6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052868-A595-467B-9614-CAABCD8369C9}" type="datetimeFigureOut">
              <a:rPr lang="en-US" smtClean="0"/>
              <a:t>1/30/2020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3D97B-BA2F-4307-A534-B1D80FE66FA1}" type="slidenum">
              <a:rPr lang="en-US" smtClean="0"/>
              <a:t>‹#›</a:t>
            </a:fld>
            <a:endParaRPr lang="en-US"/>
          </a:p>
        </p:txBody>
      </p:sp>
    </p:spTree>
    <p:extLst>
      <p:ext uri="{BB962C8B-B14F-4D97-AF65-F5344CB8AC3E}">
        <p14:creationId xmlns:p14="http://schemas.microsoft.com/office/powerpoint/2010/main" val="1246579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A17C8B-F179-4B55-AA74-B5C2F5467C7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a16="http://schemas.microsoft.com/office/drawing/2014/main" xmlns=""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xmlns="" id="{1A13BFE0-2CC4-4C01-AD7A-2C042A8EAFF5}"/>
              </a:ext>
            </a:extLst>
          </p:cNvPr>
          <p:cNvSpPr>
            <a:spLocks noGrp="1" noChangeArrowheads="1"/>
          </p:cNvSpPr>
          <p:nvPr>
            <p:ph type="body" idx="1"/>
          </p:nvPr>
        </p:nvSpPr>
        <p:spPr/>
        <p:txBody>
          <a:bodyPr/>
          <a:lstStyle/>
          <a:p>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481045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a:t>Review </a:t>
            </a:r>
            <a:r>
              <a:rPr lang="en-US" dirty="0" smtClean="0"/>
              <a:t>the</a:t>
            </a:r>
            <a:r>
              <a:rPr lang="en-US" baseline="0" dirty="0" smtClean="0"/>
              <a:t> </a:t>
            </a:r>
            <a:r>
              <a:rPr lang="en-US" dirty="0" smtClean="0"/>
              <a:t>slide</a:t>
            </a:r>
            <a:r>
              <a:rPr lang="en-US" dirty="0"/>
              <a:t>. </a:t>
            </a:r>
          </a:p>
          <a:p>
            <a:endParaRPr lang="en-US" dirty="0"/>
          </a:p>
        </p:txBody>
      </p:sp>
    </p:spTree>
    <p:extLst>
      <p:ext uri="{BB962C8B-B14F-4D97-AF65-F5344CB8AC3E}">
        <p14:creationId xmlns:p14="http://schemas.microsoft.com/office/powerpoint/2010/main" val="1617526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a:t>Ask </a:t>
            </a:r>
            <a:r>
              <a:rPr lang="en-US" dirty="0" smtClean="0"/>
              <a:t>for a volunteer</a:t>
            </a:r>
            <a:r>
              <a:rPr lang="en-US" baseline="0" dirty="0" smtClean="0"/>
              <a:t> to </a:t>
            </a:r>
            <a:r>
              <a:rPr lang="en-US" baseline="0" dirty="0"/>
              <a:t>read each tip and give an example. </a:t>
            </a:r>
            <a:endParaRPr lang="en-US" baseline="0" dirty="0" smtClean="0"/>
          </a:p>
          <a:p>
            <a:endParaRPr lang="en-US" baseline="0" dirty="0" smtClean="0"/>
          </a:p>
          <a:p>
            <a:r>
              <a:rPr lang="en-US" baseline="0" dirty="0" smtClean="0"/>
              <a:t>Some talking points to consider:</a:t>
            </a:r>
            <a:endParaRPr lang="en-US" dirty="0"/>
          </a:p>
          <a:p>
            <a:pPr marL="232943" indent="-232943">
              <a:buAutoNum type="arabicPeriod"/>
            </a:pPr>
            <a:r>
              <a:rPr lang="en-US" dirty="0"/>
              <a:t>Correct the behavior not the team member. Talk</a:t>
            </a:r>
            <a:r>
              <a:rPr lang="en-US" baseline="0" dirty="0"/>
              <a:t> about specific actions you want your staff to change.  Use nouns and verbs, not adjectives, to describe the behavior.</a:t>
            </a:r>
          </a:p>
          <a:p>
            <a:pPr marL="232943" indent="-232943">
              <a:buAutoNum type="arabicPeriod"/>
            </a:pPr>
            <a:r>
              <a:rPr lang="en-US" baseline="0" dirty="0"/>
              <a:t>Pick correctable behavior to correct.  You must focus on behaviors that can change, not on personality traits that cannot change.  For example, a CHW may not be assertive, however you can encourage him/her to ask questions or make their opinions known in other ways.</a:t>
            </a:r>
          </a:p>
          <a:p>
            <a:pPr marL="232943" indent="-232943">
              <a:buAutoNum type="arabicPeriod"/>
            </a:pPr>
            <a:r>
              <a:rPr lang="en-US" baseline="0" dirty="0"/>
              <a:t>Know the team member’s communication style – People see life through different lenses. Try to understand the CHW’s perspective and use their language (abstract versus concrete) to improve communication.</a:t>
            </a:r>
          </a:p>
          <a:p>
            <a:pPr marL="232943" indent="-232943">
              <a:buAutoNum type="arabicPeriod"/>
            </a:pPr>
            <a:r>
              <a:rPr lang="en-US" baseline="0" dirty="0"/>
              <a:t>Be direct – avoid triangles. It is best for the supervisor who directly observed the behavior to give the feedback.  When three people are involved in giving feedback (a triangle), mixed messages and a lack of accountability can result. You can be a mediator if necessary, but don’t get caught in the middle by becoming the messenger.</a:t>
            </a:r>
          </a:p>
          <a:p>
            <a:pPr marL="232943" indent="-232943">
              <a:buAutoNum type="arabicPeriod"/>
            </a:pPr>
            <a:r>
              <a:rPr lang="en-US" baseline="0" dirty="0"/>
              <a:t>Use “I” instead of “you.” Example – I noticed you were late three times this week. Instead of – You were late three times this week. This modification helps soften the blow of correction and makes the CHW less defensive and more receptive to the message.</a:t>
            </a:r>
          </a:p>
          <a:p>
            <a:pPr marL="232943" indent="-232943">
              <a:buAutoNum type="arabicPeriod"/>
            </a:pPr>
            <a:r>
              <a:rPr lang="en-US" baseline="0" dirty="0"/>
              <a:t>Label your correction “feedback.”  Make sure staff know that they are receiving feedback not an evaluation. Ask them if they would like feedback and be sensitive to their readiness to receive corrective feedback. For example, say, “I noticed something that you can do better next time, would you like some feedback on it?”</a:t>
            </a:r>
          </a:p>
          <a:p>
            <a:pPr marL="232943" indent="-232943">
              <a:buAutoNum type="arabicPeriod"/>
            </a:pPr>
            <a:r>
              <a:rPr lang="en-US" baseline="0" dirty="0"/>
              <a:t>Make sure your emotions are under control. You must defuse your own emotions because professionalism dictates maintaining emotional control. It’s better to wait to calm down before providing feedback.</a:t>
            </a:r>
          </a:p>
          <a:p>
            <a:pPr marL="232943" indent="-232943">
              <a:buAutoNum type="arabicPeriod"/>
            </a:pPr>
            <a:r>
              <a:rPr lang="en-US" baseline="0" dirty="0"/>
              <a:t>Align your goals with those of the team member. If a supervisor’s goal differs from the staff’s goal, this will be a barrier to effective corrective feedback. Once the supervisor and CHW agree on goals, it will be easier to correct behavior because the CHW will want to improve to attain the same goal.</a:t>
            </a:r>
          </a:p>
          <a:p>
            <a:pPr marL="232943" indent="-232943">
              <a:buAutoNum type="arabicPeriod"/>
            </a:pPr>
            <a:r>
              <a:rPr lang="en-US" baseline="0" dirty="0"/>
              <a:t>Give feedback frequently. Timely and frequent feedback will desensitize staff to any fear of correction. Create a culture in which feedback is given to everyone so that all members are comfortable giving and receiving feedback.</a:t>
            </a:r>
          </a:p>
          <a:p>
            <a:pPr marL="232943" indent="-232943">
              <a:buAutoNum type="arabicPeriod"/>
            </a:pPr>
            <a:r>
              <a:rPr lang="en-US" baseline="0" dirty="0"/>
              <a:t>Remember that people need feedback. If a CHW makes a mistake, it must be corrected or the behavior may continue and harm could occur. Supervisors should care enough about staff to take the time and energy to correct their behavior.</a:t>
            </a:r>
            <a:endParaRPr lang="en-US" dirty="0"/>
          </a:p>
        </p:txBody>
      </p:sp>
    </p:spTree>
    <p:extLst>
      <p:ext uri="{BB962C8B-B14F-4D97-AF65-F5344CB8AC3E}">
        <p14:creationId xmlns:p14="http://schemas.microsoft.com/office/powerpoint/2010/main" val="2298636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a:t>Review </a:t>
            </a:r>
            <a:r>
              <a:rPr lang="en-US" smtClean="0"/>
              <a:t>the slide</a:t>
            </a:r>
            <a:r>
              <a:rPr lang="en-US" dirty="0"/>
              <a:t>. </a:t>
            </a:r>
          </a:p>
        </p:txBody>
      </p:sp>
    </p:spTree>
    <p:extLst>
      <p:ext uri="{BB962C8B-B14F-4D97-AF65-F5344CB8AC3E}">
        <p14:creationId xmlns:p14="http://schemas.microsoft.com/office/powerpoint/2010/main" val="4027057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eaLnBrk="1" hangingPunct="1">
              <a:defRPr/>
            </a:pPr>
            <a:r>
              <a:rPr lang="en-US" altLang="en-US" dirty="0">
                <a:ea typeface="Osaka" pitchFamily="-64" charset="-128"/>
              </a:rPr>
              <a:t>Review </a:t>
            </a:r>
            <a:r>
              <a:rPr lang="en-US" altLang="en-US" dirty="0" smtClean="0">
                <a:ea typeface="Osaka" pitchFamily="-64" charset="-128"/>
              </a:rPr>
              <a:t>the</a:t>
            </a:r>
            <a:r>
              <a:rPr lang="en-US" altLang="en-US" baseline="0" dirty="0" smtClean="0">
                <a:ea typeface="Osaka" pitchFamily="-64" charset="-128"/>
              </a:rPr>
              <a:t> </a:t>
            </a:r>
            <a:r>
              <a:rPr lang="en-US" altLang="en-US" dirty="0" smtClean="0">
                <a:ea typeface="Osaka" pitchFamily="-64" charset="-128"/>
              </a:rPr>
              <a:t>objectives</a:t>
            </a:r>
            <a:r>
              <a:rPr lang="en-US" altLang="en-US" dirty="0">
                <a:ea typeface="Osaka" pitchFamily="-64" charset="-128"/>
              </a:rPr>
              <a:t>. </a:t>
            </a:r>
            <a:endParaRPr lang="en-US" altLang="en-US" dirty="0" smtClean="0">
              <a:ea typeface="Osaka" pitchFamily="-64" charset="-128"/>
            </a:endParaRPr>
          </a:p>
          <a:p>
            <a:pPr eaLnBrk="1" hangingPunct="1">
              <a:defRPr/>
            </a:pPr>
            <a:endParaRPr lang="en-US" altLang="en-US" dirty="0" smtClean="0">
              <a:ea typeface="Osaka" pitchFamily="-64" charset="-128"/>
            </a:endParaRPr>
          </a:p>
          <a:p>
            <a:pPr eaLnBrk="1" hangingPunct="1">
              <a:defRPr/>
            </a:pPr>
            <a:r>
              <a:rPr lang="en-US" altLang="en-US" dirty="0" smtClean="0">
                <a:ea typeface="Osaka" pitchFamily="-64" charset="-128"/>
              </a:rPr>
              <a:t>Ask</a:t>
            </a:r>
            <a:r>
              <a:rPr lang="en-US" altLang="en-US" dirty="0">
                <a:ea typeface="Osaka" pitchFamily="-64" charset="-128"/>
              </a:rPr>
              <a:t>, “What is the </a:t>
            </a:r>
            <a:r>
              <a:rPr lang="en-US" altLang="en-US" baseline="0" dirty="0">
                <a:ea typeface="Osaka" pitchFamily="-64" charset="-128"/>
              </a:rPr>
              <a:t>importance of mentoring?” Note responses on flip chart.</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255655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Ask </a:t>
            </a:r>
            <a:r>
              <a:rPr lang="en-US" dirty="0" smtClean="0"/>
              <a:t>for</a:t>
            </a:r>
            <a:r>
              <a:rPr lang="en-US" baseline="0" dirty="0" smtClean="0"/>
              <a:t> a volunteer to </a:t>
            </a:r>
            <a:r>
              <a:rPr lang="en-US" baseline="0" dirty="0"/>
              <a:t>read each </a:t>
            </a:r>
            <a:r>
              <a:rPr lang="en-US" baseline="0" dirty="0" smtClean="0"/>
              <a:t>bullet on the slide.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Explain</a:t>
            </a:r>
            <a:r>
              <a:rPr lang="en-US" baseline="0" dirty="0"/>
              <a:t> the d</a:t>
            </a:r>
            <a:r>
              <a:rPr lang="en-US" dirty="0"/>
              <a:t>ifference between a mentor and a coach –they use the same skill sets, but a coach is a short-term skill based activity; mentorship</a:t>
            </a:r>
            <a:r>
              <a:rPr lang="en-US" baseline="0" dirty="0"/>
              <a:t> is the building of a long-term relationship.</a:t>
            </a:r>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405455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 </a:t>
            </a:r>
          </a:p>
        </p:txBody>
      </p:sp>
    </p:spTree>
    <p:extLst>
      <p:ext uri="{BB962C8B-B14F-4D97-AF65-F5344CB8AC3E}">
        <p14:creationId xmlns:p14="http://schemas.microsoft.com/office/powerpoint/2010/main" val="2077366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baseline="0" dirty="0"/>
              <a:t>. </a:t>
            </a:r>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2936950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defTabSz="931774">
              <a:defRPr/>
            </a:pPr>
            <a:r>
              <a:rPr lang="en-US" dirty="0"/>
              <a:t>Review </a:t>
            </a:r>
            <a:r>
              <a:rPr lang="en-US" dirty="0" smtClean="0"/>
              <a:t>the slide</a:t>
            </a:r>
            <a:r>
              <a:rPr lang="en-US" baseline="0" dirty="0"/>
              <a:t>. </a:t>
            </a:r>
            <a:endParaRPr lang="en-US" baseline="0" dirty="0" smtClean="0"/>
          </a:p>
          <a:p>
            <a:pPr defTabSz="931774">
              <a:defRPr/>
            </a:pPr>
            <a:endParaRPr lang="en-US" baseline="0" dirty="0" smtClean="0"/>
          </a:p>
          <a:p>
            <a:pPr defTabSz="931774">
              <a:defRPr/>
            </a:pPr>
            <a:r>
              <a:rPr lang="en-US" dirty="0" smtClean="0"/>
              <a:t>Constructive </a:t>
            </a:r>
            <a:r>
              <a:rPr lang="en-US" dirty="0"/>
              <a:t>feedback is given to optimize CHW performance. Giving feedback can encourage or discourage a CHW. </a:t>
            </a:r>
          </a:p>
          <a:p>
            <a:pPr defTabSz="931774">
              <a:defRPr/>
            </a:pPr>
            <a:endParaRPr lang="en-US" dirty="0" smtClean="0"/>
          </a:p>
          <a:p>
            <a:pPr defTabSz="931774">
              <a:defRPr/>
            </a:pPr>
            <a:r>
              <a:rPr lang="en-US" dirty="0" smtClean="0"/>
              <a:t>Example</a:t>
            </a:r>
            <a:r>
              <a:rPr lang="en-US" dirty="0"/>
              <a:t>: You are totally irresponsible!  vs  I get concerned when you arrive late because our clients are waiting outside.</a:t>
            </a:r>
          </a:p>
          <a:p>
            <a:pPr defTabSz="931774">
              <a:defRPr/>
            </a:pPr>
            <a:endParaRPr lang="en-US" dirty="0"/>
          </a:p>
          <a:p>
            <a:r>
              <a:rPr lang="en-US" b="1" dirty="0"/>
              <a:t>Feedback in general may have a number of other purposes:</a:t>
            </a:r>
            <a:endParaRPr lang="en-US" dirty="0"/>
          </a:p>
          <a:p>
            <a:pPr marL="171450" indent="-171450">
              <a:buFont typeface="Arial" panose="020B0604020202020204" pitchFamily="34" charset="0"/>
              <a:buChar char="•"/>
            </a:pPr>
            <a:r>
              <a:rPr lang="en-US" dirty="0"/>
              <a:t>To help individuals in their personal development</a:t>
            </a:r>
          </a:p>
          <a:p>
            <a:pPr marL="171450" indent="-171450">
              <a:buFont typeface="Arial" panose="020B0604020202020204" pitchFamily="34" charset="0"/>
              <a:buChar char="•"/>
            </a:pPr>
            <a:r>
              <a:rPr lang="en-US" dirty="0"/>
              <a:t>To improve relationships between and among individuals and groups</a:t>
            </a:r>
          </a:p>
          <a:p>
            <a:pPr marL="171450" indent="-171450">
              <a:buFont typeface="Arial" panose="020B0604020202020204" pitchFamily="34" charset="0"/>
              <a:buChar char="•"/>
            </a:pPr>
            <a:r>
              <a:rPr lang="en-US" dirty="0"/>
              <a:t>To improve communication between and among individuals and groups</a:t>
            </a:r>
          </a:p>
          <a:p>
            <a:pPr marL="171450" indent="-171450">
              <a:buFont typeface="Arial" panose="020B0604020202020204" pitchFamily="34" charset="0"/>
              <a:buChar char="•"/>
            </a:pPr>
            <a:r>
              <a:rPr lang="en-US" dirty="0"/>
              <a:t>To help individuals or groups improve their performance</a:t>
            </a:r>
          </a:p>
          <a:p>
            <a:pPr marL="171450" indent="-171450">
              <a:buFont typeface="Arial" panose="020B0604020202020204" pitchFamily="34" charset="0"/>
              <a:buChar char="•"/>
            </a:pPr>
            <a:r>
              <a:rPr lang="en-US" dirty="0"/>
              <a:t>To improve the climate within an organization</a:t>
            </a:r>
          </a:p>
          <a:p>
            <a:pPr marL="171450" indent="-171450">
              <a:buFont typeface="Arial" panose="020B0604020202020204" pitchFamily="34" charset="0"/>
              <a:buChar char="•"/>
            </a:pPr>
            <a:r>
              <a:rPr lang="en-US" dirty="0"/>
              <a:t>To increase the effectiveness of an activity or initiative</a:t>
            </a:r>
          </a:p>
          <a:p>
            <a:endParaRPr lang="en-US" dirty="0"/>
          </a:p>
        </p:txBody>
      </p:sp>
    </p:spTree>
    <p:extLst>
      <p:ext uri="{BB962C8B-B14F-4D97-AF65-F5344CB8AC3E}">
        <p14:creationId xmlns:p14="http://schemas.microsoft.com/office/powerpoint/2010/main" val="2226946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smtClean="0"/>
              <a:t>Things </a:t>
            </a:r>
            <a:r>
              <a:rPr lang="en-US" dirty="0"/>
              <a:t>to consider when giving feedback in general: </a:t>
            </a:r>
          </a:p>
          <a:p>
            <a:r>
              <a:rPr lang="en-US" dirty="0"/>
              <a:t>• Preserve dignity and self-respect.</a:t>
            </a:r>
          </a:p>
          <a:p>
            <a:r>
              <a:rPr lang="en-US" dirty="0"/>
              <a:t>• Use “I” statements to express your perception of the situation. </a:t>
            </a:r>
          </a:p>
          <a:p>
            <a:r>
              <a:rPr lang="en-US" dirty="0"/>
              <a:t>• Be open to others’ perception of the situation. </a:t>
            </a:r>
          </a:p>
          <a:p>
            <a:r>
              <a:rPr lang="en-US" dirty="0"/>
              <a:t>• Encourage dialogue: what is the peer's underlying interest (what do they really want in this situation?); what is your underlying interest (what do you really want in this situation)? </a:t>
            </a:r>
          </a:p>
          <a:p>
            <a:r>
              <a:rPr lang="en-US" dirty="0"/>
              <a:t>• Be sensitive to cultural communication styles (ethnic/organizational). </a:t>
            </a:r>
          </a:p>
          <a:p>
            <a:r>
              <a:rPr lang="en-US" dirty="0"/>
              <a:t>• Be aware of professional norms. </a:t>
            </a:r>
          </a:p>
          <a:p>
            <a:r>
              <a:rPr lang="en-US" dirty="0"/>
              <a:t>• Be thoughtful: What is the tone? Am I saying what I intend to say? </a:t>
            </a:r>
          </a:p>
          <a:p>
            <a:r>
              <a:rPr lang="en-US" dirty="0"/>
              <a:t>• The way in which we give feedback has a direct effect on how it is received and used.</a:t>
            </a:r>
          </a:p>
          <a:p>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Distribute the case scenarios. Have participants role play giving feedback in the</a:t>
            </a:r>
            <a:r>
              <a:rPr lang="en-US" baseline="0" dirty="0" smtClean="0"/>
              <a:t> </a:t>
            </a:r>
            <a:r>
              <a:rPr lang="en-US" baseline="0" smtClean="0"/>
              <a:t>different scenarios. </a:t>
            </a:r>
            <a:endParaRPr lang="en-US" baseline="0" dirty="0" smtClean="0"/>
          </a:p>
          <a:p>
            <a:endParaRPr lang="en-US" dirty="0"/>
          </a:p>
        </p:txBody>
      </p:sp>
    </p:spTree>
    <p:extLst>
      <p:ext uri="{BB962C8B-B14F-4D97-AF65-F5344CB8AC3E}">
        <p14:creationId xmlns:p14="http://schemas.microsoft.com/office/powerpoint/2010/main" val="3671828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b="0" dirty="0"/>
              <a:t>Make your feedback formative, rather than summative.</a:t>
            </a:r>
            <a:r>
              <a:rPr lang="en-US" dirty="0"/>
              <a:t> </a:t>
            </a:r>
            <a:endParaRPr lang="en-US" dirty="0" smtClean="0"/>
          </a:p>
          <a:p>
            <a:r>
              <a:rPr lang="en-US" i="1" dirty="0" smtClean="0"/>
              <a:t>Formative</a:t>
            </a:r>
            <a:r>
              <a:rPr lang="en-US" dirty="0"/>
              <a:t> feedback aims to help the recipient improve his effectiveness. </a:t>
            </a:r>
            <a:endParaRPr lang="en-US" dirty="0" smtClean="0"/>
          </a:p>
          <a:p>
            <a:r>
              <a:rPr lang="en-US" i="1" dirty="0" smtClean="0"/>
              <a:t>Summative</a:t>
            </a:r>
            <a:r>
              <a:rPr lang="en-US" i="1" dirty="0"/>
              <a:t> </a:t>
            </a:r>
            <a:r>
              <a:rPr lang="en-US" dirty="0"/>
              <a:t>feedback sums up the recipient, making a judgment about his competence or personal worth. </a:t>
            </a:r>
            <a:endParaRPr lang="en-US" dirty="0" smtClean="0"/>
          </a:p>
          <a:p>
            <a:r>
              <a:rPr lang="en-US" dirty="0" smtClean="0"/>
              <a:t>Thus</a:t>
            </a:r>
            <a:r>
              <a:rPr lang="en-US" dirty="0"/>
              <a:t>, providing formative feedback means:</a:t>
            </a:r>
          </a:p>
          <a:p>
            <a:pPr marL="171450" indent="-171450">
              <a:buFont typeface="Arial" panose="020B0604020202020204" pitchFamily="34" charset="0"/>
              <a:buChar char="•"/>
            </a:pPr>
            <a:r>
              <a:rPr lang="en-US" dirty="0"/>
              <a:t>Feedback should focus on developing skills and strengthening areas that need improvement, rather than criticizing or judging the recipient for inadequacy.</a:t>
            </a:r>
          </a:p>
          <a:p>
            <a:pPr marL="171450" indent="-171450">
              <a:buFont typeface="Arial" panose="020B0604020202020204" pitchFamily="34" charset="0"/>
              <a:buChar char="•"/>
            </a:pPr>
            <a:r>
              <a:rPr lang="en-US" dirty="0"/>
              <a:t>The provider should suggest some possible alternatives to what the recipient has been doing.</a:t>
            </a:r>
          </a:p>
          <a:p>
            <a:pPr marL="171450" indent="-171450">
              <a:buFont typeface="Arial" panose="020B0604020202020204" pitchFamily="34" charset="0"/>
              <a:buChar char="•"/>
            </a:pPr>
            <a:r>
              <a:rPr lang="en-US" dirty="0"/>
              <a:t>Feedback should help the recipient set reasonable goals for changing and improving performance or behavior.</a:t>
            </a:r>
          </a:p>
          <a:p>
            <a:endParaRPr lang="en-US" b="1" dirty="0"/>
          </a:p>
          <a:p>
            <a:r>
              <a:rPr lang="en-US" b="0" dirty="0"/>
              <a:t>Be supportive.</a:t>
            </a:r>
          </a:p>
          <a:p>
            <a:pPr marL="171450" indent="-171450" defTabSz="931774">
              <a:buFont typeface="Arial" panose="020B0604020202020204" pitchFamily="34" charset="0"/>
              <a:buChar char="•"/>
              <a:defRPr/>
            </a:pPr>
            <a:r>
              <a:rPr lang="en-US" dirty="0"/>
              <a:t>Start with the positive. Emphasize what really went well, and praise what the individual or group is doing right. Preserve dignity and self-respect.</a:t>
            </a:r>
          </a:p>
          <a:p>
            <a:pPr marL="171450" indent="-171450">
              <a:buFont typeface="Arial" panose="020B0604020202020204" pitchFamily="34" charset="0"/>
              <a:buChar char="•"/>
            </a:pPr>
            <a:r>
              <a:rPr lang="en-US" dirty="0"/>
              <a:t>See if the recipient is aware of the issues or concerns that the feedback addresses before stating them directly. If it comes from the recipient himself, he's much less likely to be defensive, and apt to be more constructive and creative in discussing alternatives. </a:t>
            </a:r>
          </a:p>
          <a:p>
            <a:pPr marL="171450" indent="-171450">
              <a:buFont typeface="Arial" panose="020B0604020202020204" pitchFamily="34" charset="0"/>
              <a:buChar char="•"/>
            </a:pPr>
            <a:r>
              <a:rPr lang="en-US" dirty="0"/>
              <a:t>Don't look for expressions of guilt or responsibility, but rather for changes that will improve the effectiveness of an individual's or organization's efforts.</a:t>
            </a:r>
          </a:p>
          <a:p>
            <a:pPr marL="171450" indent="-171450">
              <a:buFont typeface="Arial" panose="020B0604020202020204" pitchFamily="34" charset="0"/>
              <a:buChar char="•"/>
            </a:pPr>
            <a:r>
              <a:rPr lang="en-US" dirty="0"/>
              <a:t>Especially if you're dealing with the opposition, or with the targets of advocacy, assume - or, better yet, identify and describe - common ground and your common interest in making things better.</a:t>
            </a:r>
          </a:p>
          <a:p>
            <a:endParaRPr lang="en-US" b="1" dirty="0"/>
          </a:p>
          <a:p>
            <a:r>
              <a:rPr lang="en-US" b="0" dirty="0"/>
              <a:t>Focus on the specific issue, and don't point fingers.</a:t>
            </a:r>
          </a:p>
          <a:p>
            <a:pPr marL="171450" indent="-171450">
              <a:buFont typeface="Arial" panose="020B0604020202020204" pitchFamily="34" charset="0"/>
              <a:buChar char="•"/>
            </a:pPr>
            <a:r>
              <a:rPr lang="en-US" dirty="0"/>
              <a:t>Identify the issue or problem as clearly and specifically as possible. Once you've done that, stick to exploring it. The question is not "Who's to blame?" but "How do we make this work as well as possible?“</a:t>
            </a:r>
          </a:p>
          <a:p>
            <a:endParaRPr lang="en-US" b="1" dirty="0"/>
          </a:p>
          <a:p>
            <a:r>
              <a:rPr lang="en-US" b="0" dirty="0"/>
              <a:t>Be </a:t>
            </a:r>
            <a:r>
              <a:rPr lang="en-US" b="0" dirty="0" smtClean="0"/>
              <a:t>thoughtful. </a:t>
            </a:r>
          </a:p>
          <a:p>
            <a:pPr marL="171450" indent="-171450">
              <a:buFont typeface="Arial" panose="020B0604020202020204" pitchFamily="34" charset="0"/>
              <a:buChar char="•"/>
            </a:pPr>
            <a:r>
              <a:rPr lang="en-US" dirty="0" smtClean="0"/>
              <a:t>What </a:t>
            </a:r>
            <a:r>
              <a:rPr lang="en-US" dirty="0"/>
              <a:t>is the tone? Am I saying what I intend to say? The way in which we give feedback has a direct effect on how it is received and used.</a:t>
            </a:r>
          </a:p>
          <a:p>
            <a:endParaRPr lang="en-US" b="1" dirty="0"/>
          </a:p>
          <a:p>
            <a:r>
              <a:rPr lang="en-US" b="0" dirty="0"/>
              <a:t>Listen to the recipient's reaction to your feedback.</a:t>
            </a:r>
            <a:r>
              <a:rPr lang="en-US" dirty="0"/>
              <a:t> </a:t>
            </a:r>
            <a:endParaRPr lang="en-US" dirty="0" smtClean="0"/>
          </a:p>
          <a:p>
            <a:pPr marL="171450" indent="-171450">
              <a:buFont typeface="Arial" panose="020B0604020202020204" pitchFamily="34" charset="0"/>
              <a:buChar char="•"/>
            </a:pPr>
            <a:r>
              <a:rPr lang="en-US" dirty="0" smtClean="0"/>
              <a:t>This </a:t>
            </a:r>
            <a:r>
              <a:rPr lang="en-US" dirty="0"/>
              <a:t>is part of being supportive, but it's also part of the basic feedback process. You may learn something important about why a particular situation arose, or why things were done in a certain way. You may find that changing the situation is more complex than you expected, or that it needs to be done in a way different from what you assumed.</a:t>
            </a:r>
          </a:p>
          <a:p>
            <a:endParaRPr lang="en-US" b="1" dirty="0"/>
          </a:p>
          <a:p>
            <a:r>
              <a:rPr lang="en-US" b="0" dirty="0"/>
              <a:t>Encourage dialogue. </a:t>
            </a:r>
            <a:endParaRPr lang="en-US" b="0" dirty="0" smtClean="0"/>
          </a:p>
          <a:p>
            <a:pPr marL="171450" indent="-171450">
              <a:buFont typeface="Arial" panose="020B0604020202020204" pitchFamily="34" charset="0"/>
              <a:buChar char="•"/>
            </a:pPr>
            <a:r>
              <a:rPr lang="en-US" dirty="0" smtClean="0"/>
              <a:t>What </a:t>
            </a:r>
            <a:r>
              <a:rPr lang="en-US" dirty="0"/>
              <a:t>is the CHW's underlying interest (what do they really want in this situation?); what is your underlying interest (what do you really want in this situation)? </a:t>
            </a:r>
          </a:p>
          <a:p>
            <a:endParaRPr lang="en-US" b="1" dirty="0"/>
          </a:p>
          <a:p>
            <a:r>
              <a:rPr lang="en-US" b="0" dirty="0"/>
              <a:t>Help to formulate a plan to address the issues your feedback raised, and offer assistance to carry it out. </a:t>
            </a:r>
            <a:r>
              <a:rPr lang="en-US" dirty="0"/>
              <a:t>This is equally true whether you're providing feedback to an individual advocate, to a staff member in your organization, to an organization as a whole, or to the target(s) of advocacy. Corrective feedback is useless unless it actually helps to correct a problem. The best way to assure that there's a good solution is to be part of it yourself.</a:t>
            </a:r>
          </a:p>
          <a:p>
            <a:pPr defTabSz="931774">
              <a:defRPr/>
            </a:pPr>
            <a:endParaRPr lang="en-US" dirty="0"/>
          </a:p>
          <a:p>
            <a:endParaRPr lang="en-US" dirty="0"/>
          </a:p>
          <a:p>
            <a:endParaRPr lang="en-US" dirty="0"/>
          </a:p>
        </p:txBody>
      </p:sp>
    </p:spTree>
    <p:extLst>
      <p:ext uri="{BB962C8B-B14F-4D97-AF65-F5344CB8AC3E}">
        <p14:creationId xmlns:p14="http://schemas.microsoft.com/office/powerpoint/2010/main" val="3613996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smtClean="0"/>
              <a:t>Review the </a:t>
            </a:r>
            <a:r>
              <a:rPr lang="en-US" dirty="0"/>
              <a:t>slide. </a:t>
            </a:r>
            <a:endParaRPr lang="en-US" dirty="0" smtClean="0"/>
          </a:p>
          <a:p>
            <a:endParaRPr lang="en-US" dirty="0" smtClean="0"/>
          </a:p>
          <a:p>
            <a:r>
              <a:rPr lang="en-US" dirty="0" smtClean="0"/>
              <a:t>In </a:t>
            </a:r>
            <a:r>
              <a:rPr lang="en-US" dirty="0"/>
              <a:t>many ways, the guidelines for accepting feedback are similar to those for giving </a:t>
            </a:r>
            <a:r>
              <a:rPr lang="en-US" dirty="0" smtClean="0"/>
              <a:t>it. </a:t>
            </a:r>
          </a:p>
          <a:p>
            <a:endParaRPr lang="en-US" dirty="0"/>
          </a:p>
          <a:p>
            <a:pPr marL="0" indent="0">
              <a:buFont typeface="Arial" panose="020B0604020202020204" pitchFamily="34" charset="0"/>
              <a:buNone/>
            </a:pPr>
            <a:r>
              <a:rPr lang="en-US" b="0" dirty="0"/>
              <a:t>Try to listen objectively to what the </a:t>
            </a:r>
            <a:r>
              <a:rPr lang="en-US" b="0" dirty="0" smtClean="0"/>
              <a:t>person </a:t>
            </a:r>
            <a:r>
              <a:rPr lang="en-US" b="0" dirty="0"/>
              <a:t>has to say. </a:t>
            </a:r>
            <a:endParaRPr lang="en-US" b="0" dirty="0" smtClean="0"/>
          </a:p>
          <a:p>
            <a:pPr marL="171450" indent="-171450">
              <a:buFont typeface="Arial" panose="020B0604020202020204" pitchFamily="34" charset="0"/>
              <a:buChar char="•"/>
            </a:pPr>
            <a:r>
              <a:rPr lang="en-US" b="0" dirty="0" smtClean="0"/>
              <a:t>The </a:t>
            </a:r>
            <a:r>
              <a:rPr lang="en-US" dirty="0"/>
              <a:t>first step is simply to hear what's being offered. To the extent that you can, try to control your emotional reaction and your defensiveness, and simply hear the statement</a:t>
            </a:r>
            <a:r>
              <a:rPr lang="en-US" dirty="0" smtClean="0"/>
              <a:t>.</a:t>
            </a:r>
          </a:p>
          <a:p>
            <a:pPr marL="0" indent="0">
              <a:buFont typeface="Arial" panose="020B0604020202020204" pitchFamily="34" charset="0"/>
              <a:buNone/>
            </a:pPr>
            <a:endParaRPr lang="en-US" dirty="0"/>
          </a:p>
          <a:p>
            <a:pPr marL="0" indent="0">
              <a:buFont typeface="Arial" panose="020B0604020202020204" pitchFamily="34" charset="0"/>
              <a:buNone/>
            </a:pPr>
            <a:r>
              <a:rPr lang="en-US" b="0" dirty="0"/>
              <a:t>Be honest with yourself. </a:t>
            </a:r>
            <a:endParaRPr lang="en-US" b="0" dirty="0" smtClean="0"/>
          </a:p>
          <a:p>
            <a:pPr marL="171450" indent="-171450">
              <a:buFont typeface="Arial" panose="020B0604020202020204" pitchFamily="34" charset="0"/>
              <a:buChar char="•"/>
            </a:pPr>
            <a:r>
              <a:rPr lang="en-US" dirty="0" smtClean="0"/>
              <a:t>This </a:t>
            </a:r>
            <a:r>
              <a:rPr lang="en-US" dirty="0"/>
              <a:t>is also at least partially a matter of putting your emotional response aside. Does the feedback address something actual? If you truly believe the </a:t>
            </a:r>
            <a:r>
              <a:rPr lang="en-US" dirty="0" smtClean="0"/>
              <a:t>person </a:t>
            </a:r>
            <a:r>
              <a:rPr lang="en-US" dirty="0"/>
              <a:t>is mistaken, is that at least partially your doing? What are the advantages of acting or not acting on this feedback? The disadvantages?</a:t>
            </a:r>
          </a:p>
          <a:p>
            <a:pPr marL="0" indent="0">
              <a:buFont typeface="Arial" panose="020B0604020202020204" pitchFamily="34" charset="0"/>
              <a:buNone/>
            </a:pPr>
            <a:endParaRPr lang="en-US" b="1" dirty="0" smtClean="0"/>
          </a:p>
          <a:p>
            <a:pPr marL="0" indent="0">
              <a:buFont typeface="Arial" panose="020B0604020202020204" pitchFamily="34" charset="0"/>
              <a:buNone/>
            </a:pPr>
            <a:r>
              <a:rPr lang="en-US" b="0" dirty="0" smtClean="0"/>
              <a:t>If </a:t>
            </a:r>
            <a:r>
              <a:rPr lang="en-US" b="0" dirty="0"/>
              <a:t>you truly believe the </a:t>
            </a:r>
            <a:r>
              <a:rPr lang="en-US" b="0" dirty="0" smtClean="0"/>
              <a:t>person's </a:t>
            </a:r>
            <a:r>
              <a:rPr lang="en-US" b="0" dirty="0"/>
              <a:t>impression is mistaken, discuss it with them.</a:t>
            </a:r>
            <a:r>
              <a:rPr lang="en-US" dirty="0"/>
              <a:t> </a:t>
            </a:r>
            <a:endParaRPr lang="en-US" dirty="0" smtClean="0"/>
          </a:p>
          <a:p>
            <a:pPr marL="171450" indent="-171450">
              <a:buFont typeface="Arial" panose="020B0604020202020204" pitchFamily="34" charset="0"/>
              <a:buChar char="•"/>
            </a:pPr>
            <a:r>
              <a:rPr lang="en-US" dirty="0" smtClean="0"/>
              <a:t>Find </a:t>
            </a:r>
            <a:r>
              <a:rPr lang="en-US" dirty="0"/>
              <a:t>out what caused them to think or feel the way they did. Even if their impression is mistaken, it's important that they, and perhaps others, have that impression, and it may need to be corrected. On the other hand, they may know things you don't, or you may simply not be facing reality... and may need to.</a:t>
            </a:r>
          </a:p>
          <a:p>
            <a:pPr marL="0" indent="0">
              <a:buFont typeface="Arial" panose="020B0604020202020204" pitchFamily="34" charset="0"/>
              <a:buNone/>
            </a:pPr>
            <a:endParaRPr lang="en-US" b="1" dirty="0" smtClean="0"/>
          </a:p>
          <a:p>
            <a:pPr marL="0" indent="0">
              <a:buFont typeface="Arial" panose="020B0604020202020204" pitchFamily="34" charset="0"/>
              <a:buNone/>
            </a:pPr>
            <a:r>
              <a:rPr lang="en-US" b="0" dirty="0" smtClean="0"/>
              <a:t>Discuss ways </a:t>
            </a:r>
            <a:r>
              <a:rPr lang="en-US" b="0" dirty="0"/>
              <a:t>to address the issues </a:t>
            </a:r>
            <a:r>
              <a:rPr lang="en-US" b="0" dirty="0" smtClean="0"/>
              <a:t>raised with the person.</a:t>
            </a:r>
            <a:r>
              <a:rPr lang="en-US" dirty="0"/>
              <a:t> </a:t>
            </a:r>
            <a:endParaRPr lang="en-US" dirty="0" smtClean="0"/>
          </a:p>
          <a:p>
            <a:pPr marL="171450" indent="-171450">
              <a:buFont typeface="Arial" panose="020B0604020202020204" pitchFamily="34" charset="0"/>
              <a:buChar char="•"/>
            </a:pPr>
            <a:r>
              <a:rPr lang="en-US" dirty="0" smtClean="0"/>
              <a:t>Work </a:t>
            </a:r>
            <a:r>
              <a:rPr lang="en-US" dirty="0"/>
              <a:t>out a plan that speaks to the difficulties they and others have had with your plans, actions, behavior, etc. Then ask for help in implementing that plan.</a:t>
            </a:r>
          </a:p>
          <a:p>
            <a:pPr marL="0" indent="0">
              <a:buFont typeface="Arial" panose="020B0604020202020204" pitchFamily="34" charset="0"/>
              <a:buNone/>
            </a:pPr>
            <a:endParaRPr lang="en-US" b="1" dirty="0" smtClean="0"/>
          </a:p>
          <a:p>
            <a:pPr marL="0" indent="0">
              <a:buFont typeface="Arial" panose="020B0604020202020204" pitchFamily="34" charset="0"/>
              <a:buNone/>
            </a:pPr>
            <a:r>
              <a:rPr lang="en-US" b="0" dirty="0" smtClean="0"/>
              <a:t>Thank </a:t>
            </a:r>
            <a:r>
              <a:rPr lang="en-US" b="0" dirty="0"/>
              <a:t>the </a:t>
            </a:r>
            <a:r>
              <a:rPr lang="en-US" b="0" dirty="0" smtClean="0"/>
              <a:t>person.</a:t>
            </a:r>
          </a:p>
          <a:p>
            <a:pPr marL="171450" indent="-171450">
              <a:buFont typeface="Arial" panose="020B0604020202020204" pitchFamily="34" charset="0"/>
              <a:buChar char="•"/>
            </a:pPr>
            <a:r>
              <a:rPr lang="en-US" dirty="0" smtClean="0"/>
              <a:t>True </a:t>
            </a:r>
            <a:r>
              <a:rPr lang="en-US" dirty="0"/>
              <a:t>corrective feedback is meant to be helpful, not critical. Most of the time, the </a:t>
            </a:r>
            <a:r>
              <a:rPr lang="en-US" dirty="0" smtClean="0"/>
              <a:t>person is </a:t>
            </a:r>
            <a:r>
              <a:rPr lang="en-US" dirty="0"/>
              <a:t>actually doing you a favor, and it may have entailed a certain amount of courage on their part. Their feedback may help to extract you from a difficult situation, or head off a disaster. They deserve your gratitude.</a:t>
            </a:r>
          </a:p>
          <a:p>
            <a:endParaRPr lang="en-US" dirty="0"/>
          </a:p>
          <a:p>
            <a:endParaRPr lang="en-US" dirty="0"/>
          </a:p>
        </p:txBody>
      </p:sp>
    </p:spTree>
    <p:extLst>
      <p:ext uri="{BB962C8B-B14F-4D97-AF65-F5344CB8AC3E}">
        <p14:creationId xmlns:p14="http://schemas.microsoft.com/office/powerpoint/2010/main" val="77515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466F50A-EE43-41EF-8BC8-F1768B9E362F}"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2725847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66F50A-EE43-41EF-8BC8-F1768B9E362F}"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166383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66F50A-EE43-41EF-8BC8-F1768B9E362F}"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862378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a16="http://schemas.microsoft.com/office/drawing/2014/main" xmlns="" id="{C0C835F9-D5A2-4943-9FAB-A0055357573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xmlns="" id="{079E671C-1C24-4295-9664-99F779A6E80E}"/>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a16="http://schemas.microsoft.com/office/drawing/2014/main" xmlns="" id="{7AAC712E-E47B-48FE-A8B1-31C31C35965F}"/>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a16="http://schemas.microsoft.com/office/drawing/2014/main" xmlns="" id="{951D10DE-9671-4221-ADC1-86B222D0FB1E}"/>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a16="http://schemas.microsoft.com/office/drawing/2014/main" xmlns="" id="{4E8CA9C8-D327-4876-9E05-E54ADD6FAD0E}"/>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3396454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xmlns="" id="{A16772BF-9B11-4A78-8147-9AC9DB52C5C2}"/>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369343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a16="http://schemas.microsoft.com/office/drawing/2014/main" xmlns="" id="{BBB3EDB2-D6CB-40C2-8251-655A4BB48218}"/>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023948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4A1B74F-9AE2-4515-8D8E-FA300A4E990F}"/>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a16="http://schemas.microsoft.com/office/drawing/2014/main" xmlns="" id="{5F5C6A78-5617-4E7E-A4CD-EBED5540A16B}"/>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a16="http://schemas.microsoft.com/office/drawing/2014/main" xmlns="" id="{FFB3D048-76C5-466D-B89D-C1EE28563B80}"/>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191182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a16="http://schemas.microsoft.com/office/drawing/2014/main" xmlns="" id="{DB898A8F-2176-4244-95AE-5AE9D58331F7}"/>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165192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a16="http://schemas.microsoft.com/office/drawing/2014/main" xmlns="" id="{E59E0BCE-BD1B-45CF-ADBA-9A1721360EF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282710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a16="http://schemas.microsoft.com/office/drawing/2014/main" xmlns="" id="{028ADF97-FBFD-4167-91E9-DD60239E0C34}"/>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28494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1A731F9F-D9F1-43B5-965E-77C78B08C01B}"/>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0642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66F50A-EE43-41EF-8BC8-F1768B9E362F}"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1852588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BB460A78-9830-49D6-B740-6846A1E97370}"/>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717693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4A0ECDFA-CB97-482E-8CD1-30157269FC38}"/>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403153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66F50A-EE43-41EF-8BC8-F1768B9E362F}"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231584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66F50A-EE43-41EF-8BC8-F1768B9E362F}"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94102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66F50A-EE43-41EF-8BC8-F1768B9E362F}" type="datetimeFigureOut">
              <a:rPr lang="en-US" smtClean="0"/>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3140570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66F50A-EE43-41EF-8BC8-F1768B9E362F}" type="datetimeFigureOut">
              <a:rPr lang="en-US" smtClean="0"/>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4132597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6F50A-EE43-41EF-8BC8-F1768B9E362F}" type="datetimeFigureOut">
              <a:rPr lang="en-US" smtClean="0"/>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198248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66F50A-EE43-41EF-8BC8-F1768B9E362F}"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203322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66F50A-EE43-41EF-8BC8-F1768B9E362F}"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FF78B-6B31-46F2-BB11-C03245E90F52}" type="slidenum">
              <a:rPr lang="en-US" smtClean="0"/>
              <a:t>‹#›</a:t>
            </a:fld>
            <a:endParaRPr lang="en-US"/>
          </a:p>
        </p:txBody>
      </p:sp>
    </p:spTree>
    <p:extLst>
      <p:ext uri="{BB962C8B-B14F-4D97-AF65-F5344CB8AC3E}">
        <p14:creationId xmlns:p14="http://schemas.microsoft.com/office/powerpoint/2010/main" val="380446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6F50A-EE43-41EF-8BC8-F1768B9E362F}" type="datetimeFigureOut">
              <a:rPr lang="en-US" smtClean="0"/>
              <a:t>1/30/2020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FF78B-6B31-46F2-BB11-C03245E90F52}" type="slidenum">
              <a:rPr lang="en-US" smtClean="0"/>
              <a:t>‹#›</a:t>
            </a:fld>
            <a:endParaRPr lang="en-US"/>
          </a:p>
        </p:txBody>
      </p:sp>
    </p:spTree>
    <p:extLst>
      <p:ext uri="{BB962C8B-B14F-4D97-AF65-F5344CB8AC3E}">
        <p14:creationId xmlns:p14="http://schemas.microsoft.com/office/powerpoint/2010/main" val="1841752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xmlns=""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a16="http://schemas.microsoft.com/office/drawing/2014/main" xmlns=""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xmlns=""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a16="http://schemas.microsoft.com/office/drawing/2014/main" xmlns=""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a16="http://schemas.microsoft.com/office/drawing/2014/main" xmlns=""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a16="http://schemas.microsoft.com/office/drawing/2014/main" xmlns="" id="{E2F949A3-FA9E-4E5D-8039-2AB21380148E}"/>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xmlns=""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a16="http://schemas.microsoft.com/office/drawing/2014/main" xmlns="" id="{73BE77B6-ABF9-4CF0-AA10-9388A15FB88F}"/>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19924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5195D2B-0621-4550-8BA4-24BB63768B89}"/>
              </a:ext>
            </a:extLst>
          </p:cNvPr>
          <p:cNvSpPr>
            <a:spLocks noGrp="1" noChangeArrowheads="1"/>
          </p:cNvSpPr>
          <p:nvPr>
            <p:ph type="ctrTitle"/>
          </p:nvPr>
        </p:nvSpPr>
        <p:spPr/>
        <p:txBody>
          <a:bodyPr/>
          <a:lstStyle/>
          <a:p>
            <a:pPr eaLnBrk="1" hangingPunct="1">
              <a:defRPr/>
            </a:pPr>
            <a:r>
              <a:rPr lang="en-US" altLang="en-US" dirty="0"/>
              <a:t>Providing Feedback and Mentoring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Corrective Feedback</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a:xfrm>
            <a:off x="609600" y="1524000"/>
            <a:ext cx="7924800" cy="3886200"/>
          </a:xfrm>
        </p:spPr>
        <p:txBody>
          <a:bodyPr/>
          <a:lstStyle/>
          <a:p>
            <a:pPr marL="0" indent="0" eaLnBrk="1" hangingPunct="1">
              <a:buClr>
                <a:srgbClr val="CC0000"/>
              </a:buClr>
              <a:buNone/>
              <a:defRPr/>
            </a:pPr>
            <a:r>
              <a:rPr lang="en-US" altLang="en-US" sz="2200" dirty="0"/>
              <a:t>Why corrective feedback?</a:t>
            </a:r>
          </a:p>
          <a:p>
            <a:pPr eaLnBrk="1" hangingPunct="1">
              <a:buClr>
                <a:srgbClr val="CC0000"/>
              </a:buClr>
              <a:defRPr/>
            </a:pPr>
            <a:r>
              <a:rPr lang="en-US" altLang="en-US" sz="2000" dirty="0"/>
              <a:t>Corrective feedback gives supervisors and employees the opportunity for a successful outcome</a:t>
            </a:r>
          </a:p>
          <a:p>
            <a:pPr eaLnBrk="1" hangingPunct="1">
              <a:buClr>
                <a:srgbClr val="CC0000"/>
              </a:buClr>
              <a:defRPr/>
            </a:pPr>
            <a:r>
              <a:rPr lang="en-US" altLang="en-US" sz="2000" dirty="0"/>
              <a:t>Provides valuable information for both the supervisor and peer</a:t>
            </a:r>
          </a:p>
          <a:p>
            <a:pPr eaLnBrk="1" hangingPunct="1">
              <a:buClr>
                <a:srgbClr val="CC0000"/>
              </a:buClr>
              <a:defRPr/>
            </a:pPr>
            <a:r>
              <a:rPr lang="en-US" altLang="en-US" sz="2000" dirty="0"/>
              <a:t>Discovers the “whys” of not meeting work expectations</a:t>
            </a:r>
          </a:p>
          <a:p>
            <a:pPr eaLnBrk="1" hangingPunct="1">
              <a:buClr>
                <a:srgbClr val="CC0000"/>
              </a:buClr>
              <a:defRPr/>
            </a:pPr>
            <a:r>
              <a:rPr lang="en-US" altLang="en-US" sz="2000" dirty="0"/>
              <a:t>Creates mechanisms for instruction that results in positive outcomes</a:t>
            </a:r>
          </a:p>
          <a:p>
            <a:pPr eaLnBrk="1" hangingPunct="1">
              <a:buClr>
                <a:srgbClr val="CC0000"/>
              </a:buClr>
              <a:defRPr/>
            </a:pPr>
            <a:r>
              <a:rPr lang="en-US" altLang="en-US" sz="2000" dirty="0"/>
              <a:t>Establishes a way in which the supervisor can address a potential ongoing performance issue in a non-punitive way</a:t>
            </a:r>
          </a:p>
          <a:p>
            <a:pPr eaLnBrk="1" hangingPunct="1">
              <a:buClr>
                <a:srgbClr val="CC0000"/>
              </a:buClr>
              <a:defRPr/>
            </a:pPr>
            <a:r>
              <a:rPr lang="en-US" altLang="en-US" sz="2000" dirty="0"/>
              <a:t>Creates a culture of open communication which utilizes a variety of feedback mechanisms: coaching model, corrective feedback</a:t>
            </a:r>
          </a:p>
          <a:p>
            <a:pPr eaLnBrk="1" hangingPunct="1">
              <a:buClr>
                <a:srgbClr val="CC0000"/>
              </a:buClr>
              <a:defRPr/>
            </a:pPr>
            <a:endParaRPr lang="en-US" altLang="en-US" sz="2000"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482426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Ten Tips for Providing Corrective Feedback</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a:xfrm>
            <a:off x="550223" y="1491343"/>
            <a:ext cx="7924800" cy="3886200"/>
          </a:xfrm>
        </p:spPr>
        <p:txBody>
          <a:bodyPr/>
          <a:lstStyle/>
          <a:p>
            <a:pPr marL="457200" indent="-457200" eaLnBrk="1" hangingPunct="1">
              <a:buClr>
                <a:srgbClr val="CC0000"/>
              </a:buClr>
              <a:buFont typeface="+mj-lt"/>
              <a:buAutoNum type="arabicPeriod"/>
              <a:defRPr/>
            </a:pPr>
            <a:r>
              <a:rPr lang="en-US" altLang="en-US" sz="2200" dirty="0"/>
              <a:t>Correct the behavior, not the team member.</a:t>
            </a:r>
          </a:p>
          <a:p>
            <a:pPr marL="457200" indent="-457200" eaLnBrk="1" hangingPunct="1">
              <a:buClr>
                <a:srgbClr val="CC0000"/>
              </a:buClr>
              <a:buFont typeface="+mj-lt"/>
              <a:buAutoNum type="arabicPeriod"/>
              <a:defRPr/>
            </a:pPr>
            <a:r>
              <a:rPr lang="en-US" altLang="en-US" sz="2200" dirty="0"/>
              <a:t>Pick correctable behavior to correct.</a:t>
            </a:r>
          </a:p>
          <a:p>
            <a:pPr marL="457200" indent="-457200" eaLnBrk="1" hangingPunct="1">
              <a:buClr>
                <a:srgbClr val="CC0000"/>
              </a:buClr>
              <a:buFont typeface="+mj-lt"/>
              <a:buAutoNum type="arabicPeriod"/>
              <a:defRPr/>
            </a:pPr>
            <a:r>
              <a:rPr lang="en-US" altLang="en-US" sz="2200" dirty="0"/>
              <a:t>Know the team member’s communication style.</a:t>
            </a:r>
          </a:p>
          <a:p>
            <a:pPr marL="457200" indent="-457200" eaLnBrk="1" hangingPunct="1">
              <a:buClr>
                <a:srgbClr val="CC0000"/>
              </a:buClr>
              <a:buFont typeface="+mj-lt"/>
              <a:buAutoNum type="arabicPeriod"/>
              <a:defRPr/>
            </a:pPr>
            <a:r>
              <a:rPr lang="en-US" altLang="en-US" sz="2200" dirty="0"/>
              <a:t>Be direct. Avoid triangles.</a:t>
            </a:r>
          </a:p>
          <a:p>
            <a:pPr marL="457200" indent="-457200" eaLnBrk="1" hangingPunct="1">
              <a:buClr>
                <a:srgbClr val="CC0000"/>
              </a:buClr>
              <a:buFont typeface="+mj-lt"/>
              <a:buAutoNum type="arabicPeriod"/>
              <a:defRPr/>
            </a:pPr>
            <a:r>
              <a:rPr lang="en-US" altLang="en-US" sz="2200" dirty="0"/>
              <a:t>Use “I” instead of “you.”</a:t>
            </a:r>
          </a:p>
          <a:p>
            <a:pPr marL="457200" indent="-457200" eaLnBrk="1" hangingPunct="1">
              <a:buClr>
                <a:srgbClr val="CC0000"/>
              </a:buClr>
              <a:buFont typeface="+mj-lt"/>
              <a:buAutoNum type="arabicPeriod"/>
              <a:defRPr/>
            </a:pPr>
            <a:r>
              <a:rPr lang="en-US" altLang="en-US" sz="2200" dirty="0"/>
              <a:t>Label your correction “feedback.”</a:t>
            </a:r>
          </a:p>
          <a:p>
            <a:pPr marL="457200" indent="-457200" eaLnBrk="1" hangingPunct="1">
              <a:buClr>
                <a:srgbClr val="CC0000"/>
              </a:buClr>
              <a:buFont typeface="+mj-lt"/>
              <a:buAutoNum type="arabicPeriod"/>
              <a:defRPr/>
            </a:pPr>
            <a:r>
              <a:rPr lang="en-US" altLang="en-US" sz="2200" dirty="0"/>
              <a:t>Make sure your emotions are under control.</a:t>
            </a:r>
          </a:p>
          <a:p>
            <a:pPr marL="457200" indent="-457200" eaLnBrk="1" hangingPunct="1">
              <a:buClr>
                <a:srgbClr val="CC0000"/>
              </a:buClr>
              <a:buFont typeface="+mj-lt"/>
              <a:buAutoNum type="arabicPeriod"/>
              <a:defRPr/>
            </a:pPr>
            <a:r>
              <a:rPr lang="en-US" altLang="en-US" sz="2200" dirty="0"/>
              <a:t>Align your goals with those of the team member.</a:t>
            </a:r>
          </a:p>
          <a:p>
            <a:pPr marL="457200" indent="-457200" eaLnBrk="1" hangingPunct="1">
              <a:buClr>
                <a:srgbClr val="CC0000"/>
              </a:buClr>
              <a:buFont typeface="+mj-lt"/>
              <a:buAutoNum type="arabicPeriod"/>
              <a:defRPr/>
            </a:pPr>
            <a:r>
              <a:rPr lang="en-US" altLang="en-US" sz="2200" dirty="0"/>
              <a:t>Give feedback frequently.</a:t>
            </a:r>
          </a:p>
          <a:p>
            <a:pPr marL="457200" indent="-457200" eaLnBrk="1" hangingPunct="1">
              <a:buClr>
                <a:srgbClr val="CC0000"/>
              </a:buClr>
              <a:buFont typeface="+mj-lt"/>
              <a:buAutoNum type="arabicPeriod"/>
              <a:defRPr/>
            </a:pPr>
            <a:r>
              <a:rPr lang="en-US" altLang="en-US" sz="2200" dirty="0"/>
              <a:t>Remember that people need feedback.</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63176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a:xfrm>
            <a:off x="609600" y="876300"/>
            <a:ext cx="7924800" cy="685800"/>
          </a:xfrm>
        </p:spPr>
        <p:txBody>
          <a:bodyPr/>
          <a:lstStyle/>
          <a:p>
            <a:r>
              <a:rPr lang="en-US" dirty="0"/>
              <a:t>Managing Your Own Needs</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lvl="0"/>
            <a:r>
              <a:rPr lang="en-US" dirty="0"/>
              <a:t>Being a good and effective supervisor is stressful.</a:t>
            </a:r>
          </a:p>
          <a:p>
            <a:pPr lvl="0"/>
            <a:r>
              <a:rPr lang="en-US" dirty="0"/>
              <a:t>Supervisors are not perfect at supervising others.</a:t>
            </a:r>
          </a:p>
          <a:p>
            <a:pPr lvl="0"/>
            <a:r>
              <a:rPr lang="en-US" dirty="0"/>
              <a:t>Supervisors are human beings and do make mistakes.</a:t>
            </a:r>
          </a:p>
          <a:p>
            <a:r>
              <a:rPr lang="en-US" dirty="0"/>
              <a:t>Find ways to get support in your role as supervisor.</a:t>
            </a:r>
            <a:endParaRPr lang="en-US" altLang="en-US" sz="2000"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31768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Learning Objectives</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At the end of this unit, you will be able to:</a:t>
            </a:r>
          </a:p>
          <a:p>
            <a:pPr eaLnBrk="1" hangingPunct="1">
              <a:buClr>
                <a:srgbClr val="CC0000"/>
              </a:buClr>
              <a:buFont typeface="Wingdings" pitchFamily="-64" charset="2"/>
              <a:buChar char="§"/>
              <a:defRPr/>
            </a:pPr>
            <a:r>
              <a:rPr lang="en-US" altLang="en-US" dirty="0"/>
              <a:t>Explain the importance of feedback and mentoring for CHWs.</a:t>
            </a:r>
          </a:p>
          <a:p>
            <a:pPr eaLnBrk="1" hangingPunct="1">
              <a:buClr>
                <a:srgbClr val="CC0000"/>
              </a:buClr>
              <a:buFont typeface="Wingdings" pitchFamily="-64" charset="2"/>
              <a:buChar char="§"/>
              <a:defRPr/>
            </a:pPr>
            <a:r>
              <a:rPr lang="en-US" altLang="en-US" dirty="0"/>
              <a:t>Describe activities involved in mentorship of CHWs.</a:t>
            </a:r>
          </a:p>
          <a:p>
            <a:pPr eaLnBrk="1" hangingPunct="1">
              <a:buClr>
                <a:srgbClr val="CC0000"/>
              </a:buClr>
              <a:buFont typeface="Wingdings" pitchFamily="-64" charset="2"/>
              <a:buChar char="§"/>
              <a:defRPr/>
            </a:pPr>
            <a:r>
              <a:rPr lang="en-US" altLang="en-US" dirty="0"/>
              <a:t>Use effective communication to provide constructive feedback.</a:t>
            </a:r>
          </a:p>
          <a:p>
            <a:pPr eaLnBrk="1" hangingPunct="1">
              <a:buClr>
                <a:srgbClr val="CC0000"/>
              </a:buClr>
              <a:buFont typeface="Wingdings" pitchFamily="-64" charset="2"/>
              <a:buChar char="§"/>
              <a:defRPr/>
            </a:pPr>
            <a:r>
              <a:rPr lang="en-US" altLang="en-US" dirty="0"/>
              <a:t>List the 10 strategies for providing corrective feedback.</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Mentoring</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a:xfrm>
            <a:off x="348343" y="1277035"/>
            <a:ext cx="7924800" cy="3886200"/>
          </a:xfrm>
        </p:spPr>
        <p:txBody>
          <a:bodyPr/>
          <a:lstStyle/>
          <a:p>
            <a:pPr eaLnBrk="1" hangingPunct="1">
              <a:buClr>
                <a:srgbClr val="CC0000"/>
              </a:buClr>
              <a:buFont typeface="Wingdings" pitchFamily="-64" charset="2"/>
              <a:buChar char="§"/>
              <a:defRPr/>
            </a:pPr>
            <a:r>
              <a:rPr lang="en-US" altLang="en-US" sz="2000" dirty="0"/>
              <a:t>Mentoring is a process through which an individual offers professional expertise as well as support to a less experienced team member. </a:t>
            </a:r>
          </a:p>
          <a:p>
            <a:pPr eaLnBrk="1" hangingPunct="1">
              <a:buClr>
                <a:srgbClr val="CC0000"/>
              </a:buClr>
              <a:buFont typeface="Wingdings" pitchFamily="-64" charset="2"/>
              <a:buChar char="§"/>
              <a:defRPr/>
            </a:pPr>
            <a:r>
              <a:rPr lang="en-US" altLang="en-US" sz="2000" dirty="0"/>
              <a:t>A mentor can serve as a teacher, counselor, and advocate to a new team member. </a:t>
            </a:r>
          </a:p>
          <a:p>
            <a:pPr eaLnBrk="1" hangingPunct="1">
              <a:buClr>
                <a:srgbClr val="CC0000"/>
              </a:buClr>
              <a:buFont typeface="Wingdings" pitchFamily="-64" charset="2"/>
              <a:buChar char="§"/>
              <a:defRPr/>
            </a:pPr>
            <a:r>
              <a:rPr lang="en-US" altLang="en-US" sz="2000" dirty="0"/>
              <a:t>Mentoring results in a mutually beneficial professional relationship over time. </a:t>
            </a:r>
          </a:p>
          <a:p>
            <a:pPr eaLnBrk="1" hangingPunct="1">
              <a:buClr>
                <a:srgbClr val="CC0000"/>
              </a:buClr>
              <a:buFont typeface="Wingdings" pitchFamily="-64" charset="2"/>
              <a:buChar char="§"/>
              <a:defRPr/>
            </a:pPr>
            <a:r>
              <a:rPr lang="en-US" altLang="en-US" sz="2000" dirty="0"/>
              <a:t>Mentoring can be included as part of supportive supervision but the mentor does not have to be a manager.</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2" name="TextBox 1"/>
          <p:cNvSpPr txBox="1"/>
          <p:nvPr/>
        </p:nvSpPr>
        <p:spPr>
          <a:xfrm>
            <a:off x="87085" y="5416660"/>
            <a:ext cx="8773885" cy="261610"/>
          </a:xfrm>
          <a:prstGeom prst="rect">
            <a:avLst/>
          </a:prstGeom>
          <a:noFill/>
        </p:spPr>
        <p:txBody>
          <a:bodyPr wrap="square" rtlCol="0">
            <a:spAutoFit/>
          </a:bodyPr>
          <a:lstStyle/>
          <a:p>
            <a:r>
              <a:rPr lang="en-US" sz="1100" dirty="0"/>
              <a:t>Source: http://</a:t>
            </a:r>
            <a:r>
              <a:rPr lang="en-US" sz="1100" dirty="0" smtClean="0"/>
              <a:t>www.bc.edu/content/dam/files/centers/cwf/individuals/pdf/MentorGuide.pdf</a:t>
            </a:r>
            <a:endParaRPr lang="en-US" sz="1100" dirty="0"/>
          </a:p>
        </p:txBody>
      </p:sp>
    </p:spTree>
    <p:extLst>
      <p:ext uri="{BB962C8B-B14F-4D97-AF65-F5344CB8AC3E}">
        <p14:creationId xmlns:p14="http://schemas.microsoft.com/office/powerpoint/2010/main" val="196747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What Does a Mentor Do?</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a:xfrm>
            <a:off x="609599" y="1428997"/>
            <a:ext cx="7924800" cy="3886200"/>
          </a:xfrm>
        </p:spPr>
        <p:txBody>
          <a:bodyPr/>
          <a:lstStyle/>
          <a:p>
            <a:pPr marL="0" indent="0" eaLnBrk="1" hangingPunct="1">
              <a:buClr>
                <a:srgbClr val="CC0000"/>
              </a:buClr>
              <a:buNone/>
              <a:defRPr/>
            </a:pPr>
            <a:r>
              <a:rPr lang="en-US" altLang="en-US" sz="2000" dirty="0"/>
              <a:t>A mentor may fulfill all or a combination of roles: </a:t>
            </a:r>
          </a:p>
          <a:p>
            <a:pPr eaLnBrk="1" hangingPunct="1">
              <a:buClr>
                <a:srgbClr val="CC0000"/>
              </a:buClr>
              <a:buFont typeface="Wingdings" pitchFamily="-64" charset="2"/>
              <a:buChar char="§"/>
              <a:defRPr/>
            </a:pPr>
            <a:r>
              <a:rPr lang="en-US" altLang="en-US" sz="1800" dirty="0"/>
              <a:t>Advocates — creates welcoming environment within the organization. </a:t>
            </a:r>
          </a:p>
          <a:p>
            <a:pPr eaLnBrk="1" hangingPunct="1">
              <a:buClr>
                <a:srgbClr val="CC0000"/>
              </a:buClr>
              <a:buFont typeface="Wingdings" pitchFamily="-64" charset="2"/>
              <a:buChar char="§"/>
              <a:defRPr/>
            </a:pPr>
            <a:r>
              <a:rPr lang="en-US" altLang="en-US" sz="1800" dirty="0"/>
              <a:t>Acquires resources — Brings information, opportunities, or experiences to the attention of the CHW. </a:t>
            </a:r>
          </a:p>
          <a:p>
            <a:pPr eaLnBrk="1" hangingPunct="1">
              <a:buClr>
                <a:srgbClr val="CC0000"/>
              </a:buClr>
              <a:buFont typeface="Wingdings" pitchFamily="-64" charset="2"/>
              <a:buChar char="§"/>
              <a:defRPr/>
            </a:pPr>
            <a:r>
              <a:rPr lang="en-US" altLang="en-US" sz="1800" dirty="0"/>
              <a:t>Acts as a role model — models positive behaviors. </a:t>
            </a:r>
          </a:p>
          <a:p>
            <a:pPr eaLnBrk="1" hangingPunct="1">
              <a:buClr>
                <a:srgbClr val="CC0000"/>
              </a:buClr>
              <a:buFont typeface="Wingdings" pitchFamily="-64" charset="2"/>
              <a:buChar char="§"/>
              <a:defRPr/>
            </a:pPr>
            <a:r>
              <a:rPr lang="en-US" altLang="en-US" sz="1800" dirty="0"/>
              <a:t>Provides feedback — Shares institutional and professional wisdom, critiques performance, makes suggestions. </a:t>
            </a:r>
          </a:p>
          <a:p>
            <a:pPr eaLnBrk="1" hangingPunct="1">
              <a:buClr>
                <a:srgbClr val="CC0000"/>
              </a:buClr>
              <a:buFont typeface="Wingdings" pitchFamily="-64" charset="2"/>
              <a:buChar char="§"/>
              <a:defRPr/>
            </a:pPr>
            <a:r>
              <a:rPr lang="en-US" altLang="en-US" sz="1800" dirty="0"/>
              <a:t>Coaches — Helps CHW learn new skills and practice new behaviors. </a:t>
            </a:r>
          </a:p>
          <a:p>
            <a:pPr eaLnBrk="1" hangingPunct="1">
              <a:buClr>
                <a:srgbClr val="CC0000"/>
              </a:buClr>
              <a:buFont typeface="Wingdings" pitchFamily="-64" charset="2"/>
              <a:buChar char="§"/>
              <a:defRPr/>
            </a:pPr>
            <a:r>
              <a:rPr lang="en-US" altLang="en-US" sz="1800" dirty="0"/>
              <a:t>Protects — Helps CHW find new and challenging opportunities while protecting her/him from adverse forces </a:t>
            </a:r>
          </a:p>
          <a:p>
            <a:pPr eaLnBrk="1" hangingPunct="1">
              <a:buClr>
                <a:srgbClr val="CC0000"/>
              </a:buClr>
              <a:buFont typeface="Wingdings" pitchFamily="-64" charset="2"/>
              <a:buChar char="§"/>
              <a:defRPr/>
            </a:pPr>
            <a:r>
              <a:rPr lang="en-US" altLang="en-US" sz="1800" dirty="0"/>
              <a:t>Supports — Listens with a sympathetic ear, explains unwritten rules, and acknowledges disappointments and triumphs.</a:t>
            </a:r>
          </a:p>
          <a:p>
            <a:pPr eaLnBrk="1" hangingPunct="1">
              <a:buClr>
                <a:srgbClr val="CC0000"/>
              </a:buClr>
              <a:buFont typeface="Wingdings" pitchFamily="-64" charset="2"/>
              <a:buChar char="§"/>
              <a:defRPr/>
            </a:pPr>
            <a:endParaRPr lang="en-US" altLang="en-US" sz="1800"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6" name="TextBox 5"/>
          <p:cNvSpPr txBox="1"/>
          <p:nvPr/>
        </p:nvSpPr>
        <p:spPr>
          <a:xfrm>
            <a:off x="185057" y="5507995"/>
            <a:ext cx="8773885" cy="261610"/>
          </a:xfrm>
          <a:prstGeom prst="rect">
            <a:avLst/>
          </a:prstGeom>
          <a:noFill/>
        </p:spPr>
        <p:txBody>
          <a:bodyPr wrap="square" rtlCol="0">
            <a:spAutoFit/>
          </a:bodyPr>
          <a:lstStyle/>
          <a:p>
            <a:r>
              <a:rPr lang="en-US" sz="1100" dirty="0"/>
              <a:t>Source: http://www.bc.edu/content/dam/files/centers/cwf/individuals/pdf/MentorGuide.pdf</a:t>
            </a:r>
          </a:p>
        </p:txBody>
      </p:sp>
    </p:spTree>
    <p:extLst>
      <p:ext uri="{BB962C8B-B14F-4D97-AF65-F5344CB8AC3E}">
        <p14:creationId xmlns:p14="http://schemas.microsoft.com/office/powerpoint/2010/main" val="3765995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Five Questions to Get Your Mentorship Started</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a:xfrm>
            <a:off x="597725" y="1503218"/>
            <a:ext cx="7924800" cy="3886200"/>
          </a:xfrm>
        </p:spPr>
        <p:txBody>
          <a:bodyPr/>
          <a:lstStyle/>
          <a:p>
            <a:pPr marL="0" indent="0" eaLnBrk="1" hangingPunct="1">
              <a:buClr>
                <a:srgbClr val="CC0000"/>
              </a:buClr>
              <a:buNone/>
              <a:defRPr/>
            </a:pPr>
            <a:r>
              <a:rPr lang="en-US" altLang="en-US" sz="2200" dirty="0"/>
              <a:t>There are five questions to pose to someone you’re trying to be a mentor to: </a:t>
            </a:r>
          </a:p>
          <a:p>
            <a:pPr eaLnBrk="1" hangingPunct="1">
              <a:buClr>
                <a:srgbClr val="CC0000"/>
              </a:buClr>
              <a:buFont typeface="+mj-lt"/>
              <a:buAutoNum type="arabicPeriod"/>
              <a:defRPr/>
            </a:pPr>
            <a:r>
              <a:rPr lang="en-US" altLang="en-US" sz="2200" dirty="0"/>
              <a:t>What is it that you really want to be and do? </a:t>
            </a:r>
          </a:p>
          <a:p>
            <a:pPr eaLnBrk="1" hangingPunct="1">
              <a:buClr>
                <a:srgbClr val="CC0000"/>
              </a:buClr>
              <a:buFont typeface="+mj-lt"/>
              <a:buAutoNum type="arabicPeriod"/>
              <a:defRPr/>
            </a:pPr>
            <a:r>
              <a:rPr lang="en-US" altLang="en-US" sz="2200" dirty="0"/>
              <a:t>What are you doing really well that is helping you get there? </a:t>
            </a:r>
          </a:p>
          <a:p>
            <a:pPr eaLnBrk="1" hangingPunct="1">
              <a:buClr>
                <a:srgbClr val="CC0000"/>
              </a:buClr>
              <a:buFont typeface="+mj-lt"/>
              <a:buAutoNum type="arabicPeriod"/>
              <a:defRPr/>
            </a:pPr>
            <a:r>
              <a:rPr lang="en-US" altLang="en-US" sz="2200" dirty="0"/>
              <a:t>What are you not doing well that is preventing you from getting there? </a:t>
            </a:r>
          </a:p>
          <a:p>
            <a:pPr eaLnBrk="1" hangingPunct="1">
              <a:buClr>
                <a:srgbClr val="CC0000"/>
              </a:buClr>
              <a:buFont typeface="+mj-lt"/>
              <a:buAutoNum type="arabicPeriod"/>
              <a:defRPr/>
            </a:pPr>
            <a:r>
              <a:rPr lang="en-US" altLang="en-US" sz="2200" dirty="0"/>
              <a:t>What will you do differently tomorrow to meet those challenges? </a:t>
            </a:r>
          </a:p>
          <a:p>
            <a:pPr eaLnBrk="1" hangingPunct="1">
              <a:buClr>
                <a:srgbClr val="CC0000"/>
              </a:buClr>
              <a:buFont typeface="+mj-lt"/>
              <a:buAutoNum type="arabicPeriod"/>
              <a:defRPr/>
            </a:pPr>
            <a:r>
              <a:rPr lang="en-US" altLang="en-US" sz="2200" dirty="0"/>
              <a:t>How can I help, and where do you need the most help?</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66642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Uses of Feedback</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Personal development: Positive feedback can increase CHW confidence and encourage individuals to continue at or above present level of performance</a:t>
            </a:r>
            <a:r>
              <a:rPr lang="en-US" altLang="en-US" dirty="0" smtClean="0"/>
              <a:t>.</a:t>
            </a:r>
          </a:p>
          <a:p>
            <a:pPr marL="0" indent="0" eaLnBrk="1" hangingPunct="1">
              <a:buClr>
                <a:srgbClr val="CC0000"/>
              </a:buClr>
              <a:buNone/>
              <a:defRPr/>
            </a:pPr>
            <a:endParaRPr lang="en-US" altLang="en-US" dirty="0"/>
          </a:p>
          <a:p>
            <a:pPr eaLnBrk="1" hangingPunct="1">
              <a:buClr>
                <a:srgbClr val="CC0000"/>
              </a:buClr>
              <a:defRPr/>
            </a:pPr>
            <a:r>
              <a:rPr lang="en-US" altLang="en-US" dirty="0"/>
              <a:t>Improve performance: Addressing performance issues help CHWs determine how to change/improve performance, which can increase feelings of competence.</a:t>
            </a:r>
          </a:p>
          <a:p>
            <a:pPr eaLnBrk="1" hangingPunct="1">
              <a:buClr>
                <a:srgbClr val="CC0000"/>
              </a:buClr>
              <a:defRPr/>
            </a:pPr>
            <a:endParaRPr lang="en-US" altLang="en-US" sz="2000"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626843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Effective Feedback Includes Active Listening</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pic>
        <p:nvPicPr>
          <p:cNvPr id="6" name="Picture 5">
            <a:extLst>
              <a:ext uri="{FF2B5EF4-FFF2-40B4-BE49-F238E27FC236}">
                <a16:creationId xmlns:a16="http://schemas.microsoft.com/office/drawing/2014/main" xmlns="" id="{86B51E48-FE86-4ADD-95FF-E6A25E666356}"/>
              </a:ext>
            </a:extLst>
          </p:cNvPr>
          <p:cNvPicPr>
            <a:picLocks noChangeAspect="1"/>
          </p:cNvPicPr>
          <p:nvPr/>
        </p:nvPicPr>
        <p:blipFill>
          <a:blip r:embed="rId3"/>
          <a:stretch>
            <a:fillRect/>
          </a:stretch>
        </p:blipFill>
        <p:spPr>
          <a:xfrm>
            <a:off x="2360587" y="1658980"/>
            <a:ext cx="4346458" cy="3708977"/>
          </a:xfrm>
          <a:prstGeom prst="rect">
            <a:avLst/>
          </a:prstGeom>
        </p:spPr>
      </p:pic>
    </p:spTree>
    <p:extLst>
      <p:ext uri="{BB962C8B-B14F-4D97-AF65-F5344CB8AC3E}">
        <p14:creationId xmlns:p14="http://schemas.microsoft.com/office/powerpoint/2010/main" val="397989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Some General Guidelines for </a:t>
            </a:r>
            <a:r>
              <a:rPr lang="en-US" altLang="en-US" i="1" dirty="0"/>
              <a:t>Giving</a:t>
            </a:r>
            <a:r>
              <a:rPr lang="en-US" altLang="en-US" b="1" dirty="0"/>
              <a:t> </a:t>
            </a:r>
            <a:r>
              <a:rPr lang="en-US" altLang="en-US" dirty="0"/>
              <a:t>Feedback</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sz="2000" dirty="0"/>
              <a:t>Make your feedback formative, not summative</a:t>
            </a:r>
          </a:p>
          <a:p>
            <a:pPr eaLnBrk="1" hangingPunct="1">
              <a:buClr>
                <a:srgbClr val="CC0000"/>
              </a:buClr>
              <a:defRPr/>
            </a:pPr>
            <a:r>
              <a:rPr lang="en-US" altLang="en-US" sz="2000" dirty="0"/>
              <a:t>Be supportive</a:t>
            </a:r>
          </a:p>
          <a:p>
            <a:pPr eaLnBrk="1" hangingPunct="1">
              <a:buClr>
                <a:srgbClr val="CC0000"/>
              </a:buClr>
              <a:defRPr/>
            </a:pPr>
            <a:r>
              <a:rPr lang="en-US" altLang="en-US" sz="2000" dirty="0"/>
              <a:t>Focus on the issue, not on guilt or blame</a:t>
            </a:r>
          </a:p>
          <a:p>
            <a:pPr eaLnBrk="1" hangingPunct="1">
              <a:buClr>
                <a:srgbClr val="CC0000"/>
              </a:buClr>
              <a:defRPr/>
            </a:pPr>
            <a:r>
              <a:rPr lang="en-US" altLang="en-US" sz="2000" dirty="0"/>
              <a:t>Be thoughtful</a:t>
            </a:r>
          </a:p>
          <a:p>
            <a:pPr eaLnBrk="1" hangingPunct="1">
              <a:buClr>
                <a:srgbClr val="CC0000"/>
              </a:buClr>
              <a:defRPr/>
            </a:pPr>
            <a:r>
              <a:rPr lang="en-US" altLang="en-US" sz="2000" dirty="0"/>
              <a:t>Listen to the response of the recipient. Be open to others’ perception of the situation</a:t>
            </a:r>
          </a:p>
          <a:p>
            <a:pPr eaLnBrk="1" hangingPunct="1">
              <a:buClr>
                <a:srgbClr val="CC0000"/>
              </a:buClr>
              <a:defRPr/>
            </a:pPr>
            <a:r>
              <a:rPr lang="en-US" altLang="en-US" sz="2000" dirty="0"/>
              <a:t>Encourage dialogue: what are the underlying interests?</a:t>
            </a:r>
          </a:p>
          <a:p>
            <a:pPr eaLnBrk="1" hangingPunct="1">
              <a:buClr>
                <a:srgbClr val="CC0000"/>
              </a:buClr>
              <a:defRPr/>
            </a:pPr>
            <a:r>
              <a:rPr lang="en-US" altLang="en-US" sz="2000" dirty="0"/>
              <a:t>Help to formulate a plan to deal with the issues raised, and offer help in carrying it out as well</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567415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rPr>
              <a:t>Providing Feedback and Mentoring</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Some General Guidelines for </a:t>
            </a:r>
            <a:r>
              <a:rPr lang="en-US" altLang="en-US" i="1" dirty="0"/>
              <a:t>Accepting</a:t>
            </a:r>
            <a:r>
              <a:rPr lang="en-US" altLang="en-US" b="1" dirty="0"/>
              <a:t> </a:t>
            </a:r>
            <a:r>
              <a:rPr lang="en-US" altLang="en-US" dirty="0"/>
              <a:t>Feedback</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a:xfrm>
            <a:off x="573974" y="2013857"/>
            <a:ext cx="7924800" cy="3886200"/>
          </a:xfrm>
        </p:spPr>
        <p:txBody>
          <a:bodyPr/>
          <a:lstStyle/>
          <a:p>
            <a:pPr eaLnBrk="1" hangingPunct="1">
              <a:buClr>
                <a:srgbClr val="CC0000"/>
              </a:buClr>
              <a:defRPr/>
            </a:pPr>
            <a:r>
              <a:rPr lang="en-US" altLang="en-US" dirty="0"/>
              <a:t>Listen objectively to what the </a:t>
            </a:r>
            <a:r>
              <a:rPr lang="en-US" altLang="en-US" dirty="0" smtClean="0"/>
              <a:t>person </a:t>
            </a:r>
            <a:r>
              <a:rPr lang="en-US" altLang="en-US" dirty="0"/>
              <a:t>is saying</a:t>
            </a:r>
          </a:p>
          <a:p>
            <a:pPr eaLnBrk="1" hangingPunct="1">
              <a:buClr>
                <a:srgbClr val="CC0000"/>
              </a:buClr>
              <a:defRPr/>
            </a:pPr>
            <a:r>
              <a:rPr lang="en-US" altLang="en-US" dirty="0"/>
              <a:t>Be honest with yourself</a:t>
            </a:r>
          </a:p>
          <a:p>
            <a:pPr eaLnBrk="1" hangingPunct="1">
              <a:buClr>
                <a:srgbClr val="CC0000"/>
              </a:buClr>
              <a:defRPr/>
            </a:pPr>
            <a:r>
              <a:rPr lang="en-US" altLang="en-US" dirty="0"/>
              <a:t>If you think the </a:t>
            </a:r>
            <a:r>
              <a:rPr lang="en-US" altLang="en-US" dirty="0" smtClean="0"/>
              <a:t>person’s </a:t>
            </a:r>
            <a:r>
              <a:rPr lang="en-US" altLang="en-US" dirty="0"/>
              <a:t>impression are mistaken, discuss that with them</a:t>
            </a:r>
          </a:p>
          <a:p>
            <a:pPr eaLnBrk="1" hangingPunct="1">
              <a:buClr>
                <a:srgbClr val="CC0000"/>
              </a:buClr>
              <a:defRPr/>
            </a:pPr>
            <a:r>
              <a:rPr lang="en-US" altLang="en-US" dirty="0"/>
              <a:t>Ask for and use the </a:t>
            </a:r>
            <a:r>
              <a:rPr lang="en-US" altLang="en-US" dirty="0" smtClean="0"/>
              <a:t>person’s </a:t>
            </a:r>
            <a:r>
              <a:rPr lang="en-US" altLang="en-US" dirty="0"/>
              <a:t>help to formulate and implement a plan to address the issues their feedback raised</a:t>
            </a:r>
          </a:p>
          <a:p>
            <a:pPr eaLnBrk="1" hangingPunct="1">
              <a:buClr>
                <a:srgbClr val="CC0000"/>
              </a:buClr>
              <a:defRPr/>
            </a:pPr>
            <a:r>
              <a:rPr lang="en-US" altLang="en-US" dirty="0"/>
              <a:t>Thank the </a:t>
            </a:r>
            <a:r>
              <a:rPr lang="en-US" altLang="en-US" dirty="0" smtClean="0"/>
              <a:t>person</a:t>
            </a:r>
            <a:endParaRPr lang="en-US" altLang="en-US"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675789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1634</Words>
  <Application>Microsoft Office PowerPoint</Application>
  <PresentationFormat>On-screen Show (4:3)</PresentationFormat>
  <Paragraphs>190</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Blank Presentation</vt:lpstr>
      <vt:lpstr>Providing Feedback and Mentoring</vt:lpstr>
      <vt:lpstr>Learning Objectives</vt:lpstr>
      <vt:lpstr>Mentoring</vt:lpstr>
      <vt:lpstr>What Does a Mentor Do?</vt:lpstr>
      <vt:lpstr>Five Questions to Get Your Mentorship Started</vt:lpstr>
      <vt:lpstr>Uses of Feedback</vt:lpstr>
      <vt:lpstr>Effective Feedback Includes Active Listening</vt:lpstr>
      <vt:lpstr>Some General Guidelines for Giving Feedback</vt:lpstr>
      <vt:lpstr>Some General Guidelines for Accepting Feedback</vt:lpstr>
      <vt:lpstr>Corrective Feedback</vt:lpstr>
      <vt:lpstr>Ten Tips for Providing Corrective Feedback</vt:lpstr>
      <vt:lpstr>Managing Your Own Needs</vt:lpstr>
    </vt:vector>
  </TitlesOfParts>
  <Company>Boston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Feedback and Mentoring</dc:title>
  <dc:creator>Rojo, Maria Campos</dc:creator>
  <cp:lastModifiedBy>Allyson Baughman</cp:lastModifiedBy>
  <cp:revision>18</cp:revision>
  <dcterms:created xsi:type="dcterms:W3CDTF">2018-09-24T14:21:25Z</dcterms:created>
  <dcterms:modified xsi:type="dcterms:W3CDTF">2020-01-30T20:14:06Z</dcterms:modified>
</cp:coreProperties>
</file>