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2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8158" autoAdjust="0"/>
  </p:normalViewPr>
  <p:slideViewPr>
    <p:cSldViewPr snapToGrid="0">
      <p:cViewPr>
        <p:scale>
          <a:sx n="75" d="100"/>
          <a:sy n="75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9747-B1CD-4667-9ECA-0E51BE598BD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CD050-6A54-48BC-89A3-E23EB153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5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F4138E-6FDA-4EF5-AABF-7F083285347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10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Osaka" pitchFamily="-64" charset="-128"/>
              </a:rPr>
              <a:t>Review </a:t>
            </a:r>
            <a:r>
              <a:rPr lang="en-US" altLang="en-US" dirty="0" smtClean="0">
                <a:ea typeface="Osaka" pitchFamily="-64" charset="-128"/>
              </a:rPr>
              <a:t>the objectives</a:t>
            </a:r>
            <a:r>
              <a:rPr lang="en-US" altLang="en-US" dirty="0">
                <a:ea typeface="Osaka" pitchFamily="-6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871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Opening discussion: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Let’s take stock of our organization’s abilities and challenges in bringing</a:t>
            </a:r>
            <a:r>
              <a:rPr lang="en-US" baseline="0" dirty="0"/>
              <a:t> in new staff members.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Ask, “How many of you feel the picture on the left describes the current state of affairs in your organization? How many feel the picture on the right represents your organization?”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Ask, “What are some of the </a:t>
            </a:r>
            <a:r>
              <a:rPr lang="en-US" baseline="0" dirty="0"/>
              <a:t>items a CHW may need to start their role in the team?”</a:t>
            </a:r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5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Read the slide.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Talking points: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These </a:t>
            </a:r>
            <a:r>
              <a:rPr lang="en-US" baseline="0" dirty="0"/>
              <a:t>items should be a starting point for your </a:t>
            </a:r>
            <a:r>
              <a:rPr lang="en-US" dirty="0"/>
              <a:t>plan to welcome a CHW. Facilitate discussion on how organizations can create a welcoming and structured work environment for CHWs.</a:t>
            </a:r>
          </a:p>
          <a:p>
            <a:pPr marL="171450" indent="-171450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CHWs should feel there is a purpose and plan for their work and receive guidelines on how to carry out their duties</a:t>
            </a:r>
            <a:r>
              <a:rPr lang="en-US" dirty="0" smtClean="0"/>
              <a:t>.</a:t>
            </a:r>
          </a:p>
          <a:p>
            <a:pPr marL="0" indent="0" defTabSz="931774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>
                <a:solidFill>
                  <a:srgbClr val="FF0000"/>
                </a:solidFill>
              </a:rPr>
              <a:t>Facilitate drawing activity (see lesson plan).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>
                <a:solidFill>
                  <a:srgbClr val="FF0000"/>
                </a:solidFill>
              </a:rPr>
              <a:t>Now </a:t>
            </a:r>
            <a:r>
              <a:rPr lang="en-US" baseline="0" dirty="0">
                <a:solidFill>
                  <a:srgbClr val="FF0000"/>
                </a:solidFill>
              </a:rPr>
              <a:t>that you have a plan for where the CHW will work in the agency, it is important to have a formal orientation session/process for new hires. Ask, “What will your orientation look like for the CHW role?”</a:t>
            </a:r>
          </a:p>
          <a:p>
            <a:endParaRPr lang="en-US" baseline="0" dirty="0">
              <a:solidFill>
                <a:srgbClr val="FF0000"/>
              </a:solidFill>
            </a:endParaRPr>
          </a:p>
          <a:p>
            <a:endParaRPr lang="en-US" baseline="0" dirty="0">
              <a:solidFill>
                <a:srgbClr val="FF0000"/>
              </a:solidFill>
            </a:endParaRPr>
          </a:p>
          <a:p>
            <a:endParaRPr lang="en-US" baseline="0" dirty="0">
              <a:solidFill>
                <a:srgbClr val="FF0000"/>
              </a:solidFill>
            </a:endParaRPr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6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Review </a:t>
            </a:r>
            <a:r>
              <a:rPr lang="en-US" dirty="0" smtClean="0"/>
              <a:t>the slide</a:t>
            </a:r>
            <a:r>
              <a:rPr lang="en-US" dirty="0"/>
              <a:t>. </a:t>
            </a:r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Talking points:</a:t>
            </a:r>
            <a:endParaRPr lang="en-US" dirty="0"/>
          </a:p>
          <a:p>
            <a:pPr defTabSz="931774">
              <a:defRPr/>
            </a:pPr>
            <a:r>
              <a:rPr lang="en-US" dirty="0"/>
              <a:t>The CHW model is still unfamiliar to </a:t>
            </a:r>
            <a:r>
              <a:rPr lang="en-US" dirty="0" smtClean="0"/>
              <a:t>many. Stakeholders</a:t>
            </a:r>
            <a:r>
              <a:rPr lang="en-US" dirty="0"/>
              <a:t>’ opinions regarding CHW integration into delivery teams vary widely. </a:t>
            </a:r>
            <a:r>
              <a:rPr lang="en-US" dirty="0" smtClean="0"/>
              <a:t>In general, while </a:t>
            </a:r>
            <a:r>
              <a:rPr lang="en-US" dirty="0"/>
              <a:t>patients’, CHWs’, and administrators’ reports are overwhelmingly positive, health care providers and staff tend to express more mixed feelings. For instance, some </a:t>
            </a:r>
            <a:r>
              <a:rPr lang="en-US" dirty="0" smtClean="0"/>
              <a:t>providers credit </a:t>
            </a:r>
            <a:r>
              <a:rPr lang="en-US" dirty="0"/>
              <a:t>CHW services with improved quality of care, patient outcomes, and clinic operations, while others are hesitant to accept or are completely against the CHW role and presence on the team. </a:t>
            </a:r>
            <a:r>
              <a:rPr lang="en-US" dirty="0" smtClean="0"/>
              <a:t>(from the Sinai Urban Health</a:t>
            </a:r>
            <a:r>
              <a:rPr lang="en-US" baseline="0" dirty="0" smtClean="0"/>
              <a:t> Institute pr</a:t>
            </a:r>
            <a:r>
              <a:rPr lang="en-US" dirty="0" smtClean="0"/>
              <a:t>actice guide; link to resource in the lesson plan)</a:t>
            </a:r>
            <a:endParaRPr lang="en-US" dirty="0"/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Ask, </a:t>
            </a:r>
            <a:r>
              <a:rPr lang="en-US" dirty="0" smtClean="0"/>
              <a:t>“What is your </a:t>
            </a:r>
            <a:r>
              <a:rPr lang="en-US" dirty="0"/>
              <a:t>understanding </a:t>
            </a:r>
            <a:r>
              <a:rPr lang="en-US" dirty="0" smtClean="0"/>
              <a:t>of </a:t>
            </a:r>
            <a:r>
              <a:rPr lang="en-US" dirty="0"/>
              <a:t>the CHW role?”</a:t>
            </a:r>
          </a:p>
        </p:txBody>
      </p:sp>
    </p:spTree>
    <p:extLst>
      <p:ext uri="{BB962C8B-B14F-4D97-AF65-F5344CB8AC3E}">
        <p14:creationId xmlns:p14="http://schemas.microsoft.com/office/powerpoint/2010/main" val="4215723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the slide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Ask </a:t>
            </a:r>
            <a:r>
              <a:rPr lang="en-US" dirty="0"/>
              <a:t>for</a:t>
            </a:r>
            <a:r>
              <a:rPr lang="en-US" baseline="0" dirty="0"/>
              <a:t> a volunteer to read each bullet and give an </a:t>
            </a:r>
            <a:r>
              <a:rPr lang="en-US" baseline="0" dirty="0" smtClean="0"/>
              <a:t>example if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8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/>
              <a:t>Ask for a volunteer to reach each bullet on </a:t>
            </a:r>
            <a:r>
              <a:rPr lang="en-US" i="0" baseline="0" dirty="0" smtClean="0"/>
              <a:t>the slide.</a:t>
            </a:r>
            <a:endParaRPr lang="en-US" i="0" dirty="0"/>
          </a:p>
          <a:p>
            <a:endParaRPr lang="en-US" i="0" dirty="0" smtClean="0"/>
          </a:p>
          <a:p>
            <a:r>
              <a:rPr lang="en-US" i="0" dirty="0" smtClean="0"/>
              <a:t>Talking points: </a:t>
            </a:r>
            <a:endParaRPr lang="en-US" i="0" dirty="0"/>
          </a:p>
          <a:p>
            <a:r>
              <a:rPr lang="en-US" i="0" dirty="0"/>
              <a:t>Providing non-CHW staff with an orientation can result in the following outcomes: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i="0" dirty="0"/>
              <a:t>CHWs, who may not have the depth of professional experience that other employees bring, will enter into a work culture that is welcoming and values their skills.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i="0" dirty="0"/>
              <a:t>Non-CHW employees will be in a better position to know when to access CHW services; they will be able to maximize overall support for patients they may be working with collaboratively.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i="0" dirty="0"/>
              <a:t>Non-CHW employees will know how to discuss CHW services with the broader community of service providers and clinicians; therefore increasing referrals to the CHW.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i="0" dirty="0"/>
              <a:t>Diversity within the organization will be enhanced; more often than not, the inclusion of CHWs within the larger work context enhances diversity in terms of life experience, race, and class, which creates a stronger team in supporting patients.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i="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04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931774">
              <a:buNone/>
              <a:defRPr/>
            </a:pPr>
            <a:r>
              <a:rPr lang="en-US" baseline="0" dirty="0"/>
              <a:t>Brainstorm with participants: </a:t>
            </a:r>
          </a:p>
          <a:p>
            <a:pPr marL="171450" lvl="0" indent="-171450" defTabSz="931774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What are some of the challenges to buy-in with staff?</a:t>
            </a:r>
          </a:p>
          <a:p>
            <a:pPr marL="171450" lvl="0" indent="-171450" defTabSz="931774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What are some of the consequences?</a:t>
            </a:r>
          </a:p>
          <a:p>
            <a:pPr marL="171450" lvl="0" indent="-171450" defTabSz="931774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What are potential </a:t>
            </a:r>
            <a:r>
              <a:rPr lang="en-US" baseline="0" dirty="0" smtClean="0"/>
              <a:t>solutions?</a:t>
            </a:r>
          </a:p>
          <a:p>
            <a:pPr marL="0" lvl="0" indent="0" defTabSz="931774">
              <a:buNone/>
              <a:defRPr/>
            </a:pPr>
            <a:endParaRPr lang="en-US" baseline="0" dirty="0"/>
          </a:p>
          <a:p>
            <a:pPr marL="0" lvl="0" indent="0" defTabSz="931774">
              <a:buNone/>
              <a:defRPr/>
            </a:pPr>
            <a:r>
              <a:rPr lang="en-US" baseline="0" dirty="0"/>
              <a:t>Note responses on a flip chart sheet.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1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2340AB-CFCC-4D52-AA5F-218574E7A98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</a:t>
            </a:r>
            <a:r>
              <a:rPr lang="en-US" baseline="0" dirty="0"/>
              <a:t> the slide, highlighting the similarities and differences between the points generated by the group and those on the slide.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9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1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eningfooter_sized.jpg">
            <a:extLst>
              <a:ext uri="{FF2B5EF4-FFF2-40B4-BE49-F238E27FC236}">
                <a16:creationId xmlns:a16="http://schemas.microsoft.com/office/drawing/2014/main" xmlns="" id="{DEFB6662-7F0B-4308-B501-71688A8DC0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3AE60019-EB92-4DE9-BA45-72591C3FB5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xmlns="" id="{8CD54BD1-0BC4-4906-8A64-BC12414724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AAEB49-5411-40A3-8659-096AFC1CD751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D6ED971-ACCA-4573-AE3A-BFFF7D88AB56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090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D2B6F25-E65D-4D23-B973-F7BCE4DC47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1791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0D3DA1E-1097-4E3D-82EC-7A450C14F5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8457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BBEF585-24DB-45E6-B942-CF4451174B4E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D278FE2-80D7-4004-B76F-0A7F2DD79E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E93F2176-2CB0-4DA3-84A9-5205D40A82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5127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D1B7C5D-94EE-4E0D-B09A-8D74D15692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3311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75B57084-1DED-415A-9F43-84A54F12C1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27961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E8D50F-BC7D-4449-940C-068725E6B5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35778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29A87B2E-223B-4A2D-8413-B289145142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4769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C94A31-C0D3-4D45-A92D-CDBC17DF3F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54952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D1FFBCE-0528-4BAE-8275-078EE992E6F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761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1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1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6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3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BC08-2230-4AC8-8744-B40C4AF5326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4963-49FD-4957-AA73-41103858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xmlns="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xmlns="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xmlns="" id="{BE9BCB8B-219E-4BA6-9F42-B560282CC1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standardfooter_sized.jpg">
            <a:extLst>
              <a:ext uri="{FF2B5EF4-FFF2-40B4-BE49-F238E27FC236}">
                <a16:creationId xmlns:a16="http://schemas.microsoft.com/office/drawing/2014/main" xmlns="" id="{1B274A31-AF16-46BB-BF8C-16FC3FA7848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92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Orienting Team Members to </a:t>
            </a:r>
            <a:r>
              <a:rPr lang="en-US" altLang="en-US" dirty="0" smtClean="0"/>
              <a:t>Community Health Workers (CHWs)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Learning 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sz="2000" dirty="0"/>
              <a:t>At the end of this unit, you will be able to: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Create a welcoming environment for CHWs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Outline steps associated with orienting a team to include a CHW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Identify challenges to achieving </a:t>
            </a:r>
            <a:r>
              <a:rPr lang="en-US" altLang="en-US" sz="2000" dirty="0" smtClean="0"/>
              <a:t>buy-in for a CHW position</a:t>
            </a:r>
            <a:endParaRPr lang="en-US" altLang="en-US" sz="2000" dirty="0"/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Create an action plan to orient CHWs to other staff members</a:t>
            </a:r>
          </a:p>
          <a:p>
            <a:pPr lvl="1"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endParaRPr lang="en-US" altLang="en-US" sz="2000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ive.staticflickr.com/6050/6327157268_4cd1ab4d9e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57" y="1981200"/>
            <a:ext cx="4108435" cy="273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58" y="1524000"/>
            <a:ext cx="3885071" cy="3800613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Welcome CHWs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0E1A3D63-11E6-46D9-A811-F8C202FC1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3931" y="2924281"/>
            <a:ext cx="1576137" cy="1050758"/>
          </a:xfrm>
          <a:prstGeom prst="ellipse">
            <a:avLst/>
          </a:prstGeom>
          <a:solidFill>
            <a:srgbClr val="C401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30850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CHWs Need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Space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Supplies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Protocols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Formal </a:t>
            </a:r>
            <a:r>
              <a:rPr lang="en-US" altLang="en-US" dirty="0" smtClean="0"/>
              <a:t>training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 smtClean="0"/>
              <a:t>Professional d</a:t>
            </a:r>
            <a:r>
              <a:rPr lang="en-US" altLang="en-US" dirty="0" smtClean="0"/>
              <a:t>evelopment </a:t>
            </a:r>
            <a:r>
              <a:rPr lang="en-US" altLang="en-US" dirty="0"/>
              <a:t>activities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Supervision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endParaRPr lang="en-US" altLang="en-US" sz="2000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8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Importance of Orientation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It is critical to the success and sustainability of CHW programs that all employees in an organization understand the unique roles, philosophy, and goals of </a:t>
            </a:r>
            <a:r>
              <a:rPr lang="en-US" altLang="en-US" sz="2200" dirty="0" smtClean="0"/>
              <a:t>utilizing CHWs</a:t>
            </a:r>
            <a:r>
              <a:rPr lang="en-US" altLang="en-US" sz="2200" dirty="0"/>
              <a:t>.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This understanding will also provide a workplace culture that is more likely to value CHW work and leadership within the organization (not valuing CHW work can lead to poor performance, absences, and turnover).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It also helps set the stage for new employees to view CHWs as their colleagues and coworkers. 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39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Orienting the Team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sz="2200" dirty="0"/>
              <a:t>What the team needs: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To understand the unique role, philosophy, and goals of the CHW model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Help viewing CHWs as colleagues with a unique perspective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A work culture that is welcoming and values the CHW role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To know how to discuss CHW services with patients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To know how to plan services together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200" dirty="0"/>
              <a:t>Ability to contribute to the ongoing development of CHWs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endParaRPr lang="en-US" altLang="en-US" sz="2000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17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Strategies for Orienting Non-CHW Staff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64110"/>
            <a:ext cx="7924800" cy="38862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Conduct an in-service presentation/training during an all staff meeting. Share the job descriptions that CHWs will perform to foster understanding. 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Set up a series of individual meetings between CHW and non-CHW staff.  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Test non-CHW staff for understanding of the CHW role.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Present the CHW role as yet another way to support our patients—show non-CHW staff how the CHW role will enhance their understanding of the patients.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000" dirty="0"/>
              <a:t>Make sure non-CHW staff are making ongoing referrals to the CHW and marketing CHW services appropriately.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28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Challenges to Achieving Buy-In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DDB63994-0A1B-4C83-915C-13CA53592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992976"/>
              </p:ext>
            </p:extLst>
          </p:nvPr>
        </p:nvGraphicFramePr>
        <p:xfrm>
          <a:off x="517362" y="1407867"/>
          <a:ext cx="8089467" cy="4161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6489">
                  <a:extLst>
                    <a:ext uri="{9D8B030D-6E8A-4147-A177-3AD203B41FA5}">
                      <a16:colId xmlns:a16="http://schemas.microsoft.com/office/drawing/2014/main" xmlns="" val="3687530355"/>
                    </a:ext>
                  </a:extLst>
                </a:gridCol>
                <a:gridCol w="2696489">
                  <a:extLst>
                    <a:ext uri="{9D8B030D-6E8A-4147-A177-3AD203B41FA5}">
                      <a16:colId xmlns:a16="http://schemas.microsoft.com/office/drawing/2014/main" xmlns="" val="3842275057"/>
                    </a:ext>
                  </a:extLst>
                </a:gridCol>
                <a:gridCol w="2696489">
                  <a:extLst>
                    <a:ext uri="{9D8B030D-6E8A-4147-A177-3AD203B41FA5}">
                      <a16:colId xmlns:a16="http://schemas.microsoft.com/office/drawing/2014/main" xmlns="" val="2871093694"/>
                    </a:ext>
                  </a:extLst>
                </a:gridCol>
              </a:tblGrid>
              <a:tr h="504218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j-lt"/>
                          <a:cs typeface="Josefin Sans SemiBold"/>
                        </a:rPr>
                        <a:t>Challenges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j-lt"/>
                          <a:cs typeface="Josefin Sans SemiBold"/>
                        </a:rPr>
                        <a:t>Consequences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j-lt"/>
                          <a:cs typeface="Josefin Sans SemiBold"/>
                        </a:rPr>
                        <a:t>Potential Solutions</a:t>
                      </a:r>
                      <a:r>
                        <a:rPr lang="en-US" b="0" i="0" baseline="0" dirty="0" smtClean="0">
                          <a:latin typeface="+mj-lt"/>
                          <a:cs typeface="Josefin Sans SemiBold"/>
                        </a:rPr>
                        <a:t> </a:t>
                      </a:r>
                      <a:endParaRPr lang="en-US" b="0" i="0" dirty="0">
                        <a:latin typeface="+mj-lt"/>
                        <a:cs typeface="Josefin Sans SemiBold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262682475"/>
                  </a:ext>
                </a:extLst>
              </a:tr>
              <a:tr h="2193643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7464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3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/>
              <a:t>Orienting Team Members to CHWs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saka" charset="0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Challenges to Achieving Buy-In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DDB63994-0A1B-4C83-915C-13CA53592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716349"/>
              </p:ext>
            </p:extLst>
          </p:nvPr>
        </p:nvGraphicFramePr>
        <p:xfrm>
          <a:off x="252664" y="1407868"/>
          <a:ext cx="8710863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3621">
                  <a:extLst>
                    <a:ext uri="{9D8B030D-6E8A-4147-A177-3AD203B41FA5}">
                      <a16:colId xmlns:a16="http://schemas.microsoft.com/office/drawing/2014/main" xmlns="" val="3687530355"/>
                    </a:ext>
                  </a:extLst>
                </a:gridCol>
                <a:gridCol w="2402304">
                  <a:extLst>
                    <a:ext uri="{9D8B030D-6E8A-4147-A177-3AD203B41FA5}">
                      <a16:colId xmlns:a16="http://schemas.microsoft.com/office/drawing/2014/main" xmlns="" val="3842275057"/>
                    </a:ext>
                  </a:extLst>
                </a:gridCol>
                <a:gridCol w="3404938">
                  <a:extLst>
                    <a:ext uri="{9D8B030D-6E8A-4147-A177-3AD203B41FA5}">
                      <a16:colId xmlns:a16="http://schemas.microsoft.com/office/drawing/2014/main" xmlns="" val="2871093694"/>
                    </a:ext>
                  </a:extLst>
                </a:gridCol>
              </a:tblGrid>
              <a:tr h="35829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j-lt"/>
                          <a:cs typeface="Josefin Sans SemiBold"/>
                        </a:rPr>
                        <a:t>Challenges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j-lt"/>
                          <a:cs typeface="Josefin Sans SemiBold"/>
                        </a:rPr>
                        <a:t>Consequences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j-lt"/>
                          <a:cs typeface="Josefin Sans SemiBold"/>
                        </a:rPr>
                        <a:t>Potential</a:t>
                      </a:r>
                      <a:r>
                        <a:rPr lang="en-US" b="0" i="0" baseline="0" dirty="0" smtClean="0">
                          <a:latin typeface="+mj-lt"/>
                          <a:cs typeface="Josefin Sans SemiBold"/>
                        </a:rPr>
                        <a:t> Solutions</a:t>
                      </a:r>
                      <a:endParaRPr lang="en-US" b="0" i="0" dirty="0">
                        <a:latin typeface="+mj-lt"/>
                        <a:cs typeface="Josefin Sans SemiBold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74643777"/>
                  </a:ext>
                </a:extLst>
              </a:tr>
              <a:tr h="3852582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Physicians and staff expressing difficulty in trusting or accepting CHWs due to paraprofessional status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Clinical staff expressing resentment about or feeling threatened by the presence of a CHW on the team (staff competition)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Lack of time; schedule disruption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Underutilization of CHW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CHWs appease staff by doing favors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(e.g.,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acting as receptionist, retrieving charts, faxes) – diverting CHW’s time from their duties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CHW under supervised</a:t>
                      </a:r>
                      <a:endParaRPr lang="en-US" b="0" i="0" dirty="0">
                        <a:latin typeface="+mj-lt"/>
                        <a:cs typeface="Josefin San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Educate clinical staff about CHW training and appropriateness to role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Include key medical staff in training process; development of training standards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Educate staff on CHW model, role, boundaries, referral structure </a:t>
                      </a:r>
                    </a:p>
                    <a:p>
                      <a:pPr marL="285750" lvl="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Foster teamwork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Josefin Sans"/>
                        </a:rPr>
                        <a:t>Emphasize role as supplemental and not a replacement for other staff</a:t>
                      </a:r>
                      <a:endParaRPr lang="en-US" b="0" i="0" dirty="0">
                        <a:latin typeface="+mj-lt"/>
                        <a:cs typeface="Josefin San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5401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26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997</Words>
  <Application>Microsoft Office PowerPoint</Application>
  <PresentationFormat>On-screen Show (4:3)</PresentationFormat>
  <Paragraphs>123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Blank Presentation</vt:lpstr>
      <vt:lpstr>Orienting Team Members to Community Health Workers (CHWs)</vt:lpstr>
      <vt:lpstr>Learning Objectives</vt:lpstr>
      <vt:lpstr>Welcome CHWs</vt:lpstr>
      <vt:lpstr>What CHWs Need</vt:lpstr>
      <vt:lpstr>Importance of Orientation</vt:lpstr>
      <vt:lpstr>Orienting the Team</vt:lpstr>
      <vt:lpstr>Strategies for Orienting Non-CHW Staff</vt:lpstr>
      <vt:lpstr>Challenges to Achieving Buy-In</vt:lpstr>
      <vt:lpstr>Challenges to Achieving Buy-In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Orienting Team Members to chws</dc:title>
  <dc:creator>Rojo, Maria Campos</dc:creator>
  <cp:lastModifiedBy>Allyson Baughman</cp:lastModifiedBy>
  <cp:revision>20</cp:revision>
  <dcterms:created xsi:type="dcterms:W3CDTF">2018-09-19T14:51:07Z</dcterms:created>
  <dcterms:modified xsi:type="dcterms:W3CDTF">2020-01-31T21:18:16Z</dcterms:modified>
</cp:coreProperties>
</file>