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 id="276" r:id="rId26"/>
    <p:sldId id="278" r:id="rId27"/>
    <p:sldId id="279" r:id="rId28"/>
    <p:sldId id="280" r:id="rId29"/>
    <p:sldId id="281" r:id="rId30"/>
    <p:sldId id="283" r:id="rId31"/>
    <p:sldId id="282"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4293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BCBBBB"/>
        </a:solidFill>
        <a:effectLst/>
        <a:uFillTx/>
        <a:latin typeface="+mn-lt"/>
        <a:ea typeface="+mn-ea"/>
        <a:cs typeface="+mn-cs"/>
        <a:sym typeface="Lato Bold"/>
      </a:defRPr>
    </a:lvl1pPr>
    <a:lvl2pPr marL="0" marR="0" indent="228600" algn="ctr" defTabSz="64293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BCBBBB"/>
        </a:solidFill>
        <a:effectLst/>
        <a:uFillTx/>
        <a:latin typeface="+mn-lt"/>
        <a:ea typeface="+mn-ea"/>
        <a:cs typeface="+mn-cs"/>
        <a:sym typeface="Lato Bold"/>
      </a:defRPr>
    </a:lvl2pPr>
    <a:lvl3pPr marL="0" marR="0" indent="457200" algn="ctr" defTabSz="64293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BCBBBB"/>
        </a:solidFill>
        <a:effectLst/>
        <a:uFillTx/>
        <a:latin typeface="+mn-lt"/>
        <a:ea typeface="+mn-ea"/>
        <a:cs typeface="+mn-cs"/>
        <a:sym typeface="Lato Bold"/>
      </a:defRPr>
    </a:lvl3pPr>
    <a:lvl4pPr marL="0" marR="0" indent="685800" algn="ctr" defTabSz="64293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BCBBBB"/>
        </a:solidFill>
        <a:effectLst/>
        <a:uFillTx/>
        <a:latin typeface="+mn-lt"/>
        <a:ea typeface="+mn-ea"/>
        <a:cs typeface="+mn-cs"/>
        <a:sym typeface="Lato Bold"/>
      </a:defRPr>
    </a:lvl4pPr>
    <a:lvl5pPr marL="0" marR="0" indent="914400" algn="ctr" defTabSz="64293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BCBBBB"/>
        </a:solidFill>
        <a:effectLst/>
        <a:uFillTx/>
        <a:latin typeface="+mn-lt"/>
        <a:ea typeface="+mn-ea"/>
        <a:cs typeface="+mn-cs"/>
        <a:sym typeface="Lato Bold"/>
      </a:defRPr>
    </a:lvl5pPr>
    <a:lvl6pPr marL="0" marR="0" indent="1143000" algn="ctr" defTabSz="64293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BCBBBB"/>
        </a:solidFill>
        <a:effectLst/>
        <a:uFillTx/>
        <a:latin typeface="+mn-lt"/>
        <a:ea typeface="+mn-ea"/>
        <a:cs typeface="+mn-cs"/>
        <a:sym typeface="Lato Bold"/>
      </a:defRPr>
    </a:lvl6pPr>
    <a:lvl7pPr marL="0" marR="0" indent="1371600" algn="ctr" defTabSz="64293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BCBBBB"/>
        </a:solidFill>
        <a:effectLst/>
        <a:uFillTx/>
        <a:latin typeface="+mn-lt"/>
        <a:ea typeface="+mn-ea"/>
        <a:cs typeface="+mn-cs"/>
        <a:sym typeface="Lato Bold"/>
      </a:defRPr>
    </a:lvl7pPr>
    <a:lvl8pPr marL="0" marR="0" indent="1600200" algn="ctr" defTabSz="64293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BCBBBB"/>
        </a:solidFill>
        <a:effectLst/>
        <a:uFillTx/>
        <a:latin typeface="+mn-lt"/>
        <a:ea typeface="+mn-ea"/>
        <a:cs typeface="+mn-cs"/>
        <a:sym typeface="Lato Bold"/>
      </a:defRPr>
    </a:lvl8pPr>
    <a:lvl9pPr marL="0" marR="0" indent="1828800" algn="ctr" defTabSz="64293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BCBBBB"/>
        </a:solidFill>
        <a:effectLst/>
        <a:uFillTx/>
        <a:latin typeface="+mn-lt"/>
        <a:ea typeface="+mn-ea"/>
        <a:cs typeface="+mn-cs"/>
        <a:sym typeface="Lato Bol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a:ea typeface="Helvetica"/>
          <a:cs typeface="Helvetic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a:ea typeface="Helvetica"/>
          <a:cs typeface="Helvetica"/>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a:ea typeface="Helvetica"/>
          <a:cs typeface="Helvetic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a:ea typeface="Helvetica"/>
          <a:cs typeface="Helvetic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a:ea typeface="Helvetica"/>
          <a:cs typeface="Helvetica"/>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a:ea typeface="Helvetica"/>
          <a:cs typeface="Helvetic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a:ea typeface="Helvetica"/>
          <a:cs typeface="Helvetic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3"/>
  </p:normalViewPr>
  <p:slideViewPr>
    <p:cSldViewPr snapToGrid="0">
      <p:cViewPr varScale="1">
        <p:scale>
          <a:sx n="52" d="100"/>
          <a:sy n="52" d="100"/>
        </p:scale>
        <p:origin x="8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1143000" y="685800"/>
            <a:ext cx="4572000" cy="3429000"/>
          </a:xfrm>
          <a:prstGeom prst="rect">
            <a:avLst/>
          </a:prstGeom>
        </p:spPr>
        <p:txBody>
          <a:bodyPr/>
          <a:lstStyle/>
          <a:p>
            <a:endParaRPr/>
          </a:p>
        </p:txBody>
      </p:sp>
      <p:sp>
        <p:nvSpPr>
          <p:cNvPr id="154" name="Shape 15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tsd.va.gov/public/types/violence/index.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tsd.va.gov/professional/assessment/screens/pc-ptsd.asp"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jointcommission.org/assets/1/23/Quick_Safety_Issue_23_Apr_2016.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jamanetwork.com/journals/jama/fullarticle/248434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tsd.va.gov/professional/ptsd-overview/dsm5_criteria_ptsd.asp"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noRot="1" noChangeAspect="1"/>
          </p:cNvSpPr>
          <p:nvPr>
            <p:ph type="sldImg"/>
          </p:nvPr>
        </p:nvSpPr>
        <p:spPr>
          <a:xfrm>
            <a:off x="381000" y="685800"/>
            <a:ext cx="6096000" cy="3429000"/>
          </a:xfrm>
          <a:prstGeom prst="rect">
            <a:avLst/>
          </a:prstGeom>
        </p:spPr>
        <p:txBody>
          <a:bodyPr/>
          <a:lstStyle/>
          <a:p>
            <a:endParaRPr/>
          </a:p>
        </p:txBody>
      </p:sp>
      <p:sp>
        <p:nvSpPr>
          <p:cNvPr id="261" name="Shape 261"/>
          <p:cNvSpPr>
            <a:spLocks noGrp="1"/>
          </p:cNvSpPr>
          <p:nvPr>
            <p:ph type="body" sz="quarter" idx="1"/>
          </p:nvPr>
        </p:nvSpPr>
        <p:spPr>
          <a:prstGeom prst="rect">
            <a:avLst/>
          </a:prstGeom>
        </p:spPr>
        <p:txBody>
          <a:bodyPr/>
          <a:lstStyle/>
          <a:p>
            <a:pPr>
              <a:defRPr sz="1200" b="1"/>
            </a:pPr>
            <a:r>
              <a:t>Barriers and Protective Factors Affecting the Mental Health of Black MSM </a:t>
            </a:r>
          </a:p>
          <a:p>
            <a:pPr>
              <a:defRPr sz="1200"/>
            </a:pPr>
            <a:endParaRPr/>
          </a:p>
          <a:p>
            <a:pPr>
              <a:defRPr sz="1200" b="1"/>
            </a:pPr>
            <a:r>
              <a:t>Barriers</a:t>
            </a:r>
          </a:p>
          <a:p>
            <a:pPr marL="228600" indent="-228600">
              <a:buSzPct val="100000"/>
              <a:buChar char="•"/>
              <a:defRPr sz="1200"/>
            </a:pPr>
            <a:r>
              <a:t>Psychosocial stressors</a:t>
            </a:r>
          </a:p>
          <a:p>
            <a:pPr marL="228600" indent="-228600">
              <a:buSzPct val="100000"/>
              <a:buChar char="•"/>
              <a:defRPr sz="1200"/>
            </a:pPr>
            <a:r>
              <a:t>Low self-esteem, sense of mastery </a:t>
            </a:r>
          </a:p>
          <a:p>
            <a:pPr marL="228600" indent="-228600">
              <a:buSzPct val="100000"/>
              <a:buChar char="•"/>
              <a:defRPr sz="1200"/>
            </a:pPr>
            <a:r>
              <a:t>Low SES</a:t>
            </a:r>
          </a:p>
          <a:p>
            <a:pPr marL="228600" indent="-228600">
              <a:buSzPct val="100000"/>
              <a:buChar char="•"/>
              <a:defRPr sz="1200"/>
            </a:pPr>
            <a:r>
              <a:t>Racial discrimination, violence, incarceration</a:t>
            </a:r>
          </a:p>
          <a:p>
            <a:pPr marL="228600" indent="-228600">
              <a:buSzPct val="100000"/>
              <a:buChar char="•"/>
              <a:defRPr sz="1200"/>
            </a:pPr>
            <a:r>
              <a:t>Perceived masculine role as “provider”</a:t>
            </a:r>
          </a:p>
          <a:p>
            <a:pPr marL="228600" indent="-228600">
              <a:buSzPct val="100000"/>
              <a:buChar char="•"/>
              <a:defRPr sz="1200"/>
            </a:pPr>
            <a:r>
              <a:t>Negative life events for African American male adolescents</a:t>
            </a:r>
          </a:p>
          <a:p>
            <a:pPr>
              <a:defRPr sz="1200"/>
            </a:pPr>
            <a:endParaRPr/>
          </a:p>
          <a:p>
            <a:pPr>
              <a:defRPr sz="1200" b="1"/>
            </a:pPr>
            <a:r>
              <a:t>Protective Factors</a:t>
            </a:r>
          </a:p>
          <a:p>
            <a:pPr marL="228600" indent="-228600">
              <a:buSzPct val="100000"/>
              <a:buChar char="•"/>
              <a:defRPr sz="1200"/>
            </a:pPr>
            <a:r>
              <a:t>Kinship and social support</a:t>
            </a:r>
          </a:p>
          <a:p>
            <a:pPr marL="228600" indent="-228600">
              <a:buSzPct val="100000"/>
              <a:buChar char="•"/>
              <a:defRPr sz="1200"/>
            </a:pPr>
            <a:r>
              <a:t>High self-esteem</a:t>
            </a:r>
          </a:p>
          <a:p>
            <a:pPr marL="228600" indent="-228600">
              <a:buSzPct val="100000"/>
              <a:buChar char="•"/>
              <a:defRPr sz="1200"/>
            </a:pPr>
            <a:r>
              <a:t>High sense of mastery</a:t>
            </a:r>
          </a:p>
          <a:p>
            <a:pPr>
              <a:defRPr sz="1200"/>
            </a:pPr>
            <a:endParaRPr/>
          </a:p>
          <a:p>
            <a:pPr>
              <a:defRPr sz="1200" b="1" i="1"/>
            </a:pPr>
            <a:endParaRPr/>
          </a:p>
          <a:p>
            <a:pPr>
              <a:defRPr sz="1200" b="1"/>
            </a:pPr>
            <a:r>
              <a:t>REFERENCE</a:t>
            </a:r>
          </a:p>
          <a:p>
            <a:pPr>
              <a:defRPr sz="1200"/>
            </a:pPr>
            <a:r>
              <a:t>Mizell AC. African American men’s personal sense of mastery: The consequences of the adolescent environment, self-concept, and adult achievement. Journal of Black Psychology. 1999b;25:210–230.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xfrm>
            <a:off x="381000" y="685800"/>
            <a:ext cx="6096000" cy="3429000"/>
          </a:xfrm>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p>
            <a:pPr>
              <a:buClr>
                <a:srgbClr val="EEECE1"/>
              </a:buClr>
              <a:buFont typeface="Arial"/>
              <a:defRPr sz="1200" b="1"/>
            </a:pPr>
            <a:r>
              <a:t>Why discuss PTSD?</a:t>
            </a:r>
          </a:p>
          <a:p>
            <a:pPr marL="317500" indent="-317500">
              <a:buClr>
                <a:srgbClr val="000000"/>
              </a:buClr>
              <a:buSzPct val="100000"/>
              <a:buFont typeface="Arial"/>
              <a:buChar char="•"/>
              <a:defRPr sz="1200"/>
            </a:pPr>
            <a:r>
              <a:t>Higher risk of PTSD in young gay men1 </a:t>
            </a:r>
          </a:p>
          <a:p>
            <a:pPr marL="317500" indent="-317500">
              <a:buClr>
                <a:srgbClr val="000000"/>
              </a:buClr>
              <a:buSzPct val="100000"/>
              <a:buFont typeface="Arial"/>
              <a:buChar char="•"/>
              <a:defRPr sz="1200"/>
            </a:pPr>
            <a:r>
              <a:t>High rates of childhood sexual abuse and intimate partner violence among black men who have sex with men2</a:t>
            </a:r>
          </a:p>
          <a:p>
            <a:pPr marL="317500" indent="-317500">
              <a:buClr>
                <a:srgbClr val="000000"/>
              </a:buClr>
              <a:buSzPct val="100000"/>
              <a:buFont typeface="Arial"/>
              <a:buChar char="•"/>
              <a:defRPr sz="1200"/>
            </a:pPr>
            <a:r>
              <a:t>Associated with serious sequelae: depression, alcoholism, higher body mass index, higher cholesterol, heart disease, asthma, diabetes, and death</a:t>
            </a:r>
          </a:p>
          <a:p>
            <a:pPr>
              <a:defRPr sz="1200"/>
            </a:pPr>
            <a:endParaRPr/>
          </a:p>
          <a:p>
            <a:pPr>
              <a:defRPr sz="1200"/>
            </a:pPr>
            <a:endParaRPr/>
          </a:p>
          <a:p>
            <a:pPr>
              <a:buClr>
                <a:srgbClr val="EEECE1"/>
              </a:buClr>
              <a:buFont typeface="Arial"/>
              <a:defRPr sz="1200" b="1"/>
            </a:pPr>
            <a:r>
              <a:t>REFERENCE</a:t>
            </a:r>
          </a:p>
          <a:p>
            <a:pPr>
              <a:buClr>
                <a:srgbClr val="EEECE1"/>
              </a:buClr>
              <a:buFont typeface="Arial"/>
              <a:defRPr sz="1200"/>
            </a:pPr>
            <a:r>
              <a:rPr u="sng">
                <a:hlinkClick r:id="rId3"/>
              </a:rPr>
              <a:t>https://www.ptsd.va.gov/public/types/violence/index.asp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noRot="1" noChangeAspect="1"/>
          </p:cNvSpPr>
          <p:nvPr>
            <p:ph type="sldImg"/>
          </p:nvPr>
        </p:nvSpPr>
        <p:spPr>
          <a:xfrm>
            <a:off x="381000" y="685800"/>
            <a:ext cx="6096000" cy="3429000"/>
          </a:xfrm>
          <a:prstGeom prst="rect">
            <a:avLst/>
          </a:prstGeom>
        </p:spPr>
        <p:txBody>
          <a:bodyPr/>
          <a:lstStyle/>
          <a:p>
            <a:endParaRPr/>
          </a:p>
        </p:txBody>
      </p:sp>
      <p:sp>
        <p:nvSpPr>
          <p:cNvPr id="383" name="Shape 383"/>
          <p:cNvSpPr>
            <a:spLocks noGrp="1"/>
          </p:cNvSpPr>
          <p:nvPr>
            <p:ph type="body" sz="quarter" idx="1"/>
          </p:nvPr>
        </p:nvSpPr>
        <p:spPr>
          <a:prstGeom prst="rect">
            <a:avLst/>
          </a:prstGeom>
        </p:spPr>
        <p:txBody>
          <a:bodyPr/>
          <a:lstStyle/>
          <a:p>
            <a:pPr>
              <a:buClr>
                <a:srgbClr val="EEECE1"/>
              </a:buClr>
              <a:buFont typeface="Arial"/>
              <a:defRPr sz="1200"/>
            </a:pPr>
            <a:r>
              <a:rPr b="1"/>
              <a:t>Three Questions for Assessing PTSD</a:t>
            </a:r>
            <a:r>
              <a:t> </a:t>
            </a:r>
          </a:p>
          <a:p>
            <a:pPr>
              <a:buClr>
                <a:srgbClr val="EEECE1"/>
              </a:buClr>
              <a:buFont typeface="Arial"/>
              <a:defRPr sz="1200"/>
            </a:pPr>
            <a:endParaRPr/>
          </a:p>
          <a:p>
            <a:pPr marL="317500" indent="-317500">
              <a:buClr>
                <a:srgbClr val="000000"/>
              </a:buClr>
              <a:buSzPct val="100000"/>
              <a:buFont typeface="Arial"/>
              <a:buChar char="•"/>
              <a:defRPr sz="1200"/>
            </a:pPr>
            <a:r>
              <a:t>“Have you ever experienced a life event where you felt like your life was threaten or was actually threatened?”</a:t>
            </a:r>
          </a:p>
          <a:p>
            <a:pPr marL="317500" indent="-317500">
              <a:buClr>
                <a:srgbClr val="000000"/>
              </a:buClr>
              <a:buSzPct val="100000"/>
              <a:buFont typeface="Arial"/>
              <a:buChar char="•"/>
              <a:defRPr sz="1200"/>
            </a:pPr>
            <a:r>
              <a:t>“Have you ever experienced abuse, domestic violence, death of a loved one, or community violence?”</a:t>
            </a:r>
          </a:p>
          <a:p>
            <a:pPr marL="317500" indent="-317500">
              <a:buClr>
                <a:srgbClr val="000000"/>
              </a:buClr>
              <a:buSzPct val="100000"/>
              <a:buFont typeface="Arial"/>
              <a:buChar char="•"/>
              <a:defRPr sz="1200"/>
            </a:pPr>
            <a:r>
              <a:t>“Since [event] have you experienced change in sleeping and/or eating patterns or frequency, nightmares, flashbacks, disassociation, heightened worry, or avoidance of people, places, or events/environments that remind you of [event]?”</a:t>
            </a:r>
          </a:p>
          <a:p>
            <a:pPr>
              <a:buClr>
                <a:srgbClr val="EEECE1"/>
              </a:buClr>
              <a:buFont typeface="Arial"/>
              <a:defRPr sz="1200"/>
            </a:pPr>
            <a:endParaRPr/>
          </a:p>
          <a:p>
            <a:pPr>
              <a:buClr>
                <a:srgbClr val="EEECE1"/>
              </a:buClr>
              <a:buFont typeface="Arial"/>
              <a:defRPr sz="1200"/>
            </a:pPr>
            <a:r>
              <a:t>If “yes” to questions 1 or 2 + 3, refer to behavioral medicine or therapist for further evaluation.</a:t>
            </a:r>
          </a:p>
          <a:p>
            <a:pPr>
              <a:defRPr sz="1200" b="1" i="1"/>
            </a:pPr>
            <a:endParaRPr/>
          </a:p>
          <a:p>
            <a:pPr>
              <a:buClr>
                <a:srgbClr val="EEECE1"/>
              </a:buClr>
              <a:buFont typeface="Arial"/>
              <a:defRPr sz="1200" b="1"/>
            </a:pPr>
            <a:r>
              <a:t>REFERENCE</a:t>
            </a:r>
          </a:p>
          <a:p>
            <a:pPr>
              <a:defRPr sz="1200"/>
            </a:pPr>
            <a:r>
              <a:t>Primary Care PTSD Screen for DSM-5 (PC-PTSD-5). U.S. Department of Veteran Affairs. </a:t>
            </a:r>
            <a:r>
              <a:rPr u="sng">
                <a:hlinkClick r:id="rId3"/>
              </a:rPr>
              <a:t>https://www.ptsd.va.gov/professional/assessment/screens/pc-ptsd.asp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noRot="1" noChangeAspect="1"/>
          </p:cNvSpPr>
          <p:nvPr>
            <p:ph type="sldImg"/>
          </p:nvPr>
        </p:nvSpPr>
        <p:spPr>
          <a:xfrm>
            <a:off x="381000" y="685800"/>
            <a:ext cx="6096000" cy="3429000"/>
          </a:xfrm>
          <a:prstGeom prst="rect">
            <a:avLst/>
          </a:prstGeom>
        </p:spPr>
        <p:txBody>
          <a:bodyPr/>
          <a:lstStyle/>
          <a:p>
            <a:endParaRPr/>
          </a:p>
        </p:txBody>
      </p:sp>
      <p:sp>
        <p:nvSpPr>
          <p:cNvPr id="395" name="Shape 395"/>
          <p:cNvSpPr>
            <a:spLocks noGrp="1"/>
          </p:cNvSpPr>
          <p:nvPr>
            <p:ph type="body" sz="quarter" idx="1"/>
          </p:nvPr>
        </p:nvSpPr>
        <p:spPr>
          <a:prstGeom prst="rect">
            <a:avLst/>
          </a:prstGeom>
        </p:spPr>
        <p:txBody>
          <a:bodyPr/>
          <a:lstStyle>
            <a:lvl1pPr marL="209902" indent="-209902">
              <a:lnSpc>
                <a:spcPct val="110000"/>
              </a:lnSpc>
              <a:spcBef>
                <a:spcPts val="1400"/>
              </a:spcBef>
              <a:buSzPct val="75000"/>
              <a:buChar char="•"/>
              <a:defRPr sz="1700"/>
            </a:lvl1pPr>
          </a:lstStyle>
          <a:p>
            <a:r>
              <a:t>Question and Answers under review with NASTAD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noRot="1" noChangeAspect="1"/>
          </p:cNvSpPr>
          <p:nvPr>
            <p:ph type="sldImg"/>
          </p:nvPr>
        </p:nvSpPr>
        <p:spPr>
          <a:xfrm>
            <a:off x="381000" y="685800"/>
            <a:ext cx="6096000" cy="3429000"/>
          </a:xfrm>
          <a:prstGeom prst="rect">
            <a:avLst/>
          </a:prstGeom>
        </p:spPr>
        <p:txBody>
          <a:bodyPr/>
          <a:lstStyle/>
          <a:p>
            <a:endParaRPr/>
          </a:p>
        </p:txBody>
      </p:sp>
      <p:sp>
        <p:nvSpPr>
          <p:cNvPr id="422" name="Shape 422"/>
          <p:cNvSpPr>
            <a:spLocks noGrp="1"/>
          </p:cNvSpPr>
          <p:nvPr>
            <p:ph type="body" sz="quarter" idx="1"/>
          </p:nvPr>
        </p:nvSpPr>
        <p:spPr>
          <a:prstGeom prst="rect">
            <a:avLst/>
          </a:prstGeom>
        </p:spPr>
        <p:txBody>
          <a:bodyPr/>
          <a:lstStyle/>
          <a:p>
            <a:pPr>
              <a:lnSpc>
                <a:spcPct val="100000"/>
              </a:lnSpc>
              <a:spcBef>
                <a:spcPts val="1200"/>
              </a:spcBef>
              <a:defRPr sz="1700"/>
            </a:pPr>
            <a:endParaRPr/>
          </a:p>
          <a:p>
            <a:pPr>
              <a:lnSpc>
                <a:spcPct val="100000"/>
              </a:lnSpc>
              <a:spcBef>
                <a:spcPts val="1200"/>
              </a:spcBef>
              <a:defRPr sz="1700">
                <a:solidFill>
                  <a:schemeClr val="accent1">
                    <a:satOff val="-3355"/>
                    <a:lumOff val="26614"/>
                  </a:schemeClr>
                </a:solidFill>
              </a:defRPr>
            </a:pPr>
            <a:endParaRPr/>
          </a:p>
          <a:p>
            <a:pPr>
              <a:lnSpc>
                <a:spcPct val="100000"/>
              </a:lnSpc>
              <a:spcBef>
                <a:spcPts val="1200"/>
              </a:spcBef>
              <a:defRPr sz="1700">
                <a:solidFill>
                  <a:schemeClr val="accent1">
                    <a:satOff val="-3355"/>
                    <a:lumOff val="26614"/>
                  </a:schemeClr>
                </a:solidFill>
              </a:defRPr>
            </a:pPr>
            <a:endParaRPr/>
          </a:p>
          <a:p>
            <a:pPr>
              <a:lnSpc>
                <a:spcPct val="100000"/>
              </a:lnSpc>
              <a:spcBef>
                <a:spcPts val="1200"/>
              </a:spcBef>
              <a:defRPr sz="1700">
                <a:solidFill>
                  <a:schemeClr val="accent1">
                    <a:satOff val="-3355"/>
                    <a:lumOff val="26614"/>
                  </a:schemeClr>
                </a:solidFill>
              </a:defRPr>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endParaRPr/>
          </a:p>
        </p:txBody>
      </p:sp>
      <p:sp>
        <p:nvSpPr>
          <p:cNvPr id="443" name="Shape 443"/>
          <p:cNvSpPr>
            <a:spLocks noGrp="1"/>
          </p:cNvSpPr>
          <p:nvPr>
            <p:ph type="body" sz="quarter" idx="1"/>
          </p:nvPr>
        </p:nvSpPr>
        <p:spPr>
          <a:prstGeom prst="rect">
            <a:avLst/>
          </a:prstGeom>
        </p:spPr>
        <p:txBody>
          <a:bodyPr/>
          <a:lstStyle/>
          <a:p>
            <a:pPr>
              <a:lnSpc>
                <a:spcPct val="100000"/>
              </a:lnSpc>
              <a:spcBef>
                <a:spcPts val="1200"/>
              </a:spcBef>
              <a:defRPr sz="1800">
                <a:solidFill>
                  <a:schemeClr val="accent1">
                    <a:satOff val="-3355"/>
                    <a:lumOff val="26614"/>
                  </a:schemeClr>
                </a:solidFill>
              </a:defRPr>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Shape 455"/>
          <p:cNvSpPr>
            <a:spLocks noGrp="1" noRot="1" noChangeAspect="1"/>
          </p:cNvSpPr>
          <p:nvPr>
            <p:ph type="sldImg"/>
          </p:nvPr>
        </p:nvSpPr>
        <p:spPr>
          <a:xfrm>
            <a:off x="381000" y="685800"/>
            <a:ext cx="6096000" cy="3429000"/>
          </a:xfrm>
          <a:prstGeom prst="rect">
            <a:avLst/>
          </a:prstGeom>
        </p:spPr>
        <p:txBody>
          <a:bodyPr/>
          <a:lstStyle/>
          <a:p>
            <a:endParaRPr/>
          </a:p>
        </p:txBody>
      </p:sp>
      <p:sp>
        <p:nvSpPr>
          <p:cNvPr id="456" name="Shape 456"/>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a:spLocks noGrp="1" noRot="1" noChangeAspect="1"/>
          </p:cNvSpPr>
          <p:nvPr>
            <p:ph type="sldImg"/>
          </p:nvPr>
        </p:nvSpPr>
        <p:spPr>
          <a:xfrm>
            <a:off x="381000" y="685800"/>
            <a:ext cx="6096000" cy="3429000"/>
          </a:xfrm>
          <a:prstGeom prst="rect">
            <a:avLst/>
          </a:prstGeom>
        </p:spPr>
        <p:txBody>
          <a:bodyPr/>
          <a:lstStyle/>
          <a:p>
            <a:endParaRPr/>
          </a:p>
        </p:txBody>
      </p:sp>
      <p:sp>
        <p:nvSpPr>
          <p:cNvPr id="469" name="Shape 469"/>
          <p:cNvSpPr>
            <a:spLocks noGrp="1"/>
          </p:cNvSpPr>
          <p:nvPr>
            <p:ph type="body" sz="quarter" idx="1"/>
          </p:nvPr>
        </p:nvSpPr>
        <p:spPr>
          <a:prstGeom prst="rect">
            <a:avLst/>
          </a:prstGeom>
        </p:spPr>
        <p:txBody>
          <a:bodyPr/>
          <a:lstStyle/>
          <a:p>
            <a:pPr defTabSz="914400">
              <a:lnSpc>
                <a:spcPct val="100000"/>
              </a:lnSpc>
              <a:defRPr sz="1200" b="1">
                <a:latin typeface="Calibri"/>
                <a:ea typeface="Calibri"/>
                <a:cs typeface="Calibri"/>
                <a:sym typeface="Calibri"/>
              </a:defRPr>
            </a:pPr>
            <a:r>
              <a:t>Best Practices for Sexual Health Conversations</a:t>
            </a: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r>
              <a:t>Normalize sex</a:t>
            </a:r>
          </a:p>
          <a:p>
            <a:pPr marL="546100" lvl="1" indent="-317500" defTabSz="914400">
              <a:lnSpc>
                <a:spcPct val="100000"/>
              </a:lnSpc>
              <a:buSzPct val="100000"/>
              <a:buChar char="•"/>
              <a:defRPr sz="1200">
                <a:latin typeface="Calibri"/>
                <a:ea typeface="Calibri"/>
                <a:cs typeface="Calibri"/>
                <a:sym typeface="Calibri"/>
              </a:defRPr>
            </a:pPr>
            <a:r>
              <a:t>“Sex is healthy and a part of life. Sex should always be consensual and pleasurable.”</a:t>
            </a:r>
          </a:p>
          <a:p>
            <a:pPr defTabSz="914400">
              <a:lnSpc>
                <a:spcPct val="100000"/>
              </a:lnSpc>
              <a:buClr>
                <a:srgbClr val="000000"/>
              </a:buClr>
              <a:defRPr sz="1200">
                <a:latin typeface="Calibri"/>
                <a:ea typeface="Calibri"/>
                <a:cs typeface="Calibri"/>
                <a:sym typeface="Calibri"/>
              </a:defRPr>
            </a:pPr>
            <a:endParaRPr/>
          </a:p>
          <a:p>
            <a:pPr defTabSz="914400">
              <a:lnSpc>
                <a:spcPct val="100000"/>
              </a:lnSpc>
              <a:buClr>
                <a:srgbClr val="000000"/>
              </a:buClr>
              <a:defRPr sz="1200">
                <a:latin typeface="Calibri"/>
                <a:ea typeface="Calibri"/>
                <a:cs typeface="Calibri"/>
                <a:sym typeface="Calibri"/>
              </a:defRPr>
            </a:pPr>
            <a:r>
              <a:t>Normalize sexual health conversations</a:t>
            </a:r>
          </a:p>
          <a:p>
            <a:pPr marL="546100" lvl="1" indent="-317500" defTabSz="914400">
              <a:lnSpc>
                <a:spcPct val="100000"/>
              </a:lnSpc>
              <a:buSzPct val="100000"/>
              <a:buChar char="•"/>
              <a:defRPr sz="1200">
                <a:latin typeface="Calibri"/>
                <a:ea typeface="Calibri"/>
                <a:cs typeface="Calibri"/>
                <a:sym typeface="Calibri"/>
              </a:defRPr>
            </a:pPr>
            <a:r>
              <a:t>“Now I’m going to ask you a series of questions that I ask all of my patients.”</a:t>
            </a:r>
          </a:p>
          <a:p>
            <a:pPr defTabSz="914400">
              <a:lnSpc>
                <a:spcPct val="100000"/>
              </a:lnSpc>
              <a:buClr>
                <a:srgbClr val="000000"/>
              </a:buClr>
              <a:defRPr sz="1200">
                <a:latin typeface="Calibri"/>
                <a:ea typeface="Calibri"/>
                <a:cs typeface="Calibri"/>
                <a:sym typeface="Calibri"/>
              </a:defRPr>
            </a:pPr>
            <a:endParaRPr/>
          </a:p>
          <a:p>
            <a:pPr defTabSz="914400">
              <a:lnSpc>
                <a:spcPct val="100000"/>
              </a:lnSpc>
              <a:buClr>
                <a:srgbClr val="000000"/>
              </a:buClr>
              <a:defRPr sz="1200">
                <a:latin typeface="Calibri"/>
                <a:ea typeface="Calibri"/>
                <a:cs typeface="Calibri"/>
                <a:sym typeface="Calibri"/>
              </a:defRPr>
            </a:pPr>
            <a:r>
              <a:t>Focus on sexual behaviors over sexual orientation</a:t>
            </a:r>
          </a:p>
          <a:p>
            <a:pPr defTabSz="914400">
              <a:lnSpc>
                <a:spcPct val="100000"/>
              </a:lnSpc>
              <a:buClr>
                <a:srgbClr val="000000"/>
              </a:buClr>
              <a:defRPr sz="1200">
                <a:latin typeface="Calibri"/>
                <a:ea typeface="Calibri"/>
                <a:cs typeface="Calibri"/>
                <a:sym typeface="Calibri"/>
              </a:defRPr>
            </a:pPr>
            <a:endParaRPr/>
          </a:p>
          <a:p>
            <a:pPr defTabSz="914400">
              <a:lnSpc>
                <a:spcPct val="100000"/>
              </a:lnSpc>
              <a:buClr>
                <a:srgbClr val="000000"/>
              </a:buClr>
              <a:defRPr sz="1200">
                <a:latin typeface="Calibri"/>
                <a:ea typeface="Calibri"/>
                <a:cs typeface="Calibri"/>
                <a:sym typeface="Calibri"/>
              </a:defRPr>
            </a:pPr>
            <a:r>
              <a:t>No judgment or blanket generalizations</a:t>
            </a:r>
          </a:p>
          <a:p>
            <a:pPr marL="546100" lvl="1" indent="-317500" defTabSz="914400">
              <a:lnSpc>
                <a:spcPct val="100000"/>
              </a:lnSpc>
              <a:buSzPct val="100000"/>
              <a:buChar char="•"/>
              <a:defRPr sz="1200">
                <a:latin typeface="Calibri"/>
                <a:ea typeface="Calibri"/>
                <a:cs typeface="Calibri"/>
                <a:sym typeface="Calibri"/>
              </a:defRPr>
            </a:pPr>
            <a:r>
              <a:t>“You should just use condoms!”</a:t>
            </a:r>
          </a:p>
          <a:p>
            <a:pPr defTabSz="914400">
              <a:lnSpc>
                <a:spcPct val="100000"/>
              </a:lnSpc>
              <a:buClr>
                <a:srgbClr val="000000"/>
              </a:buClr>
              <a:defRPr sz="1200">
                <a:latin typeface="Calibri"/>
                <a:ea typeface="Calibri"/>
                <a:cs typeface="Calibri"/>
                <a:sym typeface="Calibri"/>
              </a:defRPr>
            </a:pPr>
            <a:endParaRPr/>
          </a:p>
          <a:p>
            <a:pPr defTabSz="914400">
              <a:lnSpc>
                <a:spcPct val="100000"/>
              </a:lnSpc>
              <a:buClr>
                <a:srgbClr val="000000"/>
              </a:buClr>
              <a:defRPr sz="1200">
                <a:latin typeface="Calibri"/>
                <a:ea typeface="Calibri"/>
                <a:cs typeface="Calibri"/>
                <a:sym typeface="Calibri"/>
              </a:defRPr>
            </a:pPr>
            <a:r>
              <a:t>No fear based language</a:t>
            </a:r>
          </a:p>
          <a:p>
            <a:pPr marL="546100" lvl="1" indent="-317500" defTabSz="914400">
              <a:lnSpc>
                <a:spcPct val="100000"/>
              </a:lnSpc>
              <a:buSzPct val="100000"/>
              <a:buChar char="•"/>
              <a:defRPr sz="1200">
                <a:latin typeface="Calibri"/>
                <a:ea typeface="Calibri"/>
                <a:cs typeface="Calibri"/>
                <a:sym typeface="Calibri"/>
              </a:defRPr>
            </a:pPr>
            <a:r>
              <a:t>“If you keep this up, you’re going to get HIV!”</a:t>
            </a:r>
          </a:p>
          <a:p>
            <a:pPr defTabSz="914400">
              <a:lnSpc>
                <a:spcPct val="100000"/>
              </a:lnSpc>
              <a:buClr>
                <a:srgbClr val="000000"/>
              </a:buClr>
              <a:defRPr sz="1200">
                <a:latin typeface="Calibri"/>
                <a:ea typeface="Calibri"/>
                <a:cs typeface="Calibri"/>
                <a:sym typeface="Calibri"/>
              </a:defRPr>
            </a:pPr>
            <a:endParaRPr/>
          </a:p>
          <a:p>
            <a:pPr defTabSz="914400">
              <a:lnSpc>
                <a:spcPct val="100000"/>
              </a:lnSpc>
              <a:buClr>
                <a:srgbClr val="000000"/>
              </a:buClr>
              <a:defRPr sz="1200">
                <a:latin typeface="Calibri"/>
                <a:ea typeface="Calibri"/>
                <a:cs typeface="Calibri"/>
                <a:sym typeface="Calibri"/>
              </a:defRPr>
            </a:pPr>
            <a:r>
              <a:t>Educate patients</a:t>
            </a:r>
          </a:p>
          <a:p>
            <a:pPr marL="546100" lvl="1" indent="-317500" defTabSz="914400">
              <a:lnSpc>
                <a:spcPct val="100000"/>
              </a:lnSpc>
              <a:buSzPct val="100000"/>
              <a:buChar char="•"/>
              <a:defRPr sz="1200">
                <a:latin typeface="Calibri"/>
                <a:ea typeface="Calibri"/>
                <a:cs typeface="Calibri"/>
                <a:sym typeface="Calibri"/>
              </a:defRPr>
            </a:pPr>
            <a:r>
              <a:t>On multiple ways of protecting themselves, diversify your HIV/STD prevention portfolio – PrEP, condoms, etc</a:t>
            </a: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r>
              <a:t>Patient Centered Approach</a:t>
            </a:r>
          </a:p>
          <a:p>
            <a:pPr marL="228600" indent="-228600" defTabSz="914400">
              <a:lnSpc>
                <a:spcPct val="100000"/>
              </a:lnSpc>
              <a:buSzPct val="100000"/>
              <a:buChar char="•"/>
              <a:defRPr sz="1200">
                <a:latin typeface="Calibri"/>
                <a:ea typeface="Calibri"/>
                <a:cs typeface="Calibri"/>
                <a:sym typeface="Calibri"/>
              </a:defRPr>
            </a:pPr>
            <a:r>
              <a:t>There are four vantage points that constitute the foundation of person-centered care</a:t>
            </a:r>
          </a:p>
          <a:p>
            <a:pPr marL="457200" lvl="1" indent="-228600" defTabSz="914400">
              <a:lnSpc>
                <a:spcPct val="100000"/>
              </a:lnSpc>
              <a:buSzPct val="100000"/>
              <a:buChar char="•"/>
              <a:defRPr sz="1200">
                <a:latin typeface="Calibri"/>
                <a:ea typeface="Calibri"/>
                <a:cs typeface="Calibri"/>
                <a:sym typeface="Calibri"/>
              </a:defRPr>
            </a:pPr>
            <a:r>
              <a:t>The health care should be based on the unique person's needs and his or her right to health</a:t>
            </a:r>
          </a:p>
          <a:p>
            <a:pPr marL="457200" lvl="1" indent="-228600" defTabSz="914400">
              <a:lnSpc>
                <a:spcPct val="100000"/>
              </a:lnSpc>
              <a:buSzPct val="100000"/>
              <a:buChar char="•"/>
              <a:defRPr sz="1200">
                <a:latin typeface="Calibri"/>
                <a:ea typeface="Calibri"/>
                <a:cs typeface="Calibri"/>
                <a:sym typeface="Calibri"/>
              </a:defRPr>
            </a:pPr>
            <a:r>
              <a:t>The health institution should focus on the abilities of the person and encourage activity</a:t>
            </a:r>
          </a:p>
          <a:p>
            <a:pPr marL="457200" lvl="1" indent="-228600" defTabSz="914400">
              <a:lnSpc>
                <a:spcPct val="100000"/>
              </a:lnSpc>
              <a:buSzPct val="100000"/>
              <a:buChar char="•"/>
              <a:defRPr sz="1200">
                <a:latin typeface="Calibri"/>
                <a:ea typeface="Calibri"/>
                <a:cs typeface="Calibri"/>
                <a:sym typeface="Calibri"/>
              </a:defRPr>
            </a:pPr>
            <a:r>
              <a:t>The health care should be coherent</a:t>
            </a:r>
          </a:p>
          <a:p>
            <a:pPr marL="457200" lvl="1" indent="-228600" defTabSz="914400">
              <a:lnSpc>
                <a:spcPct val="100000"/>
              </a:lnSpc>
              <a:buSzPct val="100000"/>
              <a:buChar char="•"/>
              <a:defRPr sz="1200">
                <a:latin typeface="Calibri"/>
                <a:ea typeface="Calibri"/>
                <a:cs typeface="Calibri"/>
                <a:sym typeface="Calibri"/>
              </a:defRPr>
            </a:pPr>
            <a:r>
              <a:t>Health professionals should always approach patients with dignity, compassion and respect. They should work with an ethical perspective.</a:t>
            </a: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r>
              <a:rPr b="1"/>
              <a:t>REFERENCES</a:t>
            </a:r>
          </a:p>
          <a:p>
            <a:pPr defTabSz="914400">
              <a:lnSpc>
                <a:spcPct val="100000"/>
              </a:lnSpc>
              <a:defRPr sz="1200">
                <a:latin typeface="Calibri"/>
                <a:ea typeface="Calibri"/>
                <a:cs typeface="Calibri"/>
                <a:sym typeface="Calibri"/>
              </a:defRPr>
            </a:pPr>
            <a:r>
              <a:t>US department of Health and Human Services Centers for Disease Control and Prevention. A Guide to Taking a Sexual History. https://www.cdc.gov/std/treatment/sexualhistory.pdf</a:t>
            </a:r>
            <a:endParaRPr b="1"/>
          </a:p>
          <a:p>
            <a:pPr defTabSz="914400">
              <a:lnSpc>
                <a:spcPct val="100000"/>
              </a:lnSpc>
              <a:defRPr sz="1200">
                <a:latin typeface="Calibri"/>
                <a:ea typeface="Calibri"/>
                <a:cs typeface="Calibri"/>
                <a:sym typeface="Calibri"/>
              </a:defRPr>
            </a:pPr>
            <a:endParaRPr b="1"/>
          </a:p>
          <a:p>
            <a:pPr defTabSz="914400">
              <a:lnSpc>
                <a:spcPct val="100000"/>
              </a:lnSpc>
              <a:defRPr sz="1200">
                <a:latin typeface="Calibri"/>
                <a:ea typeface="Calibri"/>
                <a:cs typeface="Calibri"/>
                <a:sym typeface="Calibri"/>
              </a:defRPr>
            </a:pPr>
            <a:r>
              <a:t>McCormack, B. &amp; McCance, T. (2010). Person-centred Nursing: Theory and Practice. Oxford: Wiley Blackwell.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Shape 480"/>
          <p:cNvSpPr>
            <a:spLocks noGrp="1" noRot="1" noChangeAspect="1"/>
          </p:cNvSpPr>
          <p:nvPr>
            <p:ph type="sldImg"/>
          </p:nvPr>
        </p:nvSpPr>
        <p:spPr>
          <a:xfrm>
            <a:off x="381000" y="685800"/>
            <a:ext cx="6096000" cy="3429000"/>
          </a:xfrm>
          <a:prstGeom prst="rect">
            <a:avLst/>
          </a:prstGeom>
        </p:spPr>
        <p:txBody>
          <a:bodyPr/>
          <a:lstStyle/>
          <a:p>
            <a:endParaRPr/>
          </a:p>
        </p:txBody>
      </p:sp>
      <p:sp>
        <p:nvSpPr>
          <p:cNvPr id="481" name="Shape 481"/>
          <p:cNvSpPr>
            <a:spLocks noGrp="1"/>
          </p:cNvSpPr>
          <p:nvPr>
            <p:ph type="body" sz="quarter" idx="1"/>
          </p:nvPr>
        </p:nvSpPr>
        <p:spPr>
          <a:prstGeom prst="rect">
            <a:avLst/>
          </a:prstGeom>
        </p:spPr>
        <p:txBody>
          <a:bodyPr/>
          <a:lstStyle>
            <a:lvl1pPr marL="209902" indent="-209902">
              <a:lnSpc>
                <a:spcPct val="110000"/>
              </a:lnSpc>
              <a:spcBef>
                <a:spcPts val="1400"/>
              </a:spcBef>
              <a:buSzPct val="75000"/>
              <a:buChar char="•"/>
              <a:defRPr sz="1700"/>
            </a:lvl1pPr>
          </a:lstStyle>
          <a:p>
            <a:r>
              <a:t>Question and Answers under review with NASTAD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Shape 518"/>
          <p:cNvSpPr>
            <a:spLocks noGrp="1" noRot="1" noChangeAspect="1"/>
          </p:cNvSpPr>
          <p:nvPr>
            <p:ph type="sldImg"/>
          </p:nvPr>
        </p:nvSpPr>
        <p:spPr>
          <a:xfrm>
            <a:off x="381000" y="685800"/>
            <a:ext cx="6096000" cy="3429000"/>
          </a:xfrm>
          <a:prstGeom prst="rect">
            <a:avLst/>
          </a:prstGeom>
        </p:spPr>
        <p:txBody>
          <a:bodyPr/>
          <a:lstStyle/>
          <a:p>
            <a:endParaRPr/>
          </a:p>
        </p:txBody>
      </p:sp>
      <p:sp>
        <p:nvSpPr>
          <p:cNvPr id="519" name="Shape 519"/>
          <p:cNvSpPr>
            <a:spLocks noGrp="1"/>
          </p:cNvSpPr>
          <p:nvPr>
            <p:ph type="body" sz="quarter" idx="1"/>
          </p:nvPr>
        </p:nvSpPr>
        <p:spPr>
          <a:prstGeom prst="rect">
            <a:avLst/>
          </a:prstGeom>
        </p:spPr>
        <p:txBody>
          <a:bodyPr/>
          <a:lstStyle/>
          <a:p>
            <a:pPr>
              <a:buClr>
                <a:srgbClr val="EEECE1"/>
              </a:buClr>
              <a:buFont typeface="Arial"/>
              <a:defRPr sz="1200" b="1"/>
            </a:pPr>
            <a:r>
              <a:t>Engagement in Care Begins at the Testing Site</a:t>
            </a:r>
          </a:p>
          <a:p>
            <a:pPr>
              <a:buClr>
                <a:srgbClr val="EEECE1"/>
              </a:buClr>
              <a:buFont typeface="Arial"/>
              <a:defRPr sz="1200"/>
            </a:pPr>
            <a:endParaRPr/>
          </a:p>
          <a:p>
            <a:pPr marL="317500" indent="-317500">
              <a:buClr>
                <a:srgbClr val="000000"/>
              </a:buClr>
              <a:buSzPct val="100000"/>
              <a:buFont typeface="Arial"/>
              <a:buChar char="•"/>
              <a:defRPr sz="1200"/>
            </a:pPr>
            <a:r>
              <a:t>How closely the HIV counseling, testing, and referral (CTR) experience correlates with subsequent linkage to care appears to be related to the tone and expectation for future engagement in care established during CTR.1</a:t>
            </a:r>
          </a:p>
          <a:p>
            <a:pPr marL="317500" indent="-317500">
              <a:buClr>
                <a:srgbClr val="000000"/>
              </a:buClr>
              <a:buSzPct val="100000"/>
              <a:buFont typeface="Arial"/>
              <a:buChar char="•"/>
              <a:defRPr sz="1200"/>
            </a:pPr>
            <a:r>
              <a:t>“Never in Care” Project Data found </a:t>
            </a:r>
          </a:p>
          <a:p>
            <a:pPr marL="774700" lvl="1" indent="-317500">
              <a:buClr>
                <a:srgbClr val="000000"/>
              </a:buClr>
              <a:buSzPct val="100000"/>
              <a:buFont typeface="Arial"/>
              <a:buChar char="•"/>
              <a:defRPr sz="1200"/>
            </a:pPr>
            <a:r>
              <a:t>Dissatisfaction with the CTR experience was a pervasive theme  </a:t>
            </a:r>
          </a:p>
          <a:p>
            <a:pPr marL="774700" lvl="1" indent="-317500">
              <a:buClr>
                <a:srgbClr val="000000"/>
              </a:buClr>
              <a:buSzPct val="100000"/>
              <a:buFont typeface="Arial"/>
              <a:buChar char="•"/>
              <a:defRPr sz="1200"/>
            </a:pPr>
            <a:r>
              <a:t>Factors expressed - Lack of empathy, insufficient counseling, and incorrect information </a:t>
            </a:r>
          </a:p>
          <a:p>
            <a:pPr marL="774700" lvl="1" indent="-317500">
              <a:buClr>
                <a:srgbClr val="000000"/>
              </a:buClr>
              <a:buSzPct val="100000"/>
              <a:buFont typeface="Arial"/>
              <a:buChar char="•"/>
              <a:defRPr sz="1200"/>
            </a:pPr>
            <a:r>
              <a:t>Being given the wrong address for a practitioner discouraged some individuals from pursuing care </a:t>
            </a:r>
          </a:p>
          <a:p>
            <a:pPr marL="317500" indent="-317500">
              <a:buClr>
                <a:srgbClr val="000000"/>
              </a:buClr>
              <a:buSzPct val="100000"/>
              <a:buFont typeface="Arial"/>
              <a:buChar char="•"/>
              <a:defRPr sz="1200"/>
            </a:pPr>
            <a:r>
              <a:t>Method of referral had an effect on linkage outcomes</a:t>
            </a:r>
          </a:p>
          <a:p>
            <a:pPr marL="317500" indent="-317500">
              <a:buClr>
                <a:srgbClr val="000000"/>
              </a:buClr>
              <a:buSzPct val="100000"/>
              <a:buFont typeface="Arial"/>
              <a:buChar char="•"/>
              <a:defRPr sz="1200"/>
            </a:pPr>
            <a:r>
              <a:t>Active referral &gt; Passive referral </a:t>
            </a:r>
          </a:p>
          <a:p>
            <a:pPr>
              <a:defRPr sz="1200"/>
            </a:pPr>
            <a:endParaRPr/>
          </a:p>
          <a:p>
            <a:pPr>
              <a:defRPr sz="1200"/>
            </a:pPr>
            <a:endParaRPr/>
          </a:p>
          <a:p>
            <a:pPr>
              <a:defRPr sz="1200"/>
            </a:pPr>
            <a:endParaRPr/>
          </a:p>
          <a:p>
            <a:pPr>
              <a:buClr>
                <a:srgbClr val="EEECE1"/>
              </a:buClr>
              <a:buFont typeface="Arial"/>
              <a:defRPr sz="1200" b="1"/>
            </a:pPr>
            <a:r>
              <a:t>REFERENCE</a:t>
            </a:r>
          </a:p>
          <a:p>
            <a:pPr>
              <a:buClr>
                <a:srgbClr val="EEECE1"/>
              </a:buClr>
              <a:buFont typeface="Arial"/>
              <a:defRPr sz="1200"/>
            </a:pPr>
            <a:r>
              <a:t>Garland PM, Valverde EE, Fagan J, et al. HIV counseling, testing and referral experiences of persons diagnosed with HIV who have never entered HIV medical care. AIDS Educ Prev. 2011;23(3 Suppl): 117-127</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a:spLocks noGrp="1" noRot="1" noChangeAspect="1"/>
          </p:cNvSpPr>
          <p:nvPr>
            <p:ph type="sldImg"/>
          </p:nvPr>
        </p:nvSpPr>
        <p:spPr>
          <a:xfrm>
            <a:off x="381000" y="685800"/>
            <a:ext cx="6096000" cy="3429000"/>
          </a:xfrm>
          <a:prstGeom prst="rect">
            <a:avLst/>
          </a:prstGeom>
        </p:spPr>
        <p:txBody>
          <a:bodyPr/>
          <a:lstStyle/>
          <a:p>
            <a:endParaRPr/>
          </a:p>
        </p:txBody>
      </p:sp>
      <p:sp>
        <p:nvSpPr>
          <p:cNvPr id="532" name="Shape 532"/>
          <p:cNvSpPr>
            <a:spLocks noGrp="1"/>
          </p:cNvSpPr>
          <p:nvPr>
            <p:ph type="body" sz="quarter" idx="1"/>
          </p:nvPr>
        </p:nvSpPr>
        <p:spPr>
          <a:prstGeom prst="rect">
            <a:avLst/>
          </a:prstGeom>
        </p:spPr>
        <p:txBody>
          <a:bodyPr/>
          <a:lstStyle/>
          <a:p>
            <a:pPr>
              <a:buClr>
                <a:srgbClr val="EEECE1"/>
              </a:buClr>
              <a:buFont typeface="Arial"/>
              <a:defRPr sz="1200" b="1"/>
            </a:pPr>
            <a:r>
              <a:t>Complex Multi-level Factors Can Affect An Individual’s Engagement In Care</a:t>
            </a:r>
          </a:p>
          <a:p>
            <a:pPr>
              <a:buClr>
                <a:srgbClr val="EEECE1"/>
              </a:buClr>
              <a:buFont typeface="Arial"/>
              <a:defRPr sz="1200"/>
            </a:pPr>
            <a:endParaRPr/>
          </a:p>
          <a:p>
            <a:pPr marL="422592" indent="-422592">
              <a:buClr>
                <a:srgbClr val="000000"/>
              </a:buClr>
              <a:buSzPct val="100000"/>
              <a:buFont typeface="Arial"/>
              <a:buChar char="•"/>
              <a:defRPr sz="1200"/>
            </a:pPr>
            <a:r>
              <a:t>Age, sex, race, and ethnicity, may predispose patients not to engage or remain in care</a:t>
            </a:r>
          </a:p>
          <a:p>
            <a:pPr marL="422592" indent="-422592">
              <a:buClr>
                <a:srgbClr val="000000"/>
              </a:buClr>
              <a:buSzPct val="100000"/>
              <a:buFont typeface="Arial"/>
              <a:buChar char="•"/>
              <a:defRPr sz="1200"/>
            </a:pPr>
            <a:r>
              <a:t>But there are also enabling factors that may tend to keep them engaged, including health insurance, transportation, social support, self-efficacy, and resiliency (ie, the ability to navigate barriers inherent to seeking and engaging in care)</a:t>
            </a:r>
          </a:p>
          <a:p>
            <a:pPr marL="422592" indent="-422592">
              <a:buClr>
                <a:srgbClr val="000000"/>
              </a:buClr>
              <a:buSzPct val="100000"/>
              <a:buFont typeface="Arial"/>
              <a:buChar char="•"/>
              <a:defRPr sz="1200"/>
            </a:pPr>
            <a:r>
              <a:t>Relationships with case managers, health care practitioners</a:t>
            </a:r>
          </a:p>
          <a:p>
            <a:pPr marL="422592" indent="-422592">
              <a:buClr>
                <a:srgbClr val="000000"/>
              </a:buClr>
              <a:buSzPct val="100000"/>
              <a:buFont typeface="Arial"/>
              <a:buChar char="•"/>
              <a:defRPr sz="1200"/>
            </a:pPr>
            <a:r>
              <a:t>Social networks, for example, can facilitate or impede engagement in care	</a:t>
            </a:r>
          </a:p>
          <a:p>
            <a:pPr>
              <a:defRPr sz="1200"/>
            </a:pPr>
            <a:endParaRPr/>
          </a:p>
          <a:p>
            <a:pPr>
              <a:defRPr sz="1200"/>
            </a:pPr>
            <a:endParaRPr/>
          </a:p>
          <a:p>
            <a:pPr>
              <a:defRPr sz="1200"/>
            </a:pPr>
            <a:endParaRPr/>
          </a:p>
          <a:p>
            <a:pPr>
              <a:buClr>
                <a:srgbClr val="EEECE1"/>
              </a:buClr>
              <a:buFont typeface="Arial"/>
              <a:defRPr sz="1200" b="1"/>
            </a:pPr>
            <a:r>
              <a:t>REFERENCE</a:t>
            </a:r>
          </a:p>
          <a:p>
            <a:pPr marL="228600" indent="-228600">
              <a:buClr>
                <a:srgbClr val="000000"/>
              </a:buClr>
              <a:buSzPct val="100000"/>
              <a:buFont typeface="Arial"/>
              <a:buChar char="•"/>
              <a:defRPr sz="1200"/>
            </a:pPr>
            <a:r>
              <a:t>Christopoulos, Katerina et.al.  Linkange and Retention in HIV care among Men Who Have Sex with Men in the United States. CID 2011:52 ( Suppl 2) S214 </a:t>
            </a:r>
          </a:p>
          <a:p>
            <a:pPr marL="228600" indent="-228600">
              <a:buClr>
                <a:srgbClr val="000000"/>
              </a:buClr>
              <a:buSzPct val="100000"/>
              <a:buFont typeface="Arial"/>
              <a:buChar char="•"/>
              <a:defRPr sz="1200"/>
            </a:pPr>
            <a:endParaRPr/>
          </a:p>
          <a:p>
            <a:pPr marL="228600" indent="-228600">
              <a:buClr>
                <a:srgbClr val="000000"/>
              </a:buClr>
              <a:buSzPct val="100000"/>
              <a:buFont typeface="Arial"/>
              <a:buChar char="•"/>
              <a:defRPr sz="1200"/>
            </a:pPr>
            <a:r>
              <a:t>Magnus M, Jones, K, Phillips, G et al. Characteristics associated with retention among African-American and Latino adolescent HIV-positive men: results from the outreach, care and prevention to engage HIV-positive young MSM of color special project of national significane initiative. J. Acquir Immune Defic Syndr 2010; 53: 529-36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a:xfrm>
            <a:off x="381000" y="685800"/>
            <a:ext cx="6096000" cy="3429000"/>
          </a:xfrm>
          <a:prstGeom prst="rect">
            <a:avLst/>
          </a:prstGeom>
        </p:spPr>
        <p:txBody>
          <a:bodyPr/>
          <a:lstStyle/>
          <a:p>
            <a:endParaRPr/>
          </a:p>
        </p:txBody>
      </p:sp>
      <p:sp>
        <p:nvSpPr>
          <p:cNvPr id="275" name="Shape 275"/>
          <p:cNvSpPr>
            <a:spLocks noGrp="1"/>
          </p:cNvSpPr>
          <p:nvPr>
            <p:ph type="body" sz="quarter" idx="1"/>
          </p:nvPr>
        </p:nvSpPr>
        <p:spPr>
          <a:prstGeom prst="rect">
            <a:avLst/>
          </a:prstGeom>
        </p:spPr>
        <p:txBody>
          <a:bodyPr/>
          <a:lstStyle/>
          <a:p>
            <a:pPr>
              <a:buClr>
                <a:srgbClr val="EEECE1"/>
              </a:buClr>
              <a:buFont typeface="Arial"/>
              <a:defRPr sz="1200" b="1"/>
            </a:pPr>
            <a:r>
              <a:t>Conducting a Mental Health Assessment</a:t>
            </a:r>
          </a:p>
          <a:p>
            <a:pPr>
              <a:buClr>
                <a:srgbClr val="EEECE1"/>
              </a:buClr>
              <a:buFont typeface="Arial"/>
              <a:defRPr sz="1200"/>
            </a:pPr>
            <a:endParaRPr/>
          </a:p>
          <a:p>
            <a:pPr marL="317500" indent="-317500">
              <a:buClr>
                <a:srgbClr val="000000"/>
              </a:buClr>
              <a:buSzPct val="100000"/>
              <a:buFont typeface="Arial"/>
              <a:buChar char="•"/>
              <a:defRPr sz="1200"/>
            </a:pPr>
            <a:r>
              <a:t>Set the tone </a:t>
            </a:r>
          </a:p>
          <a:p>
            <a:pPr marL="774700" lvl="1" indent="-317500">
              <a:buClr>
                <a:srgbClr val="000000"/>
              </a:buClr>
              <a:buSzPct val="100000"/>
              <a:buFont typeface="Arial"/>
              <a:buChar char="•"/>
              <a:defRPr sz="1200"/>
            </a:pPr>
            <a:r>
              <a:t>“Now I’m going to ask you a series of questions that I ask every patient. It’s important that we take care of your entire body, including your mind”</a:t>
            </a:r>
          </a:p>
          <a:p>
            <a:pPr marL="317500" indent="-317500">
              <a:buClr>
                <a:srgbClr val="000000"/>
              </a:buClr>
              <a:buSzPct val="100000"/>
              <a:buFont typeface="Arial"/>
              <a:buChar char="•"/>
              <a:defRPr sz="1200"/>
            </a:pPr>
            <a:r>
              <a:t>Start with general questions </a:t>
            </a:r>
          </a:p>
          <a:p>
            <a:pPr marL="774700" lvl="1" indent="-317500">
              <a:buClr>
                <a:srgbClr val="000000"/>
              </a:buClr>
              <a:buSzPct val="100000"/>
              <a:buFont typeface="Arial"/>
              <a:buChar char="•"/>
              <a:defRPr sz="1200"/>
            </a:pPr>
            <a:r>
              <a:t>“How are you doing? How are you holding up?” “How have you been?” “What’s new?” </a:t>
            </a:r>
          </a:p>
          <a:p>
            <a:pPr marL="317500" indent="-317500">
              <a:buClr>
                <a:srgbClr val="000000"/>
              </a:buClr>
              <a:buSzPct val="100000"/>
              <a:buFont typeface="Arial"/>
              <a:buChar char="•"/>
              <a:defRPr sz="1200"/>
            </a:pPr>
            <a:r>
              <a:t>Listen with your brain AND body </a:t>
            </a:r>
          </a:p>
          <a:p>
            <a:pPr marL="774700" lvl="1" indent="-317500">
              <a:buClr>
                <a:srgbClr val="000000"/>
              </a:buClr>
              <a:buSzPct val="100000"/>
              <a:buFont typeface="Arial"/>
              <a:buChar char="•"/>
              <a:defRPr sz="1200"/>
            </a:pPr>
            <a:r>
              <a:t>Maintain a neutral face and open body language. Sit at either eye level or below your patient </a:t>
            </a:r>
          </a:p>
          <a:p>
            <a:pPr marL="317500" indent="-317500">
              <a:buClr>
                <a:srgbClr val="000000"/>
              </a:buClr>
              <a:buSzPct val="100000"/>
              <a:buFont typeface="Arial"/>
              <a:buChar char="•"/>
              <a:defRPr sz="1200"/>
            </a:pPr>
            <a:r>
              <a:t>End the assessment strong </a:t>
            </a:r>
          </a:p>
          <a:p>
            <a:pPr marL="774700" lvl="1" indent="-317500">
              <a:buClr>
                <a:srgbClr val="000000"/>
              </a:buClr>
              <a:buSzPct val="100000"/>
              <a:buFont typeface="Arial"/>
              <a:buChar char="•"/>
              <a:defRPr sz="1200"/>
            </a:pPr>
            <a:r>
              <a:t>“Is there anything that we should talk about that we haven’t covered?</a:t>
            </a:r>
          </a:p>
          <a:p>
            <a:pPr marL="317500" indent="-317500">
              <a:buClr>
                <a:srgbClr val="000000"/>
              </a:buClr>
              <a:buSzPct val="100000"/>
              <a:buFont typeface="Arial"/>
              <a:buChar char="•"/>
              <a:defRPr sz="1200"/>
            </a:pPr>
            <a:r>
              <a:t>Follow-up</a:t>
            </a:r>
          </a:p>
          <a:p>
            <a:pPr marL="774700" lvl="1" indent="-317500">
              <a:buClr>
                <a:srgbClr val="000000"/>
              </a:buClr>
              <a:buSzPct val="100000"/>
              <a:buFont typeface="Arial"/>
              <a:buChar char="•"/>
              <a:defRPr sz="1200"/>
            </a:pPr>
            <a:r>
              <a:t>Telephonically within 7 days</a:t>
            </a:r>
          </a:p>
          <a:p>
            <a:pPr>
              <a:defRPr sz="1200"/>
            </a:pPr>
            <a:endParaRPr/>
          </a:p>
          <a:p>
            <a:pPr>
              <a:lnSpc>
                <a:spcPct val="100000"/>
              </a:lnSpc>
              <a:spcBef>
                <a:spcPts val="1200"/>
              </a:spcBef>
              <a:defRPr sz="1800"/>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hape 553"/>
          <p:cNvSpPr>
            <a:spLocks noGrp="1" noRot="1" noChangeAspect="1"/>
          </p:cNvSpPr>
          <p:nvPr>
            <p:ph type="sldImg"/>
          </p:nvPr>
        </p:nvSpPr>
        <p:spPr>
          <a:xfrm>
            <a:off x="381000" y="685800"/>
            <a:ext cx="6096000" cy="3429000"/>
          </a:xfrm>
          <a:prstGeom prst="rect">
            <a:avLst/>
          </a:prstGeom>
        </p:spPr>
        <p:txBody>
          <a:bodyPr/>
          <a:lstStyle/>
          <a:p>
            <a:endParaRPr/>
          </a:p>
        </p:txBody>
      </p:sp>
      <p:sp>
        <p:nvSpPr>
          <p:cNvPr id="554" name="Shape 554"/>
          <p:cNvSpPr>
            <a:spLocks noGrp="1"/>
          </p:cNvSpPr>
          <p:nvPr>
            <p:ph type="body" sz="quarter" idx="1"/>
          </p:nvPr>
        </p:nvSpPr>
        <p:spPr>
          <a:prstGeom prst="rect">
            <a:avLst/>
          </a:prstGeom>
        </p:spPr>
        <p:txBody>
          <a:bodyPr/>
          <a:lstStyle/>
          <a:p>
            <a:pPr>
              <a:buClr>
                <a:srgbClr val="EEECE1"/>
              </a:buClr>
              <a:buFont typeface="Arial"/>
              <a:defRPr sz="1200" b="1"/>
            </a:pPr>
            <a:r>
              <a:t>Other Retention Strategies	</a:t>
            </a:r>
          </a:p>
          <a:p>
            <a:pPr>
              <a:buClr>
                <a:srgbClr val="EEECE1"/>
              </a:buClr>
              <a:buFont typeface="Arial"/>
              <a:defRPr sz="1200"/>
            </a:pPr>
            <a:endParaRPr/>
          </a:p>
          <a:p>
            <a:pPr marL="317500" indent="-317500">
              <a:buClr>
                <a:srgbClr val="000000"/>
              </a:buClr>
              <a:buSzPct val="100000"/>
              <a:buFont typeface="Arial"/>
              <a:buChar char="•"/>
              <a:defRPr sz="1200"/>
            </a:pPr>
            <a:r>
              <a:t>Easing of structural barriers – expanded clinic hours, ensuring appointment availability</a:t>
            </a:r>
          </a:p>
          <a:p>
            <a:pPr marL="317500" indent="-317500">
              <a:buClr>
                <a:srgbClr val="000000"/>
              </a:buClr>
              <a:buSzPct val="100000"/>
              <a:buFont typeface="Arial"/>
              <a:buChar char="•"/>
              <a:defRPr sz="1200"/>
            </a:pPr>
            <a:r>
              <a:t>Social support from family, friends, and peers1</a:t>
            </a:r>
          </a:p>
          <a:p>
            <a:pPr marL="317500" indent="-317500">
              <a:buClr>
                <a:srgbClr val="000000"/>
              </a:buClr>
              <a:buSzPct val="100000"/>
              <a:buFont typeface="Arial"/>
              <a:buChar char="•"/>
              <a:defRPr sz="1200"/>
            </a:pPr>
            <a:r>
              <a:t>Creation of social infrastructure to support black gay men – “twinning”2 </a:t>
            </a:r>
          </a:p>
          <a:p>
            <a:pPr marL="317500" indent="-317500">
              <a:buClr>
                <a:srgbClr val="000000"/>
              </a:buClr>
              <a:buSzPct val="100000"/>
              <a:buFont typeface="Arial"/>
              <a:buChar char="•"/>
              <a:defRPr sz="1200"/>
            </a:pPr>
            <a:r>
              <a:t>Twinning = mirroring of social support programs for housing, food, rehabilitation (for substance abuse hx) that may be housed at a nearby ASO with medical services provided in clinical practice. </a:t>
            </a:r>
          </a:p>
          <a:p>
            <a:pPr marL="317500" indent="-317500">
              <a:buClr>
                <a:srgbClr val="000000"/>
              </a:buClr>
              <a:buSzPct val="100000"/>
              <a:buFont typeface="Arial"/>
              <a:buChar char="•"/>
              <a:defRPr sz="1200"/>
            </a:pPr>
            <a:r>
              <a:t>Incentives – transportation vouchers, grocery cards, and other stimulus to adhere to appointments3</a:t>
            </a:r>
          </a:p>
          <a:p>
            <a:pPr marL="317500" indent="-317500">
              <a:buClr>
                <a:srgbClr val="000000"/>
              </a:buClr>
              <a:buSzPct val="100000"/>
              <a:buFont typeface="Arial"/>
              <a:buChar char="•"/>
              <a:defRPr sz="1200"/>
            </a:pPr>
            <a:r>
              <a:t>Social enablers – peer navigators, retention specialists, multi-disciplinary teams2,3</a:t>
            </a:r>
          </a:p>
          <a:p>
            <a:pPr>
              <a:buClr>
                <a:srgbClr val="EEECE1"/>
              </a:buClr>
              <a:buFont typeface="Arial"/>
              <a:defRPr sz="1200"/>
            </a:pPr>
            <a:endParaRPr/>
          </a:p>
          <a:p>
            <a:pPr>
              <a:buClr>
                <a:srgbClr val="EEECE1"/>
              </a:buClr>
              <a:buFont typeface="Arial"/>
              <a:defRPr sz="1200"/>
            </a:pPr>
            <a:endParaRPr/>
          </a:p>
          <a:p>
            <a:pPr>
              <a:buClr>
                <a:srgbClr val="EEECE1"/>
              </a:buClr>
              <a:buFont typeface="Arial"/>
              <a:defRPr sz="1200" b="1"/>
            </a:pPr>
            <a:r>
              <a:t>REFERENCE</a:t>
            </a:r>
          </a:p>
          <a:p>
            <a:pPr marL="249381" indent="-249381">
              <a:buClr>
                <a:srgbClr val="000000"/>
              </a:buClr>
              <a:buSzPct val="100000"/>
              <a:buFont typeface="Arial"/>
              <a:buAutoNum type="arabicPeriod"/>
              <a:defRPr sz="1300"/>
            </a:pPr>
            <a:r>
              <a:rPr sz="1200"/>
              <a:t>Remien RH, Bauman LJ, Mantell J, et a</a:t>
            </a:r>
            <a:r>
              <a:t>l. Barriers and Facilitators to Engagement of Vulnerable Populations in HIV Primary Care in New York City. Journal of acquired immune deficiency syndromes (1999). 2015;69(0 1):S16-S24.</a:t>
            </a:r>
          </a:p>
          <a:p>
            <a:pPr marL="270163" indent="-270163">
              <a:buClr>
                <a:srgbClr val="000000"/>
              </a:buClr>
              <a:buSzPct val="100000"/>
              <a:buFont typeface="Arial"/>
              <a:buAutoNum type="arabicPeriod"/>
              <a:defRPr sz="1300"/>
            </a:pPr>
            <a:r>
              <a:t>Sprague C, Simon SE. Understanding HIV care delays in the US South and the role of the social-level in HIV care engagement/retention: a qualitative study. International Journal for Equity in Health. 2014;13:28. </a:t>
            </a:r>
          </a:p>
          <a:p>
            <a:pPr marL="270163" indent="-270163">
              <a:buClr>
                <a:srgbClr val="000000"/>
              </a:buClr>
              <a:buSzPct val="100000"/>
              <a:buFont typeface="Arial"/>
              <a:buAutoNum type="arabicPeriod"/>
              <a:defRPr sz="1300"/>
            </a:pPr>
            <a:r>
              <a:t>Cargill, et al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Shape 567"/>
          <p:cNvSpPr>
            <a:spLocks noGrp="1" noRot="1" noChangeAspect="1"/>
          </p:cNvSpPr>
          <p:nvPr>
            <p:ph type="sldImg"/>
          </p:nvPr>
        </p:nvSpPr>
        <p:spPr>
          <a:xfrm>
            <a:off x="381000" y="685800"/>
            <a:ext cx="6096000" cy="3429000"/>
          </a:xfrm>
          <a:prstGeom prst="rect">
            <a:avLst/>
          </a:prstGeom>
        </p:spPr>
        <p:txBody>
          <a:bodyPr/>
          <a:lstStyle/>
          <a:p>
            <a:endParaRPr/>
          </a:p>
        </p:txBody>
      </p:sp>
      <p:sp>
        <p:nvSpPr>
          <p:cNvPr id="568" name="Shape 568"/>
          <p:cNvSpPr>
            <a:spLocks noGrp="1"/>
          </p:cNvSpPr>
          <p:nvPr>
            <p:ph type="body" sz="quarter" idx="1"/>
          </p:nvPr>
        </p:nvSpPr>
        <p:spPr>
          <a:prstGeom prst="rect">
            <a:avLst/>
          </a:prstGeom>
        </p:spPr>
        <p:txBody>
          <a:bodyPr/>
          <a:lstStyle/>
          <a:p>
            <a:pPr>
              <a:buClr>
                <a:srgbClr val="EEECE1"/>
              </a:buClr>
              <a:buFont typeface="Arial"/>
              <a:defRPr sz="1200" b="1"/>
            </a:pPr>
            <a:r>
              <a:t>Viral Suppression</a:t>
            </a:r>
          </a:p>
          <a:p>
            <a:pPr>
              <a:buClr>
                <a:srgbClr val="EEECE1"/>
              </a:buClr>
              <a:buFont typeface="Arial"/>
              <a:defRPr sz="1200"/>
            </a:pPr>
            <a:endParaRPr/>
          </a:p>
          <a:p>
            <a:pPr marL="317500" indent="-317500">
              <a:buClr>
                <a:srgbClr val="000000"/>
              </a:buClr>
              <a:buSzPct val="100000"/>
              <a:buFont typeface="Arial"/>
              <a:buChar char="•"/>
              <a:defRPr sz="1200"/>
            </a:pPr>
            <a:r>
              <a:t>Protective factors for adherence, overall and specifically in Black MSM</a:t>
            </a:r>
          </a:p>
          <a:p>
            <a:pPr marL="317500" indent="-317500">
              <a:buClr>
                <a:srgbClr val="000000"/>
              </a:buClr>
              <a:buSzPct val="100000"/>
              <a:buFont typeface="Arial"/>
              <a:buChar char="•"/>
              <a:defRPr sz="1200"/>
            </a:pPr>
            <a:r>
              <a:t>How can we continue to motivate patients to remain virally suppressed?</a:t>
            </a:r>
          </a:p>
          <a:p>
            <a:pPr marL="317500" indent="-317500">
              <a:buClr>
                <a:srgbClr val="000000"/>
              </a:buClr>
              <a:buSzPct val="100000"/>
              <a:buFont typeface="Arial"/>
              <a:buChar char="•"/>
              <a:defRPr sz="1200"/>
            </a:pPr>
            <a:r>
              <a:t>Are there tools for adherence that have been proven to work?</a:t>
            </a:r>
          </a:p>
          <a:p>
            <a:pPr>
              <a:buClr>
                <a:srgbClr val="EEECE1"/>
              </a:buClr>
              <a:buFont typeface="Arial"/>
              <a:defRPr sz="1200"/>
            </a:pPr>
            <a:endParaRPr/>
          </a:p>
          <a:p>
            <a:pPr>
              <a:buClr>
                <a:srgbClr val="EEECE1"/>
              </a:buClr>
              <a:buFont typeface="Arial"/>
              <a:defRPr sz="1200"/>
            </a:pPr>
            <a:endParaRPr/>
          </a:p>
          <a:p>
            <a:pPr>
              <a:buClr>
                <a:srgbClr val="EEECE1"/>
              </a:buClr>
              <a:buFont typeface="Arial"/>
              <a:defRPr sz="1200"/>
            </a:pPr>
            <a:endParaRPr/>
          </a:p>
          <a:p>
            <a:pPr>
              <a:buClr>
                <a:srgbClr val="EEECE1"/>
              </a:buClr>
              <a:buFont typeface="Arial"/>
              <a:defRPr sz="1200" b="1"/>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Shape 580"/>
          <p:cNvSpPr>
            <a:spLocks noGrp="1" noRot="1" noChangeAspect="1"/>
          </p:cNvSpPr>
          <p:nvPr>
            <p:ph type="sldImg"/>
          </p:nvPr>
        </p:nvSpPr>
        <p:spPr>
          <a:xfrm>
            <a:off x="381000" y="685800"/>
            <a:ext cx="6096000" cy="3429000"/>
          </a:xfrm>
          <a:prstGeom prst="rect">
            <a:avLst/>
          </a:prstGeom>
        </p:spPr>
        <p:txBody>
          <a:bodyPr/>
          <a:lstStyle/>
          <a:p>
            <a:endParaRPr/>
          </a:p>
        </p:txBody>
      </p:sp>
      <p:sp>
        <p:nvSpPr>
          <p:cNvPr id="581" name="Shape 581"/>
          <p:cNvSpPr>
            <a:spLocks noGrp="1"/>
          </p:cNvSpPr>
          <p:nvPr>
            <p:ph type="body" sz="quarter" idx="1"/>
          </p:nvPr>
        </p:nvSpPr>
        <p:spPr>
          <a:prstGeom prst="rect">
            <a:avLst/>
          </a:prstGeom>
        </p:spPr>
        <p:txBody>
          <a:bodyPr/>
          <a:lstStyle/>
          <a:p>
            <a:pPr>
              <a:buFont typeface="Arial"/>
              <a:defRPr sz="1200" b="1"/>
            </a:pPr>
            <a:r>
              <a:t>Providers Play A Major Role In Retention</a:t>
            </a:r>
          </a:p>
          <a:p>
            <a:pPr>
              <a:buFont typeface="Arial"/>
              <a:defRPr sz="1200"/>
            </a:pPr>
            <a:endParaRPr/>
          </a:p>
          <a:p>
            <a:pPr marL="317500" indent="-317500">
              <a:buSzPct val="100000"/>
              <a:buFont typeface="Arial"/>
              <a:buChar char="•"/>
              <a:defRPr sz="1200"/>
            </a:pPr>
            <a:r>
              <a:t>Appointment adherence correlated with a patient’s opinion that the practitioner listened to their concerns.1,2</a:t>
            </a:r>
          </a:p>
          <a:p>
            <a:pPr marL="317500" indent="-317500">
              <a:buSzPct val="100000"/>
              <a:buFont typeface="Arial"/>
              <a:buChar char="•"/>
              <a:defRPr sz="1200"/>
            </a:pPr>
            <a:r>
              <a:t>Patients kept more appointments if practitioners explained things in a way that they could understand and took the time to get to know them as individuals.1,2</a:t>
            </a:r>
          </a:p>
          <a:p>
            <a:pPr marL="317500" indent="-317500">
              <a:buSzPct val="100000"/>
              <a:buFont typeface="Arial"/>
              <a:buChar char="•"/>
              <a:defRPr sz="1200"/>
            </a:pPr>
            <a:r>
              <a:t>Patient trust in their practitioner is an important component for Black men.1,2</a:t>
            </a:r>
          </a:p>
          <a:p>
            <a:pPr marL="317500" indent="-317500">
              <a:buSzPct val="100000"/>
              <a:buFont typeface="Arial"/>
              <a:buChar char="•"/>
              <a:defRPr sz="1200"/>
            </a:pPr>
            <a:r>
              <a:t>YMSM want to be active participants in their healthcare. Providers who don’t answer questions or address doubts and concerns can impede effective communication. 1</a:t>
            </a:r>
          </a:p>
          <a:p>
            <a:pPr>
              <a:buFont typeface="Arial"/>
              <a:defRPr sz="1200"/>
            </a:pPr>
            <a:endParaRPr/>
          </a:p>
          <a:p>
            <a:pPr>
              <a:buFont typeface="Arial"/>
              <a:defRPr sz="1200" b="1"/>
            </a:pPr>
            <a:r>
              <a:t>REFERENCE</a:t>
            </a:r>
          </a:p>
          <a:p>
            <a:pPr marL="228600" indent="-228600">
              <a:buSzPct val="100000"/>
              <a:buFont typeface="Arial"/>
              <a:buAutoNum type="arabicPeriod"/>
              <a:defRPr sz="1200"/>
            </a:pPr>
            <a:r>
              <a:t>Flickinger TE, Saha S, Moore RD, Beach MC. Higher quality communication and relationships are associated with improved patient engagement in HIV care. JAIDS. 2013;63(3):362-366.</a:t>
            </a:r>
          </a:p>
          <a:p>
            <a:pPr marL="228600" indent="-228600">
              <a:buSzPct val="100000"/>
              <a:buFont typeface="Arial"/>
              <a:buAutoNum type="arabicPeriod"/>
              <a:defRPr sz="1200"/>
            </a:pPr>
            <a:r>
              <a:t>Remien RH, Bauman LJ, Mantell J, et al. Barriers and Facilitators to Engagement of Vulnerable Populations in HIV Primary Care in New York City. Journal of acquired immune deficiency syndromes (1999). 2015;69(0 1):S16-S24.</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Shape 593"/>
          <p:cNvSpPr>
            <a:spLocks noGrp="1" noRot="1" noChangeAspect="1"/>
          </p:cNvSpPr>
          <p:nvPr>
            <p:ph type="sldImg"/>
          </p:nvPr>
        </p:nvSpPr>
        <p:spPr>
          <a:xfrm>
            <a:off x="381000" y="685800"/>
            <a:ext cx="6096000" cy="3429000"/>
          </a:xfrm>
          <a:prstGeom prst="rect">
            <a:avLst/>
          </a:prstGeom>
        </p:spPr>
        <p:txBody>
          <a:bodyPr/>
          <a:lstStyle/>
          <a:p>
            <a:endParaRPr/>
          </a:p>
        </p:txBody>
      </p:sp>
      <p:sp>
        <p:nvSpPr>
          <p:cNvPr id="594" name="Shape 594"/>
          <p:cNvSpPr>
            <a:spLocks noGrp="1"/>
          </p:cNvSpPr>
          <p:nvPr>
            <p:ph type="body" sz="quarter" idx="1"/>
          </p:nvPr>
        </p:nvSpPr>
        <p:spPr>
          <a:prstGeom prst="rect">
            <a:avLst/>
          </a:prstGeom>
        </p:spPr>
        <p:txBody>
          <a:bodyPr/>
          <a:lstStyle/>
          <a:p>
            <a:pPr>
              <a:lnSpc>
                <a:spcPct val="100000"/>
              </a:lnSpc>
              <a:spcBef>
                <a:spcPts val="1200"/>
              </a:spcBef>
              <a:defRPr sz="1800"/>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Shape 605"/>
          <p:cNvSpPr>
            <a:spLocks noGrp="1" noRot="1" noChangeAspect="1"/>
          </p:cNvSpPr>
          <p:nvPr>
            <p:ph type="sldImg"/>
          </p:nvPr>
        </p:nvSpPr>
        <p:spPr>
          <a:xfrm>
            <a:off x="381000" y="685800"/>
            <a:ext cx="6096000" cy="3429000"/>
          </a:xfrm>
          <a:prstGeom prst="rect">
            <a:avLst/>
          </a:prstGeom>
        </p:spPr>
        <p:txBody>
          <a:bodyPr/>
          <a:lstStyle/>
          <a:p>
            <a:endParaRPr/>
          </a:p>
        </p:txBody>
      </p:sp>
      <p:sp>
        <p:nvSpPr>
          <p:cNvPr id="606" name="Shape 606"/>
          <p:cNvSpPr>
            <a:spLocks noGrp="1"/>
          </p:cNvSpPr>
          <p:nvPr>
            <p:ph type="body" sz="quarter" idx="1"/>
          </p:nvPr>
        </p:nvSpPr>
        <p:spPr>
          <a:prstGeom prst="rect">
            <a:avLst/>
          </a:prstGeom>
        </p:spPr>
        <p:txBody>
          <a:bodyPr/>
          <a:lstStyle/>
          <a:p>
            <a:pPr>
              <a:defRPr sz="1200"/>
            </a:pPr>
            <a:endParaRPr/>
          </a:p>
          <a:p>
            <a:pPr>
              <a:buClr>
                <a:srgbClr val="EEECE1"/>
              </a:buClr>
              <a:buFont typeface="Arial"/>
              <a:defRPr sz="1200" b="1"/>
            </a:pPr>
            <a:r>
              <a:t>REFERENCES</a:t>
            </a:r>
          </a:p>
          <a:p>
            <a:pPr marL="228600" indent="-228600">
              <a:buClr>
                <a:srgbClr val="000000"/>
              </a:buClr>
              <a:buSzPct val="100000"/>
              <a:buFont typeface="Arial"/>
              <a:buChar char="•"/>
              <a:defRPr sz="1200"/>
            </a:pPr>
            <a:r>
              <a:t>Institute of Medicine. Unequal Treatment: Confronting Racial and Ethnic Disparities in Health Care. Washington, DC: Institute of Medicine, Brian D. Smedley, Adrienne Y. Stith, and Alan R. Nelson, Editors. 2002. </a:t>
            </a:r>
          </a:p>
          <a:p>
            <a:pPr marL="228600" indent="-228600">
              <a:buClr>
                <a:srgbClr val="000000"/>
              </a:buClr>
              <a:buSzPct val="100000"/>
              <a:buFont typeface="Arial"/>
              <a:buChar char="•"/>
              <a:defRPr sz="1200"/>
            </a:pPr>
            <a:r>
              <a:t>Chapman E, et al. Journal of General Internal Medicine. 28(11):1504-10. Implicit Social Cognition: Attitudes, Self-Esteem and Stereotypes (1995) </a:t>
            </a:r>
          </a:p>
          <a:p>
            <a:pPr marL="228600" indent="-228600">
              <a:buClr>
                <a:srgbClr val="000000"/>
              </a:buClr>
              <a:buSzPct val="100000"/>
              <a:buFont typeface="Arial"/>
              <a:buChar char="•"/>
              <a:defRPr sz="1200"/>
            </a:pPr>
            <a:r>
              <a:t>van Ryn M, et al. The impact of racism on clinician cognition, behavior, and clinical decision making. Du Bois Review. 8:1(2011):199-218.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Shape 617"/>
          <p:cNvSpPr>
            <a:spLocks noGrp="1" noRot="1" noChangeAspect="1"/>
          </p:cNvSpPr>
          <p:nvPr>
            <p:ph type="sldImg"/>
          </p:nvPr>
        </p:nvSpPr>
        <p:spPr>
          <a:xfrm>
            <a:off x="381000" y="685800"/>
            <a:ext cx="6096000" cy="3429000"/>
          </a:xfrm>
          <a:prstGeom prst="rect">
            <a:avLst/>
          </a:prstGeom>
        </p:spPr>
        <p:txBody>
          <a:bodyPr/>
          <a:lstStyle/>
          <a:p>
            <a:endParaRPr/>
          </a:p>
        </p:txBody>
      </p:sp>
      <p:sp>
        <p:nvSpPr>
          <p:cNvPr id="618" name="Shape 618"/>
          <p:cNvSpPr>
            <a:spLocks noGrp="1"/>
          </p:cNvSpPr>
          <p:nvPr>
            <p:ph type="body" sz="quarter" idx="1"/>
          </p:nvPr>
        </p:nvSpPr>
        <p:spPr>
          <a:prstGeom prst="rect">
            <a:avLst/>
          </a:prstGeom>
        </p:spPr>
        <p:txBody>
          <a:bodyPr/>
          <a:lstStyle/>
          <a:p>
            <a:pPr>
              <a:lnSpc>
                <a:spcPct val="110000"/>
              </a:lnSpc>
              <a:spcBef>
                <a:spcPts val="1200"/>
              </a:spcBef>
              <a:defRPr sz="1800"/>
            </a:pPr>
            <a:endParaRPr/>
          </a:p>
          <a:p>
            <a:pPr>
              <a:buClr>
                <a:srgbClr val="000000"/>
              </a:buClr>
              <a:defRPr sz="1200" b="1"/>
            </a:pPr>
            <a:r>
              <a:t>REFERENCES</a:t>
            </a:r>
          </a:p>
          <a:p>
            <a:pPr>
              <a:buClr>
                <a:srgbClr val="000000"/>
              </a:buClr>
              <a:defRPr sz="1200"/>
            </a:pPr>
            <a:r>
              <a:t>The Joint Commission. (2016, April). Implicit bias in health care. Retrieved April 14, 2017, from </a:t>
            </a:r>
            <a:r>
              <a:rPr u="sng">
                <a:hlinkClick r:id="rId3"/>
              </a:rPr>
              <a:t>https://www.jointcommission.org/assets/1/23/Quick_Safety_Issue_23_Apr_2016.pdf</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Shape 630"/>
          <p:cNvSpPr>
            <a:spLocks noGrp="1" noRot="1" noChangeAspect="1"/>
          </p:cNvSpPr>
          <p:nvPr>
            <p:ph type="sldImg"/>
          </p:nvPr>
        </p:nvSpPr>
        <p:spPr>
          <a:xfrm>
            <a:off x="381000" y="685800"/>
            <a:ext cx="6096000" cy="3429000"/>
          </a:xfrm>
          <a:prstGeom prst="rect">
            <a:avLst/>
          </a:prstGeom>
        </p:spPr>
        <p:txBody>
          <a:bodyPr/>
          <a:lstStyle/>
          <a:p>
            <a:endParaRPr/>
          </a:p>
        </p:txBody>
      </p:sp>
      <p:sp>
        <p:nvSpPr>
          <p:cNvPr id="631" name="Shape 631"/>
          <p:cNvSpPr>
            <a:spLocks noGrp="1"/>
          </p:cNvSpPr>
          <p:nvPr>
            <p:ph type="body" sz="quarter" idx="1"/>
          </p:nvPr>
        </p:nvSpPr>
        <p:spPr>
          <a:prstGeom prst="rect">
            <a:avLst/>
          </a:prstGeom>
        </p:spPr>
        <p:txBody>
          <a:bodyPr/>
          <a:lstStyle/>
          <a:p>
            <a:pPr>
              <a:buClr>
                <a:srgbClr val="EEECE1"/>
              </a:buClr>
              <a:buFont typeface="Arial"/>
              <a:defRPr sz="1200" b="1"/>
            </a:pPr>
            <a:r>
              <a:t>Medical Mistrust</a:t>
            </a:r>
          </a:p>
          <a:p>
            <a:pPr>
              <a:buClr>
                <a:srgbClr val="EEECE1"/>
              </a:buClr>
              <a:buFont typeface="Arial"/>
              <a:defRPr sz="1200"/>
            </a:pPr>
            <a:endParaRPr/>
          </a:p>
          <a:p>
            <a:pPr marL="317500" indent="-317500">
              <a:buClr>
                <a:srgbClr val="000000"/>
              </a:buClr>
              <a:buSzPct val="100000"/>
              <a:buFont typeface="Arial"/>
              <a:buChar char="•"/>
              <a:defRPr sz="1200"/>
            </a:pPr>
            <a:r>
              <a:t>Reminder that medical mistrust stems from actual events of experimentation and exploitation of Black bodies</a:t>
            </a:r>
          </a:p>
          <a:p>
            <a:pPr marL="317500" indent="-317500">
              <a:buClr>
                <a:srgbClr val="000000"/>
              </a:buClr>
              <a:buSzPct val="100000"/>
              <a:buFont typeface="Arial"/>
              <a:buChar char="•"/>
              <a:defRPr sz="1200"/>
            </a:pPr>
            <a:r>
              <a:t>Importance of understanding that racial injustices such as police brutality and even racist remarks made by the President-Elect can contribute to medical mistrust</a:t>
            </a:r>
          </a:p>
          <a:p>
            <a:pPr marL="317500" indent="-317500">
              <a:buClr>
                <a:srgbClr val="000000"/>
              </a:buClr>
              <a:buSzPct val="100000"/>
              <a:buFont typeface="Arial"/>
              <a:buChar char="•"/>
              <a:defRPr sz="1200"/>
            </a:pPr>
            <a:r>
              <a:t>Healthcare considered a part of the “system” so medical providers must distinguish themselves from the system by:</a:t>
            </a:r>
          </a:p>
          <a:p>
            <a:pPr marL="774700" lvl="1" indent="-317500">
              <a:buClr>
                <a:srgbClr val="000000"/>
              </a:buClr>
              <a:buSzPct val="100000"/>
              <a:buFont typeface="Arial"/>
              <a:buChar char="•"/>
              <a:defRPr sz="1200"/>
            </a:pPr>
            <a:r>
              <a:t>Establishing connections with patients </a:t>
            </a:r>
          </a:p>
          <a:p>
            <a:pPr marL="774700" lvl="1" indent="-317500">
              <a:buClr>
                <a:srgbClr val="000000"/>
              </a:buClr>
              <a:buSzPct val="100000"/>
              <a:buFont typeface="Arial"/>
              <a:buChar char="•"/>
              <a:defRPr sz="1200"/>
            </a:pPr>
            <a:r>
              <a:t>Addressing issues of mistrust head-on (when possible) </a:t>
            </a:r>
          </a:p>
          <a:p>
            <a:pPr marL="774700" lvl="1" indent="-317500">
              <a:buClr>
                <a:srgbClr val="000000"/>
              </a:buClr>
              <a:buSzPct val="100000"/>
              <a:buFont typeface="Arial"/>
              <a:buChar char="•"/>
              <a:defRPr sz="1200"/>
            </a:pPr>
            <a:r>
              <a:t>Normalizing medical practice and procedures</a:t>
            </a:r>
          </a:p>
          <a:p>
            <a:pPr marL="774700" lvl="1" indent="-317500">
              <a:buClr>
                <a:srgbClr val="000000"/>
              </a:buClr>
              <a:buSzPct val="100000"/>
              <a:buFont typeface="Arial"/>
              <a:buChar char="•"/>
              <a:defRPr sz="1200"/>
            </a:pPr>
            <a:r>
              <a:t>Adapting a philosophy of full disclosure in which they explain every medical decision fully and allow time for questions</a:t>
            </a:r>
          </a:p>
          <a:p>
            <a:pPr>
              <a:defRPr sz="1200"/>
            </a:pPr>
            <a:endParaRPr/>
          </a:p>
          <a:p>
            <a:pPr>
              <a:buClr>
                <a:srgbClr val="EEECE1"/>
              </a:buClr>
              <a:buFont typeface="Arial"/>
              <a:defRPr sz="1200"/>
            </a:pPr>
            <a:endParaRPr/>
          </a:p>
          <a:p>
            <a:pPr>
              <a:buClr>
                <a:srgbClr val="EEECE1"/>
              </a:buClr>
              <a:buFont typeface="Arial"/>
              <a:defRPr sz="1200" b="1"/>
            </a:pPr>
            <a:r>
              <a:t>REFERENCE</a:t>
            </a:r>
          </a:p>
          <a:p>
            <a:pPr>
              <a:buClr>
                <a:srgbClr val="EEECE1"/>
              </a:buClr>
              <a:buFont typeface="Arial"/>
              <a:defRPr sz="1200"/>
            </a:pPr>
            <a:r>
              <a:t>Byrd WM, Clayton LA. An American health dilemma: Race, medicine, and healthcare in the United States 1900–2000. New York: Routledge; 2000.</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Shape 646"/>
          <p:cNvSpPr>
            <a:spLocks noGrp="1" noRot="1" noChangeAspect="1"/>
          </p:cNvSpPr>
          <p:nvPr>
            <p:ph type="sldImg"/>
          </p:nvPr>
        </p:nvSpPr>
        <p:spPr>
          <a:xfrm>
            <a:off x="381000" y="685800"/>
            <a:ext cx="6096000" cy="3429000"/>
          </a:xfrm>
          <a:prstGeom prst="rect">
            <a:avLst/>
          </a:prstGeom>
        </p:spPr>
        <p:txBody>
          <a:bodyPr/>
          <a:lstStyle/>
          <a:p>
            <a:endParaRPr/>
          </a:p>
        </p:txBody>
      </p:sp>
      <p:sp>
        <p:nvSpPr>
          <p:cNvPr id="647" name="Shape 647"/>
          <p:cNvSpPr>
            <a:spLocks noGrp="1"/>
          </p:cNvSpPr>
          <p:nvPr>
            <p:ph type="body" sz="quarter" idx="1"/>
          </p:nvPr>
        </p:nvSpPr>
        <p:spPr>
          <a:prstGeom prst="rect">
            <a:avLst/>
          </a:prstGeom>
        </p:spPr>
        <p:txBody>
          <a:bodyPr/>
          <a:lstStyle/>
          <a:p>
            <a:pPr marL="228600" indent="-228600">
              <a:lnSpc>
                <a:spcPct val="120000"/>
              </a:lnSpc>
              <a:buSzPct val="100000"/>
              <a:buChar char="•"/>
              <a:defRPr sz="1200"/>
            </a:pPr>
            <a:r>
              <a:t>Multiple types of stigma can be affecting your patients willingness to adhere to HIV treatment or PrEP</a:t>
            </a:r>
          </a:p>
          <a:p>
            <a:pPr marL="228600" indent="-228600">
              <a:lnSpc>
                <a:spcPct val="120000"/>
              </a:lnSpc>
              <a:buSzPct val="100000"/>
              <a:buChar char="•"/>
              <a:defRPr sz="1200"/>
            </a:pPr>
            <a:r>
              <a:t>Causes of stigma in HIV Care and Treatment</a:t>
            </a:r>
          </a:p>
          <a:p>
            <a:pPr marL="914400" lvl="2" indent="-228600">
              <a:lnSpc>
                <a:spcPct val="120000"/>
              </a:lnSpc>
              <a:buSzPct val="100000"/>
              <a:buChar char="•"/>
              <a:defRPr sz="1200"/>
            </a:pPr>
            <a:r>
              <a:t>Disclosure - fear that informing a partner of their HIV status will lead to violence or rejection</a:t>
            </a:r>
          </a:p>
          <a:p>
            <a:pPr marL="914400" lvl="2" indent="-228600">
              <a:lnSpc>
                <a:spcPct val="120000"/>
              </a:lnSpc>
              <a:buSzPct val="100000"/>
              <a:buChar char="•"/>
              <a:defRPr sz="1200"/>
            </a:pPr>
            <a:r>
              <a:t>Community perceptions – negative thoughts and stereotypes about HIV+ people in the community</a:t>
            </a:r>
          </a:p>
          <a:p>
            <a:pPr marL="228600" indent="-228600">
              <a:lnSpc>
                <a:spcPct val="120000"/>
              </a:lnSpc>
              <a:buSzPct val="100000"/>
              <a:buChar char="•"/>
              <a:defRPr sz="1200"/>
            </a:pPr>
            <a:r>
              <a:t>Causes of stigma in users of PrEP</a:t>
            </a:r>
          </a:p>
          <a:p>
            <a:pPr marL="914400" lvl="2" indent="-228600">
              <a:lnSpc>
                <a:spcPct val="120000"/>
              </a:lnSpc>
              <a:buSzPct val="100000"/>
              <a:buChar char="•"/>
              <a:defRPr sz="1200"/>
            </a:pPr>
            <a:r>
              <a:t>Lack of provider knowledge – patients engaging with providers who lack knowledge may hinder the patient from starting PrEP or viewing it as a viable option </a:t>
            </a:r>
          </a:p>
          <a:p>
            <a:pPr marL="914400" lvl="2" indent="-228600">
              <a:lnSpc>
                <a:spcPct val="120000"/>
              </a:lnSpc>
              <a:buSzPct val="100000"/>
              <a:buChar char="•"/>
              <a:defRPr sz="1200"/>
            </a:pPr>
            <a:r>
              <a:t>Provider bias – providers may make statements that perpetuate stigma and also hinder patients from starting PrEP or viewing it as a viable option</a:t>
            </a:r>
          </a:p>
          <a:p>
            <a:pPr marL="914400" lvl="2" indent="-228600">
              <a:lnSpc>
                <a:spcPct val="120000"/>
              </a:lnSpc>
              <a:buSzPct val="100000"/>
              <a:buChar char="•"/>
              <a:defRPr sz="1200"/>
            </a:pPr>
            <a:r>
              <a:t>Community perceptions – some community members may confuse PrEP as HIV treatment which hinders patients from starting PrEP or viewing it as a viable option because they are concerned of being assumed to be HIV positive</a:t>
            </a:r>
          </a:p>
          <a:p>
            <a:pPr>
              <a:defRPr sz="1200"/>
            </a:pPr>
            <a:endParaRPr/>
          </a:p>
          <a:p>
            <a:pPr>
              <a:buClr>
                <a:srgbClr val="EEECE1"/>
              </a:buClr>
              <a:buFont typeface="Arial"/>
              <a:defRPr sz="1200"/>
            </a:pPr>
            <a:endParaRPr/>
          </a:p>
          <a:p>
            <a:pPr>
              <a:defRPr sz="1200" b="1"/>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Shape 658"/>
          <p:cNvSpPr>
            <a:spLocks noGrp="1" noRot="1" noChangeAspect="1"/>
          </p:cNvSpPr>
          <p:nvPr>
            <p:ph type="sldImg"/>
          </p:nvPr>
        </p:nvSpPr>
        <p:spPr>
          <a:xfrm>
            <a:off x="381000" y="685800"/>
            <a:ext cx="6096000" cy="3429000"/>
          </a:xfrm>
          <a:prstGeom prst="rect">
            <a:avLst/>
          </a:prstGeom>
        </p:spPr>
        <p:txBody>
          <a:bodyPr/>
          <a:lstStyle/>
          <a:p>
            <a:endParaRPr/>
          </a:p>
        </p:txBody>
      </p:sp>
      <p:sp>
        <p:nvSpPr>
          <p:cNvPr id="659" name="Shape 659"/>
          <p:cNvSpPr>
            <a:spLocks noGrp="1"/>
          </p:cNvSpPr>
          <p:nvPr>
            <p:ph type="body" sz="quarter" idx="1"/>
          </p:nvPr>
        </p:nvSpPr>
        <p:spPr>
          <a:prstGeom prst="rect">
            <a:avLst/>
          </a:prstGeom>
        </p:spPr>
        <p:txBody>
          <a:bodyPr/>
          <a:lstStyle>
            <a:lvl1pPr marL="209902" indent="-209902">
              <a:lnSpc>
                <a:spcPct val="110000"/>
              </a:lnSpc>
              <a:spcBef>
                <a:spcPts val="1400"/>
              </a:spcBef>
              <a:buSzPct val="75000"/>
              <a:buChar char="•"/>
              <a:defRPr sz="1700"/>
            </a:lvl1pPr>
          </a:lstStyle>
          <a:p>
            <a:r>
              <a:t>Question and Answers under review with NASTAD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xfrm>
            <a:off x="381000" y="685800"/>
            <a:ext cx="6096000" cy="3429000"/>
          </a:xfrm>
          <a:prstGeom prst="rect">
            <a:avLst/>
          </a:prstGeom>
        </p:spPr>
        <p:txBody>
          <a:bodyPr/>
          <a:lstStyle/>
          <a:p>
            <a:endParaRPr/>
          </a:p>
        </p:txBody>
      </p:sp>
      <p:sp>
        <p:nvSpPr>
          <p:cNvPr id="289" name="Shape 289"/>
          <p:cNvSpPr>
            <a:spLocks noGrp="1"/>
          </p:cNvSpPr>
          <p:nvPr>
            <p:ph type="body" sz="quarter" idx="1"/>
          </p:nvPr>
        </p:nvSpPr>
        <p:spPr>
          <a:prstGeom prst="rect">
            <a:avLst/>
          </a:prstGeom>
        </p:spPr>
        <p:txBody>
          <a:bodyPr/>
          <a:lstStyle/>
          <a:p>
            <a:pPr>
              <a:defRPr sz="1200"/>
            </a:pPr>
            <a:endParaRPr/>
          </a:p>
          <a:p>
            <a:pPr>
              <a:defRPr sz="1200"/>
            </a:pPr>
            <a:endParaRPr/>
          </a:p>
          <a:p>
            <a:pPr>
              <a:defRPr sz="1200" b="1"/>
            </a:pPr>
            <a:r>
              <a:t>REFERENCE</a:t>
            </a:r>
          </a:p>
          <a:p>
            <a:pPr>
              <a:defRPr sz="1200" b="1"/>
            </a:pPr>
            <a:r>
              <a:rPr b="0"/>
              <a:t>Screening for Depression in Adults: US Preventive Services Task Force Recommendation Statement; </a:t>
            </a:r>
            <a:r>
              <a:rPr b="0" u="sng">
                <a:hlinkClick r:id="rId3"/>
              </a:rPr>
              <a:t>http://jamanetwork.com/journals/jama/fullarticle/2484345</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noRot="1" noChangeAspect="1"/>
          </p:cNvSpPr>
          <p:nvPr>
            <p:ph type="sldImg"/>
          </p:nvPr>
        </p:nvSpPr>
        <p:spPr>
          <a:xfrm>
            <a:off x="381000" y="685800"/>
            <a:ext cx="6096000" cy="3429000"/>
          </a:xfrm>
          <a:prstGeom prst="rect">
            <a:avLst/>
          </a:prstGeom>
        </p:spPr>
        <p:txBody>
          <a:bodyPr/>
          <a:lstStyle/>
          <a:p>
            <a:endParaRPr/>
          </a:p>
        </p:txBody>
      </p:sp>
      <p:sp>
        <p:nvSpPr>
          <p:cNvPr id="295" name="Shape 295"/>
          <p:cNvSpPr>
            <a:spLocks noGrp="1"/>
          </p:cNvSpPr>
          <p:nvPr>
            <p:ph type="body" sz="quarter" idx="1"/>
          </p:nvPr>
        </p:nvSpPr>
        <p:spPr>
          <a:prstGeom prst="rect">
            <a:avLst/>
          </a:prstGeom>
        </p:spPr>
        <p:txBody>
          <a:bodyPr/>
          <a:lstStyle/>
          <a:p>
            <a:pPr>
              <a:lnSpc>
                <a:spcPct val="100000"/>
              </a:lnSpc>
              <a:spcBef>
                <a:spcPts val="1200"/>
              </a:spcBef>
              <a:defRPr sz="1200"/>
            </a:pPr>
            <a:endParaRPr/>
          </a:p>
          <a:p>
            <a:pPr>
              <a:lnSpc>
                <a:spcPct val="100000"/>
              </a:lnSpc>
              <a:spcBef>
                <a:spcPts val="1200"/>
              </a:spcBef>
              <a:defRPr sz="1200" b="1"/>
            </a:pPr>
            <a:r>
              <a:t>REFERENCE </a:t>
            </a:r>
          </a:p>
          <a:p>
            <a:pPr>
              <a:lnSpc>
                <a:spcPct val="100000"/>
              </a:lnSpc>
              <a:spcBef>
                <a:spcPts val="1200"/>
              </a:spcBef>
              <a:defRPr sz="1200"/>
            </a:pPr>
            <a:r>
              <a:t>Kroenke K, Spitzer RL, Williams JB. The Patient Health Questionnaire-2: Validity of a Two-Item Depression Screener. Medical Care 2003, (41) 1284-1294. </a:t>
            </a:r>
          </a:p>
          <a:p>
            <a:pPr>
              <a:lnSpc>
                <a:spcPct val="100000"/>
              </a:lnSpc>
              <a:spcBef>
                <a:spcPts val="1200"/>
              </a:spcBef>
              <a:defRPr sz="1800"/>
            </a:pPr>
            <a:endParaRPr/>
          </a:p>
          <a:p>
            <a:pPr>
              <a:defRPr sz="1200"/>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noRot="1" noChangeAspect="1"/>
          </p:cNvSpPr>
          <p:nvPr>
            <p:ph type="sldImg"/>
          </p:nvPr>
        </p:nvSpPr>
        <p:spPr>
          <a:xfrm>
            <a:off x="381000" y="685800"/>
            <a:ext cx="6096000" cy="3429000"/>
          </a:xfrm>
          <a:prstGeom prst="rect">
            <a:avLst/>
          </a:prstGeom>
        </p:spPr>
        <p:txBody>
          <a:bodyPr/>
          <a:lstStyle/>
          <a:p>
            <a:endParaRPr/>
          </a:p>
        </p:txBody>
      </p:sp>
      <p:sp>
        <p:nvSpPr>
          <p:cNvPr id="305" name="Shape 305"/>
          <p:cNvSpPr>
            <a:spLocks noGrp="1"/>
          </p:cNvSpPr>
          <p:nvPr>
            <p:ph type="body" sz="quarter" idx="1"/>
          </p:nvPr>
        </p:nvSpPr>
        <p:spPr>
          <a:prstGeom prst="rect">
            <a:avLst/>
          </a:prstGeom>
        </p:spPr>
        <p:txBody>
          <a:bodyPr/>
          <a:lstStyle/>
          <a:p>
            <a:pPr>
              <a:lnSpc>
                <a:spcPct val="100000"/>
              </a:lnSpc>
              <a:spcBef>
                <a:spcPts val="1200"/>
              </a:spcBef>
              <a:defRPr sz="1700"/>
            </a:pPr>
            <a:endParaRPr/>
          </a:p>
          <a:p>
            <a:pPr>
              <a:defRPr sz="1200" b="1"/>
            </a:pPr>
            <a:r>
              <a:t>REFERENCE</a:t>
            </a:r>
          </a:p>
          <a:p>
            <a:pPr>
              <a:defRPr sz="1200"/>
            </a:pPr>
            <a:r>
              <a:t>Developed by Drs. Robert L. Spitzer, Janet B.W. Williams, Kurt Kroenke and colleagues, with an educational grant from Pfizer Inc. No permission required to reproduce, translate, display or distribute.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xfrm>
            <a:off x="381000" y="685800"/>
            <a:ext cx="6096000" cy="3429000"/>
          </a:xfrm>
          <a:prstGeom prst="rect">
            <a:avLst/>
          </a:prstGeom>
        </p:spPr>
        <p:txBody>
          <a:bodyPr/>
          <a:lstStyle/>
          <a:p>
            <a:endParaRPr/>
          </a:p>
        </p:txBody>
      </p:sp>
      <p:sp>
        <p:nvSpPr>
          <p:cNvPr id="311" name="Shape 311"/>
          <p:cNvSpPr>
            <a:spLocks noGrp="1"/>
          </p:cNvSpPr>
          <p:nvPr>
            <p:ph type="body" sz="quarter" idx="1"/>
          </p:nvPr>
        </p:nvSpPr>
        <p:spPr>
          <a:prstGeom prst="rect">
            <a:avLst/>
          </a:prstGeom>
        </p:spPr>
        <p:txBody>
          <a:bodyPr/>
          <a:lstStyle/>
          <a:p>
            <a:pPr>
              <a:defRPr sz="1200" b="1"/>
            </a:pPr>
            <a:r>
              <a:t>REFERENCE</a:t>
            </a:r>
          </a:p>
          <a:p>
            <a:pPr>
              <a:defRPr sz="1200"/>
            </a:pPr>
            <a:r>
              <a:t>Spitzer, R.L., Kroenke, K., Williams, J.B., Lowe, B., 2006. A brief measure for assessing generalized anxiety disorder: the GAD-7. Archives of Internal Medicine 166 (10), 1092–1097. </a:t>
            </a:r>
          </a:p>
          <a:p>
            <a:pPr>
              <a:defRPr sz="1200"/>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noRot="1" noChangeAspect="1"/>
          </p:cNvSpPr>
          <p:nvPr>
            <p:ph type="sldImg"/>
          </p:nvPr>
        </p:nvSpPr>
        <p:spPr>
          <a:xfrm>
            <a:off x="381000" y="685800"/>
            <a:ext cx="6096000" cy="3429000"/>
          </a:xfrm>
          <a:prstGeom prst="rect">
            <a:avLst/>
          </a:prstGeom>
        </p:spPr>
        <p:txBody>
          <a:bodyPr/>
          <a:lstStyle/>
          <a:p>
            <a:endParaRPr/>
          </a:p>
        </p:txBody>
      </p:sp>
      <p:sp>
        <p:nvSpPr>
          <p:cNvPr id="321" name="Shape 321"/>
          <p:cNvSpPr>
            <a:spLocks noGrp="1"/>
          </p:cNvSpPr>
          <p:nvPr>
            <p:ph type="body" sz="quarter" idx="1"/>
          </p:nvPr>
        </p:nvSpPr>
        <p:spPr>
          <a:prstGeom prst="rect">
            <a:avLst/>
          </a:prstGeom>
        </p:spPr>
        <p:txBody>
          <a:bodyPr/>
          <a:lstStyle/>
          <a:p>
            <a:pPr>
              <a:defRPr sz="1200"/>
            </a:pPr>
            <a:endParaRPr/>
          </a:p>
          <a:p>
            <a:pPr>
              <a:defRPr sz="1200" b="1"/>
            </a:pPr>
            <a:r>
              <a:t>REFERENCE</a:t>
            </a:r>
          </a:p>
          <a:p>
            <a:pPr>
              <a:defRPr sz="1200"/>
            </a:pPr>
            <a:r>
              <a:t>Spitzer, R.L., Kroenke, K., Williams, J.B., Lowe, B., 2006. A brief measure for assessing generalized anxiety disorder: the GAD-7. Archives of Internal Medicine 166 (10), 1092–1097.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a:spLocks noGrp="1" noRot="1" noChangeAspect="1"/>
          </p:cNvSpPr>
          <p:nvPr>
            <p:ph type="sldImg"/>
          </p:nvPr>
        </p:nvSpPr>
        <p:spPr>
          <a:xfrm>
            <a:off x="381000" y="685800"/>
            <a:ext cx="6096000" cy="3429000"/>
          </a:xfrm>
          <a:prstGeom prst="rect">
            <a:avLst/>
          </a:prstGeom>
        </p:spPr>
        <p:txBody>
          <a:bodyPr/>
          <a:lstStyle/>
          <a:p>
            <a:endParaRPr/>
          </a:p>
        </p:txBody>
      </p:sp>
      <p:sp>
        <p:nvSpPr>
          <p:cNvPr id="334" name="Shape 334"/>
          <p:cNvSpPr>
            <a:spLocks noGrp="1"/>
          </p:cNvSpPr>
          <p:nvPr>
            <p:ph type="body" sz="quarter" idx="1"/>
          </p:nvPr>
        </p:nvSpPr>
        <p:spPr>
          <a:prstGeom prst="rect">
            <a:avLst/>
          </a:prstGeom>
        </p:spPr>
        <p:txBody>
          <a:bodyPr/>
          <a:lstStyle/>
          <a:p>
            <a:pPr>
              <a:buClr>
                <a:srgbClr val="EEECE1"/>
              </a:buClr>
              <a:buFont typeface="Arial"/>
              <a:defRPr sz="1200" b="1"/>
            </a:pPr>
            <a:endParaRPr/>
          </a:p>
          <a:p>
            <a:pPr>
              <a:defRPr sz="1200"/>
            </a:pPr>
            <a:endParaRPr/>
          </a:p>
          <a:p>
            <a:pPr>
              <a:buClr>
                <a:srgbClr val="EEECE1"/>
              </a:buClr>
              <a:buFont typeface="Arial"/>
              <a:defRPr sz="1200" b="1"/>
            </a:pPr>
            <a:r>
              <a:t>REFERENCE</a:t>
            </a:r>
          </a:p>
          <a:p>
            <a:pPr>
              <a:buClr>
                <a:srgbClr val="EEECE1"/>
              </a:buClr>
              <a:buFont typeface="Arial"/>
              <a:defRPr sz="1200"/>
            </a:pPr>
            <a:r>
              <a:t>American Psychiatric Association. (2013). Diagnostic and statistical manual of mental disorders (5th ed.). Washington, DC: Author.</a:t>
            </a:r>
          </a:p>
          <a:p>
            <a:pPr>
              <a:buClr>
                <a:srgbClr val="EEECE1"/>
              </a:buClr>
              <a:buFont typeface="Arial"/>
              <a:defRPr sz="1200"/>
            </a:pPr>
            <a:r>
              <a:rPr u="sng">
                <a:hlinkClick r:id="rId3"/>
              </a:rPr>
              <a:t>https://www.ptsd.va.gov/professional/ptsd-overview/dsm5_criteria_ptsd.asp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xfrm>
            <a:off x="381000" y="685800"/>
            <a:ext cx="6096000" cy="3429000"/>
          </a:xfrm>
          <a:prstGeom prst="rect">
            <a:avLst/>
          </a:prstGeom>
        </p:spPr>
        <p:txBody>
          <a:bodyPr/>
          <a:lstStyle/>
          <a:p>
            <a:endParaRPr/>
          </a:p>
        </p:txBody>
      </p:sp>
      <p:sp>
        <p:nvSpPr>
          <p:cNvPr id="347" name="Shape 347"/>
          <p:cNvSpPr>
            <a:spLocks noGrp="1"/>
          </p:cNvSpPr>
          <p:nvPr>
            <p:ph type="body" sz="quarter" idx="1"/>
          </p:nvPr>
        </p:nvSpPr>
        <p:spPr>
          <a:prstGeom prst="rect">
            <a:avLst/>
          </a:prstGeom>
        </p:spPr>
        <p:txBody>
          <a:bodyPr/>
          <a:lstStyle/>
          <a:p>
            <a:pPr>
              <a:buClr>
                <a:srgbClr val="EEECE1"/>
              </a:buClr>
              <a:buFont typeface="Arial"/>
              <a:defRPr sz="1200" b="1"/>
            </a:pPr>
            <a:endParaRPr/>
          </a:p>
          <a:p>
            <a:pPr>
              <a:defRPr sz="1200"/>
            </a:pPr>
            <a:endParaRPr/>
          </a:p>
          <a:p>
            <a:pPr>
              <a:buClr>
                <a:srgbClr val="EEECE1"/>
              </a:buClr>
              <a:buFont typeface="Arial"/>
              <a:defRPr sz="1200" b="1"/>
            </a:pPr>
            <a:r>
              <a:t>REFERENCE</a:t>
            </a:r>
          </a:p>
          <a:p>
            <a:pPr>
              <a:buClr>
                <a:srgbClr val="EEECE1"/>
              </a:buClr>
              <a:buFont typeface="Arial"/>
              <a:defRPr sz="1200"/>
            </a:pPr>
            <a:r>
              <a:t>1. Andrea L. Roberts, Margaret Rosario, Heather L. Corliss, Karestan C. Koenen, and S. Bryn Austin.  Elevated Risk of Posttraumatic Stress in Sexual Minority Youths: Mediation by Childhood Abuse and Gender Nonconformity. American Journal of Public Health: August 2012, Vol. 102, No. 8, pp. 1587-1593.</a:t>
            </a:r>
          </a:p>
          <a:p>
            <a:pPr>
              <a:buClr>
                <a:srgbClr val="EEECE1"/>
              </a:buClr>
              <a:buFont typeface="Arial"/>
              <a:defRPr sz="1200"/>
            </a:pPr>
            <a:endParaRPr/>
          </a:p>
          <a:p>
            <a:pPr>
              <a:buClr>
                <a:srgbClr val="EEECE1"/>
              </a:buClr>
              <a:buFont typeface="Arial"/>
              <a:defRPr sz="1200"/>
            </a:pPr>
            <a:r>
              <a:t>2. Williams, J. K., Wilton, L., Magnus, M., Wang, L., Wang, J., Dyer, T. P., … HIV Prevention Trials Network 061 Study Team. (2015). Relation of Childhood Sexual Abuse, Intimate Partner Violence, and Depression to Risk Factors for HIV Among Black Men Who Have Sex With Men in 6 US Cities. American Journal of Public Health, 105(12), 2473–2481.</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red">
    <p:bg>
      <p:bgPr>
        <a:gradFill flip="none" rotWithShape="1">
          <a:gsLst>
            <a:gs pos="0">
              <a:srgbClr val="D63C27"/>
            </a:gs>
            <a:gs pos="100000">
              <a:srgbClr val="BC3621"/>
            </a:gs>
          </a:gsLst>
          <a:path path="circle">
            <a:fillToRect l="50000" t="50000" r="50000" b="50000"/>
          </a:path>
        </a:gradFill>
        <a:effectLst/>
      </p:bgPr>
    </p:bg>
    <p:spTree>
      <p:nvGrpSpPr>
        <p:cNvPr id="1" name=""/>
        <p:cNvGrpSpPr/>
        <p:nvPr/>
      </p:nvGrpSpPr>
      <p:grpSpPr>
        <a:xfrm>
          <a:off x="0" y="0"/>
          <a:ext cx="0" cy="0"/>
          <a:chOff x="0" y="0"/>
          <a:chExt cx="0" cy="0"/>
        </a:xfrm>
      </p:grpSpPr>
      <p:pic>
        <p:nvPicPr>
          <p:cNvPr id="11" name="HH_logoHwhite.pdf" descr="HH_logoHwhite.pdf"/>
          <p:cNvPicPr>
            <a:picLocks noChangeAspect="1"/>
          </p:cNvPicPr>
          <p:nvPr/>
        </p:nvPicPr>
        <p:blipFill>
          <a:blip r:embed="rId2">
            <a:alphaModFix amt="10314"/>
          </a:blip>
          <a:stretch>
            <a:fillRect/>
          </a:stretch>
        </p:blipFill>
        <p:spPr>
          <a:xfrm>
            <a:off x="14157" y="-4133197"/>
            <a:ext cx="24355833" cy="24386797"/>
          </a:xfrm>
          <a:prstGeom prst="rect">
            <a:avLst/>
          </a:prstGeom>
          <a:ln w="12700">
            <a:miter lim="400000"/>
          </a:ln>
        </p:spPr>
      </p:pic>
      <p:sp>
        <p:nvSpPr>
          <p:cNvPr id="12" name="Slide Number"/>
          <p:cNvSpPr>
            <a:spLocks noGrp="1"/>
          </p:cNvSpPr>
          <p:nvPr>
            <p:ph type="sldNum" sz="quarter" idx="2"/>
          </p:nvPr>
        </p:nvSpPr>
        <p:spPr>
          <a:xfrm>
            <a:off x="11935767" y="13010554"/>
            <a:ext cx="494607" cy="548086"/>
          </a:xfrm>
          <a:prstGeom prst="rect">
            <a:avLst/>
          </a:prstGeom>
        </p:spPr>
        <p:txBody>
          <a:bodyPr lIns="71437" tIns="71437" rIns="71437" bIns="71437"/>
          <a:lstStyle>
            <a:lvl1pPr defTabSz="821531">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91" name="Picture 11"/>
          <p:cNvSpPr/>
          <p:nvPr/>
        </p:nvSpPr>
        <p:spPr>
          <a:xfrm>
            <a:off x="3048000" y="13668376"/>
            <a:ext cx="18288000" cy="85725"/>
          </a:xfrm>
          <a:prstGeom prst="rect">
            <a:avLst/>
          </a:prstGeom>
          <a:ln w="12700">
            <a:miter lim="400000"/>
          </a:ln>
        </p:spPr>
        <p:txBody>
          <a:bodyPr tIns="91439" bIns="91439" anchor="ctr"/>
          <a:lstStyle/>
          <a:p>
            <a:pPr algn="l" defTabSz="1828800">
              <a:defRPr sz="3600">
                <a:solidFill>
                  <a:srgbClr val="000000"/>
                </a:solidFill>
                <a:latin typeface="Calibri"/>
                <a:ea typeface="Calibri"/>
                <a:cs typeface="Calibri"/>
                <a:sym typeface="Calibri"/>
              </a:defRPr>
            </a:pPr>
            <a:endParaRPr/>
          </a:p>
        </p:txBody>
      </p:sp>
      <p:sp>
        <p:nvSpPr>
          <p:cNvPr id="92" name="Slide Number"/>
          <p:cNvSpPr>
            <a:spLocks noGrp="1"/>
          </p:cNvSpPr>
          <p:nvPr>
            <p:ph type="sldNum" sz="quarter" idx="2"/>
          </p:nvPr>
        </p:nvSpPr>
        <p:spPr>
          <a:xfrm>
            <a:off x="20466050" y="12868275"/>
            <a:ext cx="478106" cy="466672"/>
          </a:xfrm>
          <a:prstGeom prst="rect">
            <a:avLst/>
          </a:prstGeom>
        </p:spPr>
        <p:txBody>
          <a:bodyPr lIns="91439" tIns="91439" rIns="91439" bIns="91439"/>
          <a:lstStyle>
            <a:lvl1pPr algn="l" defTabSz="1828800">
              <a:defRPr sz="2000" b="1">
                <a:solidFill>
                  <a:srgbClr val="595959"/>
                </a:solidFill>
                <a:latin typeface="Arial"/>
                <a:ea typeface="Arial"/>
                <a:cs typeface="Arial"/>
                <a:sym typeface="Arial"/>
              </a:defRPr>
            </a:lvl1pPr>
          </a:lstStyle>
          <a:p>
            <a:fld id="{86CB4B4D-7CA3-9044-876B-883B54F8677D}" type="slidenum">
              <a:t>‹#›</a:t>
            </a:fld>
            <a:endParaRPr/>
          </a:p>
        </p:txBody>
      </p:sp>
      <p:sp>
        <p:nvSpPr>
          <p:cNvPr id="93" name="Straight Connector 6"/>
          <p:cNvSpPr/>
          <p:nvPr/>
        </p:nvSpPr>
        <p:spPr>
          <a:xfrm>
            <a:off x="3028950" y="13627100"/>
            <a:ext cx="18300700" cy="0"/>
          </a:xfrm>
          <a:prstGeom prst="line">
            <a:avLst/>
          </a:prstGeom>
          <a:ln w="50800">
            <a:solidFill>
              <a:srgbClr val="57649B"/>
            </a:solidFill>
            <a:miter/>
          </a:ln>
        </p:spPr>
        <p:txBody>
          <a:bodyPr tIns="91439" bIns="91439"/>
          <a:lstStyle/>
          <a:p>
            <a:pPr algn="l" defTabSz="1828800">
              <a:defRPr sz="3600">
                <a:solidFill>
                  <a:srgbClr val="000000"/>
                </a:solidFill>
                <a:latin typeface="Calibri"/>
                <a:ea typeface="Calibri"/>
                <a:cs typeface="Calibri"/>
                <a:sym typeface="Calibri"/>
              </a:defRPr>
            </a:pPr>
            <a:endParaRPr/>
          </a:p>
        </p:txBody>
      </p:sp>
      <p:sp>
        <p:nvSpPr>
          <p:cNvPr id="94" name="TextBox 5"/>
          <p:cNvSpPr/>
          <p:nvPr/>
        </p:nvSpPr>
        <p:spPr>
          <a:xfrm>
            <a:off x="20466050" y="12868275"/>
            <a:ext cx="863600" cy="466672"/>
          </a:xfrm>
          <a:prstGeom prst="rect">
            <a:avLst/>
          </a:prstGeom>
          <a:ln w="12700">
            <a:miter lim="400000"/>
          </a:ln>
        </p:spPr>
        <p:txBody>
          <a:bodyPr tIns="91439" bIns="91439">
            <a:spAutoFit/>
          </a:bodyPr>
          <a:lstStyle/>
          <a:p>
            <a:pPr algn="l" defTabSz="1828800">
              <a:defRPr sz="2000" b="1">
                <a:solidFill>
                  <a:srgbClr val="595959"/>
                </a:solidFill>
                <a:latin typeface="Arial"/>
                <a:ea typeface="Arial"/>
                <a:cs typeface="Arial"/>
                <a:sym typeface="Arial"/>
              </a:defRPr>
            </a:pPr>
            <a:endParaRPr/>
          </a:p>
        </p:txBody>
      </p:sp>
      <p:sp>
        <p:nvSpPr>
          <p:cNvPr id="95" name="Title Text"/>
          <p:cNvSpPr>
            <a:spLocks noGrp="1"/>
          </p:cNvSpPr>
          <p:nvPr>
            <p:ph type="title"/>
          </p:nvPr>
        </p:nvSpPr>
        <p:spPr>
          <a:xfrm>
            <a:off x="3429000" y="372536"/>
            <a:ext cx="17602200" cy="1676396"/>
          </a:xfrm>
          <a:prstGeom prst="rect">
            <a:avLst/>
          </a:prstGeom>
        </p:spPr>
        <p:txBody>
          <a:bodyPr lIns="91439" tIns="91439" rIns="91439" bIns="91439"/>
          <a:lstStyle>
            <a:lvl1pPr algn="l" defTabSz="1828800">
              <a:lnSpc>
                <a:spcPct val="90000"/>
              </a:lnSpc>
              <a:defRPr sz="5600">
                <a:solidFill>
                  <a:srgbClr val="393939"/>
                </a:solidFill>
                <a:latin typeface="Arial"/>
                <a:ea typeface="Arial"/>
                <a:cs typeface="Arial"/>
                <a:sym typeface="Arial"/>
              </a:defRPr>
            </a:lvl1pPr>
          </a:lstStyle>
          <a:p>
            <a:r>
              <a:t>Title Text</a:t>
            </a:r>
          </a:p>
        </p:txBody>
      </p:sp>
      <p:sp>
        <p:nvSpPr>
          <p:cNvPr id="96" name="Body Level One…"/>
          <p:cNvSpPr>
            <a:spLocks noGrp="1"/>
          </p:cNvSpPr>
          <p:nvPr>
            <p:ph type="body" idx="1"/>
          </p:nvPr>
        </p:nvSpPr>
        <p:spPr>
          <a:xfrm>
            <a:off x="3429000" y="2740884"/>
            <a:ext cx="17574768" cy="10179251"/>
          </a:xfrm>
          <a:prstGeom prst="rect">
            <a:avLst/>
          </a:prstGeom>
        </p:spPr>
        <p:txBody>
          <a:bodyPr lIns="91439" tIns="91439" rIns="91439" bIns="91439" anchor="t"/>
          <a:lstStyle>
            <a:lvl1pPr marL="339725" indent="-339725" algn="l" defTabSz="1828800">
              <a:spcBef>
                <a:spcPts val="2400"/>
              </a:spcBef>
              <a:buClr>
                <a:srgbClr val="A6A6A6"/>
              </a:buClr>
              <a:buSzPct val="90000"/>
              <a:buFont typeface="Arial"/>
              <a:defRPr sz="4000">
                <a:solidFill>
                  <a:srgbClr val="000000"/>
                </a:solidFill>
                <a:latin typeface="Arial"/>
                <a:ea typeface="Arial"/>
                <a:cs typeface="Arial"/>
                <a:sym typeface="Arial"/>
              </a:defRPr>
            </a:lvl1pPr>
            <a:lvl2pPr marL="736600" indent="-508000" algn="l" defTabSz="1828800">
              <a:spcBef>
                <a:spcPts val="2400"/>
              </a:spcBef>
              <a:buClr>
                <a:srgbClr val="A6A6A6"/>
              </a:buClr>
              <a:buSzPct val="90000"/>
              <a:buFont typeface="Arial"/>
              <a:buChar char="–"/>
              <a:defRPr sz="4000">
                <a:solidFill>
                  <a:srgbClr val="000000"/>
                </a:solidFill>
                <a:latin typeface="Arial"/>
                <a:ea typeface="Arial"/>
                <a:cs typeface="Arial"/>
                <a:sym typeface="Arial"/>
              </a:defRPr>
            </a:lvl2pPr>
            <a:lvl3pPr marL="881857" indent="-424657" algn="l" defTabSz="1828800">
              <a:spcBef>
                <a:spcPts val="2400"/>
              </a:spcBef>
              <a:buClr>
                <a:srgbClr val="A6A6A6"/>
              </a:buClr>
              <a:buSzPct val="90000"/>
              <a:buFont typeface="Arial"/>
              <a:defRPr sz="4000">
                <a:solidFill>
                  <a:srgbClr val="000000"/>
                </a:solidFill>
                <a:latin typeface="Arial"/>
                <a:ea typeface="Arial"/>
                <a:cs typeface="Arial"/>
                <a:sym typeface="Arial"/>
              </a:defRPr>
            </a:lvl3pPr>
            <a:lvl4pPr marL="1171122" indent="-485322" algn="l" defTabSz="1828800">
              <a:spcBef>
                <a:spcPts val="2400"/>
              </a:spcBef>
              <a:buClr>
                <a:srgbClr val="A6A6A6"/>
              </a:buClr>
              <a:buSzPct val="90000"/>
              <a:buFont typeface="Arial"/>
              <a:buChar char="̶"/>
              <a:defRPr sz="4000">
                <a:solidFill>
                  <a:srgbClr val="000000"/>
                </a:solidFill>
                <a:latin typeface="Arial"/>
                <a:ea typeface="Arial"/>
                <a:cs typeface="Arial"/>
                <a:sym typeface="Arial"/>
              </a:defRPr>
            </a:lvl4pPr>
            <a:lvl5pPr marL="1365779" indent="-560916" algn="l" defTabSz="1828800">
              <a:spcBef>
                <a:spcPts val="2400"/>
              </a:spcBef>
              <a:buClr>
                <a:srgbClr val="A6A6A6"/>
              </a:buClr>
              <a:buSzPct val="90000"/>
              <a:buFont typeface="Arial"/>
              <a:defRPr sz="4000">
                <a:solidFill>
                  <a:srgbClr val="000000"/>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103" name="Picture 11"/>
          <p:cNvSpPr/>
          <p:nvPr/>
        </p:nvSpPr>
        <p:spPr>
          <a:xfrm>
            <a:off x="3048000" y="13668376"/>
            <a:ext cx="18288000" cy="85725"/>
          </a:xfrm>
          <a:prstGeom prst="rect">
            <a:avLst/>
          </a:prstGeom>
          <a:ln w="12700">
            <a:miter lim="400000"/>
          </a:ln>
        </p:spPr>
        <p:txBody>
          <a:bodyPr tIns="91439" bIns="91439" anchor="ctr"/>
          <a:lstStyle/>
          <a:p>
            <a:pPr algn="l" defTabSz="1828800">
              <a:defRPr sz="3600">
                <a:solidFill>
                  <a:srgbClr val="000000"/>
                </a:solidFill>
                <a:latin typeface="Calibri"/>
                <a:ea typeface="Calibri"/>
                <a:cs typeface="Calibri"/>
                <a:sym typeface="Calibri"/>
              </a:defRPr>
            </a:pPr>
            <a:endParaRPr/>
          </a:p>
        </p:txBody>
      </p:sp>
      <p:sp>
        <p:nvSpPr>
          <p:cNvPr id="104" name="Slide Number"/>
          <p:cNvSpPr>
            <a:spLocks noGrp="1"/>
          </p:cNvSpPr>
          <p:nvPr>
            <p:ph type="sldNum" sz="quarter" idx="2"/>
          </p:nvPr>
        </p:nvSpPr>
        <p:spPr>
          <a:xfrm>
            <a:off x="20466050" y="12868275"/>
            <a:ext cx="478106" cy="466672"/>
          </a:xfrm>
          <a:prstGeom prst="rect">
            <a:avLst/>
          </a:prstGeom>
        </p:spPr>
        <p:txBody>
          <a:bodyPr lIns="91439" tIns="91439" rIns="91439" bIns="91439"/>
          <a:lstStyle>
            <a:lvl1pPr algn="l" defTabSz="1828800">
              <a:defRPr sz="2000" b="1">
                <a:solidFill>
                  <a:srgbClr val="595959"/>
                </a:solidFill>
                <a:latin typeface="Arial"/>
                <a:ea typeface="Arial"/>
                <a:cs typeface="Arial"/>
                <a:sym typeface="Arial"/>
              </a:defRPr>
            </a:lvl1pPr>
          </a:lstStyle>
          <a:p>
            <a:fld id="{86CB4B4D-7CA3-9044-876B-883B54F8677D}" type="slidenum">
              <a:t>‹#›</a:t>
            </a:fld>
            <a:endParaRPr/>
          </a:p>
        </p:txBody>
      </p:sp>
      <p:sp>
        <p:nvSpPr>
          <p:cNvPr id="105" name="Straight Connector 6"/>
          <p:cNvSpPr/>
          <p:nvPr/>
        </p:nvSpPr>
        <p:spPr>
          <a:xfrm>
            <a:off x="3028950" y="13627100"/>
            <a:ext cx="18300700" cy="0"/>
          </a:xfrm>
          <a:prstGeom prst="line">
            <a:avLst/>
          </a:prstGeom>
          <a:ln w="50800">
            <a:solidFill>
              <a:srgbClr val="57649B"/>
            </a:solidFill>
            <a:miter/>
          </a:ln>
        </p:spPr>
        <p:txBody>
          <a:bodyPr tIns="91439" bIns="91439"/>
          <a:lstStyle/>
          <a:p>
            <a:pPr algn="l" defTabSz="1828800">
              <a:defRPr sz="3600">
                <a:solidFill>
                  <a:srgbClr val="000000"/>
                </a:solidFill>
                <a:latin typeface="Calibri"/>
                <a:ea typeface="Calibri"/>
                <a:cs typeface="Calibri"/>
                <a:sym typeface="Calibri"/>
              </a:defRPr>
            </a:pPr>
            <a:endParaRPr/>
          </a:p>
        </p:txBody>
      </p:sp>
      <p:sp>
        <p:nvSpPr>
          <p:cNvPr id="106" name="TextBox 5"/>
          <p:cNvSpPr/>
          <p:nvPr/>
        </p:nvSpPr>
        <p:spPr>
          <a:xfrm>
            <a:off x="20466050" y="12868275"/>
            <a:ext cx="863600" cy="466672"/>
          </a:xfrm>
          <a:prstGeom prst="rect">
            <a:avLst/>
          </a:prstGeom>
          <a:ln w="12700">
            <a:miter lim="400000"/>
          </a:ln>
        </p:spPr>
        <p:txBody>
          <a:bodyPr tIns="91439" bIns="91439">
            <a:spAutoFit/>
          </a:bodyPr>
          <a:lstStyle/>
          <a:p>
            <a:pPr algn="l" defTabSz="1828800">
              <a:defRPr sz="2000" b="1">
                <a:solidFill>
                  <a:srgbClr val="595959"/>
                </a:solidFill>
                <a:latin typeface="Arial"/>
                <a:ea typeface="Arial"/>
                <a:cs typeface="Arial"/>
                <a:sym typeface="Arial"/>
              </a:defRPr>
            </a:pPr>
            <a:endParaRPr/>
          </a:p>
        </p:txBody>
      </p:sp>
      <p:sp>
        <p:nvSpPr>
          <p:cNvPr id="107" name="Title Text"/>
          <p:cNvSpPr>
            <a:spLocks noGrp="1"/>
          </p:cNvSpPr>
          <p:nvPr>
            <p:ph type="title"/>
          </p:nvPr>
        </p:nvSpPr>
        <p:spPr>
          <a:xfrm>
            <a:off x="3429000" y="372536"/>
            <a:ext cx="17602200" cy="1676396"/>
          </a:xfrm>
          <a:prstGeom prst="rect">
            <a:avLst/>
          </a:prstGeom>
        </p:spPr>
        <p:txBody>
          <a:bodyPr lIns="91439" tIns="91439" rIns="91439" bIns="91439"/>
          <a:lstStyle>
            <a:lvl1pPr algn="l" defTabSz="1828800">
              <a:lnSpc>
                <a:spcPct val="90000"/>
              </a:lnSpc>
              <a:defRPr sz="5600">
                <a:latin typeface="Arial"/>
                <a:ea typeface="Arial"/>
                <a:cs typeface="Arial"/>
                <a:sym typeface="Arial"/>
              </a:defRPr>
            </a:lvl1pPr>
          </a:lstStyle>
          <a:p>
            <a:r>
              <a:t>Title Text</a:t>
            </a:r>
          </a:p>
        </p:txBody>
      </p:sp>
      <p:sp>
        <p:nvSpPr>
          <p:cNvPr id="108" name="Body Level One…"/>
          <p:cNvSpPr>
            <a:spLocks noGrp="1"/>
          </p:cNvSpPr>
          <p:nvPr>
            <p:ph type="body" idx="1"/>
          </p:nvPr>
        </p:nvSpPr>
        <p:spPr>
          <a:xfrm>
            <a:off x="3429000" y="2740884"/>
            <a:ext cx="17574768" cy="10179251"/>
          </a:xfrm>
          <a:prstGeom prst="rect">
            <a:avLst/>
          </a:prstGeom>
        </p:spPr>
        <p:txBody>
          <a:bodyPr lIns="91439" tIns="91439" rIns="91439" bIns="91439" anchor="t"/>
          <a:lstStyle>
            <a:lvl1pPr marL="339725" indent="-339725" algn="l" defTabSz="1828800">
              <a:spcBef>
                <a:spcPts val="2400"/>
              </a:spcBef>
              <a:buClr>
                <a:srgbClr val="A6A6A6"/>
              </a:buClr>
              <a:buSzPct val="90000"/>
              <a:buFont typeface="Arial"/>
              <a:defRPr sz="4000">
                <a:solidFill>
                  <a:srgbClr val="000000"/>
                </a:solidFill>
                <a:latin typeface="Arial"/>
                <a:ea typeface="Arial"/>
                <a:cs typeface="Arial"/>
                <a:sym typeface="Arial"/>
              </a:defRPr>
            </a:lvl1pPr>
            <a:lvl2pPr marL="736600" indent="-508000" algn="l" defTabSz="1828800">
              <a:spcBef>
                <a:spcPts val="2400"/>
              </a:spcBef>
              <a:buClr>
                <a:srgbClr val="A6A6A6"/>
              </a:buClr>
              <a:buSzPct val="90000"/>
              <a:buFont typeface="Arial"/>
              <a:buChar char="–"/>
              <a:defRPr sz="4000">
                <a:solidFill>
                  <a:srgbClr val="000000"/>
                </a:solidFill>
                <a:latin typeface="Arial"/>
                <a:ea typeface="Arial"/>
                <a:cs typeface="Arial"/>
                <a:sym typeface="Arial"/>
              </a:defRPr>
            </a:lvl2pPr>
            <a:lvl3pPr marL="881857" indent="-424657" algn="l" defTabSz="1828800">
              <a:spcBef>
                <a:spcPts val="2400"/>
              </a:spcBef>
              <a:buClr>
                <a:srgbClr val="A6A6A6"/>
              </a:buClr>
              <a:buSzPct val="90000"/>
              <a:buFont typeface="Arial"/>
              <a:defRPr sz="4000">
                <a:solidFill>
                  <a:srgbClr val="000000"/>
                </a:solidFill>
                <a:latin typeface="Arial"/>
                <a:ea typeface="Arial"/>
                <a:cs typeface="Arial"/>
                <a:sym typeface="Arial"/>
              </a:defRPr>
            </a:lvl3pPr>
            <a:lvl4pPr marL="1171122" indent="-485322" algn="l" defTabSz="1828800">
              <a:spcBef>
                <a:spcPts val="2400"/>
              </a:spcBef>
              <a:buClr>
                <a:srgbClr val="A6A6A6"/>
              </a:buClr>
              <a:buSzPct val="90000"/>
              <a:buFont typeface="Arial"/>
              <a:buChar char="̶"/>
              <a:defRPr sz="4000">
                <a:solidFill>
                  <a:srgbClr val="000000"/>
                </a:solidFill>
                <a:latin typeface="Arial"/>
                <a:ea typeface="Arial"/>
                <a:cs typeface="Arial"/>
                <a:sym typeface="Arial"/>
              </a:defRPr>
            </a:lvl4pPr>
            <a:lvl5pPr marL="1365779" indent="-560916" algn="l" defTabSz="1828800">
              <a:spcBef>
                <a:spcPts val="2400"/>
              </a:spcBef>
              <a:buClr>
                <a:srgbClr val="A6A6A6"/>
              </a:buClr>
              <a:buSzPct val="90000"/>
              <a:buFont typeface="Arial"/>
              <a:defRPr sz="4000">
                <a:solidFill>
                  <a:srgbClr val="000000"/>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Only">
    <p:bg>
      <p:bgPr>
        <a:solidFill>
          <a:srgbClr val="FFFFFF"/>
        </a:solidFill>
        <a:effectLst/>
      </p:bgPr>
    </p:bg>
    <p:spTree>
      <p:nvGrpSpPr>
        <p:cNvPr id="1" name=""/>
        <p:cNvGrpSpPr/>
        <p:nvPr/>
      </p:nvGrpSpPr>
      <p:grpSpPr>
        <a:xfrm>
          <a:off x="0" y="0"/>
          <a:ext cx="0" cy="0"/>
          <a:chOff x="0" y="0"/>
          <a:chExt cx="0" cy="0"/>
        </a:xfrm>
      </p:grpSpPr>
      <p:sp>
        <p:nvSpPr>
          <p:cNvPr id="115" name="Picture 11"/>
          <p:cNvSpPr/>
          <p:nvPr/>
        </p:nvSpPr>
        <p:spPr>
          <a:xfrm>
            <a:off x="3048000" y="13668376"/>
            <a:ext cx="18288000" cy="85725"/>
          </a:xfrm>
          <a:prstGeom prst="rect">
            <a:avLst/>
          </a:prstGeom>
          <a:ln w="12700">
            <a:miter lim="400000"/>
          </a:ln>
        </p:spPr>
        <p:txBody>
          <a:bodyPr tIns="91439" bIns="91439" anchor="ctr"/>
          <a:lstStyle/>
          <a:p>
            <a:pPr algn="l" defTabSz="1828800">
              <a:defRPr sz="3600">
                <a:solidFill>
                  <a:srgbClr val="000000"/>
                </a:solidFill>
                <a:latin typeface="Calibri"/>
                <a:ea typeface="Calibri"/>
                <a:cs typeface="Calibri"/>
                <a:sym typeface="Calibri"/>
              </a:defRPr>
            </a:pPr>
            <a:endParaRPr/>
          </a:p>
        </p:txBody>
      </p:sp>
      <p:sp>
        <p:nvSpPr>
          <p:cNvPr id="116" name="Slide Number"/>
          <p:cNvSpPr>
            <a:spLocks noGrp="1"/>
          </p:cNvSpPr>
          <p:nvPr>
            <p:ph type="sldNum" sz="quarter" idx="2"/>
          </p:nvPr>
        </p:nvSpPr>
        <p:spPr>
          <a:xfrm>
            <a:off x="20466050" y="12868275"/>
            <a:ext cx="478106" cy="466672"/>
          </a:xfrm>
          <a:prstGeom prst="rect">
            <a:avLst/>
          </a:prstGeom>
        </p:spPr>
        <p:txBody>
          <a:bodyPr lIns="91439" tIns="91439" rIns="91439" bIns="91439"/>
          <a:lstStyle>
            <a:lvl1pPr algn="l" defTabSz="1828800">
              <a:defRPr sz="2000" b="1">
                <a:solidFill>
                  <a:srgbClr val="595959"/>
                </a:solidFill>
                <a:latin typeface="Arial"/>
                <a:ea typeface="Arial"/>
                <a:cs typeface="Arial"/>
                <a:sym typeface="Arial"/>
              </a:defRPr>
            </a:lvl1pPr>
          </a:lstStyle>
          <a:p>
            <a:fld id="{86CB4B4D-7CA3-9044-876B-883B54F8677D}" type="slidenum">
              <a:t>‹#›</a:t>
            </a:fld>
            <a:endParaRPr/>
          </a:p>
        </p:txBody>
      </p:sp>
      <p:sp>
        <p:nvSpPr>
          <p:cNvPr id="117" name="Straight Connector 6"/>
          <p:cNvSpPr/>
          <p:nvPr/>
        </p:nvSpPr>
        <p:spPr>
          <a:xfrm>
            <a:off x="3028950" y="13627100"/>
            <a:ext cx="18300700" cy="0"/>
          </a:xfrm>
          <a:prstGeom prst="line">
            <a:avLst/>
          </a:prstGeom>
          <a:ln w="50800">
            <a:solidFill>
              <a:srgbClr val="57649B"/>
            </a:solidFill>
            <a:miter/>
          </a:ln>
        </p:spPr>
        <p:txBody>
          <a:bodyPr tIns="91439" bIns="91439"/>
          <a:lstStyle/>
          <a:p>
            <a:pPr algn="l" defTabSz="1828800">
              <a:defRPr sz="3600">
                <a:solidFill>
                  <a:srgbClr val="000000"/>
                </a:solidFill>
                <a:latin typeface="Calibri"/>
                <a:ea typeface="Calibri"/>
                <a:cs typeface="Calibri"/>
                <a:sym typeface="Calibri"/>
              </a:defRPr>
            </a:pPr>
            <a:endParaRPr/>
          </a:p>
        </p:txBody>
      </p:sp>
      <p:sp>
        <p:nvSpPr>
          <p:cNvPr id="118" name="Title Text"/>
          <p:cNvSpPr>
            <a:spLocks noGrp="1"/>
          </p:cNvSpPr>
          <p:nvPr>
            <p:ph type="title"/>
          </p:nvPr>
        </p:nvSpPr>
        <p:spPr>
          <a:xfrm>
            <a:off x="3429000" y="372536"/>
            <a:ext cx="17602200" cy="1676396"/>
          </a:xfrm>
          <a:prstGeom prst="rect">
            <a:avLst/>
          </a:prstGeom>
        </p:spPr>
        <p:txBody>
          <a:bodyPr lIns="91439" tIns="91439" rIns="91439" bIns="91439"/>
          <a:lstStyle>
            <a:lvl1pPr algn="l" defTabSz="1828800">
              <a:lnSpc>
                <a:spcPct val="90000"/>
              </a:lnSpc>
              <a:defRPr sz="5600">
                <a:latin typeface="Arial"/>
                <a:ea typeface="Arial"/>
                <a:cs typeface="Arial"/>
                <a:sym typeface="Arial"/>
              </a:defRPr>
            </a:lvl1pPr>
          </a:lstStyle>
          <a:p>
            <a:r>
              <a:t>Title Text</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125" name="Picture 11"/>
          <p:cNvSpPr/>
          <p:nvPr/>
        </p:nvSpPr>
        <p:spPr>
          <a:xfrm>
            <a:off x="3048000" y="13668376"/>
            <a:ext cx="18288000" cy="85725"/>
          </a:xfrm>
          <a:prstGeom prst="rect">
            <a:avLst/>
          </a:prstGeom>
          <a:ln w="12700">
            <a:miter lim="400000"/>
          </a:ln>
        </p:spPr>
        <p:txBody>
          <a:bodyPr tIns="91439" bIns="91439" anchor="ctr"/>
          <a:lstStyle/>
          <a:p>
            <a:pPr algn="l" defTabSz="1828800">
              <a:defRPr sz="3600">
                <a:solidFill>
                  <a:srgbClr val="000000"/>
                </a:solidFill>
                <a:latin typeface="Calibri"/>
                <a:ea typeface="Calibri"/>
                <a:cs typeface="Calibri"/>
                <a:sym typeface="Calibri"/>
              </a:defRPr>
            </a:pPr>
            <a:endParaRPr/>
          </a:p>
        </p:txBody>
      </p:sp>
      <p:sp>
        <p:nvSpPr>
          <p:cNvPr id="126" name="Slide Number"/>
          <p:cNvSpPr>
            <a:spLocks noGrp="1"/>
          </p:cNvSpPr>
          <p:nvPr>
            <p:ph type="sldNum" sz="quarter" idx="2"/>
          </p:nvPr>
        </p:nvSpPr>
        <p:spPr>
          <a:xfrm>
            <a:off x="20466050" y="12868275"/>
            <a:ext cx="478106" cy="466672"/>
          </a:xfrm>
          <a:prstGeom prst="rect">
            <a:avLst/>
          </a:prstGeom>
        </p:spPr>
        <p:txBody>
          <a:bodyPr lIns="91439" tIns="91439" rIns="91439" bIns="91439"/>
          <a:lstStyle>
            <a:lvl1pPr algn="l" defTabSz="1828800">
              <a:defRPr sz="2000" b="1">
                <a:solidFill>
                  <a:srgbClr val="595959"/>
                </a:solidFill>
                <a:latin typeface="Arial"/>
                <a:ea typeface="Arial"/>
                <a:cs typeface="Arial"/>
                <a:sym typeface="Arial"/>
              </a:defRPr>
            </a:lvl1pPr>
          </a:lstStyle>
          <a:p>
            <a:fld id="{86CB4B4D-7CA3-9044-876B-883B54F8677D}" type="slidenum">
              <a:t>‹#›</a:t>
            </a:fld>
            <a:endParaRPr/>
          </a:p>
        </p:txBody>
      </p:sp>
      <p:sp>
        <p:nvSpPr>
          <p:cNvPr id="127" name="Straight Connector 6"/>
          <p:cNvSpPr/>
          <p:nvPr/>
        </p:nvSpPr>
        <p:spPr>
          <a:xfrm>
            <a:off x="3028950" y="13627100"/>
            <a:ext cx="18300700" cy="0"/>
          </a:xfrm>
          <a:prstGeom prst="line">
            <a:avLst/>
          </a:prstGeom>
          <a:ln w="50800">
            <a:solidFill>
              <a:srgbClr val="57649B"/>
            </a:solidFill>
            <a:miter/>
          </a:ln>
        </p:spPr>
        <p:txBody>
          <a:bodyPr tIns="91439" bIns="91439"/>
          <a:lstStyle/>
          <a:p>
            <a:pPr algn="l" defTabSz="1828800">
              <a:defRPr sz="3600">
                <a:solidFill>
                  <a:srgbClr val="000000"/>
                </a:solidFill>
                <a:latin typeface="Calibri"/>
                <a:ea typeface="Calibri"/>
                <a:cs typeface="Calibri"/>
                <a:sym typeface="Calibri"/>
              </a:defRPr>
            </a:pPr>
            <a:endParaRPr/>
          </a:p>
        </p:txBody>
      </p:sp>
      <p:sp>
        <p:nvSpPr>
          <p:cNvPr id="128" name="TextBox 5"/>
          <p:cNvSpPr/>
          <p:nvPr/>
        </p:nvSpPr>
        <p:spPr>
          <a:xfrm>
            <a:off x="20466050" y="12868275"/>
            <a:ext cx="863600" cy="466672"/>
          </a:xfrm>
          <a:prstGeom prst="rect">
            <a:avLst/>
          </a:prstGeom>
          <a:ln w="12700">
            <a:miter lim="400000"/>
          </a:ln>
        </p:spPr>
        <p:txBody>
          <a:bodyPr tIns="91439" bIns="91439">
            <a:spAutoFit/>
          </a:bodyPr>
          <a:lstStyle/>
          <a:p>
            <a:pPr algn="l" defTabSz="1828800">
              <a:defRPr sz="2000" b="1">
                <a:solidFill>
                  <a:srgbClr val="595959"/>
                </a:solidFill>
                <a:latin typeface="Arial"/>
                <a:ea typeface="Arial"/>
                <a:cs typeface="Arial"/>
                <a:sym typeface="Arial"/>
              </a:defRPr>
            </a:pPr>
            <a:endParaRPr/>
          </a:p>
        </p:txBody>
      </p:sp>
      <p:sp>
        <p:nvSpPr>
          <p:cNvPr id="129" name="Title Text"/>
          <p:cNvSpPr>
            <a:spLocks noGrp="1"/>
          </p:cNvSpPr>
          <p:nvPr>
            <p:ph type="title"/>
          </p:nvPr>
        </p:nvSpPr>
        <p:spPr>
          <a:xfrm>
            <a:off x="3429000" y="372536"/>
            <a:ext cx="17602200" cy="1676396"/>
          </a:xfrm>
          <a:prstGeom prst="rect">
            <a:avLst/>
          </a:prstGeom>
        </p:spPr>
        <p:txBody>
          <a:bodyPr lIns="91439" tIns="91439" rIns="91439" bIns="91439"/>
          <a:lstStyle>
            <a:lvl1pPr algn="l" defTabSz="1828800">
              <a:lnSpc>
                <a:spcPct val="90000"/>
              </a:lnSpc>
              <a:defRPr sz="5600">
                <a:solidFill>
                  <a:srgbClr val="393939"/>
                </a:solidFill>
                <a:latin typeface="Arial"/>
                <a:ea typeface="Arial"/>
                <a:cs typeface="Arial"/>
                <a:sym typeface="Arial"/>
              </a:defRPr>
            </a:lvl1pPr>
          </a:lstStyle>
          <a:p>
            <a:r>
              <a:t>Title Text</a:t>
            </a:r>
          </a:p>
        </p:txBody>
      </p:sp>
      <p:sp>
        <p:nvSpPr>
          <p:cNvPr id="130" name="Body Level One…"/>
          <p:cNvSpPr>
            <a:spLocks noGrp="1"/>
          </p:cNvSpPr>
          <p:nvPr>
            <p:ph type="body" idx="1"/>
          </p:nvPr>
        </p:nvSpPr>
        <p:spPr>
          <a:xfrm>
            <a:off x="3429000" y="2740884"/>
            <a:ext cx="17574768" cy="10179251"/>
          </a:xfrm>
          <a:prstGeom prst="rect">
            <a:avLst/>
          </a:prstGeom>
        </p:spPr>
        <p:txBody>
          <a:bodyPr lIns="91439" tIns="91439" rIns="91439" bIns="91439" anchor="t"/>
          <a:lstStyle>
            <a:lvl1pPr marL="339725" indent="-339725" algn="l" defTabSz="1828800">
              <a:spcBef>
                <a:spcPts val="2400"/>
              </a:spcBef>
              <a:buClr>
                <a:srgbClr val="A6A6A6"/>
              </a:buClr>
              <a:buSzPct val="90000"/>
              <a:buFont typeface="Arial"/>
              <a:defRPr sz="4000">
                <a:solidFill>
                  <a:srgbClr val="000000"/>
                </a:solidFill>
                <a:latin typeface="Arial"/>
                <a:ea typeface="Arial"/>
                <a:cs typeface="Arial"/>
                <a:sym typeface="Arial"/>
              </a:defRPr>
            </a:lvl1pPr>
            <a:lvl2pPr marL="736600" indent="-508000" algn="l" defTabSz="1828800">
              <a:spcBef>
                <a:spcPts val="2400"/>
              </a:spcBef>
              <a:buClr>
                <a:srgbClr val="A6A6A6"/>
              </a:buClr>
              <a:buSzPct val="90000"/>
              <a:buFont typeface="Arial"/>
              <a:buChar char="–"/>
              <a:defRPr sz="4000">
                <a:solidFill>
                  <a:srgbClr val="000000"/>
                </a:solidFill>
                <a:latin typeface="Arial"/>
                <a:ea typeface="Arial"/>
                <a:cs typeface="Arial"/>
                <a:sym typeface="Arial"/>
              </a:defRPr>
            </a:lvl2pPr>
            <a:lvl3pPr marL="881857" indent="-424657" algn="l" defTabSz="1828800">
              <a:spcBef>
                <a:spcPts val="2400"/>
              </a:spcBef>
              <a:buClr>
                <a:srgbClr val="A6A6A6"/>
              </a:buClr>
              <a:buSzPct val="90000"/>
              <a:buFont typeface="Arial"/>
              <a:defRPr sz="4000">
                <a:solidFill>
                  <a:srgbClr val="000000"/>
                </a:solidFill>
                <a:latin typeface="Arial"/>
                <a:ea typeface="Arial"/>
                <a:cs typeface="Arial"/>
                <a:sym typeface="Arial"/>
              </a:defRPr>
            </a:lvl3pPr>
            <a:lvl4pPr marL="1171122" indent="-485322" algn="l" defTabSz="1828800">
              <a:spcBef>
                <a:spcPts val="2400"/>
              </a:spcBef>
              <a:buClr>
                <a:srgbClr val="A6A6A6"/>
              </a:buClr>
              <a:buSzPct val="90000"/>
              <a:buFont typeface="Arial"/>
              <a:buChar char="̶"/>
              <a:defRPr sz="4000">
                <a:solidFill>
                  <a:srgbClr val="000000"/>
                </a:solidFill>
                <a:latin typeface="Arial"/>
                <a:ea typeface="Arial"/>
                <a:cs typeface="Arial"/>
                <a:sym typeface="Arial"/>
              </a:defRPr>
            </a:lvl4pPr>
            <a:lvl5pPr marL="1365779" indent="-560916" algn="l" defTabSz="1828800">
              <a:spcBef>
                <a:spcPts val="2400"/>
              </a:spcBef>
              <a:buClr>
                <a:srgbClr val="A6A6A6"/>
              </a:buClr>
              <a:buSzPct val="90000"/>
              <a:buFont typeface="Arial"/>
              <a:defRPr sz="4000">
                <a:solidFill>
                  <a:srgbClr val="000000"/>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137" name="Title Text"/>
          <p:cNvSpPr>
            <a:spLocks noGrp="1"/>
          </p:cNvSpPr>
          <p:nvPr>
            <p:ph type="title"/>
          </p:nvPr>
        </p:nvSpPr>
        <p:spPr>
          <a:xfrm>
            <a:off x="3962400" y="0"/>
            <a:ext cx="16459200" cy="2286000"/>
          </a:xfrm>
          <a:prstGeom prst="rect">
            <a:avLst/>
          </a:prstGeom>
        </p:spPr>
        <p:txBody>
          <a:bodyPr lIns="91439" tIns="91439" rIns="91439" bIns="91439" anchor="b"/>
          <a:lstStyle>
            <a:lvl1pPr algn="l" defTabSz="1828800">
              <a:defRPr sz="5600" b="1">
                <a:solidFill>
                  <a:srgbClr val="4F91CD"/>
                </a:solidFill>
                <a:latin typeface="Arial"/>
                <a:ea typeface="Arial"/>
                <a:cs typeface="Arial"/>
                <a:sym typeface="Arial"/>
              </a:defRPr>
            </a:lvl1pPr>
          </a:lstStyle>
          <a:p>
            <a:r>
              <a:t>Title Text</a:t>
            </a:r>
          </a:p>
        </p:txBody>
      </p:sp>
      <p:sp>
        <p:nvSpPr>
          <p:cNvPr id="138" name="Body Level One…"/>
          <p:cNvSpPr>
            <a:spLocks noGrp="1"/>
          </p:cNvSpPr>
          <p:nvPr>
            <p:ph type="body" idx="1"/>
          </p:nvPr>
        </p:nvSpPr>
        <p:spPr>
          <a:xfrm>
            <a:off x="3962400" y="2743200"/>
            <a:ext cx="16459200" cy="9448800"/>
          </a:xfrm>
          <a:prstGeom prst="rect">
            <a:avLst/>
          </a:prstGeom>
        </p:spPr>
        <p:txBody>
          <a:bodyPr lIns="91439" tIns="91439" rIns="91439" bIns="91439" anchor="t"/>
          <a:lstStyle>
            <a:lvl1pPr marL="574676" indent="-574676" algn="l" defTabSz="1828800">
              <a:spcBef>
                <a:spcPts val="1200"/>
              </a:spcBef>
              <a:buClr>
                <a:srgbClr val="F37736"/>
              </a:buClr>
              <a:buSzPct val="100000"/>
              <a:buFont typeface="Arial"/>
              <a:buChar char="●"/>
              <a:defRPr sz="4800">
                <a:solidFill>
                  <a:srgbClr val="4D4D4D"/>
                </a:solidFill>
                <a:latin typeface="Arial"/>
                <a:ea typeface="Arial"/>
                <a:cs typeface="Arial"/>
                <a:sym typeface="Arial"/>
              </a:defRPr>
            </a:lvl1pPr>
            <a:lvl2pPr marL="1143000" indent="-685800" algn="l" defTabSz="1828800">
              <a:spcBef>
                <a:spcPts val="1200"/>
              </a:spcBef>
              <a:buClr>
                <a:srgbClr val="F37736"/>
              </a:buClr>
              <a:buSzPct val="104999"/>
              <a:buFont typeface="Arial"/>
              <a:buChar char="▪"/>
              <a:defRPr sz="4800">
                <a:solidFill>
                  <a:srgbClr val="4D4D4D"/>
                </a:solidFill>
                <a:latin typeface="Arial"/>
                <a:ea typeface="Arial"/>
                <a:cs typeface="Arial"/>
                <a:sym typeface="Arial"/>
              </a:defRPr>
            </a:lvl2pPr>
            <a:lvl3pPr marL="1680634" indent="-766234" algn="l" defTabSz="1828800">
              <a:spcBef>
                <a:spcPts val="1200"/>
              </a:spcBef>
              <a:buClr>
                <a:srgbClr val="F37736"/>
              </a:buClr>
              <a:buSzPct val="100000"/>
              <a:buFont typeface="Arial"/>
              <a:buChar char="●"/>
              <a:defRPr sz="4800">
                <a:solidFill>
                  <a:srgbClr val="4D4D4D"/>
                </a:solidFill>
                <a:latin typeface="Arial"/>
                <a:ea typeface="Arial"/>
                <a:cs typeface="Arial"/>
                <a:sym typeface="Arial"/>
              </a:defRPr>
            </a:lvl3pPr>
            <a:lvl4pPr marL="2057400" indent="-685800" algn="l" defTabSz="1828800">
              <a:spcBef>
                <a:spcPts val="1200"/>
              </a:spcBef>
              <a:buClr>
                <a:srgbClr val="F37736"/>
              </a:buClr>
              <a:buSzPct val="104999"/>
              <a:buFont typeface="Arial"/>
              <a:buChar char="▪"/>
              <a:defRPr sz="4800">
                <a:solidFill>
                  <a:srgbClr val="4D4D4D"/>
                </a:solidFill>
                <a:latin typeface="Arial"/>
                <a:ea typeface="Arial"/>
                <a:cs typeface="Arial"/>
                <a:sym typeface="Arial"/>
              </a:defRPr>
            </a:lvl4pPr>
            <a:lvl5pPr marL="2514600" indent="-685800" algn="l" defTabSz="1828800">
              <a:spcBef>
                <a:spcPts val="1200"/>
              </a:spcBef>
              <a:buClr>
                <a:srgbClr val="F37736"/>
              </a:buClr>
              <a:buSzPct val="100000"/>
              <a:buFont typeface="Arial"/>
              <a:buChar char="●"/>
              <a:defRPr sz="4800">
                <a:solidFill>
                  <a:srgbClr val="4D4D4D"/>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a:spLocks noGrp="1"/>
          </p:cNvSpPr>
          <p:nvPr>
            <p:ph type="sldNum" sz="quarter" idx="2"/>
          </p:nvPr>
        </p:nvSpPr>
        <p:spPr>
          <a:xfrm>
            <a:off x="20886147" y="13129824"/>
            <a:ext cx="449853" cy="442102"/>
          </a:xfrm>
          <a:prstGeom prst="rect">
            <a:avLst/>
          </a:prstGeom>
        </p:spPr>
        <p:txBody>
          <a:bodyPr lIns="91439" tIns="91439" rIns="91439" bIns="91439" anchor="ctr"/>
          <a:lstStyle>
            <a:lvl1pPr algn="r" defTabSz="1828800">
              <a:defRPr sz="1800" b="1">
                <a:solidFill>
                  <a:srgbClr val="4D4D4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gold">
    <p:bg>
      <p:bgPr>
        <a:gradFill flip="none" rotWithShape="1">
          <a:gsLst>
            <a:gs pos="0">
              <a:srgbClr val="D7B861"/>
            </a:gs>
            <a:gs pos="42363">
              <a:srgbClr val="C18F4F"/>
            </a:gs>
          </a:gsLst>
          <a:path path="circle">
            <a:fillToRect l="50000" t="50000" r="50000" b="50000"/>
          </a:path>
        </a:gradFill>
        <a:effectLst/>
      </p:bgPr>
    </p:bg>
    <p:spTree>
      <p:nvGrpSpPr>
        <p:cNvPr id="1" name=""/>
        <p:cNvGrpSpPr/>
        <p:nvPr/>
      </p:nvGrpSpPr>
      <p:grpSpPr>
        <a:xfrm>
          <a:off x="0" y="0"/>
          <a:ext cx="0" cy="0"/>
          <a:chOff x="0" y="0"/>
          <a:chExt cx="0" cy="0"/>
        </a:xfrm>
      </p:grpSpPr>
      <p:pic>
        <p:nvPicPr>
          <p:cNvPr id="146" name="HH_logoHwhite.pdf" descr="HH_logoHwhite.pdf"/>
          <p:cNvPicPr>
            <a:picLocks noChangeAspect="1"/>
          </p:cNvPicPr>
          <p:nvPr/>
        </p:nvPicPr>
        <p:blipFill>
          <a:blip r:embed="rId2">
            <a:alphaModFix amt="10314"/>
          </a:blip>
          <a:stretch>
            <a:fillRect/>
          </a:stretch>
        </p:blipFill>
        <p:spPr>
          <a:xfrm>
            <a:off x="14157" y="-4133197"/>
            <a:ext cx="24355833" cy="24386797"/>
          </a:xfrm>
          <a:prstGeom prst="rect">
            <a:avLst/>
          </a:prstGeom>
          <a:ln w="12700">
            <a:miter lim="400000"/>
          </a:ln>
        </p:spPr>
      </p:pic>
      <p:sp>
        <p:nvSpPr>
          <p:cNvPr id="147" name="Slide Number"/>
          <p:cNvSpPr>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grey">
    <p:bg>
      <p:bgPr>
        <a:gradFill flip="none" rotWithShape="1">
          <a:gsLst>
            <a:gs pos="7">
              <a:srgbClr val="393939"/>
            </a:gs>
            <a:gs pos="100000">
              <a:srgbClr val="2C2C2C"/>
            </a:gs>
          </a:gsLst>
          <a:path path="circle">
            <a:fillToRect l="50000" t="50000" r="50000" b="50000"/>
          </a:path>
        </a:gradFill>
        <a:effectLst/>
      </p:bgPr>
    </p:bg>
    <p:spTree>
      <p:nvGrpSpPr>
        <p:cNvPr id="1" name=""/>
        <p:cNvGrpSpPr/>
        <p:nvPr/>
      </p:nvGrpSpPr>
      <p:grpSpPr>
        <a:xfrm>
          <a:off x="0" y="0"/>
          <a:ext cx="0" cy="0"/>
          <a:chOff x="0" y="0"/>
          <a:chExt cx="0" cy="0"/>
        </a:xfrm>
      </p:grpSpPr>
      <p:pic>
        <p:nvPicPr>
          <p:cNvPr id="19" name="HH_logoHwhite.pdf" descr="HH_logoHwhite.pdf"/>
          <p:cNvPicPr>
            <a:picLocks noChangeAspect="1"/>
          </p:cNvPicPr>
          <p:nvPr/>
        </p:nvPicPr>
        <p:blipFill>
          <a:blip r:embed="rId2">
            <a:alphaModFix amt="4337"/>
          </a:blip>
          <a:stretch>
            <a:fillRect/>
          </a:stretch>
        </p:blipFill>
        <p:spPr>
          <a:xfrm>
            <a:off x="14157" y="-4133197"/>
            <a:ext cx="24355833" cy="24386797"/>
          </a:xfrm>
          <a:prstGeom prst="rect">
            <a:avLst/>
          </a:prstGeom>
          <a:ln w="12700">
            <a:miter lim="400000"/>
          </a:ln>
        </p:spPr>
      </p:pic>
      <p:sp>
        <p:nvSpPr>
          <p:cNvPr id="20" name="Slide Number"/>
          <p:cNvSpPr>
            <a:spLocks noGrp="1"/>
          </p:cNvSpPr>
          <p:nvPr>
            <p:ph type="sldNum" sz="quarter" idx="2"/>
          </p:nvPr>
        </p:nvSpPr>
        <p:spPr>
          <a:xfrm>
            <a:off x="11935767" y="13010554"/>
            <a:ext cx="494607" cy="548086"/>
          </a:xfrm>
          <a:prstGeom prst="rect">
            <a:avLst/>
          </a:prstGeom>
        </p:spPr>
        <p:txBody>
          <a:bodyPr lIns="71437" tIns="71437" rIns="71437" bIns="71437"/>
          <a:lstStyle>
            <a:lvl1pPr defTabSz="821531">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urquoise">
    <p:bg>
      <p:bgPr>
        <a:gradFill flip="none" rotWithShape="1">
          <a:gsLst>
            <a:gs pos="0">
              <a:srgbClr val="109096"/>
            </a:gs>
            <a:gs pos="99983">
              <a:srgbClr val="037479"/>
            </a:gs>
          </a:gsLst>
          <a:path path="circle">
            <a:fillToRect l="50000" t="50000" r="50000" b="50000"/>
          </a:path>
        </a:gradFill>
        <a:effectLst/>
      </p:bgPr>
    </p:bg>
    <p:spTree>
      <p:nvGrpSpPr>
        <p:cNvPr id="1" name=""/>
        <p:cNvGrpSpPr/>
        <p:nvPr/>
      </p:nvGrpSpPr>
      <p:grpSpPr>
        <a:xfrm>
          <a:off x="0" y="0"/>
          <a:ext cx="0" cy="0"/>
          <a:chOff x="0" y="0"/>
          <a:chExt cx="0" cy="0"/>
        </a:xfrm>
      </p:grpSpPr>
      <p:pic>
        <p:nvPicPr>
          <p:cNvPr id="27" name="HH_logoHwhite.pdf" descr="HH_logoHwhite.pdf"/>
          <p:cNvPicPr>
            <a:picLocks noChangeAspect="1"/>
          </p:cNvPicPr>
          <p:nvPr/>
        </p:nvPicPr>
        <p:blipFill>
          <a:blip r:embed="rId2">
            <a:alphaModFix amt="10314"/>
          </a:blip>
          <a:stretch>
            <a:fillRect/>
          </a:stretch>
        </p:blipFill>
        <p:spPr>
          <a:xfrm>
            <a:off x="14157" y="-4133197"/>
            <a:ext cx="24355833" cy="24386797"/>
          </a:xfrm>
          <a:prstGeom prst="rect">
            <a:avLst/>
          </a:prstGeom>
          <a:ln w="12700">
            <a:miter lim="400000"/>
          </a:ln>
        </p:spPr>
      </p:pic>
      <p:sp>
        <p:nvSpPr>
          <p:cNvPr id="28" name="Slide Number"/>
          <p:cNvSpPr>
            <a:spLocks noGrp="1"/>
          </p:cNvSpPr>
          <p:nvPr>
            <p:ph type="sldNum" sz="quarter" idx="2"/>
          </p:nvPr>
        </p:nvSpPr>
        <p:spPr>
          <a:xfrm>
            <a:off x="11935767" y="13010554"/>
            <a:ext cx="494607" cy="548086"/>
          </a:xfrm>
          <a:prstGeom prst="rect">
            <a:avLst/>
          </a:prstGeom>
        </p:spPr>
        <p:txBody>
          <a:bodyPr lIns="71437" tIns="71437" rIns="71437" bIns="71437"/>
          <a:lstStyle>
            <a:lvl1pPr defTabSz="821531">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gold">
    <p:bg>
      <p:bgPr>
        <a:gradFill flip="none" rotWithShape="1">
          <a:gsLst>
            <a:gs pos="0">
              <a:srgbClr val="D7B861"/>
            </a:gs>
            <a:gs pos="100000">
              <a:srgbClr val="C18F4F"/>
            </a:gs>
          </a:gsLst>
          <a:path path="circle">
            <a:fillToRect l="50000" t="50000" r="50000" b="50000"/>
          </a:path>
        </a:gradFill>
        <a:effectLst/>
      </p:bgPr>
    </p:bg>
    <p:spTree>
      <p:nvGrpSpPr>
        <p:cNvPr id="1" name=""/>
        <p:cNvGrpSpPr/>
        <p:nvPr/>
      </p:nvGrpSpPr>
      <p:grpSpPr>
        <a:xfrm>
          <a:off x="0" y="0"/>
          <a:ext cx="0" cy="0"/>
          <a:chOff x="0" y="0"/>
          <a:chExt cx="0" cy="0"/>
        </a:xfrm>
      </p:grpSpPr>
      <p:pic>
        <p:nvPicPr>
          <p:cNvPr id="35" name="HH_logoHwhite.pdf" descr="HH_logoHwhite.pdf"/>
          <p:cNvPicPr>
            <a:picLocks noChangeAspect="1"/>
          </p:cNvPicPr>
          <p:nvPr/>
        </p:nvPicPr>
        <p:blipFill>
          <a:blip r:embed="rId2">
            <a:alphaModFix amt="10314"/>
          </a:blip>
          <a:stretch>
            <a:fillRect/>
          </a:stretch>
        </p:blipFill>
        <p:spPr>
          <a:xfrm>
            <a:off x="14157" y="-4133197"/>
            <a:ext cx="24355833" cy="24386797"/>
          </a:xfrm>
          <a:prstGeom prst="rect">
            <a:avLst/>
          </a:prstGeom>
          <a:ln w="12700">
            <a:miter lim="400000"/>
          </a:ln>
        </p:spPr>
      </p:pic>
      <p:sp>
        <p:nvSpPr>
          <p:cNvPr id="36" name="Slide Number"/>
          <p:cNvSpPr>
            <a:spLocks noGrp="1"/>
          </p:cNvSpPr>
          <p:nvPr>
            <p:ph type="sldNum" sz="quarter" idx="2"/>
          </p:nvPr>
        </p:nvSpPr>
        <p:spPr>
          <a:xfrm>
            <a:off x="11935767" y="13010554"/>
            <a:ext cx="494607" cy="548086"/>
          </a:xfrm>
          <a:prstGeom prst="rect">
            <a:avLst/>
          </a:prstGeom>
        </p:spPr>
        <p:txBody>
          <a:bodyPr lIns="71437" tIns="71437" rIns="71437" bIns="71437"/>
          <a:lstStyle>
            <a:lvl1pPr defTabSz="821531">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white">
    <p:bg>
      <p:bgPr>
        <a:solidFill>
          <a:srgbClr val="FFFFFF"/>
        </a:solidFill>
        <a:effectLst/>
      </p:bgPr>
    </p:bg>
    <p:spTree>
      <p:nvGrpSpPr>
        <p:cNvPr id="1" name=""/>
        <p:cNvGrpSpPr/>
        <p:nvPr/>
      </p:nvGrpSpPr>
      <p:grpSpPr>
        <a:xfrm>
          <a:off x="0" y="0"/>
          <a:ext cx="0" cy="0"/>
          <a:chOff x="0" y="0"/>
          <a:chExt cx="0" cy="0"/>
        </a:xfrm>
      </p:grpSpPr>
      <p:sp>
        <p:nvSpPr>
          <p:cNvPr id="43" name="Slide Number"/>
          <p:cNvSpPr>
            <a:spLocks noGrp="1"/>
          </p:cNvSpPr>
          <p:nvPr>
            <p:ph type="sldNum" sz="quarter" idx="2"/>
          </p:nvPr>
        </p:nvSpPr>
        <p:spPr>
          <a:xfrm>
            <a:off x="11935767" y="13010554"/>
            <a:ext cx="494607" cy="548086"/>
          </a:xfrm>
          <a:prstGeom prst="rect">
            <a:avLst/>
          </a:prstGeom>
        </p:spPr>
        <p:txBody>
          <a:bodyPr lIns="71437" tIns="71437" rIns="71437" bIns="71437"/>
          <a:lstStyle>
            <a:lvl1pPr defTabSz="821531">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ark">
    <p:spTree>
      <p:nvGrpSpPr>
        <p:cNvPr id="1" name=""/>
        <p:cNvGrpSpPr/>
        <p:nvPr/>
      </p:nvGrpSpPr>
      <p:grpSpPr>
        <a:xfrm>
          <a:off x="0" y="0"/>
          <a:ext cx="0" cy="0"/>
          <a:chOff x="0" y="0"/>
          <a:chExt cx="0" cy="0"/>
        </a:xfrm>
      </p:grpSpPr>
      <p:sp>
        <p:nvSpPr>
          <p:cNvPr id="5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57" name="Picture 11"/>
          <p:cNvSpPr/>
          <p:nvPr/>
        </p:nvSpPr>
        <p:spPr>
          <a:xfrm>
            <a:off x="3048000" y="13668376"/>
            <a:ext cx="18288000" cy="85725"/>
          </a:xfrm>
          <a:prstGeom prst="rect">
            <a:avLst/>
          </a:prstGeom>
          <a:ln w="12700">
            <a:miter lim="400000"/>
          </a:ln>
        </p:spPr>
        <p:txBody>
          <a:bodyPr tIns="91439" bIns="91439" anchor="ctr"/>
          <a:lstStyle/>
          <a:p>
            <a:pPr algn="l" defTabSz="1828800">
              <a:defRPr sz="3600">
                <a:solidFill>
                  <a:srgbClr val="000000"/>
                </a:solidFill>
                <a:latin typeface="Calibri"/>
                <a:ea typeface="Calibri"/>
                <a:cs typeface="Calibri"/>
                <a:sym typeface="Calibri"/>
              </a:defRPr>
            </a:pPr>
            <a:endParaRPr/>
          </a:p>
        </p:txBody>
      </p:sp>
      <p:sp>
        <p:nvSpPr>
          <p:cNvPr id="58" name="Slide Number"/>
          <p:cNvSpPr>
            <a:spLocks noGrp="1"/>
          </p:cNvSpPr>
          <p:nvPr>
            <p:ph type="sldNum" sz="quarter" idx="2"/>
          </p:nvPr>
        </p:nvSpPr>
        <p:spPr>
          <a:xfrm>
            <a:off x="20466050" y="12868275"/>
            <a:ext cx="478106" cy="466672"/>
          </a:xfrm>
          <a:prstGeom prst="rect">
            <a:avLst/>
          </a:prstGeom>
        </p:spPr>
        <p:txBody>
          <a:bodyPr lIns="91439" tIns="91439" rIns="91439" bIns="91439"/>
          <a:lstStyle>
            <a:lvl1pPr algn="l" defTabSz="1828800">
              <a:defRPr sz="2000" b="1">
                <a:solidFill>
                  <a:srgbClr val="595959"/>
                </a:solidFill>
                <a:latin typeface="Arial"/>
                <a:ea typeface="Arial"/>
                <a:cs typeface="Arial"/>
                <a:sym typeface="Arial"/>
              </a:defRPr>
            </a:lvl1pPr>
          </a:lstStyle>
          <a:p>
            <a:fld id="{86CB4B4D-7CA3-9044-876B-883B54F8677D}" type="slidenum">
              <a:t>‹#›</a:t>
            </a:fld>
            <a:endParaRPr/>
          </a:p>
        </p:txBody>
      </p:sp>
      <p:sp>
        <p:nvSpPr>
          <p:cNvPr id="59" name="Straight Connector 6"/>
          <p:cNvSpPr/>
          <p:nvPr/>
        </p:nvSpPr>
        <p:spPr>
          <a:xfrm>
            <a:off x="3028950" y="13627100"/>
            <a:ext cx="18300700" cy="0"/>
          </a:xfrm>
          <a:prstGeom prst="line">
            <a:avLst/>
          </a:prstGeom>
          <a:ln w="50800">
            <a:solidFill>
              <a:srgbClr val="57649B"/>
            </a:solidFill>
            <a:miter/>
          </a:ln>
        </p:spPr>
        <p:txBody>
          <a:bodyPr tIns="91439" bIns="91439"/>
          <a:lstStyle/>
          <a:p>
            <a:pPr algn="l" defTabSz="1828800">
              <a:defRPr sz="3600">
                <a:solidFill>
                  <a:srgbClr val="000000"/>
                </a:solidFill>
                <a:latin typeface="Calibri"/>
                <a:ea typeface="Calibri"/>
                <a:cs typeface="Calibri"/>
                <a:sym typeface="Calibri"/>
              </a:defRPr>
            </a:pPr>
            <a:endParaRPr/>
          </a:p>
        </p:txBody>
      </p:sp>
      <p:sp>
        <p:nvSpPr>
          <p:cNvPr id="60" name="TextBox 5"/>
          <p:cNvSpPr/>
          <p:nvPr/>
        </p:nvSpPr>
        <p:spPr>
          <a:xfrm>
            <a:off x="20466050" y="12868275"/>
            <a:ext cx="863600" cy="466672"/>
          </a:xfrm>
          <a:prstGeom prst="rect">
            <a:avLst/>
          </a:prstGeom>
          <a:ln w="12700">
            <a:miter lim="400000"/>
          </a:ln>
        </p:spPr>
        <p:txBody>
          <a:bodyPr tIns="91439" bIns="91439">
            <a:spAutoFit/>
          </a:bodyPr>
          <a:lstStyle/>
          <a:p>
            <a:pPr algn="l" defTabSz="1828800">
              <a:defRPr sz="2000" b="1">
                <a:solidFill>
                  <a:srgbClr val="595959"/>
                </a:solidFill>
                <a:latin typeface="Arial"/>
                <a:ea typeface="Arial"/>
                <a:cs typeface="Arial"/>
                <a:sym typeface="Arial"/>
              </a:defRPr>
            </a:pPr>
            <a:endParaRPr/>
          </a:p>
        </p:txBody>
      </p:sp>
      <p:sp>
        <p:nvSpPr>
          <p:cNvPr id="61" name="Title Text"/>
          <p:cNvSpPr>
            <a:spLocks noGrp="1"/>
          </p:cNvSpPr>
          <p:nvPr>
            <p:ph type="title"/>
          </p:nvPr>
        </p:nvSpPr>
        <p:spPr>
          <a:xfrm>
            <a:off x="3429000" y="372536"/>
            <a:ext cx="17602200" cy="1676396"/>
          </a:xfrm>
          <a:prstGeom prst="rect">
            <a:avLst/>
          </a:prstGeom>
        </p:spPr>
        <p:txBody>
          <a:bodyPr lIns="91439" tIns="91439" rIns="91439" bIns="91439"/>
          <a:lstStyle>
            <a:lvl1pPr algn="l" defTabSz="1828800">
              <a:lnSpc>
                <a:spcPct val="90000"/>
              </a:lnSpc>
              <a:defRPr sz="5600">
                <a:solidFill>
                  <a:srgbClr val="393939"/>
                </a:solidFill>
                <a:latin typeface="Arial"/>
                <a:ea typeface="Arial"/>
                <a:cs typeface="Arial"/>
                <a:sym typeface="Arial"/>
              </a:defRPr>
            </a:lvl1pPr>
          </a:lstStyle>
          <a:p>
            <a:r>
              <a:t>Title Text</a:t>
            </a:r>
          </a:p>
        </p:txBody>
      </p:sp>
      <p:sp>
        <p:nvSpPr>
          <p:cNvPr id="62" name="Body Level One…"/>
          <p:cNvSpPr>
            <a:spLocks noGrp="1"/>
          </p:cNvSpPr>
          <p:nvPr>
            <p:ph type="body" idx="1"/>
          </p:nvPr>
        </p:nvSpPr>
        <p:spPr>
          <a:xfrm>
            <a:off x="3429000" y="2740884"/>
            <a:ext cx="17574768" cy="10179251"/>
          </a:xfrm>
          <a:prstGeom prst="rect">
            <a:avLst/>
          </a:prstGeom>
        </p:spPr>
        <p:txBody>
          <a:bodyPr lIns="91439" tIns="91439" rIns="91439" bIns="91439" anchor="t"/>
          <a:lstStyle>
            <a:lvl1pPr marL="339725" indent="-339725" algn="l" defTabSz="1828800">
              <a:spcBef>
                <a:spcPts val="2400"/>
              </a:spcBef>
              <a:buClr>
                <a:srgbClr val="A6A6A6"/>
              </a:buClr>
              <a:buSzPct val="90000"/>
              <a:buFont typeface="Arial"/>
              <a:defRPr sz="4000">
                <a:solidFill>
                  <a:srgbClr val="000000"/>
                </a:solidFill>
                <a:latin typeface="Arial"/>
                <a:ea typeface="Arial"/>
                <a:cs typeface="Arial"/>
                <a:sym typeface="Arial"/>
              </a:defRPr>
            </a:lvl1pPr>
            <a:lvl2pPr marL="736600" indent="-508000" algn="l" defTabSz="1828800">
              <a:spcBef>
                <a:spcPts val="2400"/>
              </a:spcBef>
              <a:buClr>
                <a:srgbClr val="A6A6A6"/>
              </a:buClr>
              <a:buSzPct val="90000"/>
              <a:buFont typeface="Arial"/>
              <a:buChar char="–"/>
              <a:defRPr sz="4000">
                <a:solidFill>
                  <a:srgbClr val="000000"/>
                </a:solidFill>
                <a:latin typeface="Arial"/>
                <a:ea typeface="Arial"/>
                <a:cs typeface="Arial"/>
                <a:sym typeface="Arial"/>
              </a:defRPr>
            </a:lvl2pPr>
            <a:lvl3pPr marL="881857" indent="-424657" algn="l" defTabSz="1828800">
              <a:spcBef>
                <a:spcPts val="2400"/>
              </a:spcBef>
              <a:buClr>
                <a:srgbClr val="A6A6A6"/>
              </a:buClr>
              <a:buSzPct val="90000"/>
              <a:buFont typeface="Arial"/>
              <a:defRPr sz="4000">
                <a:solidFill>
                  <a:srgbClr val="000000"/>
                </a:solidFill>
                <a:latin typeface="Arial"/>
                <a:ea typeface="Arial"/>
                <a:cs typeface="Arial"/>
                <a:sym typeface="Arial"/>
              </a:defRPr>
            </a:lvl3pPr>
            <a:lvl4pPr marL="1171122" indent="-485322" algn="l" defTabSz="1828800">
              <a:spcBef>
                <a:spcPts val="2400"/>
              </a:spcBef>
              <a:buClr>
                <a:srgbClr val="A6A6A6"/>
              </a:buClr>
              <a:buSzPct val="90000"/>
              <a:buFont typeface="Arial"/>
              <a:buChar char="̶"/>
              <a:defRPr sz="4000">
                <a:solidFill>
                  <a:srgbClr val="000000"/>
                </a:solidFill>
                <a:latin typeface="Arial"/>
                <a:ea typeface="Arial"/>
                <a:cs typeface="Arial"/>
                <a:sym typeface="Arial"/>
              </a:defRPr>
            </a:lvl4pPr>
            <a:lvl5pPr marL="1365779" indent="-560916" algn="l" defTabSz="1828800">
              <a:spcBef>
                <a:spcPts val="2400"/>
              </a:spcBef>
              <a:buClr>
                <a:srgbClr val="A6A6A6"/>
              </a:buClr>
              <a:buSzPct val="90000"/>
              <a:buFont typeface="Arial"/>
              <a:defRPr sz="4000">
                <a:solidFill>
                  <a:srgbClr val="000000"/>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69" name="Picture 11"/>
          <p:cNvSpPr/>
          <p:nvPr/>
        </p:nvSpPr>
        <p:spPr>
          <a:xfrm>
            <a:off x="3048000" y="13668376"/>
            <a:ext cx="18288000" cy="85725"/>
          </a:xfrm>
          <a:prstGeom prst="rect">
            <a:avLst/>
          </a:prstGeom>
          <a:ln w="12700">
            <a:miter lim="400000"/>
          </a:ln>
        </p:spPr>
        <p:txBody>
          <a:bodyPr tIns="91439" bIns="91439" anchor="ctr"/>
          <a:lstStyle/>
          <a:p>
            <a:pPr algn="l" defTabSz="1828800">
              <a:defRPr sz="3600">
                <a:solidFill>
                  <a:srgbClr val="000000"/>
                </a:solidFill>
                <a:latin typeface="Calibri"/>
                <a:ea typeface="Calibri"/>
                <a:cs typeface="Calibri"/>
                <a:sym typeface="Calibri"/>
              </a:defRPr>
            </a:pPr>
            <a:endParaRPr/>
          </a:p>
        </p:txBody>
      </p:sp>
      <p:sp>
        <p:nvSpPr>
          <p:cNvPr id="70" name="Slide Number"/>
          <p:cNvSpPr>
            <a:spLocks noGrp="1"/>
          </p:cNvSpPr>
          <p:nvPr>
            <p:ph type="sldNum" sz="quarter" idx="2"/>
          </p:nvPr>
        </p:nvSpPr>
        <p:spPr>
          <a:xfrm>
            <a:off x="20466050" y="12868275"/>
            <a:ext cx="478106" cy="466672"/>
          </a:xfrm>
          <a:prstGeom prst="rect">
            <a:avLst/>
          </a:prstGeom>
        </p:spPr>
        <p:txBody>
          <a:bodyPr lIns="91439" tIns="91439" rIns="91439" bIns="91439"/>
          <a:lstStyle>
            <a:lvl1pPr algn="l" defTabSz="1828800">
              <a:defRPr sz="2000" b="1">
                <a:solidFill>
                  <a:srgbClr val="595959"/>
                </a:solidFill>
                <a:latin typeface="Arial"/>
                <a:ea typeface="Arial"/>
                <a:cs typeface="Arial"/>
                <a:sym typeface="Arial"/>
              </a:defRPr>
            </a:lvl1pPr>
          </a:lstStyle>
          <a:p>
            <a:fld id="{86CB4B4D-7CA3-9044-876B-883B54F8677D}" type="slidenum">
              <a:t>‹#›</a:t>
            </a:fld>
            <a:endParaRPr/>
          </a:p>
        </p:txBody>
      </p:sp>
      <p:sp>
        <p:nvSpPr>
          <p:cNvPr id="71" name="Straight Connector 6"/>
          <p:cNvSpPr/>
          <p:nvPr/>
        </p:nvSpPr>
        <p:spPr>
          <a:xfrm>
            <a:off x="3028950" y="13627100"/>
            <a:ext cx="18300700" cy="0"/>
          </a:xfrm>
          <a:prstGeom prst="line">
            <a:avLst/>
          </a:prstGeom>
          <a:ln w="50800">
            <a:solidFill>
              <a:srgbClr val="57649B"/>
            </a:solidFill>
            <a:miter/>
          </a:ln>
        </p:spPr>
        <p:txBody>
          <a:bodyPr tIns="91439" bIns="91439"/>
          <a:lstStyle/>
          <a:p>
            <a:pPr algn="l" defTabSz="1828800">
              <a:defRPr sz="3600">
                <a:solidFill>
                  <a:srgbClr val="000000"/>
                </a:solidFill>
                <a:latin typeface="Calibri"/>
                <a:ea typeface="Calibri"/>
                <a:cs typeface="Calibri"/>
                <a:sym typeface="Calibri"/>
              </a:defRPr>
            </a:pPr>
            <a:endParaRPr/>
          </a:p>
        </p:txBody>
      </p:sp>
      <p:sp>
        <p:nvSpPr>
          <p:cNvPr id="72" name="TextBox 5"/>
          <p:cNvSpPr/>
          <p:nvPr/>
        </p:nvSpPr>
        <p:spPr>
          <a:xfrm>
            <a:off x="20466050" y="12868275"/>
            <a:ext cx="863600" cy="466672"/>
          </a:xfrm>
          <a:prstGeom prst="rect">
            <a:avLst/>
          </a:prstGeom>
          <a:ln w="12700">
            <a:miter lim="400000"/>
          </a:ln>
        </p:spPr>
        <p:txBody>
          <a:bodyPr tIns="91439" bIns="91439">
            <a:spAutoFit/>
          </a:bodyPr>
          <a:lstStyle/>
          <a:p>
            <a:pPr algn="l" defTabSz="1828800">
              <a:defRPr sz="2000" b="1">
                <a:solidFill>
                  <a:srgbClr val="595959"/>
                </a:solidFill>
                <a:latin typeface="Arial"/>
                <a:ea typeface="Arial"/>
                <a:cs typeface="Arial"/>
                <a:sym typeface="Arial"/>
              </a:defRPr>
            </a:pPr>
            <a:endParaRPr/>
          </a:p>
        </p:txBody>
      </p:sp>
      <p:sp>
        <p:nvSpPr>
          <p:cNvPr id="73" name="Title Text"/>
          <p:cNvSpPr>
            <a:spLocks noGrp="1"/>
          </p:cNvSpPr>
          <p:nvPr>
            <p:ph type="title"/>
          </p:nvPr>
        </p:nvSpPr>
        <p:spPr>
          <a:xfrm>
            <a:off x="3429000" y="372536"/>
            <a:ext cx="17602200" cy="1676396"/>
          </a:xfrm>
          <a:prstGeom prst="rect">
            <a:avLst/>
          </a:prstGeom>
        </p:spPr>
        <p:txBody>
          <a:bodyPr lIns="91439" tIns="91439" rIns="91439" bIns="91439"/>
          <a:lstStyle>
            <a:lvl1pPr algn="l" defTabSz="1828800">
              <a:lnSpc>
                <a:spcPct val="90000"/>
              </a:lnSpc>
              <a:defRPr sz="5600">
                <a:solidFill>
                  <a:srgbClr val="393939"/>
                </a:solidFill>
                <a:latin typeface="Arial"/>
                <a:ea typeface="Arial"/>
                <a:cs typeface="Arial"/>
                <a:sym typeface="Arial"/>
              </a:defRPr>
            </a:lvl1pPr>
          </a:lstStyle>
          <a:p>
            <a:r>
              <a:t>Title Text</a:t>
            </a:r>
          </a:p>
        </p:txBody>
      </p:sp>
      <p:sp>
        <p:nvSpPr>
          <p:cNvPr id="74" name="Body Level One…"/>
          <p:cNvSpPr>
            <a:spLocks noGrp="1"/>
          </p:cNvSpPr>
          <p:nvPr>
            <p:ph type="body" idx="1"/>
          </p:nvPr>
        </p:nvSpPr>
        <p:spPr>
          <a:xfrm>
            <a:off x="3429000" y="2740884"/>
            <a:ext cx="17574768" cy="10179251"/>
          </a:xfrm>
          <a:prstGeom prst="rect">
            <a:avLst/>
          </a:prstGeom>
        </p:spPr>
        <p:txBody>
          <a:bodyPr lIns="91439" tIns="91439" rIns="91439" bIns="91439" anchor="t"/>
          <a:lstStyle>
            <a:lvl1pPr marL="339725" indent="-339725" algn="l" defTabSz="1828800">
              <a:spcBef>
                <a:spcPts val="2400"/>
              </a:spcBef>
              <a:buClr>
                <a:srgbClr val="A6A6A6"/>
              </a:buClr>
              <a:buSzPct val="90000"/>
              <a:buFont typeface="Arial"/>
              <a:defRPr sz="4000">
                <a:solidFill>
                  <a:srgbClr val="000000"/>
                </a:solidFill>
                <a:latin typeface="Arial"/>
                <a:ea typeface="Arial"/>
                <a:cs typeface="Arial"/>
                <a:sym typeface="Arial"/>
              </a:defRPr>
            </a:lvl1pPr>
            <a:lvl2pPr marL="736600" indent="-508000" algn="l" defTabSz="1828800">
              <a:spcBef>
                <a:spcPts val="2400"/>
              </a:spcBef>
              <a:buClr>
                <a:srgbClr val="A6A6A6"/>
              </a:buClr>
              <a:buSzPct val="90000"/>
              <a:buFont typeface="Arial"/>
              <a:buChar char="–"/>
              <a:defRPr sz="4000">
                <a:solidFill>
                  <a:srgbClr val="000000"/>
                </a:solidFill>
                <a:latin typeface="Arial"/>
                <a:ea typeface="Arial"/>
                <a:cs typeface="Arial"/>
                <a:sym typeface="Arial"/>
              </a:defRPr>
            </a:lvl2pPr>
            <a:lvl3pPr marL="881857" indent="-424657" algn="l" defTabSz="1828800">
              <a:spcBef>
                <a:spcPts val="2400"/>
              </a:spcBef>
              <a:buClr>
                <a:srgbClr val="A6A6A6"/>
              </a:buClr>
              <a:buSzPct val="90000"/>
              <a:buFont typeface="Arial"/>
              <a:defRPr sz="4000">
                <a:solidFill>
                  <a:srgbClr val="000000"/>
                </a:solidFill>
                <a:latin typeface="Arial"/>
                <a:ea typeface="Arial"/>
                <a:cs typeface="Arial"/>
                <a:sym typeface="Arial"/>
              </a:defRPr>
            </a:lvl3pPr>
            <a:lvl4pPr marL="1171122" indent="-485322" algn="l" defTabSz="1828800">
              <a:spcBef>
                <a:spcPts val="2400"/>
              </a:spcBef>
              <a:buClr>
                <a:srgbClr val="A6A6A6"/>
              </a:buClr>
              <a:buSzPct val="90000"/>
              <a:buFont typeface="Arial"/>
              <a:buChar char="̶"/>
              <a:defRPr sz="4000">
                <a:solidFill>
                  <a:srgbClr val="000000"/>
                </a:solidFill>
                <a:latin typeface="Arial"/>
                <a:ea typeface="Arial"/>
                <a:cs typeface="Arial"/>
                <a:sym typeface="Arial"/>
              </a:defRPr>
            </a:lvl4pPr>
            <a:lvl5pPr marL="1365779" indent="-560916" algn="l" defTabSz="1828800">
              <a:spcBef>
                <a:spcPts val="2400"/>
              </a:spcBef>
              <a:buClr>
                <a:srgbClr val="A6A6A6"/>
              </a:buClr>
              <a:buSzPct val="90000"/>
              <a:buFont typeface="Arial"/>
              <a:defRPr sz="4000">
                <a:solidFill>
                  <a:srgbClr val="000000"/>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Only">
    <p:bg>
      <p:bgPr>
        <a:solidFill>
          <a:srgbClr val="FFFFFF"/>
        </a:solidFill>
        <a:effectLst/>
      </p:bgPr>
    </p:bg>
    <p:spTree>
      <p:nvGrpSpPr>
        <p:cNvPr id="1" name=""/>
        <p:cNvGrpSpPr/>
        <p:nvPr/>
      </p:nvGrpSpPr>
      <p:grpSpPr>
        <a:xfrm>
          <a:off x="0" y="0"/>
          <a:ext cx="0" cy="0"/>
          <a:chOff x="0" y="0"/>
          <a:chExt cx="0" cy="0"/>
        </a:xfrm>
      </p:grpSpPr>
      <p:sp>
        <p:nvSpPr>
          <p:cNvPr id="81" name="Picture 11"/>
          <p:cNvSpPr/>
          <p:nvPr/>
        </p:nvSpPr>
        <p:spPr>
          <a:xfrm>
            <a:off x="3048000" y="13668376"/>
            <a:ext cx="18288000" cy="85725"/>
          </a:xfrm>
          <a:prstGeom prst="rect">
            <a:avLst/>
          </a:prstGeom>
          <a:ln w="12700">
            <a:miter lim="400000"/>
          </a:ln>
        </p:spPr>
        <p:txBody>
          <a:bodyPr tIns="91439" bIns="91439" anchor="ctr"/>
          <a:lstStyle/>
          <a:p>
            <a:pPr algn="l" defTabSz="1828800">
              <a:defRPr sz="3600">
                <a:solidFill>
                  <a:srgbClr val="000000"/>
                </a:solidFill>
                <a:latin typeface="Calibri"/>
                <a:ea typeface="Calibri"/>
                <a:cs typeface="Calibri"/>
                <a:sym typeface="Calibri"/>
              </a:defRPr>
            </a:pPr>
            <a:endParaRPr/>
          </a:p>
        </p:txBody>
      </p:sp>
      <p:sp>
        <p:nvSpPr>
          <p:cNvPr id="82" name="Slide Number"/>
          <p:cNvSpPr>
            <a:spLocks noGrp="1"/>
          </p:cNvSpPr>
          <p:nvPr>
            <p:ph type="sldNum" sz="quarter" idx="2"/>
          </p:nvPr>
        </p:nvSpPr>
        <p:spPr>
          <a:xfrm>
            <a:off x="20466050" y="12868275"/>
            <a:ext cx="478106" cy="466672"/>
          </a:xfrm>
          <a:prstGeom prst="rect">
            <a:avLst/>
          </a:prstGeom>
        </p:spPr>
        <p:txBody>
          <a:bodyPr lIns="91439" tIns="91439" rIns="91439" bIns="91439"/>
          <a:lstStyle>
            <a:lvl1pPr algn="l" defTabSz="1828800">
              <a:defRPr sz="2000" b="1">
                <a:solidFill>
                  <a:srgbClr val="595959"/>
                </a:solidFill>
                <a:latin typeface="Arial"/>
                <a:ea typeface="Arial"/>
                <a:cs typeface="Arial"/>
                <a:sym typeface="Arial"/>
              </a:defRPr>
            </a:lvl1pPr>
          </a:lstStyle>
          <a:p>
            <a:fld id="{86CB4B4D-7CA3-9044-876B-883B54F8677D}" type="slidenum">
              <a:t>‹#›</a:t>
            </a:fld>
            <a:endParaRPr/>
          </a:p>
        </p:txBody>
      </p:sp>
      <p:sp>
        <p:nvSpPr>
          <p:cNvPr id="83" name="Straight Connector 6"/>
          <p:cNvSpPr/>
          <p:nvPr/>
        </p:nvSpPr>
        <p:spPr>
          <a:xfrm>
            <a:off x="3028950" y="13627100"/>
            <a:ext cx="18300700" cy="0"/>
          </a:xfrm>
          <a:prstGeom prst="line">
            <a:avLst/>
          </a:prstGeom>
          <a:ln w="50800">
            <a:solidFill>
              <a:srgbClr val="57649B"/>
            </a:solidFill>
            <a:miter/>
          </a:ln>
        </p:spPr>
        <p:txBody>
          <a:bodyPr tIns="91439" bIns="91439"/>
          <a:lstStyle/>
          <a:p>
            <a:pPr algn="l" defTabSz="1828800">
              <a:defRPr sz="3600">
                <a:solidFill>
                  <a:srgbClr val="000000"/>
                </a:solidFill>
                <a:latin typeface="Calibri"/>
                <a:ea typeface="Calibri"/>
                <a:cs typeface="Calibri"/>
                <a:sym typeface="Calibri"/>
              </a:defRPr>
            </a:pPr>
            <a:endParaRPr/>
          </a:p>
        </p:txBody>
      </p:sp>
      <p:sp>
        <p:nvSpPr>
          <p:cNvPr id="84" name="Title Text"/>
          <p:cNvSpPr>
            <a:spLocks noGrp="1"/>
          </p:cNvSpPr>
          <p:nvPr>
            <p:ph type="title"/>
          </p:nvPr>
        </p:nvSpPr>
        <p:spPr>
          <a:xfrm>
            <a:off x="3429000" y="372536"/>
            <a:ext cx="17602200" cy="1676396"/>
          </a:xfrm>
          <a:prstGeom prst="rect">
            <a:avLst/>
          </a:prstGeom>
        </p:spPr>
        <p:txBody>
          <a:bodyPr lIns="91439" tIns="91439" rIns="91439" bIns="91439"/>
          <a:lstStyle>
            <a:lvl1pPr algn="l" defTabSz="1828800">
              <a:lnSpc>
                <a:spcPct val="90000"/>
              </a:lnSpc>
              <a:defRPr sz="5600">
                <a:latin typeface="Arial"/>
                <a:ea typeface="Arial"/>
                <a:cs typeface="Arial"/>
                <a:sym typeface="Arial"/>
              </a:defRPr>
            </a:lvl1pPr>
          </a:lstStyle>
          <a:p>
            <a:r>
              <a:t>Title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63031"/>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1689100" y="3556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11958984" y="13081000"/>
            <a:ext cx="453332" cy="506810"/>
          </a:xfrm>
          <a:prstGeom prst="rect">
            <a:avLst/>
          </a:prstGeom>
          <a:ln w="12700">
            <a:miter lim="400000"/>
          </a:ln>
        </p:spPr>
        <p:txBody>
          <a:bodyPr wrap="none" lIns="50800" tIns="50800" rIns="50800" bIns="50800">
            <a:spAutoFit/>
          </a:bodyPr>
          <a:lstStyle>
            <a:lvl1pPr defTabSz="825500">
              <a:defRPr sz="2400">
                <a:solidFill>
                  <a:srgbClr val="FFFFFF"/>
                </a:solidFill>
                <a:latin typeface="Helvetica"/>
                <a:ea typeface="Helvetica"/>
                <a:cs typeface="Helvetica"/>
                <a:sym typeface="Helvetica"/>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82550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a:ea typeface="Helvetica"/>
          <a:cs typeface="Helvetica"/>
          <a:sym typeface="Helvetica"/>
        </a:defRPr>
      </a:lvl1pPr>
      <a:lvl2pPr marL="0" marR="0" indent="228600" algn="ctr" defTabSz="82550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a:ea typeface="Helvetica"/>
          <a:cs typeface="Helvetica"/>
          <a:sym typeface="Helvetica"/>
        </a:defRPr>
      </a:lvl2pPr>
      <a:lvl3pPr marL="0" marR="0" indent="457200" algn="ctr" defTabSz="82550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a:ea typeface="Helvetica"/>
          <a:cs typeface="Helvetica"/>
          <a:sym typeface="Helvetica"/>
        </a:defRPr>
      </a:lvl3pPr>
      <a:lvl4pPr marL="0" marR="0" indent="685800" algn="ctr" defTabSz="82550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a:ea typeface="Helvetica"/>
          <a:cs typeface="Helvetica"/>
          <a:sym typeface="Helvetica"/>
        </a:defRPr>
      </a:lvl4pPr>
      <a:lvl5pPr marL="0" marR="0" indent="914400" algn="ctr" defTabSz="82550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a:ea typeface="Helvetica"/>
          <a:cs typeface="Helvetica"/>
          <a:sym typeface="Helvetica"/>
        </a:defRPr>
      </a:lvl5pPr>
      <a:lvl6pPr marL="0" marR="0" indent="1143000" algn="ctr" defTabSz="82550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a:ea typeface="Helvetica"/>
          <a:cs typeface="Helvetica"/>
          <a:sym typeface="Helvetica"/>
        </a:defRPr>
      </a:lvl6pPr>
      <a:lvl7pPr marL="0" marR="0" indent="1371600" algn="ctr" defTabSz="82550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a:ea typeface="Helvetica"/>
          <a:cs typeface="Helvetica"/>
          <a:sym typeface="Helvetica"/>
        </a:defRPr>
      </a:lvl7pPr>
      <a:lvl8pPr marL="0" marR="0" indent="1600200" algn="ctr" defTabSz="82550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a:ea typeface="Helvetica"/>
          <a:cs typeface="Helvetica"/>
          <a:sym typeface="Helvetica"/>
        </a:defRPr>
      </a:lvl8pPr>
      <a:lvl9pPr marL="0" marR="0" indent="1828800" algn="ctr" defTabSz="82550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a:ea typeface="Helvetica"/>
          <a:cs typeface="Helvetica"/>
          <a:sym typeface="Helvetica"/>
        </a:defRPr>
      </a:lvl9pPr>
    </p:titleStyle>
    <p:bodyStyle>
      <a:lvl1pPr marL="635000" marR="0" indent="-635000" algn="ctr" defTabSz="825500" latinLnBrk="0">
        <a:lnSpc>
          <a:spcPct val="100000"/>
        </a:lnSpc>
        <a:spcBef>
          <a:spcPts val="34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Lato Bold"/>
        </a:defRPr>
      </a:lvl1pPr>
      <a:lvl2pPr marL="1270000" marR="0" indent="-635000" algn="ctr" defTabSz="825500" latinLnBrk="0">
        <a:lnSpc>
          <a:spcPct val="100000"/>
        </a:lnSpc>
        <a:spcBef>
          <a:spcPts val="34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Lato Bold"/>
        </a:defRPr>
      </a:lvl2pPr>
      <a:lvl3pPr marL="1905000" marR="0" indent="-635000" algn="ctr" defTabSz="825500" latinLnBrk="0">
        <a:lnSpc>
          <a:spcPct val="100000"/>
        </a:lnSpc>
        <a:spcBef>
          <a:spcPts val="34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Lato Bold"/>
        </a:defRPr>
      </a:lvl3pPr>
      <a:lvl4pPr marL="2540000" marR="0" indent="-635000" algn="ctr" defTabSz="825500" latinLnBrk="0">
        <a:lnSpc>
          <a:spcPct val="100000"/>
        </a:lnSpc>
        <a:spcBef>
          <a:spcPts val="34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Lato Bold"/>
        </a:defRPr>
      </a:lvl4pPr>
      <a:lvl5pPr marL="3175000" marR="0" indent="-635000" algn="ctr" defTabSz="825500" latinLnBrk="0">
        <a:lnSpc>
          <a:spcPct val="100000"/>
        </a:lnSpc>
        <a:spcBef>
          <a:spcPts val="34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Lato Bold"/>
        </a:defRPr>
      </a:lvl5pPr>
      <a:lvl6pPr marL="3810000" marR="0" indent="-635000" algn="ctr" defTabSz="825500" latinLnBrk="0">
        <a:lnSpc>
          <a:spcPct val="100000"/>
        </a:lnSpc>
        <a:spcBef>
          <a:spcPts val="34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Lato Bold"/>
        </a:defRPr>
      </a:lvl6pPr>
      <a:lvl7pPr marL="4445000" marR="0" indent="-635000" algn="ctr" defTabSz="825500" latinLnBrk="0">
        <a:lnSpc>
          <a:spcPct val="100000"/>
        </a:lnSpc>
        <a:spcBef>
          <a:spcPts val="34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Lato Bold"/>
        </a:defRPr>
      </a:lvl7pPr>
      <a:lvl8pPr marL="5080000" marR="0" indent="-635000" algn="ctr" defTabSz="825500" latinLnBrk="0">
        <a:lnSpc>
          <a:spcPct val="100000"/>
        </a:lnSpc>
        <a:spcBef>
          <a:spcPts val="34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Lato Bold"/>
        </a:defRPr>
      </a:lvl8pPr>
      <a:lvl9pPr marL="5715000" marR="0" indent="-635000" algn="ctr" defTabSz="825500" latinLnBrk="0">
        <a:lnSpc>
          <a:spcPct val="100000"/>
        </a:lnSpc>
        <a:spcBef>
          <a:spcPts val="34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Lato Bold"/>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preplocator.org" TargetMode="External"/><Relationship Id="rId2" Type="http://schemas.openxmlformats.org/officeDocument/2006/relationships/hyperlink" Target="http://HIVGuidelines.org" TargetMode="External"/><Relationship Id="rId1" Type="http://schemas.openxmlformats.org/officeDocument/2006/relationships/slideLayout" Target="../slideLayouts/slideLayout5.xml"/><Relationship Id="rId4" Type="http://schemas.openxmlformats.org/officeDocument/2006/relationships/hyperlink" Target="http://www.motivationalinterviewing.org"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www.ptsd.va.gov/public/types/violence/index.asp" TargetMode="External"/><Relationship Id="rId2" Type="http://schemas.openxmlformats.org/officeDocument/2006/relationships/hyperlink" Target="http://jamanetwork.com/journals/jama/fullarticle/2484345"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hyperlink" Target="https://www.jointcommission.org/assets/1/23/Quick_Safety_Issue_23_Apr_2016.pdf"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p:cNvGrpSpPr/>
          <p:nvPr/>
        </p:nvGrpSpPr>
        <p:grpSpPr>
          <a:xfrm>
            <a:off x="4613" y="12718992"/>
            <a:ext cx="24374774" cy="1008964"/>
            <a:chOff x="0" y="0"/>
            <a:chExt cx="24374773" cy="1008962"/>
          </a:xfrm>
        </p:grpSpPr>
        <p:sp>
          <p:nvSpPr>
            <p:cNvPr id="156" name="Rectangle"/>
            <p:cNvSpPr/>
            <p:nvPr/>
          </p:nvSpPr>
          <p:spPr>
            <a:xfrm rot="16200000">
              <a:off x="8619701" y="-1763759"/>
              <a:ext cx="1008964" cy="4536482"/>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157" name="Rectangle"/>
            <p:cNvSpPr/>
            <p:nvPr/>
          </p:nvSpPr>
          <p:spPr>
            <a:xfrm rot="16200000">
              <a:off x="12201084" y="-980378"/>
              <a:ext cx="1008963" cy="296971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158" name="Rectangle"/>
            <p:cNvSpPr/>
            <p:nvPr/>
          </p:nvSpPr>
          <p:spPr>
            <a:xfrm rot="16200000">
              <a:off x="22385433" y="-980378"/>
              <a:ext cx="1008963" cy="2969718"/>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159" name="Rectangle"/>
            <p:cNvSpPr/>
            <p:nvPr/>
          </p:nvSpPr>
          <p:spPr>
            <a:xfrm rot="16200000">
              <a:off x="18402234" y="-1990056"/>
              <a:ext cx="1008964" cy="4989076"/>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160" name="Rectangle"/>
            <p:cNvSpPr/>
            <p:nvPr/>
          </p:nvSpPr>
          <p:spPr>
            <a:xfrm rot="16200000">
              <a:off x="14847920" y="-660658"/>
              <a:ext cx="1008963" cy="2330279"/>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161" name="Rectangle"/>
            <p:cNvSpPr/>
            <p:nvPr/>
          </p:nvSpPr>
          <p:spPr>
            <a:xfrm rot="16200000">
              <a:off x="3034236" y="-3034237"/>
              <a:ext cx="1008963" cy="7077437"/>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163" name="Untitled.jpeg" descr="Untitled.jpeg"/>
          <p:cNvPicPr>
            <a:picLocks noChangeAspect="1"/>
          </p:cNvPicPr>
          <p:nvPr/>
        </p:nvPicPr>
        <p:blipFill>
          <a:blip r:embed="rId2"/>
          <a:srcRect t="7130"/>
          <a:stretch>
            <a:fillRect/>
          </a:stretch>
        </p:blipFill>
        <p:spPr>
          <a:xfrm>
            <a:off x="-162237" y="-88532"/>
            <a:ext cx="24708474" cy="1283453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Assessing Mental Health"/>
          <p:cNvSpPr/>
          <p:nvPr/>
        </p:nvSpPr>
        <p:spPr>
          <a:xfrm>
            <a:off x="2641496" y="1423361"/>
            <a:ext cx="19101008" cy="184491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821531">
              <a:defRPr sz="9600">
                <a:solidFill>
                  <a:srgbClr val="D63D26"/>
                </a:solidFill>
                <a:latin typeface="Montserrat Bold"/>
                <a:ea typeface="Montserrat Bold"/>
                <a:cs typeface="Montserrat Bold"/>
                <a:sym typeface="Montserrat Bold"/>
              </a:defRPr>
            </a:lvl1pPr>
          </a:lstStyle>
          <a:p>
            <a:r>
              <a:t>Assessing Mental Health</a:t>
            </a:r>
          </a:p>
        </p:txBody>
      </p:sp>
      <p:grpSp>
        <p:nvGrpSpPr>
          <p:cNvPr id="270" name="Group"/>
          <p:cNvGrpSpPr/>
          <p:nvPr/>
        </p:nvGrpSpPr>
        <p:grpSpPr>
          <a:xfrm>
            <a:off x="-4851" y="-60088"/>
            <a:ext cx="1183509" cy="13794201"/>
            <a:chOff x="0" y="0"/>
            <a:chExt cx="1183507" cy="13794200"/>
          </a:xfrm>
        </p:grpSpPr>
        <p:sp>
          <p:nvSpPr>
            <p:cNvPr id="264"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65"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66"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67"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68"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69"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271" name="pasted-image.pdf" descr="pasted-image.pdf"/>
          <p:cNvPicPr>
            <a:picLocks noChangeAspect="1"/>
          </p:cNvPicPr>
          <p:nvPr/>
        </p:nvPicPr>
        <p:blipFill>
          <a:blip r:embed="rId3">
            <a:alphaModFix amt="30482"/>
          </a:blip>
          <a:stretch>
            <a:fillRect/>
          </a:stretch>
        </p:blipFill>
        <p:spPr>
          <a:xfrm>
            <a:off x="21901901" y="11362437"/>
            <a:ext cx="1844919" cy="1844919"/>
          </a:xfrm>
          <a:prstGeom prst="rect">
            <a:avLst/>
          </a:prstGeom>
          <a:ln w="12700">
            <a:miter lim="400000"/>
          </a:ln>
        </p:spPr>
      </p:pic>
      <p:sp>
        <p:nvSpPr>
          <p:cNvPr id="272" name="Set the tone…"/>
          <p:cNvSpPr/>
          <p:nvPr/>
        </p:nvSpPr>
        <p:spPr>
          <a:xfrm>
            <a:off x="8678006" y="3872130"/>
            <a:ext cx="10682344" cy="7190025"/>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p>
            <a:pPr marL="635000" indent="-635000" algn="l" defTabSz="821531">
              <a:spcBef>
                <a:spcPts val="3000"/>
              </a:spcBef>
              <a:buClr>
                <a:srgbClr val="D8BA66"/>
              </a:buClr>
              <a:buSzPct val="75000"/>
              <a:buChar char="‣"/>
              <a:defRPr sz="4800">
                <a:solidFill>
                  <a:srgbClr val="53585F"/>
                </a:solidFill>
              </a:defRPr>
            </a:pPr>
            <a:r>
              <a:t>Set the tone </a:t>
            </a:r>
          </a:p>
          <a:p>
            <a:pPr marL="635000" indent="-635000" algn="l" defTabSz="821531">
              <a:spcBef>
                <a:spcPts val="3000"/>
              </a:spcBef>
              <a:buClr>
                <a:srgbClr val="D8BA66"/>
              </a:buClr>
              <a:buSzPct val="75000"/>
              <a:buChar char="‣"/>
              <a:defRPr sz="4800">
                <a:solidFill>
                  <a:srgbClr val="53585F"/>
                </a:solidFill>
              </a:defRPr>
            </a:pPr>
            <a:r>
              <a:t>Start with general questions </a:t>
            </a:r>
          </a:p>
          <a:p>
            <a:pPr marL="635000" indent="-635000" algn="l" defTabSz="821531">
              <a:spcBef>
                <a:spcPts val="3000"/>
              </a:spcBef>
              <a:buClr>
                <a:srgbClr val="D8BA66"/>
              </a:buClr>
              <a:buSzPct val="75000"/>
              <a:buChar char="‣"/>
              <a:defRPr sz="4800">
                <a:solidFill>
                  <a:srgbClr val="53585F"/>
                </a:solidFill>
              </a:defRPr>
            </a:pPr>
            <a:r>
              <a:t>Listen with your brain AND body</a:t>
            </a:r>
          </a:p>
          <a:p>
            <a:pPr marL="635000" indent="-635000" algn="l" defTabSz="821531">
              <a:spcBef>
                <a:spcPts val="3000"/>
              </a:spcBef>
              <a:buClr>
                <a:srgbClr val="D8BA66"/>
              </a:buClr>
              <a:buSzPct val="75000"/>
              <a:buChar char="‣"/>
              <a:defRPr sz="4800">
                <a:solidFill>
                  <a:srgbClr val="53585F"/>
                </a:solidFill>
              </a:defRPr>
            </a:pPr>
            <a:r>
              <a:t>End the assessment strong</a:t>
            </a:r>
          </a:p>
          <a:p>
            <a:pPr marL="635000" indent="-635000" algn="l" defTabSz="821531">
              <a:spcBef>
                <a:spcPts val="3000"/>
              </a:spcBef>
              <a:buClr>
                <a:srgbClr val="D8BA66"/>
              </a:buClr>
              <a:buSzPct val="75000"/>
              <a:buChar char="‣"/>
              <a:defRPr sz="4800">
                <a:solidFill>
                  <a:srgbClr val="53585F"/>
                </a:solidFill>
              </a:defRPr>
            </a:pPr>
            <a:r>
              <a:t>Follow-up with in the week</a:t>
            </a:r>
          </a:p>
        </p:txBody>
      </p:sp>
      <p:pic>
        <p:nvPicPr>
          <p:cNvPr id="273" name="pasted-image.pdf" descr="pasted-image.pdf"/>
          <p:cNvPicPr>
            <a:picLocks noChangeAspect="1"/>
          </p:cNvPicPr>
          <p:nvPr/>
        </p:nvPicPr>
        <p:blipFill>
          <a:blip r:embed="rId4"/>
          <a:stretch>
            <a:fillRect/>
          </a:stretch>
        </p:blipFill>
        <p:spPr>
          <a:xfrm>
            <a:off x="2593086" y="3817785"/>
            <a:ext cx="5105283" cy="514941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Depression / Anxiety"/>
          <p:cNvSpPr/>
          <p:nvPr/>
        </p:nvSpPr>
        <p:spPr>
          <a:xfrm>
            <a:off x="2641496" y="1423361"/>
            <a:ext cx="19101008" cy="184491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821531">
              <a:defRPr sz="9600">
                <a:solidFill>
                  <a:srgbClr val="D63D26"/>
                </a:solidFill>
                <a:latin typeface="Montserrat Bold"/>
                <a:ea typeface="Montserrat Bold"/>
                <a:cs typeface="Montserrat Bold"/>
                <a:sym typeface="Montserrat Bold"/>
              </a:defRPr>
            </a:lvl1pPr>
          </a:lstStyle>
          <a:p>
            <a:r>
              <a:t>Depression / Anxiety</a:t>
            </a:r>
          </a:p>
        </p:txBody>
      </p:sp>
      <p:grpSp>
        <p:nvGrpSpPr>
          <p:cNvPr id="284" name="Group"/>
          <p:cNvGrpSpPr/>
          <p:nvPr/>
        </p:nvGrpSpPr>
        <p:grpSpPr>
          <a:xfrm>
            <a:off x="-4851" y="-60088"/>
            <a:ext cx="1183509" cy="13794201"/>
            <a:chOff x="0" y="0"/>
            <a:chExt cx="1183507" cy="13794200"/>
          </a:xfrm>
        </p:grpSpPr>
        <p:sp>
          <p:nvSpPr>
            <p:cNvPr id="278"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79"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80"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81"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82"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83"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285" name="pasted-image.pdf" descr="pasted-image.pdf"/>
          <p:cNvPicPr>
            <a:picLocks noChangeAspect="1"/>
          </p:cNvPicPr>
          <p:nvPr/>
        </p:nvPicPr>
        <p:blipFill>
          <a:blip r:embed="rId3">
            <a:alphaModFix amt="30482"/>
          </a:blip>
          <a:stretch>
            <a:fillRect/>
          </a:stretch>
        </p:blipFill>
        <p:spPr>
          <a:xfrm>
            <a:off x="21901901" y="11362437"/>
            <a:ext cx="1844919" cy="1844919"/>
          </a:xfrm>
          <a:prstGeom prst="rect">
            <a:avLst/>
          </a:prstGeom>
          <a:ln w="12700">
            <a:miter lim="400000"/>
          </a:ln>
        </p:spPr>
      </p:pic>
      <p:sp>
        <p:nvSpPr>
          <p:cNvPr id="286" name="United States Preventive Services Task Force recommends screening for depression in the general adult population…"/>
          <p:cNvSpPr/>
          <p:nvPr/>
        </p:nvSpPr>
        <p:spPr>
          <a:xfrm>
            <a:off x="10736920" y="4052587"/>
            <a:ext cx="10763043" cy="6994200"/>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p>
            <a:pPr marL="635000" indent="-635000" algn="l" defTabSz="821531">
              <a:spcBef>
                <a:spcPts val="3000"/>
              </a:spcBef>
              <a:buClr>
                <a:srgbClr val="D8BA66"/>
              </a:buClr>
              <a:buSzPct val="75000"/>
              <a:buChar char="‣"/>
              <a:defRPr sz="4000">
                <a:solidFill>
                  <a:srgbClr val="53585F"/>
                </a:solidFill>
              </a:defRPr>
            </a:pPr>
            <a:r>
              <a:t>United States Preventive Services Task Force recommends screening for depression in the general adult population</a:t>
            </a:r>
          </a:p>
          <a:p>
            <a:pPr marL="635000" indent="-635000" algn="l" defTabSz="821531">
              <a:spcBef>
                <a:spcPts val="3000"/>
              </a:spcBef>
              <a:buClr>
                <a:srgbClr val="D8BA66"/>
              </a:buClr>
              <a:buSzPct val="75000"/>
              <a:buChar char="‣"/>
              <a:defRPr sz="4000">
                <a:solidFill>
                  <a:srgbClr val="53585F"/>
                </a:solidFill>
              </a:defRPr>
            </a:pPr>
            <a:r>
              <a:t>Screening should be implemented with adequate systems in place to ensure accurate diagnosis, effective treatment, and appropriate follow-up</a:t>
            </a:r>
          </a:p>
          <a:p>
            <a:pPr marL="635000" indent="-635000" algn="l" defTabSz="821531">
              <a:spcBef>
                <a:spcPts val="3000"/>
              </a:spcBef>
              <a:buClr>
                <a:srgbClr val="D8BA66"/>
              </a:buClr>
              <a:buSzPct val="75000"/>
              <a:buChar char="‣"/>
              <a:defRPr sz="4000">
                <a:solidFill>
                  <a:srgbClr val="53585F"/>
                </a:solidFill>
              </a:defRPr>
            </a:pPr>
            <a:r>
              <a:t>Recommendation does not include screening frequency</a:t>
            </a:r>
          </a:p>
        </p:txBody>
      </p:sp>
      <p:pic>
        <p:nvPicPr>
          <p:cNvPr id="287" name="pasted-image.pdf" descr="pasted-image.pdf"/>
          <p:cNvPicPr>
            <a:picLocks noChangeAspect="1"/>
          </p:cNvPicPr>
          <p:nvPr/>
        </p:nvPicPr>
        <p:blipFill>
          <a:blip r:embed="rId4"/>
          <a:stretch>
            <a:fillRect/>
          </a:stretch>
        </p:blipFill>
        <p:spPr>
          <a:xfrm>
            <a:off x="2666520" y="4296298"/>
            <a:ext cx="7538985" cy="5123404"/>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Patient Health Questionnaire-2 (PHQ-2)"/>
          <p:cNvSpPr/>
          <p:nvPr/>
        </p:nvSpPr>
        <p:spPr>
          <a:xfrm>
            <a:off x="1527042" y="2107477"/>
            <a:ext cx="21329915" cy="1151468"/>
          </a:xfrm>
          <a:prstGeom prst="rect">
            <a:avLst/>
          </a:prstGeom>
          <a:ln w="12700">
            <a:miter lim="400000"/>
          </a:ln>
          <a:extLst>
            <a:ext uri="{C572A759-6A51-4108-AA02-DFA0A04FC94B}">
              <ma14:wrappingTextBoxFlag xmlns="" xmlns:ma14="http://schemas.microsoft.com/office/mac/drawingml/2011/main" val="1"/>
            </a:ext>
          </a:extLst>
        </p:spPr>
        <p:txBody>
          <a:bodyPr lIns="16933" tIns="16933" rIns="16933" bIns="16933" anchor="ctr">
            <a:spAutoFit/>
          </a:bodyPr>
          <a:lstStyle>
            <a:lvl1pPr algn="l" defTabSz="457200">
              <a:lnSpc>
                <a:spcPct val="70000"/>
              </a:lnSpc>
              <a:defRPr sz="7200">
                <a:solidFill>
                  <a:srgbClr val="D63D26"/>
                </a:solidFill>
                <a:latin typeface="Montserrat Bold"/>
                <a:ea typeface="Montserrat Bold"/>
                <a:cs typeface="Montserrat Bold"/>
                <a:sym typeface="Montserrat Bold"/>
              </a:defRPr>
            </a:lvl1pPr>
          </a:lstStyle>
          <a:p>
            <a:r>
              <a:t>Patient Health Questionnaire-2 (PHQ-2)</a:t>
            </a:r>
          </a:p>
        </p:txBody>
      </p:sp>
      <p:graphicFrame>
        <p:nvGraphicFramePr>
          <p:cNvPr id="292" name="Table"/>
          <p:cNvGraphicFramePr/>
          <p:nvPr/>
        </p:nvGraphicFramePr>
        <p:xfrm>
          <a:off x="1863471" y="4027487"/>
          <a:ext cx="19858856" cy="5191531"/>
        </p:xfrm>
        <a:graphic>
          <a:graphicData uri="http://schemas.openxmlformats.org/drawingml/2006/table">
            <a:tbl>
              <a:tblPr>
                <a:tableStyleId>{4C3C2611-4C71-4FC5-86AE-919BDF0F9419}</a:tableStyleId>
              </a:tblPr>
              <a:tblGrid>
                <a:gridCol w="7758301">
                  <a:extLst>
                    <a:ext uri="{9D8B030D-6E8A-4147-A177-3AD203B41FA5}">
                      <a16:colId xmlns:a16="http://schemas.microsoft.com/office/drawing/2014/main" val="20000"/>
                    </a:ext>
                  </a:extLst>
                </a:gridCol>
                <a:gridCol w="2232655">
                  <a:extLst>
                    <a:ext uri="{9D8B030D-6E8A-4147-A177-3AD203B41FA5}">
                      <a16:colId xmlns:a16="http://schemas.microsoft.com/office/drawing/2014/main" val="20001"/>
                    </a:ext>
                  </a:extLst>
                </a:gridCol>
                <a:gridCol w="3289300">
                  <a:extLst>
                    <a:ext uri="{9D8B030D-6E8A-4147-A177-3AD203B41FA5}">
                      <a16:colId xmlns:a16="http://schemas.microsoft.com/office/drawing/2014/main" val="20002"/>
                    </a:ext>
                  </a:extLst>
                </a:gridCol>
                <a:gridCol w="3289300">
                  <a:extLst>
                    <a:ext uri="{9D8B030D-6E8A-4147-A177-3AD203B41FA5}">
                      <a16:colId xmlns:a16="http://schemas.microsoft.com/office/drawing/2014/main" val="20003"/>
                    </a:ext>
                  </a:extLst>
                </a:gridCol>
                <a:gridCol w="3289300">
                  <a:extLst>
                    <a:ext uri="{9D8B030D-6E8A-4147-A177-3AD203B41FA5}">
                      <a16:colId xmlns:a16="http://schemas.microsoft.com/office/drawing/2014/main" val="20004"/>
                    </a:ext>
                  </a:extLst>
                </a:gridCol>
              </a:tblGrid>
              <a:tr h="1778907">
                <a:tc>
                  <a:txBody>
                    <a:bodyPr/>
                    <a:lstStyle/>
                    <a:p>
                      <a:pPr defTabSz="457200">
                        <a:defRPr sz="1800"/>
                      </a:pPr>
                      <a:r>
                        <a:rPr sz="3000">
                          <a:solidFill>
                            <a:srgbClr val="109096"/>
                          </a:solidFill>
                          <a:latin typeface="+mn-lt"/>
                          <a:ea typeface="+mn-ea"/>
                          <a:cs typeface="+mn-cs"/>
                          <a:sym typeface="Lato Bold"/>
                        </a:rPr>
                        <a:t>Over the past 2 weeks, how often have you been bothered by any of  the following problems?</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tc>
                  <a:txBody>
                    <a:bodyPr/>
                    <a:lstStyle/>
                    <a:p>
                      <a:pPr defTabSz="457200">
                        <a:defRPr sz="1800"/>
                      </a:pPr>
                      <a:r>
                        <a:rPr sz="3000">
                          <a:solidFill>
                            <a:srgbClr val="109096"/>
                          </a:solidFill>
                          <a:latin typeface="+mn-lt"/>
                          <a:ea typeface="+mn-ea"/>
                          <a:cs typeface="+mn-cs"/>
                          <a:sym typeface="Lato Bold"/>
                        </a:rPr>
                        <a:t>Not At All</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tc>
                  <a:txBody>
                    <a:bodyPr/>
                    <a:lstStyle/>
                    <a:p>
                      <a:pPr defTabSz="457200">
                        <a:defRPr sz="1800"/>
                      </a:pPr>
                      <a:r>
                        <a:rPr sz="3000">
                          <a:solidFill>
                            <a:srgbClr val="109096"/>
                          </a:solidFill>
                          <a:latin typeface="+mn-lt"/>
                          <a:ea typeface="+mn-ea"/>
                          <a:cs typeface="+mn-cs"/>
                          <a:sym typeface="Lato Bold"/>
                        </a:rPr>
                        <a:t>Several Days</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tc>
                  <a:txBody>
                    <a:bodyPr/>
                    <a:lstStyle/>
                    <a:p>
                      <a:pPr defTabSz="457200">
                        <a:defRPr sz="1800"/>
                      </a:pPr>
                      <a:r>
                        <a:rPr sz="3000">
                          <a:solidFill>
                            <a:srgbClr val="109096"/>
                          </a:solidFill>
                          <a:latin typeface="+mn-lt"/>
                          <a:ea typeface="+mn-ea"/>
                          <a:cs typeface="+mn-cs"/>
                          <a:sym typeface="Lato Bold"/>
                        </a:rPr>
                        <a:t>More Than Half 
The Days</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tc>
                  <a:txBody>
                    <a:bodyPr/>
                    <a:lstStyle/>
                    <a:p>
                      <a:pPr defTabSz="457200">
                        <a:defRPr sz="1800"/>
                      </a:pPr>
                      <a:r>
                        <a:rPr sz="3000">
                          <a:solidFill>
                            <a:srgbClr val="109096"/>
                          </a:solidFill>
                          <a:latin typeface="+mn-lt"/>
                          <a:ea typeface="+mn-ea"/>
                          <a:cs typeface="+mn-cs"/>
                          <a:sym typeface="Lato Bold"/>
                        </a:rPr>
                        <a:t>Nearly Every Day</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extLst>
                  <a:ext uri="{0D108BD9-81ED-4DB2-BD59-A6C34878D82A}">
                    <a16:rowId xmlns:a16="http://schemas.microsoft.com/office/drawing/2014/main" val="10000"/>
                  </a:ext>
                </a:extLst>
              </a:tr>
              <a:tr h="1787024">
                <a:tc>
                  <a:txBody>
                    <a:bodyPr/>
                    <a:lstStyle/>
                    <a:p>
                      <a:pPr algn="l" defTabSz="457200">
                        <a:defRPr sz="1800"/>
                      </a:pPr>
                      <a:r>
                        <a:rPr sz="3000">
                          <a:solidFill>
                            <a:srgbClr val="4D4D4D"/>
                          </a:solidFill>
                          <a:latin typeface="+mn-lt"/>
                          <a:ea typeface="+mn-ea"/>
                          <a:cs typeface="+mn-cs"/>
                          <a:sym typeface="Lato Bold"/>
                        </a:rPr>
                        <a:t>Little interest or pleasure in doing things</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extLst>
                  <a:ext uri="{0D108BD9-81ED-4DB2-BD59-A6C34878D82A}">
                    <a16:rowId xmlns:a16="http://schemas.microsoft.com/office/drawing/2014/main" val="10001"/>
                  </a:ext>
                </a:extLst>
              </a:tr>
              <a:tr h="1625600">
                <a:tc>
                  <a:txBody>
                    <a:bodyPr/>
                    <a:lstStyle/>
                    <a:p>
                      <a:pPr algn="l" defTabSz="457200">
                        <a:defRPr sz="1800"/>
                      </a:pPr>
                      <a:r>
                        <a:rPr sz="3000">
                          <a:solidFill>
                            <a:srgbClr val="4D4D4D"/>
                          </a:solidFill>
                          <a:latin typeface="+mn-lt"/>
                          <a:ea typeface="+mn-ea"/>
                          <a:cs typeface="+mn-cs"/>
                          <a:sym typeface="Lato Bold"/>
                        </a:rPr>
                        <a:t>Feeling down, depressed, or hopeless</a:t>
                      </a:r>
                    </a:p>
                  </a:txBody>
                  <a:tcPr marL="127000" marR="127000" marT="127000" marB="127000" anchor="ctr" horzOverflow="overflow">
                    <a:lnL w="0">
                      <a:miter lim="400000"/>
                    </a:lnL>
                    <a:lnR w="0">
                      <a:miter lim="400000"/>
                    </a:lnR>
                    <a:lnT w="12700">
                      <a:solidFill>
                        <a:srgbClr val="D6D7D6"/>
                      </a:solidFill>
                      <a:miter lim="400000"/>
                    </a:lnT>
                    <a:lnB w="0">
                      <a:miter lim="400000"/>
                    </a:lnB>
                    <a:noFill/>
                  </a:tcPr>
                </a:tc>
                <a:tc>
                  <a:txBody>
                    <a:bodyPr/>
                    <a:lstStyle/>
                    <a:p>
                      <a:pPr defTabSz="457200">
                        <a:defRPr sz="1800"/>
                      </a:pPr>
                      <a:r>
                        <a:rPr sz="3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0">
                      <a:miter lim="400000"/>
                    </a:lnB>
                    <a:noFill/>
                  </a:tcPr>
                </a:tc>
                <a:tc>
                  <a:txBody>
                    <a:bodyPr/>
                    <a:lstStyle/>
                    <a:p>
                      <a:pPr defTabSz="457200">
                        <a:defRPr sz="1800"/>
                      </a:pPr>
                      <a:r>
                        <a:rPr sz="3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0">
                      <a:miter lim="400000"/>
                    </a:lnB>
                    <a:noFill/>
                  </a:tcPr>
                </a:tc>
                <a:tc>
                  <a:txBody>
                    <a:bodyPr/>
                    <a:lstStyle/>
                    <a:p>
                      <a:pPr defTabSz="457200">
                        <a:defRPr sz="1800"/>
                      </a:pPr>
                      <a:r>
                        <a:rPr sz="3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0">
                      <a:miter lim="400000"/>
                    </a:lnB>
                    <a:noFill/>
                  </a:tcPr>
                </a:tc>
                <a:tc>
                  <a:txBody>
                    <a:bodyPr/>
                    <a:lstStyle/>
                    <a:p>
                      <a:pPr defTabSz="457200">
                        <a:defRPr sz="1800"/>
                      </a:pPr>
                      <a:r>
                        <a:rPr sz="3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0">
                      <a:miter lim="400000"/>
                    </a:lnB>
                    <a:noFill/>
                  </a:tcPr>
                </a:tc>
                <a:extLst>
                  <a:ext uri="{0D108BD9-81ED-4DB2-BD59-A6C34878D82A}">
                    <a16:rowId xmlns:a16="http://schemas.microsoft.com/office/drawing/2014/main" val="10002"/>
                  </a:ext>
                </a:extLst>
              </a:tr>
            </a:tbl>
          </a:graphicData>
        </a:graphic>
      </p:graphicFrame>
      <p:sp>
        <p:nvSpPr>
          <p:cNvPr id="293" name="If patient scores &gt; 0 on either question, provider should complete PHQ-9."/>
          <p:cNvSpPr/>
          <p:nvPr/>
        </p:nvSpPr>
        <p:spPr>
          <a:xfrm>
            <a:off x="2131558" y="10849859"/>
            <a:ext cx="14913636" cy="660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825500">
              <a:defRPr sz="3600">
                <a:solidFill>
                  <a:srgbClr val="53585F"/>
                </a:solidFill>
              </a:defRPr>
            </a:lvl1pPr>
          </a:lstStyle>
          <a:p>
            <a:r>
              <a:t>If patient scores &gt; 0 on either question, provider should complete PHQ-9.</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atient Health Questionnaire-9 (PHQ-9)"/>
          <p:cNvSpPr/>
          <p:nvPr/>
        </p:nvSpPr>
        <p:spPr>
          <a:xfrm>
            <a:off x="1527043" y="571674"/>
            <a:ext cx="21329914" cy="1151468"/>
          </a:xfrm>
          <a:prstGeom prst="rect">
            <a:avLst/>
          </a:prstGeom>
          <a:ln w="12700">
            <a:miter lim="400000"/>
          </a:ln>
          <a:extLst>
            <a:ext uri="{C572A759-6A51-4108-AA02-DFA0A04FC94B}">
              <ma14:wrappingTextBoxFlag xmlns="" xmlns:ma14="http://schemas.microsoft.com/office/mac/drawingml/2011/main" val="1"/>
            </a:ext>
          </a:extLst>
        </p:spPr>
        <p:txBody>
          <a:bodyPr lIns="16933" tIns="16933" rIns="16933" bIns="16933" anchor="ctr">
            <a:spAutoFit/>
          </a:bodyPr>
          <a:lstStyle>
            <a:lvl1pPr algn="l" defTabSz="457200">
              <a:lnSpc>
                <a:spcPct val="70000"/>
              </a:lnSpc>
              <a:defRPr sz="7200">
                <a:solidFill>
                  <a:srgbClr val="D63D26"/>
                </a:solidFill>
                <a:latin typeface="Montserrat Bold"/>
                <a:ea typeface="Montserrat Bold"/>
                <a:cs typeface="Montserrat Bold"/>
                <a:sym typeface="Montserrat Bold"/>
              </a:defRPr>
            </a:lvl1pPr>
          </a:lstStyle>
          <a:p>
            <a:r>
              <a:rPr dirty="0"/>
              <a:t>Patient Health Questionnaire-9 (PHQ-9)</a:t>
            </a:r>
          </a:p>
        </p:txBody>
      </p:sp>
      <p:graphicFrame>
        <p:nvGraphicFramePr>
          <p:cNvPr id="298" name="Table"/>
          <p:cNvGraphicFramePr/>
          <p:nvPr/>
        </p:nvGraphicFramePr>
        <p:xfrm>
          <a:off x="1903842" y="2057789"/>
          <a:ext cx="19858855" cy="8494453"/>
        </p:xfrm>
        <a:graphic>
          <a:graphicData uri="http://schemas.openxmlformats.org/drawingml/2006/table">
            <a:tbl>
              <a:tblPr>
                <a:tableStyleId>{4C3C2611-4C71-4FC5-86AE-919BDF0F9419}</a:tableStyleId>
              </a:tblPr>
              <a:tblGrid>
                <a:gridCol w="11198302">
                  <a:extLst>
                    <a:ext uri="{9D8B030D-6E8A-4147-A177-3AD203B41FA5}">
                      <a16:colId xmlns:a16="http://schemas.microsoft.com/office/drawing/2014/main" val="20000"/>
                    </a:ext>
                  </a:extLst>
                </a:gridCol>
                <a:gridCol w="2156698">
                  <a:extLst>
                    <a:ext uri="{9D8B030D-6E8A-4147-A177-3AD203B41FA5}">
                      <a16:colId xmlns:a16="http://schemas.microsoft.com/office/drawing/2014/main" val="20001"/>
                    </a:ext>
                  </a:extLst>
                </a:gridCol>
                <a:gridCol w="1905322">
                  <a:extLst>
                    <a:ext uri="{9D8B030D-6E8A-4147-A177-3AD203B41FA5}">
                      <a16:colId xmlns:a16="http://schemas.microsoft.com/office/drawing/2014/main" val="20002"/>
                    </a:ext>
                  </a:extLst>
                </a:gridCol>
                <a:gridCol w="2290742">
                  <a:extLst>
                    <a:ext uri="{9D8B030D-6E8A-4147-A177-3AD203B41FA5}">
                      <a16:colId xmlns:a16="http://schemas.microsoft.com/office/drawing/2014/main" val="20003"/>
                    </a:ext>
                  </a:extLst>
                </a:gridCol>
                <a:gridCol w="2307791">
                  <a:extLst>
                    <a:ext uri="{9D8B030D-6E8A-4147-A177-3AD203B41FA5}">
                      <a16:colId xmlns:a16="http://schemas.microsoft.com/office/drawing/2014/main" val="20004"/>
                    </a:ext>
                  </a:extLst>
                </a:gridCol>
              </a:tblGrid>
              <a:tr h="930367">
                <a:tc>
                  <a:txBody>
                    <a:bodyPr/>
                    <a:lstStyle/>
                    <a:p>
                      <a:pPr defTabSz="457200">
                        <a:defRPr sz="1800"/>
                      </a:pPr>
                      <a:r>
                        <a:rPr sz="2000" dirty="0">
                          <a:solidFill>
                            <a:srgbClr val="109096"/>
                          </a:solidFill>
                          <a:latin typeface="+mn-lt"/>
                          <a:ea typeface="+mn-ea"/>
                          <a:cs typeface="+mn-cs"/>
                          <a:sym typeface="Lato Bold"/>
                        </a:rPr>
                        <a:t>Over the last 2 weeks, how often have you been bothered  by any of the following problems?</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tc>
                  <a:txBody>
                    <a:bodyPr/>
                    <a:lstStyle/>
                    <a:p>
                      <a:pPr defTabSz="457200">
                        <a:defRPr sz="1800"/>
                      </a:pPr>
                      <a:r>
                        <a:rPr sz="2000">
                          <a:solidFill>
                            <a:srgbClr val="109096"/>
                          </a:solidFill>
                          <a:latin typeface="+mn-lt"/>
                          <a:ea typeface="+mn-ea"/>
                          <a:cs typeface="+mn-cs"/>
                          <a:sym typeface="Lato Bold"/>
                        </a:rPr>
                        <a:t>Not At All</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tc>
                  <a:txBody>
                    <a:bodyPr/>
                    <a:lstStyle/>
                    <a:p>
                      <a:pPr defTabSz="457200">
                        <a:defRPr sz="1800"/>
                      </a:pPr>
                      <a:r>
                        <a:rPr sz="2000">
                          <a:solidFill>
                            <a:srgbClr val="109096"/>
                          </a:solidFill>
                          <a:latin typeface="+mn-lt"/>
                          <a:ea typeface="+mn-ea"/>
                          <a:cs typeface="+mn-cs"/>
                          <a:sym typeface="Lato Bold"/>
                        </a:rPr>
                        <a:t>Several Days</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tc>
                  <a:txBody>
                    <a:bodyPr/>
                    <a:lstStyle/>
                    <a:p>
                      <a:pPr defTabSz="457200">
                        <a:defRPr sz="1800"/>
                      </a:pPr>
                      <a:r>
                        <a:rPr sz="2000">
                          <a:solidFill>
                            <a:srgbClr val="109096"/>
                          </a:solidFill>
                          <a:latin typeface="+mn-lt"/>
                          <a:ea typeface="+mn-ea"/>
                          <a:cs typeface="+mn-cs"/>
                          <a:sym typeface="Lato Bold"/>
                        </a:rPr>
                        <a:t>More Than Half 
The Days</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tc>
                  <a:txBody>
                    <a:bodyPr/>
                    <a:lstStyle/>
                    <a:p>
                      <a:pPr defTabSz="457200">
                        <a:defRPr sz="1800"/>
                      </a:pPr>
                      <a:r>
                        <a:rPr sz="2000">
                          <a:solidFill>
                            <a:srgbClr val="109096"/>
                          </a:solidFill>
                          <a:latin typeface="+mn-lt"/>
                          <a:ea typeface="+mn-ea"/>
                          <a:cs typeface="+mn-cs"/>
                          <a:sym typeface="Lato Bold"/>
                        </a:rPr>
                        <a:t>Nearly Every Day</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extLst>
                  <a:ext uri="{0D108BD9-81ED-4DB2-BD59-A6C34878D82A}">
                    <a16:rowId xmlns:a16="http://schemas.microsoft.com/office/drawing/2014/main" val="10000"/>
                  </a:ext>
                </a:extLst>
              </a:tr>
              <a:tr h="628146">
                <a:tc>
                  <a:txBody>
                    <a:bodyPr/>
                    <a:lstStyle/>
                    <a:p>
                      <a:pPr algn="l" defTabSz="457200">
                        <a:defRPr sz="1800"/>
                      </a:pPr>
                      <a:r>
                        <a:rPr sz="2000">
                          <a:solidFill>
                            <a:srgbClr val="4D4D4D"/>
                          </a:solidFill>
                          <a:latin typeface="+mn-lt"/>
                          <a:ea typeface="+mn-ea"/>
                          <a:cs typeface="+mn-cs"/>
                          <a:sym typeface="Lato Bold"/>
                        </a:rPr>
                        <a:t>1. Little interest or pleasure in doing things</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extLst>
                  <a:ext uri="{0D108BD9-81ED-4DB2-BD59-A6C34878D82A}">
                    <a16:rowId xmlns:a16="http://schemas.microsoft.com/office/drawing/2014/main" val="10001"/>
                  </a:ext>
                </a:extLst>
              </a:tr>
              <a:tr h="628146">
                <a:tc>
                  <a:txBody>
                    <a:bodyPr/>
                    <a:lstStyle/>
                    <a:p>
                      <a:pPr algn="l" defTabSz="457200">
                        <a:defRPr sz="1800"/>
                      </a:pPr>
                      <a:r>
                        <a:rPr sz="2000">
                          <a:solidFill>
                            <a:srgbClr val="4D4D4D"/>
                          </a:solidFill>
                          <a:latin typeface="+mn-lt"/>
                          <a:ea typeface="+mn-ea"/>
                          <a:cs typeface="+mn-cs"/>
                          <a:sym typeface="Lato Bold"/>
                        </a:rPr>
                        <a:t>2. Feeling down, depressed, or hopeless</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extLst>
                  <a:ext uri="{0D108BD9-81ED-4DB2-BD59-A6C34878D82A}">
                    <a16:rowId xmlns:a16="http://schemas.microsoft.com/office/drawing/2014/main" val="10002"/>
                  </a:ext>
                </a:extLst>
              </a:tr>
              <a:tr h="648554">
                <a:tc>
                  <a:txBody>
                    <a:bodyPr/>
                    <a:lstStyle/>
                    <a:p>
                      <a:pPr algn="l" defTabSz="457200">
                        <a:defRPr sz="1800"/>
                      </a:pPr>
                      <a:r>
                        <a:rPr sz="2000">
                          <a:solidFill>
                            <a:srgbClr val="4D4D4D"/>
                          </a:solidFill>
                          <a:latin typeface="+mn-lt"/>
                          <a:ea typeface="+mn-ea"/>
                          <a:cs typeface="+mn-cs"/>
                          <a:sym typeface="Lato Bold"/>
                        </a:rPr>
                        <a:t>3. Trouble falling or staying asleep, or sleeping too much</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extLst>
                  <a:ext uri="{0D108BD9-81ED-4DB2-BD59-A6C34878D82A}">
                    <a16:rowId xmlns:a16="http://schemas.microsoft.com/office/drawing/2014/main" val="10003"/>
                  </a:ext>
                </a:extLst>
              </a:tr>
              <a:tr h="628146">
                <a:tc>
                  <a:txBody>
                    <a:bodyPr/>
                    <a:lstStyle/>
                    <a:p>
                      <a:pPr algn="l" defTabSz="457200">
                        <a:defRPr sz="1800"/>
                      </a:pPr>
                      <a:r>
                        <a:rPr sz="2000">
                          <a:solidFill>
                            <a:srgbClr val="4D4D4D"/>
                          </a:solidFill>
                          <a:latin typeface="+mn-lt"/>
                          <a:ea typeface="+mn-ea"/>
                          <a:cs typeface="+mn-cs"/>
                          <a:sym typeface="Lato Bold"/>
                        </a:rPr>
                        <a:t>4. Feeling tired or having little energy</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extLst>
                  <a:ext uri="{0D108BD9-81ED-4DB2-BD59-A6C34878D82A}">
                    <a16:rowId xmlns:a16="http://schemas.microsoft.com/office/drawing/2014/main" val="10004"/>
                  </a:ext>
                </a:extLst>
              </a:tr>
              <a:tr h="628146">
                <a:tc>
                  <a:txBody>
                    <a:bodyPr/>
                    <a:lstStyle/>
                    <a:p>
                      <a:pPr algn="l" defTabSz="457200">
                        <a:defRPr sz="1800"/>
                      </a:pPr>
                      <a:r>
                        <a:rPr sz="2000">
                          <a:solidFill>
                            <a:srgbClr val="4D4D4D"/>
                          </a:solidFill>
                          <a:latin typeface="+mn-lt"/>
                          <a:ea typeface="+mn-ea"/>
                          <a:cs typeface="+mn-cs"/>
                          <a:sym typeface="Lato Bold"/>
                        </a:rPr>
                        <a:t>5. Poor appetite or overeating</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extLst>
                  <a:ext uri="{0D108BD9-81ED-4DB2-BD59-A6C34878D82A}">
                    <a16:rowId xmlns:a16="http://schemas.microsoft.com/office/drawing/2014/main" val="10005"/>
                  </a:ext>
                </a:extLst>
              </a:tr>
              <a:tr h="1007404">
                <a:tc>
                  <a:txBody>
                    <a:bodyPr/>
                    <a:lstStyle/>
                    <a:p>
                      <a:pPr algn="l" defTabSz="457200">
                        <a:defRPr sz="1800"/>
                      </a:pPr>
                      <a:r>
                        <a:rPr sz="2000">
                          <a:solidFill>
                            <a:srgbClr val="4D4D4D"/>
                          </a:solidFill>
                          <a:latin typeface="+mn-lt"/>
                          <a:ea typeface="+mn-ea"/>
                          <a:cs typeface="+mn-cs"/>
                          <a:sym typeface="Lato Bold"/>
                        </a:rPr>
                        <a:t>6. Feeling bad about yourself — or that you are a failure or have let yourself or your family down</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extLst>
                  <a:ext uri="{0D108BD9-81ED-4DB2-BD59-A6C34878D82A}">
                    <a16:rowId xmlns:a16="http://schemas.microsoft.com/office/drawing/2014/main" val="10006"/>
                  </a:ext>
                </a:extLst>
              </a:tr>
              <a:tr h="1007404">
                <a:tc>
                  <a:txBody>
                    <a:bodyPr/>
                    <a:lstStyle/>
                    <a:p>
                      <a:pPr algn="l" defTabSz="457200">
                        <a:defRPr sz="1800"/>
                      </a:pPr>
                      <a:r>
                        <a:rPr sz="2000">
                          <a:solidFill>
                            <a:srgbClr val="4D4D4D"/>
                          </a:solidFill>
                          <a:latin typeface="+mn-lt"/>
                          <a:ea typeface="+mn-ea"/>
                          <a:cs typeface="+mn-cs"/>
                          <a:sym typeface="Lato Bold"/>
                        </a:rPr>
                        <a:t>7. Trouble concentrating on things, such as reading the newspaper or watching television</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extLst>
                  <a:ext uri="{0D108BD9-81ED-4DB2-BD59-A6C34878D82A}">
                    <a16:rowId xmlns:a16="http://schemas.microsoft.com/office/drawing/2014/main" val="10007"/>
                  </a:ext>
                </a:extLst>
              </a:tr>
              <a:tr h="1386662">
                <a:tc>
                  <a:txBody>
                    <a:bodyPr/>
                    <a:lstStyle/>
                    <a:p>
                      <a:pPr algn="l" defTabSz="457200">
                        <a:defRPr sz="1800"/>
                      </a:pPr>
                      <a:r>
                        <a:rPr sz="2000">
                          <a:solidFill>
                            <a:srgbClr val="4D4D4D"/>
                          </a:solidFill>
                          <a:latin typeface="+mn-lt"/>
                          <a:ea typeface="+mn-ea"/>
                          <a:cs typeface="+mn-cs"/>
                          <a:sym typeface="Lato Bold"/>
                        </a:rPr>
                        <a:t>8. Moving or speaking so slowly that other people could have noticed? Or the opposite — being so fidgety or restless that you have been moving around a lot more than usual</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2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extLst>
                  <a:ext uri="{0D108BD9-81ED-4DB2-BD59-A6C34878D82A}">
                    <a16:rowId xmlns:a16="http://schemas.microsoft.com/office/drawing/2014/main" val="10008"/>
                  </a:ext>
                </a:extLst>
              </a:tr>
              <a:tr h="1001478">
                <a:tc>
                  <a:txBody>
                    <a:bodyPr/>
                    <a:lstStyle/>
                    <a:p>
                      <a:pPr algn="l" defTabSz="457200">
                        <a:defRPr sz="1800"/>
                      </a:pPr>
                      <a:r>
                        <a:rPr sz="2000">
                          <a:solidFill>
                            <a:srgbClr val="4D4D4D"/>
                          </a:solidFill>
                          <a:latin typeface="+mn-lt"/>
                          <a:ea typeface="+mn-ea"/>
                          <a:cs typeface="+mn-cs"/>
                          <a:sym typeface="Lato Bold"/>
                        </a:rPr>
                        <a:t>9. Thoughts that you would be better off dead or of hurting yourself in some way</a:t>
                      </a:r>
                    </a:p>
                  </a:txBody>
                  <a:tcPr marL="127000" marR="127000" marT="127000" marB="127000" anchor="ctr" horzOverflow="overflow">
                    <a:lnL w="0">
                      <a:miter lim="400000"/>
                    </a:lnL>
                    <a:lnR w="0">
                      <a:miter lim="400000"/>
                    </a:lnR>
                    <a:lnT w="12700">
                      <a:solidFill>
                        <a:srgbClr val="D6D7D6"/>
                      </a:solidFill>
                      <a:miter lim="400000"/>
                    </a:lnT>
                    <a:lnB w="0">
                      <a:miter lim="400000"/>
                    </a:lnB>
                    <a:noFill/>
                  </a:tcPr>
                </a:tc>
                <a:tc>
                  <a:txBody>
                    <a:bodyPr/>
                    <a:lstStyle/>
                    <a:p>
                      <a:pPr defTabSz="457200">
                        <a:defRPr sz="1800"/>
                      </a:pPr>
                      <a:r>
                        <a:rPr sz="2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0">
                      <a:miter lim="400000"/>
                    </a:lnB>
                    <a:noFill/>
                  </a:tcPr>
                </a:tc>
                <a:tc>
                  <a:txBody>
                    <a:bodyPr/>
                    <a:lstStyle/>
                    <a:p>
                      <a:pPr defTabSz="457200">
                        <a:defRPr sz="1800"/>
                      </a:pPr>
                      <a:r>
                        <a:rPr sz="2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0">
                      <a:miter lim="400000"/>
                    </a:lnB>
                    <a:noFill/>
                  </a:tcPr>
                </a:tc>
                <a:tc>
                  <a:txBody>
                    <a:bodyPr/>
                    <a:lstStyle/>
                    <a:p>
                      <a:pPr defTabSz="457200">
                        <a:defRPr sz="1800"/>
                      </a:pPr>
                      <a:r>
                        <a:rPr sz="2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0">
                      <a:miter lim="400000"/>
                    </a:lnB>
                    <a:noFill/>
                  </a:tcPr>
                </a:tc>
                <a:tc>
                  <a:txBody>
                    <a:bodyPr/>
                    <a:lstStyle/>
                    <a:p>
                      <a:pPr defTabSz="457200">
                        <a:defRPr sz="1800"/>
                      </a:pPr>
                      <a:r>
                        <a:rPr sz="2000" dirty="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0">
                      <a:miter lim="400000"/>
                    </a:lnB>
                    <a:noFill/>
                  </a:tcPr>
                </a:tc>
                <a:extLst>
                  <a:ext uri="{0D108BD9-81ED-4DB2-BD59-A6C34878D82A}">
                    <a16:rowId xmlns:a16="http://schemas.microsoft.com/office/drawing/2014/main" val="10009"/>
                  </a:ext>
                </a:extLst>
              </a:tr>
            </a:tbl>
          </a:graphicData>
        </a:graphic>
      </p:graphicFrame>
      <p:sp>
        <p:nvSpPr>
          <p:cNvPr id="299" name="If you checked off any problems, how difficult have these problems made it for you to do your work, take care of things at home, or get along with other people?"/>
          <p:cNvSpPr/>
          <p:nvPr/>
        </p:nvSpPr>
        <p:spPr>
          <a:xfrm>
            <a:off x="1707420" y="11132739"/>
            <a:ext cx="15093939" cy="8794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a:defRPr sz="2400">
                <a:solidFill>
                  <a:srgbClr val="53585F"/>
                </a:solidFill>
              </a:defRPr>
            </a:lvl1pPr>
          </a:lstStyle>
          <a:p>
            <a:r>
              <a:t>If you checked off any problems, how difficult have these problems made it for you to do your work, take care of things at home, or get along with other people?</a:t>
            </a:r>
          </a:p>
        </p:txBody>
      </p:sp>
      <p:sp>
        <p:nvSpPr>
          <p:cNvPr id="300" name="Somewhat difficult"/>
          <p:cNvSpPr/>
          <p:nvPr/>
        </p:nvSpPr>
        <p:spPr>
          <a:xfrm>
            <a:off x="5442160" y="12322812"/>
            <a:ext cx="3087292" cy="948267"/>
          </a:xfrm>
          <a:prstGeom prst="roundRect">
            <a:avLst>
              <a:gd name="adj" fmla="val 50000"/>
            </a:avLst>
          </a:prstGeom>
          <a:ln w="25400">
            <a:solidFill>
              <a:schemeClr val="accent5"/>
            </a:solidFill>
            <a:miter lim="400000"/>
          </a:ln>
          <a:extLst>
            <a:ext uri="{C572A759-6A51-4108-AA02-DFA0A04FC94B}">
              <ma14:wrappingTextBoxFlag xmlns="" xmlns:ma14="http://schemas.microsoft.com/office/mac/drawingml/2011/main" val="1"/>
            </a:ext>
          </a:extLst>
        </p:spPr>
        <p:txBody>
          <a:bodyPr lIns="71437" tIns="71437" rIns="71437" bIns="71437" anchor="ctr"/>
          <a:lstStyle>
            <a:lvl1pPr>
              <a:defRPr sz="2400">
                <a:solidFill>
                  <a:srgbClr val="D8BA66"/>
                </a:solidFill>
              </a:defRPr>
            </a:lvl1pPr>
          </a:lstStyle>
          <a:p>
            <a:r>
              <a:rPr dirty="0">
                <a:solidFill>
                  <a:schemeClr val="accent5"/>
                </a:solidFill>
              </a:rPr>
              <a:t>Somewhat difficult</a:t>
            </a:r>
          </a:p>
        </p:txBody>
      </p:sp>
      <p:sp>
        <p:nvSpPr>
          <p:cNvPr id="301" name="Not difficult at all"/>
          <p:cNvSpPr/>
          <p:nvPr/>
        </p:nvSpPr>
        <p:spPr>
          <a:xfrm>
            <a:off x="1754926" y="12322812"/>
            <a:ext cx="3087292" cy="948267"/>
          </a:xfrm>
          <a:prstGeom prst="roundRect">
            <a:avLst>
              <a:gd name="adj" fmla="val 50000"/>
            </a:avLst>
          </a:prstGeom>
          <a:ln w="25400">
            <a:solidFill>
              <a:schemeClr val="accent5"/>
            </a:solidFill>
            <a:miter lim="400000"/>
          </a:ln>
          <a:extLst>
            <a:ext uri="{C572A759-6A51-4108-AA02-DFA0A04FC94B}">
              <ma14:wrappingTextBoxFlag xmlns="" xmlns:ma14="http://schemas.microsoft.com/office/mac/drawingml/2011/main" val="1"/>
            </a:ext>
          </a:extLst>
        </p:spPr>
        <p:txBody>
          <a:bodyPr lIns="71437" tIns="71437" rIns="71437" bIns="71437" anchor="ctr"/>
          <a:lstStyle>
            <a:lvl1pPr>
              <a:defRPr sz="2400">
                <a:solidFill>
                  <a:srgbClr val="D8BA66"/>
                </a:solidFill>
              </a:defRPr>
            </a:lvl1pPr>
          </a:lstStyle>
          <a:p>
            <a:r>
              <a:rPr dirty="0">
                <a:solidFill>
                  <a:schemeClr val="accent5"/>
                </a:solidFill>
              </a:rPr>
              <a:t>Not difficult at all</a:t>
            </a:r>
          </a:p>
        </p:txBody>
      </p:sp>
      <p:sp>
        <p:nvSpPr>
          <p:cNvPr id="302" name="Very difficult"/>
          <p:cNvSpPr/>
          <p:nvPr/>
        </p:nvSpPr>
        <p:spPr>
          <a:xfrm>
            <a:off x="8905026" y="12322812"/>
            <a:ext cx="3087292" cy="948267"/>
          </a:xfrm>
          <a:prstGeom prst="roundRect">
            <a:avLst>
              <a:gd name="adj" fmla="val 50000"/>
            </a:avLst>
          </a:prstGeom>
          <a:ln w="25400">
            <a:solidFill>
              <a:schemeClr val="accent4"/>
            </a:solidFill>
            <a:miter lim="400000"/>
          </a:ln>
          <a:extLst>
            <a:ext uri="{C572A759-6A51-4108-AA02-DFA0A04FC94B}">
              <ma14:wrappingTextBoxFlag xmlns="" xmlns:ma14="http://schemas.microsoft.com/office/mac/drawingml/2011/main" val="1"/>
            </a:ext>
          </a:extLst>
        </p:spPr>
        <p:txBody>
          <a:bodyPr lIns="71437" tIns="71437" rIns="71437" bIns="71437" anchor="ctr"/>
          <a:lstStyle>
            <a:lvl1pPr>
              <a:defRPr sz="2400">
                <a:solidFill>
                  <a:srgbClr val="D8BA66"/>
                </a:solidFill>
              </a:defRPr>
            </a:lvl1pPr>
          </a:lstStyle>
          <a:p>
            <a:r>
              <a:rPr dirty="0">
                <a:solidFill>
                  <a:schemeClr val="accent5"/>
                </a:solidFill>
              </a:rPr>
              <a:t>Very difficult</a:t>
            </a:r>
          </a:p>
        </p:txBody>
      </p:sp>
      <p:sp>
        <p:nvSpPr>
          <p:cNvPr id="303" name="Extremely difficult"/>
          <p:cNvSpPr/>
          <p:nvPr/>
        </p:nvSpPr>
        <p:spPr>
          <a:xfrm>
            <a:off x="12249360" y="12322812"/>
            <a:ext cx="3087291" cy="948267"/>
          </a:xfrm>
          <a:prstGeom prst="roundRect">
            <a:avLst>
              <a:gd name="adj" fmla="val 50000"/>
            </a:avLst>
          </a:prstGeom>
          <a:ln w="25400">
            <a:solidFill>
              <a:schemeClr val="accent5"/>
            </a:solidFill>
            <a:miter lim="400000"/>
          </a:ln>
          <a:extLst>
            <a:ext uri="{C572A759-6A51-4108-AA02-DFA0A04FC94B}">
              <ma14:wrappingTextBoxFlag xmlns="" xmlns:ma14="http://schemas.microsoft.com/office/mac/drawingml/2011/main" val="1"/>
            </a:ext>
          </a:extLst>
        </p:spPr>
        <p:txBody>
          <a:bodyPr lIns="71437" tIns="71437" rIns="71437" bIns="71437" anchor="ctr"/>
          <a:lstStyle>
            <a:lvl1pPr>
              <a:defRPr sz="2400">
                <a:solidFill>
                  <a:srgbClr val="D8BA66"/>
                </a:solidFill>
              </a:defRPr>
            </a:lvl1pPr>
          </a:lstStyle>
          <a:p>
            <a:r>
              <a:rPr dirty="0">
                <a:solidFill>
                  <a:schemeClr val="accent5"/>
                </a:solidFill>
              </a:rPr>
              <a:t>Extremely difficult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Generalized Anxiety Disorder-2 (GAD-2)"/>
          <p:cNvSpPr/>
          <p:nvPr/>
        </p:nvSpPr>
        <p:spPr>
          <a:xfrm>
            <a:off x="1527042" y="2713040"/>
            <a:ext cx="21329915" cy="1151467"/>
          </a:xfrm>
          <a:prstGeom prst="rect">
            <a:avLst/>
          </a:prstGeom>
          <a:ln w="12700">
            <a:miter lim="400000"/>
          </a:ln>
          <a:extLst>
            <a:ext uri="{C572A759-6A51-4108-AA02-DFA0A04FC94B}">
              <ma14:wrappingTextBoxFlag xmlns="" xmlns:ma14="http://schemas.microsoft.com/office/mac/drawingml/2011/main" val="1"/>
            </a:ext>
          </a:extLst>
        </p:spPr>
        <p:txBody>
          <a:bodyPr lIns="16933" tIns="16933" rIns="16933" bIns="16933" anchor="ctr">
            <a:spAutoFit/>
          </a:bodyPr>
          <a:lstStyle>
            <a:lvl1pPr algn="l" defTabSz="457200">
              <a:lnSpc>
                <a:spcPct val="70000"/>
              </a:lnSpc>
              <a:defRPr sz="7200">
                <a:solidFill>
                  <a:srgbClr val="D63D26"/>
                </a:solidFill>
                <a:latin typeface="Montserrat Bold"/>
                <a:ea typeface="Montserrat Bold"/>
                <a:cs typeface="Montserrat Bold"/>
                <a:sym typeface="Montserrat Bold"/>
              </a:defRPr>
            </a:lvl1pPr>
          </a:lstStyle>
          <a:p>
            <a:r>
              <a:t>Generalized Anxiety Disorder-2 (GAD-2)</a:t>
            </a:r>
          </a:p>
        </p:txBody>
      </p:sp>
      <p:graphicFrame>
        <p:nvGraphicFramePr>
          <p:cNvPr id="308" name="Table"/>
          <p:cNvGraphicFramePr/>
          <p:nvPr/>
        </p:nvGraphicFramePr>
        <p:xfrm>
          <a:off x="2020346" y="4262234"/>
          <a:ext cx="19858855" cy="5191531"/>
        </p:xfrm>
        <a:graphic>
          <a:graphicData uri="http://schemas.openxmlformats.org/drawingml/2006/table">
            <a:tbl>
              <a:tblPr>
                <a:tableStyleId>{4C3C2611-4C71-4FC5-86AE-919BDF0F9419}</a:tableStyleId>
              </a:tblPr>
              <a:tblGrid>
                <a:gridCol w="6988982">
                  <a:extLst>
                    <a:ext uri="{9D8B030D-6E8A-4147-A177-3AD203B41FA5}">
                      <a16:colId xmlns:a16="http://schemas.microsoft.com/office/drawing/2014/main" val="20000"/>
                    </a:ext>
                  </a:extLst>
                </a:gridCol>
                <a:gridCol w="3349391">
                  <a:extLst>
                    <a:ext uri="{9D8B030D-6E8A-4147-A177-3AD203B41FA5}">
                      <a16:colId xmlns:a16="http://schemas.microsoft.com/office/drawing/2014/main" val="20001"/>
                    </a:ext>
                  </a:extLst>
                </a:gridCol>
                <a:gridCol w="3350022">
                  <a:extLst>
                    <a:ext uri="{9D8B030D-6E8A-4147-A177-3AD203B41FA5}">
                      <a16:colId xmlns:a16="http://schemas.microsoft.com/office/drawing/2014/main" val="20002"/>
                    </a:ext>
                  </a:extLst>
                </a:gridCol>
                <a:gridCol w="3187501">
                  <a:extLst>
                    <a:ext uri="{9D8B030D-6E8A-4147-A177-3AD203B41FA5}">
                      <a16:colId xmlns:a16="http://schemas.microsoft.com/office/drawing/2014/main" val="20003"/>
                    </a:ext>
                  </a:extLst>
                </a:gridCol>
                <a:gridCol w="2982959">
                  <a:extLst>
                    <a:ext uri="{9D8B030D-6E8A-4147-A177-3AD203B41FA5}">
                      <a16:colId xmlns:a16="http://schemas.microsoft.com/office/drawing/2014/main" val="20004"/>
                    </a:ext>
                  </a:extLst>
                </a:gridCol>
              </a:tblGrid>
              <a:tr h="1778907">
                <a:tc>
                  <a:txBody>
                    <a:bodyPr/>
                    <a:lstStyle/>
                    <a:p>
                      <a:pPr defTabSz="457200">
                        <a:defRPr sz="1800"/>
                      </a:pPr>
                      <a:r>
                        <a:rPr sz="3000">
                          <a:solidFill>
                            <a:srgbClr val="109096"/>
                          </a:solidFill>
                          <a:latin typeface="+mn-lt"/>
                          <a:ea typeface="+mn-ea"/>
                          <a:cs typeface="+mn-cs"/>
                          <a:sym typeface="Lato Bold"/>
                        </a:rPr>
                        <a:t>Over the past 2 weeks, how often have you been bothered by any of the following problems?</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tc>
                  <a:txBody>
                    <a:bodyPr/>
                    <a:lstStyle/>
                    <a:p>
                      <a:pPr defTabSz="457200">
                        <a:defRPr sz="1800"/>
                      </a:pPr>
                      <a:r>
                        <a:rPr sz="3000">
                          <a:solidFill>
                            <a:srgbClr val="109096"/>
                          </a:solidFill>
                          <a:latin typeface="+mn-lt"/>
                          <a:ea typeface="+mn-ea"/>
                          <a:cs typeface="+mn-cs"/>
                          <a:sym typeface="Lato Bold"/>
                        </a:rPr>
                        <a:t>Not At All</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tc>
                  <a:txBody>
                    <a:bodyPr/>
                    <a:lstStyle/>
                    <a:p>
                      <a:pPr defTabSz="457200">
                        <a:defRPr sz="1800"/>
                      </a:pPr>
                      <a:r>
                        <a:rPr sz="3000">
                          <a:solidFill>
                            <a:srgbClr val="109096"/>
                          </a:solidFill>
                          <a:latin typeface="+mn-lt"/>
                          <a:ea typeface="+mn-ea"/>
                          <a:cs typeface="+mn-cs"/>
                          <a:sym typeface="Lato Bold"/>
                        </a:rPr>
                        <a:t>Several Days</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tc>
                  <a:txBody>
                    <a:bodyPr/>
                    <a:lstStyle/>
                    <a:p>
                      <a:pPr defTabSz="457200">
                        <a:defRPr sz="1800"/>
                      </a:pPr>
                      <a:r>
                        <a:rPr sz="3000">
                          <a:solidFill>
                            <a:srgbClr val="109096"/>
                          </a:solidFill>
                          <a:latin typeface="+mn-lt"/>
                          <a:ea typeface="+mn-ea"/>
                          <a:cs typeface="+mn-cs"/>
                          <a:sym typeface="Lato Bold"/>
                        </a:rPr>
                        <a:t>More Than Half 
The Days</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tc>
                  <a:txBody>
                    <a:bodyPr/>
                    <a:lstStyle/>
                    <a:p>
                      <a:pPr defTabSz="457200">
                        <a:defRPr sz="1800"/>
                      </a:pPr>
                      <a:r>
                        <a:rPr sz="3000">
                          <a:solidFill>
                            <a:srgbClr val="109096"/>
                          </a:solidFill>
                          <a:latin typeface="+mn-lt"/>
                          <a:ea typeface="+mn-ea"/>
                          <a:cs typeface="+mn-cs"/>
                          <a:sym typeface="Lato Bold"/>
                        </a:rPr>
                        <a:t>Nearly Every Day</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extLst>
                  <a:ext uri="{0D108BD9-81ED-4DB2-BD59-A6C34878D82A}">
                    <a16:rowId xmlns:a16="http://schemas.microsoft.com/office/drawing/2014/main" val="10000"/>
                  </a:ext>
                </a:extLst>
              </a:tr>
              <a:tr h="1787024">
                <a:tc>
                  <a:txBody>
                    <a:bodyPr/>
                    <a:lstStyle/>
                    <a:p>
                      <a:pPr algn="l" defTabSz="457200">
                        <a:defRPr sz="1800"/>
                      </a:pPr>
                      <a:r>
                        <a:rPr sz="3000">
                          <a:solidFill>
                            <a:srgbClr val="4D4D4D"/>
                          </a:solidFill>
                          <a:latin typeface="+mn-lt"/>
                          <a:ea typeface="+mn-ea"/>
                          <a:cs typeface="+mn-cs"/>
                          <a:sym typeface="Lato Bold"/>
                        </a:rPr>
                        <a:t>Feeling nervous, anxious, or on edge</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extLst>
                  <a:ext uri="{0D108BD9-81ED-4DB2-BD59-A6C34878D82A}">
                    <a16:rowId xmlns:a16="http://schemas.microsoft.com/office/drawing/2014/main" val="10001"/>
                  </a:ext>
                </a:extLst>
              </a:tr>
              <a:tr h="1625600">
                <a:tc>
                  <a:txBody>
                    <a:bodyPr/>
                    <a:lstStyle/>
                    <a:p>
                      <a:pPr algn="l" defTabSz="457200">
                        <a:defRPr sz="1800"/>
                      </a:pPr>
                      <a:r>
                        <a:rPr sz="3000">
                          <a:solidFill>
                            <a:srgbClr val="4D4D4D"/>
                          </a:solidFill>
                          <a:latin typeface="+mn-lt"/>
                          <a:ea typeface="+mn-ea"/>
                          <a:cs typeface="+mn-cs"/>
                          <a:sym typeface="Lato Bold"/>
                        </a:rPr>
                        <a:t>Not being able to stop or  control worrying</a:t>
                      </a:r>
                    </a:p>
                  </a:txBody>
                  <a:tcPr marL="127000" marR="127000" marT="127000" marB="127000" anchor="ctr" horzOverflow="overflow">
                    <a:lnL w="0">
                      <a:miter lim="400000"/>
                    </a:lnL>
                    <a:lnR w="0">
                      <a:miter lim="400000"/>
                    </a:lnR>
                    <a:lnT w="12700">
                      <a:solidFill>
                        <a:srgbClr val="D6D7D6"/>
                      </a:solidFill>
                      <a:miter lim="400000"/>
                    </a:lnT>
                    <a:lnB w="0">
                      <a:miter lim="400000"/>
                    </a:lnB>
                    <a:noFill/>
                  </a:tcPr>
                </a:tc>
                <a:tc>
                  <a:txBody>
                    <a:bodyPr/>
                    <a:lstStyle/>
                    <a:p>
                      <a:pPr defTabSz="457200">
                        <a:defRPr sz="1800"/>
                      </a:pPr>
                      <a:r>
                        <a:rPr sz="3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0">
                      <a:miter lim="400000"/>
                    </a:lnB>
                    <a:noFill/>
                  </a:tcPr>
                </a:tc>
                <a:tc>
                  <a:txBody>
                    <a:bodyPr/>
                    <a:lstStyle/>
                    <a:p>
                      <a:pPr defTabSz="457200">
                        <a:defRPr sz="1800"/>
                      </a:pPr>
                      <a:r>
                        <a:rPr sz="3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0">
                      <a:miter lim="400000"/>
                    </a:lnB>
                    <a:noFill/>
                  </a:tcPr>
                </a:tc>
                <a:tc>
                  <a:txBody>
                    <a:bodyPr/>
                    <a:lstStyle/>
                    <a:p>
                      <a:pPr defTabSz="457200">
                        <a:defRPr sz="1800"/>
                      </a:pPr>
                      <a:r>
                        <a:rPr sz="3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0">
                      <a:miter lim="400000"/>
                    </a:lnB>
                    <a:noFill/>
                  </a:tcPr>
                </a:tc>
                <a:tc>
                  <a:txBody>
                    <a:bodyPr/>
                    <a:lstStyle/>
                    <a:p>
                      <a:pPr defTabSz="457200">
                        <a:defRPr sz="1800"/>
                      </a:pPr>
                      <a:r>
                        <a:rPr sz="3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0">
                      <a:miter lim="400000"/>
                    </a:lnB>
                    <a:noFill/>
                  </a:tcPr>
                </a:tc>
                <a:extLst>
                  <a:ext uri="{0D108BD9-81ED-4DB2-BD59-A6C34878D82A}">
                    <a16:rowId xmlns:a16="http://schemas.microsoft.com/office/drawing/2014/main" val="10002"/>
                  </a:ext>
                </a:extLst>
              </a:tr>
            </a:tbl>
          </a:graphicData>
        </a:graphic>
      </p:graphicFrame>
      <p:sp>
        <p:nvSpPr>
          <p:cNvPr id="309" name="If patient scores &gt; 0 on either question, provider should complete GAD-7."/>
          <p:cNvSpPr/>
          <p:nvPr/>
        </p:nvSpPr>
        <p:spPr>
          <a:xfrm>
            <a:off x="2255071" y="10401126"/>
            <a:ext cx="14913637" cy="660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825500">
              <a:defRPr sz="3600">
                <a:solidFill>
                  <a:srgbClr val="53585F"/>
                </a:solidFill>
              </a:defRPr>
            </a:lvl1pPr>
          </a:lstStyle>
          <a:p>
            <a:r>
              <a:t>If patient scores &gt; 0 on either question, provider should complete GAD-7.</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Generalized Anxiety Disorder – 7 (GAD – 7)"/>
          <p:cNvSpPr/>
          <p:nvPr/>
        </p:nvSpPr>
        <p:spPr>
          <a:xfrm>
            <a:off x="1890380" y="894641"/>
            <a:ext cx="21329915" cy="1151468"/>
          </a:xfrm>
          <a:prstGeom prst="rect">
            <a:avLst/>
          </a:prstGeom>
          <a:ln w="12700">
            <a:miter lim="400000"/>
          </a:ln>
          <a:extLst>
            <a:ext uri="{C572A759-6A51-4108-AA02-DFA0A04FC94B}">
              <ma14:wrappingTextBoxFlag xmlns="" xmlns:ma14="http://schemas.microsoft.com/office/mac/drawingml/2011/main" val="1"/>
            </a:ext>
          </a:extLst>
        </p:spPr>
        <p:txBody>
          <a:bodyPr lIns="16933" tIns="16933" rIns="16933" bIns="16933" anchor="ctr">
            <a:spAutoFit/>
          </a:bodyPr>
          <a:lstStyle>
            <a:lvl1pPr algn="l" defTabSz="457200">
              <a:lnSpc>
                <a:spcPct val="70000"/>
              </a:lnSpc>
              <a:defRPr sz="7200">
                <a:solidFill>
                  <a:srgbClr val="D63D26"/>
                </a:solidFill>
                <a:latin typeface="Montserrat Bold"/>
                <a:ea typeface="Montserrat Bold"/>
                <a:cs typeface="Montserrat Bold"/>
                <a:sym typeface="Montserrat Bold"/>
              </a:defRPr>
            </a:lvl1pPr>
          </a:lstStyle>
          <a:p>
            <a:r>
              <a:t>Generalized Anxiety Disorder – 7 (GAD – 7)</a:t>
            </a:r>
          </a:p>
        </p:txBody>
      </p:sp>
      <p:graphicFrame>
        <p:nvGraphicFramePr>
          <p:cNvPr id="314" name="Table"/>
          <p:cNvGraphicFramePr/>
          <p:nvPr/>
        </p:nvGraphicFramePr>
        <p:xfrm>
          <a:off x="1903842" y="2529089"/>
          <a:ext cx="19858855" cy="8614514"/>
        </p:xfrm>
        <a:graphic>
          <a:graphicData uri="http://schemas.openxmlformats.org/drawingml/2006/table">
            <a:tbl>
              <a:tblPr>
                <a:tableStyleId>{4C3C2611-4C71-4FC5-86AE-919BDF0F9419}</a:tableStyleId>
              </a:tblPr>
              <a:tblGrid>
                <a:gridCol w="9210156">
                  <a:extLst>
                    <a:ext uri="{9D8B030D-6E8A-4147-A177-3AD203B41FA5}">
                      <a16:colId xmlns:a16="http://schemas.microsoft.com/office/drawing/2014/main" val="20000"/>
                    </a:ext>
                  </a:extLst>
                </a:gridCol>
                <a:gridCol w="2220529">
                  <a:extLst>
                    <a:ext uri="{9D8B030D-6E8A-4147-A177-3AD203B41FA5}">
                      <a16:colId xmlns:a16="http://schemas.microsoft.com/office/drawing/2014/main" val="20001"/>
                    </a:ext>
                  </a:extLst>
                </a:gridCol>
                <a:gridCol w="2704099">
                  <a:extLst>
                    <a:ext uri="{9D8B030D-6E8A-4147-A177-3AD203B41FA5}">
                      <a16:colId xmlns:a16="http://schemas.microsoft.com/office/drawing/2014/main" val="20002"/>
                    </a:ext>
                  </a:extLst>
                </a:gridCol>
                <a:gridCol w="3043151">
                  <a:extLst>
                    <a:ext uri="{9D8B030D-6E8A-4147-A177-3AD203B41FA5}">
                      <a16:colId xmlns:a16="http://schemas.microsoft.com/office/drawing/2014/main" val="20003"/>
                    </a:ext>
                  </a:extLst>
                </a:gridCol>
                <a:gridCol w="2680920">
                  <a:extLst>
                    <a:ext uri="{9D8B030D-6E8A-4147-A177-3AD203B41FA5}">
                      <a16:colId xmlns:a16="http://schemas.microsoft.com/office/drawing/2014/main" val="20004"/>
                    </a:ext>
                  </a:extLst>
                </a:gridCol>
              </a:tblGrid>
              <a:tr h="1160684">
                <a:tc>
                  <a:txBody>
                    <a:bodyPr/>
                    <a:lstStyle/>
                    <a:p>
                      <a:pPr defTabSz="457200">
                        <a:defRPr sz="1800"/>
                      </a:pPr>
                      <a:r>
                        <a:rPr sz="3000">
                          <a:solidFill>
                            <a:srgbClr val="109096"/>
                          </a:solidFill>
                          <a:latin typeface="+mn-lt"/>
                          <a:ea typeface="+mn-ea"/>
                          <a:cs typeface="+mn-cs"/>
                          <a:sym typeface="Lato Bold"/>
                        </a:rPr>
                        <a:t>Over the last 2 weeks, how often have you been
bothered by the following problems?</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tc>
                  <a:txBody>
                    <a:bodyPr/>
                    <a:lstStyle/>
                    <a:p>
                      <a:pPr defTabSz="457200">
                        <a:defRPr sz="1800"/>
                      </a:pPr>
                      <a:r>
                        <a:rPr sz="3000">
                          <a:solidFill>
                            <a:srgbClr val="109096"/>
                          </a:solidFill>
                          <a:latin typeface="+mn-lt"/>
                          <a:ea typeface="+mn-ea"/>
                          <a:cs typeface="+mn-cs"/>
                          <a:sym typeface="Lato Bold"/>
                        </a:rPr>
                        <a:t>Not At All</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tc>
                  <a:txBody>
                    <a:bodyPr/>
                    <a:lstStyle/>
                    <a:p>
                      <a:pPr defTabSz="457200">
                        <a:defRPr sz="1800"/>
                      </a:pPr>
                      <a:r>
                        <a:rPr sz="3000">
                          <a:solidFill>
                            <a:srgbClr val="109096"/>
                          </a:solidFill>
                          <a:latin typeface="+mn-lt"/>
                          <a:ea typeface="+mn-ea"/>
                          <a:cs typeface="+mn-cs"/>
                          <a:sym typeface="Lato Bold"/>
                        </a:rPr>
                        <a:t>Several Days</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tc>
                  <a:txBody>
                    <a:bodyPr/>
                    <a:lstStyle/>
                    <a:p>
                      <a:pPr defTabSz="457200">
                        <a:defRPr sz="1800"/>
                      </a:pPr>
                      <a:r>
                        <a:rPr sz="3000">
                          <a:solidFill>
                            <a:srgbClr val="109096"/>
                          </a:solidFill>
                          <a:latin typeface="+mn-lt"/>
                          <a:ea typeface="+mn-ea"/>
                          <a:cs typeface="+mn-cs"/>
                          <a:sym typeface="Lato Bold"/>
                        </a:rPr>
                        <a:t>More Than Half 
The Days</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tc>
                  <a:txBody>
                    <a:bodyPr/>
                    <a:lstStyle/>
                    <a:p>
                      <a:pPr defTabSz="457200">
                        <a:defRPr sz="1800"/>
                      </a:pPr>
                      <a:r>
                        <a:rPr sz="3000">
                          <a:solidFill>
                            <a:srgbClr val="109096"/>
                          </a:solidFill>
                          <a:latin typeface="+mn-lt"/>
                          <a:ea typeface="+mn-ea"/>
                          <a:cs typeface="+mn-cs"/>
                          <a:sym typeface="Lato Bold"/>
                        </a:rPr>
                        <a:t>Nearly Every Day</a:t>
                      </a:r>
                    </a:p>
                  </a:txBody>
                  <a:tcPr marL="127000" marR="127000" marT="127000" marB="127000" anchor="ctr" horzOverflow="overflow">
                    <a:lnL w="0">
                      <a:miter lim="400000"/>
                    </a:lnL>
                    <a:lnR w="0">
                      <a:miter lim="400000"/>
                    </a:lnR>
                    <a:lnT w="0">
                      <a:miter lim="400000"/>
                    </a:lnT>
                    <a:lnB w="12700">
                      <a:solidFill>
                        <a:srgbClr val="D6D7D6"/>
                      </a:solidFill>
                      <a:miter lim="400000"/>
                    </a:lnB>
                    <a:noFill/>
                  </a:tcPr>
                </a:tc>
                <a:extLst>
                  <a:ext uri="{0D108BD9-81ED-4DB2-BD59-A6C34878D82A}">
                    <a16:rowId xmlns:a16="http://schemas.microsoft.com/office/drawing/2014/main" val="10000"/>
                  </a:ext>
                </a:extLst>
              </a:tr>
              <a:tr h="1056768">
                <a:tc>
                  <a:txBody>
                    <a:bodyPr/>
                    <a:lstStyle/>
                    <a:p>
                      <a:pPr algn="l" defTabSz="457200">
                        <a:defRPr sz="1800"/>
                      </a:pPr>
                      <a:r>
                        <a:rPr sz="3000">
                          <a:solidFill>
                            <a:srgbClr val="4D4D4D"/>
                          </a:solidFill>
                          <a:latin typeface="+mn-lt"/>
                          <a:ea typeface="+mn-ea"/>
                          <a:cs typeface="+mn-cs"/>
                          <a:sym typeface="Lato Bold"/>
                        </a:rPr>
                        <a:t>1. Feeling nervous, anxious or on edge</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extLst>
                  <a:ext uri="{0D108BD9-81ED-4DB2-BD59-A6C34878D82A}">
                    <a16:rowId xmlns:a16="http://schemas.microsoft.com/office/drawing/2014/main" val="10001"/>
                  </a:ext>
                </a:extLst>
              </a:tr>
              <a:tr h="961309">
                <a:tc>
                  <a:txBody>
                    <a:bodyPr/>
                    <a:lstStyle/>
                    <a:p>
                      <a:pPr algn="l" defTabSz="457200">
                        <a:defRPr sz="1800"/>
                      </a:pPr>
                      <a:r>
                        <a:rPr sz="3000">
                          <a:solidFill>
                            <a:srgbClr val="4D4D4D"/>
                          </a:solidFill>
                          <a:latin typeface="+mn-lt"/>
                          <a:ea typeface="+mn-ea"/>
                          <a:cs typeface="+mn-cs"/>
                          <a:sym typeface="Lato Bold"/>
                        </a:rPr>
                        <a:t>2. Not being able to stop or control worrying</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extLst>
                  <a:ext uri="{0D108BD9-81ED-4DB2-BD59-A6C34878D82A}">
                    <a16:rowId xmlns:a16="http://schemas.microsoft.com/office/drawing/2014/main" val="10002"/>
                  </a:ext>
                </a:extLst>
              </a:tr>
              <a:tr h="1168473">
                <a:tc>
                  <a:txBody>
                    <a:bodyPr/>
                    <a:lstStyle/>
                    <a:p>
                      <a:pPr algn="l" defTabSz="457200">
                        <a:defRPr sz="1800"/>
                      </a:pPr>
                      <a:r>
                        <a:rPr sz="3000">
                          <a:solidFill>
                            <a:srgbClr val="4D4D4D"/>
                          </a:solidFill>
                          <a:latin typeface="+mn-lt"/>
                          <a:ea typeface="+mn-ea"/>
                          <a:cs typeface="+mn-cs"/>
                          <a:sym typeface="Lato Bold"/>
                        </a:rPr>
                        <a:t>3. Worrying too much about different things</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extLst>
                  <a:ext uri="{0D108BD9-81ED-4DB2-BD59-A6C34878D82A}">
                    <a16:rowId xmlns:a16="http://schemas.microsoft.com/office/drawing/2014/main" val="10003"/>
                  </a:ext>
                </a:extLst>
              </a:tr>
              <a:tr h="961309">
                <a:tc>
                  <a:txBody>
                    <a:bodyPr/>
                    <a:lstStyle/>
                    <a:p>
                      <a:pPr algn="l" defTabSz="457200">
                        <a:defRPr sz="1800"/>
                      </a:pPr>
                      <a:r>
                        <a:rPr sz="3000">
                          <a:solidFill>
                            <a:srgbClr val="4D4D4D"/>
                          </a:solidFill>
                          <a:latin typeface="+mn-lt"/>
                          <a:ea typeface="+mn-ea"/>
                          <a:cs typeface="+mn-cs"/>
                          <a:sym typeface="Lato Bold"/>
                        </a:rPr>
                        <a:t>4. Trouble relaxing</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extLst>
                  <a:ext uri="{0D108BD9-81ED-4DB2-BD59-A6C34878D82A}">
                    <a16:rowId xmlns:a16="http://schemas.microsoft.com/office/drawing/2014/main" val="10004"/>
                  </a:ext>
                </a:extLst>
              </a:tr>
              <a:tr h="961309">
                <a:tc>
                  <a:txBody>
                    <a:bodyPr/>
                    <a:lstStyle/>
                    <a:p>
                      <a:pPr algn="l" defTabSz="457200">
                        <a:defRPr sz="1800"/>
                      </a:pPr>
                      <a:r>
                        <a:rPr sz="3000">
                          <a:solidFill>
                            <a:srgbClr val="4D4D4D"/>
                          </a:solidFill>
                          <a:latin typeface="+mn-lt"/>
                          <a:ea typeface="+mn-ea"/>
                          <a:cs typeface="+mn-cs"/>
                          <a:sym typeface="Lato Bold"/>
                        </a:rPr>
                        <a:t>5. Being so restless that it is hard to sit still</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extLst>
                  <a:ext uri="{0D108BD9-81ED-4DB2-BD59-A6C34878D82A}">
                    <a16:rowId xmlns:a16="http://schemas.microsoft.com/office/drawing/2014/main" val="10005"/>
                  </a:ext>
                </a:extLst>
              </a:tr>
              <a:tr h="1168473">
                <a:tc>
                  <a:txBody>
                    <a:bodyPr/>
                    <a:lstStyle/>
                    <a:p>
                      <a:pPr algn="l" defTabSz="457200">
                        <a:defRPr sz="1800"/>
                      </a:pPr>
                      <a:r>
                        <a:rPr sz="3000">
                          <a:solidFill>
                            <a:srgbClr val="4D4D4D"/>
                          </a:solidFill>
                          <a:latin typeface="+mn-lt"/>
                          <a:ea typeface="+mn-ea"/>
                          <a:cs typeface="+mn-cs"/>
                          <a:sym typeface="Lato Bold"/>
                        </a:rPr>
                        <a:t>6. Becoming easily annoyed or irritable</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extLst>
                  <a:ext uri="{0D108BD9-81ED-4DB2-BD59-A6C34878D82A}">
                    <a16:rowId xmlns:a16="http://schemas.microsoft.com/office/drawing/2014/main" val="10006"/>
                  </a:ext>
                </a:extLst>
              </a:tr>
              <a:tr h="1168473">
                <a:tc>
                  <a:txBody>
                    <a:bodyPr/>
                    <a:lstStyle/>
                    <a:p>
                      <a:pPr algn="l" defTabSz="457200">
                        <a:defRPr sz="1800"/>
                      </a:pPr>
                      <a:r>
                        <a:rPr sz="3000">
                          <a:solidFill>
                            <a:srgbClr val="4D4D4D"/>
                          </a:solidFill>
                          <a:latin typeface="+mn-lt"/>
                          <a:ea typeface="+mn-ea"/>
                          <a:cs typeface="+mn-cs"/>
                          <a:sym typeface="Lato Bold"/>
                        </a:rPr>
                        <a:t>7. Feeling afraid as if something awful might happen</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0</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1</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2</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tc>
                  <a:txBody>
                    <a:bodyPr/>
                    <a:lstStyle/>
                    <a:p>
                      <a:pPr defTabSz="457200">
                        <a:defRPr sz="1800"/>
                      </a:pPr>
                      <a:r>
                        <a:rPr sz="3000">
                          <a:solidFill>
                            <a:srgbClr val="4D4D4D"/>
                          </a:solidFill>
                          <a:latin typeface="+mn-lt"/>
                          <a:ea typeface="+mn-ea"/>
                          <a:cs typeface="+mn-cs"/>
                          <a:sym typeface="Lato Bold"/>
                        </a:rPr>
                        <a:t>3</a:t>
                      </a:r>
                    </a:p>
                  </a:txBody>
                  <a:tcPr marL="127000" marR="127000" marT="127000" marB="127000" anchor="ctr" horzOverflow="overflow">
                    <a:lnL w="0">
                      <a:miter lim="400000"/>
                    </a:lnL>
                    <a:lnR w="0">
                      <a:miter lim="400000"/>
                    </a:lnR>
                    <a:lnT w="12700">
                      <a:solidFill>
                        <a:srgbClr val="D6D7D6"/>
                      </a:solidFill>
                      <a:miter lim="400000"/>
                    </a:lnT>
                    <a:lnB w="12700">
                      <a:solidFill>
                        <a:srgbClr val="D6D7D6"/>
                      </a:solidFill>
                      <a:miter lim="400000"/>
                    </a:lnB>
                    <a:noFill/>
                  </a:tcPr>
                </a:tc>
                <a:extLst>
                  <a:ext uri="{0D108BD9-81ED-4DB2-BD59-A6C34878D82A}">
                    <a16:rowId xmlns:a16="http://schemas.microsoft.com/office/drawing/2014/main" val="10007"/>
                  </a:ext>
                </a:extLst>
              </a:tr>
            </a:tbl>
          </a:graphicData>
        </a:graphic>
      </p:graphicFrame>
      <p:sp>
        <p:nvSpPr>
          <p:cNvPr id="315" name="If you checked off any problems, how difficult have these problems made it for you to do your work, take care of things at home, or get along with other people?"/>
          <p:cNvSpPr/>
          <p:nvPr/>
        </p:nvSpPr>
        <p:spPr>
          <a:xfrm>
            <a:off x="1707420" y="11132739"/>
            <a:ext cx="15093939" cy="8794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a:defRPr sz="2400">
                <a:solidFill>
                  <a:srgbClr val="53585F"/>
                </a:solidFill>
              </a:defRPr>
            </a:lvl1pPr>
          </a:lstStyle>
          <a:p>
            <a:r>
              <a:t>If you checked off any problems, how difficult have these problems made it for you to do your work, take care of things at home, or get along with other people?</a:t>
            </a:r>
          </a:p>
        </p:txBody>
      </p:sp>
      <p:sp>
        <p:nvSpPr>
          <p:cNvPr id="316" name="Somewhat difficult"/>
          <p:cNvSpPr/>
          <p:nvPr/>
        </p:nvSpPr>
        <p:spPr>
          <a:xfrm>
            <a:off x="5442160" y="12322812"/>
            <a:ext cx="3087292" cy="948267"/>
          </a:xfrm>
          <a:prstGeom prst="roundRect">
            <a:avLst>
              <a:gd name="adj" fmla="val 50000"/>
            </a:avLst>
          </a:prstGeom>
          <a:ln w="25400">
            <a:solidFill>
              <a:schemeClr val="accent5"/>
            </a:solidFill>
            <a:miter lim="400000"/>
          </a:ln>
          <a:extLst>
            <a:ext uri="{C572A759-6A51-4108-AA02-DFA0A04FC94B}">
              <ma14:wrappingTextBoxFlag xmlns="" xmlns:ma14="http://schemas.microsoft.com/office/mac/drawingml/2011/main" val="1"/>
            </a:ext>
          </a:extLst>
        </p:spPr>
        <p:txBody>
          <a:bodyPr lIns="71437" tIns="71437" rIns="71437" bIns="71437" anchor="ctr"/>
          <a:lstStyle>
            <a:lvl1pPr>
              <a:defRPr sz="2400">
                <a:solidFill>
                  <a:srgbClr val="D8BA66"/>
                </a:solidFill>
              </a:defRPr>
            </a:lvl1pPr>
          </a:lstStyle>
          <a:p>
            <a:r>
              <a:rPr dirty="0">
                <a:solidFill>
                  <a:schemeClr val="accent5"/>
                </a:solidFill>
              </a:rPr>
              <a:t>Somewhat difficult</a:t>
            </a:r>
          </a:p>
        </p:txBody>
      </p:sp>
      <p:sp>
        <p:nvSpPr>
          <p:cNvPr id="317" name="Not difficult at all"/>
          <p:cNvSpPr/>
          <p:nvPr/>
        </p:nvSpPr>
        <p:spPr>
          <a:xfrm>
            <a:off x="1754926" y="12322812"/>
            <a:ext cx="3087292" cy="948267"/>
          </a:xfrm>
          <a:prstGeom prst="roundRect">
            <a:avLst>
              <a:gd name="adj" fmla="val 50000"/>
            </a:avLst>
          </a:prstGeom>
          <a:ln w="25400">
            <a:solidFill>
              <a:schemeClr val="accent5"/>
            </a:solidFill>
            <a:miter lim="400000"/>
          </a:ln>
          <a:extLst>
            <a:ext uri="{C572A759-6A51-4108-AA02-DFA0A04FC94B}">
              <ma14:wrappingTextBoxFlag xmlns="" xmlns:ma14="http://schemas.microsoft.com/office/mac/drawingml/2011/main" val="1"/>
            </a:ext>
          </a:extLst>
        </p:spPr>
        <p:txBody>
          <a:bodyPr lIns="71437" tIns="71437" rIns="71437" bIns="71437" anchor="ctr"/>
          <a:lstStyle>
            <a:lvl1pPr>
              <a:defRPr sz="2400">
                <a:solidFill>
                  <a:srgbClr val="D8BA66"/>
                </a:solidFill>
              </a:defRPr>
            </a:lvl1pPr>
          </a:lstStyle>
          <a:p>
            <a:r>
              <a:rPr dirty="0">
                <a:solidFill>
                  <a:schemeClr val="accent5"/>
                </a:solidFill>
              </a:rPr>
              <a:t>Not difficult at all</a:t>
            </a:r>
          </a:p>
        </p:txBody>
      </p:sp>
      <p:sp>
        <p:nvSpPr>
          <p:cNvPr id="318" name="Very difficult"/>
          <p:cNvSpPr/>
          <p:nvPr/>
        </p:nvSpPr>
        <p:spPr>
          <a:xfrm>
            <a:off x="8905026" y="12322812"/>
            <a:ext cx="3087292" cy="948267"/>
          </a:xfrm>
          <a:prstGeom prst="roundRect">
            <a:avLst>
              <a:gd name="adj" fmla="val 50000"/>
            </a:avLst>
          </a:prstGeom>
          <a:ln w="25400">
            <a:solidFill>
              <a:schemeClr val="accent5"/>
            </a:solidFill>
            <a:miter lim="400000"/>
          </a:ln>
          <a:extLst>
            <a:ext uri="{C572A759-6A51-4108-AA02-DFA0A04FC94B}">
              <ma14:wrappingTextBoxFlag xmlns="" xmlns:ma14="http://schemas.microsoft.com/office/mac/drawingml/2011/main" val="1"/>
            </a:ext>
          </a:extLst>
        </p:spPr>
        <p:txBody>
          <a:bodyPr lIns="71437" tIns="71437" rIns="71437" bIns="71437" anchor="ctr"/>
          <a:lstStyle>
            <a:lvl1pPr>
              <a:defRPr sz="2400">
                <a:solidFill>
                  <a:srgbClr val="D8BA66"/>
                </a:solidFill>
              </a:defRPr>
            </a:lvl1pPr>
          </a:lstStyle>
          <a:p>
            <a:r>
              <a:rPr dirty="0">
                <a:solidFill>
                  <a:schemeClr val="accent5"/>
                </a:solidFill>
              </a:rPr>
              <a:t>Very difficult</a:t>
            </a:r>
          </a:p>
        </p:txBody>
      </p:sp>
      <p:sp>
        <p:nvSpPr>
          <p:cNvPr id="319" name="Extremely difficult"/>
          <p:cNvSpPr/>
          <p:nvPr/>
        </p:nvSpPr>
        <p:spPr>
          <a:xfrm>
            <a:off x="12249360" y="12322812"/>
            <a:ext cx="3087291" cy="948267"/>
          </a:xfrm>
          <a:prstGeom prst="roundRect">
            <a:avLst>
              <a:gd name="adj" fmla="val 50000"/>
            </a:avLst>
          </a:prstGeom>
          <a:ln w="25400">
            <a:solidFill>
              <a:schemeClr val="accent5"/>
            </a:solidFill>
            <a:miter lim="400000"/>
          </a:ln>
          <a:extLst>
            <a:ext uri="{C572A759-6A51-4108-AA02-DFA0A04FC94B}">
              <ma14:wrappingTextBoxFlag xmlns="" xmlns:ma14="http://schemas.microsoft.com/office/mac/drawingml/2011/main" val="1"/>
            </a:ext>
          </a:extLst>
        </p:spPr>
        <p:txBody>
          <a:bodyPr lIns="71437" tIns="71437" rIns="71437" bIns="71437" anchor="ctr"/>
          <a:lstStyle>
            <a:lvl1pPr>
              <a:defRPr sz="2400">
                <a:solidFill>
                  <a:srgbClr val="D8BA66"/>
                </a:solidFill>
              </a:defRPr>
            </a:lvl1pPr>
          </a:lstStyle>
          <a:p>
            <a:r>
              <a:rPr dirty="0">
                <a:solidFill>
                  <a:schemeClr val="accent5"/>
                </a:solidFill>
              </a:rPr>
              <a:t>Extremely difficult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DSM-5 Criteria for Post Traumatic Stress Disorder (PTSD)"/>
          <p:cNvSpPr/>
          <p:nvPr/>
        </p:nvSpPr>
        <p:spPr>
          <a:xfrm>
            <a:off x="3054918" y="252606"/>
            <a:ext cx="18274163" cy="31744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821531">
              <a:lnSpc>
                <a:spcPct val="90000"/>
              </a:lnSpc>
              <a:defRPr sz="8000">
                <a:solidFill>
                  <a:srgbClr val="D63D26"/>
                </a:solidFill>
                <a:latin typeface="Montserrat Bold"/>
                <a:ea typeface="Montserrat Bold"/>
                <a:cs typeface="Montserrat Bold"/>
                <a:sym typeface="Montserrat Bold"/>
              </a:defRPr>
            </a:lvl1pPr>
          </a:lstStyle>
          <a:p>
            <a:r>
              <a:t>DSM-5 Criteria for Post Traumatic Stress Disorder (PTSD)</a:t>
            </a:r>
          </a:p>
        </p:txBody>
      </p:sp>
      <p:grpSp>
        <p:nvGrpSpPr>
          <p:cNvPr id="330" name="Group"/>
          <p:cNvGrpSpPr/>
          <p:nvPr/>
        </p:nvGrpSpPr>
        <p:grpSpPr>
          <a:xfrm>
            <a:off x="-4851" y="-60088"/>
            <a:ext cx="1183509" cy="13794201"/>
            <a:chOff x="0" y="0"/>
            <a:chExt cx="1183507" cy="13794200"/>
          </a:xfrm>
        </p:grpSpPr>
        <p:sp>
          <p:nvSpPr>
            <p:cNvPr id="324"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25"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26"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27"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28"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29"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331" name="pasted-image.pdf" descr="pasted-image.pdf"/>
          <p:cNvPicPr>
            <a:picLocks noChangeAspect="1"/>
          </p:cNvPicPr>
          <p:nvPr/>
        </p:nvPicPr>
        <p:blipFill>
          <a:blip r:embed="rId3">
            <a:alphaModFix amt="30482"/>
          </a:blip>
          <a:stretch>
            <a:fillRect/>
          </a:stretch>
        </p:blipFill>
        <p:spPr>
          <a:xfrm>
            <a:off x="21901901" y="11362437"/>
            <a:ext cx="1844919" cy="1844919"/>
          </a:xfrm>
          <a:prstGeom prst="rect">
            <a:avLst/>
          </a:prstGeom>
          <a:ln w="12700">
            <a:miter lim="400000"/>
          </a:ln>
        </p:spPr>
      </p:pic>
      <p:sp>
        <p:nvSpPr>
          <p:cNvPr id="332" name="The person was exposed to: death, threatened death, actual or threatened serious injury, or actual or threatened sexual violence…"/>
          <p:cNvSpPr/>
          <p:nvPr/>
        </p:nvSpPr>
        <p:spPr>
          <a:xfrm>
            <a:off x="2634197" y="3049660"/>
            <a:ext cx="20031519" cy="10731373"/>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p>
            <a:pPr marL="635000" indent="-635000" algn="l" defTabSz="821531">
              <a:spcBef>
                <a:spcPts val="2000"/>
              </a:spcBef>
              <a:buClr>
                <a:srgbClr val="D8BA66"/>
              </a:buClr>
              <a:buSzPct val="75000"/>
              <a:buChar char="‣"/>
              <a:defRPr sz="4800">
                <a:solidFill>
                  <a:srgbClr val="53585F"/>
                </a:solidFill>
              </a:defRPr>
            </a:pPr>
            <a:r>
              <a:t>The person was exposed to: death, threatened death, actual or threatened serious injury, or actual or threatened sexual violence</a:t>
            </a:r>
          </a:p>
          <a:p>
            <a:pPr marL="635000" indent="-635000" algn="l" defTabSz="821531">
              <a:spcBef>
                <a:spcPts val="2000"/>
              </a:spcBef>
              <a:buClr>
                <a:srgbClr val="D8BA66"/>
              </a:buClr>
              <a:buSzPct val="75000"/>
              <a:buChar char="‣"/>
              <a:defRPr sz="4800">
                <a:solidFill>
                  <a:srgbClr val="53585F"/>
                </a:solidFill>
              </a:defRPr>
            </a:pPr>
            <a:r>
              <a:t>The traumatic event is persistently re-experienced</a:t>
            </a:r>
          </a:p>
          <a:p>
            <a:pPr marL="635000" indent="-635000" algn="l" defTabSz="821531">
              <a:spcBef>
                <a:spcPts val="2000"/>
              </a:spcBef>
              <a:buClr>
                <a:srgbClr val="D8BA66"/>
              </a:buClr>
              <a:buSzPct val="75000"/>
              <a:buChar char="‣"/>
              <a:defRPr sz="4800">
                <a:solidFill>
                  <a:srgbClr val="53585F"/>
                </a:solidFill>
              </a:defRPr>
            </a:pPr>
            <a:r>
              <a:t>Avoidance of trauma-related stimuli after the trauma</a:t>
            </a:r>
          </a:p>
          <a:p>
            <a:pPr marL="635000" indent="-635000" algn="l" defTabSz="821531">
              <a:spcBef>
                <a:spcPts val="2000"/>
              </a:spcBef>
              <a:buClr>
                <a:srgbClr val="D8BA66"/>
              </a:buClr>
              <a:buSzPct val="75000"/>
              <a:buChar char="‣"/>
              <a:defRPr sz="4800">
                <a:solidFill>
                  <a:srgbClr val="53585F"/>
                </a:solidFill>
              </a:defRPr>
            </a:pPr>
            <a:r>
              <a:t>Negative thoughts or feelings that began or worsened after the trauma</a:t>
            </a:r>
          </a:p>
          <a:p>
            <a:pPr marL="635000" indent="-635000" algn="l" defTabSz="821531">
              <a:spcBef>
                <a:spcPts val="2000"/>
              </a:spcBef>
              <a:buClr>
                <a:srgbClr val="D8BA66"/>
              </a:buClr>
              <a:buSzPct val="75000"/>
              <a:buChar char="‣"/>
              <a:defRPr sz="4800">
                <a:solidFill>
                  <a:srgbClr val="53585F"/>
                </a:solidFill>
              </a:defRPr>
            </a:pPr>
            <a:r>
              <a:t>Trauma-related arousal and reactivity that began or worsened after the trauma</a:t>
            </a:r>
          </a:p>
          <a:p>
            <a:pPr marL="635000" indent="-635000" algn="l" defTabSz="821531">
              <a:spcBef>
                <a:spcPts val="2000"/>
              </a:spcBef>
              <a:buClr>
                <a:srgbClr val="D8BA66"/>
              </a:buClr>
              <a:buSzPct val="75000"/>
              <a:buChar char="‣"/>
              <a:defRPr sz="4800">
                <a:solidFill>
                  <a:srgbClr val="53585F"/>
                </a:solidFill>
              </a:defRPr>
            </a:pPr>
            <a:r>
              <a:t>Symptoms last for more than 1 month</a:t>
            </a:r>
          </a:p>
          <a:p>
            <a:pPr marL="635000" indent="-635000" algn="l" defTabSz="821531">
              <a:spcBef>
                <a:spcPts val="2000"/>
              </a:spcBef>
              <a:buClr>
                <a:srgbClr val="D8BA66"/>
              </a:buClr>
              <a:buSzPct val="75000"/>
              <a:buChar char="‣"/>
              <a:defRPr sz="4800">
                <a:solidFill>
                  <a:srgbClr val="53585F"/>
                </a:solidFill>
              </a:defRPr>
            </a:pPr>
            <a:r>
              <a:t>Symptoms create distress or functional impairment </a:t>
            </a:r>
          </a:p>
          <a:p>
            <a:pPr marL="635000" indent="-635000" algn="l" defTabSz="821531">
              <a:spcBef>
                <a:spcPts val="2000"/>
              </a:spcBef>
              <a:buClr>
                <a:srgbClr val="D8BA66"/>
              </a:buClr>
              <a:buSzPct val="75000"/>
              <a:buChar char="‣"/>
              <a:defRPr sz="4800">
                <a:solidFill>
                  <a:srgbClr val="53585F"/>
                </a:solidFill>
              </a:defRPr>
            </a:pPr>
            <a:r>
              <a:t>Symptoms are not due to medication, substance use, or other illness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ost-Traumatic Stress Disorder (PTSD)"/>
          <p:cNvSpPr/>
          <p:nvPr/>
        </p:nvSpPr>
        <p:spPr>
          <a:xfrm>
            <a:off x="3120524" y="454460"/>
            <a:ext cx="18758134" cy="465593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821531">
              <a:lnSpc>
                <a:spcPct val="90000"/>
              </a:lnSpc>
              <a:defRPr sz="9600">
                <a:solidFill>
                  <a:srgbClr val="D63D26"/>
                </a:solidFill>
                <a:latin typeface="Montserrat Bold"/>
                <a:ea typeface="Montserrat Bold"/>
                <a:cs typeface="Montserrat Bold"/>
                <a:sym typeface="Montserrat Bold"/>
              </a:defRPr>
            </a:lvl1pPr>
          </a:lstStyle>
          <a:p>
            <a:r>
              <a:t>Post-Traumatic Stress Disorder (PTSD)</a:t>
            </a:r>
          </a:p>
        </p:txBody>
      </p:sp>
      <p:grpSp>
        <p:nvGrpSpPr>
          <p:cNvPr id="343" name="Group"/>
          <p:cNvGrpSpPr/>
          <p:nvPr/>
        </p:nvGrpSpPr>
        <p:grpSpPr>
          <a:xfrm>
            <a:off x="-4851" y="-60088"/>
            <a:ext cx="1183509" cy="13794201"/>
            <a:chOff x="0" y="0"/>
            <a:chExt cx="1183507" cy="13794200"/>
          </a:xfrm>
        </p:grpSpPr>
        <p:sp>
          <p:nvSpPr>
            <p:cNvPr id="337"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38"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39"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40"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41"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42"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344" name="pasted-image.pdf" descr="pasted-image.pdf"/>
          <p:cNvPicPr>
            <a:picLocks noChangeAspect="1"/>
          </p:cNvPicPr>
          <p:nvPr/>
        </p:nvPicPr>
        <p:blipFill>
          <a:blip r:embed="rId3">
            <a:alphaModFix amt="30482"/>
          </a:blip>
          <a:stretch>
            <a:fillRect/>
          </a:stretch>
        </p:blipFill>
        <p:spPr>
          <a:xfrm>
            <a:off x="21901901" y="11362437"/>
            <a:ext cx="1844919" cy="1844919"/>
          </a:xfrm>
          <a:prstGeom prst="rect">
            <a:avLst/>
          </a:prstGeom>
          <a:ln w="12700">
            <a:miter lim="400000"/>
          </a:ln>
        </p:spPr>
      </p:pic>
      <p:sp>
        <p:nvSpPr>
          <p:cNvPr id="345" name="Why discuss PTSD?…"/>
          <p:cNvSpPr/>
          <p:nvPr/>
        </p:nvSpPr>
        <p:spPr>
          <a:xfrm>
            <a:off x="2945344" y="4612349"/>
            <a:ext cx="18133931" cy="7087516"/>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p>
            <a:pPr algn="l" defTabSz="821531">
              <a:spcBef>
                <a:spcPts val="3000"/>
              </a:spcBef>
              <a:buClr>
                <a:srgbClr val="D8BA66"/>
              </a:buClr>
              <a:defRPr sz="4800">
                <a:solidFill>
                  <a:srgbClr val="53585F"/>
                </a:solidFill>
                <a:latin typeface="Montserrat Bold"/>
                <a:ea typeface="Montserrat Bold"/>
                <a:cs typeface="Montserrat Bold"/>
                <a:sym typeface="Montserrat Bold"/>
              </a:defRPr>
            </a:pPr>
            <a:r>
              <a:t>Why discuss PTSD?</a:t>
            </a:r>
          </a:p>
          <a:p>
            <a:pPr marL="635000" indent="-635000" algn="l" defTabSz="821531">
              <a:spcBef>
                <a:spcPts val="3000"/>
              </a:spcBef>
              <a:buClr>
                <a:srgbClr val="D8BA66"/>
              </a:buClr>
              <a:buSzPct val="75000"/>
              <a:buChar char="‣"/>
              <a:defRPr sz="4000">
                <a:solidFill>
                  <a:srgbClr val="53585F"/>
                </a:solidFill>
              </a:defRPr>
            </a:pPr>
            <a:r>
              <a:t>Higher risk of PTSD in young gay men </a:t>
            </a:r>
          </a:p>
          <a:p>
            <a:pPr marL="635000" indent="-635000" algn="l" defTabSz="821531">
              <a:spcBef>
                <a:spcPts val="3000"/>
              </a:spcBef>
              <a:buClr>
                <a:srgbClr val="D8BA66"/>
              </a:buClr>
              <a:buSzPct val="75000"/>
              <a:buChar char="‣"/>
              <a:defRPr sz="4000">
                <a:solidFill>
                  <a:srgbClr val="53585F"/>
                </a:solidFill>
              </a:defRPr>
            </a:pPr>
            <a:r>
              <a:t>High rates of childhood sexual abuse and intimate partner violence among black men who have sex with men</a:t>
            </a:r>
          </a:p>
          <a:p>
            <a:pPr marL="635000" indent="-635000" algn="l" defTabSz="821531">
              <a:spcBef>
                <a:spcPts val="3000"/>
              </a:spcBef>
              <a:buClr>
                <a:srgbClr val="D8BA66"/>
              </a:buClr>
              <a:buSzPct val="75000"/>
              <a:buChar char="‣"/>
              <a:defRPr sz="4000">
                <a:solidFill>
                  <a:srgbClr val="53585F"/>
                </a:solidFill>
              </a:defRPr>
            </a:pPr>
            <a:r>
              <a:t>Associated with serious sequelae: depression, alcoholism, higher body mass index, higher cholesterol, heart disease, asthma, diabetes, and death</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Causes of PTSD"/>
          <p:cNvSpPr/>
          <p:nvPr/>
        </p:nvSpPr>
        <p:spPr>
          <a:xfrm>
            <a:off x="5648419" y="1302248"/>
            <a:ext cx="12659016" cy="173756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defTabSz="821531">
              <a:defRPr sz="9600">
                <a:solidFill>
                  <a:srgbClr val="D63D26"/>
                </a:solidFill>
                <a:latin typeface="Montserrat Bold"/>
                <a:ea typeface="Montserrat Bold"/>
                <a:cs typeface="Montserrat Bold"/>
                <a:sym typeface="Montserrat Bold"/>
              </a:defRPr>
            </a:lvl1pPr>
          </a:lstStyle>
          <a:p>
            <a:r>
              <a:t>Causes of PTSD </a:t>
            </a:r>
          </a:p>
        </p:txBody>
      </p:sp>
      <p:sp>
        <p:nvSpPr>
          <p:cNvPr id="350" name="Abuse &amp;…"/>
          <p:cNvSpPr/>
          <p:nvPr/>
        </p:nvSpPr>
        <p:spPr>
          <a:xfrm>
            <a:off x="1720028" y="7601538"/>
            <a:ext cx="5093223" cy="1962058"/>
          </a:xfrm>
          <a:prstGeom prst="rect">
            <a:avLst/>
          </a:prstGeom>
          <a:solidFill>
            <a:srgbClr val="FFFFFF"/>
          </a:solidFill>
          <a:ln w="12700">
            <a:miter lim="400000"/>
          </a:ln>
          <a:effectLst>
            <a:outerShdw blurRad="190500" dist="50800" dir="5400000" rotWithShape="0">
              <a:srgbClr val="000000">
                <a:alpha val="24679"/>
              </a:srgbClr>
            </a:outerShdw>
          </a:effectLst>
          <a:extLst>
            <a:ext uri="{C572A759-6A51-4108-AA02-DFA0A04FC94B}">
              <ma14:wrappingTextBoxFlag xmlns="" xmlns:ma14="http://schemas.microsoft.com/office/mac/drawingml/2011/main" val="1"/>
            </a:ext>
          </a:extLst>
        </p:spPr>
        <p:txBody>
          <a:bodyPr lIns="254000" tIns="254000" rIns="254000" bIns="254000" anchor="ctr"/>
          <a:lstStyle/>
          <a:p>
            <a:pPr defTabSz="821531">
              <a:defRPr sz="4800" cap="all">
                <a:solidFill>
                  <a:srgbClr val="4D4D4D"/>
                </a:solidFill>
              </a:defRPr>
            </a:pPr>
            <a:r>
              <a:t>Abuse &amp;</a:t>
            </a:r>
          </a:p>
          <a:p>
            <a:pPr defTabSz="821531">
              <a:defRPr sz="4800" cap="all">
                <a:solidFill>
                  <a:srgbClr val="4D4D4D"/>
                </a:solidFill>
              </a:defRPr>
            </a:pPr>
            <a:r>
              <a:t>Violence</a:t>
            </a:r>
          </a:p>
        </p:txBody>
      </p:sp>
      <p:sp>
        <p:nvSpPr>
          <p:cNvPr id="351" name="Terrorism &amp;…"/>
          <p:cNvSpPr/>
          <p:nvPr/>
        </p:nvSpPr>
        <p:spPr>
          <a:xfrm>
            <a:off x="17334960" y="7601538"/>
            <a:ext cx="5329013" cy="1962058"/>
          </a:xfrm>
          <a:prstGeom prst="rect">
            <a:avLst/>
          </a:prstGeom>
          <a:solidFill>
            <a:srgbClr val="FFFFFF"/>
          </a:solidFill>
          <a:ln w="12700">
            <a:miter lim="400000"/>
          </a:ln>
          <a:effectLst>
            <a:outerShdw blurRad="190500" dist="50800" dir="5400000" rotWithShape="0">
              <a:srgbClr val="000000">
                <a:alpha val="24679"/>
              </a:srgbClr>
            </a:outerShdw>
          </a:effectLst>
          <a:extLst>
            <a:ext uri="{C572A759-6A51-4108-AA02-DFA0A04FC94B}">
              <ma14:wrappingTextBoxFlag xmlns="" xmlns:ma14="http://schemas.microsoft.com/office/mac/drawingml/2011/main" val="1"/>
            </a:ext>
          </a:extLst>
        </p:spPr>
        <p:txBody>
          <a:bodyPr lIns="254000" tIns="254000" rIns="254000" bIns="254000" anchor="ctr"/>
          <a:lstStyle/>
          <a:p>
            <a:pPr defTabSz="821531">
              <a:defRPr sz="4800" cap="all">
                <a:solidFill>
                  <a:srgbClr val="4D4D4D"/>
                </a:solidFill>
              </a:defRPr>
            </a:pPr>
            <a:r>
              <a:t>Terrorism &amp;</a:t>
            </a:r>
          </a:p>
          <a:p>
            <a:pPr defTabSz="821531">
              <a:defRPr sz="4800" cap="all">
                <a:solidFill>
                  <a:srgbClr val="4D4D4D"/>
                </a:solidFill>
              </a:defRPr>
            </a:pPr>
            <a:r>
              <a:t>Hate crimes</a:t>
            </a:r>
          </a:p>
        </p:txBody>
      </p:sp>
      <p:sp>
        <p:nvSpPr>
          <p:cNvPr id="352" name="War"/>
          <p:cNvSpPr/>
          <p:nvPr/>
        </p:nvSpPr>
        <p:spPr>
          <a:xfrm>
            <a:off x="13519405" y="7943710"/>
            <a:ext cx="2431157" cy="1277713"/>
          </a:xfrm>
          <a:prstGeom prst="rect">
            <a:avLst/>
          </a:prstGeom>
          <a:solidFill>
            <a:srgbClr val="FFFFFF"/>
          </a:solidFill>
          <a:ln w="12700">
            <a:miter lim="400000"/>
          </a:ln>
          <a:effectLst>
            <a:outerShdw blurRad="190500" dist="50800" dir="5400000" rotWithShape="0">
              <a:srgbClr val="000000">
                <a:alpha val="24679"/>
              </a:srgbClr>
            </a:outerShdw>
          </a:effectLst>
          <a:extLst>
            <a:ext uri="{C572A759-6A51-4108-AA02-DFA0A04FC94B}">
              <ma14:wrappingTextBoxFlag xmlns="" xmlns:ma14="http://schemas.microsoft.com/office/mac/drawingml/2011/main" val="1"/>
            </a:ext>
          </a:extLst>
        </p:spPr>
        <p:txBody>
          <a:bodyPr lIns="254000" tIns="254000" rIns="254000" bIns="254000" anchor="ctr"/>
          <a:lstStyle>
            <a:lvl1pPr defTabSz="821531">
              <a:defRPr sz="4800" cap="all">
                <a:solidFill>
                  <a:srgbClr val="4D4D4D"/>
                </a:solidFill>
              </a:defRPr>
            </a:lvl1pPr>
          </a:lstStyle>
          <a:p>
            <a:r>
              <a:t>War</a:t>
            </a:r>
          </a:p>
        </p:txBody>
      </p:sp>
      <p:sp>
        <p:nvSpPr>
          <p:cNvPr id="353" name="Disasters"/>
          <p:cNvSpPr/>
          <p:nvPr/>
        </p:nvSpPr>
        <p:spPr>
          <a:xfrm>
            <a:off x="7990851" y="7943710"/>
            <a:ext cx="4144155" cy="1277713"/>
          </a:xfrm>
          <a:prstGeom prst="rect">
            <a:avLst/>
          </a:prstGeom>
          <a:solidFill>
            <a:srgbClr val="FFFFFF"/>
          </a:solidFill>
          <a:ln w="12700">
            <a:miter lim="400000"/>
          </a:ln>
          <a:effectLst>
            <a:outerShdw blurRad="190500" dist="50800" dir="5400000" rotWithShape="0">
              <a:srgbClr val="000000">
                <a:alpha val="24679"/>
              </a:srgbClr>
            </a:outerShdw>
          </a:effectLst>
          <a:extLst>
            <a:ext uri="{C572A759-6A51-4108-AA02-DFA0A04FC94B}">
              <ma14:wrappingTextBoxFlag xmlns="" xmlns:ma14="http://schemas.microsoft.com/office/mac/drawingml/2011/main" val="1"/>
            </a:ext>
          </a:extLst>
        </p:spPr>
        <p:txBody>
          <a:bodyPr lIns="254000" tIns="254000" rIns="254000" bIns="254000" anchor="ctr"/>
          <a:lstStyle>
            <a:lvl1pPr defTabSz="821531">
              <a:defRPr sz="4800" cap="all">
                <a:solidFill>
                  <a:srgbClr val="4D4D4D"/>
                </a:solidFill>
              </a:defRPr>
            </a:lvl1pPr>
          </a:lstStyle>
          <a:p>
            <a:r>
              <a:t>Disasters</a:t>
            </a:r>
          </a:p>
        </p:txBody>
      </p:sp>
      <p:grpSp>
        <p:nvGrpSpPr>
          <p:cNvPr id="360" name="Group"/>
          <p:cNvGrpSpPr/>
          <p:nvPr/>
        </p:nvGrpSpPr>
        <p:grpSpPr>
          <a:xfrm>
            <a:off x="4613" y="12718992"/>
            <a:ext cx="24374774" cy="1008964"/>
            <a:chOff x="0" y="0"/>
            <a:chExt cx="24374773" cy="1008962"/>
          </a:xfrm>
        </p:grpSpPr>
        <p:sp>
          <p:nvSpPr>
            <p:cNvPr id="354" name="Rectangle"/>
            <p:cNvSpPr/>
            <p:nvPr/>
          </p:nvSpPr>
          <p:spPr>
            <a:xfrm rot="16200000">
              <a:off x="8619701" y="-1763759"/>
              <a:ext cx="1008964" cy="4536482"/>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55" name="Rectangle"/>
            <p:cNvSpPr/>
            <p:nvPr/>
          </p:nvSpPr>
          <p:spPr>
            <a:xfrm rot="16200000">
              <a:off x="12201084" y="-980378"/>
              <a:ext cx="1008963" cy="296971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56" name="Rectangle"/>
            <p:cNvSpPr/>
            <p:nvPr/>
          </p:nvSpPr>
          <p:spPr>
            <a:xfrm rot="16200000">
              <a:off x="22385433" y="-980378"/>
              <a:ext cx="1008963" cy="2969718"/>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57" name="Rectangle"/>
            <p:cNvSpPr/>
            <p:nvPr/>
          </p:nvSpPr>
          <p:spPr>
            <a:xfrm rot="16200000">
              <a:off x="18402234" y="-1990056"/>
              <a:ext cx="1008964" cy="4989076"/>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58" name="Rectangle"/>
            <p:cNvSpPr/>
            <p:nvPr/>
          </p:nvSpPr>
          <p:spPr>
            <a:xfrm rot="16200000">
              <a:off x="14847920" y="-660658"/>
              <a:ext cx="1008963" cy="2330279"/>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59" name="Rectangle"/>
            <p:cNvSpPr/>
            <p:nvPr/>
          </p:nvSpPr>
          <p:spPr>
            <a:xfrm rot="16200000">
              <a:off x="3034236" y="-3034237"/>
              <a:ext cx="1008963" cy="7077437"/>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361" name="pasted-image.pdf" descr="pasted-image.pdf"/>
          <p:cNvPicPr>
            <a:picLocks noChangeAspect="1"/>
          </p:cNvPicPr>
          <p:nvPr/>
        </p:nvPicPr>
        <p:blipFill>
          <a:blip r:embed="rId3"/>
          <a:stretch>
            <a:fillRect/>
          </a:stretch>
        </p:blipFill>
        <p:spPr>
          <a:xfrm>
            <a:off x="3112579" y="4329410"/>
            <a:ext cx="2163547" cy="2466380"/>
          </a:xfrm>
          <a:prstGeom prst="rect">
            <a:avLst/>
          </a:prstGeom>
          <a:ln w="12700">
            <a:miter lim="400000"/>
          </a:ln>
        </p:spPr>
      </p:pic>
      <p:pic>
        <p:nvPicPr>
          <p:cNvPr id="362" name="pasted-image.pdf" descr="pasted-image.pdf"/>
          <p:cNvPicPr>
            <a:picLocks noChangeAspect="1"/>
          </p:cNvPicPr>
          <p:nvPr/>
        </p:nvPicPr>
        <p:blipFill>
          <a:blip r:embed="rId4"/>
          <a:stretch>
            <a:fillRect/>
          </a:stretch>
        </p:blipFill>
        <p:spPr>
          <a:xfrm>
            <a:off x="9056844" y="4509977"/>
            <a:ext cx="1643597" cy="2494713"/>
          </a:xfrm>
          <a:prstGeom prst="rect">
            <a:avLst/>
          </a:prstGeom>
          <a:ln w="12700">
            <a:miter lim="400000"/>
          </a:ln>
        </p:spPr>
      </p:pic>
      <p:pic>
        <p:nvPicPr>
          <p:cNvPr id="363" name="pasted-image.pdf" descr="pasted-image.pdf"/>
          <p:cNvPicPr>
            <a:picLocks noChangeAspect="1"/>
          </p:cNvPicPr>
          <p:nvPr/>
        </p:nvPicPr>
        <p:blipFill>
          <a:blip r:embed="rId5"/>
          <a:stretch>
            <a:fillRect/>
          </a:stretch>
        </p:blipFill>
        <p:spPr>
          <a:xfrm>
            <a:off x="19157836" y="4729700"/>
            <a:ext cx="1683259" cy="2258467"/>
          </a:xfrm>
          <a:prstGeom prst="rect">
            <a:avLst/>
          </a:prstGeom>
          <a:ln w="12700">
            <a:miter lim="400000"/>
          </a:ln>
        </p:spPr>
      </p:pic>
      <p:pic>
        <p:nvPicPr>
          <p:cNvPr id="364" name="pasted-image.pdf" descr="pasted-image.pdf"/>
          <p:cNvPicPr>
            <a:picLocks noChangeAspect="1"/>
          </p:cNvPicPr>
          <p:nvPr/>
        </p:nvPicPr>
        <p:blipFill>
          <a:blip r:embed="rId6"/>
          <a:stretch>
            <a:fillRect/>
          </a:stretch>
        </p:blipFill>
        <p:spPr>
          <a:xfrm>
            <a:off x="13756941" y="4687764"/>
            <a:ext cx="2344396" cy="2342338"/>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hree Questions for Assessing PTSD"/>
          <p:cNvSpPr/>
          <p:nvPr/>
        </p:nvSpPr>
        <p:spPr>
          <a:xfrm>
            <a:off x="3119972" y="1246513"/>
            <a:ext cx="18144055" cy="314565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821531">
              <a:lnSpc>
                <a:spcPct val="90000"/>
              </a:lnSpc>
              <a:defRPr sz="9600">
                <a:solidFill>
                  <a:srgbClr val="D63D26"/>
                </a:solidFill>
                <a:latin typeface="Montserrat Bold"/>
                <a:ea typeface="Montserrat Bold"/>
                <a:cs typeface="Montserrat Bold"/>
                <a:sym typeface="Montserrat Bold"/>
              </a:defRPr>
            </a:lvl1pPr>
          </a:lstStyle>
          <a:p>
            <a:r>
              <a:t>Three Questions for Assessing PTSD </a:t>
            </a:r>
          </a:p>
        </p:txBody>
      </p:sp>
      <p:grpSp>
        <p:nvGrpSpPr>
          <p:cNvPr id="375" name="Group"/>
          <p:cNvGrpSpPr/>
          <p:nvPr/>
        </p:nvGrpSpPr>
        <p:grpSpPr>
          <a:xfrm>
            <a:off x="-4851" y="-60088"/>
            <a:ext cx="1183509" cy="13794201"/>
            <a:chOff x="0" y="0"/>
            <a:chExt cx="1183507" cy="13794200"/>
          </a:xfrm>
        </p:grpSpPr>
        <p:sp>
          <p:nvSpPr>
            <p:cNvPr id="369"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70"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71"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72"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73"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374"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376" name="pasted-image.pdf" descr="pasted-image.pdf"/>
          <p:cNvPicPr>
            <a:picLocks noChangeAspect="1"/>
          </p:cNvPicPr>
          <p:nvPr/>
        </p:nvPicPr>
        <p:blipFill>
          <a:blip r:embed="rId3">
            <a:alphaModFix amt="30482"/>
          </a:blip>
          <a:stretch>
            <a:fillRect/>
          </a:stretch>
        </p:blipFill>
        <p:spPr>
          <a:xfrm>
            <a:off x="21901901" y="11362437"/>
            <a:ext cx="1844919" cy="1844919"/>
          </a:xfrm>
          <a:prstGeom prst="rect">
            <a:avLst/>
          </a:prstGeom>
          <a:ln w="12700">
            <a:miter lim="400000"/>
          </a:ln>
        </p:spPr>
      </p:pic>
      <p:sp>
        <p:nvSpPr>
          <p:cNvPr id="377" name="“Have you ever experienced a life event where you felt like your life was threaten or was actually threatened?”…"/>
          <p:cNvSpPr/>
          <p:nvPr/>
        </p:nvSpPr>
        <p:spPr>
          <a:xfrm>
            <a:off x="3395112" y="4460478"/>
            <a:ext cx="16464224" cy="6839734"/>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p>
            <a:pPr algn="l" defTabSz="821531">
              <a:lnSpc>
                <a:spcPct val="110000"/>
              </a:lnSpc>
              <a:spcBef>
                <a:spcPts val="3000"/>
              </a:spcBef>
              <a:buClr>
                <a:srgbClr val="D8BA66"/>
              </a:buClr>
              <a:defRPr sz="4000">
                <a:solidFill>
                  <a:srgbClr val="53585F"/>
                </a:solidFill>
              </a:defRPr>
            </a:pPr>
            <a:r>
              <a:t>“Have you ever experienced a life event where you felt like your life was threaten or was actually threatened?”</a:t>
            </a:r>
          </a:p>
          <a:p>
            <a:pPr algn="l" defTabSz="821531">
              <a:lnSpc>
                <a:spcPct val="110000"/>
              </a:lnSpc>
              <a:spcBef>
                <a:spcPts val="3000"/>
              </a:spcBef>
              <a:buClr>
                <a:srgbClr val="D8BA66"/>
              </a:buClr>
              <a:defRPr sz="4000">
                <a:solidFill>
                  <a:srgbClr val="53585F"/>
                </a:solidFill>
              </a:defRPr>
            </a:pPr>
            <a:r>
              <a:t>“Have you ever experienced abuse, domestic violence, death of a loved one, or community violence?”</a:t>
            </a:r>
          </a:p>
          <a:p>
            <a:pPr algn="l" defTabSz="821531">
              <a:lnSpc>
                <a:spcPct val="110000"/>
              </a:lnSpc>
              <a:spcBef>
                <a:spcPts val="3000"/>
              </a:spcBef>
              <a:buClr>
                <a:srgbClr val="D8BA66"/>
              </a:buClr>
              <a:defRPr sz="4000">
                <a:solidFill>
                  <a:srgbClr val="53585F"/>
                </a:solidFill>
              </a:defRPr>
            </a:pPr>
            <a:r>
              <a:t>“Since [event] have you experienced change in sleeping and/or eating patterns or frequency, nightmares, flashbacks, disassociation, heightened worry, or avoidance of people, places, or events/environments that remind you of [event]?”</a:t>
            </a:r>
          </a:p>
        </p:txBody>
      </p:sp>
      <p:sp>
        <p:nvSpPr>
          <p:cNvPr id="378" name="1"/>
          <p:cNvSpPr/>
          <p:nvPr/>
        </p:nvSpPr>
        <p:spPr>
          <a:xfrm>
            <a:off x="2807962" y="4657763"/>
            <a:ext cx="1374957" cy="136801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defTabSz="821531">
              <a:defRPr sz="8000">
                <a:solidFill>
                  <a:srgbClr val="D63D26"/>
                </a:solidFill>
              </a:defRPr>
            </a:lvl1pPr>
          </a:lstStyle>
          <a:p>
            <a:r>
              <a:t>1</a:t>
            </a:r>
          </a:p>
        </p:txBody>
      </p:sp>
      <p:sp>
        <p:nvSpPr>
          <p:cNvPr id="379" name="2"/>
          <p:cNvSpPr/>
          <p:nvPr/>
        </p:nvSpPr>
        <p:spPr>
          <a:xfrm>
            <a:off x="2807962" y="6291371"/>
            <a:ext cx="1374957" cy="136801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defTabSz="821531">
              <a:defRPr sz="8000">
                <a:solidFill>
                  <a:srgbClr val="D63D26"/>
                </a:solidFill>
              </a:defRPr>
            </a:lvl1pPr>
          </a:lstStyle>
          <a:p>
            <a:r>
              <a:t>2</a:t>
            </a:r>
          </a:p>
        </p:txBody>
      </p:sp>
      <p:sp>
        <p:nvSpPr>
          <p:cNvPr id="380" name="3"/>
          <p:cNvSpPr/>
          <p:nvPr/>
        </p:nvSpPr>
        <p:spPr>
          <a:xfrm>
            <a:off x="2807962" y="7937679"/>
            <a:ext cx="1374957" cy="1368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defTabSz="821531">
              <a:defRPr sz="8000">
                <a:solidFill>
                  <a:srgbClr val="D63D26"/>
                </a:solidFill>
              </a:defRPr>
            </a:lvl1pPr>
          </a:lstStyle>
          <a:p>
            <a:r>
              <a:t>3</a:t>
            </a:r>
          </a:p>
        </p:txBody>
      </p:sp>
      <p:sp>
        <p:nvSpPr>
          <p:cNvPr id="381" name="If “yes” to questions 1 or 2 + 3,…"/>
          <p:cNvSpPr/>
          <p:nvPr/>
        </p:nvSpPr>
        <p:spPr>
          <a:xfrm>
            <a:off x="3959889" y="11654659"/>
            <a:ext cx="16464224" cy="12604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defRPr sz="3600" i="1">
                <a:solidFill>
                  <a:srgbClr val="53585F"/>
                </a:solidFill>
              </a:defRPr>
            </a:pPr>
            <a:r>
              <a:t>If “yes” to questions 1 or 2 + 3, </a:t>
            </a:r>
          </a:p>
          <a:p>
            <a:pPr>
              <a:defRPr sz="3600" i="1">
                <a:solidFill>
                  <a:srgbClr val="53585F"/>
                </a:solidFill>
              </a:defRPr>
            </a:pPr>
            <a:r>
              <a:t>refer to behavioral medicine or therapist for further evaluation.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p:cNvSpPr/>
          <p:nvPr/>
        </p:nvSpPr>
        <p:spPr>
          <a:xfrm>
            <a:off x="14669143" y="-5933"/>
            <a:ext cx="9710514" cy="13727866"/>
          </a:xfrm>
          <a:prstGeom prst="rect">
            <a:avLst/>
          </a:prstGeom>
          <a:solidFill>
            <a:srgbClr val="D8BA66"/>
          </a:solidFill>
          <a:ln w="12700">
            <a:miter lim="400000"/>
          </a:ln>
        </p:spPr>
        <p:txBody>
          <a:bodyPr lIns="254000" tIns="254000" rIns="254000" bIns="254000" anchor="ctr"/>
          <a:lstStyle/>
          <a:p>
            <a:pPr marL="635000" algn="l" defTabSz="821531">
              <a:defRPr sz="4800">
                <a:solidFill>
                  <a:srgbClr val="FFFFFF"/>
                </a:solidFill>
              </a:defRPr>
            </a:pPr>
            <a:endParaRPr/>
          </a:p>
        </p:txBody>
      </p:sp>
      <p:sp>
        <p:nvSpPr>
          <p:cNvPr id="166" name="NASTAD, Washington, DC"/>
          <p:cNvSpPr/>
          <p:nvPr/>
        </p:nvSpPr>
        <p:spPr>
          <a:xfrm>
            <a:off x="16758507" y="8013965"/>
            <a:ext cx="553178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a:solidFill>
                  <a:srgbClr val="FFFFFF"/>
                </a:solidFill>
              </a:defRPr>
            </a:lvl1pPr>
          </a:lstStyle>
          <a:p>
            <a:r>
              <a:t>NASTAD, Washington, DC</a:t>
            </a:r>
          </a:p>
        </p:txBody>
      </p:sp>
      <p:sp>
        <p:nvSpPr>
          <p:cNvPr id="167" name="Los Angeles County Department of Public Health…"/>
          <p:cNvSpPr/>
          <p:nvPr/>
        </p:nvSpPr>
        <p:spPr>
          <a:xfrm>
            <a:off x="1525042" y="4961464"/>
            <a:ext cx="12204931" cy="11334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r>
              <a:t>Los Angeles County Department of Public Health </a:t>
            </a:r>
          </a:p>
          <a:p>
            <a:r>
              <a:t>Los Angeles, CA</a:t>
            </a:r>
          </a:p>
        </p:txBody>
      </p:sp>
      <p:sp>
        <p:nvSpPr>
          <p:cNvPr id="168" name="Leo Moore, MD, MSHPM"/>
          <p:cNvSpPr/>
          <p:nvPr/>
        </p:nvSpPr>
        <p:spPr>
          <a:xfrm>
            <a:off x="3877012" y="3391721"/>
            <a:ext cx="7500989" cy="1277713"/>
          </a:xfrm>
          <a:prstGeom prst="rect">
            <a:avLst/>
          </a:prstGeom>
          <a:solidFill>
            <a:srgbClr val="FFFFFF"/>
          </a:solidFill>
          <a:ln w="12700">
            <a:miter lim="400000"/>
          </a:ln>
          <a:effectLst>
            <a:outerShdw blurRad="190500" dist="50800" dir="5400000" rotWithShape="0">
              <a:srgbClr val="000000">
                <a:alpha val="24679"/>
              </a:srgbClr>
            </a:outerShdw>
          </a:effectLst>
          <a:extLst>
            <a:ext uri="{C572A759-6A51-4108-AA02-DFA0A04FC94B}">
              <ma14:wrappingTextBoxFlag xmlns="" xmlns:ma14="http://schemas.microsoft.com/office/mac/drawingml/2011/main" val="1"/>
            </a:ext>
          </a:extLst>
        </p:spPr>
        <p:txBody>
          <a:bodyPr lIns="254000" tIns="254000" rIns="254000" bIns="254000" anchor="ctr"/>
          <a:lstStyle>
            <a:lvl1pPr defTabSz="821531">
              <a:defRPr sz="4800">
                <a:solidFill>
                  <a:srgbClr val="109096"/>
                </a:solidFill>
              </a:defRPr>
            </a:lvl1pPr>
          </a:lstStyle>
          <a:p>
            <a:r>
              <a:t>Leo Moore, MD, MSHPM</a:t>
            </a:r>
          </a:p>
        </p:txBody>
      </p:sp>
      <p:sp>
        <p:nvSpPr>
          <p:cNvPr id="169" name="Faculty"/>
          <p:cNvSpPr/>
          <p:nvPr/>
        </p:nvSpPr>
        <p:spPr>
          <a:xfrm>
            <a:off x="5149508" y="766427"/>
            <a:ext cx="4956000" cy="184491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defTabSz="821531">
              <a:defRPr sz="10000">
                <a:solidFill>
                  <a:srgbClr val="D63D26"/>
                </a:solidFill>
                <a:latin typeface="Montserrat Bold"/>
                <a:ea typeface="Montserrat Bold"/>
                <a:cs typeface="Montserrat Bold"/>
                <a:sym typeface="Montserrat Bold"/>
              </a:defRPr>
            </a:lvl1pPr>
          </a:lstStyle>
          <a:p>
            <a:r>
              <a:t>Faculty</a:t>
            </a:r>
          </a:p>
        </p:txBody>
      </p:sp>
      <p:sp>
        <p:nvSpPr>
          <p:cNvPr id="170" name="Terrance Moore"/>
          <p:cNvSpPr/>
          <p:nvPr/>
        </p:nvSpPr>
        <p:spPr>
          <a:xfrm>
            <a:off x="16689223" y="6489495"/>
            <a:ext cx="5670355" cy="1277713"/>
          </a:xfrm>
          <a:prstGeom prst="rect">
            <a:avLst/>
          </a:prstGeom>
          <a:solidFill>
            <a:srgbClr val="FFFFFF"/>
          </a:solidFill>
          <a:ln w="12700">
            <a:miter lim="400000"/>
          </a:ln>
          <a:effectLst>
            <a:outerShdw blurRad="190500" dist="50800" dir="5400000" rotWithShape="0">
              <a:srgbClr val="000000">
                <a:alpha val="24679"/>
              </a:srgbClr>
            </a:outerShdw>
          </a:effectLst>
          <a:extLst>
            <a:ext uri="{C572A759-6A51-4108-AA02-DFA0A04FC94B}">
              <ma14:wrappingTextBoxFlag xmlns="" xmlns:ma14="http://schemas.microsoft.com/office/mac/drawingml/2011/main" val="1"/>
            </a:ext>
          </a:extLst>
        </p:spPr>
        <p:txBody>
          <a:bodyPr lIns="254000" tIns="254000" rIns="254000" bIns="254000" anchor="ctr"/>
          <a:lstStyle>
            <a:lvl1pPr defTabSz="821531">
              <a:defRPr sz="4800">
                <a:solidFill>
                  <a:srgbClr val="109096"/>
                </a:solidFill>
              </a:defRPr>
            </a:lvl1pPr>
          </a:lstStyle>
          <a:p>
            <a:r>
              <a:t>Terrance Moore</a:t>
            </a:r>
          </a:p>
        </p:txBody>
      </p:sp>
      <p:sp>
        <p:nvSpPr>
          <p:cNvPr id="171" name="HOST"/>
          <p:cNvSpPr/>
          <p:nvPr/>
        </p:nvSpPr>
        <p:spPr>
          <a:xfrm>
            <a:off x="18162210" y="5063859"/>
            <a:ext cx="2602035" cy="928686"/>
          </a:xfrm>
          <a:prstGeom prst="rect">
            <a:avLst/>
          </a:prstGeom>
          <a:solidFill>
            <a:srgbClr val="4D4D4D"/>
          </a:solidFill>
          <a:ln w="12700">
            <a:miter lim="400000"/>
          </a:ln>
          <a:effectLst>
            <a:outerShdw blurRad="190500" dist="50800" dir="5400000" rotWithShape="0">
              <a:srgbClr val="000000">
                <a:alpha val="24679"/>
              </a:srgbClr>
            </a:outerShdw>
          </a:effectLst>
          <a:extLst>
            <a:ext uri="{C572A759-6A51-4108-AA02-DFA0A04FC94B}">
              <ma14:wrappingTextBoxFlag xmlns="" xmlns:ma14="http://schemas.microsoft.com/office/mac/drawingml/2011/main" val="1"/>
            </a:ext>
          </a:extLst>
        </p:spPr>
        <p:txBody>
          <a:bodyPr lIns="0" tIns="0" rIns="0" bIns="0" anchor="ctr"/>
          <a:lstStyle>
            <a:lvl1pPr defTabSz="821531">
              <a:defRPr sz="4800">
                <a:solidFill>
                  <a:srgbClr val="FFFFFF"/>
                </a:solidFill>
              </a:defRPr>
            </a:lvl1pPr>
          </a:lstStyle>
          <a:p>
            <a:r>
              <a:t>HOST</a:t>
            </a:r>
          </a:p>
        </p:txBody>
      </p:sp>
      <p:sp>
        <p:nvSpPr>
          <p:cNvPr id="172" name="AbsoluteCARE Medical Center &amp; Pharmacy…"/>
          <p:cNvSpPr/>
          <p:nvPr/>
        </p:nvSpPr>
        <p:spPr>
          <a:xfrm>
            <a:off x="2528123" y="8242217"/>
            <a:ext cx="10198770" cy="11334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r>
              <a:t>AbsoluteCARE Medical Center &amp; Pharmacy</a:t>
            </a:r>
          </a:p>
          <a:p>
            <a:r>
              <a:t>Atlanta, GA</a:t>
            </a:r>
          </a:p>
        </p:txBody>
      </p:sp>
      <p:sp>
        <p:nvSpPr>
          <p:cNvPr id="173" name="Quintin Robinson, MD"/>
          <p:cNvSpPr/>
          <p:nvPr/>
        </p:nvSpPr>
        <p:spPr>
          <a:xfrm>
            <a:off x="3877013" y="6640604"/>
            <a:ext cx="7500989" cy="1277713"/>
          </a:xfrm>
          <a:prstGeom prst="rect">
            <a:avLst/>
          </a:prstGeom>
          <a:solidFill>
            <a:srgbClr val="FFFFFF"/>
          </a:solidFill>
          <a:ln w="12700">
            <a:miter lim="400000"/>
          </a:ln>
          <a:effectLst>
            <a:outerShdw blurRad="190500" dist="50800" dir="5400000" rotWithShape="0">
              <a:srgbClr val="000000">
                <a:alpha val="24679"/>
              </a:srgbClr>
            </a:outerShdw>
          </a:effectLst>
          <a:extLst>
            <a:ext uri="{C572A759-6A51-4108-AA02-DFA0A04FC94B}">
              <ma14:wrappingTextBoxFlag xmlns="" xmlns:ma14="http://schemas.microsoft.com/office/mac/drawingml/2011/main" val="1"/>
            </a:ext>
          </a:extLst>
        </p:spPr>
        <p:txBody>
          <a:bodyPr lIns="254000" tIns="254000" rIns="254000" bIns="254000" anchor="ctr"/>
          <a:lstStyle>
            <a:lvl1pPr defTabSz="821531">
              <a:defRPr sz="4800">
                <a:solidFill>
                  <a:srgbClr val="109096"/>
                </a:solidFill>
              </a:defRPr>
            </a:lvl1pPr>
          </a:lstStyle>
          <a:p>
            <a:r>
              <a:t>Quintin Robinson, MD</a:t>
            </a:r>
          </a:p>
        </p:txBody>
      </p:sp>
      <p:sp>
        <p:nvSpPr>
          <p:cNvPr id="174" name="Private Practice and Consultation…"/>
          <p:cNvSpPr/>
          <p:nvPr/>
        </p:nvSpPr>
        <p:spPr>
          <a:xfrm>
            <a:off x="3001558" y="11764271"/>
            <a:ext cx="9251900" cy="11334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r>
              <a:t>Private Practice and Consultation</a:t>
            </a:r>
          </a:p>
          <a:p>
            <a:r>
              <a:t>New York, NY</a:t>
            </a:r>
          </a:p>
        </p:txBody>
      </p:sp>
      <p:sp>
        <p:nvSpPr>
          <p:cNvPr id="175" name="Nathaniel Currie, DSW, LICSW"/>
          <p:cNvSpPr/>
          <p:nvPr/>
        </p:nvSpPr>
        <p:spPr>
          <a:xfrm>
            <a:off x="3001558" y="10159566"/>
            <a:ext cx="9251899" cy="1277713"/>
          </a:xfrm>
          <a:prstGeom prst="rect">
            <a:avLst/>
          </a:prstGeom>
          <a:solidFill>
            <a:srgbClr val="FFFFFF"/>
          </a:solidFill>
          <a:ln w="12700">
            <a:miter lim="400000"/>
          </a:ln>
          <a:effectLst>
            <a:outerShdw blurRad="190500" dist="50800" dir="5400000" rotWithShape="0">
              <a:srgbClr val="000000">
                <a:alpha val="24679"/>
              </a:srgbClr>
            </a:outerShdw>
          </a:effectLst>
          <a:extLst>
            <a:ext uri="{C572A759-6A51-4108-AA02-DFA0A04FC94B}">
              <ma14:wrappingTextBoxFlag xmlns="" xmlns:ma14="http://schemas.microsoft.com/office/mac/drawingml/2011/main" val="1"/>
            </a:ext>
          </a:extLst>
        </p:spPr>
        <p:txBody>
          <a:bodyPr lIns="254000" tIns="254000" rIns="254000" bIns="254000" anchor="ctr"/>
          <a:lstStyle>
            <a:lvl1pPr defTabSz="821531">
              <a:defRPr sz="4800">
                <a:solidFill>
                  <a:srgbClr val="109096"/>
                </a:solidFill>
              </a:defRPr>
            </a:lvl1pPr>
          </a:lstStyle>
          <a:p>
            <a:r>
              <a:t>Nathaniel Currie, DSW, LICSW</a:t>
            </a:r>
          </a:p>
        </p:txBody>
      </p:sp>
      <p:pic>
        <p:nvPicPr>
          <p:cNvPr id="176" name="pasted-image.pdf" descr="pasted-image.pdf"/>
          <p:cNvPicPr>
            <a:picLocks noChangeAspect="1"/>
          </p:cNvPicPr>
          <p:nvPr/>
        </p:nvPicPr>
        <p:blipFill>
          <a:blip r:embed="rId2">
            <a:alphaModFix amt="20468"/>
          </a:blip>
          <a:stretch>
            <a:fillRect/>
          </a:stretch>
        </p:blipFill>
        <p:spPr>
          <a:xfrm>
            <a:off x="18540769" y="1415285"/>
            <a:ext cx="1844919" cy="184492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1" name="Group"/>
          <p:cNvGrpSpPr/>
          <p:nvPr/>
        </p:nvGrpSpPr>
        <p:grpSpPr>
          <a:xfrm>
            <a:off x="4613" y="12718992"/>
            <a:ext cx="24374774" cy="1008964"/>
            <a:chOff x="0" y="0"/>
            <a:chExt cx="24374773" cy="1008962"/>
          </a:xfrm>
        </p:grpSpPr>
        <p:sp>
          <p:nvSpPr>
            <p:cNvPr id="385" name="Rectangle"/>
            <p:cNvSpPr/>
            <p:nvPr/>
          </p:nvSpPr>
          <p:spPr>
            <a:xfrm rot="16200000">
              <a:off x="8619701" y="-1763759"/>
              <a:ext cx="1008964" cy="4536482"/>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386" name="Rectangle"/>
            <p:cNvSpPr/>
            <p:nvPr/>
          </p:nvSpPr>
          <p:spPr>
            <a:xfrm rot="16200000">
              <a:off x="12201084" y="-980378"/>
              <a:ext cx="1008963" cy="296971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387" name="Rectangle"/>
            <p:cNvSpPr/>
            <p:nvPr/>
          </p:nvSpPr>
          <p:spPr>
            <a:xfrm rot="16200000">
              <a:off x="22385433" y="-980378"/>
              <a:ext cx="1008963" cy="2969718"/>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388" name="Rectangle"/>
            <p:cNvSpPr/>
            <p:nvPr/>
          </p:nvSpPr>
          <p:spPr>
            <a:xfrm rot="16200000">
              <a:off x="18402234" y="-1990056"/>
              <a:ext cx="1008964" cy="4989076"/>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389" name="Rectangle"/>
            <p:cNvSpPr/>
            <p:nvPr/>
          </p:nvSpPr>
          <p:spPr>
            <a:xfrm rot="16200000">
              <a:off x="14847920" y="-660658"/>
              <a:ext cx="1008963" cy="2330279"/>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390" name="Rectangle"/>
            <p:cNvSpPr/>
            <p:nvPr/>
          </p:nvSpPr>
          <p:spPr>
            <a:xfrm rot="16200000">
              <a:off x="3034236" y="-3034237"/>
              <a:ext cx="1008963" cy="7077437"/>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grpSp>
      <p:sp>
        <p:nvSpPr>
          <p:cNvPr id="392" name="From what you learned about Shawn, which of the following would be crucial to your clinical assessment?…"/>
          <p:cNvSpPr/>
          <p:nvPr/>
        </p:nvSpPr>
        <p:spPr>
          <a:xfrm>
            <a:off x="2682049" y="2855912"/>
            <a:ext cx="18454710" cy="8004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3600">
                <a:solidFill>
                  <a:srgbClr val="53585F"/>
                </a:solidFill>
                <a:latin typeface="Montserrat Bold"/>
                <a:ea typeface="Montserrat Bold"/>
                <a:cs typeface="Montserrat Bold"/>
                <a:sym typeface="Montserrat Bold"/>
              </a:defRPr>
            </a:pPr>
            <a:r>
              <a:t>From what you learned about Shawn, which of the following would be crucial to your clinical assessment?</a:t>
            </a:r>
          </a:p>
          <a:p>
            <a:pPr algn="l" defTabSz="457200">
              <a:defRPr sz="3600">
                <a:solidFill>
                  <a:srgbClr val="53585F"/>
                </a:solidFill>
                <a:latin typeface="Helvetica"/>
                <a:ea typeface="Helvetica"/>
                <a:cs typeface="Helvetica"/>
                <a:sym typeface="Helvetica"/>
              </a:defRPr>
            </a:pPr>
            <a:endParaRPr/>
          </a:p>
          <a:p>
            <a:pPr marL="635000" indent="-635000" algn="l" defTabSz="457200">
              <a:spcBef>
                <a:spcPts val="2900"/>
              </a:spcBef>
              <a:buSzPct val="100000"/>
              <a:buAutoNum type="alphaUcPeriod"/>
              <a:defRPr sz="3600">
                <a:solidFill>
                  <a:srgbClr val="53585F"/>
                </a:solidFill>
                <a:latin typeface="Lato Regular"/>
                <a:ea typeface="Lato Regular"/>
                <a:cs typeface="Lato Regular"/>
                <a:sym typeface="Lato Regular"/>
              </a:defRPr>
            </a:pPr>
            <a:r>
              <a:t>Developing rapport</a:t>
            </a:r>
          </a:p>
          <a:p>
            <a:pPr marL="635000" indent="-635000" algn="l" defTabSz="457200">
              <a:spcBef>
                <a:spcPts val="2900"/>
              </a:spcBef>
              <a:buSzPct val="100000"/>
              <a:buAutoNum type="alphaUcPeriod"/>
              <a:defRPr sz="3600">
                <a:solidFill>
                  <a:srgbClr val="53585F"/>
                </a:solidFill>
                <a:latin typeface="Lato Regular"/>
                <a:ea typeface="Lato Regular"/>
                <a:cs typeface="Lato Regular"/>
                <a:sym typeface="Lato Regular"/>
              </a:defRPr>
            </a:pPr>
            <a:r>
              <a:t>PHQ-2 (and PHQ-9, if indicated)</a:t>
            </a:r>
          </a:p>
          <a:p>
            <a:pPr marL="635000" indent="-635000" algn="l" defTabSz="457200">
              <a:spcBef>
                <a:spcPts val="2900"/>
              </a:spcBef>
              <a:buSzPct val="100000"/>
              <a:buAutoNum type="alphaUcPeriod"/>
              <a:defRPr sz="3600">
                <a:solidFill>
                  <a:srgbClr val="53585F"/>
                </a:solidFill>
                <a:latin typeface="Lato Regular"/>
                <a:ea typeface="Lato Regular"/>
                <a:cs typeface="Lato Regular"/>
                <a:sym typeface="Lato Regular"/>
              </a:defRPr>
            </a:pPr>
            <a:r>
              <a:t>GAD-2 (and GAD-7, if indicated)</a:t>
            </a:r>
          </a:p>
          <a:p>
            <a:pPr marL="635000" indent="-635000" algn="l" defTabSz="457200">
              <a:spcBef>
                <a:spcPts val="2900"/>
              </a:spcBef>
              <a:buSzPct val="100000"/>
              <a:buAutoNum type="alphaUcPeriod"/>
              <a:defRPr sz="3600">
                <a:solidFill>
                  <a:srgbClr val="53585F"/>
                </a:solidFill>
                <a:latin typeface="Lato Regular"/>
                <a:ea typeface="Lato Regular"/>
                <a:cs typeface="Lato Regular"/>
                <a:sym typeface="Lato Regular"/>
              </a:defRPr>
            </a:pPr>
            <a:r>
              <a:t>Asking if Shawn had ever experienced a threat to his life, abuse or violence</a:t>
            </a:r>
          </a:p>
          <a:p>
            <a:pPr marL="635000" indent="-635000" algn="l" defTabSz="457200">
              <a:spcBef>
                <a:spcPts val="2900"/>
              </a:spcBef>
              <a:buSzPct val="100000"/>
              <a:buAutoNum type="alphaUcPeriod"/>
              <a:defRPr sz="3600">
                <a:solidFill>
                  <a:srgbClr val="53585F"/>
                </a:solidFill>
                <a:latin typeface="Lato Regular"/>
                <a:ea typeface="Lato Regular"/>
                <a:cs typeface="Lato Regular"/>
                <a:sym typeface="Lato Regular"/>
              </a:defRPr>
            </a:pPr>
            <a:r>
              <a:t>Assessing Shawn’s support system</a:t>
            </a:r>
          </a:p>
          <a:p>
            <a:pPr marL="635000" indent="-635000" algn="l" defTabSz="457200">
              <a:spcBef>
                <a:spcPts val="2900"/>
              </a:spcBef>
              <a:buSzPct val="100000"/>
              <a:buAutoNum type="alphaUcPeriod"/>
              <a:defRPr sz="3600">
                <a:solidFill>
                  <a:srgbClr val="53585F"/>
                </a:solidFill>
                <a:latin typeface="Lato Regular"/>
                <a:ea typeface="Lato Regular"/>
                <a:cs typeface="Lato Regular"/>
                <a:sym typeface="Lato Regular"/>
              </a:defRPr>
            </a:pPr>
            <a:r>
              <a:t>Talking to him about his worries </a:t>
            </a:r>
          </a:p>
          <a:p>
            <a:pPr marL="635000" indent="-635000" algn="l" defTabSz="457200">
              <a:spcBef>
                <a:spcPts val="2900"/>
              </a:spcBef>
              <a:buSzPct val="100000"/>
              <a:buAutoNum type="alphaUcPeriod"/>
              <a:defRPr sz="3600">
                <a:solidFill>
                  <a:srgbClr val="53585F"/>
                </a:solidFill>
                <a:latin typeface="Lato Regular"/>
                <a:ea typeface="Lato Regular"/>
                <a:cs typeface="Lato Regular"/>
                <a:sym typeface="Lato Regular"/>
              </a:defRPr>
            </a:pPr>
            <a:r>
              <a:t>All of the above</a:t>
            </a:r>
          </a:p>
        </p:txBody>
      </p:sp>
      <p:sp>
        <p:nvSpPr>
          <p:cNvPr id="393" name="Pop-Up Question #1"/>
          <p:cNvSpPr/>
          <p:nvPr/>
        </p:nvSpPr>
        <p:spPr>
          <a:xfrm>
            <a:off x="2553928" y="1130426"/>
            <a:ext cx="19854046" cy="1519767"/>
          </a:xfrm>
          <a:prstGeom prst="rect">
            <a:avLst/>
          </a:prstGeom>
          <a:ln w="12700">
            <a:miter lim="400000"/>
          </a:ln>
          <a:extLst>
            <a:ext uri="{C572A759-6A51-4108-AA02-DFA0A04FC94B}">
              <ma14:wrappingTextBoxFlag xmlns="" xmlns:ma14="http://schemas.microsoft.com/office/mac/drawingml/2011/main" val="1"/>
            </a:ext>
          </a:extLst>
        </p:spPr>
        <p:txBody>
          <a:bodyPr lIns="16933" tIns="16933" rIns="16933" bIns="16933" anchor="ctr">
            <a:spAutoFit/>
          </a:bodyPr>
          <a:lstStyle>
            <a:lvl1pPr algn="l" defTabSz="457200">
              <a:defRPr sz="9600">
                <a:solidFill>
                  <a:srgbClr val="D63D26"/>
                </a:solidFill>
                <a:latin typeface="Montserrat Bold"/>
                <a:ea typeface="Montserrat Bold"/>
                <a:cs typeface="Montserrat Bold"/>
                <a:sym typeface="Montserrat Bold"/>
              </a:defRPr>
            </a:lvl1pPr>
          </a:lstStyle>
          <a:p>
            <a:r>
              <a:t>Pop-Up Question #1</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NASTAD-0607.jpg" descr="NASTAD-0607.jpg"/>
          <p:cNvPicPr>
            <a:picLocks noChangeAspect="1"/>
          </p:cNvPicPr>
          <p:nvPr/>
        </p:nvPicPr>
        <p:blipFill>
          <a:blip r:embed="rId3"/>
          <a:srcRect t="6258" b="8936"/>
          <a:stretch>
            <a:fillRect/>
          </a:stretch>
        </p:blipFill>
        <p:spPr>
          <a:xfrm>
            <a:off x="-13279" y="-42474"/>
            <a:ext cx="24410559" cy="13800949"/>
          </a:xfrm>
          <a:prstGeom prst="rect">
            <a:avLst/>
          </a:prstGeom>
          <a:ln w="12700">
            <a:miter lim="400000"/>
          </a:ln>
        </p:spPr>
      </p:pic>
      <p:grpSp>
        <p:nvGrpSpPr>
          <p:cNvPr id="416" name="Group"/>
          <p:cNvGrpSpPr/>
          <p:nvPr/>
        </p:nvGrpSpPr>
        <p:grpSpPr>
          <a:xfrm>
            <a:off x="4613" y="12718992"/>
            <a:ext cx="24374774" cy="1008964"/>
            <a:chOff x="0" y="0"/>
            <a:chExt cx="24374773" cy="1008962"/>
          </a:xfrm>
        </p:grpSpPr>
        <p:sp>
          <p:nvSpPr>
            <p:cNvPr id="410" name="Rectangle"/>
            <p:cNvSpPr/>
            <p:nvPr/>
          </p:nvSpPr>
          <p:spPr>
            <a:xfrm rot="16200000">
              <a:off x="8619701" y="-1763759"/>
              <a:ext cx="1008964" cy="4536482"/>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11" name="Rectangle"/>
            <p:cNvSpPr/>
            <p:nvPr/>
          </p:nvSpPr>
          <p:spPr>
            <a:xfrm rot="16200000">
              <a:off x="12201084" y="-980378"/>
              <a:ext cx="1008963" cy="296971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12" name="Rectangle"/>
            <p:cNvSpPr/>
            <p:nvPr/>
          </p:nvSpPr>
          <p:spPr>
            <a:xfrm rot="16200000">
              <a:off x="22385433" y="-980378"/>
              <a:ext cx="1008963" cy="2969718"/>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13" name="Rectangle"/>
            <p:cNvSpPr/>
            <p:nvPr/>
          </p:nvSpPr>
          <p:spPr>
            <a:xfrm rot="16200000">
              <a:off x="18402234" y="-1990056"/>
              <a:ext cx="1008964" cy="4989076"/>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14" name="Rectangle"/>
            <p:cNvSpPr/>
            <p:nvPr/>
          </p:nvSpPr>
          <p:spPr>
            <a:xfrm rot="16200000">
              <a:off x="14847920" y="-660658"/>
              <a:ext cx="1008963" cy="2330279"/>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15" name="Rectangle"/>
            <p:cNvSpPr/>
            <p:nvPr/>
          </p:nvSpPr>
          <p:spPr>
            <a:xfrm rot="16200000">
              <a:off x="3034236" y="-3034237"/>
              <a:ext cx="1008963" cy="7077437"/>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grpSp>
        <p:nvGrpSpPr>
          <p:cNvPr id="419" name="Group"/>
          <p:cNvGrpSpPr/>
          <p:nvPr/>
        </p:nvGrpSpPr>
        <p:grpSpPr>
          <a:xfrm>
            <a:off x="734492" y="9994728"/>
            <a:ext cx="1928407" cy="1873079"/>
            <a:chOff x="0" y="0"/>
            <a:chExt cx="1928406" cy="1873077"/>
          </a:xfrm>
        </p:grpSpPr>
        <p:sp>
          <p:nvSpPr>
            <p:cNvPr id="417" name="Square"/>
            <p:cNvSpPr/>
            <p:nvPr/>
          </p:nvSpPr>
          <p:spPr>
            <a:xfrm>
              <a:off x="203128" y="175299"/>
              <a:ext cx="1522279" cy="1522279"/>
            </a:xfrm>
            <a:prstGeom prst="rect">
              <a:avLst/>
            </a:prstGeom>
            <a:solidFill>
              <a:srgbClr val="FFFFFF"/>
            </a:solidFill>
            <a:ln w="25400" cap="flat">
              <a:solidFill>
                <a:srgbClr val="85888D"/>
              </a:solidFill>
              <a:prstDash val="solid"/>
              <a:miter lim="400000"/>
            </a:ln>
            <a:effectLst/>
          </p:spPr>
          <p:txBody>
            <a:bodyPr wrap="square" lIns="71437" tIns="71437" rIns="71437" bIns="71437" numCol="1" anchor="ctr">
              <a:noAutofit/>
            </a:bodyPr>
            <a:lstStyle/>
            <a:p>
              <a:pPr defTabSz="821531">
                <a:defRPr>
                  <a:solidFill>
                    <a:srgbClr val="000000"/>
                  </a:solidFill>
                  <a:latin typeface="Helvetica Light"/>
                  <a:ea typeface="Helvetica Light"/>
                  <a:cs typeface="Helvetica Light"/>
                  <a:sym typeface="Helvetica Light"/>
                </a:defRPr>
              </a:pPr>
              <a:endParaRPr/>
            </a:p>
          </p:txBody>
        </p:sp>
        <p:pic>
          <p:nvPicPr>
            <p:cNvPr id="418" name="pasted-image.pdf" descr="pasted-image.pdf"/>
            <p:cNvPicPr>
              <a:picLocks noChangeAspect="1"/>
            </p:cNvPicPr>
            <p:nvPr/>
          </p:nvPicPr>
          <p:blipFill>
            <a:blip r:embed="rId4"/>
            <a:srcRect r="74104"/>
            <a:stretch>
              <a:fillRect/>
            </a:stretch>
          </p:blipFill>
          <p:spPr>
            <a:xfrm>
              <a:off x="0" y="0"/>
              <a:ext cx="1928407" cy="1873078"/>
            </a:xfrm>
            <a:prstGeom prst="rect">
              <a:avLst/>
            </a:prstGeom>
            <a:ln w="12700" cap="flat">
              <a:noFill/>
              <a:miter lim="400000"/>
            </a:ln>
            <a:effectLst/>
          </p:spPr>
        </p:pic>
      </p:grpSp>
      <p:sp>
        <p:nvSpPr>
          <p:cNvPr id="420" name="Engaging in Sexual  Health Conversations"/>
          <p:cNvSpPr/>
          <p:nvPr/>
        </p:nvSpPr>
        <p:spPr>
          <a:xfrm>
            <a:off x="2782933" y="9714290"/>
            <a:ext cx="9034603" cy="192595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l">
              <a:lnSpc>
                <a:spcPct val="80000"/>
              </a:lnSpc>
              <a:defRPr sz="6400">
                <a:solidFill>
                  <a:srgbClr val="FFFFFF"/>
                </a:solidFill>
                <a:latin typeface="Montserrat Bold"/>
                <a:ea typeface="Montserrat Bold"/>
                <a:cs typeface="Montserrat Bold"/>
                <a:sym typeface="Montserrat Bold"/>
              </a:defRPr>
            </a:pPr>
            <a:r>
              <a:t>Engaging in Sexual </a:t>
            </a:r>
            <a:br/>
            <a:r>
              <a:t>Health Conversations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419"/>
                                        </p:tgtEl>
                                        <p:attrNameLst>
                                          <p:attrName>style.visibility</p:attrName>
                                        </p:attrNameLst>
                                      </p:cBhvr>
                                      <p:to>
                                        <p:strVal val="visible"/>
                                      </p:to>
                                    </p:set>
                                    <p:anim calcmode="lin" valueType="num">
                                      <p:cBhvr>
                                        <p:cTn id="7" dur="700" fill="hold"/>
                                        <p:tgtEl>
                                          <p:spTgt spid="419"/>
                                        </p:tgtEl>
                                        <p:attrNameLst>
                                          <p:attrName>ppt_w</p:attrName>
                                        </p:attrNameLst>
                                      </p:cBhvr>
                                      <p:tavLst>
                                        <p:tav tm="0">
                                          <p:val>
                                            <p:fltVal val="0"/>
                                          </p:val>
                                        </p:tav>
                                        <p:tav tm="100000">
                                          <p:val>
                                            <p:strVal val="#ppt_w"/>
                                          </p:val>
                                        </p:tav>
                                      </p:tavLst>
                                    </p:anim>
                                    <p:anim calcmode="lin" valueType="num">
                                      <p:cBhvr>
                                        <p:cTn id="8" dur="700" fill="hold"/>
                                        <p:tgtEl>
                                          <p:spTgt spid="419"/>
                                        </p:tgtEl>
                                        <p:attrNameLst>
                                          <p:attrName>ppt_h</p:attrName>
                                        </p:attrNameLst>
                                      </p:cBhvr>
                                      <p:tavLst>
                                        <p:tav tm="0">
                                          <p:val>
                                            <p:fltVal val="0"/>
                                          </p:val>
                                        </p:tav>
                                        <p:tav tm="100000">
                                          <p:val>
                                            <p:strVal val="#ppt_h"/>
                                          </p:val>
                                        </p:tav>
                                      </p:tavLst>
                                    </p:anim>
                                    <p:anim calcmode="lin" valueType="num">
                                      <p:cBhvr>
                                        <p:cTn id="9" dur="700" fill="hold"/>
                                        <p:tgtEl>
                                          <p:spTgt spid="419"/>
                                        </p:tgtEl>
                                        <p:attrNameLst>
                                          <p:attrName>ppt_x</p:attrName>
                                        </p:attrNameLst>
                                      </p:cBhvr>
                                      <p:tavLst>
                                        <p:tav tm="0" fmla="#ppt_x+(cos(-2*pi*(1-$))*-#ppt_x-sin(-2*pi*(1-$))*(1-#ppt_y))*(1-$)">
                                          <p:val>
                                            <p:fltVal val="0"/>
                                          </p:val>
                                        </p:tav>
                                        <p:tav tm="100000">
                                          <p:val>
                                            <p:fltVal val="1"/>
                                          </p:val>
                                        </p:tav>
                                      </p:tavLst>
                                    </p:anim>
                                    <p:anim calcmode="lin" valueType="num">
                                      <p:cBhvr>
                                        <p:cTn id="10" dur="700" fill="hold"/>
                                        <p:tgtEl>
                                          <p:spTgt spid="4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2" nodeType="clickEffect">
                                  <p:stCondLst>
                                    <p:cond delay="0"/>
                                  </p:stCondLst>
                                  <p:iterate>
                                    <p:tmAbs val="0"/>
                                  </p:iterate>
                                  <p:childTnLst>
                                    <p:set>
                                      <p:cBhvr>
                                        <p:cTn id="14" fill="hold"/>
                                        <p:tgtEl>
                                          <p:spTgt spid="420"/>
                                        </p:tgtEl>
                                        <p:attrNameLst>
                                          <p:attrName>style.visibility</p:attrName>
                                        </p:attrNameLst>
                                      </p:cBhvr>
                                      <p:to>
                                        <p:strVal val="visible"/>
                                      </p:to>
                                    </p:set>
                                    <p:animEffect transition="in" filter="wipe(down)">
                                      <p:cBhvr>
                                        <p:cTn id="15" dur="10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1" animBg="1" advAuto="0"/>
      <p:bldP spid="420" grpId="2"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3" name="Group"/>
          <p:cNvGrpSpPr/>
          <p:nvPr/>
        </p:nvGrpSpPr>
        <p:grpSpPr>
          <a:xfrm>
            <a:off x="-4851" y="-60088"/>
            <a:ext cx="1183509" cy="13794201"/>
            <a:chOff x="0" y="0"/>
            <a:chExt cx="1183507" cy="13794200"/>
          </a:xfrm>
        </p:grpSpPr>
        <p:sp>
          <p:nvSpPr>
            <p:cNvPr id="397"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398"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399"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400"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401"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402"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grpSp>
      <p:pic>
        <p:nvPicPr>
          <p:cNvPr id="404" name="pasted-image.pdf" descr="pasted-image.pdf"/>
          <p:cNvPicPr>
            <a:picLocks noChangeAspect="1"/>
          </p:cNvPicPr>
          <p:nvPr/>
        </p:nvPicPr>
        <p:blipFill>
          <a:blip r:embed="rId2">
            <a:alphaModFix amt="30482"/>
          </a:blip>
          <a:stretch>
            <a:fillRect/>
          </a:stretch>
        </p:blipFill>
        <p:spPr>
          <a:xfrm>
            <a:off x="21901901" y="11362437"/>
            <a:ext cx="1844919" cy="1844919"/>
          </a:xfrm>
          <a:prstGeom prst="rect">
            <a:avLst/>
          </a:prstGeom>
          <a:ln w="12700">
            <a:miter lim="400000"/>
          </a:ln>
        </p:spPr>
      </p:pic>
      <p:sp>
        <p:nvSpPr>
          <p:cNvPr id="405" name="All the sleeping pills in the world won’t do me any good if I stay out all night.…"/>
          <p:cNvSpPr/>
          <p:nvPr/>
        </p:nvSpPr>
        <p:spPr>
          <a:xfrm>
            <a:off x="3686125" y="3503103"/>
            <a:ext cx="19405275" cy="85248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3600" i="1">
                <a:solidFill>
                  <a:srgbClr val="000000"/>
                </a:solidFill>
                <a:latin typeface="Lato Regular"/>
                <a:ea typeface="Lato Regular"/>
                <a:cs typeface="Lato Regular"/>
                <a:sym typeface="Lato Regular"/>
              </a:defRPr>
            </a:pPr>
            <a:r>
              <a:t>All the sleeping pills in the world won’t do me any good if I stay out all night. </a:t>
            </a:r>
            <a:endParaRPr i="0"/>
          </a:p>
          <a:p>
            <a:pPr algn="l" defTabSz="457200">
              <a:defRPr sz="3600" i="1">
                <a:solidFill>
                  <a:srgbClr val="000000"/>
                </a:solidFill>
                <a:latin typeface="Lato Regular"/>
                <a:ea typeface="Lato Regular"/>
                <a:cs typeface="Lato Regular"/>
                <a:sym typeface="Lato Regular"/>
              </a:defRPr>
            </a:pPr>
            <a:endParaRPr i="0"/>
          </a:p>
          <a:p>
            <a:pPr algn="l" defTabSz="457200">
              <a:defRPr sz="3600" i="1">
                <a:solidFill>
                  <a:srgbClr val="000000"/>
                </a:solidFill>
                <a:latin typeface="Lato Regular"/>
                <a:ea typeface="Lato Regular"/>
                <a:cs typeface="Lato Regular"/>
                <a:sym typeface="Lato Regular"/>
              </a:defRPr>
            </a:pPr>
            <a:r>
              <a:t>The doctor thought I should see a therapist…. Not my speed, but I gotta share what’s going on inside with somebody.</a:t>
            </a:r>
          </a:p>
          <a:p>
            <a:pPr algn="l" defTabSz="457200">
              <a:defRPr sz="3600" i="1">
                <a:solidFill>
                  <a:srgbClr val="000000"/>
                </a:solidFill>
                <a:latin typeface="Lato Regular"/>
                <a:ea typeface="Lato Regular"/>
                <a:cs typeface="Lato Regular"/>
                <a:sym typeface="Lato Regular"/>
              </a:defRPr>
            </a:pPr>
            <a:endParaRPr/>
          </a:p>
          <a:p>
            <a:pPr algn="l" defTabSz="457200">
              <a:defRPr sz="3600" i="1">
                <a:solidFill>
                  <a:srgbClr val="000000"/>
                </a:solidFill>
                <a:latin typeface="Lato Regular"/>
                <a:ea typeface="Lato Regular"/>
                <a:cs typeface="Lato Regular"/>
                <a:sym typeface="Lato Regular"/>
              </a:defRPr>
            </a:pPr>
            <a:r>
              <a:t>And now I got to go the clinic… again. I can’t ignore this damn itching in my butt anymore,</a:t>
            </a:r>
            <a:r>
              <a:rPr i="0"/>
              <a:t> </a:t>
            </a:r>
            <a:r>
              <a:t>and I really can’t talk to anyone about it.  Not Mom.  She’s too busy pushing some girl at me. And not the guys – even though I think they would understand.  I can’t be the only one of us to have had this happen to.</a:t>
            </a:r>
          </a:p>
          <a:p>
            <a:pPr algn="l" defTabSz="457200">
              <a:defRPr sz="3600" i="1">
                <a:solidFill>
                  <a:srgbClr val="000000"/>
                </a:solidFill>
                <a:latin typeface="Lato Regular"/>
                <a:ea typeface="Lato Regular"/>
                <a:cs typeface="Lato Regular"/>
                <a:sym typeface="Lato Regular"/>
              </a:defRPr>
            </a:pPr>
            <a:endParaRPr/>
          </a:p>
          <a:p>
            <a:pPr algn="l" defTabSz="457200">
              <a:defRPr sz="3600" i="1">
                <a:solidFill>
                  <a:srgbClr val="000000"/>
                </a:solidFill>
                <a:latin typeface="Lato Regular"/>
                <a:ea typeface="Lato Regular"/>
                <a:cs typeface="Lato Regular"/>
                <a:sym typeface="Lato Regular"/>
              </a:defRPr>
            </a:pPr>
            <a:r>
              <a:t>Ugh – </a:t>
            </a:r>
          </a:p>
          <a:p>
            <a:pPr algn="l" defTabSz="457200">
              <a:defRPr sz="3600" i="1">
                <a:solidFill>
                  <a:srgbClr val="000000"/>
                </a:solidFill>
                <a:latin typeface="Lato Regular"/>
                <a:ea typeface="Lato Regular"/>
                <a:cs typeface="Lato Regular"/>
                <a:sym typeface="Lato Regular"/>
              </a:defRPr>
            </a:pPr>
            <a:r>
              <a:t>A couple hours of sleep would’ve helped -- but too late for that</a:t>
            </a:r>
          </a:p>
          <a:p>
            <a:pPr algn="l" defTabSz="457200">
              <a:defRPr sz="3600">
                <a:solidFill>
                  <a:srgbClr val="000000"/>
                </a:solidFill>
                <a:latin typeface="Lato Regular"/>
                <a:ea typeface="Lato Regular"/>
                <a:cs typeface="Lato Regular"/>
                <a:sym typeface="Lato Regular"/>
              </a:defRPr>
            </a:pPr>
            <a:endParaRPr/>
          </a:p>
          <a:p>
            <a:pPr algn="l" defTabSz="457200">
              <a:defRPr sz="3600" i="1">
                <a:solidFill>
                  <a:srgbClr val="000000"/>
                </a:solidFill>
                <a:latin typeface="Lato Regular"/>
                <a:ea typeface="Lato Regular"/>
                <a:cs typeface="Lato Regular"/>
                <a:sym typeface="Lato Regular"/>
              </a:defRPr>
            </a:pPr>
            <a:r>
              <a:t>Sexcapades have their price.</a:t>
            </a:r>
          </a:p>
          <a:p>
            <a:pPr algn="l" defTabSz="457200">
              <a:defRPr sz="3600" i="1">
                <a:solidFill>
                  <a:srgbClr val="000000"/>
                </a:solidFill>
                <a:latin typeface="Lato Regular"/>
                <a:ea typeface="Lato Regular"/>
                <a:cs typeface="Lato Regular"/>
                <a:sym typeface="Lato Regular"/>
              </a:defRPr>
            </a:pPr>
            <a:r>
              <a:t>Off to judgment day</a:t>
            </a:r>
          </a:p>
        </p:txBody>
      </p:sp>
      <p:pic>
        <p:nvPicPr>
          <p:cNvPr id="406" name="pasted-image.pdf" descr="pasted-image.pdf"/>
          <p:cNvPicPr>
            <a:picLocks noChangeAspect="1"/>
          </p:cNvPicPr>
          <p:nvPr/>
        </p:nvPicPr>
        <p:blipFill>
          <a:blip r:embed="rId3"/>
          <a:stretch>
            <a:fillRect/>
          </a:stretch>
        </p:blipFill>
        <p:spPr>
          <a:xfrm>
            <a:off x="3664339" y="730163"/>
            <a:ext cx="2706111" cy="2029583"/>
          </a:xfrm>
          <a:prstGeom prst="rect">
            <a:avLst/>
          </a:prstGeom>
          <a:ln w="12700">
            <a:miter lim="400000"/>
          </a:ln>
        </p:spPr>
      </p:pic>
      <p:sp>
        <p:nvSpPr>
          <p:cNvPr id="407" name="Video Blog (Part 2 of 3)"/>
          <p:cNvSpPr/>
          <p:nvPr/>
        </p:nvSpPr>
        <p:spPr>
          <a:xfrm>
            <a:off x="6881834" y="975720"/>
            <a:ext cx="19854046" cy="1151468"/>
          </a:xfrm>
          <a:prstGeom prst="rect">
            <a:avLst/>
          </a:prstGeom>
          <a:ln w="12700">
            <a:miter lim="400000"/>
          </a:ln>
          <a:extLst>
            <a:ext uri="{C572A759-6A51-4108-AA02-DFA0A04FC94B}">
              <ma14:wrappingTextBoxFlag xmlns="" xmlns:ma14="http://schemas.microsoft.com/office/mac/drawingml/2011/main" val="1"/>
            </a:ext>
          </a:extLst>
        </p:spPr>
        <p:txBody>
          <a:bodyPr lIns="16933" tIns="16933" rIns="16933" bIns="16933" anchor="ctr">
            <a:spAutoFit/>
          </a:bodyPr>
          <a:lstStyle>
            <a:lvl1pPr algn="l" defTabSz="457200">
              <a:defRPr sz="7200">
                <a:solidFill>
                  <a:srgbClr val="D63D26"/>
                </a:solidFill>
                <a:latin typeface="Montserrat Bold"/>
                <a:ea typeface="Montserrat Bold"/>
                <a:cs typeface="Montserrat Bold"/>
                <a:sym typeface="Montserrat Bold"/>
              </a:defRPr>
            </a:lvl1pPr>
          </a:lstStyle>
          <a:p>
            <a:r>
              <a:t>Video Blog (Part 2 of 3)</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Viewing Sexuality from 3 Vantage Points"/>
          <p:cNvSpPr/>
          <p:nvPr/>
        </p:nvSpPr>
        <p:spPr>
          <a:xfrm>
            <a:off x="2696483" y="1599513"/>
            <a:ext cx="20848094" cy="173756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821531">
              <a:defRPr sz="8000">
                <a:solidFill>
                  <a:srgbClr val="D63D26"/>
                </a:solidFill>
                <a:latin typeface="Montserrat Bold"/>
                <a:ea typeface="Montserrat Bold"/>
                <a:cs typeface="Montserrat Bold"/>
                <a:sym typeface="Montserrat Bold"/>
              </a:defRPr>
            </a:lvl1pPr>
          </a:lstStyle>
          <a:p>
            <a:r>
              <a:t>Viewing Sexuality from 3 Vantage Points</a:t>
            </a:r>
          </a:p>
        </p:txBody>
      </p:sp>
      <p:grpSp>
        <p:nvGrpSpPr>
          <p:cNvPr id="431" name="Group"/>
          <p:cNvGrpSpPr/>
          <p:nvPr/>
        </p:nvGrpSpPr>
        <p:grpSpPr>
          <a:xfrm>
            <a:off x="-4851" y="-60088"/>
            <a:ext cx="1183509" cy="13794201"/>
            <a:chOff x="0" y="0"/>
            <a:chExt cx="1183507" cy="13794200"/>
          </a:xfrm>
        </p:grpSpPr>
        <p:sp>
          <p:nvSpPr>
            <p:cNvPr id="425"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26"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27"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28"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29"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30"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432" name="pasted-image.pdf" descr="pasted-image.pdf"/>
          <p:cNvPicPr>
            <a:picLocks noChangeAspect="1"/>
          </p:cNvPicPr>
          <p:nvPr/>
        </p:nvPicPr>
        <p:blipFill>
          <a:blip r:embed="rId3">
            <a:alphaModFix amt="30482"/>
          </a:blip>
          <a:stretch>
            <a:fillRect/>
          </a:stretch>
        </p:blipFill>
        <p:spPr>
          <a:xfrm>
            <a:off x="21901901" y="11362437"/>
            <a:ext cx="1844919" cy="1844919"/>
          </a:xfrm>
          <a:prstGeom prst="rect">
            <a:avLst/>
          </a:prstGeom>
          <a:ln w="12700">
            <a:miter lim="400000"/>
          </a:ln>
        </p:spPr>
      </p:pic>
      <p:sp>
        <p:nvSpPr>
          <p:cNvPr id="433" name="How the community or social environment labels one’s sexuality"/>
          <p:cNvSpPr/>
          <p:nvPr/>
        </p:nvSpPr>
        <p:spPr>
          <a:xfrm>
            <a:off x="3196610" y="8670356"/>
            <a:ext cx="5362079" cy="4170239"/>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lvl1pPr defTabSz="821531">
              <a:spcBef>
                <a:spcPts val="3000"/>
              </a:spcBef>
              <a:buClr>
                <a:srgbClr val="D8BA66"/>
              </a:buClr>
              <a:defRPr sz="3000">
                <a:solidFill>
                  <a:srgbClr val="4D4D4D"/>
                </a:solidFill>
                <a:latin typeface="Lato Regular"/>
                <a:ea typeface="Lato Regular"/>
                <a:cs typeface="Lato Regular"/>
                <a:sym typeface="Lato Regular"/>
              </a:defRPr>
            </a:lvl1pPr>
          </a:lstStyle>
          <a:p>
            <a:r>
              <a:t>How the community or social environment labels one’s sexuality</a:t>
            </a:r>
          </a:p>
        </p:txBody>
      </p:sp>
      <p:sp>
        <p:nvSpPr>
          <p:cNvPr id="434" name="Cultural"/>
          <p:cNvSpPr/>
          <p:nvPr/>
        </p:nvSpPr>
        <p:spPr>
          <a:xfrm>
            <a:off x="3991042" y="7083994"/>
            <a:ext cx="3399234" cy="1277713"/>
          </a:xfrm>
          <a:prstGeom prst="rect">
            <a:avLst/>
          </a:prstGeom>
          <a:solidFill>
            <a:srgbClr val="FFFFFF"/>
          </a:solidFill>
          <a:ln w="12700">
            <a:miter lim="400000"/>
          </a:ln>
          <a:effectLst>
            <a:outerShdw blurRad="190500" dist="50800" dir="5400000" rotWithShape="0">
              <a:srgbClr val="000000">
                <a:alpha val="24679"/>
              </a:srgbClr>
            </a:outerShdw>
          </a:effectLst>
          <a:extLst>
            <a:ext uri="{C572A759-6A51-4108-AA02-DFA0A04FC94B}">
              <ma14:wrappingTextBoxFlag xmlns="" xmlns:ma14="http://schemas.microsoft.com/office/mac/drawingml/2011/main" val="1"/>
            </a:ext>
          </a:extLst>
        </p:spPr>
        <p:txBody>
          <a:bodyPr lIns="254000" tIns="254000" rIns="254000" bIns="254000" anchor="ctr"/>
          <a:lstStyle>
            <a:lvl1pPr defTabSz="821531">
              <a:defRPr sz="4000" cap="all">
                <a:solidFill>
                  <a:srgbClr val="109096"/>
                </a:solidFill>
              </a:defRPr>
            </a:lvl1pPr>
          </a:lstStyle>
          <a:p>
            <a:r>
              <a:t>Cultural</a:t>
            </a:r>
          </a:p>
        </p:txBody>
      </p:sp>
      <p:sp>
        <p:nvSpPr>
          <p:cNvPr id="435" name="Self-identity"/>
          <p:cNvSpPr/>
          <p:nvPr/>
        </p:nvSpPr>
        <p:spPr>
          <a:xfrm>
            <a:off x="10202660" y="6959049"/>
            <a:ext cx="4550157" cy="1277713"/>
          </a:xfrm>
          <a:prstGeom prst="rect">
            <a:avLst/>
          </a:prstGeom>
          <a:solidFill>
            <a:srgbClr val="FFFFFF"/>
          </a:solidFill>
          <a:ln w="12700">
            <a:miter lim="400000"/>
          </a:ln>
          <a:effectLst>
            <a:outerShdw blurRad="190500" dist="50800" dir="5400000" rotWithShape="0">
              <a:srgbClr val="000000">
                <a:alpha val="24679"/>
              </a:srgbClr>
            </a:outerShdw>
          </a:effectLst>
          <a:extLst>
            <a:ext uri="{C572A759-6A51-4108-AA02-DFA0A04FC94B}">
              <ma14:wrappingTextBoxFlag xmlns="" xmlns:ma14="http://schemas.microsoft.com/office/mac/drawingml/2011/main" val="1"/>
            </a:ext>
          </a:extLst>
        </p:spPr>
        <p:txBody>
          <a:bodyPr lIns="254000" tIns="254000" rIns="254000" bIns="254000" anchor="ctr"/>
          <a:lstStyle>
            <a:lvl1pPr defTabSz="821531">
              <a:defRPr sz="4000" cap="all">
                <a:solidFill>
                  <a:srgbClr val="109096"/>
                </a:solidFill>
              </a:defRPr>
            </a:lvl1pPr>
          </a:lstStyle>
          <a:p>
            <a:r>
              <a:t>Self-identity</a:t>
            </a:r>
          </a:p>
        </p:txBody>
      </p:sp>
      <p:sp>
        <p:nvSpPr>
          <p:cNvPr id="436" name="Sexual behavior"/>
          <p:cNvSpPr/>
          <p:nvPr/>
        </p:nvSpPr>
        <p:spPr>
          <a:xfrm>
            <a:off x="16222913" y="7083995"/>
            <a:ext cx="5573582" cy="1277713"/>
          </a:xfrm>
          <a:prstGeom prst="rect">
            <a:avLst/>
          </a:prstGeom>
          <a:solidFill>
            <a:srgbClr val="FFFFFF"/>
          </a:solidFill>
          <a:ln w="12700">
            <a:miter lim="400000"/>
          </a:ln>
          <a:effectLst>
            <a:outerShdw blurRad="190500" dist="50800" dir="5400000" rotWithShape="0">
              <a:srgbClr val="000000">
                <a:alpha val="24679"/>
              </a:srgbClr>
            </a:outerShdw>
          </a:effectLst>
          <a:extLst>
            <a:ext uri="{C572A759-6A51-4108-AA02-DFA0A04FC94B}">
              <ma14:wrappingTextBoxFlag xmlns="" xmlns:ma14="http://schemas.microsoft.com/office/mac/drawingml/2011/main" val="1"/>
            </a:ext>
          </a:extLst>
        </p:spPr>
        <p:txBody>
          <a:bodyPr lIns="254000" tIns="254000" rIns="254000" bIns="254000" anchor="ctr"/>
          <a:lstStyle>
            <a:lvl1pPr defTabSz="821531">
              <a:defRPr sz="4000" cap="all">
                <a:solidFill>
                  <a:srgbClr val="109096"/>
                </a:solidFill>
              </a:defRPr>
            </a:lvl1pPr>
          </a:lstStyle>
          <a:p>
            <a:r>
              <a:t>Sexual behavior</a:t>
            </a:r>
          </a:p>
        </p:txBody>
      </p:sp>
      <p:sp>
        <p:nvSpPr>
          <p:cNvPr id="437" name="How one identifies themselves in terms of sexual and romantic attraction"/>
          <p:cNvSpPr/>
          <p:nvPr/>
        </p:nvSpPr>
        <p:spPr>
          <a:xfrm>
            <a:off x="9690948" y="8545410"/>
            <a:ext cx="5573582" cy="2991861"/>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lvl1pPr defTabSz="821531">
              <a:spcBef>
                <a:spcPts val="3000"/>
              </a:spcBef>
              <a:buClr>
                <a:srgbClr val="D8BA66"/>
              </a:buClr>
              <a:defRPr sz="3000">
                <a:solidFill>
                  <a:srgbClr val="4D4D4D"/>
                </a:solidFill>
                <a:latin typeface="Lato Regular"/>
                <a:ea typeface="Lato Regular"/>
                <a:cs typeface="Lato Regular"/>
                <a:sym typeface="Lato Regular"/>
              </a:defRPr>
            </a:lvl1pPr>
          </a:lstStyle>
          <a:p>
            <a:r>
              <a:t>How one identifies themselves in terms of sexual and romantic attraction</a:t>
            </a:r>
          </a:p>
        </p:txBody>
      </p:sp>
      <p:sp>
        <p:nvSpPr>
          <p:cNvPr id="438" name="Who they actually engage in sexual intercourse with, which may look different then sexual labeling or owned sexual identity"/>
          <p:cNvSpPr/>
          <p:nvPr/>
        </p:nvSpPr>
        <p:spPr>
          <a:xfrm>
            <a:off x="15839355" y="8670356"/>
            <a:ext cx="6340699" cy="4170239"/>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lvl1pPr defTabSz="821531">
              <a:spcBef>
                <a:spcPts val="3000"/>
              </a:spcBef>
              <a:buClr>
                <a:srgbClr val="D8BA66"/>
              </a:buClr>
              <a:defRPr sz="3000">
                <a:solidFill>
                  <a:srgbClr val="4D4D4D"/>
                </a:solidFill>
                <a:latin typeface="Lato Regular"/>
                <a:ea typeface="Lato Regular"/>
                <a:cs typeface="Lato Regular"/>
                <a:sym typeface="Lato Regular"/>
              </a:defRPr>
            </a:lvl1pPr>
          </a:lstStyle>
          <a:p>
            <a:r>
              <a:t>Who they actually engage in sexual intercourse with, which may look different then sexual labeling or owned sexual identity</a:t>
            </a:r>
          </a:p>
        </p:txBody>
      </p:sp>
      <p:pic>
        <p:nvPicPr>
          <p:cNvPr id="439" name="pasted-image.pdf" descr="pasted-image.pdf"/>
          <p:cNvPicPr>
            <a:picLocks noChangeAspect="1"/>
          </p:cNvPicPr>
          <p:nvPr/>
        </p:nvPicPr>
        <p:blipFill>
          <a:blip r:embed="rId4"/>
          <a:stretch>
            <a:fillRect/>
          </a:stretch>
        </p:blipFill>
        <p:spPr>
          <a:xfrm>
            <a:off x="18244447" y="4254662"/>
            <a:ext cx="2277124" cy="2299399"/>
          </a:xfrm>
          <a:prstGeom prst="rect">
            <a:avLst/>
          </a:prstGeom>
          <a:ln w="12700">
            <a:miter lim="400000"/>
          </a:ln>
        </p:spPr>
      </p:pic>
      <p:pic>
        <p:nvPicPr>
          <p:cNvPr id="440" name="pasted-image.pdf" descr="pasted-image.pdf"/>
          <p:cNvPicPr>
            <a:picLocks noChangeAspect="1"/>
          </p:cNvPicPr>
          <p:nvPr/>
        </p:nvPicPr>
        <p:blipFill>
          <a:blip r:embed="rId5"/>
          <a:stretch>
            <a:fillRect/>
          </a:stretch>
        </p:blipFill>
        <p:spPr>
          <a:xfrm>
            <a:off x="4423928" y="4134189"/>
            <a:ext cx="2533461" cy="2540344"/>
          </a:xfrm>
          <a:prstGeom prst="rect">
            <a:avLst/>
          </a:prstGeom>
          <a:ln w="12700">
            <a:miter lim="400000"/>
          </a:ln>
        </p:spPr>
      </p:pic>
      <p:pic>
        <p:nvPicPr>
          <p:cNvPr id="441" name="pasted-image.pdf" descr="pasted-image.pdf"/>
          <p:cNvPicPr>
            <a:picLocks noChangeAspect="1"/>
          </p:cNvPicPr>
          <p:nvPr/>
        </p:nvPicPr>
        <p:blipFill>
          <a:blip r:embed="rId6"/>
          <a:stretch>
            <a:fillRect/>
          </a:stretch>
        </p:blipFill>
        <p:spPr>
          <a:xfrm>
            <a:off x="11836134" y="3908431"/>
            <a:ext cx="1883766" cy="2741969"/>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A Narrative Shift"/>
          <p:cNvSpPr/>
          <p:nvPr/>
        </p:nvSpPr>
        <p:spPr>
          <a:xfrm>
            <a:off x="3221255" y="1045316"/>
            <a:ext cx="20686709" cy="350537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821531">
              <a:defRPr sz="9600">
                <a:solidFill>
                  <a:srgbClr val="D63D26"/>
                </a:solidFill>
                <a:latin typeface="Montserrat Bold"/>
                <a:ea typeface="Montserrat Bold"/>
                <a:cs typeface="Montserrat Bold"/>
                <a:sym typeface="Montserrat Bold"/>
              </a:defRPr>
            </a:lvl1pPr>
          </a:lstStyle>
          <a:p>
            <a:r>
              <a:t>A Narrative Shift</a:t>
            </a:r>
          </a:p>
        </p:txBody>
      </p:sp>
      <p:sp>
        <p:nvSpPr>
          <p:cNvPr id="446" name="Disease prevention to pleasure and safety…"/>
          <p:cNvSpPr/>
          <p:nvPr/>
        </p:nvSpPr>
        <p:spPr>
          <a:xfrm>
            <a:off x="7815967" y="4298338"/>
            <a:ext cx="14464657" cy="5485658"/>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p>
            <a:pPr marL="635000" indent="-635000" algn="l" defTabSz="821531">
              <a:spcBef>
                <a:spcPts val="3000"/>
              </a:spcBef>
              <a:buClr>
                <a:srgbClr val="D8BA66"/>
              </a:buClr>
              <a:buSzPct val="75000"/>
              <a:buChar char="‣"/>
              <a:defRPr sz="4800">
                <a:solidFill>
                  <a:srgbClr val="53585F"/>
                </a:solidFill>
              </a:defRPr>
            </a:pPr>
            <a:r>
              <a:t>Disease prevention to pleasure and safety</a:t>
            </a:r>
          </a:p>
          <a:p>
            <a:pPr marL="635000" indent="-635000" algn="l" defTabSz="821531">
              <a:spcBef>
                <a:spcPts val="3000"/>
              </a:spcBef>
              <a:buClr>
                <a:srgbClr val="D8BA66"/>
              </a:buClr>
              <a:buSzPct val="75000"/>
              <a:buChar char="‣"/>
              <a:defRPr sz="4800">
                <a:solidFill>
                  <a:srgbClr val="53585F"/>
                </a:solidFill>
              </a:defRPr>
            </a:pPr>
            <a:r>
              <a:t>The Goal: Enhance pleasure and empower patients to take control of their sexual health</a:t>
            </a:r>
          </a:p>
        </p:txBody>
      </p:sp>
      <p:pic>
        <p:nvPicPr>
          <p:cNvPr id="447" name="pasted-image.pdf" descr="pasted-image.pdf"/>
          <p:cNvPicPr>
            <a:picLocks noChangeAspect="1"/>
          </p:cNvPicPr>
          <p:nvPr/>
        </p:nvPicPr>
        <p:blipFill>
          <a:blip r:embed="rId3"/>
          <a:stretch>
            <a:fillRect/>
          </a:stretch>
        </p:blipFill>
        <p:spPr>
          <a:xfrm>
            <a:off x="3168162" y="4200572"/>
            <a:ext cx="4186372" cy="4465463"/>
          </a:xfrm>
          <a:prstGeom prst="rect">
            <a:avLst/>
          </a:prstGeom>
          <a:ln w="12700">
            <a:miter lim="400000"/>
          </a:ln>
        </p:spPr>
      </p:pic>
      <p:grpSp>
        <p:nvGrpSpPr>
          <p:cNvPr id="454" name="Group"/>
          <p:cNvGrpSpPr/>
          <p:nvPr/>
        </p:nvGrpSpPr>
        <p:grpSpPr>
          <a:xfrm>
            <a:off x="-4851" y="-60088"/>
            <a:ext cx="1183509" cy="13794201"/>
            <a:chOff x="0" y="0"/>
            <a:chExt cx="1183507" cy="13794200"/>
          </a:xfrm>
        </p:grpSpPr>
        <p:sp>
          <p:nvSpPr>
            <p:cNvPr id="448"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49"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50"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51"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52"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53"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Best Practices For Sexual Health Conversations"/>
          <p:cNvSpPr/>
          <p:nvPr/>
        </p:nvSpPr>
        <p:spPr>
          <a:xfrm>
            <a:off x="3257313" y="853127"/>
            <a:ext cx="17869374" cy="350537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821531">
              <a:lnSpc>
                <a:spcPct val="80000"/>
              </a:lnSpc>
              <a:defRPr sz="10000">
                <a:solidFill>
                  <a:srgbClr val="D63D26"/>
                </a:solidFill>
                <a:latin typeface="Montserrat Bold"/>
                <a:ea typeface="Montserrat Bold"/>
                <a:cs typeface="Montserrat Bold"/>
                <a:sym typeface="Montserrat Bold"/>
              </a:defRPr>
            </a:lvl1pPr>
          </a:lstStyle>
          <a:p>
            <a:r>
              <a:t>Best Practices For Sexual Health Conversations</a:t>
            </a:r>
          </a:p>
        </p:txBody>
      </p:sp>
      <p:sp>
        <p:nvSpPr>
          <p:cNvPr id="459" name="Normalize sex…"/>
          <p:cNvSpPr/>
          <p:nvPr/>
        </p:nvSpPr>
        <p:spPr>
          <a:xfrm>
            <a:off x="8500803" y="4378682"/>
            <a:ext cx="15433228" cy="8612299"/>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p>
            <a:pPr marL="635000" indent="-635000" algn="l" defTabSz="821531">
              <a:spcBef>
                <a:spcPts val="3000"/>
              </a:spcBef>
              <a:buClr>
                <a:srgbClr val="D8BA66"/>
              </a:buClr>
              <a:buSzPct val="75000"/>
              <a:buChar char="‣"/>
              <a:defRPr sz="4800">
                <a:solidFill>
                  <a:srgbClr val="53585F"/>
                </a:solidFill>
              </a:defRPr>
            </a:pPr>
            <a:r>
              <a:t>Normalize sex </a:t>
            </a:r>
          </a:p>
          <a:p>
            <a:pPr marL="635000" indent="-635000" algn="l" defTabSz="821531">
              <a:spcBef>
                <a:spcPts val="3000"/>
              </a:spcBef>
              <a:buClr>
                <a:srgbClr val="D8BA66"/>
              </a:buClr>
              <a:buSzPct val="75000"/>
              <a:buChar char="‣"/>
              <a:defRPr sz="4800">
                <a:solidFill>
                  <a:srgbClr val="53585F"/>
                </a:solidFill>
              </a:defRPr>
            </a:pPr>
            <a:r>
              <a:t>Normalize sexual health conversations</a:t>
            </a:r>
          </a:p>
          <a:p>
            <a:pPr marL="635000" indent="-635000" algn="l" defTabSz="821531">
              <a:spcBef>
                <a:spcPts val="3000"/>
              </a:spcBef>
              <a:buClr>
                <a:srgbClr val="D8BA66"/>
              </a:buClr>
              <a:buSzPct val="75000"/>
              <a:buChar char="‣"/>
              <a:defRPr sz="4800">
                <a:solidFill>
                  <a:srgbClr val="53585F"/>
                </a:solidFill>
              </a:defRPr>
            </a:pPr>
            <a:r>
              <a:t>Focus on sexual behaviors over sexual orientation</a:t>
            </a:r>
          </a:p>
          <a:p>
            <a:pPr marL="635000" indent="-635000" algn="l" defTabSz="821531">
              <a:spcBef>
                <a:spcPts val="3000"/>
              </a:spcBef>
              <a:buClr>
                <a:srgbClr val="D8BA66"/>
              </a:buClr>
              <a:buSzPct val="75000"/>
              <a:buChar char="‣"/>
              <a:defRPr sz="4800">
                <a:solidFill>
                  <a:srgbClr val="53585F"/>
                </a:solidFill>
              </a:defRPr>
            </a:pPr>
            <a:r>
              <a:t>No judgment or blanket generalizations</a:t>
            </a:r>
          </a:p>
          <a:p>
            <a:pPr marL="635000" indent="-635000" algn="l" defTabSz="821531">
              <a:spcBef>
                <a:spcPts val="3000"/>
              </a:spcBef>
              <a:buClr>
                <a:srgbClr val="D8BA66"/>
              </a:buClr>
              <a:buSzPct val="75000"/>
              <a:buChar char="‣"/>
              <a:defRPr sz="4800">
                <a:solidFill>
                  <a:srgbClr val="53585F"/>
                </a:solidFill>
              </a:defRPr>
            </a:pPr>
            <a:r>
              <a:t>No fear based language</a:t>
            </a:r>
          </a:p>
          <a:p>
            <a:pPr marL="635000" indent="-635000" algn="l" defTabSz="821531">
              <a:spcBef>
                <a:spcPts val="3000"/>
              </a:spcBef>
              <a:buClr>
                <a:srgbClr val="D8BA66"/>
              </a:buClr>
              <a:buSzPct val="75000"/>
              <a:buChar char="‣"/>
              <a:defRPr sz="4800">
                <a:solidFill>
                  <a:srgbClr val="53585F"/>
                </a:solidFill>
              </a:defRPr>
            </a:pPr>
            <a:r>
              <a:t>Educate patients</a:t>
            </a:r>
          </a:p>
          <a:p>
            <a:pPr marL="635000" indent="-635000" algn="l" defTabSz="821531">
              <a:spcBef>
                <a:spcPts val="3000"/>
              </a:spcBef>
              <a:buClr>
                <a:srgbClr val="D8BA66"/>
              </a:buClr>
              <a:buSzPct val="75000"/>
              <a:buChar char="‣"/>
              <a:defRPr sz="4800">
                <a:solidFill>
                  <a:srgbClr val="53585F"/>
                </a:solidFill>
              </a:defRPr>
            </a:pPr>
            <a:r>
              <a:t>Patient-centered approach</a:t>
            </a:r>
          </a:p>
        </p:txBody>
      </p:sp>
      <p:grpSp>
        <p:nvGrpSpPr>
          <p:cNvPr id="466" name="Group"/>
          <p:cNvGrpSpPr/>
          <p:nvPr/>
        </p:nvGrpSpPr>
        <p:grpSpPr>
          <a:xfrm>
            <a:off x="-4851" y="-60088"/>
            <a:ext cx="1183509" cy="13794201"/>
            <a:chOff x="0" y="0"/>
            <a:chExt cx="1183507" cy="13794200"/>
          </a:xfrm>
        </p:grpSpPr>
        <p:sp>
          <p:nvSpPr>
            <p:cNvPr id="460"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61"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62"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63"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64"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465"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467" name="pasted-image.pdf" descr="pasted-image.pdf"/>
          <p:cNvPicPr>
            <a:picLocks noChangeAspect="1"/>
          </p:cNvPicPr>
          <p:nvPr/>
        </p:nvPicPr>
        <p:blipFill>
          <a:blip r:embed="rId3"/>
          <a:stretch>
            <a:fillRect/>
          </a:stretch>
        </p:blipFill>
        <p:spPr>
          <a:xfrm>
            <a:off x="3007075" y="4530551"/>
            <a:ext cx="4305350" cy="3863323"/>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7" name="Group"/>
          <p:cNvGrpSpPr/>
          <p:nvPr/>
        </p:nvGrpSpPr>
        <p:grpSpPr>
          <a:xfrm>
            <a:off x="4613" y="12718992"/>
            <a:ext cx="24374774" cy="1008964"/>
            <a:chOff x="0" y="0"/>
            <a:chExt cx="24374773" cy="1008962"/>
          </a:xfrm>
        </p:grpSpPr>
        <p:sp>
          <p:nvSpPr>
            <p:cNvPr id="471" name="Rectangle"/>
            <p:cNvSpPr/>
            <p:nvPr/>
          </p:nvSpPr>
          <p:spPr>
            <a:xfrm rot="16200000">
              <a:off x="8619701" y="-1763759"/>
              <a:ext cx="1008964" cy="4536482"/>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472" name="Rectangle"/>
            <p:cNvSpPr/>
            <p:nvPr/>
          </p:nvSpPr>
          <p:spPr>
            <a:xfrm rot="16200000">
              <a:off x="12201084" y="-980378"/>
              <a:ext cx="1008963" cy="296971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473" name="Rectangle"/>
            <p:cNvSpPr/>
            <p:nvPr/>
          </p:nvSpPr>
          <p:spPr>
            <a:xfrm rot="16200000">
              <a:off x="22385433" y="-980378"/>
              <a:ext cx="1008963" cy="2969718"/>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474" name="Rectangle"/>
            <p:cNvSpPr/>
            <p:nvPr/>
          </p:nvSpPr>
          <p:spPr>
            <a:xfrm rot="16200000">
              <a:off x="18402234" y="-1990056"/>
              <a:ext cx="1008964" cy="4989076"/>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475" name="Rectangle"/>
            <p:cNvSpPr/>
            <p:nvPr/>
          </p:nvSpPr>
          <p:spPr>
            <a:xfrm rot="16200000">
              <a:off x="14847920" y="-660658"/>
              <a:ext cx="1008963" cy="2330279"/>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476" name="Rectangle"/>
            <p:cNvSpPr/>
            <p:nvPr/>
          </p:nvSpPr>
          <p:spPr>
            <a:xfrm rot="16200000">
              <a:off x="3034236" y="-3034237"/>
              <a:ext cx="1008963" cy="7077437"/>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grpSp>
      <p:sp>
        <p:nvSpPr>
          <p:cNvPr id="478" name="Which of the following questions would you ask to learn about Shawn’s sexual health? (Check all that apply)…"/>
          <p:cNvSpPr/>
          <p:nvPr/>
        </p:nvSpPr>
        <p:spPr>
          <a:xfrm>
            <a:off x="2682049" y="3070466"/>
            <a:ext cx="16302124" cy="79787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3600">
                <a:solidFill>
                  <a:srgbClr val="53585F"/>
                </a:solidFill>
                <a:latin typeface="Montserrat Bold"/>
                <a:ea typeface="Montserrat Bold"/>
                <a:cs typeface="Montserrat Bold"/>
                <a:sym typeface="Montserrat Bold"/>
              </a:defRPr>
            </a:pPr>
            <a:r>
              <a:t>Which of the following questions would you ask to learn about Shawn’s sexual health? (Check all that apply)</a:t>
            </a:r>
          </a:p>
          <a:p>
            <a:pPr algn="l" defTabSz="457200">
              <a:defRPr sz="3600">
                <a:solidFill>
                  <a:srgbClr val="53585F"/>
                </a:solidFill>
                <a:latin typeface="Lato Regular"/>
                <a:ea typeface="Lato Regular"/>
                <a:cs typeface="Lato Regular"/>
                <a:sym typeface="Lato Regular"/>
              </a:defRPr>
            </a:pPr>
            <a:endParaRPr/>
          </a:p>
          <a:p>
            <a:pPr marL="635000" indent="-635000" algn="l" defTabSz="457200">
              <a:spcBef>
                <a:spcPts val="1900"/>
              </a:spcBef>
              <a:buSzPct val="100000"/>
              <a:buAutoNum type="alphaUcPeriod"/>
              <a:defRPr sz="3600">
                <a:solidFill>
                  <a:srgbClr val="53585F"/>
                </a:solidFill>
                <a:latin typeface="Lato Regular"/>
                <a:ea typeface="Lato Regular"/>
                <a:cs typeface="Lato Regular"/>
                <a:sym typeface="Lato Regular"/>
              </a:defRPr>
            </a:pPr>
            <a:r>
              <a:t>Do you identify as gay?</a:t>
            </a:r>
          </a:p>
          <a:p>
            <a:pPr marL="635000" indent="-635000" algn="l" defTabSz="457200">
              <a:spcBef>
                <a:spcPts val="1900"/>
              </a:spcBef>
              <a:buSzPct val="100000"/>
              <a:buAutoNum type="alphaUcPeriod"/>
              <a:defRPr sz="3600">
                <a:solidFill>
                  <a:srgbClr val="53585F"/>
                </a:solidFill>
                <a:latin typeface="Lato Regular"/>
                <a:ea typeface="Lato Regular"/>
                <a:cs typeface="Lato Regular"/>
                <a:sym typeface="Lato Regular"/>
              </a:defRPr>
            </a:pPr>
            <a:r>
              <a:t>Are you sexually active?</a:t>
            </a:r>
          </a:p>
          <a:p>
            <a:pPr marL="635000" indent="-635000" algn="l" defTabSz="457200">
              <a:spcBef>
                <a:spcPts val="1900"/>
              </a:spcBef>
              <a:buSzPct val="100000"/>
              <a:buAutoNum type="alphaUcPeriod"/>
              <a:defRPr sz="3600">
                <a:solidFill>
                  <a:srgbClr val="53585F"/>
                </a:solidFill>
                <a:latin typeface="Lato Regular"/>
                <a:ea typeface="Lato Regular"/>
                <a:cs typeface="Lato Regular"/>
                <a:sym typeface="Lato Regular"/>
              </a:defRPr>
            </a:pPr>
            <a:r>
              <a:t>Do you enjoy sex?</a:t>
            </a:r>
          </a:p>
          <a:p>
            <a:pPr marL="635000" indent="-635000" algn="l" defTabSz="457200">
              <a:spcBef>
                <a:spcPts val="1900"/>
              </a:spcBef>
              <a:buSzPct val="100000"/>
              <a:buAutoNum type="alphaUcPeriod"/>
              <a:defRPr sz="3600">
                <a:solidFill>
                  <a:srgbClr val="53585F"/>
                </a:solidFill>
                <a:latin typeface="Lato Regular"/>
                <a:ea typeface="Lato Regular"/>
                <a:cs typeface="Lato Regular"/>
                <a:sym typeface="Lato Regular"/>
              </a:defRPr>
            </a:pPr>
            <a:r>
              <a:t>Does your family support your life-style?</a:t>
            </a:r>
          </a:p>
          <a:p>
            <a:pPr marL="635000" indent="-635000" algn="l" defTabSz="457200">
              <a:spcBef>
                <a:spcPts val="1900"/>
              </a:spcBef>
              <a:buSzPct val="100000"/>
              <a:buAutoNum type="alphaUcPeriod"/>
              <a:defRPr sz="3600">
                <a:solidFill>
                  <a:srgbClr val="53585F"/>
                </a:solidFill>
                <a:latin typeface="Lato Regular"/>
                <a:ea typeface="Lato Regular"/>
                <a:cs typeface="Lato Regular"/>
                <a:sym typeface="Lato Regular"/>
              </a:defRPr>
            </a:pPr>
            <a:r>
              <a:t>Do you use condoms when you engage in sex?</a:t>
            </a:r>
          </a:p>
          <a:p>
            <a:pPr marL="635000" indent="-635000" algn="l" defTabSz="457200">
              <a:spcBef>
                <a:spcPts val="1900"/>
              </a:spcBef>
              <a:buSzPct val="100000"/>
              <a:buAutoNum type="alphaUcPeriod"/>
              <a:defRPr sz="3600">
                <a:solidFill>
                  <a:srgbClr val="53585F"/>
                </a:solidFill>
                <a:latin typeface="Lato Regular"/>
                <a:ea typeface="Lato Regular"/>
                <a:cs typeface="Lato Regular"/>
                <a:sym typeface="Lato Regular"/>
              </a:defRPr>
            </a:pPr>
            <a:r>
              <a:t>Is your father’s church welcoming to LGBTQ people?</a:t>
            </a:r>
          </a:p>
          <a:p>
            <a:pPr marL="635000" indent="-635000" algn="l" defTabSz="457200">
              <a:spcBef>
                <a:spcPts val="1900"/>
              </a:spcBef>
              <a:buSzPct val="100000"/>
              <a:buAutoNum type="alphaUcPeriod"/>
              <a:defRPr sz="3600">
                <a:solidFill>
                  <a:srgbClr val="53585F"/>
                </a:solidFill>
                <a:latin typeface="Lato Regular"/>
                <a:ea typeface="Lato Regular"/>
                <a:cs typeface="Lato Regular"/>
                <a:sym typeface="Lato Regular"/>
              </a:defRPr>
            </a:pPr>
            <a:r>
              <a:t>Do you have sex with men, women or both?</a:t>
            </a:r>
          </a:p>
        </p:txBody>
      </p:sp>
      <p:sp>
        <p:nvSpPr>
          <p:cNvPr id="479" name="Pop-Up Question #2"/>
          <p:cNvSpPr/>
          <p:nvPr/>
        </p:nvSpPr>
        <p:spPr>
          <a:xfrm>
            <a:off x="2715411" y="1372651"/>
            <a:ext cx="19854047" cy="1519768"/>
          </a:xfrm>
          <a:prstGeom prst="rect">
            <a:avLst/>
          </a:prstGeom>
          <a:ln w="12700">
            <a:miter lim="400000"/>
          </a:ln>
          <a:extLst>
            <a:ext uri="{C572A759-6A51-4108-AA02-DFA0A04FC94B}">
              <ma14:wrappingTextBoxFlag xmlns="" xmlns:ma14="http://schemas.microsoft.com/office/mac/drawingml/2011/main" val="1"/>
            </a:ext>
          </a:extLst>
        </p:spPr>
        <p:txBody>
          <a:bodyPr lIns="16933" tIns="16933" rIns="16933" bIns="16933" anchor="ctr">
            <a:spAutoFit/>
          </a:bodyPr>
          <a:lstStyle>
            <a:lvl1pPr algn="l" defTabSz="457200">
              <a:defRPr sz="9600">
                <a:solidFill>
                  <a:srgbClr val="D63D26"/>
                </a:solidFill>
                <a:latin typeface="Montserrat Bold"/>
                <a:ea typeface="Montserrat Bold"/>
                <a:cs typeface="Montserrat Bold"/>
                <a:sym typeface="Montserrat Bold"/>
              </a:defRPr>
            </a:lvl1pPr>
          </a:lstStyle>
          <a:p>
            <a:r>
              <a:t>Pop-Up Question #2</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 name="NASTAD-2854.jpg" descr="NASTAD-2854.jpg"/>
          <p:cNvPicPr>
            <a:picLocks noChangeAspect="1"/>
          </p:cNvPicPr>
          <p:nvPr/>
        </p:nvPicPr>
        <p:blipFill>
          <a:blip r:embed="rId2"/>
          <a:srcRect t="6115" b="10272"/>
          <a:stretch>
            <a:fillRect/>
          </a:stretch>
        </p:blipFill>
        <p:spPr>
          <a:xfrm>
            <a:off x="-156411" y="-25233"/>
            <a:ext cx="24696822" cy="13766466"/>
          </a:xfrm>
          <a:prstGeom prst="rect">
            <a:avLst/>
          </a:prstGeom>
          <a:ln w="12700">
            <a:miter lim="400000"/>
          </a:ln>
        </p:spPr>
      </p:pic>
      <p:grpSp>
        <p:nvGrpSpPr>
          <p:cNvPr id="498" name="Group"/>
          <p:cNvGrpSpPr/>
          <p:nvPr/>
        </p:nvGrpSpPr>
        <p:grpSpPr>
          <a:xfrm>
            <a:off x="1021503" y="10186427"/>
            <a:ext cx="1928408" cy="1873079"/>
            <a:chOff x="0" y="0"/>
            <a:chExt cx="1928406" cy="1873077"/>
          </a:xfrm>
        </p:grpSpPr>
        <p:sp>
          <p:nvSpPr>
            <p:cNvPr id="496" name="Square"/>
            <p:cNvSpPr/>
            <p:nvPr/>
          </p:nvSpPr>
          <p:spPr>
            <a:xfrm>
              <a:off x="203128" y="175299"/>
              <a:ext cx="1522279" cy="1522279"/>
            </a:xfrm>
            <a:prstGeom prst="rect">
              <a:avLst/>
            </a:prstGeom>
            <a:solidFill>
              <a:srgbClr val="FFFFFF"/>
            </a:solidFill>
            <a:ln w="25400" cap="flat">
              <a:solidFill>
                <a:srgbClr val="85888D"/>
              </a:solidFill>
              <a:prstDash val="solid"/>
              <a:miter lim="400000"/>
            </a:ln>
            <a:effectLst/>
          </p:spPr>
          <p:txBody>
            <a:bodyPr wrap="square" lIns="71437" tIns="71437" rIns="71437" bIns="71437" numCol="1" anchor="ctr">
              <a:noAutofit/>
            </a:bodyPr>
            <a:lstStyle/>
            <a:p>
              <a:pPr defTabSz="821531">
                <a:defRPr>
                  <a:solidFill>
                    <a:srgbClr val="000000"/>
                  </a:solidFill>
                  <a:latin typeface="Helvetica Light"/>
                  <a:ea typeface="Helvetica Light"/>
                  <a:cs typeface="Helvetica Light"/>
                  <a:sym typeface="Helvetica Light"/>
                </a:defRPr>
              </a:pPr>
              <a:endParaRPr/>
            </a:p>
          </p:txBody>
        </p:sp>
        <p:pic>
          <p:nvPicPr>
            <p:cNvPr id="497" name="pasted-image.pdf" descr="pasted-image.pdf"/>
            <p:cNvPicPr>
              <a:picLocks noChangeAspect="1"/>
            </p:cNvPicPr>
            <p:nvPr/>
          </p:nvPicPr>
          <p:blipFill>
            <a:blip r:embed="rId3"/>
            <a:srcRect r="74104"/>
            <a:stretch>
              <a:fillRect/>
            </a:stretch>
          </p:blipFill>
          <p:spPr>
            <a:xfrm>
              <a:off x="0" y="0"/>
              <a:ext cx="1928407" cy="1873078"/>
            </a:xfrm>
            <a:prstGeom prst="rect">
              <a:avLst/>
            </a:prstGeom>
            <a:ln w="12700" cap="flat">
              <a:noFill/>
              <a:miter lim="400000"/>
            </a:ln>
            <a:effectLst/>
          </p:spPr>
        </p:pic>
      </p:grpSp>
      <p:sp>
        <p:nvSpPr>
          <p:cNvPr id="499" name="Improving Engagement,  Retention and Viral Suppression"/>
          <p:cNvSpPr/>
          <p:nvPr/>
        </p:nvSpPr>
        <p:spPr>
          <a:xfrm>
            <a:off x="3107535" y="10110459"/>
            <a:ext cx="15283798" cy="202501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a:lnSpc>
                <a:spcPct val="90000"/>
              </a:lnSpc>
              <a:defRPr sz="6400">
                <a:solidFill>
                  <a:srgbClr val="FFFFFF"/>
                </a:solidFill>
                <a:latin typeface="Montserrat Bold"/>
                <a:ea typeface="Montserrat Bold"/>
                <a:cs typeface="Montserrat Bold"/>
                <a:sym typeface="Montserrat Bold"/>
              </a:defRPr>
            </a:pPr>
            <a:r>
              <a:t>Improving Engagement, </a:t>
            </a:r>
            <a:br/>
            <a:r>
              <a:t>Retention and Viral Suppression</a:t>
            </a:r>
          </a:p>
        </p:txBody>
      </p:sp>
      <p:grpSp>
        <p:nvGrpSpPr>
          <p:cNvPr id="506" name="Group"/>
          <p:cNvGrpSpPr/>
          <p:nvPr/>
        </p:nvGrpSpPr>
        <p:grpSpPr>
          <a:xfrm>
            <a:off x="4613" y="12718992"/>
            <a:ext cx="24374774" cy="1008964"/>
            <a:chOff x="0" y="0"/>
            <a:chExt cx="24374773" cy="1008962"/>
          </a:xfrm>
        </p:grpSpPr>
        <p:sp>
          <p:nvSpPr>
            <p:cNvPr id="500" name="Rectangle"/>
            <p:cNvSpPr/>
            <p:nvPr/>
          </p:nvSpPr>
          <p:spPr>
            <a:xfrm rot="16200000">
              <a:off x="8619701" y="-1763759"/>
              <a:ext cx="1008964" cy="4536482"/>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01" name="Rectangle"/>
            <p:cNvSpPr/>
            <p:nvPr/>
          </p:nvSpPr>
          <p:spPr>
            <a:xfrm rot="16200000">
              <a:off x="12201084" y="-980378"/>
              <a:ext cx="1008963" cy="296971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02" name="Rectangle"/>
            <p:cNvSpPr/>
            <p:nvPr/>
          </p:nvSpPr>
          <p:spPr>
            <a:xfrm rot="16200000">
              <a:off x="22385433" y="-980378"/>
              <a:ext cx="1008963" cy="2969718"/>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03" name="Rectangle"/>
            <p:cNvSpPr/>
            <p:nvPr/>
          </p:nvSpPr>
          <p:spPr>
            <a:xfrm rot="16200000">
              <a:off x="18402234" y="-1990056"/>
              <a:ext cx="1008964" cy="4989076"/>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04" name="Rectangle"/>
            <p:cNvSpPr/>
            <p:nvPr/>
          </p:nvSpPr>
          <p:spPr>
            <a:xfrm rot="16200000">
              <a:off x="14847920" y="-660658"/>
              <a:ext cx="1008963" cy="2330279"/>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05" name="Rectangle"/>
            <p:cNvSpPr/>
            <p:nvPr/>
          </p:nvSpPr>
          <p:spPr>
            <a:xfrm rot="16200000">
              <a:off x="3034236" y="-3034237"/>
              <a:ext cx="1008963" cy="7077437"/>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498"/>
                                        </p:tgtEl>
                                        <p:attrNameLst>
                                          <p:attrName>style.visibility</p:attrName>
                                        </p:attrNameLst>
                                      </p:cBhvr>
                                      <p:to>
                                        <p:strVal val="visible"/>
                                      </p:to>
                                    </p:set>
                                    <p:anim calcmode="lin" valueType="num">
                                      <p:cBhvr>
                                        <p:cTn id="7" dur="700" fill="hold"/>
                                        <p:tgtEl>
                                          <p:spTgt spid="498"/>
                                        </p:tgtEl>
                                        <p:attrNameLst>
                                          <p:attrName>ppt_w</p:attrName>
                                        </p:attrNameLst>
                                      </p:cBhvr>
                                      <p:tavLst>
                                        <p:tav tm="0">
                                          <p:val>
                                            <p:fltVal val="0"/>
                                          </p:val>
                                        </p:tav>
                                        <p:tav tm="100000">
                                          <p:val>
                                            <p:strVal val="#ppt_w"/>
                                          </p:val>
                                        </p:tav>
                                      </p:tavLst>
                                    </p:anim>
                                    <p:anim calcmode="lin" valueType="num">
                                      <p:cBhvr>
                                        <p:cTn id="8" dur="700" fill="hold"/>
                                        <p:tgtEl>
                                          <p:spTgt spid="498"/>
                                        </p:tgtEl>
                                        <p:attrNameLst>
                                          <p:attrName>ppt_h</p:attrName>
                                        </p:attrNameLst>
                                      </p:cBhvr>
                                      <p:tavLst>
                                        <p:tav tm="0">
                                          <p:val>
                                            <p:fltVal val="0"/>
                                          </p:val>
                                        </p:tav>
                                        <p:tav tm="100000">
                                          <p:val>
                                            <p:strVal val="#ppt_h"/>
                                          </p:val>
                                        </p:tav>
                                      </p:tavLst>
                                    </p:anim>
                                    <p:anim calcmode="lin" valueType="num">
                                      <p:cBhvr>
                                        <p:cTn id="9" dur="700" fill="hold"/>
                                        <p:tgtEl>
                                          <p:spTgt spid="498"/>
                                        </p:tgtEl>
                                        <p:attrNameLst>
                                          <p:attrName>ppt_x</p:attrName>
                                        </p:attrNameLst>
                                      </p:cBhvr>
                                      <p:tavLst>
                                        <p:tav tm="0" fmla="#ppt_x+(cos(-2*pi*(1-$))*-#ppt_x-sin(-2*pi*(1-$))*(1-#ppt_y))*(1-$)">
                                          <p:val>
                                            <p:fltVal val="0"/>
                                          </p:val>
                                        </p:tav>
                                        <p:tav tm="100000">
                                          <p:val>
                                            <p:fltVal val="1"/>
                                          </p:val>
                                        </p:tav>
                                      </p:tavLst>
                                    </p:anim>
                                    <p:anim calcmode="lin" valueType="num">
                                      <p:cBhvr>
                                        <p:cTn id="10" dur="700" fill="hold"/>
                                        <p:tgtEl>
                                          <p:spTgt spid="4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2" nodeType="clickEffect">
                                  <p:stCondLst>
                                    <p:cond delay="0"/>
                                  </p:stCondLst>
                                  <p:iterate>
                                    <p:tmAbs val="0"/>
                                  </p:iterate>
                                  <p:childTnLst>
                                    <p:set>
                                      <p:cBhvr>
                                        <p:cTn id="14" fill="hold"/>
                                        <p:tgtEl>
                                          <p:spTgt spid="499"/>
                                        </p:tgtEl>
                                        <p:attrNameLst>
                                          <p:attrName>style.visibility</p:attrName>
                                        </p:attrNameLst>
                                      </p:cBhvr>
                                      <p:to>
                                        <p:strVal val="visible"/>
                                      </p:to>
                                    </p:set>
                                    <p:animEffect transition="in" filter="wipe(down)">
                                      <p:cBhvr>
                                        <p:cTn id="15" dur="100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 grpId="1" animBg="1" advAuto="0"/>
      <p:bldP spid="499" grpId="2"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9" name="Group"/>
          <p:cNvGrpSpPr/>
          <p:nvPr/>
        </p:nvGrpSpPr>
        <p:grpSpPr>
          <a:xfrm>
            <a:off x="-4851" y="-60088"/>
            <a:ext cx="1183509" cy="13794201"/>
            <a:chOff x="0" y="0"/>
            <a:chExt cx="1183507" cy="13794200"/>
          </a:xfrm>
        </p:grpSpPr>
        <p:sp>
          <p:nvSpPr>
            <p:cNvPr id="483"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484"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485"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486"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487"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488"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grpSp>
      <p:pic>
        <p:nvPicPr>
          <p:cNvPr id="490" name="pasted-image.pdf" descr="pasted-image.pdf"/>
          <p:cNvPicPr>
            <a:picLocks noChangeAspect="1"/>
          </p:cNvPicPr>
          <p:nvPr/>
        </p:nvPicPr>
        <p:blipFill>
          <a:blip r:embed="rId2">
            <a:alphaModFix amt="30482"/>
          </a:blip>
          <a:stretch>
            <a:fillRect/>
          </a:stretch>
        </p:blipFill>
        <p:spPr>
          <a:xfrm>
            <a:off x="21901901" y="11362437"/>
            <a:ext cx="1844919" cy="1844919"/>
          </a:xfrm>
          <a:prstGeom prst="rect">
            <a:avLst/>
          </a:prstGeom>
          <a:ln w="12700">
            <a:miter lim="400000"/>
          </a:ln>
        </p:spPr>
      </p:pic>
      <p:sp>
        <p:nvSpPr>
          <p:cNvPr id="491" name="What do you call someone who got HIV in the ‘80s? A victim.…"/>
          <p:cNvSpPr/>
          <p:nvPr/>
        </p:nvSpPr>
        <p:spPr>
          <a:xfrm>
            <a:off x="3618856" y="3585375"/>
            <a:ext cx="18746156" cy="980688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marR="457200" algn="l" defTabSz="457200">
              <a:defRPr sz="3600" i="1">
                <a:solidFill>
                  <a:srgbClr val="000000"/>
                </a:solidFill>
                <a:latin typeface="Lato Regular"/>
                <a:ea typeface="Lato Regular"/>
                <a:cs typeface="Lato Regular"/>
                <a:sym typeface="Lato Regular"/>
              </a:defRPr>
            </a:pPr>
            <a:r>
              <a:t>What do you call someone who got HIV in the ‘80s? A victim. </a:t>
            </a:r>
          </a:p>
          <a:p>
            <a:pPr marR="457200" algn="l" defTabSz="457200">
              <a:defRPr sz="3600" i="1">
                <a:solidFill>
                  <a:srgbClr val="000000"/>
                </a:solidFill>
                <a:latin typeface="Lato Regular"/>
                <a:ea typeface="Lato Regular"/>
                <a:cs typeface="Lato Regular"/>
                <a:sym typeface="Lato Regular"/>
              </a:defRPr>
            </a:pPr>
            <a:r>
              <a:t>What do you call someone who gets HIV in 2017? A fool.</a:t>
            </a:r>
          </a:p>
          <a:p>
            <a:pPr marR="457200" algn="l" defTabSz="457200">
              <a:defRPr sz="3600" i="1">
                <a:solidFill>
                  <a:srgbClr val="000000"/>
                </a:solidFill>
                <a:latin typeface="Lato Regular"/>
                <a:ea typeface="Lato Regular"/>
                <a:cs typeface="Lato Regular"/>
                <a:sym typeface="Lato Regular"/>
              </a:defRPr>
            </a:pPr>
            <a:endParaRPr/>
          </a:p>
          <a:p>
            <a:pPr marR="457200" algn="l" defTabSz="457200">
              <a:defRPr sz="3600" i="1">
                <a:solidFill>
                  <a:srgbClr val="000000"/>
                </a:solidFill>
                <a:latin typeface="Lato Regular"/>
                <a:ea typeface="Lato Regular"/>
                <a:cs typeface="Lato Regular"/>
                <a:sym typeface="Lato Regular"/>
              </a:defRPr>
            </a:pPr>
            <a:r>
              <a:t>I got Chlamydia AND HIV. Wish I could say I was surprised.</a:t>
            </a:r>
          </a:p>
          <a:p>
            <a:pPr marR="457200" algn="l" defTabSz="457200">
              <a:defRPr sz="3600" i="1">
                <a:solidFill>
                  <a:srgbClr val="000000"/>
                </a:solidFill>
                <a:latin typeface="Lato Regular"/>
                <a:ea typeface="Lato Regular"/>
                <a:cs typeface="Lato Regular"/>
                <a:sym typeface="Lato Regular"/>
              </a:defRPr>
            </a:pPr>
            <a:r>
              <a:t> </a:t>
            </a:r>
            <a:endParaRPr i="0"/>
          </a:p>
          <a:p>
            <a:pPr marR="457200" algn="l" defTabSz="457200">
              <a:defRPr sz="3600" i="1">
                <a:solidFill>
                  <a:srgbClr val="000000"/>
                </a:solidFill>
                <a:latin typeface="Lato Regular"/>
                <a:ea typeface="Lato Regular"/>
                <a:cs typeface="Lato Regular"/>
                <a:sym typeface="Lato Regular"/>
              </a:defRPr>
            </a:pPr>
            <a:r>
              <a:t>They said my viral load was 50,000 and CD4 count was 700.</a:t>
            </a:r>
            <a:r>
              <a:rPr i="0"/>
              <a:t>  </a:t>
            </a:r>
            <a:r>
              <a:t>I don’t know what that even means.</a:t>
            </a:r>
            <a:endParaRPr i="0"/>
          </a:p>
          <a:p>
            <a:pPr marR="457200" algn="l" defTabSz="457200">
              <a:defRPr sz="3600" i="1">
                <a:solidFill>
                  <a:srgbClr val="000000"/>
                </a:solidFill>
                <a:latin typeface="Lato Regular"/>
                <a:ea typeface="Lato Regular"/>
                <a:cs typeface="Lato Regular"/>
                <a:sym typeface="Lato Regular"/>
              </a:defRPr>
            </a:pPr>
            <a:r>
              <a:t> </a:t>
            </a:r>
            <a:endParaRPr i="0"/>
          </a:p>
          <a:p>
            <a:pPr marR="457200" algn="l" defTabSz="457200">
              <a:defRPr sz="3600" i="1">
                <a:solidFill>
                  <a:srgbClr val="000000"/>
                </a:solidFill>
                <a:latin typeface="Lato Regular"/>
                <a:ea typeface="Lato Regular"/>
                <a:cs typeface="Lato Regular"/>
                <a:sym typeface="Lato Regular"/>
              </a:defRPr>
            </a:pPr>
            <a:r>
              <a:t>Doctor says he wants to wait on treatment</a:t>
            </a:r>
            <a:r>
              <a:rPr i="0"/>
              <a:t>.  </a:t>
            </a:r>
            <a:r>
              <a:t>I don’t know what I should be doing</a:t>
            </a:r>
            <a:endParaRPr i="0"/>
          </a:p>
          <a:p>
            <a:pPr marR="457200" algn="l" defTabSz="457200">
              <a:defRPr sz="3600" i="1">
                <a:solidFill>
                  <a:srgbClr val="000000"/>
                </a:solidFill>
                <a:latin typeface="Lato Regular"/>
                <a:ea typeface="Lato Regular"/>
                <a:cs typeface="Lato Regular"/>
                <a:sym typeface="Lato Regular"/>
              </a:defRPr>
            </a:pPr>
            <a:r>
              <a:t> </a:t>
            </a:r>
            <a:endParaRPr i="0"/>
          </a:p>
          <a:p>
            <a:pPr marR="457200" algn="l" defTabSz="457200">
              <a:defRPr sz="3600" i="1">
                <a:solidFill>
                  <a:srgbClr val="000000"/>
                </a:solidFill>
                <a:latin typeface="Lato Regular"/>
                <a:ea typeface="Lato Regular"/>
                <a:cs typeface="Lato Regular"/>
                <a:sym typeface="Lato Regular"/>
              </a:defRPr>
            </a:pPr>
            <a:r>
              <a:t>Thank God for Denise.  She said that is unacceptable – un-Christian even.</a:t>
            </a:r>
          </a:p>
          <a:p>
            <a:pPr marR="457200" algn="l" defTabSz="457200">
              <a:defRPr sz="3600" i="1">
                <a:solidFill>
                  <a:srgbClr val="000000"/>
                </a:solidFill>
                <a:latin typeface="Lato Regular"/>
                <a:ea typeface="Lato Regular"/>
                <a:cs typeface="Lato Regular"/>
                <a:sym typeface="Lato Regular"/>
              </a:defRPr>
            </a:pPr>
            <a:r>
              <a:t>She also said: “this is you and this is how God made you and it’s time to take care of you.”</a:t>
            </a:r>
            <a:r>
              <a:rPr i="0"/>
              <a:t>   </a:t>
            </a:r>
          </a:p>
          <a:p>
            <a:pPr marR="457200" algn="l" defTabSz="457200">
              <a:defRPr sz="3600" i="1">
                <a:solidFill>
                  <a:srgbClr val="000000"/>
                </a:solidFill>
                <a:latin typeface="Lato Regular"/>
                <a:ea typeface="Lato Regular"/>
                <a:cs typeface="Lato Regular"/>
                <a:sym typeface="Lato Regular"/>
              </a:defRPr>
            </a:pPr>
            <a:endParaRPr i="0"/>
          </a:p>
          <a:p>
            <a:pPr marR="457200" algn="l" defTabSz="457200">
              <a:defRPr sz="3600" i="1">
                <a:solidFill>
                  <a:srgbClr val="000000"/>
                </a:solidFill>
                <a:latin typeface="Lato Regular"/>
                <a:ea typeface="Lato Regular"/>
                <a:cs typeface="Lato Regular"/>
                <a:sym typeface="Lato Regular"/>
              </a:defRPr>
            </a:pPr>
            <a:r>
              <a:t>She had me make another appointment and is going back with me.</a:t>
            </a:r>
          </a:p>
          <a:p>
            <a:pPr marR="457200" algn="l" defTabSz="457200">
              <a:defRPr sz="3600" i="1">
                <a:solidFill>
                  <a:srgbClr val="000000"/>
                </a:solidFill>
                <a:latin typeface="Lato Regular"/>
                <a:ea typeface="Lato Regular"/>
                <a:cs typeface="Lato Regular"/>
                <a:sym typeface="Lato Regular"/>
              </a:defRPr>
            </a:pPr>
            <a:endParaRPr/>
          </a:p>
          <a:p>
            <a:pPr marR="457200" algn="l" defTabSz="457200">
              <a:defRPr sz="3600" i="1">
                <a:solidFill>
                  <a:srgbClr val="000000"/>
                </a:solidFill>
                <a:latin typeface="Lato Regular"/>
                <a:ea typeface="Lato Regular"/>
                <a:cs typeface="Lato Regular"/>
                <a:sym typeface="Lato Regular"/>
              </a:defRPr>
            </a:pPr>
            <a:r>
              <a:t>That’s my Good Judy! </a:t>
            </a:r>
            <a:endParaRPr i="0"/>
          </a:p>
          <a:p>
            <a:pPr marR="457200" algn="l" defTabSz="457200">
              <a:defRPr i="1">
                <a:solidFill>
                  <a:srgbClr val="6095C9"/>
                </a:solidFill>
                <a:latin typeface="Helvetica"/>
                <a:ea typeface="Helvetica"/>
                <a:cs typeface="Helvetica"/>
                <a:sym typeface="Helvetica"/>
              </a:defRPr>
            </a:pPr>
            <a:endParaRPr i="0"/>
          </a:p>
          <a:p>
            <a:pPr marR="457200" algn="l" defTabSz="457200">
              <a:defRPr sz="1400" b="1">
                <a:solidFill>
                  <a:srgbClr val="000000"/>
                </a:solidFill>
                <a:latin typeface="Helvetica"/>
                <a:ea typeface="Helvetica"/>
                <a:cs typeface="Helvetica"/>
                <a:sym typeface="Helvetica"/>
              </a:defRPr>
            </a:pPr>
            <a:endParaRPr i="0"/>
          </a:p>
          <a:p>
            <a:pPr marR="457200" algn="l" defTabSz="457200">
              <a:defRPr sz="1400" b="1">
                <a:solidFill>
                  <a:srgbClr val="000000"/>
                </a:solidFill>
                <a:latin typeface="Helvetica"/>
                <a:ea typeface="Helvetica"/>
                <a:cs typeface="Helvetica"/>
                <a:sym typeface="Helvetica"/>
              </a:defRPr>
            </a:pPr>
            <a:endParaRPr i="0"/>
          </a:p>
        </p:txBody>
      </p:sp>
      <p:pic>
        <p:nvPicPr>
          <p:cNvPr id="492" name="pasted-image.pdf" descr="pasted-image.pdf"/>
          <p:cNvPicPr>
            <a:picLocks noChangeAspect="1"/>
          </p:cNvPicPr>
          <p:nvPr/>
        </p:nvPicPr>
        <p:blipFill>
          <a:blip r:embed="rId3"/>
          <a:stretch>
            <a:fillRect/>
          </a:stretch>
        </p:blipFill>
        <p:spPr>
          <a:xfrm>
            <a:off x="3664339" y="730163"/>
            <a:ext cx="2706111" cy="2029583"/>
          </a:xfrm>
          <a:prstGeom prst="rect">
            <a:avLst/>
          </a:prstGeom>
          <a:ln w="12700">
            <a:miter lim="400000"/>
          </a:ln>
        </p:spPr>
      </p:pic>
      <p:sp>
        <p:nvSpPr>
          <p:cNvPr id="493" name="Video Blog (Part 2 of 3)"/>
          <p:cNvSpPr/>
          <p:nvPr/>
        </p:nvSpPr>
        <p:spPr>
          <a:xfrm>
            <a:off x="6881834" y="975720"/>
            <a:ext cx="19854046" cy="1151468"/>
          </a:xfrm>
          <a:prstGeom prst="rect">
            <a:avLst/>
          </a:prstGeom>
          <a:ln w="12700">
            <a:miter lim="400000"/>
          </a:ln>
          <a:extLst>
            <a:ext uri="{C572A759-6A51-4108-AA02-DFA0A04FC94B}">
              <ma14:wrappingTextBoxFlag xmlns="" xmlns:ma14="http://schemas.microsoft.com/office/mac/drawingml/2011/main" val="1"/>
            </a:ext>
          </a:extLst>
        </p:spPr>
        <p:txBody>
          <a:bodyPr lIns="16933" tIns="16933" rIns="16933" bIns="16933" anchor="ctr">
            <a:spAutoFit/>
          </a:bodyPr>
          <a:lstStyle>
            <a:lvl1pPr algn="l" defTabSz="457200">
              <a:defRPr sz="7200">
                <a:solidFill>
                  <a:srgbClr val="D63D26"/>
                </a:solidFill>
                <a:latin typeface="Montserrat Bold"/>
                <a:ea typeface="Montserrat Bold"/>
                <a:cs typeface="Montserrat Bold"/>
                <a:sym typeface="Montserrat Bold"/>
              </a:defRPr>
            </a:lvl1pPr>
          </a:lstStyle>
          <a:p>
            <a:r>
              <a:rPr dirty="0"/>
              <a:t>Video Blog (Part </a:t>
            </a:r>
            <a:r>
              <a:rPr lang="en-US" dirty="0"/>
              <a:t>3</a:t>
            </a:r>
            <a:r>
              <a:rPr dirty="0"/>
              <a:t> of 3)</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Engagement In Care Begins…"/>
          <p:cNvSpPr/>
          <p:nvPr/>
        </p:nvSpPr>
        <p:spPr>
          <a:xfrm>
            <a:off x="2338723" y="1164073"/>
            <a:ext cx="21352020" cy="370929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p>
            <a:pPr algn="l" defTabSz="821531">
              <a:lnSpc>
                <a:spcPct val="90000"/>
              </a:lnSpc>
              <a:defRPr sz="9600">
                <a:solidFill>
                  <a:srgbClr val="D63D26"/>
                </a:solidFill>
                <a:latin typeface="Montserrat Bold"/>
                <a:ea typeface="Montserrat Bold"/>
                <a:cs typeface="Montserrat Bold"/>
                <a:sym typeface="Montserrat Bold"/>
              </a:defRPr>
            </a:pPr>
            <a:r>
              <a:t>Engagement In Care Begins </a:t>
            </a:r>
          </a:p>
          <a:p>
            <a:pPr algn="l" defTabSz="821531">
              <a:lnSpc>
                <a:spcPct val="90000"/>
              </a:lnSpc>
              <a:defRPr sz="9600">
                <a:solidFill>
                  <a:srgbClr val="D63D26"/>
                </a:solidFill>
                <a:latin typeface="Montserrat Bold"/>
                <a:ea typeface="Montserrat Bold"/>
                <a:cs typeface="Montserrat Bold"/>
                <a:sym typeface="Montserrat Bold"/>
              </a:defRPr>
            </a:pPr>
            <a:r>
              <a:t>At The Testing Site</a:t>
            </a:r>
          </a:p>
        </p:txBody>
      </p:sp>
      <p:grpSp>
        <p:nvGrpSpPr>
          <p:cNvPr id="515" name="Group"/>
          <p:cNvGrpSpPr/>
          <p:nvPr/>
        </p:nvGrpSpPr>
        <p:grpSpPr>
          <a:xfrm>
            <a:off x="-4851" y="-60088"/>
            <a:ext cx="1183509" cy="13794201"/>
            <a:chOff x="0" y="0"/>
            <a:chExt cx="1183507" cy="13794200"/>
          </a:xfrm>
        </p:grpSpPr>
        <p:sp>
          <p:nvSpPr>
            <p:cNvPr id="509"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10"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11"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12"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13"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14"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516" name="pasted-image.pdf" descr="pasted-image.pdf"/>
          <p:cNvPicPr>
            <a:picLocks noChangeAspect="1"/>
          </p:cNvPicPr>
          <p:nvPr/>
        </p:nvPicPr>
        <p:blipFill>
          <a:blip r:embed="rId3">
            <a:alphaModFix amt="30482"/>
          </a:blip>
          <a:stretch>
            <a:fillRect/>
          </a:stretch>
        </p:blipFill>
        <p:spPr>
          <a:xfrm>
            <a:off x="21901901" y="11362437"/>
            <a:ext cx="1844919" cy="1844919"/>
          </a:xfrm>
          <a:prstGeom prst="rect">
            <a:avLst/>
          </a:prstGeom>
          <a:ln w="12700">
            <a:miter lim="400000"/>
          </a:ln>
        </p:spPr>
      </p:pic>
      <p:sp>
        <p:nvSpPr>
          <p:cNvPr id="517" name="Linkage to care appears to be related to the counseling, testing and referral practices, expressed tone and expectation for future engagement in care…"/>
          <p:cNvSpPr/>
          <p:nvPr/>
        </p:nvSpPr>
        <p:spPr>
          <a:xfrm>
            <a:off x="2248646" y="4548191"/>
            <a:ext cx="19335512" cy="7430828"/>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p>
            <a:pPr algn="l" defTabSz="821531">
              <a:spcBef>
                <a:spcPts val="3000"/>
              </a:spcBef>
              <a:buClr>
                <a:srgbClr val="D8BA66"/>
              </a:buClr>
              <a:defRPr sz="4000">
                <a:solidFill>
                  <a:srgbClr val="4D4D4D"/>
                </a:solidFill>
              </a:defRPr>
            </a:pPr>
            <a:r>
              <a:t>Linkage to care appears to be related to the counseling, testing and referral practices, expressed tone and expectation for future engagement in care</a:t>
            </a:r>
          </a:p>
          <a:p>
            <a:pPr algn="l" defTabSz="821531">
              <a:spcBef>
                <a:spcPts val="3000"/>
              </a:spcBef>
              <a:buClr>
                <a:srgbClr val="D8BA66"/>
              </a:buClr>
              <a:defRPr sz="4000">
                <a:solidFill>
                  <a:srgbClr val="53585F"/>
                </a:solidFill>
              </a:defRPr>
            </a:pPr>
            <a:r>
              <a:t>“Never in Care” Project found:</a:t>
            </a:r>
          </a:p>
          <a:p>
            <a:pPr marL="635000" indent="-635000" algn="l" defTabSz="821531">
              <a:spcBef>
                <a:spcPts val="2000"/>
              </a:spcBef>
              <a:buClr>
                <a:srgbClr val="D8BA66"/>
              </a:buClr>
              <a:buSzPct val="75000"/>
              <a:buChar char="‣"/>
              <a:defRPr sz="4000">
                <a:solidFill>
                  <a:srgbClr val="53585F"/>
                </a:solidFill>
                <a:latin typeface="Lato Regular"/>
                <a:ea typeface="Lato Regular"/>
                <a:cs typeface="Lato Regular"/>
                <a:sym typeface="Lato Regular"/>
              </a:defRPr>
            </a:pPr>
            <a:r>
              <a:t>Pervasive dissatisfaction with the CTR experience   </a:t>
            </a:r>
          </a:p>
          <a:p>
            <a:pPr marL="635000" indent="-635000" algn="l" defTabSz="821531">
              <a:spcBef>
                <a:spcPts val="4000"/>
              </a:spcBef>
              <a:buClr>
                <a:srgbClr val="D8BA66"/>
              </a:buClr>
              <a:buSzPct val="75000"/>
              <a:buChar char="‣"/>
              <a:defRPr sz="4000">
                <a:solidFill>
                  <a:srgbClr val="53585F"/>
                </a:solidFill>
                <a:latin typeface="Lato Regular"/>
                <a:ea typeface="Lato Regular"/>
                <a:cs typeface="Lato Regular"/>
                <a:sym typeface="Lato Regular"/>
              </a:defRPr>
            </a:pPr>
            <a:r>
              <a:t>Experiences of lack of empathy, insufficient counseling, and incorrect information</a:t>
            </a:r>
          </a:p>
          <a:p>
            <a:pPr algn="l" defTabSz="821531">
              <a:spcBef>
                <a:spcPts val="3000"/>
              </a:spcBef>
              <a:buClr>
                <a:srgbClr val="D8BA66"/>
              </a:buClr>
              <a:defRPr sz="4000">
                <a:solidFill>
                  <a:srgbClr val="53585F"/>
                </a:solidFill>
              </a:defRPr>
            </a:pPr>
            <a:r>
              <a:t>Method of referral had an effect on linkage outcomes</a:t>
            </a:r>
          </a:p>
          <a:p>
            <a:pPr marL="635000" indent="-635000" algn="l" defTabSz="821531">
              <a:spcBef>
                <a:spcPts val="1000"/>
              </a:spcBef>
              <a:buClr>
                <a:srgbClr val="D8BA66"/>
              </a:buClr>
              <a:buSzPct val="75000"/>
              <a:buChar char="‣"/>
              <a:defRPr sz="4000">
                <a:solidFill>
                  <a:srgbClr val="53585F"/>
                </a:solidFill>
                <a:latin typeface="Lato Regular"/>
                <a:ea typeface="Lato Regular"/>
                <a:cs typeface="Lato Regular"/>
                <a:sym typeface="Lato Regular"/>
              </a:defRPr>
            </a:pPr>
            <a:r>
              <a:t>Active referral &gt; Passive referral</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Learner Objectives"/>
          <p:cNvSpPr/>
          <p:nvPr/>
        </p:nvSpPr>
        <p:spPr>
          <a:xfrm>
            <a:off x="3622245" y="438908"/>
            <a:ext cx="14798001" cy="184491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821531">
              <a:defRPr sz="10000">
                <a:solidFill>
                  <a:srgbClr val="D63D26"/>
                </a:solidFill>
                <a:latin typeface="Montserrat Bold"/>
                <a:ea typeface="Montserrat Bold"/>
                <a:cs typeface="Montserrat Bold"/>
                <a:sym typeface="Montserrat Bold"/>
              </a:defRPr>
            </a:lvl1pPr>
          </a:lstStyle>
          <a:p>
            <a:r>
              <a:t>Learner Objectives</a:t>
            </a:r>
          </a:p>
        </p:txBody>
      </p:sp>
      <p:sp>
        <p:nvSpPr>
          <p:cNvPr id="179" name="Identify the factors affecting the mental health of young black men who have sex with men (YBMSM)…"/>
          <p:cNvSpPr/>
          <p:nvPr/>
        </p:nvSpPr>
        <p:spPr>
          <a:xfrm>
            <a:off x="3137424" y="1775629"/>
            <a:ext cx="19000610" cy="11325858"/>
          </a:xfrm>
          <a:prstGeom prst="rect">
            <a:avLst/>
          </a:prstGeom>
          <a:solidFill>
            <a:srgbClr val="FFFFFF"/>
          </a:solidFill>
          <a:ln w="12700">
            <a:miter lim="400000"/>
          </a:ln>
          <a:effectLst>
            <a:outerShdw blurRad="190500" dist="50800" dir="5400000" rotWithShape="0">
              <a:srgbClr val="000000">
                <a:alpha val="24679"/>
              </a:srgbClr>
            </a:outerShdw>
          </a:effectLst>
          <a:extLst>
            <a:ext uri="{C572A759-6A51-4108-AA02-DFA0A04FC94B}">
              <ma14:wrappingTextBoxFlag xmlns="" xmlns:ma14="http://schemas.microsoft.com/office/mac/drawingml/2011/main" val="1"/>
            </a:ext>
          </a:extLst>
        </p:spPr>
        <p:txBody>
          <a:bodyPr lIns="254000" tIns="254000" rIns="254000" bIns="254000" anchor="ctr"/>
          <a:lstStyle/>
          <a:p>
            <a:pPr marL="635000" indent="-635000" algn="l" defTabSz="821531">
              <a:spcBef>
                <a:spcPts val="2500"/>
              </a:spcBef>
              <a:buClr>
                <a:srgbClr val="D8BA66"/>
              </a:buClr>
              <a:buSzPct val="75000"/>
              <a:buChar char="‣"/>
              <a:defRPr sz="4800">
                <a:solidFill>
                  <a:srgbClr val="53585F"/>
                </a:solidFill>
                <a:latin typeface="Lato Regular"/>
                <a:ea typeface="Lato Regular"/>
                <a:cs typeface="Lato Regular"/>
                <a:sym typeface="Lato Regular"/>
              </a:defRPr>
            </a:pPr>
            <a:r>
              <a:t>Identify the factors affecting the mental health of young black men who have sex with men (YBMSM)</a:t>
            </a:r>
          </a:p>
          <a:p>
            <a:pPr marL="635000" indent="-635000" algn="l" defTabSz="821531">
              <a:spcBef>
                <a:spcPts val="2500"/>
              </a:spcBef>
              <a:buClr>
                <a:srgbClr val="D8BA66"/>
              </a:buClr>
              <a:buSzPct val="75000"/>
              <a:buChar char="‣"/>
              <a:defRPr sz="4800">
                <a:solidFill>
                  <a:srgbClr val="53585F"/>
                </a:solidFill>
                <a:latin typeface="Lato Regular"/>
                <a:ea typeface="Lato Regular"/>
                <a:cs typeface="Lato Regular"/>
                <a:sym typeface="Lato Regular"/>
              </a:defRPr>
            </a:pPr>
            <a:r>
              <a:t>Assess YBMSM patients for depression, anxiety, and PTSD</a:t>
            </a:r>
          </a:p>
          <a:p>
            <a:pPr marL="635000" indent="-635000" algn="l" defTabSz="821531">
              <a:spcBef>
                <a:spcPts val="2500"/>
              </a:spcBef>
              <a:buClr>
                <a:srgbClr val="D8BA66"/>
              </a:buClr>
              <a:buSzPct val="75000"/>
              <a:buChar char="‣"/>
              <a:defRPr sz="4800">
                <a:solidFill>
                  <a:srgbClr val="53585F"/>
                </a:solidFill>
                <a:latin typeface="Lato Regular"/>
                <a:ea typeface="Lato Regular"/>
                <a:cs typeface="Lato Regular"/>
                <a:sym typeface="Lato Regular"/>
              </a:defRPr>
            </a:pPr>
            <a:r>
              <a:t>Discuss sexual pleasure as part of a patient’s sexual health assessment</a:t>
            </a:r>
          </a:p>
          <a:p>
            <a:pPr marL="635000" indent="-635000" algn="l" defTabSz="821531">
              <a:spcBef>
                <a:spcPts val="2500"/>
              </a:spcBef>
              <a:buClr>
                <a:srgbClr val="D8BA66"/>
              </a:buClr>
              <a:buSzPct val="75000"/>
              <a:buChar char="‣"/>
              <a:defRPr sz="4800">
                <a:solidFill>
                  <a:srgbClr val="53585F"/>
                </a:solidFill>
                <a:latin typeface="Lato Regular"/>
                <a:ea typeface="Lato Regular"/>
                <a:cs typeface="Lato Regular"/>
                <a:sym typeface="Lato Regular"/>
              </a:defRPr>
            </a:pPr>
            <a:r>
              <a:t>Discuss the factors affecting engagement, linkage, and retention to care among YBMSM</a:t>
            </a:r>
          </a:p>
          <a:p>
            <a:pPr marL="635000" indent="-635000" algn="l" defTabSz="821531">
              <a:spcBef>
                <a:spcPts val="2500"/>
              </a:spcBef>
              <a:buClr>
                <a:srgbClr val="D8BA66"/>
              </a:buClr>
              <a:buSzPct val="75000"/>
              <a:buChar char="‣"/>
              <a:defRPr sz="4800">
                <a:solidFill>
                  <a:srgbClr val="53585F"/>
                </a:solidFill>
                <a:latin typeface="Lato Regular"/>
                <a:ea typeface="Lato Regular"/>
                <a:cs typeface="Lato Regular"/>
                <a:sym typeface="Lato Regular"/>
              </a:defRPr>
            </a:pPr>
            <a:r>
              <a:t>Implement clinical practice strategies to increase YBMSM engagement in care</a:t>
            </a:r>
          </a:p>
          <a:p>
            <a:pPr marL="635000" indent="-635000" algn="l" defTabSz="821531">
              <a:spcBef>
                <a:spcPts val="2500"/>
              </a:spcBef>
              <a:buClr>
                <a:srgbClr val="D8BA66"/>
              </a:buClr>
              <a:buSzPct val="75000"/>
              <a:buChar char="‣"/>
              <a:defRPr sz="4800">
                <a:solidFill>
                  <a:srgbClr val="53585F"/>
                </a:solidFill>
                <a:latin typeface="Lato Regular"/>
                <a:ea typeface="Lato Regular"/>
                <a:cs typeface="Lato Regular"/>
                <a:sym typeface="Lato Regular"/>
              </a:defRPr>
            </a:pPr>
            <a:r>
              <a:t>Describe the impact of medical mistrust, bias, and stigma on YBMSM engagement in care YBMSM engagement in care</a:t>
            </a:r>
          </a:p>
        </p:txBody>
      </p:sp>
      <p:grpSp>
        <p:nvGrpSpPr>
          <p:cNvPr id="186" name="Group"/>
          <p:cNvGrpSpPr/>
          <p:nvPr/>
        </p:nvGrpSpPr>
        <p:grpSpPr>
          <a:xfrm>
            <a:off x="-4851" y="-60088"/>
            <a:ext cx="1183509" cy="13794201"/>
            <a:chOff x="0" y="0"/>
            <a:chExt cx="1183507" cy="13794200"/>
          </a:xfrm>
        </p:grpSpPr>
        <p:sp>
          <p:nvSpPr>
            <p:cNvPr id="180"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181"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182"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183"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184"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185"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187" name="pasted-image.pdf" descr="pasted-image.pdf"/>
          <p:cNvPicPr>
            <a:picLocks noChangeAspect="1"/>
          </p:cNvPicPr>
          <p:nvPr/>
        </p:nvPicPr>
        <p:blipFill>
          <a:blip r:embed="rId2">
            <a:alphaModFix amt="30482"/>
          </a:blip>
          <a:stretch>
            <a:fillRect/>
          </a:stretch>
        </p:blipFill>
        <p:spPr>
          <a:xfrm>
            <a:off x="21901901" y="11362437"/>
            <a:ext cx="1844919" cy="1844919"/>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Complex Multi-level Factors Affecting Engagement In Care"/>
          <p:cNvSpPr/>
          <p:nvPr/>
        </p:nvSpPr>
        <p:spPr>
          <a:xfrm>
            <a:off x="2191995" y="1140765"/>
            <a:ext cx="18758133" cy="37674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821531">
              <a:defRPr sz="9600">
                <a:solidFill>
                  <a:srgbClr val="D63D26"/>
                </a:solidFill>
                <a:latin typeface="Montserrat Bold"/>
                <a:ea typeface="Montserrat Bold"/>
                <a:cs typeface="Montserrat Bold"/>
                <a:sym typeface="Montserrat Bold"/>
              </a:defRPr>
            </a:lvl1pPr>
          </a:lstStyle>
          <a:p>
            <a:r>
              <a:t>Complex Multi-level Factors Affecting Engagement In Care</a:t>
            </a:r>
          </a:p>
        </p:txBody>
      </p:sp>
      <p:grpSp>
        <p:nvGrpSpPr>
          <p:cNvPr id="528" name="Group"/>
          <p:cNvGrpSpPr/>
          <p:nvPr/>
        </p:nvGrpSpPr>
        <p:grpSpPr>
          <a:xfrm>
            <a:off x="-4851" y="-60088"/>
            <a:ext cx="1183509" cy="13794201"/>
            <a:chOff x="0" y="0"/>
            <a:chExt cx="1183507" cy="13794200"/>
          </a:xfrm>
        </p:grpSpPr>
        <p:sp>
          <p:nvSpPr>
            <p:cNvPr id="522"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23"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24"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25"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26"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27"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529" name="pasted-image.pdf" descr="pasted-image.pdf"/>
          <p:cNvPicPr>
            <a:picLocks noChangeAspect="1"/>
          </p:cNvPicPr>
          <p:nvPr/>
        </p:nvPicPr>
        <p:blipFill>
          <a:blip r:embed="rId3">
            <a:alphaModFix amt="30482"/>
          </a:blip>
          <a:stretch>
            <a:fillRect/>
          </a:stretch>
        </p:blipFill>
        <p:spPr>
          <a:xfrm>
            <a:off x="21901901" y="11362437"/>
            <a:ext cx="1844919" cy="1844919"/>
          </a:xfrm>
          <a:prstGeom prst="rect">
            <a:avLst/>
          </a:prstGeom>
          <a:ln w="12700">
            <a:miter lim="400000"/>
          </a:ln>
        </p:spPr>
      </p:pic>
      <p:sp>
        <p:nvSpPr>
          <p:cNvPr id="530" name="Age, sex, race, and ethnicity…"/>
          <p:cNvSpPr/>
          <p:nvPr/>
        </p:nvSpPr>
        <p:spPr>
          <a:xfrm>
            <a:off x="2178298" y="4808268"/>
            <a:ext cx="17504158" cy="8259055"/>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p>
            <a:pPr marL="635000" indent="-635000" algn="l" defTabSz="821531">
              <a:spcBef>
                <a:spcPts val="4000"/>
              </a:spcBef>
              <a:buClr>
                <a:srgbClr val="D8BA66"/>
              </a:buClr>
              <a:buSzPct val="75000"/>
              <a:buChar char="‣"/>
              <a:defRPr sz="4800">
                <a:solidFill>
                  <a:srgbClr val="53585F"/>
                </a:solidFill>
              </a:defRPr>
            </a:pPr>
            <a:r>
              <a:t>Age, sex, race, and ethnicity </a:t>
            </a:r>
          </a:p>
          <a:p>
            <a:pPr marL="635000" indent="-635000" algn="l" defTabSz="821531">
              <a:spcBef>
                <a:spcPts val="4000"/>
              </a:spcBef>
              <a:buClr>
                <a:srgbClr val="D8BA66"/>
              </a:buClr>
              <a:buSzPct val="75000"/>
              <a:buChar char="‣"/>
              <a:defRPr sz="4800">
                <a:solidFill>
                  <a:srgbClr val="53585F"/>
                </a:solidFill>
              </a:defRPr>
            </a:pPr>
            <a:r>
              <a:t>Health insurance, transportation, social support, self-efficacy, and resiliency </a:t>
            </a:r>
          </a:p>
          <a:p>
            <a:pPr marL="635000" indent="-635000" algn="l" defTabSz="821531">
              <a:spcBef>
                <a:spcPts val="4000"/>
              </a:spcBef>
              <a:buClr>
                <a:srgbClr val="D8BA66"/>
              </a:buClr>
              <a:buSzPct val="75000"/>
              <a:buChar char="‣"/>
              <a:defRPr sz="4800">
                <a:solidFill>
                  <a:srgbClr val="53585F"/>
                </a:solidFill>
              </a:defRPr>
            </a:pPr>
            <a:r>
              <a:t>Relationships with care and support providers</a:t>
            </a:r>
          </a:p>
          <a:p>
            <a:pPr marL="635000" indent="-635000" algn="l" defTabSz="821531">
              <a:spcBef>
                <a:spcPts val="4000"/>
              </a:spcBef>
              <a:buClr>
                <a:srgbClr val="D8BA66"/>
              </a:buClr>
              <a:buSzPct val="75000"/>
              <a:buChar char="‣"/>
              <a:defRPr sz="4800">
                <a:solidFill>
                  <a:srgbClr val="53585F"/>
                </a:solidFill>
              </a:defRPr>
            </a:pPr>
            <a:r>
              <a:t>Social Networks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Other Retention Strategies"/>
          <p:cNvSpPr/>
          <p:nvPr/>
        </p:nvSpPr>
        <p:spPr>
          <a:xfrm>
            <a:off x="2555332" y="1787919"/>
            <a:ext cx="17981468" cy="16914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821531">
              <a:defRPr sz="9600">
                <a:solidFill>
                  <a:srgbClr val="D63D26"/>
                </a:solidFill>
                <a:latin typeface="Montserrat Bold"/>
                <a:ea typeface="Montserrat Bold"/>
                <a:cs typeface="Montserrat Bold"/>
                <a:sym typeface="Montserrat Bold"/>
              </a:defRPr>
            </a:lvl1pPr>
          </a:lstStyle>
          <a:p>
            <a:r>
              <a:t>Other Retention Strategies</a:t>
            </a:r>
          </a:p>
        </p:txBody>
      </p:sp>
      <p:grpSp>
        <p:nvGrpSpPr>
          <p:cNvPr id="541" name="Group"/>
          <p:cNvGrpSpPr/>
          <p:nvPr/>
        </p:nvGrpSpPr>
        <p:grpSpPr>
          <a:xfrm>
            <a:off x="-4851" y="-60088"/>
            <a:ext cx="1183509" cy="13794201"/>
            <a:chOff x="0" y="0"/>
            <a:chExt cx="1183507" cy="13794200"/>
          </a:xfrm>
        </p:grpSpPr>
        <p:sp>
          <p:nvSpPr>
            <p:cNvPr id="535"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36"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37"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38"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39"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40"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542" name="pasted-image.pdf" descr="pasted-image.pdf"/>
          <p:cNvPicPr>
            <a:picLocks noChangeAspect="1"/>
          </p:cNvPicPr>
          <p:nvPr/>
        </p:nvPicPr>
        <p:blipFill>
          <a:blip r:embed="rId3">
            <a:alphaModFix amt="30482"/>
          </a:blip>
          <a:stretch>
            <a:fillRect/>
          </a:stretch>
        </p:blipFill>
        <p:spPr>
          <a:xfrm>
            <a:off x="21901901" y="11362437"/>
            <a:ext cx="1844919" cy="1844919"/>
          </a:xfrm>
          <a:prstGeom prst="rect">
            <a:avLst/>
          </a:prstGeom>
          <a:ln w="12700">
            <a:miter lim="400000"/>
          </a:ln>
        </p:spPr>
      </p:pic>
      <p:sp>
        <p:nvSpPr>
          <p:cNvPr id="543" name="Easing of structural barriers"/>
          <p:cNvSpPr/>
          <p:nvPr/>
        </p:nvSpPr>
        <p:spPr>
          <a:xfrm>
            <a:off x="2505032" y="8445436"/>
            <a:ext cx="3378640" cy="10572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defTabSz="821531">
              <a:spcBef>
                <a:spcPts val="3000"/>
              </a:spcBef>
              <a:buClr>
                <a:srgbClr val="D8BA66"/>
              </a:buClr>
              <a:defRPr sz="3000">
                <a:solidFill>
                  <a:srgbClr val="4D4D4D"/>
                </a:solidFill>
              </a:defRPr>
            </a:lvl1pPr>
          </a:lstStyle>
          <a:p>
            <a:r>
              <a:t>Easing of structural barriers</a:t>
            </a:r>
          </a:p>
        </p:txBody>
      </p:sp>
      <p:sp>
        <p:nvSpPr>
          <p:cNvPr id="544" name="Social support from family, friends, and peers 1"/>
          <p:cNvSpPr/>
          <p:nvPr/>
        </p:nvSpPr>
        <p:spPr>
          <a:xfrm>
            <a:off x="6533660" y="8445436"/>
            <a:ext cx="3378640" cy="15144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defTabSz="821531">
              <a:spcBef>
                <a:spcPts val="3000"/>
              </a:spcBef>
              <a:buClr>
                <a:srgbClr val="D8BA66"/>
              </a:buClr>
              <a:defRPr sz="3000">
                <a:solidFill>
                  <a:srgbClr val="4D4D4D"/>
                </a:solidFill>
              </a:defRPr>
            </a:pPr>
            <a:r>
              <a:t>Social support from family, friends, and peers</a:t>
            </a:r>
            <a:r>
              <a:rPr baseline="31999"/>
              <a:t> 1</a:t>
            </a:r>
          </a:p>
        </p:txBody>
      </p:sp>
      <p:sp>
        <p:nvSpPr>
          <p:cNvPr id="545" name="Creation of social infrastructure to support black gay men; “twinning” 2"/>
          <p:cNvSpPr/>
          <p:nvPr/>
        </p:nvSpPr>
        <p:spPr>
          <a:xfrm>
            <a:off x="10562287" y="8445436"/>
            <a:ext cx="4730131" cy="15144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defTabSz="821531">
              <a:spcBef>
                <a:spcPts val="3000"/>
              </a:spcBef>
              <a:buClr>
                <a:srgbClr val="D8BA66"/>
              </a:buClr>
              <a:defRPr sz="3000">
                <a:solidFill>
                  <a:srgbClr val="4D4D4D"/>
                </a:solidFill>
              </a:defRPr>
            </a:pPr>
            <a:r>
              <a:t>Creation of social infrastructure to support black gay men; “twinning”</a:t>
            </a:r>
            <a:r>
              <a:rPr baseline="31999"/>
              <a:t> 2</a:t>
            </a:r>
          </a:p>
        </p:txBody>
      </p:sp>
      <p:sp>
        <p:nvSpPr>
          <p:cNvPr id="546" name="Incentives 3"/>
          <p:cNvSpPr/>
          <p:nvPr/>
        </p:nvSpPr>
        <p:spPr>
          <a:xfrm>
            <a:off x="16414537" y="8445436"/>
            <a:ext cx="2107947" cy="6000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defTabSz="821531">
              <a:spcBef>
                <a:spcPts val="3000"/>
              </a:spcBef>
              <a:buClr>
                <a:srgbClr val="D8BA66"/>
              </a:buClr>
              <a:defRPr sz="3000">
                <a:solidFill>
                  <a:srgbClr val="4D4D4D"/>
                </a:solidFill>
              </a:defRPr>
            </a:pPr>
            <a:r>
              <a:t>Incentives</a:t>
            </a:r>
            <a:r>
              <a:rPr baseline="31999"/>
              <a:t> 3</a:t>
            </a:r>
          </a:p>
        </p:txBody>
      </p:sp>
      <p:sp>
        <p:nvSpPr>
          <p:cNvPr id="547" name="Social enablers 2,3"/>
          <p:cNvSpPr/>
          <p:nvPr/>
        </p:nvSpPr>
        <p:spPr>
          <a:xfrm>
            <a:off x="19640286" y="8445436"/>
            <a:ext cx="3104516" cy="6000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defTabSz="821531">
              <a:spcBef>
                <a:spcPts val="3000"/>
              </a:spcBef>
              <a:buClr>
                <a:srgbClr val="D8BA66"/>
              </a:buClr>
              <a:defRPr sz="3000">
                <a:solidFill>
                  <a:srgbClr val="4D4D4D"/>
                </a:solidFill>
              </a:defRPr>
            </a:pPr>
            <a:r>
              <a:t>Social enablers</a:t>
            </a:r>
            <a:r>
              <a:rPr baseline="31999"/>
              <a:t> 2,3</a:t>
            </a:r>
          </a:p>
        </p:txBody>
      </p:sp>
      <p:pic>
        <p:nvPicPr>
          <p:cNvPr id="548" name="pasted-image.pdf" descr="pasted-image.pdf"/>
          <p:cNvPicPr>
            <a:picLocks noChangeAspect="1"/>
          </p:cNvPicPr>
          <p:nvPr/>
        </p:nvPicPr>
        <p:blipFill>
          <a:blip r:embed="rId4"/>
          <a:stretch>
            <a:fillRect/>
          </a:stretch>
        </p:blipFill>
        <p:spPr>
          <a:xfrm>
            <a:off x="3470452" y="6261100"/>
            <a:ext cx="1447801" cy="1447800"/>
          </a:xfrm>
          <a:prstGeom prst="rect">
            <a:avLst/>
          </a:prstGeom>
          <a:ln w="12700">
            <a:miter lim="400000"/>
          </a:ln>
        </p:spPr>
      </p:pic>
      <p:pic>
        <p:nvPicPr>
          <p:cNvPr id="549" name="pasted-image.pdf" descr="pasted-image.pdf"/>
          <p:cNvPicPr>
            <a:picLocks noChangeAspect="1"/>
          </p:cNvPicPr>
          <p:nvPr/>
        </p:nvPicPr>
        <p:blipFill>
          <a:blip r:embed="rId5"/>
          <a:stretch>
            <a:fillRect/>
          </a:stretch>
        </p:blipFill>
        <p:spPr>
          <a:xfrm>
            <a:off x="7308057" y="6113049"/>
            <a:ext cx="2159001" cy="1489902"/>
          </a:xfrm>
          <a:prstGeom prst="rect">
            <a:avLst/>
          </a:prstGeom>
          <a:ln w="12700">
            <a:miter lim="400000"/>
          </a:ln>
        </p:spPr>
      </p:pic>
      <p:pic>
        <p:nvPicPr>
          <p:cNvPr id="550" name="pasted-image.pdf" descr="pasted-image.pdf"/>
          <p:cNvPicPr>
            <a:picLocks noChangeAspect="1"/>
          </p:cNvPicPr>
          <p:nvPr/>
        </p:nvPicPr>
        <p:blipFill>
          <a:blip r:embed="rId6"/>
          <a:stretch>
            <a:fillRect/>
          </a:stretch>
        </p:blipFill>
        <p:spPr>
          <a:xfrm>
            <a:off x="11856863" y="6255645"/>
            <a:ext cx="2140979" cy="1458710"/>
          </a:xfrm>
          <a:prstGeom prst="rect">
            <a:avLst/>
          </a:prstGeom>
          <a:ln w="12700">
            <a:miter lim="400000"/>
          </a:ln>
        </p:spPr>
      </p:pic>
      <p:pic>
        <p:nvPicPr>
          <p:cNvPr id="551" name="pasted-image.pdf" descr="pasted-image.pdf"/>
          <p:cNvPicPr>
            <a:picLocks noChangeAspect="1"/>
          </p:cNvPicPr>
          <p:nvPr/>
        </p:nvPicPr>
        <p:blipFill>
          <a:blip r:embed="rId7"/>
          <a:stretch>
            <a:fillRect/>
          </a:stretch>
        </p:blipFill>
        <p:spPr>
          <a:xfrm>
            <a:off x="16573008" y="6206921"/>
            <a:ext cx="1791006" cy="1708558"/>
          </a:xfrm>
          <a:prstGeom prst="rect">
            <a:avLst/>
          </a:prstGeom>
          <a:ln w="12700">
            <a:miter lim="400000"/>
          </a:ln>
        </p:spPr>
      </p:pic>
      <p:pic>
        <p:nvPicPr>
          <p:cNvPr id="552" name="pasted-image.pdf" descr="pasted-image.pdf"/>
          <p:cNvPicPr>
            <a:picLocks noChangeAspect="1"/>
          </p:cNvPicPr>
          <p:nvPr/>
        </p:nvPicPr>
        <p:blipFill>
          <a:blip r:embed="rId8"/>
          <a:stretch>
            <a:fillRect/>
          </a:stretch>
        </p:blipFill>
        <p:spPr>
          <a:xfrm>
            <a:off x="19903222" y="6019112"/>
            <a:ext cx="2140979" cy="1931776"/>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Achieving Viral Suppression"/>
          <p:cNvSpPr/>
          <p:nvPr/>
        </p:nvSpPr>
        <p:spPr>
          <a:xfrm>
            <a:off x="6273629" y="2191627"/>
            <a:ext cx="17981468" cy="16914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821531">
              <a:defRPr sz="8000">
                <a:solidFill>
                  <a:srgbClr val="D63D26"/>
                </a:solidFill>
                <a:latin typeface="Montserrat Bold"/>
                <a:ea typeface="Montserrat Bold"/>
                <a:cs typeface="Montserrat Bold"/>
                <a:sym typeface="Montserrat Bold"/>
              </a:defRPr>
            </a:lvl1pPr>
          </a:lstStyle>
          <a:p>
            <a:r>
              <a:t>Achieving Viral Suppression</a:t>
            </a:r>
          </a:p>
        </p:txBody>
      </p:sp>
      <p:grpSp>
        <p:nvGrpSpPr>
          <p:cNvPr id="563" name="Group"/>
          <p:cNvGrpSpPr/>
          <p:nvPr/>
        </p:nvGrpSpPr>
        <p:grpSpPr>
          <a:xfrm>
            <a:off x="-4851" y="-60088"/>
            <a:ext cx="1183509" cy="13794201"/>
            <a:chOff x="0" y="0"/>
            <a:chExt cx="1183507" cy="13794200"/>
          </a:xfrm>
        </p:grpSpPr>
        <p:sp>
          <p:nvSpPr>
            <p:cNvPr id="557"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58"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59"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60"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61"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62"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564" name="pasted-image.pdf" descr="pasted-image.pdf"/>
          <p:cNvPicPr>
            <a:picLocks noChangeAspect="1"/>
          </p:cNvPicPr>
          <p:nvPr/>
        </p:nvPicPr>
        <p:blipFill>
          <a:blip r:embed="rId3">
            <a:alphaModFix amt="30482"/>
          </a:blip>
          <a:stretch>
            <a:fillRect/>
          </a:stretch>
        </p:blipFill>
        <p:spPr>
          <a:xfrm>
            <a:off x="21901901" y="11362437"/>
            <a:ext cx="1844919" cy="1844919"/>
          </a:xfrm>
          <a:prstGeom prst="rect">
            <a:avLst/>
          </a:prstGeom>
          <a:ln w="12700">
            <a:miter lim="400000"/>
          </a:ln>
        </p:spPr>
      </p:pic>
      <p:sp>
        <p:nvSpPr>
          <p:cNvPr id="565" name="Protective factors for adherence, overall and specifically in Black MSM…"/>
          <p:cNvSpPr/>
          <p:nvPr/>
        </p:nvSpPr>
        <p:spPr>
          <a:xfrm>
            <a:off x="6982430" y="3607603"/>
            <a:ext cx="15909732" cy="7065986"/>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p>
            <a:pPr marL="635000" indent="-635000" algn="l" defTabSz="821531">
              <a:spcBef>
                <a:spcPts val="3000"/>
              </a:spcBef>
              <a:buClr>
                <a:srgbClr val="D8BA66"/>
              </a:buClr>
              <a:buSzPct val="75000"/>
              <a:buChar char="‣"/>
              <a:defRPr sz="4800">
                <a:solidFill>
                  <a:srgbClr val="53585F"/>
                </a:solidFill>
              </a:defRPr>
            </a:pPr>
            <a:r>
              <a:t>Protective factors for adherence, overall and specifically in Black MSM</a:t>
            </a:r>
          </a:p>
          <a:p>
            <a:pPr marL="635000" indent="-635000" algn="l" defTabSz="821531">
              <a:spcBef>
                <a:spcPts val="3000"/>
              </a:spcBef>
              <a:buClr>
                <a:srgbClr val="D8BA66"/>
              </a:buClr>
              <a:buSzPct val="75000"/>
              <a:buChar char="‣"/>
              <a:defRPr sz="4800">
                <a:solidFill>
                  <a:srgbClr val="53585F"/>
                </a:solidFill>
              </a:defRPr>
            </a:pPr>
            <a:r>
              <a:t>How can we continue to motivate patients to remain virally suppressed?</a:t>
            </a:r>
          </a:p>
          <a:p>
            <a:pPr marL="635000" indent="-635000" algn="l" defTabSz="821531">
              <a:spcBef>
                <a:spcPts val="3000"/>
              </a:spcBef>
              <a:buClr>
                <a:srgbClr val="D8BA66"/>
              </a:buClr>
              <a:buSzPct val="75000"/>
              <a:buChar char="‣"/>
              <a:defRPr sz="4800">
                <a:solidFill>
                  <a:srgbClr val="53585F"/>
                </a:solidFill>
              </a:defRPr>
            </a:pPr>
            <a:r>
              <a:t>Are there tools for adherence that have been proven to work?</a:t>
            </a:r>
          </a:p>
        </p:txBody>
      </p:sp>
      <p:pic>
        <p:nvPicPr>
          <p:cNvPr id="566" name="pasted-image.pdf" descr="pasted-image.pdf"/>
          <p:cNvPicPr>
            <a:picLocks noChangeAspect="1"/>
          </p:cNvPicPr>
          <p:nvPr/>
        </p:nvPicPr>
        <p:blipFill>
          <a:blip r:embed="rId4"/>
          <a:stretch>
            <a:fillRect/>
          </a:stretch>
        </p:blipFill>
        <p:spPr>
          <a:xfrm>
            <a:off x="4203536" y="2243276"/>
            <a:ext cx="2533127" cy="2698401"/>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Providers Play A  Major Role In Retention"/>
          <p:cNvSpPr/>
          <p:nvPr/>
        </p:nvSpPr>
        <p:spPr>
          <a:xfrm>
            <a:off x="2500869" y="799740"/>
            <a:ext cx="19382262" cy="313074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p>
            <a:pPr algn="l" defTabSz="821531">
              <a:defRPr sz="9600">
                <a:solidFill>
                  <a:srgbClr val="D63D26"/>
                </a:solidFill>
                <a:latin typeface="Montserrat Bold"/>
                <a:ea typeface="Montserrat Bold"/>
                <a:cs typeface="Montserrat Bold"/>
                <a:sym typeface="Montserrat Bold"/>
              </a:defRPr>
            </a:pPr>
            <a:r>
              <a:t>Providers Play A </a:t>
            </a:r>
            <a:br/>
            <a:r>
              <a:t>Major Role In Retention	</a:t>
            </a:r>
          </a:p>
        </p:txBody>
      </p:sp>
      <p:sp>
        <p:nvSpPr>
          <p:cNvPr id="571" name="Appointment adherence correlated with:…"/>
          <p:cNvSpPr/>
          <p:nvPr/>
        </p:nvSpPr>
        <p:spPr>
          <a:xfrm>
            <a:off x="2435424" y="4346426"/>
            <a:ext cx="18786461" cy="9150578"/>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254000" tIns="254000" rIns="254000" bIns="254000"/>
          <a:lstStyle/>
          <a:p>
            <a:pPr algn="l" defTabSz="821531">
              <a:lnSpc>
                <a:spcPct val="120000"/>
              </a:lnSpc>
              <a:spcBef>
                <a:spcPts val="3300"/>
              </a:spcBef>
              <a:buClr>
                <a:srgbClr val="D8BA66"/>
              </a:buClr>
              <a:defRPr sz="4000">
                <a:solidFill>
                  <a:srgbClr val="53585F"/>
                </a:solidFill>
              </a:defRPr>
            </a:pPr>
            <a:r>
              <a:t>Appointment adherence correlated with:</a:t>
            </a:r>
          </a:p>
          <a:p>
            <a:pPr marL="1320800" lvl="3" indent="-635000" algn="l" defTabSz="821531">
              <a:lnSpc>
                <a:spcPct val="110000"/>
              </a:lnSpc>
              <a:spcBef>
                <a:spcPts val="3300"/>
              </a:spcBef>
              <a:buClr>
                <a:srgbClr val="D8BA66"/>
              </a:buClr>
              <a:buSzPct val="75000"/>
              <a:buChar char="‣"/>
              <a:defRPr sz="4000">
                <a:solidFill>
                  <a:srgbClr val="53585F"/>
                </a:solidFill>
                <a:latin typeface="Lato Regular"/>
                <a:ea typeface="Lato Regular"/>
                <a:cs typeface="Lato Regular"/>
                <a:sym typeface="Lato Regular"/>
              </a:defRPr>
            </a:pPr>
            <a:r>
              <a:t>A patient’s opinion that the practitioner listened to their concerns</a:t>
            </a:r>
            <a:r>
              <a:rPr baseline="31999"/>
              <a:t>1,2</a:t>
            </a:r>
          </a:p>
          <a:p>
            <a:pPr marL="1320800" lvl="3" indent="-635000" algn="l" defTabSz="821531">
              <a:lnSpc>
                <a:spcPct val="110000"/>
              </a:lnSpc>
              <a:spcBef>
                <a:spcPts val="3300"/>
              </a:spcBef>
              <a:buClr>
                <a:srgbClr val="D8BA66"/>
              </a:buClr>
              <a:buSzPct val="75000"/>
              <a:buChar char="‣"/>
              <a:defRPr sz="4000">
                <a:solidFill>
                  <a:srgbClr val="53585F"/>
                </a:solidFill>
                <a:latin typeface="Lato Regular"/>
                <a:ea typeface="Lato Regular"/>
                <a:cs typeface="Lato Regular"/>
                <a:sym typeface="Lato Regular"/>
              </a:defRPr>
            </a:pPr>
            <a:r>
              <a:t>If practitioners explained things in a way that they could understand and took the time to get to know them as individuals</a:t>
            </a:r>
            <a:r>
              <a:rPr baseline="31999"/>
              <a:t>1,2</a:t>
            </a:r>
          </a:p>
          <a:p>
            <a:pPr marL="1320800" lvl="3" indent="-635000" algn="l" defTabSz="821531">
              <a:lnSpc>
                <a:spcPct val="110000"/>
              </a:lnSpc>
              <a:spcBef>
                <a:spcPts val="3300"/>
              </a:spcBef>
              <a:buClr>
                <a:srgbClr val="D8BA66"/>
              </a:buClr>
              <a:buSzPct val="75000"/>
              <a:buChar char="‣"/>
              <a:defRPr sz="4000">
                <a:solidFill>
                  <a:srgbClr val="53585F"/>
                </a:solidFill>
                <a:latin typeface="Lato Regular"/>
                <a:ea typeface="Lato Regular"/>
                <a:cs typeface="Lato Regular"/>
                <a:sym typeface="Lato Regular"/>
              </a:defRPr>
            </a:pPr>
            <a:r>
              <a:t>Patient trust in their practitioner is an important component for Black men</a:t>
            </a:r>
            <a:r>
              <a:rPr baseline="31999"/>
              <a:t>1,2</a:t>
            </a:r>
          </a:p>
          <a:p>
            <a:pPr marL="1320800" lvl="3" indent="-635000" algn="l" defTabSz="821531">
              <a:lnSpc>
                <a:spcPct val="110000"/>
              </a:lnSpc>
              <a:spcBef>
                <a:spcPts val="3300"/>
              </a:spcBef>
              <a:buClr>
                <a:srgbClr val="D8BA66"/>
              </a:buClr>
              <a:buSzPct val="75000"/>
              <a:buChar char="‣"/>
              <a:defRPr sz="4000">
                <a:solidFill>
                  <a:srgbClr val="53585F"/>
                </a:solidFill>
                <a:latin typeface="Lato Regular"/>
                <a:ea typeface="Lato Regular"/>
                <a:cs typeface="Lato Regular"/>
                <a:sym typeface="Lato Regular"/>
              </a:defRPr>
            </a:pPr>
            <a:r>
              <a:t>Providers who don’t answer questions or address doubts and concerns</a:t>
            </a:r>
            <a:r>
              <a:rPr baseline="31999"/>
              <a:t>1</a:t>
            </a:r>
          </a:p>
          <a:p>
            <a:pPr algn="l" defTabSz="821531">
              <a:lnSpc>
                <a:spcPct val="120000"/>
              </a:lnSpc>
              <a:spcBef>
                <a:spcPts val="3300"/>
              </a:spcBef>
              <a:buClr>
                <a:srgbClr val="D8BA66"/>
              </a:buClr>
              <a:defRPr sz="4000">
                <a:solidFill>
                  <a:srgbClr val="53585F"/>
                </a:solidFill>
              </a:defRPr>
            </a:pPr>
            <a:r>
              <a:t>YMSM want to be active participants in their healthcare</a:t>
            </a:r>
            <a:r>
              <a:rPr baseline="31999"/>
              <a:t>1</a:t>
            </a:r>
          </a:p>
        </p:txBody>
      </p:sp>
      <p:grpSp>
        <p:nvGrpSpPr>
          <p:cNvPr id="578" name="Group"/>
          <p:cNvGrpSpPr/>
          <p:nvPr/>
        </p:nvGrpSpPr>
        <p:grpSpPr>
          <a:xfrm>
            <a:off x="-4851" y="-60088"/>
            <a:ext cx="1183509" cy="13794201"/>
            <a:chOff x="0" y="0"/>
            <a:chExt cx="1183507" cy="13794200"/>
          </a:xfrm>
        </p:grpSpPr>
        <p:sp>
          <p:nvSpPr>
            <p:cNvPr id="572"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73"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74"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75"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76"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77"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579" name="pasted-image.pdf" descr="pasted-image.pdf"/>
          <p:cNvPicPr>
            <a:picLocks noChangeAspect="1"/>
          </p:cNvPicPr>
          <p:nvPr/>
        </p:nvPicPr>
        <p:blipFill>
          <a:blip r:embed="rId3">
            <a:alphaModFix amt="30482"/>
          </a:blip>
          <a:stretch>
            <a:fillRect/>
          </a:stretch>
        </p:blipFill>
        <p:spPr>
          <a:xfrm>
            <a:off x="21901901" y="11362437"/>
            <a:ext cx="1844919" cy="1844919"/>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Understanding Your Patients"/>
          <p:cNvSpPr/>
          <p:nvPr/>
        </p:nvSpPr>
        <p:spPr>
          <a:xfrm>
            <a:off x="1848646" y="5105312"/>
            <a:ext cx="20686709" cy="350537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defTabSz="821531">
              <a:defRPr sz="10000">
                <a:solidFill>
                  <a:srgbClr val="D63D26"/>
                </a:solidFill>
              </a:defRPr>
            </a:lvl1pPr>
          </a:lstStyle>
          <a:p>
            <a:r>
              <a:t>Understanding Your Patients</a:t>
            </a:r>
          </a:p>
        </p:txBody>
      </p:sp>
      <p:sp>
        <p:nvSpPr>
          <p:cNvPr id="584" name="The Providers Role In Implicit Bias, Medical Mistrust, and Addressing Stigma"/>
          <p:cNvSpPr/>
          <p:nvPr/>
        </p:nvSpPr>
        <p:spPr>
          <a:xfrm>
            <a:off x="3392665" y="8503404"/>
            <a:ext cx="17598670" cy="2357276"/>
          </a:xfrm>
          <a:prstGeom prst="rect">
            <a:avLst/>
          </a:prstGeom>
          <a:solidFill>
            <a:srgbClr val="FFFFFF"/>
          </a:solidFill>
          <a:ln w="12700">
            <a:miter lim="400000"/>
          </a:ln>
          <a:effectLst>
            <a:outerShdw blurRad="190500" dist="50800" dir="5400000" rotWithShape="0">
              <a:srgbClr val="000000">
                <a:alpha val="24679"/>
              </a:srgbClr>
            </a:outerShdw>
          </a:effectLst>
          <a:extLst>
            <a:ext uri="{C572A759-6A51-4108-AA02-DFA0A04FC94B}">
              <ma14:wrappingTextBoxFlag xmlns="" xmlns:ma14="http://schemas.microsoft.com/office/mac/drawingml/2011/main" val="1"/>
            </a:ext>
          </a:extLst>
        </p:spPr>
        <p:txBody>
          <a:bodyPr lIns="254000" tIns="254000" rIns="254000" bIns="254000" anchor="ctr"/>
          <a:lstStyle>
            <a:lvl1pPr defTabSz="821531">
              <a:defRPr sz="4800" cap="all">
                <a:solidFill>
                  <a:srgbClr val="109096"/>
                </a:solidFill>
              </a:defRPr>
            </a:lvl1pPr>
          </a:lstStyle>
          <a:p>
            <a:r>
              <a:t>The Providers Role In Implicit Bias, Medical Mistrust, and Addressing Stigma</a:t>
            </a:r>
          </a:p>
        </p:txBody>
      </p:sp>
      <p:pic>
        <p:nvPicPr>
          <p:cNvPr id="585" name="pasted-image.pdf" descr="pasted-image.pdf"/>
          <p:cNvPicPr>
            <a:picLocks noChangeAspect="1"/>
          </p:cNvPicPr>
          <p:nvPr/>
        </p:nvPicPr>
        <p:blipFill>
          <a:blip r:embed="rId3"/>
          <a:stretch>
            <a:fillRect/>
          </a:stretch>
        </p:blipFill>
        <p:spPr>
          <a:xfrm>
            <a:off x="7918588" y="2052251"/>
            <a:ext cx="8546824" cy="2149728"/>
          </a:xfrm>
          <a:prstGeom prst="rect">
            <a:avLst/>
          </a:prstGeom>
          <a:ln w="12700">
            <a:miter lim="400000"/>
          </a:ln>
        </p:spPr>
      </p:pic>
      <p:grpSp>
        <p:nvGrpSpPr>
          <p:cNvPr id="592" name="Group"/>
          <p:cNvGrpSpPr/>
          <p:nvPr/>
        </p:nvGrpSpPr>
        <p:grpSpPr>
          <a:xfrm>
            <a:off x="4613" y="12718992"/>
            <a:ext cx="24374774" cy="1008964"/>
            <a:chOff x="0" y="0"/>
            <a:chExt cx="24374773" cy="1008962"/>
          </a:xfrm>
        </p:grpSpPr>
        <p:sp>
          <p:nvSpPr>
            <p:cNvPr id="586" name="Rectangle"/>
            <p:cNvSpPr/>
            <p:nvPr/>
          </p:nvSpPr>
          <p:spPr>
            <a:xfrm rot="16200000">
              <a:off x="8619701" y="-1763759"/>
              <a:ext cx="1008964" cy="4536482"/>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87" name="Rectangle"/>
            <p:cNvSpPr/>
            <p:nvPr/>
          </p:nvSpPr>
          <p:spPr>
            <a:xfrm rot="16200000">
              <a:off x="12201084" y="-980378"/>
              <a:ext cx="1008963" cy="296971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88" name="Rectangle"/>
            <p:cNvSpPr/>
            <p:nvPr/>
          </p:nvSpPr>
          <p:spPr>
            <a:xfrm rot="16200000">
              <a:off x="22385433" y="-980378"/>
              <a:ext cx="1008963" cy="2969718"/>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89" name="Rectangle"/>
            <p:cNvSpPr/>
            <p:nvPr/>
          </p:nvSpPr>
          <p:spPr>
            <a:xfrm rot="16200000">
              <a:off x="18402234" y="-1990056"/>
              <a:ext cx="1008964" cy="4989076"/>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90" name="Rectangle"/>
            <p:cNvSpPr/>
            <p:nvPr/>
          </p:nvSpPr>
          <p:spPr>
            <a:xfrm rot="16200000">
              <a:off x="14847920" y="-660658"/>
              <a:ext cx="1008963" cy="2330279"/>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91" name="Rectangle"/>
            <p:cNvSpPr/>
            <p:nvPr/>
          </p:nvSpPr>
          <p:spPr>
            <a:xfrm rot="16200000">
              <a:off x="3034236" y="-3034237"/>
              <a:ext cx="1008963" cy="7077437"/>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Implicit Bias"/>
          <p:cNvSpPr/>
          <p:nvPr/>
        </p:nvSpPr>
        <p:spPr>
          <a:xfrm>
            <a:off x="2514987" y="1297176"/>
            <a:ext cx="17981468" cy="16914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821531">
              <a:defRPr sz="9600">
                <a:solidFill>
                  <a:srgbClr val="D63D26"/>
                </a:solidFill>
                <a:latin typeface="Montserrat Bold"/>
                <a:ea typeface="Montserrat Bold"/>
                <a:cs typeface="Montserrat Bold"/>
                <a:sym typeface="Montserrat Bold"/>
              </a:defRPr>
            </a:lvl1pPr>
          </a:lstStyle>
          <a:p>
            <a:r>
              <a:t>Implicit Bias</a:t>
            </a:r>
          </a:p>
        </p:txBody>
      </p:sp>
      <p:sp>
        <p:nvSpPr>
          <p:cNvPr id="597" name="Definition…"/>
          <p:cNvSpPr/>
          <p:nvPr/>
        </p:nvSpPr>
        <p:spPr>
          <a:xfrm>
            <a:off x="2320755" y="2969417"/>
            <a:ext cx="16993853" cy="8575638"/>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p>
            <a:pPr algn="l" defTabSz="821531">
              <a:lnSpc>
                <a:spcPct val="110000"/>
              </a:lnSpc>
              <a:spcBef>
                <a:spcPts val="3000"/>
              </a:spcBef>
              <a:buClr>
                <a:srgbClr val="D8BA66"/>
              </a:buClr>
              <a:defRPr sz="6000" cap="all">
                <a:solidFill>
                  <a:srgbClr val="109096"/>
                </a:solidFill>
              </a:defRPr>
            </a:pPr>
            <a:r>
              <a:t>Definition</a:t>
            </a:r>
          </a:p>
          <a:p>
            <a:pPr algn="l" defTabSz="821531">
              <a:lnSpc>
                <a:spcPct val="110000"/>
              </a:lnSpc>
              <a:spcBef>
                <a:spcPts val="3000"/>
              </a:spcBef>
              <a:buClr>
                <a:srgbClr val="D8BA66"/>
              </a:buClr>
              <a:defRPr sz="4800">
                <a:solidFill>
                  <a:srgbClr val="4D4D4D"/>
                </a:solidFill>
                <a:latin typeface="Lato Regular"/>
                <a:ea typeface="Lato Regular"/>
                <a:cs typeface="Lato Regular"/>
                <a:sym typeface="Lato Regular"/>
              </a:defRPr>
            </a:pPr>
            <a:r>
              <a:t>Bias in judgment and/or behavior that results from subtle cognitive processes (e.g., implicit attitudes and implicit stereotypes) that often operate at a level below conscious awareness and without intentional control.</a:t>
            </a:r>
          </a:p>
          <a:p>
            <a:pPr algn="l" defTabSz="821531">
              <a:lnSpc>
                <a:spcPct val="110000"/>
              </a:lnSpc>
              <a:spcBef>
                <a:spcPts val="3000"/>
              </a:spcBef>
              <a:buClr>
                <a:srgbClr val="D8BA66"/>
              </a:buClr>
              <a:defRPr sz="4000">
                <a:solidFill>
                  <a:srgbClr val="109096"/>
                </a:solidFill>
              </a:defRPr>
            </a:pPr>
            <a:endParaRPr/>
          </a:p>
        </p:txBody>
      </p:sp>
      <p:grpSp>
        <p:nvGrpSpPr>
          <p:cNvPr id="604" name="Group"/>
          <p:cNvGrpSpPr/>
          <p:nvPr/>
        </p:nvGrpSpPr>
        <p:grpSpPr>
          <a:xfrm>
            <a:off x="4613" y="12718992"/>
            <a:ext cx="24374774" cy="1008964"/>
            <a:chOff x="0" y="0"/>
            <a:chExt cx="24374773" cy="1008962"/>
          </a:xfrm>
        </p:grpSpPr>
        <p:sp>
          <p:nvSpPr>
            <p:cNvPr id="598" name="Rectangle"/>
            <p:cNvSpPr/>
            <p:nvPr/>
          </p:nvSpPr>
          <p:spPr>
            <a:xfrm rot="16200000">
              <a:off x="8619701" y="-1763759"/>
              <a:ext cx="1008964" cy="4536482"/>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599" name="Rectangle"/>
            <p:cNvSpPr/>
            <p:nvPr/>
          </p:nvSpPr>
          <p:spPr>
            <a:xfrm rot="16200000">
              <a:off x="12201084" y="-980378"/>
              <a:ext cx="1008963" cy="296971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00" name="Rectangle"/>
            <p:cNvSpPr/>
            <p:nvPr/>
          </p:nvSpPr>
          <p:spPr>
            <a:xfrm rot="16200000">
              <a:off x="22385433" y="-980378"/>
              <a:ext cx="1008963" cy="2969718"/>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01" name="Rectangle"/>
            <p:cNvSpPr/>
            <p:nvPr/>
          </p:nvSpPr>
          <p:spPr>
            <a:xfrm rot="16200000">
              <a:off x="18402234" y="-1990056"/>
              <a:ext cx="1008964" cy="4989076"/>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02" name="Rectangle"/>
            <p:cNvSpPr/>
            <p:nvPr/>
          </p:nvSpPr>
          <p:spPr>
            <a:xfrm rot="16200000">
              <a:off x="14847920" y="-660658"/>
              <a:ext cx="1008963" cy="2330279"/>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03" name="Rectangle"/>
            <p:cNvSpPr/>
            <p:nvPr/>
          </p:nvSpPr>
          <p:spPr>
            <a:xfrm rot="16200000">
              <a:off x="3034236" y="-3034237"/>
              <a:ext cx="1008963" cy="7077437"/>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Consciously affirm egalitarian goals and consider specific ways to implement them…"/>
          <p:cNvSpPr/>
          <p:nvPr/>
        </p:nvSpPr>
        <p:spPr>
          <a:xfrm>
            <a:off x="2321029" y="2929077"/>
            <a:ext cx="18360029" cy="952507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254000" tIns="254000" rIns="254000" bIns="254000" anchor="ctr"/>
          <a:lstStyle/>
          <a:p>
            <a:pPr marL="635000" indent="-635000" algn="l" defTabSz="821531">
              <a:spcBef>
                <a:spcPts val="3000"/>
              </a:spcBef>
              <a:buClr>
                <a:srgbClr val="D8BA66"/>
              </a:buClr>
              <a:buSzPct val="75000"/>
              <a:buChar char="‣"/>
              <a:defRPr sz="4800">
                <a:solidFill>
                  <a:srgbClr val="53585F"/>
                </a:solidFill>
              </a:defRPr>
            </a:pPr>
            <a:r>
              <a:t>Consciously affirm egalitarian goals and consider specific ways to implement them</a:t>
            </a:r>
          </a:p>
          <a:p>
            <a:pPr marL="635000" indent="-635000" algn="l" defTabSz="821531">
              <a:spcBef>
                <a:spcPts val="3000"/>
              </a:spcBef>
              <a:buClr>
                <a:srgbClr val="D8BA66"/>
              </a:buClr>
              <a:buSzPct val="75000"/>
              <a:buChar char="‣"/>
              <a:defRPr sz="4800">
                <a:solidFill>
                  <a:srgbClr val="53585F"/>
                </a:solidFill>
              </a:defRPr>
            </a:pPr>
            <a:r>
              <a:t>Consider “gut” reactions to specific individuals or groups as potential indicators of implicit bias</a:t>
            </a:r>
          </a:p>
          <a:p>
            <a:pPr marL="635000" indent="-635000" algn="l" defTabSz="821531">
              <a:spcBef>
                <a:spcPts val="3000"/>
              </a:spcBef>
              <a:buClr>
                <a:srgbClr val="D8BA66"/>
              </a:buClr>
              <a:buSzPct val="75000"/>
              <a:buChar char="‣"/>
              <a:defRPr sz="4800">
                <a:solidFill>
                  <a:srgbClr val="53585F"/>
                </a:solidFill>
              </a:defRPr>
            </a:pPr>
            <a:r>
              <a:t>Acknowledge and confront rather than suppress uncomfortable feelings and thoughts</a:t>
            </a:r>
          </a:p>
          <a:p>
            <a:pPr marL="635000" indent="-635000" algn="l" defTabSz="821531">
              <a:spcBef>
                <a:spcPts val="3000"/>
              </a:spcBef>
              <a:buClr>
                <a:srgbClr val="D8BA66"/>
              </a:buClr>
              <a:buSzPct val="75000"/>
              <a:buChar char="‣"/>
              <a:defRPr sz="4800">
                <a:solidFill>
                  <a:srgbClr val="53585F"/>
                </a:solidFill>
              </a:defRPr>
            </a:pPr>
            <a:r>
              <a:t>Consider the situation from the patient perspective</a:t>
            </a:r>
          </a:p>
          <a:p>
            <a:pPr marL="635000" indent="-635000" algn="l" defTabSz="821531">
              <a:spcBef>
                <a:spcPts val="3000"/>
              </a:spcBef>
              <a:buClr>
                <a:srgbClr val="D8BA66"/>
              </a:buClr>
              <a:buSzPct val="75000"/>
              <a:buChar char="‣"/>
              <a:defRPr sz="4800">
                <a:solidFill>
                  <a:srgbClr val="53585F"/>
                </a:solidFill>
              </a:defRPr>
            </a:pPr>
            <a:r>
              <a:t>Create partnerships with patients</a:t>
            </a:r>
          </a:p>
        </p:txBody>
      </p:sp>
      <p:sp>
        <p:nvSpPr>
          <p:cNvPr id="609" name="Strategies to check your  bias in real-time"/>
          <p:cNvSpPr/>
          <p:nvPr/>
        </p:nvSpPr>
        <p:spPr>
          <a:xfrm>
            <a:off x="2635982" y="974814"/>
            <a:ext cx="17730123" cy="27920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p>
            <a:pPr algn="l" defTabSz="821531">
              <a:lnSpc>
                <a:spcPct val="90000"/>
              </a:lnSpc>
              <a:defRPr sz="9600">
                <a:solidFill>
                  <a:srgbClr val="D63D26"/>
                </a:solidFill>
                <a:latin typeface="Montserrat Bold"/>
                <a:ea typeface="Montserrat Bold"/>
                <a:cs typeface="Montserrat Bold"/>
                <a:sym typeface="Montserrat Bold"/>
              </a:defRPr>
            </a:pPr>
            <a:r>
              <a:t>Strategies to check your </a:t>
            </a:r>
            <a:br/>
            <a:r>
              <a:t>bias in real-time</a:t>
            </a:r>
          </a:p>
        </p:txBody>
      </p:sp>
      <p:grpSp>
        <p:nvGrpSpPr>
          <p:cNvPr id="616" name="Group"/>
          <p:cNvGrpSpPr/>
          <p:nvPr/>
        </p:nvGrpSpPr>
        <p:grpSpPr>
          <a:xfrm>
            <a:off x="-4851" y="-60088"/>
            <a:ext cx="1183509" cy="13794201"/>
            <a:chOff x="0" y="0"/>
            <a:chExt cx="1183507" cy="13794200"/>
          </a:xfrm>
        </p:grpSpPr>
        <p:sp>
          <p:nvSpPr>
            <p:cNvPr id="610"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11"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12"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13"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14"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15"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Medical Mistrust"/>
          <p:cNvSpPr/>
          <p:nvPr/>
        </p:nvSpPr>
        <p:spPr>
          <a:xfrm>
            <a:off x="2797557" y="772959"/>
            <a:ext cx="17981468" cy="16914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821531">
              <a:defRPr sz="9600">
                <a:solidFill>
                  <a:srgbClr val="D63D26"/>
                </a:solidFill>
                <a:latin typeface="Montserrat Bold"/>
                <a:ea typeface="Montserrat Bold"/>
                <a:cs typeface="Montserrat Bold"/>
                <a:sym typeface="Montserrat Bold"/>
              </a:defRPr>
            </a:lvl1pPr>
          </a:lstStyle>
          <a:p>
            <a:r>
              <a:t>Medical Mistrust</a:t>
            </a:r>
          </a:p>
        </p:txBody>
      </p:sp>
      <p:grpSp>
        <p:nvGrpSpPr>
          <p:cNvPr id="627" name="Group"/>
          <p:cNvGrpSpPr/>
          <p:nvPr/>
        </p:nvGrpSpPr>
        <p:grpSpPr>
          <a:xfrm>
            <a:off x="-4851" y="-60088"/>
            <a:ext cx="1183509" cy="13794201"/>
            <a:chOff x="0" y="0"/>
            <a:chExt cx="1183507" cy="13794200"/>
          </a:xfrm>
        </p:grpSpPr>
        <p:sp>
          <p:nvSpPr>
            <p:cNvPr id="621"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22"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23"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24"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25"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26"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628" name="pasted-image.pdf" descr="pasted-image.pdf"/>
          <p:cNvPicPr>
            <a:picLocks noChangeAspect="1"/>
          </p:cNvPicPr>
          <p:nvPr/>
        </p:nvPicPr>
        <p:blipFill>
          <a:blip r:embed="rId3">
            <a:alphaModFix amt="30482"/>
          </a:blip>
          <a:stretch>
            <a:fillRect/>
          </a:stretch>
        </p:blipFill>
        <p:spPr>
          <a:xfrm>
            <a:off x="21901901" y="11362437"/>
            <a:ext cx="1844919" cy="1844919"/>
          </a:xfrm>
          <a:prstGeom prst="rect">
            <a:avLst/>
          </a:prstGeom>
          <a:ln w="12700">
            <a:miter lim="400000"/>
          </a:ln>
        </p:spPr>
      </p:pic>
      <p:sp>
        <p:nvSpPr>
          <p:cNvPr id="629" name="Medical mistrust stems from actual events of experimentation and exploitation of Black bodies…"/>
          <p:cNvSpPr/>
          <p:nvPr/>
        </p:nvSpPr>
        <p:spPr>
          <a:xfrm>
            <a:off x="2517240" y="2418458"/>
            <a:ext cx="21111931" cy="11546556"/>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p>
            <a:pPr marL="635000" indent="-635000" algn="l" defTabSz="821531">
              <a:spcBef>
                <a:spcPts val="3000"/>
              </a:spcBef>
              <a:buClr>
                <a:srgbClr val="D8BA66"/>
              </a:buClr>
              <a:buSzPct val="75000"/>
              <a:buChar char="‣"/>
              <a:defRPr sz="4800">
                <a:solidFill>
                  <a:srgbClr val="53585F"/>
                </a:solidFill>
              </a:defRPr>
            </a:pPr>
            <a:r>
              <a:t>Medical mistrust stems from actual events of experimentation and exploitation of Black bodies</a:t>
            </a:r>
          </a:p>
          <a:p>
            <a:pPr marL="635000" indent="-635000" algn="l" defTabSz="821531">
              <a:spcBef>
                <a:spcPts val="3000"/>
              </a:spcBef>
              <a:buClr>
                <a:srgbClr val="D8BA66"/>
              </a:buClr>
              <a:buSzPct val="75000"/>
              <a:buChar char="‣"/>
              <a:defRPr sz="4800">
                <a:solidFill>
                  <a:srgbClr val="53585F"/>
                </a:solidFill>
              </a:defRPr>
            </a:pPr>
            <a:r>
              <a:t>Racial injustices such as police brutality and racist remarks can contribute to medical mistrust</a:t>
            </a:r>
          </a:p>
          <a:p>
            <a:pPr marL="635000" indent="-635000" algn="l" defTabSz="821531">
              <a:spcBef>
                <a:spcPts val="3000"/>
              </a:spcBef>
              <a:buClr>
                <a:srgbClr val="D8BA66"/>
              </a:buClr>
              <a:buSzPct val="75000"/>
              <a:buChar char="‣"/>
              <a:defRPr sz="4800">
                <a:solidFill>
                  <a:srgbClr val="53585F"/>
                </a:solidFill>
              </a:defRPr>
            </a:pPr>
            <a:r>
              <a:t>Healthcare considered a part of the “system” </a:t>
            </a:r>
          </a:p>
          <a:p>
            <a:pPr marL="635000" indent="-635000" algn="l" defTabSz="821531">
              <a:spcBef>
                <a:spcPts val="3000"/>
              </a:spcBef>
              <a:buClr>
                <a:srgbClr val="D8BA66"/>
              </a:buClr>
              <a:buSzPct val="75000"/>
              <a:buChar char="‣"/>
              <a:defRPr sz="4800">
                <a:solidFill>
                  <a:srgbClr val="53585F"/>
                </a:solidFill>
              </a:defRPr>
            </a:pPr>
            <a:r>
              <a:t>Medical providers can distinguish themselves from the system by:</a:t>
            </a:r>
          </a:p>
          <a:p>
            <a:pPr marL="1320800" lvl="3" indent="-635000" algn="l" defTabSz="821531">
              <a:spcBef>
                <a:spcPts val="3000"/>
              </a:spcBef>
              <a:buClr>
                <a:srgbClr val="D8BA66"/>
              </a:buClr>
              <a:buSzPct val="75000"/>
              <a:buChar char="‣"/>
              <a:defRPr sz="4800">
                <a:solidFill>
                  <a:srgbClr val="4D4D4D"/>
                </a:solidFill>
                <a:latin typeface="Lato Regular"/>
                <a:ea typeface="Lato Regular"/>
                <a:cs typeface="Lato Regular"/>
                <a:sym typeface="Lato Regular"/>
              </a:defRPr>
            </a:pPr>
            <a:r>
              <a:t>Establishing connections with patients</a:t>
            </a:r>
          </a:p>
          <a:p>
            <a:pPr marL="1320800" lvl="3" indent="-635000" algn="l" defTabSz="821531">
              <a:spcBef>
                <a:spcPts val="3000"/>
              </a:spcBef>
              <a:buClr>
                <a:srgbClr val="D8BA66"/>
              </a:buClr>
              <a:buSzPct val="75000"/>
              <a:buChar char="‣"/>
              <a:defRPr sz="4800">
                <a:solidFill>
                  <a:srgbClr val="4D4D4D"/>
                </a:solidFill>
                <a:latin typeface="Lato Regular"/>
                <a:ea typeface="Lato Regular"/>
                <a:cs typeface="Lato Regular"/>
                <a:sym typeface="Lato Regular"/>
              </a:defRPr>
            </a:pPr>
            <a:r>
              <a:t>Addressing issues of mistrust head-on (when possible)</a:t>
            </a:r>
          </a:p>
          <a:p>
            <a:pPr marL="1320800" lvl="3" indent="-635000" algn="l" defTabSz="821531">
              <a:spcBef>
                <a:spcPts val="3000"/>
              </a:spcBef>
              <a:buClr>
                <a:srgbClr val="D8BA66"/>
              </a:buClr>
              <a:buSzPct val="75000"/>
              <a:buChar char="‣"/>
              <a:defRPr sz="4800">
                <a:solidFill>
                  <a:srgbClr val="4D4D4D"/>
                </a:solidFill>
                <a:latin typeface="Lato Regular"/>
                <a:ea typeface="Lato Regular"/>
                <a:cs typeface="Lato Regular"/>
                <a:sym typeface="Lato Regular"/>
              </a:defRPr>
            </a:pPr>
            <a:r>
              <a:t>Normalizing medical practice and procedures </a:t>
            </a:r>
          </a:p>
          <a:p>
            <a:pPr marL="1320800" lvl="3" indent="-635000" algn="l" defTabSz="821531">
              <a:spcBef>
                <a:spcPts val="3000"/>
              </a:spcBef>
              <a:buClr>
                <a:srgbClr val="D8BA66"/>
              </a:buClr>
              <a:buSzPct val="75000"/>
              <a:buChar char="‣"/>
              <a:defRPr sz="4800">
                <a:solidFill>
                  <a:srgbClr val="4D4D4D"/>
                </a:solidFill>
                <a:latin typeface="Lato Regular"/>
                <a:ea typeface="Lato Regular"/>
                <a:cs typeface="Lato Regular"/>
                <a:sym typeface="Lato Regular"/>
              </a:defRPr>
            </a:pPr>
            <a:r>
              <a:t>Adapting a philosophy of full disclosure</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3" name="pasted-image.pdf" descr="pasted-image.pdf"/>
          <p:cNvPicPr>
            <a:picLocks noChangeAspect="1"/>
          </p:cNvPicPr>
          <p:nvPr/>
        </p:nvPicPr>
        <p:blipFill>
          <a:blip r:embed="rId3"/>
          <a:stretch>
            <a:fillRect/>
          </a:stretch>
        </p:blipFill>
        <p:spPr>
          <a:xfrm>
            <a:off x="2683488" y="8802692"/>
            <a:ext cx="3245082" cy="1737563"/>
          </a:xfrm>
          <a:prstGeom prst="rect">
            <a:avLst/>
          </a:prstGeom>
          <a:ln w="12700">
            <a:miter lim="400000"/>
          </a:ln>
        </p:spPr>
      </p:pic>
      <p:sp>
        <p:nvSpPr>
          <p:cNvPr id="634" name="Addressing Stigma"/>
          <p:cNvSpPr/>
          <p:nvPr/>
        </p:nvSpPr>
        <p:spPr>
          <a:xfrm>
            <a:off x="3193497" y="1453323"/>
            <a:ext cx="19180585" cy="17375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821531">
              <a:defRPr sz="9600">
                <a:solidFill>
                  <a:srgbClr val="D63D26"/>
                </a:solidFill>
                <a:latin typeface="Montserrat Bold"/>
                <a:ea typeface="Montserrat Bold"/>
                <a:cs typeface="Montserrat Bold"/>
                <a:sym typeface="Montserrat Bold"/>
              </a:defRPr>
            </a:lvl1pPr>
          </a:lstStyle>
          <a:p>
            <a:r>
              <a:t>Addressing Stigma</a:t>
            </a:r>
          </a:p>
        </p:txBody>
      </p:sp>
      <p:grpSp>
        <p:nvGrpSpPr>
          <p:cNvPr id="641" name="Group"/>
          <p:cNvGrpSpPr/>
          <p:nvPr/>
        </p:nvGrpSpPr>
        <p:grpSpPr>
          <a:xfrm>
            <a:off x="-4851" y="-60088"/>
            <a:ext cx="1183509" cy="13794201"/>
            <a:chOff x="0" y="0"/>
            <a:chExt cx="1183507" cy="13794200"/>
          </a:xfrm>
        </p:grpSpPr>
        <p:sp>
          <p:nvSpPr>
            <p:cNvPr id="635"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36"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37"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38"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39"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40"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642" name="pasted-image.pdf" descr="pasted-image.pdf"/>
          <p:cNvPicPr>
            <a:picLocks noChangeAspect="1"/>
          </p:cNvPicPr>
          <p:nvPr/>
        </p:nvPicPr>
        <p:blipFill>
          <a:blip r:embed="rId4">
            <a:alphaModFix amt="30482"/>
          </a:blip>
          <a:stretch>
            <a:fillRect/>
          </a:stretch>
        </p:blipFill>
        <p:spPr>
          <a:xfrm>
            <a:off x="21901901" y="11362437"/>
            <a:ext cx="1844919" cy="1844919"/>
          </a:xfrm>
          <a:prstGeom prst="rect">
            <a:avLst/>
          </a:prstGeom>
          <a:ln w="12700">
            <a:miter lim="400000"/>
          </a:ln>
        </p:spPr>
      </p:pic>
      <p:sp>
        <p:nvSpPr>
          <p:cNvPr id="643" name="HIV…"/>
          <p:cNvSpPr/>
          <p:nvPr/>
        </p:nvSpPr>
        <p:spPr>
          <a:xfrm>
            <a:off x="5503809" y="3534447"/>
            <a:ext cx="14018786" cy="4290527"/>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p>
            <a:pPr algn="l" defTabSz="821531">
              <a:spcBef>
                <a:spcPts val="2300"/>
              </a:spcBef>
              <a:defRPr sz="4800">
                <a:solidFill>
                  <a:srgbClr val="4D4D4D"/>
                </a:solidFill>
                <a:latin typeface="Montserrat Bold"/>
                <a:ea typeface="Montserrat Bold"/>
                <a:cs typeface="Montserrat Bold"/>
                <a:sym typeface="Montserrat Bold"/>
              </a:defRPr>
            </a:pPr>
            <a:r>
              <a:t>HIV</a:t>
            </a:r>
          </a:p>
          <a:p>
            <a:pPr marL="635000" indent="-635000" algn="l" defTabSz="821531">
              <a:spcBef>
                <a:spcPts val="1700"/>
              </a:spcBef>
              <a:buClr>
                <a:srgbClr val="D8BA66"/>
              </a:buClr>
              <a:buSzPct val="75000"/>
              <a:buChar char="‣"/>
              <a:defRPr sz="4000">
                <a:solidFill>
                  <a:srgbClr val="4D4D4D"/>
                </a:solidFill>
                <a:latin typeface="Lato Regular"/>
                <a:ea typeface="Lato Regular"/>
                <a:cs typeface="Lato Regular"/>
                <a:sym typeface="Lato Regular"/>
              </a:defRPr>
            </a:pPr>
            <a:r>
              <a:t>Disclosure</a:t>
            </a:r>
          </a:p>
          <a:p>
            <a:pPr marL="635000" indent="-635000" algn="l" defTabSz="821531">
              <a:spcBef>
                <a:spcPts val="1700"/>
              </a:spcBef>
              <a:buClr>
                <a:srgbClr val="D8BA66"/>
              </a:buClr>
              <a:buSzPct val="75000"/>
              <a:buChar char="‣"/>
              <a:defRPr sz="4000">
                <a:solidFill>
                  <a:srgbClr val="4D4D4D"/>
                </a:solidFill>
                <a:latin typeface="Lato Regular"/>
                <a:ea typeface="Lato Regular"/>
                <a:cs typeface="Lato Regular"/>
                <a:sym typeface="Lato Regular"/>
              </a:defRPr>
            </a:pPr>
            <a:r>
              <a:t>Vulnerability/rejection in sexual or romantic encounters</a:t>
            </a:r>
          </a:p>
          <a:p>
            <a:pPr marL="635000" indent="-635000" algn="l" defTabSz="821531">
              <a:spcBef>
                <a:spcPts val="1700"/>
              </a:spcBef>
              <a:buClr>
                <a:srgbClr val="D8BA66"/>
              </a:buClr>
              <a:buSzPct val="75000"/>
              <a:buChar char="‣"/>
              <a:defRPr sz="4000">
                <a:solidFill>
                  <a:srgbClr val="4D4D4D"/>
                </a:solidFill>
                <a:latin typeface="Lato Regular"/>
                <a:ea typeface="Lato Regular"/>
                <a:cs typeface="Lato Regular"/>
                <a:sym typeface="Lato Regular"/>
              </a:defRPr>
            </a:pPr>
            <a:r>
              <a:t>Community</a:t>
            </a:r>
          </a:p>
        </p:txBody>
      </p:sp>
      <p:sp>
        <p:nvSpPr>
          <p:cNvPr id="644" name="PrEP…"/>
          <p:cNvSpPr/>
          <p:nvPr/>
        </p:nvSpPr>
        <p:spPr>
          <a:xfrm>
            <a:off x="6272507" y="8816430"/>
            <a:ext cx="12053663" cy="3244179"/>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p>
            <a:pPr algn="l" defTabSz="821531">
              <a:spcBef>
                <a:spcPts val="2300"/>
              </a:spcBef>
              <a:defRPr sz="4800">
                <a:solidFill>
                  <a:srgbClr val="4D4D4D"/>
                </a:solidFill>
                <a:latin typeface="Montserrat Bold"/>
                <a:ea typeface="Montserrat Bold"/>
                <a:cs typeface="Montserrat Bold"/>
                <a:sym typeface="Montserrat Bold"/>
              </a:defRPr>
            </a:pPr>
            <a:r>
              <a:t>PrEP</a:t>
            </a:r>
          </a:p>
          <a:p>
            <a:pPr marL="635000" indent="-635000" algn="l" defTabSz="821531">
              <a:spcBef>
                <a:spcPts val="2300"/>
              </a:spcBef>
              <a:buClr>
                <a:srgbClr val="D8BA66"/>
              </a:buClr>
              <a:buSzPct val="75000"/>
              <a:buChar char="‣"/>
              <a:defRPr sz="4000">
                <a:solidFill>
                  <a:srgbClr val="4D4D4D"/>
                </a:solidFill>
                <a:latin typeface="Lato Regular"/>
                <a:ea typeface="Lato Regular"/>
                <a:cs typeface="Lato Regular"/>
                <a:sym typeface="Lato Regular"/>
              </a:defRPr>
            </a:pPr>
            <a:r>
              <a:t>Lack of provider knowledge or bias</a:t>
            </a:r>
          </a:p>
          <a:p>
            <a:pPr marL="635000" indent="-635000" algn="l" defTabSz="821531">
              <a:spcBef>
                <a:spcPts val="2300"/>
              </a:spcBef>
              <a:buClr>
                <a:srgbClr val="D8BA66"/>
              </a:buClr>
              <a:buSzPct val="75000"/>
              <a:buChar char="‣"/>
              <a:defRPr sz="4000">
                <a:solidFill>
                  <a:srgbClr val="4D4D4D"/>
                </a:solidFill>
                <a:latin typeface="Lato Regular"/>
                <a:ea typeface="Lato Regular"/>
                <a:cs typeface="Lato Regular"/>
                <a:sym typeface="Lato Regular"/>
              </a:defRPr>
            </a:pPr>
            <a:r>
              <a:t>Community perceptions</a:t>
            </a:r>
          </a:p>
        </p:txBody>
      </p:sp>
      <p:pic>
        <p:nvPicPr>
          <p:cNvPr id="645" name="pasted-image.pdf" descr="pasted-image.pdf"/>
          <p:cNvPicPr>
            <a:picLocks noChangeAspect="1"/>
          </p:cNvPicPr>
          <p:nvPr/>
        </p:nvPicPr>
        <p:blipFill>
          <a:blip r:embed="rId5"/>
          <a:stretch>
            <a:fillRect/>
          </a:stretch>
        </p:blipFill>
        <p:spPr>
          <a:xfrm>
            <a:off x="2920074" y="3368142"/>
            <a:ext cx="2125976" cy="2125976"/>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 name="Group"/>
          <p:cNvGrpSpPr/>
          <p:nvPr/>
        </p:nvGrpSpPr>
        <p:grpSpPr>
          <a:xfrm>
            <a:off x="4613" y="12718992"/>
            <a:ext cx="24374774" cy="1008964"/>
            <a:chOff x="0" y="0"/>
            <a:chExt cx="24374773" cy="1008962"/>
          </a:xfrm>
        </p:grpSpPr>
        <p:sp>
          <p:nvSpPr>
            <p:cNvPr id="649" name="Rectangle"/>
            <p:cNvSpPr/>
            <p:nvPr/>
          </p:nvSpPr>
          <p:spPr>
            <a:xfrm rot="16200000">
              <a:off x="8619701" y="-1763759"/>
              <a:ext cx="1008964" cy="4536482"/>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650" name="Rectangle"/>
            <p:cNvSpPr/>
            <p:nvPr/>
          </p:nvSpPr>
          <p:spPr>
            <a:xfrm rot="16200000">
              <a:off x="12201084" y="-980378"/>
              <a:ext cx="1008963" cy="296971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651" name="Rectangle"/>
            <p:cNvSpPr/>
            <p:nvPr/>
          </p:nvSpPr>
          <p:spPr>
            <a:xfrm rot="16200000">
              <a:off x="22385433" y="-980378"/>
              <a:ext cx="1008963" cy="2969718"/>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652" name="Rectangle"/>
            <p:cNvSpPr/>
            <p:nvPr/>
          </p:nvSpPr>
          <p:spPr>
            <a:xfrm rot="16200000">
              <a:off x="18402234" y="-1990056"/>
              <a:ext cx="1008964" cy="4989076"/>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653" name="Rectangle"/>
            <p:cNvSpPr/>
            <p:nvPr/>
          </p:nvSpPr>
          <p:spPr>
            <a:xfrm rot="16200000">
              <a:off x="14847920" y="-660658"/>
              <a:ext cx="1008963" cy="2330279"/>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654" name="Rectangle"/>
            <p:cNvSpPr/>
            <p:nvPr/>
          </p:nvSpPr>
          <p:spPr>
            <a:xfrm rot="16200000">
              <a:off x="3034236" y="-3034237"/>
              <a:ext cx="1008963" cy="7077437"/>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grpSp>
      <p:sp>
        <p:nvSpPr>
          <p:cNvPr id="656" name="What can you do to help ensure Shawn’s ongoing engagement in care?…"/>
          <p:cNvSpPr/>
          <p:nvPr/>
        </p:nvSpPr>
        <p:spPr>
          <a:xfrm>
            <a:off x="2641678" y="3006976"/>
            <a:ext cx="18454710" cy="875169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3600">
                <a:solidFill>
                  <a:srgbClr val="53585F"/>
                </a:solidFill>
                <a:latin typeface="Montserrat Bold"/>
                <a:ea typeface="Montserrat Bold"/>
                <a:cs typeface="Montserrat Bold"/>
                <a:sym typeface="Montserrat Bold"/>
              </a:defRPr>
            </a:pPr>
            <a:r>
              <a:rPr dirty="0"/>
              <a:t>What can you do to help ensure Shawn’s ongoing engagement in care? </a:t>
            </a:r>
          </a:p>
          <a:p>
            <a:pPr algn="l" defTabSz="457200">
              <a:defRPr sz="3600">
                <a:solidFill>
                  <a:srgbClr val="53585F"/>
                </a:solidFill>
                <a:latin typeface="Montserrat Bold"/>
                <a:ea typeface="Montserrat Bold"/>
                <a:cs typeface="Montserrat Bold"/>
                <a:sym typeface="Montserrat Bold"/>
              </a:defRPr>
            </a:pPr>
            <a:r>
              <a:rPr dirty="0"/>
              <a:t>(Check all that apply)</a:t>
            </a:r>
          </a:p>
          <a:p>
            <a:pPr algn="l" defTabSz="457200">
              <a:defRPr sz="3600">
                <a:solidFill>
                  <a:srgbClr val="53585F"/>
                </a:solidFill>
                <a:latin typeface="Lato Regular"/>
                <a:ea typeface="Lato Regular"/>
                <a:cs typeface="Lato Regular"/>
                <a:sym typeface="Lato Regular"/>
              </a:defRPr>
            </a:pPr>
            <a:endParaRPr dirty="0"/>
          </a:p>
          <a:p>
            <a:pPr marL="635000" indent="-635000" algn="l" defTabSz="457200">
              <a:spcBef>
                <a:spcPts val="1200"/>
              </a:spcBef>
              <a:buSzPct val="100000"/>
              <a:buAutoNum type="alphaUcPeriod"/>
              <a:defRPr sz="3600">
                <a:solidFill>
                  <a:srgbClr val="53585F"/>
                </a:solidFill>
                <a:latin typeface="Lato Regular"/>
                <a:ea typeface="Lato Regular"/>
                <a:cs typeface="Lato Regular"/>
                <a:sym typeface="Lato Regular"/>
              </a:defRPr>
            </a:pPr>
            <a:r>
              <a:rPr dirty="0"/>
              <a:t>Clarify his understanding of HIV and HIV treatment</a:t>
            </a:r>
          </a:p>
          <a:p>
            <a:pPr marL="635000" indent="-635000" algn="l" defTabSz="457200">
              <a:spcBef>
                <a:spcPts val="1200"/>
              </a:spcBef>
              <a:buSzPct val="100000"/>
              <a:buAutoNum type="alphaUcPeriod"/>
              <a:defRPr sz="3600">
                <a:solidFill>
                  <a:srgbClr val="53585F"/>
                </a:solidFill>
                <a:latin typeface="Lato Regular"/>
                <a:ea typeface="Lato Regular"/>
                <a:cs typeface="Lato Regular"/>
                <a:sym typeface="Lato Regular"/>
              </a:defRPr>
            </a:pPr>
            <a:r>
              <a:rPr dirty="0"/>
              <a:t>Make sure your office has early and evening hours </a:t>
            </a:r>
          </a:p>
          <a:p>
            <a:pPr marL="635000" indent="-635000" algn="l" defTabSz="457200">
              <a:spcBef>
                <a:spcPts val="1200"/>
              </a:spcBef>
              <a:buSzPct val="100000"/>
              <a:buAutoNum type="alphaUcPeriod"/>
              <a:defRPr sz="3600">
                <a:solidFill>
                  <a:srgbClr val="53585F"/>
                </a:solidFill>
                <a:latin typeface="Lato Regular"/>
                <a:ea typeface="Lato Regular"/>
                <a:cs typeface="Lato Regular"/>
                <a:sym typeface="Lato Regular"/>
              </a:defRPr>
            </a:pPr>
            <a:r>
              <a:rPr dirty="0"/>
              <a:t>Ask about his peer and family support network</a:t>
            </a:r>
          </a:p>
          <a:p>
            <a:pPr marL="635000" indent="-635000" algn="l" defTabSz="457200">
              <a:spcBef>
                <a:spcPts val="1200"/>
              </a:spcBef>
              <a:buSzPct val="100000"/>
              <a:buAutoNum type="alphaUcPeriod"/>
              <a:defRPr sz="3600">
                <a:solidFill>
                  <a:srgbClr val="53585F"/>
                </a:solidFill>
                <a:latin typeface="Lato Regular"/>
                <a:ea typeface="Lato Regular"/>
                <a:cs typeface="Lato Regular"/>
                <a:sym typeface="Lato Regular"/>
              </a:defRPr>
            </a:pPr>
            <a:r>
              <a:rPr dirty="0"/>
              <a:t>Assess his psycho-social needs</a:t>
            </a:r>
          </a:p>
          <a:p>
            <a:pPr marL="635000" indent="-635000" algn="l" defTabSz="457200">
              <a:spcBef>
                <a:spcPts val="1200"/>
              </a:spcBef>
              <a:buSzPct val="100000"/>
              <a:buAutoNum type="alphaUcPeriod"/>
              <a:defRPr sz="3600">
                <a:solidFill>
                  <a:srgbClr val="53585F"/>
                </a:solidFill>
                <a:latin typeface="Lato Regular"/>
                <a:ea typeface="Lato Regular"/>
                <a:cs typeface="Lato Regular"/>
                <a:sym typeface="Lato Regular"/>
              </a:defRPr>
            </a:pPr>
            <a:r>
              <a:rPr dirty="0"/>
              <a:t>Help him get health insurance, if needed</a:t>
            </a:r>
          </a:p>
          <a:p>
            <a:pPr marL="635000" indent="-635000" algn="l" defTabSz="457200">
              <a:spcBef>
                <a:spcPts val="1200"/>
              </a:spcBef>
              <a:buSzPct val="100000"/>
              <a:buAutoNum type="alphaUcPeriod"/>
              <a:defRPr sz="3600">
                <a:solidFill>
                  <a:srgbClr val="53585F"/>
                </a:solidFill>
                <a:latin typeface="Lato Regular"/>
                <a:ea typeface="Lato Regular"/>
                <a:cs typeface="Lato Regular"/>
                <a:sym typeface="Lato Regular"/>
              </a:defRPr>
            </a:pPr>
            <a:r>
              <a:rPr dirty="0"/>
              <a:t>Discuss why he came to you for care</a:t>
            </a:r>
          </a:p>
          <a:p>
            <a:pPr marL="635000" indent="-635000" algn="l" defTabSz="457200">
              <a:spcBef>
                <a:spcPts val="1200"/>
              </a:spcBef>
              <a:buSzPct val="100000"/>
              <a:buAutoNum type="alphaUcPeriod"/>
              <a:defRPr sz="3600">
                <a:solidFill>
                  <a:srgbClr val="53585F"/>
                </a:solidFill>
                <a:latin typeface="Lato Regular"/>
                <a:ea typeface="Lato Regular"/>
                <a:cs typeface="Lato Regular"/>
                <a:sym typeface="Lato Regular"/>
              </a:defRPr>
            </a:pPr>
            <a:r>
              <a:rPr dirty="0"/>
              <a:t>Ask him about his care goals</a:t>
            </a:r>
          </a:p>
          <a:p>
            <a:pPr marL="635000" indent="-635000" algn="l" defTabSz="457200">
              <a:spcBef>
                <a:spcPts val="1200"/>
              </a:spcBef>
              <a:buSzPct val="100000"/>
              <a:buAutoNum type="alphaUcPeriod"/>
              <a:defRPr sz="3600">
                <a:solidFill>
                  <a:srgbClr val="53585F"/>
                </a:solidFill>
                <a:latin typeface="Lato Regular"/>
                <a:ea typeface="Lato Regular"/>
                <a:cs typeface="Lato Regular"/>
                <a:sym typeface="Lato Regular"/>
              </a:defRPr>
            </a:pPr>
            <a:r>
              <a:rPr dirty="0"/>
              <a:t>Check your biases, as well as talk about medical mistrust</a:t>
            </a:r>
          </a:p>
          <a:p>
            <a:pPr algn="l" defTabSz="457200">
              <a:defRPr sz="3600">
                <a:solidFill>
                  <a:srgbClr val="000000"/>
                </a:solidFill>
                <a:latin typeface="Helvetica"/>
                <a:ea typeface="Helvetica"/>
                <a:cs typeface="Helvetica"/>
                <a:sym typeface="Helvetica"/>
              </a:defRPr>
            </a:pPr>
            <a:endParaRPr dirty="0"/>
          </a:p>
        </p:txBody>
      </p:sp>
      <p:sp>
        <p:nvSpPr>
          <p:cNvPr id="657" name="Pop-Up Question #2"/>
          <p:cNvSpPr/>
          <p:nvPr/>
        </p:nvSpPr>
        <p:spPr>
          <a:xfrm>
            <a:off x="2715411" y="1372651"/>
            <a:ext cx="19854047" cy="1519768"/>
          </a:xfrm>
          <a:prstGeom prst="rect">
            <a:avLst/>
          </a:prstGeom>
          <a:ln w="12700">
            <a:miter lim="400000"/>
          </a:ln>
          <a:extLst>
            <a:ext uri="{C572A759-6A51-4108-AA02-DFA0A04FC94B}">
              <ma14:wrappingTextBoxFlag xmlns="" xmlns:ma14="http://schemas.microsoft.com/office/mac/drawingml/2011/main" val="1"/>
            </a:ext>
          </a:extLst>
        </p:spPr>
        <p:txBody>
          <a:bodyPr lIns="16933" tIns="16933" rIns="16933" bIns="16933" anchor="ctr">
            <a:spAutoFit/>
          </a:bodyPr>
          <a:lstStyle>
            <a:lvl1pPr algn="l" defTabSz="457200">
              <a:defRPr sz="9600">
                <a:solidFill>
                  <a:srgbClr val="D63D26"/>
                </a:solidFill>
                <a:latin typeface="Montserrat Bold"/>
                <a:ea typeface="Montserrat Bold"/>
                <a:cs typeface="Montserrat Bold"/>
                <a:sym typeface="Montserrat Bold"/>
              </a:defRPr>
            </a:lvl1pPr>
          </a:lstStyle>
          <a:p>
            <a:r>
              <a:rPr dirty="0"/>
              <a:t>Pop-Up Question #</a:t>
            </a:r>
            <a:r>
              <a:rPr lang="en-US" dirty="0"/>
              <a:t>3</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Demographics: 18 Year Old Black MSM…"/>
          <p:cNvSpPr/>
          <p:nvPr/>
        </p:nvSpPr>
        <p:spPr>
          <a:xfrm>
            <a:off x="7703331" y="580834"/>
            <a:ext cx="13231847" cy="12512356"/>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254000" tIns="254000" rIns="254000" bIns="254000" anchor="ctr"/>
          <a:lstStyle/>
          <a:p>
            <a:pPr marL="635000" indent="-635000" algn="l" defTabSz="821531">
              <a:spcBef>
                <a:spcPts val="2500"/>
              </a:spcBef>
              <a:buClr>
                <a:srgbClr val="D8BA66"/>
              </a:buClr>
              <a:buSzPct val="75000"/>
              <a:buChar char="‣"/>
              <a:defRPr sz="3600">
                <a:solidFill>
                  <a:srgbClr val="53585F"/>
                </a:solidFill>
              </a:defRPr>
            </a:pPr>
            <a:r>
              <a:rPr>
                <a:latin typeface="Montserrat Bold"/>
                <a:ea typeface="Montserrat Bold"/>
                <a:cs typeface="Montserrat Bold"/>
                <a:sym typeface="Montserrat Bold"/>
              </a:rPr>
              <a:t>Demographics: </a:t>
            </a:r>
            <a:r>
              <a:t>18 Year Old Black MSM</a:t>
            </a:r>
          </a:p>
          <a:p>
            <a:pPr marL="635000" indent="-635000" algn="l" defTabSz="821531">
              <a:spcBef>
                <a:spcPts val="2500"/>
              </a:spcBef>
              <a:buClr>
                <a:srgbClr val="D8BA66"/>
              </a:buClr>
              <a:buSzPct val="75000"/>
              <a:buChar char="‣"/>
              <a:defRPr sz="3600">
                <a:solidFill>
                  <a:srgbClr val="53585F"/>
                </a:solidFill>
              </a:defRPr>
            </a:pPr>
            <a:r>
              <a:rPr>
                <a:latin typeface="Montserrat Bold"/>
                <a:ea typeface="Montserrat Bold"/>
                <a:cs typeface="Montserrat Bold"/>
                <a:sym typeface="Montserrat Bold"/>
              </a:rPr>
              <a:t>Chief Complaint: </a:t>
            </a:r>
            <a:r>
              <a:t>Insomnia and anal itching</a:t>
            </a:r>
          </a:p>
          <a:p>
            <a:pPr marL="635000" indent="-635000" algn="l" defTabSz="821531">
              <a:spcBef>
                <a:spcPts val="2500"/>
              </a:spcBef>
              <a:buClr>
                <a:srgbClr val="D8BA66"/>
              </a:buClr>
              <a:buSzPct val="75000"/>
              <a:buChar char="‣"/>
              <a:defRPr sz="3600">
                <a:solidFill>
                  <a:srgbClr val="53585F"/>
                </a:solidFill>
              </a:defRPr>
            </a:pPr>
            <a:r>
              <a:rPr>
                <a:latin typeface="Montserrat Bold"/>
                <a:ea typeface="Montserrat Bold"/>
                <a:cs typeface="Montserrat Bold"/>
                <a:sym typeface="Montserrat Bold"/>
              </a:rPr>
              <a:t>Social History:</a:t>
            </a:r>
            <a:r>
              <a:t> Lives in Jackson, MS, small social network of out gay men, has a couple of close friends</a:t>
            </a:r>
          </a:p>
          <a:p>
            <a:pPr marL="635000" indent="-635000" algn="l" defTabSz="821531">
              <a:spcBef>
                <a:spcPts val="2500"/>
              </a:spcBef>
              <a:buClr>
                <a:srgbClr val="D8BA66"/>
              </a:buClr>
              <a:buSzPct val="75000"/>
              <a:buChar char="‣"/>
              <a:defRPr sz="3600">
                <a:solidFill>
                  <a:srgbClr val="53585F"/>
                </a:solidFill>
              </a:defRPr>
            </a:pPr>
            <a:r>
              <a:rPr>
                <a:latin typeface="Montserrat Bold"/>
                <a:ea typeface="Montserrat Bold"/>
                <a:cs typeface="Montserrat Bold"/>
                <a:sym typeface="Montserrat Bold"/>
              </a:rPr>
              <a:t>Medical History: </a:t>
            </a:r>
            <a:r>
              <a:t>No sexual health care experience, never screened for STIs or  tested for HIV </a:t>
            </a:r>
          </a:p>
          <a:p>
            <a:pPr marL="635000" indent="-635000" algn="l" defTabSz="821531">
              <a:spcBef>
                <a:spcPts val="2500"/>
              </a:spcBef>
              <a:buClr>
                <a:srgbClr val="D8BA66"/>
              </a:buClr>
              <a:buSzPct val="75000"/>
              <a:buChar char="‣"/>
              <a:defRPr sz="3600">
                <a:solidFill>
                  <a:srgbClr val="53585F"/>
                </a:solidFill>
              </a:defRPr>
            </a:pPr>
            <a:r>
              <a:rPr>
                <a:latin typeface="Montserrat Bold"/>
                <a:ea typeface="Montserrat Bold"/>
                <a:cs typeface="Montserrat Bold"/>
                <a:sym typeface="Montserrat Bold"/>
              </a:rPr>
              <a:t>Family History: </a:t>
            </a:r>
            <a:r>
              <a:t>Religious family of origin, father is a preacher, mother and father not accepting of his sexual orientation, not out about his orientation to other family members</a:t>
            </a:r>
          </a:p>
          <a:p>
            <a:pPr marL="635000" indent="-635000" algn="l" defTabSz="821531">
              <a:spcBef>
                <a:spcPts val="2500"/>
              </a:spcBef>
              <a:buClr>
                <a:srgbClr val="D8BA66"/>
              </a:buClr>
              <a:buSzPct val="75000"/>
              <a:buChar char="‣"/>
              <a:defRPr sz="3600">
                <a:solidFill>
                  <a:srgbClr val="53585F"/>
                </a:solidFill>
              </a:defRPr>
            </a:pPr>
            <a:r>
              <a:rPr>
                <a:latin typeface="Montserrat Bold"/>
                <a:ea typeface="Montserrat Bold"/>
                <a:cs typeface="Montserrat Bold"/>
                <a:sym typeface="Montserrat Bold"/>
              </a:rPr>
              <a:t>Mental Health and Substance Use: </a:t>
            </a:r>
            <a:r>
              <a:t>Experiencing depression and anxiety, no substance use, binge drinking, does not smoke </a:t>
            </a:r>
          </a:p>
          <a:p>
            <a:pPr marL="635000" indent="-635000" algn="l" defTabSz="821531">
              <a:spcBef>
                <a:spcPts val="2500"/>
              </a:spcBef>
              <a:buClr>
                <a:srgbClr val="D8BA66"/>
              </a:buClr>
              <a:buSzPct val="75000"/>
              <a:buChar char="‣"/>
              <a:defRPr sz="3600">
                <a:solidFill>
                  <a:srgbClr val="53585F"/>
                </a:solidFill>
              </a:defRPr>
            </a:pPr>
            <a:r>
              <a:rPr>
                <a:latin typeface="Montserrat Bold"/>
                <a:ea typeface="Montserrat Bold"/>
                <a:cs typeface="Montserrat Bold"/>
                <a:sym typeface="Montserrat Bold"/>
              </a:rPr>
              <a:t>Sexual Health History: </a:t>
            </a:r>
            <a:r>
              <a:t>Age at first sexual intercourse at age 18, has sex with men only, receptive and insertive partner, does not currently use condoms or PrEP, uses pick-up apps to find sex partners</a:t>
            </a:r>
          </a:p>
        </p:txBody>
      </p:sp>
      <p:grpSp>
        <p:nvGrpSpPr>
          <p:cNvPr id="196" name="Group"/>
          <p:cNvGrpSpPr/>
          <p:nvPr/>
        </p:nvGrpSpPr>
        <p:grpSpPr>
          <a:xfrm>
            <a:off x="-4851" y="-60088"/>
            <a:ext cx="1183509" cy="13794201"/>
            <a:chOff x="0" y="0"/>
            <a:chExt cx="1183507" cy="13794200"/>
          </a:xfrm>
        </p:grpSpPr>
        <p:sp>
          <p:nvSpPr>
            <p:cNvPr id="190"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191"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192"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193"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194"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195"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grpSp>
      <p:pic>
        <p:nvPicPr>
          <p:cNvPr id="197" name="pasted-image.pdf" descr="pasted-image.pdf"/>
          <p:cNvPicPr>
            <a:picLocks noChangeAspect="1"/>
          </p:cNvPicPr>
          <p:nvPr/>
        </p:nvPicPr>
        <p:blipFill>
          <a:blip r:embed="rId2">
            <a:alphaModFix amt="30482"/>
          </a:blip>
          <a:stretch>
            <a:fillRect/>
          </a:stretch>
        </p:blipFill>
        <p:spPr>
          <a:xfrm>
            <a:off x="21901901" y="11362437"/>
            <a:ext cx="1844919" cy="1844919"/>
          </a:xfrm>
          <a:prstGeom prst="rect">
            <a:avLst/>
          </a:prstGeom>
          <a:ln w="12700">
            <a:miter lim="400000"/>
          </a:ln>
        </p:spPr>
      </p:pic>
      <p:sp>
        <p:nvSpPr>
          <p:cNvPr id="198" name="Case Study:…"/>
          <p:cNvSpPr/>
          <p:nvPr/>
        </p:nvSpPr>
        <p:spPr>
          <a:xfrm>
            <a:off x="1991665" y="396717"/>
            <a:ext cx="6150154" cy="31152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p>
            <a:pPr algn="l" defTabSz="821531">
              <a:lnSpc>
                <a:spcPct val="80000"/>
              </a:lnSpc>
              <a:defRPr sz="7200">
                <a:solidFill>
                  <a:srgbClr val="D63D26"/>
                </a:solidFill>
                <a:latin typeface="Montserrat Bold"/>
                <a:ea typeface="Montserrat Bold"/>
                <a:cs typeface="Montserrat Bold"/>
                <a:sym typeface="Montserrat Bold"/>
              </a:defRPr>
            </a:pPr>
            <a:r>
              <a:t>Case Study:</a:t>
            </a:r>
          </a:p>
          <a:p>
            <a:pPr algn="l" defTabSz="821531">
              <a:lnSpc>
                <a:spcPct val="80000"/>
              </a:lnSpc>
              <a:defRPr sz="7200">
                <a:solidFill>
                  <a:srgbClr val="53585F"/>
                </a:solidFill>
                <a:latin typeface="Montserrat Bold"/>
                <a:ea typeface="Montserrat Bold"/>
                <a:cs typeface="Montserrat Bold"/>
                <a:sym typeface="Montserrat Bold"/>
              </a:defRPr>
            </a:pPr>
            <a:r>
              <a:t>Shawn</a:t>
            </a:r>
          </a:p>
        </p:txBody>
      </p:sp>
      <p:pic>
        <p:nvPicPr>
          <p:cNvPr id="199" name="shawn.jpeg" descr="shawn.jpeg"/>
          <p:cNvPicPr>
            <a:picLocks noChangeAspect="1"/>
          </p:cNvPicPr>
          <p:nvPr/>
        </p:nvPicPr>
        <p:blipFill>
          <a:blip r:embed="rId3"/>
          <a:stretch>
            <a:fillRect/>
          </a:stretch>
        </p:blipFill>
        <p:spPr>
          <a:xfrm>
            <a:off x="1872198" y="3237490"/>
            <a:ext cx="4572001" cy="4495801"/>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Content Placeholder 2"/>
          <p:cNvSpPr>
            <a:spLocks noGrp="1"/>
          </p:cNvSpPr>
          <p:nvPr>
            <p:ph type="body" idx="4294967295"/>
          </p:nvPr>
        </p:nvSpPr>
        <p:spPr>
          <a:xfrm>
            <a:off x="2638840" y="3547141"/>
            <a:ext cx="20237649" cy="7509877"/>
          </a:xfrm>
          <a:prstGeom prst="rect">
            <a:avLst/>
          </a:prstGeom>
        </p:spPr>
        <p:txBody>
          <a:bodyPr lIns="91439" tIns="91439" rIns="91439" bIns="91439" anchor="t"/>
          <a:lstStyle/>
          <a:p>
            <a:pPr algn="l" defTabSz="821531">
              <a:buClr>
                <a:srgbClr val="D8BA66"/>
              </a:buClr>
              <a:buSzPct val="90000"/>
              <a:buFont typeface="Arial"/>
              <a:buChar char="‣"/>
              <a:defRPr sz="4800">
                <a:solidFill>
                  <a:srgbClr val="53585F"/>
                </a:solidFill>
              </a:defRPr>
            </a:pPr>
            <a:r>
              <a:t>CDC.gov</a:t>
            </a:r>
          </a:p>
          <a:p>
            <a:pPr algn="l" defTabSz="821531">
              <a:buClr>
                <a:srgbClr val="D8BA66"/>
              </a:buClr>
              <a:buSzPct val="90000"/>
              <a:buFont typeface="Arial"/>
              <a:buChar char="‣"/>
              <a:defRPr sz="4800">
                <a:solidFill>
                  <a:srgbClr val="53585F"/>
                </a:solidFill>
              </a:defRPr>
            </a:pPr>
            <a:r>
              <a:t>Clinician Consultation Center NCCC.ucsf.edu </a:t>
            </a:r>
          </a:p>
          <a:p>
            <a:pPr algn="l" defTabSz="821531">
              <a:buClr>
                <a:srgbClr val="D8BA66"/>
              </a:buClr>
              <a:buSzPct val="90000"/>
              <a:buFont typeface="Arial"/>
              <a:buChar char="‣"/>
              <a:defRPr sz="4800">
                <a:solidFill>
                  <a:srgbClr val="53585F"/>
                </a:solidFill>
              </a:defRPr>
            </a:pPr>
            <a:r>
              <a:rPr u="sng">
                <a:hlinkClick r:id="rId2"/>
              </a:rPr>
              <a:t>HIVGuidelines.org</a:t>
            </a:r>
          </a:p>
          <a:p>
            <a:pPr algn="l" defTabSz="821531">
              <a:buClr>
                <a:srgbClr val="D8BA66"/>
              </a:buClr>
              <a:buSzPct val="90000"/>
              <a:buFont typeface="Arial"/>
              <a:buChar char="‣"/>
              <a:defRPr sz="4800">
                <a:solidFill>
                  <a:srgbClr val="53585F"/>
                </a:solidFill>
              </a:defRPr>
            </a:pPr>
            <a:r>
              <a:t>ANAC PrEP Locator </a:t>
            </a:r>
            <a:r>
              <a:rPr u="sng">
                <a:hlinkClick r:id="rId3"/>
              </a:rPr>
              <a:t>https://preplocator.org</a:t>
            </a:r>
          </a:p>
          <a:p>
            <a:pPr algn="l" defTabSz="821531">
              <a:buClr>
                <a:srgbClr val="D8BA66"/>
              </a:buClr>
              <a:buSzPct val="90000"/>
              <a:buFont typeface="Arial"/>
              <a:buChar char="‣"/>
              <a:defRPr sz="4800">
                <a:solidFill>
                  <a:srgbClr val="53585F"/>
                </a:solidFill>
              </a:defRPr>
            </a:pPr>
            <a:r>
              <a:t>Motivational Interviewing: </a:t>
            </a:r>
            <a:r>
              <a:rPr u="sng">
                <a:hlinkClick r:id="rId4"/>
              </a:rPr>
              <a:t>http://www.motivationalinterviewing.org</a:t>
            </a:r>
          </a:p>
        </p:txBody>
      </p:sp>
      <p:sp>
        <p:nvSpPr>
          <p:cNvPr id="662" name="Clinician Resources"/>
          <p:cNvSpPr/>
          <p:nvPr/>
        </p:nvSpPr>
        <p:spPr>
          <a:xfrm>
            <a:off x="2830642" y="1538807"/>
            <a:ext cx="19854046" cy="1519768"/>
          </a:xfrm>
          <a:prstGeom prst="rect">
            <a:avLst/>
          </a:prstGeom>
          <a:ln w="12700">
            <a:miter lim="400000"/>
          </a:ln>
          <a:extLst>
            <a:ext uri="{C572A759-6A51-4108-AA02-DFA0A04FC94B}">
              <ma14:wrappingTextBoxFlag xmlns="" xmlns:ma14="http://schemas.microsoft.com/office/mac/drawingml/2011/main" val="1"/>
            </a:ext>
          </a:extLst>
        </p:spPr>
        <p:txBody>
          <a:bodyPr lIns="16933" tIns="16933" rIns="16933" bIns="16933" anchor="ctr">
            <a:spAutoFit/>
          </a:bodyPr>
          <a:lstStyle>
            <a:lvl1pPr algn="l" defTabSz="457200">
              <a:defRPr sz="9600">
                <a:solidFill>
                  <a:srgbClr val="D63D26"/>
                </a:solidFill>
                <a:latin typeface="Montserrat Bold"/>
                <a:ea typeface="Montserrat Bold"/>
                <a:cs typeface="Montserrat Bold"/>
                <a:sym typeface="Montserrat Bold"/>
              </a:defRPr>
            </a:lvl1pPr>
          </a:lstStyle>
          <a:p>
            <a:r>
              <a:t>Clinician Resources</a:t>
            </a:r>
          </a:p>
        </p:txBody>
      </p:sp>
      <p:grpSp>
        <p:nvGrpSpPr>
          <p:cNvPr id="669" name="Group"/>
          <p:cNvGrpSpPr/>
          <p:nvPr/>
        </p:nvGrpSpPr>
        <p:grpSpPr>
          <a:xfrm>
            <a:off x="4613" y="12718992"/>
            <a:ext cx="24374774" cy="1008964"/>
            <a:chOff x="0" y="0"/>
            <a:chExt cx="24374773" cy="1008962"/>
          </a:xfrm>
        </p:grpSpPr>
        <p:sp>
          <p:nvSpPr>
            <p:cNvPr id="663" name="Rectangle"/>
            <p:cNvSpPr/>
            <p:nvPr/>
          </p:nvSpPr>
          <p:spPr>
            <a:xfrm rot="16200000">
              <a:off x="8619701" y="-1763759"/>
              <a:ext cx="1008964" cy="4536482"/>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64" name="Rectangle"/>
            <p:cNvSpPr/>
            <p:nvPr/>
          </p:nvSpPr>
          <p:spPr>
            <a:xfrm rot="16200000">
              <a:off x="12201084" y="-980378"/>
              <a:ext cx="1008963" cy="296971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65" name="Rectangle"/>
            <p:cNvSpPr/>
            <p:nvPr/>
          </p:nvSpPr>
          <p:spPr>
            <a:xfrm rot="16200000">
              <a:off x="22385433" y="-980378"/>
              <a:ext cx="1008963" cy="2969718"/>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66" name="Rectangle"/>
            <p:cNvSpPr/>
            <p:nvPr/>
          </p:nvSpPr>
          <p:spPr>
            <a:xfrm rot="16200000">
              <a:off x="18402234" y="-1990056"/>
              <a:ext cx="1008964" cy="4989076"/>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67" name="Rectangle"/>
            <p:cNvSpPr/>
            <p:nvPr/>
          </p:nvSpPr>
          <p:spPr>
            <a:xfrm rot="16200000">
              <a:off x="14847920" y="-660658"/>
              <a:ext cx="1008963" cy="2330279"/>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68" name="Rectangle"/>
            <p:cNvSpPr/>
            <p:nvPr/>
          </p:nvSpPr>
          <p:spPr>
            <a:xfrm rot="16200000">
              <a:off x="3034236" y="-3034237"/>
              <a:ext cx="1008963" cy="7077437"/>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1" name="pasted-image.pdf" descr="pasted-image.pdf"/>
          <p:cNvPicPr>
            <a:picLocks noChangeAspect="1"/>
          </p:cNvPicPr>
          <p:nvPr/>
        </p:nvPicPr>
        <p:blipFill>
          <a:blip r:embed="rId2"/>
          <a:stretch>
            <a:fillRect/>
          </a:stretch>
        </p:blipFill>
        <p:spPr>
          <a:xfrm>
            <a:off x="5184761" y="4790480"/>
            <a:ext cx="14014478" cy="3524972"/>
          </a:xfrm>
          <a:prstGeom prst="rect">
            <a:avLst/>
          </a:prstGeom>
          <a:ln w="12700">
            <a:miter lim="400000"/>
          </a:ln>
        </p:spPr>
      </p:pic>
      <p:grpSp>
        <p:nvGrpSpPr>
          <p:cNvPr id="678" name="Group"/>
          <p:cNvGrpSpPr/>
          <p:nvPr/>
        </p:nvGrpSpPr>
        <p:grpSpPr>
          <a:xfrm>
            <a:off x="4613" y="12718992"/>
            <a:ext cx="24374774" cy="1008964"/>
            <a:chOff x="0" y="0"/>
            <a:chExt cx="24374773" cy="1008962"/>
          </a:xfrm>
        </p:grpSpPr>
        <p:sp>
          <p:nvSpPr>
            <p:cNvPr id="672" name="Rectangle"/>
            <p:cNvSpPr/>
            <p:nvPr/>
          </p:nvSpPr>
          <p:spPr>
            <a:xfrm rot="16200000">
              <a:off x="8619701" y="-1763759"/>
              <a:ext cx="1008964" cy="4536482"/>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73" name="Rectangle"/>
            <p:cNvSpPr/>
            <p:nvPr/>
          </p:nvSpPr>
          <p:spPr>
            <a:xfrm rot="16200000">
              <a:off x="12201084" y="-980378"/>
              <a:ext cx="1008963" cy="296971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74" name="Rectangle"/>
            <p:cNvSpPr/>
            <p:nvPr/>
          </p:nvSpPr>
          <p:spPr>
            <a:xfrm rot="16200000">
              <a:off x="22385433" y="-980378"/>
              <a:ext cx="1008963" cy="2969718"/>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75" name="Rectangle"/>
            <p:cNvSpPr/>
            <p:nvPr/>
          </p:nvSpPr>
          <p:spPr>
            <a:xfrm rot="16200000">
              <a:off x="18402234" y="-1990056"/>
              <a:ext cx="1008964" cy="4989076"/>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76" name="Rectangle"/>
            <p:cNvSpPr/>
            <p:nvPr/>
          </p:nvSpPr>
          <p:spPr>
            <a:xfrm rot="16200000">
              <a:off x="14847920" y="-660658"/>
              <a:ext cx="1008963" cy="2330279"/>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77" name="Rectangle"/>
            <p:cNvSpPr/>
            <p:nvPr/>
          </p:nvSpPr>
          <p:spPr>
            <a:xfrm rot="16200000">
              <a:off x="3034236" y="-3034237"/>
              <a:ext cx="1008963" cy="7077437"/>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References"/>
          <p:cNvSpPr/>
          <p:nvPr/>
        </p:nvSpPr>
        <p:spPr>
          <a:xfrm>
            <a:off x="1134593" y="1004440"/>
            <a:ext cx="19854047" cy="960968"/>
          </a:xfrm>
          <a:prstGeom prst="rect">
            <a:avLst/>
          </a:prstGeom>
          <a:ln w="12700">
            <a:miter lim="400000"/>
          </a:ln>
          <a:extLst>
            <a:ext uri="{C572A759-6A51-4108-AA02-DFA0A04FC94B}">
              <ma14:wrappingTextBoxFlag xmlns="" xmlns:ma14="http://schemas.microsoft.com/office/mac/drawingml/2011/main" val="1"/>
            </a:ext>
          </a:extLst>
        </p:spPr>
        <p:txBody>
          <a:bodyPr lIns="16933" tIns="16933" rIns="16933" bIns="16933" anchor="ctr">
            <a:spAutoFit/>
          </a:bodyPr>
          <a:lstStyle>
            <a:lvl1pPr algn="l" defTabSz="457200">
              <a:defRPr sz="6000">
                <a:solidFill>
                  <a:srgbClr val="D63D26"/>
                </a:solidFill>
                <a:latin typeface="Montserrat Bold"/>
                <a:ea typeface="Montserrat Bold"/>
                <a:cs typeface="Montserrat Bold"/>
                <a:sym typeface="Montserrat Bold"/>
              </a:defRPr>
            </a:lvl1pPr>
          </a:lstStyle>
          <a:p>
            <a:r>
              <a:t>References</a:t>
            </a:r>
          </a:p>
        </p:txBody>
      </p:sp>
      <p:grpSp>
        <p:nvGrpSpPr>
          <p:cNvPr id="687" name="Group"/>
          <p:cNvGrpSpPr/>
          <p:nvPr/>
        </p:nvGrpSpPr>
        <p:grpSpPr>
          <a:xfrm>
            <a:off x="4613" y="12718992"/>
            <a:ext cx="24374774" cy="1008964"/>
            <a:chOff x="0" y="0"/>
            <a:chExt cx="24374773" cy="1008962"/>
          </a:xfrm>
        </p:grpSpPr>
        <p:sp>
          <p:nvSpPr>
            <p:cNvPr id="681" name="Rectangle"/>
            <p:cNvSpPr/>
            <p:nvPr/>
          </p:nvSpPr>
          <p:spPr>
            <a:xfrm rot="16200000">
              <a:off x="8619701" y="-1763759"/>
              <a:ext cx="1008964" cy="4536482"/>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82" name="Rectangle"/>
            <p:cNvSpPr/>
            <p:nvPr/>
          </p:nvSpPr>
          <p:spPr>
            <a:xfrm rot="16200000">
              <a:off x="12201084" y="-980378"/>
              <a:ext cx="1008963" cy="296971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83" name="Rectangle"/>
            <p:cNvSpPr/>
            <p:nvPr/>
          </p:nvSpPr>
          <p:spPr>
            <a:xfrm rot="16200000">
              <a:off x="22385433" y="-980378"/>
              <a:ext cx="1008963" cy="2969718"/>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84" name="Rectangle"/>
            <p:cNvSpPr/>
            <p:nvPr/>
          </p:nvSpPr>
          <p:spPr>
            <a:xfrm rot="16200000">
              <a:off x="18402234" y="-1990056"/>
              <a:ext cx="1008964" cy="4989076"/>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85" name="Rectangle"/>
            <p:cNvSpPr/>
            <p:nvPr/>
          </p:nvSpPr>
          <p:spPr>
            <a:xfrm rot="16200000">
              <a:off x="14847920" y="-660658"/>
              <a:ext cx="1008963" cy="2330279"/>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86" name="Rectangle"/>
            <p:cNvSpPr/>
            <p:nvPr/>
          </p:nvSpPr>
          <p:spPr>
            <a:xfrm rot="16200000">
              <a:off x="3034236" y="-3034237"/>
              <a:ext cx="1008963" cy="7077437"/>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sp>
        <p:nvSpPr>
          <p:cNvPr id="688" name="Content Placeholder 3"/>
          <p:cNvSpPr>
            <a:spLocks noGrp="1"/>
          </p:cNvSpPr>
          <p:nvPr>
            <p:ph type="body" idx="4294967295"/>
          </p:nvPr>
        </p:nvSpPr>
        <p:spPr>
          <a:xfrm>
            <a:off x="841429" y="2055007"/>
            <a:ext cx="22701143" cy="9605986"/>
          </a:xfrm>
          <a:prstGeom prst="rect">
            <a:avLst/>
          </a:prstGeom>
        </p:spPr>
        <p:txBody>
          <a:bodyPr lIns="91439" tIns="91439" rIns="91439" bIns="91439" anchor="t"/>
          <a:lstStyle/>
          <a:p>
            <a:pPr marL="295561" indent="-295561" algn="l" defTabSz="1591055">
              <a:spcBef>
                <a:spcPts val="1700"/>
              </a:spcBef>
              <a:buClr>
                <a:srgbClr val="D8BA66"/>
              </a:buClr>
              <a:buSzPct val="90000"/>
              <a:buFont typeface="Arial"/>
              <a:buChar char="‣"/>
              <a:defRPr sz="2610">
                <a:solidFill>
                  <a:srgbClr val="4D4D4D"/>
                </a:solidFill>
                <a:latin typeface="Lato Regular"/>
                <a:ea typeface="Lato Regular"/>
                <a:cs typeface="Lato Regular"/>
                <a:sym typeface="Lato Regular"/>
              </a:defRPr>
            </a:pPr>
            <a:r>
              <a:t>Mizell AC. African American men’s personal sense of mastery: The consequences of the adolescent environment, self-concept, and adult achievement. Journal of Black Psychology. 1999b;25:210–230.</a:t>
            </a:r>
          </a:p>
          <a:p>
            <a:pPr marL="295561" indent="-295561" algn="l" defTabSz="1591055">
              <a:spcBef>
                <a:spcPts val="1700"/>
              </a:spcBef>
              <a:buClr>
                <a:srgbClr val="D8BA66"/>
              </a:buClr>
              <a:buSzPct val="90000"/>
              <a:buFont typeface="Arial"/>
              <a:buChar char="‣"/>
              <a:defRPr sz="2610">
                <a:solidFill>
                  <a:srgbClr val="4D4D4D"/>
                </a:solidFill>
                <a:latin typeface="Lato Regular"/>
                <a:ea typeface="Lato Regular"/>
                <a:cs typeface="Lato Regular"/>
                <a:sym typeface="Lato Regular"/>
              </a:defRPr>
            </a:pPr>
            <a:r>
              <a:t>Screening for Depression in Adults: US Preventive Services Task Force Recommendation Statement; </a:t>
            </a:r>
            <a:r>
              <a:rPr u="sng">
                <a:hlinkClick r:id="rId2"/>
              </a:rPr>
              <a:t>http://jamanetwork.com/journals/jama/fullarticle/2484345</a:t>
            </a:r>
          </a:p>
          <a:p>
            <a:pPr marL="295561" indent="-295561" algn="l" defTabSz="1591055">
              <a:spcBef>
                <a:spcPts val="1700"/>
              </a:spcBef>
              <a:buClr>
                <a:srgbClr val="D8BA66"/>
              </a:buClr>
              <a:buSzPct val="90000"/>
              <a:buFont typeface="Arial"/>
              <a:buChar char="‣"/>
              <a:defRPr sz="2610">
                <a:solidFill>
                  <a:srgbClr val="4D4D4D"/>
                </a:solidFill>
                <a:latin typeface="Lato Regular"/>
                <a:ea typeface="Lato Regular"/>
                <a:cs typeface="Lato Regular"/>
                <a:sym typeface="Lato Regular"/>
              </a:defRPr>
            </a:pPr>
            <a:r>
              <a:t>Kroenke K, Spitzer RL, Williams JB. The Patient Health Questionnaire-2: Validity of a Two-Item Depression Screener. Medical Care 2003, (41) 1284-1294.</a:t>
            </a:r>
          </a:p>
          <a:p>
            <a:pPr marL="295561" indent="-295561" algn="l" defTabSz="1591055">
              <a:spcBef>
                <a:spcPts val="1700"/>
              </a:spcBef>
              <a:buClr>
                <a:srgbClr val="D8BA66"/>
              </a:buClr>
              <a:buSzPct val="90000"/>
              <a:buFont typeface="Arial"/>
              <a:buChar char="‣"/>
              <a:defRPr sz="2610">
                <a:solidFill>
                  <a:srgbClr val="4D4D4D"/>
                </a:solidFill>
                <a:latin typeface="Lato Regular"/>
                <a:ea typeface="Lato Regular"/>
                <a:cs typeface="Lato Regular"/>
                <a:sym typeface="Lato Regular"/>
              </a:defRPr>
            </a:pPr>
            <a:r>
              <a:t>Drs. Robert L. Spitzer, Janet B.W. Williams, Kurt Kroenke and colleagues. The Patient Health Questionnaire-9</a:t>
            </a:r>
          </a:p>
          <a:p>
            <a:pPr marL="295561" indent="-295561" algn="l" defTabSz="1591055">
              <a:spcBef>
                <a:spcPts val="1700"/>
              </a:spcBef>
              <a:buClr>
                <a:srgbClr val="D8BA66"/>
              </a:buClr>
              <a:buSzPct val="90000"/>
              <a:buFont typeface="Arial"/>
              <a:buChar char="‣"/>
              <a:defRPr sz="2610">
                <a:solidFill>
                  <a:srgbClr val="4D4D4D"/>
                </a:solidFill>
                <a:latin typeface="Lato Regular"/>
                <a:ea typeface="Lato Regular"/>
                <a:cs typeface="Lato Regular"/>
                <a:sym typeface="Lato Regular"/>
              </a:defRPr>
            </a:pPr>
            <a:r>
              <a:t>Spitzer, R.L., Kroenke, K., Williams, J.B., Lowe, B., 2006. A brief measure for assessing generalized anxiety disorder: the GAD-7. Archives of Internal Medicine 166 (10), 1092–1097. </a:t>
            </a:r>
          </a:p>
          <a:p>
            <a:pPr marL="295561" indent="-295561" algn="l" defTabSz="1591055">
              <a:spcBef>
                <a:spcPts val="1700"/>
              </a:spcBef>
              <a:buClr>
                <a:srgbClr val="D8BA66"/>
              </a:buClr>
              <a:buSzPct val="90000"/>
              <a:buFont typeface="Arial"/>
              <a:buChar char="‣"/>
              <a:defRPr sz="2610">
                <a:solidFill>
                  <a:srgbClr val="4D4D4D"/>
                </a:solidFill>
                <a:latin typeface="Lato Regular"/>
                <a:ea typeface="Lato Regular"/>
                <a:cs typeface="Lato Regular"/>
                <a:sym typeface="Lato Regular"/>
              </a:defRPr>
            </a:pPr>
            <a:r>
              <a:t>American Psychiatric Association. (2013). Diagnostic and statistical manual of mental disorders (5th ed.). Washington, DC: Author. https://www.ptsd.va.gov/professional/ptsd-overview/dsm5_criteria_ptsd.asp</a:t>
            </a:r>
          </a:p>
          <a:p>
            <a:pPr marL="295561" indent="-295561" algn="l" defTabSz="1591055">
              <a:spcBef>
                <a:spcPts val="1700"/>
              </a:spcBef>
              <a:buClr>
                <a:srgbClr val="D8BA66"/>
              </a:buClr>
              <a:buSzPct val="90000"/>
              <a:buFont typeface="Arial"/>
              <a:buChar char="‣"/>
              <a:defRPr sz="2610">
                <a:solidFill>
                  <a:srgbClr val="4D4D4D"/>
                </a:solidFill>
                <a:latin typeface="Lato Regular"/>
                <a:ea typeface="Lato Regular"/>
                <a:cs typeface="Lato Regular"/>
                <a:sym typeface="Lato Regular"/>
              </a:defRPr>
            </a:pPr>
            <a:r>
              <a:t>Andrea L. Roberts, Margaret Rosario, Heather L. Corliss, Karestan C. Koenen, and S. Bryn Austin.  Elevated Risk of Posttraumatic Stress in Sexual Minority Youths: Mediation by Childhood Abuse and Gender Nonconformity. American Journal of Public Health: August 2012, Vol. 102, No. 8, pp. 1587-1593.</a:t>
            </a:r>
          </a:p>
          <a:p>
            <a:pPr marL="295561" indent="-295561" algn="l" defTabSz="1591055">
              <a:spcBef>
                <a:spcPts val="1700"/>
              </a:spcBef>
              <a:buClr>
                <a:srgbClr val="D8BA66"/>
              </a:buClr>
              <a:buSzPct val="90000"/>
              <a:buFont typeface="Arial"/>
              <a:buChar char="‣"/>
              <a:defRPr sz="2610">
                <a:solidFill>
                  <a:srgbClr val="4D4D4D"/>
                </a:solidFill>
                <a:latin typeface="Lato Regular"/>
                <a:ea typeface="Lato Regular"/>
                <a:cs typeface="Lato Regular"/>
                <a:sym typeface="Lato Regular"/>
              </a:defRPr>
            </a:pPr>
            <a:r>
              <a:t>Williams, J. K., Wilton, L., Magnus, M., Wang, L., Wang, J., Dyer, T. P., … HIV Prevention Trials Network 061 Study Team. (2015). Relation of Childhood Sexual Abuse, Intimate Partner Violence, and Depression to Risk Factors for HIV Among Black Men Who Have Sex With Men in 6 US Cities. American Journal of Public Health, 105(12), 2473–2481.</a:t>
            </a:r>
          </a:p>
          <a:p>
            <a:pPr marL="295561" indent="-295561" algn="l" defTabSz="1591055">
              <a:spcBef>
                <a:spcPts val="1700"/>
              </a:spcBef>
              <a:buClr>
                <a:srgbClr val="D8BA66"/>
              </a:buClr>
              <a:buSzPct val="90000"/>
              <a:buFont typeface="Arial"/>
              <a:buChar char="‣"/>
              <a:defRPr sz="2610">
                <a:solidFill>
                  <a:srgbClr val="4D4D4D"/>
                </a:solidFill>
                <a:latin typeface="Lato Regular"/>
                <a:ea typeface="Lato Regular"/>
                <a:cs typeface="Lato Regular"/>
                <a:sym typeface="Lato Regular"/>
              </a:defRPr>
            </a:pPr>
            <a:r>
              <a:t>American Psychiatric Association. (2013). Diagnostic and statistical manual of mental disorders (5th ed.). Washington, DC: Author. </a:t>
            </a:r>
            <a:r>
              <a:rPr u="sng">
                <a:hlinkClick r:id="rId3"/>
              </a:rPr>
              <a:t>https://www.ptsd.va.gov/public/types/violence/index.asp</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References"/>
          <p:cNvSpPr/>
          <p:nvPr/>
        </p:nvSpPr>
        <p:spPr>
          <a:xfrm>
            <a:off x="892368" y="970419"/>
            <a:ext cx="19854046" cy="960968"/>
          </a:xfrm>
          <a:prstGeom prst="rect">
            <a:avLst/>
          </a:prstGeom>
          <a:ln w="12700">
            <a:miter lim="400000"/>
          </a:ln>
          <a:extLst>
            <a:ext uri="{C572A759-6A51-4108-AA02-DFA0A04FC94B}">
              <ma14:wrappingTextBoxFlag xmlns="" xmlns:ma14="http://schemas.microsoft.com/office/mac/drawingml/2011/main" val="1"/>
            </a:ext>
          </a:extLst>
        </p:spPr>
        <p:txBody>
          <a:bodyPr lIns="16933" tIns="16933" rIns="16933" bIns="16933" anchor="ctr">
            <a:spAutoFit/>
          </a:bodyPr>
          <a:lstStyle>
            <a:lvl1pPr algn="l" defTabSz="457200">
              <a:defRPr sz="6000">
                <a:solidFill>
                  <a:srgbClr val="D63D26"/>
                </a:solidFill>
                <a:latin typeface="Montserrat Bold"/>
                <a:ea typeface="Montserrat Bold"/>
                <a:cs typeface="Montserrat Bold"/>
                <a:sym typeface="Montserrat Bold"/>
              </a:defRPr>
            </a:lvl1pPr>
          </a:lstStyle>
          <a:p>
            <a:r>
              <a:t>References</a:t>
            </a:r>
          </a:p>
        </p:txBody>
      </p:sp>
      <p:grpSp>
        <p:nvGrpSpPr>
          <p:cNvPr id="697" name="Group"/>
          <p:cNvGrpSpPr/>
          <p:nvPr/>
        </p:nvGrpSpPr>
        <p:grpSpPr>
          <a:xfrm>
            <a:off x="4613" y="12718992"/>
            <a:ext cx="24374774" cy="1008964"/>
            <a:chOff x="0" y="0"/>
            <a:chExt cx="24374773" cy="1008962"/>
          </a:xfrm>
        </p:grpSpPr>
        <p:sp>
          <p:nvSpPr>
            <p:cNvPr id="691" name="Rectangle"/>
            <p:cNvSpPr/>
            <p:nvPr/>
          </p:nvSpPr>
          <p:spPr>
            <a:xfrm rot="16200000">
              <a:off x="8619701" y="-1763759"/>
              <a:ext cx="1008964" cy="4536482"/>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92" name="Rectangle"/>
            <p:cNvSpPr/>
            <p:nvPr/>
          </p:nvSpPr>
          <p:spPr>
            <a:xfrm rot="16200000">
              <a:off x="12201084" y="-980378"/>
              <a:ext cx="1008963" cy="296971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93" name="Rectangle"/>
            <p:cNvSpPr/>
            <p:nvPr/>
          </p:nvSpPr>
          <p:spPr>
            <a:xfrm rot="16200000">
              <a:off x="22385433" y="-980378"/>
              <a:ext cx="1008963" cy="2969718"/>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94" name="Rectangle"/>
            <p:cNvSpPr/>
            <p:nvPr/>
          </p:nvSpPr>
          <p:spPr>
            <a:xfrm rot="16200000">
              <a:off x="18402234" y="-1990056"/>
              <a:ext cx="1008964" cy="4989076"/>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95" name="Rectangle"/>
            <p:cNvSpPr/>
            <p:nvPr/>
          </p:nvSpPr>
          <p:spPr>
            <a:xfrm rot="16200000">
              <a:off x="14847920" y="-660658"/>
              <a:ext cx="1008963" cy="2330279"/>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696" name="Rectangle"/>
            <p:cNvSpPr/>
            <p:nvPr/>
          </p:nvSpPr>
          <p:spPr>
            <a:xfrm rot="16200000">
              <a:off x="3034236" y="-3034237"/>
              <a:ext cx="1008963" cy="7077437"/>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sp>
        <p:nvSpPr>
          <p:cNvPr id="698" name="Content Placeholder 3"/>
          <p:cNvSpPr>
            <a:spLocks noGrp="1"/>
          </p:cNvSpPr>
          <p:nvPr>
            <p:ph type="body" idx="4294967295"/>
          </p:nvPr>
        </p:nvSpPr>
        <p:spPr>
          <a:xfrm>
            <a:off x="789889" y="2128864"/>
            <a:ext cx="22804222" cy="11448519"/>
          </a:xfrm>
          <a:prstGeom prst="rect">
            <a:avLst/>
          </a:prstGeom>
        </p:spPr>
        <p:txBody>
          <a:bodyPr lIns="91439" tIns="91439" rIns="91439" bIns="91439" anchor="t"/>
          <a:lstStyle/>
          <a:p>
            <a:pPr marL="339725" indent="-339725" algn="l" defTabSz="1828800">
              <a:spcBef>
                <a:spcPts val="2000"/>
              </a:spcBef>
              <a:buClr>
                <a:srgbClr val="D8BA66"/>
              </a:buClr>
              <a:buSzPct val="90000"/>
              <a:buFont typeface="Arial"/>
              <a:buChar char="‣"/>
              <a:defRPr sz="3000">
                <a:solidFill>
                  <a:srgbClr val="4D4D4D"/>
                </a:solidFill>
                <a:latin typeface="Lato Regular"/>
                <a:ea typeface="Lato Regular"/>
                <a:cs typeface="Lato Regular"/>
                <a:sym typeface="Lato Regular"/>
              </a:defRPr>
            </a:pPr>
            <a:r>
              <a:t>Primary Care PTSD Screen for DSM-5 (PC-PTSD-5). U.S. Department of Veteran Affairs. https://www.ptsd.va.gov/professional/assessment/screens/pc-ptsd.asp</a:t>
            </a:r>
          </a:p>
          <a:p>
            <a:pPr marL="339725" indent="-339725" algn="l" defTabSz="1828800">
              <a:spcBef>
                <a:spcPts val="2000"/>
              </a:spcBef>
              <a:buClr>
                <a:srgbClr val="D8BA66"/>
              </a:buClr>
              <a:buSzPct val="90000"/>
              <a:buFont typeface="Arial"/>
              <a:buChar char="‣"/>
              <a:defRPr sz="3000">
                <a:solidFill>
                  <a:srgbClr val="4D4D4D"/>
                </a:solidFill>
                <a:latin typeface="Lato Regular"/>
                <a:ea typeface="Lato Regular"/>
                <a:cs typeface="Lato Regular"/>
                <a:sym typeface="Lato Regular"/>
              </a:defRPr>
            </a:pPr>
            <a:r>
              <a:t>US department of Health and Human Services Centers for Disease Control and Prevention. A Guide to Taking a Sexual History. https://www.cdc.gov/std/treatment/sexualhistory.pdf</a:t>
            </a:r>
          </a:p>
          <a:p>
            <a:pPr marL="339725" indent="-339725" algn="l" defTabSz="1828800">
              <a:spcBef>
                <a:spcPts val="2000"/>
              </a:spcBef>
              <a:buClr>
                <a:srgbClr val="D8BA66"/>
              </a:buClr>
              <a:buSzPct val="90000"/>
              <a:buFont typeface="Arial"/>
              <a:buChar char="‣"/>
              <a:defRPr sz="3000">
                <a:solidFill>
                  <a:srgbClr val="4D4D4D"/>
                </a:solidFill>
                <a:latin typeface="Lato Regular"/>
                <a:ea typeface="Lato Regular"/>
                <a:cs typeface="Lato Regular"/>
                <a:sym typeface="Lato Regular"/>
              </a:defRPr>
            </a:pPr>
            <a:r>
              <a:t>McCormack, B. &amp; McCance, T. (2010). Person-centred Nursing: Theory and Practice. Oxford: Wiley Blackwell.</a:t>
            </a:r>
          </a:p>
          <a:p>
            <a:pPr marL="339725" indent="-339725" algn="l" defTabSz="1828800">
              <a:spcBef>
                <a:spcPts val="2000"/>
              </a:spcBef>
              <a:buClr>
                <a:srgbClr val="D8BA66"/>
              </a:buClr>
              <a:buSzPct val="90000"/>
              <a:buFont typeface="Arial"/>
              <a:buChar char="‣"/>
              <a:defRPr sz="3000">
                <a:solidFill>
                  <a:srgbClr val="4D4D4D"/>
                </a:solidFill>
                <a:latin typeface="Lato Regular"/>
                <a:ea typeface="Lato Regular"/>
                <a:cs typeface="Lato Regular"/>
                <a:sym typeface="Lato Regular"/>
              </a:defRPr>
            </a:pPr>
            <a:r>
              <a:t>Garland PM, Valverde EE, Fagan J, et al. HIV counseling, testing and referral experiences of persons diagnosed with HIV who have never entered HIV medical care. AIDS Educ Prev. 2011;23(3 Suppl): 117-127</a:t>
            </a:r>
          </a:p>
          <a:p>
            <a:pPr marL="339725" indent="-339725" algn="l" defTabSz="1828800">
              <a:spcBef>
                <a:spcPts val="2000"/>
              </a:spcBef>
              <a:buClr>
                <a:srgbClr val="D8BA66"/>
              </a:buClr>
              <a:buSzPct val="90000"/>
              <a:buFont typeface="Arial"/>
              <a:buChar char="‣"/>
              <a:defRPr sz="3000">
                <a:solidFill>
                  <a:srgbClr val="4D4D4D"/>
                </a:solidFill>
                <a:latin typeface="Lato Regular"/>
                <a:ea typeface="Lato Regular"/>
                <a:cs typeface="Lato Regular"/>
                <a:sym typeface="Lato Regular"/>
              </a:defRPr>
            </a:pPr>
            <a:r>
              <a:t>Christopoulos, Katerina et.al.  Linkange and Retention in HIV care among Men Who Have Sex with Men in the United States. CID 2011:52 ( Suppl 2) S214 </a:t>
            </a:r>
          </a:p>
          <a:p>
            <a:pPr marL="339725" indent="-339725" algn="l" defTabSz="1828800">
              <a:spcBef>
                <a:spcPts val="2000"/>
              </a:spcBef>
              <a:buClr>
                <a:srgbClr val="D8BA66"/>
              </a:buClr>
              <a:buSzPct val="90000"/>
              <a:buFont typeface="Arial"/>
              <a:buChar char="‣"/>
              <a:defRPr sz="3000">
                <a:solidFill>
                  <a:srgbClr val="4D4D4D"/>
                </a:solidFill>
                <a:latin typeface="Lato Regular"/>
                <a:ea typeface="Lato Regular"/>
                <a:cs typeface="Lato Regular"/>
                <a:sym typeface="Lato Regular"/>
              </a:defRPr>
            </a:pPr>
            <a:r>
              <a:t>Magnus M, Jones, K, Phillips, G et al. Characteristics associated with retention among African-American and Latino adolescent HIV-positive men: results from the outreach, care and prevention to engage HIV-positive young MSM of color special project of national significane initiative. J. Acquir Immune Defic Syndr 2010; 53: 529-36</a:t>
            </a:r>
          </a:p>
          <a:p>
            <a:pPr marL="339725" indent="-339725" algn="l" defTabSz="1828800">
              <a:spcBef>
                <a:spcPts val="2000"/>
              </a:spcBef>
              <a:buClr>
                <a:srgbClr val="D8BA66"/>
              </a:buClr>
              <a:buSzPct val="90000"/>
              <a:buFont typeface="Arial"/>
              <a:buChar char="‣"/>
              <a:defRPr sz="3000">
                <a:solidFill>
                  <a:srgbClr val="4D4D4D"/>
                </a:solidFill>
                <a:latin typeface="Lato Regular"/>
                <a:ea typeface="Lato Regular"/>
                <a:cs typeface="Lato Regular"/>
                <a:sym typeface="Lato Regular"/>
              </a:defRPr>
            </a:pPr>
            <a:r>
              <a:t>Remien RH, Bauman LJ, Mantell J, et al. Barriers and Facilitators to Engagement of Vulnerable Populations in HIV Primary Care in New York City. Journal of acquired immune deficiency syndromes (1999). 2015;69(0 1):S16-S24.</a:t>
            </a:r>
          </a:p>
          <a:p>
            <a:pPr marL="339725" indent="-339725" algn="l" defTabSz="1828800">
              <a:spcBef>
                <a:spcPts val="2000"/>
              </a:spcBef>
              <a:buClr>
                <a:srgbClr val="D8BA66"/>
              </a:buClr>
              <a:buSzPct val="90000"/>
              <a:buFont typeface="Arial"/>
              <a:buChar char="‣"/>
              <a:defRPr sz="3000">
                <a:solidFill>
                  <a:srgbClr val="4D4D4D"/>
                </a:solidFill>
                <a:latin typeface="Lato Regular"/>
                <a:ea typeface="Lato Regular"/>
                <a:cs typeface="Lato Regular"/>
                <a:sym typeface="Lato Regular"/>
              </a:defRPr>
            </a:pPr>
            <a:r>
              <a:t>Sprague C, Simon SE. Understanding HIV care delays in the US South and the role of the social-level in HIV care engagement/retention: a qualitative study. International Journal for Equity in Health. 2014;13:28. </a:t>
            </a:r>
          </a:p>
          <a:p>
            <a:pPr marL="339725" indent="-339725" algn="l" defTabSz="1828800">
              <a:spcBef>
                <a:spcPts val="2000"/>
              </a:spcBef>
              <a:buClr>
                <a:srgbClr val="D8BA66"/>
              </a:buClr>
              <a:buSzPct val="90000"/>
              <a:buFont typeface="Arial"/>
              <a:buChar char="‣"/>
              <a:defRPr sz="3000">
                <a:solidFill>
                  <a:srgbClr val="4D4D4D"/>
                </a:solidFill>
                <a:latin typeface="Lato Regular"/>
                <a:ea typeface="Lato Regular"/>
                <a:cs typeface="Lato Regular"/>
                <a:sym typeface="Lato Regular"/>
              </a:defRPr>
            </a:pPr>
            <a:r>
              <a:t>Cargill, et al</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References"/>
          <p:cNvSpPr/>
          <p:nvPr/>
        </p:nvSpPr>
        <p:spPr>
          <a:xfrm>
            <a:off x="932739" y="1010790"/>
            <a:ext cx="19854046" cy="960968"/>
          </a:xfrm>
          <a:prstGeom prst="rect">
            <a:avLst/>
          </a:prstGeom>
          <a:ln w="12700">
            <a:miter lim="400000"/>
          </a:ln>
          <a:extLst>
            <a:ext uri="{C572A759-6A51-4108-AA02-DFA0A04FC94B}">
              <ma14:wrappingTextBoxFlag xmlns="" xmlns:ma14="http://schemas.microsoft.com/office/mac/drawingml/2011/main" val="1"/>
            </a:ext>
          </a:extLst>
        </p:spPr>
        <p:txBody>
          <a:bodyPr lIns="16933" tIns="16933" rIns="16933" bIns="16933" anchor="ctr">
            <a:spAutoFit/>
          </a:bodyPr>
          <a:lstStyle>
            <a:lvl1pPr algn="l" defTabSz="457200">
              <a:defRPr sz="6000">
                <a:solidFill>
                  <a:srgbClr val="D63D26"/>
                </a:solidFill>
                <a:latin typeface="Montserrat Bold"/>
                <a:ea typeface="Montserrat Bold"/>
                <a:cs typeface="Montserrat Bold"/>
                <a:sym typeface="Montserrat Bold"/>
              </a:defRPr>
            </a:lvl1pPr>
          </a:lstStyle>
          <a:p>
            <a:r>
              <a:t>References</a:t>
            </a:r>
          </a:p>
        </p:txBody>
      </p:sp>
      <p:grpSp>
        <p:nvGrpSpPr>
          <p:cNvPr id="707" name="Group"/>
          <p:cNvGrpSpPr/>
          <p:nvPr/>
        </p:nvGrpSpPr>
        <p:grpSpPr>
          <a:xfrm>
            <a:off x="4613" y="12718992"/>
            <a:ext cx="24374774" cy="1008964"/>
            <a:chOff x="0" y="0"/>
            <a:chExt cx="24374773" cy="1008962"/>
          </a:xfrm>
        </p:grpSpPr>
        <p:sp>
          <p:nvSpPr>
            <p:cNvPr id="701" name="Rectangle"/>
            <p:cNvSpPr/>
            <p:nvPr/>
          </p:nvSpPr>
          <p:spPr>
            <a:xfrm rot="16200000">
              <a:off x="8619701" y="-1763759"/>
              <a:ext cx="1008964" cy="4536482"/>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702" name="Rectangle"/>
            <p:cNvSpPr/>
            <p:nvPr/>
          </p:nvSpPr>
          <p:spPr>
            <a:xfrm rot="16200000">
              <a:off x="12201084" y="-980378"/>
              <a:ext cx="1008963" cy="296971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703" name="Rectangle"/>
            <p:cNvSpPr/>
            <p:nvPr/>
          </p:nvSpPr>
          <p:spPr>
            <a:xfrm rot="16200000">
              <a:off x="22385433" y="-980378"/>
              <a:ext cx="1008963" cy="2969718"/>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704" name="Rectangle"/>
            <p:cNvSpPr/>
            <p:nvPr/>
          </p:nvSpPr>
          <p:spPr>
            <a:xfrm rot="16200000">
              <a:off x="18402234" y="-1990056"/>
              <a:ext cx="1008964" cy="4989076"/>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705" name="Rectangle"/>
            <p:cNvSpPr/>
            <p:nvPr/>
          </p:nvSpPr>
          <p:spPr>
            <a:xfrm rot="16200000">
              <a:off x="14847920" y="-660658"/>
              <a:ext cx="1008963" cy="2330279"/>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706" name="Rectangle"/>
            <p:cNvSpPr/>
            <p:nvPr/>
          </p:nvSpPr>
          <p:spPr>
            <a:xfrm rot="16200000">
              <a:off x="3034236" y="-3034237"/>
              <a:ext cx="1008963" cy="7077437"/>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sp>
        <p:nvSpPr>
          <p:cNvPr id="708" name="Content Placeholder 3"/>
          <p:cNvSpPr>
            <a:spLocks noGrp="1"/>
          </p:cNvSpPr>
          <p:nvPr>
            <p:ph type="body" idx="4294967295"/>
          </p:nvPr>
        </p:nvSpPr>
        <p:spPr>
          <a:xfrm>
            <a:off x="627060" y="2632790"/>
            <a:ext cx="18813972" cy="8960664"/>
          </a:xfrm>
          <a:prstGeom prst="rect">
            <a:avLst/>
          </a:prstGeom>
        </p:spPr>
        <p:txBody>
          <a:bodyPr lIns="91439" tIns="91439" rIns="91439" bIns="91439" anchor="t"/>
          <a:lstStyle/>
          <a:p>
            <a:pPr marL="339725" indent="-339725" algn="l" defTabSz="1828800">
              <a:spcBef>
                <a:spcPts val="2000"/>
              </a:spcBef>
              <a:buClr>
                <a:srgbClr val="D8BA66"/>
              </a:buClr>
              <a:buSzPct val="90000"/>
              <a:buFont typeface="Arial"/>
              <a:buChar char="‣"/>
              <a:defRPr sz="3000">
                <a:solidFill>
                  <a:srgbClr val="4D4D4D"/>
                </a:solidFill>
                <a:latin typeface="Lato Regular"/>
                <a:ea typeface="Lato Regular"/>
                <a:cs typeface="Lato Regular"/>
                <a:sym typeface="Lato Regular"/>
              </a:defRPr>
            </a:pPr>
            <a:r>
              <a:t>Flickinger TE, Saha S, Moore RD, Beach MC. Higher quality communication and relationships are associated with improved patient engagement in HIV care. JAIDS. 2013;63(3):362-366.</a:t>
            </a:r>
          </a:p>
          <a:p>
            <a:pPr marL="339725" indent="-339725" algn="l" defTabSz="1828800">
              <a:spcBef>
                <a:spcPts val="2000"/>
              </a:spcBef>
              <a:buClr>
                <a:srgbClr val="D8BA66"/>
              </a:buClr>
              <a:buSzPct val="90000"/>
              <a:buFont typeface="Arial"/>
              <a:buChar char="‣"/>
              <a:defRPr sz="3000">
                <a:solidFill>
                  <a:srgbClr val="4D4D4D"/>
                </a:solidFill>
                <a:latin typeface="Lato Regular"/>
                <a:ea typeface="Lato Regular"/>
                <a:cs typeface="Lato Regular"/>
                <a:sym typeface="Lato Regular"/>
              </a:defRPr>
            </a:pPr>
            <a:r>
              <a:t>Remien RH, Bauman LJ, Mantell J, et al. Barriers and Facilitators to Engagement of Vulnerable Populations in HIV Primary Care in New York City. Journal of acquired immune deficiency syndromes (1999). 2015;69(0 1):S16-S24.</a:t>
            </a:r>
          </a:p>
          <a:p>
            <a:pPr marL="339725" indent="-339725" algn="l" defTabSz="1828800">
              <a:spcBef>
                <a:spcPts val="2000"/>
              </a:spcBef>
              <a:buClr>
                <a:srgbClr val="D8BA66"/>
              </a:buClr>
              <a:buSzPct val="90000"/>
              <a:buFont typeface="Arial"/>
              <a:buChar char="‣"/>
              <a:defRPr sz="3000">
                <a:solidFill>
                  <a:srgbClr val="4D4D4D"/>
                </a:solidFill>
                <a:latin typeface="Lato Regular"/>
                <a:ea typeface="Lato Regular"/>
                <a:cs typeface="Lato Regular"/>
                <a:sym typeface="Lato Regular"/>
              </a:defRPr>
            </a:pPr>
            <a:r>
              <a:t>Institute of Medicine. Unequal Treatment: Confronting Racial and Ethnic Disparities in Health Care. Washington, DC: Institute of Medicine, Brian D. Smedley, Adrienne Y. Stith, and Alan R. Nelson, Editors. 2002. </a:t>
            </a:r>
          </a:p>
          <a:p>
            <a:pPr marL="339725" indent="-339725" algn="l" defTabSz="1828800">
              <a:spcBef>
                <a:spcPts val="2000"/>
              </a:spcBef>
              <a:buClr>
                <a:srgbClr val="D8BA66"/>
              </a:buClr>
              <a:buSzPct val="90000"/>
              <a:buFont typeface="Arial"/>
              <a:buChar char="‣"/>
              <a:defRPr sz="3000">
                <a:solidFill>
                  <a:srgbClr val="4D4D4D"/>
                </a:solidFill>
                <a:latin typeface="Lato Regular"/>
                <a:ea typeface="Lato Regular"/>
                <a:cs typeface="Lato Regular"/>
                <a:sym typeface="Lato Regular"/>
              </a:defRPr>
            </a:pPr>
            <a:r>
              <a:t>Chapman E, et al. Journal of General Internal Medicine. 28(11):1504-10. Implicit Social Cognition: Attitudes, Self-Esteem and Stereotypes (1995) </a:t>
            </a:r>
          </a:p>
          <a:p>
            <a:pPr marL="339725" indent="-339725" algn="l" defTabSz="1828800">
              <a:spcBef>
                <a:spcPts val="2000"/>
              </a:spcBef>
              <a:buClr>
                <a:srgbClr val="D8BA66"/>
              </a:buClr>
              <a:buSzPct val="90000"/>
              <a:buFont typeface="Arial"/>
              <a:buChar char="‣"/>
              <a:defRPr sz="3000">
                <a:solidFill>
                  <a:srgbClr val="4D4D4D"/>
                </a:solidFill>
                <a:latin typeface="Lato Regular"/>
                <a:ea typeface="Lato Regular"/>
                <a:cs typeface="Lato Regular"/>
                <a:sym typeface="Lato Regular"/>
              </a:defRPr>
            </a:pPr>
            <a:r>
              <a:t>van Ryn M, et al. The impact of racism on clinician cognition, behavior, and clinical decision making. Du Bois Review. 8:1(2011):199-218. </a:t>
            </a:r>
          </a:p>
          <a:p>
            <a:pPr marL="339725" indent="-339725" algn="l" defTabSz="1828800">
              <a:spcBef>
                <a:spcPts val="2000"/>
              </a:spcBef>
              <a:buClr>
                <a:srgbClr val="D8BA66"/>
              </a:buClr>
              <a:buSzPct val="90000"/>
              <a:buFont typeface="Arial"/>
              <a:buChar char="‣"/>
              <a:defRPr sz="3000">
                <a:solidFill>
                  <a:srgbClr val="4D4D4D"/>
                </a:solidFill>
                <a:latin typeface="Lato Regular"/>
                <a:ea typeface="Lato Regular"/>
                <a:cs typeface="Lato Regular"/>
                <a:sym typeface="Lato Regular"/>
              </a:defRPr>
            </a:pPr>
            <a:r>
              <a:t>The Joint Commission. (2016, April). Implicit bias in health care. Retrieved April 14, 2017, from </a:t>
            </a:r>
            <a:r>
              <a:rPr u="sng">
                <a:hlinkClick r:id="rId2"/>
              </a:rPr>
              <a:t>https://www.jointcommission.org/assets/1/23/Quick_Safety_Issue_23_Apr_2016.pdf</a:t>
            </a:r>
          </a:p>
          <a:p>
            <a:pPr marL="339725" indent="-339725" algn="l" defTabSz="1828800">
              <a:spcBef>
                <a:spcPts val="2000"/>
              </a:spcBef>
              <a:buClr>
                <a:srgbClr val="D8BA66"/>
              </a:buClr>
              <a:buSzPct val="90000"/>
              <a:buFont typeface="Arial"/>
              <a:buChar char="‣"/>
              <a:defRPr sz="3000">
                <a:solidFill>
                  <a:srgbClr val="4D4D4D"/>
                </a:solidFill>
                <a:latin typeface="Lato Regular"/>
                <a:ea typeface="Lato Regular"/>
                <a:cs typeface="Lato Regular"/>
                <a:sym typeface="Lato Regular"/>
              </a:defRPr>
            </a:pPr>
            <a:r>
              <a:t>Byrd WM, Clayton LA. An American health dilemma: Race, medicine, and healthcare in the United States 1900–2000. New York: Routledge; 2000.</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Group"/>
          <p:cNvGrpSpPr/>
          <p:nvPr/>
        </p:nvGrpSpPr>
        <p:grpSpPr>
          <a:xfrm>
            <a:off x="-4851" y="-60088"/>
            <a:ext cx="1183509" cy="13794201"/>
            <a:chOff x="0" y="0"/>
            <a:chExt cx="1183507" cy="13794200"/>
          </a:xfrm>
        </p:grpSpPr>
        <p:sp>
          <p:nvSpPr>
            <p:cNvPr id="201"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202"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203"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204"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205"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sp>
          <p:nvSpPr>
            <p:cNvPr id="206"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Light"/>
                  <a:ea typeface="Helvetica Light"/>
                  <a:cs typeface="Helvetica Light"/>
                  <a:sym typeface="Helvetica Light"/>
                </a:defRPr>
              </a:pPr>
              <a:endParaRPr/>
            </a:p>
          </p:txBody>
        </p:sp>
      </p:grpSp>
      <p:pic>
        <p:nvPicPr>
          <p:cNvPr id="208" name="pasted-image.pdf" descr="pasted-image.pdf"/>
          <p:cNvPicPr>
            <a:picLocks noChangeAspect="1"/>
          </p:cNvPicPr>
          <p:nvPr/>
        </p:nvPicPr>
        <p:blipFill>
          <a:blip r:embed="rId2">
            <a:alphaModFix amt="30482"/>
          </a:blip>
          <a:stretch>
            <a:fillRect/>
          </a:stretch>
        </p:blipFill>
        <p:spPr>
          <a:xfrm>
            <a:off x="21901901" y="11362437"/>
            <a:ext cx="1844919" cy="1844919"/>
          </a:xfrm>
          <a:prstGeom prst="rect">
            <a:avLst/>
          </a:prstGeom>
          <a:ln w="12700">
            <a:miter lim="400000"/>
          </a:ln>
        </p:spPr>
      </p:pic>
      <p:sp>
        <p:nvSpPr>
          <p:cNvPr id="209" name="Another sleepless night – another nightmare……"/>
          <p:cNvSpPr/>
          <p:nvPr/>
        </p:nvSpPr>
        <p:spPr>
          <a:xfrm>
            <a:off x="3690098" y="3364658"/>
            <a:ext cx="18832260" cy="1022921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marL="43815" algn="l" defTabSz="457200">
              <a:lnSpc>
                <a:spcPct val="90000"/>
              </a:lnSpc>
              <a:defRPr sz="3600" i="1">
                <a:solidFill>
                  <a:srgbClr val="000000"/>
                </a:solidFill>
                <a:latin typeface="Lato Regular"/>
                <a:ea typeface="Lato Regular"/>
                <a:cs typeface="Lato Regular"/>
                <a:sym typeface="Lato Regular"/>
              </a:defRPr>
            </a:pPr>
            <a:r>
              <a:t>Another sleepless night – another nightmare… </a:t>
            </a:r>
          </a:p>
          <a:p>
            <a:pPr algn="l" defTabSz="457200">
              <a:lnSpc>
                <a:spcPct val="90000"/>
              </a:lnSpc>
              <a:defRPr sz="3600">
                <a:solidFill>
                  <a:srgbClr val="000000"/>
                </a:solidFill>
                <a:latin typeface="Lato Regular"/>
                <a:ea typeface="Lato Regular"/>
                <a:cs typeface="Lato Regular"/>
                <a:sym typeface="Lato Regular"/>
              </a:defRPr>
            </a:pPr>
            <a:endParaRPr/>
          </a:p>
          <a:p>
            <a:pPr algn="l" defTabSz="457200">
              <a:lnSpc>
                <a:spcPct val="90000"/>
              </a:lnSpc>
              <a:defRPr sz="3600" i="1">
                <a:solidFill>
                  <a:srgbClr val="000000"/>
                </a:solidFill>
                <a:latin typeface="Lato Regular"/>
                <a:ea typeface="Lato Regular"/>
                <a:cs typeface="Lato Regular"/>
                <a:sym typeface="Lato Regular"/>
              </a:defRPr>
            </a:pPr>
            <a:r>
              <a:t>…the same nightmare: back in the middle of that prayer circle, praying the gay away; preacher daddy making me tell about kissing Michael; the deacons shaking their fists, the mothers clutching their pearls…</a:t>
            </a:r>
          </a:p>
          <a:p>
            <a:pPr marL="457200" indent="457200" algn="l" defTabSz="457200">
              <a:lnSpc>
                <a:spcPct val="90000"/>
              </a:lnSpc>
              <a:defRPr sz="3600" i="1">
                <a:solidFill>
                  <a:srgbClr val="000000"/>
                </a:solidFill>
                <a:latin typeface="Lato Regular"/>
                <a:ea typeface="Lato Regular"/>
                <a:cs typeface="Lato Regular"/>
                <a:sym typeface="Lato Regular"/>
              </a:defRPr>
            </a:pPr>
            <a:endParaRPr/>
          </a:p>
          <a:p>
            <a:pPr algn="l" defTabSz="457200">
              <a:lnSpc>
                <a:spcPct val="90000"/>
              </a:lnSpc>
              <a:defRPr sz="3600" i="1">
                <a:solidFill>
                  <a:srgbClr val="000000"/>
                </a:solidFill>
                <a:latin typeface="Lato Regular"/>
                <a:ea typeface="Lato Regular"/>
                <a:cs typeface="Lato Regular"/>
                <a:sym typeface="Lato Regular"/>
              </a:defRPr>
            </a:pPr>
            <a:r>
              <a:t>“If you are filled with the homosexual spirit, beg God to free you.”</a:t>
            </a:r>
          </a:p>
          <a:p>
            <a:pPr algn="l" defTabSz="457200">
              <a:lnSpc>
                <a:spcPct val="90000"/>
              </a:lnSpc>
              <a:defRPr sz="3600" i="1">
                <a:solidFill>
                  <a:srgbClr val="000000"/>
                </a:solidFill>
                <a:latin typeface="Lato Regular"/>
                <a:ea typeface="Lato Regular"/>
                <a:cs typeface="Lato Regular"/>
                <a:sym typeface="Lato Regular"/>
              </a:defRPr>
            </a:pPr>
            <a:r>
              <a:t>“The Good Book says a marriage is between a man and a woman.”</a:t>
            </a:r>
          </a:p>
          <a:p>
            <a:pPr algn="l" defTabSz="457200">
              <a:lnSpc>
                <a:spcPct val="90000"/>
              </a:lnSpc>
              <a:defRPr sz="3600" i="1">
                <a:solidFill>
                  <a:srgbClr val="000000"/>
                </a:solidFill>
                <a:latin typeface="Lato Regular"/>
                <a:ea typeface="Lato Regular"/>
                <a:cs typeface="Lato Regular"/>
                <a:sym typeface="Lato Regular"/>
              </a:defRPr>
            </a:pPr>
            <a:r>
              <a:t>“Homosexuality is a sin - just as adultery, fornication, drunkenness, gluttony, pride, laziness and ingratitude.”</a:t>
            </a:r>
          </a:p>
          <a:p>
            <a:pPr algn="l" defTabSz="457200">
              <a:lnSpc>
                <a:spcPct val="90000"/>
              </a:lnSpc>
              <a:defRPr sz="3600" i="1">
                <a:solidFill>
                  <a:srgbClr val="000000"/>
                </a:solidFill>
                <a:latin typeface="Lato Regular"/>
                <a:ea typeface="Lato Regular"/>
                <a:cs typeface="Lato Regular"/>
                <a:sym typeface="Lato Regular"/>
              </a:defRPr>
            </a:pPr>
            <a:endParaRPr/>
          </a:p>
          <a:p>
            <a:pPr algn="l" defTabSz="457200">
              <a:lnSpc>
                <a:spcPct val="90000"/>
              </a:lnSpc>
              <a:defRPr sz="3600" i="1">
                <a:solidFill>
                  <a:srgbClr val="000000"/>
                </a:solidFill>
                <a:latin typeface="Lato Regular"/>
                <a:ea typeface="Lato Regular"/>
                <a:cs typeface="Lato Regular"/>
                <a:sym typeface="Lato Regular"/>
              </a:defRPr>
            </a:pPr>
            <a:r>
              <a:t>Now that’s what I call Christian mingle…</a:t>
            </a:r>
          </a:p>
          <a:p>
            <a:pPr algn="l" defTabSz="457200">
              <a:lnSpc>
                <a:spcPct val="90000"/>
              </a:lnSpc>
              <a:defRPr sz="3600" i="1">
                <a:solidFill>
                  <a:srgbClr val="000000"/>
                </a:solidFill>
                <a:latin typeface="Lato Regular"/>
                <a:ea typeface="Lato Regular"/>
                <a:cs typeface="Lato Regular"/>
                <a:sym typeface="Lato Regular"/>
              </a:defRPr>
            </a:pPr>
            <a:endParaRPr/>
          </a:p>
          <a:p>
            <a:pPr algn="l" defTabSz="457200">
              <a:lnSpc>
                <a:spcPct val="90000"/>
              </a:lnSpc>
              <a:defRPr sz="3600" i="1">
                <a:solidFill>
                  <a:srgbClr val="000000"/>
                </a:solidFill>
                <a:latin typeface="Lato Regular"/>
                <a:ea typeface="Lato Regular"/>
                <a:cs typeface="Lato Regular"/>
                <a:sym typeface="Lato Regular"/>
              </a:defRPr>
            </a:pPr>
            <a:r>
              <a:t>“Pray and ask for forgiveness, Son.” …….If only it were that simple…</a:t>
            </a:r>
          </a:p>
          <a:p>
            <a:pPr algn="l" defTabSz="457200">
              <a:lnSpc>
                <a:spcPct val="90000"/>
              </a:lnSpc>
              <a:defRPr sz="3600" i="1">
                <a:solidFill>
                  <a:srgbClr val="000000"/>
                </a:solidFill>
                <a:latin typeface="Lato Regular"/>
                <a:ea typeface="Lato Regular"/>
                <a:cs typeface="Lato Regular"/>
                <a:sym typeface="Lato Regular"/>
              </a:defRPr>
            </a:pPr>
            <a:r>
              <a:t>“Love the sinner, hate the sin.”?</a:t>
            </a:r>
          </a:p>
          <a:p>
            <a:pPr algn="l" defTabSz="457200">
              <a:lnSpc>
                <a:spcPct val="90000"/>
              </a:lnSpc>
              <a:defRPr sz="3600" i="1">
                <a:solidFill>
                  <a:srgbClr val="000000"/>
                </a:solidFill>
                <a:latin typeface="Lato Regular"/>
                <a:ea typeface="Lato Regular"/>
                <a:cs typeface="Lato Regular"/>
                <a:sym typeface="Lato Regular"/>
              </a:defRPr>
            </a:pPr>
            <a:r>
              <a:t>But I AM the sin. I AM the abomination…a stain on the body of Christ. What I want doesn’t matter.</a:t>
            </a:r>
            <a:r>
              <a:rPr i="0"/>
              <a:t> </a:t>
            </a:r>
            <a:r>
              <a:t>My life doesn’t matter. </a:t>
            </a:r>
          </a:p>
          <a:p>
            <a:pPr algn="l" defTabSz="457200">
              <a:lnSpc>
                <a:spcPct val="90000"/>
              </a:lnSpc>
              <a:defRPr sz="3600">
                <a:solidFill>
                  <a:srgbClr val="000000"/>
                </a:solidFill>
                <a:latin typeface="Lato Regular"/>
                <a:ea typeface="Lato Regular"/>
                <a:cs typeface="Lato Regular"/>
                <a:sym typeface="Lato Regular"/>
              </a:defRPr>
            </a:pPr>
            <a:endParaRPr/>
          </a:p>
          <a:p>
            <a:pPr algn="l" defTabSz="457200">
              <a:lnSpc>
                <a:spcPct val="90000"/>
              </a:lnSpc>
              <a:defRPr sz="3600">
                <a:solidFill>
                  <a:srgbClr val="000000"/>
                </a:solidFill>
                <a:latin typeface="Lato Regular"/>
                <a:ea typeface="Lato Regular"/>
                <a:cs typeface="Lato Regular"/>
                <a:sym typeface="Lato Regular"/>
              </a:defRPr>
            </a:pPr>
            <a:r>
              <a:rPr i="1"/>
              <a:t>Please God, just let me sleep. I just need sleep. I don’t know how much more I can take. </a:t>
            </a:r>
          </a:p>
          <a:p>
            <a:pPr marL="457200" indent="-228600" algn="l" defTabSz="457200">
              <a:lnSpc>
                <a:spcPct val="90000"/>
              </a:lnSpc>
              <a:defRPr sz="1800" i="1">
                <a:solidFill>
                  <a:srgbClr val="FF2600"/>
                </a:solidFill>
                <a:latin typeface="Lato Regular"/>
                <a:ea typeface="Lato Regular"/>
                <a:cs typeface="Lato Regular"/>
                <a:sym typeface="Lato Regular"/>
              </a:defRPr>
            </a:pPr>
            <a:endParaRPr i="1"/>
          </a:p>
        </p:txBody>
      </p:sp>
      <p:pic>
        <p:nvPicPr>
          <p:cNvPr id="210" name="pasted-image.pdf" descr="pasted-image.pdf"/>
          <p:cNvPicPr>
            <a:picLocks noChangeAspect="1"/>
          </p:cNvPicPr>
          <p:nvPr/>
        </p:nvPicPr>
        <p:blipFill>
          <a:blip r:embed="rId3"/>
          <a:stretch>
            <a:fillRect/>
          </a:stretch>
        </p:blipFill>
        <p:spPr>
          <a:xfrm>
            <a:off x="3664339" y="730163"/>
            <a:ext cx="2706111" cy="2029583"/>
          </a:xfrm>
          <a:prstGeom prst="rect">
            <a:avLst/>
          </a:prstGeom>
          <a:ln w="12700">
            <a:miter lim="400000"/>
          </a:ln>
        </p:spPr>
      </p:pic>
      <p:sp>
        <p:nvSpPr>
          <p:cNvPr id="211" name="Video Blog (Part 1 of 3)"/>
          <p:cNvSpPr/>
          <p:nvPr/>
        </p:nvSpPr>
        <p:spPr>
          <a:xfrm>
            <a:off x="6881834" y="975720"/>
            <a:ext cx="19854046" cy="1151468"/>
          </a:xfrm>
          <a:prstGeom prst="rect">
            <a:avLst/>
          </a:prstGeom>
          <a:ln w="12700">
            <a:miter lim="400000"/>
          </a:ln>
          <a:extLst>
            <a:ext uri="{C572A759-6A51-4108-AA02-DFA0A04FC94B}">
              <ma14:wrappingTextBoxFlag xmlns="" xmlns:ma14="http://schemas.microsoft.com/office/mac/drawingml/2011/main" val="1"/>
            </a:ext>
          </a:extLst>
        </p:spPr>
        <p:txBody>
          <a:bodyPr lIns="16933" tIns="16933" rIns="16933" bIns="16933" anchor="ctr">
            <a:spAutoFit/>
          </a:bodyPr>
          <a:lstStyle>
            <a:lvl1pPr algn="l" defTabSz="457200">
              <a:defRPr sz="7200">
                <a:solidFill>
                  <a:srgbClr val="D63D26"/>
                </a:solidFill>
                <a:latin typeface="Montserrat Bold"/>
                <a:ea typeface="Montserrat Bold"/>
                <a:cs typeface="Montserrat Bold"/>
                <a:sym typeface="Montserrat Bold"/>
              </a:defRPr>
            </a:lvl1pPr>
          </a:lstStyle>
          <a:p>
            <a:r>
              <a:t>Video Blog (Part 1 of 3)</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Goal of His Health"/>
          <p:cNvSpPr/>
          <p:nvPr/>
        </p:nvSpPr>
        <p:spPr>
          <a:xfrm>
            <a:off x="8215920" y="3673904"/>
            <a:ext cx="15498810" cy="184491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821531">
              <a:defRPr sz="10000">
                <a:solidFill>
                  <a:srgbClr val="D63D26"/>
                </a:solidFill>
                <a:latin typeface="Montserrat Bold"/>
                <a:ea typeface="Montserrat Bold"/>
                <a:cs typeface="Montserrat Bold"/>
                <a:sym typeface="Montserrat Bold"/>
              </a:defRPr>
            </a:lvl1pPr>
          </a:lstStyle>
          <a:p>
            <a:r>
              <a:t>Goal of His Health</a:t>
            </a:r>
          </a:p>
        </p:txBody>
      </p:sp>
      <p:sp>
        <p:nvSpPr>
          <p:cNvPr id="214" name="To increase the capacity, quality and effectiveness of health care providers to screen, diagnose, link and retain Black MSM in HIV clinical care"/>
          <p:cNvSpPr/>
          <p:nvPr/>
        </p:nvSpPr>
        <p:spPr>
          <a:xfrm>
            <a:off x="8006167" y="5313215"/>
            <a:ext cx="14349896" cy="4056932"/>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nchor="ctr"/>
          <a:lstStyle>
            <a:lvl1pPr algn="l" defTabSz="821531">
              <a:buClr>
                <a:srgbClr val="D8BA66"/>
              </a:buClr>
              <a:defRPr sz="6000">
                <a:solidFill>
                  <a:srgbClr val="53585F"/>
                </a:solidFill>
              </a:defRPr>
            </a:lvl1pPr>
          </a:lstStyle>
          <a:p>
            <a:r>
              <a:t>To increase the capacity, quality and effectiveness of health care providers to screen, diagnose, link and retain Black MSM in HIV clinical care</a:t>
            </a:r>
          </a:p>
        </p:txBody>
      </p:sp>
      <p:grpSp>
        <p:nvGrpSpPr>
          <p:cNvPr id="221" name="Group"/>
          <p:cNvGrpSpPr/>
          <p:nvPr/>
        </p:nvGrpSpPr>
        <p:grpSpPr>
          <a:xfrm>
            <a:off x="4613" y="12718992"/>
            <a:ext cx="24374774" cy="1008964"/>
            <a:chOff x="0" y="0"/>
            <a:chExt cx="24374773" cy="1008962"/>
          </a:xfrm>
        </p:grpSpPr>
        <p:sp>
          <p:nvSpPr>
            <p:cNvPr id="215" name="Rectangle"/>
            <p:cNvSpPr/>
            <p:nvPr/>
          </p:nvSpPr>
          <p:spPr>
            <a:xfrm rot="16200000">
              <a:off x="8619701" y="-1763759"/>
              <a:ext cx="1008964" cy="4536482"/>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16" name="Rectangle"/>
            <p:cNvSpPr/>
            <p:nvPr/>
          </p:nvSpPr>
          <p:spPr>
            <a:xfrm rot="16200000">
              <a:off x="12201084" y="-980378"/>
              <a:ext cx="1008963" cy="296971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17" name="Rectangle"/>
            <p:cNvSpPr/>
            <p:nvPr/>
          </p:nvSpPr>
          <p:spPr>
            <a:xfrm rot="16200000">
              <a:off x="22385433" y="-980378"/>
              <a:ext cx="1008963" cy="2969718"/>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18" name="Rectangle"/>
            <p:cNvSpPr/>
            <p:nvPr/>
          </p:nvSpPr>
          <p:spPr>
            <a:xfrm rot="16200000">
              <a:off x="18402234" y="-1990056"/>
              <a:ext cx="1008964" cy="4989076"/>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19" name="Rectangle"/>
            <p:cNvSpPr/>
            <p:nvPr/>
          </p:nvSpPr>
          <p:spPr>
            <a:xfrm rot="16200000">
              <a:off x="14847920" y="-660658"/>
              <a:ext cx="1008963" cy="2330279"/>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20" name="Rectangle"/>
            <p:cNvSpPr/>
            <p:nvPr/>
          </p:nvSpPr>
          <p:spPr>
            <a:xfrm rot="16200000">
              <a:off x="3034236" y="-3034237"/>
              <a:ext cx="1008963" cy="7077437"/>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222" name="pasted-image.pdf" descr="pasted-image.pdf"/>
          <p:cNvPicPr>
            <a:picLocks noChangeAspect="1"/>
          </p:cNvPicPr>
          <p:nvPr/>
        </p:nvPicPr>
        <p:blipFill>
          <a:blip r:embed="rId2"/>
          <a:srcRect r="74104"/>
          <a:stretch>
            <a:fillRect/>
          </a:stretch>
        </p:blipFill>
        <p:spPr>
          <a:xfrm>
            <a:off x="2027937" y="4005830"/>
            <a:ext cx="5268264" cy="5117109"/>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Module Overview"/>
          <p:cNvSpPr/>
          <p:nvPr/>
        </p:nvSpPr>
        <p:spPr>
          <a:xfrm>
            <a:off x="3622245" y="1730776"/>
            <a:ext cx="14798001" cy="184491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821531">
              <a:defRPr sz="9600">
                <a:solidFill>
                  <a:srgbClr val="D63D26"/>
                </a:solidFill>
                <a:latin typeface="Montserrat Bold"/>
                <a:ea typeface="Montserrat Bold"/>
                <a:cs typeface="Montserrat Bold"/>
                <a:sym typeface="Montserrat Bold"/>
              </a:defRPr>
            </a:lvl1pPr>
          </a:lstStyle>
          <a:p>
            <a:r>
              <a:t>Module Overview</a:t>
            </a:r>
          </a:p>
        </p:txBody>
      </p:sp>
      <p:sp>
        <p:nvSpPr>
          <p:cNvPr id="225" name="Mental Health and Black MSM…"/>
          <p:cNvSpPr/>
          <p:nvPr/>
        </p:nvSpPr>
        <p:spPr>
          <a:xfrm>
            <a:off x="3586467" y="3499849"/>
            <a:ext cx="18991781" cy="6716302"/>
          </a:xfrm>
          <a:prstGeom prst="rect">
            <a:avLst/>
          </a:prstGeom>
          <a:solidFill>
            <a:srgbClr val="FFFFFF"/>
          </a:solidFill>
          <a:ln w="12700">
            <a:miter lim="400000"/>
          </a:ln>
          <a:effectLst>
            <a:outerShdw blurRad="190500" dist="50800" dir="5400000" rotWithShape="0">
              <a:srgbClr val="000000">
                <a:alpha val="24679"/>
              </a:srgbClr>
            </a:outerShdw>
          </a:effectLst>
          <a:extLst>
            <a:ext uri="{C572A759-6A51-4108-AA02-DFA0A04FC94B}">
              <ma14:wrappingTextBoxFlag xmlns="" xmlns:ma14="http://schemas.microsoft.com/office/mac/drawingml/2011/main" val="1"/>
            </a:ext>
          </a:extLst>
        </p:spPr>
        <p:txBody>
          <a:bodyPr lIns="254000" tIns="254000" rIns="254000" bIns="254000" anchor="ctr"/>
          <a:lstStyle/>
          <a:p>
            <a:pPr marL="635000" indent="-635000" algn="l" defTabSz="821531">
              <a:spcBef>
                <a:spcPts val="3000"/>
              </a:spcBef>
              <a:buClr>
                <a:srgbClr val="D8BA66"/>
              </a:buClr>
              <a:buSzPct val="75000"/>
              <a:buChar char="‣"/>
              <a:defRPr sz="4800">
                <a:solidFill>
                  <a:srgbClr val="53585F"/>
                </a:solidFill>
                <a:latin typeface="Lato Regular"/>
                <a:ea typeface="Lato Regular"/>
                <a:cs typeface="Lato Regular"/>
                <a:sym typeface="Lato Regular"/>
              </a:defRPr>
            </a:pPr>
            <a:r>
              <a:t>Mental Health and Black MSM</a:t>
            </a:r>
          </a:p>
          <a:p>
            <a:pPr marL="635000" indent="-635000" algn="l" defTabSz="821531">
              <a:spcBef>
                <a:spcPts val="3000"/>
              </a:spcBef>
              <a:buClr>
                <a:srgbClr val="D8BA66"/>
              </a:buClr>
              <a:buSzPct val="75000"/>
              <a:buChar char="‣"/>
              <a:defRPr sz="4800">
                <a:solidFill>
                  <a:srgbClr val="53585F"/>
                </a:solidFill>
                <a:latin typeface="Lato Regular"/>
                <a:ea typeface="Lato Regular"/>
                <a:cs typeface="Lato Regular"/>
                <a:sym typeface="Lato Regular"/>
              </a:defRPr>
            </a:pPr>
            <a:r>
              <a:t>Engaging in Sexual Health Conversations: Leading with Pleasure</a:t>
            </a:r>
          </a:p>
          <a:p>
            <a:pPr marL="635000" indent="-635000" algn="l" defTabSz="821531">
              <a:spcBef>
                <a:spcPts val="3000"/>
              </a:spcBef>
              <a:buClr>
                <a:srgbClr val="D8BA66"/>
              </a:buClr>
              <a:buSzPct val="75000"/>
              <a:buChar char="‣"/>
              <a:defRPr sz="4800">
                <a:solidFill>
                  <a:srgbClr val="53585F"/>
                </a:solidFill>
                <a:latin typeface="Lato Regular"/>
                <a:ea typeface="Lato Regular"/>
                <a:cs typeface="Lato Regular"/>
                <a:sym typeface="Lato Regular"/>
              </a:defRPr>
            </a:pPr>
            <a:r>
              <a:t>Engaging Black MSM: Strategies for Improving Engagement, Retention, and Viral Suppression </a:t>
            </a:r>
          </a:p>
          <a:p>
            <a:pPr marL="635000" indent="-635000" algn="l" defTabSz="821531">
              <a:spcBef>
                <a:spcPts val="3000"/>
              </a:spcBef>
              <a:buClr>
                <a:srgbClr val="D8BA66"/>
              </a:buClr>
              <a:buSzPct val="75000"/>
              <a:buChar char="‣"/>
              <a:defRPr sz="4800">
                <a:solidFill>
                  <a:srgbClr val="53585F"/>
                </a:solidFill>
                <a:latin typeface="Lato Regular"/>
                <a:ea typeface="Lato Regular"/>
                <a:cs typeface="Lato Regular"/>
                <a:sym typeface="Lato Regular"/>
              </a:defRPr>
            </a:pPr>
            <a:r>
              <a:t>Understanding Your Patients: The Providers Role In Implicit Bias, Medical Mistrust, and Addressing Stigma</a:t>
            </a:r>
          </a:p>
        </p:txBody>
      </p:sp>
      <p:grpSp>
        <p:nvGrpSpPr>
          <p:cNvPr id="232" name="Group"/>
          <p:cNvGrpSpPr/>
          <p:nvPr/>
        </p:nvGrpSpPr>
        <p:grpSpPr>
          <a:xfrm>
            <a:off x="-4851" y="-60088"/>
            <a:ext cx="1183509" cy="13794201"/>
            <a:chOff x="0" y="0"/>
            <a:chExt cx="1183507" cy="13794200"/>
          </a:xfrm>
        </p:grpSpPr>
        <p:sp>
          <p:nvSpPr>
            <p:cNvPr id="226" name="Rectangle"/>
            <p:cNvSpPr/>
            <p:nvPr/>
          </p:nvSpPr>
          <p:spPr>
            <a:xfrm rot="16200000">
              <a:off x="-1006393" y="11604300"/>
              <a:ext cx="3196293" cy="1183509"/>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27" name="Rectangle"/>
            <p:cNvSpPr/>
            <p:nvPr/>
          </p:nvSpPr>
          <p:spPr>
            <a:xfrm rot="16200000">
              <a:off x="-1006393" y="7300586"/>
              <a:ext cx="3196293" cy="1183509"/>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28" name="Rectangle"/>
            <p:cNvSpPr/>
            <p:nvPr/>
          </p:nvSpPr>
          <p:spPr>
            <a:xfrm rot="16200000">
              <a:off x="-421717" y="3581548"/>
              <a:ext cx="2026941" cy="1183508"/>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29" name="Rectangle"/>
            <p:cNvSpPr/>
            <p:nvPr/>
          </p:nvSpPr>
          <p:spPr>
            <a:xfrm rot="16200000">
              <a:off x="-31512" y="5104818"/>
              <a:ext cx="1246531" cy="118350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30" name="Rectangle"/>
            <p:cNvSpPr/>
            <p:nvPr/>
          </p:nvSpPr>
          <p:spPr>
            <a:xfrm rot="16200000">
              <a:off x="-31512" y="9498126"/>
              <a:ext cx="1246531" cy="1183508"/>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31" name="Rectangle"/>
            <p:cNvSpPr/>
            <p:nvPr/>
          </p:nvSpPr>
          <p:spPr>
            <a:xfrm rot="16200000">
              <a:off x="-1006393" y="1006392"/>
              <a:ext cx="3196293" cy="1183508"/>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pic>
        <p:nvPicPr>
          <p:cNvPr id="233" name="pasted-image.pdf" descr="pasted-image.pdf"/>
          <p:cNvPicPr>
            <a:picLocks noChangeAspect="1"/>
          </p:cNvPicPr>
          <p:nvPr/>
        </p:nvPicPr>
        <p:blipFill>
          <a:blip r:embed="rId2">
            <a:alphaModFix amt="30482"/>
          </a:blip>
          <a:stretch>
            <a:fillRect/>
          </a:stretch>
        </p:blipFill>
        <p:spPr>
          <a:xfrm>
            <a:off x="21901901" y="11362437"/>
            <a:ext cx="1844919" cy="1844919"/>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NASTAD-0335.jpg" descr="NASTAD-0335.jpg"/>
          <p:cNvPicPr>
            <a:picLocks noChangeAspect="1"/>
          </p:cNvPicPr>
          <p:nvPr/>
        </p:nvPicPr>
        <p:blipFill>
          <a:blip r:embed="rId2"/>
          <a:stretch>
            <a:fillRect/>
          </a:stretch>
        </p:blipFill>
        <p:spPr>
          <a:xfrm>
            <a:off x="0" y="-375564"/>
            <a:ext cx="24384001" cy="16256002"/>
          </a:xfrm>
          <a:prstGeom prst="rect">
            <a:avLst/>
          </a:prstGeom>
          <a:ln w="12700">
            <a:miter lim="400000"/>
          </a:ln>
        </p:spPr>
      </p:pic>
      <p:grpSp>
        <p:nvGrpSpPr>
          <p:cNvPr id="238" name="Group"/>
          <p:cNvGrpSpPr/>
          <p:nvPr/>
        </p:nvGrpSpPr>
        <p:grpSpPr>
          <a:xfrm>
            <a:off x="673958" y="788574"/>
            <a:ext cx="1928408" cy="1873079"/>
            <a:chOff x="0" y="0"/>
            <a:chExt cx="1928406" cy="1873077"/>
          </a:xfrm>
        </p:grpSpPr>
        <p:sp>
          <p:nvSpPr>
            <p:cNvPr id="236" name="Square"/>
            <p:cNvSpPr/>
            <p:nvPr/>
          </p:nvSpPr>
          <p:spPr>
            <a:xfrm>
              <a:off x="203128" y="175299"/>
              <a:ext cx="1522279" cy="1522279"/>
            </a:xfrm>
            <a:prstGeom prst="rect">
              <a:avLst/>
            </a:prstGeom>
            <a:solidFill>
              <a:srgbClr val="FFFFFF"/>
            </a:solidFill>
            <a:ln w="25400" cap="flat">
              <a:solidFill>
                <a:srgbClr val="85888D"/>
              </a:solidFill>
              <a:prstDash val="solid"/>
              <a:miter lim="400000"/>
            </a:ln>
            <a:effectLst/>
          </p:spPr>
          <p:txBody>
            <a:bodyPr wrap="square" lIns="71437" tIns="71437" rIns="71437" bIns="71437" numCol="1" anchor="ctr">
              <a:noAutofit/>
            </a:bodyPr>
            <a:lstStyle/>
            <a:p>
              <a:pPr defTabSz="821531">
                <a:defRPr>
                  <a:solidFill>
                    <a:srgbClr val="000000"/>
                  </a:solidFill>
                  <a:latin typeface="Helvetica Light"/>
                  <a:ea typeface="Helvetica Light"/>
                  <a:cs typeface="Helvetica Light"/>
                  <a:sym typeface="Helvetica Light"/>
                </a:defRPr>
              </a:pPr>
              <a:endParaRPr/>
            </a:p>
          </p:txBody>
        </p:sp>
        <p:pic>
          <p:nvPicPr>
            <p:cNvPr id="237" name="pasted-image.pdf" descr="pasted-image.pdf"/>
            <p:cNvPicPr>
              <a:picLocks noChangeAspect="1"/>
            </p:cNvPicPr>
            <p:nvPr/>
          </p:nvPicPr>
          <p:blipFill>
            <a:blip r:embed="rId3"/>
            <a:srcRect r="74104"/>
            <a:stretch>
              <a:fillRect/>
            </a:stretch>
          </p:blipFill>
          <p:spPr>
            <a:xfrm>
              <a:off x="0" y="0"/>
              <a:ext cx="1928407" cy="1873078"/>
            </a:xfrm>
            <a:prstGeom prst="rect">
              <a:avLst/>
            </a:prstGeom>
            <a:ln w="12700" cap="flat">
              <a:noFill/>
              <a:miter lim="400000"/>
            </a:ln>
            <a:effectLst/>
          </p:spPr>
        </p:pic>
      </p:grpSp>
      <p:sp>
        <p:nvSpPr>
          <p:cNvPr id="239" name="Mental Health…"/>
          <p:cNvSpPr/>
          <p:nvPr/>
        </p:nvSpPr>
        <p:spPr>
          <a:xfrm>
            <a:off x="2760014" y="586533"/>
            <a:ext cx="6467781" cy="192595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l">
              <a:lnSpc>
                <a:spcPct val="80000"/>
              </a:lnSpc>
              <a:defRPr sz="6400">
                <a:solidFill>
                  <a:srgbClr val="FFFFFF"/>
                </a:solidFill>
                <a:latin typeface="Montserrat Bold"/>
                <a:ea typeface="Montserrat Bold"/>
                <a:cs typeface="Montserrat Bold"/>
                <a:sym typeface="Montserrat Bold"/>
              </a:defRPr>
            </a:pPr>
            <a:r>
              <a:t>Mental Health</a:t>
            </a:r>
          </a:p>
          <a:p>
            <a:pPr algn="l">
              <a:lnSpc>
                <a:spcPct val="80000"/>
              </a:lnSpc>
              <a:defRPr sz="6400">
                <a:solidFill>
                  <a:srgbClr val="FFFFFF"/>
                </a:solidFill>
                <a:latin typeface="Montserrat Bold"/>
                <a:ea typeface="Montserrat Bold"/>
                <a:cs typeface="Montserrat Bold"/>
                <a:sym typeface="Montserrat Bold"/>
              </a:defRPr>
            </a:pPr>
            <a:r>
              <a:t>and Black MSM</a:t>
            </a:r>
          </a:p>
        </p:txBody>
      </p:sp>
      <p:grpSp>
        <p:nvGrpSpPr>
          <p:cNvPr id="246" name="Group"/>
          <p:cNvGrpSpPr/>
          <p:nvPr/>
        </p:nvGrpSpPr>
        <p:grpSpPr>
          <a:xfrm>
            <a:off x="4613" y="12718992"/>
            <a:ext cx="24374774" cy="1008964"/>
            <a:chOff x="0" y="0"/>
            <a:chExt cx="24374773" cy="1008962"/>
          </a:xfrm>
        </p:grpSpPr>
        <p:sp>
          <p:nvSpPr>
            <p:cNvPr id="240" name="Rectangle"/>
            <p:cNvSpPr/>
            <p:nvPr/>
          </p:nvSpPr>
          <p:spPr>
            <a:xfrm rot="16200000">
              <a:off x="8619701" y="-1763759"/>
              <a:ext cx="1008964" cy="4536482"/>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41" name="Rectangle"/>
            <p:cNvSpPr/>
            <p:nvPr/>
          </p:nvSpPr>
          <p:spPr>
            <a:xfrm rot="16200000">
              <a:off x="12201084" y="-980378"/>
              <a:ext cx="1008963" cy="296971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42" name="Rectangle"/>
            <p:cNvSpPr/>
            <p:nvPr/>
          </p:nvSpPr>
          <p:spPr>
            <a:xfrm rot="16200000">
              <a:off x="22385433" y="-980378"/>
              <a:ext cx="1008963" cy="2969718"/>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43" name="Rectangle"/>
            <p:cNvSpPr/>
            <p:nvPr/>
          </p:nvSpPr>
          <p:spPr>
            <a:xfrm rot="16200000">
              <a:off x="18402234" y="-1990056"/>
              <a:ext cx="1008964" cy="4989076"/>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44" name="Rectangle"/>
            <p:cNvSpPr/>
            <p:nvPr/>
          </p:nvSpPr>
          <p:spPr>
            <a:xfrm rot="16200000">
              <a:off x="14847920" y="-660658"/>
              <a:ext cx="1008963" cy="2330279"/>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45" name="Rectangle"/>
            <p:cNvSpPr/>
            <p:nvPr/>
          </p:nvSpPr>
          <p:spPr>
            <a:xfrm rot="16200000">
              <a:off x="3034236" y="-3034237"/>
              <a:ext cx="1008963" cy="7077437"/>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238"/>
                                        </p:tgtEl>
                                        <p:attrNameLst>
                                          <p:attrName>style.visibility</p:attrName>
                                        </p:attrNameLst>
                                      </p:cBhvr>
                                      <p:to>
                                        <p:strVal val="visible"/>
                                      </p:to>
                                    </p:set>
                                    <p:anim calcmode="lin" valueType="num">
                                      <p:cBhvr>
                                        <p:cTn id="7" dur="700" fill="hold"/>
                                        <p:tgtEl>
                                          <p:spTgt spid="238"/>
                                        </p:tgtEl>
                                        <p:attrNameLst>
                                          <p:attrName>ppt_w</p:attrName>
                                        </p:attrNameLst>
                                      </p:cBhvr>
                                      <p:tavLst>
                                        <p:tav tm="0">
                                          <p:val>
                                            <p:fltVal val="0"/>
                                          </p:val>
                                        </p:tav>
                                        <p:tav tm="100000">
                                          <p:val>
                                            <p:strVal val="#ppt_w"/>
                                          </p:val>
                                        </p:tav>
                                      </p:tavLst>
                                    </p:anim>
                                    <p:anim calcmode="lin" valueType="num">
                                      <p:cBhvr>
                                        <p:cTn id="8" dur="700" fill="hold"/>
                                        <p:tgtEl>
                                          <p:spTgt spid="238"/>
                                        </p:tgtEl>
                                        <p:attrNameLst>
                                          <p:attrName>ppt_h</p:attrName>
                                        </p:attrNameLst>
                                      </p:cBhvr>
                                      <p:tavLst>
                                        <p:tav tm="0">
                                          <p:val>
                                            <p:fltVal val="0"/>
                                          </p:val>
                                        </p:tav>
                                        <p:tav tm="100000">
                                          <p:val>
                                            <p:strVal val="#ppt_h"/>
                                          </p:val>
                                        </p:tav>
                                      </p:tavLst>
                                    </p:anim>
                                    <p:anim calcmode="lin" valueType="num">
                                      <p:cBhvr>
                                        <p:cTn id="9" dur="700" fill="hold"/>
                                        <p:tgtEl>
                                          <p:spTgt spid="238"/>
                                        </p:tgtEl>
                                        <p:attrNameLst>
                                          <p:attrName>ppt_x</p:attrName>
                                        </p:attrNameLst>
                                      </p:cBhvr>
                                      <p:tavLst>
                                        <p:tav tm="0" fmla="#ppt_x+(cos(-2*pi*(1-$))*-#ppt_x-sin(-2*pi*(1-$))*(1-#ppt_y))*(1-$)">
                                          <p:val>
                                            <p:fltVal val="0"/>
                                          </p:val>
                                        </p:tav>
                                        <p:tav tm="100000">
                                          <p:val>
                                            <p:fltVal val="1"/>
                                          </p:val>
                                        </p:tav>
                                      </p:tavLst>
                                    </p:anim>
                                    <p:anim calcmode="lin" valueType="num">
                                      <p:cBhvr>
                                        <p:cTn id="10" dur="700" fill="hold"/>
                                        <p:tgtEl>
                                          <p:spTgt spid="2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2" nodeType="clickEffect">
                                  <p:stCondLst>
                                    <p:cond delay="0"/>
                                  </p:stCondLst>
                                  <p:iterate>
                                    <p:tmAbs val="0"/>
                                  </p:iterate>
                                  <p:childTnLst>
                                    <p:set>
                                      <p:cBhvr>
                                        <p:cTn id="14" fill="hold"/>
                                        <p:tgtEl>
                                          <p:spTgt spid="239"/>
                                        </p:tgtEl>
                                        <p:attrNameLst>
                                          <p:attrName>style.visibility</p:attrName>
                                        </p:attrNameLst>
                                      </p:cBhvr>
                                      <p:to>
                                        <p:strVal val="visible"/>
                                      </p:to>
                                    </p:set>
                                    <p:animEffect transition="in" filter="wipe(down)">
                                      <p:cBhvr>
                                        <p:cTn id="15" dur="1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1" animBg="1" advAuto="0"/>
      <p:bldP spid="239"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Factors Affecting Behavioral Health for Black MSM"/>
          <p:cNvSpPr/>
          <p:nvPr/>
        </p:nvSpPr>
        <p:spPr>
          <a:xfrm>
            <a:off x="1947216" y="-40991"/>
            <a:ext cx="20908645" cy="42123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821531">
              <a:lnSpc>
                <a:spcPct val="90000"/>
              </a:lnSpc>
              <a:defRPr sz="9600">
                <a:solidFill>
                  <a:srgbClr val="D63D26"/>
                </a:solidFill>
                <a:latin typeface="Montserrat Bold"/>
                <a:ea typeface="Montserrat Bold"/>
                <a:cs typeface="Montserrat Bold"/>
                <a:sym typeface="Montserrat Bold"/>
              </a:defRPr>
            </a:lvl1pPr>
          </a:lstStyle>
          <a:p>
            <a:r>
              <a:t>Factors Affecting Behavioral Health for Black MSM</a:t>
            </a:r>
          </a:p>
        </p:txBody>
      </p:sp>
      <p:sp>
        <p:nvSpPr>
          <p:cNvPr id="249" name="Psychosocial stressors…"/>
          <p:cNvSpPr/>
          <p:nvPr/>
        </p:nvSpPr>
        <p:spPr>
          <a:xfrm>
            <a:off x="1371811" y="5256773"/>
            <a:ext cx="11927712" cy="7838015"/>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p>
            <a:pPr marL="635000" indent="-635000" algn="l" defTabSz="821531">
              <a:spcBef>
                <a:spcPts val="2000"/>
              </a:spcBef>
              <a:buClr>
                <a:srgbClr val="D8BA66"/>
              </a:buClr>
              <a:buSzPct val="75000"/>
              <a:buChar char="‣"/>
              <a:defRPr sz="4000">
                <a:solidFill>
                  <a:srgbClr val="53585F"/>
                </a:solidFill>
              </a:defRPr>
            </a:pPr>
            <a:r>
              <a:t>Psychosocial stressors</a:t>
            </a:r>
          </a:p>
          <a:p>
            <a:pPr marL="635000" indent="-635000" algn="l" defTabSz="821531">
              <a:spcBef>
                <a:spcPts val="2000"/>
              </a:spcBef>
              <a:buClr>
                <a:srgbClr val="D8BA66"/>
              </a:buClr>
              <a:buSzPct val="75000"/>
              <a:buChar char="‣"/>
              <a:defRPr sz="4000">
                <a:solidFill>
                  <a:srgbClr val="53585F"/>
                </a:solidFill>
              </a:defRPr>
            </a:pPr>
            <a:r>
              <a:t>Low self-esteem, sense of mastery </a:t>
            </a:r>
          </a:p>
          <a:p>
            <a:pPr marL="635000" indent="-635000" algn="l" defTabSz="821531">
              <a:spcBef>
                <a:spcPts val="2000"/>
              </a:spcBef>
              <a:buClr>
                <a:srgbClr val="D8BA66"/>
              </a:buClr>
              <a:buSzPct val="75000"/>
              <a:buChar char="‣"/>
              <a:defRPr sz="4000">
                <a:solidFill>
                  <a:srgbClr val="53585F"/>
                </a:solidFill>
              </a:defRPr>
            </a:pPr>
            <a:r>
              <a:t>Low socio-economic status</a:t>
            </a:r>
          </a:p>
          <a:p>
            <a:pPr marL="635000" indent="-635000" algn="l" defTabSz="821531">
              <a:spcBef>
                <a:spcPts val="2000"/>
              </a:spcBef>
              <a:buClr>
                <a:srgbClr val="D8BA66"/>
              </a:buClr>
              <a:buSzPct val="75000"/>
              <a:buChar char="‣"/>
              <a:defRPr sz="4000">
                <a:solidFill>
                  <a:srgbClr val="53585F"/>
                </a:solidFill>
              </a:defRPr>
            </a:pPr>
            <a:r>
              <a:t>Racial discrimination, violence, incarceration</a:t>
            </a:r>
          </a:p>
          <a:p>
            <a:pPr marL="635000" indent="-635000" algn="l" defTabSz="821531">
              <a:spcBef>
                <a:spcPts val="2000"/>
              </a:spcBef>
              <a:buClr>
                <a:srgbClr val="D8BA66"/>
              </a:buClr>
              <a:buSzPct val="75000"/>
              <a:buChar char="‣"/>
              <a:defRPr sz="4000">
                <a:solidFill>
                  <a:srgbClr val="53585F"/>
                </a:solidFill>
              </a:defRPr>
            </a:pPr>
            <a:r>
              <a:t>Perceived masculine role as “provider”</a:t>
            </a:r>
          </a:p>
          <a:p>
            <a:pPr marL="635000" indent="-635000" algn="l" defTabSz="821531">
              <a:spcBef>
                <a:spcPts val="2000"/>
              </a:spcBef>
              <a:buClr>
                <a:srgbClr val="D8BA66"/>
              </a:buClr>
              <a:buSzPct val="75000"/>
              <a:buChar char="‣"/>
              <a:defRPr sz="4000">
                <a:solidFill>
                  <a:srgbClr val="53585F"/>
                </a:solidFill>
              </a:defRPr>
            </a:pPr>
            <a:r>
              <a:t>Negative life events for African American </a:t>
            </a:r>
            <a:br/>
            <a:r>
              <a:t>male adolescents</a:t>
            </a:r>
          </a:p>
          <a:p>
            <a:pPr marL="635000" indent="-635000" algn="l" defTabSz="821531">
              <a:spcBef>
                <a:spcPts val="2000"/>
              </a:spcBef>
              <a:buClr>
                <a:srgbClr val="D8BA66"/>
              </a:buClr>
              <a:buSzPct val="75000"/>
              <a:buChar char="‣"/>
              <a:defRPr sz="4000">
                <a:solidFill>
                  <a:srgbClr val="53585F"/>
                </a:solidFill>
              </a:defRPr>
            </a:pPr>
            <a:r>
              <a:t>Religious community</a:t>
            </a:r>
          </a:p>
        </p:txBody>
      </p:sp>
      <p:sp>
        <p:nvSpPr>
          <p:cNvPr id="250" name="Kinship and social support…"/>
          <p:cNvSpPr/>
          <p:nvPr/>
        </p:nvSpPr>
        <p:spPr>
          <a:xfrm>
            <a:off x="13010717" y="5407677"/>
            <a:ext cx="9413440" cy="2900646"/>
          </a:xfrm>
          <a:prstGeom prst="rect">
            <a:avLst/>
          </a:prstGeom>
          <a:ln w="12700">
            <a:miter lim="400000"/>
          </a:ln>
          <a:extLst>
            <a:ext uri="{C572A759-6A51-4108-AA02-DFA0A04FC94B}">
              <ma14:wrappingTextBoxFlag xmlns="" xmlns:ma14="http://schemas.microsoft.com/office/mac/drawingml/2011/main" val="1"/>
            </a:ext>
          </a:extLst>
        </p:spPr>
        <p:txBody>
          <a:bodyPr lIns="254000" tIns="254000" rIns="254000" bIns="254000"/>
          <a:lstStyle/>
          <a:p>
            <a:pPr marL="635000" indent="-635000" algn="l" defTabSz="821531">
              <a:spcBef>
                <a:spcPts val="2000"/>
              </a:spcBef>
              <a:buClr>
                <a:srgbClr val="D8BA66"/>
              </a:buClr>
              <a:buSzPct val="75000"/>
              <a:buChar char="‣"/>
              <a:defRPr sz="4000">
                <a:solidFill>
                  <a:srgbClr val="53585F"/>
                </a:solidFill>
              </a:defRPr>
            </a:pPr>
            <a:r>
              <a:t>Kinship and social support</a:t>
            </a:r>
          </a:p>
          <a:p>
            <a:pPr marL="635000" indent="-635000" algn="l" defTabSz="821531">
              <a:spcBef>
                <a:spcPts val="2000"/>
              </a:spcBef>
              <a:buClr>
                <a:srgbClr val="D8BA66"/>
              </a:buClr>
              <a:buSzPct val="75000"/>
              <a:buChar char="‣"/>
              <a:defRPr sz="4000">
                <a:solidFill>
                  <a:srgbClr val="53585F"/>
                </a:solidFill>
              </a:defRPr>
            </a:pPr>
            <a:r>
              <a:t>High self-esteem</a:t>
            </a:r>
          </a:p>
          <a:p>
            <a:pPr marL="635000" indent="-635000" algn="l" defTabSz="821531">
              <a:spcBef>
                <a:spcPts val="2000"/>
              </a:spcBef>
              <a:buClr>
                <a:srgbClr val="D8BA66"/>
              </a:buClr>
              <a:buSzPct val="75000"/>
              <a:buChar char="‣"/>
              <a:defRPr sz="4000">
                <a:solidFill>
                  <a:srgbClr val="53585F"/>
                </a:solidFill>
              </a:defRPr>
            </a:pPr>
            <a:r>
              <a:t>High sense of mastery</a:t>
            </a:r>
          </a:p>
        </p:txBody>
      </p:sp>
      <p:grpSp>
        <p:nvGrpSpPr>
          <p:cNvPr id="257" name="Group"/>
          <p:cNvGrpSpPr/>
          <p:nvPr/>
        </p:nvGrpSpPr>
        <p:grpSpPr>
          <a:xfrm>
            <a:off x="4613" y="12718992"/>
            <a:ext cx="24374774" cy="1008964"/>
            <a:chOff x="0" y="0"/>
            <a:chExt cx="24374773" cy="1008962"/>
          </a:xfrm>
        </p:grpSpPr>
        <p:sp>
          <p:nvSpPr>
            <p:cNvPr id="251" name="Rectangle"/>
            <p:cNvSpPr/>
            <p:nvPr/>
          </p:nvSpPr>
          <p:spPr>
            <a:xfrm rot="16200000">
              <a:off x="8619701" y="-1763759"/>
              <a:ext cx="1008964" cy="4536482"/>
            </a:xfrm>
            <a:prstGeom prst="rect">
              <a:avLst/>
            </a:prstGeom>
            <a:solidFill>
              <a:srgbClr val="D63D2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52" name="Rectangle"/>
            <p:cNvSpPr/>
            <p:nvPr/>
          </p:nvSpPr>
          <p:spPr>
            <a:xfrm rot="16200000">
              <a:off x="12201084" y="-980378"/>
              <a:ext cx="1008963" cy="2969718"/>
            </a:xfrm>
            <a:prstGeom prst="rect">
              <a:avLst/>
            </a:prstGeom>
            <a:solidFill>
              <a:srgbClr val="BC3621"/>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53" name="Rectangle"/>
            <p:cNvSpPr/>
            <p:nvPr/>
          </p:nvSpPr>
          <p:spPr>
            <a:xfrm rot="16200000">
              <a:off x="22385433" y="-980378"/>
              <a:ext cx="1008963" cy="2969718"/>
            </a:xfrm>
            <a:prstGeom prst="rect">
              <a:avLst/>
            </a:prstGeom>
            <a:solidFill>
              <a:srgbClr val="037479"/>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54" name="Rectangle"/>
            <p:cNvSpPr/>
            <p:nvPr/>
          </p:nvSpPr>
          <p:spPr>
            <a:xfrm rot="16200000">
              <a:off x="18402234" y="-1990056"/>
              <a:ext cx="1008964" cy="4989076"/>
            </a:xfrm>
            <a:prstGeom prst="rect">
              <a:avLst/>
            </a:prstGeom>
            <a:solidFill>
              <a:srgbClr val="10909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55" name="Rectangle"/>
            <p:cNvSpPr/>
            <p:nvPr/>
          </p:nvSpPr>
          <p:spPr>
            <a:xfrm rot="16200000">
              <a:off x="14847920" y="-660658"/>
              <a:ext cx="1008963" cy="2330279"/>
            </a:xfrm>
            <a:prstGeom prst="rect">
              <a:avLst/>
            </a:prstGeom>
            <a:solidFill>
              <a:srgbClr val="D8BA66"/>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sp>
          <p:nvSpPr>
            <p:cNvPr id="256" name="Rectangle"/>
            <p:cNvSpPr/>
            <p:nvPr/>
          </p:nvSpPr>
          <p:spPr>
            <a:xfrm rot="16200000">
              <a:off x="3034236" y="-3034237"/>
              <a:ext cx="1008963" cy="7077437"/>
            </a:xfrm>
            <a:prstGeom prst="rect">
              <a:avLst/>
            </a:prstGeom>
            <a:solidFill>
              <a:srgbClr val="BCBBBB"/>
            </a:solidFill>
            <a:ln w="12700" cap="flat">
              <a:noFill/>
              <a:miter lim="400000"/>
            </a:ln>
            <a:effectLst/>
          </p:spPr>
          <p:txBody>
            <a:bodyPr wrap="square" lIns="71437" tIns="71437" rIns="71437" bIns="71437" numCol="1" anchor="ctr">
              <a:noAutofit/>
            </a:bodyPr>
            <a:lstStyle/>
            <a:p>
              <a:pPr defTabSz="821531">
                <a:defRPr>
                  <a:solidFill>
                    <a:srgbClr val="FFFFFF"/>
                  </a:solidFill>
                  <a:latin typeface="Helvetica"/>
                  <a:ea typeface="Helvetica"/>
                  <a:cs typeface="Helvetica"/>
                  <a:sym typeface="Helvetica"/>
                </a:defRPr>
              </a:pPr>
              <a:endParaRPr/>
            </a:p>
          </p:txBody>
        </p:sp>
      </p:grpSp>
      <p:sp>
        <p:nvSpPr>
          <p:cNvPr id="258" name="Barriers"/>
          <p:cNvSpPr/>
          <p:nvPr/>
        </p:nvSpPr>
        <p:spPr>
          <a:xfrm>
            <a:off x="3329047" y="3997579"/>
            <a:ext cx="5048634" cy="928687"/>
          </a:xfrm>
          <a:prstGeom prst="rect">
            <a:avLst/>
          </a:prstGeom>
          <a:solidFill>
            <a:srgbClr val="D8BA66"/>
          </a:solidFill>
          <a:ln w="12700">
            <a:miter lim="400000"/>
          </a:ln>
          <a:effectLst>
            <a:outerShdw blurRad="190500" dist="50800" dir="5400000" rotWithShape="0">
              <a:srgbClr val="000000">
                <a:alpha val="24679"/>
              </a:srgbClr>
            </a:outerShdw>
          </a:effectLst>
          <a:extLst>
            <a:ext uri="{C572A759-6A51-4108-AA02-DFA0A04FC94B}">
              <ma14:wrappingTextBoxFlag xmlns="" xmlns:ma14="http://schemas.microsoft.com/office/mac/drawingml/2011/main" val="1"/>
            </a:ext>
          </a:extLst>
        </p:spPr>
        <p:txBody>
          <a:bodyPr lIns="0" tIns="0" rIns="0" bIns="0" anchor="ctr"/>
          <a:lstStyle>
            <a:lvl1pPr defTabSz="821531">
              <a:defRPr sz="4800" cap="all">
                <a:solidFill>
                  <a:srgbClr val="FFFFFF"/>
                </a:solidFill>
              </a:defRPr>
            </a:lvl1pPr>
          </a:lstStyle>
          <a:p>
            <a:r>
              <a:t>Barriers</a:t>
            </a:r>
          </a:p>
        </p:txBody>
      </p:sp>
      <p:sp>
        <p:nvSpPr>
          <p:cNvPr id="259" name="Protective Factors"/>
          <p:cNvSpPr/>
          <p:nvPr/>
        </p:nvSpPr>
        <p:spPr>
          <a:xfrm>
            <a:off x="13965756" y="3997579"/>
            <a:ext cx="7503363" cy="928687"/>
          </a:xfrm>
          <a:prstGeom prst="rect">
            <a:avLst/>
          </a:prstGeom>
          <a:solidFill>
            <a:srgbClr val="D8BA66"/>
          </a:solidFill>
          <a:ln w="12700">
            <a:miter lim="400000"/>
          </a:ln>
          <a:effectLst>
            <a:outerShdw blurRad="190500" dist="50800" dir="5400000" rotWithShape="0">
              <a:srgbClr val="000000">
                <a:alpha val="24679"/>
              </a:srgbClr>
            </a:outerShdw>
          </a:effectLst>
          <a:extLst>
            <a:ext uri="{C572A759-6A51-4108-AA02-DFA0A04FC94B}">
              <ma14:wrappingTextBoxFlag xmlns="" xmlns:ma14="http://schemas.microsoft.com/office/mac/drawingml/2011/main" val="1"/>
            </a:ext>
          </a:extLst>
        </p:spPr>
        <p:txBody>
          <a:bodyPr lIns="0" tIns="0" rIns="0" bIns="0" anchor="ctr"/>
          <a:lstStyle>
            <a:lvl1pPr defTabSz="821531">
              <a:defRPr sz="4800" cap="all">
                <a:solidFill>
                  <a:srgbClr val="FFFFFF"/>
                </a:solidFill>
              </a:defRPr>
            </a:lvl1pPr>
          </a:lstStyle>
          <a:p>
            <a:r>
              <a:t>Protective Factors</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1B4BC"/>
      </a:dk1>
      <a:lt1>
        <a:srgbClr val="BCBBBB"/>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ato Bold"/>
        <a:ea typeface="Lato Bold"/>
        <a:cs typeface="Lato Bold"/>
      </a:majorFont>
      <a:minorFont>
        <a:latin typeface="Lato Bold"/>
        <a:ea typeface="Lato Bold"/>
        <a:cs typeface="Lat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64293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BCBBBB"/>
            </a:solidFill>
            <a:effectLst/>
            <a:uFillTx/>
            <a:latin typeface="+mn-lt"/>
            <a:ea typeface="+mn-ea"/>
            <a:cs typeface="+mn-cs"/>
            <a:sym typeface="Lato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ato Bold"/>
        <a:ea typeface="Lato Bold"/>
        <a:cs typeface="Lato Bold"/>
      </a:majorFont>
      <a:minorFont>
        <a:latin typeface="Lato Bold"/>
        <a:ea typeface="Lato Bold"/>
        <a:cs typeface="Lat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64293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BCBBBB"/>
            </a:solidFill>
            <a:effectLst/>
            <a:uFillTx/>
            <a:latin typeface="+mn-lt"/>
            <a:ea typeface="+mn-ea"/>
            <a:cs typeface="+mn-cs"/>
            <a:sym typeface="Lato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C4FC7623AF6C4BB343DF906F871D68" ma:contentTypeVersion="10" ma:contentTypeDescription="Create a new document." ma:contentTypeScope="" ma:versionID="64f5e55ac7f93d5af65bf7e96b87346a">
  <xsd:schema xmlns:xsd="http://www.w3.org/2001/XMLSchema" xmlns:xs="http://www.w3.org/2001/XMLSchema" xmlns:p="http://schemas.microsoft.com/office/2006/metadata/properties" xmlns:ns2="95034a0c-b3b4-46f3-b50f-033e5eedcbd1" xmlns:ns3="ad82ae81-ee64-4f74-b6b8-25437747f770" targetNamespace="http://schemas.microsoft.com/office/2006/metadata/properties" ma:root="true" ma:fieldsID="8d6c0e691a44bd6810a4db49347401df" ns2:_="" ns3:_="">
    <xsd:import namespace="95034a0c-b3b4-46f3-b50f-033e5eedcbd1"/>
    <xsd:import namespace="ad82ae81-ee64-4f74-b6b8-25437747f7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034a0c-b3b4-46f3-b50f-033e5eedcbd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82ae81-ee64-4f74-b6b8-25437747f77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FA1790-A6D4-4625-B234-3E28F1CE3C5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2E82B0B-4E35-4F2C-B128-EE2D4FCF1B3A}">
  <ds:schemaRefs>
    <ds:schemaRef ds:uri="http://schemas.microsoft.com/sharepoint/v3/contenttype/forms"/>
  </ds:schemaRefs>
</ds:datastoreItem>
</file>

<file path=customXml/itemProps3.xml><?xml version="1.0" encoding="utf-8"?>
<ds:datastoreItem xmlns:ds="http://schemas.openxmlformats.org/officeDocument/2006/customXml" ds:itemID="{82277B4A-6A46-496D-8F22-2EDAFBEA9B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034a0c-b3b4-46f3-b50f-033e5eedcbd1"/>
    <ds:schemaRef ds:uri="ad82ae81-ee64-4f74-b6b8-25437747f7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5756</TotalTime>
  <Words>5893</Words>
  <Application>Microsoft Macintosh PowerPoint</Application>
  <PresentationFormat>Custom</PresentationFormat>
  <Paragraphs>614</Paragraphs>
  <Slides>44</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Helvetica</vt:lpstr>
      <vt:lpstr>Helvetica Light</vt:lpstr>
      <vt:lpstr>Helvetica Neue</vt:lpstr>
      <vt:lpstr>Lato Bold</vt:lpstr>
      <vt:lpstr>Lato Regular</vt:lpstr>
      <vt:lpstr>Montserrat Bold</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Milanes Morejon</dc:creator>
  <cp:lastModifiedBy>Alan Gambrell</cp:lastModifiedBy>
  <cp:revision>5</cp:revision>
  <dcterms:modified xsi:type="dcterms:W3CDTF">2021-02-01T22:57:48Z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0x010100DBC4FC7623AF6C4BB343DF906F871D68</vt:lpwstr>
  </property>
</Properties>
</file>