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93" r:id="rId3"/>
    <p:sldId id="258" r:id="rId4"/>
    <p:sldId id="259" r:id="rId5"/>
    <p:sldId id="260" r:id="rId6"/>
    <p:sldId id="262" r:id="rId7"/>
    <p:sldId id="263" r:id="rId8"/>
    <p:sldId id="267" r:id="rId9"/>
    <p:sldId id="290" r:id="rId10"/>
    <p:sldId id="285" r:id="rId11"/>
    <p:sldId id="264" r:id="rId12"/>
    <p:sldId id="268" r:id="rId13"/>
    <p:sldId id="265" r:id="rId14"/>
    <p:sldId id="269" r:id="rId15"/>
    <p:sldId id="295" r:id="rId16"/>
    <p:sldId id="266" r:id="rId17"/>
    <p:sldId id="270" r:id="rId18"/>
    <p:sldId id="296" r:id="rId19"/>
    <p:sldId id="286" r:id="rId20"/>
    <p:sldId id="287" r:id="rId21"/>
    <p:sldId id="273" r:id="rId22"/>
    <p:sldId id="288" r:id="rId23"/>
    <p:sldId id="276" r:id="rId24"/>
    <p:sldId id="297" r:id="rId25"/>
    <p:sldId id="291" r:id="rId26"/>
    <p:sldId id="298" r:id="rId27"/>
    <p:sldId id="292" r:id="rId28"/>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ett, Kevin F (HEALTH)" initials="GKF(" lastIdx="8" clrIdx="0">
    <p:extLst>
      <p:ext uri="{19B8F6BF-5375-455C-9EA6-DF929625EA0E}">
        <p15:presenceInfo xmlns:p15="http://schemas.microsoft.com/office/powerpoint/2012/main" userId="S::kevin.garrett@health.ny.gov::4a8d0ffb-005c-4bee-bac6-ff809399dc6e" providerId="AD"/>
      </p:ext>
    </p:extLst>
  </p:cmAuthor>
  <p:cmAuthor id="2" name="omd" initials="o" lastIdx="2" clrIdx="1">
    <p:extLst>
      <p:ext uri="{19B8F6BF-5375-455C-9EA6-DF929625EA0E}">
        <p15:presenceInfo xmlns:p15="http://schemas.microsoft.com/office/powerpoint/2012/main" userId="omd" providerId="None"/>
      </p:ext>
    </p:extLst>
  </p:cmAuthor>
  <p:cmAuthor id="3" name="Clemens Steinbock" initials="CS" lastIdx="7" clrIdx="2">
    <p:extLst>
      <p:ext uri="{19B8F6BF-5375-455C-9EA6-DF929625EA0E}">
        <p15:presenceInfo xmlns:p15="http://schemas.microsoft.com/office/powerpoint/2012/main" userId="ddbf4e62fc8ebc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6" autoAdjust="0"/>
    <p:restoredTop sz="82903" autoAdjust="0"/>
  </p:normalViewPr>
  <p:slideViewPr>
    <p:cSldViewPr snapToGrid="0">
      <p:cViewPr varScale="1">
        <p:scale>
          <a:sx n="91" d="100"/>
          <a:sy n="91" d="100"/>
        </p:scale>
        <p:origin x="1554"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FA761B-9C59-45B7-AC56-08ABE3081E92}" type="datetimeFigureOut">
              <a:rPr lang="en-US" smtClean="0"/>
              <a:t>2/3/2021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EC30F2-BA7D-47B9-8382-190F49DB24B5}" type="slidenum">
              <a:rPr lang="en-US" smtClean="0"/>
              <a:t>‹#›</a:t>
            </a:fld>
            <a:endParaRPr lang="en-US"/>
          </a:p>
        </p:txBody>
      </p:sp>
    </p:spTree>
    <p:extLst>
      <p:ext uri="{BB962C8B-B14F-4D97-AF65-F5344CB8AC3E}">
        <p14:creationId xmlns:p14="http://schemas.microsoft.com/office/powerpoint/2010/main" val="146420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C30F2-BA7D-47B9-8382-190F49DB24B5}" type="slidenum">
              <a:rPr lang="en-US" smtClean="0"/>
              <a:t>1</a:t>
            </a:fld>
            <a:endParaRPr lang="en-US"/>
          </a:p>
        </p:txBody>
      </p:sp>
    </p:spTree>
    <p:extLst>
      <p:ext uri="{BB962C8B-B14F-4D97-AF65-F5344CB8AC3E}">
        <p14:creationId xmlns:p14="http://schemas.microsoft.com/office/powerpoint/2010/main" val="294797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11</a:t>
            </a:fld>
            <a:endParaRPr lang="en-US"/>
          </a:p>
        </p:txBody>
      </p:sp>
    </p:spTree>
    <p:extLst>
      <p:ext uri="{BB962C8B-B14F-4D97-AF65-F5344CB8AC3E}">
        <p14:creationId xmlns:p14="http://schemas.microsoft.com/office/powerpoint/2010/main" val="36385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12</a:t>
            </a:fld>
            <a:endParaRPr lang="en-US"/>
          </a:p>
        </p:txBody>
      </p:sp>
    </p:spTree>
    <p:extLst>
      <p:ext uri="{BB962C8B-B14F-4D97-AF65-F5344CB8AC3E}">
        <p14:creationId xmlns:p14="http://schemas.microsoft.com/office/powerpoint/2010/main" val="377358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13</a:t>
            </a:fld>
            <a:endParaRPr lang="en-US"/>
          </a:p>
        </p:txBody>
      </p:sp>
    </p:spTree>
    <p:extLst>
      <p:ext uri="{BB962C8B-B14F-4D97-AF65-F5344CB8AC3E}">
        <p14:creationId xmlns:p14="http://schemas.microsoft.com/office/powerpoint/2010/main" val="332519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14</a:t>
            </a:fld>
            <a:endParaRPr lang="en-US"/>
          </a:p>
        </p:txBody>
      </p:sp>
    </p:spTree>
    <p:extLst>
      <p:ext uri="{BB962C8B-B14F-4D97-AF65-F5344CB8AC3E}">
        <p14:creationId xmlns:p14="http://schemas.microsoft.com/office/powerpoint/2010/main" val="318914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16</a:t>
            </a:fld>
            <a:endParaRPr lang="en-US"/>
          </a:p>
        </p:txBody>
      </p:sp>
    </p:spTree>
    <p:extLst>
      <p:ext uri="{BB962C8B-B14F-4D97-AF65-F5344CB8AC3E}">
        <p14:creationId xmlns:p14="http://schemas.microsoft.com/office/powerpoint/2010/main" val="229735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17</a:t>
            </a:fld>
            <a:endParaRPr lang="en-US"/>
          </a:p>
        </p:txBody>
      </p:sp>
    </p:spTree>
    <p:extLst>
      <p:ext uri="{BB962C8B-B14F-4D97-AF65-F5344CB8AC3E}">
        <p14:creationId xmlns:p14="http://schemas.microsoft.com/office/powerpoint/2010/main" val="96874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19</a:t>
            </a:fld>
            <a:endParaRPr lang="en-US"/>
          </a:p>
        </p:txBody>
      </p:sp>
    </p:spTree>
    <p:extLst>
      <p:ext uri="{BB962C8B-B14F-4D97-AF65-F5344CB8AC3E}">
        <p14:creationId xmlns:p14="http://schemas.microsoft.com/office/powerpoint/2010/main" val="275585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20</a:t>
            </a:fld>
            <a:endParaRPr lang="en-US"/>
          </a:p>
        </p:txBody>
      </p:sp>
    </p:spTree>
    <p:extLst>
      <p:ext uri="{BB962C8B-B14F-4D97-AF65-F5344CB8AC3E}">
        <p14:creationId xmlns:p14="http://schemas.microsoft.com/office/powerpoint/2010/main" val="395839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21</a:t>
            </a:fld>
            <a:endParaRPr lang="en-US"/>
          </a:p>
        </p:txBody>
      </p:sp>
    </p:spTree>
    <p:extLst>
      <p:ext uri="{BB962C8B-B14F-4D97-AF65-F5344CB8AC3E}">
        <p14:creationId xmlns:p14="http://schemas.microsoft.com/office/powerpoint/2010/main" val="343751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22</a:t>
            </a:fld>
            <a:endParaRPr lang="en-US"/>
          </a:p>
        </p:txBody>
      </p:sp>
    </p:spTree>
    <p:extLst>
      <p:ext uri="{BB962C8B-B14F-4D97-AF65-F5344CB8AC3E}">
        <p14:creationId xmlns:p14="http://schemas.microsoft.com/office/powerpoint/2010/main" val="332158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3</a:t>
            </a:fld>
            <a:endParaRPr lang="en-US"/>
          </a:p>
        </p:txBody>
      </p:sp>
    </p:spTree>
    <p:extLst>
      <p:ext uri="{BB962C8B-B14F-4D97-AF65-F5344CB8AC3E}">
        <p14:creationId xmlns:p14="http://schemas.microsoft.com/office/powerpoint/2010/main" val="265250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23</a:t>
            </a:fld>
            <a:endParaRPr lang="en-US"/>
          </a:p>
        </p:txBody>
      </p:sp>
    </p:spTree>
    <p:extLst>
      <p:ext uri="{BB962C8B-B14F-4D97-AF65-F5344CB8AC3E}">
        <p14:creationId xmlns:p14="http://schemas.microsoft.com/office/powerpoint/2010/main" val="143997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25</a:t>
            </a:fld>
            <a:endParaRPr lang="en-US"/>
          </a:p>
        </p:txBody>
      </p:sp>
    </p:spTree>
    <p:extLst>
      <p:ext uri="{BB962C8B-B14F-4D97-AF65-F5344CB8AC3E}">
        <p14:creationId xmlns:p14="http://schemas.microsoft.com/office/powerpoint/2010/main" val="117698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27</a:t>
            </a:fld>
            <a:endParaRPr lang="en-US"/>
          </a:p>
        </p:txBody>
      </p:sp>
    </p:spTree>
    <p:extLst>
      <p:ext uri="{BB962C8B-B14F-4D97-AF65-F5344CB8AC3E}">
        <p14:creationId xmlns:p14="http://schemas.microsoft.com/office/powerpoint/2010/main" val="180402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4</a:t>
            </a:fld>
            <a:endParaRPr lang="en-US"/>
          </a:p>
        </p:txBody>
      </p:sp>
    </p:spTree>
    <p:extLst>
      <p:ext uri="{BB962C8B-B14F-4D97-AF65-F5344CB8AC3E}">
        <p14:creationId xmlns:p14="http://schemas.microsoft.com/office/powerpoint/2010/main" val="38515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5</a:t>
            </a:fld>
            <a:endParaRPr lang="en-US"/>
          </a:p>
        </p:txBody>
      </p:sp>
    </p:spTree>
    <p:extLst>
      <p:ext uri="{BB962C8B-B14F-4D97-AF65-F5344CB8AC3E}">
        <p14:creationId xmlns:p14="http://schemas.microsoft.com/office/powerpoint/2010/main" val="233918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6</a:t>
            </a:fld>
            <a:endParaRPr lang="en-US"/>
          </a:p>
        </p:txBody>
      </p:sp>
    </p:spTree>
    <p:extLst>
      <p:ext uri="{BB962C8B-B14F-4D97-AF65-F5344CB8AC3E}">
        <p14:creationId xmlns:p14="http://schemas.microsoft.com/office/powerpoint/2010/main" val="23698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C30F2-BA7D-47B9-8382-190F49DB24B5}" type="slidenum">
              <a:rPr lang="en-US" smtClean="0"/>
              <a:t>7</a:t>
            </a:fld>
            <a:endParaRPr lang="en-US"/>
          </a:p>
        </p:txBody>
      </p:sp>
    </p:spTree>
    <p:extLst>
      <p:ext uri="{BB962C8B-B14F-4D97-AF65-F5344CB8AC3E}">
        <p14:creationId xmlns:p14="http://schemas.microsoft.com/office/powerpoint/2010/main" val="189091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8</a:t>
            </a:fld>
            <a:endParaRPr lang="en-US"/>
          </a:p>
        </p:txBody>
      </p:sp>
    </p:spTree>
    <p:extLst>
      <p:ext uri="{BB962C8B-B14F-4D97-AF65-F5344CB8AC3E}">
        <p14:creationId xmlns:p14="http://schemas.microsoft.com/office/powerpoint/2010/main" val="333442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C30F2-BA7D-47B9-8382-190F49DB24B5}" type="slidenum">
              <a:rPr lang="en-US" smtClean="0"/>
              <a:t>9</a:t>
            </a:fld>
            <a:endParaRPr lang="en-US"/>
          </a:p>
        </p:txBody>
      </p:sp>
    </p:spTree>
    <p:extLst>
      <p:ext uri="{BB962C8B-B14F-4D97-AF65-F5344CB8AC3E}">
        <p14:creationId xmlns:p14="http://schemas.microsoft.com/office/powerpoint/2010/main" val="114295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Data collection instrument</a:t>
            </a:r>
          </a:p>
          <a:p>
            <a:endParaRPr lang="en-US" dirty="0"/>
          </a:p>
        </p:txBody>
      </p:sp>
      <p:sp>
        <p:nvSpPr>
          <p:cNvPr id="4" name="Slide Number Placeholder 3"/>
          <p:cNvSpPr>
            <a:spLocks noGrp="1"/>
          </p:cNvSpPr>
          <p:nvPr>
            <p:ph type="sldNum" sz="quarter" idx="10"/>
          </p:nvPr>
        </p:nvSpPr>
        <p:spPr/>
        <p:txBody>
          <a:bodyPr/>
          <a:lstStyle/>
          <a:p>
            <a:fld id="{7CEC30F2-BA7D-47B9-8382-190F49DB24B5}" type="slidenum">
              <a:rPr lang="en-US" smtClean="0"/>
              <a:t>10</a:t>
            </a:fld>
            <a:endParaRPr lang="en-US"/>
          </a:p>
        </p:txBody>
      </p:sp>
    </p:spTree>
    <p:extLst>
      <p:ext uri="{BB962C8B-B14F-4D97-AF65-F5344CB8AC3E}">
        <p14:creationId xmlns:p14="http://schemas.microsoft.com/office/powerpoint/2010/main" val="344188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81B-7C9A-4AEB-BADA-C96D365EBA0C}"/>
              </a:ext>
            </a:extLst>
          </p:cNvPr>
          <p:cNvSpPr>
            <a:spLocks noGrp="1"/>
          </p:cNvSpPr>
          <p:nvPr>
            <p:ph type="ctrTitle"/>
          </p:nvPr>
        </p:nvSpPr>
        <p:spPr>
          <a:xfrm>
            <a:off x="1524000" y="2371724"/>
            <a:ext cx="9144000" cy="1438276"/>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AB5BC9-F8EF-49E6-8CC5-A332B45423ED}"/>
              </a:ext>
            </a:extLst>
          </p:cNvPr>
          <p:cNvSpPr>
            <a:spLocks noGrp="1"/>
          </p:cNvSpPr>
          <p:nvPr>
            <p:ph type="subTitle" idx="1"/>
          </p:nvPr>
        </p:nvSpPr>
        <p:spPr>
          <a:xfrm>
            <a:off x="1524000" y="4171950"/>
            <a:ext cx="9144000" cy="108585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F350764E-C1C1-4B2D-A256-B5985587CD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77" y="304800"/>
            <a:ext cx="7196777" cy="1357494"/>
          </a:xfrm>
          <a:prstGeom prst="rect">
            <a:avLst/>
          </a:prstGeom>
        </p:spPr>
      </p:pic>
    </p:spTree>
    <p:extLst>
      <p:ext uri="{BB962C8B-B14F-4D97-AF65-F5344CB8AC3E}">
        <p14:creationId xmlns:p14="http://schemas.microsoft.com/office/powerpoint/2010/main" val="94933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01F2-AB19-4B26-8143-ABA3A1993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EEE3FE-59CC-4E61-B47A-44E55BE67F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467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36989A1F-DE95-4BD6-8D34-C686EDD762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199"/>
            <a:ext cx="12194117"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5F828BB-63F2-44F2-9E62-5ED33214E0B4}"/>
              </a:ext>
            </a:extLst>
          </p:cNvPr>
          <p:cNvSpPr>
            <a:spLocks noGrp="1"/>
          </p:cNvSpPr>
          <p:nvPr>
            <p:ph type="title"/>
          </p:nvPr>
        </p:nvSpPr>
        <p:spPr>
          <a:xfrm>
            <a:off x="838200" y="503836"/>
            <a:ext cx="10515600" cy="4874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D9073B-FF28-4791-B631-D1F05D3B1130}"/>
              </a:ext>
            </a:extLst>
          </p:cNvPr>
          <p:cNvSpPr>
            <a:spLocks noGrp="1"/>
          </p:cNvSpPr>
          <p:nvPr>
            <p:ph type="body" idx="1"/>
          </p:nvPr>
        </p:nvSpPr>
        <p:spPr>
          <a:xfrm>
            <a:off x="838200" y="1641280"/>
            <a:ext cx="10515600" cy="4154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21">
            <a:extLst>
              <a:ext uri="{FF2B5EF4-FFF2-40B4-BE49-F238E27FC236}">
                <a16:creationId xmlns:a16="http://schemas.microsoft.com/office/drawing/2014/main" id="{043CA26E-B781-48F4-9E7A-973E48402591}"/>
              </a:ext>
            </a:extLst>
          </p:cNvPr>
          <p:cNvSpPr>
            <a:spLocks noChangeArrowheads="1"/>
          </p:cNvSpPr>
          <p:nvPr/>
        </p:nvSpPr>
        <p:spPr bwMode="auto">
          <a:xfrm>
            <a:off x="247651" y="6248400"/>
            <a:ext cx="768349" cy="338554"/>
          </a:xfrm>
          <a:prstGeom prst="rect">
            <a:avLst/>
          </a:prstGeom>
          <a:noFill/>
          <a:ln>
            <a:noFill/>
          </a:ln>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a:defRPr/>
            </a:pPr>
            <a:fld id="{5CF40D49-8C19-4D1B-ADCD-75FB914DC242}" type="slidenum">
              <a:rPr lang="en-US" altLang="en-US" sz="1600" b="1" smtClean="0">
                <a:solidFill>
                  <a:schemeClr val="bg1"/>
                </a:solidFill>
                <a:latin typeface="Garamond" panose="02020404030301010803" pitchFamily="18" charset="0"/>
              </a:rPr>
              <a:pPr algn="ctr">
                <a:defRPr/>
              </a:pPr>
              <a:t>‹#›</a:t>
            </a:fld>
            <a:endParaRPr lang="en-US" altLang="en-US" sz="16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2553393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685800" rtl="0" eaLnBrk="1" latinLnBrk="0" hangingPunct="1">
        <a:lnSpc>
          <a:spcPct val="90000"/>
        </a:lnSpc>
        <a:spcBef>
          <a:spcPct val="0"/>
        </a:spcBef>
        <a:buNone/>
        <a:defRPr sz="3200" b="0" i="0" u="none" kern="1200">
          <a:solidFill>
            <a:schemeClr val="tx1"/>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Clr>
          <a:srgbClr val="C00000"/>
        </a:buClr>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Clr>
          <a:srgbClr val="C00000"/>
        </a:buClr>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Clr>
          <a:srgbClr val="C00000"/>
        </a:buClr>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Clr>
          <a:srgbClr val="C00000"/>
        </a:buClr>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Clr>
          <a:srgbClr val="C00000"/>
        </a:buClr>
        <a:buFont typeface="Arial" panose="020B0604020202020204" pitchFamily="34" charset="0"/>
        <a:buChar char="•"/>
        <a:defRPr sz="16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1.xml"/><Relationship Id="rId7" Type="http://schemas.openxmlformats.org/officeDocument/2006/relationships/hyperlink" Target="https://targethiv.org/cqm-ta-request"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deming.org/uploads/paper/PDSA_History_Ron_Moen.pdf" TargetMode="External"/><Relationship Id="rId5" Type="http://schemas.openxmlformats.org/officeDocument/2006/relationships/hyperlink" Target="https://targethiv.org/library/mfipdsa-worksheet" TargetMode="External"/><Relationship Id="rId4" Type="http://schemas.openxmlformats.org/officeDocument/2006/relationships/hyperlink" Target="https://www.youtube.com/watch?v=gEbV1yg0LwU"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0.xml"/><Relationship Id="rId7" Type="http://schemas.openxmlformats.org/officeDocument/2006/relationships/image" Target="../media/image16.tmp"/><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31.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416A-B532-4323-A165-B898F5AAB751}"/>
              </a:ext>
            </a:extLst>
          </p:cNvPr>
          <p:cNvSpPr>
            <a:spLocks noGrp="1"/>
          </p:cNvSpPr>
          <p:nvPr>
            <p:ph type="ctrTitle"/>
          </p:nvPr>
        </p:nvSpPr>
        <p:spPr>
          <a:xfrm>
            <a:off x="2165074" y="2650331"/>
            <a:ext cx="7861852" cy="1557338"/>
          </a:xfrm>
        </p:spPr>
        <p:txBody>
          <a:bodyPr>
            <a:normAutofit/>
          </a:bodyPr>
          <a:lstStyle/>
          <a:p>
            <a:r>
              <a:rPr lang="en-US" dirty="0"/>
              <a:t>CQII Quality Academy</a:t>
            </a:r>
            <a:br>
              <a:rPr lang="en-US" dirty="0"/>
            </a:br>
            <a:r>
              <a:rPr lang="en-US" dirty="0"/>
              <a:t>The PDSA Cycle</a:t>
            </a:r>
            <a:endParaRPr lang="en-US" sz="4000" dirty="0">
              <a:solidFill>
                <a:srgbClr val="FF00FF"/>
              </a:solidFill>
            </a:endParaRPr>
          </a:p>
        </p:txBody>
      </p:sp>
      <p:pic>
        <p:nvPicPr>
          <p:cNvPr id="3" name="Picture 3" descr="Screen Shot 2020-08-13 at 2.11.58 PM.png">
            <a:extLst>
              <a:ext uri="{FF2B5EF4-FFF2-40B4-BE49-F238E27FC236}">
                <a16:creationId xmlns:a16="http://schemas.microsoft.com/office/drawing/2014/main" id="{F1046EDD-205C-482A-8D48-F26C03CAD9B5}"/>
              </a:ext>
            </a:extLst>
          </p:cNvPr>
          <p:cNvPicPr>
            <a:picLocks noChangeAspect="1"/>
          </p:cNvPicPr>
          <p:nvPr/>
        </p:nvPicPr>
        <p:blipFill rotWithShape="1">
          <a:blip r:embed="rId4"/>
          <a:srcRect l="236" b="-730"/>
          <a:stretch/>
        </p:blipFill>
        <p:spPr>
          <a:xfrm>
            <a:off x="-2058" y="512970"/>
            <a:ext cx="12084275" cy="987330"/>
          </a:xfrm>
          <a:prstGeom prst="rect">
            <a:avLst/>
          </a:prstGeom>
        </p:spPr>
      </p:pic>
      <p:pic>
        <p:nvPicPr>
          <p:cNvPr id="6" name="Picture 6" descr="Screen Shot 2020-08-13 at 2.15.55 PM.png">
            <a:extLst>
              <a:ext uri="{FF2B5EF4-FFF2-40B4-BE49-F238E27FC236}">
                <a16:creationId xmlns:a16="http://schemas.microsoft.com/office/drawing/2014/main" id="{EB367128-CAB6-400F-8E3E-BFF441CC2267}"/>
              </a:ext>
            </a:extLst>
          </p:cNvPr>
          <p:cNvPicPr>
            <a:picLocks noChangeAspect="1"/>
          </p:cNvPicPr>
          <p:nvPr/>
        </p:nvPicPr>
        <p:blipFill>
          <a:blip r:embed="rId5"/>
          <a:stretch>
            <a:fillRect/>
          </a:stretch>
        </p:blipFill>
        <p:spPr>
          <a:xfrm>
            <a:off x="2177" y="5900069"/>
            <a:ext cx="12189372" cy="961885"/>
          </a:xfrm>
          <a:prstGeom prst="rect">
            <a:avLst/>
          </a:prstGeom>
        </p:spPr>
      </p:pic>
    </p:spTree>
    <p:custDataLst>
      <p:tags r:id="rId1"/>
    </p:custDataLst>
    <p:extLst>
      <p:ext uri="{BB962C8B-B14F-4D97-AF65-F5344CB8AC3E}">
        <p14:creationId xmlns:p14="http://schemas.microsoft.com/office/powerpoint/2010/main" val="314577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71C7-97CB-4F22-B3F8-A94BF3330AE6}"/>
              </a:ext>
            </a:extLst>
          </p:cNvPr>
          <p:cNvSpPr>
            <a:spLocks noGrp="1"/>
          </p:cNvSpPr>
          <p:nvPr>
            <p:ph type="title"/>
          </p:nvPr>
        </p:nvSpPr>
        <p:spPr/>
        <p:txBody>
          <a:bodyPr>
            <a:normAutofit fontScale="90000"/>
          </a:bodyPr>
          <a:lstStyle/>
          <a:p>
            <a:r>
              <a:rPr lang="en-US" dirty="0"/>
              <a:t>Let’s Examine The Plan and Review </a:t>
            </a:r>
          </a:p>
        </p:txBody>
      </p:sp>
      <p:sp>
        <p:nvSpPr>
          <p:cNvPr id="3" name="Content Placeholder 2">
            <a:extLst>
              <a:ext uri="{FF2B5EF4-FFF2-40B4-BE49-F238E27FC236}">
                <a16:creationId xmlns:a16="http://schemas.microsoft.com/office/drawing/2014/main" id="{A0082001-9522-47F2-A6D9-3D859B5C1091}"/>
              </a:ext>
            </a:extLst>
          </p:cNvPr>
          <p:cNvSpPr>
            <a:spLocks noGrp="1"/>
          </p:cNvSpPr>
          <p:nvPr>
            <p:ph idx="1"/>
          </p:nvPr>
        </p:nvSpPr>
        <p:spPr>
          <a:xfrm>
            <a:off x="667407" y="1365384"/>
            <a:ext cx="10870324" cy="4430579"/>
          </a:xfrm>
        </p:spPr>
        <p:txBody>
          <a:bodyPr/>
          <a:lstStyle/>
          <a:p>
            <a:r>
              <a:rPr lang="en-US" dirty="0"/>
              <a:t>You analyzed data</a:t>
            </a:r>
          </a:p>
          <a:p>
            <a:r>
              <a:rPr lang="en-US" dirty="0"/>
              <a:t>You set step measures:</a:t>
            </a:r>
          </a:p>
          <a:p>
            <a:pPr lvl="1"/>
            <a:r>
              <a:rPr lang="en-US" sz="2000" dirty="0"/>
              <a:t>The number of missed appointments will be documented</a:t>
            </a:r>
          </a:p>
          <a:p>
            <a:pPr lvl="1"/>
            <a:r>
              <a:rPr lang="en-US" sz="2000" dirty="0"/>
              <a:t>The client’s satisfaction with the service will be documented</a:t>
            </a:r>
          </a:p>
          <a:p>
            <a:r>
              <a:rPr lang="en-US" sz="2400" dirty="0"/>
              <a:t>You started small (one client, one day)</a:t>
            </a:r>
          </a:p>
          <a:p>
            <a:r>
              <a:rPr lang="en-US" sz="2400" dirty="0"/>
              <a:t>You have the infrastructure in place</a:t>
            </a:r>
          </a:p>
          <a:p>
            <a:endParaRPr lang="en-US" sz="2400" dirty="0"/>
          </a:p>
        </p:txBody>
      </p:sp>
      <p:pic>
        <p:nvPicPr>
          <p:cNvPr id="4" name="Picture 4">
            <a:extLst>
              <a:ext uri="{FF2B5EF4-FFF2-40B4-BE49-F238E27FC236}">
                <a16:creationId xmlns:a16="http://schemas.microsoft.com/office/drawing/2014/main" id="{714AD47E-1A54-4776-A9F5-B469FC118621}"/>
              </a:ext>
            </a:extLst>
          </p:cNvPr>
          <p:cNvPicPr>
            <a:picLocks noChangeAspect="1"/>
          </p:cNvPicPr>
          <p:nvPr/>
        </p:nvPicPr>
        <p:blipFill>
          <a:blip r:embed="rId4"/>
          <a:stretch>
            <a:fillRect/>
          </a:stretch>
        </p:blipFill>
        <p:spPr>
          <a:xfrm>
            <a:off x="-5255" y="5925379"/>
            <a:ext cx="12189371" cy="932448"/>
          </a:xfrm>
          <a:prstGeom prst="rect">
            <a:avLst/>
          </a:prstGeom>
        </p:spPr>
      </p:pic>
      <p:sp>
        <p:nvSpPr>
          <p:cNvPr id="5" name="TextBox 4">
            <a:extLst>
              <a:ext uri="{FF2B5EF4-FFF2-40B4-BE49-F238E27FC236}">
                <a16:creationId xmlns:a16="http://schemas.microsoft.com/office/drawing/2014/main" id="{BB983F69-C310-4224-B93D-82BE7F3A5983}"/>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14</a:t>
            </a:r>
          </a:p>
        </p:txBody>
      </p:sp>
    </p:spTree>
    <p:custDataLst>
      <p:tags r:id="rId1"/>
    </p:custDataLst>
    <p:extLst>
      <p:ext uri="{BB962C8B-B14F-4D97-AF65-F5344CB8AC3E}">
        <p14:creationId xmlns:p14="http://schemas.microsoft.com/office/powerpoint/2010/main" val="1504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80546" y="1181453"/>
            <a:ext cx="11001702" cy="4548820"/>
          </a:xfrm>
        </p:spPr>
        <p:txBody>
          <a:bodyPr>
            <a:normAutofit/>
          </a:bodyPr>
          <a:lstStyle/>
          <a:p>
            <a:r>
              <a:rPr lang="en-US" dirty="0"/>
              <a:t>Carry out your plan</a:t>
            </a:r>
          </a:p>
          <a:p>
            <a:r>
              <a:rPr lang="en-US" dirty="0"/>
              <a:t>Collect data on your step measures</a:t>
            </a:r>
          </a:p>
          <a:p>
            <a:pPr lvl="1"/>
            <a:r>
              <a:rPr lang="en-US" dirty="0"/>
              <a:t>Make sure the data are directly related the hypothesis</a:t>
            </a:r>
          </a:p>
          <a:p>
            <a:pPr lvl="1"/>
            <a:r>
              <a:rPr lang="en-US" dirty="0"/>
              <a:t>Use a standardized data collection tool</a:t>
            </a:r>
          </a:p>
          <a:p>
            <a:pPr lvl="2"/>
            <a:r>
              <a:rPr lang="en-US" dirty="0"/>
              <a:t>Check sheet</a:t>
            </a:r>
          </a:p>
          <a:p>
            <a:pPr lvl="2"/>
            <a:r>
              <a:rPr lang="en-US" dirty="0"/>
              <a:t>Excel</a:t>
            </a:r>
          </a:p>
          <a:p>
            <a:r>
              <a:rPr lang="en-US" dirty="0"/>
              <a:t>Document </a:t>
            </a:r>
          </a:p>
          <a:p>
            <a:pPr lvl="1"/>
            <a:r>
              <a:rPr lang="en-US" dirty="0"/>
              <a:t>Documenting steps as a permanent record of your activities</a:t>
            </a:r>
          </a:p>
          <a:p>
            <a:pPr lvl="1"/>
            <a:r>
              <a:rPr lang="en-US" dirty="0"/>
              <a:t>It acts as a road map for future tests</a:t>
            </a:r>
          </a:p>
          <a:p>
            <a:pPr lvl="1"/>
            <a:r>
              <a:rPr lang="en-US" dirty="0"/>
              <a:t>It’s a training tool for staff now and in the future; turn over negatively affects quality </a:t>
            </a:r>
          </a:p>
          <a:p>
            <a:r>
              <a:rPr lang="en-US" dirty="0"/>
              <a:t>Note anything unexpected that happened</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2: DO</a:t>
            </a:r>
          </a:p>
        </p:txBody>
      </p:sp>
      <p:pic>
        <p:nvPicPr>
          <p:cNvPr id="2" name="Picture 2">
            <a:extLst>
              <a:ext uri="{FF2B5EF4-FFF2-40B4-BE49-F238E27FC236}">
                <a16:creationId xmlns:a16="http://schemas.microsoft.com/office/drawing/2014/main" id="{5B792652-6308-4438-BE13-975571A5B1CB}"/>
              </a:ext>
            </a:extLst>
          </p:cNvPr>
          <p:cNvPicPr>
            <a:picLocks noChangeAspect="1"/>
          </p:cNvPicPr>
          <p:nvPr/>
        </p:nvPicPr>
        <p:blipFill>
          <a:blip r:embed="rId4"/>
          <a:stretch>
            <a:fillRect/>
          </a:stretch>
        </p:blipFill>
        <p:spPr>
          <a:xfrm>
            <a:off x="-5255" y="5912241"/>
            <a:ext cx="12195941" cy="945586"/>
          </a:xfrm>
          <a:prstGeom prst="rect">
            <a:avLst/>
          </a:prstGeom>
        </p:spPr>
      </p:pic>
      <p:sp>
        <p:nvSpPr>
          <p:cNvPr id="6" name="TextBox 5">
            <a:extLst>
              <a:ext uri="{FF2B5EF4-FFF2-40B4-BE49-F238E27FC236}">
                <a16:creationId xmlns:a16="http://schemas.microsoft.com/office/drawing/2014/main" id="{EF0A2E54-C871-4A76-91DC-CF8CC6D3F2A9}"/>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15</a:t>
            </a:r>
          </a:p>
        </p:txBody>
      </p:sp>
    </p:spTree>
    <p:custDataLst>
      <p:tags r:id="rId1"/>
    </p:custDataLst>
    <p:extLst>
      <p:ext uri="{BB962C8B-B14F-4D97-AF65-F5344CB8AC3E}">
        <p14:creationId xmlns:p14="http://schemas.microsoft.com/office/powerpoint/2010/main" val="156200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28652" y="1111296"/>
            <a:ext cx="10914991" cy="4154683"/>
          </a:xfrm>
        </p:spPr>
        <p:txBody>
          <a:bodyPr>
            <a:normAutofit/>
          </a:bodyPr>
          <a:lstStyle/>
          <a:p>
            <a:r>
              <a:rPr lang="en-US" dirty="0"/>
              <a:t>Case Manager arranges the Uber pick up for the one client</a:t>
            </a:r>
          </a:p>
          <a:p>
            <a:r>
              <a:rPr lang="en-US" dirty="0"/>
              <a:t>Receptionist notes that the client did not miss the appointment</a:t>
            </a:r>
          </a:p>
          <a:p>
            <a:r>
              <a:rPr lang="en-US" dirty="0"/>
              <a:t>Client satisfaction with service was logged</a:t>
            </a:r>
          </a:p>
          <a:p>
            <a:r>
              <a:rPr lang="en-US" dirty="0"/>
              <a:t>No barriers were noted, nothing unexpected happened</a:t>
            </a:r>
          </a:p>
          <a:p>
            <a:r>
              <a:rPr lang="en-US" dirty="0"/>
              <a:t>The check sheet may look like this:</a:t>
            </a:r>
          </a:p>
          <a:p>
            <a:endParaRPr lang="en-US" dirty="0"/>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DO Example</a:t>
            </a:r>
          </a:p>
        </p:txBody>
      </p:sp>
      <p:graphicFrame>
        <p:nvGraphicFramePr>
          <p:cNvPr id="2" name="Table 1"/>
          <p:cNvGraphicFramePr>
            <a:graphicFrameLocks noGrp="1"/>
          </p:cNvGraphicFramePr>
          <p:nvPr>
            <p:extLst>
              <p:ext uri="{D42A27DB-BD31-4B8C-83A1-F6EECF244321}">
                <p14:modId xmlns:p14="http://schemas.microsoft.com/office/powerpoint/2010/main" val="2762633326"/>
              </p:ext>
            </p:extLst>
          </p:nvPr>
        </p:nvGraphicFramePr>
        <p:xfrm>
          <a:off x="1760482" y="3974224"/>
          <a:ext cx="8808015" cy="1576551"/>
        </p:xfrm>
        <a:graphic>
          <a:graphicData uri="http://schemas.openxmlformats.org/drawingml/2006/table">
            <a:tbl>
              <a:tblPr firstRow="1" bandRow="1">
                <a:tableStyleId>{5C22544A-7EE6-4342-B048-85BDC9FD1C3A}</a:tableStyleId>
              </a:tblPr>
              <a:tblGrid>
                <a:gridCol w="1039652">
                  <a:extLst>
                    <a:ext uri="{9D8B030D-6E8A-4147-A177-3AD203B41FA5}">
                      <a16:colId xmlns:a16="http://schemas.microsoft.com/office/drawing/2014/main" val="20000"/>
                    </a:ext>
                  </a:extLst>
                </a:gridCol>
                <a:gridCol w="1899871">
                  <a:extLst>
                    <a:ext uri="{9D8B030D-6E8A-4147-A177-3AD203B41FA5}">
                      <a16:colId xmlns:a16="http://schemas.microsoft.com/office/drawing/2014/main" val="20001"/>
                    </a:ext>
                  </a:extLst>
                </a:gridCol>
                <a:gridCol w="1562116">
                  <a:extLst>
                    <a:ext uri="{9D8B030D-6E8A-4147-A177-3AD203B41FA5}">
                      <a16:colId xmlns:a16="http://schemas.microsoft.com/office/drawing/2014/main" val="20002"/>
                    </a:ext>
                  </a:extLst>
                </a:gridCol>
                <a:gridCol w="1998384">
                  <a:extLst>
                    <a:ext uri="{9D8B030D-6E8A-4147-A177-3AD203B41FA5}">
                      <a16:colId xmlns:a16="http://schemas.microsoft.com/office/drawing/2014/main" val="20003"/>
                    </a:ext>
                  </a:extLst>
                </a:gridCol>
                <a:gridCol w="2307992">
                  <a:extLst>
                    <a:ext uri="{9D8B030D-6E8A-4147-A177-3AD203B41FA5}">
                      <a16:colId xmlns:a16="http://schemas.microsoft.com/office/drawing/2014/main" val="20004"/>
                    </a:ext>
                  </a:extLst>
                </a:gridCol>
              </a:tblGrid>
              <a:tr h="916973">
                <a:tc>
                  <a:txBody>
                    <a:bodyPr/>
                    <a:lstStyle/>
                    <a:p>
                      <a:r>
                        <a:rPr lang="en-US" dirty="0"/>
                        <a:t>Pt</a:t>
                      </a:r>
                      <a:r>
                        <a:rPr lang="en-US" baseline="0" dirty="0"/>
                        <a:t> Id</a:t>
                      </a:r>
                      <a:endParaRPr lang="en-US" dirty="0"/>
                    </a:p>
                  </a:txBody>
                  <a:tcPr/>
                </a:tc>
                <a:tc>
                  <a:txBody>
                    <a:bodyPr/>
                    <a:lstStyle/>
                    <a:p>
                      <a:r>
                        <a:rPr lang="en-US" dirty="0"/>
                        <a:t>Pt. presented</a:t>
                      </a:r>
                    </a:p>
                  </a:txBody>
                  <a:tcPr/>
                </a:tc>
                <a:tc>
                  <a:txBody>
                    <a:bodyPr/>
                    <a:lstStyle/>
                    <a:p>
                      <a:r>
                        <a:rPr lang="en-US" dirty="0"/>
                        <a:t>Pt. saw prescriber</a:t>
                      </a:r>
                    </a:p>
                  </a:txBody>
                  <a:tcPr/>
                </a:tc>
                <a:tc>
                  <a:txBody>
                    <a:bodyPr/>
                    <a:lstStyle/>
                    <a:p>
                      <a:r>
                        <a:rPr lang="en-US" dirty="0"/>
                        <a:t>Pt satisfaction rating 1 = Bad/5 = good</a:t>
                      </a:r>
                    </a:p>
                  </a:txBody>
                  <a:tcPr/>
                </a:tc>
                <a:tc>
                  <a:txBody>
                    <a:bodyPr/>
                    <a:lstStyle/>
                    <a:p>
                      <a:r>
                        <a:rPr lang="en-US" dirty="0"/>
                        <a:t>comments</a:t>
                      </a:r>
                    </a:p>
                  </a:txBody>
                  <a:tcPr/>
                </a:tc>
                <a:extLst>
                  <a:ext uri="{0D108BD9-81ED-4DB2-BD59-A6C34878D82A}">
                    <a16:rowId xmlns:a16="http://schemas.microsoft.com/office/drawing/2014/main" val="10000"/>
                  </a:ext>
                </a:extLst>
              </a:tr>
              <a:tr h="659578">
                <a:tc>
                  <a:txBody>
                    <a:bodyPr/>
                    <a:lstStyle/>
                    <a:p>
                      <a:r>
                        <a:rPr lang="en-US" dirty="0"/>
                        <a:t>12345</a:t>
                      </a:r>
                    </a:p>
                  </a:txBody>
                  <a:tcPr/>
                </a:tc>
                <a:tc>
                  <a:txBody>
                    <a:bodyPr/>
                    <a:lstStyle/>
                    <a:p>
                      <a:r>
                        <a:rPr lang="en-US" dirty="0"/>
                        <a:t>Yes or no</a:t>
                      </a:r>
                    </a:p>
                  </a:txBody>
                  <a:tcPr/>
                </a:tc>
                <a:tc>
                  <a:txBody>
                    <a:bodyPr/>
                    <a:lstStyle/>
                    <a:p>
                      <a:r>
                        <a:rPr lang="en-US" dirty="0"/>
                        <a:t>Yes or no</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3" name="Picture 3">
            <a:extLst>
              <a:ext uri="{FF2B5EF4-FFF2-40B4-BE49-F238E27FC236}">
                <a16:creationId xmlns:a16="http://schemas.microsoft.com/office/drawing/2014/main" id="{C683E9A0-F5C2-4CAF-95AB-89B27E0E9F98}"/>
              </a:ext>
            </a:extLst>
          </p:cNvPr>
          <p:cNvPicPr>
            <a:picLocks noChangeAspect="1"/>
          </p:cNvPicPr>
          <p:nvPr/>
        </p:nvPicPr>
        <p:blipFill>
          <a:blip r:embed="rId4"/>
          <a:stretch>
            <a:fillRect/>
          </a:stretch>
        </p:blipFill>
        <p:spPr>
          <a:xfrm>
            <a:off x="1314" y="5925379"/>
            <a:ext cx="12202510" cy="932448"/>
          </a:xfrm>
          <a:prstGeom prst="rect">
            <a:avLst/>
          </a:prstGeom>
        </p:spPr>
      </p:pic>
      <p:sp>
        <p:nvSpPr>
          <p:cNvPr id="6" name="TextBox 5">
            <a:extLst>
              <a:ext uri="{FF2B5EF4-FFF2-40B4-BE49-F238E27FC236}">
                <a16:creationId xmlns:a16="http://schemas.microsoft.com/office/drawing/2014/main" id="{97B01C8C-17BA-4CBB-B54C-369EAB14D3A6}"/>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16</a:t>
            </a:r>
          </a:p>
        </p:txBody>
      </p:sp>
    </p:spTree>
    <p:custDataLst>
      <p:tags r:id="rId1"/>
    </p:custDataLst>
    <p:extLst>
      <p:ext uri="{BB962C8B-B14F-4D97-AF65-F5344CB8AC3E}">
        <p14:creationId xmlns:p14="http://schemas.microsoft.com/office/powerpoint/2010/main" val="299867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41132" y="1641280"/>
            <a:ext cx="10896599" cy="4154683"/>
          </a:xfrm>
        </p:spPr>
        <p:txBody>
          <a:bodyPr/>
          <a:lstStyle/>
          <a:p>
            <a:r>
              <a:rPr lang="en-US" dirty="0"/>
              <a:t>Analyze the data collected by your step measures</a:t>
            </a:r>
          </a:p>
          <a:p>
            <a:r>
              <a:rPr lang="en-US" dirty="0"/>
              <a:t>Compare your data to your hypothesis</a:t>
            </a:r>
          </a:p>
          <a:p>
            <a:pPr lvl="1"/>
            <a:r>
              <a:rPr lang="en-US" dirty="0"/>
              <a:t>Did the test work as predicted?</a:t>
            </a:r>
          </a:p>
          <a:p>
            <a:pPr lvl="1"/>
            <a:r>
              <a:rPr lang="en-US" dirty="0"/>
              <a:t>Did the data match or come close to the hypothesis?</a:t>
            </a:r>
          </a:p>
          <a:p>
            <a:r>
              <a:rPr lang="en-US" dirty="0"/>
              <a:t>Summarize and reflect on what you learned</a:t>
            </a:r>
          </a:p>
          <a:p>
            <a:endParaRPr lang="en-US" dirty="0"/>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3: STUDY</a:t>
            </a:r>
          </a:p>
        </p:txBody>
      </p:sp>
      <p:sp>
        <p:nvSpPr>
          <p:cNvPr id="4" name="TextBox 3">
            <a:extLst>
              <a:ext uri="{FF2B5EF4-FFF2-40B4-BE49-F238E27FC236}">
                <a16:creationId xmlns:a16="http://schemas.microsoft.com/office/drawing/2014/main" id="{4C341642-6C94-4E01-B91D-CD875F92858C}"/>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17</a:t>
            </a:r>
          </a:p>
        </p:txBody>
      </p:sp>
    </p:spTree>
    <p:custDataLst>
      <p:tags r:id="rId1"/>
    </p:custDataLst>
    <p:extLst>
      <p:ext uri="{BB962C8B-B14F-4D97-AF65-F5344CB8AC3E}">
        <p14:creationId xmlns:p14="http://schemas.microsoft.com/office/powerpoint/2010/main" val="260280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41132" y="1641280"/>
            <a:ext cx="11119943" cy="2718685"/>
          </a:xfrm>
        </p:spPr>
        <p:txBody>
          <a:bodyPr/>
          <a:lstStyle/>
          <a:p>
            <a:r>
              <a:rPr lang="en-US" dirty="0"/>
              <a:t>The cycle was implemented with one client and the plan worked as predicted</a:t>
            </a:r>
          </a:p>
          <a:p>
            <a:r>
              <a:rPr lang="en-US" dirty="0"/>
              <a:t>The step measures showed:</a:t>
            </a:r>
          </a:p>
          <a:p>
            <a:pPr lvl="2"/>
            <a:r>
              <a:rPr lang="en-US" dirty="0"/>
              <a:t>The client indicates satisfaction with the service</a:t>
            </a:r>
          </a:p>
          <a:p>
            <a:pPr lvl="2"/>
            <a:r>
              <a:rPr lang="en-US" dirty="0"/>
              <a:t>The client made the appointment</a:t>
            </a:r>
          </a:p>
          <a:p>
            <a:r>
              <a:rPr lang="en-US" dirty="0"/>
              <a:t>Feedback from the case manager  and receptionist indicates that expanding the scope of the test as is, would be advised</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3: STUDY Example</a:t>
            </a:r>
          </a:p>
        </p:txBody>
      </p:sp>
      <p:pic>
        <p:nvPicPr>
          <p:cNvPr id="2" name="Picture 2">
            <a:extLst>
              <a:ext uri="{FF2B5EF4-FFF2-40B4-BE49-F238E27FC236}">
                <a16:creationId xmlns:a16="http://schemas.microsoft.com/office/drawing/2014/main" id="{5BAAA4E3-97FC-4503-85AB-F58765418C9B}"/>
              </a:ext>
            </a:extLst>
          </p:cNvPr>
          <p:cNvPicPr>
            <a:picLocks noChangeAspect="1"/>
          </p:cNvPicPr>
          <p:nvPr/>
        </p:nvPicPr>
        <p:blipFill>
          <a:blip r:embed="rId4"/>
          <a:stretch>
            <a:fillRect/>
          </a:stretch>
        </p:blipFill>
        <p:spPr>
          <a:xfrm>
            <a:off x="-5255" y="5925380"/>
            <a:ext cx="12189372" cy="932448"/>
          </a:xfrm>
          <a:prstGeom prst="rect">
            <a:avLst/>
          </a:prstGeom>
        </p:spPr>
      </p:pic>
      <p:sp>
        <p:nvSpPr>
          <p:cNvPr id="3" name="Rectangle 2">
            <a:extLst>
              <a:ext uri="{FF2B5EF4-FFF2-40B4-BE49-F238E27FC236}">
                <a16:creationId xmlns:a16="http://schemas.microsoft.com/office/drawing/2014/main" id="{05EAF97D-9C81-4746-88C8-60C5E56D6F8E}"/>
              </a:ext>
            </a:extLst>
          </p:cNvPr>
          <p:cNvSpPr/>
          <p:nvPr/>
        </p:nvSpPr>
        <p:spPr>
          <a:xfrm>
            <a:off x="4611757" y="4810539"/>
            <a:ext cx="1762539" cy="40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sp>
        <p:nvSpPr>
          <p:cNvPr id="6" name="TextBox 5">
            <a:extLst>
              <a:ext uri="{FF2B5EF4-FFF2-40B4-BE49-F238E27FC236}">
                <a16:creationId xmlns:a16="http://schemas.microsoft.com/office/drawing/2014/main" id="{5B6FAA36-24A8-46BF-805E-7A84D65D1E78}"/>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18</a:t>
            </a:r>
          </a:p>
        </p:txBody>
      </p:sp>
    </p:spTree>
    <p:custDataLst>
      <p:tags r:id="rId1"/>
    </p:custDataLst>
    <p:extLst>
      <p:ext uri="{BB962C8B-B14F-4D97-AF65-F5344CB8AC3E}">
        <p14:creationId xmlns:p14="http://schemas.microsoft.com/office/powerpoint/2010/main" val="154202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5140-170D-402B-B27B-AAF5125E6085}"/>
              </a:ext>
            </a:extLst>
          </p:cNvPr>
          <p:cNvSpPr>
            <a:spLocks noGrp="1"/>
          </p:cNvSpPr>
          <p:nvPr>
            <p:ph type="title"/>
          </p:nvPr>
        </p:nvSpPr>
        <p:spPr/>
        <p:txBody>
          <a:bodyPr>
            <a:noAutofit/>
          </a:bodyPr>
          <a:lstStyle/>
          <a:p>
            <a:r>
              <a:rPr lang="en-US" dirty="0"/>
              <a:t>Study Cycle Summary</a:t>
            </a:r>
          </a:p>
        </p:txBody>
      </p:sp>
      <p:sp>
        <p:nvSpPr>
          <p:cNvPr id="3" name="Content Placeholder 2">
            <a:extLst>
              <a:ext uri="{FF2B5EF4-FFF2-40B4-BE49-F238E27FC236}">
                <a16:creationId xmlns:a16="http://schemas.microsoft.com/office/drawing/2014/main" id="{82933C4C-20A2-4D36-94CB-3F779E368C64}"/>
              </a:ext>
            </a:extLst>
          </p:cNvPr>
          <p:cNvSpPr>
            <a:spLocks noGrp="1"/>
          </p:cNvSpPr>
          <p:nvPr>
            <p:ph idx="1"/>
          </p:nvPr>
        </p:nvSpPr>
        <p:spPr/>
        <p:txBody>
          <a:bodyPr/>
          <a:lstStyle/>
          <a:p>
            <a:r>
              <a:rPr lang="en-US" dirty="0"/>
              <a:t>We analyzed the data</a:t>
            </a:r>
          </a:p>
          <a:p>
            <a:r>
              <a:rPr lang="en-US" dirty="0"/>
              <a:t>We see that we achieved the result we </a:t>
            </a:r>
            <a:r>
              <a:rPr lang="en-US"/>
              <a:t>thought we </a:t>
            </a:r>
            <a:r>
              <a:rPr lang="en-US" dirty="0"/>
              <a:t>would</a:t>
            </a:r>
          </a:p>
          <a:p>
            <a:r>
              <a:rPr lang="en-US" dirty="0"/>
              <a:t>We received input from the team</a:t>
            </a:r>
          </a:p>
          <a:p>
            <a:r>
              <a:rPr lang="en-US" dirty="0"/>
              <a:t>We then proceed to the Act Cycle</a:t>
            </a:r>
          </a:p>
        </p:txBody>
      </p:sp>
      <p:sp>
        <p:nvSpPr>
          <p:cNvPr id="4" name="TextBox 3">
            <a:extLst>
              <a:ext uri="{FF2B5EF4-FFF2-40B4-BE49-F238E27FC236}">
                <a16:creationId xmlns:a16="http://schemas.microsoft.com/office/drawing/2014/main" id="{43895543-A56B-4C46-BC2B-5DBF8F46DE0A}"/>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19</a:t>
            </a:r>
          </a:p>
        </p:txBody>
      </p:sp>
    </p:spTree>
    <p:custDataLst>
      <p:tags r:id="rId1"/>
    </p:custDataLst>
    <p:extLst>
      <p:ext uri="{BB962C8B-B14F-4D97-AF65-F5344CB8AC3E}">
        <p14:creationId xmlns:p14="http://schemas.microsoft.com/office/powerpoint/2010/main" val="27428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595148" y="1641280"/>
            <a:ext cx="11192203" cy="4154683"/>
          </a:xfrm>
        </p:spPr>
        <p:txBody>
          <a:bodyPr>
            <a:normAutofit/>
          </a:bodyPr>
          <a:lstStyle/>
          <a:p>
            <a:r>
              <a:rPr lang="en-US" dirty="0"/>
              <a:t>Your action should depend on what you learned</a:t>
            </a:r>
          </a:p>
          <a:p>
            <a:pPr lvl="1"/>
            <a:r>
              <a:rPr lang="en-US" dirty="0"/>
              <a:t>Should you expand the scope of the test for the next cycle?</a:t>
            </a:r>
          </a:p>
          <a:p>
            <a:pPr lvl="1"/>
            <a:r>
              <a:rPr lang="en-US" dirty="0"/>
              <a:t>Do you need to modify the intervention and retest a small sample?</a:t>
            </a:r>
          </a:p>
          <a:p>
            <a:pPr lvl="1"/>
            <a:r>
              <a:rPr lang="en-US" dirty="0"/>
              <a:t>After a few tests, decide if:</a:t>
            </a:r>
          </a:p>
          <a:p>
            <a:pPr lvl="3"/>
            <a:r>
              <a:rPr lang="en-US" dirty="0"/>
              <a:t>You should abandon if no test seems to support the hypothesis</a:t>
            </a:r>
          </a:p>
          <a:p>
            <a:pPr lvl="3"/>
            <a:r>
              <a:rPr lang="en-US" dirty="0"/>
              <a:t>Rethink the hypothesis if inconclusive</a:t>
            </a:r>
          </a:p>
          <a:p>
            <a:r>
              <a:rPr lang="en-US" dirty="0"/>
              <a:t>Share your results and get feedback and input from your quality improvement teammates</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4: ACT</a:t>
            </a:r>
          </a:p>
        </p:txBody>
      </p:sp>
      <p:pic>
        <p:nvPicPr>
          <p:cNvPr id="2" name="Picture 2">
            <a:extLst>
              <a:ext uri="{FF2B5EF4-FFF2-40B4-BE49-F238E27FC236}">
                <a16:creationId xmlns:a16="http://schemas.microsoft.com/office/drawing/2014/main" id="{0FE397D7-C44C-4B8E-98F3-BC76048AFD55}"/>
              </a:ext>
            </a:extLst>
          </p:cNvPr>
          <p:cNvPicPr>
            <a:picLocks noChangeAspect="1"/>
          </p:cNvPicPr>
          <p:nvPr/>
        </p:nvPicPr>
        <p:blipFill>
          <a:blip r:embed="rId4"/>
          <a:stretch>
            <a:fillRect/>
          </a:stretch>
        </p:blipFill>
        <p:spPr>
          <a:xfrm>
            <a:off x="1314" y="5925380"/>
            <a:ext cx="12202509" cy="932448"/>
          </a:xfrm>
          <a:prstGeom prst="rect">
            <a:avLst/>
          </a:prstGeom>
        </p:spPr>
      </p:pic>
      <p:sp>
        <p:nvSpPr>
          <p:cNvPr id="6" name="TextBox 5">
            <a:extLst>
              <a:ext uri="{FF2B5EF4-FFF2-40B4-BE49-F238E27FC236}">
                <a16:creationId xmlns:a16="http://schemas.microsoft.com/office/drawing/2014/main" id="{1B8E700A-6EC2-4A22-B112-D902310CC8B2}"/>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20</a:t>
            </a:r>
          </a:p>
        </p:txBody>
      </p:sp>
    </p:spTree>
    <p:custDataLst>
      <p:tags r:id="rId1"/>
    </p:custDataLst>
    <p:extLst>
      <p:ext uri="{BB962C8B-B14F-4D97-AF65-F5344CB8AC3E}">
        <p14:creationId xmlns:p14="http://schemas.microsoft.com/office/powerpoint/2010/main" val="55219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35220" y="2103270"/>
            <a:ext cx="10954405" cy="3718968"/>
          </a:xfrm>
        </p:spPr>
        <p:txBody>
          <a:bodyPr/>
          <a:lstStyle/>
          <a:p>
            <a:r>
              <a:rPr lang="en-US" dirty="0"/>
              <a:t>The results of the first test are shared with the team</a:t>
            </a:r>
          </a:p>
          <a:p>
            <a:r>
              <a:rPr lang="en-US" dirty="0"/>
              <a:t>The team decides to expand the test to 3 other clients who are chronic no-shows</a:t>
            </a:r>
          </a:p>
          <a:p>
            <a:r>
              <a:rPr lang="en-US" dirty="0"/>
              <a:t>Enter the Plan phase for Cycle 2</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4: ACT Example</a:t>
            </a:r>
          </a:p>
        </p:txBody>
      </p:sp>
      <p:pic>
        <p:nvPicPr>
          <p:cNvPr id="2" name="Picture 2">
            <a:extLst>
              <a:ext uri="{FF2B5EF4-FFF2-40B4-BE49-F238E27FC236}">
                <a16:creationId xmlns:a16="http://schemas.microsoft.com/office/drawing/2014/main" id="{C362AF6A-BB7E-4486-9E1C-7C8FC0F0E12F}"/>
              </a:ext>
            </a:extLst>
          </p:cNvPr>
          <p:cNvPicPr>
            <a:picLocks noChangeAspect="1"/>
          </p:cNvPicPr>
          <p:nvPr/>
        </p:nvPicPr>
        <p:blipFill>
          <a:blip r:embed="rId4"/>
          <a:stretch>
            <a:fillRect/>
          </a:stretch>
        </p:blipFill>
        <p:spPr>
          <a:xfrm>
            <a:off x="1314" y="5925705"/>
            <a:ext cx="12202510" cy="931795"/>
          </a:xfrm>
          <a:prstGeom prst="rect">
            <a:avLst/>
          </a:prstGeom>
        </p:spPr>
      </p:pic>
      <p:sp>
        <p:nvSpPr>
          <p:cNvPr id="6" name="Rectangle 5">
            <a:extLst>
              <a:ext uri="{FF2B5EF4-FFF2-40B4-BE49-F238E27FC236}">
                <a16:creationId xmlns:a16="http://schemas.microsoft.com/office/drawing/2014/main" id="{36FC96F5-3C95-4D38-A8BB-4A112C02D3F5}"/>
              </a:ext>
            </a:extLst>
          </p:cNvPr>
          <p:cNvSpPr/>
          <p:nvPr/>
        </p:nvSpPr>
        <p:spPr>
          <a:xfrm>
            <a:off x="4611757" y="4810539"/>
            <a:ext cx="1762539" cy="40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sp>
        <p:nvSpPr>
          <p:cNvPr id="8" name="TextBox 7">
            <a:extLst>
              <a:ext uri="{FF2B5EF4-FFF2-40B4-BE49-F238E27FC236}">
                <a16:creationId xmlns:a16="http://schemas.microsoft.com/office/drawing/2014/main" id="{9DF7AEBE-E9CF-4D5C-9C40-99F2359D4114}"/>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21</a:t>
            </a:r>
          </a:p>
        </p:txBody>
      </p:sp>
    </p:spTree>
    <p:custDataLst>
      <p:tags r:id="rId1"/>
    </p:custDataLst>
    <p:extLst>
      <p:ext uri="{BB962C8B-B14F-4D97-AF65-F5344CB8AC3E}">
        <p14:creationId xmlns:p14="http://schemas.microsoft.com/office/powerpoint/2010/main" val="170157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71FA-D96D-4C7E-A779-2CE108423263}"/>
              </a:ext>
            </a:extLst>
          </p:cNvPr>
          <p:cNvSpPr>
            <a:spLocks noGrp="1"/>
          </p:cNvSpPr>
          <p:nvPr>
            <p:ph type="title"/>
          </p:nvPr>
        </p:nvSpPr>
        <p:spPr/>
        <p:txBody>
          <a:bodyPr>
            <a:normAutofit fontScale="90000"/>
          </a:bodyPr>
          <a:lstStyle/>
          <a:p>
            <a:r>
              <a:rPr lang="en-US" dirty="0"/>
              <a:t>Act Cycle Summary</a:t>
            </a:r>
          </a:p>
        </p:txBody>
      </p:sp>
      <p:sp>
        <p:nvSpPr>
          <p:cNvPr id="3" name="Content Placeholder 2">
            <a:extLst>
              <a:ext uri="{FF2B5EF4-FFF2-40B4-BE49-F238E27FC236}">
                <a16:creationId xmlns:a16="http://schemas.microsoft.com/office/drawing/2014/main" id="{8FF43285-40CF-483D-A4D2-3AE2FE6FA434}"/>
              </a:ext>
            </a:extLst>
          </p:cNvPr>
          <p:cNvSpPr>
            <a:spLocks noGrp="1"/>
          </p:cNvSpPr>
          <p:nvPr>
            <p:ph idx="1"/>
          </p:nvPr>
        </p:nvSpPr>
        <p:spPr/>
        <p:txBody>
          <a:bodyPr/>
          <a:lstStyle/>
          <a:p>
            <a:r>
              <a:rPr lang="en-US" dirty="0"/>
              <a:t>This is where you apply your analysis and observation</a:t>
            </a:r>
          </a:p>
          <a:p>
            <a:r>
              <a:rPr lang="en-US" dirty="0"/>
              <a:t>If you are satisfied with the result, you expand the test</a:t>
            </a:r>
          </a:p>
          <a:p>
            <a:r>
              <a:rPr lang="en-US" dirty="0"/>
              <a:t>If you are not satisfied with the result, you may consider tweaking it</a:t>
            </a:r>
          </a:p>
          <a:p>
            <a:r>
              <a:rPr lang="en-US" dirty="0"/>
              <a:t>In this phase, you conceptualize the next test</a:t>
            </a:r>
          </a:p>
          <a:p>
            <a:pPr lvl="1"/>
            <a:r>
              <a:rPr lang="en-US" dirty="0"/>
              <a:t>How many clients involved</a:t>
            </a:r>
          </a:p>
          <a:p>
            <a:pPr lvl="1"/>
            <a:r>
              <a:rPr lang="en-US" dirty="0"/>
              <a:t>The staff member(s) involved in testing</a:t>
            </a:r>
          </a:p>
          <a:p>
            <a:r>
              <a:rPr lang="en-US" dirty="0"/>
              <a:t>Move on to the next cycle</a:t>
            </a:r>
          </a:p>
          <a:p>
            <a:pPr marL="342900" lvl="1" indent="0">
              <a:buNone/>
            </a:pPr>
            <a:r>
              <a:rPr lang="en-US" dirty="0"/>
              <a:t> </a:t>
            </a:r>
          </a:p>
        </p:txBody>
      </p:sp>
      <p:sp>
        <p:nvSpPr>
          <p:cNvPr id="4" name="TextBox 3">
            <a:extLst>
              <a:ext uri="{FF2B5EF4-FFF2-40B4-BE49-F238E27FC236}">
                <a16:creationId xmlns:a16="http://schemas.microsoft.com/office/drawing/2014/main" id="{A19BADC0-5D8C-4FDD-87C8-0ECFFE1275D7}"/>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22</a:t>
            </a:r>
          </a:p>
        </p:txBody>
      </p:sp>
    </p:spTree>
    <p:custDataLst>
      <p:tags r:id="rId1"/>
    </p:custDataLst>
    <p:extLst>
      <p:ext uri="{BB962C8B-B14F-4D97-AF65-F5344CB8AC3E}">
        <p14:creationId xmlns:p14="http://schemas.microsoft.com/office/powerpoint/2010/main" val="130794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86A7-1E5E-415D-83D5-EA112FD43E6D}"/>
              </a:ext>
            </a:extLst>
          </p:cNvPr>
          <p:cNvSpPr>
            <a:spLocks noGrp="1"/>
          </p:cNvSpPr>
          <p:nvPr>
            <p:ph type="title"/>
          </p:nvPr>
        </p:nvSpPr>
        <p:spPr/>
        <p:txBody>
          <a:bodyPr>
            <a:normAutofit fontScale="90000"/>
          </a:bodyPr>
          <a:lstStyle/>
          <a:p>
            <a:r>
              <a:rPr lang="en-US" dirty="0"/>
              <a:t>Plan Cycle 2: Three Clients</a:t>
            </a:r>
          </a:p>
        </p:txBody>
      </p:sp>
      <p:graphicFrame>
        <p:nvGraphicFramePr>
          <p:cNvPr id="4" name="Content Placeholder 3">
            <a:extLst>
              <a:ext uri="{FF2B5EF4-FFF2-40B4-BE49-F238E27FC236}">
                <a16:creationId xmlns:a16="http://schemas.microsoft.com/office/drawing/2014/main" id="{AA5BADD6-08D0-42D7-B899-95B7802480ED}"/>
              </a:ext>
            </a:extLst>
          </p:cNvPr>
          <p:cNvGraphicFramePr>
            <a:graphicFrameLocks noGrp="1"/>
          </p:cNvGraphicFramePr>
          <p:nvPr>
            <p:ph idx="1"/>
            <p:extLst>
              <p:ext uri="{D42A27DB-BD31-4B8C-83A1-F6EECF244321}">
                <p14:modId xmlns:p14="http://schemas.microsoft.com/office/powerpoint/2010/main" val="4115729912"/>
              </p:ext>
            </p:extLst>
          </p:nvPr>
        </p:nvGraphicFramePr>
        <p:xfrm>
          <a:off x="637189" y="1103586"/>
          <a:ext cx="11031278" cy="4537372"/>
        </p:xfrm>
        <a:graphic>
          <a:graphicData uri="http://schemas.openxmlformats.org/drawingml/2006/table">
            <a:tbl>
              <a:tblPr firstRow="1" bandRow="1">
                <a:tableStyleId>{5C22544A-7EE6-4342-B048-85BDC9FD1C3A}</a:tableStyleId>
              </a:tblPr>
              <a:tblGrid>
                <a:gridCol w="2086136">
                  <a:extLst>
                    <a:ext uri="{9D8B030D-6E8A-4147-A177-3AD203B41FA5}">
                      <a16:colId xmlns:a16="http://schemas.microsoft.com/office/drawing/2014/main" val="4144819669"/>
                    </a:ext>
                  </a:extLst>
                </a:gridCol>
                <a:gridCol w="8945142">
                  <a:extLst>
                    <a:ext uri="{9D8B030D-6E8A-4147-A177-3AD203B41FA5}">
                      <a16:colId xmlns:a16="http://schemas.microsoft.com/office/drawing/2014/main" val="3394212967"/>
                    </a:ext>
                  </a:extLst>
                </a:gridCol>
              </a:tblGrid>
              <a:tr h="583154">
                <a:tc>
                  <a:txBody>
                    <a:bodyPr/>
                    <a:lstStyle/>
                    <a:p>
                      <a:pPr algn="ctr"/>
                      <a:r>
                        <a:rPr lang="en-US" sz="2000" dirty="0">
                          <a:latin typeface="Garamond" panose="02020404030301010803" pitchFamily="18" charset="0"/>
                        </a:rPr>
                        <a:t>PDSA Cycle Step</a:t>
                      </a:r>
                    </a:p>
                  </a:txBody>
                  <a:tcPr/>
                </a:tc>
                <a:tc>
                  <a:txBody>
                    <a:bodyPr/>
                    <a:lstStyle/>
                    <a:p>
                      <a:pPr algn="ctr"/>
                      <a:r>
                        <a:rPr lang="en-US" sz="2000" dirty="0">
                          <a:latin typeface="Garamond" panose="02020404030301010803" pitchFamily="18" charset="0"/>
                        </a:rPr>
                        <a:t>Action</a:t>
                      </a:r>
                    </a:p>
                  </a:txBody>
                  <a:tcPr/>
                </a:tc>
                <a:extLst>
                  <a:ext uri="{0D108BD9-81ED-4DB2-BD59-A6C34878D82A}">
                    <a16:rowId xmlns:a16="http://schemas.microsoft.com/office/drawing/2014/main" val="3579932282"/>
                  </a:ext>
                </a:extLst>
              </a:tr>
              <a:tr h="583154">
                <a:tc>
                  <a:txBody>
                    <a:bodyPr/>
                    <a:lstStyle/>
                    <a:p>
                      <a:r>
                        <a:rPr lang="en-US" sz="2000" dirty="0">
                          <a:latin typeface="Garamond" panose="02020404030301010803" pitchFamily="18" charset="0"/>
                        </a:rPr>
                        <a:t>Plan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Expand test to 3 additional clients</a:t>
                      </a:r>
                    </a:p>
                  </a:txBody>
                  <a:tcPr/>
                </a:tc>
                <a:extLst>
                  <a:ext uri="{0D108BD9-81ED-4DB2-BD59-A6C34878D82A}">
                    <a16:rowId xmlns:a16="http://schemas.microsoft.com/office/drawing/2014/main" val="2542615420"/>
                  </a:ext>
                </a:extLst>
              </a:tr>
              <a:tr h="726524">
                <a:tc>
                  <a:txBody>
                    <a:bodyPr/>
                    <a:lstStyle/>
                    <a:p>
                      <a:r>
                        <a:rPr lang="en-US" sz="2000" dirty="0">
                          <a:latin typeface="Garamond" panose="02020404030301010803" pitchFamily="18" charset="0"/>
                        </a:rPr>
                        <a:t>Do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Case Manager contacts 3 clients with upcoming appointments and arranges their Uber transportation</a:t>
                      </a:r>
                    </a:p>
                  </a:txBody>
                  <a:tcPr/>
                </a:tc>
                <a:extLst>
                  <a:ext uri="{0D108BD9-81ED-4DB2-BD59-A6C34878D82A}">
                    <a16:rowId xmlns:a16="http://schemas.microsoft.com/office/drawing/2014/main" val="2765296036"/>
                  </a:ext>
                </a:extLst>
              </a:tr>
              <a:tr h="1830836">
                <a:tc>
                  <a:txBody>
                    <a:bodyPr/>
                    <a:lstStyle/>
                    <a:p>
                      <a:r>
                        <a:rPr lang="en-US" sz="2000" dirty="0">
                          <a:latin typeface="Garamond" panose="02020404030301010803" pitchFamily="18" charset="0"/>
                        </a:rPr>
                        <a:t>Study</a:t>
                      </a:r>
                    </a:p>
                  </a:txBody>
                  <a:tcPr/>
                </a:tc>
                <a:tc>
                  <a:txBody>
                    <a:bodyPr/>
                    <a:lstStyle/>
                    <a:p>
                      <a:r>
                        <a:rPr lang="en-US" sz="2000" dirty="0">
                          <a:latin typeface="Garamond" panose="02020404030301010803" pitchFamily="18" charset="0"/>
                        </a:rPr>
                        <a:t>&gt;  Receptionist</a:t>
                      </a:r>
                      <a:r>
                        <a:rPr lang="en-US" sz="2000" baseline="0" dirty="0">
                          <a:latin typeface="Garamond" panose="02020404030301010803" pitchFamily="18" charset="0"/>
                        </a:rPr>
                        <a:t> </a:t>
                      </a:r>
                      <a:r>
                        <a:rPr lang="en-US" sz="2000" dirty="0">
                          <a:latin typeface="Garamond" panose="02020404030301010803" pitchFamily="18" charset="0"/>
                        </a:rPr>
                        <a:t>documents that 2 clients arrived and departed as planned</a:t>
                      </a:r>
                    </a:p>
                    <a:p>
                      <a:r>
                        <a:rPr lang="en-US" sz="2000" dirty="0">
                          <a:latin typeface="Garamond" panose="02020404030301010803" pitchFamily="18" charset="0"/>
                        </a:rPr>
                        <a:t>&gt;  One client was not available for pick up</a:t>
                      </a:r>
                    </a:p>
                    <a:p>
                      <a:r>
                        <a:rPr lang="en-US" sz="2000" dirty="0">
                          <a:latin typeface="Garamond" panose="02020404030301010803" pitchFamily="18" charset="0"/>
                        </a:rPr>
                        <a:t>&gt;  Follow up indicates that 2 clients were satisfied with the service and 1 client was waiting for pick up at a different address</a:t>
                      </a:r>
                    </a:p>
                    <a:p>
                      <a:r>
                        <a:rPr lang="en-US" sz="2000" dirty="0">
                          <a:latin typeface="Garamond" panose="02020404030301010803" pitchFamily="18" charset="0"/>
                        </a:rPr>
                        <a:t>&gt;  Case Manager notes that the agency had to pay for all 3 rides</a:t>
                      </a:r>
                    </a:p>
                  </a:txBody>
                  <a:tcPr/>
                </a:tc>
                <a:extLst>
                  <a:ext uri="{0D108BD9-81ED-4DB2-BD59-A6C34878D82A}">
                    <a16:rowId xmlns:a16="http://schemas.microsoft.com/office/drawing/2014/main" val="656546452"/>
                  </a:ext>
                </a:extLst>
              </a:tr>
              <a:tr h="813704">
                <a:tc>
                  <a:txBody>
                    <a:bodyPr/>
                    <a:lstStyle/>
                    <a:p>
                      <a:r>
                        <a:rPr lang="en-US" sz="2000" dirty="0">
                          <a:latin typeface="Garamond" panose="02020404030301010803" pitchFamily="18" charset="0"/>
                        </a:rPr>
                        <a:t>Act</a:t>
                      </a:r>
                    </a:p>
                  </a:txBody>
                  <a:tcPr/>
                </a:tc>
                <a:tc>
                  <a:txBody>
                    <a:bodyPr/>
                    <a:lstStyle/>
                    <a:p>
                      <a:r>
                        <a:rPr lang="en-US" sz="2000" dirty="0">
                          <a:latin typeface="Garamond" panose="02020404030301010803" pitchFamily="18" charset="0"/>
                        </a:rPr>
                        <a:t>&gt;  Case manager adds an updated address check before arranging rides, to her To Do list</a:t>
                      </a:r>
                    </a:p>
                    <a:p>
                      <a:r>
                        <a:rPr lang="en-US" sz="2000" dirty="0">
                          <a:latin typeface="Garamond" panose="02020404030301010803" pitchFamily="18" charset="0"/>
                        </a:rPr>
                        <a:t>&gt;  Case manager advises a small increase in test scope</a:t>
                      </a:r>
                    </a:p>
                  </a:txBody>
                  <a:tcPr/>
                </a:tc>
                <a:extLst>
                  <a:ext uri="{0D108BD9-81ED-4DB2-BD59-A6C34878D82A}">
                    <a16:rowId xmlns:a16="http://schemas.microsoft.com/office/drawing/2014/main" val="1212127575"/>
                  </a:ext>
                </a:extLst>
              </a:tr>
            </a:tbl>
          </a:graphicData>
        </a:graphic>
      </p:graphicFrame>
      <p:sp>
        <p:nvSpPr>
          <p:cNvPr id="5" name="TextBox 4">
            <a:extLst>
              <a:ext uri="{FF2B5EF4-FFF2-40B4-BE49-F238E27FC236}">
                <a16:creationId xmlns:a16="http://schemas.microsoft.com/office/drawing/2014/main" id="{51C1C8FA-369B-4603-B912-166FFAF31EF4}"/>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23</a:t>
            </a:r>
          </a:p>
        </p:txBody>
      </p:sp>
    </p:spTree>
    <p:custDataLst>
      <p:tags r:id="rId1"/>
    </p:custDataLst>
    <p:extLst>
      <p:ext uri="{BB962C8B-B14F-4D97-AF65-F5344CB8AC3E}">
        <p14:creationId xmlns:p14="http://schemas.microsoft.com/office/powerpoint/2010/main" val="337604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915F-ED8D-4B71-95E8-ABEA24F668D8}"/>
              </a:ext>
            </a:extLst>
          </p:cNvPr>
          <p:cNvSpPr>
            <a:spLocks noGrp="1"/>
          </p:cNvSpPr>
          <p:nvPr>
            <p:ph type="title"/>
          </p:nvPr>
        </p:nvSpPr>
        <p:spPr/>
        <p:txBody>
          <a:bodyPr>
            <a:normAutofit fontScale="90000"/>
          </a:bodyPr>
          <a:lstStyle/>
          <a:p>
            <a:r>
              <a:rPr lang="en-US" dirty="0"/>
              <a:t>Let’s Review</a:t>
            </a:r>
          </a:p>
        </p:txBody>
      </p:sp>
      <p:sp>
        <p:nvSpPr>
          <p:cNvPr id="3" name="Content Placeholder 2">
            <a:extLst>
              <a:ext uri="{FF2B5EF4-FFF2-40B4-BE49-F238E27FC236}">
                <a16:creationId xmlns:a16="http://schemas.microsoft.com/office/drawing/2014/main" id="{0FDB53A8-77B0-4074-BDEB-5DC97F340287}"/>
              </a:ext>
            </a:extLst>
          </p:cNvPr>
          <p:cNvSpPr>
            <a:spLocks noGrp="1"/>
          </p:cNvSpPr>
          <p:nvPr>
            <p:ph idx="1"/>
          </p:nvPr>
        </p:nvSpPr>
        <p:spPr/>
        <p:txBody>
          <a:bodyPr/>
          <a:lstStyle/>
          <a:p>
            <a:r>
              <a:rPr lang="en-US" dirty="0"/>
              <a:t>So far, we have discussed:</a:t>
            </a:r>
          </a:p>
          <a:p>
            <a:pPr lvl="1"/>
            <a:r>
              <a:rPr lang="en-US" dirty="0"/>
              <a:t>Performance measurement and its importance</a:t>
            </a:r>
          </a:p>
          <a:p>
            <a:pPr lvl="1"/>
            <a:r>
              <a:rPr lang="en-US" dirty="0"/>
              <a:t>Data as the key in knowing what to improve </a:t>
            </a:r>
          </a:p>
          <a:p>
            <a:pPr lvl="1"/>
            <a:r>
              <a:rPr lang="en-US" dirty="0"/>
              <a:t>The Model for Improvement and its three steps</a:t>
            </a:r>
          </a:p>
          <a:p>
            <a:pPr lvl="2"/>
            <a:r>
              <a:rPr lang="en-US" dirty="0"/>
              <a:t>This gives us a structured methodology </a:t>
            </a:r>
          </a:p>
          <a:p>
            <a:pPr lvl="2"/>
            <a:r>
              <a:rPr lang="en-US" dirty="0"/>
              <a:t>We use different techniques to finalize an idea for improvement</a:t>
            </a:r>
          </a:p>
          <a:p>
            <a:r>
              <a:rPr lang="en-US" dirty="0"/>
              <a:t>And today we will go over…</a:t>
            </a:r>
          </a:p>
          <a:p>
            <a:pPr lvl="2"/>
            <a:endParaRPr lang="en-US" dirty="0"/>
          </a:p>
        </p:txBody>
      </p:sp>
      <p:sp>
        <p:nvSpPr>
          <p:cNvPr id="4" name="TextBox 3">
            <a:extLst>
              <a:ext uri="{FF2B5EF4-FFF2-40B4-BE49-F238E27FC236}">
                <a16:creationId xmlns:a16="http://schemas.microsoft.com/office/drawing/2014/main" id="{E2AE49E6-52D4-41CA-9D94-48FB292BA121}"/>
              </a:ext>
            </a:extLst>
          </p:cNvPr>
          <p:cNvSpPr txBox="1"/>
          <p:nvPr/>
        </p:nvSpPr>
        <p:spPr>
          <a:xfrm>
            <a:off x="354571" y="6238187"/>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a:t>
            </a:r>
          </a:p>
        </p:txBody>
      </p:sp>
    </p:spTree>
    <p:custDataLst>
      <p:tags r:id="rId1"/>
    </p:custDataLst>
    <p:extLst>
      <p:ext uri="{BB962C8B-B14F-4D97-AF65-F5344CB8AC3E}">
        <p14:creationId xmlns:p14="http://schemas.microsoft.com/office/powerpoint/2010/main" val="87581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4E75-253F-4C86-8866-E644C4924DC8}"/>
              </a:ext>
            </a:extLst>
          </p:cNvPr>
          <p:cNvSpPr>
            <a:spLocks noGrp="1"/>
          </p:cNvSpPr>
          <p:nvPr>
            <p:ph type="title"/>
          </p:nvPr>
        </p:nvSpPr>
        <p:spPr/>
        <p:txBody>
          <a:bodyPr>
            <a:normAutofit fontScale="90000"/>
          </a:bodyPr>
          <a:lstStyle/>
          <a:p>
            <a:r>
              <a:rPr lang="en-US" dirty="0"/>
              <a:t>Cycle 3: Five clients</a:t>
            </a:r>
          </a:p>
        </p:txBody>
      </p:sp>
      <p:graphicFrame>
        <p:nvGraphicFramePr>
          <p:cNvPr id="4" name="Content Placeholder 3">
            <a:extLst>
              <a:ext uri="{FF2B5EF4-FFF2-40B4-BE49-F238E27FC236}">
                <a16:creationId xmlns:a16="http://schemas.microsoft.com/office/drawing/2014/main" id="{48E64CE8-3506-4071-BD66-8F940E8FA6F9}"/>
              </a:ext>
            </a:extLst>
          </p:cNvPr>
          <p:cNvGraphicFramePr>
            <a:graphicFrameLocks noGrp="1"/>
          </p:cNvGraphicFramePr>
          <p:nvPr>
            <p:ph idx="1"/>
            <p:extLst>
              <p:ext uri="{D42A27DB-BD31-4B8C-83A1-F6EECF244321}">
                <p14:modId xmlns:p14="http://schemas.microsoft.com/office/powerpoint/2010/main" val="3917705809"/>
              </p:ext>
            </p:extLst>
          </p:nvPr>
        </p:nvGraphicFramePr>
        <p:xfrm>
          <a:off x="592518" y="991240"/>
          <a:ext cx="11006964" cy="4587852"/>
        </p:xfrm>
        <a:graphic>
          <a:graphicData uri="http://schemas.openxmlformats.org/drawingml/2006/table">
            <a:tbl>
              <a:tblPr firstRow="1" bandRow="1">
                <a:tableStyleId>{5C22544A-7EE6-4342-B048-85BDC9FD1C3A}</a:tableStyleId>
              </a:tblPr>
              <a:tblGrid>
                <a:gridCol w="2049454">
                  <a:extLst>
                    <a:ext uri="{9D8B030D-6E8A-4147-A177-3AD203B41FA5}">
                      <a16:colId xmlns:a16="http://schemas.microsoft.com/office/drawing/2014/main" val="3288672075"/>
                    </a:ext>
                  </a:extLst>
                </a:gridCol>
                <a:gridCol w="8957510">
                  <a:extLst>
                    <a:ext uri="{9D8B030D-6E8A-4147-A177-3AD203B41FA5}">
                      <a16:colId xmlns:a16="http://schemas.microsoft.com/office/drawing/2014/main" val="3831397015"/>
                    </a:ext>
                  </a:extLst>
                </a:gridCol>
              </a:tblGrid>
              <a:tr h="679430">
                <a:tc>
                  <a:txBody>
                    <a:bodyPr/>
                    <a:lstStyle/>
                    <a:p>
                      <a:pPr algn="ctr"/>
                      <a:r>
                        <a:rPr lang="en-US" sz="2000" dirty="0">
                          <a:latin typeface="Garamond" panose="02020404030301010803" pitchFamily="18" charset="0"/>
                        </a:rPr>
                        <a:t>PDSA Cycle Step</a:t>
                      </a:r>
                    </a:p>
                  </a:txBody>
                  <a:tcPr/>
                </a:tc>
                <a:tc>
                  <a:txBody>
                    <a:bodyPr/>
                    <a:lstStyle/>
                    <a:p>
                      <a:pPr algn="ctr"/>
                      <a:r>
                        <a:rPr lang="en-US" sz="2000" dirty="0">
                          <a:latin typeface="Garamond" panose="02020404030301010803" pitchFamily="18" charset="0"/>
                        </a:rPr>
                        <a:t>Action</a:t>
                      </a:r>
                    </a:p>
                  </a:txBody>
                  <a:tcPr/>
                </a:tc>
                <a:extLst>
                  <a:ext uri="{0D108BD9-81ED-4DB2-BD59-A6C34878D82A}">
                    <a16:rowId xmlns:a16="http://schemas.microsoft.com/office/drawing/2014/main" val="3902526451"/>
                  </a:ext>
                </a:extLst>
              </a:tr>
              <a:tr h="948371">
                <a:tc>
                  <a:txBody>
                    <a:bodyPr/>
                    <a:lstStyle/>
                    <a:p>
                      <a:r>
                        <a:rPr lang="en-US" sz="2000" dirty="0">
                          <a:latin typeface="Garamond" panose="02020404030301010803" pitchFamily="18" charset="0"/>
                        </a:rPr>
                        <a:t>Plan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Case Manager  confirms current addresses and arranges Uber rides for 5 clients with appointments in the first 2 weeks of May</a:t>
                      </a:r>
                    </a:p>
                  </a:txBody>
                  <a:tcPr/>
                </a:tc>
                <a:extLst>
                  <a:ext uri="{0D108BD9-81ED-4DB2-BD59-A6C34878D82A}">
                    <a16:rowId xmlns:a16="http://schemas.microsoft.com/office/drawing/2014/main" val="1410877551"/>
                  </a:ext>
                </a:extLst>
              </a:tr>
              <a:tr h="539492">
                <a:tc>
                  <a:txBody>
                    <a:bodyPr/>
                    <a:lstStyle/>
                    <a:p>
                      <a:r>
                        <a:rPr lang="en-US" sz="2000" dirty="0">
                          <a:latin typeface="Garamond" panose="02020404030301010803" pitchFamily="18" charset="0"/>
                        </a:rPr>
                        <a:t>Do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Four clients arrive on time and 3 arrived at home at the prescribed time. One client cancels appointment the day of appointment</a:t>
                      </a:r>
                    </a:p>
                  </a:txBody>
                  <a:tcPr/>
                </a:tc>
                <a:extLst>
                  <a:ext uri="{0D108BD9-81ED-4DB2-BD59-A6C34878D82A}">
                    <a16:rowId xmlns:a16="http://schemas.microsoft.com/office/drawing/2014/main" val="1871261351"/>
                  </a:ext>
                </a:extLst>
              </a:tr>
              <a:tr h="928922">
                <a:tc>
                  <a:txBody>
                    <a:bodyPr/>
                    <a:lstStyle/>
                    <a:p>
                      <a:r>
                        <a:rPr lang="en-US" sz="2000" dirty="0">
                          <a:latin typeface="Garamond" panose="02020404030301010803" pitchFamily="18" charset="0"/>
                        </a:rPr>
                        <a:t>Study</a:t>
                      </a:r>
                    </a:p>
                  </a:txBody>
                  <a:tcPr/>
                </a:tc>
                <a:tc>
                  <a:txBody>
                    <a:bodyPr/>
                    <a:lstStyle/>
                    <a:p>
                      <a:r>
                        <a:rPr lang="en-US" sz="2000" dirty="0">
                          <a:latin typeface="Garamond" panose="02020404030301010803" pitchFamily="18" charset="0"/>
                        </a:rPr>
                        <a:t>&gt; Three clients express satisfaction, 1 client expresses frustration with Uber delay going home. Driver got caught in the Cinco De Mayo parade traffic</a:t>
                      </a:r>
                    </a:p>
                    <a:p>
                      <a:r>
                        <a:rPr lang="en-US" sz="2000" dirty="0">
                          <a:latin typeface="Garamond" panose="02020404030301010803" pitchFamily="18" charset="0"/>
                        </a:rPr>
                        <a:t>&gt;  Receptionist did not make Case Manager aware of the cancellation, so agency had to pay for that ride</a:t>
                      </a:r>
                    </a:p>
                  </a:txBody>
                  <a:tcPr/>
                </a:tc>
                <a:extLst>
                  <a:ext uri="{0D108BD9-81ED-4DB2-BD59-A6C34878D82A}">
                    <a16:rowId xmlns:a16="http://schemas.microsoft.com/office/drawing/2014/main" val="1306805598"/>
                  </a:ext>
                </a:extLst>
              </a:tr>
              <a:tr h="948371">
                <a:tc>
                  <a:txBody>
                    <a:bodyPr/>
                    <a:lstStyle/>
                    <a:p>
                      <a:r>
                        <a:rPr lang="en-US" sz="2000" dirty="0">
                          <a:latin typeface="Garamond" panose="02020404030301010803" pitchFamily="18" charset="0"/>
                        </a:rPr>
                        <a:t>Act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dirty="0">
                          <a:latin typeface="Garamond" panose="02020404030301010803" pitchFamily="18" charset="0"/>
                        </a:rPr>
                        <a:t>&gt; Test not matching the hypothesis</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dirty="0">
                          <a:latin typeface="Garamond" panose="02020404030301010803" pitchFamily="18" charset="0"/>
                        </a:rPr>
                        <a:t>&gt; Case manager calls a team meeting before entering next cycle</a:t>
                      </a:r>
                    </a:p>
                  </a:txBody>
                  <a:tcPr/>
                </a:tc>
                <a:extLst>
                  <a:ext uri="{0D108BD9-81ED-4DB2-BD59-A6C34878D82A}">
                    <a16:rowId xmlns:a16="http://schemas.microsoft.com/office/drawing/2014/main" val="3653921016"/>
                  </a:ext>
                </a:extLst>
              </a:tr>
            </a:tbl>
          </a:graphicData>
        </a:graphic>
      </p:graphicFrame>
      <p:sp>
        <p:nvSpPr>
          <p:cNvPr id="5" name="Rectangle 4">
            <a:extLst>
              <a:ext uri="{FF2B5EF4-FFF2-40B4-BE49-F238E27FC236}">
                <a16:creationId xmlns:a16="http://schemas.microsoft.com/office/drawing/2014/main" id="{C1D31058-0581-47BE-A4AD-77A1B2101E2C}"/>
              </a:ext>
            </a:extLst>
          </p:cNvPr>
          <p:cNvSpPr/>
          <p:nvPr/>
        </p:nvSpPr>
        <p:spPr>
          <a:xfrm>
            <a:off x="5214730" y="5460579"/>
            <a:ext cx="1762539" cy="40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sp>
        <p:nvSpPr>
          <p:cNvPr id="6" name="TextBox 5">
            <a:extLst>
              <a:ext uri="{FF2B5EF4-FFF2-40B4-BE49-F238E27FC236}">
                <a16:creationId xmlns:a16="http://schemas.microsoft.com/office/drawing/2014/main" id="{18A9AC25-5673-4F6D-BED3-4C721409E934}"/>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24</a:t>
            </a:r>
          </a:p>
        </p:txBody>
      </p:sp>
    </p:spTree>
    <p:custDataLst>
      <p:tags r:id="rId1"/>
    </p:custDataLst>
    <p:extLst>
      <p:ext uri="{BB962C8B-B14F-4D97-AF65-F5344CB8AC3E}">
        <p14:creationId xmlns:p14="http://schemas.microsoft.com/office/powerpoint/2010/main" val="405541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52984" y="1278902"/>
            <a:ext cx="10974113" cy="4481225"/>
          </a:xfrm>
        </p:spPr>
        <p:txBody>
          <a:bodyPr>
            <a:normAutofit/>
          </a:bodyPr>
          <a:lstStyle/>
          <a:p>
            <a:r>
              <a:rPr lang="en-US" dirty="0"/>
              <a:t>Case Manager expresses frustration at the amount of work involved</a:t>
            </a:r>
          </a:p>
          <a:p>
            <a:pPr lvl="2"/>
            <a:r>
              <a:rPr lang="en-US" dirty="0"/>
              <a:t>Requests that clients be able to schedule their own rides</a:t>
            </a:r>
          </a:p>
          <a:p>
            <a:pPr lvl="2"/>
            <a:r>
              <a:rPr lang="en-US" dirty="0"/>
              <a:t>Due to possibility of abusing Uber Health rides and charges, the team denies the request</a:t>
            </a:r>
          </a:p>
          <a:p>
            <a:r>
              <a:rPr lang="en-US" dirty="0"/>
              <a:t>Receptionist offers to schedule rides. Since she already handles the cancelations, she will be the point person for ride schedules</a:t>
            </a:r>
          </a:p>
          <a:p>
            <a:r>
              <a:rPr lang="en-US" dirty="0"/>
              <a:t>Receptionist will add the Uber information when the standard client appointment reminders go out</a:t>
            </a:r>
          </a:p>
          <a:p>
            <a:r>
              <a:rPr lang="en-US" dirty="0"/>
              <a:t>Receptionist will coordinate with Case Manager, and Case Manager will to continue to document success and failure of rides as well as client satisfaction</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Autofit/>
          </a:bodyPr>
          <a:lstStyle/>
          <a:p>
            <a:r>
              <a:rPr lang="en-US" dirty="0"/>
              <a:t>Time for a Team Meeting</a:t>
            </a:r>
          </a:p>
        </p:txBody>
      </p:sp>
      <p:sp>
        <p:nvSpPr>
          <p:cNvPr id="4" name="TextBox 3">
            <a:extLst>
              <a:ext uri="{FF2B5EF4-FFF2-40B4-BE49-F238E27FC236}">
                <a16:creationId xmlns:a16="http://schemas.microsoft.com/office/drawing/2014/main" id="{6893D878-ABFC-4A56-BA7E-866DE86137B0}"/>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25</a:t>
            </a:r>
          </a:p>
        </p:txBody>
      </p:sp>
    </p:spTree>
    <p:custDataLst>
      <p:tags r:id="rId1"/>
    </p:custDataLst>
    <p:extLst>
      <p:ext uri="{BB962C8B-B14F-4D97-AF65-F5344CB8AC3E}">
        <p14:creationId xmlns:p14="http://schemas.microsoft.com/office/powerpoint/2010/main" val="352817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3D8C-8BDA-445C-886C-CDC4BEEAE0B0}"/>
              </a:ext>
            </a:extLst>
          </p:cNvPr>
          <p:cNvSpPr>
            <a:spLocks noGrp="1"/>
          </p:cNvSpPr>
          <p:nvPr>
            <p:ph type="title"/>
          </p:nvPr>
        </p:nvSpPr>
        <p:spPr/>
        <p:txBody>
          <a:bodyPr>
            <a:normAutofit fontScale="90000"/>
          </a:bodyPr>
          <a:lstStyle/>
          <a:p>
            <a:r>
              <a:rPr lang="en-US" dirty="0"/>
              <a:t>Cycle 4: Repeat with 5 New Clients</a:t>
            </a:r>
          </a:p>
        </p:txBody>
      </p:sp>
      <p:graphicFrame>
        <p:nvGraphicFramePr>
          <p:cNvPr id="4" name="Content Placeholder 3">
            <a:extLst>
              <a:ext uri="{FF2B5EF4-FFF2-40B4-BE49-F238E27FC236}">
                <a16:creationId xmlns:a16="http://schemas.microsoft.com/office/drawing/2014/main" id="{EB3F453A-1B1B-46AA-A838-7289D7D8F27A}"/>
              </a:ext>
            </a:extLst>
          </p:cNvPr>
          <p:cNvGraphicFramePr>
            <a:graphicFrameLocks noGrp="1"/>
          </p:cNvGraphicFramePr>
          <p:nvPr>
            <p:ph idx="1"/>
            <p:extLst>
              <p:ext uri="{D42A27DB-BD31-4B8C-83A1-F6EECF244321}">
                <p14:modId xmlns:p14="http://schemas.microsoft.com/office/powerpoint/2010/main" val="3210448810"/>
              </p:ext>
            </p:extLst>
          </p:nvPr>
        </p:nvGraphicFramePr>
        <p:xfrm>
          <a:off x="630620" y="991913"/>
          <a:ext cx="11005734" cy="4906754"/>
        </p:xfrm>
        <a:graphic>
          <a:graphicData uri="http://schemas.openxmlformats.org/drawingml/2006/table">
            <a:tbl>
              <a:tblPr firstRow="1" bandRow="1">
                <a:tableStyleId>{5C22544A-7EE6-4342-B048-85BDC9FD1C3A}</a:tableStyleId>
              </a:tblPr>
              <a:tblGrid>
                <a:gridCol w="2138794">
                  <a:extLst>
                    <a:ext uri="{9D8B030D-6E8A-4147-A177-3AD203B41FA5}">
                      <a16:colId xmlns:a16="http://schemas.microsoft.com/office/drawing/2014/main" val="1611451840"/>
                    </a:ext>
                  </a:extLst>
                </a:gridCol>
                <a:gridCol w="8866940">
                  <a:extLst>
                    <a:ext uri="{9D8B030D-6E8A-4147-A177-3AD203B41FA5}">
                      <a16:colId xmlns:a16="http://schemas.microsoft.com/office/drawing/2014/main" val="3301541565"/>
                    </a:ext>
                  </a:extLst>
                </a:gridCol>
              </a:tblGrid>
              <a:tr h="659807">
                <a:tc>
                  <a:txBody>
                    <a:bodyPr/>
                    <a:lstStyle/>
                    <a:p>
                      <a:pPr algn="ctr"/>
                      <a:r>
                        <a:rPr lang="en-US" sz="2000" dirty="0">
                          <a:latin typeface="Garamond" panose="02020404030301010803" pitchFamily="18" charset="0"/>
                        </a:rPr>
                        <a:t>PDSA Cycle Step</a:t>
                      </a:r>
                    </a:p>
                  </a:txBody>
                  <a:tcPr/>
                </a:tc>
                <a:tc>
                  <a:txBody>
                    <a:bodyPr/>
                    <a:lstStyle/>
                    <a:p>
                      <a:pPr algn="ctr"/>
                      <a:r>
                        <a:rPr lang="en-US" sz="2000" dirty="0">
                          <a:latin typeface="Garamond" panose="02020404030301010803" pitchFamily="18" charset="0"/>
                        </a:rPr>
                        <a:t>Action</a:t>
                      </a:r>
                    </a:p>
                  </a:txBody>
                  <a:tcPr/>
                </a:tc>
                <a:extLst>
                  <a:ext uri="{0D108BD9-81ED-4DB2-BD59-A6C34878D82A}">
                    <a16:rowId xmlns:a16="http://schemas.microsoft.com/office/drawing/2014/main" val="1405545662"/>
                  </a:ext>
                </a:extLst>
              </a:tr>
              <a:tr h="929117">
                <a:tc>
                  <a:txBody>
                    <a:bodyPr/>
                    <a:lstStyle/>
                    <a:p>
                      <a:r>
                        <a:rPr lang="en-US" sz="2000" dirty="0"/>
                        <a:t>Plan</a:t>
                      </a:r>
                    </a:p>
                  </a:txBody>
                  <a:tcPr/>
                </a:tc>
                <a:tc>
                  <a:txBody>
                    <a:bodyPr/>
                    <a:lstStyle/>
                    <a:p>
                      <a:pPr marL="0" indent="0">
                        <a:buFont typeface="Wingdings" panose="05000000000000000000" pitchFamily="2" charset="2"/>
                        <a:buNone/>
                      </a:pPr>
                      <a:r>
                        <a:rPr lang="en-US" sz="2000" dirty="0"/>
                        <a:t>&gt; The team plans to pick 5 new clients</a:t>
                      </a:r>
                    </a:p>
                    <a:p>
                      <a:pPr marL="0" indent="0">
                        <a:buFont typeface="Wingdings" panose="05000000000000000000" pitchFamily="2" charset="2"/>
                        <a:buNone/>
                      </a:pPr>
                      <a:r>
                        <a:rPr lang="en-US" sz="2000" dirty="0"/>
                        <a:t>&gt; Receptionists schedules 5 rides for clients for the following Monday</a:t>
                      </a:r>
                    </a:p>
                  </a:txBody>
                  <a:tcPr/>
                </a:tc>
                <a:extLst>
                  <a:ext uri="{0D108BD9-81ED-4DB2-BD59-A6C34878D82A}">
                    <a16:rowId xmlns:a16="http://schemas.microsoft.com/office/drawing/2014/main" val="16047601"/>
                  </a:ext>
                </a:extLst>
              </a:tr>
              <a:tr h="1306150">
                <a:tc>
                  <a:txBody>
                    <a:bodyPr/>
                    <a:lstStyle/>
                    <a:p>
                      <a:r>
                        <a:rPr lang="en-US" sz="2000" dirty="0"/>
                        <a:t>Do</a:t>
                      </a:r>
                    </a:p>
                  </a:txBody>
                  <a:tcPr/>
                </a:tc>
                <a:tc>
                  <a:txBody>
                    <a:bodyPr/>
                    <a:lstStyle/>
                    <a:p>
                      <a:r>
                        <a:rPr lang="en-US" sz="2000" dirty="0"/>
                        <a:t>&gt; Reminders that include the Uber Health info are communicated to the client two days prior to appointment</a:t>
                      </a:r>
                    </a:p>
                    <a:p>
                      <a:r>
                        <a:rPr lang="en-US" sz="2000" dirty="0"/>
                        <a:t>&gt; Pick up addresses are confirmed by receptionist</a:t>
                      </a:r>
                    </a:p>
                  </a:txBody>
                  <a:tcPr/>
                </a:tc>
                <a:extLst>
                  <a:ext uri="{0D108BD9-81ED-4DB2-BD59-A6C34878D82A}">
                    <a16:rowId xmlns:a16="http://schemas.microsoft.com/office/drawing/2014/main" val="1306184102"/>
                  </a:ext>
                </a:extLst>
              </a:tr>
              <a:tr h="1306150">
                <a:tc>
                  <a:txBody>
                    <a:bodyPr/>
                    <a:lstStyle/>
                    <a:p>
                      <a:r>
                        <a:rPr lang="en-US" sz="2000" dirty="0"/>
                        <a:t>Study</a:t>
                      </a:r>
                    </a:p>
                  </a:txBody>
                  <a:tcPr/>
                </a:tc>
                <a:tc>
                  <a:txBody>
                    <a:bodyPr/>
                    <a:lstStyle/>
                    <a:p>
                      <a:r>
                        <a:rPr lang="en-US" sz="2000" dirty="0"/>
                        <a:t>&gt; Four clients arrive and depart on time, one client cancels appointment</a:t>
                      </a:r>
                    </a:p>
                    <a:p>
                      <a:r>
                        <a:rPr lang="en-US" sz="2000" dirty="0"/>
                        <a:t>&gt; Four clients express satisfaction with the service</a:t>
                      </a:r>
                    </a:p>
                    <a:p>
                      <a:r>
                        <a:rPr lang="en-US" sz="2000" dirty="0"/>
                        <a:t>&gt; Fifth client pick was able to be cancelled, so no charges to the agency for that client</a:t>
                      </a:r>
                    </a:p>
                  </a:txBody>
                  <a:tcPr/>
                </a:tc>
                <a:extLst>
                  <a:ext uri="{0D108BD9-81ED-4DB2-BD59-A6C34878D82A}">
                    <a16:rowId xmlns:a16="http://schemas.microsoft.com/office/drawing/2014/main" val="932575777"/>
                  </a:ext>
                </a:extLst>
              </a:tr>
              <a:tr h="659807">
                <a:tc>
                  <a:txBody>
                    <a:bodyPr/>
                    <a:lstStyle/>
                    <a:p>
                      <a:r>
                        <a:rPr lang="en-US" sz="2000" dirty="0"/>
                        <a:t>Act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Expand test to all clients who are chronic no-shows for the following week who need transportation</a:t>
                      </a:r>
                    </a:p>
                  </a:txBody>
                  <a:tcPr/>
                </a:tc>
                <a:extLst>
                  <a:ext uri="{0D108BD9-81ED-4DB2-BD59-A6C34878D82A}">
                    <a16:rowId xmlns:a16="http://schemas.microsoft.com/office/drawing/2014/main" val="2345374859"/>
                  </a:ext>
                </a:extLst>
              </a:tr>
            </a:tbl>
          </a:graphicData>
        </a:graphic>
      </p:graphicFrame>
      <p:sp>
        <p:nvSpPr>
          <p:cNvPr id="5" name="TextBox 4">
            <a:extLst>
              <a:ext uri="{FF2B5EF4-FFF2-40B4-BE49-F238E27FC236}">
                <a16:creationId xmlns:a16="http://schemas.microsoft.com/office/drawing/2014/main" id="{F85EFD63-14C4-42EA-A45C-D584DD468D36}"/>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26</a:t>
            </a:r>
          </a:p>
        </p:txBody>
      </p:sp>
    </p:spTree>
    <p:custDataLst>
      <p:tags r:id="rId1"/>
    </p:custDataLst>
    <p:extLst>
      <p:ext uri="{BB962C8B-B14F-4D97-AF65-F5344CB8AC3E}">
        <p14:creationId xmlns:p14="http://schemas.microsoft.com/office/powerpoint/2010/main" val="297260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497271" y="1233135"/>
            <a:ext cx="11381389" cy="4392035"/>
          </a:xfrm>
        </p:spPr>
        <p:txBody>
          <a:bodyPr>
            <a:normAutofit fontScale="92500" lnSpcReduction="20000"/>
          </a:bodyPr>
          <a:lstStyle/>
          <a:p>
            <a:r>
              <a:rPr lang="en-US" dirty="0"/>
              <a:t>Small tests are necessary to test the idea</a:t>
            </a:r>
          </a:p>
          <a:p>
            <a:pPr lvl="1"/>
            <a:r>
              <a:rPr lang="en-US" dirty="0"/>
              <a:t>If the idea works in a small test expand the test</a:t>
            </a:r>
          </a:p>
          <a:p>
            <a:pPr lvl="1"/>
            <a:r>
              <a:rPr lang="en-US" dirty="0"/>
              <a:t>If the idea isn’t supporting the hypothesis; decide to review the data and test a new idea, tweak the current idea or abandon your hypothesis</a:t>
            </a:r>
          </a:p>
          <a:p>
            <a:r>
              <a:rPr lang="en-US" dirty="0"/>
              <a:t>If an idea is fully implemented without testing, the results could harm the operation of an organization</a:t>
            </a:r>
          </a:p>
          <a:p>
            <a:pPr lvl="1"/>
            <a:r>
              <a:rPr lang="en-US" dirty="0"/>
              <a:t>Imagine the confusion if there were dozens of chronic no-show clients now getting Uber Health rides</a:t>
            </a:r>
          </a:p>
          <a:p>
            <a:pPr lvl="1"/>
            <a:r>
              <a:rPr lang="en-US" dirty="0"/>
              <a:t>Imagine the task of tracking all these clients</a:t>
            </a:r>
          </a:p>
          <a:p>
            <a:r>
              <a:rPr lang="en-US" dirty="0"/>
              <a:t>In our model project, we saw:</a:t>
            </a:r>
          </a:p>
          <a:p>
            <a:pPr lvl="1"/>
            <a:r>
              <a:rPr lang="en-US" dirty="0"/>
              <a:t>Inconsistent early results</a:t>
            </a:r>
          </a:p>
          <a:p>
            <a:pPr lvl="1"/>
            <a:r>
              <a:rPr lang="en-US" dirty="0"/>
              <a:t>Frustration by the case manager</a:t>
            </a:r>
          </a:p>
          <a:p>
            <a:pPr lvl="1"/>
            <a:r>
              <a:rPr lang="en-US" dirty="0"/>
              <a:t>Changes to our test</a:t>
            </a:r>
          </a:p>
          <a:p>
            <a:pPr lvl="3"/>
            <a:r>
              <a:rPr lang="en-US" dirty="0"/>
              <a:t>Receptionist takes on more coordination responsibilities </a:t>
            </a:r>
          </a:p>
          <a:p>
            <a:pPr lvl="3"/>
            <a:r>
              <a:rPr lang="en-US" dirty="0"/>
              <a:t>Communication was approved; cancelled appointment coordination improved</a:t>
            </a:r>
          </a:p>
          <a:p>
            <a:pPr lvl="1"/>
            <a:endParaRPr lang="en-US" dirty="0"/>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Summary</a:t>
            </a:r>
          </a:p>
        </p:txBody>
      </p:sp>
      <p:sp>
        <p:nvSpPr>
          <p:cNvPr id="4" name="TextBox 3">
            <a:extLst>
              <a:ext uri="{FF2B5EF4-FFF2-40B4-BE49-F238E27FC236}">
                <a16:creationId xmlns:a16="http://schemas.microsoft.com/office/drawing/2014/main" id="{C624DFAF-39C1-4F51-8733-2315D6E48A40}"/>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27</a:t>
            </a:r>
          </a:p>
        </p:txBody>
      </p:sp>
    </p:spTree>
    <p:custDataLst>
      <p:tags r:id="rId1"/>
    </p:custDataLst>
    <p:extLst>
      <p:ext uri="{BB962C8B-B14F-4D97-AF65-F5344CB8AC3E}">
        <p14:creationId xmlns:p14="http://schemas.microsoft.com/office/powerpoint/2010/main" val="260260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16C2-7315-4A78-B846-D10307BE511A}"/>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009E3700-FDD3-4910-9BFA-663369224E75}"/>
              </a:ext>
            </a:extLst>
          </p:cNvPr>
          <p:cNvSpPr>
            <a:spLocks noGrp="1"/>
          </p:cNvSpPr>
          <p:nvPr>
            <p:ph idx="1"/>
          </p:nvPr>
        </p:nvSpPr>
        <p:spPr/>
        <p:txBody>
          <a:bodyPr/>
          <a:lstStyle/>
          <a:p>
            <a:r>
              <a:rPr lang="en-US" dirty="0"/>
              <a:t>We made adjustments as necessary</a:t>
            </a:r>
          </a:p>
          <a:p>
            <a:r>
              <a:rPr lang="en-US" dirty="0"/>
              <a:t>Our repeated tests gave us increase confidence in our change idea</a:t>
            </a:r>
          </a:p>
          <a:p>
            <a:r>
              <a:rPr lang="en-US" dirty="0"/>
              <a:t>The quality improvement project team worked together to analyze the data and keep the focus on the project</a:t>
            </a:r>
          </a:p>
          <a:p>
            <a:r>
              <a:rPr lang="en-US" dirty="0"/>
              <a:t>PDSA Cycles are iterative; never claim success or failure after one test </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BF0CD99-3D78-4EA2-9A53-5E990F6F394A}"/>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28</a:t>
            </a:r>
          </a:p>
        </p:txBody>
      </p:sp>
    </p:spTree>
    <p:custDataLst>
      <p:tags r:id="rId1"/>
    </p:custDataLst>
    <p:extLst>
      <p:ext uri="{BB962C8B-B14F-4D97-AF65-F5344CB8AC3E}">
        <p14:creationId xmlns:p14="http://schemas.microsoft.com/office/powerpoint/2010/main" val="51995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a:t>
            </a:r>
          </a:p>
        </p:txBody>
      </p:sp>
      <p:sp>
        <p:nvSpPr>
          <p:cNvPr id="3" name="Content Placeholder 2"/>
          <p:cNvSpPr>
            <a:spLocks noGrp="1"/>
          </p:cNvSpPr>
          <p:nvPr>
            <p:ph idx="1"/>
          </p:nvPr>
        </p:nvSpPr>
        <p:spPr>
          <a:xfrm>
            <a:off x="627994" y="1641280"/>
            <a:ext cx="10725806" cy="4154683"/>
          </a:xfrm>
        </p:spPr>
        <p:txBody>
          <a:bodyPr/>
          <a:lstStyle/>
          <a:p>
            <a:r>
              <a:rPr lang="en-US" dirty="0"/>
              <a:t>PDSA Cycles</a:t>
            </a:r>
          </a:p>
          <a:p>
            <a:pPr marL="685800" lvl="2" indent="0">
              <a:buNone/>
            </a:pPr>
            <a:r>
              <a:rPr lang="en-US" dirty="0">
                <a:hlinkClick r:id="rId4"/>
              </a:rPr>
              <a:t>https://www.youtube.com/watch?v=gEbV1yg0LwU</a:t>
            </a:r>
            <a:endParaRPr lang="en-US" dirty="0"/>
          </a:p>
          <a:p>
            <a:r>
              <a:rPr lang="en-US" dirty="0"/>
              <a:t>PDSA Cycle worksheet</a:t>
            </a:r>
          </a:p>
          <a:p>
            <a:pPr marL="685800" lvl="2" indent="0">
              <a:buNone/>
            </a:pPr>
            <a:r>
              <a:rPr lang="en-US" dirty="0">
                <a:hlinkClick r:id="rId5"/>
              </a:rPr>
              <a:t>https://targethiv.org/library/mfipdsa-worksheet</a:t>
            </a:r>
            <a:endParaRPr lang="en-US" dirty="0"/>
          </a:p>
          <a:p>
            <a:r>
              <a:rPr lang="en-US" dirty="0"/>
              <a:t>Foundation and History of the PDSA Cycle</a:t>
            </a:r>
          </a:p>
          <a:p>
            <a:pPr marL="685800" lvl="2" indent="0">
              <a:buNone/>
            </a:pPr>
            <a:r>
              <a:rPr lang="en-US" dirty="0">
                <a:hlinkClick r:id="rId6"/>
              </a:rPr>
              <a:t>https://deming.org/uploads/paper/PDSA_History_Ron_Moen.pdf</a:t>
            </a:r>
            <a:endParaRPr lang="en-US" dirty="0"/>
          </a:p>
          <a:p>
            <a:r>
              <a:rPr lang="en-US" dirty="0"/>
              <a:t>Request CQII technical assistance</a:t>
            </a:r>
          </a:p>
          <a:p>
            <a:pPr marL="688975" lvl="1" indent="0">
              <a:buNone/>
            </a:pPr>
            <a:r>
              <a:rPr lang="en-US" sz="2000" dirty="0">
                <a:hlinkClick r:id="rId7"/>
              </a:rPr>
              <a:t>https://targethiv.org/cqm-ta-request</a:t>
            </a:r>
            <a:endParaRPr lang="en-US" sz="2000" dirty="0"/>
          </a:p>
          <a:p>
            <a:endParaRPr lang="en-US" dirty="0"/>
          </a:p>
          <a:p>
            <a:pPr lvl="1"/>
            <a:endParaRPr lang="en-US" dirty="0"/>
          </a:p>
          <a:p>
            <a:endParaRPr lang="en-US" dirty="0"/>
          </a:p>
        </p:txBody>
      </p:sp>
      <p:pic>
        <p:nvPicPr>
          <p:cNvPr id="4" name="Picture 4">
            <a:extLst>
              <a:ext uri="{FF2B5EF4-FFF2-40B4-BE49-F238E27FC236}">
                <a16:creationId xmlns:a16="http://schemas.microsoft.com/office/drawing/2014/main" id="{518E893E-D46C-4CFC-B47C-76E6834FE959}"/>
              </a:ext>
            </a:extLst>
          </p:cNvPr>
          <p:cNvPicPr>
            <a:picLocks noChangeAspect="1"/>
          </p:cNvPicPr>
          <p:nvPr/>
        </p:nvPicPr>
        <p:blipFill>
          <a:blip r:embed="rId8"/>
          <a:stretch>
            <a:fillRect/>
          </a:stretch>
        </p:blipFill>
        <p:spPr>
          <a:xfrm>
            <a:off x="-5255" y="5925379"/>
            <a:ext cx="12195941" cy="932448"/>
          </a:xfrm>
          <a:prstGeom prst="rect">
            <a:avLst/>
          </a:prstGeom>
        </p:spPr>
      </p:pic>
      <p:sp>
        <p:nvSpPr>
          <p:cNvPr id="5" name="TextBox 4">
            <a:extLst>
              <a:ext uri="{FF2B5EF4-FFF2-40B4-BE49-F238E27FC236}">
                <a16:creationId xmlns:a16="http://schemas.microsoft.com/office/drawing/2014/main" id="{4A4828CD-7790-4F43-B1B1-D93295DDE6E2}"/>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29</a:t>
            </a:r>
          </a:p>
        </p:txBody>
      </p:sp>
    </p:spTree>
    <p:custDataLst>
      <p:tags r:id="rId1"/>
    </p:custDataLst>
    <p:extLst>
      <p:ext uri="{BB962C8B-B14F-4D97-AF65-F5344CB8AC3E}">
        <p14:creationId xmlns:p14="http://schemas.microsoft.com/office/powerpoint/2010/main" val="160949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4B88-D993-4453-9FCB-036BFFD7DB69}"/>
              </a:ext>
            </a:extLst>
          </p:cNvPr>
          <p:cNvSpPr>
            <a:spLocks noGrp="1"/>
          </p:cNvSpPr>
          <p:nvPr>
            <p:ph type="title"/>
          </p:nvPr>
        </p:nvSpPr>
        <p:spPr>
          <a:xfrm>
            <a:off x="838200" y="2497015"/>
            <a:ext cx="10515600" cy="1342932"/>
          </a:xfrm>
        </p:spPr>
        <p:txBody>
          <a:bodyPr>
            <a:noAutofit/>
          </a:bodyPr>
          <a:lstStyle/>
          <a:p>
            <a:r>
              <a:rPr lang="en-US" dirty="0"/>
              <a:t>To view the presentation, go to:</a:t>
            </a:r>
            <a:br>
              <a:rPr lang="en-US" dirty="0"/>
            </a:br>
            <a:r>
              <a:rPr lang="en-US" dirty="0"/>
              <a:t>https://youtu.be/tJSB5GesaWA</a:t>
            </a:r>
          </a:p>
        </p:txBody>
      </p:sp>
    </p:spTree>
    <p:custDataLst>
      <p:tags r:id="rId1"/>
    </p:custDataLst>
    <p:extLst>
      <p:ext uri="{BB962C8B-B14F-4D97-AF65-F5344CB8AC3E}">
        <p14:creationId xmlns:p14="http://schemas.microsoft.com/office/powerpoint/2010/main" val="140728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C9E3240-008C-4A56-BF5E-6BBE75C68781}"/>
              </a:ext>
            </a:extLst>
          </p:cNvPr>
          <p:cNvGrpSpPr/>
          <p:nvPr>
            <p:custDataLst>
              <p:tags r:id="rId2"/>
            </p:custDataLst>
          </p:nvPr>
        </p:nvGrpSpPr>
        <p:grpSpPr>
          <a:xfrm>
            <a:off x="657225" y="2800350"/>
            <a:ext cx="10925175" cy="2270109"/>
            <a:chOff x="657225" y="2800350"/>
            <a:chExt cx="10925175" cy="2270109"/>
          </a:xfrm>
        </p:grpSpPr>
        <p:sp>
          <p:nvSpPr>
            <p:cNvPr id="23" name="s990d3062ea240d5ad9e7f5a195a3fc6">
              <a:extLst>
                <a:ext uri="{FF2B5EF4-FFF2-40B4-BE49-F238E27FC236}">
                  <a16:creationId xmlns:a16="http://schemas.microsoft.com/office/drawing/2014/main" id="{5CFD8977-E9D0-4E03-878F-053A0551C978}"/>
                </a:ext>
              </a:extLst>
            </p:cNvPr>
            <p:cNvSpPr/>
            <p:nvPr/>
          </p:nvSpPr>
          <p:spPr>
            <a:xfrm>
              <a:off x="657225" y="2800350"/>
              <a:ext cx="5450531" cy="227010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nSpc>
                  <a:spcPct val="150000"/>
                </a:lnSpc>
                <a:spcBef>
                  <a:spcPct val="0"/>
                </a:spcBef>
                <a:spcAft>
                  <a:spcPct val="0"/>
                </a:spcAft>
                <a:tabLst>
                  <a:tab pos="2743200" algn="l"/>
                </a:tabLst>
              </a:pPr>
              <a:r>
                <a:rPr lang="en-US" sz="1600" b="1">
                  <a:solidFill>
                    <a:srgbClr val="000000"/>
                  </a:solidFill>
                  <a:latin typeface="Calibri" panose="020F0502020204030204" pitchFamily="34" charset="0"/>
                </a:rPr>
                <a:t>Properties</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On passing, 'Finish' button:</a:t>
              </a:r>
              <a:r>
                <a:rPr lang="en-US" sz="1600">
                  <a:solidFill>
                    <a:srgbClr val="FF00FF"/>
                  </a:solidFill>
                  <a:latin typeface="Calibri" panose="020F0502020204030204" pitchFamily="34" charset="0"/>
                </a:rPr>
                <a:t>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Goes to next slide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On failing, 'Finish' button:</a:t>
              </a:r>
              <a:r>
                <a:rPr lang="en-US" sz="1600">
                  <a:solidFill>
                    <a:srgbClr val="FF00FF"/>
                  </a:solidFill>
                  <a:latin typeface="Calibri" panose="020F0502020204030204" pitchFamily="34" charset="0"/>
                </a:rPr>
                <a:t>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Goes to next slide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Allow user to leave quiz:</a:t>
              </a:r>
              <a:r>
                <a:rPr lang="en-US" sz="1600">
                  <a:solidFill>
                    <a:srgbClr val="FF00FF"/>
                  </a:solidFill>
                  <a:latin typeface="Calibri" panose="020F0502020204030204" pitchFamily="34" charset="0"/>
                </a:rPr>
                <a:t>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After user has completed quiz</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User may view slides after quiz:</a:t>
              </a:r>
              <a:r>
                <a:rPr lang="en-US" sz="1600">
                  <a:solidFill>
                    <a:srgbClr val="FF00FF"/>
                  </a:solidFill>
                  <a:latin typeface="Calibri" panose="020F0502020204030204" pitchFamily="34" charset="0"/>
                </a:rPr>
                <a:t>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Any time</a:t>
              </a:r>
            </a:p>
            <a:p>
              <a:pPr>
                <a:lnSpc>
                  <a:spcPct val="150000"/>
                </a:lnSpc>
                <a:spcBef>
                  <a:spcPct val="0"/>
                </a:spcBef>
                <a:spcAft>
                  <a:spcPct val="0"/>
                </a:spcAft>
                <a:tabLst>
                  <a:tab pos="2743200" algn="l"/>
                </a:tabLst>
              </a:pPr>
              <a:r>
                <a:rPr lang="en-US" sz="1600">
                  <a:solidFill>
                    <a:srgbClr val="000000"/>
                  </a:solidFill>
                  <a:latin typeface="Calibri" panose="020F0502020204030204" pitchFamily="34" charset="0"/>
                </a:rPr>
                <a:t>Show quiz in menu as:</a:t>
              </a:r>
              <a:r>
                <a:rPr lang="en-US" sz="1600">
                  <a:solidFill>
                    <a:srgbClr val="FF00FF"/>
                  </a:solidFill>
                  <a:latin typeface="Calibri" panose="020F0502020204030204" pitchFamily="34" charset="0"/>
                </a:rPr>
                <a:t>	</a:t>
              </a:r>
              <a:r>
                <a:rPr kumimoji="0" lang="en-US" sz="1600" b="0" i="0" u="sng" strike="noStrike" kern="0" cap="none" spc="0" normalizeH="0" baseline="0" noProof="0" dirty="0">
                  <a:ln>
                    <a:noFill/>
                  </a:ln>
                  <a:solidFill>
                    <a:srgbClr val="4F81BD"/>
                  </a:solidFill>
                  <a:effectLst/>
                  <a:uLnTx/>
                  <a:uFill>
                    <a:solidFill>
                      <a:srgbClr val="4F81BD"/>
                    </a:solidFill>
                  </a:uFill>
                  <a:latin typeface="Calibri" panose="020F0502020204030204" pitchFamily="34" charset="0"/>
                </a:rPr>
                <a:t>Multiple Items</a:t>
              </a:r>
            </a:p>
          </p:txBody>
        </p:sp>
        <p:sp>
          <p:nvSpPr>
            <p:cNvPr id="24" name="sedb1a939e224c6b8a96420ad4f04a5f">
              <a:extLst>
                <a:ext uri="{FF2B5EF4-FFF2-40B4-BE49-F238E27FC236}">
                  <a16:creationId xmlns:a16="http://schemas.microsoft.com/office/drawing/2014/main" id="{54F07034-2821-4A99-8B00-DB84972BC5C7}"/>
                </a:ext>
              </a:extLst>
            </p:cNvPr>
            <p:cNvSpPr/>
            <p:nvPr/>
          </p:nvSpPr>
          <p:spPr>
            <a:xfrm>
              <a:off x="657225" y="2800350"/>
              <a:ext cx="10925175" cy="2270109"/>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9E03AE8-2493-4570-9B6C-904E30AC3A7F}"/>
              </a:ext>
            </a:extLst>
          </p:cNvPr>
          <p:cNvGrpSpPr/>
          <p:nvPr>
            <p:custDataLst>
              <p:tags r:id="rId3"/>
            </p:custDataLst>
          </p:nvPr>
        </p:nvGrpSpPr>
        <p:grpSpPr>
          <a:xfrm>
            <a:off x="3619881" y="5591175"/>
            <a:ext cx="2421827" cy="685800"/>
            <a:chOff x="762001" y="5591175"/>
            <a:chExt cx="2421827" cy="685800"/>
          </a:xfrm>
        </p:grpSpPr>
        <p:sp>
          <p:nvSpPr>
            <p:cNvPr id="13" name="seb408c078f44cd68372a19cf51e8aa1">
              <a:extLst>
                <a:ext uri="{FF2B5EF4-FFF2-40B4-BE49-F238E27FC236}">
                  <a16:creationId xmlns:a16="http://schemas.microsoft.com/office/drawing/2014/main" id="{C19D4462-7EAC-4406-BBBF-CB7F4855565D}"/>
                </a:ext>
              </a:extLst>
            </p:cNvPr>
            <p:cNvSpPr/>
            <p:nvPr/>
          </p:nvSpPr>
          <p:spPr>
            <a:xfrm>
              <a:off x="762001" y="5591175"/>
              <a:ext cx="2421827" cy="685800"/>
            </a:xfrm>
            <a:prstGeom prst="roundRect">
              <a:avLst/>
            </a:prstGeom>
            <a:solidFill>
              <a:srgbClr val="BFBFBF"/>
            </a:solidFill>
            <a:ln w="28575">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666750"/>
              <a:r>
                <a:rPr lang="en-US">
                  <a:solidFill>
                    <a:srgbClr val="000000"/>
                  </a:solidFill>
                  <a:latin typeface="Calibri" panose="020F0502020204030204" pitchFamily="34" charset="0"/>
                </a:rPr>
                <a:t>Edit Properties</a:t>
              </a:r>
            </a:p>
          </p:txBody>
        </p:sp>
        <p:pic>
          <p:nvPicPr>
            <p:cNvPr id="15" name="s64fdd915c364ef9b6a44db566ebdeac">
              <a:extLst>
                <a:ext uri="{FF2B5EF4-FFF2-40B4-BE49-F238E27FC236}">
                  <a16:creationId xmlns:a16="http://schemas.microsoft.com/office/drawing/2014/main" id="{69ED0DB3-1E2F-478A-8C2E-817C9DC477E5}"/>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933451" y="5705475"/>
              <a:ext cx="457200" cy="457200"/>
            </a:xfrm>
            <a:prstGeom prst="rect">
              <a:avLst/>
            </a:prstGeom>
          </p:spPr>
        </p:pic>
        <p:sp>
          <p:nvSpPr>
            <p:cNvPr id="16" name="s721b31a568c4f5b82cf7931e7ea2200">
              <a:extLst>
                <a:ext uri="{FF2B5EF4-FFF2-40B4-BE49-F238E27FC236}">
                  <a16:creationId xmlns:a16="http://schemas.microsoft.com/office/drawing/2014/main" id="{8CD0E18C-8124-40E3-95BA-DC4EED1CA3D3}"/>
                </a:ext>
              </a:extLst>
            </p:cNvPr>
            <p:cNvSpPr/>
            <p:nvPr/>
          </p:nvSpPr>
          <p:spPr>
            <a:xfrm>
              <a:off x="762001" y="5591175"/>
              <a:ext cx="2421827" cy="685800"/>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81A14FB-002B-4520-A3B7-8765BB8A90D1}"/>
              </a:ext>
            </a:extLst>
          </p:cNvPr>
          <p:cNvGrpSpPr/>
          <p:nvPr>
            <p:custDataLst>
              <p:tags r:id="rId4"/>
            </p:custDataLst>
          </p:nvPr>
        </p:nvGrpSpPr>
        <p:grpSpPr>
          <a:xfrm>
            <a:off x="762000" y="5591175"/>
            <a:ext cx="2686431" cy="685800"/>
            <a:chOff x="762000" y="5591175"/>
            <a:chExt cx="2686431" cy="685800"/>
          </a:xfrm>
        </p:grpSpPr>
        <p:sp>
          <p:nvSpPr>
            <p:cNvPr id="18" name="s2067301c8bf4ceaa4a2be5fe378340a">
              <a:extLst>
                <a:ext uri="{FF2B5EF4-FFF2-40B4-BE49-F238E27FC236}">
                  <a16:creationId xmlns:a16="http://schemas.microsoft.com/office/drawing/2014/main" id="{D6A1A55A-2A04-40C9-96B7-DC36F3B89FA4}"/>
                </a:ext>
              </a:extLst>
            </p:cNvPr>
            <p:cNvSpPr/>
            <p:nvPr/>
          </p:nvSpPr>
          <p:spPr>
            <a:xfrm>
              <a:off x="762000" y="5591175"/>
              <a:ext cx="2686431" cy="685800"/>
            </a:xfrm>
            <a:prstGeom prst="roundRect">
              <a:avLst/>
            </a:prstGeom>
            <a:solidFill>
              <a:srgbClr val="BFBFBF"/>
            </a:solidFill>
            <a:ln w="28575">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indent="666750"/>
              <a:r>
                <a:rPr lang="en-US">
                  <a:solidFill>
                    <a:srgbClr val="000000"/>
                  </a:solidFill>
                  <a:latin typeface="Calibri" panose="020F0502020204030204" pitchFamily="34" charset="0"/>
                </a:rPr>
                <a:t>Edit in Quizmaker</a:t>
              </a:r>
            </a:p>
          </p:txBody>
        </p:sp>
        <p:pic>
          <p:nvPicPr>
            <p:cNvPr id="20" name="sae059c8325f49ea9e783d0daab6cf8a">
              <a:extLst>
                <a:ext uri="{FF2B5EF4-FFF2-40B4-BE49-F238E27FC236}">
                  <a16:creationId xmlns:a16="http://schemas.microsoft.com/office/drawing/2014/main" id="{A79DD701-8AD0-488B-8B2A-A7875FABFB9F}"/>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933450" y="5705475"/>
              <a:ext cx="457200" cy="457200"/>
            </a:xfrm>
            <a:prstGeom prst="rect">
              <a:avLst/>
            </a:prstGeom>
          </p:spPr>
        </p:pic>
        <p:sp>
          <p:nvSpPr>
            <p:cNvPr id="21" name="sd70b564cbc24c46a15344186ee0bf34">
              <a:extLst>
                <a:ext uri="{FF2B5EF4-FFF2-40B4-BE49-F238E27FC236}">
                  <a16:creationId xmlns:a16="http://schemas.microsoft.com/office/drawing/2014/main" id="{B65E4C16-7A73-4F91-AD33-AEE616691432}"/>
                </a:ext>
              </a:extLst>
            </p:cNvPr>
            <p:cNvSpPr/>
            <p:nvPr/>
          </p:nvSpPr>
          <p:spPr>
            <a:xfrm>
              <a:off x="762000" y="5591175"/>
              <a:ext cx="2686431" cy="685800"/>
            </a:xfrm>
            <a:prstGeom prst="rect">
              <a:avLst/>
            </a:prstGeom>
            <a:solidFill>
              <a:srgbClr val="D9D9D9">
                <a:alpha val="39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9963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41132" y="1641280"/>
            <a:ext cx="11041116" cy="4154683"/>
          </a:xfrm>
        </p:spPr>
        <p:txBody>
          <a:bodyPr>
            <a:normAutofit/>
          </a:bodyPr>
          <a:lstStyle/>
          <a:p>
            <a:pPr marL="0" indent="0">
              <a:buNone/>
            </a:pPr>
            <a:r>
              <a:rPr lang="en-US" dirty="0"/>
              <a:t>Today we will give you a better understanding of: </a:t>
            </a:r>
          </a:p>
          <a:p>
            <a:r>
              <a:rPr lang="en-US" dirty="0"/>
              <a:t>The steps in the PDSA Cycle</a:t>
            </a:r>
          </a:p>
          <a:p>
            <a:r>
              <a:rPr lang="en-US" dirty="0"/>
              <a:t>How you learn from theory and prediction</a:t>
            </a:r>
          </a:p>
          <a:p>
            <a:r>
              <a:rPr lang="en-US" dirty="0"/>
              <a:t>How to start a PDSA Cycle</a:t>
            </a:r>
          </a:p>
          <a:p>
            <a:r>
              <a:rPr lang="en-US" dirty="0"/>
              <a:t>The importance of a plan with clear objectives and staff roles and commitments</a:t>
            </a:r>
          </a:p>
          <a:p>
            <a:r>
              <a:rPr lang="en-US" dirty="0"/>
              <a:t>How your data help you tweak and improve your plan</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Autofit/>
          </a:bodyPr>
          <a:lstStyle/>
          <a:p>
            <a:r>
              <a:rPr lang="en-US" dirty="0"/>
              <a:t>Learning Objectives</a:t>
            </a:r>
          </a:p>
        </p:txBody>
      </p:sp>
      <p:sp>
        <p:nvSpPr>
          <p:cNvPr id="4" name="TextBox 3">
            <a:extLst>
              <a:ext uri="{FF2B5EF4-FFF2-40B4-BE49-F238E27FC236}">
                <a16:creationId xmlns:a16="http://schemas.microsoft.com/office/drawing/2014/main" id="{1BD608B5-475A-4D48-9B50-67A0C0C76A72}"/>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3</a:t>
            </a:r>
          </a:p>
        </p:txBody>
      </p:sp>
    </p:spTree>
    <p:custDataLst>
      <p:tags r:id="rId1"/>
    </p:custDataLst>
    <p:extLst>
      <p:ext uri="{BB962C8B-B14F-4D97-AF65-F5344CB8AC3E}">
        <p14:creationId xmlns:p14="http://schemas.microsoft.com/office/powerpoint/2010/main" val="314925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a:xfrm>
            <a:off x="2152650" y="503836"/>
            <a:ext cx="7886700" cy="942307"/>
          </a:xfrm>
        </p:spPr>
        <p:txBody>
          <a:bodyPr>
            <a:normAutofit fontScale="90000"/>
          </a:bodyPr>
          <a:lstStyle/>
          <a:p>
            <a:r>
              <a:rPr lang="en-US" dirty="0"/>
              <a:t>Introducing the PDSA Cycle</a:t>
            </a:r>
            <a:br>
              <a:rPr lang="en-US" dirty="0">
                <a:solidFill>
                  <a:srgbClr val="FF00FF"/>
                </a:solidFill>
              </a:rPr>
            </a:br>
            <a:r>
              <a:rPr lang="en-US" dirty="0"/>
              <a:t>AKA The Deming Wheel</a:t>
            </a:r>
          </a:p>
        </p:txBody>
      </p:sp>
      <p:pic>
        <p:nvPicPr>
          <p:cNvPr id="3" name="Picture 2">
            <a:extLst>
              <a:ext uri="{FF2B5EF4-FFF2-40B4-BE49-F238E27FC236}">
                <a16:creationId xmlns:a16="http://schemas.microsoft.com/office/drawing/2014/main" id="{9D93FC5C-C64F-475C-868A-9AF3C56B0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5" y="1441207"/>
            <a:ext cx="6001745" cy="3995979"/>
          </a:xfrm>
          <a:prstGeom prst="rect">
            <a:avLst/>
          </a:prstGeom>
        </p:spPr>
      </p:pic>
      <p:sp>
        <p:nvSpPr>
          <p:cNvPr id="4" name="TextBox 3">
            <a:extLst>
              <a:ext uri="{FF2B5EF4-FFF2-40B4-BE49-F238E27FC236}">
                <a16:creationId xmlns:a16="http://schemas.microsoft.com/office/drawing/2014/main" id="{00DBB22C-F425-403F-AB53-4C8715166FD8}"/>
              </a:ext>
            </a:extLst>
          </p:cNvPr>
          <p:cNvSpPr txBox="1"/>
          <p:nvPr/>
        </p:nvSpPr>
        <p:spPr>
          <a:xfrm>
            <a:off x="5728138" y="1998787"/>
            <a:ext cx="6095828" cy="3046988"/>
          </a:xfrm>
          <a:prstGeom prst="rect">
            <a:avLst/>
          </a:prstGeom>
          <a:noFill/>
        </p:spPr>
        <p:txBody>
          <a:bodyPr wrap="square" rtlCol="0" anchor="t">
            <a:spAutoFit/>
          </a:bodyPr>
          <a:lstStyle/>
          <a:p>
            <a:r>
              <a:rPr lang="en-US" sz="2400" dirty="0">
                <a:latin typeface="Garamond"/>
              </a:rPr>
              <a:t>The PDSA Cycle, designed to test a change, was first introduced to W. Edwards Deming by his mentor, Walter Shewhart of Bell Laboratories in New York. </a:t>
            </a:r>
          </a:p>
          <a:p>
            <a:endParaRPr lang="en-US" sz="2400" dirty="0">
              <a:latin typeface="Garamond"/>
            </a:endParaRPr>
          </a:p>
          <a:p>
            <a:r>
              <a:rPr lang="en-US" sz="2400" dirty="0">
                <a:latin typeface="Garamond"/>
              </a:rPr>
              <a:t>Deming amended the Shewhart Cycle and replaced Check with Study. He felt it made individuals look more deeply at their data.  </a:t>
            </a:r>
            <a:endParaRPr lang="en-US" sz="2400" dirty="0">
              <a:latin typeface="Garamond" panose="02020404030301010803" pitchFamily="18" charset="0"/>
            </a:endParaRPr>
          </a:p>
        </p:txBody>
      </p:sp>
      <p:sp>
        <p:nvSpPr>
          <p:cNvPr id="5" name="TextBox 4">
            <a:extLst>
              <a:ext uri="{FF2B5EF4-FFF2-40B4-BE49-F238E27FC236}">
                <a16:creationId xmlns:a16="http://schemas.microsoft.com/office/drawing/2014/main" id="{6239B023-37C1-48D4-924B-5AA487DE4226}"/>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4</a:t>
            </a:r>
          </a:p>
        </p:txBody>
      </p:sp>
    </p:spTree>
    <p:custDataLst>
      <p:tags r:id="rId1"/>
    </p:custDataLst>
    <p:extLst>
      <p:ext uri="{BB962C8B-B14F-4D97-AF65-F5344CB8AC3E}">
        <p14:creationId xmlns:p14="http://schemas.microsoft.com/office/powerpoint/2010/main" val="168483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562304" y="1917178"/>
            <a:ext cx="11225047" cy="2926672"/>
          </a:xfrm>
        </p:spPr>
        <p:txBody>
          <a:bodyPr>
            <a:normAutofit/>
          </a:bodyPr>
          <a:lstStyle/>
          <a:p>
            <a:r>
              <a:rPr lang="en-US" dirty="0"/>
              <a:t>To increase your belief that a change will result in an improvement</a:t>
            </a:r>
          </a:p>
          <a:p>
            <a:r>
              <a:rPr lang="en-US" dirty="0"/>
              <a:t>To evaluate how much improvement can be expected from the change</a:t>
            </a:r>
          </a:p>
          <a:p>
            <a:r>
              <a:rPr lang="en-US" dirty="0"/>
              <a:t>To decide if the change will work in your environment</a:t>
            </a:r>
          </a:p>
          <a:p>
            <a:r>
              <a:rPr lang="en-US" dirty="0"/>
              <a:t>To evaluate cost, benefits, impact, and unintended consequences</a:t>
            </a:r>
          </a:p>
          <a:p>
            <a:r>
              <a:rPr lang="en-US" dirty="0"/>
              <a:t>Lessen stakeholder resistance by starting small and proving the concept</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a:xfrm>
            <a:off x="2152650" y="503836"/>
            <a:ext cx="7886700" cy="972125"/>
          </a:xfrm>
        </p:spPr>
        <p:txBody>
          <a:bodyPr>
            <a:normAutofit fontScale="90000"/>
          </a:bodyPr>
          <a:lstStyle/>
          <a:p>
            <a:r>
              <a:rPr lang="en-US" dirty="0"/>
              <a:t>Why Do We Use PDSA Methodology?</a:t>
            </a:r>
            <a:br>
              <a:rPr lang="en-US" dirty="0">
                <a:solidFill>
                  <a:srgbClr val="FF00FF"/>
                </a:solidFill>
              </a:rPr>
            </a:br>
            <a:r>
              <a:rPr lang="en-US" dirty="0"/>
              <a:t>Why Do We Need To Test Change? </a:t>
            </a:r>
          </a:p>
        </p:txBody>
      </p:sp>
      <p:sp>
        <p:nvSpPr>
          <p:cNvPr id="4" name="TextBox 3">
            <a:extLst>
              <a:ext uri="{FF2B5EF4-FFF2-40B4-BE49-F238E27FC236}">
                <a16:creationId xmlns:a16="http://schemas.microsoft.com/office/drawing/2014/main" id="{60A9C53F-8198-4B33-AF45-8F9F308C7B6E}"/>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5</a:t>
            </a:r>
          </a:p>
        </p:txBody>
      </p:sp>
    </p:spTree>
    <p:custDataLst>
      <p:tags r:id="rId1"/>
    </p:custDataLst>
    <p:extLst>
      <p:ext uri="{BB962C8B-B14F-4D97-AF65-F5344CB8AC3E}">
        <p14:creationId xmlns:p14="http://schemas.microsoft.com/office/powerpoint/2010/main" val="8494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536685" y="1427589"/>
            <a:ext cx="11118630" cy="4154683"/>
          </a:xfrm>
        </p:spPr>
        <p:txBody>
          <a:bodyPr>
            <a:normAutofit/>
          </a:bodyPr>
          <a:lstStyle/>
          <a:p>
            <a:r>
              <a:rPr lang="en-US" dirty="0"/>
              <a:t>The PDSA Cycles start with small tests and ramps up to bigger tests </a:t>
            </a:r>
          </a:p>
          <a:p>
            <a:r>
              <a:rPr lang="en-US" dirty="0"/>
              <a:t>After each test, see if your result matches your hypothesis</a:t>
            </a:r>
          </a:p>
          <a:p>
            <a:r>
              <a:rPr lang="en-US" dirty="0"/>
              <a:t>Implement another test based on the results of the prior test</a:t>
            </a:r>
          </a:p>
          <a:p>
            <a:pPr lvl="1"/>
            <a:r>
              <a:rPr lang="en-US" dirty="0"/>
              <a:t>If successful, increase the number of clients or days or providers, or whatever is needed to expand the scope of the test</a:t>
            </a:r>
          </a:p>
          <a:p>
            <a:pPr lvl="1"/>
            <a:r>
              <a:rPr lang="en-US" dirty="0"/>
              <a:t>If not successful, tweak your test and try again with a small sample</a:t>
            </a:r>
          </a:p>
          <a:p>
            <a:pPr lvl="1"/>
            <a:r>
              <a:rPr lang="en-US" dirty="0"/>
              <a:t>Don’t be afraid to abandon the idea if continuous testing doesn’t match the hypothesis</a:t>
            </a:r>
          </a:p>
          <a:p>
            <a:r>
              <a:rPr lang="en-US" dirty="0"/>
              <a:t>Each test of the change helps to improve your ability to reach your goal by adjusting the intervention according to what you learned</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Understanding the PDSA Cycles</a:t>
            </a:r>
          </a:p>
        </p:txBody>
      </p:sp>
      <p:pic>
        <p:nvPicPr>
          <p:cNvPr id="2" name="Picture 2" descr="Screen Shot 2020-08-13 at 2.30.57 PM.png">
            <a:extLst>
              <a:ext uri="{FF2B5EF4-FFF2-40B4-BE49-F238E27FC236}">
                <a16:creationId xmlns:a16="http://schemas.microsoft.com/office/drawing/2014/main" id="{79B6F6A2-3F39-4A25-A834-ACE601076CB9}"/>
              </a:ext>
            </a:extLst>
          </p:cNvPr>
          <p:cNvPicPr>
            <a:picLocks noChangeAspect="1"/>
          </p:cNvPicPr>
          <p:nvPr/>
        </p:nvPicPr>
        <p:blipFill>
          <a:blip r:embed="rId4"/>
          <a:stretch>
            <a:fillRect/>
          </a:stretch>
        </p:blipFill>
        <p:spPr>
          <a:xfrm>
            <a:off x="1314" y="5927182"/>
            <a:ext cx="12182803" cy="928842"/>
          </a:xfrm>
          <a:prstGeom prst="rect">
            <a:avLst/>
          </a:prstGeom>
        </p:spPr>
      </p:pic>
      <p:sp>
        <p:nvSpPr>
          <p:cNvPr id="6" name="TextBox 5">
            <a:extLst>
              <a:ext uri="{FF2B5EF4-FFF2-40B4-BE49-F238E27FC236}">
                <a16:creationId xmlns:a16="http://schemas.microsoft.com/office/drawing/2014/main" id="{738AB007-9331-47AB-A591-B6470AED00CF}"/>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10</a:t>
            </a:r>
          </a:p>
        </p:txBody>
      </p:sp>
    </p:spTree>
    <p:custDataLst>
      <p:tags r:id="rId1"/>
    </p:custDataLst>
    <p:extLst>
      <p:ext uri="{BB962C8B-B14F-4D97-AF65-F5344CB8AC3E}">
        <p14:creationId xmlns:p14="http://schemas.microsoft.com/office/powerpoint/2010/main" val="397986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614856" y="1378522"/>
            <a:ext cx="11198771" cy="4417441"/>
          </a:xfrm>
        </p:spPr>
        <p:txBody>
          <a:bodyPr>
            <a:normAutofit fontScale="92500" lnSpcReduction="10000"/>
          </a:bodyPr>
          <a:lstStyle/>
          <a:p>
            <a:r>
              <a:rPr lang="en-US" dirty="0"/>
              <a:t>State the objective of the test</a:t>
            </a:r>
          </a:p>
          <a:p>
            <a:r>
              <a:rPr lang="en-US" dirty="0"/>
              <a:t>Choose the team and clarify roles: Who will do what, when, why and where</a:t>
            </a:r>
          </a:p>
          <a:p>
            <a:r>
              <a:rPr lang="en-US" dirty="0"/>
              <a:t>Your hypothesis makes a prediction about what will happen (ours was: </a:t>
            </a:r>
            <a:r>
              <a:rPr lang="en-US" i="1" dirty="0"/>
              <a:t>If we lower the no-show rates, then our viral suppression will increase</a:t>
            </a:r>
            <a:r>
              <a:rPr lang="en-US" dirty="0"/>
              <a:t>)</a:t>
            </a:r>
          </a:p>
          <a:p>
            <a:r>
              <a:rPr lang="en-US" dirty="0"/>
              <a:t>Determine your first test population – start small</a:t>
            </a:r>
          </a:p>
          <a:p>
            <a:r>
              <a:rPr lang="en-US" dirty="0"/>
              <a:t>Develop your step measures</a:t>
            </a:r>
          </a:p>
          <a:p>
            <a:pPr marL="514350" lvl="2">
              <a:spcBef>
                <a:spcPts val="750"/>
              </a:spcBef>
            </a:pPr>
            <a:r>
              <a:rPr lang="en-US" dirty="0"/>
              <a:t>Step measures give you an indication of the accuracy of your hypothesis</a:t>
            </a:r>
          </a:p>
          <a:p>
            <a:pPr marL="514350" lvl="2">
              <a:spcBef>
                <a:spcPts val="750"/>
              </a:spcBef>
            </a:pPr>
            <a:r>
              <a:rPr lang="en-US" dirty="0"/>
              <a:t>They provide structure to make sure you’re accurately measuring the test </a:t>
            </a:r>
          </a:p>
          <a:p>
            <a:pPr marL="514350" lvl="2">
              <a:spcBef>
                <a:spcPts val="750"/>
              </a:spcBef>
            </a:pPr>
            <a:r>
              <a:rPr lang="en-US" dirty="0"/>
              <a:t>You collect data on them in the Do Cycle so you can compare the test result to the hypothesis</a:t>
            </a:r>
          </a:p>
          <a:p>
            <a:r>
              <a:rPr lang="en-US" dirty="0"/>
              <a:t>Document each test – leave an audit trail for this project and a teaching aid for future projects</a:t>
            </a:r>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p:txBody>
          <a:bodyPr>
            <a:normAutofit fontScale="90000"/>
          </a:bodyPr>
          <a:lstStyle/>
          <a:p>
            <a:r>
              <a:rPr lang="en-US" dirty="0"/>
              <a:t>Step 1: PLAN</a:t>
            </a:r>
          </a:p>
        </p:txBody>
      </p:sp>
      <p:sp>
        <p:nvSpPr>
          <p:cNvPr id="4" name="TextBox 3">
            <a:extLst>
              <a:ext uri="{FF2B5EF4-FFF2-40B4-BE49-F238E27FC236}">
                <a16:creationId xmlns:a16="http://schemas.microsoft.com/office/drawing/2014/main" id="{5F971025-97FA-4B3F-A4C0-B0F3D0CDEF64}"/>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11</a:t>
            </a:r>
          </a:p>
        </p:txBody>
      </p:sp>
    </p:spTree>
    <p:custDataLst>
      <p:tags r:id="rId1"/>
    </p:custDataLst>
    <p:extLst>
      <p:ext uri="{BB962C8B-B14F-4D97-AF65-F5344CB8AC3E}">
        <p14:creationId xmlns:p14="http://schemas.microsoft.com/office/powerpoint/2010/main" val="410902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E39AA-D007-4F71-96D9-38653C3C7C75}"/>
              </a:ext>
            </a:extLst>
          </p:cNvPr>
          <p:cNvSpPr>
            <a:spLocks noGrp="1"/>
          </p:cNvSpPr>
          <p:nvPr>
            <p:ph idx="1"/>
          </p:nvPr>
        </p:nvSpPr>
        <p:spPr>
          <a:xfrm>
            <a:off x="588580" y="1641281"/>
            <a:ext cx="11041116" cy="3338492"/>
          </a:xfrm>
        </p:spPr>
        <p:txBody>
          <a:bodyPr>
            <a:normAutofit/>
          </a:bodyPr>
          <a:lstStyle/>
          <a:p>
            <a:pPr marL="0" indent="0">
              <a:buNone/>
            </a:pPr>
            <a:r>
              <a:rPr lang="en-US" dirty="0"/>
              <a:t>Our Data Analysis, Root Cause Analysis, Brainstorming, and Force Field Analysis have led us to the hypothesis that implementing an Uber contract for client transportation will decrease the “No Show” rate from the current 30% to 10% </a:t>
            </a:r>
          </a:p>
          <a:p>
            <a:pPr lvl="1"/>
            <a:r>
              <a:rPr lang="en-US" dirty="0"/>
              <a:t>Hypothesis: </a:t>
            </a:r>
            <a:r>
              <a:rPr lang="en-US" i="1" dirty="0"/>
              <a:t>If we do this, then this will happen</a:t>
            </a:r>
            <a:endParaRPr lang="en-US" dirty="0"/>
          </a:p>
          <a:p>
            <a:pPr lvl="1"/>
            <a:r>
              <a:rPr lang="en-US" dirty="0"/>
              <a:t>We have brought more specificity to our hypothesis</a:t>
            </a:r>
          </a:p>
          <a:p>
            <a:endParaRPr lang="en-US" dirty="0"/>
          </a:p>
          <a:p>
            <a:endParaRPr lang="en-US" dirty="0"/>
          </a:p>
          <a:p>
            <a:endParaRPr lang="en-US" dirty="0"/>
          </a:p>
        </p:txBody>
      </p:sp>
      <p:sp>
        <p:nvSpPr>
          <p:cNvPr id="7" name="Title 6">
            <a:extLst>
              <a:ext uri="{FF2B5EF4-FFF2-40B4-BE49-F238E27FC236}">
                <a16:creationId xmlns:a16="http://schemas.microsoft.com/office/drawing/2014/main" id="{8B3D4A7A-2D46-409E-BC99-C0B060BB4B73}"/>
              </a:ext>
            </a:extLst>
          </p:cNvPr>
          <p:cNvSpPr>
            <a:spLocks noGrp="1"/>
          </p:cNvSpPr>
          <p:nvPr>
            <p:ph type="title"/>
          </p:nvPr>
        </p:nvSpPr>
        <p:spPr>
          <a:xfrm>
            <a:off x="2152650" y="503836"/>
            <a:ext cx="7886700" cy="962186"/>
          </a:xfrm>
        </p:spPr>
        <p:txBody>
          <a:bodyPr>
            <a:normAutofit fontScale="90000"/>
          </a:bodyPr>
          <a:lstStyle/>
          <a:p>
            <a:r>
              <a:rPr lang="en-US" dirty="0"/>
              <a:t>PLAN Cycle Example</a:t>
            </a:r>
            <a:br>
              <a:rPr lang="en-US" dirty="0">
                <a:solidFill>
                  <a:srgbClr val="FF00FF"/>
                </a:solidFill>
              </a:rPr>
            </a:br>
            <a:r>
              <a:rPr lang="en-US" dirty="0"/>
              <a:t>Decreasing the “No Show” Rate</a:t>
            </a:r>
          </a:p>
        </p:txBody>
      </p:sp>
      <p:pic>
        <p:nvPicPr>
          <p:cNvPr id="2" name="Picture 2">
            <a:extLst>
              <a:ext uri="{FF2B5EF4-FFF2-40B4-BE49-F238E27FC236}">
                <a16:creationId xmlns:a16="http://schemas.microsoft.com/office/drawing/2014/main" id="{86B35BC3-4959-400C-9190-4E3781B76817}"/>
              </a:ext>
            </a:extLst>
          </p:cNvPr>
          <p:cNvPicPr>
            <a:picLocks noChangeAspect="1"/>
          </p:cNvPicPr>
          <p:nvPr/>
        </p:nvPicPr>
        <p:blipFill>
          <a:blip r:embed="rId4"/>
          <a:stretch>
            <a:fillRect/>
          </a:stretch>
        </p:blipFill>
        <p:spPr>
          <a:xfrm>
            <a:off x="1314" y="5924308"/>
            <a:ext cx="12195941" cy="934590"/>
          </a:xfrm>
          <a:prstGeom prst="rect">
            <a:avLst/>
          </a:prstGeom>
        </p:spPr>
      </p:pic>
      <p:sp>
        <p:nvSpPr>
          <p:cNvPr id="6" name="TextBox 5">
            <a:extLst>
              <a:ext uri="{FF2B5EF4-FFF2-40B4-BE49-F238E27FC236}">
                <a16:creationId xmlns:a16="http://schemas.microsoft.com/office/drawing/2014/main" id="{210B642C-66E9-49D4-A5A8-3F09CF1139A5}"/>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12</a:t>
            </a:r>
          </a:p>
        </p:txBody>
      </p:sp>
    </p:spTree>
    <p:custDataLst>
      <p:tags r:id="rId1"/>
    </p:custDataLst>
    <p:extLst>
      <p:ext uri="{BB962C8B-B14F-4D97-AF65-F5344CB8AC3E}">
        <p14:creationId xmlns:p14="http://schemas.microsoft.com/office/powerpoint/2010/main" val="100680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03836"/>
            <a:ext cx="7886700" cy="867764"/>
          </a:xfrm>
        </p:spPr>
        <p:txBody>
          <a:bodyPr>
            <a:normAutofit fontScale="90000"/>
          </a:bodyPr>
          <a:lstStyle/>
          <a:p>
            <a:r>
              <a:rPr lang="en-US" dirty="0"/>
              <a:t>PLAN Cycle Example</a:t>
            </a:r>
            <a:br>
              <a:rPr lang="en-US" dirty="0">
                <a:solidFill>
                  <a:srgbClr val="FF00FF"/>
                </a:solidFill>
              </a:rPr>
            </a:br>
            <a:r>
              <a:rPr lang="en-US" dirty="0"/>
              <a:t>Decreasing the “No Show” Rate</a:t>
            </a:r>
          </a:p>
        </p:txBody>
      </p:sp>
      <p:sp>
        <p:nvSpPr>
          <p:cNvPr id="3" name="Content Placeholder 2"/>
          <p:cNvSpPr>
            <a:spLocks noGrp="1"/>
          </p:cNvSpPr>
          <p:nvPr>
            <p:ph idx="1"/>
          </p:nvPr>
        </p:nvSpPr>
        <p:spPr>
          <a:xfrm>
            <a:off x="549167" y="1641280"/>
            <a:ext cx="11395839" cy="4154683"/>
          </a:xfrm>
        </p:spPr>
        <p:txBody>
          <a:bodyPr>
            <a:normAutofit/>
          </a:bodyPr>
          <a:lstStyle/>
          <a:p>
            <a:pPr marL="0" indent="0">
              <a:buNone/>
            </a:pPr>
            <a:r>
              <a:rPr lang="en-US" dirty="0"/>
              <a:t>The plan for the first cycle is:</a:t>
            </a:r>
          </a:p>
          <a:p>
            <a:pPr lvl="1"/>
            <a:r>
              <a:rPr lang="en-US" dirty="0"/>
              <a:t>One Case Manger will arrange the transportation for clients with the highest “No-show” rates</a:t>
            </a:r>
          </a:p>
          <a:p>
            <a:pPr lvl="1"/>
            <a:r>
              <a:rPr lang="en-US" dirty="0"/>
              <a:t>The number of missed appointments will be documented</a:t>
            </a:r>
          </a:p>
          <a:p>
            <a:pPr lvl="1"/>
            <a:r>
              <a:rPr lang="en-US" dirty="0"/>
              <a:t>The client’s satisfaction with the service will be documented</a:t>
            </a:r>
          </a:p>
          <a:p>
            <a:pPr lvl="1"/>
            <a:r>
              <a:rPr lang="en-US" dirty="0"/>
              <a:t>The first cycle will include one client with an appointment on one day, who has already missed 2 appointments in a row due to lack of transportation</a:t>
            </a:r>
          </a:p>
          <a:p>
            <a:pPr lvl="1"/>
            <a:r>
              <a:rPr lang="en-US" dirty="0"/>
              <a:t>We choose one client to start</a:t>
            </a:r>
          </a:p>
          <a:p>
            <a:pPr lvl="1"/>
            <a:r>
              <a:rPr lang="en-US" dirty="0"/>
              <a:t>The receptionist will collect the data</a:t>
            </a:r>
          </a:p>
          <a:p>
            <a:endParaRPr lang="en-US" dirty="0"/>
          </a:p>
        </p:txBody>
      </p:sp>
      <p:pic>
        <p:nvPicPr>
          <p:cNvPr id="4" name="Picture 4">
            <a:extLst>
              <a:ext uri="{FF2B5EF4-FFF2-40B4-BE49-F238E27FC236}">
                <a16:creationId xmlns:a16="http://schemas.microsoft.com/office/drawing/2014/main" id="{28F06463-DC08-43B9-8A77-466FE1B7EBE2}"/>
              </a:ext>
            </a:extLst>
          </p:cNvPr>
          <p:cNvPicPr>
            <a:picLocks noChangeAspect="1"/>
          </p:cNvPicPr>
          <p:nvPr/>
        </p:nvPicPr>
        <p:blipFill>
          <a:blip r:embed="rId4"/>
          <a:stretch>
            <a:fillRect/>
          </a:stretch>
        </p:blipFill>
        <p:spPr>
          <a:xfrm>
            <a:off x="1314" y="5925379"/>
            <a:ext cx="12189372" cy="932448"/>
          </a:xfrm>
          <a:prstGeom prst="rect">
            <a:avLst/>
          </a:prstGeom>
        </p:spPr>
      </p:pic>
      <p:sp>
        <p:nvSpPr>
          <p:cNvPr id="5" name="TextBox 4">
            <a:extLst>
              <a:ext uri="{FF2B5EF4-FFF2-40B4-BE49-F238E27FC236}">
                <a16:creationId xmlns:a16="http://schemas.microsoft.com/office/drawing/2014/main" id="{854F9DD1-F38E-487E-960D-E93E76504A9A}"/>
              </a:ext>
            </a:extLst>
          </p:cNvPr>
          <p:cNvSpPr txBox="1"/>
          <p:nvPr/>
        </p:nvSpPr>
        <p:spPr>
          <a:xfrm>
            <a:off x="357640" y="6262916"/>
            <a:ext cx="465302" cy="369332"/>
          </a:xfrm>
          <a:prstGeom prst="rect">
            <a:avLst/>
          </a:prstGeom>
          <a:solidFill>
            <a:srgbClr val="DD0E09"/>
          </a:solidFill>
        </p:spPr>
        <p:txBody>
          <a:bodyPr wrap="square" rtlCol="0">
            <a:spAutoFit/>
          </a:bodyPr>
          <a:lstStyle/>
          <a:p>
            <a:pPr algn="ctr"/>
            <a:r>
              <a:rPr lang="en-US" dirty="0">
                <a:solidFill>
                  <a:schemeClr val="bg1"/>
                </a:solidFill>
                <a:latin typeface="Garamond" panose="02020404030301010803" pitchFamily="18" charset="0"/>
              </a:rPr>
              <a:t>13</a:t>
            </a:r>
          </a:p>
        </p:txBody>
      </p:sp>
    </p:spTree>
    <p:custDataLst>
      <p:tags r:id="rId1"/>
    </p:custDataLst>
    <p:extLst>
      <p:ext uri="{BB962C8B-B14F-4D97-AF65-F5344CB8AC3E}">
        <p14:creationId xmlns:p14="http://schemas.microsoft.com/office/powerpoint/2010/main" val="3462708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11.0&quot;&gt;&lt;object type=&quot;1&quot; unique_id=&quot;10001&quot;&gt;&lt;object type=&quot;2&quot; unique_id=&quot;272741&quot;&gt;&lt;object type=&quot;3&quot; unique_id=&quot;273058&quot;&gt;&lt;property id=&quot;20148&quot; value=&quot;5&quot;/&gt;&lt;property id=&quot;20300&quot; value=&quot;Slide 1 - &amp;quot;The PDSA Cycle Data Guides Implementation &amp;quot;&quot;/&gt;&lt;property id=&quot;20307&quot; value=&quot;256&quot;/&gt;&lt;/object&gt;&lt;object type=&quot;3&quot; unique_id=&quot;273060&quot;&gt;&lt;property id=&quot;20148&quot; value=&quot;5&quot;/&gt;&lt;property id=&quot;20300&quot; value=&quot;Slide 2 - &amp;quot;Learning Objectives&amp;quot;&quot;/&gt;&lt;property id=&quot;20307&quot; value=&quot;258&quot;/&gt;&lt;/object&gt;&lt;object type=&quot;3&quot; unique_id=&quot;273061&quot;&gt;&lt;property id=&quot;20148&quot; value=&quot;5&quot;/&gt;&lt;property id=&quot;20300&quot; value=&quot;Slide 3 - &amp;quot;Introducing the PDSA Cycle AKA The Deming Wheel&amp;quot;&quot;/&gt;&lt;property id=&quot;20307&quot; value=&quot;259&quot;/&gt;&lt;/object&gt;&lt;object type=&quot;3&quot; unique_id=&quot;273062&quot;&gt;&lt;property id=&quot;20148&quot; value=&quot;5&quot;/&gt;&lt;property id=&quot;20300&quot; value=&quot;Slide 4 - &amp;quot;Why Do We Use PDSA Methodology? Why Do We Need To Test Change? &amp;quot;&quot;/&gt;&lt;property id=&quot;20307&quot; value=&quot;260&quot;/&gt;&lt;/object&gt;&lt;object type=&quot;3&quot; unique_id=&quot;273063&quot;&gt;&lt;property id=&quot;20148&quot; value=&quot;5&quot;/&gt;&lt;property id=&quot;20300&quot; value=&quot;Slide 5 - &amp;quot;PDSA Cycle Pre-work You will already have accomplished the following:&amp;quot;&quot;/&gt;&lt;property id=&quot;20307&quot; value=&quot;261&quot;/&gt;&lt;/object&gt;&lt;object type=&quot;3&quot; unique_id=&quot;275059&quot;&gt;&lt;property id=&quot;20148&quot; value=&quot;5&quot;/&gt;&lt;property id=&quot;20300&quot; value=&quot;Slide 11 - &amp;quot;Step 2: DO&amp;quot;&quot;/&gt;&lt;property id=&quot;20307&quot; value=&quot;264&quot;/&gt;&lt;/object&gt;&lt;object type=&quot;3&quot; unique_id=&quot;275060&quot;&gt;&lt;property id=&quot;20148&quot; value=&quot;5&quot;/&gt;&lt;property id=&quot;20300&quot; value=&quot;Slide 6 - &amp;quot;Understanding the PDSA Cycles&amp;quot;&quot;/&gt;&lt;property id=&quot;20307&quot; value=&quot;262&quot;/&gt;&lt;/object&gt;&lt;object type=&quot;3&quot; unique_id=&quot;275061&quot;&gt;&lt;property id=&quot;20148&quot; value=&quot;5&quot;/&gt;&lt;property id=&quot;20300&quot; value=&quot;Slide 7 - &amp;quot;Step 1: PLAN&amp;quot;&quot;/&gt;&lt;property id=&quot;20307&quot; value=&quot;263&quot;/&gt;&lt;/object&gt;&lt;object type=&quot;3&quot; unique_id=&quot;275063&quot;&gt;&lt;property id=&quot;20148&quot; value=&quot;5&quot;/&gt;&lt;property id=&quot;20300&quot; value=&quot;Slide 13 - &amp;quot;Step 3: STUDY&amp;quot;&quot;/&gt;&lt;property id=&quot;20307&quot; value=&quot;265&quot;/&gt;&lt;/object&gt;&lt;object type=&quot;3&quot; unique_id=&quot;275064&quot;&gt;&lt;property id=&quot;20148&quot; value=&quot;5&quot;/&gt;&lt;property id=&quot;20300&quot; value=&quot;Slide 15 - &amp;quot;Step 4: ACT&amp;quot;&quot;/&gt;&lt;property id=&quot;20307&quot; value=&quot;266&quot;/&gt;&lt;/object&gt;&lt;object type=&quot;3&quot; unique_id=&quot;275065&quot;&gt;&lt;property id=&quot;20148&quot; value=&quot;5&quot;/&gt;&lt;property id=&quot;20300&quot; value=&quot;Slide 8 - &amp;quot;PLAN Cycle Example Decreasing the “No Show” Rate&amp;quot;&quot;/&gt;&lt;property id=&quot;20307&quot; value=&quot;267&quot;/&gt;&lt;/object&gt;&lt;object type=&quot;3&quot; unique_id=&quot;275066&quot;&gt;&lt;property id=&quot;20148&quot; value=&quot;5&quot;/&gt;&lt;property id=&quot;20300&quot; value=&quot;Slide 12 - &amp;quot;DO Example&amp;quot;&quot;/&gt;&lt;property id=&quot;20307&quot; value=&quot;268&quot;/&gt;&lt;/object&gt;&lt;object type=&quot;3&quot; unique_id=&quot;285577&quot;&gt;&lt;property id=&quot;20148&quot; value=&quot;5&quot;/&gt;&lt;property id=&quot;20300&quot; value=&quot;Slide 10 - &amp;quot;Let’s Examine The Plan &amp;quot;&quot;/&gt;&lt;property id=&quot;20307&quot; value=&quot;285&quot;/&gt;&lt;/object&gt;&lt;object type=&quot;3&quot; unique_id=&quot;285578&quot;&gt;&lt;property id=&quot;20148&quot; value=&quot;5&quot;/&gt;&lt;property id=&quot;20300&quot; value=&quot;Slide 14 - &amp;quot;Step 3: STUDY Example&amp;quot;&quot;/&gt;&lt;property id=&quot;20307&quot; value=&quot;269&quot;/&gt;&lt;/object&gt;&lt;object type=&quot;3&quot; unique_id=&quot;285579&quot;&gt;&lt;property id=&quot;20148&quot; value=&quot;5&quot;/&gt;&lt;property id=&quot;20300&quot; value=&quot;Slide 16 - &amp;quot;Step 4: ACT Example&amp;quot;&quot;/&gt;&lt;property id=&quot;20307&quot; value=&quot;270&quot;/&gt;&lt;/object&gt;&lt;object type=&quot;3&quot; unique_id=&quot;285580&quot;&gt;&lt;property id=&quot;20148&quot; value=&quot;5&quot;/&gt;&lt;property id=&quot;20300&quot; value=&quot;Slide 17 - &amp;quot;Plan Cycle 2: Three Patients&amp;quot;&quot;/&gt;&lt;property id=&quot;20307&quot; value=&quot;286&quot;/&gt;&lt;/object&gt;&lt;object type=&quot;3&quot; unique_id=&quot;285581&quot;&gt;&lt;property id=&quot;20148&quot; value=&quot;5&quot;/&gt;&lt;property id=&quot;20300&quot; value=&quot;Slide 18 - &amp;quot;Cycle 3: Five Patients&amp;quot;&quot;/&gt;&lt;property id=&quot;20307&quot; value=&quot;287&quot;/&gt;&lt;/object&gt;&lt;object type=&quot;3&quot; unique_id=&quot;285582&quot;&gt;&lt;property id=&quot;20148&quot; value=&quot;5&quot;/&gt;&lt;property id=&quot;20300&quot; value=&quot;Slide 19 - &amp;quot;Time for a Team Meeting&amp;quot;&quot;/&gt;&lt;property id=&quot;20307&quot; value=&quot;273&quot;/&gt;&lt;/object&gt;&lt;object type=&quot;3&quot; unique_id=&quot;285583&quot;&gt;&lt;property id=&quot;20148&quot; value=&quot;5&quot;/&gt;&lt;property id=&quot;20300&quot; value=&quot;Slide 20 - &amp;quot;Cycle 4: Repeat with 5 new patients&amp;quot;&quot;/&gt;&lt;property id=&quot;20307&quot; value=&quot;288&quot;/&gt;&lt;/object&gt;&lt;object type=&quot;3&quot; unique_id=&quot;285584&quot;&gt;&lt;property id=&quot;20148&quot; value=&quot;5&quot;/&gt;&lt;property id=&quot;20300&quot; value=&quot;Slide 21 - &amp;quot;Questions for Consideration&amp;quot;&quot;/&gt;&lt;property id=&quot;20307&quot; value=&quot;289&quot;/&gt;&lt;/object&gt;&lt;object type=&quot;3&quot; unique_id=&quot;285585&quot;&gt;&lt;property id=&quot;20148&quot; value=&quot;5&quot;/&gt;&lt;property id=&quot;20300&quot; value=&quot;Slide 22 - &amp;quot;Summary&amp;quot;&quot;/&gt;&lt;property id=&quot;20307&quot; value=&quot;276&quot;/&gt;&lt;/object&gt;&lt;object type=&quot;3&quot; unique_id=&quot;285586&quot;&gt;&lt;property id=&quot;20148&quot; value=&quot;5&quot;/&gt;&lt;property id=&quot;20300&quot; value=&quot;Slide 23 - &amp;quot;Summary&amp;quot;&quot;/&gt;&lt;property id=&quot;20307&quot; value=&quot;277&quot;/&gt;&lt;/object&gt;&lt;object type=&quot;3&quot; unique_id=&quot;285595&quot;&gt;&lt;property id=&quot;20148&quot; value=&quot;5&quot;/&gt;&lt;property id=&quot;20300&quot; value=&quot;Slide 9 - &amp;quot;PLAN Cycle Example Decreasing the “No Show” Rate&amp;quot;&quot;/&gt;&lt;property id=&quot;20307&quot; value=&quot;290&quot;/&gt;&lt;/object&gt;&lt;object type=&quot;3&quot; unique_id=&quot;285596&quot;&gt;&lt;property id=&quot;20148&quot; value=&quot;5&quot;/&gt;&lt;property id=&quot;20300&quot; value=&quot;Slide 24 - &amp;quot;Resources&amp;quot;&quot;/&gt;&lt;property id=&quot;20307&quot; value=&quot;291&quot;/&gt;&lt;/object&gt;&lt;object type=&quot;3&quot; unique_id=&quot;285887&quot;&gt;&lt;property id=&quot;20148&quot; value=&quot;5&quot;/&gt;&lt;property id=&quot;20300&quot; value=&quot;Slide 25 - &amp;quot;To listen to the recording, go to: http://kevin.nationalqualitycenter.org/files/part-3-using-pdsa-cycles  To acces&quot;/&gt;&lt;property id=&quot;20307&quot; value=&quot;292&quot;/&gt;&lt;/object&gt;&lt;/object&gt;&lt;object type=&quot;8&quot; unique_id=&quot;273071&quot;&gt;&lt;/object&gt;&lt;/object&gt;&lt;/database&gt;"/>
  <p:tag name="SECTOMILLISECCONVERTED" val="1"/>
  <p:tag name="TAG_BACKING_FORM_KEY" val="201120-c:\users\kfg01\documents\four set choosing slides\part 4\part 4 pdsa final.pptx"/>
  <p:tag name="ARTICULATE_USED_PAGE_ORIENTATION" val="1"/>
  <p:tag name="ARTICULATE_USED_PAGE_SIZE" val="7"/>
  <p:tag name="ARTICULATE_REFERENCE_ID" val="30186696-0595-4219-a05a-5fe47e8ea515"/>
  <p:tag name="ARTICULATE_DESIGN_ID_CQII TEMPLATE" val="6OjaJc9hoJZ"/>
  <p:tag name="ARTICULATE_PRESENTER_VERSION" val="8"/>
  <p:tag name="ARTICULATE_PRESENTATION_ID" val="881584"/>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90"/>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85"/>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64"/>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268"/>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65"/>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69"/>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66"/>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86"/>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87"/>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73"/>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88"/>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76"/>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91"/>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OVERRIDE" val="QUIZMAKER_QUIZ_SLIDE"/>
  <p:tag name="ARTICULATE_SLIDE_PAUSE" val="0"/>
  <p:tag name="QUIZMAKER_QUIZ_SLIDE_ID" val="292"/>
  <p:tag name="QUIZMAKER_QUIZ_FILENAME" val="C:\Users\kfg01\Documents\Four set choosing slides\PDSA Cycle Quiz.quiz"/>
  <p:tag name="ARTICULATE_TITLE_TAG" val="PDSA Cycle Quiz"/>
  <p:tag name="ARTICULATE_DESCRIPTION" val="Quiz - 5 questions"/>
  <p:tag name="ELAPSEDTIME" val="0.00"/>
  <p:tag name="ARTICULATE_PLAYER_CONTROL_PLAYPAUSE" val="False"/>
  <p:tag name="ARTICULATE_PLAYER_SEEKBAR" val="False"/>
  <p:tag name="AQP_PASS_SCORE" val="80"/>
  <p:tag name="QUIZMAKER_QUIZ_TITLE" val="PDSA Cycle Quiz"/>
  <p:tag name="ARTICULATE_LOCK_SLIDE" val="1"/>
  <p:tag name="AQP_PASS_ACTION" val="2"/>
  <p:tag name="AQP_PASS_ACTION_SLIDEID" val="-1"/>
  <p:tag name="AQP_FAIL_ACTION" val="2"/>
  <p:tag name="AQP_FAIL_ACTION_SLIDEID" val="-1"/>
  <p:tag name="AQP_ADVANCE_MODE" val="0"/>
  <p:tag name="ARTICULATE_SHOW_IN_MENU" val="multipleitems"/>
  <p:tag name="AUDIO_ID" val="292"/>
  <p:tag name="ARTICULATE_USED_LAYOUT" val="1"/>
  <p:tag name="EMBEDDEDCONTENT_LASTWRITETIMEUTC" val="2020-08-17 16:56:55Z"/>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_QM_A" val="1"/>
</p:tagLst>
</file>

<file path=ppt/tags/tag31.xml><?xml version="1.0" encoding="utf-8"?>
<p:tagLst xmlns:a="http://schemas.openxmlformats.org/drawingml/2006/main" xmlns:r="http://schemas.openxmlformats.org/officeDocument/2006/relationships" xmlns:p="http://schemas.openxmlformats.org/presentationml/2006/main">
  <p:tag name="ART_QM_B" val="1"/>
</p:tagLst>
</file>

<file path=ppt/tags/tag4.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63"/>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67"/>
  <p:tag name="ARTICULATE_USED_LAYOUT" val="2"/>
  <p:tag name="ARTICULATE_SLIDE_THUMBNAIL_REFRESH" val="1"/>
</p:tagLst>
</file>

<file path=ppt/theme/theme1.xml><?xml version="1.0" encoding="utf-8"?>
<a:theme xmlns:a="http://schemas.openxmlformats.org/drawingml/2006/main" name="CQII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QII template.potx" id="{C660CDE0-E0F8-4248-9359-A86196036A6F}" vid="{E7E4E462-EB77-40D5-9E46-D1C7C2313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CQII template</Template>
  <TotalTime>38951</TotalTime>
  <Words>1890</Words>
  <Application>Microsoft Office PowerPoint</Application>
  <PresentationFormat>Widescreen</PresentationFormat>
  <Paragraphs>268</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Wingdings</vt:lpstr>
      <vt:lpstr>CQII template</vt:lpstr>
      <vt:lpstr>CQII Quality Academy The PDSA Cycle</vt:lpstr>
      <vt:lpstr>Let’s Review</vt:lpstr>
      <vt:lpstr>Learning Objectives</vt:lpstr>
      <vt:lpstr>Introducing the PDSA Cycle AKA The Deming Wheel</vt:lpstr>
      <vt:lpstr>Why Do We Use PDSA Methodology? Why Do We Need To Test Change? </vt:lpstr>
      <vt:lpstr>Understanding the PDSA Cycles</vt:lpstr>
      <vt:lpstr>Step 1: PLAN</vt:lpstr>
      <vt:lpstr>PLAN Cycle Example Decreasing the “No Show” Rate</vt:lpstr>
      <vt:lpstr>PLAN Cycle Example Decreasing the “No Show” Rate</vt:lpstr>
      <vt:lpstr>Let’s Examine The Plan and Review </vt:lpstr>
      <vt:lpstr>Step 2: DO</vt:lpstr>
      <vt:lpstr>DO Example</vt:lpstr>
      <vt:lpstr>Step 3: STUDY</vt:lpstr>
      <vt:lpstr>Step 3: STUDY Example</vt:lpstr>
      <vt:lpstr>Study Cycle Summary</vt:lpstr>
      <vt:lpstr>Step 4: ACT</vt:lpstr>
      <vt:lpstr>Step 4: ACT Example</vt:lpstr>
      <vt:lpstr>Act Cycle Summary</vt:lpstr>
      <vt:lpstr>Plan Cycle 2: Three Clients</vt:lpstr>
      <vt:lpstr>Cycle 3: Five clients</vt:lpstr>
      <vt:lpstr>Time for a Team Meeting</vt:lpstr>
      <vt:lpstr>Cycle 4: Repeat with 5 New Clients</vt:lpstr>
      <vt:lpstr>Summary</vt:lpstr>
      <vt:lpstr>Summary</vt:lpstr>
      <vt:lpstr>Resources</vt:lpstr>
      <vt:lpstr>To view the presentation, go to: https://youtu.be/tJSB5GesaWA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data digging deeper, doing more</dc:title>
  <dc:creator>Garrett, Kevin F (HEALTH)</dc:creator>
  <cp:lastModifiedBy>Garrett, Kevin F (HEALTH)</cp:lastModifiedBy>
  <cp:revision>473</cp:revision>
  <cp:lastPrinted>2020-02-25T20:00:58Z</cp:lastPrinted>
  <dcterms:created xsi:type="dcterms:W3CDTF">2019-12-16T20:21:43Z</dcterms:created>
  <dcterms:modified xsi:type="dcterms:W3CDTF">2021-02-03T20:02:33Z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Part 3 PDSA rev 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2ACF062F-F9EA-4BC6-A1CD-D618594BCAFC</vt:lpwstr>
  </property>
  <property fmtid="{D5CDD505-2E9C-101B-9397-08002B2CF9AE}" pid="6" name="ArticulateProjectFull">
    <vt:lpwstr>C:\Users\kfg01\Documents\Choosing an Improvement Project\Part 4\Part 4 PDSA  rev 4.ppta</vt:lpwstr>
  </property>
</Properties>
</file>