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mp" ContentType="image/pn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58" r:id="rId3"/>
    <p:sldId id="259" r:id="rId4"/>
    <p:sldId id="260" r:id="rId5"/>
    <p:sldId id="261" r:id="rId6"/>
    <p:sldId id="263" r:id="rId7"/>
    <p:sldId id="264" r:id="rId8"/>
    <p:sldId id="265" r:id="rId9"/>
    <p:sldId id="267" r:id="rId10"/>
    <p:sldId id="268" r:id="rId11"/>
    <p:sldId id="272" r:id="rId12"/>
    <p:sldId id="273" r:id="rId13"/>
    <p:sldId id="269" r:id="rId14"/>
    <p:sldId id="274" r:id="rId15"/>
    <p:sldId id="275" r:id="rId16"/>
    <p:sldId id="276" r:id="rId17"/>
    <p:sldId id="277" r:id="rId18"/>
    <p:sldId id="278" r:id="rId19"/>
    <p:sldId id="279" r:id="rId20"/>
    <p:sldId id="280" r:id="rId21"/>
    <p:sldId id="281" r:id="rId22"/>
    <p:sldId id="283" r:id="rId23"/>
    <p:sldId id="286" r:id="rId24"/>
    <p:sldId id="284" r:id="rId25"/>
    <p:sldId id="303" r:id="rId26"/>
    <p:sldId id="337" r:id="rId27"/>
    <p:sldId id="348" r:id="rId28"/>
    <p:sldId id="305" r:id="rId29"/>
    <p:sldId id="346" r:id="rId30"/>
    <p:sldId id="347" r:id="rId31"/>
    <p:sldId id="300" r:id="rId32"/>
    <p:sldId id="308" r:id="rId33"/>
    <p:sldId id="309" r:id="rId34"/>
    <p:sldId id="338" r:id="rId35"/>
    <p:sldId id="339" r:id="rId36"/>
    <p:sldId id="310" r:id="rId37"/>
    <p:sldId id="311" r:id="rId38"/>
    <p:sldId id="312" r:id="rId39"/>
    <p:sldId id="344" r:id="rId40"/>
    <p:sldId id="314" r:id="rId41"/>
    <p:sldId id="301" r:id="rId42"/>
    <p:sldId id="315" r:id="rId43"/>
    <p:sldId id="316" r:id="rId44"/>
    <p:sldId id="317" r:id="rId45"/>
    <p:sldId id="318" r:id="rId46"/>
    <p:sldId id="327" r:id="rId47"/>
    <p:sldId id="343" r:id="rId48"/>
    <p:sldId id="319" r:id="rId49"/>
    <p:sldId id="323" r:id="rId50"/>
    <p:sldId id="331" r:id="rId51"/>
    <p:sldId id="332" r:id="rId52"/>
    <p:sldId id="333" r:id="rId53"/>
    <p:sldId id="287" r:id="rId54"/>
    <p:sldId id="288" r:id="rId55"/>
    <p:sldId id="290" r:id="rId56"/>
    <p:sldId id="341" r:id="rId57"/>
    <p:sldId id="291" r:id="rId58"/>
    <p:sldId id="293" r:id="rId59"/>
    <p:sldId id="294" r:id="rId60"/>
    <p:sldId id="29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 Levinson" initials="ML" lastIdx="16" clrIdx="0">
    <p:extLst/>
  </p:cmAuthor>
  <p:cmAuthor id="2" name="Molly Tasso" initials="MT" lastIdx="1" clrIdx="1">
    <p:extLst/>
  </p:cmAuthor>
  <p:cmAuthor id="3" name="Microsoft Office User" initials="Office" lastIdx="1" clrIdx="2">
    <p:extLst/>
  </p:cmAuthor>
  <p:cmAuthor id="4" name="Microsoft Office User" initials="Office [2]" lastIdx="1" clrIdx="3">
    <p:extLst/>
  </p:cmAuthor>
  <p:cmAuthor id="5" name="Microsoft Office User" initials="Office [3]" lastIdx="1" clrIdx="4">
    <p:extLst/>
  </p:cmAuthor>
  <p:cmAuthor id="6" name="Emily" initials="E"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0" autoAdjust="0"/>
    <p:restoredTop sz="76899" autoAdjust="0"/>
  </p:normalViewPr>
  <p:slideViewPr>
    <p:cSldViewPr snapToGrid="0">
      <p:cViewPr varScale="1">
        <p:scale>
          <a:sx n="84" d="100"/>
          <a:sy n="84" d="100"/>
        </p:scale>
        <p:origin x="1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EGM-Home\Documents\PLWH%20Survey%20Analysis%202015\All%20and%20Populations%20Data%20comparisons%20-%20July%203,%202015%20with%20Em%20charts%20incl%20MD,%20DC.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Emily\Dropbox\2016%20and%20previous\JSI%20Planning%20CHATT\Updating%20of%20Primer%20and%20Training%20Guide\Updating%20of%20Training%20Guide\Module%2010%20-%20Data\Charts%20for%20Module%2010\Charts%20-%20Samples%206-19-2018.xlsx" TargetMode="External"/><Relationship Id="rId4" Type="http://schemas.openxmlformats.org/officeDocument/2006/relationships/chartUserShapes" Target="../drawings/drawing1.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Emily\Dropbox\2016%20and%20previous\JSI%20Planning%20CHATT\Updating%20of%20Primer%20and%20Training%20Guide\Updating%20of%20Training%20Guide\Module%2010%20-%20Data\Charts%20for%20Module%2010\Charts%20-%20Samples%206-19-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Male</c:v>
                </c:pt>
              </c:strCache>
            </c:strRef>
          </c:tx>
          <c:spPr>
            <a:solidFill>
              <a:schemeClr val="accent2"/>
            </a:solidFill>
            <a:ln>
              <a:noFill/>
            </a:ln>
            <a:effectLst/>
          </c:spPr>
          <c:invertIfNegative val="0"/>
          <c:dLbls>
            <c:dLbl>
              <c:idx val="0"/>
              <c:layout/>
              <c:tx>
                <c:rich>
                  <a:bodyPr/>
                  <a:lstStyle/>
                  <a:p>
                    <a:fld id="{6FD1F6B8-2684-4606-BBFA-F6C3CA1D6CD7}"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588-4BD3-AB23-6D7A3E6C8B45}"/>
                </c:ext>
                <c:ext xmlns:c15="http://schemas.microsoft.com/office/drawing/2012/chart" uri="{CE6537A1-D6FC-4f65-9D91-7224C49458BB}">
                  <c15:layout/>
                  <c15:dlblFieldTable>
                    <c15:dlblFTEntry>
                      <c15:txfldGUID>{6FD1F6B8-2684-4606-BBFA-F6C3CA1D6CD7}</c15:txfldGUID>
                      <c15:f>Sheet1!$F$2</c15:f>
                      <c15:dlblFieldTableCache>
                        <c:ptCount val="0"/>
                      </c15:dlblFieldTableCache>
                    </c15:dlblFTEntry>
                  </c15:dlblFieldTable>
                  <c15:showDataLabelsRange val="0"/>
                </c:ext>
              </c:extLst>
            </c:dLbl>
            <c:dLbl>
              <c:idx val="1"/>
              <c:layout/>
              <c:tx>
                <c:rich>
                  <a:bodyPr/>
                  <a:lstStyle/>
                  <a:p>
                    <a:fld id="{1A09D024-F2E4-4049-9EBE-CC25F32B3DC5}"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588-4BD3-AB23-6D7A3E6C8B45}"/>
                </c:ext>
                <c:ext xmlns:c15="http://schemas.microsoft.com/office/drawing/2012/chart" uri="{CE6537A1-D6FC-4f65-9D91-7224C49458BB}">
                  <c15:layout/>
                  <c15:dlblFieldTable>
                    <c15:dlblFTEntry>
                      <c15:txfldGUID>{1A09D024-F2E4-4049-9EBE-CC25F32B3DC5}</c15:txfldGUID>
                      <c15:f>Sheet1!$F$3</c15:f>
                      <c15:dlblFieldTableCache>
                        <c:ptCount val="1"/>
                        <c:pt idx="0">
                          <c:v>73.5%</c:v>
                        </c:pt>
                      </c15:dlblFieldTableCache>
                    </c15:dlblFTEntry>
                  </c15:dlblFieldTable>
                  <c15:showDataLabelsRange val="0"/>
                </c:ext>
              </c:extLst>
            </c:dLbl>
            <c:dLbl>
              <c:idx val="2"/>
              <c:layout/>
              <c:tx>
                <c:rich>
                  <a:bodyPr/>
                  <a:lstStyle/>
                  <a:p>
                    <a:fld id="{AE638C2A-4FE4-4801-829D-3B961429C21F}"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588-4BD3-AB23-6D7A3E6C8B45}"/>
                </c:ext>
                <c:ext xmlns:c15="http://schemas.microsoft.com/office/drawing/2012/chart" uri="{CE6537A1-D6FC-4f65-9D91-7224C49458BB}">
                  <c15:layout/>
                  <c15:dlblFieldTable>
                    <c15:dlblFTEntry>
                      <c15:txfldGUID>{AE638C2A-4FE4-4801-829D-3B961429C21F}</c15:txfldGUID>
                      <c15:f>Sheet1!$F$3</c15:f>
                      <c15:dlblFieldTableCache>
                        <c:ptCount val="1"/>
                        <c:pt idx="0">
                          <c:v>73.5%</c:v>
                        </c:pt>
                      </c15:dlblFieldTableCache>
                    </c15:dlblFTEntry>
                  </c15:dlblFieldTable>
                  <c15:showDataLabelsRange val="0"/>
                </c:ext>
              </c:extLst>
            </c:dLbl>
            <c:dLbl>
              <c:idx val="3"/>
              <c:layout/>
              <c:tx>
                <c:rich>
                  <a:bodyPr/>
                  <a:lstStyle/>
                  <a:p>
                    <a:fld id="{945BA967-BED7-4542-ADC7-D1D165D08CEA}"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588-4BD3-AB23-6D7A3E6C8B45}"/>
                </c:ext>
                <c:ext xmlns:c15="http://schemas.microsoft.com/office/drawing/2012/chart" uri="{CE6537A1-D6FC-4f65-9D91-7224C49458BB}">
                  <c15:layout/>
                  <c15:dlblFieldTable>
                    <c15:dlblFTEntry>
                      <c15:txfldGUID>{945BA967-BED7-4542-ADC7-D1D165D08CEA}</c15:txfldGUID>
                      <c15:f>Sheet1!$F$4</c15:f>
                      <c15:dlblFieldTableCache>
                        <c:ptCount val="1"/>
                        <c:pt idx="0">
                          <c:v>78.8%</c:v>
                        </c:pt>
                      </c15:dlblFieldTableCache>
                    </c15:dlblFTEntry>
                  </c15:dlblFieldTable>
                  <c15:showDataLabelsRange val="0"/>
                </c:ext>
              </c:extLst>
            </c:dLbl>
            <c:dLbl>
              <c:idx val="4"/>
              <c:layout/>
              <c:tx>
                <c:rich>
                  <a:bodyPr/>
                  <a:lstStyle/>
                  <a:p>
                    <a:fld id="{8BDD9EBA-218F-4E53-873B-6C35323E7C08}"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588-4BD3-AB23-6D7A3E6C8B45}"/>
                </c:ext>
                <c:ext xmlns:c15="http://schemas.microsoft.com/office/drawing/2012/chart" uri="{CE6537A1-D6FC-4f65-9D91-7224C49458BB}">
                  <c15:layout/>
                  <c15:dlblFieldTable>
                    <c15:dlblFTEntry>
                      <c15:txfldGUID>{8BDD9EBA-218F-4E53-873B-6C35323E7C08}</c15:txfldGUID>
                      <c15:f>Sheet1!$F$5</c15:f>
                      <c15:dlblFieldTableCache>
                        <c:ptCount val="1"/>
                        <c:pt idx="0">
                          <c:v>74.9%</c:v>
                        </c:pt>
                      </c15:dlblFieldTableCache>
                    </c15:dlblFTEntry>
                  </c15:dlblFieldTable>
                  <c15:showDataLabelsRange val="0"/>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2012.0</c:v>
                </c:pt>
                <c:pt idx="1">
                  <c:v>2013.0</c:v>
                </c:pt>
                <c:pt idx="2">
                  <c:v>2014.0</c:v>
                </c:pt>
                <c:pt idx="3">
                  <c:v>2015.0</c:v>
                </c:pt>
                <c:pt idx="4">
                  <c:v>2016.0</c:v>
                </c:pt>
              </c:numCache>
            </c:numRef>
          </c:cat>
          <c:val>
            <c:numRef>
              <c:f>Sheet1!$B$2:$B$6</c:f>
              <c:numCache>
                <c:formatCode>0</c:formatCode>
                <c:ptCount val="5"/>
                <c:pt idx="0">
                  <c:v>461.82</c:v>
                </c:pt>
                <c:pt idx="1">
                  <c:v>386.61</c:v>
                </c:pt>
                <c:pt idx="2">
                  <c:v>344.356</c:v>
                </c:pt>
                <c:pt idx="3">
                  <c:v>293.608</c:v>
                </c:pt>
                <c:pt idx="4">
                  <c:v>254.004</c:v>
                </c:pt>
              </c:numCache>
            </c:numRef>
          </c:val>
          <c:extLst xmlns:c16r2="http://schemas.microsoft.com/office/drawing/2015/06/chart">
            <c:ext xmlns:c16="http://schemas.microsoft.com/office/drawing/2014/chart" uri="{C3380CC4-5D6E-409C-BE32-E72D297353CC}">
              <c16:uniqueId val="{00000000-9588-4BD3-AB23-6D7A3E6C8B45}"/>
            </c:ext>
          </c:extLst>
        </c:ser>
        <c:ser>
          <c:idx val="1"/>
          <c:order val="1"/>
          <c:tx>
            <c:strRef>
              <c:f>Sheet1!$C$1</c:f>
              <c:strCache>
                <c:ptCount val="1"/>
                <c:pt idx="0">
                  <c:v>Female</c:v>
                </c:pt>
              </c:strCache>
            </c:strRef>
          </c:tx>
          <c:spPr>
            <a:solidFill>
              <a:schemeClr val="accent4"/>
            </a:solidFill>
            <a:ln>
              <a:noFill/>
            </a:ln>
            <a:effectLst/>
          </c:spPr>
          <c:invertIfNegative val="0"/>
          <c:dLbls>
            <c:dLbl>
              <c:idx val="0"/>
              <c:layout/>
              <c:tx>
                <c:rich>
                  <a:bodyPr/>
                  <a:lstStyle/>
                  <a:p>
                    <a:fld id="{5363485A-8005-4905-8951-3441D082A669}"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588-4BD3-AB23-6D7A3E6C8B45}"/>
                </c:ext>
                <c:ext xmlns:c15="http://schemas.microsoft.com/office/drawing/2012/chart" uri="{CE6537A1-D6FC-4f65-9D91-7224C49458BB}">
                  <c15:layout/>
                  <c15:dlblFieldTable>
                    <c15:dlblFTEntry>
                      <c15:txfldGUID>{5363485A-8005-4905-8951-3441D082A669}</c15:txfldGUID>
                      <c15:f>Sheet1!$G$2</c15:f>
                      <c15:dlblFieldTableCache>
                        <c:ptCount val="1"/>
                        <c:pt idx="0">
                          <c:v>25.8%</c:v>
                        </c:pt>
                      </c15:dlblFieldTableCache>
                    </c15:dlblFTEntry>
                  </c15:dlblFieldTable>
                  <c15:showDataLabelsRange val="0"/>
                </c:ext>
              </c:extLst>
            </c:dLbl>
            <c:dLbl>
              <c:idx val="1"/>
              <c:layout/>
              <c:tx>
                <c:rich>
                  <a:bodyPr/>
                  <a:lstStyle/>
                  <a:p>
                    <a:fld id="{F3BB145B-52E7-4420-85E1-3239D3D6567E}"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588-4BD3-AB23-6D7A3E6C8B45}"/>
                </c:ext>
                <c:ext xmlns:c15="http://schemas.microsoft.com/office/drawing/2012/chart" uri="{CE6537A1-D6FC-4f65-9D91-7224C49458BB}">
                  <c15:layout/>
                  <c15:dlblFieldTable>
                    <c15:dlblFTEntry>
                      <c15:txfldGUID>{F3BB145B-52E7-4420-85E1-3239D3D6567E}</c15:txfldGUID>
                      <c15:f>Sheet1!$G$3</c15:f>
                      <c15:dlblFieldTableCache>
                        <c:ptCount val="1"/>
                        <c:pt idx="0">
                          <c:v>23.9%</c:v>
                        </c:pt>
                      </c15:dlblFieldTableCache>
                    </c15:dlblFTEntry>
                  </c15:dlblFieldTable>
                  <c15:showDataLabelsRange val="0"/>
                </c:ext>
              </c:extLst>
            </c:dLbl>
            <c:dLbl>
              <c:idx val="2"/>
              <c:layout/>
              <c:tx>
                <c:rich>
                  <a:bodyPr/>
                  <a:lstStyle/>
                  <a:p>
                    <a:fld id="{60EEAE03-0A65-474A-A50C-BF1C1E26836D}"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588-4BD3-AB23-6D7A3E6C8B45}"/>
                </c:ext>
                <c:ext xmlns:c15="http://schemas.microsoft.com/office/drawing/2012/chart" uri="{CE6537A1-D6FC-4f65-9D91-7224C49458BB}">
                  <c15:layout/>
                  <c15:dlblFieldTable>
                    <c15:dlblFTEntry>
                      <c15:txfldGUID>{60EEAE03-0A65-474A-A50C-BF1C1E26836D}</c15:txfldGUID>
                      <c15:f>Sheet1!$G$4</c15:f>
                      <c15:dlblFieldTableCache>
                        <c:ptCount val="1"/>
                        <c:pt idx="0">
                          <c:v>17.7%</c:v>
                        </c:pt>
                      </c15:dlblFieldTableCache>
                    </c15:dlblFTEntry>
                  </c15:dlblFieldTable>
                  <c15:showDataLabelsRange val="0"/>
                </c:ext>
              </c:extLst>
            </c:dLbl>
            <c:dLbl>
              <c:idx val="3"/>
              <c:layout/>
              <c:tx>
                <c:rich>
                  <a:bodyPr/>
                  <a:lstStyle/>
                  <a:p>
                    <a:fld id="{A0C2B8DA-BDA3-41E9-9CDD-86D8E1B9BB91}"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588-4BD3-AB23-6D7A3E6C8B45}"/>
                </c:ext>
                <c:ext xmlns:c15="http://schemas.microsoft.com/office/drawing/2012/chart" uri="{CE6537A1-D6FC-4f65-9D91-7224C49458BB}">
                  <c15:layout/>
                  <c15:dlblFieldTable>
                    <c15:dlblFTEntry>
                      <c15:txfldGUID>{A0C2B8DA-BDA3-41E9-9CDD-86D8E1B9BB91}</c15:txfldGUID>
                      <c15:f>Sheet1!$G$5</c15:f>
                      <c15:dlblFieldTableCache>
                        <c:ptCount val="1"/>
                        <c:pt idx="0">
                          <c:v>21.8%</c:v>
                        </c:pt>
                      </c15:dlblFieldTableCache>
                    </c15:dlblFTEntry>
                  </c15:dlblFieldTable>
                  <c15:showDataLabelsRange val="0"/>
                </c:ext>
              </c:extLst>
            </c:dLbl>
            <c:dLbl>
              <c:idx val="4"/>
              <c:layout/>
              <c:tx>
                <c:rich>
                  <a:bodyPr/>
                  <a:lstStyle/>
                  <a:p>
                    <a:fld id="{90D9F3BD-C141-4733-BF6F-61EA291A353D}" type="CELLREF">
                      <a:rPr lang="en-US" smtClean="0"/>
                      <a:pPr/>
                      <a:t>[CELLREF]</a:t>
                    </a:fld>
                    <a:endParaRPr lang="en-US"/>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588-4BD3-AB23-6D7A3E6C8B45}"/>
                </c:ext>
                <c:ext xmlns:c15="http://schemas.microsoft.com/office/drawing/2012/chart" uri="{CE6537A1-D6FC-4f65-9D91-7224C49458BB}">
                  <c15:layout/>
                  <c15:dlblFieldTable>
                    <c15:dlblFTEntry>
                      <c15:txfldGUID>{90D9F3BD-C141-4733-BF6F-61EA291A353D}</c15:txfldGUID>
                      <c15:f>Sheet1!$G$6</c15:f>
                      <c15:dlblFieldTableCache>
                        <c:ptCount val="1"/>
                        <c:pt idx="0">
                          <c:v>24.8%</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2012.0</c:v>
                </c:pt>
                <c:pt idx="1">
                  <c:v>2013.0</c:v>
                </c:pt>
                <c:pt idx="2">
                  <c:v>2014.0</c:v>
                </c:pt>
                <c:pt idx="3">
                  <c:v>2015.0</c:v>
                </c:pt>
                <c:pt idx="4">
                  <c:v>2016.0</c:v>
                </c:pt>
              </c:numCache>
            </c:numRef>
          </c:cat>
          <c:val>
            <c:numRef>
              <c:f>Sheet1!$C$2:$C$6</c:f>
              <c:numCache>
                <c:formatCode>0</c:formatCode>
                <c:ptCount val="5"/>
                <c:pt idx="0">
                  <c:v>166.41</c:v>
                </c:pt>
                <c:pt idx="1">
                  <c:v>125.714</c:v>
                </c:pt>
                <c:pt idx="2">
                  <c:v>77.34899999999998</c:v>
                </c:pt>
                <c:pt idx="3">
                  <c:v>85.456</c:v>
                </c:pt>
                <c:pt idx="4">
                  <c:v>86.05599999999998</c:v>
                </c:pt>
              </c:numCache>
            </c:numRef>
          </c:val>
          <c:extLst xmlns:c16r2="http://schemas.microsoft.com/office/drawing/2015/06/chart">
            <c:ext xmlns:c16="http://schemas.microsoft.com/office/drawing/2014/chart" uri="{C3380CC4-5D6E-409C-BE32-E72D297353CC}">
              <c16:uniqueId val="{00000001-9588-4BD3-AB23-6D7A3E6C8B45}"/>
            </c:ext>
          </c:extLst>
        </c:ser>
        <c:ser>
          <c:idx val="2"/>
          <c:order val="2"/>
          <c:tx>
            <c:strRef>
              <c:f>Sheet1!$D$1</c:f>
              <c:strCache>
                <c:ptCount val="1"/>
                <c:pt idx="0">
                  <c:v>Transgender</c:v>
                </c:pt>
              </c:strCache>
            </c:strRef>
          </c:tx>
          <c:spPr>
            <a:solidFill>
              <a:schemeClr val="accent1"/>
            </a:solidFill>
            <a:ln>
              <a:noFill/>
            </a:ln>
            <a:effectLst/>
          </c:spPr>
          <c:invertIfNegative val="0"/>
          <c:dLbls>
            <c:dLbl>
              <c:idx val="0"/>
              <c:layout>
                <c:manualLayout>
                  <c:x val="0.0722222222222222"/>
                  <c:y val="0.0487099737532808"/>
                </c:manualLayout>
              </c:layout>
              <c:tx>
                <c:rich>
                  <a:bodyPr/>
                  <a:lstStyle/>
                  <a:p>
                    <a:fld id="{9E8AE5CD-FD7F-44EC-BC2C-61F43DF7B6CB}" type="CELLREF">
                      <a:rPr lang="en-US" smtClean="0"/>
                      <a:pPr/>
                      <a:t>[CELLREF]</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588-4BD3-AB23-6D7A3E6C8B45}"/>
                </c:ext>
                <c:ext xmlns:c15="http://schemas.microsoft.com/office/drawing/2012/chart" uri="{CE6537A1-D6FC-4f65-9D91-7224C49458BB}">
                  <c15:layout/>
                  <c15:dlblFieldTable>
                    <c15:dlblFTEntry>
                      <c15:txfldGUID>{9E8AE5CD-FD7F-44EC-BC2C-61F43DF7B6CB}</c15:txfldGUID>
                      <c15:f>Sheet1!$H$2</c15:f>
                      <c15:dlblFieldTableCache>
                        <c:ptCount val="1"/>
                        <c:pt idx="0">
                          <c:v>2.6%</c:v>
                        </c:pt>
                      </c15:dlblFieldTableCache>
                    </c15:dlblFTEntry>
                  </c15:dlblFieldTable>
                  <c15:showDataLabelsRange val="0"/>
                </c:ext>
              </c:extLst>
            </c:dLbl>
            <c:dLbl>
              <c:idx val="1"/>
              <c:layout>
                <c:manualLayout>
                  <c:x val="0.0708333333333334"/>
                  <c:y val="0.0499549431321085"/>
                </c:manualLayout>
              </c:layout>
              <c:tx>
                <c:rich>
                  <a:bodyPr/>
                  <a:lstStyle/>
                  <a:p>
                    <a:fld id="{82CA186A-38E1-474C-A57A-D8EC169C16B1}" type="CELLREF">
                      <a:rPr lang="en-US" smtClean="0"/>
                      <a:pPr/>
                      <a:t>[CELLREF]</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588-4BD3-AB23-6D7A3E6C8B45}"/>
                </c:ext>
                <c:ext xmlns:c15="http://schemas.microsoft.com/office/drawing/2012/chart" uri="{CE6537A1-D6FC-4f65-9D91-7224C49458BB}">
                  <c15:layout/>
                  <c15:dlblFieldTable>
                    <c15:dlblFTEntry>
                      <c15:txfldGUID>{82CA186A-38E1-474C-A57A-D8EC169C16B1}</c15:txfldGUID>
                      <c15:f>Sheet1!$H$3</c15:f>
                      <c15:dlblFieldTableCache>
                        <c:ptCount val="1"/>
                        <c:pt idx="0">
                          <c:v>2.7%</c:v>
                        </c:pt>
                      </c15:dlblFieldTableCache>
                    </c15:dlblFTEntry>
                  </c15:dlblFieldTable>
                  <c15:showDataLabelsRange val="0"/>
                </c:ext>
              </c:extLst>
            </c:dLbl>
            <c:dLbl>
              <c:idx val="2"/>
              <c:layout>
                <c:manualLayout>
                  <c:x val="0.0680555555555555"/>
                  <c:y val="0.042338145231846"/>
                </c:manualLayout>
              </c:layout>
              <c:tx>
                <c:rich>
                  <a:bodyPr/>
                  <a:lstStyle/>
                  <a:p>
                    <a:fld id="{8743EBB9-84F8-404B-AD6D-0D0FE58ADE20}" type="CELLREF">
                      <a:rPr lang="en-US" smtClean="0"/>
                      <a:pPr/>
                      <a:t>[CELLREF]</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588-4BD3-AB23-6D7A3E6C8B45}"/>
                </c:ext>
                <c:ext xmlns:c15="http://schemas.microsoft.com/office/drawing/2012/chart" uri="{CE6537A1-D6FC-4f65-9D91-7224C49458BB}">
                  <c15:layout/>
                  <c15:dlblFieldTable>
                    <c15:dlblFTEntry>
                      <c15:txfldGUID>{8743EBB9-84F8-404B-AD6D-0D0FE58ADE20}</c15:txfldGUID>
                      <c15:f>Sheet1!$H$4</c15:f>
                      <c15:dlblFieldTableCache>
                        <c:ptCount val="1"/>
                        <c:pt idx="0">
                          <c:v>3.5%</c:v>
                        </c:pt>
                      </c15:dlblFieldTableCache>
                    </c15:dlblFTEntry>
                  </c15:dlblFieldTable>
                  <c15:showDataLabelsRange val="0"/>
                </c:ext>
              </c:extLst>
            </c:dLbl>
            <c:dLbl>
              <c:idx val="3"/>
              <c:layout>
                <c:manualLayout>
                  <c:x val="0.0666666666666667"/>
                  <c:y val="0.0463716097987751"/>
                </c:manualLayout>
              </c:layout>
              <c:tx>
                <c:rich>
                  <a:bodyPr/>
                  <a:lstStyle/>
                  <a:p>
                    <a:fld id="{40EECE26-EF01-47E1-959E-EA3052301CEE}" type="CELLREF">
                      <a:rPr lang="en-US" smtClean="0"/>
                      <a:pPr/>
                      <a:t>[CELLREF]</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588-4BD3-AB23-6D7A3E6C8B45}"/>
                </c:ext>
                <c:ext xmlns:c15="http://schemas.microsoft.com/office/drawing/2012/chart" uri="{CE6537A1-D6FC-4f65-9D91-7224C49458BB}">
                  <c15:layout/>
                  <c15:dlblFieldTable>
                    <c15:dlblFTEntry>
                      <c15:txfldGUID>{40EECE26-EF01-47E1-959E-EA3052301CEE}</c15:txfldGUID>
                      <c15:f>Sheet1!$H$5</c15:f>
                      <c15:dlblFieldTableCache>
                        <c:ptCount val="1"/>
                        <c:pt idx="0">
                          <c:v>3.2%</c:v>
                        </c:pt>
                      </c15:dlblFieldTableCache>
                    </c15:dlblFTEntry>
                  </c15:dlblFieldTable>
                  <c15:showDataLabelsRange val="0"/>
                </c:ext>
              </c:extLst>
            </c:dLbl>
            <c:dLbl>
              <c:idx val="4"/>
              <c:layout>
                <c:manualLayout>
                  <c:x val="0.0847222222222222"/>
                  <c:y val="0.023826334208224"/>
                </c:manualLayout>
              </c:layout>
              <c:tx>
                <c:rich>
                  <a:bodyPr/>
                  <a:lstStyle/>
                  <a:p>
                    <a:fld id="{E15098CF-D1A3-406A-8932-84B35E44B7F3}" type="CELLREF">
                      <a:rPr lang="en-US" smtClean="0"/>
                      <a:pPr/>
                      <a:t>[CELLREF]</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588-4BD3-AB23-6D7A3E6C8B45}"/>
                </c:ext>
                <c:ext xmlns:c15="http://schemas.microsoft.com/office/drawing/2012/chart" uri="{CE6537A1-D6FC-4f65-9D91-7224C49458BB}">
                  <c15:layout/>
                  <c15:dlblFieldTable>
                    <c15:dlblFTEntry>
                      <c15:txfldGUID>{E15098CF-D1A3-406A-8932-84B35E44B7F3}</c15:txfldGUID>
                      <c15:f>Sheet1!$H$6</c15:f>
                      <c15:dlblFieldTableCache>
                        <c:ptCount val="1"/>
                        <c:pt idx="0">
                          <c:v>2.0%</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2012.0</c:v>
                </c:pt>
                <c:pt idx="1">
                  <c:v>2013.0</c:v>
                </c:pt>
                <c:pt idx="2">
                  <c:v>2014.0</c:v>
                </c:pt>
                <c:pt idx="3">
                  <c:v>2015.0</c:v>
                </c:pt>
                <c:pt idx="4">
                  <c:v>2016.0</c:v>
                </c:pt>
              </c:numCache>
            </c:numRef>
          </c:cat>
          <c:val>
            <c:numRef>
              <c:f>Sheet1!$D$2:$D$6</c:f>
              <c:numCache>
                <c:formatCode>0</c:formatCode>
                <c:ptCount val="5"/>
                <c:pt idx="0">
                  <c:v>16.77</c:v>
                </c:pt>
                <c:pt idx="1">
                  <c:v>14.0</c:v>
                </c:pt>
                <c:pt idx="2">
                  <c:v>15.295</c:v>
                </c:pt>
                <c:pt idx="3">
                  <c:v>12.544</c:v>
                </c:pt>
                <c:pt idx="4">
                  <c:v>6.94</c:v>
                </c:pt>
              </c:numCache>
            </c:numRef>
          </c:val>
          <c:extLst xmlns:c16r2="http://schemas.microsoft.com/office/drawing/2015/06/chart">
            <c:ext xmlns:c16="http://schemas.microsoft.com/office/drawing/2014/chart" uri="{C3380CC4-5D6E-409C-BE32-E72D297353CC}">
              <c16:uniqueId val="{00000002-9588-4BD3-AB23-6D7A3E6C8B45}"/>
            </c:ext>
          </c:extLst>
        </c:ser>
        <c:dLbls>
          <c:showLegendKey val="0"/>
          <c:showVal val="0"/>
          <c:showCatName val="0"/>
          <c:showSerName val="0"/>
          <c:showPercent val="0"/>
          <c:showBubbleSize val="0"/>
        </c:dLbls>
        <c:gapWidth val="55"/>
        <c:overlap val="100"/>
        <c:axId val="-2113974736"/>
        <c:axId val="2119720096"/>
      </c:barChart>
      <c:catAx>
        <c:axId val="-211397473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solidFill>
                      <a:sysClr val="windowText" lastClr="000000"/>
                    </a:solidFill>
                  </a:rPr>
                  <a:t>Year of Diagnosis</a:t>
                </a:r>
                <a:endParaRPr lang="en-US"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119720096"/>
        <c:crosses val="autoZero"/>
        <c:auto val="1"/>
        <c:lblAlgn val="ctr"/>
        <c:lblOffset val="100"/>
        <c:noMultiLvlLbl val="0"/>
      </c:catAx>
      <c:valAx>
        <c:axId val="2119720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solidFill>
                      <a:sysClr val="windowText" lastClr="000000"/>
                    </a:solidFill>
                  </a:rPr>
                  <a:t>Number of Cases</a:t>
                </a:r>
              </a:p>
              <a:p>
                <a:pPr>
                  <a:defRPr/>
                </a:pPr>
                <a:endParaRPr lang="en-US" dirty="0">
                  <a:solidFill>
                    <a:sysClr val="windowText" lastClr="000000"/>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13974736"/>
        <c:crosses val="autoZero"/>
        <c:crossBetween val="between"/>
      </c:valAx>
      <c:spPr>
        <a:noFill/>
        <a:ln>
          <a:noFill/>
        </a:ln>
        <a:effectLst/>
      </c:spPr>
    </c:plotArea>
    <c:legend>
      <c:legendPos val="r"/>
      <c:layout>
        <c:manualLayout>
          <c:xMode val="edge"/>
          <c:yMode val="edge"/>
          <c:x val="0.862880249343832"/>
          <c:y val="0.0572819335083115"/>
          <c:w val="0.128786417322835"/>
          <c:h val="0.1909914698162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all people living with HIV</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4-39D2-4903-9B7F-84E7BD6DCD3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Diagnosed</c:v>
                </c:pt>
                <c:pt idx="1">
                  <c:v>Receipt of care</c:v>
                </c:pt>
                <c:pt idx="2">
                  <c:v>Retained in care</c:v>
                </c:pt>
                <c:pt idx="3">
                  <c:v>Viral suppression</c:v>
                </c:pt>
              </c:strCache>
            </c:strRef>
          </c:cat>
          <c:val>
            <c:numRef>
              <c:f>Sheet1!$B$2:$B$5</c:f>
              <c:numCache>
                <c:formatCode>0%</c:formatCode>
                <c:ptCount val="4"/>
                <c:pt idx="0">
                  <c:v>0.85</c:v>
                </c:pt>
                <c:pt idx="1">
                  <c:v>0.62</c:v>
                </c:pt>
                <c:pt idx="2">
                  <c:v>0.48</c:v>
                </c:pt>
                <c:pt idx="3">
                  <c:v>0.49</c:v>
                </c:pt>
              </c:numCache>
            </c:numRef>
          </c:val>
          <c:extLst xmlns:c16r2="http://schemas.microsoft.com/office/drawing/2015/06/chart">
            <c:ext xmlns:c16="http://schemas.microsoft.com/office/drawing/2014/chart" uri="{C3380CC4-5D6E-409C-BE32-E72D297353CC}">
              <c16:uniqueId val="{00000000-39D2-4903-9B7F-84E7BD6DCD39}"/>
            </c:ext>
          </c:extLst>
        </c:ser>
        <c:dLbls>
          <c:showLegendKey val="0"/>
          <c:showVal val="0"/>
          <c:showCatName val="0"/>
          <c:showSerName val="0"/>
          <c:showPercent val="0"/>
          <c:showBubbleSize val="0"/>
        </c:dLbls>
        <c:gapWidth val="75"/>
        <c:overlap val="-27"/>
        <c:axId val="2139120960"/>
        <c:axId val="2139124288"/>
      </c:barChart>
      <c:catAx>
        <c:axId val="213912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139124288"/>
        <c:crosses val="autoZero"/>
        <c:auto val="1"/>
        <c:lblAlgn val="ctr"/>
        <c:lblOffset val="100"/>
        <c:noMultiLvlLbl val="0"/>
      </c:catAx>
      <c:valAx>
        <c:axId val="213912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solidFill>
                      <a:schemeClr val="tx1"/>
                    </a:solidFill>
                  </a:rPr>
                  <a:t>Percent of all people living with</a:t>
                </a:r>
                <a:r>
                  <a:rPr lang="en-US" sz="1600" baseline="0" dirty="0" smtClean="0">
                    <a:solidFill>
                      <a:schemeClr val="tx1"/>
                    </a:solidFill>
                  </a:rPr>
                  <a:t> HIV</a:t>
                </a:r>
              </a:p>
              <a:p>
                <a:pPr>
                  <a:defRPr sz="1600"/>
                </a:pPr>
                <a:endParaRPr lang="en-US" sz="1600" dirty="0">
                  <a:solidFill>
                    <a:schemeClr val="tx1"/>
                  </a:solidFill>
                </a:endParaRPr>
              </a:p>
            </c:rich>
          </c:tx>
          <c:layout/>
          <c:overlay val="0"/>
          <c:spPr>
            <a:noFill/>
            <a:ln>
              <a:noFill/>
            </a:ln>
            <a:effectLst/>
          </c:spPr>
          <c:txPr>
            <a:bodyPr rot="-5400000" spcFirstLastPara="1" vertOverflow="ellipsis" vert="horz" wrap="square" anchor="t"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391209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all people living with HIV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7852-4A8A-A06D-6CBB3B93884C}"/>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852-4A8A-A06D-6CBB3B93884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Receipt of care</c:v>
                </c:pt>
                <c:pt idx="1">
                  <c:v>Retained in care</c:v>
                </c:pt>
                <c:pt idx="2">
                  <c:v>Viral suppression</c:v>
                </c:pt>
              </c:strCache>
            </c:strRef>
          </c:cat>
          <c:val>
            <c:numRef>
              <c:f>Sheet1!$B$2:$B$4</c:f>
              <c:numCache>
                <c:formatCode>0%</c:formatCode>
                <c:ptCount val="3"/>
                <c:pt idx="0">
                  <c:v>0.725</c:v>
                </c:pt>
                <c:pt idx="1">
                  <c:v>0.569</c:v>
                </c:pt>
                <c:pt idx="2">
                  <c:v>0.579</c:v>
                </c:pt>
              </c:numCache>
            </c:numRef>
          </c:val>
          <c:extLst xmlns:c16r2="http://schemas.microsoft.com/office/drawing/2015/06/chart">
            <c:ext xmlns:c16="http://schemas.microsoft.com/office/drawing/2014/chart" uri="{C3380CC4-5D6E-409C-BE32-E72D297353CC}">
              <c16:uniqueId val="{00000002-7852-4A8A-A06D-6CBB3B93884C}"/>
            </c:ext>
          </c:extLst>
        </c:ser>
        <c:dLbls>
          <c:showLegendKey val="0"/>
          <c:showVal val="0"/>
          <c:showCatName val="0"/>
          <c:showSerName val="0"/>
          <c:showPercent val="0"/>
          <c:showBubbleSize val="0"/>
        </c:dLbls>
        <c:gapWidth val="75"/>
        <c:overlap val="-27"/>
        <c:axId val="2139236528"/>
        <c:axId val="2139586592"/>
      </c:barChart>
      <c:catAx>
        <c:axId val="213923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solidFill>
                <a:latin typeface="+mn-lt"/>
                <a:ea typeface="+mn-ea"/>
                <a:cs typeface="+mn-cs"/>
              </a:defRPr>
            </a:pPr>
            <a:endParaRPr lang="en-US"/>
          </a:p>
        </c:txPr>
        <c:crossAx val="2139586592"/>
        <c:crosses val="autoZero"/>
        <c:auto val="1"/>
        <c:lblAlgn val="ctr"/>
        <c:lblOffset val="100"/>
        <c:noMultiLvlLbl val="0"/>
      </c:catAx>
      <c:valAx>
        <c:axId val="213958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solidFill>
                      <a:schemeClr val="tx1"/>
                    </a:solidFill>
                  </a:rPr>
                  <a:t>Percent of all people living with</a:t>
                </a:r>
                <a:r>
                  <a:rPr lang="en-US" sz="1600" baseline="0" dirty="0" smtClean="0">
                    <a:solidFill>
                      <a:schemeClr val="tx1"/>
                    </a:solidFill>
                  </a:rPr>
                  <a:t> diagnosed HIV</a:t>
                </a:r>
              </a:p>
              <a:p>
                <a:pPr>
                  <a:defRPr sz="1600"/>
                </a:pPr>
                <a:endParaRPr lang="en-US" sz="1600" dirty="0">
                  <a:solidFill>
                    <a:schemeClr val="tx1"/>
                  </a:solidFill>
                </a:endParaRPr>
              </a:p>
            </c:rich>
          </c:tx>
          <c:layout/>
          <c:overlay val="0"/>
          <c:spPr>
            <a:noFill/>
            <a:ln>
              <a:noFill/>
            </a:ln>
            <a:effectLst/>
          </c:spPr>
          <c:txPr>
            <a:bodyPr rot="-5400000" spcFirstLastPara="1" vertOverflow="ellipsis" vert="horz" wrap="square" anchor="t"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392365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600" b="1" i="0" u="none" strike="noStrike" kern="1200" baseline="0">
                <a:solidFill>
                  <a:srgbClr val="333333"/>
                </a:solidFill>
                <a:latin typeface="Arial Narrow"/>
                <a:ea typeface="Arial Narrow"/>
                <a:cs typeface="Arial Narrow"/>
              </a:defRPr>
            </a:pPr>
            <a:r>
              <a:rPr lang="en-US" sz="2600" dirty="0"/>
              <a:t>Most Frequently Reported Life Situations Faced by PLWH, by Gender (Percent) – Washington, DC</a:t>
            </a:r>
          </a:p>
        </c:rich>
      </c:tx>
      <c:layout>
        <c:manualLayout>
          <c:xMode val="edge"/>
          <c:yMode val="edge"/>
          <c:x val="0.127463701006204"/>
          <c:y val="0.0126293157999259"/>
        </c:manualLayout>
      </c:layout>
      <c:overlay val="0"/>
      <c:spPr>
        <a:noFill/>
        <a:ln w="25400">
          <a:noFill/>
        </a:ln>
        <a:effectLst/>
      </c:spPr>
      <c:txPr>
        <a:bodyPr rot="0" spcFirstLastPara="1" vertOverflow="ellipsis" vert="horz" wrap="square" anchor="ctr" anchorCtr="1"/>
        <a:lstStyle/>
        <a:p>
          <a:pPr>
            <a:defRPr sz="2600" b="1" i="0" u="none" strike="noStrike" kern="1200" baseline="0">
              <a:solidFill>
                <a:srgbClr val="333333"/>
              </a:solidFill>
              <a:latin typeface="Arial Narrow"/>
              <a:ea typeface="Arial Narrow"/>
              <a:cs typeface="Arial Narrow"/>
            </a:defRPr>
          </a:pPr>
          <a:endParaRPr lang="en-US"/>
        </a:p>
      </c:txPr>
    </c:title>
    <c:autoTitleDeleted val="0"/>
    <c:plotArea>
      <c:layout>
        <c:manualLayout>
          <c:layoutTarget val="inner"/>
          <c:xMode val="edge"/>
          <c:yMode val="edge"/>
          <c:x val="0.0202131569276001"/>
          <c:y val="0.280320223793529"/>
          <c:w val="0.9595736861448"/>
          <c:h val="0.477584894833405"/>
        </c:manualLayout>
      </c:layout>
      <c:barChart>
        <c:barDir val="col"/>
        <c:grouping val="clustered"/>
        <c:varyColors val="0"/>
        <c:ser>
          <c:idx val="0"/>
          <c:order val="0"/>
          <c:tx>
            <c:strRef>
              <c:f>'Question 35'!$B$231</c:f>
              <c:strCache>
                <c:ptCount val="1"/>
                <c:pt idx="0">
                  <c:v>Not enough $ for food/necess</c:v>
                </c:pt>
              </c:strCache>
            </c:strRef>
          </c:tx>
          <c:spPr>
            <a:solidFill>
              <a:schemeClr val="accent2">
                <a:shade val="65000"/>
              </a:schemeClr>
            </a:solidFill>
            <a:ln>
              <a:noFill/>
            </a:ln>
            <a:effectLst/>
          </c:spPr>
          <c:invertIfNegative val="0"/>
          <c:dLbls>
            <c:spPr>
              <a:noFill/>
              <a:ln w="25400">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35'!$C$230:$F$230</c:f>
              <c:strCache>
                <c:ptCount val="4"/>
                <c:pt idx="0">
                  <c:v>DC N=272</c:v>
                </c:pt>
                <c:pt idx="1">
                  <c:v>Female N=83</c:v>
                </c:pt>
                <c:pt idx="2">
                  <c:v>Male N=163</c:v>
                </c:pt>
                <c:pt idx="3">
                  <c:v>Transgender N=26</c:v>
                </c:pt>
              </c:strCache>
            </c:strRef>
          </c:cat>
          <c:val>
            <c:numRef>
              <c:f>'Question 35'!$C$231:$F$231</c:f>
              <c:numCache>
                <c:formatCode>0%</c:formatCode>
                <c:ptCount val="4"/>
                <c:pt idx="0">
                  <c:v>0.29</c:v>
                </c:pt>
                <c:pt idx="1">
                  <c:v>0.25</c:v>
                </c:pt>
                <c:pt idx="2">
                  <c:v>0.31</c:v>
                </c:pt>
                <c:pt idx="3">
                  <c:v>0.23</c:v>
                </c:pt>
              </c:numCache>
            </c:numRef>
          </c:val>
          <c:extLst xmlns:c16r2="http://schemas.microsoft.com/office/drawing/2015/06/chart">
            <c:ext xmlns:c16="http://schemas.microsoft.com/office/drawing/2014/chart" uri="{C3380CC4-5D6E-409C-BE32-E72D297353CC}">
              <c16:uniqueId val="{00000000-B477-4BFC-9C58-659AD8D3DBC1}"/>
            </c:ext>
          </c:extLst>
        </c:ser>
        <c:ser>
          <c:idx val="1"/>
          <c:order val="1"/>
          <c:tx>
            <c:strRef>
              <c:f>'Question 35'!$B$232</c:f>
              <c:strCache>
                <c:ptCount val="1"/>
                <c:pt idx="0">
                  <c:v>Homelessness</c:v>
                </c:pt>
              </c:strCache>
            </c:strRef>
          </c:tx>
          <c:spPr>
            <a:solidFill>
              <a:schemeClr val="accent2"/>
            </a:solidFill>
            <a:ln>
              <a:noFill/>
            </a:ln>
            <a:effectLst/>
          </c:spPr>
          <c:invertIfNegative val="0"/>
          <c:dLbls>
            <c:spPr>
              <a:noFill/>
              <a:ln w="25400">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35'!$C$230:$F$230</c:f>
              <c:strCache>
                <c:ptCount val="4"/>
                <c:pt idx="0">
                  <c:v>DC N=272</c:v>
                </c:pt>
                <c:pt idx="1">
                  <c:v>Female N=83</c:v>
                </c:pt>
                <c:pt idx="2">
                  <c:v>Male N=163</c:v>
                </c:pt>
                <c:pt idx="3">
                  <c:v>Transgender N=26</c:v>
                </c:pt>
              </c:strCache>
            </c:strRef>
          </c:cat>
          <c:val>
            <c:numRef>
              <c:f>'Question 35'!$C$232:$F$232</c:f>
              <c:numCache>
                <c:formatCode>0%</c:formatCode>
                <c:ptCount val="4"/>
                <c:pt idx="0">
                  <c:v>0.15</c:v>
                </c:pt>
                <c:pt idx="1">
                  <c:v>0.13</c:v>
                </c:pt>
                <c:pt idx="2">
                  <c:v>0.13</c:v>
                </c:pt>
                <c:pt idx="3">
                  <c:v>0.27</c:v>
                </c:pt>
              </c:numCache>
            </c:numRef>
          </c:val>
          <c:extLst xmlns:c16r2="http://schemas.microsoft.com/office/drawing/2015/06/chart">
            <c:ext xmlns:c16="http://schemas.microsoft.com/office/drawing/2014/chart" uri="{C3380CC4-5D6E-409C-BE32-E72D297353CC}">
              <c16:uniqueId val="{00000001-B477-4BFC-9C58-659AD8D3DBC1}"/>
            </c:ext>
          </c:extLst>
        </c:ser>
        <c:ser>
          <c:idx val="2"/>
          <c:order val="2"/>
          <c:tx>
            <c:strRef>
              <c:f>'Question 35'!$B$233</c:f>
              <c:strCache>
                <c:ptCount val="1"/>
                <c:pt idx="0">
                  <c:v>In danger of losing home</c:v>
                </c:pt>
              </c:strCache>
            </c:strRef>
          </c:tx>
          <c:spPr>
            <a:solidFill>
              <a:schemeClr val="accent2">
                <a:tint val="65000"/>
              </a:schemeClr>
            </a:solidFill>
            <a:ln>
              <a:noFill/>
            </a:ln>
            <a:effectLst/>
          </c:spPr>
          <c:invertIfNegative val="0"/>
          <c:dLbls>
            <c:spPr>
              <a:noFill/>
              <a:ln w="25400">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Arial Narrow"/>
                    <a:ea typeface="Arial Narrow"/>
                    <a:cs typeface="Arial Narrow"/>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'Question 35'!$C$230:$F$230</c:f>
              <c:strCache>
                <c:ptCount val="4"/>
                <c:pt idx="0">
                  <c:v>DC N=272</c:v>
                </c:pt>
                <c:pt idx="1">
                  <c:v>Female N=83</c:v>
                </c:pt>
                <c:pt idx="2">
                  <c:v>Male N=163</c:v>
                </c:pt>
                <c:pt idx="3">
                  <c:v>Transgender N=26</c:v>
                </c:pt>
              </c:strCache>
            </c:strRef>
          </c:cat>
          <c:val>
            <c:numRef>
              <c:f>'Question 35'!$C$233:$F$233</c:f>
              <c:numCache>
                <c:formatCode>0%</c:formatCode>
                <c:ptCount val="4"/>
                <c:pt idx="0">
                  <c:v>0.1</c:v>
                </c:pt>
                <c:pt idx="1">
                  <c:v>0.06</c:v>
                </c:pt>
                <c:pt idx="2">
                  <c:v>0.14</c:v>
                </c:pt>
                <c:pt idx="3">
                  <c:v>0.0</c:v>
                </c:pt>
              </c:numCache>
            </c:numRef>
          </c:val>
          <c:extLst xmlns:c16r2="http://schemas.microsoft.com/office/drawing/2015/06/chart">
            <c:ext xmlns:c16="http://schemas.microsoft.com/office/drawing/2014/chart" uri="{C3380CC4-5D6E-409C-BE32-E72D297353CC}">
              <c16:uniqueId val="{00000002-B477-4BFC-9C58-659AD8D3DBC1}"/>
            </c:ext>
          </c:extLst>
        </c:ser>
        <c:dLbls>
          <c:showLegendKey val="0"/>
          <c:showVal val="0"/>
          <c:showCatName val="0"/>
          <c:showSerName val="0"/>
          <c:showPercent val="0"/>
          <c:showBubbleSize val="0"/>
        </c:dLbls>
        <c:gapWidth val="219"/>
        <c:overlap val="-27"/>
        <c:axId val="2127366016"/>
        <c:axId val="2127368944"/>
      </c:barChart>
      <c:catAx>
        <c:axId val="21273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2000" b="1" i="0" u="none" strike="noStrike" kern="1200" baseline="0">
                <a:solidFill>
                  <a:srgbClr val="333333"/>
                </a:solidFill>
                <a:latin typeface="Arial Narrow"/>
                <a:ea typeface="Arial Narrow"/>
                <a:cs typeface="Arial Narrow"/>
              </a:defRPr>
            </a:pPr>
            <a:endParaRPr lang="en-US"/>
          </a:p>
        </c:txPr>
        <c:crossAx val="2127368944"/>
        <c:crosses val="autoZero"/>
        <c:auto val="1"/>
        <c:lblAlgn val="ctr"/>
        <c:lblOffset val="100"/>
        <c:noMultiLvlLbl val="0"/>
      </c:catAx>
      <c:valAx>
        <c:axId val="2127368944"/>
        <c:scaling>
          <c:orientation val="minMax"/>
        </c:scaling>
        <c:delete val="1"/>
        <c:axPos val="l"/>
        <c:numFmt formatCode="0%" sourceLinked="1"/>
        <c:majorTickMark val="out"/>
        <c:minorTickMark val="none"/>
        <c:tickLblPos val="nextTo"/>
        <c:crossAx val="2127366016"/>
        <c:crosses val="autoZero"/>
        <c:crossBetween val="between"/>
      </c:valAx>
      <c:spPr>
        <a:noFill/>
        <a:ln w="25400">
          <a:noFill/>
        </a:ln>
        <a:effectLst/>
      </c:spPr>
    </c:plotArea>
    <c:legend>
      <c:legendPos val="b"/>
      <c:layout>
        <c:manualLayout>
          <c:xMode val="edge"/>
          <c:yMode val="edge"/>
          <c:x val="0.0235437700937879"/>
          <c:y val="0.859682033610829"/>
          <c:w val="0.951074900091733"/>
          <c:h val="0.140317966389171"/>
        </c:manualLayout>
      </c:layout>
      <c:overlay val="0"/>
      <c:spPr>
        <a:noFill/>
        <a:ln w="25400">
          <a:noFill/>
        </a:ln>
        <a:effectLst/>
      </c:spPr>
      <c:txPr>
        <a:bodyPr rot="0" spcFirstLastPara="1" vertOverflow="ellipsis" vert="horz" wrap="square" anchor="ctr" anchorCtr="1"/>
        <a:lstStyle/>
        <a:p>
          <a:pPr>
            <a:defRPr sz="1800" b="0" i="0" u="none" strike="noStrike" kern="1200" baseline="0">
              <a:solidFill>
                <a:schemeClr val="tx1"/>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solidFill>
      <a:prstDash val="solid"/>
      <a:round/>
    </a:ln>
    <a:effectLst/>
  </c:spPr>
  <c:txPr>
    <a:bodyPr/>
    <a:lstStyle/>
    <a:p>
      <a:pPr>
        <a:defRPr sz="1000" b="0" i="0" u="none" strike="noStrike" baseline="0">
          <a:solidFill>
            <a:srgbClr val="333333"/>
          </a:solidFill>
          <a:latin typeface="Calibri"/>
          <a:ea typeface="Calibri"/>
          <a:cs typeface="Calibri"/>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500" b="1" i="0" u="none" strike="noStrike" kern="1200" spc="0" baseline="0">
                <a:solidFill>
                  <a:schemeClr val="tx1"/>
                </a:solidFill>
                <a:latin typeface="+mn-lt"/>
                <a:ea typeface="+mn-ea"/>
                <a:cs typeface="+mn-cs"/>
              </a:defRPr>
            </a:pPr>
            <a:r>
              <a:rPr lang="en-US" sz="2500" b="1" baseline="0" dirty="0">
                <a:solidFill>
                  <a:schemeClr val="tx1"/>
                </a:solidFill>
              </a:rPr>
              <a:t>Core Medical Services: </a:t>
            </a:r>
            <a:r>
              <a:rPr lang="en-US" sz="2500" b="1" baseline="0" dirty="0" smtClean="0">
                <a:solidFill>
                  <a:schemeClr val="tx1"/>
                </a:solidFill>
              </a:rPr>
              <a:t/>
            </a:r>
            <a:br>
              <a:rPr lang="en-US" sz="2500" b="1" baseline="0" dirty="0" smtClean="0">
                <a:solidFill>
                  <a:schemeClr val="tx1"/>
                </a:solidFill>
              </a:rPr>
            </a:br>
            <a:r>
              <a:rPr lang="en-US" sz="2500" b="1" baseline="0" dirty="0" smtClean="0">
                <a:solidFill>
                  <a:schemeClr val="tx1"/>
                </a:solidFill>
              </a:rPr>
              <a:t>Total </a:t>
            </a:r>
            <a:r>
              <a:rPr lang="en-US" sz="2500" b="1" baseline="0" dirty="0">
                <a:solidFill>
                  <a:schemeClr val="tx1"/>
                </a:solidFill>
              </a:rPr>
              <a:t>Allocations and Percent Expended after 10 Months</a:t>
            </a:r>
            <a:endParaRPr lang="en-US" sz="2500" b="1" dirty="0">
              <a:solidFill>
                <a:schemeClr val="tx1"/>
              </a:solidFill>
            </a:endParaRPr>
          </a:p>
        </c:rich>
      </c:tx>
      <c:layout/>
      <c:overlay val="0"/>
      <c:spPr>
        <a:noFill/>
        <a:ln>
          <a:noFill/>
        </a:ln>
        <a:effectLst/>
      </c:spPr>
      <c:txPr>
        <a:bodyPr rot="0" spcFirstLastPara="1" vertOverflow="ellipsis" vert="horz" wrap="square" anchor="ctr" anchorCtr="1"/>
        <a:lstStyle/>
        <a:p>
          <a:pPr algn="ctr">
            <a:defRPr sz="25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10642468851748"/>
          <c:y val="0.206367955788693"/>
          <c:w val="0.454609262221861"/>
          <c:h val="0.647229747983722"/>
        </c:manualLayout>
      </c:layout>
      <c:barChart>
        <c:barDir val="bar"/>
        <c:grouping val="clustered"/>
        <c:varyColors val="0"/>
        <c:ser>
          <c:idx val="0"/>
          <c:order val="0"/>
          <c:spPr>
            <a:solidFill>
              <a:srgbClr val="0070C0"/>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E42C-4E44-920F-E0BE845C3BE0}"/>
              </c:ext>
            </c:extLst>
          </c:dPt>
          <c:dPt>
            <c:idx val="6"/>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2-E42C-4E44-920F-E0BE845C3BE0}"/>
              </c:ext>
            </c:extLst>
          </c:dPt>
          <c:dPt>
            <c:idx val="8"/>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E42C-4E44-920F-E0BE845C3BE0}"/>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Sheet1!$A$16:$A$24</c:f>
              <c:strCache>
                <c:ptCount val="9"/>
                <c:pt idx="0">
                  <c:v>Total: $6,059,300</c:v>
                </c:pt>
                <c:pt idx="1">
                  <c:v>OAHS - $2,660,000</c:v>
                </c:pt>
                <c:pt idx="2">
                  <c:v>Med Case Mgmt - $1,530,000</c:v>
                </c:pt>
                <c:pt idx="3">
                  <c:v>Med Nutr Therapy - $21,5800</c:v>
                </c:pt>
                <c:pt idx="4">
                  <c:v>Mental Health - $400,300 </c:v>
                </c:pt>
                <c:pt idx="5">
                  <c:v>Health Insur Asst - $102,200</c:v>
                </c:pt>
                <c:pt idx="6">
                  <c:v>Oral Health - $934,500</c:v>
                </c:pt>
                <c:pt idx="7">
                  <c:v>LPAP - $106,800</c:v>
                </c:pt>
                <c:pt idx="8">
                  <c:v>Subst Ab-Outpat - $145,700</c:v>
                </c:pt>
              </c:strCache>
            </c:strRef>
          </c:cat>
          <c:val>
            <c:numRef>
              <c:f>Sheet1!$B$16:$B$24</c:f>
              <c:numCache>
                <c:formatCode>0%</c:formatCode>
                <c:ptCount val="9"/>
                <c:pt idx="0">
                  <c:v>0.8</c:v>
                </c:pt>
                <c:pt idx="1">
                  <c:v>0.73</c:v>
                </c:pt>
                <c:pt idx="2">
                  <c:v>0.82</c:v>
                </c:pt>
                <c:pt idx="3">
                  <c:v>0.91</c:v>
                </c:pt>
                <c:pt idx="4">
                  <c:v>0.64</c:v>
                </c:pt>
                <c:pt idx="5">
                  <c:v>0.87</c:v>
                </c:pt>
                <c:pt idx="6">
                  <c:v>0.97</c:v>
                </c:pt>
                <c:pt idx="7">
                  <c:v>0.83</c:v>
                </c:pt>
                <c:pt idx="8">
                  <c:v>0.99</c:v>
                </c:pt>
              </c:numCache>
            </c:numRef>
          </c:val>
          <c:extLst xmlns:c16r2="http://schemas.microsoft.com/office/drawing/2015/06/chart">
            <c:ext xmlns:c16="http://schemas.microsoft.com/office/drawing/2014/chart" uri="{C3380CC4-5D6E-409C-BE32-E72D297353CC}">
              <c16:uniqueId val="{00000000-E42C-4E44-920F-E0BE845C3BE0}"/>
            </c:ext>
          </c:extLst>
        </c:ser>
        <c:dLbls>
          <c:showLegendKey val="0"/>
          <c:showVal val="0"/>
          <c:showCatName val="0"/>
          <c:showSerName val="0"/>
          <c:showPercent val="0"/>
          <c:showBubbleSize val="0"/>
        </c:dLbls>
        <c:gapWidth val="95"/>
        <c:axId val="2133964336"/>
        <c:axId val="2133989232"/>
      </c:barChart>
      <c:catAx>
        <c:axId val="213396433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crossAx val="2133989232"/>
        <c:crosses val="autoZero"/>
        <c:auto val="1"/>
        <c:lblAlgn val="ctr"/>
        <c:lblOffset val="100"/>
        <c:noMultiLvlLbl val="0"/>
      </c:catAx>
      <c:valAx>
        <c:axId val="21339892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33964336"/>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baseline="0">
                <a:solidFill>
                  <a:schemeClr val="tx1"/>
                </a:solidFill>
                <a:latin typeface="+mn-lt"/>
                <a:ea typeface="+mn-ea"/>
                <a:cs typeface="+mn-cs"/>
              </a:defRPr>
            </a:pPr>
            <a:r>
              <a:rPr lang="en-US" sz="2400" dirty="0"/>
              <a:t>Race/Ethnicity of RWHAP Part A Clients, 2018 [N=9,224]</a:t>
            </a:r>
          </a:p>
        </c:rich>
      </c:tx>
      <c:layout>
        <c:manualLayout>
          <c:xMode val="edge"/>
          <c:yMode val="edge"/>
          <c:x val="0.173397036307962"/>
          <c:y val="0.0256976615148496"/>
        </c:manualLayout>
      </c:layout>
      <c:overlay val="0"/>
      <c:spPr>
        <a:noFill/>
        <a:ln>
          <a:noFill/>
        </a:ln>
        <a:effectLst/>
      </c:spPr>
      <c:txPr>
        <a:bodyPr rot="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53931162013839"/>
          <c:y val="0.213322530938134"/>
          <c:w val="0.663708303507516"/>
          <c:h val="0.572307662698281"/>
        </c:manualLayout>
      </c:layout>
      <c:pieChart>
        <c:varyColors val="1"/>
        <c:ser>
          <c:idx val="0"/>
          <c:order val="0"/>
          <c:dPt>
            <c:idx val="0"/>
            <c:bubble3D val="0"/>
            <c:spPr>
              <a:solidFill>
                <a:schemeClr val="accent6"/>
              </a:solidFill>
              <a:ln>
                <a:noFill/>
              </a:ln>
              <a:effectLst/>
              <a:sp3d contourW="25400">
                <a:contourClr>
                  <a:schemeClr val="lt1"/>
                </a:contourClr>
              </a:sp3d>
            </c:spPr>
            <c:extLst xmlns:c16r2="http://schemas.microsoft.com/office/drawing/2015/06/chart">
              <c:ext xmlns:c16="http://schemas.microsoft.com/office/drawing/2014/chart" uri="{C3380CC4-5D6E-409C-BE32-E72D297353CC}">
                <c16:uniqueId val="{00000001-D1B9-44FE-A607-476027B93F79}"/>
              </c:ext>
            </c:extLst>
          </c:dPt>
          <c:dPt>
            <c:idx val="1"/>
            <c:bubble3D val="0"/>
            <c:spPr>
              <a:solidFill>
                <a:schemeClr val="accent5"/>
              </a:solidFill>
              <a:ln>
                <a:noFill/>
              </a:ln>
              <a:effectLst/>
              <a:sp3d contourW="25400">
                <a:contourClr>
                  <a:schemeClr val="lt1"/>
                </a:contourClr>
              </a:sp3d>
            </c:spPr>
            <c:extLst xmlns:c16r2="http://schemas.microsoft.com/office/drawing/2015/06/chart">
              <c:ext xmlns:c16="http://schemas.microsoft.com/office/drawing/2014/chart" uri="{C3380CC4-5D6E-409C-BE32-E72D297353CC}">
                <c16:uniqueId val="{00000003-D1B9-44FE-A607-476027B93F79}"/>
              </c:ext>
            </c:extLst>
          </c:dPt>
          <c:dPt>
            <c:idx val="2"/>
            <c:bubble3D val="0"/>
            <c:spPr>
              <a:solidFill>
                <a:schemeClr val="accent4"/>
              </a:solidFill>
              <a:ln>
                <a:noFill/>
              </a:ln>
              <a:effectLst/>
              <a:sp3d contourW="25400">
                <a:contourClr>
                  <a:schemeClr val="lt1"/>
                </a:contourClr>
              </a:sp3d>
            </c:spPr>
            <c:extLst xmlns:c16r2="http://schemas.microsoft.com/office/drawing/2015/06/chart">
              <c:ext xmlns:c16="http://schemas.microsoft.com/office/drawing/2014/chart" uri="{C3380CC4-5D6E-409C-BE32-E72D297353CC}">
                <c16:uniqueId val="{00000005-D1B9-44FE-A607-476027B93F79}"/>
              </c:ext>
            </c:extLst>
          </c:dPt>
          <c:dPt>
            <c:idx val="3"/>
            <c:bubble3D val="0"/>
            <c:spPr>
              <a:solidFill>
                <a:schemeClr val="accent6">
                  <a:lumMod val="60000"/>
                </a:schemeClr>
              </a:solidFill>
              <a:ln>
                <a:noFill/>
              </a:ln>
              <a:effectLst/>
              <a:sp3d contourW="25400">
                <a:contourClr>
                  <a:schemeClr val="lt1"/>
                </a:contourClr>
              </a:sp3d>
            </c:spPr>
            <c:extLst xmlns:c16r2="http://schemas.microsoft.com/office/drawing/2015/06/chart">
              <c:ext xmlns:c16="http://schemas.microsoft.com/office/drawing/2014/chart" uri="{C3380CC4-5D6E-409C-BE32-E72D297353CC}">
                <c16:uniqueId val="{00000007-D1B9-44FE-A607-476027B93F79}"/>
              </c:ext>
            </c:extLst>
          </c:dPt>
          <c:dPt>
            <c:idx val="4"/>
            <c:bubble3D val="0"/>
            <c:spPr>
              <a:solidFill>
                <a:schemeClr val="accent5">
                  <a:lumMod val="60000"/>
                </a:schemeClr>
              </a:solidFill>
              <a:ln>
                <a:noFill/>
              </a:ln>
              <a:effectLst/>
              <a:sp3d contourW="25400">
                <a:contourClr>
                  <a:schemeClr val="lt1"/>
                </a:contourClr>
              </a:sp3d>
            </c:spPr>
            <c:extLst xmlns:c16r2="http://schemas.microsoft.com/office/drawing/2015/06/chart">
              <c:ext xmlns:c16="http://schemas.microsoft.com/office/drawing/2014/chart" uri="{C3380CC4-5D6E-409C-BE32-E72D297353CC}">
                <c16:uniqueId val="{00000009-D1B9-44FE-A607-476027B93F79}"/>
              </c:ext>
            </c:extLst>
          </c:dPt>
          <c:dLbls>
            <c:dLbl>
              <c:idx val="0"/>
              <c:layout>
                <c:manualLayout>
                  <c:x val="-0.122316956474191"/>
                  <c:y val="0.0819087111612329"/>
                </c:manualLayout>
              </c:layout>
              <c:spPr>
                <a:noFill/>
                <a:ln>
                  <a:noFill/>
                </a:ln>
                <a:effectLst/>
              </c:spPr>
              <c:txPr>
                <a:bodyPr rot="0" spcFirstLastPara="1" vertOverflow="ellipsis" vert="horz" wrap="square" anchor="ctr" anchorCtr="1"/>
                <a:lstStyle/>
                <a:p>
                  <a:pPr>
                    <a:defRPr lang="en-US" sz="2000" b="0" i="0" u="none" strike="noStrike" kern="1200" baseline="0">
                      <a:solidFill>
                        <a:schemeClr val="dk1"/>
                      </a:solidFill>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D1B9-44FE-A607-476027B93F79}"/>
                </c:ext>
                <c:ext xmlns:c15="http://schemas.microsoft.com/office/drawing/2012/chart" uri="{CE6537A1-D6FC-4f65-9D91-7224C49458BB}">
                  <c15:spPr xmlns:c15="http://schemas.microsoft.com/office/drawing/2012/chart">
                    <a:prstGeom prst="rect">
                      <a:avLst/>
                    </a:prstGeom>
                    <a:noFill/>
                    <a:ln>
                      <a:noFill/>
                    </a:ln>
                  </c15:spPr>
                  <c15:layout>
                    <c:manualLayout>
                      <c:w val="0.321059802420531"/>
                      <c:h val="0.0872782755151305"/>
                    </c:manualLayout>
                  </c15:layout>
                </c:ext>
              </c:extLst>
            </c:dLbl>
            <c:dLbl>
              <c:idx val="2"/>
              <c:layout>
                <c:manualLayout>
                  <c:x val="0.0596741032370953"/>
                  <c:y val="-0.0842052438708283"/>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D1B9-44FE-A607-476027B93F79}"/>
                </c:ext>
                <c:ext xmlns:c15="http://schemas.microsoft.com/office/drawing/2012/chart" uri="{CE6537A1-D6FC-4f65-9D91-7224C49458BB}">
                  <c15:layout>
                    <c:manualLayout>
                      <c:w val="0.318917778506853"/>
                      <c:h val="0.107248374419699"/>
                    </c:manualLayout>
                  </c15:layout>
                </c:ext>
              </c:extLst>
            </c:dLbl>
            <c:dLbl>
              <c:idx val="3"/>
              <c:layout>
                <c:manualLayout>
                  <c:x val="0.0724553441236512"/>
                  <c:y val="-0.108447468951304"/>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7-D1B9-44FE-A607-476027B93F79}"/>
                </c:ext>
                <c:ext xmlns:c15="http://schemas.microsoft.com/office/drawing/2012/chart" uri="{CE6537A1-D6FC-4f65-9D91-7224C49458BB}">
                  <c15:layout>
                    <c:manualLayout>
                      <c:w val="0.27603592519685"/>
                      <c:h val="0.0931677921550369"/>
                    </c:manualLayout>
                  </c15:layout>
                </c:ext>
              </c:extLst>
            </c:dLbl>
            <c:dLbl>
              <c:idx val="4"/>
              <c:layout>
                <c:manualLayout>
                  <c:x val="0.0597285104986877"/>
                  <c:y val="0.10728451207612"/>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9-D1B9-44FE-A607-476027B93F79}"/>
                </c:ext>
                <c:ext xmlns:c15="http://schemas.microsoft.com/office/drawing/2012/chart" uri="{CE6537A1-D6FC-4f65-9D91-7224C49458BB}">
                  <c15:layout>
                    <c:manualLayout>
                      <c:w val="0.265351687809857"/>
                      <c:h val="0.0714835603351445"/>
                    </c:manualLayout>
                  </c15:layout>
                </c:ext>
              </c:extLst>
            </c:dLbl>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Sheet1!$A$40:$A$44</c:f>
              <c:strCache>
                <c:ptCount val="5"/>
                <c:pt idx="0">
                  <c:v>African American</c:v>
                </c:pt>
                <c:pt idx="1">
                  <c:v>Latino/Hispanic</c:v>
                </c:pt>
                <c:pt idx="2">
                  <c:v>White Non-Hispanic</c:v>
                </c:pt>
                <c:pt idx="3">
                  <c:v>Asian/Pac Islander</c:v>
                </c:pt>
                <c:pt idx="4">
                  <c:v>Other/Unknown</c:v>
                </c:pt>
              </c:strCache>
            </c:strRef>
          </c:cat>
          <c:val>
            <c:numRef>
              <c:f>Sheet1!$B$40:$B$44</c:f>
              <c:numCache>
                <c:formatCode>#,##0</c:formatCode>
                <c:ptCount val="5"/>
                <c:pt idx="0">
                  <c:v>2029.0</c:v>
                </c:pt>
                <c:pt idx="1">
                  <c:v>4584.0</c:v>
                </c:pt>
                <c:pt idx="2">
                  <c:v>2232.0</c:v>
                </c:pt>
                <c:pt idx="3">
                  <c:v>341.0</c:v>
                </c:pt>
                <c:pt idx="4">
                  <c:v>37.0</c:v>
                </c:pt>
              </c:numCache>
            </c:numRef>
          </c:val>
          <c:extLst xmlns:c16r2="http://schemas.microsoft.com/office/drawing/2015/06/chart">
            <c:ext xmlns:c16="http://schemas.microsoft.com/office/drawing/2014/chart" uri="{C3380CC4-5D6E-409C-BE32-E72D297353CC}">
              <c16:uniqueId val="{0000000A-D1B9-44FE-A607-476027B93F79}"/>
            </c:ext>
          </c:extLst>
        </c:ser>
        <c:dLbls>
          <c:dLblPos val="bestFit"/>
          <c:showLegendKey val="0"/>
          <c:showVal val="1"/>
          <c:showCatName val="0"/>
          <c:showSerName val="0"/>
          <c:showPercent val="0"/>
          <c:showBubbleSize val="0"/>
          <c:showLeaderLines val="1"/>
        </c:dLbls>
        <c:firstSliceAng val="14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chemeClr val="tx1"/>
      </a:solidFill>
      <a:prstDash val="solid"/>
      <a:round/>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0.01854</cdr:x>
      <cdr:y>0.88982</cdr:y>
    </cdr:from>
    <cdr:to>
      <cdr:x>1</cdr:x>
      <cdr:y>1</cdr:y>
    </cdr:to>
    <cdr:sp macro="" textlink="">
      <cdr:nvSpPr>
        <cdr:cNvPr id="2" name="TextBox 1">
          <a:extLst xmlns:a="http://schemas.openxmlformats.org/drawingml/2006/main">
            <a:ext uri="{FF2B5EF4-FFF2-40B4-BE49-F238E27FC236}">
              <a16:creationId xmlns:a16="http://schemas.microsoft.com/office/drawing/2014/main" xmlns="" id="{6932AFC9-7B16-4A6D-AE34-6DE9AC454C5F}"/>
            </a:ext>
          </a:extLst>
        </cdr:cNvPr>
        <cdr:cNvSpPr txBox="1"/>
      </cdr:nvSpPr>
      <cdr:spPr>
        <a:xfrm xmlns:a="http://schemas.openxmlformats.org/drawingml/2006/main">
          <a:off x="203436" y="4719180"/>
          <a:ext cx="10769364" cy="5843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i="1" dirty="0"/>
            <a:t>[Expected expenditure after 10 months is 83%. Service Categories more than </a:t>
          </a:r>
          <a:r>
            <a:rPr lang="en-US" sz="1400" i="1" dirty="0" smtClean="0"/>
            <a:t>10 </a:t>
          </a:r>
          <a:r>
            <a:rPr lang="en-US" sz="1400" i="1" dirty="0"/>
            <a:t>percentage points over- or </a:t>
          </a:r>
          <a:r>
            <a:rPr lang="en-US" sz="1400" i="1" dirty="0" smtClean="0"/>
            <a:t>under-spent are </a:t>
          </a:r>
          <a:r>
            <a:rPr lang="en-US" sz="1400" i="1" dirty="0"/>
            <a:t>highlighted.]</a:t>
          </a:r>
          <a:endParaRPr lang="en-US" sz="10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B783F-A60C-448D-BA24-131AFB437858}" type="datetimeFigureOut">
              <a:rPr lang="en-US" smtClean="0"/>
              <a:t>5/21/19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5A7F1-A4CD-4508-A9CE-7BA1BB00B717}" type="slidenum">
              <a:rPr lang="en-US" smtClean="0"/>
              <a:t>‹#›</a:t>
            </a:fld>
            <a:endParaRPr lang="en-US" dirty="0"/>
          </a:p>
        </p:txBody>
      </p:sp>
    </p:spTree>
    <p:extLst>
      <p:ext uri="{BB962C8B-B14F-4D97-AF65-F5344CB8AC3E}">
        <p14:creationId xmlns:p14="http://schemas.microsoft.com/office/powerpoint/2010/main" val="358235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Hello </a:t>
            </a:r>
            <a:r>
              <a:rPr lang="en-US" dirty="0"/>
              <a:t>everyone, and welcome to today’s webinar</a:t>
            </a:r>
            <a:r>
              <a:rPr lang="en-US" dirty="0" smtClean="0"/>
              <a:t>,</a:t>
            </a:r>
            <a:r>
              <a:rPr lang="en-US" baseline="0" dirty="0" smtClean="0"/>
              <a:t> part one of the Using Data for Decision Making webinar series. My name is Molly Tasso and I am a Technical Assistance Coordinator for the Planning CHATT project.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774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10</a:t>
            </a:fld>
            <a:endParaRPr lang="en-US" dirty="0"/>
          </a:p>
        </p:txBody>
      </p:sp>
    </p:spTree>
    <p:extLst>
      <p:ext uri="{BB962C8B-B14F-4D97-AF65-F5344CB8AC3E}">
        <p14:creationId xmlns:p14="http://schemas.microsoft.com/office/powerpoint/2010/main" val="173248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11</a:t>
            </a:fld>
            <a:endParaRPr lang="en-US" dirty="0"/>
          </a:p>
        </p:txBody>
      </p:sp>
    </p:spTree>
    <p:extLst>
      <p:ext uri="{BB962C8B-B14F-4D97-AF65-F5344CB8AC3E}">
        <p14:creationId xmlns:p14="http://schemas.microsoft.com/office/powerpoint/2010/main" val="9042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dirty="0" smtClean="0"/>
          </a:p>
          <a:p>
            <a:endParaRPr lang="en-US" dirty="0" smtClean="0"/>
          </a:p>
          <a:p>
            <a:r>
              <a:rPr lang="en-US" dirty="0" smtClean="0"/>
              <a:t>Answer:</a:t>
            </a:r>
            <a:r>
              <a:rPr lang="en-US" baseline="0" dirty="0" smtClean="0"/>
              <a:t> Correct answer is E – all of the above.</a:t>
            </a:r>
          </a:p>
          <a:p>
            <a:endParaRPr lang="en-US" baseline="0" dirty="0" smtClean="0"/>
          </a:p>
          <a:p>
            <a:r>
              <a:rPr lang="en-US" baseline="0" dirty="0" smtClean="0"/>
              <a:t>Each of these are reasons that data is important for HIV planning. I’m going to hand it back over to Jesse who’s going to go into a little more detail…</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12</a:t>
            </a:fld>
            <a:endParaRPr lang="en-US" dirty="0"/>
          </a:p>
        </p:txBody>
      </p:sp>
    </p:spTree>
    <p:extLst>
      <p:ext uri="{BB962C8B-B14F-4D97-AF65-F5344CB8AC3E}">
        <p14:creationId xmlns:p14="http://schemas.microsoft.com/office/powerpoint/2010/main" val="146425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smtClean="0"/>
          </a:p>
          <a:p>
            <a:r>
              <a:rPr lang="en-US" dirty="0" smtClean="0"/>
              <a:t>Talking</a:t>
            </a:r>
            <a:r>
              <a:rPr lang="en-US" baseline="0" dirty="0" smtClean="0"/>
              <a:t> </a:t>
            </a:r>
            <a:r>
              <a:rPr lang="en-US" baseline="0" dirty="0"/>
              <a:t>points:</a:t>
            </a:r>
          </a:p>
          <a:p>
            <a:endParaRPr lang="en-US" baseline="0" dirty="0"/>
          </a:p>
          <a:p>
            <a:pPr>
              <a:spcBef>
                <a:spcPts val="300"/>
              </a:spcBef>
            </a:pPr>
            <a:r>
              <a:rPr lang="en-US" altLang="en-US" b="1" dirty="0"/>
              <a:t>Data from multiple sources are needed to:</a:t>
            </a:r>
          </a:p>
          <a:p>
            <a:pPr lvl="1">
              <a:lnSpc>
                <a:spcPct val="90000"/>
              </a:lnSpc>
              <a:spcBef>
                <a:spcPts val="300"/>
              </a:spcBef>
            </a:pPr>
            <a:r>
              <a:rPr lang="en-US" altLang="en-US" dirty="0"/>
              <a:t>Provide an understanding of diverse service needs of PLWH with varied characteristics and/or from different parts of the service area</a:t>
            </a:r>
          </a:p>
          <a:p>
            <a:pPr lvl="1">
              <a:lnSpc>
                <a:spcPct val="90000"/>
              </a:lnSpc>
              <a:spcBef>
                <a:spcPts val="300"/>
              </a:spcBef>
            </a:pPr>
            <a:r>
              <a:rPr lang="en-US" altLang="en-US" dirty="0"/>
              <a:t>Highlight service barriers and gaps </a:t>
            </a:r>
          </a:p>
          <a:p>
            <a:pPr lvl="1">
              <a:lnSpc>
                <a:spcPct val="90000"/>
              </a:lnSpc>
              <a:spcBef>
                <a:spcPts val="300"/>
              </a:spcBef>
            </a:pPr>
            <a:r>
              <a:rPr lang="en-US" altLang="en-US" dirty="0"/>
              <a:t>Help identify service models with positive clinical outcomes for all PLWH or particular subgroups</a:t>
            </a:r>
          </a:p>
          <a:p>
            <a:pPr lvl="1">
              <a:lnSpc>
                <a:spcPct val="90000"/>
              </a:lnSpc>
              <a:spcBef>
                <a:spcPts val="300"/>
              </a:spcBef>
            </a:pPr>
            <a:r>
              <a:rPr lang="en-US" altLang="en-US" dirty="0"/>
              <a:t>Help ensure best use of limited resources</a:t>
            </a:r>
          </a:p>
          <a:p>
            <a:pPr lvl="1">
              <a:lnSpc>
                <a:spcPct val="90000"/>
              </a:lnSpc>
              <a:spcBef>
                <a:spcPts val="300"/>
              </a:spcBef>
            </a:pPr>
            <a:r>
              <a:rPr lang="en-US" altLang="en-US" dirty="0"/>
              <a:t>Contribute to fair and objective decisions</a:t>
            </a:r>
          </a:p>
          <a:p>
            <a:pPr>
              <a:spcBef>
                <a:spcPts val="300"/>
              </a:spcBef>
            </a:pPr>
            <a:r>
              <a:rPr lang="en-US" altLang="en-US" b="1" dirty="0"/>
              <a:t>Without access to adequate data from multiple sources, </a:t>
            </a:r>
            <a:r>
              <a:rPr lang="en-US" altLang="en-US" dirty="0"/>
              <a:t>decisions are often based on personal experience or “impassioned pleas”</a:t>
            </a:r>
            <a:endParaRPr lang="en-US" dirty="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13</a:t>
            </a:fld>
            <a:endParaRPr lang="en-US" dirty="0"/>
          </a:p>
        </p:txBody>
      </p:sp>
    </p:spTree>
    <p:extLst>
      <p:ext uri="{BB962C8B-B14F-4D97-AF65-F5344CB8AC3E}">
        <p14:creationId xmlns:p14="http://schemas.microsoft.com/office/powerpoint/2010/main" val="372506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14</a:t>
            </a:fld>
            <a:endParaRPr lang="en-US" dirty="0"/>
          </a:p>
        </p:txBody>
      </p:sp>
    </p:spTree>
    <p:extLst>
      <p:ext uri="{BB962C8B-B14F-4D97-AF65-F5344CB8AC3E}">
        <p14:creationId xmlns:p14="http://schemas.microsoft.com/office/powerpoint/2010/main" val="28707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dirty="0" smtClean="0"/>
          </a:p>
          <a:p>
            <a:endParaRPr lang="en-US" dirty="0" smtClean="0"/>
          </a:p>
          <a:p>
            <a:r>
              <a:rPr lang="en-US" dirty="0" smtClean="0"/>
              <a:t>So</a:t>
            </a:r>
            <a:r>
              <a:rPr lang="en-US" baseline="0" dirty="0" smtClean="0"/>
              <a:t> we’re going to take a quick moment and have you respond to this question in the chat box - what are some of your PC/PB challenges in using data for HIV planning? For </a:t>
            </a:r>
            <a:r>
              <a:rPr lang="en-US" baseline="0" dirty="0"/>
              <a:t>example, do you have challenges getting some types of data? Do your members have trouble understanding and interpreting data? Or are there challenges discussing or talking about data? </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15</a:t>
            </a:fld>
            <a:endParaRPr lang="en-US" dirty="0"/>
          </a:p>
        </p:txBody>
      </p:sp>
    </p:spTree>
    <p:extLst>
      <p:ext uri="{BB962C8B-B14F-4D97-AF65-F5344CB8AC3E}">
        <p14:creationId xmlns:p14="http://schemas.microsoft.com/office/powerpoint/2010/main" val="3662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16</a:t>
            </a:fld>
            <a:endParaRPr lang="en-US" dirty="0"/>
          </a:p>
        </p:txBody>
      </p:sp>
    </p:spTree>
    <p:extLst>
      <p:ext uri="{BB962C8B-B14F-4D97-AF65-F5344CB8AC3E}">
        <p14:creationId xmlns:p14="http://schemas.microsoft.com/office/powerpoint/2010/main" val="94372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17</a:t>
            </a:fld>
            <a:endParaRPr lang="en-US" dirty="0"/>
          </a:p>
        </p:txBody>
      </p:sp>
    </p:spTree>
    <p:extLst>
      <p:ext uri="{BB962C8B-B14F-4D97-AF65-F5344CB8AC3E}">
        <p14:creationId xmlns:p14="http://schemas.microsoft.com/office/powerpoint/2010/main" val="198818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endParaRPr lang="en-US" baseline="0" dirty="0" smtClean="0"/>
          </a:p>
          <a:p>
            <a:endParaRPr lang="en-US" baseline="0" dirty="0" smtClean="0"/>
          </a:p>
          <a:p>
            <a:r>
              <a:rPr lang="en-US" baseline="0" dirty="0" smtClean="0"/>
              <a:t>EGMC: </a:t>
            </a:r>
          </a:p>
          <a:p>
            <a:r>
              <a:rPr lang="en-US" baseline="0" dirty="0" smtClean="0"/>
              <a:t>Funding of Early Intervention Services or Outreach, directives or refined models such as use of Community Health Workers associated with MCM -- all examples of addressing unmet need. The estimate is done by surveillance/recipient. The PC/PB usually does an assessment of unmet need every few years as part of Needs Assessment to find out more about people who are out of care.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18</a:t>
            </a:fld>
            <a:endParaRPr lang="en-US" dirty="0"/>
          </a:p>
        </p:txBody>
      </p:sp>
    </p:spTree>
    <p:extLst>
      <p:ext uri="{BB962C8B-B14F-4D97-AF65-F5344CB8AC3E}">
        <p14:creationId xmlns:p14="http://schemas.microsoft.com/office/powerpoint/2010/main" val="178185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b="1" dirty="0" smtClean="0"/>
          </a:p>
          <a:p>
            <a:endParaRPr lang="en-US" b="1" dirty="0" smtClean="0"/>
          </a:p>
          <a:p>
            <a:r>
              <a:rPr lang="en-US" b="1" baseline="0" dirty="0" smtClean="0"/>
              <a:t>To include </a:t>
            </a:r>
            <a:r>
              <a:rPr lang="en-US" b="1" baseline="0" dirty="0"/>
              <a:t>in talking points:</a:t>
            </a:r>
          </a:p>
          <a:p>
            <a:r>
              <a:rPr lang="en-US" b="0" dirty="0"/>
              <a:t>This term (service gaps) is used to avoid confusion with the HAB definition of “unmet need” as referring to primary medical care</a:t>
            </a:r>
            <a:r>
              <a:rPr lang="en-US" b="0" dirty="0" smtClean="0"/>
              <a:t>.</a:t>
            </a:r>
          </a:p>
          <a:p>
            <a:endParaRPr lang="en-US" b="0" dirty="0" smtClean="0"/>
          </a:p>
          <a:p>
            <a:r>
              <a:rPr lang="en-US" b="0" dirty="0" smtClean="0"/>
              <a:t>From EGMC: </a:t>
            </a:r>
          </a:p>
          <a:p>
            <a:r>
              <a:rPr lang="en-US" b="0" dirty="0" smtClean="0"/>
              <a:t>Typically a PLWH survey lists service categories and asks what services the respondent needed and got, needed but didn't get, or didn't need. </a:t>
            </a:r>
            <a:r>
              <a:rPr lang="en-US" b="0" dirty="0" err="1" smtClean="0"/>
              <a:t>Profle</a:t>
            </a:r>
            <a:r>
              <a:rPr lang="en-US" b="0" dirty="0" smtClean="0"/>
              <a:t> of Provided Capacity and Capability can also ask providers which if any of their services have appointment delays or waiting lists and which services clients need but they have trouble making successful referrals to arrange them. Can also ask through focus groups, of course. Often recipients ask </a:t>
            </a:r>
            <a:r>
              <a:rPr lang="en-US" b="0" dirty="0" err="1" smtClean="0"/>
              <a:t>subrecipients</a:t>
            </a:r>
            <a:r>
              <a:rPr lang="en-US" b="0" dirty="0" smtClean="0"/>
              <a:t> to report any waiting lists or delays in access top their services in their monthly or quarterly narrative reports.</a:t>
            </a:r>
            <a:endParaRPr lang="en-US" b="0" dirty="0"/>
          </a:p>
        </p:txBody>
      </p:sp>
      <p:sp>
        <p:nvSpPr>
          <p:cNvPr id="4" name="Slide Number Placeholder 3"/>
          <p:cNvSpPr>
            <a:spLocks noGrp="1"/>
          </p:cNvSpPr>
          <p:nvPr>
            <p:ph type="sldNum" sz="quarter" idx="10"/>
          </p:nvPr>
        </p:nvSpPr>
        <p:spPr/>
        <p:txBody>
          <a:bodyPr/>
          <a:lstStyle/>
          <a:p>
            <a:fld id="{1705A7F1-A4CD-4508-A9CE-7BA1BB00B717}" type="slidenum">
              <a:rPr lang="en-US" smtClean="0"/>
              <a:t>19</a:t>
            </a:fld>
            <a:endParaRPr lang="en-US" dirty="0"/>
          </a:p>
        </p:txBody>
      </p:sp>
    </p:spTree>
    <p:extLst>
      <p:ext uri="{BB962C8B-B14F-4D97-AF65-F5344CB8AC3E}">
        <p14:creationId xmlns:p14="http://schemas.microsoft.com/office/powerpoint/2010/main" val="30040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[Molly ]</a:t>
            </a:r>
            <a:endParaRPr lang="en-US" dirty="0"/>
          </a:p>
          <a:p>
            <a:endParaRPr lang="en-US" altLang="en-US" dirty="0">
              <a:latin typeface="Lucida Grande"/>
            </a:endParaRPr>
          </a:p>
          <a:p>
            <a:r>
              <a:rPr lang="en-US" altLang="en-US" dirty="0">
                <a:latin typeface="Lucida Grande"/>
              </a:rPr>
              <a:t>Before we get started, here are some</a:t>
            </a:r>
            <a:r>
              <a:rPr lang="en-US" altLang="en-US" baseline="0" dirty="0">
                <a:latin typeface="Lucida Grande"/>
              </a:rPr>
              <a:t> </a:t>
            </a:r>
            <a:r>
              <a:rPr lang="en-US" altLang="en-US" dirty="0">
                <a:latin typeface="Lucida Grande"/>
              </a:rPr>
              <a:t>technical details.  First, attendees are in listen-only</a:t>
            </a:r>
            <a:r>
              <a:rPr lang="en-US" altLang="en-US" baseline="0" dirty="0">
                <a:latin typeface="Lucida Grande"/>
              </a:rPr>
              <a:t> mode but we encourage you to communicate with each other and ask lots of questions using the chat box! You can </a:t>
            </a:r>
            <a:r>
              <a:rPr lang="en-US" altLang="en-US" dirty="0">
                <a:latin typeface="Lucida Grande"/>
              </a:rPr>
              <a:t>submit your questions at any time during the call</a:t>
            </a:r>
            <a:r>
              <a:rPr lang="en-US" altLang="en-US" baseline="0" dirty="0">
                <a:latin typeface="Lucida Grande"/>
              </a:rPr>
              <a:t>, or during the question period at the end</a:t>
            </a:r>
            <a:r>
              <a:rPr lang="en-US" altLang="en-US" dirty="0">
                <a:latin typeface="Lucida Grande"/>
              </a:rPr>
              <a:t>. Our</a:t>
            </a:r>
            <a:r>
              <a:rPr lang="en-US" altLang="en-US" baseline="0" dirty="0">
                <a:latin typeface="Lucida Grande"/>
              </a:rPr>
              <a:t> presenters, along with Planning CHATT staff, will take as many of your questions as we can at the end of today’s session. And if you think of a question after the webinar that’s fine too – you can always email questions to us at planningCHATT@jsi.com.</a:t>
            </a:r>
            <a:endParaRPr lang="en-US" altLang="en-US" dirty="0">
              <a:latin typeface="Lucida Grande"/>
            </a:endParaRPr>
          </a:p>
          <a:p>
            <a:endParaRPr lang="en-US" altLang="en-US" dirty="0"/>
          </a:p>
        </p:txBody>
      </p:sp>
      <p:sp>
        <p:nvSpPr>
          <p:cNvPr id="2" name="Date Placeholder 1"/>
          <p:cNvSpPr>
            <a:spLocks noGrp="1"/>
          </p:cNvSpPr>
          <p:nvPr>
            <p:ph type="dt" idx="10"/>
          </p:nvPr>
        </p:nvSpPr>
        <p:spPr>
          <a:xfrm>
            <a:off x="3884613" y="0"/>
            <a:ext cx="2971800" cy="457200"/>
          </a:xfrm>
          <a:prstGeom prst="rect">
            <a:avLst/>
          </a:prstGeom>
        </p:spPr>
        <p:txBody>
          <a:bodyPr lIns="91422" tIns="45711" rIns="91422" bIns="45711"/>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12/4/2014</a:t>
            </a:r>
          </a:p>
        </p:txBody>
      </p:sp>
      <p:sp>
        <p:nvSpPr>
          <p:cNvPr id="3" name="Header Placeholder 2"/>
          <p:cNvSpPr>
            <a:spLocks noGrp="1"/>
          </p:cNvSpPr>
          <p:nvPr>
            <p:ph type="hdr" sz="quarter" idx="11"/>
          </p:nvPr>
        </p:nvSpPr>
        <p:spPr>
          <a:xfrm>
            <a:off x="0" y="0"/>
            <a:ext cx="2971800" cy="457200"/>
          </a:xfrm>
          <a:prstGeom prst="rect">
            <a:avLst/>
          </a:prstGeom>
        </p:spPr>
        <p:txBody>
          <a:bodyPr lIns="91422" tIns="45711" rIns="91422" bIns="4571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Financial Help for Marketplace Health Insurance: Tax Credits &amp; Cost Sharing</a:t>
            </a:r>
          </a:p>
        </p:txBody>
      </p:sp>
    </p:spTree>
    <p:extLst>
      <p:ext uri="{BB962C8B-B14F-4D97-AF65-F5344CB8AC3E}">
        <p14:creationId xmlns:p14="http://schemas.microsoft.com/office/powerpoint/2010/main" val="165118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smtClean="0"/>
          </a:p>
          <a:p>
            <a:endParaRPr lang="en-US" dirty="0" smtClean="0"/>
          </a:p>
          <a:p>
            <a:r>
              <a:rPr lang="en-US" dirty="0" smtClean="0"/>
              <a:t>Module </a:t>
            </a:r>
            <a:r>
              <a:rPr lang="en-US" dirty="0"/>
              <a:t>4 Trainer Notes:</a:t>
            </a:r>
          </a:p>
          <a:p>
            <a:r>
              <a:rPr lang="en-US" dirty="0"/>
              <a:t>Availability of services: The level or number of “slots” within a service category that exist in a specified geographic area—such as the total number of funded outpatient substance abuse treatment slots for PLWH within an EMA or </a:t>
            </a:r>
            <a:r>
              <a:rPr lang="en-US" dirty="0" smtClean="0"/>
              <a:t>TGA</a:t>
            </a:r>
          </a:p>
          <a:p>
            <a:endParaRPr lang="en-US" dirty="0" smtClean="0"/>
          </a:p>
          <a:p>
            <a:r>
              <a:rPr lang="en-US" dirty="0" smtClean="0"/>
              <a:t>EGMC: </a:t>
            </a:r>
          </a:p>
          <a:p>
            <a:r>
              <a:rPr lang="en-US" dirty="0" smtClean="0"/>
              <a:t>This can also be addressed jointly by the recipient and PC/PB by looking at access to care issues  -- might mean increasing training for case managers or being sure there is a good Resource Directory for referrals, involving providers in roundtables at the PC/PB to discuss how to improve access to services through changes in how services are delivered, etc. -- part of the shared responsibility of maintaining a comprehensive and high quality system of HIV care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20</a:t>
            </a:fld>
            <a:endParaRPr lang="en-US" dirty="0"/>
          </a:p>
        </p:txBody>
      </p:sp>
    </p:spTree>
    <p:extLst>
      <p:ext uri="{BB962C8B-B14F-4D97-AF65-F5344CB8AC3E}">
        <p14:creationId xmlns:p14="http://schemas.microsoft.com/office/powerpoint/2010/main" val="3236527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smtClean="0"/>
          </a:p>
          <a:p>
            <a:endParaRPr lang="en-US" dirty="0" smtClean="0"/>
          </a:p>
          <a:p>
            <a:r>
              <a:rPr lang="en-US" dirty="0" smtClean="0"/>
              <a:t>From </a:t>
            </a:r>
            <a:r>
              <a:rPr lang="en-US" dirty="0"/>
              <a:t>Module 4 Trainer Notes:</a:t>
            </a:r>
            <a:endParaRPr lang="en-US" baseline="0" dirty="0"/>
          </a:p>
          <a:p>
            <a:r>
              <a:rPr lang="en-US" dirty="0"/>
              <a:t>Geographic disparities are differences in access to appropriate services based on where within the EMA or TGA an individual lives. Equal access to quality services for all PLWH, regardless of where they live in the EMA or TGA, is an important RWHAP commitment. Many EMAs and TGAs use needs assessment to better understand geographic disparities and inequities in access to care. </a:t>
            </a:r>
          </a:p>
          <a:p>
            <a:endParaRPr lang="en-US" baseline="0" dirty="0"/>
          </a:p>
          <a:p>
            <a:r>
              <a:rPr lang="en-US" dirty="0"/>
              <a:t>This might be determined through combining data from the Resource Inventory and the Profile of Provider</a:t>
            </a:r>
            <a:r>
              <a:rPr lang="en-US" baseline="0" dirty="0"/>
              <a:t> </a:t>
            </a:r>
            <a:r>
              <a:rPr lang="en-US" dirty="0"/>
              <a:t>Capacity and Capability, which might show, for example, a lack of service providers offering outpatient ambulatory health services (OAHS), medical case management, mental health services, and/or support services for PLWH who live in a rural community or outlying county. Such issues can also be identified through a PLWH survey that asks how far the individual has to travel to obtain services or what if any services are not available or are not appropriate due to lack of language or cultural capacity.</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21</a:t>
            </a:fld>
            <a:endParaRPr lang="en-US" dirty="0"/>
          </a:p>
        </p:txBody>
      </p:sp>
    </p:spTree>
    <p:extLst>
      <p:ext uri="{BB962C8B-B14F-4D97-AF65-F5344CB8AC3E}">
        <p14:creationId xmlns:p14="http://schemas.microsoft.com/office/powerpoint/2010/main" val="207239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Molly</a:t>
            </a:r>
            <a:r>
              <a:rPr lang="en-US" baseline="0" dirty="0" smtClean="0"/>
              <a:t> </a:t>
            </a:r>
            <a:endParaRPr lang="en-US" dirty="0" smtClean="0"/>
          </a:p>
          <a:p>
            <a:r>
              <a:rPr lang="en-US" dirty="0" smtClean="0"/>
              <a:t> </a:t>
            </a:r>
          </a:p>
          <a:p>
            <a:r>
              <a:rPr lang="en-US" dirty="0" smtClean="0"/>
              <a:t>(move</a:t>
            </a:r>
            <a:r>
              <a:rPr lang="en-US" baseline="0" dirty="0" smtClean="0"/>
              <a:t> to poll on next slide)</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22</a:t>
            </a:fld>
            <a:endParaRPr lang="en-US" dirty="0"/>
          </a:p>
        </p:txBody>
      </p:sp>
    </p:spTree>
    <p:extLst>
      <p:ext uri="{BB962C8B-B14F-4D97-AF65-F5344CB8AC3E}">
        <p14:creationId xmlns:p14="http://schemas.microsoft.com/office/powerpoint/2010/main" val="150657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we move into a discussion of different Types and Sources of Data Commonly Used for RWHAP Planning</a:t>
            </a:r>
            <a:r>
              <a:rPr lang="en-US" baseline="0" dirty="0" smtClean="0"/>
              <a:t>, let’s take a couple quick polls to see where people are at in terms of their level of comfort working with data. </a:t>
            </a:r>
          </a:p>
          <a:p>
            <a:endParaRPr lang="en-US" baseline="0" dirty="0" smtClean="0"/>
          </a:p>
          <a:p>
            <a:r>
              <a:rPr lang="en-US" baseline="0" dirty="0" smtClean="0"/>
              <a:t>Please respond to this question…which of these give data sources are you most comfortable working with?</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23</a:t>
            </a:fld>
            <a:endParaRPr lang="en-US" dirty="0"/>
          </a:p>
        </p:txBody>
      </p:sp>
    </p:spTree>
    <p:extLst>
      <p:ext uri="{BB962C8B-B14F-4D97-AF65-F5344CB8AC3E}">
        <p14:creationId xmlns:p14="http://schemas.microsoft.com/office/powerpoint/2010/main" val="5856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dirty="0" smtClean="0"/>
          </a:p>
          <a:p>
            <a:endParaRPr lang="en-US" dirty="0" smtClean="0"/>
          </a:p>
          <a:p>
            <a:r>
              <a:rPr lang="en-US" dirty="0" smtClean="0"/>
              <a:t>And somewhat</a:t>
            </a:r>
            <a:r>
              <a:rPr lang="en-US" baseline="0" dirty="0" smtClean="0"/>
              <a:t> similarly, please let us know which of these five data sources you’re least comfortable working with…</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24</a:t>
            </a:fld>
            <a:endParaRPr lang="en-US" dirty="0"/>
          </a:p>
        </p:txBody>
      </p:sp>
    </p:spTree>
    <p:extLst>
      <p:ext uri="{BB962C8B-B14F-4D97-AF65-F5344CB8AC3E}">
        <p14:creationId xmlns:p14="http://schemas.microsoft.com/office/powerpoint/2010/main" val="708090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25</a:t>
            </a:fld>
            <a:endParaRPr lang="en-US" dirty="0"/>
          </a:p>
        </p:txBody>
      </p:sp>
    </p:spTree>
    <p:extLst>
      <p:ext uri="{BB962C8B-B14F-4D97-AF65-F5344CB8AC3E}">
        <p14:creationId xmlns:p14="http://schemas.microsoft.com/office/powerpoint/2010/main" val="1792083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26</a:t>
            </a:fld>
            <a:endParaRPr lang="en-US" dirty="0"/>
          </a:p>
        </p:txBody>
      </p:sp>
    </p:spTree>
    <p:extLst>
      <p:ext uri="{BB962C8B-B14F-4D97-AF65-F5344CB8AC3E}">
        <p14:creationId xmlns:p14="http://schemas.microsoft.com/office/powerpoint/2010/main" val="1487446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27</a:t>
            </a:fld>
            <a:endParaRPr lang="en-US" dirty="0"/>
          </a:p>
        </p:txBody>
      </p:sp>
    </p:spTree>
    <p:extLst>
      <p:ext uri="{BB962C8B-B14F-4D97-AF65-F5344CB8AC3E}">
        <p14:creationId xmlns:p14="http://schemas.microsoft.com/office/powerpoint/2010/main" val="1846071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28</a:t>
            </a:fld>
            <a:endParaRPr lang="en-US" dirty="0"/>
          </a:p>
        </p:txBody>
      </p:sp>
    </p:spTree>
    <p:extLst>
      <p:ext uri="{BB962C8B-B14F-4D97-AF65-F5344CB8AC3E}">
        <p14:creationId xmlns:p14="http://schemas.microsoft.com/office/powerpoint/2010/main" val="44923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29</a:t>
            </a:fld>
            <a:endParaRPr lang="en-US" dirty="0"/>
          </a:p>
        </p:txBody>
      </p:sp>
    </p:spTree>
    <p:extLst>
      <p:ext uri="{BB962C8B-B14F-4D97-AF65-F5344CB8AC3E}">
        <p14:creationId xmlns:p14="http://schemas.microsoft.com/office/powerpoint/2010/main" val="222370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[Molly ]</a:t>
            </a:r>
            <a:endParaRPr lang="en-US" dirty="0"/>
          </a:p>
          <a:p>
            <a:pPr eaLnBrk="1" hangingPunct="1">
              <a:spcBef>
                <a:spcPct val="0"/>
              </a:spcBef>
            </a:pPr>
            <a:endParaRPr lang="en-US" altLang="en-US" dirty="0">
              <a:latin typeface="Lucida Grande"/>
            </a:endParaRPr>
          </a:p>
          <a:p>
            <a:pPr eaLnBrk="1" hangingPunct="1">
              <a:spcBef>
                <a:spcPct val="0"/>
              </a:spcBef>
            </a:pPr>
            <a:r>
              <a:rPr lang="en-US" altLang="en-US" dirty="0">
                <a:latin typeface="Lucida Grande"/>
              </a:rPr>
              <a:t>The easiest way to listen to our webinar is through your computer.  If you can’t hear very well, check to make sure your computer audio is turned on. If you still can’t hear us, or if you experience a sound delay at any point, try refreshing your screen. </a:t>
            </a:r>
          </a:p>
          <a:p>
            <a:pPr eaLnBrk="1" hangingPunct="1">
              <a:spcBef>
                <a:spcPct val="0"/>
              </a:spcBef>
            </a:pPr>
            <a:endParaRPr lang="en-US" altLang="en-US" dirty="0">
              <a:latin typeface="Lucida Grande"/>
            </a:endParaRPr>
          </a:p>
          <a:p>
            <a:pPr defTabSz="914307">
              <a:spcBef>
                <a:spcPct val="0"/>
              </a:spcBef>
              <a:defRPr/>
            </a:pPr>
            <a:r>
              <a:rPr lang="en-US" altLang="en-US" baseline="0" dirty="0">
                <a:latin typeface="Lucida Grande"/>
              </a:rPr>
              <a:t>And finally – if needed - y</a:t>
            </a:r>
            <a:r>
              <a:rPr lang="en-US" altLang="en-US" dirty="0">
                <a:latin typeface="Lucida Grande"/>
              </a:rPr>
              <a:t>ou can mute your computer audio and call in using your telephone </a:t>
            </a:r>
            <a:r>
              <a:rPr lang="en-US" dirty="0"/>
              <a:t>at the number you see on your screen. You’ll need to use a passcode, which is</a:t>
            </a:r>
            <a:r>
              <a:rPr lang="en-US" baseline="0" dirty="0"/>
              <a:t> also listed on the screen</a:t>
            </a:r>
            <a:r>
              <a:rPr lang="en-US" dirty="0"/>
              <a:t>. We have also put this information in the chat box.</a:t>
            </a:r>
          </a:p>
          <a:p>
            <a:endParaRPr lang="en-US" dirty="0"/>
          </a:p>
        </p:txBody>
      </p:sp>
      <p:sp>
        <p:nvSpPr>
          <p:cNvPr id="2" name="Date Placeholder 1"/>
          <p:cNvSpPr>
            <a:spLocks noGrp="1"/>
          </p:cNvSpPr>
          <p:nvPr>
            <p:ph type="dt" idx="10"/>
          </p:nvPr>
        </p:nvSpPr>
        <p:spPr>
          <a:xfrm>
            <a:off x="3884613" y="0"/>
            <a:ext cx="2971800" cy="457200"/>
          </a:xfrm>
          <a:prstGeom prst="rect">
            <a:avLst/>
          </a:prstGeom>
        </p:spPr>
        <p:txBody>
          <a:bodyPr lIns="91422" tIns="45711" rIns="91422" bIns="45711"/>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12/4/2014</a:t>
            </a:r>
          </a:p>
        </p:txBody>
      </p:sp>
      <p:sp>
        <p:nvSpPr>
          <p:cNvPr id="3" name="Header Placeholder 2"/>
          <p:cNvSpPr>
            <a:spLocks noGrp="1"/>
          </p:cNvSpPr>
          <p:nvPr>
            <p:ph type="hdr" sz="quarter" idx="11"/>
          </p:nvPr>
        </p:nvSpPr>
        <p:spPr>
          <a:xfrm>
            <a:off x="0" y="0"/>
            <a:ext cx="2971800" cy="457200"/>
          </a:xfrm>
          <a:prstGeom prst="rect">
            <a:avLst/>
          </a:prstGeom>
        </p:spPr>
        <p:txBody>
          <a:bodyPr lIns="91422" tIns="45711" rIns="91422" bIns="4571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Financial Help for Marketplace Health Insurance: Tax Credits &amp; Cost Sharing</a:t>
            </a:r>
          </a:p>
        </p:txBody>
      </p:sp>
    </p:spTree>
    <p:extLst>
      <p:ext uri="{BB962C8B-B14F-4D97-AF65-F5344CB8AC3E}">
        <p14:creationId xmlns:p14="http://schemas.microsoft.com/office/powerpoint/2010/main" val="116845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30</a:t>
            </a:fld>
            <a:endParaRPr lang="en-US" dirty="0"/>
          </a:p>
        </p:txBody>
      </p:sp>
    </p:spTree>
    <p:extLst>
      <p:ext uri="{BB962C8B-B14F-4D97-AF65-F5344CB8AC3E}">
        <p14:creationId xmlns:p14="http://schemas.microsoft.com/office/powerpoint/2010/main" val="1351262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a:t>
            </a:r>
            <a:r>
              <a:rPr lang="en-US" baseline="0" dirty="0" smtClean="0"/>
              <a:t> </a:t>
            </a:r>
            <a:endParaRPr lang="en-US" baseline="0" dirty="0" smtClean="0"/>
          </a:p>
          <a:p>
            <a:endParaRPr lang="en-US" baseline="0" dirty="0" smtClean="0"/>
          </a:p>
          <a:p>
            <a:r>
              <a:rPr lang="en-US" baseline="0" dirty="0" smtClean="0"/>
              <a:t>We’re going to pause quickly and see if anyone has any reactions to this last piece about HIV care continuums … take a moment and let us know in the chat box, if you think a prevalence-based or diagnosis-based care continuum might be more useful for your PC/PB, and why. </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31</a:t>
            </a:fld>
            <a:endParaRPr lang="en-US" dirty="0"/>
          </a:p>
        </p:txBody>
      </p:sp>
    </p:spTree>
    <p:extLst>
      <p:ext uri="{BB962C8B-B14F-4D97-AF65-F5344CB8AC3E}">
        <p14:creationId xmlns:p14="http://schemas.microsoft.com/office/powerpoint/2010/main" val="94184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32</a:t>
            </a:fld>
            <a:endParaRPr lang="en-US" dirty="0"/>
          </a:p>
        </p:txBody>
      </p:sp>
    </p:spTree>
    <p:extLst>
      <p:ext uri="{BB962C8B-B14F-4D97-AF65-F5344CB8AC3E}">
        <p14:creationId xmlns:p14="http://schemas.microsoft.com/office/powerpoint/2010/main" val="364819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b="1" dirty="0"/>
          </a:p>
        </p:txBody>
      </p:sp>
      <p:sp>
        <p:nvSpPr>
          <p:cNvPr id="4" name="Slide Number Placeholder 3"/>
          <p:cNvSpPr>
            <a:spLocks noGrp="1"/>
          </p:cNvSpPr>
          <p:nvPr>
            <p:ph type="sldNum" sz="quarter" idx="10"/>
          </p:nvPr>
        </p:nvSpPr>
        <p:spPr/>
        <p:txBody>
          <a:bodyPr/>
          <a:lstStyle/>
          <a:p>
            <a:fld id="{1705A7F1-A4CD-4508-A9CE-7BA1BB00B717}" type="slidenum">
              <a:rPr lang="en-US" smtClean="0"/>
              <a:t>33</a:t>
            </a:fld>
            <a:endParaRPr lang="en-US" dirty="0"/>
          </a:p>
        </p:txBody>
      </p:sp>
    </p:spTree>
    <p:extLst>
      <p:ext uri="{BB962C8B-B14F-4D97-AF65-F5344CB8AC3E}">
        <p14:creationId xmlns:p14="http://schemas.microsoft.com/office/powerpoint/2010/main" val="460314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34</a:t>
            </a:fld>
            <a:endParaRPr lang="en-US" dirty="0"/>
          </a:p>
        </p:txBody>
      </p:sp>
    </p:spTree>
    <p:extLst>
      <p:ext uri="{BB962C8B-B14F-4D97-AF65-F5344CB8AC3E}">
        <p14:creationId xmlns:p14="http://schemas.microsoft.com/office/powerpoint/2010/main" val="1266511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5"/>
          </p:nvPr>
        </p:nvSpPr>
        <p:spPr/>
        <p:txBody>
          <a:bodyPr/>
          <a:lstStyle/>
          <a:p>
            <a:fld id="{1705A7F1-A4CD-4508-A9CE-7BA1BB00B717}" type="slidenum">
              <a:rPr lang="en-US" smtClean="0"/>
              <a:t>35</a:t>
            </a:fld>
            <a:endParaRPr lang="en-US" dirty="0"/>
          </a:p>
        </p:txBody>
      </p:sp>
    </p:spTree>
    <p:extLst>
      <p:ext uri="{BB962C8B-B14F-4D97-AF65-F5344CB8AC3E}">
        <p14:creationId xmlns:p14="http://schemas.microsoft.com/office/powerpoint/2010/main" val="841267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36</a:t>
            </a:fld>
            <a:endParaRPr lang="en-US" dirty="0"/>
          </a:p>
        </p:txBody>
      </p:sp>
    </p:spTree>
    <p:extLst>
      <p:ext uri="{BB962C8B-B14F-4D97-AF65-F5344CB8AC3E}">
        <p14:creationId xmlns:p14="http://schemas.microsoft.com/office/powerpoint/2010/main" val="403829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Jesse</a:t>
            </a:r>
            <a:endParaRPr lang="en-US" altLang="en-US" dirty="0" smtClean="0"/>
          </a:p>
          <a:p>
            <a:pPr marL="514350" indent="-514350" eaLnBrk="1" fontAlgn="auto" hangingPunct="1">
              <a:spcAft>
                <a:spcPts val="0"/>
              </a:spcAft>
              <a:buFont typeface="+mj-lt"/>
              <a:buAutoNum type="arabicPeriod"/>
              <a:defRPr/>
            </a:pPr>
            <a:endParaRPr lang="en-US" altLang="en-US" dirty="0" smtClean="0"/>
          </a:p>
          <a:p>
            <a:pPr marL="514350" indent="-514350" eaLnBrk="1" fontAlgn="auto" hangingPunct="1">
              <a:spcAft>
                <a:spcPts val="0"/>
              </a:spcAft>
              <a:buFont typeface="+mj-lt"/>
              <a:buAutoNum type="arabicPeriod"/>
              <a:defRPr/>
            </a:pPr>
            <a:r>
              <a:rPr lang="en-US" altLang="en-US" dirty="0" smtClean="0"/>
              <a:t>What </a:t>
            </a:r>
            <a:r>
              <a:rPr lang="en-US" altLang="en-US" dirty="0"/>
              <a:t>percent of funding would you expect to see expended as of the end of the 10</a:t>
            </a:r>
            <a:r>
              <a:rPr lang="en-US" altLang="en-US" baseline="30000" dirty="0"/>
              <a:t>th</a:t>
            </a:r>
            <a:r>
              <a:rPr lang="en-US" altLang="en-US" dirty="0"/>
              <a:t> month of the program year?</a:t>
            </a:r>
          </a:p>
          <a:p>
            <a:pPr marL="514350" indent="-514350" eaLnBrk="1" fontAlgn="auto" hangingPunct="1">
              <a:spcAft>
                <a:spcPts val="0"/>
              </a:spcAft>
              <a:buFont typeface="+mj-lt"/>
              <a:buAutoNum type="arabicPeriod"/>
              <a:defRPr/>
            </a:pPr>
            <a:r>
              <a:rPr lang="en-US" altLang="en-US" dirty="0"/>
              <a:t>What concerns does this report raise for the PC/PB? </a:t>
            </a:r>
          </a:p>
          <a:p>
            <a:pPr marL="514350" indent="-514350" eaLnBrk="1" fontAlgn="auto" hangingPunct="1">
              <a:spcAft>
                <a:spcPts val="0"/>
              </a:spcAft>
              <a:buFont typeface="+mj-lt"/>
              <a:buAutoNum type="arabicPeriod"/>
              <a:defRPr/>
            </a:pPr>
            <a:r>
              <a:rPr lang="en-US" altLang="en-US" dirty="0"/>
              <a:t>How might the PC/PB use this information? </a:t>
            </a:r>
            <a:endParaRPr lang="en-US" altLang="en-US" b="1" dirty="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37</a:t>
            </a:fld>
            <a:endParaRPr lang="en-US" dirty="0"/>
          </a:p>
        </p:txBody>
      </p:sp>
    </p:spTree>
    <p:extLst>
      <p:ext uri="{BB962C8B-B14F-4D97-AF65-F5344CB8AC3E}">
        <p14:creationId xmlns:p14="http://schemas.microsoft.com/office/powerpoint/2010/main" val="3259611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38</a:t>
            </a:fld>
            <a:endParaRPr lang="en-US" dirty="0"/>
          </a:p>
        </p:txBody>
      </p:sp>
    </p:spTree>
    <p:extLst>
      <p:ext uri="{BB962C8B-B14F-4D97-AF65-F5344CB8AC3E}">
        <p14:creationId xmlns:p14="http://schemas.microsoft.com/office/powerpoint/2010/main" val="1389405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b="1" dirty="0"/>
          </a:p>
        </p:txBody>
      </p:sp>
      <p:sp>
        <p:nvSpPr>
          <p:cNvPr id="4" name="Slide Number Placeholder 3"/>
          <p:cNvSpPr>
            <a:spLocks noGrp="1"/>
          </p:cNvSpPr>
          <p:nvPr>
            <p:ph type="sldNum" sz="quarter" idx="10"/>
          </p:nvPr>
        </p:nvSpPr>
        <p:spPr/>
        <p:txBody>
          <a:bodyPr/>
          <a:lstStyle/>
          <a:p>
            <a:fld id="{1705A7F1-A4CD-4508-A9CE-7BA1BB00B717}" type="slidenum">
              <a:rPr lang="en-US" smtClean="0"/>
              <a:t>39</a:t>
            </a:fld>
            <a:endParaRPr lang="en-US" dirty="0"/>
          </a:p>
        </p:txBody>
      </p:sp>
    </p:spTree>
    <p:extLst>
      <p:ext uri="{BB962C8B-B14F-4D97-AF65-F5344CB8AC3E}">
        <p14:creationId xmlns:p14="http://schemas.microsoft.com/office/powerpoint/2010/main" val="422240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start off today with an</a:t>
            </a:r>
            <a:r>
              <a:rPr lang="en-US" baseline="0" dirty="0" smtClean="0"/>
              <a:t> overview of the importance of data in RWHAP planning and types and sources of data commonly used for RWHAP Planning, then move into strategies to address gaps in data, assess data quality and usefulness and talk about the importance of using multiple data sources for decision making. We’ll go over some resources that you can refer to after the webinar, then answer questions at the end. We’ll be taking questions through the chat box throughout the webinar, but we’ll wait to respond to them until the end of the presentation.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46488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dirty="0" smtClean="0"/>
          </a:p>
          <a:p>
            <a:endParaRPr lang="en-US" dirty="0" smtClean="0"/>
          </a:p>
          <a:p>
            <a:r>
              <a:rPr lang="en-US" dirty="0" smtClean="0"/>
              <a:t>Before</a:t>
            </a:r>
            <a:r>
              <a:rPr lang="en-US" baseline="0" dirty="0" smtClean="0"/>
              <a:t> we move onto the next section, we’re curious if there are other types of data that you and your PC/PB use for HIV planning. If so, please select one of the answers on the screen, or chat in the chat box if the data type you’re thinking of isn’t listed.</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40</a:t>
            </a:fld>
            <a:endParaRPr lang="en-US" dirty="0"/>
          </a:p>
        </p:txBody>
      </p:sp>
    </p:spTree>
    <p:extLst>
      <p:ext uri="{BB962C8B-B14F-4D97-AF65-F5344CB8AC3E}">
        <p14:creationId xmlns:p14="http://schemas.microsoft.com/office/powerpoint/2010/main" val="1371041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41</a:t>
            </a:fld>
            <a:endParaRPr lang="en-US" dirty="0"/>
          </a:p>
        </p:txBody>
      </p:sp>
    </p:spTree>
    <p:extLst>
      <p:ext uri="{BB962C8B-B14F-4D97-AF65-F5344CB8AC3E}">
        <p14:creationId xmlns:p14="http://schemas.microsoft.com/office/powerpoint/2010/main" val="588487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42</a:t>
            </a:fld>
            <a:endParaRPr lang="en-US" dirty="0"/>
          </a:p>
        </p:txBody>
      </p:sp>
    </p:spTree>
    <p:extLst>
      <p:ext uri="{BB962C8B-B14F-4D97-AF65-F5344CB8AC3E}">
        <p14:creationId xmlns:p14="http://schemas.microsoft.com/office/powerpoint/2010/main" val="154713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43</a:t>
            </a:fld>
            <a:endParaRPr lang="en-US" dirty="0"/>
          </a:p>
        </p:txBody>
      </p:sp>
    </p:spTree>
    <p:extLst>
      <p:ext uri="{BB962C8B-B14F-4D97-AF65-F5344CB8AC3E}">
        <p14:creationId xmlns:p14="http://schemas.microsoft.com/office/powerpoint/2010/main" val="949644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44</a:t>
            </a:fld>
            <a:endParaRPr lang="en-US" dirty="0"/>
          </a:p>
        </p:txBody>
      </p:sp>
    </p:spTree>
    <p:extLst>
      <p:ext uri="{BB962C8B-B14F-4D97-AF65-F5344CB8AC3E}">
        <p14:creationId xmlns:p14="http://schemas.microsoft.com/office/powerpoint/2010/main" val="573857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smtClean="0"/>
          </a:p>
          <a:p>
            <a:r>
              <a:rPr lang="en-US" dirty="0" smtClean="0"/>
              <a:t>Talking</a:t>
            </a:r>
            <a:r>
              <a:rPr lang="en-US" baseline="0" dirty="0" smtClean="0"/>
              <a:t> point: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data are not “created equal” so PC/PBs need to assess the quality of the data and reports they receive.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45</a:t>
            </a:fld>
            <a:endParaRPr lang="en-US" dirty="0"/>
          </a:p>
        </p:txBody>
      </p:sp>
    </p:spTree>
    <p:extLst>
      <p:ext uri="{BB962C8B-B14F-4D97-AF65-F5344CB8AC3E}">
        <p14:creationId xmlns:p14="http://schemas.microsoft.com/office/powerpoint/2010/main" val="466111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46</a:t>
            </a:fld>
            <a:endParaRPr lang="en-US" dirty="0"/>
          </a:p>
        </p:txBody>
      </p:sp>
    </p:spTree>
    <p:extLst>
      <p:ext uri="{BB962C8B-B14F-4D97-AF65-F5344CB8AC3E}">
        <p14:creationId xmlns:p14="http://schemas.microsoft.com/office/powerpoint/2010/main" val="2067506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48</a:t>
            </a:fld>
            <a:endParaRPr lang="en-US" dirty="0"/>
          </a:p>
        </p:txBody>
      </p:sp>
    </p:spTree>
    <p:extLst>
      <p:ext uri="{BB962C8B-B14F-4D97-AF65-F5344CB8AC3E}">
        <p14:creationId xmlns:p14="http://schemas.microsoft.com/office/powerpoint/2010/main" val="500989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49</a:t>
            </a:fld>
            <a:endParaRPr lang="en-US" dirty="0"/>
          </a:p>
        </p:txBody>
      </p:sp>
    </p:spTree>
    <p:extLst>
      <p:ext uri="{BB962C8B-B14F-4D97-AF65-F5344CB8AC3E}">
        <p14:creationId xmlns:p14="http://schemas.microsoft.com/office/powerpoint/2010/main" val="1989672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50</a:t>
            </a:fld>
            <a:endParaRPr lang="en-US" dirty="0"/>
          </a:p>
        </p:txBody>
      </p:sp>
    </p:spTree>
    <p:extLst>
      <p:ext uri="{BB962C8B-B14F-4D97-AF65-F5344CB8AC3E}">
        <p14:creationId xmlns:p14="http://schemas.microsoft.com/office/powerpoint/2010/main" val="147308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p>
          <a:p>
            <a:r>
              <a:rPr lang="en-US" dirty="0" smtClean="0"/>
              <a:t>As you can see here, by the end of the webinar, our objective is that you are:</a:t>
            </a:r>
          </a:p>
          <a:p>
            <a:pPr marL="228600" indent="-228600">
              <a:buFont typeface="+mj-lt"/>
              <a:buAutoNum type="arabicPeriod"/>
            </a:pPr>
            <a:r>
              <a:rPr lang="en-US" sz="1200" dirty="0" smtClean="0"/>
              <a:t>Articulate the benefits of using data for HIV planning and decision making.</a:t>
            </a:r>
          </a:p>
          <a:p>
            <a:pPr marL="228600" indent="-228600">
              <a:buFont typeface="+mj-lt"/>
              <a:buAutoNum type="arabicPeriod"/>
            </a:pPr>
            <a:r>
              <a:rPr lang="en-US" sz="1200" dirty="0" smtClean="0"/>
              <a:t>Define important data-related terminology.</a:t>
            </a:r>
          </a:p>
          <a:p>
            <a:pPr marL="228600" indent="-228600">
              <a:buFont typeface="+mj-lt"/>
              <a:buAutoNum type="arabicPeriod"/>
            </a:pPr>
            <a:r>
              <a:rPr lang="en-US" sz="1200" dirty="0" smtClean="0"/>
              <a:t>Identify and describe types of data PC/PBs use for HIV planning and decision making.</a:t>
            </a:r>
          </a:p>
          <a:p>
            <a:pPr marL="228600" indent="-228600">
              <a:buFont typeface="+mj-lt"/>
              <a:buAutoNum type="arabicPeriod"/>
            </a:pPr>
            <a:r>
              <a:rPr lang="en-US" sz="1200" dirty="0" smtClean="0"/>
              <a:t>Assess quality and comprehensiveness of data.</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686307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smtClean="0"/>
          </a:p>
          <a:p>
            <a:endParaRPr lang="en-US" dirty="0" smtClean="0"/>
          </a:p>
          <a:p>
            <a:r>
              <a:rPr lang="en-US" dirty="0" smtClean="0"/>
              <a:t>Information </a:t>
            </a:r>
            <a:r>
              <a:rPr lang="en-US" dirty="0"/>
              <a:t>to use for</a:t>
            </a:r>
            <a:r>
              <a:rPr lang="en-US" baseline="0" dirty="0"/>
              <a:t> t</a:t>
            </a:r>
            <a:r>
              <a:rPr lang="en-US" dirty="0"/>
              <a:t>alking</a:t>
            </a:r>
            <a:r>
              <a:rPr lang="en-US" baseline="0" dirty="0"/>
              <a:t> points</a:t>
            </a:r>
          </a:p>
          <a:p>
            <a:endParaRPr lang="en-US" baseline="0" dirty="0"/>
          </a:p>
          <a:p>
            <a:r>
              <a:rPr lang="en-US" b="1" u="sng" baseline="0" dirty="0"/>
              <a:t>Triangulation:</a:t>
            </a:r>
          </a:p>
          <a:p>
            <a:r>
              <a:rPr lang="en-US" sz="1200" dirty="0"/>
              <a:t>Can involve data from several types of needs assessment (e.g., PLWH survey, focus groups, epi data, provider survey)</a:t>
            </a:r>
          </a:p>
          <a:p>
            <a:r>
              <a:rPr lang="en-US" sz="1200" dirty="0"/>
              <a:t>Can also involve data from the recipient or other sources – epidemiologic data, RSR data on client utilization, performance measures such as HIV care continuum data</a:t>
            </a:r>
          </a:p>
          <a:p>
            <a:r>
              <a:rPr lang="en-US" sz="1200" dirty="0"/>
              <a:t>Often involves comparing quantitative and qualitative data  </a:t>
            </a:r>
          </a:p>
          <a:p>
            <a:r>
              <a:rPr lang="en-US" sz="1200" dirty="0"/>
              <a:t>Comparisons should involve critical review of methods used to obtain data from each of the sources, to decide how much confidence to place in the data</a:t>
            </a:r>
          </a:p>
          <a:p>
            <a:endParaRPr lang="en-US" sz="120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51</a:t>
            </a:fld>
            <a:endParaRPr lang="en-US" dirty="0"/>
          </a:p>
        </p:txBody>
      </p:sp>
    </p:spTree>
    <p:extLst>
      <p:ext uri="{BB962C8B-B14F-4D97-AF65-F5344CB8AC3E}">
        <p14:creationId xmlns:p14="http://schemas.microsoft.com/office/powerpoint/2010/main" val="883395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Jesse</a:t>
            </a:r>
          </a:p>
          <a:p>
            <a:endParaRPr lang="en-US" dirty="0" smtClean="0"/>
          </a:p>
          <a:p>
            <a:endParaRPr lang="en-US" dirty="0" smtClean="0"/>
          </a:p>
          <a:p>
            <a:r>
              <a:rPr lang="en-US" dirty="0" smtClean="0"/>
              <a:t>Information </a:t>
            </a:r>
            <a:r>
              <a:rPr lang="en-US" dirty="0"/>
              <a:t>to use for</a:t>
            </a:r>
            <a:r>
              <a:rPr lang="en-US" baseline="0" dirty="0"/>
              <a:t> t</a:t>
            </a:r>
            <a:r>
              <a:rPr lang="en-US" dirty="0"/>
              <a:t>alking</a:t>
            </a:r>
            <a:r>
              <a:rPr lang="en-US" baseline="0" dirty="0"/>
              <a:t> points</a:t>
            </a:r>
          </a:p>
          <a:p>
            <a:endParaRPr lang="en-US" baseline="0" dirty="0"/>
          </a:p>
          <a:p>
            <a:r>
              <a:rPr lang="en-US" b="1" u="sng" baseline="0" dirty="0"/>
              <a:t>The process of Triangulation involves:</a:t>
            </a:r>
          </a:p>
          <a:p>
            <a:pPr>
              <a:spcBef>
                <a:spcPts val="300"/>
              </a:spcBef>
            </a:pPr>
            <a:r>
              <a:rPr lang="en-US" sz="1200" dirty="0"/>
              <a:t>Look at multiple data sources to see what information they provide on the topic of interest</a:t>
            </a:r>
          </a:p>
          <a:p>
            <a:pPr>
              <a:spcBef>
                <a:spcPts val="300"/>
              </a:spcBef>
            </a:pPr>
            <a:r>
              <a:rPr lang="en-US" sz="1200" dirty="0"/>
              <a:t>Compare data to determine similarities and differences</a:t>
            </a:r>
          </a:p>
          <a:p>
            <a:pPr>
              <a:spcBef>
                <a:spcPts val="300"/>
              </a:spcBef>
            </a:pPr>
            <a:r>
              <a:rPr lang="en-US" sz="1200" dirty="0"/>
              <a:t>Explore possible reasons for differences</a:t>
            </a:r>
          </a:p>
          <a:p>
            <a:pPr>
              <a:spcBef>
                <a:spcPts val="300"/>
              </a:spcBef>
            </a:pPr>
            <a:r>
              <a:rPr lang="en-US" sz="1200" dirty="0"/>
              <a:t>Assess data sources to determine which should receive the most “weight”</a:t>
            </a:r>
          </a:p>
          <a:p>
            <a:pPr>
              <a:spcBef>
                <a:spcPts val="300"/>
              </a:spcBef>
            </a:pPr>
            <a:r>
              <a:rPr lang="en-US" sz="1200" dirty="0"/>
              <a:t>Where findings are similar across sources, especially the “better quality” sources, use those findings in decision making</a:t>
            </a:r>
          </a:p>
          <a:p>
            <a:pPr>
              <a:spcBef>
                <a:spcPts val="300"/>
              </a:spcBef>
            </a:pPr>
            <a:r>
              <a:rPr lang="en-US" sz="1200" dirty="0"/>
              <a:t>Use findings to inform additional data gathering</a:t>
            </a:r>
          </a:p>
          <a:p>
            <a:endParaRPr lang="en-US" dirty="0"/>
          </a:p>
          <a:p>
            <a:endParaRPr lang="en-US" dirty="0"/>
          </a:p>
          <a:p>
            <a:endParaRPr lang="en-US" b="0" u="non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9A25D0-8027-44D8-8096-2CEFD587900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6253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xfrm>
            <a:off x="442913" y="685800"/>
            <a:ext cx="6094412"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698656" y="4344025"/>
            <a:ext cx="5582926" cy="4112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Molly</a:t>
            </a:r>
            <a:r>
              <a:rPr lang="en-US" altLang="en-US" baseline="0" dirty="0" smtClean="0"/>
              <a:t> </a:t>
            </a:r>
            <a:endParaRPr lang="en-US" altLang="en-US" dirty="0" smtClean="0"/>
          </a:p>
          <a:p>
            <a:endParaRPr lang="en-US" altLang="en-US" dirty="0" smtClean="0"/>
          </a:p>
          <a:p>
            <a:r>
              <a:rPr lang="en-US" altLang="en-US" dirty="0" smtClean="0"/>
              <a:t>Thanks so much, Jesse!</a:t>
            </a:r>
            <a:endParaRPr lang="en-US" altLang="en-US" dirty="0" smtClean="0"/>
          </a:p>
          <a:p>
            <a:endParaRPr lang="en-US" altLang="en-US" baseline="0" dirty="0" smtClean="0"/>
          </a:p>
          <a:p>
            <a:r>
              <a:rPr lang="en-US" altLang="en-US" baseline="0" dirty="0" smtClean="0"/>
              <a:t>I </a:t>
            </a:r>
            <a:r>
              <a:rPr lang="en-US" altLang="en-US" baseline="0" dirty="0"/>
              <a:t>see that </a:t>
            </a:r>
            <a:r>
              <a:rPr lang="en-US" altLang="en-US" baseline="0" dirty="0" smtClean="0"/>
              <a:t>you all </a:t>
            </a:r>
            <a:r>
              <a:rPr lang="en-US" altLang="en-US" baseline="0" dirty="0"/>
              <a:t>have been chatting in questions as we’ve been going through this. We’ll get to them in a moment, but </a:t>
            </a:r>
            <a:r>
              <a:rPr lang="en-US" altLang="en-US" baseline="0" dirty="0" smtClean="0"/>
              <a:t>I first </a:t>
            </a:r>
            <a:r>
              <a:rPr lang="en-US" altLang="en-US" baseline="0" dirty="0"/>
              <a:t>want to direct you to some resources that you can access after this webinar. While I’m talking about the resources, think about any questions that you have and chat them in.</a:t>
            </a:r>
            <a:endParaRPr lang="en-US" altLang="en-US" dirty="0"/>
          </a:p>
        </p:txBody>
      </p:sp>
    </p:spTree>
    <p:extLst>
      <p:ext uri="{BB962C8B-B14F-4D97-AF65-F5344CB8AC3E}">
        <p14:creationId xmlns:p14="http://schemas.microsoft.com/office/powerpoint/2010/main" val="509436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Molly</a:t>
            </a:r>
            <a:r>
              <a:rPr lang="en-US" alt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many of you hopefully know, the</a:t>
            </a:r>
            <a:r>
              <a:rPr lang="en-US" baseline="0" dirty="0" smtClean="0"/>
              <a:t> </a:t>
            </a:r>
            <a:r>
              <a:rPr lang="en-US" baseline="0" dirty="0"/>
              <a:t>Compendium of Materials for Planning Council Support staff </a:t>
            </a:r>
            <a:r>
              <a:rPr lang="en-US" baseline="0" dirty="0" smtClean="0"/>
              <a:t>is available </a:t>
            </a:r>
            <a:r>
              <a:rPr lang="en-US" baseline="0" dirty="0"/>
              <a:t>on the Planning CHATT </a:t>
            </a:r>
            <a:r>
              <a:rPr lang="en-US" baseline="0" dirty="0" smtClean="0"/>
              <a:t>website and contains some great resources. Specifically, the </a:t>
            </a:r>
            <a:r>
              <a:rPr lang="en-US" sz="1200" dirty="0" smtClean="0"/>
              <a:t>Quick Definitions and Descriptions for Data-related Terms and Concepts Used by RWHAP Planning Bodies and the Model</a:t>
            </a:r>
            <a:r>
              <a:rPr lang="en-US" sz="1200" baseline="0" dirty="0" smtClean="0"/>
              <a:t> Planning Council Training Session on Understanding and Using Data are two great resources both related to what we’ve talked about today, and I would encourage you to check them out. </a:t>
            </a: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7562B5-ED52-4C12-B54F-CE8C2BF1DC3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91176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Molly</a:t>
            </a:r>
            <a:r>
              <a:rPr lang="en-US" altLang="en-US" baseline="0" dirty="0" smtClean="0"/>
              <a:t> </a:t>
            </a:r>
            <a:endParaRPr lang="en-US" dirty="0" smtClean="0"/>
          </a:p>
          <a:p>
            <a:endParaRPr lang="en-US" dirty="0" smtClean="0"/>
          </a:p>
          <a:p>
            <a:r>
              <a:rPr lang="en-US" dirty="0" smtClean="0"/>
              <a:t>Lastly</a:t>
            </a:r>
            <a:r>
              <a:rPr lang="en-US" dirty="0"/>
              <a:t>, the Training</a:t>
            </a:r>
            <a:r>
              <a:rPr lang="en-US" baseline="0" dirty="0"/>
              <a:t> Guide is designed to help planning councils/planning bodies (PC/PB) conduct orientation and ongoing training to prepare members to participate fully in RWHAP Part A planning and decision making.</a:t>
            </a:r>
          </a:p>
          <a:p>
            <a:endParaRPr lang="en-US" baseline="0" dirty="0"/>
          </a:p>
          <a:p>
            <a:r>
              <a:rPr lang="en-US" baseline="0" dirty="0"/>
              <a:t>The Training Guide is composed of ten modules and includes things like trainer notes, presentation slides, experiential activities and quick reference handouts. It’s a really great resource to help onboard new PC/PB members – or can be a great refresher for those who have been around a while</a:t>
            </a:r>
            <a:r>
              <a:rPr lang="en-US" baseline="0" dirty="0" smtClean="0"/>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52446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a:t>
            </a:r>
            <a:r>
              <a:rPr lang="en-US" sz="1200" b="0" i="0" kern="1200" baseline="0" dirty="0" smtClean="0">
                <a:solidFill>
                  <a:schemeClr val="tx1"/>
                </a:solidFill>
                <a:effectLst/>
                <a:latin typeface="+mn-lt"/>
                <a:ea typeface="+mn-ea"/>
                <a:cs typeface="+mn-cs"/>
              </a:rPr>
              <a:t> are a number of </a:t>
            </a:r>
            <a:r>
              <a:rPr lang="en-US" sz="1200" b="0" i="0" kern="1200" dirty="0" smtClean="0">
                <a:solidFill>
                  <a:schemeClr val="tx1"/>
                </a:solidFill>
                <a:effectLst/>
                <a:latin typeface="+mn-lt"/>
                <a:ea typeface="+mn-ea"/>
                <a:cs typeface="+mn-cs"/>
              </a:rPr>
              <a:t>modules</a:t>
            </a:r>
            <a:r>
              <a:rPr lang="en-US" sz="1200" b="0" i="0" kern="1200" baseline="0" dirty="0" smtClean="0">
                <a:solidFill>
                  <a:schemeClr val="tx1"/>
                </a:solidFill>
                <a:effectLst/>
                <a:latin typeface="+mn-lt"/>
                <a:ea typeface="+mn-ea"/>
                <a:cs typeface="+mn-cs"/>
              </a:rPr>
              <a:t> which</a:t>
            </a:r>
            <a:r>
              <a:rPr lang="en-US" sz="1200" b="0" i="0" kern="1200" dirty="0" smtClean="0">
                <a:solidFill>
                  <a:schemeClr val="tx1"/>
                </a:solidFill>
                <a:effectLst/>
                <a:latin typeface="+mn-lt"/>
                <a:ea typeface="+mn-ea"/>
                <a:cs typeface="+mn-cs"/>
              </a:rPr>
              <a:t> delve into PC/PB activities that involve the collection, assessment, understanding and use of data (about PLWH needs, service availability, service utilization and service quality</a:t>
            </a:r>
            <a:r>
              <a:rPr lang="en-US" sz="1200" b="0" i="0" kern="1200" dirty="0" smtClean="0">
                <a:solidFill>
                  <a:schemeClr val="tx1"/>
                </a:solidFill>
                <a:effectLst/>
                <a:latin typeface="+mn-lt"/>
                <a:ea typeface="+mn-ea"/>
                <a:cs typeface="+mn-cs"/>
              </a:rPr>
              <a:t>).</a:t>
            </a:r>
          </a:p>
          <a:p>
            <a:endParaRPr lang="en-US" baseline="0" dirty="0" smtClean="0"/>
          </a:p>
          <a:p>
            <a:r>
              <a:rPr lang="en-US" baseline="0" dirty="0" smtClean="0"/>
              <a:t>I’m excited to announce that Module 10 - Data-based Decision Making: Understanding, Assessing, and Using Data – will be released very soon and includes, but also goes above and beyond the content covered today. We will be sending an email to our CHATT </a:t>
            </a:r>
            <a:r>
              <a:rPr lang="en-US" baseline="0" dirty="0" err="1" smtClean="0"/>
              <a:t>listserve</a:t>
            </a:r>
            <a:r>
              <a:rPr lang="en-US" baseline="0" dirty="0" smtClean="0"/>
              <a:t> once the module is posted online so make sure you’re signed up to receive this alert.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56</a:t>
            </a:fld>
            <a:endParaRPr lang="en-US" dirty="0"/>
          </a:p>
        </p:txBody>
      </p:sp>
    </p:spTree>
    <p:extLst>
      <p:ext uri="{BB962C8B-B14F-4D97-AF65-F5344CB8AC3E}">
        <p14:creationId xmlns:p14="http://schemas.microsoft.com/office/powerpoint/2010/main" val="1233028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Molly</a:t>
            </a:r>
            <a:r>
              <a:rPr lang="en-US" altLang="en-US" baseline="0" dirty="0" smtClean="0"/>
              <a:t> </a:t>
            </a:r>
            <a:endParaRPr lang="en-US" dirty="0" smtClean="0"/>
          </a:p>
          <a:p>
            <a:endParaRPr lang="en-US" dirty="0" smtClean="0"/>
          </a:p>
          <a:p>
            <a:r>
              <a:rPr lang="en-US" dirty="0" smtClean="0"/>
              <a:t>So let’s move into the Q&amp;A right now</a:t>
            </a:r>
            <a:r>
              <a:rPr lang="en-US" baseline="0" dirty="0" smtClean="0"/>
              <a:t>... </a:t>
            </a:r>
            <a:r>
              <a:rPr lang="en-US" baseline="0" dirty="0"/>
              <a:t>We’ll try to get to all of your questions, but if we can’t, we’ll answer them in a Q&amp;A document that will be posted to the Planning CHATT website.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40326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Molly</a:t>
            </a:r>
            <a:r>
              <a:rPr lang="en-US" altLang="en-US" baseline="0" dirty="0" smtClean="0"/>
              <a:t> </a:t>
            </a:r>
            <a:endParaRPr lang="en-US" dirty="0" smtClean="0"/>
          </a:p>
          <a:p>
            <a:endParaRPr lang="en-US" dirty="0" smtClean="0"/>
          </a:p>
          <a:p>
            <a:r>
              <a:rPr lang="en-US" dirty="0" smtClean="0"/>
              <a:t>Before </a:t>
            </a:r>
            <a:r>
              <a:rPr lang="en-US" dirty="0"/>
              <a:t>you go, I’d</a:t>
            </a:r>
            <a:r>
              <a:rPr lang="en-US" baseline="0" dirty="0"/>
              <a:t> like to encourage </a:t>
            </a:r>
            <a:r>
              <a:rPr lang="en-US" baseline="0" dirty="0" smtClean="0"/>
              <a:t>you to sign up for Part 2 of this webinar series being held next Thursday at the same time, 2:00pm EST. We’ll continue to delve into the ways PC/PBs can use data for HIV Planning, offer strategies and best practices for data visualization and presentation, and also discuss the role of PC/PB members as advocates and planners. Registration </a:t>
            </a:r>
            <a:r>
              <a:rPr lang="en-US" baseline="0" dirty="0"/>
              <a:t>details </a:t>
            </a:r>
            <a:r>
              <a:rPr lang="en-US" baseline="0" dirty="0" smtClean="0"/>
              <a:t>are posted </a:t>
            </a:r>
            <a:r>
              <a:rPr lang="en-US" baseline="0" dirty="0"/>
              <a:t>to the Planning CHATT </a:t>
            </a:r>
            <a:r>
              <a:rPr lang="en-US" baseline="0" dirty="0" smtClean="0"/>
              <a:t>website now and will be included in the follow up email that you’ll receive after this webinar is concluded.</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86447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lIns="89588" tIns="44794" rIns="89588" bIns="44794" numCol="1" anchor="t" anchorCtr="0" compatLnSpc="1">
            <a:prstTxWarp prst="textNoShape">
              <a:avLst/>
            </a:prstTxWarp>
          </a:bodyPr>
          <a:lstStyle/>
          <a:p>
            <a:pPr eaLnBrk="1" hangingPunct="1">
              <a:spcBef>
                <a:spcPct val="0"/>
              </a:spcBef>
            </a:pPr>
            <a:r>
              <a:rPr lang="en-US" altLang="en-US" dirty="0" smtClean="0"/>
              <a:t>Molly</a:t>
            </a:r>
            <a:r>
              <a:rPr lang="en-US" altLang="en-US" baseline="0" dirty="0" smtClean="0"/>
              <a:t> </a:t>
            </a:r>
            <a:endParaRPr lang="en-US" altLang="en-US" i="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And we’ll also be posting the transcript and recording of this webinar on our website in the next few days, so anyone who was unable to attend this session but would like to catch up before next week’s second webinar, can easily do so. </a:t>
            </a:r>
            <a:r>
              <a:rPr lang="en-US" altLang="en-US" i="0" dirty="0" smtClean="0"/>
              <a:t>All </a:t>
            </a:r>
            <a:r>
              <a:rPr lang="en-US" altLang="en-US" i="0" dirty="0"/>
              <a:t>participants in today’s call will also receive an email when it is posted so you can share with your </a:t>
            </a:r>
            <a:r>
              <a:rPr lang="en-US" altLang="en-US" i="0" dirty="0" smtClean="0"/>
              <a:t>colleagues</a:t>
            </a:r>
            <a:r>
              <a:rPr lang="en-US" altLang="en-US" i="0" baseline="0" dirty="0" smtClean="0"/>
              <a:t> (and when you do that – encourage them to join next week, too!)</a:t>
            </a:r>
            <a:endParaRPr lang="en-US" altLang="en-US" i="0" dirty="0"/>
          </a:p>
          <a:p>
            <a:pPr eaLnBrk="1" hangingPunct="1">
              <a:spcBef>
                <a:spcPct val="0"/>
              </a:spcBef>
            </a:pPr>
            <a:endParaRPr lang="en-US" altLang="en-US" i="0" dirty="0"/>
          </a:p>
          <a:p>
            <a:pPr eaLnBrk="1" hangingPunct="1">
              <a:spcBef>
                <a:spcPct val="0"/>
              </a:spcBef>
            </a:pPr>
            <a:endParaRPr lang="en-US" altLang="en-US" i="0" dirty="0"/>
          </a:p>
          <a:p>
            <a:pPr eaLnBrk="1" hangingPunct="1">
              <a:spcBef>
                <a:spcPct val="0"/>
              </a:spcBef>
            </a:pPr>
            <a:endParaRPr lang="en-US" altLang="en-US" dirty="0"/>
          </a:p>
        </p:txBody>
      </p:sp>
    </p:spTree>
    <p:extLst>
      <p:ext uri="{BB962C8B-B14F-4D97-AF65-F5344CB8AC3E}">
        <p14:creationId xmlns:p14="http://schemas.microsoft.com/office/powerpoint/2010/main" val="1819867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Thank you all </a:t>
            </a:r>
            <a:r>
              <a:rPr lang="en-US" i="0" dirty="0" smtClean="0"/>
              <a:t>again</a:t>
            </a:r>
            <a:r>
              <a:rPr lang="en-US" i="0" baseline="0" dirty="0" smtClean="0"/>
              <a:t> for joining, and for Jesse for presenting such great information to us this afternoon. </a:t>
            </a:r>
            <a:endParaRPr lang="en-US" i="0" dirty="0" smtClean="0"/>
          </a:p>
          <a:p>
            <a:endParaRPr lang="en-US" i="0" dirty="0"/>
          </a:p>
          <a:p>
            <a:r>
              <a:rPr lang="en-US" i="0" dirty="0" smtClean="0"/>
              <a:t>An evaluation form is going to pop up in</a:t>
            </a:r>
            <a:r>
              <a:rPr lang="en-US" i="0" baseline="0" dirty="0" smtClean="0"/>
              <a:t> a minute, and we ask that you take just a minute and fill it out. </a:t>
            </a:r>
            <a:r>
              <a:rPr lang="en-US" i="0" baseline="0" smtClean="0"/>
              <a:t>Thank you again for joining us today, and we hope to talk with you next week!</a:t>
            </a:r>
            <a:endParaRPr lang="en-US" i="0" dirty="0" smtClean="0"/>
          </a:p>
          <a:p>
            <a:endParaRPr lang="en-US" i="0" dirty="0"/>
          </a:p>
          <a:p>
            <a:r>
              <a:rPr lang="en-US" i="1" dirty="0"/>
              <a:t>Chat evaluation link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5964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i="0" dirty="0" smtClean="0"/>
          </a:p>
          <a:p>
            <a:r>
              <a:rPr lang="en-US" i="0" dirty="0" smtClean="0"/>
              <a:t>As</a:t>
            </a:r>
            <a:r>
              <a:rPr lang="en-US" i="0" baseline="0" dirty="0" smtClean="0"/>
              <a:t> </a:t>
            </a:r>
            <a:r>
              <a:rPr lang="en-US" i="0" baseline="0" dirty="0"/>
              <a:t>you know, these webinars are put on by the Planning CHATT project. </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3392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p>
          <a:p>
            <a:r>
              <a:rPr lang="en-US" dirty="0" smtClean="0"/>
              <a:t>Planning </a:t>
            </a:r>
            <a:r>
              <a:rPr lang="en-US" dirty="0"/>
              <a:t>CHATT builds the capacity of Ryan White HIV/AIDS Program (RWHAP) Part A planning councils/planning bodies and planning bodies (PC/PB) across the U.S.</a:t>
            </a:r>
          </a:p>
          <a:p>
            <a:r>
              <a:rPr lang="en-US" dirty="0"/>
              <a:t>Our goal is to help PC/PB to meet legislative requirements, strengthen consumer engagement, and increase the involvement of community providers in HIV service delivery planning.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5AD38C-9B75-4B9C-837B-BBCC246B2ECE}"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0589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Molly </a:t>
            </a:r>
            <a:endParaRPr lang="en-US" sz="1200" b="0" i="0" kern="1200" baseline="0" dirty="0" smtClean="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Today, we’re thrilled to have with us Jesse Carter, a Planner with the HIV/STD Prevention and Care Branch of the Texas Department of State Health Services. BIO HERE.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Jesse will be presenting most of the information on today’s webinar, drawing from his experience conducting planning activities for planning bodies across the state of Texas, and I will be popping in to help facilitate polls and discussion questions. My colleagues from the Planning CHATT project, as well as Emily McKay from EGM Consulting, will be answering questions together at the end of the presentation. </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9410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6181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0" y="685800"/>
            <a:ext cx="10363200" cy="1470025"/>
          </a:xfrm>
        </p:spPr>
        <p:txBody>
          <a:bodyPr/>
          <a:lstStyle>
            <a:lvl1pP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2285999"/>
            <a:ext cx="10363200" cy="1066800"/>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5" name="Straight Connector 14"/>
          <p:cNvCxnSpPr/>
          <p:nvPr userDrawn="1"/>
        </p:nvCxnSpPr>
        <p:spPr>
          <a:xfrm>
            <a:off x="0" y="5029200"/>
            <a:ext cx="12192000" cy="0"/>
          </a:xfrm>
          <a:prstGeom prst="line">
            <a:avLst/>
          </a:prstGeom>
          <a:ln w="76200">
            <a:solidFill>
              <a:schemeClr val="accent3"/>
            </a:solidFill>
          </a:ln>
        </p:spPr>
        <p:style>
          <a:lnRef idx="1">
            <a:schemeClr val="accent4"/>
          </a:lnRef>
          <a:fillRef idx="0">
            <a:schemeClr val="accent4"/>
          </a:fillRef>
          <a:effectRef idx="0">
            <a:schemeClr val="accent4"/>
          </a:effectRef>
          <a:fontRef idx="minor">
            <a:schemeClr val="tx1"/>
          </a:fontRef>
        </p:style>
      </p:cxnSp>
      <p:sp>
        <p:nvSpPr>
          <p:cNvPr id="9" name="Text Placeholder 8"/>
          <p:cNvSpPr>
            <a:spLocks noGrp="1"/>
          </p:cNvSpPr>
          <p:nvPr>
            <p:ph type="body" sz="quarter" idx="10" hasCustomPrompt="1"/>
          </p:nvPr>
        </p:nvSpPr>
        <p:spPr>
          <a:xfrm>
            <a:off x="914400" y="4038600"/>
            <a:ext cx="10363200" cy="609600"/>
          </a:xfrm>
        </p:spPr>
        <p:txBody>
          <a:bodyPr/>
          <a:lstStyle>
            <a:lvl1pPr marL="0" indent="0">
              <a:buNone/>
              <a:defRPr sz="20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enter presentation information</a:t>
            </a:r>
          </a:p>
        </p:txBody>
      </p:sp>
      <p:grpSp>
        <p:nvGrpSpPr>
          <p:cNvPr id="13" name="Group 12"/>
          <p:cNvGrpSpPr/>
          <p:nvPr userDrawn="1"/>
        </p:nvGrpSpPr>
        <p:grpSpPr>
          <a:xfrm>
            <a:off x="914400" y="5410200"/>
            <a:ext cx="5410198" cy="1204573"/>
            <a:chOff x="685802" y="5410200"/>
            <a:chExt cx="5410198" cy="1204573"/>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2" y="5410200"/>
              <a:ext cx="2880499" cy="120457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3856" y="5562600"/>
              <a:ext cx="1152144" cy="783059"/>
            </a:xfrm>
            <a:prstGeom prst="rect">
              <a:avLst/>
            </a:prstGeom>
          </p:spPr>
        </p:pic>
        <p:cxnSp>
          <p:nvCxnSpPr>
            <p:cNvPr id="18" name="Straight Connector 17"/>
            <p:cNvCxnSpPr/>
            <p:nvPr userDrawn="1"/>
          </p:nvCxnSpPr>
          <p:spPr>
            <a:xfrm>
              <a:off x="4258056" y="5410200"/>
              <a:ext cx="0" cy="12045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171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07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29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amples-LA">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23485"/>
          <a:stretch/>
        </p:blipFill>
        <p:spPr>
          <a:xfrm>
            <a:off x="6216650" y="0"/>
            <a:ext cx="5975350" cy="6858000"/>
          </a:xfrm>
          <a:prstGeom prst="rect">
            <a:avLst/>
          </a:prstGeom>
        </p:spPr>
      </p:pic>
      <p:sp>
        <p:nvSpPr>
          <p:cNvPr id="2" name="Title 1"/>
          <p:cNvSpPr>
            <a:spLocks noGrp="1"/>
          </p:cNvSpPr>
          <p:nvPr>
            <p:ph type="title"/>
          </p:nvPr>
        </p:nvSpPr>
        <p:spPr>
          <a:xfrm>
            <a:off x="609600" y="274638"/>
            <a:ext cx="53848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6197600" y="0"/>
            <a:ext cx="59944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6197600" y="1600201"/>
            <a:ext cx="5384800" cy="4525964"/>
          </a:xfrm>
          <a:noFill/>
        </p:spPr>
        <p:txBody>
          <a:bodyPr lIns="365760" tIns="0" rIns="274320" bIns="0"/>
          <a:lstStyle>
            <a:lvl1pPr>
              <a:buClrTx/>
              <a:defRPr sz="2800"/>
            </a:lvl1pPr>
            <a:lvl2pPr>
              <a:buClr>
                <a:schemeClr val="tx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609600" y="6248400"/>
            <a:ext cx="2108454" cy="455613"/>
            <a:chOff x="533400" y="6248400"/>
            <a:chExt cx="2108454" cy="45561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4" name="Straight Connector 13"/>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p:ph type="body" sz="quarter" idx="10"/>
          </p:nvPr>
        </p:nvSpPr>
        <p:spPr>
          <a:xfrm>
            <a:off x="6197600" y="274638"/>
            <a:ext cx="5384800" cy="1143000"/>
          </a:xfrm>
        </p:spPr>
        <p:txBody>
          <a:bodyPr lIns="365760" anchor="ctr" anchorCtr="0"/>
          <a:lstStyle>
            <a:lvl1pPr marL="0" indent="0">
              <a:buNone/>
              <a:defRPr sz="3600" b="1"/>
            </a:lvl1pPr>
          </a:lstStyle>
          <a:p>
            <a:pPr lvl="0"/>
            <a:r>
              <a:rPr lang="en-US" dirty="0"/>
              <a:t>Edit Master text styles</a:t>
            </a:r>
          </a:p>
        </p:txBody>
      </p:sp>
      <p:cxnSp>
        <p:nvCxnSpPr>
          <p:cNvPr id="17" name="Straight Connector 16"/>
          <p:cNvCxnSpPr/>
          <p:nvPr userDrawn="1"/>
        </p:nvCxnSpPr>
        <p:spPr>
          <a:xfrm>
            <a:off x="6197600" y="-20116"/>
            <a:ext cx="0" cy="68781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xamples-Memphi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42828"/>
          <a:stretch/>
        </p:blipFill>
        <p:spPr>
          <a:xfrm>
            <a:off x="6197600" y="-20116"/>
            <a:ext cx="5994400" cy="6878116"/>
          </a:xfrm>
          <a:prstGeom prst="rect">
            <a:avLst/>
          </a:prstGeom>
        </p:spPr>
      </p:pic>
      <p:sp>
        <p:nvSpPr>
          <p:cNvPr id="2" name="Title 1"/>
          <p:cNvSpPr>
            <a:spLocks noGrp="1"/>
          </p:cNvSpPr>
          <p:nvPr>
            <p:ph type="title"/>
          </p:nvPr>
        </p:nvSpPr>
        <p:spPr>
          <a:xfrm>
            <a:off x="609600" y="274638"/>
            <a:ext cx="53848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6197600" y="0"/>
            <a:ext cx="59944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6197600" y="1600201"/>
            <a:ext cx="5384800" cy="4525964"/>
          </a:xfrm>
          <a:noFill/>
        </p:spPr>
        <p:txBody>
          <a:bodyPr lIns="365760" tIns="0" rIns="274320" bIns="0"/>
          <a:lstStyle>
            <a:lvl1pPr>
              <a:buClrTx/>
              <a:defRPr sz="2800"/>
            </a:lvl1pPr>
            <a:lvl2pPr>
              <a:buClr>
                <a:schemeClr val="tx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609600" y="6248400"/>
            <a:ext cx="2108454" cy="455613"/>
            <a:chOff x="533400" y="6248400"/>
            <a:chExt cx="2108454" cy="45561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4" name="Straight Connector 13"/>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p:ph type="body" sz="quarter" idx="10"/>
          </p:nvPr>
        </p:nvSpPr>
        <p:spPr>
          <a:xfrm>
            <a:off x="6197600" y="274638"/>
            <a:ext cx="5384800" cy="1143000"/>
          </a:xfrm>
        </p:spPr>
        <p:txBody>
          <a:bodyPr lIns="365760" anchor="ctr" anchorCtr="0"/>
          <a:lstStyle>
            <a:lvl1pPr marL="0" indent="0">
              <a:buNone/>
              <a:defRPr sz="3600" b="1"/>
            </a:lvl1pPr>
          </a:lstStyle>
          <a:p>
            <a:pPr lvl="0"/>
            <a:r>
              <a:rPr lang="en-US" dirty="0"/>
              <a:t>Edit Master text styles</a:t>
            </a:r>
          </a:p>
        </p:txBody>
      </p:sp>
      <p:cxnSp>
        <p:nvCxnSpPr>
          <p:cNvPr id="7" name="Straight Connector 6"/>
          <p:cNvCxnSpPr/>
          <p:nvPr userDrawn="1"/>
        </p:nvCxnSpPr>
        <p:spPr>
          <a:xfrm>
            <a:off x="6197600" y="-20116"/>
            <a:ext cx="0" cy="68781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22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ol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1000" y="274638"/>
            <a:ext cx="99314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9600" y="2925763"/>
            <a:ext cx="5384800" cy="3200400"/>
          </a:xfrm>
        </p:spPr>
        <p:txBody>
          <a:bodyPr/>
          <a:lstStyle>
            <a:lvl1pPr marL="342900" indent="-342900">
              <a:buClr>
                <a:schemeClr val="bg1"/>
              </a:buClr>
              <a:buFont typeface="Wingdings" panose="05000000000000000000" pitchFamily="2" charset="2"/>
              <a:buChar char="q"/>
              <a:defRPr sz="2800">
                <a:solidFill>
                  <a:schemeClr val="bg1"/>
                </a:solidFill>
              </a:defRPr>
            </a:lvl1pPr>
            <a:lvl2pPr marL="742950" indent="-285750">
              <a:buClr>
                <a:schemeClr val="bg1"/>
              </a:buClr>
              <a:buFont typeface="Wingdings" panose="05000000000000000000" pitchFamily="2" charset="2"/>
              <a:buChar char="q"/>
              <a:defRPr sz="2400">
                <a:solidFill>
                  <a:schemeClr val="bg1"/>
                </a:solidFill>
              </a:defRPr>
            </a:lvl2pPr>
            <a:lvl3pPr marL="1143000" indent="-228600">
              <a:buClr>
                <a:schemeClr val="bg1"/>
              </a:buClr>
              <a:buFont typeface="Wingdings" panose="05000000000000000000" pitchFamily="2" charset="2"/>
              <a:buChar char="q"/>
              <a:defRPr sz="2000">
                <a:solidFill>
                  <a:schemeClr val="bg1"/>
                </a:solidFill>
              </a:defRPr>
            </a:lvl3pPr>
            <a:lvl4pPr marL="1600200" indent="-228600">
              <a:buClr>
                <a:schemeClr val="bg1"/>
              </a:buClr>
              <a:buFont typeface="Wingdings" panose="05000000000000000000" pitchFamily="2" charset="2"/>
              <a:buChar char="q"/>
              <a:defRPr sz="1800">
                <a:solidFill>
                  <a:schemeClr val="bg1"/>
                </a:solidFill>
              </a:defRPr>
            </a:lvl4pPr>
            <a:lvl5pPr marL="2057400" indent="-228600">
              <a:buClr>
                <a:schemeClr val="bg1"/>
              </a:buClr>
              <a:buFont typeface="Wingdings" panose="05000000000000000000" pitchFamily="2" charset="2"/>
              <a:buChar char="q"/>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925763"/>
            <a:ext cx="5384800" cy="3200400"/>
          </a:xfrm>
        </p:spPr>
        <p:txBody>
          <a:bodyPr/>
          <a:lstStyle>
            <a:lvl1pPr marL="342900" indent="-342900">
              <a:buClr>
                <a:schemeClr val="bg1"/>
              </a:buClr>
              <a:buFont typeface="Wingdings" panose="05000000000000000000" pitchFamily="2" charset="2"/>
              <a:buChar char="q"/>
              <a:defRPr sz="2800">
                <a:solidFill>
                  <a:schemeClr val="bg1"/>
                </a:solidFill>
              </a:defRPr>
            </a:lvl1pPr>
            <a:lvl2pPr marL="742950" indent="-285750">
              <a:buClr>
                <a:schemeClr val="bg1"/>
              </a:buClr>
              <a:buFont typeface="Wingdings" panose="05000000000000000000" pitchFamily="2" charset="2"/>
              <a:buChar char="q"/>
              <a:defRPr sz="2400">
                <a:solidFill>
                  <a:schemeClr val="bg1"/>
                </a:solidFill>
              </a:defRPr>
            </a:lvl2pPr>
            <a:lvl3pPr marL="1143000" indent="-228600">
              <a:buClr>
                <a:schemeClr val="bg1"/>
              </a:buClr>
              <a:buFont typeface="Wingdings" panose="05000000000000000000" pitchFamily="2" charset="2"/>
              <a:buChar char="q"/>
              <a:defRPr sz="2000">
                <a:solidFill>
                  <a:schemeClr val="bg1"/>
                </a:solidFill>
              </a:defRPr>
            </a:lvl3pPr>
            <a:lvl4pPr marL="1600200" indent="-228600">
              <a:buClr>
                <a:schemeClr val="bg1"/>
              </a:buClr>
              <a:buFont typeface="Wingdings" panose="05000000000000000000" pitchFamily="2" charset="2"/>
              <a:buChar char="q"/>
              <a:defRPr sz="1800">
                <a:solidFill>
                  <a:schemeClr val="bg1"/>
                </a:solidFill>
              </a:defRPr>
            </a:lvl4pPr>
            <a:lvl5pPr marL="2057400" indent="-228600">
              <a:buClr>
                <a:schemeClr val="bg1"/>
              </a:buClr>
              <a:buFont typeface="Wingdings" panose="05000000000000000000" pitchFamily="2" charset="2"/>
              <a:buChar char="q"/>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09600" y="1600200"/>
            <a:ext cx="10972800" cy="121920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4638"/>
            <a:ext cx="1143000" cy="1143000"/>
          </a:xfrm>
          <a:prstGeom prst="rect">
            <a:avLst/>
          </a:prstGeom>
        </p:spPr>
      </p:pic>
    </p:spTree>
    <p:extLst>
      <p:ext uri="{BB962C8B-B14F-4D97-AF65-F5344CB8AC3E}">
        <p14:creationId xmlns:p14="http://schemas.microsoft.com/office/powerpoint/2010/main" val="346521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609600" y="6248400"/>
            <a:ext cx="2108454" cy="455613"/>
            <a:chOff x="533400" y="6248400"/>
            <a:chExt cx="2108454" cy="455613"/>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3" name="Straight Connector 12"/>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94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22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2"/>
          <a:stretch/>
        </p:blipFill>
        <p:spPr>
          <a:xfrm>
            <a:off x="2190750" y="0"/>
            <a:ext cx="10001250" cy="6858000"/>
          </a:xfrm>
          <a:prstGeom prst="rect">
            <a:avLst/>
          </a:prstGeom>
        </p:spPr>
      </p:pic>
      <p:sp>
        <p:nvSpPr>
          <p:cNvPr id="2" name="Title 1"/>
          <p:cNvSpPr>
            <a:spLocks noGrp="1"/>
          </p:cNvSpPr>
          <p:nvPr>
            <p:ph type="title" hasCustomPrompt="1"/>
          </p:nvPr>
        </p:nvSpPr>
        <p:spPr>
          <a:xfrm>
            <a:off x="963084" y="1143001"/>
            <a:ext cx="8686800" cy="1362075"/>
          </a:xfrm>
        </p:spPr>
        <p:txBody>
          <a:bodyPr anchor="t"/>
          <a:lstStyle>
            <a:lvl1pPr algn="l">
              <a:defRPr sz="4000" b="1" cap="none">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295796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143001"/>
            <a:ext cx="8686800" cy="1362075"/>
          </a:xfrm>
        </p:spPr>
        <p:txBody>
          <a:bodyPr anchor="t"/>
          <a:lstStyle>
            <a:lvl1pPr algn="l">
              <a:defRPr sz="4000" b="1" cap="none">
                <a:solidFill>
                  <a:schemeClr val="bg1"/>
                </a:solidFill>
              </a:defRPr>
            </a:lvl1p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2"/>
          <a:stretch/>
        </p:blipFill>
        <p:spPr>
          <a:xfrm>
            <a:off x="2286000" y="0"/>
            <a:ext cx="10001250" cy="6858000"/>
          </a:xfrm>
          <a:prstGeom prst="rect">
            <a:avLst/>
          </a:prstGeom>
        </p:spPr>
      </p:pic>
    </p:spTree>
    <p:extLst>
      <p:ext uri="{BB962C8B-B14F-4D97-AF65-F5344CB8AC3E}">
        <p14:creationId xmlns:p14="http://schemas.microsoft.com/office/powerpoint/2010/main" val="207711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userDrawn="1"/>
        </p:nvGrpSpPr>
        <p:grpSpPr>
          <a:xfrm>
            <a:off x="609600" y="6248400"/>
            <a:ext cx="2108454" cy="455613"/>
            <a:chOff x="533400" y="6248400"/>
            <a:chExt cx="2108454" cy="455613"/>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4" name="Straight Connector 13"/>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21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p:cNvGrpSpPr/>
          <p:nvPr userDrawn="1"/>
        </p:nvGrpSpPr>
        <p:grpSpPr>
          <a:xfrm>
            <a:off x="609600" y="6248400"/>
            <a:ext cx="2108454" cy="455613"/>
            <a:chOff x="533400" y="6248400"/>
            <a:chExt cx="2108454" cy="455613"/>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6" name="Straight Connector 15"/>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308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8" name="Group 7"/>
          <p:cNvGrpSpPr/>
          <p:nvPr userDrawn="1"/>
        </p:nvGrpSpPr>
        <p:grpSpPr>
          <a:xfrm>
            <a:off x="609600" y="6248400"/>
            <a:ext cx="2108454" cy="455613"/>
            <a:chOff x="533400" y="6248400"/>
            <a:chExt cx="2108454" cy="455613"/>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1" name="Straight Connector 10"/>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581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_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0298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19832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2" r:id="rId9"/>
    <p:sldLayoutId id="2147483669" r:id="rId10"/>
    <p:sldLayoutId id="2147483670" r:id="rId11"/>
    <p:sldLayoutId id="2147483671" r:id="rId12"/>
    <p:sldLayoutId id="2147483672" r:id="rId13"/>
    <p:sldLayoutId id="2147483673" r:id="rId14"/>
  </p:sldLayoutIdLst>
  <p:txStyles>
    <p:titleStyle>
      <a:lvl1pPr algn="l" rtl="0" fontAlgn="base">
        <a:spcBef>
          <a:spcPct val="0"/>
        </a:spcBef>
        <a:spcAft>
          <a:spcPct val="0"/>
        </a:spcAft>
        <a:defRPr sz="3600" b="1" kern="1200">
          <a:solidFill>
            <a:schemeClr val="accent2"/>
          </a:solidFill>
          <a:latin typeface="+mj-lt"/>
          <a:ea typeface="+mj-ea"/>
          <a:cs typeface="+mj-cs"/>
        </a:defRPr>
      </a:lvl1pPr>
      <a:lvl2pPr algn="l" rtl="0" fontAlgn="base">
        <a:spcBef>
          <a:spcPct val="0"/>
        </a:spcBef>
        <a:spcAft>
          <a:spcPct val="0"/>
        </a:spcAft>
        <a:defRPr sz="3200" b="1">
          <a:solidFill>
            <a:schemeClr val="accent1"/>
          </a:solidFill>
          <a:latin typeface="Calibri" pitchFamily="34" charset="0"/>
        </a:defRPr>
      </a:lvl2pPr>
      <a:lvl3pPr algn="l" rtl="0" fontAlgn="base">
        <a:spcBef>
          <a:spcPct val="0"/>
        </a:spcBef>
        <a:spcAft>
          <a:spcPct val="0"/>
        </a:spcAft>
        <a:defRPr sz="3200" b="1">
          <a:solidFill>
            <a:schemeClr val="accent1"/>
          </a:solidFill>
          <a:latin typeface="Calibri" pitchFamily="34" charset="0"/>
        </a:defRPr>
      </a:lvl3pPr>
      <a:lvl4pPr algn="l" rtl="0" fontAlgn="base">
        <a:spcBef>
          <a:spcPct val="0"/>
        </a:spcBef>
        <a:spcAft>
          <a:spcPct val="0"/>
        </a:spcAft>
        <a:defRPr sz="3200" b="1">
          <a:solidFill>
            <a:schemeClr val="accent1"/>
          </a:solidFill>
          <a:latin typeface="Calibri" pitchFamily="34" charset="0"/>
        </a:defRPr>
      </a:lvl4pPr>
      <a:lvl5pPr algn="l" rtl="0" fontAlgn="base">
        <a:spcBef>
          <a:spcPct val="0"/>
        </a:spcBef>
        <a:spcAft>
          <a:spcPct val="0"/>
        </a:spcAft>
        <a:defRPr sz="3200" b="1">
          <a:solidFill>
            <a:schemeClr val="accent1"/>
          </a:solidFill>
          <a:latin typeface="Calibri" pitchFamily="34" charset="0"/>
        </a:defRPr>
      </a:lvl5pPr>
      <a:lvl6pPr marL="457200" algn="l" rtl="0" fontAlgn="base">
        <a:spcBef>
          <a:spcPct val="0"/>
        </a:spcBef>
        <a:spcAft>
          <a:spcPct val="0"/>
        </a:spcAft>
        <a:defRPr sz="3200" b="1">
          <a:solidFill>
            <a:schemeClr val="accent1"/>
          </a:solidFill>
          <a:latin typeface="Calibri" pitchFamily="34" charset="0"/>
        </a:defRPr>
      </a:lvl6pPr>
      <a:lvl7pPr marL="914400" algn="l" rtl="0" fontAlgn="base">
        <a:spcBef>
          <a:spcPct val="0"/>
        </a:spcBef>
        <a:spcAft>
          <a:spcPct val="0"/>
        </a:spcAft>
        <a:defRPr sz="3200" b="1">
          <a:solidFill>
            <a:schemeClr val="accent1"/>
          </a:solidFill>
          <a:latin typeface="Calibri" pitchFamily="34" charset="0"/>
        </a:defRPr>
      </a:lvl7pPr>
      <a:lvl8pPr marL="1371600" algn="l" rtl="0" fontAlgn="base">
        <a:spcBef>
          <a:spcPct val="0"/>
        </a:spcBef>
        <a:spcAft>
          <a:spcPct val="0"/>
        </a:spcAft>
        <a:defRPr sz="3200" b="1">
          <a:solidFill>
            <a:schemeClr val="accent1"/>
          </a:solidFill>
          <a:latin typeface="Calibri" pitchFamily="34" charset="0"/>
        </a:defRPr>
      </a:lvl8pPr>
      <a:lvl9pPr marL="1828800" algn="l" rtl="0" fontAlgn="base">
        <a:spcBef>
          <a:spcPct val="0"/>
        </a:spcBef>
        <a:spcAft>
          <a:spcPct val="0"/>
        </a:spcAft>
        <a:defRPr sz="3200" b="1">
          <a:solidFill>
            <a:schemeClr val="accent1"/>
          </a:solidFill>
          <a:latin typeface="Calibri" pitchFamily="34" charset="0"/>
        </a:defRPr>
      </a:lvl9pPr>
    </p:titleStyle>
    <p:bodyStyle>
      <a:lvl1pPr marL="342900" indent="-342900" algn="l" rtl="0" fontAlgn="base">
        <a:spcBef>
          <a:spcPct val="20000"/>
        </a:spcBef>
        <a:spcAft>
          <a:spcPct val="0"/>
        </a:spcAft>
        <a:buClr>
          <a:schemeClr val="accent1"/>
        </a:buClr>
        <a:buFont typeface="Wingdings 3" panose="05040102010807070707"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3"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tmp"/><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tmp"/><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chart" Target="../charts/char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chart" Target="../charts/char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mailto:planningCHATT@jsi.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10363200" cy="1752600"/>
          </a:xfrm>
        </p:spPr>
        <p:txBody>
          <a:bodyPr/>
          <a:lstStyle/>
          <a:p>
            <a:r>
              <a:rPr lang="en-US" sz="4800" dirty="0"/>
              <a:t>Using Data for Decision Making: Part 1</a:t>
            </a:r>
          </a:p>
        </p:txBody>
      </p:sp>
      <p:sp>
        <p:nvSpPr>
          <p:cNvPr id="4" name="Subtitle 3"/>
          <p:cNvSpPr>
            <a:spLocks noGrp="1"/>
          </p:cNvSpPr>
          <p:nvPr>
            <p:ph type="subTitle" idx="1"/>
          </p:nvPr>
        </p:nvSpPr>
        <p:spPr>
          <a:xfrm>
            <a:off x="914400" y="2182575"/>
            <a:ext cx="10363200" cy="761999"/>
          </a:xfrm>
        </p:spPr>
        <p:txBody>
          <a:bodyPr/>
          <a:lstStyle/>
          <a:p>
            <a:r>
              <a:rPr lang="en-US" dirty="0"/>
              <a:t>May 23, 2019</a:t>
            </a:r>
          </a:p>
          <a:p>
            <a:r>
              <a:rPr lang="en-US" dirty="0"/>
              <a:t>2:00 PM - 3:30 PM ET</a:t>
            </a:r>
          </a:p>
        </p:txBody>
      </p:sp>
      <p:sp>
        <p:nvSpPr>
          <p:cNvPr id="5" name="Text Placeholder 4"/>
          <p:cNvSpPr>
            <a:spLocks noGrp="1"/>
          </p:cNvSpPr>
          <p:nvPr>
            <p:ph type="body" sz="quarter" idx="10"/>
          </p:nvPr>
        </p:nvSpPr>
        <p:spPr>
          <a:xfrm>
            <a:off x="914400" y="3962400"/>
            <a:ext cx="10820400" cy="1066800"/>
          </a:xfrm>
        </p:spPr>
        <p:txBody>
          <a:bodyPr/>
          <a:lstStyle/>
          <a:p>
            <a:r>
              <a:rPr lang="en-US" sz="1800" dirty="0"/>
              <a:t>Molly Tasso (Planning CHATT</a:t>
            </a:r>
            <a:r>
              <a:rPr lang="en-US" sz="1800" dirty="0" smtClean="0"/>
              <a:t>)</a:t>
            </a:r>
          </a:p>
          <a:p>
            <a:pPr marL="0" lvl="1" indent="0">
              <a:buNone/>
            </a:pPr>
            <a:r>
              <a:rPr lang="en-US" sz="1800" dirty="0" smtClean="0">
                <a:solidFill>
                  <a:schemeClr val="bg1"/>
                </a:solidFill>
              </a:rPr>
              <a:t>Jesse </a:t>
            </a:r>
            <a:r>
              <a:rPr lang="en-US" sz="1800" dirty="0">
                <a:solidFill>
                  <a:schemeClr val="bg1"/>
                </a:solidFill>
              </a:rPr>
              <a:t>Carter (Planner, HIV/STD Prevention and Care </a:t>
            </a:r>
            <a:r>
              <a:rPr lang="en-US" sz="1800" dirty="0" smtClean="0">
                <a:solidFill>
                  <a:schemeClr val="bg1"/>
                </a:solidFill>
              </a:rPr>
              <a:t>Branch, Texas </a:t>
            </a:r>
            <a:r>
              <a:rPr lang="en-US" sz="1800" dirty="0">
                <a:solidFill>
                  <a:schemeClr val="bg1"/>
                </a:solidFill>
              </a:rPr>
              <a:t>Department of State Health </a:t>
            </a:r>
            <a:r>
              <a:rPr lang="en-US" sz="1800" dirty="0" smtClean="0">
                <a:solidFill>
                  <a:schemeClr val="bg1"/>
                </a:solidFill>
              </a:rPr>
              <a:t>Services)</a:t>
            </a:r>
            <a:endParaRPr lang="en-US" sz="1800" dirty="0">
              <a:solidFill>
                <a:schemeClr val="bg1"/>
              </a:solidFill>
            </a:endParaRPr>
          </a:p>
          <a:p>
            <a:pPr marL="0" lvl="1" indent="0">
              <a:buNone/>
            </a:pPr>
            <a:endParaRPr lang="en-US" sz="1800" dirty="0"/>
          </a:p>
        </p:txBody>
      </p:sp>
    </p:spTree>
    <p:extLst>
      <p:ext uri="{BB962C8B-B14F-4D97-AF65-F5344CB8AC3E}">
        <p14:creationId xmlns:p14="http://schemas.microsoft.com/office/powerpoint/2010/main" val="780627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Data-based Decision Making?</a:t>
            </a:r>
            <a:endParaRPr lang="en-US" dirty="0"/>
          </a:p>
        </p:txBody>
      </p:sp>
      <p:sp>
        <p:nvSpPr>
          <p:cNvPr id="3" name="Content Placeholder 2"/>
          <p:cNvSpPr>
            <a:spLocks noGrp="1"/>
          </p:cNvSpPr>
          <p:nvPr>
            <p:ph idx="1"/>
          </p:nvPr>
        </p:nvSpPr>
        <p:spPr/>
        <p:txBody>
          <a:bodyPr/>
          <a:lstStyle/>
          <a:p>
            <a:pPr>
              <a:spcBef>
                <a:spcPts val="400"/>
              </a:spcBef>
            </a:pPr>
            <a:r>
              <a:rPr lang="en-US" sz="2400" b="1" dirty="0" smtClean="0"/>
              <a:t>Definition:</a:t>
            </a:r>
            <a:r>
              <a:rPr lang="en-US" sz="2400" dirty="0" smtClean="0"/>
              <a:t> Decision making that is guided and supported by documented information – data – rather than based primarily or solely on personal experience, observation, anecdotes, or intuition/insight</a:t>
            </a:r>
          </a:p>
          <a:p>
            <a:pPr>
              <a:spcBef>
                <a:spcPts val="1200"/>
              </a:spcBef>
            </a:pPr>
            <a:r>
              <a:rPr lang="en-US" sz="2400" dirty="0" smtClean="0"/>
              <a:t>Data used by PC/PBs should include:</a:t>
            </a:r>
          </a:p>
          <a:p>
            <a:pPr lvl="1">
              <a:spcBef>
                <a:spcPts val="400"/>
              </a:spcBef>
            </a:pPr>
            <a:r>
              <a:rPr lang="en-US" sz="2400" i="1" dirty="0" smtClean="0"/>
              <a:t>Quantitative and/or qualitative information obtained and reviewed systematically using sound methods</a:t>
            </a:r>
          </a:p>
          <a:p>
            <a:pPr lvl="1">
              <a:spcBef>
                <a:spcPts val="400"/>
              </a:spcBef>
            </a:pPr>
            <a:r>
              <a:rPr lang="en-US" sz="2400" i="1" dirty="0" smtClean="0"/>
              <a:t>Information from multiple sources, gathered using several different approaches</a:t>
            </a:r>
          </a:p>
          <a:p>
            <a:pPr>
              <a:spcBef>
                <a:spcPts val="1200"/>
              </a:spcBef>
            </a:pPr>
            <a:r>
              <a:rPr lang="en-US" sz="2400" dirty="0" smtClean="0"/>
              <a:t>Some experts prefer the term “data-informed” decision making, since decisions are based on multiple factors </a:t>
            </a:r>
          </a:p>
          <a:p>
            <a:endParaRPr lang="en-US" dirty="0"/>
          </a:p>
        </p:txBody>
      </p:sp>
    </p:spTree>
    <p:extLst>
      <p:ext uri="{BB962C8B-B14F-4D97-AF65-F5344CB8AC3E}">
        <p14:creationId xmlns:p14="http://schemas.microsoft.com/office/powerpoint/2010/main" val="4213152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Qualitative v. Quantitative Data</a:t>
            </a:r>
            <a:endParaRPr lang="en-US" dirty="0"/>
          </a:p>
        </p:txBody>
      </p:sp>
      <p:sp>
        <p:nvSpPr>
          <p:cNvPr id="3" name="Content Placeholder 2"/>
          <p:cNvSpPr>
            <a:spLocks noGrp="1"/>
          </p:cNvSpPr>
          <p:nvPr>
            <p:ph idx="1"/>
          </p:nvPr>
        </p:nvSpPr>
        <p:spPr/>
        <p:txBody>
          <a:bodyPr/>
          <a:lstStyle/>
          <a:p>
            <a:r>
              <a:rPr lang="en-US" sz="2400" b="1" dirty="0" smtClean="0"/>
              <a:t>Quantitative data: </a:t>
            </a:r>
            <a:r>
              <a:rPr lang="en-US" sz="2400" dirty="0" smtClean="0"/>
              <a:t>Information that can be expressed in numbers, counted, or compared on a scale – such as epi data or PLWH survey data </a:t>
            </a:r>
          </a:p>
          <a:p>
            <a:pPr>
              <a:spcBef>
                <a:spcPts val="1200"/>
              </a:spcBef>
            </a:pPr>
            <a:r>
              <a:rPr lang="en-US" sz="2400" b="1" dirty="0" smtClean="0"/>
              <a:t>Qualitative data: </a:t>
            </a:r>
            <a:r>
              <a:rPr lang="en-US" sz="2400" dirty="0" smtClean="0"/>
              <a:t>Information that cannot easily be measured or expressed in numbers – such as narrative data from a focus group, consumer town hall meeting, open-ended interview, or direct observations</a:t>
            </a:r>
          </a:p>
          <a:p>
            <a:pPr lvl="1">
              <a:spcBef>
                <a:spcPts val="400"/>
              </a:spcBef>
            </a:pPr>
            <a:r>
              <a:rPr lang="en-US" sz="2400" i="1" dirty="0"/>
              <a:t>Usually described in terms of common themes and patterns of response </a:t>
            </a:r>
          </a:p>
          <a:p>
            <a:pPr lvl="1">
              <a:spcBef>
                <a:spcPts val="400"/>
              </a:spcBef>
            </a:pPr>
            <a:r>
              <a:rPr lang="en-US" sz="2400" i="1" dirty="0"/>
              <a:t>Often complement and help explain quantitative data</a:t>
            </a:r>
          </a:p>
          <a:p>
            <a:endParaRPr lang="en-US" sz="2400" dirty="0"/>
          </a:p>
        </p:txBody>
      </p:sp>
    </p:spTree>
    <p:extLst>
      <p:ext uri="{BB962C8B-B14F-4D97-AF65-F5344CB8AC3E}">
        <p14:creationId xmlns:p14="http://schemas.microsoft.com/office/powerpoint/2010/main" val="1053543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a:t>
            </a:r>
          </a:p>
        </p:txBody>
      </p:sp>
      <p:sp>
        <p:nvSpPr>
          <p:cNvPr id="5" name="Content Placeholder 4"/>
          <p:cNvSpPr>
            <a:spLocks noGrp="1"/>
          </p:cNvSpPr>
          <p:nvPr>
            <p:ph sz="half" idx="1"/>
          </p:nvPr>
        </p:nvSpPr>
        <p:spPr/>
        <p:txBody>
          <a:bodyPr/>
          <a:lstStyle/>
          <a:p>
            <a:pPr>
              <a:buFont typeface="Wingdings" charset="2"/>
              <a:buChar char="q"/>
            </a:pPr>
            <a:r>
              <a:rPr lang="en-US" dirty="0"/>
              <a:t>Helps establish, support, and improve systems of care.</a:t>
            </a:r>
          </a:p>
          <a:p>
            <a:pPr>
              <a:buFont typeface="Wingdings" charset="2"/>
              <a:buChar char="q"/>
            </a:pPr>
            <a:r>
              <a:rPr lang="en-US" dirty="0"/>
              <a:t>Data guide important HIV planning processes.</a:t>
            </a:r>
          </a:p>
          <a:p>
            <a:pPr>
              <a:buFont typeface="Wingdings" charset="2"/>
              <a:buChar char="q"/>
            </a:pPr>
            <a:r>
              <a:rPr lang="en-US" dirty="0"/>
              <a:t>Helps make accurate and appropriate planning decisions.</a:t>
            </a:r>
          </a:p>
          <a:p>
            <a:pPr>
              <a:buFont typeface="Wingdings" charset="2"/>
              <a:buChar char="q"/>
            </a:pPr>
            <a:endParaRPr lang="en-US" dirty="0"/>
          </a:p>
        </p:txBody>
      </p:sp>
      <p:sp>
        <p:nvSpPr>
          <p:cNvPr id="6" name="Content Placeholder 5"/>
          <p:cNvSpPr>
            <a:spLocks noGrp="1"/>
          </p:cNvSpPr>
          <p:nvPr>
            <p:ph sz="half" idx="2"/>
          </p:nvPr>
        </p:nvSpPr>
        <p:spPr/>
        <p:txBody>
          <a:bodyPr/>
          <a:lstStyle/>
          <a:p>
            <a:r>
              <a:rPr lang="en-US" dirty="0"/>
              <a:t>Helps avoid decision making based on ‘impassioned pleas’. </a:t>
            </a:r>
            <a:endParaRPr lang="en-US" dirty="0" smtClean="0"/>
          </a:p>
          <a:p>
            <a:r>
              <a:rPr lang="en-US" dirty="0" smtClean="0"/>
              <a:t>All of the above</a:t>
            </a:r>
            <a:endParaRPr lang="en-US" dirty="0"/>
          </a:p>
        </p:txBody>
      </p:sp>
      <p:sp>
        <p:nvSpPr>
          <p:cNvPr id="7" name="Text Placeholder 6"/>
          <p:cNvSpPr>
            <a:spLocks noGrp="1"/>
          </p:cNvSpPr>
          <p:nvPr>
            <p:ph type="body" sz="quarter" idx="10"/>
          </p:nvPr>
        </p:nvSpPr>
        <p:spPr/>
        <p:txBody>
          <a:bodyPr/>
          <a:lstStyle/>
          <a:p>
            <a:r>
              <a:rPr lang="en-US" dirty="0"/>
              <a:t>Why is it important to use data for HIV planning? </a:t>
            </a:r>
            <a:r>
              <a:rPr lang="en-US" dirty="0" smtClean="0"/>
              <a:t>(</a:t>
            </a:r>
            <a:r>
              <a:rPr lang="en-US" i="1" dirty="0" smtClean="0"/>
              <a:t>select one)</a:t>
            </a:r>
            <a:endParaRPr lang="en-US" i="1" dirty="0"/>
          </a:p>
        </p:txBody>
      </p:sp>
    </p:spTree>
    <p:extLst>
      <p:ext uri="{BB962C8B-B14F-4D97-AF65-F5344CB8AC3E}">
        <p14:creationId xmlns:p14="http://schemas.microsoft.com/office/powerpoint/2010/main" val="361862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Importance of Data</a:t>
            </a:r>
            <a:endParaRPr lang="en-US" dirty="0"/>
          </a:p>
        </p:txBody>
      </p:sp>
      <p:sp>
        <p:nvSpPr>
          <p:cNvPr id="3" name="Content Placeholder 2"/>
          <p:cNvSpPr>
            <a:spLocks noGrp="1"/>
          </p:cNvSpPr>
          <p:nvPr>
            <p:ph idx="1"/>
          </p:nvPr>
        </p:nvSpPr>
        <p:spPr/>
        <p:txBody>
          <a:bodyPr/>
          <a:lstStyle/>
          <a:p>
            <a:r>
              <a:rPr lang="en-US" altLang="en-US" sz="2800" b="1" dirty="0" smtClean="0"/>
              <a:t>Data-based decision making is essential </a:t>
            </a:r>
            <a:r>
              <a:rPr lang="en-US" altLang="en-US" sz="2800" dirty="0" smtClean="0"/>
              <a:t>to establishing, supporting, and improving a system of quality care</a:t>
            </a:r>
          </a:p>
          <a:p>
            <a:pPr>
              <a:spcBef>
                <a:spcPts val="1200"/>
              </a:spcBef>
            </a:pPr>
            <a:r>
              <a:rPr lang="en-US" altLang="en-US" sz="2800" b="1" dirty="0" smtClean="0"/>
              <a:t>Data guide the entire planning process </a:t>
            </a:r>
            <a:r>
              <a:rPr lang="en-US" altLang="en-US" sz="2800" dirty="0" smtClean="0"/>
              <a:t>– essential for all PC/PB roles:</a:t>
            </a:r>
          </a:p>
          <a:p>
            <a:pPr lvl="1"/>
            <a:r>
              <a:rPr lang="en-US" altLang="en-US" sz="2400" dirty="0" smtClean="0"/>
              <a:t>Understanding service needs, barriers, and gaps in your service area – overall and for PLWH subpopulations</a:t>
            </a:r>
          </a:p>
          <a:p>
            <a:pPr lvl="1"/>
            <a:r>
              <a:rPr lang="en-US" altLang="en-US" sz="2400" dirty="0" smtClean="0"/>
              <a:t>Making sound decisions about use of available funds</a:t>
            </a:r>
          </a:p>
          <a:p>
            <a:pPr lvl="1"/>
            <a:r>
              <a:rPr lang="en-US" altLang="en-US" sz="2400" dirty="0" smtClean="0"/>
              <a:t>Targeting funds to particular service models, geographic areas, and PLWH subpopulations</a:t>
            </a:r>
          </a:p>
          <a:p>
            <a:pPr lvl="1"/>
            <a:r>
              <a:rPr lang="en-US" altLang="en-US" sz="2400" dirty="0" smtClean="0"/>
              <a:t>Improving care for disproportionately affected groups</a:t>
            </a:r>
          </a:p>
          <a:p>
            <a:endParaRPr lang="en-US" sz="2800" dirty="0"/>
          </a:p>
        </p:txBody>
      </p:sp>
    </p:spTree>
    <p:extLst>
      <p:ext uri="{BB962C8B-B14F-4D97-AF65-F5344CB8AC3E}">
        <p14:creationId xmlns:p14="http://schemas.microsoft.com/office/powerpoint/2010/main" val="70887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 of Using Data</a:t>
            </a:r>
            <a:endParaRPr lang="en-US" dirty="0"/>
          </a:p>
        </p:txBody>
      </p:sp>
      <p:sp>
        <p:nvSpPr>
          <p:cNvPr id="3" name="Content Placeholder 2"/>
          <p:cNvSpPr>
            <a:spLocks noGrp="1"/>
          </p:cNvSpPr>
          <p:nvPr>
            <p:ph idx="1"/>
          </p:nvPr>
        </p:nvSpPr>
        <p:spPr/>
        <p:txBody>
          <a:bodyPr/>
          <a:lstStyle/>
          <a:p>
            <a:pPr>
              <a:spcBef>
                <a:spcPts val="1800"/>
              </a:spcBef>
            </a:pPr>
            <a:r>
              <a:rPr lang="en-US" altLang="en-US" sz="2800" dirty="0" smtClean="0"/>
              <a:t>Everyone uses data in daily life, but people new to community planning may have limited experience in use of data for planning decisions</a:t>
            </a:r>
          </a:p>
          <a:p>
            <a:pPr>
              <a:spcBef>
                <a:spcPts val="1800"/>
              </a:spcBef>
            </a:pPr>
            <a:r>
              <a:rPr lang="en-US" altLang="en-US" sz="2800" dirty="0" smtClean="0"/>
              <a:t>Most PC/PB members need training on HIV-related data terms, </a:t>
            </a:r>
            <a:br>
              <a:rPr lang="en-US" altLang="en-US" sz="2800" dirty="0" smtClean="0"/>
            </a:br>
            <a:r>
              <a:rPr lang="en-US" altLang="en-US" sz="2800" dirty="0" smtClean="0"/>
              <a:t>data sources, and how to assess and use data</a:t>
            </a:r>
          </a:p>
          <a:p>
            <a:pPr>
              <a:spcBef>
                <a:spcPts val="1800"/>
              </a:spcBef>
            </a:pPr>
            <a:r>
              <a:rPr lang="en-US" altLang="en-US" sz="2800" dirty="0" smtClean="0"/>
              <a:t>Data are not always presented in user-friendly formats</a:t>
            </a:r>
          </a:p>
          <a:p>
            <a:pPr>
              <a:spcBef>
                <a:spcPts val="1800"/>
              </a:spcBef>
            </a:pPr>
            <a:r>
              <a:rPr lang="en-US" altLang="en-US" sz="2800" dirty="0" smtClean="0"/>
              <a:t>Full discussion and review of new data and analyses require time </a:t>
            </a:r>
            <a:br>
              <a:rPr lang="en-US" altLang="en-US" sz="2800" dirty="0" smtClean="0"/>
            </a:br>
            <a:r>
              <a:rPr lang="en-US" altLang="en-US" sz="2800" dirty="0" smtClean="0"/>
              <a:t>and effort </a:t>
            </a:r>
            <a:endParaRPr lang="en-US" altLang="en-US" sz="2800" dirty="0"/>
          </a:p>
        </p:txBody>
      </p:sp>
    </p:spTree>
    <p:extLst>
      <p:ext uri="{BB962C8B-B14F-4D97-AF65-F5344CB8AC3E}">
        <p14:creationId xmlns:p14="http://schemas.microsoft.com/office/powerpoint/2010/main" val="2063319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5" name="Text Placeholder 4"/>
          <p:cNvSpPr>
            <a:spLocks noGrp="1"/>
          </p:cNvSpPr>
          <p:nvPr>
            <p:ph type="body" sz="quarter" idx="10"/>
          </p:nvPr>
        </p:nvSpPr>
        <p:spPr/>
        <p:txBody>
          <a:bodyPr/>
          <a:lstStyle/>
          <a:p>
            <a:r>
              <a:rPr lang="en-US" sz="3600" dirty="0" smtClean="0"/>
              <a:t>What are some of your PC/PB’s challenges in using data for HIV planning? Chat in answer.</a:t>
            </a:r>
          </a:p>
          <a:p>
            <a:endParaRPr lang="en-US" dirty="0"/>
          </a:p>
        </p:txBody>
      </p:sp>
    </p:spTree>
    <p:extLst>
      <p:ext uri="{BB962C8B-B14F-4D97-AF65-F5344CB8AC3E}">
        <p14:creationId xmlns:p14="http://schemas.microsoft.com/office/powerpoint/2010/main" val="149747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How PC/PBs Use Data to Illuminate and Address Disparities</a:t>
            </a:r>
            <a:br>
              <a:rPr lang="en-US" smtClean="0"/>
            </a:br>
            <a:endParaRPr lang="en-US" dirty="0"/>
          </a:p>
        </p:txBody>
      </p:sp>
    </p:spTree>
    <p:extLst>
      <p:ext uri="{BB962C8B-B14F-4D97-AF65-F5344CB8AC3E}">
        <p14:creationId xmlns:p14="http://schemas.microsoft.com/office/powerpoint/2010/main" val="270025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Four Common Types of Disparities Addressed </a:t>
            </a:r>
            <a:br>
              <a:rPr lang="en-US" dirty="0" smtClean="0"/>
            </a:br>
            <a:r>
              <a:rPr lang="en-US" dirty="0" smtClean="0"/>
              <a:t>Through HIV Planning</a:t>
            </a:r>
            <a:br>
              <a:rPr lang="en-US" dirty="0" smtClean="0"/>
            </a:br>
            <a:endParaRPr lang="en-US" dirty="0"/>
          </a:p>
        </p:txBody>
      </p:sp>
      <p:sp>
        <p:nvSpPr>
          <p:cNvPr id="3" name="Content Placeholder 2"/>
          <p:cNvSpPr>
            <a:spLocks noGrp="1"/>
          </p:cNvSpPr>
          <p:nvPr>
            <p:ph idx="1"/>
          </p:nvPr>
        </p:nvSpPr>
        <p:spPr/>
        <p:txBody>
          <a:bodyPr/>
          <a:lstStyle/>
          <a:p>
            <a:pPr>
              <a:spcBef>
                <a:spcPts val="1800"/>
              </a:spcBef>
            </a:pPr>
            <a:r>
              <a:rPr lang="en-US" dirty="0" smtClean="0"/>
              <a:t>Unmet need</a:t>
            </a:r>
          </a:p>
          <a:p>
            <a:pPr>
              <a:spcBef>
                <a:spcPts val="1800"/>
              </a:spcBef>
            </a:pPr>
            <a:r>
              <a:rPr lang="en-US" dirty="0" smtClean="0"/>
              <a:t>Service gaps</a:t>
            </a:r>
          </a:p>
          <a:p>
            <a:pPr>
              <a:spcBef>
                <a:spcPts val="1800"/>
              </a:spcBef>
            </a:pPr>
            <a:r>
              <a:rPr lang="en-US" dirty="0" smtClean="0"/>
              <a:t>Availability of services</a:t>
            </a:r>
          </a:p>
          <a:p>
            <a:pPr>
              <a:spcBef>
                <a:spcPts val="1800"/>
              </a:spcBef>
            </a:pPr>
            <a:r>
              <a:rPr lang="en-US" dirty="0" smtClean="0"/>
              <a:t>Geographic disparities</a:t>
            </a:r>
            <a:endParaRPr lang="en-US" dirty="0"/>
          </a:p>
        </p:txBody>
      </p:sp>
    </p:spTree>
    <p:extLst>
      <p:ext uri="{BB962C8B-B14F-4D97-AF65-F5344CB8AC3E}">
        <p14:creationId xmlns:p14="http://schemas.microsoft.com/office/powerpoint/2010/main" val="4030288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Unmet Need</a:t>
            </a:r>
            <a:endParaRPr lang="en-US" dirty="0"/>
          </a:p>
        </p:txBody>
      </p:sp>
      <p:sp>
        <p:nvSpPr>
          <p:cNvPr id="3" name="Content Placeholder 2"/>
          <p:cNvSpPr>
            <a:spLocks noGrp="1"/>
          </p:cNvSpPr>
          <p:nvPr>
            <p:ph idx="1"/>
          </p:nvPr>
        </p:nvSpPr>
        <p:spPr/>
        <p:txBody>
          <a:bodyPr/>
          <a:lstStyle/>
          <a:p>
            <a:r>
              <a:rPr lang="en-US" sz="2400" b="1" dirty="0" smtClean="0"/>
              <a:t>What it is: </a:t>
            </a:r>
            <a:r>
              <a:rPr lang="en-US" sz="2400" dirty="0" smtClean="0"/>
              <a:t>Refers to individuals with HIV in a jurisdiction who know their status but are not receiving HIV-related medical care </a:t>
            </a:r>
            <a:endParaRPr lang="en-US" altLang="en-US" sz="2400" dirty="0" smtClean="0"/>
          </a:p>
          <a:p>
            <a:pPr>
              <a:spcBef>
                <a:spcPts val="1200"/>
              </a:spcBef>
            </a:pPr>
            <a:r>
              <a:rPr lang="en-US" altLang="en-US" sz="2400" b="1" dirty="0" smtClean="0"/>
              <a:t>How it’s measured: </a:t>
            </a:r>
            <a:r>
              <a:rPr lang="en-US" altLang="en-US" sz="2400" dirty="0" smtClean="0"/>
              <a:t>Estimate based on a HRSA/HAB Unmet Need Framework, now being updated – basic approach: </a:t>
            </a:r>
          </a:p>
          <a:p>
            <a:pPr lvl="1"/>
            <a:r>
              <a:rPr lang="en-US" altLang="en-US" sz="2400" i="1" dirty="0" smtClean="0"/>
              <a:t>Determine the number of PLWH in the jurisdiction through surveillance data</a:t>
            </a:r>
          </a:p>
          <a:p>
            <a:pPr lvl="1"/>
            <a:r>
              <a:rPr lang="en-US" altLang="en-US" sz="2400" i="1" dirty="0" smtClean="0"/>
              <a:t>Subtract the number who are “in care” based on measures like viral load or CD4 count – the rest are assumed to be out of care and have unmet need.</a:t>
            </a:r>
          </a:p>
          <a:p>
            <a:pPr>
              <a:spcBef>
                <a:spcPts val="1200"/>
              </a:spcBef>
            </a:pPr>
            <a:r>
              <a:rPr lang="en-US" sz="2400" b="1" dirty="0" smtClean="0"/>
              <a:t>How it can be addressed with HIV planning: </a:t>
            </a:r>
            <a:r>
              <a:rPr lang="en-US" sz="2400" dirty="0" smtClean="0"/>
              <a:t>Provide funding for service categories and help develop s</a:t>
            </a:r>
            <a:r>
              <a:rPr lang="en-US" altLang="en-US" sz="2400" dirty="0" smtClean="0"/>
              <a:t>trategies that link PLWH to care immediately after diagnosis and for find, relink, and retain in care those who dropped out</a:t>
            </a:r>
            <a:endParaRPr lang="en-US" sz="2400" dirty="0"/>
          </a:p>
        </p:txBody>
      </p:sp>
    </p:spTree>
    <p:extLst>
      <p:ext uri="{BB962C8B-B14F-4D97-AF65-F5344CB8AC3E}">
        <p14:creationId xmlns:p14="http://schemas.microsoft.com/office/powerpoint/2010/main" val="2269957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Gaps</a:t>
            </a:r>
            <a:endParaRPr lang="en-US" dirty="0"/>
          </a:p>
        </p:txBody>
      </p:sp>
      <p:sp>
        <p:nvSpPr>
          <p:cNvPr id="3" name="Content Placeholder 2"/>
          <p:cNvSpPr>
            <a:spLocks noGrp="1"/>
          </p:cNvSpPr>
          <p:nvPr>
            <p:ph idx="1"/>
          </p:nvPr>
        </p:nvSpPr>
        <p:spPr/>
        <p:txBody>
          <a:bodyPr/>
          <a:lstStyle/>
          <a:p>
            <a:r>
              <a:rPr lang="en-US" altLang="en-US" sz="2400" b="1" dirty="0" smtClean="0"/>
              <a:t>What it is: </a:t>
            </a:r>
            <a:r>
              <a:rPr lang="en-US" altLang="en-US" sz="2400" dirty="0" smtClean="0"/>
              <a:t>The identified unfulfilled need for HIV- related services other than primary medical care among individuals who know their HIV status and live in a specified geographic area. </a:t>
            </a:r>
          </a:p>
          <a:p>
            <a:pPr lvl="1"/>
            <a:r>
              <a:rPr lang="en-US" sz="2400" i="1" dirty="0" smtClean="0"/>
              <a:t>This term is used to avoid confusion with the HAB definition of “unmet need” as referring to primary medical care.</a:t>
            </a:r>
            <a:endParaRPr lang="en-US" altLang="en-US" sz="2400" i="1" dirty="0" smtClean="0"/>
          </a:p>
          <a:p>
            <a:pPr>
              <a:spcBef>
                <a:spcPts val="1200"/>
              </a:spcBef>
            </a:pPr>
            <a:r>
              <a:rPr lang="en-US" sz="2400" b="1" dirty="0" smtClean="0"/>
              <a:t>How it’s measured: </a:t>
            </a:r>
            <a:r>
              <a:rPr lang="en-US" sz="2400" dirty="0" smtClean="0"/>
              <a:t>Through needs assessment &amp; recipient data</a:t>
            </a:r>
          </a:p>
          <a:p>
            <a:pPr lvl="1"/>
            <a:r>
              <a:rPr lang="en-US" sz="2400" i="1" dirty="0" smtClean="0"/>
              <a:t>A PLWH survey asking what services they needed but didn’t receive</a:t>
            </a:r>
          </a:p>
          <a:p>
            <a:pPr lvl="1"/>
            <a:r>
              <a:rPr lang="en-US" sz="2400" i="1" dirty="0" smtClean="0"/>
              <a:t>Recipient identification of services with waiting lists or appointment delays</a:t>
            </a:r>
          </a:p>
          <a:p>
            <a:pPr>
              <a:spcBef>
                <a:spcPts val="1200"/>
              </a:spcBef>
            </a:pPr>
            <a:r>
              <a:rPr lang="en-US" sz="2400" b="1" dirty="0" smtClean="0"/>
              <a:t>How it can be addressed with HIV planning: </a:t>
            </a:r>
            <a:r>
              <a:rPr lang="en-US" sz="2400" dirty="0" smtClean="0"/>
              <a:t>Provide funding or directives designed to make needed services more available  </a:t>
            </a:r>
          </a:p>
          <a:p>
            <a:endParaRPr lang="en-US" sz="2400" dirty="0"/>
          </a:p>
        </p:txBody>
      </p:sp>
    </p:spTree>
    <p:extLst>
      <p:ext uri="{BB962C8B-B14F-4D97-AF65-F5344CB8AC3E}">
        <p14:creationId xmlns:p14="http://schemas.microsoft.com/office/powerpoint/2010/main" val="2089255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Instructions for asking a question " title="Instructions "/>
          <p:cNvGrpSpPr/>
          <p:nvPr/>
        </p:nvGrpSpPr>
        <p:grpSpPr>
          <a:xfrm>
            <a:off x="2643479" y="1049096"/>
            <a:ext cx="6905043" cy="4970704"/>
            <a:chOff x="1066800" y="287096"/>
            <a:chExt cx="6905043" cy="4970704"/>
          </a:xfrm>
        </p:grpSpPr>
        <p:pic>
          <p:nvPicPr>
            <p:cNvPr id="11" name="Picture 2" descr="How to Ask a Question Title" title="How to Ask a Question Title "/>
            <p:cNvPicPr>
              <a:picLocks noChangeAspect="1" noChangeArrowheads="1"/>
            </p:cNvPicPr>
            <p:nvPr/>
          </p:nvPicPr>
          <p:blipFill rotWithShape="1">
            <a:blip r:embed="rId3">
              <a:extLst>
                <a:ext uri="{28A0092B-C50C-407E-A947-70E740481C1C}">
                  <a14:useLocalDpi xmlns:a14="http://schemas.microsoft.com/office/drawing/2010/main" val="0"/>
                </a:ext>
              </a:extLst>
            </a:blip>
            <a:srcRect b="5201"/>
            <a:stretch/>
          </p:blipFill>
          <p:spPr bwMode="auto">
            <a:xfrm>
              <a:off x="1066800" y="287096"/>
              <a:ext cx="6905043" cy="497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Planning CHATT | TARGET Center - Google Chrome"/>
            <p:cNvPicPr>
              <a:picLocks noChangeAspect="1"/>
            </p:cNvPicPr>
            <p:nvPr/>
          </p:nvPicPr>
          <p:blipFill rotWithShape="1">
            <a:blip r:embed="rId4">
              <a:extLst>
                <a:ext uri="{28A0092B-C50C-407E-A947-70E740481C1C}">
                  <a14:useLocalDpi xmlns:a14="http://schemas.microsoft.com/office/drawing/2010/main" val="0"/>
                </a:ext>
              </a:extLst>
            </a:blip>
            <a:srcRect l="5846" t="8521" r="7098" b="2905"/>
            <a:stretch/>
          </p:blipFill>
          <p:spPr>
            <a:xfrm>
              <a:off x="1159044" y="533400"/>
              <a:ext cx="6689556" cy="3657599"/>
            </a:xfrm>
            <a:prstGeom prst="rect">
              <a:avLst/>
            </a:prstGeom>
          </p:spPr>
        </p:pic>
      </p:grpSp>
      <p:sp>
        <p:nvSpPr>
          <p:cNvPr id="6" name="Rectangle 1" descr="Instructions for asking a question" title="Instructions "/>
          <p:cNvSpPr>
            <a:spLocks noChangeArrowheads="1"/>
          </p:cNvSpPr>
          <p:nvPr/>
        </p:nvSpPr>
        <p:spPr bwMode="auto">
          <a:xfrm>
            <a:off x="0" y="-24304"/>
            <a:ext cx="12192000" cy="6863254"/>
          </a:xfrm>
          <a:prstGeom prst="rect">
            <a:avLst/>
          </a:prstGeom>
          <a:solidFill>
            <a:schemeClr val="tx1">
              <a:alpha val="63136"/>
            </a:schemeClr>
          </a:solidFill>
          <a:ln>
            <a:noFill/>
          </a:ln>
          <a:effectLst>
            <a:outerShdw blurRad="63500" dist="38099" dir="2700000" algn="ctr" rotWithShape="0">
              <a:schemeClr val="bg2">
                <a:alpha val="74997"/>
              </a:schemeClr>
            </a:outerShdw>
          </a:effectLs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Lucida Grande" charset="0"/>
              <a:ea typeface="ヒラギノ角ゴ ProN W3" charset="0"/>
              <a:cs typeface="Arial" charset="0"/>
              <a:sym typeface="Lucida Grande" charset="0"/>
            </a:endParaRPr>
          </a:p>
        </p:txBody>
      </p:sp>
      <p:sp>
        <p:nvSpPr>
          <p:cNvPr id="51203" name="Title 1"/>
          <p:cNvSpPr>
            <a:spLocks noGrp="1"/>
          </p:cNvSpPr>
          <p:nvPr>
            <p:ph type="title"/>
          </p:nvPr>
        </p:nvSpPr>
        <p:spPr>
          <a:xfrm>
            <a:off x="2100273" y="685800"/>
            <a:ext cx="6281737" cy="1143000"/>
          </a:xfrm>
        </p:spPr>
        <p:txBody>
          <a:bodyPr>
            <a:normAutofit/>
          </a:bodyPr>
          <a:lstStyle/>
          <a:p>
            <a:pPr algn="l" eaLnBrk="1" hangingPunct="1"/>
            <a:r>
              <a:rPr lang="en-US" altLang="en-US" sz="4800" dirty="0">
                <a:solidFill>
                  <a:schemeClr val="bg1"/>
                </a:solidFill>
              </a:rPr>
              <a:t>How to Ask a Question</a:t>
            </a:r>
          </a:p>
        </p:txBody>
      </p:sp>
      <p:sp>
        <p:nvSpPr>
          <p:cNvPr id="25" name="Content Placeholder 2"/>
          <p:cNvSpPr>
            <a:spLocks noGrp="1"/>
          </p:cNvSpPr>
          <p:nvPr>
            <p:ph idx="1"/>
          </p:nvPr>
        </p:nvSpPr>
        <p:spPr>
          <a:xfrm>
            <a:off x="2159001" y="1798638"/>
            <a:ext cx="6146799" cy="3763962"/>
          </a:xfrm>
        </p:spPr>
        <p:txBody>
          <a:bodyPr rtlCol="0">
            <a:normAutofit/>
          </a:bodyPr>
          <a:lstStyle/>
          <a:p>
            <a:pPr fontAlgn="auto">
              <a:spcBef>
                <a:spcPts val="0"/>
              </a:spcBef>
              <a:spcAft>
                <a:spcPts val="1200"/>
              </a:spcAft>
              <a:buClr>
                <a:schemeClr val="bg1"/>
              </a:buClr>
              <a:buFont typeface="Wingdings" charset="2"/>
              <a:buChar char="§"/>
              <a:defRPr/>
            </a:pPr>
            <a:r>
              <a:rPr sz="2500" dirty="0">
                <a:solidFill>
                  <a:schemeClr val="bg1"/>
                </a:solidFill>
                <a:ea typeface="ＭＳ Ｐゴシック" charset="0"/>
              </a:rPr>
              <a:t>Attendees are in </a:t>
            </a:r>
            <a:r>
              <a:rPr sz="2500" b="1" dirty="0">
                <a:solidFill>
                  <a:schemeClr val="bg1"/>
                </a:solidFill>
                <a:ea typeface="ＭＳ Ｐゴシック" charset="0"/>
              </a:rPr>
              <a:t>listen-only</a:t>
            </a:r>
            <a:r>
              <a:rPr sz="2500" dirty="0">
                <a:solidFill>
                  <a:schemeClr val="bg1"/>
                </a:solidFill>
                <a:ea typeface="ＭＳ Ｐゴシック" charset="0"/>
              </a:rPr>
              <a:t> mode. </a:t>
            </a:r>
          </a:p>
          <a:p>
            <a:pPr fontAlgn="auto">
              <a:spcBef>
                <a:spcPts val="0"/>
              </a:spcBef>
              <a:spcAft>
                <a:spcPts val="1200"/>
              </a:spcAft>
              <a:buClr>
                <a:schemeClr val="bg1"/>
              </a:buClr>
              <a:buFont typeface="Wingdings" charset="2"/>
              <a:buChar char="§"/>
              <a:defRPr/>
            </a:pPr>
            <a:r>
              <a:rPr sz="2500" dirty="0">
                <a:solidFill>
                  <a:schemeClr val="bg1"/>
                </a:solidFill>
                <a:ea typeface="ＭＳ Ｐゴシック" charset="0"/>
              </a:rPr>
              <a:t>If you have a question, </a:t>
            </a:r>
            <a:r>
              <a:rPr sz="2500" b="1" dirty="0">
                <a:solidFill>
                  <a:schemeClr val="bg1"/>
                </a:solidFill>
                <a:ea typeface="ＭＳ Ｐゴシック" charset="0"/>
              </a:rPr>
              <a:t>use the chat box</a:t>
            </a:r>
            <a:r>
              <a:rPr sz="2500" dirty="0">
                <a:solidFill>
                  <a:schemeClr val="bg1"/>
                </a:solidFill>
                <a:ea typeface="ＭＳ Ｐゴシック" charset="0"/>
              </a:rPr>
              <a:t> at the lower-left of your screen to chat with the presenter.</a:t>
            </a:r>
          </a:p>
          <a:p>
            <a:pPr fontAlgn="auto">
              <a:spcBef>
                <a:spcPts val="0"/>
              </a:spcBef>
              <a:spcAft>
                <a:spcPts val="1200"/>
              </a:spcAft>
              <a:buClr>
                <a:schemeClr val="bg1"/>
              </a:buClr>
              <a:buFont typeface="Wingdings" charset="2"/>
              <a:buChar char="§"/>
              <a:defRPr/>
            </a:pPr>
            <a:r>
              <a:rPr sz="2500" dirty="0">
                <a:solidFill>
                  <a:schemeClr val="bg1"/>
                </a:solidFill>
                <a:ea typeface="ＭＳ Ｐゴシック" charset="0"/>
              </a:rPr>
              <a:t>You may also </a:t>
            </a:r>
            <a:r>
              <a:rPr sz="2500" b="1" dirty="0">
                <a:solidFill>
                  <a:schemeClr val="bg1"/>
                </a:solidFill>
                <a:ea typeface="ＭＳ Ｐゴシック" charset="0"/>
              </a:rPr>
              <a:t>email questions </a:t>
            </a:r>
            <a:r>
              <a:rPr sz="2500" dirty="0">
                <a:solidFill>
                  <a:schemeClr val="bg1"/>
                </a:solidFill>
                <a:ea typeface="ＭＳ Ｐゴシック" charset="0"/>
              </a:rPr>
              <a:t>to </a:t>
            </a:r>
            <a:r>
              <a:rPr lang="en-US" sz="2500" u="sng" dirty="0">
                <a:solidFill>
                  <a:schemeClr val="bg1"/>
                </a:solidFill>
                <a:ea typeface="ＭＳ Ｐゴシック" charset="0"/>
              </a:rPr>
              <a:t>planningCHATT</a:t>
            </a:r>
            <a:r>
              <a:rPr sz="2500" u="sng" dirty="0">
                <a:solidFill>
                  <a:schemeClr val="bg1"/>
                </a:solidFill>
                <a:ea typeface="ＭＳ Ｐゴシック" charset="0"/>
              </a:rPr>
              <a:t>@jsi.com</a:t>
            </a:r>
            <a:r>
              <a:rPr sz="2500" dirty="0">
                <a:solidFill>
                  <a:schemeClr val="bg1"/>
                </a:solidFill>
                <a:ea typeface="ＭＳ Ｐゴシック" charset="0"/>
              </a:rPr>
              <a:t> after the webinar.</a:t>
            </a:r>
          </a:p>
        </p:txBody>
      </p:sp>
      <p:pic>
        <p:nvPicPr>
          <p:cNvPr id="2" name="Picture 1" descr="Picture of a chat box" title="Pictur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833" y="612222"/>
            <a:ext cx="1986312" cy="5722961"/>
          </a:xfrm>
          <a:prstGeom prst="rect">
            <a:avLst/>
          </a:prstGeom>
        </p:spPr>
      </p:pic>
      <p:sp>
        <p:nvSpPr>
          <p:cNvPr id="27" name="Oval 26" descr="Chat with presenter section of chat box " title="Chat with presenter "/>
          <p:cNvSpPr>
            <a:spLocks noChangeArrowheads="1"/>
          </p:cNvSpPr>
          <p:nvPr/>
        </p:nvSpPr>
        <p:spPr bwMode="auto">
          <a:xfrm>
            <a:off x="9525000" y="5518150"/>
            <a:ext cx="2514600" cy="1035050"/>
          </a:xfrm>
          <a:prstGeom prst="ellipse">
            <a:avLst/>
          </a:prstGeom>
          <a:noFill/>
          <a:ln w="28575">
            <a:solidFill>
              <a:srgbClr val="E04E0D"/>
            </a:solidFill>
            <a:round/>
            <a:headEnd/>
            <a:tailEnd/>
          </a:ln>
          <a:effectLst>
            <a:outerShdw blurRad="40000" dist="23000" dir="5400000" rotWithShape="0">
              <a:srgbClr val="808080">
                <a:alpha val="34998"/>
              </a:srgbClr>
            </a:outerShdw>
          </a:effectLst>
          <a:extLst/>
        </p:spPr>
        <p:txBody>
          <a:bodyPr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charset="0"/>
              <a:sym typeface="Lucida Grande" charset="0"/>
            </a:endParaRPr>
          </a:p>
        </p:txBody>
      </p:sp>
    </p:spTree>
    <p:extLst>
      <p:ext uri="{BB962C8B-B14F-4D97-AF65-F5344CB8AC3E}">
        <p14:creationId xmlns:p14="http://schemas.microsoft.com/office/powerpoint/2010/main" val="795752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Availability of Services</a:t>
            </a:r>
            <a:endParaRPr lang="en-US" dirty="0"/>
          </a:p>
        </p:txBody>
      </p:sp>
      <p:sp>
        <p:nvSpPr>
          <p:cNvPr id="3" name="Content Placeholder 2"/>
          <p:cNvSpPr>
            <a:spLocks noGrp="1"/>
          </p:cNvSpPr>
          <p:nvPr>
            <p:ph idx="1"/>
          </p:nvPr>
        </p:nvSpPr>
        <p:spPr/>
        <p:txBody>
          <a:bodyPr/>
          <a:lstStyle/>
          <a:p>
            <a:r>
              <a:rPr lang="en-US" sz="2400" b="1" dirty="0" smtClean="0"/>
              <a:t>What it is: </a:t>
            </a:r>
            <a:r>
              <a:rPr lang="en-US" altLang="en-US" sz="2400" dirty="0" smtClean="0"/>
              <a:t>Level or number of available “slots” within a service category in a specified geographic area, and whether there are waiting lists</a:t>
            </a:r>
          </a:p>
          <a:p>
            <a:pPr>
              <a:spcBef>
                <a:spcPts val="1200"/>
              </a:spcBef>
            </a:pPr>
            <a:r>
              <a:rPr lang="en-US" sz="2400" b="1" dirty="0" smtClean="0"/>
              <a:t>How it’s measured: </a:t>
            </a:r>
            <a:r>
              <a:rPr lang="en-US" sz="2400" dirty="0" smtClean="0"/>
              <a:t>As part of a Resource Inventory or Profile of Provider Capacity and Capability, asking providers (Part A and non-Part A) how many service slots they have for each HIV service, and whether they have more demand than slots</a:t>
            </a:r>
          </a:p>
          <a:p>
            <a:pPr>
              <a:spcBef>
                <a:spcPts val="1200"/>
              </a:spcBef>
            </a:pPr>
            <a:r>
              <a:rPr lang="en-US" sz="2400" b="1" dirty="0" smtClean="0"/>
              <a:t>How it can be addressed with HIV planning: </a:t>
            </a:r>
            <a:r>
              <a:rPr lang="en-US" sz="2400" dirty="0" smtClean="0"/>
              <a:t>Increase funding for service categories with insufficient slots or explore refined service models  </a:t>
            </a:r>
            <a:endParaRPr lang="en-US" sz="2400" dirty="0"/>
          </a:p>
        </p:txBody>
      </p:sp>
    </p:spTree>
    <p:extLst>
      <p:ext uri="{BB962C8B-B14F-4D97-AF65-F5344CB8AC3E}">
        <p14:creationId xmlns:p14="http://schemas.microsoft.com/office/powerpoint/2010/main" val="115700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Geographic Disparities</a:t>
            </a:r>
            <a:endParaRPr lang="en-US" dirty="0"/>
          </a:p>
        </p:txBody>
      </p:sp>
      <p:sp>
        <p:nvSpPr>
          <p:cNvPr id="3" name="Content Placeholder 2"/>
          <p:cNvSpPr>
            <a:spLocks noGrp="1"/>
          </p:cNvSpPr>
          <p:nvPr>
            <p:ph idx="1"/>
          </p:nvPr>
        </p:nvSpPr>
        <p:spPr/>
        <p:txBody>
          <a:bodyPr/>
          <a:lstStyle/>
          <a:p>
            <a:r>
              <a:rPr lang="en-US" sz="2400" b="1" dirty="0" smtClean="0"/>
              <a:t>What it is: </a:t>
            </a:r>
            <a:r>
              <a:rPr lang="en-US" altLang="en-US" sz="2400" dirty="0" smtClean="0"/>
              <a:t>Differences in access to needed services based on where an </a:t>
            </a:r>
            <a:br>
              <a:rPr lang="en-US" altLang="en-US" sz="2400" dirty="0" smtClean="0"/>
            </a:br>
            <a:r>
              <a:rPr lang="en-US" altLang="en-US" sz="2400" dirty="0" smtClean="0"/>
              <a:t>individual lives </a:t>
            </a:r>
            <a:endParaRPr lang="en-US" sz="2400" dirty="0" smtClean="0"/>
          </a:p>
          <a:p>
            <a:pPr>
              <a:spcBef>
                <a:spcPts val="1200"/>
              </a:spcBef>
            </a:pPr>
            <a:r>
              <a:rPr lang="en-US" sz="2400" b="1" dirty="0" smtClean="0"/>
              <a:t>How it’s measured: </a:t>
            </a:r>
            <a:r>
              <a:rPr lang="en-US" sz="2400" dirty="0" smtClean="0"/>
              <a:t>By comparing the number (or capacity) of service providers offering needed services across geographic areas in the EMA or TGA in an </a:t>
            </a:r>
            <a:br>
              <a:rPr lang="en-US" sz="2400" dirty="0" smtClean="0"/>
            </a:br>
            <a:r>
              <a:rPr lang="en-US" sz="2400" dirty="0" smtClean="0"/>
              <a:t>accessible way </a:t>
            </a:r>
          </a:p>
          <a:p>
            <a:pPr>
              <a:spcBef>
                <a:spcPts val="1200"/>
              </a:spcBef>
            </a:pPr>
            <a:r>
              <a:rPr lang="en-US" sz="2400" b="1" dirty="0" smtClean="0"/>
              <a:t>How it can be addressed with HIV planning: </a:t>
            </a:r>
            <a:r>
              <a:rPr lang="en-US" sz="2400" dirty="0" smtClean="0"/>
              <a:t>EMAs and TGAs can use this information, found in the needs assessment, to better understand and address geographic disparities and inequities in access to care. </a:t>
            </a:r>
          </a:p>
          <a:p>
            <a:endParaRPr lang="en-US" dirty="0"/>
          </a:p>
        </p:txBody>
      </p:sp>
    </p:spTree>
    <p:extLst>
      <p:ext uri="{BB962C8B-B14F-4D97-AF65-F5344CB8AC3E}">
        <p14:creationId xmlns:p14="http://schemas.microsoft.com/office/powerpoint/2010/main" val="371646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and Sources of Data Commonly Used for RWHAP Planning</a:t>
            </a:r>
          </a:p>
        </p:txBody>
      </p:sp>
    </p:spTree>
    <p:extLst>
      <p:ext uri="{BB962C8B-B14F-4D97-AF65-F5344CB8AC3E}">
        <p14:creationId xmlns:p14="http://schemas.microsoft.com/office/powerpoint/2010/main" val="3306376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sz="half" idx="1"/>
          </p:nvPr>
        </p:nvSpPr>
        <p:spPr>
          <a:xfrm>
            <a:off x="609600" y="2925763"/>
            <a:ext cx="8302388" cy="3200400"/>
          </a:xfrm>
        </p:spPr>
        <p:txBody>
          <a:bodyPr/>
          <a:lstStyle/>
          <a:p>
            <a:r>
              <a:rPr lang="en-US" dirty="0"/>
              <a:t>Epidemiologic Profile Data</a:t>
            </a:r>
          </a:p>
          <a:p>
            <a:r>
              <a:rPr lang="en-US" dirty="0"/>
              <a:t>Care Continuum Data</a:t>
            </a:r>
          </a:p>
          <a:p>
            <a:r>
              <a:rPr lang="en-US" dirty="0"/>
              <a:t>Needs Assessment Data</a:t>
            </a:r>
          </a:p>
          <a:p>
            <a:r>
              <a:rPr lang="en-US" dirty="0"/>
              <a:t>Resource Inventory</a:t>
            </a:r>
          </a:p>
          <a:p>
            <a:r>
              <a:rPr lang="en-US" dirty="0"/>
              <a:t>Service Expenditure and Cost Data</a:t>
            </a:r>
          </a:p>
          <a:p>
            <a:r>
              <a:rPr lang="en-US" dirty="0"/>
              <a:t>Client Characteristics &amp; Service Utilization Data</a:t>
            </a:r>
          </a:p>
        </p:txBody>
      </p:sp>
      <p:sp>
        <p:nvSpPr>
          <p:cNvPr id="5" name="Text Placeholder 4"/>
          <p:cNvSpPr>
            <a:spLocks noGrp="1"/>
          </p:cNvSpPr>
          <p:nvPr>
            <p:ph type="body" sz="quarter" idx="10"/>
          </p:nvPr>
        </p:nvSpPr>
        <p:spPr/>
        <p:txBody>
          <a:bodyPr/>
          <a:lstStyle/>
          <a:p>
            <a:r>
              <a:rPr lang="en-US" dirty="0"/>
              <a:t>Which of these five data sources are you </a:t>
            </a:r>
            <a:r>
              <a:rPr lang="en-US" b="1" dirty="0" smtClean="0"/>
              <a:t>MOST </a:t>
            </a:r>
            <a:r>
              <a:rPr lang="en-US" b="1" dirty="0"/>
              <a:t>comfortable </a:t>
            </a:r>
            <a:r>
              <a:rPr lang="en-US" dirty="0"/>
              <a:t>working with (select one)? </a:t>
            </a:r>
          </a:p>
        </p:txBody>
      </p:sp>
    </p:spTree>
    <p:extLst>
      <p:ext uri="{BB962C8B-B14F-4D97-AF65-F5344CB8AC3E}">
        <p14:creationId xmlns:p14="http://schemas.microsoft.com/office/powerpoint/2010/main" val="319178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5" name="Text Placeholder 4"/>
          <p:cNvSpPr>
            <a:spLocks noGrp="1"/>
          </p:cNvSpPr>
          <p:nvPr>
            <p:ph type="body" sz="quarter" idx="10"/>
          </p:nvPr>
        </p:nvSpPr>
        <p:spPr/>
        <p:txBody>
          <a:bodyPr/>
          <a:lstStyle/>
          <a:p>
            <a:r>
              <a:rPr lang="en-US" dirty="0"/>
              <a:t>Which of these five data sources are you </a:t>
            </a:r>
            <a:r>
              <a:rPr lang="en-US" b="1" dirty="0" smtClean="0"/>
              <a:t>LEAST </a:t>
            </a:r>
            <a:r>
              <a:rPr lang="en-US" b="1" dirty="0"/>
              <a:t>comfortable </a:t>
            </a:r>
            <a:r>
              <a:rPr lang="en-US" dirty="0"/>
              <a:t>working with (select one)?</a:t>
            </a:r>
          </a:p>
        </p:txBody>
      </p:sp>
      <p:sp>
        <p:nvSpPr>
          <p:cNvPr id="6" name="Content Placeholder 2"/>
          <p:cNvSpPr>
            <a:spLocks noGrp="1"/>
          </p:cNvSpPr>
          <p:nvPr>
            <p:ph sz="half" idx="1"/>
          </p:nvPr>
        </p:nvSpPr>
        <p:spPr>
          <a:xfrm>
            <a:off x="609599" y="2925763"/>
            <a:ext cx="9503391" cy="3200400"/>
          </a:xfrm>
        </p:spPr>
        <p:txBody>
          <a:bodyPr/>
          <a:lstStyle/>
          <a:p>
            <a:r>
              <a:rPr lang="en-US" dirty="0"/>
              <a:t>Epidemiologic Profile Data</a:t>
            </a:r>
          </a:p>
          <a:p>
            <a:r>
              <a:rPr lang="en-US" dirty="0"/>
              <a:t>Care Continuum Data</a:t>
            </a:r>
          </a:p>
          <a:p>
            <a:r>
              <a:rPr lang="en-US" dirty="0"/>
              <a:t>Needs Assessment Data</a:t>
            </a:r>
          </a:p>
          <a:p>
            <a:r>
              <a:rPr lang="en-US" dirty="0"/>
              <a:t>Resource Inventory</a:t>
            </a:r>
          </a:p>
          <a:p>
            <a:r>
              <a:rPr lang="en-US" dirty="0"/>
              <a:t>Service Expenditure and Cost Data</a:t>
            </a:r>
          </a:p>
          <a:p>
            <a:r>
              <a:rPr lang="en-US" dirty="0"/>
              <a:t>Client Characteristics &amp; Service Utilization Data</a:t>
            </a:r>
          </a:p>
        </p:txBody>
      </p:sp>
    </p:spTree>
    <p:extLst>
      <p:ext uri="{BB962C8B-B14F-4D97-AF65-F5344CB8AC3E}">
        <p14:creationId xmlns:p14="http://schemas.microsoft.com/office/powerpoint/2010/main" val="2713965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dirty="0"/>
              <a:t>Epidemiologic Profile</a:t>
            </a:r>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sz="half" idx="1"/>
          </p:nvPr>
        </p:nvSpPr>
        <p:spPr/>
        <p:txBody>
          <a:bodyPr/>
          <a:lstStyle/>
          <a:p>
            <a:pPr marL="0" indent="0">
              <a:lnSpc>
                <a:spcPct val="90000"/>
              </a:lnSpc>
              <a:spcBef>
                <a:spcPts val="300"/>
              </a:spcBef>
              <a:buNone/>
            </a:pPr>
            <a:r>
              <a:rPr lang="en-US" b="1" dirty="0"/>
              <a:t>What it is and what it shows: </a:t>
            </a:r>
          </a:p>
          <a:p>
            <a:pPr>
              <a:lnSpc>
                <a:spcPct val="90000"/>
              </a:lnSpc>
              <a:spcBef>
                <a:spcPts val="1200"/>
              </a:spcBef>
            </a:pPr>
            <a:r>
              <a:rPr lang="en-US" sz="2400" dirty="0"/>
              <a:t>A document that describes the burden of HIV on the population of an area including distribution of HIV in various populations in an area in terms of sociodemographic, geographic, behavioral, and clinical characteristics </a:t>
            </a:r>
          </a:p>
          <a:p>
            <a:pPr>
              <a:lnSpc>
                <a:spcPct val="90000"/>
              </a:lnSpc>
              <a:spcBef>
                <a:spcPts val="1200"/>
              </a:spcBef>
            </a:pPr>
            <a:r>
              <a:rPr lang="en-US" sz="2400" dirty="0"/>
              <a:t>Includes characteristics of the general population, persons newly diagnosed with HIV infection, persons living with HIV disease, persons at risk for HIV</a:t>
            </a:r>
          </a:p>
          <a:p>
            <a:pPr>
              <a:lnSpc>
                <a:spcPct val="90000"/>
              </a:lnSpc>
              <a:spcBef>
                <a:spcPts val="1200"/>
              </a:spcBef>
            </a:pPr>
            <a:r>
              <a:rPr lang="en-US" sz="2400" dirty="0"/>
              <a:t>Trends in the </a:t>
            </a:r>
            <a:r>
              <a:rPr lang="en-US" sz="2400" dirty="0" smtClean="0"/>
              <a:t>epidemic</a:t>
            </a:r>
            <a:endParaRPr lang="en-US" sz="2400" dirty="0"/>
          </a:p>
        </p:txBody>
      </p:sp>
      <p:sp>
        <p:nvSpPr>
          <p:cNvPr id="4" name="Content Placeholder 3"/>
          <p:cNvSpPr>
            <a:spLocks noGrp="1"/>
          </p:cNvSpPr>
          <p:nvPr>
            <p:ph sz="half" idx="2"/>
          </p:nvPr>
        </p:nvSpPr>
        <p:spPr/>
        <p:txBody>
          <a:bodyPr/>
          <a:lstStyle/>
          <a:p>
            <a:pPr marL="0" indent="0">
              <a:lnSpc>
                <a:spcPct val="90000"/>
              </a:lnSpc>
              <a:spcBef>
                <a:spcPts val="300"/>
              </a:spcBef>
              <a:buNone/>
            </a:pPr>
            <a:r>
              <a:rPr lang="en-US" b="1" dirty="0"/>
              <a:t>Where it comes from:</a:t>
            </a:r>
          </a:p>
          <a:p>
            <a:pPr>
              <a:lnSpc>
                <a:spcPct val="90000"/>
              </a:lnSpc>
              <a:spcBef>
                <a:spcPts val="1200"/>
              </a:spcBef>
            </a:pPr>
            <a:r>
              <a:rPr lang="en-US" sz="2400" dirty="0"/>
              <a:t>Provided by state or local HIV surveillance staff, from </a:t>
            </a:r>
            <a:r>
              <a:rPr lang="en-US" sz="2400" dirty="0" err="1"/>
              <a:t>eHARS</a:t>
            </a:r>
            <a:r>
              <a:rPr lang="en-US" sz="2400" dirty="0"/>
              <a:t> (enhanced HIV/AIDS Reporting System) data</a:t>
            </a:r>
          </a:p>
          <a:p>
            <a:pPr>
              <a:lnSpc>
                <a:spcPct val="90000"/>
              </a:lnSpc>
              <a:spcBef>
                <a:spcPts val="1200"/>
              </a:spcBef>
            </a:pPr>
            <a:r>
              <a:rPr lang="en-US" sz="2400" dirty="0"/>
              <a:t>Usually based on a calendar year</a:t>
            </a:r>
          </a:p>
          <a:p>
            <a:pPr lvl="1">
              <a:lnSpc>
                <a:spcPct val="90000"/>
              </a:lnSpc>
              <a:spcBef>
                <a:spcPts val="300"/>
              </a:spcBef>
            </a:pPr>
            <a:endParaRPr lang="en-US" sz="2200" b="1" dirty="0"/>
          </a:p>
          <a:p>
            <a:endParaRPr lang="en-US" dirty="0"/>
          </a:p>
        </p:txBody>
      </p:sp>
    </p:spTree>
    <p:extLst>
      <p:ext uri="{BB962C8B-B14F-4D97-AF65-F5344CB8AC3E}">
        <p14:creationId xmlns:p14="http://schemas.microsoft.com/office/powerpoint/2010/main" val="2921043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Epidemiologic Profile, continued</a:t>
            </a:r>
            <a:endParaRPr lang="en-US" dirty="0"/>
          </a:p>
        </p:txBody>
      </p:sp>
      <p:sp>
        <p:nvSpPr>
          <p:cNvPr id="3" name="Content Placeholder 2"/>
          <p:cNvSpPr>
            <a:spLocks noGrp="1"/>
          </p:cNvSpPr>
          <p:nvPr>
            <p:ph idx="1"/>
          </p:nvPr>
        </p:nvSpPr>
        <p:spPr>
          <a:xfrm>
            <a:off x="609599" y="1600201"/>
            <a:ext cx="11375571" cy="4525963"/>
          </a:xfrm>
        </p:spPr>
        <p:txBody>
          <a:bodyPr/>
          <a:lstStyle/>
          <a:p>
            <a:pPr marL="0" indent="0">
              <a:buNone/>
            </a:pPr>
            <a:r>
              <a:rPr lang="en-US" sz="2800" b="1" dirty="0" smtClean="0"/>
              <a:t>How it’s used: </a:t>
            </a:r>
          </a:p>
          <a:p>
            <a:r>
              <a:rPr lang="en-US" altLang="en-US" sz="2400" dirty="0" smtClean="0"/>
              <a:t>Provides an overall picture of HIV in the service area</a:t>
            </a:r>
          </a:p>
          <a:p>
            <a:r>
              <a:rPr lang="en-US" altLang="en-US" sz="2400" dirty="0" smtClean="0"/>
              <a:t>Helps in identifying subpopulations and geographic areas with increasing rates of HIV </a:t>
            </a:r>
          </a:p>
          <a:p>
            <a:pPr lvl="1"/>
            <a:r>
              <a:rPr lang="en-US" altLang="en-US" sz="2400" i="1" dirty="0" smtClean="0"/>
              <a:t>Enables recipient and PC/PB to develop or refine services to ensure appropriate care for emerging groups</a:t>
            </a:r>
          </a:p>
          <a:p>
            <a:pPr lvl="1"/>
            <a:r>
              <a:rPr lang="en-US" altLang="en-US" sz="2400" i="1" dirty="0" smtClean="0"/>
              <a:t>For an integrated prevention and care PC/PB, helps in identifying </a:t>
            </a:r>
            <a:r>
              <a:rPr lang="en-US" altLang="en-US" sz="2400" i="1" dirty="0" smtClean="0"/>
              <a:t>populations </a:t>
            </a:r>
            <a:r>
              <a:rPr lang="en-US" altLang="en-US" sz="2400" i="1" dirty="0" smtClean="0"/>
              <a:t>for primary prevention, testing, and prevention for HIV-positive individuals</a:t>
            </a:r>
          </a:p>
          <a:p>
            <a:r>
              <a:rPr lang="en-US" altLang="en-US" sz="2400" dirty="0" smtClean="0"/>
              <a:t>Helps in identifying populations </a:t>
            </a:r>
            <a:r>
              <a:rPr lang="en-US" altLang="en-US" sz="2400" dirty="0" smtClean="0"/>
              <a:t>for focused </a:t>
            </a:r>
            <a:r>
              <a:rPr lang="en-US" altLang="en-US" sz="2400" dirty="0" smtClean="0"/>
              <a:t>special attention in assessment of PLWH service needs and barriers</a:t>
            </a:r>
          </a:p>
          <a:p>
            <a:pPr lvl="1"/>
            <a:endParaRPr lang="en-US" sz="2400" dirty="0" smtClean="0"/>
          </a:p>
          <a:p>
            <a:endParaRPr lang="en-US" sz="2400" dirty="0"/>
          </a:p>
        </p:txBody>
      </p:sp>
    </p:spTree>
    <p:extLst>
      <p:ext uri="{BB962C8B-B14F-4D97-AF65-F5344CB8AC3E}">
        <p14:creationId xmlns:p14="http://schemas.microsoft.com/office/powerpoint/2010/main" val="751491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02C0E-6847-4807-B9CF-056489D9BDF2}"/>
              </a:ext>
            </a:extLst>
          </p:cNvPr>
          <p:cNvSpPr>
            <a:spLocks noGrp="1"/>
          </p:cNvSpPr>
          <p:nvPr>
            <p:ph type="title"/>
          </p:nvPr>
        </p:nvSpPr>
        <p:spPr/>
        <p:txBody>
          <a:bodyPr/>
          <a:lstStyle/>
          <a:p>
            <a:r>
              <a:rPr lang="en-US" dirty="0" smtClean="0"/>
              <a:t>Sample Epi Profile Chart: </a:t>
            </a:r>
            <a:br>
              <a:rPr lang="en-US" dirty="0" smtClean="0"/>
            </a:br>
            <a:r>
              <a:rPr lang="en-US" dirty="0" smtClean="0"/>
              <a:t>Newly Diagnosed HIV Cases by Year and Gender Identity</a:t>
            </a:r>
            <a:endParaRPr lang="en-US" dirty="0"/>
          </a:p>
        </p:txBody>
      </p:sp>
      <p:sp>
        <p:nvSpPr>
          <p:cNvPr id="3" name="TextBox 2">
            <a:extLst>
              <a:ext uri="{FF2B5EF4-FFF2-40B4-BE49-F238E27FC236}">
                <a16:creationId xmlns:a16="http://schemas.microsoft.com/office/drawing/2014/main" xmlns="" id="{517093CA-7386-4844-9457-AFC254DEB95D}"/>
              </a:ext>
            </a:extLst>
          </p:cNvPr>
          <p:cNvSpPr txBox="1"/>
          <p:nvPr/>
        </p:nvSpPr>
        <p:spPr>
          <a:xfrm>
            <a:off x="2305991" y="6353865"/>
            <a:ext cx="7765074" cy="338554"/>
          </a:xfrm>
          <a:prstGeom prst="rect">
            <a:avLst/>
          </a:prstGeom>
          <a:noFill/>
        </p:spPr>
        <p:txBody>
          <a:bodyPr wrap="none" rtlCol="0">
            <a:spAutoFit/>
          </a:bodyPr>
          <a:lstStyle/>
          <a:p>
            <a:pPr eaLnBrk="0" fontAlgn="base" hangingPunct="0">
              <a:spcBef>
                <a:spcPct val="0"/>
              </a:spcBef>
              <a:spcAft>
                <a:spcPct val="0"/>
              </a:spcAft>
            </a:pPr>
            <a:r>
              <a:rPr lang="en-US" sz="1600" i="1" dirty="0">
                <a:solidFill>
                  <a:srgbClr val="313534"/>
                </a:solidFill>
                <a:latin typeface="Calibri" panose="020F0502020204030204" pitchFamily="34" charset="0"/>
                <a:cs typeface="Arial" panose="020B0604020202020204" pitchFamily="34" charset="0"/>
              </a:rPr>
              <a:t> Source: Annual Epidemiology and Surveillance Report: Data through 2016, Washington, DC</a:t>
            </a:r>
          </a:p>
        </p:txBody>
      </p:sp>
      <p:graphicFrame>
        <p:nvGraphicFramePr>
          <p:cNvPr id="7" name="Chart 6"/>
          <p:cNvGraphicFramePr/>
          <p:nvPr>
            <p:extLst>
              <p:ext uri="{D42A27DB-BD31-4B8C-83A1-F6EECF244321}">
                <p14:modId xmlns:p14="http://schemas.microsoft.com/office/powerpoint/2010/main" val="4081493580"/>
              </p:ext>
            </p:extLst>
          </p:nvPr>
        </p:nvGraphicFramePr>
        <p:xfrm>
          <a:off x="1524000" y="1647877"/>
          <a:ext cx="9144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855496" y="1764632"/>
            <a:ext cx="588623" cy="369332"/>
          </a:xfrm>
          <a:prstGeom prst="rect">
            <a:avLst/>
          </a:prstGeom>
          <a:noFill/>
        </p:spPr>
        <p:txBody>
          <a:bodyPr wrap="none" rtlCol="0">
            <a:spAutoFit/>
          </a:bodyPr>
          <a:lstStyle/>
          <a:p>
            <a:r>
              <a:rPr lang="en-US" b="1" dirty="0"/>
              <a:t>645 </a:t>
            </a:r>
          </a:p>
        </p:txBody>
      </p:sp>
      <p:sp>
        <p:nvSpPr>
          <p:cNvPr id="11" name="TextBox 10"/>
          <p:cNvSpPr txBox="1"/>
          <p:nvPr/>
        </p:nvSpPr>
        <p:spPr>
          <a:xfrm>
            <a:off x="4195011" y="2398296"/>
            <a:ext cx="588623" cy="369332"/>
          </a:xfrm>
          <a:prstGeom prst="rect">
            <a:avLst/>
          </a:prstGeom>
          <a:noFill/>
        </p:spPr>
        <p:txBody>
          <a:bodyPr wrap="none" rtlCol="0">
            <a:spAutoFit/>
          </a:bodyPr>
          <a:lstStyle/>
          <a:p>
            <a:r>
              <a:rPr lang="en-US" b="1" dirty="0" smtClean="0"/>
              <a:t>526 </a:t>
            </a:r>
            <a:endParaRPr lang="en-US" b="1" dirty="0"/>
          </a:p>
        </p:txBody>
      </p:sp>
      <p:sp>
        <p:nvSpPr>
          <p:cNvPr id="12" name="TextBox 11"/>
          <p:cNvSpPr txBox="1"/>
          <p:nvPr/>
        </p:nvSpPr>
        <p:spPr>
          <a:xfrm>
            <a:off x="5507377" y="2807915"/>
            <a:ext cx="588623" cy="369332"/>
          </a:xfrm>
          <a:prstGeom prst="rect">
            <a:avLst/>
          </a:prstGeom>
          <a:noFill/>
        </p:spPr>
        <p:txBody>
          <a:bodyPr wrap="none" rtlCol="0">
            <a:spAutoFit/>
          </a:bodyPr>
          <a:lstStyle/>
          <a:p>
            <a:r>
              <a:rPr lang="en-US" b="1" dirty="0" smtClean="0"/>
              <a:t>437 </a:t>
            </a:r>
            <a:endParaRPr lang="en-US" b="1" dirty="0"/>
          </a:p>
        </p:txBody>
      </p:sp>
      <p:sp>
        <p:nvSpPr>
          <p:cNvPr id="13" name="TextBox 12"/>
          <p:cNvSpPr txBox="1"/>
          <p:nvPr/>
        </p:nvSpPr>
        <p:spPr>
          <a:xfrm>
            <a:off x="6793832" y="3048910"/>
            <a:ext cx="535724" cy="369332"/>
          </a:xfrm>
          <a:prstGeom prst="rect">
            <a:avLst/>
          </a:prstGeom>
          <a:noFill/>
        </p:spPr>
        <p:txBody>
          <a:bodyPr wrap="none" rtlCol="0">
            <a:spAutoFit/>
          </a:bodyPr>
          <a:lstStyle/>
          <a:p>
            <a:r>
              <a:rPr lang="en-US" b="1" dirty="0" smtClean="0"/>
              <a:t>392</a:t>
            </a:r>
            <a:endParaRPr lang="en-US" b="1" dirty="0"/>
          </a:p>
        </p:txBody>
      </p:sp>
      <p:sp>
        <p:nvSpPr>
          <p:cNvPr id="14" name="TextBox 13"/>
          <p:cNvSpPr txBox="1"/>
          <p:nvPr/>
        </p:nvSpPr>
        <p:spPr>
          <a:xfrm>
            <a:off x="8110909" y="3314151"/>
            <a:ext cx="588623" cy="369332"/>
          </a:xfrm>
          <a:prstGeom prst="rect">
            <a:avLst/>
          </a:prstGeom>
          <a:noFill/>
        </p:spPr>
        <p:txBody>
          <a:bodyPr wrap="none" rtlCol="0">
            <a:spAutoFit/>
          </a:bodyPr>
          <a:lstStyle/>
          <a:p>
            <a:r>
              <a:rPr lang="en-US" b="1" dirty="0" smtClean="0"/>
              <a:t>347 </a:t>
            </a:r>
            <a:endParaRPr lang="en-US" b="1" dirty="0"/>
          </a:p>
        </p:txBody>
      </p:sp>
    </p:spTree>
    <p:extLst>
      <p:ext uri="{BB962C8B-B14F-4D97-AF65-F5344CB8AC3E}">
        <p14:creationId xmlns:p14="http://schemas.microsoft.com/office/powerpoint/2010/main" val="3514651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135F6-87B6-4832-9311-9DAC9DCF8829}"/>
              </a:ext>
            </a:extLst>
          </p:cNvPr>
          <p:cNvSpPr>
            <a:spLocks noGrp="1"/>
          </p:cNvSpPr>
          <p:nvPr>
            <p:ph type="title"/>
          </p:nvPr>
        </p:nvSpPr>
        <p:spPr/>
        <p:txBody>
          <a:bodyPr/>
          <a:lstStyle/>
          <a:p>
            <a:r>
              <a:rPr lang="en-US" dirty="0"/>
              <a:t>HIV Care Continuum Data</a:t>
            </a:r>
          </a:p>
        </p:txBody>
      </p:sp>
      <p:sp>
        <p:nvSpPr>
          <p:cNvPr id="3" name="Content Placeholder 2">
            <a:extLst>
              <a:ext uri="{FF2B5EF4-FFF2-40B4-BE49-F238E27FC236}">
                <a16:creationId xmlns:a16="http://schemas.microsoft.com/office/drawing/2014/main" xmlns="" id="{062F1694-22E8-40D5-87D8-6E5FF8030E88}"/>
              </a:ext>
            </a:extLst>
          </p:cNvPr>
          <p:cNvSpPr>
            <a:spLocks noGrp="1"/>
          </p:cNvSpPr>
          <p:nvPr>
            <p:ph sz="half" idx="1"/>
          </p:nvPr>
        </p:nvSpPr>
        <p:spPr/>
        <p:txBody>
          <a:bodyPr/>
          <a:lstStyle/>
          <a:p>
            <a:pPr marL="0" indent="0">
              <a:spcBef>
                <a:spcPts val="300"/>
              </a:spcBef>
              <a:buNone/>
            </a:pPr>
            <a:r>
              <a:rPr lang="en-US" sz="2800" b="1" dirty="0"/>
              <a:t>What it is and what it shows: </a:t>
            </a:r>
          </a:p>
          <a:p>
            <a:pPr>
              <a:spcBef>
                <a:spcPts val="600"/>
              </a:spcBef>
            </a:pPr>
            <a:r>
              <a:rPr lang="en-US" sz="2400" dirty="0"/>
              <a:t>Model that outlines the stages of HIV medical care that people living with HIV go through from initial diagnosis to achieving the goal of viral suppression and shows the proportion of individuals living with HIV who are engaged at each stage.</a:t>
            </a:r>
          </a:p>
          <a:p>
            <a:pPr>
              <a:spcBef>
                <a:spcPts val="1200"/>
              </a:spcBef>
            </a:pPr>
            <a:r>
              <a:rPr lang="en-US" sz="2400" dirty="0"/>
              <a:t>Two kinds of care continuums: Prevalence based and diagnosis </a:t>
            </a:r>
            <a:r>
              <a:rPr lang="en-US" sz="2400" dirty="0" smtClean="0"/>
              <a:t>based</a:t>
            </a:r>
            <a:endParaRPr lang="en-US" dirty="0"/>
          </a:p>
          <a:p>
            <a:pPr>
              <a:spcBef>
                <a:spcPts val="300"/>
              </a:spcBef>
            </a:pPr>
            <a:endParaRPr lang="en-US" b="1" dirty="0"/>
          </a:p>
        </p:txBody>
      </p:sp>
      <p:sp>
        <p:nvSpPr>
          <p:cNvPr id="5" name="Content Placeholder 4"/>
          <p:cNvSpPr>
            <a:spLocks noGrp="1"/>
          </p:cNvSpPr>
          <p:nvPr>
            <p:ph sz="half" idx="2"/>
          </p:nvPr>
        </p:nvSpPr>
        <p:spPr>
          <a:xfrm>
            <a:off x="6197599" y="1600201"/>
            <a:ext cx="5836557" cy="4525963"/>
          </a:xfrm>
        </p:spPr>
        <p:txBody>
          <a:bodyPr/>
          <a:lstStyle/>
          <a:p>
            <a:pPr marL="0" indent="0">
              <a:spcBef>
                <a:spcPts val="300"/>
              </a:spcBef>
              <a:buNone/>
            </a:pPr>
            <a:r>
              <a:rPr lang="en-US" b="1" dirty="0"/>
              <a:t>Where it comes from:</a:t>
            </a:r>
          </a:p>
          <a:p>
            <a:pPr>
              <a:spcBef>
                <a:spcPts val="600"/>
              </a:spcBef>
            </a:pPr>
            <a:r>
              <a:rPr lang="en-US" sz="2400" dirty="0"/>
              <a:t>Data provided by state or local HIV surveillance staff</a:t>
            </a:r>
          </a:p>
          <a:p>
            <a:pPr>
              <a:spcBef>
                <a:spcPts val="1200"/>
              </a:spcBef>
            </a:pPr>
            <a:r>
              <a:rPr lang="en-US" sz="2400" dirty="0"/>
              <a:t>Provided at least annually; sometimes more often</a:t>
            </a:r>
          </a:p>
          <a:p>
            <a:pPr marL="0" indent="0">
              <a:spcBef>
                <a:spcPts val="1800"/>
              </a:spcBef>
              <a:buNone/>
            </a:pPr>
            <a:r>
              <a:rPr lang="en-US" b="1" dirty="0"/>
              <a:t>How it’s used: </a:t>
            </a:r>
          </a:p>
          <a:p>
            <a:pPr>
              <a:spcBef>
                <a:spcPts val="600"/>
              </a:spcBef>
            </a:pPr>
            <a:r>
              <a:rPr lang="en-US" sz="2400" dirty="0"/>
              <a:t>Helps PC/PB understand strengths and weaknesses in system of care and identify need for additional attention to particular steps (e.g., linkage, retention, viral suppression) and PLWH subpopulations.</a:t>
            </a:r>
            <a:endParaRPr lang="en-US" sz="2400" b="1" dirty="0"/>
          </a:p>
          <a:p>
            <a:endParaRPr lang="en-US" dirty="0"/>
          </a:p>
        </p:txBody>
      </p:sp>
    </p:spTree>
    <p:extLst>
      <p:ext uri="{BB962C8B-B14F-4D97-AF65-F5344CB8AC3E}">
        <p14:creationId xmlns:p14="http://schemas.microsoft.com/office/powerpoint/2010/main" val="263404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BE53B-4B19-404F-94C8-278F0716839C}"/>
              </a:ext>
            </a:extLst>
          </p:cNvPr>
          <p:cNvSpPr>
            <a:spLocks noGrp="1"/>
          </p:cNvSpPr>
          <p:nvPr>
            <p:ph type="title"/>
          </p:nvPr>
        </p:nvSpPr>
        <p:spPr>
          <a:xfrm>
            <a:off x="609600" y="274638"/>
            <a:ext cx="10972800" cy="1143000"/>
          </a:xfrm>
        </p:spPr>
        <p:txBody>
          <a:bodyPr/>
          <a:lstStyle/>
          <a:p>
            <a:r>
              <a:rPr lang="en-US" dirty="0"/>
              <a:t>Prevalence-based HIV Care Continuum, U.S., 2014</a:t>
            </a:r>
          </a:p>
        </p:txBody>
      </p:sp>
      <p:sp>
        <p:nvSpPr>
          <p:cNvPr id="6" name="TextBox 5">
            <a:extLst>
              <a:ext uri="{FF2B5EF4-FFF2-40B4-BE49-F238E27FC236}">
                <a16:creationId xmlns:a16="http://schemas.microsoft.com/office/drawing/2014/main" xmlns="" id="{8F6B1132-706A-4124-9195-5073D1B8F08A}"/>
              </a:ext>
            </a:extLst>
          </p:cNvPr>
          <p:cNvSpPr txBox="1"/>
          <p:nvPr/>
        </p:nvSpPr>
        <p:spPr>
          <a:xfrm>
            <a:off x="609600" y="5329818"/>
            <a:ext cx="10972800" cy="1508105"/>
          </a:xfrm>
          <a:prstGeom prst="rect">
            <a:avLst/>
          </a:prstGeom>
          <a:noFill/>
        </p:spPr>
        <p:txBody>
          <a:bodyPr wrap="square" rtlCol="0">
            <a:spAutoFit/>
          </a:bodyPr>
          <a:lstStyle/>
          <a:p>
            <a:pPr eaLnBrk="0" fontAlgn="base" hangingPunct="0">
              <a:spcBef>
                <a:spcPct val="0"/>
              </a:spcBef>
              <a:spcAft>
                <a:spcPct val="0"/>
              </a:spcAft>
            </a:pPr>
            <a:r>
              <a:rPr lang="en-US" sz="2300" dirty="0">
                <a:solidFill>
                  <a:srgbClr val="313534"/>
                </a:solidFill>
                <a:latin typeface="Calibri" panose="020F0502020204030204" pitchFamily="34" charset="0"/>
                <a:cs typeface="Arial" panose="020B0604020202020204" pitchFamily="34" charset="0"/>
              </a:rPr>
              <a:t>This is called the </a:t>
            </a:r>
            <a:r>
              <a:rPr lang="en-US" sz="2300" i="1" dirty="0">
                <a:solidFill>
                  <a:srgbClr val="313534"/>
                </a:solidFill>
                <a:latin typeface="Calibri" panose="020F0502020204030204" pitchFamily="34" charset="0"/>
                <a:cs typeface="Arial" panose="020B0604020202020204" pitchFamily="34" charset="0"/>
              </a:rPr>
              <a:t>prevalence-based</a:t>
            </a:r>
            <a:r>
              <a:rPr lang="en-US" sz="2300" dirty="0">
                <a:solidFill>
                  <a:srgbClr val="313534"/>
                </a:solidFill>
                <a:latin typeface="Calibri" panose="020F0502020204030204" pitchFamily="34" charset="0"/>
                <a:cs typeface="Arial" panose="020B0604020202020204" pitchFamily="34" charset="0"/>
              </a:rPr>
              <a:t> HIV care continuum because it </a:t>
            </a:r>
            <a:r>
              <a:rPr lang="en-US" sz="2300" dirty="0" smtClean="0">
                <a:solidFill>
                  <a:srgbClr val="313534"/>
                </a:solidFill>
                <a:latin typeface="Calibri" panose="020F0502020204030204" pitchFamily="34" charset="0"/>
                <a:cs typeface="Arial" panose="020B0604020202020204" pitchFamily="34" charset="0"/>
              </a:rPr>
              <a:t>shows </a:t>
            </a:r>
            <a:r>
              <a:rPr lang="en-US" sz="2300" dirty="0">
                <a:solidFill>
                  <a:srgbClr val="313534"/>
                </a:solidFill>
                <a:latin typeface="Calibri" panose="020F0502020204030204" pitchFamily="34" charset="0"/>
                <a:cs typeface="Arial" panose="020B0604020202020204" pitchFamily="34" charset="0"/>
              </a:rPr>
              <a:t>each step as a percentage of the total number of people living with HIV, including people </a:t>
            </a:r>
            <a:r>
              <a:rPr lang="en-US" sz="2300" dirty="0" smtClean="0">
                <a:solidFill>
                  <a:srgbClr val="313534"/>
                </a:solidFill>
                <a:latin typeface="Calibri" panose="020F0502020204030204" pitchFamily="34" charset="0"/>
                <a:cs typeface="Arial" panose="020B0604020202020204" pitchFamily="34" charset="0"/>
              </a:rPr>
              <a:t>who have been </a:t>
            </a:r>
            <a:r>
              <a:rPr lang="en-US" sz="2300" dirty="0" smtClean="0">
                <a:solidFill>
                  <a:srgbClr val="313534"/>
                </a:solidFill>
                <a:latin typeface="Calibri" panose="020F0502020204030204" pitchFamily="34" charset="0"/>
                <a:cs typeface="Arial" panose="020B0604020202020204" pitchFamily="34" charset="0"/>
              </a:rPr>
              <a:t>diagnosed and aware they are living with HIV </a:t>
            </a:r>
            <a:r>
              <a:rPr lang="en-US" sz="2300" dirty="0" smtClean="0">
                <a:solidFill>
                  <a:srgbClr val="313534"/>
                </a:solidFill>
                <a:latin typeface="Calibri" panose="020F0502020204030204" pitchFamily="34" charset="0"/>
                <a:cs typeface="Arial" panose="020B0604020202020204" pitchFamily="34" charset="0"/>
              </a:rPr>
              <a:t>and those who have not been </a:t>
            </a:r>
            <a:r>
              <a:rPr lang="en-US" sz="2300" dirty="0" smtClean="0">
                <a:solidFill>
                  <a:srgbClr val="313534"/>
                </a:solidFill>
                <a:latin typeface="Calibri" panose="020F0502020204030204" pitchFamily="34" charset="0"/>
                <a:cs typeface="Arial" panose="020B0604020202020204" pitchFamily="34" charset="0"/>
              </a:rPr>
              <a:t>diagnosed and don’t know they are living with HIV. </a:t>
            </a:r>
            <a:endParaRPr lang="en-US" sz="2300" dirty="0">
              <a:solidFill>
                <a:srgbClr val="313534"/>
              </a:solidFill>
              <a:latin typeface="Calibri" panose="020F050202020403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3927269921"/>
              </p:ext>
            </p:extLst>
          </p:nvPr>
        </p:nvGraphicFramePr>
        <p:xfrm>
          <a:off x="1295400" y="1417638"/>
          <a:ext cx="96012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29048A87-B079-41AF-BDA7-5EE35CA0F8CC}"/>
              </a:ext>
            </a:extLst>
          </p:cNvPr>
          <p:cNvSpPr txBox="1"/>
          <p:nvPr/>
        </p:nvSpPr>
        <p:spPr>
          <a:xfrm>
            <a:off x="9588100" y="1667620"/>
            <a:ext cx="1058751" cy="307777"/>
          </a:xfrm>
          <a:prstGeom prst="rect">
            <a:avLst/>
          </a:prstGeom>
          <a:noFill/>
        </p:spPr>
        <p:txBody>
          <a:bodyPr wrap="none" rtlCol="0">
            <a:spAutoFit/>
          </a:bodyPr>
          <a:lstStyle/>
          <a:p>
            <a:pPr eaLnBrk="0" fontAlgn="base" hangingPunct="0">
              <a:spcBef>
                <a:spcPct val="0"/>
              </a:spcBef>
              <a:spcAft>
                <a:spcPct val="0"/>
              </a:spcAft>
            </a:pPr>
            <a:r>
              <a:rPr lang="en-US" sz="1400" i="1" dirty="0">
                <a:solidFill>
                  <a:srgbClr val="313534"/>
                </a:solidFill>
                <a:latin typeface="Calibri" panose="020F0502020204030204" pitchFamily="34" charset="0"/>
                <a:cs typeface="Arial" panose="020B0604020202020204" pitchFamily="34" charset="0"/>
              </a:rPr>
              <a:t>Source: CDC</a:t>
            </a:r>
          </a:p>
        </p:txBody>
      </p:sp>
    </p:spTree>
    <p:extLst>
      <p:ext uri="{BB962C8B-B14F-4D97-AF65-F5344CB8AC3E}">
        <p14:creationId xmlns:p14="http://schemas.microsoft.com/office/powerpoint/2010/main" val="4240456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title="Listening "/>
          <p:cNvGrpSpPr/>
          <p:nvPr/>
        </p:nvGrpSpPr>
        <p:grpSpPr>
          <a:xfrm>
            <a:off x="2683045" y="921441"/>
            <a:ext cx="6905043" cy="4970704"/>
            <a:chOff x="1066800" y="287096"/>
            <a:chExt cx="6905043" cy="4970704"/>
          </a:xfrm>
        </p:grpSpPr>
        <p:pic>
          <p:nvPicPr>
            <p:cNvPr id="19" name="Picture 2" descr="Listening Instructions " title="Listening "/>
            <p:cNvPicPr>
              <a:picLocks noChangeAspect="1" noChangeArrowheads="1"/>
            </p:cNvPicPr>
            <p:nvPr/>
          </p:nvPicPr>
          <p:blipFill rotWithShape="1">
            <a:blip r:embed="rId3">
              <a:extLst>
                <a:ext uri="{28A0092B-C50C-407E-A947-70E740481C1C}">
                  <a14:useLocalDpi xmlns:a14="http://schemas.microsoft.com/office/drawing/2010/main" val="0"/>
                </a:ext>
              </a:extLst>
            </a:blip>
            <a:srcRect b="5201"/>
            <a:stretch/>
          </p:blipFill>
          <p:spPr bwMode="auto">
            <a:xfrm>
              <a:off x="1066800" y="287096"/>
              <a:ext cx="6905043" cy="497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Planning CHATT | TARGET Center - Google Chrome"/>
            <p:cNvPicPr>
              <a:picLocks noChangeAspect="1"/>
            </p:cNvPicPr>
            <p:nvPr/>
          </p:nvPicPr>
          <p:blipFill rotWithShape="1">
            <a:blip r:embed="rId4">
              <a:extLst>
                <a:ext uri="{28A0092B-C50C-407E-A947-70E740481C1C}">
                  <a14:useLocalDpi xmlns:a14="http://schemas.microsoft.com/office/drawing/2010/main" val="0"/>
                </a:ext>
              </a:extLst>
            </a:blip>
            <a:srcRect l="5846" t="8521" r="7098" b="2905"/>
            <a:stretch/>
          </p:blipFill>
          <p:spPr>
            <a:xfrm>
              <a:off x="1159044" y="533400"/>
              <a:ext cx="6689556" cy="3657599"/>
            </a:xfrm>
            <a:prstGeom prst="rect">
              <a:avLst/>
            </a:prstGeom>
          </p:spPr>
        </p:pic>
      </p:grpSp>
      <p:sp>
        <p:nvSpPr>
          <p:cNvPr id="6" name="Rectangle 1" title="Slide Background "/>
          <p:cNvSpPr>
            <a:spLocks noChangeArrowheads="1"/>
          </p:cNvSpPr>
          <p:nvPr/>
        </p:nvSpPr>
        <p:spPr bwMode="auto">
          <a:xfrm>
            <a:off x="0" y="0"/>
            <a:ext cx="12192000" cy="6858000"/>
          </a:xfrm>
          <a:prstGeom prst="rect">
            <a:avLst/>
          </a:prstGeom>
          <a:solidFill>
            <a:schemeClr val="tx1">
              <a:alpha val="63000"/>
            </a:schemeClr>
          </a:solidFill>
          <a:ln>
            <a:noFill/>
          </a:ln>
          <a:effectLst>
            <a:outerShdw blurRad="63500" dist="38099" dir="2700000" algn="ctr" rotWithShape="0">
              <a:schemeClr val="bg2">
                <a:alpha val="74997"/>
              </a:schemeClr>
            </a:outerShdw>
          </a:effectLs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Lucida Grande" charset="0"/>
              <a:ea typeface="ヒラギノ角ゴ ProN W3" charset="0"/>
              <a:cs typeface="Arial" charset="0"/>
              <a:sym typeface="Lucida Grande" charset="0"/>
            </a:endParaRPr>
          </a:p>
        </p:txBody>
      </p:sp>
      <p:sp>
        <p:nvSpPr>
          <p:cNvPr id="53251" name="Title 3"/>
          <p:cNvSpPr>
            <a:spLocks noGrp="1"/>
          </p:cNvSpPr>
          <p:nvPr>
            <p:ph type="title"/>
          </p:nvPr>
        </p:nvSpPr>
        <p:spPr>
          <a:xfrm>
            <a:off x="2136394" y="304801"/>
            <a:ext cx="7858125" cy="1673225"/>
          </a:xfrm>
        </p:spPr>
        <p:txBody>
          <a:bodyPr>
            <a:normAutofit/>
          </a:bodyPr>
          <a:lstStyle/>
          <a:p>
            <a:pPr eaLnBrk="1" hangingPunct="1"/>
            <a:r>
              <a:rPr lang="en-US" altLang="en-US" sz="5400" dirty="0">
                <a:solidFill>
                  <a:schemeClr val="bg1"/>
                </a:solidFill>
              </a:rPr>
              <a:t>Can You Hear Us?</a:t>
            </a:r>
          </a:p>
        </p:txBody>
      </p:sp>
      <p:sp>
        <p:nvSpPr>
          <p:cNvPr id="53252" name="Content Placeholder 6"/>
          <p:cNvSpPr>
            <a:spLocks noGrp="1"/>
          </p:cNvSpPr>
          <p:nvPr>
            <p:ph idx="1"/>
          </p:nvPr>
        </p:nvSpPr>
        <p:spPr>
          <a:xfrm>
            <a:off x="3190878" y="1782763"/>
            <a:ext cx="6181725" cy="4525962"/>
          </a:xfrm>
        </p:spPr>
        <p:txBody>
          <a:bodyPr>
            <a:normAutofit/>
          </a:bodyPr>
          <a:lstStyle/>
          <a:p>
            <a:pPr marL="33338" indent="0">
              <a:lnSpc>
                <a:spcPts val="3000"/>
              </a:lnSpc>
              <a:spcBef>
                <a:spcPct val="0"/>
              </a:spcBef>
              <a:spcAft>
                <a:spcPts val="2400"/>
              </a:spcAft>
              <a:buNone/>
            </a:pPr>
            <a:r>
              <a:rPr lang="en-US" altLang="en-US" sz="2800" dirty="0">
                <a:solidFill>
                  <a:schemeClr val="bg1"/>
                </a:solidFill>
                <a:cs typeface="Arial" charset="0"/>
              </a:rPr>
              <a:t>The audio is being shared via your computer speakers/headset.</a:t>
            </a:r>
          </a:p>
          <a:p>
            <a:pPr marL="33338" indent="0">
              <a:lnSpc>
                <a:spcPts val="3000"/>
              </a:lnSpc>
              <a:spcBef>
                <a:spcPct val="0"/>
              </a:spcBef>
              <a:spcAft>
                <a:spcPts val="2400"/>
              </a:spcAft>
              <a:buNone/>
            </a:pPr>
            <a:r>
              <a:rPr lang="en-US" altLang="en-US" sz="2800" dirty="0">
                <a:solidFill>
                  <a:schemeClr val="bg1"/>
                </a:solidFill>
                <a:cs typeface="Arial" charset="0"/>
              </a:rPr>
              <a:t>If you can’t hear the audio, make sure your computer audio is turned on.</a:t>
            </a:r>
          </a:p>
          <a:p>
            <a:pPr marL="33338" indent="0">
              <a:lnSpc>
                <a:spcPts val="3000"/>
              </a:lnSpc>
              <a:spcBef>
                <a:spcPct val="0"/>
              </a:spcBef>
              <a:spcAft>
                <a:spcPts val="2400"/>
              </a:spcAft>
              <a:buNone/>
            </a:pPr>
            <a:r>
              <a:rPr lang="en-US" altLang="en-US" sz="2800" dirty="0">
                <a:solidFill>
                  <a:schemeClr val="bg1"/>
                </a:solidFill>
                <a:cs typeface="Arial" charset="0"/>
              </a:rPr>
              <a:t>If you’re still having problems, please chat the host.</a:t>
            </a:r>
          </a:p>
          <a:p>
            <a:pPr marL="33338" indent="0">
              <a:spcBef>
                <a:spcPct val="0"/>
              </a:spcBef>
              <a:buNone/>
            </a:pPr>
            <a:r>
              <a:rPr lang="en-US" altLang="en-US" sz="2800" b="1" dirty="0">
                <a:solidFill>
                  <a:schemeClr val="bg1"/>
                </a:solidFill>
                <a:cs typeface="Arial" charset="0"/>
              </a:rPr>
              <a:t>Call-in number: </a:t>
            </a:r>
            <a:r>
              <a:rPr lang="en-US" altLang="en-US" sz="2800" b="1" dirty="0" smtClean="0">
                <a:solidFill>
                  <a:schemeClr val="bg1"/>
                </a:solidFill>
                <a:cs typeface="Arial" charset="0"/>
              </a:rPr>
              <a:t>800-289-0459</a:t>
            </a:r>
            <a:endParaRPr lang="en-US" altLang="en-US" sz="2800" b="1" dirty="0">
              <a:solidFill>
                <a:schemeClr val="bg1"/>
              </a:solidFill>
              <a:cs typeface="Arial" charset="0"/>
            </a:endParaRPr>
          </a:p>
          <a:p>
            <a:pPr marL="33338" indent="0">
              <a:spcBef>
                <a:spcPct val="0"/>
              </a:spcBef>
              <a:buNone/>
            </a:pPr>
            <a:r>
              <a:rPr lang="en-US" altLang="en-US" sz="2800" b="1" dirty="0">
                <a:solidFill>
                  <a:schemeClr val="bg1"/>
                </a:solidFill>
                <a:cs typeface="Arial" charset="0"/>
              </a:rPr>
              <a:t>Passcode: </a:t>
            </a:r>
            <a:r>
              <a:rPr lang="en-US" altLang="en-US" sz="2800" b="1" dirty="0" smtClean="0">
                <a:solidFill>
                  <a:schemeClr val="bg1"/>
                </a:solidFill>
                <a:cs typeface="Arial" charset="0"/>
              </a:rPr>
              <a:t>482318</a:t>
            </a:r>
            <a:endParaRPr lang="en-US" altLang="en-US" sz="2800" b="1" dirty="0">
              <a:solidFill>
                <a:schemeClr val="bg1"/>
              </a:solidFill>
              <a:cs typeface="Arial" charset="0"/>
            </a:endParaRPr>
          </a:p>
        </p:txBody>
      </p:sp>
      <p:grpSp>
        <p:nvGrpSpPr>
          <p:cNvPr id="53253" name="Group 14" descr="Picture of Headphones " title="Headphones "/>
          <p:cNvGrpSpPr>
            <a:grpSpLocks/>
          </p:cNvGrpSpPr>
          <p:nvPr/>
        </p:nvGrpSpPr>
        <p:grpSpPr bwMode="auto">
          <a:xfrm>
            <a:off x="2582873" y="1828802"/>
            <a:ext cx="490537" cy="498475"/>
            <a:chOff x="1873544" y="1635383"/>
            <a:chExt cx="662763" cy="671624"/>
          </a:xfrm>
        </p:grpSpPr>
        <p:pic>
          <p:nvPicPr>
            <p:cNvPr id="53261" name="Picture 11" descr="Headphones " title="Picture of Headphones "/>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95253" y="1687660"/>
              <a:ext cx="619347" cy="619347"/>
            </a:xfrm>
            <a:prstGeom prst="rect">
              <a:avLst/>
            </a:prstGeom>
            <a:noFill/>
            <a:ln w="9525">
              <a:noFill/>
              <a:miter lim="800000"/>
              <a:headEnd/>
              <a:tailEnd/>
            </a:ln>
          </p:spPr>
        </p:pic>
        <p:sp>
          <p:nvSpPr>
            <p:cNvPr id="53262" name="Oval 13"/>
            <p:cNvSpPr>
              <a:spLocks noChangeArrowheads="1"/>
            </p:cNvSpPr>
            <p:nvPr/>
          </p:nvSpPr>
          <p:spPr bwMode="auto">
            <a:xfrm>
              <a:off x="1873544" y="1635383"/>
              <a:ext cx="662763" cy="662763"/>
            </a:xfrm>
            <a:prstGeom prst="ellipse">
              <a:avLst/>
            </a:prstGeom>
            <a:noFill/>
            <a:ln w="28575">
              <a:solidFill>
                <a:schemeClr val="bg1"/>
              </a:solidFill>
              <a:round/>
              <a:headEnd/>
              <a:tailEnd/>
            </a:ln>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Lucida Grande"/>
                <a:ea typeface="ヒラギノ角ゴ ProN W3"/>
                <a:cs typeface="ヒラギノ角ゴ ProN W3"/>
                <a:sym typeface="Lucida Grande"/>
              </a:endParaRPr>
            </a:p>
          </p:txBody>
        </p:sp>
      </p:grpSp>
      <p:grpSp>
        <p:nvGrpSpPr>
          <p:cNvPr id="53254" name="Group 17" descr="Audio Visual " title="Audio "/>
          <p:cNvGrpSpPr>
            <a:grpSpLocks/>
          </p:cNvGrpSpPr>
          <p:nvPr/>
        </p:nvGrpSpPr>
        <p:grpSpPr bwMode="auto">
          <a:xfrm>
            <a:off x="2582873" y="2895619"/>
            <a:ext cx="511175" cy="511175"/>
            <a:chOff x="1905000" y="2715327"/>
            <a:chExt cx="662763" cy="662763"/>
          </a:xfrm>
        </p:grpSpPr>
        <p:pic>
          <p:nvPicPr>
            <p:cNvPr id="53259" name="Picture 9" descr="Background " title="Background "/>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95821" y="2775208"/>
              <a:ext cx="543000" cy="543000"/>
            </a:xfrm>
            <a:prstGeom prst="rect">
              <a:avLst/>
            </a:prstGeom>
            <a:noFill/>
            <a:ln w="9525">
              <a:noFill/>
              <a:miter lim="800000"/>
              <a:headEnd/>
              <a:tailEnd/>
            </a:ln>
          </p:spPr>
        </p:pic>
        <p:sp>
          <p:nvSpPr>
            <p:cNvPr id="53260" name="Oval 15"/>
            <p:cNvSpPr>
              <a:spLocks noChangeArrowheads="1"/>
            </p:cNvSpPr>
            <p:nvPr/>
          </p:nvSpPr>
          <p:spPr bwMode="auto">
            <a:xfrm>
              <a:off x="1905000" y="2715327"/>
              <a:ext cx="662763" cy="662763"/>
            </a:xfrm>
            <a:prstGeom prst="ellipse">
              <a:avLst/>
            </a:prstGeom>
            <a:noFill/>
            <a:ln w="28575">
              <a:solidFill>
                <a:schemeClr val="bg1"/>
              </a:solidFill>
              <a:round/>
              <a:headEnd/>
              <a:tailEnd/>
            </a:ln>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Lucida Grande"/>
                <a:ea typeface="ヒラギノ角ゴ ProN W3"/>
                <a:cs typeface="ヒラギノ角ゴ ProN W3"/>
                <a:sym typeface="Lucida Grande"/>
              </a:endParaRPr>
            </a:p>
          </p:txBody>
        </p:sp>
      </p:grpSp>
      <p:grpSp>
        <p:nvGrpSpPr>
          <p:cNvPr id="53255" name="Group 18" descr="Picture of Phone " title="Phone "/>
          <p:cNvGrpSpPr>
            <a:grpSpLocks/>
          </p:cNvGrpSpPr>
          <p:nvPr/>
        </p:nvGrpSpPr>
        <p:grpSpPr bwMode="auto">
          <a:xfrm>
            <a:off x="2582872" y="3962400"/>
            <a:ext cx="533400" cy="533400"/>
            <a:chOff x="1905000" y="4038600"/>
            <a:chExt cx="662763" cy="662763"/>
          </a:xfrm>
        </p:grpSpPr>
        <p:pic>
          <p:nvPicPr>
            <p:cNvPr id="53257" name="Picture 12" descr="Background " title="Background "/>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36462" y="4039632"/>
              <a:ext cx="619200" cy="619200"/>
            </a:xfrm>
            <a:prstGeom prst="rect">
              <a:avLst/>
            </a:prstGeom>
            <a:noFill/>
            <a:ln w="9525">
              <a:noFill/>
              <a:miter lim="800000"/>
              <a:headEnd/>
              <a:tailEnd/>
            </a:ln>
          </p:spPr>
        </p:pic>
        <p:sp>
          <p:nvSpPr>
            <p:cNvPr id="53258" name="Oval 16"/>
            <p:cNvSpPr>
              <a:spLocks noChangeArrowheads="1"/>
            </p:cNvSpPr>
            <p:nvPr/>
          </p:nvSpPr>
          <p:spPr bwMode="auto">
            <a:xfrm>
              <a:off x="1905000" y="4038600"/>
              <a:ext cx="662763" cy="662763"/>
            </a:xfrm>
            <a:prstGeom prst="ellipse">
              <a:avLst/>
            </a:prstGeom>
            <a:noFill/>
            <a:ln w="28575">
              <a:solidFill>
                <a:schemeClr val="bg1"/>
              </a:solidFill>
              <a:round/>
              <a:headEnd/>
              <a:tailEnd/>
            </a:ln>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Lucida Grande"/>
                <a:ea typeface="ヒラギノ角ゴ ProN W3"/>
                <a:cs typeface="ヒラギノ角ゴ ProN W3"/>
                <a:sym typeface="Lucida Grande"/>
              </a:endParaRPr>
            </a:p>
          </p:txBody>
        </p:sp>
      </p:grpSp>
    </p:spTree>
    <p:extLst>
      <p:ext uri="{BB962C8B-B14F-4D97-AF65-F5344CB8AC3E}">
        <p14:creationId xmlns:p14="http://schemas.microsoft.com/office/powerpoint/2010/main" val="3823259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4C18D-F18E-4A29-8F03-B9A5B9105468}"/>
              </a:ext>
            </a:extLst>
          </p:cNvPr>
          <p:cNvSpPr>
            <a:spLocks noGrp="1"/>
          </p:cNvSpPr>
          <p:nvPr>
            <p:ph type="title"/>
          </p:nvPr>
        </p:nvSpPr>
        <p:spPr>
          <a:xfrm>
            <a:off x="609600" y="274638"/>
            <a:ext cx="10972800" cy="1143000"/>
          </a:xfrm>
        </p:spPr>
        <p:txBody>
          <a:bodyPr/>
          <a:lstStyle/>
          <a:p>
            <a:r>
              <a:rPr lang="en-US" dirty="0"/>
              <a:t>Diagnosis-Based HIV Care Continuum, U.S., 2014</a:t>
            </a:r>
          </a:p>
        </p:txBody>
      </p:sp>
      <p:sp>
        <p:nvSpPr>
          <p:cNvPr id="6" name="TextBox 5">
            <a:extLst>
              <a:ext uri="{FF2B5EF4-FFF2-40B4-BE49-F238E27FC236}">
                <a16:creationId xmlns:a16="http://schemas.microsoft.com/office/drawing/2014/main" xmlns="" id="{34BE82BA-3172-40D6-BF71-B39F725CB5CD}"/>
              </a:ext>
            </a:extLst>
          </p:cNvPr>
          <p:cNvSpPr txBox="1"/>
          <p:nvPr/>
        </p:nvSpPr>
        <p:spPr>
          <a:xfrm>
            <a:off x="609599" y="5656307"/>
            <a:ext cx="10972800" cy="830997"/>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313534"/>
                </a:solidFill>
                <a:latin typeface="Calibri" panose="020F0502020204030204" pitchFamily="34" charset="0"/>
                <a:cs typeface="Arial" panose="020B0604020202020204" pitchFamily="34" charset="0"/>
              </a:rPr>
              <a:t>This is called the </a:t>
            </a:r>
            <a:r>
              <a:rPr lang="en-US" sz="2400" i="1" dirty="0">
                <a:solidFill>
                  <a:srgbClr val="313534"/>
                </a:solidFill>
                <a:latin typeface="Calibri" panose="020F0502020204030204" pitchFamily="34" charset="0"/>
                <a:cs typeface="Arial" panose="020B0604020202020204" pitchFamily="34" charset="0"/>
              </a:rPr>
              <a:t>diagnosis-based</a:t>
            </a:r>
            <a:r>
              <a:rPr lang="en-US" sz="2400" dirty="0">
                <a:solidFill>
                  <a:srgbClr val="313534"/>
                </a:solidFill>
                <a:latin typeface="Calibri" panose="020F0502020204030204" pitchFamily="34" charset="0"/>
                <a:cs typeface="Arial" panose="020B0604020202020204" pitchFamily="34" charset="0"/>
              </a:rPr>
              <a:t> HIV care continuum because it shows each step as a percentage of people living with diagnosed </a:t>
            </a:r>
            <a:r>
              <a:rPr lang="en-US" sz="2400" dirty="0" smtClean="0">
                <a:solidFill>
                  <a:srgbClr val="313534"/>
                </a:solidFill>
                <a:latin typeface="Calibri" panose="020F0502020204030204" pitchFamily="34" charset="0"/>
                <a:cs typeface="Arial" panose="020B0604020202020204" pitchFamily="34" charset="0"/>
              </a:rPr>
              <a:t>HIV.</a:t>
            </a:r>
            <a:endParaRPr lang="en-US" sz="2400" dirty="0">
              <a:solidFill>
                <a:srgbClr val="313534"/>
              </a:solidFill>
              <a:latin typeface="Calibri" panose="020F050202020403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211337732"/>
              </p:ext>
            </p:extLst>
          </p:nvPr>
        </p:nvGraphicFramePr>
        <p:xfrm>
          <a:off x="1295400" y="1417638"/>
          <a:ext cx="96012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xmlns="" id="{29048A87-B079-41AF-BDA7-5EE35CA0F8CC}"/>
              </a:ext>
            </a:extLst>
          </p:cNvPr>
          <p:cNvSpPr txBox="1"/>
          <p:nvPr/>
        </p:nvSpPr>
        <p:spPr>
          <a:xfrm>
            <a:off x="9588100" y="1667620"/>
            <a:ext cx="1058751" cy="307777"/>
          </a:xfrm>
          <a:prstGeom prst="rect">
            <a:avLst/>
          </a:prstGeom>
          <a:noFill/>
        </p:spPr>
        <p:txBody>
          <a:bodyPr wrap="none" rtlCol="0">
            <a:spAutoFit/>
          </a:bodyPr>
          <a:lstStyle/>
          <a:p>
            <a:pPr eaLnBrk="0" fontAlgn="base" hangingPunct="0">
              <a:spcBef>
                <a:spcPct val="0"/>
              </a:spcBef>
              <a:spcAft>
                <a:spcPct val="0"/>
              </a:spcAft>
            </a:pPr>
            <a:r>
              <a:rPr lang="en-US" sz="1400" i="1" dirty="0">
                <a:solidFill>
                  <a:srgbClr val="313534"/>
                </a:solidFill>
                <a:latin typeface="Calibri" panose="020F0502020204030204" pitchFamily="34" charset="0"/>
                <a:cs typeface="Arial" panose="020B0604020202020204" pitchFamily="34" charset="0"/>
              </a:rPr>
              <a:t>Source: CDC</a:t>
            </a:r>
          </a:p>
        </p:txBody>
      </p:sp>
    </p:spTree>
    <p:extLst>
      <p:ext uri="{BB962C8B-B14F-4D97-AF65-F5344CB8AC3E}">
        <p14:creationId xmlns:p14="http://schemas.microsoft.com/office/powerpoint/2010/main" val="3174296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 </a:t>
            </a:r>
            <a:endParaRPr lang="en-US" dirty="0"/>
          </a:p>
        </p:txBody>
      </p:sp>
      <p:sp>
        <p:nvSpPr>
          <p:cNvPr id="5" name="Text Placeholder 4"/>
          <p:cNvSpPr>
            <a:spLocks noGrp="1"/>
          </p:cNvSpPr>
          <p:nvPr>
            <p:ph type="body" sz="quarter" idx="10"/>
          </p:nvPr>
        </p:nvSpPr>
        <p:spPr/>
        <p:txBody>
          <a:bodyPr/>
          <a:lstStyle/>
          <a:p>
            <a:r>
              <a:rPr lang="en-US" altLang="en-US" dirty="0" smtClean="0"/>
              <a:t>Which of type of HIV care continuum do you think is most useful for your PC/PB – prevalence-based or diagnosis-based? </a:t>
            </a:r>
            <a:br>
              <a:rPr lang="en-US" altLang="en-US" dirty="0" smtClean="0"/>
            </a:br>
            <a:r>
              <a:rPr lang="en-US" altLang="en-US" dirty="0" smtClean="0"/>
              <a:t>Tell us which one and why in the chat box.</a:t>
            </a:r>
          </a:p>
          <a:p>
            <a:endParaRPr lang="en-US" dirty="0"/>
          </a:p>
        </p:txBody>
      </p:sp>
    </p:spTree>
    <p:extLst>
      <p:ext uri="{BB962C8B-B14F-4D97-AF65-F5344CB8AC3E}">
        <p14:creationId xmlns:p14="http://schemas.microsoft.com/office/powerpoint/2010/main" val="3806207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dirty="0"/>
              <a:t>Needs Assessment Data</a:t>
            </a:r>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sz="half" idx="1"/>
          </p:nvPr>
        </p:nvSpPr>
        <p:spPr/>
        <p:txBody>
          <a:bodyPr/>
          <a:lstStyle/>
          <a:p>
            <a:pPr marL="0" indent="0">
              <a:lnSpc>
                <a:spcPct val="90000"/>
              </a:lnSpc>
              <a:spcBef>
                <a:spcPts val="200"/>
              </a:spcBef>
              <a:buNone/>
            </a:pPr>
            <a:r>
              <a:rPr lang="en-US" sz="2800" b="1" dirty="0"/>
              <a:t>What it is and what it shows: </a:t>
            </a:r>
          </a:p>
          <a:p>
            <a:pPr>
              <a:lnSpc>
                <a:spcPct val="90000"/>
              </a:lnSpc>
              <a:spcBef>
                <a:spcPts val="600"/>
              </a:spcBef>
            </a:pPr>
            <a:r>
              <a:rPr lang="en-US" sz="2400" dirty="0"/>
              <a:t>Number, characteristics, service needs and barriers of PLWH, both in and out of care</a:t>
            </a:r>
          </a:p>
          <a:p>
            <a:pPr>
              <a:lnSpc>
                <a:spcPct val="90000"/>
              </a:lnSpc>
              <a:spcBef>
                <a:spcPts val="600"/>
              </a:spcBef>
            </a:pPr>
            <a:r>
              <a:rPr lang="en-US" sz="2400" dirty="0"/>
              <a:t>Provider resources available to meet those needs</a:t>
            </a:r>
          </a:p>
          <a:p>
            <a:pPr>
              <a:lnSpc>
                <a:spcPct val="90000"/>
              </a:lnSpc>
              <a:spcBef>
                <a:spcPts val="600"/>
              </a:spcBef>
            </a:pPr>
            <a:r>
              <a:rPr lang="en-US" sz="2400" dirty="0"/>
              <a:t>Service gaps, overall and for various PLWH subpopulations </a:t>
            </a:r>
          </a:p>
          <a:p>
            <a:endParaRPr lang="en-US" sz="2400" dirty="0"/>
          </a:p>
          <a:p>
            <a:pPr lvl="1">
              <a:lnSpc>
                <a:spcPct val="90000"/>
              </a:lnSpc>
              <a:spcBef>
                <a:spcPts val="200"/>
              </a:spcBef>
            </a:pPr>
            <a:endParaRPr lang="en-US" b="1" dirty="0"/>
          </a:p>
          <a:p>
            <a:pPr marL="0" indent="0">
              <a:buNone/>
            </a:pPr>
            <a:endParaRPr lang="en-US" sz="2400" dirty="0"/>
          </a:p>
        </p:txBody>
      </p:sp>
      <p:sp>
        <p:nvSpPr>
          <p:cNvPr id="5" name="Content Placeholder 4"/>
          <p:cNvSpPr>
            <a:spLocks noGrp="1"/>
          </p:cNvSpPr>
          <p:nvPr>
            <p:ph sz="half" idx="2"/>
          </p:nvPr>
        </p:nvSpPr>
        <p:spPr/>
        <p:txBody>
          <a:bodyPr/>
          <a:lstStyle/>
          <a:p>
            <a:pPr marL="0" indent="0">
              <a:lnSpc>
                <a:spcPct val="90000"/>
              </a:lnSpc>
              <a:spcBef>
                <a:spcPts val="1200"/>
              </a:spcBef>
              <a:buNone/>
            </a:pPr>
            <a:r>
              <a:rPr lang="en-US" b="1" dirty="0"/>
              <a:t>Where it comes from: </a:t>
            </a:r>
          </a:p>
          <a:p>
            <a:pPr marL="342900" lvl="1" indent="-342900">
              <a:lnSpc>
                <a:spcPct val="90000"/>
              </a:lnSpc>
              <a:spcBef>
                <a:spcPts val="600"/>
              </a:spcBef>
              <a:buFont typeface="Wingdings 3" panose="05040102010807070707" pitchFamily="18" charset="2"/>
              <a:buChar char="}"/>
            </a:pPr>
            <a:r>
              <a:rPr lang="en-US" dirty="0"/>
              <a:t>Data from needs assessment activities conducted by PC/PB, including staff and/or consultants</a:t>
            </a:r>
          </a:p>
          <a:p>
            <a:pPr marL="342900" lvl="1" indent="-342900">
              <a:lnSpc>
                <a:spcPct val="90000"/>
              </a:lnSpc>
              <a:spcBef>
                <a:spcPts val="600"/>
              </a:spcBef>
              <a:buFont typeface="Wingdings 3" panose="05040102010807070707" pitchFamily="18" charset="2"/>
              <a:buChar char="}"/>
            </a:pPr>
            <a:r>
              <a:rPr lang="en-US" dirty="0"/>
              <a:t>Usually a multi-year cycle, with some new data collected each year</a:t>
            </a:r>
          </a:p>
          <a:p>
            <a:pPr marL="0" indent="0">
              <a:lnSpc>
                <a:spcPct val="90000"/>
              </a:lnSpc>
              <a:spcBef>
                <a:spcPts val="1800"/>
              </a:spcBef>
              <a:buNone/>
            </a:pPr>
            <a:r>
              <a:rPr lang="en-US" b="1" dirty="0"/>
              <a:t>How it’s used: </a:t>
            </a:r>
          </a:p>
          <a:p>
            <a:r>
              <a:rPr lang="en-US" sz="2400" dirty="0"/>
              <a:t>Set priorities, allocate resources, develop directives, and improve service access and quality, overall and for specific populations</a:t>
            </a:r>
          </a:p>
          <a:p>
            <a:endParaRPr lang="en-US" dirty="0"/>
          </a:p>
        </p:txBody>
      </p:sp>
    </p:spTree>
    <p:extLst>
      <p:ext uri="{BB962C8B-B14F-4D97-AF65-F5344CB8AC3E}">
        <p14:creationId xmlns:p14="http://schemas.microsoft.com/office/powerpoint/2010/main" val="1314846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Sample Needs Assessment Data: PLWH Survey</a:t>
            </a:r>
            <a:endParaRPr lang="en-US" dirty="0"/>
          </a:p>
        </p:txBody>
      </p:sp>
      <p:grpSp>
        <p:nvGrpSpPr>
          <p:cNvPr id="9" name="Group 8"/>
          <p:cNvGrpSpPr/>
          <p:nvPr/>
        </p:nvGrpSpPr>
        <p:grpSpPr>
          <a:xfrm>
            <a:off x="609600" y="1368651"/>
            <a:ext cx="10972801" cy="5201424"/>
            <a:chOff x="609599" y="1417638"/>
            <a:chExt cx="10972801" cy="5201424"/>
          </a:xfrm>
        </p:grpSpPr>
        <p:graphicFrame>
          <p:nvGraphicFramePr>
            <p:cNvPr id="7" name="Chart 6"/>
            <p:cNvGraphicFramePr>
              <a:graphicFrameLocks/>
            </p:cNvGraphicFramePr>
            <p:nvPr>
              <p:extLst>
                <p:ext uri="{D42A27DB-BD31-4B8C-83A1-F6EECF244321}">
                  <p14:modId xmlns:p14="http://schemas.microsoft.com/office/powerpoint/2010/main" val="1719395894"/>
                </p:ext>
              </p:extLst>
            </p:nvPr>
          </p:nvGraphicFramePr>
          <p:xfrm>
            <a:off x="609599" y="1417638"/>
            <a:ext cx="8387443" cy="52014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997042" y="1417638"/>
              <a:ext cx="2585358" cy="5201424"/>
            </a:xfrm>
            <a:prstGeom prst="rect">
              <a:avLst/>
            </a:prstGeom>
            <a:solidFill>
              <a:schemeClr val="bg1">
                <a:lumMod val="95000"/>
              </a:schemeClr>
            </a:solidFill>
            <a:ln>
              <a:solidFill>
                <a:schemeClr val="tx1"/>
              </a:solidFill>
            </a:ln>
          </p:spPr>
          <p:txBody>
            <a:bodyPr wrap="square" lIns="182880" tIns="91440" rIns="182880" bIns="91440" rtlCol="0">
              <a:spAutoFit/>
            </a:bodyPr>
            <a:lstStyle/>
            <a:p>
              <a:pPr marL="182880" indent="-182880" eaLnBrk="0" fontAlgn="base" hangingPunct="0">
                <a:spcBef>
                  <a:spcPct val="0"/>
                </a:spcBef>
                <a:spcAft>
                  <a:spcPts val="1200"/>
                </a:spcAft>
                <a:buFont typeface="Arial" panose="020B0604020202020204" pitchFamily="34" charset="0"/>
                <a:buChar char="•"/>
              </a:pPr>
              <a:r>
                <a:rPr lang="en-US" dirty="0" smtClean="0">
                  <a:solidFill>
                    <a:srgbClr val="313534"/>
                  </a:solidFill>
                  <a:latin typeface="Arial Narrow" panose="020B0606020202030204" pitchFamily="34" charset="0"/>
                  <a:cs typeface="Arial" panose="020B0604020202020204" pitchFamily="34" charset="0"/>
                </a:rPr>
                <a:t>The </a:t>
              </a:r>
              <a:r>
                <a:rPr lang="en-US" dirty="0">
                  <a:solidFill>
                    <a:srgbClr val="313534"/>
                  </a:solidFill>
                  <a:latin typeface="Arial Narrow" panose="020B0606020202030204" pitchFamily="34" charset="0"/>
                  <a:cs typeface="Arial" panose="020B0604020202020204" pitchFamily="34" charset="0"/>
                </a:rPr>
                <a:t>most frequently reported life situation PLWH said they dealt with over the past 12 months was not having money for food and other necessities</a:t>
              </a:r>
            </a:p>
            <a:p>
              <a:pPr marL="182880" indent="-182880" eaLnBrk="0" fontAlgn="base" hangingPunct="0">
                <a:spcBef>
                  <a:spcPct val="0"/>
                </a:spcBef>
                <a:spcAft>
                  <a:spcPts val="1200"/>
                </a:spcAft>
                <a:buFont typeface="Arial" panose="020B0604020202020204" pitchFamily="34" charset="0"/>
                <a:buChar char="•"/>
              </a:pPr>
              <a:r>
                <a:rPr lang="en-US" dirty="0" smtClean="0">
                  <a:solidFill>
                    <a:srgbClr val="313534"/>
                  </a:solidFill>
                  <a:latin typeface="Arial Narrow" panose="020B0606020202030204" pitchFamily="34" charset="0"/>
                  <a:cs typeface="Arial" panose="020B0604020202020204" pitchFamily="34" charset="0"/>
                </a:rPr>
                <a:t>Male </a:t>
              </a:r>
              <a:r>
                <a:rPr lang="en-US" dirty="0">
                  <a:solidFill>
                    <a:srgbClr val="313534"/>
                  </a:solidFill>
                  <a:latin typeface="Arial Narrow" panose="020B0606020202030204" pitchFamily="34" charset="0"/>
                  <a:cs typeface="Arial" panose="020B0604020202020204" pitchFamily="34" charset="0"/>
                </a:rPr>
                <a:t>PLWH were the most likely to report not having enough money for food and other necessities and being in danger of losing their home</a:t>
              </a:r>
            </a:p>
            <a:p>
              <a:pPr marL="182880" indent="-182880" eaLnBrk="0" fontAlgn="base" hangingPunct="0">
                <a:spcBef>
                  <a:spcPct val="0"/>
                </a:spcBef>
                <a:spcAft>
                  <a:spcPts val="1200"/>
                </a:spcAft>
                <a:buFont typeface="Arial" panose="020B0604020202020204" pitchFamily="34" charset="0"/>
                <a:buChar char="•"/>
              </a:pPr>
              <a:r>
                <a:rPr lang="en-US" dirty="0" smtClean="0">
                  <a:solidFill>
                    <a:srgbClr val="313534"/>
                  </a:solidFill>
                  <a:latin typeface="Arial Narrow" panose="020B0606020202030204" pitchFamily="34" charset="0"/>
                  <a:cs typeface="Arial" panose="020B0604020202020204" pitchFamily="34" charset="0"/>
                </a:rPr>
                <a:t>Transgender </a:t>
              </a:r>
              <a:r>
                <a:rPr lang="en-US" dirty="0">
                  <a:solidFill>
                    <a:srgbClr val="313534"/>
                  </a:solidFill>
                  <a:latin typeface="Arial Narrow" panose="020B0606020202030204" pitchFamily="34" charset="0"/>
                  <a:cs typeface="Arial" panose="020B0604020202020204" pitchFamily="34" charset="0"/>
                </a:rPr>
                <a:t>PLWH were the most likely to report homelessness</a:t>
              </a:r>
            </a:p>
          </p:txBody>
        </p:sp>
      </p:grpSp>
    </p:spTree>
    <p:extLst>
      <p:ext uri="{BB962C8B-B14F-4D97-AF65-F5344CB8AC3E}">
        <p14:creationId xmlns:p14="http://schemas.microsoft.com/office/powerpoint/2010/main" val="174546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dirty="0"/>
              <a:t>Resource Inventory Data</a:t>
            </a:r>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sz="half" idx="1"/>
          </p:nvPr>
        </p:nvSpPr>
        <p:spPr/>
        <p:txBody>
          <a:bodyPr/>
          <a:lstStyle/>
          <a:p>
            <a:pPr marL="0" indent="0">
              <a:lnSpc>
                <a:spcPct val="90000"/>
              </a:lnSpc>
              <a:spcBef>
                <a:spcPts val="200"/>
              </a:spcBef>
              <a:buNone/>
            </a:pPr>
            <a:r>
              <a:rPr lang="en-US" sz="2800" b="1" dirty="0"/>
              <a:t>What it is and what it shows: </a:t>
            </a:r>
          </a:p>
          <a:p>
            <a:pPr>
              <a:spcBef>
                <a:spcPts val="600"/>
              </a:spcBef>
            </a:pPr>
            <a:r>
              <a:rPr lang="en-US" sz="2400" dirty="0"/>
              <a:t>A regularly updated, comprehensive listing and description of HIV-related services available to PLWH in the EMA or TGA, regardless of funding source</a:t>
            </a:r>
          </a:p>
          <a:p>
            <a:pPr>
              <a:spcBef>
                <a:spcPts val="600"/>
              </a:spcBef>
            </a:pPr>
            <a:r>
              <a:rPr lang="en-US" sz="2400" dirty="0"/>
              <a:t>Provides information on types of services provided, location and hours, number of clients served, and funding sources – often in chart form</a:t>
            </a:r>
          </a:p>
          <a:p>
            <a:pPr>
              <a:spcBef>
                <a:spcPts val="600"/>
              </a:spcBef>
            </a:pPr>
            <a:r>
              <a:rPr lang="en-US" sz="2400" dirty="0"/>
              <a:t>Often includes information on levels of funding from non-Part A sources</a:t>
            </a:r>
          </a:p>
          <a:p>
            <a:pPr lvl="1"/>
            <a:endParaRPr lang="en-US" b="1" dirty="0"/>
          </a:p>
          <a:p>
            <a:endParaRPr lang="en-US" sz="2400" dirty="0"/>
          </a:p>
          <a:p>
            <a:pPr lvl="1">
              <a:lnSpc>
                <a:spcPct val="90000"/>
              </a:lnSpc>
              <a:spcBef>
                <a:spcPts val="200"/>
              </a:spcBef>
            </a:pPr>
            <a:endParaRPr lang="en-US" b="1" dirty="0"/>
          </a:p>
          <a:p>
            <a:pPr marL="0" indent="0">
              <a:buNone/>
            </a:pPr>
            <a:endParaRPr lang="en-US" sz="2400" dirty="0"/>
          </a:p>
        </p:txBody>
      </p:sp>
      <p:sp>
        <p:nvSpPr>
          <p:cNvPr id="5" name="Content Placeholder 4"/>
          <p:cNvSpPr>
            <a:spLocks noGrp="1"/>
          </p:cNvSpPr>
          <p:nvPr>
            <p:ph sz="half" idx="2"/>
          </p:nvPr>
        </p:nvSpPr>
        <p:spPr/>
        <p:txBody>
          <a:bodyPr/>
          <a:lstStyle/>
          <a:p>
            <a:pPr marL="0" indent="0">
              <a:lnSpc>
                <a:spcPct val="90000"/>
              </a:lnSpc>
              <a:spcBef>
                <a:spcPts val="1200"/>
              </a:spcBef>
              <a:buNone/>
            </a:pPr>
            <a:r>
              <a:rPr lang="en-US" b="1" dirty="0"/>
              <a:t>Where it comes from: </a:t>
            </a:r>
          </a:p>
          <a:p>
            <a:pPr marL="342900" lvl="1" indent="-342900">
              <a:lnSpc>
                <a:spcPct val="90000"/>
              </a:lnSpc>
              <a:spcBef>
                <a:spcPts val="600"/>
              </a:spcBef>
              <a:buFont typeface="Wingdings 3" panose="05040102010807070707" pitchFamily="18" charset="2"/>
              <a:buChar char="}"/>
            </a:pPr>
            <a:r>
              <a:rPr lang="en-US" altLang="en-US" dirty="0"/>
              <a:t>Usually developed as part of the Needs Assessment, under PC/PB supervision</a:t>
            </a:r>
          </a:p>
          <a:p>
            <a:pPr marL="0" indent="0">
              <a:lnSpc>
                <a:spcPct val="90000"/>
              </a:lnSpc>
              <a:spcBef>
                <a:spcPts val="1200"/>
              </a:spcBef>
              <a:buNone/>
            </a:pPr>
            <a:r>
              <a:rPr lang="en-US" b="1" dirty="0"/>
              <a:t>How it’s used: </a:t>
            </a:r>
          </a:p>
          <a:p>
            <a:pPr marL="342900" lvl="1" indent="-342900">
              <a:lnSpc>
                <a:spcPct val="90000"/>
              </a:lnSpc>
              <a:spcBef>
                <a:spcPts val="600"/>
              </a:spcBef>
              <a:buFont typeface="Wingdings 3" panose="05040102010807070707" pitchFamily="18" charset="2"/>
              <a:buChar char="}"/>
            </a:pPr>
            <a:r>
              <a:rPr lang="en-US" dirty="0"/>
              <a:t>Used in integrated/comprehensive plan development and during the PSRA process</a:t>
            </a:r>
          </a:p>
          <a:p>
            <a:pPr marL="342900" lvl="1" indent="-342900">
              <a:lnSpc>
                <a:spcPct val="90000"/>
              </a:lnSpc>
              <a:spcBef>
                <a:spcPts val="600"/>
              </a:spcBef>
              <a:buFont typeface="Wingdings 3" panose="05040102010807070707" pitchFamily="18" charset="2"/>
              <a:buChar char="}"/>
            </a:pPr>
            <a:r>
              <a:rPr lang="en-US" dirty="0"/>
              <a:t>Often used to develop Resource Guide for service providers and clients</a:t>
            </a:r>
          </a:p>
          <a:p>
            <a:endParaRPr lang="en-US" dirty="0"/>
          </a:p>
        </p:txBody>
      </p:sp>
    </p:spTree>
    <p:extLst>
      <p:ext uri="{BB962C8B-B14F-4D97-AF65-F5344CB8AC3E}">
        <p14:creationId xmlns:p14="http://schemas.microsoft.com/office/powerpoint/2010/main" val="4091247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resource inventory</a:t>
            </a:r>
          </a:p>
        </p:txBody>
      </p:sp>
      <p:graphicFrame>
        <p:nvGraphicFramePr>
          <p:cNvPr id="6" name="Content Placeholder 5">
            <a:extLst>
              <a:ext uri="{FF2B5EF4-FFF2-40B4-BE49-F238E27FC236}">
                <a16:creationId xmlns:a16="http://schemas.microsoft.com/office/drawing/2014/main" xmlns="" id="{ED112DAB-EC00-4EF3-9D9C-999997AA0358}"/>
              </a:ext>
            </a:extLst>
          </p:cNvPr>
          <p:cNvGraphicFramePr>
            <a:graphicFrameLocks noGrp="1"/>
          </p:cNvGraphicFramePr>
          <p:nvPr>
            <p:ph idx="4294967295"/>
            <p:extLst>
              <p:ext uri="{D42A27DB-BD31-4B8C-83A1-F6EECF244321}">
                <p14:modId xmlns:p14="http://schemas.microsoft.com/office/powerpoint/2010/main" val="1169402906"/>
              </p:ext>
            </p:extLst>
          </p:nvPr>
        </p:nvGraphicFramePr>
        <p:xfrm>
          <a:off x="609600" y="1463040"/>
          <a:ext cx="10972800" cy="4998720"/>
        </p:xfrm>
        <a:graphic>
          <a:graphicData uri="http://schemas.openxmlformats.org/drawingml/2006/table">
            <a:tbl>
              <a:tblPr firstRow="1" bandRow="1">
                <a:tableStyleId>{68D230F3-CF80-4859-8CE7-A43EE81993B5}</a:tableStyleId>
              </a:tblPr>
              <a:tblGrid>
                <a:gridCol w="1833563">
                  <a:extLst>
                    <a:ext uri="{9D8B030D-6E8A-4147-A177-3AD203B41FA5}">
                      <a16:colId xmlns:a16="http://schemas.microsoft.com/office/drawing/2014/main" xmlns="" val="4240213164"/>
                    </a:ext>
                  </a:extLst>
                </a:gridCol>
                <a:gridCol w="1885950">
                  <a:extLst>
                    <a:ext uri="{9D8B030D-6E8A-4147-A177-3AD203B41FA5}">
                      <a16:colId xmlns:a16="http://schemas.microsoft.com/office/drawing/2014/main" xmlns="" val="1444951876"/>
                    </a:ext>
                  </a:extLst>
                </a:gridCol>
                <a:gridCol w="2214562">
                  <a:extLst>
                    <a:ext uri="{9D8B030D-6E8A-4147-A177-3AD203B41FA5}">
                      <a16:colId xmlns:a16="http://schemas.microsoft.com/office/drawing/2014/main" xmlns="" val="2480038533"/>
                    </a:ext>
                  </a:extLst>
                </a:gridCol>
                <a:gridCol w="2949114">
                  <a:extLst>
                    <a:ext uri="{9D8B030D-6E8A-4147-A177-3AD203B41FA5}">
                      <a16:colId xmlns:a16="http://schemas.microsoft.com/office/drawing/2014/main" xmlns="" val="506721084"/>
                    </a:ext>
                  </a:extLst>
                </a:gridCol>
                <a:gridCol w="2089611">
                  <a:extLst>
                    <a:ext uri="{9D8B030D-6E8A-4147-A177-3AD203B41FA5}">
                      <a16:colId xmlns:a16="http://schemas.microsoft.com/office/drawing/2014/main" xmlns="" val="3965374926"/>
                    </a:ext>
                  </a:extLst>
                </a:gridCol>
              </a:tblGrid>
              <a:tr h="370840">
                <a:tc>
                  <a:txBody>
                    <a:bodyPr/>
                    <a:lstStyle/>
                    <a:p>
                      <a:pPr algn="l"/>
                      <a:r>
                        <a:rPr lang="en-US" sz="2000" dirty="0"/>
                        <a:t>Provider </a:t>
                      </a:r>
                    </a:p>
                    <a:p>
                      <a:pPr algn="l"/>
                      <a:r>
                        <a:rPr lang="en-US" sz="2000" dirty="0"/>
                        <a:t>Name</a:t>
                      </a:r>
                    </a:p>
                  </a:txBody>
                  <a:tcPr marT="91440" marB="91440" anchor="ctr">
                    <a:lnR w="12700" cap="flat" cmpd="sng" algn="ctr">
                      <a:solidFill>
                        <a:schemeClr val="accent2"/>
                      </a:solidFill>
                      <a:prstDash val="solid"/>
                      <a:round/>
                      <a:headEnd type="none" w="med" len="med"/>
                      <a:tailEnd type="none" w="med" len="med"/>
                    </a:lnR>
                  </a:tcPr>
                </a:tc>
                <a:tc>
                  <a:txBody>
                    <a:bodyPr/>
                    <a:lstStyle/>
                    <a:p>
                      <a:pPr algn="l"/>
                      <a:r>
                        <a:rPr lang="en-US" sz="2000" dirty="0"/>
                        <a:t>Location/ Service Area</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l"/>
                      <a:r>
                        <a:rPr lang="en-US" sz="2000" dirty="0"/>
                        <a:t>Funding Sources</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l"/>
                      <a:r>
                        <a:rPr lang="en-US" sz="2000" dirty="0"/>
                        <a:t>Core Medical Services </a:t>
                      </a:r>
                      <a:r>
                        <a:rPr lang="en-US" sz="2000" dirty="0" smtClean="0"/>
                        <a:t/>
                      </a:r>
                      <a:br>
                        <a:rPr lang="en-US" sz="2000" dirty="0" smtClean="0"/>
                      </a:br>
                      <a:r>
                        <a:rPr lang="en-US" sz="2000" dirty="0" smtClean="0"/>
                        <a:t>and </a:t>
                      </a:r>
                      <a:r>
                        <a:rPr lang="en-US" sz="2000" dirty="0"/>
                        <a:t># </a:t>
                      </a:r>
                      <a:r>
                        <a:rPr lang="en-US" sz="2000" dirty="0" smtClean="0"/>
                        <a:t>of </a:t>
                      </a:r>
                      <a:r>
                        <a:rPr lang="en-US" sz="2000" dirty="0"/>
                        <a:t>Slots</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l"/>
                      <a:r>
                        <a:rPr lang="en-US" sz="2000" dirty="0"/>
                        <a:t>Support Services </a:t>
                      </a:r>
                      <a:r>
                        <a:rPr lang="en-US" sz="2000" dirty="0" smtClean="0"/>
                        <a:t>and </a:t>
                      </a:r>
                      <a:r>
                        <a:rPr lang="en-US" sz="2000" dirty="0"/>
                        <a:t># of Slots</a:t>
                      </a:r>
                    </a:p>
                  </a:txBody>
                  <a:tcPr marT="91440" marB="9144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xmlns="" val="1379032223"/>
                  </a:ext>
                </a:extLst>
              </a:tr>
              <a:tr h="0">
                <a:tc>
                  <a:txBody>
                    <a:bodyPr/>
                    <a:lstStyle/>
                    <a:p>
                      <a:r>
                        <a:rPr lang="en-US" sz="2000" dirty="0"/>
                        <a:t>Jefferson Clinic</a:t>
                      </a:r>
                    </a:p>
                  </a:txBody>
                  <a:tcPr marT="91440" marB="91440" anchor="ctr">
                    <a:lnR w="12700" cap="flat" cmpd="sng" algn="ctr">
                      <a:solidFill>
                        <a:schemeClr val="accent2"/>
                      </a:solidFill>
                      <a:prstDash val="solid"/>
                      <a:round/>
                      <a:headEnd type="none" w="med" len="med"/>
                      <a:tailEnd type="none" w="med" len="med"/>
                    </a:lnR>
                  </a:tcPr>
                </a:tc>
                <a:tc>
                  <a:txBody>
                    <a:bodyPr/>
                    <a:lstStyle/>
                    <a:p>
                      <a:r>
                        <a:rPr lang="en-US" sz="2000" dirty="0"/>
                        <a:t>MidCity – </a:t>
                      </a:r>
                      <a:r>
                        <a:rPr lang="en-US" sz="2000" dirty="0" smtClean="0"/>
                        <a:t/>
                      </a:r>
                      <a:br>
                        <a:rPr lang="en-US" sz="2000" dirty="0" smtClean="0"/>
                      </a:br>
                      <a:r>
                        <a:rPr lang="en-US" sz="2000" dirty="0" smtClean="0"/>
                        <a:t>Serves  </a:t>
                      </a:r>
                      <a:r>
                        <a:rPr lang="en-US" sz="2000" dirty="0"/>
                        <a:t>entire TGA</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r>
                        <a:rPr lang="en-US" sz="2000" dirty="0"/>
                        <a:t>Part A, Part C plus private funds – </a:t>
                      </a:r>
                    </a:p>
                    <a:p>
                      <a:r>
                        <a:rPr lang="en-US" sz="2000" dirty="0"/>
                        <a:t>$3.7 million</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182880" indent="-182880" algn="l" defTabSz="914400" rtl="0" eaLnBrk="1" latinLnBrk="0" hangingPunct="1">
                        <a:buFont typeface="Arial" panose="020B0604020202020204" pitchFamily="34" charset="0"/>
                        <a:buChar char="•"/>
                      </a:pPr>
                      <a:r>
                        <a:rPr lang="en-US" sz="2000" kern="1200" dirty="0" smtClean="0"/>
                        <a:t>OAHS </a:t>
                      </a:r>
                      <a:r>
                        <a:rPr lang="en-US" sz="2000" kern="1200" dirty="0"/>
                        <a:t>- 240 </a:t>
                      </a:r>
                    </a:p>
                    <a:p>
                      <a:pPr marL="182880" indent="-182880" algn="l" defTabSz="914400" rtl="0" eaLnBrk="1" latinLnBrk="0" hangingPunct="1">
                        <a:buFont typeface="Arial" panose="020B0604020202020204" pitchFamily="34" charset="0"/>
                        <a:buChar char="•"/>
                      </a:pPr>
                      <a:r>
                        <a:rPr lang="en-US" sz="2000" kern="1200" dirty="0" smtClean="0"/>
                        <a:t>MCM </a:t>
                      </a:r>
                      <a:r>
                        <a:rPr lang="en-US" sz="2000" kern="1200" dirty="0"/>
                        <a:t>– 200</a:t>
                      </a:r>
                    </a:p>
                    <a:p>
                      <a:pPr marL="182880" indent="-182880" algn="l" defTabSz="914400" rtl="0" eaLnBrk="1" latinLnBrk="0" hangingPunct="1">
                        <a:buFont typeface="Arial" panose="020B0604020202020204" pitchFamily="34" charset="0"/>
                        <a:buChar char="•"/>
                      </a:pPr>
                      <a:r>
                        <a:rPr lang="en-US" sz="2000" kern="1200" dirty="0" smtClean="0"/>
                        <a:t>Mental </a:t>
                      </a:r>
                      <a:r>
                        <a:rPr lang="en-US" sz="2000" kern="1200" dirty="0"/>
                        <a:t>Health – 100</a:t>
                      </a:r>
                    </a:p>
                    <a:p>
                      <a:pPr marL="182880" indent="-182880" algn="l" defTabSz="914400" rtl="0" eaLnBrk="1" latinLnBrk="0" hangingPunct="1">
                        <a:buFont typeface="Arial" panose="020B0604020202020204" pitchFamily="34" charset="0"/>
                        <a:buChar char="•"/>
                      </a:pPr>
                      <a:r>
                        <a:rPr lang="en-US" sz="2000" kern="1200" dirty="0" smtClean="0"/>
                        <a:t>Med </a:t>
                      </a:r>
                      <a:r>
                        <a:rPr lang="en-US" sz="2000" kern="1200" dirty="0" err="1"/>
                        <a:t>Nutr</a:t>
                      </a:r>
                      <a:r>
                        <a:rPr lang="en-US" sz="2000" kern="1200" dirty="0"/>
                        <a:t> </a:t>
                      </a:r>
                      <a:r>
                        <a:rPr lang="en-US" sz="2000" kern="1200" dirty="0" err="1"/>
                        <a:t>Ther</a:t>
                      </a:r>
                      <a:r>
                        <a:rPr lang="en-US" sz="2000" kern="1200" dirty="0"/>
                        <a:t> – 75</a:t>
                      </a:r>
                      <a:endParaRPr lang="en-US" sz="2000" kern="1200" dirty="0">
                        <a:solidFill>
                          <a:schemeClr val="tx1"/>
                        </a:solidFill>
                        <a:latin typeface="+mn-lt"/>
                        <a:ea typeface="+mn-ea"/>
                        <a:cs typeface="+mn-cs"/>
                      </a:endParaRP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182880" indent="-182880" algn="l" defTabSz="914400" rtl="0" eaLnBrk="1" latinLnBrk="0" hangingPunct="1">
                        <a:buFont typeface="Arial" panose="020B0604020202020204" pitchFamily="34" charset="0"/>
                        <a:buChar char="•"/>
                      </a:pPr>
                      <a:r>
                        <a:rPr lang="en-US" sz="2000" kern="1200" dirty="0" smtClean="0"/>
                        <a:t>Transportation </a:t>
                      </a:r>
                      <a:r>
                        <a:rPr lang="en-US" sz="2000" kern="1200" dirty="0"/>
                        <a:t>– 50% of clients</a:t>
                      </a:r>
                    </a:p>
                    <a:p>
                      <a:pPr marL="182880" indent="-182880" algn="l" defTabSz="914400" rtl="0" eaLnBrk="1" latinLnBrk="0" hangingPunct="1">
                        <a:buFont typeface="Arial" panose="020B0604020202020204" pitchFamily="34" charset="0"/>
                        <a:buChar char="•"/>
                      </a:pPr>
                      <a:r>
                        <a:rPr lang="en-US" sz="2000" kern="1200" dirty="0" smtClean="0"/>
                        <a:t>Outreach </a:t>
                      </a:r>
                      <a:r>
                        <a:rPr lang="en-US" sz="2000" kern="1200" dirty="0"/>
                        <a:t>– 120</a:t>
                      </a:r>
                      <a:endParaRPr lang="en-US" sz="2000" kern="1200" dirty="0">
                        <a:solidFill>
                          <a:schemeClr val="tx1"/>
                        </a:solidFill>
                        <a:latin typeface="+mn-lt"/>
                        <a:ea typeface="+mn-ea"/>
                        <a:cs typeface="+mn-cs"/>
                      </a:endParaRPr>
                    </a:p>
                  </a:txBody>
                  <a:tcPr marT="91440" marB="9144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xmlns="" val="533651042"/>
                  </a:ext>
                </a:extLst>
              </a:tr>
              <a:tr h="370840">
                <a:tc>
                  <a:txBody>
                    <a:bodyPr/>
                    <a:lstStyle/>
                    <a:p>
                      <a:r>
                        <a:rPr lang="en-US" sz="2000" dirty="0"/>
                        <a:t>Wellington Community Health Center</a:t>
                      </a:r>
                    </a:p>
                  </a:txBody>
                  <a:tcPr marT="91440" marB="91440" anchor="ctr">
                    <a:lnR w="12700" cap="flat" cmpd="sng" algn="ctr">
                      <a:solidFill>
                        <a:schemeClr val="accent2"/>
                      </a:solidFill>
                      <a:prstDash val="solid"/>
                      <a:round/>
                      <a:headEnd type="none" w="med" len="med"/>
                      <a:tailEnd type="none" w="med" len="med"/>
                    </a:lnR>
                  </a:tcPr>
                </a:tc>
                <a:tc>
                  <a:txBody>
                    <a:bodyPr/>
                    <a:lstStyle/>
                    <a:p>
                      <a:r>
                        <a:rPr lang="en-US" sz="2000" dirty="0"/>
                        <a:t>North End – targets Wards 2 and 3</a:t>
                      </a:r>
                    </a:p>
                    <a:p>
                      <a:endParaRPr lang="en-US" sz="2000" dirty="0"/>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r>
                        <a:rPr lang="en-US" sz="2000" dirty="0"/>
                        <a:t>Part A, Part B –</a:t>
                      </a:r>
                    </a:p>
                    <a:p>
                      <a:r>
                        <a:rPr lang="en-US" sz="2000" dirty="0"/>
                        <a:t>$3.2 million;</a:t>
                      </a:r>
                    </a:p>
                    <a:p>
                      <a:r>
                        <a:rPr lang="en-US" sz="2000" dirty="0"/>
                        <a:t>State Mental Health - $700K</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182880" indent="-182880" algn="l" defTabSz="914400" rtl="0" eaLnBrk="1" latinLnBrk="0" hangingPunct="1">
                        <a:buFont typeface="Arial" panose="020B0604020202020204" pitchFamily="34" charset="0"/>
                        <a:buChar char="•"/>
                      </a:pPr>
                      <a:r>
                        <a:rPr lang="en-US" sz="2000" kern="1200" dirty="0" smtClean="0"/>
                        <a:t>OAHS </a:t>
                      </a:r>
                      <a:r>
                        <a:rPr lang="en-US" sz="2000" kern="1200" dirty="0"/>
                        <a:t>– 150 </a:t>
                      </a:r>
                    </a:p>
                    <a:p>
                      <a:pPr marL="182880" indent="-182880" algn="l" defTabSz="914400" rtl="0" eaLnBrk="1" latinLnBrk="0" hangingPunct="1">
                        <a:buFont typeface="Arial" panose="020B0604020202020204" pitchFamily="34" charset="0"/>
                        <a:buChar char="•"/>
                      </a:pPr>
                      <a:r>
                        <a:rPr lang="en-US" sz="2000" kern="1200" dirty="0" smtClean="0"/>
                        <a:t>MCM </a:t>
                      </a:r>
                      <a:r>
                        <a:rPr lang="en-US" sz="2000" kern="1200" dirty="0"/>
                        <a:t>– 200</a:t>
                      </a:r>
                    </a:p>
                    <a:p>
                      <a:pPr marL="182880" indent="-182880" algn="l" defTabSz="914400" rtl="0" eaLnBrk="1" latinLnBrk="0" hangingPunct="1">
                        <a:buFont typeface="Arial" panose="020B0604020202020204" pitchFamily="34" charset="0"/>
                        <a:buChar char="•"/>
                      </a:pPr>
                      <a:r>
                        <a:rPr lang="en-US" sz="2000" kern="1200" dirty="0" smtClean="0"/>
                        <a:t>Oral </a:t>
                      </a:r>
                      <a:r>
                        <a:rPr lang="en-US" sz="2000" kern="1200" dirty="0"/>
                        <a:t>Health – 300</a:t>
                      </a:r>
                    </a:p>
                    <a:p>
                      <a:pPr marL="182880" indent="-182880" algn="l" defTabSz="914400" rtl="0" eaLnBrk="1" latinLnBrk="0" hangingPunct="1">
                        <a:buFont typeface="Arial" panose="020B0604020202020204" pitchFamily="34" charset="0"/>
                        <a:buChar char="•"/>
                      </a:pPr>
                      <a:r>
                        <a:rPr lang="en-US" sz="2000" kern="1200" dirty="0" smtClean="0"/>
                        <a:t>Mental </a:t>
                      </a:r>
                      <a:r>
                        <a:rPr lang="en-US" sz="2000" kern="1200" dirty="0"/>
                        <a:t>Health – 100</a:t>
                      </a:r>
                      <a:endParaRPr lang="en-US" sz="2000" kern="1200" dirty="0">
                        <a:solidFill>
                          <a:schemeClr val="tx1"/>
                        </a:solidFill>
                        <a:latin typeface="+mn-lt"/>
                        <a:ea typeface="+mn-ea"/>
                        <a:cs typeface="+mn-cs"/>
                      </a:endParaRP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182880" indent="-182880" algn="l" defTabSz="914400" rtl="0" eaLnBrk="1" latinLnBrk="0" hangingPunct="1">
                        <a:buFont typeface="Arial" panose="020B0604020202020204" pitchFamily="34" charset="0"/>
                        <a:buChar char="•"/>
                      </a:pPr>
                      <a:r>
                        <a:rPr lang="en-US" sz="2000" kern="1200" dirty="0" smtClean="0"/>
                        <a:t>Transportation </a:t>
                      </a:r>
                      <a:r>
                        <a:rPr lang="en-US" sz="2000" kern="1200" dirty="0"/>
                        <a:t>– 30% of clients</a:t>
                      </a:r>
                    </a:p>
                    <a:p>
                      <a:pPr marL="182880" indent="-182880" algn="l" defTabSz="914400" rtl="0" eaLnBrk="1" latinLnBrk="0" hangingPunct="1">
                        <a:buFont typeface="Arial" panose="020B0604020202020204" pitchFamily="34" charset="0"/>
                        <a:buChar char="•"/>
                      </a:pPr>
                      <a:r>
                        <a:rPr lang="en-US" sz="2000" kern="1200" dirty="0" smtClean="0"/>
                        <a:t>Food </a:t>
                      </a:r>
                      <a:r>
                        <a:rPr lang="en-US" sz="2000" kern="1200" dirty="0"/>
                        <a:t>Pantry </a:t>
                      </a:r>
                      <a:r>
                        <a:rPr lang="en-US" sz="2000" kern="1200" dirty="0" smtClean="0"/>
                        <a:t>– </a:t>
                      </a:r>
                      <a:r>
                        <a:rPr lang="en-US" sz="2000" kern="1200" dirty="0"/>
                        <a:t>300</a:t>
                      </a:r>
                      <a:endParaRPr lang="en-US" sz="2000" kern="1200" dirty="0">
                        <a:solidFill>
                          <a:schemeClr val="tx1"/>
                        </a:solidFill>
                        <a:latin typeface="+mn-lt"/>
                        <a:ea typeface="+mn-ea"/>
                        <a:cs typeface="+mn-cs"/>
                      </a:endParaRPr>
                    </a:p>
                  </a:txBody>
                  <a:tcPr marT="91440" marB="9144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xmlns="" val="1158253453"/>
                  </a:ext>
                </a:extLst>
              </a:tr>
              <a:tr h="370840">
                <a:tc>
                  <a:txBody>
                    <a:bodyPr/>
                    <a:lstStyle/>
                    <a:p>
                      <a:r>
                        <a:rPr lang="en-US" sz="2000" dirty="0"/>
                        <a:t>Women </a:t>
                      </a:r>
                      <a:r>
                        <a:rPr lang="en-US" sz="2000" dirty="0" smtClean="0"/>
                        <a:t>Helping Women</a:t>
                      </a:r>
                      <a:endParaRPr lang="en-US" sz="2000" dirty="0"/>
                    </a:p>
                  </a:txBody>
                  <a:tcPr marT="91440" marB="91440" anchor="ctr">
                    <a:lnR w="12700" cap="flat" cmpd="sng" algn="ctr">
                      <a:solidFill>
                        <a:schemeClr val="accent2"/>
                      </a:solidFill>
                      <a:prstDash val="solid"/>
                      <a:round/>
                      <a:headEnd type="none" w="med" len="med"/>
                      <a:tailEnd type="none" w="med" len="med"/>
                    </a:lnR>
                  </a:tcPr>
                </a:tc>
                <a:tc>
                  <a:txBody>
                    <a:bodyPr/>
                    <a:lstStyle/>
                    <a:p>
                      <a:r>
                        <a:rPr lang="en-US" sz="2000" dirty="0"/>
                        <a:t>South Side – targets women in central city</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r>
                        <a:rPr lang="en-US" sz="2000" dirty="0"/>
                        <a:t>Part A, Part D, State Substance Abuse Funds –</a:t>
                      </a:r>
                    </a:p>
                    <a:p>
                      <a:r>
                        <a:rPr lang="en-US" sz="2000" dirty="0"/>
                        <a:t>$1.3 million</a:t>
                      </a: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182880" indent="-182880" algn="l" defTabSz="914400" rtl="0" eaLnBrk="1" latinLnBrk="0" hangingPunct="1">
                        <a:buFont typeface="Arial" panose="020B0604020202020204" pitchFamily="34" charset="0"/>
                        <a:buChar char="•"/>
                      </a:pPr>
                      <a:r>
                        <a:rPr lang="en-US" sz="2000" kern="1200" dirty="0" smtClean="0"/>
                        <a:t>Outpatient </a:t>
                      </a:r>
                      <a:r>
                        <a:rPr lang="en-US" sz="2000" kern="1200" dirty="0"/>
                        <a:t>Substance Abuse – 78 </a:t>
                      </a:r>
                    </a:p>
                    <a:p>
                      <a:pPr marL="182880" indent="-182880" algn="l" defTabSz="914400" rtl="0" eaLnBrk="1" latinLnBrk="0" hangingPunct="1">
                        <a:buFont typeface="Arial" panose="020B0604020202020204" pitchFamily="34" charset="0"/>
                        <a:buChar char="•"/>
                      </a:pPr>
                      <a:r>
                        <a:rPr lang="en-US" sz="2000" kern="1200" dirty="0" smtClean="0"/>
                        <a:t>Mental </a:t>
                      </a:r>
                      <a:r>
                        <a:rPr lang="en-US" sz="2000" kern="1200" dirty="0"/>
                        <a:t>Health - 56</a:t>
                      </a:r>
                    </a:p>
                    <a:p>
                      <a:pPr marL="182880" indent="-182880" algn="l" defTabSz="914400" rtl="0" eaLnBrk="1" latinLnBrk="0" hangingPunct="1">
                        <a:buFont typeface="Arial" panose="020B0604020202020204" pitchFamily="34" charset="0"/>
                        <a:buChar char="•"/>
                      </a:pPr>
                      <a:r>
                        <a:rPr lang="en-US" sz="2000" kern="1200" dirty="0" smtClean="0"/>
                        <a:t>MCM – </a:t>
                      </a:r>
                      <a:r>
                        <a:rPr lang="en-US" sz="2000" kern="1200" dirty="0"/>
                        <a:t>50</a:t>
                      </a:r>
                      <a:endParaRPr lang="en-US" sz="2000" kern="1200" dirty="0">
                        <a:solidFill>
                          <a:schemeClr val="tx1"/>
                        </a:solidFill>
                        <a:latin typeface="+mn-lt"/>
                        <a:ea typeface="+mn-ea"/>
                        <a:cs typeface="+mn-cs"/>
                      </a:endParaRPr>
                    </a:p>
                  </a:txBody>
                  <a:tcPr marT="91440" marB="9144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182880" indent="-182880">
                        <a:buFont typeface="Arial" panose="020B0604020202020204" pitchFamily="34" charset="0"/>
                        <a:buChar char="•"/>
                      </a:pPr>
                      <a:r>
                        <a:rPr lang="en-US" sz="2000" dirty="0" smtClean="0"/>
                        <a:t>Transportation </a:t>
                      </a:r>
                      <a:r>
                        <a:rPr lang="en-US" sz="2000" dirty="0"/>
                        <a:t>– 70</a:t>
                      </a:r>
                    </a:p>
                    <a:p>
                      <a:pPr marL="182880" indent="-182880">
                        <a:buFont typeface="Arial" panose="020B0604020202020204" pitchFamily="34" charset="0"/>
                        <a:buChar char="•"/>
                      </a:pPr>
                      <a:r>
                        <a:rPr lang="en-US" sz="2000" dirty="0" smtClean="0"/>
                        <a:t>NMCM </a:t>
                      </a:r>
                      <a:r>
                        <a:rPr lang="en-US" sz="2000" dirty="0"/>
                        <a:t>– 55</a:t>
                      </a:r>
                    </a:p>
                    <a:p>
                      <a:endParaRPr lang="en-US" sz="2000" dirty="0"/>
                    </a:p>
                  </a:txBody>
                  <a:tcPr marT="91440" marB="9144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xmlns="" val="2119264403"/>
                  </a:ext>
                </a:extLst>
              </a:tr>
            </a:tbl>
          </a:graphicData>
        </a:graphic>
      </p:graphicFrame>
    </p:spTree>
    <p:extLst>
      <p:ext uri="{BB962C8B-B14F-4D97-AF65-F5344CB8AC3E}">
        <p14:creationId xmlns:p14="http://schemas.microsoft.com/office/powerpoint/2010/main" val="2625989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dirty="0"/>
              <a:t>Service Expenditure and Cost Data</a:t>
            </a:r>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sz="half" idx="1"/>
          </p:nvPr>
        </p:nvSpPr>
        <p:spPr/>
        <p:txBody>
          <a:bodyPr/>
          <a:lstStyle/>
          <a:p>
            <a:pPr marL="0" indent="0">
              <a:spcBef>
                <a:spcPts val="300"/>
              </a:spcBef>
              <a:buNone/>
            </a:pPr>
            <a:r>
              <a:rPr lang="en-US" b="1" dirty="0"/>
              <a:t>What it is and what it shows:</a:t>
            </a:r>
          </a:p>
          <a:p>
            <a:pPr marL="342900" lvl="1" indent="-342900">
              <a:spcBef>
                <a:spcPts val="600"/>
              </a:spcBef>
              <a:buFont typeface="Wingdings 3" panose="05040102010807070707" pitchFamily="18" charset="2"/>
              <a:buChar char="}"/>
            </a:pPr>
            <a:r>
              <a:rPr lang="en-US" dirty="0"/>
              <a:t>Projected and actual expenditures by service category, plus:</a:t>
            </a:r>
          </a:p>
          <a:p>
            <a:pPr marL="800100" lvl="3" indent="-342900">
              <a:spcBef>
                <a:spcPts val="600"/>
              </a:spcBef>
              <a:buFont typeface="Arial" panose="020B0604020202020204" pitchFamily="34" charset="0"/>
              <a:buChar char="•"/>
            </a:pPr>
            <a:r>
              <a:rPr lang="en-US" sz="2200" dirty="0"/>
              <a:t>Costs for one unit of service, such as 1 case management visit lasting 30 minutes </a:t>
            </a:r>
          </a:p>
          <a:p>
            <a:pPr marL="800100" lvl="3" indent="-342900">
              <a:spcBef>
                <a:spcPts val="600"/>
              </a:spcBef>
              <a:buFont typeface="Arial" panose="020B0604020202020204" pitchFamily="34" charset="0"/>
              <a:buChar char="•"/>
            </a:pPr>
            <a:r>
              <a:rPr lang="en-US" sz="2200" dirty="0"/>
              <a:t>Cost to serve one client for a </a:t>
            </a:r>
            <a:r>
              <a:rPr lang="en-US" sz="2200" dirty="0" smtClean="0"/>
              <a:t>year</a:t>
            </a:r>
            <a:endParaRPr lang="en-US" sz="2200" dirty="0"/>
          </a:p>
        </p:txBody>
      </p:sp>
      <p:sp>
        <p:nvSpPr>
          <p:cNvPr id="5" name="Content Placeholder 4"/>
          <p:cNvSpPr>
            <a:spLocks noGrp="1"/>
          </p:cNvSpPr>
          <p:nvPr>
            <p:ph sz="half" idx="2"/>
          </p:nvPr>
        </p:nvSpPr>
        <p:spPr/>
        <p:txBody>
          <a:bodyPr/>
          <a:lstStyle/>
          <a:p>
            <a:pPr marL="0" indent="0">
              <a:spcBef>
                <a:spcPts val="1200"/>
              </a:spcBef>
              <a:buNone/>
            </a:pPr>
            <a:r>
              <a:rPr lang="en-US" b="1" dirty="0"/>
              <a:t>Where it comes from: </a:t>
            </a:r>
          </a:p>
          <a:p>
            <a:pPr marL="342900" lvl="1" indent="-342900">
              <a:spcBef>
                <a:spcPts val="600"/>
              </a:spcBef>
              <a:buFont typeface="Wingdings 3" panose="05040102010807070707" pitchFamily="18" charset="2"/>
              <a:buChar char="}"/>
            </a:pPr>
            <a:r>
              <a:rPr lang="en-US" dirty="0"/>
              <a:t>Recipient or administrative agency</a:t>
            </a:r>
          </a:p>
          <a:p>
            <a:pPr marL="342900" lvl="1" indent="-342900">
              <a:spcBef>
                <a:spcPts val="600"/>
              </a:spcBef>
              <a:buFont typeface="Wingdings 3" panose="05040102010807070707" pitchFamily="18" charset="2"/>
              <a:buChar char="}"/>
            </a:pPr>
            <a:r>
              <a:rPr lang="en-US" dirty="0"/>
              <a:t>Expenditures usually provided monthly, with an annual summary</a:t>
            </a:r>
          </a:p>
          <a:p>
            <a:pPr marL="0" indent="0">
              <a:spcBef>
                <a:spcPts val="1800"/>
              </a:spcBef>
              <a:buNone/>
            </a:pPr>
            <a:r>
              <a:rPr lang="en-US" b="1" dirty="0"/>
              <a:t>How it’s used: </a:t>
            </a:r>
          </a:p>
          <a:p>
            <a:pPr marL="342900" lvl="1" indent="-342900">
              <a:spcBef>
                <a:spcPts val="600"/>
              </a:spcBef>
              <a:buFont typeface="Wingdings 3" panose="05040102010807070707" pitchFamily="18" charset="2"/>
              <a:buChar char="}"/>
            </a:pPr>
            <a:r>
              <a:rPr lang="en-US" dirty="0"/>
              <a:t>Helps PC/PB make funding decisions, adjusting allocations based on actual use of funds and determining costs to serve additional clients</a:t>
            </a:r>
          </a:p>
          <a:p>
            <a:endParaRPr lang="en-US" dirty="0"/>
          </a:p>
        </p:txBody>
      </p:sp>
    </p:spTree>
    <p:extLst>
      <p:ext uri="{BB962C8B-B14F-4D97-AF65-F5344CB8AC3E}">
        <p14:creationId xmlns:p14="http://schemas.microsoft.com/office/powerpoint/2010/main" val="2003737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30C69-F009-4715-B3B1-1374699B132E}"/>
              </a:ext>
            </a:extLst>
          </p:cNvPr>
          <p:cNvSpPr>
            <a:spLocks noGrp="1"/>
          </p:cNvSpPr>
          <p:nvPr>
            <p:ph type="title"/>
          </p:nvPr>
        </p:nvSpPr>
        <p:spPr/>
        <p:txBody>
          <a:bodyPr/>
          <a:lstStyle/>
          <a:p>
            <a:r>
              <a:rPr lang="en-US" dirty="0"/>
              <a:t>Sample TGA Expenditures </a:t>
            </a:r>
            <a:r>
              <a:rPr lang="en-US" dirty="0" smtClean="0"/>
              <a:t>Summary for </a:t>
            </a:r>
            <a:r>
              <a:rPr lang="en-US" dirty="0"/>
              <a:t>Core Medical Services</a:t>
            </a:r>
          </a:p>
        </p:txBody>
      </p:sp>
      <p:graphicFrame>
        <p:nvGraphicFramePr>
          <p:cNvPr id="5" name="Chart 4">
            <a:extLst>
              <a:ext uri="{FF2B5EF4-FFF2-40B4-BE49-F238E27FC236}">
                <a16:creationId xmlns:a16="http://schemas.microsoft.com/office/drawing/2014/main" xmlns="" id="{95D46F35-8644-489D-B363-CC360D2DB842}"/>
              </a:ext>
            </a:extLst>
          </p:cNvPr>
          <p:cNvGraphicFramePr>
            <a:graphicFrameLocks/>
          </p:cNvGraphicFramePr>
          <p:nvPr>
            <p:extLst>
              <p:ext uri="{D42A27DB-BD31-4B8C-83A1-F6EECF244321}">
                <p14:modId xmlns:p14="http://schemas.microsoft.com/office/powerpoint/2010/main" val="3457676352"/>
              </p:ext>
            </p:extLst>
          </p:nvPr>
        </p:nvGraphicFramePr>
        <p:xfrm>
          <a:off x="609600" y="1554480"/>
          <a:ext cx="109728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726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dirty="0"/>
              <a:t>Client Characteristics and Service Utilization Data</a:t>
            </a:r>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sz="half" idx="1"/>
          </p:nvPr>
        </p:nvSpPr>
        <p:spPr/>
        <p:txBody>
          <a:bodyPr/>
          <a:lstStyle/>
          <a:p>
            <a:pPr marL="0" indent="0">
              <a:spcBef>
                <a:spcPts val="300"/>
              </a:spcBef>
              <a:buNone/>
            </a:pPr>
            <a:r>
              <a:rPr lang="en-US" sz="2800" b="1" dirty="0"/>
              <a:t>What it is and what it shows: </a:t>
            </a:r>
          </a:p>
          <a:p>
            <a:pPr marL="342900" lvl="1" indent="-342900">
              <a:spcBef>
                <a:spcPts val="600"/>
              </a:spcBef>
              <a:buFont typeface="Wingdings 3" panose="05040102010807070707" pitchFamily="18" charset="2"/>
              <a:buChar char="}"/>
            </a:pPr>
            <a:r>
              <a:rPr lang="en-US" sz="2400" dirty="0"/>
              <a:t>Information about the use of RWHAP Part A services, including the number and characteristics of clients, overall and by service category, and the amount or units of service provided</a:t>
            </a:r>
          </a:p>
          <a:p>
            <a:endParaRPr lang="en-US" dirty="0"/>
          </a:p>
          <a:p>
            <a:pPr lvl="1"/>
            <a:endParaRPr lang="en-US" sz="2300" b="1" dirty="0"/>
          </a:p>
          <a:p>
            <a:pPr marL="0" indent="0">
              <a:buNone/>
            </a:pPr>
            <a:endParaRPr lang="en-US" dirty="0"/>
          </a:p>
        </p:txBody>
      </p:sp>
      <p:sp>
        <p:nvSpPr>
          <p:cNvPr id="5" name="Content Placeholder 4"/>
          <p:cNvSpPr>
            <a:spLocks noGrp="1"/>
          </p:cNvSpPr>
          <p:nvPr>
            <p:ph sz="half" idx="2"/>
          </p:nvPr>
        </p:nvSpPr>
        <p:spPr/>
        <p:txBody>
          <a:bodyPr/>
          <a:lstStyle/>
          <a:p>
            <a:pPr marL="0" indent="0">
              <a:spcBef>
                <a:spcPts val="300"/>
              </a:spcBef>
              <a:buNone/>
            </a:pPr>
            <a:r>
              <a:rPr lang="en-US" b="1" dirty="0"/>
              <a:t>Where it comes from: </a:t>
            </a:r>
          </a:p>
          <a:p>
            <a:pPr marL="342900" lvl="1" indent="-342900">
              <a:spcBef>
                <a:spcPts val="600"/>
              </a:spcBef>
              <a:buFont typeface="Wingdings 3" panose="05040102010807070707" pitchFamily="18" charset="2"/>
              <a:buChar char="}"/>
            </a:pPr>
            <a:r>
              <a:rPr lang="en-US" dirty="0"/>
              <a:t>Recipient, usually gathered through its client-level data system and included in the RWHAP Services Report (RSR)</a:t>
            </a:r>
          </a:p>
          <a:p>
            <a:pPr marL="342900" lvl="1" indent="-342900">
              <a:spcBef>
                <a:spcPts val="600"/>
              </a:spcBef>
              <a:buFont typeface="Wingdings 3" panose="05040102010807070707" pitchFamily="18" charset="2"/>
              <a:buChar char="}"/>
            </a:pPr>
            <a:r>
              <a:rPr lang="en-US" dirty="0"/>
              <a:t>Provided annually </a:t>
            </a:r>
          </a:p>
          <a:p>
            <a:pPr marL="0" indent="0">
              <a:spcBef>
                <a:spcPts val="1800"/>
              </a:spcBef>
              <a:buNone/>
            </a:pPr>
            <a:r>
              <a:rPr lang="en-US" b="1" dirty="0"/>
              <a:t>How it’s used: </a:t>
            </a:r>
          </a:p>
          <a:p>
            <a:pPr marL="342900" lvl="1" indent="-342900">
              <a:spcBef>
                <a:spcPts val="600"/>
              </a:spcBef>
              <a:buFont typeface="Wingdings 3" panose="05040102010807070707" pitchFamily="18" charset="2"/>
              <a:buChar char="}"/>
            </a:pPr>
            <a:r>
              <a:rPr lang="en-US" dirty="0"/>
              <a:t>Helps PC/PBs understand demand for specific services and identify differences in use of services by various PLWH groups  </a:t>
            </a:r>
          </a:p>
          <a:p>
            <a:endParaRPr lang="en-US" dirty="0"/>
          </a:p>
        </p:txBody>
      </p:sp>
    </p:spTree>
    <p:extLst>
      <p:ext uri="{BB962C8B-B14F-4D97-AF65-F5344CB8AC3E}">
        <p14:creationId xmlns:p14="http://schemas.microsoft.com/office/powerpoint/2010/main" val="3943514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C87E63F-004F-4755-8702-62B398F1609C}"/>
              </a:ext>
            </a:extLst>
          </p:cNvPr>
          <p:cNvSpPr>
            <a:spLocks noGrp="1"/>
          </p:cNvSpPr>
          <p:nvPr>
            <p:ph type="title"/>
          </p:nvPr>
        </p:nvSpPr>
        <p:spPr/>
        <p:txBody>
          <a:bodyPr/>
          <a:lstStyle/>
          <a:p>
            <a:r>
              <a:rPr lang="en-US" dirty="0"/>
              <a:t>Sample SW EMA Client </a:t>
            </a:r>
            <a:r>
              <a:rPr lang="en-US" dirty="0" smtClean="0"/>
              <a:t>Data</a:t>
            </a:r>
            <a:endParaRPr lang="en-US" dirty="0"/>
          </a:p>
        </p:txBody>
      </p:sp>
      <p:graphicFrame>
        <p:nvGraphicFramePr>
          <p:cNvPr id="7" name="Chart 6">
            <a:extLst>
              <a:ext uri="{FF2B5EF4-FFF2-40B4-BE49-F238E27FC236}">
                <a16:creationId xmlns:a16="http://schemas.microsoft.com/office/drawing/2014/main" xmlns="" id="{4FEFA673-0297-4D89-8296-4D1599DFA8DC}"/>
              </a:ext>
            </a:extLst>
          </p:cNvPr>
          <p:cNvGraphicFramePr>
            <a:graphicFrameLocks/>
          </p:cNvGraphicFramePr>
          <p:nvPr>
            <p:extLst>
              <p:ext uri="{D42A27DB-BD31-4B8C-83A1-F6EECF244321}">
                <p14:modId xmlns:p14="http://schemas.microsoft.com/office/powerpoint/2010/main" val="1406703297"/>
              </p:ext>
            </p:extLst>
          </p:nvPr>
        </p:nvGraphicFramePr>
        <p:xfrm>
          <a:off x="609600" y="1280160"/>
          <a:ext cx="109728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4681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pPr marL="514350" indent="-514350">
              <a:buClrTx/>
              <a:buFont typeface="+mj-lt"/>
              <a:buAutoNum type="arabicPeriod"/>
            </a:pPr>
            <a:r>
              <a:rPr lang="en-US" sz="2800" dirty="0" smtClean="0"/>
              <a:t>Importance of Data in RWHAP Planning</a:t>
            </a:r>
          </a:p>
          <a:p>
            <a:pPr marL="514350" indent="-514350">
              <a:buClrTx/>
              <a:buFont typeface="+mj-lt"/>
              <a:buAutoNum type="arabicPeriod"/>
            </a:pPr>
            <a:r>
              <a:rPr lang="en-US" sz="2800" dirty="0" smtClean="0"/>
              <a:t>Types and Sources of Data Commonly Used for RWHAP Planning</a:t>
            </a:r>
          </a:p>
          <a:p>
            <a:pPr marL="514350" indent="-514350">
              <a:buClrTx/>
              <a:buFont typeface="+mj-lt"/>
              <a:buAutoNum type="arabicPeriod"/>
            </a:pPr>
            <a:r>
              <a:rPr lang="en-US" sz="2800" dirty="0" smtClean="0"/>
              <a:t>Addressing Gaps in Data</a:t>
            </a:r>
          </a:p>
          <a:p>
            <a:pPr marL="514350" indent="-514350">
              <a:buClrTx/>
              <a:buFont typeface="+mj-lt"/>
              <a:buAutoNum type="arabicPeriod"/>
            </a:pPr>
            <a:r>
              <a:rPr lang="en-US" sz="2800" dirty="0" smtClean="0"/>
              <a:t>Assessing Data Quality and Usefulness </a:t>
            </a:r>
          </a:p>
          <a:p>
            <a:pPr marL="514350" indent="-514350">
              <a:buClrTx/>
              <a:buFont typeface="+mj-lt"/>
              <a:buAutoNum type="arabicPeriod"/>
            </a:pPr>
            <a:r>
              <a:rPr lang="en-US" sz="2800" dirty="0" smtClean="0"/>
              <a:t>Importance of Using Multiple Data Sources for Decision Making</a:t>
            </a:r>
          </a:p>
          <a:p>
            <a:pPr marL="514350" indent="-514350">
              <a:buClrTx/>
              <a:buFont typeface="+mj-lt"/>
              <a:buAutoNum type="arabicPeriod"/>
            </a:pPr>
            <a:r>
              <a:rPr lang="en-US" sz="2800" dirty="0" smtClean="0"/>
              <a:t>Resources</a:t>
            </a:r>
          </a:p>
          <a:p>
            <a:pPr marL="514350" indent="-514350">
              <a:buClrTx/>
              <a:buFont typeface="+mj-lt"/>
              <a:buAutoNum type="arabicPeriod"/>
            </a:pPr>
            <a:r>
              <a:rPr lang="en-US" sz="2800" dirty="0" smtClean="0"/>
              <a:t>Questions and answers</a:t>
            </a:r>
            <a:endParaRPr lang="en-US" sz="2800" dirty="0"/>
          </a:p>
        </p:txBody>
      </p:sp>
    </p:spTree>
    <p:extLst>
      <p:ext uri="{BB962C8B-B14F-4D97-AF65-F5344CB8AC3E}">
        <p14:creationId xmlns:p14="http://schemas.microsoft.com/office/powerpoint/2010/main" val="704655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Poll</a:t>
            </a:r>
            <a:endParaRPr lang="en-US" dirty="0"/>
          </a:p>
        </p:txBody>
      </p:sp>
      <p:sp>
        <p:nvSpPr>
          <p:cNvPr id="5" name="Content Placeholder 2"/>
          <p:cNvSpPr>
            <a:spLocks noGrp="1"/>
          </p:cNvSpPr>
          <p:nvPr>
            <p:ph sz="half" idx="1"/>
          </p:nvPr>
        </p:nvSpPr>
        <p:spPr>
          <a:xfrm>
            <a:off x="609600" y="2925763"/>
            <a:ext cx="10706100" cy="3200400"/>
          </a:xfrm>
        </p:spPr>
        <p:txBody>
          <a:bodyPr/>
          <a:lstStyle/>
          <a:p>
            <a:r>
              <a:rPr lang="en-US" dirty="0" smtClean="0"/>
              <a:t>HIV tests and diagnoses</a:t>
            </a:r>
          </a:p>
          <a:p>
            <a:r>
              <a:rPr lang="en-US" dirty="0" smtClean="0"/>
              <a:t>Unmet need data (estimate and assessment)</a:t>
            </a:r>
          </a:p>
          <a:p>
            <a:r>
              <a:rPr lang="en-US" dirty="0" smtClean="0"/>
              <a:t>Clinical Quality Management (CQM) data</a:t>
            </a:r>
          </a:p>
          <a:p>
            <a:r>
              <a:rPr lang="en-US" dirty="0" smtClean="0"/>
              <a:t>Recipient monitoring data</a:t>
            </a:r>
          </a:p>
          <a:p>
            <a:r>
              <a:rPr lang="en-US" dirty="0" smtClean="0"/>
              <a:t>Performance measures and clinical outcomes data</a:t>
            </a:r>
          </a:p>
          <a:p>
            <a:r>
              <a:rPr lang="en-US" dirty="0" smtClean="0"/>
              <a:t>Other? Chat it in.</a:t>
            </a:r>
          </a:p>
          <a:p>
            <a:endParaRPr lang="en-US" dirty="0"/>
          </a:p>
        </p:txBody>
      </p:sp>
      <p:sp>
        <p:nvSpPr>
          <p:cNvPr id="7" name="Text Placeholder 6"/>
          <p:cNvSpPr>
            <a:spLocks noGrp="1"/>
          </p:cNvSpPr>
          <p:nvPr>
            <p:ph type="body" sz="quarter" idx="10"/>
          </p:nvPr>
        </p:nvSpPr>
        <p:spPr/>
        <p:txBody>
          <a:bodyPr/>
          <a:lstStyle/>
          <a:p>
            <a:r>
              <a:rPr lang="en-US" smtClean="0"/>
              <a:t>What other types of data do you use for HIV planning? Select all that apply.</a:t>
            </a:r>
            <a:endParaRPr lang="en-US" dirty="0"/>
          </a:p>
        </p:txBody>
      </p:sp>
    </p:spTree>
    <p:extLst>
      <p:ext uri="{BB962C8B-B14F-4D97-AF65-F5344CB8AC3E}">
        <p14:creationId xmlns:p14="http://schemas.microsoft.com/office/powerpoint/2010/main" val="1405593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Addressing Gaps in Data</a:t>
            </a:r>
          </a:p>
        </p:txBody>
      </p:sp>
    </p:spTree>
    <p:extLst>
      <p:ext uri="{BB962C8B-B14F-4D97-AF65-F5344CB8AC3E}">
        <p14:creationId xmlns:p14="http://schemas.microsoft.com/office/powerpoint/2010/main" val="300759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dirty="0"/>
              <a:t>Dealing with Data Gaps</a:t>
            </a:r>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idx="1"/>
          </p:nvPr>
        </p:nvSpPr>
        <p:spPr/>
        <p:txBody>
          <a:bodyPr/>
          <a:lstStyle/>
          <a:p>
            <a:r>
              <a:rPr lang="en-US" sz="2800" dirty="0"/>
              <a:t>No PC/PB has all the data needed for decision making</a:t>
            </a:r>
          </a:p>
          <a:p>
            <a:r>
              <a:rPr lang="en-US" sz="2800" dirty="0"/>
              <a:t>Data gaps often caused by:</a:t>
            </a:r>
          </a:p>
          <a:p>
            <a:pPr lvl="1">
              <a:spcBef>
                <a:spcPts val="300"/>
              </a:spcBef>
            </a:pPr>
            <a:r>
              <a:rPr lang="en-US" sz="2400" dirty="0"/>
              <a:t>Limited resources</a:t>
            </a:r>
          </a:p>
          <a:p>
            <a:pPr lvl="1">
              <a:spcBef>
                <a:spcPts val="300"/>
              </a:spcBef>
            </a:pPr>
            <a:r>
              <a:rPr lang="en-US" sz="2400" dirty="0"/>
              <a:t>Limited needs assessment and data analysis skills and experience on the part of PC/PB and/or recipient staff</a:t>
            </a:r>
          </a:p>
          <a:p>
            <a:pPr lvl="1">
              <a:spcBef>
                <a:spcPts val="300"/>
              </a:spcBef>
            </a:pPr>
            <a:r>
              <a:rPr lang="en-US" sz="2400" dirty="0"/>
              <a:t>Lack of agreements with state surveillance staff to provide newer types of data</a:t>
            </a:r>
          </a:p>
          <a:p>
            <a:pPr lvl="1">
              <a:spcBef>
                <a:spcPts val="300"/>
              </a:spcBef>
            </a:pPr>
            <a:r>
              <a:rPr lang="en-US" sz="2400" dirty="0"/>
              <a:t>Limited time for data gathering or analysis, given other responsibilities</a:t>
            </a:r>
          </a:p>
          <a:p>
            <a:pPr lvl="1">
              <a:spcBef>
                <a:spcPts val="300"/>
              </a:spcBef>
            </a:pPr>
            <a:r>
              <a:rPr lang="en-US" sz="2400" dirty="0"/>
              <a:t>Lack of agreement between PC/PB and recipient regarding data needs and how best to meet them</a:t>
            </a:r>
          </a:p>
        </p:txBody>
      </p:sp>
    </p:spTree>
    <p:extLst>
      <p:ext uri="{BB962C8B-B14F-4D97-AF65-F5344CB8AC3E}">
        <p14:creationId xmlns:p14="http://schemas.microsoft.com/office/powerpoint/2010/main" val="897142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DB6A2-1ED4-488E-92F1-97E459DDDA32}"/>
              </a:ext>
            </a:extLst>
          </p:cNvPr>
          <p:cNvSpPr>
            <a:spLocks noGrp="1"/>
          </p:cNvSpPr>
          <p:nvPr>
            <p:ph type="title"/>
          </p:nvPr>
        </p:nvSpPr>
        <p:spPr/>
        <p:txBody>
          <a:bodyPr/>
          <a:lstStyle/>
          <a:p>
            <a:r>
              <a:rPr lang="en-US" dirty="0"/>
              <a:t>Addressing Data Gaps</a:t>
            </a:r>
          </a:p>
        </p:txBody>
      </p:sp>
      <p:sp>
        <p:nvSpPr>
          <p:cNvPr id="3" name="Content Placeholder 2">
            <a:extLst>
              <a:ext uri="{FF2B5EF4-FFF2-40B4-BE49-F238E27FC236}">
                <a16:creationId xmlns:a16="http://schemas.microsoft.com/office/drawing/2014/main" xmlns="" id="{393A2B6F-0B18-4863-972B-67EC9C42E59E}"/>
              </a:ext>
            </a:extLst>
          </p:cNvPr>
          <p:cNvSpPr>
            <a:spLocks noGrp="1"/>
          </p:cNvSpPr>
          <p:nvPr>
            <p:ph idx="1"/>
          </p:nvPr>
        </p:nvSpPr>
        <p:spPr/>
        <p:txBody>
          <a:bodyPr/>
          <a:lstStyle/>
          <a:p>
            <a:pPr>
              <a:spcBef>
                <a:spcPts val="300"/>
              </a:spcBef>
            </a:pPr>
            <a:r>
              <a:rPr lang="en-US" sz="2800" dirty="0"/>
              <a:t>Become familiar with the various types of data that </a:t>
            </a:r>
            <a:r>
              <a:rPr lang="en-US" sz="2800" i="1" dirty="0"/>
              <a:t>should</a:t>
            </a:r>
            <a:r>
              <a:rPr lang="en-US" sz="2800" dirty="0"/>
              <a:t> be available to the PC/PB based on sound practice and HRSA/HAB guidance</a:t>
            </a:r>
          </a:p>
          <a:p>
            <a:pPr>
              <a:spcBef>
                <a:spcPts val="1200"/>
              </a:spcBef>
            </a:pPr>
            <a:r>
              <a:rPr lang="en-US" sz="2800" dirty="0"/>
              <a:t>Incorporate data sharing agreements into your Memorandum of Understanding (MOU), including:</a:t>
            </a:r>
          </a:p>
          <a:p>
            <a:pPr lvl="1">
              <a:spcBef>
                <a:spcPts val="300"/>
              </a:spcBef>
            </a:pPr>
            <a:r>
              <a:rPr lang="en-US" sz="2400" dirty="0"/>
              <a:t>What data the recipient will provide</a:t>
            </a:r>
          </a:p>
          <a:p>
            <a:pPr lvl="1">
              <a:spcBef>
                <a:spcPts val="300"/>
              </a:spcBef>
            </a:pPr>
            <a:r>
              <a:rPr lang="en-US" sz="2400" dirty="0"/>
              <a:t>In what formats</a:t>
            </a:r>
          </a:p>
          <a:p>
            <a:pPr lvl="1">
              <a:spcBef>
                <a:spcPts val="300"/>
              </a:spcBef>
            </a:pPr>
            <a:r>
              <a:rPr lang="en-US" sz="2400" dirty="0"/>
              <a:t>On what schedule</a:t>
            </a:r>
          </a:p>
          <a:p>
            <a:pPr>
              <a:spcBef>
                <a:spcPts val="1200"/>
              </a:spcBef>
            </a:pPr>
            <a:r>
              <a:rPr lang="en-US" sz="2800" dirty="0"/>
              <a:t>Explore what data needs can be met by the PC/PB, PCS, or consultants through needs assessment, town halls, roundtables, or other approaches</a:t>
            </a:r>
          </a:p>
        </p:txBody>
      </p:sp>
    </p:spTree>
    <p:extLst>
      <p:ext uri="{BB962C8B-B14F-4D97-AF65-F5344CB8AC3E}">
        <p14:creationId xmlns:p14="http://schemas.microsoft.com/office/powerpoint/2010/main" val="952477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6FD79-286F-4CC3-8776-DF497BF519E1}"/>
              </a:ext>
            </a:extLst>
          </p:cNvPr>
          <p:cNvSpPr>
            <a:spLocks noGrp="1"/>
          </p:cNvSpPr>
          <p:nvPr>
            <p:ph type="title"/>
          </p:nvPr>
        </p:nvSpPr>
        <p:spPr/>
        <p:txBody>
          <a:bodyPr/>
          <a:lstStyle/>
          <a:p>
            <a:r>
              <a:rPr lang="en-US" dirty="0" smtClean="0"/>
              <a:t>Addressing Data Gaps, cont.</a:t>
            </a:r>
            <a:endParaRPr lang="en-US" dirty="0"/>
          </a:p>
        </p:txBody>
      </p:sp>
      <p:sp>
        <p:nvSpPr>
          <p:cNvPr id="3" name="Content Placeholder 2">
            <a:extLst>
              <a:ext uri="{FF2B5EF4-FFF2-40B4-BE49-F238E27FC236}">
                <a16:creationId xmlns:a16="http://schemas.microsoft.com/office/drawing/2014/main" xmlns="" id="{421C847A-FE2F-4DDA-93B6-9CD5388D7978}"/>
              </a:ext>
            </a:extLst>
          </p:cNvPr>
          <p:cNvSpPr>
            <a:spLocks noGrp="1"/>
          </p:cNvSpPr>
          <p:nvPr>
            <p:ph idx="1"/>
          </p:nvPr>
        </p:nvSpPr>
        <p:spPr/>
        <p:txBody>
          <a:bodyPr/>
          <a:lstStyle/>
          <a:p>
            <a:pPr>
              <a:spcBef>
                <a:spcPts val="1200"/>
              </a:spcBef>
            </a:pPr>
            <a:r>
              <a:rPr lang="en-US" sz="2800" dirty="0" smtClean="0"/>
              <a:t>Maximize use of existing data through improved analysis </a:t>
            </a:r>
          </a:p>
          <a:p>
            <a:pPr>
              <a:spcBef>
                <a:spcPts val="1200"/>
              </a:spcBef>
            </a:pPr>
            <a:r>
              <a:rPr lang="en-US" sz="2800" dirty="0" smtClean="0"/>
              <a:t>Make a chart showing needed data types, content, use, and current or potential sources</a:t>
            </a:r>
          </a:p>
          <a:p>
            <a:pPr>
              <a:spcBef>
                <a:spcPts val="1200"/>
              </a:spcBef>
            </a:pPr>
            <a:r>
              <a:rPr lang="en-US" sz="2800" dirty="0" smtClean="0"/>
              <a:t>Develop a plan to fill remaining gaps </a:t>
            </a:r>
          </a:p>
          <a:p>
            <a:pPr lvl="1"/>
            <a:r>
              <a:rPr lang="en-US" sz="2400" dirty="0" smtClean="0"/>
              <a:t>Explore what PC/PB members, service providers, or other stakeholders can provide</a:t>
            </a:r>
          </a:p>
          <a:p>
            <a:pPr lvl="1"/>
            <a:r>
              <a:rPr lang="en-US" sz="2400" dirty="0" smtClean="0"/>
              <a:t>Seek help from area universities </a:t>
            </a:r>
          </a:p>
          <a:p>
            <a:endParaRPr lang="en-US" dirty="0"/>
          </a:p>
        </p:txBody>
      </p:sp>
    </p:spTree>
    <p:extLst>
      <p:ext uri="{BB962C8B-B14F-4D97-AF65-F5344CB8AC3E}">
        <p14:creationId xmlns:p14="http://schemas.microsoft.com/office/powerpoint/2010/main" val="3085118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Assessing Data Quality &amp; Usefulness</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7157FB1B-3B8A-4ABF-8358-C8EB22706363}" type="slidenum">
              <a:rPr lang="en-US" altLang="en-US" smtClean="0"/>
              <a:pPr>
                <a:defRPr/>
              </a:pPr>
              <a:t>45</a:t>
            </a:fld>
            <a:endParaRPr lang="en-US" altLang="en-US" dirty="0"/>
          </a:p>
        </p:txBody>
      </p:sp>
    </p:spTree>
    <p:extLst>
      <p:ext uri="{BB962C8B-B14F-4D97-AF65-F5344CB8AC3E}">
        <p14:creationId xmlns:p14="http://schemas.microsoft.com/office/powerpoint/2010/main" val="2283900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Not All Data are Created Equal!</a:t>
            </a:r>
            <a:endParaRPr lang="en-US" dirty="0"/>
          </a:p>
        </p:txBody>
      </p:sp>
      <p:sp>
        <p:nvSpPr>
          <p:cNvPr id="4" name="Content Placeholder 3"/>
          <p:cNvSpPr>
            <a:spLocks noGrp="1"/>
          </p:cNvSpPr>
          <p:nvPr>
            <p:ph idx="1"/>
          </p:nvPr>
        </p:nvSpPr>
        <p:spPr/>
        <p:txBody>
          <a:bodyPr/>
          <a:lstStyle/>
          <a:p>
            <a:pPr marL="0" indent="0">
              <a:buNone/>
            </a:pPr>
            <a:r>
              <a:rPr lang="en-US" b="1" dirty="0" smtClean="0"/>
              <a:t>There are multiple ways data can be ‘of poor quality’</a:t>
            </a:r>
          </a:p>
          <a:p>
            <a:pPr>
              <a:spcBef>
                <a:spcPts val="1200"/>
              </a:spcBef>
            </a:pPr>
            <a:r>
              <a:rPr lang="en-US" sz="2800" dirty="0" smtClean="0"/>
              <a:t>Outdated </a:t>
            </a:r>
          </a:p>
          <a:p>
            <a:pPr lvl="1">
              <a:spcBef>
                <a:spcPts val="600"/>
              </a:spcBef>
            </a:pPr>
            <a:r>
              <a:rPr lang="en-US" sz="2400" dirty="0" smtClean="0"/>
              <a:t>Example: Care continuum developed using data from 10 years prior</a:t>
            </a:r>
          </a:p>
          <a:p>
            <a:pPr>
              <a:spcBef>
                <a:spcPts val="1200"/>
              </a:spcBef>
            </a:pPr>
            <a:r>
              <a:rPr lang="en-US" sz="2800" dirty="0" smtClean="0"/>
              <a:t>Incomplete</a:t>
            </a:r>
          </a:p>
          <a:p>
            <a:pPr lvl="1"/>
            <a:r>
              <a:rPr lang="en-US" sz="2400" dirty="0" smtClean="0"/>
              <a:t>Example: Service expenditure data with several service categories missing</a:t>
            </a:r>
          </a:p>
          <a:p>
            <a:pPr>
              <a:spcBef>
                <a:spcPts val="1200"/>
              </a:spcBef>
            </a:pPr>
            <a:r>
              <a:rPr lang="en-US" sz="2800" dirty="0" smtClean="0"/>
              <a:t>Unclear</a:t>
            </a:r>
          </a:p>
          <a:p>
            <a:pPr lvl="1"/>
            <a:r>
              <a:rPr lang="en-US" sz="2400" dirty="0" smtClean="0"/>
              <a:t>Example: Resource inventory data does not specify RWHAP funding source for services (e.g. RWHAP Part A, Part B, Part C, etc.). </a:t>
            </a:r>
          </a:p>
        </p:txBody>
      </p:sp>
    </p:spTree>
    <p:extLst>
      <p:ext uri="{BB962C8B-B14F-4D97-AF65-F5344CB8AC3E}">
        <p14:creationId xmlns:p14="http://schemas.microsoft.com/office/powerpoint/2010/main" val="2734577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10972800" cy="1143000"/>
          </a:xfrm>
        </p:spPr>
        <p:txBody>
          <a:bodyPr/>
          <a:lstStyle/>
          <a:p>
            <a:r>
              <a:rPr lang="en-US" sz="5400" dirty="0"/>
              <a:t>Bottom line: </a:t>
            </a:r>
            <a:r>
              <a:rPr lang="en-US" sz="5400" dirty="0" smtClean="0"/>
              <a:t/>
            </a:r>
            <a:br>
              <a:rPr lang="en-US" sz="5400" dirty="0" smtClean="0"/>
            </a:br>
            <a:r>
              <a:rPr lang="en-US" sz="5400" dirty="0" smtClean="0"/>
              <a:t>Data </a:t>
            </a:r>
            <a:r>
              <a:rPr lang="en-US" sz="5400" dirty="0"/>
              <a:t>quality is important</a:t>
            </a:r>
            <a:r>
              <a:rPr lang="en-US" sz="5400" dirty="0" smtClean="0"/>
              <a:t>!</a:t>
            </a:r>
            <a:endParaRPr lang="en-US" sz="5400" dirty="0"/>
          </a:p>
        </p:txBody>
      </p:sp>
    </p:spTree>
    <p:extLst>
      <p:ext uri="{BB962C8B-B14F-4D97-AF65-F5344CB8AC3E}">
        <p14:creationId xmlns:p14="http://schemas.microsoft.com/office/powerpoint/2010/main" val="1951132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06CC71FC-D784-4CA0-98D8-A08DAFDA121F}"/>
              </a:ext>
            </a:extLst>
          </p:cNvPr>
          <p:cNvSpPr>
            <a:spLocks noGrp="1" noChangeArrowheads="1"/>
          </p:cNvSpPr>
          <p:nvPr>
            <p:ph type="title"/>
          </p:nvPr>
        </p:nvSpPr>
        <p:spPr/>
        <p:txBody>
          <a:bodyPr/>
          <a:lstStyle/>
          <a:p>
            <a:pPr eaLnBrk="1" hangingPunct="1"/>
            <a:r>
              <a:rPr lang="en-US" altLang="en-US" dirty="0" smtClean="0"/>
              <a:t>Assessing Data </a:t>
            </a:r>
            <a:endParaRPr lang="en-US" altLang="en-US" dirty="0"/>
          </a:p>
        </p:txBody>
      </p:sp>
      <p:sp>
        <p:nvSpPr>
          <p:cNvPr id="136195" name="Rectangle 3">
            <a:extLst>
              <a:ext uri="{FF2B5EF4-FFF2-40B4-BE49-F238E27FC236}">
                <a16:creationId xmlns:a16="http://schemas.microsoft.com/office/drawing/2014/main" xmlns="" id="{96011ACA-18A7-4202-9F5F-E15515FC8413}"/>
              </a:ext>
            </a:extLst>
          </p:cNvPr>
          <p:cNvSpPr>
            <a:spLocks noGrp="1" noChangeArrowheads="1"/>
          </p:cNvSpPr>
          <p:nvPr>
            <p:ph sz="half" idx="1"/>
          </p:nvPr>
        </p:nvSpPr>
        <p:spPr/>
        <p:txBody>
          <a:bodyPr rtlCol="0">
            <a:normAutofit/>
          </a:bodyPr>
          <a:lstStyle/>
          <a:p>
            <a:pPr marL="0" indent="0" eaLnBrk="1" fontAlgn="auto" hangingPunct="1">
              <a:spcAft>
                <a:spcPts val="0"/>
              </a:spcAft>
              <a:buNone/>
              <a:defRPr/>
            </a:pPr>
            <a:r>
              <a:rPr lang="en-US" altLang="en-US" sz="2800" b="1" dirty="0" smtClean="0"/>
              <a:t>PC/PB member roles</a:t>
            </a:r>
            <a:r>
              <a:rPr lang="en-US" altLang="en-US" sz="2800" dirty="0" smtClean="0"/>
              <a:t>:</a:t>
            </a:r>
          </a:p>
          <a:p>
            <a:pPr fontAlgn="auto">
              <a:spcAft>
                <a:spcPts val="0"/>
              </a:spcAft>
              <a:defRPr/>
            </a:pPr>
            <a:r>
              <a:rPr lang="en-US" altLang="en-US" sz="2400" dirty="0" smtClean="0"/>
              <a:t>Review data from multiple sources</a:t>
            </a:r>
          </a:p>
          <a:p>
            <a:pPr fontAlgn="auto">
              <a:spcAft>
                <a:spcPts val="0"/>
              </a:spcAft>
              <a:defRPr/>
            </a:pPr>
            <a:r>
              <a:rPr lang="en-US" altLang="en-US" sz="2400" dirty="0" smtClean="0"/>
              <a:t>Ask questions about how data were gathered, tabulated, and analyzed</a:t>
            </a:r>
          </a:p>
          <a:p>
            <a:pPr fontAlgn="auto">
              <a:spcAft>
                <a:spcPts val="0"/>
              </a:spcAft>
              <a:defRPr/>
            </a:pPr>
            <a:r>
              <a:rPr lang="en-US" altLang="en-US" sz="2400" dirty="0" smtClean="0"/>
              <a:t>Compare and weigh data from different sources and studies</a:t>
            </a:r>
          </a:p>
          <a:p>
            <a:pPr fontAlgn="auto">
              <a:spcAft>
                <a:spcPts val="0"/>
              </a:spcAft>
              <a:defRPr/>
            </a:pPr>
            <a:r>
              <a:rPr lang="en-US" altLang="en-US" sz="2400" dirty="0" smtClean="0"/>
              <a:t>Decide how much confidence to place in the data</a:t>
            </a:r>
          </a:p>
          <a:p>
            <a:pPr fontAlgn="auto">
              <a:spcAft>
                <a:spcPts val="0"/>
              </a:spcAft>
              <a:defRPr/>
            </a:pPr>
            <a:r>
              <a:rPr lang="en-US" altLang="en-US" sz="2400" dirty="0" smtClean="0"/>
              <a:t>Give the greatest weight in decision making to the “best data”</a:t>
            </a:r>
          </a:p>
          <a:p>
            <a:pPr lvl="1" eaLnBrk="1" fontAlgn="auto" hangingPunct="1">
              <a:spcAft>
                <a:spcPts val="0"/>
              </a:spcAft>
              <a:defRPr/>
            </a:pPr>
            <a:endParaRPr lang="en-US" altLang="en-US" dirty="0"/>
          </a:p>
        </p:txBody>
      </p:sp>
      <p:sp>
        <p:nvSpPr>
          <p:cNvPr id="4" name="Content Placeholder 3"/>
          <p:cNvSpPr>
            <a:spLocks noGrp="1"/>
          </p:cNvSpPr>
          <p:nvPr>
            <p:ph sz="half" idx="2"/>
          </p:nvPr>
        </p:nvSpPr>
        <p:spPr/>
        <p:txBody>
          <a:bodyPr/>
          <a:lstStyle/>
          <a:p>
            <a:pPr marL="0" indent="0" fontAlgn="auto">
              <a:spcAft>
                <a:spcPts val="0"/>
              </a:spcAft>
              <a:buNone/>
              <a:defRPr/>
            </a:pPr>
            <a:r>
              <a:rPr lang="en-US" altLang="en-US" b="1" dirty="0"/>
              <a:t>PC/PB Support Staff, Consultants, and Recipient Staff roles:</a:t>
            </a:r>
          </a:p>
          <a:p>
            <a:pPr fontAlgn="auto">
              <a:spcAft>
                <a:spcPts val="0"/>
              </a:spcAft>
              <a:defRPr/>
            </a:pPr>
            <a:r>
              <a:rPr lang="en-US" altLang="en-US" sz="2400" dirty="0"/>
              <a:t>Provide/present data from various sources</a:t>
            </a:r>
          </a:p>
          <a:p>
            <a:pPr fontAlgn="auto">
              <a:spcAft>
                <a:spcPts val="0"/>
              </a:spcAft>
              <a:defRPr/>
            </a:pPr>
            <a:r>
              <a:rPr lang="en-US" altLang="en-US" sz="2400" dirty="0"/>
              <a:t>Understand and share information on data quality and limitations</a:t>
            </a:r>
          </a:p>
          <a:p>
            <a:endParaRPr lang="en-US" dirty="0"/>
          </a:p>
        </p:txBody>
      </p:sp>
    </p:spTree>
    <p:extLst>
      <p:ext uri="{BB962C8B-B14F-4D97-AF65-F5344CB8AC3E}">
        <p14:creationId xmlns:p14="http://schemas.microsoft.com/office/powerpoint/2010/main" val="2187197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xmlns="" id="{2EE74F15-CA38-4069-AC25-D0C58EBF465E}"/>
              </a:ext>
            </a:extLst>
          </p:cNvPr>
          <p:cNvSpPr>
            <a:spLocks noGrp="1" noChangeArrowheads="1"/>
          </p:cNvSpPr>
          <p:nvPr>
            <p:ph type="title"/>
          </p:nvPr>
        </p:nvSpPr>
        <p:spPr/>
        <p:txBody>
          <a:bodyPr/>
          <a:lstStyle/>
          <a:p>
            <a:r>
              <a:rPr lang="en-US" altLang="en-US" dirty="0" smtClean="0"/>
              <a:t>Helpful Questions to Ask in Assessing and Interpreting Surveys and Studies</a:t>
            </a:r>
            <a:endParaRPr lang="en-US" altLang="en-US" dirty="0"/>
          </a:p>
        </p:txBody>
      </p:sp>
      <p:sp>
        <p:nvSpPr>
          <p:cNvPr id="140291" name="Rectangle 3">
            <a:extLst>
              <a:ext uri="{FF2B5EF4-FFF2-40B4-BE49-F238E27FC236}">
                <a16:creationId xmlns:a16="http://schemas.microsoft.com/office/drawing/2014/main" xmlns="" id="{564396FE-2126-4A01-A243-5FD2D5CA0DC9}"/>
              </a:ext>
            </a:extLst>
          </p:cNvPr>
          <p:cNvSpPr>
            <a:spLocks noGrp="1" noChangeArrowheads="1"/>
          </p:cNvSpPr>
          <p:nvPr>
            <p:ph idx="1"/>
          </p:nvPr>
        </p:nvSpPr>
        <p:spPr/>
        <p:txBody>
          <a:bodyPr/>
          <a:lstStyle/>
          <a:p>
            <a:pPr>
              <a:spcBef>
                <a:spcPts val="1200"/>
              </a:spcBef>
            </a:pPr>
            <a:r>
              <a:rPr lang="en-US" altLang="en-US" sz="2400" dirty="0" smtClean="0"/>
              <a:t>Who was responsible for the study? </a:t>
            </a:r>
          </a:p>
          <a:p>
            <a:pPr>
              <a:spcBef>
                <a:spcPts val="1200"/>
              </a:spcBef>
            </a:pPr>
            <a:r>
              <a:rPr lang="en-US" altLang="en-US" sz="2400" dirty="0" smtClean="0"/>
              <a:t>Were knowledgeable consumers and other PLWH involved in design?</a:t>
            </a:r>
          </a:p>
          <a:p>
            <a:pPr>
              <a:spcBef>
                <a:spcPts val="1200"/>
              </a:spcBef>
            </a:pPr>
            <a:r>
              <a:rPr lang="en-US" altLang="en-US" sz="2400" dirty="0" smtClean="0"/>
              <a:t>Does the “tool” use good questions? Are they clear and understandable? Do they seem likely to generate reliable data that really measure what the study is supposed to be measuring? Was the tool pre-tested?</a:t>
            </a:r>
          </a:p>
          <a:p>
            <a:pPr>
              <a:spcBef>
                <a:spcPts val="1200"/>
              </a:spcBef>
            </a:pPr>
            <a:r>
              <a:rPr lang="en-US" altLang="en-US" sz="2400" dirty="0" smtClean="0"/>
              <a:t>What was the sample size? Is it representative?</a:t>
            </a:r>
          </a:p>
          <a:p>
            <a:pPr>
              <a:spcBef>
                <a:spcPts val="1200"/>
              </a:spcBef>
            </a:pPr>
            <a:r>
              <a:rPr lang="en-US" altLang="en-US" sz="2400" dirty="0" smtClean="0"/>
              <a:t>What evidence is there that the data were collected using appropriate methods and trained individuals?</a:t>
            </a:r>
          </a:p>
          <a:p>
            <a:pPr>
              <a:spcBef>
                <a:spcPts val="1200"/>
              </a:spcBef>
            </a:pPr>
            <a:r>
              <a:rPr lang="en-US" altLang="en-US" sz="2400" dirty="0" smtClean="0"/>
              <a:t>Was there “quality control” to be sure the stated data gathering and analysis process was followed? </a:t>
            </a:r>
          </a:p>
          <a:p>
            <a:pPr lvl="1">
              <a:spcBef>
                <a:spcPts val="1200"/>
              </a:spcBef>
            </a:pPr>
            <a:endParaRPr lang="en-US" altLang="en-US" sz="2000" dirty="0"/>
          </a:p>
        </p:txBody>
      </p:sp>
    </p:spTree>
    <p:extLst>
      <p:ext uri="{BB962C8B-B14F-4D97-AF65-F5344CB8AC3E}">
        <p14:creationId xmlns:p14="http://schemas.microsoft.com/office/powerpoint/2010/main" val="177230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lstStyle/>
          <a:p>
            <a:pPr marL="0" indent="0">
              <a:spcAft>
                <a:spcPts val="1200"/>
              </a:spcAft>
              <a:buNone/>
            </a:pPr>
            <a:r>
              <a:rPr lang="en-US" sz="2800" dirty="0" smtClean="0"/>
              <a:t>By the end of the webinar, you will be able to:</a:t>
            </a:r>
          </a:p>
          <a:p>
            <a:r>
              <a:rPr lang="en-US" sz="2800" dirty="0" smtClean="0"/>
              <a:t>Articulate the benefits of using data for HIV planning and decision making.</a:t>
            </a:r>
          </a:p>
          <a:p>
            <a:r>
              <a:rPr lang="en-US" sz="2800" dirty="0" smtClean="0"/>
              <a:t>Define important data-related terminology.</a:t>
            </a:r>
          </a:p>
          <a:p>
            <a:r>
              <a:rPr lang="en-US" sz="2800" dirty="0" smtClean="0"/>
              <a:t>Identify and describe types of data PC/PBs use for HIV planning and decision making.</a:t>
            </a:r>
          </a:p>
          <a:p>
            <a:r>
              <a:rPr lang="en-US" sz="2800" dirty="0" smtClean="0"/>
              <a:t>Assess quality and comprehensiveness of data.</a:t>
            </a:r>
          </a:p>
          <a:p>
            <a:endParaRPr lang="en-US" sz="2800" dirty="0"/>
          </a:p>
        </p:txBody>
      </p:sp>
    </p:spTree>
    <p:extLst>
      <p:ext uri="{BB962C8B-B14F-4D97-AF65-F5344CB8AC3E}">
        <p14:creationId xmlns:p14="http://schemas.microsoft.com/office/powerpoint/2010/main" val="3590708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Using Multiple Data Sources for Decision Making</a:t>
            </a:r>
          </a:p>
        </p:txBody>
      </p:sp>
    </p:spTree>
    <p:extLst>
      <p:ext uri="{BB962C8B-B14F-4D97-AF65-F5344CB8AC3E}">
        <p14:creationId xmlns:p14="http://schemas.microsoft.com/office/powerpoint/2010/main" val="4238409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Triangulation</a:t>
            </a:r>
            <a:endParaRPr lang="en-US" dirty="0"/>
          </a:p>
        </p:txBody>
      </p:sp>
      <p:sp>
        <p:nvSpPr>
          <p:cNvPr id="3" name="Content Placeholder 2"/>
          <p:cNvSpPr>
            <a:spLocks noGrp="1"/>
          </p:cNvSpPr>
          <p:nvPr>
            <p:ph idx="1"/>
          </p:nvPr>
        </p:nvSpPr>
        <p:spPr/>
        <p:txBody>
          <a:bodyPr/>
          <a:lstStyle/>
          <a:p>
            <a:pPr>
              <a:spcBef>
                <a:spcPts val="1200"/>
              </a:spcBef>
            </a:pPr>
            <a:r>
              <a:rPr lang="en-US" sz="2800" dirty="0" smtClean="0"/>
              <a:t>A PC/PB can have additional confidence in findings found in more than one needs assessment activity, study, or data set, and can use multiple methods to increase understanding of a topic or issue – that process is called triangulation.</a:t>
            </a:r>
          </a:p>
          <a:p>
            <a:pPr>
              <a:spcBef>
                <a:spcPts val="1200"/>
              </a:spcBef>
            </a:pPr>
            <a:r>
              <a:rPr lang="en-US" sz="2800" dirty="0" smtClean="0"/>
              <a:t>Bottom line: Review more than one data source when available.</a:t>
            </a:r>
          </a:p>
          <a:p>
            <a:endParaRPr lang="en-US" dirty="0"/>
          </a:p>
        </p:txBody>
      </p:sp>
    </p:spTree>
    <p:extLst>
      <p:ext uri="{BB962C8B-B14F-4D97-AF65-F5344CB8AC3E}">
        <p14:creationId xmlns:p14="http://schemas.microsoft.com/office/powerpoint/2010/main" val="2718808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 of Data</a:t>
            </a:r>
            <a:endParaRPr lang="en-US" dirty="0"/>
          </a:p>
        </p:txBody>
      </p:sp>
      <p:sp>
        <p:nvSpPr>
          <p:cNvPr id="3" name="Content Placeholder 2"/>
          <p:cNvSpPr>
            <a:spLocks noGrp="1"/>
          </p:cNvSpPr>
          <p:nvPr>
            <p:ph idx="1"/>
          </p:nvPr>
        </p:nvSpPr>
        <p:spPr/>
        <p:txBody>
          <a:bodyPr/>
          <a:lstStyle/>
          <a:p>
            <a:r>
              <a:rPr lang="en-US" sz="2800" dirty="0" smtClean="0"/>
              <a:t>The process of comparing data on the same topic from 2 or more sources or research studies to: </a:t>
            </a:r>
          </a:p>
          <a:p>
            <a:pPr lvl="1"/>
            <a:r>
              <a:rPr lang="en-US" sz="2400" dirty="0" smtClean="0"/>
              <a:t>See whether they report similar findings – “cross check” or “cross-validate” the data</a:t>
            </a:r>
          </a:p>
          <a:p>
            <a:pPr lvl="1"/>
            <a:r>
              <a:rPr lang="en-US" sz="2400" dirty="0" smtClean="0"/>
              <a:t>Increase understanding of the topic</a:t>
            </a:r>
          </a:p>
          <a:p>
            <a:pPr>
              <a:spcBef>
                <a:spcPts val="1200"/>
              </a:spcBef>
            </a:pPr>
            <a:r>
              <a:rPr lang="en-US" sz="2800" dirty="0" smtClean="0"/>
              <a:t>PC/PB can have greater confidence in findings that are reported from several different studies or sources, or obtained through different methods</a:t>
            </a:r>
            <a:endParaRPr lang="en-US" sz="2800" dirty="0"/>
          </a:p>
        </p:txBody>
      </p:sp>
    </p:spTree>
    <p:extLst>
      <p:ext uri="{BB962C8B-B14F-4D97-AF65-F5344CB8AC3E}">
        <p14:creationId xmlns:p14="http://schemas.microsoft.com/office/powerpoint/2010/main" val="3764296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dirty="0"/>
              <a:t>Resources </a:t>
            </a:r>
          </a:p>
        </p:txBody>
      </p:sp>
      <p:sp>
        <p:nvSpPr>
          <p:cNvPr id="25601" name="Rectangle 2" descr="Background " title="Background "/>
          <p:cNvSpPr>
            <a:spLocks noGrp="1" noChangeArrowheads="1"/>
          </p:cNvSpPr>
          <p:nvPr>
            <p:ph type="body" sz="quarter" idx="4294967295"/>
          </p:nvPr>
        </p:nvSpPr>
        <p:spPr>
          <a:xfrm>
            <a:off x="0" y="4038600"/>
            <a:ext cx="10363200" cy="609600"/>
          </a:xfrm>
        </p:spPr>
        <p:txBody>
          <a:bodyPr/>
          <a:lstStyle/>
          <a:p>
            <a:pPr marL="0" indent="0">
              <a:buNone/>
              <a:defRPr/>
            </a:pPr>
            <a:endParaRPr lang="en-US" dirty="0">
              <a:ea typeface="ＭＳ Ｐゴシック"/>
              <a:cs typeface="ＭＳ Ｐゴシック"/>
            </a:endParaRPr>
          </a:p>
          <a:p>
            <a:pPr>
              <a:defRPr/>
            </a:pPr>
            <a:endParaRPr lang="en-US" sz="1600" dirty="0">
              <a:ea typeface="ＭＳ Ｐゴシック"/>
              <a:cs typeface="ＭＳ Ｐゴシック"/>
            </a:endParaRPr>
          </a:p>
        </p:txBody>
      </p:sp>
    </p:spTree>
    <p:extLst>
      <p:ext uri="{BB962C8B-B14F-4D97-AF65-F5344CB8AC3E}">
        <p14:creationId xmlns:p14="http://schemas.microsoft.com/office/powerpoint/2010/main" val="3018076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Compendium of Materials for Planning Support Staff</a:t>
            </a:r>
          </a:p>
        </p:txBody>
      </p:sp>
      <p:sp>
        <p:nvSpPr>
          <p:cNvPr id="6" name="Content Placeholder 5"/>
          <p:cNvSpPr>
            <a:spLocks noGrp="1"/>
          </p:cNvSpPr>
          <p:nvPr>
            <p:ph idx="1"/>
          </p:nvPr>
        </p:nvSpPr>
        <p:spPr>
          <a:xfrm>
            <a:off x="609600" y="3200400"/>
            <a:ext cx="10972800" cy="3314700"/>
          </a:xfrm>
        </p:spPr>
        <p:txBody>
          <a:bodyPr/>
          <a:lstStyle/>
          <a:p>
            <a:pPr marL="0" indent="0" algn="ctr">
              <a:buNone/>
            </a:pPr>
            <a:r>
              <a:rPr lang="en-US" sz="3800" b="1" dirty="0" smtClean="0"/>
              <a:t>www.targetHIV.org/planning-chatt/pcs-compendium</a:t>
            </a:r>
          </a:p>
          <a:p>
            <a:pPr>
              <a:spcBef>
                <a:spcPts val="2400"/>
              </a:spcBef>
              <a:buClrTx/>
              <a:buFont typeface="Arial" panose="020B0604020202020204" pitchFamily="34" charset="0"/>
              <a:buChar char="•"/>
            </a:pPr>
            <a:r>
              <a:rPr lang="en-US" sz="2400" dirty="0"/>
              <a:t>Quick Definitions and Descriptions for Data-related Terms and Concepts Used by RWHAP Planning </a:t>
            </a:r>
            <a:r>
              <a:rPr lang="en-US" sz="2400" dirty="0" smtClean="0"/>
              <a:t>Bodies</a:t>
            </a:r>
          </a:p>
          <a:p>
            <a:pPr>
              <a:spcBef>
                <a:spcPts val="1200"/>
              </a:spcBef>
              <a:buClrTx/>
              <a:buFont typeface="Arial" panose="020B0604020202020204" pitchFamily="34" charset="0"/>
              <a:buChar char="•"/>
            </a:pPr>
            <a:r>
              <a:rPr lang="en-US" sz="2400" dirty="0"/>
              <a:t>Understanding and Using Data: </a:t>
            </a:r>
            <a:r>
              <a:rPr lang="en-US" sz="2400" dirty="0" smtClean="0"/>
              <a:t>Model </a:t>
            </a:r>
            <a:r>
              <a:rPr lang="en-US" sz="2400" dirty="0"/>
              <a:t>Planning Council Training Session</a:t>
            </a:r>
          </a:p>
          <a:p>
            <a:pPr marL="0" indent="0" algn="ctr">
              <a:buNone/>
            </a:pPr>
            <a:endParaRPr lang="en-US" sz="3600" b="1" dirty="0"/>
          </a:p>
          <a:p>
            <a:pPr marL="0" indent="0" algn="ctr">
              <a:buNone/>
            </a:pPr>
            <a:endParaRPr lang="en-US" sz="3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529" r="11529" b="17219"/>
          <a:stretch/>
        </p:blipFill>
        <p:spPr>
          <a:xfrm>
            <a:off x="0" y="0"/>
            <a:ext cx="12192000" cy="2971800"/>
          </a:xfrm>
          <a:prstGeom prst="rect">
            <a:avLst/>
          </a:prstGeom>
        </p:spPr>
      </p:pic>
    </p:spTree>
    <p:extLst>
      <p:ext uri="{BB962C8B-B14F-4D97-AF65-F5344CB8AC3E}">
        <p14:creationId xmlns:p14="http://schemas.microsoft.com/office/powerpoint/2010/main" val="3918764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Training Guide for RWHAP Part A Planning Councils /Planning Bodies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0" y="5486400"/>
            <a:ext cx="12192000" cy="914400"/>
          </a:xfrm>
          <a:solidFill>
            <a:schemeClr val="accent4"/>
          </a:solidFill>
        </p:spPr>
        <p:txBody>
          <a:bodyPr anchor="ctr" anchorCtr="0"/>
          <a:lstStyle/>
          <a:p>
            <a:pPr marL="0" indent="0" algn="ctr">
              <a:buNone/>
            </a:pPr>
            <a:r>
              <a:rPr lang="en-US" b="1" dirty="0"/>
              <a:t>www.targetHIV.org/planning-chatt/training-guide</a:t>
            </a:r>
          </a:p>
        </p:txBody>
      </p:sp>
    </p:spTree>
    <p:extLst>
      <p:ext uri="{BB962C8B-B14F-4D97-AF65-F5344CB8AC3E}">
        <p14:creationId xmlns:p14="http://schemas.microsoft.com/office/powerpoint/2010/main" val="26596897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Data-specific Training Guide Modules </a:t>
            </a:r>
            <a:endParaRPr lang="en-US" dirty="0"/>
          </a:p>
        </p:txBody>
      </p:sp>
      <p:sp>
        <p:nvSpPr>
          <p:cNvPr id="3" name="Content Placeholder 2"/>
          <p:cNvSpPr>
            <a:spLocks noGrp="1"/>
          </p:cNvSpPr>
          <p:nvPr>
            <p:ph idx="1"/>
          </p:nvPr>
        </p:nvSpPr>
        <p:spPr/>
        <p:txBody>
          <a:bodyPr/>
          <a:lstStyle/>
          <a:p>
            <a:pPr>
              <a:spcBef>
                <a:spcPts val="1200"/>
              </a:spcBef>
            </a:pPr>
            <a:r>
              <a:rPr lang="en-US" dirty="0" smtClean="0"/>
              <a:t>Module 4: Needs Assessment</a:t>
            </a:r>
          </a:p>
          <a:p>
            <a:pPr>
              <a:spcBef>
                <a:spcPts val="1200"/>
              </a:spcBef>
            </a:pPr>
            <a:r>
              <a:rPr lang="en-US" dirty="0" smtClean="0"/>
              <a:t>Module 5:  PSRA</a:t>
            </a:r>
          </a:p>
          <a:p>
            <a:pPr>
              <a:spcBef>
                <a:spcPts val="1200"/>
              </a:spcBef>
            </a:pPr>
            <a:r>
              <a:rPr lang="en-US" dirty="0" smtClean="0"/>
              <a:t>Module 7:  Maintaining and Improving a System of Care</a:t>
            </a:r>
          </a:p>
          <a:p>
            <a:pPr>
              <a:spcBef>
                <a:spcPts val="1200"/>
              </a:spcBef>
            </a:pPr>
            <a:r>
              <a:rPr lang="en-US" b="1" dirty="0" smtClean="0"/>
              <a:t>Coming soon! </a:t>
            </a:r>
            <a:br>
              <a:rPr lang="en-US" b="1" dirty="0" smtClean="0"/>
            </a:br>
            <a:r>
              <a:rPr lang="en-US" dirty="0" smtClean="0"/>
              <a:t>Module 10:  Data-based Decision Making: Understanding, Assessing, and Using Data</a:t>
            </a:r>
          </a:p>
          <a:p>
            <a:endParaRPr lang="en-US" dirty="0" smtClean="0"/>
          </a:p>
        </p:txBody>
      </p:sp>
    </p:spTree>
    <p:extLst>
      <p:ext uri="{BB962C8B-B14F-4D97-AF65-F5344CB8AC3E}">
        <p14:creationId xmlns:p14="http://schemas.microsoft.com/office/powerpoint/2010/main" val="1199036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&amp; Answers </a:t>
            </a:r>
          </a:p>
        </p:txBody>
      </p:sp>
    </p:spTree>
    <p:extLst>
      <p:ext uri="{BB962C8B-B14F-4D97-AF65-F5344CB8AC3E}">
        <p14:creationId xmlns:p14="http://schemas.microsoft.com/office/powerpoint/2010/main" val="278121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Coming soon!</a:t>
            </a:r>
            <a:endParaRPr lang="en-US" dirty="0"/>
          </a:p>
        </p:txBody>
      </p:sp>
      <p:sp>
        <p:nvSpPr>
          <p:cNvPr id="4" name="Content Placeholder 3"/>
          <p:cNvSpPr>
            <a:spLocks noGrp="1"/>
          </p:cNvSpPr>
          <p:nvPr>
            <p:ph idx="1"/>
          </p:nvPr>
        </p:nvSpPr>
        <p:spPr/>
        <p:txBody>
          <a:bodyPr/>
          <a:lstStyle/>
          <a:p>
            <a:pPr marL="0" indent="0">
              <a:buNone/>
            </a:pPr>
            <a:r>
              <a:rPr lang="en-US" b="1" dirty="0" smtClean="0"/>
              <a:t>Using Data for Decision Making Part 2</a:t>
            </a:r>
          </a:p>
          <a:p>
            <a:r>
              <a:rPr lang="en-US" dirty="0" smtClean="0"/>
              <a:t>May 30, 2019</a:t>
            </a:r>
          </a:p>
          <a:p>
            <a:r>
              <a:rPr lang="en-US" dirty="0" smtClean="0"/>
              <a:t>2:00-3:30 pm ET/11:00 am -12:30 pm PT</a:t>
            </a:r>
            <a:endParaRPr lang="en-US" dirty="0"/>
          </a:p>
        </p:txBody>
      </p:sp>
    </p:spTree>
    <p:extLst>
      <p:ext uri="{BB962C8B-B14F-4D97-AF65-F5344CB8AC3E}">
        <p14:creationId xmlns:p14="http://schemas.microsoft.com/office/powerpoint/2010/main" val="2625880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 y="0"/>
            <a:ext cx="12188377" cy="6858000"/>
          </a:xfrm>
          <a:prstGeom prst="rect">
            <a:avLst/>
          </a:prstGeom>
        </p:spPr>
      </p:pic>
      <p:sp>
        <p:nvSpPr>
          <p:cNvPr id="2" name="Title 1" hidden="1"/>
          <p:cNvSpPr>
            <a:spLocks noGrp="1"/>
          </p:cNvSpPr>
          <p:nvPr>
            <p:ph type="title"/>
          </p:nvPr>
        </p:nvSpPr>
        <p:spPr/>
        <p:txBody>
          <a:bodyPr/>
          <a:lstStyle/>
          <a:p>
            <a:r>
              <a:rPr lang="en-US" dirty="0">
                <a:solidFill>
                  <a:schemeClr val="bg1"/>
                </a:solidFill>
              </a:rPr>
              <a:t>Planning CHATT </a:t>
            </a:r>
          </a:p>
        </p:txBody>
      </p:sp>
      <p:sp>
        <p:nvSpPr>
          <p:cNvPr id="14" name="Rectangle 14" descr="Planning CHATT Page on TargetHIV site " title="TargetHIV"/>
          <p:cNvSpPr>
            <a:spLocks noChangeArrowheads="1"/>
          </p:cNvSpPr>
          <p:nvPr/>
        </p:nvSpPr>
        <p:spPr bwMode="auto">
          <a:xfrm>
            <a:off x="0" y="5760720"/>
            <a:ext cx="12192000" cy="1097280"/>
          </a:xfrm>
          <a:prstGeom prst="rect">
            <a:avLst/>
          </a:prstGeom>
          <a:solidFill>
            <a:schemeClr val="accent4"/>
          </a:solidFill>
          <a:ln>
            <a:noFill/>
          </a:ln>
          <a:extLst/>
        </p:spPr>
        <p:txBody>
          <a:bodyPr/>
          <a:lstStyle>
            <a:lvl1pPr eaLnBrk="0" hangingPunct="0">
              <a:spcBef>
                <a:spcPts val="500"/>
              </a:spcBef>
              <a:buClr>
                <a:srgbClr val="4F81BD"/>
              </a:buClr>
              <a:buSzPct val="100000"/>
              <a:buFont typeface="Wingdings 2" pitchFamily="18" charset="2"/>
              <a:buChar char="¡"/>
              <a:defRPr sz="2000">
                <a:solidFill>
                  <a:srgbClr val="594A42"/>
                </a:solidFill>
                <a:latin typeface="Lucida Grande" charset="0"/>
                <a:ea typeface="ヒラギノ角ゴ ProN W3" charset="0"/>
                <a:cs typeface="ヒラギノ角ゴ ProN W3" charset="0"/>
                <a:sym typeface="Lucida Grande" charset="0"/>
              </a:defRPr>
            </a:lvl1pPr>
            <a:lvl2pPr marL="742950" indent="-285750" eaLnBrk="0" hangingPunct="0">
              <a:spcBef>
                <a:spcPts val="400"/>
              </a:spcBef>
              <a:buClr>
                <a:srgbClr val="C0504D"/>
              </a:buClr>
              <a:buSzPct val="100000"/>
              <a:buFont typeface="Wingdings" pitchFamily="2" charset="2"/>
              <a:buChar char="§"/>
              <a:defRPr>
                <a:solidFill>
                  <a:srgbClr val="594A42"/>
                </a:solidFill>
                <a:latin typeface="Lucida Grande" charset="0"/>
                <a:ea typeface="ヒラギノ角ゴ ProN W3" charset="0"/>
                <a:cs typeface="ヒラギノ角ゴ ProN W3" charset="0"/>
                <a:sym typeface="Lucida Grande" charset="0"/>
              </a:defRPr>
            </a:lvl2pPr>
            <a:lvl3pPr marL="1143000" indent="-228600" eaLnBrk="0" hangingPunct="0">
              <a:spcBef>
                <a:spcPts val="400"/>
              </a:spcBef>
              <a:buClr>
                <a:srgbClr val="9BBB59"/>
              </a:buClr>
              <a:buSzPct val="100000"/>
              <a:buFont typeface="Wingdings" pitchFamily="2" charset="2"/>
              <a:buChar char="§"/>
              <a:defRPr sz="1600">
                <a:solidFill>
                  <a:srgbClr val="594A42"/>
                </a:solidFill>
                <a:latin typeface="Lucida Grande" charset="0"/>
                <a:ea typeface="ヒラギノ角ゴ ProN W3" charset="0"/>
                <a:cs typeface="ヒラギノ角ゴ ProN W3" charset="0"/>
                <a:sym typeface="Lucida Grande" charset="0"/>
              </a:defRPr>
            </a:lvl3pPr>
            <a:lvl4pPr marL="1600200" indent="-228600" eaLnBrk="0" hangingPunct="0">
              <a:spcBef>
                <a:spcPts val="300"/>
              </a:spcBef>
              <a:buClr>
                <a:srgbClr val="8064A2"/>
              </a:buClr>
              <a:buSzPct val="100000"/>
              <a:buFont typeface="Wingdings" pitchFamily="2" charset="2"/>
              <a:buChar char="§"/>
              <a:defRPr sz="1400">
                <a:solidFill>
                  <a:srgbClr val="594A42"/>
                </a:solidFill>
                <a:latin typeface="Lucida Grande" charset="0"/>
                <a:ea typeface="ヒラギノ角ゴ ProN W3" charset="0"/>
                <a:cs typeface="ヒラギノ角ゴ ProN W3" charset="0"/>
                <a:sym typeface="Lucida Grande" charset="0"/>
              </a:defRPr>
            </a:lvl4pPr>
            <a:lvl5pPr marL="2057400" indent="-228600" eaLnBrk="0" hangingPunct="0">
              <a:spcBef>
                <a:spcPts val="300"/>
              </a:spcBef>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5pPr>
            <a:lvl6pPr marL="25146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6pPr>
            <a:lvl7pPr marL="29718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7pPr>
            <a:lvl8pPr marL="34290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8pPr>
            <a:lvl9pPr marL="38862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Lucida Grande" charset="0"/>
              <a:sym typeface="Lucida Grande" charset="0"/>
            </a:endParaRPr>
          </a:p>
        </p:txBody>
      </p:sp>
      <p:sp>
        <p:nvSpPr>
          <p:cNvPr id="15" name="TextBox 15"/>
          <p:cNvSpPr txBox="1">
            <a:spLocks noChangeArrowheads="1"/>
          </p:cNvSpPr>
          <p:nvPr/>
        </p:nvSpPr>
        <p:spPr bwMode="auto">
          <a:xfrm>
            <a:off x="1524000" y="592464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00"/>
              </a:spcBef>
              <a:buClr>
                <a:srgbClr val="4F81BD"/>
              </a:buClr>
              <a:buSzPct val="100000"/>
              <a:buFont typeface="Wingdings 2" pitchFamily="18" charset="2"/>
              <a:buChar char="¡"/>
              <a:defRPr sz="2000">
                <a:solidFill>
                  <a:srgbClr val="594A42"/>
                </a:solidFill>
                <a:latin typeface="Lucida Grande" charset="0"/>
                <a:ea typeface="ヒラギノ角ゴ ProN W3" charset="0"/>
                <a:cs typeface="ヒラギノ角ゴ ProN W3" charset="0"/>
                <a:sym typeface="Lucida Grande" charset="0"/>
              </a:defRPr>
            </a:lvl1pPr>
            <a:lvl2pPr marL="742950" indent="-285750" eaLnBrk="0" hangingPunct="0">
              <a:spcBef>
                <a:spcPts val="400"/>
              </a:spcBef>
              <a:buClr>
                <a:srgbClr val="C0504D"/>
              </a:buClr>
              <a:buSzPct val="100000"/>
              <a:buFont typeface="Wingdings" pitchFamily="2" charset="2"/>
              <a:buChar char="§"/>
              <a:defRPr>
                <a:solidFill>
                  <a:srgbClr val="594A42"/>
                </a:solidFill>
                <a:latin typeface="Lucida Grande" charset="0"/>
                <a:ea typeface="ヒラギノ角ゴ ProN W3" charset="0"/>
                <a:cs typeface="ヒラギノ角ゴ ProN W3" charset="0"/>
                <a:sym typeface="Lucida Grande" charset="0"/>
              </a:defRPr>
            </a:lvl2pPr>
            <a:lvl3pPr marL="1143000" indent="-228600" eaLnBrk="0" hangingPunct="0">
              <a:spcBef>
                <a:spcPts val="400"/>
              </a:spcBef>
              <a:buClr>
                <a:srgbClr val="9BBB59"/>
              </a:buClr>
              <a:buSzPct val="100000"/>
              <a:buFont typeface="Wingdings" pitchFamily="2" charset="2"/>
              <a:buChar char="§"/>
              <a:defRPr sz="1600">
                <a:solidFill>
                  <a:srgbClr val="594A42"/>
                </a:solidFill>
                <a:latin typeface="Lucida Grande" charset="0"/>
                <a:ea typeface="ヒラギノ角ゴ ProN W3" charset="0"/>
                <a:cs typeface="ヒラギノ角ゴ ProN W3" charset="0"/>
                <a:sym typeface="Lucida Grande" charset="0"/>
              </a:defRPr>
            </a:lvl3pPr>
            <a:lvl4pPr marL="1600200" indent="-228600" eaLnBrk="0" hangingPunct="0">
              <a:spcBef>
                <a:spcPts val="300"/>
              </a:spcBef>
              <a:buClr>
                <a:srgbClr val="8064A2"/>
              </a:buClr>
              <a:buSzPct val="100000"/>
              <a:buFont typeface="Wingdings" pitchFamily="2" charset="2"/>
              <a:buChar char="§"/>
              <a:defRPr sz="1400">
                <a:solidFill>
                  <a:srgbClr val="594A42"/>
                </a:solidFill>
                <a:latin typeface="Lucida Grande" charset="0"/>
                <a:ea typeface="ヒラギノ角ゴ ProN W3" charset="0"/>
                <a:cs typeface="ヒラギノ角ゴ ProN W3" charset="0"/>
                <a:sym typeface="Lucida Grande" charset="0"/>
              </a:defRPr>
            </a:lvl4pPr>
            <a:lvl5pPr marL="2057400" indent="-228600" eaLnBrk="0" hangingPunct="0">
              <a:spcBef>
                <a:spcPts val="300"/>
              </a:spcBef>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5pPr>
            <a:lvl6pPr marL="25146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6pPr>
            <a:lvl7pPr marL="29718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7pPr>
            <a:lvl8pPr marL="34290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8pPr>
            <a:lvl9pPr marL="3886200" indent="-228600" eaLnBrk="0" fontAlgn="base" hangingPunct="0">
              <a:spcBef>
                <a:spcPts val="300"/>
              </a:spcBef>
              <a:spcAft>
                <a:spcPct val="0"/>
              </a:spcAft>
              <a:buClr>
                <a:srgbClr val="F79646"/>
              </a:buClr>
              <a:buSzPct val="100000"/>
              <a:buFont typeface="Wingdings" pitchFamily="2" charset="2"/>
              <a:buChar char="§"/>
              <a:defRPr sz="1300">
                <a:solidFill>
                  <a:srgbClr val="594A42"/>
                </a:solidFill>
                <a:latin typeface="Lucida Grande" charset="0"/>
                <a:ea typeface="ヒラギノ角ゴ ProN W3" charset="0"/>
                <a:cs typeface="ヒラギノ角ゴ ProN W3" charset="0"/>
                <a:sym typeface="Lucida Grande"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altLang="en-US" sz="4400" b="1" i="0" u="none" strike="noStrike" kern="1200" cap="none" spc="0" normalizeH="0" baseline="0" noProof="0" dirty="0">
                <a:ln>
                  <a:noFill/>
                </a:ln>
                <a:solidFill>
                  <a:srgbClr val="313534"/>
                </a:solidFill>
                <a:effectLst/>
                <a:uLnTx/>
                <a:uFillTx/>
                <a:latin typeface="Calibri"/>
                <a:cs typeface="Arial" charset="0"/>
                <a:sym typeface="Lucida Grande" charset="0"/>
              </a:rPr>
              <a:t>www.targetHIV.org/planning-CHATT</a:t>
            </a:r>
          </a:p>
        </p:txBody>
      </p:sp>
    </p:spTree>
    <p:extLst>
      <p:ext uri="{BB962C8B-B14F-4D97-AF65-F5344CB8AC3E}">
        <p14:creationId xmlns:p14="http://schemas.microsoft.com/office/powerpoint/2010/main" val="271230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10287000" cy="944562"/>
          </a:xfrm>
        </p:spPr>
        <p:txBody>
          <a:bodyPr/>
          <a:lstStyle/>
          <a:p>
            <a:r>
              <a:rPr lang="en-US" dirty="0">
                <a:solidFill>
                  <a:schemeClr val="bg1"/>
                </a:solidFill>
              </a:rPr>
              <a:t>Planning CHATT</a:t>
            </a:r>
          </a:p>
        </p:txBody>
      </p:sp>
      <p:pic>
        <p:nvPicPr>
          <p:cNvPr id="3" name="Picture 2" title="Planning CHATT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762000"/>
            <a:ext cx="6858000" cy="4800600"/>
          </a:xfrm>
          <a:prstGeom prst="rect">
            <a:avLst/>
          </a:prstGeom>
        </p:spPr>
      </p:pic>
    </p:spTree>
    <p:extLst>
      <p:ext uri="{BB962C8B-B14F-4D97-AF65-F5344CB8AC3E}">
        <p14:creationId xmlns:p14="http://schemas.microsoft.com/office/powerpoint/2010/main" val="1969575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Thank You</a:t>
            </a:r>
          </a:p>
        </p:txBody>
      </p:sp>
      <p:sp>
        <p:nvSpPr>
          <p:cNvPr id="3" name="Content Placeholder 2"/>
          <p:cNvSpPr>
            <a:spLocks noGrp="1"/>
          </p:cNvSpPr>
          <p:nvPr>
            <p:ph idx="1"/>
          </p:nvPr>
        </p:nvSpPr>
        <p:spPr/>
        <p:txBody>
          <a:bodyPr/>
          <a:lstStyle/>
          <a:p>
            <a:pPr marL="0" indent="0">
              <a:spcBef>
                <a:spcPct val="0"/>
              </a:spcBef>
              <a:spcAft>
                <a:spcPts val="2400"/>
              </a:spcAft>
              <a:buNone/>
            </a:pPr>
            <a:r>
              <a:rPr lang="en-US" b="1" dirty="0"/>
              <a:t>Please complete the </a:t>
            </a:r>
            <a:r>
              <a:rPr lang="en-US" b="1" dirty="0" smtClean="0"/>
              <a:t>evaluation!</a:t>
            </a:r>
          </a:p>
          <a:p>
            <a:pPr marL="0" indent="0">
              <a:spcBef>
                <a:spcPts val="1800"/>
              </a:spcBef>
              <a:spcAft>
                <a:spcPts val="2400"/>
              </a:spcAft>
              <a:buNone/>
            </a:pPr>
            <a:r>
              <a:rPr lang="en-US" sz="2800" b="1" dirty="0" smtClean="0"/>
              <a:t>www.targetHIV.org/planning-CHATT</a:t>
            </a:r>
            <a:r>
              <a:rPr lang="en-US" sz="2800" b="1" dirty="0" smtClean="0">
                <a:solidFill>
                  <a:schemeClr val="accent2"/>
                </a:solidFill>
              </a:rPr>
              <a:t/>
            </a:r>
            <a:br>
              <a:rPr lang="en-US" sz="2800" b="1" dirty="0" smtClean="0">
                <a:solidFill>
                  <a:schemeClr val="accent2"/>
                </a:solidFill>
              </a:rPr>
            </a:br>
            <a:r>
              <a:rPr lang="en-US" sz="2800" dirty="0" smtClean="0"/>
              <a:t>Sign </a:t>
            </a:r>
            <a:r>
              <a:rPr lang="en-US" sz="2800" dirty="0"/>
              <a:t>up for our mailing list, download tools and resources, view archived webinars and </a:t>
            </a:r>
            <a:r>
              <a:rPr lang="en-US" sz="2800" dirty="0" smtClean="0"/>
              <a:t>more…</a:t>
            </a:r>
          </a:p>
          <a:p>
            <a:pPr marL="0" indent="0">
              <a:spcBef>
                <a:spcPct val="0"/>
              </a:spcBef>
              <a:spcAft>
                <a:spcPts val="2400"/>
              </a:spcAft>
              <a:buNone/>
            </a:pPr>
            <a:r>
              <a:rPr lang="en-US" sz="2800" dirty="0" smtClean="0"/>
              <a:t>Contact </a:t>
            </a:r>
            <a:r>
              <a:rPr lang="en-US" sz="2800" dirty="0"/>
              <a:t>Planning CHATT: </a:t>
            </a:r>
            <a:r>
              <a:rPr lang="en-US" sz="2800" b="1" dirty="0">
                <a:solidFill>
                  <a:schemeClr val="accent2"/>
                </a:solidFill>
                <a:hlinkClick r:id="rId3"/>
              </a:rPr>
              <a:t>planningCHATT@jsi.com</a:t>
            </a:r>
            <a:endParaRPr lang="en-US" sz="2800" b="1" dirty="0">
              <a:solidFill>
                <a:schemeClr val="accent2"/>
              </a:solidFill>
            </a:endParaRPr>
          </a:p>
        </p:txBody>
      </p:sp>
    </p:spTree>
    <p:extLst>
      <p:ext uri="{BB962C8B-B14F-4D97-AF65-F5344CB8AC3E}">
        <p14:creationId xmlns:p14="http://schemas.microsoft.com/office/powerpoint/2010/main" val="289033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HIV/AIDS Technical Assistance and Training (Planning CHATT) Project</a:t>
            </a:r>
          </a:p>
        </p:txBody>
      </p:sp>
      <p:sp>
        <p:nvSpPr>
          <p:cNvPr id="3" name="Content Placeholder 2"/>
          <p:cNvSpPr>
            <a:spLocks noGrp="1"/>
          </p:cNvSpPr>
          <p:nvPr>
            <p:ph idx="1"/>
          </p:nvPr>
        </p:nvSpPr>
        <p:spPr/>
        <p:txBody>
          <a:bodyPr/>
          <a:lstStyle/>
          <a:p>
            <a:pPr>
              <a:spcBef>
                <a:spcPts val="1200"/>
              </a:spcBef>
            </a:pPr>
            <a:r>
              <a:rPr lang="en-US" sz="2800" dirty="0"/>
              <a:t>Planning CHATT builds the capacity of Ryan White HIV/AIDS Program (RWHAP) Part A planning councils/planning bodies and planning bodies (PC/PB) across the U.S.</a:t>
            </a:r>
          </a:p>
          <a:p>
            <a:pPr>
              <a:spcBef>
                <a:spcPts val="1200"/>
              </a:spcBef>
            </a:pPr>
            <a:r>
              <a:rPr lang="en-US" sz="2800" dirty="0"/>
              <a:t>Our goal is to help PC/PB to meet legislative requirements, strengthen consumer engagement, and increase the involvement of community providers in HIV service delivery planning. </a:t>
            </a:r>
          </a:p>
        </p:txBody>
      </p:sp>
    </p:spTree>
    <p:extLst>
      <p:ext uri="{BB962C8B-B14F-4D97-AF65-F5344CB8AC3E}">
        <p14:creationId xmlns:p14="http://schemas.microsoft.com/office/powerpoint/2010/main" val="3268732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Presenters</a:t>
            </a:r>
          </a:p>
        </p:txBody>
      </p:sp>
      <p:sp>
        <p:nvSpPr>
          <p:cNvPr id="13" name="Content Placeholder 12"/>
          <p:cNvSpPr>
            <a:spLocks noGrp="1"/>
          </p:cNvSpPr>
          <p:nvPr>
            <p:ph sz="half" idx="2"/>
          </p:nvPr>
        </p:nvSpPr>
        <p:spPr>
          <a:xfrm>
            <a:off x="609600" y="1417638"/>
            <a:ext cx="7302500" cy="4525963"/>
          </a:xfrm>
        </p:spPr>
        <p:txBody>
          <a:bodyPr/>
          <a:lstStyle/>
          <a:p>
            <a:r>
              <a:rPr lang="en-US" b="1" dirty="0"/>
              <a:t>Molly Tasso</a:t>
            </a:r>
          </a:p>
          <a:p>
            <a:pPr marL="0" indent="0">
              <a:spcBef>
                <a:spcPts val="0"/>
              </a:spcBef>
              <a:buNone/>
            </a:pPr>
            <a:r>
              <a:rPr lang="en-US" dirty="0"/>
              <a:t>    </a:t>
            </a:r>
            <a:r>
              <a:rPr lang="en-US" sz="2400" dirty="0"/>
              <a:t>Planning CHATT </a:t>
            </a:r>
            <a:endParaRPr lang="en-US" b="1" dirty="0"/>
          </a:p>
          <a:p>
            <a:pPr>
              <a:spcBef>
                <a:spcPts val="1200"/>
              </a:spcBef>
            </a:pPr>
            <a:r>
              <a:rPr lang="en-US" b="1" dirty="0"/>
              <a:t>Jesse Carter</a:t>
            </a:r>
          </a:p>
          <a:p>
            <a:pPr marL="400050" lvl="1" indent="0">
              <a:buNone/>
            </a:pPr>
            <a:r>
              <a:rPr lang="en-US" dirty="0"/>
              <a:t>Planner, HIV/STD Prevention and Care Branch</a:t>
            </a:r>
            <a:br>
              <a:rPr lang="en-US" dirty="0"/>
            </a:br>
            <a:r>
              <a:rPr lang="en-US" dirty="0"/>
              <a:t>Texas Department of State Health Services</a:t>
            </a:r>
          </a:p>
          <a:p>
            <a:pPr marL="0" indent="0">
              <a:buNone/>
            </a:pPr>
            <a:endParaRPr lang="en-US" dirty="0"/>
          </a:p>
        </p:txBody>
      </p:sp>
    </p:spTree>
    <p:extLst>
      <p:ext uri="{BB962C8B-B14F-4D97-AF65-F5344CB8AC3E}">
        <p14:creationId xmlns:p14="http://schemas.microsoft.com/office/powerpoint/2010/main" val="675949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Importance of Data in RWHAP Planning</a:t>
            </a:r>
          </a:p>
        </p:txBody>
      </p:sp>
      <p:sp>
        <p:nvSpPr>
          <p:cNvPr id="4" name="TextBox 3"/>
          <p:cNvSpPr txBox="1"/>
          <p:nvPr/>
        </p:nvSpPr>
        <p:spPr>
          <a:xfrm>
            <a:off x="963084" y="2311060"/>
            <a:ext cx="7429802" cy="1723549"/>
          </a:xfrm>
          <a:prstGeom prst="rect">
            <a:avLst/>
          </a:prstGeom>
          <a:noFill/>
        </p:spPr>
        <p:txBody>
          <a:bodyPr wrap="square" rtlCol="0">
            <a:spAutoFit/>
          </a:bodyPr>
          <a:lstStyle/>
          <a:p>
            <a:r>
              <a:rPr lang="en-US" sz="2400" i="1" dirty="0"/>
              <a:t>“Without data, all anyone has are opinions</a:t>
            </a:r>
            <a:r>
              <a:rPr lang="en-US" sz="2400" i="1" dirty="0" smtClean="0"/>
              <a:t>. </a:t>
            </a:r>
            <a:r>
              <a:rPr lang="en-US" sz="2400" i="1" dirty="0"/>
              <a:t>Data elevates the probability that you’ll make the right decision</a:t>
            </a:r>
            <a:r>
              <a:rPr lang="en-US" sz="2400" i="1" dirty="0" smtClean="0"/>
              <a:t>.”</a:t>
            </a:r>
            <a:endParaRPr lang="en-US" sz="2400" i="1" dirty="0"/>
          </a:p>
          <a:p>
            <a:pPr algn="r">
              <a:spcBef>
                <a:spcPts val="1200"/>
              </a:spcBef>
            </a:pPr>
            <a:r>
              <a:rPr lang="en-US" sz="2400" dirty="0"/>
              <a:t>	               – W. Edwards Deming</a:t>
            </a:r>
          </a:p>
          <a:p>
            <a:endParaRPr lang="en-US" sz="2400" dirty="0"/>
          </a:p>
        </p:txBody>
      </p:sp>
    </p:spTree>
    <p:extLst>
      <p:ext uri="{BB962C8B-B14F-4D97-AF65-F5344CB8AC3E}">
        <p14:creationId xmlns:p14="http://schemas.microsoft.com/office/powerpoint/2010/main" val="36758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HATT">
      <a:dk1>
        <a:srgbClr val="313534"/>
      </a:dk1>
      <a:lt1>
        <a:sysClr val="window" lastClr="FFFFFF"/>
      </a:lt1>
      <a:dk2>
        <a:srgbClr val="69726F"/>
      </a:dk2>
      <a:lt2>
        <a:srgbClr val="E0E9E7"/>
      </a:lt2>
      <a:accent1>
        <a:srgbClr val="08B89D"/>
      </a:accent1>
      <a:accent2>
        <a:srgbClr val="BF2625"/>
      </a:accent2>
      <a:accent3>
        <a:srgbClr val="F15F43"/>
      </a:accent3>
      <a:accent4>
        <a:srgbClr val="A7DAD2"/>
      </a:accent4>
      <a:accent5>
        <a:srgbClr val="08B89D"/>
      </a:accent5>
      <a:accent6>
        <a:srgbClr val="F15F43"/>
      </a:accent6>
      <a:hlink>
        <a:srgbClr val="BF2625"/>
      </a:hlink>
      <a:folHlink>
        <a:srgbClr val="F15F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6340</TotalTime>
  <Words>5635</Words>
  <Application>Microsoft Macintosh PowerPoint</Application>
  <PresentationFormat>Widescreen</PresentationFormat>
  <Paragraphs>604</Paragraphs>
  <Slides>60</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 Narrow</vt:lpstr>
      <vt:lpstr>Calibri</vt:lpstr>
      <vt:lpstr>Lucida Grande</vt:lpstr>
      <vt:lpstr>ＭＳ Ｐゴシック</vt:lpstr>
      <vt:lpstr>Wingdings</vt:lpstr>
      <vt:lpstr>Wingdings 2</vt:lpstr>
      <vt:lpstr>Wingdings 3</vt:lpstr>
      <vt:lpstr>ヒラギノ角ゴ ProN W3</vt:lpstr>
      <vt:lpstr>Arial</vt:lpstr>
      <vt:lpstr>1_Office Theme</vt:lpstr>
      <vt:lpstr>Using Data for Decision Making: Part 1</vt:lpstr>
      <vt:lpstr>How to Ask a Question</vt:lpstr>
      <vt:lpstr>Can You Hear Us?</vt:lpstr>
      <vt:lpstr>Agenda</vt:lpstr>
      <vt:lpstr>Objectives</vt:lpstr>
      <vt:lpstr>Planning CHATT</vt:lpstr>
      <vt:lpstr>Community HIV/AIDS Technical Assistance and Training (Planning CHATT) Project</vt:lpstr>
      <vt:lpstr>Webinar Presenters</vt:lpstr>
      <vt:lpstr>Importance of Data in RWHAP Planning</vt:lpstr>
      <vt:lpstr>What is Data-based Decision Making?</vt:lpstr>
      <vt:lpstr>Qualitative v. Quantitative Data</vt:lpstr>
      <vt:lpstr>Poll</vt:lpstr>
      <vt:lpstr>Importance of Data</vt:lpstr>
      <vt:lpstr>Challenges of Using Data</vt:lpstr>
      <vt:lpstr>Discussion</vt:lpstr>
      <vt:lpstr>How PC/PBs Use Data to Illuminate and Address Disparities </vt:lpstr>
      <vt:lpstr> Four Common Types of Disparities Addressed  Through HIV Planning </vt:lpstr>
      <vt:lpstr>Unmet Need</vt:lpstr>
      <vt:lpstr>Service Gaps</vt:lpstr>
      <vt:lpstr>Availability of Services</vt:lpstr>
      <vt:lpstr>Geographic Disparities</vt:lpstr>
      <vt:lpstr>Types and Sources of Data Commonly Used for RWHAP Planning</vt:lpstr>
      <vt:lpstr>Poll</vt:lpstr>
      <vt:lpstr>Poll</vt:lpstr>
      <vt:lpstr>Epidemiologic Profile</vt:lpstr>
      <vt:lpstr>Epidemiologic Profile, continued</vt:lpstr>
      <vt:lpstr>Sample Epi Profile Chart:  Newly Diagnosed HIV Cases by Year and Gender Identity</vt:lpstr>
      <vt:lpstr>HIV Care Continuum Data</vt:lpstr>
      <vt:lpstr>Prevalence-based HIV Care Continuum, U.S., 2014</vt:lpstr>
      <vt:lpstr>Diagnosis-Based HIV Care Continuum, U.S., 2014</vt:lpstr>
      <vt:lpstr>Discussion </vt:lpstr>
      <vt:lpstr>Needs Assessment Data</vt:lpstr>
      <vt:lpstr>Sample Needs Assessment Data: PLWH Survey</vt:lpstr>
      <vt:lpstr>Resource Inventory Data</vt:lpstr>
      <vt:lpstr>Example of resource inventory</vt:lpstr>
      <vt:lpstr>Service Expenditure and Cost Data</vt:lpstr>
      <vt:lpstr>Sample TGA Expenditures Summary for Core Medical Services</vt:lpstr>
      <vt:lpstr>Client Characteristics and Service Utilization Data</vt:lpstr>
      <vt:lpstr>Sample SW EMA Client Data</vt:lpstr>
      <vt:lpstr>Poll</vt:lpstr>
      <vt:lpstr>Addressing Gaps in Data</vt:lpstr>
      <vt:lpstr>Dealing with Data Gaps</vt:lpstr>
      <vt:lpstr>Addressing Data Gaps</vt:lpstr>
      <vt:lpstr>Addressing Data Gaps, cont.</vt:lpstr>
      <vt:lpstr>Assessing Data Quality &amp; Usefulness</vt:lpstr>
      <vt:lpstr>Not All Data are Created Equal!</vt:lpstr>
      <vt:lpstr>Bottom line:  Data quality is important!</vt:lpstr>
      <vt:lpstr>Assessing Data </vt:lpstr>
      <vt:lpstr>Helpful Questions to Ask in Assessing and Interpreting Surveys and Studies</vt:lpstr>
      <vt:lpstr>Importance of Using Multiple Data Sources for Decision Making</vt:lpstr>
      <vt:lpstr>Data Triangulation</vt:lpstr>
      <vt:lpstr>Triangulation of Data</vt:lpstr>
      <vt:lpstr>Resources </vt:lpstr>
      <vt:lpstr>Compendium of Materials for Planning Support Staff</vt:lpstr>
      <vt:lpstr>Training Guide for RWHAP Part A Planning Councils /Planning Bodies</vt:lpstr>
      <vt:lpstr>Data-specific Training Guide Modules </vt:lpstr>
      <vt:lpstr>Questions &amp; Answers </vt:lpstr>
      <vt:lpstr>Coming soon!</vt:lpstr>
      <vt:lpstr>Planning CHATT </vt:lpstr>
      <vt:lpstr>Thank You</vt:lpstr>
    </vt:vector>
  </TitlesOfParts>
  <Company>JSI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for Decision Making: Part 1</dc:title>
  <dc:creator>Molly Tasso</dc:creator>
  <cp:lastModifiedBy>Microsoft Office User</cp:lastModifiedBy>
  <cp:revision>107</cp:revision>
  <dcterms:created xsi:type="dcterms:W3CDTF">2019-05-06T21:47:07Z</dcterms:created>
  <dcterms:modified xsi:type="dcterms:W3CDTF">2019-05-23T00:59:40Z</dcterms:modified>
</cp:coreProperties>
</file>