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57"/>
  </p:notesMasterIdLst>
  <p:sldIdLst>
    <p:sldId id="256" r:id="rId2"/>
    <p:sldId id="257" r:id="rId3"/>
    <p:sldId id="258" r:id="rId4"/>
    <p:sldId id="276" r:id="rId5"/>
    <p:sldId id="384" r:id="rId6"/>
    <p:sldId id="329" r:id="rId7"/>
    <p:sldId id="330" r:id="rId8"/>
    <p:sldId id="385" r:id="rId9"/>
    <p:sldId id="333" r:id="rId10"/>
    <p:sldId id="334" r:id="rId11"/>
    <p:sldId id="386" r:id="rId12"/>
    <p:sldId id="336" r:id="rId13"/>
    <p:sldId id="382" r:id="rId14"/>
    <p:sldId id="337" r:id="rId15"/>
    <p:sldId id="383" r:id="rId16"/>
    <p:sldId id="339" r:id="rId17"/>
    <p:sldId id="387" r:id="rId18"/>
    <p:sldId id="388" r:id="rId19"/>
    <p:sldId id="344" r:id="rId20"/>
    <p:sldId id="345" r:id="rId21"/>
    <p:sldId id="389" r:id="rId22"/>
    <p:sldId id="390" r:id="rId23"/>
    <p:sldId id="349" r:id="rId24"/>
    <p:sldId id="350" r:id="rId25"/>
    <p:sldId id="391" r:id="rId26"/>
    <p:sldId id="392" r:id="rId27"/>
    <p:sldId id="393" r:id="rId28"/>
    <p:sldId id="354" r:id="rId29"/>
    <p:sldId id="394" r:id="rId30"/>
    <p:sldId id="357" r:id="rId31"/>
    <p:sldId id="369" r:id="rId32"/>
    <p:sldId id="368" r:id="rId33"/>
    <p:sldId id="395" r:id="rId34"/>
    <p:sldId id="371" r:id="rId35"/>
    <p:sldId id="374" r:id="rId36"/>
    <p:sldId id="372" r:id="rId37"/>
    <p:sldId id="373" r:id="rId38"/>
    <p:sldId id="375" r:id="rId39"/>
    <p:sldId id="277" r:id="rId40"/>
    <p:sldId id="396" r:id="rId41"/>
    <p:sldId id="397" r:id="rId42"/>
    <p:sldId id="398" r:id="rId43"/>
    <p:sldId id="321" r:id="rId44"/>
    <p:sldId id="364" r:id="rId45"/>
    <p:sldId id="363" r:id="rId46"/>
    <p:sldId id="365" r:id="rId47"/>
    <p:sldId id="380" r:id="rId48"/>
    <p:sldId id="271" r:id="rId49"/>
    <p:sldId id="400" r:id="rId50"/>
    <p:sldId id="401" r:id="rId51"/>
    <p:sldId id="402" r:id="rId52"/>
    <p:sldId id="403" r:id="rId53"/>
    <p:sldId id="379" r:id="rId54"/>
    <p:sldId id="376" r:id="rId55"/>
    <p:sldId id="399" r:id="rId56"/>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Dean"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66"/>
    <a:srgbClr val="808080"/>
    <a:srgbClr val="666699"/>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4643"/>
  </p:normalViewPr>
  <p:slideViewPr>
    <p:cSldViewPr>
      <p:cViewPr varScale="1">
        <p:scale>
          <a:sx n="83" d="100"/>
          <a:sy n="83" d="100"/>
        </p:scale>
        <p:origin x="192" y="776"/>
      </p:cViewPr>
      <p:guideLst>
        <p:guide orient="horz" pos="2160"/>
        <p:guide pos="2880"/>
      </p:guideLst>
    </p:cSldViewPr>
  </p:slideViewPr>
  <p:notesTextViewPr>
    <p:cViewPr>
      <p:scale>
        <a:sx n="1" d="1"/>
        <a:sy n="1" d="1"/>
      </p:scale>
      <p:origin x="0" y="0"/>
    </p:cViewPr>
  </p:notesTextViewPr>
  <p:sorterViewPr>
    <p:cViewPr>
      <p:scale>
        <a:sx n="100" d="100"/>
        <a:sy n="100" d="100"/>
      </p:scale>
      <p:origin x="0" y="-12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5C3DD9-A3B4-4569-9518-14AAE2F4EDB3}"/>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27D5138-7E57-441A-8722-BBE350797E1C}"/>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cs typeface="+mn-cs"/>
              </a:defRPr>
            </a:lvl1pPr>
          </a:lstStyle>
          <a:p>
            <a:pPr>
              <a:defRPr/>
            </a:pPr>
            <a:fld id="{815A4C05-74B4-4036-92CC-5AE5DDAC812C}" type="datetimeFigureOut">
              <a:rPr lang="en-US"/>
              <a:pPr>
                <a:defRPr/>
              </a:pPr>
              <a:t>10/27/20</a:t>
            </a:fld>
            <a:endParaRPr lang="en-US" dirty="0"/>
          </a:p>
        </p:txBody>
      </p:sp>
      <p:sp>
        <p:nvSpPr>
          <p:cNvPr id="4" name="Slide Image Placeholder 3">
            <a:extLst>
              <a:ext uri="{FF2B5EF4-FFF2-40B4-BE49-F238E27FC236}">
                <a16:creationId xmlns:a16="http://schemas.microsoft.com/office/drawing/2014/main" id="{7621CD4B-339E-4C11-85EF-BBD1BF1EF72A}"/>
              </a:ext>
            </a:extLst>
          </p:cNvPr>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dirty="0"/>
          </a:p>
        </p:txBody>
      </p:sp>
      <p:sp>
        <p:nvSpPr>
          <p:cNvPr id="5" name="Notes Placeholder 4">
            <a:extLst>
              <a:ext uri="{FF2B5EF4-FFF2-40B4-BE49-F238E27FC236}">
                <a16:creationId xmlns:a16="http://schemas.microsoft.com/office/drawing/2014/main" id="{794CA2EA-24DF-400B-AE01-45482D28D576}"/>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EDE3B2D-8855-4D55-9EEB-0DE6806357F7}"/>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15C8ECB-BF8C-460F-B646-2D1F87FD00CF}"/>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vl1pPr>
          </a:lstStyle>
          <a:p>
            <a:pPr>
              <a:defRPr/>
            </a:pPr>
            <a:fld id="{E87FCEBB-C19B-46B6-A793-8D4A3FAF097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AMELIA</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3282CC-9EE3-4EFC-A12B-AF270EE5DA36}" type="slidenum">
              <a:rPr lang="en-US" altLang="en-US" smtClean="0"/>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E69D38-E793-47BC-A462-970012372818}" type="slidenum">
              <a:rPr lang="en-US" altLang="en-US" smtClean="0"/>
              <a:pPr/>
              <a:t>20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825" indent="-292100">
              <a:defRPr>
                <a:solidFill>
                  <a:schemeClr val="tx1"/>
                </a:solidFill>
                <a:latin typeface="Calibri" panose="020F0502020204030204" pitchFamily="34" charset="0"/>
                <a:cs typeface="Arial" panose="020B0604020202020204" pitchFamily="34" charset="0"/>
              </a:defRPr>
            </a:lvl2pPr>
            <a:lvl3pPr marL="1168400" indent="-233363">
              <a:defRPr>
                <a:solidFill>
                  <a:schemeClr val="tx1"/>
                </a:solidFill>
                <a:latin typeface="Calibri" panose="020F0502020204030204" pitchFamily="34" charset="0"/>
                <a:cs typeface="Arial" panose="020B0604020202020204" pitchFamily="34" charset="0"/>
              </a:defRPr>
            </a:lvl3pPr>
            <a:lvl4pPr marL="1635125" indent="-233363">
              <a:defRPr>
                <a:solidFill>
                  <a:schemeClr val="tx1"/>
                </a:solidFill>
                <a:latin typeface="Calibri" panose="020F0502020204030204" pitchFamily="34" charset="0"/>
                <a:cs typeface="Arial" panose="020B0604020202020204" pitchFamily="34" charset="0"/>
              </a:defRPr>
            </a:lvl4pPr>
            <a:lvl5pPr marL="2103438" indent="-233363">
              <a:defRPr>
                <a:solidFill>
                  <a:schemeClr val="tx1"/>
                </a:solidFill>
                <a:latin typeface="Calibri" panose="020F0502020204030204" pitchFamily="34" charset="0"/>
                <a:cs typeface="Arial" panose="020B0604020202020204" pitchFamily="34" charset="0"/>
              </a:defRPr>
            </a:lvl5pPr>
            <a:lvl6pPr marL="25606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78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50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22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04101D-2EB9-472A-899B-7786721C7687}"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9800" y="4421188"/>
            <a:ext cx="5173663"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49290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24A06A-E229-4F57-BA6B-D56819883908}" type="slidenum">
              <a:rPr lang="en-US" altLang="en-US" smtClean="0"/>
              <a:pPr/>
              <a:t>23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825" indent="-292100">
              <a:defRPr>
                <a:solidFill>
                  <a:schemeClr val="tx1"/>
                </a:solidFill>
                <a:latin typeface="Calibri" panose="020F0502020204030204" pitchFamily="34" charset="0"/>
                <a:cs typeface="Arial" panose="020B0604020202020204" pitchFamily="34" charset="0"/>
              </a:defRPr>
            </a:lvl2pPr>
            <a:lvl3pPr marL="1168400" indent="-233363">
              <a:defRPr>
                <a:solidFill>
                  <a:schemeClr val="tx1"/>
                </a:solidFill>
                <a:latin typeface="Calibri" panose="020F0502020204030204" pitchFamily="34" charset="0"/>
                <a:cs typeface="Arial" panose="020B0604020202020204" pitchFamily="34" charset="0"/>
              </a:defRPr>
            </a:lvl3pPr>
            <a:lvl4pPr marL="1635125" indent="-233363">
              <a:defRPr>
                <a:solidFill>
                  <a:schemeClr val="tx1"/>
                </a:solidFill>
                <a:latin typeface="Calibri" panose="020F0502020204030204" pitchFamily="34" charset="0"/>
                <a:cs typeface="Arial" panose="020B0604020202020204" pitchFamily="34" charset="0"/>
              </a:defRPr>
            </a:lvl4pPr>
            <a:lvl5pPr marL="2103438" indent="-233363">
              <a:defRPr>
                <a:solidFill>
                  <a:schemeClr val="tx1"/>
                </a:solidFill>
                <a:latin typeface="Calibri" panose="020F0502020204030204" pitchFamily="34" charset="0"/>
                <a:cs typeface="Arial" panose="020B0604020202020204" pitchFamily="34" charset="0"/>
              </a:defRPr>
            </a:lvl5pPr>
            <a:lvl6pPr marL="25606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78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50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32238" indent="-2333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753116-2E79-4441-AA5B-1FA101DA1919}" type="slidenum">
              <a:rPr lang="en-US" altLang="en-US" smtClean="0">
                <a:latin typeface="Arial" panose="020B0604020202020204" pitchFamily="34" charset="0"/>
              </a:rPr>
              <a:pPr/>
              <a:t>25</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39800" y="4421188"/>
            <a:ext cx="5173663"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72612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EGM</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F52233-63DB-4ADA-B26C-C16F1109C265}" type="slidenum">
              <a:rPr lang="en-US" altLang="en-US" smtClean="0"/>
              <a:pPr/>
              <a:t>28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5F7522-3A10-4E94-9D40-32413503EE3C}" type="slidenum">
              <a:rPr lang="en-US" altLang="en-US" smtClean="0"/>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AMELIA</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3B4FD6-95C3-4094-90DE-1DD90D68FEA7}"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EGM</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B48100-46A7-4268-8169-D8F4435B374B}" type="slidenum">
              <a:rPr lang="en-US" altLang="en-US" smtClean="0"/>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EGM</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DD3BCD-B55F-4106-88F8-27EE0DE4826B}" type="slidenum">
              <a:rPr lang="en-US" altLang="en-US" smtClean="0"/>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EGM</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B38925-C611-4C4F-BCAB-648F2E5BA8D1}" type="slidenum">
              <a:rPr lang="en-US" altLang="en-US" smtClean="0"/>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EGM</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F3FA77-D96B-4559-B30F-9155D59FDAE0}" type="slidenum">
              <a:rPr lang="en-US" altLang="en-US" smtClean="0"/>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4B6CE1-E801-4395-8F66-0ECA084DF0D5}" type="slidenum">
              <a:rPr lang="en-US" altLang="en-US" smtClean="0"/>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9A90FB-7CC9-4D1D-BE94-93E3AFDBC9A5}" type="slidenum">
              <a:rPr lang="en-US" altLang="en-US" smtClean="0"/>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661BA7-A197-4018-BDAB-95878486B1AA}" type="slidenum">
              <a:rPr lang="en-US" altLang="en-US" smtClean="0"/>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6172200"/>
            <a:ext cx="9144000" cy="685800"/>
            <a:chOff x="0" y="6172200"/>
            <a:chExt cx="9144000" cy="685800"/>
          </a:xfrm>
        </p:grpSpPr>
        <p:sp>
          <p:nvSpPr>
            <p:cNvPr id="5" name="Rectangle 4">
              <a:extLst>
                <a:ext uri="{FF2B5EF4-FFF2-40B4-BE49-F238E27FC236}">
                  <a16:creationId xmlns:a16="http://schemas.microsoft.com/office/drawing/2014/main" id="{0C544C73-216A-4C6B-8ADC-7EE0096748AB}"/>
                </a:ext>
              </a:extLst>
            </p:cNvPr>
            <p:cNvSpPr/>
            <p:nvPr/>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7C9D6BD0-CDF6-49B8-B229-89E4DC991CCF}"/>
                </a:ext>
              </a:extLst>
            </p:cNvPr>
            <p:cNvCxnSpPr/>
            <p:nvPr/>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8664B6F4-0F88-4E50-932E-A81E6A695D81}"/>
              </a:ext>
            </a:extLst>
          </p:cNvPr>
          <p:cNvCxnSpPr/>
          <p:nvPr/>
        </p:nvCxnSpPr>
        <p:spPr>
          <a:xfrm>
            <a:off x="457200" y="3429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822960"/>
            <a:ext cx="8229600" cy="2377440"/>
          </a:xfrm>
        </p:spPr>
        <p:txBody>
          <a:bodyPr>
            <a:normAutofit/>
          </a:bodyPr>
          <a:lstStyle>
            <a:lvl1pPr algn="l">
              <a:defRPr sz="44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657600"/>
            <a:ext cx="8229600" cy="18288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6"/>
          <p:cNvGrpSpPr>
            <a:grpSpLocks/>
          </p:cNvGrpSpPr>
          <p:nvPr userDrawn="1"/>
        </p:nvGrpSpPr>
        <p:grpSpPr bwMode="auto">
          <a:xfrm>
            <a:off x="0" y="6172200"/>
            <a:ext cx="9144000" cy="685800"/>
            <a:chOff x="0" y="6172200"/>
            <a:chExt cx="9144000" cy="685800"/>
          </a:xfrm>
        </p:grpSpPr>
        <p:sp>
          <p:nvSpPr>
            <p:cNvPr id="9" name="Rectangle 8">
              <a:extLst>
                <a:ext uri="{FF2B5EF4-FFF2-40B4-BE49-F238E27FC236}">
                  <a16:creationId xmlns:a16="http://schemas.microsoft.com/office/drawing/2014/main" id="{B2299386-E0E5-4B9B-8682-45EE9405C214}"/>
                </a:ext>
              </a:extLst>
            </p:cNvPr>
            <p:cNvSpPr/>
            <p:nvPr userDrawn="1"/>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D98C5899-0780-4CC7-A4AC-A564B7110050}"/>
                </a:ext>
              </a:extLst>
            </p:cNvPr>
            <p:cNvCxnSpPr/>
            <p:nvPr userDrawn="1"/>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DBE5A8DE-7361-4D99-ABC2-90DE58C640C7}"/>
              </a:ext>
            </a:extLst>
          </p:cNvPr>
          <p:cNvCxnSpPr/>
          <p:nvPr userDrawn="1"/>
        </p:nvCxnSpPr>
        <p:spPr>
          <a:xfrm>
            <a:off x="457200" y="3429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4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67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tivity1">
    <p:bg>
      <p:bgPr>
        <a:solidFill>
          <a:srgbClr val="F2F2F2"/>
        </a:solidFill>
        <a:effectLst/>
      </p:bgPr>
    </p:bg>
    <p:spTree>
      <p:nvGrpSpPr>
        <p:cNvPr id="1" name=""/>
        <p:cNvGrpSpPr/>
        <p:nvPr/>
      </p:nvGrpSpPr>
      <p:grpSpPr>
        <a:xfrm>
          <a:off x="0" y="0"/>
          <a:ext cx="0" cy="0"/>
          <a:chOff x="0" y="0"/>
          <a:chExt cx="0" cy="0"/>
        </a:xfrm>
      </p:grpSpPr>
      <p:cxnSp>
        <p:nvCxnSpPr>
          <p:cNvPr id="4" name="Straight Connector 3">
            <a:extLst/>
          </p:cNvPr>
          <p:cNvCxnSpPr/>
          <p:nvPr/>
        </p:nvCxnSpPr>
        <p:spPr>
          <a:xfrm>
            <a:off x="457200" y="1524000"/>
            <a:ext cx="8229600" cy="0"/>
          </a:xfrm>
          <a:prstGeom prst="line">
            <a:avLst/>
          </a:prstGeom>
          <a:ln w="57150" cap="sq">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537856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ctivity2">
    <p:bg>
      <p:bgPr>
        <a:solidFill>
          <a:srgbClr val="F2F2F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cxnSp>
        <p:nvCxnSpPr>
          <p:cNvPr id="4" name="Straight Connector 3">
            <a:extLst/>
          </p:cNvPr>
          <p:cNvCxnSpPr/>
          <p:nvPr/>
        </p:nvCxnSpPr>
        <p:spPr>
          <a:xfrm>
            <a:off x="457200" y="1524000"/>
            <a:ext cx="8229600" cy="0"/>
          </a:xfrm>
          <a:prstGeom prst="line">
            <a:avLst/>
          </a:prstGeom>
          <a:ln w="57150" cap="sq">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74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alpha val="85097"/>
          </a:schemeClr>
        </a:solid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2667000"/>
            <a:chOff x="0" y="0"/>
            <a:chExt cx="9144000" cy="2667000"/>
          </a:xfrm>
        </p:grpSpPr>
        <p:sp>
          <p:nvSpPr>
            <p:cNvPr id="5" name="Rectangle 4">
              <a:extLst>
                <a:ext uri="{FF2B5EF4-FFF2-40B4-BE49-F238E27FC236}">
                  <a16:creationId xmlns:a16="http://schemas.microsoft.com/office/drawing/2014/main" id="{458D399B-D9E2-4988-9081-B15AE495F194}"/>
                </a:ext>
              </a:extLst>
            </p:cNvPr>
            <p:cNvSpPr/>
            <p:nvPr/>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DB3D6538-A8B0-4065-B976-8D7C2ACEBFAE}"/>
                </a:ext>
              </a:extLst>
            </p:cNvPr>
            <p:cNvCxnSpPr/>
            <p:nvPr/>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457199"/>
            <a:ext cx="8229600" cy="2011680"/>
          </a:xfrm>
        </p:spPr>
        <p:txBody>
          <a:bodyPr/>
          <a:lstStyle>
            <a:lvl1pPr algn="l">
              <a:defRPr sz="400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06712"/>
            <a:ext cx="8229600" cy="2743200"/>
          </a:xfrm>
        </p:spPr>
        <p:txBody>
          <a:bodyPr/>
          <a:lstStyle>
            <a:lvl1pPr marL="342900" indent="-342900">
              <a:buClr>
                <a:schemeClr val="tx2"/>
              </a:buClr>
              <a:buFont typeface="Arial" panose="020B0604020202020204" pitchFamily="34" charset="0"/>
              <a:buChar char="•"/>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a:grpSpLocks/>
          </p:cNvGrpSpPr>
          <p:nvPr userDrawn="1"/>
        </p:nvGrpSpPr>
        <p:grpSpPr bwMode="auto">
          <a:xfrm>
            <a:off x="0" y="0"/>
            <a:ext cx="9144000" cy="2667000"/>
            <a:chOff x="0" y="0"/>
            <a:chExt cx="9144000" cy="2667000"/>
          </a:xfrm>
        </p:grpSpPr>
        <p:sp>
          <p:nvSpPr>
            <p:cNvPr id="8" name="Rectangle 7">
              <a:extLst>
                <a:ext uri="{FF2B5EF4-FFF2-40B4-BE49-F238E27FC236}">
                  <a16:creationId xmlns:a16="http://schemas.microsoft.com/office/drawing/2014/main" id="{1DCB5267-EB44-40E1-9528-383940D20F4C}"/>
                </a:ext>
              </a:extLst>
            </p:cNvPr>
            <p:cNvSpPr/>
            <p:nvPr userDrawn="1"/>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C096E77F-2009-4CC2-BD28-00D50F0ED761}"/>
                </a:ext>
              </a:extLst>
            </p:cNvPr>
            <p:cNvCxnSpPr/>
            <p:nvPr userDrawn="1"/>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290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2">
            <a:alpha val="85097"/>
          </a:schemeClr>
        </a:solid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4038600"/>
            <a:chOff x="0" y="0"/>
            <a:chExt cx="9144000" cy="2667000"/>
          </a:xfrm>
        </p:grpSpPr>
        <p:sp>
          <p:nvSpPr>
            <p:cNvPr id="5" name="Rectangle 4">
              <a:extLst>
                <a:ext uri="{FF2B5EF4-FFF2-40B4-BE49-F238E27FC236}">
                  <a16:creationId xmlns:a16="http://schemas.microsoft.com/office/drawing/2014/main" id="{458D399B-D9E2-4988-9081-B15AE495F194}"/>
                </a:ext>
              </a:extLst>
            </p:cNvPr>
            <p:cNvSpPr/>
            <p:nvPr/>
          </p:nvSpPr>
          <p:spPr>
            <a:xfrm>
              <a:off x="0" y="0"/>
              <a:ext cx="9144000" cy="26670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DB3D6538-A8B0-4065-B976-8D7C2ACEBFAE}"/>
                </a:ext>
              </a:extLst>
            </p:cNvPr>
            <p:cNvCxnSpPr/>
            <p:nvPr/>
          </p:nvCxnSpPr>
          <p:spPr>
            <a:xfrm>
              <a:off x="0" y="2667000"/>
              <a:ext cx="9144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457200"/>
            <a:ext cx="8229600" cy="3383279"/>
          </a:xfrm>
        </p:spPr>
        <p:txBody>
          <a:bodyPr/>
          <a:lstStyle>
            <a:lvl1pPr algn="l">
              <a:defRPr sz="400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278312"/>
            <a:ext cx="8229600" cy="2194560"/>
          </a:xfrm>
        </p:spPr>
        <p:txBody>
          <a:bodyPr/>
          <a:lstStyle>
            <a:lvl1pPr marL="342900" indent="-342900">
              <a:buClr>
                <a:schemeClr val="tx2"/>
              </a:buClr>
              <a:buFont typeface="Arial" panose="020B0604020202020204" pitchFamily="34" charset="0"/>
              <a:buChar char="•"/>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14944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finition">
    <p:spTree>
      <p:nvGrpSpPr>
        <p:cNvPr id="1" name=""/>
        <p:cNvGrpSpPr/>
        <p:nvPr/>
      </p:nvGrpSpPr>
      <p:grpSpPr>
        <a:xfrm>
          <a:off x="0" y="0"/>
          <a:ext cx="0" cy="0"/>
          <a:chOff x="0" y="0"/>
          <a:chExt cx="0" cy="0"/>
        </a:xfrm>
      </p:grpSpPr>
      <p:grpSp>
        <p:nvGrpSpPr>
          <p:cNvPr id="4" name="Group 6"/>
          <p:cNvGrpSpPr>
            <a:grpSpLocks/>
          </p:cNvGrpSpPr>
          <p:nvPr/>
        </p:nvGrpSpPr>
        <p:grpSpPr bwMode="auto">
          <a:xfrm>
            <a:off x="0" y="6172200"/>
            <a:ext cx="9144000" cy="685800"/>
            <a:chOff x="0" y="6172200"/>
            <a:chExt cx="9144000" cy="685800"/>
          </a:xfrm>
        </p:grpSpPr>
        <p:sp>
          <p:nvSpPr>
            <p:cNvPr id="5" name="Rectangle 4">
              <a:extLst>
                <a:ext uri="{FF2B5EF4-FFF2-40B4-BE49-F238E27FC236}">
                  <a16:creationId xmlns:a16="http://schemas.microsoft.com/office/drawing/2014/main" id="{0C544C73-216A-4C6B-8ADC-7EE0096748AB}"/>
                </a:ext>
              </a:extLst>
            </p:cNvPr>
            <p:cNvSpPr/>
            <p:nvPr/>
          </p:nvSpPr>
          <p:spPr>
            <a:xfrm>
              <a:off x="0" y="6172200"/>
              <a:ext cx="9144000" cy="685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7C9D6BD0-CDF6-49B8-B229-89E4DC991CCF}"/>
                </a:ext>
              </a:extLst>
            </p:cNvPr>
            <p:cNvCxnSpPr/>
            <p:nvPr/>
          </p:nvCxnSpPr>
          <p:spPr>
            <a:xfrm>
              <a:off x="0" y="6172200"/>
              <a:ext cx="914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8664B6F4-0F88-4E50-932E-A81E6A695D81}"/>
              </a:ext>
            </a:extLst>
          </p:cNvPr>
          <p:cNvCxnSpPr/>
          <p:nvPr/>
        </p:nvCxnSpPr>
        <p:spPr>
          <a:xfrm>
            <a:off x="609600" y="2362200"/>
            <a:ext cx="1295400" cy="0"/>
          </a:xfrm>
          <a:prstGeom prst="line">
            <a:avLst/>
          </a:prstGeom>
          <a:ln w="57150" cap="sq">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533400"/>
            <a:ext cx="8229600" cy="1752600"/>
          </a:xfrm>
        </p:spPr>
        <p:txBody>
          <a:bodyPr>
            <a:normAutofit/>
          </a:bodyPr>
          <a:lstStyle>
            <a:lvl1pPr algn="l">
              <a:defRPr sz="3600" b="1">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2743200"/>
            <a:ext cx="8229600" cy="1828800"/>
          </a:xfrm>
        </p:spPr>
        <p:txBody>
          <a:bodyPr>
            <a:normAutofit/>
          </a:bodyPr>
          <a:lstStyle>
            <a:lvl1pPr marL="0" indent="0" algn="l">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359785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6250CA9-3837-4E8C-941B-6C50382049F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171C651-8EF6-4FD6-B5E0-FC8105D51E91}"/>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99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6250CA9-3837-4E8C-941B-6C50382049F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i="1"/>
            </a:lvl1pPr>
          </a:lstStyle>
          <a:p>
            <a:pPr lvl="0"/>
            <a:r>
              <a:rPr lang="en-US"/>
              <a:t>Edit Master text styles</a:t>
            </a:r>
          </a:p>
        </p:txBody>
      </p:sp>
    </p:spTree>
    <p:extLst>
      <p:ext uri="{BB962C8B-B14F-4D97-AF65-F5344CB8AC3E}">
        <p14:creationId xmlns:p14="http://schemas.microsoft.com/office/powerpoint/2010/main" val="15100443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5131235-3F10-498E-BCA8-F85810A0BF56}"/>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38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60"/>
            <a:ext cx="4038600" cy="438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EF5A221-5D83-4FDE-94B4-223676F3FF43}"/>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6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6534D4-0562-4F54-AEBF-DF12FBBA9B46}"/>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195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1720"/>
            <a:ext cx="4040188"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195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1720"/>
            <a:ext cx="4041775"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742FD7E-682D-4730-94D2-0331C4814D06}"/>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4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E4CE1E1-BAC6-416D-9052-AD8ECFBC3094}"/>
              </a:ext>
            </a:extLst>
          </p:cNvPr>
          <p:cNvCxnSpPr/>
          <p:nvPr/>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8FDE53A0-E9BB-47A9-A4D7-3880ABCD131A}"/>
              </a:ext>
            </a:extLst>
          </p:cNvPr>
          <p:cNvCxnSpPr/>
          <p:nvPr userDrawn="1"/>
        </p:nvCxnSpPr>
        <p:spPr>
          <a:xfrm>
            <a:off x="457200" y="1524000"/>
            <a:ext cx="8229600" cy="0"/>
          </a:xfrm>
          <a:prstGeom prst="line">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87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36725"/>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4912961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hdr="0" ftr="0" dt="0"/>
  <p:txStyles>
    <p:titleStyle>
      <a:lvl1pPr algn="l" rtl="0" eaLnBrk="1" fontAlgn="base" hangingPunct="1">
        <a:spcBef>
          <a:spcPct val="0"/>
        </a:spcBef>
        <a:spcAft>
          <a:spcPct val="0"/>
        </a:spcAft>
        <a:defRPr sz="3600" b="1" kern="1200">
          <a:solidFill>
            <a:schemeClr val="accent2"/>
          </a:solidFill>
          <a:latin typeface="+mj-lt"/>
          <a:ea typeface="+mj-ea"/>
          <a:cs typeface="+mj-cs"/>
        </a:defRPr>
      </a:lvl1pPr>
      <a:lvl2pPr algn="l" rtl="0" eaLnBrk="1" fontAlgn="base" hangingPunct="1">
        <a:spcBef>
          <a:spcPct val="0"/>
        </a:spcBef>
        <a:spcAft>
          <a:spcPct val="0"/>
        </a:spcAft>
        <a:defRPr sz="3600" b="1">
          <a:solidFill>
            <a:schemeClr val="accent2"/>
          </a:solidFill>
          <a:latin typeface="Calibri" pitchFamily="34" charset="0"/>
        </a:defRPr>
      </a:lvl2pPr>
      <a:lvl3pPr algn="l" rtl="0" eaLnBrk="1" fontAlgn="base" hangingPunct="1">
        <a:spcBef>
          <a:spcPct val="0"/>
        </a:spcBef>
        <a:spcAft>
          <a:spcPct val="0"/>
        </a:spcAft>
        <a:defRPr sz="3600" b="1">
          <a:solidFill>
            <a:schemeClr val="accent2"/>
          </a:solidFill>
          <a:latin typeface="Calibri" pitchFamily="34" charset="0"/>
        </a:defRPr>
      </a:lvl3pPr>
      <a:lvl4pPr algn="l" rtl="0" eaLnBrk="1" fontAlgn="base" hangingPunct="1">
        <a:spcBef>
          <a:spcPct val="0"/>
        </a:spcBef>
        <a:spcAft>
          <a:spcPct val="0"/>
        </a:spcAft>
        <a:defRPr sz="3600" b="1">
          <a:solidFill>
            <a:schemeClr val="accent2"/>
          </a:solidFill>
          <a:latin typeface="Calibri" pitchFamily="34" charset="0"/>
        </a:defRPr>
      </a:lvl4pPr>
      <a:lvl5pPr algn="l" rtl="0" eaLnBrk="1" fontAlgn="base" hangingPunct="1">
        <a:spcBef>
          <a:spcPct val="0"/>
        </a:spcBef>
        <a:spcAft>
          <a:spcPct val="0"/>
        </a:spcAft>
        <a:defRPr sz="3600" b="1">
          <a:solidFill>
            <a:schemeClr val="accent2"/>
          </a:solidFill>
          <a:latin typeface="Calibri" pitchFamily="34" charset="0"/>
        </a:defRPr>
      </a:lvl5pPr>
      <a:lvl6pPr marL="457200" algn="l" rtl="0" eaLnBrk="1" fontAlgn="base" hangingPunct="1">
        <a:spcBef>
          <a:spcPct val="0"/>
        </a:spcBef>
        <a:spcAft>
          <a:spcPct val="0"/>
        </a:spcAft>
        <a:defRPr sz="3600" b="1">
          <a:solidFill>
            <a:schemeClr val="accent2"/>
          </a:solidFill>
          <a:latin typeface="Calibri" pitchFamily="34" charset="0"/>
        </a:defRPr>
      </a:lvl6pPr>
      <a:lvl7pPr marL="914400" algn="l" rtl="0" eaLnBrk="1" fontAlgn="base" hangingPunct="1">
        <a:spcBef>
          <a:spcPct val="0"/>
        </a:spcBef>
        <a:spcAft>
          <a:spcPct val="0"/>
        </a:spcAft>
        <a:defRPr sz="3600" b="1">
          <a:solidFill>
            <a:schemeClr val="accent2"/>
          </a:solidFill>
          <a:latin typeface="Calibri" pitchFamily="34" charset="0"/>
        </a:defRPr>
      </a:lvl7pPr>
      <a:lvl8pPr marL="1371600" algn="l" rtl="0" eaLnBrk="1" fontAlgn="base" hangingPunct="1">
        <a:spcBef>
          <a:spcPct val="0"/>
        </a:spcBef>
        <a:spcAft>
          <a:spcPct val="0"/>
        </a:spcAft>
        <a:defRPr sz="3600" b="1">
          <a:solidFill>
            <a:schemeClr val="accent2"/>
          </a:solidFill>
          <a:latin typeface="Calibri" pitchFamily="34" charset="0"/>
        </a:defRPr>
      </a:lvl8pPr>
      <a:lvl9pPr marL="1828800" algn="l" rtl="0" eaLnBrk="1" fontAlgn="base" hangingPunct="1">
        <a:spcBef>
          <a:spcPct val="0"/>
        </a:spcBef>
        <a:spcAft>
          <a:spcPct val="0"/>
        </a:spcAft>
        <a:defRPr sz="3600" b="1">
          <a:solidFill>
            <a:schemeClr val="accent2"/>
          </a:solidFill>
          <a:latin typeface="Calibri" pitchFamily="34"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US" altLang="en-US" dirty="0"/>
              <a:t>Participating in Your First </a:t>
            </a:r>
            <a:br>
              <a:rPr lang="en-US" altLang="en-US" dirty="0"/>
            </a:br>
            <a:r>
              <a:rPr lang="en-US" altLang="en-US" dirty="0"/>
              <a:t>Planning Cycle</a:t>
            </a:r>
            <a:br>
              <a:rPr lang="en-US" altLang="en-US" dirty="0"/>
            </a:br>
            <a:r>
              <a:rPr lang="en-US" altLang="en-US" sz="3200" dirty="0"/>
              <a:t>as a RWHAP Part A PC/PB Member</a:t>
            </a:r>
            <a:endParaRPr lang="en-US" altLang="en-US" dirty="0"/>
          </a:p>
        </p:txBody>
      </p:sp>
      <p:sp>
        <p:nvSpPr>
          <p:cNvPr id="9219" name="Subtitle 2"/>
          <p:cNvSpPr>
            <a:spLocks noGrp="1"/>
          </p:cNvSpPr>
          <p:nvPr>
            <p:ph type="subTitle" idx="1"/>
          </p:nvPr>
        </p:nvSpPr>
        <p:spPr/>
        <p:txBody>
          <a:bodyPr/>
          <a:lstStyle/>
          <a:p>
            <a:pPr eaLnBrk="1" hangingPunct="1">
              <a:lnSpc>
                <a:spcPts val="2600"/>
              </a:lnSpc>
              <a:spcBef>
                <a:spcPts val="600"/>
              </a:spcBef>
            </a:pPr>
            <a:r>
              <a:rPr lang="en-US" altLang="en-US" b="1"/>
              <a:t>Slides for Module 3</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Work Plan Format: Examples/Excerpts</a:t>
            </a:r>
          </a:p>
        </p:txBody>
      </p:sp>
      <p:graphicFrame>
        <p:nvGraphicFramePr>
          <p:cNvPr id="6" name="Content Placeholder 5" title="Work Plan Format ">
            <a:extLst>
              <a:ext uri="{FF2B5EF4-FFF2-40B4-BE49-F238E27FC236}">
                <a16:creationId xmlns:a16="http://schemas.microsoft.com/office/drawing/2014/main" id="{9CC231F0-B9D5-4587-B3E7-14A5D5E82F17}"/>
              </a:ext>
            </a:extLst>
          </p:cNvPr>
          <p:cNvGraphicFramePr>
            <a:graphicFrameLocks noGrp="1"/>
          </p:cNvGraphicFramePr>
          <p:nvPr>
            <p:ph idx="1"/>
            <p:extLst>
              <p:ext uri="{D42A27DB-BD31-4B8C-83A1-F6EECF244321}">
                <p14:modId xmlns:p14="http://schemas.microsoft.com/office/powerpoint/2010/main" val="294664030"/>
              </p:ext>
            </p:extLst>
          </p:nvPr>
        </p:nvGraphicFramePr>
        <p:xfrm>
          <a:off x="457200" y="1736725"/>
          <a:ext cx="8229600" cy="4297680"/>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11569">
                  <a:extLst>
                    <a:ext uri="{9D8B030D-6E8A-4147-A177-3AD203B41FA5}">
                      <a16:colId xmlns:a16="http://schemas.microsoft.com/office/drawing/2014/main" val="20003"/>
                    </a:ext>
                  </a:extLst>
                </a:gridCol>
                <a:gridCol w="1793631">
                  <a:extLst>
                    <a:ext uri="{9D8B030D-6E8A-4147-A177-3AD203B41FA5}">
                      <a16:colId xmlns:a16="http://schemas.microsoft.com/office/drawing/2014/main" val="20004"/>
                    </a:ext>
                  </a:extLst>
                </a:gridCol>
              </a:tblGrid>
              <a:tr h="640080">
                <a:tc>
                  <a:txBody>
                    <a:bodyPr/>
                    <a:lstStyle/>
                    <a:p>
                      <a:pPr algn="ctr"/>
                      <a:r>
                        <a:rPr lang="en-US" sz="1800" dirty="0"/>
                        <a:t>Task/Event</a:t>
                      </a:r>
                    </a:p>
                  </a:txBody>
                  <a:tcPr marL="68580" marR="6858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a:t>Deliverable</a:t>
                      </a:r>
                    </a:p>
                  </a:txBody>
                  <a:tcPr marL="68580" marR="6858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a:t>Timing</a:t>
                      </a:r>
                      <a:r>
                        <a:rPr lang="en-US" sz="1800" baseline="0" dirty="0"/>
                        <a:t> (Start/End)</a:t>
                      </a:r>
                      <a:endParaRPr lang="en-US" sz="1800" dirty="0"/>
                    </a:p>
                  </a:txBody>
                  <a:tcPr marL="68580" marR="6858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a:t>Primary </a:t>
                      </a:r>
                    </a:p>
                    <a:p>
                      <a:pPr algn="ctr"/>
                      <a:r>
                        <a:rPr lang="en-US" sz="1800" dirty="0"/>
                        <a:t>Responsibility</a:t>
                      </a:r>
                    </a:p>
                  </a:txBody>
                  <a:tcPr marL="68580" marR="6858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dirty="0"/>
                        <a:t>Notes/</a:t>
                      </a:r>
                    </a:p>
                    <a:p>
                      <a:pPr algn="ctr"/>
                      <a:r>
                        <a:rPr lang="en-US" sz="1800" dirty="0"/>
                        <a:t>Concerns</a:t>
                      </a:r>
                    </a:p>
                  </a:txBody>
                  <a:tcPr marL="68580" marR="68580"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14400">
                <a:tc>
                  <a:txBody>
                    <a:bodyPr/>
                    <a:lstStyle/>
                    <a:p>
                      <a:r>
                        <a:rPr lang="en-US" sz="1600" dirty="0"/>
                        <a:t>Needs Assessment</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880" indent="-182880">
                        <a:buFont typeface="Arial" panose="020B0604020202020204" pitchFamily="34" charset="0"/>
                        <a:buChar char="•"/>
                      </a:pPr>
                      <a:r>
                        <a:rPr lang="en-US" sz="1600" dirty="0"/>
                        <a:t>PLWH</a:t>
                      </a:r>
                      <a:r>
                        <a:rPr lang="en-US" sz="1600" baseline="0" dirty="0"/>
                        <a:t> Survey Report</a:t>
                      </a:r>
                    </a:p>
                    <a:p>
                      <a:pPr marL="182880" indent="-182880">
                        <a:buFont typeface="Arial" panose="020B0604020202020204" pitchFamily="34" charset="0"/>
                        <a:buChar char="•"/>
                      </a:pPr>
                      <a:r>
                        <a:rPr lang="en-US" sz="1600" baseline="0" dirty="0"/>
                        <a:t>Special Study on Youth Linkage and Retention</a:t>
                      </a:r>
                      <a:endParaRPr lang="en-US" sz="1600" dirty="0"/>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October -April</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Needs</a:t>
                      </a:r>
                      <a:r>
                        <a:rPr lang="en-US" sz="1600" baseline="0" dirty="0"/>
                        <a:t> Assessment</a:t>
                      </a:r>
                      <a:r>
                        <a:rPr lang="en-US" sz="1600" dirty="0"/>
                        <a:t> Committee</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Must hire consultant by 10/31</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r>
                        <a:rPr lang="en-US" sz="1600" dirty="0"/>
                        <a:t>Data Presentation</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PPTs with</a:t>
                      </a:r>
                      <a:r>
                        <a:rPr lang="en-US" sz="1600" baseline="0" dirty="0"/>
                        <a:t> key</a:t>
                      </a:r>
                      <a:r>
                        <a:rPr lang="en-US" sz="1600" dirty="0"/>
                        <a:t> data &amp; analysis</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End of May </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PSRA Committee</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Need data</a:t>
                      </a:r>
                      <a:r>
                        <a:rPr lang="en-US" sz="1600" baseline="0" dirty="0"/>
                        <a:t> from all sources</a:t>
                      </a:r>
                      <a:endParaRPr lang="en-US" sz="1600" dirty="0"/>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14400">
                <a:tc>
                  <a:txBody>
                    <a:bodyPr/>
                    <a:lstStyle/>
                    <a:p>
                      <a:r>
                        <a:rPr lang="en-US" sz="1600" dirty="0"/>
                        <a:t>PSRA</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880" indent="-18288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Prioritized services</a:t>
                      </a:r>
                    </a:p>
                    <a:p>
                      <a:pPr marL="182880" indent="-18288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Allocation by category – 3 scenarios</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June - July</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PSRA Committee</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aseline="0" dirty="0"/>
                        <a:t>Full day; decisions to recipient by 8/1</a:t>
                      </a:r>
                      <a:endParaRPr lang="en-US" sz="1600" dirty="0"/>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4400">
                <a:tc>
                  <a:txBody>
                    <a:bodyPr/>
                    <a:lstStyle/>
                    <a:p>
                      <a:r>
                        <a:rPr lang="en-US" sz="1600" dirty="0"/>
                        <a:t>Application Submission</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Application – submitted online</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July -</a:t>
                      </a:r>
                    </a:p>
                    <a:p>
                      <a:r>
                        <a:rPr lang="en-US" sz="1600" dirty="0"/>
                        <a:t>September</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Recipient</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PC/PB writes some sections, reviews draft</a:t>
                      </a:r>
                    </a:p>
                  </a:txBody>
                  <a:tcPr marL="68580" marR="68580"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 Profile and Needs Assessment</a:t>
            </a:r>
          </a:p>
        </p:txBody>
      </p:sp>
      <p:pic>
        <p:nvPicPr>
          <p:cNvPr id="3" name="Picture 2" title="Epi Profile and Needs Assess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344809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Expectations: Epidemiologic Profile</a:t>
            </a:r>
          </a:p>
        </p:txBody>
      </p:sp>
      <p:sp>
        <p:nvSpPr>
          <p:cNvPr id="3" name="Content Placeholder 2">
            <a:extLst>
              <a:ext uri="{FF2B5EF4-FFF2-40B4-BE49-F238E27FC236}">
                <a16:creationId xmlns:a16="http://schemas.microsoft.com/office/drawing/2014/main" id="{C239BD22-C0C6-4F4A-959F-45375EDFB9B0}"/>
              </a:ext>
            </a:extLst>
          </p:cNvPr>
          <p:cNvSpPr>
            <a:spLocks noGrp="1"/>
          </p:cNvSpPr>
          <p:nvPr>
            <p:ph idx="1"/>
          </p:nvPr>
        </p:nvSpPr>
        <p:spPr/>
        <p:txBody>
          <a:bodyPr/>
          <a:lstStyle/>
          <a:p>
            <a:r>
              <a:rPr lang="en-US" dirty="0"/>
              <a:t>Describes the HIV epidemic in the service area</a:t>
            </a:r>
          </a:p>
          <a:p>
            <a:r>
              <a:rPr lang="en-US" dirty="0"/>
              <a:t>Focuses on the social and demographic groups most affected by HIV and the behaviors that can transmit HIV </a:t>
            </a:r>
          </a:p>
          <a:p>
            <a:r>
              <a:rPr lang="en-US" dirty="0"/>
              <a:t>Should include advice on how to interpret the epi data for use in HIV planning </a:t>
            </a:r>
          </a:p>
          <a:p>
            <a:r>
              <a:rPr lang="en-US" dirty="0"/>
              <a:t>Often prepared by the state but should focus on jurisdictional (EMA or TGA) data and needs</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Expectations: Epidemiologic Profile (cont.)</a:t>
            </a:r>
          </a:p>
        </p:txBody>
      </p:sp>
      <p:sp>
        <p:nvSpPr>
          <p:cNvPr id="3" name="Content Placeholder 2">
            <a:extLst>
              <a:ext uri="{FF2B5EF4-FFF2-40B4-BE49-F238E27FC236}">
                <a16:creationId xmlns:a16="http://schemas.microsoft.com/office/drawing/2014/main" id="{C239BD22-C0C6-4F4A-959F-45375EDFB9B0}"/>
              </a:ext>
            </a:extLst>
          </p:cNvPr>
          <p:cNvSpPr>
            <a:spLocks noGrp="1"/>
          </p:cNvSpPr>
          <p:nvPr>
            <p:ph idx="1"/>
          </p:nvPr>
        </p:nvSpPr>
        <p:spPr/>
        <p:txBody>
          <a:bodyPr/>
          <a:lstStyle/>
          <a:p>
            <a:pPr marL="0" indent="0">
              <a:buNone/>
            </a:pPr>
            <a:r>
              <a:rPr lang="en-US" b="1" dirty="0"/>
              <a:t>Related data, also provided:</a:t>
            </a:r>
          </a:p>
          <a:p>
            <a:r>
              <a:rPr lang="en-US" dirty="0"/>
              <a:t>Estimate of the number and characteristics of PLWH who know their status but are not in care (unmet need)</a:t>
            </a:r>
          </a:p>
          <a:p>
            <a:r>
              <a:rPr lang="en-US" dirty="0"/>
              <a:t>Estimate of the number and characteristics of PLWH who are unaware of their HIV status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Expectations: Needs Assessment</a:t>
            </a:r>
          </a:p>
        </p:txBody>
      </p:sp>
      <p:sp>
        <p:nvSpPr>
          <p:cNvPr id="3" name="Content Placeholder 2">
            <a:extLst>
              <a:ext uri="{FF2B5EF4-FFF2-40B4-BE49-F238E27FC236}">
                <a16:creationId xmlns:a16="http://schemas.microsoft.com/office/drawing/2014/main" id="{C90905B0-7F7E-4697-8F6C-7C8AA50BF93B}"/>
              </a:ext>
            </a:extLst>
          </p:cNvPr>
          <p:cNvSpPr>
            <a:spLocks noGrp="1"/>
          </p:cNvSpPr>
          <p:nvPr>
            <p:ph idx="1"/>
          </p:nvPr>
        </p:nvSpPr>
        <p:spPr/>
        <p:txBody>
          <a:bodyPr/>
          <a:lstStyle/>
          <a:p>
            <a:r>
              <a:rPr lang="en-US" sz="2400" dirty="0"/>
              <a:t>Needs assessment should explore:</a:t>
            </a:r>
          </a:p>
          <a:p>
            <a:pPr lvl="1"/>
            <a:r>
              <a:rPr lang="en-US" sz="2000" dirty="0"/>
              <a:t>What services are needed</a:t>
            </a:r>
          </a:p>
          <a:p>
            <a:pPr lvl="1"/>
            <a:r>
              <a:rPr lang="en-US" sz="2000" dirty="0"/>
              <a:t>What services are being provided</a:t>
            </a:r>
          </a:p>
          <a:p>
            <a:pPr lvl="1"/>
            <a:r>
              <a:rPr lang="en-US" sz="2000" dirty="0"/>
              <a:t>What service barriers and gaps exist, overall and for particular populations, in and out of care</a:t>
            </a:r>
          </a:p>
          <a:p>
            <a:r>
              <a:rPr lang="en-US" sz="2400" dirty="0"/>
              <a:t>Includes input from people living with HIV (PLWH) on their service needs, barriers, and gaps</a:t>
            </a:r>
          </a:p>
          <a:p>
            <a:r>
              <a:rPr lang="en-US" sz="2400" dirty="0"/>
              <a:t>Uses epi profile and estimate and characteristics of PLWH with unmet need and PLWH who are unaware of their HIV status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Expectations: Needs Assessment (cont.)</a:t>
            </a:r>
          </a:p>
        </p:txBody>
      </p:sp>
      <p:sp>
        <p:nvSpPr>
          <p:cNvPr id="3" name="Content Placeholder 2">
            <a:extLst>
              <a:ext uri="{FF2B5EF4-FFF2-40B4-BE49-F238E27FC236}">
                <a16:creationId xmlns:a16="http://schemas.microsoft.com/office/drawing/2014/main" id="{C90905B0-7F7E-4697-8F6C-7C8AA50BF93B}"/>
              </a:ext>
            </a:extLst>
          </p:cNvPr>
          <p:cNvSpPr>
            <a:spLocks noGrp="1"/>
          </p:cNvSpPr>
          <p:nvPr>
            <p:ph idx="1"/>
          </p:nvPr>
        </p:nvSpPr>
        <p:spPr/>
        <p:txBody>
          <a:bodyPr/>
          <a:lstStyle/>
          <a:p>
            <a:r>
              <a:rPr lang="en-US" sz="2400" dirty="0"/>
              <a:t>Includes information on current services and provider capability and capacity:</a:t>
            </a:r>
          </a:p>
          <a:p>
            <a:pPr lvl="1"/>
            <a:r>
              <a:rPr lang="en-US" sz="2000" dirty="0"/>
              <a:t>Resource Inventory identifies full range of services (resources) available to PLWH, including medical and support services, regardless of funding source</a:t>
            </a:r>
          </a:p>
          <a:p>
            <a:pPr lvl="1"/>
            <a:r>
              <a:rPr lang="en-US" sz="2000" dirty="0"/>
              <a:t>Profile of Provider Capacity and Capability provides more detailed data about service providers, including service levels and appropriateness for particular PLWH subpopulations</a:t>
            </a:r>
          </a:p>
          <a:p>
            <a:r>
              <a:rPr lang="en-US" sz="2400" dirty="0"/>
              <a:t>By comparing PLWH needs with system of care data, PC/PB can identify gaps in services overall and for particular PLWH subpopulations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Needs Assessment: Sound Practices</a:t>
            </a:r>
          </a:p>
        </p:txBody>
      </p:sp>
      <p:sp>
        <p:nvSpPr>
          <p:cNvPr id="33795" name="Content Placeholder 2"/>
          <p:cNvSpPr>
            <a:spLocks noGrp="1"/>
          </p:cNvSpPr>
          <p:nvPr>
            <p:ph idx="1"/>
          </p:nvPr>
        </p:nvSpPr>
        <p:spPr/>
        <p:txBody>
          <a:bodyPr>
            <a:noAutofit/>
          </a:bodyPr>
          <a:lstStyle/>
          <a:p>
            <a:r>
              <a:rPr lang="en-US" altLang="en-US" sz="2400" dirty="0"/>
              <a:t>Multi-year needs assessment plan </a:t>
            </a:r>
          </a:p>
          <a:p>
            <a:r>
              <a:rPr lang="en-US" altLang="en-US" sz="2400" dirty="0"/>
              <a:t>Use of multiple approaches: </a:t>
            </a:r>
          </a:p>
          <a:p>
            <a:pPr lvl="1"/>
            <a:r>
              <a:rPr lang="en-US" altLang="en-US" sz="2000" dirty="0"/>
              <a:t>Quantitative (numerical) measures – like survey data</a:t>
            </a:r>
          </a:p>
          <a:p>
            <a:pPr lvl="1"/>
            <a:r>
              <a:rPr lang="en-US" altLang="en-US" sz="2000" dirty="0"/>
              <a:t>Qualitative (non-numerical)methods – like focus groups</a:t>
            </a:r>
          </a:p>
          <a:p>
            <a:r>
              <a:rPr lang="en-US" altLang="en-US" sz="2400" dirty="0"/>
              <a:t>Periodic large-scale data gathering from PLWH, seeking a sample “representative” of all PLWH in the area</a:t>
            </a:r>
          </a:p>
          <a:p>
            <a:r>
              <a:rPr lang="en-US" altLang="en-US" sz="2400" dirty="0"/>
              <a:t>Innovative approaches to include PLWH in &amp; out of care</a:t>
            </a:r>
          </a:p>
          <a:p>
            <a:r>
              <a:rPr lang="en-US" altLang="en-US" sz="2400" dirty="0"/>
              <a:t>Training of PC/PB members/consumers to conduct focus groups, chair town halls, and help with surveys</a:t>
            </a:r>
          </a:p>
          <a:p>
            <a:r>
              <a:rPr lang="en-US" altLang="en-US" sz="2400" dirty="0"/>
              <a:t>Use of technology to reach PLWH without excluding those who have limited access to it</a:t>
            </a:r>
          </a:p>
          <a:p>
            <a:endParaRPr lang="en-US"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Data</a:t>
            </a:r>
          </a:p>
        </p:txBody>
      </p:sp>
      <p:pic>
        <p:nvPicPr>
          <p:cNvPr id="5" name="Picture 4" title="Review of D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245330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Needed </a:t>
            </a:r>
            <a:br>
              <a:rPr lang="en-US" dirty="0"/>
            </a:br>
            <a:r>
              <a:rPr lang="en-US" dirty="0"/>
              <a:t>for RWHAP Part A Planning</a:t>
            </a:r>
          </a:p>
        </p:txBody>
      </p:sp>
      <p:sp>
        <p:nvSpPr>
          <p:cNvPr id="3" name="Content Placeholder 2"/>
          <p:cNvSpPr>
            <a:spLocks noGrp="1"/>
          </p:cNvSpPr>
          <p:nvPr>
            <p:ph sz="half" idx="1"/>
          </p:nvPr>
        </p:nvSpPr>
        <p:spPr>
          <a:xfrm>
            <a:off x="457200" y="1737360"/>
            <a:ext cx="4038600" cy="4572000"/>
          </a:xfrm>
        </p:spPr>
        <p:txBody>
          <a:bodyPr/>
          <a:lstStyle/>
          <a:p>
            <a:r>
              <a:rPr lang="en-US" altLang="en-US" sz="2200" dirty="0"/>
              <a:t>Epidemiologic Profile</a:t>
            </a:r>
          </a:p>
          <a:p>
            <a:r>
              <a:rPr lang="en-US" altLang="en-US" sz="2200" dirty="0"/>
              <a:t>Unmet Need Estimate &amp; Profile (PLWH who are out </a:t>
            </a:r>
            <a:br>
              <a:rPr lang="en-US" altLang="en-US" sz="2200" dirty="0"/>
            </a:br>
            <a:r>
              <a:rPr lang="en-US" altLang="en-US" sz="2200" dirty="0"/>
              <a:t>of care)</a:t>
            </a:r>
          </a:p>
          <a:p>
            <a:r>
              <a:rPr lang="en-US" altLang="en-US" sz="2200" dirty="0"/>
              <a:t>Unaware PLWH Estimate &amp; Characteristics (PLWH who don’t know their status)</a:t>
            </a:r>
          </a:p>
          <a:p>
            <a:r>
              <a:rPr lang="en-US" altLang="en-US" sz="2200" dirty="0"/>
              <a:t>Assessment of PLWH Service Needs and Barriers</a:t>
            </a:r>
          </a:p>
          <a:p>
            <a:r>
              <a:rPr lang="en-US" altLang="en-US" sz="2200" dirty="0"/>
              <a:t>Resource Inventory</a:t>
            </a:r>
          </a:p>
          <a:p>
            <a:r>
              <a:rPr lang="en-US" altLang="en-US" sz="2200" dirty="0"/>
              <a:t>Profile of Provider Capacity </a:t>
            </a:r>
            <a:br>
              <a:rPr lang="en-US" altLang="en-US" sz="2200" dirty="0"/>
            </a:br>
            <a:r>
              <a:rPr lang="en-US" altLang="en-US" sz="2200" dirty="0"/>
              <a:t>&amp; Capability</a:t>
            </a:r>
          </a:p>
          <a:p>
            <a:endParaRPr lang="en-US" sz="2200" dirty="0"/>
          </a:p>
        </p:txBody>
      </p:sp>
      <p:sp>
        <p:nvSpPr>
          <p:cNvPr id="4" name="Content Placeholder 3"/>
          <p:cNvSpPr>
            <a:spLocks noGrp="1"/>
          </p:cNvSpPr>
          <p:nvPr>
            <p:ph sz="half" idx="2"/>
          </p:nvPr>
        </p:nvSpPr>
        <p:spPr>
          <a:xfrm>
            <a:off x="4648200" y="1737360"/>
            <a:ext cx="4038600" cy="4572000"/>
          </a:xfrm>
        </p:spPr>
        <p:txBody>
          <a:bodyPr>
            <a:noAutofit/>
          </a:bodyPr>
          <a:lstStyle/>
          <a:p>
            <a:r>
              <a:rPr lang="en-US" altLang="en-US" sz="2200" dirty="0"/>
              <a:t>HIV Care Continuum data</a:t>
            </a:r>
          </a:p>
          <a:p>
            <a:r>
              <a:rPr lang="en-US" altLang="en-US" sz="2200" dirty="0"/>
              <a:t>Client Characteristics &amp; Service Utilization – often from the RWHAP Services Report (RSR)</a:t>
            </a:r>
          </a:p>
          <a:p>
            <a:r>
              <a:rPr lang="en-US" altLang="en-US" sz="2200" dirty="0"/>
              <a:t>Service Expenditures data</a:t>
            </a:r>
          </a:p>
          <a:p>
            <a:r>
              <a:rPr lang="en-US" altLang="en-US" sz="2200" dirty="0"/>
              <a:t>HIV Testing and Diagnoses</a:t>
            </a:r>
          </a:p>
          <a:p>
            <a:r>
              <a:rPr lang="en-US" altLang="en-US" sz="2200" dirty="0"/>
              <a:t>Clinical Quality Management (CQM) data</a:t>
            </a:r>
          </a:p>
          <a:p>
            <a:r>
              <a:rPr lang="en-US" altLang="en-US" sz="2200" dirty="0"/>
              <a:t>Monitoring, Performance and Clinical Outcome Measures</a:t>
            </a:r>
          </a:p>
          <a:p>
            <a:endParaRPr lang="en-US" sz="2200" dirty="0"/>
          </a:p>
        </p:txBody>
      </p:sp>
    </p:spTree>
    <p:extLst>
      <p:ext uri="{BB962C8B-B14F-4D97-AF65-F5344CB8AC3E}">
        <p14:creationId xmlns:p14="http://schemas.microsoft.com/office/powerpoint/2010/main" val="186868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Expectations: Access to &amp; Use of Data</a:t>
            </a:r>
          </a:p>
        </p:txBody>
      </p:sp>
      <p:sp>
        <p:nvSpPr>
          <p:cNvPr id="3" name="Content Placeholder 2">
            <a:extLst>
              <a:ext uri="{FF2B5EF4-FFF2-40B4-BE49-F238E27FC236}">
                <a16:creationId xmlns:a16="http://schemas.microsoft.com/office/drawing/2014/main" id="{9547628F-9ABF-490B-A6DB-188970818CB4}"/>
              </a:ext>
            </a:extLst>
          </p:cNvPr>
          <p:cNvSpPr>
            <a:spLocks noGrp="1"/>
          </p:cNvSpPr>
          <p:nvPr>
            <p:ph idx="1"/>
          </p:nvPr>
        </p:nvSpPr>
        <p:spPr/>
        <p:txBody>
          <a:bodyPr/>
          <a:lstStyle/>
          <a:p>
            <a:r>
              <a:rPr lang="en-US" sz="2400" dirty="0"/>
              <a:t>Major focus on data-based decision making by the PC/PB and recipient</a:t>
            </a:r>
          </a:p>
          <a:p>
            <a:r>
              <a:rPr lang="en-US" sz="2400" dirty="0"/>
              <a:t>Use of many types of data from multiple sources</a:t>
            </a:r>
          </a:p>
          <a:p>
            <a:r>
              <a:rPr lang="en-US" sz="2400" dirty="0"/>
              <a:t>Includes program data, provided regularly by the recipient, in formats useful for analysis</a:t>
            </a:r>
          </a:p>
          <a:p>
            <a:r>
              <a:rPr lang="en-US" sz="2400" dirty="0" err="1"/>
              <a:t>Subrecipient</a:t>
            </a:r>
            <a:r>
              <a:rPr lang="en-US" sz="2400" dirty="0"/>
              <a:t> data provided in the aggregate, by service category – never with provider identified</a:t>
            </a:r>
          </a:p>
          <a:p>
            <a:r>
              <a:rPr lang="en-US" sz="2400" dirty="0"/>
              <a:t>Presentation and discussion of data at PC/PB meetings</a:t>
            </a:r>
          </a:p>
          <a:p>
            <a:r>
              <a:rPr lang="en-US" sz="2400" dirty="0"/>
              <a:t>Formal data presentation to summarize data from all sources at start of the Priority Setting and Resource Allocation (PSRA) process</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altLang="en-US" dirty="0"/>
              <a:t>Participating in </a:t>
            </a:r>
            <a:br>
              <a:rPr lang="en-US" altLang="en-US" dirty="0"/>
            </a:br>
            <a:r>
              <a:rPr lang="en-US" altLang="en-US" dirty="0"/>
              <a:t>Your First Planning Cycle</a:t>
            </a:r>
          </a:p>
        </p:txBody>
      </p:sp>
      <p:sp>
        <p:nvSpPr>
          <p:cNvPr id="10243" name="Text Placeholder 5">
            <a:extLst>
              <a:ext uri="{FF2B5EF4-FFF2-40B4-BE49-F238E27FC236}">
                <a16:creationId xmlns:a16="http://schemas.microsoft.com/office/drawing/2014/main" id="{8DA0553C-474D-4957-AC47-2C693865017B}"/>
              </a:ext>
            </a:extLst>
          </p:cNvPr>
          <p:cNvSpPr>
            <a:spLocks noGrp="1"/>
          </p:cNvSpPr>
          <p:nvPr>
            <p:ph type="body" idx="1"/>
          </p:nvPr>
        </p:nvSpPr>
        <p:spPr/>
        <p:txBody>
          <a:bodyPr/>
          <a:lstStyle/>
          <a:p>
            <a:r>
              <a:rPr lang="en-US" altLang="en-US" dirty="0"/>
              <a:t>The Annual RWHAP Part A Planning Cycle</a:t>
            </a:r>
          </a:p>
          <a:p>
            <a:r>
              <a:rPr lang="en-US" altLang="en-US" dirty="0"/>
              <a:t>Successfully Completing Annual Planning</a:t>
            </a:r>
          </a:p>
          <a:p>
            <a:r>
              <a:rPr lang="en-US" altLang="en-US" dirty="0"/>
              <a:t>How the PC/PB and Recipient Collaborate in Annual Planning</a:t>
            </a:r>
          </a:p>
          <a:p>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Expectations: Review of All Data</a:t>
            </a:r>
          </a:p>
        </p:txBody>
      </p:sp>
      <p:sp>
        <p:nvSpPr>
          <p:cNvPr id="3" name="Content Placeholder 2">
            <a:extLst>
              <a:ext uri="{FF2B5EF4-FFF2-40B4-BE49-F238E27FC236}">
                <a16:creationId xmlns:a16="http://schemas.microsoft.com/office/drawing/2014/main" id="{092AE948-5B03-457C-8D40-C0A4C22EA29D}"/>
              </a:ext>
            </a:extLst>
          </p:cNvPr>
          <p:cNvSpPr>
            <a:spLocks noGrp="1"/>
          </p:cNvSpPr>
          <p:nvPr>
            <p:ph idx="1"/>
          </p:nvPr>
        </p:nvSpPr>
        <p:spPr/>
        <p:txBody>
          <a:bodyPr/>
          <a:lstStyle/>
          <a:p>
            <a:r>
              <a:rPr lang="en-US" sz="2400" dirty="0"/>
              <a:t>Data needs refined annually and negotiated with recipient – sound practice is to include data sharing expectations in the Memorandum of Understanding between recipient and PC/PB</a:t>
            </a:r>
          </a:p>
          <a:p>
            <a:r>
              <a:rPr lang="en-US" sz="2400" dirty="0"/>
              <a:t>Data provided in clear, user-friendly formats </a:t>
            </a:r>
          </a:p>
          <a:p>
            <a:r>
              <a:rPr lang="en-US" sz="2400" dirty="0"/>
              <a:t>PC/PB members trained on assessing and using data</a:t>
            </a:r>
          </a:p>
          <a:p>
            <a:r>
              <a:rPr lang="en-US" sz="2400" dirty="0"/>
              <a:t>Data from various sources reviewed and compared</a:t>
            </a:r>
          </a:p>
          <a:p>
            <a:pPr lvl="1"/>
            <a:r>
              <a:rPr lang="en-US" sz="2000" dirty="0"/>
              <a:t>Assessment of the quality of different data sets/reports</a:t>
            </a:r>
          </a:p>
          <a:p>
            <a:pPr lvl="1"/>
            <a:r>
              <a:rPr lang="en-US" sz="2000" dirty="0"/>
              <a:t>“Triangulation” of data: comparisons of data from multiple sources/studies to see if findings are consistent</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Setting and Resource Allocation</a:t>
            </a:r>
          </a:p>
        </p:txBody>
      </p:sp>
      <p:pic>
        <p:nvPicPr>
          <p:cNvPr id="3" name="Picture 2" title="Priority Setting and Resource Alloc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397230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Expectations: Priority Setting and Resource Allocation (PSRA)</a:t>
            </a:r>
          </a:p>
        </p:txBody>
      </p:sp>
      <p:sp>
        <p:nvSpPr>
          <p:cNvPr id="49156" name="Content Placeholder 2">
            <a:extLst>
              <a:ext uri="{FF2B5EF4-FFF2-40B4-BE49-F238E27FC236}">
                <a16:creationId xmlns:a16="http://schemas.microsoft.com/office/drawing/2014/main" id="{1D023979-B335-4E5C-A064-33FDA8C97556}"/>
              </a:ext>
            </a:extLst>
          </p:cNvPr>
          <p:cNvSpPr>
            <a:spLocks noGrp="1" noChangeArrowheads="1"/>
          </p:cNvSpPr>
          <p:nvPr>
            <p:ph idx="1"/>
          </p:nvPr>
        </p:nvSpPr>
        <p:spPr>
          <a:xfrm>
            <a:off x="457200" y="1736725"/>
            <a:ext cx="8305800" cy="4389438"/>
          </a:xfrm>
        </p:spPr>
        <p:txBody>
          <a:bodyPr/>
          <a:lstStyle/>
          <a:p>
            <a:r>
              <a:rPr lang="en-US" altLang="en-US" sz="2400" b="1" dirty="0"/>
              <a:t>Most important responsibility of PC/PBs</a:t>
            </a:r>
          </a:p>
          <a:p>
            <a:r>
              <a:rPr lang="en-US" altLang="en-US" sz="2400" dirty="0"/>
              <a:t>Should actively involve the whole PC/PB (not just a committee)</a:t>
            </a:r>
          </a:p>
          <a:p>
            <a:r>
              <a:rPr lang="en-US" altLang="en-US" sz="2400" dirty="0"/>
              <a:t>Includes: </a:t>
            </a:r>
          </a:p>
          <a:p>
            <a:pPr lvl="1"/>
            <a:r>
              <a:rPr lang="en-US" altLang="en-US" sz="2200" b="1" dirty="0"/>
              <a:t>Priority setting: </a:t>
            </a:r>
            <a:r>
              <a:rPr lang="en-US" altLang="en-US" sz="2200" dirty="0"/>
              <a:t>deciding what services and program support categories are most important for PLWH in the EMA or TGA and putting them in priority order </a:t>
            </a:r>
          </a:p>
          <a:p>
            <a:pPr lvl="1"/>
            <a:r>
              <a:rPr lang="en-US" altLang="en-US" sz="2200" b="1" dirty="0"/>
              <a:t>Resource allocation: </a:t>
            </a:r>
            <a:r>
              <a:rPr lang="en-US" altLang="en-US" sz="2200" dirty="0"/>
              <a:t>deciding the amount of RWHAP Part A funds that should go to each priority service category</a:t>
            </a:r>
          </a:p>
          <a:p>
            <a:pPr lvl="1"/>
            <a:r>
              <a:rPr lang="en-US" altLang="en-US" sz="2200" b="1" dirty="0"/>
              <a:t>Directives to the recipient</a:t>
            </a:r>
            <a:r>
              <a:rPr lang="en-US" altLang="en-US" sz="2200" dirty="0"/>
              <a:t> on how best to meet these priorities </a:t>
            </a:r>
          </a:p>
          <a:p>
            <a:pPr lvl="1"/>
            <a:r>
              <a:rPr lang="en-US" altLang="en-US" sz="2200" b="1" dirty="0"/>
              <a:t>Reallocation</a:t>
            </a:r>
            <a:r>
              <a:rPr lang="en-US" altLang="en-US" sz="2200" dirty="0"/>
              <a:t> as needed during the year</a:t>
            </a:r>
          </a:p>
        </p:txBody>
      </p:sp>
    </p:spTree>
    <p:extLst>
      <p:ext uri="{BB962C8B-B14F-4D97-AF65-F5344CB8AC3E}">
        <p14:creationId xmlns:p14="http://schemas.microsoft.com/office/powerpoint/2010/main" val="318739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PSRA: Sound Practices</a:t>
            </a:r>
          </a:p>
        </p:txBody>
      </p:sp>
      <p:sp>
        <p:nvSpPr>
          <p:cNvPr id="47107" name="Content Placeholder 2"/>
          <p:cNvSpPr>
            <a:spLocks noGrp="1"/>
          </p:cNvSpPr>
          <p:nvPr>
            <p:ph idx="1"/>
          </p:nvPr>
        </p:nvSpPr>
        <p:spPr/>
        <p:txBody>
          <a:bodyPr/>
          <a:lstStyle/>
          <a:p>
            <a:r>
              <a:rPr lang="en-US" altLang="en-US" dirty="0"/>
              <a:t>Provide data presentations and discussions throughout the year – and use them for training on understanding and using data </a:t>
            </a:r>
          </a:p>
          <a:p>
            <a:r>
              <a:rPr lang="en-US" altLang="en-US" dirty="0"/>
              <a:t>Have – and enforce – a policy and process to manage conflict of interest </a:t>
            </a:r>
          </a:p>
          <a:p>
            <a:r>
              <a:rPr lang="en-US" altLang="en-US" dirty="0"/>
              <a:t>Base decisions on the data, not personal experiences or preferences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Ensuring Fairness and Avoiding Grievances</a:t>
            </a:r>
          </a:p>
        </p:txBody>
      </p:sp>
      <p:sp>
        <p:nvSpPr>
          <p:cNvPr id="49155" name="Content Placeholder 2"/>
          <p:cNvSpPr>
            <a:spLocks noGrp="1"/>
          </p:cNvSpPr>
          <p:nvPr>
            <p:ph idx="1"/>
          </p:nvPr>
        </p:nvSpPr>
        <p:spPr/>
        <p:txBody>
          <a:bodyPr/>
          <a:lstStyle/>
          <a:p>
            <a:r>
              <a:rPr lang="en-US" altLang="en-US" sz="2400" dirty="0"/>
              <a:t>Every PC/PB must have a grievance procedure regarding funding, and can face a grievance if the PSRA process does not follow established policies and procedures</a:t>
            </a:r>
          </a:p>
          <a:p>
            <a:pPr>
              <a:spcBef>
                <a:spcPts val="1200"/>
              </a:spcBef>
            </a:pPr>
            <a:r>
              <a:rPr lang="en-US" altLang="en-US" sz="2400" dirty="0"/>
              <a:t>For a fair process that is unlikely to face a grievance:</a:t>
            </a:r>
          </a:p>
          <a:p>
            <a:pPr lvl="1"/>
            <a:r>
              <a:rPr lang="en-US" altLang="en-US" sz="2200" dirty="0"/>
              <a:t>Have an updated, written PSRA process – and follow it</a:t>
            </a:r>
          </a:p>
          <a:p>
            <a:pPr lvl="1"/>
            <a:r>
              <a:rPr lang="en-US" altLang="en-US" sz="2200" dirty="0"/>
              <a:t>Recognize and manage Conflict of Interest</a:t>
            </a:r>
          </a:p>
          <a:p>
            <a:pPr lvl="1"/>
            <a:r>
              <a:rPr lang="en-US" altLang="en-US" sz="2200" dirty="0"/>
              <a:t>Involve the whole PC/PB in decision making</a:t>
            </a:r>
          </a:p>
          <a:p>
            <a:pPr lvl="1"/>
            <a:r>
              <a:rPr lang="en-US" altLang="en-US" sz="2200" dirty="0"/>
              <a:t>Ensure that members understand that they must plan for all PLWH in the EMA or TGA</a:t>
            </a:r>
          </a:p>
          <a:p>
            <a:pPr lvl="1"/>
            <a:r>
              <a:rPr lang="en-US" altLang="en-US" sz="2200" dirty="0"/>
              <a:t>Make decisions data-based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Members as Advocates &amp; Planners</a:t>
            </a:r>
          </a:p>
        </p:txBody>
      </p:sp>
      <p:sp>
        <p:nvSpPr>
          <p:cNvPr id="50179" name="Content Placeholder 2"/>
          <p:cNvSpPr>
            <a:spLocks noGrp="1"/>
          </p:cNvSpPr>
          <p:nvPr>
            <p:ph idx="1"/>
          </p:nvPr>
        </p:nvSpPr>
        <p:spPr/>
        <p:txBody>
          <a:bodyPr/>
          <a:lstStyle/>
          <a:p>
            <a:pPr marL="0" indent="0">
              <a:buNone/>
            </a:pPr>
            <a:r>
              <a:rPr lang="en-US" altLang="en-US" b="1" dirty="0"/>
              <a:t>Members often come as Advocates:</a:t>
            </a:r>
          </a:p>
          <a:p>
            <a:pPr>
              <a:spcBef>
                <a:spcPts val="1200"/>
              </a:spcBef>
            </a:pPr>
            <a:r>
              <a:rPr lang="en-US" altLang="en-US" sz="2400" dirty="0"/>
              <a:t>Bring passion</a:t>
            </a:r>
          </a:p>
          <a:p>
            <a:pPr>
              <a:spcBef>
                <a:spcPts val="1200"/>
              </a:spcBef>
            </a:pPr>
            <a:r>
              <a:rPr lang="en-US" altLang="en-US" sz="2400" dirty="0"/>
              <a:t>Provide a voice for their communities or for PLWH subpopulations their organization serves</a:t>
            </a:r>
          </a:p>
          <a:p>
            <a:pPr>
              <a:spcBef>
                <a:spcPts val="1200"/>
              </a:spcBef>
            </a:pPr>
            <a:r>
              <a:rPr lang="en-US" altLang="en-US" sz="2400" dirty="0"/>
              <a:t>Learn to advocate on behalf of other subpopulations that may not be directly represented in PC/PB deliberations </a:t>
            </a:r>
          </a:p>
          <a:p>
            <a:pPr lvl="1"/>
            <a:endParaRPr lang="en-US" altLang="en-US" dirty="0"/>
          </a:p>
          <a:p>
            <a:pPr lvl="1"/>
            <a:endParaRPr lang="en-US" altLang="en-US" dirty="0"/>
          </a:p>
        </p:txBody>
      </p:sp>
    </p:spTree>
    <p:extLst>
      <p:ext uri="{BB962C8B-B14F-4D97-AF65-F5344CB8AC3E}">
        <p14:creationId xmlns:p14="http://schemas.microsoft.com/office/powerpoint/2010/main" val="284341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Members as Advocates &amp; Planners (cont.)</a:t>
            </a:r>
          </a:p>
        </p:txBody>
      </p:sp>
      <p:sp>
        <p:nvSpPr>
          <p:cNvPr id="3" name="Content Placeholder 2">
            <a:extLst>
              <a:ext uri="{FF2B5EF4-FFF2-40B4-BE49-F238E27FC236}">
                <a16:creationId xmlns:a16="http://schemas.microsoft.com/office/drawing/2014/main" id="{BEB98705-CCC6-4EAD-8C9E-9B0ABFB81D09}"/>
              </a:ext>
            </a:extLst>
          </p:cNvPr>
          <p:cNvSpPr>
            <a:spLocks noGrp="1"/>
          </p:cNvSpPr>
          <p:nvPr>
            <p:ph idx="1"/>
          </p:nvPr>
        </p:nvSpPr>
        <p:spPr/>
        <p:txBody>
          <a:bodyPr/>
          <a:lstStyle/>
          <a:p>
            <a:pPr marL="0" indent="0">
              <a:buNone/>
            </a:pPr>
            <a:r>
              <a:rPr lang="en-US" altLang="en-US" b="1" dirty="0"/>
              <a:t>Members must learn when/how to be Planners:</a:t>
            </a:r>
          </a:p>
          <a:p>
            <a:pPr>
              <a:spcBef>
                <a:spcPts val="1200"/>
              </a:spcBef>
            </a:pPr>
            <a:r>
              <a:rPr lang="en-US" altLang="en-US" sz="2400" dirty="0"/>
              <a:t>Consider the entire community – all PLWH</a:t>
            </a:r>
          </a:p>
          <a:p>
            <a:pPr>
              <a:spcBef>
                <a:spcPts val="1200"/>
              </a:spcBef>
            </a:pPr>
            <a:r>
              <a:rPr lang="en-US" altLang="en-US" sz="2400" dirty="0"/>
              <a:t>Seek Win-Win versus Win-Lose</a:t>
            </a:r>
          </a:p>
          <a:p>
            <a:pPr>
              <a:spcBef>
                <a:spcPts val="1200"/>
              </a:spcBef>
            </a:pPr>
            <a:r>
              <a:rPr lang="en-US" altLang="en-US" sz="2400" dirty="0"/>
              <a:t>Listen and ask questions</a:t>
            </a:r>
          </a:p>
          <a:p>
            <a:pPr>
              <a:spcBef>
                <a:spcPts val="1200"/>
              </a:spcBef>
            </a:pPr>
            <a:r>
              <a:rPr lang="en-US" altLang="en-US" sz="2400" dirty="0"/>
              <a:t>Come prepared – review data and reports</a:t>
            </a:r>
          </a:p>
          <a:p>
            <a:pPr>
              <a:spcBef>
                <a:spcPts val="1200"/>
              </a:spcBef>
            </a:pPr>
            <a:r>
              <a:rPr lang="en-US" altLang="en-US" sz="2400" dirty="0"/>
              <a:t>Make decisions based on data – not “impassioned pleas”</a:t>
            </a:r>
          </a:p>
          <a:p>
            <a:pPr>
              <a:spcBef>
                <a:spcPts val="1200"/>
              </a:spcBef>
            </a:pPr>
            <a:r>
              <a:rPr lang="en-US" altLang="en-US" sz="2400" dirty="0"/>
              <a:t>Understand boundaries</a:t>
            </a:r>
          </a:p>
          <a:p>
            <a:endParaRPr lang="en-US" dirty="0"/>
          </a:p>
        </p:txBody>
      </p:sp>
    </p:spTree>
    <p:extLst>
      <p:ext uri="{BB962C8B-B14F-4D97-AF65-F5344CB8AC3E}">
        <p14:creationId xmlns:p14="http://schemas.microsoft.com/office/powerpoint/2010/main" val="311697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Review and Reallocation</a:t>
            </a:r>
          </a:p>
        </p:txBody>
      </p:sp>
      <p:pic>
        <p:nvPicPr>
          <p:cNvPr id="5" name="Picture 4" title="Data Review and Realloc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267297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Expectations: Expenditures Data Review and Reallocation</a:t>
            </a:r>
          </a:p>
        </p:txBody>
      </p:sp>
      <p:sp>
        <p:nvSpPr>
          <p:cNvPr id="55299" name="Content Placeholder 2"/>
          <p:cNvSpPr>
            <a:spLocks noGrp="1"/>
          </p:cNvSpPr>
          <p:nvPr>
            <p:ph idx="1"/>
          </p:nvPr>
        </p:nvSpPr>
        <p:spPr/>
        <p:txBody>
          <a:bodyPr/>
          <a:lstStyle/>
          <a:p>
            <a:r>
              <a:rPr lang="en-US" altLang="en-US" sz="2400" dirty="0"/>
              <a:t>Regular review of planned and actual monthly expenditures by service category – from recipient</a:t>
            </a:r>
          </a:p>
          <a:p>
            <a:r>
              <a:rPr lang="en-US" altLang="en-US" sz="2400" dirty="0"/>
              <a:t>Training provided on how to read and understand financial reports</a:t>
            </a:r>
          </a:p>
          <a:p>
            <a:r>
              <a:rPr lang="en-US" altLang="en-US" sz="2400" dirty="0"/>
              <a:t>Identify trends in expenditures and service utilization and reasons for them – including serious under- or over-expenditures </a:t>
            </a:r>
          </a:p>
          <a:p>
            <a:r>
              <a:rPr lang="en-US" altLang="en-US" sz="2400" dirty="0"/>
              <a:t>Reallocate funds when necessary, so all funds are spent on needed services – PC must approve moving funds from one service category to another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Planning Outcomes</a:t>
            </a:r>
          </a:p>
        </p:txBody>
      </p:sp>
      <p:pic>
        <p:nvPicPr>
          <p:cNvPr id="3" name="Picture 2" title="Evaluation and Planning Outcom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74383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altLang="en-US"/>
              <a:t>Training Objectives</a:t>
            </a:r>
          </a:p>
        </p:txBody>
      </p:sp>
      <p:sp>
        <p:nvSpPr>
          <p:cNvPr id="6" name="Content Placeholder 5">
            <a:extLst>
              <a:ext uri="{FF2B5EF4-FFF2-40B4-BE49-F238E27FC236}">
                <a16:creationId xmlns:a16="http://schemas.microsoft.com/office/drawing/2014/main" id="{C6A081EB-6CF1-405D-88C3-3D27A42C471E}"/>
              </a:ext>
            </a:extLst>
          </p:cNvPr>
          <p:cNvSpPr>
            <a:spLocks noGrp="1"/>
          </p:cNvSpPr>
          <p:nvPr>
            <p:ph idx="1"/>
          </p:nvPr>
        </p:nvSpPr>
        <p:spPr>
          <a:xfrm>
            <a:off x="457200" y="1752600"/>
            <a:ext cx="8229600" cy="4830763"/>
          </a:xfrm>
        </p:spPr>
        <p:txBody>
          <a:bodyPr rtlCol="0">
            <a:normAutofit/>
          </a:bodyPr>
          <a:lstStyle/>
          <a:p>
            <a:pPr marL="0" indent="0" eaLnBrk="1" fontAlgn="auto" hangingPunct="1">
              <a:spcAft>
                <a:spcPts val="1200"/>
              </a:spcAft>
              <a:buFont typeface="Arial" panose="020B0604020202020204" pitchFamily="34" charset="0"/>
              <a:buNone/>
              <a:defRPr/>
            </a:pPr>
            <a:r>
              <a:rPr lang="en-US" b="1" dirty="0"/>
              <a:t>Following the training, participants will be able to:</a:t>
            </a:r>
          </a:p>
          <a:p>
            <a:pPr marL="514350" indent="-514350" eaLnBrk="1" fontAlgn="auto" hangingPunct="1">
              <a:spcAft>
                <a:spcPts val="0"/>
              </a:spcAft>
              <a:buClrTx/>
              <a:buFont typeface="+mj-lt"/>
              <a:buAutoNum type="arabicPeriod"/>
              <a:defRPr/>
            </a:pPr>
            <a:r>
              <a:rPr lang="en-US" sz="2400" dirty="0"/>
              <a:t>List and describe each component of the RWHAP Part A annual planning cycle</a:t>
            </a:r>
          </a:p>
          <a:p>
            <a:pPr marL="514350" indent="-514350" eaLnBrk="1" fontAlgn="auto" hangingPunct="1">
              <a:spcAft>
                <a:spcPts val="0"/>
              </a:spcAft>
              <a:buClrTx/>
              <a:buFont typeface="+mj-lt"/>
              <a:buAutoNum type="arabicPeriod"/>
              <a:defRPr/>
            </a:pPr>
            <a:r>
              <a:rPr lang="en-US" sz="2400" dirty="0"/>
              <a:t>Identify the entities responsible for each of the major annual planning tasks</a:t>
            </a:r>
          </a:p>
          <a:p>
            <a:pPr marL="514350" indent="-514350">
              <a:buClrTx/>
              <a:buFont typeface="+mj-lt"/>
              <a:buAutoNum type="arabicPeriod"/>
              <a:defRPr/>
            </a:pPr>
            <a:r>
              <a:rPr lang="en-US" altLang="en-US" sz="2400" dirty="0"/>
              <a:t>Describe the roles of individual PC/PB members in the annual planning cycle</a:t>
            </a:r>
          </a:p>
          <a:p>
            <a:pPr marL="514350" indent="-514350">
              <a:buClrTx/>
              <a:buFont typeface="+mj-lt"/>
              <a:buAutoNum type="arabicPeriod"/>
              <a:defRPr/>
            </a:pPr>
            <a:r>
              <a:rPr lang="en-US" altLang="en-US" sz="2400" dirty="0"/>
              <a:t>Describe 4 key dates in the annual planning cycle</a:t>
            </a:r>
          </a:p>
          <a:p>
            <a:pPr marL="514350" indent="-514350">
              <a:buClrTx/>
              <a:buFont typeface="+mj-lt"/>
              <a:buAutoNum type="arabicPeriod"/>
              <a:defRPr/>
            </a:pPr>
            <a:r>
              <a:rPr lang="en-US" sz="2400" dirty="0"/>
              <a:t>Provide 3 examples of PC/PB-recipient collaboration needed for successful annual planning</a:t>
            </a:r>
            <a:endParaRPr lang="en-US" altLang="en-US" sz="2400" dirty="0"/>
          </a:p>
          <a:p>
            <a:pPr eaLnBrk="1" fontAlgn="auto" hangingPunct="1">
              <a:spcAft>
                <a:spcPts val="0"/>
              </a:spcAft>
              <a:defRPr/>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Expectations: </a:t>
            </a:r>
            <a:br>
              <a:rPr lang="en-US" altLang="en-US" dirty="0"/>
            </a:br>
            <a:r>
              <a:rPr lang="en-US" altLang="en-US" dirty="0"/>
              <a:t>Evaluation and Planning Outcomes</a:t>
            </a:r>
          </a:p>
        </p:txBody>
      </p:sp>
      <p:sp>
        <p:nvSpPr>
          <p:cNvPr id="59395" name="Content Placeholder 2"/>
          <p:cNvSpPr>
            <a:spLocks noGrp="1"/>
          </p:cNvSpPr>
          <p:nvPr>
            <p:ph idx="1"/>
          </p:nvPr>
        </p:nvSpPr>
        <p:spPr/>
        <p:txBody>
          <a:bodyPr/>
          <a:lstStyle/>
          <a:p>
            <a:r>
              <a:rPr lang="en-US" altLang="en-US" sz="2400" dirty="0"/>
              <a:t>Completes the updated planning cycle</a:t>
            </a:r>
          </a:p>
          <a:p>
            <a:r>
              <a:rPr lang="en-US" altLang="en-US" sz="2400" dirty="0"/>
              <a:t>Includes a “review of variances” </a:t>
            </a:r>
          </a:p>
          <a:p>
            <a:pPr lvl="1"/>
            <a:r>
              <a:rPr lang="en-US" altLang="en-US" sz="2000" dirty="0"/>
              <a:t>Actual versus planned level of services (e.g., clients and subpopulations served, units of service, expenditures)</a:t>
            </a:r>
          </a:p>
          <a:p>
            <a:pPr lvl="1"/>
            <a:r>
              <a:rPr lang="en-US" altLang="en-US" sz="2000" dirty="0"/>
              <a:t>Actual versus planned quality measures and client/program outcomes </a:t>
            </a:r>
          </a:p>
          <a:p>
            <a:r>
              <a:rPr lang="en-US" altLang="en-US" sz="2400" dirty="0"/>
              <a:t>Requires comparing PSRA-approved priorities and allocations with actual use of funds</a:t>
            </a:r>
          </a:p>
          <a:p>
            <a:r>
              <a:rPr lang="en-US" altLang="en-US" sz="2400" dirty="0"/>
              <a:t>Provides an assessment of the planning process</a:t>
            </a:r>
          </a:p>
          <a:p>
            <a:r>
              <a:rPr lang="en-US" altLang="en-US" sz="2400" dirty="0"/>
              <a:t>Provides data for refining the HRSA/CDC Integrated Prevention and Care Plan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Successfully Completing </a:t>
            </a:r>
            <a:br>
              <a:rPr lang="en-US" altLang="en-US" dirty="0"/>
            </a:br>
            <a:r>
              <a:rPr lang="en-US" altLang="en-US" dirty="0"/>
              <a:t>Annual Planning</a:t>
            </a:r>
          </a:p>
        </p:txBody>
      </p:sp>
      <p:sp>
        <p:nvSpPr>
          <p:cNvPr id="61443" name="Text Placeholder 2"/>
          <p:cNvSpPr>
            <a:spLocks noGrp="1"/>
          </p:cNvSpPr>
          <p:nvPr>
            <p:ph type="body" idx="1"/>
          </p:nvPr>
        </p:nvSpPr>
        <p:spPr/>
        <p:txBody>
          <a:bodyPr/>
          <a:lstStyle/>
          <a:p>
            <a:r>
              <a:rPr lang="en-US" altLang="en-US"/>
              <a:t>Special Considerations for Integrated Prevention-Care Planning Bodies</a:t>
            </a:r>
          </a:p>
          <a:p>
            <a:r>
              <a:rPr lang="en-US" altLang="en-US"/>
              <a:t>Key Planning Challenges</a:t>
            </a:r>
          </a:p>
          <a:p>
            <a:r>
              <a:rPr lang="en-US" altLang="en-US"/>
              <a:t>Responsibilities of Individual PC/PB Members</a:t>
            </a:r>
          </a:p>
          <a:p>
            <a:r>
              <a:rPr lang="en-US" altLang="en-US"/>
              <a:t>Committee Roles</a:t>
            </a:r>
          </a:p>
          <a:p>
            <a:r>
              <a:rPr lang="en-US" altLang="en-US"/>
              <a:t>Responsibilities of the PC/PB as a Whole</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If you have an integrated prevention-care planning body…</a:t>
            </a:r>
          </a:p>
        </p:txBody>
      </p:sp>
      <p:sp>
        <p:nvSpPr>
          <p:cNvPr id="3" name="Content Placeholder 2">
            <a:extLst>
              <a:ext uri="{FF2B5EF4-FFF2-40B4-BE49-F238E27FC236}">
                <a16:creationId xmlns:a16="http://schemas.microsoft.com/office/drawing/2014/main" id="{1D3FB53E-1B4F-4DC3-9736-043533746B58}"/>
              </a:ext>
            </a:extLst>
          </p:cNvPr>
          <p:cNvSpPr>
            <a:spLocks noGrp="1"/>
          </p:cNvSpPr>
          <p:nvPr>
            <p:ph idx="1"/>
          </p:nvPr>
        </p:nvSpPr>
        <p:spPr>
          <a:xfrm>
            <a:off x="457200" y="1736725"/>
            <a:ext cx="8229600" cy="4572000"/>
          </a:xfrm>
        </p:spPr>
        <p:txBody>
          <a:bodyPr/>
          <a:lstStyle/>
          <a:p>
            <a:r>
              <a:rPr lang="en-US" sz="2400" dirty="0"/>
              <a:t>Planning requirements for RWHAP Part A unchanged</a:t>
            </a:r>
          </a:p>
          <a:p>
            <a:r>
              <a:rPr lang="en-US" sz="2400" dirty="0"/>
              <a:t>HRSA/CDC Integrated HIV Prevention and Care Plan review and updating likely to receive additional attention – including periodic written revision of the plan</a:t>
            </a:r>
          </a:p>
          <a:p>
            <a:r>
              <a:rPr lang="en-US" sz="2400" dirty="0"/>
              <a:t>Time needed for regularly receiving, reviewing, and discussing data on prevention topics (interventions, HIV awareness, testing, </a:t>
            </a:r>
            <a:r>
              <a:rPr lang="en-US" sz="2400" dirty="0" err="1"/>
              <a:t>PrEP</a:t>
            </a:r>
            <a:r>
              <a:rPr lang="en-US" sz="2400" dirty="0"/>
              <a:t> and </a:t>
            </a:r>
            <a:r>
              <a:rPr lang="en-US" sz="2400" dirty="0" err="1"/>
              <a:t>nPEP</a:t>
            </a:r>
            <a:r>
              <a:rPr lang="en-US" sz="2400" dirty="0"/>
              <a:t>, prevention for positives, treatment as prevention) – including links between prevention and care needs and services </a:t>
            </a:r>
          </a:p>
          <a:p>
            <a:pPr marL="0" indent="0">
              <a:spcBef>
                <a:spcPts val="1800"/>
              </a:spcBef>
              <a:buNone/>
            </a:pPr>
            <a:r>
              <a:rPr lang="en-US" sz="1800" i="1" dirty="0"/>
              <a:t>[</a:t>
            </a:r>
            <a:r>
              <a:rPr lang="en-US" sz="1800" i="1" dirty="0" err="1"/>
              <a:t>PrEP</a:t>
            </a:r>
            <a:r>
              <a:rPr lang="en-US" sz="1800" i="1" dirty="0"/>
              <a:t> = Pre-Exposure Prophylaxis; </a:t>
            </a:r>
            <a:r>
              <a:rPr lang="en-US" sz="1800" i="1" dirty="0" err="1"/>
              <a:t>nPEP</a:t>
            </a:r>
            <a:r>
              <a:rPr lang="en-US" sz="1800" i="1" dirty="0"/>
              <a:t> = non-occupational Post-Exposure Prophylaxis]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Key Planning Challenges</a:t>
            </a:r>
          </a:p>
        </p:txBody>
      </p:sp>
      <p:sp>
        <p:nvSpPr>
          <p:cNvPr id="3" name="Content Placeholder 2">
            <a:extLst>
              <a:ext uri="{FF2B5EF4-FFF2-40B4-BE49-F238E27FC236}">
                <a16:creationId xmlns:a16="http://schemas.microsoft.com/office/drawing/2014/main" id="{9421EAEA-26DD-4CE6-89C7-4311FE064A95}"/>
              </a:ext>
            </a:extLst>
          </p:cNvPr>
          <p:cNvSpPr>
            <a:spLocks noGrp="1"/>
          </p:cNvSpPr>
          <p:nvPr>
            <p:ph idx="1"/>
          </p:nvPr>
        </p:nvSpPr>
        <p:spPr/>
        <p:txBody>
          <a:bodyPr/>
          <a:lstStyle/>
          <a:p>
            <a:pPr marL="0" indent="0">
              <a:spcBef>
                <a:spcPts val="1200"/>
              </a:spcBef>
              <a:buNone/>
            </a:pPr>
            <a:r>
              <a:rPr lang="en-US" b="1" dirty="0"/>
              <a:t>Need for Sufficient:</a:t>
            </a:r>
          </a:p>
          <a:p>
            <a:pPr>
              <a:spcBef>
                <a:spcPts val="1200"/>
              </a:spcBef>
            </a:pPr>
            <a:r>
              <a:rPr lang="en-US" b="1" dirty="0"/>
              <a:t>Knowledge: </a:t>
            </a:r>
            <a:r>
              <a:rPr lang="en-US" dirty="0"/>
              <a:t>community planning, RWHAP legislation, Conflict of Interest (COI) management</a:t>
            </a:r>
          </a:p>
          <a:p>
            <a:pPr>
              <a:spcBef>
                <a:spcPts val="1200"/>
              </a:spcBef>
            </a:pPr>
            <a:r>
              <a:rPr lang="en-US" b="1" dirty="0"/>
              <a:t>Skills: </a:t>
            </a:r>
            <a:r>
              <a:rPr lang="en-US" dirty="0"/>
              <a:t>needs assessment, analysis &amp; use of data, group decision making, negotiations, group process</a:t>
            </a:r>
          </a:p>
          <a:p>
            <a:pPr>
              <a:spcBef>
                <a:spcPts val="1200"/>
              </a:spcBef>
            </a:pPr>
            <a:r>
              <a:rPr lang="en-US" b="1" dirty="0"/>
              <a:t>Resources: </a:t>
            </a:r>
            <a:r>
              <a:rPr lang="en-US" dirty="0"/>
              <a:t>for needs assessment, data analysis, PC/PB staffing &amp; support</a:t>
            </a:r>
          </a:p>
          <a:p>
            <a:pPr>
              <a:spcBef>
                <a:spcPts val="1200"/>
              </a:spcBef>
            </a:pPr>
            <a:r>
              <a:rPr lang="en-US" b="1" dirty="0"/>
              <a:t>Data: </a:t>
            </a:r>
            <a:r>
              <a:rPr lang="en-US" dirty="0"/>
              <a:t>client characteristics, service utilization, costs, service needs, barriers &amp; gaps</a:t>
            </a:r>
          </a:p>
          <a:p>
            <a:pPr>
              <a:spcBef>
                <a:spcPts val="1200"/>
              </a:spcBef>
            </a:pPr>
            <a:endParaRPr lang="en-US" dirty="0"/>
          </a:p>
        </p:txBody>
      </p:sp>
    </p:spTree>
    <p:extLst>
      <p:ext uri="{BB962C8B-B14F-4D97-AF65-F5344CB8AC3E}">
        <p14:creationId xmlns:p14="http://schemas.microsoft.com/office/powerpoint/2010/main" val="3356978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Responsibilities: Committees</a:t>
            </a:r>
          </a:p>
        </p:txBody>
      </p:sp>
      <p:sp>
        <p:nvSpPr>
          <p:cNvPr id="3" name="Content Placeholder 2">
            <a:extLst>
              <a:ext uri="{FF2B5EF4-FFF2-40B4-BE49-F238E27FC236}">
                <a16:creationId xmlns:a16="http://schemas.microsoft.com/office/drawing/2014/main" id="{238863C5-CA04-4D84-AA29-6B1ACC501EBE}"/>
              </a:ext>
            </a:extLst>
          </p:cNvPr>
          <p:cNvSpPr>
            <a:spLocks noGrp="1"/>
          </p:cNvSpPr>
          <p:nvPr>
            <p:ph idx="1"/>
          </p:nvPr>
        </p:nvSpPr>
        <p:spPr>
          <a:xfrm>
            <a:off x="457200" y="1692275"/>
            <a:ext cx="8229600" cy="4479925"/>
          </a:xfrm>
        </p:spPr>
        <p:txBody>
          <a:bodyPr/>
          <a:lstStyle/>
          <a:p>
            <a:pPr marL="0" indent="0">
              <a:buFont typeface="Arial" panose="020B0604020202020204" pitchFamily="34" charset="0"/>
              <a:buNone/>
              <a:defRPr/>
            </a:pPr>
            <a:r>
              <a:rPr lang="en-US" sz="2400" b="1" dirty="0"/>
              <a:t>Understanding and implementation of assigned tasks such as:</a:t>
            </a:r>
          </a:p>
          <a:p>
            <a:pPr>
              <a:defRPr/>
            </a:pPr>
            <a:r>
              <a:rPr lang="en-US" sz="2400" dirty="0"/>
              <a:t>Needs assessment</a:t>
            </a:r>
          </a:p>
          <a:p>
            <a:pPr>
              <a:defRPr/>
            </a:pPr>
            <a:r>
              <a:rPr lang="en-US" sz="2400" dirty="0"/>
              <a:t>Integrated/comprehensive plan reviews and updates</a:t>
            </a:r>
          </a:p>
          <a:p>
            <a:pPr>
              <a:defRPr/>
            </a:pPr>
            <a:r>
              <a:rPr lang="en-US" sz="2400" dirty="0"/>
              <a:t>Obtaining and review of data from the recipient</a:t>
            </a:r>
          </a:p>
          <a:p>
            <a:pPr>
              <a:defRPr/>
            </a:pPr>
            <a:r>
              <a:rPr lang="en-US" sz="2400" dirty="0"/>
              <a:t>Data presentations</a:t>
            </a:r>
          </a:p>
          <a:p>
            <a:pPr>
              <a:defRPr/>
            </a:pPr>
            <a:r>
              <a:rPr lang="en-US" sz="2400" dirty="0"/>
              <a:t>PSRA, including development of directives</a:t>
            </a:r>
          </a:p>
          <a:p>
            <a:pPr>
              <a:defRPr/>
            </a:pPr>
            <a:r>
              <a:rPr lang="en-US" sz="2400" dirty="0"/>
              <a:t>Review of program expenditures by service categories and recommendations for reallocation</a:t>
            </a:r>
          </a:p>
          <a:p>
            <a:pPr>
              <a:defRPr/>
            </a:pPr>
            <a:r>
              <a:rPr lang="en-US" sz="2400" dirty="0"/>
              <a:t>Annual PC/PB calendars and work plans</a:t>
            </a:r>
          </a:p>
          <a:p>
            <a:pPr lvl="1">
              <a:defRPr/>
            </a:pP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Responsibilities: Executive Committee</a:t>
            </a:r>
          </a:p>
        </p:txBody>
      </p:sp>
      <p:sp>
        <p:nvSpPr>
          <p:cNvPr id="65539" name="Content Placeholder 2"/>
          <p:cNvSpPr>
            <a:spLocks noGrp="1"/>
          </p:cNvSpPr>
          <p:nvPr>
            <p:ph idx="1"/>
          </p:nvPr>
        </p:nvSpPr>
        <p:spPr/>
        <p:txBody>
          <a:bodyPr/>
          <a:lstStyle/>
          <a:p>
            <a:r>
              <a:rPr lang="en-US" altLang="en-US" sz="2400" dirty="0"/>
              <a:t>Coordinate the work of other committees, including any joint planning tasks by several committees</a:t>
            </a:r>
          </a:p>
          <a:p>
            <a:r>
              <a:rPr lang="en-US" altLang="en-US" sz="2400" dirty="0"/>
              <a:t>Review committee work products and recommendations and ask for changes if needed prior to consideration by the full PC/PB</a:t>
            </a:r>
          </a:p>
          <a:p>
            <a:r>
              <a:rPr lang="en-US" altLang="en-US" sz="2400" dirty="0"/>
              <a:t>Monitor progress and deadlines on key tasks </a:t>
            </a:r>
          </a:p>
          <a:p>
            <a:r>
              <a:rPr lang="en-US" altLang="en-US" sz="2400" dirty="0"/>
              <a:t>Set/discuss PC/PB meeting agendas </a:t>
            </a:r>
          </a:p>
          <a:p>
            <a:r>
              <a:rPr lang="en-US" altLang="en-US" sz="2400" dirty="0"/>
              <a:t>Agree on special planning-related meetings such as data presentations and PSRA</a:t>
            </a:r>
          </a:p>
          <a:p>
            <a:endParaRPr lang="en-US" alt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Responsibilities: Full PC/PB</a:t>
            </a:r>
          </a:p>
        </p:txBody>
      </p:sp>
      <p:sp>
        <p:nvSpPr>
          <p:cNvPr id="66563" name="Content Placeholder 2"/>
          <p:cNvSpPr>
            <a:spLocks noGrp="1"/>
          </p:cNvSpPr>
          <p:nvPr>
            <p:ph idx="1"/>
          </p:nvPr>
        </p:nvSpPr>
        <p:spPr/>
        <p:txBody>
          <a:bodyPr/>
          <a:lstStyle/>
          <a:p>
            <a:r>
              <a:rPr lang="en-US" altLang="en-US" sz="2400" dirty="0"/>
              <a:t>Review of committee findings, products, and recommendations</a:t>
            </a:r>
          </a:p>
          <a:p>
            <a:r>
              <a:rPr lang="en-US" altLang="en-US" sz="2400" dirty="0"/>
              <a:t>Active discussion and decision making about PSRA:  priorities, resource allocation, and reallocation</a:t>
            </a:r>
          </a:p>
          <a:p>
            <a:r>
              <a:rPr lang="en-US" altLang="en-US" sz="2400" dirty="0"/>
              <a:t>Identification of issues that need to be addressed by the PC/PB</a:t>
            </a:r>
          </a:p>
          <a:p>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Responsibilities: Individual Members</a:t>
            </a:r>
          </a:p>
        </p:txBody>
      </p:sp>
      <p:sp>
        <p:nvSpPr>
          <p:cNvPr id="3" name="Content Placeholder 2">
            <a:extLst>
              <a:ext uri="{FF2B5EF4-FFF2-40B4-BE49-F238E27FC236}">
                <a16:creationId xmlns:a16="http://schemas.microsoft.com/office/drawing/2014/main" id="{186BC559-B1BC-488A-8B58-9EB0F289C63F}"/>
              </a:ext>
            </a:extLst>
          </p:cNvPr>
          <p:cNvSpPr>
            <a:spLocks noGrp="1"/>
          </p:cNvSpPr>
          <p:nvPr>
            <p:ph idx="1"/>
          </p:nvPr>
        </p:nvSpPr>
        <p:spPr/>
        <p:txBody>
          <a:bodyPr/>
          <a:lstStyle/>
          <a:p>
            <a:r>
              <a:rPr lang="en-US" sz="2400" dirty="0"/>
              <a:t>Participate in training – and ask for additional training or one-on-one advice if needed</a:t>
            </a:r>
          </a:p>
          <a:p>
            <a:r>
              <a:rPr lang="en-US" sz="2400" dirty="0"/>
              <a:t>Read background materials and review data prior to meetings</a:t>
            </a:r>
          </a:p>
          <a:p>
            <a:r>
              <a:rPr lang="en-US" sz="2400" dirty="0"/>
              <a:t>Always attend data presentations prior to PSRA decision making</a:t>
            </a:r>
          </a:p>
          <a:p>
            <a:r>
              <a:rPr lang="en-US" sz="2400" dirty="0"/>
              <a:t>Learn about the role of your committee and help ensure it does its work well and on time</a:t>
            </a:r>
          </a:p>
          <a:p>
            <a:r>
              <a:rPr lang="en-US" sz="2400" dirty="0"/>
              <a:t>Ask questions – it will help everyone learn</a:t>
            </a:r>
          </a:p>
          <a:p>
            <a:endParaRPr lang="en-US" sz="2400" dirty="0"/>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Responsibilities: PC/PB Support Staff</a:t>
            </a:r>
          </a:p>
        </p:txBody>
      </p:sp>
      <p:sp>
        <p:nvSpPr>
          <p:cNvPr id="68611" name="Content Placeholder 2"/>
          <p:cNvSpPr>
            <a:spLocks noGrp="1"/>
          </p:cNvSpPr>
          <p:nvPr>
            <p:ph idx="1"/>
          </p:nvPr>
        </p:nvSpPr>
        <p:spPr/>
        <p:txBody>
          <a:bodyPr/>
          <a:lstStyle/>
          <a:p>
            <a:r>
              <a:rPr lang="en-US" altLang="en-US" sz="2400" dirty="0"/>
              <a:t>Serve as liaison with the recipient to obtain data, reports, and other information needed by the PC/PB for decision making </a:t>
            </a:r>
          </a:p>
          <a:p>
            <a:r>
              <a:rPr lang="en-US" altLang="en-US" sz="2400" dirty="0"/>
              <a:t>Ensure that committees and full PC/PB have needed information and logistical support for each meeting</a:t>
            </a:r>
          </a:p>
          <a:p>
            <a:r>
              <a:rPr lang="en-US" altLang="en-US" sz="2400" dirty="0"/>
              <a:t>Staff committees and PC/PB meetings</a:t>
            </a:r>
          </a:p>
          <a:p>
            <a:r>
              <a:rPr lang="en-US" altLang="en-US" sz="2400" dirty="0"/>
              <a:t>Provide technical expertise in various tasks such as needs assessment and data review</a:t>
            </a:r>
          </a:p>
          <a:p>
            <a:r>
              <a:rPr lang="en-US" altLang="en-US" sz="2400" dirty="0"/>
              <a:t>Review progress and help PC/PB ensure that planning tasks are completed on time</a:t>
            </a:r>
          </a:p>
          <a:p>
            <a:endParaRPr lang="en-US"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FDD1DF7-767E-4C24-85DA-65996E74CF86}"/>
              </a:ext>
            </a:extLst>
          </p:cNvPr>
          <p:cNvSpPr>
            <a:spLocks noGrp="1"/>
          </p:cNvSpPr>
          <p:nvPr>
            <p:ph type="title"/>
          </p:nvPr>
        </p:nvSpPr>
        <p:spPr/>
        <p:txBody>
          <a:bodyPr/>
          <a:lstStyle/>
          <a:p>
            <a:br>
              <a:rPr lang="en-US" altLang="en-US"/>
            </a:br>
            <a:br>
              <a:rPr lang="en-US" altLang="en-US"/>
            </a:br>
            <a:br>
              <a:rPr lang="en-US" altLang="en-US"/>
            </a:br>
            <a:br>
              <a:rPr lang="en-US" altLang="en-US"/>
            </a:br>
            <a:br>
              <a:rPr lang="en-US" altLang="en-US"/>
            </a:br>
            <a:br>
              <a:rPr lang="en-US" altLang="en-US"/>
            </a:br>
            <a:r>
              <a:rPr lang="en-US" altLang="en-US"/>
              <a:t> </a:t>
            </a:r>
            <a:br>
              <a:rPr lang="en-US" altLang="en-US"/>
            </a:br>
            <a:r>
              <a:rPr lang="en-US" altLang="en-US"/>
              <a:t>How the PC/PB and Recipient Collaborate in Annual Planning</a:t>
            </a:r>
            <a:endParaRPr lang="en-US" altLang="en-US" dirty="0"/>
          </a:p>
        </p:txBody>
      </p:sp>
      <p:sp>
        <p:nvSpPr>
          <p:cNvPr id="69635" name="Text Placeholder 1"/>
          <p:cNvSpPr>
            <a:spLocks noGrp="1"/>
          </p:cNvSpPr>
          <p:nvPr>
            <p:ph type="body" idx="1"/>
          </p:nvPr>
        </p:nvSpPr>
        <p:spPr/>
        <p:txBody>
          <a:bodyPr/>
          <a:lstStyle/>
          <a:p>
            <a:r>
              <a:rPr lang="en-US" altLang="en-US"/>
              <a:t>Shared Responsibilities</a:t>
            </a:r>
          </a:p>
          <a:p>
            <a:r>
              <a:rPr lang="en-US" altLang="en-US"/>
              <a:t>Flow Chart Showing How the PC/PB and Recipient Work Together </a:t>
            </a:r>
          </a:p>
          <a:p>
            <a:r>
              <a:rPr lang="en-US" altLang="en-US"/>
              <a:t>Importance of Timing</a:t>
            </a:r>
          </a:p>
          <a:p>
            <a:r>
              <a:rPr lang="en-US" altLang="en-US"/>
              <a:t>Sound Practices for Collaboration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740C628-3CB9-4349-936F-5228548568AC}"/>
              </a:ext>
            </a:extLst>
          </p:cNvPr>
          <p:cNvSpPr>
            <a:spLocks noGrp="1"/>
          </p:cNvSpPr>
          <p:nvPr>
            <p:ph type="title"/>
          </p:nvPr>
        </p:nvSpPr>
        <p:spPr/>
        <p:txBody>
          <a:bodyPr/>
          <a:lstStyle/>
          <a:p>
            <a:r>
              <a:rPr lang="en-US" altLang="en-US" dirty="0"/>
              <a:t>The Annual RWHAP Part A </a:t>
            </a:r>
            <a:br>
              <a:rPr lang="en-US" altLang="en-US" dirty="0"/>
            </a:br>
            <a:r>
              <a:rPr lang="en-US" altLang="en-US" dirty="0"/>
              <a:t>Planning Cycle</a:t>
            </a:r>
          </a:p>
        </p:txBody>
      </p:sp>
      <p:sp>
        <p:nvSpPr>
          <p:cNvPr id="12291" name="Text Placeholder 1"/>
          <p:cNvSpPr>
            <a:spLocks noGrp="1"/>
          </p:cNvSpPr>
          <p:nvPr>
            <p:ph type="body" idx="1"/>
          </p:nvPr>
        </p:nvSpPr>
        <p:spPr/>
        <p:txBody>
          <a:bodyPr/>
          <a:lstStyle/>
          <a:p>
            <a:r>
              <a:rPr lang="en-US" altLang="en-US"/>
              <a:t>Integrated Plan Review/Updates</a:t>
            </a:r>
          </a:p>
          <a:p>
            <a:r>
              <a:rPr lang="en-US" altLang="en-US"/>
              <a:t>Annual Work Plan: “Plan to Plan”</a:t>
            </a:r>
          </a:p>
          <a:p>
            <a:r>
              <a:rPr lang="en-US" altLang="en-US"/>
              <a:t>Epidemiologic Profile and Needs Assessment</a:t>
            </a:r>
          </a:p>
          <a:p>
            <a:r>
              <a:rPr lang="en-US" altLang="en-US"/>
              <a:t>Review of All Data</a:t>
            </a:r>
          </a:p>
          <a:p>
            <a:r>
              <a:rPr lang="en-US" altLang="en-US"/>
              <a:t>Priority Setting and Resource Allocation (PSRA)</a:t>
            </a:r>
          </a:p>
          <a:p>
            <a:r>
              <a:rPr lang="en-US" altLang="en-US"/>
              <a:t>Data Review and Reallocation</a:t>
            </a:r>
          </a:p>
          <a:p>
            <a:r>
              <a:rPr lang="en-US" altLang="en-US"/>
              <a:t>Evaluation and Planning Outcomes</a:t>
            </a:r>
          </a:p>
          <a:p>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Shared Responsibilities</a:t>
            </a:r>
          </a:p>
        </p:txBody>
      </p:sp>
      <p:sp>
        <p:nvSpPr>
          <p:cNvPr id="59395" name="Content Placeholder 2">
            <a:extLst>
              <a:ext uri="{FF2B5EF4-FFF2-40B4-BE49-F238E27FC236}">
                <a16:creationId xmlns:a16="http://schemas.microsoft.com/office/drawing/2014/main" id="{90855058-5502-4B6F-B78F-39F4BED004E5}"/>
              </a:ext>
            </a:extLst>
          </p:cNvPr>
          <p:cNvSpPr>
            <a:spLocks noGrp="1"/>
          </p:cNvSpPr>
          <p:nvPr>
            <p:ph idx="1"/>
          </p:nvPr>
        </p:nvSpPr>
        <p:spPr/>
        <p:txBody>
          <a:bodyPr/>
          <a:lstStyle/>
          <a:p>
            <a:pPr marL="0" indent="0">
              <a:spcBef>
                <a:spcPts val="1200"/>
              </a:spcBef>
              <a:buNone/>
            </a:pPr>
            <a:r>
              <a:rPr lang="en-US" altLang="en-US" sz="2400" b="1" dirty="0"/>
              <a:t>Most legislative responsibilities are shared – for example:</a:t>
            </a:r>
          </a:p>
          <a:p>
            <a:pPr>
              <a:spcBef>
                <a:spcPts val="1200"/>
              </a:spcBef>
            </a:pPr>
            <a:r>
              <a:rPr lang="en-US" altLang="en-US" sz="2400" b="1" dirty="0"/>
              <a:t>Needs assessment: </a:t>
            </a:r>
            <a:r>
              <a:rPr lang="en-US" altLang="en-US" sz="2400" dirty="0"/>
              <a:t>PC/PB as lead, but recipient ensures cooperation from </a:t>
            </a:r>
            <a:r>
              <a:rPr lang="en-US" altLang="en-US" sz="2400" dirty="0" err="1"/>
              <a:t>subrecipients</a:t>
            </a:r>
            <a:r>
              <a:rPr lang="en-US" altLang="en-US" sz="2400" dirty="0"/>
              <a:t> in data gathering</a:t>
            </a:r>
          </a:p>
          <a:p>
            <a:pPr>
              <a:spcBef>
                <a:spcPts val="1200"/>
              </a:spcBef>
            </a:pPr>
            <a:r>
              <a:rPr lang="en-US" altLang="en-US" sz="2400" b="1" dirty="0"/>
              <a:t>Integrated/comprehensive planning: </a:t>
            </a:r>
            <a:r>
              <a:rPr lang="en-US" altLang="en-US" sz="2400" dirty="0"/>
              <a:t>PC/PB as lead, but recipient participates in developing objectives and implementing tasks – and usually takes the lead in assessing progress</a:t>
            </a:r>
          </a:p>
        </p:txBody>
      </p:sp>
    </p:spTree>
    <p:extLst>
      <p:ext uri="{BB962C8B-B14F-4D97-AF65-F5344CB8AC3E}">
        <p14:creationId xmlns:p14="http://schemas.microsoft.com/office/powerpoint/2010/main" val="2169462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a:t>Shared Responsibilities (cont.)</a:t>
            </a:r>
          </a:p>
        </p:txBody>
      </p:sp>
      <p:sp>
        <p:nvSpPr>
          <p:cNvPr id="60419" name="Content Placeholder 2">
            <a:extLst>
              <a:ext uri="{FF2B5EF4-FFF2-40B4-BE49-F238E27FC236}">
                <a16:creationId xmlns:a16="http://schemas.microsoft.com/office/drawing/2014/main" id="{B548EA4E-0071-471F-AFD0-5658C37C2986}"/>
              </a:ext>
            </a:extLst>
          </p:cNvPr>
          <p:cNvSpPr>
            <a:spLocks noGrp="1"/>
          </p:cNvSpPr>
          <p:nvPr>
            <p:ph idx="1"/>
          </p:nvPr>
        </p:nvSpPr>
        <p:spPr/>
        <p:txBody>
          <a:bodyPr/>
          <a:lstStyle/>
          <a:p>
            <a:pPr marL="0" indent="0">
              <a:spcBef>
                <a:spcPts val="1200"/>
              </a:spcBef>
              <a:buNone/>
            </a:pPr>
            <a:r>
              <a:rPr lang="en-US" altLang="en-US" sz="2400" b="1" dirty="0"/>
              <a:t>Even where one entity has full responsibility, the other often provides data or support:</a:t>
            </a:r>
          </a:p>
          <a:p>
            <a:pPr>
              <a:spcBef>
                <a:spcPts val="1200"/>
              </a:spcBef>
            </a:pPr>
            <a:r>
              <a:rPr lang="en-US" altLang="en-US" sz="2400" b="1" dirty="0"/>
              <a:t>PSRA: </a:t>
            </a:r>
            <a:r>
              <a:rPr lang="en-US" altLang="en-US" sz="2400" dirty="0"/>
              <a:t>PC/PB responsible, but recipient provides a great deal of data (client characteristics, service utilization, performance measures, aggregate quality management data) and often makes recommendations</a:t>
            </a:r>
          </a:p>
          <a:p>
            <a:pPr>
              <a:spcBef>
                <a:spcPts val="1200"/>
              </a:spcBef>
            </a:pPr>
            <a:r>
              <a:rPr lang="en-US" altLang="en-US" sz="2400" b="1" dirty="0"/>
              <a:t>Preparation of the annual application: </a:t>
            </a:r>
            <a:r>
              <a:rPr lang="en-US" altLang="en-US" sz="2400" dirty="0"/>
              <a:t>Recipient responsible, but PC/PB provides needs assessment data, PSRA decisions and process, letter of assurance or concurrence – and often reviews the draft application</a:t>
            </a:r>
          </a:p>
        </p:txBody>
      </p:sp>
    </p:spTree>
    <p:extLst>
      <p:ext uri="{BB962C8B-B14F-4D97-AF65-F5344CB8AC3E}">
        <p14:creationId xmlns:p14="http://schemas.microsoft.com/office/powerpoint/2010/main" val="1629297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502920"/>
          </a:xfrm>
        </p:spPr>
        <p:txBody>
          <a:bodyPr anchor="ctr"/>
          <a:lstStyle/>
          <a:p>
            <a:pPr algn="ctr"/>
            <a:r>
              <a:rPr lang="en-US" sz="2000" dirty="0">
                <a:solidFill>
                  <a:schemeClr val="tx1"/>
                </a:solidFill>
              </a:rPr>
              <a:t>Annotated Flow Chart of the Annual RWHAP Part A Planning Cycle</a:t>
            </a:r>
          </a:p>
        </p:txBody>
      </p:sp>
      <p:pic>
        <p:nvPicPr>
          <p:cNvPr id="3" name="Picture 2" title="Annotated Flow Chart of the Part A Planning Cy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14313"/>
            <a:ext cx="8572500" cy="6429375"/>
          </a:xfrm>
          <a:prstGeom prst="rect">
            <a:avLst/>
          </a:prstGeom>
        </p:spPr>
      </p:pic>
    </p:spTree>
    <p:extLst>
      <p:ext uri="{BB962C8B-B14F-4D97-AF65-F5344CB8AC3E}">
        <p14:creationId xmlns:p14="http://schemas.microsoft.com/office/powerpoint/2010/main" val="1078496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a:t>Timing is Everything!</a:t>
            </a:r>
          </a:p>
        </p:txBody>
      </p:sp>
      <p:sp>
        <p:nvSpPr>
          <p:cNvPr id="62467" name="Content Placeholder 2">
            <a:extLst>
              <a:ext uri="{FF2B5EF4-FFF2-40B4-BE49-F238E27FC236}">
                <a16:creationId xmlns:a16="http://schemas.microsoft.com/office/drawing/2014/main" id="{4DCD55DE-C6A6-4471-993C-62C95FEDF04A}"/>
              </a:ext>
            </a:extLst>
          </p:cNvPr>
          <p:cNvSpPr>
            <a:spLocks noGrp="1"/>
          </p:cNvSpPr>
          <p:nvPr>
            <p:ph idx="1"/>
          </p:nvPr>
        </p:nvSpPr>
        <p:spPr/>
        <p:txBody>
          <a:bodyPr/>
          <a:lstStyle/>
          <a:p>
            <a:pPr marL="0" indent="0">
              <a:spcBef>
                <a:spcPts val="1200"/>
              </a:spcBef>
              <a:buNone/>
            </a:pPr>
            <a:r>
              <a:rPr lang="en-US" altLang="en-US" sz="2400" b="1" dirty="0"/>
              <a:t>Both recipient and PC/PB need to complete their planning tasks and products on time so that the other entity can carry out its responsibilities</a:t>
            </a:r>
          </a:p>
          <a:p>
            <a:pPr>
              <a:spcBef>
                <a:spcPts val="1200"/>
              </a:spcBef>
            </a:pPr>
            <a:r>
              <a:rPr lang="en-US" altLang="en-US" sz="2400" dirty="0"/>
              <a:t>Delays slow the entire annual planning process</a:t>
            </a:r>
          </a:p>
          <a:p>
            <a:pPr>
              <a:spcBef>
                <a:spcPts val="1200"/>
              </a:spcBef>
            </a:pPr>
            <a:r>
              <a:rPr lang="en-US" altLang="en-US" sz="2400" dirty="0"/>
              <a:t>Some important dates that affect planning: </a:t>
            </a:r>
          </a:p>
          <a:p>
            <a:pPr lvl="1">
              <a:spcBef>
                <a:spcPts val="600"/>
              </a:spcBef>
            </a:pPr>
            <a:r>
              <a:rPr lang="en-US" altLang="en-US" sz="2000" dirty="0"/>
              <a:t>Start of the RWHAP Part A funding year (March 1)</a:t>
            </a:r>
          </a:p>
          <a:p>
            <a:pPr lvl="1">
              <a:spcBef>
                <a:spcPts val="600"/>
              </a:spcBef>
            </a:pPr>
            <a:r>
              <a:rPr lang="en-US" altLang="en-US" sz="2000" dirty="0"/>
              <a:t>Annual RWHAP Services Report [RSR] due (March)</a:t>
            </a:r>
          </a:p>
          <a:p>
            <a:pPr lvl="1">
              <a:spcBef>
                <a:spcPts val="600"/>
              </a:spcBef>
            </a:pPr>
            <a:r>
              <a:rPr lang="en-US" altLang="en-US" sz="2000" dirty="0"/>
              <a:t>RWHAP Part A application deadline (usually September)</a:t>
            </a:r>
          </a:p>
          <a:p>
            <a:pPr lvl="1">
              <a:spcBef>
                <a:spcPts val="600"/>
              </a:spcBef>
            </a:pPr>
            <a:r>
              <a:rPr lang="en-US" altLang="en-US" sz="2000" dirty="0"/>
              <a:t>Carryover request deadline (December 31)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Time-Sensitive PC/PB Needs</a:t>
            </a:r>
          </a:p>
        </p:txBody>
      </p:sp>
      <p:sp>
        <p:nvSpPr>
          <p:cNvPr id="74755" name="Content Placeholder 2"/>
          <p:cNvSpPr>
            <a:spLocks noGrp="1"/>
          </p:cNvSpPr>
          <p:nvPr>
            <p:ph idx="1"/>
          </p:nvPr>
        </p:nvSpPr>
        <p:spPr/>
        <p:txBody>
          <a:bodyPr/>
          <a:lstStyle/>
          <a:p>
            <a:pPr>
              <a:spcBef>
                <a:spcPts val="1200"/>
              </a:spcBef>
            </a:pPr>
            <a:r>
              <a:rPr lang="en-US" altLang="en-US" sz="2400" dirty="0"/>
              <a:t>Recipient outreach to </a:t>
            </a:r>
            <a:r>
              <a:rPr lang="en-US" altLang="en-US" sz="2400" dirty="0" err="1"/>
              <a:t>subrecipients</a:t>
            </a:r>
            <a:r>
              <a:rPr lang="en-US" altLang="en-US" sz="2400" dirty="0"/>
              <a:t> to ensure access to clients for PLWH surveys and other needs assessment activities</a:t>
            </a:r>
          </a:p>
          <a:p>
            <a:pPr>
              <a:spcBef>
                <a:spcPts val="1200"/>
              </a:spcBef>
            </a:pPr>
            <a:r>
              <a:rPr lang="en-US" altLang="en-US" sz="2400" dirty="0"/>
              <a:t>An updated epi profile, client characteristics and service utilization data to support data-based PSRA </a:t>
            </a:r>
          </a:p>
          <a:p>
            <a:pPr>
              <a:spcBef>
                <a:spcPts val="1200"/>
              </a:spcBef>
            </a:pPr>
            <a:r>
              <a:rPr lang="en-US" altLang="en-US" sz="2400" dirty="0"/>
              <a:t>Recent data on projected and actual expenditures by service category to reallocate funds during the year, so all funds are expended</a:t>
            </a:r>
          </a:p>
          <a:p>
            <a:pPr>
              <a:spcBef>
                <a:spcPts val="1200"/>
              </a:spcBef>
            </a:pPr>
            <a:endParaRPr lang="en-US" alt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a:t>Time-Sensitive Recipient Needs </a:t>
            </a:r>
          </a:p>
        </p:txBody>
      </p:sp>
      <p:sp>
        <p:nvSpPr>
          <p:cNvPr id="75779" name="Content Placeholder 2"/>
          <p:cNvSpPr>
            <a:spLocks noGrp="1"/>
          </p:cNvSpPr>
          <p:nvPr>
            <p:ph idx="1"/>
          </p:nvPr>
        </p:nvSpPr>
        <p:spPr/>
        <p:txBody>
          <a:bodyPr/>
          <a:lstStyle/>
          <a:p>
            <a:pPr>
              <a:spcBef>
                <a:spcPts val="1200"/>
              </a:spcBef>
            </a:pPr>
            <a:r>
              <a:rPr lang="en-US" altLang="en-US" sz="2400" dirty="0"/>
              <a:t>Solid, regularly updated needs assessment data and timely PSRA decisions to include in the annual application</a:t>
            </a:r>
          </a:p>
          <a:p>
            <a:pPr>
              <a:spcBef>
                <a:spcPts val="1200"/>
              </a:spcBef>
            </a:pPr>
            <a:r>
              <a:rPr lang="en-US" altLang="en-US" sz="2400" dirty="0"/>
              <a:t>Updated service standards for use in Request for Proposals for services and for quality assurance/</a:t>
            </a:r>
            <a:r>
              <a:rPr lang="en-US" altLang="en-US" sz="2400" dirty="0" err="1"/>
              <a:t>subrecipient</a:t>
            </a:r>
            <a:r>
              <a:rPr lang="en-US" altLang="en-US" sz="2400" dirty="0"/>
              <a:t> monitoring</a:t>
            </a:r>
          </a:p>
          <a:p>
            <a:pPr>
              <a:spcBef>
                <a:spcPts val="1200"/>
              </a:spcBef>
            </a:pPr>
            <a:r>
              <a:rPr lang="en-US" altLang="en-US" sz="2400" dirty="0"/>
              <a:t>PC/PB rapid reallocation process near the end of the calendar year so funds can be moved and spent, and carryover estimated and minimized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Sound Practices for Collaboration</a:t>
            </a:r>
          </a:p>
        </p:txBody>
      </p:sp>
      <p:sp>
        <p:nvSpPr>
          <p:cNvPr id="76803" name="Content Placeholder 2"/>
          <p:cNvSpPr>
            <a:spLocks noGrp="1"/>
          </p:cNvSpPr>
          <p:nvPr>
            <p:ph idx="1"/>
          </p:nvPr>
        </p:nvSpPr>
        <p:spPr/>
        <p:txBody>
          <a:bodyPr/>
          <a:lstStyle/>
          <a:p>
            <a:pPr>
              <a:spcBef>
                <a:spcPts val="1200"/>
              </a:spcBef>
            </a:pPr>
            <a:r>
              <a:rPr lang="en-US" altLang="en-US" sz="2400" dirty="0"/>
              <a:t>Develop a joint annual plan/calendar</a:t>
            </a:r>
          </a:p>
          <a:p>
            <a:pPr>
              <a:spcBef>
                <a:spcPts val="1200"/>
              </a:spcBef>
            </a:pPr>
            <a:r>
              <a:rPr lang="en-US" altLang="en-US" sz="2400" dirty="0"/>
              <a:t>Schedule monthly committee and PC/PB meetings with an understanding of recipient responsibilities/schedule</a:t>
            </a:r>
          </a:p>
          <a:p>
            <a:pPr>
              <a:spcBef>
                <a:spcPts val="1200"/>
              </a:spcBef>
            </a:pPr>
            <a:r>
              <a:rPr lang="en-US" altLang="en-US" sz="2400" dirty="0"/>
              <a:t>Provide realistic deadlines and meet them – don’t overpromise</a:t>
            </a:r>
          </a:p>
          <a:p>
            <a:pPr>
              <a:spcBef>
                <a:spcPts val="1200"/>
              </a:spcBef>
            </a:pPr>
            <a:r>
              <a:rPr lang="en-US" altLang="en-US" sz="2400" dirty="0"/>
              <a:t>Schedule annual or ongoing activities like needs assessment and PSRA so each is done at about the same time every year</a:t>
            </a:r>
          </a:p>
          <a:p>
            <a:pPr>
              <a:spcBef>
                <a:spcPts val="1200"/>
              </a:spcBef>
            </a:pPr>
            <a:r>
              <a:rPr lang="en-US" altLang="en-US" sz="2400" dirty="0"/>
              <a:t>Minimize unexpected demands on the other entity</a:t>
            </a:r>
          </a:p>
          <a:p>
            <a:pPr>
              <a:spcBef>
                <a:spcPts val="1200"/>
              </a:spcBef>
            </a:pPr>
            <a:r>
              <a:rPr lang="en-US" altLang="en-US" sz="2400" dirty="0"/>
              <a:t>Formalize collaboration through an MOU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a:t>Sum Up</a:t>
            </a:r>
          </a:p>
        </p:txBody>
      </p:sp>
      <p:sp>
        <p:nvSpPr>
          <p:cNvPr id="77827" name="Content Placeholder 2"/>
          <p:cNvSpPr>
            <a:spLocks noGrp="1"/>
          </p:cNvSpPr>
          <p:nvPr>
            <p:ph idx="1"/>
          </p:nvPr>
        </p:nvSpPr>
        <p:spPr/>
        <p:txBody>
          <a:bodyPr/>
          <a:lstStyle/>
          <a:p>
            <a:r>
              <a:rPr lang="en-US" altLang="en-US" sz="2400" dirty="0"/>
              <a:t>Understanding the annual planning cycle helps a PC/PB carry out organized planning, meet key deadlines, and make sound planning decisions</a:t>
            </a:r>
          </a:p>
          <a:p>
            <a:pPr>
              <a:spcBef>
                <a:spcPts val="1200"/>
              </a:spcBef>
            </a:pPr>
            <a:r>
              <a:rPr lang="en-US" altLang="en-US" sz="2400" dirty="0"/>
              <a:t>Successful planning requires understanding of:</a:t>
            </a:r>
          </a:p>
          <a:p>
            <a:pPr lvl="1"/>
            <a:r>
              <a:rPr lang="en-US" altLang="en-US" sz="2000" dirty="0"/>
              <a:t>Components and tasks</a:t>
            </a:r>
          </a:p>
          <a:p>
            <a:pPr lvl="1"/>
            <a:r>
              <a:rPr lang="en-US" altLang="en-US" sz="2000" dirty="0"/>
              <a:t>Committee and full PC/PB responsibilities</a:t>
            </a:r>
          </a:p>
          <a:p>
            <a:pPr lvl="1"/>
            <a:r>
              <a:rPr lang="en-US" altLang="en-US" sz="2000" dirty="0"/>
              <a:t>Key dates and importance of timing</a:t>
            </a:r>
          </a:p>
          <a:p>
            <a:pPr lvl="1"/>
            <a:r>
              <a:rPr lang="en-US" altLang="en-US" sz="2000" dirty="0"/>
              <a:t>Importance of collaboration between PC/PB and recipient</a:t>
            </a:r>
          </a:p>
          <a:p>
            <a:pPr>
              <a:spcBef>
                <a:spcPts val="1200"/>
              </a:spcBef>
            </a:pPr>
            <a:r>
              <a:rPr lang="en-US" altLang="en-US" sz="2400" dirty="0"/>
              <a:t>For integrated bodies, schedule time to address both prevention and care</a:t>
            </a:r>
          </a:p>
          <a:p>
            <a:endParaRPr lang="en-US" alt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dirty="0"/>
              <a:t>Optional Slides for Activity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Activities to Apply Learning</a:t>
            </a:r>
          </a:p>
        </p:txBody>
      </p:sp>
      <p:sp>
        <p:nvSpPr>
          <p:cNvPr id="3" name="Content Placeholder 2"/>
          <p:cNvSpPr>
            <a:spLocks noGrp="1"/>
          </p:cNvSpPr>
          <p:nvPr>
            <p:ph idx="1"/>
          </p:nvPr>
        </p:nvSpPr>
        <p:spPr/>
        <p:txBody>
          <a:bodyPr/>
          <a:lstStyle/>
          <a:p>
            <a:pPr marL="0" indent="0">
              <a:buNone/>
            </a:pPr>
            <a:r>
              <a:rPr lang="en-US" sz="2500" dirty="0"/>
              <a:t>Following are 3 quick scenarios and discussions to increase interaction during your presentation/lecturette and help participants apply what they are learning to practical situations. Revise them if needed to fit your situation, and use them in small groups or pairs, or in the full group. Following is the title of each activity and where you may want to insert it:</a:t>
            </a:r>
          </a:p>
          <a:p>
            <a:pPr marL="233363" indent="-233363"/>
            <a:r>
              <a:rPr lang="en-US" sz="2500" dirty="0"/>
              <a:t>Insert Quick Scenario A: Committee Work Plans after slide 10</a:t>
            </a:r>
          </a:p>
          <a:p>
            <a:pPr marL="233363" indent="-233363"/>
            <a:r>
              <a:rPr lang="en-US" sz="2500" dirty="0"/>
              <a:t>Insert Quick Scenario B: Data Review after slide 20</a:t>
            </a:r>
          </a:p>
          <a:p>
            <a:pPr marL="233363" indent="-233363"/>
            <a:r>
              <a:rPr lang="en-US" sz="2500" dirty="0"/>
              <a:t>Insert Quick Discussion C: Planning Responsibilities after slide 38</a:t>
            </a:r>
          </a:p>
        </p:txBody>
      </p:sp>
    </p:spTree>
    <p:extLst>
      <p:ext uri="{BB962C8B-B14F-4D97-AF65-F5344CB8AC3E}">
        <p14:creationId xmlns:p14="http://schemas.microsoft.com/office/powerpoint/2010/main" val="336391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Annual RWHAP Part A Planning Cycle</a:t>
            </a:r>
          </a:p>
        </p:txBody>
      </p:sp>
      <p:pic>
        <p:nvPicPr>
          <p:cNvPr id="3" name="Picture 2" title="The Annual RWHAP Part A Planning Cy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1" cy="6584250"/>
          </a:xfrm>
          <a:prstGeom prst="rect">
            <a:avLst/>
          </a:prstGeom>
        </p:spPr>
      </p:pic>
    </p:spTree>
    <p:extLst>
      <p:ext uri="{BB962C8B-B14F-4D97-AF65-F5344CB8AC3E}">
        <p14:creationId xmlns:p14="http://schemas.microsoft.com/office/powerpoint/2010/main" val="124924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8094-0E25-4873-92EC-9B1A9D279C32}"/>
              </a:ext>
            </a:extLst>
          </p:cNvPr>
          <p:cNvSpPr>
            <a:spLocks noGrp="1"/>
          </p:cNvSpPr>
          <p:nvPr>
            <p:ph type="title"/>
          </p:nvPr>
        </p:nvSpPr>
        <p:spPr/>
        <p:txBody>
          <a:bodyPr/>
          <a:lstStyle/>
          <a:p>
            <a:r>
              <a:rPr lang="en-US" dirty="0"/>
              <a:t>Quick Scenario A: Committee Work Plans</a:t>
            </a:r>
          </a:p>
        </p:txBody>
      </p:sp>
      <p:sp>
        <p:nvSpPr>
          <p:cNvPr id="3" name="Content Placeholder 2">
            <a:extLst>
              <a:ext uri="{FF2B5EF4-FFF2-40B4-BE49-F238E27FC236}">
                <a16:creationId xmlns:a16="http://schemas.microsoft.com/office/drawing/2014/main" id="{F545CE74-EEC3-4256-AEC1-F115F9A7BF34}"/>
              </a:ext>
            </a:extLst>
          </p:cNvPr>
          <p:cNvSpPr>
            <a:spLocks noGrp="1"/>
          </p:cNvSpPr>
          <p:nvPr>
            <p:ph idx="1"/>
          </p:nvPr>
        </p:nvSpPr>
        <p:spPr>
          <a:xfrm>
            <a:off x="457200" y="1814512"/>
            <a:ext cx="8077200" cy="4724400"/>
          </a:xfrm>
          <a:ln w="38100">
            <a:noFill/>
          </a:ln>
        </p:spPr>
        <p:txBody>
          <a:bodyPr/>
          <a:lstStyle/>
          <a:p>
            <a:pPr marL="0" indent="0">
              <a:spcBef>
                <a:spcPts val="1800"/>
              </a:spcBef>
              <a:buNone/>
            </a:pPr>
            <a:r>
              <a:rPr lang="en-US" sz="2400" dirty="0"/>
              <a:t>Your PC/PB develops a fairly “high level” work plan that includes completion dates for major tasks like Needs Assessment, PSRA, and AAM, based on some due dates from the recipient. Committees use these dates but most have no detailed work plans. There have been some problems in meeting key deadlines, so the Executive Committee wants committees to do more detailed work plans for next year.  The benefits are clear.</a:t>
            </a:r>
          </a:p>
          <a:p>
            <a:pPr marL="457200" indent="-457200">
              <a:spcBef>
                <a:spcPts val="600"/>
              </a:spcBef>
              <a:buFont typeface="+mj-lt"/>
              <a:buAutoNum type="arabicPeriod"/>
            </a:pPr>
            <a:r>
              <a:rPr lang="en-US" sz="2400" dirty="0"/>
              <a:t>What are likely to be the first-year challenges of developing and using committee work plans?</a:t>
            </a:r>
          </a:p>
          <a:p>
            <a:pPr marL="457200" indent="-457200">
              <a:spcBef>
                <a:spcPts val="0"/>
              </a:spcBef>
              <a:buFont typeface="+mj-lt"/>
              <a:buAutoNum type="arabicPeriod"/>
            </a:pPr>
            <a:r>
              <a:rPr lang="en-US" sz="2400" dirty="0"/>
              <a:t>How can the Executive Committee and staff help make this process work?</a:t>
            </a:r>
          </a:p>
          <a:p>
            <a:pPr marL="0" indent="0">
              <a:spcBef>
                <a:spcPts val="1800"/>
              </a:spcBef>
              <a:buNone/>
            </a:pPr>
            <a:endParaRPr lang="en-US" dirty="0"/>
          </a:p>
        </p:txBody>
      </p:sp>
    </p:spTree>
    <p:extLst>
      <p:ext uri="{BB962C8B-B14F-4D97-AF65-F5344CB8AC3E}">
        <p14:creationId xmlns:p14="http://schemas.microsoft.com/office/powerpoint/2010/main" val="2574228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8094-0E25-4873-92EC-9B1A9D279C32}"/>
              </a:ext>
            </a:extLst>
          </p:cNvPr>
          <p:cNvSpPr>
            <a:spLocks noGrp="1"/>
          </p:cNvSpPr>
          <p:nvPr>
            <p:ph type="title"/>
          </p:nvPr>
        </p:nvSpPr>
        <p:spPr/>
        <p:txBody>
          <a:bodyPr/>
          <a:lstStyle/>
          <a:p>
            <a:r>
              <a:rPr lang="en-US" dirty="0"/>
              <a:t>Quick Scenario B: Data Review</a:t>
            </a:r>
          </a:p>
        </p:txBody>
      </p:sp>
      <p:sp>
        <p:nvSpPr>
          <p:cNvPr id="3" name="Content Placeholder 2">
            <a:extLst>
              <a:ext uri="{FF2B5EF4-FFF2-40B4-BE49-F238E27FC236}">
                <a16:creationId xmlns:a16="http://schemas.microsoft.com/office/drawing/2014/main" id="{F545CE74-EEC3-4256-AEC1-F115F9A7BF34}"/>
              </a:ext>
            </a:extLst>
          </p:cNvPr>
          <p:cNvSpPr>
            <a:spLocks noGrp="1"/>
          </p:cNvSpPr>
          <p:nvPr>
            <p:ph idx="1"/>
          </p:nvPr>
        </p:nvSpPr>
        <p:spPr>
          <a:xfrm>
            <a:off x="477982" y="1752599"/>
            <a:ext cx="8285018" cy="4968875"/>
          </a:xfrm>
          <a:ln w="38100">
            <a:noFill/>
          </a:ln>
        </p:spPr>
        <p:txBody>
          <a:bodyPr/>
          <a:lstStyle/>
          <a:p>
            <a:pPr marL="0" indent="0">
              <a:spcBef>
                <a:spcPts val="0"/>
              </a:spcBef>
              <a:buNone/>
            </a:pPr>
            <a:r>
              <a:rPr lang="en-US" sz="2400" dirty="0"/>
              <a:t>Your PC/PB collects or receives a lot of data. It has challenges in getting the data reviewed and integrated, presented to the full PC/PB, and used for decision making. The Co-Chairs suggest two options for improving that process: </a:t>
            </a:r>
          </a:p>
          <a:p>
            <a:pPr>
              <a:spcBef>
                <a:spcPts val="0"/>
              </a:spcBef>
            </a:pPr>
            <a:r>
              <a:rPr lang="en-US" sz="2400" dirty="0"/>
              <a:t>Present data at PC/PB meetings every month or two, with mini-trainings, so everyone becomes comfortable with the data and is ready for major data-based tasks like PSRA; or </a:t>
            </a:r>
          </a:p>
          <a:p>
            <a:pPr>
              <a:spcBef>
                <a:spcPts val="0"/>
              </a:spcBef>
            </a:pPr>
            <a:r>
              <a:rPr lang="en-US" sz="2400" dirty="0"/>
              <a:t>Provide data training to the PC/PB in the spring; have the committees responsible for Needs Assessment and PSRA, with staff assistance, review, integrate, and summarize all data; and have a full-day Data Presentation just before PSRA begins.</a:t>
            </a:r>
          </a:p>
          <a:p>
            <a:pPr marL="457200" indent="-457200">
              <a:spcBef>
                <a:spcPts val="600"/>
              </a:spcBef>
              <a:buFont typeface="+mj-lt"/>
              <a:buAutoNum type="arabicPeriod"/>
            </a:pPr>
            <a:r>
              <a:rPr lang="en-US" sz="2400" dirty="0"/>
              <a:t>Which of these options seems more practical and why?</a:t>
            </a:r>
          </a:p>
          <a:p>
            <a:pPr marL="457200" indent="-457200">
              <a:spcBef>
                <a:spcPts val="0"/>
              </a:spcBef>
              <a:buFont typeface="+mj-lt"/>
              <a:buAutoNum type="arabicPeriod"/>
            </a:pPr>
            <a:r>
              <a:rPr lang="en-US" sz="2400" dirty="0"/>
              <a:t>Can you describe another approach that might work better?  </a:t>
            </a:r>
          </a:p>
        </p:txBody>
      </p:sp>
    </p:spTree>
    <p:extLst>
      <p:ext uri="{BB962C8B-B14F-4D97-AF65-F5344CB8AC3E}">
        <p14:creationId xmlns:p14="http://schemas.microsoft.com/office/powerpoint/2010/main" val="3222027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8094-0E25-4873-92EC-9B1A9D279C32}"/>
              </a:ext>
            </a:extLst>
          </p:cNvPr>
          <p:cNvSpPr>
            <a:spLocks noGrp="1"/>
          </p:cNvSpPr>
          <p:nvPr>
            <p:ph type="title"/>
          </p:nvPr>
        </p:nvSpPr>
        <p:spPr/>
        <p:txBody>
          <a:bodyPr/>
          <a:lstStyle/>
          <a:p>
            <a:r>
              <a:rPr lang="en-US" dirty="0"/>
              <a:t>Quick Discussion C: Planning Responsibilities</a:t>
            </a:r>
          </a:p>
        </p:txBody>
      </p:sp>
      <p:sp>
        <p:nvSpPr>
          <p:cNvPr id="3" name="Content Placeholder 2">
            <a:extLst>
              <a:ext uri="{FF2B5EF4-FFF2-40B4-BE49-F238E27FC236}">
                <a16:creationId xmlns:a16="http://schemas.microsoft.com/office/drawing/2014/main" id="{F545CE74-EEC3-4256-AEC1-F115F9A7BF34}"/>
              </a:ext>
            </a:extLst>
          </p:cNvPr>
          <p:cNvSpPr>
            <a:spLocks noGrp="1"/>
          </p:cNvSpPr>
          <p:nvPr>
            <p:ph idx="1"/>
          </p:nvPr>
        </p:nvSpPr>
        <p:spPr>
          <a:xfrm>
            <a:off x="477982" y="1939203"/>
            <a:ext cx="8229600" cy="4389438"/>
          </a:xfrm>
          <a:ln w="38100">
            <a:noFill/>
          </a:ln>
        </p:spPr>
        <p:txBody>
          <a:bodyPr/>
          <a:lstStyle/>
          <a:p>
            <a:pPr marL="0" indent="0">
              <a:spcBef>
                <a:spcPts val="1800"/>
              </a:spcBef>
              <a:buNone/>
            </a:pPr>
            <a:r>
              <a:rPr lang="en-US" dirty="0"/>
              <a:t>Implementing the planning cycle is a shared responsibility of individual members, committees, the full PC/PB as a body, PC/PB support staff, and the recipient. What actions can PC/PB leadership take to help each of the following successfully meet their responsibilities? [Discuss one, as assigned]:</a:t>
            </a:r>
          </a:p>
          <a:p>
            <a:pPr marL="514350" indent="-514350">
              <a:spcBef>
                <a:spcPts val="600"/>
              </a:spcBef>
              <a:buAutoNum type="arabicPeriod"/>
            </a:pPr>
            <a:r>
              <a:rPr lang="en-US" dirty="0"/>
              <a:t>New PC/PB members</a:t>
            </a:r>
          </a:p>
          <a:p>
            <a:pPr marL="514350" indent="-514350">
              <a:spcBef>
                <a:spcPts val="600"/>
              </a:spcBef>
              <a:buAutoNum type="arabicPeriod"/>
            </a:pPr>
            <a:r>
              <a:rPr lang="en-US" dirty="0"/>
              <a:t>New committee chairs</a:t>
            </a:r>
          </a:p>
          <a:p>
            <a:pPr marL="514350" indent="-514350">
              <a:spcBef>
                <a:spcPts val="600"/>
              </a:spcBef>
              <a:buAutoNum type="arabicPeriod"/>
            </a:pPr>
            <a:r>
              <a:rPr lang="en-US" dirty="0"/>
              <a:t>The PC/PB, through its meetings</a:t>
            </a:r>
          </a:p>
          <a:p>
            <a:pPr marL="0" indent="0">
              <a:spcBef>
                <a:spcPts val="600"/>
              </a:spcBef>
              <a:buNone/>
            </a:pPr>
            <a:endParaRPr lang="en-US" dirty="0"/>
          </a:p>
          <a:p>
            <a:pPr marL="514350" indent="-514350">
              <a:spcBef>
                <a:spcPts val="600"/>
              </a:spcBef>
              <a:buAutoNum type="arabicPeriod"/>
            </a:pPr>
            <a:endParaRPr lang="en-US" dirty="0"/>
          </a:p>
        </p:txBody>
      </p:sp>
    </p:spTree>
    <p:extLst>
      <p:ext uri="{BB962C8B-B14F-4D97-AF65-F5344CB8AC3E}">
        <p14:creationId xmlns:p14="http://schemas.microsoft.com/office/powerpoint/2010/main" val="2349216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200"/>
              <a:t>Activity:  Annual Planning Cycle – Components/Tasks, Responsibilities and Timing </a:t>
            </a:r>
          </a:p>
        </p:txBody>
      </p:sp>
      <p:sp>
        <p:nvSpPr>
          <p:cNvPr id="3" name="Content Placeholder 2">
            <a:extLst>
              <a:ext uri="{FF2B5EF4-FFF2-40B4-BE49-F238E27FC236}">
                <a16:creationId xmlns:a16="http://schemas.microsoft.com/office/drawing/2014/main" id="{D4FD7DCF-7CE2-43FC-9D0F-DFD466C9F396}"/>
              </a:ext>
            </a:extLst>
          </p:cNvPr>
          <p:cNvSpPr>
            <a:spLocks noGrp="1"/>
          </p:cNvSpPr>
          <p:nvPr>
            <p:ph idx="1"/>
          </p:nvPr>
        </p:nvSpPr>
        <p:spPr/>
        <p:txBody>
          <a:bodyPr/>
          <a:lstStyle/>
          <a:p>
            <a:pPr marL="0" indent="0">
              <a:buFont typeface="Arial" panose="020B0604020202020204" pitchFamily="34" charset="0"/>
              <a:buNone/>
              <a:defRPr/>
            </a:pPr>
            <a:r>
              <a:rPr lang="en-US" b="1" dirty="0"/>
              <a:t>Instructions:</a:t>
            </a:r>
          </a:p>
          <a:p>
            <a:pPr marL="514350" indent="-514350">
              <a:buClrTx/>
              <a:buFont typeface="+mj-lt"/>
              <a:buAutoNum type="arabicPeriod"/>
              <a:defRPr/>
            </a:pPr>
            <a:r>
              <a:rPr lang="en-US" sz="2400" dirty="0"/>
              <a:t>Work in a small group, with a facilitator, recorder, and reporter (and perhaps an expert advisor)</a:t>
            </a:r>
          </a:p>
          <a:p>
            <a:pPr marL="514350" indent="-514350">
              <a:buClrTx/>
              <a:buFont typeface="+mj-lt"/>
              <a:buAutoNum type="arabicPeriod"/>
              <a:defRPr/>
            </a:pPr>
            <a:r>
              <a:rPr lang="en-US" sz="2400" dirty="0"/>
              <a:t>Review the blank Annual Planning Cycle Chart and Supporting Information</a:t>
            </a:r>
          </a:p>
          <a:p>
            <a:pPr marL="514350" indent="-514350">
              <a:buClrTx/>
              <a:buFont typeface="+mj-lt"/>
              <a:buAutoNum type="arabicPeriod"/>
              <a:defRPr/>
            </a:pPr>
            <a:r>
              <a:rPr lang="en-US" sz="2400" dirty="0"/>
              <a:t>Work as a group to fill out the Annual Planning Cycle Chart, specifying primary and secondary responsibility for each planning task and starting and ending months</a:t>
            </a:r>
          </a:p>
          <a:p>
            <a:pPr marL="514350" indent="-514350">
              <a:buClrTx/>
              <a:buFont typeface="+mj-lt"/>
              <a:buAutoNum type="arabicPeriod"/>
              <a:defRPr/>
            </a:pPr>
            <a:r>
              <a:rPr lang="en-US" sz="2400" dirty="0"/>
              <a:t>Identify any areas of uncertainty</a:t>
            </a:r>
          </a:p>
          <a:p>
            <a:pPr marL="514350" indent="-514350">
              <a:buClrTx/>
              <a:buFont typeface="+mj-lt"/>
              <a:buAutoNum type="arabicPeriod"/>
              <a:defRPr/>
            </a:pPr>
            <a:r>
              <a:rPr lang="en-US" sz="2400" dirty="0"/>
              <a:t>Be sure your recorder is prepared to present your work to the full group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Planning Cycle Components</a:t>
            </a:r>
          </a:p>
        </p:txBody>
      </p:sp>
      <p:pic>
        <p:nvPicPr>
          <p:cNvPr id="3" name="Picture 2" title="Planning Cycle Compon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0" y="273750"/>
            <a:ext cx="8779000" cy="658425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229600" cy="502920"/>
          </a:xfrm>
        </p:spPr>
        <p:txBody>
          <a:bodyPr anchor="ctr"/>
          <a:lstStyle/>
          <a:p>
            <a:pPr algn="ctr"/>
            <a:r>
              <a:rPr lang="en-US" sz="2000" dirty="0"/>
              <a:t>Annual Planning Cycle Components/Tasks, Responsibilities, and Timing</a:t>
            </a:r>
          </a:p>
        </p:txBody>
      </p:sp>
      <p:graphicFrame>
        <p:nvGraphicFramePr>
          <p:cNvPr id="5" name="Content Placeholder 4" title="Annual Planning Cycle Components/Tasks, Responsibilities, and Timing"/>
          <p:cNvGraphicFramePr>
            <a:graphicFrameLocks noGrp="1"/>
          </p:cNvGraphicFramePr>
          <p:nvPr>
            <p:ph idx="1"/>
            <p:extLst>
              <p:ext uri="{D42A27DB-BD31-4B8C-83A1-F6EECF244321}">
                <p14:modId xmlns:p14="http://schemas.microsoft.com/office/powerpoint/2010/main" val="1532607227"/>
              </p:ext>
            </p:extLst>
          </p:nvPr>
        </p:nvGraphicFramePr>
        <p:xfrm>
          <a:off x="457200" y="948849"/>
          <a:ext cx="8229600" cy="5024057"/>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1895089361"/>
                    </a:ext>
                  </a:extLst>
                </a:gridCol>
                <a:gridCol w="1752600">
                  <a:extLst>
                    <a:ext uri="{9D8B030D-6E8A-4147-A177-3AD203B41FA5}">
                      <a16:colId xmlns:a16="http://schemas.microsoft.com/office/drawing/2014/main" val="2773510293"/>
                    </a:ext>
                  </a:extLst>
                </a:gridCol>
                <a:gridCol w="1752600">
                  <a:extLst>
                    <a:ext uri="{9D8B030D-6E8A-4147-A177-3AD203B41FA5}">
                      <a16:colId xmlns:a16="http://schemas.microsoft.com/office/drawing/2014/main" val="2670135327"/>
                    </a:ext>
                  </a:extLst>
                </a:gridCol>
                <a:gridCol w="1752600">
                  <a:extLst>
                    <a:ext uri="{9D8B030D-6E8A-4147-A177-3AD203B41FA5}">
                      <a16:colId xmlns:a16="http://schemas.microsoft.com/office/drawing/2014/main" val="3716905414"/>
                    </a:ext>
                  </a:extLst>
                </a:gridCol>
              </a:tblGrid>
              <a:tr h="370840">
                <a:tc>
                  <a:txBody>
                    <a:bodyPr/>
                    <a:lstStyle/>
                    <a:p>
                      <a:pPr marL="0" marR="0" indent="0" algn="ctr">
                        <a:lnSpc>
                          <a:spcPct val="100000"/>
                        </a:lnSpc>
                        <a:spcBef>
                          <a:spcPts val="0"/>
                        </a:spcBef>
                        <a:spcAft>
                          <a:spcPts val="25"/>
                        </a:spcAft>
                      </a:pPr>
                      <a:r>
                        <a:rPr lang="en-US" sz="1800" b="1" dirty="0">
                          <a:solidFill>
                            <a:schemeClr val="bg1"/>
                          </a:solidFill>
                          <a:effectLst/>
                          <a:latin typeface="+mn-lt"/>
                        </a:rPr>
                        <a:t>Planning Cycle Component</a:t>
                      </a:r>
                      <a:endParaRPr lang="en-US" sz="1800" b="1" dirty="0">
                        <a:solidFill>
                          <a:schemeClr val="bg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tx2"/>
                    </a:solidFill>
                  </a:tcPr>
                </a:tc>
                <a:tc>
                  <a:txBody>
                    <a:bodyPr/>
                    <a:lstStyle/>
                    <a:p>
                      <a:pPr marL="0" marR="0" indent="0" algn="ctr">
                        <a:lnSpc>
                          <a:spcPct val="100000"/>
                        </a:lnSpc>
                        <a:spcBef>
                          <a:spcPts val="0"/>
                        </a:spcBef>
                        <a:spcAft>
                          <a:spcPts val="25"/>
                        </a:spcAft>
                      </a:pPr>
                      <a:r>
                        <a:rPr lang="en-US" sz="1800" b="1" dirty="0">
                          <a:solidFill>
                            <a:schemeClr val="bg1"/>
                          </a:solidFill>
                          <a:effectLst/>
                          <a:latin typeface="+mn-lt"/>
                        </a:rPr>
                        <a:t>Primary Responsibility</a:t>
                      </a:r>
                      <a:endParaRPr lang="en-US" sz="1800" b="1" dirty="0">
                        <a:solidFill>
                          <a:schemeClr val="bg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tx2"/>
                    </a:solidFill>
                  </a:tcPr>
                </a:tc>
                <a:tc>
                  <a:txBody>
                    <a:bodyPr/>
                    <a:lstStyle/>
                    <a:p>
                      <a:pPr marL="0" marR="0" indent="0" algn="ctr">
                        <a:lnSpc>
                          <a:spcPct val="107000"/>
                        </a:lnSpc>
                        <a:spcBef>
                          <a:spcPts val="0"/>
                        </a:spcBef>
                        <a:spcAft>
                          <a:spcPts val="25"/>
                        </a:spcAft>
                      </a:pPr>
                      <a:r>
                        <a:rPr lang="en-US" sz="1800" b="1" dirty="0">
                          <a:solidFill>
                            <a:schemeClr val="bg1"/>
                          </a:solidFill>
                          <a:effectLst/>
                          <a:latin typeface="+mn-lt"/>
                        </a:rPr>
                        <a:t>Secondary Responsibility</a:t>
                      </a:r>
                      <a:endParaRPr lang="en-US" sz="1800" b="1" dirty="0">
                        <a:solidFill>
                          <a:schemeClr val="bg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tx2"/>
                    </a:solidFill>
                  </a:tcPr>
                </a:tc>
                <a:tc>
                  <a:txBody>
                    <a:bodyPr/>
                    <a:lstStyle/>
                    <a:p>
                      <a:pPr marL="0" marR="0" indent="0" algn="ctr">
                        <a:lnSpc>
                          <a:spcPct val="107000"/>
                        </a:lnSpc>
                        <a:spcBef>
                          <a:spcPts val="0"/>
                        </a:spcBef>
                        <a:spcAft>
                          <a:spcPts val="25"/>
                        </a:spcAft>
                      </a:pPr>
                      <a:r>
                        <a:rPr lang="en-US" sz="1800" b="1" dirty="0">
                          <a:solidFill>
                            <a:schemeClr val="bg1"/>
                          </a:solidFill>
                          <a:effectLst/>
                          <a:latin typeface="+mn-lt"/>
                        </a:rPr>
                        <a:t>Timing: Start-End</a:t>
                      </a:r>
                      <a:endParaRPr lang="en-US" sz="1800" b="1" dirty="0">
                        <a:solidFill>
                          <a:schemeClr val="bg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tx2"/>
                    </a:solidFill>
                  </a:tcPr>
                </a:tc>
                <a:extLst>
                  <a:ext uri="{0D108BD9-81ED-4DB2-BD59-A6C34878D82A}">
                    <a16:rowId xmlns:a16="http://schemas.microsoft.com/office/drawing/2014/main" val="1099645485"/>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Integrated Plan Review/Update</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7292138"/>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Annual Work Plan: “Plan to Plan”</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092443432"/>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Epi Profile</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352120874"/>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Needs Assessment</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595158059"/>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Review of All Data</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576145077"/>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Data Presentation</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980021324"/>
                  </a:ext>
                </a:extLst>
              </a:tr>
              <a:tr h="370840">
                <a:tc>
                  <a:txBody>
                    <a:bodyPr/>
                    <a:lstStyle/>
                    <a:p>
                      <a:pPr marL="0" marR="0" indent="-6350">
                        <a:lnSpc>
                          <a:spcPct val="107000"/>
                        </a:lnSpc>
                        <a:spcBef>
                          <a:spcPts val="0"/>
                        </a:spcBef>
                        <a:spcAft>
                          <a:spcPts val="25"/>
                        </a:spcAft>
                      </a:pPr>
                      <a:r>
                        <a:rPr lang="en-US" sz="1600" b="0" dirty="0">
                          <a:solidFill>
                            <a:schemeClr val="tx1"/>
                          </a:solidFill>
                          <a:effectLst/>
                          <a:latin typeface="+mn-lt"/>
                        </a:rPr>
                        <a:t>Priority Setting</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156689170"/>
                  </a:ext>
                </a:extLst>
              </a:tr>
              <a:tr h="370840">
                <a:tc>
                  <a:txBody>
                    <a:bodyPr/>
                    <a:lstStyle/>
                    <a:p>
                      <a:pPr marL="0" marR="0" indent="-6350">
                        <a:lnSpc>
                          <a:spcPct val="107000"/>
                        </a:lnSpc>
                        <a:spcBef>
                          <a:spcPts val="0"/>
                        </a:spcBef>
                        <a:spcAft>
                          <a:spcPts val="25"/>
                        </a:spcAft>
                      </a:pPr>
                      <a:r>
                        <a:rPr lang="en-US" sz="1600" b="0" dirty="0">
                          <a:solidFill>
                            <a:schemeClr val="tx1"/>
                          </a:solidFill>
                          <a:effectLst/>
                          <a:latin typeface="+mn-lt"/>
                        </a:rPr>
                        <a:t>Resource Allocation</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736029411"/>
                  </a:ext>
                </a:extLst>
              </a:tr>
              <a:tr h="370840">
                <a:tc>
                  <a:txBody>
                    <a:bodyPr/>
                    <a:lstStyle/>
                    <a:p>
                      <a:pPr marL="0" marR="0" indent="-6350">
                        <a:lnSpc>
                          <a:spcPct val="107000"/>
                        </a:lnSpc>
                        <a:spcBef>
                          <a:spcPts val="0"/>
                        </a:spcBef>
                        <a:spcAft>
                          <a:spcPts val="25"/>
                        </a:spcAft>
                      </a:pPr>
                      <a:r>
                        <a:rPr lang="en-US" sz="1600" b="0" dirty="0">
                          <a:solidFill>
                            <a:schemeClr val="tx1"/>
                          </a:solidFill>
                          <a:effectLst/>
                          <a:latin typeface="+mn-lt"/>
                        </a:rPr>
                        <a:t>Directives</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0555876"/>
                  </a:ext>
                </a:extLst>
              </a:tr>
              <a:tr h="370840">
                <a:tc>
                  <a:txBody>
                    <a:bodyPr/>
                    <a:lstStyle/>
                    <a:p>
                      <a:pPr marL="0" marR="0" indent="-6350">
                        <a:lnSpc>
                          <a:spcPct val="107000"/>
                        </a:lnSpc>
                        <a:spcBef>
                          <a:spcPts val="0"/>
                        </a:spcBef>
                        <a:spcAft>
                          <a:spcPts val="25"/>
                        </a:spcAft>
                      </a:pPr>
                      <a:r>
                        <a:rPr lang="en-US" sz="1600" b="0" dirty="0">
                          <a:solidFill>
                            <a:schemeClr val="tx1"/>
                          </a:solidFill>
                          <a:effectLst/>
                          <a:latin typeface="+mn-lt"/>
                        </a:rPr>
                        <a:t>Data Review ($)</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601168625"/>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Reallocation</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44187096"/>
                  </a:ext>
                </a:extLst>
              </a:tr>
              <a:tr h="370840">
                <a:tc>
                  <a:txBody>
                    <a:bodyPr/>
                    <a:lstStyle/>
                    <a:p>
                      <a:pPr marL="0" marR="0" indent="0">
                        <a:lnSpc>
                          <a:spcPct val="107000"/>
                        </a:lnSpc>
                        <a:spcBef>
                          <a:spcPts val="0"/>
                        </a:spcBef>
                        <a:spcAft>
                          <a:spcPts val="25"/>
                        </a:spcAft>
                      </a:pPr>
                      <a:r>
                        <a:rPr lang="en-US" sz="1600" b="0" dirty="0">
                          <a:solidFill>
                            <a:schemeClr val="tx1"/>
                          </a:solidFill>
                          <a:effectLst/>
                          <a:latin typeface="+mn-lt"/>
                        </a:rPr>
                        <a:t>Evaluation and Planning Outcomes</a:t>
                      </a:r>
                      <a:endParaRPr lang="en-US" sz="1600" b="0" dirty="0">
                        <a:solidFill>
                          <a:schemeClr val="tx1"/>
                        </a:solidFill>
                        <a:effectLst/>
                        <a:latin typeface="+mn-lt"/>
                        <a:ea typeface="Calibri" panose="020F0502020204030204" pitchFamily="34" charset="0"/>
                        <a:cs typeface="Calibri" panose="020F0502020204030204" pitchFamily="34" charset="0"/>
                      </a:endParaRPr>
                    </a:p>
                  </a:txBody>
                  <a:tcPr marL="41094" marR="41094" marT="0" marB="0" anchor="ct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35933427"/>
                  </a:ext>
                </a:extLst>
              </a:tr>
            </a:tbl>
          </a:graphicData>
        </a:graphic>
      </p:graphicFrame>
    </p:spTree>
    <p:extLst>
      <p:ext uri="{BB962C8B-B14F-4D97-AF65-F5344CB8AC3E}">
        <p14:creationId xmlns:p14="http://schemas.microsoft.com/office/powerpoint/2010/main" val="45782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Expectations: RWHAP Part A Comprehensive/Integrated Plan</a:t>
            </a:r>
          </a:p>
        </p:txBody>
      </p:sp>
      <p:sp>
        <p:nvSpPr>
          <p:cNvPr id="14339" name="Content Placeholder 2"/>
          <p:cNvSpPr>
            <a:spLocks noGrp="1"/>
          </p:cNvSpPr>
          <p:nvPr>
            <p:ph idx="1"/>
          </p:nvPr>
        </p:nvSpPr>
        <p:spPr/>
        <p:txBody>
          <a:bodyPr/>
          <a:lstStyle/>
          <a:p>
            <a:r>
              <a:rPr lang="en-US" altLang="en-US" dirty="0"/>
              <a:t>Legislation requires preparation of comprehensive plans that set goals and objectives and guide the work of the program</a:t>
            </a:r>
          </a:p>
          <a:p>
            <a:r>
              <a:rPr lang="en-US" altLang="en-US" dirty="0"/>
              <a:t>HRSA/CDC Integrated HIV Prevention and Care Plans, including the Statewide Coordinated Statement of Need (SCSN) for 2017-2022 submitted in September 2016</a:t>
            </a:r>
          </a:p>
          <a:p>
            <a:r>
              <a:rPr lang="en-US" altLang="en-US" dirty="0"/>
              <a:t>PC/PBs play a lead role in plan development, review, and updating</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br>
              <a:rPr lang="en-US" altLang="en-US" dirty="0"/>
            </a:br>
            <a:r>
              <a:rPr lang="en-US" altLang="en-US" dirty="0"/>
              <a:t>Expectations: RWHAP Part A Comprehensive/Integrated Plan (cont.)</a:t>
            </a:r>
          </a:p>
        </p:txBody>
      </p:sp>
      <p:sp>
        <p:nvSpPr>
          <p:cNvPr id="16387" name="Content Placeholder 2"/>
          <p:cNvSpPr>
            <a:spLocks noGrp="1"/>
          </p:cNvSpPr>
          <p:nvPr>
            <p:ph idx="1"/>
          </p:nvPr>
        </p:nvSpPr>
        <p:spPr/>
        <p:txBody>
          <a:bodyPr/>
          <a:lstStyle/>
          <a:p>
            <a:r>
              <a:rPr lang="en-US" altLang="en-US" dirty="0"/>
              <a:t>Programs expected to regularly review Plan progress and refine objectives and strategies as needed – plan should be a living document that guides the annual planning cycle</a:t>
            </a:r>
          </a:p>
          <a:p>
            <a:r>
              <a:rPr lang="en-US" altLang="en-US" dirty="0"/>
              <a:t>Where joint plan was developed with the State’s RWHAP Part B program, the Part A program is expected to have a clear work plan that will help it meet the joint goals of the plan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Work Plan: “Plan to Plan”</a:t>
            </a:r>
          </a:p>
        </p:txBody>
      </p:sp>
      <p:pic>
        <p:nvPicPr>
          <p:cNvPr id="4" name="Content Placeholder 3" title="Annual Work Plan: Plan to Plan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500" y="273750"/>
            <a:ext cx="8779001" cy="6584250"/>
          </a:xfrm>
        </p:spPr>
      </p:pic>
    </p:spTree>
    <p:extLst>
      <p:ext uri="{BB962C8B-B14F-4D97-AF65-F5344CB8AC3E}">
        <p14:creationId xmlns:p14="http://schemas.microsoft.com/office/powerpoint/2010/main" val="30979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Expectations: Annual </a:t>
            </a:r>
            <a:r>
              <a:rPr lang="en-US" altLang="en-US" dirty="0" err="1"/>
              <a:t>Workplan</a:t>
            </a:r>
            <a:endParaRPr lang="en-US" altLang="en-US" dirty="0"/>
          </a:p>
        </p:txBody>
      </p:sp>
      <p:sp>
        <p:nvSpPr>
          <p:cNvPr id="3" name="Content Placeholder 2">
            <a:extLst>
              <a:ext uri="{FF2B5EF4-FFF2-40B4-BE49-F238E27FC236}">
                <a16:creationId xmlns:a16="http://schemas.microsoft.com/office/drawing/2014/main" id="{6B5D138B-F91F-4AB5-BA2E-64222C809B60}"/>
              </a:ext>
            </a:extLst>
          </p:cNvPr>
          <p:cNvSpPr>
            <a:spLocks noGrp="1"/>
          </p:cNvSpPr>
          <p:nvPr>
            <p:ph idx="1"/>
          </p:nvPr>
        </p:nvSpPr>
        <p:spPr/>
        <p:txBody>
          <a:bodyPr/>
          <a:lstStyle/>
          <a:p>
            <a:r>
              <a:rPr lang="en-US" sz="2400" dirty="0"/>
              <a:t>Annual work plan for PC/PB – often in chart format – to guide the planning process, based on:</a:t>
            </a:r>
          </a:p>
          <a:p>
            <a:pPr lvl="1"/>
            <a:r>
              <a:rPr lang="en-US" sz="2000" dirty="0"/>
              <a:t>Current HRSA/CDC Integrated Prevention and Care Plan </a:t>
            </a:r>
          </a:p>
          <a:p>
            <a:pPr lvl="1"/>
            <a:r>
              <a:rPr lang="en-US" sz="2000" dirty="0" err="1"/>
              <a:t>Workplan</a:t>
            </a:r>
            <a:r>
              <a:rPr lang="en-US" sz="2000" dirty="0"/>
              <a:t> in annual application</a:t>
            </a:r>
          </a:p>
          <a:p>
            <a:pPr lvl="1"/>
            <a:r>
              <a:rPr lang="en-US" sz="2000" dirty="0"/>
              <a:t>Legislative and administrative requirements</a:t>
            </a:r>
          </a:p>
          <a:p>
            <a:pPr lvl="1"/>
            <a:r>
              <a:rPr lang="en-US" sz="2000" dirty="0"/>
              <a:t>Local structures and processes</a:t>
            </a:r>
          </a:p>
          <a:p>
            <a:pPr>
              <a:spcBef>
                <a:spcPts val="1200"/>
              </a:spcBef>
            </a:pPr>
            <a:r>
              <a:rPr lang="en-US" sz="2400" dirty="0"/>
              <a:t>Based on an annual master calendar that integrates PC/PB and recipient events, products, and deadlines</a:t>
            </a:r>
          </a:p>
          <a:p>
            <a:pPr>
              <a:spcBef>
                <a:spcPts val="1200"/>
              </a:spcBef>
            </a:pPr>
            <a:r>
              <a:rPr lang="en-US" sz="2400" dirty="0"/>
              <a:t>Committee </a:t>
            </a:r>
            <a:r>
              <a:rPr lang="en-US" sz="2400" dirty="0" err="1"/>
              <a:t>workplans</a:t>
            </a:r>
            <a:r>
              <a:rPr lang="en-US" sz="2400" dirty="0"/>
              <a:t> to coordinate task completion </a:t>
            </a:r>
          </a:p>
          <a:p>
            <a:pPr>
              <a:spcBef>
                <a:spcPts val="1200"/>
              </a:spcBef>
            </a:pPr>
            <a:r>
              <a:rPr lang="en-US" sz="2400" dirty="0"/>
              <a:t>Continuing attention to engaging consumers and other diverse community stakeholders in the planning process</a:t>
            </a:r>
          </a:p>
          <a:p>
            <a:endParaRPr lang="en-US" sz="2400" dirty="0"/>
          </a:p>
        </p:txBody>
      </p:sp>
    </p:spTree>
  </p:cSld>
  <p:clrMapOvr>
    <a:masterClrMapping/>
  </p:clrMapOvr>
</p:sld>
</file>

<file path=ppt/theme/theme1.xml><?xml version="1.0" encoding="utf-8"?>
<a:theme xmlns:a="http://schemas.openxmlformats.org/drawingml/2006/main" name="CHATT-TrainingGuide">
  <a:themeElements>
    <a:clrScheme name="CHATT">
      <a:dk1>
        <a:srgbClr val="313534"/>
      </a:dk1>
      <a:lt1>
        <a:sysClr val="window" lastClr="FFFFFF"/>
      </a:lt1>
      <a:dk2>
        <a:srgbClr val="69726F"/>
      </a:dk2>
      <a:lt2>
        <a:srgbClr val="E0E9E7"/>
      </a:lt2>
      <a:accent1>
        <a:srgbClr val="08B89D"/>
      </a:accent1>
      <a:accent2>
        <a:srgbClr val="BF2625"/>
      </a:accent2>
      <a:accent3>
        <a:srgbClr val="F15F43"/>
      </a:accent3>
      <a:accent4>
        <a:srgbClr val="A7DAD2"/>
      </a:accent4>
      <a:accent5>
        <a:srgbClr val="08B89D"/>
      </a:accent5>
      <a:accent6>
        <a:srgbClr val="F15F43"/>
      </a:accent6>
      <a:hlink>
        <a:srgbClr val="BF2625"/>
      </a:hlink>
      <a:folHlink>
        <a:srgbClr val="F15F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T-TrainingGuide" id="{9994C9A5-EDA4-4A9D-9539-CA8D1B216CD8}" vid="{2304C67C-1C25-4CC7-975A-0E7ED678A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CHATT-TrainingGuide</Template>
  <TotalTime>1965</TotalTime>
  <Words>3366</Words>
  <Application>Microsoft Macintosh PowerPoint</Application>
  <PresentationFormat>On-screen Show (4:3)</PresentationFormat>
  <Paragraphs>339</Paragraphs>
  <Slides>55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CHATT-TrainingGuide</vt:lpstr>
      <vt:lpstr>Participating in Your First  Planning Cycle as a RWHAP Part A PC/PB Member</vt:lpstr>
      <vt:lpstr>Participating in  Your First Planning Cycle</vt:lpstr>
      <vt:lpstr>Training Objectives</vt:lpstr>
      <vt:lpstr>The Annual RWHAP Part A  Planning Cycle</vt:lpstr>
      <vt:lpstr>The Annual RWHAP Part A Planning Cycle</vt:lpstr>
      <vt:lpstr>Expectations: RWHAP Part A Comprehensive/Integrated Plan</vt:lpstr>
      <vt:lpstr> Expectations: RWHAP Part A Comprehensive/Integrated Plan (cont.)</vt:lpstr>
      <vt:lpstr>Annual Work Plan: “Plan to Plan”</vt:lpstr>
      <vt:lpstr>Expectations: Annual Workplan</vt:lpstr>
      <vt:lpstr>Work Plan Format: Examples/Excerpts</vt:lpstr>
      <vt:lpstr>Epi Profile and Needs Assessment</vt:lpstr>
      <vt:lpstr>Expectations: Epidemiologic Profile</vt:lpstr>
      <vt:lpstr>Expectations: Epidemiologic Profile (cont.)</vt:lpstr>
      <vt:lpstr>Expectations: Needs Assessment</vt:lpstr>
      <vt:lpstr>Expectations: Needs Assessment (cont.)</vt:lpstr>
      <vt:lpstr>Needs Assessment: Sound Practices</vt:lpstr>
      <vt:lpstr>Review of Data</vt:lpstr>
      <vt:lpstr>Types of Data Needed  for RWHAP Part A Planning</vt:lpstr>
      <vt:lpstr>Expectations: Access to &amp; Use of Data</vt:lpstr>
      <vt:lpstr>Expectations: Review of All Data</vt:lpstr>
      <vt:lpstr>Priority Setting and Resource Allocation</vt:lpstr>
      <vt:lpstr>Expectations: Priority Setting and Resource Allocation (PSRA)</vt:lpstr>
      <vt:lpstr>PSRA: Sound Practices</vt:lpstr>
      <vt:lpstr>Ensuring Fairness and Avoiding Grievances</vt:lpstr>
      <vt:lpstr>Members as Advocates &amp; Planners</vt:lpstr>
      <vt:lpstr>Members as Advocates &amp; Planners (cont.)</vt:lpstr>
      <vt:lpstr>Data Review and Reallocation</vt:lpstr>
      <vt:lpstr>Expectations: Expenditures Data Review and Reallocation</vt:lpstr>
      <vt:lpstr>Evaluation and Planning Outcomes</vt:lpstr>
      <vt:lpstr>Expectations:  Evaluation and Planning Outcomes</vt:lpstr>
      <vt:lpstr>Successfully Completing  Annual Planning</vt:lpstr>
      <vt:lpstr>If you have an integrated prevention-care planning body…</vt:lpstr>
      <vt:lpstr>Key Planning Challenges</vt:lpstr>
      <vt:lpstr>Responsibilities: Committees</vt:lpstr>
      <vt:lpstr>Responsibilities: Executive Committee</vt:lpstr>
      <vt:lpstr>Responsibilities: Full PC/PB</vt:lpstr>
      <vt:lpstr>Responsibilities: Individual Members</vt:lpstr>
      <vt:lpstr>Responsibilities: PC/PB Support Staff</vt:lpstr>
      <vt:lpstr>        How the PC/PB and Recipient Collaborate in Annual Planning</vt:lpstr>
      <vt:lpstr>Shared Responsibilities</vt:lpstr>
      <vt:lpstr>Shared Responsibilities (cont.)</vt:lpstr>
      <vt:lpstr>Annotated Flow Chart of the Annual RWHAP Part A Planning Cycle</vt:lpstr>
      <vt:lpstr>Timing is Everything!</vt:lpstr>
      <vt:lpstr>Time-Sensitive PC/PB Needs</vt:lpstr>
      <vt:lpstr>Time-Sensitive Recipient Needs </vt:lpstr>
      <vt:lpstr>Sound Practices for Collaboration</vt:lpstr>
      <vt:lpstr>Sum Up</vt:lpstr>
      <vt:lpstr>Optional Slides for Activity</vt:lpstr>
      <vt:lpstr>Quick Activities to Apply Learning</vt:lpstr>
      <vt:lpstr>Quick Scenario A: Committee Work Plans</vt:lpstr>
      <vt:lpstr>Quick Scenario B: Data Review</vt:lpstr>
      <vt:lpstr>Quick Discussion C: Planning Responsibilities</vt:lpstr>
      <vt:lpstr>Activity:  Annual Planning Cycle – Components/Tasks, Responsibilities and Timing </vt:lpstr>
      <vt:lpstr>Planning Cycle Components</vt:lpstr>
      <vt:lpstr>Annual Planning Cycle Components/Tasks, Responsibilities, and Timing</vt:lpstr>
    </vt:vector>
  </TitlesOfParts>
  <Company>John Snow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in Your First  Planning Cycle as a RWHAP Part A PC/PB Member</dc:title>
  <dc:creator>JSI</dc:creator>
  <cp:keywords>RWHAP</cp:keywords>
  <cp:lastModifiedBy>Amanda MacEvitt</cp:lastModifiedBy>
  <cp:revision>166</cp:revision>
  <cp:lastPrinted>2018-03-14T18:21:37Z</cp:lastPrinted>
  <dcterms:created xsi:type="dcterms:W3CDTF">2018-02-12T17:54:35Z</dcterms:created>
  <dcterms:modified xsi:type="dcterms:W3CDTF">2020-10-27T16:17:18Z</dcterms:modified>
</cp:coreProperties>
</file>