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617" r:id="rId2"/>
    <p:sldId id="611" r:id="rId3"/>
    <p:sldId id="612" r:id="rId4"/>
    <p:sldId id="613" r:id="rId5"/>
    <p:sldId id="614" r:id="rId6"/>
    <p:sldId id="615" r:id="rId7"/>
    <p:sldId id="597" r:id="rId8"/>
    <p:sldId id="598" r:id="rId9"/>
    <p:sldId id="600" r:id="rId10"/>
    <p:sldId id="601" r:id="rId11"/>
    <p:sldId id="602" r:id="rId12"/>
    <p:sldId id="603" r:id="rId13"/>
    <p:sldId id="604" r:id="rId14"/>
    <p:sldId id="605" r:id="rId15"/>
    <p:sldId id="606" r:id="rId16"/>
    <p:sldId id="607" r:id="rId17"/>
    <p:sldId id="608" r:id="rId18"/>
    <p:sldId id="609" r:id="rId19"/>
    <p:sldId id="618" r:id="rId20"/>
    <p:sldId id="610" r:id="rId21"/>
    <p:sldId id="619" r:id="rId2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opprplGoth Bd BT"/>
        <a:ea typeface="+mn-ea"/>
        <a:cs typeface="+mn-cs"/>
      </a:defRPr>
    </a:lvl1pPr>
    <a:lvl2pPr marL="457200" algn="l" rtl="0" fontAlgn="base">
      <a:spcBef>
        <a:spcPct val="0"/>
      </a:spcBef>
      <a:spcAft>
        <a:spcPct val="0"/>
      </a:spcAft>
      <a:defRPr kern="1200">
        <a:solidFill>
          <a:schemeClr val="tx1"/>
        </a:solidFill>
        <a:latin typeface="CopprplGoth Bd BT"/>
        <a:ea typeface="+mn-ea"/>
        <a:cs typeface="+mn-cs"/>
      </a:defRPr>
    </a:lvl2pPr>
    <a:lvl3pPr marL="914400" algn="l" rtl="0" fontAlgn="base">
      <a:spcBef>
        <a:spcPct val="0"/>
      </a:spcBef>
      <a:spcAft>
        <a:spcPct val="0"/>
      </a:spcAft>
      <a:defRPr kern="1200">
        <a:solidFill>
          <a:schemeClr val="tx1"/>
        </a:solidFill>
        <a:latin typeface="CopprplGoth Bd BT"/>
        <a:ea typeface="+mn-ea"/>
        <a:cs typeface="+mn-cs"/>
      </a:defRPr>
    </a:lvl3pPr>
    <a:lvl4pPr marL="1371600" algn="l" rtl="0" fontAlgn="base">
      <a:spcBef>
        <a:spcPct val="0"/>
      </a:spcBef>
      <a:spcAft>
        <a:spcPct val="0"/>
      </a:spcAft>
      <a:defRPr kern="1200">
        <a:solidFill>
          <a:schemeClr val="tx1"/>
        </a:solidFill>
        <a:latin typeface="CopprplGoth Bd BT"/>
        <a:ea typeface="+mn-ea"/>
        <a:cs typeface="+mn-cs"/>
      </a:defRPr>
    </a:lvl4pPr>
    <a:lvl5pPr marL="1828800" algn="l" rtl="0" fontAlgn="base">
      <a:spcBef>
        <a:spcPct val="0"/>
      </a:spcBef>
      <a:spcAft>
        <a:spcPct val="0"/>
      </a:spcAft>
      <a:defRPr kern="1200">
        <a:solidFill>
          <a:schemeClr val="tx1"/>
        </a:solidFill>
        <a:latin typeface="CopprplGoth Bd BT"/>
        <a:ea typeface="+mn-ea"/>
        <a:cs typeface="+mn-cs"/>
      </a:defRPr>
    </a:lvl5pPr>
    <a:lvl6pPr marL="2286000" algn="l" defTabSz="914400" rtl="0" eaLnBrk="1" latinLnBrk="0" hangingPunct="1">
      <a:defRPr kern="1200">
        <a:solidFill>
          <a:schemeClr val="tx1"/>
        </a:solidFill>
        <a:latin typeface="CopprplGoth Bd BT"/>
        <a:ea typeface="+mn-ea"/>
        <a:cs typeface="+mn-cs"/>
      </a:defRPr>
    </a:lvl6pPr>
    <a:lvl7pPr marL="2743200" algn="l" defTabSz="914400" rtl="0" eaLnBrk="1" latinLnBrk="0" hangingPunct="1">
      <a:defRPr kern="1200">
        <a:solidFill>
          <a:schemeClr val="tx1"/>
        </a:solidFill>
        <a:latin typeface="CopprplGoth Bd BT"/>
        <a:ea typeface="+mn-ea"/>
        <a:cs typeface="+mn-cs"/>
      </a:defRPr>
    </a:lvl7pPr>
    <a:lvl8pPr marL="3200400" algn="l" defTabSz="914400" rtl="0" eaLnBrk="1" latinLnBrk="0" hangingPunct="1">
      <a:defRPr kern="1200">
        <a:solidFill>
          <a:schemeClr val="tx1"/>
        </a:solidFill>
        <a:latin typeface="CopprplGoth Bd BT"/>
        <a:ea typeface="+mn-ea"/>
        <a:cs typeface="+mn-cs"/>
      </a:defRPr>
    </a:lvl8pPr>
    <a:lvl9pPr marL="3657600" algn="l" defTabSz="914400" rtl="0" eaLnBrk="1" latinLnBrk="0" hangingPunct="1">
      <a:defRPr kern="1200">
        <a:solidFill>
          <a:schemeClr val="tx1"/>
        </a:solidFill>
        <a:latin typeface="CopprplGoth Bd B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57590"/>
    <a:srgbClr val="056594"/>
    <a:srgbClr val="FFFFCC"/>
    <a:srgbClr val="F2F2F2"/>
    <a:srgbClr val="FFE7FF"/>
    <a:srgbClr val="078A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1000" autoAdjust="0"/>
  </p:normalViewPr>
  <p:slideViewPr>
    <p:cSldViewPr>
      <p:cViewPr>
        <p:scale>
          <a:sx n="80" d="100"/>
          <a:sy n="80" d="100"/>
        </p:scale>
        <p:origin x="-2514" y="-3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028"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A17C15-B1BE-43EB-BB79-B23FCE422CD4}" type="doc">
      <dgm:prSet loTypeId="urn:microsoft.com/office/officeart/2005/8/layout/hList6" loCatId="list" qsTypeId="urn:microsoft.com/office/officeart/2005/8/quickstyle/simple1" qsCatId="simple" csTypeId="urn:microsoft.com/office/officeart/2005/8/colors/colorful2" csCatId="colorful" phldr="1"/>
      <dgm:spPr/>
      <dgm:t>
        <a:bodyPr/>
        <a:lstStyle/>
        <a:p>
          <a:endParaRPr lang="en-US"/>
        </a:p>
      </dgm:t>
    </dgm:pt>
    <dgm:pt modelId="{400AF633-8A43-44DF-9676-F91C6B54BD14}">
      <dgm:prSet/>
      <dgm:spPr/>
      <dgm:t>
        <a:bodyPr/>
        <a:lstStyle/>
        <a:p>
          <a:pPr rtl="0"/>
          <a:r>
            <a:rPr lang="en-US" dirty="0" smtClean="0"/>
            <a:t>At or below 100% of FPL – 0%</a:t>
          </a:r>
          <a:endParaRPr lang="en-US" dirty="0"/>
        </a:p>
      </dgm:t>
    </dgm:pt>
    <dgm:pt modelId="{7D8F149B-B5E0-40A5-81A2-69C0717ED339}" type="parTrans" cxnId="{85B131E6-0A93-4C9F-9C30-DF82256255D4}">
      <dgm:prSet/>
      <dgm:spPr/>
      <dgm:t>
        <a:bodyPr/>
        <a:lstStyle/>
        <a:p>
          <a:endParaRPr lang="en-US"/>
        </a:p>
      </dgm:t>
    </dgm:pt>
    <dgm:pt modelId="{A302298D-446A-4D05-ACC3-8227D2217C51}" type="sibTrans" cxnId="{85B131E6-0A93-4C9F-9C30-DF82256255D4}">
      <dgm:prSet/>
      <dgm:spPr/>
      <dgm:t>
        <a:bodyPr/>
        <a:lstStyle/>
        <a:p>
          <a:endParaRPr lang="en-US"/>
        </a:p>
      </dgm:t>
    </dgm:pt>
    <dgm:pt modelId="{878759F4-88D9-43E6-AC09-A897F0743157}">
      <dgm:prSet/>
      <dgm:spPr/>
      <dgm:t>
        <a:bodyPr/>
        <a:lstStyle/>
        <a:p>
          <a:pPr rtl="0"/>
          <a:r>
            <a:rPr lang="en-US" dirty="0" smtClean="0"/>
            <a:t>100% - 200% of Poverty – </a:t>
          </a:r>
        </a:p>
        <a:p>
          <a:pPr rtl="0"/>
          <a:r>
            <a:rPr lang="en-US" dirty="0" smtClean="0"/>
            <a:t>No more than 5% of gross annual income</a:t>
          </a:r>
          <a:endParaRPr lang="en-US" dirty="0"/>
        </a:p>
      </dgm:t>
    </dgm:pt>
    <dgm:pt modelId="{6FDA9861-7B3E-4860-912D-AE5823CA44EE}" type="parTrans" cxnId="{DB183639-CE61-46D2-91D6-1EAD7B9A5620}">
      <dgm:prSet/>
      <dgm:spPr/>
      <dgm:t>
        <a:bodyPr/>
        <a:lstStyle/>
        <a:p>
          <a:endParaRPr lang="en-US"/>
        </a:p>
      </dgm:t>
    </dgm:pt>
    <dgm:pt modelId="{81D130D4-07FE-4C6E-BADA-6A7AEC3A40EC}" type="sibTrans" cxnId="{DB183639-CE61-46D2-91D6-1EAD7B9A5620}">
      <dgm:prSet/>
      <dgm:spPr/>
      <dgm:t>
        <a:bodyPr/>
        <a:lstStyle/>
        <a:p>
          <a:endParaRPr lang="en-US"/>
        </a:p>
      </dgm:t>
    </dgm:pt>
    <dgm:pt modelId="{EE4E119F-215A-4626-B661-A48913986E67}">
      <dgm:prSet/>
      <dgm:spPr/>
      <dgm:t>
        <a:bodyPr/>
        <a:lstStyle/>
        <a:p>
          <a:pPr rtl="0"/>
          <a:r>
            <a:rPr lang="en-US" dirty="0" smtClean="0">
              <a:solidFill>
                <a:srgbClr val="057590"/>
              </a:solidFill>
            </a:rPr>
            <a:t>200% - 300% of Poverty – </a:t>
          </a:r>
        </a:p>
        <a:p>
          <a:pPr rtl="0"/>
          <a:r>
            <a:rPr lang="en-US" dirty="0" smtClean="0">
              <a:solidFill>
                <a:srgbClr val="057590"/>
              </a:solidFill>
            </a:rPr>
            <a:t>No more than 7% of gross annual income</a:t>
          </a:r>
          <a:endParaRPr lang="en-US" dirty="0">
            <a:solidFill>
              <a:srgbClr val="057590"/>
            </a:solidFill>
          </a:endParaRPr>
        </a:p>
      </dgm:t>
    </dgm:pt>
    <dgm:pt modelId="{43D7D92B-4C15-4A35-8890-40113E37ECB4}" type="parTrans" cxnId="{7670C7D1-41A7-4136-9A4D-EC696226E22E}">
      <dgm:prSet/>
      <dgm:spPr/>
      <dgm:t>
        <a:bodyPr/>
        <a:lstStyle/>
        <a:p>
          <a:endParaRPr lang="en-US"/>
        </a:p>
      </dgm:t>
    </dgm:pt>
    <dgm:pt modelId="{2493B8A5-1F35-4C54-9B77-E9CC50550209}" type="sibTrans" cxnId="{7670C7D1-41A7-4136-9A4D-EC696226E22E}">
      <dgm:prSet/>
      <dgm:spPr/>
      <dgm:t>
        <a:bodyPr/>
        <a:lstStyle/>
        <a:p>
          <a:endParaRPr lang="en-US"/>
        </a:p>
      </dgm:t>
    </dgm:pt>
    <dgm:pt modelId="{AD2C4FFE-2142-47A2-A7F5-6808F24DCE6C}">
      <dgm:prSet/>
      <dgm:spPr>
        <a:solidFill>
          <a:schemeClr val="accent3">
            <a:lumMod val="85000"/>
          </a:schemeClr>
        </a:solidFill>
      </dgm:spPr>
      <dgm:t>
        <a:bodyPr/>
        <a:lstStyle/>
        <a:p>
          <a:pPr rtl="0"/>
          <a:r>
            <a:rPr lang="en-US" dirty="0" smtClean="0">
              <a:solidFill>
                <a:srgbClr val="057590"/>
              </a:solidFill>
            </a:rPr>
            <a:t>&gt;300% of Poverty – </a:t>
          </a:r>
        </a:p>
        <a:p>
          <a:pPr rtl="0"/>
          <a:r>
            <a:rPr lang="en-US" dirty="0" smtClean="0">
              <a:solidFill>
                <a:srgbClr val="057590"/>
              </a:solidFill>
            </a:rPr>
            <a:t>No more than 10% of gross annual income</a:t>
          </a:r>
          <a:endParaRPr lang="en-US" dirty="0">
            <a:solidFill>
              <a:srgbClr val="057590"/>
            </a:solidFill>
          </a:endParaRPr>
        </a:p>
      </dgm:t>
    </dgm:pt>
    <dgm:pt modelId="{2121AAFC-2C1A-44F8-8EB6-ED6C4867C001}" type="parTrans" cxnId="{B8988E90-2420-4593-AF92-644DD7989B91}">
      <dgm:prSet/>
      <dgm:spPr/>
      <dgm:t>
        <a:bodyPr/>
        <a:lstStyle/>
        <a:p>
          <a:endParaRPr lang="en-US"/>
        </a:p>
      </dgm:t>
    </dgm:pt>
    <dgm:pt modelId="{CB54D6C4-1463-4FD7-8411-5D3995483DEA}" type="sibTrans" cxnId="{B8988E90-2420-4593-AF92-644DD7989B91}">
      <dgm:prSet/>
      <dgm:spPr/>
      <dgm:t>
        <a:bodyPr/>
        <a:lstStyle/>
        <a:p>
          <a:endParaRPr lang="en-US"/>
        </a:p>
      </dgm:t>
    </dgm:pt>
    <dgm:pt modelId="{C253BD7A-3EE6-4F80-8643-EC829849DDA6}" type="pres">
      <dgm:prSet presAssocID="{C6A17C15-B1BE-43EB-BB79-B23FCE422CD4}" presName="Name0" presStyleCnt="0">
        <dgm:presLayoutVars>
          <dgm:dir/>
          <dgm:resizeHandles val="exact"/>
        </dgm:presLayoutVars>
      </dgm:prSet>
      <dgm:spPr/>
      <dgm:t>
        <a:bodyPr/>
        <a:lstStyle/>
        <a:p>
          <a:endParaRPr lang="en-US"/>
        </a:p>
      </dgm:t>
    </dgm:pt>
    <dgm:pt modelId="{8AB9AD89-0996-4E77-83E4-B1EA0420E185}" type="pres">
      <dgm:prSet presAssocID="{400AF633-8A43-44DF-9676-F91C6B54BD14}" presName="node" presStyleLbl="node1" presStyleIdx="0" presStyleCnt="4">
        <dgm:presLayoutVars>
          <dgm:bulletEnabled val="1"/>
        </dgm:presLayoutVars>
      </dgm:prSet>
      <dgm:spPr/>
      <dgm:t>
        <a:bodyPr/>
        <a:lstStyle/>
        <a:p>
          <a:endParaRPr lang="en-US"/>
        </a:p>
      </dgm:t>
    </dgm:pt>
    <dgm:pt modelId="{4E9A5D02-D77C-4A86-80CF-AA2D138AEBCD}" type="pres">
      <dgm:prSet presAssocID="{A302298D-446A-4D05-ACC3-8227D2217C51}" presName="sibTrans" presStyleCnt="0"/>
      <dgm:spPr/>
      <dgm:t>
        <a:bodyPr/>
        <a:lstStyle/>
        <a:p>
          <a:endParaRPr lang="en-US"/>
        </a:p>
      </dgm:t>
    </dgm:pt>
    <dgm:pt modelId="{16790358-8933-4374-8B44-8E1CC031E08E}" type="pres">
      <dgm:prSet presAssocID="{878759F4-88D9-43E6-AC09-A897F0743157}" presName="node" presStyleLbl="node1" presStyleIdx="1" presStyleCnt="4">
        <dgm:presLayoutVars>
          <dgm:bulletEnabled val="1"/>
        </dgm:presLayoutVars>
      </dgm:prSet>
      <dgm:spPr/>
      <dgm:t>
        <a:bodyPr/>
        <a:lstStyle/>
        <a:p>
          <a:endParaRPr lang="en-US"/>
        </a:p>
      </dgm:t>
    </dgm:pt>
    <dgm:pt modelId="{E5E652FF-A6F1-4565-90D3-531AC1CBC5B5}" type="pres">
      <dgm:prSet presAssocID="{81D130D4-07FE-4C6E-BADA-6A7AEC3A40EC}" presName="sibTrans" presStyleCnt="0"/>
      <dgm:spPr/>
      <dgm:t>
        <a:bodyPr/>
        <a:lstStyle/>
        <a:p>
          <a:endParaRPr lang="en-US"/>
        </a:p>
      </dgm:t>
    </dgm:pt>
    <dgm:pt modelId="{889795A9-F2D9-4BE8-9EA2-4663FB6441C9}" type="pres">
      <dgm:prSet presAssocID="{EE4E119F-215A-4626-B661-A48913986E67}" presName="node" presStyleLbl="node1" presStyleIdx="2" presStyleCnt="4">
        <dgm:presLayoutVars>
          <dgm:bulletEnabled val="1"/>
        </dgm:presLayoutVars>
      </dgm:prSet>
      <dgm:spPr/>
      <dgm:t>
        <a:bodyPr/>
        <a:lstStyle/>
        <a:p>
          <a:endParaRPr lang="en-US"/>
        </a:p>
      </dgm:t>
    </dgm:pt>
    <dgm:pt modelId="{69739C31-AF0E-4484-9381-E337C02C541F}" type="pres">
      <dgm:prSet presAssocID="{2493B8A5-1F35-4C54-9B77-E9CC50550209}" presName="sibTrans" presStyleCnt="0"/>
      <dgm:spPr/>
      <dgm:t>
        <a:bodyPr/>
        <a:lstStyle/>
        <a:p>
          <a:endParaRPr lang="en-US"/>
        </a:p>
      </dgm:t>
    </dgm:pt>
    <dgm:pt modelId="{9A6B15FF-A136-4E87-B10D-0AB4B9C06FAF}" type="pres">
      <dgm:prSet presAssocID="{AD2C4FFE-2142-47A2-A7F5-6808F24DCE6C}" presName="node" presStyleLbl="node1" presStyleIdx="3" presStyleCnt="4">
        <dgm:presLayoutVars>
          <dgm:bulletEnabled val="1"/>
        </dgm:presLayoutVars>
      </dgm:prSet>
      <dgm:spPr/>
      <dgm:t>
        <a:bodyPr/>
        <a:lstStyle/>
        <a:p>
          <a:endParaRPr lang="en-US"/>
        </a:p>
      </dgm:t>
    </dgm:pt>
  </dgm:ptLst>
  <dgm:cxnLst>
    <dgm:cxn modelId="{7670C7D1-41A7-4136-9A4D-EC696226E22E}" srcId="{C6A17C15-B1BE-43EB-BB79-B23FCE422CD4}" destId="{EE4E119F-215A-4626-B661-A48913986E67}" srcOrd="2" destOrd="0" parTransId="{43D7D92B-4C15-4A35-8890-40113E37ECB4}" sibTransId="{2493B8A5-1F35-4C54-9B77-E9CC50550209}"/>
    <dgm:cxn modelId="{C8D57F17-F522-4ED1-945F-40AC656884B6}" type="presOf" srcId="{EE4E119F-215A-4626-B661-A48913986E67}" destId="{889795A9-F2D9-4BE8-9EA2-4663FB6441C9}" srcOrd="0" destOrd="0" presId="urn:microsoft.com/office/officeart/2005/8/layout/hList6"/>
    <dgm:cxn modelId="{DB183639-CE61-46D2-91D6-1EAD7B9A5620}" srcId="{C6A17C15-B1BE-43EB-BB79-B23FCE422CD4}" destId="{878759F4-88D9-43E6-AC09-A897F0743157}" srcOrd="1" destOrd="0" parTransId="{6FDA9861-7B3E-4860-912D-AE5823CA44EE}" sibTransId="{81D130D4-07FE-4C6E-BADA-6A7AEC3A40EC}"/>
    <dgm:cxn modelId="{6A3801A7-171B-4D22-92EC-912303045C84}" type="presOf" srcId="{400AF633-8A43-44DF-9676-F91C6B54BD14}" destId="{8AB9AD89-0996-4E77-83E4-B1EA0420E185}" srcOrd="0" destOrd="0" presId="urn:microsoft.com/office/officeart/2005/8/layout/hList6"/>
    <dgm:cxn modelId="{B8988E90-2420-4593-AF92-644DD7989B91}" srcId="{C6A17C15-B1BE-43EB-BB79-B23FCE422CD4}" destId="{AD2C4FFE-2142-47A2-A7F5-6808F24DCE6C}" srcOrd="3" destOrd="0" parTransId="{2121AAFC-2C1A-44F8-8EB6-ED6C4867C001}" sibTransId="{CB54D6C4-1463-4FD7-8411-5D3995483DEA}"/>
    <dgm:cxn modelId="{85B131E6-0A93-4C9F-9C30-DF82256255D4}" srcId="{C6A17C15-B1BE-43EB-BB79-B23FCE422CD4}" destId="{400AF633-8A43-44DF-9676-F91C6B54BD14}" srcOrd="0" destOrd="0" parTransId="{7D8F149B-B5E0-40A5-81A2-69C0717ED339}" sibTransId="{A302298D-446A-4D05-ACC3-8227D2217C51}"/>
    <dgm:cxn modelId="{8626EFBA-04BD-4E77-B99A-3E2EFAA01BC3}" type="presOf" srcId="{878759F4-88D9-43E6-AC09-A897F0743157}" destId="{16790358-8933-4374-8B44-8E1CC031E08E}" srcOrd="0" destOrd="0" presId="urn:microsoft.com/office/officeart/2005/8/layout/hList6"/>
    <dgm:cxn modelId="{1CE2F034-A3B0-40CD-B0C7-43158D0AAA68}" type="presOf" srcId="{C6A17C15-B1BE-43EB-BB79-B23FCE422CD4}" destId="{C253BD7A-3EE6-4F80-8643-EC829849DDA6}" srcOrd="0" destOrd="0" presId="urn:microsoft.com/office/officeart/2005/8/layout/hList6"/>
    <dgm:cxn modelId="{CE136A69-B7D9-42BD-BD0F-124CD44547F1}" type="presOf" srcId="{AD2C4FFE-2142-47A2-A7F5-6808F24DCE6C}" destId="{9A6B15FF-A136-4E87-B10D-0AB4B9C06FAF}" srcOrd="0" destOrd="0" presId="urn:microsoft.com/office/officeart/2005/8/layout/hList6"/>
    <dgm:cxn modelId="{18943262-0297-4527-B52F-D11AAE11F45C}" type="presParOf" srcId="{C253BD7A-3EE6-4F80-8643-EC829849DDA6}" destId="{8AB9AD89-0996-4E77-83E4-B1EA0420E185}" srcOrd="0" destOrd="0" presId="urn:microsoft.com/office/officeart/2005/8/layout/hList6"/>
    <dgm:cxn modelId="{92693C2A-925C-4F11-8AC6-2C90DD489E3B}" type="presParOf" srcId="{C253BD7A-3EE6-4F80-8643-EC829849DDA6}" destId="{4E9A5D02-D77C-4A86-80CF-AA2D138AEBCD}" srcOrd="1" destOrd="0" presId="urn:microsoft.com/office/officeart/2005/8/layout/hList6"/>
    <dgm:cxn modelId="{E6F7C91B-74A8-4ED7-8790-E80A6F568F29}" type="presParOf" srcId="{C253BD7A-3EE6-4F80-8643-EC829849DDA6}" destId="{16790358-8933-4374-8B44-8E1CC031E08E}" srcOrd="2" destOrd="0" presId="urn:microsoft.com/office/officeart/2005/8/layout/hList6"/>
    <dgm:cxn modelId="{F60B21B7-EE76-46AC-AB86-B54B45FB28D3}" type="presParOf" srcId="{C253BD7A-3EE6-4F80-8643-EC829849DDA6}" destId="{E5E652FF-A6F1-4565-90D3-531AC1CBC5B5}" srcOrd="3" destOrd="0" presId="urn:microsoft.com/office/officeart/2005/8/layout/hList6"/>
    <dgm:cxn modelId="{75919134-7B4D-431F-90C6-EF5C62BABA4C}" type="presParOf" srcId="{C253BD7A-3EE6-4F80-8643-EC829849DDA6}" destId="{889795A9-F2D9-4BE8-9EA2-4663FB6441C9}" srcOrd="4" destOrd="0" presId="urn:microsoft.com/office/officeart/2005/8/layout/hList6"/>
    <dgm:cxn modelId="{7B136EF8-3627-4F28-8022-FAA2CC456006}" type="presParOf" srcId="{C253BD7A-3EE6-4F80-8643-EC829849DDA6}" destId="{69739C31-AF0E-4484-9381-E337C02C541F}" srcOrd="5" destOrd="0" presId="urn:microsoft.com/office/officeart/2005/8/layout/hList6"/>
    <dgm:cxn modelId="{00FAE19F-3F12-4175-958E-9CED54F55B87}" type="presParOf" srcId="{C253BD7A-3EE6-4F80-8643-EC829849DDA6}" destId="{9A6B15FF-A136-4E87-B10D-0AB4B9C06FAF}"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B9AD89-0996-4E77-83E4-B1EA0420E185}">
      <dsp:nvSpPr>
        <dsp:cNvPr id="0" name=""/>
        <dsp:cNvSpPr/>
      </dsp:nvSpPr>
      <dsp:spPr>
        <a:xfrm rot="16200000">
          <a:off x="-1136159" y="1138032"/>
          <a:ext cx="4114800" cy="1838734"/>
        </a:xfrm>
        <a:prstGeom prst="flowChartManualOperati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19499" bIns="0" numCol="1" spcCol="1270" anchor="ctr" anchorCtr="0">
          <a:noAutofit/>
        </a:bodyPr>
        <a:lstStyle/>
        <a:p>
          <a:pPr lvl="0" algn="ctr" defTabSz="844550" rtl="0">
            <a:lnSpc>
              <a:spcPct val="90000"/>
            </a:lnSpc>
            <a:spcBef>
              <a:spcPct val="0"/>
            </a:spcBef>
            <a:spcAft>
              <a:spcPct val="35000"/>
            </a:spcAft>
          </a:pPr>
          <a:r>
            <a:rPr lang="en-US" sz="1900" kern="1200" dirty="0" smtClean="0"/>
            <a:t>At or below 100% of FPL – 0%</a:t>
          </a:r>
          <a:endParaRPr lang="en-US" sz="1900" kern="1200" dirty="0"/>
        </a:p>
      </dsp:txBody>
      <dsp:txXfrm rot="5400000">
        <a:off x="1874" y="822959"/>
        <a:ext cx="1838734" cy="2468880"/>
      </dsp:txXfrm>
    </dsp:sp>
    <dsp:sp modelId="{16790358-8933-4374-8B44-8E1CC031E08E}">
      <dsp:nvSpPr>
        <dsp:cNvPr id="0" name=""/>
        <dsp:cNvSpPr/>
      </dsp:nvSpPr>
      <dsp:spPr>
        <a:xfrm rot="16200000">
          <a:off x="840480" y="1138032"/>
          <a:ext cx="4114800" cy="1838734"/>
        </a:xfrm>
        <a:prstGeom prst="flowChartManualOperation">
          <a:avLst/>
        </a:prstGeom>
        <a:solidFill>
          <a:schemeClr val="accent2">
            <a:hueOff val="-4800000"/>
            <a:satOff val="-16668"/>
            <a:lumOff val="20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19499" bIns="0" numCol="1" spcCol="1270" anchor="ctr" anchorCtr="0">
          <a:noAutofit/>
        </a:bodyPr>
        <a:lstStyle/>
        <a:p>
          <a:pPr lvl="0" algn="ctr" defTabSz="844550" rtl="0">
            <a:lnSpc>
              <a:spcPct val="90000"/>
            </a:lnSpc>
            <a:spcBef>
              <a:spcPct val="0"/>
            </a:spcBef>
            <a:spcAft>
              <a:spcPct val="35000"/>
            </a:spcAft>
          </a:pPr>
          <a:r>
            <a:rPr lang="en-US" sz="1900" kern="1200" dirty="0" smtClean="0"/>
            <a:t>100% - 200% of Poverty – </a:t>
          </a:r>
        </a:p>
        <a:p>
          <a:pPr lvl="0" algn="ctr" defTabSz="844550" rtl="0">
            <a:lnSpc>
              <a:spcPct val="90000"/>
            </a:lnSpc>
            <a:spcBef>
              <a:spcPct val="0"/>
            </a:spcBef>
            <a:spcAft>
              <a:spcPct val="35000"/>
            </a:spcAft>
          </a:pPr>
          <a:r>
            <a:rPr lang="en-US" sz="1900" kern="1200" dirty="0" smtClean="0"/>
            <a:t>No more than 5% of gross annual income</a:t>
          </a:r>
          <a:endParaRPr lang="en-US" sz="1900" kern="1200" dirty="0"/>
        </a:p>
      </dsp:txBody>
      <dsp:txXfrm rot="5400000">
        <a:off x="1978513" y="822959"/>
        <a:ext cx="1838734" cy="2468880"/>
      </dsp:txXfrm>
    </dsp:sp>
    <dsp:sp modelId="{889795A9-F2D9-4BE8-9EA2-4663FB6441C9}">
      <dsp:nvSpPr>
        <dsp:cNvPr id="0" name=""/>
        <dsp:cNvSpPr/>
      </dsp:nvSpPr>
      <dsp:spPr>
        <a:xfrm rot="16200000">
          <a:off x="2817119" y="1138032"/>
          <a:ext cx="4114800" cy="1838734"/>
        </a:xfrm>
        <a:prstGeom prst="flowChartManualOperation">
          <a:avLst/>
        </a:prstGeom>
        <a:solidFill>
          <a:schemeClr val="accent2">
            <a:hueOff val="-9600000"/>
            <a:satOff val="-33335"/>
            <a:lumOff val="40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19499" bIns="0" numCol="1" spcCol="1270" anchor="ctr" anchorCtr="0">
          <a:noAutofit/>
        </a:bodyPr>
        <a:lstStyle/>
        <a:p>
          <a:pPr lvl="0" algn="ctr" defTabSz="844550" rtl="0">
            <a:lnSpc>
              <a:spcPct val="90000"/>
            </a:lnSpc>
            <a:spcBef>
              <a:spcPct val="0"/>
            </a:spcBef>
            <a:spcAft>
              <a:spcPct val="35000"/>
            </a:spcAft>
          </a:pPr>
          <a:r>
            <a:rPr lang="en-US" sz="1900" kern="1200" dirty="0" smtClean="0">
              <a:solidFill>
                <a:srgbClr val="057590"/>
              </a:solidFill>
            </a:rPr>
            <a:t>200% - 300% of Poverty – </a:t>
          </a:r>
        </a:p>
        <a:p>
          <a:pPr lvl="0" algn="ctr" defTabSz="844550" rtl="0">
            <a:lnSpc>
              <a:spcPct val="90000"/>
            </a:lnSpc>
            <a:spcBef>
              <a:spcPct val="0"/>
            </a:spcBef>
            <a:spcAft>
              <a:spcPct val="35000"/>
            </a:spcAft>
          </a:pPr>
          <a:r>
            <a:rPr lang="en-US" sz="1900" kern="1200" dirty="0" smtClean="0">
              <a:solidFill>
                <a:srgbClr val="057590"/>
              </a:solidFill>
            </a:rPr>
            <a:t>No more than 7% of gross annual income</a:t>
          </a:r>
          <a:endParaRPr lang="en-US" sz="1900" kern="1200" dirty="0">
            <a:solidFill>
              <a:srgbClr val="057590"/>
            </a:solidFill>
          </a:endParaRPr>
        </a:p>
      </dsp:txBody>
      <dsp:txXfrm rot="5400000">
        <a:off x="3955152" y="822959"/>
        <a:ext cx="1838734" cy="2468880"/>
      </dsp:txXfrm>
    </dsp:sp>
    <dsp:sp modelId="{9A6B15FF-A136-4E87-B10D-0AB4B9C06FAF}">
      <dsp:nvSpPr>
        <dsp:cNvPr id="0" name=""/>
        <dsp:cNvSpPr/>
      </dsp:nvSpPr>
      <dsp:spPr>
        <a:xfrm rot="16200000">
          <a:off x="4793759" y="1138032"/>
          <a:ext cx="4114800" cy="1838734"/>
        </a:xfrm>
        <a:prstGeom prst="flowChartManualOperation">
          <a:avLst/>
        </a:prstGeom>
        <a:solidFill>
          <a:schemeClr val="accent3">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19499" bIns="0" numCol="1" spcCol="1270" anchor="ctr" anchorCtr="0">
          <a:noAutofit/>
        </a:bodyPr>
        <a:lstStyle/>
        <a:p>
          <a:pPr lvl="0" algn="ctr" defTabSz="844550" rtl="0">
            <a:lnSpc>
              <a:spcPct val="90000"/>
            </a:lnSpc>
            <a:spcBef>
              <a:spcPct val="0"/>
            </a:spcBef>
            <a:spcAft>
              <a:spcPct val="35000"/>
            </a:spcAft>
          </a:pPr>
          <a:r>
            <a:rPr lang="en-US" sz="1900" kern="1200" dirty="0" smtClean="0">
              <a:solidFill>
                <a:srgbClr val="057590"/>
              </a:solidFill>
            </a:rPr>
            <a:t>&gt;300% of Poverty – </a:t>
          </a:r>
        </a:p>
        <a:p>
          <a:pPr lvl="0" algn="ctr" defTabSz="844550" rtl="0">
            <a:lnSpc>
              <a:spcPct val="90000"/>
            </a:lnSpc>
            <a:spcBef>
              <a:spcPct val="0"/>
            </a:spcBef>
            <a:spcAft>
              <a:spcPct val="35000"/>
            </a:spcAft>
          </a:pPr>
          <a:r>
            <a:rPr lang="en-US" sz="1900" kern="1200" dirty="0" smtClean="0">
              <a:solidFill>
                <a:srgbClr val="057590"/>
              </a:solidFill>
            </a:rPr>
            <a:t>No more than 10% of gross annual income</a:t>
          </a:r>
          <a:endParaRPr lang="en-US" sz="1900" kern="1200" dirty="0">
            <a:solidFill>
              <a:srgbClr val="057590"/>
            </a:solidFill>
          </a:endParaRPr>
        </a:p>
      </dsp:txBody>
      <dsp:txXfrm rot="5400000">
        <a:off x="5931792" y="822959"/>
        <a:ext cx="1838734" cy="2468880"/>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1" y="1"/>
            <a:ext cx="3038475" cy="4649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dirty="0">
                <a:latin typeface="Arial" charset="0"/>
              </a:defRPr>
            </a:lvl1pPr>
          </a:lstStyle>
          <a:p>
            <a:pPr>
              <a:defRPr/>
            </a:pPr>
            <a:endParaRPr lang="en-US"/>
          </a:p>
        </p:txBody>
      </p:sp>
      <p:sp>
        <p:nvSpPr>
          <p:cNvPr id="92163" name="Rectangle 3"/>
          <p:cNvSpPr>
            <a:spLocks noGrp="1" noChangeArrowheads="1"/>
          </p:cNvSpPr>
          <p:nvPr>
            <p:ph type="dt" sz="quarter" idx="1"/>
          </p:nvPr>
        </p:nvSpPr>
        <p:spPr bwMode="auto">
          <a:xfrm>
            <a:off x="3970339" y="1"/>
            <a:ext cx="3038475" cy="4649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dirty="0">
                <a:latin typeface="Arial" charset="0"/>
              </a:defRPr>
            </a:lvl1pPr>
          </a:lstStyle>
          <a:p>
            <a:pPr>
              <a:defRPr/>
            </a:pPr>
            <a:endParaRPr lang="en-US"/>
          </a:p>
        </p:txBody>
      </p:sp>
      <p:sp>
        <p:nvSpPr>
          <p:cNvPr id="92164" name="Rectangle 4"/>
          <p:cNvSpPr>
            <a:spLocks noGrp="1" noChangeArrowheads="1"/>
          </p:cNvSpPr>
          <p:nvPr>
            <p:ph type="ftr" sz="quarter" idx="2"/>
          </p:nvPr>
        </p:nvSpPr>
        <p:spPr bwMode="auto">
          <a:xfrm>
            <a:off x="1" y="8829823"/>
            <a:ext cx="3038475" cy="46498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dirty="0">
                <a:latin typeface="Arial" charset="0"/>
              </a:defRPr>
            </a:lvl1pPr>
          </a:lstStyle>
          <a:p>
            <a:pPr>
              <a:defRPr/>
            </a:pPr>
            <a:endParaRPr lang="en-US"/>
          </a:p>
        </p:txBody>
      </p:sp>
      <p:sp>
        <p:nvSpPr>
          <p:cNvPr id="92165" name="Rectangle 5"/>
          <p:cNvSpPr>
            <a:spLocks noGrp="1" noChangeArrowheads="1"/>
          </p:cNvSpPr>
          <p:nvPr>
            <p:ph type="sldNum" sz="quarter" idx="3"/>
          </p:nvPr>
        </p:nvSpPr>
        <p:spPr bwMode="auto">
          <a:xfrm>
            <a:off x="3970339" y="8829823"/>
            <a:ext cx="3038475" cy="46498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39831DE4-6111-4947-A8B7-A7A82BFD7BBA}" type="slidenum">
              <a:rPr lang="en-US"/>
              <a:pPr>
                <a:defRPr/>
              </a:pPr>
              <a:t>‹#›</a:t>
            </a:fld>
            <a:endParaRPr lang="en-US" dirty="0"/>
          </a:p>
        </p:txBody>
      </p:sp>
    </p:spTree>
    <p:extLst>
      <p:ext uri="{BB962C8B-B14F-4D97-AF65-F5344CB8AC3E}">
        <p14:creationId xmlns:p14="http://schemas.microsoft.com/office/powerpoint/2010/main" val="4226352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4980"/>
          </a:xfrm>
          <a:prstGeom prst="rect">
            <a:avLst/>
          </a:prstGeom>
        </p:spPr>
        <p:txBody>
          <a:bodyPr vert="horz" lIns="91440" tIns="45720" rIns="91440" bIns="45720" rtlCol="0"/>
          <a:lstStyle>
            <a:lvl1pPr algn="l">
              <a:defRPr sz="1200" dirty="0">
                <a:latin typeface="CopprplGoth Bd BT" pitchFamily="34" charset="0"/>
              </a:defRPr>
            </a:lvl1pPr>
          </a:lstStyle>
          <a:p>
            <a:pPr>
              <a:defRPr/>
            </a:pPr>
            <a:endParaRPr lang="en-US"/>
          </a:p>
        </p:txBody>
      </p:sp>
      <p:sp>
        <p:nvSpPr>
          <p:cNvPr id="3" name="Date Placeholder 2"/>
          <p:cNvSpPr>
            <a:spLocks noGrp="1"/>
          </p:cNvSpPr>
          <p:nvPr>
            <p:ph type="dt" idx="1"/>
          </p:nvPr>
        </p:nvSpPr>
        <p:spPr>
          <a:xfrm>
            <a:off x="3970339" y="1"/>
            <a:ext cx="3038475" cy="464980"/>
          </a:xfrm>
          <a:prstGeom prst="rect">
            <a:avLst/>
          </a:prstGeom>
        </p:spPr>
        <p:txBody>
          <a:bodyPr vert="horz" lIns="91440" tIns="45720" rIns="91440" bIns="45720" rtlCol="0"/>
          <a:lstStyle>
            <a:lvl1pPr algn="r">
              <a:defRPr sz="1200">
                <a:latin typeface="CopprplGoth Bd BT" pitchFamily="34" charset="0"/>
              </a:defRPr>
            </a:lvl1pPr>
          </a:lstStyle>
          <a:p>
            <a:pPr>
              <a:defRPr/>
            </a:pPr>
            <a:fld id="{38EFBCB8-3284-4AD0-AE96-04A375DD0EC3}" type="datetimeFigureOut">
              <a:rPr lang="en-US"/>
              <a:pPr>
                <a:defRPr/>
              </a:pPr>
              <a:t>7/31/2013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16510"/>
            <a:ext cx="5607050" cy="418322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823"/>
            <a:ext cx="3038475" cy="464980"/>
          </a:xfrm>
          <a:prstGeom prst="rect">
            <a:avLst/>
          </a:prstGeom>
        </p:spPr>
        <p:txBody>
          <a:bodyPr vert="horz" lIns="91440" tIns="45720" rIns="91440" bIns="45720" rtlCol="0" anchor="b"/>
          <a:lstStyle>
            <a:lvl1pPr algn="l">
              <a:defRPr sz="1200" dirty="0">
                <a:latin typeface="CopprplGoth Bd BT" pitchFamily="34" charset="0"/>
              </a:defRPr>
            </a:lvl1pPr>
          </a:lstStyle>
          <a:p>
            <a:pPr>
              <a:defRPr/>
            </a:pPr>
            <a:endParaRPr lang="en-US"/>
          </a:p>
        </p:txBody>
      </p:sp>
      <p:sp>
        <p:nvSpPr>
          <p:cNvPr id="7" name="Slide Number Placeholder 6"/>
          <p:cNvSpPr>
            <a:spLocks noGrp="1"/>
          </p:cNvSpPr>
          <p:nvPr>
            <p:ph type="sldNum" sz="quarter" idx="5"/>
          </p:nvPr>
        </p:nvSpPr>
        <p:spPr>
          <a:xfrm>
            <a:off x="3970339" y="8829823"/>
            <a:ext cx="3038475" cy="464980"/>
          </a:xfrm>
          <a:prstGeom prst="rect">
            <a:avLst/>
          </a:prstGeom>
        </p:spPr>
        <p:txBody>
          <a:bodyPr vert="horz" lIns="91440" tIns="45720" rIns="91440" bIns="45720" rtlCol="0" anchor="b"/>
          <a:lstStyle>
            <a:lvl1pPr algn="r">
              <a:defRPr sz="1200">
                <a:latin typeface="CopprplGoth Bd BT" pitchFamily="34" charset="0"/>
              </a:defRPr>
            </a:lvl1pPr>
          </a:lstStyle>
          <a:p>
            <a:pPr>
              <a:defRPr/>
            </a:pPr>
            <a:fld id="{F4C1C83A-04BD-4100-AE47-D9904D0289A1}" type="slidenum">
              <a:rPr lang="en-US"/>
              <a:pPr>
                <a:defRPr/>
              </a:pPr>
              <a:t>‹#›</a:t>
            </a:fld>
            <a:endParaRPr lang="en-US" dirty="0"/>
          </a:p>
        </p:txBody>
      </p:sp>
    </p:spTree>
    <p:extLst>
      <p:ext uri="{BB962C8B-B14F-4D97-AF65-F5344CB8AC3E}">
        <p14:creationId xmlns:p14="http://schemas.microsoft.com/office/powerpoint/2010/main" val="23256369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4C1C83A-04BD-4100-AE47-D9904D0289A1}" type="slidenum">
              <a:rPr lang="en-US" smtClean="0"/>
              <a:pPr>
                <a:defRPr/>
              </a:pPr>
              <a:t>1</a:t>
            </a:fld>
            <a:endParaRPr lang="en-US" dirty="0"/>
          </a:p>
        </p:txBody>
      </p:sp>
    </p:spTree>
    <p:extLst>
      <p:ext uri="{BB962C8B-B14F-4D97-AF65-F5344CB8AC3E}">
        <p14:creationId xmlns:p14="http://schemas.microsoft.com/office/powerpoint/2010/main" val="1078387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BPHC is currently revising its guidance to grantees on sliding fee scales, client charges and discounts.  When this information is available, DSHAP will make sure the information is shared with grantees on a future webinar.  </a:t>
            </a:r>
            <a:endParaRPr lang="en-US" dirty="0"/>
          </a:p>
        </p:txBody>
      </p:sp>
    </p:spTree>
    <p:extLst>
      <p:ext uri="{BB962C8B-B14F-4D97-AF65-F5344CB8AC3E}">
        <p14:creationId xmlns:p14="http://schemas.microsoft.com/office/powerpoint/2010/main" val="2617119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Section D of the Part B Fiscal Monitoring Standards: Imposition and</a:t>
            </a:r>
            <a:r>
              <a:rPr lang="en-US" baseline="0" dirty="0" smtClean="0"/>
              <a:t> Assessment of Client Charges</a:t>
            </a:r>
            <a:endParaRPr lang="en-US" dirty="0"/>
          </a:p>
        </p:txBody>
      </p:sp>
    </p:spTree>
    <p:extLst>
      <p:ext uri="{BB962C8B-B14F-4D97-AF65-F5344CB8AC3E}">
        <p14:creationId xmlns:p14="http://schemas.microsoft.com/office/powerpoint/2010/main" val="1163266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Grantees/Subgrantees</a:t>
            </a:r>
            <a:r>
              <a:rPr lang="en-US" baseline="0" dirty="0" smtClean="0"/>
              <a:t> can decide whether they want to apply the discount pending documentation, at the time of service or retroactively.</a:t>
            </a:r>
            <a:endParaRPr lang="en-US" dirty="0"/>
          </a:p>
        </p:txBody>
      </p:sp>
    </p:spTree>
    <p:extLst>
      <p:ext uri="{BB962C8B-B14F-4D97-AF65-F5344CB8AC3E}">
        <p14:creationId xmlns:p14="http://schemas.microsoft.com/office/powerpoint/2010/main" val="11632664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884111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pPr marL="514350" indent="-514350">
              <a:buFont typeface="+mj-lt"/>
              <a:buAutoNum type="arabicPeriod"/>
            </a:pPr>
            <a:r>
              <a:rPr lang="en-US" dirty="0" smtClean="0"/>
              <a:t>Apply the FPL and Group Patients by Poverty Level</a:t>
            </a:r>
          </a:p>
          <a:p>
            <a:pPr marL="514350" indent="-514350">
              <a:buFont typeface="+mj-lt"/>
              <a:buAutoNum type="arabicPeriod"/>
            </a:pPr>
            <a:r>
              <a:rPr lang="en-US" dirty="0" smtClean="0"/>
              <a:t>Establish discount using a sliding fees scale developed by the grantee/subcontractor.</a:t>
            </a:r>
          </a:p>
          <a:p>
            <a:endParaRPr lang="es-PR" dirty="0">
              <a:latin typeface="Arial" pitchFamily="-107" charset="0"/>
            </a:endParaRPr>
          </a:p>
        </p:txBody>
      </p:sp>
      <p:sp>
        <p:nvSpPr>
          <p:cNvPr id="36868" name="Slide Number Placeholder 3"/>
          <p:cNvSpPr>
            <a:spLocks noGrp="1"/>
          </p:cNvSpPr>
          <p:nvPr>
            <p:ph type="sldNum" sz="quarter" idx="5"/>
          </p:nvPr>
        </p:nvSpPr>
        <p:spPr>
          <a:noFill/>
          <a:ln>
            <a:miter lim="800000"/>
            <a:headEnd/>
            <a:tailEnd/>
          </a:ln>
        </p:spPr>
        <p:txBody>
          <a:bodyPr/>
          <a:lstStyle/>
          <a:p>
            <a:fld id="{226D226D-E431-BD4C-B591-B853D804C833}"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example of a sliding fee scale and the imposition of a nominal charge.</a:t>
            </a:r>
            <a:r>
              <a:rPr lang="en-US" baseline="0" dirty="0" smtClean="0"/>
              <a:t>  The fees are in dollars.  The assessment of charges is at the discretion of the grantee including imposing a nominal fee.  Clients with incomes above the official poverty level must be charged for the service.  </a:t>
            </a:r>
            <a:endParaRPr lang="en-US" dirty="0"/>
          </a:p>
        </p:txBody>
      </p:sp>
    </p:spTree>
    <p:extLst>
      <p:ext uri="{BB962C8B-B14F-4D97-AF65-F5344CB8AC3E}">
        <p14:creationId xmlns:p14="http://schemas.microsoft.com/office/powerpoint/2010/main" val="37538584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not</a:t>
            </a:r>
            <a:r>
              <a:rPr lang="en-US" baseline="0" dirty="0" smtClean="0"/>
              <a:t> the responsibility of the grantee to track annual client charges from multiple providers, but it is the providers responsibility to track charges at the respective subgrantee agency. Clients are responsible for saving receipts and bills to document payments for services. </a:t>
            </a:r>
            <a:endParaRPr lang="en-US" dirty="0"/>
          </a:p>
        </p:txBody>
      </p:sp>
      <p:sp>
        <p:nvSpPr>
          <p:cNvPr id="4" name="Slide Number Placeholder 3"/>
          <p:cNvSpPr>
            <a:spLocks noGrp="1"/>
          </p:cNvSpPr>
          <p:nvPr>
            <p:ph type="sldNum" sz="quarter" idx="10"/>
          </p:nvPr>
        </p:nvSpPr>
        <p:spPr/>
        <p:txBody>
          <a:bodyPr/>
          <a:lstStyle/>
          <a:p>
            <a:fld id="{8A6B2450-C9B3-4EAA-9A79-044F45EA9EA1}" type="slidenum">
              <a:rPr lang="en-US" smtClean="0"/>
              <a:pPr/>
              <a:t>16</a:t>
            </a:fld>
            <a:endParaRPr lang="en-US" dirty="0"/>
          </a:p>
        </p:txBody>
      </p:sp>
    </p:spTree>
    <p:extLst>
      <p:ext uri="{BB962C8B-B14F-4D97-AF65-F5344CB8AC3E}">
        <p14:creationId xmlns:p14="http://schemas.microsoft.com/office/powerpoint/2010/main" val="2666617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it’s the client’s responsibility</a:t>
            </a:r>
            <a:r>
              <a:rPr lang="en-US" baseline="0" dirty="0" smtClean="0"/>
              <a:t> to track these across the system not the provider although some billing systems can do this.  It is not a requirement that all of them do. </a:t>
            </a:r>
            <a:r>
              <a:rPr lang="en-US" dirty="0" smtClean="0"/>
              <a:t>Section D of the Part B Fiscal Monitoring Standards: Imposition and</a:t>
            </a:r>
            <a:r>
              <a:rPr lang="en-US" baseline="0" dirty="0" smtClean="0"/>
              <a:t> Assessment of Client Charges</a:t>
            </a:r>
            <a:endParaRPr lang="en-US" dirty="0"/>
          </a:p>
        </p:txBody>
      </p:sp>
    </p:spTree>
    <p:extLst>
      <p:ext uri="{BB962C8B-B14F-4D97-AF65-F5344CB8AC3E}">
        <p14:creationId xmlns:p14="http://schemas.microsoft.com/office/powerpoint/2010/main" val="11632664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340234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subgrantees do refer clients</a:t>
            </a:r>
            <a:r>
              <a:rPr lang="en-US" baseline="0" dirty="0" smtClean="0"/>
              <a:t> to collection agencies in order to obtain payment.  The Ryan White policy is silent on this issue it only speaks to the fact that clients cannot be refused service due to inability to pay.</a:t>
            </a:r>
            <a:endParaRPr lang="en-US" dirty="0"/>
          </a:p>
        </p:txBody>
      </p:sp>
    </p:spTree>
    <p:extLst>
      <p:ext uri="{BB962C8B-B14F-4D97-AF65-F5344CB8AC3E}">
        <p14:creationId xmlns:p14="http://schemas.microsoft.com/office/powerpoint/2010/main" val="934023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pPr eaLnBrk="1" hangingPunct="1"/>
            <a:r>
              <a:rPr lang="en-US" smtClean="0"/>
              <a:t>Explain how it applies to them and their subgrantees therefore the doctors that are contracted should be reporting the program income received from patients seen under your sub-grant. And they should have a sliding fee scale and a policy and procedure.  Same will apply sub grantee with the Part C and  District 7</a:t>
            </a:r>
          </a:p>
        </p:txBody>
      </p:sp>
      <p:sp>
        <p:nvSpPr>
          <p:cNvPr id="21508" name="Slide Number Placeholder 3"/>
          <p:cNvSpPr>
            <a:spLocks noGrp="1"/>
          </p:cNvSpPr>
          <p:nvPr>
            <p:ph type="sldNum" sz="quarter" idx="5"/>
          </p:nvPr>
        </p:nvSpPr>
        <p:spPr>
          <a:noFill/>
        </p:spPr>
        <p:txBody>
          <a:bodyPr/>
          <a:lstStyle/>
          <a:p>
            <a:fld id="{5E4A47DE-7006-4A71-9330-07E5F7F1B47F}"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subgrantees do refer clients</a:t>
            </a:r>
            <a:r>
              <a:rPr lang="en-US" baseline="0" dirty="0" smtClean="0"/>
              <a:t> to collection agencies in order to obtain payment.  The Ryan White policy is silent on this issue it only speaks to the fact that clients cannot be refused service due to inability to pay.</a:t>
            </a:r>
            <a:endParaRPr lang="en-US" dirty="0"/>
          </a:p>
        </p:txBody>
      </p:sp>
    </p:spTree>
    <p:extLst>
      <p:ext uri="{BB962C8B-B14F-4D97-AF65-F5344CB8AC3E}">
        <p14:creationId xmlns:p14="http://schemas.microsoft.com/office/powerpoint/2010/main" val="9340234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4C1C83A-04BD-4100-AE47-D9904D0289A1}" type="slidenum">
              <a:rPr lang="en-US" smtClean="0"/>
              <a:pPr>
                <a:defRPr/>
              </a:pPr>
              <a:t>21</a:t>
            </a:fld>
            <a:endParaRPr lang="en-US" dirty="0"/>
          </a:p>
        </p:txBody>
      </p:sp>
    </p:spTree>
    <p:extLst>
      <p:ext uri="{BB962C8B-B14F-4D97-AF65-F5344CB8AC3E}">
        <p14:creationId xmlns:p14="http://schemas.microsoft.com/office/powerpoint/2010/main" val="206196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4C1C83A-04BD-4100-AE47-D9904D0289A1}" type="slidenum">
              <a:rPr lang="en-US" smtClean="0"/>
              <a:pPr>
                <a:defRPr/>
              </a:pPr>
              <a:t>3</a:t>
            </a:fld>
            <a:endParaRPr lang="en-US" dirty="0"/>
          </a:p>
        </p:txBody>
      </p:sp>
    </p:spTree>
    <p:extLst>
      <p:ext uri="{BB962C8B-B14F-4D97-AF65-F5344CB8AC3E}">
        <p14:creationId xmlns:p14="http://schemas.microsoft.com/office/powerpoint/2010/main" val="3257553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4C1C83A-04BD-4100-AE47-D9904D0289A1}" type="slidenum">
              <a:rPr lang="en-US" smtClean="0"/>
              <a:pPr>
                <a:defRPr/>
              </a:pPr>
              <a:t>4</a:t>
            </a:fld>
            <a:endParaRPr lang="en-US" dirty="0"/>
          </a:p>
        </p:txBody>
      </p:sp>
    </p:spTree>
    <p:extLst>
      <p:ext uri="{BB962C8B-B14F-4D97-AF65-F5344CB8AC3E}">
        <p14:creationId xmlns:p14="http://schemas.microsoft.com/office/powerpoint/2010/main" val="1783784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4C1C83A-04BD-4100-AE47-D9904D0289A1}" type="slidenum">
              <a:rPr lang="en-US" smtClean="0"/>
              <a:pPr>
                <a:defRPr/>
              </a:pPr>
              <a:t>5</a:t>
            </a:fld>
            <a:endParaRPr lang="en-US" dirty="0"/>
          </a:p>
        </p:txBody>
      </p:sp>
    </p:spTree>
    <p:extLst>
      <p:ext uri="{BB962C8B-B14F-4D97-AF65-F5344CB8AC3E}">
        <p14:creationId xmlns:p14="http://schemas.microsoft.com/office/powerpoint/2010/main" val="2703029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4C1C83A-04BD-4100-AE47-D9904D0289A1}" type="slidenum">
              <a:rPr lang="en-US" smtClean="0"/>
              <a:pPr>
                <a:defRPr/>
              </a:pPr>
              <a:t>6</a:t>
            </a:fld>
            <a:endParaRPr lang="en-US" dirty="0"/>
          </a:p>
        </p:txBody>
      </p:sp>
    </p:spTree>
    <p:extLst>
      <p:ext uri="{BB962C8B-B14F-4D97-AF65-F5344CB8AC3E}">
        <p14:creationId xmlns:p14="http://schemas.microsoft.com/office/powerpoint/2010/main" val="2584981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7859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Ryan White legislation speaks</a:t>
            </a:r>
            <a:r>
              <a:rPr lang="en-US" baseline="0" dirty="0" smtClean="0"/>
              <a:t> about both charges and payments.  Cost is covered in OMB Costs Principles and Grants Policy.  They are distinctly different.  One example I use often in describing this is what my primary care doctor charges versus the payment the insurance company makes.  Often in this scenario, there are two payers, me as the first payer and the insurance company.</a:t>
            </a:r>
            <a:endParaRPr lang="en-US" dirty="0"/>
          </a:p>
        </p:txBody>
      </p:sp>
    </p:spTree>
    <p:extLst>
      <p:ext uri="{BB962C8B-B14F-4D97-AF65-F5344CB8AC3E}">
        <p14:creationId xmlns:p14="http://schemas.microsoft.com/office/powerpoint/2010/main" val="1517387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Schedule of</a:t>
            </a:r>
            <a:r>
              <a:rPr lang="en-US" baseline="0" dirty="0" smtClean="0"/>
              <a:t> fees is also called a charge master, Fees that are reasonable and necessary, discount of charges based on ability to pay is the sliding fee scale and no patient is denied care due to an inability to pay, POLR</a:t>
            </a:r>
            <a:endParaRPr lang="en-US" dirty="0"/>
          </a:p>
        </p:txBody>
      </p:sp>
    </p:spTree>
    <p:extLst>
      <p:ext uri="{BB962C8B-B14F-4D97-AF65-F5344CB8AC3E}">
        <p14:creationId xmlns:p14="http://schemas.microsoft.com/office/powerpoint/2010/main" val="30253207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9"/>
          <p:cNvGrpSpPr>
            <a:grpSpLocks/>
          </p:cNvGrpSpPr>
          <p:nvPr userDrawn="1"/>
        </p:nvGrpSpPr>
        <p:grpSpPr bwMode="auto">
          <a:xfrm>
            <a:off x="0" y="0"/>
            <a:ext cx="9144000" cy="1143000"/>
            <a:chOff x="0" y="0"/>
            <a:chExt cx="9144000" cy="1143000"/>
          </a:xfrm>
        </p:grpSpPr>
        <p:grpSp>
          <p:nvGrpSpPr>
            <p:cNvPr id="5" name="Group 7"/>
            <p:cNvGrpSpPr>
              <a:grpSpLocks/>
            </p:cNvGrpSpPr>
            <p:nvPr userDrawn="1"/>
          </p:nvGrpSpPr>
          <p:grpSpPr bwMode="auto">
            <a:xfrm>
              <a:off x="0" y="0"/>
              <a:ext cx="9144000" cy="1143000"/>
              <a:chOff x="0" y="0"/>
              <a:chExt cx="9144000" cy="1143000"/>
            </a:xfrm>
          </p:grpSpPr>
          <p:sp>
            <p:nvSpPr>
              <p:cNvPr id="7" name="Rectangle 14"/>
              <p:cNvSpPr>
                <a:spLocks noChangeArrowheads="1"/>
              </p:cNvSpPr>
              <p:nvPr/>
            </p:nvSpPr>
            <p:spPr bwMode="auto">
              <a:xfrm>
                <a:off x="0" y="0"/>
                <a:ext cx="9144000" cy="1066800"/>
              </a:xfrm>
              <a:prstGeom prst="rect">
                <a:avLst/>
              </a:prstGeom>
              <a:solidFill>
                <a:srgbClr val="056594"/>
              </a:solidFill>
              <a:ln w="9525">
                <a:noFill/>
                <a:miter lim="800000"/>
                <a:headEnd/>
                <a:tailEnd/>
              </a:ln>
              <a:effectLst/>
            </p:spPr>
            <p:txBody>
              <a:bodyPr wrap="none" anchor="ctr"/>
              <a:lstStyle/>
              <a:p>
                <a:pPr>
                  <a:defRPr/>
                </a:pPr>
                <a:endParaRPr lang="en-US" dirty="0">
                  <a:latin typeface="CopprplGoth Bd BT" pitchFamily="34" charset="0"/>
                </a:endParaRPr>
              </a:p>
            </p:txBody>
          </p:sp>
          <p:pic>
            <p:nvPicPr>
              <p:cNvPr id="8" name="Picture 15" descr="Department of Health and Human Services"/>
              <p:cNvPicPr>
                <a:picLocks noChangeAspect="1" noChangeArrowheads="1"/>
              </p:cNvPicPr>
              <p:nvPr/>
            </p:nvPicPr>
            <p:blipFill>
              <a:blip r:embed="rId3" cstate="print"/>
              <a:srcRect r="79105"/>
              <a:stretch>
                <a:fillRect/>
              </a:stretch>
            </p:blipFill>
            <p:spPr bwMode="auto">
              <a:xfrm>
                <a:off x="457200" y="123825"/>
                <a:ext cx="919163" cy="800100"/>
              </a:xfrm>
              <a:prstGeom prst="rect">
                <a:avLst/>
              </a:prstGeom>
              <a:noFill/>
              <a:ln w="9525">
                <a:noFill/>
                <a:miter lim="800000"/>
                <a:headEnd/>
                <a:tailEnd/>
              </a:ln>
            </p:spPr>
          </p:pic>
          <p:sp>
            <p:nvSpPr>
              <p:cNvPr id="9" name="Line 19"/>
              <p:cNvSpPr>
                <a:spLocks noChangeShapeType="1"/>
              </p:cNvSpPr>
              <p:nvPr/>
            </p:nvSpPr>
            <p:spPr bwMode="auto">
              <a:xfrm>
                <a:off x="0" y="1143000"/>
                <a:ext cx="9144000" cy="0"/>
              </a:xfrm>
              <a:prstGeom prst="line">
                <a:avLst/>
              </a:prstGeom>
              <a:noFill/>
              <a:ln w="279400">
                <a:solidFill>
                  <a:srgbClr val="078ACB"/>
                </a:solidFill>
                <a:round/>
                <a:headEnd/>
                <a:tailEnd/>
              </a:ln>
              <a:effectLst/>
            </p:spPr>
            <p:txBody>
              <a:bodyPr/>
              <a:lstStyle/>
              <a:p>
                <a:pPr>
                  <a:defRPr/>
                </a:pPr>
                <a:endParaRPr lang="en-US" dirty="0">
                  <a:latin typeface="CopprplGoth Bd BT" pitchFamily="34" charset="0"/>
                </a:endParaRPr>
              </a:p>
            </p:txBody>
          </p:sp>
        </p:grpSp>
        <p:pic>
          <p:nvPicPr>
            <p:cNvPr id="6" name="Picture 30" descr="Health Resources and Services Administration"/>
            <p:cNvPicPr>
              <a:picLocks noChangeAspect="1" noChangeArrowheads="1"/>
            </p:cNvPicPr>
            <p:nvPr userDrawn="1"/>
          </p:nvPicPr>
          <p:blipFill>
            <a:blip r:embed="rId4" cstate="print"/>
            <a:srcRect/>
            <a:stretch>
              <a:fillRect/>
            </a:stretch>
          </p:blipFill>
          <p:spPr bwMode="auto">
            <a:xfrm>
              <a:off x="7162800" y="228600"/>
              <a:ext cx="1752600" cy="541337"/>
            </a:xfrm>
            <a:prstGeom prst="rect">
              <a:avLst/>
            </a:prstGeom>
            <a:noFill/>
            <a:ln w="9525">
              <a:noFill/>
              <a:miter lim="800000"/>
              <a:headEnd/>
              <a:tailEnd/>
            </a:ln>
          </p:spPr>
        </p:pic>
      </p:grpSp>
      <p:sp>
        <p:nvSpPr>
          <p:cNvPr id="90114" name="Rectangle 2"/>
          <p:cNvSpPr>
            <a:spLocks noGrp="1" noChangeArrowheads="1"/>
          </p:cNvSpPr>
          <p:nvPr>
            <p:ph type="ctrTitle"/>
          </p:nvPr>
        </p:nvSpPr>
        <p:spPr>
          <a:xfrm>
            <a:off x="1066800" y="3124200"/>
            <a:ext cx="7010400" cy="990600"/>
          </a:xfrm>
        </p:spPr>
        <p:txBody>
          <a:bodyPr/>
          <a:lstStyle>
            <a:lvl1pPr>
              <a:defRPr>
                <a:solidFill>
                  <a:srgbClr val="056594"/>
                </a:solidFill>
              </a:defRPr>
            </a:lvl1pPr>
          </a:lstStyle>
          <a:p>
            <a:r>
              <a:rPr lang="en-US" smtClean="0"/>
              <a:t>Click to edit Master title style</a:t>
            </a:r>
            <a:endParaRPr lang="en-US"/>
          </a:p>
        </p:txBody>
      </p:sp>
      <p:sp>
        <p:nvSpPr>
          <p:cNvPr id="90115" name="Rectangle 3"/>
          <p:cNvSpPr>
            <a:spLocks noGrp="1" noChangeArrowheads="1"/>
          </p:cNvSpPr>
          <p:nvPr>
            <p:ph type="subTitle" idx="1"/>
          </p:nvPr>
        </p:nvSpPr>
        <p:spPr>
          <a:xfrm>
            <a:off x="1524000" y="4267200"/>
            <a:ext cx="6400800" cy="1752600"/>
          </a:xfrm>
        </p:spPr>
        <p:txBody>
          <a:bodyPr/>
          <a:lstStyle>
            <a:lvl1pPr marL="0" indent="0" algn="ctr">
              <a:buFontTx/>
              <a:buNone/>
              <a:defRPr>
                <a:solidFill>
                  <a:srgbClr val="056594"/>
                </a:solidFill>
              </a:defRPr>
            </a:lvl1pPr>
          </a:lstStyle>
          <a:p>
            <a:r>
              <a:rPr lang="en-US" smtClean="0"/>
              <a:t>Click to edit Master subtitle style</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86500" y="1295400"/>
            <a:ext cx="16383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295400"/>
            <a:ext cx="47625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s-PR"/>
          </a:p>
        </p:txBody>
      </p:sp>
      <p:sp>
        <p:nvSpPr>
          <p:cNvPr id="3" name="Text Placeholder 2"/>
          <p:cNvSpPr>
            <a:spLocks noGrp="1"/>
          </p:cNvSpPr>
          <p:nvPr>
            <p:ph type="body" sz="half" idx="1"/>
          </p:nvPr>
        </p:nvSpPr>
        <p:spPr>
          <a:xfrm>
            <a:off x="6858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PR"/>
          </a:p>
        </p:txBody>
      </p:sp>
      <p:sp>
        <p:nvSpPr>
          <p:cNvPr id="4" name="ClipArt Placeholder 3"/>
          <p:cNvSpPr>
            <a:spLocks noGrp="1"/>
          </p:cNvSpPr>
          <p:nvPr>
            <p:ph type="clipArt" sz="half" idx="2"/>
          </p:nvPr>
        </p:nvSpPr>
        <p:spPr>
          <a:xfrm>
            <a:off x="4610100" y="1828800"/>
            <a:ext cx="3771900" cy="3657600"/>
          </a:xfrm>
        </p:spPr>
        <p:txBody>
          <a:bodyPr>
            <a:normAutofit/>
          </a:bodyPr>
          <a:lstStyle/>
          <a:p>
            <a:pPr lvl="0"/>
            <a:endParaRPr lang="es-PR" noProof="0" smtClean="0"/>
          </a:p>
        </p:txBody>
      </p:sp>
      <p:sp>
        <p:nvSpPr>
          <p:cNvPr id="5" name="Date Placeholder 9"/>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US"/>
              <a:t>August 2008</a:t>
            </a:r>
          </a:p>
        </p:txBody>
      </p:sp>
      <p:sp>
        <p:nvSpPr>
          <p:cNvPr id="6" name="Footer Placeholder 21"/>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17"/>
          <p:cNvSpPr>
            <a:spLocks noGrp="1"/>
          </p:cNvSpPr>
          <p:nvPr>
            <p:ph type="sldNum" sz="quarter" idx="12"/>
          </p:nvPr>
        </p:nvSpPr>
        <p:spPr>
          <a:xfrm>
            <a:off x="6553200" y="6356350"/>
            <a:ext cx="2133600" cy="365125"/>
          </a:xfrm>
          <a:prstGeom prst="rect">
            <a:avLst/>
          </a:prstGeom>
        </p:spPr>
        <p:txBody>
          <a:bodyPr/>
          <a:lstStyle>
            <a:lvl1pPr>
              <a:defRPr/>
            </a:lvl1pPr>
          </a:lstStyle>
          <a:p>
            <a:fld id="{E225A509-5980-BE44-9187-9C2E2792322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2484438"/>
            <a:ext cx="3200400" cy="3916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484438"/>
            <a:ext cx="3200400" cy="3916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71600" y="1295400"/>
            <a:ext cx="65532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371600" y="2484438"/>
            <a:ext cx="6553200" cy="3916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28" name="Group 8" descr="HHS and HRSA logos on blue background."/>
          <p:cNvGrpSpPr>
            <a:grpSpLocks/>
          </p:cNvGrpSpPr>
          <p:nvPr/>
        </p:nvGrpSpPr>
        <p:grpSpPr bwMode="auto">
          <a:xfrm>
            <a:off x="0" y="0"/>
            <a:ext cx="9144000" cy="990600"/>
            <a:chOff x="0" y="0"/>
            <a:chExt cx="9144000" cy="990600"/>
          </a:xfrm>
        </p:grpSpPr>
        <p:sp>
          <p:nvSpPr>
            <p:cNvPr id="1055" name="Rectangle 31"/>
            <p:cNvSpPr>
              <a:spLocks noChangeArrowheads="1"/>
            </p:cNvSpPr>
            <p:nvPr/>
          </p:nvSpPr>
          <p:spPr bwMode="auto">
            <a:xfrm>
              <a:off x="0" y="0"/>
              <a:ext cx="9144000" cy="914400"/>
            </a:xfrm>
            <a:prstGeom prst="rect">
              <a:avLst/>
            </a:prstGeom>
            <a:solidFill>
              <a:srgbClr val="056594"/>
            </a:solidFill>
            <a:ln w="9525">
              <a:noFill/>
              <a:miter lim="800000"/>
              <a:headEnd/>
              <a:tailEnd/>
            </a:ln>
            <a:effectLst/>
          </p:spPr>
          <p:txBody>
            <a:bodyPr wrap="none" anchor="ctr"/>
            <a:lstStyle/>
            <a:p>
              <a:pPr>
                <a:defRPr/>
              </a:pPr>
              <a:endParaRPr lang="en-US" dirty="0">
                <a:latin typeface="CopprplGoth Bd BT" pitchFamily="34" charset="0"/>
              </a:endParaRPr>
            </a:p>
          </p:txBody>
        </p:sp>
        <p:pic>
          <p:nvPicPr>
            <p:cNvPr id="1030" name="Picture 14" descr="hhslogoWhite_eagleF500x91"/>
            <p:cNvPicPr>
              <a:picLocks noChangeAspect="1" noChangeArrowheads="1"/>
            </p:cNvPicPr>
            <p:nvPr/>
          </p:nvPicPr>
          <p:blipFill>
            <a:blip r:embed="rId14" cstate="print"/>
            <a:srcRect r="79105"/>
            <a:stretch>
              <a:fillRect/>
            </a:stretch>
          </p:blipFill>
          <p:spPr bwMode="auto">
            <a:xfrm>
              <a:off x="381000" y="152400"/>
              <a:ext cx="685800" cy="630238"/>
            </a:xfrm>
            <a:prstGeom prst="rect">
              <a:avLst/>
            </a:prstGeom>
            <a:noFill/>
            <a:ln w="9525">
              <a:noFill/>
              <a:miter lim="800000"/>
              <a:headEnd/>
              <a:tailEnd/>
            </a:ln>
          </p:spPr>
        </p:pic>
        <p:sp>
          <p:nvSpPr>
            <p:cNvPr id="1057" name="Line 33"/>
            <p:cNvSpPr>
              <a:spLocks noChangeShapeType="1"/>
            </p:cNvSpPr>
            <p:nvPr/>
          </p:nvSpPr>
          <p:spPr bwMode="auto">
            <a:xfrm>
              <a:off x="0" y="990600"/>
              <a:ext cx="9144000" cy="0"/>
            </a:xfrm>
            <a:prstGeom prst="line">
              <a:avLst/>
            </a:prstGeom>
            <a:noFill/>
            <a:ln w="228600">
              <a:solidFill>
                <a:srgbClr val="078ACB"/>
              </a:solidFill>
              <a:round/>
              <a:headEnd/>
              <a:tailEnd/>
            </a:ln>
            <a:effectLst/>
          </p:spPr>
          <p:txBody>
            <a:bodyPr/>
            <a:lstStyle/>
            <a:p>
              <a:pPr>
                <a:defRPr/>
              </a:pPr>
              <a:endParaRPr lang="en-US" dirty="0">
                <a:latin typeface="CopprplGoth Bd BT" pitchFamily="34" charset="0"/>
              </a:endParaRPr>
            </a:p>
          </p:txBody>
        </p:sp>
        <p:pic>
          <p:nvPicPr>
            <p:cNvPr id="1032" name="Picture 30"/>
            <p:cNvPicPr>
              <a:picLocks noChangeAspect="1" noChangeArrowheads="1"/>
            </p:cNvPicPr>
            <p:nvPr userDrawn="1"/>
          </p:nvPicPr>
          <p:blipFill>
            <a:blip r:embed="rId15" cstate="print"/>
            <a:srcRect/>
            <a:stretch>
              <a:fillRect/>
            </a:stretch>
          </p:blipFill>
          <p:spPr bwMode="auto">
            <a:xfrm>
              <a:off x="7162800" y="220663"/>
              <a:ext cx="1752600" cy="541337"/>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61" r:id="rId12"/>
  </p:sldLayoutIdLst>
  <p:hf hdr="0" ftr="0" dt="0"/>
  <p:txStyles>
    <p:titleStyle>
      <a:lvl1pPr algn="ctr" rtl="0" eaLnBrk="0" fontAlgn="base" hangingPunct="0">
        <a:spcBef>
          <a:spcPct val="0"/>
        </a:spcBef>
        <a:spcAft>
          <a:spcPct val="0"/>
        </a:spcAft>
        <a:defRPr sz="3600" b="1">
          <a:solidFill>
            <a:srgbClr val="057590"/>
          </a:solidFill>
          <a:latin typeface="+mj-lt"/>
          <a:ea typeface="+mj-ea"/>
          <a:cs typeface="+mj-cs"/>
        </a:defRPr>
      </a:lvl1pPr>
      <a:lvl2pPr algn="ctr" rtl="0" eaLnBrk="0" fontAlgn="base" hangingPunct="0">
        <a:spcBef>
          <a:spcPct val="0"/>
        </a:spcBef>
        <a:spcAft>
          <a:spcPct val="0"/>
        </a:spcAft>
        <a:defRPr sz="3600" b="1">
          <a:solidFill>
            <a:srgbClr val="057590"/>
          </a:solidFill>
          <a:latin typeface="Arial Unicode MS" pitchFamily="34" charset="-128"/>
        </a:defRPr>
      </a:lvl2pPr>
      <a:lvl3pPr algn="ctr" rtl="0" eaLnBrk="0" fontAlgn="base" hangingPunct="0">
        <a:spcBef>
          <a:spcPct val="0"/>
        </a:spcBef>
        <a:spcAft>
          <a:spcPct val="0"/>
        </a:spcAft>
        <a:defRPr sz="3600" b="1">
          <a:solidFill>
            <a:srgbClr val="057590"/>
          </a:solidFill>
          <a:latin typeface="Arial Unicode MS" pitchFamily="34" charset="-128"/>
        </a:defRPr>
      </a:lvl3pPr>
      <a:lvl4pPr algn="ctr" rtl="0" eaLnBrk="0" fontAlgn="base" hangingPunct="0">
        <a:spcBef>
          <a:spcPct val="0"/>
        </a:spcBef>
        <a:spcAft>
          <a:spcPct val="0"/>
        </a:spcAft>
        <a:defRPr sz="3600" b="1">
          <a:solidFill>
            <a:srgbClr val="057590"/>
          </a:solidFill>
          <a:latin typeface="Arial Unicode MS" pitchFamily="34" charset="-128"/>
        </a:defRPr>
      </a:lvl4pPr>
      <a:lvl5pPr algn="ctr" rtl="0" eaLnBrk="0" fontAlgn="base" hangingPunct="0">
        <a:spcBef>
          <a:spcPct val="0"/>
        </a:spcBef>
        <a:spcAft>
          <a:spcPct val="0"/>
        </a:spcAft>
        <a:defRPr sz="3600" b="1">
          <a:solidFill>
            <a:srgbClr val="057590"/>
          </a:solidFill>
          <a:latin typeface="Arial Unicode MS" pitchFamily="34" charset="-128"/>
        </a:defRPr>
      </a:lvl5pPr>
      <a:lvl6pPr marL="457200" algn="ctr" rtl="0" eaLnBrk="1" fontAlgn="base" hangingPunct="1">
        <a:spcBef>
          <a:spcPct val="0"/>
        </a:spcBef>
        <a:spcAft>
          <a:spcPct val="0"/>
        </a:spcAft>
        <a:defRPr sz="3600" b="1">
          <a:solidFill>
            <a:srgbClr val="057590"/>
          </a:solidFill>
          <a:latin typeface="Arial Unicode MS" pitchFamily="34" charset="-128"/>
        </a:defRPr>
      </a:lvl6pPr>
      <a:lvl7pPr marL="914400" algn="ctr" rtl="0" eaLnBrk="1" fontAlgn="base" hangingPunct="1">
        <a:spcBef>
          <a:spcPct val="0"/>
        </a:spcBef>
        <a:spcAft>
          <a:spcPct val="0"/>
        </a:spcAft>
        <a:defRPr sz="3600" b="1">
          <a:solidFill>
            <a:srgbClr val="057590"/>
          </a:solidFill>
          <a:latin typeface="Arial Unicode MS" pitchFamily="34" charset="-128"/>
        </a:defRPr>
      </a:lvl7pPr>
      <a:lvl8pPr marL="1371600" algn="ctr" rtl="0" eaLnBrk="1" fontAlgn="base" hangingPunct="1">
        <a:spcBef>
          <a:spcPct val="0"/>
        </a:spcBef>
        <a:spcAft>
          <a:spcPct val="0"/>
        </a:spcAft>
        <a:defRPr sz="3600" b="1">
          <a:solidFill>
            <a:srgbClr val="057590"/>
          </a:solidFill>
          <a:latin typeface="Arial Unicode MS" pitchFamily="34" charset="-128"/>
        </a:defRPr>
      </a:lvl8pPr>
      <a:lvl9pPr marL="1828800" algn="ctr" rtl="0" eaLnBrk="1" fontAlgn="base" hangingPunct="1">
        <a:spcBef>
          <a:spcPct val="0"/>
        </a:spcBef>
        <a:spcAft>
          <a:spcPct val="0"/>
        </a:spcAft>
        <a:defRPr sz="3600" b="1">
          <a:solidFill>
            <a:srgbClr val="057590"/>
          </a:solidFill>
          <a:latin typeface="Arial Unicode MS" pitchFamily="34" charset="-128"/>
        </a:defRPr>
      </a:lvl9pPr>
    </p:titleStyle>
    <p:bodyStyle>
      <a:lvl1pPr marL="342900" indent="-342900" algn="l" rtl="0" eaLnBrk="0" fontAlgn="base" hangingPunct="0">
        <a:spcBef>
          <a:spcPct val="20000"/>
        </a:spcBef>
        <a:spcAft>
          <a:spcPct val="0"/>
        </a:spcAft>
        <a:buFont typeface="Arial" charset="0"/>
        <a:buChar char="•"/>
        <a:defRPr sz="3200">
          <a:solidFill>
            <a:srgbClr val="057590"/>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rgbClr val="057590"/>
          </a:solidFill>
          <a:latin typeface="+mn-lt"/>
        </a:defRPr>
      </a:lvl2pPr>
      <a:lvl3pPr marL="1143000" indent="-228600" algn="l" rtl="0" eaLnBrk="0" fontAlgn="base" hangingPunct="0">
        <a:spcBef>
          <a:spcPct val="20000"/>
        </a:spcBef>
        <a:spcAft>
          <a:spcPct val="0"/>
        </a:spcAft>
        <a:buFont typeface="Arial" charset="0"/>
        <a:buChar char="•"/>
        <a:defRPr sz="2400">
          <a:solidFill>
            <a:srgbClr val="057590"/>
          </a:solidFill>
          <a:latin typeface="+mn-lt"/>
        </a:defRPr>
      </a:lvl3pPr>
      <a:lvl4pPr marL="1600200" indent="-228600" algn="l" rtl="0" eaLnBrk="0" fontAlgn="base" hangingPunct="0">
        <a:spcBef>
          <a:spcPct val="20000"/>
        </a:spcBef>
        <a:spcAft>
          <a:spcPct val="0"/>
        </a:spcAft>
        <a:buFont typeface="Arial" charset="0"/>
        <a:buChar char="•"/>
        <a:defRPr sz="2000">
          <a:solidFill>
            <a:srgbClr val="057590"/>
          </a:solidFill>
          <a:latin typeface="+mn-lt"/>
        </a:defRPr>
      </a:lvl4pPr>
      <a:lvl5pPr marL="2057400" indent="-228600" algn="l" rtl="0" eaLnBrk="0" fontAlgn="base" hangingPunct="0">
        <a:spcBef>
          <a:spcPct val="20000"/>
        </a:spcBef>
        <a:spcAft>
          <a:spcPct val="0"/>
        </a:spcAft>
        <a:buFont typeface="Arial" charset="0"/>
        <a:buChar char="•"/>
        <a:defRPr sz="2000">
          <a:solidFill>
            <a:srgbClr val="057590"/>
          </a:solidFill>
          <a:latin typeface="+mn-lt"/>
        </a:defRPr>
      </a:lvl5pPr>
      <a:lvl6pPr marL="2514600" indent="-228600" algn="l" rtl="0" eaLnBrk="1" fontAlgn="base" hangingPunct="1">
        <a:spcBef>
          <a:spcPct val="20000"/>
        </a:spcBef>
        <a:spcAft>
          <a:spcPct val="0"/>
        </a:spcAft>
        <a:buChar char="»"/>
        <a:defRPr sz="2000">
          <a:solidFill>
            <a:srgbClr val="057590"/>
          </a:solidFill>
          <a:latin typeface="+mn-lt"/>
        </a:defRPr>
      </a:lvl6pPr>
      <a:lvl7pPr marL="2971800" indent="-228600" algn="l" rtl="0" eaLnBrk="1" fontAlgn="base" hangingPunct="1">
        <a:spcBef>
          <a:spcPct val="20000"/>
        </a:spcBef>
        <a:spcAft>
          <a:spcPct val="0"/>
        </a:spcAft>
        <a:buChar char="»"/>
        <a:defRPr sz="2000">
          <a:solidFill>
            <a:srgbClr val="057590"/>
          </a:solidFill>
          <a:latin typeface="+mn-lt"/>
        </a:defRPr>
      </a:lvl7pPr>
      <a:lvl8pPr marL="3429000" indent="-228600" algn="l" rtl="0" eaLnBrk="1" fontAlgn="base" hangingPunct="1">
        <a:spcBef>
          <a:spcPct val="20000"/>
        </a:spcBef>
        <a:spcAft>
          <a:spcPct val="0"/>
        </a:spcAft>
        <a:buChar char="»"/>
        <a:defRPr sz="2000">
          <a:solidFill>
            <a:srgbClr val="057590"/>
          </a:solidFill>
          <a:latin typeface="+mn-lt"/>
        </a:defRPr>
      </a:lvl8pPr>
      <a:lvl9pPr marL="3886200" indent="-228600" algn="l" rtl="0" eaLnBrk="1" fontAlgn="base" hangingPunct="1">
        <a:spcBef>
          <a:spcPct val="20000"/>
        </a:spcBef>
        <a:spcAft>
          <a:spcPct val="0"/>
        </a:spcAft>
        <a:buChar char="»"/>
        <a:defRPr sz="2000">
          <a:solidFill>
            <a:srgbClr val="05759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hyperlink" Target="http://aspe.hhs.gov/poverty/index.shtml"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28600" y="1676400"/>
            <a:ext cx="8458200" cy="990600"/>
          </a:xfrm>
        </p:spPr>
        <p:txBody>
          <a:bodyPr/>
          <a:lstStyle/>
          <a:p>
            <a:r>
              <a:rPr lang="en-US" sz="3200" dirty="0" smtClean="0"/>
              <a:t>Program Income </a:t>
            </a:r>
            <a:br>
              <a:rPr lang="en-US" sz="3200" dirty="0" smtClean="0"/>
            </a:br>
            <a:r>
              <a:rPr lang="en-US" sz="3200" dirty="0" smtClean="0"/>
              <a:t>Imposition of Charges and Application of Sliding Fee Scale</a:t>
            </a:r>
            <a:endParaRPr lang="en-US" sz="3200" dirty="0"/>
          </a:p>
        </p:txBody>
      </p:sp>
      <p:sp>
        <p:nvSpPr>
          <p:cNvPr id="6" name="Subtitle 5"/>
          <p:cNvSpPr>
            <a:spLocks noGrp="1"/>
          </p:cNvSpPr>
          <p:nvPr>
            <p:ph type="subTitle" idx="1"/>
          </p:nvPr>
        </p:nvSpPr>
        <p:spPr>
          <a:xfrm>
            <a:off x="1295400" y="3352800"/>
            <a:ext cx="6629400" cy="2667000"/>
          </a:xfrm>
        </p:spPr>
        <p:txBody>
          <a:bodyPr/>
          <a:lstStyle/>
          <a:p>
            <a:r>
              <a:rPr lang="en-US" sz="2800" b="1" dirty="0" smtClean="0"/>
              <a:t>CDR Matthew Newland</a:t>
            </a:r>
          </a:p>
          <a:p>
            <a:r>
              <a:rPr lang="en-US" sz="2800" b="1" dirty="0" smtClean="0"/>
              <a:t>Mae Rupert</a:t>
            </a:r>
          </a:p>
          <a:p>
            <a:endParaRPr lang="en-US" sz="2000" dirty="0" smtClean="0"/>
          </a:p>
          <a:p>
            <a:r>
              <a:rPr lang="en-US" sz="2000" dirty="0" smtClean="0"/>
              <a:t>Department of Health and Human Services</a:t>
            </a:r>
          </a:p>
          <a:p>
            <a:r>
              <a:rPr lang="en-US" sz="2000" dirty="0" smtClean="0"/>
              <a:t>Health Resources and Services Administration</a:t>
            </a:r>
          </a:p>
          <a:p>
            <a:r>
              <a:rPr lang="en-US" sz="2000" dirty="0" smtClean="0"/>
              <a:t>HIV/AIDS Bureau</a:t>
            </a:r>
          </a:p>
          <a:p>
            <a:r>
              <a:rPr lang="en-US" sz="2000" dirty="0" smtClean="0"/>
              <a:t>Division of Metropolitan HIV/AIDS Programs</a:t>
            </a:r>
          </a:p>
          <a:p>
            <a:endParaRPr lang="en-US" sz="2000" dirty="0"/>
          </a:p>
        </p:txBody>
      </p:sp>
    </p:spTree>
    <p:extLst>
      <p:ext uri="{BB962C8B-B14F-4D97-AF65-F5344CB8AC3E}">
        <p14:creationId xmlns:p14="http://schemas.microsoft.com/office/powerpoint/2010/main" val="3293664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6629400" cy="1066800"/>
          </a:xfrm>
        </p:spPr>
        <p:txBody>
          <a:bodyPr>
            <a:noAutofit/>
          </a:bodyPr>
          <a:lstStyle/>
          <a:p>
            <a:r>
              <a:rPr lang="en-US" sz="3600" b="1" dirty="0" smtClean="0">
                <a:solidFill>
                  <a:schemeClr val="bg1"/>
                </a:solidFill>
              </a:rPr>
              <a:t>Assessment </a:t>
            </a:r>
            <a:r>
              <a:rPr lang="en-US" sz="3600" b="1" dirty="0">
                <a:solidFill>
                  <a:schemeClr val="bg1"/>
                </a:solidFill>
              </a:rPr>
              <a:t>of Client </a:t>
            </a:r>
            <a:r>
              <a:rPr lang="en-US" sz="3600" b="1" dirty="0" smtClean="0">
                <a:solidFill>
                  <a:schemeClr val="bg1"/>
                </a:solidFill>
              </a:rPr>
              <a:t>Charges</a:t>
            </a:r>
            <a:endParaRPr lang="en-US" sz="3600" b="1" dirty="0">
              <a:solidFill>
                <a:schemeClr val="bg1"/>
              </a:solidFill>
            </a:endParaRPr>
          </a:p>
        </p:txBody>
      </p:sp>
      <p:sp>
        <p:nvSpPr>
          <p:cNvPr id="3" name="Content Placeholder 2"/>
          <p:cNvSpPr>
            <a:spLocks noGrp="1"/>
          </p:cNvSpPr>
          <p:nvPr>
            <p:ph idx="1"/>
          </p:nvPr>
        </p:nvSpPr>
        <p:spPr>
          <a:xfrm>
            <a:off x="381000" y="1447800"/>
            <a:ext cx="8305800" cy="5029200"/>
          </a:xfrm>
        </p:spPr>
        <p:txBody>
          <a:bodyPr>
            <a:normAutofit fontScale="92500" lnSpcReduction="10000"/>
          </a:bodyPr>
          <a:lstStyle/>
          <a:p>
            <a:r>
              <a:rPr lang="en-US" dirty="0" smtClean="0"/>
              <a:t>Conflicts with Ryan White Sliding Fee Scale (SFS) Requirements</a:t>
            </a:r>
          </a:p>
          <a:p>
            <a:r>
              <a:rPr lang="en-US" dirty="0" smtClean="0"/>
              <a:t>Community Health Center SFS Regulations –</a:t>
            </a:r>
          </a:p>
          <a:p>
            <a:pPr lvl="1">
              <a:buNone/>
            </a:pPr>
            <a:r>
              <a:rPr lang="en-US" dirty="0" smtClean="0"/>
              <a:t>a. allow for a minimum charge to persons with incomes below 100% of poverty.  </a:t>
            </a:r>
          </a:p>
          <a:p>
            <a:pPr lvl="1">
              <a:buNone/>
            </a:pPr>
            <a:r>
              <a:rPr lang="en-US" dirty="0" smtClean="0"/>
              <a:t>b. do not allow for a SFS discount for persons with incomes above 200% of poverty.</a:t>
            </a:r>
          </a:p>
          <a:p>
            <a:r>
              <a:rPr lang="en-US" dirty="0" smtClean="0"/>
              <a:t>In these cases at intake and eligibility its important to clarify which program the client is eligible for and being enrolled in and comply with its requirements.</a:t>
            </a:r>
            <a:endParaRPr lang="en-US" dirty="0"/>
          </a:p>
        </p:txBody>
      </p:sp>
      <p:sp>
        <p:nvSpPr>
          <p:cNvPr id="4" name="Slide Number Placeholder 5"/>
          <p:cNvSpPr txBox="1">
            <a:spLocks/>
          </p:cNvSpPr>
          <p:nvPr/>
        </p:nvSpPr>
        <p:spPr>
          <a:xfrm>
            <a:off x="7924800" y="6356350"/>
            <a:ext cx="762000" cy="365125"/>
          </a:xfrm>
          <a:prstGeom prst="rect">
            <a:avLst/>
          </a:prstGeom>
          <a:noFill/>
        </p:spPr>
        <p:txBody>
          <a:bodyPr/>
          <a:lstStyle>
            <a:defPPr>
              <a:defRPr lang="en-US"/>
            </a:defPPr>
            <a:lvl1pPr algn="l" rtl="0" fontAlgn="base">
              <a:spcBef>
                <a:spcPct val="0"/>
              </a:spcBef>
              <a:spcAft>
                <a:spcPct val="0"/>
              </a:spcAft>
              <a:defRPr kern="1200">
                <a:solidFill>
                  <a:schemeClr val="tx1"/>
                </a:solidFill>
                <a:latin typeface="CopprplGoth Bd BT"/>
                <a:ea typeface="+mn-ea"/>
                <a:cs typeface="+mn-cs"/>
              </a:defRPr>
            </a:lvl1pPr>
            <a:lvl2pPr marL="457200" algn="l" rtl="0" fontAlgn="base">
              <a:spcBef>
                <a:spcPct val="0"/>
              </a:spcBef>
              <a:spcAft>
                <a:spcPct val="0"/>
              </a:spcAft>
              <a:defRPr kern="1200">
                <a:solidFill>
                  <a:schemeClr val="tx1"/>
                </a:solidFill>
                <a:latin typeface="CopprplGoth Bd BT"/>
                <a:ea typeface="+mn-ea"/>
                <a:cs typeface="+mn-cs"/>
              </a:defRPr>
            </a:lvl2pPr>
            <a:lvl3pPr marL="914400" algn="l" rtl="0" fontAlgn="base">
              <a:spcBef>
                <a:spcPct val="0"/>
              </a:spcBef>
              <a:spcAft>
                <a:spcPct val="0"/>
              </a:spcAft>
              <a:defRPr kern="1200">
                <a:solidFill>
                  <a:schemeClr val="tx1"/>
                </a:solidFill>
                <a:latin typeface="CopprplGoth Bd BT"/>
                <a:ea typeface="+mn-ea"/>
                <a:cs typeface="+mn-cs"/>
              </a:defRPr>
            </a:lvl3pPr>
            <a:lvl4pPr marL="1371600" algn="l" rtl="0" fontAlgn="base">
              <a:spcBef>
                <a:spcPct val="0"/>
              </a:spcBef>
              <a:spcAft>
                <a:spcPct val="0"/>
              </a:spcAft>
              <a:defRPr kern="1200">
                <a:solidFill>
                  <a:schemeClr val="tx1"/>
                </a:solidFill>
                <a:latin typeface="CopprplGoth Bd BT"/>
                <a:ea typeface="+mn-ea"/>
                <a:cs typeface="+mn-cs"/>
              </a:defRPr>
            </a:lvl4pPr>
            <a:lvl5pPr marL="1828800" algn="l" rtl="0" fontAlgn="base">
              <a:spcBef>
                <a:spcPct val="0"/>
              </a:spcBef>
              <a:spcAft>
                <a:spcPct val="0"/>
              </a:spcAft>
              <a:defRPr kern="1200">
                <a:solidFill>
                  <a:schemeClr val="tx1"/>
                </a:solidFill>
                <a:latin typeface="CopprplGoth Bd BT"/>
                <a:ea typeface="+mn-ea"/>
                <a:cs typeface="+mn-cs"/>
              </a:defRPr>
            </a:lvl5pPr>
            <a:lvl6pPr marL="2286000" algn="l" defTabSz="914400" rtl="0" eaLnBrk="1" latinLnBrk="0" hangingPunct="1">
              <a:defRPr kern="1200">
                <a:solidFill>
                  <a:schemeClr val="tx1"/>
                </a:solidFill>
                <a:latin typeface="CopprplGoth Bd BT"/>
                <a:ea typeface="+mn-ea"/>
                <a:cs typeface="+mn-cs"/>
              </a:defRPr>
            </a:lvl6pPr>
            <a:lvl7pPr marL="2743200" algn="l" defTabSz="914400" rtl="0" eaLnBrk="1" latinLnBrk="0" hangingPunct="1">
              <a:defRPr kern="1200">
                <a:solidFill>
                  <a:schemeClr val="tx1"/>
                </a:solidFill>
                <a:latin typeface="CopprplGoth Bd BT"/>
                <a:ea typeface="+mn-ea"/>
                <a:cs typeface="+mn-cs"/>
              </a:defRPr>
            </a:lvl7pPr>
            <a:lvl8pPr marL="3200400" algn="l" defTabSz="914400" rtl="0" eaLnBrk="1" latinLnBrk="0" hangingPunct="1">
              <a:defRPr kern="1200">
                <a:solidFill>
                  <a:schemeClr val="tx1"/>
                </a:solidFill>
                <a:latin typeface="CopprplGoth Bd BT"/>
                <a:ea typeface="+mn-ea"/>
                <a:cs typeface="+mn-cs"/>
              </a:defRPr>
            </a:lvl8pPr>
            <a:lvl9pPr marL="3657600" algn="l" defTabSz="914400" rtl="0" eaLnBrk="1" latinLnBrk="0" hangingPunct="1">
              <a:defRPr kern="1200">
                <a:solidFill>
                  <a:schemeClr val="tx1"/>
                </a:solidFill>
                <a:latin typeface="CopprplGoth Bd BT"/>
                <a:ea typeface="+mn-ea"/>
                <a:cs typeface="+mn-cs"/>
              </a:defRPr>
            </a:lvl9pPr>
          </a:lstStyle>
          <a:p>
            <a:fld id="{88E3F3D0-D548-4BE9-88F2-F734D01EC77D}" type="slidenum">
              <a:rPr lang="en-US" smtClean="0"/>
              <a:pPr/>
              <a:t>10</a:t>
            </a:fld>
            <a:endParaRPr lang="en-US" smtClean="0"/>
          </a:p>
        </p:txBody>
      </p:sp>
    </p:spTree>
    <p:extLst>
      <p:ext uri="{BB962C8B-B14F-4D97-AF65-F5344CB8AC3E}">
        <p14:creationId xmlns:p14="http://schemas.microsoft.com/office/powerpoint/2010/main" val="2733278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14400" y="228600"/>
            <a:ext cx="6553200" cy="838200"/>
          </a:xfrm>
        </p:spPr>
        <p:txBody>
          <a:bodyPr/>
          <a:lstStyle/>
          <a:p>
            <a:r>
              <a:rPr lang="en-US" sz="2800" dirty="0" smtClean="0">
                <a:solidFill>
                  <a:srgbClr val="FFFFFF"/>
                </a:solidFill>
                <a:latin typeface="Calibri" pitchFamily="34" charset="0"/>
                <a:cs typeface="Calibri" pitchFamily="34" charset="0"/>
              </a:rPr>
              <a:t>Basics of  Ryan White Client Charges/Fees</a:t>
            </a:r>
            <a:endParaRPr lang="en-US" sz="2800" dirty="0">
              <a:solidFill>
                <a:srgbClr val="FFFFFF"/>
              </a:solidFill>
              <a:latin typeface="Calibri" pitchFamily="34" charset="0"/>
              <a:cs typeface="Calibri" pitchFamily="34" charset="0"/>
            </a:endParaRPr>
          </a:p>
        </p:txBody>
      </p:sp>
      <p:sp>
        <p:nvSpPr>
          <p:cNvPr id="7" name="Content Placeholder 6"/>
          <p:cNvSpPr>
            <a:spLocks noGrp="1"/>
          </p:cNvSpPr>
          <p:nvPr>
            <p:ph idx="1"/>
          </p:nvPr>
        </p:nvSpPr>
        <p:spPr>
          <a:xfrm>
            <a:off x="381000" y="1371600"/>
            <a:ext cx="8382000" cy="3916362"/>
          </a:xfrm>
        </p:spPr>
        <p:txBody>
          <a:bodyPr/>
          <a:lstStyle/>
          <a:p>
            <a:pPr>
              <a:buFont typeface="Arial"/>
              <a:buChar char="•"/>
            </a:pPr>
            <a:r>
              <a:rPr lang="en-US" b="0" dirty="0" smtClean="0">
                <a:latin typeface="Calibri" pitchFamily="34" charset="0"/>
                <a:cs typeface="Calibri" pitchFamily="34" charset="0"/>
              </a:rPr>
              <a:t>Eligibility Process</a:t>
            </a:r>
          </a:p>
          <a:p>
            <a:pPr>
              <a:buFont typeface="Arial"/>
              <a:buChar char="•"/>
            </a:pPr>
            <a:endParaRPr lang="en-US" sz="1050" b="0" dirty="0" smtClean="0">
              <a:latin typeface="Calibri" pitchFamily="34" charset="0"/>
              <a:cs typeface="Calibri" pitchFamily="34" charset="0"/>
            </a:endParaRPr>
          </a:p>
          <a:p>
            <a:pPr>
              <a:buFont typeface="Arial"/>
              <a:buChar char="•"/>
            </a:pPr>
            <a:r>
              <a:rPr lang="en-US" b="0" dirty="0" smtClean="0">
                <a:latin typeface="Calibri" pitchFamily="34" charset="0"/>
                <a:cs typeface="Calibri" pitchFamily="34" charset="0"/>
              </a:rPr>
              <a:t>Federal Poverty Level (FPL) used to determine ability to pay fees/charges</a:t>
            </a:r>
          </a:p>
          <a:p>
            <a:pPr lvl="1">
              <a:buFont typeface="Arial"/>
              <a:buChar char="•"/>
            </a:pPr>
            <a:r>
              <a:rPr lang="en-US" dirty="0">
                <a:latin typeface="Calibri" pitchFamily="34" charset="0"/>
                <a:cs typeface="Calibri" pitchFamily="34" charset="0"/>
              </a:rPr>
              <a:t>FPL is based on family size and Income @ 100% of </a:t>
            </a:r>
            <a:r>
              <a:rPr lang="en-US" dirty="0" smtClean="0">
                <a:latin typeface="Calibri" pitchFamily="34" charset="0"/>
                <a:cs typeface="Calibri" pitchFamily="34" charset="0"/>
              </a:rPr>
              <a:t>Poverty</a:t>
            </a:r>
          </a:p>
          <a:p>
            <a:pPr lvl="1">
              <a:buFont typeface="Arial"/>
              <a:buChar char="•"/>
            </a:pPr>
            <a:endParaRPr lang="en-US" sz="1050" dirty="0" smtClean="0">
              <a:latin typeface="Calibri" pitchFamily="34" charset="0"/>
              <a:cs typeface="Calibri" pitchFamily="34" charset="0"/>
            </a:endParaRPr>
          </a:p>
          <a:p>
            <a:pPr>
              <a:buFont typeface="Arial"/>
              <a:buChar char="•"/>
            </a:pPr>
            <a:r>
              <a:rPr lang="en-US" b="0" dirty="0" smtClean="0">
                <a:latin typeface="Calibri" pitchFamily="34" charset="0"/>
                <a:cs typeface="Calibri" pitchFamily="34" charset="0"/>
              </a:rPr>
              <a:t>Nominal Fee for clients above 100% FPL</a:t>
            </a:r>
          </a:p>
          <a:p>
            <a:pPr>
              <a:buFont typeface="Arial"/>
              <a:buChar char="•"/>
            </a:pPr>
            <a:endParaRPr lang="en-US" sz="1050" b="0" dirty="0" smtClean="0">
              <a:latin typeface="Calibri" pitchFamily="34" charset="0"/>
              <a:cs typeface="Calibri" pitchFamily="34" charset="0"/>
            </a:endParaRPr>
          </a:p>
          <a:p>
            <a:pPr>
              <a:buFont typeface="Arial"/>
              <a:buChar char="•"/>
            </a:pPr>
            <a:r>
              <a:rPr lang="en-US" b="0" dirty="0" smtClean="0">
                <a:latin typeface="Calibri" pitchFamily="34" charset="0"/>
                <a:cs typeface="Calibri" pitchFamily="34" charset="0"/>
              </a:rPr>
              <a:t>Annual Limitation on Charges (Cap on Charges)</a:t>
            </a:r>
          </a:p>
          <a:p>
            <a:pPr marL="0" indent="0"/>
            <a:endParaRPr lang="en-US" sz="1050" b="0" dirty="0">
              <a:latin typeface="Calibri" pitchFamily="34" charset="0"/>
              <a:cs typeface="Calibri" pitchFamily="34" charset="0"/>
            </a:endParaRPr>
          </a:p>
          <a:p>
            <a:pPr marL="0" indent="0"/>
            <a:r>
              <a:rPr lang="en-US" sz="2000" b="0" dirty="0" smtClean="0">
                <a:latin typeface="Calibri" pitchFamily="34" charset="0"/>
                <a:cs typeface="Calibri" pitchFamily="34" charset="0"/>
              </a:rPr>
              <a:t>Note: Designated free-clinics are exempt and can receive a waiver</a:t>
            </a:r>
          </a:p>
        </p:txBody>
      </p:sp>
      <p:sp>
        <p:nvSpPr>
          <p:cNvPr id="5" name="Slide Number Placeholder 4"/>
          <p:cNvSpPr>
            <a:spLocks noGrp="1"/>
          </p:cNvSpPr>
          <p:nvPr>
            <p:ph type="sldNum" sz="quarter" idx="4294967295"/>
          </p:nvPr>
        </p:nvSpPr>
        <p:spPr>
          <a:xfrm>
            <a:off x="8077200" y="6356350"/>
            <a:ext cx="1066800" cy="365125"/>
          </a:xfrm>
          <a:prstGeom prst="rect">
            <a:avLst/>
          </a:prstGeom>
        </p:spPr>
        <p:txBody>
          <a:bodyPr/>
          <a:lstStyle/>
          <a:p>
            <a:fld id="{E225A509-5980-BE44-9187-9C2E27923222}"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66800" y="-152400"/>
            <a:ext cx="6705600" cy="1219200"/>
          </a:xfrm>
        </p:spPr>
        <p:txBody>
          <a:bodyPr/>
          <a:lstStyle/>
          <a:p>
            <a:r>
              <a:rPr lang="en-US" sz="2800" dirty="0" smtClean="0">
                <a:solidFill>
                  <a:srgbClr val="FFFFFF"/>
                </a:solidFill>
                <a:latin typeface="Calibri" pitchFamily="34" charset="0"/>
                <a:cs typeface="Calibri" pitchFamily="34" charset="0"/>
              </a:rPr>
              <a:t>Basics of RW Client Charges/Fees – </a:t>
            </a:r>
            <a:br>
              <a:rPr lang="en-US" sz="2800" dirty="0" smtClean="0">
                <a:solidFill>
                  <a:srgbClr val="FFFFFF"/>
                </a:solidFill>
                <a:latin typeface="Calibri" pitchFamily="34" charset="0"/>
                <a:cs typeface="Calibri" pitchFamily="34" charset="0"/>
              </a:rPr>
            </a:br>
            <a:r>
              <a:rPr lang="en-US" sz="2800" dirty="0" smtClean="0">
                <a:solidFill>
                  <a:srgbClr val="FFFFFF"/>
                </a:solidFill>
                <a:latin typeface="Calibri" pitchFamily="34" charset="0"/>
                <a:cs typeface="Calibri" pitchFamily="34" charset="0"/>
              </a:rPr>
              <a:t>Eligibility Procedures</a:t>
            </a:r>
            <a:endParaRPr lang="en-US" sz="2800" dirty="0">
              <a:solidFill>
                <a:srgbClr val="FFFFFF"/>
              </a:solidFill>
              <a:latin typeface="Calibri" pitchFamily="34" charset="0"/>
              <a:cs typeface="Calibri" pitchFamily="34" charset="0"/>
            </a:endParaRPr>
          </a:p>
        </p:txBody>
      </p:sp>
      <p:sp>
        <p:nvSpPr>
          <p:cNvPr id="7" name="Content Placeholder 6"/>
          <p:cNvSpPr>
            <a:spLocks noGrp="1"/>
          </p:cNvSpPr>
          <p:nvPr>
            <p:ph idx="1"/>
          </p:nvPr>
        </p:nvSpPr>
        <p:spPr>
          <a:xfrm>
            <a:off x="457200" y="1371600"/>
            <a:ext cx="8229600" cy="4876800"/>
          </a:xfrm>
        </p:spPr>
        <p:txBody>
          <a:bodyPr/>
          <a:lstStyle/>
          <a:p>
            <a:pPr>
              <a:buFont typeface="Arial"/>
              <a:buChar char="•"/>
            </a:pPr>
            <a:r>
              <a:rPr lang="en-US" sz="2400" b="0" dirty="0" smtClean="0">
                <a:latin typeface="Calibri" pitchFamily="34" charset="0"/>
                <a:cs typeface="Calibri" pitchFamily="34" charset="0"/>
              </a:rPr>
              <a:t>The eligibility process is central to determination of how to apply the sliding fee scale (determination of the discount on charges)</a:t>
            </a:r>
          </a:p>
          <a:p>
            <a:pPr>
              <a:buFont typeface="Arial"/>
              <a:buChar char="•"/>
            </a:pPr>
            <a:endParaRPr lang="en-US" sz="1050" b="0" dirty="0" smtClean="0">
              <a:latin typeface="Calibri" pitchFamily="34" charset="0"/>
              <a:cs typeface="Calibri" pitchFamily="34" charset="0"/>
            </a:endParaRPr>
          </a:p>
          <a:p>
            <a:pPr>
              <a:buFont typeface="Arial"/>
              <a:buChar char="•"/>
            </a:pPr>
            <a:r>
              <a:rPr lang="en-US" sz="2400" b="0" dirty="0" smtClean="0">
                <a:latin typeface="Calibri" pitchFamily="34" charset="0"/>
                <a:cs typeface="Calibri" pitchFamily="34" charset="0"/>
              </a:rPr>
              <a:t>Eligibility Policies and Procedures that: </a:t>
            </a:r>
          </a:p>
          <a:p>
            <a:pPr lvl="1">
              <a:buFont typeface="Arial"/>
              <a:buChar char="•"/>
            </a:pPr>
            <a:r>
              <a:rPr lang="en-US" sz="2000" dirty="0">
                <a:latin typeface="Calibri" pitchFamily="34" charset="0"/>
                <a:cs typeface="Calibri" pitchFamily="34" charset="0"/>
              </a:rPr>
              <a:t>Meet Ryan White Part </a:t>
            </a:r>
            <a:r>
              <a:rPr lang="en-US" sz="2000" dirty="0" smtClean="0">
                <a:latin typeface="Calibri" pitchFamily="34" charset="0"/>
                <a:cs typeface="Calibri" pitchFamily="34" charset="0"/>
              </a:rPr>
              <a:t>A </a:t>
            </a:r>
            <a:r>
              <a:rPr lang="en-US" sz="2000" dirty="0">
                <a:latin typeface="Calibri" pitchFamily="34" charset="0"/>
                <a:cs typeface="Calibri" pitchFamily="34" charset="0"/>
              </a:rPr>
              <a:t>requirements (HIV status, residency, income, and recertification every six months) </a:t>
            </a:r>
          </a:p>
          <a:p>
            <a:pPr lvl="1">
              <a:buFont typeface="Arial"/>
              <a:buChar char="•"/>
            </a:pPr>
            <a:r>
              <a:rPr lang="en-US" sz="2000" dirty="0" smtClean="0">
                <a:latin typeface="Calibri" pitchFamily="34" charset="0"/>
                <a:cs typeface="Calibri" pitchFamily="34" charset="0"/>
              </a:rPr>
              <a:t>Define household and/or individual</a:t>
            </a:r>
          </a:p>
          <a:p>
            <a:pPr lvl="1">
              <a:buFont typeface="Arial"/>
              <a:buChar char="•"/>
            </a:pPr>
            <a:r>
              <a:rPr lang="en-US" sz="2000" dirty="0" smtClean="0">
                <a:latin typeface="Calibri" pitchFamily="34" charset="0"/>
                <a:cs typeface="Calibri" pitchFamily="34" charset="0"/>
              </a:rPr>
              <a:t>Detail whether net or gross income will be used as part of the income determination</a:t>
            </a:r>
          </a:p>
          <a:p>
            <a:pPr lvl="1">
              <a:buFont typeface="Arial"/>
              <a:buChar char="•"/>
            </a:pPr>
            <a:r>
              <a:rPr lang="en-US" sz="2000" dirty="0" smtClean="0">
                <a:latin typeface="Calibri" pitchFamily="34" charset="0"/>
                <a:cs typeface="Calibri" pitchFamily="34" charset="0"/>
              </a:rPr>
              <a:t>If using Modified Adjusted Gross Income (MAGI) Grantees can decide what expenses to deduct</a:t>
            </a:r>
          </a:p>
          <a:p>
            <a:pPr lvl="1">
              <a:buFont typeface="Arial"/>
              <a:buChar char="•"/>
            </a:pPr>
            <a:r>
              <a:rPr lang="en-US" sz="2000" dirty="0" smtClean="0">
                <a:latin typeface="Calibri" pitchFamily="34" charset="0"/>
                <a:cs typeface="Calibri" pitchFamily="34" charset="0"/>
              </a:rPr>
              <a:t>Specify documentation required for proof of income/family Size</a:t>
            </a:r>
          </a:p>
          <a:p>
            <a:pPr lvl="1">
              <a:buFont typeface="Arial"/>
              <a:buChar char="•"/>
            </a:pPr>
            <a:r>
              <a:rPr lang="en-US" sz="2000" dirty="0" smtClean="0">
                <a:latin typeface="Calibri" pitchFamily="34" charset="0"/>
                <a:cs typeface="Calibri" pitchFamily="34" charset="0"/>
              </a:rPr>
              <a:t>Specify process for application of discount </a:t>
            </a:r>
            <a:r>
              <a:rPr lang="en-US" sz="2000" dirty="0">
                <a:latin typeface="Calibri" pitchFamily="34" charset="0"/>
                <a:cs typeface="Calibri" pitchFamily="34" charset="0"/>
              </a:rPr>
              <a:t>p</a:t>
            </a:r>
            <a:r>
              <a:rPr lang="en-US" sz="2000" dirty="0" smtClean="0">
                <a:latin typeface="Calibri" pitchFamily="34" charset="0"/>
                <a:cs typeface="Calibri" pitchFamily="34" charset="0"/>
              </a:rPr>
              <a:t>ending </a:t>
            </a:r>
            <a:r>
              <a:rPr lang="en-US" sz="2000" dirty="0">
                <a:latin typeface="Calibri" pitchFamily="34" charset="0"/>
                <a:cs typeface="Calibri" pitchFamily="34" charset="0"/>
              </a:rPr>
              <a:t>d</a:t>
            </a:r>
            <a:r>
              <a:rPr lang="en-US" sz="2000" dirty="0" smtClean="0">
                <a:latin typeface="Calibri" pitchFamily="34" charset="0"/>
                <a:cs typeface="Calibri" pitchFamily="34" charset="0"/>
              </a:rPr>
              <a:t>ocumentation, retroactively or at the time of service. </a:t>
            </a:r>
          </a:p>
        </p:txBody>
      </p:sp>
      <p:sp>
        <p:nvSpPr>
          <p:cNvPr id="5" name="Slide Number Placeholder 4"/>
          <p:cNvSpPr>
            <a:spLocks noGrp="1"/>
          </p:cNvSpPr>
          <p:nvPr>
            <p:ph type="sldNum" sz="quarter" idx="4294967295"/>
          </p:nvPr>
        </p:nvSpPr>
        <p:spPr>
          <a:xfrm>
            <a:off x="8229600" y="6356350"/>
            <a:ext cx="914400" cy="365125"/>
          </a:xfrm>
          <a:prstGeom prst="rect">
            <a:avLst/>
          </a:prstGeom>
        </p:spPr>
        <p:txBody>
          <a:bodyPr/>
          <a:lstStyle/>
          <a:p>
            <a:fld id="{E225A509-5980-BE44-9187-9C2E27923222}" type="slidenum">
              <a:rPr lang="en-US" smtClean="0"/>
              <a:pPr/>
              <a:t>12</a:t>
            </a:fld>
            <a:endParaRPr lang="en-US" dirty="0"/>
          </a:p>
        </p:txBody>
      </p:sp>
    </p:spTree>
    <p:extLst>
      <p:ext uri="{BB962C8B-B14F-4D97-AF65-F5344CB8AC3E}">
        <p14:creationId xmlns:p14="http://schemas.microsoft.com/office/powerpoint/2010/main" val="514600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1143000" y="76200"/>
            <a:ext cx="6324600" cy="914400"/>
          </a:xfrm>
        </p:spPr>
        <p:txBody>
          <a:bodyPr>
            <a:noAutofit/>
          </a:bodyPr>
          <a:lstStyle/>
          <a:p>
            <a:pPr>
              <a:defRPr/>
            </a:pPr>
            <a:r>
              <a:rPr lang="en-US" sz="2800" b="1" dirty="0" smtClean="0">
                <a:solidFill>
                  <a:schemeClr val="bg1"/>
                </a:solidFill>
              </a:rPr>
              <a:t>Basics of RW Client Charges/Fees</a:t>
            </a:r>
            <a:br>
              <a:rPr lang="en-US" sz="2800" b="1" dirty="0" smtClean="0">
                <a:solidFill>
                  <a:schemeClr val="bg1"/>
                </a:solidFill>
              </a:rPr>
            </a:br>
            <a:r>
              <a:rPr lang="en-US" sz="2800" b="1" dirty="0" smtClean="0">
                <a:solidFill>
                  <a:schemeClr val="bg1"/>
                </a:solidFill>
              </a:rPr>
              <a:t>Imposition of Charges</a:t>
            </a:r>
            <a:endParaRPr lang="en-US" sz="2800" b="1" dirty="0" smtClean="0"/>
          </a:p>
        </p:txBody>
      </p:sp>
      <p:sp>
        <p:nvSpPr>
          <p:cNvPr id="15363" name="Rectangle 3"/>
          <p:cNvSpPr>
            <a:spLocks noGrp="1" noChangeArrowheads="1"/>
          </p:cNvSpPr>
          <p:nvPr>
            <p:ph type="body" sz="half" idx="1"/>
          </p:nvPr>
        </p:nvSpPr>
        <p:spPr>
          <a:xfrm>
            <a:off x="990600" y="1600200"/>
            <a:ext cx="5029200" cy="3352800"/>
          </a:xfrm>
        </p:spPr>
        <p:txBody>
          <a:bodyPr>
            <a:normAutofit/>
          </a:bodyPr>
          <a:lstStyle/>
          <a:p>
            <a:pPr lvl="1" eaLnBrk="1" hangingPunct="1">
              <a:buNone/>
            </a:pPr>
            <a:r>
              <a:rPr lang="en-US" sz="3200" dirty="0" smtClean="0"/>
              <a:t>U.S. Poverty Guidelines</a:t>
            </a:r>
          </a:p>
          <a:p>
            <a:pPr lvl="1" eaLnBrk="1" hangingPunct="1">
              <a:buFont typeface="Times" pitchFamily="-107" charset="0"/>
              <a:buChar char="•"/>
            </a:pPr>
            <a:r>
              <a:rPr lang="en-US" sz="3200" dirty="0" smtClean="0"/>
              <a:t>Published </a:t>
            </a:r>
            <a:r>
              <a:rPr lang="en-US" sz="3200" dirty="0"/>
              <a:t>Annually in the Federal Register</a:t>
            </a:r>
          </a:p>
          <a:p>
            <a:pPr lvl="1" eaLnBrk="1" hangingPunct="1">
              <a:buFont typeface="Times" pitchFamily="-107" charset="0"/>
              <a:buChar char="•"/>
            </a:pPr>
            <a:r>
              <a:rPr lang="en-US" sz="3200" dirty="0"/>
              <a:t>Health and Human Services Posts them on the Web</a:t>
            </a:r>
          </a:p>
        </p:txBody>
      </p:sp>
      <p:pic>
        <p:nvPicPr>
          <p:cNvPr id="15364" name="Picture 5"/>
          <p:cNvPicPr>
            <a:picLocks noGrp="1" noChangeAspect="1" noChangeArrowheads="1"/>
          </p:cNvPicPr>
          <p:nvPr>
            <p:ph type="clipArt" sz="half" idx="2"/>
          </p:nvPr>
        </p:nvPicPr>
        <p:blipFill>
          <a:blip r:embed="rId3" cstate="print"/>
          <a:srcRect/>
          <a:stretch>
            <a:fillRect/>
          </a:stretch>
        </p:blipFill>
        <p:spPr>
          <a:xfrm>
            <a:off x="6096000" y="1524000"/>
            <a:ext cx="3048000" cy="2816225"/>
          </a:xfrm>
        </p:spPr>
      </p:pic>
      <p:sp>
        <p:nvSpPr>
          <p:cNvPr id="15365" name="Date Placeholder 4"/>
          <p:cNvSpPr>
            <a:spLocks noGrp="1"/>
          </p:cNvSpPr>
          <p:nvPr>
            <p:ph type="dt" sz="quarter" idx="10"/>
          </p:nvPr>
        </p:nvSpPr>
        <p:spPr bwMode="auto">
          <a:noFill/>
          <a:ln>
            <a:miter lim="800000"/>
            <a:headEnd/>
            <a:tailEnd/>
          </a:ln>
        </p:spPr>
        <p:txBody>
          <a:bodyPr wrap="square" lIns="91440" tIns="45720" rIns="91440" bIns="45720" numCol="1" anchorCtr="0" compatLnSpc="1">
            <a:prstTxWarp prst="textNoShape">
              <a:avLst/>
            </a:prstTxWarp>
          </a:bodyPr>
          <a:lstStyle/>
          <a:p>
            <a:endParaRPr lang="en-US" dirty="0">
              <a:latin typeface="Arial" pitchFamily="-107" charset="0"/>
            </a:endParaRPr>
          </a:p>
        </p:txBody>
      </p:sp>
      <p:sp>
        <p:nvSpPr>
          <p:cNvPr id="15367" name="Rectangle 6"/>
          <p:cNvSpPr>
            <a:spLocks noChangeArrowheads="1"/>
          </p:cNvSpPr>
          <p:nvPr/>
        </p:nvSpPr>
        <p:spPr bwMode="auto">
          <a:xfrm>
            <a:off x="1143000" y="5103168"/>
            <a:ext cx="6970178" cy="461665"/>
          </a:xfrm>
          <a:prstGeom prst="rect">
            <a:avLst/>
          </a:prstGeom>
          <a:noFill/>
          <a:ln w="9525">
            <a:noFill/>
            <a:miter lim="800000"/>
            <a:headEnd/>
            <a:tailEnd/>
          </a:ln>
          <a:effectLst/>
        </p:spPr>
        <p:txBody>
          <a:bodyPr wrap="none" anchor="ctr">
            <a:prstTxWarp prst="textNoShape">
              <a:avLst/>
            </a:prstTxWarp>
            <a:spAutoFit/>
          </a:bodyPr>
          <a:lstStyle/>
          <a:p>
            <a:r>
              <a:rPr lang="en-US" sz="2400" b="1" dirty="0">
                <a:solidFill>
                  <a:srgbClr val="0033CC"/>
                </a:solidFill>
                <a:hlinkClick r:id="rId4"/>
              </a:rPr>
              <a:t>http://aspe.hhs.gov/poverty/index.shtml#latest</a:t>
            </a:r>
            <a:endParaRPr lang="en-US" sz="2400" b="1" dirty="0">
              <a:solidFill>
                <a:srgbClr val="0033CC"/>
              </a:solidFill>
            </a:endParaRPr>
          </a:p>
        </p:txBody>
      </p:sp>
      <p:sp>
        <p:nvSpPr>
          <p:cNvPr id="8" name="Slide Number Placeholder 5"/>
          <p:cNvSpPr>
            <a:spLocks noGrp="1"/>
          </p:cNvSpPr>
          <p:nvPr>
            <p:ph type="sldNum" sz="quarter" idx="4294967295"/>
          </p:nvPr>
        </p:nvSpPr>
        <p:spPr>
          <a:xfrm>
            <a:off x="7924800" y="6356350"/>
            <a:ext cx="762000" cy="365125"/>
          </a:xfrm>
          <a:prstGeom prst="rect">
            <a:avLst/>
          </a:prstGeom>
          <a:noFill/>
        </p:spPr>
        <p:txBody>
          <a:bodyPr/>
          <a:lstStyle/>
          <a:p>
            <a:fld id="{88E3F3D0-D548-4BE9-88F2-F734D01EC77D}" type="slidenum">
              <a:rPr lang="en-US" smtClean="0"/>
              <a:pPr/>
              <a:t>13</a:t>
            </a:fld>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6"/>
          <p:cNvPicPr>
            <a:picLocks noGrp="1" noChangeAspect="1" noChangeArrowheads="1"/>
          </p:cNvPicPr>
          <p:nvPr>
            <p:ph idx="1"/>
          </p:nvPr>
        </p:nvPicPr>
        <p:blipFill>
          <a:blip r:embed="rId3" cstate="print"/>
          <a:srcRect/>
          <a:stretch>
            <a:fillRect/>
          </a:stretch>
        </p:blipFill>
        <p:spPr bwMode="blackWhite">
          <a:xfrm>
            <a:off x="914400" y="1295400"/>
            <a:ext cx="7620000" cy="5312357"/>
          </a:xfrm>
          <a:noFill/>
        </p:spPr>
      </p:pic>
      <p:sp>
        <p:nvSpPr>
          <p:cNvPr id="10242" name="Title 1"/>
          <p:cNvSpPr>
            <a:spLocks noGrp="1"/>
          </p:cNvSpPr>
          <p:nvPr>
            <p:ph type="title"/>
          </p:nvPr>
        </p:nvSpPr>
        <p:spPr>
          <a:xfrm>
            <a:off x="76200" y="76200"/>
            <a:ext cx="8229600" cy="1143000"/>
          </a:xfrm>
        </p:spPr>
        <p:txBody>
          <a:bodyPr>
            <a:normAutofit/>
          </a:bodyPr>
          <a:lstStyle/>
          <a:p>
            <a:pPr eaLnBrk="1" fontAlgn="auto" hangingPunct="1">
              <a:spcAft>
                <a:spcPts val="0"/>
              </a:spcAft>
              <a:defRPr/>
            </a:pPr>
            <a:r>
              <a:rPr lang="en-US" sz="3600" b="1" dirty="0" smtClean="0">
                <a:solidFill>
                  <a:schemeClr val="bg1"/>
                </a:solidFill>
              </a:rPr>
              <a:t>Federal Poverty Guidelines-2013</a:t>
            </a:r>
          </a:p>
        </p:txBody>
      </p:sp>
      <p:sp>
        <p:nvSpPr>
          <p:cNvPr id="5" name="Slide Number Placeholder 5"/>
          <p:cNvSpPr txBox="1">
            <a:spLocks/>
          </p:cNvSpPr>
          <p:nvPr/>
        </p:nvSpPr>
        <p:spPr>
          <a:xfrm>
            <a:off x="7924800" y="6356350"/>
            <a:ext cx="762000" cy="365125"/>
          </a:xfrm>
          <a:prstGeom prst="rect">
            <a:avLst/>
          </a:prstGeom>
          <a:noFill/>
        </p:spPr>
        <p:txBody>
          <a:bodyPr/>
          <a:lstStyle>
            <a:defPPr>
              <a:defRPr lang="en-US"/>
            </a:defPPr>
            <a:lvl1pPr algn="l" rtl="0" fontAlgn="base">
              <a:spcBef>
                <a:spcPct val="0"/>
              </a:spcBef>
              <a:spcAft>
                <a:spcPct val="0"/>
              </a:spcAft>
              <a:defRPr kern="1200">
                <a:solidFill>
                  <a:schemeClr val="tx1"/>
                </a:solidFill>
                <a:latin typeface="CopprplGoth Bd BT"/>
                <a:ea typeface="+mn-ea"/>
                <a:cs typeface="+mn-cs"/>
              </a:defRPr>
            </a:lvl1pPr>
            <a:lvl2pPr marL="457200" algn="l" rtl="0" fontAlgn="base">
              <a:spcBef>
                <a:spcPct val="0"/>
              </a:spcBef>
              <a:spcAft>
                <a:spcPct val="0"/>
              </a:spcAft>
              <a:defRPr kern="1200">
                <a:solidFill>
                  <a:schemeClr val="tx1"/>
                </a:solidFill>
                <a:latin typeface="CopprplGoth Bd BT"/>
                <a:ea typeface="+mn-ea"/>
                <a:cs typeface="+mn-cs"/>
              </a:defRPr>
            </a:lvl2pPr>
            <a:lvl3pPr marL="914400" algn="l" rtl="0" fontAlgn="base">
              <a:spcBef>
                <a:spcPct val="0"/>
              </a:spcBef>
              <a:spcAft>
                <a:spcPct val="0"/>
              </a:spcAft>
              <a:defRPr kern="1200">
                <a:solidFill>
                  <a:schemeClr val="tx1"/>
                </a:solidFill>
                <a:latin typeface="CopprplGoth Bd BT"/>
                <a:ea typeface="+mn-ea"/>
                <a:cs typeface="+mn-cs"/>
              </a:defRPr>
            </a:lvl3pPr>
            <a:lvl4pPr marL="1371600" algn="l" rtl="0" fontAlgn="base">
              <a:spcBef>
                <a:spcPct val="0"/>
              </a:spcBef>
              <a:spcAft>
                <a:spcPct val="0"/>
              </a:spcAft>
              <a:defRPr kern="1200">
                <a:solidFill>
                  <a:schemeClr val="tx1"/>
                </a:solidFill>
                <a:latin typeface="CopprplGoth Bd BT"/>
                <a:ea typeface="+mn-ea"/>
                <a:cs typeface="+mn-cs"/>
              </a:defRPr>
            </a:lvl4pPr>
            <a:lvl5pPr marL="1828800" algn="l" rtl="0" fontAlgn="base">
              <a:spcBef>
                <a:spcPct val="0"/>
              </a:spcBef>
              <a:spcAft>
                <a:spcPct val="0"/>
              </a:spcAft>
              <a:defRPr kern="1200">
                <a:solidFill>
                  <a:schemeClr val="tx1"/>
                </a:solidFill>
                <a:latin typeface="CopprplGoth Bd BT"/>
                <a:ea typeface="+mn-ea"/>
                <a:cs typeface="+mn-cs"/>
              </a:defRPr>
            </a:lvl5pPr>
            <a:lvl6pPr marL="2286000" algn="l" defTabSz="914400" rtl="0" eaLnBrk="1" latinLnBrk="0" hangingPunct="1">
              <a:defRPr kern="1200">
                <a:solidFill>
                  <a:schemeClr val="tx1"/>
                </a:solidFill>
                <a:latin typeface="CopprplGoth Bd BT"/>
                <a:ea typeface="+mn-ea"/>
                <a:cs typeface="+mn-cs"/>
              </a:defRPr>
            </a:lvl6pPr>
            <a:lvl7pPr marL="2743200" algn="l" defTabSz="914400" rtl="0" eaLnBrk="1" latinLnBrk="0" hangingPunct="1">
              <a:defRPr kern="1200">
                <a:solidFill>
                  <a:schemeClr val="tx1"/>
                </a:solidFill>
                <a:latin typeface="CopprplGoth Bd BT"/>
                <a:ea typeface="+mn-ea"/>
                <a:cs typeface="+mn-cs"/>
              </a:defRPr>
            </a:lvl7pPr>
            <a:lvl8pPr marL="3200400" algn="l" defTabSz="914400" rtl="0" eaLnBrk="1" latinLnBrk="0" hangingPunct="1">
              <a:defRPr kern="1200">
                <a:solidFill>
                  <a:schemeClr val="tx1"/>
                </a:solidFill>
                <a:latin typeface="CopprplGoth Bd BT"/>
                <a:ea typeface="+mn-ea"/>
                <a:cs typeface="+mn-cs"/>
              </a:defRPr>
            </a:lvl8pPr>
            <a:lvl9pPr marL="3657600" algn="l" defTabSz="914400" rtl="0" eaLnBrk="1" latinLnBrk="0" hangingPunct="1">
              <a:defRPr kern="1200">
                <a:solidFill>
                  <a:schemeClr val="tx1"/>
                </a:solidFill>
                <a:latin typeface="CopprplGoth Bd BT"/>
                <a:ea typeface="+mn-ea"/>
                <a:cs typeface="+mn-cs"/>
              </a:defRPr>
            </a:lvl9pPr>
          </a:lstStyle>
          <a:p>
            <a:fld id="{88E3F3D0-D548-4BE9-88F2-F734D01EC77D}"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000125"/>
            <a:ext cx="9153525" cy="517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5"/>
          <p:cNvSpPr txBox="1">
            <a:spLocks/>
          </p:cNvSpPr>
          <p:nvPr/>
        </p:nvSpPr>
        <p:spPr>
          <a:xfrm>
            <a:off x="7924800" y="6356350"/>
            <a:ext cx="762000" cy="365125"/>
          </a:xfrm>
          <a:prstGeom prst="rect">
            <a:avLst/>
          </a:prstGeom>
          <a:noFill/>
        </p:spPr>
        <p:txBody>
          <a:bodyPr/>
          <a:lstStyle>
            <a:defPPr>
              <a:defRPr lang="en-US"/>
            </a:defPPr>
            <a:lvl1pPr algn="l" rtl="0" fontAlgn="base">
              <a:spcBef>
                <a:spcPct val="0"/>
              </a:spcBef>
              <a:spcAft>
                <a:spcPct val="0"/>
              </a:spcAft>
              <a:defRPr kern="1200">
                <a:solidFill>
                  <a:schemeClr val="tx1"/>
                </a:solidFill>
                <a:latin typeface="CopprplGoth Bd BT"/>
                <a:ea typeface="+mn-ea"/>
                <a:cs typeface="+mn-cs"/>
              </a:defRPr>
            </a:lvl1pPr>
            <a:lvl2pPr marL="457200" algn="l" rtl="0" fontAlgn="base">
              <a:spcBef>
                <a:spcPct val="0"/>
              </a:spcBef>
              <a:spcAft>
                <a:spcPct val="0"/>
              </a:spcAft>
              <a:defRPr kern="1200">
                <a:solidFill>
                  <a:schemeClr val="tx1"/>
                </a:solidFill>
                <a:latin typeface="CopprplGoth Bd BT"/>
                <a:ea typeface="+mn-ea"/>
                <a:cs typeface="+mn-cs"/>
              </a:defRPr>
            </a:lvl2pPr>
            <a:lvl3pPr marL="914400" algn="l" rtl="0" fontAlgn="base">
              <a:spcBef>
                <a:spcPct val="0"/>
              </a:spcBef>
              <a:spcAft>
                <a:spcPct val="0"/>
              </a:spcAft>
              <a:defRPr kern="1200">
                <a:solidFill>
                  <a:schemeClr val="tx1"/>
                </a:solidFill>
                <a:latin typeface="CopprplGoth Bd BT"/>
                <a:ea typeface="+mn-ea"/>
                <a:cs typeface="+mn-cs"/>
              </a:defRPr>
            </a:lvl3pPr>
            <a:lvl4pPr marL="1371600" algn="l" rtl="0" fontAlgn="base">
              <a:spcBef>
                <a:spcPct val="0"/>
              </a:spcBef>
              <a:spcAft>
                <a:spcPct val="0"/>
              </a:spcAft>
              <a:defRPr kern="1200">
                <a:solidFill>
                  <a:schemeClr val="tx1"/>
                </a:solidFill>
                <a:latin typeface="CopprplGoth Bd BT"/>
                <a:ea typeface="+mn-ea"/>
                <a:cs typeface="+mn-cs"/>
              </a:defRPr>
            </a:lvl4pPr>
            <a:lvl5pPr marL="1828800" algn="l" rtl="0" fontAlgn="base">
              <a:spcBef>
                <a:spcPct val="0"/>
              </a:spcBef>
              <a:spcAft>
                <a:spcPct val="0"/>
              </a:spcAft>
              <a:defRPr kern="1200">
                <a:solidFill>
                  <a:schemeClr val="tx1"/>
                </a:solidFill>
                <a:latin typeface="CopprplGoth Bd BT"/>
                <a:ea typeface="+mn-ea"/>
                <a:cs typeface="+mn-cs"/>
              </a:defRPr>
            </a:lvl5pPr>
            <a:lvl6pPr marL="2286000" algn="l" defTabSz="914400" rtl="0" eaLnBrk="1" latinLnBrk="0" hangingPunct="1">
              <a:defRPr kern="1200">
                <a:solidFill>
                  <a:schemeClr val="tx1"/>
                </a:solidFill>
                <a:latin typeface="CopprplGoth Bd BT"/>
                <a:ea typeface="+mn-ea"/>
                <a:cs typeface="+mn-cs"/>
              </a:defRPr>
            </a:lvl6pPr>
            <a:lvl7pPr marL="2743200" algn="l" defTabSz="914400" rtl="0" eaLnBrk="1" latinLnBrk="0" hangingPunct="1">
              <a:defRPr kern="1200">
                <a:solidFill>
                  <a:schemeClr val="tx1"/>
                </a:solidFill>
                <a:latin typeface="CopprplGoth Bd BT"/>
                <a:ea typeface="+mn-ea"/>
                <a:cs typeface="+mn-cs"/>
              </a:defRPr>
            </a:lvl7pPr>
            <a:lvl8pPr marL="3200400" algn="l" defTabSz="914400" rtl="0" eaLnBrk="1" latinLnBrk="0" hangingPunct="1">
              <a:defRPr kern="1200">
                <a:solidFill>
                  <a:schemeClr val="tx1"/>
                </a:solidFill>
                <a:latin typeface="CopprplGoth Bd BT"/>
                <a:ea typeface="+mn-ea"/>
                <a:cs typeface="+mn-cs"/>
              </a:defRPr>
            </a:lvl8pPr>
            <a:lvl9pPr marL="3657600" algn="l" defTabSz="914400" rtl="0" eaLnBrk="1" latinLnBrk="0" hangingPunct="1">
              <a:defRPr kern="1200">
                <a:solidFill>
                  <a:schemeClr val="tx1"/>
                </a:solidFill>
                <a:latin typeface="CopprplGoth Bd BT"/>
                <a:ea typeface="+mn-ea"/>
                <a:cs typeface="+mn-cs"/>
              </a:defRPr>
            </a:lvl9pPr>
          </a:lstStyle>
          <a:p>
            <a:fld id="{88E3F3D0-D548-4BE9-88F2-F734D01EC77D}" type="slidenum">
              <a:rPr lang="en-US" smtClean="0"/>
              <a:pPr/>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162800" cy="1066800"/>
          </a:xfrm>
        </p:spPr>
        <p:txBody>
          <a:bodyPr>
            <a:normAutofit fontScale="90000"/>
          </a:bodyPr>
          <a:lstStyle/>
          <a:p>
            <a:r>
              <a:rPr lang="en-US" b="1" dirty="0" smtClean="0">
                <a:solidFill>
                  <a:schemeClr val="bg1"/>
                </a:solidFill>
              </a:rPr>
              <a:t>Annual Limitation on Charges</a:t>
            </a:r>
            <a:r>
              <a:rPr lang="en-US" dirty="0" smtClean="0">
                <a:solidFill>
                  <a:schemeClr val="bg1"/>
                </a:solidFill>
              </a:rPr>
              <a:t/>
            </a:r>
            <a:br>
              <a:rPr lang="en-US" dirty="0" smtClean="0">
                <a:solidFill>
                  <a:schemeClr val="bg1"/>
                </a:solidFill>
              </a:rPr>
            </a:br>
            <a:endParaRPr lang="en-US"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76616087"/>
              </p:ext>
            </p:extLst>
          </p:nvPr>
        </p:nvGraphicFramePr>
        <p:xfrm>
          <a:off x="762000" y="1752600"/>
          <a:ext cx="77724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5"/>
          <p:cNvSpPr txBox="1">
            <a:spLocks/>
          </p:cNvSpPr>
          <p:nvPr/>
        </p:nvSpPr>
        <p:spPr>
          <a:xfrm>
            <a:off x="7924800" y="6356350"/>
            <a:ext cx="762000" cy="365125"/>
          </a:xfrm>
          <a:prstGeom prst="rect">
            <a:avLst/>
          </a:prstGeom>
          <a:noFill/>
        </p:spPr>
        <p:txBody>
          <a:bodyPr/>
          <a:lstStyle>
            <a:defPPr>
              <a:defRPr lang="en-US"/>
            </a:defPPr>
            <a:lvl1pPr algn="l" rtl="0" fontAlgn="base">
              <a:spcBef>
                <a:spcPct val="0"/>
              </a:spcBef>
              <a:spcAft>
                <a:spcPct val="0"/>
              </a:spcAft>
              <a:defRPr kern="1200">
                <a:solidFill>
                  <a:schemeClr val="tx1"/>
                </a:solidFill>
                <a:latin typeface="CopprplGoth Bd BT"/>
                <a:ea typeface="+mn-ea"/>
                <a:cs typeface="+mn-cs"/>
              </a:defRPr>
            </a:lvl1pPr>
            <a:lvl2pPr marL="457200" algn="l" rtl="0" fontAlgn="base">
              <a:spcBef>
                <a:spcPct val="0"/>
              </a:spcBef>
              <a:spcAft>
                <a:spcPct val="0"/>
              </a:spcAft>
              <a:defRPr kern="1200">
                <a:solidFill>
                  <a:schemeClr val="tx1"/>
                </a:solidFill>
                <a:latin typeface="CopprplGoth Bd BT"/>
                <a:ea typeface="+mn-ea"/>
                <a:cs typeface="+mn-cs"/>
              </a:defRPr>
            </a:lvl2pPr>
            <a:lvl3pPr marL="914400" algn="l" rtl="0" fontAlgn="base">
              <a:spcBef>
                <a:spcPct val="0"/>
              </a:spcBef>
              <a:spcAft>
                <a:spcPct val="0"/>
              </a:spcAft>
              <a:defRPr kern="1200">
                <a:solidFill>
                  <a:schemeClr val="tx1"/>
                </a:solidFill>
                <a:latin typeface="CopprplGoth Bd BT"/>
                <a:ea typeface="+mn-ea"/>
                <a:cs typeface="+mn-cs"/>
              </a:defRPr>
            </a:lvl3pPr>
            <a:lvl4pPr marL="1371600" algn="l" rtl="0" fontAlgn="base">
              <a:spcBef>
                <a:spcPct val="0"/>
              </a:spcBef>
              <a:spcAft>
                <a:spcPct val="0"/>
              </a:spcAft>
              <a:defRPr kern="1200">
                <a:solidFill>
                  <a:schemeClr val="tx1"/>
                </a:solidFill>
                <a:latin typeface="CopprplGoth Bd BT"/>
                <a:ea typeface="+mn-ea"/>
                <a:cs typeface="+mn-cs"/>
              </a:defRPr>
            </a:lvl4pPr>
            <a:lvl5pPr marL="1828800" algn="l" rtl="0" fontAlgn="base">
              <a:spcBef>
                <a:spcPct val="0"/>
              </a:spcBef>
              <a:spcAft>
                <a:spcPct val="0"/>
              </a:spcAft>
              <a:defRPr kern="1200">
                <a:solidFill>
                  <a:schemeClr val="tx1"/>
                </a:solidFill>
                <a:latin typeface="CopprplGoth Bd BT"/>
                <a:ea typeface="+mn-ea"/>
                <a:cs typeface="+mn-cs"/>
              </a:defRPr>
            </a:lvl5pPr>
            <a:lvl6pPr marL="2286000" algn="l" defTabSz="914400" rtl="0" eaLnBrk="1" latinLnBrk="0" hangingPunct="1">
              <a:defRPr kern="1200">
                <a:solidFill>
                  <a:schemeClr val="tx1"/>
                </a:solidFill>
                <a:latin typeface="CopprplGoth Bd BT"/>
                <a:ea typeface="+mn-ea"/>
                <a:cs typeface="+mn-cs"/>
              </a:defRPr>
            </a:lvl6pPr>
            <a:lvl7pPr marL="2743200" algn="l" defTabSz="914400" rtl="0" eaLnBrk="1" latinLnBrk="0" hangingPunct="1">
              <a:defRPr kern="1200">
                <a:solidFill>
                  <a:schemeClr val="tx1"/>
                </a:solidFill>
                <a:latin typeface="CopprplGoth Bd BT"/>
                <a:ea typeface="+mn-ea"/>
                <a:cs typeface="+mn-cs"/>
              </a:defRPr>
            </a:lvl7pPr>
            <a:lvl8pPr marL="3200400" algn="l" defTabSz="914400" rtl="0" eaLnBrk="1" latinLnBrk="0" hangingPunct="1">
              <a:defRPr kern="1200">
                <a:solidFill>
                  <a:schemeClr val="tx1"/>
                </a:solidFill>
                <a:latin typeface="CopprplGoth Bd BT"/>
                <a:ea typeface="+mn-ea"/>
                <a:cs typeface="+mn-cs"/>
              </a:defRPr>
            </a:lvl8pPr>
            <a:lvl9pPr marL="3657600" algn="l" defTabSz="914400" rtl="0" eaLnBrk="1" latinLnBrk="0" hangingPunct="1">
              <a:defRPr kern="1200">
                <a:solidFill>
                  <a:schemeClr val="tx1"/>
                </a:solidFill>
                <a:latin typeface="CopprplGoth Bd BT"/>
                <a:ea typeface="+mn-ea"/>
                <a:cs typeface="+mn-cs"/>
              </a:defRPr>
            </a:lvl9pPr>
          </a:lstStyle>
          <a:p>
            <a:fld id="{88E3F3D0-D548-4BE9-88F2-F734D01EC77D}" type="slidenum">
              <a:rPr lang="en-US" smtClean="0"/>
              <a:pPr/>
              <a:t>16</a:t>
            </a:fld>
            <a:endParaRPr lang="en-US" smtClean="0"/>
          </a:p>
        </p:txBody>
      </p:sp>
    </p:spTree>
    <p:extLst>
      <p:ext uri="{BB962C8B-B14F-4D97-AF65-F5344CB8AC3E}">
        <p14:creationId xmlns:p14="http://schemas.microsoft.com/office/powerpoint/2010/main" val="19152355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66800" y="228600"/>
            <a:ext cx="6553200" cy="838200"/>
          </a:xfrm>
        </p:spPr>
        <p:txBody>
          <a:bodyPr/>
          <a:lstStyle/>
          <a:p>
            <a:r>
              <a:rPr lang="en-US" sz="3600" dirty="0" smtClean="0">
                <a:solidFill>
                  <a:srgbClr val="FFFFFF"/>
                </a:solidFill>
                <a:latin typeface="Calibri" pitchFamily="34" charset="0"/>
                <a:cs typeface="Calibri" pitchFamily="34" charset="0"/>
              </a:rPr>
              <a:t>Annual Limitation on Charges</a:t>
            </a:r>
            <a:endParaRPr lang="en-US" sz="3600" dirty="0">
              <a:solidFill>
                <a:srgbClr val="FFFFFF"/>
              </a:solidFill>
              <a:latin typeface="Calibri" pitchFamily="34" charset="0"/>
              <a:cs typeface="Calibri" pitchFamily="34" charset="0"/>
            </a:endParaRPr>
          </a:p>
        </p:txBody>
      </p:sp>
      <p:sp>
        <p:nvSpPr>
          <p:cNvPr id="7" name="Content Placeholder 6"/>
          <p:cNvSpPr>
            <a:spLocks noGrp="1"/>
          </p:cNvSpPr>
          <p:nvPr>
            <p:ph idx="1"/>
          </p:nvPr>
        </p:nvSpPr>
        <p:spPr>
          <a:xfrm>
            <a:off x="381000" y="1295400"/>
            <a:ext cx="8382000" cy="3916362"/>
          </a:xfrm>
        </p:spPr>
        <p:txBody>
          <a:bodyPr/>
          <a:lstStyle/>
          <a:p>
            <a:pPr>
              <a:buFont typeface="Arial"/>
              <a:buChar char="•"/>
            </a:pPr>
            <a:r>
              <a:rPr lang="en-US" b="0" dirty="0" smtClean="0"/>
              <a:t>Some examples of client </a:t>
            </a:r>
            <a:r>
              <a:rPr lang="en-US" b="0" dirty="0"/>
              <a:t>c</a:t>
            </a:r>
            <a:r>
              <a:rPr lang="en-US" b="0" dirty="0" smtClean="0"/>
              <a:t>harges for care services that may count towards the annual cap on client charges include:</a:t>
            </a:r>
          </a:p>
          <a:p>
            <a:pPr lvl="1">
              <a:buFont typeface="Arial"/>
              <a:buChar char="•"/>
            </a:pPr>
            <a:r>
              <a:rPr lang="en-US" dirty="0" smtClean="0"/>
              <a:t>Enrollment Fees</a:t>
            </a:r>
          </a:p>
          <a:p>
            <a:pPr lvl="1">
              <a:buFont typeface="Arial"/>
              <a:buChar char="•"/>
            </a:pPr>
            <a:r>
              <a:rPr lang="en-US" dirty="0" smtClean="0"/>
              <a:t>Deductibles</a:t>
            </a:r>
          </a:p>
          <a:p>
            <a:pPr lvl="1">
              <a:buFont typeface="Arial"/>
              <a:buChar char="•"/>
            </a:pPr>
            <a:r>
              <a:rPr lang="en-US" dirty="0" smtClean="0"/>
              <a:t>Co-payments</a:t>
            </a:r>
          </a:p>
          <a:p>
            <a:pPr lvl="1">
              <a:buFont typeface="Arial"/>
              <a:buChar char="•"/>
            </a:pPr>
            <a:r>
              <a:rPr lang="en-US" dirty="0" smtClean="0"/>
              <a:t>Payments to other providers for care</a:t>
            </a:r>
          </a:p>
          <a:p>
            <a:pPr lvl="1">
              <a:buFont typeface="Arial"/>
              <a:buChar char="•"/>
            </a:pPr>
            <a:r>
              <a:rPr lang="en-US" dirty="0" smtClean="0"/>
              <a:t>Health Insurance Premiums</a:t>
            </a:r>
          </a:p>
          <a:p>
            <a:pPr lvl="1">
              <a:buFont typeface="Arial"/>
              <a:buChar char="•"/>
            </a:pPr>
            <a:r>
              <a:rPr lang="en-US" dirty="0" smtClean="0"/>
              <a:t>Co-insurance</a:t>
            </a:r>
          </a:p>
          <a:p>
            <a:pPr lvl="1">
              <a:buFont typeface="Arial"/>
              <a:buChar char="•"/>
            </a:pPr>
            <a:r>
              <a:rPr lang="en-US" dirty="0" smtClean="0"/>
              <a:t>Other cost sharing</a:t>
            </a:r>
          </a:p>
        </p:txBody>
      </p:sp>
      <p:sp>
        <p:nvSpPr>
          <p:cNvPr id="8" name="Slide Number Placeholder 5"/>
          <p:cNvSpPr txBox="1">
            <a:spLocks/>
          </p:cNvSpPr>
          <p:nvPr/>
        </p:nvSpPr>
        <p:spPr>
          <a:xfrm>
            <a:off x="7924800" y="6356350"/>
            <a:ext cx="762000" cy="365125"/>
          </a:xfrm>
          <a:prstGeom prst="rect">
            <a:avLst/>
          </a:prstGeom>
          <a:noFill/>
        </p:spPr>
        <p:txBody>
          <a:bodyPr/>
          <a:lstStyle>
            <a:defPPr>
              <a:defRPr lang="en-US"/>
            </a:defPPr>
            <a:lvl1pPr algn="l" rtl="0" fontAlgn="base">
              <a:spcBef>
                <a:spcPct val="0"/>
              </a:spcBef>
              <a:spcAft>
                <a:spcPct val="0"/>
              </a:spcAft>
              <a:defRPr kern="1200">
                <a:solidFill>
                  <a:schemeClr val="tx1"/>
                </a:solidFill>
                <a:latin typeface="CopprplGoth Bd BT"/>
                <a:ea typeface="+mn-ea"/>
                <a:cs typeface="+mn-cs"/>
              </a:defRPr>
            </a:lvl1pPr>
            <a:lvl2pPr marL="457200" algn="l" rtl="0" fontAlgn="base">
              <a:spcBef>
                <a:spcPct val="0"/>
              </a:spcBef>
              <a:spcAft>
                <a:spcPct val="0"/>
              </a:spcAft>
              <a:defRPr kern="1200">
                <a:solidFill>
                  <a:schemeClr val="tx1"/>
                </a:solidFill>
                <a:latin typeface="CopprplGoth Bd BT"/>
                <a:ea typeface="+mn-ea"/>
                <a:cs typeface="+mn-cs"/>
              </a:defRPr>
            </a:lvl2pPr>
            <a:lvl3pPr marL="914400" algn="l" rtl="0" fontAlgn="base">
              <a:spcBef>
                <a:spcPct val="0"/>
              </a:spcBef>
              <a:spcAft>
                <a:spcPct val="0"/>
              </a:spcAft>
              <a:defRPr kern="1200">
                <a:solidFill>
                  <a:schemeClr val="tx1"/>
                </a:solidFill>
                <a:latin typeface="CopprplGoth Bd BT"/>
                <a:ea typeface="+mn-ea"/>
                <a:cs typeface="+mn-cs"/>
              </a:defRPr>
            </a:lvl3pPr>
            <a:lvl4pPr marL="1371600" algn="l" rtl="0" fontAlgn="base">
              <a:spcBef>
                <a:spcPct val="0"/>
              </a:spcBef>
              <a:spcAft>
                <a:spcPct val="0"/>
              </a:spcAft>
              <a:defRPr kern="1200">
                <a:solidFill>
                  <a:schemeClr val="tx1"/>
                </a:solidFill>
                <a:latin typeface="CopprplGoth Bd BT"/>
                <a:ea typeface="+mn-ea"/>
                <a:cs typeface="+mn-cs"/>
              </a:defRPr>
            </a:lvl4pPr>
            <a:lvl5pPr marL="1828800" algn="l" rtl="0" fontAlgn="base">
              <a:spcBef>
                <a:spcPct val="0"/>
              </a:spcBef>
              <a:spcAft>
                <a:spcPct val="0"/>
              </a:spcAft>
              <a:defRPr kern="1200">
                <a:solidFill>
                  <a:schemeClr val="tx1"/>
                </a:solidFill>
                <a:latin typeface="CopprplGoth Bd BT"/>
                <a:ea typeface="+mn-ea"/>
                <a:cs typeface="+mn-cs"/>
              </a:defRPr>
            </a:lvl5pPr>
            <a:lvl6pPr marL="2286000" algn="l" defTabSz="914400" rtl="0" eaLnBrk="1" latinLnBrk="0" hangingPunct="1">
              <a:defRPr kern="1200">
                <a:solidFill>
                  <a:schemeClr val="tx1"/>
                </a:solidFill>
                <a:latin typeface="CopprplGoth Bd BT"/>
                <a:ea typeface="+mn-ea"/>
                <a:cs typeface="+mn-cs"/>
              </a:defRPr>
            </a:lvl6pPr>
            <a:lvl7pPr marL="2743200" algn="l" defTabSz="914400" rtl="0" eaLnBrk="1" latinLnBrk="0" hangingPunct="1">
              <a:defRPr kern="1200">
                <a:solidFill>
                  <a:schemeClr val="tx1"/>
                </a:solidFill>
                <a:latin typeface="CopprplGoth Bd BT"/>
                <a:ea typeface="+mn-ea"/>
                <a:cs typeface="+mn-cs"/>
              </a:defRPr>
            </a:lvl7pPr>
            <a:lvl8pPr marL="3200400" algn="l" defTabSz="914400" rtl="0" eaLnBrk="1" latinLnBrk="0" hangingPunct="1">
              <a:defRPr kern="1200">
                <a:solidFill>
                  <a:schemeClr val="tx1"/>
                </a:solidFill>
                <a:latin typeface="CopprplGoth Bd BT"/>
                <a:ea typeface="+mn-ea"/>
                <a:cs typeface="+mn-cs"/>
              </a:defRPr>
            </a:lvl8pPr>
            <a:lvl9pPr marL="3657600" algn="l" defTabSz="914400" rtl="0" eaLnBrk="1" latinLnBrk="0" hangingPunct="1">
              <a:defRPr kern="1200">
                <a:solidFill>
                  <a:schemeClr val="tx1"/>
                </a:solidFill>
                <a:latin typeface="CopprplGoth Bd BT"/>
                <a:ea typeface="+mn-ea"/>
                <a:cs typeface="+mn-cs"/>
              </a:defRPr>
            </a:lvl9pPr>
          </a:lstStyle>
          <a:p>
            <a:fld id="{88E3F3D0-D548-4BE9-88F2-F734D01EC77D}" type="slidenum">
              <a:rPr lang="en-US" smtClean="0"/>
              <a:pPr/>
              <a:t>17</a:t>
            </a:fld>
            <a:endParaRPr lang="en-US" smtClean="0"/>
          </a:p>
        </p:txBody>
      </p:sp>
    </p:spTree>
    <p:extLst>
      <p:ext uri="{BB962C8B-B14F-4D97-AF65-F5344CB8AC3E}">
        <p14:creationId xmlns:p14="http://schemas.microsoft.com/office/powerpoint/2010/main" val="5042273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5867400" cy="1066800"/>
          </a:xfrm>
        </p:spPr>
        <p:txBody>
          <a:bodyPr>
            <a:noAutofit/>
          </a:bodyPr>
          <a:lstStyle/>
          <a:p>
            <a:r>
              <a:rPr lang="en-US" sz="2800" b="1" dirty="0" smtClean="0">
                <a:solidFill>
                  <a:schemeClr val="bg1"/>
                </a:solidFill>
              </a:rPr>
              <a:t>Basics  of Imposition and Assessment of  Charges</a:t>
            </a:r>
            <a:endParaRPr lang="en-US" sz="2800" b="1" dirty="0">
              <a:solidFill>
                <a:schemeClr val="bg1"/>
              </a:solidFill>
            </a:endParaRPr>
          </a:p>
        </p:txBody>
      </p:sp>
      <p:sp>
        <p:nvSpPr>
          <p:cNvPr id="3" name="Content Placeholder 2"/>
          <p:cNvSpPr>
            <a:spLocks noGrp="1"/>
          </p:cNvSpPr>
          <p:nvPr>
            <p:ph idx="1"/>
          </p:nvPr>
        </p:nvSpPr>
        <p:spPr>
          <a:xfrm>
            <a:off x="381000" y="1447800"/>
            <a:ext cx="8077200" cy="4953000"/>
          </a:xfrm>
        </p:spPr>
        <p:txBody>
          <a:bodyPr>
            <a:normAutofit fontScale="92500" lnSpcReduction="10000"/>
          </a:bodyPr>
          <a:lstStyle/>
          <a:p>
            <a:r>
              <a:rPr lang="en-US" dirty="0" smtClean="0"/>
              <a:t>How to Implement Process for </a:t>
            </a:r>
            <a:r>
              <a:rPr lang="en-US" dirty="0"/>
              <a:t>I</a:t>
            </a:r>
            <a:r>
              <a:rPr lang="en-US" dirty="0" smtClean="0"/>
              <a:t>mposing Charges</a:t>
            </a:r>
          </a:p>
          <a:p>
            <a:pPr lvl="1"/>
            <a:r>
              <a:rPr lang="en-US" dirty="0" smtClean="0"/>
              <a:t>Develop a </a:t>
            </a:r>
            <a:r>
              <a:rPr lang="en-US" b="1" dirty="0" smtClean="0">
                <a:solidFill>
                  <a:schemeClr val="tx1"/>
                </a:solidFill>
                <a:effectLst>
                  <a:outerShdw blurRad="38100" dist="38100" dir="2700000" algn="tl">
                    <a:srgbClr val="000000">
                      <a:alpha val="43137"/>
                    </a:srgbClr>
                  </a:outerShdw>
                </a:effectLst>
              </a:rPr>
              <a:t>sliding fee scale policy</a:t>
            </a:r>
            <a:r>
              <a:rPr lang="en-US" b="1" dirty="0" smtClean="0">
                <a:solidFill>
                  <a:schemeClr val="tx1"/>
                </a:solidFill>
              </a:rPr>
              <a:t> </a:t>
            </a:r>
            <a:r>
              <a:rPr lang="en-US" dirty="0" smtClean="0"/>
              <a:t>that correlates with your eligibility process, includes discount policy, nominal charges and caps on charges</a:t>
            </a:r>
          </a:p>
          <a:p>
            <a:pPr lvl="1"/>
            <a:r>
              <a:rPr lang="en-US" dirty="0" smtClean="0"/>
              <a:t>Develop </a:t>
            </a:r>
            <a:r>
              <a:rPr lang="en-US" b="1" dirty="0" smtClean="0">
                <a:solidFill>
                  <a:schemeClr val="tx1"/>
                </a:solidFill>
                <a:effectLst>
                  <a:outerShdw blurRad="38100" dist="38100" dir="2700000" algn="tl">
                    <a:srgbClr val="000000">
                      <a:alpha val="43137"/>
                    </a:srgbClr>
                  </a:outerShdw>
                </a:effectLst>
              </a:rPr>
              <a:t>discount mechanisms </a:t>
            </a:r>
            <a:r>
              <a:rPr lang="en-US" dirty="0" smtClean="0"/>
              <a:t>within the billing system</a:t>
            </a:r>
          </a:p>
          <a:p>
            <a:pPr lvl="1"/>
            <a:r>
              <a:rPr lang="en-US" dirty="0" smtClean="0"/>
              <a:t>Develop </a:t>
            </a:r>
            <a:r>
              <a:rPr lang="en-US" b="1" dirty="0" smtClean="0">
                <a:solidFill>
                  <a:schemeClr val="tx1"/>
                </a:solidFill>
                <a:effectLst>
                  <a:outerShdw blurRad="38100" dist="38100" dir="2700000" algn="tl">
                    <a:srgbClr val="000000">
                      <a:alpha val="43137"/>
                    </a:srgbClr>
                  </a:outerShdw>
                </a:effectLst>
              </a:rPr>
              <a:t>patient education </a:t>
            </a:r>
            <a:r>
              <a:rPr lang="en-US" dirty="0" smtClean="0"/>
              <a:t>materials and notices to be posted in client areas</a:t>
            </a:r>
          </a:p>
          <a:p>
            <a:pPr lvl="1"/>
            <a:r>
              <a:rPr lang="en-US" dirty="0" smtClean="0"/>
              <a:t>Implement </a:t>
            </a:r>
            <a:r>
              <a:rPr lang="en-US" b="1" dirty="0" smtClean="0">
                <a:solidFill>
                  <a:schemeClr val="tx1"/>
                </a:solidFill>
                <a:effectLst>
                  <a:outerShdw blurRad="38100" dist="38100" dir="2700000" algn="tl">
                    <a:srgbClr val="000000">
                      <a:alpha val="43137"/>
                    </a:srgbClr>
                  </a:outerShdw>
                </a:effectLst>
              </a:rPr>
              <a:t>staff </a:t>
            </a:r>
            <a:r>
              <a:rPr lang="en-US" b="1" dirty="0" smtClean="0">
                <a:solidFill>
                  <a:schemeClr val="tx1"/>
                </a:solidFill>
                <a:effectLst>
                  <a:outerShdw blurRad="38100" dist="38100" dir="2700000" algn="tl">
                    <a:srgbClr val="000000">
                      <a:alpha val="43137"/>
                    </a:srgbClr>
                  </a:outerShdw>
                </a:effectLst>
              </a:rPr>
              <a:t>training </a:t>
            </a:r>
            <a:r>
              <a:rPr lang="en-US" dirty="0" smtClean="0"/>
              <a:t>and </a:t>
            </a:r>
            <a:r>
              <a:rPr lang="en-US" dirty="0" smtClean="0"/>
              <a:t>acknowledge it may be a cultural shift from either free or no discounted service models</a:t>
            </a:r>
            <a:endParaRPr lang="en-US" dirty="0"/>
          </a:p>
        </p:txBody>
      </p:sp>
      <p:sp>
        <p:nvSpPr>
          <p:cNvPr id="5" name="Slide Number Placeholder 5"/>
          <p:cNvSpPr txBox="1">
            <a:spLocks/>
          </p:cNvSpPr>
          <p:nvPr/>
        </p:nvSpPr>
        <p:spPr>
          <a:xfrm>
            <a:off x="7924800" y="6356350"/>
            <a:ext cx="762000" cy="365125"/>
          </a:xfrm>
          <a:prstGeom prst="rect">
            <a:avLst/>
          </a:prstGeom>
          <a:noFill/>
        </p:spPr>
        <p:txBody>
          <a:bodyPr/>
          <a:lstStyle>
            <a:defPPr>
              <a:defRPr lang="en-US"/>
            </a:defPPr>
            <a:lvl1pPr algn="l" rtl="0" fontAlgn="base">
              <a:spcBef>
                <a:spcPct val="0"/>
              </a:spcBef>
              <a:spcAft>
                <a:spcPct val="0"/>
              </a:spcAft>
              <a:defRPr kern="1200">
                <a:solidFill>
                  <a:schemeClr val="tx1"/>
                </a:solidFill>
                <a:latin typeface="CopprplGoth Bd BT"/>
                <a:ea typeface="+mn-ea"/>
                <a:cs typeface="+mn-cs"/>
              </a:defRPr>
            </a:lvl1pPr>
            <a:lvl2pPr marL="457200" algn="l" rtl="0" fontAlgn="base">
              <a:spcBef>
                <a:spcPct val="0"/>
              </a:spcBef>
              <a:spcAft>
                <a:spcPct val="0"/>
              </a:spcAft>
              <a:defRPr kern="1200">
                <a:solidFill>
                  <a:schemeClr val="tx1"/>
                </a:solidFill>
                <a:latin typeface="CopprplGoth Bd BT"/>
                <a:ea typeface="+mn-ea"/>
                <a:cs typeface="+mn-cs"/>
              </a:defRPr>
            </a:lvl2pPr>
            <a:lvl3pPr marL="914400" algn="l" rtl="0" fontAlgn="base">
              <a:spcBef>
                <a:spcPct val="0"/>
              </a:spcBef>
              <a:spcAft>
                <a:spcPct val="0"/>
              </a:spcAft>
              <a:defRPr kern="1200">
                <a:solidFill>
                  <a:schemeClr val="tx1"/>
                </a:solidFill>
                <a:latin typeface="CopprplGoth Bd BT"/>
                <a:ea typeface="+mn-ea"/>
                <a:cs typeface="+mn-cs"/>
              </a:defRPr>
            </a:lvl3pPr>
            <a:lvl4pPr marL="1371600" algn="l" rtl="0" fontAlgn="base">
              <a:spcBef>
                <a:spcPct val="0"/>
              </a:spcBef>
              <a:spcAft>
                <a:spcPct val="0"/>
              </a:spcAft>
              <a:defRPr kern="1200">
                <a:solidFill>
                  <a:schemeClr val="tx1"/>
                </a:solidFill>
                <a:latin typeface="CopprplGoth Bd BT"/>
                <a:ea typeface="+mn-ea"/>
                <a:cs typeface="+mn-cs"/>
              </a:defRPr>
            </a:lvl4pPr>
            <a:lvl5pPr marL="1828800" algn="l" rtl="0" fontAlgn="base">
              <a:spcBef>
                <a:spcPct val="0"/>
              </a:spcBef>
              <a:spcAft>
                <a:spcPct val="0"/>
              </a:spcAft>
              <a:defRPr kern="1200">
                <a:solidFill>
                  <a:schemeClr val="tx1"/>
                </a:solidFill>
                <a:latin typeface="CopprplGoth Bd BT"/>
                <a:ea typeface="+mn-ea"/>
                <a:cs typeface="+mn-cs"/>
              </a:defRPr>
            </a:lvl5pPr>
            <a:lvl6pPr marL="2286000" algn="l" defTabSz="914400" rtl="0" eaLnBrk="1" latinLnBrk="0" hangingPunct="1">
              <a:defRPr kern="1200">
                <a:solidFill>
                  <a:schemeClr val="tx1"/>
                </a:solidFill>
                <a:latin typeface="CopprplGoth Bd BT"/>
                <a:ea typeface="+mn-ea"/>
                <a:cs typeface="+mn-cs"/>
              </a:defRPr>
            </a:lvl6pPr>
            <a:lvl7pPr marL="2743200" algn="l" defTabSz="914400" rtl="0" eaLnBrk="1" latinLnBrk="0" hangingPunct="1">
              <a:defRPr kern="1200">
                <a:solidFill>
                  <a:schemeClr val="tx1"/>
                </a:solidFill>
                <a:latin typeface="CopprplGoth Bd BT"/>
                <a:ea typeface="+mn-ea"/>
                <a:cs typeface="+mn-cs"/>
              </a:defRPr>
            </a:lvl7pPr>
            <a:lvl8pPr marL="3200400" algn="l" defTabSz="914400" rtl="0" eaLnBrk="1" latinLnBrk="0" hangingPunct="1">
              <a:defRPr kern="1200">
                <a:solidFill>
                  <a:schemeClr val="tx1"/>
                </a:solidFill>
                <a:latin typeface="CopprplGoth Bd BT"/>
                <a:ea typeface="+mn-ea"/>
                <a:cs typeface="+mn-cs"/>
              </a:defRPr>
            </a:lvl8pPr>
            <a:lvl9pPr marL="3657600" algn="l" defTabSz="914400" rtl="0" eaLnBrk="1" latinLnBrk="0" hangingPunct="1">
              <a:defRPr kern="1200">
                <a:solidFill>
                  <a:schemeClr val="tx1"/>
                </a:solidFill>
                <a:latin typeface="CopprplGoth Bd BT"/>
                <a:ea typeface="+mn-ea"/>
                <a:cs typeface="+mn-cs"/>
              </a:defRPr>
            </a:lvl9pPr>
          </a:lstStyle>
          <a:p>
            <a:fld id="{88E3F3D0-D548-4BE9-88F2-F734D01EC77D}" type="slidenum">
              <a:rPr lang="en-US" smtClean="0"/>
              <a:pPr/>
              <a:t>18</a:t>
            </a:fld>
            <a:endParaRPr lang="en-US" smtClean="0"/>
          </a:p>
        </p:txBody>
      </p:sp>
    </p:spTree>
    <p:extLst>
      <p:ext uri="{BB962C8B-B14F-4D97-AF65-F5344CB8AC3E}">
        <p14:creationId xmlns:p14="http://schemas.microsoft.com/office/powerpoint/2010/main" val="2030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9896"/>
            <a:ext cx="5867400" cy="914400"/>
          </a:xfrm>
        </p:spPr>
        <p:txBody>
          <a:bodyPr>
            <a:noAutofit/>
          </a:bodyPr>
          <a:lstStyle/>
          <a:p>
            <a:r>
              <a:rPr lang="en-US" sz="2800" b="1" dirty="0" smtClean="0">
                <a:solidFill>
                  <a:schemeClr val="bg1"/>
                </a:solidFill>
              </a:rPr>
              <a:t>Basics  of Imposition and Assessment of  Charges</a:t>
            </a:r>
            <a:endParaRPr lang="en-US" sz="2800" b="1" dirty="0">
              <a:solidFill>
                <a:schemeClr val="bg1"/>
              </a:solidFill>
            </a:endParaRPr>
          </a:p>
        </p:txBody>
      </p:sp>
      <p:sp>
        <p:nvSpPr>
          <p:cNvPr id="3" name="Content Placeholder 2"/>
          <p:cNvSpPr>
            <a:spLocks noGrp="1"/>
          </p:cNvSpPr>
          <p:nvPr>
            <p:ph idx="1"/>
          </p:nvPr>
        </p:nvSpPr>
        <p:spPr>
          <a:xfrm>
            <a:off x="457200" y="1295400"/>
            <a:ext cx="8229600" cy="5105400"/>
          </a:xfrm>
        </p:spPr>
        <p:txBody>
          <a:bodyPr>
            <a:normAutofit fontScale="92500" lnSpcReduction="10000"/>
          </a:bodyPr>
          <a:lstStyle/>
          <a:p>
            <a:r>
              <a:rPr lang="en-US" sz="3100" b="1" dirty="0" smtClean="0"/>
              <a:t>How to </a:t>
            </a:r>
            <a:r>
              <a:rPr lang="en-US" sz="3100" b="1" dirty="0"/>
              <a:t>m</a:t>
            </a:r>
            <a:r>
              <a:rPr lang="en-US" sz="3100" b="1" dirty="0" smtClean="0"/>
              <a:t>onitor what </a:t>
            </a:r>
            <a:r>
              <a:rPr lang="en-US" sz="3100" b="1" dirty="0" err="1" smtClean="0"/>
              <a:t>Subgrantees</a:t>
            </a:r>
            <a:r>
              <a:rPr lang="en-US" sz="3100" b="1" dirty="0" smtClean="0"/>
              <a:t> </a:t>
            </a:r>
            <a:r>
              <a:rPr lang="en-US" sz="3100" b="1" dirty="0"/>
              <a:t>m</a:t>
            </a:r>
            <a:r>
              <a:rPr lang="en-US" sz="3100" b="1" dirty="0" smtClean="0"/>
              <a:t>ust have in place:</a:t>
            </a:r>
          </a:p>
          <a:p>
            <a:pPr lvl="1"/>
            <a:r>
              <a:rPr lang="en-US" dirty="0" smtClean="0"/>
              <a:t>Eligibility process and policy that define household and income</a:t>
            </a:r>
          </a:p>
          <a:p>
            <a:pPr lvl="1"/>
            <a:r>
              <a:rPr lang="en-US" dirty="0" smtClean="0"/>
              <a:t>Proof of Income and Family Size in client files</a:t>
            </a:r>
          </a:p>
          <a:p>
            <a:pPr lvl="1"/>
            <a:r>
              <a:rPr lang="en-US" dirty="0" smtClean="0"/>
              <a:t>Documented evidence of the use of FPL in determining ability to pay</a:t>
            </a:r>
          </a:p>
          <a:p>
            <a:pPr lvl="1"/>
            <a:r>
              <a:rPr lang="en-US" dirty="0" smtClean="0"/>
              <a:t>Charge Master for billable services</a:t>
            </a:r>
          </a:p>
          <a:p>
            <a:pPr lvl="1"/>
            <a:r>
              <a:rPr lang="en-US" dirty="0" smtClean="0"/>
              <a:t>Discounted fee schedule</a:t>
            </a:r>
          </a:p>
          <a:p>
            <a:pPr lvl="1"/>
            <a:r>
              <a:rPr lang="en-US" dirty="0" smtClean="0"/>
              <a:t>Publicly posted signs indicating nominal fees including that clients cannot be refused service due to inability to </a:t>
            </a:r>
            <a:r>
              <a:rPr lang="en-US" dirty="0" smtClean="0"/>
              <a:t>pay</a:t>
            </a:r>
            <a:endParaRPr lang="en-US" dirty="0" smtClean="0"/>
          </a:p>
        </p:txBody>
      </p:sp>
      <p:sp>
        <p:nvSpPr>
          <p:cNvPr id="5" name="Slide Number Placeholder 5"/>
          <p:cNvSpPr txBox="1">
            <a:spLocks/>
          </p:cNvSpPr>
          <p:nvPr/>
        </p:nvSpPr>
        <p:spPr>
          <a:xfrm>
            <a:off x="7924800" y="6356350"/>
            <a:ext cx="762000" cy="365125"/>
          </a:xfrm>
          <a:prstGeom prst="rect">
            <a:avLst/>
          </a:prstGeom>
          <a:noFill/>
        </p:spPr>
        <p:txBody>
          <a:bodyPr/>
          <a:lstStyle>
            <a:defPPr>
              <a:defRPr lang="en-US"/>
            </a:defPPr>
            <a:lvl1pPr algn="l" rtl="0" fontAlgn="base">
              <a:spcBef>
                <a:spcPct val="0"/>
              </a:spcBef>
              <a:spcAft>
                <a:spcPct val="0"/>
              </a:spcAft>
              <a:defRPr kern="1200">
                <a:solidFill>
                  <a:schemeClr val="tx1"/>
                </a:solidFill>
                <a:latin typeface="CopprplGoth Bd BT"/>
                <a:ea typeface="+mn-ea"/>
                <a:cs typeface="+mn-cs"/>
              </a:defRPr>
            </a:lvl1pPr>
            <a:lvl2pPr marL="457200" algn="l" rtl="0" fontAlgn="base">
              <a:spcBef>
                <a:spcPct val="0"/>
              </a:spcBef>
              <a:spcAft>
                <a:spcPct val="0"/>
              </a:spcAft>
              <a:defRPr kern="1200">
                <a:solidFill>
                  <a:schemeClr val="tx1"/>
                </a:solidFill>
                <a:latin typeface="CopprplGoth Bd BT"/>
                <a:ea typeface="+mn-ea"/>
                <a:cs typeface="+mn-cs"/>
              </a:defRPr>
            </a:lvl2pPr>
            <a:lvl3pPr marL="914400" algn="l" rtl="0" fontAlgn="base">
              <a:spcBef>
                <a:spcPct val="0"/>
              </a:spcBef>
              <a:spcAft>
                <a:spcPct val="0"/>
              </a:spcAft>
              <a:defRPr kern="1200">
                <a:solidFill>
                  <a:schemeClr val="tx1"/>
                </a:solidFill>
                <a:latin typeface="CopprplGoth Bd BT"/>
                <a:ea typeface="+mn-ea"/>
                <a:cs typeface="+mn-cs"/>
              </a:defRPr>
            </a:lvl3pPr>
            <a:lvl4pPr marL="1371600" algn="l" rtl="0" fontAlgn="base">
              <a:spcBef>
                <a:spcPct val="0"/>
              </a:spcBef>
              <a:spcAft>
                <a:spcPct val="0"/>
              </a:spcAft>
              <a:defRPr kern="1200">
                <a:solidFill>
                  <a:schemeClr val="tx1"/>
                </a:solidFill>
                <a:latin typeface="CopprplGoth Bd BT"/>
                <a:ea typeface="+mn-ea"/>
                <a:cs typeface="+mn-cs"/>
              </a:defRPr>
            </a:lvl4pPr>
            <a:lvl5pPr marL="1828800" algn="l" rtl="0" fontAlgn="base">
              <a:spcBef>
                <a:spcPct val="0"/>
              </a:spcBef>
              <a:spcAft>
                <a:spcPct val="0"/>
              </a:spcAft>
              <a:defRPr kern="1200">
                <a:solidFill>
                  <a:schemeClr val="tx1"/>
                </a:solidFill>
                <a:latin typeface="CopprplGoth Bd BT"/>
                <a:ea typeface="+mn-ea"/>
                <a:cs typeface="+mn-cs"/>
              </a:defRPr>
            </a:lvl5pPr>
            <a:lvl6pPr marL="2286000" algn="l" defTabSz="914400" rtl="0" eaLnBrk="1" latinLnBrk="0" hangingPunct="1">
              <a:defRPr kern="1200">
                <a:solidFill>
                  <a:schemeClr val="tx1"/>
                </a:solidFill>
                <a:latin typeface="CopprplGoth Bd BT"/>
                <a:ea typeface="+mn-ea"/>
                <a:cs typeface="+mn-cs"/>
              </a:defRPr>
            </a:lvl6pPr>
            <a:lvl7pPr marL="2743200" algn="l" defTabSz="914400" rtl="0" eaLnBrk="1" latinLnBrk="0" hangingPunct="1">
              <a:defRPr kern="1200">
                <a:solidFill>
                  <a:schemeClr val="tx1"/>
                </a:solidFill>
                <a:latin typeface="CopprplGoth Bd BT"/>
                <a:ea typeface="+mn-ea"/>
                <a:cs typeface="+mn-cs"/>
              </a:defRPr>
            </a:lvl7pPr>
            <a:lvl8pPr marL="3200400" algn="l" defTabSz="914400" rtl="0" eaLnBrk="1" latinLnBrk="0" hangingPunct="1">
              <a:defRPr kern="1200">
                <a:solidFill>
                  <a:schemeClr val="tx1"/>
                </a:solidFill>
                <a:latin typeface="CopprplGoth Bd BT"/>
                <a:ea typeface="+mn-ea"/>
                <a:cs typeface="+mn-cs"/>
              </a:defRPr>
            </a:lvl8pPr>
            <a:lvl9pPr marL="3657600" algn="l" defTabSz="914400" rtl="0" eaLnBrk="1" latinLnBrk="0" hangingPunct="1">
              <a:defRPr kern="1200">
                <a:solidFill>
                  <a:schemeClr val="tx1"/>
                </a:solidFill>
                <a:latin typeface="CopprplGoth Bd BT"/>
                <a:ea typeface="+mn-ea"/>
                <a:cs typeface="+mn-cs"/>
              </a:defRPr>
            </a:lvl9pPr>
          </a:lstStyle>
          <a:p>
            <a:fld id="{88E3F3D0-D548-4BE9-88F2-F734D01EC77D}" type="slidenum">
              <a:rPr lang="en-US" smtClean="0"/>
              <a:pPr/>
              <a:t>19</a:t>
            </a:fld>
            <a:endParaRPr lang="en-US" smtClean="0"/>
          </a:p>
        </p:txBody>
      </p:sp>
    </p:spTree>
    <p:extLst>
      <p:ext uri="{BB962C8B-B14F-4D97-AF65-F5344CB8AC3E}">
        <p14:creationId xmlns:p14="http://schemas.microsoft.com/office/powerpoint/2010/main" val="2651481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4294967295"/>
          </p:nvPr>
        </p:nvSpPr>
        <p:spPr>
          <a:xfrm>
            <a:off x="457200" y="6356350"/>
            <a:ext cx="2133600" cy="365125"/>
          </a:xfrm>
          <a:prstGeom prst="rect">
            <a:avLst/>
          </a:prstGeom>
          <a:noFill/>
        </p:spPr>
        <p:txBody>
          <a:bodyPr/>
          <a:lstStyle/>
          <a:p>
            <a:endParaRPr lang="en-US" dirty="0" smtClean="0"/>
          </a:p>
        </p:txBody>
      </p:sp>
      <p:sp>
        <p:nvSpPr>
          <p:cNvPr id="6147" name="Slide Number Placeholder 5"/>
          <p:cNvSpPr>
            <a:spLocks noGrp="1"/>
          </p:cNvSpPr>
          <p:nvPr>
            <p:ph type="sldNum" sz="quarter" idx="4294967295"/>
          </p:nvPr>
        </p:nvSpPr>
        <p:spPr>
          <a:xfrm>
            <a:off x="7924800" y="6356350"/>
            <a:ext cx="762000" cy="365125"/>
          </a:xfrm>
          <a:prstGeom prst="rect">
            <a:avLst/>
          </a:prstGeom>
          <a:noFill/>
        </p:spPr>
        <p:txBody>
          <a:bodyPr/>
          <a:lstStyle/>
          <a:p>
            <a:fld id="{88E3F3D0-D548-4BE9-88F2-F734D01EC77D}" type="slidenum">
              <a:rPr lang="en-US" smtClean="0"/>
              <a:pPr/>
              <a:t>2</a:t>
            </a:fld>
            <a:endParaRPr lang="en-US" smtClean="0"/>
          </a:p>
        </p:txBody>
      </p:sp>
      <p:sp>
        <p:nvSpPr>
          <p:cNvPr id="6148" name="Rectangle 2"/>
          <p:cNvSpPr>
            <a:spLocks noGrp="1" noChangeArrowheads="1"/>
          </p:cNvSpPr>
          <p:nvPr>
            <p:ph type="title"/>
          </p:nvPr>
        </p:nvSpPr>
        <p:spPr>
          <a:xfrm>
            <a:off x="1066800" y="0"/>
            <a:ext cx="6553200" cy="838200"/>
          </a:xfrm>
        </p:spPr>
        <p:txBody>
          <a:bodyPr/>
          <a:lstStyle/>
          <a:p>
            <a:pPr eaLnBrk="1" hangingPunct="1"/>
            <a:r>
              <a:rPr lang="en-US" dirty="0" smtClean="0">
                <a:solidFill>
                  <a:schemeClr val="bg1"/>
                </a:solidFill>
              </a:rPr>
              <a:t>Program Income Defined</a:t>
            </a:r>
          </a:p>
        </p:txBody>
      </p:sp>
      <p:sp>
        <p:nvSpPr>
          <p:cNvPr id="6149" name="Rectangle 3"/>
          <p:cNvSpPr>
            <a:spLocks noGrp="1" noChangeArrowheads="1"/>
          </p:cNvSpPr>
          <p:nvPr>
            <p:ph type="body" idx="1"/>
          </p:nvPr>
        </p:nvSpPr>
        <p:spPr>
          <a:xfrm>
            <a:off x="685800" y="1143000"/>
            <a:ext cx="7848600" cy="4495800"/>
          </a:xfrm>
        </p:spPr>
        <p:txBody>
          <a:bodyPr/>
          <a:lstStyle/>
          <a:p>
            <a:pPr eaLnBrk="1" hangingPunct="1">
              <a:lnSpc>
                <a:spcPct val="80000"/>
              </a:lnSpc>
            </a:pPr>
            <a:endParaRPr lang="en-US" dirty="0" smtClean="0"/>
          </a:p>
          <a:p>
            <a:pPr eaLnBrk="1" hangingPunct="1">
              <a:lnSpc>
                <a:spcPct val="80000"/>
              </a:lnSpc>
            </a:pPr>
            <a:r>
              <a:rPr lang="en-US" dirty="0" smtClean="0"/>
              <a:t>Program Income is any income that is generated for a grantee or subcontractor by the Ryan White grant or earned as a result of the grant.</a:t>
            </a:r>
          </a:p>
          <a:p>
            <a:pPr eaLnBrk="1" hangingPunct="1">
              <a:lnSpc>
                <a:spcPct val="80000"/>
              </a:lnSpc>
            </a:pPr>
            <a:endParaRPr lang="en-US" dirty="0" smtClean="0"/>
          </a:p>
          <a:p>
            <a:pPr eaLnBrk="1" hangingPunct="1">
              <a:lnSpc>
                <a:spcPct val="80000"/>
              </a:lnSpc>
            </a:pPr>
            <a:r>
              <a:rPr lang="en-US" dirty="0" smtClean="0"/>
              <a:t>This includes reimbursement/payments for services provided to self-pay sliding fee patients, Medicaid, Medicare, private insurance and other third party sources.</a:t>
            </a:r>
          </a:p>
          <a:p>
            <a:pPr eaLnBrk="1" hangingPunct="1">
              <a:lnSpc>
                <a:spcPct val="80000"/>
              </a:lnSpc>
              <a:buFontTx/>
              <a:buNone/>
            </a:pPr>
            <a:endParaRPr lang="en-US" dirty="0" smtClean="0"/>
          </a:p>
          <a:p>
            <a:pPr eaLnBrk="1" hangingPunct="1">
              <a:lnSpc>
                <a:spcPct val="80000"/>
              </a:lnSpc>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9896"/>
            <a:ext cx="5867400" cy="914400"/>
          </a:xfrm>
        </p:spPr>
        <p:txBody>
          <a:bodyPr>
            <a:noAutofit/>
          </a:bodyPr>
          <a:lstStyle/>
          <a:p>
            <a:r>
              <a:rPr lang="en-US" sz="2800" b="1" dirty="0" smtClean="0">
                <a:solidFill>
                  <a:schemeClr val="bg1"/>
                </a:solidFill>
              </a:rPr>
              <a:t>Basics  of Imposition and Assessment of  Charges</a:t>
            </a:r>
            <a:endParaRPr lang="en-US" sz="2800" b="1" dirty="0">
              <a:solidFill>
                <a:schemeClr val="bg1"/>
              </a:solidFill>
            </a:endParaRPr>
          </a:p>
        </p:txBody>
      </p:sp>
      <p:sp>
        <p:nvSpPr>
          <p:cNvPr id="3" name="Content Placeholder 2"/>
          <p:cNvSpPr>
            <a:spLocks noGrp="1"/>
          </p:cNvSpPr>
          <p:nvPr>
            <p:ph idx="1"/>
          </p:nvPr>
        </p:nvSpPr>
        <p:spPr>
          <a:xfrm>
            <a:off x="457200" y="1295400"/>
            <a:ext cx="8229600" cy="5105400"/>
          </a:xfrm>
        </p:spPr>
        <p:txBody>
          <a:bodyPr>
            <a:normAutofit fontScale="92500" lnSpcReduction="20000"/>
          </a:bodyPr>
          <a:lstStyle/>
          <a:p>
            <a:r>
              <a:rPr lang="en-US" sz="3100" b="1" dirty="0" smtClean="0"/>
              <a:t>How to </a:t>
            </a:r>
            <a:r>
              <a:rPr lang="en-US" sz="3100" b="1" dirty="0"/>
              <a:t>m</a:t>
            </a:r>
            <a:r>
              <a:rPr lang="en-US" sz="3100" b="1" dirty="0" smtClean="0"/>
              <a:t>onitor what </a:t>
            </a:r>
            <a:r>
              <a:rPr lang="en-US" sz="3100" b="1" dirty="0" err="1" smtClean="0"/>
              <a:t>Subgrantees</a:t>
            </a:r>
            <a:r>
              <a:rPr lang="en-US" sz="3100" b="1" dirty="0" smtClean="0"/>
              <a:t> </a:t>
            </a:r>
            <a:r>
              <a:rPr lang="en-US" sz="3100" b="1" dirty="0"/>
              <a:t>m</a:t>
            </a:r>
            <a:r>
              <a:rPr lang="en-US" sz="3100" b="1" dirty="0" smtClean="0"/>
              <a:t>ust have in place:</a:t>
            </a:r>
          </a:p>
          <a:p>
            <a:pPr lvl="1"/>
            <a:r>
              <a:rPr lang="en-US" dirty="0" smtClean="0"/>
              <a:t>Be </a:t>
            </a:r>
            <a:r>
              <a:rPr lang="en-US" dirty="0" smtClean="0"/>
              <a:t>Medicaid certified if providing Medicaid billable services</a:t>
            </a:r>
          </a:p>
          <a:p>
            <a:pPr lvl="1"/>
            <a:r>
              <a:rPr lang="en-US" dirty="0" smtClean="0"/>
              <a:t>Contracts with third party providers </a:t>
            </a:r>
          </a:p>
          <a:p>
            <a:pPr lvl="1"/>
            <a:r>
              <a:rPr lang="en-US" dirty="0" smtClean="0"/>
              <a:t>System for charging payers including Medicaid if providing Medicaid billable services </a:t>
            </a:r>
          </a:p>
          <a:p>
            <a:pPr lvl="1"/>
            <a:r>
              <a:rPr lang="en-US" dirty="0" smtClean="0"/>
              <a:t>Documented policy of not refusing service due to inability to pay</a:t>
            </a:r>
          </a:p>
          <a:p>
            <a:pPr lvl="1"/>
            <a:r>
              <a:rPr lang="en-US" dirty="0" smtClean="0"/>
              <a:t>Process for  collecting from payers especially third party payers</a:t>
            </a:r>
          </a:p>
          <a:p>
            <a:pPr lvl="1"/>
            <a:r>
              <a:rPr lang="en-US" dirty="0" smtClean="0"/>
              <a:t>Proof of the use of program income to support HIV program</a:t>
            </a:r>
          </a:p>
          <a:p>
            <a:pPr lvl="1"/>
            <a:endParaRPr lang="en-US" dirty="0" smtClean="0"/>
          </a:p>
        </p:txBody>
      </p:sp>
      <p:sp>
        <p:nvSpPr>
          <p:cNvPr id="5" name="Slide Number Placeholder 5"/>
          <p:cNvSpPr txBox="1">
            <a:spLocks/>
          </p:cNvSpPr>
          <p:nvPr/>
        </p:nvSpPr>
        <p:spPr>
          <a:xfrm>
            <a:off x="7924800" y="6356350"/>
            <a:ext cx="762000" cy="365125"/>
          </a:xfrm>
          <a:prstGeom prst="rect">
            <a:avLst/>
          </a:prstGeom>
          <a:noFill/>
        </p:spPr>
        <p:txBody>
          <a:bodyPr/>
          <a:lstStyle>
            <a:defPPr>
              <a:defRPr lang="en-US"/>
            </a:defPPr>
            <a:lvl1pPr algn="l" rtl="0" fontAlgn="base">
              <a:spcBef>
                <a:spcPct val="0"/>
              </a:spcBef>
              <a:spcAft>
                <a:spcPct val="0"/>
              </a:spcAft>
              <a:defRPr kern="1200">
                <a:solidFill>
                  <a:schemeClr val="tx1"/>
                </a:solidFill>
                <a:latin typeface="CopprplGoth Bd BT"/>
                <a:ea typeface="+mn-ea"/>
                <a:cs typeface="+mn-cs"/>
              </a:defRPr>
            </a:lvl1pPr>
            <a:lvl2pPr marL="457200" algn="l" rtl="0" fontAlgn="base">
              <a:spcBef>
                <a:spcPct val="0"/>
              </a:spcBef>
              <a:spcAft>
                <a:spcPct val="0"/>
              </a:spcAft>
              <a:defRPr kern="1200">
                <a:solidFill>
                  <a:schemeClr val="tx1"/>
                </a:solidFill>
                <a:latin typeface="CopprplGoth Bd BT"/>
                <a:ea typeface="+mn-ea"/>
                <a:cs typeface="+mn-cs"/>
              </a:defRPr>
            </a:lvl2pPr>
            <a:lvl3pPr marL="914400" algn="l" rtl="0" fontAlgn="base">
              <a:spcBef>
                <a:spcPct val="0"/>
              </a:spcBef>
              <a:spcAft>
                <a:spcPct val="0"/>
              </a:spcAft>
              <a:defRPr kern="1200">
                <a:solidFill>
                  <a:schemeClr val="tx1"/>
                </a:solidFill>
                <a:latin typeface="CopprplGoth Bd BT"/>
                <a:ea typeface="+mn-ea"/>
                <a:cs typeface="+mn-cs"/>
              </a:defRPr>
            </a:lvl3pPr>
            <a:lvl4pPr marL="1371600" algn="l" rtl="0" fontAlgn="base">
              <a:spcBef>
                <a:spcPct val="0"/>
              </a:spcBef>
              <a:spcAft>
                <a:spcPct val="0"/>
              </a:spcAft>
              <a:defRPr kern="1200">
                <a:solidFill>
                  <a:schemeClr val="tx1"/>
                </a:solidFill>
                <a:latin typeface="CopprplGoth Bd BT"/>
                <a:ea typeface="+mn-ea"/>
                <a:cs typeface="+mn-cs"/>
              </a:defRPr>
            </a:lvl4pPr>
            <a:lvl5pPr marL="1828800" algn="l" rtl="0" fontAlgn="base">
              <a:spcBef>
                <a:spcPct val="0"/>
              </a:spcBef>
              <a:spcAft>
                <a:spcPct val="0"/>
              </a:spcAft>
              <a:defRPr kern="1200">
                <a:solidFill>
                  <a:schemeClr val="tx1"/>
                </a:solidFill>
                <a:latin typeface="CopprplGoth Bd BT"/>
                <a:ea typeface="+mn-ea"/>
                <a:cs typeface="+mn-cs"/>
              </a:defRPr>
            </a:lvl5pPr>
            <a:lvl6pPr marL="2286000" algn="l" defTabSz="914400" rtl="0" eaLnBrk="1" latinLnBrk="0" hangingPunct="1">
              <a:defRPr kern="1200">
                <a:solidFill>
                  <a:schemeClr val="tx1"/>
                </a:solidFill>
                <a:latin typeface="CopprplGoth Bd BT"/>
                <a:ea typeface="+mn-ea"/>
                <a:cs typeface="+mn-cs"/>
              </a:defRPr>
            </a:lvl6pPr>
            <a:lvl7pPr marL="2743200" algn="l" defTabSz="914400" rtl="0" eaLnBrk="1" latinLnBrk="0" hangingPunct="1">
              <a:defRPr kern="1200">
                <a:solidFill>
                  <a:schemeClr val="tx1"/>
                </a:solidFill>
                <a:latin typeface="CopprplGoth Bd BT"/>
                <a:ea typeface="+mn-ea"/>
                <a:cs typeface="+mn-cs"/>
              </a:defRPr>
            </a:lvl7pPr>
            <a:lvl8pPr marL="3200400" algn="l" defTabSz="914400" rtl="0" eaLnBrk="1" latinLnBrk="0" hangingPunct="1">
              <a:defRPr kern="1200">
                <a:solidFill>
                  <a:schemeClr val="tx1"/>
                </a:solidFill>
                <a:latin typeface="CopprplGoth Bd BT"/>
                <a:ea typeface="+mn-ea"/>
                <a:cs typeface="+mn-cs"/>
              </a:defRPr>
            </a:lvl8pPr>
            <a:lvl9pPr marL="3657600" algn="l" defTabSz="914400" rtl="0" eaLnBrk="1" latinLnBrk="0" hangingPunct="1">
              <a:defRPr kern="1200">
                <a:solidFill>
                  <a:schemeClr val="tx1"/>
                </a:solidFill>
                <a:latin typeface="CopprplGoth Bd BT"/>
                <a:ea typeface="+mn-ea"/>
                <a:cs typeface="+mn-cs"/>
              </a:defRPr>
            </a:lvl9pPr>
          </a:lstStyle>
          <a:p>
            <a:fld id="{88E3F3D0-D548-4BE9-88F2-F734D01EC77D}" type="slidenum">
              <a:rPr lang="en-US" smtClean="0"/>
              <a:pPr/>
              <a:t>20</a:t>
            </a:fld>
            <a:endParaRPr lang="en-US" smtClean="0"/>
          </a:p>
        </p:txBody>
      </p:sp>
    </p:spTree>
    <p:extLst>
      <p:ext uri="{BB962C8B-B14F-4D97-AF65-F5344CB8AC3E}">
        <p14:creationId xmlns:p14="http://schemas.microsoft.com/office/powerpoint/2010/main" val="13282812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90600" y="152400"/>
            <a:ext cx="6553200" cy="838200"/>
          </a:xfrm>
        </p:spPr>
        <p:txBody>
          <a:bodyPr/>
          <a:lstStyle/>
          <a:p>
            <a:pPr eaLnBrk="1" hangingPunct="1"/>
            <a:r>
              <a:rPr lang="en-US" dirty="0" smtClean="0">
                <a:solidFill>
                  <a:schemeClr val="bg1"/>
                </a:solidFill>
              </a:rPr>
              <a:t>Contact Information</a:t>
            </a:r>
          </a:p>
        </p:txBody>
      </p:sp>
      <p:sp>
        <p:nvSpPr>
          <p:cNvPr id="5123" name="Rectangle 3"/>
          <p:cNvSpPr>
            <a:spLocks noGrp="1" noChangeArrowheads="1"/>
          </p:cNvSpPr>
          <p:nvPr>
            <p:ph type="body" idx="1"/>
          </p:nvPr>
        </p:nvSpPr>
        <p:spPr>
          <a:xfrm>
            <a:off x="1371600" y="1828800"/>
            <a:ext cx="6553200" cy="3916362"/>
          </a:xfrm>
        </p:spPr>
        <p:txBody>
          <a:bodyPr/>
          <a:lstStyle/>
          <a:p>
            <a:pPr algn="ctr" eaLnBrk="1" hangingPunct="1">
              <a:buFontTx/>
              <a:buNone/>
            </a:pPr>
            <a:r>
              <a:rPr lang="en-US" sz="2800" dirty="0" smtClean="0"/>
              <a:t>CDR </a:t>
            </a:r>
            <a:r>
              <a:rPr lang="en-US" sz="2800" dirty="0" smtClean="0"/>
              <a:t>Matthew Newland</a:t>
            </a:r>
          </a:p>
          <a:p>
            <a:pPr algn="ctr" eaLnBrk="1" hangingPunct="1">
              <a:buFontTx/>
              <a:buNone/>
            </a:pPr>
            <a:r>
              <a:rPr lang="en-US" sz="2800" dirty="0" smtClean="0"/>
              <a:t>Public Health Analyst</a:t>
            </a:r>
          </a:p>
          <a:p>
            <a:pPr algn="ctr" eaLnBrk="1" hangingPunct="1">
              <a:buFontTx/>
              <a:buNone/>
            </a:pPr>
            <a:r>
              <a:rPr lang="en-US" sz="2800" dirty="0" smtClean="0"/>
              <a:t>(301) 443-0296</a:t>
            </a:r>
          </a:p>
          <a:p>
            <a:pPr algn="ctr" eaLnBrk="1" hangingPunct="1">
              <a:buFontTx/>
              <a:buNone/>
            </a:pPr>
            <a:r>
              <a:rPr lang="en-US" sz="2800" b="1" dirty="0" smtClean="0">
                <a:solidFill>
                  <a:srgbClr val="0033CC"/>
                </a:solidFill>
              </a:rPr>
              <a:t>mnewland@hrsa.gov</a:t>
            </a:r>
          </a:p>
          <a:p>
            <a:pPr algn="ctr" eaLnBrk="1" hangingPunct="1">
              <a:buFontTx/>
              <a:buNone/>
            </a:pPr>
            <a:endParaRPr lang="en-US" sz="2800" dirty="0" smtClean="0"/>
          </a:p>
          <a:p>
            <a:pPr algn="ctr" eaLnBrk="1" hangingPunct="1">
              <a:buFontTx/>
              <a:buNone/>
            </a:pPr>
            <a:r>
              <a:rPr lang="en-US" sz="2800" dirty="0" smtClean="0"/>
              <a:t>Mae Rupert</a:t>
            </a:r>
          </a:p>
          <a:p>
            <a:pPr algn="ctr" eaLnBrk="1" hangingPunct="1">
              <a:buFontTx/>
              <a:buNone/>
            </a:pPr>
            <a:r>
              <a:rPr lang="en-US" sz="2800" dirty="0" smtClean="0"/>
              <a:t>Branch Chief</a:t>
            </a:r>
          </a:p>
          <a:p>
            <a:pPr algn="ctr" eaLnBrk="1" hangingPunct="1">
              <a:buFontTx/>
              <a:buNone/>
            </a:pPr>
            <a:r>
              <a:rPr lang="en-US" sz="2800" dirty="0" smtClean="0"/>
              <a:t>(301) 443-8035</a:t>
            </a:r>
          </a:p>
          <a:p>
            <a:pPr algn="ctr" eaLnBrk="1" hangingPunct="1">
              <a:buFontTx/>
              <a:buNone/>
            </a:pPr>
            <a:r>
              <a:rPr lang="en-US" sz="2800" dirty="0" smtClean="0">
                <a:solidFill>
                  <a:srgbClr val="0033CC"/>
                </a:solidFill>
              </a:rPr>
              <a:t>Mrupert@hrsa.gov</a:t>
            </a:r>
            <a:endParaRPr lang="en-US" sz="2800" dirty="0" smtClean="0">
              <a:solidFill>
                <a:srgbClr val="0033CC"/>
              </a:solidFill>
            </a:endParaRPr>
          </a:p>
          <a:p>
            <a:pPr algn="ctr" eaLnBrk="1" hangingPunct="1">
              <a:buFontTx/>
              <a:buNone/>
            </a:pPr>
            <a:endParaRPr lang="en-US" sz="2800" dirty="0" smtClean="0">
              <a:solidFill>
                <a:srgbClr val="0033CC"/>
              </a:solidFill>
            </a:endParaRPr>
          </a:p>
        </p:txBody>
      </p:sp>
      <p:sp>
        <p:nvSpPr>
          <p:cNvPr id="4" name="Slide Number Placeholder 5"/>
          <p:cNvSpPr txBox="1">
            <a:spLocks/>
          </p:cNvSpPr>
          <p:nvPr/>
        </p:nvSpPr>
        <p:spPr>
          <a:xfrm>
            <a:off x="7924800" y="6356350"/>
            <a:ext cx="762000" cy="365125"/>
          </a:xfrm>
          <a:prstGeom prst="rect">
            <a:avLst/>
          </a:prstGeom>
          <a:noFill/>
        </p:spPr>
        <p:txBody>
          <a:bodyPr/>
          <a:lstStyle>
            <a:defPPr>
              <a:defRPr lang="en-US"/>
            </a:defPPr>
            <a:lvl1pPr algn="l" rtl="0" fontAlgn="base">
              <a:spcBef>
                <a:spcPct val="0"/>
              </a:spcBef>
              <a:spcAft>
                <a:spcPct val="0"/>
              </a:spcAft>
              <a:defRPr kern="1200">
                <a:solidFill>
                  <a:schemeClr val="tx1"/>
                </a:solidFill>
                <a:latin typeface="CopprplGoth Bd BT"/>
                <a:ea typeface="+mn-ea"/>
                <a:cs typeface="+mn-cs"/>
              </a:defRPr>
            </a:lvl1pPr>
            <a:lvl2pPr marL="457200" algn="l" rtl="0" fontAlgn="base">
              <a:spcBef>
                <a:spcPct val="0"/>
              </a:spcBef>
              <a:spcAft>
                <a:spcPct val="0"/>
              </a:spcAft>
              <a:defRPr kern="1200">
                <a:solidFill>
                  <a:schemeClr val="tx1"/>
                </a:solidFill>
                <a:latin typeface="CopprplGoth Bd BT"/>
                <a:ea typeface="+mn-ea"/>
                <a:cs typeface="+mn-cs"/>
              </a:defRPr>
            </a:lvl2pPr>
            <a:lvl3pPr marL="914400" algn="l" rtl="0" fontAlgn="base">
              <a:spcBef>
                <a:spcPct val="0"/>
              </a:spcBef>
              <a:spcAft>
                <a:spcPct val="0"/>
              </a:spcAft>
              <a:defRPr kern="1200">
                <a:solidFill>
                  <a:schemeClr val="tx1"/>
                </a:solidFill>
                <a:latin typeface="CopprplGoth Bd BT"/>
                <a:ea typeface="+mn-ea"/>
                <a:cs typeface="+mn-cs"/>
              </a:defRPr>
            </a:lvl3pPr>
            <a:lvl4pPr marL="1371600" algn="l" rtl="0" fontAlgn="base">
              <a:spcBef>
                <a:spcPct val="0"/>
              </a:spcBef>
              <a:spcAft>
                <a:spcPct val="0"/>
              </a:spcAft>
              <a:defRPr kern="1200">
                <a:solidFill>
                  <a:schemeClr val="tx1"/>
                </a:solidFill>
                <a:latin typeface="CopprplGoth Bd BT"/>
                <a:ea typeface="+mn-ea"/>
                <a:cs typeface="+mn-cs"/>
              </a:defRPr>
            </a:lvl4pPr>
            <a:lvl5pPr marL="1828800" algn="l" rtl="0" fontAlgn="base">
              <a:spcBef>
                <a:spcPct val="0"/>
              </a:spcBef>
              <a:spcAft>
                <a:spcPct val="0"/>
              </a:spcAft>
              <a:defRPr kern="1200">
                <a:solidFill>
                  <a:schemeClr val="tx1"/>
                </a:solidFill>
                <a:latin typeface="CopprplGoth Bd BT"/>
                <a:ea typeface="+mn-ea"/>
                <a:cs typeface="+mn-cs"/>
              </a:defRPr>
            </a:lvl5pPr>
            <a:lvl6pPr marL="2286000" algn="l" defTabSz="914400" rtl="0" eaLnBrk="1" latinLnBrk="0" hangingPunct="1">
              <a:defRPr kern="1200">
                <a:solidFill>
                  <a:schemeClr val="tx1"/>
                </a:solidFill>
                <a:latin typeface="CopprplGoth Bd BT"/>
                <a:ea typeface="+mn-ea"/>
                <a:cs typeface="+mn-cs"/>
              </a:defRPr>
            </a:lvl6pPr>
            <a:lvl7pPr marL="2743200" algn="l" defTabSz="914400" rtl="0" eaLnBrk="1" latinLnBrk="0" hangingPunct="1">
              <a:defRPr kern="1200">
                <a:solidFill>
                  <a:schemeClr val="tx1"/>
                </a:solidFill>
                <a:latin typeface="CopprplGoth Bd BT"/>
                <a:ea typeface="+mn-ea"/>
                <a:cs typeface="+mn-cs"/>
              </a:defRPr>
            </a:lvl7pPr>
            <a:lvl8pPr marL="3200400" algn="l" defTabSz="914400" rtl="0" eaLnBrk="1" latinLnBrk="0" hangingPunct="1">
              <a:defRPr kern="1200">
                <a:solidFill>
                  <a:schemeClr val="tx1"/>
                </a:solidFill>
                <a:latin typeface="CopprplGoth Bd BT"/>
                <a:ea typeface="+mn-ea"/>
                <a:cs typeface="+mn-cs"/>
              </a:defRPr>
            </a:lvl8pPr>
            <a:lvl9pPr marL="3657600" algn="l" defTabSz="914400" rtl="0" eaLnBrk="1" latinLnBrk="0" hangingPunct="1">
              <a:defRPr kern="1200">
                <a:solidFill>
                  <a:schemeClr val="tx1"/>
                </a:solidFill>
                <a:latin typeface="CopprplGoth Bd BT"/>
                <a:ea typeface="+mn-ea"/>
                <a:cs typeface="+mn-cs"/>
              </a:defRPr>
            </a:lvl9pPr>
          </a:lstStyle>
          <a:p>
            <a:fld id="{88E3F3D0-D548-4BE9-88F2-F734D01EC77D}" type="slidenum">
              <a:rPr lang="en-US" smtClean="0"/>
              <a:pPr/>
              <a:t>21</a:t>
            </a:fld>
            <a:endParaRPr lang="en-US" smtClean="0"/>
          </a:p>
        </p:txBody>
      </p:sp>
    </p:spTree>
    <p:extLst>
      <p:ext uri="{BB962C8B-B14F-4D97-AF65-F5344CB8AC3E}">
        <p14:creationId xmlns:p14="http://schemas.microsoft.com/office/powerpoint/2010/main" val="2871121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5"/>
          <p:cNvSpPr>
            <a:spLocks noGrp="1"/>
          </p:cNvSpPr>
          <p:nvPr>
            <p:ph type="sldNum" sz="quarter" idx="4294967295"/>
          </p:nvPr>
        </p:nvSpPr>
        <p:spPr>
          <a:xfrm>
            <a:off x="7924800" y="6356350"/>
            <a:ext cx="762000" cy="365125"/>
          </a:xfrm>
          <a:prstGeom prst="rect">
            <a:avLst/>
          </a:prstGeom>
          <a:noFill/>
        </p:spPr>
        <p:txBody>
          <a:bodyPr/>
          <a:lstStyle/>
          <a:p>
            <a:fld id="{7A7A3AF0-9809-4BE3-9017-EF7A5603F084}" type="slidenum">
              <a:rPr lang="en-US" smtClean="0"/>
              <a:pPr/>
              <a:t>3</a:t>
            </a:fld>
            <a:endParaRPr lang="en-US" smtClean="0"/>
          </a:p>
        </p:txBody>
      </p:sp>
      <p:sp>
        <p:nvSpPr>
          <p:cNvPr id="7172" name="Rectangle 2"/>
          <p:cNvSpPr>
            <a:spLocks noGrp="1" noChangeArrowheads="1"/>
          </p:cNvSpPr>
          <p:nvPr>
            <p:ph type="title"/>
          </p:nvPr>
        </p:nvSpPr>
        <p:spPr>
          <a:xfrm>
            <a:off x="685800" y="1295400"/>
            <a:ext cx="7239000" cy="838200"/>
          </a:xfrm>
        </p:spPr>
        <p:txBody>
          <a:bodyPr>
            <a:normAutofit fontScale="90000"/>
          </a:bodyPr>
          <a:lstStyle/>
          <a:p>
            <a:pPr eaLnBrk="1" hangingPunct="1"/>
            <a:r>
              <a:rPr lang="en-US" dirty="0" smtClean="0"/>
              <a:t>Legislative mandate  (2664)(a)(1)(c)</a:t>
            </a:r>
          </a:p>
        </p:txBody>
      </p:sp>
      <p:sp>
        <p:nvSpPr>
          <p:cNvPr id="7173" name="Rectangle 3"/>
          <p:cNvSpPr>
            <a:spLocks noGrp="1" noChangeArrowheads="1"/>
          </p:cNvSpPr>
          <p:nvPr>
            <p:ph type="body" idx="1"/>
          </p:nvPr>
        </p:nvSpPr>
        <p:spPr>
          <a:xfrm>
            <a:off x="685800" y="2362200"/>
            <a:ext cx="7848600" cy="3916362"/>
          </a:xfrm>
        </p:spPr>
        <p:txBody>
          <a:bodyPr/>
          <a:lstStyle/>
          <a:p>
            <a:pPr eaLnBrk="1" hangingPunct="1"/>
            <a:r>
              <a:rPr lang="en-US" i="1" dirty="0" smtClean="0"/>
              <a:t>The Secretary may not make a grant under this part unless-the applicant submits to the secretary</a:t>
            </a:r>
          </a:p>
          <a:p>
            <a:pPr eaLnBrk="1" hangingPunct="1"/>
            <a:endParaRPr lang="en-US" sz="1050" i="1" dirty="0" smtClean="0"/>
          </a:p>
          <a:p>
            <a:pPr eaLnBrk="1" hangingPunct="1"/>
            <a:r>
              <a:rPr lang="en-US" i="1" dirty="0" smtClean="0"/>
              <a:t>(c)the extent to which the costs of HIV-related health care for such individuals are paid by third-party payors;</a:t>
            </a:r>
            <a:r>
              <a:rPr lang="en-US" b="1" dirty="0" smtClean="0"/>
              <a:t> </a:t>
            </a:r>
          </a:p>
          <a:p>
            <a:pPr eaLnBrk="1" hangingPunct="1"/>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914400"/>
            <a:ext cx="6553200" cy="838200"/>
          </a:xfrm>
        </p:spPr>
        <p:txBody>
          <a:bodyPr/>
          <a:lstStyle/>
          <a:p>
            <a:r>
              <a:rPr lang="en-US" dirty="0" smtClean="0"/>
              <a:t>Program Income Guidance</a:t>
            </a:r>
            <a:endParaRPr lang="en-US" dirty="0"/>
          </a:p>
        </p:txBody>
      </p:sp>
      <p:sp>
        <p:nvSpPr>
          <p:cNvPr id="3" name="Content Placeholder 2"/>
          <p:cNvSpPr>
            <a:spLocks noGrp="1"/>
          </p:cNvSpPr>
          <p:nvPr>
            <p:ph idx="1"/>
          </p:nvPr>
        </p:nvSpPr>
        <p:spPr>
          <a:xfrm>
            <a:off x="533400" y="2057400"/>
            <a:ext cx="8077200" cy="3916362"/>
          </a:xfrm>
        </p:spPr>
        <p:txBody>
          <a:bodyPr/>
          <a:lstStyle/>
          <a:p>
            <a:pPr>
              <a:lnSpc>
                <a:spcPct val="90000"/>
              </a:lnSpc>
            </a:pPr>
            <a:r>
              <a:rPr lang="en-US" sz="2800" dirty="0" smtClean="0"/>
              <a:t>Programs are required to maximize the service reimbursement available from private insurance, Medicaid, Medicare, and other third-party sources (</a:t>
            </a:r>
            <a:r>
              <a:rPr lang="en-US" sz="2800" dirty="0" err="1" smtClean="0"/>
              <a:t>ie</a:t>
            </a:r>
            <a:r>
              <a:rPr lang="en-US" sz="2800" dirty="0" smtClean="0"/>
              <a:t>. Managed Care).  </a:t>
            </a:r>
          </a:p>
          <a:p>
            <a:pPr>
              <a:lnSpc>
                <a:spcPct val="90000"/>
              </a:lnSpc>
            </a:pPr>
            <a:r>
              <a:rPr lang="en-US" sz="2800" dirty="0" smtClean="0"/>
              <a:t>Programs are required to track and report all sources of service reimbursement as program income on the annual FFR and in annual data reports.  </a:t>
            </a:r>
          </a:p>
          <a:p>
            <a:pPr>
              <a:lnSpc>
                <a:spcPct val="90000"/>
              </a:lnSpc>
            </a:pPr>
            <a:r>
              <a:rPr lang="en-US" sz="2800" dirty="0" smtClean="0"/>
              <a:t>All program income earned must be used to further your HIV program objectives</a:t>
            </a:r>
            <a:endParaRPr lang="en-US" sz="3200" dirty="0" smtClean="0"/>
          </a:p>
        </p:txBody>
      </p:sp>
      <p:sp>
        <p:nvSpPr>
          <p:cNvPr id="4" name="Slide Number Placeholder 5"/>
          <p:cNvSpPr txBox="1">
            <a:spLocks/>
          </p:cNvSpPr>
          <p:nvPr/>
        </p:nvSpPr>
        <p:spPr>
          <a:xfrm>
            <a:off x="7924800" y="6356350"/>
            <a:ext cx="762000" cy="365125"/>
          </a:xfrm>
          <a:prstGeom prst="rect">
            <a:avLst/>
          </a:prstGeom>
          <a:noFill/>
        </p:spPr>
        <p:txBody>
          <a:bodyPr/>
          <a:lstStyle>
            <a:defPPr>
              <a:defRPr lang="en-US"/>
            </a:defPPr>
            <a:lvl1pPr algn="l" rtl="0" fontAlgn="base">
              <a:spcBef>
                <a:spcPct val="0"/>
              </a:spcBef>
              <a:spcAft>
                <a:spcPct val="0"/>
              </a:spcAft>
              <a:defRPr kern="1200">
                <a:solidFill>
                  <a:schemeClr val="tx1"/>
                </a:solidFill>
                <a:latin typeface="CopprplGoth Bd BT"/>
                <a:ea typeface="+mn-ea"/>
                <a:cs typeface="+mn-cs"/>
              </a:defRPr>
            </a:lvl1pPr>
            <a:lvl2pPr marL="457200" algn="l" rtl="0" fontAlgn="base">
              <a:spcBef>
                <a:spcPct val="0"/>
              </a:spcBef>
              <a:spcAft>
                <a:spcPct val="0"/>
              </a:spcAft>
              <a:defRPr kern="1200">
                <a:solidFill>
                  <a:schemeClr val="tx1"/>
                </a:solidFill>
                <a:latin typeface="CopprplGoth Bd BT"/>
                <a:ea typeface="+mn-ea"/>
                <a:cs typeface="+mn-cs"/>
              </a:defRPr>
            </a:lvl2pPr>
            <a:lvl3pPr marL="914400" algn="l" rtl="0" fontAlgn="base">
              <a:spcBef>
                <a:spcPct val="0"/>
              </a:spcBef>
              <a:spcAft>
                <a:spcPct val="0"/>
              </a:spcAft>
              <a:defRPr kern="1200">
                <a:solidFill>
                  <a:schemeClr val="tx1"/>
                </a:solidFill>
                <a:latin typeface="CopprplGoth Bd BT"/>
                <a:ea typeface="+mn-ea"/>
                <a:cs typeface="+mn-cs"/>
              </a:defRPr>
            </a:lvl3pPr>
            <a:lvl4pPr marL="1371600" algn="l" rtl="0" fontAlgn="base">
              <a:spcBef>
                <a:spcPct val="0"/>
              </a:spcBef>
              <a:spcAft>
                <a:spcPct val="0"/>
              </a:spcAft>
              <a:defRPr kern="1200">
                <a:solidFill>
                  <a:schemeClr val="tx1"/>
                </a:solidFill>
                <a:latin typeface="CopprplGoth Bd BT"/>
                <a:ea typeface="+mn-ea"/>
                <a:cs typeface="+mn-cs"/>
              </a:defRPr>
            </a:lvl4pPr>
            <a:lvl5pPr marL="1828800" algn="l" rtl="0" fontAlgn="base">
              <a:spcBef>
                <a:spcPct val="0"/>
              </a:spcBef>
              <a:spcAft>
                <a:spcPct val="0"/>
              </a:spcAft>
              <a:defRPr kern="1200">
                <a:solidFill>
                  <a:schemeClr val="tx1"/>
                </a:solidFill>
                <a:latin typeface="CopprplGoth Bd BT"/>
                <a:ea typeface="+mn-ea"/>
                <a:cs typeface="+mn-cs"/>
              </a:defRPr>
            </a:lvl5pPr>
            <a:lvl6pPr marL="2286000" algn="l" defTabSz="914400" rtl="0" eaLnBrk="1" latinLnBrk="0" hangingPunct="1">
              <a:defRPr kern="1200">
                <a:solidFill>
                  <a:schemeClr val="tx1"/>
                </a:solidFill>
                <a:latin typeface="CopprplGoth Bd BT"/>
                <a:ea typeface="+mn-ea"/>
                <a:cs typeface="+mn-cs"/>
              </a:defRPr>
            </a:lvl6pPr>
            <a:lvl7pPr marL="2743200" algn="l" defTabSz="914400" rtl="0" eaLnBrk="1" latinLnBrk="0" hangingPunct="1">
              <a:defRPr kern="1200">
                <a:solidFill>
                  <a:schemeClr val="tx1"/>
                </a:solidFill>
                <a:latin typeface="CopprplGoth Bd BT"/>
                <a:ea typeface="+mn-ea"/>
                <a:cs typeface="+mn-cs"/>
              </a:defRPr>
            </a:lvl7pPr>
            <a:lvl8pPr marL="3200400" algn="l" defTabSz="914400" rtl="0" eaLnBrk="1" latinLnBrk="0" hangingPunct="1">
              <a:defRPr kern="1200">
                <a:solidFill>
                  <a:schemeClr val="tx1"/>
                </a:solidFill>
                <a:latin typeface="CopprplGoth Bd BT"/>
                <a:ea typeface="+mn-ea"/>
                <a:cs typeface="+mn-cs"/>
              </a:defRPr>
            </a:lvl8pPr>
            <a:lvl9pPr marL="3657600" algn="l" defTabSz="914400" rtl="0" eaLnBrk="1" latinLnBrk="0" hangingPunct="1">
              <a:defRPr kern="1200">
                <a:solidFill>
                  <a:schemeClr val="tx1"/>
                </a:solidFill>
                <a:latin typeface="CopprplGoth Bd BT"/>
                <a:ea typeface="+mn-ea"/>
                <a:cs typeface="+mn-cs"/>
              </a:defRPr>
            </a:lvl9pPr>
          </a:lstStyle>
          <a:p>
            <a:fld id="{88E3F3D0-D548-4BE9-88F2-F734D01EC77D}"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800"/>
            <a:ext cx="7620000" cy="838200"/>
          </a:xfrm>
        </p:spPr>
        <p:txBody>
          <a:bodyPr/>
          <a:lstStyle/>
          <a:p>
            <a:r>
              <a:rPr lang="en-US" dirty="0" smtClean="0"/>
              <a:t>Allowable Use of Program Income</a:t>
            </a:r>
            <a:endParaRPr lang="en-US" dirty="0"/>
          </a:p>
        </p:txBody>
      </p:sp>
      <p:sp>
        <p:nvSpPr>
          <p:cNvPr id="3" name="Content Placeholder 2"/>
          <p:cNvSpPr>
            <a:spLocks noGrp="1"/>
          </p:cNvSpPr>
          <p:nvPr>
            <p:ph idx="1"/>
          </p:nvPr>
        </p:nvSpPr>
        <p:spPr>
          <a:xfrm>
            <a:off x="838200" y="1981200"/>
            <a:ext cx="7467600" cy="3916362"/>
          </a:xfrm>
        </p:spPr>
        <p:txBody>
          <a:bodyPr/>
          <a:lstStyle/>
          <a:p>
            <a:pPr lvl="1"/>
            <a:r>
              <a:rPr lang="en-US" dirty="0" smtClean="0"/>
              <a:t>Subsidize Unreimbursed Administrative Costs</a:t>
            </a:r>
          </a:p>
          <a:p>
            <a:pPr lvl="1"/>
            <a:r>
              <a:rPr lang="en-US" dirty="0" smtClean="0"/>
              <a:t>Expand Services</a:t>
            </a:r>
          </a:p>
          <a:p>
            <a:pPr lvl="1"/>
            <a:r>
              <a:rPr lang="en-US" dirty="0" smtClean="0"/>
              <a:t>Pay for equipment, remodeling and other capital costs</a:t>
            </a:r>
          </a:p>
          <a:p>
            <a:pPr lvl="1"/>
            <a:r>
              <a:rPr lang="en-US" dirty="0" smtClean="0"/>
              <a:t>Create Financial Reserves </a:t>
            </a:r>
          </a:p>
          <a:p>
            <a:pPr lvl="1"/>
            <a:r>
              <a:rPr lang="en-US" dirty="0" smtClean="0"/>
              <a:t>Use to Purchase Property </a:t>
            </a:r>
          </a:p>
          <a:p>
            <a:pPr lvl="1"/>
            <a:r>
              <a:rPr lang="en-US" dirty="0" smtClean="0"/>
              <a:t>Other Opportunities</a:t>
            </a:r>
            <a:endParaRPr lang="en-US" dirty="0"/>
          </a:p>
        </p:txBody>
      </p:sp>
      <p:sp>
        <p:nvSpPr>
          <p:cNvPr id="4" name="Slide Number Placeholder 5"/>
          <p:cNvSpPr txBox="1">
            <a:spLocks/>
          </p:cNvSpPr>
          <p:nvPr/>
        </p:nvSpPr>
        <p:spPr>
          <a:xfrm>
            <a:off x="7924800" y="6356350"/>
            <a:ext cx="762000" cy="365125"/>
          </a:xfrm>
          <a:prstGeom prst="rect">
            <a:avLst/>
          </a:prstGeom>
          <a:noFill/>
        </p:spPr>
        <p:txBody>
          <a:bodyPr/>
          <a:lstStyle>
            <a:defPPr>
              <a:defRPr lang="en-US"/>
            </a:defPPr>
            <a:lvl1pPr algn="l" rtl="0" fontAlgn="base">
              <a:spcBef>
                <a:spcPct val="0"/>
              </a:spcBef>
              <a:spcAft>
                <a:spcPct val="0"/>
              </a:spcAft>
              <a:defRPr kern="1200">
                <a:solidFill>
                  <a:schemeClr val="tx1"/>
                </a:solidFill>
                <a:latin typeface="CopprplGoth Bd BT"/>
                <a:ea typeface="+mn-ea"/>
                <a:cs typeface="+mn-cs"/>
              </a:defRPr>
            </a:lvl1pPr>
            <a:lvl2pPr marL="457200" algn="l" rtl="0" fontAlgn="base">
              <a:spcBef>
                <a:spcPct val="0"/>
              </a:spcBef>
              <a:spcAft>
                <a:spcPct val="0"/>
              </a:spcAft>
              <a:defRPr kern="1200">
                <a:solidFill>
                  <a:schemeClr val="tx1"/>
                </a:solidFill>
                <a:latin typeface="CopprplGoth Bd BT"/>
                <a:ea typeface="+mn-ea"/>
                <a:cs typeface="+mn-cs"/>
              </a:defRPr>
            </a:lvl2pPr>
            <a:lvl3pPr marL="914400" algn="l" rtl="0" fontAlgn="base">
              <a:spcBef>
                <a:spcPct val="0"/>
              </a:spcBef>
              <a:spcAft>
                <a:spcPct val="0"/>
              </a:spcAft>
              <a:defRPr kern="1200">
                <a:solidFill>
                  <a:schemeClr val="tx1"/>
                </a:solidFill>
                <a:latin typeface="CopprplGoth Bd BT"/>
                <a:ea typeface="+mn-ea"/>
                <a:cs typeface="+mn-cs"/>
              </a:defRPr>
            </a:lvl3pPr>
            <a:lvl4pPr marL="1371600" algn="l" rtl="0" fontAlgn="base">
              <a:spcBef>
                <a:spcPct val="0"/>
              </a:spcBef>
              <a:spcAft>
                <a:spcPct val="0"/>
              </a:spcAft>
              <a:defRPr kern="1200">
                <a:solidFill>
                  <a:schemeClr val="tx1"/>
                </a:solidFill>
                <a:latin typeface="CopprplGoth Bd BT"/>
                <a:ea typeface="+mn-ea"/>
                <a:cs typeface="+mn-cs"/>
              </a:defRPr>
            </a:lvl4pPr>
            <a:lvl5pPr marL="1828800" algn="l" rtl="0" fontAlgn="base">
              <a:spcBef>
                <a:spcPct val="0"/>
              </a:spcBef>
              <a:spcAft>
                <a:spcPct val="0"/>
              </a:spcAft>
              <a:defRPr kern="1200">
                <a:solidFill>
                  <a:schemeClr val="tx1"/>
                </a:solidFill>
                <a:latin typeface="CopprplGoth Bd BT"/>
                <a:ea typeface="+mn-ea"/>
                <a:cs typeface="+mn-cs"/>
              </a:defRPr>
            </a:lvl5pPr>
            <a:lvl6pPr marL="2286000" algn="l" defTabSz="914400" rtl="0" eaLnBrk="1" latinLnBrk="0" hangingPunct="1">
              <a:defRPr kern="1200">
                <a:solidFill>
                  <a:schemeClr val="tx1"/>
                </a:solidFill>
                <a:latin typeface="CopprplGoth Bd BT"/>
                <a:ea typeface="+mn-ea"/>
                <a:cs typeface="+mn-cs"/>
              </a:defRPr>
            </a:lvl6pPr>
            <a:lvl7pPr marL="2743200" algn="l" defTabSz="914400" rtl="0" eaLnBrk="1" latinLnBrk="0" hangingPunct="1">
              <a:defRPr kern="1200">
                <a:solidFill>
                  <a:schemeClr val="tx1"/>
                </a:solidFill>
                <a:latin typeface="CopprplGoth Bd BT"/>
                <a:ea typeface="+mn-ea"/>
                <a:cs typeface="+mn-cs"/>
              </a:defRPr>
            </a:lvl7pPr>
            <a:lvl8pPr marL="3200400" algn="l" defTabSz="914400" rtl="0" eaLnBrk="1" latinLnBrk="0" hangingPunct="1">
              <a:defRPr kern="1200">
                <a:solidFill>
                  <a:schemeClr val="tx1"/>
                </a:solidFill>
                <a:latin typeface="CopprplGoth Bd BT"/>
                <a:ea typeface="+mn-ea"/>
                <a:cs typeface="+mn-cs"/>
              </a:defRPr>
            </a:lvl8pPr>
            <a:lvl9pPr marL="3657600" algn="l" defTabSz="914400" rtl="0" eaLnBrk="1" latinLnBrk="0" hangingPunct="1">
              <a:defRPr kern="1200">
                <a:solidFill>
                  <a:schemeClr val="tx1"/>
                </a:solidFill>
                <a:latin typeface="CopprplGoth Bd BT"/>
                <a:ea typeface="+mn-ea"/>
                <a:cs typeface="+mn-cs"/>
              </a:defRPr>
            </a:lvl9pPr>
          </a:lstStyle>
          <a:p>
            <a:fld id="{88E3F3D0-D548-4BE9-88F2-F734D01EC77D}"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7162800" cy="838200"/>
          </a:xfrm>
        </p:spPr>
        <p:txBody>
          <a:bodyPr>
            <a:noAutofit/>
          </a:bodyPr>
          <a:lstStyle/>
          <a:p>
            <a:r>
              <a:rPr lang="en-US" sz="3200" dirty="0" smtClean="0"/>
              <a:t>Getting Started with Program Income</a:t>
            </a:r>
            <a:endParaRPr lang="en-US" sz="3200" dirty="0"/>
          </a:p>
        </p:txBody>
      </p:sp>
      <p:sp>
        <p:nvSpPr>
          <p:cNvPr id="3" name="Content Placeholder 2"/>
          <p:cNvSpPr>
            <a:spLocks noGrp="1"/>
          </p:cNvSpPr>
          <p:nvPr>
            <p:ph idx="1"/>
          </p:nvPr>
        </p:nvSpPr>
        <p:spPr>
          <a:xfrm>
            <a:off x="381000" y="1905000"/>
            <a:ext cx="8229600" cy="4525963"/>
          </a:xfrm>
        </p:spPr>
        <p:txBody>
          <a:bodyPr/>
          <a:lstStyle/>
          <a:p>
            <a:r>
              <a:rPr lang="en-US" dirty="0" smtClean="0"/>
              <a:t>Must Have Appropriate Licenses and Certifications</a:t>
            </a:r>
          </a:p>
          <a:p>
            <a:r>
              <a:rPr lang="en-US" dirty="0" smtClean="0"/>
              <a:t>Practice management systems </a:t>
            </a:r>
          </a:p>
          <a:p>
            <a:r>
              <a:rPr lang="en-US" dirty="0" smtClean="0"/>
              <a:t>In many places are still allowed to bill using HCFA 1500 hardcopy form </a:t>
            </a:r>
          </a:p>
          <a:p>
            <a:r>
              <a:rPr lang="en-US" dirty="0" smtClean="0"/>
              <a:t>Electronic Health Records and Meaningful Use</a:t>
            </a:r>
          </a:p>
          <a:p>
            <a:r>
              <a:rPr lang="en-US" dirty="0" smtClean="0"/>
              <a:t>Tracking denied claims </a:t>
            </a:r>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1143000"/>
          </a:xfrm>
        </p:spPr>
        <p:txBody>
          <a:bodyPr/>
          <a:lstStyle/>
          <a:p>
            <a:r>
              <a:rPr lang="en-US" b="1" dirty="0" smtClean="0">
                <a:solidFill>
                  <a:schemeClr val="bg1"/>
                </a:solidFill>
              </a:rPr>
              <a:t>A Few Important Terms</a:t>
            </a:r>
            <a:endParaRPr lang="en-US" b="1" dirty="0">
              <a:solidFill>
                <a:schemeClr val="bg1"/>
              </a:solidFill>
            </a:endParaRPr>
          </a:p>
        </p:txBody>
      </p:sp>
      <p:sp>
        <p:nvSpPr>
          <p:cNvPr id="3" name="Content Placeholder 2"/>
          <p:cNvSpPr>
            <a:spLocks noGrp="1"/>
          </p:cNvSpPr>
          <p:nvPr>
            <p:ph idx="1"/>
          </p:nvPr>
        </p:nvSpPr>
        <p:spPr>
          <a:xfrm>
            <a:off x="228600" y="1447800"/>
            <a:ext cx="8610600" cy="4800600"/>
          </a:xfrm>
        </p:spPr>
        <p:txBody>
          <a:bodyPr>
            <a:normAutofit fontScale="92500" lnSpcReduction="20000"/>
          </a:bodyPr>
          <a:lstStyle/>
          <a:p>
            <a:r>
              <a:rPr lang="en-US" b="1" u="sng" dirty="0" smtClean="0"/>
              <a:t>Costs</a:t>
            </a:r>
            <a:r>
              <a:rPr lang="en-US" u="sng" dirty="0" smtClean="0"/>
              <a:t> </a:t>
            </a:r>
            <a:r>
              <a:rPr lang="en-US" dirty="0" smtClean="0"/>
              <a:t>are the accrued expenditures incurred by the grantee/subgrantee  during a given period requiring the provision of funds for: (1) goods and other tangible property received; (2) services performed by employees, contractors, subgrantees, subcontractors, and other payees.</a:t>
            </a:r>
          </a:p>
          <a:p>
            <a:pPr marL="0" indent="0">
              <a:buNone/>
            </a:pPr>
            <a:endParaRPr lang="en-US" sz="1200" dirty="0" smtClean="0"/>
          </a:p>
          <a:p>
            <a:r>
              <a:rPr lang="en-US" b="1" u="sng" dirty="0" smtClean="0"/>
              <a:t>Charges</a:t>
            </a:r>
            <a:r>
              <a:rPr lang="en-US" dirty="0" smtClean="0"/>
              <a:t> are the  imposition of </a:t>
            </a:r>
            <a:r>
              <a:rPr lang="en-US" dirty="0"/>
              <a:t> </a:t>
            </a:r>
            <a:r>
              <a:rPr lang="en-US" dirty="0" smtClean="0"/>
              <a:t>fees upon payers for the delivery of  billable services</a:t>
            </a:r>
          </a:p>
          <a:p>
            <a:endParaRPr lang="en-US" sz="1200" dirty="0" smtClean="0"/>
          </a:p>
          <a:p>
            <a:r>
              <a:rPr lang="en-US" b="1" u="sng" dirty="0" smtClean="0"/>
              <a:t>Payments</a:t>
            </a:r>
            <a:r>
              <a:rPr lang="en-US" dirty="0" smtClean="0"/>
              <a:t> are the collection of fees from payers that are applied to cover some aspect of costs of billable services</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76EBEB32-AA25-4DE6-B9F6-4E8CA33B013D}"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b="1" dirty="0" smtClean="0">
                <a:solidFill>
                  <a:srgbClr val="FFFFFF"/>
                </a:solidFill>
              </a:rPr>
              <a:t>Charges for Services</a:t>
            </a:r>
            <a:endParaRPr lang="en-US" b="1" dirty="0">
              <a:solidFill>
                <a:srgbClr val="FFFFFF"/>
              </a:solidFill>
            </a:endParaRPr>
          </a:p>
        </p:txBody>
      </p:sp>
      <p:sp>
        <p:nvSpPr>
          <p:cNvPr id="3" name="Content Placeholder 2"/>
          <p:cNvSpPr>
            <a:spLocks noGrp="1"/>
          </p:cNvSpPr>
          <p:nvPr>
            <p:ph idx="1"/>
          </p:nvPr>
        </p:nvSpPr>
        <p:spPr>
          <a:xfrm>
            <a:off x="762000" y="1447800"/>
            <a:ext cx="7162800" cy="4953000"/>
          </a:xfrm>
        </p:spPr>
        <p:txBody>
          <a:bodyPr>
            <a:normAutofit fontScale="85000" lnSpcReduction="10000"/>
          </a:bodyPr>
          <a:lstStyle/>
          <a:p>
            <a:r>
              <a:rPr lang="en-US" b="1" u="sng" dirty="0" smtClean="0"/>
              <a:t>Billable services</a:t>
            </a:r>
            <a:r>
              <a:rPr lang="en-US" b="1" dirty="0" smtClean="0"/>
              <a:t>  </a:t>
            </a:r>
            <a:r>
              <a:rPr lang="en-US" dirty="0" smtClean="0"/>
              <a:t>are those for which there is a payer</a:t>
            </a:r>
          </a:p>
          <a:p>
            <a:r>
              <a:rPr lang="en-US" b="1" u="sng" dirty="0" smtClean="0"/>
              <a:t>Charges</a:t>
            </a:r>
            <a:r>
              <a:rPr lang="en-US" dirty="0" smtClean="0"/>
              <a:t> are the fees applied to billable services</a:t>
            </a:r>
          </a:p>
          <a:p>
            <a:r>
              <a:rPr lang="en-US" b="1" u="sng" dirty="0" smtClean="0"/>
              <a:t>Payers </a:t>
            </a:r>
            <a:r>
              <a:rPr lang="en-US" dirty="0" smtClean="0"/>
              <a:t>can include Medicare, Medicaid, insurance companies and clients</a:t>
            </a:r>
          </a:p>
          <a:p>
            <a:r>
              <a:rPr lang="en-US" b="1" u="sng" dirty="0" smtClean="0"/>
              <a:t>Payments</a:t>
            </a:r>
            <a:r>
              <a:rPr lang="en-US" dirty="0" smtClean="0"/>
              <a:t> are the collection of fees from payers that are applied to cover some aspect of the costs of billable services</a:t>
            </a:r>
          </a:p>
          <a:p>
            <a:r>
              <a:rPr lang="en-US" b="1" u="sng" dirty="0" smtClean="0"/>
              <a:t>Charge Master/Schedule of Charges </a:t>
            </a:r>
            <a:r>
              <a:rPr lang="en-US" dirty="0" smtClean="0"/>
              <a:t>is a comprehensive listing of prices for billable services and/or procedures</a:t>
            </a:r>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76EBEB32-AA25-4DE6-B9F6-4E8CA33B013D}"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657"/>
            <a:ext cx="8229600" cy="1143000"/>
          </a:xfrm>
        </p:spPr>
        <p:txBody>
          <a:bodyPr>
            <a:normAutofit fontScale="90000"/>
          </a:bodyPr>
          <a:lstStyle/>
          <a:p>
            <a:r>
              <a:rPr lang="en-US" sz="3600" b="1" dirty="0" smtClean="0">
                <a:solidFill>
                  <a:schemeClr val="bg1"/>
                </a:solidFill>
              </a:rPr>
              <a:t>Legislative Requirements</a:t>
            </a:r>
            <a:br>
              <a:rPr lang="en-US" sz="3600" b="1" dirty="0" smtClean="0">
                <a:solidFill>
                  <a:schemeClr val="bg1"/>
                </a:solidFill>
              </a:rPr>
            </a:br>
            <a:r>
              <a:rPr lang="en-US" sz="3600" b="1" dirty="0" smtClean="0">
                <a:solidFill>
                  <a:schemeClr val="bg1"/>
                </a:solidFill>
              </a:rPr>
              <a:t> Regarding Charges/Fees</a:t>
            </a:r>
            <a:endParaRPr lang="en-US" sz="3600" b="1" dirty="0">
              <a:solidFill>
                <a:schemeClr val="bg1"/>
              </a:solidFill>
            </a:endParaRPr>
          </a:p>
        </p:txBody>
      </p:sp>
      <p:sp>
        <p:nvSpPr>
          <p:cNvPr id="3" name="Content Placeholder 2"/>
          <p:cNvSpPr>
            <a:spLocks noGrp="1"/>
          </p:cNvSpPr>
          <p:nvPr>
            <p:ph idx="1"/>
          </p:nvPr>
        </p:nvSpPr>
        <p:spPr>
          <a:xfrm>
            <a:off x="762000" y="1295400"/>
            <a:ext cx="7696200" cy="5257800"/>
          </a:xfrm>
        </p:spPr>
        <p:txBody>
          <a:bodyPr>
            <a:normAutofit fontScale="85000" lnSpcReduction="10000"/>
          </a:bodyPr>
          <a:lstStyle/>
          <a:p>
            <a:r>
              <a:rPr lang="en-US" dirty="0" smtClean="0"/>
              <a:t>Section 330 Programs and RW Programs are required to have:</a:t>
            </a:r>
          </a:p>
          <a:p>
            <a:pPr lvl="2"/>
            <a:r>
              <a:rPr lang="en-US" sz="2800" dirty="0" smtClean="0"/>
              <a:t>Schedule of fees for provision of service</a:t>
            </a:r>
          </a:p>
          <a:p>
            <a:pPr lvl="2"/>
            <a:r>
              <a:rPr lang="en-US" sz="2800" dirty="0" smtClean="0"/>
              <a:t>Fees consistent with locally prevailing rates</a:t>
            </a:r>
          </a:p>
          <a:p>
            <a:pPr lvl="2"/>
            <a:r>
              <a:rPr lang="en-US" sz="2800" dirty="0" smtClean="0"/>
              <a:t>Fees designed to cover reasonable costs</a:t>
            </a:r>
          </a:p>
          <a:p>
            <a:pPr lvl="2"/>
            <a:r>
              <a:rPr lang="en-US" sz="2800" dirty="0" smtClean="0"/>
              <a:t>A schedule of discounts applied to fees</a:t>
            </a:r>
          </a:p>
          <a:p>
            <a:pPr lvl="2"/>
            <a:r>
              <a:rPr lang="en-US" sz="2800" dirty="0" smtClean="0"/>
              <a:t>A discount system based on patient’s ability to pay</a:t>
            </a:r>
          </a:p>
          <a:p>
            <a:pPr lvl="2"/>
            <a:r>
              <a:rPr lang="en-US" sz="2800" dirty="0"/>
              <a:t>N</a:t>
            </a:r>
            <a:r>
              <a:rPr lang="en-US" sz="2800" dirty="0" smtClean="0"/>
              <a:t>o patient denied care due to inability to pay</a:t>
            </a:r>
          </a:p>
          <a:p>
            <a:pPr lvl="2"/>
            <a:r>
              <a:rPr lang="en-US" sz="2800" dirty="0" smtClean="0"/>
              <a:t>A system to waive or reduce fees to assure care received</a:t>
            </a:r>
          </a:p>
          <a:p>
            <a:pPr lvl="2"/>
            <a:r>
              <a:rPr lang="en-US" sz="2800" dirty="0"/>
              <a:t>P</a:t>
            </a:r>
            <a:r>
              <a:rPr lang="en-US" sz="2800" dirty="0" smtClean="0"/>
              <a:t>ursue payment from third party sources as applicable</a:t>
            </a:r>
          </a:p>
        </p:txBody>
      </p:sp>
      <p:sp>
        <p:nvSpPr>
          <p:cNvPr id="5" name="Slide Number Placeholder 5"/>
          <p:cNvSpPr txBox="1">
            <a:spLocks/>
          </p:cNvSpPr>
          <p:nvPr/>
        </p:nvSpPr>
        <p:spPr>
          <a:xfrm>
            <a:off x="7924800" y="6356350"/>
            <a:ext cx="762000" cy="365125"/>
          </a:xfrm>
          <a:prstGeom prst="rect">
            <a:avLst/>
          </a:prstGeom>
          <a:noFill/>
        </p:spPr>
        <p:txBody>
          <a:bodyPr/>
          <a:lstStyle>
            <a:defPPr>
              <a:defRPr lang="en-US"/>
            </a:defPPr>
            <a:lvl1pPr algn="l" rtl="0" fontAlgn="base">
              <a:spcBef>
                <a:spcPct val="0"/>
              </a:spcBef>
              <a:spcAft>
                <a:spcPct val="0"/>
              </a:spcAft>
              <a:defRPr kern="1200">
                <a:solidFill>
                  <a:schemeClr val="tx1"/>
                </a:solidFill>
                <a:latin typeface="CopprplGoth Bd BT"/>
                <a:ea typeface="+mn-ea"/>
                <a:cs typeface="+mn-cs"/>
              </a:defRPr>
            </a:lvl1pPr>
            <a:lvl2pPr marL="457200" algn="l" rtl="0" fontAlgn="base">
              <a:spcBef>
                <a:spcPct val="0"/>
              </a:spcBef>
              <a:spcAft>
                <a:spcPct val="0"/>
              </a:spcAft>
              <a:defRPr kern="1200">
                <a:solidFill>
                  <a:schemeClr val="tx1"/>
                </a:solidFill>
                <a:latin typeface="CopprplGoth Bd BT"/>
                <a:ea typeface="+mn-ea"/>
                <a:cs typeface="+mn-cs"/>
              </a:defRPr>
            </a:lvl2pPr>
            <a:lvl3pPr marL="914400" algn="l" rtl="0" fontAlgn="base">
              <a:spcBef>
                <a:spcPct val="0"/>
              </a:spcBef>
              <a:spcAft>
                <a:spcPct val="0"/>
              </a:spcAft>
              <a:defRPr kern="1200">
                <a:solidFill>
                  <a:schemeClr val="tx1"/>
                </a:solidFill>
                <a:latin typeface="CopprplGoth Bd BT"/>
                <a:ea typeface="+mn-ea"/>
                <a:cs typeface="+mn-cs"/>
              </a:defRPr>
            </a:lvl3pPr>
            <a:lvl4pPr marL="1371600" algn="l" rtl="0" fontAlgn="base">
              <a:spcBef>
                <a:spcPct val="0"/>
              </a:spcBef>
              <a:spcAft>
                <a:spcPct val="0"/>
              </a:spcAft>
              <a:defRPr kern="1200">
                <a:solidFill>
                  <a:schemeClr val="tx1"/>
                </a:solidFill>
                <a:latin typeface="CopprplGoth Bd BT"/>
                <a:ea typeface="+mn-ea"/>
                <a:cs typeface="+mn-cs"/>
              </a:defRPr>
            </a:lvl4pPr>
            <a:lvl5pPr marL="1828800" algn="l" rtl="0" fontAlgn="base">
              <a:spcBef>
                <a:spcPct val="0"/>
              </a:spcBef>
              <a:spcAft>
                <a:spcPct val="0"/>
              </a:spcAft>
              <a:defRPr kern="1200">
                <a:solidFill>
                  <a:schemeClr val="tx1"/>
                </a:solidFill>
                <a:latin typeface="CopprplGoth Bd BT"/>
                <a:ea typeface="+mn-ea"/>
                <a:cs typeface="+mn-cs"/>
              </a:defRPr>
            </a:lvl5pPr>
            <a:lvl6pPr marL="2286000" algn="l" defTabSz="914400" rtl="0" eaLnBrk="1" latinLnBrk="0" hangingPunct="1">
              <a:defRPr kern="1200">
                <a:solidFill>
                  <a:schemeClr val="tx1"/>
                </a:solidFill>
                <a:latin typeface="CopprplGoth Bd BT"/>
                <a:ea typeface="+mn-ea"/>
                <a:cs typeface="+mn-cs"/>
              </a:defRPr>
            </a:lvl6pPr>
            <a:lvl7pPr marL="2743200" algn="l" defTabSz="914400" rtl="0" eaLnBrk="1" latinLnBrk="0" hangingPunct="1">
              <a:defRPr kern="1200">
                <a:solidFill>
                  <a:schemeClr val="tx1"/>
                </a:solidFill>
                <a:latin typeface="CopprplGoth Bd BT"/>
                <a:ea typeface="+mn-ea"/>
                <a:cs typeface="+mn-cs"/>
              </a:defRPr>
            </a:lvl7pPr>
            <a:lvl8pPr marL="3200400" algn="l" defTabSz="914400" rtl="0" eaLnBrk="1" latinLnBrk="0" hangingPunct="1">
              <a:defRPr kern="1200">
                <a:solidFill>
                  <a:schemeClr val="tx1"/>
                </a:solidFill>
                <a:latin typeface="CopprplGoth Bd BT"/>
                <a:ea typeface="+mn-ea"/>
                <a:cs typeface="+mn-cs"/>
              </a:defRPr>
            </a:lvl8pPr>
            <a:lvl9pPr marL="3657600" algn="l" defTabSz="914400" rtl="0" eaLnBrk="1" latinLnBrk="0" hangingPunct="1">
              <a:defRPr kern="1200">
                <a:solidFill>
                  <a:schemeClr val="tx1"/>
                </a:solidFill>
                <a:latin typeface="CopprplGoth Bd BT"/>
                <a:ea typeface="+mn-ea"/>
                <a:cs typeface="+mn-cs"/>
              </a:defRPr>
            </a:lvl9pPr>
          </a:lstStyle>
          <a:p>
            <a:fld id="{88E3F3D0-D548-4BE9-88F2-F734D01EC77D}" type="slidenum">
              <a:rPr lang="en-US" smtClean="0"/>
              <a:pPr/>
              <a:t>9</a:t>
            </a:fld>
            <a:endParaRPr lang="en-US" smtClean="0"/>
          </a:p>
        </p:txBody>
      </p:sp>
    </p:spTree>
    <p:extLst>
      <p:ext uri="{BB962C8B-B14F-4D97-AF65-F5344CB8AC3E}">
        <p14:creationId xmlns:p14="http://schemas.microsoft.com/office/powerpoint/2010/main" val="4134865483"/>
      </p:ext>
    </p:extLst>
  </p:cSld>
  <p:clrMapOvr>
    <a:masterClrMapping/>
  </p:clrMapOvr>
  <p:timing>
    <p:tnLst>
      <p:par>
        <p:cTn id="1" dur="indefinite" restart="never" nodeType="tmRoot"/>
      </p:par>
    </p:tnLst>
  </p:timing>
</p:sld>
</file>

<file path=ppt/theme/theme1.xml><?xml version="1.0" encoding="utf-8"?>
<a:theme xmlns:a="http://schemas.openxmlformats.org/drawingml/2006/main" name="HRSAWhiteAccessibleVersion">
  <a:themeElements>
    <a:clrScheme name="HRSAWhiteAccessibleVersio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FFCC"/>
      </a:hlink>
      <a:folHlink>
        <a:srgbClr val="FFFF00"/>
      </a:folHlink>
    </a:clrScheme>
    <a:fontScheme name="Default Design">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HRSAWhiteAccessibleVers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RSAWhiteAccessibleVers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RSAWhiteAccessibleVers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RSAWhiteAccessibleVers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RSAWhiteAccessibleVers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RSAWhiteAccessibleVers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RSAWhiteAccessibleVers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RSAWhiteAccessibleVers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RSAWhiteAccessibleVers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RSAWhiteAccessibleVers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RSAWhiteAccessibleVers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RSAWhiteAccessibleVers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HRSAWhiteAccessibleVersio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FFCC"/>
        </a:hlink>
        <a:folHlink>
          <a:srgbClr val="FFFF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HRSAWhiteAccessibleVersion</Template>
  <TotalTime>4706</TotalTime>
  <Words>1656</Words>
  <Application>Microsoft Office PowerPoint</Application>
  <PresentationFormat>On-screen Show (4:3)</PresentationFormat>
  <Paragraphs>179</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HRSAWhiteAccessibleVersion</vt:lpstr>
      <vt:lpstr>Program Income  Imposition of Charges and Application of Sliding Fee Scale</vt:lpstr>
      <vt:lpstr>Program Income Defined</vt:lpstr>
      <vt:lpstr>Legislative mandate  (2664)(a)(1)(c)</vt:lpstr>
      <vt:lpstr>Program Income Guidance</vt:lpstr>
      <vt:lpstr>Allowable Use of Program Income</vt:lpstr>
      <vt:lpstr>Getting Started with Program Income</vt:lpstr>
      <vt:lpstr>A Few Important Terms</vt:lpstr>
      <vt:lpstr>Charges for Services</vt:lpstr>
      <vt:lpstr>Legislative Requirements  Regarding Charges/Fees</vt:lpstr>
      <vt:lpstr>Assessment of Client Charges</vt:lpstr>
      <vt:lpstr>Basics of  Ryan White Client Charges/Fees</vt:lpstr>
      <vt:lpstr>Basics of RW Client Charges/Fees –  Eligibility Procedures</vt:lpstr>
      <vt:lpstr>Basics of RW Client Charges/Fees Imposition of Charges</vt:lpstr>
      <vt:lpstr>Federal Poverty Guidelines-2013</vt:lpstr>
      <vt:lpstr>PowerPoint Presentation</vt:lpstr>
      <vt:lpstr>Annual Limitation on Charges </vt:lpstr>
      <vt:lpstr>Annual Limitation on Charges</vt:lpstr>
      <vt:lpstr>Basics  of Imposition and Assessment of  Charges</vt:lpstr>
      <vt:lpstr>Basics  of Imposition and Assessment of  Charges</vt:lpstr>
      <vt:lpstr>Basics  of Imposition and Assessment of  Charges</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HRSA</dc:creator>
  <cp:lastModifiedBy>Windows User</cp:lastModifiedBy>
  <cp:revision>431</cp:revision>
  <cp:lastPrinted>2013-07-31T11:34:58Z</cp:lastPrinted>
  <dcterms:created xsi:type="dcterms:W3CDTF">2010-04-14T16:22:53Z</dcterms:created>
  <dcterms:modified xsi:type="dcterms:W3CDTF">2013-07-31T11:37:25Z</dcterms:modified>
</cp:coreProperties>
</file>