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6" r:id="rId19"/>
    <p:sldId id="277" r:id="rId20"/>
    <p:sldId id="278" r:id="rId21"/>
    <p:sldId id="274" r:id="rId22"/>
    <p:sldId id="27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5B682-7688-400E-8E38-F7ADD4B71495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1958-D418-4ADA-81FB-D5465ACEB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3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opprplGoth Bd BT" pitchFamily="34" charset="0"/>
              </a:defRPr>
            </a:lvl1pPr>
            <a:lvl2pPr marL="729057" indent="-280406" eaLnBrk="0" hangingPunct="0">
              <a:defRPr>
                <a:solidFill>
                  <a:schemeClr val="tx1"/>
                </a:solidFill>
                <a:latin typeface="CopprplGoth Bd BT" pitchFamily="34" charset="0"/>
              </a:defRPr>
            </a:lvl2pPr>
            <a:lvl3pPr marL="1121626" indent="-224325" eaLnBrk="0" hangingPunct="0">
              <a:defRPr>
                <a:solidFill>
                  <a:schemeClr val="tx1"/>
                </a:solidFill>
                <a:latin typeface="CopprplGoth Bd BT" pitchFamily="34" charset="0"/>
              </a:defRPr>
            </a:lvl3pPr>
            <a:lvl4pPr marL="1570276" indent="-224325" eaLnBrk="0" hangingPunct="0">
              <a:defRPr>
                <a:solidFill>
                  <a:schemeClr val="tx1"/>
                </a:solidFill>
                <a:latin typeface="CopprplGoth Bd BT" pitchFamily="34" charset="0"/>
              </a:defRPr>
            </a:lvl4pPr>
            <a:lvl5pPr marL="2018927" indent="-224325" eaLnBrk="0" hangingPunct="0">
              <a:defRPr>
                <a:solidFill>
                  <a:schemeClr val="tx1"/>
                </a:solidFill>
                <a:latin typeface="CopprplGoth Bd BT" pitchFamily="34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pprplGoth Bd BT" pitchFamily="34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pprplGoth Bd BT" pitchFamily="34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pprplGoth Bd BT" pitchFamily="34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pprplGoth Bd BT" pitchFamily="34" charset="0"/>
              </a:defRPr>
            </a:lvl9pPr>
          </a:lstStyle>
          <a:p>
            <a:pPr eaLnBrk="1" hangingPunct="1"/>
            <a:fld id="{25EC11BE-AFD3-4599-B8AB-403E1C9608DA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1958-D418-4ADA-81FB-D5465ACEB4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3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0"/>
            <a:ext cx="9144000" cy="1143000"/>
            <a:chOff x="0" y="0"/>
            <a:chExt cx="9144000" cy="1143000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143000"/>
              <a:chOff x="0" y="0"/>
              <a:chExt cx="9144000" cy="1143000"/>
            </a:xfrm>
          </p:grpSpPr>
          <p:sp>
            <p:nvSpPr>
              <p:cNvPr id="7" name="Rectangl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144000" cy="1066800"/>
              </a:xfrm>
              <a:prstGeom prst="rect">
                <a:avLst/>
              </a:prstGeom>
              <a:solidFill>
                <a:srgbClr val="05659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pprplGoth Bd BT" pitchFamily="34" charset="0"/>
                </a:endParaRPr>
              </a:p>
            </p:txBody>
          </p:sp>
          <p:pic>
            <p:nvPicPr>
              <p:cNvPr id="8" name="Picture 15" descr="Department of Health and Human Services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9105"/>
              <a:stretch>
                <a:fillRect/>
              </a:stretch>
            </p:blipFill>
            <p:spPr bwMode="auto">
              <a:xfrm>
                <a:off x="457200" y="123825"/>
                <a:ext cx="919163" cy="8001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" name="Line 19"/>
              <p:cNvSpPr>
                <a:spLocks noChangeShapeType="1"/>
              </p:cNvSpPr>
              <p:nvPr/>
            </p:nvSpPr>
            <p:spPr bwMode="auto">
              <a:xfrm>
                <a:off x="0" y="1143000"/>
                <a:ext cx="9144000" cy="0"/>
              </a:xfrm>
              <a:prstGeom prst="line">
                <a:avLst/>
              </a:prstGeom>
              <a:noFill/>
              <a:ln w="279400">
                <a:solidFill>
                  <a:srgbClr val="078ACB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opprplGoth Bd BT" pitchFamily="34" charset="0"/>
                </a:endParaRPr>
              </a:p>
            </p:txBody>
          </p:sp>
        </p:grpSp>
        <p:pic>
          <p:nvPicPr>
            <p:cNvPr id="6" name="Picture 30" descr="Health Resources and Services Administration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228600"/>
              <a:ext cx="17526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124200"/>
            <a:ext cx="7010400" cy="990600"/>
          </a:xfrm>
        </p:spPr>
        <p:txBody>
          <a:bodyPr/>
          <a:lstStyle>
            <a:lvl1pPr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056594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9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6500" y="1295400"/>
            <a:ext cx="16383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295400"/>
            <a:ext cx="47625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81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9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614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484438"/>
            <a:ext cx="3200400" cy="39163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81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4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24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45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881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295400"/>
            <a:ext cx="655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484438"/>
            <a:ext cx="6553200" cy="391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28" name="Group 8" descr="HHS and HRSA logos on blue background."/>
          <p:cNvGrpSpPr>
            <a:grpSpLocks/>
          </p:cNvGrpSpPr>
          <p:nvPr/>
        </p:nvGrpSpPr>
        <p:grpSpPr bwMode="auto">
          <a:xfrm>
            <a:off x="0" y="0"/>
            <a:ext cx="9144000" cy="990600"/>
            <a:chOff x="0" y="0"/>
            <a:chExt cx="9144000" cy="990600"/>
          </a:xfrm>
        </p:grpSpPr>
        <p:sp>
          <p:nvSpPr>
            <p:cNvPr id="1029" name="Rectangle 31"/>
            <p:cNvSpPr>
              <a:spLocks noChangeArrowheads="1"/>
            </p:cNvSpPr>
            <p:nvPr/>
          </p:nvSpPr>
          <p:spPr bwMode="auto">
            <a:xfrm>
              <a:off x="0" y="0"/>
              <a:ext cx="9144000" cy="914400"/>
            </a:xfrm>
            <a:prstGeom prst="rect">
              <a:avLst/>
            </a:prstGeom>
            <a:solidFill>
              <a:srgbClr val="0565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pprplGoth Bd BT" pitchFamily="34" charset="0"/>
              </a:endParaRPr>
            </a:p>
          </p:txBody>
        </p:sp>
        <p:pic>
          <p:nvPicPr>
            <p:cNvPr id="1030" name="Picture 14" descr="Department of Health and Human Services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9105"/>
            <a:stretch>
              <a:fillRect/>
            </a:stretch>
          </p:blipFill>
          <p:spPr bwMode="auto">
            <a:xfrm>
              <a:off x="381000" y="152400"/>
              <a:ext cx="685800" cy="630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Line 33"/>
            <p:cNvSpPr>
              <a:spLocks noChangeShapeType="1"/>
            </p:cNvSpPr>
            <p:nvPr/>
          </p:nvSpPr>
          <p:spPr bwMode="auto">
            <a:xfrm>
              <a:off x="0" y="990600"/>
              <a:ext cx="9144000" cy="0"/>
            </a:xfrm>
            <a:prstGeom prst="line">
              <a:avLst/>
            </a:prstGeom>
            <a:noFill/>
            <a:ln w="228600">
              <a:solidFill>
                <a:srgbClr val="078ACB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opprplGoth Bd BT" pitchFamily="34" charset="0"/>
              </a:endParaRPr>
            </a:p>
          </p:txBody>
        </p:sp>
        <p:pic>
          <p:nvPicPr>
            <p:cNvPr id="1032" name="Picture 30" descr="Health Resources and Services Administration"/>
            <p:cNvPicPr>
              <a:picLocks noChangeAspect="1" noChangeArrowheads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62800" y="220663"/>
              <a:ext cx="1752600" cy="541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20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57590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rgbClr val="05759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>
          <a:solidFill>
            <a:srgbClr val="05759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rgbClr val="05759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5759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05759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5759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924800" cy="990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Integrated  HIV Prevention and Care Planning Groups and Activities</a:t>
            </a:r>
            <a:br>
              <a:rPr lang="en-US" sz="4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200" b="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July 30, 2013</a:t>
            </a:r>
            <a:br>
              <a:rPr lang="en-US" sz="2200" b="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</a:br>
            <a:endParaRPr lang="en-US" sz="28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962400"/>
            <a:ext cx="64008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0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Andrea Jackson, MPH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U.S. Department of Health and Human Services (HHS)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Health Resources and Services Administration (HRSA)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HIV/AIDS Bureau (HAB)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Division of Metropolitan HIV/AIDS Programs (DMHAP)</a:t>
            </a:r>
          </a:p>
        </p:txBody>
      </p:sp>
    </p:spTree>
    <p:extLst>
      <p:ext uri="{BB962C8B-B14F-4D97-AF65-F5344CB8AC3E}">
        <p14:creationId xmlns:p14="http://schemas.microsoft.com/office/powerpoint/2010/main" val="145540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0104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Partnerships and Collaboration</a:t>
            </a:r>
            <a:endParaRPr lang="en-U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HRSA expects </a:t>
            </a:r>
            <a:r>
              <a:rPr lang="en-US" sz="2600" b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collaboration, </a:t>
            </a:r>
            <a:r>
              <a:rPr lang="en-US" sz="2600" b="1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partnering, </a:t>
            </a:r>
            <a:r>
              <a:rPr lang="en-US" sz="2600" b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and coordination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 in planning and implementation of services between multiple sources of treatment, care and prevention service providers</a:t>
            </a:r>
          </a:p>
          <a:p>
            <a:pPr lvl="1"/>
            <a:endParaRPr lang="en-US" sz="20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HIV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testing sites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Non-Ryan White Program providers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All Ryan White Program Parts (A, B, C, D, and F)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Medicaid and Medicare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VA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052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6934200" cy="8382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Possible Barriers To Integration</a:t>
            </a:r>
            <a:endParaRPr lang="en-U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9069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Competing agendas (turf issues, mistrust)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Over-dominance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by either care or prevention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More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meetings for members who had only been on one group prior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Categorical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funding/requirements from CDC and HRSA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Transition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phase requires initial influx of resources to increase knowledge about care and prevention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43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553200" cy="838200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Benefits of Integrated Planning</a:t>
            </a:r>
            <a:endParaRPr lang="en-U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Allows development of common mission/vision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Encourages sharing of knowledge and data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Combines/maximizes limited resources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Reduces planning costs in the long term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Creates comprehensive services/encourages linkage of services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Fosters integration of prevention into care </a:t>
            </a: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services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and vice versa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86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68580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Operationalizing Collaboration</a:t>
            </a:r>
            <a:endParaRPr lang="en-US" sz="32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Develop operating principles (vision, mission) and by-laws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Specify member recruitment and orientation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Examine required products of planning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Consider multiple opportunities/strategies for community/consumer input into planning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Obtain training, skills-building and TA (ex: cross-training prevention/care staff)</a:t>
            </a:r>
          </a:p>
          <a:p>
            <a:endParaRPr lang="en-US" sz="26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070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199"/>
            <a:ext cx="7696200" cy="767697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Operationalizing </a:t>
            </a: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Collaboration</a:t>
            </a:r>
            <a:b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(cont.)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10600" cy="51355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Address fears and provide information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Set clear goals and objectives for collaborative planning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Develop an implementation plan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Give the process time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Leadership selection that is representative and neutral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452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1628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</a:rPr>
              <a:t>Models for Collaborative Planning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5029200" cy="416242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Information Sharing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Cross Representation on Prevention and Care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</a:rPr>
              <a:t>P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lanning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odies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Coordinated/ Combined Projects or Meetings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Merged Bodies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</a:rPr>
              <a:t>Needs Assessment Activities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</p:txBody>
      </p:sp>
      <p:pic>
        <p:nvPicPr>
          <p:cNvPr id="2050" name="Picture 2" descr="http://businessnews.com.ng/wp-content/uploads/2013/01/merger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908" y="3505200"/>
            <a:ext cx="2823792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25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67" t="30411" r="10028" b="13620"/>
          <a:stretch/>
        </p:blipFill>
        <p:spPr bwMode="auto">
          <a:xfrm>
            <a:off x="381000" y="1219200"/>
            <a:ext cx="8534400" cy="536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22612" y="0"/>
            <a:ext cx="5791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33413" eaLnBrk="0" hangingPunct="0"/>
            <a:r>
              <a:rPr lang="en-US" sz="3200" b="1" dirty="0">
                <a:solidFill>
                  <a:schemeClr val="bg1"/>
                </a:solidFill>
                <a:latin typeface="Californian FB" pitchFamily="18" charset="0"/>
              </a:rPr>
              <a:t>HIV/AIDS Planning Models</a:t>
            </a:r>
          </a:p>
          <a:p>
            <a:pPr algn="ctr" defTabSz="633413" eaLnBrk="0" hangingPunct="0"/>
            <a:r>
              <a:rPr lang="en-US" i="1" dirty="0">
                <a:solidFill>
                  <a:schemeClr val="bg1"/>
                </a:solidFill>
                <a:latin typeface="Californian FB" pitchFamily="18" charset="0"/>
              </a:rPr>
              <a:t>As known to NASTAD as of December 2012</a:t>
            </a:r>
            <a:endParaRPr lang="en-US" b="1" i="1" dirty="0">
              <a:solidFill>
                <a:schemeClr val="bg1"/>
              </a:solidFill>
              <a:latin typeface="Californian FB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212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6200" y="76200"/>
            <a:ext cx="7924800" cy="838200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  <a:latin typeface="Calisto MT" pitchFamily="18" charset="0"/>
              </a:rPr>
              <a:t>“Crosswalk” of CDC &amp; HRSA Planning </a:t>
            </a:r>
            <a:br>
              <a:rPr lang="en-US" sz="2400" dirty="0" smtClean="0">
                <a:solidFill>
                  <a:schemeClr val="bg1"/>
                </a:solidFill>
                <a:latin typeface="Calisto MT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Calisto MT" pitchFamily="18" charset="0"/>
              </a:rPr>
              <a:t>Requirements &amp; Expectations (snapshot)</a:t>
            </a:r>
            <a:endParaRPr lang="en-US" sz="2400" dirty="0">
              <a:solidFill>
                <a:schemeClr val="bg1"/>
              </a:solidFill>
              <a:latin typeface="Calisto MT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996117"/>
              </p:ext>
            </p:extLst>
          </p:nvPr>
        </p:nvGraphicFramePr>
        <p:xfrm>
          <a:off x="533400" y="1981200"/>
          <a:ext cx="8153400" cy="4968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68194"/>
                <a:gridCol w="4185206"/>
              </a:tblGrid>
              <a:tr h="248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Planning Body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HIV Planning Group (HGP) - state, regional, or local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Planning Council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55306"/>
              </p:ext>
            </p:extLst>
          </p:nvPr>
        </p:nvGraphicFramePr>
        <p:xfrm>
          <a:off x="533400" y="2514600"/>
          <a:ext cx="8153400" cy="149047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68195"/>
                <a:gridCol w="4185205"/>
              </a:tblGrid>
              <a:tr h="22860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Planning Body - Primary Function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inform the development or update of the health department’s Jurisdictional HIV Prevention Plan that will contribute to the reduction of HIV infection in the jurisdiction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To carry out planning and determine the allocation of Ryan White Part A funds within the EMA or TGA to provide a continuum of care that meets the most critical service needs of eligible people living with HIV/AIDS, including traditionally underserved populations, to get people linked to and retained in care and achieve positive health outcomes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01520"/>
              </p:ext>
            </p:extLst>
          </p:nvPr>
        </p:nvGraphicFramePr>
        <p:xfrm>
          <a:off x="533400" y="4038600"/>
          <a:ext cx="8153400" cy="6969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68194"/>
                <a:gridCol w="4185206"/>
              </a:tblGrid>
              <a:tr h="228600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Planning Body Membership - Nomination and Selection Process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8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Nomination through an open process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All members required to go through a clearly defined open nominations process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13445"/>
              </p:ext>
            </p:extLst>
          </p:nvPr>
        </p:nvGraphicFramePr>
        <p:xfrm>
          <a:off x="533400" y="4800600"/>
          <a:ext cx="8153400" cy="16002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68195"/>
                <a:gridCol w="4185205"/>
              </a:tblGrid>
              <a:tr h="246608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Planning Body - Membership Composition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535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Jointly, HPG and Health Department develop and apply criteria for selecting HPG members, placing special emphasis on identifying representatives of at-risk, affected, HIV-positive, and socioeconomically marginalized populations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Legislation specifies membership categories and requirements; CEO further determines membership size and composition when establishing the Planning Council and may review proposed changes in Bylaws </a:t>
                      </a:r>
                      <a:endParaRPr lang="en-US" sz="1200" dirty="0"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927184"/>
              </p:ext>
            </p:extLst>
          </p:nvPr>
        </p:nvGraphicFramePr>
        <p:xfrm>
          <a:off x="533400" y="1752600"/>
          <a:ext cx="8153400" cy="210312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68195"/>
                <a:gridCol w="4185205"/>
              </a:tblGrid>
              <a:tr h="114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CDC- HIV Prevention</a:t>
                      </a:r>
                      <a:endParaRPr lang="en-US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HRSA’s HIV/AIDS Bureau (HAB</a:t>
                      </a:r>
                      <a:r>
                        <a:rPr lang="en-US" sz="1200" b="1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)-</a:t>
                      </a:r>
                      <a:r>
                        <a:rPr lang="en-US" sz="1200" b="1" baseline="0" dirty="0" smtClean="0">
                          <a:solidFill>
                            <a:srgbClr val="0070C0"/>
                          </a:solidFill>
                          <a:effectLst/>
                          <a:latin typeface="Times New Roman"/>
                          <a:ea typeface="Times New Roman"/>
                          <a:cs typeface="Arial"/>
                        </a:rPr>
                        <a:t> Ryan White Part A</a:t>
                      </a:r>
                      <a:endParaRPr lang="en-US" sz="1100" b="1" dirty="0">
                        <a:solidFill>
                          <a:srgbClr val="0070C0"/>
                        </a:solidFill>
                        <a:effectLst/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29400" y="6477295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Calisto MT" pitchFamily="18" charset="0"/>
              </a:rPr>
              <a:t>Created by EGMC for the TAC</a:t>
            </a:r>
            <a:endParaRPr lang="en-US" sz="1100" dirty="0"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631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2484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</a:rPr>
              <a:t>Los Angeles, CA Integrated Planning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419600" cy="5181600"/>
          </a:xfrm>
        </p:spPr>
        <p:txBody>
          <a:bodyPr/>
          <a:lstStyle/>
          <a:p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Commission (serves as the RWPA Planning Council) 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and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Prevention Planning Committee (PPC) 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had several shared members and a joint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committee</a:t>
            </a:r>
          </a:p>
          <a:p>
            <a:endParaRPr lang="en-US" sz="1650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Commission 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had far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more funding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, a larger staff, and responsibility for determining the use of millions of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federal, state, and 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county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funds</a:t>
            </a:r>
          </a:p>
          <a:p>
            <a:endParaRPr lang="en-US" sz="1650" dirty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PPC members were concerned that if the two groups merged, the Prevention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planning function </a:t>
            </a:r>
            <a:r>
              <a:rPr lang="en-US" sz="1650" dirty="0">
                <a:solidFill>
                  <a:schemeClr val="tx1"/>
                </a:solidFill>
                <a:latin typeface="Calisto MT" pitchFamily="18" charset="0"/>
              </a:rPr>
              <a:t>could receive less focus than the HIV care-focused work of the </a:t>
            </a:r>
            <a:r>
              <a:rPr lang="en-US" sz="1650" dirty="0" smtClean="0">
                <a:solidFill>
                  <a:schemeClr val="tx1"/>
                </a:solidFill>
                <a:latin typeface="Calisto MT" pitchFamily="18" charset="0"/>
              </a:rPr>
              <a:t>Commission</a:t>
            </a:r>
            <a:endParaRPr lang="en-US" sz="1650" dirty="0">
              <a:solidFill>
                <a:schemeClr val="tx1"/>
              </a:solidFill>
              <a:latin typeface="Calisto MT" pitchFamily="18" charset="0"/>
            </a:endParaRPr>
          </a:p>
        </p:txBody>
      </p:sp>
      <p:pic>
        <p:nvPicPr>
          <p:cNvPr id="5122" name="Picture 2" descr="http://countycriminalrecords.freebackgroundcheck.org/Editor/assets/los-angeles-count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86000"/>
            <a:ext cx="358330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674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7724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Los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Angeles Integrated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Planning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510540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Integration Task Force was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established in 2012.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It included representatives of both planning bodies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and had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two Co-Chairs from each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group. TF jointly developed RWPA Comprehensive Plan</a:t>
            </a:r>
          </a:p>
          <a:p>
            <a:endParaRPr lang="en-US" sz="2000" dirty="0" smtClean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The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joint body voted unanimously (in March) to create a new, unified planning body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and approved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its functions, structure, and membership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composition</a:t>
            </a:r>
          </a:p>
          <a:p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First, there had to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be agreement on the roles and functions of the new planning body, then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a determination </a:t>
            </a:r>
            <a:r>
              <a:rPr lang="en-US" sz="2000" dirty="0">
                <a:solidFill>
                  <a:schemeClr val="tx1"/>
                </a:solidFill>
                <a:latin typeface="Calisto MT" pitchFamily="18" charset="0"/>
              </a:rPr>
              <a:t>of membership and </a:t>
            </a:r>
            <a:r>
              <a:rPr lang="en-US" sz="2000" dirty="0" smtClean="0">
                <a:solidFill>
                  <a:schemeClr val="tx1"/>
                </a:solidFill>
                <a:latin typeface="Calisto MT" pitchFamily="18" charset="0"/>
              </a:rPr>
              <a:t>structure</a:t>
            </a:r>
            <a:endParaRPr lang="en-US" sz="20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60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65532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What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Is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I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ntegrated Planning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447800"/>
            <a:ext cx="6934200" cy="47625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  <a:ea typeface="Arial Unicode MS" pitchFamily="34" charset="-128"/>
                <a:cs typeface="Arial" pitchFamily="34" charset="0"/>
              </a:rPr>
              <a:t>Integrated planning is the sharing, merging or integration of a State’s HIV/AIDS Prevention (CDC-sponsored) and Care (Ryan White–sponsored) planning groups</a:t>
            </a:r>
          </a:p>
          <a:p>
            <a:pPr lvl="1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Calisto MT" pitchFamily="18" charset="0"/>
              <a:ea typeface="Arial Unicode MS" pitchFamily="34" charset="-128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  <a:ea typeface="Arial Unicode MS" pitchFamily="34" charset="-128"/>
                <a:cs typeface="Arial" pitchFamily="34" charset="0"/>
              </a:rPr>
              <a:t>This may be accomplished through collaboration on joint projects, sharing planning products, sharing members, or totally integrating into one planning body</a:t>
            </a:r>
          </a:p>
          <a:p>
            <a:endParaRPr lang="en-US" dirty="0"/>
          </a:p>
        </p:txBody>
      </p:sp>
      <p:pic>
        <p:nvPicPr>
          <p:cNvPr id="1026" name="Picture 2" descr="C:\Documents and Settings\ajackson\Local Settings\Temporary Internet Files\Content.IE5\PK1P6AUB\MC90028336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01414"/>
            <a:ext cx="1524000" cy="1910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021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496014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Los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Angeles - Lessons Learned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7086600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Preparing a joint comprehensive plan provides a good foundation for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eventual integration 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into a single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body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Taking 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time to develop shared knowledge and trust is extremely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important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Establishing and maintaining a sense of parity enables both bodies to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accept compromises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Merging the two bodies seems highly desirable once everyone recognizes the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increasing overlap 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</a:rPr>
              <a:t>in the roles of prevention and </a:t>
            </a:r>
            <a:r>
              <a:rPr lang="en-US" sz="2200" dirty="0" smtClean="0">
                <a:solidFill>
                  <a:schemeClr val="tx1"/>
                </a:solidFill>
                <a:latin typeface="Calisto MT" pitchFamily="18" charset="0"/>
              </a:rPr>
              <a:t>care</a:t>
            </a:r>
            <a:endParaRPr lang="en-US" sz="2200" dirty="0">
              <a:solidFill>
                <a:schemeClr val="tx1"/>
              </a:solidFill>
              <a:latin typeface="Calisto MT" pitchFamily="18" charset="0"/>
            </a:endParaRPr>
          </a:p>
        </p:txBody>
      </p:sp>
      <p:pic>
        <p:nvPicPr>
          <p:cNvPr id="1026" name="Picture 2" descr="C:\Documents and Settings\ajackson\Local Settings\Temporary Internet Files\Content.IE5\F9W09UIS\MC90005611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014" y="4572000"/>
            <a:ext cx="1828800" cy="213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079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6553200" cy="838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References</a:t>
            </a:r>
            <a:endParaRPr lang="en-U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5216" y="1447800"/>
            <a:ext cx="84582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CDC/HRSA Letter Supporting Integrated Planning Models, </a:t>
            </a:r>
            <a:r>
              <a:rPr lang="en-US" i="1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In progress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Dear Colleague Letter, </a:t>
            </a:r>
            <a:r>
              <a:rPr lang="en-US" dirty="0" err="1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Mermin</a:t>
            </a:r>
            <a:r>
              <a:rPr lang="en-US" dirty="0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 and Cheever, May 22, 2013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NASTAD </a:t>
            </a: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HIV/AIDS Planning Models (as of 12/2012), B. </a:t>
            </a:r>
            <a:r>
              <a:rPr lang="en-US" dirty="0" err="1">
                <a:latin typeface="Calisto MT" pitchFamily="18" charset="0"/>
                <a:ea typeface="Arial Unicode MS" pitchFamily="34" charset="-128"/>
                <a:cs typeface="Arial" pitchFamily="34" charset="0"/>
              </a:rPr>
              <a:t>Pund</a:t>
            </a: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en-US" dirty="0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April 19, 2013</a:t>
            </a:r>
            <a:endParaRPr lang="en-US" dirty="0">
              <a:latin typeface="Calisto MT" pitchFamily="18" charset="0"/>
              <a:ea typeface="Arial Unicode MS" pitchFamily="34" charset="-128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Toolkit: Integrated, Collaborative or Merged Prevention and Care Planning Processes, NASTAD, May 2007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Trends in Collaborative Care and Prevention Planning PowerPoint Presentation, NASTAD, C. </a:t>
            </a:r>
            <a:r>
              <a:rPr lang="en-US" dirty="0" err="1">
                <a:latin typeface="Calisto MT" pitchFamily="18" charset="0"/>
                <a:ea typeface="Arial Unicode MS" pitchFamily="34" charset="-128"/>
                <a:cs typeface="Arial" pitchFamily="34" charset="0"/>
              </a:rPr>
              <a:t>Jorstad</a:t>
            </a: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, </a:t>
            </a:r>
            <a:r>
              <a:rPr lang="en-US" dirty="0" smtClean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June 5, 2006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“Crosswalk of CDC &amp; HRSA Planning Requirements and Expectations” </a:t>
            </a: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EGMC for the TAC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en-US" i="1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“Developing a Unified HIV Prevention and Care Planning Body: Lessons from the Los Angeles EMA” </a:t>
            </a:r>
            <a:r>
              <a:rPr lang="en-US" dirty="0">
                <a:latin typeface="Calisto MT" pitchFamily="18" charset="0"/>
                <a:ea typeface="Arial Unicode MS" pitchFamily="34" charset="-128"/>
                <a:cs typeface="Arial" pitchFamily="34" charset="0"/>
              </a:rPr>
              <a:t>Prepared for: Division of Metropolitan HIV/AIDS Programs HIV/AIDS Bureau Prepared by: Emily Gantz McKay EGM Consulting, LLC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latin typeface="Calisto MT" pitchFamily="18" charset="0"/>
              <a:ea typeface="Arial Unicode MS" pitchFamily="34" charset="-128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latin typeface="Calisto MT" pitchFamily="18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8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697"/>
            <a:ext cx="6553200" cy="838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listo MT" pitchFamily="18" charset="0"/>
              </a:rPr>
              <a:t>Questions?</a:t>
            </a:r>
            <a:endParaRPr lang="en-US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010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tx1"/>
                </a:solidFill>
                <a:latin typeface="Calisto MT" pitchFamily="18" charset="0"/>
              </a:rPr>
              <a:t>Andrea Jackson, MPH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Public Health Analyst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(301) 443-8364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</a:rPr>
              <a:t>AJackson@HRSA.gov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  <a:latin typeface="Calisto MT" pitchFamily="18" charset="0"/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</a:rPr>
              <a:t>hab.hrsa.gov </a:t>
            </a:r>
          </a:p>
          <a:p>
            <a:pPr marL="0" indent="0" algn="ctr">
              <a:buNone/>
            </a:pP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87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047"/>
            <a:ext cx="65532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Why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Integrated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lanning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534400" cy="498316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develop a coordinated Statewide response to 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HIV/AIDS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</a:t>
            </a: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avoid duplication of 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processes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Many </a:t>
            </a: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points of intersection and shared knowledge, data and processes (ex. epidemiological profile, by-laws, nominations, community involvement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More </a:t>
            </a: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economical (sharing resources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May </a:t>
            </a: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have some of the same people on both groups 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already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Increased </a:t>
            </a:r>
            <a:r>
              <a:rPr lang="en-US" sz="235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collaboration and </a:t>
            </a:r>
            <a:r>
              <a:rPr lang="en-US" sz="235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communication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800"/>
              </a:spcAft>
            </a:pPr>
            <a:endParaRPr lang="en-US" sz="2350" dirty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endParaRPr lang="en-US" sz="2350" dirty="0"/>
          </a:p>
        </p:txBody>
      </p:sp>
    </p:spTree>
    <p:extLst>
      <p:ext uri="{BB962C8B-B14F-4D97-AF65-F5344CB8AC3E}">
        <p14:creationId xmlns:p14="http://schemas.microsoft.com/office/powerpoint/2010/main" val="273154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65532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Why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Integrated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lanning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610600" cy="49069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HIV testing and referral to care is often </a:t>
            </a:r>
            <a:r>
              <a:rPr lang="en-US" sz="2400" b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funded by both prevention and care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dollars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Fosters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integration of prevention into care services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Community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viral load as a recognized form of prevention, requires good care 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coordination</a:t>
            </a:r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Partner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services is also important to both prevention and care</a:t>
            </a:r>
            <a:endParaRPr lang="en-US" sz="2400" dirty="0">
              <a:solidFill>
                <a:schemeClr val="tx1"/>
              </a:solidFill>
              <a:latin typeface="Calisto MT" pitchFamily="18" charset="0"/>
            </a:endParaRPr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08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6553200" cy="838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Why 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Integrated 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P</a:t>
            </a:r>
            <a:r>
              <a:rPr lang="en-US" sz="3200" dirty="0" smtClean="0">
                <a:solidFill>
                  <a:schemeClr val="bg1"/>
                </a:solidFill>
                <a:latin typeface="Calisto MT" pitchFamily="18" charset="0"/>
              </a:rPr>
              <a:t>lanning</a:t>
            </a:r>
            <a:r>
              <a:rPr lang="en-US" sz="3200" dirty="0">
                <a:solidFill>
                  <a:schemeClr val="bg1"/>
                </a:solidFill>
                <a:latin typeface="Calisto MT" pitchFamily="18" charset="0"/>
              </a:rPr>
              <a:t>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05800" cy="51054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Key National Policy Shifts: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The White House’s </a:t>
            </a:r>
            <a:r>
              <a:rPr lang="en-US" sz="2200" b="1" i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National HIV/AIDS Strategy 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(2010)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CDC’s </a:t>
            </a:r>
            <a:r>
              <a:rPr lang="en-US" sz="2200" i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High-Impact HIV Prevention  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(HIHP) (2011)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CDC’s </a:t>
            </a:r>
            <a:r>
              <a:rPr lang="en-US" sz="2200" i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Advancing HIV Prevention</a:t>
            </a:r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 (AHP) Initiative (2003)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CDC/HRSA Advisory Committee on HIV, Viral Hepatitis and STD Prevention and Treatment (2002)</a:t>
            </a:r>
          </a:p>
          <a:p>
            <a:pPr lvl="1"/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OMB’s increasing emphasis on streamlining CDC and HRSA requests for information from programs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Improve efficiency and effectiveness of federal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848600" cy="9144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Why Should Care And Treatment </a:t>
            </a:r>
            <a:b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Planners Pay Attention To Prevention?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95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New strategies for HIV prevention impact care settings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err="1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PrEP</a:t>
            </a:r>
            <a:endParaRPr lang="en-US" sz="2200" dirty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Treatment = Prevention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Strategies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encourage knowledge of </a:t>
            </a:r>
            <a:r>
              <a:rPr lang="en-US" sz="2400" dirty="0" err="1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sero</a:t>
            </a: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-status</a:t>
            </a:r>
            <a:endParaRPr lang="en-US" sz="2400" dirty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facilitate linkages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4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Maximize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service provider capacity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948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848600" cy="8382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Why Should Prevention Planners Pay </a:t>
            </a:r>
            <a:b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Attention To Care And Treatment?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7630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CDC’s </a:t>
            </a:r>
            <a:r>
              <a:rPr lang="en-US" sz="2300" i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AHP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 and </a:t>
            </a:r>
            <a:r>
              <a:rPr lang="en-US" sz="2300" i="1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HIHP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 expand counseling, testing and referral (CTR) and partner counseling and referral services (PCRS)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Strategies 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provide prevention for HIV positive individuals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Provide 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behavioral interventions in clinical care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facilitate linkages 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3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Maximize </a:t>
            </a:r>
            <a:r>
              <a:rPr lang="en-US" sz="23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service provider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69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Common Goals of </a:t>
            </a: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Prevention </a:t>
            </a:r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and Care</a:t>
            </a:r>
            <a:endParaRPr lang="en-US" sz="2800" dirty="0">
              <a:solidFill>
                <a:schemeClr val="bg1"/>
              </a:solidFill>
              <a:latin typeface="Calisto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983162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ensure that individuals learn their HIV status</a:t>
            </a:r>
          </a:p>
          <a:p>
            <a:endParaRPr lang="en-US" sz="24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ensure that HIV positive individuals are linked to medical care,  supportive services, and prevention services that meet their unique needs</a:t>
            </a:r>
          </a:p>
          <a:p>
            <a:endParaRPr lang="en-US" sz="2400" dirty="0" smtClean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ensure that HIV negative individuals are linked to prevention and other services 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Calisto MT" pitchFamily="18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06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05800" cy="83820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Common Goals of </a:t>
            </a: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Prevention </a:t>
            </a:r>
            <a:r>
              <a:rPr lang="en-US" sz="2800" dirty="0">
                <a:solidFill>
                  <a:schemeClr val="bg1"/>
                </a:solidFill>
                <a:latin typeface="Calisto MT" pitchFamily="18" charset="0"/>
                <a:cs typeface="Arial" pitchFamily="34" charset="0"/>
              </a:rPr>
              <a:t>and Care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5936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Plans are comprehensive and promote </a:t>
            </a: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coordination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and linkages of services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Ensure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planning reflects the diversity local epidemic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Assure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meaningful involvement of PLWH in planning </a:t>
            </a: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processes</a:t>
            </a:r>
            <a:endParaRPr lang="en-US" sz="2600" dirty="0">
              <a:solidFill>
                <a:schemeClr val="tx1"/>
              </a:solidFill>
              <a:latin typeface="Calisto MT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2600" dirty="0" smtClean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Assess </a:t>
            </a:r>
            <a:r>
              <a:rPr lang="en-US" sz="2600" dirty="0">
                <a:solidFill>
                  <a:schemeClr val="tx1"/>
                </a:solidFill>
                <a:latin typeface="Calisto MT" pitchFamily="18" charset="0"/>
                <a:cs typeface="Arial" pitchFamily="34" charset="0"/>
              </a:rPr>
              <a:t>effectiveness of plans and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53986"/>
      </p:ext>
    </p:extLst>
  </p:cSld>
  <p:clrMapOvr>
    <a:masterClrMapping/>
  </p:clrMapOvr>
</p:sld>
</file>

<file path=ppt/theme/theme1.xml><?xml version="1.0" encoding="utf-8"?>
<a:theme xmlns:a="http://schemas.openxmlformats.org/drawingml/2006/main" name="HRSAWhiteAccessibleVers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6197</TotalTime>
  <Words>1378</Words>
  <Application>Microsoft Macintosh PowerPoint</Application>
  <PresentationFormat>On-screen Show (4:3)</PresentationFormat>
  <Paragraphs>152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HRSAWhiteAccessibleVersion</vt:lpstr>
      <vt:lpstr>Integrated  HIV Prevention and Care Planning Groups and Activities  July 30, 2013  </vt:lpstr>
      <vt:lpstr>What Is Integrated Planning?</vt:lpstr>
      <vt:lpstr>Why Integrated Planning?</vt:lpstr>
      <vt:lpstr>Why Integrated Planning?</vt:lpstr>
      <vt:lpstr>Why Integrated Planning?</vt:lpstr>
      <vt:lpstr>Why Should Care And Treatment  Planners Pay Attention To Prevention?</vt:lpstr>
      <vt:lpstr>Why Should Prevention Planners Pay  Attention To Care And Treatment?</vt:lpstr>
      <vt:lpstr>Common Goals of  Prevention and Care</vt:lpstr>
      <vt:lpstr>Common Goals of  Prevention and Care</vt:lpstr>
      <vt:lpstr>Partnerships and Collaboration</vt:lpstr>
      <vt:lpstr>Possible Barriers To Integration</vt:lpstr>
      <vt:lpstr>Benefits of Integrated Planning</vt:lpstr>
      <vt:lpstr>Operationalizing Collaboration</vt:lpstr>
      <vt:lpstr>Operationalizing Collaboration  (cont.)</vt:lpstr>
      <vt:lpstr>Models for Collaborative Planning</vt:lpstr>
      <vt:lpstr>PowerPoint Presentation</vt:lpstr>
      <vt:lpstr>“Crosswalk” of CDC &amp; HRSA Planning  Requirements &amp; Expectations (snapshot)</vt:lpstr>
      <vt:lpstr>Los Angeles, CA Integrated Planning</vt:lpstr>
      <vt:lpstr>Los Angeles Integrated Planning</vt:lpstr>
      <vt:lpstr>Los Angeles - Lessons Learned</vt:lpstr>
      <vt:lpstr>References</vt:lpstr>
      <vt:lpstr>Questions?</vt:lpstr>
    </vt:vector>
  </TitlesOfParts>
  <Company>HRSA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 HIV Prevention and Care Planning Groups and Activities</dc:title>
  <dc:creator>WinXPUniv</dc:creator>
  <cp:lastModifiedBy>Alan Gambrell</cp:lastModifiedBy>
  <cp:revision>72</cp:revision>
  <dcterms:created xsi:type="dcterms:W3CDTF">2013-07-01T15:26:13Z</dcterms:created>
  <dcterms:modified xsi:type="dcterms:W3CDTF">2014-01-29T21:43:43Z</dcterms:modified>
</cp:coreProperties>
</file>