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mp" ContentType="image/png"/>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5"/>
  </p:sldMasterIdLst>
  <p:notesMasterIdLst>
    <p:notesMasterId r:id="rId61"/>
  </p:notesMasterIdLst>
  <p:handoutMasterIdLst>
    <p:handoutMasterId r:id="rId62"/>
  </p:handoutMasterIdLst>
  <p:sldIdLst>
    <p:sldId id="470" r:id="rId6"/>
    <p:sldId id="535" r:id="rId7"/>
    <p:sldId id="474" r:id="rId8"/>
    <p:sldId id="534" r:id="rId9"/>
    <p:sldId id="476" r:id="rId10"/>
    <p:sldId id="477" r:id="rId11"/>
    <p:sldId id="536" r:id="rId12"/>
    <p:sldId id="478" r:id="rId13"/>
    <p:sldId id="521" r:id="rId14"/>
    <p:sldId id="525" r:id="rId15"/>
    <p:sldId id="524" r:id="rId16"/>
    <p:sldId id="447" r:id="rId17"/>
    <p:sldId id="516" r:id="rId18"/>
    <p:sldId id="467" r:id="rId19"/>
    <p:sldId id="449" r:id="rId20"/>
    <p:sldId id="450" r:id="rId21"/>
    <p:sldId id="517" r:id="rId22"/>
    <p:sldId id="451" r:id="rId23"/>
    <p:sldId id="541" r:id="rId24"/>
    <p:sldId id="542" r:id="rId25"/>
    <p:sldId id="543" r:id="rId26"/>
    <p:sldId id="544" r:id="rId27"/>
    <p:sldId id="545" r:id="rId28"/>
    <p:sldId id="546" r:id="rId29"/>
    <p:sldId id="547" r:id="rId30"/>
    <p:sldId id="548" r:id="rId31"/>
    <p:sldId id="507" r:id="rId32"/>
    <p:sldId id="508" r:id="rId33"/>
    <p:sldId id="526" r:id="rId34"/>
    <p:sldId id="509" r:id="rId35"/>
    <p:sldId id="511" r:id="rId36"/>
    <p:sldId id="538" r:id="rId37"/>
    <p:sldId id="512" r:id="rId38"/>
    <p:sldId id="571" r:id="rId39"/>
    <p:sldId id="572" r:id="rId40"/>
    <p:sldId id="490" r:id="rId41"/>
    <p:sldId id="540" r:id="rId42"/>
    <p:sldId id="530" r:id="rId43"/>
    <p:sldId id="529" r:id="rId44"/>
    <p:sldId id="498" r:id="rId45"/>
    <p:sldId id="531" r:id="rId46"/>
    <p:sldId id="499" r:id="rId47"/>
    <p:sldId id="574" r:id="rId48"/>
    <p:sldId id="558" r:id="rId49"/>
    <p:sldId id="573" r:id="rId50"/>
    <p:sldId id="559" r:id="rId51"/>
    <p:sldId id="560" r:id="rId52"/>
    <p:sldId id="561" r:id="rId53"/>
    <p:sldId id="562" r:id="rId54"/>
    <p:sldId id="563" r:id="rId55"/>
    <p:sldId id="564" r:id="rId56"/>
    <p:sldId id="565" r:id="rId57"/>
    <p:sldId id="566" r:id="rId58"/>
    <p:sldId id="569" r:id="rId59"/>
    <p:sldId id="568" r:id="rId60"/>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8A5"/>
    <a:srgbClr val="FA7D38"/>
    <a:srgbClr val="F96A1B"/>
    <a:srgbClr val="FB9257"/>
    <a:srgbClr val="FA6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29" autoAdjust="0"/>
  </p:normalViewPr>
  <p:slideViewPr>
    <p:cSldViewPr>
      <p:cViewPr>
        <p:scale>
          <a:sx n="80" d="100"/>
          <a:sy n="80" d="100"/>
        </p:scale>
        <p:origin x="-1840" y="-1104"/>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printerSettings" Target="printerSettings/printerSettings1.bin"/><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slide" Target="slides/slide55.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dirty="0">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cs typeface="+mn-cs"/>
              </a:defRPr>
            </a:lvl1pPr>
          </a:lstStyle>
          <a:p>
            <a:pPr>
              <a:defRPr/>
            </a:pPr>
            <a:fld id="{6054F263-917C-A34F-AF18-C07B313DA084}" type="datetime1">
              <a:rPr lang="en-US"/>
              <a:pPr>
                <a:defRPr/>
              </a:pPr>
              <a:t>1/29/14</a:t>
            </a:fld>
            <a:endParaRPr lang="en-US" dirty="0"/>
          </a:p>
        </p:txBody>
      </p:sp>
      <p:sp>
        <p:nvSpPr>
          <p:cNvPr id="4" name="Footer Placeholder 3"/>
          <p:cNvSpPr>
            <a:spLocks noGrp="1"/>
          </p:cNvSpPr>
          <p:nvPr>
            <p:ph type="ftr" sz="quarter" idx="2"/>
          </p:nvPr>
        </p:nvSpPr>
        <p:spPr>
          <a:xfrm>
            <a:off x="0" y="8829966"/>
            <a:ext cx="2971800" cy="464820"/>
          </a:xfrm>
          <a:prstGeom prst="rect">
            <a:avLst/>
          </a:prstGeom>
        </p:spPr>
        <p:txBody>
          <a:bodyPr vert="horz" lIns="92830" tIns="46415" rIns="92830" bIns="46415" rtlCol="0" anchor="b"/>
          <a:lstStyle>
            <a:lvl1pPr algn="l">
              <a:defRPr sz="1200" dirty="0">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cs typeface="+mn-cs"/>
              </a:defRPr>
            </a:lvl1pPr>
          </a:lstStyle>
          <a:p>
            <a:pPr>
              <a:defRPr/>
            </a:pPr>
            <a:fld id="{94B0BDB4-E7C8-4247-93B0-8C65C4E5F95E}" type="slidenum">
              <a:rPr lang="en-US"/>
              <a:pPr>
                <a:defRPr/>
              </a:pPr>
              <a:t>‹#›</a:t>
            </a:fld>
            <a:endParaRPr lang="en-US" dirty="0"/>
          </a:p>
        </p:txBody>
      </p:sp>
    </p:spTree>
    <p:extLst>
      <p:ext uri="{BB962C8B-B14F-4D97-AF65-F5344CB8AC3E}">
        <p14:creationId xmlns:p14="http://schemas.microsoft.com/office/powerpoint/2010/main" val="27379911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charset="0"/>
                <a:cs typeface="+mn-cs"/>
              </a:defRPr>
            </a:lvl1pPr>
          </a:lstStyle>
          <a:p>
            <a:pPr>
              <a:defRPr/>
            </a:pPr>
            <a:fld id="{82F39F99-13F8-AA45-9BED-C34506D2DD03}" type="datetime1">
              <a:rPr lang="en-US"/>
              <a:pPr>
                <a:defRPr/>
              </a:pPr>
              <a:t>1/29/14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charset="0"/>
                <a:cs typeface="+mn-cs"/>
              </a:defRPr>
            </a:lvl1pPr>
          </a:lstStyle>
          <a:p>
            <a:pPr>
              <a:defRPr/>
            </a:pPr>
            <a:fld id="{1A6AE131-1292-E446-A702-827CCDA580ED}" type="slidenum">
              <a:rPr lang="en-US"/>
              <a:pPr>
                <a:defRPr/>
              </a:pPr>
              <a:t>‹#›</a:t>
            </a:fld>
            <a:endParaRPr lang="en-US" dirty="0"/>
          </a:p>
        </p:txBody>
      </p:sp>
    </p:spTree>
    <p:extLst>
      <p:ext uri="{BB962C8B-B14F-4D97-AF65-F5344CB8AC3E}">
        <p14:creationId xmlns:p14="http://schemas.microsoft.com/office/powerpoint/2010/main" val="13898232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mn-lt"/>
                <a:ea typeface="ＭＳ Ｐゴシック" charset="-128"/>
                <a:cs typeface="ＭＳ Ｐゴシック" charset="-128"/>
              </a:rPr>
              <a:t>Is the “blue print” for service delivery within your continuum of care.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charset="-128"/>
                <a:cs typeface="ＭＳ Ｐゴシック" charset="-128"/>
              </a:rPr>
              <a:t>Identify core medical and support services categories prioritized and funded by the planning council or through local community planning processes.  It also contains goals and objectives that describe how funded services are implemented to achieve program outcomes.</a:t>
            </a:r>
          </a:p>
          <a:p>
            <a:pPr marL="171450" indent="-171450">
              <a:buFont typeface="Arial" pitchFamily="34" charset="0"/>
              <a:buChar char="•"/>
            </a:pPr>
            <a:endParaRPr lang="en-US" dirty="0" smtClean="0"/>
          </a:p>
          <a:p>
            <a:endParaRPr lang="en-US" dirty="0" smtClean="0"/>
          </a:p>
          <a:p>
            <a:endParaRPr lang="en-US" dirty="0" smtClean="0"/>
          </a:p>
          <a:p>
            <a:r>
              <a:rPr lang="en-US" dirty="0" smtClean="0"/>
              <a:t>The </a:t>
            </a:r>
            <a:r>
              <a:rPr lang="en-US" dirty="0"/>
              <a:t>Comprehensive Plan should drive development of Implementation Plan goals &amp; objectives.</a:t>
            </a:r>
          </a:p>
          <a:p>
            <a:r>
              <a:rPr lang="en-US" dirty="0"/>
              <a:t>The Implementation Plan describes how goals and objectives in the Comprehensive Plan are achieved.</a:t>
            </a:r>
          </a:p>
          <a:p>
            <a:r>
              <a:rPr lang="en-US" dirty="0"/>
              <a:t>The Comprehensive Plan should be guided by goals and objectives of the National HIV/AIDS Strategy and Healthy People 2020.</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to go into more details</a:t>
            </a:r>
            <a:r>
              <a:rPr lang="en-US" baseline="0" dirty="0" smtClean="0"/>
              <a:t> of each component later on. </a:t>
            </a:r>
            <a:endParaRPr lang="en-US" dirty="0"/>
          </a:p>
        </p:txBody>
      </p:sp>
    </p:spTree>
    <p:extLst>
      <p:ext uri="{BB962C8B-B14F-4D97-AF65-F5344CB8AC3E}">
        <p14:creationId xmlns:p14="http://schemas.microsoft.com/office/powerpoint/2010/main" val="324942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or more service GOALS must be developed for each of the core medical &amp; support services listed.</a:t>
            </a:r>
          </a:p>
          <a:p>
            <a:endParaRPr lang="en-US" dirty="0" smtClean="0"/>
          </a:p>
          <a:p>
            <a:r>
              <a:rPr lang="en-US" dirty="0" smtClean="0"/>
              <a:t>Goals </a:t>
            </a:r>
            <a:r>
              <a:rPr lang="en-US" dirty="0"/>
              <a:t>are broad statements that define what you want to accomplish, and should:</a:t>
            </a:r>
          </a:p>
          <a:p>
            <a:r>
              <a:rPr lang="en-US" dirty="0"/>
              <a:t>State the effect the service will have on reducing health problems</a:t>
            </a:r>
          </a:p>
          <a:p>
            <a:r>
              <a:rPr lang="en-US" dirty="0"/>
              <a:t>Be a declarative statement</a:t>
            </a:r>
          </a:p>
          <a:p>
            <a:r>
              <a:rPr lang="en-US" dirty="0"/>
              <a:t>Be free of jargon</a:t>
            </a:r>
          </a:p>
          <a:p>
            <a:r>
              <a:rPr lang="en-US" dirty="0"/>
              <a:t>Be concise, easy to understand, and written in positive terms</a:t>
            </a:r>
          </a:p>
          <a:p>
            <a:r>
              <a:rPr lang="en-US" dirty="0"/>
              <a:t>Provide the framework for the objectives</a:t>
            </a:r>
          </a:p>
          <a:p>
            <a:endParaRPr lang="en-US" dirty="0"/>
          </a:p>
        </p:txBody>
      </p:sp>
    </p:spTree>
    <p:extLst>
      <p:ext uri="{BB962C8B-B14F-4D97-AF65-F5344CB8AC3E}">
        <p14:creationId xmlns:p14="http://schemas.microsoft.com/office/powerpoint/2010/main" val="252884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Objectives</a:t>
            </a:r>
            <a:endParaRPr lang="en-US" b="1" dirty="0"/>
          </a:p>
          <a:p>
            <a:pPr marL="171450" indent="-171450">
              <a:buFont typeface="Arial" pitchFamily="34" charset="0"/>
              <a:buChar char="•"/>
            </a:pPr>
            <a:r>
              <a:rPr lang="en-US" dirty="0"/>
              <a:t>Are measurable targets that describe specific end results that a program is expected to accomplish within a given time period.  It answers the question: “How will you accomplish your goals?”</a:t>
            </a:r>
          </a:p>
          <a:p>
            <a:pPr marL="171450" indent="-171450">
              <a:buFont typeface="Arial" pitchFamily="34" charset="0"/>
              <a:buChar char="•"/>
            </a:pPr>
            <a:r>
              <a:rPr lang="en-US" dirty="0"/>
              <a:t>Are narrow and concrete</a:t>
            </a:r>
          </a:p>
          <a:p>
            <a:endParaRPr lang="en-US" dirty="0" smtClean="0"/>
          </a:p>
          <a:p>
            <a:r>
              <a:rPr lang="en-US" dirty="0" smtClean="0"/>
              <a:t>One system for developing objectives is called the SMART approach.  SMART is an acronym that stands for: </a:t>
            </a:r>
          </a:p>
          <a:p>
            <a:endParaRPr lang="en-US" dirty="0"/>
          </a:p>
          <a:p>
            <a:r>
              <a:rPr lang="en-US" b="1" dirty="0"/>
              <a:t>S</a:t>
            </a:r>
            <a:r>
              <a:rPr lang="en-US" dirty="0"/>
              <a:t>pecific:  (Who? - identify the target population and activity; or What? - action/activity)</a:t>
            </a:r>
          </a:p>
          <a:p>
            <a:r>
              <a:rPr lang="en-US" b="1" dirty="0"/>
              <a:t>M</a:t>
            </a:r>
            <a:r>
              <a:rPr lang="en-US" dirty="0"/>
              <a:t>easurable (Indicate how much or how many);</a:t>
            </a:r>
          </a:p>
          <a:p>
            <a:r>
              <a:rPr lang="en-US" b="1" dirty="0"/>
              <a:t>A</a:t>
            </a:r>
            <a:r>
              <a:rPr lang="en-US" dirty="0"/>
              <a:t>ttainable / </a:t>
            </a:r>
            <a:r>
              <a:rPr lang="en-US" b="1" dirty="0"/>
              <a:t>A</a:t>
            </a:r>
            <a:r>
              <a:rPr lang="en-US" dirty="0"/>
              <a:t>chievable (Can be accomplished given current resources and constraints); </a:t>
            </a:r>
          </a:p>
          <a:p>
            <a:r>
              <a:rPr lang="en-US" b="1" dirty="0"/>
              <a:t>R</a:t>
            </a:r>
            <a:r>
              <a:rPr lang="en-US" dirty="0"/>
              <a:t>ealistic (Addresses and establishes reasonable programmatic steps); and </a:t>
            </a:r>
          </a:p>
          <a:p>
            <a:r>
              <a:rPr lang="en-US" b="1" dirty="0"/>
              <a:t>T</a:t>
            </a:r>
            <a:r>
              <a:rPr lang="en-US" dirty="0"/>
              <a:t>ime sensitive (Provides a timeline indicating when the objective will </a:t>
            </a:r>
            <a:r>
              <a:rPr lang="en-US" dirty="0" smtClean="0"/>
              <a:t>be met/accomplished</a:t>
            </a:r>
            <a:r>
              <a:rPr lang="en-US" dirty="0"/>
              <a:t>).</a:t>
            </a:r>
          </a:p>
          <a:p>
            <a:endParaRPr lang="en-US" dirty="0" smtClean="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380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0259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919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There should be a hierarchal relationship between the Comprehensive Plan, Service Goal, and Objectives.  The goal</a:t>
            </a:r>
            <a:r>
              <a:rPr lang="en-US" baseline="0" dirty="0" smtClean="0"/>
              <a:t> of the Comprehensive Plan should be broad in focus, with the service goal getting more specific, and the objectives even more specific as it relates to providing HIV care.</a:t>
            </a:r>
          </a:p>
          <a:p>
            <a:pPr defTabSz="928299">
              <a:buFont typeface="Arial" pitchFamily="34" charset="0"/>
              <a:buChar char="•"/>
              <a:defRPr/>
            </a:pPr>
            <a:r>
              <a:rPr lang="en-US" dirty="0"/>
              <a:t>Salary Costs vs. Unit Costs-If the grantee is reimbursing salaries, sometime the math for unit costs will not be clear in your review or the unit definition maybe unclear.  The grantee should note when the allocation are covering salary e.g. Case Manager T &amp; E.</a:t>
            </a:r>
          </a:p>
          <a:p>
            <a:pPr>
              <a:buFont typeface="Arial" pitchFamily="34" charset="0"/>
              <a:buNone/>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CLC</a:t>
            </a:r>
            <a:r>
              <a:rPr lang="en-US" baseline="0" dirty="0" smtClean="0"/>
              <a:t> is the only report that enables us to report to congress and necessary stakeholders how much of Part A funds goes to faith based and minority providers. </a:t>
            </a:r>
          </a:p>
          <a:p>
            <a:r>
              <a:rPr lang="en-US" baseline="0" dirty="0" smtClean="0"/>
              <a:t>Give the example of the congressional request of what is spent on faith-based and/or minority. </a:t>
            </a:r>
          </a:p>
        </p:txBody>
      </p:sp>
    </p:spTree>
    <p:extLst>
      <p:ext uri="{BB962C8B-B14F-4D97-AF65-F5344CB8AC3E}">
        <p14:creationId xmlns:p14="http://schemas.microsoft.com/office/powerpoint/2010/main" val="336528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392448" lvl="3" defTabSz="928299">
              <a:defRPr/>
            </a:pPr>
            <a:r>
              <a:rPr lang="en-US" dirty="0"/>
              <a:t>If one service provider has contracts for four different services (Provider X is funded for Outpatient/Ambulatory Care, EIS, medical case management, and psychosocial services), the provider must be listed on the CLC four different times, once for each entry.</a:t>
            </a:r>
          </a:p>
          <a:p>
            <a:pPr lvl="3">
              <a:buFont typeface="Arial" pitchFamily="34" charset="0"/>
              <a:buNone/>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information gathered from the allocations table not only used to inform POs of their grantee’s allocations for the FY, </a:t>
            </a:r>
          </a:p>
          <a:p>
            <a:pPr marL="171450" indent="-171450">
              <a:buFont typeface="Arial" pitchFamily="34" charset="0"/>
              <a:buChar char="•"/>
            </a:pPr>
            <a:r>
              <a:rPr lang="en-US" baseline="0" dirty="0" smtClean="0"/>
              <a:t>It also enables our office of policy and data (DPD) to ascertain how much funds are allocated to each service categories.</a:t>
            </a:r>
          </a:p>
          <a:p>
            <a:pPr marL="171450" indent="-171450">
              <a:buFont typeface="Arial" pitchFamily="34" charset="0"/>
              <a:buChar char="•"/>
            </a:pPr>
            <a:r>
              <a:rPr lang="en-US" baseline="0" dirty="0" smtClean="0"/>
              <a:t>Which informs our data system, for example for FY 2009 RW spent a whopping $2.15 billion , 66% of which went to Primary medical care and ADAP.</a:t>
            </a:r>
          </a:p>
          <a:p>
            <a:r>
              <a:rPr lang="en-US" baseline="0" dirty="0" smtClean="0"/>
              <a:t>Another very good use of the data is informing congress on how much is allocated and spent on the service categories.</a:t>
            </a:r>
            <a:endParaRPr lang="en-US" dirty="0"/>
          </a:p>
        </p:txBody>
      </p:sp>
    </p:spTree>
    <p:extLst>
      <p:ext uri="{BB962C8B-B14F-4D97-AF65-F5344CB8AC3E}">
        <p14:creationId xmlns:p14="http://schemas.microsoft.com/office/powerpoint/2010/main" val="1865755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Incase you are asked about the applicable</a:t>
            </a:r>
            <a:r>
              <a:rPr lang="en-US" baseline="0" dirty="0" smtClean="0"/>
              <a:t> circulars, refer grantees to the Part A Manual, under Grants administration section for the list applicable circulars.</a:t>
            </a:r>
            <a:endParaRPr lang="en-US" dirty="0"/>
          </a:p>
        </p:txBody>
      </p:sp>
    </p:spTree>
    <p:extLst>
      <p:ext uri="{BB962C8B-B14F-4D97-AF65-F5344CB8AC3E}">
        <p14:creationId xmlns:p14="http://schemas.microsoft.com/office/powerpoint/2010/main" val="853496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We will now break for ~ 10 mins for a quick exercise</a:t>
            </a:r>
          </a:p>
          <a:p>
            <a:pPr marL="171450" indent="-171450">
              <a:buFont typeface="Arial" pitchFamily="34" charset="0"/>
              <a:buChar char="•"/>
            </a:pPr>
            <a:r>
              <a:rPr lang="en-US" dirty="0" smtClean="0"/>
              <a:t>Can</a:t>
            </a:r>
            <a:r>
              <a:rPr lang="en-US" baseline="0" dirty="0" smtClean="0"/>
              <a:t> I have you all break into small groups</a:t>
            </a:r>
          </a:p>
          <a:p>
            <a:pPr marL="171450" indent="-171450">
              <a:buFont typeface="Arial" pitchFamily="34" charset="0"/>
              <a:buChar char="•"/>
            </a:pPr>
            <a:r>
              <a:rPr lang="en-US" baseline="0" dirty="0" smtClean="0"/>
              <a:t>In your groups please identify a note taker and someone to present your findings</a:t>
            </a:r>
          </a:p>
          <a:p>
            <a:pPr marL="171450" indent="-171450">
              <a:buFont typeface="Arial" pitchFamily="34" charset="0"/>
              <a:buChar char="•"/>
            </a:pPr>
            <a:r>
              <a:rPr lang="en-US" baseline="0" dirty="0" smtClean="0"/>
              <a:t>The activity is a review of a complete allocations table</a:t>
            </a:r>
          </a:p>
          <a:p>
            <a:pPr marL="171450" indent="-171450">
              <a:buFont typeface="Arial" pitchFamily="34" charset="0"/>
              <a:buChar char="•"/>
            </a:pPr>
            <a:r>
              <a:rPr lang="en-US" baseline="0" dirty="0" smtClean="0"/>
              <a:t>Taking in to consideration all that I said earlier about this table and its parameters</a:t>
            </a:r>
          </a:p>
          <a:p>
            <a:pPr marL="171450" indent="-171450">
              <a:buFont typeface="Arial" pitchFamily="34" charset="0"/>
              <a:buChar char="•"/>
            </a:pPr>
            <a:r>
              <a:rPr lang="en-US" baseline="0" dirty="0" smtClean="0"/>
              <a:t>Please review it for possible errors</a:t>
            </a:r>
          </a:p>
          <a:p>
            <a:pPr marL="171450" indent="-171450">
              <a:buFont typeface="Arial" pitchFamily="34" charset="0"/>
              <a:buChar char="•"/>
            </a:pPr>
            <a:r>
              <a:rPr lang="en-US" baseline="0" dirty="0" smtClean="0"/>
              <a:t>I will give you all 5 mins to review it and the new will go over the errors.</a:t>
            </a:r>
          </a:p>
        </p:txBody>
      </p:sp>
    </p:spTree>
    <p:extLst>
      <p:ext uri="{BB962C8B-B14F-4D97-AF65-F5344CB8AC3E}">
        <p14:creationId xmlns:p14="http://schemas.microsoft.com/office/powerpoint/2010/main" val="940764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We will now break for ~ 10 mins for a quick exercise</a:t>
            </a:r>
          </a:p>
          <a:p>
            <a:pPr marL="171450" indent="-171450">
              <a:buFont typeface="Arial" pitchFamily="34" charset="0"/>
              <a:buChar char="•"/>
            </a:pPr>
            <a:r>
              <a:rPr lang="en-US" dirty="0" smtClean="0"/>
              <a:t>Can</a:t>
            </a:r>
            <a:r>
              <a:rPr lang="en-US" baseline="0" dirty="0" smtClean="0"/>
              <a:t> I have you all break into small groups</a:t>
            </a:r>
          </a:p>
          <a:p>
            <a:pPr marL="171450" indent="-171450">
              <a:buFont typeface="Arial" pitchFamily="34" charset="0"/>
              <a:buChar char="•"/>
            </a:pPr>
            <a:r>
              <a:rPr lang="en-US" baseline="0" dirty="0" smtClean="0"/>
              <a:t>In your groups please identify a note taker and someone to present your findings</a:t>
            </a:r>
          </a:p>
          <a:p>
            <a:pPr marL="171450" indent="-171450">
              <a:buFont typeface="Arial" pitchFamily="34" charset="0"/>
              <a:buChar char="•"/>
            </a:pPr>
            <a:r>
              <a:rPr lang="en-US" baseline="0" dirty="0" smtClean="0"/>
              <a:t>The activity is a review of a complete allocations table</a:t>
            </a:r>
          </a:p>
          <a:p>
            <a:pPr marL="171450" indent="-171450">
              <a:buFont typeface="Arial" pitchFamily="34" charset="0"/>
              <a:buChar char="•"/>
            </a:pPr>
            <a:r>
              <a:rPr lang="en-US" baseline="0" dirty="0" smtClean="0"/>
              <a:t>Taking in to consideration all that I said earlier about this table and its parameters</a:t>
            </a:r>
          </a:p>
          <a:p>
            <a:pPr marL="171450" indent="-171450">
              <a:buFont typeface="Arial" pitchFamily="34" charset="0"/>
              <a:buChar char="•"/>
            </a:pPr>
            <a:r>
              <a:rPr lang="en-US" baseline="0" dirty="0" smtClean="0"/>
              <a:t>Please review it for possible errors</a:t>
            </a:r>
          </a:p>
          <a:p>
            <a:pPr marL="171450" indent="-171450">
              <a:buFont typeface="Arial" pitchFamily="34" charset="0"/>
              <a:buChar char="•"/>
            </a:pPr>
            <a:r>
              <a:rPr lang="en-US" baseline="0" dirty="0" smtClean="0"/>
              <a:t>I will give you all 5 mins to review it and the new will go over the errors.</a:t>
            </a:r>
          </a:p>
        </p:txBody>
      </p:sp>
    </p:spTree>
    <p:extLst>
      <p:ext uri="{BB962C8B-B14F-4D97-AF65-F5344CB8AC3E}">
        <p14:creationId xmlns:p14="http://schemas.microsoft.com/office/powerpoint/2010/main" val="940764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talk about the purpose,</a:t>
            </a:r>
            <a:r>
              <a:rPr lang="en-US" baseline="0" dirty="0" smtClean="0"/>
              <a:t> just go to the bullet </a:t>
            </a:r>
            <a:r>
              <a:rPr lang="en-US" baseline="0" smtClean="0"/>
              <a:t>points dfor</a:t>
            </a:r>
            <a:endParaRPr lang="en-US" dirty="0" smtClean="0"/>
          </a:p>
          <a:p>
            <a:r>
              <a:rPr lang="en-US" dirty="0" smtClean="0"/>
              <a:t>This presentation will focus on Improper payment, which like I mentioned early is a component</a:t>
            </a:r>
            <a:r>
              <a:rPr lang="en-US" baseline="0" dirty="0" smtClean="0"/>
              <a:t> of fiscal accountability. </a:t>
            </a:r>
            <a:endParaRPr lang="en-US" dirty="0"/>
          </a:p>
        </p:txBody>
      </p:sp>
    </p:spTree>
    <p:extLst>
      <p:ext uri="{BB962C8B-B14F-4D97-AF65-F5344CB8AC3E}">
        <p14:creationId xmlns:p14="http://schemas.microsoft.com/office/powerpoint/2010/main" val="1419512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are improper payments……a great example of an improper payments… take for example a Part A grantee in Maryland has been funding a program working with African immigrants who are HIV Positive. Their data on retention in care is really great and they have been asked to come an present their model and data at an international summit in South Africa. Travel is included in the agency’s current budget. While it is great that they have created a model with promising results and we always encourage the replication of good initiatives, in this situation it would be improper for the grantee to use Ryan white funds to pay for their travel to South Africa, </a:t>
            </a:r>
            <a:r>
              <a:rPr lang="en-US" b="1" u="sng" baseline="0" dirty="0" smtClean="0">
                <a:solidFill>
                  <a:srgbClr val="FF0000"/>
                </a:solidFill>
              </a:rPr>
              <a:t>as RW program does not cover foreign travel. </a:t>
            </a:r>
            <a:endParaRPr lang="en-US" b="1" u="sng" dirty="0">
              <a:solidFill>
                <a:srgbClr val="FF0000"/>
              </a:solidFill>
            </a:endParaRPr>
          </a:p>
        </p:txBody>
      </p:sp>
    </p:spTree>
    <p:extLst>
      <p:ext uri="{BB962C8B-B14F-4D97-AF65-F5344CB8AC3E}">
        <p14:creationId xmlns:p14="http://schemas.microsoft.com/office/powerpoint/2010/main" val="392445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legislation greatly expanded the Administration's efforts to identify and reduce erroneous payments in the government's programs and activities. When implemented, this guidance promises to improve the integrity of the government's payments and the efficiency of its programs and </a:t>
            </a:r>
            <a:r>
              <a:rPr lang="en-US" dirty="0" err="1" smtClean="0"/>
              <a:t>activites</a:t>
            </a:r>
            <a:r>
              <a:rPr lang="en-US" dirty="0" smtClean="0"/>
              <a:t>.</a:t>
            </a:r>
          </a:p>
          <a:p>
            <a:endParaRPr lang="en-US" sz="1200" b="0" i="0" u="none" strike="noStrike" kern="1200" baseline="0" dirty="0" smtClean="0">
              <a:solidFill>
                <a:schemeClr val="tx1"/>
              </a:solidFill>
              <a:latin typeface="+mn-lt"/>
              <a:ea typeface="ＭＳ Ｐゴシック" charset="-128"/>
              <a:cs typeface="ＭＳ Ｐゴシック" charset="-128"/>
            </a:endParaRPr>
          </a:p>
          <a:p>
            <a:r>
              <a:rPr lang="en-US" sz="1200" b="0" i="0" u="none" strike="noStrike" kern="1200" baseline="0" dirty="0" smtClean="0">
                <a:solidFill>
                  <a:schemeClr val="tx1"/>
                </a:solidFill>
                <a:latin typeface="+mn-lt"/>
                <a:ea typeface="ＭＳ Ｐゴシック" charset="-128"/>
                <a:cs typeface="ＭＳ Ｐゴシック" charset="-128"/>
              </a:rPr>
              <a:t> are required to report annually on the extent of the erroneous payments in those programs and the actions they are taking to reduce erroneous payments. </a:t>
            </a:r>
            <a:endParaRPr lang="en-US" dirty="0"/>
          </a:p>
        </p:txBody>
      </p:sp>
    </p:spTree>
    <p:extLst>
      <p:ext uri="{BB962C8B-B14F-4D97-AF65-F5344CB8AC3E}">
        <p14:creationId xmlns:p14="http://schemas.microsoft.com/office/powerpoint/2010/main" val="4237554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A133</a:t>
            </a:r>
            <a:r>
              <a:rPr lang="en-US" baseline="0" dirty="0" smtClean="0"/>
              <a:t> - </a:t>
            </a:r>
            <a:r>
              <a:rPr lang="en-US" dirty="0" smtClean="0"/>
              <a:t>Federal agencies shall apply the provisions of the sections of this Circular to non-Federal entities, whether they are recipients expending Federal awards received directly from Federal awarding agencies, or are </a:t>
            </a:r>
            <a:r>
              <a:rPr lang="en-US" dirty="0" err="1" smtClean="0"/>
              <a:t>subrecipients</a:t>
            </a:r>
            <a:r>
              <a:rPr lang="en-US" dirty="0" smtClean="0"/>
              <a:t> expending Federal awards received from a pass-through entity (a recipient or another </a:t>
            </a:r>
            <a:r>
              <a:rPr lang="en-US" dirty="0" err="1" smtClean="0"/>
              <a:t>subrecipient</a:t>
            </a:r>
            <a:r>
              <a:rPr lang="en-US" smtClean="0"/>
              <a:t>). </a:t>
            </a:r>
          </a:p>
          <a:p>
            <a:endParaRPr lang="en-US"/>
          </a:p>
        </p:txBody>
      </p:sp>
    </p:spTree>
    <p:extLst>
      <p:ext uri="{BB962C8B-B14F-4D97-AF65-F5344CB8AC3E}">
        <p14:creationId xmlns:p14="http://schemas.microsoft.com/office/powerpoint/2010/main" val="1074955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990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Within each of the budget categories, you must specify the costs allocated for each Object Class Category also known as line items.</a:t>
            </a:r>
          </a:p>
          <a:p>
            <a:r>
              <a:rPr lang="en-US" sz="1200" kern="1200" dirty="0" smtClean="0">
                <a:solidFill>
                  <a:schemeClr val="tx1"/>
                </a:solidFill>
                <a:effectLst/>
                <a:latin typeface="+mn-lt"/>
                <a:ea typeface="ＭＳ Ｐゴシック" charset="-128"/>
                <a:cs typeface="ＭＳ Ｐゴシック" charset="-128"/>
              </a:rPr>
              <a:t>Each Object Class Category has been defined in the FOA</a:t>
            </a:r>
          </a:p>
          <a:p>
            <a:endParaRPr lang="en-US" dirty="0"/>
          </a:p>
        </p:txBody>
      </p:sp>
      <p:sp>
        <p:nvSpPr>
          <p:cNvPr id="4" name="Slide Number Placeholder 3"/>
          <p:cNvSpPr>
            <a:spLocks noGrp="1"/>
          </p:cNvSpPr>
          <p:nvPr>
            <p:ph type="sldNum" sz="quarter" idx="10"/>
          </p:nvPr>
        </p:nvSpPr>
        <p:spPr/>
        <p:txBody>
          <a:bodyPr/>
          <a:lstStyle/>
          <a:p>
            <a:fld id="{F4128AA6-18C8-4094-8DF4-32ABA70DD664}" type="slidenum">
              <a:rPr lang="en-US" smtClean="0"/>
              <a:pPr/>
              <a:t>12</a:t>
            </a:fld>
            <a:endParaRPr lang="en-US" dirty="0"/>
          </a:p>
        </p:txBody>
      </p:sp>
    </p:spTree>
    <p:extLst>
      <p:ext uri="{BB962C8B-B14F-4D97-AF65-F5344CB8AC3E}">
        <p14:creationId xmlns:p14="http://schemas.microsoft.com/office/powerpoint/2010/main" val="504947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Like I said earlier on this is a govt form, </a:t>
            </a:r>
            <a:r>
              <a:rPr lang="en-US" sz="1200" kern="1200" dirty="0" smtClean="0">
                <a:solidFill>
                  <a:schemeClr val="tx1"/>
                </a:solidFill>
                <a:effectLst/>
                <a:latin typeface="+mn-lt"/>
                <a:ea typeface="ＭＳ Ｐゴシック" charset="-128"/>
                <a:cs typeface="ＭＳ Ｐゴシック" charset="-128"/>
              </a:rPr>
              <a:t>Do not alter any of the categories listed in this form.</a:t>
            </a:r>
          </a:p>
          <a:p>
            <a:pPr marL="171450" indent="-171450">
              <a:buFont typeface="Arial" pitchFamily="34" charset="0"/>
              <a:buChar char="•"/>
            </a:pPr>
            <a:r>
              <a:rPr lang="en-US" sz="1200" kern="1200" dirty="0" smtClean="0">
                <a:solidFill>
                  <a:schemeClr val="tx1"/>
                </a:solidFill>
                <a:effectLst/>
                <a:latin typeface="+mn-lt"/>
                <a:ea typeface="ＭＳ Ｐゴシック" charset="-128"/>
              </a:rPr>
              <a:t>Further showing the relationship btw the documents of the program terms is the fact that the total</a:t>
            </a:r>
            <a:r>
              <a:rPr lang="en-US" sz="1200" kern="1200" baseline="0" dirty="0" smtClean="0">
                <a:solidFill>
                  <a:schemeClr val="tx1"/>
                </a:solidFill>
                <a:effectLst/>
                <a:latin typeface="+mn-lt"/>
                <a:ea typeface="ＭＳ Ｐゴシック" charset="-128"/>
              </a:rPr>
              <a:t> amount on your SF424A  must match your total award on your allocations table for that FY, including MAI</a:t>
            </a:r>
          </a:p>
          <a:p>
            <a:pPr marL="171450" indent="-171450">
              <a:buFont typeface="Arial" pitchFamily="34" charset="0"/>
              <a:buChar char="•"/>
            </a:pPr>
            <a:r>
              <a:rPr lang="en-US" sz="1200" kern="1200" baseline="0" dirty="0" smtClean="0">
                <a:solidFill>
                  <a:schemeClr val="tx1"/>
                </a:solidFill>
                <a:effectLst/>
                <a:latin typeface="+mn-lt"/>
                <a:ea typeface="ＭＳ Ｐゴシック" charset="-128"/>
              </a:rPr>
              <a:t>We have not discussed the budget narrative but you want to make sure that the line items cost list in the SF424A match that of the Budget narrative.</a:t>
            </a:r>
          </a:p>
          <a:p>
            <a:pPr marL="171450" indent="-171450">
              <a:buFont typeface="Arial" pitchFamily="34" charset="0"/>
              <a:buChar char="•"/>
            </a:pPr>
            <a:r>
              <a:rPr lang="en-US" sz="1200" kern="1200" baseline="0" dirty="0" smtClean="0">
                <a:solidFill>
                  <a:schemeClr val="tx1"/>
                </a:solidFill>
                <a:effectLst/>
                <a:latin typeface="+mn-lt"/>
                <a:ea typeface="ＭＳ Ｐゴシック" charset="-128"/>
              </a:rPr>
              <a:t>Some changes require approval from your PO</a:t>
            </a:r>
          </a:p>
          <a:p>
            <a:pPr marL="628650" lvl="1" indent="-171450">
              <a:buFont typeface="Arial" pitchFamily="34" charset="0"/>
              <a:buChar char="•"/>
            </a:pPr>
            <a:r>
              <a:rPr lang="en-US" sz="1200" kern="1200" baseline="0" dirty="0" smtClean="0">
                <a:solidFill>
                  <a:schemeClr val="tx1"/>
                </a:solidFill>
                <a:effectLst/>
                <a:latin typeface="+mn-lt"/>
                <a:ea typeface="ＭＳ Ｐゴシック" charset="-128"/>
              </a:rPr>
              <a:t>Though it clearly states that on the SF 424A, construction cost is not allowable. However minor alterations and renovations are allowable with Prior permission from your PO</a:t>
            </a:r>
          </a:p>
          <a:p>
            <a:pPr marL="628650" lvl="1" indent="-171450">
              <a:buFont typeface="Arial" pitchFamily="34" charset="0"/>
              <a:buChar char="•"/>
            </a:pPr>
            <a:r>
              <a:rPr lang="en-US" sz="1200" kern="1200" baseline="0" dirty="0" smtClean="0">
                <a:solidFill>
                  <a:schemeClr val="tx1"/>
                </a:solidFill>
                <a:effectLst/>
                <a:latin typeface="+mn-lt"/>
                <a:ea typeface="ＭＳ Ｐゴシック" charset="-128"/>
              </a:rPr>
              <a:t>Change in program scope or purchase exceeding $25000 (</a:t>
            </a:r>
            <a:r>
              <a:rPr lang="en-US" sz="1200" kern="1200" dirty="0" smtClean="0">
                <a:solidFill>
                  <a:schemeClr val="tx1"/>
                </a:solidFill>
                <a:effectLst/>
                <a:latin typeface="+mn-lt"/>
                <a:ea typeface="ＭＳ Ｐゴシック" charset="-128"/>
                <a:cs typeface="+mn-cs"/>
              </a:rPr>
              <a:t>if not included in the original approved budget)</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ＭＳ Ｐゴシック" charset="-128"/>
                <a:cs typeface="+mn-cs"/>
              </a:rPr>
              <a:t>Any re-budgeting exceeds 25% of the total approved budget (direct and indirect) for that budget period or $250,000, whichever is less.</a:t>
            </a:r>
          </a:p>
          <a:p>
            <a:pPr marL="628650" lvl="1" indent="-171450">
              <a:buFont typeface="Arial" pitchFamily="34" charset="0"/>
              <a:buChar char="•"/>
            </a:pPr>
            <a:endParaRPr lang="en-US" sz="1200" kern="1200" baseline="0" dirty="0" smtClean="0">
              <a:solidFill>
                <a:schemeClr val="tx1"/>
              </a:solidFill>
              <a:effectLst/>
              <a:latin typeface="+mn-lt"/>
              <a:ea typeface="ＭＳ Ｐゴシック" charset="-128"/>
            </a:endParaRPr>
          </a:p>
          <a:p>
            <a:pPr marL="0" indent="0">
              <a:buFont typeface="Arial" pitchFamily="34" charset="0"/>
              <a:buNone/>
            </a:pPr>
            <a:endParaRPr lang="en-US" dirty="0"/>
          </a:p>
        </p:txBody>
      </p:sp>
    </p:spTree>
    <p:extLst>
      <p:ext uri="{BB962C8B-B14F-4D97-AF65-F5344CB8AC3E}">
        <p14:creationId xmlns:p14="http://schemas.microsoft.com/office/powerpoint/2010/main" val="408787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appropriate budget categories should be used when completing the SF424A. It is important to check the funding categories outlined in the Notice of Award. The SF424A total should equal to the total award in the Notice of Award.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budget narrative gives some substance to the SF424A, </a:t>
            </a:r>
          </a:p>
          <a:p>
            <a:endParaRPr lang="en-US" dirty="0" smtClean="0"/>
          </a:p>
          <a:p>
            <a:r>
              <a:rPr lang="en-US" dirty="0" smtClean="0"/>
              <a:t>like you saw earlier</a:t>
            </a:r>
            <a:r>
              <a:rPr lang="en-US" baseline="0" dirty="0" smtClean="0"/>
              <a:t> the SF424A is just an aggregate of number, understandable but just numbers. </a:t>
            </a:r>
          </a:p>
          <a:p>
            <a:endParaRPr lang="en-US" baseline="0" dirty="0" smtClean="0"/>
          </a:p>
          <a:p>
            <a:r>
              <a:rPr lang="en-US" baseline="0" dirty="0" smtClean="0"/>
              <a:t>The budget narrative tells you what each line item is for and why it is necessary or its purpose. </a:t>
            </a:r>
          </a:p>
          <a:p>
            <a:endParaRPr lang="en-US" dirty="0"/>
          </a:p>
        </p:txBody>
      </p:sp>
    </p:spTree>
    <p:extLst>
      <p:ext uri="{BB962C8B-B14F-4D97-AF65-F5344CB8AC3E}">
        <p14:creationId xmlns:p14="http://schemas.microsoft.com/office/powerpoint/2010/main" val="276720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Part A and</a:t>
            </a:r>
            <a:r>
              <a:rPr lang="en-US" baseline="0" dirty="0" smtClean="0"/>
              <a:t> Part B Sample Budget Narratives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036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Salary Cap:  HRSA funds may not be used to pay the salary of an individual at a rate in excess of $179,700. This salary limitation also applies to </a:t>
            </a:r>
            <a:r>
              <a:rPr lang="en-US" dirty="0" err="1"/>
              <a:t>subawards</a:t>
            </a:r>
            <a:r>
              <a:rPr lang="en-US" dirty="0"/>
              <a:t>/subcontracts for substantive work under a HRSA grant or cooperative agreement e.g. Part A, Part C, BPHC.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9144000" cy="1143000"/>
            <a:chOff x="0" y="0"/>
            <a:chExt cx="9144000" cy="1143000"/>
          </a:xfrm>
        </p:grpSpPr>
        <p:grpSp>
          <p:nvGrpSpPr>
            <p:cNvPr id="5" name="Group 7"/>
            <p:cNvGrpSpPr>
              <a:grpSpLocks/>
            </p:cNvGrpSpPr>
            <p:nvPr userDrawn="1"/>
          </p:nvGrpSpPr>
          <p:grpSpPr bwMode="auto">
            <a:xfrm>
              <a:off x="0" y="0"/>
              <a:ext cx="9144000" cy="1143000"/>
              <a:chOff x="0" y="0"/>
              <a:chExt cx="9144000" cy="1143000"/>
            </a:xfrm>
          </p:grpSpPr>
          <p:sp>
            <p:nvSpPr>
              <p:cNvPr id="7" name="Rectangle 14"/>
              <p:cNvSpPr>
                <a:spLocks noChangeArrowheads="1"/>
              </p:cNvSpPr>
              <p:nvPr/>
            </p:nvSpPr>
            <p:spPr bwMode="auto">
              <a:xfrm>
                <a:off x="0" y="0"/>
                <a:ext cx="9144000" cy="1066800"/>
              </a:xfrm>
              <a:prstGeom prst="rect">
                <a:avLst/>
              </a:prstGeom>
              <a:solidFill>
                <a:srgbClr val="0565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 name="Picture 15" descr="Department of Health and Human Services"/>
              <p:cNvPicPr>
                <a:picLocks noChangeAspect="1" noChangeArrowheads="1"/>
              </p:cNvPicPr>
              <p:nvPr/>
            </p:nvPicPr>
            <p:blipFill>
              <a:blip r:embed="rId2">
                <a:extLst>
                  <a:ext uri="{28A0092B-C50C-407E-A947-70E740481C1C}">
                    <a14:useLocalDpi xmlns:a14="http://schemas.microsoft.com/office/drawing/2010/main" val="0"/>
                  </a:ext>
                </a:extLst>
              </a:blip>
              <a:srcRect r="79105"/>
              <a:stretch>
                <a:fillRect/>
              </a:stretch>
            </p:blipFill>
            <p:spPr bwMode="auto">
              <a:xfrm>
                <a:off x="457200" y="123825"/>
                <a:ext cx="9191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9"/>
              <p:cNvSpPr>
                <a:spLocks noChangeShapeType="1"/>
              </p:cNvSpPr>
              <p:nvPr/>
            </p:nvSpPr>
            <p:spPr bwMode="auto">
              <a:xfrm>
                <a:off x="0" y="1143000"/>
                <a:ext cx="9144000" cy="0"/>
              </a:xfrm>
              <a:prstGeom prst="line">
                <a:avLst/>
              </a:prstGeom>
              <a:noFill/>
              <a:ln w="279400">
                <a:solidFill>
                  <a:srgbClr val="078ACB"/>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6" name="Picture 30" descr="Health Resources and Services Administrat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62800" y="228600"/>
              <a:ext cx="1752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114" name="Rectangle 2"/>
          <p:cNvSpPr>
            <a:spLocks noGrp="1" noChangeArrowheads="1"/>
          </p:cNvSpPr>
          <p:nvPr>
            <p:ph type="ctrTitle"/>
          </p:nvPr>
        </p:nvSpPr>
        <p:spPr>
          <a:xfrm>
            <a:off x="1066800" y="3124200"/>
            <a:ext cx="7010400" cy="990600"/>
          </a:xfrm>
        </p:spPr>
        <p:txBody>
          <a:bodyPr/>
          <a:lstStyle>
            <a:lvl1pPr>
              <a:defRPr>
                <a:solidFill>
                  <a:srgbClr val="056594"/>
                </a:solidFill>
                <a:latin typeface="Arial Black" pitchFamily="34" charset="0"/>
              </a:defRPr>
            </a:lvl1pPr>
          </a:lstStyle>
          <a:p>
            <a:r>
              <a:rPr lang="en-US" dirty="0" smtClean="0"/>
              <a:t>Click to edit Master title style</a:t>
            </a:r>
            <a:endParaRPr lang="en-US" dirty="0"/>
          </a:p>
        </p:txBody>
      </p:sp>
      <p:sp>
        <p:nvSpPr>
          <p:cNvPr id="90115" name="Rectangle 3"/>
          <p:cNvSpPr>
            <a:spLocks noGrp="1" noChangeArrowheads="1"/>
          </p:cNvSpPr>
          <p:nvPr>
            <p:ph type="subTitle" idx="1"/>
          </p:nvPr>
        </p:nvSpPr>
        <p:spPr>
          <a:xfrm>
            <a:off x="1524000" y="4267200"/>
            <a:ext cx="6400800" cy="1752600"/>
          </a:xfrm>
        </p:spPr>
        <p:txBody>
          <a:bodyPr/>
          <a:lstStyle>
            <a:lvl1pPr marL="0" indent="0" algn="ctr">
              <a:buFontTx/>
              <a:buNone/>
              <a:defRPr>
                <a:solidFill>
                  <a:srgbClr val="056594"/>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89938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126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295400"/>
            <a:ext cx="16383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295400"/>
            <a:ext cx="47625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12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933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79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3716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315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73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429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44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717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89196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295400"/>
            <a:ext cx="655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371600" y="2484438"/>
            <a:ext cx="65532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1028" name="Group 8" descr="HHS and HRSA logos on blue background."/>
          <p:cNvGrpSpPr>
            <a:grpSpLocks/>
          </p:cNvGrpSpPr>
          <p:nvPr/>
        </p:nvGrpSpPr>
        <p:grpSpPr bwMode="auto">
          <a:xfrm>
            <a:off x="0" y="0"/>
            <a:ext cx="9144000" cy="990600"/>
            <a:chOff x="0" y="0"/>
            <a:chExt cx="9144000" cy="990600"/>
          </a:xfrm>
        </p:grpSpPr>
        <p:sp>
          <p:nvSpPr>
            <p:cNvPr id="1029" name="Rectangle 31"/>
            <p:cNvSpPr>
              <a:spLocks noChangeArrowheads="1"/>
            </p:cNvSpPr>
            <p:nvPr/>
          </p:nvSpPr>
          <p:spPr bwMode="auto">
            <a:xfrm>
              <a:off x="0" y="0"/>
              <a:ext cx="9144000" cy="914400"/>
            </a:xfrm>
            <a:prstGeom prst="rect">
              <a:avLst/>
            </a:prstGeom>
            <a:solidFill>
              <a:srgbClr val="0565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 name="Picture 14" descr="Department of Health and Human Services"/>
            <p:cNvPicPr>
              <a:picLocks noChangeAspect="1" noChangeArrowheads="1"/>
            </p:cNvPicPr>
            <p:nvPr/>
          </p:nvPicPr>
          <p:blipFill>
            <a:blip r:embed="rId13">
              <a:extLst>
                <a:ext uri="{28A0092B-C50C-407E-A947-70E740481C1C}">
                  <a14:useLocalDpi xmlns:a14="http://schemas.microsoft.com/office/drawing/2010/main" val="0"/>
                </a:ext>
              </a:extLst>
            </a:blip>
            <a:srcRect r="79105"/>
            <a:stretch>
              <a:fillRect/>
            </a:stretch>
          </p:blipFill>
          <p:spPr bwMode="auto">
            <a:xfrm>
              <a:off x="381000" y="152400"/>
              <a:ext cx="685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33"/>
            <p:cNvSpPr>
              <a:spLocks noChangeShapeType="1"/>
            </p:cNvSpPr>
            <p:nvPr/>
          </p:nvSpPr>
          <p:spPr bwMode="auto">
            <a:xfrm>
              <a:off x="0" y="990600"/>
              <a:ext cx="9144000" cy="0"/>
            </a:xfrm>
            <a:prstGeom prst="line">
              <a:avLst/>
            </a:prstGeom>
            <a:noFill/>
            <a:ln w="228600">
              <a:solidFill>
                <a:srgbClr val="078ACB"/>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2" name="Picture 30" descr="Health Resources and Services Administratio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62800" y="220663"/>
              <a:ext cx="1752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4559490"/>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rtl="0" eaLnBrk="0" fontAlgn="base" hangingPunct="0">
        <a:spcBef>
          <a:spcPct val="0"/>
        </a:spcBef>
        <a:spcAft>
          <a:spcPct val="0"/>
        </a:spcAft>
        <a:defRPr sz="3000" b="1">
          <a:solidFill>
            <a:srgbClr val="057590"/>
          </a:solidFill>
          <a:latin typeface="Arial Black" pitchFamily="34" charset="0"/>
          <a:ea typeface="+mj-ea"/>
          <a:cs typeface="+mj-cs"/>
        </a:defRPr>
      </a:lvl1pPr>
      <a:lvl2pPr algn="ctr" rtl="0" eaLnBrk="0" fontAlgn="base" hangingPunct="0">
        <a:spcBef>
          <a:spcPct val="0"/>
        </a:spcBef>
        <a:spcAft>
          <a:spcPct val="0"/>
        </a:spcAft>
        <a:defRPr sz="3600" b="1">
          <a:solidFill>
            <a:srgbClr val="057590"/>
          </a:solidFill>
          <a:latin typeface="Arial Unicode MS" pitchFamily="34" charset="-128"/>
        </a:defRPr>
      </a:lvl2pPr>
      <a:lvl3pPr algn="ctr" rtl="0" eaLnBrk="0" fontAlgn="base" hangingPunct="0">
        <a:spcBef>
          <a:spcPct val="0"/>
        </a:spcBef>
        <a:spcAft>
          <a:spcPct val="0"/>
        </a:spcAft>
        <a:defRPr sz="3600" b="1">
          <a:solidFill>
            <a:srgbClr val="057590"/>
          </a:solidFill>
          <a:latin typeface="Arial Unicode MS" pitchFamily="34" charset="-128"/>
        </a:defRPr>
      </a:lvl3pPr>
      <a:lvl4pPr algn="ctr" rtl="0" eaLnBrk="0" fontAlgn="base" hangingPunct="0">
        <a:spcBef>
          <a:spcPct val="0"/>
        </a:spcBef>
        <a:spcAft>
          <a:spcPct val="0"/>
        </a:spcAft>
        <a:defRPr sz="3600" b="1">
          <a:solidFill>
            <a:srgbClr val="057590"/>
          </a:solidFill>
          <a:latin typeface="Arial Unicode MS" pitchFamily="34" charset="-128"/>
        </a:defRPr>
      </a:lvl4pPr>
      <a:lvl5pPr algn="ctr" rtl="0" eaLnBrk="0" fontAlgn="base" hangingPunct="0">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p:titleStyle>
    <p:bodyStyle>
      <a:lvl1pPr marL="0" indent="0" algn="l" rtl="0" eaLnBrk="0" fontAlgn="base" hangingPunct="0">
        <a:spcBef>
          <a:spcPct val="20000"/>
        </a:spcBef>
        <a:spcAft>
          <a:spcPct val="0"/>
        </a:spcAft>
        <a:buFont typeface="Arial" charset="0"/>
        <a:buNone/>
        <a:defRPr sz="3200">
          <a:solidFill>
            <a:srgbClr val="05759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57590"/>
          </a:solidFill>
          <a:latin typeface="+mn-lt"/>
        </a:defRPr>
      </a:lvl2pPr>
      <a:lvl3pPr marL="1143000" indent="-228600" algn="l" rtl="0" eaLnBrk="0" fontAlgn="base" hangingPunct="0">
        <a:spcBef>
          <a:spcPct val="20000"/>
        </a:spcBef>
        <a:spcAft>
          <a:spcPct val="0"/>
        </a:spcAft>
        <a:buFont typeface="Arial" charset="0"/>
        <a:buChar char="•"/>
        <a:defRPr sz="2400">
          <a:solidFill>
            <a:srgbClr val="057590"/>
          </a:solidFill>
          <a:latin typeface="+mn-lt"/>
        </a:defRPr>
      </a:lvl3pPr>
      <a:lvl4pPr marL="1600200" indent="-228600" algn="l" rtl="0" eaLnBrk="0" fontAlgn="base" hangingPunct="0">
        <a:spcBef>
          <a:spcPct val="20000"/>
        </a:spcBef>
        <a:spcAft>
          <a:spcPct val="0"/>
        </a:spcAft>
        <a:buFont typeface="Arial" charset="0"/>
        <a:buChar char="•"/>
        <a:defRPr sz="2000">
          <a:solidFill>
            <a:srgbClr val="057590"/>
          </a:solidFill>
          <a:latin typeface="+mn-lt"/>
        </a:defRPr>
      </a:lvl4pPr>
      <a:lvl5pPr marL="2057400" indent="-228600" algn="l" rtl="0" eaLnBrk="0" fontAlgn="base" hangingPunct="0">
        <a:spcBef>
          <a:spcPct val="20000"/>
        </a:spcBef>
        <a:spcAft>
          <a:spcPct val="0"/>
        </a:spcAft>
        <a:buFont typeface="Arial" charset="0"/>
        <a:buChar char="•"/>
        <a:defRPr sz="2000">
          <a:solidFill>
            <a:srgbClr val="057590"/>
          </a:solidFill>
          <a:latin typeface="+mn-lt"/>
        </a:defRPr>
      </a:lvl5pPr>
      <a:lvl6pPr marL="2514600" indent="-228600" algn="l" rtl="0" eaLnBrk="1" fontAlgn="base" hangingPunct="1">
        <a:spcBef>
          <a:spcPct val="20000"/>
        </a:spcBef>
        <a:spcAft>
          <a:spcPct val="0"/>
        </a:spcAft>
        <a:buChar char="»"/>
        <a:defRPr sz="2000">
          <a:solidFill>
            <a:srgbClr val="057590"/>
          </a:solidFill>
          <a:latin typeface="+mn-lt"/>
        </a:defRPr>
      </a:lvl6pPr>
      <a:lvl7pPr marL="2971800" indent="-228600" algn="l" rtl="0" eaLnBrk="1" fontAlgn="base" hangingPunct="1">
        <a:spcBef>
          <a:spcPct val="20000"/>
        </a:spcBef>
        <a:spcAft>
          <a:spcPct val="0"/>
        </a:spcAft>
        <a:buChar char="»"/>
        <a:defRPr sz="2000">
          <a:solidFill>
            <a:srgbClr val="057590"/>
          </a:solidFill>
          <a:latin typeface="+mn-lt"/>
        </a:defRPr>
      </a:lvl7pPr>
      <a:lvl8pPr marL="3429000" indent="-228600" algn="l" rtl="0" eaLnBrk="1" fontAlgn="base" hangingPunct="1">
        <a:spcBef>
          <a:spcPct val="20000"/>
        </a:spcBef>
        <a:spcAft>
          <a:spcPct val="0"/>
        </a:spcAft>
        <a:buChar char="»"/>
        <a:defRPr sz="2000">
          <a:solidFill>
            <a:srgbClr val="057590"/>
          </a:solidFill>
          <a:latin typeface="+mn-lt"/>
        </a:defRPr>
      </a:lvl8pPr>
      <a:lvl9pPr marL="3886200" indent="-228600" algn="l" rtl="0" eaLnBrk="1" fontAlgn="base" hangingPunct="1">
        <a:spcBef>
          <a:spcPct val="20000"/>
        </a:spcBef>
        <a:spcAft>
          <a:spcPct val="0"/>
        </a:spcAft>
        <a:buChar char="»"/>
        <a:defRPr sz="2000">
          <a:solidFill>
            <a:srgbClr val="0575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hhs.gov/forms/PHS-5161-1.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m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syoung@hrs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file:///C:\Users\mpeppler\Documents\Workgroups\RW%20FY13%20Reports%20WG\Program%20Term%20Report\FY13%20PartA%20Allocations%20Report.xlsx" TargetMode="External"/><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1219200"/>
            <a:ext cx="8458200" cy="838200"/>
          </a:xfrm>
        </p:spPr>
        <p:txBody>
          <a:bodyPr/>
          <a:lstStyle/>
          <a:p>
            <a:r>
              <a:rPr lang="en-US" sz="3200" dirty="0" smtClean="0">
                <a:cs typeface="Times New Roman" pitchFamily="18" charset="0"/>
              </a:rPr>
              <a:t>Programmatic and Fiscal Accountability  </a:t>
            </a:r>
            <a:endParaRPr lang="en-US" sz="3000" u="sng" dirty="0" smtClean="0">
              <a:latin typeface="Arial Black" pitchFamily="34" charset="0"/>
              <a:cs typeface="Times New Roman" pitchFamily="18" charset="0"/>
            </a:endParaRPr>
          </a:p>
        </p:txBody>
      </p:sp>
      <p:sp>
        <p:nvSpPr>
          <p:cNvPr id="4" name="Rectangle 3"/>
          <p:cNvSpPr txBox="1">
            <a:spLocks noGrp="1" noChangeArrowheads="1"/>
          </p:cNvSpPr>
          <p:nvPr>
            <p:ph idx="1"/>
          </p:nvPr>
        </p:nvSpPr>
        <p:spPr>
          <a:xfrm>
            <a:off x="609600" y="2057400"/>
            <a:ext cx="8001000" cy="4495800"/>
          </a:xfrm>
        </p:spPr>
        <p:txBody>
          <a:bodyPr/>
          <a:lstStyle/>
          <a:p>
            <a:pPr marL="0" indent="0" algn="ctr">
              <a:lnSpc>
                <a:spcPct val="80000"/>
              </a:lnSpc>
              <a:buFontTx/>
              <a:buNone/>
              <a:defRPr/>
            </a:pPr>
            <a:endParaRPr lang="en-US" sz="1600" dirty="0" smtClean="0">
              <a:latin typeface="+mn-lt"/>
              <a:ea typeface="+mn-ea"/>
              <a:cs typeface="+mn-cs"/>
            </a:endParaRPr>
          </a:p>
          <a:p>
            <a:pPr marL="0" indent="0" algn="ctr">
              <a:lnSpc>
                <a:spcPct val="80000"/>
              </a:lnSpc>
              <a:buFontTx/>
              <a:buNone/>
              <a:defRPr/>
            </a:pPr>
            <a:endParaRPr lang="en-US" sz="1600" dirty="0">
              <a:latin typeface="+mn-lt"/>
              <a:ea typeface="+mn-ea"/>
              <a:cs typeface="+mn-cs"/>
            </a:endParaRPr>
          </a:p>
          <a:p>
            <a:pPr marL="0" indent="0" algn="ctr">
              <a:lnSpc>
                <a:spcPct val="80000"/>
              </a:lnSpc>
              <a:buFontTx/>
              <a:buNone/>
              <a:defRPr/>
            </a:pPr>
            <a:endParaRPr lang="en-US" sz="1600" dirty="0" smtClean="0">
              <a:latin typeface="+mn-lt"/>
              <a:ea typeface="+mn-ea"/>
              <a:cs typeface="+mn-cs"/>
            </a:endParaRPr>
          </a:p>
          <a:p>
            <a:pPr marL="0" indent="0" algn="ctr">
              <a:lnSpc>
                <a:spcPct val="80000"/>
              </a:lnSpc>
              <a:buFontTx/>
              <a:buNone/>
              <a:defRPr/>
            </a:pPr>
            <a:endParaRPr lang="en-US" sz="1600" dirty="0" smtClean="0">
              <a:latin typeface="+mn-lt"/>
              <a:ea typeface="+mn-ea"/>
              <a:cs typeface="+mn-cs"/>
            </a:endParaRPr>
          </a:p>
          <a:p>
            <a:pPr marL="0" indent="0" algn="ctr">
              <a:lnSpc>
                <a:spcPct val="80000"/>
              </a:lnSpc>
              <a:buFontTx/>
              <a:buNone/>
              <a:defRPr/>
            </a:pPr>
            <a:endParaRPr lang="en-US" sz="1800" b="0" dirty="0" smtClean="0">
              <a:latin typeface="Arial Black"/>
              <a:ea typeface="+mn-ea"/>
              <a:cs typeface="Arial Black"/>
            </a:endParaRPr>
          </a:p>
          <a:p>
            <a:pPr marL="0" indent="0" algn="ctr">
              <a:lnSpc>
                <a:spcPct val="80000"/>
              </a:lnSpc>
              <a:buFontTx/>
              <a:buNone/>
              <a:defRPr/>
            </a:pPr>
            <a:r>
              <a:rPr lang="en-US" sz="2400" dirty="0" smtClean="0">
                <a:latin typeface="Arial Black" pitchFamily="34" charset="0"/>
                <a:cs typeface="Times New Roman" pitchFamily="18" charset="0"/>
              </a:rPr>
              <a:t>Adeola </a:t>
            </a:r>
            <a:r>
              <a:rPr lang="en-US" sz="2400" dirty="0">
                <a:latin typeface="Arial Black" pitchFamily="34" charset="0"/>
                <a:cs typeface="Times New Roman" pitchFamily="18" charset="0"/>
              </a:rPr>
              <a:t>Fawehinmi, </a:t>
            </a:r>
            <a:r>
              <a:rPr lang="en-US" sz="2400" b="0" dirty="0">
                <a:cs typeface="Times New Roman" pitchFamily="18" charset="0"/>
              </a:rPr>
              <a:t>DMHAP Project </a:t>
            </a:r>
            <a:r>
              <a:rPr lang="en-US" sz="2400" b="0" dirty="0" smtClean="0">
                <a:cs typeface="Times New Roman" pitchFamily="18" charset="0"/>
              </a:rPr>
              <a:t>Officer</a:t>
            </a:r>
          </a:p>
          <a:p>
            <a:pPr marL="0" indent="0" algn="ctr">
              <a:lnSpc>
                <a:spcPct val="80000"/>
              </a:lnSpc>
              <a:buFontTx/>
              <a:buNone/>
              <a:defRPr/>
            </a:pPr>
            <a:r>
              <a:rPr lang="en-US" sz="2400" dirty="0" smtClean="0">
                <a:latin typeface="Arial Black" pitchFamily="34" charset="0"/>
                <a:cs typeface="Times New Roman" pitchFamily="18" charset="0"/>
              </a:rPr>
              <a:t>Frances Hodge, </a:t>
            </a:r>
            <a:r>
              <a:rPr lang="en-US" sz="2400" dirty="0" smtClean="0">
                <a:cs typeface="Times New Roman" pitchFamily="18" charset="0"/>
              </a:rPr>
              <a:t>DMHAP Project Officer</a:t>
            </a:r>
            <a:endParaRPr lang="en-US" sz="2400" b="0" dirty="0">
              <a:cs typeface="Times New Roman" pitchFamily="18" charset="0"/>
            </a:endParaRPr>
          </a:p>
          <a:p>
            <a:pPr marL="0" indent="0" algn="ctr">
              <a:lnSpc>
                <a:spcPct val="80000"/>
              </a:lnSpc>
              <a:buFontTx/>
              <a:buNone/>
              <a:defRPr/>
            </a:pPr>
            <a:endParaRPr lang="en-US" sz="1800" dirty="0" smtClean="0">
              <a:latin typeface="Arial Black" pitchFamily="34" charset="0"/>
              <a:ea typeface="+mn-ea"/>
              <a:cs typeface="Times New Roman" pitchFamily="18" charset="0"/>
            </a:endParaRPr>
          </a:p>
          <a:p>
            <a:pPr marL="0" indent="0" algn="ctr">
              <a:lnSpc>
                <a:spcPct val="80000"/>
              </a:lnSpc>
              <a:buFontTx/>
              <a:buNone/>
              <a:defRPr/>
            </a:pPr>
            <a:endParaRPr lang="en-US" sz="1800" dirty="0" smtClean="0">
              <a:latin typeface="Arial Black" pitchFamily="34" charset="0"/>
              <a:ea typeface="+mn-ea"/>
              <a:cs typeface="Times New Roman" pitchFamily="18" charset="0"/>
            </a:endParaRPr>
          </a:p>
          <a:p>
            <a:pPr marL="0" indent="0" algn="ctr">
              <a:lnSpc>
                <a:spcPct val="80000"/>
              </a:lnSpc>
              <a:buFontTx/>
              <a:buNone/>
              <a:defRPr/>
            </a:pPr>
            <a:r>
              <a:rPr lang="en-US" sz="1800" b="0" spc="70" dirty="0" smtClean="0">
                <a:latin typeface="+mn-lt"/>
                <a:ea typeface="+mn-ea"/>
                <a:cs typeface="Times New Roman" pitchFamily="18" charset="0"/>
              </a:rPr>
              <a:t>Department of Health and Human Services</a:t>
            </a:r>
          </a:p>
          <a:p>
            <a:pPr marL="0" indent="0" algn="ctr">
              <a:lnSpc>
                <a:spcPct val="80000"/>
              </a:lnSpc>
              <a:buFontTx/>
              <a:buNone/>
              <a:defRPr/>
            </a:pPr>
            <a:r>
              <a:rPr lang="en-US" sz="1800" b="0" dirty="0" smtClean="0">
                <a:latin typeface="+mn-lt"/>
                <a:ea typeface="+mn-ea"/>
                <a:cs typeface="Times New Roman" pitchFamily="18" charset="0"/>
              </a:rPr>
              <a:t>Health Resources and Services Administration</a:t>
            </a:r>
          </a:p>
          <a:p>
            <a:pPr marL="0" indent="0" algn="ctr">
              <a:lnSpc>
                <a:spcPct val="80000"/>
              </a:lnSpc>
              <a:buFontTx/>
              <a:buNone/>
              <a:defRPr/>
            </a:pPr>
            <a:r>
              <a:rPr lang="en-US" sz="1800" b="0" dirty="0" smtClean="0">
                <a:latin typeface="Arial Black" pitchFamily="34" charset="0"/>
                <a:ea typeface="+mn-ea"/>
                <a:cs typeface="Times New Roman" pitchFamily="18" charset="0"/>
              </a:rPr>
              <a:t>HIV/AIDS Bureau</a:t>
            </a:r>
          </a:p>
          <a:p>
            <a:pPr marL="0" indent="0" algn="ctr">
              <a:lnSpc>
                <a:spcPct val="80000"/>
              </a:lnSpc>
              <a:buFontTx/>
              <a:buNone/>
              <a:defRPr/>
            </a:pPr>
            <a:endParaRPr lang="en-US" sz="1600" dirty="0" smtClean="0">
              <a:latin typeface="+mn-lt"/>
              <a:ea typeface="+mn-ea"/>
            </a:endParaRPr>
          </a:p>
          <a:p>
            <a:pPr marL="0" indent="0" algn="ctr">
              <a:lnSpc>
                <a:spcPct val="80000"/>
              </a:lnSpc>
              <a:buFontTx/>
              <a:buNone/>
              <a:defRPr/>
            </a:pPr>
            <a:endParaRPr lang="en-US" sz="1600" dirty="0" smtClean="0">
              <a:latin typeface="+mn-lt"/>
              <a:ea typeface="+mn-ea"/>
              <a:cs typeface="+mn-cs"/>
            </a:endParaRPr>
          </a:p>
          <a:p>
            <a:pPr marL="0" indent="0" algn="ctr">
              <a:lnSpc>
                <a:spcPct val="80000"/>
              </a:lnSpc>
              <a:buFontTx/>
              <a:buNone/>
              <a:defRPr/>
            </a:pPr>
            <a:endParaRPr lang="en-US" sz="1600" dirty="0" smtClean="0">
              <a:latin typeface="+mn-lt"/>
              <a:ea typeface="+mn-ea"/>
              <a:cs typeface="+mn-cs"/>
            </a:endParaRPr>
          </a:p>
        </p:txBody>
      </p:sp>
    </p:spTree>
    <p:extLst>
      <p:ext uri="{BB962C8B-B14F-4D97-AF65-F5344CB8AC3E}">
        <p14:creationId xmlns:p14="http://schemas.microsoft.com/office/powerpoint/2010/main" val="36258145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6"/>
            <a:ext cx="8229600" cy="838200"/>
          </a:xfrm>
        </p:spPr>
        <p:txBody>
          <a:bodyPr/>
          <a:lstStyle/>
          <a:p>
            <a:r>
              <a:rPr lang="en-US" sz="2800" dirty="0">
                <a:solidFill>
                  <a:schemeClr val="bg1"/>
                </a:solidFill>
              </a:rPr>
              <a:t>Planning Council </a:t>
            </a:r>
            <a:r>
              <a:rPr lang="en-US" sz="2800" dirty="0" smtClean="0">
                <a:solidFill>
                  <a:schemeClr val="bg1"/>
                </a:solidFill>
              </a:rPr>
              <a:t/>
            </a:r>
            <a:br>
              <a:rPr lang="en-US" sz="2800" dirty="0" smtClean="0">
                <a:solidFill>
                  <a:schemeClr val="bg1"/>
                </a:solidFill>
              </a:rPr>
            </a:br>
            <a:r>
              <a:rPr lang="en-US" sz="2800" dirty="0" smtClean="0">
                <a:solidFill>
                  <a:schemeClr val="bg1"/>
                </a:solidFill>
              </a:rPr>
              <a:t>Membership </a:t>
            </a:r>
            <a:r>
              <a:rPr lang="en-US" sz="2800" dirty="0">
                <a:solidFill>
                  <a:schemeClr val="bg1"/>
                </a:solidFill>
              </a:rPr>
              <a:t>Roster</a:t>
            </a:r>
            <a:endParaRPr lang="en-US" dirty="0">
              <a:solidFill>
                <a:schemeClr val="bg1"/>
              </a:solidFill>
            </a:endParaRPr>
          </a:p>
        </p:txBody>
      </p:sp>
      <p:sp>
        <p:nvSpPr>
          <p:cNvPr id="3" name="Content Placeholder 2"/>
          <p:cNvSpPr>
            <a:spLocks noGrp="1"/>
          </p:cNvSpPr>
          <p:nvPr>
            <p:ph idx="1"/>
          </p:nvPr>
        </p:nvSpPr>
        <p:spPr>
          <a:xfrm>
            <a:off x="381000" y="1295400"/>
            <a:ext cx="8382000" cy="5181600"/>
          </a:xfrm>
        </p:spPr>
        <p:txBody>
          <a:bodyPr/>
          <a:lstStyle/>
          <a:p>
            <a:pPr lvl="0"/>
            <a:r>
              <a:rPr lang="en-US" sz="2000" b="0" dirty="0"/>
              <a:t>Section 2602(b)(1) of the </a:t>
            </a:r>
            <a:r>
              <a:rPr lang="en-US" sz="2000" u="sng" dirty="0"/>
              <a:t>Ryan White HIV/AIDS Treatment Extension Act of 2009</a:t>
            </a:r>
            <a:r>
              <a:rPr lang="en-US" sz="2000" dirty="0" smtClean="0"/>
              <a:t>.</a:t>
            </a:r>
          </a:p>
          <a:p>
            <a:pPr lvl="0"/>
            <a:endParaRPr lang="en-US" sz="2000" dirty="0"/>
          </a:p>
          <a:p>
            <a:pPr marL="285750" lvl="0" indent="-285750">
              <a:buFont typeface="Arial" pitchFamily="34" charset="0"/>
              <a:buChar char="•"/>
            </a:pPr>
            <a:r>
              <a:rPr lang="en-US" sz="2000" b="0" dirty="0"/>
              <a:t>The chief elected official shall establish or designate an HIV health services </a:t>
            </a:r>
            <a:r>
              <a:rPr lang="en-US" sz="2000" b="0" dirty="0" smtClean="0"/>
              <a:t>Planning </a:t>
            </a:r>
            <a:r>
              <a:rPr lang="en-US" sz="2000" dirty="0"/>
              <a:t>C</a:t>
            </a:r>
            <a:r>
              <a:rPr lang="en-US" sz="2000" b="0" dirty="0" smtClean="0"/>
              <a:t>ouncil </a:t>
            </a:r>
            <a:r>
              <a:rPr lang="en-US" sz="2000" b="0" dirty="0"/>
              <a:t>that shall reflect in its composition the demographics of the population of individuals with HIV/AIDS in the eligible area involved, with particular consideration given to disproportionately affected and historically underserved groups and </a:t>
            </a:r>
            <a:r>
              <a:rPr lang="en-US" sz="2000" b="0" dirty="0" smtClean="0"/>
              <a:t>subpopulations</a:t>
            </a:r>
            <a:endParaRPr lang="en-US" sz="2000" b="0" dirty="0"/>
          </a:p>
          <a:p>
            <a:pPr marL="285750" lvl="0" indent="-285750">
              <a:buFont typeface="Arial" pitchFamily="34" charset="0"/>
              <a:buChar char="•"/>
            </a:pPr>
            <a:r>
              <a:rPr lang="en-US" sz="2000" b="0" dirty="0"/>
              <a:t>See Section 2602(b)(2) for an entire list of membership </a:t>
            </a:r>
            <a:r>
              <a:rPr lang="en-US" sz="2000" b="0" dirty="0" smtClean="0"/>
              <a:t>categories</a:t>
            </a:r>
            <a:endParaRPr lang="en-US" sz="2000" b="0" dirty="0"/>
          </a:p>
          <a:p>
            <a:pPr marL="285750" lvl="0" indent="-285750">
              <a:buFont typeface="Arial" pitchFamily="34" charset="0"/>
              <a:buChar char="•"/>
            </a:pPr>
            <a:r>
              <a:rPr lang="en-US" sz="2000" b="0" dirty="0"/>
              <a:t>Membership nominations on the council must be done through an open </a:t>
            </a:r>
            <a:r>
              <a:rPr lang="en-US" sz="2000" b="0" dirty="0" smtClean="0"/>
              <a:t>process, </a:t>
            </a:r>
            <a:r>
              <a:rPr lang="en-US" sz="2000" b="0" dirty="0"/>
              <a:t>and candidates shall be selected based on locally delineated and publicized </a:t>
            </a:r>
            <a:r>
              <a:rPr lang="en-US" sz="2000" b="0" dirty="0" smtClean="0"/>
              <a:t>criteria</a:t>
            </a:r>
            <a:endParaRPr lang="en-US" sz="2000" b="0" dirty="0"/>
          </a:p>
          <a:p>
            <a:pPr marL="285750" lvl="0" indent="-285750">
              <a:buFont typeface="Arial" pitchFamily="34" charset="0"/>
              <a:buChar char="•"/>
            </a:pPr>
            <a:r>
              <a:rPr lang="en-US" sz="2000" b="0" dirty="0"/>
              <a:t>The selection process shall include a conflict-of-interest standard, see Section 2602(b)(1) for a detailed list of </a:t>
            </a:r>
            <a:r>
              <a:rPr lang="en-US" sz="2000" b="0" dirty="0" smtClean="0"/>
              <a:t>standards</a:t>
            </a:r>
            <a:endParaRPr lang="en-US" sz="2000" dirty="0"/>
          </a:p>
        </p:txBody>
      </p:sp>
    </p:spTree>
    <p:extLst>
      <p:ext uri="{BB962C8B-B14F-4D97-AF65-F5344CB8AC3E}">
        <p14:creationId xmlns:p14="http://schemas.microsoft.com/office/powerpoint/2010/main" val="23051199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16"/>
            <a:ext cx="7620000" cy="838200"/>
          </a:xfrm>
        </p:spPr>
        <p:txBody>
          <a:bodyPr/>
          <a:lstStyle/>
          <a:p>
            <a:r>
              <a:rPr lang="en-US" sz="2800" dirty="0">
                <a:solidFill>
                  <a:schemeClr val="bg1"/>
                </a:solidFill>
              </a:rPr>
              <a:t>Planning Council Membership </a:t>
            </a:r>
            <a:r>
              <a:rPr lang="en-US" sz="2800" dirty="0" smtClean="0">
                <a:solidFill>
                  <a:schemeClr val="bg1"/>
                </a:solidFill>
              </a:rPr>
              <a:t/>
            </a:r>
            <a:br>
              <a:rPr lang="en-US" sz="2800" dirty="0" smtClean="0">
                <a:solidFill>
                  <a:schemeClr val="bg1"/>
                </a:solidFill>
              </a:rPr>
            </a:br>
            <a:r>
              <a:rPr lang="en-US" sz="2800" dirty="0" smtClean="0">
                <a:solidFill>
                  <a:schemeClr val="bg1"/>
                </a:solidFill>
              </a:rPr>
              <a:t>Roster - Checkpoints</a:t>
            </a:r>
            <a:endParaRPr lang="en-US" dirty="0">
              <a:solidFill>
                <a:schemeClr val="bg1"/>
              </a:solidFill>
            </a:endParaRPr>
          </a:p>
        </p:txBody>
      </p:sp>
      <p:sp>
        <p:nvSpPr>
          <p:cNvPr id="3" name="Content Placeholder 2"/>
          <p:cNvSpPr>
            <a:spLocks noGrp="1"/>
          </p:cNvSpPr>
          <p:nvPr>
            <p:ph idx="1"/>
          </p:nvPr>
        </p:nvSpPr>
        <p:spPr>
          <a:xfrm>
            <a:off x="304800" y="1295400"/>
            <a:ext cx="8534400" cy="5334000"/>
          </a:xfrm>
        </p:spPr>
        <p:txBody>
          <a:bodyPr/>
          <a:lstStyle/>
          <a:p>
            <a:r>
              <a:rPr lang="en-US" sz="2400" dirty="0"/>
              <a:t>Before submitting your </a:t>
            </a:r>
            <a:r>
              <a:rPr lang="en-US" sz="2400" dirty="0" smtClean="0"/>
              <a:t>PC roster, </a:t>
            </a:r>
            <a:r>
              <a:rPr lang="en-US" sz="2400" dirty="0"/>
              <a:t>ensure compliance with the following:</a:t>
            </a:r>
          </a:p>
          <a:p>
            <a:endParaRPr lang="en-US" sz="2400" dirty="0" smtClean="0"/>
          </a:p>
          <a:p>
            <a:pPr marL="342900" lvl="0" indent="-342900">
              <a:buFont typeface="Arial" pitchFamily="34" charset="0"/>
              <a:buChar char="•"/>
            </a:pPr>
            <a:r>
              <a:rPr lang="en-US" sz="2000" b="0" dirty="0" smtClean="0">
                <a:solidFill>
                  <a:srgbClr val="1078A5"/>
                </a:solidFill>
              </a:rPr>
              <a:t>Roster </a:t>
            </a:r>
            <a:r>
              <a:rPr lang="en-US" sz="2000" b="0" dirty="0">
                <a:solidFill>
                  <a:srgbClr val="1078A5"/>
                </a:solidFill>
              </a:rPr>
              <a:t>accurately reflects key PC </a:t>
            </a:r>
            <a:r>
              <a:rPr lang="en-US" sz="2000" b="0" dirty="0" smtClean="0">
                <a:solidFill>
                  <a:srgbClr val="1078A5"/>
                </a:solidFill>
              </a:rPr>
              <a:t>membership criteria </a:t>
            </a:r>
            <a:endParaRPr lang="en-US" sz="2000" b="0" dirty="0">
              <a:solidFill>
                <a:srgbClr val="1078A5"/>
              </a:solidFill>
            </a:endParaRPr>
          </a:p>
          <a:p>
            <a:pPr marL="685800" lvl="1">
              <a:buFont typeface="Wingdings" pitchFamily="2" charset="2"/>
              <a:buChar char="§"/>
            </a:pPr>
            <a:r>
              <a:rPr lang="en-US" sz="1800" dirty="0" smtClean="0"/>
              <a:t>33 percent </a:t>
            </a:r>
            <a:r>
              <a:rPr lang="en-US" sz="1800" dirty="0"/>
              <a:t>of PC are non-aligned </a:t>
            </a:r>
            <a:r>
              <a:rPr lang="en-US" sz="1800" dirty="0" smtClean="0"/>
              <a:t>people living with HIV/AIDS (PLWHA) consumers, </a:t>
            </a:r>
            <a:r>
              <a:rPr lang="en-US" sz="1800" dirty="0"/>
              <a:t>accessing Part A </a:t>
            </a:r>
            <a:r>
              <a:rPr lang="en-US" sz="1800" dirty="0" smtClean="0"/>
              <a:t>Services</a:t>
            </a:r>
            <a:endParaRPr lang="en-US" sz="1800" dirty="0"/>
          </a:p>
          <a:p>
            <a:pPr marL="1085850" lvl="2" indent="-285750"/>
            <a:r>
              <a:rPr lang="en-US" sz="1600" dirty="0"/>
              <a:t>Non-aligned </a:t>
            </a:r>
            <a:r>
              <a:rPr lang="en-US" sz="1600" dirty="0" smtClean="0"/>
              <a:t>means </a:t>
            </a:r>
            <a:r>
              <a:rPr lang="en-US" sz="1600" dirty="0"/>
              <a:t>there is no benefitting party affiliation with the PLWHA </a:t>
            </a:r>
            <a:r>
              <a:rPr lang="en-US" sz="1600" dirty="0" smtClean="0"/>
              <a:t>consumer</a:t>
            </a:r>
            <a:endParaRPr lang="en-US" sz="1600" dirty="0"/>
          </a:p>
          <a:p>
            <a:pPr lvl="1" indent="-342900">
              <a:buFont typeface="Wingdings" pitchFamily="2" charset="2"/>
              <a:buChar char="§"/>
            </a:pPr>
            <a:r>
              <a:rPr lang="en-US" sz="1800" dirty="0"/>
              <a:t>PC as a whole, including </a:t>
            </a:r>
            <a:r>
              <a:rPr lang="en-US" sz="1800" dirty="0" smtClean="0"/>
              <a:t>the 33 percent </a:t>
            </a:r>
            <a:r>
              <a:rPr lang="en-US" sz="1800" dirty="0"/>
              <a:t>PLWHA non-aligned consumers must reflect HIV/AIDS </a:t>
            </a:r>
            <a:r>
              <a:rPr lang="en-US" sz="1800" dirty="0" smtClean="0"/>
              <a:t>demographics </a:t>
            </a:r>
            <a:endParaRPr lang="en-US" sz="1800" dirty="0"/>
          </a:p>
          <a:p>
            <a:pPr marL="685800" lvl="1">
              <a:buFont typeface="Wingdings" pitchFamily="2" charset="2"/>
              <a:buChar char="§"/>
            </a:pPr>
            <a:r>
              <a:rPr lang="en-US" sz="1800" dirty="0"/>
              <a:t>The mandated membership categories are </a:t>
            </a:r>
            <a:r>
              <a:rPr lang="en-US" sz="1800" dirty="0" smtClean="0"/>
              <a:t>fulfilled</a:t>
            </a:r>
            <a:endParaRPr lang="en-US" sz="1800" dirty="0"/>
          </a:p>
          <a:p>
            <a:pPr marL="1085850" lvl="2" indent="-285750"/>
            <a:r>
              <a:rPr lang="en-US" sz="1600" dirty="0"/>
              <a:t>If membership categories are not fulfilled, </a:t>
            </a:r>
            <a:r>
              <a:rPr lang="en-US" sz="1600" dirty="0" smtClean="0"/>
              <a:t>grantee </a:t>
            </a:r>
            <a:r>
              <a:rPr lang="en-US" sz="1600" dirty="0"/>
              <a:t>must document </a:t>
            </a:r>
            <a:r>
              <a:rPr lang="en-US" sz="1600" dirty="0" smtClean="0"/>
              <a:t>its </a:t>
            </a:r>
            <a:r>
              <a:rPr lang="en-US" sz="1600" dirty="0"/>
              <a:t>plan to </a:t>
            </a:r>
            <a:r>
              <a:rPr lang="en-US" sz="1600" dirty="0" smtClean="0"/>
              <a:t>comply </a:t>
            </a:r>
            <a:r>
              <a:rPr lang="en-US" sz="1600" dirty="0"/>
              <a:t>with this </a:t>
            </a:r>
            <a:r>
              <a:rPr lang="en-US" sz="1600" dirty="0" smtClean="0"/>
              <a:t>requirement</a:t>
            </a:r>
            <a:endParaRPr lang="en-US" sz="1600" dirty="0"/>
          </a:p>
          <a:p>
            <a:pPr marL="685800" lvl="1">
              <a:buFont typeface="Wingdings" pitchFamily="2" charset="2"/>
              <a:buChar char="§"/>
            </a:pPr>
            <a:r>
              <a:rPr lang="en-US" sz="1800" dirty="0"/>
              <a:t>Conflict of interest standard is applied to the administration of the </a:t>
            </a:r>
            <a:r>
              <a:rPr lang="en-US" sz="1800" dirty="0" smtClean="0"/>
              <a:t>PC</a:t>
            </a:r>
            <a:endParaRPr lang="en-US" sz="1800" dirty="0"/>
          </a:p>
        </p:txBody>
      </p:sp>
    </p:spTree>
    <p:extLst>
      <p:ext uri="{BB962C8B-B14F-4D97-AF65-F5344CB8AC3E}">
        <p14:creationId xmlns:p14="http://schemas.microsoft.com/office/powerpoint/2010/main" val="4950514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14400"/>
          </a:xfrm>
        </p:spPr>
        <p:txBody>
          <a:bodyPr/>
          <a:lstStyle/>
          <a:p>
            <a:r>
              <a:rPr lang="en-US" sz="3000" dirty="0" smtClean="0">
                <a:solidFill>
                  <a:schemeClr val="bg1"/>
                </a:solidFill>
              </a:rPr>
              <a:t>SF 424A</a:t>
            </a:r>
            <a:endParaRPr lang="en-US" sz="3000" dirty="0">
              <a:solidFill>
                <a:schemeClr val="bg1"/>
              </a:solidFill>
            </a:endParaRPr>
          </a:p>
        </p:txBody>
      </p:sp>
      <p:sp>
        <p:nvSpPr>
          <p:cNvPr id="4" name="Content Placeholder 3"/>
          <p:cNvSpPr>
            <a:spLocks noGrp="1"/>
          </p:cNvSpPr>
          <p:nvPr>
            <p:ph idx="1"/>
          </p:nvPr>
        </p:nvSpPr>
        <p:spPr>
          <a:xfrm>
            <a:off x="457200" y="1371600"/>
            <a:ext cx="8382000" cy="5181600"/>
          </a:xfrm>
        </p:spPr>
        <p:txBody>
          <a:bodyPr/>
          <a:lstStyle/>
          <a:p>
            <a:pPr marL="0" lvl="0" indent="0" fontAlgn="auto">
              <a:spcAft>
                <a:spcPts val="0"/>
              </a:spcAft>
            </a:pPr>
            <a:r>
              <a:rPr lang="en-US" sz="2400" b="1" kern="1200" dirty="0" smtClean="0">
                <a:solidFill>
                  <a:srgbClr val="1078A5"/>
                </a:solidFill>
                <a:latin typeface="Arial" pitchFamily="34" charset="0"/>
                <a:cs typeface="Arial" pitchFamily="34" charset="0"/>
              </a:rPr>
              <a:t>Purpose: </a:t>
            </a:r>
            <a:r>
              <a:rPr lang="en-US" sz="2400" kern="1200" dirty="0" smtClean="0">
                <a:solidFill>
                  <a:srgbClr val="1078A5"/>
                </a:solidFill>
                <a:latin typeface="Arial" pitchFamily="34" charset="0"/>
                <a:cs typeface="Arial" pitchFamily="34" charset="0"/>
              </a:rPr>
              <a:t>A </a:t>
            </a:r>
            <a:r>
              <a:rPr lang="en-US" sz="2400" b="0" kern="1200" dirty="0" smtClean="0">
                <a:solidFill>
                  <a:srgbClr val="1078A5"/>
                </a:solidFill>
                <a:latin typeface="Arial" pitchFamily="34" charset="0"/>
                <a:cs typeface="Arial" pitchFamily="34" charset="0"/>
              </a:rPr>
              <a:t>reporting tool that captures </a:t>
            </a:r>
            <a:r>
              <a:rPr lang="en-US" sz="2400" b="0" kern="1200" dirty="0">
                <a:solidFill>
                  <a:srgbClr val="1078A5"/>
                </a:solidFill>
                <a:latin typeface="Arial" pitchFamily="34" charset="0"/>
                <a:cs typeface="Arial" pitchFamily="34" charset="0"/>
              </a:rPr>
              <a:t>award amounts in the appropriate budget categories and object class categories for the current </a:t>
            </a:r>
            <a:r>
              <a:rPr lang="en-US" sz="2400" b="0" kern="1200" dirty="0" smtClean="0">
                <a:solidFill>
                  <a:srgbClr val="1078A5"/>
                </a:solidFill>
                <a:latin typeface="Arial" pitchFamily="34" charset="0"/>
                <a:cs typeface="Arial" pitchFamily="34" charset="0"/>
              </a:rPr>
              <a:t>fiscal </a:t>
            </a:r>
            <a:r>
              <a:rPr lang="en-US" sz="2400" b="0" kern="1200" dirty="0">
                <a:solidFill>
                  <a:srgbClr val="1078A5"/>
                </a:solidFill>
                <a:latin typeface="Arial" pitchFamily="34" charset="0"/>
                <a:cs typeface="Arial" pitchFamily="34" charset="0"/>
              </a:rPr>
              <a:t>year. </a:t>
            </a:r>
            <a:endParaRPr lang="en-US" sz="2400" b="0" kern="1200" dirty="0" smtClean="0">
              <a:solidFill>
                <a:srgbClr val="1078A5"/>
              </a:solidFill>
              <a:latin typeface="Arial" pitchFamily="34" charset="0"/>
              <a:cs typeface="Arial" pitchFamily="34" charset="0"/>
            </a:endParaRPr>
          </a:p>
          <a:p>
            <a:pPr marL="0" lvl="0" indent="0" fontAlgn="auto">
              <a:spcAft>
                <a:spcPts val="0"/>
              </a:spcAft>
            </a:pPr>
            <a:endParaRPr lang="en-US" b="0" kern="1200" dirty="0" smtClean="0">
              <a:solidFill>
                <a:prstClr val="black"/>
              </a:solidFill>
              <a:latin typeface="Arial" pitchFamily="34" charset="0"/>
              <a:ea typeface="+mn-ea"/>
              <a:cs typeface="Arial" pitchFamily="34" charset="0"/>
            </a:endParaRPr>
          </a:p>
          <a:p>
            <a:pPr marL="857250" lvl="1" indent="-457200">
              <a:buFont typeface="Arial" pitchFamily="34" charset="0"/>
              <a:buChar char="•"/>
            </a:pPr>
            <a:r>
              <a:rPr lang="en-US" sz="2000" b="1" dirty="0" smtClean="0">
                <a:solidFill>
                  <a:srgbClr val="1078A5"/>
                </a:solidFill>
              </a:rPr>
              <a:t>Budget Categories - </a:t>
            </a:r>
            <a:r>
              <a:rPr lang="en-US" sz="2000" b="0" kern="1200" dirty="0">
                <a:solidFill>
                  <a:srgbClr val="1078A5"/>
                </a:solidFill>
                <a:latin typeface="Arial" pitchFamily="34" charset="0"/>
                <a:cs typeface="Arial" pitchFamily="34" charset="0"/>
              </a:rPr>
              <a:t>Administration, Clinical Quality Management, HIV Services, </a:t>
            </a:r>
            <a:r>
              <a:rPr lang="en-US" sz="2000" b="0" kern="1200" dirty="0" smtClean="0">
                <a:solidFill>
                  <a:srgbClr val="1078A5"/>
                </a:solidFill>
                <a:latin typeface="Arial" pitchFamily="34" charset="0"/>
                <a:cs typeface="Arial" pitchFamily="34" charset="0"/>
              </a:rPr>
              <a:t>MAI</a:t>
            </a:r>
          </a:p>
          <a:p>
            <a:pPr marL="400050" lvl="1" indent="0">
              <a:buNone/>
            </a:pPr>
            <a:endParaRPr lang="en-US" sz="2000" b="0" kern="1200" dirty="0">
              <a:solidFill>
                <a:srgbClr val="1078A5"/>
              </a:solidFill>
              <a:latin typeface="Arial" pitchFamily="34" charset="0"/>
              <a:cs typeface="Arial" pitchFamily="34" charset="0"/>
            </a:endParaRPr>
          </a:p>
          <a:p>
            <a:pPr marL="857250" lvl="1" indent="-457200" fontAlgn="auto">
              <a:spcAft>
                <a:spcPts val="0"/>
              </a:spcAft>
              <a:buFont typeface="Arial" pitchFamily="34" charset="0"/>
              <a:buChar char="•"/>
            </a:pPr>
            <a:r>
              <a:rPr lang="en-US" sz="2000" b="1" dirty="0" smtClean="0">
                <a:solidFill>
                  <a:srgbClr val="1078A5"/>
                </a:solidFill>
              </a:rPr>
              <a:t>Object Class Categories - </a:t>
            </a:r>
            <a:r>
              <a:rPr lang="en-US" sz="2000" kern="1200" dirty="0">
                <a:solidFill>
                  <a:srgbClr val="1078A5"/>
                </a:solidFill>
                <a:latin typeface="Arial" pitchFamily="34" charset="0"/>
                <a:cs typeface="Arial" pitchFamily="34" charset="0"/>
              </a:rPr>
              <a:t>Personnel, Fringe Benefits, Travel, Equipment, Supplies, Contracts, </a:t>
            </a:r>
            <a:r>
              <a:rPr lang="en-US" sz="2000" kern="1200" dirty="0" smtClean="0">
                <a:solidFill>
                  <a:srgbClr val="1078A5"/>
                </a:solidFill>
                <a:latin typeface="Arial" pitchFamily="34" charset="0"/>
                <a:cs typeface="Arial" pitchFamily="34" charset="0"/>
              </a:rPr>
              <a:t>Indirect </a:t>
            </a:r>
            <a:r>
              <a:rPr lang="en-US" sz="2000" kern="1200" dirty="0">
                <a:solidFill>
                  <a:srgbClr val="1078A5"/>
                </a:solidFill>
                <a:latin typeface="Arial" pitchFamily="34" charset="0"/>
                <a:cs typeface="Arial" pitchFamily="34" charset="0"/>
              </a:rPr>
              <a:t>Costs, </a:t>
            </a:r>
            <a:r>
              <a:rPr lang="en-US" sz="2000" kern="1200" dirty="0" smtClean="0">
                <a:solidFill>
                  <a:srgbClr val="1078A5"/>
                </a:solidFill>
                <a:latin typeface="Arial" pitchFamily="34" charset="0"/>
                <a:cs typeface="Arial" pitchFamily="34" charset="0"/>
              </a:rPr>
              <a:t>Program Income, Other</a:t>
            </a:r>
            <a:endParaRPr lang="en-US" sz="2000" kern="1200" dirty="0">
              <a:solidFill>
                <a:srgbClr val="1078A5"/>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23079881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1066800"/>
            <a:ext cx="9144000" cy="5867400"/>
          </a:xfrm>
          <a:prstGeom prst="rect">
            <a:avLst/>
          </a:prstGeom>
          <a:noFill/>
          <a:ln w="9525">
            <a:noFill/>
            <a:miter lim="800000"/>
            <a:headEnd/>
            <a:tailEnd/>
          </a:ln>
        </p:spPr>
      </p:pic>
      <p:sp>
        <p:nvSpPr>
          <p:cNvPr id="3" name="Title 1"/>
          <p:cNvSpPr>
            <a:spLocks noGrp="1"/>
          </p:cNvSpPr>
          <p:nvPr>
            <p:ph type="title"/>
          </p:nvPr>
        </p:nvSpPr>
        <p:spPr>
          <a:xfrm>
            <a:off x="1143000" y="152400"/>
            <a:ext cx="6553200" cy="762000"/>
          </a:xfrm>
        </p:spPr>
        <p:txBody>
          <a:bodyPr/>
          <a:lstStyle/>
          <a:p>
            <a:r>
              <a:rPr lang="en-US" dirty="0" smtClean="0">
                <a:solidFill>
                  <a:schemeClr val="bg1"/>
                </a:solidFill>
              </a:rPr>
              <a:t>SF 424A</a:t>
            </a:r>
            <a:endParaRPr lang="en-US" dirty="0">
              <a:solidFill>
                <a:schemeClr val="bg1"/>
              </a:solidFill>
            </a:endParaRPr>
          </a:p>
        </p:txBody>
      </p:sp>
    </p:spTree>
    <p:extLst>
      <p:ext uri="{BB962C8B-B14F-4D97-AF65-F5344CB8AC3E}">
        <p14:creationId xmlns:p14="http://schemas.microsoft.com/office/powerpoint/2010/main" val="24794033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037"/>
            <a:ext cx="6553200" cy="838200"/>
          </a:xfrm>
        </p:spPr>
        <p:txBody>
          <a:bodyPr/>
          <a:lstStyle/>
          <a:p>
            <a:r>
              <a:rPr lang="en-US" sz="3000" dirty="0" smtClean="0">
                <a:solidFill>
                  <a:schemeClr val="bg1"/>
                </a:solidFill>
              </a:rPr>
              <a:t>SF 424A - Checkpoints</a:t>
            </a:r>
            <a:endParaRPr lang="en-US" sz="3000" dirty="0">
              <a:solidFill>
                <a:schemeClr val="bg1"/>
              </a:solidFill>
            </a:endParaRPr>
          </a:p>
        </p:txBody>
      </p:sp>
      <p:sp>
        <p:nvSpPr>
          <p:cNvPr id="5" name="Content Placeholder 4"/>
          <p:cNvSpPr>
            <a:spLocks noGrp="1"/>
          </p:cNvSpPr>
          <p:nvPr>
            <p:ph idx="1"/>
          </p:nvPr>
        </p:nvSpPr>
        <p:spPr>
          <a:xfrm>
            <a:off x="152400" y="1143000"/>
            <a:ext cx="8763000" cy="5486400"/>
          </a:xfrm>
        </p:spPr>
        <p:txBody>
          <a:bodyPr/>
          <a:lstStyle/>
          <a:p>
            <a:r>
              <a:rPr lang="en-US" sz="2800" b="1" dirty="0">
                <a:latin typeface="Arial" pitchFamily="34" charset="0"/>
                <a:cs typeface="Arial" pitchFamily="34" charset="0"/>
              </a:rPr>
              <a:t>Before submitting your </a:t>
            </a:r>
            <a:r>
              <a:rPr lang="en-US" sz="2800" b="1" dirty="0" smtClean="0">
                <a:latin typeface="Arial" pitchFamily="34" charset="0"/>
                <a:cs typeface="Arial" pitchFamily="34" charset="0"/>
              </a:rPr>
              <a:t>SF 424A, </a:t>
            </a:r>
            <a:r>
              <a:rPr lang="en-US" sz="2800" b="1" dirty="0">
                <a:latin typeface="Arial" pitchFamily="34" charset="0"/>
                <a:cs typeface="Arial" pitchFamily="34" charset="0"/>
              </a:rPr>
              <a:t>ensure compliance with the following:</a:t>
            </a:r>
          </a:p>
          <a:p>
            <a:pPr marL="457200" lvl="1" indent="0" fontAlgn="auto">
              <a:spcAft>
                <a:spcPts val="0"/>
              </a:spcAft>
              <a:buNone/>
            </a:pPr>
            <a:endParaRPr lang="en-US" sz="1800" b="0" kern="1200" dirty="0" smtClean="0">
              <a:solidFill>
                <a:prstClr val="black"/>
              </a:solidFill>
              <a:latin typeface="Arial" pitchFamily="34" charset="0"/>
              <a:ea typeface="+mn-ea"/>
              <a:cs typeface="Arial" pitchFamily="34" charset="0"/>
            </a:endParaRPr>
          </a:p>
          <a:p>
            <a:pPr lvl="1" fontAlgn="auto">
              <a:spcAft>
                <a:spcPts val="0"/>
              </a:spcAft>
            </a:pPr>
            <a:r>
              <a:rPr lang="en-US" sz="2200" b="0" kern="1200" dirty="0" smtClean="0">
                <a:solidFill>
                  <a:srgbClr val="1078A5"/>
                </a:solidFill>
                <a:latin typeface="Arial" pitchFamily="34" charset="0"/>
                <a:ea typeface="+mn-ea"/>
                <a:cs typeface="Arial" pitchFamily="34" charset="0"/>
              </a:rPr>
              <a:t>Appropriate budget categories are used</a:t>
            </a:r>
          </a:p>
          <a:p>
            <a:pPr lvl="1" fontAlgn="auto">
              <a:spcAft>
                <a:spcPts val="0"/>
              </a:spcAft>
            </a:pPr>
            <a:r>
              <a:rPr lang="en-US" sz="2200" kern="1200" dirty="0" smtClean="0">
                <a:solidFill>
                  <a:srgbClr val="1078A5"/>
                </a:solidFill>
                <a:latin typeface="Arial" pitchFamily="34" charset="0"/>
                <a:ea typeface="+mn-ea"/>
                <a:cs typeface="Arial" pitchFamily="34" charset="0"/>
              </a:rPr>
              <a:t>SF 424A Amounts Correspond with:</a:t>
            </a:r>
          </a:p>
          <a:p>
            <a:pPr lvl="2" fontAlgn="auto">
              <a:spcAft>
                <a:spcPts val="0"/>
              </a:spcAft>
              <a:buFont typeface="Wingdings" pitchFamily="2" charset="2"/>
              <a:buChar char="§"/>
            </a:pPr>
            <a:r>
              <a:rPr lang="en-US" sz="2000" kern="1200" dirty="0" smtClean="0">
                <a:solidFill>
                  <a:srgbClr val="1078A5"/>
                </a:solidFill>
                <a:latin typeface="Arial" pitchFamily="34" charset="0"/>
                <a:cs typeface="Arial" pitchFamily="34" charset="0"/>
              </a:rPr>
              <a:t>Notice of Award (NoA)</a:t>
            </a:r>
          </a:p>
          <a:p>
            <a:pPr lvl="2" fontAlgn="auto">
              <a:spcAft>
                <a:spcPts val="0"/>
              </a:spcAft>
              <a:buFont typeface="Wingdings" pitchFamily="2" charset="2"/>
              <a:buChar char="§"/>
            </a:pPr>
            <a:r>
              <a:rPr lang="en-US" sz="2000" kern="1200" dirty="0" smtClean="0">
                <a:solidFill>
                  <a:srgbClr val="1078A5"/>
                </a:solidFill>
                <a:latin typeface="Arial" pitchFamily="34" charset="0"/>
                <a:cs typeface="Arial" pitchFamily="34" charset="0"/>
              </a:rPr>
              <a:t>Amount on the Budget Narrative</a:t>
            </a:r>
          </a:p>
          <a:p>
            <a:pPr lvl="2" fontAlgn="auto">
              <a:spcAft>
                <a:spcPts val="0"/>
              </a:spcAft>
              <a:buFont typeface="Wingdings" pitchFamily="2" charset="2"/>
              <a:buChar char="§"/>
            </a:pPr>
            <a:r>
              <a:rPr lang="en-US" sz="2000" kern="1200" dirty="0" smtClean="0">
                <a:solidFill>
                  <a:srgbClr val="1078A5"/>
                </a:solidFill>
                <a:latin typeface="Arial" pitchFamily="34" charset="0"/>
                <a:cs typeface="Arial" pitchFamily="34" charset="0"/>
              </a:rPr>
              <a:t>Amount on Contract Review Certification </a:t>
            </a:r>
          </a:p>
          <a:p>
            <a:pPr lvl="2" fontAlgn="auto">
              <a:spcAft>
                <a:spcPts val="0"/>
              </a:spcAft>
              <a:buFont typeface="Wingdings" pitchFamily="2" charset="2"/>
              <a:buChar char="§"/>
            </a:pPr>
            <a:r>
              <a:rPr lang="en-US" sz="2000" kern="1200" dirty="0" smtClean="0">
                <a:solidFill>
                  <a:srgbClr val="1078A5"/>
                </a:solidFill>
                <a:latin typeface="Arial" pitchFamily="34" charset="0"/>
                <a:cs typeface="Arial" pitchFamily="34" charset="0"/>
              </a:rPr>
              <a:t>Allocations Report</a:t>
            </a:r>
          </a:p>
          <a:p>
            <a:pPr lvl="1" fontAlgn="auto">
              <a:spcAft>
                <a:spcPts val="0"/>
              </a:spcAft>
            </a:pPr>
            <a:r>
              <a:rPr lang="en-US" sz="2200" dirty="0" smtClean="0">
                <a:latin typeface="Arial" pitchFamily="34" charset="0"/>
                <a:cs typeface="Arial" pitchFamily="34" charset="0"/>
              </a:rPr>
              <a:t>To access the SF 424A, use the U.S. </a:t>
            </a:r>
            <a:r>
              <a:rPr lang="en-US" sz="2200" dirty="0">
                <a:latin typeface="Arial" pitchFamily="34" charset="0"/>
                <a:cs typeface="Arial" pitchFamily="34" charset="0"/>
              </a:rPr>
              <a:t>PHS Grant Application </a:t>
            </a:r>
            <a:r>
              <a:rPr lang="en-US" sz="2200" dirty="0" smtClean="0">
                <a:latin typeface="Arial" pitchFamily="34" charset="0"/>
                <a:cs typeface="Arial" pitchFamily="34" charset="0"/>
              </a:rPr>
              <a:t>Packet (Form </a:t>
            </a:r>
            <a:r>
              <a:rPr lang="en-US" sz="2200" dirty="0">
                <a:latin typeface="Arial" pitchFamily="34" charset="0"/>
                <a:cs typeface="Arial" pitchFamily="34" charset="0"/>
              </a:rPr>
              <a:t>PHS </a:t>
            </a:r>
            <a:r>
              <a:rPr lang="en-US" sz="2200" dirty="0" smtClean="0">
                <a:latin typeface="Arial" pitchFamily="34" charset="0"/>
                <a:cs typeface="Arial" pitchFamily="34" charset="0"/>
              </a:rPr>
              <a:t>5161-1) </a:t>
            </a:r>
            <a:r>
              <a:rPr lang="en-US" sz="2200" u="sng" dirty="0" smtClean="0">
                <a:latin typeface="Arial" pitchFamily="34" charset="0"/>
                <a:cs typeface="Arial" pitchFamily="34" charset="0"/>
                <a:hlinkClick r:id="rId3"/>
              </a:rPr>
              <a:t>http</a:t>
            </a:r>
            <a:r>
              <a:rPr lang="en-US" sz="2200" u="sng" dirty="0">
                <a:latin typeface="Arial" pitchFamily="34" charset="0"/>
                <a:cs typeface="Arial" pitchFamily="34" charset="0"/>
                <a:hlinkClick r:id="rId3"/>
              </a:rPr>
              <a:t>://</a:t>
            </a:r>
            <a:r>
              <a:rPr lang="en-US" sz="2200" u="sng" dirty="0" smtClean="0">
                <a:latin typeface="Arial" pitchFamily="34" charset="0"/>
                <a:cs typeface="Arial" pitchFamily="34" charset="0"/>
                <a:hlinkClick r:id="rId3"/>
              </a:rPr>
              <a:t>www.hhs.gov/forms/PHS-5161-1.pdf</a:t>
            </a:r>
            <a:endParaRPr lang="en-US" sz="2200" dirty="0" smtClean="0">
              <a:latin typeface="Arial" pitchFamily="34" charset="0"/>
              <a:cs typeface="Arial" pitchFamily="34" charset="0"/>
            </a:endParaRPr>
          </a:p>
          <a:p>
            <a:pPr lvl="2" fontAlgn="auto">
              <a:spcAft>
                <a:spcPts val="0"/>
              </a:spcAft>
            </a:pPr>
            <a:endParaRPr lang="en-US" kern="1200" dirty="0" smtClean="0">
              <a:solidFill>
                <a:schemeClr val="tx1"/>
              </a:solidFill>
              <a:latin typeface="+mn-lt"/>
            </a:endParaRPr>
          </a:p>
          <a:p>
            <a:pPr lvl="2" fontAlgn="auto">
              <a:spcAft>
                <a:spcPts val="0"/>
              </a:spcAft>
            </a:pPr>
            <a:endParaRPr lang="en-US" b="0" kern="1200" dirty="0" smtClean="0">
              <a:solidFill>
                <a:prstClr val="black"/>
              </a:solidFill>
              <a:latin typeface="Arial" pitchFamily="34" charset="0"/>
              <a:ea typeface="+mn-ea"/>
              <a:cs typeface="Arial" pitchFamily="34" charset="0"/>
            </a:endParaRPr>
          </a:p>
          <a:p>
            <a:endParaRPr lang="en-US" sz="3400" dirty="0"/>
          </a:p>
        </p:txBody>
      </p:sp>
    </p:spTree>
    <p:extLst>
      <p:ext uri="{BB962C8B-B14F-4D97-AF65-F5344CB8AC3E}">
        <p14:creationId xmlns:p14="http://schemas.microsoft.com/office/powerpoint/2010/main" val="27208553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4809"/>
            <a:ext cx="6553200" cy="838200"/>
          </a:xfrm>
        </p:spPr>
        <p:txBody>
          <a:bodyPr/>
          <a:lstStyle/>
          <a:p>
            <a:r>
              <a:rPr lang="en-US" sz="3000" dirty="0" smtClean="0">
                <a:solidFill>
                  <a:schemeClr val="bg1"/>
                </a:solidFill>
              </a:rPr>
              <a:t>Budget Narrative</a:t>
            </a:r>
            <a:endParaRPr lang="en-US" sz="3000" dirty="0">
              <a:solidFill>
                <a:schemeClr val="bg1"/>
              </a:solidFill>
            </a:endParaRPr>
          </a:p>
        </p:txBody>
      </p:sp>
      <p:sp>
        <p:nvSpPr>
          <p:cNvPr id="3" name="Content Placeholder 2"/>
          <p:cNvSpPr>
            <a:spLocks noGrp="1"/>
          </p:cNvSpPr>
          <p:nvPr>
            <p:ph idx="1"/>
          </p:nvPr>
        </p:nvSpPr>
        <p:spPr>
          <a:xfrm>
            <a:off x="228600" y="1981200"/>
            <a:ext cx="8534400" cy="4495800"/>
          </a:xfrm>
        </p:spPr>
        <p:txBody>
          <a:bodyPr/>
          <a:lstStyle/>
          <a:p>
            <a:pPr marL="0" lvl="0" indent="0" fontAlgn="auto">
              <a:spcAft>
                <a:spcPts val="0"/>
              </a:spcAft>
            </a:pPr>
            <a:r>
              <a:rPr lang="en-US" sz="2400" b="1" kern="1200" dirty="0">
                <a:solidFill>
                  <a:srgbClr val="1078A5"/>
                </a:solidFill>
                <a:latin typeface="Arial" pitchFamily="34" charset="0"/>
                <a:cs typeface="Arial" pitchFamily="34" charset="0"/>
              </a:rPr>
              <a:t>Purpose: </a:t>
            </a:r>
            <a:r>
              <a:rPr lang="en-US" sz="2400" b="0" kern="1200" dirty="0" smtClean="0">
                <a:solidFill>
                  <a:srgbClr val="1078A5"/>
                </a:solidFill>
                <a:latin typeface="Arial" pitchFamily="34" charset="0"/>
                <a:cs typeface="Arial" pitchFamily="34" charset="0"/>
              </a:rPr>
              <a:t>A reporting </a:t>
            </a:r>
            <a:r>
              <a:rPr lang="en-US" sz="2400" b="0" kern="1200" dirty="0">
                <a:solidFill>
                  <a:srgbClr val="1078A5"/>
                </a:solidFill>
                <a:latin typeface="Arial" pitchFamily="34" charset="0"/>
                <a:cs typeface="Arial" pitchFamily="34" charset="0"/>
              </a:rPr>
              <a:t>tool that provides </a:t>
            </a:r>
            <a:r>
              <a:rPr lang="en-US" sz="2400" b="0" kern="1200" dirty="0" smtClean="0">
                <a:solidFill>
                  <a:srgbClr val="1078A5"/>
                </a:solidFill>
                <a:latin typeface="Arial" pitchFamily="34" charset="0"/>
                <a:cs typeface="Arial" pitchFamily="34" charset="0"/>
              </a:rPr>
              <a:t>justification </a:t>
            </a:r>
            <a:r>
              <a:rPr lang="en-US" sz="2400" b="0" kern="1200" dirty="0">
                <a:solidFill>
                  <a:srgbClr val="1078A5"/>
                </a:solidFill>
                <a:latin typeface="Arial" pitchFamily="34" charset="0"/>
                <a:cs typeface="Arial" pitchFamily="34" charset="0"/>
              </a:rPr>
              <a:t>for all budgeted line items with regard to: </a:t>
            </a:r>
          </a:p>
          <a:p>
            <a:pPr marL="0" lvl="0" indent="0" fontAlgn="auto">
              <a:spcAft>
                <a:spcPts val="0"/>
              </a:spcAft>
            </a:pPr>
            <a:endParaRPr lang="en-US" sz="2400" b="0" kern="1200" dirty="0" smtClean="0">
              <a:solidFill>
                <a:srgbClr val="1078A5"/>
              </a:solidFill>
              <a:latin typeface="Arial" pitchFamily="34" charset="0"/>
              <a:cs typeface="Arial" pitchFamily="34" charset="0"/>
            </a:endParaRPr>
          </a:p>
          <a:p>
            <a:pPr marL="342900" lvl="0" indent="-342900" fontAlgn="auto">
              <a:spcAft>
                <a:spcPts val="0"/>
              </a:spcAft>
              <a:buFont typeface="Arial" pitchFamily="34" charset="0"/>
              <a:buChar char="•"/>
            </a:pPr>
            <a:r>
              <a:rPr lang="en-US" sz="2000" b="0" kern="1200" dirty="0" smtClean="0">
                <a:solidFill>
                  <a:srgbClr val="1078A5"/>
                </a:solidFill>
                <a:latin typeface="Arial" pitchFamily="34" charset="0"/>
                <a:cs typeface="Arial" pitchFamily="34" charset="0"/>
              </a:rPr>
              <a:t>Administration</a:t>
            </a:r>
          </a:p>
          <a:p>
            <a:pPr marL="342900" lvl="0" indent="-342900" fontAlgn="auto">
              <a:spcAft>
                <a:spcPts val="0"/>
              </a:spcAft>
              <a:buFont typeface="Arial" pitchFamily="34" charset="0"/>
              <a:buChar char="•"/>
            </a:pPr>
            <a:r>
              <a:rPr lang="en-US" sz="2000" b="0" kern="1200" dirty="0" smtClean="0">
                <a:solidFill>
                  <a:srgbClr val="1078A5"/>
                </a:solidFill>
                <a:latin typeface="Arial" pitchFamily="34" charset="0"/>
                <a:cs typeface="Arial" pitchFamily="34" charset="0"/>
              </a:rPr>
              <a:t>Clinical Quality Management</a:t>
            </a:r>
          </a:p>
          <a:p>
            <a:pPr marL="342900" lvl="0" indent="-342900" fontAlgn="auto">
              <a:spcAft>
                <a:spcPts val="0"/>
              </a:spcAft>
              <a:buFont typeface="Arial" pitchFamily="34" charset="0"/>
              <a:buChar char="•"/>
            </a:pPr>
            <a:r>
              <a:rPr lang="en-US" sz="2000" b="0" kern="1200" dirty="0" smtClean="0">
                <a:solidFill>
                  <a:srgbClr val="1078A5"/>
                </a:solidFill>
                <a:latin typeface="Arial" pitchFamily="34" charset="0"/>
                <a:cs typeface="Arial" pitchFamily="34" charset="0"/>
              </a:rPr>
              <a:t>HIV </a:t>
            </a:r>
            <a:r>
              <a:rPr lang="en-US" sz="2000" kern="1200" dirty="0">
                <a:solidFill>
                  <a:srgbClr val="1078A5"/>
                </a:solidFill>
                <a:latin typeface="Arial" pitchFamily="34" charset="0"/>
                <a:cs typeface="Arial" pitchFamily="34" charset="0"/>
              </a:rPr>
              <a:t>S</a:t>
            </a:r>
            <a:r>
              <a:rPr lang="en-US" sz="2000" b="0" kern="1200" dirty="0" smtClean="0">
                <a:solidFill>
                  <a:srgbClr val="1078A5"/>
                </a:solidFill>
                <a:latin typeface="Arial" pitchFamily="34" charset="0"/>
                <a:cs typeface="Arial" pitchFamily="34" charset="0"/>
              </a:rPr>
              <a:t>ervices</a:t>
            </a:r>
          </a:p>
          <a:p>
            <a:pPr marL="342900" lvl="0" indent="-342900" fontAlgn="auto">
              <a:spcAft>
                <a:spcPts val="0"/>
              </a:spcAft>
              <a:buFont typeface="Arial" pitchFamily="34" charset="0"/>
              <a:buChar char="•"/>
            </a:pPr>
            <a:r>
              <a:rPr lang="en-US" sz="2000" b="0" kern="1200" dirty="0" smtClean="0">
                <a:solidFill>
                  <a:srgbClr val="1078A5"/>
                </a:solidFill>
                <a:latin typeface="Arial" pitchFamily="34" charset="0"/>
                <a:cs typeface="Arial" pitchFamily="34" charset="0"/>
              </a:rPr>
              <a:t>MAI</a:t>
            </a:r>
          </a:p>
          <a:p>
            <a:endParaRPr lang="en-US" sz="3000" b="0" dirty="0">
              <a:solidFill>
                <a:srgbClr val="1078A5"/>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353"/>
            <a:ext cx="7162800" cy="838200"/>
          </a:xfrm>
        </p:spPr>
        <p:txBody>
          <a:bodyPr/>
          <a:lstStyle/>
          <a:p>
            <a:r>
              <a:rPr lang="en-US" dirty="0" smtClean="0"/>
              <a:t> </a:t>
            </a:r>
            <a:r>
              <a:rPr lang="en-US" sz="3000" dirty="0" smtClean="0">
                <a:solidFill>
                  <a:schemeClr val="bg1"/>
                </a:solidFill>
              </a:rPr>
              <a:t>Budget Narrative</a:t>
            </a:r>
            <a:endParaRPr lang="en-US" sz="3000" dirty="0">
              <a:solidFill>
                <a:schemeClr val="bg1"/>
              </a:solidFill>
            </a:endParaRPr>
          </a:p>
        </p:txBody>
      </p:sp>
      <p:sp>
        <p:nvSpPr>
          <p:cNvPr id="3" name="Content Placeholder 2"/>
          <p:cNvSpPr>
            <a:spLocks noGrp="1"/>
          </p:cNvSpPr>
          <p:nvPr>
            <p:ph idx="1"/>
          </p:nvPr>
        </p:nvSpPr>
        <p:spPr>
          <a:xfrm>
            <a:off x="152400" y="1295400"/>
            <a:ext cx="8610600" cy="5410200"/>
          </a:xfrm>
        </p:spPr>
        <p:txBody>
          <a:bodyPr/>
          <a:lstStyle/>
          <a:p>
            <a:endParaRPr lang="en-US" sz="2400" b="0" dirty="0" smtClean="0"/>
          </a:p>
          <a:p>
            <a:endParaRPr lang="en-US" sz="2400" dirty="0"/>
          </a:p>
          <a:p>
            <a:r>
              <a:rPr lang="en-US" sz="2400" b="0" dirty="0" smtClean="0"/>
              <a:t>Includes </a:t>
            </a:r>
            <a:r>
              <a:rPr lang="en-US" sz="2400" b="0" dirty="0"/>
              <a:t>a “Justification Column”- grantee should be specific in response and clearly state how the efforts/activities for each object class category make a contributing impact to support the Part A HIV service delivery system.  </a:t>
            </a:r>
            <a:r>
              <a:rPr lang="en-US" sz="2400" b="1" i="1" u="sng" dirty="0">
                <a:solidFill>
                  <a:srgbClr val="1078A5"/>
                </a:solidFill>
              </a:rPr>
              <a:t>The </a:t>
            </a:r>
            <a:r>
              <a:rPr lang="en-US" sz="2400" b="1" i="1" u="sng" dirty="0" smtClean="0">
                <a:solidFill>
                  <a:srgbClr val="1078A5"/>
                </a:solidFill>
              </a:rPr>
              <a:t>justification </a:t>
            </a:r>
            <a:r>
              <a:rPr lang="en-US" sz="2400" b="1" i="1" u="sng" dirty="0">
                <a:solidFill>
                  <a:srgbClr val="1078A5"/>
                </a:solidFill>
              </a:rPr>
              <a:t>column is an integral part of the table.</a:t>
            </a:r>
            <a:r>
              <a:rPr lang="en-US" sz="2400" b="1" u="sng" dirty="0">
                <a:solidFill>
                  <a:srgbClr val="1078A5"/>
                </a:solidFill>
              </a:rPr>
              <a:t> </a:t>
            </a:r>
          </a:p>
        </p:txBody>
      </p:sp>
    </p:spTree>
    <p:extLst>
      <p:ext uri="{BB962C8B-B14F-4D97-AF65-F5344CB8AC3E}">
        <p14:creationId xmlns:p14="http://schemas.microsoft.com/office/powerpoint/2010/main" val="42146356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1601"/>
            <a:ext cx="8997254" cy="5379225"/>
            <a:chOff x="0" y="227314"/>
            <a:chExt cx="9144000" cy="6243791"/>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7864"/>
              <a:ext cx="9144000" cy="3162271"/>
            </a:xfrm>
            <a:prstGeom prst="rect">
              <a:avLst/>
            </a:prstGeom>
          </p:spPr>
        </p:pic>
        <p:sp>
          <p:nvSpPr>
            <p:cNvPr id="6" name="Oval 5"/>
            <p:cNvSpPr/>
            <p:nvPr/>
          </p:nvSpPr>
          <p:spPr>
            <a:xfrm>
              <a:off x="0" y="2362200"/>
              <a:ext cx="838200" cy="6095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5972" y="1137017"/>
              <a:ext cx="6539205" cy="607314"/>
            </a:xfrm>
            <a:prstGeom prst="rect">
              <a:avLst/>
            </a:prstGeom>
            <a:noFill/>
            <a:ln>
              <a:solidFill>
                <a:srgbClr val="FF0000"/>
              </a:solidFill>
            </a:ln>
          </p:spPr>
          <p:txBody>
            <a:bodyPr wrap="none" rtlCol="0">
              <a:spAutoFit/>
            </a:bodyPr>
            <a:lstStyle/>
            <a:p>
              <a:r>
                <a:rPr lang="en-US" sz="1400" dirty="0" smtClean="0"/>
                <a:t>All positions budgeted less than 100 percent to the Ryan White Part A Program</a:t>
              </a:r>
            </a:p>
            <a:p>
              <a:r>
                <a:rPr lang="en-US" sz="1400" dirty="0" smtClean="0"/>
                <a:t>include the other funding sources of that position </a:t>
              </a:r>
              <a:endParaRPr lang="en-US" sz="1400" dirty="0"/>
            </a:p>
          </p:txBody>
        </p:sp>
        <p:cxnSp>
          <p:nvCxnSpPr>
            <p:cNvPr id="8" name="Straight Arrow Connector 7"/>
            <p:cNvCxnSpPr/>
            <p:nvPr/>
          </p:nvCxnSpPr>
          <p:spPr>
            <a:xfrm flipH="1">
              <a:off x="609600" y="1721792"/>
              <a:ext cx="609600" cy="64040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096000" y="2041996"/>
              <a:ext cx="121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810001" y="227314"/>
              <a:ext cx="4939382" cy="696794"/>
            </a:xfrm>
            <a:prstGeom prst="rect">
              <a:avLst/>
            </a:prstGeom>
            <a:noFill/>
            <a:ln>
              <a:solidFill>
                <a:srgbClr val="FF0000"/>
              </a:solidFill>
            </a:ln>
          </p:spPr>
          <p:txBody>
            <a:bodyPr wrap="none" rtlCol="0">
              <a:spAutoFit/>
            </a:bodyPr>
            <a:lstStyle/>
            <a:p>
              <a:r>
                <a:rPr lang="en-US" sz="1400" b="1" dirty="0" smtClean="0"/>
                <a:t>IMPORTANT! </a:t>
              </a:r>
              <a:r>
                <a:rPr lang="en-US" sz="1400" dirty="0" smtClean="0"/>
                <a:t>Clearly explain how each activity impact the </a:t>
              </a:r>
            </a:p>
            <a:p>
              <a:r>
                <a:rPr lang="en-US" sz="1400" dirty="0" smtClean="0"/>
                <a:t>Part A HIV service delivery system</a:t>
              </a:r>
              <a:endParaRPr lang="en-US" sz="1400" dirty="0"/>
            </a:p>
          </p:txBody>
        </p:sp>
        <p:cxnSp>
          <p:nvCxnSpPr>
            <p:cNvPr id="11" name="Straight Arrow Connector 10"/>
            <p:cNvCxnSpPr/>
            <p:nvPr/>
          </p:nvCxnSpPr>
          <p:spPr>
            <a:xfrm>
              <a:off x="6501931" y="816673"/>
              <a:ext cx="203669" cy="122532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33600" y="6096000"/>
              <a:ext cx="4807420" cy="375105"/>
            </a:xfrm>
            <a:prstGeom prst="rect">
              <a:avLst/>
            </a:prstGeom>
            <a:noFill/>
            <a:ln>
              <a:solidFill>
                <a:srgbClr val="FF0000"/>
              </a:solidFill>
            </a:ln>
          </p:spPr>
          <p:txBody>
            <a:bodyPr wrap="none" rtlCol="0">
              <a:spAutoFit/>
            </a:bodyPr>
            <a:lstStyle/>
            <a:p>
              <a:r>
                <a:rPr lang="en-US" sz="1500" dirty="0" smtClean="0"/>
                <a:t>Total amounts listed must match the revised SF 424A</a:t>
              </a:r>
              <a:endParaRPr lang="en-US" sz="1500" dirty="0"/>
            </a:p>
          </p:txBody>
        </p:sp>
        <p:sp>
          <p:nvSpPr>
            <p:cNvPr id="13" name="Oval 12"/>
            <p:cNvSpPr/>
            <p:nvPr/>
          </p:nvSpPr>
          <p:spPr>
            <a:xfrm>
              <a:off x="1219200" y="3823138"/>
              <a:ext cx="3200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a:off x="3352800" y="4280338"/>
              <a:ext cx="572982" cy="181566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5" name="Title 1"/>
          <p:cNvSpPr>
            <a:spLocks noGrp="1"/>
          </p:cNvSpPr>
          <p:nvPr>
            <p:ph type="title"/>
          </p:nvPr>
        </p:nvSpPr>
        <p:spPr>
          <a:xfrm>
            <a:off x="1038814" y="76200"/>
            <a:ext cx="6553200" cy="838200"/>
          </a:xfrm>
        </p:spPr>
        <p:txBody>
          <a:bodyPr/>
          <a:lstStyle/>
          <a:p>
            <a:r>
              <a:rPr lang="en-US" sz="3000" dirty="0" smtClean="0">
                <a:solidFill>
                  <a:schemeClr val="bg1"/>
                </a:solidFill>
              </a:rPr>
              <a:t>Budget Narrative</a:t>
            </a:r>
            <a:endParaRPr lang="en-US" sz="3000" dirty="0">
              <a:solidFill>
                <a:schemeClr val="bg1"/>
              </a:solidFill>
            </a:endParaRPr>
          </a:p>
        </p:txBody>
      </p:sp>
    </p:spTree>
    <p:extLst>
      <p:ext uri="{BB962C8B-B14F-4D97-AF65-F5344CB8AC3E}">
        <p14:creationId xmlns:p14="http://schemas.microsoft.com/office/powerpoint/2010/main" val="40703928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265"/>
            <a:ext cx="7467600" cy="838200"/>
          </a:xfrm>
        </p:spPr>
        <p:txBody>
          <a:bodyPr/>
          <a:lstStyle/>
          <a:p>
            <a:r>
              <a:rPr lang="en-US" sz="2700" dirty="0" smtClean="0">
                <a:solidFill>
                  <a:schemeClr val="bg1"/>
                </a:solidFill>
              </a:rPr>
              <a:t>Budget Narrative – Checkpoints</a:t>
            </a:r>
            <a:endParaRPr lang="en-US" sz="2700" dirty="0">
              <a:solidFill>
                <a:schemeClr val="bg1"/>
              </a:solidFill>
            </a:endParaRPr>
          </a:p>
        </p:txBody>
      </p:sp>
      <p:sp>
        <p:nvSpPr>
          <p:cNvPr id="3" name="Content Placeholder 2"/>
          <p:cNvSpPr>
            <a:spLocks noGrp="1"/>
          </p:cNvSpPr>
          <p:nvPr>
            <p:ph idx="1"/>
          </p:nvPr>
        </p:nvSpPr>
        <p:spPr>
          <a:xfrm>
            <a:off x="304800" y="1371600"/>
            <a:ext cx="8534400" cy="5410200"/>
          </a:xfrm>
        </p:spPr>
        <p:txBody>
          <a:bodyPr/>
          <a:lstStyle/>
          <a:p>
            <a:r>
              <a:rPr lang="en-US" sz="2800" b="1" dirty="0">
                <a:latin typeface="Arial" pitchFamily="34" charset="0"/>
                <a:cs typeface="Arial" pitchFamily="34" charset="0"/>
              </a:rPr>
              <a:t>Before submitting your b</a:t>
            </a:r>
            <a:r>
              <a:rPr lang="en-US" sz="2800" b="1" dirty="0" smtClean="0">
                <a:latin typeface="Arial" pitchFamily="34" charset="0"/>
                <a:cs typeface="Arial" pitchFamily="34" charset="0"/>
              </a:rPr>
              <a:t>udget narrative, </a:t>
            </a:r>
            <a:r>
              <a:rPr lang="en-US" sz="2800" b="1" dirty="0">
                <a:latin typeface="Arial" pitchFamily="34" charset="0"/>
                <a:cs typeface="Arial" pitchFamily="34" charset="0"/>
              </a:rPr>
              <a:t>ensure compliance with the following</a:t>
            </a:r>
            <a:r>
              <a:rPr lang="en-US" sz="2800" b="1" dirty="0" smtClean="0">
                <a:latin typeface="Arial" pitchFamily="34" charset="0"/>
                <a:cs typeface="Arial" pitchFamily="34" charset="0"/>
              </a:rPr>
              <a:t>:</a:t>
            </a:r>
          </a:p>
          <a:p>
            <a:endParaRPr lang="en-US" sz="2400" dirty="0"/>
          </a:p>
          <a:p>
            <a:pPr lvl="1" indent="-342900"/>
            <a:r>
              <a:rPr lang="en-US" sz="2200" dirty="0" smtClean="0"/>
              <a:t>Admin </a:t>
            </a:r>
            <a:r>
              <a:rPr lang="en-US" sz="2200" dirty="0"/>
              <a:t>Cost ≤</a:t>
            </a:r>
            <a:r>
              <a:rPr lang="en-US" sz="2200" dirty="0" smtClean="0"/>
              <a:t>10</a:t>
            </a:r>
            <a:r>
              <a:rPr lang="en-US" sz="2200" dirty="0"/>
              <a:t> </a:t>
            </a:r>
            <a:r>
              <a:rPr lang="en-US" sz="2200" dirty="0" smtClean="0"/>
              <a:t>percent</a:t>
            </a:r>
            <a:endParaRPr lang="en-US" sz="2200" dirty="0"/>
          </a:p>
          <a:p>
            <a:pPr lvl="1" indent="-342900"/>
            <a:r>
              <a:rPr lang="en-US" sz="2200" dirty="0"/>
              <a:t>Clinical Quality Management </a:t>
            </a:r>
            <a:r>
              <a:rPr lang="en-US" sz="2200" dirty="0" smtClean="0"/>
              <a:t>≤ 5 percent </a:t>
            </a:r>
            <a:r>
              <a:rPr lang="en-US" sz="2200" dirty="0"/>
              <a:t>or $3 </a:t>
            </a:r>
            <a:r>
              <a:rPr lang="en-US" sz="2200" dirty="0" smtClean="0"/>
              <a:t>million, </a:t>
            </a:r>
            <a:r>
              <a:rPr lang="en-US" sz="2200" dirty="0"/>
              <a:t>whichever is </a:t>
            </a:r>
            <a:r>
              <a:rPr lang="en-US" sz="2200" dirty="0" smtClean="0"/>
              <a:t>less</a:t>
            </a:r>
            <a:endParaRPr lang="en-US" sz="2200" dirty="0"/>
          </a:p>
          <a:p>
            <a:pPr lvl="1" indent="-342900"/>
            <a:r>
              <a:rPr lang="en-US" sz="2200" dirty="0"/>
              <a:t>Cross reference with Allocations Table and </a:t>
            </a:r>
            <a:r>
              <a:rPr lang="en-US" sz="2200" dirty="0" smtClean="0"/>
              <a:t>SF 424A</a:t>
            </a:r>
          </a:p>
          <a:p>
            <a:pPr marL="400050" lvl="1" indent="0">
              <a:buNone/>
            </a:pPr>
            <a:endParaRPr lang="en-US" sz="1000" dirty="0"/>
          </a:p>
          <a:p>
            <a:pPr marL="0" indent="0"/>
            <a:r>
              <a:rPr lang="en-US" sz="2400" dirty="0" smtClean="0"/>
              <a:t>Personnel:</a:t>
            </a:r>
            <a:endParaRPr lang="en-US" sz="2400" dirty="0"/>
          </a:p>
          <a:p>
            <a:pPr lvl="1" indent="-342900"/>
            <a:r>
              <a:rPr lang="en-US" sz="2200" dirty="0" smtClean="0"/>
              <a:t>Personnel cost include percent of time and effort as documented in the justification column</a:t>
            </a:r>
          </a:p>
          <a:p>
            <a:pPr lvl="1" indent="-342900"/>
            <a:r>
              <a:rPr lang="en-US" sz="2200" dirty="0" smtClean="0"/>
              <a:t>Award </a:t>
            </a:r>
            <a:r>
              <a:rPr lang="en-US" sz="2200" dirty="0"/>
              <a:t>funds were not used to pay the salary of an individual at a rate in excess of Executive Level II or $179,700 or $</a:t>
            </a:r>
            <a:r>
              <a:rPr lang="en-US" sz="2200" dirty="0" smtClean="0"/>
              <a:t>86/hour</a:t>
            </a:r>
            <a:endParaRPr lang="en-US" dirty="0" smtClean="0"/>
          </a:p>
          <a:p>
            <a:pPr marL="0" indent="0"/>
            <a:endParaRPr lang="en-US" dirty="0" smtClean="0"/>
          </a:p>
        </p:txBody>
      </p:sp>
    </p:spTree>
    <p:extLst>
      <p:ext uri="{BB962C8B-B14F-4D97-AF65-F5344CB8AC3E}">
        <p14:creationId xmlns:p14="http://schemas.microsoft.com/office/powerpoint/2010/main" val="42153215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1"/>
            <a:ext cx="6553200" cy="838200"/>
          </a:xfrm>
        </p:spPr>
        <p:txBody>
          <a:bodyPr/>
          <a:lstStyle/>
          <a:p>
            <a:r>
              <a:rPr lang="en-US" sz="3000" dirty="0" smtClean="0">
                <a:solidFill>
                  <a:schemeClr val="bg1"/>
                </a:solidFill>
              </a:rPr>
              <a:t>Implementation Plan</a:t>
            </a:r>
            <a:endParaRPr lang="en-US" sz="3000" dirty="0">
              <a:solidFill>
                <a:schemeClr val="bg1"/>
              </a:solidFill>
            </a:endParaRPr>
          </a:p>
        </p:txBody>
      </p:sp>
      <p:sp>
        <p:nvSpPr>
          <p:cNvPr id="5" name="Content Placeholder 4"/>
          <p:cNvSpPr>
            <a:spLocks noGrp="1"/>
          </p:cNvSpPr>
          <p:nvPr>
            <p:ph idx="1"/>
          </p:nvPr>
        </p:nvSpPr>
        <p:spPr>
          <a:xfrm>
            <a:off x="457200" y="1371600"/>
            <a:ext cx="8229600" cy="3581400"/>
          </a:xfrm>
        </p:spPr>
        <p:txBody>
          <a:bodyPr>
            <a:normAutofit/>
          </a:bodyPr>
          <a:lstStyle/>
          <a:p>
            <a:pPr>
              <a:buFont typeface="Arial" pitchFamily="34" charset="0"/>
              <a:buNone/>
              <a:defRPr/>
            </a:pPr>
            <a:endParaRPr lang="en-US" sz="2400" b="1" dirty="0" smtClean="0"/>
          </a:p>
          <a:p>
            <a:pPr>
              <a:buFont typeface="Arial" pitchFamily="34" charset="0"/>
              <a:buNone/>
              <a:defRPr/>
            </a:pPr>
            <a:r>
              <a:rPr lang="en-US" sz="2400" b="1" dirty="0" smtClean="0"/>
              <a:t>Purpose: </a:t>
            </a:r>
            <a:r>
              <a:rPr lang="en-US" sz="2400" b="0" dirty="0" smtClean="0"/>
              <a:t>Identifies </a:t>
            </a:r>
            <a:r>
              <a:rPr lang="en-US" sz="2400" b="0" dirty="0"/>
              <a:t>core medical and support </a:t>
            </a:r>
            <a:r>
              <a:rPr lang="en-US" sz="2400" b="0" dirty="0" smtClean="0"/>
              <a:t>services </a:t>
            </a:r>
            <a:r>
              <a:rPr lang="en-US" sz="2400" b="0" dirty="0"/>
              <a:t>categories prioritized and funded by the </a:t>
            </a:r>
            <a:r>
              <a:rPr lang="en-US" sz="2400" b="0" dirty="0" smtClean="0"/>
              <a:t>Planning </a:t>
            </a:r>
            <a:r>
              <a:rPr lang="en-US" sz="2400" dirty="0"/>
              <a:t>C</a:t>
            </a:r>
            <a:r>
              <a:rPr lang="en-US" sz="2400" b="0" dirty="0" smtClean="0"/>
              <a:t>ouncil </a:t>
            </a:r>
            <a:r>
              <a:rPr lang="en-US" sz="2400" b="0" dirty="0"/>
              <a:t>or through local community planning processes.  It also contains goals and objectives that </a:t>
            </a:r>
            <a:r>
              <a:rPr lang="en-US" sz="2400" b="0" dirty="0" smtClean="0"/>
              <a:t>describe how </a:t>
            </a:r>
            <a:r>
              <a:rPr lang="en-US" sz="2400" b="0" dirty="0"/>
              <a:t>funded services are implemented to achieve program outcomes</a:t>
            </a:r>
            <a:r>
              <a:rPr lang="en-US" sz="2400" b="0" dirty="0" smtClean="0"/>
              <a:t>.</a:t>
            </a:r>
            <a:endParaRPr lang="en-US" dirty="0" smtClean="0"/>
          </a:p>
        </p:txBody>
      </p:sp>
    </p:spTree>
    <p:extLst>
      <p:ext uri="{BB962C8B-B14F-4D97-AF65-F5344CB8AC3E}">
        <p14:creationId xmlns:p14="http://schemas.microsoft.com/office/powerpoint/2010/main" val="14668536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553200" cy="838200"/>
          </a:xfrm>
        </p:spPr>
        <p:txBody>
          <a:bodyPr/>
          <a:lstStyle/>
          <a:p>
            <a:r>
              <a:rPr lang="en-US" sz="3200" dirty="0" smtClean="0">
                <a:solidFill>
                  <a:schemeClr val="bg1"/>
                </a:solidFill>
                <a:latin typeface="Arial Black" pitchFamily="34" charset="0"/>
                <a:cs typeface="Arial" pitchFamily="34" charset="0"/>
              </a:rPr>
              <a:t>Housekeeping Rules</a:t>
            </a:r>
            <a:endParaRPr lang="en-US" sz="3200" dirty="0">
              <a:solidFill>
                <a:schemeClr val="bg1"/>
              </a:solidFill>
              <a:latin typeface="Arial Black" pitchFamily="34" charset="0"/>
              <a:cs typeface="Arial" pitchFamily="34" charset="0"/>
            </a:endParaRPr>
          </a:p>
        </p:txBody>
      </p:sp>
      <p:sp>
        <p:nvSpPr>
          <p:cNvPr id="3" name="Content Placeholder 2"/>
          <p:cNvSpPr>
            <a:spLocks noGrp="1"/>
          </p:cNvSpPr>
          <p:nvPr>
            <p:ph idx="1"/>
          </p:nvPr>
        </p:nvSpPr>
        <p:spPr>
          <a:xfrm>
            <a:off x="457200" y="1600200"/>
            <a:ext cx="8305800" cy="3916362"/>
          </a:xfrm>
        </p:spPr>
        <p:txBody>
          <a:bodyPr/>
          <a:lstStyle/>
          <a:p>
            <a:endParaRPr lang="en-US" b="0" dirty="0" smtClean="0">
              <a:latin typeface="+mn-lt"/>
              <a:cs typeface="Arial" pitchFamily="34" charset="0"/>
            </a:endParaRPr>
          </a:p>
          <a:p>
            <a:pPr marL="457200" indent="-457200">
              <a:buFont typeface="Arial" pitchFamily="34" charset="0"/>
              <a:buChar char="•"/>
            </a:pPr>
            <a:r>
              <a:rPr lang="en-US" b="0" dirty="0" smtClean="0">
                <a:latin typeface="+mn-lt"/>
                <a:cs typeface="Arial" pitchFamily="34" charset="0"/>
              </a:rPr>
              <a:t>Please hold all questions until the designated sections breaks.</a:t>
            </a:r>
          </a:p>
          <a:p>
            <a:pPr marL="457200" indent="-457200">
              <a:buFont typeface="Arial" pitchFamily="34" charset="0"/>
              <a:buChar char="•"/>
            </a:pPr>
            <a:r>
              <a:rPr lang="en-US" dirty="0" smtClean="0">
                <a:cs typeface="Arial" pitchFamily="34" charset="0"/>
              </a:rPr>
              <a:t>Break for a 10 </a:t>
            </a:r>
            <a:r>
              <a:rPr lang="en-US" dirty="0" err="1" smtClean="0">
                <a:cs typeface="Arial" pitchFamily="34" charset="0"/>
              </a:rPr>
              <a:t>mins</a:t>
            </a:r>
            <a:r>
              <a:rPr lang="en-US" dirty="0" smtClean="0">
                <a:cs typeface="Arial" pitchFamily="34" charset="0"/>
              </a:rPr>
              <a:t> activity.</a:t>
            </a:r>
            <a:endParaRPr lang="en-US" b="0" dirty="0" smtClean="0">
              <a:latin typeface="+mn-lt"/>
              <a:cs typeface="Arial" pitchFamily="34" charset="0"/>
            </a:endParaRPr>
          </a:p>
          <a:p>
            <a:pPr marL="0" indent="0"/>
            <a:endParaRPr lang="en-US" b="0" dirty="0">
              <a:cs typeface="Arial" pitchFamily="34" charset="0"/>
            </a:endParaRPr>
          </a:p>
        </p:txBody>
      </p:sp>
    </p:spTree>
    <p:extLst>
      <p:ext uri="{BB962C8B-B14F-4D97-AF65-F5344CB8AC3E}">
        <p14:creationId xmlns:p14="http://schemas.microsoft.com/office/powerpoint/2010/main" val="5284835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553200" cy="838200"/>
          </a:xfrm>
        </p:spPr>
        <p:txBody>
          <a:bodyPr/>
          <a:lstStyle/>
          <a:p>
            <a:r>
              <a:rPr lang="en-US" sz="2800" dirty="0" smtClean="0">
                <a:solidFill>
                  <a:schemeClr val="bg1"/>
                </a:solidFill>
              </a:rPr>
              <a:t>Implementation Plan </a:t>
            </a:r>
            <a:br>
              <a:rPr lang="en-US" sz="2800" dirty="0" smtClean="0">
                <a:solidFill>
                  <a:schemeClr val="bg1"/>
                </a:solidFill>
              </a:rPr>
            </a:br>
            <a:r>
              <a:rPr lang="en-US" sz="2800" dirty="0" smtClean="0">
                <a:solidFill>
                  <a:schemeClr val="bg1"/>
                </a:solidFill>
              </a:rPr>
              <a:t>Key Components</a:t>
            </a:r>
            <a:endParaRPr lang="en-US" sz="2800" dirty="0">
              <a:solidFill>
                <a:schemeClr val="bg1"/>
              </a:solidFill>
            </a:endParaRPr>
          </a:p>
        </p:txBody>
      </p:sp>
      <p:sp>
        <p:nvSpPr>
          <p:cNvPr id="3" name="Content Placeholder 2"/>
          <p:cNvSpPr>
            <a:spLocks noGrp="1"/>
          </p:cNvSpPr>
          <p:nvPr>
            <p:ph sz="half" idx="1"/>
          </p:nvPr>
        </p:nvSpPr>
        <p:spPr>
          <a:xfrm>
            <a:off x="533400" y="1524000"/>
            <a:ext cx="3429000" cy="3916362"/>
          </a:xfrm>
        </p:spPr>
        <p:txBody>
          <a:bodyPr/>
          <a:lstStyle/>
          <a:p>
            <a:pPr marL="457200" indent="-457200">
              <a:buFont typeface="Arial" pitchFamily="34" charset="0"/>
              <a:buChar char="•"/>
            </a:pPr>
            <a:r>
              <a:rPr lang="en-US" dirty="0" smtClean="0"/>
              <a:t>Goals</a:t>
            </a:r>
          </a:p>
          <a:p>
            <a:pPr marL="457200" indent="-457200">
              <a:buFont typeface="Arial" pitchFamily="34" charset="0"/>
              <a:buChar char="•"/>
            </a:pPr>
            <a:r>
              <a:rPr lang="en-US" dirty="0" smtClean="0"/>
              <a:t>Objectives</a:t>
            </a:r>
          </a:p>
          <a:p>
            <a:pPr marL="457200" indent="-457200">
              <a:buFont typeface="Arial" pitchFamily="34" charset="0"/>
              <a:buChar char="•"/>
            </a:pPr>
            <a:r>
              <a:rPr lang="en-US" dirty="0" smtClean="0"/>
              <a:t>Outcomes</a:t>
            </a:r>
          </a:p>
          <a:p>
            <a:pPr marL="457200" indent="-457200">
              <a:buFont typeface="Arial" pitchFamily="34" charset="0"/>
              <a:buChar char="•"/>
            </a:pPr>
            <a:r>
              <a:rPr lang="en-US" dirty="0" smtClean="0"/>
              <a:t>Service Category</a:t>
            </a:r>
          </a:p>
          <a:p>
            <a:pPr marL="857250" lvl="1" indent="-457200">
              <a:buFont typeface="Wingdings" pitchFamily="2" charset="2"/>
              <a:buChar char="§"/>
            </a:pPr>
            <a:r>
              <a:rPr lang="en-US" dirty="0" smtClean="0"/>
              <a:t>Name</a:t>
            </a:r>
          </a:p>
          <a:p>
            <a:pPr marL="857250" lvl="1" indent="-457200">
              <a:buFont typeface="Wingdings" pitchFamily="2" charset="2"/>
              <a:buChar char="§"/>
            </a:pPr>
            <a:r>
              <a:rPr lang="en-US" dirty="0" smtClean="0"/>
              <a:t>Priority Number</a:t>
            </a:r>
          </a:p>
          <a:p>
            <a:pPr marL="857250" lvl="1" indent="-457200">
              <a:buFont typeface="Wingdings" pitchFamily="2" charset="2"/>
              <a:buChar char="§"/>
            </a:pPr>
            <a:r>
              <a:rPr lang="en-US" dirty="0" smtClean="0"/>
              <a:t>Allocation Amount</a:t>
            </a:r>
          </a:p>
          <a:p>
            <a:pPr marL="857250" lvl="1" indent="-457200">
              <a:buFont typeface="Arial" pitchFamily="34" charset="0"/>
              <a:buChar char="•"/>
            </a:pPr>
            <a:endParaRPr lang="en-US" dirty="0"/>
          </a:p>
        </p:txBody>
      </p:sp>
      <p:sp>
        <p:nvSpPr>
          <p:cNvPr id="4" name="Content Placeholder 3"/>
          <p:cNvSpPr>
            <a:spLocks noGrp="1"/>
          </p:cNvSpPr>
          <p:nvPr>
            <p:ph sz="half" idx="2"/>
          </p:nvPr>
        </p:nvSpPr>
        <p:spPr>
          <a:xfrm>
            <a:off x="4648200" y="1447800"/>
            <a:ext cx="4114800" cy="3916362"/>
          </a:xfrm>
        </p:spPr>
        <p:txBody>
          <a:bodyPr/>
          <a:lstStyle/>
          <a:p>
            <a:pPr marL="457200" indent="-457200">
              <a:buFont typeface="Arial" pitchFamily="34" charset="0"/>
              <a:buChar char="•"/>
            </a:pPr>
            <a:r>
              <a:rPr lang="en-US" dirty="0" smtClean="0"/>
              <a:t>Service Unit Definition</a:t>
            </a:r>
          </a:p>
          <a:p>
            <a:pPr marL="457200" indent="-457200">
              <a:buFont typeface="Arial" pitchFamily="34" charset="0"/>
              <a:buChar char="•"/>
            </a:pPr>
            <a:r>
              <a:rPr lang="en-US" dirty="0" smtClean="0"/>
              <a:t># of Units Provided</a:t>
            </a:r>
          </a:p>
          <a:p>
            <a:pPr marL="457200" indent="-457200">
              <a:buFont typeface="Arial" pitchFamily="34" charset="0"/>
              <a:buChar char="•"/>
            </a:pPr>
            <a:r>
              <a:rPr lang="en-US" dirty="0" smtClean="0"/>
              <a:t># of People Served</a:t>
            </a:r>
          </a:p>
          <a:p>
            <a:pPr marL="457200" indent="-457200">
              <a:buFont typeface="Arial" pitchFamily="34" charset="0"/>
              <a:buChar char="•"/>
            </a:pPr>
            <a:r>
              <a:rPr lang="en-US" dirty="0" smtClean="0"/>
              <a:t>Time Frame</a:t>
            </a:r>
          </a:p>
          <a:p>
            <a:pPr marL="457200" indent="-457200">
              <a:buFont typeface="Arial" pitchFamily="34" charset="0"/>
              <a:buChar char="•"/>
            </a:pPr>
            <a:r>
              <a:rPr lang="en-US" dirty="0" smtClean="0"/>
              <a:t>Funding / Objective</a:t>
            </a:r>
            <a:endParaRPr lang="en-US" dirty="0"/>
          </a:p>
        </p:txBody>
      </p:sp>
    </p:spTree>
    <p:extLst>
      <p:ext uri="{BB962C8B-B14F-4D97-AF65-F5344CB8AC3E}">
        <p14:creationId xmlns:p14="http://schemas.microsoft.com/office/powerpoint/2010/main" val="24952904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6553200" cy="838200"/>
          </a:xfrm>
        </p:spPr>
        <p:txBody>
          <a:bodyPr/>
          <a:lstStyle/>
          <a:p>
            <a:r>
              <a:rPr lang="en-US" dirty="0" smtClean="0">
                <a:solidFill>
                  <a:schemeClr val="bg1"/>
                </a:solidFill>
              </a:rPr>
              <a:t>Implementation Plan Goals</a:t>
            </a:r>
            <a:endParaRPr lang="en-US" dirty="0">
              <a:solidFill>
                <a:schemeClr val="bg1"/>
              </a:solidFill>
            </a:endParaRPr>
          </a:p>
        </p:txBody>
      </p:sp>
      <p:sp>
        <p:nvSpPr>
          <p:cNvPr id="3" name="Content Placeholder 2"/>
          <p:cNvSpPr>
            <a:spLocks noGrp="1"/>
          </p:cNvSpPr>
          <p:nvPr>
            <p:ph idx="1"/>
          </p:nvPr>
        </p:nvSpPr>
        <p:spPr>
          <a:xfrm>
            <a:off x="152400" y="1371600"/>
            <a:ext cx="8610600" cy="3916362"/>
          </a:xfrm>
        </p:spPr>
        <p:txBody>
          <a:bodyPr/>
          <a:lstStyle/>
          <a:p>
            <a:pPr>
              <a:spcBef>
                <a:spcPts val="0"/>
              </a:spcBef>
              <a:spcAft>
                <a:spcPts val="0"/>
              </a:spcAft>
            </a:pPr>
            <a:r>
              <a:rPr lang="en-US" b="1" u="sng" dirty="0" smtClean="0"/>
              <a:t>Goals</a:t>
            </a:r>
            <a:r>
              <a:rPr lang="en-US" b="1" dirty="0" smtClean="0"/>
              <a:t> are broad statements that:</a:t>
            </a:r>
          </a:p>
          <a:p>
            <a:pPr>
              <a:spcBef>
                <a:spcPts val="0"/>
              </a:spcBef>
              <a:spcAft>
                <a:spcPts val="0"/>
              </a:spcAft>
            </a:pPr>
            <a:endParaRPr lang="en-US" b="1" dirty="0" smtClean="0"/>
          </a:p>
          <a:p>
            <a:pPr marL="457200" indent="-457200">
              <a:spcBef>
                <a:spcPts val="0"/>
              </a:spcBef>
              <a:spcAft>
                <a:spcPts val="0"/>
              </a:spcAft>
              <a:buFont typeface="Arial" pitchFamily="34" charset="0"/>
              <a:buChar char="•"/>
            </a:pPr>
            <a:r>
              <a:rPr lang="en-US" sz="2400" dirty="0"/>
              <a:t>D</a:t>
            </a:r>
            <a:r>
              <a:rPr lang="en-US" sz="2400" b="0" dirty="0" smtClean="0"/>
              <a:t>efine what you want to accomplish</a:t>
            </a:r>
          </a:p>
          <a:p>
            <a:pPr>
              <a:spcBef>
                <a:spcPts val="0"/>
              </a:spcBef>
              <a:spcAft>
                <a:spcPts val="0"/>
              </a:spcAft>
            </a:pPr>
            <a:endParaRPr lang="en-US" sz="2400" b="0" dirty="0" smtClean="0"/>
          </a:p>
          <a:p>
            <a:pPr marL="457200" indent="-457200">
              <a:spcBef>
                <a:spcPts val="0"/>
              </a:spcBef>
              <a:spcAft>
                <a:spcPts val="0"/>
              </a:spcAft>
              <a:buFont typeface="Arial" pitchFamily="34" charset="0"/>
              <a:buChar char="•"/>
            </a:pPr>
            <a:r>
              <a:rPr lang="en-US" sz="2400" dirty="0" smtClean="0"/>
              <a:t>A</a:t>
            </a:r>
            <a:r>
              <a:rPr lang="en-US" sz="2400" b="0" dirty="0" smtClean="0"/>
              <a:t>re concise and easy to understand</a:t>
            </a:r>
          </a:p>
          <a:p>
            <a:pPr marL="457200" indent="-457200">
              <a:spcBef>
                <a:spcPts val="0"/>
              </a:spcBef>
              <a:spcAft>
                <a:spcPts val="0"/>
              </a:spcAft>
              <a:buFont typeface="Arial" pitchFamily="34" charset="0"/>
              <a:buChar char="•"/>
            </a:pPr>
            <a:endParaRPr lang="en-US" sz="2400" b="0" dirty="0" smtClean="0"/>
          </a:p>
          <a:p>
            <a:pPr marL="457200" indent="-457200">
              <a:spcBef>
                <a:spcPts val="0"/>
              </a:spcBef>
              <a:spcAft>
                <a:spcPts val="0"/>
              </a:spcAft>
              <a:buFont typeface="Arial" pitchFamily="34" charset="0"/>
              <a:buChar char="•"/>
            </a:pPr>
            <a:r>
              <a:rPr lang="en-US" sz="2400" dirty="0"/>
              <a:t>P</a:t>
            </a:r>
            <a:r>
              <a:rPr lang="en-US" sz="2400" b="0" dirty="0" smtClean="0"/>
              <a:t>rovide the framework for the objectives</a:t>
            </a:r>
          </a:p>
          <a:p>
            <a:pPr marL="457200" indent="-457200">
              <a:spcAft>
                <a:spcPts val="1200"/>
              </a:spcAft>
              <a:buFont typeface="Arial" pitchFamily="34" charset="0"/>
              <a:buChar char="•"/>
            </a:pPr>
            <a:endParaRPr lang="en-US" dirty="0" smtClean="0"/>
          </a:p>
          <a:p>
            <a:endParaRPr lang="en-US" dirty="0"/>
          </a:p>
        </p:txBody>
      </p:sp>
    </p:spTree>
    <p:extLst>
      <p:ext uri="{BB962C8B-B14F-4D97-AF65-F5344CB8AC3E}">
        <p14:creationId xmlns:p14="http://schemas.microsoft.com/office/powerpoint/2010/main" val="19420212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809"/>
            <a:ext cx="7239000" cy="838200"/>
          </a:xfrm>
        </p:spPr>
        <p:txBody>
          <a:bodyPr/>
          <a:lstStyle/>
          <a:p>
            <a:r>
              <a:rPr lang="en-US" sz="2800" dirty="0" smtClean="0">
                <a:solidFill>
                  <a:schemeClr val="bg1"/>
                </a:solidFill>
              </a:rPr>
              <a:t>Implementation Plan </a:t>
            </a:r>
            <a:br>
              <a:rPr lang="en-US" sz="2800" dirty="0" smtClean="0">
                <a:solidFill>
                  <a:schemeClr val="bg1"/>
                </a:solidFill>
              </a:rPr>
            </a:br>
            <a:r>
              <a:rPr lang="en-US" sz="2800" dirty="0" smtClean="0">
                <a:solidFill>
                  <a:schemeClr val="bg1"/>
                </a:solidFill>
              </a:rPr>
              <a:t>Objectives</a:t>
            </a:r>
            <a:endParaRPr lang="en-US" sz="2800" dirty="0">
              <a:solidFill>
                <a:schemeClr val="bg1"/>
              </a:solidFill>
            </a:endParaRPr>
          </a:p>
        </p:txBody>
      </p:sp>
      <p:sp>
        <p:nvSpPr>
          <p:cNvPr id="5" name="Content Placeholder 4"/>
          <p:cNvSpPr>
            <a:spLocks noGrp="1"/>
          </p:cNvSpPr>
          <p:nvPr>
            <p:ph idx="1"/>
          </p:nvPr>
        </p:nvSpPr>
        <p:spPr>
          <a:xfrm>
            <a:off x="1600200" y="2209800"/>
            <a:ext cx="2362200" cy="3886200"/>
          </a:xfrm>
        </p:spPr>
        <p:txBody>
          <a:bodyPr>
            <a:normAutofit fontScale="55000" lnSpcReduction="20000"/>
          </a:bodyPr>
          <a:lstStyle/>
          <a:p>
            <a:pPr>
              <a:buFont typeface="Arial" pitchFamily="34" charset="0"/>
              <a:buNone/>
              <a:defRPr/>
            </a:pPr>
            <a:r>
              <a:rPr lang="en-US" sz="4500" dirty="0" smtClean="0"/>
              <a:t>pecific</a:t>
            </a:r>
          </a:p>
          <a:p>
            <a:pPr>
              <a:buFont typeface="Arial" pitchFamily="34" charset="0"/>
              <a:buNone/>
              <a:defRPr/>
            </a:pPr>
            <a:endParaRPr lang="en-US" sz="4500" dirty="0" smtClean="0"/>
          </a:p>
          <a:p>
            <a:pPr>
              <a:buFont typeface="Arial" pitchFamily="34" charset="0"/>
              <a:buNone/>
              <a:defRPr/>
            </a:pPr>
            <a:r>
              <a:rPr lang="en-US" sz="4500" dirty="0" smtClean="0"/>
              <a:t>easurable</a:t>
            </a:r>
          </a:p>
          <a:p>
            <a:pPr>
              <a:buFont typeface="Arial" pitchFamily="34" charset="0"/>
              <a:buNone/>
              <a:defRPr/>
            </a:pPr>
            <a:endParaRPr lang="en-US" sz="4500" dirty="0" smtClean="0"/>
          </a:p>
          <a:p>
            <a:pPr>
              <a:buFont typeface="Arial" pitchFamily="34" charset="0"/>
              <a:buNone/>
              <a:defRPr/>
            </a:pPr>
            <a:endParaRPr lang="en-US" sz="4500" dirty="0" smtClean="0"/>
          </a:p>
          <a:p>
            <a:pPr>
              <a:buFont typeface="Arial" pitchFamily="34" charset="0"/>
              <a:buNone/>
              <a:defRPr/>
            </a:pPr>
            <a:r>
              <a:rPr lang="en-US" sz="4500" dirty="0" smtClean="0"/>
              <a:t>ttainable</a:t>
            </a:r>
          </a:p>
          <a:p>
            <a:pPr>
              <a:buFont typeface="Arial" pitchFamily="34" charset="0"/>
              <a:buNone/>
              <a:defRPr/>
            </a:pPr>
            <a:endParaRPr lang="en-US" sz="4500" dirty="0" smtClean="0"/>
          </a:p>
          <a:p>
            <a:pPr>
              <a:buFont typeface="Arial" pitchFamily="34" charset="0"/>
              <a:buNone/>
              <a:defRPr/>
            </a:pPr>
            <a:r>
              <a:rPr lang="en-US" sz="4500" dirty="0" smtClean="0"/>
              <a:t>ealistic</a:t>
            </a:r>
          </a:p>
          <a:p>
            <a:pPr>
              <a:buFont typeface="Arial" pitchFamily="34" charset="0"/>
              <a:buNone/>
              <a:defRPr/>
            </a:pPr>
            <a:endParaRPr lang="en-US" sz="5100" dirty="0" smtClean="0"/>
          </a:p>
          <a:p>
            <a:pPr>
              <a:buFont typeface="Arial" pitchFamily="34" charset="0"/>
              <a:buNone/>
              <a:defRPr/>
            </a:pPr>
            <a:r>
              <a:rPr lang="en-US" sz="4500" dirty="0" smtClean="0"/>
              <a:t>ime Sensitive</a:t>
            </a:r>
          </a:p>
          <a:p>
            <a:pPr>
              <a:buFont typeface="Arial" pitchFamily="34" charset="0"/>
              <a:buNone/>
              <a:defRPr/>
            </a:pPr>
            <a:endParaRPr lang="en-US" sz="2800" dirty="0" smtClean="0"/>
          </a:p>
          <a:p>
            <a:pPr>
              <a:buFont typeface="Arial" pitchFamily="34" charset="0"/>
              <a:buNone/>
              <a:defRPr/>
            </a:pPr>
            <a:endParaRPr lang="en-US" sz="2800" dirty="0" smtClean="0"/>
          </a:p>
        </p:txBody>
      </p:sp>
      <p:sp>
        <p:nvSpPr>
          <p:cNvPr id="7" name="Rectangle 6"/>
          <p:cNvSpPr/>
          <p:nvPr/>
        </p:nvSpPr>
        <p:spPr>
          <a:xfrm>
            <a:off x="990600" y="1828800"/>
            <a:ext cx="761747" cy="470898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t>
            </a:r>
          </a:p>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t>
            </a:r>
          </a:p>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a:t>
            </a:r>
            <a:b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4067174" y="3352293"/>
            <a:ext cx="4543425" cy="1384995"/>
          </a:xfrm>
          <a:prstGeom prst="rect">
            <a:avLst/>
          </a:prstGeom>
          <a:noFill/>
        </p:spPr>
        <p:txBody>
          <a:bodyPr wrap="square" rtlCol="0">
            <a:spAutoFit/>
          </a:bodyPr>
          <a:lstStyle/>
          <a:p>
            <a:r>
              <a:rPr lang="en-US" sz="2800" dirty="0" smtClean="0">
                <a:solidFill>
                  <a:srgbClr val="1078A5"/>
                </a:solidFill>
              </a:rPr>
              <a:t>An objective describes how you will accomplish your goal.</a:t>
            </a:r>
            <a:endParaRPr lang="en-US" sz="2800" dirty="0">
              <a:solidFill>
                <a:srgbClr val="1078A5"/>
              </a:solidFill>
            </a:endParaRPr>
          </a:p>
        </p:txBody>
      </p:sp>
    </p:spTree>
    <p:extLst>
      <p:ext uri="{BB962C8B-B14F-4D97-AF65-F5344CB8AC3E}">
        <p14:creationId xmlns:p14="http://schemas.microsoft.com/office/powerpoint/2010/main" val="10187852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353"/>
            <a:ext cx="6553200" cy="838200"/>
          </a:xfrm>
        </p:spPr>
        <p:txBody>
          <a:bodyPr/>
          <a:lstStyle/>
          <a:p>
            <a:r>
              <a:rPr lang="en-US" sz="2800" dirty="0" smtClean="0">
                <a:solidFill>
                  <a:schemeClr val="bg1"/>
                </a:solidFill>
              </a:rPr>
              <a:t>Implementation Plan </a:t>
            </a:r>
            <a:br>
              <a:rPr lang="en-US" sz="2800" dirty="0" smtClean="0">
                <a:solidFill>
                  <a:schemeClr val="bg1"/>
                </a:solidFill>
              </a:rPr>
            </a:br>
            <a:r>
              <a:rPr lang="en-US" sz="2800" dirty="0" smtClean="0">
                <a:solidFill>
                  <a:schemeClr val="bg1"/>
                </a:solidFill>
              </a:rPr>
              <a:t>Outcomes</a:t>
            </a:r>
            <a:endParaRPr lang="en-US" sz="2800" dirty="0">
              <a:solidFill>
                <a:schemeClr val="bg1"/>
              </a:solidFill>
            </a:endParaRPr>
          </a:p>
        </p:txBody>
      </p:sp>
      <p:sp>
        <p:nvSpPr>
          <p:cNvPr id="3" name="Content Placeholder 2"/>
          <p:cNvSpPr>
            <a:spLocks noGrp="1"/>
          </p:cNvSpPr>
          <p:nvPr>
            <p:ph idx="1"/>
          </p:nvPr>
        </p:nvSpPr>
        <p:spPr>
          <a:xfrm>
            <a:off x="304800" y="1447800"/>
            <a:ext cx="8382000" cy="3916362"/>
          </a:xfrm>
        </p:spPr>
        <p:txBody>
          <a:bodyPr/>
          <a:lstStyle/>
          <a:p>
            <a:pPr>
              <a:spcAft>
                <a:spcPts val="600"/>
              </a:spcAft>
            </a:pPr>
            <a:r>
              <a:rPr lang="en-US" dirty="0" smtClean="0">
                <a:latin typeface="Arial" pitchFamily="34" charset="0"/>
                <a:cs typeface="Arial" pitchFamily="34" charset="0"/>
              </a:rPr>
              <a:t>An </a:t>
            </a:r>
            <a:r>
              <a:rPr lang="en-US" dirty="0">
                <a:latin typeface="Arial" pitchFamily="34" charset="0"/>
                <a:cs typeface="Arial" pitchFamily="34" charset="0"/>
              </a:rPr>
              <a:t>o</a:t>
            </a:r>
            <a:r>
              <a:rPr lang="en-US" dirty="0" smtClean="0">
                <a:latin typeface="Arial" pitchFamily="34" charset="0"/>
                <a:cs typeface="Arial" pitchFamily="34" charset="0"/>
              </a:rPr>
              <a:t>utcome:</a:t>
            </a:r>
          </a:p>
          <a:p>
            <a:pPr marL="457200" indent="-457200">
              <a:spcAft>
                <a:spcPts val="600"/>
              </a:spcAft>
              <a:buFont typeface="Arial" pitchFamily="34" charset="0"/>
              <a:buChar char="•"/>
            </a:pPr>
            <a:r>
              <a:rPr lang="en-US" sz="2400" dirty="0">
                <a:latin typeface="Arial" pitchFamily="34" charset="0"/>
                <a:cs typeface="Arial" pitchFamily="34" charset="0"/>
              </a:rPr>
              <a:t>I</a:t>
            </a:r>
            <a:r>
              <a:rPr lang="en-US" sz="2400" b="0" dirty="0" smtClean="0">
                <a:latin typeface="Arial" pitchFamily="34" charset="0"/>
                <a:cs typeface="Arial" pitchFamily="34" charset="0"/>
              </a:rPr>
              <a:t>s the results or consequences of the implemented objective(s)</a:t>
            </a:r>
          </a:p>
          <a:p>
            <a:pPr marL="457200" indent="-457200">
              <a:spcAft>
                <a:spcPts val="600"/>
              </a:spcAft>
              <a:buFont typeface="Arial" pitchFamily="34" charset="0"/>
              <a:buChar char="•"/>
            </a:pPr>
            <a:r>
              <a:rPr lang="en-US" sz="2400" dirty="0">
                <a:latin typeface="Arial" pitchFamily="34" charset="0"/>
                <a:cs typeface="Arial" pitchFamily="34" charset="0"/>
              </a:rPr>
              <a:t>R</a:t>
            </a:r>
            <a:r>
              <a:rPr lang="en-US" sz="2400" b="0" dirty="0" smtClean="0">
                <a:latin typeface="Arial" pitchFamily="34" charset="0"/>
                <a:cs typeface="Arial" pitchFamily="34" charset="0"/>
              </a:rPr>
              <a:t>eflects the results of a program compared to its intended purpose</a:t>
            </a:r>
          </a:p>
          <a:p>
            <a:pPr marL="457200" indent="-457200">
              <a:spcAft>
                <a:spcPts val="600"/>
              </a:spcAft>
              <a:buFont typeface="Arial" pitchFamily="34" charset="0"/>
              <a:buChar char="•"/>
            </a:pPr>
            <a:r>
              <a:rPr lang="en-US" sz="2400" b="0" dirty="0" smtClean="0">
                <a:latin typeface="Arial" pitchFamily="34" charset="0"/>
                <a:cs typeface="Arial" pitchFamily="34" charset="0"/>
              </a:rPr>
              <a:t>Quantifies or measures the results of service delivered</a:t>
            </a:r>
          </a:p>
          <a:p>
            <a:pPr marL="457200" indent="-457200">
              <a:buFont typeface="Arial" pitchFamily="34" charset="0"/>
              <a:buChar char="•"/>
            </a:pP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27818602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6553200" cy="838200"/>
          </a:xfrm>
        </p:spPr>
        <p:txBody>
          <a:bodyPr/>
          <a:lstStyle/>
          <a:p>
            <a:r>
              <a:rPr lang="en-US" sz="2800" dirty="0" smtClean="0">
                <a:solidFill>
                  <a:schemeClr val="bg1"/>
                </a:solidFill>
              </a:rPr>
              <a:t>Example of Goal, Objective, </a:t>
            </a:r>
            <a:br>
              <a:rPr lang="en-US" sz="2800" dirty="0" smtClean="0">
                <a:solidFill>
                  <a:schemeClr val="bg1"/>
                </a:solidFill>
              </a:rPr>
            </a:br>
            <a:r>
              <a:rPr lang="en-US" sz="2800" dirty="0" smtClean="0">
                <a:solidFill>
                  <a:schemeClr val="bg1"/>
                </a:solidFill>
              </a:rPr>
              <a:t>and Outcome </a:t>
            </a:r>
            <a:endParaRPr lang="en-US" sz="2800" dirty="0">
              <a:solidFill>
                <a:schemeClr val="bg1"/>
              </a:solidFill>
            </a:endParaRPr>
          </a:p>
        </p:txBody>
      </p:sp>
      <p:sp>
        <p:nvSpPr>
          <p:cNvPr id="5" name="Content Placeholder 4"/>
          <p:cNvSpPr>
            <a:spLocks noGrp="1"/>
          </p:cNvSpPr>
          <p:nvPr>
            <p:ph idx="1"/>
          </p:nvPr>
        </p:nvSpPr>
        <p:spPr>
          <a:xfrm>
            <a:off x="228600" y="1295401"/>
            <a:ext cx="8305800" cy="5242380"/>
          </a:xfrm>
        </p:spPr>
        <p:txBody>
          <a:bodyPr>
            <a:normAutofit fontScale="92500" lnSpcReduction="10000"/>
          </a:bodyPr>
          <a:lstStyle/>
          <a:p>
            <a:pPr>
              <a:spcBef>
                <a:spcPts val="0"/>
              </a:spcBef>
              <a:spcAft>
                <a:spcPts val="0"/>
              </a:spcAft>
              <a:defRPr/>
            </a:pPr>
            <a:r>
              <a:rPr lang="en-US" sz="2400" b="1" dirty="0" smtClean="0"/>
              <a:t>Goal (what you want to accomplish):</a:t>
            </a:r>
          </a:p>
          <a:p>
            <a:pPr>
              <a:spcBef>
                <a:spcPts val="0"/>
              </a:spcBef>
              <a:spcAft>
                <a:spcPts val="0"/>
              </a:spcAft>
              <a:defRPr/>
            </a:pPr>
            <a:r>
              <a:rPr lang="en-US" sz="2400" dirty="0" smtClean="0"/>
              <a:t>	</a:t>
            </a:r>
            <a:r>
              <a:rPr lang="en-US" sz="2400" b="0" dirty="0" smtClean="0"/>
              <a:t>Increase access to care for people living with HIV</a:t>
            </a:r>
          </a:p>
          <a:p>
            <a:pPr>
              <a:spcBef>
                <a:spcPts val="0"/>
              </a:spcBef>
              <a:spcAft>
                <a:spcPts val="0"/>
              </a:spcAft>
              <a:defRPr/>
            </a:pPr>
            <a:endParaRPr lang="en-US" sz="2400" b="1" dirty="0" smtClean="0"/>
          </a:p>
          <a:p>
            <a:pPr>
              <a:spcBef>
                <a:spcPts val="0"/>
              </a:spcBef>
              <a:spcAft>
                <a:spcPts val="0"/>
              </a:spcAft>
              <a:defRPr/>
            </a:pPr>
            <a:r>
              <a:rPr lang="en-US" sz="2400" b="1" dirty="0" smtClean="0"/>
              <a:t>Objective (how you accomplish the goal):</a:t>
            </a:r>
          </a:p>
          <a:p>
            <a:pPr>
              <a:spcBef>
                <a:spcPts val="0"/>
              </a:spcBef>
              <a:spcAft>
                <a:spcPts val="0"/>
              </a:spcAft>
              <a:defRPr/>
            </a:pPr>
            <a:r>
              <a:rPr lang="en-US" sz="2400" dirty="0" smtClean="0"/>
              <a:t>	</a:t>
            </a:r>
            <a:r>
              <a:rPr lang="en-US" sz="2400" b="0" dirty="0" smtClean="0"/>
              <a:t>By 2/28/14, 100 percent of case managers will have 	bus passes </a:t>
            </a:r>
            <a:r>
              <a:rPr lang="en-US" sz="2400" dirty="0" smtClean="0"/>
              <a:t>and</a:t>
            </a:r>
            <a:r>
              <a:rPr lang="en-US" sz="2400" b="0" dirty="0" smtClean="0"/>
              <a:t> taxi vouchers available for distribution to 	clients requiring assistance with transportation to medical 	appointments.</a:t>
            </a:r>
          </a:p>
          <a:p>
            <a:pPr>
              <a:spcBef>
                <a:spcPts val="0"/>
              </a:spcBef>
              <a:spcAft>
                <a:spcPts val="0"/>
              </a:spcAft>
              <a:defRPr/>
            </a:pPr>
            <a:endParaRPr lang="en-US" sz="2400" b="1" dirty="0" smtClean="0"/>
          </a:p>
          <a:p>
            <a:pPr>
              <a:spcBef>
                <a:spcPts val="0"/>
              </a:spcBef>
              <a:spcAft>
                <a:spcPts val="0"/>
              </a:spcAft>
              <a:defRPr/>
            </a:pPr>
            <a:r>
              <a:rPr lang="en-US" sz="2400" b="1" dirty="0" smtClean="0"/>
              <a:t>Outcome (the result of providing service):</a:t>
            </a:r>
          </a:p>
          <a:p>
            <a:pPr>
              <a:spcBef>
                <a:spcPts val="0"/>
              </a:spcBef>
              <a:spcAft>
                <a:spcPts val="0"/>
              </a:spcAft>
              <a:defRPr/>
            </a:pPr>
            <a:r>
              <a:rPr lang="en-US" sz="2400" dirty="0" smtClean="0"/>
              <a:t>	</a:t>
            </a:r>
            <a:r>
              <a:rPr lang="en-US" sz="2400" b="0" dirty="0" smtClean="0"/>
              <a:t>Decrease the percentage of clients who identify 	transportation as a barrier to accessing medical care 	from 70 percent to 30 percent. Increase the 	perce</a:t>
            </a:r>
            <a:r>
              <a:rPr lang="en-US" sz="2400" dirty="0" smtClean="0"/>
              <a:t>ntage</a:t>
            </a:r>
            <a:r>
              <a:rPr lang="en-US" sz="2400" b="0" dirty="0" smtClean="0"/>
              <a:t> of 	Ryan </a:t>
            </a:r>
            <a:r>
              <a:rPr lang="en-US" sz="2400" b="0" dirty="0"/>
              <a:t>White eligible clients </a:t>
            </a:r>
            <a:r>
              <a:rPr lang="en-US" sz="2400" b="0" dirty="0" smtClean="0"/>
              <a:t>living </a:t>
            </a:r>
            <a:r>
              <a:rPr lang="en-US" sz="2400" b="0" dirty="0"/>
              <a:t>with </a:t>
            </a:r>
            <a:r>
              <a:rPr lang="en-US" sz="2400" b="0" dirty="0" smtClean="0"/>
              <a:t>HIV </a:t>
            </a:r>
            <a:r>
              <a:rPr lang="en-US" sz="2400" b="0" dirty="0"/>
              <a:t>in the </a:t>
            </a:r>
            <a:r>
              <a:rPr lang="en-US" sz="2400" b="0" dirty="0" smtClean="0"/>
              <a:t>	jurisdiction with at </a:t>
            </a:r>
            <a:r>
              <a:rPr lang="en-US" sz="2400" b="0" dirty="0"/>
              <a:t>least two </a:t>
            </a:r>
            <a:r>
              <a:rPr lang="en-US" sz="2400" b="0" dirty="0" smtClean="0"/>
              <a:t>medical </a:t>
            </a:r>
            <a:r>
              <a:rPr lang="en-US" sz="2400" b="0" dirty="0"/>
              <a:t>visits </a:t>
            </a:r>
            <a:r>
              <a:rPr lang="en-US" sz="2400" b="0" dirty="0" smtClean="0"/>
              <a:t>with </a:t>
            </a:r>
            <a:r>
              <a:rPr lang="en-US" sz="2400" b="0" dirty="0"/>
              <a:t>a provider </a:t>
            </a:r>
            <a:r>
              <a:rPr lang="en-US" sz="2400" b="0" dirty="0" smtClean="0"/>
              <a:t>	with </a:t>
            </a:r>
            <a:r>
              <a:rPr lang="en-US" sz="2400" b="0" dirty="0"/>
              <a:t>prescribing </a:t>
            </a:r>
            <a:r>
              <a:rPr lang="en-US" sz="2400" b="0" dirty="0" smtClean="0"/>
              <a:t>privileges from 70 percent to 85 percent.</a:t>
            </a:r>
            <a:endParaRPr lang="en-US" b="0" dirty="0" smtClean="0"/>
          </a:p>
        </p:txBody>
      </p:sp>
    </p:spTree>
    <p:extLst>
      <p:ext uri="{BB962C8B-B14F-4D97-AF65-F5344CB8AC3E}">
        <p14:creationId xmlns:p14="http://schemas.microsoft.com/office/powerpoint/2010/main" val="13576567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533" y="1282987"/>
            <a:ext cx="8854867" cy="5332506"/>
            <a:chOff x="60533" y="251936"/>
            <a:chExt cx="8854867" cy="6358591"/>
          </a:xfrm>
        </p:grpSpPr>
        <p:sp>
          <p:nvSpPr>
            <p:cNvPr id="3" name="Left Brace 2"/>
            <p:cNvSpPr/>
            <p:nvPr/>
          </p:nvSpPr>
          <p:spPr>
            <a:xfrm>
              <a:off x="1325453" y="1625495"/>
              <a:ext cx="421763" cy="1544171"/>
            </a:xfrm>
            <a:prstGeom prst="leftBrace">
              <a:avLst>
                <a:gd name="adj1" fmla="val 8333"/>
                <a:gd name="adj2" fmla="val 52715"/>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b="1" dirty="0"/>
            </a:p>
          </p:txBody>
        </p:sp>
        <p:sp>
          <p:nvSpPr>
            <p:cNvPr id="4" name="TextBox 3"/>
            <p:cNvSpPr txBox="1"/>
            <p:nvPr/>
          </p:nvSpPr>
          <p:spPr>
            <a:xfrm>
              <a:off x="60533" y="1973013"/>
              <a:ext cx="1640963" cy="1692771"/>
            </a:xfrm>
            <a:prstGeom prst="rect">
              <a:avLst/>
            </a:prstGeom>
            <a:noFill/>
          </p:spPr>
          <p:txBody>
            <a:bodyPr wrap="square" rtlCol="0">
              <a:spAutoFit/>
            </a:bodyPr>
            <a:lstStyle/>
            <a:p>
              <a:r>
                <a:rPr lang="en-US" sz="2400" dirty="0" smtClean="0"/>
                <a:t>Header</a:t>
              </a:r>
              <a:r>
                <a:rPr lang="en-US" dirty="0" smtClean="0"/>
                <a:t> </a:t>
              </a:r>
              <a:r>
                <a:rPr lang="en-US" sz="2400" dirty="0" smtClean="0"/>
                <a:t>Section</a:t>
              </a:r>
            </a:p>
            <a:p>
              <a:endParaRPr lang="en-US" sz="2400" dirty="0" smtClean="0"/>
            </a:p>
            <a:p>
              <a:r>
                <a:rPr lang="en-US" sz="1600" dirty="0" smtClean="0"/>
                <a:t>(see Instructions p. 7, Section 4.5) </a:t>
              </a:r>
              <a:endParaRPr lang="en-US"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541395641"/>
                </p:ext>
              </p:extLst>
            </p:nvPr>
          </p:nvGraphicFramePr>
          <p:xfrm>
            <a:off x="1600200" y="974221"/>
            <a:ext cx="7315200" cy="5410200"/>
          </p:xfrm>
          <a:graphic>
            <a:graphicData uri="http://schemas.openxmlformats.org/presentationml/2006/ole">
              <mc:AlternateContent xmlns:mc="http://schemas.openxmlformats.org/markup-compatibility/2006">
                <mc:Choice xmlns:v="urn:schemas-microsoft-com:vml" Requires="v">
                  <p:oleObj spid="_x0000_s4127" name="Document" r:id="rId5" imgW="9674624" imgH="5860443" progId="Word.Document.12">
                    <p:embed/>
                  </p:oleObj>
                </mc:Choice>
                <mc:Fallback>
                  <p:oleObj name="Document" r:id="rId5" imgW="9674624" imgH="5860443" progId="Word.Document.12">
                    <p:embed/>
                    <p:pic>
                      <p:nvPicPr>
                        <p:cNvPr id="0" name=""/>
                        <p:cNvPicPr/>
                        <p:nvPr/>
                      </p:nvPicPr>
                      <p:blipFill>
                        <a:blip r:embed="rId6"/>
                        <a:stretch>
                          <a:fillRect/>
                        </a:stretch>
                      </p:blipFill>
                      <p:spPr>
                        <a:xfrm>
                          <a:off x="1600200" y="974221"/>
                          <a:ext cx="7315200" cy="5410200"/>
                        </a:xfrm>
                        <a:prstGeom prst="rect">
                          <a:avLst/>
                        </a:prstGeom>
                      </p:spPr>
                    </p:pic>
                  </p:oleObj>
                </mc:Fallback>
              </mc:AlternateContent>
            </a:graphicData>
          </a:graphic>
        </p:graphicFrame>
        <p:sp>
          <p:nvSpPr>
            <p:cNvPr id="6" name="TextBox 5"/>
            <p:cNvSpPr txBox="1"/>
            <p:nvPr/>
          </p:nvSpPr>
          <p:spPr>
            <a:xfrm>
              <a:off x="762000" y="990600"/>
              <a:ext cx="2057400" cy="348649"/>
            </a:xfrm>
            <a:prstGeom prst="rect">
              <a:avLst/>
            </a:prstGeom>
            <a:noFill/>
            <a:ln>
              <a:solidFill>
                <a:srgbClr val="FF0000"/>
              </a:solidFill>
              <a:prstDash val="solid"/>
            </a:ln>
          </p:spPr>
          <p:txBody>
            <a:bodyPr wrap="square" rtlCol="0">
              <a:spAutoFit/>
            </a:bodyPr>
            <a:lstStyle/>
            <a:p>
              <a:r>
                <a:rPr lang="en-US" sz="1300" dirty="0" smtClean="0">
                  <a:solidFill>
                    <a:srgbClr val="FF0000"/>
                  </a:solidFill>
                </a:rPr>
                <a:t>Enter Grantee Name</a:t>
              </a:r>
              <a:endParaRPr lang="en-US" sz="1300" dirty="0">
                <a:ln>
                  <a:solidFill>
                    <a:srgbClr val="FF0000"/>
                  </a:solidFill>
                </a:ln>
                <a:solidFill>
                  <a:srgbClr val="FF0000"/>
                </a:solidFill>
              </a:endParaRPr>
            </a:p>
          </p:txBody>
        </p:sp>
        <p:cxnSp>
          <p:nvCxnSpPr>
            <p:cNvPr id="7" name="Straight Arrow Connector 6"/>
            <p:cNvCxnSpPr>
              <a:stCxn id="6" idx="2"/>
            </p:cNvCxnSpPr>
            <p:nvPr/>
          </p:nvCxnSpPr>
          <p:spPr>
            <a:xfrm>
              <a:off x="1790700" y="1339250"/>
              <a:ext cx="571500" cy="485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82482" y="251936"/>
              <a:ext cx="2884918" cy="830997"/>
            </a:xfrm>
            <a:prstGeom prst="rect">
              <a:avLst/>
            </a:prstGeom>
            <a:noFill/>
            <a:ln>
              <a:solidFill>
                <a:srgbClr val="FF0000"/>
              </a:solidFill>
            </a:ln>
          </p:spPr>
          <p:txBody>
            <a:bodyPr wrap="square" rtlCol="0">
              <a:spAutoFit/>
            </a:bodyPr>
            <a:lstStyle/>
            <a:p>
              <a:r>
                <a:rPr lang="en-US" sz="1300" dirty="0" smtClean="0">
                  <a:solidFill>
                    <a:srgbClr val="FF0000"/>
                  </a:solidFill>
                </a:rPr>
                <a:t>Enter Service Priority Name, Number, and Allocation - Corresponds to Allocations Table</a:t>
              </a:r>
              <a:endParaRPr lang="en-US" sz="1300" dirty="0">
                <a:solidFill>
                  <a:srgbClr val="FF0000"/>
                </a:solidFill>
              </a:endParaRPr>
            </a:p>
          </p:txBody>
        </p:sp>
        <p:cxnSp>
          <p:nvCxnSpPr>
            <p:cNvPr id="9" name="Straight Arrow Connector 8"/>
            <p:cNvCxnSpPr/>
            <p:nvPr/>
          </p:nvCxnSpPr>
          <p:spPr>
            <a:xfrm flipH="1">
              <a:off x="2719388" y="1676531"/>
              <a:ext cx="414337" cy="60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105150" y="1082933"/>
              <a:ext cx="57150" cy="15840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33725" y="1676531"/>
              <a:ext cx="3267075" cy="60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0" y="990600"/>
              <a:ext cx="2057400" cy="584775"/>
            </a:xfrm>
            <a:prstGeom prst="rect">
              <a:avLst/>
            </a:prstGeom>
            <a:noFill/>
            <a:ln>
              <a:solidFill>
                <a:srgbClr val="FF0000"/>
              </a:solidFill>
            </a:ln>
          </p:spPr>
          <p:txBody>
            <a:bodyPr wrap="square" rtlCol="0">
              <a:spAutoFit/>
            </a:bodyPr>
            <a:lstStyle/>
            <a:p>
              <a:r>
                <a:rPr lang="en-US" sz="1300" dirty="0" smtClean="0">
                  <a:solidFill>
                    <a:srgbClr val="FF0000"/>
                  </a:solidFill>
                </a:rPr>
                <a:t>Ensure Part  A funding source is checked</a:t>
              </a:r>
              <a:endParaRPr lang="en-US" sz="1300" dirty="0">
                <a:solidFill>
                  <a:srgbClr val="FF0000"/>
                </a:solidFill>
              </a:endParaRPr>
            </a:p>
          </p:txBody>
        </p:sp>
        <p:cxnSp>
          <p:nvCxnSpPr>
            <p:cNvPr id="13" name="Straight Arrow Connector 12"/>
            <p:cNvCxnSpPr/>
            <p:nvPr/>
          </p:nvCxnSpPr>
          <p:spPr>
            <a:xfrm flipH="1">
              <a:off x="7886700" y="1577077"/>
              <a:ext cx="114300" cy="9653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76800" y="5994976"/>
              <a:ext cx="2286000" cy="348650"/>
            </a:xfrm>
            <a:prstGeom prst="rect">
              <a:avLst/>
            </a:prstGeom>
            <a:noFill/>
            <a:ln>
              <a:solidFill>
                <a:srgbClr val="FF0000"/>
              </a:solidFill>
            </a:ln>
          </p:spPr>
          <p:txBody>
            <a:bodyPr wrap="square" rtlCol="0">
              <a:spAutoFit/>
            </a:bodyPr>
            <a:lstStyle/>
            <a:p>
              <a:r>
                <a:rPr lang="en-US" sz="1300" dirty="0" smtClean="0">
                  <a:solidFill>
                    <a:srgbClr val="FF0000"/>
                  </a:solidFill>
                </a:rPr>
                <a:t>Within the grant period</a:t>
              </a:r>
              <a:endParaRPr lang="en-US" sz="1300" dirty="0">
                <a:solidFill>
                  <a:srgbClr val="FF0000"/>
                </a:solidFill>
              </a:endParaRPr>
            </a:p>
          </p:txBody>
        </p:sp>
        <p:cxnSp>
          <p:nvCxnSpPr>
            <p:cNvPr id="15" name="Straight Arrow Connector 14"/>
            <p:cNvCxnSpPr/>
            <p:nvPr/>
          </p:nvCxnSpPr>
          <p:spPr>
            <a:xfrm flipV="1">
              <a:off x="5867400" y="4267201"/>
              <a:ext cx="786213" cy="17218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867400" y="4267202"/>
              <a:ext cx="1447800" cy="172181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0" y="5276467"/>
              <a:ext cx="1905000" cy="584775"/>
            </a:xfrm>
            <a:prstGeom prst="rect">
              <a:avLst/>
            </a:prstGeom>
            <a:noFill/>
            <a:ln>
              <a:solidFill>
                <a:srgbClr val="FF0000"/>
              </a:solidFill>
            </a:ln>
          </p:spPr>
          <p:txBody>
            <a:bodyPr wrap="square" rtlCol="0">
              <a:spAutoFit/>
            </a:bodyPr>
            <a:lstStyle/>
            <a:p>
              <a:r>
                <a:rPr lang="en-US" sz="1300" dirty="0" smtClean="0">
                  <a:solidFill>
                    <a:srgbClr val="FF0000"/>
                  </a:solidFill>
                </a:rPr>
                <a:t>Sum of Funds = Total Priority allocation</a:t>
              </a:r>
              <a:endParaRPr lang="en-US" sz="1300" dirty="0">
                <a:solidFill>
                  <a:srgbClr val="FF0000"/>
                </a:solidFill>
              </a:endParaRPr>
            </a:p>
          </p:txBody>
        </p:sp>
        <p:sp>
          <p:nvSpPr>
            <p:cNvPr id="18" name="Left Brace 17"/>
            <p:cNvSpPr/>
            <p:nvPr/>
          </p:nvSpPr>
          <p:spPr>
            <a:xfrm rot="16200000">
              <a:off x="8008478" y="4480131"/>
              <a:ext cx="304800" cy="12192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173800" y="6025752"/>
              <a:ext cx="3581400" cy="584775"/>
            </a:xfrm>
            <a:prstGeom prst="rect">
              <a:avLst/>
            </a:prstGeom>
            <a:noFill/>
            <a:ln>
              <a:solidFill>
                <a:srgbClr val="FF0000"/>
              </a:solidFill>
            </a:ln>
          </p:spPr>
          <p:txBody>
            <a:bodyPr wrap="square" rtlCol="0">
              <a:spAutoFit/>
            </a:bodyPr>
            <a:lstStyle/>
            <a:p>
              <a:r>
                <a:rPr lang="en-US" sz="1300" dirty="0" smtClean="0">
                  <a:solidFill>
                    <a:srgbClr val="FF0000"/>
                  </a:solidFill>
                </a:rPr>
                <a:t>Ensure Number of People Served and Units are reasonable based on funds allocated</a:t>
              </a:r>
              <a:endParaRPr lang="en-US" sz="1300" dirty="0">
                <a:solidFill>
                  <a:srgbClr val="FF0000"/>
                </a:solidFill>
              </a:endParaRPr>
            </a:p>
          </p:txBody>
        </p:sp>
        <p:cxnSp>
          <p:nvCxnSpPr>
            <p:cNvPr id="20" name="Straight Arrow Connector 19"/>
            <p:cNvCxnSpPr/>
            <p:nvPr/>
          </p:nvCxnSpPr>
          <p:spPr>
            <a:xfrm flipV="1">
              <a:off x="4424941" y="4267202"/>
              <a:ext cx="680459" cy="17585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24941" y="4267202"/>
              <a:ext cx="1594859" cy="17585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533" y="4191000"/>
              <a:ext cx="1445748" cy="830997"/>
            </a:xfrm>
            <a:prstGeom prst="rect">
              <a:avLst/>
            </a:prstGeom>
            <a:noFill/>
            <a:ln>
              <a:solidFill>
                <a:srgbClr val="FF0000"/>
              </a:solidFill>
            </a:ln>
          </p:spPr>
          <p:txBody>
            <a:bodyPr wrap="square" rtlCol="0">
              <a:spAutoFit/>
            </a:bodyPr>
            <a:lstStyle/>
            <a:p>
              <a:r>
                <a:rPr lang="en-US" sz="1300" dirty="0" smtClean="0">
                  <a:solidFill>
                    <a:srgbClr val="FF0000"/>
                  </a:solidFill>
                </a:rPr>
                <a:t>Ensure Objectives are SMART</a:t>
              </a:r>
              <a:endParaRPr lang="en-US" sz="1300" dirty="0">
                <a:solidFill>
                  <a:srgbClr val="FF0000"/>
                </a:solidFill>
              </a:endParaRPr>
            </a:p>
          </p:txBody>
        </p:sp>
        <p:sp>
          <p:nvSpPr>
            <p:cNvPr id="23" name="Left Brace 22"/>
            <p:cNvSpPr/>
            <p:nvPr/>
          </p:nvSpPr>
          <p:spPr>
            <a:xfrm>
              <a:off x="1506282" y="4191000"/>
              <a:ext cx="240934" cy="83099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1981200" y="5277179"/>
              <a:ext cx="2247900" cy="584775"/>
            </a:xfrm>
            <a:prstGeom prst="rect">
              <a:avLst/>
            </a:prstGeom>
            <a:noFill/>
            <a:ln>
              <a:solidFill>
                <a:srgbClr val="FF0000"/>
              </a:solidFill>
            </a:ln>
          </p:spPr>
          <p:txBody>
            <a:bodyPr wrap="square" rtlCol="0">
              <a:spAutoFit/>
            </a:bodyPr>
            <a:lstStyle/>
            <a:p>
              <a:r>
                <a:rPr lang="en-US" sz="1300" smtClean="0">
                  <a:solidFill>
                    <a:srgbClr val="FF0000"/>
                  </a:solidFill>
                </a:rPr>
                <a:t>Enter HRSA </a:t>
              </a:r>
              <a:r>
                <a:rPr lang="en-US" sz="1300" dirty="0" smtClean="0">
                  <a:solidFill>
                    <a:srgbClr val="FF0000"/>
                  </a:solidFill>
                </a:rPr>
                <a:t>Service Unit Definition</a:t>
              </a:r>
              <a:endParaRPr lang="en-US" sz="1300" dirty="0">
                <a:solidFill>
                  <a:srgbClr val="FF0000"/>
                </a:solidFill>
              </a:endParaRPr>
            </a:p>
          </p:txBody>
        </p:sp>
        <p:cxnSp>
          <p:nvCxnSpPr>
            <p:cNvPr id="25" name="Straight Arrow Connector 24"/>
            <p:cNvCxnSpPr/>
            <p:nvPr/>
          </p:nvCxnSpPr>
          <p:spPr>
            <a:xfrm flipV="1">
              <a:off x="3733800" y="4419600"/>
              <a:ext cx="304800" cy="8568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14600" y="2819399"/>
              <a:ext cx="3200399" cy="339474"/>
            </a:xfrm>
            <a:prstGeom prst="rect">
              <a:avLst/>
            </a:prstGeom>
            <a:noFill/>
            <a:ln>
              <a:solidFill>
                <a:srgbClr val="FF0000"/>
              </a:solidFill>
            </a:ln>
          </p:spPr>
          <p:txBody>
            <a:bodyPr wrap="square" rtlCol="0">
              <a:spAutoFit/>
            </a:bodyPr>
            <a:lstStyle/>
            <a:p>
              <a:r>
                <a:rPr lang="en-US" sz="1250" dirty="0" smtClean="0">
                  <a:solidFill>
                    <a:srgbClr val="FF0000"/>
                  </a:solidFill>
                </a:rPr>
                <a:t>Relates</a:t>
              </a:r>
              <a:r>
                <a:rPr lang="en-US" sz="1250" dirty="0" smtClean="0"/>
                <a:t> </a:t>
              </a:r>
              <a:r>
                <a:rPr lang="en-US" sz="1250" dirty="0" smtClean="0">
                  <a:solidFill>
                    <a:srgbClr val="FF0000"/>
                  </a:solidFill>
                </a:rPr>
                <a:t>to a Comprehensive Plan strategy</a:t>
              </a:r>
              <a:endParaRPr lang="en-US" sz="1250" dirty="0">
                <a:solidFill>
                  <a:srgbClr val="FF0000"/>
                </a:solidFill>
              </a:endParaRPr>
            </a:p>
          </p:txBody>
        </p:sp>
        <p:cxnSp>
          <p:nvCxnSpPr>
            <p:cNvPr id="27" name="Straight Arrow Connector 26"/>
            <p:cNvCxnSpPr/>
            <p:nvPr/>
          </p:nvCxnSpPr>
          <p:spPr>
            <a:xfrm flipH="1" flipV="1">
              <a:off x="2362200" y="2895600"/>
              <a:ext cx="152400" cy="776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714999" y="2934443"/>
              <a:ext cx="1219201" cy="1217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173800" y="224135"/>
            <a:ext cx="5836599" cy="523220"/>
          </a:xfrm>
          <a:prstGeom prst="rect">
            <a:avLst/>
          </a:prstGeom>
          <a:noFill/>
        </p:spPr>
        <p:txBody>
          <a:bodyPr wrap="square" rtlCol="0">
            <a:spAutoFit/>
          </a:bodyPr>
          <a:lstStyle/>
          <a:p>
            <a:pPr algn="ctr"/>
            <a:r>
              <a:rPr lang="en-US" sz="2800" dirty="0" smtClean="0">
                <a:solidFill>
                  <a:schemeClr val="bg1"/>
                </a:solidFill>
                <a:latin typeface="Arial Black" pitchFamily="34" charset="0"/>
              </a:rPr>
              <a:t>Implementation Plan</a:t>
            </a:r>
            <a:endParaRPr lang="en-US" sz="2800" dirty="0">
              <a:solidFill>
                <a:schemeClr val="bg1"/>
              </a:solidFill>
              <a:latin typeface="Arial Black" pitchFamily="34" charset="0"/>
            </a:endParaRPr>
          </a:p>
        </p:txBody>
      </p:sp>
    </p:spTree>
    <p:extLst>
      <p:ext uri="{BB962C8B-B14F-4D97-AF65-F5344CB8AC3E}">
        <p14:creationId xmlns:p14="http://schemas.microsoft.com/office/powerpoint/2010/main" val="18412695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924800" cy="838200"/>
          </a:xfrm>
        </p:spPr>
        <p:txBody>
          <a:bodyPr/>
          <a:lstStyle/>
          <a:p>
            <a:r>
              <a:rPr lang="en-US" sz="2800" dirty="0" smtClean="0">
                <a:solidFill>
                  <a:schemeClr val="bg1"/>
                </a:solidFill>
              </a:rPr>
              <a:t>Implementation </a:t>
            </a:r>
            <a:br>
              <a:rPr lang="en-US" sz="2800" dirty="0" smtClean="0">
                <a:solidFill>
                  <a:schemeClr val="bg1"/>
                </a:solidFill>
              </a:rPr>
            </a:br>
            <a:r>
              <a:rPr lang="en-US" sz="2800" dirty="0" smtClean="0">
                <a:solidFill>
                  <a:schemeClr val="bg1"/>
                </a:solidFill>
              </a:rPr>
              <a:t>Plan - Checkpoints</a:t>
            </a:r>
            <a:endParaRPr lang="en-US" sz="2800" dirty="0">
              <a:solidFill>
                <a:schemeClr val="bg1"/>
              </a:solidFill>
            </a:endParaRPr>
          </a:p>
        </p:txBody>
      </p:sp>
      <p:sp>
        <p:nvSpPr>
          <p:cNvPr id="3" name="Content Placeholder 2"/>
          <p:cNvSpPr>
            <a:spLocks noGrp="1"/>
          </p:cNvSpPr>
          <p:nvPr>
            <p:ph idx="1"/>
          </p:nvPr>
        </p:nvSpPr>
        <p:spPr>
          <a:xfrm>
            <a:off x="76200" y="1371600"/>
            <a:ext cx="8839200" cy="5105400"/>
          </a:xfrm>
        </p:spPr>
        <p:txBody>
          <a:bodyPr/>
          <a:lstStyle/>
          <a:p>
            <a:r>
              <a:rPr lang="en-US" sz="2800" dirty="0">
                <a:latin typeface="Arial" pitchFamily="34" charset="0"/>
                <a:cs typeface="Arial" pitchFamily="34" charset="0"/>
              </a:rPr>
              <a:t>Before </a:t>
            </a:r>
            <a:r>
              <a:rPr lang="en-US" sz="2800" dirty="0" smtClean="0">
                <a:latin typeface="Arial" pitchFamily="34" charset="0"/>
                <a:cs typeface="Arial" pitchFamily="34" charset="0"/>
              </a:rPr>
              <a:t>submitting your Implementation Plan, </a:t>
            </a:r>
            <a:r>
              <a:rPr lang="en-US" sz="2800" dirty="0">
                <a:latin typeface="Arial" pitchFamily="34" charset="0"/>
                <a:cs typeface="Arial" pitchFamily="34" charset="0"/>
              </a:rPr>
              <a:t>ensure compliance with the following:</a:t>
            </a:r>
          </a:p>
          <a:p>
            <a:endParaRPr lang="en-US" sz="2500" dirty="0" smtClean="0">
              <a:solidFill>
                <a:schemeClr val="tx1"/>
              </a:solidFill>
            </a:endParaRPr>
          </a:p>
          <a:p>
            <a:pPr marL="342900" indent="-342900">
              <a:buFont typeface="Arial" pitchFamily="34" charset="0"/>
              <a:buChar char="•"/>
            </a:pPr>
            <a:r>
              <a:rPr lang="en-US" sz="2000" b="0" dirty="0" smtClean="0">
                <a:solidFill>
                  <a:srgbClr val="1078A5"/>
                </a:solidFill>
              </a:rPr>
              <a:t>Services are allowable per the service category definitions</a:t>
            </a:r>
          </a:p>
          <a:p>
            <a:pPr marL="342900" indent="-342900">
              <a:buFont typeface="Arial" pitchFamily="34" charset="0"/>
              <a:buChar char="•"/>
            </a:pPr>
            <a:r>
              <a:rPr lang="en-US" sz="2000" b="0" dirty="0" smtClean="0">
                <a:solidFill>
                  <a:srgbClr val="1078A5"/>
                </a:solidFill>
              </a:rPr>
              <a:t>Service category goals are linked to current Comprehensive Plan strategies</a:t>
            </a:r>
          </a:p>
          <a:p>
            <a:pPr marL="342900" indent="-342900">
              <a:buFont typeface="Arial" pitchFamily="34" charset="0"/>
              <a:buChar char="•"/>
            </a:pPr>
            <a:r>
              <a:rPr lang="en-US" sz="2000" b="0" dirty="0" smtClean="0">
                <a:solidFill>
                  <a:srgbClr val="1078A5"/>
                </a:solidFill>
              </a:rPr>
              <a:t>Objectives describe how the service goal for the specified service category is accomplished</a:t>
            </a:r>
          </a:p>
          <a:p>
            <a:pPr marL="342900" indent="-342900">
              <a:buFont typeface="Arial" pitchFamily="34" charset="0"/>
              <a:buChar char="•"/>
            </a:pPr>
            <a:r>
              <a:rPr lang="en-US" sz="2000" b="0" dirty="0" smtClean="0">
                <a:solidFill>
                  <a:srgbClr val="1078A5"/>
                </a:solidFill>
              </a:rPr>
              <a:t>Budget </a:t>
            </a:r>
            <a:r>
              <a:rPr lang="en-US" sz="2000" b="0" dirty="0">
                <a:solidFill>
                  <a:srgbClr val="1078A5"/>
                </a:solidFill>
              </a:rPr>
              <a:t>Narrative and Allocations </a:t>
            </a:r>
            <a:r>
              <a:rPr lang="en-US" sz="2000" b="0" dirty="0" smtClean="0">
                <a:solidFill>
                  <a:srgbClr val="1078A5"/>
                </a:solidFill>
              </a:rPr>
              <a:t>Table are cross referenced</a:t>
            </a:r>
            <a:endParaRPr lang="en-US" sz="2000" b="0" dirty="0">
              <a:solidFill>
                <a:srgbClr val="1078A5"/>
              </a:solidFill>
            </a:endParaRPr>
          </a:p>
          <a:p>
            <a:pPr marL="342900" indent="-342900">
              <a:buFont typeface="Arial" pitchFamily="34" charset="0"/>
              <a:buChar char="•"/>
            </a:pPr>
            <a:r>
              <a:rPr lang="en-US" sz="2000" b="0" dirty="0" smtClean="0">
                <a:solidFill>
                  <a:srgbClr val="1078A5"/>
                </a:solidFill>
              </a:rPr>
              <a:t>Costs are reasonable </a:t>
            </a:r>
          </a:p>
          <a:p>
            <a:pPr marL="0" indent="0"/>
            <a:endParaRPr lang="en-US" sz="2000" b="0" dirty="0" smtClean="0"/>
          </a:p>
          <a:p>
            <a:pPr>
              <a:buFont typeface="Arial" pitchFamily="34" charset="0"/>
              <a:buChar char="•"/>
            </a:pPr>
            <a:endParaRPr lang="en-US" sz="2400" b="0" dirty="0" smtClean="0"/>
          </a:p>
          <a:p>
            <a:endParaRPr lang="en-US" dirty="0"/>
          </a:p>
        </p:txBody>
      </p:sp>
    </p:spTree>
    <p:extLst>
      <p:ext uri="{BB962C8B-B14F-4D97-AF65-F5344CB8AC3E}">
        <p14:creationId xmlns:p14="http://schemas.microsoft.com/office/powerpoint/2010/main" val="19314643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126"/>
            <a:ext cx="7696200" cy="838200"/>
          </a:xfrm>
        </p:spPr>
        <p:txBody>
          <a:bodyPr/>
          <a:lstStyle/>
          <a:p>
            <a:pPr lvl="1"/>
            <a:r>
              <a:rPr lang="en-US" sz="2800" dirty="0" smtClean="0">
                <a:solidFill>
                  <a:schemeClr val="bg1"/>
                </a:solidFill>
                <a:latin typeface="Arial Black" pitchFamily="34" charset="0"/>
              </a:rPr>
              <a:t>Consolidated List of Contracts</a:t>
            </a:r>
          </a:p>
        </p:txBody>
      </p:sp>
      <p:sp>
        <p:nvSpPr>
          <p:cNvPr id="3" name="Content Placeholder 2"/>
          <p:cNvSpPr>
            <a:spLocks noGrp="1"/>
          </p:cNvSpPr>
          <p:nvPr>
            <p:ph idx="1"/>
          </p:nvPr>
        </p:nvSpPr>
        <p:spPr>
          <a:xfrm>
            <a:off x="381000" y="1295400"/>
            <a:ext cx="8382000" cy="5135562"/>
          </a:xfrm>
        </p:spPr>
        <p:txBody>
          <a:bodyPr>
            <a:normAutofit fontScale="92500" lnSpcReduction="10000"/>
          </a:bodyPr>
          <a:lstStyle/>
          <a:p>
            <a:pPr lvl="0"/>
            <a:r>
              <a:rPr lang="en-US" sz="2800" b="1" dirty="0"/>
              <a:t>Purpose: </a:t>
            </a:r>
            <a:r>
              <a:rPr lang="en-US" sz="2600" b="0" dirty="0"/>
              <a:t>Identifies </a:t>
            </a:r>
            <a:r>
              <a:rPr lang="en-US" sz="2600" b="0" dirty="0" smtClean="0"/>
              <a:t>all </a:t>
            </a:r>
            <a:r>
              <a:rPr lang="en-US" sz="2600" b="0" dirty="0"/>
              <a:t>Part </a:t>
            </a:r>
            <a:r>
              <a:rPr lang="en-US" sz="2600" b="0" dirty="0" smtClean="0"/>
              <a:t>A </a:t>
            </a:r>
            <a:r>
              <a:rPr lang="en-US" sz="2600" b="0" dirty="0"/>
              <a:t>and MAI service providers </a:t>
            </a:r>
            <a:r>
              <a:rPr lang="en-US" sz="2600" b="0" dirty="0" smtClean="0"/>
              <a:t>receiving </a:t>
            </a:r>
            <a:r>
              <a:rPr lang="en-US" sz="2600" b="0" dirty="0"/>
              <a:t>funds for the current grant year</a:t>
            </a:r>
            <a:r>
              <a:rPr lang="en-US" sz="2600" b="0" dirty="0" smtClean="0"/>
              <a:t>.</a:t>
            </a:r>
          </a:p>
          <a:p>
            <a:pPr lvl="0"/>
            <a:endParaRPr lang="en-US" sz="2600" b="0" dirty="0" smtClean="0"/>
          </a:p>
          <a:p>
            <a:pPr marL="857250" lvl="1" indent="-457200">
              <a:buFont typeface="Arial" pitchFamily="34" charset="0"/>
              <a:buChar char="•"/>
            </a:pPr>
            <a:r>
              <a:rPr lang="en-US" sz="2600" dirty="0"/>
              <a:t>The </a:t>
            </a:r>
            <a:r>
              <a:rPr lang="en-US" sz="2600" dirty="0" smtClean="0"/>
              <a:t>Consolidated List of Contracts (CLC) </a:t>
            </a:r>
            <a:r>
              <a:rPr lang="en-US" sz="2600" dirty="0"/>
              <a:t>form is the only form that identifies minority and </a:t>
            </a:r>
            <a:r>
              <a:rPr lang="en-US" sz="2600" dirty="0" smtClean="0"/>
              <a:t>faith-based providers</a:t>
            </a:r>
            <a:endParaRPr lang="en-US" sz="2600" dirty="0"/>
          </a:p>
          <a:p>
            <a:pPr marL="857250" lvl="1" indent="-457200">
              <a:buFont typeface="Arial" pitchFamily="34" charset="0"/>
              <a:buChar char="•"/>
            </a:pPr>
            <a:r>
              <a:rPr lang="en-US" sz="2600" dirty="0"/>
              <a:t>To be considered a minority provider, the organization </a:t>
            </a:r>
            <a:r>
              <a:rPr lang="en-US" sz="2600" dirty="0" smtClean="0"/>
              <a:t>must</a:t>
            </a:r>
            <a:r>
              <a:rPr lang="en-US" sz="2600" dirty="0"/>
              <a:t>:</a:t>
            </a:r>
          </a:p>
          <a:p>
            <a:pPr marL="1714500" lvl="3" indent="-457200">
              <a:buFont typeface="Wingdings" pitchFamily="2" charset="2"/>
              <a:buChar char="§"/>
            </a:pPr>
            <a:r>
              <a:rPr lang="en-US" sz="2400" dirty="0"/>
              <a:t>H</a:t>
            </a:r>
            <a:r>
              <a:rPr lang="en-US" sz="2400" dirty="0" smtClean="0"/>
              <a:t>ave </a:t>
            </a:r>
            <a:r>
              <a:rPr lang="en-US" sz="2400" dirty="0"/>
              <a:t>more than 50 percent of the positions on the executive board or governing body filled by persons of the racial/ethnic minority group to </a:t>
            </a:r>
            <a:r>
              <a:rPr lang="en-US" sz="2400" dirty="0" smtClean="0"/>
              <a:t>served</a:t>
            </a:r>
            <a:endParaRPr lang="en-US" sz="2400" dirty="0"/>
          </a:p>
          <a:p>
            <a:pPr marL="1714500" lvl="3" indent="-457200">
              <a:buFont typeface="Wingdings" pitchFamily="2" charset="2"/>
              <a:buChar char="§"/>
            </a:pPr>
            <a:r>
              <a:rPr lang="en-US" sz="2400" dirty="0"/>
              <a:t>H</a:t>
            </a:r>
            <a:r>
              <a:rPr lang="en-US" sz="2400" dirty="0" smtClean="0"/>
              <a:t>ave </a:t>
            </a:r>
            <a:r>
              <a:rPr lang="en-US" sz="2400" dirty="0"/>
              <a:t>more that 50 percent of key management, supervisory, and administrative positions filled by persons of the racial/ethnic populations to be </a:t>
            </a:r>
            <a:r>
              <a:rPr lang="en-US" sz="2400" dirty="0" smtClean="0"/>
              <a:t>served</a:t>
            </a:r>
            <a:endParaRPr lang="en-US" sz="2400" dirty="0"/>
          </a:p>
          <a:p>
            <a:endParaRPr lang="en-US" dirty="0" smtClean="0"/>
          </a:p>
        </p:txBody>
      </p:sp>
    </p:spTree>
    <p:extLst>
      <p:ext uri="{BB962C8B-B14F-4D97-AF65-F5344CB8AC3E}">
        <p14:creationId xmlns:p14="http://schemas.microsoft.com/office/powerpoint/2010/main" val="24800522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6553200" cy="838200"/>
          </a:xfrm>
        </p:spPr>
        <p:txBody>
          <a:bodyPr/>
          <a:lstStyle/>
          <a:p>
            <a:r>
              <a:rPr lang="en-US" sz="2800" dirty="0" smtClean="0">
                <a:solidFill>
                  <a:schemeClr val="bg1"/>
                </a:solidFill>
              </a:rPr>
              <a:t>CLC</a:t>
            </a:r>
            <a:r>
              <a:rPr lang="en-US" sz="2800" dirty="0">
                <a:solidFill>
                  <a:schemeClr val="bg1"/>
                </a:solidFill>
              </a:rPr>
              <a:t> </a:t>
            </a:r>
            <a:r>
              <a:rPr lang="en-US" sz="2800" dirty="0" smtClean="0">
                <a:solidFill>
                  <a:schemeClr val="bg1"/>
                </a:solidFill>
              </a:rPr>
              <a:t>Components</a:t>
            </a:r>
            <a:endParaRPr lang="en-US" sz="2800" dirty="0">
              <a:solidFill>
                <a:schemeClr val="bg1"/>
              </a:solidFill>
            </a:endParaRPr>
          </a:p>
        </p:txBody>
      </p:sp>
      <p:sp>
        <p:nvSpPr>
          <p:cNvPr id="5" name="Content Placeholder 4"/>
          <p:cNvSpPr>
            <a:spLocks noGrp="1"/>
          </p:cNvSpPr>
          <p:nvPr>
            <p:ph idx="1"/>
          </p:nvPr>
        </p:nvSpPr>
        <p:spPr>
          <a:xfrm>
            <a:off x="381000" y="1524000"/>
            <a:ext cx="8382000" cy="5029200"/>
          </a:xfrm>
        </p:spPr>
        <p:txBody>
          <a:bodyPr/>
          <a:lstStyle/>
          <a:p>
            <a:r>
              <a:rPr lang="en-US" sz="2400" dirty="0"/>
              <a:t>For each service </a:t>
            </a:r>
            <a:r>
              <a:rPr lang="en-US" sz="2400" dirty="0" smtClean="0"/>
              <a:t>provider include the following:</a:t>
            </a:r>
          </a:p>
          <a:p>
            <a:endParaRPr lang="en-US" sz="2400" dirty="0"/>
          </a:p>
          <a:p>
            <a:pPr marL="457200" indent="-457200">
              <a:buFont typeface="Arial" pitchFamily="34" charset="0"/>
              <a:buChar char="•"/>
            </a:pPr>
            <a:r>
              <a:rPr lang="en-US" sz="2000" b="0" dirty="0" smtClean="0">
                <a:solidFill>
                  <a:srgbClr val="1078A5"/>
                </a:solidFill>
              </a:rPr>
              <a:t>Address </a:t>
            </a:r>
          </a:p>
          <a:p>
            <a:pPr marL="457200" indent="-457200">
              <a:buFont typeface="Arial" pitchFamily="34" charset="0"/>
              <a:buChar char="•"/>
            </a:pPr>
            <a:r>
              <a:rPr lang="en-US" sz="2000" b="0" dirty="0" smtClean="0"/>
              <a:t>Tax Payer Identification Number (EIN) </a:t>
            </a:r>
          </a:p>
          <a:p>
            <a:pPr marL="457200" indent="-457200">
              <a:buFont typeface="Arial" pitchFamily="34" charset="0"/>
              <a:buChar char="•"/>
            </a:pPr>
            <a:r>
              <a:rPr lang="en-US" sz="2000" b="0" dirty="0" smtClean="0"/>
              <a:t>Contact Information of Contractor </a:t>
            </a:r>
          </a:p>
          <a:p>
            <a:pPr marL="457200" indent="-457200">
              <a:buFont typeface="Arial" pitchFamily="34" charset="0"/>
              <a:buChar char="•"/>
            </a:pPr>
            <a:r>
              <a:rPr lang="en-US" sz="2000" b="0" dirty="0" smtClean="0"/>
              <a:t>Service Type Code</a:t>
            </a:r>
          </a:p>
          <a:p>
            <a:pPr marL="742950" lvl="2" indent="-342900">
              <a:buFont typeface="Wingdings" pitchFamily="2" charset="2"/>
              <a:buChar char="§"/>
            </a:pPr>
            <a:r>
              <a:rPr lang="en-US" sz="1800" dirty="0" smtClean="0"/>
              <a:t>The codes can be found under the instructions section of the CLC Table</a:t>
            </a:r>
          </a:p>
          <a:p>
            <a:pPr marL="457200" indent="-457200">
              <a:buFont typeface="Arial" pitchFamily="34" charset="0"/>
              <a:buChar char="•"/>
            </a:pPr>
            <a:r>
              <a:rPr lang="en-US" sz="2000" b="0" dirty="0" smtClean="0"/>
              <a:t>Contract Amount</a:t>
            </a:r>
          </a:p>
          <a:p>
            <a:pPr marL="457200" indent="-457200">
              <a:buFont typeface="Arial" pitchFamily="34" charset="0"/>
              <a:buChar char="•"/>
            </a:pPr>
            <a:r>
              <a:rPr lang="en-US" sz="2000" b="0" dirty="0" smtClean="0"/>
              <a:t>Minority Provider Status</a:t>
            </a:r>
          </a:p>
          <a:p>
            <a:pPr marL="457200" indent="-457200">
              <a:buFont typeface="Arial" pitchFamily="34" charset="0"/>
              <a:buChar char="•"/>
            </a:pPr>
            <a:r>
              <a:rPr lang="en-US" sz="2000" b="0" dirty="0" smtClean="0"/>
              <a:t>Faith-Based Provider Status</a:t>
            </a:r>
          </a:p>
          <a:p>
            <a:endParaRPr lang="en-US" dirty="0"/>
          </a:p>
        </p:txBody>
      </p:sp>
    </p:spTree>
    <p:extLst>
      <p:ext uri="{BB962C8B-B14F-4D97-AF65-F5344CB8AC3E}">
        <p14:creationId xmlns:p14="http://schemas.microsoft.com/office/powerpoint/2010/main" val="31113019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152400"/>
            <a:ext cx="2362200" cy="553998"/>
          </a:xfrm>
          <a:prstGeom prst="rect">
            <a:avLst/>
          </a:prstGeom>
          <a:noFill/>
        </p:spPr>
        <p:txBody>
          <a:bodyPr wrap="square" rtlCol="0">
            <a:spAutoFit/>
          </a:bodyPr>
          <a:lstStyle/>
          <a:p>
            <a:pPr algn="ctr" fontAlgn="base">
              <a:spcBef>
                <a:spcPct val="0"/>
              </a:spcBef>
              <a:spcAft>
                <a:spcPct val="0"/>
              </a:spcAft>
            </a:pPr>
            <a:r>
              <a:rPr lang="en-US" sz="3000" b="1" dirty="0">
                <a:solidFill>
                  <a:schemeClr val="bg1"/>
                </a:solidFill>
                <a:latin typeface="Arial Black" pitchFamily="34" charset="0"/>
              </a:rPr>
              <a:t>CLC Table </a:t>
            </a:r>
          </a:p>
        </p:txBody>
      </p:sp>
      <p:pic>
        <p:nvPicPr>
          <p:cNvPr id="5" name="Picture 4"/>
          <p:cNvPicPr>
            <a:picLocks noChangeAspect="1" noChangeArrowheads="1"/>
          </p:cNvPicPr>
          <p:nvPr/>
        </p:nvPicPr>
        <p:blipFill>
          <a:blip r:embed="rId2" cstate="print"/>
          <a:srcRect/>
          <a:stretch>
            <a:fillRect/>
          </a:stretch>
        </p:blipFill>
        <p:spPr bwMode="auto">
          <a:xfrm>
            <a:off x="114018" y="1219200"/>
            <a:ext cx="8801382" cy="5486400"/>
          </a:xfrm>
          <a:prstGeom prst="rect">
            <a:avLst/>
          </a:prstGeom>
          <a:noFill/>
          <a:ln w="9525">
            <a:noFill/>
            <a:miter lim="800000"/>
            <a:headEnd/>
            <a:tailEnd/>
          </a:ln>
        </p:spPr>
      </p:pic>
      <p:sp>
        <p:nvSpPr>
          <p:cNvPr id="2" name="TextBox 1"/>
          <p:cNvSpPr txBox="1"/>
          <p:nvPr/>
        </p:nvSpPr>
        <p:spPr>
          <a:xfrm>
            <a:off x="3276600" y="2165270"/>
            <a:ext cx="1888659" cy="246221"/>
          </a:xfrm>
          <a:prstGeom prst="rect">
            <a:avLst/>
          </a:prstGeom>
          <a:solidFill>
            <a:schemeClr val="bg1"/>
          </a:solidFill>
          <a:ln w="12700">
            <a:noFill/>
          </a:ln>
        </p:spPr>
        <p:txBody>
          <a:bodyPr wrap="none" rtlCol="0">
            <a:spAutoFit/>
          </a:bodyPr>
          <a:lstStyle/>
          <a:p>
            <a:r>
              <a:rPr lang="en-US" sz="1000" dirty="0" smtClean="0">
                <a:latin typeface="Arial Black" pitchFamily="34" charset="0"/>
              </a:rPr>
              <a:t>Part A Current Year CLC</a:t>
            </a:r>
            <a:endParaRPr lang="en-US" sz="1000" dirty="0">
              <a:latin typeface="Arial Black" pitchFamily="34" charset="0"/>
            </a:endParaRPr>
          </a:p>
        </p:txBody>
      </p:sp>
    </p:spTree>
    <p:extLst>
      <p:ext uri="{BB962C8B-B14F-4D97-AF65-F5344CB8AC3E}">
        <p14:creationId xmlns:p14="http://schemas.microsoft.com/office/powerpoint/2010/main" val="16826887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838200"/>
          </a:xfrm>
        </p:spPr>
        <p:txBody>
          <a:bodyPr/>
          <a:lstStyle/>
          <a:p>
            <a:r>
              <a:rPr lang="en-US" sz="3200" dirty="0" smtClean="0">
                <a:solidFill>
                  <a:schemeClr val="bg1"/>
                </a:solidFill>
                <a:latin typeface="Arial Black" pitchFamily="34" charset="0"/>
                <a:cs typeface="Times New Roman" pitchFamily="18" charset="0"/>
              </a:rPr>
              <a:t>Agenda</a:t>
            </a:r>
            <a:endParaRPr lang="en-US" sz="3200" dirty="0">
              <a:solidFill>
                <a:schemeClr val="bg1"/>
              </a:solidFill>
              <a:latin typeface="Arial Black" pitchFamily="34" charset="0"/>
              <a:cs typeface="Times New Roman" pitchFamily="18" charset="0"/>
            </a:endParaRPr>
          </a:p>
        </p:txBody>
      </p:sp>
      <p:sp>
        <p:nvSpPr>
          <p:cNvPr id="3" name="Content Placeholder 2"/>
          <p:cNvSpPr>
            <a:spLocks noGrp="1"/>
          </p:cNvSpPr>
          <p:nvPr>
            <p:ph idx="1"/>
          </p:nvPr>
        </p:nvSpPr>
        <p:spPr>
          <a:xfrm>
            <a:off x="228600" y="1219200"/>
            <a:ext cx="8763000" cy="5105400"/>
          </a:xfrm>
        </p:spPr>
        <p:txBody>
          <a:bodyPr/>
          <a:lstStyle/>
          <a:p>
            <a:pPr marL="400050" lvl="1" indent="0">
              <a:buNone/>
            </a:pPr>
            <a:endParaRPr lang="en-US" sz="2400" dirty="0" smtClean="0">
              <a:cs typeface="Times New Roman" pitchFamily="18" charset="0"/>
            </a:endParaRPr>
          </a:p>
          <a:p>
            <a:pPr lvl="1" indent="-342900"/>
            <a:r>
              <a:rPr lang="en-US" sz="2400" dirty="0" smtClean="0">
                <a:cs typeface="Times New Roman" pitchFamily="18" charset="0"/>
              </a:rPr>
              <a:t>Program </a:t>
            </a:r>
            <a:r>
              <a:rPr lang="en-US" sz="2400" dirty="0">
                <a:cs typeface="Times New Roman" pitchFamily="18" charset="0"/>
              </a:rPr>
              <a:t>Terms </a:t>
            </a:r>
            <a:r>
              <a:rPr lang="en-US" sz="2400" dirty="0" smtClean="0">
                <a:cs typeface="Times New Roman" pitchFamily="18" charset="0"/>
              </a:rPr>
              <a:t>Components</a:t>
            </a:r>
          </a:p>
          <a:p>
            <a:pPr marL="1085850" lvl="2">
              <a:buFont typeface="Wingdings" pitchFamily="2" charset="2"/>
              <a:buChar char="§"/>
            </a:pPr>
            <a:r>
              <a:rPr lang="en-US" sz="2000" dirty="0" smtClean="0">
                <a:cs typeface="Times New Roman" pitchFamily="18" charset="0"/>
              </a:rPr>
              <a:t>Part </a:t>
            </a:r>
            <a:r>
              <a:rPr lang="en-US" sz="2000" dirty="0">
                <a:cs typeface="Times New Roman" pitchFamily="18" charset="0"/>
              </a:rPr>
              <a:t>A </a:t>
            </a:r>
            <a:r>
              <a:rPr lang="en-US" sz="2000" dirty="0" smtClean="0">
                <a:cs typeface="Times New Roman" pitchFamily="18" charset="0"/>
              </a:rPr>
              <a:t>and </a:t>
            </a:r>
            <a:r>
              <a:rPr lang="en-US" sz="2000" dirty="0">
                <a:cs typeface="Times New Roman" pitchFamily="18" charset="0"/>
              </a:rPr>
              <a:t>MAI Planned Allocations </a:t>
            </a:r>
            <a:r>
              <a:rPr lang="en-US" sz="2000" dirty="0" smtClean="0">
                <a:cs typeface="Times New Roman" pitchFamily="18" charset="0"/>
              </a:rPr>
              <a:t>Table</a:t>
            </a:r>
          </a:p>
          <a:p>
            <a:pPr marL="1085850" lvl="2">
              <a:buFont typeface="Wingdings" pitchFamily="2" charset="2"/>
              <a:buChar char="§"/>
            </a:pPr>
            <a:r>
              <a:rPr lang="en-US" sz="2000" dirty="0" smtClean="0">
                <a:cs typeface="Times New Roman" pitchFamily="18" charset="0"/>
              </a:rPr>
              <a:t>Planning </a:t>
            </a:r>
            <a:r>
              <a:rPr lang="en-US" sz="2000" dirty="0">
                <a:cs typeface="Times New Roman" pitchFamily="18" charset="0"/>
              </a:rPr>
              <a:t>Council Membership </a:t>
            </a:r>
            <a:r>
              <a:rPr lang="en-US" sz="2000" dirty="0" smtClean="0">
                <a:cs typeface="Times New Roman" pitchFamily="18" charset="0"/>
              </a:rPr>
              <a:t>Roster</a:t>
            </a:r>
          </a:p>
          <a:p>
            <a:pPr marL="1085850" lvl="2">
              <a:buFont typeface="Wingdings" pitchFamily="2" charset="2"/>
              <a:buChar char="§"/>
            </a:pPr>
            <a:r>
              <a:rPr lang="en-US" sz="2000" dirty="0" smtClean="0">
                <a:cs typeface="Times New Roman" pitchFamily="18" charset="0"/>
              </a:rPr>
              <a:t>Revised </a:t>
            </a:r>
            <a:r>
              <a:rPr lang="en-US" sz="2000" dirty="0">
                <a:cs typeface="Times New Roman" pitchFamily="18" charset="0"/>
              </a:rPr>
              <a:t>SF 424A and Budget </a:t>
            </a:r>
            <a:r>
              <a:rPr lang="en-US" sz="2000" dirty="0" smtClean="0">
                <a:cs typeface="Times New Roman" pitchFamily="18" charset="0"/>
              </a:rPr>
              <a:t>Narrative</a:t>
            </a:r>
          </a:p>
          <a:p>
            <a:pPr marL="1085850" lvl="2">
              <a:buFont typeface="Wingdings" pitchFamily="2" charset="2"/>
              <a:buChar char="§"/>
            </a:pPr>
            <a:r>
              <a:rPr lang="en-US" sz="2000" dirty="0" smtClean="0">
                <a:cs typeface="Times New Roman" pitchFamily="18" charset="0"/>
              </a:rPr>
              <a:t>FY </a:t>
            </a:r>
            <a:r>
              <a:rPr lang="en-US" sz="2000" dirty="0">
                <a:cs typeface="Times New Roman" pitchFamily="18" charset="0"/>
              </a:rPr>
              <a:t>2013 Implementation </a:t>
            </a:r>
            <a:r>
              <a:rPr lang="en-US" sz="2000" dirty="0" smtClean="0">
                <a:cs typeface="Times New Roman" pitchFamily="18" charset="0"/>
              </a:rPr>
              <a:t>Plan</a:t>
            </a:r>
          </a:p>
          <a:p>
            <a:pPr marL="1085850" lvl="2">
              <a:buFont typeface="Wingdings" pitchFamily="2" charset="2"/>
              <a:buChar char="§"/>
            </a:pPr>
            <a:r>
              <a:rPr lang="en-US" sz="2000" dirty="0" smtClean="0">
                <a:cs typeface="Times New Roman" pitchFamily="18" charset="0"/>
              </a:rPr>
              <a:t>Consolidated </a:t>
            </a:r>
            <a:r>
              <a:rPr lang="en-US" sz="2000" dirty="0">
                <a:cs typeface="Times New Roman" pitchFamily="18" charset="0"/>
              </a:rPr>
              <a:t>List of </a:t>
            </a:r>
            <a:r>
              <a:rPr lang="en-US" sz="2000" dirty="0" smtClean="0">
                <a:cs typeface="Times New Roman" pitchFamily="18" charset="0"/>
              </a:rPr>
              <a:t>Contracts </a:t>
            </a:r>
            <a:r>
              <a:rPr lang="en-US" sz="2000" dirty="0">
                <a:cs typeface="Times New Roman" pitchFamily="18" charset="0"/>
              </a:rPr>
              <a:t>(CLC</a:t>
            </a:r>
            <a:r>
              <a:rPr lang="en-US" sz="2000" dirty="0" smtClean="0">
                <a:cs typeface="Times New Roman" pitchFamily="18" charset="0"/>
              </a:rPr>
              <a:t>)</a:t>
            </a:r>
          </a:p>
          <a:p>
            <a:pPr marL="1085850" lvl="2">
              <a:buFont typeface="Wingdings" pitchFamily="2" charset="2"/>
              <a:buChar char="§"/>
            </a:pPr>
            <a:r>
              <a:rPr lang="en-US" sz="2000" dirty="0" smtClean="0">
                <a:cs typeface="Times New Roman" pitchFamily="18" charset="0"/>
              </a:rPr>
              <a:t>Contract </a:t>
            </a:r>
            <a:r>
              <a:rPr lang="en-US" sz="2000" dirty="0">
                <a:cs typeface="Times New Roman" pitchFamily="18" charset="0"/>
              </a:rPr>
              <a:t>Review Certification (CRC</a:t>
            </a:r>
            <a:r>
              <a:rPr lang="en-US" sz="2000" dirty="0" smtClean="0">
                <a:cs typeface="Times New Roman" pitchFamily="18" charset="0"/>
              </a:rPr>
              <a:t>)</a:t>
            </a:r>
          </a:p>
          <a:p>
            <a:pPr marL="1085850" lvl="2">
              <a:buFont typeface="Wingdings" pitchFamily="2" charset="2"/>
              <a:buChar char="§"/>
            </a:pPr>
            <a:r>
              <a:rPr lang="en-US" sz="2000" dirty="0" smtClean="0">
                <a:cs typeface="Times New Roman" pitchFamily="18" charset="0"/>
              </a:rPr>
              <a:t>Maintenance of Effort (MOE)</a:t>
            </a:r>
            <a:endParaRPr lang="en-US" sz="2000" dirty="0">
              <a:cs typeface="Times New Roman" pitchFamily="18" charset="0"/>
            </a:endParaRPr>
          </a:p>
          <a:p>
            <a:pPr marL="857250" lvl="1" indent="-457200">
              <a:buFont typeface="Arial" pitchFamily="34" charset="0"/>
              <a:buChar char="•"/>
            </a:pPr>
            <a:r>
              <a:rPr lang="en-US" sz="2400" dirty="0" smtClean="0">
                <a:cs typeface="Times New Roman" pitchFamily="18" charset="0"/>
              </a:rPr>
              <a:t>Women, Infants, Children, and Youth </a:t>
            </a:r>
            <a:r>
              <a:rPr lang="en-US" sz="2400" dirty="0">
                <a:cs typeface="Times New Roman" pitchFamily="18" charset="0"/>
              </a:rPr>
              <a:t>Expenditure Table</a:t>
            </a:r>
          </a:p>
          <a:p>
            <a:pPr marL="857250" lvl="1" indent="-457200">
              <a:buFont typeface="Arial" pitchFamily="34" charset="0"/>
              <a:buChar char="•"/>
            </a:pPr>
            <a:r>
              <a:rPr lang="en-US" sz="2400" dirty="0">
                <a:cs typeface="Times New Roman" pitchFamily="18" charset="0"/>
              </a:rPr>
              <a:t>Final Expenditure Table</a:t>
            </a:r>
          </a:p>
          <a:p>
            <a:pPr marL="857250" lvl="1" indent="-457200">
              <a:buFont typeface="Arial" pitchFamily="34" charset="0"/>
              <a:buChar char="•"/>
            </a:pPr>
            <a:r>
              <a:rPr lang="en-US" sz="2400" dirty="0" smtClean="0">
                <a:cs typeface="Times New Roman" pitchFamily="18" charset="0"/>
              </a:rPr>
              <a:t>Improper Payments</a:t>
            </a:r>
          </a:p>
          <a:p>
            <a:pPr marL="400050" lvl="1" indent="0">
              <a:buNone/>
            </a:pPr>
            <a:endParaRPr lang="en-US" sz="2300" dirty="0">
              <a:cs typeface="Times New Roman" pitchFamily="18" charset="0"/>
            </a:endParaRPr>
          </a:p>
        </p:txBody>
      </p:sp>
    </p:spTree>
    <p:extLst>
      <p:ext uri="{BB962C8B-B14F-4D97-AF65-F5344CB8AC3E}">
        <p14:creationId xmlns:p14="http://schemas.microsoft.com/office/powerpoint/2010/main" val="18762266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553200" cy="838200"/>
          </a:xfrm>
        </p:spPr>
        <p:txBody>
          <a:bodyPr/>
          <a:lstStyle/>
          <a:p>
            <a:r>
              <a:rPr lang="en-US" sz="3000" dirty="0" smtClean="0">
                <a:solidFill>
                  <a:schemeClr val="bg1"/>
                </a:solidFill>
              </a:rPr>
              <a:t>CLC - Checkpoints</a:t>
            </a:r>
            <a:endParaRPr lang="en-US" sz="3000" dirty="0">
              <a:solidFill>
                <a:schemeClr val="bg1"/>
              </a:solidFill>
            </a:endParaRPr>
          </a:p>
        </p:txBody>
      </p:sp>
      <p:sp>
        <p:nvSpPr>
          <p:cNvPr id="3" name="Content Placeholder 2"/>
          <p:cNvSpPr>
            <a:spLocks noGrp="1"/>
          </p:cNvSpPr>
          <p:nvPr>
            <p:ph idx="1"/>
          </p:nvPr>
        </p:nvSpPr>
        <p:spPr>
          <a:xfrm>
            <a:off x="381000" y="1295400"/>
            <a:ext cx="8229600" cy="5257800"/>
          </a:xfrm>
        </p:spPr>
        <p:txBody>
          <a:bodyPr/>
          <a:lstStyle/>
          <a:p>
            <a:r>
              <a:rPr lang="en-US" sz="2800" dirty="0" smtClean="0">
                <a:latin typeface="Arial" pitchFamily="34" charset="0"/>
                <a:cs typeface="Arial" pitchFamily="34" charset="0"/>
              </a:rPr>
              <a:t>Before submitting </a:t>
            </a:r>
            <a:r>
              <a:rPr lang="en-US" sz="2800" dirty="0">
                <a:latin typeface="Arial" pitchFamily="34" charset="0"/>
                <a:cs typeface="Arial" pitchFamily="34" charset="0"/>
              </a:rPr>
              <a:t>your CLC, </a:t>
            </a:r>
            <a:r>
              <a:rPr lang="en-US" sz="2800" dirty="0" smtClean="0">
                <a:latin typeface="Arial" pitchFamily="34" charset="0"/>
                <a:cs typeface="Arial" pitchFamily="34" charset="0"/>
              </a:rPr>
              <a:t>ensure </a:t>
            </a:r>
            <a:r>
              <a:rPr lang="en-US" sz="2800" dirty="0">
                <a:latin typeface="Arial" pitchFamily="34" charset="0"/>
                <a:cs typeface="Arial" pitchFamily="34" charset="0"/>
              </a:rPr>
              <a:t>compliance with the </a:t>
            </a:r>
            <a:r>
              <a:rPr lang="en-US" sz="2800" dirty="0" smtClean="0">
                <a:latin typeface="Arial" pitchFamily="34" charset="0"/>
                <a:cs typeface="Arial" pitchFamily="34" charset="0"/>
              </a:rPr>
              <a:t>following:</a:t>
            </a:r>
          </a:p>
          <a:p>
            <a:endParaRPr lang="en-US" sz="2500" dirty="0"/>
          </a:p>
          <a:p>
            <a:pPr marL="342900" indent="-342900">
              <a:buFont typeface="Arial" pitchFamily="34" charset="0"/>
              <a:buChar char="•"/>
            </a:pPr>
            <a:r>
              <a:rPr lang="en-US" sz="2300" b="0" dirty="0" smtClean="0"/>
              <a:t>Agencies funded for multiple service categories are listed separately for each contracted service, with corresponding amounts</a:t>
            </a:r>
          </a:p>
          <a:p>
            <a:pPr marL="342900" indent="-342900">
              <a:buFont typeface="Arial" pitchFamily="34" charset="0"/>
              <a:buChar char="•"/>
            </a:pPr>
            <a:r>
              <a:rPr lang="en-US" sz="2300" b="0" dirty="0" smtClean="0"/>
              <a:t>Confirm that the minority and faith-based sections are filled</a:t>
            </a:r>
          </a:p>
          <a:p>
            <a:pPr marL="342900" indent="-342900">
              <a:buFont typeface="Arial" pitchFamily="34" charset="0"/>
              <a:buChar char="•"/>
            </a:pPr>
            <a:r>
              <a:rPr lang="en-US" sz="2300" b="0" dirty="0" smtClean="0"/>
              <a:t>Allocations Table and Implementation Plan are cross referenced</a:t>
            </a:r>
            <a:endParaRPr lang="en-US" sz="2500" dirty="0" smtClean="0"/>
          </a:p>
          <a:p>
            <a:pPr>
              <a:buFont typeface="Arial" pitchFamily="34" charset="0"/>
              <a:buChar char="•"/>
            </a:pPr>
            <a:endParaRPr lang="en-US" sz="2400" b="0" dirty="0" smtClean="0"/>
          </a:p>
          <a:p>
            <a:endParaRPr lang="en-US" dirty="0"/>
          </a:p>
        </p:txBody>
      </p:sp>
    </p:spTree>
    <p:extLst>
      <p:ext uri="{BB962C8B-B14F-4D97-AF65-F5344CB8AC3E}">
        <p14:creationId xmlns:p14="http://schemas.microsoft.com/office/powerpoint/2010/main" val="20751345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6"/>
            <a:ext cx="7848600" cy="838200"/>
          </a:xfrm>
        </p:spPr>
        <p:txBody>
          <a:bodyPr/>
          <a:lstStyle/>
          <a:p>
            <a:r>
              <a:rPr lang="en-US" sz="2800" dirty="0" smtClean="0">
                <a:solidFill>
                  <a:schemeClr val="bg1"/>
                </a:solidFill>
              </a:rPr>
              <a:t>Contract Review </a:t>
            </a:r>
            <a:br>
              <a:rPr lang="en-US" sz="2800" dirty="0" smtClean="0">
                <a:solidFill>
                  <a:schemeClr val="bg1"/>
                </a:solidFill>
              </a:rPr>
            </a:br>
            <a:r>
              <a:rPr lang="en-US" sz="2800" dirty="0" smtClean="0">
                <a:solidFill>
                  <a:schemeClr val="bg1"/>
                </a:solidFill>
              </a:rPr>
              <a:t>Certification (CRC)</a:t>
            </a:r>
            <a:endParaRPr lang="en-US" sz="2800" dirty="0">
              <a:solidFill>
                <a:schemeClr val="bg1"/>
              </a:solidFill>
            </a:endParaRPr>
          </a:p>
        </p:txBody>
      </p:sp>
      <p:sp>
        <p:nvSpPr>
          <p:cNvPr id="3" name="Content Placeholder 2"/>
          <p:cNvSpPr>
            <a:spLocks noGrp="1"/>
          </p:cNvSpPr>
          <p:nvPr>
            <p:ph idx="1"/>
          </p:nvPr>
        </p:nvSpPr>
        <p:spPr>
          <a:xfrm>
            <a:off x="457200" y="1295400"/>
            <a:ext cx="8229600" cy="5105400"/>
          </a:xfrm>
        </p:spPr>
        <p:txBody>
          <a:bodyPr/>
          <a:lstStyle/>
          <a:p>
            <a:pPr>
              <a:buFont typeface="Arial" pitchFamily="34" charset="0"/>
              <a:buChar char="•"/>
            </a:pPr>
            <a:endParaRPr lang="en-US" sz="2000" b="0" dirty="0" smtClean="0"/>
          </a:p>
          <a:p>
            <a:pPr marL="0" lvl="0" indent="0"/>
            <a:r>
              <a:rPr lang="en-US" sz="2400" b="1" dirty="0"/>
              <a:t>Purpose</a:t>
            </a:r>
            <a:r>
              <a:rPr lang="en-US" sz="2400" b="1" dirty="0" smtClean="0"/>
              <a:t>: </a:t>
            </a:r>
            <a:r>
              <a:rPr lang="en-US" sz="2400" b="0" dirty="0" smtClean="0"/>
              <a:t>A reporting tool used by grantees to certify </a:t>
            </a:r>
            <a:r>
              <a:rPr lang="en-US" sz="2400" b="0" dirty="0"/>
              <a:t>all service contracts awarded by the grantee for the current grant </a:t>
            </a:r>
            <a:r>
              <a:rPr lang="en-US" sz="2400" b="0" dirty="0" smtClean="0"/>
              <a:t>year </a:t>
            </a:r>
            <a:r>
              <a:rPr lang="en-US" sz="2400" b="0" dirty="0"/>
              <a:t>were reviewed and comply with </a:t>
            </a:r>
            <a:r>
              <a:rPr lang="en-US" sz="2400" b="0" dirty="0" smtClean="0"/>
              <a:t>Office of Management and Budget (OMB) </a:t>
            </a:r>
            <a:r>
              <a:rPr lang="en-US" sz="2400" b="0" dirty="0"/>
              <a:t>and other Ryan White requirements.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p:txBody>
      </p:sp>
    </p:spTree>
    <p:extLst>
      <p:ext uri="{BB962C8B-B14F-4D97-AF65-F5344CB8AC3E}">
        <p14:creationId xmlns:p14="http://schemas.microsoft.com/office/powerpoint/2010/main" val="5793095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1534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381000" y="36616"/>
            <a:ext cx="8077200" cy="838200"/>
          </a:xfrm>
        </p:spPr>
        <p:txBody>
          <a:bodyPr/>
          <a:lstStyle/>
          <a:p>
            <a:pPr lvl="1"/>
            <a:r>
              <a:rPr lang="en-US" sz="2800" dirty="0" smtClean="0">
                <a:solidFill>
                  <a:schemeClr val="bg1"/>
                </a:solidFill>
                <a:latin typeface="Arial Black" pitchFamily="34" charset="0"/>
              </a:rPr>
              <a:t>CRC  </a:t>
            </a:r>
          </a:p>
        </p:txBody>
      </p:sp>
    </p:spTree>
    <p:extLst>
      <p:ext uri="{BB962C8B-B14F-4D97-AF65-F5344CB8AC3E}">
        <p14:creationId xmlns:p14="http://schemas.microsoft.com/office/powerpoint/2010/main" val="41505295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616"/>
            <a:ext cx="8077200" cy="838200"/>
          </a:xfrm>
        </p:spPr>
        <p:txBody>
          <a:bodyPr/>
          <a:lstStyle/>
          <a:p>
            <a:pPr lvl="1"/>
            <a:r>
              <a:rPr lang="en-US" sz="2800" dirty="0" smtClean="0">
                <a:solidFill>
                  <a:schemeClr val="bg1"/>
                </a:solidFill>
                <a:latin typeface="Arial Black" pitchFamily="34" charset="0"/>
              </a:rPr>
              <a:t>CRC - Checkpoints </a:t>
            </a:r>
          </a:p>
        </p:txBody>
      </p:sp>
      <p:sp>
        <p:nvSpPr>
          <p:cNvPr id="3" name="Content Placeholder 2"/>
          <p:cNvSpPr>
            <a:spLocks noGrp="1"/>
          </p:cNvSpPr>
          <p:nvPr>
            <p:ph idx="1"/>
          </p:nvPr>
        </p:nvSpPr>
        <p:spPr>
          <a:xfrm>
            <a:off x="304800" y="1371600"/>
            <a:ext cx="8534400" cy="5105400"/>
          </a:xfrm>
        </p:spPr>
        <p:txBody>
          <a:bodyPr/>
          <a:lstStyle/>
          <a:p>
            <a:r>
              <a:rPr lang="en-US" sz="2800" dirty="0">
                <a:latin typeface="Arial" pitchFamily="34" charset="0"/>
                <a:cs typeface="Arial" pitchFamily="34" charset="0"/>
              </a:rPr>
              <a:t>Before submitting your </a:t>
            </a:r>
            <a:r>
              <a:rPr lang="en-US" sz="2800" dirty="0" smtClean="0">
                <a:latin typeface="Arial" pitchFamily="34" charset="0"/>
                <a:cs typeface="Arial" pitchFamily="34" charset="0"/>
              </a:rPr>
              <a:t>CRC </a:t>
            </a:r>
            <a:r>
              <a:rPr lang="en-US" sz="2800" dirty="0">
                <a:latin typeface="Arial" pitchFamily="34" charset="0"/>
                <a:cs typeface="Arial" pitchFamily="34" charset="0"/>
              </a:rPr>
              <a:t>report, ensure compliance with the following</a:t>
            </a:r>
            <a:r>
              <a:rPr lang="en-US" sz="2800" dirty="0" smtClean="0">
                <a:latin typeface="Arial" pitchFamily="34" charset="0"/>
                <a:cs typeface="Arial" pitchFamily="34" charset="0"/>
              </a:rPr>
              <a:t>:</a:t>
            </a:r>
          </a:p>
          <a:p>
            <a:endParaRPr lang="en-US" sz="2400" dirty="0"/>
          </a:p>
          <a:p>
            <a:pPr marL="457200" indent="-457200">
              <a:buFont typeface="Arial" pitchFamily="34" charset="0"/>
              <a:buChar char="•"/>
            </a:pPr>
            <a:r>
              <a:rPr lang="en-US" sz="1800" b="0" dirty="0" smtClean="0"/>
              <a:t>Certify </a:t>
            </a:r>
            <a:r>
              <a:rPr lang="en-US" sz="1800" b="0" dirty="0"/>
              <a:t>that the procedures used to advertise and award funds meet the minimum standards required by the Office of Management and budget (OMB) in applicable circulars</a:t>
            </a:r>
          </a:p>
          <a:p>
            <a:pPr marL="457200" indent="-457200">
              <a:buFont typeface="Arial" pitchFamily="34" charset="0"/>
              <a:buChar char="•"/>
            </a:pPr>
            <a:r>
              <a:rPr lang="en-US" sz="1800" b="0" dirty="0"/>
              <a:t>Certifies the budgeted costs in </a:t>
            </a:r>
            <a:r>
              <a:rPr lang="en-US" sz="1800" b="0" u="sng" dirty="0"/>
              <a:t>all Direct Service contracts</a:t>
            </a:r>
            <a:r>
              <a:rPr lang="en-US" sz="1800" b="0" dirty="0"/>
              <a:t> have been determined allowable according to principles and standards established by OMB in applicable Circulars.</a:t>
            </a:r>
          </a:p>
          <a:p>
            <a:pPr marL="457200" indent="-457200">
              <a:buFont typeface="Arial" pitchFamily="34" charset="0"/>
              <a:buChar char="•"/>
            </a:pPr>
            <a:r>
              <a:rPr lang="en-US" sz="1800" b="0" dirty="0"/>
              <a:t>All contracts </a:t>
            </a:r>
            <a:r>
              <a:rPr lang="en-US" sz="1800" b="0" dirty="0" smtClean="0"/>
              <a:t>are </a:t>
            </a:r>
            <a:r>
              <a:rPr lang="en-US" sz="1800" b="0" dirty="0"/>
              <a:t>direct service contracts, including MAI.</a:t>
            </a:r>
          </a:p>
          <a:p>
            <a:pPr marL="457200" indent="-457200">
              <a:buFont typeface="Arial" pitchFamily="34" charset="0"/>
              <a:buChar char="•"/>
            </a:pPr>
            <a:r>
              <a:rPr lang="en-US" sz="1800" b="0" dirty="0"/>
              <a:t>Certify that there are no mathematical errors in the budget of </a:t>
            </a:r>
            <a:r>
              <a:rPr lang="en-US" sz="1800" b="0" u="sng" dirty="0"/>
              <a:t>all </a:t>
            </a:r>
            <a:r>
              <a:rPr lang="en-US" sz="1800" b="0" u="sng" dirty="0" smtClean="0"/>
              <a:t>Direct Service contracts</a:t>
            </a:r>
            <a:r>
              <a:rPr lang="en-US" sz="1800" b="0" u="sng" dirty="0"/>
              <a:t>.</a:t>
            </a:r>
          </a:p>
          <a:p>
            <a:pPr marL="457200" indent="-457200">
              <a:buFont typeface="Arial" pitchFamily="34" charset="0"/>
              <a:buChar char="•"/>
            </a:pPr>
            <a:r>
              <a:rPr lang="en-US" sz="1800" b="0" dirty="0"/>
              <a:t>Signed by both the Program Director and Grantee’s Budget (Fiscal) Officer.</a:t>
            </a:r>
          </a:p>
          <a:p>
            <a:pPr marL="457200" indent="-457200">
              <a:buFont typeface="Arial" pitchFamily="34" charset="0"/>
              <a:buChar char="•"/>
            </a:pPr>
            <a:r>
              <a:rPr lang="en-US" sz="1800" b="0" dirty="0"/>
              <a:t>Cross reference with SF 424A and Budget Narrative.</a:t>
            </a:r>
          </a:p>
          <a:p>
            <a:pPr marL="0" lvl="0" indent="0"/>
            <a:endParaRPr lang="en-US" dirty="0"/>
          </a:p>
        </p:txBody>
      </p:sp>
    </p:spTree>
    <p:extLst>
      <p:ext uri="{BB962C8B-B14F-4D97-AF65-F5344CB8AC3E}">
        <p14:creationId xmlns:p14="http://schemas.microsoft.com/office/powerpoint/2010/main" val="30436046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4200"/>
            <a:ext cx="8458200" cy="838200"/>
          </a:xfrm>
        </p:spPr>
        <p:txBody>
          <a:bodyPr/>
          <a:lstStyle/>
          <a:p>
            <a:r>
              <a:rPr lang="en-US" dirty="0" smtClean="0"/>
              <a:t/>
            </a:r>
            <a:br>
              <a:rPr lang="en-US" dirty="0" smtClean="0"/>
            </a:br>
            <a:r>
              <a:rPr lang="en-US" sz="3600" dirty="0" smtClean="0"/>
              <a:t>End of Program Terms </a:t>
            </a:r>
            <a:r>
              <a:rPr lang="en-US" dirty="0" smtClean="0"/>
              <a:t/>
            </a:r>
            <a:br>
              <a:rPr lang="en-US" dirty="0" smtClean="0"/>
            </a:br>
            <a:endParaRPr lang="en-US" dirty="0"/>
          </a:p>
        </p:txBody>
      </p:sp>
    </p:spTree>
    <p:extLst>
      <p:ext uri="{BB962C8B-B14F-4D97-AF65-F5344CB8AC3E}">
        <p14:creationId xmlns:p14="http://schemas.microsoft.com/office/powerpoint/2010/main" val="23420783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153400" cy="838200"/>
          </a:xfrm>
        </p:spPr>
        <p:txBody>
          <a:bodyPr/>
          <a:lstStyle/>
          <a:p>
            <a:r>
              <a:rPr lang="en-US" dirty="0" smtClean="0"/>
              <a:t/>
            </a:r>
            <a:br>
              <a:rPr lang="en-US" dirty="0" smtClean="0"/>
            </a:br>
            <a:r>
              <a:rPr lang="en-US" dirty="0"/>
              <a:t/>
            </a:r>
            <a:br>
              <a:rPr lang="en-US" dirty="0"/>
            </a:br>
            <a:r>
              <a:rPr lang="en-US" dirty="0" smtClean="0"/>
              <a:t/>
            </a:r>
            <a:br>
              <a:rPr lang="en-US" dirty="0" smtClean="0"/>
            </a:br>
            <a:r>
              <a:rPr lang="en-US" sz="4000" dirty="0" smtClean="0"/>
              <a:t>Exercise and Questions</a:t>
            </a:r>
            <a:r>
              <a:rPr lang="en-US" sz="4000" dirty="0"/>
              <a:t/>
            </a:r>
            <a:br>
              <a:rPr lang="en-US" sz="4000" dirty="0"/>
            </a:br>
            <a:r>
              <a:rPr lang="en-US" dirty="0" smtClean="0"/>
              <a:t/>
            </a:r>
            <a:br>
              <a:rPr lang="en-US" dirty="0" smtClean="0"/>
            </a:br>
            <a:endParaRPr lang="en-US" dirty="0"/>
          </a:p>
        </p:txBody>
      </p:sp>
      <p:pic>
        <p:nvPicPr>
          <p:cNvPr id="4" name="Picture 3" descr="q2.jpg"/>
          <p:cNvPicPr>
            <a:picLocks noChangeAspect="1"/>
          </p:cNvPicPr>
          <p:nvPr/>
        </p:nvPicPr>
        <p:blipFill>
          <a:blip r:embed="rId3" cstate="print"/>
          <a:stretch>
            <a:fillRect/>
          </a:stretch>
        </p:blipFill>
        <p:spPr>
          <a:xfrm>
            <a:off x="3657600" y="2743200"/>
            <a:ext cx="1985964" cy="2888674"/>
          </a:xfrm>
          <a:prstGeom prst="rect">
            <a:avLst/>
          </a:prstGeom>
        </p:spPr>
      </p:pic>
    </p:spTree>
    <p:extLst>
      <p:ext uri="{BB962C8B-B14F-4D97-AF65-F5344CB8AC3E}">
        <p14:creationId xmlns:p14="http://schemas.microsoft.com/office/powerpoint/2010/main" val="2165848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6553200" cy="838200"/>
          </a:xfrm>
        </p:spPr>
        <p:txBody>
          <a:bodyPr/>
          <a:lstStyle/>
          <a:p>
            <a:r>
              <a:rPr lang="en-US" dirty="0" smtClean="0"/>
              <a:t> </a:t>
            </a:r>
            <a:r>
              <a:rPr lang="en-US" sz="3000" dirty="0" smtClean="0">
                <a:solidFill>
                  <a:schemeClr val="bg1"/>
                </a:solidFill>
              </a:rPr>
              <a:t>WICY Expenditures Table</a:t>
            </a:r>
            <a:endParaRPr lang="en-US" sz="3000" dirty="0">
              <a:solidFill>
                <a:schemeClr val="bg1"/>
              </a:solidFill>
            </a:endParaRPr>
          </a:p>
        </p:txBody>
      </p:sp>
      <p:sp>
        <p:nvSpPr>
          <p:cNvPr id="3" name="Content Placeholder 2"/>
          <p:cNvSpPr>
            <a:spLocks noGrp="1"/>
          </p:cNvSpPr>
          <p:nvPr>
            <p:ph idx="1"/>
          </p:nvPr>
        </p:nvSpPr>
        <p:spPr>
          <a:xfrm>
            <a:off x="152400" y="1295400"/>
            <a:ext cx="8610600" cy="5105400"/>
          </a:xfrm>
        </p:spPr>
        <p:txBody>
          <a:bodyPr/>
          <a:lstStyle/>
          <a:p>
            <a:r>
              <a:rPr lang="en-US" sz="2400" b="1" dirty="0" smtClean="0"/>
              <a:t>Purpose: </a:t>
            </a:r>
            <a:r>
              <a:rPr lang="en-US" sz="2400" dirty="0"/>
              <a:t>A</a:t>
            </a:r>
            <a:r>
              <a:rPr lang="en-US" sz="2400" b="0" dirty="0" smtClean="0"/>
              <a:t> reporting tool which demonstrates allocation of resources for Women, Infants, Children, and Youth (WICY), </a:t>
            </a:r>
            <a:r>
              <a:rPr lang="en-US" sz="2400" b="0" dirty="0"/>
              <a:t>a</a:t>
            </a:r>
            <a:r>
              <a:rPr lang="en-US" sz="2400" b="0" dirty="0" smtClean="0"/>
              <a:t>t no less than the percentage reflected by women, infants, children, and youth with HIV/AIDS to the general population with AIDS.</a:t>
            </a:r>
          </a:p>
          <a:p>
            <a:endParaRPr lang="en-US" sz="2400" b="0" dirty="0" smtClean="0"/>
          </a:p>
          <a:p>
            <a:pPr lvl="1">
              <a:buFont typeface="Arial" pitchFamily="34" charset="0"/>
              <a:buChar char="•"/>
            </a:pPr>
            <a:r>
              <a:rPr lang="en-US" sz="2000" b="0" dirty="0" smtClean="0">
                <a:solidFill>
                  <a:srgbClr val="1078A5"/>
                </a:solidFill>
              </a:rPr>
              <a:t>An estimate of the percentage of WICY with HIV/AIDS is provided annually to Part A from CDC</a:t>
            </a:r>
            <a:endParaRPr lang="en-US" sz="2000" dirty="0" smtClean="0">
              <a:solidFill>
                <a:srgbClr val="1078A5"/>
              </a:solidFill>
            </a:endParaRPr>
          </a:p>
          <a:p>
            <a:pPr lvl="1">
              <a:buFont typeface="Arial" pitchFamily="34" charset="0"/>
              <a:buChar char="•"/>
            </a:pPr>
            <a:r>
              <a:rPr lang="en-US" sz="2000" dirty="0">
                <a:solidFill>
                  <a:srgbClr val="1078A5"/>
                </a:solidFill>
              </a:rPr>
              <a:t>WICY waivers are approved for grantees </a:t>
            </a:r>
            <a:r>
              <a:rPr lang="en-US" sz="2000" dirty="0" smtClean="0">
                <a:solidFill>
                  <a:srgbClr val="1078A5"/>
                </a:solidFill>
              </a:rPr>
              <a:t>who </a:t>
            </a:r>
            <a:r>
              <a:rPr lang="en-US" sz="2000" dirty="0">
                <a:solidFill>
                  <a:srgbClr val="1078A5"/>
                </a:solidFill>
              </a:rPr>
              <a:t>can verify that required expenditure amounts were met through other </a:t>
            </a:r>
            <a:r>
              <a:rPr lang="en-US" sz="2000" dirty="0" smtClean="0">
                <a:solidFill>
                  <a:srgbClr val="1078A5"/>
                </a:solidFill>
              </a:rPr>
              <a:t>Federal/state </a:t>
            </a:r>
            <a:r>
              <a:rPr lang="en-US" sz="2000" dirty="0">
                <a:solidFill>
                  <a:srgbClr val="1078A5"/>
                </a:solidFill>
              </a:rPr>
              <a:t>programs </a:t>
            </a:r>
          </a:p>
          <a:p>
            <a:pPr lvl="2">
              <a:buFont typeface="Wingdings" pitchFamily="2" charset="2"/>
              <a:buChar char="§"/>
            </a:pPr>
            <a:r>
              <a:rPr lang="en-US" sz="2000" dirty="0" smtClean="0">
                <a:solidFill>
                  <a:srgbClr val="1078A5"/>
                </a:solidFill>
              </a:rPr>
              <a:t>Prospective Waivers</a:t>
            </a:r>
          </a:p>
          <a:p>
            <a:pPr lvl="2">
              <a:buFont typeface="Wingdings" pitchFamily="2" charset="2"/>
              <a:buChar char="§"/>
            </a:pPr>
            <a:r>
              <a:rPr lang="en-US" sz="2000" b="0" dirty="0" smtClean="0">
                <a:solidFill>
                  <a:srgbClr val="1078A5"/>
                </a:solidFill>
              </a:rPr>
              <a:t>Retrospective Waivers</a:t>
            </a:r>
          </a:p>
        </p:txBody>
      </p:sp>
    </p:spTree>
    <p:extLst>
      <p:ext uri="{BB962C8B-B14F-4D97-AF65-F5344CB8AC3E}">
        <p14:creationId xmlns:p14="http://schemas.microsoft.com/office/powerpoint/2010/main" val="40557296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553200" cy="838200"/>
          </a:xfrm>
        </p:spPr>
        <p:txBody>
          <a:bodyPr/>
          <a:lstStyle/>
          <a:p>
            <a:r>
              <a:rPr lang="en-US" sz="3200" dirty="0" smtClean="0">
                <a:solidFill>
                  <a:schemeClr val="bg1"/>
                </a:solidFill>
              </a:rPr>
              <a:t>WICY Waivers</a:t>
            </a:r>
            <a:endParaRPr lang="en-US" sz="3200" dirty="0">
              <a:solidFill>
                <a:schemeClr val="bg1"/>
              </a:solidFill>
            </a:endParaRPr>
          </a:p>
        </p:txBody>
      </p:sp>
      <p:sp>
        <p:nvSpPr>
          <p:cNvPr id="3" name="Content Placeholder 2"/>
          <p:cNvSpPr>
            <a:spLocks noGrp="1"/>
          </p:cNvSpPr>
          <p:nvPr>
            <p:ph idx="1"/>
          </p:nvPr>
        </p:nvSpPr>
        <p:spPr>
          <a:xfrm>
            <a:off x="609600" y="1371600"/>
            <a:ext cx="8077200" cy="5029200"/>
          </a:xfrm>
        </p:spPr>
        <p:txBody>
          <a:bodyPr/>
          <a:lstStyle/>
          <a:p>
            <a:r>
              <a:rPr lang="en-US" sz="2400" b="1" dirty="0" smtClean="0"/>
              <a:t>Prospective Waivers </a:t>
            </a:r>
            <a:r>
              <a:rPr lang="en-US" sz="2400" b="0" dirty="0" smtClean="0"/>
              <a:t>- due within 90 days of receiving Part A grant award, recognizes that the grantee expects to satisfy the WICY expenditures for one or more priority populations through other Federal/state programs funds. </a:t>
            </a:r>
          </a:p>
          <a:p>
            <a:endParaRPr lang="en-US" sz="2400" b="0" dirty="0" smtClean="0"/>
          </a:p>
          <a:p>
            <a:r>
              <a:rPr lang="en-US" sz="2400" b="1" dirty="0" smtClean="0"/>
              <a:t>Retrospective Waivers </a:t>
            </a:r>
            <a:r>
              <a:rPr lang="en-US" sz="2400" b="0" dirty="0" smtClean="0"/>
              <a:t>-</a:t>
            </a:r>
            <a:r>
              <a:rPr lang="en-US" sz="2400" dirty="0" smtClean="0"/>
              <a:t> </a:t>
            </a:r>
            <a:r>
              <a:rPr lang="en-US" sz="2400" b="0" dirty="0" smtClean="0"/>
              <a:t>due within 120 days after the end of the budget period, should demonstrate that the required minimum expenditures for one or more WICY population were satisfied, using other </a:t>
            </a:r>
            <a:r>
              <a:rPr lang="en-US" sz="2400" dirty="0"/>
              <a:t>F</a:t>
            </a:r>
            <a:r>
              <a:rPr lang="en-US" sz="2400" b="0" dirty="0" smtClean="0"/>
              <a:t>ederal/state program funds. </a:t>
            </a:r>
            <a:endParaRPr lang="en-US" sz="2400" b="0" dirty="0"/>
          </a:p>
        </p:txBody>
      </p:sp>
    </p:spTree>
    <p:extLst>
      <p:ext uri="{BB962C8B-B14F-4D97-AF65-F5344CB8AC3E}">
        <p14:creationId xmlns:p14="http://schemas.microsoft.com/office/powerpoint/2010/main" val="37928450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2985" y="1143000"/>
            <a:ext cx="3260829" cy="246221"/>
          </a:xfrm>
          <a:prstGeom prst="rect">
            <a:avLst/>
          </a:prstGeom>
          <a:noFill/>
        </p:spPr>
        <p:txBody>
          <a:bodyPr wrap="none" rtlCol="0">
            <a:spAutoFit/>
          </a:bodyPr>
          <a:lstStyle/>
          <a:p>
            <a:r>
              <a:rPr lang="en-US" sz="1000" dirty="0" smtClean="0">
                <a:latin typeface="Arial Black" pitchFamily="34" charset="0"/>
              </a:rPr>
              <a:t>Current Year WICY Expenditures Worksheet</a:t>
            </a:r>
            <a:endParaRPr lang="en-US" sz="1000" dirty="0">
              <a:latin typeface="Arial Black" pitchFamily="34" charset="0"/>
            </a:endParaRPr>
          </a:p>
        </p:txBody>
      </p:sp>
      <p:sp>
        <p:nvSpPr>
          <p:cNvPr id="7" name="TextBox 6"/>
          <p:cNvSpPr txBox="1"/>
          <p:nvPr/>
        </p:nvSpPr>
        <p:spPr>
          <a:xfrm>
            <a:off x="2127147" y="1389221"/>
            <a:ext cx="5181600" cy="400110"/>
          </a:xfrm>
          <a:prstGeom prst="rect">
            <a:avLst/>
          </a:prstGeom>
          <a:noFill/>
          <a:ln w="9525">
            <a:solidFill>
              <a:srgbClr val="FF0000"/>
            </a:solidFill>
          </a:ln>
        </p:spPr>
        <p:txBody>
          <a:bodyPr wrap="square" rtlCol="0">
            <a:spAutoFit/>
          </a:bodyPr>
          <a:lstStyle/>
          <a:p>
            <a:r>
              <a:rPr lang="en-US" sz="1000" dirty="0" smtClean="0"/>
              <a:t>If you requested a Retrospective Waiver, complete Section C: WICY Waiver Expenditures.</a:t>
            </a:r>
            <a:endParaRPr lang="en-US" sz="1000" dirty="0"/>
          </a:p>
        </p:txBody>
      </p:sp>
      <p:sp>
        <p:nvSpPr>
          <p:cNvPr id="2" name="TextBox 1"/>
          <p:cNvSpPr txBox="1"/>
          <p:nvPr/>
        </p:nvSpPr>
        <p:spPr>
          <a:xfrm>
            <a:off x="4343400" y="5943600"/>
            <a:ext cx="184731" cy="369332"/>
          </a:xfrm>
          <a:prstGeom prst="rect">
            <a:avLst/>
          </a:prstGeom>
          <a:noFill/>
        </p:spPr>
        <p:txBody>
          <a:bodyPr wrap="none" rtlCol="0">
            <a:spAutoFit/>
          </a:bodyPr>
          <a:lstStyle/>
          <a:p>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 y="1849359"/>
            <a:ext cx="9144000" cy="3842332"/>
          </a:xfrm>
          <a:prstGeom prst="rect">
            <a:avLst/>
          </a:prstGeom>
        </p:spPr>
      </p:pic>
      <p:sp>
        <p:nvSpPr>
          <p:cNvPr id="6" name="Oval 5"/>
          <p:cNvSpPr/>
          <p:nvPr/>
        </p:nvSpPr>
        <p:spPr>
          <a:xfrm>
            <a:off x="116633" y="3657600"/>
            <a:ext cx="1181100" cy="304800"/>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6633" y="2971800"/>
            <a:ext cx="1407367"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6" idx="6"/>
          </p:cNvCxnSpPr>
          <p:nvPr/>
        </p:nvCxnSpPr>
        <p:spPr>
          <a:xfrm flipH="1">
            <a:off x="1297733" y="2288232"/>
            <a:ext cx="1216868" cy="152176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16633" y="4800600"/>
            <a:ext cx="1559768" cy="2447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9496" y="6445014"/>
            <a:ext cx="4296269" cy="400110"/>
          </a:xfrm>
          <a:prstGeom prst="rect">
            <a:avLst/>
          </a:prstGeom>
          <a:noFill/>
          <a:ln>
            <a:solidFill>
              <a:srgbClr val="FF0000"/>
            </a:solidFill>
          </a:ln>
        </p:spPr>
        <p:txBody>
          <a:bodyPr wrap="square" rtlCol="0">
            <a:spAutoFit/>
          </a:bodyPr>
          <a:lstStyle/>
          <a:p>
            <a:r>
              <a:rPr lang="en-US" sz="1000" dirty="0"/>
              <a:t>Enter the total amount of funds expended on </a:t>
            </a:r>
            <a:endParaRPr lang="en-US" sz="1000" dirty="0" smtClean="0"/>
          </a:p>
          <a:p>
            <a:r>
              <a:rPr lang="en-US" sz="1000" dirty="0" smtClean="0"/>
              <a:t>services </a:t>
            </a:r>
            <a:r>
              <a:rPr lang="en-US" sz="1000" dirty="0"/>
              <a:t>per funding source for </a:t>
            </a:r>
            <a:r>
              <a:rPr lang="en-US" sz="1000" dirty="0" smtClean="0"/>
              <a:t>WICY on </a:t>
            </a:r>
            <a:r>
              <a:rPr lang="en-US" sz="1000" dirty="0"/>
              <a:t>Lines 15-21 (where applicable). </a:t>
            </a:r>
          </a:p>
        </p:txBody>
      </p:sp>
      <p:cxnSp>
        <p:nvCxnSpPr>
          <p:cNvPr id="14" name="Straight Arrow Connector 13"/>
          <p:cNvCxnSpPr/>
          <p:nvPr/>
        </p:nvCxnSpPr>
        <p:spPr>
          <a:xfrm>
            <a:off x="1447800" y="4952774"/>
            <a:ext cx="1295400" cy="147783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16633" y="4131128"/>
            <a:ext cx="2093167" cy="288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8" idx="5"/>
          </p:cNvCxnSpPr>
          <p:nvPr/>
        </p:nvCxnSpPr>
        <p:spPr>
          <a:xfrm>
            <a:off x="1903263" y="4377353"/>
            <a:ext cx="1373337" cy="175091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60651" y="5846396"/>
            <a:ext cx="5112297" cy="553998"/>
          </a:xfrm>
          <a:prstGeom prst="rect">
            <a:avLst/>
          </a:prstGeom>
          <a:noFill/>
          <a:ln>
            <a:solidFill>
              <a:srgbClr val="FF0000"/>
            </a:solidFill>
          </a:ln>
        </p:spPr>
        <p:txBody>
          <a:bodyPr wrap="none" rtlCol="0">
            <a:spAutoFit/>
          </a:bodyPr>
          <a:lstStyle/>
          <a:p>
            <a:r>
              <a:rPr lang="en-US" sz="1000" dirty="0"/>
              <a:t>Enter the percent of estimated living HIV/AIDS cases in your State/jurisdiction for </a:t>
            </a:r>
            <a:r>
              <a:rPr lang="en-US" sz="1000" dirty="0" smtClean="0"/>
              <a:t>WICY</a:t>
            </a:r>
          </a:p>
          <a:p>
            <a:r>
              <a:rPr lang="en-US" sz="1000" dirty="0" smtClean="0"/>
              <a:t> in </a:t>
            </a:r>
            <a:r>
              <a:rPr lang="en-US" sz="1000" dirty="0"/>
              <a:t>cells C12, E12, G12 and I12 respectively. </a:t>
            </a:r>
            <a:r>
              <a:rPr lang="en-US" sz="1000" dirty="0" smtClean="0"/>
              <a:t>(</a:t>
            </a:r>
            <a:r>
              <a:rPr lang="en-US" sz="1000" dirty="0"/>
              <a:t>This information, prepared by the </a:t>
            </a:r>
            <a:r>
              <a:rPr lang="en-US" sz="1000" dirty="0" smtClean="0"/>
              <a:t>CDC, </a:t>
            </a:r>
          </a:p>
          <a:p>
            <a:r>
              <a:rPr lang="en-US" sz="1000" dirty="0" smtClean="0"/>
              <a:t>has </a:t>
            </a:r>
            <a:r>
              <a:rPr lang="en-US" sz="1000" dirty="0"/>
              <a:t>been provided in a separate spreadsheet.)</a:t>
            </a:r>
          </a:p>
        </p:txBody>
      </p:sp>
      <p:sp>
        <p:nvSpPr>
          <p:cNvPr id="24" name="TextBox 23"/>
          <p:cNvSpPr txBox="1"/>
          <p:nvPr/>
        </p:nvSpPr>
        <p:spPr>
          <a:xfrm>
            <a:off x="255256" y="1630955"/>
            <a:ext cx="1754006" cy="400110"/>
          </a:xfrm>
          <a:prstGeom prst="rect">
            <a:avLst/>
          </a:prstGeom>
          <a:noFill/>
          <a:ln>
            <a:solidFill>
              <a:srgbClr val="FF0000"/>
            </a:solidFill>
          </a:ln>
        </p:spPr>
        <p:txBody>
          <a:bodyPr wrap="none" rtlCol="0">
            <a:spAutoFit/>
          </a:bodyPr>
          <a:lstStyle/>
          <a:p>
            <a:r>
              <a:rPr lang="en-US" sz="1000" dirty="0"/>
              <a:t>Enter </a:t>
            </a:r>
            <a:r>
              <a:rPr lang="en-US" sz="1000" dirty="0" smtClean="0"/>
              <a:t>preparer's </a:t>
            </a:r>
            <a:r>
              <a:rPr lang="en-US" sz="1000" dirty="0"/>
              <a:t>Name and </a:t>
            </a:r>
            <a:endParaRPr lang="en-US" sz="1000" dirty="0" smtClean="0"/>
          </a:p>
          <a:p>
            <a:r>
              <a:rPr lang="en-US" sz="1000" dirty="0" smtClean="0"/>
              <a:t>number</a:t>
            </a:r>
            <a:endParaRPr lang="en-US" sz="1000" dirty="0"/>
          </a:p>
        </p:txBody>
      </p:sp>
      <p:cxnSp>
        <p:nvCxnSpPr>
          <p:cNvPr id="26" name="Straight Arrow Connector 25"/>
          <p:cNvCxnSpPr/>
          <p:nvPr/>
        </p:nvCxnSpPr>
        <p:spPr>
          <a:xfrm flipH="1">
            <a:off x="1136060" y="2503676"/>
            <a:ext cx="311740" cy="46812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2870" y="228600"/>
            <a:ext cx="6912817" cy="523220"/>
          </a:xfrm>
          <a:prstGeom prst="rect">
            <a:avLst/>
          </a:prstGeom>
          <a:noFill/>
        </p:spPr>
        <p:txBody>
          <a:bodyPr wrap="square" rtlCol="0">
            <a:spAutoFit/>
          </a:bodyPr>
          <a:lstStyle/>
          <a:p>
            <a:pPr algn="ctr"/>
            <a:r>
              <a:rPr lang="en-US" sz="2800" b="1" dirty="0">
                <a:solidFill>
                  <a:schemeClr val="bg1"/>
                </a:solidFill>
                <a:latin typeface="Arial Black" pitchFamily="34" charset="0"/>
              </a:rPr>
              <a:t>WICY </a:t>
            </a:r>
            <a:r>
              <a:rPr lang="en-US" sz="2800" b="1" dirty="0" smtClean="0">
                <a:solidFill>
                  <a:schemeClr val="bg1"/>
                </a:solidFill>
                <a:latin typeface="Arial Black" pitchFamily="34" charset="0"/>
              </a:rPr>
              <a:t>Expenditures Table</a:t>
            </a:r>
            <a:endParaRPr lang="en-US" sz="2800" b="1" dirty="0">
              <a:solidFill>
                <a:schemeClr val="bg1"/>
              </a:solidFill>
              <a:latin typeface="Arial Black" pitchFamily="34" charset="0"/>
            </a:endParaRPr>
          </a:p>
        </p:txBody>
      </p:sp>
    </p:spTree>
    <p:extLst>
      <p:ext uri="{BB962C8B-B14F-4D97-AF65-F5344CB8AC3E}">
        <p14:creationId xmlns:p14="http://schemas.microsoft.com/office/powerpoint/2010/main" val="31897903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126"/>
            <a:ext cx="8229600" cy="838200"/>
          </a:xfrm>
        </p:spPr>
        <p:txBody>
          <a:bodyPr/>
          <a:lstStyle/>
          <a:p>
            <a:r>
              <a:rPr lang="en-US" sz="2800" dirty="0">
                <a:solidFill>
                  <a:schemeClr val="bg1"/>
                </a:solidFill>
              </a:rPr>
              <a:t>WICY </a:t>
            </a:r>
            <a:r>
              <a:rPr lang="en-US" sz="2800" dirty="0" smtClean="0">
                <a:solidFill>
                  <a:schemeClr val="bg1"/>
                </a:solidFill>
              </a:rPr>
              <a:t>Expenditures </a:t>
            </a:r>
            <a:br>
              <a:rPr lang="en-US" sz="2800" dirty="0" smtClean="0">
                <a:solidFill>
                  <a:schemeClr val="bg1"/>
                </a:solidFill>
              </a:rPr>
            </a:br>
            <a:r>
              <a:rPr lang="en-US" sz="2800" dirty="0" smtClean="0">
                <a:solidFill>
                  <a:schemeClr val="bg1"/>
                </a:solidFill>
              </a:rPr>
              <a:t>Table - Checkpoints</a:t>
            </a:r>
            <a:endParaRPr lang="en-US" dirty="0">
              <a:solidFill>
                <a:schemeClr val="bg1"/>
              </a:solidFill>
            </a:endParaRPr>
          </a:p>
        </p:txBody>
      </p:sp>
      <p:sp>
        <p:nvSpPr>
          <p:cNvPr id="3" name="Content Placeholder 2"/>
          <p:cNvSpPr>
            <a:spLocks noGrp="1"/>
          </p:cNvSpPr>
          <p:nvPr>
            <p:ph idx="1"/>
          </p:nvPr>
        </p:nvSpPr>
        <p:spPr>
          <a:xfrm>
            <a:off x="228600" y="1371600"/>
            <a:ext cx="8458200" cy="4800600"/>
          </a:xfrm>
        </p:spPr>
        <p:txBody>
          <a:bodyPr/>
          <a:lstStyle/>
          <a:p>
            <a:r>
              <a:rPr lang="en-US" sz="2800" dirty="0">
                <a:latin typeface="Arial" pitchFamily="34" charset="0"/>
                <a:cs typeface="Arial" pitchFamily="34" charset="0"/>
              </a:rPr>
              <a:t>Before submitting your </a:t>
            </a:r>
            <a:r>
              <a:rPr lang="en-US" sz="2800" dirty="0" smtClean="0">
                <a:latin typeface="Arial" pitchFamily="34" charset="0"/>
                <a:cs typeface="Arial" pitchFamily="34" charset="0"/>
              </a:rPr>
              <a:t>WICY </a:t>
            </a:r>
            <a:r>
              <a:rPr lang="en-US" sz="2800" dirty="0">
                <a:latin typeface="Arial" pitchFamily="34" charset="0"/>
                <a:cs typeface="Arial" pitchFamily="34" charset="0"/>
              </a:rPr>
              <a:t>report, ensure compliance with the following:</a:t>
            </a:r>
          </a:p>
          <a:p>
            <a:endParaRPr lang="en-US" sz="1400" dirty="0"/>
          </a:p>
          <a:p>
            <a:pPr marL="342900" indent="-342900">
              <a:buFont typeface="Arial" pitchFamily="34" charset="0"/>
              <a:buChar char="•"/>
            </a:pPr>
            <a:r>
              <a:rPr lang="en-US" sz="2000" b="0" dirty="0" smtClean="0">
                <a:solidFill>
                  <a:srgbClr val="1078A5"/>
                </a:solidFill>
              </a:rPr>
              <a:t>Compare </a:t>
            </a:r>
            <a:r>
              <a:rPr lang="en-US" sz="2000" b="0" dirty="0">
                <a:solidFill>
                  <a:srgbClr val="1078A5"/>
                </a:solidFill>
              </a:rPr>
              <a:t>required percentages with actual expenditure percentages for each </a:t>
            </a:r>
            <a:r>
              <a:rPr lang="en-US" sz="2000" b="0" dirty="0" smtClean="0">
                <a:solidFill>
                  <a:srgbClr val="1078A5"/>
                </a:solidFill>
              </a:rPr>
              <a:t>population</a:t>
            </a:r>
          </a:p>
          <a:p>
            <a:pPr marL="342900" indent="-342900">
              <a:buFont typeface="Arial" pitchFamily="34" charset="0"/>
              <a:buChar char="•"/>
            </a:pPr>
            <a:endParaRPr lang="en-US" sz="2000" b="0" dirty="0">
              <a:solidFill>
                <a:srgbClr val="1078A5"/>
              </a:solidFill>
            </a:endParaRPr>
          </a:p>
          <a:p>
            <a:pPr marL="342900" indent="-342900">
              <a:buFont typeface="Arial" pitchFamily="34" charset="0"/>
              <a:buChar char="•"/>
            </a:pPr>
            <a:r>
              <a:rPr lang="en-US" sz="2000" b="0" dirty="0">
                <a:solidFill>
                  <a:srgbClr val="1078A5"/>
                </a:solidFill>
              </a:rPr>
              <a:t>In the presence of a waiver, use the prospective or retrospective waiver review </a:t>
            </a:r>
            <a:r>
              <a:rPr lang="en-US" sz="2000" b="0" dirty="0" smtClean="0">
                <a:solidFill>
                  <a:srgbClr val="1078A5"/>
                </a:solidFill>
              </a:rPr>
              <a:t>checklist</a:t>
            </a:r>
          </a:p>
          <a:p>
            <a:pPr marL="342900" indent="-342900">
              <a:buFont typeface="Arial" pitchFamily="34" charset="0"/>
              <a:buChar char="•"/>
            </a:pPr>
            <a:endParaRPr lang="en-US" sz="2000" b="0" dirty="0">
              <a:solidFill>
                <a:srgbClr val="1078A5"/>
              </a:solidFill>
            </a:endParaRPr>
          </a:p>
          <a:p>
            <a:pPr marL="342900" indent="-342900">
              <a:buFont typeface="Arial" pitchFamily="34" charset="0"/>
              <a:buChar char="•"/>
            </a:pPr>
            <a:r>
              <a:rPr lang="en-US" sz="2000" b="0" dirty="0">
                <a:solidFill>
                  <a:srgbClr val="1078A5"/>
                </a:solidFill>
              </a:rPr>
              <a:t>Be sure that funds being used for calculations are only </a:t>
            </a:r>
            <a:r>
              <a:rPr lang="en-US" sz="2000" b="0" dirty="0"/>
              <a:t>service dollars</a:t>
            </a:r>
          </a:p>
        </p:txBody>
      </p:sp>
    </p:spTree>
    <p:extLst>
      <p:ext uri="{BB962C8B-B14F-4D97-AF65-F5344CB8AC3E}">
        <p14:creationId xmlns:p14="http://schemas.microsoft.com/office/powerpoint/2010/main" val="37749252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305800" cy="838200"/>
          </a:xfrm>
        </p:spPr>
        <p:txBody>
          <a:bodyPr/>
          <a:lstStyle/>
          <a:p>
            <a:r>
              <a:rPr lang="en-US" sz="3200" dirty="0" smtClean="0"/>
              <a:t>Program Terms Report Components</a:t>
            </a:r>
            <a:endParaRPr lang="en-US" sz="3200" dirty="0"/>
          </a:p>
        </p:txBody>
      </p:sp>
    </p:spTree>
    <p:extLst>
      <p:ext uri="{BB962C8B-B14F-4D97-AF65-F5344CB8AC3E}">
        <p14:creationId xmlns:p14="http://schemas.microsoft.com/office/powerpoint/2010/main" val="29577893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05800" cy="838200"/>
          </a:xfrm>
        </p:spPr>
        <p:txBody>
          <a:bodyPr/>
          <a:lstStyle/>
          <a:p>
            <a:r>
              <a:rPr lang="en-US" sz="2800" dirty="0" smtClean="0">
                <a:solidFill>
                  <a:schemeClr val="bg1"/>
                </a:solidFill>
              </a:rPr>
              <a:t>Final Part A and MAI </a:t>
            </a:r>
            <a:br>
              <a:rPr lang="en-US" sz="2800" dirty="0" smtClean="0">
                <a:solidFill>
                  <a:schemeClr val="bg1"/>
                </a:solidFill>
              </a:rPr>
            </a:br>
            <a:r>
              <a:rPr lang="en-US" sz="2800" dirty="0" smtClean="0">
                <a:solidFill>
                  <a:schemeClr val="bg1"/>
                </a:solidFill>
              </a:rPr>
              <a:t>Expenditure Report</a:t>
            </a:r>
            <a:endParaRPr lang="en-US" sz="2800" dirty="0">
              <a:solidFill>
                <a:schemeClr val="bg1"/>
              </a:solidFill>
            </a:endParaRPr>
          </a:p>
        </p:txBody>
      </p:sp>
      <p:sp>
        <p:nvSpPr>
          <p:cNvPr id="3" name="Content Placeholder 2"/>
          <p:cNvSpPr>
            <a:spLocks noGrp="1"/>
          </p:cNvSpPr>
          <p:nvPr>
            <p:ph idx="1"/>
          </p:nvPr>
        </p:nvSpPr>
        <p:spPr>
          <a:xfrm>
            <a:off x="457200" y="1371600"/>
            <a:ext cx="8229600" cy="5029200"/>
          </a:xfrm>
        </p:spPr>
        <p:txBody>
          <a:bodyPr/>
          <a:lstStyle/>
          <a:p>
            <a:r>
              <a:rPr lang="en-US" sz="2400" b="1" dirty="0" smtClean="0"/>
              <a:t>Purpose: </a:t>
            </a:r>
            <a:r>
              <a:rPr lang="en-US" sz="2400" b="0" dirty="0" smtClean="0"/>
              <a:t>A reporting tool used to document the </a:t>
            </a:r>
            <a:r>
              <a:rPr lang="en-US" sz="2400" b="0" dirty="0"/>
              <a:t>amount expended in services provided during the prior grant year. The report identifies the amount spent in each service category and also helps track if amount allocated for services changed during the grant year</a:t>
            </a:r>
            <a:r>
              <a:rPr lang="en-US" sz="2400" b="0" dirty="0" smtClean="0"/>
              <a:t>.</a:t>
            </a:r>
          </a:p>
          <a:p>
            <a:endParaRPr lang="en-US" sz="2400" b="0" dirty="0"/>
          </a:p>
          <a:p>
            <a:pPr lvl="1">
              <a:buFont typeface="Arial" pitchFamily="34" charset="0"/>
              <a:buChar char="•"/>
            </a:pPr>
            <a:r>
              <a:rPr lang="en-US" sz="2000" b="0" dirty="0"/>
              <a:t>Accounts for prioritized funding set by the planning council with regard to the 75/25 rule (applies to both Part A and MAI </a:t>
            </a:r>
            <a:r>
              <a:rPr lang="en-US" sz="2000" b="0" dirty="0" smtClean="0"/>
              <a:t>funds)</a:t>
            </a:r>
            <a:endParaRPr lang="en-US" sz="2000" b="0" dirty="0"/>
          </a:p>
          <a:p>
            <a:pPr lvl="1">
              <a:buFont typeface="Arial" pitchFamily="34" charset="0"/>
              <a:buChar char="•"/>
            </a:pPr>
            <a:r>
              <a:rPr lang="en-US" sz="2000" b="0" dirty="0"/>
              <a:t>Accounts for </a:t>
            </a:r>
            <a:r>
              <a:rPr lang="en-US" sz="2000" b="0" dirty="0" smtClean="0"/>
              <a:t>administrative </a:t>
            </a:r>
            <a:r>
              <a:rPr lang="en-US" sz="2000" b="0" dirty="0"/>
              <a:t>and Clinical Quality Management </a:t>
            </a:r>
            <a:r>
              <a:rPr lang="en-US" sz="2000" b="0" dirty="0" smtClean="0"/>
              <a:t>expenditures</a:t>
            </a:r>
            <a:endParaRPr lang="en-US" sz="2000" b="0" dirty="0"/>
          </a:p>
          <a:p>
            <a:pPr lvl="1">
              <a:buFont typeface="Arial" pitchFamily="34" charset="0"/>
              <a:buChar char="•"/>
            </a:pPr>
            <a:r>
              <a:rPr lang="en-US" sz="2000" b="0" dirty="0"/>
              <a:t>Accounts for prior year carry </a:t>
            </a:r>
            <a:r>
              <a:rPr lang="en-US" sz="2000" b="0" dirty="0">
                <a:solidFill>
                  <a:srgbClr val="1078A5"/>
                </a:solidFill>
              </a:rPr>
              <a:t>over expenditure amount </a:t>
            </a:r>
          </a:p>
          <a:p>
            <a:pPr marL="400050" lvl="1" indent="0"/>
            <a:endParaRPr lang="en-US" sz="1600" b="0" dirty="0"/>
          </a:p>
        </p:txBody>
      </p:sp>
    </p:spTree>
    <p:extLst>
      <p:ext uri="{BB962C8B-B14F-4D97-AF65-F5344CB8AC3E}">
        <p14:creationId xmlns:p14="http://schemas.microsoft.com/office/powerpoint/2010/main" val="105985054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7" y="1295400"/>
            <a:ext cx="900400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3254" y="0"/>
            <a:ext cx="6096001" cy="954107"/>
          </a:xfrm>
          <a:prstGeom prst="rect">
            <a:avLst/>
          </a:prstGeom>
          <a:noFill/>
        </p:spPr>
        <p:txBody>
          <a:bodyPr wrap="square" rtlCol="0">
            <a:spAutoFit/>
          </a:bodyPr>
          <a:lstStyle/>
          <a:p>
            <a:pPr algn="ctr"/>
            <a:r>
              <a:rPr lang="en-US" sz="2800" dirty="0" smtClean="0">
                <a:solidFill>
                  <a:schemeClr val="bg1"/>
                </a:solidFill>
                <a:latin typeface="Arial Black" pitchFamily="34" charset="0"/>
              </a:rPr>
              <a:t>Current Year Part A and MAI Expenditures Report</a:t>
            </a:r>
            <a:endParaRPr lang="en-US" sz="2800" dirty="0">
              <a:solidFill>
                <a:schemeClr val="bg1"/>
              </a:solidFill>
              <a:latin typeface="Arial Black" pitchFamily="34" charset="0"/>
            </a:endParaRPr>
          </a:p>
        </p:txBody>
      </p:sp>
    </p:spTree>
    <p:extLst>
      <p:ext uri="{BB962C8B-B14F-4D97-AF65-F5344CB8AC3E}">
        <p14:creationId xmlns:p14="http://schemas.microsoft.com/office/powerpoint/2010/main" val="103061136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001000" cy="838200"/>
          </a:xfrm>
        </p:spPr>
        <p:txBody>
          <a:bodyPr/>
          <a:lstStyle/>
          <a:p>
            <a:r>
              <a:rPr lang="en-US" sz="2800" dirty="0">
                <a:solidFill>
                  <a:schemeClr val="bg1"/>
                </a:solidFill>
              </a:rPr>
              <a:t>Final Part A &amp; MAI Expenditure </a:t>
            </a:r>
            <a:r>
              <a:rPr lang="en-US" sz="2800" dirty="0" smtClean="0">
                <a:solidFill>
                  <a:schemeClr val="bg1"/>
                </a:solidFill>
              </a:rPr>
              <a:t/>
            </a:r>
            <a:br>
              <a:rPr lang="en-US" sz="2800" dirty="0" smtClean="0">
                <a:solidFill>
                  <a:schemeClr val="bg1"/>
                </a:solidFill>
              </a:rPr>
            </a:br>
            <a:r>
              <a:rPr lang="en-US" sz="2800" dirty="0" smtClean="0">
                <a:solidFill>
                  <a:schemeClr val="bg1"/>
                </a:solidFill>
              </a:rPr>
              <a:t>Report  - Checkpoints</a:t>
            </a:r>
            <a:endParaRPr lang="en-US" sz="2800" dirty="0">
              <a:solidFill>
                <a:schemeClr val="bg1"/>
              </a:solidFill>
            </a:endParaRPr>
          </a:p>
        </p:txBody>
      </p:sp>
      <p:sp>
        <p:nvSpPr>
          <p:cNvPr id="3" name="Content Placeholder 2"/>
          <p:cNvSpPr>
            <a:spLocks noGrp="1"/>
          </p:cNvSpPr>
          <p:nvPr>
            <p:ph idx="1"/>
          </p:nvPr>
        </p:nvSpPr>
        <p:spPr>
          <a:xfrm>
            <a:off x="381000" y="1295400"/>
            <a:ext cx="8382000" cy="5257800"/>
          </a:xfrm>
        </p:spPr>
        <p:txBody>
          <a:bodyPr/>
          <a:lstStyle/>
          <a:p>
            <a:r>
              <a:rPr lang="en-US" sz="2800" dirty="0" smtClean="0">
                <a:latin typeface="Arial" pitchFamily="34" charset="0"/>
                <a:cs typeface="Arial" pitchFamily="34" charset="0"/>
              </a:rPr>
              <a:t>Before submitting your </a:t>
            </a:r>
            <a:r>
              <a:rPr lang="en-US" sz="2800" dirty="0">
                <a:latin typeface="Arial" pitchFamily="34" charset="0"/>
                <a:cs typeface="Arial" pitchFamily="34" charset="0"/>
              </a:rPr>
              <a:t>e</a:t>
            </a:r>
            <a:r>
              <a:rPr lang="en-US" sz="2800" dirty="0" smtClean="0">
                <a:latin typeface="Arial" pitchFamily="34" charset="0"/>
                <a:cs typeface="Arial" pitchFamily="34" charset="0"/>
              </a:rPr>
              <a:t>xpenditure </a:t>
            </a:r>
            <a:r>
              <a:rPr lang="en-US" sz="2800" dirty="0">
                <a:latin typeface="Arial" pitchFamily="34" charset="0"/>
                <a:cs typeface="Arial" pitchFamily="34" charset="0"/>
              </a:rPr>
              <a:t>report, </a:t>
            </a:r>
            <a:r>
              <a:rPr lang="en-US" sz="2800" dirty="0" smtClean="0">
                <a:latin typeface="Arial" pitchFamily="34" charset="0"/>
                <a:cs typeface="Arial" pitchFamily="34" charset="0"/>
              </a:rPr>
              <a:t>ensure </a:t>
            </a:r>
            <a:r>
              <a:rPr lang="en-US" sz="2800" dirty="0">
                <a:latin typeface="Arial" pitchFamily="34" charset="0"/>
                <a:cs typeface="Arial" pitchFamily="34" charset="0"/>
              </a:rPr>
              <a:t>compliance with the </a:t>
            </a:r>
            <a:r>
              <a:rPr lang="en-US" sz="2800" dirty="0" smtClean="0">
                <a:latin typeface="Arial" pitchFamily="34" charset="0"/>
                <a:cs typeface="Arial" pitchFamily="34" charset="0"/>
              </a:rPr>
              <a:t>following:</a:t>
            </a:r>
          </a:p>
          <a:p>
            <a:endParaRPr lang="en-US" sz="1100" dirty="0" smtClean="0"/>
          </a:p>
          <a:p>
            <a:pPr marL="457200" indent="-457200">
              <a:buFont typeface="Arial" pitchFamily="34" charset="0"/>
              <a:buChar char="•"/>
            </a:pPr>
            <a:r>
              <a:rPr lang="en-US" sz="2000" b="0" dirty="0" smtClean="0"/>
              <a:t>Award </a:t>
            </a:r>
            <a:r>
              <a:rPr lang="en-US" sz="2000" b="0" dirty="0"/>
              <a:t>amount equals the total grant </a:t>
            </a:r>
            <a:r>
              <a:rPr lang="en-US" sz="2000" b="0" dirty="0" smtClean="0"/>
              <a:t>award</a:t>
            </a:r>
            <a:endParaRPr lang="en-US" sz="2000" b="0" dirty="0"/>
          </a:p>
          <a:p>
            <a:pPr marL="457200" indent="-457200">
              <a:buFont typeface="Arial" pitchFamily="34" charset="0"/>
              <a:buChar char="•"/>
            </a:pPr>
            <a:r>
              <a:rPr lang="en-US" sz="2000" b="0" dirty="0"/>
              <a:t>Total amount and percentages are accurate, though tables are preset with </a:t>
            </a:r>
            <a:r>
              <a:rPr lang="en-US" sz="2000" b="0" dirty="0" smtClean="0"/>
              <a:t>calculations</a:t>
            </a:r>
            <a:endParaRPr lang="en-US" sz="2000" b="0" dirty="0"/>
          </a:p>
          <a:p>
            <a:pPr marL="457200" indent="-457200">
              <a:buFont typeface="Arial" pitchFamily="34" charset="0"/>
              <a:buChar char="•"/>
            </a:pPr>
            <a:r>
              <a:rPr lang="en-US" sz="2000" b="0" dirty="0"/>
              <a:t>75/25 Core/Support services rules are </a:t>
            </a:r>
            <a:r>
              <a:rPr lang="en-US" sz="2000" b="0" dirty="0" smtClean="0"/>
              <a:t>applied. </a:t>
            </a:r>
            <a:r>
              <a:rPr lang="en-US" sz="2000" dirty="0" smtClean="0"/>
              <a:t>If </a:t>
            </a:r>
            <a:r>
              <a:rPr lang="en-US" sz="2000" dirty="0"/>
              <a:t>not, a waiver was </a:t>
            </a:r>
            <a:r>
              <a:rPr lang="en-US" sz="2000" dirty="0" smtClean="0"/>
              <a:t>approved</a:t>
            </a:r>
            <a:endParaRPr lang="en-US" sz="2000" dirty="0"/>
          </a:p>
          <a:p>
            <a:pPr marL="457200" indent="-457200">
              <a:buFont typeface="Arial" pitchFamily="34" charset="0"/>
              <a:buChar char="•"/>
            </a:pPr>
            <a:r>
              <a:rPr lang="en-US" sz="2000" b="0" dirty="0"/>
              <a:t>Administration ≤ </a:t>
            </a:r>
            <a:r>
              <a:rPr lang="en-US" sz="2000" b="0" dirty="0" smtClean="0"/>
              <a:t>10 percent </a:t>
            </a:r>
            <a:r>
              <a:rPr lang="en-US" sz="2000" b="0" dirty="0"/>
              <a:t>of total </a:t>
            </a:r>
            <a:r>
              <a:rPr lang="en-US" sz="2000" b="0" dirty="0" smtClean="0"/>
              <a:t>award</a:t>
            </a:r>
            <a:endParaRPr lang="en-US" sz="2000" b="0" dirty="0"/>
          </a:p>
          <a:p>
            <a:pPr marL="457200" indent="-457200">
              <a:buFont typeface="Arial" pitchFamily="34" charset="0"/>
              <a:buChar char="•"/>
            </a:pPr>
            <a:r>
              <a:rPr lang="en-US" sz="2000" b="0" dirty="0"/>
              <a:t>Clinical Quality Management ≤ </a:t>
            </a:r>
            <a:r>
              <a:rPr lang="en-US" sz="2000" b="0" dirty="0" smtClean="0"/>
              <a:t>5 percent </a:t>
            </a:r>
            <a:r>
              <a:rPr lang="en-US" sz="2000" b="0" dirty="0"/>
              <a:t>or </a:t>
            </a:r>
            <a:r>
              <a:rPr lang="en-US" sz="2000" b="0" dirty="0" smtClean="0"/>
              <a:t>$3 million, </a:t>
            </a:r>
            <a:r>
              <a:rPr lang="en-US" sz="2000" b="0" dirty="0"/>
              <a:t>whichever is </a:t>
            </a:r>
            <a:r>
              <a:rPr lang="en-US" sz="2000" b="0" dirty="0" smtClean="0"/>
              <a:t>less</a:t>
            </a:r>
            <a:endParaRPr lang="en-US" sz="2000" b="0" dirty="0"/>
          </a:p>
          <a:p>
            <a:pPr marL="457200" indent="-457200">
              <a:buFont typeface="Arial" pitchFamily="34" charset="0"/>
              <a:buChar char="•"/>
            </a:pPr>
            <a:r>
              <a:rPr lang="en-US" sz="2000" b="0" dirty="0"/>
              <a:t>Compare carryover </a:t>
            </a:r>
            <a:r>
              <a:rPr lang="en-US" sz="2000" b="0" dirty="0" smtClean="0"/>
              <a:t>expenditure amount</a:t>
            </a:r>
          </a:p>
          <a:p>
            <a:pPr marL="457200" indent="-457200">
              <a:buFont typeface="Arial" pitchFamily="34" charset="0"/>
              <a:buChar char="•"/>
            </a:pPr>
            <a:r>
              <a:rPr lang="en-US" sz="2000" b="0" dirty="0" smtClean="0"/>
              <a:t>Compare </a:t>
            </a:r>
            <a:r>
              <a:rPr lang="en-US" sz="2000" b="0" dirty="0"/>
              <a:t>final amount expended with </a:t>
            </a:r>
            <a:r>
              <a:rPr lang="en-US" sz="2000" b="0" dirty="0" smtClean="0"/>
              <a:t>FFR</a:t>
            </a:r>
            <a:endParaRPr lang="en-US" sz="2000" b="0" dirty="0"/>
          </a:p>
          <a:p>
            <a:pPr marL="457200" indent="-457200">
              <a:buFont typeface="Arial" pitchFamily="34" charset="0"/>
              <a:buChar char="•"/>
            </a:pPr>
            <a:endParaRPr lang="en-US" sz="2000" dirty="0"/>
          </a:p>
        </p:txBody>
      </p:sp>
    </p:spTree>
    <p:extLst>
      <p:ext uri="{BB962C8B-B14F-4D97-AF65-F5344CB8AC3E}">
        <p14:creationId xmlns:p14="http://schemas.microsoft.com/office/powerpoint/2010/main" val="287183321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19200"/>
            <a:ext cx="6553200" cy="838200"/>
          </a:xfrm>
        </p:spPr>
        <p:txBody>
          <a:bodyPr/>
          <a:lstStyle/>
          <a:p>
            <a:r>
              <a:rPr lang="en-US" sz="3000" dirty="0" smtClean="0"/>
              <a:t>Maintenance of Effort (MOE)  </a:t>
            </a:r>
            <a:endParaRPr lang="en-US" sz="3000" dirty="0"/>
          </a:p>
        </p:txBody>
      </p:sp>
      <p:sp>
        <p:nvSpPr>
          <p:cNvPr id="3" name="Content Placeholder 2"/>
          <p:cNvSpPr>
            <a:spLocks noGrp="1"/>
          </p:cNvSpPr>
          <p:nvPr>
            <p:ph idx="1"/>
          </p:nvPr>
        </p:nvSpPr>
        <p:spPr>
          <a:xfrm>
            <a:off x="304800" y="2133600"/>
            <a:ext cx="8382000" cy="4419600"/>
          </a:xfrm>
        </p:spPr>
        <p:txBody>
          <a:bodyPr/>
          <a:lstStyle/>
          <a:p>
            <a:pPr lvl="0"/>
            <a:r>
              <a:rPr lang="en-US" sz="2400" b="1" dirty="0"/>
              <a:t>Purpose: </a:t>
            </a:r>
            <a:r>
              <a:rPr lang="en-US" sz="2400" b="0" dirty="0"/>
              <a:t>A monitoring tool used to verify funds spent by Grantee’s political subdivision on HIV/AIDS related Core medical services are at a level equal to the </a:t>
            </a:r>
            <a:r>
              <a:rPr lang="en-US" sz="2400" b="0" dirty="0" smtClean="0"/>
              <a:t>one (1) </a:t>
            </a:r>
            <a:r>
              <a:rPr lang="en-US" sz="2400" b="0" dirty="0"/>
              <a:t>year preceding the FY for which the grantee is applying to receive a Part A grant. </a:t>
            </a:r>
          </a:p>
          <a:p>
            <a:pPr lvl="0"/>
            <a:endParaRPr lang="en-US" sz="2400" b="0" dirty="0"/>
          </a:p>
          <a:p>
            <a:pPr lvl="0"/>
            <a:r>
              <a:rPr lang="en-US" sz="2000" b="0" dirty="0"/>
              <a:t>“</a:t>
            </a:r>
            <a:r>
              <a:rPr lang="en-US" sz="2000" b="0" i="1" dirty="0"/>
              <a:t>As we communicated during the Part A Directors' Meeting at the All Grantees Meeting last November, grantees will not be required to resubmit their FY 2013 Maintenance of Effort information as a </a:t>
            </a:r>
            <a:r>
              <a:rPr lang="en-US" sz="2000" b="0" i="1" u="sng" dirty="0"/>
              <a:t>separate reporting requirement</a:t>
            </a:r>
            <a:r>
              <a:rPr lang="en-US" sz="2000" b="0" i="1" dirty="0"/>
              <a:t>. We will accept the MOE </a:t>
            </a:r>
            <a:r>
              <a:rPr lang="en-US" sz="2000" b="0" i="1" u="sng" dirty="0"/>
              <a:t>information reported in the </a:t>
            </a:r>
            <a:r>
              <a:rPr lang="en-US" sz="2000" b="0" i="1" u="sng" dirty="0" smtClean="0"/>
              <a:t>FY 2013 </a:t>
            </a:r>
            <a:r>
              <a:rPr lang="en-US" sz="2000" b="0" i="1" u="sng" dirty="0"/>
              <a:t>application</a:t>
            </a:r>
            <a:r>
              <a:rPr lang="en-US" sz="2000" b="0" i="1" dirty="0"/>
              <a:t> as satisfying the MOE reporting requirement.” </a:t>
            </a:r>
          </a:p>
        </p:txBody>
      </p:sp>
    </p:spTree>
    <p:extLst>
      <p:ext uri="{BB962C8B-B14F-4D97-AF65-F5344CB8AC3E}">
        <p14:creationId xmlns:p14="http://schemas.microsoft.com/office/powerpoint/2010/main" val="42179119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610600" cy="4495800"/>
          </a:xfrm>
        </p:spPr>
        <p:txBody>
          <a:bodyPr/>
          <a:lstStyle/>
          <a:p>
            <a:pPr algn="ctr"/>
            <a:endParaRPr lang="en-US" sz="3000" dirty="0" smtClean="0"/>
          </a:p>
          <a:p>
            <a:pPr algn="ctr"/>
            <a:endParaRPr lang="en-US" sz="3000" dirty="0" smtClean="0"/>
          </a:p>
          <a:p>
            <a:pPr algn="ctr"/>
            <a:endParaRPr lang="en-US" sz="3000" dirty="0"/>
          </a:p>
          <a:p>
            <a:pPr algn="ctr"/>
            <a:r>
              <a:rPr lang="en-US" sz="3600" b="1" dirty="0" smtClean="0">
                <a:latin typeface="Arial Black" pitchFamily="34" charset="0"/>
                <a:cs typeface="Arial" pitchFamily="34" charset="0"/>
              </a:rPr>
              <a:t>End of Reporting Requirements</a:t>
            </a:r>
            <a:endParaRPr lang="en-US" sz="3600" b="1" dirty="0">
              <a:latin typeface="Arial Black" pitchFamily="34" charset="0"/>
              <a:cs typeface="Arial" pitchFamily="34" charset="0"/>
            </a:endParaRPr>
          </a:p>
        </p:txBody>
      </p:sp>
    </p:spTree>
    <p:extLst>
      <p:ext uri="{BB962C8B-B14F-4D97-AF65-F5344CB8AC3E}">
        <p14:creationId xmlns:p14="http://schemas.microsoft.com/office/powerpoint/2010/main" val="23764285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153400" cy="838200"/>
          </a:xfrm>
        </p:spPr>
        <p:txBody>
          <a:bodyPr/>
          <a:lstStyle/>
          <a:p>
            <a:r>
              <a:rPr lang="en-US" dirty="0" smtClean="0"/>
              <a:t/>
            </a:r>
            <a:br>
              <a:rPr lang="en-US" dirty="0" smtClean="0"/>
            </a:br>
            <a:r>
              <a:rPr lang="en-US" dirty="0"/>
              <a:t/>
            </a:r>
            <a:br>
              <a:rPr lang="en-US" dirty="0"/>
            </a:br>
            <a:r>
              <a:rPr lang="en-US" dirty="0" smtClean="0"/>
              <a:t/>
            </a:r>
            <a:br>
              <a:rPr lang="en-US" dirty="0" smtClean="0"/>
            </a:br>
            <a:r>
              <a:rPr lang="en-US" sz="4000" dirty="0" smtClean="0"/>
              <a:t>Questions</a:t>
            </a:r>
            <a:r>
              <a:rPr lang="en-US" sz="4000" dirty="0"/>
              <a:t/>
            </a:r>
            <a:br>
              <a:rPr lang="en-US" sz="4000" dirty="0"/>
            </a:br>
            <a:r>
              <a:rPr lang="en-US" dirty="0" smtClean="0"/>
              <a:t/>
            </a:r>
            <a:br>
              <a:rPr lang="en-US" dirty="0" smtClean="0"/>
            </a:br>
            <a:endParaRPr lang="en-US" dirty="0"/>
          </a:p>
        </p:txBody>
      </p:sp>
      <p:pic>
        <p:nvPicPr>
          <p:cNvPr id="4" name="Picture 3" descr="q2.jpg"/>
          <p:cNvPicPr>
            <a:picLocks noChangeAspect="1"/>
          </p:cNvPicPr>
          <p:nvPr/>
        </p:nvPicPr>
        <p:blipFill>
          <a:blip r:embed="rId3" cstate="print"/>
          <a:stretch>
            <a:fillRect/>
          </a:stretch>
        </p:blipFill>
        <p:spPr>
          <a:xfrm>
            <a:off x="3657600" y="2743200"/>
            <a:ext cx="1985964" cy="2888674"/>
          </a:xfrm>
          <a:prstGeom prst="rect">
            <a:avLst/>
          </a:prstGeom>
        </p:spPr>
      </p:pic>
    </p:spTree>
    <p:extLst>
      <p:ext uri="{BB962C8B-B14F-4D97-AF65-F5344CB8AC3E}">
        <p14:creationId xmlns:p14="http://schemas.microsoft.com/office/powerpoint/2010/main" val="65234731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838200"/>
          </a:xfrm>
        </p:spPr>
        <p:txBody>
          <a:bodyPr/>
          <a:lstStyle/>
          <a:p>
            <a:r>
              <a:rPr lang="en-US" sz="2800" dirty="0" smtClean="0">
                <a:solidFill>
                  <a:schemeClr val="bg1"/>
                </a:solidFill>
              </a:rPr>
              <a:t>Fiscal Accountability and </a:t>
            </a:r>
            <a:br>
              <a:rPr lang="en-US" sz="2800" dirty="0" smtClean="0">
                <a:solidFill>
                  <a:schemeClr val="bg1"/>
                </a:solidFill>
              </a:rPr>
            </a:br>
            <a:r>
              <a:rPr lang="en-US" sz="2800" dirty="0" smtClean="0">
                <a:solidFill>
                  <a:schemeClr val="bg1"/>
                </a:solidFill>
              </a:rPr>
              <a:t>Improper Payments</a:t>
            </a:r>
            <a:endParaRPr lang="en-US" sz="2800" dirty="0">
              <a:solidFill>
                <a:schemeClr val="bg1"/>
              </a:solidFill>
            </a:endParaRPr>
          </a:p>
        </p:txBody>
      </p:sp>
      <p:sp>
        <p:nvSpPr>
          <p:cNvPr id="3" name="Content Placeholder 2"/>
          <p:cNvSpPr>
            <a:spLocks noGrp="1"/>
          </p:cNvSpPr>
          <p:nvPr>
            <p:ph idx="1"/>
          </p:nvPr>
        </p:nvSpPr>
        <p:spPr>
          <a:xfrm>
            <a:off x="533400" y="1447800"/>
            <a:ext cx="8229600" cy="4953000"/>
          </a:xfrm>
        </p:spPr>
        <p:txBody>
          <a:bodyPr/>
          <a:lstStyle/>
          <a:p>
            <a:r>
              <a:rPr lang="en-US" sz="2400" b="1" dirty="0" smtClean="0">
                <a:solidFill>
                  <a:srgbClr val="1078A5"/>
                </a:solidFill>
              </a:rPr>
              <a:t>Purpose: </a:t>
            </a:r>
            <a:r>
              <a:rPr lang="en-US" sz="2400" dirty="0" smtClean="0">
                <a:solidFill>
                  <a:srgbClr val="1078A5"/>
                </a:solidFill>
              </a:rPr>
              <a:t>To provide a review of the importance of fiscal accountability and preventing improper payments.</a:t>
            </a:r>
          </a:p>
          <a:p>
            <a:endParaRPr lang="en-US" sz="2400" dirty="0" smtClean="0">
              <a:solidFill>
                <a:srgbClr val="1078A5"/>
              </a:solidFill>
            </a:endParaRPr>
          </a:p>
          <a:p>
            <a:pPr marL="457200" indent="-457200">
              <a:buFont typeface="Arial" pitchFamily="34" charset="0"/>
              <a:buChar char="•"/>
            </a:pPr>
            <a:r>
              <a:rPr lang="en-US" sz="2400" dirty="0" smtClean="0">
                <a:solidFill>
                  <a:srgbClr val="1078A5"/>
                </a:solidFill>
              </a:rPr>
              <a:t>Fiscal accountability is the ability to document and account for all grant funds</a:t>
            </a:r>
          </a:p>
          <a:p>
            <a:pPr marL="457200" indent="-457200">
              <a:buFont typeface="Arial" pitchFamily="34" charset="0"/>
              <a:buChar char="•"/>
            </a:pPr>
            <a:r>
              <a:rPr lang="en-US" sz="2400" dirty="0" smtClean="0">
                <a:solidFill>
                  <a:srgbClr val="1078A5"/>
                </a:solidFill>
              </a:rPr>
              <a:t>To provide assurances that funds are expended according to </a:t>
            </a:r>
            <a:r>
              <a:rPr lang="en-US" sz="2400" dirty="0">
                <a:solidFill>
                  <a:srgbClr val="1078A5"/>
                </a:solidFill>
              </a:rPr>
              <a:t>F</a:t>
            </a:r>
            <a:r>
              <a:rPr lang="en-US" sz="2400" dirty="0" smtClean="0">
                <a:solidFill>
                  <a:srgbClr val="1078A5"/>
                </a:solidFill>
              </a:rPr>
              <a:t>ederal requirements</a:t>
            </a:r>
          </a:p>
          <a:p>
            <a:pPr marL="457200" indent="-457200">
              <a:buFont typeface="Arial" pitchFamily="34" charset="0"/>
              <a:buChar char="•"/>
            </a:pPr>
            <a:r>
              <a:rPr lang="en-US" sz="2400" dirty="0" smtClean="0">
                <a:solidFill>
                  <a:srgbClr val="1078A5"/>
                </a:solidFill>
              </a:rPr>
              <a:t>To prevent improper payments </a:t>
            </a:r>
          </a:p>
          <a:p>
            <a:pPr marL="457200" indent="-457200">
              <a:buFont typeface="Arial" pitchFamily="34" charset="0"/>
              <a:buChar char="•"/>
            </a:pPr>
            <a:r>
              <a:rPr lang="en-US" sz="2400" dirty="0" smtClean="0">
                <a:solidFill>
                  <a:srgbClr val="1078A5"/>
                </a:solidFill>
              </a:rPr>
              <a:t>To initiate corrective actions when necessary </a:t>
            </a:r>
          </a:p>
          <a:p>
            <a:pPr marL="457200" indent="-457200">
              <a:buFont typeface="Arial" pitchFamily="34" charset="0"/>
              <a:buChar char="•"/>
            </a:pPr>
            <a:endParaRPr lang="en-US" sz="1800" dirty="0" smtClean="0">
              <a:solidFill>
                <a:srgbClr val="FF0000"/>
              </a:solidFill>
            </a:endParaRPr>
          </a:p>
          <a:p>
            <a:pPr marL="457200" indent="-457200">
              <a:buFont typeface="Arial" pitchFamily="34" charset="0"/>
              <a:buChar char="•"/>
            </a:pPr>
            <a:endParaRPr lang="en-US" dirty="0">
              <a:solidFill>
                <a:srgbClr val="FF0000"/>
              </a:solidFill>
            </a:endParaRPr>
          </a:p>
        </p:txBody>
      </p:sp>
    </p:spTree>
    <p:extLst>
      <p:ext uri="{BB962C8B-B14F-4D97-AF65-F5344CB8AC3E}">
        <p14:creationId xmlns:p14="http://schemas.microsoft.com/office/powerpoint/2010/main" val="134453740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7721"/>
            <a:ext cx="6553200" cy="838200"/>
          </a:xfrm>
        </p:spPr>
        <p:txBody>
          <a:bodyPr/>
          <a:lstStyle/>
          <a:p>
            <a:r>
              <a:rPr lang="en-US" sz="3000" dirty="0" smtClean="0">
                <a:solidFill>
                  <a:schemeClr val="bg1"/>
                </a:solidFill>
              </a:rPr>
              <a:t>Improper Payments</a:t>
            </a:r>
            <a:endParaRPr lang="en-US" sz="3000" dirty="0">
              <a:solidFill>
                <a:schemeClr val="bg1"/>
              </a:solidFill>
            </a:endParaRPr>
          </a:p>
        </p:txBody>
      </p:sp>
      <p:sp>
        <p:nvSpPr>
          <p:cNvPr id="3" name="Content Placeholder 2"/>
          <p:cNvSpPr>
            <a:spLocks noGrp="1"/>
          </p:cNvSpPr>
          <p:nvPr>
            <p:ph idx="1"/>
          </p:nvPr>
        </p:nvSpPr>
        <p:spPr>
          <a:xfrm>
            <a:off x="457200" y="1447800"/>
            <a:ext cx="8153400" cy="4953000"/>
          </a:xfrm>
        </p:spPr>
        <p:txBody>
          <a:bodyPr/>
          <a:lstStyle/>
          <a:p>
            <a:pPr eaLnBrk="1" hangingPunct="1">
              <a:buFontTx/>
              <a:buNone/>
            </a:pPr>
            <a:r>
              <a:rPr lang="en-US" sz="2800" b="1" dirty="0">
                <a:cs typeface="Times New Roman" pitchFamily="18" charset="0"/>
              </a:rPr>
              <a:t>What are </a:t>
            </a:r>
            <a:r>
              <a:rPr lang="en-US" sz="2800" b="1" dirty="0" smtClean="0">
                <a:cs typeface="Times New Roman" pitchFamily="18" charset="0"/>
              </a:rPr>
              <a:t>they?</a:t>
            </a:r>
          </a:p>
          <a:p>
            <a:pPr eaLnBrk="1" hangingPunct="1">
              <a:buFontTx/>
              <a:buNone/>
            </a:pPr>
            <a:endParaRPr lang="en-US" dirty="0">
              <a:cs typeface="Times New Roman" pitchFamily="18" charset="0"/>
            </a:endParaRPr>
          </a:p>
          <a:p>
            <a:pPr lvl="1" eaLnBrk="1" hangingPunct="1"/>
            <a:r>
              <a:rPr lang="en-US" sz="2400" dirty="0">
                <a:cs typeface="Times New Roman" pitchFamily="18" charset="0"/>
              </a:rPr>
              <a:t>Unallowable cash payments or services received by eligible recipients; </a:t>
            </a:r>
            <a:r>
              <a:rPr lang="en-US" sz="2400" b="1" i="1" dirty="0">
                <a:cs typeface="Times New Roman" pitchFamily="18" charset="0"/>
              </a:rPr>
              <a:t>or</a:t>
            </a:r>
            <a:endParaRPr lang="en-US" sz="2400" dirty="0">
              <a:cs typeface="Times New Roman" pitchFamily="18" charset="0"/>
            </a:endParaRPr>
          </a:p>
          <a:p>
            <a:pPr lvl="1" eaLnBrk="1" hangingPunct="1"/>
            <a:r>
              <a:rPr lang="en-US" sz="2400" dirty="0">
                <a:cs typeface="Times New Roman" pitchFamily="18" charset="0"/>
              </a:rPr>
              <a:t>Allowable cash payments or services to ineligible recipients </a:t>
            </a:r>
          </a:p>
          <a:p>
            <a:endParaRPr lang="en-US" dirty="0"/>
          </a:p>
        </p:txBody>
      </p:sp>
    </p:spTree>
    <p:extLst>
      <p:ext uri="{BB962C8B-B14F-4D97-AF65-F5344CB8AC3E}">
        <p14:creationId xmlns:p14="http://schemas.microsoft.com/office/powerpoint/2010/main" val="133318208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265"/>
            <a:ext cx="6553200" cy="838200"/>
          </a:xfrm>
        </p:spPr>
        <p:txBody>
          <a:bodyPr/>
          <a:lstStyle/>
          <a:p>
            <a:r>
              <a:rPr lang="en-US" sz="2800" dirty="0">
                <a:solidFill>
                  <a:schemeClr val="bg1"/>
                </a:solidFill>
                <a:latin typeface="Arial Black" pitchFamily="34" charset="0"/>
              </a:rPr>
              <a:t>Improper Payments</a:t>
            </a:r>
          </a:p>
        </p:txBody>
      </p:sp>
      <p:sp>
        <p:nvSpPr>
          <p:cNvPr id="3" name="Content Placeholder 2"/>
          <p:cNvSpPr>
            <a:spLocks noGrp="1"/>
          </p:cNvSpPr>
          <p:nvPr>
            <p:ph idx="1"/>
          </p:nvPr>
        </p:nvSpPr>
        <p:spPr>
          <a:xfrm>
            <a:off x="457200" y="1447800"/>
            <a:ext cx="8382000" cy="4953000"/>
          </a:xfrm>
        </p:spPr>
        <p:txBody>
          <a:bodyPr/>
          <a:lstStyle/>
          <a:p>
            <a:pPr eaLnBrk="1" hangingPunct="1">
              <a:buFontTx/>
              <a:buNone/>
            </a:pPr>
            <a:r>
              <a:rPr lang="en-US" sz="2800" b="1" dirty="0" smtClean="0">
                <a:solidFill>
                  <a:srgbClr val="1078A5"/>
                </a:solidFill>
              </a:rPr>
              <a:t>Why are they important?</a:t>
            </a:r>
          </a:p>
          <a:p>
            <a:pPr eaLnBrk="1" hangingPunct="1">
              <a:buFontTx/>
              <a:buNone/>
            </a:pPr>
            <a:endParaRPr lang="en-US" sz="2800" dirty="0">
              <a:latin typeface="Arial" charset="0"/>
            </a:endParaRPr>
          </a:p>
          <a:p>
            <a:pPr marL="342900" indent="-342900" eaLnBrk="1" hangingPunct="1">
              <a:buFont typeface="Arial" pitchFamily="34" charset="0"/>
              <a:buChar char="•"/>
            </a:pPr>
            <a:r>
              <a:rPr lang="en-US" sz="2200" b="0" dirty="0">
                <a:latin typeface="Arial" charset="0"/>
              </a:rPr>
              <a:t>The Improper Payments Act of 2002 requires each </a:t>
            </a:r>
            <a:r>
              <a:rPr lang="en-US" sz="2200" b="0" dirty="0" smtClean="0">
                <a:latin typeface="Arial" charset="0"/>
              </a:rPr>
              <a:t>agency </a:t>
            </a:r>
            <a:r>
              <a:rPr lang="en-US" sz="2200" b="0" dirty="0">
                <a:latin typeface="Arial" charset="0"/>
              </a:rPr>
              <a:t>to annually review all of its programs and </a:t>
            </a:r>
            <a:r>
              <a:rPr lang="en-US" sz="2200" b="0" dirty="0" smtClean="0">
                <a:latin typeface="Arial" charset="0"/>
              </a:rPr>
              <a:t>activities </a:t>
            </a:r>
            <a:r>
              <a:rPr lang="en-US" sz="2200" b="0" dirty="0">
                <a:latin typeface="Arial" charset="0"/>
              </a:rPr>
              <a:t>and identify those that are susceptible to significant </a:t>
            </a:r>
            <a:r>
              <a:rPr lang="en-US" sz="2200" b="0" dirty="0" smtClean="0">
                <a:latin typeface="Arial" charset="0"/>
              </a:rPr>
              <a:t>improper payments and actions taken to mitigate it.</a:t>
            </a:r>
          </a:p>
          <a:p>
            <a:pPr marL="342900" indent="-342900" eaLnBrk="1" hangingPunct="1">
              <a:buFont typeface="Arial" pitchFamily="34" charset="0"/>
              <a:buChar char="•"/>
            </a:pPr>
            <a:endParaRPr lang="en-US" sz="2200" b="0" dirty="0">
              <a:latin typeface="Arial" charset="0"/>
            </a:endParaRPr>
          </a:p>
          <a:p>
            <a:pPr marL="342900" indent="-342900" eaLnBrk="1" hangingPunct="1">
              <a:buFont typeface="Arial" pitchFamily="34" charset="0"/>
              <a:buChar char="•"/>
            </a:pPr>
            <a:r>
              <a:rPr lang="en-US" sz="2200" b="0" dirty="0">
                <a:latin typeface="Arial" charset="0"/>
              </a:rPr>
              <a:t>HRSA is required to report its </a:t>
            </a:r>
            <a:r>
              <a:rPr lang="en-US" sz="2200" b="0" dirty="0" smtClean="0">
                <a:latin typeface="Arial" charset="0"/>
              </a:rPr>
              <a:t>risk assessment </a:t>
            </a:r>
            <a:r>
              <a:rPr lang="en-US" sz="2200" b="0" dirty="0">
                <a:latin typeface="Arial" charset="0"/>
              </a:rPr>
              <a:t>of </a:t>
            </a:r>
            <a:r>
              <a:rPr lang="en-US" sz="2200" b="0" dirty="0" smtClean="0">
                <a:latin typeface="Arial" charset="0"/>
              </a:rPr>
              <a:t>improper </a:t>
            </a:r>
            <a:r>
              <a:rPr lang="en-US" sz="2200" dirty="0">
                <a:latin typeface="Arial" charset="0"/>
              </a:rPr>
              <a:t>p</a:t>
            </a:r>
            <a:r>
              <a:rPr lang="en-US" sz="2200" b="0" dirty="0" smtClean="0">
                <a:latin typeface="Arial" charset="0"/>
              </a:rPr>
              <a:t>ayments </a:t>
            </a:r>
            <a:r>
              <a:rPr lang="en-US" sz="2200" b="0" dirty="0">
                <a:latin typeface="Arial" charset="0"/>
              </a:rPr>
              <a:t>for CARE Act Programs</a:t>
            </a:r>
          </a:p>
          <a:p>
            <a:endParaRPr lang="en-US" dirty="0"/>
          </a:p>
        </p:txBody>
      </p:sp>
    </p:spTree>
    <p:extLst>
      <p:ext uri="{BB962C8B-B14F-4D97-AF65-F5344CB8AC3E}">
        <p14:creationId xmlns:p14="http://schemas.microsoft.com/office/powerpoint/2010/main" val="156023126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088"/>
            <a:ext cx="6553200" cy="838200"/>
          </a:xfrm>
        </p:spPr>
        <p:txBody>
          <a:bodyPr/>
          <a:lstStyle/>
          <a:p>
            <a:r>
              <a:rPr lang="en-US" sz="2800" dirty="0" smtClean="0">
                <a:solidFill>
                  <a:schemeClr val="bg1"/>
                </a:solidFill>
              </a:rPr>
              <a:t>Improper Payments</a:t>
            </a:r>
            <a:endParaRPr lang="en-US" dirty="0">
              <a:solidFill>
                <a:schemeClr val="bg1"/>
              </a:solidFill>
            </a:endParaRPr>
          </a:p>
        </p:txBody>
      </p:sp>
      <p:sp>
        <p:nvSpPr>
          <p:cNvPr id="3" name="Content Placeholder 2"/>
          <p:cNvSpPr>
            <a:spLocks noGrp="1"/>
          </p:cNvSpPr>
          <p:nvPr>
            <p:ph idx="1"/>
          </p:nvPr>
        </p:nvSpPr>
        <p:spPr>
          <a:xfrm>
            <a:off x="381000" y="1371600"/>
            <a:ext cx="8229600" cy="4953000"/>
          </a:xfrm>
        </p:spPr>
        <p:txBody>
          <a:bodyPr/>
          <a:lstStyle/>
          <a:p>
            <a:pPr eaLnBrk="1" hangingPunct="1">
              <a:lnSpc>
                <a:spcPct val="90000"/>
              </a:lnSpc>
            </a:pPr>
            <a:r>
              <a:rPr lang="en-US" sz="2800" b="1" dirty="0" smtClean="0">
                <a:solidFill>
                  <a:srgbClr val="1078A5"/>
                </a:solidFill>
                <a:latin typeface="Arial" pitchFamily="34" charset="0"/>
                <a:cs typeface="Arial" pitchFamily="34" charset="0"/>
              </a:rPr>
              <a:t>Risk </a:t>
            </a:r>
            <a:r>
              <a:rPr lang="en-US" sz="2800" b="1" dirty="0">
                <a:solidFill>
                  <a:srgbClr val="1078A5"/>
                </a:solidFill>
                <a:latin typeface="Arial" pitchFamily="34" charset="0"/>
                <a:cs typeface="Arial" pitchFamily="34" charset="0"/>
              </a:rPr>
              <a:t>f</a:t>
            </a:r>
            <a:r>
              <a:rPr lang="en-US" sz="2800" b="1" dirty="0" smtClean="0">
                <a:solidFill>
                  <a:srgbClr val="1078A5"/>
                </a:solidFill>
                <a:latin typeface="Arial" pitchFamily="34" charset="0"/>
                <a:cs typeface="Arial" pitchFamily="34" charset="0"/>
              </a:rPr>
              <a:t>actors </a:t>
            </a:r>
            <a:r>
              <a:rPr lang="en-US" sz="2800" dirty="0" smtClean="0">
                <a:solidFill>
                  <a:srgbClr val="1078A5"/>
                </a:solidFill>
                <a:latin typeface="Arial" pitchFamily="34" charset="0"/>
                <a:cs typeface="Arial" pitchFamily="34" charset="0"/>
              </a:rPr>
              <a:t>for assessing improper payments are found in the legislation and include:</a:t>
            </a:r>
          </a:p>
          <a:p>
            <a:pPr eaLnBrk="1" hangingPunct="1">
              <a:lnSpc>
                <a:spcPct val="90000"/>
              </a:lnSpc>
            </a:pPr>
            <a:endParaRPr lang="en-US" sz="2400" dirty="0" smtClean="0">
              <a:solidFill>
                <a:srgbClr val="1078A5"/>
              </a:solidFill>
              <a:latin typeface="Arial" charset="0"/>
            </a:endParaRPr>
          </a:p>
          <a:p>
            <a:pPr lvl="1" eaLnBrk="1" hangingPunct="1">
              <a:lnSpc>
                <a:spcPct val="90000"/>
              </a:lnSpc>
            </a:pPr>
            <a:r>
              <a:rPr lang="en-US" sz="2400" dirty="0" smtClean="0">
                <a:solidFill>
                  <a:srgbClr val="1078A5"/>
                </a:solidFill>
              </a:rPr>
              <a:t>Administrative Caps - for both grantees and providers</a:t>
            </a:r>
          </a:p>
          <a:p>
            <a:pPr lvl="1" eaLnBrk="1" hangingPunct="1">
              <a:lnSpc>
                <a:spcPct val="90000"/>
              </a:lnSpc>
            </a:pPr>
            <a:r>
              <a:rPr lang="en-US" sz="2400" dirty="0" smtClean="0">
                <a:solidFill>
                  <a:srgbClr val="1078A5"/>
                </a:solidFill>
              </a:rPr>
              <a:t>Maintenance of Effort (MOE)</a:t>
            </a:r>
          </a:p>
          <a:p>
            <a:pPr lvl="1" eaLnBrk="1" hangingPunct="1">
              <a:lnSpc>
                <a:spcPct val="90000"/>
              </a:lnSpc>
            </a:pPr>
            <a:r>
              <a:rPr lang="en-US" sz="2400" dirty="0" smtClean="0">
                <a:solidFill>
                  <a:srgbClr val="1078A5"/>
                </a:solidFill>
              </a:rPr>
              <a:t>Payer of Last Resort</a:t>
            </a:r>
          </a:p>
          <a:p>
            <a:pPr lvl="1" eaLnBrk="1" hangingPunct="1">
              <a:lnSpc>
                <a:spcPct val="90000"/>
              </a:lnSpc>
            </a:pPr>
            <a:r>
              <a:rPr lang="en-US" sz="2400" dirty="0" smtClean="0">
                <a:solidFill>
                  <a:srgbClr val="1078A5"/>
                </a:solidFill>
              </a:rPr>
              <a:t>Allowable service costs to eligible clients	</a:t>
            </a:r>
          </a:p>
          <a:p>
            <a:pPr lvl="2">
              <a:lnSpc>
                <a:spcPct val="90000"/>
              </a:lnSpc>
              <a:buFont typeface="Wingdings" pitchFamily="2" charset="2"/>
              <a:buChar char="§"/>
            </a:pPr>
            <a:r>
              <a:rPr lang="en-US" dirty="0" smtClean="0">
                <a:solidFill>
                  <a:srgbClr val="1078A5"/>
                </a:solidFill>
              </a:rPr>
              <a:t>For example - primary care to low-income clients</a:t>
            </a:r>
          </a:p>
          <a:p>
            <a:pPr indent="-228600">
              <a:lnSpc>
                <a:spcPct val="90000"/>
              </a:lnSpc>
            </a:pPr>
            <a:endParaRPr lang="en-US" sz="2400" dirty="0" smtClean="0">
              <a:solidFill>
                <a:srgbClr val="1078A5"/>
              </a:solidFill>
            </a:endParaRPr>
          </a:p>
          <a:p>
            <a:pPr indent="-228600">
              <a:lnSpc>
                <a:spcPct val="90000"/>
              </a:lnSpc>
            </a:pPr>
            <a:r>
              <a:rPr lang="en-US" sz="2400" dirty="0" smtClean="0">
                <a:solidFill>
                  <a:srgbClr val="1078A5"/>
                </a:solidFill>
              </a:rPr>
              <a:t>These risk factors are monitored by both HRSA and grantees.</a:t>
            </a:r>
            <a:endParaRPr lang="en-US" sz="2400" dirty="0" smtClean="0">
              <a:latin typeface="Arial" charset="0"/>
            </a:endParaRPr>
          </a:p>
          <a:p>
            <a:pPr lvl="2">
              <a:lnSpc>
                <a:spcPct val="90000"/>
              </a:lnSpc>
            </a:pPr>
            <a:endParaRPr lang="en-US" dirty="0">
              <a:latin typeface="Arial" charset="0"/>
            </a:endParaRPr>
          </a:p>
        </p:txBody>
      </p:sp>
    </p:spTree>
    <p:extLst>
      <p:ext uri="{BB962C8B-B14F-4D97-AF65-F5344CB8AC3E}">
        <p14:creationId xmlns:p14="http://schemas.microsoft.com/office/powerpoint/2010/main" val="35928109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860"/>
            <a:ext cx="8229600" cy="838200"/>
          </a:xfrm>
        </p:spPr>
        <p:txBody>
          <a:bodyPr/>
          <a:lstStyle/>
          <a:p>
            <a:r>
              <a:rPr lang="en-US" sz="2800" dirty="0">
                <a:solidFill>
                  <a:schemeClr val="bg1"/>
                </a:solidFill>
                <a:latin typeface="Arial Black" pitchFamily="34" charset="0"/>
              </a:rPr>
              <a:t>Part A </a:t>
            </a:r>
            <a:r>
              <a:rPr lang="en-US" sz="2800" dirty="0" smtClean="0">
                <a:solidFill>
                  <a:schemeClr val="bg1"/>
                </a:solidFill>
                <a:latin typeface="Arial Black" pitchFamily="34" charset="0"/>
              </a:rPr>
              <a:t>and </a:t>
            </a:r>
            <a:r>
              <a:rPr lang="en-US" sz="2800" dirty="0">
                <a:solidFill>
                  <a:schemeClr val="bg1"/>
                </a:solidFill>
                <a:latin typeface="Arial Black" pitchFamily="34" charset="0"/>
              </a:rPr>
              <a:t>MAI Planned </a:t>
            </a:r>
            <a:r>
              <a:rPr lang="en-US" sz="2800" dirty="0" smtClean="0">
                <a:solidFill>
                  <a:schemeClr val="bg1"/>
                </a:solidFill>
                <a:latin typeface="Arial Black" pitchFamily="34" charset="0"/>
              </a:rPr>
              <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Allocation </a:t>
            </a:r>
            <a:r>
              <a:rPr lang="en-US" sz="2800" dirty="0">
                <a:solidFill>
                  <a:schemeClr val="bg1"/>
                </a:solidFill>
                <a:latin typeface="Arial Black" pitchFamily="34" charset="0"/>
              </a:rPr>
              <a:t>Table</a:t>
            </a:r>
          </a:p>
        </p:txBody>
      </p:sp>
      <p:sp>
        <p:nvSpPr>
          <p:cNvPr id="3" name="Content Placeholder 2"/>
          <p:cNvSpPr>
            <a:spLocks noGrp="1"/>
          </p:cNvSpPr>
          <p:nvPr>
            <p:ph idx="1"/>
          </p:nvPr>
        </p:nvSpPr>
        <p:spPr>
          <a:xfrm>
            <a:off x="228600" y="1371600"/>
            <a:ext cx="8763000" cy="5029200"/>
          </a:xfrm>
        </p:spPr>
        <p:txBody>
          <a:bodyPr/>
          <a:lstStyle/>
          <a:p>
            <a:pPr marL="0" lvl="0" indent="0">
              <a:buNone/>
            </a:pPr>
            <a:endParaRPr lang="en-US" sz="2400" b="1" dirty="0" smtClean="0"/>
          </a:p>
          <a:p>
            <a:pPr marL="0" lvl="0" indent="0">
              <a:buNone/>
            </a:pPr>
            <a:r>
              <a:rPr lang="en-US" sz="2400" b="1" dirty="0" smtClean="0">
                <a:latin typeface="Arial" pitchFamily="34" charset="0"/>
                <a:cs typeface="Arial" pitchFamily="34" charset="0"/>
              </a:rPr>
              <a:t>Purpose: </a:t>
            </a:r>
            <a:r>
              <a:rPr lang="en-US" sz="2400" b="0" dirty="0" smtClean="0">
                <a:latin typeface="Arial" pitchFamily="34" charset="0"/>
                <a:cs typeface="Arial" pitchFamily="34" charset="0"/>
              </a:rPr>
              <a:t>Serves as a reporting tool used by grantees to report their allocation of Ryan White funds, in accordance with the conditions of the award. The allocation table: </a:t>
            </a:r>
          </a:p>
          <a:p>
            <a:pPr marL="285750" lvl="0" indent="-285750">
              <a:buFont typeface="Arial" pitchFamily="34" charset="0"/>
              <a:buChar char="•"/>
            </a:pPr>
            <a:endParaRPr lang="en-US" sz="2400" b="0" dirty="0" smtClean="0">
              <a:latin typeface="Arial" pitchFamily="34" charset="0"/>
              <a:cs typeface="Arial" pitchFamily="34" charset="0"/>
            </a:endParaRPr>
          </a:p>
          <a:p>
            <a:pPr lvl="0"/>
            <a:endParaRPr lang="en-US" sz="2400" b="0" dirty="0" smtClean="0">
              <a:latin typeface="Arial" pitchFamily="34" charset="0"/>
              <a:cs typeface="Arial" pitchFamily="34" charset="0"/>
            </a:endParaRPr>
          </a:p>
          <a:p>
            <a:pPr lvl="1" indent="-342900"/>
            <a:r>
              <a:rPr lang="en-US" sz="2400" b="0" dirty="0" smtClean="0">
                <a:latin typeface="Arial" pitchFamily="34" charset="0"/>
                <a:cs typeface="Arial" pitchFamily="34" charset="0"/>
              </a:rPr>
              <a:t>Identifies c</a:t>
            </a:r>
            <a:r>
              <a:rPr lang="en-US" sz="2400" dirty="0" smtClean="0">
                <a:latin typeface="Arial" pitchFamily="34" charset="0"/>
                <a:cs typeface="Arial" pitchFamily="34" charset="0"/>
              </a:rPr>
              <a:t>ategories </a:t>
            </a:r>
            <a:r>
              <a:rPr lang="en-US" sz="2400" dirty="0">
                <a:latin typeface="Arial" pitchFamily="34" charset="0"/>
                <a:cs typeface="Arial" pitchFamily="34" charset="0"/>
              </a:rPr>
              <a:t>of services that are being </a:t>
            </a:r>
            <a:r>
              <a:rPr lang="en-US" sz="2400" dirty="0" smtClean="0">
                <a:latin typeface="Arial" pitchFamily="34" charset="0"/>
                <a:cs typeface="Arial" pitchFamily="34" charset="0"/>
              </a:rPr>
              <a:t>funded</a:t>
            </a:r>
          </a:p>
          <a:p>
            <a:pPr marL="400050" lvl="1" indent="0">
              <a:buNone/>
            </a:pPr>
            <a:endParaRPr lang="en-US" sz="2000" b="0" dirty="0"/>
          </a:p>
        </p:txBody>
      </p:sp>
    </p:spTree>
    <p:extLst>
      <p:ext uri="{BB962C8B-B14F-4D97-AF65-F5344CB8AC3E}">
        <p14:creationId xmlns:p14="http://schemas.microsoft.com/office/powerpoint/2010/main" val="119736457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6553200" cy="838200"/>
          </a:xfrm>
        </p:spPr>
        <p:txBody>
          <a:bodyPr/>
          <a:lstStyle/>
          <a:p>
            <a:r>
              <a:rPr lang="en-US" sz="3000" dirty="0">
                <a:solidFill>
                  <a:schemeClr val="bg1"/>
                </a:solidFill>
              </a:rPr>
              <a:t>Improper Payments</a:t>
            </a:r>
          </a:p>
        </p:txBody>
      </p:sp>
      <p:sp>
        <p:nvSpPr>
          <p:cNvPr id="3" name="Content Placeholder 2"/>
          <p:cNvSpPr>
            <a:spLocks noGrp="1"/>
          </p:cNvSpPr>
          <p:nvPr>
            <p:ph idx="1"/>
          </p:nvPr>
        </p:nvSpPr>
        <p:spPr>
          <a:xfrm>
            <a:off x="381000" y="1219200"/>
            <a:ext cx="8382000" cy="5181600"/>
          </a:xfrm>
        </p:spPr>
        <p:txBody>
          <a:bodyPr/>
          <a:lstStyle/>
          <a:p>
            <a:r>
              <a:rPr lang="en-US" sz="2800" b="1" dirty="0" smtClean="0">
                <a:solidFill>
                  <a:srgbClr val="1078A5"/>
                </a:solidFill>
                <a:latin typeface="Arial" pitchFamily="34" charset="0"/>
                <a:cs typeface="Arial" pitchFamily="34" charset="0"/>
              </a:rPr>
              <a:t>Types of improper payments include:</a:t>
            </a:r>
          </a:p>
          <a:p>
            <a:endParaRPr lang="en-US" sz="2000" b="1" dirty="0" smtClean="0">
              <a:cs typeface="Times New Roman" pitchFamily="18" charset="0"/>
            </a:endParaRPr>
          </a:p>
          <a:p>
            <a:pPr lvl="1"/>
            <a:r>
              <a:rPr lang="en-US" sz="2400" b="1" u="sng" dirty="0" smtClean="0">
                <a:latin typeface="Arial" pitchFamily="34" charset="0"/>
                <a:cs typeface="Arial" pitchFamily="34" charset="0"/>
              </a:rPr>
              <a:t>Unallowable </a:t>
            </a:r>
            <a:r>
              <a:rPr lang="en-US" sz="2400" dirty="0">
                <a:latin typeface="Arial" pitchFamily="34" charset="0"/>
                <a:cs typeface="Arial" pitchFamily="34" charset="0"/>
              </a:rPr>
              <a:t>administrative costs </a:t>
            </a:r>
          </a:p>
          <a:p>
            <a:pPr lvl="1"/>
            <a:r>
              <a:rPr lang="en-US" sz="2400" dirty="0" smtClean="0">
                <a:latin typeface="Arial" pitchFamily="34" charset="0"/>
                <a:cs typeface="Arial" pitchFamily="34" charset="0"/>
              </a:rPr>
              <a:t>Use of Federal </a:t>
            </a:r>
            <a:r>
              <a:rPr lang="en-US" sz="2400" dirty="0">
                <a:latin typeface="Arial" pitchFamily="34" charset="0"/>
                <a:cs typeface="Arial" pitchFamily="34" charset="0"/>
              </a:rPr>
              <a:t>funds to </a:t>
            </a:r>
            <a:r>
              <a:rPr lang="en-US" sz="2400" b="1" u="sng" dirty="0">
                <a:latin typeface="Arial" pitchFamily="34" charset="0"/>
                <a:cs typeface="Arial" pitchFamily="34" charset="0"/>
              </a:rPr>
              <a:t>supplant</a:t>
            </a:r>
            <a:r>
              <a:rPr lang="en-US" sz="2400" b="1" dirty="0">
                <a:latin typeface="Arial" pitchFamily="34" charset="0"/>
                <a:cs typeface="Arial" pitchFamily="34" charset="0"/>
              </a:rPr>
              <a:t> </a:t>
            </a:r>
            <a:r>
              <a:rPr lang="en-US" sz="2400" dirty="0">
                <a:latin typeface="Arial" pitchFamily="34" charset="0"/>
                <a:cs typeface="Arial" pitchFamily="34" charset="0"/>
              </a:rPr>
              <a:t>state/local funds required for MOE</a:t>
            </a:r>
          </a:p>
          <a:p>
            <a:pPr lvl="1"/>
            <a:r>
              <a:rPr lang="en-US" sz="2400" dirty="0">
                <a:latin typeface="Arial" pitchFamily="34" charset="0"/>
                <a:cs typeface="Arial" pitchFamily="34" charset="0"/>
              </a:rPr>
              <a:t>Payment for services that are </a:t>
            </a:r>
            <a:r>
              <a:rPr lang="en-US" sz="2400" b="1" u="sng" dirty="0">
                <a:latin typeface="Arial" pitchFamily="34" charset="0"/>
                <a:cs typeface="Arial" pitchFamily="34" charset="0"/>
              </a:rPr>
              <a:t>covered by another </a:t>
            </a:r>
            <a:r>
              <a:rPr lang="en-US" sz="2400" b="1" u="sng" dirty="0" smtClean="0">
                <a:latin typeface="Arial" pitchFamily="34" charset="0"/>
                <a:cs typeface="Arial" pitchFamily="34" charset="0"/>
              </a:rPr>
              <a:t>Federal </a:t>
            </a:r>
            <a:r>
              <a:rPr lang="en-US" sz="2400" b="1" u="sng" dirty="0">
                <a:latin typeface="Arial" pitchFamily="34" charset="0"/>
                <a:cs typeface="Arial" pitchFamily="34" charset="0"/>
              </a:rPr>
              <a:t>funding stream</a:t>
            </a:r>
            <a:r>
              <a:rPr lang="en-US" sz="2400" dirty="0">
                <a:latin typeface="Arial" pitchFamily="34" charset="0"/>
                <a:cs typeface="Arial" pitchFamily="34" charset="0"/>
              </a:rPr>
              <a:t> (e.g., Medicaid)</a:t>
            </a:r>
          </a:p>
          <a:p>
            <a:pPr lvl="1"/>
            <a:r>
              <a:rPr lang="en-US" sz="2400" b="1" u="sng" dirty="0">
                <a:latin typeface="Arial" pitchFamily="34" charset="0"/>
                <a:cs typeface="Arial" pitchFamily="34" charset="0"/>
              </a:rPr>
              <a:t>Unallowable</a:t>
            </a:r>
            <a:r>
              <a:rPr lang="en-US" sz="2400" dirty="0">
                <a:latin typeface="Arial" pitchFamily="34" charset="0"/>
                <a:cs typeface="Arial" pitchFamily="34" charset="0"/>
              </a:rPr>
              <a:t> services received by eligible clients (services not allowed by CARE Act legislation or HAB Policies)</a:t>
            </a:r>
          </a:p>
          <a:p>
            <a:pPr lvl="1"/>
            <a:r>
              <a:rPr lang="en-US" sz="2400" dirty="0">
                <a:latin typeface="Arial" pitchFamily="34" charset="0"/>
                <a:cs typeface="Arial" pitchFamily="34" charset="0"/>
              </a:rPr>
              <a:t>Allowable services received by </a:t>
            </a:r>
            <a:r>
              <a:rPr lang="en-US" sz="2400" b="1" u="sng" dirty="0">
                <a:latin typeface="Arial" pitchFamily="34" charset="0"/>
                <a:cs typeface="Arial" pitchFamily="34" charset="0"/>
              </a:rPr>
              <a:t>ineligible clients </a:t>
            </a:r>
            <a:endParaRPr lang="en-US" sz="2400" b="1" u="sng" dirty="0" smtClean="0">
              <a:latin typeface="Arial" pitchFamily="34" charset="0"/>
              <a:cs typeface="Arial" pitchFamily="34" charset="0"/>
            </a:endParaRPr>
          </a:p>
          <a:p>
            <a:pPr lvl="2"/>
            <a:r>
              <a:rPr lang="en-US" dirty="0" smtClean="0">
                <a:latin typeface="Arial" pitchFamily="34" charset="0"/>
                <a:cs typeface="Arial" pitchFamily="34" charset="0"/>
              </a:rPr>
              <a:t>Not low-income</a:t>
            </a:r>
          </a:p>
          <a:p>
            <a:pPr lvl="2"/>
            <a:r>
              <a:rPr lang="en-US" dirty="0">
                <a:latin typeface="Arial" pitchFamily="34" charset="0"/>
                <a:cs typeface="Arial" pitchFamily="34" charset="0"/>
              </a:rPr>
              <a:t>HIV </a:t>
            </a:r>
            <a:r>
              <a:rPr lang="en-US" dirty="0" smtClean="0">
                <a:latin typeface="Arial" pitchFamily="34" charset="0"/>
                <a:cs typeface="Arial" pitchFamily="34" charset="0"/>
              </a:rPr>
              <a:t>negative </a:t>
            </a:r>
            <a:r>
              <a:rPr lang="en-US" dirty="0">
                <a:latin typeface="Arial" pitchFamily="34" charset="0"/>
                <a:cs typeface="Arial" pitchFamily="34" charset="0"/>
              </a:rPr>
              <a:t>clients</a:t>
            </a:r>
          </a:p>
          <a:p>
            <a:pPr marL="914400" lvl="2" indent="0">
              <a:buNone/>
            </a:pPr>
            <a:endParaRPr lang="en-US" sz="1600" dirty="0">
              <a:latin typeface="Arial" charset="0"/>
              <a:cs typeface="Times New Roman" pitchFamily="18" charset="0"/>
            </a:endParaRPr>
          </a:p>
          <a:p>
            <a:endParaRPr lang="en-US" dirty="0"/>
          </a:p>
        </p:txBody>
      </p:sp>
    </p:spTree>
    <p:extLst>
      <p:ext uri="{BB962C8B-B14F-4D97-AF65-F5344CB8AC3E}">
        <p14:creationId xmlns:p14="http://schemas.microsoft.com/office/powerpoint/2010/main" val="30182658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553200" cy="838200"/>
          </a:xfrm>
        </p:spPr>
        <p:txBody>
          <a:bodyPr/>
          <a:lstStyle/>
          <a:p>
            <a:r>
              <a:rPr lang="en-US" sz="3000" dirty="0">
                <a:solidFill>
                  <a:schemeClr val="bg1"/>
                </a:solidFill>
              </a:rPr>
              <a:t>Improper Payments</a:t>
            </a:r>
          </a:p>
        </p:txBody>
      </p:sp>
      <p:sp>
        <p:nvSpPr>
          <p:cNvPr id="3" name="Content Placeholder 2"/>
          <p:cNvSpPr>
            <a:spLocks noGrp="1"/>
          </p:cNvSpPr>
          <p:nvPr>
            <p:ph idx="1"/>
          </p:nvPr>
        </p:nvSpPr>
        <p:spPr>
          <a:xfrm>
            <a:off x="381000" y="1371600"/>
            <a:ext cx="7924800" cy="4648200"/>
          </a:xfrm>
        </p:spPr>
        <p:txBody>
          <a:bodyPr/>
          <a:lstStyle/>
          <a:p>
            <a:pPr eaLnBrk="1" hangingPunct="1">
              <a:buFontTx/>
              <a:buNone/>
            </a:pPr>
            <a:r>
              <a:rPr lang="en-US" sz="2800" b="1" dirty="0" smtClean="0">
                <a:solidFill>
                  <a:srgbClr val="1078A5"/>
                </a:solidFill>
                <a:latin typeface="Arial" charset="0"/>
                <a:cs typeface="Times New Roman" pitchFamily="18" charset="0"/>
              </a:rPr>
              <a:t>Who is responsible for preventing improper payments?</a:t>
            </a:r>
          </a:p>
          <a:p>
            <a:pPr eaLnBrk="1" hangingPunct="1">
              <a:buFontTx/>
              <a:buNone/>
            </a:pPr>
            <a:endParaRPr lang="en-US" sz="2400" dirty="0">
              <a:solidFill>
                <a:srgbClr val="1078A5"/>
              </a:solidFill>
              <a:latin typeface="Arial" charset="0"/>
              <a:cs typeface="Times New Roman" pitchFamily="18" charset="0"/>
            </a:endParaRPr>
          </a:p>
          <a:p>
            <a:pPr marL="342900" indent="-342900" eaLnBrk="1" hangingPunct="1">
              <a:buFont typeface="Arial" pitchFamily="34" charset="0"/>
              <a:buChar char="•"/>
            </a:pPr>
            <a:r>
              <a:rPr lang="en-US" sz="2400" b="0" dirty="0" smtClean="0">
                <a:solidFill>
                  <a:srgbClr val="1078A5"/>
                </a:solidFill>
                <a:latin typeface="Arial" charset="0"/>
                <a:cs typeface="Times New Roman" pitchFamily="18" charset="0"/>
              </a:rPr>
              <a:t>Grantees and Direct Service Providers a</a:t>
            </a:r>
            <a:r>
              <a:rPr lang="en-US" sz="2400" dirty="0" smtClean="0">
                <a:solidFill>
                  <a:srgbClr val="1078A5"/>
                </a:solidFill>
                <a:latin typeface="Arial" charset="0"/>
                <a:cs typeface="Times New Roman" pitchFamily="18" charset="0"/>
              </a:rPr>
              <a:t>re responsible for developing/identifying </a:t>
            </a:r>
            <a:r>
              <a:rPr lang="en-US" sz="2400" b="1" i="1" u="sng" dirty="0" smtClean="0">
                <a:solidFill>
                  <a:srgbClr val="1078A5"/>
                </a:solidFill>
                <a:latin typeface="Arial" charset="0"/>
                <a:cs typeface="Times New Roman" pitchFamily="18" charset="0"/>
              </a:rPr>
              <a:t>systems</a:t>
            </a:r>
            <a:r>
              <a:rPr lang="en-US" sz="2400" i="1" dirty="0" smtClean="0">
                <a:solidFill>
                  <a:srgbClr val="1078A5"/>
                </a:solidFill>
                <a:latin typeface="Arial" charset="0"/>
                <a:cs typeface="Times New Roman" pitchFamily="18" charset="0"/>
              </a:rPr>
              <a:t> </a:t>
            </a:r>
            <a:r>
              <a:rPr lang="en-US" sz="2400" dirty="0" smtClean="0">
                <a:solidFill>
                  <a:srgbClr val="1078A5"/>
                </a:solidFill>
                <a:latin typeface="Arial" charset="0"/>
                <a:cs typeface="Times New Roman" pitchFamily="18" charset="0"/>
              </a:rPr>
              <a:t>to prevent improper payments.</a:t>
            </a:r>
            <a:endParaRPr lang="en-US" sz="2400" dirty="0">
              <a:solidFill>
                <a:srgbClr val="1078A5"/>
              </a:solidFill>
            </a:endParaRPr>
          </a:p>
        </p:txBody>
      </p:sp>
    </p:spTree>
    <p:extLst>
      <p:ext uri="{BB962C8B-B14F-4D97-AF65-F5344CB8AC3E}">
        <p14:creationId xmlns:p14="http://schemas.microsoft.com/office/powerpoint/2010/main" val="347401485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088"/>
            <a:ext cx="6553200" cy="838200"/>
          </a:xfrm>
        </p:spPr>
        <p:txBody>
          <a:bodyPr/>
          <a:lstStyle/>
          <a:p>
            <a:r>
              <a:rPr lang="en-US" sz="3000" dirty="0">
                <a:solidFill>
                  <a:schemeClr val="bg1"/>
                </a:solidFill>
              </a:rPr>
              <a:t>Improper Payments</a:t>
            </a:r>
          </a:p>
        </p:txBody>
      </p:sp>
      <p:sp>
        <p:nvSpPr>
          <p:cNvPr id="3" name="Content Placeholder 2"/>
          <p:cNvSpPr>
            <a:spLocks noGrp="1"/>
          </p:cNvSpPr>
          <p:nvPr>
            <p:ph idx="1"/>
          </p:nvPr>
        </p:nvSpPr>
        <p:spPr>
          <a:xfrm>
            <a:off x="609600" y="1371600"/>
            <a:ext cx="7772400" cy="5029200"/>
          </a:xfrm>
        </p:spPr>
        <p:txBody>
          <a:bodyPr/>
          <a:lstStyle/>
          <a:p>
            <a:pPr eaLnBrk="1" hangingPunct="1">
              <a:buFontTx/>
              <a:buNone/>
            </a:pPr>
            <a:r>
              <a:rPr lang="en-US" sz="2800" b="1" dirty="0">
                <a:latin typeface="Arial" charset="0"/>
              </a:rPr>
              <a:t>How </a:t>
            </a:r>
            <a:r>
              <a:rPr lang="en-US" sz="2800" b="1" dirty="0" smtClean="0">
                <a:latin typeface="Arial" charset="0"/>
              </a:rPr>
              <a:t>are they identified?</a:t>
            </a:r>
          </a:p>
          <a:p>
            <a:pPr eaLnBrk="1" hangingPunct="1">
              <a:buFontTx/>
              <a:buNone/>
            </a:pPr>
            <a:endParaRPr lang="en-US" dirty="0">
              <a:latin typeface="Arial" charset="0"/>
            </a:endParaRPr>
          </a:p>
          <a:p>
            <a:pPr marL="457200" indent="-457200" eaLnBrk="1" hangingPunct="1">
              <a:buFont typeface="Arial" pitchFamily="34" charset="0"/>
              <a:buChar char="•"/>
            </a:pPr>
            <a:r>
              <a:rPr lang="en-US" sz="2400" b="0" dirty="0" smtClean="0">
                <a:latin typeface="Arial" charset="0"/>
              </a:rPr>
              <a:t>Continuous </a:t>
            </a:r>
            <a:r>
              <a:rPr lang="en-US" sz="2400" b="0" dirty="0">
                <a:latin typeface="Arial" charset="0"/>
              </a:rPr>
              <a:t>fiscal monitoring</a:t>
            </a:r>
          </a:p>
          <a:p>
            <a:pPr marL="457200" indent="-457200" eaLnBrk="1" hangingPunct="1">
              <a:buFont typeface="Arial" pitchFamily="34" charset="0"/>
              <a:buChar char="•"/>
            </a:pPr>
            <a:r>
              <a:rPr lang="en-US" sz="2400" b="0" dirty="0">
                <a:latin typeface="Arial" charset="0"/>
              </a:rPr>
              <a:t>Annual </a:t>
            </a:r>
            <a:r>
              <a:rPr lang="en-US" sz="2400" b="0" dirty="0" smtClean="0">
                <a:latin typeface="Arial" charset="0"/>
              </a:rPr>
              <a:t>audits</a:t>
            </a:r>
            <a:endParaRPr lang="en-US" sz="2400" b="0" dirty="0">
              <a:latin typeface="Arial" charset="0"/>
            </a:endParaRPr>
          </a:p>
          <a:p>
            <a:pPr lvl="1" eaLnBrk="1" hangingPunct="1">
              <a:buFont typeface="Wingdings" pitchFamily="2" charset="2"/>
              <a:buChar char="§"/>
            </a:pPr>
            <a:r>
              <a:rPr lang="en-US" sz="2400" dirty="0" smtClean="0">
                <a:latin typeface="Arial" charset="0"/>
              </a:rPr>
              <a:t>Grantee’s </a:t>
            </a:r>
            <a:r>
              <a:rPr lang="en-US" sz="2400" dirty="0">
                <a:latin typeface="Arial" charset="0"/>
              </a:rPr>
              <a:t>A133</a:t>
            </a:r>
          </a:p>
          <a:p>
            <a:pPr lvl="1" eaLnBrk="1" hangingPunct="1">
              <a:buFont typeface="Wingdings" pitchFamily="2" charset="2"/>
              <a:buChar char="§"/>
            </a:pPr>
            <a:r>
              <a:rPr lang="en-US" sz="2400" dirty="0">
                <a:latin typeface="Arial" charset="0"/>
              </a:rPr>
              <a:t>Annual </a:t>
            </a:r>
            <a:r>
              <a:rPr lang="en-US" sz="2400" dirty="0" smtClean="0">
                <a:latin typeface="Arial" charset="0"/>
              </a:rPr>
              <a:t>subcontractor </a:t>
            </a:r>
            <a:r>
              <a:rPr lang="en-US" sz="2400" dirty="0" smtClean="0">
                <a:solidFill>
                  <a:srgbClr val="1078A5"/>
                </a:solidFill>
                <a:latin typeface="Arial" charset="0"/>
              </a:rPr>
              <a:t>audits: </a:t>
            </a:r>
            <a:r>
              <a:rPr lang="en-US" sz="2400" dirty="0">
                <a:latin typeface="Arial" charset="0"/>
              </a:rPr>
              <a:t>HRSA </a:t>
            </a:r>
            <a:r>
              <a:rPr lang="en-US" sz="2400" dirty="0" smtClean="0">
                <a:latin typeface="Arial" charset="0"/>
              </a:rPr>
              <a:t>expects grantees </a:t>
            </a:r>
            <a:r>
              <a:rPr lang="en-US" sz="2400" dirty="0">
                <a:latin typeface="Arial" charset="0"/>
              </a:rPr>
              <a:t>to </a:t>
            </a:r>
            <a:r>
              <a:rPr lang="en-US" sz="2400" dirty="0" smtClean="0">
                <a:latin typeface="Arial" charset="0"/>
              </a:rPr>
              <a:t>identify </a:t>
            </a:r>
            <a:r>
              <a:rPr lang="en-US" sz="2400" dirty="0">
                <a:latin typeface="Arial" charset="0"/>
              </a:rPr>
              <a:t>and </a:t>
            </a:r>
            <a:r>
              <a:rPr lang="en-US" sz="2400" dirty="0" smtClean="0">
                <a:latin typeface="Arial" charset="0"/>
              </a:rPr>
              <a:t>report </a:t>
            </a:r>
            <a:r>
              <a:rPr lang="en-US" sz="2400" dirty="0">
                <a:latin typeface="Arial" charset="0"/>
              </a:rPr>
              <a:t>i</a:t>
            </a:r>
            <a:r>
              <a:rPr lang="en-US" sz="2400" dirty="0" smtClean="0">
                <a:latin typeface="Arial" charset="0"/>
              </a:rPr>
              <a:t>mproper payments </a:t>
            </a:r>
            <a:r>
              <a:rPr lang="en-US" sz="2400" dirty="0">
                <a:latin typeface="Arial" charset="0"/>
              </a:rPr>
              <a:t>resulting from audits</a:t>
            </a:r>
          </a:p>
          <a:p>
            <a:pPr marL="457200" indent="-457200" eaLnBrk="1" hangingPunct="1">
              <a:buFont typeface="Arial" pitchFamily="34" charset="0"/>
              <a:buChar char="•"/>
            </a:pPr>
            <a:r>
              <a:rPr lang="en-US" sz="2400" b="0" dirty="0">
                <a:latin typeface="Arial" charset="0"/>
              </a:rPr>
              <a:t>Office of Inspector General (OIG) </a:t>
            </a:r>
            <a:r>
              <a:rPr lang="en-US" sz="2400" dirty="0">
                <a:latin typeface="Arial" charset="0"/>
              </a:rPr>
              <a:t>a</a:t>
            </a:r>
            <a:r>
              <a:rPr lang="en-US" sz="2400" b="0" dirty="0" smtClean="0">
                <a:latin typeface="Arial" charset="0"/>
              </a:rPr>
              <a:t>udits </a:t>
            </a:r>
            <a:endParaRPr lang="en-US" sz="2400" b="0" dirty="0">
              <a:latin typeface="Arial" charset="0"/>
            </a:endParaRPr>
          </a:p>
          <a:p>
            <a:endParaRPr lang="en-US" dirty="0"/>
          </a:p>
        </p:txBody>
      </p:sp>
    </p:spTree>
    <p:extLst>
      <p:ext uri="{BB962C8B-B14F-4D97-AF65-F5344CB8AC3E}">
        <p14:creationId xmlns:p14="http://schemas.microsoft.com/office/powerpoint/2010/main" val="423307074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553200" cy="685800"/>
          </a:xfrm>
        </p:spPr>
        <p:txBody>
          <a:bodyPr/>
          <a:lstStyle/>
          <a:p>
            <a:r>
              <a:rPr lang="en-US" sz="3000" dirty="0">
                <a:solidFill>
                  <a:schemeClr val="bg1"/>
                </a:solidFill>
              </a:rPr>
              <a:t>Improper Payments</a:t>
            </a:r>
          </a:p>
        </p:txBody>
      </p:sp>
      <p:sp>
        <p:nvSpPr>
          <p:cNvPr id="3" name="Content Placeholder 2"/>
          <p:cNvSpPr>
            <a:spLocks noGrp="1"/>
          </p:cNvSpPr>
          <p:nvPr>
            <p:ph idx="1"/>
          </p:nvPr>
        </p:nvSpPr>
        <p:spPr>
          <a:xfrm>
            <a:off x="304800" y="1371600"/>
            <a:ext cx="8382000" cy="4983162"/>
          </a:xfrm>
        </p:spPr>
        <p:txBody>
          <a:bodyPr/>
          <a:lstStyle/>
          <a:p>
            <a:r>
              <a:rPr lang="en-US" sz="2800" b="1" dirty="0" smtClean="0">
                <a:solidFill>
                  <a:srgbClr val="1078A5"/>
                </a:solidFill>
                <a:latin typeface="Arial" pitchFamily="34" charset="0"/>
                <a:cs typeface="Arial" pitchFamily="34" charset="0"/>
              </a:rPr>
              <a:t>Best Practices to prevent improper payments</a:t>
            </a:r>
          </a:p>
          <a:p>
            <a:endParaRPr lang="en-US" sz="2400" dirty="0" smtClean="0">
              <a:solidFill>
                <a:srgbClr val="1078A5"/>
              </a:solidFill>
            </a:endParaRPr>
          </a:p>
          <a:p>
            <a:pPr marL="342900" indent="-342900">
              <a:lnSpc>
                <a:spcPct val="90000"/>
              </a:lnSpc>
              <a:buFont typeface="Arial" pitchFamily="34" charset="0"/>
              <a:buChar char="•"/>
            </a:pPr>
            <a:r>
              <a:rPr lang="en-US" sz="2400" b="0" dirty="0" smtClean="0">
                <a:solidFill>
                  <a:srgbClr val="1078A5"/>
                </a:solidFill>
              </a:rPr>
              <a:t>Maintain strong and routine program monitoring systems and protocols </a:t>
            </a:r>
          </a:p>
          <a:p>
            <a:pPr marL="342900" indent="-342900">
              <a:lnSpc>
                <a:spcPct val="90000"/>
              </a:lnSpc>
              <a:buFont typeface="Arial" pitchFamily="34" charset="0"/>
              <a:buChar char="•"/>
            </a:pPr>
            <a:r>
              <a:rPr lang="en-US" sz="2400" dirty="0" smtClean="0">
                <a:solidFill>
                  <a:srgbClr val="1078A5"/>
                </a:solidFill>
              </a:rPr>
              <a:t>Efficient fiscal (accounting) control systems</a:t>
            </a:r>
          </a:p>
          <a:p>
            <a:pPr marL="342900" indent="-342900">
              <a:lnSpc>
                <a:spcPct val="90000"/>
              </a:lnSpc>
              <a:buFont typeface="Arial" pitchFamily="34" charset="0"/>
              <a:buChar char="•"/>
            </a:pPr>
            <a:r>
              <a:rPr lang="en-US" sz="2400" dirty="0" smtClean="0">
                <a:solidFill>
                  <a:srgbClr val="1078A5"/>
                </a:solidFill>
              </a:rPr>
              <a:t>Develop cost controls</a:t>
            </a:r>
            <a:endParaRPr lang="en-US" dirty="0" smtClean="0">
              <a:solidFill>
                <a:srgbClr val="1078A5"/>
              </a:solidFill>
            </a:endParaRPr>
          </a:p>
          <a:p>
            <a:pPr lvl="3">
              <a:lnSpc>
                <a:spcPct val="90000"/>
              </a:lnSpc>
              <a:buFont typeface="Wingdings" pitchFamily="2" charset="2"/>
              <a:buChar char="§"/>
            </a:pPr>
            <a:r>
              <a:rPr lang="en-US" sz="2200" dirty="0">
                <a:solidFill>
                  <a:srgbClr val="1078A5"/>
                </a:solidFill>
              </a:rPr>
              <a:t>Allocations</a:t>
            </a:r>
          </a:p>
          <a:p>
            <a:pPr lvl="3">
              <a:lnSpc>
                <a:spcPct val="90000"/>
              </a:lnSpc>
              <a:buFont typeface="Wingdings" pitchFamily="2" charset="2"/>
              <a:buChar char="§"/>
            </a:pPr>
            <a:r>
              <a:rPr lang="en-US" sz="2200" dirty="0">
                <a:solidFill>
                  <a:srgbClr val="1078A5"/>
                </a:solidFill>
              </a:rPr>
              <a:t>Tracking</a:t>
            </a:r>
          </a:p>
          <a:p>
            <a:pPr lvl="3">
              <a:lnSpc>
                <a:spcPct val="90000"/>
              </a:lnSpc>
              <a:buFont typeface="Wingdings" pitchFamily="2" charset="2"/>
              <a:buChar char="§"/>
            </a:pPr>
            <a:r>
              <a:rPr lang="en-US" sz="2200" dirty="0" smtClean="0">
                <a:solidFill>
                  <a:srgbClr val="1078A5"/>
                </a:solidFill>
              </a:rPr>
              <a:t>Reporting</a:t>
            </a:r>
          </a:p>
          <a:p>
            <a:pPr marL="114300" indent="-342900">
              <a:lnSpc>
                <a:spcPct val="90000"/>
              </a:lnSpc>
              <a:buFont typeface="Arial" pitchFamily="34" charset="0"/>
              <a:buChar char="•"/>
            </a:pPr>
            <a:r>
              <a:rPr lang="en-US" sz="2400" dirty="0" smtClean="0">
                <a:solidFill>
                  <a:srgbClr val="1078A5"/>
                </a:solidFill>
              </a:rPr>
              <a:t>Clear and functional fiscal policies and procedures</a:t>
            </a:r>
          </a:p>
          <a:p>
            <a:pPr lvl="3">
              <a:lnSpc>
                <a:spcPct val="90000"/>
              </a:lnSpc>
              <a:buFont typeface="Wingdings" pitchFamily="2" charset="2"/>
              <a:buChar char="§"/>
            </a:pPr>
            <a:r>
              <a:rPr lang="en-US" sz="2200" dirty="0" smtClean="0">
                <a:solidFill>
                  <a:srgbClr val="1078A5"/>
                </a:solidFill>
              </a:rPr>
              <a:t>Regular use of policies and procedure</a:t>
            </a:r>
          </a:p>
          <a:p>
            <a:pPr lvl="4">
              <a:lnSpc>
                <a:spcPct val="90000"/>
              </a:lnSpc>
              <a:buFont typeface="Wingdings" pitchFamily="2" charset="2"/>
              <a:buChar char="§"/>
            </a:pPr>
            <a:r>
              <a:rPr lang="en-US" sz="2200" dirty="0" smtClean="0">
                <a:solidFill>
                  <a:srgbClr val="1078A5"/>
                </a:solidFill>
              </a:rPr>
              <a:t>E.g. Part A Fiscal Monitoring Standards</a:t>
            </a:r>
          </a:p>
          <a:p>
            <a:pPr marL="342900" indent="-342900">
              <a:buFont typeface="Arial" pitchFamily="34" charset="0"/>
              <a:buChar char="•"/>
            </a:pPr>
            <a:r>
              <a:rPr lang="en-US" sz="2400" b="0" dirty="0" smtClean="0">
                <a:solidFill>
                  <a:srgbClr val="1078A5"/>
                </a:solidFill>
              </a:rPr>
              <a:t>Clear </a:t>
            </a:r>
            <a:r>
              <a:rPr lang="en-US" sz="2400" b="0" dirty="0">
                <a:solidFill>
                  <a:srgbClr val="1078A5"/>
                </a:solidFill>
              </a:rPr>
              <a:t>fiscal responsibilities and expectations in contracts</a:t>
            </a:r>
          </a:p>
        </p:txBody>
      </p:sp>
    </p:spTree>
    <p:extLst>
      <p:ext uri="{BB962C8B-B14F-4D97-AF65-F5344CB8AC3E}">
        <p14:creationId xmlns:p14="http://schemas.microsoft.com/office/powerpoint/2010/main" val="164116543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sz="4000" dirty="0" smtClean="0"/>
              <a:t>Questions</a:t>
            </a:r>
            <a:r>
              <a:rPr lang="en-US" sz="4000" dirty="0"/>
              <a:t/>
            </a:r>
            <a:br>
              <a:rPr lang="en-US" sz="4000" dirty="0"/>
            </a:br>
            <a:r>
              <a:rPr lang="en-US" dirty="0" smtClean="0"/>
              <a:t/>
            </a:r>
            <a:br>
              <a:rPr lang="en-US" dirty="0" smtClean="0"/>
            </a:br>
            <a:endParaRPr lang="en-US" dirty="0"/>
          </a:p>
        </p:txBody>
      </p:sp>
      <p:pic>
        <p:nvPicPr>
          <p:cNvPr id="4" name="Picture 3" descr="q2.jpg"/>
          <p:cNvPicPr>
            <a:picLocks noChangeAspect="1"/>
          </p:cNvPicPr>
          <p:nvPr/>
        </p:nvPicPr>
        <p:blipFill>
          <a:blip r:embed="rId2" cstate="print"/>
          <a:stretch>
            <a:fillRect/>
          </a:stretch>
        </p:blipFill>
        <p:spPr>
          <a:xfrm>
            <a:off x="3657600" y="2743200"/>
            <a:ext cx="1985964" cy="2888674"/>
          </a:xfrm>
          <a:prstGeom prst="rect">
            <a:avLst/>
          </a:prstGeom>
        </p:spPr>
      </p:pic>
    </p:spTree>
    <p:extLst>
      <p:ext uri="{BB962C8B-B14F-4D97-AF65-F5344CB8AC3E}">
        <p14:creationId xmlns:p14="http://schemas.microsoft.com/office/powerpoint/2010/main" val="8740430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381000" y="2286000"/>
            <a:ext cx="4038600" cy="4267200"/>
          </a:xfrm>
        </p:spPr>
        <p:txBody>
          <a:bodyPr/>
          <a:lstStyle/>
          <a:p>
            <a:pPr lvl="0" algn="ctr"/>
            <a:r>
              <a:rPr lang="en-US" sz="2800" b="1" dirty="0" smtClean="0">
                <a:solidFill>
                  <a:srgbClr val="1078A5"/>
                </a:solidFill>
                <a:latin typeface="Arial" pitchFamily="34" charset="0"/>
                <a:ea typeface="Calibri" pitchFamily="34" charset="0"/>
                <a:cs typeface="Arial" pitchFamily="34" charset="0"/>
              </a:rPr>
              <a:t>Adeola </a:t>
            </a:r>
            <a:r>
              <a:rPr lang="en-US" sz="2800" b="1" dirty="0">
                <a:solidFill>
                  <a:srgbClr val="1078A5"/>
                </a:solidFill>
                <a:latin typeface="Arial" pitchFamily="34" charset="0"/>
                <a:ea typeface="Calibri" pitchFamily="34" charset="0"/>
                <a:cs typeface="Arial" pitchFamily="34" charset="0"/>
              </a:rPr>
              <a:t>Fawehinmi</a:t>
            </a:r>
            <a:endParaRPr lang="en-US" sz="2800" b="1" dirty="0">
              <a:solidFill>
                <a:srgbClr val="1078A5"/>
              </a:solidFill>
              <a:latin typeface="Arial" pitchFamily="34" charset="0"/>
              <a:cs typeface="Arial" pitchFamily="34" charset="0"/>
            </a:endParaRPr>
          </a:p>
          <a:p>
            <a:pPr lvl="0" algn="ctr"/>
            <a:r>
              <a:rPr lang="en-US" sz="2400" dirty="0" smtClean="0">
                <a:solidFill>
                  <a:srgbClr val="1078A5"/>
                </a:solidFill>
                <a:latin typeface="Arial" pitchFamily="34" charset="0"/>
                <a:ea typeface="Calibri" pitchFamily="34" charset="0"/>
                <a:cs typeface="Arial" pitchFamily="34" charset="0"/>
              </a:rPr>
              <a:t>Project Officer</a:t>
            </a:r>
          </a:p>
          <a:p>
            <a:pPr lvl="0" algn="ctr"/>
            <a:r>
              <a:rPr lang="en-US" sz="2400" dirty="0" smtClean="0">
                <a:solidFill>
                  <a:srgbClr val="1078A5"/>
                </a:solidFill>
                <a:latin typeface="Arial" pitchFamily="34" charset="0"/>
                <a:ea typeface="Calibri" pitchFamily="34" charset="0"/>
                <a:cs typeface="Arial" pitchFamily="34" charset="0"/>
              </a:rPr>
              <a:t>Division </a:t>
            </a:r>
            <a:r>
              <a:rPr lang="en-US" sz="2400" dirty="0">
                <a:solidFill>
                  <a:srgbClr val="1078A5"/>
                </a:solidFill>
                <a:latin typeface="Arial" pitchFamily="34" charset="0"/>
                <a:ea typeface="Calibri" pitchFamily="34" charset="0"/>
                <a:cs typeface="Arial" pitchFamily="34" charset="0"/>
              </a:rPr>
              <a:t>of Metropolitan HIV/AIDS Programs</a:t>
            </a:r>
            <a:endParaRPr lang="en-US" sz="2400" dirty="0">
              <a:solidFill>
                <a:srgbClr val="1078A5"/>
              </a:solidFill>
              <a:latin typeface="Arial" pitchFamily="34" charset="0"/>
              <a:cs typeface="Arial" pitchFamily="34" charset="0"/>
            </a:endParaRPr>
          </a:p>
          <a:p>
            <a:pPr lvl="0" algn="ctr"/>
            <a:r>
              <a:rPr lang="en-US" sz="2400" dirty="0">
                <a:solidFill>
                  <a:srgbClr val="1078A5"/>
                </a:solidFill>
                <a:latin typeface="Arial" pitchFamily="34" charset="0"/>
                <a:ea typeface="Calibri" pitchFamily="34" charset="0"/>
                <a:cs typeface="Arial" pitchFamily="34" charset="0"/>
              </a:rPr>
              <a:t>HIV/AIDS Bureau, </a:t>
            </a:r>
            <a:r>
              <a:rPr lang="en-US" sz="2400" dirty="0" smtClean="0">
                <a:solidFill>
                  <a:srgbClr val="1078A5"/>
                </a:solidFill>
                <a:latin typeface="Arial" pitchFamily="34" charset="0"/>
                <a:ea typeface="Calibri" pitchFamily="34" charset="0"/>
                <a:cs typeface="Arial" pitchFamily="34" charset="0"/>
              </a:rPr>
              <a:t>HRSA</a:t>
            </a:r>
            <a:endParaRPr lang="en-US" sz="2400" dirty="0">
              <a:solidFill>
                <a:srgbClr val="1078A5"/>
              </a:solidFill>
              <a:latin typeface="Arial" pitchFamily="34" charset="0"/>
              <a:cs typeface="Arial" pitchFamily="34" charset="0"/>
            </a:endParaRPr>
          </a:p>
          <a:p>
            <a:pPr lvl="0" algn="ctr"/>
            <a:r>
              <a:rPr lang="en-US" sz="2400" dirty="0">
                <a:solidFill>
                  <a:srgbClr val="1078A5"/>
                </a:solidFill>
                <a:latin typeface="Arial" pitchFamily="34" charset="0"/>
                <a:ea typeface="Calibri" pitchFamily="34" charset="0"/>
                <a:cs typeface="Arial" pitchFamily="34" charset="0"/>
              </a:rPr>
              <a:t>(301) 443-9236</a:t>
            </a:r>
            <a:endParaRPr lang="en-US" sz="2400" dirty="0">
              <a:solidFill>
                <a:srgbClr val="1078A5"/>
              </a:solidFill>
              <a:latin typeface="Arial" pitchFamily="34" charset="0"/>
              <a:cs typeface="Arial" pitchFamily="34" charset="0"/>
            </a:endParaRPr>
          </a:p>
          <a:p>
            <a:pPr lvl="0" algn="ctr"/>
            <a:r>
              <a:rPr lang="en-US" sz="2400" dirty="0">
                <a:solidFill>
                  <a:srgbClr val="1078A5"/>
                </a:solidFill>
                <a:latin typeface="Arial" pitchFamily="34" charset="0"/>
                <a:ea typeface="Calibri" pitchFamily="34" charset="0"/>
                <a:cs typeface="Arial" pitchFamily="34" charset="0"/>
              </a:rPr>
              <a:t>(301) 443-5271 fax</a:t>
            </a:r>
            <a:endParaRPr lang="en-US" sz="2400" dirty="0">
              <a:solidFill>
                <a:srgbClr val="1078A5"/>
              </a:solidFill>
              <a:latin typeface="Arial" pitchFamily="34" charset="0"/>
              <a:cs typeface="Arial" pitchFamily="34" charset="0"/>
            </a:endParaRPr>
          </a:p>
          <a:p>
            <a:pPr lvl="0" algn="ctr"/>
            <a:r>
              <a:rPr lang="en-US" sz="2400" u="sng" dirty="0" smtClean="0">
                <a:solidFill>
                  <a:schemeClr val="accent1">
                    <a:lumMod val="50000"/>
                  </a:schemeClr>
                </a:solidFill>
                <a:latin typeface="Arial" pitchFamily="34" charset="0"/>
                <a:ea typeface="Calibri" pitchFamily="34" charset="0"/>
                <a:cs typeface="Arial" pitchFamily="34" charset="0"/>
              </a:rPr>
              <a:t>afawehinmi</a:t>
            </a:r>
            <a:r>
              <a:rPr lang="en-US" sz="2400" u="sng" dirty="0" smtClean="0">
                <a:solidFill>
                  <a:schemeClr val="accent1">
                    <a:lumMod val="50000"/>
                  </a:schemeClr>
                </a:solidFill>
                <a:latin typeface="Arial" pitchFamily="34" charset="0"/>
                <a:ea typeface="Calibri" pitchFamily="34" charset="0"/>
                <a:cs typeface="Arial" pitchFamily="34" charset="0"/>
                <a:hlinkClick r:id="rId3"/>
              </a:rPr>
              <a:t>@hr</a:t>
            </a:r>
            <a:r>
              <a:rPr lang="en-US" sz="2400" dirty="0" smtClean="0">
                <a:solidFill>
                  <a:schemeClr val="accent1">
                    <a:lumMod val="50000"/>
                  </a:schemeClr>
                </a:solidFill>
                <a:latin typeface="Arial" pitchFamily="34" charset="0"/>
                <a:ea typeface="Calibri" pitchFamily="34" charset="0"/>
                <a:cs typeface="Arial" pitchFamily="34" charset="0"/>
                <a:hlinkClick r:id="rId3"/>
              </a:rPr>
              <a:t>sa.gov</a:t>
            </a:r>
            <a:endParaRPr lang="en-US" sz="2400" dirty="0">
              <a:solidFill>
                <a:schemeClr val="accent1">
                  <a:lumMod val="50000"/>
                </a:schemeClr>
              </a:solidFill>
              <a:latin typeface="Arial" pitchFamily="34" charset="0"/>
              <a:cs typeface="Arial" pitchFamily="34" charset="0"/>
            </a:endParaRPr>
          </a:p>
          <a:p>
            <a:endParaRPr lang="en-US" sz="2400" dirty="0"/>
          </a:p>
        </p:txBody>
      </p:sp>
      <p:sp>
        <p:nvSpPr>
          <p:cNvPr id="4" name="Content Placeholder 2"/>
          <p:cNvSpPr txBox="1">
            <a:spLocks/>
          </p:cNvSpPr>
          <p:nvPr/>
        </p:nvSpPr>
        <p:spPr bwMode="auto">
          <a:xfrm>
            <a:off x="4572000" y="2286000"/>
            <a:ext cx="403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3200">
                <a:solidFill>
                  <a:srgbClr val="05759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57590"/>
                </a:solidFill>
                <a:latin typeface="+mn-lt"/>
              </a:defRPr>
            </a:lvl2pPr>
            <a:lvl3pPr marL="1143000" indent="-228600" algn="l" rtl="0" eaLnBrk="0" fontAlgn="base" hangingPunct="0">
              <a:spcBef>
                <a:spcPct val="20000"/>
              </a:spcBef>
              <a:spcAft>
                <a:spcPct val="0"/>
              </a:spcAft>
              <a:buFont typeface="Arial" charset="0"/>
              <a:buChar char="•"/>
              <a:defRPr sz="2400">
                <a:solidFill>
                  <a:srgbClr val="057590"/>
                </a:solidFill>
                <a:latin typeface="+mn-lt"/>
              </a:defRPr>
            </a:lvl3pPr>
            <a:lvl4pPr marL="1600200" indent="-228600" algn="l" rtl="0" eaLnBrk="0" fontAlgn="base" hangingPunct="0">
              <a:spcBef>
                <a:spcPct val="20000"/>
              </a:spcBef>
              <a:spcAft>
                <a:spcPct val="0"/>
              </a:spcAft>
              <a:buFont typeface="Arial" charset="0"/>
              <a:buChar char="•"/>
              <a:defRPr sz="2000">
                <a:solidFill>
                  <a:srgbClr val="057590"/>
                </a:solidFill>
                <a:latin typeface="+mn-lt"/>
              </a:defRPr>
            </a:lvl4pPr>
            <a:lvl5pPr marL="2057400" indent="-228600" algn="l" rtl="0" eaLnBrk="0" fontAlgn="base" hangingPunct="0">
              <a:spcBef>
                <a:spcPct val="20000"/>
              </a:spcBef>
              <a:spcAft>
                <a:spcPct val="0"/>
              </a:spcAft>
              <a:buFont typeface="Arial" charset="0"/>
              <a:buChar char="•"/>
              <a:defRPr sz="2000">
                <a:solidFill>
                  <a:srgbClr val="057590"/>
                </a:solidFill>
                <a:latin typeface="+mn-lt"/>
              </a:defRPr>
            </a:lvl5pPr>
            <a:lvl6pPr marL="2514600" indent="-228600" algn="l" rtl="0" eaLnBrk="1" fontAlgn="base" hangingPunct="1">
              <a:spcBef>
                <a:spcPct val="20000"/>
              </a:spcBef>
              <a:spcAft>
                <a:spcPct val="0"/>
              </a:spcAft>
              <a:buChar char="»"/>
              <a:defRPr sz="2000">
                <a:solidFill>
                  <a:srgbClr val="057590"/>
                </a:solidFill>
                <a:latin typeface="+mn-lt"/>
              </a:defRPr>
            </a:lvl6pPr>
            <a:lvl7pPr marL="2971800" indent="-228600" algn="l" rtl="0" eaLnBrk="1" fontAlgn="base" hangingPunct="1">
              <a:spcBef>
                <a:spcPct val="20000"/>
              </a:spcBef>
              <a:spcAft>
                <a:spcPct val="0"/>
              </a:spcAft>
              <a:buChar char="»"/>
              <a:defRPr sz="2000">
                <a:solidFill>
                  <a:srgbClr val="057590"/>
                </a:solidFill>
                <a:latin typeface="+mn-lt"/>
              </a:defRPr>
            </a:lvl7pPr>
            <a:lvl8pPr marL="3429000" indent="-228600" algn="l" rtl="0" eaLnBrk="1" fontAlgn="base" hangingPunct="1">
              <a:spcBef>
                <a:spcPct val="20000"/>
              </a:spcBef>
              <a:spcAft>
                <a:spcPct val="0"/>
              </a:spcAft>
              <a:buChar char="»"/>
              <a:defRPr sz="2000">
                <a:solidFill>
                  <a:srgbClr val="057590"/>
                </a:solidFill>
                <a:latin typeface="+mn-lt"/>
              </a:defRPr>
            </a:lvl8pPr>
            <a:lvl9pPr marL="3886200" indent="-228600" algn="l" rtl="0" eaLnBrk="1" fontAlgn="base" hangingPunct="1">
              <a:spcBef>
                <a:spcPct val="20000"/>
              </a:spcBef>
              <a:spcAft>
                <a:spcPct val="0"/>
              </a:spcAft>
              <a:buChar char="»"/>
              <a:defRPr sz="2000">
                <a:solidFill>
                  <a:srgbClr val="057590"/>
                </a:solidFill>
                <a:latin typeface="+mn-lt"/>
              </a:defRPr>
            </a:lvl9pPr>
          </a:lstStyle>
          <a:p>
            <a:pPr algn="ctr"/>
            <a:r>
              <a:rPr lang="en-US" sz="2800" b="1" kern="0" dirty="0" smtClean="0">
                <a:solidFill>
                  <a:srgbClr val="1078A5"/>
                </a:solidFill>
                <a:latin typeface="Arial" pitchFamily="34" charset="0"/>
                <a:ea typeface="Calibri" pitchFamily="34" charset="0"/>
                <a:cs typeface="Arial" pitchFamily="34" charset="0"/>
              </a:rPr>
              <a:t>Frances Hodge</a:t>
            </a:r>
            <a:endParaRPr lang="en-US" sz="2800" b="1" kern="0" dirty="0" smtClean="0">
              <a:solidFill>
                <a:srgbClr val="1078A5"/>
              </a:solidFill>
              <a:latin typeface="Arial" pitchFamily="34" charset="0"/>
              <a:cs typeface="Arial" pitchFamily="34" charset="0"/>
            </a:endParaRPr>
          </a:p>
          <a:p>
            <a:pPr algn="ctr"/>
            <a:r>
              <a:rPr lang="en-US" sz="2400" kern="0" dirty="0" smtClean="0">
                <a:solidFill>
                  <a:srgbClr val="1078A5"/>
                </a:solidFill>
                <a:latin typeface="Arial" pitchFamily="34" charset="0"/>
                <a:ea typeface="Calibri" pitchFamily="34" charset="0"/>
                <a:cs typeface="Arial" pitchFamily="34" charset="0"/>
              </a:rPr>
              <a:t>Project Officer</a:t>
            </a:r>
          </a:p>
          <a:p>
            <a:pPr algn="ctr"/>
            <a:r>
              <a:rPr lang="en-US" sz="2400" kern="0" dirty="0" smtClean="0">
                <a:solidFill>
                  <a:srgbClr val="1078A5"/>
                </a:solidFill>
                <a:latin typeface="Arial" pitchFamily="34" charset="0"/>
                <a:ea typeface="Calibri" pitchFamily="34" charset="0"/>
                <a:cs typeface="Arial" pitchFamily="34" charset="0"/>
              </a:rPr>
              <a:t>Division of Metropolitan HIV/AIDS Programs</a:t>
            </a:r>
            <a:endParaRPr lang="en-US" sz="2400" kern="0" dirty="0" smtClean="0">
              <a:solidFill>
                <a:srgbClr val="1078A5"/>
              </a:solidFill>
              <a:latin typeface="Arial" pitchFamily="34" charset="0"/>
              <a:cs typeface="Arial" pitchFamily="34" charset="0"/>
            </a:endParaRPr>
          </a:p>
          <a:p>
            <a:pPr algn="ctr"/>
            <a:r>
              <a:rPr lang="en-US" sz="2400" kern="0" dirty="0" smtClean="0">
                <a:solidFill>
                  <a:srgbClr val="1078A5"/>
                </a:solidFill>
                <a:latin typeface="Arial" pitchFamily="34" charset="0"/>
                <a:ea typeface="Calibri" pitchFamily="34" charset="0"/>
                <a:cs typeface="Arial" pitchFamily="34" charset="0"/>
              </a:rPr>
              <a:t>HIV/AIDS Bureau, HRSA</a:t>
            </a:r>
            <a:endParaRPr lang="en-US" sz="2400" kern="0" dirty="0" smtClean="0">
              <a:solidFill>
                <a:srgbClr val="1078A5"/>
              </a:solidFill>
              <a:latin typeface="Arial" pitchFamily="34" charset="0"/>
              <a:cs typeface="Arial" pitchFamily="34" charset="0"/>
            </a:endParaRPr>
          </a:p>
          <a:p>
            <a:pPr algn="ctr"/>
            <a:r>
              <a:rPr lang="en-US" sz="2400" kern="0" dirty="0" smtClean="0">
                <a:solidFill>
                  <a:srgbClr val="1078A5"/>
                </a:solidFill>
                <a:latin typeface="Arial" pitchFamily="34" charset="0"/>
                <a:ea typeface="Calibri" pitchFamily="34" charset="0"/>
                <a:cs typeface="Arial" pitchFamily="34" charset="0"/>
              </a:rPr>
              <a:t>(301) 443-1892</a:t>
            </a:r>
            <a:endParaRPr lang="en-US" sz="2400" kern="0" dirty="0" smtClean="0">
              <a:solidFill>
                <a:srgbClr val="1078A5"/>
              </a:solidFill>
              <a:latin typeface="Arial" pitchFamily="34" charset="0"/>
              <a:cs typeface="Arial" pitchFamily="34" charset="0"/>
            </a:endParaRPr>
          </a:p>
          <a:p>
            <a:pPr algn="ctr"/>
            <a:r>
              <a:rPr lang="en-US" sz="2400" kern="0" dirty="0" smtClean="0">
                <a:solidFill>
                  <a:srgbClr val="1078A5"/>
                </a:solidFill>
                <a:latin typeface="Arial" pitchFamily="34" charset="0"/>
                <a:ea typeface="Calibri" pitchFamily="34" charset="0"/>
                <a:cs typeface="Arial" pitchFamily="34" charset="0"/>
              </a:rPr>
              <a:t>(301) 443-5271 fax</a:t>
            </a:r>
            <a:endParaRPr lang="en-US" sz="2400" kern="0" dirty="0" smtClean="0">
              <a:solidFill>
                <a:srgbClr val="1078A5"/>
              </a:solidFill>
              <a:latin typeface="Arial" pitchFamily="34" charset="0"/>
              <a:cs typeface="Arial" pitchFamily="34" charset="0"/>
            </a:endParaRPr>
          </a:p>
          <a:p>
            <a:pPr algn="ctr"/>
            <a:r>
              <a:rPr lang="en-US" sz="2400" u="sng" kern="0" dirty="0" smtClean="0">
                <a:solidFill>
                  <a:schemeClr val="accent1">
                    <a:lumMod val="50000"/>
                  </a:schemeClr>
                </a:solidFill>
                <a:latin typeface="Arial" pitchFamily="34" charset="0"/>
                <a:ea typeface="Calibri" pitchFamily="34" charset="0"/>
                <a:cs typeface="Arial" pitchFamily="34" charset="0"/>
              </a:rPr>
              <a:t>fhodge</a:t>
            </a:r>
            <a:r>
              <a:rPr lang="en-US" sz="2400" u="sng" kern="0" dirty="0" smtClean="0">
                <a:solidFill>
                  <a:schemeClr val="accent1">
                    <a:lumMod val="50000"/>
                  </a:schemeClr>
                </a:solidFill>
                <a:latin typeface="Arial" pitchFamily="34" charset="0"/>
                <a:ea typeface="Calibri" pitchFamily="34" charset="0"/>
                <a:cs typeface="Arial" pitchFamily="34" charset="0"/>
                <a:hlinkClick r:id="rId3"/>
              </a:rPr>
              <a:t>@hr</a:t>
            </a:r>
            <a:r>
              <a:rPr lang="en-US" sz="2400" kern="0" dirty="0" smtClean="0">
                <a:solidFill>
                  <a:schemeClr val="accent1">
                    <a:lumMod val="50000"/>
                  </a:schemeClr>
                </a:solidFill>
                <a:latin typeface="Arial" pitchFamily="34" charset="0"/>
                <a:ea typeface="Calibri" pitchFamily="34" charset="0"/>
                <a:cs typeface="Arial" pitchFamily="34" charset="0"/>
                <a:hlinkClick r:id="rId3"/>
              </a:rPr>
              <a:t>sa.gov</a:t>
            </a:r>
            <a:endParaRPr lang="en-US" sz="2400" kern="0" dirty="0" smtClean="0">
              <a:solidFill>
                <a:schemeClr val="accent1">
                  <a:lumMod val="50000"/>
                </a:schemeClr>
              </a:solidFill>
              <a:latin typeface="Arial" pitchFamily="34" charset="0"/>
              <a:cs typeface="Arial" pitchFamily="34" charset="0"/>
            </a:endParaRPr>
          </a:p>
          <a:p>
            <a:endParaRPr lang="en-US" kern="0" dirty="0"/>
          </a:p>
        </p:txBody>
      </p:sp>
    </p:spTree>
    <p:extLst>
      <p:ext uri="{BB962C8B-B14F-4D97-AF65-F5344CB8AC3E}">
        <p14:creationId xmlns:p14="http://schemas.microsoft.com/office/powerpoint/2010/main" val="16978704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38200"/>
          </a:xfrm>
        </p:spPr>
        <p:txBody>
          <a:bodyPr/>
          <a:lstStyle/>
          <a:p>
            <a:r>
              <a:rPr lang="en-US" sz="2800" dirty="0">
                <a:solidFill>
                  <a:schemeClr val="bg1"/>
                </a:solidFill>
                <a:latin typeface="Arial Black" pitchFamily="34" charset="0"/>
              </a:rPr>
              <a:t>Part A </a:t>
            </a:r>
            <a:r>
              <a:rPr lang="en-US" sz="2800" dirty="0" smtClean="0">
                <a:solidFill>
                  <a:schemeClr val="bg1"/>
                </a:solidFill>
                <a:latin typeface="Arial Black" pitchFamily="34" charset="0"/>
              </a:rPr>
              <a:t>and </a:t>
            </a:r>
            <a:r>
              <a:rPr lang="en-US" sz="2800" dirty="0">
                <a:solidFill>
                  <a:schemeClr val="bg1"/>
                </a:solidFill>
                <a:latin typeface="Arial Black" pitchFamily="34" charset="0"/>
              </a:rPr>
              <a:t>MAI Planned </a:t>
            </a:r>
            <a:r>
              <a:rPr lang="en-US" sz="2800" dirty="0" smtClean="0">
                <a:solidFill>
                  <a:schemeClr val="bg1"/>
                </a:solidFill>
                <a:latin typeface="Arial Black" pitchFamily="34" charset="0"/>
              </a:rPr>
              <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Allocation </a:t>
            </a:r>
            <a:r>
              <a:rPr lang="en-US" sz="2800" dirty="0">
                <a:solidFill>
                  <a:schemeClr val="bg1"/>
                </a:solidFill>
                <a:latin typeface="Arial Black" pitchFamily="34" charset="0"/>
              </a:rPr>
              <a:t>Table</a:t>
            </a:r>
            <a:endParaRPr lang="en-US" dirty="0">
              <a:solidFill>
                <a:schemeClr val="bg1"/>
              </a:solidFill>
              <a:latin typeface="Arial Black" pitchFamily="34" charset="0"/>
            </a:endParaRPr>
          </a:p>
        </p:txBody>
      </p:sp>
      <p:sp>
        <p:nvSpPr>
          <p:cNvPr id="5" name="Content Placeholder 4"/>
          <p:cNvSpPr>
            <a:spLocks noGrp="1"/>
          </p:cNvSpPr>
          <p:nvPr>
            <p:ph idx="1"/>
          </p:nvPr>
        </p:nvSpPr>
        <p:spPr>
          <a:xfrm>
            <a:off x="304800" y="1295400"/>
            <a:ext cx="8382000" cy="5105400"/>
          </a:xfrm>
        </p:spPr>
        <p:txBody>
          <a:bodyPr/>
          <a:lstStyle/>
          <a:p>
            <a:pPr>
              <a:buNone/>
            </a:pPr>
            <a:endParaRPr lang="en-US" sz="2800" b="1" dirty="0" smtClean="0">
              <a:latin typeface="Arial" pitchFamily="34" charset="0"/>
              <a:cs typeface="Arial" pitchFamily="34" charset="0"/>
            </a:endParaRPr>
          </a:p>
          <a:p>
            <a:pPr>
              <a:buNone/>
            </a:pPr>
            <a:r>
              <a:rPr lang="en-US" sz="2800" b="1" dirty="0" smtClean="0">
                <a:latin typeface="Arial" pitchFamily="34" charset="0"/>
                <a:cs typeface="Arial" pitchFamily="34" charset="0"/>
              </a:rPr>
              <a:t>What does an Allocation Table depict?</a:t>
            </a:r>
          </a:p>
          <a:p>
            <a:pPr marL="457200" indent="-457200">
              <a:buFont typeface="Arial" pitchFamily="34" charset="0"/>
              <a:buChar char="•"/>
            </a:pPr>
            <a:endParaRPr lang="en-US" sz="2800" dirty="0" smtClean="0">
              <a:latin typeface="Arial" pitchFamily="34" charset="0"/>
              <a:cs typeface="Arial" pitchFamily="34" charset="0"/>
            </a:endParaRPr>
          </a:p>
          <a:p>
            <a:pPr marL="342900" indent="-342900">
              <a:buFont typeface="Arial" pitchFamily="34" charset="0"/>
              <a:buChar char="•"/>
            </a:pPr>
            <a:r>
              <a:rPr lang="en-US" sz="2000" b="0" dirty="0">
                <a:latin typeface="Arial" pitchFamily="34" charset="0"/>
                <a:cs typeface="Arial" pitchFamily="34" charset="0"/>
              </a:rPr>
              <a:t>Dollar amounts allocated for the </a:t>
            </a:r>
            <a:r>
              <a:rPr lang="en-US" sz="2000" b="0" dirty="0" smtClean="0">
                <a:latin typeface="Arial" pitchFamily="34" charset="0"/>
                <a:cs typeface="Arial" pitchFamily="34" charset="0"/>
              </a:rPr>
              <a:t>Ryan White Program </a:t>
            </a:r>
            <a:r>
              <a:rPr lang="en-US" sz="2000" b="0" dirty="0">
                <a:latin typeface="Arial" pitchFamily="34" charset="0"/>
                <a:cs typeface="Arial" pitchFamily="34" charset="0"/>
              </a:rPr>
              <a:t>for the current fiscal year (FY 2013), including MAI </a:t>
            </a:r>
            <a:r>
              <a:rPr lang="en-US" sz="2000" b="0" dirty="0" smtClean="0">
                <a:latin typeface="Arial" pitchFamily="34" charset="0"/>
                <a:cs typeface="Arial" pitchFamily="34" charset="0"/>
              </a:rPr>
              <a:t>amounts</a:t>
            </a:r>
          </a:p>
          <a:p>
            <a:pPr marL="342900" indent="-342900">
              <a:buFont typeface="Arial" pitchFamily="34" charset="0"/>
              <a:buChar char="•"/>
            </a:pPr>
            <a:r>
              <a:rPr lang="en-US" sz="2000" b="0" dirty="0" smtClean="0">
                <a:latin typeface="Arial" pitchFamily="34" charset="0"/>
                <a:cs typeface="Arial" pitchFamily="34" charset="0"/>
              </a:rPr>
              <a:t>Prioritized </a:t>
            </a:r>
            <a:r>
              <a:rPr lang="en-US" sz="2000" b="0" dirty="0">
                <a:latin typeface="Arial" pitchFamily="34" charset="0"/>
                <a:cs typeface="Arial" pitchFamily="34" charset="0"/>
              </a:rPr>
              <a:t>funding set by the </a:t>
            </a:r>
            <a:r>
              <a:rPr lang="en-US" sz="2000" b="0" dirty="0" smtClean="0">
                <a:latin typeface="Arial" pitchFamily="34" charset="0"/>
                <a:cs typeface="Arial" pitchFamily="34" charset="0"/>
              </a:rPr>
              <a:t>Planning Council/planning </a:t>
            </a:r>
            <a:r>
              <a:rPr lang="en-US" sz="2000" b="0" dirty="0">
                <a:latin typeface="Arial" pitchFamily="34" charset="0"/>
                <a:cs typeface="Arial" pitchFamily="34" charset="0"/>
              </a:rPr>
              <a:t>body with regard to the 75/25 rule (applies to both Part A </a:t>
            </a:r>
            <a:r>
              <a:rPr lang="en-US" sz="2000" b="0" dirty="0" smtClean="0">
                <a:latin typeface="Arial" pitchFamily="34" charset="0"/>
                <a:cs typeface="Arial" pitchFamily="34" charset="0"/>
              </a:rPr>
              <a:t>and </a:t>
            </a:r>
            <a:r>
              <a:rPr lang="en-US" sz="2000" b="0" dirty="0">
                <a:latin typeface="Arial" pitchFamily="34" charset="0"/>
                <a:cs typeface="Arial" pitchFamily="34" charset="0"/>
              </a:rPr>
              <a:t>MAI</a:t>
            </a:r>
            <a:r>
              <a:rPr lang="en-US" sz="2000" b="0" dirty="0" smtClean="0">
                <a:latin typeface="Arial" pitchFamily="34" charset="0"/>
                <a:cs typeface="Arial" pitchFamily="34" charset="0"/>
              </a:rPr>
              <a:t>)</a:t>
            </a:r>
          </a:p>
          <a:p>
            <a:pPr marL="342900" indent="-342900">
              <a:buFont typeface="Arial" pitchFamily="34" charset="0"/>
              <a:buChar char="•"/>
            </a:pPr>
            <a:r>
              <a:rPr lang="en-US" sz="2000" b="0" dirty="0" smtClean="0">
                <a:latin typeface="Arial" pitchFamily="34" charset="0"/>
                <a:cs typeface="Arial" pitchFamily="34" charset="0"/>
              </a:rPr>
              <a:t>Administrative </a:t>
            </a:r>
            <a:r>
              <a:rPr lang="en-US" sz="2000" b="0" dirty="0">
                <a:latin typeface="Arial" pitchFamily="34" charset="0"/>
                <a:cs typeface="Arial" pitchFamily="34" charset="0"/>
              </a:rPr>
              <a:t>and CQM </a:t>
            </a:r>
            <a:r>
              <a:rPr lang="en-US" sz="2000" b="0" dirty="0" smtClean="0">
                <a:latin typeface="Arial" pitchFamily="34" charset="0"/>
                <a:cs typeface="Arial" pitchFamily="34" charset="0"/>
              </a:rPr>
              <a:t>dollars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2012115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680648568"/>
              </p:ext>
            </p:extLst>
          </p:nvPr>
        </p:nvGraphicFramePr>
        <p:xfrm>
          <a:off x="340079" y="1333500"/>
          <a:ext cx="5029200" cy="5562600"/>
        </p:xfrm>
        <a:graphic>
          <a:graphicData uri="http://schemas.openxmlformats.org/presentationml/2006/ole">
            <mc:AlternateContent xmlns:mc="http://schemas.openxmlformats.org/markup-compatibility/2006">
              <mc:Choice xmlns:v="urn:schemas-microsoft-com:vml" Requires="v">
                <p:oleObj spid="_x0000_s3108" name="Worksheet" r:id="rId3" imgW="10782356" imgH="10458450" progId="Excel.Sheet.12">
                  <p:link updateAutomatic="1"/>
                </p:oleObj>
              </mc:Choice>
              <mc:Fallback>
                <p:oleObj name="Worksheet" r:id="rId3" imgW="10782356" imgH="10458450" progId="Excel.Sheet.12">
                  <p:link updateAutomatic="1"/>
                  <p:pic>
                    <p:nvPicPr>
                      <p:cNvPr id="0" name=""/>
                      <p:cNvPicPr/>
                      <p:nvPr/>
                    </p:nvPicPr>
                    <p:blipFill>
                      <a:blip r:embed="rId4"/>
                      <a:stretch>
                        <a:fillRect/>
                      </a:stretch>
                    </p:blipFill>
                    <p:spPr>
                      <a:xfrm>
                        <a:off x="340079" y="1333500"/>
                        <a:ext cx="5029200" cy="5562600"/>
                      </a:xfrm>
                      <a:prstGeom prst="rect">
                        <a:avLst/>
                      </a:prstGeom>
                    </p:spPr>
                  </p:pic>
                </p:oleObj>
              </mc:Fallback>
            </mc:AlternateContent>
          </a:graphicData>
        </a:graphic>
      </p:graphicFrame>
      <p:sp>
        <p:nvSpPr>
          <p:cNvPr id="6" name="TextBox 5"/>
          <p:cNvSpPr txBox="1"/>
          <p:nvPr/>
        </p:nvSpPr>
        <p:spPr>
          <a:xfrm>
            <a:off x="2167818" y="152400"/>
            <a:ext cx="4080581" cy="584775"/>
          </a:xfrm>
          <a:prstGeom prst="rect">
            <a:avLst/>
          </a:prstGeom>
          <a:noFill/>
        </p:spPr>
        <p:txBody>
          <a:bodyPr wrap="square" rtlCol="0">
            <a:spAutoFit/>
          </a:bodyPr>
          <a:lstStyle/>
          <a:p>
            <a:pPr algn="ctr"/>
            <a:r>
              <a:rPr lang="en-US" sz="3200" b="1" dirty="0" smtClean="0">
                <a:solidFill>
                  <a:schemeClr val="bg1"/>
                </a:solidFill>
                <a:latin typeface="Arial Black" pitchFamily="34" charset="0"/>
              </a:rPr>
              <a:t>Allocations Table</a:t>
            </a:r>
            <a:endParaRPr lang="en-US" sz="3200" b="1" dirty="0">
              <a:solidFill>
                <a:schemeClr val="bg1"/>
              </a:solidFill>
              <a:latin typeface="Arial Black" pitchFamily="34" charset="0"/>
            </a:endParaRPr>
          </a:p>
        </p:txBody>
      </p:sp>
      <p:sp>
        <p:nvSpPr>
          <p:cNvPr id="7" name="Rectangle 6"/>
          <p:cNvSpPr/>
          <p:nvPr/>
        </p:nvSpPr>
        <p:spPr>
          <a:xfrm>
            <a:off x="2972858" y="1540448"/>
            <a:ext cx="3048000" cy="261609"/>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2160"/>
              </a:lnSpc>
              <a:spcAft>
                <a:spcPts val="0"/>
              </a:spcAft>
            </a:pPr>
            <a:r>
              <a:rPr lang="en-US" sz="1800" dirty="0" smtClean="0"/>
              <a:t>Verify Grantee Information</a:t>
            </a:r>
            <a:r>
              <a:rPr lang="en-US" dirty="0" smtClean="0"/>
              <a:t> </a:t>
            </a:r>
            <a:endParaRPr lang="en-US" dirty="0"/>
          </a:p>
        </p:txBody>
      </p:sp>
      <p:cxnSp>
        <p:nvCxnSpPr>
          <p:cNvPr id="9" name="Straight Arrow Connector 8"/>
          <p:cNvCxnSpPr>
            <a:stCxn id="7" idx="1"/>
          </p:cNvCxnSpPr>
          <p:nvPr/>
        </p:nvCxnSpPr>
        <p:spPr>
          <a:xfrm flipH="1" flipV="1">
            <a:off x="2200478" y="1556231"/>
            <a:ext cx="772380" cy="1150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349979" y="1995885"/>
            <a:ext cx="5181600" cy="304800"/>
          </a:xfrm>
          <a:prstGeom prst="rect">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2160"/>
              </a:lnSpc>
            </a:pPr>
            <a:r>
              <a:rPr lang="en-US" sz="1800" dirty="0" smtClean="0">
                <a:solidFill>
                  <a:schemeClr val="tx1"/>
                </a:solidFill>
              </a:rPr>
              <a:t>Verify Award Amount = Total Grant Award</a:t>
            </a:r>
            <a:r>
              <a:rPr lang="en-US" dirty="0" smtClean="0"/>
              <a:t> </a:t>
            </a:r>
            <a:endParaRPr lang="en-US" dirty="0"/>
          </a:p>
        </p:txBody>
      </p:sp>
      <p:cxnSp>
        <p:nvCxnSpPr>
          <p:cNvPr id="12" name="Straight Arrow Connector 11"/>
          <p:cNvCxnSpPr>
            <a:stCxn id="10" idx="1"/>
          </p:cNvCxnSpPr>
          <p:nvPr/>
        </p:nvCxnSpPr>
        <p:spPr>
          <a:xfrm flipH="1">
            <a:off x="2209800" y="2148285"/>
            <a:ext cx="1140179" cy="1522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678010" y="3209220"/>
            <a:ext cx="4313590" cy="38100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2160"/>
              </a:lnSpc>
            </a:pPr>
            <a:r>
              <a:rPr lang="en-US" sz="1800" dirty="0" smtClean="0">
                <a:solidFill>
                  <a:schemeClr val="tx1"/>
                </a:solidFill>
              </a:rPr>
              <a:t>Verify Total Amounts &amp; %’s are Accurate</a:t>
            </a:r>
            <a:r>
              <a:rPr lang="en-US" dirty="0" smtClean="0"/>
              <a:t> </a:t>
            </a:r>
            <a:endParaRPr lang="en-US" dirty="0"/>
          </a:p>
        </p:txBody>
      </p:sp>
      <p:sp>
        <p:nvSpPr>
          <p:cNvPr id="15" name="Left Brace 14"/>
          <p:cNvSpPr/>
          <p:nvPr/>
        </p:nvSpPr>
        <p:spPr>
          <a:xfrm rot="10800000">
            <a:off x="3850923" y="2690988"/>
            <a:ext cx="533399" cy="2808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4859161" y="2440516"/>
            <a:ext cx="4086577" cy="646331"/>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smtClean="0"/>
              <a:t>Verify Service Categories &amp; Amounts Match Implementation Plan</a:t>
            </a:r>
            <a:endParaRPr lang="en-US" sz="1800" dirty="0"/>
          </a:p>
        </p:txBody>
      </p:sp>
      <p:sp>
        <p:nvSpPr>
          <p:cNvPr id="3091" name="TextBox 3090"/>
          <p:cNvSpPr txBox="1"/>
          <p:nvPr/>
        </p:nvSpPr>
        <p:spPr>
          <a:xfrm>
            <a:off x="4287807" y="3675194"/>
            <a:ext cx="4773789" cy="58477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Verify 75% Requirement Met (unless waiver), after 10% Admin and 5% CQM Deducted</a:t>
            </a:r>
            <a:endParaRPr lang="en-US" sz="1800" dirty="0"/>
          </a:p>
        </p:txBody>
      </p:sp>
      <p:cxnSp>
        <p:nvCxnSpPr>
          <p:cNvPr id="3093" name="Straight Arrow Connector 3092"/>
          <p:cNvCxnSpPr>
            <a:stCxn id="3091" idx="1"/>
          </p:cNvCxnSpPr>
          <p:nvPr/>
        </p:nvCxnSpPr>
        <p:spPr>
          <a:xfrm flipH="1" flipV="1">
            <a:off x="3829197" y="2939655"/>
            <a:ext cx="458610" cy="10279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94" name="TextBox 3093"/>
          <p:cNvSpPr txBox="1"/>
          <p:nvPr/>
        </p:nvSpPr>
        <p:spPr>
          <a:xfrm>
            <a:off x="4294716" y="4234934"/>
            <a:ext cx="4773789" cy="36933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Verify </a:t>
            </a:r>
            <a:r>
              <a:rPr lang="en-US" sz="1800" dirty="0" smtClean="0"/>
              <a:t>25</a:t>
            </a:r>
            <a:r>
              <a:rPr lang="en-US" sz="1800" dirty="0"/>
              <a:t>% Requirement Met (unless waiver)</a:t>
            </a:r>
          </a:p>
        </p:txBody>
      </p:sp>
      <p:cxnSp>
        <p:nvCxnSpPr>
          <p:cNvPr id="3096" name="Straight Arrow Connector 3095"/>
          <p:cNvCxnSpPr>
            <a:stCxn id="3094" idx="1"/>
          </p:cNvCxnSpPr>
          <p:nvPr/>
        </p:nvCxnSpPr>
        <p:spPr>
          <a:xfrm flipH="1" flipV="1">
            <a:off x="3799416" y="4343400"/>
            <a:ext cx="4953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97" name="TextBox 3096"/>
          <p:cNvSpPr txBox="1"/>
          <p:nvPr/>
        </p:nvSpPr>
        <p:spPr>
          <a:xfrm>
            <a:off x="4294717" y="5370690"/>
            <a:ext cx="4788604" cy="83099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smtClean="0"/>
              <a:t>CQM Amount = CQM Amount on SF 424A and Narrative and is ≤ 5% or $3 million, whichever is less</a:t>
            </a:r>
            <a:endParaRPr lang="en-US" sz="1600" dirty="0"/>
          </a:p>
        </p:txBody>
      </p:sp>
      <p:cxnSp>
        <p:nvCxnSpPr>
          <p:cNvPr id="3099" name="Straight Arrow Connector 3098"/>
          <p:cNvCxnSpPr/>
          <p:nvPr/>
        </p:nvCxnSpPr>
        <p:spPr>
          <a:xfrm flipH="1">
            <a:off x="3850923" y="5867400"/>
            <a:ext cx="443793"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00" name="TextBox 3099"/>
          <p:cNvSpPr txBox="1"/>
          <p:nvPr/>
        </p:nvSpPr>
        <p:spPr>
          <a:xfrm>
            <a:off x="5488515" y="6063734"/>
            <a:ext cx="2386190" cy="36933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smtClean="0"/>
              <a:t>Administration ≤ 10%</a:t>
            </a:r>
            <a:endParaRPr lang="en-US" sz="1800" dirty="0"/>
          </a:p>
        </p:txBody>
      </p:sp>
      <p:cxnSp>
        <p:nvCxnSpPr>
          <p:cNvPr id="3114" name="Curved Connector 3113"/>
          <p:cNvCxnSpPr>
            <a:stCxn id="14" idx="1"/>
          </p:cNvCxnSpPr>
          <p:nvPr/>
        </p:nvCxnSpPr>
        <p:spPr>
          <a:xfrm rot="10800000">
            <a:off x="4384324" y="2831396"/>
            <a:ext cx="293686" cy="568324"/>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55" name="Straight Arrow Connector 3154"/>
          <p:cNvCxnSpPr/>
          <p:nvPr/>
        </p:nvCxnSpPr>
        <p:spPr>
          <a:xfrm flipH="1">
            <a:off x="1371600" y="2438400"/>
            <a:ext cx="990600" cy="3929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57" name="Straight Arrow Connector 3156"/>
          <p:cNvCxnSpPr/>
          <p:nvPr/>
        </p:nvCxnSpPr>
        <p:spPr>
          <a:xfrm>
            <a:off x="2362200" y="2438400"/>
            <a:ext cx="0" cy="252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69" name="Straight Connector 3168"/>
          <p:cNvCxnSpPr/>
          <p:nvPr/>
        </p:nvCxnSpPr>
        <p:spPr>
          <a:xfrm>
            <a:off x="2362200" y="2438400"/>
            <a:ext cx="21346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84511" y="2438400"/>
            <a:ext cx="0" cy="1964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96858" y="2634897"/>
            <a:ext cx="36230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76230" y="4692703"/>
            <a:ext cx="4452763" cy="58477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t>Total Services Allocation = Total Contractual HIV Services in Budget Narrative &amp; SF 424A</a:t>
            </a:r>
            <a:endParaRPr lang="en-US" sz="1600" dirty="0"/>
          </a:p>
        </p:txBody>
      </p:sp>
      <p:cxnSp>
        <p:nvCxnSpPr>
          <p:cNvPr id="30" name="Straight Arrow Connector 29"/>
          <p:cNvCxnSpPr>
            <a:stCxn id="27" idx="1"/>
          </p:cNvCxnSpPr>
          <p:nvPr/>
        </p:nvCxnSpPr>
        <p:spPr>
          <a:xfrm flipH="1">
            <a:off x="3429529" y="4985091"/>
            <a:ext cx="1146701" cy="10342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46" name="Straight Arrow Connector 3145"/>
          <p:cNvCxnSpPr>
            <a:stCxn id="3100" idx="1"/>
          </p:cNvCxnSpPr>
          <p:nvPr/>
        </p:nvCxnSpPr>
        <p:spPr>
          <a:xfrm flipH="1">
            <a:off x="3850923" y="6248400"/>
            <a:ext cx="1637592" cy="923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49" name="TextBox 3148"/>
          <p:cNvSpPr txBox="1"/>
          <p:nvPr/>
        </p:nvSpPr>
        <p:spPr>
          <a:xfrm>
            <a:off x="4591748" y="6492212"/>
            <a:ext cx="4171251" cy="36933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smtClean="0"/>
              <a:t>Total Allocation = Total Award Amount</a:t>
            </a:r>
            <a:endParaRPr lang="en-US" sz="1800" dirty="0"/>
          </a:p>
        </p:txBody>
      </p:sp>
      <p:cxnSp>
        <p:nvCxnSpPr>
          <p:cNvPr id="3151" name="Straight Arrow Connector 3150"/>
          <p:cNvCxnSpPr/>
          <p:nvPr/>
        </p:nvCxnSpPr>
        <p:spPr>
          <a:xfrm flipH="1" flipV="1">
            <a:off x="11811000" y="2763681"/>
            <a:ext cx="76200" cy="67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53" name="Straight Arrow Connector 3152"/>
          <p:cNvCxnSpPr>
            <a:stCxn id="3149" idx="1"/>
          </p:cNvCxnSpPr>
          <p:nvPr/>
        </p:nvCxnSpPr>
        <p:spPr>
          <a:xfrm flipH="1" flipV="1">
            <a:off x="3429530" y="6492212"/>
            <a:ext cx="1162218" cy="1846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8047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93"/>
            <a:ext cx="7391400" cy="838200"/>
          </a:xfrm>
        </p:spPr>
        <p:txBody>
          <a:bodyPr/>
          <a:lstStyle/>
          <a:p>
            <a:r>
              <a:rPr lang="en-US" sz="2800" dirty="0">
                <a:solidFill>
                  <a:schemeClr val="bg1"/>
                </a:solidFill>
              </a:rPr>
              <a:t>Part A &amp; MAI Planned </a:t>
            </a:r>
            <a:r>
              <a:rPr lang="en-US" sz="2800" dirty="0" smtClean="0">
                <a:solidFill>
                  <a:schemeClr val="bg1"/>
                </a:solidFill>
              </a:rPr>
              <a:t/>
            </a:r>
            <a:br>
              <a:rPr lang="en-US" sz="2800" dirty="0" smtClean="0">
                <a:solidFill>
                  <a:schemeClr val="bg1"/>
                </a:solidFill>
              </a:rPr>
            </a:br>
            <a:r>
              <a:rPr lang="en-US" sz="2800" dirty="0" smtClean="0">
                <a:solidFill>
                  <a:schemeClr val="bg1"/>
                </a:solidFill>
              </a:rPr>
              <a:t>Allocation Table - Checkpoints </a:t>
            </a:r>
            <a:endParaRPr lang="en-US" sz="2800" dirty="0">
              <a:solidFill>
                <a:schemeClr val="bg1"/>
              </a:solidFill>
            </a:endParaRPr>
          </a:p>
        </p:txBody>
      </p:sp>
      <p:sp>
        <p:nvSpPr>
          <p:cNvPr id="3" name="Content Placeholder 2"/>
          <p:cNvSpPr>
            <a:spLocks noGrp="1"/>
          </p:cNvSpPr>
          <p:nvPr>
            <p:ph idx="1"/>
          </p:nvPr>
        </p:nvSpPr>
        <p:spPr>
          <a:xfrm>
            <a:off x="152400" y="1295400"/>
            <a:ext cx="8839200" cy="5181600"/>
          </a:xfrm>
        </p:spPr>
        <p:txBody>
          <a:bodyPr/>
          <a:lstStyle/>
          <a:p>
            <a:pPr marL="0" indent="0">
              <a:buNone/>
            </a:pPr>
            <a:r>
              <a:rPr lang="en-US" sz="2800" b="1" dirty="0">
                <a:latin typeface="Arial" pitchFamily="34" charset="0"/>
                <a:cs typeface="Arial" pitchFamily="34" charset="0"/>
              </a:rPr>
              <a:t>Before submitting your </a:t>
            </a:r>
            <a:r>
              <a:rPr lang="en-US" sz="2800" b="1" dirty="0" smtClean="0">
                <a:latin typeface="Arial" pitchFamily="34" charset="0"/>
                <a:cs typeface="Arial" pitchFamily="34" charset="0"/>
              </a:rPr>
              <a:t>Allocation Table, </a:t>
            </a:r>
            <a:r>
              <a:rPr lang="en-US" sz="2800" b="1" dirty="0">
                <a:latin typeface="Arial" pitchFamily="34" charset="0"/>
                <a:cs typeface="Arial" pitchFamily="34" charset="0"/>
              </a:rPr>
              <a:t>ensure compliance with the following</a:t>
            </a:r>
            <a:r>
              <a:rPr lang="en-US" sz="2800" b="1" dirty="0" smtClean="0">
                <a:latin typeface="Arial" pitchFamily="34" charset="0"/>
                <a:cs typeface="Arial" pitchFamily="34" charset="0"/>
              </a:rPr>
              <a:t>:</a:t>
            </a:r>
          </a:p>
          <a:p>
            <a:pPr marL="0" indent="0">
              <a:buNone/>
            </a:pPr>
            <a:endParaRPr lang="en-US" sz="1000" dirty="0" smtClean="0">
              <a:solidFill>
                <a:srgbClr val="1078A5"/>
              </a:solidFill>
            </a:endParaRPr>
          </a:p>
          <a:p>
            <a:pPr marL="0" indent="0">
              <a:buNone/>
            </a:pPr>
            <a:endParaRPr lang="en-US" sz="1000" dirty="0">
              <a:solidFill>
                <a:srgbClr val="1078A5"/>
              </a:solidFill>
            </a:endParaRPr>
          </a:p>
          <a:p>
            <a:pPr marL="0" indent="0">
              <a:buNone/>
            </a:pPr>
            <a:endParaRPr lang="en-US" sz="1000" dirty="0" smtClean="0">
              <a:solidFill>
                <a:srgbClr val="1078A5"/>
              </a:solidFill>
            </a:endParaRPr>
          </a:p>
          <a:p>
            <a:pPr marL="342900" lvl="0" indent="-342900">
              <a:buFont typeface="Arial" pitchFamily="34" charset="0"/>
              <a:buChar char="•"/>
            </a:pPr>
            <a:r>
              <a:rPr lang="en-US" sz="2200" b="0" dirty="0" smtClean="0">
                <a:solidFill>
                  <a:srgbClr val="1078A5"/>
                </a:solidFill>
              </a:rPr>
              <a:t>Verifies </a:t>
            </a:r>
            <a:r>
              <a:rPr lang="en-US" sz="2200" b="0" dirty="0">
                <a:solidFill>
                  <a:srgbClr val="1078A5"/>
                </a:solidFill>
              </a:rPr>
              <a:t>that the </a:t>
            </a:r>
            <a:r>
              <a:rPr lang="en-US" sz="2200" dirty="0">
                <a:solidFill>
                  <a:srgbClr val="1078A5"/>
                </a:solidFill>
              </a:rPr>
              <a:t>T</a:t>
            </a:r>
            <a:r>
              <a:rPr lang="en-US" sz="2200" b="0" dirty="0" smtClean="0">
                <a:solidFill>
                  <a:srgbClr val="1078A5"/>
                </a:solidFill>
              </a:rPr>
              <a:t>otal </a:t>
            </a:r>
            <a:r>
              <a:rPr lang="en-US" sz="2200" b="0" dirty="0">
                <a:solidFill>
                  <a:srgbClr val="1078A5"/>
                </a:solidFill>
              </a:rPr>
              <a:t>Part A </a:t>
            </a:r>
            <a:r>
              <a:rPr lang="en-US" sz="2200" b="0" dirty="0" smtClean="0">
                <a:solidFill>
                  <a:srgbClr val="1078A5"/>
                </a:solidFill>
              </a:rPr>
              <a:t>funds equals </a:t>
            </a:r>
            <a:r>
              <a:rPr lang="en-US" sz="2200" b="0" dirty="0">
                <a:solidFill>
                  <a:srgbClr val="1078A5"/>
                </a:solidFill>
              </a:rPr>
              <a:t>the Total Allocations under Combined Total </a:t>
            </a:r>
            <a:r>
              <a:rPr lang="en-US" sz="2200" b="0" dirty="0" smtClean="0">
                <a:solidFill>
                  <a:srgbClr val="1078A5"/>
                </a:solidFill>
              </a:rPr>
              <a:t>on </a:t>
            </a:r>
            <a:r>
              <a:rPr lang="en-US" sz="2200" b="0" dirty="0">
                <a:solidFill>
                  <a:srgbClr val="1078A5"/>
                </a:solidFill>
              </a:rPr>
              <a:t>the </a:t>
            </a:r>
            <a:r>
              <a:rPr lang="en-US" sz="2200" b="0" dirty="0" smtClean="0">
                <a:solidFill>
                  <a:srgbClr val="1078A5"/>
                </a:solidFill>
              </a:rPr>
              <a:t>table</a:t>
            </a:r>
            <a:endParaRPr lang="en-US" sz="2200" b="0" dirty="0">
              <a:solidFill>
                <a:srgbClr val="1078A5"/>
              </a:solidFill>
            </a:endParaRPr>
          </a:p>
          <a:p>
            <a:pPr lvl="1">
              <a:buFont typeface="Wingdings" pitchFamily="2" charset="2"/>
              <a:buChar char="§"/>
            </a:pPr>
            <a:r>
              <a:rPr lang="en-US" sz="2000" dirty="0">
                <a:solidFill>
                  <a:srgbClr val="1078A5"/>
                </a:solidFill>
              </a:rPr>
              <a:t>Total award amount by type of funding can be found on the </a:t>
            </a:r>
            <a:r>
              <a:rPr lang="en-US" sz="2000" dirty="0" smtClean="0">
                <a:solidFill>
                  <a:srgbClr val="1078A5"/>
                </a:solidFill>
              </a:rPr>
              <a:t>final Notice of Award (</a:t>
            </a:r>
            <a:r>
              <a:rPr lang="en-US" sz="2000" dirty="0" err="1" smtClean="0">
                <a:solidFill>
                  <a:srgbClr val="1078A5"/>
                </a:solidFill>
              </a:rPr>
              <a:t>NoA</a:t>
            </a:r>
            <a:r>
              <a:rPr lang="en-US" sz="2000" dirty="0" smtClean="0">
                <a:solidFill>
                  <a:srgbClr val="1078A5"/>
                </a:solidFill>
              </a:rPr>
              <a:t>)</a:t>
            </a:r>
            <a:endParaRPr lang="en-US" sz="2000" dirty="0">
              <a:solidFill>
                <a:srgbClr val="1078A5"/>
              </a:solidFill>
            </a:endParaRPr>
          </a:p>
          <a:p>
            <a:pPr lvl="0">
              <a:buFont typeface="Arial" pitchFamily="34" charset="0"/>
              <a:buChar char="•"/>
            </a:pPr>
            <a:r>
              <a:rPr lang="en-US" sz="2200" b="0" dirty="0">
                <a:solidFill>
                  <a:srgbClr val="1078A5"/>
                </a:solidFill>
              </a:rPr>
              <a:t>Verifies that total and percentages are accurate</a:t>
            </a:r>
          </a:p>
          <a:p>
            <a:pPr lvl="1">
              <a:buFont typeface="Wingdings" pitchFamily="2" charset="2"/>
              <a:buChar char="§"/>
            </a:pPr>
            <a:r>
              <a:rPr lang="en-US" sz="1900" dirty="0">
                <a:solidFill>
                  <a:srgbClr val="1078A5"/>
                </a:solidFill>
              </a:rPr>
              <a:t>75/25 </a:t>
            </a:r>
            <a:r>
              <a:rPr lang="en-US" sz="1900" dirty="0" smtClean="0">
                <a:solidFill>
                  <a:srgbClr val="1078A5"/>
                </a:solidFill>
              </a:rPr>
              <a:t>rule </a:t>
            </a:r>
            <a:r>
              <a:rPr lang="en-US" sz="1900" dirty="0">
                <a:solidFill>
                  <a:srgbClr val="1078A5"/>
                </a:solidFill>
              </a:rPr>
              <a:t>was </a:t>
            </a:r>
            <a:r>
              <a:rPr lang="en-US" sz="1900" dirty="0" smtClean="0">
                <a:solidFill>
                  <a:srgbClr val="1078A5"/>
                </a:solidFill>
              </a:rPr>
              <a:t>applied. </a:t>
            </a:r>
            <a:r>
              <a:rPr lang="en-US" sz="1900" dirty="0">
                <a:solidFill>
                  <a:srgbClr val="1078A5"/>
                </a:solidFill>
              </a:rPr>
              <a:t>If not</a:t>
            </a:r>
            <a:r>
              <a:rPr lang="en-US" sz="1900" dirty="0" smtClean="0">
                <a:solidFill>
                  <a:srgbClr val="1078A5"/>
                </a:solidFill>
              </a:rPr>
              <a:t>, Core Medical Services Waiver was obtained</a:t>
            </a:r>
            <a:endParaRPr lang="en-US" sz="1600" dirty="0">
              <a:solidFill>
                <a:srgbClr val="1078A5"/>
              </a:solidFill>
            </a:endParaRPr>
          </a:p>
          <a:p>
            <a:pPr lvl="1">
              <a:buFont typeface="Wingdings" pitchFamily="2" charset="2"/>
              <a:buChar char="§"/>
            </a:pPr>
            <a:r>
              <a:rPr lang="en-US" sz="1900" dirty="0">
                <a:solidFill>
                  <a:srgbClr val="1078A5"/>
                </a:solidFill>
              </a:rPr>
              <a:t>Administration cost ≤</a:t>
            </a:r>
            <a:r>
              <a:rPr lang="en-US" sz="1900" dirty="0" smtClean="0">
                <a:solidFill>
                  <a:srgbClr val="1078A5"/>
                </a:solidFill>
              </a:rPr>
              <a:t>10 percent </a:t>
            </a:r>
            <a:r>
              <a:rPr lang="en-US" sz="1900" dirty="0">
                <a:solidFill>
                  <a:srgbClr val="1078A5"/>
                </a:solidFill>
              </a:rPr>
              <a:t>of total award</a:t>
            </a:r>
          </a:p>
          <a:p>
            <a:pPr lvl="1">
              <a:buFont typeface="Wingdings" pitchFamily="2" charset="2"/>
              <a:buChar char="§"/>
            </a:pPr>
            <a:r>
              <a:rPr lang="en-US" sz="1900" dirty="0">
                <a:solidFill>
                  <a:srgbClr val="1078A5"/>
                </a:solidFill>
              </a:rPr>
              <a:t>Clinical Quality </a:t>
            </a:r>
            <a:r>
              <a:rPr lang="en-US" sz="1900" dirty="0" smtClean="0">
                <a:solidFill>
                  <a:srgbClr val="1078A5"/>
                </a:solidFill>
              </a:rPr>
              <a:t>Management </a:t>
            </a:r>
            <a:r>
              <a:rPr lang="en-US" sz="1900" dirty="0">
                <a:solidFill>
                  <a:srgbClr val="1078A5"/>
                </a:solidFill>
              </a:rPr>
              <a:t>(CQM) ≤ </a:t>
            </a:r>
            <a:r>
              <a:rPr lang="en-US" sz="1900" dirty="0" smtClean="0">
                <a:solidFill>
                  <a:srgbClr val="1078A5"/>
                </a:solidFill>
              </a:rPr>
              <a:t>5 percent </a:t>
            </a:r>
            <a:r>
              <a:rPr lang="en-US" sz="1900" dirty="0">
                <a:solidFill>
                  <a:srgbClr val="1078A5"/>
                </a:solidFill>
              </a:rPr>
              <a:t>or </a:t>
            </a:r>
            <a:r>
              <a:rPr lang="en-US" sz="1900" dirty="0" smtClean="0">
                <a:solidFill>
                  <a:srgbClr val="1078A5"/>
                </a:solidFill>
              </a:rPr>
              <a:t>$3 </a:t>
            </a:r>
            <a:r>
              <a:rPr lang="en-US" sz="1900" dirty="0">
                <a:solidFill>
                  <a:srgbClr val="1078A5"/>
                </a:solidFill>
              </a:rPr>
              <a:t>million (whichever is less)</a:t>
            </a:r>
          </a:p>
          <a:p>
            <a:pPr lvl="1">
              <a:buFont typeface="Wingdings" pitchFamily="2" charset="2"/>
              <a:buChar char="§"/>
            </a:pPr>
            <a:r>
              <a:rPr lang="en-US" sz="1900" dirty="0">
                <a:solidFill>
                  <a:srgbClr val="1078A5"/>
                </a:solidFill>
              </a:rPr>
              <a:t>Make sure to use current year </a:t>
            </a:r>
            <a:r>
              <a:rPr lang="en-US" sz="1900" dirty="0" smtClean="0">
                <a:solidFill>
                  <a:srgbClr val="1078A5"/>
                </a:solidFill>
              </a:rPr>
              <a:t>template</a:t>
            </a:r>
            <a:endParaRPr lang="en-US" sz="1900" dirty="0">
              <a:solidFill>
                <a:srgbClr val="1078A5"/>
              </a:solidFill>
            </a:endParaRPr>
          </a:p>
          <a:p>
            <a:endParaRPr lang="en-US" dirty="0">
              <a:solidFill>
                <a:schemeClr val="tx1"/>
              </a:solidFill>
            </a:endParaRPr>
          </a:p>
        </p:txBody>
      </p:sp>
    </p:spTree>
    <p:extLst>
      <p:ext uri="{BB962C8B-B14F-4D97-AF65-F5344CB8AC3E}">
        <p14:creationId xmlns:p14="http://schemas.microsoft.com/office/powerpoint/2010/main" val="35205859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838200"/>
          </a:xfrm>
        </p:spPr>
        <p:txBody>
          <a:bodyPr/>
          <a:lstStyle/>
          <a:p>
            <a:r>
              <a:rPr lang="en-US" sz="2800" dirty="0" smtClean="0">
                <a:solidFill>
                  <a:schemeClr val="bg1"/>
                </a:solidFill>
              </a:rPr>
              <a:t>Planning Council </a:t>
            </a:r>
            <a:br>
              <a:rPr lang="en-US" sz="2800" dirty="0" smtClean="0">
                <a:solidFill>
                  <a:schemeClr val="bg1"/>
                </a:solidFill>
              </a:rPr>
            </a:br>
            <a:r>
              <a:rPr lang="en-US" sz="2800" dirty="0" smtClean="0">
                <a:solidFill>
                  <a:schemeClr val="bg1"/>
                </a:solidFill>
              </a:rPr>
              <a:t>Membership Roster</a:t>
            </a:r>
            <a:endParaRPr lang="en-US" sz="2800" dirty="0">
              <a:solidFill>
                <a:schemeClr val="bg1"/>
              </a:solidFill>
            </a:endParaRPr>
          </a:p>
        </p:txBody>
      </p:sp>
      <p:sp>
        <p:nvSpPr>
          <p:cNvPr id="3" name="Content Placeholder 2"/>
          <p:cNvSpPr>
            <a:spLocks noGrp="1"/>
          </p:cNvSpPr>
          <p:nvPr>
            <p:ph idx="1"/>
          </p:nvPr>
        </p:nvSpPr>
        <p:spPr>
          <a:xfrm>
            <a:off x="381000" y="1371600"/>
            <a:ext cx="8382000" cy="5181600"/>
          </a:xfrm>
        </p:spPr>
        <p:txBody>
          <a:bodyPr/>
          <a:lstStyle/>
          <a:p>
            <a:pPr marL="0" indent="0">
              <a:buNone/>
            </a:pPr>
            <a:r>
              <a:rPr lang="en-US" sz="2400" b="1" dirty="0" smtClean="0">
                <a:latin typeface="Arial" pitchFamily="34" charset="0"/>
                <a:cs typeface="Arial" pitchFamily="34" charset="0"/>
              </a:rPr>
              <a:t>Purpose: </a:t>
            </a:r>
            <a:r>
              <a:rPr lang="en-US" sz="2400" b="0" dirty="0" smtClean="0">
                <a:latin typeface="Arial" pitchFamily="34" charset="0"/>
                <a:cs typeface="Arial" pitchFamily="34" charset="0"/>
              </a:rPr>
              <a:t>Lists </a:t>
            </a:r>
            <a:r>
              <a:rPr lang="en-US" sz="2400" b="0" dirty="0">
                <a:latin typeface="Arial" pitchFamily="34" charset="0"/>
                <a:cs typeface="Arial" pitchFamily="34" charset="0"/>
              </a:rPr>
              <a:t>membership of the </a:t>
            </a:r>
            <a:r>
              <a:rPr lang="en-US" sz="2400" b="0" dirty="0" smtClean="0">
                <a:latin typeface="Arial" pitchFamily="34" charset="0"/>
                <a:cs typeface="Arial" pitchFamily="34" charset="0"/>
              </a:rPr>
              <a:t>Planning Council (PC) to </a:t>
            </a:r>
            <a:r>
              <a:rPr lang="en-US" sz="2400" b="0" dirty="0">
                <a:latin typeface="Arial" pitchFamily="34" charset="0"/>
                <a:cs typeface="Arial" pitchFamily="34" charset="0"/>
              </a:rPr>
              <a:t>reports on </a:t>
            </a:r>
            <a:r>
              <a:rPr lang="en-US" sz="2400" b="0" dirty="0" smtClean="0">
                <a:latin typeface="Arial" pitchFamily="34" charset="0"/>
                <a:cs typeface="Arial" pitchFamily="34" charset="0"/>
              </a:rPr>
              <a:t>representation and its </a:t>
            </a:r>
            <a:r>
              <a:rPr lang="en-US" sz="2400" b="0" dirty="0">
                <a:latin typeface="Arial" pitchFamily="34" charset="0"/>
                <a:cs typeface="Arial" pitchFamily="34" charset="0"/>
              </a:rPr>
              <a:t>reflectiveness of the HIV/AIDS epidemic in the EMA/TGAs.</a:t>
            </a:r>
          </a:p>
          <a:p>
            <a:endParaRPr lang="en-US" sz="2400" b="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Key criteria of the PC roster:</a:t>
            </a:r>
          </a:p>
          <a:p>
            <a:pPr marL="0" indent="0">
              <a:buNone/>
            </a:pPr>
            <a:endParaRPr lang="en-US" sz="2400" dirty="0" smtClean="0">
              <a:latin typeface="Arial" pitchFamily="34" charset="0"/>
              <a:cs typeface="Arial" pitchFamily="34" charset="0"/>
            </a:endParaRPr>
          </a:p>
          <a:p>
            <a:pPr lvl="1">
              <a:buFont typeface="Arial" pitchFamily="34" charset="0"/>
              <a:buChar char="•"/>
            </a:pPr>
            <a:r>
              <a:rPr lang="en-US" sz="2400" b="0" dirty="0">
                <a:latin typeface="Arial" pitchFamily="34" charset="0"/>
                <a:cs typeface="Arial" pitchFamily="34" charset="0"/>
              </a:rPr>
              <a:t>Membership </a:t>
            </a:r>
            <a:r>
              <a:rPr lang="en-US" sz="2400" b="0" dirty="0" smtClean="0">
                <a:latin typeface="Arial" pitchFamily="34" charset="0"/>
                <a:cs typeface="Arial" pitchFamily="34" charset="0"/>
              </a:rPr>
              <a:t>Category/Agency </a:t>
            </a:r>
            <a:r>
              <a:rPr lang="en-US" sz="2400" b="0" dirty="0">
                <a:latin typeface="Arial" pitchFamily="34" charset="0"/>
                <a:cs typeface="Arial" pitchFamily="34" charset="0"/>
              </a:rPr>
              <a:t>Affiliation</a:t>
            </a:r>
          </a:p>
          <a:p>
            <a:pPr lvl="1">
              <a:buFont typeface="Arial" pitchFamily="34" charset="0"/>
              <a:buChar char="•"/>
            </a:pPr>
            <a:r>
              <a:rPr lang="en-US" sz="2400" b="0" dirty="0" smtClean="0">
                <a:latin typeface="Arial" pitchFamily="34" charset="0"/>
                <a:cs typeface="Arial" pitchFamily="34" charset="0"/>
              </a:rPr>
              <a:t>Name</a:t>
            </a:r>
          </a:p>
          <a:p>
            <a:pPr lvl="1">
              <a:buFont typeface="Arial" pitchFamily="34" charset="0"/>
              <a:buChar char="•"/>
            </a:pPr>
            <a:r>
              <a:rPr lang="en-US" sz="2400" b="0" dirty="0" smtClean="0">
                <a:latin typeface="Arial" pitchFamily="34" charset="0"/>
                <a:cs typeface="Arial" pitchFamily="34" charset="0"/>
              </a:rPr>
              <a:t>Race/Ethnicity</a:t>
            </a:r>
          </a:p>
          <a:p>
            <a:pPr lvl="1">
              <a:buFont typeface="Arial" pitchFamily="34" charset="0"/>
              <a:buChar char="•"/>
            </a:pPr>
            <a:r>
              <a:rPr lang="en-US" sz="2400" b="0" dirty="0" smtClean="0">
                <a:latin typeface="Arial" pitchFamily="34" charset="0"/>
                <a:cs typeface="Arial" pitchFamily="34" charset="0"/>
              </a:rPr>
              <a:t>Term</a:t>
            </a:r>
          </a:p>
          <a:p>
            <a:pPr lvl="1">
              <a:buFont typeface="Arial" pitchFamily="34" charset="0"/>
              <a:buChar char="•"/>
            </a:pPr>
            <a:r>
              <a:rPr lang="en-US" sz="2400" b="0" dirty="0" smtClean="0">
                <a:latin typeface="Arial" pitchFamily="34" charset="0"/>
                <a:cs typeface="Arial" pitchFamily="34" charset="0"/>
              </a:rPr>
              <a:t>Gender</a:t>
            </a:r>
          </a:p>
          <a:p>
            <a:endParaRPr lang="en-US" sz="2000" b="0" dirty="0"/>
          </a:p>
          <a:p>
            <a:endParaRPr lang="en-US" sz="2000" b="0" dirty="0" smtClean="0"/>
          </a:p>
          <a:p>
            <a:r>
              <a:rPr lang="en-US" dirty="0" smtClean="0"/>
              <a:t> </a:t>
            </a:r>
            <a:r>
              <a:rPr lang="en-US" sz="1750" b="0" dirty="0" smtClean="0"/>
              <a:t> </a:t>
            </a:r>
          </a:p>
          <a:p>
            <a:pPr>
              <a:buFont typeface="Arial" pitchFamily="34" charset="0"/>
              <a:buChar char="•"/>
            </a:pPr>
            <a:endParaRPr lang="en-US" sz="1800" dirty="0"/>
          </a:p>
        </p:txBody>
      </p:sp>
    </p:spTree>
    <p:extLst>
      <p:ext uri="{BB962C8B-B14F-4D97-AF65-F5344CB8AC3E}">
        <p14:creationId xmlns:p14="http://schemas.microsoft.com/office/powerpoint/2010/main" val="27943740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RSAWhiteAccessibleVers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dlc_DocIdUrl xmlns="053a5afd-1424-405b-82d9-63deec7446f8">
      <Url>https://sharepoint.hrsa.gov/teams/hab/dss/adminoverview/_layouts/DocIdRedir.aspx?ID=DZXA3YQD6WY2-517-121</Url>
      <Description>DZXA3YQD6WY2-517-121</Description>
    </_dlc_DocIdUrl>
    <_dlc_DocId xmlns="053a5afd-1424-405b-82d9-63deec7446f8">DZXA3YQD6WY2-517-121</_dlc_DocId>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17485AB3957B104A8584D7A16B5629A7" ma:contentTypeVersion="1" ma:contentTypeDescription="Create a new document." ma:contentTypeScope="" ma:versionID="f19595ef60eb98d216d0fa4bbba62430">
  <xsd:schema xmlns:xsd="http://www.w3.org/2001/XMLSchema" xmlns:xs="http://www.w3.org/2001/XMLSchema" xmlns:p="http://schemas.microsoft.com/office/2006/metadata/properties" xmlns:ns2="053a5afd-1424-405b-82d9-63deec7446f8" targetNamespace="http://schemas.microsoft.com/office/2006/metadata/properties" ma:root="true" ma:fieldsID="8baee090e0ef4d0e3a1270e1b86458d5" ns2:_="">
    <xsd:import namespace="053a5afd-1424-405b-82d9-63deec7446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3a5afd-1424-405b-82d9-63deec7446f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CDBB6-31A5-4F71-B752-053EA92F08A4}">
  <ds:schemaRefs>
    <ds:schemaRef ds:uri="http://schemas.microsoft.com/sharepoint/v3/contenttype/forms"/>
  </ds:schemaRefs>
</ds:datastoreItem>
</file>

<file path=customXml/itemProps2.xml><?xml version="1.0" encoding="utf-8"?>
<ds:datastoreItem xmlns:ds="http://schemas.openxmlformats.org/officeDocument/2006/customXml" ds:itemID="{90CD25C8-82E7-4628-83C4-BC2C73049D35}">
  <ds:schemaRefs>
    <ds:schemaRef ds:uri="http://schemas.microsoft.com/office/2006/documentManagement/types"/>
    <ds:schemaRef ds:uri="http://schemas.microsoft.com/office/2006/metadata/properties"/>
    <ds:schemaRef ds:uri="053a5afd-1424-405b-82d9-63deec7446f8"/>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16D28DB-D500-4AE7-A15F-0DE07FCE8C8A}">
  <ds:schemaRefs>
    <ds:schemaRef ds:uri="http://schemas.microsoft.com/sharepoint/events"/>
  </ds:schemaRefs>
</ds:datastoreItem>
</file>

<file path=customXml/itemProps4.xml><?xml version="1.0" encoding="utf-8"?>
<ds:datastoreItem xmlns:ds="http://schemas.openxmlformats.org/officeDocument/2006/customXml" ds:itemID="{81038881-394A-457A-AF4A-20D15C8C60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3a5afd-1424-405b-82d9-63deec7446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10220</TotalTime>
  <Words>4320</Words>
  <Application>Microsoft Macintosh PowerPoint</Application>
  <PresentationFormat>On-screen Show (4:3)</PresentationFormat>
  <Paragraphs>472</Paragraphs>
  <Slides>55</Slides>
  <Notes>27</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55</vt:i4>
      </vt:variant>
    </vt:vector>
  </HeadingPairs>
  <TitlesOfParts>
    <vt:vector size="58" baseType="lpstr">
      <vt:lpstr>HRSAWhiteAccessibleVersion</vt:lpstr>
      <vt:lpstr>C:\Users\mpeppler\Documents\Workgroups\RW FY13 Reports WG\Program Term Report\FY13 PartA Allocations Report.xlsx</vt:lpstr>
      <vt:lpstr>Document</vt:lpstr>
      <vt:lpstr>Programmatic and Fiscal Accountability  </vt:lpstr>
      <vt:lpstr>Housekeeping Rules</vt:lpstr>
      <vt:lpstr>Agenda</vt:lpstr>
      <vt:lpstr>Program Terms Report Components</vt:lpstr>
      <vt:lpstr>Part A and MAI Planned  Allocation Table</vt:lpstr>
      <vt:lpstr>Part A and MAI Planned  Allocation Table</vt:lpstr>
      <vt:lpstr>PowerPoint Presentation</vt:lpstr>
      <vt:lpstr>Part A &amp; MAI Planned  Allocation Table - Checkpoints </vt:lpstr>
      <vt:lpstr>Planning Council  Membership Roster</vt:lpstr>
      <vt:lpstr>Planning Council  Membership Roster</vt:lpstr>
      <vt:lpstr>Planning Council Membership  Roster - Checkpoints</vt:lpstr>
      <vt:lpstr>SF 424A</vt:lpstr>
      <vt:lpstr>SF 424A</vt:lpstr>
      <vt:lpstr>SF 424A - Checkpoints</vt:lpstr>
      <vt:lpstr>Budget Narrative</vt:lpstr>
      <vt:lpstr> Budget Narrative</vt:lpstr>
      <vt:lpstr>Budget Narrative</vt:lpstr>
      <vt:lpstr>Budget Narrative – Checkpoints</vt:lpstr>
      <vt:lpstr>Implementation Plan</vt:lpstr>
      <vt:lpstr>Implementation Plan  Key Components</vt:lpstr>
      <vt:lpstr>Implementation Plan Goals</vt:lpstr>
      <vt:lpstr>Implementation Plan  Objectives</vt:lpstr>
      <vt:lpstr>Implementation Plan  Outcomes</vt:lpstr>
      <vt:lpstr>Example of Goal, Objective,  and Outcome </vt:lpstr>
      <vt:lpstr>PowerPoint Presentation</vt:lpstr>
      <vt:lpstr>Implementation  Plan - Checkpoints</vt:lpstr>
      <vt:lpstr>Consolidated List of Contracts</vt:lpstr>
      <vt:lpstr>CLC Components</vt:lpstr>
      <vt:lpstr>PowerPoint Presentation</vt:lpstr>
      <vt:lpstr>CLC - Checkpoints</vt:lpstr>
      <vt:lpstr>Contract Review  Certification (CRC)</vt:lpstr>
      <vt:lpstr>CRC  </vt:lpstr>
      <vt:lpstr>CRC - Checkpoints </vt:lpstr>
      <vt:lpstr> End of Program Terms  </vt:lpstr>
      <vt:lpstr>   Exercise and Questions  </vt:lpstr>
      <vt:lpstr> WICY Expenditures Table</vt:lpstr>
      <vt:lpstr>WICY Waivers</vt:lpstr>
      <vt:lpstr>PowerPoint Presentation</vt:lpstr>
      <vt:lpstr>WICY Expenditures  Table - Checkpoints</vt:lpstr>
      <vt:lpstr>Final Part A and MAI  Expenditure Report</vt:lpstr>
      <vt:lpstr>PowerPoint Presentation</vt:lpstr>
      <vt:lpstr>Final Part A &amp; MAI Expenditure  Report  - Checkpoints</vt:lpstr>
      <vt:lpstr>Maintenance of Effort (MOE)  </vt:lpstr>
      <vt:lpstr>PowerPoint Presentation</vt:lpstr>
      <vt:lpstr>   Questions  </vt:lpstr>
      <vt:lpstr>Fiscal Accountability and  Improper Payments</vt:lpstr>
      <vt:lpstr>Improper Payments</vt:lpstr>
      <vt:lpstr>Improper Payments</vt:lpstr>
      <vt:lpstr>Improper Payments</vt:lpstr>
      <vt:lpstr>Improper Payments</vt:lpstr>
      <vt:lpstr>Improper Payments</vt:lpstr>
      <vt:lpstr>Improper Payments</vt:lpstr>
      <vt:lpstr>Improper Payments</vt:lpstr>
      <vt:lpstr>   Questions  </vt:lpstr>
      <vt:lpstr>Contact Information</vt:lpstr>
    </vt:vector>
  </TitlesOfParts>
  <Company>Phillips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INSTITUTE:  THE REQUIREMENTS – PART I   November 27, 2012</dc:title>
  <dc:creator>Harold Phillips</dc:creator>
  <cp:lastModifiedBy>Alan Gambrell</cp:lastModifiedBy>
  <cp:revision>150</cp:revision>
  <cp:lastPrinted>2013-07-23T18:13:54Z</cp:lastPrinted>
  <dcterms:created xsi:type="dcterms:W3CDTF">2013-01-30T06:43:50Z</dcterms:created>
  <dcterms:modified xsi:type="dcterms:W3CDTF">2014-01-29T20:44:45Z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0x01010017485AB3957B104A8584D7A16B5629A7</vt:lpwstr>
  </property>
  <property fmtid="{D5CDD505-2E9C-101B-9397-08002B2CF9AE}" pid="3" name="_dlc_DocIdItemGuid">
    <vt:lpwstr>3d22c2ae-8724-406d-a35e-f25992d6e4dd</vt:lpwstr>
  </property>
</Properties>
</file>