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695" r:id="rId3"/>
    <p:sldMasterId id="2147483720" r:id="rId4"/>
    <p:sldMasterId id="2147483732" r:id="rId5"/>
    <p:sldMasterId id="2147483744" r:id="rId6"/>
    <p:sldMasterId id="2147483756" r:id="rId7"/>
    <p:sldMasterId id="2147483769" r:id="rId8"/>
    <p:sldMasterId id="2147484625" r:id="rId9"/>
    <p:sldMasterId id="2147484637" r:id="rId10"/>
    <p:sldMasterId id="2147484651" r:id="rId11"/>
    <p:sldMasterId id="2147484663" r:id="rId12"/>
    <p:sldMasterId id="2147484675" r:id="rId13"/>
    <p:sldMasterId id="2147484687" r:id="rId14"/>
    <p:sldMasterId id="2147484699" r:id="rId15"/>
  </p:sldMasterIdLst>
  <p:notesMasterIdLst>
    <p:notesMasterId r:id="rId146"/>
  </p:notesMasterIdLst>
  <p:sldIdLst>
    <p:sldId id="268" r:id="rId16"/>
    <p:sldId id="521" r:id="rId17"/>
    <p:sldId id="300" r:id="rId18"/>
    <p:sldId id="301" r:id="rId19"/>
    <p:sldId id="303" r:id="rId20"/>
    <p:sldId id="305" r:id="rId21"/>
    <p:sldId id="312" r:id="rId22"/>
    <p:sldId id="471" r:id="rId23"/>
    <p:sldId id="441" r:id="rId24"/>
    <p:sldId id="322" r:id="rId25"/>
    <p:sldId id="439" r:id="rId26"/>
    <p:sldId id="324" r:id="rId27"/>
    <p:sldId id="437" r:id="rId28"/>
    <p:sldId id="435" r:id="rId29"/>
    <p:sldId id="436" r:id="rId30"/>
    <p:sldId id="323" r:id="rId31"/>
    <p:sldId id="429" r:id="rId32"/>
    <p:sldId id="472" r:id="rId33"/>
    <p:sldId id="428" r:id="rId34"/>
    <p:sldId id="424" r:id="rId35"/>
    <p:sldId id="425" r:id="rId36"/>
    <p:sldId id="430" r:id="rId37"/>
    <p:sldId id="431" r:id="rId38"/>
    <p:sldId id="443" r:id="rId39"/>
    <p:sldId id="440" r:id="rId40"/>
    <p:sldId id="444" r:id="rId41"/>
    <p:sldId id="445" r:id="rId42"/>
    <p:sldId id="446" r:id="rId43"/>
    <p:sldId id="447" r:id="rId44"/>
    <p:sldId id="448" r:id="rId45"/>
    <p:sldId id="452" r:id="rId46"/>
    <p:sldId id="453" r:id="rId47"/>
    <p:sldId id="454" r:id="rId48"/>
    <p:sldId id="455" r:id="rId49"/>
    <p:sldId id="456" r:id="rId50"/>
    <p:sldId id="457" r:id="rId51"/>
    <p:sldId id="459" r:id="rId52"/>
    <p:sldId id="426" r:id="rId53"/>
    <p:sldId id="336" r:id="rId54"/>
    <p:sldId id="337" r:id="rId55"/>
    <p:sldId id="338" r:id="rId56"/>
    <p:sldId id="339" r:id="rId57"/>
    <p:sldId id="340" r:id="rId58"/>
    <p:sldId id="341" r:id="rId59"/>
    <p:sldId id="342" r:id="rId60"/>
    <p:sldId id="343" r:id="rId61"/>
    <p:sldId id="344" r:id="rId62"/>
    <p:sldId id="345" r:id="rId63"/>
    <p:sldId id="461" r:id="rId64"/>
    <p:sldId id="462" r:id="rId65"/>
    <p:sldId id="391" r:id="rId66"/>
    <p:sldId id="463" r:id="rId67"/>
    <p:sldId id="392" r:id="rId68"/>
    <p:sldId id="393" r:id="rId69"/>
    <p:sldId id="394" r:id="rId70"/>
    <p:sldId id="395" r:id="rId71"/>
    <p:sldId id="396" r:id="rId72"/>
    <p:sldId id="397" r:id="rId73"/>
    <p:sldId id="398" r:id="rId74"/>
    <p:sldId id="405" r:id="rId75"/>
    <p:sldId id="406" r:id="rId76"/>
    <p:sldId id="399" r:id="rId77"/>
    <p:sldId id="400" r:id="rId78"/>
    <p:sldId id="401" r:id="rId79"/>
    <p:sldId id="402" r:id="rId80"/>
    <p:sldId id="403" r:id="rId81"/>
    <p:sldId id="404" r:id="rId82"/>
    <p:sldId id="460" r:id="rId83"/>
    <p:sldId id="379" r:id="rId84"/>
    <p:sldId id="466" r:id="rId85"/>
    <p:sldId id="467" r:id="rId86"/>
    <p:sldId id="468" r:id="rId87"/>
    <p:sldId id="469" r:id="rId88"/>
    <p:sldId id="370" r:id="rId89"/>
    <p:sldId id="473" r:id="rId90"/>
    <p:sldId id="474" r:id="rId91"/>
    <p:sldId id="476" r:id="rId92"/>
    <p:sldId id="477" r:id="rId93"/>
    <p:sldId id="478" r:id="rId94"/>
    <p:sldId id="479" r:id="rId95"/>
    <p:sldId id="480" r:id="rId96"/>
    <p:sldId id="481" r:id="rId97"/>
    <p:sldId id="482" r:id="rId98"/>
    <p:sldId id="483" r:id="rId99"/>
    <p:sldId id="484" r:id="rId100"/>
    <p:sldId id="485" r:id="rId101"/>
    <p:sldId id="486" r:id="rId102"/>
    <p:sldId id="487" r:id="rId103"/>
    <p:sldId id="488" r:id="rId104"/>
    <p:sldId id="489" r:id="rId105"/>
    <p:sldId id="490" r:id="rId106"/>
    <p:sldId id="491" r:id="rId107"/>
    <p:sldId id="492" r:id="rId108"/>
    <p:sldId id="493" r:id="rId109"/>
    <p:sldId id="494" r:id="rId110"/>
    <p:sldId id="495" r:id="rId111"/>
    <p:sldId id="496" r:id="rId112"/>
    <p:sldId id="497" r:id="rId113"/>
    <p:sldId id="498" r:id="rId114"/>
    <p:sldId id="499" r:id="rId115"/>
    <p:sldId id="500" r:id="rId116"/>
    <p:sldId id="501" r:id="rId117"/>
    <p:sldId id="502" r:id="rId118"/>
    <p:sldId id="503" r:id="rId119"/>
    <p:sldId id="504" r:id="rId120"/>
    <p:sldId id="505" r:id="rId121"/>
    <p:sldId id="506" r:id="rId122"/>
    <p:sldId id="507" r:id="rId123"/>
    <p:sldId id="508" r:id="rId124"/>
    <p:sldId id="509" r:id="rId125"/>
    <p:sldId id="510" r:id="rId126"/>
    <p:sldId id="511" r:id="rId127"/>
    <p:sldId id="512" r:id="rId128"/>
    <p:sldId id="513" r:id="rId129"/>
    <p:sldId id="514" r:id="rId130"/>
    <p:sldId id="515" r:id="rId131"/>
    <p:sldId id="516" r:id="rId132"/>
    <p:sldId id="517" r:id="rId133"/>
    <p:sldId id="522" r:id="rId134"/>
    <p:sldId id="523" r:id="rId135"/>
    <p:sldId id="524" r:id="rId136"/>
    <p:sldId id="525" r:id="rId137"/>
    <p:sldId id="526" r:id="rId138"/>
    <p:sldId id="527" r:id="rId139"/>
    <p:sldId id="528" r:id="rId140"/>
    <p:sldId id="529" r:id="rId141"/>
    <p:sldId id="518" r:id="rId142"/>
    <p:sldId id="519" r:id="rId143"/>
    <p:sldId id="520" r:id="rId144"/>
    <p:sldId id="371" r:id="rId1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87730" autoAdjust="0"/>
  </p:normalViewPr>
  <p:slideViewPr>
    <p:cSldViewPr>
      <p:cViewPr varScale="1">
        <p:scale>
          <a:sx n="150" d="100"/>
          <a:sy n="150" d="100"/>
        </p:scale>
        <p:origin x="-115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07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60" Type="http://schemas.openxmlformats.org/officeDocument/2006/relationships/slide" Target="slides/slide45.xml"/><Relationship Id="rId61" Type="http://schemas.openxmlformats.org/officeDocument/2006/relationships/slide" Target="slides/slide46.xml"/><Relationship Id="rId62" Type="http://schemas.openxmlformats.org/officeDocument/2006/relationships/slide" Target="slides/slide47.xml"/><Relationship Id="rId63" Type="http://schemas.openxmlformats.org/officeDocument/2006/relationships/slide" Target="slides/slide48.xml"/><Relationship Id="rId64" Type="http://schemas.openxmlformats.org/officeDocument/2006/relationships/slide" Target="slides/slide49.xml"/><Relationship Id="rId65" Type="http://schemas.openxmlformats.org/officeDocument/2006/relationships/slide" Target="slides/slide50.xml"/><Relationship Id="rId66" Type="http://schemas.openxmlformats.org/officeDocument/2006/relationships/slide" Target="slides/slide51.xml"/><Relationship Id="rId67" Type="http://schemas.openxmlformats.org/officeDocument/2006/relationships/slide" Target="slides/slide52.xml"/><Relationship Id="rId68" Type="http://schemas.openxmlformats.org/officeDocument/2006/relationships/slide" Target="slides/slide53.xml"/><Relationship Id="rId69" Type="http://schemas.openxmlformats.org/officeDocument/2006/relationships/slide" Target="slides/slide54.xml"/><Relationship Id="rId120" Type="http://schemas.openxmlformats.org/officeDocument/2006/relationships/slide" Target="slides/slide105.xml"/><Relationship Id="rId121" Type="http://schemas.openxmlformats.org/officeDocument/2006/relationships/slide" Target="slides/slide106.xml"/><Relationship Id="rId122" Type="http://schemas.openxmlformats.org/officeDocument/2006/relationships/slide" Target="slides/slide107.xml"/><Relationship Id="rId123" Type="http://schemas.openxmlformats.org/officeDocument/2006/relationships/slide" Target="slides/slide108.xml"/><Relationship Id="rId124" Type="http://schemas.openxmlformats.org/officeDocument/2006/relationships/slide" Target="slides/slide109.xml"/><Relationship Id="rId125" Type="http://schemas.openxmlformats.org/officeDocument/2006/relationships/slide" Target="slides/slide110.xml"/><Relationship Id="rId126" Type="http://schemas.openxmlformats.org/officeDocument/2006/relationships/slide" Target="slides/slide111.xml"/><Relationship Id="rId127" Type="http://schemas.openxmlformats.org/officeDocument/2006/relationships/slide" Target="slides/slide112.xml"/><Relationship Id="rId128" Type="http://schemas.openxmlformats.org/officeDocument/2006/relationships/slide" Target="slides/slide113.xml"/><Relationship Id="rId129" Type="http://schemas.openxmlformats.org/officeDocument/2006/relationships/slide" Target="slides/slide114.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90" Type="http://schemas.openxmlformats.org/officeDocument/2006/relationships/slide" Target="slides/slide75.xml"/><Relationship Id="rId91" Type="http://schemas.openxmlformats.org/officeDocument/2006/relationships/slide" Target="slides/slide76.xml"/><Relationship Id="rId92" Type="http://schemas.openxmlformats.org/officeDocument/2006/relationships/slide" Target="slides/slide77.xml"/><Relationship Id="rId93" Type="http://schemas.openxmlformats.org/officeDocument/2006/relationships/slide" Target="slides/slide78.xml"/><Relationship Id="rId94" Type="http://schemas.openxmlformats.org/officeDocument/2006/relationships/slide" Target="slides/slide79.xml"/><Relationship Id="rId95" Type="http://schemas.openxmlformats.org/officeDocument/2006/relationships/slide" Target="slides/slide80.xml"/><Relationship Id="rId96" Type="http://schemas.openxmlformats.org/officeDocument/2006/relationships/slide" Target="slides/slide81.xml"/><Relationship Id="rId101" Type="http://schemas.openxmlformats.org/officeDocument/2006/relationships/slide" Target="slides/slide86.xml"/><Relationship Id="rId102" Type="http://schemas.openxmlformats.org/officeDocument/2006/relationships/slide" Target="slides/slide87.xml"/><Relationship Id="rId103" Type="http://schemas.openxmlformats.org/officeDocument/2006/relationships/slide" Target="slides/slide88.xml"/><Relationship Id="rId104" Type="http://schemas.openxmlformats.org/officeDocument/2006/relationships/slide" Target="slides/slide89.xml"/><Relationship Id="rId105" Type="http://schemas.openxmlformats.org/officeDocument/2006/relationships/slide" Target="slides/slide90.xml"/><Relationship Id="rId106" Type="http://schemas.openxmlformats.org/officeDocument/2006/relationships/slide" Target="slides/slide91.xml"/><Relationship Id="rId107" Type="http://schemas.openxmlformats.org/officeDocument/2006/relationships/slide" Target="slides/slide92.xml"/><Relationship Id="rId108" Type="http://schemas.openxmlformats.org/officeDocument/2006/relationships/slide" Target="slides/slide93.xml"/><Relationship Id="rId109" Type="http://schemas.openxmlformats.org/officeDocument/2006/relationships/slide" Target="slides/slide94.xml"/><Relationship Id="rId97" Type="http://schemas.openxmlformats.org/officeDocument/2006/relationships/slide" Target="slides/slide82.xml"/><Relationship Id="rId98" Type="http://schemas.openxmlformats.org/officeDocument/2006/relationships/slide" Target="slides/slide83.xml"/><Relationship Id="rId99" Type="http://schemas.openxmlformats.org/officeDocument/2006/relationships/slide" Target="slides/slide84.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 Id="rId46" Type="http://schemas.openxmlformats.org/officeDocument/2006/relationships/slide" Target="slides/slide31.xml"/><Relationship Id="rId47" Type="http://schemas.openxmlformats.org/officeDocument/2006/relationships/slide" Target="slides/slide32.xml"/><Relationship Id="rId48" Type="http://schemas.openxmlformats.org/officeDocument/2006/relationships/slide" Target="slides/slide33.xml"/><Relationship Id="rId49" Type="http://schemas.openxmlformats.org/officeDocument/2006/relationships/slide" Target="slides/slide34.xml"/><Relationship Id="rId100" Type="http://schemas.openxmlformats.org/officeDocument/2006/relationships/slide" Target="slides/slide85.xml"/><Relationship Id="rId150" Type="http://schemas.openxmlformats.org/officeDocument/2006/relationships/theme" Target="theme/theme1.xml"/><Relationship Id="rId151" Type="http://schemas.openxmlformats.org/officeDocument/2006/relationships/tableStyles" Target="tableStyles.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70" Type="http://schemas.openxmlformats.org/officeDocument/2006/relationships/slide" Target="slides/slide55.xml"/><Relationship Id="rId71" Type="http://schemas.openxmlformats.org/officeDocument/2006/relationships/slide" Target="slides/slide56.xml"/><Relationship Id="rId72" Type="http://schemas.openxmlformats.org/officeDocument/2006/relationships/slide" Target="slides/slide57.xml"/><Relationship Id="rId73" Type="http://schemas.openxmlformats.org/officeDocument/2006/relationships/slide" Target="slides/slide58.xml"/><Relationship Id="rId74" Type="http://schemas.openxmlformats.org/officeDocument/2006/relationships/slide" Target="slides/slide59.xml"/><Relationship Id="rId75" Type="http://schemas.openxmlformats.org/officeDocument/2006/relationships/slide" Target="slides/slide60.xml"/><Relationship Id="rId76" Type="http://schemas.openxmlformats.org/officeDocument/2006/relationships/slide" Target="slides/slide61.xml"/><Relationship Id="rId77" Type="http://schemas.openxmlformats.org/officeDocument/2006/relationships/slide" Target="slides/slide62.xml"/><Relationship Id="rId78" Type="http://schemas.openxmlformats.org/officeDocument/2006/relationships/slide" Target="slides/slide63.xml"/><Relationship Id="rId79" Type="http://schemas.openxmlformats.org/officeDocument/2006/relationships/slide" Target="slides/slide64.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130" Type="http://schemas.openxmlformats.org/officeDocument/2006/relationships/slide" Target="slides/slide115.xml"/><Relationship Id="rId131" Type="http://schemas.openxmlformats.org/officeDocument/2006/relationships/slide" Target="slides/slide116.xml"/><Relationship Id="rId132" Type="http://schemas.openxmlformats.org/officeDocument/2006/relationships/slide" Target="slides/slide117.xml"/><Relationship Id="rId133" Type="http://schemas.openxmlformats.org/officeDocument/2006/relationships/slide" Target="slides/slide118.xml"/><Relationship Id="rId134" Type="http://schemas.openxmlformats.org/officeDocument/2006/relationships/slide" Target="slides/slide119.xml"/><Relationship Id="rId135" Type="http://schemas.openxmlformats.org/officeDocument/2006/relationships/slide" Target="slides/slide120.xml"/><Relationship Id="rId136" Type="http://schemas.openxmlformats.org/officeDocument/2006/relationships/slide" Target="slides/slide121.xml"/><Relationship Id="rId137" Type="http://schemas.openxmlformats.org/officeDocument/2006/relationships/slide" Target="slides/slide122.xml"/><Relationship Id="rId138" Type="http://schemas.openxmlformats.org/officeDocument/2006/relationships/slide" Target="slides/slide123.xml"/><Relationship Id="rId139" Type="http://schemas.openxmlformats.org/officeDocument/2006/relationships/slide" Target="slides/slide1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50" Type="http://schemas.openxmlformats.org/officeDocument/2006/relationships/slide" Target="slides/slide35.xml"/><Relationship Id="rId51" Type="http://schemas.openxmlformats.org/officeDocument/2006/relationships/slide" Target="slides/slide36.xml"/><Relationship Id="rId52" Type="http://schemas.openxmlformats.org/officeDocument/2006/relationships/slide" Target="slides/slide37.xml"/><Relationship Id="rId53" Type="http://schemas.openxmlformats.org/officeDocument/2006/relationships/slide" Target="slides/slide38.xml"/><Relationship Id="rId54" Type="http://schemas.openxmlformats.org/officeDocument/2006/relationships/slide" Target="slides/slide39.xml"/><Relationship Id="rId55" Type="http://schemas.openxmlformats.org/officeDocument/2006/relationships/slide" Target="slides/slide40.xml"/><Relationship Id="rId56" Type="http://schemas.openxmlformats.org/officeDocument/2006/relationships/slide" Target="slides/slide41.xml"/><Relationship Id="rId57" Type="http://schemas.openxmlformats.org/officeDocument/2006/relationships/slide" Target="slides/slide42.xml"/><Relationship Id="rId58" Type="http://schemas.openxmlformats.org/officeDocument/2006/relationships/slide" Target="slides/slide43.xml"/><Relationship Id="rId59" Type="http://schemas.openxmlformats.org/officeDocument/2006/relationships/slide" Target="slides/slide44.xml"/><Relationship Id="rId110" Type="http://schemas.openxmlformats.org/officeDocument/2006/relationships/slide" Target="slides/slide95.xml"/><Relationship Id="rId111" Type="http://schemas.openxmlformats.org/officeDocument/2006/relationships/slide" Target="slides/slide96.xml"/><Relationship Id="rId112" Type="http://schemas.openxmlformats.org/officeDocument/2006/relationships/slide" Target="slides/slide97.xml"/><Relationship Id="rId113" Type="http://schemas.openxmlformats.org/officeDocument/2006/relationships/slide" Target="slides/slide98.xml"/><Relationship Id="rId114" Type="http://schemas.openxmlformats.org/officeDocument/2006/relationships/slide" Target="slides/slide99.xml"/><Relationship Id="rId115" Type="http://schemas.openxmlformats.org/officeDocument/2006/relationships/slide" Target="slides/slide100.xml"/><Relationship Id="rId116" Type="http://schemas.openxmlformats.org/officeDocument/2006/relationships/slide" Target="slides/slide101.xml"/><Relationship Id="rId117" Type="http://schemas.openxmlformats.org/officeDocument/2006/relationships/slide" Target="slides/slide102.xml"/><Relationship Id="rId118" Type="http://schemas.openxmlformats.org/officeDocument/2006/relationships/slide" Target="slides/slide103.xml"/><Relationship Id="rId119" Type="http://schemas.openxmlformats.org/officeDocument/2006/relationships/slide" Target="slides/slide104.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80" Type="http://schemas.openxmlformats.org/officeDocument/2006/relationships/slide" Target="slides/slide65.xml"/><Relationship Id="rId81" Type="http://schemas.openxmlformats.org/officeDocument/2006/relationships/slide" Target="slides/slide66.xml"/><Relationship Id="rId82" Type="http://schemas.openxmlformats.org/officeDocument/2006/relationships/slide" Target="slides/slide67.xml"/><Relationship Id="rId83" Type="http://schemas.openxmlformats.org/officeDocument/2006/relationships/slide" Target="slides/slide68.xml"/><Relationship Id="rId84" Type="http://schemas.openxmlformats.org/officeDocument/2006/relationships/slide" Target="slides/slide69.xml"/><Relationship Id="rId85" Type="http://schemas.openxmlformats.org/officeDocument/2006/relationships/slide" Target="slides/slide70.xml"/><Relationship Id="rId86" Type="http://schemas.openxmlformats.org/officeDocument/2006/relationships/slide" Target="slides/slide71.xml"/><Relationship Id="rId87" Type="http://schemas.openxmlformats.org/officeDocument/2006/relationships/slide" Target="slides/slide72.xml"/><Relationship Id="rId88" Type="http://schemas.openxmlformats.org/officeDocument/2006/relationships/slide" Target="slides/slide73.xml"/><Relationship Id="rId89" Type="http://schemas.openxmlformats.org/officeDocument/2006/relationships/slide" Target="slides/slide74.xml"/><Relationship Id="rId140" Type="http://schemas.openxmlformats.org/officeDocument/2006/relationships/slide" Target="slides/slide125.xml"/><Relationship Id="rId141" Type="http://schemas.openxmlformats.org/officeDocument/2006/relationships/slide" Target="slides/slide126.xml"/><Relationship Id="rId142" Type="http://schemas.openxmlformats.org/officeDocument/2006/relationships/slide" Target="slides/slide127.xml"/><Relationship Id="rId143" Type="http://schemas.openxmlformats.org/officeDocument/2006/relationships/slide" Target="slides/slide128.xml"/><Relationship Id="rId144" Type="http://schemas.openxmlformats.org/officeDocument/2006/relationships/slide" Target="slides/slide129.xml"/><Relationship Id="rId145" Type="http://schemas.openxmlformats.org/officeDocument/2006/relationships/slide" Target="slides/slide130.xml"/><Relationship Id="rId146" Type="http://schemas.openxmlformats.org/officeDocument/2006/relationships/notesMaster" Target="notesMasters/notesMaster1.xml"/><Relationship Id="rId147" Type="http://schemas.openxmlformats.org/officeDocument/2006/relationships/printerSettings" Target="printerSettings/printerSettings1.bin"/><Relationship Id="rId148" Type="http://schemas.openxmlformats.org/officeDocument/2006/relationships/presProps" Target="presProps.xml"/><Relationship Id="rId14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richc.RDE_NT\Desktop\SurveySummary_11142010.xls"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richc\Desktop\Results\SurveySummary_11142010.xls"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richc\Desktop\Results\SurveySummary_1114201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1" i="0" u="none" strike="noStrike" baseline="0">
                <a:solidFill>
                  <a:srgbClr val="333333"/>
                </a:solidFill>
                <a:latin typeface="Microsoft Sans Serif"/>
                <a:ea typeface="Microsoft Sans Serif"/>
                <a:cs typeface="Microsoft Sans Serif"/>
              </a:defRPr>
            </a:pPr>
            <a:r>
              <a:rPr lang="en-US"/>
              <a:t>Have you participated in providing feedback on the design or enhancement of e2Hawaii at all?</a:t>
            </a:r>
          </a:p>
        </c:rich>
      </c:tx>
      <c:layout/>
      <c:overlay val="0"/>
      <c:spPr>
        <a:noFill/>
        <a:ln w="25400">
          <a:noFill/>
        </a:ln>
      </c:spPr>
    </c:title>
    <c:autoTitleDeleted val="0"/>
    <c:plotArea>
      <c:layout/>
      <c:pieChart>
        <c:varyColors val="1"/>
        <c:ser>
          <c:idx val="0"/>
          <c:order val="0"/>
          <c:spPr>
            <a:solidFill>
              <a:srgbClr val="9999FF"/>
            </a:solidFill>
            <a:ln w="12700">
              <a:solidFill>
                <a:srgbClr val="333333"/>
              </a:solidFill>
              <a:prstDash val="solid"/>
            </a:ln>
          </c:spPr>
          <c:dPt>
            <c:idx val="1"/>
            <c:bubble3D val="0"/>
            <c:spPr>
              <a:solidFill>
                <a:srgbClr val="993366"/>
              </a:solidFill>
              <a:ln w="12700">
                <a:solidFill>
                  <a:srgbClr val="333333"/>
                </a:solidFill>
                <a:prstDash val="solid"/>
              </a:ln>
            </c:spPr>
          </c:dPt>
          <c:cat>
            <c:strRef>
              <c:f>'Question 1'!$A$4:$A$5</c:f>
              <c:strCache>
                <c:ptCount val="2"/>
                <c:pt idx="0">
                  <c:v>Yes</c:v>
                </c:pt>
                <c:pt idx="1">
                  <c:v>No</c:v>
                </c:pt>
              </c:strCache>
            </c:strRef>
          </c:cat>
          <c:val>
            <c:numRef>
              <c:f>'Question 1'!$C$4:$C$5</c:f>
              <c:numCache>
                <c:formatCode>0.0%</c:formatCode>
                <c:ptCount val="2"/>
                <c:pt idx="0">
                  <c:v>0.885</c:v>
                </c:pt>
                <c:pt idx="1">
                  <c:v>0.115</c:v>
                </c:pt>
              </c:numCache>
            </c:numRef>
          </c:val>
        </c:ser>
        <c:dLbls>
          <c:showLegendKey val="0"/>
          <c:showVal val="0"/>
          <c:showCatName val="0"/>
          <c:showSerName val="0"/>
          <c:showPercent val="0"/>
          <c:showBubbleSize val="0"/>
          <c:showLeaderLines val="1"/>
        </c:dLbls>
        <c:firstSliceAng val="0"/>
      </c:pieChart>
      <c:spPr>
        <a:solidFill>
          <a:srgbClr val="EEEEEE"/>
        </a:solidFill>
        <a:ln w="25400">
          <a:noFill/>
        </a:ln>
      </c:spPr>
    </c:plotArea>
    <c:legend>
      <c:legendPos val="r"/>
      <c:layout/>
      <c:overlay val="0"/>
      <c:spPr>
        <a:solidFill>
          <a:srgbClr val="FFFFFF"/>
        </a:solidFill>
        <a:ln w="3175">
          <a:solidFill>
            <a:srgbClr val="333333"/>
          </a:solidFill>
          <a:prstDash val="solid"/>
        </a:ln>
      </c:spPr>
      <c:txPr>
        <a:bodyPr/>
        <a:lstStyle/>
        <a:p>
          <a:pPr>
            <a:defRPr sz="845" b="0" i="0" u="none" strike="noStrike" baseline="0">
              <a:solidFill>
                <a:srgbClr val="333333"/>
              </a:solidFill>
              <a:latin typeface="Microsoft Sans Serif"/>
              <a:ea typeface="Microsoft Sans Serif"/>
              <a:cs typeface="Microsoft Sans Serif"/>
            </a:defRPr>
          </a:pPr>
          <a:endParaRPr lang="en-US"/>
        </a:p>
      </c:txPr>
    </c:legend>
    <c:plotVisOnly val="1"/>
    <c:dispBlanksAs val="zero"/>
    <c:showDLblsOverMax val="0"/>
  </c:chart>
  <c:spPr>
    <a:solidFill>
      <a:srgbClr val="EEEEEE"/>
    </a:solidFill>
    <a:ln w="3175">
      <a:solidFill>
        <a:srgbClr val="333333"/>
      </a:solidFill>
      <a:prstDash val="solid"/>
    </a:ln>
  </c:spPr>
  <c:txPr>
    <a:bodyPr/>
    <a:lstStyle/>
    <a:p>
      <a:pPr>
        <a:defRPr sz="1000" b="0" i="0" u="none" strike="noStrike" baseline="0">
          <a:solidFill>
            <a:srgbClr val="333333"/>
          </a:solidFill>
          <a:latin typeface="Microsoft Sans Serif"/>
          <a:ea typeface="Microsoft Sans Serif"/>
          <a:cs typeface="Microsoft Sans Serif"/>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1" i="0" u="none" strike="noStrike" baseline="0">
                <a:solidFill>
                  <a:srgbClr val="000000"/>
                </a:solidFill>
                <a:latin typeface="Microsoft Sans Serif"/>
                <a:ea typeface="Microsoft Sans Serif"/>
                <a:cs typeface="Microsoft Sans Serif"/>
              </a:defRPr>
            </a:pPr>
            <a:r>
              <a:rPr lang="en-US"/>
              <a:t>Do you or your staff consistently use Reports to understand client demographics, needs or health outcomes?</a:t>
            </a:r>
          </a:p>
        </c:rich>
      </c:tx>
      <c:overlay val="0"/>
      <c:spPr>
        <a:noFill/>
        <a:ln w="25400">
          <a:noFill/>
        </a:ln>
      </c:spPr>
    </c:title>
    <c:autoTitleDeleted val="0"/>
    <c:plotArea>
      <c:layout/>
      <c:barChart>
        <c:barDir val="col"/>
        <c:grouping val="clustered"/>
        <c:varyColors val="0"/>
        <c:ser>
          <c:idx val="0"/>
          <c:order val="0"/>
          <c:spPr>
            <a:solidFill>
              <a:srgbClr val="9999FF"/>
            </a:solidFill>
            <a:ln w="12700">
              <a:solidFill>
                <a:srgbClr val="000000"/>
              </a:solidFill>
              <a:prstDash val="solid"/>
            </a:ln>
          </c:spPr>
          <c:invertIfNegative val="0"/>
          <c:dPt>
            <c:idx val="1"/>
            <c:invertIfNegative val="0"/>
            <c:bubble3D val="0"/>
            <c:spPr>
              <a:solidFill>
                <a:srgbClr val="993366"/>
              </a:solidFill>
              <a:ln w="12700">
                <a:solidFill>
                  <a:srgbClr val="000000"/>
                </a:solidFill>
                <a:prstDash val="solid"/>
              </a:ln>
            </c:spPr>
          </c:dPt>
          <c:cat>
            <c:strRef>
              <c:f>'Question 6'!$A$4:$A$5</c:f>
              <c:strCache>
                <c:ptCount val="2"/>
                <c:pt idx="0">
                  <c:v>e2</c:v>
                </c:pt>
                <c:pt idx="1">
                  <c:v>Reggie</c:v>
                </c:pt>
              </c:strCache>
            </c:strRef>
          </c:cat>
          <c:val>
            <c:numRef>
              <c:f>'Question 6'!$C$4:$C$5</c:f>
              <c:numCache>
                <c:formatCode>0.0%</c:formatCode>
                <c:ptCount val="2"/>
                <c:pt idx="0">
                  <c:v>0.333000000000002</c:v>
                </c:pt>
                <c:pt idx="1">
                  <c:v>0.272</c:v>
                </c:pt>
              </c:numCache>
            </c:numRef>
          </c:val>
        </c:ser>
        <c:dLbls>
          <c:showLegendKey val="0"/>
          <c:showVal val="0"/>
          <c:showCatName val="0"/>
          <c:showSerName val="0"/>
          <c:showPercent val="0"/>
          <c:showBubbleSize val="0"/>
        </c:dLbls>
        <c:gapWidth val="100"/>
        <c:axId val="2020541208"/>
        <c:axId val="2020287864"/>
      </c:barChart>
      <c:catAx>
        <c:axId val="2020541208"/>
        <c:scaling>
          <c:orientation val="minMax"/>
        </c:scaling>
        <c:delete val="0"/>
        <c:axPos val="b"/>
        <c:majorTickMark val="out"/>
        <c:minorTickMark val="none"/>
        <c:tickLblPos val="nextTo"/>
        <c:crossAx val="2020287864"/>
        <c:crosses val="autoZero"/>
        <c:auto val="1"/>
        <c:lblAlgn val="ctr"/>
        <c:lblOffset val="100"/>
        <c:noMultiLvlLbl val="0"/>
      </c:catAx>
      <c:valAx>
        <c:axId val="2020287864"/>
        <c:scaling>
          <c:orientation val="minMax"/>
        </c:scaling>
        <c:delete val="0"/>
        <c:axPos val="l"/>
        <c:majorGridlines/>
        <c:numFmt formatCode="0.0%" sourceLinked="1"/>
        <c:majorTickMark val="out"/>
        <c:minorTickMark val="none"/>
        <c:tickLblPos val="nextTo"/>
        <c:crossAx val="2020541208"/>
        <c:crosses val="autoZero"/>
        <c:crossBetween val="between"/>
      </c:valAx>
      <c:spPr>
        <a:solidFill>
          <a:srgbClr val="EEEEEE"/>
        </a:solidFill>
        <a:ln w="25400">
          <a:noFill/>
        </a:ln>
      </c:spPr>
    </c:plotArea>
    <c:legend>
      <c:legendPos val="r"/>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Microsoft Sans Serif"/>
              <a:ea typeface="Microsoft Sans Serif"/>
              <a:cs typeface="Microsoft Sans Serif"/>
            </a:defRPr>
          </a:pPr>
          <a:endParaRPr lang="en-US"/>
        </a:p>
      </c:txPr>
    </c:legend>
    <c:plotVisOnly val="1"/>
    <c:dispBlanksAs val="zero"/>
    <c:showDLblsOverMax val="0"/>
  </c:chart>
  <c:spPr>
    <a:solidFill>
      <a:srgbClr val="EEEEEE"/>
    </a:solidFill>
    <a:ln w="3175">
      <a:solidFill>
        <a:srgbClr val="000000"/>
      </a:solid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1" i="0" u="none" strike="noStrike" baseline="0">
                <a:solidFill>
                  <a:srgbClr val="000000"/>
                </a:solidFill>
                <a:latin typeface="Microsoft Sans Serif"/>
                <a:ea typeface="Microsoft Sans Serif"/>
                <a:cs typeface="Microsoft Sans Serif"/>
              </a:defRPr>
            </a:pPr>
            <a:r>
              <a:rPr lang="en-US"/>
              <a:t>e2Hawaii vs Reggie - Do you view client's past treatment history before planning and providing services to consumers prior to each visit? </a:t>
            </a:r>
          </a:p>
        </c:rich>
      </c:tx>
      <c:overlay val="0"/>
      <c:spPr>
        <a:noFill/>
        <a:ln w="25400">
          <a:noFill/>
        </a:ln>
      </c:spPr>
    </c:title>
    <c:autoTitleDeleted val="0"/>
    <c:plotArea>
      <c:layout/>
      <c:barChart>
        <c:barDir val="col"/>
        <c:grouping val="clustered"/>
        <c:varyColors val="0"/>
        <c:ser>
          <c:idx val="0"/>
          <c:order val="0"/>
          <c:spPr>
            <a:solidFill>
              <a:srgbClr val="9999FF"/>
            </a:solidFill>
            <a:ln w="12700">
              <a:solidFill>
                <a:srgbClr val="000000"/>
              </a:solidFill>
              <a:prstDash val="solid"/>
            </a:ln>
          </c:spPr>
          <c:invertIfNegative val="0"/>
          <c:dPt>
            <c:idx val="1"/>
            <c:invertIfNegative val="0"/>
            <c:bubble3D val="0"/>
            <c:spPr>
              <a:solidFill>
                <a:srgbClr val="993366"/>
              </a:solidFill>
              <a:ln w="12700">
                <a:solidFill>
                  <a:srgbClr val="000000"/>
                </a:solidFill>
                <a:prstDash val="solid"/>
              </a:ln>
            </c:spPr>
          </c:dPt>
          <c:cat>
            <c:strRef>
              <c:f>'Question 5'!$A$4:$A$5</c:f>
              <c:strCache>
                <c:ptCount val="2"/>
                <c:pt idx="0">
                  <c:v>e2 Hawaii</c:v>
                </c:pt>
                <c:pt idx="1">
                  <c:v>Reggie</c:v>
                </c:pt>
              </c:strCache>
            </c:strRef>
          </c:cat>
          <c:val>
            <c:numRef>
              <c:f>'Question 5'!$C$4:$C$5</c:f>
              <c:numCache>
                <c:formatCode>0.0%</c:formatCode>
                <c:ptCount val="2"/>
                <c:pt idx="0">
                  <c:v>0.708000000000001</c:v>
                </c:pt>
                <c:pt idx="1">
                  <c:v>0.272</c:v>
                </c:pt>
              </c:numCache>
            </c:numRef>
          </c:val>
        </c:ser>
        <c:dLbls>
          <c:showLegendKey val="0"/>
          <c:showVal val="0"/>
          <c:showCatName val="0"/>
          <c:showSerName val="0"/>
          <c:showPercent val="0"/>
          <c:showBubbleSize val="0"/>
        </c:dLbls>
        <c:gapWidth val="100"/>
        <c:axId val="2101723096"/>
        <c:axId val="2101726072"/>
      </c:barChart>
      <c:catAx>
        <c:axId val="2101723096"/>
        <c:scaling>
          <c:orientation val="minMax"/>
        </c:scaling>
        <c:delete val="0"/>
        <c:axPos val="b"/>
        <c:majorTickMark val="out"/>
        <c:minorTickMark val="none"/>
        <c:tickLblPos val="nextTo"/>
        <c:crossAx val="2101726072"/>
        <c:crosses val="autoZero"/>
        <c:auto val="1"/>
        <c:lblAlgn val="ctr"/>
        <c:lblOffset val="100"/>
        <c:noMultiLvlLbl val="0"/>
      </c:catAx>
      <c:valAx>
        <c:axId val="2101726072"/>
        <c:scaling>
          <c:orientation val="minMax"/>
        </c:scaling>
        <c:delete val="0"/>
        <c:axPos val="l"/>
        <c:majorGridlines/>
        <c:numFmt formatCode="0.0%" sourceLinked="1"/>
        <c:majorTickMark val="out"/>
        <c:minorTickMark val="none"/>
        <c:tickLblPos val="nextTo"/>
        <c:crossAx val="2101723096"/>
        <c:crosses val="autoZero"/>
        <c:crossBetween val="between"/>
      </c:valAx>
      <c:spPr>
        <a:solidFill>
          <a:srgbClr val="EEEEEE"/>
        </a:solidFill>
        <a:ln w="25400">
          <a:noFill/>
        </a:ln>
      </c:spPr>
    </c:plotArea>
    <c:legend>
      <c:legendPos val="r"/>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Microsoft Sans Serif"/>
              <a:ea typeface="Microsoft Sans Serif"/>
              <a:cs typeface="Microsoft Sans Serif"/>
            </a:defRPr>
          </a:pPr>
          <a:endParaRPr lang="en-US"/>
        </a:p>
      </c:txPr>
    </c:legend>
    <c:plotVisOnly val="1"/>
    <c:dispBlanksAs val="zero"/>
    <c:showDLblsOverMax val="0"/>
  </c:chart>
  <c:spPr>
    <a:solidFill>
      <a:srgbClr val="EEEEEE"/>
    </a:solidFill>
    <a:ln w="3175">
      <a:solidFill>
        <a:srgbClr val="000000"/>
      </a:solidFill>
      <a:prstDash val="solid"/>
    </a:ln>
  </c:spPr>
  <c:txPr>
    <a:bodyPr/>
    <a:lstStyle/>
    <a:p>
      <a:pPr>
        <a:defRPr sz="1000" b="0" i="0" u="none" strike="noStrike" baseline="0">
          <a:solidFill>
            <a:srgbClr val="000000"/>
          </a:solidFill>
          <a:latin typeface="Microsoft Sans Serif"/>
          <a:ea typeface="Microsoft Sans Serif"/>
          <a:cs typeface="Microsoft Sans Serif"/>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0AC4E6-FD26-9540-9E1C-05AC05FC4FF7}" type="doc">
      <dgm:prSet loTypeId="urn:microsoft.com/office/officeart/2005/8/layout/cycle4#1" loCatId="" qsTypeId="urn:microsoft.com/office/officeart/2005/8/quickstyle/simple4" qsCatId="simple" csTypeId="urn:microsoft.com/office/officeart/2005/8/colors/accent1_2#2" csCatId="accent1" phldr="1"/>
      <dgm:spPr/>
      <dgm:t>
        <a:bodyPr/>
        <a:lstStyle/>
        <a:p>
          <a:endParaRPr lang="en-US"/>
        </a:p>
      </dgm:t>
    </dgm:pt>
    <dgm:pt modelId="{9FD1AB81-9445-C44B-8BFF-ECE80658BFFE}">
      <dgm:prSet phldrT="[Text]" custT="1"/>
      <dgm:spPr/>
      <dgm:t>
        <a:bodyPr/>
        <a:lstStyle/>
        <a:p>
          <a:pPr algn="ctr"/>
          <a:r>
            <a:rPr lang="en-US" sz="1600" b="1" i="0" dirty="0" smtClean="0"/>
            <a:t>Housing</a:t>
          </a:r>
          <a:endParaRPr lang="en-US" sz="1600" b="1" i="0" dirty="0"/>
        </a:p>
      </dgm:t>
    </dgm:pt>
    <dgm:pt modelId="{A9C51580-2DA9-A449-A6F0-162E057E63FE}" type="parTrans" cxnId="{8A2E0EFC-E17D-5C41-9834-F218A11FEF16}">
      <dgm:prSet/>
      <dgm:spPr/>
      <dgm:t>
        <a:bodyPr/>
        <a:lstStyle/>
        <a:p>
          <a:endParaRPr lang="en-US"/>
        </a:p>
      </dgm:t>
    </dgm:pt>
    <dgm:pt modelId="{DBE0C1C9-6991-674C-88B7-D81871D7C2B9}" type="sibTrans" cxnId="{8A2E0EFC-E17D-5C41-9834-F218A11FEF16}">
      <dgm:prSet/>
      <dgm:spPr/>
      <dgm:t>
        <a:bodyPr/>
        <a:lstStyle/>
        <a:p>
          <a:endParaRPr lang="en-US"/>
        </a:p>
      </dgm:t>
    </dgm:pt>
    <dgm:pt modelId="{D72217DE-7D4C-FB40-A8E1-13D96C791C00}">
      <dgm:prSet phldrT="[Text]"/>
      <dgm:spPr/>
      <dgm:t>
        <a:bodyPr/>
        <a:lstStyle/>
        <a:p>
          <a:r>
            <a:rPr lang="en-US" dirty="0" smtClean="0"/>
            <a:t>HOPWA</a:t>
          </a:r>
          <a:endParaRPr lang="en-US" dirty="0"/>
        </a:p>
      </dgm:t>
    </dgm:pt>
    <dgm:pt modelId="{EF0E6D7C-6D05-324A-8919-88B2FF51FA35}" type="parTrans" cxnId="{9AAB418B-925C-154E-86D8-FB2AEA8134DC}">
      <dgm:prSet/>
      <dgm:spPr/>
      <dgm:t>
        <a:bodyPr/>
        <a:lstStyle/>
        <a:p>
          <a:endParaRPr lang="en-US"/>
        </a:p>
      </dgm:t>
    </dgm:pt>
    <dgm:pt modelId="{3515CD4B-83D9-E142-8689-10D5DB710C9D}" type="sibTrans" cxnId="{9AAB418B-925C-154E-86D8-FB2AEA8134DC}">
      <dgm:prSet/>
      <dgm:spPr/>
      <dgm:t>
        <a:bodyPr/>
        <a:lstStyle/>
        <a:p>
          <a:endParaRPr lang="en-US"/>
        </a:p>
      </dgm:t>
    </dgm:pt>
    <dgm:pt modelId="{D3408138-D574-8B4F-A5B5-4FC23BB67A08}">
      <dgm:prSet phldrT="[Text]" custT="1"/>
      <dgm:spPr/>
      <dgm:t>
        <a:bodyPr/>
        <a:lstStyle/>
        <a:p>
          <a:r>
            <a:rPr lang="en-US" sz="1600" b="1" i="0" dirty="0" smtClean="0"/>
            <a:t>Medical / Clinical</a:t>
          </a:r>
          <a:endParaRPr lang="en-US" sz="1600" b="1" i="0" dirty="0"/>
        </a:p>
      </dgm:t>
    </dgm:pt>
    <dgm:pt modelId="{AFF36D75-3385-1C46-A4DF-30EFB1041140}" type="parTrans" cxnId="{B07698EE-0733-4B4E-91F6-F14CC2A85AC7}">
      <dgm:prSet/>
      <dgm:spPr/>
      <dgm:t>
        <a:bodyPr/>
        <a:lstStyle/>
        <a:p>
          <a:endParaRPr lang="en-US"/>
        </a:p>
      </dgm:t>
    </dgm:pt>
    <dgm:pt modelId="{8374BE56-01A6-4B4C-86D6-33B9D6029A51}" type="sibTrans" cxnId="{B07698EE-0733-4B4E-91F6-F14CC2A85AC7}">
      <dgm:prSet/>
      <dgm:spPr/>
      <dgm:t>
        <a:bodyPr/>
        <a:lstStyle/>
        <a:p>
          <a:endParaRPr lang="en-US"/>
        </a:p>
      </dgm:t>
    </dgm:pt>
    <dgm:pt modelId="{CC990A2B-5667-FE40-B8DF-0AF2819D9C37}">
      <dgm:prSet phldrT="[Text]"/>
      <dgm:spPr/>
      <dgm:t>
        <a:bodyPr/>
        <a:lstStyle/>
        <a:p>
          <a:r>
            <a:rPr lang="en-US" dirty="0" smtClean="0"/>
            <a:t>Dr. Visits</a:t>
          </a:r>
          <a:endParaRPr lang="en-US" dirty="0"/>
        </a:p>
      </dgm:t>
    </dgm:pt>
    <dgm:pt modelId="{0AB6544C-4E9B-5D47-AF1E-B8A50237F355}" type="parTrans" cxnId="{3E79FEBE-7D1E-214B-A0B7-7E558D3D7B05}">
      <dgm:prSet/>
      <dgm:spPr/>
      <dgm:t>
        <a:bodyPr/>
        <a:lstStyle/>
        <a:p>
          <a:endParaRPr lang="en-US"/>
        </a:p>
      </dgm:t>
    </dgm:pt>
    <dgm:pt modelId="{0D0DB6FA-77B5-A24E-B0F1-50C94D5E75CF}" type="sibTrans" cxnId="{3E79FEBE-7D1E-214B-A0B7-7E558D3D7B05}">
      <dgm:prSet/>
      <dgm:spPr/>
      <dgm:t>
        <a:bodyPr/>
        <a:lstStyle/>
        <a:p>
          <a:endParaRPr lang="en-US"/>
        </a:p>
      </dgm:t>
    </dgm:pt>
    <dgm:pt modelId="{0AD899C4-2C37-7E45-9A24-9C3A6B28D2A2}">
      <dgm:prSet phldrT="[Text]" custT="1"/>
      <dgm:spPr/>
      <dgm:t>
        <a:bodyPr/>
        <a:lstStyle/>
        <a:p>
          <a:r>
            <a:rPr lang="en-US" sz="1600" b="1" i="0" dirty="0" smtClean="0"/>
            <a:t>Case Manage-</a:t>
          </a:r>
          <a:r>
            <a:rPr lang="en-US" sz="1600" b="1" i="0" dirty="0" err="1" smtClean="0"/>
            <a:t>ment</a:t>
          </a:r>
          <a:endParaRPr lang="en-US" sz="1600" b="1" i="0" dirty="0"/>
        </a:p>
      </dgm:t>
    </dgm:pt>
    <dgm:pt modelId="{045A39E6-6E35-BD45-9791-2811518623EE}" type="parTrans" cxnId="{897BCF1B-996B-B24D-B2DD-A378A317141C}">
      <dgm:prSet/>
      <dgm:spPr/>
      <dgm:t>
        <a:bodyPr/>
        <a:lstStyle/>
        <a:p>
          <a:endParaRPr lang="en-US"/>
        </a:p>
      </dgm:t>
    </dgm:pt>
    <dgm:pt modelId="{7619CE5D-0C89-3541-BFEB-4288DD079C72}" type="sibTrans" cxnId="{897BCF1B-996B-B24D-B2DD-A378A317141C}">
      <dgm:prSet/>
      <dgm:spPr/>
      <dgm:t>
        <a:bodyPr/>
        <a:lstStyle/>
        <a:p>
          <a:endParaRPr lang="en-US"/>
        </a:p>
      </dgm:t>
    </dgm:pt>
    <dgm:pt modelId="{47D7FD2E-9634-B04F-8915-624D31E18343}">
      <dgm:prSet phldrT="[Text]"/>
      <dgm:spPr/>
      <dgm:t>
        <a:bodyPr/>
        <a:lstStyle/>
        <a:p>
          <a:r>
            <a:rPr lang="en-US" dirty="0" smtClean="0"/>
            <a:t>Demographic Data</a:t>
          </a:r>
          <a:endParaRPr lang="en-US" dirty="0"/>
        </a:p>
      </dgm:t>
    </dgm:pt>
    <dgm:pt modelId="{4E713BC8-92F0-154C-B44F-50421E44D49F}" type="parTrans" cxnId="{2D572B1E-2D46-524E-AB23-B536056AE91E}">
      <dgm:prSet/>
      <dgm:spPr/>
      <dgm:t>
        <a:bodyPr/>
        <a:lstStyle/>
        <a:p>
          <a:endParaRPr lang="en-US"/>
        </a:p>
      </dgm:t>
    </dgm:pt>
    <dgm:pt modelId="{25304BC5-5B41-8C4C-A961-91250AEFCA0D}" type="sibTrans" cxnId="{2D572B1E-2D46-524E-AB23-B536056AE91E}">
      <dgm:prSet/>
      <dgm:spPr/>
      <dgm:t>
        <a:bodyPr/>
        <a:lstStyle/>
        <a:p>
          <a:endParaRPr lang="en-US"/>
        </a:p>
      </dgm:t>
    </dgm:pt>
    <dgm:pt modelId="{B70BEC7D-F7F2-8544-904C-2977CBCFDD9F}">
      <dgm:prSet phldrT="[Text]" custT="1"/>
      <dgm:spPr/>
      <dgm:t>
        <a:bodyPr/>
        <a:lstStyle/>
        <a:p>
          <a:r>
            <a:rPr lang="en-US" sz="1600" b="1" i="0" dirty="0" smtClean="0"/>
            <a:t>ADAP / COBRA</a:t>
          </a:r>
          <a:endParaRPr lang="en-US" sz="1600" b="1" i="0" dirty="0"/>
        </a:p>
      </dgm:t>
    </dgm:pt>
    <dgm:pt modelId="{54F6040B-0DB5-2545-909F-0A9E545DFB57}" type="parTrans" cxnId="{3259B447-1C22-5A4A-AD32-5A0B4DAC4DA8}">
      <dgm:prSet/>
      <dgm:spPr/>
      <dgm:t>
        <a:bodyPr/>
        <a:lstStyle/>
        <a:p>
          <a:endParaRPr lang="en-US"/>
        </a:p>
      </dgm:t>
    </dgm:pt>
    <dgm:pt modelId="{3CD7C6FC-B615-A04E-81E7-0EFCB5FDC380}" type="sibTrans" cxnId="{3259B447-1C22-5A4A-AD32-5A0B4DAC4DA8}">
      <dgm:prSet/>
      <dgm:spPr/>
      <dgm:t>
        <a:bodyPr/>
        <a:lstStyle/>
        <a:p>
          <a:endParaRPr lang="en-US"/>
        </a:p>
      </dgm:t>
    </dgm:pt>
    <dgm:pt modelId="{FDCCDB52-0FB7-4D49-B5FF-1818AD4870AB}">
      <dgm:prSet phldrT="[Text]"/>
      <dgm:spPr/>
      <dgm:t>
        <a:bodyPr/>
        <a:lstStyle/>
        <a:p>
          <a:r>
            <a:rPr lang="en-US" dirty="0" smtClean="0"/>
            <a:t>Participation Status</a:t>
          </a:r>
          <a:endParaRPr lang="en-US" dirty="0"/>
        </a:p>
      </dgm:t>
    </dgm:pt>
    <dgm:pt modelId="{EF5A747C-C1D9-AE44-BA50-FF8B9048706E}" type="parTrans" cxnId="{5A1DBE5B-530B-B744-BDDE-BE2CC3C2F4B6}">
      <dgm:prSet/>
      <dgm:spPr/>
      <dgm:t>
        <a:bodyPr/>
        <a:lstStyle/>
        <a:p>
          <a:endParaRPr lang="en-US"/>
        </a:p>
      </dgm:t>
    </dgm:pt>
    <dgm:pt modelId="{21FB7FB9-F388-3F4E-9188-3E948C1AD98D}" type="sibTrans" cxnId="{5A1DBE5B-530B-B744-BDDE-BE2CC3C2F4B6}">
      <dgm:prSet/>
      <dgm:spPr/>
      <dgm:t>
        <a:bodyPr/>
        <a:lstStyle/>
        <a:p>
          <a:endParaRPr lang="en-US"/>
        </a:p>
      </dgm:t>
    </dgm:pt>
    <dgm:pt modelId="{28C65DBC-D303-ED40-8BAC-9BCEBE6E4FE2}">
      <dgm:prSet phldrT="[Text]"/>
      <dgm:spPr/>
      <dgm:t>
        <a:bodyPr/>
        <a:lstStyle/>
        <a:p>
          <a:r>
            <a:rPr lang="en-US" dirty="0" smtClean="0"/>
            <a:t>Rent Subsidies</a:t>
          </a:r>
          <a:endParaRPr lang="en-US" dirty="0"/>
        </a:p>
      </dgm:t>
    </dgm:pt>
    <dgm:pt modelId="{D0EC843D-D558-C045-812D-949FDF487211}" type="parTrans" cxnId="{8AE23461-95C0-5848-B91A-0EF6B129CC05}">
      <dgm:prSet/>
      <dgm:spPr/>
      <dgm:t>
        <a:bodyPr/>
        <a:lstStyle/>
        <a:p>
          <a:endParaRPr lang="en-US"/>
        </a:p>
      </dgm:t>
    </dgm:pt>
    <dgm:pt modelId="{71FEFFA7-9E04-0347-AEBD-1A076A63ADCD}" type="sibTrans" cxnId="{8AE23461-95C0-5848-B91A-0EF6B129CC05}">
      <dgm:prSet/>
      <dgm:spPr/>
      <dgm:t>
        <a:bodyPr/>
        <a:lstStyle/>
        <a:p>
          <a:endParaRPr lang="en-US"/>
        </a:p>
      </dgm:t>
    </dgm:pt>
    <dgm:pt modelId="{D896DE4B-B167-2C42-83BC-ED3FD11A9034}">
      <dgm:prSet phldrT="[Text]"/>
      <dgm:spPr/>
      <dgm:t>
        <a:bodyPr/>
        <a:lstStyle/>
        <a:p>
          <a:r>
            <a:rPr lang="en-US" dirty="0" smtClean="0"/>
            <a:t>CD4/Viral Load Counts</a:t>
          </a:r>
          <a:endParaRPr lang="en-US" dirty="0"/>
        </a:p>
      </dgm:t>
    </dgm:pt>
    <dgm:pt modelId="{B8930F1E-5244-4E42-9411-EAEBA4A08643}" type="parTrans" cxnId="{4D89CF13-2968-EE46-8BAB-448860C7FE33}">
      <dgm:prSet/>
      <dgm:spPr/>
      <dgm:t>
        <a:bodyPr/>
        <a:lstStyle/>
        <a:p>
          <a:endParaRPr lang="en-US"/>
        </a:p>
      </dgm:t>
    </dgm:pt>
    <dgm:pt modelId="{11E19EF4-B41F-914A-8A0C-3468FD5C63ED}" type="sibTrans" cxnId="{4D89CF13-2968-EE46-8BAB-448860C7FE33}">
      <dgm:prSet/>
      <dgm:spPr/>
      <dgm:t>
        <a:bodyPr/>
        <a:lstStyle/>
        <a:p>
          <a:endParaRPr lang="en-US"/>
        </a:p>
      </dgm:t>
    </dgm:pt>
    <dgm:pt modelId="{D288E5E3-6C5C-334E-BB99-ECE2F9B0A904}">
      <dgm:prSet phldrT="[Text]"/>
      <dgm:spPr/>
      <dgm:t>
        <a:bodyPr/>
        <a:lstStyle/>
        <a:p>
          <a:r>
            <a:rPr lang="en-US" dirty="0" smtClean="0"/>
            <a:t>Other Clinical Indicators</a:t>
          </a:r>
          <a:endParaRPr lang="en-US" dirty="0"/>
        </a:p>
      </dgm:t>
    </dgm:pt>
    <dgm:pt modelId="{7A854CD6-8B1D-D243-A580-DF116A1C658B}" type="parTrans" cxnId="{2C3A249B-37D7-3243-84DA-6E290E6BCDE7}">
      <dgm:prSet/>
      <dgm:spPr/>
      <dgm:t>
        <a:bodyPr/>
        <a:lstStyle/>
        <a:p>
          <a:endParaRPr lang="en-US"/>
        </a:p>
      </dgm:t>
    </dgm:pt>
    <dgm:pt modelId="{03ADA0AB-A7D3-4440-89A8-4C2BAAFFBC9E}" type="sibTrans" cxnId="{2C3A249B-37D7-3243-84DA-6E290E6BCDE7}">
      <dgm:prSet/>
      <dgm:spPr/>
      <dgm:t>
        <a:bodyPr/>
        <a:lstStyle/>
        <a:p>
          <a:endParaRPr lang="en-US"/>
        </a:p>
      </dgm:t>
    </dgm:pt>
    <dgm:pt modelId="{7B3E124E-EDBF-0C42-ABEB-7B6EDB12A6CC}">
      <dgm:prSet phldrT="[Text]"/>
      <dgm:spPr/>
      <dgm:t>
        <a:bodyPr/>
        <a:lstStyle/>
        <a:p>
          <a:endParaRPr lang="en-US" dirty="0"/>
        </a:p>
      </dgm:t>
    </dgm:pt>
    <dgm:pt modelId="{91A22B97-96A3-2840-89C3-E6AEE4093EA3}" type="parTrans" cxnId="{13E278AD-4CC7-0A47-A71D-F4CEE9E3C72B}">
      <dgm:prSet/>
      <dgm:spPr/>
      <dgm:t>
        <a:bodyPr/>
        <a:lstStyle/>
        <a:p>
          <a:endParaRPr lang="en-US"/>
        </a:p>
      </dgm:t>
    </dgm:pt>
    <dgm:pt modelId="{527D4DB1-F6F8-5146-AB1C-B72CB2A1E291}" type="sibTrans" cxnId="{13E278AD-4CC7-0A47-A71D-F4CEE9E3C72B}">
      <dgm:prSet/>
      <dgm:spPr/>
      <dgm:t>
        <a:bodyPr/>
        <a:lstStyle/>
        <a:p>
          <a:endParaRPr lang="en-US"/>
        </a:p>
      </dgm:t>
    </dgm:pt>
    <dgm:pt modelId="{E90DDDBA-3C49-8840-98C0-CC80C5BE0D4C}">
      <dgm:prSet phldrT="[Text]"/>
      <dgm:spPr/>
      <dgm:t>
        <a:bodyPr/>
        <a:lstStyle/>
        <a:p>
          <a:r>
            <a:rPr lang="en-US" dirty="0" smtClean="0"/>
            <a:t>Online Enrollment</a:t>
          </a:r>
          <a:endParaRPr lang="en-US" dirty="0"/>
        </a:p>
      </dgm:t>
    </dgm:pt>
    <dgm:pt modelId="{EA515B66-5790-EB4B-BB07-0E5C3CF37950}" type="parTrans" cxnId="{461F6058-D4A3-2E44-BEFB-449629C0A9B3}">
      <dgm:prSet/>
      <dgm:spPr/>
      <dgm:t>
        <a:bodyPr/>
        <a:lstStyle/>
        <a:p>
          <a:endParaRPr lang="en-US"/>
        </a:p>
      </dgm:t>
    </dgm:pt>
    <dgm:pt modelId="{14817269-FF28-2A46-8860-29A44ADCAE6B}" type="sibTrans" cxnId="{461F6058-D4A3-2E44-BEFB-449629C0A9B3}">
      <dgm:prSet/>
      <dgm:spPr/>
      <dgm:t>
        <a:bodyPr/>
        <a:lstStyle/>
        <a:p>
          <a:endParaRPr lang="en-US"/>
        </a:p>
      </dgm:t>
    </dgm:pt>
    <dgm:pt modelId="{FC7A373B-CD07-F645-A98E-F217CBC9DBA9}">
      <dgm:prSet phldrT="[Text]"/>
      <dgm:spPr/>
      <dgm:t>
        <a:bodyPr/>
        <a:lstStyle/>
        <a:p>
          <a:r>
            <a:rPr lang="en-US" dirty="0" smtClean="0"/>
            <a:t>Insurance Data</a:t>
          </a:r>
          <a:endParaRPr lang="en-US" dirty="0"/>
        </a:p>
      </dgm:t>
    </dgm:pt>
    <dgm:pt modelId="{7B605D3F-6605-D249-A0D7-6B5436A2205C}" type="parTrans" cxnId="{5FBCD736-D021-E945-86EE-5C697CBF160D}">
      <dgm:prSet/>
      <dgm:spPr/>
      <dgm:t>
        <a:bodyPr/>
        <a:lstStyle/>
        <a:p>
          <a:endParaRPr lang="en-US"/>
        </a:p>
      </dgm:t>
    </dgm:pt>
    <dgm:pt modelId="{FBE5BC5C-6C32-9347-AAC5-BEA2E63E8D9A}" type="sibTrans" cxnId="{5FBCD736-D021-E945-86EE-5C697CBF160D}">
      <dgm:prSet/>
      <dgm:spPr/>
      <dgm:t>
        <a:bodyPr/>
        <a:lstStyle/>
        <a:p>
          <a:endParaRPr lang="en-US"/>
        </a:p>
      </dgm:t>
    </dgm:pt>
    <dgm:pt modelId="{C2268845-AB6A-2D4B-8ADE-561B6479E7AF}">
      <dgm:prSet phldrT="[Text]"/>
      <dgm:spPr/>
      <dgm:t>
        <a:bodyPr/>
        <a:lstStyle/>
        <a:p>
          <a:r>
            <a:rPr lang="en-US" dirty="0" smtClean="0"/>
            <a:t>Ryan White Eligibility</a:t>
          </a:r>
          <a:endParaRPr lang="en-US" dirty="0"/>
        </a:p>
      </dgm:t>
    </dgm:pt>
    <dgm:pt modelId="{337CE6F3-BADB-ED40-A73A-BF4DEC8A1EE3}" type="parTrans" cxnId="{3ED2DE03-A856-7445-8652-9E1AA9BA3B1D}">
      <dgm:prSet/>
      <dgm:spPr/>
      <dgm:t>
        <a:bodyPr/>
        <a:lstStyle/>
        <a:p>
          <a:endParaRPr lang="en-US"/>
        </a:p>
      </dgm:t>
    </dgm:pt>
    <dgm:pt modelId="{6DDCFCAA-F413-AF4E-9AAF-AED2F1BCED09}" type="sibTrans" cxnId="{3ED2DE03-A856-7445-8652-9E1AA9BA3B1D}">
      <dgm:prSet/>
      <dgm:spPr/>
      <dgm:t>
        <a:bodyPr/>
        <a:lstStyle/>
        <a:p>
          <a:endParaRPr lang="en-US"/>
        </a:p>
      </dgm:t>
    </dgm:pt>
    <dgm:pt modelId="{27FBEF1D-CC6D-DC40-9D1C-C8DB43D594B3}" type="pres">
      <dgm:prSet presAssocID="{1A0AC4E6-FD26-9540-9E1C-05AC05FC4FF7}" presName="cycleMatrixDiagram" presStyleCnt="0">
        <dgm:presLayoutVars>
          <dgm:chMax val="1"/>
          <dgm:dir/>
          <dgm:animLvl val="lvl"/>
          <dgm:resizeHandles val="exact"/>
        </dgm:presLayoutVars>
      </dgm:prSet>
      <dgm:spPr/>
      <dgm:t>
        <a:bodyPr/>
        <a:lstStyle/>
        <a:p>
          <a:endParaRPr lang="en-US"/>
        </a:p>
      </dgm:t>
    </dgm:pt>
    <dgm:pt modelId="{D415DF2B-3737-0846-8465-5D9E538C987C}" type="pres">
      <dgm:prSet presAssocID="{1A0AC4E6-FD26-9540-9E1C-05AC05FC4FF7}" presName="children" presStyleCnt="0"/>
      <dgm:spPr/>
    </dgm:pt>
    <dgm:pt modelId="{F751179A-D403-3E4B-A782-F1D712E94944}" type="pres">
      <dgm:prSet presAssocID="{1A0AC4E6-FD26-9540-9E1C-05AC05FC4FF7}" presName="child1group" presStyleCnt="0"/>
      <dgm:spPr/>
    </dgm:pt>
    <dgm:pt modelId="{0344B39D-98FB-B742-A32C-E4374575D001}" type="pres">
      <dgm:prSet presAssocID="{1A0AC4E6-FD26-9540-9E1C-05AC05FC4FF7}" presName="child1" presStyleLbl="bgAcc1" presStyleIdx="0" presStyleCnt="4"/>
      <dgm:spPr/>
      <dgm:t>
        <a:bodyPr/>
        <a:lstStyle/>
        <a:p>
          <a:endParaRPr lang="en-US"/>
        </a:p>
      </dgm:t>
    </dgm:pt>
    <dgm:pt modelId="{BBEE8D0E-FA01-E54C-B083-5ADE483204D0}" type="pres">
      <dgm:prSet presAssocID="{1A0AC4E6-FD26-9540-9E1C-05AC05FC4FF7}" presName="child1Text" presStyleLbl="bgAcc1" presStyleIdx="0" presStyleCnt="4">
        <dgm:presLayoutVars>
          <dgm:bulletEnabled val="1"/>
        </dgm:presLayoutVars>
      </dgm:prSet>
      <dgm:spPr/>
      <dgm:t>
        <a:bodyPr/>
        <a:lstStyle/>
        <a:p>
          <a:endParaRPr lang="en-US"/>
        </a:p>
      </dgm:t>
    </dgm:pt>
    <dgm:pt modelId="{03060055-50FD-5343-A139-9C812ABD63B4}" type="pres">
      <dgm:prSet presAssocID="{1A0AC4E6-FD26-9540-9E1C-05AC05FC4FF7}" presName="child2group" presStyleCnt="0"/>
      <dgm:spPr/>
    </dgm:pt>
    <dgm:pt modelId="{3E5B7937-67DA-1E4E-8F51-62F5CE3A0875}" type="pres">
      <dgm:prSet presAssocID="{1A0AC4E6-FD26-9540-9E1C-05AC05FC4FF7}" presName="child2" presStyleLbl="bgAcc1" presStyleIdx="1" presStyleCnt="4"/>
      <dgm:spPr/>
      <dgm:t>
        <a:bodyPr/>
        <a:lstStyle/>
        <a:p>
          <a:endParaRPr lang="en-US"/>
        </a:p>
      </dgm:t>
    </dgm:pt>
    <dgm:pt modelId="{C3CA4E69-8C69-B445-9322-94DA0D39F4CA}" type="pres">
      <dgm:prSet presAssocID="{1A0AC4E6-FD26-9540-9E1C-05AC05FC4FF7}" presName="child2Text" presStyleLbl="bgAcc1" presStyleIdx="1" presStyleCnt="4">
        <dgm:presLayoutVars>
          <dgm:bulletEnabled val="1"/>
        </dgm:presLayoutVars>
      </dgm:prSet>
      <dgm:spPr/>
      <dgm:t>
        <a:bodyPr/>
        <a:lstStyle/>
        <a:p>
          <a:endParaRPr lang="en-US"/>
        </a:p>
      </dgm:t>
    </dgm:pt>
    <dgm:pt modelId="{134A9695-B0C2-954E-B65F-9CB154B0B89B}" type="pres">
      <dgm:prSet presAssocID="{1A0AC4E6-FD26-9540-9E1C-05AC05FC4FF7}" presName="child3group" presStyleCnt="0"/>
      <dgm:spPr/>
    </dgm:pt>
    <dgm:pt modelId="{CFF112C4-D108-4C45-B6A9-91B6B7EE9649}" type="pres">
      <dgm:prSet presAssocID="{1A0AC4E6-FD26-9540-9E1C-05AC05FC4FF7}" presName="child3" presStyleLbl="bgAcc1" presStyleIdx="2" presStyleCnt="4"/>
      <dgm:spPr/>
      <dgm:t>
        <a:bodyPr/>
        <a:lstStyle/>
        <a:p>
          <a:endParaRPr lang="en-US"/>
        </a:p>
      </dgm:t>
    </dgm:pt>
    <dgm:pt modelId="{56F34A9C-A537-F84E-802C-29F53F0EFBEB}" type="pres">
      <dgm:prSet presAssocID="{1A0AC4E6-FD26-9540-9E1C-05AC05FC4FF7}" presName="child3Text" presStyleLbl="bgAcc1" presStyleIdx="2" presStyleCnt="4">
        <dgm:presLayoutVars>
          <dgm:bulletEnabled val="1"/>
        </dgm:presLayoutVars>
      </dgm:prSet>
      <dgm:spPr/>
      <dgm:t>
        <a:bodyPr/>
        <a:lstStyle/>
        <a:p>
          <a:endParaRPr lang="en-US"/>
        </a:p>
      </dgm:t>
    </dgm:pt>
    <dgm:pt modelId="{8051E591-F957-4B4C-8E73-B72C77E327C0}" type="pres">
      <dgm:prSet presAssocID="{1A0AC4E6-FD26-9540-9E1C-05AC05FC4FF7}" presName="child4group" presStyleCnt="0"/>
      <dgm:spPr/>
    </dgm:pt>
    <dgm:pt modelId="{A996274C-DF54-4B44-A536-E74B07BCDCB2}" type="pres">
      <dgm:prSet presAssocID="{1A0AC4E6-FD26-9540-9E1C-05AC05FC4FF7}" presName="child4" presStyleLbl="bgAcc1" presStyleIdx="3" presStyleCnt="4"/>
      <dgm:spPr/>
      <dgm:t>
        <a:bodyPr/>
        <a:lstStyle/>
        <a:p>
          <a:endParaRPr lang="en-US"/>
        </a:p>
      </dgm:t>
    </dgm:pt>
    <dgm:pt modelId="{50F7922A-33AC-FD42-8722-FE8D8ADA11A9}" type="pres">
      <dgm:prSet presAssocID="{1A0AC4E6-FD26-9540-9E1C-05AC05FC4FF7}" presName="child4Text" presStyleLbl="bgAcc1" presStyleIdx="3" presStyleCnt="4">
        <dgm:presLayoutVars>
          <dgm:bulletEnabled val="1"/>
        </dgm:presLayoutVars>
      </dgm:prSet>
      <dgm:spPr/>
      <dgm:t>
        <a:bodyPr/>
        <a:lstStyle/>
        <a:p>
          <a:endParaRPr lang="en-US"/>
        </a:p>
      </dgm:t>
    </dgm:pt>
    <dgm:pt modelId="{6A79B338-8A6B-464E-89EA-A59398467D34}" type="pres">
      <dgm:prSet presAssocID="{1A0AC4E6-FD26-9540-9E1C-05AC05FC4FF7}" presName="childPlaceholder" presStyleCnt="0"/>
      <dgm:spPr/>
    </dgm:pt>
    <dgm:pt modelId="{0258B36F-BE32-9140-96D3-0CAA013E11F3}" type="pres">
      <dgm:prSet presAssocID="{1A0AC4E6-FD26-9540-9E1C-05AC05FC4FF7}" presName="circle" presStyleCnt="0"/>
      <dgm:spPr/>
    </dgm:pt>
    <dgm:pt modelId="{C20EBD72-FF37-254A-8765-CC8C51EA494B}" type="pres">
      <dgm:prSet presAssocID="{1A0AC4E6-FD26-9540-9E1C-05AC05FC4FF7}" presName="quadrant1" presStyleLbl="node1" presStyleIdx="0" presStyleCnt="4">
        <dgm:presLayoutVars>
          <dgm:chMax val="1"/>
          <dgm:bulletEnabled val="1"/>
        </dgm:presLayoutVars>
      </dgm:prSet>
      <dgm:spPr/>
      <dgm:t>
        <a:bodyPr/>
        <a:lstStyle/>
        <a:p>
          <a:endParaRPr lang="en-US"/>
        </a:p>
      </dgm:t>
    </dgm:pt>
    <dgm:pt modelId="{4484395A-800D-8E42-A13C-9E8F7D4E3B62}" type="pres">
      <dgm:prSet presAssocID="{1A0AC4E6-FD26-9540-9E1C-05AC05FC4FF7}" presName="quadrant2" presStyleLbl="node1" presStyleIdx="1" presStyleCnt="4">
        <dgm:presLayoutVars>
          <dgm:chMax val="1"/>
          <dgm:bulletEnabled val="1"/>
        </dgm:presLayoutVars>
      </dgm:prSet>
      <dgm:spPr/>
      <dgm:t>
        <a:bodyPr/>
        <a:lstStyle/>
        <a:p>
          <a:endParaRPr lang="en-US"/>
        </a:p>
      </dgm:t>
    </dgm:pt>
    <dgm:pt modelId="{4980CE1C-909A-5F4B-BE41-F0835CB4E0F9}" type="pres">
      <dgm:prSet presAssocID="{1A0AC4E6-FD26-9540-9E1C-05AC05FC4FF7}" presName="quadrant3" presStyleLbl="node1" presStyleIdx="2" presStyleCnt="4">
        <dgm:presLayoutVars>
          <dgm:chMax val="1"/>
          <dgm:bulletEnabled val="1"/>
        </dgm:presLayoutVars>
      </dgm:prSet>
      <dgm:spPr/>
      <dgm:t>
        <a:bodyPr/>
        <a:lstStyle/>
        <a:p>
          <a:endParaRPr lang="en-US"/>
        </a:p>
      </dgm:t>
    </dgm:pt>
    <dgm:pt modelId="{59EC48B0-38A8-7D4B-8450-562A588212EA}" type="pres">
      <dgm:prSet presAssocID="{1A0AC4E6-FD26-9540-9E1C-05AC05FC4FF7}" presName="quadrant4" presStyleLbl="node1" presStyleIdx="3" presStyleCnt="4">
        <dgm:presLayoutVars>
          <dgm:chMax val="1"/>
          <dgm:bulletEnabled val="1"/>
        </dgm:presLayoutVars>
      </dgm:prSet>
      <dgm:spPr/>
      <dgm:t>
        <a:bodyPr/>
        <a:lstStyle/>
        <a:p>
          <a:endParaRPr lang="en-US"/>
        </a:p>
      </dgm:t>
    </dgm:pt>
    <dgm:pt modelId="{4F0BA7E2-7220-B44A-8FD7-4383A7799411}" type="pres">
      <dgm:prSet presAssocID="{1A0AC4E6-FD26-9540-9E1C-05AC05FC4FF7}" presName="quadrantPlaceholder" presStyleCnt="0"/>
      <dgm:spPr/>
    </dgm:pt>
    <dgm:pt modelId="{D5F132BA-52B6-C64A-9369-69FA77BE8197}" type="pres">
      <dgm:prSet presAssocID="{1A0AC4E6-FD26-9540-9E1C-05AC05FC4FF7}" presName="center1" presStyleLbl="fgShp" presStyleIdx="0" presStyleCnt="2"/>
      <dgm:spPr/>
    </dgm:pt>
    <dgm:pt modelId="{3C9286AC-A71F-254E-A11E-FEC9273DDF62}" type="pres">
      <dgm:prSet presAssocID="{1A0AC4E6-FD26-9540-9E1C-05AC05FC4FF7}" presName="center2" presStyleLbl="fgShp" presStyleIdx="1" presStyleCnt="2"/>
      <dgm:spPr/>
    </dgm:pt>
  </dgm:ptLst>
  <dgm:cxnLst>
    <dgm:cxn modelId="{6086B74D-E9E2-4CF7-B39E-CFF5AE298835}" type="presOf" srcId="{FDCCDB52-0FB7-4D49-B5FF-1818AD4870AB}" destId="{50F7922A-33AC-FD42-8722-FE8D8ADA11A9}" srcOrd="1" destOrd="0" presId="urn:microsoft.com/office/officeart/2005/8/layout/cycle4#1"/>
    <dgm:cxn modelId="{3ED2DE03-A856-7445-8652-9E1AA9BA3B1D}" srcId="{0AD899C4-2C37-7E45-9A24-9C3A6B28D2A2}" destId="{C2268845-AB6A-2D4B-8ADE-561B6479E7AF}" srcOrd="2" destOrd="0" parTransId="{337CE6F3-BADB-ED40-A73A-BF4DEC8A1EE3}" sibTransId="{6DDCFCAA-F413-AF4E-9AAF-AED2F1BCED09}"/>
    <dgm:cxn modelId="{8B5FB1EA-1149-4158-B2ED-288698979376}" type="presOf" srcId="{7B3E124E-EDBF-0C42-ABEB-7B6EDB12A6CC}" destId="{50F7922A-33AC-FD42-8722-FE8D8ADA11A9}" srcOrd="1" destOrd="2" presId="urn:microsoft.com/office/officeart/2005/8/layout/cycle4#1"/>
    <dgm:cxn modelId="{5A1DBE5B-530B-B744-BDDE-BE2CC3C2F4B6}" srcId="{B70BEC7D-F7F2-8544-904C-2977CBCFDD9F}" destId="{FDCCDB52-0FB7-4D49-B5FF-1818AD4870AB}" srcOrd="0" destOrd="0" parTransId="{EF5A747C-C1D9-AE44-BA50-FF8B9048706E}" sibTransId="{21FB7FB9-F388-3F4E-9188-3E948C1AD98D}"/>
    <dgm:cxn modelId="{8AE23461-95C0-5848-B91A-0EF6B129CC05}" srcId="{9FD1AB81-9445-C44B-8BFF-ECE80658BFFE}" destId="{28C65DBC-D303-ED40-8BAC-9BCEBE6E4FE2}" srcOrd="1" destOrd="0" parTransId="{D0EC843D-D558-C045-812D-949FDF487211}" sibTransId="{71FEFFA7-9E04-0347-AEBD-1A076A63ADCD}"/>
    <dgm:cxn modelId="{5DF831D6-5FF6-4CB5-B23F-D3CBB9350968}" type="presOf" srcId="{FC7A373B-CD07-F645-A98E-F217CBC9DBA9}" destId="{56F34A9C-A537-F84E-802C-29F53F0EFBEB}" srcOrd="1" destOrd="1" presId="urn:microsoft.com/office/officeart/2005/8/layout/cycle4#1"/>
    <dgm:cxn modelId="{E89700E7-4E04-49C3-94A0-946417D47CB8}" type="presOf" srcId="{D72217DE-7D4C-FB40-A8E1-13D96C791C00}" destId="{BBEE8D0E-FA01-E54C-B083-5ADE483204D0}" srcOrd="1" destOrd="0" presId="urn:microsoft.com/office/officeart/2005/8/layout/cycle4#1"/>
    <dgm:cxn modelId="{B07698EE-0733-4B4E-91F6-F14CC2A85AC7}" srcId="{1A0AC4E6-FD26-9540-9E1C-05AC05FC4FF7}" destId="{D3408138-D574-8B4F-A5B5-4FC23BB67A08}" srcOrd="1" destOrd="0" parTransId="{AFF36D75-3385-1C46-A4DF-30EFB1041140}" sibTransId="{8374BE56-01A6-4B4C-86D6-33B9D6029A51}"/>
    <dgm:cxn modelId="{F11770B2-D220-4316-9B5E-8B3B7A99BA50}" type="presOf" srcId="{E90DDDBA-3C49-8840-98C0-CC80C5BE0D4C}" destId="{A996274C-DF54-4B44-A536-E74B07BCDCB2}" srcOrd="0" destOrd="1" presId="urn:microsoft.com/office/officeart/2005/8/layout/cycle4#1"/>
    <dgm:cxn modelId="{13E278AD-4CC7-0A47-A71D-F4CEE9E3C72B}" srcId="{B70BEC7D-F7F2-8544-904C-2977CBCFDD9F}" destId="{7B3E124E-EDBF-0C42-ABEB-7B6EDB12A6CC}" srcOrd="2" destOrd="0" parTransId="{91A22B97-96A3-2840-89C3-E6AEE4093EA3}" sibTransId="{527D4DB1-F6F8-5146-AB1C-B72CB2A1E291}"/>
    <dgm:cxn modelId="{FF25E383-86C1-4D8F-8C47-8541F34C4A87}" type="presOf" srcId="{C2268845-AB6A-2D4B-8ADE-561B6479E7AF}" destId="{CFF112C4-D108-4C45-B6A9-91B6B7EE9649}" srcOrd="0" destOrd="2" presId="urn:microsoft.com/office/officeart/2005/8/layout/cycle4#1"/>
    <dgm:cxn modelId="{56DEDC1C-855F-44B0-9B85-F01DA1E0AB27}" type="presOf" srcId="{9FD1AB81-9445-C44B-8BFF-ECE80658BFFE}" destId="{C20EBD72-FF37-254A-8765-CC8C51EA494B}" srcOrd="0" destOrd="0" presId="urn:microsoft.com/office/officeart/2005/8/layout/cycle4#1"/>
    <dgm:cxn modelId="{3E79FEBE-7D1E-214B-A0B7-7E558D3D7B05}" srcId="{D3408138-D574-8B4F-A5B5-4FC23BB67A08}" destId="{CC990A2B-5667-FE40-B8DF-0AF2819D9C37}" srcOrd="0" destOrd="0" parTransId="{0AB6544C-4E9B-5D47-AF1E-B8A50237F355}" sibTransId="{0D0DB6FA-77B5-A24E-B0F1-50C94D5E75CF}"/>
    <dgm:cxn modelId="{4D89CF13-2968-EE46-8BAB-448860C7FE33}" srcId="{D3408138-D574-8B4F-A5B5-4FC23BB67A08}" destId="{D896DE4B-B167-2C42-83BC-ED3FD11A9034}" srcOrd="1" destOrd="0" parTransId="{B8930F1E-5244-4E42-9411-EAEBA4A08643}" sibTransId="{11E19EF4-B41F-914A-8A0C-3468FD5C63ED}"/>
    <dgm:cxn modelId="{36A1DF60-337C-458C-99D3-1C42C652D51F}" type="presOf" srcId="{D288E5E3-6C5C-334E-BB99-ECE2F9B0A904}" destId="{3E5B7937-67DA-1E4E-8F51-62F5CE3A0875}" srcOrd="0" destOrd="2" presId="urn:microsoft.com/office/officeart/2005/8/layout/cycle4#1"/>
    <dgm:cxn modelId="{9AAB418B-925C-154E-86D8-FB2AEA8134DC}" srcId="{9FD1AB81-9445-C44B-8BFF-ECE80658BFFE}" destId="{D72217DE-7D4C-FB40-A8E1-13D96C791C00}" srcOrd="0" destOrd="0" parTransId="{EF0E6D7C-6D05-324A-8919-88B2FF51FA35}" sibTransId="{3515CD4B-83D9-E142-8689-10D5DB710C9D}"/>
    <dgm:cxn modelId="{25455A33-22D5-49E1-85F0-FFD0ECB63899}" type="presOf" srcId="{47D7FD2E-9634-B04F-8915-624D31E18343}" destId="{56F34A9C-A537-F84E-802C-29F53F0EFBEB}" srcOrd="1" destOrd="0" presId="urn:microsoft.com/office/officeart/2005/8/layout/cycle4#1"/>
    <dgm:cxn modelId="{2C3A249B-37D7-3243-84DA-6E290E6BCDE7}" srcId="{D3408138-D574-8B4F-A5B5-4FC23BB67A08}" destId="{D288E5E3-6C5C-334E-BB99-ECE2F9B0A904}" srcOrd="2" destOrd="0" parTransId="{7A854CD6-8B1D-D243-A580-DF116A1C658B}" sibTransId="{03ADA0AB-A7D3-4440-89A8-4C2BAAFFBC9E}"/>
    <dgm:cxn modelId="{BA633862-2BFA-421A-B594-3B60A684A91D}" type="presOf" srcId="{1A0AC4E6-FD26-9540-9E1C-05AC05FC4FF7}" destId="{27FBEF1D-CC6D-DC40-9D1C-C8DB43D594B3}" srcOrd="0" destOrd="0" presId="urn:microsoft.com/office/officeart/2005/8/layout/cycle4#1"/>
    <dgm:cxn modelId="{6F97E108-299E-4CC2-BDC9-D3819E53D6BD}" type="presOf" srcId="{7B3E124E-EDBF-0C42-ABEB-7B6EDB12A6CC}" destId="{A996274C-DF54-4B44-A536-E74B07BCDCB2}" srcOrd="0" destOrd="2" presId="urn:microsoft.com/office/officeart/2005/8/layout/cycle4#1"/>
    <dgm:cxn modelId="{A094E0C8-CF53-4CCA-B513-CC4FC1208A12}" type="presOf" srcId="{B70BEC7D-F7F2-8544-904C-2977CBCFDD9F}" destId="{59EC48B0-38A8-7D4B-8450-562A588212EA}" srcOrd="0" destOrd="0" presId="urn:microsoft.com/office/officeart/2005/8/layout/cycle4#1"/>
    <dgm:cxn modelId="{5DED580F-D802-466E-B949-C0FAD9561F79}" type="presOf" srcId="{47D7FD2E-9634-B04F-8915-624D31E18343}" destId="{CFF112C4-D108-4C45-B6A9-91B6B7EE9649}" srcOrd="0" destOrd="0" presId="urn:microsoft.com/office/officeart/2005/8/layout/cycle4#1"/>
    <dgm:cxn modelId="{EB602AD8-EB23-46D9-885E-E16CD8A22093}" type="presOf" srcId="{D896DE4B-B167-2C42-83BC-ED3FD11A9034}" destId="{C3CA4E69-8C69-B445-9322-94DA0D39F4CA}" srcOrd="1" destOrd="1" presId="urn:microsoft.com/office/officeart/2005/8/layout/cycle4#1"/>
    <dgm:cxn modelId="{5FBCD736-D021-E945-86EE-5C697CBF160D}" srcId="{0AD899C4-2C37-7E45-9A24-9C3A6B28D2A2}" destId="{FC7A373B-CD07-F645-A98E-F217CBC9DBA9}" srcOrd="1" destOrd="0" parTransId="{7B605D3F-6605-D249-A0D7-6B5436A2205C}" sibTransId="{FBE5BC5C-6C32-9347-AAC5-BEA2E63E8D9A}"/>
    <dgm:cxn modelId="{DCA62564-E1E7-4819-93EC-8374C61EF06F}" type="presOf" srcId="{D72217DE-7D4C-FB40-A8E1-13D96C791C00}" destId="{0344B39D-98FB-B742-A32C-E4374575D001}" srcOrd="0" destOrd="0" presId="urn:microsoft.com/office/officeart/2005/8/layout/cycle4#1"/>
    <dgm:cxn modelId="{FFB0C94F-9910-49CB-84B8-0A8A6D471FC0}" type="presOf" srcId="{0AD899C4-2C37-7E45-9A24-9C3A6B28D2A2}" destId="{4980CE1C-909A-5F4B-BE41-F0835CB4E0F9}" srcOrd="0" destOrd="0" presId="urn:microsoft.com/office/officeart/2005/8/layout/cycle4#1"/>
    <dgm:cxn modelId="{D6AC285B-BB00-4C72-B7A2-98B9766844E9}" type="presOf" srcId="{28C65DBC-D303-ED40-8BAC-9BCEBE6E4FE2}" destId="{0344B39D-98FB-B742-A32C-E4374575D001}" srcOrd="0" destOrd="1" presId="urn:microsoft.com/office/officeart/2005/8/layout/cycle4#1"/>
    <dgm:cxn modelId="{3259B447-1C22-5A4A-AD32-5A0B4DAC4DA8}" srcId="{1A0AC4E6-FD26-9540-9E1C-05AC05FC4FF7}" destId="{B70BEC7D-F7F2-8544-904C-2977CBCFDD9F}" srcOrd="3" destOrd="0" parTransId="{54F6040B-0DB5-2545-909F-0A9E545DFB57}" sibTransId="{3CD7C6FC-B615-A04E-81E7-0EFCB5FDC380}"/>
    <dgm:cxn modelId="{796BC3E0-ED67-4B6A-AD88-7323AF970EDF}" type="presOf" srcId="{D3408138-D574-8B4F-A5B5-4FC23BB67A08}" destId="{4484395A-800D-8E42-A13C-9E8F7D4E3B62}" srcOrd="0" destOrd="0" presId="urn:microsoft.com/office/officeart/2005/8/layout/cycle4#1"/>
    <dgm:cxn modelId="{F43F5A51-ECED-49F1-A417-7816848DB72F}" type="presOf" srcId="{D896DE4B-B167-2C42-83BC-ED3FD11A9034}" destId="{3E5B7937-67DA-1E4E-8F51-62F5CE3A0875}" srcOrd="0" destOrd="1" presId="urn:microsoft.com/office/officeart/2005/8/layout/cycle4#1"/>
    <dgm:cxn modelId="{1AA34A32-E829-40DC-B662-FA1BB8DF15EE}" type="presOf" srcId="{FDCCDB52-0FB7-4D49-B5FF-1818AD4870AB}" destId="{A996274C-DF54-4B44-A536-E74B07BCDCB2}" srcOrd="0" destOrd="0" presId="urn:microsoft.com/office/officeart/2005/8/layout/cycle4#1"/>
    <dgm:cxn modelId="{3B1F7D1F-BC16-4E80-87A0-0F0468B43D38}" type="presOf" srcId="{E90DDDBA-3C49-8840-98C0-CC80C5BE0D4C}" destId="{50F7922A-33AC-FD42-8722-FE8D8ADA11A9}" srcOrd="1" destOrd="1" presId="urn:microsoft.com/office/officeart/2005/8/layout/cycle4#1"/>
    <dgm:cxn modelId="{D909B8B8-C0D6-447A-A7F3-6F305EDDD4D2}" type="presOf" srcId="{CC990A2B-5667-FE40-B8DF-0AF2819D9C37}" destId="{3E5B7937-67DA-1E4E-8F51-62F5CE3A0875}" srcOrd="0" destOrd="0" presId="urn:microsoft.com/office/officeart/2005/8/layout/cycle4#1"/>
    <dgm:cxn modelId="{3BA12486-0B3B-4301-AA0A-D1B22A6CA12F}" type="presOf" srcId="{28C65DBC-D303-ED40-8BAC-9BCEBE6E4FE2}" destId="{BBEE8D0E-FA01-E54C-B083-5ADE483204D0}" srcOrd="1" destOrd="1" presId="urn:microsoft.com/office/officeart/2005/8/layout/cycle4#1"/>
    <dgm:cxn modelId="{8A2E0EFC-E17D-5C41-9834-F218A11FEF16}" srcId="{1A0AC4E6-FD26-9540-9E1C-05AC05FC4FF7}" destId="{9FD1AB81-9445-C44B-8BFF-ECE80658BFFE}" srcOrd="0" destOrd="0" parTransId="{A9C51580-2DA9-A449-A6F0-162E057E63FE}" sibTransId="{DBE0C1C9-6991-674C-88B7-D81871D7C2B9}"/>
    <dgm:cxn modelId="{0391D50C-EA38-4E6E-BFBF-146AEF9A1F73}" type="presOf" srcId="{C2268845-AB6A-2D4B-8ADE-561B6479E7AF}" destId="{56F34A9C-A537-F84E-802C-29F53F0EFBEB}" srcOrd="1" destOrd="2" presId="urn:microsoft.com/office/officeart/2005/8/layout/cycle4#1"/>
    <dgm:cxn modelId="{29611F1C-7274-4177-B27D-19E9C493B478}" type="presOf" srcId="{FC7A373B-CD07-F645-A98E-F217CBC9DBA9}" destId="{CFF112C4-D108-4C45-B6A9-91B6B7EE9649}" srcOrd="0" destOrd="1" presId="urn:microsoft.com/office/officeart/2005/8/layout/cycle4#1"/>
    <dgm:cxn modelId="{47604000-CD39-4FD3-8BDC-7D944983DC56}" type="presOf" srcId="{D288E5E3-6C5C-334E-BB99-ECE2F9B0A904}" destId="{C3CA4E69-8C69-B445-9322-94DA0D39F4CA}" srcOrd="1" destOrd="2" presId="urn:microsoft.com/office/officeart/2005/8/layout/cycle4#1"/>
    <dgm:cxn modelId="{0FEA67A5-A242-41C8-AB55-02CA555F1965}" type="presOf" srcId="{CC990A2B-5667-FE40-B8DF-0AF2819D9C37}" destId="{C3CA4E69-8C69-B445-9322-94DA0D39F4CA}" srcOrd="1" destOrd="0" presId="urn:microsoft.com/office/officeart/2005/8/layout/cycle4#1"/>
    <dgm:cxn modelId="{897BCF1B-996B-B24D-B2DD-A378A317141C}" srcId="{1A0AC4E6-FD26-9540-9E1C-05AC05FC4FF7}" destId="{0AD899C4-2C37-7E45-9A24-9C3A6B28D2A2}" srcOrd="2" destOrd="0" parTransId="{045A39E6-6E35-BD45-9791-2811518623EE}" sibTransId="{7619CE5D-0C89-3541-BFEB-4288DD079C72}"/>
    <dgm:cxn modelId="{461F6058-D4A3-2E44-BEFB-449629C0A9B3}" srcId="{B70BEC7D-F7F2-8544-904C-2977CBCFDD9F}" destId="{E90DDDBA-3C49-8840-98C0-CC80C5BE0D4C}" srcOrd="1" destOrd="0" parTransId="{EA515B66-5790-EB4B-BB07-0E5C3CF37950}" sibTransId="{14817269-FF28-2A46-8860-29A44ADCAE6B}"/>
    <dgm:cxn modelId="{2D572B1E-2D46-524E-AB23-B536056AE91E}" srcId="{0AD899C4-2C37-7E45-9A24-9C3A6B28D2A2}" destId="{47D7FD2E-9634-B04F-8915-624D31E18343}" srcOrd="0" destOrd="0" parTransId="{4E713BC8-92F0-154C-B44F-50421E44D49F}" sibTransId="{25304BC5-5B41-8C4C-A961-91250AEFCA0D}"/>
    <dgm:cxn modelId="{AEF32C67-42A0-4601-AC2A-5410C8F54685}" type="presParOf" srcId="{27FBEF1D-CC6D-DC40-9D1C-C8DB43D594B3}" destId="{D415DF2B-3737-0846-8465-5D9E538C987C}" srcOrd="0" destOrd="0" presId="urn:microsoft.com/office/officeart/2005/8/layout/cycle4#1"/>
    <dgm:cxn modelId="{D16E2029-716D-4EA0-8982-25F4E4EABD45}" type="presParOf" srcId="{D415DF2B-3737-0846-8465-5D9E538C987C}" destId="{F751179A-D403-3E4B-A782-F1D712E94944}" srcOrd="0" destOrd="0" presId="urn:microsoft.com/office/officeart/2005/8/layout/cycle4#1"/>
    <dgm:cxn modelId="{53FC4087-7ED1-4610-9381-7F56A24AC404}" type="presParOf" srcId="{F751179A-D403-3E4B-A782-F1D712E94944}" destId="{0344B39D-98FB-B742-A32C-E4374575D001}" srcOrd="0" destOrd="0" presId="urn:microsoft.com/office/officeart/2005/8/layout/cycle4#1"/>
    <dgm:cxn modelId="{B804BF1A-D3EF-446F-B233-44E8430AF789}" type="presParOf" srcId="{F751179A-D403-3E4B-A782-F1D712E94944}" destId="{BBEE8D0E-FA01-E54C-B083-5ADE483204D0}" srcOrd="1" destOrd="0" presId="urn:microsoft.com/office/officeart/2005/8/layout/cycle4#1"/>
    <dgm:cxn modelId="{3A945EC4-6D5F-4C4A-BD51-2F6447ED8150}" type="presParOf" srcId="{D415DF2B-3737-0846-8465-5D9E538C987C}" destId="{03060055-50FD-5343-A139-9C812ABD63B4}" srcOrd="1" destOrd="0" presId="urn:microsoft.com/office/officeart/2005/8/layout/cycle4#1"/>
    <dgm:cxn modelId="{3745D241-4076-4F3C-9DCA-29CF08924313}" type="presParOf" srcId="{03060055-50FD-5343-A139-9C812ABD63B4}" destId="{3E5B7937-67DA-1E4E-8F51-62F5CE3A0875}" srcOrd="0" destOrd="0" presId="urn:microsoft.com/office/officeart/2005/8/layout/cycle4#1"/>
    <dgm:cxn modelId="{B26F5128-243F-47BB-BA39-B0B82E85E936}" type="presParOf" srcId="{03060055-50FD-5343-A139-9C812ABD63B4}" destId="{C3CA4E69-8C69-B445-9322-94DA0D39F4CA}" srcOrd="1" destOrd="0" presId="urn:microsoft.com/office/officeart/2005/8/layout/cycle4#1"/>
    <dgm:cxn modelId="{1D1B4F4F-5CD1-4EB0-82E4-4D13A019A71A}" type="presParOf" srcId="{D415DF2B-3737-0846-8465-5D9E538C987C}" destId="{134A9695-B0C2-954E-B65F-9CB154B0B89B}" srcOrd="2" destOrd="0" presId="urn:microsoft.com/office/officeart/2005/8/layout/cycle4#1"/>
    <dgm:cxn modelId="{0D657848-50A2-4403-AA06-3E08839FDAAF}" type="presParOf" srcId="{134A9695-B0C2-954E-B65F-9CB154B0B89B}" destId="{CFF112C4-D108-4C45-B6A9-91B6B7EE9649}" srcOrd="0" destOrd="0" presId="urn:microsoft.com/office/officeart/2005/8/layout/cycle4#1"/>
    <dgm:cxn modelId="{A6587A1E-D6CE-49DD-94E0-284A862B0AF6}" type="presParOf" srcId="{134A9695-B0C2-954E-B65F-9CB154B0B89B}" destId="{56F34A9C-A537-F84E-802C-29F53F0EFBEB}" srcOrd="1" destOrd="0" presId="urn:microsoft.com/office/officeart/2005/8/layout/cycle4#1"/>
    <dgm:cxn modelId="{39E32C65-6997-4431-A69D-A7E5A9767448}" type="presParOf" srcId="{D415DF2B-3737-0846-8465-5D9E538C987C}" destId="{8051E591-F957-4B4C-8E73-B72C77E327C0}" srcOrd="3" destOrd="0" presId="urn:microsoft.com/office/officeart/2005/8/layout/cycle4#1"/>
    <dgm:cxn modelId="{356FBAFA-A4B0-473E-AEF8-B30501247879}" type="presParOf" srcId="{8051E591-F957-4B4C-8E73-B72C77E327C0}" destId="{A996274C-DF54-4B44-A536-E74B07BCDCB2}" srcOrd="0" destOrd="0" presId="urn:microsoft.com/office/officeart/2005/8/layout/cycle4#1"/>
    <dgm:cxn modelId="{8F4597D7-67C8-4FAE-9B2C-6FBEF959530E}" type="presParOf" srcId="{8051E591-F957-4B4C-8E73-B72C77E327C0}" destId="{50F7922A-33AC-FD42-8722-FE8D8ADA11A9}" srcOrd="1" destOrd="0" presId="urn:microsoft.com/office/officeart/2005/8/layout/cycle4#1"/>
    <dgm:cxn modelId="{69D85205-E1C2-4202-B235-539C281467C7}" type="presParOf" srcId="{D415DF2B-3737-0846-8465-5D9E538C987C}" destId="{6A79B338-8A6B-464E-89EA-A59398467D34}" srcOrd="4" destOrd="0" presId="urn:microsoft.com/office/officeart/2005/8/layout/cycle4#1"/>
    <dgm:cxn modelId="{95750948-65E6-4C3C-9318-3286A6D2D39C}" type="presParOf" srcId="{27FBEF1D-CC6D-DC40-9D1C-C8DB43D594B3}" destId="{0258B36F-BE32-9140-96D3-0CAA013E11F3}" srcOrd="1" destOrd="0" presId="urn:microsoft.com/office/officeart/2005/8/layout/cycle4#1"/>
    <dgm:cxn modelId="{8B5D9AE4-F6CF-41B4-9496-11CEF4FBA7EF}" type="presParOf" srcId="{0258B36F-BE32-9140-96D3-0CAA013E11F3}" destId="{C20EBD72-FF37-254A-8765-CC8C51EA494B}" srcOrd="0" destOrd="0" presId="urn:microsoft.com/office/officeart/2005/8/layout/cycle4#1"/>
    <dgm:cxn modelId="{E50D9D4B-9D22-4CEC-A39E-706489AC032C}" type="presParOf" srcId="{0258B36F-BE32-9140-96D3-0CAA013E11F3}" destId="{4484395A-800D-8E42-A13C-9E8F7D4E3B62}" srcOrd="1" destOrd="0" presId="urn:microsoft.com/office/officeart/2005/8/layout/cycle4#1"/>
    <dgm:cxn modelId="{414BF199-BE53-4BFA-808F-6CCB859FAA43}" type="presParOf" srcId="{0258B36F-BE32-9140-96D3-0CAA013E11F3}" destId="{4980CE1C-909A-5F4B-BE41-F0835CB4E0F9}" srcOrd="2" destOrd="0" presId="urn:microsoft.com/office/officeart/2005/8/layout/cycle4#1"/>
    <dgm:cxn modelId="{B0AFD137-6DA7-41CF-9CC5-389E6169B27D}" type="presParOf" srcId="{0258B36F-BE32-9140-96D3-0CAA013E11F3}" destId="{59EC48B0-38A8-7D4B-8450-562A588212EA}" srcOrd="3" destOrd="0" presId="urn:microsoft.com/office/officeart/2005/8/layout/cycle4#1"/>
    <dgm:cxn modelId="{430D7CAD-0DB7-427C-8A0C-7503727C6B8F}" type="presParOf" srcId="{0258B36F-BE32-9140-96D3-0CAA013E11F3}" destId="{4F0BA7E2-7220-B44A-8FD7-4383A7799411}" srcOrd="4" destOrd="0" presId="urn:microsoft.com/office/officeart/2005/8/layout/cycle4#1"/>
    <dgm:cxn modelId="{544A792C-BAC9-43E8-9DC4-62016B7D4447}" type="presParOf" srcId="{27FBEF1D-CC6D-DC40-9D1C-C8DB43D594B3}" destId="{D5F132BA-52B6-C64A-9369-69FA77BE8197}" srcOrd="2" destOrd="0" presId="urn:microsoft.com/office/officeart/2005/8/layout/cycle4#1"/>
    <dgm:cxn modelId="{0BD22088-8096-4827-A1DB-FDC12D2039E5}" type="presParOf" srcId="{27FBEF1D-CC6D-DC40-9D1C-C8DB43D594B3}" destId="{3C9286AC-A71F-254E-A11E-FEC9273DDF62}"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F3FFFF-7740-4D84-BB9A-DF677C1686A8}"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DFDFB623-F60E-407E-8E89-4CE153192601}">
      <dgm:prSet phldrT="[Text]" phldr="1"/>
      <dgm:spPr/>
      <dgm:t>
        <a:bodyPr/>
        <a:lstStyle/>
        <a:p>
          <a:endParaRPr lang="en-US" dirty="0"/>
        </a:p>
      </dgm:t>
    </dgm:pt>
    <dgm:pt modelId="{176209F8-003D-4AD7-B0F9-CDD3040A56EC}" type="sibTrans" cxnId="{9A9FF8F4-80A3-4CC3-81CB-4CC92AEF42C6}">
      <dgm:prSet/>
      <dgm:spPr/>
      <dgm:t>
        <a:bodyPr/>
        <a:lstStyle/>
        <a:p>
          <a:endParaRPr lang="en-US"/>
        </a:p>
      </dgm:t>
    </dgm:pt>
    <dgm:pt modelId="{EE549D74-7BD8-4A62-9DBA-148436FCC705}" type="parTrans" cxnId="{9A9FF8F4-80A3-4CC3-81CB-4CC92AEF42C6}">
      <dgm:prSet/>
      <dgm:spPr/>
      <dgm:t>
        <a:bodyPr/>
        <a:lstStyle/>
        <a:p>
          <a:endParaRPr lang="en-US"/>
        </a:p>
      </dgm:t>
    </dgm:pt>
    <dgm:pt modelId="{88959E3A-1230-4520-B117-F5770524F41B}">
      <dgm:prSet phldrT="[Text]" custT="1"/>
      <dgm:spPr/>
      <dgm:t>
        <a:bodyPr/>
        <a:lstStyle/>
        <a:p>
          <a:r>
            <a:rPr lang="en-US" sz="1600" dirty="0" smtClean="0"/>
            <a:t>eCOMPAS</a:t>
          </a:r>
          <a:br>
            <a:rPr lang="en-US" sz="1600" dirty="0" smtClean="0"/>
          </a:br>
          <a:r>
            <a:rPr lang="en-US" sz="1600" dirty="0" smtClean="0"/>
            <a:t>Interface Engine</a:t>
          </a:r>
          <a:br>
            <a:rPr lang="en-US" sz="1600" dirty="0" smtClean="0"/>
          </a:br>
          <a:endParaRPr lang="en-US" sz="1600" dirty="0" smtClean="0"/>
        </a:p>
        <a:p>
          <a:endParaRPr lang="en-US" sz="1600" dirty="0" smtClean="0"/>
        </a:p>
      </dgm:t>
    </dgm:pt>
    <dgm:pt modelId="{F7378DD4-5098-481C-A227-ADA1C6C7E292}" type="sibTrans" cxnId="{75DE1DA1-683C-45DC-A172-318EDCA56530}">
      <dgm:prSet/>
      <dgm:spPr/>
      <dgm:t>
        <a:bodyPr/>
        <a:lstStyle/>
        <a:p>
          <a:endParaRPr lang="en-US"/>
        </a:p>
      </dgm:t>
    </dgm:pt>
    <dgm:pt modelId="{944E49AC-0685-4B97-B7B7-F98D62AA50F2}" type="parTrans" cxnId="{75DE1DA1-683C-45DC-A172-318EDCA56530}">
      <dgm:prSet/>
      <dgm:spPr/>
      <dgm:t>
        <a:bodyPr/>
        <a:lstStyle/>
        <a:p>
          <a:endParaRPr lang="en-US"/>
        </a:p>
      </dgm:t>
    </dgm:pt>
    <dgm:pt modelId="{0E2A6264-EA85-4F9E-96D5-BB7BFD5FE828}" type="pres">
      <dgm:prSet presAssocID="{6DF3FFFF-7740-4D84-BB9A-DF677C1686A8}" presName="Name0" presStyleCnt="0">
        <dgm:presLayoutVars>
          <dgm:chMax val="4"/>
          <dgm:resizeHandles val="exact"/>
        </dgm:presLayoutVars>
      </dgm:prSet>
      <dgm:spPr/>
      <dgm:t>
        <a:bodyPr/>
        <a:lstStyle/>
        <a:p>
          <a:endParaRPr lang="en-US"/>
        </a:p>
      </dgm:t>
    </dgm:pt>
    <dgm:pt modelId="{3C0A4DDF-B060-44B7-B009-9F0EB1F08243}" type="pres">
      <dgm:prSet presAssocID="{6DF3FFFF-7740-4D84-BB9A-DF677C1686A8}" presName="ellipse" presStyleLbl="trBgShp" presStyleIdx="0" presStyleCnt="1" custAng="10800000" custFlipVert="1" custFlipHor="1" custScaleX="83411" custScaleY="108147" custLinFactNeighborX="-9302"/>
      <dgm:spPr/>
      <dgm:t>
        <a:bodyPr/>
        <a:lstStyle/>
        <a:p>
          <a:endParaRPr lang="en-US"/>
        </a:p>
      </dgm:t>
    </dgm:pt>
    <dgm:pt modelId="{833632DC-5CB3-435B-84EE-2E0864C122D0}" type="pres">
      <dgm:prSet presAssocID="{6DF3FFFF-7740-4D84-BB9A-DF677C1686A8}" presName="arrow1" presStyleLbl="fgShp" presStyleIdx="0" presStyleCnt="1" custLinFactNeighborX="-46800" custLinFactNeighborY="-469"/>
      <dgm:spPr/>
      <dgm:t>
        <a:bodyPr/>
        <a:lstStyle/>
        <a:p>
          <a:endParaRPr lang="en-US"/>
        </a:p>
      </dgm:t>
    </dgm:pt>
    <dgm:pt modelId="{C74E36E4-CF67-4DDC-A199-1A3C050EB26D}" type="pres">
      <dgm:prSet presAssocID="{6DF3FFFF-7740-4D84-BB9A-DF677C1686A8}" presName="rectangle" presStyleLbl="revTx" presStyleIdx="0" presStyleCnt="1">
        <dgm:presLayoutVars>
          <dgm:bulletEnabled val="1"/>
        </dgm:presLayoutVars>
      </dgm:prSet>
      <dgm:spPr/>
      <dgm:t>
        <a:bodyPr/>
        <a:lstStyle/>
        <a:p>
          <a:endParaRPr lang="en-US"/>
        </a:p>
      </dgm:t>
    </dgm:pt>
    <dgm:pt modelId="{D245B385-6D16-4B09-9AAC-F5DF9087262E}" type="pres">
      <dgm:prSet presAssocID="{DFDFB623-F60E-407E-8E89-4CE153192601}" presName="item1" presStyleLbl="node1" presStyleIdx="0" presStyleCnt="1" custScaleX="88000" custScaleY="103214" custLinFactNeighborX="-6286" custLinFactNeighborY="4286">
        <dgm:presLayoutVars>
          <dgm:bulletEnabled val="1"/>
        </dgm:presLayoutVars>
      </dgm:prSet>
      <dgm:spPr/>
      <dgm:t>
        <a:bodyPr/>
        <a:lstStyle/>
        <a:p>
          <a:endParaRPr lang="en-US"/>
        </a:p>
      </dgm:t>
    </dgm:pt>
    <dgm:pt modelId="{BDB4FB02-7844-4B51-99B1-2F937C8F9114}" type="pres">
      <dgm:prSet presAssocID="{6DF3FFFF-7740-4D84-BB9A-DF677C1686A8}" presName="funnel" presStyleLbl="trAlignAcc1" presStyleIdx="0" presStyleCnt="1" custScaleX="89714" custScaleY="99554" custLinFactNeighborX="-8857" custLinFactNeighborY="781">
        <dgm:style>
          <a:lnRef idx="1">
            <a:schemeClr val="accent1"/>
          </a:lnRef>
          <a:fillRef idx="2">
            <a:schemeClr val="accent1"/>
          </a:fillRef>
          <a:effectRef idx="1">
            <a:schemeClr val="accent1"/>
          </a:effectRef>
          <a:fontRef idx="minor">
            <a:schemeClr val="dk1"/>
          </a:fontRef>
        </dgm:style>
      </dgm:prSet>
      <dgm:spPr/>
    </dgm:pt>
  </dgm:ptLst>
  <dgm:cxnLst>
    <dgm:cxn modelId="{9A9FF8F4-80A3-4CC3-81CB-4CC92AEF42C6}" srcId="{6DF3FFFF-7740-4D84-BB9A-DF677C1686A8}" destId="{DFDFB623-F60E-407E-8E89-4CE153192601}" srcOrd="1" destOrd="0" parTransId="{EE549D74-7BD8-4A62-9DBA-148436FCC705}" sibTransId="{176209F8-003D-4AD7-B0F9-CDD3040A56EC}"/>
    <dgm:cxn modelId="{E31D55E0-B721-4099-9CB8-2ED545CC45C7}" type="presOf" srcId="{88959E3A-1230-4520-B117-F5770524F41B}" destId="{D245B385-6D16-4B09-9AAC-F5DF9087262E}" srcOrd="0" destOrd="0" presId="urn:microsoft.com/office/officeart/2005/8/layout/funnel1"/>
    <dgm:cxn modelId="{24625DB7-FBE5-49EC-88DD-40516C2B325A}" type="presOf" srcId="{6DF3FFFF-7740-4D84-BB9A-DF677C1686A8}" destId="{0E2A6264-EA85-4F9E-96D5-BB7BFD5FE828}" srcOrd="0" destOrd="0" presId="urn:microsoft.com/office/officeart/2005/8/layout/funnel1"/>
    <dgm:cxn modelId="{75DE1DA1-683C-45DC-A172-318EDCA56530}" srcId="{6DF3FFFF-7740-4D84-BB9A-DF677C1686A8}" destId="{88959E3A-1230-4520-B117-F5770524F41B}" srcOrd="0" destOrd="0" parTransId="{944E49AC-0685-4B97-B7B7-F98D62AA50F2}" sibTransId="{F7378DD4-5098-481C-A227-ADA1C6C7E292}"/>
    <dgm:cxn modelId="{B9754F05-483B-45E2-93BD-28428335F948}" type="presOf" srcId="{DFDFB623-F60E-407E-8E89-4CE153192601}" destId="{C74E36E4-CF67-4DDC-A199-1A3C050EB26D}" srcOrd="0" destOrd="0" presId="urn:microsoft.com/office/officeart/2005/8/layout/funnel1"/>
    <dgm:cxn modelId="{5124367F-B7EE-462A-A0B0-13663905958E}" type="presParOf" srcId="{0E2A6264-EA85-4F9E-96D5-BB7BFD5FE828}" destId="{3C0A4DDF-B060-44B7-B009-9F0EB1F08243}" srcOrd="0" destOrd="0" presId="urn:microsoft.com/office/officeart/2005/8/layout/funnel1"/>
    <dgm:cxn modelId="{64F3B861-AD0E-409D-B2FC-0029231374D7}" type="presParOf" srcId="{0E2A6264-EA85-4F9E-96D5-BB7BFD5FE828}" destId="{833632DC-5CB3-435B-84EE-2E0864C122D0}" srcOrd="1" destOrd="0" presId="urn:microsoft.com/office/officeart/2005/8/layout/funnel1"/>
    <dgm:cxn modelId="{3E2C4E3A-8E11-4012-820F-F15A6C774143}" type="presParOf" srcId="{0E2A6264-EA85-4F9E-96D5-BB7BFD5FE828}" destId="{C74E36E4-CF67-4DDC-A199-1A3C050EB26D}" srcOrd="2" destOrd="0" presId="urn:microsoft.com/office/officeart/2005/8/layout/funnel1"/>
    <dgm:cxn modelId="{8A80D98C-70D6-4383-8E02-B9FC888892E1}" type="presParOf" srcId="{0E2A6264-EA85-4F9E-96D5-BB7BFD5FE828}" destId="{D245B385-6D16-4B09-9AAC-F5DF9087262E}" srcOrd="3" destOrd="0" presId="urn:microsoft.com/office/officeart/2005/8/layout/funnel1"/>
    <dgm:cxn modelId="{209F1093-957E-41F6-8F97-A648D2EF0116}" type="presParOf" srcId="{0E2A6264-EA85-4F9E-96D5-BB7BFD5FE828}" destId="{BDB4FB02-7844-4B51-99B1-2F937C8F9114}"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112C4-D108-4C45-B6A9-91B6B7EE9649}">
      <dsp:nvSpPr>
        <dsp:cNvPr id="0" name=""/>
        <dsp:cNvSpPr/>
      </dsp:nvSpPr>
      <dsp:spPr>
        <a:xfrm>
          <a:off x="3681984" y="2763519"/>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Demographic Data</a:t>
          </a:r>
          <a:endParaRPr lang="en-US" sz="1100" kern="1200" dirty="0"/>
        </a:p>
        <a:p>
          <a:pPr marL="57150" lvl="1" indent="-57150" algn="l" defTabSz="488950">
            <a:lnSpc>
              <a:spcPct val="90000"/>
            </a:lnSpc>
            <a:spcBef>
              <a:spcPct val="0"/>
            </a:spcBef>
            <a:spcAft>
              <a:spcPct val="15000"/>
            </a:spcAft>
            <a:buChar char="••"/>
          </a:pPr>
          <a:r>
            <a:rPr lang="en-US" sz="1100" kern="1200" dirty="0" smtClean="0"/>
            <a:t>Insurance Data</a:t>
          </a:r>
          <a:endParaRPr lang="en-US" sz="1100" kern="1200" dirty="0"/>
        </a:p>
        <a:p>
          <a:pPr marL="57150" lvl="1" indent="-57150" algn="l" defTabSz="488950">
            <a:lnSpc>
              <a:spcPct val="90000"/>
            </a:lnSpc>
            <a:spcBef>
              <a:spcPct val="0"/>
            </a:spcBef>
            <a:spcAft>
              <a:spcPct val="15000"/>
            </a:spcAft>
            <a:buChar char="••"/>
          </a:pPr>
          <a:r>
            <a:rPr lang="en-US" sz="1100" kern="1200" dirty="0" smtClean="0"/>
            <a:t>Ryan White Eligibility</a:t>
          </a:r>
          <a:endParaRPr lang="en-US" sz="1100" kern="1200" dirty="0"/>
        </a:p>
      </dsp:txBody>
      <dsp:txXfrm>
        <a:off x="4312835" y="3117207"/>
        <a:ext cx="1348197" cy="918226"/>
      </dsp:txXfrm>
    </dsp:sp>
    <dsp:sp modelId="{A996274C-DF54-4B44-A536-E74B07BCDCB2}">
      <dsp:nvSpPr>
        <dsp:cNvPr id="0" name=""/>
        <dsp:cNvSpPr/>
      </dsp:nvSpPr>
      <dsp:spPr>
        <a:xfrm>
          <a:off x="406400" y="2763519"/>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Participation Status</a:t>
          </a:r>
          <a:endParaRPr lang="en-US" sz="1100" kern="1200" dirty="0"/>
        </a:p>
        <a:p>
          <a:pPr marL="57150" lvl="1" indent="-57150" algn="l" defTabSz="488950">
            <a:lnSpc>
              <a:spcPct val="90000"/>
            </a:lnSpc>
            <a:spcBef>
              <a:spcPct val="0"/>
            </a:spcBef>
            <a:spcAft>
              <a:spcPct val="15000"/>
            </a:spcAft>
            <a:buChar char="••"/>
          </a:pPr>
          <a:r>
            <a:rPr lang="en-US" sz="1100" kern="1200" dirty="0" smtClean="0"/>
            <a:t>Online Enrollment</a:t>
          </a: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434967" y="3117207"/>
        <a:ext cx="1348197" cy="918226"/>
      </dsp:txXfrm>
    </dsp:sp>
    <dsp:sp modelId="{3E5B7937-67DA-1E4E-8F51-62F5CE3A0875}">
      <dsp:nvSpPr>
        <dsp:cNvPr id="0" name=""/>
        <dsp:cNvSpPr/>
      </dsp:nvSpPr>
      <dsp:spPr>
        <a:xfrm>
          <a:off x="3681984" y="0"/>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Dr. Visits</a:t>
          </a:r>
          <a:endParaRPr lang="en-US" sz="1100" kern="1200" dirty="0"/>
        </a:p>
        <a:p>
          <a:pPr marL="57150" lvl="1" indent="-57150" algn="l" defTabSz="488950">
            <a:lnSpc>
              <a:spcPct val="90000"/>
            </a:lnSpc>
            <a:spcBef>
              <a:spcPct val="0"/>
            </a:spcBef>
            <a:spcAft>
              <a:spcPct val="15000"/>
            </a:spcAft>
            <a:buChar char="••"/>
          </a:pPr>
          <a:r>
            <a:rPr lang="en-US" sz="1100" kern="1200" dirty="0" smtClean="0"/>
            <a:t>CD4/Viral Load Counts</a:t>
          </a:r>
          <a:endParaRPr lang="en-US" sz="1100" kern="1200" dirty="0"/>
        </a:p>
        <a:p>
          <a:pPr marL="57150" lvl="1" indent="-57150" algn="l" defTabSz="488950">
            <a:lnSpc>
              <a:spcPct val="90000"/>
            </a:lnSpc>
            <a:spcBef>
              <a:spcPct val="0"/>
            </a:spcBef>
            <a:spcAft>
              <a:spcPct val="15000"/>
            </a:spcAft>
            <a:buChar char="••"/>
          </a:pPr>
          <a:r>
            <a:rPr lang="en-US" sz="1100" kern="1200" dirty="0" smtClean="0"/>
            <a:t>Other Clinical Indicators</a:t>
          </a:r>
          <a:endParaRPr lang="en-US" sz="1100" kern="1200" dirty="0"/>
        </a:p>
      </dsp:txBody>
      <dsp:txXfrm>
        <a:off x="4312835" y="28567"/>
        <a:ext cx="1348197" cy="918226"/>
      </dsp:txXfrm>
    </dsp:sp>
    <dsp:sp modelId="{0344B39D-98FB-B742-A32C-E4374575D001}">
      <dsp:nvSpPr>
        <dsp:cNvPr id="0" name=""/>
        <dsp:cNvSpPr/>
      </dsp:nvSpPr>
      <dsp:spPr>
        <a:xfrm>
          <a:off x="406400" y="0"/>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HOPWA</a:t>
          </a:r>
          <a:endParaRPr lang="en-US" sz="1100" kern="1200" dirty="0"/>
        </a:p>
        <a:p>
          <a:pPr marL="57150" lvl="1" indent="-57150" algn="l" defTabSz="488950">
            <a:lnSpc>
              <a:spcPct val="90000"/>
            </a:lnSpc>
            <a:spcBef>
              <a:spcPct val="0"/>
            </a:spcBef>
            <a:spcAft>
              <a:spcPct val="15000"/>
            </a:spcAft>
            <a:buChar char="••"/>
          </a:pPr>
          <a:r>
            <a:rPr lang="en-US" sz="1100" kern="1200" dirty="0" smtClean="0"/>
            <a:t>Rent Subsidies</a:t>
          </a:r>
          <a:endParaRPr lang="en-US" sz="1100" kern="1200" dirty="0"/>
        </a:p>
      </dsp:txBody>
      <dsp:txXfrm>
        <a:off x="434967" y="28567"/>
        <a:ext cx="1348197" cy="918226"/>
      </dsp:txXfrm>
    </dsp:sp>
    <dsp:sp modelId="{C20EBD72-FF37-254A-8765-CC8C51EA494B}">
      <dsp:nvSpPr>
        <dsp:cNvPr id="0" name=""/>
        <dsp:cNvSpPr/>
      </dsp:nvSpPr>
      <dsp:spPr>
        <a:xfrm>
          <a:off x="1247648" y="231647"/>
          <a:ext cx="1759712" cy="1759712"/>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i="0" kern="1200" dirty="0" smtClean="0"/>
            <a:t>Housing</a:t>
          </a:r>
          <a:endParaRPr lang="en-US" sz="1600" b="1" i="0" kern="1200" dirty="0"/>
        </a:p>
      </dsp:txBody>
      <dsp:txXfrm>
        <a:off x="1763056" y="747055"/>
        <a:ext cx="1244304" cy="1244304"/>
      </dsp:txXfrm>
    </dsp:sp>
    <dsp:sp modelId="{4484395A-800D-8E42-A13C-9E8F7D4E3B62}">
      <dsp:nvSpPr>
        <dsp:cNvPr id="0" name=""/>
        <dsp:cNvSpPr/>
      </dsp:nvSpPr>
      <dsp:spPr>
        <a:xfrm rot="5400000">
          <a:off x="3088640" y="231647"/>
          <a:ext cx="1759712" cy="1759712"/>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i="0" kern="1200" dirty="0" smtClean="0"/>
            <a:t>Medical / Clinical</a:t>
          </a:r>
          <a:endParaRPr lang="en-US" sz="1600" b="1" i="0" kern="1200" dirty="0"/>
        </a:p>
      </dsp:txBody>
      <dsp:txXfrm rot="-5400000">
        <a:off x="3088640" y="747055"/>
        <a:ext cx="1244304" cy="1244304"/>
      </dsp:txXfrm>
    </dsp:sp>
    <dsp:sp modelId="{4980CE1C-909A-5F4B-BE41-F0835CB4E0F9}">
      <dsp:nvSpPr>
        <dsp:cNvPr id="0" name=""/>
        <dsp:cNvSpPr/>
      </dsp:nvSpPr>
      <dsp:spPr>
        <a:xfrm rot="10800000">
          <a:off x="3088640" y="2072640"/>
          <a:ext cx="1759712" cy="1759712"/>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i="0" kern="1200" dirty="0" smtClean="0"/>
            <a:t>Case Manage-</a:t>
          </a:r>
          <a:r>
            <a:rPr lang="en-US" sz="1600" b="1" i="0" kern="1200" dirty="0" err="1" smtClean="0"/>
            <a:t>ment</a:t>
          </a:r>
          <a:endParaRPr lang="en-US" sz="1600" b="1" i="0" kern="1200" dirty="0"/>
        </a:p>
      </dsp:txBody>
      <dsp:txXfrm rot="10800000">
        <a:off x="3088640" y="2072640"/>
        <a:ext cx="1244304" cy="1244304"/>
      </dsp:txXfrm>
    </dsp:sp>
    <dsp:sp modelId="{59EC48B0-38A8-7D4B-8450-562A588212EA}">
      <dsp:nvSpPr>
        <dsp:cNvPr id="0" name=""/>
        <dsp:cNvSpPr/>
      </dsp:nvSpPr>
      <dsp:spPr>
        <a:xfrm rot="16200000">
          <a:off x="1247648" y="2072640"/>
          <a:ext cx="1759712" cy="1759712"/>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i="0" kern="1200" dirty="0" smtClean="0"/>
            <a:t>ADAP / COBRA</a:t>
          </a:r>
          <a:endParaRPr lang="en-US" sz="1600" b="1" i="0" kern="1200" dirty="0"/>
        </a:p>
      </dsp:txBody>
      <dsp:txXfrm rot="5400000">
        <a:off x="1763056" y="2072640"/>
        <a:ext cx="1244304" cy="1244304"/>
      </dsp:txXfrm>
    </dsp:sp>
    <dsp:sp modelId="{D5F132BA-52B6-C64A-9369-69FA77BE8197}">
      <dsp:nvSpPr>
        <dsp:cNvPr id="0" name=""/>
        <dsp:cNvSpPr/>
      </dsp:nvSpPr>
      <dsp:spPr>
        <a:xfrm>
          <a:off x="2744216" y="1666240"/>
          <a:ext cx="607568" cy="528320"/>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3C9286AC-A71F-254E-A11E-FEC9273DDF62}">
      <dsp:nvSpPr>
        <dsp:cNvPr id="0" name=""/>
        <dsp:cNvSpPr/>
      </dsp:nvSpPr>
      <dsp:spPr>
        <a:xfrm rot="10800000">
          <a:off x="2744216" y="1869440"/>
          <a:ext cx="607568" cy="528320"/>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1.png"/><Relationship Id="rId4" Type="http://schemas.openxmlformats.org/officeDocument/2006/relationships/image" Target="../media/image122.png"/><Relationship Id="rId1" Type="http://schemas.openxmlformats.org/officeDocument/2006/relationships/image" Target="../media/image119.png"/><Relationship Id="rId2" Type="http://schemas.openxmlformats.org/officeDocument/2006/relationships/image" Target="../media/image1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BBAA5F3-5C10-49C4-8675-6ED59B77211B}" type="datetimeFigureOut">
              <a:rPr lang="en-US"/>
              <a:pPr>
                <a:defRPr/>
              </a:pPr>
              <a:t>3/15/13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457CE9F-BDEE-48D8-B73C-F4579BBF92D3}" type="slidenum">
              <a:rPr lang="en-US"/>
              <a:pPr>
                <a:defRPr/>
              </a:pPr>
              <a:t>‹#›</a:t>
            </a:fld>
            <a:endParaRPr lang="en-US"/>
          </a:p>
        </p:txBody>
      </p:sp>
    </p:spTree>
    <p:extLst>
      <p:ext uri="{BB962C8B-B14F-4D97-AF65-F5344CB8AC3E}">
        <p14:creationId xmlns:p14="http://schemas.microsoft.com/office/powerpoint/2010/main" val="3014238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 Id="rId3" Type="http://schemas.openxmlformats.org/officeDocument/2006/relationships/hyperlink" Target="mailto:%20acajina@hrsa.gov" TargetMode="Externa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B8128C9-5543-449E-B3A2-044BC2DE33A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p:txBody>
          <a:bodyPr/>
          <a:lstStyle/>
          <a:p>
            <a:pPr>
              <a:defRPr/>
            </a:pPr>
            <a:fld id="{AFB00ADF-4DF8-4756-88C5-A7E6CE5777E6}" type="slidenum">
              <a:rPr lang="en-US">
                <a:solidFill>
                  <a:srgbClr val="000000"/>
                </a:solidFill>
              </a:rPr>
              <a:pPr>
                <a:defRPr/>
              </a:pPr>
              <a:t>10</a:t>
            </a:fld>
            <a:endParaRPr lang="en-US">
              <a:solidFill>
                <a:srgbClr val="000000"/>
              </a:solidFill>
            </a:endParaRPr>
          </a:p>
        </p:txBody>
      </p:sp>
      <p:sp>
        <p:nvSpPr>
          <p:cNvPr id="251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smtClean="0">
              <a:latin typeface="Arial"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8A9E749-4F04-411D-A50D-D0C28FB26D3C}" type="slidenum">
              <a:rPr lang="en-US" smtClean="0">
                <a:solidFill>
                  <a:prstClr val="black"/>
                </a:solidFill>
              </a:rPr>
              <a:pPr>
                <a:defRPr/>
              </a:pPr>
              <a:t>102</a:t>
            </a:fld>
            <a:endParaRPr lang="en-US">
              <a:solidFill>
                <a:prstClr val="black"/>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768454F-8A48-4C72-853F-A09DF047A051}" type="slidenum">
              <a:rPr lang="en-US" smtClean="0">
                <a:solidFill>
                  <a:prstClr val="black"/>
                </a:solidFill>
              </a:rPr>
              <a:pPr>
                <a:defRPr/>
              </a:pPr>
              <a:t>103</a:t>
            </a:fld>
            <a:endParaRPr lang="en-US">
              <a:solidFill>
                <a:prstClr val="black"/>
              </a:solidFil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b="1" smtClean="0"/>
              <a:t>You can ask yourself what this approach might mean to your program in terms of manpower hours saved to devote to patient care and care coordination…..  what this might mean in terms of data quality for reporting purposes as well as for your own QA/QI uses.</a:t>
            </a:r>
          </a:p>
        </p:txBody>
      </p:sp>
      <p:sp>
        <p:nvSpPr>
          <p:cNvPr id="4" name="Slide Number Placeholder 3"/>
          <p:cNvSpPr>
            <a:spLocks noGrp="1"/>
          </p:cNvSpPr>
          <p:nvPr>
            <p:ph type="sldNum" sz="quarter" idx="5"/>
          </p:nvPr>
        </p:nvSpPr>
        <p:spPr/>
        <p:txBody>
          <a:bodyPr/>
          <a:lstStyle/>
          <a:p>
            <a:pPr>
              <a:defRPr/>
            </a:pPr>
            <a:fld id="{5B48D944-60EE-4C23-AC3E-1AE346D60930}" type="slidenum">
              <a:rPr lang="en-US" smtClean="0">
                <a:solidFill>
                  <a:prstClr val="black"/>
                </a:solidFill>
              </a:rPr>
              <a:pPr>
                <a:defRPr/>
              </a:pPr>
              <a:t>104</a:t>
            </a:fld>
            <a:endParaRPr lang="en-US">
              <a:solidFill>
                <a:prstClr val="black"/>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34BC089-656F-4736-9C19-9830B5B41D30}" type="slidenum">
              <a:rPr lang="en-US" smtClean="0">
                <a:solidFill>
                  <a:prstClr val="black"/>
                </a:solidFill>
              </a:rPr>
              <a:pPr>
                <a:defRPr/>
              </a:pPr>
              <a:t>105</a:t>
            </a:fld>
            <a:endParaRPr lang="en-US">
              <a:solidFill>
                <a:prstClr val="black"/>
              </a:solidFil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A2D0350-EDD9-476C-9AAA-7DF7CFB1B643}" type="slidenum">
              <a:rPr lang="en-US" smtClean="0">
                <a:solidFill>
                  <a:prstClr val="black"/>
                </a:solidFill>
              </a:rPr>
              <a:pPr>
                <a:defRPr/>
              </a:pPr>
              <a:t>106</a:t>
            </a:fld>
            <a:endParaRPr lang="en-US">
              <a:solidFill>
                <a:prstClr val="black"/>
              </a:solidFil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400" b="1" smtClean="0"/>
              <a:t>System adoption is the best measure of ‘value’</a:t>
            </a:r>
          </a:p>
        </p:txBody>
      </p:sp>
      <p:sp>
        <p:nvSpPr>
          <p:cNvPr id="4" name="Slide Number Placeholder 3"/>
          <p:cNvSpPr>
            <a:spLocks noGrp="1"/>
          </p:cNvSpPr>
          <p:nvPr>
            <p:ph type="sldNum" sz="quarter" idx="5"/>
          </p:nvPr>
        </p:nvSpPr>
        <p:spPr/>
        <p:txBody>
          <a:bodyPr/>
          <a:lstStyle/>
          <a:p>
            <a:pPr>
              <a:defRPr/>
            </a:pPr>
            <a:fld id="{945D4EF9-5252-4F17-BDC0-87A08888D306}" type="slidenum">
              <a:rPr lang="en-US" smtClean="0">
                <a:solidFill>
                  <a:prstClr val="black"/>
                </a:solidFill>
              </a:rPr>
              <a:pPr>
                <a:defRPr/>
              </a:pPr>
              <a:t>107</a:t>
            </a:fld>
            <a:endParaRPr lang="en-US">
              <a:solidFill>
                <a:prstClr val="black"/>
              </a:solidFil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400" b="1" smtClean="0"/>
              <a:t>Especially by the most important individuals, those delivering the services</a:t>
            </a:r>
          </a:p>
        </p:txBody>
      </p:sp>
      <p:sp>
        <p:nvSpPr>
          <p:cNvPr id="4" name="Slide Number Placeholder 3"/>
          <p:cNvSpPr>
            <a:spLocks noGrp="1"/>
          </p:cNvSpPr>
          <p:nvPr>
            <p:ph type="sldNum" sz="quarter" idx="5"/>
          </p:nvPr>
        </p:nvSpPr>
        <p:spPr/>
        <p:txBody>
          <a:bodyPr/>
          <a:lstStyle/>
          <a:p>
            <a:pPr>
              <a:defRPr/>
            </a:pPr>
            <a:fld id="{3FDD28AA-4E0B-43CA-8700-E1D9665998AE}" type="slidenum">
              <a:rPr lang="en-US" smtClean="0">
                <a:solidFill>
                  <a:prstClr val="black"/>
                </a:solidFill>
              </a:rPr>
              <a:pPr>
                <a:defRPr/>
              </a:pPr>
              <a:t>108</a:t>
            </a:fld>
            <a:endParaRPr lang="en-US">
              <a:solidFill>
                <a:prstClr val="black"/>
              </a:solidFil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400" b="1" smtClean="0"/>
              <a:t>You can then use the data in new and innovative ways, saving time, vastly improving accuracy, moving to manage populations  as well as individual clients</a:t>
            </a:r>
          </a:p>
        </p:txBody>
      </p:sp>
      <p:sp>
        <p:nvSpPr>
          <p:cNvPr id="4" name="Slide Number Placeholder 3"/>
          <p:cNvSpPr>
            <a:spLocks noGrp="1"/>
          </p:cNvSpPr>
          <p:nvPr>
            <p:ph type="sldNum" sz="quarter" idx="5"/>
          </p:nvPr>
        </p:nvSpPr>
        <p:spPr/>
        <p:txBody>
          <a:bodyPr/>
          <a:lstStyle/>
          <a:p>
            <a:pPr>
              <a:defRPr/>
            </a:pPr>
            <a:fld id="{1C10B3F2-9A76-4A40-9270-46934F6A24A4}" type="slidenum">
              <a:rPr lang="en-US" smtClean="0">
                <a:solidFill>
                  <a:prstClr val="black"/>
                </a:solidFill>
              </a:rPr>
              <a:pPr>
                <a:defRPr/>
              </a:pPr>
              <a:t>109</a:t>
            </a:fld>
            <a:endParaRPr lang="en-US">
              <a:solidFill>
                <a:prstClr val="black"/>
              </a:solidFil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64145F-C856-4DDC-9B64-145F990A75C8}" type="slidenum">
              <a:rPr lang="en-US" smtClean="0">
                <a:solidFill>
                  <a:prstClr val="black"/>
                </a:solidFill>
              </a:rPr>
              <a:pPr>
                <a:defRPr/>
              </a:pPr>
              <a:t>110</a:t>
            </a:fld>
            <a:endParaRPr lang="en-US">
              <a:solidFill>
                <a:prstClr val="black"/>
              </a:solidFil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BE11AF0-C66B-4644-A301-09DA8B81AB1D}" type="slidenum">
              <a:rPr lang="en-US" smtClean="0">
                <a:solidFill>
                  <a:prstClr val="black"/>
                </a:solidFill>
              </a:rPr>
              <a:pPr>
                <a:defRPr/>
              </a:pPr>
              <a:t>111</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C337E5E-5DED-49F6-9152-9A6E9D8C61E8}" type="slidenum">
              <a:rPr lang="en-US" smtClean="0">
                <a:solidFill>
                  <a:prstClr val="black"/>
                </a:solidFill>
              </a:rPr>
              <a:pPr>
                <a:defRPr/>
              </a:pPr>
              <a:t>11</a:t>
            </a:fld>
            <a:endParaRPr lang="en-US">
              <a:solidFill>
                <a:prstClr val="black"/>
              </a:solidFil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F646A6E-457B-4A48-8FFE-BB275492043C}" type="slidenum">
              <a:rPr lang="en-US" smtClean="0">
                <a:solidFill>
                  <a:prstClr val="black"/>
                </a:solidFill>
              </a:rPr>
              <a:pPr>
                <a:defRPr/>
              </a:pPr>
              <a:t>112</a:t>
            </a:fld>
            <a:endParaRPr lang="en-US">
              <a:solidFill>
                <a:prstClr val="black"/>
              </a:solidFil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800" b="1" smtClean="0"/>
              <a:t>So drilling down once again you can see that of these 10 patients/clients that have fallen out of routine care (FORC) 1 is in an enhanced care coordination program, 1 is in a treatment adherence program, the remaining 8 may be candidates for enhanced CC but certainly could be aggressively outreached.</a:t>
            </a:r>
          </a:p>
        </p:txBody>
      </p:sp>
      <p:sp>
        <p:nvSpPr>
          <p:cNvPr id="4" name="Slide Number Placeholder 3"/>
          <p:cNvSpPr>
            <a:spLocks noGrp="1"/>
          </p:cNvSpPr>
          <p:nvPr>
            <p:ph type="sldNum" sz="quarter" idx="5"/>
          </p:nvPr>
        </p:nvSpPr>
        <p:spPr/>
        <p:txBody>
          <a:bodyPr/>
          <a:lstStyle/>
          <a:p>
            <a:pPr>
              <a:defRPr/>
            </a:pPr>
            <a:fld id="{60FFAD88-1D55-4937-B80C-E2280633CC01}" type="slidenum">
              <a:rPr lang="en-US" smtClean="0">
                <a:solidFill>
                  <a:prstClr val="black"/>
                </a:solidFill>
              </a:rPr>
              <a:pPr>
                <a:defRPr/>
              </a:pPr>
              <a:t>113</a:t>
            </a:fld>
            <a:endParaRPr lang="en-US">
              <a:solidFill>
                <a:prstClr val="black"/>
              </a:solidFil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4053AD7-9769-48BE-876E-F5672D122A2D}" type="slidenum">
              <a:rPr lang="en-US" smtClean="0">
                <a:solidFill>
                  <a:prstClr val="black"/>
                </a:solidFill>
              </a:rPr>
              <a:pPr>
                <a:defRPr/>
              </a:pPr>
              <a:t>114</a:t>
            </a:fld>
            <a:endParaRPr lang="en-US">
              <a:solidFill>
                <a:prstClr val="black"/>
              </a:solidFil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9123BE8-086A-4FD3-970F-3F9ECD8E0410}" type="slidenum">
              <a:rPr lang="en-US" smtClean="0">
                <a:solidFill>
                  <a:prstClr val="black"/>
                </a:solidFill>
              </a:rPr>
              <a:pPr>
                <a:defRPr/>
              </a:pPr>
              <a:t>115</a:t>
            </a:fld>
            <a:endParaRPr lang="en-US">
              <a:solidFill>
                <a:prstClr val="black"/>
              </a:solidFil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6644AB6-CD4B-4684-834D-706E9B1C8F91}" type="slidenum">
              <a:rPr lang="en-US" smtClean="0">
                <a:solidFill>
                  <a:prstClr val="black"/>
                </a:solidFill>
              </a:rPr>
              <a:pPr>
                <a:defRPr/>
              </a:pPr>
              <a:t>116</a:t>
            </a:fld>
            <a:endParaRPr lang="en-US">
              <a:solidFill>
                <a:prstClr val="black"/>
              </a:solidFil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1D0CE76B-B3A0-445C-AB2B-492A48DCB8A7}" type="slidenum">
              <a:rPr lang="en-US" smtClean="0">
                <a:solidFill>
                  <a:srgbClr val="000000"/>
                </a:solidFill>
                <a:ea typeface="Geneva"/>
                <a:cs typeface="Geneva"/>
              </a:rPr>
              <a:pPr>
                <a:defRPr/>
              </a:pPr>
              <a:t>117</a:t>
            </a:fld>
            <a:endParaRPr lang="en-US" smtClean="0">
              <a:solidFill>
                <a:srgbClr val="000000"/>
              </a:solidFill>
              <a:ea typeface="Geneva"/>
              <a:cs typeface="Geneva"/>
            </a:endParaRPr>
          </a:p>
        </p:txBody>
      </p:sp>
      <p:sp>
        <p:nvSpPr>
          <p:cNvPr id="23142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i="1" smtClean="0">
                <a:latin typeface="Arial" pitchFamily="34" charset="0"/>
              </a:rPr>
              <a:t>Offers patients and providers access to key elements of their clinical, psychosocial, and administrative record over a secure, web-based portal</a:t>
            </a:r>
          </a:p>
        </p:txBody>
      </p:sp>
      <p:sp>
        <p:nvSpPr>
          <p:cNvPr id="23142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84BFFF3-31B6-4AF7-9837-4F07E8163103}" type="slidenum">
              <a:rPr lang="en-US" sz="1200">
                <a:solidFill>
                  <a:srgbClr val="000000"/>
                </a:solidFill>
              </a:rPr>
              <a:pPr algn="r" eaLnBrk="1" hangingPunct="1"/>
              <a:t>117</a:t>
            </a:fld>
            <a:endParaRPr lang="en-US" sz="1200">
              <a:solidFill>
                <a:srgbClr val="000000"/>
              </a:solidFill>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A3E75ED8-5731-404D-8B72-B0B6DC0E2BF1}" type="slidenum">
              <a:rPr lang="en-US" smtClean="0">
                <a:solidFill>
                  <a:srgbClr val="000000"/>
                </a:solidFill>
                <a:ea typeface="Geneva"/>
                <a:cs typeface="Geneva"/>
              </a:rPr>
              <a:pPr>
                <a:defRPr/>
              </a:pPr>
              <a:t>118</a:t>
            </a:fld>
            <a:endParaRPr lang="en-US" smtClean="0">
              <a:solidFill>
                <a:srgbClr val="000000"/>
              </a:solidFill>
              <a:ea typeface="Geneva"/>
              <a:cs typeface="Geneva"/>
            </a:endParaRPr>
          </a:p>
        </p:txBody>
      </p:sp>
      <p:sp>
        <p:nvSpPr>
          <p:cNvPr id="23245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
        <p:nvSpPr>
          <p:cNvPr id="23245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C479ABC-B83B-49EC-96F8-74B41F297965}" type="slidenum">
              <a:rPr lang="en-US" sz="1200">
                <a:solidFill>
                  <a:srgbClr val="000000"/>
                </a:solidFill>
              </a:rPr>
              <a:pPr algn="r" eaLnBrk="1" hangingPunct="1"/>
              <a:t>118</a:t>
            </a:fld>
            <a:endParaRPr lang="en-US" sz="1200">
              <a:solidFill>
                <a:srgbClr val="000000"/>
              </a:solidFil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787"/>
            <a:ext cx="2971800" cy="45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81" tIns="45340" rIns="90681" bIns="45340" anchor="b"/>
          <a:lstStyle>
            <a:lvl1pPr defTabSz="896938" eaLnBrk="0" hangingPunct="0">
              <a:defRPr>
                <a:solidFill>
                  <a:srgbClr val="CCECFF"/>
                </a:solidFill>
                <a:latin typeface="Times New Roman" pitchFamily="18" charset="0"/>
              </a:defRPr>
            </a:lvl1pPr>
            <a:lvl2pPr marL="742950" indent="-285750" defTabSz="896938" eaLnBrk="0" hangingPunct="0">
              <a:defRPr>
                <a:solidFill>
                  <a:srgbClr val="CCECFF"/>
                </a:solidFill>
                <a:latin typeface="Times New Roman" pitchFamily="18" charset="0"/>
              </a:defRPr>
            </a:lvl2pPr>
            <a:lvl3pPr marL="1143000" indent="-228600" defTabSz="896938" eaLnBrk="0" hangingPunct="0">
              <a:defRPr>
                <a:solidFill>
                  <a:srgbClr val="CCECFF"/>
                </a:solidFill>
                <a:latin typeface="Times New Roman" pitchFamily="18" charset="0"/>
              </a:defRPr>
            </a:lvl3pPr>
            <a:lvl4pPr marL="1600200" indent="-228600" defTabSz="896938" eaLnBrk="0" hangingPunct="0">
              <a:defRPr>
                <a:solidFill>
                  <a:srgbClr val="CCECFF"/>
                </a:solidFill>
                <a:latin typeface="Times New Roman" pitchFamily="18" charset="0"/>
              </a:defRPr>
            </a:lvl4pPr>
            <a:lvl5pPr marL="2057400" indent="-228600" defTabSz="896938" eaLnBrk="0" hangingPunct="0">
              <a:defRPr>
                <a:solidFill>
                  <a:srgbClr val="CCECFF"/>
                </a:solidFill>
                <a:latin typeface="Times New Roman" pitchFamily="18" charset="0"/>
              </a:defRPr>
            </a:lvl5pPr>
            <a:lvl6pPr marL="2514600" indent="-228600" defTabSz="896938" eaLnBrk="0" fontAlgn="base" hangingPunct="0">
              <a:spcBef>
                <a:spcPct val="0"/>
              </a:spcBef>
              <a:spcAft>
                <a:spcPct val="0"/>
              </a:spcAft>
              <a:defRPr>
                <a:solidFill>
                  <a:srgbClr val="CCECFF"/>
                </a:solidFill>
                <a:latin typeface="Times New Roman" pitchFamily="18" charset="0"/>
              </a:defRPr>
            </a:lvl6pPr>
            <a:lvl7pPr marL="2971800" indent="-228600" defTabSz="896938" eaLnBrk="0" fontAlgn="base" hangingPunct="0">
              <a:spcBef>
                <a:spcPct val="0"/>
              </a:spcBef>
              <a:spcAft>
                <a:spcPct val="0"/>
              </a:spcAft>
              <a:defRPr>
                <a:solidFill>
                  <a:srgbClr val="CCECFF"/>
                </a:solidFill>
                <a:latin typeface="Times New Roman" pitchFamily="18" charset="0"/>
              </a:defRPr>
            </a:lvl7pPr>
            <a:lvl8pPr marL="3429000" indent="-228600" defTabSz="896938" eaLnBrk="0" fontAlgn="base" hangingPunct="0">
              <a:spcBef>
                <a:spcPct val="0"/>
              </a:spcBef>
              <a:spcAft>
                <a:spcPct val="0"/>
              </a:spcAft>
              <a:defRPr>
                <a:solidFill>
                  <a:srgbClr val="CCECFF"/>
                </a:solidFill>
                <a:latin typeface="Times New Roman" pitchFamily="18" charset="0"/>
              </a:defRPr>
            </a:lvl8pPr>
            <a:lvl9pPr marL="3886200" indent="-228600" defTabSz="896938" eaLnBrk="0" fontAlgn="base" hangingPunct="0">
              <a:spcBef>
                <a:spcPct val="0"/>
              </a:spcBef>
              <a:spcAft>
                <a:spcPct val="0"/>
              </a:spcAft>
              <a:defRPr>
                <a:solidFill>
                  <a:srgbClr val="CCECFF"/>
                </a:solidFill>
                <a:latin typeface="Times New Roman" pitchFamily="18" charset="0"/>
              </a:defRPr>
            </a:lvl9pPr>
          </a:lstStyle>
          <a:p>
            <a:pPr algn="r" eaLnBrk="1" hangingPunct="1"/>
            <a:fld id="{42DE27DD-9FE7-4280-946D-CDB9E44D2676}" type="slidenum">
              <a:rPr lang="en-US" sz="1200" smtClean="0">
                <a:solidFill>
                  <a:prstClr val="black"/>
                </a:solidFill>
                <a:latin typeface="Arial" pitchFamily="34" charset="0"/>
                <a:cs typeface="+mn-cs"/>
              </a:rPr>
              <a:pPr algn="r" eaLnBrk="1" hangingPunct="1"/>
              <a:t>119</a:t>
            </a:fld>
            <a:endParaRPr lang="en-US" sz="1200" smtClean="0">
              <a:solidFill>
                <a:prstClr val="black"/>
              </a:solidFill>
              <a:latin typeface="Arial" pitchFamily="34" charset="0"/>
              <a:cs typeface="+mn-cs"/>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smtClean="0">
              <a:latin typeface="Arial"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787"/>
            <a:ext cx="2971800" cy="45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81" tIns="45340" rIns="90681" bIns="45340" anchor="b"/>
          <a:lstStyle>
            <a:lvl1pPr defTabSz="896938" eaLnBrk="0" hangingPunct="0">
              <a:defRPr>
                <a:solidFill>
                  <a:srgbClr val="CCECFF"/>
                </a:solidFill>
                <a:latin typeface="Times New Roman" pitchFamily="18" charset="0"/>
              </a:defRPr>
            </a:lvl1pPr>
            <a:lvl2pPr marL="742950" indent="-285750" defTabSz="896938" eaLnBrk="0" hangingPunct="0">
              <a:defRPr>
                <a:solidFill>
                  <a:srgbClr val="CCECFF"/>
                </a:solidFill>
                <a:latin typeface="Times New Roman" pitchFamily="18" charset="0"/>
              </a:defRPr>
            </a:lvl2pPr>
            <a:lvl3pPr marL="1143000" indent="-228600" defTabSz="896938" eaLnBrk="0" hangingPunct="0">
              <a:defRPr>
                <a:solidFill>
                  <a:srgbClr val="CCECFF"/>
                </a:solidFill>
                <a:latin typeface="Times New Roman" pitchFamily="18" charset="0"/>
              </a:defRPr>
            </a:lvl3pPr>
            <a:lvl4pPr marL="1600200" indent="-228600" defTabSz="896938" eaLnBrk="0" hangingPunct="0">
              <a:defRPr>
                <a:solidFill>
                  <a:srgbClr val="CCECFF"/>
                </a:solidFill>
                <a:latin typeface="Times New Roman" pitchFamily="18" charset="0"/>
              </a:defRPr>
            </a:lvl4pPr>
            <a:lvl5pPr marL="2057400" indent="-228600" defTabSz="896938" eaLnBrk="0" hangingPunct="0">
              <a:defRPr>
                <a:solidFill>
                  <a:srgbClr val="CCECFF"/>
                </a:solidFill>
                <a:latin typeface="Times New Roman" pitchFamily="18" charset="0"/>
              </a:defRPr>
            </a:lvl5pPr>
            <a:lvl6pPr marL="2514600" indent="-228600" defTabSz="896938" eaLnBrk="0" fontAlgn="base" hangingPunct="0">
              <a:spcBef>
                <a:spcPct val="0"/>
              </a:spcBef>
              <a:spcAft>
                <a:spcPct val="0"/>
              </a:spcAft>
              <a:defRPr>
                <a:solidFill>
                  <a:srgbClr val="CCECFF"/>
                </a:solidFill>
                <a:latin typeface="Times New Roman" pitchFamily="18" charset="0"/>
              </a:defRPr>
            </a:lvl6pPr>
            <a:lvl7pPr marL="2971800" indent="-228600" defTabSz="896938" eaLnBrk="0" fontAlgn="base" hangingPunct="0">
              <a:spcBef>
                <a:spcPct val="0"/>
              </a:spcBef>
              <a:spcAft>
                <a:spcPct val="0"/>
              </a:spcAft>
              <a:defRPr>
                <a:solidFill>
                  <a:srgbClr val="CCECFF"/>
                </a:solidFill>
                <a:latin typeface="Times New Roman" pitchFamily="18" charset="0"/>
              </a:defRPr>
            </a:lvl7pPr>
            <a:lvl8pPr marL="3429000" indent="-228600" defTabSz="896938" eaLnBrk="0" fontAlgn="base" hangingPunct="0">
              <a:spcBef>
                <a:spcPct val="0"/>
              </a:spcBef>
              <a:spcAft>
                <a:spcPct val="0"/>
              </a:spcAft>
              <a:defRPr>
                <a:solidFill>
                  <a:srgbClr val="CCECFF"/>
                </a:solidFill>
                <a:latin typeface="Times New Roman" pitchFamily="18" charset="0"/>
              </a:defRPr>
            </a:lvl8pPr>
            <a:lvl9pPr marL="3886200" indent="-228600" defTabSz="896938" eaLnBrk="0" fontAlgn="base" hangingPunct="0">
              <a:spcBef>
                <a:spcPct val="0"/>
              </a:spcBef>
              <a:spcAft>
                <a:spcPct val="0"/>
              </a:spcAft>
              <a:defRPr>
                <a:solidFill>
                  <a:srgbClr val="CCECFF"/>
                </a:solidFill>
                <a:latin typeface="Times New Roman" pitchFamily="18" charset="0"/>
              </a:defRPr>
            </a:lvl9pPr>
          </a:lstStyle>
          <a:p>
            <a:pPr algn="r" eaLnBrk="1" hangingPunct="1"/>
            <a:fld id="{ED4132CA-3014-4ACF-93AE-A1403E3E9DDC}" type="slidenum">
              <a:rPr lang="en-US" sz="1200" smtClean="0">
                <a:solidFill>
                  <a:prstClr val="black"/>
                </a:solidFill>
                <a:latin typeface="Arial" pitchFamily="34" charset="0"/>
                <a:cs typeface="+mn-cs"/>
              </a:rPr>
              <a:pPr algn="r" eaLnBrk="1" hangingPunct="1"/>
              <a:t>120</a:t>
            </a:fld>
            <a:endParaRPr lang="en-US" sz="1200" smtClean="0">
              <a:solidFill>
                <a:prstClr val="black"/>
              </a:solidFill>
              <a:latin typeface="Arial" pitchFamily="34" charset="0"/>
              <a:cs typeface="+mn-cs"/>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smtClean="0">
              <a:latin typeface="Arial"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787"/>
            <a:ext cx="2971800" cy="45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81" tIns="45340" rIns="90681" bIns="45340" anchor="b"/>
          <a:lstStyle>
            <a:lvl1pPr defTabSz="896938" eaLnBrk="0" hangingPunct="0">
              <a:defRPr>
                <a:solidFill>
                  <a:srgbClr val="CCECFF"/>
                </a:solidFill>
                <a:latin typeface="Times New Roman" pitchFamily="18" charset="0"/>
              </a:defRPr>
            </a:lvl1pPr>
            <a:lvl2pPr marL="742950" indent="-285750" defTabSz="896938" eaLnBrk="0" hangingPunct="0">
              <a:defRPr>
                <a:solidFill>
                  <a:srgbClr val="CCECFF"/>
                </a:solidFill>
                <a:latin typeface="Times New Roman" pitchFamily="18" charset="0"/>
              </a:defRPr>
            </a:lvl2pPr>
            <a:lvl3pPr marL="1143000" indent="-228600" defTabSz="896938" eaLnBrk="0" hangingPunct="0">
              <a:defRPr>
                <a:solidFill>
                  <a:srgbClr val="CCECFF"/>
                </a:solidFill>
                <a:latin typeface="Times New Roman" pitchFamily="18" charset="0"/>
              </a:defRPr>
            </a:lvl3pPr>
            <a:lvl4pPr marL="1600200" indent="-228600" defTabSz="896938" eaLnBrk="0" hangingPunct="0">
              <a:defRPr>
                <a:solidFill>
                  <a:srgbClr val="CCECFF"/>
                </a:solidFill>
                <a:latin typeface="Times New Roman" pitchFamily="18" charset="0"/>
              </a:defRPr>
            </a:lvl4pPr>
            <a:lvl5pPr marL="2057400" indent="-228600" defTabSz="896938" eaLnBrk="0" hangingPunct="0">
              <a:defRPr>
                <a:solidFill>
                  <a:srgbClr val="CCECFF"/>
                </a:solidFill>
                <a:latin typeface="Times New Roman" pitchFamily="18" charset="0"/>
              </a:defRPr>
            </a:lvl5pPr>
            <a:lvl6pPr marL="2514600" indent="-228600" defTabSz="896938" eaLnBrk="0" fontAlgn="base" hangingPunct="0">
              <a:spcBef>
                <a:spcPct val="0"/>
              </a:spcBef>
              <a:spcAft>
                <a:spcPct val="0"/>
              </a:spcAft>
              <a:defRPr>
                <a:solidFill>
                  <a:srgbClr val="CCECFF"/>
                </a:solidFill>
                <a:latin typeface="Times New Roman" pitchFamily="18" charset="0"/>
              </a:defRPr>
            </a:lvl6pPr>
            <a:lvl7pPr marL="2971800" indent="-228600" defTabSz="896938" eaLnBrk="0" fontAlgn="base" hangingPunct="0">
              <a:spcBef>
                <a:spcPct val="0"/>
              </a:spcBef>
              <a:spcAft>
                <a:spcPct val="0"/>
              </a:spcAft>
              <a:defRPr>
                <a:solidFill>
                  <a:srgbClr val="CCECFF"/>
                </a:solidFill>
                <a:latin typeface="Times New Roman" pitchFamily="18" charset="0"/>
              </a:defRPr>
            </a:lvl7pPr>
            <a:lvl8pPr marL="3429000" indent="-228600" defTabSz="896938" eaLnBrk="0" fontAlgn="base" hangingPunct="0">
              <a:spcBef>
                <a:spcPct val="0"/>
              </a:spcBef>
              <a:spcAft>
                <a:spcPct val="0"/>
              </a:spcAft>
              <a:defRPr>
                <a:solidFill>
                  <a:srgbClr val="CCECFF"/>
                </a:solidFill>
                <a:latin typeface="Times New Roman" pitchFamily="18" charset="0"/>
              </a:defRPr>
            </a:lvl8pPr>
            <a:lvl9pPr marL="3886200" indent="-228600" defTabSz="896938" eaLnBrk="0" fontAlgn="base" hangingPunct="0">
              <a:spcBef>
                <a:spcPct val="0"/>
              </a:spcBef>
              <a:spcAft>
                <a:spcPct val="0"/>
              </a:spcAft>
              <a:defRPr>
                <a:solidFill>
                  <a:srgbClr val="CCECFF"/>
                </a:solidFill>
                <a:latin typeface="Times New Roman" pitchFamily="18" charset="0"/>
              </a:defRPr>
            </a:lvl9pPr>
          </a:lstStyle>
          <a:p>
            <a:pPr algn="r" eaLnBrk="1" hangingPunct="1"/>
            <a:fld id="{CD973564-7C6A-4AB0-9FE8-8864298A46E4}" type="slidenum">
              <a:rPr lang="en-US" sz="1200" smtClean="0">
                <a:solidFill>
                  <a:prstClr val="black"/>
                </a:solidFill>
                <a:latin typeface="Arial" pitchFamily="34" charset="0"/>
                <a:cs typeface="+mn-cs"/>
              </a:rPr>
              <a:pPr algn="r" eaLnBrk="1" hangingPunct="1"/>
              <a:t>125</a:t>
            </a:fld>
            <a:endParaRPr lang="en-US" sz="1200" smtClean="0">
              <a:solidFill>
                <a:prstClr val="black"/>
              </a:solidFill>
              <a:latin typeface="Arial" pitchFamily="34" charset="0"/>
              <a:cs typeface="+mn-cs"/>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2F36238-2CEB-429F-B7F3-244D7E6D1F32}" type="slidenum">
              <a:rPr lang="en-US" smtClean="0"/>
              <a:pPr>
                <a:defRPr/>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787"/>
            <a:ext cx="2971800" cy="45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81" tIns="45340" rIns="90681" bIns="45340" anchor="b"/>
          <a:lstStyle>
            <a:lvl1pPr defTabSz="896938" eaLnBrk="0" hangingPunct="0">
              <a:defRPr>
                <a:solidFill>
                  <a:srgbClr val="CCECFF"/>
                </a:solidFill>
                <a:latin typeface="Times New Roman" pitchFamily="18" charset="0"/>
              </a:defRPr>
            </a:lvl1pPr>
            <a:lvl2pPr marL="742950" indent="-285750" defTabSz="896938" eaLnBrk="0" hangingPunct="0">
              <a:defRPr>
                <a:solidFill>
                  <a:srgbClr val="CCECFF"/>
                </a:solidFill>
                <a:latin typeface="Times New Roman" pitchFamily="18" charset="0"/>
              </a:defRPr>
            </a:lvl2pPr>
            <a:lvl3pPr marL="1143000" indent="-228600" defTabSz="896938" eaLnBrk="0" hangingPunct="0">
              <a:defRPr>
                <a:solidFill>
                  <a:srgbClr val="CCECFF"/>
                </a:solidFill>
                <a:latin typeface="Times New Roman" pitchFamily="18" charset="0"/>
              </a:defRPr>
            </a:lvl3pPr>
            <a:lvl4pPr marL="1600200" indent="-228600" defTabSz="896938" eaLnBrk="0" hangingPunct="0">
              <a:defRPr>
                <a:solidFill>
                  <a:srgbClr val="CCECFF"/>
                </a:solidFill>
                <a:latin typeface="Times New Roman" pitchFamily="18" charset="0"/>
              </a:defRPr>
            </a:lvl4pPr>
            <a:lvl5pPr marL="2057400" indent="-228600" defTabSz="896938" eaLnBrk="0" hangingPunct="0">
              <a:defRPr>
                <a:solidFill>
                  <a:srgbClr val="CCECFF"/>
                </a:solidFill>
                <a:latin typeface="Times New Roman" pitchFamily="18" charset="0"/>
              </a:defRPr>
            </a:lvl5pPr>
            <a:lvl6pPr marL="2514600" indent="-228600" defTabSz="896938" eaLnBrk="0" fontAlgn="base" hangingPunct="0">
              <a:spcBef>
                <a:spcPct val="0"/>
              </a:spcBef>
              <a:spcAft>
                <a:spcPct val="0"/>
              </a:spcAft>
              <a:defRPr>
                <a:solidFill>
                  <a:srgbClr val="CCECFF"/>
                </a:solidFill>
                <a:latin typeface="Times New Roman" pitchFamily="18" charset="0"/>
              </a:defRPr>
            </a:lvl6pPr>
            <a:lvl7pPr marL="2971800" indent="-228600" defTabSz="896938" eaLnBrk="0" fontAlgn="base" hangingPunct="0">
              <a:spcBef>
                <a:spcPct val="0"/>
              </a:spcBef>
              <a:spcAft>
                <a:spcPct val="0"/>
              </a:spcAft>
              <a:defRPr>
                <a:solidFill>
                  <a:srgbClr val="CCECFF"/>
                </a:solidFill>
                <a:latin typeface="Times New Roman" pitchFamily="18" charset="0"/>
              </a:defRPr>
            </a:lvl7pPr>
            <a:lvl8pPr marL="3429000" indent="-228600" defTabSz="896938" eaLnBrk="0" fontAlgn="base" hangingPunct="0">
              <a:spcBef>
                <a:spcPct val="0"/>
              </a:spcBef>
              <a:spcAft>
                <a:spcPct val="0"/>
              </a:spcAft>
              <a:defRPr>
                <a:solidFill>
                  <a:srgbClr val="CCECFF"/>
                </a:solidFill>
                <a:latin typeface="Times New Roman" pitchFamily="18" charset="0"/>
              </a:defRPr>
            </a:lvl8pPr>
            <a:lvl9pPr marL="3886200" indent="-228600" defTabSz="896938" eaLnBrk="0" fontAlgn="base" hangingPunct="0">
              <a:spcBef>
                <a:spcPct val="0"/>
              </a:spcBef>
              <a:spcAft>
                <a:spcPct val="0"/>
              </a:spcAft>
              <a:defRPr>
                <a:solidFill>
                  <a:srgbClr val="CCECFF"/>
                </a:solidFill>
                <a:latin typeface="Times New Roman" pitchFamily="18" charset="0"/>
              </a:defRPr>
            </a:lvl9pPr>
          </a:lstStyle>
          <a:p>
            <a:pPr algn="r" eaLnBrk="1" hangingPunct="1"/>
            <a:fld id="{76895C2E-D73D-4CB1-A1C4-300188E489CC}" type="slidenum">
              <a:rPr lang="en-US" sz="1200" smtClean="0">
                <a:solidFill>
                  <a:prstClr val="black"/>
                </a:solidFill>
                <a:latin typeface="Arial" pitchFamily="34" charset="0"/>
                <a:cs typeface="+mn-cs"/>
              </a:rPr>
              <a:pPr algn="r" eaLnBrk="1" hangingPunct="1"/>
              <a:t>126</a:t>
            </a:fld>
            <a:endParaRPr lang="en-US" sz="1200" smtClean="0">
              <a:solidFill>
                <a:prstClr val="black"/>
              </a:solidFill>
              <a:latin typeface="Arial" pitchFamily="34" charset="0"/>
              <a:cs typeface="+mn-cs"/>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smtClean="0">
              <a:latin typeface="Arial"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AF38EE2-D275-4367-BD25-D49DC4E7016F}" type="slidenum">
              <a:rPr lang="en-US" smtClean="0">
                <a:solidFill>
                  <a:prstClr val="black"/>
                </a:solidFill>
              </a:rPr>
              <a:pPr>
                <a:defRPr/>
              </a:pPr>
              <a:t>127</a:t>
            </a:fld>
            <a:endParaRPr lang="en-US">
              <a:solidFill>
                <a:prstClr val="black"/>
              </a:solidFill>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i="1" smtClean="0"/>
          </a:p>
          <a:p>
            <a:r>
              <a:rPr lang="en-US" smtClean="0">
                <a:hlinkClick r:id="rId3"/>
              </a:rPr>
              <a:t>Adan Cajina</a:t>
            </a:r>
            <a:r>
              <a:rPr lang="en-US" smtClean="0"/>
              <a:t> - MS: Chief, Demonstration and Evaluation Branch</a:t>
            </a:r>
          </a:p>
          <a:p>
            <a:endParaRPr lang="en-US" smtClean="0"/>
          </a:p>
        </p:txBody>
      </p:sp>
      <p:sp>
        <p:nvSpPr>
          <p:cNvPr id="4" name="Slide Number Placeholder 3"/>
          <p:cNvSpPr>
            <a:spLocks noGrp="1"/>
          </p:cNvSpPr>
          <p:nvPr>
            <p:ph type="sldNum" sz="quarter" idx="5"/>
          </p:nvPr>
        </p:nvSpPr>
        <p:spPr/>
        <p:txBody>
          <a:bodyPr/>
          <a:lstStyle/>
          <a:p>
            <a:pPr>
              <a:defRPr/>
            </a:pPr>
            <a:fld id="{EF6D5C34-924C-4F9A-8D37-A316894C84AD}" type="slidenum">
              <a:rPr lang="en-US" smtClean="0">
                <a:solidFill>
                  <a:prstClr val="black"/>
                </a:solidFill>
              </a:rPr>
              <a:pPr>
                <a:defRPr/>
              </a:pPr>
              <a:t>128</a:t>
            </a:fld>
            <a:endParaRPr lang="en-US">
              <a:solidFill>
                <a:prstClr val="black"/>
              </a:solidFill>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4D9AF54-14C3-45D7-B749-DA7B54554434}" type="slidenum">
              <a:rPr lang="en-US" smtClean="0">
                <a:solidFill>
                  <a:prstClr val="black"/>
                </a:solidFill>
              </a:rPr>
              <a:pPr>
                <a:defRPr/>
              </a:pPr>
              <a:t>129</a:t>
            </a:fld>
            <a:endParaRPr lang="en-US">
              <a:solidFill>
                <a:prstClr val="black"/>
              </a:solidFill>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83ED6FA-6089-41BA-A273-19CBBD35E8F4}" type="slidenum">
              <a:rPr lang="en-US" smtClean="0"/>
              <a:pPr>
                <a:defRPr/>
              </a:pPr>
              <a:t>130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C18856C-E695-47E8-88DC-D3FC798D8152}" type="slidenum">
              <a:rPr lang="en-US" smtClean="0">
                <a:solidFill>
                  <a:prstClr val="black"/>
                </a:solidFill>
              </a:rPr>
              <a:pPr>
                <a:def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D19CC70-F0C0-43CA-8300-813F953DDFD2}"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9B42FBF-F281-43EC-B497-1195969A81A9}"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1FE5E881-9E69-4DEA-8FF9-4DBFDF35AA85}" type="slidenum">
              <a:rPr lang="en-US">
                <a:solidFill>
                  <a:srgbClr val="000000"/>
                </a:solidFill>
              </a:rPr>
              <a:pPr>
                <a:defRPr/>
              </a:pPr>
              <a:t>16</a:t>
            </a:fld>
            <a:endParaRPr lang="en-US">
              <a:solidFill>
                <a:srgbClr val="000000"/>
              </a:solidFill>
            </a:endParaRPr>
          </a:p>
        </p:txBody>
      </p:sp>
      <p:sp>
        <p:nvSpPr>
          <p:cNvPr id="252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p:txBody>
          <a:bodyPr/>
          <a:lstStyle/>
          <a:p>
            <a:pPr>
              <a:defRPr/>
            </a:pPr>
            <a:fld id="{AFB00ADF-4DF8-4756-88C5-A7E6CE5777E6}" type="slidenum">
              <a:rPr lang="en-US">
                <a:solidFill>
                  <a:srgbClr val="000000"/>
                </a:solidFill>
              </a:rPr>
              <a:pPr>
                <a:defRPr/>
              </a:pPr>
              <a:t>17</a:t>
            </a:fld>
            <a:endParaRPr lang="en-US">
              <a:solidFill>
                <a:srgbClr val="000000"/>
              </a:solidFill>
            </a:endParaRPr>
          </a:p>
        </p:txBody>
      </p:sp>
      <p:sp>
        <p:nvSpPr>
          <p:cNvPr id="251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1FE5E881-9E69-4DEA-8FF9-4DBFDF35AA85}" type="slidenum">
              <a:rPr lang="en-US">
                <a:solidFill>
                  <a:srgbClr val="000000"/>
                </a:solidFill>
              </a:rPr>
              <a:pPr>
                <a:defRPr/>
              </a:pPr>
              <a:t>19</a:t>
            </a:fld>
            <a:endParaRPr lang="en-US">
              <a:solidFill>
                <a:srgbClr val="000000"/>
              </a:solidFill>
            </a:endParaRPr>
          </a:p>
        </p:txBody>
      </p:sp>
      <p:sp>
        <p:nvSpPr>
          <p:cNvPr id="252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1FE5E881-9E69-4DEA-8FF9-4DBFDF35AA85}" type="slidenum">
              <a:rPr lang="en-US">
                <a:solidFill>
                  <a:srgbClr val="000000"/>
                </a:solidFill>
              </a:rPr>
              <a:pPr>
                <a:defRPr/>
              </a:pPr>
              <a:t>20</a:t>
            </a:fld>
            <a:endParaRPr lang="en-US">
              <a:solidFill>
                <a:srgbClr val="000000"/>
              </a:solidFill>
            </a:endParaRPr>
          </a:p>
        </p:txBody>
      </p:sp>
      <p:sp>
        <p:nvSpPr>
          <p:cNvPr id="252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58ED630-8921-47E9-94CD-243C34F04DA6}"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1FE5E881-9E69-4DEA-8FF9-4DBFDF35AA85}" type="slidenum">
              <a:rPr lang="en-US">
                <a:solidFill>
                  <a:srgbClr val="000000"/>
                </a:solidFill>
              </a:rPr>
              <a:pPr>
                <a:defRPr/>
              </a:pPr>
              <a:t>21</a:t>
            </a:fld>
            <a:endParaRPr lang="en-US">
              <a:solidFill>
                <a:srgbClr val="000000"/>
              </a:solidFill>
            </a:endParaRPr>
          </a:p>
        </p:txBody>
      </p:sp>
      <p:sp>
        <p:nvSpPr>
          <p:cNvPr id="252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D97BAD9-8A20-49DB-9575-9990461D0EFF}"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6B57237-B141-4267-86B2-9C559EDFF790}"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493FE15-138A-4DDB-97AA-F383639AA913}"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8448A02-F347-45B1-8273-05932721AE45}" type="slidenum">
              <a:rPr lang="en-US" smtClean="0">
                <a:solidFill>
                  <a:prstClr val="black"/>
                </a:solidFill>
              </a:rPr>
              <a:pPr>
                <a:defRPr/>
              </a:pPr>
              <a:t>25</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7D15B6B-BE36-4C85-A0A7-CC6A26A2D7C3}" type="slidenum">
              <a:rPr lang="en-US" smtClean="0">
                <a:solidFill>
                  <a:prstClr val="black"/>
                </a:solidFill>
              </a:rPr>
              <a:pPr>
                <a:defRPr/>
              </a:pPr>
              <a:t>26</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7C9A3F6-9ABE-4916-AF46-83F7A7F30BAB}" type="slidenum">
              <a:rPr lang="en-US" smtClean="0">
                <a:solidFill>
                  <a:prstClr val="black"/>
                </a:solidFill>
              </a:rPr>
              <a:pPr>
                <a:defRPr/>
              </a:pPr>
              <a:t>27</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85F152C-915E-41DF-8408-BFF75A66201B}" type="slidenum">
              <a:rPr lang="en-US" smtClean="0">
                <a:solidFill>
                  <a:prstClr val="black"/>
                </a:solidFill>
              </a:rPr>
              <a:pPr>
                <a:defRPr/>
              </a:pPr>
              <a:t>28</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A38DE38-D775-4C55-833C-F2BC429DB3E8}" type="slidenum">
              <a:rPr lang="en-US" smtClean="0">
                <a:solidFill>
                  <a:prstClr val="black"/>
                </a:solidFill>
              </a:rPr>
              <a:pPr>
                <a:defRPr/>
              </a:pPr>
              <a:t>29</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B8BF27D-6275-45CC-B9FC-B692A2A9ACBD}" type="slidenum">
              <a:rPr lang="en-US" smtClean="0">
                <a:solidFill>
                  <a:prstClr val="black"/>
                </a:solidFill>
              </a:rPr>
              <a:pPr>
                <a:defRPr/>
              </a:pPr>
              <a:t>30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9FFDCB4-9CA9-45C2-85DF-3F05330C90F4}"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1CFB071-D561-4488-81E1-15E080EA799C}" type="slidenum">
              <a:rPr lang="en-US" smtClean="0">
                <a:solidFill>
                  <a:prstClr val="black"/>
                </a:solidFill>
              </a:rPr>
              <a:pPr>
                <a:defRPr/>
              </a:pPr>
              <a:t>31</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CA7900C-D3BC-4E39-A098-3E5B53AC50AA}" type="slidenum">
              <a:rPr lang="en-US" smtClean="0">
                <a:solidFill>
                  <a:prstClr val="black"/>
                </a:solidFill>
              </a:rPr>
              <a:pPr>
                <a:defRPr/>
              </a:pPr>
              <a:t>32</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DDB523E-7BA0-40DD-A80E-85B72A2A3222}" type="slidenum">
              <a:rPr lang="en-US" smtClean="0">
                <a:solidFill>
                  <a:prstClr val="black"/>
                </a:solidFill>
              </a:rPr>
              <a:pPr>
                <a:defRPr/>
              </a:pPr>
              <a:t>33</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0CDF3D6-21A2-4B90-A8DC-BF7442DCBBFE}" type="slidenum">
              <a:rPr lang="en-US" smtClean="0">
                <a:solidFill>
                  <a:prstClr val="black"/>
                </a:solidFill>
              </a:rPr>
              <a:pPr>
                <a:defRPr/>
              </a:pPr>
              <a:t>34</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D414774-CAF2-4381-8F38-149071E649EC}" type="slidenum">
              <a:rPr lang="en-US" smtClean="0">
                <a:solidFill>
                  <a:prstClr val="black"/>
                </a:solidFill>
              </a:rPr>
              <a:pPr>
                <a:defRPr/>
              </a:pPr>
              <a:t>35</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E98D62B-2590-4DC3-ADDD-058674D65CBC}" type="slidenum">
              <a:rPr lang="en-US" smtClean="0">
                <a:solidFill>
                  <a:prstClr val="black"/>
                </a:solidFill>
              </a:rPr>
              <a:pPr>
                <a:defRPr/>
              </a:pPr>
              <a:t>36</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8C76A52-9115-4776-9924-9412CC1E3882}" type="slidenum">
              <a:rPr lang="en-US" smtClean="0">
                <a:solidFill>
                  <a:prstClr val="black"/>
                </a:solidFill>
              </a:rPr>
              <a:pPr>
                <a:defRPr/>
              </a:pPr>
              <a:t>37</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1FE5E881-9E69-4DEA-8FF9-4DBFDF35AA85}" type="slidenum">
              <a:rPr lang="en-US">
                <a:solidFill>
                  <a:srgbClr val="000000"/>
                </a:solidFill>
              </a:rPr>
              <a:pPr>
                <a:defRPr/>
              </a:pPr>
              <a:t>38</a:t>
            </a:fld>
            <a:endParaRPr lang="en-US">
              <a:solidFill>
                <a:srgbClr val="000000"/>
              </a:solidFill>
            </a:endParaRPr>
          </a:p>
        </p:txBody>
      </p:sp>
      <p:sp>
        <p:nvSpPr>
          <p:cNvPr id="252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4FDE17-2487-4279-8AB8-B4875DF0C075}"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03BA66E-C0D9-4AED-8B32-0501267207F6}"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DB8760A-AD10-4FDF-9E61-C7818529A6A7}"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61557D2-BDD4-42A3-A892-5D856BBB0ED9}" type="slidenum">
              <a:rPr lang="en-US" smtClean="0"/>
              <a:pPr>
                <a:defRPr/>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D0FBE94-19C5-4BC2-995C-9721D0B00D9B}" type="slidenum">
              <a:rPr lang="en-US" smtClean="0"/>
              <a:pPr>
                <a:defRPr/>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2F4311D-6DAD-44DB-86B3-620EE7E1B793}" type="slidenum">
              <a:rPr lang="en-US" smtClean="0"/>
              <a:pPr>
                <a:defRPr/>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D7F541B-5E86-4CA0-8529-53C87F1D34D4}" type="slidenum">
              <a:rPr lang="en-US" smtClean="0"/>
              <a:pPr>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091E027-8745-4994-8688-3175326F70B7}"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E16F95D-4D0F-488A-A954-D2AECCC91405}"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0398678-4842-42BD-856D-C4A615D750DA}" type="slidenum">
              <a:rPr lang="en-US" smtClean="0"/>
              <a:pPr>
                <a:defRPr/>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1DF7AB7-68B5-4293-83BB-767B825F95A0}" type="slidenum">
              <a:rPr lang="en-US" smtClean="0"/>
              <a:pPr>
                <a:defRPr/>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D97BAD9-8A20-49DB-9575-9990461D0EFF}" type="slidenum">
              <a:rPr lang="en-US" smtClean="0">
                <a:solidFill>
                  <a:prstClr val="black"/>
                </a:solidFill>
              </a:rPr>
              <a:pPr>
                <a:defRPr/>
              </a:pPr>
              <a:t>49</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4FDE17-2487-4279-8AB8-B4875DF0C075}" type="slidenum">
              <a:rPr lang="en-US" smtClean="0">
                <a:solidFill>
                  <a:prstClr val="black"/>
                </a:solidFill>
              </a:rPr>
              <a:pPr>
                <a:defRPr/>
              </a:pPr>
              <a:t>50</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13FE172-3C13-46EA-B897-22AFF6E58368}"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D2270DF-48B5-4A28-B4AF-084637C34074}" type="slidenum">
              <a:rPr lang="en-US" smtClean="0"/>
              <a:pPr>
                <a:defRPr/>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4FDE17-2487-4279-8AB8-B4875DF0C075}" type="slidenum">
              <a:rPr lang="en-US" smtClean="0">
                <a:solidFill>
                  <a:prstClr val="black"/>
                </a:solidFill>
              </a:rPr>
              <a:pPr>
                <a:defRPr/>
              </a:pPr>
              <a:t>52</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04761B2-7FBD-40E9-BE70-8A951D762D90}" type="slidenum">
              <a:rPr lang="en-US" smtClean="0"/>
              <a:pPr>
                <a:defRPr/>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9D849BD-FA4F-4E48-A02F-2BD1EF86059A}" type="slidenum">
              <a:rPr lang="en-US" smtClean="0"/>
              <a:pPr>
                <a:defRPr/>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24C39A8-2050-4642-B82B-ECB1B5AF43D4}" type="slidenum">
              <a:rPr lang="en-US" smtClean="0"/>
              <a:pPr>
                <a:defRPr/>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3F7EC1F-F10D-4CA6-AF9D-2D13964AE23C}" type="slidenum">
              <a:rPr lang="en-US" smtClean="0"/>
              <a:pPr>
                <a:defRPr/>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BEBE28E-4516-4DD3-8F2F-DD979A34BE07}" type="slidenum">
              <a:rPr lang="en-US" smtClean="0"/>
              <a:pPr>
                <a:defRPr/>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B62F743-37B9-4120-BC28-9BFA5383F9AA}" type="slidenum">
              <a:rPr lang="en-US" smtClean="0"/>
              <a:pPr>
                <a:defRPr/>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91829EE-A8DF-4520-8174-B1BF29C5ECAD}" type="slidenum">
              <a:rPr lang="en-US" smtClean="0"/>
              <a:pPr>
                <a:defRPr/>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C52FF17-85CC-46B8-813B-F3D5DA40215E}" type="slidenum">
              <a:rPr lang="en-US" smtClean="0"/>
              <a:pPr>
                <a:defRPr/>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93A37E0-733E-4BCA-BA77-25428E61773A}"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872FC35-F246-4AA4-9498-BE702A8B9B62}" type="slidenum">
              <a:rPr lang="en-US" smtClean="0"/>
              <a:pPr>
                <a:defRPr/>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5B7FB13-3BBB-4123-97CC-9D11DA285A92}" type="slidenum">
              <a:rPr lang="en-US" smtClean="0"/>
              <a:pPr>
                <a:defRPr/>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0E4705A-0F67-4E19-83EB-E03BA91D44B6}" type="slidenum">
              <a:rPr lang="en-US" smtClean="0"/>
              <a:pPr>
                <a:defRPr/>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4FB10BD-DE9C-4837-AE48-6FE898389DF9}" type="slidenum">
              <a:rPr lang="en-US" smtClean="0"/>
              <a:pPr>
                <a:defRPr/>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F8D8F5-E5EA-4FCA-B949-6BED5100672F}" type="slidenum">
              <a:rPr lang="en-US" smtClean="0"/>
              <a:pPr>
                <a:defRPr/>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1A588C0-7356-4FB2-898F-9C25D80861AE}" type="slidenum">
              <a:rPr lang="en-US" smtClean="0"/>
              <a:pPr>
                <a:defRPr/>
              </a:pPr>
              <a:t>66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5E96B4C-8D40-43CF-9DC7-62B8B3E07086}" type="slidenum">
              <a:rPr lang="en-US" smtClean="0"/>
              <a:pPr>
                <a:defRPr/>
              </a:pPr>
              <a:t>67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28744A8-72BC-4742-812A-0311B5C8BC2B}" type="slidenum">
              <a:rPr lang="en-US" smtClean="0"/>
              <a:pPr>
                <a:defRPr/>
              </a:pPr>
              <a:t>69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87584B7-DF4B-4D3A-87C3-5191F58CCC01}" type="slidenum">
              <a:rPr lang="en-US" smtClean="0">
                <a:solidFill>
                  <a:prstClr val="black"/>
                </a:solidFill>
              </a:rPr>
              <a:pPr>
                <a:defRPr/>
              </a:pPr>
              <a:t>70</a:t>
            </a:fld>
            <a:endParaRPr lang="en-US">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4926D7D-718E-4384-9EF0-47F758E1DF7D}" type="slidenum">
              <a:rPr lang="en-US" smtClean="0">
                <a:solidFill>
                  <a:prstClr val="black"/>
                </a:solidFill>
              </a:rPr>
              <a:pPr>
                <a:defRPr/>
              </a:pPr>
              <a:t>71</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p:txBody>
          <a:bodyPr/>
          <a:lstStyle/>
          <a:p>
            <a:pPr>
              <a:defRPr/>
            </a:pPr>
            <a:fld id="{635D6A08-EFAB-45B4-8CF5-62652C61720F}" type="slidenum">
              <a:rPr lang="en-US">
                <a:solidFill>
                  <a:srgbClr val="000000"/>
                </a:solidFill>
              </a:rPr>
              <a:pPr>
                <a:defRPr/>
              </a:pPr>
              <a:t>7</a:t>
            </a:fld>
            <a:endParaRPr lang="en-US">
              <a:solidFill>
                <a:srgbClr val="000000"/>
              </a:solidFill>
            </a:endParaRPr>
          </a:p>
        </p:txBody>
      </p:sp>
      <p:sp>
        <p:nvSpPr>
          <p:cNvPr id="247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31B3007-A993-49C4-8F2B-E65B6D0F38CD}" type="slidenum">
              <a:rPr lang="en-US" smtClean="0">
                <a:solidFill>
                  <a:prstClr val="black"/>
                </a:solidFill>
              </a:rPr>
              <a:pPr>
                <a:defRPr/>
              </a:pPr>
              <a:t>72</a:t>
            </a:fld>
            <a:endParaRPr lang="en-US">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2CDE1DC-B0B4-421A-B927-CFEFCD0CB9A2}" type="slidenum">
              <a:rPr lang="en-US" smtClean="0">
                <a:solidFill>
                  <a:prstClr val="black"/>
                </a:solidFill>
              </a:rPr>
              <a:pPr>
                <a:defRPr/>
              </a:pPr>
              <a:t>73</a:t>
            </a:fld>
            <a:endParaRPr lang="en-US">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1371FFF-0092-4F2B-912C-8CF9007A991A}" type="slidenum">
              <a:rPr lang="en-US" smtClean="0"/>
              <a:pPr>
                <a:defRPr/>
              </a:pPr>
              <a:t>74</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8CE6FB5-8AB1-407A-8F85-08B12558ABB8}" type="slidenum">
              <a:rPr lang="en-US" smtClean="0">
                <a:solidFill>
                  <a:prstClr val="black"/>
                </a:solidFill>
              </a:rPr>
              <a:pPr>
                <a:defRPr/>
              </a:pPr>
              <a:t>75</a:t>
            </a:fld>
            <a:endParaRPr lang="en-US">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B749E40-99F7-4143-84BE-ABD61C1222A7}" type="slidenum">
              <a:rPr lang="en-US" smtClean="0">
                <a:solidFill>
                  <a:prstClr val="black"/>
                </a:solidFill>
              </a:rPr>
              <a:pPr>
                <a:defRPr/>
              </a:pPr>
              <a:t>76</a:t>
            </a:fld>
            <a:endParaRPr lang="en-US">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Add disclosures here…</a:t>
            </a:r>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0756F39-210A-43D2-90DC-147F731AC572}" type="slidenum">
              <a:rPr lang="en-US" smtClean="0">
                <a:solidFill>
                  <a:prstClr val="black"/>
                </a:solidFill>
              </a:rPr>
              <a:pPr>
                <a:defRPr/>
              </a:pPr>
              <a:t>77</a:t>
            </a:fld>
            <a:endParaRPr lang="en-US" smtClean="0">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27A269F-B528-43B3-AA82-D7D757344170}" type="slidenum">
              <a:rPr lang="en-US" smtClean="0">
                <a:solidFill>
                  <a:prstClr val="black"/>
                </a:solidFill>
              </a:rPr>
              <a:pPr>
                <a:defRPr/>
              </a:pPr>
              <a:t>78</a:t>
            </a:fld>
            <a:endParaRPr lang="en-US">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E4F9C22-DD11-4387-A90E-9C5A23506A1A}" type="slidenum">
              <a:rPr lang="en-US" smtClean="0">
                <a:solidFill>
                  <a:prstClr val="black"/>
                </a:solidFill>
              </a:rPr>
              <a:pPr>
                <a:defRPr/>
              </a:pPr>
              <a:t>79</a:t>
            </a:fld>
            <a:endParaRPr lang="en-US">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B40D7B9-1A83-450D-B11C-22A8944D2EBC}" type="slidenum">
              <a:rPr lang="en-US" smtClean="0">
                <a:solidFill>
                  <a:prstClr val="black"/>
                </a:solidFill>
              </a:rPr>
              <a:pPr>
                <a:defRPr/>
              </a:pPr>
              <a:t>80</a:t>
            </a:fld>
            <a:endParaRPr lang="en-US">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Untill recently….</a:t>
            </a:r>
          </a:p>
        </p:txBody>
      </p:sp>
      <p:sp>
        <p:nvSpPr>
          <p:cNvPr id="4" name="Slide Number Placeholder 3"/>
          <p:cNvSpPr>
            <a:spLocks noGrp="1"/>
          </p:cNvSpPr>
          <p:nvPr>
            <p:ph type="sldNum" sz="quarter" idx="5"/>
          </p:nvPr>
        </p:nvSpPr>
        <p:spPr/>
        <p:txBody>
          <a:bodyPr/>
          <a:lstStyle/>
          <a:p>
            <a:pPr>
              <a:defRPr/>
            </a:pPr>
            <a:fld id="{E058AED4-ADF2-450B-B146-522990AACEE2}" type="slidenum">
              <a:rPr lang="en-US" smtClean="0">
                <a:solidFill>
                  <a:prstClr val="black"/>
                </a:solidFill>
              </a:rPr>
              <a:pPr>
                <a:defRPr/>
              </a:pPr>
              <a:t>81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F2EF020-346E-4958-83CB-FA995B2F7C9D}" type="slidenum">
              <a:rPr lang="en-US">
                <a:solidFill>
                  <a:prstClr val="black"/>
                </a:solidFill>
              </a:rPr>
              <a:pPr/>
              <a:t>8</a:t>
            </a:fld>
            <a:endParaRPr lang="en-US">
              <a:solidFill>
                <a:prstClr val="black"/>
              </a:solidFill>
            </a:endParaRPr>
          </a:p>
        </p:txBody>
      </p:sp>
      <p:sp>
        <p:nvSpPr>
          <p:cNvPr id="6146"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6147" name="Notes Placeholder 2"/>
          <p:cNvSpPr>
            <a:spLocks noGrp="1"/>
          </p:cNvSpPr>
          <p:nvPr>
            <p:ph type="body" idx="1"/>
          </p:nvPr>
        </p:nvSpPr>
        <p:spPr/>
        <p:txBody>
          <a:bodyPr/>
          <a:lstStyle/>
          <a:p>
            <a:endParaRPr lang="en-US"/>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24BC2EB5-BB8F-49F6-BD3F-F58CB06B5C41}" type="slidenum">
              <a:rPr lang="en-US" sz="1200">
                <a:solidFill>
                  <a:prstClr val="black"/>
                </a:solidFill>
                <a:latin typeface="Calibri"/>
                <a:cs typeface="+mn-cs"/>
              </a:rPr>
              <a:pPr algn="r" fontAlgn="auto">
                <a:spcBef>
                  <a:spcPts val="0"/>
                </a:spcBef>
                <a:spcAft>
                  <a:spcPts val="0"/>
                </a:spcAft>
                <a:defRPr/>
              </a:pPr>
              <a:t>8</a:t>
            </a:fld>
            <a:endParaRPr lang="en-US" sz="1200">
              <a:solidFill>
                <a:prstClr val="black"/>
              </a:solidFill>
              <a:latin typeface="Calibri"/>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768FD58-EB59-4DEC-B028-E76F694EB3CC}" type="slidenum">
              <a:rPr lang="en-US" smtClean="0">
                <a:solidFill>
                  <a:prstClr val="black"/>
                </a:solidFill>
              </a:rPr>
              <a:pPr>
                <a:defRPr/>
              </a:pPr>
              <a:t>82</a:t>
            </a:fld>
            <a:endParaRPr lang="en-US">
              <a:solidFill>
                <a:prstClr val="blac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DD48277-B01E-4A14-B43A-78670FDBD324}" type="slidenum">
              <a:rPr lang="en-US" smtClean="0">
                <a:solidFill>
                  <a:prstClr val="black"/>
                </a:solidFill>
              </a:rPr>
              <a:pPr>
                <a:defRPr/>
              </a:pPr>
              <a:t>83</a:t>
            </a:fld>
            <a:endParaRPr lang="en-US">
              <a:solidFill>
                <a:prstClr val="black"/>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7A44148-5B8A-4920-A420-A8E5866B85D0}" type="slidenum">
              <a:rPr lang="en-US" smtClean="0">
                <a:solidFill>
                  <a:prstClr val="black"/>
                </a:solidFill>
              </a:rPr>
              <a:pPr>
                <a:defRPr/>
              </a:pPr>
              <a:t>84</a:t>
            </a:fld>
            <a:endParaRPr lang="en-US">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b="1" smtClean="0"/>
              <a:t>The ‘Medical Record’ is generally thought of as the repository of ‘all’ information, but actually as a single entity it often does not exist, rather it is a collection of IT systems linked together by an IT network. More on this later.</a:t>
            </a:r>
          </a:p>
        </p:txBody>
      </p:sp>
      <p:sp>
        <p:nvSpPr>
          <p:cNvPr id="4" name="Slide Number Placeholder 3"/>
          <p:cNvSpPr>
            <a:spLocks noGrp="1"/>
          </p:cNvSpPr>
          <p:nvPr>
            <p:ph type="sldNum" sz="quarter" idx="5"/>
          </p:nvPr>
        </p:nvSpPr>
        <p:spPr/>
        <p:txBody>
          <a:bodyPr/>
          <a:lstStyle/>
          <a:p>
            <a:pPr>
              <a:defRPr/>
            </a:pPr>
            <a:fld id="{5221D9BA-BC12-447A-9F32-A9DBE578EE76}" type="slidenum">
              <a:rPr lang="en-US" smtClean="0">
                <a:solidFill>
                  <a:prstClr val="black"/>
                </a:solidFill>
              </a:rPr>
              <a:pPr>
                <a:defRPr/>
              </a:pPr>
              <a:t>85</a:t>
            </a:fld>
            <a:endParaRPr lang="en-US">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b="1" smtClean="0"/>
              <a:t>So </a:t>
            </a:r>
          </a:p>
        </p:txBody>
      </p:sp>
      <p:sp>
        <p:nvSpPr>
          <p:cNvPr id="4" name="Slide Number Placeholder 3"/>
          <p:cNvSpPr>
            <a:spLocks noGrp="1"/>
          </p:cNvSpPr>
          <p:nvPr>
            <p:ph type="sldNum" sz="quarter" idx="5"/>
          </p:nvPr>
        </p:nvSpPr>
        <p:spPr/>
        <p:txBody>
          <a:bodyPr/>
          <a:lstStyle/>
          <a:p>
            <a:pPr>
              <a:defRPr/>
            </a:pPr>
            <a:fld id="{E68105D5-9116-46BB-BD62-898B687D6BC4}" type="slidenum">
              <a:rPr lang="en-US" smtClean="0">
                <a:solidFill>
                  <a:prstClr val="black"/>
                </a:solidFill>
              </a:rPr>
              <a:pPr>
                <a:defRPr/>
              </a:pPr>
              <a:t>86</a:t>
            </a:fld>
            <a:endParaRPr lang="en-US">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E641FF9-31A6-46D0-9E4B-6D3031820130}" type="slidenum">
              <a:rPr lang="en-US" smtClean="0">
                <a:solidFill>
                  <a:prstClr val="black"/>
                </a:solidFill>
              </a:rPr>
              <a:pPr>
                <a:defRPr/>
              </a:pPr>
              <a:t>87</a:t>
            </a:fld>
            <a:endParaRPr lang="en-US">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b="1" smtClean="0"/>
              <a:t>So </a:t>
            </a:r>
          </a:p>
        </p:txBody>
      </p:sp>
      <p:sp>
        <p:nvSpPr>
          <p:cNvPr id="4" name="Slide Number Placeholder 3"/>
          <p:cNvSpPr>
            <a:spLocks noGrp="1"/>
          </p:cNvSpPr>
          <p:nvPr>
            <p:ph type="sldNum" sz="quarter" idx="5"/>
          </p:nvPr>
        </p:nvSpPr>
        <p:spPr/>
        <p:txBody>
          <a:bodyPr/>
          <a:lstStyle/>
          <a:p>
            <a:pPr>
              <a:defRPr/>
            </a:pPr>
            <a:fld id="{D225AB6A-1726-4764-8C7A-02BDBA058D78}" type="slidenum">
              <a:rPr lang="en-US" smtClean="0">
                <a:solidFill>
                  <a:prstClr val="black"/>
                </a:solidFill>
              </a:rPr>
              <a:pPr>
                <a:defRPr/>
              </a:pPr>
              <a:t>88</a:t>
            </a:fld>
            <a:endParaRPr lang="en-US">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499AF04-691D-40CD-A6C7-CF7B6497F54C}" type="slidenum">
              <a:rPr lang="en-US" smtClean="0">
                <a:solidFill>
                  <a:prstClr val="black"/>
                </a:solidFill>
              </a:rPr>
              <a:pPr>
                <a:defRPr/>
              </a:pPr>
              <a:t>89</a:t>
            </a:fld>
            <a:endParaRPr lang="en-US">
              <a:solidFill>
                <a:prstClr val="black"/>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000" b="1" smtClean="0"/>
              <a:t>Well, much of the data is duplicative and derived from the RSR – at least for our Part A, B, D, and F supported programs. Here is an example from our Medical Case Management grant from the NYC DOHMH – a Part A supported program – and our Part D WICY program.</a:t>
            </a:r>
          </a:p>
        </p:txBody>
      </p:sp>
      <p:sp>
        <p:nvSpPr>
          <p:cNvPr id="4" name="Slide Number Placeholder 3"/>
          <p:cNvSpPr>
            <a:spLocks noGrp="1"/>
          </p:cNvSpPr>
          <p:nvPr>
            <p:ph type="sldNum" sz="quarter" idx="5"/>
          </p:nvPr>
        </p:nvSpPr>
        <p:spPr/>
        <p:txBody>
          <a:bodyPr/>
          <a:lstStyle/>
          <a:p>
            <a:pPr>
              <a:defRPr/>
            </a:pPr>
            <a:fld id="{82773680-9E7D-4821-96A4-95B811D00604}" type="slidenum">
              <a:rPr lang="en-US" smtClean="0">
                <a:solidFill>
                  <a:prstClr val="black"/>
                </a:solidFill>
              </a:rPr>
              <a:pPr>
                <a:defRPr/>
              </a:pPr>
              <a:t>90</a:t>
            </a:fld>
            <a:endParaRPr lang="en-US">
              <a:solidFill>
                <a:prstClr val="black"/>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A7EF2FD-D925-4647-B076-5EDBDDD54640}" type="slidenum">
              <a:rPr lang="en-US" smtClean="0">
                <a:solidFill>
                  <a:prstClr val="black"/>
                </a:solidFill>
              </a:rPr>
              <a:pPr>
                <a:defRPr/>
              </a:pPr>
              <a:t>91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A25AC09-3635-4302-823E-2266A906F33E}" type="slidenum">
              <a:rPr lang="en-US" smtClean="0">
                <a:solidFill>
                  <a:prstClr val="black"/>
                </a:solidFill>
              </a:rPr>
              <a:pPr>
                <a:defRPr/>
              </a:pPr>
              <a:t>9</a:t>
            </a:fld>
            <a:endParaRPr lang="en-US">
              <a:solidFill>
                <a:prstClr val="black"/>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25FA725-74FC-420E-9CB4-A57558E23252}" type="slidenum">
              <a:rPr lang="en-US" smtClean="0">
                <a:solidFill>
                  <a:prstClr val="black"/>
                </a:solidFill>
              </a:rPr>
              <a:pPr>
                <a:defRPr/>
              </a:pPr>
              <a:t>92</a:t>
            </a:fld>
            <a:endParaRPr lang="en-US">
              <a:solidFill>
                <a:prstClr val="black"/>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31D271D-E16E-40C1-9481-C429468FC31A}" type="slidenum">
              <a:rPr lang="en-US" smtClean="0">
                <a:solidFill>
                  <a:prstClr val="black"/>
                </a:solidFill>
              </a:rPr>
              <a:pPr>
                <a:defRPr/>
              </a:pPr>
              <a:t>93</a:t>
            </a:fld>
            <a:endParaRPr lang="en-US">
              <a:solidFill>
                <a:prstClr val="black"/>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9A9CA1F-C424-443C-BD6C-DC9A1A1FFE0A}" type="slidenum">
              <a:rPr lang="en-US" smtClean="0">
                <a:solidFill>
                  <a:prstClr val="black"/>
                </a:solidFill>
              </a:rPr>
              <a:pPr>
                <a:defRPr/>
              </a:pPr>
              <a:t>94</a:t>
            </a:fld>
            <a:endParaRPr lang="en-US">
              <a:solidFill>
                <a:prstClr val="black"/>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03DD694-82B3-4D30-B5B1-AA9823359CAA}" type="slidenum">
              <a:rPr lang="en-US" smtClean="0">
                <a:solidFill>
                  <a:prstClr val="black"/>
                </a:solidFill>
              </a:rPr>
              <a:pPr>
                <a:defRPr/>
              </a:pPr>
              <a:t>95</a:t>
            </a:fld>
            <a:endParaRPr lang="en-US">
              <a:solidFill>
                <a:prstClr val="black"/>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600" b="1" smtClean="0"/>
              <a:t>The River…..  (No choice, but the foundation of your HIE)</a:t>
            </a:r>
          </a:p>
          <a:p>
            <a:endParaRPr lang="en-US" sz="1600" b="1" smtClean="0"/>
          </a:p>
          <a:p>
            <a:r>
              <a:rPr lang="en-US" sz="1600" b="1" smtClean="0"/>
              <a:t>The Aggregator……   (A lot of choice, but here is where you want to be very, very careful)</a:t>
            </a:r>
          </a:p>
        </p:txBody>
      </p:sp>
      <p:sp>
        <p:nvSpPr>
          <p:cNvPr id="4" name="Slide Number Placeholder 3"/>
          <p:cNvSpPr>
            <a:spLocks noGrp="1"/>
          </p:cNvSpPr>
          <p:nvPr>
            <p:ph type="sldNum" sz="quarter" idx="5"/>
          </p:nvPr>
        </p:nvSpPr>
        <p:spPr/>
        <p:txBody>
          <a:bodyPr/>
          <a:lstStyle/>
          <a:p>
            <a:pPr>
              <a:defRPr/>
            </a:pPr>
            <a:fld id="{126F80B7-2658-482D-A362-0A9D09533FB3}" type="slidenum">
              <a:rPr lang="en-US" smtClean="0">
                <a:solidFill>
                  <a:prstClr val="black"/>
                </a:solidFill>
              </a:rPr>
              <a:pPr>
                <a:defRPr/>
              </a:pPr>
              <a:t>96</a:t>
            </a:fld>
            <a:endParaRPr lang="en-US">
              <a:solidFill>
                <a:prstClr val="black"/>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C337E5E-5DED-49F6-9152-9A6E9D8C61E8}" type="slidenum">
              <a:rPr lang="en-US" smtClean="0">
                <a:solidFill>
                  <a:prstClr val="black"/>
                </a:solidFill>
              </a:rPr>
              <a:pPr>
                <a:defRPr/>
              </a:pPr>
              <a:t>97</a:t>
            </a:fld>
            <a:endParaRPr lang="en-US">
              <a:solidFill>
                <a:prstClr val="black"/>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9C72290-C621-4727-A1F3-2F1830649792}" type="slidenum">
              <a:rPr lang="en-US" smtClean="0">
                <a:solidFill>
                  <a:prstClr val="black"/>
                </a:solidFill>
              </a:rPr>
              <a:pPr>
                <a:defRPr/>
              </a:pPr>
              <a:t>99</a:t>
            </a:fld>
            <a:endParaRPr lang="en-US">
              <a:solidFill>
                <a:prstClr val="black"/>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53DB918-B908-4269-89D8-47A656EE1176}" type="slidenum">
              <a:rPr lang="en-US" smtClean="0">
                <a:solidFill>
                  <a:prstClr val="black"/>
                </a:solidFill>
              </a:rPr>
              <a:pPr>
                <a:defRPr/>
              </a:pPr>
              <a:t>100</a:t>
            </a:fld>
            <a:endParaRPr lang="en-US">
              <a:solidFill>
                <a:prstClr val="black"/>
              </a:solidFil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77704D5-CD6D-46BA-88F8-8FC715AA1D8D}" type="slidenum">
              <a:rPr lang="en-US" smtClean="0">
                <a:solidFill>
                  <a:prstClr val="black"/>
                </a:solidFill>
              </a:rPr>
              <a:pPr>
                <a:defRPr/>
              </a:pPr>
              <a:t>101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4D3DDE5-1526-4820-9E15-A833DFB63E8D}" type="datetimeFigureOut">
              <a:rPr lang="en-US"/>
              <a:pPr>
                <a:defRPr/>
              </a:pPr>
              <a:t>3/15/13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34A40C-3E21-4CAB-8F39-B00F43DBDB80}" type="slidenum">
              <a:rPr lang="en-US"/>
              <a:pPr>
                <a:defRPr/>
              </a:pPr>
              <a:t>‹#›</a:t>
            </a:fld>
            <a:endParaRPr lang="en-US"/>
          </a:p>
        </p:txBody>
      </p:sp>
    </p:spTree>
    <p:extLst>
      <p:ext uri="{BB962C8B-B14F-4D97-AF65-F5344CB8AC3E}">
        <p14:creationId xmlns:p14="http://schemas.microsoft.com/office/powerpoint/2010/main" val="414113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FFABB8-B7AB-48AD-9AF5-8438247C6078}" type="datetimeFigureOut">
              <a:rPr lang="en-US"/>
              <a:pPr>
                <a:defRPr/>
              </a:pPr>
              <a:t>3/15/13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398F44-3346-40C9-93B2-3CBF99C8DF43}" type="slidenum">
              <a:rPr lang="en-US"/>
              <a:pPr>
                <a:defRPr/>
              </a:pPr>
              <a:t>‹#›</a:t>
            </a:fld>
            <a:endParaRPr lang="en-US"/>
          </a:p>
        </p:txBody>
      </p:sp>
    </p:spTree>
    <p:extLst>
      <p:ext uri="{BB962C8B-B14F-4D97-AF65-F5344CB8AC3E}">
        <p14:creationId xmlns:p14="http://schemas.microsoft.com/office/powerpoint/2010/main" val="2684398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080311-59F4-4CED-8983-F1E5AD1B715E}" type="datetimeFigureOut">
              <a:rPr lang="en-US">
                <a:solidFill>
                  <a:prstClr val="black">
                    <a:tint val="75000"/>
                  </a:prstClr>
                </a:solidFill>
              </a:rPr>
              <a:pPr>
                <a:defRPr/>
              </a:pPr>
              <a:t>3/15/13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62CF23-3182-42B2-BA29-E42FEBD539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84300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21294B-7C1C-42E1-B2BE-59174592FBF3}" type="datetimeFigureOut">
              <a:rPr lang="en-US">
                <a:solidFill>
                  <a:prstClr val="black">
                    <a:tint val="75000"/>
                  </a:prstClr>
                </a:solidFill>
              </a:rPr>
              <a:pPr>
                <a:defRPr/>
              </a:pPr>
              <a:t>3/15/13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776DD26-3394-4787-BFFE-718939FEF4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20223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FFABB8-B7AB-48AD-9AF5-8438247C6078}" type="datetimeFigureOut">
              <a:rPr lang="en-US">
                <a:solidFill>
                  <a:prstClr val="black">
                    <a:tint val="75000"/>
                  </a:prstClr>
                </a:solidFill>
              </a:rPr>
              <a:pPr>
                <a:defRPr/>
              </a:pPr>
              <a:t>3/15/13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398F44-3346-40C9-93B2-3CBF99C8DF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2554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0193B8-078C-497C-9D13-8312661A502D}" type="datetimeFigureOut">
              <a:rPr lang="en-US">
                <a:solidFill>
                  <a:prstClr val="black">
                    <a:tint val="75000"/>
                  </a:prstClr>
                </a:solidFill>
              </a:rPr>
              <a:pPr>
                <a:defRPr/>
              </a:pPr>
              <a:t>3/15/13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4B2BA3-B7D2-4957-A5F3-4033A30DF4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85207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903167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15067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244020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564939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144393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8515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0193B8-078C-497C-9D13-8312661A502D}" type="datetimeFigureOut">
              <a:rPr lang="en-US"/>
              <a:pPr>
                <a:defRPr/>
              </a:pPr>
              <a:t>3/15/13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4B2BA3-B7D2-4957-A5F3-4033A30DF4E8}" type="slidenum">
              <a:rPr lang="en-US"/>
              <a:pPr>
                <a:defRPr/>
              </a:pPr>
              <a:t>‹#›</a:t>
            </a:fld>
            <a:endParaRPr lang="en-US"/>
          </a:p>
        </p:txBody>
      </p:sp>
    </p:spTree>
    <p:extLst>
      <p:ext uri="{BB962C8B-B14F-4D97-AF65-F5344CB8AC3E}">
        <p14:creationId xmlns:p14="http://schemas.microsoft.com/office/powerpoint/2010/main" val="12376909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153548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223813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636130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395991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968384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544565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97210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6EBF9E-E16F-4B06-AF94-BA25DF8D02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93855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B8E2022-7A27-4F87-B835-907086DBCC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84349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07B586-48CE-449B-894F-4B2DB7F6E5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6622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2B9725-6EEA-4C21-8047-A240AD69C87C}" type="slidenum">
              <a:rPr lang="en-US"/>
              <a:pPr>
                <a:defRPr/>
              </a:pPr>
              <a:t>‹#›</a:t>
            </a:fld>
            <a:endParaRPr lang="en-US"/>
          </a:p>
        </p:txBody>
      </p:sp>
    </p:spTree>
    <p:extLst>
      <p:ext uri="{BB962C8B-B14F-4D97-AF65-F5344CB8AC3E}">
        <p14:creationId xmlns:p14="http://schemas.microsoft.com/office/powerpoint/2010/main" val="4665459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96C8B7-34DB-4891-BECA-9839EC7F29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8273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E6C3DF5-6449-4B0E-9FF3-440932CC36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45118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0934417-D567-445E-B60F-CD5C75D922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29708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5EBDCE6-EB0C-435D-96F0-D1CB334ED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6953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FC19390-F09E-468F-A75F-FAEC0E7E65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25283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F6EE23-0E27-4CE5-9715-01FE826ED9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6053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C956B3-F9B9-4182-8B2B-1F85E0C573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19109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77E4DF-9E63-42DB-A4FF-3C75D6002D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637149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6EBF9E-E16F-4B06-AF94-BA25DF8D02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311004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B8E2022-7A27-4F87-B835-907086DBCC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4043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718ED6-5B39-424F-99A6-E6A05DCDC306}" type="slidenum">
              <a:rPr lang="en-US"/>
              <a:pPr>
                <a:defRPr/>
              </a:pPr>
              <a:t>‹#›</a:t>
            </a:fld>
            <a:endParaRPr lang="en-US"/>
          </a:p>
        </p:txBody>
      </p:sp>
    </p:spTree>
    <p:extLst>
      <p:ext uri="{BB962C8B-B14F-4D97-AF65-F5344CB8AC3E}">
        <p14:creationId xmlns:p14="http://schemas.microsoft.com/office/powerpoint/2010/main" val="22809494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07B586-48CE-449B-894F-4B2DB7F6E5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67702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96C8B7-34DB-4891-BECA-9839EC7F29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2644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E6C3DF5-6449-4B0E-9FF3-440932CC36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10877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0934417-D567-445E-B60F-CD5C75D922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66549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5EBDCE6-EB0C-435D-96F0-D1CB334ED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05988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FC19390-F09E-468F-A75F-FAEC0E7E65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7412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F6EE23-0E27-4CE5-9715-01FE826ED9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87401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C956B3-F9B9-4182-8B2B-1F85E0C573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27701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77E4DF-9E63-42DB-A4FF-3C75D6002D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2001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4D3DDE5-1526-4820-9E15-A833DFB63E8D}" type="datetimeFigureOut">
              <a:rPr lang="en-US">
                <a:solidFill>
                  <a:prstClr val="black">
                    <a:tint val="75000"/>
                  </a:prstClr>
                </a:solidFill>
              </a:rPr>
              <a:pPr>
                <a:defRPr/>
              </a:pPr>
              <a:t>3/15/13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34A40C-3E21-4CAB-8F39-B00F43DBDB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990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C48A9D-9249-40B5-B0A1-83071DE86E3A}" type="slidenum">
              <a:rPr lang="en-US"/>
              <a:pPr>
                <a:defRPr/>
              </a:pPr>
              <a:t>‹#›</a:t>
            </a:fld>
            <a:endParaRPr lang="en-US"/>
          </a:p>
        </p:txBody>
      </p:sp>
    </p:spTree>
    <p:extLst>
      <p:ext uri="{BB962C8B-B14F-4D97-AF65-F5344CB8AC3E}">
        <p14:creationId xmlns:p14="http://schemas.microsoft.com/office/powerpoint/2010/main" val="131997350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AC1F28-ACC7-47C4-A81C-10ECCE1B3A0F}" type="datetimeFigureOut">
              <a:rPr lang="en-US">
                <a:solidFill>
                  <a:prstClr val="black">
                    <a:tint val="75000"/>
                  </a:prstClr>
                </a:solidFill>
              </a:rPr>
              <a:pPr>
                <a:defRPr/>
              </a:pPr>
              <a:t>3/15/13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59ABA1-E214-4878-BD3E-071FE3A85D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727465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8F794D-A918-43FE-8A0F-01916CB2F564}" type="datetimeFigureOut">
              <a:rPr lang="en-US">
                <a:solidFill>
                  <a:prstClr val="black">
                    <a:tint val="75000"/>
                  </a:prstClr>
                </a:solidFill>
              </a:rPr>
              <a:pPr>
                <a:defRPr/>
              </a:pPr>
              <a:t>3/15/13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AD42E3-CB14-4A56-9A02-3645913B9A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48768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C8466C-A9DC-4D07-8C4E-E9ADC3E46384}" type="datetimeFigureOut">
              <a:rPr lang="en-US">
                <a:solidFill>
                  <a:prstClr val="black">
                    <a:tint val="75000"/>
                  </a:prstClr>
                </a:solidFill>
              </a:rPr>
              <a:pPr>
                <a:defRPr/>
              </a:pPr>
              <a:t>3/15/13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A962F6-25F3-49F0-9030-677BC914E1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13302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2622D7-78A9-4D76-9828-743FB0913CCD}" type="datetimeFigureOut">
              <a:rPr lang="en-US">
                <a:solidFill>
                  <a:prstClr val="black">
                    <a:tint val="75000"/>
                  </a:prstClr>
                </a:solidFill>
              </a:rPr>
              <a:pPr>
                <a:defRPr/>
              </a:pPr>
              <a:t>3/15/13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64FDBDC-B419-44C2-AA9D-0E850198EA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95669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5646B0-A624-4111-9DDF-06C22374EC13}" type="datetimeFigureOut">
              <a:rPr lang="en-US">
                <a:solidFill>
                  <a:prstClr val="black">
                    <a:tint val="75000"/>
                  </a:prstClr>
                </a:solidFill>
              </a:rPr>
              <a:pPr>
                <a:defRPr/>
              </a:pPr>
              <a:t>3/15/13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CDFFE2-7ADD-49DE-8C7C-8A0A206FDB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5441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F0375-3962-4B7A-9833-8FEE75537E24}" type="datetimeFigureOut">
              <a:rPr lang="en-US">
                <a:solidFill>
                  <a:prstClr val="black">
                    <a:tint val="75000"/>
                  </a:prstClr>
                </a:solidFill>
              </a:rPr>
              <a:pPr>
                <a:defRPr/>
              </a:pPr>
              <a:t>3/15/13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5B490B4-2C2D-4501-A951-B398FC5B82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61385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080311-59F4-4CED-8983-F1E5AD1B715E}" type="datetimeFigureOut">
              <a:rPr lang="en-US">
                <a:solidFill>
                  <a:prstClr val="black">
                    <a:tint val="75000"/>
                  </a:prstClr>
                </a:solidFill>
              </a:rPr>
              <a:pPr>
                <a:defRPr/>
              </a:pPr>
              <a:t>3/15/13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62CF23-3182-42B2-BA29-E42FEBD539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03210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21294B-7C1C-42E1-B2BE-59174592FBF3}" type="datetimeFigureOut">
              <a:rPr lang="en-US">
                <a:solidFill>
                  <a:prstClr val="black">
                    <a:tint val="75000"/>
                  </a:prstClr>
                </a:solidFill>
              </a:rPr>
              <a:pPr>
                <a:defRPr/>
              </a:pPr>
              <a:t>3/15/13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776DD26-3394-4787-BFFE-718939FEF4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03126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FFABB8-B7AB-48AD-9AF5-8438247C6078}" type="datetimeFigureOut">
              <a:rPr lang="en-US">
                <a:solidFill>
                  <a:prstClr val="black">
                    <a:tint val="75000"/>
                  </a:prstClr>
                </a:solidFill>
              </a:rPr>
              <a:pPr>
                <a:defRPr/>
              </a:pPr>
              <a:t>3/15/13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398F44-3346-40C9-93B2-3CBF99C8DF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24029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0193B8-078C-497C-9D13-8312661A502D}" type="datetimeFigureOut">
              <a:rPr lang="en-US">
                <a:solidFill>
                  <a:prstClr val="black">
                    <a:tint val="75000"/>
                  </a:prstClr>
                </a:solidFill>
              </a:rPr>
              <a:pPr>
                <a:defRPr/>
              </a:pPr>
              <a:t>3/15/13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4B2BA3-B7D2-4957-A5F3-4033A30DF4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2886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EF0575-96F6-417A-9245-9B632547B4C9}" type="slidenum">
              <a:rPr lang="en-US"/>
              <a:pPr>
                <a:defRPr/>
              </a:pPr>
              <a:t>‹#›</a:t>
            </a:fld>
            <a:endParaRPr lang="en-US"/>
          </a:p>
        </p:txBody>
      </p:sp>
    </p:spTree>
    <p:extLst>
      <p:ext uri="{BB962C8B-B14F-4D97-AF65-F5344CB8AC3E}">
        <p14:creationId xmlns:p14="http://schemas.microsoft.com/office/powerpoint/2010/main" val="4047247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D4F7C19-7A68-4EA7-95B4-5C1DA4E5C36F}" type="datetimeFigureOut">
              <a:rPr lang="en-US">
                <a:solidFill>
                  <a:prstClr val="black">
                    <a:tint val="75000"/>
                  </a:prstClr>
                </a:solidFill>
              </a:rPr>
              <a:pPr>
                <a:defRPr/>
              </a:pPr>
              <a:t>3/15/13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2B99C4-C4DA-44C2-B105-61B029B14D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69405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44A954-4971-473D-8043-A2EE55D1A3D9}" type="datetimeFigureOut">
              <a:rPr lang="en-US">
                <a:solidFill>
                  <a:prstClr val="black">
                    <a:tint val="75000"/>
                  </a:prstClr>
                </a:solidFill>
              </a:rPr>
              <a:pPr>
                <a:defRPr/>
              </a:pPr>
              <a:t>3/15/13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DD7084-5D1F-4303-9B8F-275CCD997F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48577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E65598-03F7-4BFE-98B4-19AF01914CBB}" type="datetimeFigureOut">
              <a:rPr lang="en-US">
                <a:solidFill>
                  <a:prstClr val="black">
                    <a:tint val="75000"/>
                  </a:prstClr>
                </a:solidFill>
              </a:rPr>
              <a:pPr>
                <a:defRPr/>
              </a:pPr>
              <a:t>3/15/13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7B0E04-646C-46A4-9F52-37405B60CF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84781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73DC2B-B309-43BA-A408-9B9900BD5FA3}" type="datetimeFigureOut">
              <a:rPr lang="en-US">
                <a:solidFill>
                  <a:prstClr val="black">
                    <a:tint val="75000"/>
                  </a:prstClr>
                </a:solidFill>
              </a:rPr>
              <a:pPr>
                <a:defRPr/>
              </a:pPr>
              <a:t>3/15/13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0E4B70-37F8-47A8-89D6-08CD83E0E4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382175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D479B2-49FD-4C49-95D6-895EBF672385}" type="datetimeFigureOut">
              <a:rPr lang="en-US">
                <a:solidFill>
                  <a:prstClr val="black">
                    <a:tint val="75000"/>
                  </a:prstClr>
                </a:solidFill>
              </a:rPr>
              <a:pPr>
                <a:defRPr/>
              </a:pPr>
              <a:t>3/15/13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99E97F0-02EE-4461-9274-2748880701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371589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0D1D006-3BCF-4F84-8F19-F88A275C0CE9}" type="datetimeFigureOut">
              <a:rPr lang="en-US">
                <a:solidFill>
                  <a:prstClr val="black">
                    <a:tint val="75000"/>
                  </a:prstClr>
                </a:solidFill>
              </a:rPr>
              <a:pPr>
                <a:defRPr/>
              </a:pPr>
              <a:t>3/15/13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4FCF1D2-BA08-463C-9466-36E5663C55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03244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D559B9-A595-41E6-9AB1-6473975BD4AF}" type="datetimeFigureOut">
              <a:rPr lang="en-US">
                <a:solidFill>
                  <a:prstClr val="black">
                    <a:tint val="75000"/>
                  </a:prstClr>
                </a:solidFill>
              </a:rPr>
              <a:pPr>
                <a:defRPr/>
              </a:pPr>
              <a:t>3/15/13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84913E4-B28F-4365-A2E9-2ADC603E2B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76982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06B86A-E169-4BA0-B7A4-FD0D8DBC915B}" type="datetimeFigureOut">
              <a:rPr lang="en-US">
                <a:solidFill>
                  <a:prstClr val="black">
                    <a:tint val="75000"/>
                  </a:prstClr>
                </a:solidFill>
              </a:rPr>
              <a:pPr>
                <a:defRPr/>
              </a:pPr>
              <a:t>3/15/13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FF78AE-A5DB-46B8-A97B-0D4796724C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877414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455584-B7E1-4599-9E98-F74A42E2F80C}" type="datetimeFigureOut">
              <a:rPr lang="en-US">
                <a:solidFill>
                  <a:prstClr val="black">
                    <a:tint val="75000"/>
                  </a:prstClr>
                </a:solidFill>
              </a:rPr>
              <a:pPr>
                <a:defRPr/>
              </a:pPr>
              <a:t>3/15/13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B4F2D9-13B8-4859-9D31-5FDE1BD87E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85865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AC6C79-51C6-47E3-8CB7-633E797B4C96}" type="datetimeFigureOut">
              <a:rPr lang="en-US">
                <a:solidFill>
                  <a:prstClr val="black">
                    <a:tint val="75000"/>
                  </a:prstClr>
                </a:solidFill>
              </a:rPr>
              <a:pPr>
                <a:defRPr/>
              </a:pPr>
              <a:t>3/15/13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9F9AA0-2AF7-450B-B9E6-A5DEA289D9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8660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38E4F0-AB0B-4DE5-A0F2-D98C201FAB93}" type="slidenum">
              <a:rPr lang="en-US"/>
              <a:pPr>
                <a:defRPr/>
              </a:pPr>
              <a:t>‹#›</a:t>
            </a:fld>
            <a:endParaRPr lang="en-US"/>
          </a:p>
        </p:txBody>
      </p:sp>
    </p:spTree>
    <p:extLst>
      <p:ext uri="{BB962C8B-B14F-4D97-AF65-F5344CB8AC3E}">
        <p14:creationId xmlns:p14="http://schemas.microsoft.com/office/powerpoint/2010/main" val="39864635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DBB114-6A59-4370-8567-AE8069DAA592}" type="datetimeFigureOut">
              <a:rPr lang="en-US">
                <a:solidFill>
                  <a:prstClr val="black">
                    <a:tint val="75000"/>
                  </a:prstClr>
                </a:solidFill>
              </a:rPr>
              <a:pPr>
                <a:defRPr/>
              </a:pPr>
              <a:t>3/15/13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304243-8C08-47F2-839A-7E7C37203C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073625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DDD8EB-D731-422B-80B7-A71F102A48DC}" type="slidenum">
              <a:rPr lang="en-US"/>
              <a:pPr>
                <a:defRPr/>
              </a:pPr>
              <a:t>‹#›</a:t>
            </a:fld>
            <a:endParaRPr lang="en-US"/>
          </a:p>
        </p:txBody>
      </p:sp>
    </p:spTree>
    <p:extLst>
      <p:ext uri="{BB962C8B-B14F-4D97-AF65-F5344CB8AC3E}">
        <p14:creationId xmlns:p14="http://schemas.microsoft.com/office/powerpoint/2010/main" val="26437454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0D9086-C907-4E09-988D-8CEDE548D344}" type="slidenum">
              <a:rPr lang="en-US"/>
              <a:pPr>
                <a:defRPr/>
              </a:pPr>
              <a:t>‹#›</a:t>
            </a:fld>
            <a:endParaRPr lang="en-US"/>
          </a:p>
        </p:txBody>
      </p:sp>
    </p:spTree>
    <p:extLst>
      <p:ext uri="{BB962C8B-B14F-4D97-AF65-F5344CB8AC3E}">
        <p14:creationId xmlns:p14="http://schemas.microsoft.com/office/powerpoint/2010/main" val="27000448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0654D-D465-41A6-8D65-D5FE1E6F6FB1}" type="slidenum">
              <a:rPr lang="en-US"/>
              <a:pPr>
                <a:defRPr/>
              </a:pPr>
              <a:t>‹#›</a:t>
            </a:fld>
            <a:endParaRPr lang="en-US"/>
          </a:p>
        </p:txBody>
      </p:sp>
    </p:spTree>
    <p:extLst>
      <p:ext uri="{BB962C8B-B14F-4D97-AF65-F5344CB8AC3E}">
        <p14:creationId xmlns:p14="http://schemas.microsoft.com/office/powerpoint/2010/main" val="197344110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1C0D94-767A-42AD-85D9-FBE48E45CC50}" type="slidenum">
              <a:rPr lang="en-US"/>
              <a:pPr>
                <a:defRPr/>
              </a:pPr>
              <a:t>‹#›</a:t>
            </a:fld>
            <a:endParaRPr lang="en-US"/>
          </a:p>
        </p:txBody>
      </p:sp>
    </p:spTree>
    <p:extLst>
      <p:ext uri="{BB962C8B-B14F-4D97-AF65-F5344CB8AC3E}">
        <p14:creationId xmlns:p14="http://schemas.microsoft.com/office/powerpoint/2010/main" val="358495692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D2A210-0A58-453C-8EB1-D8F8F0486259}" type="slidenum">
              <a:rPr lang="en-US"/>
              <a:pPr>
                <a:defRPr/>
              </a:pPr>
              <a:t>‹#›</a:t>
            </a:fld>
            <a:endParaRPr lang="en-US"/>
          </a:p>
        </p:txBody>
      </p:sp>
    </p:spTree>
    <p:extLst>
      <p:ext uri="{BB962C8B-B14F-4D97-AF65-F5344CB8AC3E}">
        <p14:creationId xmlns:p14="http://schemas.microsoft.com/office/powerpoint/2010/main" val="342607510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950287-09CF-49B5-8407-DB406BCEEED7}" type="slidenum">
              <a:rPr lang="en-US"/>
              <a:pPr>
                <a:defRPr/>
              </a:pPr>
              <a:t>‹#›</a:t>
            </a:fld>
            <a:endParaRPr lang="en-US"/>
          </a:p>
        </p:txBody>
      </p:sp>
    </p:spTree>
    <p:extLst>
      <p:ext uri="{BB962C8B-B14F-4D97-AF65-F5344CB8AC3E}">
        <p14:creationId xmlns:p14="http://schemas.microsoft.com/office/powerpoint/2010/main" val="212214688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2C7306-FA20-455E-BD7A-26C3215CA1C0}" type="slidenum">
              <a:rPr lang="en-US"/>
              <a:pPr>
                <a:defRPr/>
              </a:pPr>
              <a:t>‹#›</a:t>
            </a:fld>
            <a:endParaRPr lang="en-US"/>
          </a:p>
        </p:txBody>
      </p:sp>
    </p:spTree>
    <p:extLst>
      <p:ext uri="{BB962C8B-B14F-4D97-AF65-F5344CB8AC3E}">
        <p14:creationId xmlns:p14="http://schemas.microsoft.com/office/powerpoint/2010/main" val="108624925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E35271-929E-42E9-B3F3-E4F56699D63E}" type="slidenum">
              <a:rPr lang="en-US"/>
              <a:pPr>
                <a:defRPr/>
              </a:pPr>
              <a:t>‹#›</a:t>
            </a:fld>
            <a:endParaRPr lang="en-US"/>
          </a:p>
        </p:txBody>
      </p:sp>
    </p:spTree>
    <p:extLst>
      <p:ext uri="{BB962C8B-B14F-4D97-AF65-F5344CB8AC3E}">
        <p14:creationId xmlns:p14="http://schemas.microsoft.com/office/powerpoint/2010/main" val="260662625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2EA2E7-BE89-42E7-A906-6FC60D09297E}" type="slidenum">
              <a:rPr lang="en-US"/>
              <a:pPr>
                <a:defRPr/>
              </a:pPr>
              <a:t>‹#›</a:t>
            </a:fld>
            <a:endParaRPr lang="en-US"/>
          </a:p>
        </p:txBody>
      </p:sp>
    </p:spTree>
    <p:extLst>
      <p:ext uri="{BB962C8B-B14F-4D97-AF65-F5344CB8AC3E}">
        <p14:creationId xmlns:p14="http://schemas.microsoft.com/office/powerpoint/2010/main" val="4290225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6743A4-3351-4609-8200-B048F8722028}" type="slidenum">
              <a:rPr lang="en-US"/>
              <a:pPr>
                <a:defRPr/>
              </a:pPr>
              <a:t>‹#›</a:t>
            </a:fld>
            <a:endParaRPr lang="en-US"/>
          </a:p>
        </p:txBody>
      </p:sp>
    </p:spTree>
    <p:extLst>
      <p:ext uri="{BB962C8B-B14F-4D97-AF65-F5344CB8AC3E}">
        <p14:creationId xmlns:p14="http://schemas.microsoft.com/office/powerpoint/2010/main" val="34349497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E4BBE-7A47-4035-BCD0-6B8900EDFFAD}" type="slidenum">
              <a:rPr lang="en-US"/>
              <a:pPr>
                <a:defRPr/>
              </a:pPr>
              <a:t>‹#›</a:t>
            </a:fld>
            <a:endParaRPr lang="en-US"/>
          </a:p>
        </p:txBody>
      </p:sp>
    </p:spTree>
    <p:extLst>
      <p:ext uri="{BB962C8B-B14F-4D97-AF65-F5344CB8AC3E}">
        <p14:creationId xmlns:p14="http://schemas.microsoft.com/office/powerpoint/2010/main" val="360738711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42F046-C844-4932-A878-9BDA3D1E3C92}" type="slidenum">
              <a:rPr lang="en-US"/>
              <a:pPr>
                <a:defRPr/>
              </a:pPr>
              <a:t>‹#›</a:t>
            </a:fld>
            <a:endParaRPr lang="en-US"/>
          </a:p>
        </p:txBody>
      </p:sp>
    </p:spTree>
    <p:extLst>
      <p:ext uri="{BB962C8B-B14F-4D97-AF65-F5344CB8AC3E}">
        <p14:creationId xmlns:p14="http://schemas.microsoft.com/office/powerpoint/2010/main" val="553330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E05943-0627-47EA-BD4C-39B5C307AB75}" type="slidenum">
              <a:rPr lang="en-US"/>
              <a:pPr>
                <a:defRPr/>
              </a:pPr>
              <a:t>‹#›</a:t>
            </a:fld>
            <a:endParaRPr lang="en-US"/>
          </a:p>
        </p:txBody>
      </p:sp>
    </p:spTree>
    <p:extLst>
      <p:ext uri="{BB962C8B-B14F-4D97-AF65-F5344CB8AC3E}">
        <p14:creationId xmlns:p14="http://schemas.microsoft.com/office/powerpoint/2010/main" val="1013950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27E816-A14A-4093-A2C9-75A8C0EB2D02}" type="slidenum">
              <a:rPr lang="en-US"/>
              <a:pPr>
                <a:defRPr/>
              </a:pPr>
              <a:t>‹#›</a:t>
            </a:fld>
            <a:endParaRPr lang="en-US"/>
          </a:p>
        </p:txBody>
      </p:sp>
    </p:spTree>
    <p:extLst>
      <p:ext uri="{BB962C8B-B14F-4D97-AF65-F5344CB8AC3E}">
        <p14:creationId xmlns:p14="http://schemas.microsoft.com/office/powerpoint/2010/main" val="189992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AC1F28-ACC7-47C4-A81C-10ECCE1B3A0F}" type="datetimeFigureOut">
              <a:rPr lang="en-US"/>
              <a:pPr>
                <a:defRPr/>
              </a:pPr>
              <a:t>3/15/13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59ABA1-E214-4878-BD3E-071FE3A85DE7}" type="slidenum">
              <a:rPr lang="en-US"/>
              <a:pPr>
                <a:defRPr/>
              </a:pPr>
              <a:t>‹#›</a:t>
            </a:fld>
            <a:endParaRPr lang="en-US"/>
          </a:p>
        </p:txBody>
      </p:sp>
    </p:spTree>
    <p:extLst>
      <p:ext uri="{BB962C8B-B14F-4D97-AF65-F5344CB8AC3E}">
        <p14:creationId xmlns:p14="http://schemas.microsoft.com/office/powerpoint/2010/main" val="3914332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B7934F-17FB-4661-B82A-18E93C01A93A}" type="slidenum">
              <a:rPr lang="en-US"/>
              <a:pPr>
                <a:defRPr/>
              </a:pPr>
              <a:t>‹#›</a:t>
            </a:fld>
            <a:endParaRPr lang="en-US"/>
          </a:p>
        </p:txBody>
      </p:sp>
    </p:spTree>
    <p:extLst>
      <p:ext uri="{BB962C8B-B14F-4D97-AF65-F5344CB8AC3E}">
        <p14:creationId xmlns:p14="http://schemas.microsoft.com/office/powerpoint/2010/main" val="1565050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EEFFAC-4566-4CAB-9A1C-846B662453B3}" type="slidenum">
              <a:rPr lang="en-US"/>
              <a:pPr>
                <a:defRPr/>
              </a:pPr>
              <a:t>‹#›</a:t>
            </a:fld>
            <a:endParaRPr lang="en-US"/>
          </a:p>
        </p:txBody>
      </p:sp>
    </p:spTree>
    <p:extLst>
      <p:ext uri="{BB962C8B-B14F-4D97-AF65-F5344CB8AC3E}">
        <p14:creationId xmlns:p14="http://schemas.microsoft.com/office/powerpoint/2010/main" val="257059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2D7124-0FDE-453D-98AF-58D2BC983C95}" type="slidenum">
              <a:rPr lang="en-US"/>
              <a:pPr>
                <a:defRPr/>
              </a:pPr>
              <a:t>‹#›</a:t>
            </a:fld>
            <a:endParaRPr lang="en-US"/>
          </a:p>
        </p:txBody>
      </p:sp>
    </p:spTree>
    <p:extLst>
      <p:ext uri="{BB962C8B-B14F-4D97-AF65-F5344CB8AC3E}">
        <p14:creationId xmlns:p14="http://schemas.microsoft.com/office/powerpoint/2010/main" val="1800681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70571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91633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63058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35227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7335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89801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0845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8F794D-A918-43FE-8A0F-01916CB2F564}" type="datetimeFigureOut">
              <a:rPr lang="en-US"/>
              <a:pPr>
                <a:defRPr/>
              </a:pPr>
              <a:t>3/15/13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AD42E3-CB14-4A56-9A02-3645913B9ABE}" type="slidenum">
              <a:rPr lang="en-US"/>
              <a:pPr>
                <a:defRPr/>
              </a:pPr>
              <a:t>‹#›</a:t>
            </a:fld>
            <a:endParaRPr lang="en-US"/>
          </a:p>
        </p:txBody>
      </p:sp>
    </p:spTree>
    <p:extLst>
      <p:ext uri="{BB962C8B-B14F-4D97-AF65-F5344CB8AC3E}">
        <p14:creationId xmlns:p14="http://schemas.microsoft.com/office/powerpoint/2010/main" val="2028923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29382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92410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51141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12176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938317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6F5BAD-0DF9-459F-A625-10692541E083}" type="slidenum">
              <a:rPr lang="en-US"/>
              <a:pPr>
                <a:defRPr/>
              </a:pPr>
              <a:t>‹#›</a:t>
            </a:fld>
            <a:endParaRPr lang="en-US"/>
          </a:p>
        </p:txBody>
      </p:sp>
    </p:spTree>
    <p:extLst>
      <p:ext uri="{BB962C8B-B14F-4D97-AF65-F5344CB8AC3E}">
        <p14:creationId xmlns:p14="http://schemas.microsoft.com/office/powerpoint/2010/main" val="2242149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B39E34-4700-499E-9744-230A967EE475}" type="slidenum">
              <a:rPr lang="en-US"/>
              <a:pPr>
                <a:defRPr/>
              </a:pPr>
              <a:t>‹#›</a:t>
            </a:fld>
            <a:endParaRPr lang="en-US"/>
          </a:p>
        </p:txBody>
      </p:sp>
    </p:spTree>
    <p:extLst>
      <p:ext uri="{BB962C8B-B14F-4D97-AF65-F5344CB8AC3E}">
        <p14:creationId xmlns:p14="http://schemas.microsoft.com/office/powerpoint/2010/main" val="1813187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283E6B-7322-4752-A1F2-F4303B8D0254}" type="slidenum">
              <a:rPr lang="en-US"/>
              <a:pPr>
                <a:defRPr/>
              </a:pPr>
              <a:t>‹#›</a:t>
            </a:fld>
            <a:endParaRPr lang="en-US"/>
          </a:p>
        </p:txBody>
      </p:sp>
    </p:spTree>
    <p:extLst>
      <p:ext uri="{BB962C8B-B14F-4D97-AF65-F5344CB8AC3E}">
        <p14:creationId xmlns:p14="http://schemas.microsoft.com/office/powerpoint/2010/main" val="796477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031423-9509-47AA-9D31-E0E808552522}" type="slidenum">
              <a:rPr lang="en-US"/>
              <a:pPr>
                <a:defRPr/>
              </a:pPr>
              <a:t>‹#›</a:t>
            </a:fld>
            <a:endParaRPr lang="en-US"/>
          </a:p>
        </p:txBody>
      </p:sp>
    </p:spTree>
    <p:extLst>
      <p:ext uri="{BB962C8B-B14F-4D97-AF65-F5344CB8AC3E}">
        <p14:creationId xmlns:p14="http://schemas.microsoft.com/office/powerpoint/2010/main" val="1416735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170800-A5ED-4620-B1F1-17382D5EF280}" type="slidenum">
              <a:rPr lang="en-US"/>
              <a:pPr>
                <a:defRPr/>
              </a:pPr>
              <a:t>‹#›</a:t>
            </a:fld>
            <a:endParaRPr lang="en-US"/>
          </a:p>
        </p:txBody>
      </p:sp>
    </p:spTree>
    <p:extLst>
      <p:ext uri="{BB962C8B-B14F-4D97-AF65-F5344CB8AC3E}">
        <p14:creationId xmlns:p14="http://schemas.microsoft.com/office/powerpoint/2010/main" val="195463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C8466C-A9DC-4D07-8C4E-E9ADC3E46384}" type="datetimeFigureOut">
              <a:rPr lang="en-US"/>
              <a:pPr>
                <a:defRPr/>
              </a:pPr>
              <a:t>3/15/13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A962F6-25F3-49F0-9030-677BC914E198}" type="slidenum">
              <a:rPr lang="en-US"/>
              <a:pPr>
                <a:defRPr/>
              </a:pPr>
              <a:t>‹#›</a:t>
            </a:fld>
            <a:endParaRPr lang="en-US"/>
          </a:p>
        </p:txBody>
      </p:sp>
    </p:spTree>
    <p:extLst>
      <p:ext uri="{BB962C8B-B14F-4D97-AF65-F5344CB8AC3E}">
        <p14:creationId xmlns:p14="http://schemas.microsoft.com/office/powerpoint/2010/main" val="36696533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F78B87B-E9CF-408C-8F9F-1389ECD818DE}" type="slidenum">
              <a:rPr lang="en-US"/>
              <a:pPr>
                <a:defRPr/>
              </a:pPr>
              <a:t>‹#›</a:t>
            </a:fld>
            <a:endParaRPr lang="en-US"/>
          </a:p>
        </p:txBody>
      </p:sp>
    </p:spTree>
    <p:extLst>
      <p:ext uri="{BB962C8B-B14F-4D97-AF65-F5344CB8AC3E}">
        <p14:creationId xmlns:p14="http://schemas.microsoft.com/office/powerpoint/2010/main" val="2408347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61ADD31-F63D-4F52-9E6A-17F4E899453E}" type="slidenum">
              <a:rPr lang="en-US"/>
              <a:pPr>
                <a:defRPr/>
              </a:pPr>
              <a:t>‹#›</a:t>
            </a:fld>
            <a:endParaRPr lang="en-US"/>
          </a:p>
        </p:txBody>
      </p:sp>
    </p:spTree>
    <p:extLst>
      <p:ext uri="{BB962C8B-B14F-4D97-AF65-F5344CB8AC3E}">
        <p14:creationId xmlns:p14="http://schemas.microsoft.com/office/powerpoint/2010/main" val="1170013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068B37-C216-4475-B841-5E0736A48EDC}" type="slidenum">
              <a:rPr lang="en-US"/>
              <a:pPr>
                <a:defRPr/>
              </a:pPr>
              <a:t>‹#›</a:t>
            </a:fld>
            <a:endParaRPr lang="en-US"/>
          </a:p>
        </p:txBody>
      </p:sp>
    </p:spTree>
    <p:extLst>
      <p:ext uri="{BB962C8B-B14F-4D97-AF65-F5344CB8AC3E}">
        <p14:creationId xmlns:p14="http://schemas.microsoft.com/office/powerpoint/2010/main" val="1279305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C123DA-F636-4CA7-8605-EEDDBEB235BF}" type="slidenum">
              <a:rPr lang="en-US"/>
              <a:pPr>
                <a:defRPr/>
              </a:pPr>
              <a:t>‹#›</a:t>
            </a:fld>
            <a:endParaRPr lang="en-US"/>
          </a:p>
        </p:txBody>
      </p:sp>
    </p:spTree>
    <p:extLst>
      <p:ext uri="{BB962C8B-B14F-4D97-AF65-F5344CB8AC3E}">
        <p14:creationId xmlns:p14="http://schemas.microsoft.com/office/powerpoint/2010/main" val="3237058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11A4E4-EE82-4F02-9121-49CA0B055204}" type="slidenum">
              <a:rPr lang="en-US"/>
              <a:pPr>
                <a:defRPr/>
              </a:pPr>
              <a:t>‹#›</a:t>
            </a:fld>
            <a:endParaRPr lang="en-US"/>
          </a:p>
        </p:txBody>
      </p:sp>
    </p:spTree>
    <p:extLst>
      <p:ext uri="{BB962C8B-B14F-4D97-AF65-F5344CB8AC3E}">
        <p14:creationId xmlns:p14="http://schemas.microsoft.com/office/powerpoint/2010/main" val="28830957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59AC98-CF6C-45F9-8513-CE0432F47CFC}" type="slidenum">
              <a:rPr lang="en-US"/>
              <a:pPr>
                <a:defRPr/>
              </a:pPr>
              <a:t>‹#›</a:t>
            </a:fld>
            <a:endParaRPr lang="en-US"/>
          </a:p>
        </p:txBody>
      </p:sp>
    </p:spTree>
    <p:extLst>
      <p:ext uri="{BB962C8B-B14F-4D97-AF65-F5344CB8AC3E}">
        <p14:creationId xmlns:p14="http://schemas.microsoft.com/office/powerpoint/2010/main" val="30876890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D1C20063-2FD3-441B-9FFD-31FC88D06C61}" type="datetimeFigureOut">
              <a:rPr lang="en-US"/>
              <a:pPr>
                <a:defRPr/>
              </a:pPr>
              <a:t>3/15/13</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E3D4C36E-1D08-471A-B084-6CE064FDC0BF}" type="slidenum">
              <a:rPr lang="en-US"/>
              <a:pPr>
                <a:defRPr/>
              </a:pPr>
              <a:t>‹#›</a:t>
            </a:fld>
            <a:endParaRPr lang="en-US"/>
          </a:p>
        </p:txBody>
      </p:sp>
    </p:spTree>
    <p:extLst>
      <p:ext uri="{BB962C8B-B14F-4D97-AF65-F5344CB8AC3E}">
        <p14:creationId xmlns:p14="http://schemas.microsoft.com/office/powerpoint/2010/main" val="41222858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65802E51-87C8-400B-85FF-5AED1E6A632A}" type="datetimeFigureOut">
              <a:rPr lang="en-US"/>
              <a:pPr>
                <a:defRPr/>
              </a:pPr>
              <a:t>3/15/13</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5CD970A0-EE81-4577-BEE7-7515F61BEF76}" type="slidenum">
              <a:rPr lang="en-US"/>
              <a:pPr>
                <a:defRPr/>
              </a:pPr>
              <a:t>‹#›</a:t>
            </a:fld>
            <a:endParaRPr lang="en-US"/>
          </a:p>
        </p:txBody>
      </p:sp>
    </p:spTree>
    <p:extLst>
      <p:ext uri="{BB962C8B-B14F-4D97-AF65-F5344CB8AC3E}">
        <p14:creationId xmlns:p14="http://schemas.microsoft.com/office/powerpoint/2010/main" val="1934573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88376D27-8299-45F8-9E22-2F3F7B09A620}" type="datetimeFigureOut">
              <a:rPr lang="en-US"/>
              <a:pPr>
                <a:defRPr/>
              </a:pPr>
              <a:t>3/15/13</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8A2FA2FA-CBEC-4AE4-81C6-1328B35DBF04}" type="slidenum">
              <a:rPr lang="en-US"/>
              <a:pPr>
                <a:defRPr/>
              </a:pPr>
              <a:t>‹#›</a:t>
            </a:fld>
            <a:endParaRPr lang="en-US"/>
          </a:p>
        </p:txBody>
      </p:sp>
    </p:spTree>
    <p:extLst>
      <p:ext uri="{BB962C8B-B14F-4D97-AF65-F5344CB8AC3E}">
        <p14:creationId xmlns:p14="http://schemas.microsoft.com/office/powerpoint/2010/main" val="2345973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7D47CB9A-C737-45CC-A15D-CCFE26BADAD1}" type="datetimeFigureOut">
              <a:rPr lang="en-US"/>
              <a:pPr>
                <a:defRPr/>
              </a:pPr>
              <a:t>3/15/13</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8F37D3B6-E05E-400F-AC7C-32449D0CE933}" type="slidenum">
              <a:rPr lang="en-US"/>
              <a:pPr>
                <a:defRPr/>
              </a:pPr>
              <a:t>‹#›</a:t>
            </a:fld>
            <a:endParaRPr lang="en-US"/>
          </a:p>
        </p:txBody>
      </p:sp>
    </p:spTree>
    <p:extLst>
      <p:ext uri="{BB962C8B-B14F-4D97-AF65-F5344CB8AC3E}">
        <p14:creationId xmlns:p14="http://schemas.microsoft.com/office/powerpoint/2010/main" val="226243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2622D7-78A9-4D76-9828-743FB0913CCD}" type="datetimeFigureOut">
              <a:rPr lang="en-US"/>
              <a:pPr>
                <a:defRPr/>
              </a:pPr>
              <a:t>3/15/13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4FDBDC-B419-44C2-AA9D-0E850198EAEB}" type="slidenum">
              <a:rPr lang="en-US"/>
              <a:pPr>
                <a:defRPr/>
              </a:pPr>
              <a:t>‹#›</a:t>
            </a:fld>
            <a:endParaRPr lang="en-US"/>
          </a:p>
        </p:txBody>
      </p:sp>
    </p:spTree>
    <p:extLst>
      <p:ext uri="{BB962C8B-B14F-4D97-AF65-F5344CB8AC3E}">
        <p14:creationId xmlns:p14="http://schemas.microsoft.com/office/powerpoint/2010/main" val="40541524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9E0C326F-1B82-406A-91AE-FB45F96C87DF}" type="datetimeFigureOut">
              <a:rPr lang="en-US"/>
              <a:pPr>
                <a:defRPr/>
              </a:pPr>
              <a:t>3/15/13</a:t>
            </a:fld>
            <a:endParaRPr lang="en-US"/>
          </a:p>
        </p:txBody>
      </p:sp>
      <p:sp>
        <p:nvSpPr>
          <p:cNvPr id="8" name="Footer Placeholder 7"/>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9" name="Slide Number Placeholder 8"/>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7DB2CF65-5D0D-4482-ACFF-E03D675AAA52}" type="slidenum">
              <a:rPr lang="en-US"/>
              <a:pPr>
                <a:defRPr/>
              </a:pPr>
              <a:t>‹#›</a:t>
            </a:fld>
            <a:endParaRPr lang="en-US"/>
          </a:p>
        </p:txBody>
      </p:sp>
    </p:spTree>
    <p:extLst>
      <p:ext uri="{BB962C8B-B14F-4D97-AF65-F5344CB8AC3E}">
        <p14:creationId xmlns:p14="http://schemas.microsoft.com/office/powerpoint/2010/main" val="20615819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3B0DA706-093B-4FBD-BFFB-932B430C031F}" type="datetimeFigureOut">
              <a:rPr lang="en-US"/>
              <a:pPr>
                <a:defRPr/>
              </a:pPr>
              <a:t>3/15/13</a:t>
            </a:fld>
            <a:endParaRPr lang="en-US"/>
          </a:p>
        </p:txBody>
      </p:sp>
      <p:sp>
        <p:nvSpPr>
          <p:cNvPr id="4" name="Footer Placeholder 3"/>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5" name="Slide Number Placeholder 4"/>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BB12E35C-664D-4416-84F9-9D1D65393A18}" type="slidenum">
              <a:rPr lang="en-US"/>
              <a:pPr>
                <a:defRPr/>
              </a:pPr>
              <a:t>‹#›</a:t>
            </a:fld>
            <a:endParaRPr lang="en-US"/>
          </a:p>
        </p:txBody>
      </p:sp>
    </p:spTree>
    <p:extLst>
      <p:ext uri="{BB962C8B-B14F-4D97-AF65-F5344CB8AC3E}">
        <p14:creationId xmlns:p14="http://schemas.microsoft.com/office/powerpoint/2010/main" val="40318607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84DB6881-EAB4-42E8-AECA-EF61F6A33044}" type="datetimeFigureOut">
              <a:rPr lang="en-US"/>
              <a:pPr>
                <a:defRPr/>
              </a:pPr>
              <a:t>3/15/13</a:t>
            </a:fld>
            <a:endParaRPr lang="en-US"/>
          </a:p>
        </p:txBody>
      </p:sp>
      <p:sp>
        <p:nvSpPr>
          <p:cNvPr id="3" name="Footer Placeholder 2"/>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4" name="Slide Number Placeholder 3"/>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31C6026A-93B8-43AB-A485-3F876079B3AC}" type="slidenum">
              <a:rPr lang="en-US"/>
              <a:pPr>
                <a:defRPr/>
              </a:pPr>
              <a:t>‹#›</a:t>
            </a:fld>
            <a:endParaRPr lang="en-US"/>
          </a:p>
        </p:txBody>
      </p:sp>
    </p:spTree>
    <p:extLst>
      <p:ext uri="{BB962C8B-B14F-4D97-AF65-F5344CB8AC3E}">
        <p14:creationId xmlns:p14="http://schemas.microsoft.com/office/powerpoint/2010/main" val="13120701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34ACEB71-E8FD-4495-B551-7A734EEA526B}" type="datetimeFigureOut">
              <a:rPr lang="en-US"/>
              <a:pPr>
                <a:defRPr/>
              </a:pPr>
              <a:t>3/15/13</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B1EB28E3-6E2B-48E9-8D53-095A2AD86440}" type="slidenum">
              <a:rPr lang="en-US"/>
              <a:pPr>
                <a:defRPr/>
              </a:pPr>
              <a:t>‹#›</a:t>
            </a:fld>
            <a:endParaRPr lang="en-US"/>
          </a:p>
        </p:txBody>
      </p:sp>
    </p:spTree>
    <p:extLst>
      <p:ext uri="{BB962C8B-B14F-4D97-AF65-F5344CB8AC3E}">
        <p14:creationId xmlns:p14="http://schemas.microsoft.com/office/powerpoint/2010/main" val="35169634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82EA1853-4484-481F-AAE9-DAFE62B28E55}" type="datetimeFigureOut">
              <a:rPr lang="en-US"/>
              <a:pPr>
                <a:defRPr/>
              </a:pPr>
              <a:t>3/15/13</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B9427A9B-7101-45D0-B7B2-C52C4EC8CC9A}" type="slidenum">
              <a:rPr lang="en-US"/>
              <a:pPr>
                <a:defRPr/>
              </a:pPr>
              <a:t>‹#›</a:t>
            </a:fld>
            <a:endParaRPr lang="en-US"/>
          </a:p>
        </p:txBody>
      </p:sp>
    </p:spTree>
    <p:extLst>
      <p:ext uri="{BB962C8B-B14F-4D97-AF65-F5344CB8AC3E}">
        <p14:creationId xmlns:p14="http://schemas.microsoft.com/office/powerpoint/2010/main" val="23323908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5CA59981-FBB9-4D1A-AF46-F884869CA2C1}" type="datetimeFigureOut">
              <a:rPr lang="en-US"/>
              <a:pPr>
                <a:defRPr/>
              </a:pPr>
              <a:t>3/15/13</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88909520-3E65-409D-B003-C37B88752EEE}" type="slidenum">
              <a:rPr lang="en-US"/>
              <a:pPr>
                <a:defRPr/>
              </a:pPr>
              <a:t>‹#›</a:t>
            </a:fld>
            <a:endParaRPr lang="en-US"/>
          </a:p>
        </p:txBody>
      </p:sp>
    </p:spTree>
    <p:extLst>
      <p:ext uri="{BB962C8B-B14F-4D97-AF65-F5344CB8AC3E}">
        <p14:creationId xmlns:p14="http://schemas.microsoft.com/office/powerpoint/2010/main" val="10026814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A7A47274-6BD4-4B77-9A70-2FE0D28FDA72}" type="datetimeFigureOut">
              <a:rPr lang="en-US"/>
              <a:pPr>
                <a:defRPr/>
              </a:pPr>
              <a:t>3/15/13</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CA47764B-45AA-4382-B7D2-A4E8CE60BF16}" type="slidenum">
              <a:rPr lang="en-US"/>
              <a:pPr>
                <a:defRPr/>
              </a:pPr>
              <a:t>‹#›</a:t>
            </a:fld>
            <a:endParaRPr lang="en-US"/>
          </a:p>
        </p:txBody>
      </p:sp>
    </p:spTree>
    <p:extLst>
      <p:ext uri="{BB962C8B-B14F-4D97-AF65-F5344CB8AC3E}">
        <p14:creationId xmlns:p14="http://schemas.microsoft.com/office/powerpoint/2010/main" val="2805265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5B1CDF-34AF-4958-A109-C68733057CB2}" type="slidenum">
              <a:rPr lang="en-US"/>
              <a:pPr>
                <a:defRPr/>
              </a:pPr>
              <a:t>‹#›</a:t>
            </a:fld>
            <a:endParaRPr lang="en-US"/>
          </a:p>
        </p:txBody>
      </p:sp>
    </p:spTree>
    <p:extLst>
      <p:ext uri="{BB962C8B-B14F-4D97-AF65-F5344CB8AC3E}">
        <p14:creationId xmlns:p14="http://schemas.microsoft.com/office/powerpoint/2010/main" val="13149735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520339-AAD8-4C39-9D8E-ECDA96EFDC84}" type="slidenum">
              <a:rPr lang="en-US"/>
              <a:pPr>
                <a:defRPr/>
              </a:pPr>
              <a:t>‹#›</a:t>
            </a:fld>
            <a:endParaRPr lang="en-US"/>
          </a:p>
        </p:txBody>
      </p:sp>
    </p:spTree>
    <p:extLst>
      <p:ext uri="{BB962C8B-B14F-4D97-AF65-F5344CB8AC3E}">
        <p14:creationId xmlns:p14="http://schemas.microsoft.com/office/powerpoint/2010/main" val="16628071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FA38E1-50B5-4940-8CDC-9A26B9C1B0BE}" type="slidenum">
              <a:rPr lang="en-US"/>
              <a:pPr>
                <a:defRPr/>
              </a:pPr>
              <a:t>‹#›</a:t>
            </a:fld>
            <a:endParaRPr lang="en-US"/>
          </a:p>
        </p:txBody>
      </p:sp>
    </p:spTree>
    <p:extLst>
      <p:ext uri="{BB962C8B-B14F-4D97-AF65-F5344CB8AC3E}">
        <p14:creationId xmlns:p14="http://schemas.microsoft.com/office/powerpoint/2010/main" val="113805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5646B0-A624-4111-9DDF-06C22374EC13}" type="datetimeFigureOut">
              <a:rPr lang="en-US"/>
              <a:pPr>
                <a:defRPr/>
              </a:pPr>
              <a:t>3/15/13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CDFFE2-7ADD-49DE-8C7C-8A0A206FDB39}" type="slidenum">
              <a:rPr lang="en-US"/>
              <a:pPr>
                <a:defRPr/>
              </a:pPr>
              <a:t>‹#›</a:t>
            </a:fld>
            <a:endParaRPr lang="en-US"/>
          </a:p>
        </p:txBody>
      </p:sp>
    </p:spTree>
    <p:extLst>
      <p:ext uri="{BB962C8B-B14F-4D97-AF65-F5344CB8AC3E}">
        <p14:creationId xmlns:p14="http://schemas.microsoft.com/office/powerpoint/2010/main" val="31642986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D5E398-BCF1-45C6-B9CA-DC5A817FC3F2}" type="slidenum">
              <a:rPr lang="en-US"/>
              <a:pPr>
                <a:defRPr/>
              </a:pPr>
              <a:t>‹#›</a:t>
            </a:fld>
            <a:endParaRPr lang="en-US"/>
          </a:p>
        </p:txBody>
      </p:sp>
    </p:spTree>
    <p:extLst>
      <p:ext uri="{BB962C8B-B14F-4D97-AF65-F5344CB8AC3E}">
        <p14:creationId xmlns:p14="http://schemas.microsoft.com/office/powerpoint/2010/main" val="29396928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D7A5F2-113F-4E6A-86F9-E2E5F7AEF946}" type="slidenum">
              <a:rPr lang="en-US"/>
              <a:pPr>
                <a:defRPr/>
              </a:pPr>
              <a:t>‹#›</a:t>
            </a:fld>
            <a:endParaRPr lang="en-US"/>
          </a:p>
        </p:txBody>
      </p:sp>
    </p:spTree>
    <p:extLst>
      <p:ext uri="{BB962C8B-B14F-4D97-AF65-F5344CB8AC3E}">
        <p14:creationId xmlns:p14="http://schemas.microsoft.com/office/powerpoint/2010/main" val="24828131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E40651-8975-45EC-90DE-154F3DBA6127}" type="slidenum">
              <a:rPr lang="en-US"/>
              <a:pPr>
                <a:defRPr/>
              </a:pPr>
              <a:t>‹#›</a:t>
            </a:fld>
            <a:endParaRPr lang="en-US"/>
          </a:p>
        </p:txBody>
      </p:sp>
    </p:spTree>
    <p:extLst>
      <p:ext uri="{BB962C8B-B14F-4D97-AF65-F5344CB8AC3E}">
        <p14:creationId xmlns:p14="http://schemas.microsoft.com/office/powerpoint/2010/main" val="34296256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4271152-BF11-4BD8-ABD4-0375C76D8813}" type="slidenum">
              <a:rPr lang="en-US"/>
              <a:pPr>
                <a:defRPr/>
              </a:pPr>
              <a:t>‹#›</a:t>
            </a:fld>
            <a:endParaRPr lang="en-US"/>
          </a:p>
        </p:txBody>
      </p:sp>
    </p:spTree>
    <p:extLst>
      <p:ext uri="{BB962C8B-B14F-4D97-AF65-F5344CB8AC3E}">
        <p14:creationId xmlns:p14="http://schemas.microsoft.com/office/powerpoint/2010/main" val="16059129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8B45DA-4B33-4F93-ACAE-57CD51C30570}" type="slidenum">
              <a:rPr lang="en-US"/>
              <a:pPr>
                <a:defRPr/>
              </a:pPr>
              <a:t>‹#›</a:t>
            </a:fld>
            <a:endParaRPr lang="en-US"/>
          </a:p>
        </p:txBody>
      </p:sp>
    </p:spTree>
    <p:extLst>
      <p:ext uri="{BB962C8B-B14F-4D97-AF65-F5344CB8AC3E}">
        <p14:creationId xmlns:p14="http://schemas.microsoft.com/office/powerpoint/2010/main" val="35468484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1DBF87-EEBF-4544-8649-226BC1F7CD3A}" type="slidenum">
              <a:rPr lang="en-US"/>
              <a:pPr>
                <a:defRPr/>
              </a:pPr>
              <a:t>‹#›</a:t>
            </a:fld>
            <a:endParaRPr lang="en-US"/>
          </a:p>
        </p:txBody>
      </p:sp>
    </p:spTree>
    <p:extLst>
      <p:ext uri="{BB962C8B-B14F-4D97-AF65-F5344CB8AC3E}">
        <p14:creationId xmlns:p14="http://schemas.microsoft.com/office/powerpoint/2010/main" val="11021822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D64B47-CB91-422E-B958-CFD2EFDFE62E}" type="slidenum">
              <a:rPr lang="en-US"/>
              <a:pPr>
                <a:defRPr/>
              </a:pPr>
              <a:t>‹#›</a:t>
            </a:fld>
            <a:endParaRPr lang="en-US"/>
          </a:p>
        </p:txBody>
      </p:sp>
    </p:spTree>
    <p:extLst>
      <p:ext uri="{BB962C8B-B14F-4D97-AF65-F5344CB8AC3E}">
        <p14:creationId xmlns:p14="http://schemas.microsoft.com/office/powerpoint/2010/main" val="8290275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027055-DD7B-4D70-8578-31F6D86CF1F2}" type="slidenum">
              <a:rPr lang="en-US"/>
              <a:pPr>
                <a:defRPr/>
              </a:pPr>
              <a:t>‹#›</a:t>
            </a:fld>
            <a:endParaRPr lang="en-US"/>
          </a:p>
        </p:txBody>
      </p:sp>
    </p:spTree>
    <p:extLst>
      <p:ext uri="{BB962C8B-B14F-4D97-AF65-F5344CB8AC3E}">
        <p14:creationId xmlns:p14="http://schemas.microsoft.com/office/powerpoint/2010/main" val="27257445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980996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016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F0375-3962-4B7A-9833-8FEE75537E24}" type="datetimeFigureOut">
              <a:rPr lang="en-US"/>
              <a:pPr>
                <a:defRPr/>
              </a:pPr>
              <a:t>3/15/13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B490B4-2C2D-4501-A951-B398FC5B824F}" type="slidenum">
              <a:rPr lang="en-US"/>
              <a:pPr>
                <a:defRPr/>
              </a:pPr>
              <a:t>‹#›</a:t>
            </a:fld>
            <a:endParaRPr lang="en-US"/>
          </a:p>
        </p:txBody>
      </p:sp>
    </p:spTree>
    <p:extLst>
      <p:ext uri="{BB962C8B-B14F-4D97-AF65-F5344CB8AC3E}">
        <p14:creationId xmlns:p14="http://schemas.microsoft.com/office/powerpoint/2010/main" val="2097790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07682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680587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20103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136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84805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942508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547794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588954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476080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1691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080311-59F4-4CED-8983-F1E5AD1B715E}" type="datetimeFigureOut">
              <a:rPr lang="en-US"/>
              <a:pPr>
                <a:defRPr/>
              </a:pPr>
              <a:t>3/15/13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62CF23-3182-42B2-BA29-E42FEBD5396A}" type="slidenum">
              <a:rPr lang="en-US"/>
              <a:pPr>
                <a:defRPr/>
              </a:pPr>
              <a:t>‹#›</a:t>
            </a:fld>
            <a:endParaRPr lang="en-US"/>
          </a:p>
        </p:txBody>
      </p:sp>
    </p:spTree>
    <p:extLst>
      <p:ext uri="{BB962C8B-B14F-4D97-AF65-F5344CB8AC3E}">
        <p14:creationId xmlns:p14="http://schemas.microsoft.com/office/powerpoint/2010/main" val="18253248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atin typeface="Arial" pitchFamily="34" charset="0"/>
              </a:defRPr>
            </a:lvl1pPr>
          </a:lstStyle>
          <a:p>
            <a:pPr>
              <a:defRPr/>
            </a:pPr>
            <a:endParaRPr lang="en-US"/>
          </a:p>
        </p:txBody>
      </p:sp>
    </p:spTree>
    <p:extLst>
      <p:ext uri="{BB962C8B-B14F-4D97-AF65-F5344CB8AC3E}">
        <p14:creationId xmlns:p14="http://schemas.microsoft.com/office/powerpoint/2010/main" val="4800172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atin typeface="Arial" pitchFamily="34" charset="0"/>
              </a:defRPr>
            </a:lvl1pPr>
          </a:lstStyle>
          <a:p>
            <a:pPr>
              <a:defRPr/>
            </a:pPr>
            <a:endParaRPr lang="en-US"/>
          </a:p>
        </p:txBody>
      </p:sp>
    </p:spTree>
    <p:extLst>
      <p:ext uri="{BB962C8B-B14F-4D97-AF65-F5344CB8AC3E}">
        <p14:creationId xmlns:p14="http://schemas.microsoft.com/office/powerpoint/2010/main" val="23100969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atin typeface="Arial" pitchFamily="34" charset="0"/>
              </a:defRPr>
            </a:lvl1pPr>
          </a:lstStyle>
          <a:p>
            <a:pPr>
              <a:defRPr/>
            </a:pPr>
            <a:endParaRPr lang="en-US"/>
          </a:p>
        </p:txBody>
      </p:sp>
    </p:spTree>
    <p:extLst>
      <p:ext uri="{BB962C8B-B14F-4D97-AF65-F5344CB8AC3E}">
        <p14:creationId xmlns:p14="http://schemas.microsoft.com/office/powerpoint/2010/main" val="13754709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atin typeface="Arial" pitchFamily="34" charset="0"/>
              </a:defRPr>
            </a:lvl1pPr>
          </a:lstStyle>
          <a:p>
            <a:pPr>
              <a:defRPr/>
            </a:pPr>
            <a:endParaRPr lang="en-US"/>
          </a:p>
        </p:txBody>
      </p:sp>
    </p:spTree>
    <p:extLst>
      <p:ext uri="{BB962C8B-B14F-4D97-AF65-F5344CB8AC3E}">
        <p14:creationId xmlns:p14="http://schemas.microsoft.com/office/powerpoint/2010/main" val="37755417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atin typeface="Arial" pitchFamily="34" charset="0"/>
              </a:defRPr>
            </a:lvl1pPr>
          </a:lstStyle>
          <a:p>
            <a:pPr>
              <a:defRPr/>
            </a:pPr>
            <a:endParaRPr lang="en-US"/>
          </a:p>
        </p:txBody>
      </p:sp>
    </p:spTree>
    <p:extLst>
      <p:ext uri="{BB962C8B-B14F-4D97-AF65-F5344CB8AC3E}">
        <p14:creationId xmlns:p14="http://schemas.microsoft.com/office/powerpoint/2010/main" val="10176288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atin typeface="Arial" pitchFamily="34" charset="0"/>
              </a:defRPr>
            </a:lvl1pPr>
          </a:lstStyle>
          <a:p>
            <a:pPr>
              <a:defRPr/>
            </a:pPr>
            <a:endParaRPr lang="en-US"/>
          </a:p>
        </p:txBody>
      </p:sp>
    </p:spTree>
    <p:extLst>
      <p:ext uri="{BB962C8B-B14F-4D97-AF65-F5344CB8AC3E}">
        <p14:creationId xmlns:p14="http://schemas.microsoft.com/office/powerpoint/2010/main" val="40798015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atin typeface="Arial" pitchFamily="34" charset="0"/>
              </a:defRPr>
            </a:lvl1pPr>
          </a:lstStyle>
          <a:p>
            <a:pPr>
              <a:defRPr/>
            </a:pPr>
            <a:endParaRPr lang="en-US"/>
          </a:p>
        </p:txBody>
      </p:sp>
    </p:spTree>
    <p:extLst>
      <p:ext uri="{BB962C8B-B14F-4D97-AF65-F5344CB8AC3E}">
        <p14:creationId xmlns:p14="http://schemas.microsoft.com/office/powerpoint/2010/main" val="7835295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atin typeface="Arial" pitchFamily="34" charset="0"/>
              </a:defRPr>
            </a:lvl1pPr>
          </a:lstStyle>
          <a:p>
            <a:pPr>
              <a:defRPr/>
            </a:pPr>
            <a:endParaRPr lang="en-US"/>
          </a:p>
        </p:txBody>
      </p:sp>
    </p:spTree>
    <p:extLst>
      <p:ext uri="{BB962C8B-B14F-4D97-AF65-F5344CB8AC3E}">
        <p14:creationId xmlns:p14="http://schemas.microsoft.com/office/powerpoint/2010/main" val="17256173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atin typeface="Arial" pitchFamily="34" charset="0"/>
              </a:defRPr>
            </a:lvl1pPr>
          </a:lstStyle>
          <a:p>
            <a:pPr>
              <a:defRPr/>
            </a:pPr>
            <a:endParaRPr lang="en-US"/>
          </a:p>
        </p:txBody>
      </p:sp>
    </p:spTree>
    <p:extLst>
      <p:ext uri="{BB962C8B-B14F-4D97-AF65-F5344CB8AC3E}">
        <p14:creationId xmlns:p14="http://schemas.microsoft.com/office/powerpoint/2010/main" val="33002521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atin typeface="Arial" pitchFamily="34" charset="0"/>
              </a:defRPr>
            </a:lvl1pPr>
          </a:lstStyle>
          <a:p>
            <a:pPr>
              <a:defRPr/>
            </a:pPr>
            <a:endParaRPr lang="en-US"/>
          </a:p>
        </p:txBody>
      </p:sp>
    </p:spTree>
    <p:extLst>
      <p:ext uri="{BB962C8B-B14F-4D97-AF65-F5344CB8AC3E}">
        <p14:creationId xmlns:p14="http://schemas.microsoft.com/office/powerpoint/2010/main" val="335237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21294B-7C1C-42E1-B2BE-59174592FBF3}" type="datetimeFigureOut">
              <a:rPr lang="en-US"/>
              <a:pPr>
                <a:defRPr/>
              </a:pPr>
              <a:t>3/15/13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76DD26-3394-4787-BFFE-718939FEF4DE}" type="slidenum">
              <a:rPr lang="en-US"/>
              <a:pPr>
                <a:defRPr/>
              </a:pPr>
              <a:t>‹#›</a:t>
            </a:fld>
            <a:endParaRPr lang="en-US"/>
          </a:p>
        </p:txBody>
      </p:sp>
    </p:spTree>
    <p:extLst>
      <p:ext uri="{BB962C8B-B14F-4D97-AF65-F5344CB8AC3E}">
        <p14:creationId xmlns:p14="http://schemas.microsoft.com/office/powerpoint/2010/main" val="40693932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atin typeface="Arial" pitchFamily="34" charset="0"/>
              </a:defRPr>
            </a:lvl1pPr>
          </a:lstStyle>
          <a:p>
            <a:pPr>
              <a:defRPr/>
            </a:pPr>
            <a:endParaRPr lang="en-US"/>
          </a:p>
        </p:txBody>
      </p:sp>
    </p:spTree>
    <p:extLst>
      <p:ext uri="{BB962C8B-B14F-4D97-AF65-F5344CB8AC3E}">
        <p14:creationId xmlns:p14="http://schemas.microsoft.com/office/powerpoint/2010/main" val="23630321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p:txBody>
          <a:bodyPr/>
          <a:lstStyle>
            <a:lvl1pPr>
              <a:defRPr>
                <a:latin typeface="Arial" pitchFamily="34" charset="0"/>
              </a:defRPr>
            </a:lvl1pPr>
          </a:lstStyle>
          <a:p>
            <a:pPr>
              <a:defRPr/>
            </a:pPr>
            <a:endParaRPr lang="en-US"/>
          </a:p>
        </p:txBody>
      </p:sp>
    </p:spTree>
    <p:extLst>
      <p:ext uri="{BB962C8B-B14F-4D97-AF65-F5344CB8AC3E}">
        <p14:creationId xmlns:p14="http://schemas.microsoft.com/office/powerpoint/2010/main" val="42736727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atin typeface="Arial" pitchFamily="34" charset="0"/>
              </a:defRPr>
            </a:lvl1pPr>
          </a:lstStyle>
          <a:p>
            <a:pPr>
              <a:defRPr/>
            </a:pPr>
            <a:endParaRPr lang="en-US"/>
          </a:p>
        </p:txBody>
      </p:sp>
    </p:spTree>
    <p:extLst>
      <p:ext uri="{BB962C8B-B14F-4D97-AF65-F5344CB8AC3E}">
        <p14:creationId xmlns:p14="http://schemas.microsoft.com/office/powerpoint/2010/main" val="5519664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4D3DDE5-1526-4820-9E15-A833DFB63E8D}" type="datetimeFigureOut">
              <a:rPr lang="en-US">
                <a:solidFill>
                  <a:prstClr val="black">
                    <a:tint val="75000"/>
                  </a:prstClr>
                </a:solidFill>
              </a:rPr>
              <a:pPr>
                <a:defRPr/>
              </a:pPr>
              <a:t>3/15/13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34A40C-3E21-4CAB-8F39-B00F43DBDB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48980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AC1F28-ACC7-47C4-A81C-10ECCE1B3A0F}" type="datetimeFigureOut">
              <a:rPr lang="en-US">
                <a:solidFill>
                  <a:prstClr val="black">
                    <a:tint val="75000"/>
                  </a:prstClr>
                </a:solidFill>
              </a:rPr>
              <a:pPr>
                <a:defRPr/>
              </a:pPr>
              <a:t>3/15/13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59ABA1-E214-4878-BD3E-071FE3A85D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11011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A8F794D-A918-43FE-8A0F-01916CB2F564}" type="datetimeFigureOut">
              <a:rPr lang="en-US">
                <a:solidFill>
                  <a:prstClr val="black">
                    <a:tint val="75000"/>
                  </a:prstClr>
                </a:solidFill>
              </a:rPr>
              <a:pPr>
                <a:defRPr/>
              </a:pPr>
              <a:t>3/15/13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AD42E3-CB14-4A56-9A02-3645913B9A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26061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C8466C-A9DC-4D07-8C4E-E9ADC3E46384}" type="datetimeFigureOut">
              <a:rPr lang="en-US">
                <a:solidFill>
                  <a:prstClr val="black">
                    <a:tint val="75000"/>
                  </a:prstClr>
                </a:solidFill>
              </a:rPr>
              <a:pPr>
                <a:defRPr/>
              </a:pPr>
              <a:t>3/15/13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A962F6-25F3-49F0-9030-677BC914E19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7729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2622D7-78A9-4D76-9828-743FB0913CCD}" type="datetimeFigureOut">
              <a:rPr lang="en-US">
                <a:solidFill>
                  <a:prstClr val="black">
                    <a:tint val="75000"/>
                  </a:prstClr>
                </a:solidFill>
              </a:rPr>
              <a:pPr>
                <a:defRPr/>
              </a:pPr>
              <a:t>3/15/13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64FDBDC-B419-44C2-AA9D-0E850198EA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77521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5646B0-A624-4111-9DDF-06C22374EC13}" type="datetimeFigureOut">
              <a:rPr lang="en-US">
                <a:solidFill>
                  <a:prstClr val="black">
                    <a:tint val="75000"/>
                  </a:prstClr>
                </a:solidFill>
              </a:rPr>
              <a:pPr>
                <a:defRPr/>
              </a:pPr>
              <a:t>3/15/13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CDFFE2-7ADD-49DE-8C7C-8A0A206FDB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21715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F0375-3962-4B7A-9833-8FEE75537E24}" type="datetimeFigureOut">
              <a:rPr lang="en-US">
                <a:solidFill>
                  <a:prstClr val="black">
                    <a:tint val="75000"/>
                  </a:prstClr>
                </a:solidFill>
              </a:rPr>
              <a:pPr>
                <a:defRPr/>
              </a:pPr>
              <a:t>3/15/13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5B490B4-2C2D-4501-A951-B398FC5B82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34963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slideLayout" Target="../slideLayouts/slideLayout115.xml"/><Relationship Id="rId13" Type="http://schemas.openxmlformats.org/officeDocument/2006/relationships/slideLayout" Target="../slideLayouts/slideLayout116.xml"/><Relationship Id="rId14" Type="http://schemas.openxmlformats.org/officeDocument/2006/relationships/theme" Target="../theme/theme10.xml"/><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7.xml"/><Relationship Id="rId12" Type="http://schemas.openxmlformats.org/officeDocument/2006/relationships/theme" Target="../theme/theme11.xml"/><Relationship Id="rId1" Type="http://schemas.openxmlformats.org/officeDocument/2006/relationships/slideLayout" Target="../slideLayouts/slideLayout117.xml"/><Relationship Id="rId2" Type="http://schemas.openxmlformats.org/officeDocument/2006/relationships/slideLayout" Target="../slideLayouts/slideLayout118.xml"/><Relationship Id="rId3" Type="http://schemas.openxmlformats.org/officeDocument/2006/relationships/slideLayout" Target="../slideLayouts/slideLayout119.xml"/><Relationship Id="rId4" Type="http://schemas.openxmlformats.org/officeDocument/2006/relationships/slideLayout" Target="../slideLayouts/slideLayout120.xml"/><Relationship Id="rId5" Type="http://schemas.openxmlformats.org/officeDocument/2006/relationships/slideLayout" Target="../slideLayouts/slideLayout121.xml"/><Relationship Id="rId6" Type="http://schemas.openxmlformats.org/officeDocument/2006/relationships/slideLayout" Target="../slideLayouts/slideLayout122.xml"/><Relationship Id="rId7" Type="http://schemas.openxmlformats.org/officeDocument/2006/relationships/slideLayout" Target="../slideLayouts/slideLayout123.xml"/><Relationship Id="rId8" Type="http://schemas.openxmlformats.org/officeDocument/2006/relationships/slideLayout" Target="../slideLayouts/slideLayout124.xml"/><Relationship Id="rId9" Type="http://schemas.openxmlformats.org/officeDocument/2006/relationships/slideLayout" Target="../slideLayouts/slideLayout125.xml"/><Relationship Id="rId10"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8.xml"/><Relationship Id="rId12" Type="http://schemas.openxmlformats.org/officeDocument/2006/relationships/theme" Target="../theme/theme12.xml"/><Relationship Id="rId1" Type="http://schemas.openxmlformats.org/officeDocument/2006/relationships/slideLayout" Target="../slideLayouts/slideLayout128.xml"/><Relationship Id="rId2" Type="http://schemas.openxmlformats.org/officeDocument/2006/relationships/slideLayout" Target="../slideLayouts/slideLayout129.xml"/><Relationship Id="rId3" Type="http://schemas.openxmlformats.org/officeDocument/2006/relationships/slideLayout" Target="../slideLayouts/slideLayout130.xml"/><Relationship Id="rId4" Type="http://schemas.openxmlformats.org/officeDocument/2006/relationships/slideLayout" Target="../slideLayouts/slideLayout131.xml"/><Relationship Id="rId5" Type="http://schemas.openxmlformats.org/officeDocument/2006/relationships/slideLayout" Target="../slideLayouts/slideLayout132.xml"/><Relationship Id="rId6" Type="http://schemas.openxmlformats.org/officeDocument/2006/relationships/slideLayout" Target="../slideLayouts/slideLayout133.xml"/><Relationship Id="rId7" Type="http://schemas.openxmlformats.org/officeDocument/2006/relationships/slideLayout" Target="../slideLayouts/slideLayout134.xml"/><Relationship Id="rId8" Type="http://schemas.openxmlformats.org/officeDocument/2006/relationships/slideLayout" Target="../slideLayouts/slideLayout135.xml"/><Relationship Id="rId9" Type="http://schemas.openxmlformats.org/officeDocument/2006/relationships/slideLayout" Target="../slideLayouts/slideLayout136.xml"/><Relationship Id="rId10"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9.xml"/><Relationship Id="rId12" Type="http://schemas.openxmlformats.org/officeDocument/2006/relationships/theme" Target="../theme/theme13.xml"/><Relationship Id="rId1" Type="http://schemas.openxmlformats.org/officeDocument/2006/relationships/slideLayout" Target="../slideLayouts/slideLayout139.xml"/><Relationship Id="rId2" Type="http://schemas.openxmlformats.org/officeDocument/2006/relationships/slideLayout" Target="../slideLayouts/slideLayout140.xml"/><Relationship Id="rId3" Type="http://schemas.openxmlformats.org/officeDocument/2006/relationships/slideLayout" Target="../slideLayouts/slideLayout141.xml"/><Relationship Id="rId4" Type="http://schemas.openxmlformats.org/officeDocument/2006/relationships/slideLayout" Target="../slideLayouts/slideLayout142.xml"/><Relationship Id="rId5" Type="http://schemas.openxmlformats.org/officeDocument/2006/relationships/slideLayout" Target="../slideLayouts/slideLayout143.xml"/><Relationship Id="rId6" Type="http://schemas.openxmlformats.org/officeDocument/2006/relationships/slideLayout" Target="../slideLayouts/slideLayout144.xml"/><Relationship Id="rId7" Type="http://schemas.openxmlformats.org/officeDocument/2006/relationships/slideLayout" Target="../slideLayouts/slideLayout145.xml"/><Relationship Id="rId8" Type="http://schemas.openxmlformats.org/officeDocument/2006/relationships/slideLayout" Target="../slideLayouts/slideLayout146.xml"/><Relationship Id="rId9" Type="http://schemas.openxmlformats.org/officeDocument/2006/relationships/slideLayout" Target="../slideLayouts/slideLayout147.xml"/><Relationship Id="rId10"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60.xml"/><Relationship Id="rId12" Type="http://schemas.openxmlformats.org/officeDocument/2006/relationships/theme" Target="../theme/theme14.xml"/><Relationship Id="rId1" Type="http://schemas.openxmlformats.org/officeDocument/2006/relationships/slideLayout" Target="../slideLayouts/slideLayout150.xml"/><Relationship Id="rId2" Type="http://schemas.openxmlformats.org/officeDocument/2006/relationships/slideLayout" Target="../slideLayouts/slideLayout151.xml"/><Relationship Id="rId3" Type="http://schemas.openxmlformats.org/officeDocument/2006/relationships/slideLayout" Target="../slideLayouts/slideLayout152.xml"/><Relationship Id="rId4" Type="http://schemas.openxmlformats.org/officeDocument/2006/relationships/slideLayout" Target="../slideLayouts/slideLayout153.xml"/><Relationship Id="rId5" Type="http://schemas.openxmlformats.org/officeDocument/2006/relationships/slideLayout" Target="../slideLayouts/slideLayout154.xml"/><Relationship Id="rId6" Type="http://schemas.openxmlformats.org/officeDocument/2006/relationships/slideLayout" Target="../slideLayouts/slideLayout155.xml"/><Relationship Id="rId7" Type="http://schemas.openxmlformats.org/officeDocument/2006/relationships/slideLayout" Target="../slideLayouts/slideLayout156.xml"/><Relationship Id="rId8" Type="http://schemas.openxmlformats.org/officeDocument/2006/relationships/slideLayout" Target="../slideLayouts/slideLayout157.xml"/><Relationship Id="rId9" Type="http://schemas.openxmlformats.org/officeDocument/2006/relationships/slideLayout" Target="../slideLayouts/slideLayout158.xml"/><Relationship Id="rId10" Type="http://schemas.openxmlformats.org/officeDocument/2006/relationships/slideLayout" Target="../slideLayouts/slideLayout159.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71.xml"/><Relationship Id="rId12" Type="http://schemas.openxmlformats.org/officeDocument/2006/relationships/theme" Target="../theme/theme15.xml"/><Relationship Id="rId1" Type="http://schemas.openxmlformats.org/officeDocument/2006/relationships/slideLayout" Target="../slideLayouts/slideLayout161.xml"/><Relationship Id="rId2" Type="http://schemas.openxmlformats.org/officeDocument/2006/relationships/slideLayout" Target="../slideLayouts/slideLayout162.xml"/><Relationship Id="rId3" Type="http://schemas.openxmlformats.org/officeDocument/2006/relationships/slideLayout" Target="../slideLayouts/slideLayout163.xml"/><Relationship Id="rId4" Type="http://schemas.openxmlformats.org/officeDocument/2006/relationships/slideLayout" Target="../slideLayouts/slideLayout164.xml"/><Relationship Id="rId5" Type="http://schemas.openxmlformats.org/officeDocument/2006/relationships/slideLayout" Target="../slideLayouts/slideLayout165.xml"/><Relationship Id="rId6" Type="http://schemas.openxmlformats.org/officeDocument/2006/relationships/slideLayout" Target="../slideLayouts/slideLayout166.xml"/><Relationship Id="rId7" Type="http://schemas.openxmlformats.org/officeDocument/2006/relationships/slideLayout" Target="../slideLayouts/slideLayout167.xml"/><Relationship Id="rId8" Type="http://schemas.openxmlformats.org/officeDocument/2006/relationships/slideLayout" Target="../slideLayouts/slideLayout168.xml"/><Relationship Id="rId9" Type="http://schemas.openxmlformats.org/officeDocument/2006/relationships/slideLayout" Target="../slideLayouts/slideLayout169.xml"/><Relationship Id="rId10"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slideLayout" Target="../slideLayouts/slideLayout79.xml"/><Relationship Id="rId13"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slideLayout" Target="../slideLayouts/slideLayout91.xml"/><Relationship Id="rId13" Type="http://schemas.openxmlformats.org/officeDocument/2006/relationships/slideLayout" Target="../slideLayouts/slideLayout92.xml"/><Relationship Id="rId14" Type="http://schemas.openxmlformats.org/officeDocument/2006/relationships/theme" Target="../theme/theme8.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theme" Target="../theme/theme9.xml"/><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71F3E5A-261F-4025-92D6-68AD07329399}" type="datetimeFigureOut">
              <a:rPr lang="en-US"/>
              <a:pPr>
                <a:defRPr/>
              </a:pPr>
              <a:t>3/15/13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D91065-B2FB-449E-924C-B6A3306596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5" name="Rectangle 5"/>
          <p:cNvSpPr>
            <a:spLocks noGrp="1" noChangeArrowheads="1"/>
          </p:cNvSpPr>
          <p:nvPr>
            <p:ph type="ftr" sz="quarter" idx="3"/>
          </p:nvPr>
        </p:nvSpPr>
        <p:spPr bwMode="auto">
          <a:xfrm>
            <a:off x="57912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DEF6F1"/>
                </a:solidFill>
                <a:latin typeface="Arial" charset="0"/>
                <a:ea typeface="+mn-ea"/>
              </a:defRPr>
            </a:lvl1pPr>
          </a:lstStyle>
          <a:p>
            <a:pPr>
              <a:defRPr/>
            </a:pPr>
            <a:endParaRPr lang="en-US"/>
          </a:p>
        </p:txBody>
      </p:sp>
    </p:spTree>
    <p:extLst>
      <p:ext uri="{BB962C8B-B14F-4D97-AF65-F5344CB8AC3E}">
        <p14:creationId xmlns:p14="http://schemas.microsoft.com/office/powerpoint/2010/main" val="3630518406"/>
      </p:ext>
    </p:extLst>
  </p:cSld>
  <p:clrMap bg1="lt1" tx1="dk1" bg2="lt2" tx2="dk2" accent1="accent1" accent2="accent2" accent3="accent3" accent4="accent4" accent5="accent5" accent6="accent6" hlink="hlink" folHlink="folHlink"/>
  <p:sldLayoutIdLst>
    <p:sldLayoutId id="2147484638" r:id="rId1"/>
    <p:sldLayoutId id="2147484639" r:id="rId2"/>
    <p:sldLayoutId id="2147484640" r:id="rId3"/>
    <p:sldLayoutId id="2147484641" r:id="rId4"/>
    <p:sldLayoutId id="2147484642" r:id="rId5"/>
    <p:sldLayoutId id="2147484643" r:id="rId6"/>
    <p:sldLayoutId id="2147484644" r:id="rId7"/>
    <p:sldLayoutId id="2147484645" r:id="rId8"/>
    <p:sldLayoutId id="2147484646" r:id="rId9"/>
    <p:sldLayoutId id="2147484647" r:id="rId10"/>
    <p:sldLayoutId id="2147484648" r:id="rId11"/>
    <p:sldLayoutId id="2147484649" r:id="rId12"/>
    <p:sldLayoutId id="2147484650" r:id="rId13"/>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latin typeface="Arial"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latin typeface="Arial"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5C6909E-AF97-4B46-A85B-DB5A39F9FA16}" type="slidenum">
              <a:rPr lang="en-US" smtClean="0">
                <a:solidFill>
                  <a:srgbClr val="000000"/>
                </a:solidFill>
                <a:latin typeface="Arial" charset="0"/>
                <a:cs typeface="+mn-cs"/>
              </a:rPr>
              <a:pPr/>
              <a:t>‹#›</a:t>
            </a:fld>
            <a:endParaRPr lang="en-US" smtClean="0">
              <a:solidFill>
                <a:srgbClr val="000000"/>
              </a:solidFill>
              <a:latin typeface="Arial" charset="0"/>
              <a:cs typeface="+mn-cs"/>
            </a:endParaRPr>
          </a:p>
        </p:txBody>
      </p:sp>
    </p:spTree>
    <p:extLst>
      <p:ext uri="{BB962C8B-B14F-4D97-AF65-F5344CB8AC3E}">
        <p14:creationId xmlns:p14="http://schemas.microsoft.com/office/powerpoint/2010/main" val="2200521444"/>
      </p:ext>
    </p:extLst>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5C6909E-AF97-4B46-A85B-DB5A39F9FA16}" type="slidenum">
              <a:rPr lang="en-US" smtClean="0">
                <a:solidFill>
                  <a:srgbClr val="000000"/>
                </a:solidFill>
                <a:latin typeface="Arial" charset="0"/>
              </a:rPr>
              <a:pPr/>
              <a:t>‹#›</a:t>
            </a:fld>
            <a:endParaRPr lang="en-US" smtClean="0">
              <a:solidFill>
                <a:srgbClr val="000000"/>
              </a:solidFill>
              <a:latin typeface="Arial" charset="0"/>
            </a:endParaRPr>
          </a:p>
        </p:txBody>
      </p:sp>
    </p:spTree>
    <p:extLst>
      <p:ext uri="{BB962C8B-B14F-4D97-AF65-F5344CB8AC3E}">
        <p14:creationId xmlns:p14="http://schemas.microsoft.com/office/powerpoint/2010/main" val="3354408754"/>
      </p:ext>
    </p:extLst>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71F3E5A-261F-4025-92D6-68AD07329399}" type="datetimeFigureOut">
              <a:rPr lang="en-US">
                <a:solidFill>
                  <a:prstClr val="black">
                    <a:tint val="75000"/>
                  </a:prstClr>
                </a:solidFill>
              </a:rPr>
              <a:pPr>
                <a:defRPr/>
              </a:pPr>
              <a:t>3/15/13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D91065-B2FB-449E-924C-B6A3306596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0893988"/>
      </p:ext>
    </p:extLst>
  </p:cSld>
  <p:clrMap bg1="lt1" tx1="dk1" bg2="lt2" tx2="dk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680" r:id="rId5"/>
    <p:sldLayoutId id="2147484681" r:id="rId6"/>
    <p:sldLayoutId id="2147484682" r:id="rId7"/>
    <p:sldLayoutId id="2147484683" r:id="rId8"/>
    <p:sldLayoutId id="2147484684" r:id="rId9"/>
    <p:sldLayoutId id="2147484685" r:id="rId10"/>
    <p:sldLayoutId id="21474846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5B2AC53E-EC8F-4FC4-BC44-86F8DD1F80DB}" type="datetimeFigureOut">
              <a:rPr lang="en-US">
                <a:solidFill>
                  <a:prstClr val="black">
                    <a:tint val="75000"/>
                  </a:prstClr>
                </a:solidFill>
              </a:rPr>
              <a:pPr>
                <a:defRPr/>
              </a:pPr>
              <a:t>3/15/13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1A636806-1E14-4267-AC60-0F82A75BC1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9917042"/>
      </p:ext>
    </p:extLst>
  </p:cSld>
  <p:clrMap bg1="lt1" tx1="dk1" bg2="lt2" tx2="dk2" accent1="accent1" accent2="accent2" accent3="accent3" accent4="accent4" accent5="accent5" accent6="accent6" hlink="hlink" folHlink="folHlink"/>
  <p:sldLayoutIdLst>
    <p:sldLayoutId id="2147484688" r:id="rId1"/>
    <p:sldLayoutId id="2147484689" r:id="rId2"/>
    <p:sldLayoutId id="2147484690" r:id="rId3"/>
    <p:sldLayoutId id="2147484691" r:id="rId4"/>
    <p:sldLayoutId id="2147484692" r:id="rId5"/>
    <p:sldLayoutId id="2147484693" r:id="rId6"/>
    <p:sldLayoutId id="2147484694" r:id="rId7"/>
    <p:sldLayoutId id="2147484695" r:id="rId8"/>
    <p:sldLayoutId id="2147484696" r:id="rId9"/>
    <p:sldLayoutId id="2147484697" r:id="rId10"/>
    <p:sldLayoutId id="21474846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US"/>
          </a:p>
        </p:txBody>
      </p:sp>
      <p:sp>
        <p:nvSpPr>
          <p:cNvPr id="41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US"/>
          </a:p>
        </p:txBody>
      </p:sp>
      <p:sp>
        <p:nvSpPr>
          <p:cNvPr id="410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mn-ea"/>
                <a:cs typeface="+mn-cs"/>
              </a:defRPr>
            </a:lvl1pPr>
          </a:lstStyle>
          <a:p>
            <a:pPr>
              <a:defRPr/>
            </a:pPr>
            <a:fld id="{B95803BC-632F-4BF9-82A8-F8B33225AD85}" type="slidenum">
              <a:rPr lang="en-US"/>
              <a:pPr>
                <a:defRPr/>
              </a:pPr>
              <a:t>‹#›</a:t>
            </a:fld>
            <a:endParaRPr lang="en-US"/>
          </a:p>
        </p:txBody>
      </p:sp>
    </p:spTree>
    <p:extLst>
      <p:ext uri="{BB962C8B-B14F-4D97-AF65-F5344CB8AC3E}">
        <p14:creationId xmlns:p14="http://schemas.microsoft.com/office/powerpoint/2010/main" val="444226567"/>
      </p:ext>
    </p:extLst>
  </p:cSld>
  <p:clrMap bg1="lt1" tx1="dk1" bg2="lt2" tx2="dk2" accent1="accent1" accent2="accent2" accent3="accent3" accent4="accent4" accent5="accent5" accent6="accent6" hlink="hlink" folHlink="folHlink"/>
  <p:sldLayoutIdLst>
    <p:sldLayoutId id="2147484700"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 id="2147484709" r:id="rId10"/>
    <p:sldLayoutId id="21474847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5D263947-A635-4D63-B2CD-3D4A130AE5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19"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5" name="Rectangle 5"/>
          <p:cNvSpPr>
            <a:spLocks noGrp="1" noChangeArrowheads="1"/>
          </p:cNvSpPr>
          <p:nvPr>
            <p:ph type="ftr" sz="quarter" idx="3"/>
          </p:nvPr>
        </p:nvSpPr>
        <p:spPr bwMode="auto">
          <a:xfrm>
            <a:off x="57912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716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716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879E6C3F-ED86-4D83-A129-33680676B7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mn-cs"/>
              </a:defRPr>
            </a:lvl1pPr>
          </a:lstStyle>
          <a:p>
            <a:pPr>
              <a:defRPr/>
            </a:pPr>
            <a:fld id="{DB055E32-AD9F-49DD-9761-7F4A0C3EE481}" type="datetimeFigureOut">
              <a:rPr lang="en-US"/>
              <a:pPr>
                <a:defRPr/>
              </a:pPr>
              <a:t>3/15/13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mn-cs"/>
              </a:defRPr>
            </a:lvl1pPr>
          </a:lstStyle>
          <a:p>
            <a:pPr>
              <a:defRPr/>
            </a:pPr>
            <a:fld id="{36E54843-DAF2-42FB-ADBB-0881C7F2F5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 id="2147484597"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41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410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3EEAD745-8F87-4CBC-85A1-8E3C679EC3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5" name="Rectangle 5"/>
          <p:cNvSpPr>
            <a:spLocks noGrp="1" noChangeArrowheads="1"/>
          </p:cNvSpPr>
          <p:nvPr>
            <p:ph type="ftr" sz="quarter" idx="3"/>
          </p:nvPr>
        </p:nvSpPr>
        <p:spPr bwMode="auto">
          <a:xfrm>
            <a:off x="57912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575"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 id="2147484586"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5" name="Rectangle 5"/>
          <p:cNvSpPr>
            <a:spLocks noGrp="1" noChangeArrowheads="1"/>
          </p:cNvSpPr>
          <p:nvPr>
            <p:ph type="ftr" sz="quarter" idx="3"/>
          </p:nvPr>
        </p:nvSpPr>
        <p:spPr bwMode="auto">
          <a:xfrm>
            <a:off x="5791200" y="6248400"/>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 id="2147484609" r:id="rId12"/>
    <p:sldLayoutId id="2147484610" r:id="rId13"/>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3133B"/>
            </a:gs>
            <a:gs pos="100000">
              <a:schemeClr val="tx1"/>
            </a:gs>
          </a:gsLst>
          <a:lin ang="5400000" scaled="1"/>
        </a:gra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71F3E5A-261F-4025-92D6-68AD07329399}" type="datetimeFigureOut">
              <a:rPr lang="en-US">
                <a:solidFill>
                  <a:prstClr val="black">
                    <a:tint val="75000"/>
                  </a:prstClr>
                </a:solidFill>
              </a:rPr>
              <a:pPr>
                <a:defRPr/>
              </a:pPr>
              <a:t>3/15/13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ED91065-B2FB-449E-924C-B6A3306596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8280164"/>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98.xml"/><Relationship Id="rId3" Type="http://schemas.openxmlformats.org/officeDocument/2006/relationships/image" Target="../media/image111.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99.xml"/><Relationship Id="rId3" Type="http://schemas.openxmlformats.org/officeDocument/2006/relationships/image" Target="../media/image112.jpeg"/></Relationships>
</file>

<file path=ppt/slides/_rels/slide102.xml.rels><?xml version="1.0" encoding="UTF-8" standalone="yes"?>
<Relationships xmlns="http://schemas.openxmlformats.org/package/2006/relationships"><Relationship Id="rId3" Type="http://schemas.openxmlformats.org/officeDocument/2006/relationships/image" Target="../media/image113.jpeg"/><Relationship Id="rId4" Type="http://schemas.openxmlformats.org/officeDocument/2006/relationships/image" Target="../media/image114.jpeg"/><Relationship Id="rId1" Type="http://schemas.openxmlformats.org/officeDocument/2006/relationships/slideLayout" Target="../slideLayouts/slideLayout145.xml"/><Relationship Id="rId2" Type="http://schemas.openxmlformats.org/officeDocument/2006/relationships/notesSlide" Target="../notesSlides/notesSlide10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01.xml"/><Relationship Id="rId3" Type="http://schemas.openxmlformats.org/officeDocument/2006/relationships/image" Target="../media/image115.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02.xml"/><Relationship Id="rId3" Type="http://schemas.openxmlformats.org/officeDocument/2006/relationships/image" Target="../media/image116.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03.xml"/></Relationships>
</file>

<file path=ppt/slides/_rels/slide10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99.jpeg"/><Relationship Id="rId1" Type="http://schemas.openxmlformats.org/officeDocument/2006/relationships/slideLayout" Target="../slideLayouts/slideLayout145.xml"/><Relationship Id="rId2" Type="http://schemas.openxmlformats.org/officeDocument/2006/relationships/notesSlide" Target="../notesSlides/notesSlide104.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5.xml"/><Relationship Id="rId4" Type="http://schemas.openxmlformats.org/officeDocument/2006/relationships/oleObject" Target="../embeddings/Microsoft_Excel_97_-_2004_Worksheet3.xls"/><Relationship Id="rId5" Type="http://schemas.openxmlformats.org/officeDocument/2006/relationships/image" Target="../media/image117.emf"/><Relationship Id="rId1" Type="http://schemas.openxmlformats.org/officeDocument/2006/relationships/vmlDrawing" Target="../drawings/vmlDrawing2.vml"/><Relationship Id="rId2" Type="http://schemas.openxmlformats.org/officeDocument/2006/relationships/slideLayout" Target="../slideLayouts/slideLayout145.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6.xml"/><Relationship Id="rId4" Type="http://schemas.openxmlformats.org/officeDocument/2006/relationships/oleObject" Target="../embeddings/Microsoft_Excel_97_-_2004_Worksheet4.xls"/><Relationship Id="rId5" Type="http://schemas.openxmlformats.org/officeDocument/2006/relationships/image" Target="../media/image118.emf"/><Relationship Id="rId1" Type="http://schemas.openxmlformats.org/officeDocument/2006/relationships/vmlDrawing" Target="../drawings/vmlDrawing3.vml"/><Relationship Id="rId2" Type="http://schemas.openxmlformats.org/officeDocument/2006/relationships/slideLayout" Target="../slideLayouts/slideLayout14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0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8.xml"/><Relationship Id="rId4" Type="http://schemas.openxmlformats.org/officeDocument/2006/relationships/oleObject" Target="../embeddings/Microsoft_Excel_97_-_2004_Worksheet5.xls"/><Relationship Id="rId5" Type="http://schemas.openxmlformats.org/officeDocument/2006/relationships/image" Target="../media/image119.png"/><Relationship Id="rId6" Type="http://schemas.openxmlformats.org/officeDocument/2006/relationships/oleObject" Target="../embeddings/Microsoft_Excel_97_-_2004_Worksheet6.xls"/><Relationship Id="rId7" Type="http://schemas.openxmlformats.org/officeDocument/2006/relationships/image" Target="../media/image120.png"/><Relationship Id="rId8" Type="http://schemas.openxmlformats.org/officeDocument/2006/relationships/oleObject" Target="../embeddings/Microsoft_Excel_97_-_2004_Worksheet7.xls"/><Relationship Id="rId9" Type="http://schemas.openxmlformats.org/officeDocument/2006/relationships/image" Target="../media/image121.png"/><Relationship Id="rId10" Type="http://schemas.openxmlformats.org/officeDocument/2006/relationships/oleObject" Target="../embeddings/Microsoft_Excel_97_-_2004_Worksheet8.xls"/><Relationship Id="rId11" Type="http://schemas.openxmlformats.org/officeDocument/2006/relationships/image" Target="../media/image122.png"/><Relationship Id="rId1" Type="http://schemas.openxmlformats.org/officeDocument/2006/relationships/vmlDrawing" Target="../drawings/vmlDrawing4.vml"/><Relationship Id="rId2" Type="http://schemas.openxmlformats.org/officeDocument/2006/relationships/slideLayout" Target="../slideLayouts/slideLayout14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09.xml"/><Relationship Id="rId3" Type="http://schemas.openxmlformats.org/officeDocument/2006/relationships/image" Target="../media/image123.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10.xml"/><Relationship Id="rId3" Type="http://schemas.openxmlformats.org/officeDocument/2006/relationships/image" Target="../media/image124.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11.xml"/><Relationship Id="rId3" Type="http://schemas.openxmlformats.org/officeDocument/2006/relationships/image" Target="../media/image125.gif"/></Relationships>
</file>

<file path=ppt/slides/_rels/slide114.xml.rels><?xml version="1.0" encoding="UTF-8" standalone="yes"?>
<Relationships xmlns="http://schemas.openxmlformats.org/package/2006/relationships"><Relationship Id="rId3" Type="http://schemas.openxmlformats.org/officeDocument/2006/relationships/image" Target="../media/image126.png"/><Relationship Id="rId4" Type="http://schemas.openxmlformats.org/officeDocument/2006/relationships/image" Target="../media/image127.png"/><Relationship Id="rId1" Type="http://schemas.openxmlformats.org/officeDocument/2006/relationships/slideLayout" Target="../slideLayouts/slideLayout145.xml"/><Relationship Id="rId2" Type="http://schemas.openxmlformats.org/officeDocument/2006/relationships/notesSlide" Target="../notesSlides/notesSlide1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13.xml"/><Relationship Id="rId3" Type="http://schemas.openxmlformats.org/officeDocument/2006/relationships/image" Target="../media/image128.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14.xml"/><Relationship Id="rId3" Type="http://schemas.openxmlformats.org/officeDocument/2006/relationships/image" Target="../media/image129.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notesSlide" Target="../notesSlides/notesSlide115.xml"/><Relationship Id="rId3" Type="http://schemas.openxmlformats.org/officeDocument/2006/relationships/image" Target="../media/image130.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notesSlide" Target="../notesSlides/notesSlide116.xml"/><Relationship Id="rId3" Type="http://schemas.openxmlformats.org/officeDocument/2006/relationships/image" Target="../media/image131.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117.xml"/><Relationship Id="rId3" Type="http://schemas.openxmlformats.org/officeDocument/2006/relationships/image" Target="../media/image1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118.xml"/><Relationship Id="rId3" Type="http://schemas.openxmlformats.org/officeDocument/2006/relationships/image" Target="../media/image133.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image" Target="../media/image134.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image" Target="../media/image135.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image" Target="../media/image136.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image" Target="../media/image137.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119.xml"/><Relationship Id="rId3" Type="http://schemas.openxmlformats.org/officeDocument/2006/relationships/image" Target="../media/image138.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120.xml"/><Relationship Id="rId3" Type="http://schemas.openxmlformats.org/officeDocument/2006/relationships/image" Target="../media/image139.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21.xml"/><Relationship Id="rId3" Type="http://schemas.openxmlformats.org/officeDocument/2006/relationships/image" Target="../media/image140.jpeg"/></Relationships>
</file>

<file path=ppt/slides/_rels/slide128.xml.rels><?xml version="1.0" encoding="UTF-8" standalone="yes"?>
<Relationships xmlns="http://schemas.openxmlformats.org/package/2006/relationships"><Relationship Id="rId3" Type="http://schemas.openxmlformats.org/officeDocument/2006/relationships/image" Target="../media/image141.jpeg"/><Relationship Id="rId4" Type="http://schemas.openxmlformats.org/officeDocument/2006/relationships/image" Target="../media/image142.png"/><Relationship Id="rId1" Type="http://schemas.openxmlformats.org/officeDocument/2006/relationships/slideLayout" Target="../slideLayouts/slideLayout145.xml"/><Relationship Id="rId2" Type="http://schemas.openxmlformats.org/officeDocument/2006/relationships/notesSlide" Target="../notesSlides/notesSlide12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23.xml"/><Relationship Id="rId3" Type="http://schemas.openxmlformats.org/officeDocument/2006/relationships/image" Target="../media/image14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58.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2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5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5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34.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1.xml"/><Relationship Id="rId3"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2.xml"/><Relationship Id="rId3" Type="http://schemas.openxmlformats.org/officeDocument/2006/relationships/image" Target="../media/image2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3.xml"/><Relationship Id="rId3"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4.xml"/><Relationship Id="rId3" Type="http://schemas.openxmlformats.org/officeDocument/2006/relationships/chart" Target="../charts/char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jpeg"/><Relationship Id="rId1" Type="http://schemas.openxmlformats.org/officeDocument/2006/relationships/slideLayout" Target="../slideLayouts/slideLayout6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jpeg"/><Relationship Id="rId11" Type="http://schemas.openxmlformats.org/officeDocument/2006/relationships/image" Target="../media/image34.png"/><Relationship Id="rId1" Type="http://schemas.openxmlformats.org/officeDocument/2006/relationships/slideLayout" Target="../slideLayouts/slideLayout6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2.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3.xml"/><Relationship Id="rId3" Type="http://schemas.openxmlformats.org/officeDocument/2006/relationships/image" Target="../media/image3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4.xml"/><Relationship Id="rId3"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5.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7.xml"/><Relationship Id="rId3"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hyperlink" Target="http://www.iconfinder.com/icondetails/3253/128/hand_share_icon" TargetMode="External"/><Relationship Id="rId5" Type="http://schemas.openxmlformats.org/officeDocument/2006/relationships/image" Target="../media/image43.png"/><Relationship Id="rId6" Type="http://schemas.openxmlformats.org/officeDocument/2006/relationships/image" Target="../media/image44.png"/><Relationship Id="rId1" Type="http://schemas.openxmlformats.org/officeDocument/2006/relationships/slideLayout" Target="../slideLayouts/slideLayout63.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0.xml"/><Relationship Id="rId3"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63.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2.xml"/><Relationship Id="rId3"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hyperlink" Target="http://www.iconfinder.com/icondetails/6093/128/arrow_back_green_left_next_return_icon" TargetMode="External"/><Relationship Id="rId6" Type="http://schemas.openxmlformats.org/officeDocument/2006/relationships/image" Target="../media/image51.png"/><Relationship Id="rId1" Type="http://schemas.openxmlformats.org/officeDocument/2006/relationships/slideLayout" Target="../slideLayouts/slideLayout63.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4.xml"/><Relationship Id="rId3"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5.xml"/><Relationship Id="rId3"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1" Type="http://schemas.openxmlformats.org/officeDocument/2006/relationships/slideLayout" Target="../slideLayouts/slideLayout63.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hyperlink" Target="http://www.iconfinder.com/icondetails/22592/48/48_left_icon" TargetMode="External"/><Relationship Id="rId6" Type="http://schemas.openxmlformats.org/officeDocument/2006/relationships/image" Target="../media/image59.png"/><Relationship Id="rId1" Type="http://schemas.openxmlformats.org/officeDocument/2006/relationships/slideLayout" Target="../slideLayouts/slideLayout63.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8.xml"/><Relationship Id="rId3" Type="http://schemas.openxmlformats.org/officeDocument/2006/relationships/image" Target="../media/image2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55.xml"/><Relationship Id="rId3" Type="http://schemas.openxmlformats.org/officeDocument/2006/relationships/image" Target="../media/image6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56.xml"/><Relationship Id="rId3" Type="http://schemas.openxmlformats.org/officeDocument/2006/relationships/image" Target="../media/image6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57.xml"/><Relationship Id="rId3" Type="http://schemas.openxmlformats.org/officeDocument/2006/relationships/image" Target="../media/image6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58.xml"/><Relationship Id="rId3"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9.jpeg"/><Relationship Id="rId5" Type="http://schemas.openxmlformats.org/officeDocument/2006/relationships/oleObject" Target="../embeddings/Microsoft_Excel_97_-_2004_Worksheet1.xls"/><Relationship Id="rId6" Type="http://schemas.openxmlformats.org/officeDocument/2006/relationships/image" Target="../media/image7.png"/><Relationship Id="rId7" Type="http://schemas.openxmlformats.org/officeDocument/2006/relationships/oleObject" Target="../embeddings/Microsoft_Excel_97_-_2004_Worksheet2.xls"/><Relationship Id="rId8"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62.xml"/><Relationship Id="rId3" Type="http://schemas.openxmlformats.org/officeDocument/2006/relationships/image" Target="../media/image6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63.xml"/><Relationship Id="rId3" Type="http://schemas.openxmlformats.org/officeDocument/2006/relationships/image" Target="../media/image65.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image" Target="../media/image6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6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9.xml"/><Relationship Id="rId3" Type="http://schemas.openxmlformats.org/officeDocument/2006/relationships/image" Target="../media/image67.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70.xml"/><Relationship Id="rId3" Type="http://schemas.openxmlformats.org/officeDocument/2006/relationships/image" Target="../media/image68.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71.xml"/><Relationship Id="rId3" Type="http://schemas.openxmlformats.org/officeDocument/2006/relationships/image" Target="../media/image6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 Id="rId3" Type="http://schemas.openxmlformats.org/officeDocument/2006/relationships/image" Target="../media/image70.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7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7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75.xml"/><Relationship Id="rId3" Type="http://schemas.openxmlformats.org/officeDocument/2006/relationships/image" Target="../media/image71.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76.xml"/><Relationship Id="rId3" Type="http://schemas.openxmlformats.org/officeDocument/2006/relationships/image" Target="../media/image72.png"/></Relationships>
</file>

<file path=ppt/slides/_rels/slide79.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jpeg"/><Relationship Id="rId5" Type="http://schemas.openxmlformats.org/officeDocument/2006/relationships/image" Target="../media/image75.jpeg"/><Relationship Id="rId1" Type="http://schemas.openxmlformats.org/officeDocument/2006/relationships/slideLayout" Target="../slideLayouts/slideLayout145.xml"/><Relationship Id="rId2"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7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79.xml"/><Relationship Id="rId3" Type="http://schemas.openxmlformats.org/officeDocument/2006/relationships/image" Target="../media/image76.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80.xml"/><Relationship Id="rId3" Type="http://schemas.openxmlformats.org/officeDocument/2006/relationships/image" Target="../media/image77.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81.xml"/><Relationship Id="rId3" Type="http://schemas.openxmlformats.org/officeDocument/2006/relationships/image" Target="../media/image78.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82.xml"/><Relationship Id="rId3" Type="http://schemas.openxmlformats.org/officeDocument/2006/relationships/image" Target="../media/image7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83.xml"/><Relationship Id="rId3" Type="http://schemas.openxmlformats.org/officeDocument/2006/relationships/image" Target="../media/image80.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84.xml"/><Relationship Id="rId3" Type="http://schemas.openxmlformats.org/officeDocument/2006/relationships/image" Target="../media/image81.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85.xml"/><Relationship Id="rId3" Type="http://schemas.openxmlformats.org/officeDocument/2006/relationships/image" Target="../media/image82.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86.xml"/><Relationship Id="rId3" Type="http://schemas.openxmlformats.org/officeDocument/2006/relationships/image" Target="../media/image81.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87.xml"/><Relationship Id="rId3" Type="http://schemas.openxmlformats.org/officeDocument/2006/relationships/image" Target="../media/image8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90.xml.rels><?xml version="1.0" encoding="UTF-8" standalone="yes"?>
<Relationships xmlns="http://schemas.openxmlformats.org/package/2006/relationships"><Relationship Id="rId3" Type="http://schemas.openxmlformats.org/officeDocument/2006/relationships/image" Target="../media/image84.jpeg"/><Relationship Id="rId4" Type="http://schemas.openxmlformats.org/officeDocument/2006/relationships/image" Target="../media/image85.jpeg"/><Relationship Id="rId1" Type="http://schemas.openxmlformats.org/officeDocument/2006/relationships/slideLayout" Target="../slideLayouts/slideLayout145.xml"/><Relationship Id="rId2" Type="http://schemas.openxmlformats.org/officeDocument/2006/relationships/notesSlide" Target="../notesSlides/notesSlide88.xml"/></Relationships>
</file>

<file path=ppt/slides/_rels/slide91.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png"/><Relationship Id="rId5" Type="http://schemas.openxmlformats.org/officeDocument/2006/relationships/image" Target="../media/image88.png"/><Relationship Id="rId1" Type="http://schemas.openxmlformats.org/officeDocument/2006/relationships/slideLayout" Target="../slideLayouts/slideLayout145.xml"/><Relationship Id="rId2" Type="http://schemas.openxmlformats.org/officeDocument/2006/relationships/notesSlide" Target="../notesSlides/notesSlide89.xml"/></Relationships>
</file>

<file path=ppt/slides/_rels/slide92.xml.rels><?xml version="1.0" encoding="UTF-8" standalone="yes"?>
<Relationships xmlns="http://schemas.openxmlformats.org/package/2006/relationships"><Relationship Id="rId3" Type="http://schemas.openxmlformats.org/officeDocument/2006/relationships/image" Target="../media/image89.jpeg"/><Relationship Id="rId4" Type="http://schemas.openxmlformats.org/officeDocument/2006/relationships/image" Target="../media/image90.png"/><Relationship Id="rId1" Type="http://schemas.openxmlformats.org/officeDocument/2006/relationships/slideLayout" Target="../slideLayouts/slideLayout145.xml"/><Relationship Id="rId2" Type="http://schemas.openxmlformats.org/officeDocument/2006/relationships/notesSlide" Target="../notesSlides/notesSlide90.xml"/></Relationships>
</file>

<file path=ppt/slides/_rels/slide93.xml.rels><?xml version="1.0" encoding="UTF-8" standalone="yes"?>
<Relationships xmlns="http://schemas.openxmlformats.org/package/2006/relationships"><Relationship Id="rId3" Type="http://schemas.openxmlformats.org/officeDocument/2006/relationships/image" Target="../media/image91.jpeg"/><Relationship Id="rId4" Type="http://schemas.openxmlformats.org/officeDocument/2006/relationships/image" Target="../media/image92.jpeg"/><Relationship Id="rId5" Type="http://schemas.openxmlformats.org/officeDocument/2006/relationships/image" Target="../media/image93.jpeg"/><Relationship Id="rId6" Type="http://schemas.openxmlformats.org/officeDocument/2006/relationships/image" Target="../media/image94.png"/><Relationship Id="rId7" Type="http://schemas.openxmlformats.org/officeDocument/2006/relationships/image" Target="../media/image95.png"/><Relationship Id="rId1" Type="http://schemas.openxmlformats.org/officeDocument/2006/relationships/slideLayout" Target="../slideLayouts/slideLayout145.xml"/><Relationship Id="rId2" Type="http://schemas.openxmlformats.org/officeDocument/2006/relationships/notesSlide" Target="../notesSlides/notesSlide91.xml"/></Relationships>
</file>

<file path=ppt/slides/_rels/slide94.xml.rels><?xml version="1.0" encoding="UTF-8" standalone="yes"?>
<Relationships xmlns="http://schemas.openxmlformats.org/package/2006/relationships"><Relationship Id="rId3" Type="http://schemas.openxmlformats.org/officeDocument/2006/relationships/image" Target="../media/image96.jpeg"/><Relationship Id="rId4" Type="http://schemas.openxmlformats.org/officeDocument/2006/relationships/image" Target="../media/image97.jpeg"/><Relationship Id="rId1" Type="http://schemas.openxmlformats.org/officeDocument/2006/relationships/slideLayout" Target="../slideLayouts/slideLayout145.xml"/><Relationship Id="rId2" Type="http://schemas.openxmlformats.org/officeDocument/2006/relationships/notesSlide" Target="../notesSlides/notesSlide92.xml"/></Relationships>
</file>

<file path=ppt/slides/_rels/slide95.xml.rels><?xml version="1.0" encoding="UTF-8" standalone="yes"?>
<Relationships xmlns="http://schemas.openxmlformats.org/package/2006/relationships"><Relationship Id="rId3" Type="http://schemas.openxmlformats.org/officeDocument/2006/relationships/image" Target="../media/image89.jpeg"/><Relationship Id="rId4" Type="http://schemas.openxmlformats.org/officeDocument/2006/relationships/image" Target="../media/image98.png"/><Relationship Id="rId5" Type="http://schemas.openxmlformats.org/officeDocument/2006/relationships/image" Target="../media/image99.jpeg"/><Relationship Id="rId1" Type="http://schemas.openxmlformats.org/officeDocument/2006/relationships/slideLayout" Target="../slideLayouts/slideLayout145.xml"/><Relationship Id="rId2" Type="http://schemas.openxmlformats.org/officeDocument/2006/relationships/notesSlide" Target="../notesSlides/notesSlide93.xml"/></Relationships>
</file>

<file path=ppt/slides/_rels/slide96.xml.rels><?xml version="1.0" encoding="UTF-8" standalone="yes"?>
<Relationships xmlns="http://schemas.openxmlformats.org/package/2006/relationships"><Relationship Id="rId3" Type="http://schemas.openxmlformats.org/officeDocument/2006/relationships/image" Target="../media/image100.jpeg"/><Relationship Id="rId4" Type="http://schemas.openxmlformats.org/officeDocument/2006/relationships/image" Target="../media/image101.jpeg"/><Relationship Id="rId5" Type="http://schemas.openxmlformats.org/officeDocument/2006/relationships/image" Target="../media/image102.jpeg"/><Relationship Id="rId6" Type="http://schemas.openxmlformats.org/officeDocument/2006/relationships/image" Target="../media/image103.png"/><Relationship Id="rId1" Type="http://schemas.openxmlformats.org/officeDocument/2006/relationships/slideLayout" Target="../slideLayouts/slideLayout145.xml"/><Relationship Id="rId2" Type="http://schemas.openxmlformats.org/officeDocument/2006/relationships/notesSlide" Target="../notesSlides/notesSlide9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95.xml"/><Relationship Id="rId3" Type="http://schemas.openxmlformats.org/officeDocument/2006/relationships/image" Target="../media/image10.jpeg"/></Relationships>
</file>

<file path=ppt/slides/_rels/slide98.xml.rels><?xml version="1.0" encoding="UTF-8" standalone="yes"?>
<Relationships xmlns="http://schemas.openxmlformats.org/package/2006/relationships"><Relationship Id="rId3" Type="http://schemas.openxmlformats.org/officeDocument/2006/relationships/image" Target="../media/image104.wmf"/><Relationship Id="rId4" Type="http://schemas.openxmlformats.org/officeDocument/2006/relationships/image" Target="../media/image105.wmf"/><Relationship Id="rId5" Type="http://schemas.openxmlformats.org/officeDocument/2006/relationships/image" Target="../media/image106.emf"/><Relationship Id="rId6" Type="http://schemas.openxmlformats.org/officeDocument/2006/relationships/image" Target="../media/image107.jpeg"/><Relationship Id="rId7" Type="http://schemas.openxmlformats.org/officeDocument/2006/relationships/image" Target="../media/image108.jpeg"/><Relationship Id="rId8" Type="http://schemas.openxmlformats.org/officeDocument/2006/relationships/image" Target="../media/image109.jpeg"/><Relationship Id="rId1" Type="http://schemas.openxmlformats.org/officeDocument/2006/relationships/slideLayout" Target="../slideLayouts/slideLayout150.xml"/><Relationship Id="rId2" Type="http://schemas.openxmlformats.org/officeDocument/2006/relationships/notesSlide" Target="../notesSlides/notesSlide9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97.xml"/><Relationship Id="rId3" Type="http://schemas.openxmlformats.org/officeDocument/2006/relationships/image" Target="../media/image1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534400" cy="954088"/>
          </a:xfrm>
          <a:prstGeom prst="rect">
            <a:avLst/>
          </a:prstGeom>
          <a:noFill/>
        </p:spPr>
        <p:txBody>
          <a:bodyPr>
            <a:spAutoFit/>
          </a:bodyPr>
          <a:lstStyle/>
          <a:p>
            <a:pPr algn="ctr" fontAlgn="auto">
              <a:spcBef>
                <a:spcPts val="0"/>
              </a:spcBef>
              <a:spcAft>
                <a:spcPts val="0"/>
              </a:spcAft>
              <a:defRPr/>
            </a:pPr>
            <a:r>
              <a:rPr lang="en-US" sz="2800" b="1" i="1" cap="small" dirty="0">
                <a:solidFill>
                  <a:srgbClr val="FFFF00"/>
                </a:solidFill>
                <a:latin typeface="+mn-lt"/>
                <a:cs typeface="+mn-cs"/>
              </a:rPr>
              <a:t>Health Information Exchange:  </a:t>
            </a:r>
            <a:r>
              <a:rPr lang="en-US" sz="2800" b="1" cap="small" dirty="0">
                <a:solidFill>
                  <a:srgbClr val="FFFF00"/>
                </a:solidFill>
                <a:latin typeface="+mn-lt"/>
                <a:cs typeface="+mn-cs"/>
              </a:rPr>
              <a:t>From New York to Hawaii (and everywhere in between)</a:t>
            </a:r>
          </a:p>
        </p:txBody>
      </p:sp>
      <p:pic>
        <p:nvPicPr>
          <p:cNvPr id="4096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2971800"/>
            <a:ext cx="3962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4800" y="2971800"/>
            <a:ext cx="40481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Quad Arrow 9"/>
          <p:cNvSpPr/>
          <p:nvPr/>
        </p:nvSpPr>
        <p:spPr>
          <a:xfrm>
            <a:off x="609600" y="1600200"/>
            <a:ext cx="7620000" cy="685800"/>
          </a:xfrm>
          <a:prstGeom prst="quad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66" name="TextBox 10"/>
          <p:cNvSpPr txBox="1">
            <a:spLocks noChangeArrowheads="1"/>
          </p:cNvSpPr>
          <p:nvPr/>
        </p:nvSpPr>
        <p:spPr bwMode="auto">
          <a:xfrm>
            <a:off x="381000" y="5791200"/>
            <a:ext cx="358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solidFill>
                  <a:schemeClr val="bg1"/>
                </a:solidFill>
                <a:latin typeface="Calibri" pitchFamily="34" charset="0"/>
              </a:rPr>
              <a:t>Don Kyles</a:t>
            </a:r>
          </a:p>
          <a:p>
            <a:pPr eaLnBrk="1" hangingPunct="1"/>
            <a:r>
              <a:rPr lang="en-US" sz="1600">
                <a:solidFill>
                  <a:schemeClr val="bg1"/>
                </a:solidFill>
                <a:latin typeface="Calibri" pitchFamily="34" charset="0"/>
              </a:rPr>
              <a:t>AIDS Community Care Team</a:t>
            </a:r>
          </a:p>
          <a:p>
            <a:pPr eaLnBrk="1" hangingPunct="1"/>
            <a:r>
              <a:rPr lang="en-US" sz="1600">
                <a:solidFill>
                  <a:schemeClr val="bg1"/>
                </a:solidFill>
                <a:latin typeface="Calibri" pitchFamily="34" charset="0"/>
              </a:rPr>
              <a:t>State of Hawai’i</a:t>
            </a:r>
          </a:p>
        </p:txBody>
      </p:sp>
      <p:sp>
        <p:nvSpPr>
          <p:cNvPr id="40967" name="TextBox 11"/>
          <p:cNvSpPr txBox="1">
            <a:spLocks noChangeArrowheads="1"/>
          </p:cNvSpPr>
          <p:nvPr/>
        </p:nvSpPr>
        <p:spPr bwMode="auto">
          <a:xfrm>
            <a:off x="3581400" y="5791200"/>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a:solidFill>
                  <a:schemeClr val="bg1"/>
                </a:solidFill>
                <a:latin typeface="Calibri" pitchFamily="34" charset="0"/>
              </a:rPr>
              <a:t>Jesse Thomas</a:t>
            </a:r>
          </a:p>
          <a:p>
            <a:pPr algn="ctr" eaLnBrk="1" hangingPunct="1"/>
            <a:r>
              <a:rPr lang="en-US" sz="1600">
                <a:solidFill>
                  <a:schemeClr val="bg1"/>
                </a:solidFill>
                <a:latin typeface="Calibri" pitchFamily="34" charset="0"/>
              </a:rPr>
              <a:t>RDE Systems, LLC</a:t>
            </a:r>
          </a:p>
        </p:txBody>
      </p:sp>
      <p:sp>
        <p:nvSpPr>
          <p:cNvPr id="40968" name="TextBox 12"/>
          <p:cNvSpPr txBox="1">
            <a:spLocks noChangeArrowheads="1"/>
          </p:cNvSpPr>
          <p:nvPr/>
        </p:nvSpPr>
        <p:spPr bwMode="auto">
          <a:xfrm>
            <a:off x="5867400" y="5715000"/>
            <a:ext cx="289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600">
                <a:solidFill>
                  <a:schemeClr val="bg1"/>
                </a:solidFill>
                <a:latin typeface="Calibri" pitchFamily="34" charset="0"/>
              </a:rPr>
              <a:t>Pete Gordon, MD</a:t>
            </a:r>
          </a:p>
          <a:p>
            <a:pPr algn="r" eaLnBrk="1" hangingPunct="1"/>
            <a:r>
              <a:rPr lang="en-US" sz="1600">
                <a:solidFill>
                  <a:schemeClr val="bg1"/>
                </a:solidFill>
                <a:latin typeface="Calibri" pitchFamily="34" charset="0"/>
              </a:rPr>
              <a:t>New York Presbyterian</a:t>
            </a:r>
          </a:p>
          <a:p>
            <a:pPr algn="r" eaLnBrk="1" hangingPunct="1"/>
            <a:r>
              <a:rPr lang="en-US" sz="1600">
                <a:solidFill>
                  <a:schemeClr val="bg1"/>
                </a:solidFill>
                <a:latin typeface="Calibri" pitchFamily="34" charset="0"/>
              </a:rPr>
              <a:t>Columbia University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61913"/>
            <a:ext cx="8229600" cy="1143001"/>
          </a:xfrm>
        </p:spPr>
        <p:txBody>
          <a:bodyPr/>
          <a:lstStyle/>
          <a:p>
            <a:r>
              <a:rPr lang="en-US" sz="3600" b="1" dirty="0" smtClean="0">
                <a:solidFill>
                  <a:srgbClr val="FFFF00"/>
                </a:solidFill>
                <a:latin typeface="Times New Roman" pitchFamily="18" charset="0"/>
              </a:rPr>
              <a:t>Launch Accomplishments</a:t>
            </a:r>
            <a:endParaRPr lang="en-US" sz="3600" dirty="0" smtClean="0">
              <a:solidFill>
                <a:srgbClr val="FFFF00"/>
              </a:solidFill>
            </a:endParaRPr>
          </a:p>
        </p:txBody>
      </p:sp>
      <p:sp>
        <p:nvSpPr>
          <p:cNvPr id="315395" name="Rectangle 3"/>
          <p:cNvSpPr>
            <a:spLocks noGrp="1" noChangeArrowheads="1"/>
          </p:cNvSpPr>
          <p:nvPr>
            <p:ph type="body" idx="1"/>
          </p:nvPr>
        </p:nvSpPr>
        <p:spPr>
          <a:xfrm>
            <a:off x="1524000" y="1066800"/>
            <a:ext cx="6553200" cy="5705475"/>
          </a:xfrm>
        </p:spPr>
        <p:txBody>
          <a:bodyPr/>
          <a:lstStyle/>
          <a:p>
            <a:pPr marL="609600" indent="-609600">
              <a:lnSpc>
                <a:spcPct val="90000"/>
              </a:lnSpc>
              <a:buFontTx/>
              <a:buAutoNum type="arabicPeriod"/>
            </a:pPr>
            <a:r>
              <a:rPr lang="en-US" sz="2400" smtClean="0">
                <a:solidFill>
                  <a:schemeClr val="bg1"/>
                </a:solidFill>
              </a:rPr>
              <a:t>One-day, smooth launch of very user friendly system</a:t>
            </a:r>
          </a:p>
          <a:p>
            <a:pPr marL="609600" indent="-609600">
              <a:lnSpc>
                <a:spcPct val="90000"/>
              </a:lnSpc>
              <a:buFontTx/>
              <a:buAutoNum type="arabicPeriod"/>
            </a:pPr>
            <a:endParaRPr lang="en-US" sz="2400" smtClean="0">
              <a:solidFill>
                <a:schemeClr val="bg1"/>
              </a:solidFill>
            </a:endParaRPr>
          </a:p>
          <a:p>
            <a:pPr marL="609600" indent="-609600">
              <a:lnSpc>
                <a:spcPct val="90000"/>
              </a:lnSpc>
              <a:buFontTx/>
              <a:buAutoNum type="arabicPeriod"/>
            </a:pPr>
            <a:r>
              <a:rPr lang="en-US" sz="2400" smtClean="0">
                <a:solidFill>
                  <a:schemeClr val="bg1"/>
                </a:solidFill>
              </a:rPr>
              <a:t>RSR Compliant on Day 1</a:t>
            </a:r>
          </a:p>
          <a:p>
            <a:pPr marL="609600" indent="-609600">
              <a:lnSpc>
                <a:spcPct val="90000"/>
              </a:lnSpc>
              <a:buFontTx/>
              <a:buAutoNum type="arabicPeriod"/>
            </a:pPr>
            <a:endParaRPr lang="en-US" sz="2400" smtClean="0">
              <a:solidFill>
                <a:schemeClr val="bg1"/>
              </a:solidFill>
            </a:endParaRPr>
          </a:p>
          <a:p>
            <a:pPr marL="609600" indent="-609600">
              <a:lnSpc>
                <a:spcPct val="90000"/>
              </a:lnSpc>
              <a:buFontTx/>
              <a:buAutoNum type="arabicPeriod"/>
            </a:pPr>
            <a:r>
              <a:rPr lang="en-US" sz="2400" smtClean="0">
                <a:solidFill>
                  <a:schemeClr val="bg1"/>
                </a:solidFill>
              </a:rPr>
              <a:t>3,795 clients and 409,000 units of services spanning over 18 years of data converted from legacy system.  99.92% data conversion success</a:t>
            </a:r>
          </a:p>
          <a:p>
            <a:pPr marL="609600" indent="-609600">
              <a:lnSpc>
                <a:spcPct val="90000"/>
              </a:lnSpc>
              <a:buFontTx/>
              <a:buAutoNum type="arabicPeriod"/>
            </a:pPr>
            <a:endParaRPr lang="en-US" sz="2400" smtClean="0">
              <a:solidFill>
                <a:schemeClr val="bg1"/>
              </a:solidFill>
            </a:endParaRPr>
          </a:p>
          <a:p>
            <a:pPr marL="609600" indent="-609600">
              <a:lnSpc>
                <a:spcPct val="90000"/>
              </a:lnSpc>
              <a:buFontTx/>
              <a:buAutoNum type="arabicPeriod"/>
            </a:pPr>
            <a:r>
              <a:rPr lang="en-US" sz="2400" smtClean="0">
                <a:solidFill>
                  <a:schemeClr val="bg1"/>
                </a:solidFill>
              </a:rPr>
              <a:t>Little-to-no training required!</a:t>
            </a:r>
          </a:p>
          <a:p>
            <a:pPr marL="609600" indent="-609600">
              <a:lnSpc>
                <a:spcPct val="90000"/>
              </a:lnSpc>
              <a:buFontTx/>
              <a:buAutoNum type="arabicPeriod"/>
            </a:pPr>
            <a:endParaRPr lang="en-US" sz="2400" smtClean="0">
              <a:solidFill>
                <a:schemeClr val="bg1"/>
              </a:solidFill>
            </a:endParaRPr>
          </a:p>
          <a:p>
            <a:pPr marL="609600" indent="-609600">
              <a:lnSpc>
                <a:spcPct val="90000"/>
              </a:lnSpc>
              <a:buFontTx/>
              <a:buAutoNum type="arabicPeriod"/>
            </a:pPr>
            <a:r>
              <a:rPr lang="en-US" sz="2400" smtClean="0">
                <a:solidFill>
                  <a:schemeClr val="bg1"/>
                </a:solidFill>
              </a:rPr>
              <a:t>High user satisfaction</a:t>
            </a:r>
          </a:p>
          <a:p>
            <a:pPr marL="609600" indent="-609600">
              <a:lnSpc>
                <a:spcPct val="90000"/>
              </a:lnSpc>
              <a:buFontTx/>
              <a:buAutoNum type="arabicPeriod"/>
            </a:pPr>
            <a:endParaRPr lang="en-US" sz="2400" smtClean="0">
              <a:solidFill>
                <a:schemeClr val="bg1"/>
              </a:solidFill>
            </a:endParaRPr>
          </a:p>
          <a:p>
            <a:pPr marL="609600" indent="-609600">
              <a:lnSpc>
                <a:spcPct val="90000"/>
              </a:lnSpc>
              <a:buFontTx/>
              <a:buAutoNum type="arabicPeriod"/>
            </a:pPr>
            <a:r>
              <a:rPr lang="en-US" sz="2400" smtClean="0">
                <a:solidFill>
                  <a:schemeClr val="bg1"/>
                </a:solidFill>
              </a:rPr>
              <a:t>More engaged users</a:t>
            </a:r>
          </a:p>
          <a:p>
            <a:pPr marL="609600" indent="-609600">
              <a:lnSpc>
                <a:spcPct val="90000"/>
              </a:lnSpc>
              <a:buFontTx/>
              <a:buAutoNum type="arabicPeriod"/>
            </a:pPr>
            <a:endParaRPr lang="en-US" sz="2400" smtClean="0">
              <a:solidFill>
                <a:schemeClr val="bg1"/>
              </a:solidFill>
            </a:endParaRPr>
          </a:p>
          <a:p>
            <a:pPr marL="609600" indent="-609600">
              <a:lnSpc>
                <a:spcPct val="90000"/>
              </a:lnSpc>
              <a:buFontTx/>
              <a:buAutoNum type="arabicPeriod"/>
            </a:pPr>
            <a:endParaRPr lang="en-US" sz="2400" smtClean="0">
              <a:solidFill>
                <a:schemeClr val="bg1"/>
              </a:solidFill>
            </a:endParaRPr>
          </a:p>
          <a:p>
            <a:pPr marL="609600" indent="-609600">
              <a:lnSpc>
                <a:spcPct val="90000"/>
              </a:lnSpc>
              <a:buFontTx/>
              <a:buAutoNum type="arabicPeriod"/>
            </a:pPr>
            <a:endParaRPr lang="en-US" sz="2400" smtClean="0">
              <a:solidFill>
                <a:schemeClr val="bg1"/>
              </a:solidFill>
            </a:endParaRPr>
          </a:p>
          <a:p>
            <a:pPr marL="609600" indent="-609600">
              <a:lnSpc>
                <a:spcPct val="90000"/>
              </a:lnSpc>
              <a:buFontTx/>
              <a:buAutoNum type="arabicPeriod"/>
            </a:pPr>
            <a:endParaRPr lang="en-US" sz="2400" smtClean="0">
              <a:solidFill>
                <a:schemeClr val="bg1"/>
              </a:solidFill>
            </a:endParaRPr>
          </a:p>
          <a:p>
            <a:pPr marL="609600" indent="-609600">
              <a:lnSpc>
                <a:spcPct val="90000"/>
              </a:lnSpc>
              <a:buFontTx/>
              <a:buAutoNum type="arabicPeriod"/>
            </a:pPr>
            <a:endParaRPr lang="en-US" sz="2400" smtClean="0">
              <a:solidFill>
                <a:schemeClr val="bg1"/>
              </a:solidFill>
            </a:endParaRPr>
          </a:p>
          <a:p>
            <a:pPr marL="609600" indent="-609600" algn="ctr">
              <a:lnSpc>
                <a:spcPct val="90000"/>
              </a:lnSpc>
            </a:pPr>
            <a:endParaRPr lang="en-US" sz="2400" smtClean="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CropperCapture[3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8305800" y="457200"/>
            <a:ext cx="381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495812990"/>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ropperCapture[3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09800" y="1524000"/>
            <a:ext cx="685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7588" name="TextBox 7"/>
          <p:cNvSpPr txBox="1">
            <a:spLocks noChangeArrowheads="1"/>
          </p:cNvSpPr>
          <p:nvPr/>
        </p:nvSpPr>
        <p:spPr bwMode="auto">
          <a:xfrm>
            <a:off x="1981200" y="1600200"/>
            <a:ext cx="1219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b="1">
                <a:solidFill>
                  <a:prstClr val="black"/>
                </a:solidFill>
              </a:rPr>
              <a:t>Obama, Barack</a:t>
            </a:r>
          </a:p>
        </p:txBody>
      </p:sp>
    </p:spTree>
    <p:extLst>
      <p:ext uri="{BB962C8B-B14F-4D97-AF65-F5344CB8AC3E}">
        <p14:creationId xmlns:p14="http://schemas.microsoft.com/office/powerpoint/2010/main" val="4023008996"/>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descr="CropperCapture[4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57200"/>
            <a:ext cx="9144000" cy="603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 descr="CropperCapture[4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4200" y="4191000"/>
            <a:ext cx="1524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3" descr="CropperCapture[4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2800" y="5029200"/>
            <a:ext cx="1508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743200" y="1981200"/>
            <a:ext cx="457200" cy="762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324600" y="1981200"/>
            <a:ext cx="533400" cy="762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781439895"/>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descr="CropperCapture[4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5725"/>
            <a:ext cx="9144000" cy="668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762000" y="1219200"/>
            <a:ext cx="990600" cy="541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4045721977"/>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763000" cy="954088"/>
          </a:xfrm>
          <a:prstGeom prst="rect">
            <a:avLst/>
          </a:prstGeom>
          <a:noFill/>
        </p:spPr>
        <p:txBody>
          <a:bodyPr>
            <a:spAutoFit/>
          </a:bodyPr>
          <a:lstStyle/>
          <a:p>
            <a:pPr>
              <a:defRPr/>
            </a:pPr>
            <a:r>
              <a:rPr lang="en-US" sz="2800" i="1" dirty="0">
                <a:solidFill>
                  <a:srgbClr val="FFFF00"/>
                </a:solidFill>
                <a:latin typeface="Calibri"/>
              </a:rPr>
              <a:t>So what is the impact of this kind of HIE on NYP/Columbia’s program? </a:t>
            </a:r>
          </a:p>
        </p:txBody>
      </p:sp>
      <p:pic>
        <p:nvPicPr>
          <p:cNvPr id="70659"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00" y="2819400"/>
            <a:ext cx="28194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p:cNvSpPr/>
          <p:nvPr/>
        </p:nvSpPr>
        <p:spPr>
          <a:xfrm>
            <a:off x="6248400" y="3276600"/>
            <a:ext cx="1981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Data Quality</a:t>
            </a:r>
          </a:p>
        </p:txBody>
      </p:sp>
      <p:sp>
        <p:nvSpPr>
          <p:cNvPr id="21" name="Oval 20"/>
          <p:cNvSpPr/>
          <p:nvPr/>
        </p:nvSpPr>
        <p:spPr>
          <a:xfrm>
            <a:off x="3276600" y="5334000"/>
            <a:ext cx="2057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Oval 21"/>
          <p:cNvSpPr/>
          <p:nvPr/>
        </p:nvSpPr>
        <p:spPr>
          <a:xfrm>
            <a:off x="228600" y="3276600"/>
            <a:ext cx="2057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0663" name="TextBox 22"/>
          <p:cNvSpPr txBox="1">
            <a:spLocks noChangeArrowheads="1"/>
          </p:cNvSpPr>
          <p:nvPr/>
        </p:nvSpPr>
        <p:spPr bwMode="auto">
          <a:xfrm>
            <a:off x="533400" y="37338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EEECE1"/>
                </a:solidFill>
              </a:rPr>
              <a:t>Reporting</a:t>
            </a:r>
          </a:p>
        </p:txBody>
      </p:sp>
      <p:sp>
        <p:nvSpPr>
          <p:cNvPr id="70664" name="TextBox 23"/>
          <p:cNvSpPr txBox="1">
            <a:spLocks noChangeArrowheads="1"/>
          </p:cNvSpPr>
          <p:nvPr/>
        </p:nvSpPr>
        <p:spPr bwMode="auto">
          <a:xfrm>
            <a:off x="3505200" y="56388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EEECE1"/>
                </a:solidFill>
              </a:rPr>
              <a:t>Population Management</a:t>
            </a:r>
          </a:p>
        </p:txBody>
      </p:sp>
      <p:sp>
        <p:nvSpPr>
          <p:cNvPr id="25" name="Oval 24"/>
          <p:cNvSpPr/>
          <p:nvPr/>
        </p:nvSpPr>
        <p:spPr>
          <a:xfrm>
            <a:off x="3200400" y="1295400"/>
            <a:ext cx="2133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0666" name="TextBox 25"/>
          <p:cNvSpPr txBox="1">
            <a:spLocks noChangeArrowheads="1"/>
          </p:cNvSpPr>
          <p:nvPr/>
        </p:nvSpPr>
        <p:spPr bwMode="auto">
          <a:xfrm>
            <a:off x="3657600" y="1600200"/>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solidFill>
                  <a:srgbClr val="EEECE1"/>
                </a:solidFill>
              </a:rPr>
              <a:t>Time</a:t>
            </a:r>
          </a:p>
        </p:txBody>
      </p:sp>
    </p:spTree>
    <p:extLst>
      <p:ext uri="{BB962C8B-B14F-4D97-AF65-F5344CB8AC3E}">
        <p14:creationId xmlns:p14="http://schemas.microsoft.com/office/powerpoint/2010/main" val="3912437666"/>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828800"/>
            <a:ext cx="7924800" cy="4216400"/>
          </a:xfrm>
          <a:prstGeom prst="rect">
            <a:avLst/>
          </a:prstGeom>
        </p:spPr>
        <p:txBody>
          <a:bodyPr>
            <a:spAutoFit/>
          </a:bodyPr>
          <a:lstStyle/>
          <a:p>
            <a:pPr>
              <a:defRPr/>
            </a:pPr>
            <a:r>
              <a:rPr lang="en-US" sz="2400" b="1" dirty="0">
                <a:solidFill>
                  <a:srgbClr val="EEECE1"/>
                </a:solidFill>
                <a:latin typeface="Arial" charset="0"/>
              </a:rPr>
              <a:t>NYP/Columbia must track and manage over 800,000 data elements  annually for  grant and regulatory reporting purposes:</a:t>
            </a:r>
          </a:p>
          <a:p>
            <a:pPr>
              <a:defRPr/>
            </a:pPr>
            <a:r>
              <a:rPr lang="en-US" b="1" dirty="0">
                <a:solidFill>
                  <a:srgbClr val="EEECE1"/>
                </a:solidFill>
                <a:latin typeface="Arial" charset="0"/>
              </a:rPr>
              <a:t>	• </a:t>
            </a:r>
            <a:r>
              <a:rPr lang="en-US" dirty="0">
                <a:solidFill>
                  <a:srgbClr val="EEECE1"/>
                </a:solidFill>
                <a:latin typeface="Arial" charset="0"/>
              </a:rPr>
              <a:t>HRSA, NYC DOHMH, AIDS Institute, CDC</a:t>
            </a:r>
          </a:p>
          <a:p>
            <a:pPr>
              <a:defRPr/>
            </a:pPr>
            <a:r>
              <a:rPr lang="en-US" dirty="0">
                <a:solidFill>
                  <a:srgbClr val="EEECE1"/>
                </a:solidFill>
                <a:latin typeface="Arial" charset="0"/>
              </a:rPr>
              <a:t>	• RSR, AIRS, </a:t>
            </a:r>
            <a:r>
              <a:rPr lang="en-US" dirty="0" err="1">
                <a:solidFill>
                  <a:srgbClr val="EEECE1"/>
                </a:solidFill>
                <a:latin typeface="Arial" charset="0"/>
              </a:rPr>
              <a:t>eSHARE</a:t>
            </a:r>
            <a:endParaRPr lang="en-US" dirty="0">
              <a:solidFill>
                <a:srgbClr val="EEECE1"/>
              </a:solidFill>
              <a:latin typeface="Arial" charset="0"/>
            </a:endParaRPr>
          </a:p>
          <a:p>
            <a:pPr>
              <a:defRPr/>
            </a:pPr>
            <a:r>
              <a:rPr lang="en-US" dirty="0">
                <a:solidFill>
                  <a:srgbClr val="EEECE1"/>
                </a:solidFill>
                <a:latin typeface="Arial" charset="0"/>
              </a:rPr>
              <a:t>	• 95  ‘users’ who need to contribute, add, manage, and export data</a:t>
            </a:r>
          </a:p>
          <a:p>
            <a:pPr>
              <a:defRPr/>
            </a:pPr>
            <a:endParaRPr lang="en-US" sz="1600" b="1" dirty="0">
              <a:solidFill>
                <a:srgbClr val="EEECE1"/>
              </a:solidFill>
              <a:latin typeface="Arial" charset="0"/>
            </a:endParaRPr>
          </a:p>
          <a:p>
            <a:pPr>
              <a:defRPr/>
            </a:pPr>
            <a:endParaRPr lang="en-US" b="1" dirty="0">
              <a:solidFill>
                <a:srgbClr val="EEECE1"/>
              </a:solidFill>
              <a:latin typeface="Arial" charset="0"/>
            </a:endParaRPr>
          </a:p>
          <a:p>
            <a:pPr>
              <a:defRPr/>
            </a:pPr>
            <a:r>
              <a:rPr lang="en-US" sz="2400" b="1" dirty="0">
                <a:solidFill>
                  <a:srgbClr val="EEECE1"/>
                </a:solidFill>
                <a:latin typeface="Arial" charset="0"/>
              </a:rPr>
              <a:t>How utilizing HIE and implementing  e</a:t>
            </a:r>
            <a:r>
              <a:rPr lang="en-US" sz="2400" b="1" i="1" dirty="0">
                <a:solidFill>
                  <a:srgbClr val="EEECE1"/>
                </a:solidFill>
                <a:latin typeface="Arial" charset="0"/>
              </a:rPr>
              <a:t>COMPAS  </a:t>
            </a:r>
            <a:r>
              <a:rPr lang="en-US" sz="2400" b="1" dirty="0">
                <a:solidFill>
                  <a:srgbClr val="EEECE1"/>
                </a:solidFill>
                <a:latin typeface="Arial" charset="0"/>
              </a:rPr>
              <a:t>has impacted</a:t>
            </a:r>
            <a:endParaRPr lang="en-US" sz="2400" b="1" i="1" dirty="0">
              <a:solidFill>
                <a:srgbClr val="EEECE1"/>
              </a:solidFill>
              <a:latin typeface="Arial" charset="0"/>
            </a:endParaRPr>
          </a:p>
          <a:p>
            <a:pPr>
              <a:defRPr/>
            </a:pPr>
            <a:r>
              <a:rPr lang="en-US" b="1" dirty="0">
                <a:solidFill>
                  <a:srgbClr val="EEECE1"/>
                </a:solidFill>
                <a:latin typeface="Arial" charset="0"/>
              </a:rPr>
              <a:t>	• </a:t>
            </a:r>
            <a:r>
              <a:rPr lang="en-US" sz="2000" b="1" dirty="0">
                <a:solidFill>
                  <a:srgbClr val="EEECE1"/>
                </a:solidFill>
                <a:latin typeface="Calibri"/>
              </a:rPr>
              <a:t>187,696</a:t>
            </a:r>
            <a:r>
              <a:rPr lang="en-US" sz="2000" dirty="0">
                <a:solidFill>
                  <a:srgbClr val="EEECE1"/>
                </a:solidFill>
                <a:latin typeface="Calibri"/>
              </a:rPr>
              <a:t> data elements updated/added via HIE since March  2012 (demographics, visits/services, staff assignment)</a:t>
            </a:r>
          </a:p>
          <a:p>
            <a:pPr>
              <a:defRPr/>
            </a:pPr>
            <a:r>
              <a:rPr lang="en-US" sz="2000" dirty="0">
                <a:solidFill>
                  <a:srgbClr val="EEECE1"/>
                </a:solidFill>
                <a:latin typeface="Calibri"/>
              </a:rPr>
              <a:t>	• </a:t>
            </a:r>
            <a:r>
              <a:rPr lang="en-US" sz="2000" b="1" dirty="0">
                <a:solidFill>
                  <a:srgbClr val="EEECE1"/>
                </a:solidFill>
                <a:latin typeface="Calibri"/>
              </a:rPr>
              <a:t>521</a:t>
            </a:r>
            <a:r>
              <a:rPr lang="en-US" sz="2000" dirty="0">
                <a:solidFill>
                  <a:srgbClr val="EEECE1"/>
                </a:solidFill>
                <a:latin typeface="Calibri"/>
              </a:rPr>
              <a:t> hours of data entry saved (very conservative)</a:t>
            </a:r>
          </a:p>
        </p:txBody>
      </p:sp>
      <p:sp>
        <p:nvSpPr>
          <p:cNvPr id="4" name="TextBox 3"/>
          <p:cNvSpPr txBox="1"/>
          <p:nvPr/>
        </p:nvSpPr>
        <p:spPr>
          <a:xfrm>
            <a:off x="533400" y="457200"/>
            <a:ext cx="8382000" cy="1200150"/>
          </a:xfrm>
          <a:prstGeom prst="rect">
            <a:avLst/>
          </a:prstGeom>
          <a:noFill/>
        </p:spPr>
        <p:txBody>
          <a:bodyPr>
            <a:spAutoFit/>
          </a:bodyPr>
          <a:lstStyle/>
          <a:p>
            <a:pPr>
              <a:defRPr/>
            </a:pPr>
            <a:r>
              <a:rPr lang="en-US" sz="3600" i="1" dirty="0">
                <a:solidFill>
                  <a:srgbClr val="FFFF00"/>
                </a:solidFill>
                <a:latin typeface="Calibri"/>
              </a:rPr>
              <a:t>Time and Data Management: The Potential Impact of HIE </a:t>
            </a:r>
          </a:p>
        </p:txBody>
      </p:sp>
    </p:spTree>
    <p:extLst>
      <p:ext uri="{BB962C8B-B14F-4D97-AF65-F5344CB8AC3E}">
        <p14:creationId xmlns:p14="http://schemas.microsoft.com/office/powerpoint/2010/main" val="1208861507"/>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p:cNvSpPr txBox="1"/>
          <p:nvPr/>
        </p:nvSpPr>
        <p:spPr>
          <a:xfrm>
            <a:off x="3429000" y="2743200"/>
            <a:ext cx="1724025" cy="646113"/>
          </a:xfrm>
          <a:prstGeom prst="rect">
            <a:avLst/>
          </a:prstGeom>
          <a:noFill/>
        </p:spPr>
        <p:txBody>
          <a:bodyPr wrap="none">
            <a:spAutoFit/>
          </a:bodyPr>
          <a:lstStyle/>
          <a:p>
            <a:pPr algn="ctr">
              <a:defRPr/>
            </a:pPr>
            <a:r>
              <a:rPr lang="en-US" dirty="0">
                <a:solidFill>
                  <a:srgbClr val="FF0000"/>
                </a:solidFill>
                <a:latin typeface="Arial" charset="0"/>
                <a:cs typeface="Arial" charset="0"/>
              </a:rPr>
              <a:t>6.3 million </a:t>
            </a:r>
          </a:p>
          <a:p>
            <a:pPr algn="ctr">
              <a:defRPr/>
            </a:pPr>
            <a:r>
              <a:rPr lang="en-US" dirty="0">
                <a:solidFill>
                  <a:srgbClr val="FF0000"/>
                </a:solidFill>
                <a:latin typeface="Arial" charset="0"/>
                <a:cs typeface="Arial" charset="0"/>
              </a:rPr>
              <a:t>HL7 Messages</a:t>
            </a:r>
          </a:p>
        </p:txBody>
      </p:sp>
      <p:sp>
        <p:nvSpPr>
          <p:cNvPr id="25" name="12-Point Star 24"/>
          <p:cNvSpPr/>
          <p:nvPr/>
        </p:nvSpPr>
        <p:spPr>
          <a:xfrm>
            <a:off x="6477000" y="1981200"/>
            <a:ext cx="2133600" cy="1827213"/>
          </a:xfrm>
          <a:prstGeom prst="star12">
            <a:avLst/>
          </a:prstGeom>
        </p:spPr>
        <p:style>
          <a:lnRef idx="1">
            <a:schemeClr val="accent6"/>
          </a:lnRef>
          <a:fillRef idx="3">
            <a:schemeClr val="accent6"/>
          </a:fillRef>
          <a:effectRef idx="2">
            <a:schemeClr val="accent6"/>
          </a:effectRef>
          <a:fontRef idx="minor">
            <a:schemeClr val="lt1"/>
          </a:fontRef>
        </p:style>
        <p:txBody>
          <a:bodyPr lIns="0" rIns="0" anchor="ctr"/>
          <a:lstStyle/>
          <a:p>
            <a:pPr algn="ctr">
              <a:defRPr/>
            </a:pPr>
            <a:r>
              <a:rPr lang="en-US" b="1" dirty="0">
                <a:solidFill>
                  <a:prstClr val="white"/>
                </a:solidFill>
              </a:rPr>
              <a:t>1,000 est. hours saved each year!</a:t>
            </a:r>
          </a:p>
        </p:txBody>
      </p:sp>
      <p:grpSp>
        <p:nvGrpSpPr>
          <p:cNvPr id="6" name="Group 5"/>
          <p:cNvGrpSpPr/>
          <p:nvPr/>
        </p:nvGrpSpPr>
        <p:grpSpPr>
          <a:xfrm>
            <a:off x="4838700" y="4343400"/>
            <a:ext cx="4152900" cy="1981200"/>
            <a:chOff x="4838700" y="4343400"/>
            <a:chExt cx="4152900" cy="1981200"/>
          </a:xfrm>
        </p:grpSpPr>
        <p:sp>
          <p:nvSpPr>
            <p:cNvPr id="5" name="Cube 4"/>
            <p:cNvSpPr/>
            <p:nvPr/>
          </p:nvSpPr>
          <p:spPr>
            <a:xfrm>
              <a:off x="4876800" y="5181600"/>
              <a:ext cx="1754188" cy="992188"/>
            </a:xfrm>
            <a:prstGeom prst="cub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400" b="1" dirty="0">
                  <a:solidFill>
                    <a:prstClr val="black"/>
                  </a:solidFill>
                </a:rPr>
                <a:t>Automated Data Transformation Engine</a:t>
              </a:r>
            </a:p>
          </p:txBody>
        </p:sp>
        <p:sp>
          <p:nvSpPr>
            <p:cNvPr id="16" name="Bent Arrow 15"/>
            <p:cNvSpPr/>
            <p:nvPr/>
          </p:nvSpPr>
          <p:spPr>
            <a:xfrm rot="5400000">
              <a:off x="5073650" y="4387850"/>
              <a:ext cx="635000" cy="1104900"/>
            </a:xfrm>
            <a:prstGeom prst="ben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0" name="Bent Arrow 19"/>
            <p:cNvSpPr/>
            <p:nvPr/>
          </p:nvSpPr>
          <p:spPr>
            <a:xfrm rot="5400000">
              <a:off x="6788150" y="5454650"/>
              <a:ext cx="635000" cy="1104900"/>
            </a:xfrm>
            <a:prstGeom prst="ben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2" name="TextBox 21"/>
            <p:cNvSpPr txBox="1"/>
            <p:nvPr/>
          </p:nvSpPr>
          <p:spPr>
            <a:xfrm>
              <a:off x="6705600" y="4343400"/>
              <a:ext cx="2286000" cy="1200150"/>
            </a:xfrm>
            <a:prstGeom prst="rect">
              <a:avLst/>
            </a:prstGeom>
            <a:noFill/>
          </p:spPr>
          <p:txBody>
            <a:bodyPr>
              <a:spAutoFit/>
            </a:bodyPr>
            <a:lstStyle/>
            <a:p>
              <a:pPr>
                <a:defRPr/>
              </a:pPr>
              <a:r>
                <a:rPr lang="en-US" sz="1200" b="1" dirty="0">
                  <a:solidFill>
                    <a:srgbClr val="FFFF00"/>
                  </a:solidFill>
                  <a:latin typeface="Calibri"/>
                </a:rPr>
                <a:t>Automated Data Transformation</a:t>
              </a:r>
              <a:r>
                <a:rPr lang="en-US" sz="1200" dirty="0">
                  <a:solidFill>
                    <a:srgbClr val="FFFF00"/>
                  </a:solidFill>
                  <a:latin typeface="Calibri"/>
                </a:rPr>
                <a:t> </a:t>
              </a:r>
              <a:br>
                <a:rPr lang="en-US" sz="1200" dirty="0">
                  <a:solidFill>
                    <a:srgbClr val="FFFF00"/>
                  </a:solidFill>
                  <a:latin typeface="Calibri"/>
                </a:rPr>
              </a:br>
              <a:r>
                <a:rPr lang="en-US" sz="1200" dirty="0">
                  <a:solidFill>
                    <a:srgbClr val="FFFF00"/>
                  </a:solidFill>
                  <a:latin typeface="Calibri"/>
                </a:rPr>
                <a:t> </a:t>
              </a:r>
            </a:p>
            <a:p>
              <a:pPr>
                <a:buFont typeface="Wingdings" pitchFamily="2" charset="2"/>
                <a:buChar char="Ø"/>
                <a:defRPr/>
              </a:pPr>
              <a:r>
                <a:rPr lang="en-US" sz="1200" dirty="0">
                  <a:solidFill>
                    <a:srgbClr val="FFFF00"/>
                  </a:solidFill>
                  <a:latin typeface="Calibri"/>
                </a:rPr>
                <a:t>  PCP and Care Coordinator  </a:t>
              </a:r>
              <a:br>
                <a:rPr lang="en-US" sz="1200" dirty="0">
                  <a:solidFill>
                    <a:srgbClr val="FFFF00"/>
                  </a:solidFill>
                  <a:latin typeface="Calibri"/>
                </a:rPr>
              </a:br>
              <a:r>
                <a:rPr lang="en-US" sz="1200" dirty="0">
                  <a:solidFill>
                    <a:srgbClr val="FFFF00"/>
                  </a:solidFill>
                  <a:latin typeface="Calibri"/>
                </a:rPr>
                <a:t>      Assignment</a:t>
              </a:r>
            </a:p>
            <a:p>
              <a:pPr>
                <a:buFont typeface="Wingdings" pitchFamily="2" charset="2"/>
                <a:buChar char="Ø"/>
                <a:defRPr/>
              </a:pPr>
              <a:r>
                <a:rPr lang="en-US" sz="1200" dirty="0">
                  <a:solidFill>
                    <a:srgbClr val="FFFF00"/>
                  </a:solidFill>
                  <a:latin typeface="Calibri"/>
                </a:rPr>
                <a:t>  Care Engagement and </a:t>
              </a:r>
              <a:br>
                <a:rPr lang="en-US" sz="1200" dirty="0">
                  <a:solidFill>
                    <a:srgbClr val="FFFF00"/>
                  </a:solidFill>
                  <a:latin typeface="Calibri"/>
                </a:rPr>
              </a:br>
              <a:r>
                <a:rPr lang="en-US" sz="1200" dirty="0">
                  <a:solidFill>
                    <a:srgbClr val="FFFF00"/>
                  </a:solidFill>
                  <a:latin typeface="Calibri"/>
                </a:rPr>
                <a:t>      Population Management</a:t>
              </a:r>
            </a:p>
          </p:txBody>
        </p:sp>
      </p:grpSp>
      <p:grpSp>
        <p:nvGrpSpPr>
          <p:cNvPr id="3" name="Group 2"/>
          <p:cNvGrpSpPr/>
          <p:nvPr/>
        </p:nvGrpSpPr>
        <p:grpSpPr>
          <a:xfrm>
            <a:off x="457200" y="4495800"/>
            <a:ext cx="7543800" cy="2362200"/>
            <a:chOff x="457200" y="4495800"/>
            <a:chExt cx="7543800" cy="2362200"/>
          </a:xfrm>
        </p:grpSpPr>
        <p:sp>
          <p:nvSpPr>
            <p:cNvPr id="19" name="Cube 18"/>
            <p:cNvSpPr/>
            <p:nvPr/>
          </p:nvSpPr>
          <p:spPr>
            <a:xfrm>
              <a:off x="990600" y="6248400"/>
              <a:ext cx="7010400" cy="609600"/>
            </a:xfrm>
            <a:prstGeom prst="cub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400" b="1" dirty="0">
                  <a:solidFill>
                    <a:prstClr val="black"/>
                  </a:solidFill>
                </a:rPr>
                <a:t>                                                           </a:t>
              </a:r>
              <a:r>
                <a:rPr lang="en-US" sz="1400" b="1" dirty="0">
                  <a:solidFill>
                    <a:srgbClr val="1F497D">
                      <a:lumMod val="60000"/>
                      <a:lumOff val="40000"/>
                    </a:srgbClr>
                  </a:solidFill>
                </a:rPr>
                <a:t>Master Database</a:t>
              </a:r>
            </a:p>
          </p:txBody>
        </p:sp>
        <p:sp>
          <p:nvSpPr>
            <p:cNvPr id="72717" name="TextBox 1"/>
            <p:cNvSpPr txBox="1">
              <a:spLocks noChangeArrowheads="1"/>
            </p:cNvSpPr>
            <p:nvPr/>
          </p:nvSpPr>
          <p:spPr bwMode="auto">
            <a:xfrm>
              <a:off x="3429000" y="4810125"/>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dirty="0">
                  <a:solidFill>
                    <a:srgbClr val="FFFF00"/>
                  </a:solidFill>
                </a:rPr>
                <a:t>188,000 Data Elements </a:t>
              </a:r>
              <a:endParaRPr lang="en-US" sz="1400" dirty="0">
                <a:solidFill>
                  <a:srgbClr val="FFFF00"/>
                </a:solidFill>
              </a:endParaRPr>
            </a:p>
          </p:txBody>
        </p:sp>
        <p:sp>
          <p:nvSpPr>
            <p:cNvPr id="17" name="Bent Arrow 16"/>
            <p:cNvSpPr/>
            <p:nvPr/>
          </p:nvSpPr>
          <p:spPr>
            <a:xfrm rot="16200000" flipH="1">
              <a:off x="2324100" y="4838700"/>
              <a:ext cx="1828800" cy="1143000"/>
            </a:xfrm>
            <a:prstGeom prst="ben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6" name="TextBox 25"/>
            <p:cNvSpPr txBox="1"/>
            <p:nvPr/>
          </p:nvSpPr>
          <p:spPr>
            <a:xfrm>
              <a:off x="457200" y="5133975"/>
              <a:ext cx="2209800" cy="276225"/>
            </a:xfrm>
            <a:prstGeom prst="rect">
              <a:avLst/>
            </a:prstGeom>
            <a:noFill/>
          </p:spPr>
          <p:txBody>
            <a:bodyPr>
              <a:spAutoFit/>
            </a:bodyPr>
            <a:lstStyle/>
            <a:p>
              <a:pPr algn="r">
                <a:buFont typeface="Wingdings" pitchFamily="2" charset="2"/>
                <a:buChar char="Ø"/>
                <a:defRPr/>
              </a:pPr>
              <a:r>
                <a:rPr lang="en-US" sz="1200" dirty="0">
                  <a:solidFill>
                    <a:srgbClr val="FFFF00"/>
                  </a:solidFill>
                  <a:latin typeface="Calibri"/>
                </a:rPr>
                <a:t>  Direct Data Integration</a:t>
              </a:r>
            </a:p>
          </p:txBody>
        </p:sp>
      </p:grpSp>
      <p:pic>
        <p:nvPicPr>
          <p:cNvPr id="72723" name="Picture 13" descr="flat_barlogo.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71763" y="6473825"/>
            <a:ext cx="2233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600200" y="179388"/>
            <a:ext cx="5181600" cy="1725612"/>
            <a:chOff x="1600200" y="179388"/>
            <a:chExt cx="5181600" cy="1725612"/>
          </a:xfrm>
        </p:grpSpPr>
        <p:cxnSp>
          <p:nvCxnSpPr>
            <p:cNvPr id="11" name="Straight Arrow Connector 10"/>
            <p:cNvCxnSpPr/>
            <p:nvPr/>
          </p:nvCxnSpPr>
          <p:spPr>
            <a:xfrm>
              <a:off x="2438400" y="1447800"/>
              <a:ext cx="762000" cy="457200"/>
            </a:xfrm>
            <a:prstGeom prst="straightConnector1">
              <a:avLst/>
            </a:prstGeom>
            <a:ln w="41275">
              <a:tailEnd type="arrow"/>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189413" y="822325"/>
              <a:ext cx="0" cy="904875"/>
            </a:xfrm>
            <a:prstGeom prst="straightConnector1">
              <a:avLst/>
            </a:prstGeom>
            <a:ln w="41275">
              <a:tailEnd type="arrow"/>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14" name="Flowchart: Alternate Process 13"/>
            <p:cNvSpPr/>
            <p:nvPr/>
          </p:nvSpPr>
          <p:spPr>
            <a:xfrm>
              <a:off x="3732213" y="179388"/>
              <a:ext cx="914400" cy="612775"/>
            </a:xfrm>
            <a:prstGeom prst="flowChartAlternateProcess">
              <a:avLst/>
            </a:prstGeom>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Data Feed 2</a:t>
              </a:r>
            </a:p>
          </p:txBody>
        </p:sp>
        <p:cxnSp>
          <p:nvCxnSpPr>
            <p:cNvPr id="15" name="Straight Arrow Connector 14"/>
            <p:cNvCxnSpPr>
              <a:stCxn id="12" idx="2"/>
            </p:cNvCxnSpPr>
            <p:nvPr/>
          </p:nvCxnSpPr>
          <p:spPr>
            <a:xfrm flipH="1">
              <a:off x="5486400" y="1435100"/>
              <a:ext cx="838200" cy="469900"/>
            </a:xfrm>
            <a:prstGeom prst="straightConnector1">
              <a:avLst/>
            </a:prstGeom>
            <a:ln w="41275">
              <a:tailEnd type="arrow"/>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12" name="Flowchart: Alternate Process 11"/>
            <p:cNvSpPr/>
            <p:nvPr/>
          </p:nvSpPr>
          <p:spPr>
            <a:xfrm>
              <a:off x="5867400" y="822325"/>
              <a:ext cx="914400" cy="612775"/>
            </a:xfrm>
            <a:prstGeom prst="flowChartAlternateProcess">
              <a:avLst/>
            </a:prstGeom>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Data Feed 3</a:t>
              </a:r>
            </a:p>
          </p:txBody>
        </p:sp>
        <p:sp>
          <p:nvSpPr>
            <p:cNvPr id="9" name="Flowchart: Alternate Process 8"/>
            <p:cNvSpPr/>
            <p:nvPr/>
          </p:nvSpPr>
          <p:spPr>
            <a:xfrm>
              <a:off x="1600200" y="914400"/>
              <a:ext cx="914400" cy="612775"/>
            </a:xfrm>
            <a:prstGeom prst="flowChartAlternateProcess">
              <a:avLst/>
            </a:prstGeom>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Data Feed 1</a:t>
              </a:r>
            </a:p>
          </p:txBody>
        </p:sp>
      </p:grpSp>
    </p:spTree>
    <p:extLst>
      <p:ext uri="{BB962C8B-B14F-4D97-AF65-F5344CB8AC3E}">
        <p14:creationId xmlns:p14="http://schemas.microsoft.com/office/powerpoint/2010/main" val="2996321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1" grpId="0"/>
      <p:bldP spid="2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hart 1"/>
          <p:cNvGraphicFramePr>
            <a:graphicFrameLocks/>
          </p:cNvGraphicFramePr>
          <p:nvPr/>
        </p:nvGraphicFramePr>
        <p:xfrm>
          <a:off x="0" y="0"/>
          <a:ext cx="10215563" cy="6705600"/>
        </p:xfrm>
        <a:graphic>
          <a:graphicData uri="http://schemas.openxmlformats.org/presentationml/2006/ole">
            <mc:AlternateContent xmlns:mc="http://schemas.openxmlformats.org/markup-compatibility/2006">
              <mc:Choice xmlns:v="urn:schemas-microsoft-com:vml" Requires="v">
                <p:oleObj spid="_x0000_s6155" name="Worksheet" r:id="rId4" imgW="7648456" imgH="4676835" progId="Excel.Sheet.8">
                  <p:embed/>
                </p:oleObj>
              </mc:Choice>
              <mc:Fallback>
                <p:oleObj name="Worksheet" r:id="rId4" imgW="7648456" imgH="4676835" progId="Excel.Sheet.8">
                  <p:embed/>
                  <p:pic>
                    <p:nvPicPr>
                      <p:cNvPr id="0"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215563" cy="670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46666665"/>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Chart 1"/>
          <p:cNvGraphicFramePr>
            <a:graphicFrameLocks/>
          </p:cNvGraphicFramePr>
          <p:nvPr/>
        </p:nvGraphicFramePr>
        <p:xfrm>
          <a:off x="406400" y="711200"/>
          <a:ext cx="8410575" cy="5594350"/>
        </p:xfrm>
        <a:graphic>
          <a:graphicData uri="http://schemas.openxmlformats.org/presentationml/2006/ole">
            <mc:AlternateContent xmlns:mc="http://schemas.openxmlformats.org/markup-compatibility/2006">
              <mc:Choice xmlns:v="urn:schemas-microsoft-com:vml" Requires="v">
                <p:oleObj spid="_x0000_s7179" name="Worksheet" r:id="rId4" imgW="8410551" imgH="5591115" progId="Excel.Sheet.8">
                  <p:embed/>
                </p:oleObj>
              </mc:Choice>
              <mc:Fallback>
                <p:oleObj name="Worksheet" r:id="rId4" imgW="8410551" imgH="5591115" progId="Excel.Sheet.8">
                  <p:embed/>
                  <p:pic>
                    <p:nvPicPr>
                      <p:cNvPr id="0"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711200"/>
                        <a:ext cx="8410575" cy="559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10290986"/>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848600" cy="1200150"/>
          </a:xfrm>
          <a:prstGeom prst="rect">
            <a:avLst/>
          </a:prstGeom>
          <a:noFill/>
        </p:spPr>
        <p:txBody>
          <a:bodyPr>
            <a:spAutoFit/>
          </a:bodyPr>
          <a:lstStyle/>
          <a:p>
            <a:pPr>
              <a:defRPr/>
            </a:pPr>
            <a:r>
              <a:rPr lang="en-US" sz="3600" i="1" dirty="0">
                <a:solidFill>
                  <a:srgbClr val="FFFF00"/>
                </a:solidFill>
                <a:latin typeface="Calibri"/>
              </a:rPr>
              <a:t>HIE and eCOMPAS: Once you have the data what can you do with it?</a:t>
            </a:r>
          </a:p>
        </p:txBody>
      </p:sp>
      <p:sp>
        <p:nvSpPr>
          <p:cNvPr id="3" name="TextBox 2"/>
          <p:cNvSpPr txBox="1"/>
          <p:nvPr/>
        </p:nvSpPr>
        <p:spPr>
          <a:xfrm>
            <a:off x="685800" y="1752600"/>
            <a:ext cx="7543800" cy="4708525"/>
          </a:xfrm>
          <a:prstGeom prst="rect">
            <a:avLst/>
          </a:prstGeom>
          <a:noFill/>
        </p:spPr>
        <p:txBody>
          <a:bodyPr>
            <a:spAutoFit/>
          </a:bodyPr>
          <a:lstStyle/>
          <a:p>
            <a:pPr>
              <a:buFont typeface="Wingdings" pitchFamily="2" charset="2"/>
              <a:buChar char="Ø"/>
              <a:defRPr/>
            </a:pPr>
            <a:r>
              <a:rPr lang="en-US" sz="2800" dirty="0">
                <a:solidFill>
                  <a:srgbClr val="EEECE1"/>
                </a:solidFill>
                <a:latin typeface="Calibri"/>
              </a:rPr>
              <a:t> Automated data transfer (HIE)</a:t>
            </a:r>
          </a:p>
          <a:p>
            <a:pPr lvl="1">
              <a:buFont typeface="Wingdings" pitchFamily="2" charset="2"/>
              <a:buChar char="§"/>
              <a:defRPr/>
            </a:pPr>
            <a:r>
              <a:rPr lang="en-US" sz="2400" dirty="0">
                <a:solidFill>
                  <a:srgbClr val="EEECE1"/>
                </a:solidFill>
                <a:latin typeface="Calibri"/>
              </a:rPr>
              <a:t> </a:t>
            </a:r>
            <a:r>
              <a:rPr lang="en-US" sz="2000" b="1" dirty="0">
                <a:solidFill>
                  <a:srgbClr val="EEECE1"/>
                </a:solidFill>
                <a:latin typeface="Arial" charset="0"/>
              </a:rPr>
              <a:t>188,000</a:t>
            </a:r>
            <a:r>
              <a:rPr lang="en-US" sz="2000" dirty="0">
                <a:solidFill>
                  <a:srgbClr val="EEECE1"/>
                </a:solidFill>
                <a:latin typeface="Arial" charset="0"/>
              </a:rPr>
              <a:t> data elements updated/added via HIE since March  2012 (demographics, visits/services, staff assignment)</a:t>
            </a:r>
            <a:endParaRPr lang="en-US" sz="2000" dirty="0">
              <a:solidFill>
                <a:srgbClr val="FFFF00"/>
              </a:solidFill>
              <a:latin typeface="Calibri"/>
            </a:endParaRPr>
          </a:p>
          <a:p>
            <a:pPr>
              <a:buFont typeface="Wingdings" pitchFamily="2" charset="2"/>
              <a:buChar char="Ø"/>
              <a:defRPr/>
            </a:pPr>
            <a:endParaRPr lang="en-US" sz="2800" dirty="0">
              <a:solidFill>
                <a:srgbClr val="EEECE1"/>
              </a:solidFill>
              <a:latin typeface="Calibri"/>
            </a:endParaRPr>
          </a:p>
          <a:p>
            <a:pPr>
              <a:buFont typeface="Wingdings" pitchFamily="2" charset="2"/>
              <a:buChar char="Ø"/>
              <a:defRPr/>
            </a:pPr>
            <a:r>
              <a:rPr lang="en-US" sz="2800" dirty="0">
                <a:solidFill>
                  <a:srgbClr val="EEECE1"/>
                </a:solidFill>
                <a:latin typeface="Calibri"/>
              </a:rPr>
              <a:t> PCP and Care Coordinator Assignment</a:t>
            </a:r>
          </a:p>
          <a:p>
            <a:pPr lvl="1">
              <a:buFont typeface="Wingdings" pitchFamily="2" charset="2"/>
              <a:buChar char="§"/>
              <a:defRPr/>
            </a:pPr>
            <a:r>
              <a:rPr lang="en-US" sz="2400" dirty="0">
                <a:solidFill>
                  <a:srgbClr val="EEECE1"/>
                </a:solidFill>
                <a:latin typeface="Calibri"/>
              </a:rPr>
              <a:t> Calculated from HIE visit feeds, highly accurate, no evolutionary divergence</a:t>
            </a:r>
          </a:p>
          <a:p>
            <a:pPr>
              <a:buFont typeface="Wingdings" pitchFamily="2" charset="2"/>
              <a:buChar char="Ø"/>
              <a:defRPr/>
            </a:pPr>
            <a:endParaRPr lang="en-US" sz="2400" dirty="0">
              <a:solidFill>
                <a:srgbClr val="EEECE1"/>
              </a:solidFill>
              <a:latin typeface="Calibri"/>
            </a:endParaRPr>
          </a:p>
          <a:p>
            <a:pPr>
              <a:buFont typeface="Wingdings" pitchFamily="2" charset="2"/>
              <a:buChar char="Ø"/>
              <a:defRPr/>
            </a:pPr>
            <a:r>
              <a:rPr lang="en-US" sz="2800" dirty="0">
                <a:solidFill>
                  <a:srgbClr val="EEECE1"/>
                </a:solidFill>
                <a:latin typeface="Calibri"/>
              </a:rPr>
              <a:t>Care Engagement and Population Management</a:t>
            </a:r>
          </a:p>
          <a:p>
            <a:pPr lvl="1">
              <a:buFont typeface="Wingdings" pitchFamily="2" charset="2"/>
              <a:buChar char="§"/>
              <a:defRPr/>
            </a:pPr>
            <a:r>
              <a:rPr lang="en-US" sz="2400" dirty="0">
                <a:solidFill>
                  <a:srgbClr val="EEECE1"/>
                </a:solidFill>
                <a:latin typeface="Calibri"/>
              </a:rPr>
              <a:t> Calculated from HIE visit feeds, FORC and LTFU derived, enables care coordination team to generate population level care engagement work lists</a:t>
            </a:r>
          </a:p>
        </p:txBody>
      </p:sp>
    </p:spTree>
    <p:extLst>
      <p:ext uri="{BB962C8B-B14F-4D97-AF65-F5344CB8AC3E}">
        <p14:creationId xmlns:p14="http://schemas.microsoft.com/office/powerpoint/2010/main" val="28441179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ChangeArrowheads="1"/>
          </p:cNvSpPr>
          <p:nvPr/>
        </p:nvSpPr>
        <p:spPr bwMode="auto">
          <a:xfrm>
            <a:off x="381000" y="2667000"/>
            <a:ext cx="8229600" cy="1143000"/>
          </a:xfrm>
          <a:prstGeom prst="rect">
            <a:avLst/>
          </a:prstGeom>
          <a:noFill/>
          <a:ln w="9525">
            <a:noFill/>
            <a:miter lim="800000"/>
            <a:headEnd/>
            <a:tailEnd/>
          </a:ln>
          <a:effectLst/>
        </p:spPr>
        <p:txBody>
          <a:bodyPr anchor="ctr"/>
          <a:lstStyle/>
          <a:p>
            <a:pPr algn="ctr">
              <a:defRPr/>
            </a:pPr>
            <a:r>
              <a:rPr lang="en-US" sz="5400" i="1" dirty="0">
                <a:solidFill>
                  <a:prstClr val="white"/>
                </a:solidFill>
                <a:effectLst>
                  <a:outerShdw blurRad="38100" dist="38100" dir="2700000" algn="tl">
                    <a:srgbClr val="000000"/>
                  </a:outerShdw>
                </a:effectLst>
                <a:latin typeface="Arial" charset="0"/>
                <a:ea typeface="Geneva" charset="-128"/>
              </a:rPr>
              <a:t> </a:t>
            </a:r>
            <a:r>
              <a:rPr lang="en-US" sz="5400" dirty="0">
                <a:solidFill>
                  <a:prstClr val="white"/>
                </a:solidFill>
                <a:effectLst>
                  <a:outerShdw blurRad="38100" dist="38100" dir="2700000" algn="tl">
                    <a:srgbClr val="000000"/>
                  </a:outerShdw>
                </a:effectLst>
                <a:latin typeface="Arial" charset="0"/>
                <a:ea typeface="Geneva" charset="-128"/>
              </a:rPr>
              <a:t/>
            </a:r>
            <a:br>
              <a:rPr lang="en-US" sz="5400" dirty="0">
                <a:solidFill>
                  <a:prstClr val="white"/>
                </a:solidFill>
                <a:effectLst>
                  <a:outerShdw blurRad="38100" dist="38100" dir="2700000" algn="tl">
                    <a:srgbClr val="000000"/>
                  </a:outerShdw>
                </a:effectLst>
                <a:latin typeface="Arial" charset="0"/>
                <a:ea typeface="Geneva" charset="-128"/>
              </a:rPr>
            </a:br>
            <a:r>
              <a:rPr lang="en-US" sz="4000" dirty="0">
                <a:solidFill>
                  <a:prstClr val="white"/>
                </a:solidFill>
                <a:effectLst>
                  <a:outerShdw blurRad="38100" dist="38100" dir="2700000" algn="tl">
                    <a:srgbClr val="000000"/>
                  </a:outerShdw>
                </a:effectLst>
                <a:latin typeface="Arial" charset="0"/>
                <a:ea typeface="Geneva" charset="-128"/>
              </a:rPr>
              <a:t/>
            </a:r>
            <a:br>
              <a:rPr lang="en-US" sz="4000" dirty="0">
                <a:solidFill>
                  <a:prstClr val="white"/>
                </a:solidFill>
                <a:effectLst>
                  <a:outerShdw blurRad="38100" dist="38100" dir="2700000" algn="tl">
                    <a:srgbClr val="000000"/>
                  </a:outerShdw>
                </a:effectLst>
                <a:latin typeface="Arial" charset="0"/>
                <a:ea typeface="Geneva" charset="-128"/>
              </a:rPr>
            </a:br>
            <a:r>
              <a:rPr lang="en-US" sz="2000" dirty="0">
                <a:solidFill>
                  <a:prstClr val="white"/>
                </a:solidFill>
                <a:effectLst>
                  <a:outerShdw blurRad="38100" dist="38100" dir="2700000" algn="tl">
                    <a:srgbClr val="000000"/>
                  </a:outerShdw>
                </a:effectLst>
                <a:latin typeface="Arial" charset="0"/>
                <a:ea typeface="Geneva" charset="-128"/>
              </a:rPr>
              <a:t>Electronic Comprehensive Outcomes Measurement Program </a:t>
            </a:r>
            <a:br>
              <a:rPr lang="en-US" sz="2000" dirty="0">
                <a:solidFill>
                  <a:prstClr val="white"/>
                </a:solidFill>
                <a:effectLst>
                  <a:outerShdw blurRad="38100" dist="38100" dir="2700000" algn="tl">
                    <a:srgbClr val="000000"/>
                  </a:outerShdw>
                </a:effectLst>
                <a:latin typeface="Arial" charset="0"/>
                <a:ea typeface="Geneva" charset="-128"/>
              </a:rPr>
            </a:br>
            <a:r>
              <a:rPr lang="en-US" sz="2000" dirty="0">
                <a:solidFill>
                  <a:prstClr val="white"/>
                </a:solidFill>
                <a:effectLst>
                  <a:outerShdw blurRad="38100" dist="38100" dir="2700000" algn="tl">
                    <a:srgbClr val="000000"/>
                  </a:outerShdw>
                </a:effectLst>
                <a:latin typeface="Arial" charset="0"/>
                <a:ea typeface="Geneva" charset="-128"/>
              </a:rPr>
              <a:t>for Accountability and </a:t>
            </a:r>
            <a:r>
              <a:rPr lang="en-US" sz="2000" b="1" i="1" dirty="0">
                <a:solidFill>
                  <a:prstClr val="white"/>
                </a:solidFill>
                <a:effectLst>
                  <a:outerShdw blurRad="38100" dist="38100" dir="2700000" algn="tl">
                    <a:srgbClr val="000000"/>
                  </a:outerShdw>
                </a:effectLst>
                <a:latin typeface="Arial" charset="0"/>
                <a:ea typeface="Geneva" charset="-128"/>
              </a:rPr>
              <a:t>Success (e2)</a:t>
            </a:r>
            <a:br>
              <a:rPr lang="en-US" sz="2000" b="1" i="1" dirty="0">
                <a:solidFill>
                  <a:prstClr val="white"/>
                </a:solidFill>
                <a:effectLst>
                  <a:outerShdw blurRad="38100" dist="38100" dir="2700000" algn="tl">
                    <a:srgbClr val="000000"/>
                  </a:outerShdw>
                </a:effectLst>
                <a:latin typeface="Arial" charset="0"/>
                <a:ea typeface="Geneva" charset="-128"/>
              </a:rPr>
            </a:br>
            <a:r>
              <a:rPr lang="en-US" sz="2000" b="1" i="1" dirty="0">
                <a:solidFill>
                  <a:prstClr val="white"/>
                </a:solidFill>
                <a:effectLst>
                  <a:outerShdw blurRad="38100" dist="38100" dir="2700000" algn="tl">
                    <a:srgbClr val="000000"/>
                  </a:outerShdw>
                </a:effectLst>
                <a:latin typeface="Arial" charset="0"/>
                <a:ea typeface="Geneva" charset="-128"/>
              </a:rPr>
              <a:t/>
            </a:r>
            <a:br>
              <a:rPr lang="en-US" sz="2000" b="1" i="1" dirty="0">
                <a:solidFill>
                  <a:prstClr val="white"/>
                </a:solidFill>
                <a:effectLst>
                  <a:outerShdw blurRad="38100" dist="38100" dir="2700000" algn="tl">
                    <a:srgbClr val="000000"/>
                  </a:outerShdw>
                </a:effectLst>
                <a:latin typeface="Arial" charset="0"/>
                <a:ea typeface="Geneva" charset="-128"/>
              </a:rPr>
            </a:br>
            <a:r>
              <a:rPr lang="en-US" sz="2000" b="1" i="1" dirty="0">
                <a:solidFill>
                  <a:prstClr val="white"/>
                </a:solidFill>
                <a:effectLst>
                  <a:outerShdw blurRad="38100" dist="38100" dir="2700000" algn="tl">
                    <a:srgbClr val="000000"/>
                  </a:outerShdw>
                </a:effectLst>
                <a:latin typeface="Arial" charset="0"/>
                <a:ea typeface="Geneva" charset="-128"/>
              </a:rPr>
              <a:t/>
            </a:r>
            <a:br>
              <a:rPr lang="en-US" sz="2000" b="1" i="1" dirty="0">
                <a:solidFill>
                  <a:prstClr val="white"/>
                </a:solidFill>
                <a:effectLst>
                  <a:outerShdw blurRad="38100" dist="38100" dir="2700000" algn="tl">
                    <a:srgbClr val="000000"/>
                  </a:outerShdw>
                </a:effectLst>
                <a:latin typeface="Arial" charset="0"/>
                <a:ea typeface="Geneva" charset="-128"/>
              </a:rPr>
            </a:br>
            <a:r>
              <a:rPr lang="en-US" sz="2000" dirty="0">
                <a:solidFill>
                  <a:prstClr val="white"/>
                </a:solidFill>
                <a:effectLst>
                  <a:outerShdw blurRad="38100" dist="38100" dir="2700000" algn="tl">
                    <a:srgbClr val="000000"/>
                  </a:outerShdw>
                </a:effectLst>
                <a:latin typeface="Arial" charset="0"/>
                <a:ea typeface="Geneva" charset="-128"/>
              </a:rPr>
              <a:t>Developed by </a:t>
            </a:r>
            <a:br>
              <a:rPr lang="en-US" sz="2000" dirty="0">
                <a:solidFill>
                  <a:prstClr val="white"/>
                </a:solidFill>
                <a:effectLst>
                  <a:outerShdw blurRad="38100" dist="38100" dir="2700000" algn="tl">
                    <a:srgbClr val="000000"/>
                  </a:outerShdw>
                </a:effectLst>
                <a:latin typeface="Arial" charset="0"/>
                <a:ea typeface="Geneva" charset="-128"/>
              </a:rPr>
            </a:br>
            <a:r>
              <a:rPr lang="en-US" sz="2000" dirty="0">
                <a:solidFill>
                  <a:prstClr val="white"/>
                </a:solidFill>
                <a:effectLst>
                  <a:outerShdw blurRad="38100" dist="38100" dir="2700000" algn="tl">
                    <a:srgbClr val="000000"/>
                  </a:outerShdw>
                </a:effectLst>
                <a:latin typeface="Arial" charset="0"/>
                <a:ea typeface="Geneva" charset="-128"/>
              </a:rPr>
              <a:t>RDE Systems, LLC</a:t>
            </a:r>
          </a:p>
          <a:p>
            <a:pPr algn="ctr">
              <a:defRPr/>
            </a:pPr>
            <a:endParaRPr lang="en-US" sz="2000" dirty="0">
              <a:solidFill>
                <a:prstClr val="white"/>
              </a:solidFill>
              <a:effectLst>
                <a:outerShdw blurRad="38100" dist="38100" dir="2700000" algn="tl">
                  <a:srgbClr val="000000"/>
                </a:outerShdw>
              </a:effectLst>
              <a:latin typeface="Arial" charset="0"/>
              <a:ea typeface="Geneva" charset="-128"/>
            </a:endParaRPr>
          </a:p>
          <a:p>
            <a:pPr algn="ctr">
              <a:defRPr/>
            </a:pPr>
            <a:endParaRPr lang="en-US" sz="2000" dirty="0">
              <a:solidFill>
                <a:prstClr val="white"/>
              </a:solidFill>
              <a:effectLst>
                <a:outerShdw blurRad="38100" dist="38100" dir="2700000" algn="tl">
                  <a:srgbClr val="000000"/>
                </a:outerShdw>
              </a:effectLst>
              <a:latin typeface="Arial" charset="0"/>
              <a:ea typeface="Geneva" charset="-128"/>
            </a:endParaRPr>
          </a:p>
          <a:p>
            <a:pPr algn="ctr">
              <a:defRPr/>
            </a:pPr>
            <a:r>
              <a:rPr lang="en-US" sz="2800" i="1" dirty="0">
                <a:solidFill>
                  <a:prstClr val="white"/>
                </a:solidFill>
                <a:effectLst>
                  <a:outerShdw blurRad="38100" dist="38100" dir="2700000" algn="tl">
                    <a:srgbClr val="000000"/>
                  </a:outerShdw>
                </a:effectLst>
                <a:latin typeface="Arial" charset="0"/>
                <a:ea typeface="Geneva" charset="-128"/>
              </a:rPr>
              <a:t>A System </a:t>
            </a:r>
            <a:r>
              <a:rPr lang="en-US" sz="2800" b="1" i="1" dirty="0">
                <a:solidFill>
                  <a:prstClr val="white"/>
                </a:solidFill>
                <a:effectLst>
                  <a:outerShdw blurRad="38100" dist="38100" dir="2700000" algn="tl">
                    <a:srgbClr val="000000"/>
                  </a:outerShdw>
                </a:effectLst>
                <a:latin typeface="Arial" charset="0"/>
                <a:ea typeface="Geneva" charset="-128"/>
              </a:rPr>
              <a:t>and </a:t>
            </a:r>
            <a:r>
              <a:rPr lang="en-US" sz="2800" i="1" dirty="0">
                <a:solidFill>
                  <a:prstClr val="white"/>
                </a:solidFill>
                <a:effectLst>
                  <a:outerShdw blurRad="38100" dist="38100" dir="2700000" algn="tl">
                    <a:srgbClr val="000000"/>
                  </a:outerShdw>
                </a:effectLst>
                <a:latin typeface="Arial" charset="0"/>
                <a:ea typeface="Geneva" charset="-128"/>
              </a:rPr>
              <a:t>an Approach</a:t>
            </a:r>
          </a:p>
        </p:txBody>
      </p:sp>
      <p:pic>
        <p:nvPicPr>
          <p:cNvPr id="63491" name="Picture 3" descr="backgrou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43000" y="1295400"/>
            <a:ext cx="669925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577345"/>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Chart 1"/>
          <p:cNvGraphicFramePr>
            <a:graphicFrameLocks/>
          </p:cNvGraphicFramePr>
          <p:nvPr/>
        </p:nvGraphicFramePr>
        <p:xfrm>
          <a:off x="177800" y="609600"/>
          <a:ext cx="4140200" cy="3073400"/>
        </p:xfrm>
        <a:graphic>
          <a:graphicData uri="http://schemas.openxmlformats.org/presentationml/2006/ole">
            <mc:AlternateContent xmlns:mc="http://schemas.openxmlformats.org/markup-compatibility/2006">
              <mc:Choice xmlns:v="urn:schemas-microsoft-com:vml" Requires="v">
                <p:oleObj spid="_x0000_s8227" name="Worksheet" r:id="rId4" imgW="4139543" imgH="3072650" progId="Excel.Sheet.8">
                  <p:embed/>
                </p:oleObj>
              </mc:Choice>
              <mc:Fallback>
                <p:oleObj name="Worksheet" r:id="rId4" imgW="4139543" imgH="3072650" progId="Excel.Sheet.8">
                  <p:embed/>
                  <p:pic>
                    <p:nvPicPr>
                      <p:cNvPr id="0" name="Picture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609600"/>
                        <a:ext cx="4140200" cy="307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Chart 2"/>
          <p:cNvGraphicFramePr>
            <a:graphicFrameLocks/>
          </p:cNvGraphicFramePr>
          <p:nvPr/>
        </p:nvGraphicFramePr>
        <p:xfrm>
          <a:off x="4673600" y="685800"/>
          <a:ext cx="4140200" cy="3073400"/>
        </p:xfrm>
        <a:graphic>
          <a:graphicData uri="http://schemas.openxmlformats.org/presentationml/2006/ole">
            <mc:AlternateContent xmlns:mc="http://schemas.openxmlformats.org/markup-compatibility/2006">
              <mc:Choice xmlns:v="urn:schemas-microsoft-com:vml" Requires="v">
                <p:oleObj spid="_x0000_s8228" r:id="rId6" imgW="4139543" imgH="3072650" progId="Excel.Sheet.8">
                  <p:embed/>
                </p:oleObj>
              </mc:Choice>
              <mc:Fallback>
                <p:oleObj r:id="rId6" imgW="4139543" imgH="3072650" progId="Excel.Sheet.8">
                  <p:embed/>
                  <p:pic>
                    <p:nvPicPr>
                      <p:cNvPr id="0" name="Picture 1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3600" y="685800"/>
                        <a:ext cx="4140200" cy="307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Chart 3"/>
          <p:cNvGraphicFramePr>
            <a:graphicFrameLocks/>
          </p:cNvGraphicFramePr>
          <p:nvPr/>
        </p:nvGraphicFramePr>
        <p:xfrm>
          <a:off x="228600" y="3784600"/>
          <a:ext cx="4140200" cy="3073400"/>
        </p:xfrm>
        <a:graphic>
          <a:graphicData uri="http://schemas.openxmlformats.org/presentationml/2006/ole">
            <mc:AlternateContent xmlns:mc="http://schemas.openxmlformats.org/markup-compatibility/2006">
              <mc:Choice xmlns:v="urn:schemas-microsoft-com:vml" Requires="v">
                <p:oleObj spid="_x0000_s8229" r:id="rId8" imgW="4139543" imgH="3072650" progId="Excel.Sheet.8">
                  <p:embed/>
                </p:oleObj>
              </mc:Choice>
              <mc:Fallback>
                <p:oleObj r:id="rId8" imgW="4139543" imgH="3072650" progId="Excel.Sheet.8">
                  <p:embed/>
                  <p:pic>
                    <p:nvPicPr>
                      <p:cNvPr id="0" name="Picture 1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784600"/>
                        <a:ext cx="4140200" cy="307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Chart 4"/>
          <p:cNvGraphicFramePr>
            <a:graphicFrameLocks/>
          </p:cNvGraphicFramePr>
          <p:nvPr/>
        </p:nvGraphicFramePr>
        <p:xfrm>
          <a:off x="4800600" y="3784600"/>
          <a:ext cx="4140200" cy="3073400"/>
        </p:xfrm>
        <a:graphic>
          <a:graphicData uri="http://schemas.openxmlformats.org/presentationml/2006/ole">
            <mc:AlternateContent xmlns:mc="http://schemas.openxmlformats.org/markup-compatibility/2006">
              <mc:Choice xmlns:v="urn:schemas-microsoft-com:vml" Requires="v">
                <p:oleObj spid="_x0000_s8230" r:id="rId10" imgW="4139543" imgH="3072650" progId="Excel.Sheet.8">
                  <p:embed/>
                </p:oleObj>
              </mc:Choice>
              <mc:Fallback>
                <p:oleObj r:id="rId10" imgW="4139543" imgH="3072650" progId="Excel.Sheet.8">
                  <p:embed/>
                  <p:pic>
                    <p:nvPicPr>
                      <p:cNvPr id="0" name="Picture 1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0600" y="3784600"/>
                        <a:ext cx="4140200" cy="307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85800" y="0"/>
            <a:ext cx="7848600" cy="523875"/>
          </a:xfrm>
          <a:prstGeom prst="rect">
            <a:avLst/>
          </a:prstGeom>
          <a:noFill/>
        </p:spPr>
        <p:txBody>
          <a:bodyPr>
            <a:spAutoFit/>
          </a:bodyPr>
          <a:lstStyle/>
          <a:p>
            <a:pPr algn="ctr">
              <a:defRPr/>
            </a:pPr>
            <a:r>
              <a:rPr lang="en-US" sz="2800" i="1" dirty="0">
                <a:solidFill>
                  <a:srgbClr val="FFFF00"/>
                </a:solidFill>
                <a:latin typeface="Calibri"/>
              </a:rPr>
              <a:t>How much is automated vs. manual?</a:t>
            </a:r>
          </a:p>
        </p:txBody>
      </p:sp>
    </p:spTree>
    <p:extLst>
      <p:ext uri="{BB962C8B-B14F-4D97-AF65-F5344CB8AC3E}">
        <p14:creationId xmlns:p14="http://schemas.microsoft.com/office/powerpoint/2010/main" val="329026518"/>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ropperCapture[4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46088"/>
            <a:ext cx="9144000"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2209800" y="2438400"/>
            <a:ext cx="6934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133629122"/>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52438"/>
            <a:ext cx="9144000" cy="595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124200" y="762000"/>
            <a:ext cx="1600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441497798"/>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55575"/>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514600" y="6248400"/>
            <a:ext cx="426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3048000" y="914400"/>
            <a:ext cx="1447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808661541"/>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ropperCapture[2].bmp"/>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5800" y="1562100"/>
            <a:ext cx="78486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3" descr="CropperCapture[3].bmp"/>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5800" y="228600"/>
            <a:ext cx="7848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3733800" y="23622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402681106"/>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915400" cy="1077913"/>
          </a:xfrm>
          <a:prstGeom prst="rect">
            <a:avLst/>
          </a:prstGeom>
        </p:spPr>
        <p:txBody>
          <a:bodyPr>
            <a:spAutoFit/>
          </a:bodyPr>
          <a:lstStyle/>
          <a:p>
            <a:pPr>
              <a:defRPr/>
            </a:pPr>
            <a:r>
              <a:rPr lang="en-US" sz="3200" i="1" dirty="0">
                <a:solidFill>
                  <a:srgbClr val="FFFF00"/>
                </a:solidFill>
                <a:latin typeface="Calibri"/>
              </a:rPr>
              <a:t>Other potential benefits of HIE: Empowering consumers via patient portals</a:t>
            </a:r>
          </a:p>
        </p:txBody>
      </p:sp>
      <p:pic>
        <p:nvPicPr>
          <p:cNvPr id="78851" name="Picture 2" descr="CropperCapture[4].bmp"/>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990600" y="1676400"/>
            <a:ext cx="7239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201586"/>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
            <a:ext cx="8153400" cy="1077913"/>
          </a:xfrm>
          <a:prstGeom prst="rect">
            <a:avLst/>
          </a:prstGeom>
          <a:noFill/>
        </p:spPr>
        <p:txBody>
          <a:bodyPr>
            <a:spAutoFit/>
          </a:bodyPr>
          <a:lstStyle/>
          <a:p>
            <a:pPr>
              <a:defRPr/>
            </a:pPr>
            <a:r>
              <a:rPr lang="en-US" sz="3200" i="1" dirty="0">
                <a:solidFill>
                  <a:srgbClr val="FFFF00"/>
                </a:solidFill>
                <a:latin typeface="Calibri"/>
              </a:rPr>
              <a:t>Other potential benefits of HIE: Empowering consumers via patient portals</a:t>
            </a:r>
          </a:p>
        </p:txBody>
      </p:sp>
      <p:pic>
        <p:nvPicPr>
          <p:cNvPr id="79875" name="Picture 2" descr="CropperCapture[5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676400"/>
            <a:ext cx="71596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007212"/>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ChangeArrowheads="1"/>
          </p:cNvSpPr>
          <p:nvPr/>
        </p:nvSpPr>
        <p:spPr bwMode="auto">
          <a:xfrm>
            <a:off x="4495800" y="2133600"/>
            <a:ext cx="4343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sz="1400">
              <a:solidFill>
                <a:srgbClr val="000000"/>
              </a:solidFill>
            </a:endParaRPr>
          </a:p>
          <a:p>
            <a:pPr marL="342900" indent="-342900">
              <a:spcBef>
                <a:spcPct val="20000"/>
              </a:spcBef>
              <a:buFontTx/>
              <a:buChar char="•"/>
            </a:pPr>
            <a:endParaRPr lang="en-US" sz="1400">
              <a:solidFill>
                <a:srgbClr val="000000"/>
              </a:solidFill>
            </a:endParaRPr>
          </a:p>
          <a:p>
            <a:pPr marL="342900" indent="-342900">
              <a:spcBef>
                <a:spcPct val="20000"/>
              </a:spcBef>
              <a:buFontTx/>
              <a:buChar char="•"/>
            </a:pPr>
            <a:endParaRPr lang="en-US" sz="1400">
              <a:solidFill>
                <a:srgbClr val="000000"/>
              </a:solidFill>
            </a:endParaRPr>
          </a:p>
        </p:txBody>
      </p:sp>
      <p:sp>
        <p:nvSpPr>
          <p:cNvPr id="80899" name="Text Box 6"/>
          <p:cNvSpPr txBox="1">
            <a:spLocks/>
          </p:cNvSpPr>
          <p:nvPr/>
        </p:nvSpPr>
        <p:spPr bwMode="auto">
          <a:xfrm>
            <a:off x="4876800" y="2590800"/>
            <a:ext cx="39624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2292" tIns="41148" rIns="82292" bIns="41148">
            <a:spAutoFit/>
          </a:bodyPr>
          <a:lstStyle>
            <a:lvl1pPr defTabSz="822325" eaLnBrk="0" hangingPunct="0">
              <a:defRPr>
                <a:solidFill>
                  <a:schemeClr val="tx1"/>
                </a:solidFill>
                <a:latin typeface="Arial" pitchFamily="34" charset="0"/>
                <a:cs typeface="Arial" pitchFamily="34" charset="0"/>
              </a:defRPr>
            </a:lvl1pPr>
            <a:lvl2pPr marL="411163" defTabSz="822325" eaLnBrk="0" hangingPunct="0">
              <a:defRPr>
                <a:solidFill>
                  <a:schemeClr val="tx1"/>
                </a:solidFill>
                <a:latin typeface="Arial" pitchFamily="34" charset="0"/>
                <a:cs typeface="Arial" pitchFamily="34" charset="0"/>
              </a:defRPr>
            </a:lvl2pPr>
            <a:lvl3pPr marL="1143000" indent="-228600" defTabSz="822325" eaLnBrk="0" hangingPunct="0">
              <a:defRPr>
                <a:solidFill>
                  <a:schemeClr val="tx1"/>
                </a:solidFill>
                <a:latin typeface="Arial" pitchFamily="34" charset="0"/>
                <a:cs typeface="Arial" pitchFamily="34" charset="0"/>
              </a:defRPr>
            </a:lvl3pPr>
            <a:lvl4pPr marL="1600200" indent="-228600" defTabSz="822325" eaLnBrk="0" hangingPunct="0">
              <a:defRPr>
                <a:solidFill>
                  <a:schemeClr val="tx1"/>
                </a:solidFill>
                <a:latin typeface="Arial" pitchFamily="34" charset="0"/>
                <a:cs typeface="Arial" pitchFamily="34" charset="0"/>
              </a:defRPr>
            </a:lvl4pPr>
            <a:lvl5pPr marL="2057400" indent="-228600" defTabSz="822325" eaLnBrk="0" hangingPunct="0">
              <a:defRPr>
                <a:solidFill>
                  <a:schemeClr val="tx1"/>
                </a:solidFill>
                <a:latin typeface="Arial" pitchFamily="34" charset="0"/>
                <a:cs typeface="Arial" pitchFamily="34" charset="0"/>
              </a:defRPr>
            </a:lvl5pPr>
            <a:lvl6pPr marL="2514600" indent="-228600" defTabSz="8223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223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223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2232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b="1" u="sng">
              <a:solidFill>
                <a:srgbClr val="000000"/>
              </a:solidFill>
              <a:latin typeface="Bradley Hand ITC TT-Bold"/>
            </a:endParaRPr>
          </a:p>
          <a:p>
            <a:pPr eaLnBrk="1" hangingPunct="1">
              <a:buFontTx/>
              <a:buChar char="•"/>
            </a:pPr>
            <a:r>
              <a:rPr lang="en-US" sz="2000">
                <a:solidFill>
                  <a:srgbClr val="000000"/>
                </a:solidFill>
                <a:latin typeface="Bradley Hand ITC TT-Bold"/>
              </a:rPr>
              <a:t> </a:t>
            </a:r>
            <a:r>
              <a:rPr lang="en-US">
                <a:solidFill>
                  <a:srgbClr val="000000"/>
                </a:solidFill>
                <a:latin typeface="Bradley Hand ITC TT-Bold"/>
              </a:rPr>
              <a:t>CCD Identifying Information</a:t>
            </a:r>
          </a:p>
          <a:p>
            <a:pPr eaLnBrk="1" hangingPunct="1">
              <a:buFontTx/>
              <a:buChar char="•"/>
            </a:pPr>
            <a:r>
              <a:rPr lang="en-US">
                <a:solidFill>
                  <a:srgbClr val="000000"/>
                </a:solidFill>
                <a:latin typeface="Bradley Hand ITC TT-Bold"/>
              </a:rPr>
              <a:t> Patient’s Health Status</a:t>
            </a:r>
          </a:p>
          <a:p>
            <a:pPr lvl="1" eaLnBrk="1" hangingPunct="1">
              <a:buFontTx/>
              <a:buChar char="•"/>
            </a:pPr>
            <a:r>
              <a:rPr lang="en-US">
                <a:solidFill>
                  <a:srgbClr val="000000"/>
                </a:solidFill>
                <a:latin typeface="Bradley Hand ITC TT-Bold"/>
              </a:rPr>
              <a:t> Diagnoses</a:t>
            </a:r>
          </a:p>
          <a:p>
            <a:pPr lvl="1" eaLnBrk="1" hangingPunct="1">
              <a:buFontTx/>
              <a:buChar char="•"/>
            </a:pPr>
            <a:r>
              <a:rPr lang="en-US">
                <a:solidFill>
                  <a:srgbClr val="000000"/>
                </a:solidFill>
                <a:latin typeface="Bradley Hand ITC TT-Bold"/>
              </a:rPr>
              <a:t> Medications</a:t>
            </a:r>
          </a:p>
          <a:p>
            <a:pPr lvl="1" eaLnBrk="1" hangingPunct="1">
              <a:buFontTx/>
              <a:buChar char="•"/>
            </a:pPr>
            <a:r>
              <a:rPr lang="en-US">
                <a:solidFill>
                  <a:srgbClr val="000000"/>
                </a:solidFill>
                <a:latin typeface="Bradley Hand ITC TT-Bold"/>
              </a:rPr>
              <a:t> Laboratory results</a:t>
            </a:r>
          </a:p>
          <a:p>
            <a:pPr lvl="1" eaLnBrk="1" hangingPunct="1">
              <a:buFontTx/>
              <a:buChar char="•"/>
            </a:pPr>
            <a:r>
              <a:rPr lang="en-US">
                <a:solidFill>
                  <a:srgbClr val="000000"/>
                </a:solidFill>
                <a:latin typeface="Bradley Hand ITC TT-Bold"/>
              </a:rPr>
              <a:t> Procedures/Imaging</a:t>
            </a:r>
          </a:p>
          <a:p>
            <a:pPr lvl="1" eaLnBrk="1" hangingPunct="1">
              <a:buFontTx/>
              <a:buChar char="•"/>
            </a:pPr>
            <a:r>
              <a:rPr lang="en-US">
                <a:solidFill>
                  <a:srgbClr val="000000"/>
                </a:solidFill>
                <a:latin typeface="Bradley Hand ITC TT-Bold"/>
              </a:rPr>
              <a:t> Allergies/adverse reactions</a:t>
            </a:r>
          </a:p>
          <a:p>
            <a:pPr lvl="1" eaLnBrk="1" hangingPunct="1">
              <a:buFontTx/>
              <a:buChar char="•"/>
            </a:pPr>
            <a:r>
              <a:rPr lang="en-US">
                <a:solidFill>
                  <a:srgbClr val="000000"/>
                </a:solidFill>
                <a:latin typeface="Bradley Hand ITC TT-Bold"/>
              </a:rPr>
              <a:t> Social history/Family history</a:t>
            </a:r>
          </a:p>
          <a:p>
            <a:pPr eaLnBrk="1" hangingPunct="1">
              <a:buFontTx/>
              <a:buChar char="•"/>
            </a:pPr>
            <a:r>
              <a:rPr lang="en-US">
                <a:solidFill>
                  <a:srgbClr val="000000"/>
                </a:solidFill>
                <a:latin typeface="Bradley Hand ITC TT-Bold"/>
              </a:rPr>
              <a:t> Advanced Directives/Life Documents</a:t>
            </a:r>
          </a:p>
          <a:p>
            <a:pPr eaLnBrk="1" hangingPunct="1">
              <a:buFontTx/>
              <a:buChar char="•"/>
            </a:pPr>
            <a:r>
              <a:rPr lang="en-US">
                <a:solidFill>
                  <a:srgbClr val="000000"/>
                </a:solidFill>
                <a:latin typeface="Bradley Hand ITC TT-Bold"/>
              </a:rPr>
              <a:t> Care Documentation</a:t>
            </a:r>
          </a:p>
          <a:p>
            <a:pPr eaLnBrk="1" hangingPunct="1">
              <a:buFontTx/>
              <a:buChar char="•"/>
            </a:pPr>
            <a:r>
              <a:rPr lang="en-US">
                <a:solidFill>
                  <a:srgbClr val="000000"/>
                </a:solidFill>
                <a:latin typeface="Bradley Hand ITC TT-Bold"/>
              </a:rPr>
              <a:t> Practitioners</a:t>
            </a:r>
            <a:endParaRPr lang="en-US" sz="2500">
              <a:solidFill>
                <a:srgbClr val="48433E"/>
              </a:solidFill>
              <a:latin typeface="Bradley Hand ITC TT-Bold"/>
              <a:sym typeface="Bradley Hand ITC TT-Bold"/>
            </a:endParaRPr>
          </a:p>
        </p:txBody>
      </p:sp>
      <p:sp>
        <p:nvSpPr>
          <p:cNvPr id="80900" name="Text Box 7"/>
          <p:cNvSpPr txBox="1">
            <a:spLocks noChangeArrowheads="1"/>
          </p:cNvSpPr>
          <p:nvPr/>
        </p:nvSpPr>
        <p:spPr bwMode="auto">
          <a:xfrm>
            <a:off x="0" y="304800"/>
            <a:ext cx="464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a:solidFill>
                <a:srgbClr val="000000"/>
              </a:solidFill>
            </a:endParaRPr>
          </a:p>
        </p:txBody>
      </p:sp>
      <p:sp>
        <p:nvSpPr>
          <p:cNvPr id="80901" name="Rectangle 10"/>
          <p:cNvSpPr>
            <a:spLocks noChangeArrowheads="1"/>
          </p:cNvSpPr>
          <p:nvPr/>
        </p:nvSpPr>
        <p:spPr bwMode="auto">
          <a:xfrm>
            <a:off x="381000" y="5943600"/>
            <a:ext cx="4267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000000"/>
                </a:solidFill>
              </a:rPr>
              <a:t>HRSA Special Projects of National Significance </a:t>
            </a:r>
            <a:br>
              <a:rPr lang="en-US" sz="1400" b="1">
                <a:solidFill>
                  <a:srgbClr val="000000"/>
                </a:solidFill>
              </a:rPr>
            </a:br>
            <a:r>
              <a:rPr lang="en-US" sz="1400" b="1">
                <a:solidFill>
                  <a:srgbClr val="000000"/>
                </a:solidFill>
              </a:rPr>
              <a:t>Information Technology Networks of Care Initiative (2007-2012)</a:t>
            </a:r>
          </a:p>
        </p:txBody>
      </p:sp>
      <p:sp>
        <p:nvSpPr>
          <p:cNvPr id="80902" name="Text Box 11"/>
          <p:cNvSpPr txBox="1">
            <a:spLocks noChangeArrowheads="1"/>
          </p:cNvSpPr>
          <p:nvPr/>
        </p:nvSpPr>
        <p:spPr bwMode="auto">
          <a:xfrm>
            <a:off x="381000" y="2133600"/>
            <a:ext cx="4191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FontTx/>
              <a:buChar char="•"/>
            </a:pPr>
            <a:r>
              <a:rPr lang="en-US" sz="2400">
                <a:solidFill>
                  <a:srgbClr val="000000"/>
                </a:solidFill>
              </a:rPr>
              <a:t> a Member </a:t>
            </a:r>
            <a:r>
              <a:rPr lang="en-US" sz="2400" b="1" i="1">
                <a:solidFill>
                  <a:srgbClr val="000000"/>
                </a:solidFill>
              </a:rPr>
              <a:t>Continuity of Care Document </a:t>
            </a:r>
            <a:r>
              <a:rPr lang="en-US" sz="2400">
                <a:solidFill>
                  <a:srgbClr val="000000"/>
                </a:solidFill>
              </a:rPr>
              <a:t>(CCD) for people living with HIV</a:t>
            </a:r>
          </a:p>
          <a:p>
            <a:pPr eaLnBrk="1" hangingPunct="1">
              <a:spcBef>
                <a:spcPct val="50000"/>
              </a:spcBef>
              <a:buFontTx/>
              <a:buChar char="•"/>
            </a:pPr>
            <a:r>
              <a:rPr lang="en-US" sz="2400">
                <a:solidFill>
                  <a:srgbClr val="000000"/>
                </a:solidFill>
              </a:rPr>
              <a:t> a ‘snapshot’ of critical clinical and care coordination information</a:t>
            </a:r>
          </a:p>
          <a:p>
            <a:pPr eaLnBrk="1" hangingPunct="1">
              <a:spcBef>
                <a:spcPct val="50000"/>
              </a:spcBef>
              <a:buFontTx/>
              <a:buChar char="•"/>
            </a:pPr>
            <a:r>
              <a:rPr lang="en-US" sz="2400">
                <a:solidFill>
                  <a:srgbClr val="000000"/>
                </a:solidFill>
              </a:rPr>
              <a:t> a standards based approach to HIE and access</a:t>
            </a:r>
          </a:p>
        </p:txBody>
      </p:sp>
      <p:sp>
        <p:nvSpPr>
          <p:cNvPr id="80903" name="Rectangle 2"/>
          <p:cNvSpPr>
            <a:spLocks noChangeArrowheads="1"/>
          </p:cNvSpPr>
          <p:nvPr/>
        </p:nvSpPr>
        <p:spPr bwMode="auto">
          <a:xfrm>
            <a:off x="1066800" y="762000"/>
            <a:ext cx="6781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b="1">
                <a:solidFill>
                  <a:srgbClr val="000000"/>
                </a:solidFill>
              </a:rPr>
              <a:t/>
            </a:r>
            <a:br>
              <a:rPr lang="en-US" b="1">
                <a:solidFill>
                  <a:srgbClr val="000000"/>
                </a:solidFill>
              </a:rPr>
            </a:br>
            <a:r>
              <a:rPr lang="en-US" sz="3600">
                <a:solidFill>
                  <a:srgbClr val="FF0000"/>
                </a:solidFill>
              </a:rPr>
              <a:t> </a:t>
            </a:r>
            <a:r>
              <a:rPr lang="en-US" sz="3600" b="1" i="1">
                <a:solidFill>
                  <a:srgbClr val="000000"/>
                </a:solidFill>
              </a:rPr>
              <a:t>My Health Profile</a:t>
            </a:r>
          </a:p>
        </p:txBody>
      </p:sp>
      <p:sp>
        <p:nvSpPr>
          <p:cNvPr id="80904" name="Rectangle 15"/>
          <p:cNvSpPr>
            <a:spLocks noChangeArrowheads="1"/>
          </p:cNvSpPr>
          <p:nvPr/>
        </p:nvSpPr>
        <p:spPr bwMode="auto">
          <a:xfrm>
            <a:off x="4724400" y="2819400"/>
            <a:ext cx="37338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80905" name="Text Box 16"/>
          <p:cNvSpPr txBox="1">
            <a:spLocks noChangeArrowheads="1"/>
          </p:cNvSpPr>
          <p:nvPr/>
        </p:nvSpPr>
        <p:spPr bwMode="auto">
          <a:xfrm>
            <a:off x="4648200" y="2286000"/>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b="1" i="1">
                <a:solidFill>
                  <a:srgbClr val="000000"/>
                </a:solidFill>
              </a:rPr>
              <a:t>Core Elements of a CCD include:</a:t>
            </a:r>
          </a:p>
        </p:txBody>
      </p:sp>
      <p:sp>
        <p:nvSpPr>
          <p:cNvPr id="80906" name="Rectangle 2"/>
          <p:cNvSpPr>
            <a:spLocks noChangeArrowheads="1"/>
          </p:cNvSpPr>
          <p:nvPr/>
        </p:nvSpPr>
        <p:spPr bwMode="auto">
          <a:xfrm>
            <a:off x="1676400" y="228600"/>
            <a:ext cx="335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1400" b="1">
                <a:solidFill>
                  <a:srgbClr val="0000FF"/>
                </a:solidFill>
              </a:rPr>
              <a:t>NewYork-Presbyterian System</a:t>
            </a:r>
            <a:r>
              <a:rPr lang="en-US" sz="1600" b="1">
                <a:solidFill>
                  <a:srgbClr val="000000"/>
                </a:solidFill>
              </a:rPr>
              <a:t/>
            </a:r>
            <a:br>
              <a:rPr lang="en-US" sz="1600" b="1">
                <a:solidFill>
                  <a:srgbClr val="000000"/>
                </a:solidFill>
              </a:rPr>
            </a:br>
            <a:r>
              <a:rPr lang="en-US" sz="4000">
                <a:solidFill>
                  <a:srgbClr val="FF0000"/>
                </a:solidFill>
              </a:rPr>
              <a:t>SelectHealth</a:t>
            </a:r>
          </a:p>
        </p:txBody>
      </p:sp>
      <p:pic>
        <p:nvPicPr>
          <p:cNvPr id="8090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52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288904"/>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6"/>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609600" y="457200"/>
            <a:ext cx="7848600" cy="5745163"/>
          </a:xfrm>
        </p:spPr>
      </p:pic>
    </p:spTree>
    <p:extLst>
      <p:ext uri="{BB962C8B-B14F-4D97-AF65-F5344CB8AC3E}">
        <p14:creationId xmlns:p14="http://schemas.microsoft.com/office/powerpoint/2010/main" val="3964309705"/>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457200" y="-61913"/>
            <a:ext cx="8229600" cy="1143001"/>
          </a:xfrm>
        </p:spPr>
        <p:txBody>
          <a:bodyPr/>
          <a:lstStyle/>
          <a:p>
            <a:pPr eaLnBrk="1" hangingPunct="1"/>
            <a:endParaRPr lang="en-US" sz="4000" smtClean="0">
              <a:solidFill>
                <a:schemeClr val="bg1"/>
              </a:solidFill>
            </a:endParaRPr>
          </a:p>
        </p:txBody>
      </p:sp>
      <p:sp>
        <p:nvSpPr>
          <p:cNvPr id="93187" name="Rectangle 3"/>
          <p:cNvSpPr>
            <a:spLocks noGrp="1" noChangeArrowheads="1"/>
          </p:cNvSpPr>
          <p:nvPr>
            <p:ph type="body" idx="4294967295"/>
          </p:nvPr>
        </p:nvSpPr>
        <p:spPr>
          <a:xfrm>
            <a:off x="457200" y="1152525"/>
            <a:ext cx="8213725" cy="3870325"/>
          </a:xfrm>
        </p:spPr>
        <p:txBody>
          <a:bodyPr/>
          <a:lstStyle/>
          <a:p>
            <a:pPr marL="609600" indent="-609600" eaLnBrk="1" hangingPunct="1">
              <a:buFontTx/>
              <a:buNone/>
            </a:pPr>
            <a:endParaRPr lang="en-US" smtClean="0">
              <a:solidFill>
                <a:schemeClr val="bg1"/>
              </a:solidFill>
            </a:endParaRPr>
          </a:p>
        </p:txBody>
      </p:sp>
      <p:sp>
        <p:nvSpPr>
          <p:cNvPr id="6149" name="Rectangle 2"/>
          <p:cNvSpPr>
            <a:spLocks noChangeArrowheads="1"/>
          </p:cNvSpPr>
          <p:nvPr/>
        </p:nvSpPr>
        <p:spPr bwMode="auto">
          <a:xfrm>
            <a:off x="473075" y="51752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800" smtClean="0">
              <a:solidFill>
                <a:srgbClr val="FFFF00"/>
              </a:solidFill>
              <a:latin typeface="Times New Roman" pitchFamily="18" charset="0"/>
              <a:cs typeface="+mn-cs"/>
            </a:endParaRPr>
          </a:p>
        </p:txBody>
      </p:sp>
      <p:pic>
        <p:nvPicPr>
          <p:cNvPr id="93189" name="Picture 2" descr="V:\Developers\Lamine\Projects\Paterson\Patient Portal\Presentation\Screenshot - 8_21_2012 , 11_27_54 AM.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96863"/>
            <a:ext cx="74676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6595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1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4000" b="1" smtClean="0">
                <a:solidFill>
                  <a:srgbClr val="FFFF00"/>
                </a:solidFill>
                <a:latin typeface="Times New Roman" pitchFamily="18" charset="0"/>
              </a:rPr>
              <a:t>Client Intake – Login</a:t>
            </a:r>
          </a:p>
        </p:txBody>
      </p:sp>
      <p:pic>
        <p:nvPicPr>
          <p:cNvPr id="102403" name="Picture 6" descr="Screenshot - 8_12_2010 , 3_29_41 P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1524000"/>
            <a:ext cx="58896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457200" y="-61913"/>
            <a:ext cx="8229600" cy="1143001"/>
          </a:xfrm>
        </p:spPr>
        <p:txBody>
          <a:bodyPr/>
          <a:lstStyle/>
          <a:p>
            <a:pPr eaLnBrk="1" hangingPunct="1"/>
            <a:endParaRPr lang="en-US" sz="4000" smtClean="0">
              <a:solidFill>
                <a:schemeClr val="bg1"/>
              </a:solidFill>
            </a:endParaRPr>
          </a:p>
        </p:txBody>
      </p:sp>
      <p:sp>
        <p:nvSpPr>
          <p:cNvPr id="94211" name="Rectangle 3"/>
          <p:cNvSpPr>
            <a:spLocks noGrp="1" noChangeArrowheads="1"/>
          </p:cNvSpPr>
          <p:nvPr>
            <p:ph type="body" idx="4294967295"/>
          </p:nvPr>
        </p:nvSpPr>
        <p:spPr>
          <a:xfrm>
            <a:off x="457200" y="1152525"/>
            <a:ext cx="8213725" cy="3870325"/>
          </a:xfrm>
        </p:spPr>
        <p:txBody>
          <a:bodyPr/>
          <a:lstStyle/>
          <a:p>
            <a:pPr marL="609600" indent="-609600" eaLnBrk="1" hangingPunct="1">
              <a:buFontTx/>
              <a:buNone/>
            </a:pPr>
            <a:endParaRPr lang="en-US" smtClean="0">
              <a:solidFill>
                <a:schemeClr val="bg1"/>
              </a:solidFill>
            </a:endParaRPr>
          </a:p>
        </p:txBody>
      </p:sp>
      <p:sp>
        <p:nvSpPr>
          <p:cNvPr id="6149" name="Rectangle 2"/>
          <p:cNvSpPr>
            <a:spLocks noChangeArrowheads="1"/>
          </p:cNvSpPr>
          <p:nvPr/>
        </p:nvSpPr>
        <p:spPr bwMode="auto">
          <a:xfrm>
            <a:off x="473075" y="51752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800" smtClean="0">
              <a:solidFill>
                <a:srgbClr val="FFFF00"/>
              </a:solidFill>
              <a:latin typeface="Times New Roman" pitchFamily="18" charset="0"/>
              <a:cs typeface="+mn-cs"/>
            </a:endParaRPr>
          </a:p>
        </p:txBody>
      </p:sp>
      <p:pic>
        <p:nvPicPr>
          <p:cNvPr id="94213" name="Picture 2" descr="C:\Users\laminet\Documents\DonationCoder\ScreenshotCaptor\Screenshots\Screenshot - 8_21_2012 , 11_28_09 AM.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363" y="1455738"/>
            <a:ext cx="8455025"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1179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1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p:txBody>
          <a:bodyPr/>
          <a:lstStyle/>
          <a:p>
            <a:endParaRPr lang="en-US" smtClean="0"/>
          </a:p>
        </p:txBody>
      </p:sp>
      <p:sp>
        <p:nvSpPr>
          <p:cNvPr id="95235" name="Content Placeholder 2"/>
          <p:cNvSpPr>
            <a:spLocks noGrp="1"/>
          </p:cNvSpPr>
          <p:nvPr>
            <p:ph idx="4294967295"/>
          </p:nvPr>
        </p:nvSpPr>
        <p:spPr/>
        <p:txBody>
          <a:bodyPr/>
          <a:lstStyle/>
          <a:p>
            <a:endParaRPr lang="en-US" smtClean="0"/>
          </a:p>
        </p:txBody>
      </p:sp>
      <p:pic>
        <p:nvPicPr>
          <p:cNvPr id="95236" name="Picture 3" descr="C:\Users\laminet\Documents\DonationCoder\ScreenshotCaptor\Screenshots\Screenshot - 8_21_2012 , 11_45_47 AM.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7200" y="865188"/>
            <a:ext cx="82296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807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p:txBody>
          <a:bodyPr/>
          <a:lstStyle/>
          <a:p>
            <a:endParaRPr lang="en-US" smtClean="0"/>
          </a:p>
        </p:txBody>
      </p:sp>
      <p:sp>
        <p:nvSpPr>
          <p:cNvPr id="96259" name="Content Placeholder 2"/>
          <p:cNvSpPr>
            <a:spLocks noGrp="1"/>
          </p:cNvSpPr>
          <p:nvPr>
            <p:ph idx="4294967295"/>
          </p:nvPr>
        </p:nvSpPr>
        <p:spPr/>
        <p:txBody>
          <a:bodyPr/>
          <a:lstStyle/>
          <a:p>
            <a:endParaRPr lang="en-US" smtClean="0"/>
          </a:p>
        </p:txBody>
      </p:sp>
      <p:pic>
        <p:nvPicPr>
          <p:cNvPr id="96260" name="Picture 3" descr="C:\Users\laminet\Documents\DonationCoder\ScreenshotCaptor\Screenshots\Screenshot - 8_21_2012 , 12_04_04 PM.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6063" y="1430338"/>
            <a:ext cx="858202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250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idx="4294967295"/>
          </p:nvPr>
        </p:nvSpPr>
        <p:spPr/>
        <p:txBody>
          <a:bodyPr/>
          <a:lstStyle/>
          <a:p>
            <a:endParaRPr lang="en-US" smtClean="0"/>
          </a:p>
        </p:txBody>
      </p:sp>
      <p:sp>
        <p:nvSpPr>
          <p:cNvPr id="97283" name="Content Placeholder 2"/>
          <p:cNvSpPr>
            <a:spLocks noGrp="1"/>
          </p:cNvSpPr>
          <p:nvPr>
            <p:ph idx="4294967295"/>
          </p:nvPr>
        </p:nvSpPr>
        <p:spPr/>
        <p:txBody>
          <a:bodyPr/>
          <a:lstStyle/>
          <a:p>
            <a:endParaRPr lang="en-US" smtClean="0"/>
          </a:p>
        </p:txBody>
      </p:sp>
      <p:pic>
        <p:nvPicPr>
          <p:cNvPr id="97284" name="Picture 2" descr="C:\Users\laminet\Documents\DonationCoder\ScreenshotCaptor\Screenshots\Screenshot - 8_21_2012 , 12_04_34 PM.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80988" y="1452563"/>
            <a:ext cx="8580437"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2564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p:txBody>
          <a:bodyPr/>
          <a:lstStyle/>
          <a:p>
            <a:endParaRPr lang="en-US" smtClean="0"/>
          </a:p>
        </p:txBody>
      </p:sp>
      <p:sp>
        <p:nvSpPr>
          <p:cNvPr id="98307" name="Content Placeholder 2"/>
          <p:cNvSpPr>
            <a:spLocks noGrp="1"/>
          </p:cNvSpPr>
          <p:nvPr>
            <p:ph idx="4294967295"/>
          </p:nvPr>
        </p:nvSpPr>
        <p:spPr/>
        <p:txBody>
          <a:bodyPr/>
          <a:lstStyle/>
          <a:p>
            <a:endParaRPr lang="en-US" smtClean="0"/>
          </a:p>
        </p:txBody>
      </p:sp>
      <p:pic>
        <p:nvPicPr>
          <p:cNvPr id="98308" name="Picture 4" descr="C:\Users\laminet\Documents\DonationCoder\ScreenshotCaptor\Screenshots\Screenshot - 8_21_2012 , 12_05_35 PM.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5913" y="1117600"/>
            <a:ext cx="86106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0232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457200" y="-61913"/>
            <a:ext cx="8229600" cy="1143001"/>
          </a:xfrm>
        </p:spPr>
        <p:txBody>
          <a:bodyPr/>
          <a:lstStyle/>
          <a:p>
            <a:pPr eaLnBrk="1" hangingPunct="1"/>
            <a:endParaRPr lang="en-US" sz="4000" smtClean="0">
              <a:solidFill>
                <a:schemeClr val="bg1"/>
              </a:solidFill>
            </a:endParaRPr>
          </a:p>
        </p:txBody>
      </p:sp>
      <p:sp>
        <p:nvSpPr>
          <p:cNvPr id="99331" name="Rectangle 3"/>
          <p:cNvSpPr>
            <a:spLocks noGrp="1" noChangeArrowheads="1"/>
          </p:cNvSpPr>
          <p:nvPr>
            <p:ph type="body" idx="4294967295"/>
          </p:nvPr>
        </p:nvSpPr>
        <p:spPr>
          <a:xfrm>
            <a:off x="457200" y="1152525"/>
            <a:ext cx="8213725" cy="3870325"/>
          </a:xfrm>
        </p:spPr>
        <p:txBody>
          <a:bodyPr/>
          <a:lstStyle/>
          <a:p>
            <a:pPr marL="609600" indent="-609600" eaLnBrk="1" hangingPunct="1">
              <a:buFontTx/>
              <a:buNone/>
            </a:pPr>
            <a:endParaRPr lang="en-US" smtClean="0">
              <a:solidFill>
                <a:schemeClr val="bg1"/>
              </a:solidFill>
            </a:endParaRPr>
          </a:p>
        </p:txBody>
      </p:sp>
      <p:sp>
        <p:nvSpPr>
          <p:cNvPr id="6149" name="Rectangle 2"/>
          <p:cNvSpPr>
            <a:spLocks noChangeArrowheads="1"/>
          </p:cNvSpPr>
          <p:nvPr/>
        </p:nvSpPr>
        <p:spPr bwMode="auto">
          <a:xfrm>
            <a:off x="473075" y="51752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800" smtClean="0">
              <a:solidFill>
                <a:srgbClr val="FFFF00"/>
              </a:solidFill>
              <a:latin typeface="Times New Roman" pitchFamily="18" charset="0"/>
              <a:cs typeface="+mn-cs"/>
            </a:endParaRPr>
          </a:p>
        </p:txBody>
      </p:sp>
      <p:pic>
        <p:nvPicPr>
          <p:cNvPr id="99333" name="Picture 2" descr="C:\Users\laminet\Documents\DonationCoder\ScreenshotCaptor\Screenshots\Screenshot - 8_21_2012 , 11_29_54 AM.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5925" y="1987550"/>
            <a:ext cx="832485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0099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1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457200" y="-61913"/>
            <a:ext cx="8229600" cy="1143001"/>
          </a:xfrm>
        </p:spPr>
        <p:txBody>
          <a:bodyPr/>
          <a:lstStyle/>
          <a:p>
            <a:pPr eaLnBrk="1" hangingPunct="1"/>
            <a:endParaRPr lang="en-US" sz="4000" smtClean="0">
              <a:solidFill>
                <a:schemeClr val="bg1"/>
              </a:solidFill>
            </a:endParaRPr>
          </a:p>
        </p:txBody>
      </p:sp>
      <p:sp>
        <p:nvSpPr>
          <p:cNvPr id="100355" name="Rectangle 3"/>
          <p:cNvSpPr>
            <a:spLocks noGrp="1" noChangeArrowheads="1"/>
          </p:cNvSpPr>
          <p:nvPr>
            <p:ph type="body" idx="4294967295"/>
          </p:nvPr>
        </p:nvSpPr>
        <p:spPr>
          <a:xfrm>
            <a:off x="457200" y="1152525"/>
            <a:ext cx="8213725" cy="3870325"/>
          </a:xfrm>
        </p:spPr>
        <p:txBody>
          <a:bodyPr/>
          <a:lstStyle/>
          <a:p>
            <a:pPr marL="609600" indent="-609600" eaLnBrk="1" hangingPunct="1">
              <a:buFontTx/>
              <a:buNone/>
            </a:pPr>
            <a:endParaRPr lang="en-US" smtClean="0">
              <a:solidFill>
                <a:schemeClr val="bg1"/>
              </a:solidFill>
            </a:endParaRPr>
          </a:p>
        </p:txBody>
      </p:sp>
      <p:sp>
        <p:nvSpPr>
          <p:cNvPr id="6149" name="Rectangle 2"/>
          <p:cNvSpPr>
            <a:spLocks noChangeArrowheads="1"/>
          </p:cNvSpPr>
          <p:nvPr/>
        </p:nvSpPr>
        <p:spPr bwMode="auto">
          <a:xfrm>
            <a:off x="473075" y="51752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800" smtClean="0">
              <a:solidFill>
                <a:srgbClr val="FFFF00"/>
              </a:solidFill>
              <a:latin typeface="Times New Roman" pitchFamily="18" charset="0"/>
              <a:cs typeface="+mn-cs"/>
            </a:endParaRPr>
          </a:p>
        </p:txBody>
      </p:sp>
      <p:pic>
        <p:nvPicPr>
          <p:cNvPr id="100357" name="Picture 2" descr="C:\Users\laminet\Documents\DonationCoder\ScreenshotCaptor\Screenshots\Screenshot - 8_21_2012 , 11_30_09 AM.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5" y="1752600"/>
            <a:ext cx="82296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0371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14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5386388"/>
          </a:xfrm>
          <a:prstGeom prst="rect">
            <a:avLst/>
          </a:prstGeom>
          <a:noFill/>
        </p:spPr>
        <p:txBody>
          <a:bodyPr>
            <a:spAutoFit/>
          </a:bodyPr>
          <a:lstStyle/>
          <a:p>
            <a:pPr>
              <a:defRPr/>
            </a:pPr>
            <a:r>
              <a:rPr lang="en-US" sz="3200" i="1" dirty="0">
                <a:solidFill>
                  <a:srgbClr val="FFFF00"/>
                </a:solidFill>
                <a:latin typeface="Calibri"/>
              </a:rPr>
              <a:t>Conclusions….</a:t>
            </a:r>
          </a:p>
          <a:p>
            <a:pPr>
              <a:defRPr/>
            </a:pPr>
            <a:endParaRPr lang="en-US" sz="3200" i="1" dirty="0">
              <a:solidFill>
                <a:srgbClr val="FFFF00"/>
              </a:solidFill>
              <a:latin typeface="Calibri"/>
            </a:endParaRPr>
          </a:p>
          <a:p>
            <a:pPr>
              <a:buFont typeface="Wingdings" pitchFamily="2" charset="2"/>
              <a:buChar char="v"/>
              <a:defRPr/>
            </a:pPr>
            <a:r>
              <a:rPr lang="en-US" sz="2800" dirty="0">
                <a:solidFill>
                  <a:srgbClr val="EEECE1"/>
                </a:solidFill>
                <a:latin typeface="Calibri"/>
              </a:rPr>
              <a:t> Harnessing </a:t>
            </a:r>
            <a:r>
              <a:rPr lang="en-US" sz="2800" i="1" dirty="0">
                <a:solidFill>
                  <a:srgbClr val="EEECE1"/>
                </a:solidFill>
                <a:latin typeface="Calibri"/>
              </a:rPr>
              <a:t>Health Information Exchange (HIE)</a:t>
            </a:r>
            <a:r>
              <a:rPr lang="en-US" sz="2800" dirty="0">
                <a:solidFill>
                  <a:srgbClr val="EEECE1"/>
                </a:solidFill>
                <a:latin typeface="Calibri"/>
              </a:rPr>
              <a:t>, whether internally, regional, or statewide offers many, many important opportunities</a:t>
            </a:r>
          </a:p>
          <a:p>
            <a:pPr>
              <a:defRPr/>
            </a:pPr>
            <a:endParaRPr lang="en-US" sz="2800" dirty="0">
              <a:solidFill>
                <a:srgbClr val="EEECE1"/>
              </a:solidFill>
              <a:latin typeface="Calibri"/>
            </a:endParaRPr>
          </a:p>
          <a:p>
            <a:pPr>
              <a:buFont typeface="Wingdings" pitchFamily="2" charset="2"/>
              <a:buChar char="v"/>
              <a:defRPr/>
            </a:pPr>
            <a:r>
              <a:rPr lang="en-US" sz="2800" dirty="0">
                <a:solidFill>
                  <a:srgbClr val="EEECE1"/>
                </a:solidFill>
                <a:latin typeface="Calibri"/>
              </a:rPr>
              <a:t> Designing and building your system to fully participate in HIE means design with </a:t>
            </a:r>
            <a:r>
              <a:rPr lang="en-US" sz="2800" i="1" dirty="0" err="1">
                <a:solidFill>
                  <a:srgbClr val="EEECE1"/>
                </a:solidFill>
                <a:latin typeface="Calibri"/>
              </a:rPr>
              <a:t>Intraoperability</a:t>
            </a:r>
            <a:r>
              <a:rPr lang="en-US" sz="2800" dirty="0">
                <a:solidFill>
                  <a:srgbClr val="EEECE1"/>
                </a:solidFill>
                <a:latin typeface="Calibri"/>
              </a:rPr>
              <a:t> in mind</a:t>
            </a:r>
          </a:p>
          <a:p>
            <a:pPr>
              <a:buFont typeface="Wingdings" pitchFamily="2" charset="2"/>
              <a:buChar char="v"/>
              <a:defRPr/>
            </a:pPr>
            <a:endParaRPr lang="en-US" sz="2800" dirty="0">
              <a:solidFill>
                <a:srgbClr val="EEECE1"/>
              </a:solidFill>
              <a:latin typeface="Calibri"/>
            </a:endParaRPr>
          </a:p>
          <a:p>
            <a:pPr>
              <a:buFont typeface="Wingdings" pitchFamily="2" charset="2"/>
              <a:buChar char="v"/>
              <a:defRPr/>
            </a:pPr>
            <a:r>
              <a:rPr lang="en-US" sz="2800" dirty="0">
                <a:solidFill>
                  <a:srgbClr val="EEECE1"/>
                </a:solidFill>
                <a:latin typeface="Calibri"/>
              </a:rPr>
              <a:t> Look for </a:t>
            </a:r>
            <a:r>
              <a:rPr lang="en-US" sz="2800" i="1" dirty="0">
                <a:solidFill>
                  <a:srgbClr val="EEECE1"/>
                </a:solidFill>
                <a:latin typeface="Calibri"/>
              </a:rPr>
              <a:t>IT Partners </a:t>
            </a:r>
            <a:r>
              <a:rPr lang="en-US" sz="2800" dirty="0">
                <a:solidFill>
                  <a:srgbClr val="EEECE1"/>
                </a:solidFill>
                <a:latin typeface="Calibri"/>
              </a:rPr>
              <a:t>instead of </a:t>
            </a:r>
            <a:r>
              <a:rPr lang="en-US" sz="2800" i="1" dirty="0">
                <a:solidFill>
                  <a:srgbClr val="EEECE1"/>
                </a:solidFill>
                <a:latin typeface="Calibri"/>
              </a:rPr>
              <a:t>IT Vendors</a:t>
            </a:r>
          </a:p>
          <a:p>
            <a:pPr>
              <a:buFont typeface="Wingdings" pitchFamily="2" charset="2"/>
              <a:buChar char="v"/>
              <a:defRPr/>
            </a:pPr>
            <a:endParaRPr lang="en-US" sz="2800" i="1" dirty="0">
              <a:solidFill>
                <a:srgbClr val="EEECE1"/>
              </a:solidFill>
              <a:latin typeface="Calibri"/>
            </a:endParaRPr>
          </a:p>
          <a:p>
            <a:pPr>
              <a:defRPr/>
            </a:pPr>
            <a:r>
              <a:rPr lang="en-US" sz="2800" i="1" dirty="0">
                <a:solidFill>
                  <a:srgbClr val="EEECE1"/>
                </a:solidFill>
                <a:latin typeface="Calibri"/>
              </a:rPr>
              <a:t> </a:t>
            </a:r>
          </a:p>
        </p:txBody>
      </p:sp>
      <p:pic>
        <p:nvPicPr>
          <p:cNvPr id="82947" name="Picture 2" descr="CropperCapture[5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4953000"/>
            <a:ext cx="2847975"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492699"/>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4267200" cy="584200"/>
          </a:xfrm>
          <a:prstGeom prst="rect">
            <a:avLst/>
          </a:prstGeom>
          <a:noFill/>
        </p:spPr>
        <p:txBody>
          <a:bodyPr>
            <a:spAutoFit/>
          </a:bodyPr>
          <a:lstStyle/>
          <a:p>
            <a:pPr>
              <a:defRPr/>
            </a:pPr>
            <a:r>
              <a:rPr lang="en-US" sz="3200" i="1" dirty="0">
                <a:solidFill>
                  <a:srgbClr val="FFFF00"/>
                </a:solidFill>
                <a:latin typeface="Calibri"/>
              </a:rPr>
              <a:t>A heartfelt thanks…..</a:t>
            </a:r>
          </a:p>
        </p:txBody>
      </p:sp>
      <p:pic>
        <p:nvPicPr>
          <p:cNvPr id="83971" name="Picture 2" descr="CropperCapture[5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371600"/>
            <a:ext cx="54864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TextBox 3"/>
          <p:cNvSpPr txBox="1">
            <a:spLocks noChangeArrowheads="1"/>
          </p:cNvSpPr>
          <p:nvPr/>
        </p:nvSpPr>
        <p:spPr bwMode="auto">
          <a:xfrm>
            <a:off x="6248400" y="2209800"/>
            <a:ext cx="259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i="1">
                <a:solidFill>
                  <a:srgbClr val="EEECE1"/>
                </a:solidFill>
              </a:rPr>
              <a:t>Especially,</a:t>
            </a:r>
          </a:p>
          <a:p>
            <a:pPr eaLnBrk="1" hangingPunct="1"/>
            <a:r>
              <a:rPr lang="en-US" i="1">
                <a:solidFill>
                  <a:srgbClr val="EEECE1"/>
                </a:solidFill>
              </a:rPr>
              <a:t>Adan Cajina</a:t>
            </a:r>
          </a:p>
          <a:p>
            <a:pPr eaLnBrk="1" hangingPunct="1"/>
            <a:r>
              <a:rPr lang="en-US" i="1">
                <a:solidFill>
                  <a:srgbClr val="EEECE1"/>
                </a:solidFill>
              </a:rPr>
              <a:t>Chief, Demonstration and Evaluation Branch</a:t>
            </a:r>
          </a:p>
        </p:txBody>
      </p:sp>
      <p:pic>
        <p:nvPicPr>
          <p:cNvPr id="83973" name="Picture 4" descr="CropperCapture[2].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4114800"/>
            <a:ext cx="21336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248973"/>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43000" y="1524000"/>
            <a:ext cx="68580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9600" y="533400"/>
            <a:ext cx="6553200" cy="523875"/>
          </a:xfrm>
          <a:prstGeom prst="rect">
            <a:avLst/>
          </a:prstGeom>
          <a:noFill/>
        </p:spPr>
        <p:txBody>
          <a:bodyPr>
            <a:spAutoFit/>
          </a:bodyPr>
          <a:lstStyle/>
          <a:p>
            <a:pPr>
              <a:defRPr/>
            </a:pPr>
            <a:r>
              <a:rPr lang="en-US" sz="2800" i="1" dirty="0">
                <a:solidFill>
                  <a:srgbClr val="FFFF00"/>
                </a:solidFill>
                <a:latin typeface="Calibri"/>
              </a:rPr>
              <a:t>The subliminal message….</a:t>
            </a:r>
          </a:p>
        </p:txBody>
      </p:sp>
    </p:spTree>
    <p:extLst>
      <p:ext uri="{BB962C8B-B14F-4D97-AF65-F5344CB8AC3E}">
        <p14:creationId xmlns:p14="http://schemas.microsoft.com/office/powerpoint/2010/main" val="30049681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sz="4000" b="1" smtClean="0">
                <a:solidFill>
                  <a:srgbClr val="FFFF00"/>
                </a:solidFill>
                <a:latin typeface="Times New Roman" pitchFamily="18" charset="0"/>
              </a:rPr>
              <a:t>Features</a:t>
            </a:r>
          </a:p>
        </p:txBody>
      </p:sp>
      <p:sp>
        <p:nvSpPr>
          <p:cNvPr id="146435" name="Rectangle 3"/>
          <p:cNvSpPr>
            <a:spLocks noGrp="1" noChangeArrowheads="1"/>
          </p:cNvSpPr>
          <p:nvPr>
            <p:ph type="body" idx="1"/>
          </p:nvPr>
        </p:nvSpPr>
        <p:spPr/>
        <p:txBody>
          <a:bodyPr/>
          <a:lstStyle/>
          <a:p>
            <a:r>
              <a:rPr lang="en-US" smtClean="0">
                <a:solidFill>
                  <a:schemeClr val="bg1"/>
                </a:solidFill>
              </a:rPr>
              <a:t>Comprehensive Medical Module</a:t>
            </a:r>
          </a:p>
        </p:txBody>
      </p:sp>
      <p:pic>
        <p:nvPicPr>
          <p:cNvPr id="146436" name="Picture 4" descr="SC_e2Hawaii (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2390775"/>
            <a:ext cx="44958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6" descr="SC_e2Hawaii (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3276600"/>
            <a:ext cx="39624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584876"/>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0" y="5638800"/>
            <a:ext cx="9144000" cy="1143000"/>
          </a:xfrm>
        </p:spPr>
        <p:txBody>
          <a:bodyPr/>
          <a:lstStyle/>
          <a:p>
            <a:pPr eaLnBrk="1" hangingPunct="1">
              <a:defRPr/>
            </a:pPr>
            <a:r>
              <a:rPr lang="en-US" sz="1600" dirty="0" smtClean="0">
                <a:solidFill>
                  <a:schemeClr val="bg1">
                    <a:lumMod val="50000"/>
                  </a:schemeClr>
                </a:solidFill>
              </a:rPr>
              <a:t>eCOMPAS</a:t>
            </a:r>
            <a:r>
              <a:rPr lang="en-US" sz="1600" baseline="30000" dirty="0" smtClean="0">
                <a:solidFill>
                  <a:schemeClr val="bg1">
                    <a:lumMod val="50000"/>
                  </a:schemeClr>
                </a:solidFill>
              </a:rPr>
              <a:t>®</a:t>
            </a:r>
            <a:r>
              <a:rPr lang="en-US" sz="1600" dirty="0" smtClean="0">
                <a:solidFill>
                  <a:schemeClr val="bg1">
                    <a:lumMod val="50000"/>
                  </a:schemeClr>
                </a:solidFill>
              </a:rPr>
              <a:t>, e2, e2Hawaii © 2009 RDE Systems Support Group, LLC.  All Rights Reserved.</a:t>
            </a:r>
          </a:p>
        </p:txBody>
      </p:sp>
      <p:sp>
        <p:nvSpPr>
          <p:cNvPr id="4" name="Rectangle 2"/>
          <p:cNvSpPr txBox="1">
            <a:spLocks noChangeArrowheads="1"/>
          </p:cNvSpPr>
          <p:nvPr/>
        </p:nvSpPr>
        <p:spPr bwMode="auto">
          <a:xfrm>
            <a:off x="2286000" y="2362200"/>
            <a:ext cx="4495800" cy="1143000"/>
          </a:xfrm>
          <a:prstGeom prst="rect">
            <a:avLst/>
          </a:prstGeom>
          <a:noFill/>
          <a:ln w="9525">
            <a:noFill/>
            <a:miter lim="800000"/>
            <a:headEnd/>
            <a:tailEnd/>
          </a:ln>
        </p:spPr>
        <p:txBody>
          <a:bodyPr anchor="ctr"/>
          <a:lstStyle/>
          <a:p>
            <a:pPr algn="ctr">
              <a:defRPr/>
            </a:pPr>
            <a:r>
              <a:rPr lang="en-US" sz="4400" kern="0" dirty="0">
                <a:solidFill>
                  <a:srgbClr val="FFFFFF"/>
                </a:solidFill>
                <a:latin typeface="Arial"/>
                <a:cs typeface="+mn-cs"/>
              </a:rPr>
              <a:t>Thank You!</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sz="4000" b="1" smtClean="0">
                <a:solidFill>
                  <a:srgbClr val="FFFF00"/>
                </a:solidFill>
                <a:latin typeface="Times New Roman" pitchFamily="18" charset="0"/>
              </a:rPr>
              <a:t>Features</a:t>
            </a:r>
          </a:p>
        </p:txBody>
      </p:sp>
      <p:sp>
        <p:nvSpPr>
          <p:cNvPr id="144387" name="Rectangle 3"/>
          <p:cNvSpPr>
            <a:spLocks noGrp="1" noChangeArrowheads="1"/>
          </p:cNvSpPr>
          <p:nvPr>
            <p:ph type="body" idx="1"/>
          </p:nvPr>
        </p:nvSpPr>
        <p:spPr/>
        <p:txBody>
          <a:bodyPr/>
          <a:lstStyle/>
          <a:p>
            <a:r>
              <a:rPr lang="en-US" smtClean="0">
                <a:solidFill>
                  <a:schemeClr val="bg1"/>
                </a:solidFill>
              </a:rPr>
              <a:t>Visual Analytics</a:t>
            </a:r>
          </a:p>
        </p:txBody>
      </p:sp>
      <p:pic>
        <p:nvPicPr>
          <p:cNvPr id="144388" name="Picture 5" descr="Screenshot - 5_21_2010 , 12_22_50 P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1368425"/>
            <a:ext cx="40386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9" name="Picture 4" descr="Screenshot - 5_21_2010 , 12_22_38 P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2800350"/>
            <a:ext cx="48990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0" name="Picture 6" descr="Screenshot - 5_21_2010 , 12_23_05 PM"/>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657600" y="3352800"/>
            <a:ext cx="52959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5982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sz="4000" b="1" smtClean="0">
                <a:solidFill>
                  <a:srgbClr val="FFFF00"/>
                </a:solidFill>
                <a:latin typeface="Times New Roman" pitchFamily="18" charset="0"/>
              </a:rPr>
              <a:t>Features</a:t>
            </a:r>
          </a:p>
        </p:txBody>
      </p:sp>
      <p:sp>
        <p:nvSpPr>
          <p:cNvPr id="145411" name="Rectangle 3"/>
          <p:cNvSpPr>
            <a:spLocks noGrp="1" noChangeArrowheads="1"/>
          </p:cNvSpPr>
          <p:nvPr>
            <p:ph type="body" idx="1"/>
          </p:nvPr>
        </p:nvSpPr>
        <p:spPr/>
        <p:txBody>
          <a:bodyPr/>
          <a:lstStyle/>
          <a:p>
            <a:r>
              <a:rPr lang="en-US" smtClean="0">
                <a:solidFill>
                  <a:schemeClr val="bg1"/>
                </a:solidFill>
              </a:rPr>
              <a:t>One-Click RSR</a:t>
            </a:r>
          </a:p>
        </p:txBody>
      </p:sp>
      <p:pic>
        <p:nvPicPr>
          <p:cNvPr id="145412" name="Picture 6" descr="Screenshot - 5_21_2010 , 12_30_41 P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2667000"/>
            <a:ext cx="64008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Picture 7" descr="Screenshot - 5_21_2010 , 12_31_08 P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0" y="1524000"/>
            <a:ext cx="5257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6485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2286000"/>
            <a:ext cx="8229600" cy="1143000"/>
          </a:xfrm>
        </p:spPr>
        <p:txBody>
          <a:bodyPr/>
          <a:lstStyle/>
          <a:p>
            <a:r>
              <a:rPr lang="en-US" sz="3600" b="1" dirty="0" smtClean="0">
                <a:solidFill>
                  <a:srgbClr val="FFFF00"/>
                </a:solidFill>
                <a:latin typeface="Times New Roman" pitchFamily="18" charset="0"/>
              </a:rPr>
              <a:t>State-wide Data Sharing</a:t>
            </a:r>
            <a:endParaRPr lang="en-US" sz="3600" dirty="0" smtClean="0">
              <a:solidFill>
                <a:srgbClr val="FFFF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61913"/>
            <a:ext cx="8229600" cy="1143001"/>
          </a:xfrm>
        </p:spPr>
        <p:txBody>
          <a:bodyPr/>
          <a:lstStyle/>
          <a:p>
            <a:r>
              <a:rPr lang="en-US" sz="3600" b="1" dirty="0" smtClean="0">
                <a:solidFill>
                  <a:srgbClr val="FFFF00"/>
                </a:solidFill>
                <a:latin typeface="Times New Roman" pitchFamily="18" charset="0"/>
              </a:rPr>
              <a:t>Importance and Impact</a:t>
            </a:r>
            <a:endParaRPr lang="en-US" sz="3600" dirty="0" smtClean="0">
              <a:solidFill>
                <a:srgbClr val="FFFF00"/>
              </a:solidFill>
            </a:endParaRPr>
          </a:p>
        </p:txBody>
      </p:sp>
      <p:sp>
        <p:nvSpPr>
          <p:cNvPr id="315395" name="Rectangle 3"/>
          <p:cNvSpPr>
            <a:spLocks noGrp="1" noChangeArrowheads="1"/>
          </p:cNvSpPr>
          <p:nvPr>
            <p:ph type="body" idx="1"/>
          </p:nvPr>
        </p:nvSpPr>
        <p:spPr>
          <a:xfrm>
            <a:off x="1524000" y="1066800"/>
            <a:ext cx="6553200" cy="5705475"/>
          </a:xfrm>
        </p:spPr>
        <p:txBody>
          <a:bodyPr/>
          <a:lstStyle/>
          <a:p>
            <a:pPr marL="609600" indent="-609600">
              <a:lnSpc>
                <a:spcPct val="90000"/>
              </a:lnSpc>
              <a:buFontTx/>
              <a:buAutoNum type="arabicPeriod"/>
            </a:pPr>
            <a:r>
              <a:rPr lang="en-US" sz="2400" dirty="0" smtClean="0">
                <a:solidFill>
                  <a:schemeClr val="bg1"/>
                </a:solidFill>
              </a:rPr>
              <a:t>Time</a:t>
            </a: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r>
              <a:rPr lang="en-US" sz="2400" dirty="0" smtClean="0">
                <a:solidFill>
                  <a:schemeClr val="bg1"/>
                </a:solidFill>
              </a:rPr>
              <a:t>Data quality (Error-reduction and duplication prevention)</a:t>
            </a: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r>
              <a:rPr lang="en-US" sz="2400" dirty="0" smtClean="0">
                <a:solidFill>
                  <a:schemeClr val="bg1"/>
                </a:solidFill>
              </a:rPr>
              <a:t>Data Timeliness (Real-time)</a:t>
            </a:r>
          </a:p>
          <a:p>
            <a:pPr marL="609600" indent="-609600">
              <a:lnSpc>
                <a:spcPct val="90000"/>
              </a:lnSpc>
              <a:buFontTx/>
              <a:buAutoNum type="arabicPeriod"/>
            </a:pPr>
            <a:endParaRPr lang="en-US" sz="2400" dirty="0">
              <a:solidFill>
                <a:schemeClr val="bg1"/>
              </a:solidFill>
            </a:endParaRPr>
          </a:p>
          <a:p>
            <a:pPr marL="609600" indent="-609600">
              <a:lnSpc>
                <a:spcPct val="90000"/>
              </a:lnSpc>
              <a:buFontTx/>
              <a:buAutoNum type="arabicPeriod"/>
            </a:pPr>
            <a:r>
              <a:rPr lang="en-US" sz="2400" dirty="0" smtClean="0">
                <a:solidFill>
                  <a:schemeClr val="bg1"/>
                </a:solidFill>
              </a:rPr>
              <a:t>Coordination of Care</a:t>
            </a: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r>
              <a:rPr lang="en-US" sz="2400" dirty="0" smtClean="0">
                <a:solidFill>
                  <a:schemeClr val="bg1"/>
                </a:solidFill>
              </a:rPr>
              <a:t>Client/Patient Convenience</a:t>
            </a: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r>
              <a:rPr lang="en-US" sz="2400" dirty="0" smtClean="0">
                <a:solidFill>
                  <a:schemeClr val="bg1"/>
                </a:solidFill>
              </a:rPr>
              <a:t>Data Analysis and Reporting</a:t>
            </a:r>
          </a:p>
          <a:p>
            <a:pPr marL="609600" indent="-609600">
              <a:lnSpc>
                <a:spcPct val="90000"/>
              </a:lnSpc>
              <a:buFontTx/>
              <a:buAutoNum type="arabicPeriod"/>
            </a:pPr>
            <a:endParaRPr lang="en-US" sz="2400" dirty="0">
              <a:solidFill>
                <a:schemeClr val="bg1"/>
              </a:solidFill>
            </a:endParaRPr>
          </a:p>
          <a:p>
            <a:pPr marL="609600" indent="-609600">
              <a:lnSpc>
                <a:spcPct val="90000"/>
              </a:lnSpc>
              <a:buFontTx/>
              <a:buAutoNum type="arabicPeriod"/>
            </a:pPr>
            <a:r>
              <a:rPr lang="en-US" sz="2400" dirty="0" smtClean="0">
                <a:solidFill>
                  <a:schemeClr val="bg1"/>
                </a:solidFill>
              </a:rPr>
              <a:t>Duplicative work is stressful!</a:t>
            </a: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endParaRPr lang="en-US" sz="2400" dirty="0" smtClean="0">
              <a:solidFill>
                <a:schemeClr val="bg1"/>
              </a:solidFill>
            </a:endParaRPr>
          </a:p>
          <a:p>
            <a:pPr marL="609600" indent="-609600">
              <a:lnSpc>
                <a:spcPct val="90000"/>
              </a:lnSpc>
              <a:buFontTx/>
              <a:buAutoNum type="arabicPeriod"/>
            </a:pPr>
            <a:endParaRPr lang="en-US" sz="2400" dirty="0" smtClean="0">
              <a:solidFill>
                <a:schemeClr val="bg1"/>
              </a:solidFill>
            </a:endParaRPr>
          </a:p>
          <a:p>
            <a:pPr marL="609600" indent="-609600" algn="ctr">
              <a:lnSpc>
                <a:spcPct val="90000"/>
              </a:lnSpc>
            </a:pPr>
            <a:endParaRPr lang="en-US" sz="2400" dirty="0" smtClean="0">
              <a:solidFill>
                <a:schemeClr val="bg1"/>
              </a:solidFill>
            </a:endParaRPr>
          </a:p>
        </p:txBody>
      </p:sp>
    </p:spTree>
    <p:extLst>
      <p:ext uri="{BB962C8B-B14F-4D97-AF65-F5344CB8AC3E}">
        <p14:creationId xmlns:p14="http://schemas.microsoft.com/office/powerpoint/2010/main" val="15739650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457200" y="457200"/>
            <a:ext cx="8229600" cy="1143000"/>
          </a:xfrm>
        </p:spPr>
        <p:txBody>
          <a:bodyPr/>
          <a:lstStyle/>
          <a:p>
            <a:r>
              <a:rPr lang="en-US" dirty="0"/>
              <a:t>Client Record in a Networked Sharing </a:t>
            </a:r>
            <a:r>
              <a:rPr lang="en-US" dirty="0" smtClean="0"/>
              <a:t>Model – e2Hawaii</a:t>
            </a:r>
            <a:endParaRPr lang="en-US" dirty="0"/>
          </a:p>
        </p:txBody>
      </p:sp>
      <p:graphicFrame>
        <p:nvGraphicFramePr>
          <p:cNvPr id="10" name="Diagram 9"/>
          <p:cNvGraphicFramePr/>
          <p:nvPr>
            <p:extLst>
              <p:ext uri="{D42A27DB-BD31-4B8C-83A1-F6EECF244321}">
                <p14:modId xmlns:p14="http://schemas.microsoft.com/office/powerpoint/2010/main" val="3259341313"/>
              </p:ext>
            </p:extLst>
          </p:nvPr>
        </p:nvGraphicFramePr>
        <p:xfrm>
          <a:off x="1442594" y="2032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65639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457200" y="2286000"/>
            <a:ext cx="8229600" cy="1143000"/>
          </a:xfrm>
        </p:spPr>
        <p:txBody>
          <a:bodyPr/>
          <a:lstStyle/>
          <a:p>
            <a:r>
              <a:rPr lang="en-US" sz="3600" b="1" dirty="0" smtClean="0">
                <a:solidFill>
                  <a:srgbClr val="FFFF00"/>
                </a:solidFill>
                <a:latin typeface="Times New Roman" pitchFamily="18" charset="0"/>
              </a:rPr>
              <a:t>eCOMPAS (e2Hawaii) </a:t>
            </a:r>
            <a:br>
              <a:rPr lang="en-US" sz="3600" b="1" dirty="0" smtClean="0">
                <a:solidFill>
                  <a:srgbClr val="FFFF00"/>
                </a:solidFill>
                <a:latin typeface="Times New Roman" pitchFamily="18" charset="0"/>
              </a:rPr>
            </a:br>
            <a:r>
              <a:rPr lang="en-US" sz="3600" b="1" dirty="0">
                <a:solidFill>
                  <a:srgbClr val="FFFF00"/>
                </a:solidFill>
                <a:latin typeface="Times New Roman" pitchFamily="18" charset="0"/>
              </a:rPr>
              <a:t/>
            </a:r>
            <a:br>
              <a:rPr lang="en-US" sz="3600" b="1" dirty="0">
                <a:solidFill>
                  <a:srgbClr val="FFFF00"/>
                </a:solidFill>
                <a:latin typeface="Times New Roman" pitchFamily="18" charset="0"/>
              </a:rPr>
            </a:br>
            <a:r>
              <a:rPr lang="en-US" sz="3600" b="1" dirty="0" smtClean="0">
                <a:solidFill>
                  <a:srgbClr val="FFFF00"/>
                </a:solidFill>
                <a:latin typeface="Times New Roman" pitchFamily="18" charset="0"/>
              </a:rPr>
              <a:t>Implementation and Data Sharing </a:t>
            </a:r>
            <a:br>
              <a:rPr lang="en-US" sz="3600" b="1" dirty="0" smtClean="0">
                <a:solidFill>
                  <a:srgbClr val="FFFF00"/>
                </a:solidFill>
                <a:latin typeface="Times New Roman" pitchFamily="18" charset="0"/>
              </a:rPr>
            </a:br>
            <a:r>
              <a:rPr lang="en-US" sz="3600" b="1" dirty="0">
                <a:solidFill>
                  <a:srgbClr val="FFFF00"/>
                </a:solidFill>
                <a:latin typeface="Times New Roman" pitchFamily="18" charset="0"/>
              </a:rPr>
              <a:t/>
            </a:r>
            <a:br>
              <a:rPr lang="en-US" sz="3600" b="1" dirty="0">
                <a:solidFill>
                  <a:srgbClr val="FFFF00"/>
                </a:solidFill>
                <a:latin typeface="Times New Roman" pitchFamily="18" charset="0"/>
              </a:rPr>
            </a:br>
            <a:r>
              <a:rPr lang="en-US" sz="3600" b="1" dirty="0" smtClean="0">
                <a:solidFill>
                  <a:srgbClr val="FFFF00"/>
                </a:solidFill>
                <a:latin typeface="Times New Roman" pitchFamily="18" charset="0"/>
              </a:rPr>
              <a:t>Outcomes</a:t>
            </a:r>
            <a:endParaRPr lang="en-US" sz="3600" dirty="0" smtClean="0">
              <a:solidFill>
                <a:srgbClr val="FFFF00"/>
              </a:solidFill>
            </a:endParaRPr>
          </a:p>
        </p:txBody>
      </p:sp>
    </p:spTree>
    <p:extLst>
      <p:ext uri="{BB962C8B-B14F-4D97-AF65-F5344CB8AC3E}">
        <p14:creationId xmlns:p14="http://schemas.microsoft.com/office/powerpoint/2010/main" val="24344940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dissolve">
                                      <p:cBhvr>
                                        <p:cTn id="7" dur="500"/>
                                        <p:tgtEl>
                                          <p:spTgt spid="315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28800"/>
            <a:ext cx="7162800" cy="4554538"/>
          </a:xfrm>
          <a:prstGeom prst="rect">
            <a:avLst/>
          </a:prstGeom>
          <a:noFill/>
        </p:spPr>
        <p:txBody>
          <a:bodyPr>
            <a:spAutoFit/>
          </a:bodyPr>
          <a:lstStyle/>
          <a:p>
            <a:pPr fontAlgn="auto">
              <a:spcBef>
                <a:spcPts val="0"/>
              </a:spcBef>
              <a:spcAft>
                <a:spcPts val="0"/>
              </a:spcAft>
              <a:defRPr/>
            </a:pPr>
            <a:r>
              <a:rPr lang="en-US" sz="2800" b="1" u="sng" cap="small" dirty="0">
                <a:solidFill>
                  <a:srgbClr val="FFFF00"/>
                </a:solidFill>
                <a:latin typeface="Calibri"/>
              </a:rPr>
              <a:t>Workshop Objectives:</a:t>
            </a:r>
            <a:endParaRPr lang="en-US" sz="2400" b="1" u="sng" cap="small" dirty="0">
              <a:solidFill>
                <a:srgbClr val="FFFF00"/>
              </a:solidFill>
              <a:latin typeface="Calibri"/>
            </a:endParaRPr>
          </a:p>
          <a:p>
            <a:pPr fontAlgn="auto">
              <a:spcBef>
                <a:spcPts val="0"/>
              </a:spcBef>
              <a:spcAft>
                <a:spcPts val="0"/>
              </a:spcAft>
              <a:defRPr/>
            </a:pPr>
            <a:r>
              <a:rPr lang="en-US" cap="small" dirty="0">
                <a:solidFill>
                  <a:prstClr val="white"/>
                </a:solidFill>
                <a:latin typeface="Calibri"/>
              </a:rPr>
              <a:t>	</a:t>
            </a:r>
          </a:p>
          <a:p>
            <a:pPr lvl="1" fontAlgn="auto">
              <a:spcBef>
                <a:spcPts val="0"/>
              </a:spcBef>
              <a:spcAft>
                <a:spcPts val="0"/>
              </a:spcAft>
              <a:buFont typeface="Wingdings" pitchFamily="2" charset="2"/>
              <a:buChar char="q"/>
              <a:defRPr/>
            </a:pPr>
            <a:r>
              <a:rPr lang="en-US" cap="small" dirty="0">
                <a:solidFill>
                  <a:prstClr val="white"/>
                </a:solidFill>
                <a:latin typeface="Calibri"/>
              </a:rPr>
              <a:t> </a:t>
            </a:r>
            <a:r>
              <a:rPr lang="en-US" sz="2400" dirty="0">
                <a:solidFill>
                  <a:prstClr val="white"/>
                </a:solidFill>
                <a:latin typeface="Calibri"/>
              </a:rPr>
              <a:t>Describe two examples of HRSA Ryan White supported programs who are utilizing Health Information Exchange (HIE) to improve patient care, care coordination, and RSR reporting. </a:t>
            </a:r>
          </a:p>
          <a:p>
            <a:pPr lvl="1" fontAlgn="auto">
              <a:spcBef>
                <a:spcPts val="0"/>
              </a:spcBef>
              <a:spcAft>
                <a:spcPts val="0"/>
              </a:spcAft>
              <a:buFont typeface="Wingdings" pitchFamily="2" charset="2"/>
              <a:buChar char="q"/>
              <a:defRPr/>
            </a:pPr>
            <a:endParaRPr lang="en-US" sz="2400" dirty="0">
              <a:solidFill>
                <a:prstClr val="white"/>
              </a:solidFill>
              <a:latin typeface="Calibri"/>
            </a:endParaRPr>
          </a:p>
          <a:p>
            <a:pPr lvl="1" fontAlgn="auto">
              <a:spcBef>
                <a:spcPts val="0"/>
              </a:spcBef>
              <a:spcAft>
                <a:spcPts val="0"/>
              </a:spcAft>
              <a:buFont typeface="Wingdings" pitchFamily="2" charset="2"/>
              <a:buChar char="q"/>
              <a:defRPr/>
            </a:pPr>
            <a:r>
              <a:rPr lang="en-US" sz="2400" dirty="0">
                <a:solidFill>
                  <a:prstClr val="white"/>
                </a:solidFill>
                <a:latin typeface="Calibri"/>
              </a:rPr>
              <a:t> Define and Explore opportunities for the RW Community to adopt and utilize state-of-the-art HIE in support of their clinical programs and regulatory reporting responsibilities</a:t>
            </a:r>
            <a:endParaRPr lang="en-US" dirty="0">
              <a:solidFill>
                <a:prstClr val="white"/>
              </a:solidFill>
              <a:latin typeface="Calibri"/>
            </a:endParaRPr>
          </a:p>
          <a:p>
            <a:pPr fontAlgn="auto">
              <a:spcBef>
                <a:spcPts val="0"/>
              </a:spcBef>
              <a:spcAft>
                <a:spcPts val="0"/>
              </a:spcAft>
              <a:defRPr/>
            </a:pPr>
            <a:endParaRPr lang="en-US" sz="2800" cap="small" dirty="0">
              <a:solidFill>
                <a:prstClr val="white"/>
              </a:solidFill>
              <a:latin typeface="Calibri"/>
            </a:endParaRPr>
          </a:p>
        </p:txBody>
      </p:sp>
      <p:sp>
        <p:nvSpPr>
          <p:cNvPr id="3" name="TextBox 2"/>
          <p:cNvSpPr txBox="1"/>
          <p:nvPr/>
        </p:nvSpPr>
        <p:spPr>
          <a:xfrm>
            <a:off x="228600" y="381000"/>
            <a:ext cx="8686800" cy="1230313"/>
          </a:xfrm>
          <a:prstGeom prst="rect">
            <a:avLst/>
          </a:prstGeom>
          <a:noFill/>
        </p:spPr>
        <p:txBody>
          <a:bodyPr>
            <a:spAutoFit/>
          </a:bodyPr>
          <a:lstStyle/>
          <a:p>
            <a:pPr algn="ctr" fontAlgn="auto">
              <a:spcBef>
                <a:spcPts val="0"/>
              </a:spcBef>
              <a:spcAft>
                <a:spcPts val="0"/>
              </a:spcAft>
              <a:defRPr/>
            </a:pPr>
            <a:r>
              <a:rPr lang="en-US" sz="2800" b="1" i="1" cap="small" dirty="0">
                <a:solidFill>
                  <a:srgbClr val="FFFF00"/>
                </a:solidFill>
                <a:latin typeface="Calibri"/>
              </a:rPr>
              <a:t>Health Information Exchange:  </a:t>
            </a:r>
            <a:r>
              <a:rPr lang="en-US" sz="2800" b="1" cap="small" dirty="0">
                <a:solidFill>
                  <a:srgbClr val="FFFF00"/>
                </a:solidFill>
                <a:latin typeface="Calibri"/>
              </a:rPr>
              <a:t>From New York to Hawaii (and everywhere in between)</a:t>
            </a:r>
          </a:p>
          <a:p>
            <a:pPr fontAlgn="auto">
              <a:spcBef>
                <a:spcPts val="0"/>
              </a:spcBef>
              <a:spcAft>
                <a:spcPts val="0"/>
              </a:spcAft>
              <a:defRPr/>
            </a:pPr>
            <a:endParaRPr lang="en-US" dirty="0">
              <a:solidFill>
                <a:srgbClr val="FFFF00"/>
              </a:solidFill>
              <a:latin typeface="Calibri"/>
            </a:endParaRPr>
          </a:p>
        </p:txBody>
      </p:sp>
    </p:spTree>
    <p:extLst>
      <p:ext uri="{BB962C8B-B14F-4D97-AF65-F5344CB8AC3E}">
        <p14:creationId xmlns:p14="http://schemas.microsoft.com/office/powerpoint/2010/main" val="28593573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546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3413" y="990600"/>
            <a:ext cx="725788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4014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5568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5800" y="805626"/>
            <a:ext cx="7937895" cy="536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7054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txBox="1">
            <a:spLocks/>
          </p:cNvSpPr>
          <p:nvPr/>
        </p:nvSpPr>
        <p:spPr bwMode="auto">
          <a:xfrm>
            <a:off x="381000" y="5029200"/>
            <a:ext cx="8305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4400">
              <a:solidFill>
                <a:srgbClr val="FFFFFF"/>
              </a:solidFill>
            </a:endParaRPr>
          </a:p>
        </p:txBody>
      </p:sp>
      <p:pic>
        <p:nvPicPr>
          <p:cNvPr id="14848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228600"/>
            <a:ext cx="86487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4" name="TextBox 3"/>
          <p:cNvSpPr txBox="1">
            <a:spLocks noChangeArrowheads="1"/>
          </p:cNvSpPr>
          <p:nvPr/>
        </p:nvSpPr>
        <p:spPr bwMode="auto">
          <a:xfrm>
            <a:off x="533400" y="5934075"/>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FFFF"/>
                </a:solidFill>
              </a:rPr>
              <a:t>Source: Survey data collected while previous system was used (Reggie) compared to a post-launch survey conducted five months after e2Hawaii (eCOMPAS)  was launched.</a:t>
            </a:r>
          </a:p>
        </p:txBody>
      </p:sp>
    </p:spTree>
    <p:extLst>
      <p:ext uri="{BB962C8B-B14F-4D97-AF65-F5344CB8AC3E}">
        <p14:creationId xmlns:p14="http://schemas.microsoft.com/office/powerpoint/2010/main" val="33600180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txBox="1">
            <a:spLocks/>
          </p:cNvSpPr>
          <p:nvPr/>
        </p:nvSpPr>
        <p:spPr bwMode="auto">
          <a:xfrm>
            <a:off x="457200" y="4953000"/>
            <a:ext cx="8305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4400">
              <a:solidFill>
                <a:srgbClr val="FFFFFF"/>
              </a:solidFill>
            </a:endParaRPr>
          </a:p>
        </p:txBody>
      </p:sp>
      <p:pic>
        <p:nvPicPr>
          <p:cNvPr id="149507"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4463" y="304800"/>
            <a:ext cx="886618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TextBox 5"/>
          <p:cNvSpPr txBox="1">
            <a:spLocks noChangeArrowheads="1"/>
          </p:cNvSpPr>
          <p:nvPr/>
        </p:nvSpPr>
        <p:spPr bwMode="auto">
          <a:xfrm>
            <a:off x="6324600" y="4876800"/>
            <a:ext cx="2286000" cy="923925"/>
          </a:xfrm>
          <a:prstGeom prst="rect">
            <a:avLst/>
          </a:prstGeom>
          <a:solidFill>
            <a:srgbClr val="FFFF00"/>
          </a:solidFill>
          <a:ln w="9525">
            <a:solidFill>
              <a:srgbClr val="00B050"/>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dirty="0">
                <a:solidFill>
                  <a:srgbClr val="000000"/>
                </a:solidFill>
              </a:rPr>
              <a:t>Total of </a:t>
            </a:r>
            <a:r>
              <a:rPr lang="en-US" b="1" dirty="0" smtClean="0">
                <a:solidFill>
                  <a:srgbClr val="000000"/>
                </a:solidFill>
              </a:rPr>
              <a:t>5,659</a:t>
            </a:r>
            <a:r>
              <a:rPr lang="en-US" dirty="0" smtClean="0">
                <a:solidFill>
                  <a:srgbClr val="000000"/>
                </a:solidFill>
              </a:rPr>
              <a:t> </a:t>
            </a:r>
            <a:r>
              <a:rPr lang="en-US" b="1" dirty="0">
                <a:solidFill>
                  <a:srgbClr val="000000"/>
                </a:solidFill>
              </a:rPr>
              <a:t>Hours</a:t>
            </a:r>
            <a:r>
              <a:rPr lang="en-US" dirty="0">
                <a:solidFill>
                  <a:srgbClr val="000000"/>
                </a:solidFill>
              </a:rPr>
              <a:t> Saved by e2Hawaii Each Year</a:t>
            </a:r>
          </a:p>
        </p:txBody>
      </p:sp>
      <p:sp>
        <p:nvSpPr>
          <p:cNvPr id="149509" name="TextBox 4"/>
          <p:cNvSpPr txBox="1">
            <a:spLocks noChangeArrowheads="1"/>
          </p:cNvSpPr>
          <p:nvPr/>
        </p:nvSpPr>
        <p:spPr bwMode="auto">
          <a:xfrm>
            <a:off x="533400" y="5934075"/>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solidFill>
                  <a:srgbClr val="FFFFFF"/>
                </a:solidFill>
              </a:rPr>
              <a:t>An additional 2,000 hours of savings is projected by the Waikiki Health Center based on the </a:t>
            </a:r>
            <a:r>
              <a:rPr lang="en-US" i="1" dirty="0">
                <a:solidFill>
                  <a:srgbClr val="FFFFFF"/>
                </a:solidFill>
              </a:rPr>
              <a:t>e2Hawaii Electronic Health Record Data Exchange Module </a:t>
            </a:r>
            <a:r>
              <a:rPr lang="en-US" dirty="0">
                <a:solidFill>
                  <a:srgbClr val="FFFFFF"/>
                </a:solidFill>
              </a:rPr>
              <a:t>developed by RDE Systems for a </a:t>
            </a:r>
            <a:r>
              <a:rPr lang="en-US" b="1" dirty="0">
                <a:solidFill>
                  <a:srgbClr val="FFFFFF"/>
                </a:solidFill>
              </a:rPr>
              <a:t>total of </a:t>
            </a:r>
            <a:r>
              <a:rPr lang="en-US" b="1" dirty="0">
                <a:solidFill>
                  <a:srgbClr val="FFFF00"/>
                </a:solidFill>
              </a:rPr>
              <a:t>5,659 hours saved per year</a:t>
            </a:r>
            <a:r>
              <a:rPr lang="en-US" b="1" dirty="0">
                <a:solidFill>
                  <a:srgbClr val="FFFFFF"/>
                </a:solidFill>
              </a:rPr>
              <a:t>.</a:t>
            </a:r>
            <a:r>
              <a:rPr lang="en-US" dirty="0">
                <a:solidFill>
                  <a:srgbClr val="FFFFFF"/>
                </a:solidFill>
              </a:rPr>
              <a:t> </a:t>
            </a:r>
          </a:p>
        </p:txBody>
      </p:sp>
    </p:spTree>
    <p:extLst>
      <p:ext uri="{BB962C8B-B14F-4D97-AF65-F5344CB8AC3E}">
        <p14:creationId xmlns:p14="http://schemas.microsoft.com/office/powerpoint/2010/main" val="2146018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1828800" y="2362200"/>
          <a:ext cx="54864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53603" name="Title 1"/>
          <p:cNvSpPr>
            <a:spLocks noGrp="1"/>
          </p:cNvSpPr>
          <p:nvPr>
            <p:ph type="title"/>
          </p:nvPr>
        </p:nvSpPr>
        <p:spPr/>
        <p:txBody>
          <a:bodyPr/>
          <a:lstStyle/>
          <a:p>
            <a:r>
              <a:rPr lang="en-US" sz="3600" b="1" smtClean="0">
                <a:solidFill>
                  <a:srgbClr val="FFFF00"/>
                </a:solidFill>
                <a:latin typeface="Times New Roman" pitchFamily="18" charset="0"/>
              </a:rPr>
              <a:t>Has e2Hawaii</a:t>
            </a:r>
            <a:r>
              <a:rPr lang="en-US" sz="3600" b="1" smtClean="0">
                <a:solidFill>
                  <a:schemeClr val="bg1"/>
                </a:solidFill>
                <a:latin typeface="Times New Roman" pitchFamily="18" charset="0"/>
              </a:rPr>
              <a:t> helped users consistently use reports</a:t>
            </a:r>
            <a:r>
              <a:rPr lang="en-US" sz="3600" b="1" smtClean="0">
                <a:solidFill>
                  <a:srgbClr val="FFFF00"/>
                </a:solidFill>
                <a:latin typeface="Times New Roman" pitchFamily="18" charset="0"/>
              </a:rPr>
              <a:t> to understand demographic, needs, and health outcomes?</a:t>
            </a:r>
          </a:p>
        </p:txBody>
      </p:sp>
      <p:sp>
        <p:nvSpPr>
          <p:cNvPr id="3" name="Content Placeholder 2"/>
          <p:cNvSpPr>
            <a:spLocks noGrp="1"/>
          </p:cNvSpPr>
          <p:nvPr>
            <p:ph idx="1"/>
          </p:nvPr>
        </p:nvSpPr>
        <p:spPr>
          <a:xfrm>
            <a:off x="6172200" y="2743200"/>
            <a:ext cx="2438400" cy="563563"/>
          </a:xfrm>
          <a:solidFill>
            <a:srgbClr val="FFFF00"/>
          </a:solidFill>
          <a:ln>
            <a:solidFill>
              <a:schemeClr val="tx1"/>
            </a:solidFill>
          </a:ln>
        </p:spPr>
        <p:txBody>
          <a:bodyPr>
            <a:normAutofit fontScale="62500" lnSpcReduction="20000"/>
          </a:bodyPr>
          <a:lstStyle/>
          <a:p>
            <a:pPr algn="ctr">
              <a:buFontTx/>
              <a:buNone/>
              <a:defRPr/>
            </a:pPr>
            <a:r>
              <a:rPr lang="en-US" dirty="0" smtClean="0"/>
              <a:t>22% Improvement</a:t>
            </a:r>
            <a:endParaRPr lang="en-US" dirty="0"/>
          </a:p>
        </p:txBody>
      </p:sp>
    </p:spTree>
    <p:extLst>
      <p:ext uri="{BB962C8B-B14F-4D97-AF65-F5344CB8AC3E}">
        <p14:creationId xmlns:p14="http://schemas.microsoft.com/office/powerpoint/2010/main" val="1004934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828800" y="2743200"/>
          <a:ext cx="54864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50531" name="Title 1"/>
          <p:cNvSpPr>
            <a:spLocks noGrp="1"/>
          </p:cNvSpPr>
          <p:nvPr>
            <p:ph type="title"/>
          </p:nvPr>
        </p:nvSpPr>
        <p:spPr>
          <a:xfrm>
            <a:off x="457200" y="609600"/>
            <a:ext cx="8229600" cy="1143000"/>
          </a:xfrm>
        </p:spPr>
        <p:txBody>
          <a:bodyPr/>
          <a:lstStyle/>
          <a:p>
            <a:r>
              <a:rPr lang="en-US" sz="3200" b="1" smtClean="0">
                <a:solidFill>
                  <a:srgbClr val="FFFF00"/>
                </a:solidFill>
                <a:latin typeface="Times New Roman" pitchFamily="18" charset="0"/>
              </a:rPr>
              <a:t>Has e2Hawaii helped users </a:t>
            </a:r>
            <a:r>
              <a:rPr lang="en-US" sz="3200" b="1" smtClean="0">
                <a:solidFill>
                  <a:schemeClr val="bg1"/>
                </a:solidFill>
                <a:latin typeface="Times New Roman" pitchFamily="18" charset="0"/>
              </a:rPr>
              <a:t>view clients’ past treatment history before planning and providing services to consumers </a:t>
            </a:r>
            <a:br>
              <a:rPr lang="en-US" sz="3200" b="1" smtClean="0">
                <a:solidFill>
                  <a:schemeClr val="bg1"/>
                </a:solidFill>
                <a:latin typeface="Times New Roman" pitchFamily="18" charset="0"/>
              </a:rPr>
            </a:br>
            <a:r>
              <a:rPr lang="en-US" sz="3200" b="1" smtClean="0">
                <a:solidFill>
                  <a:srgbClr val="FFFF00"/>
                </a:solidFill>
                <a:latin typeface="Times New Roman" pitchFamily="18" charset="0"/>
              </a:rPr>
              <a:t>prior to each visit?</a:t>
            </a:r>
          </a:p>
        </p:txBody>
      </p:sp>
      <p:sp>
        <p:nvSpPr>
          <p:cNvPr id="3" name="Content Placeholder 2"/>
          <p:cNvSpPr>
            <a:spLocks noGrp="1"/>
          </p:cNvSpPr>
          <p:nvPr>
            <p:ph idx="1"/>
          </p:nvPr>
        </p:nvSpPr>
        <p:spPr>
          <a:xfrm>
            <a:off x="5105400" y="3505200"/>
            <a:ext cx="2667000" cy="563563"/>
          </a:xfrm>
          <a:solidFill>
            <a:srgbClr val="FFFF00"/>
          </a:solidFill>
          <a:ln>
            <a:solidFill>
              <a:schemeClr val="tx1"/>
            </a:solidFill>
          </a:ln>
        </p:spPr>
        <p:txBody>
          <a:bodyPr>
            <a:normAutofit fontScale="70000" lnSpcReduction="20000"/>
          </a:bodyPr>
          <a:lstStyle/>
          <a:p>
            <a:pPr algn="ctr">
              <a:buFontTx/>
              <a:buNone/>
              <a:defRPr/>
            </a:pPr>
            <a:r>
              <a:rPr lang="en-US" dirty="0" smtClean="0"/>
              <a:t>160% Improvement</a:t>
            </a:r>
            <a:endParaRPr lang="en-US" dirty="0"/>
          </a:p>
        </p:txBody>
      </p:sp>
    </p:spTree>
    <p:extLst>
      <p:ext uri="{BB962C8B-B14F-4D97-AF65-F5344CB8AC3E}">
        <p14:creationId xmlns:p14="http://schemas.microsoft.com/office/powerpoint/2010/main" val="31000425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533400" y="3429000"/>
            <a:ext cx="8229600" cy="1143000"/>
          </a:xfrm>
        </p:spPr>
        <p:txBody>
          <a:bodyPr/>
          <a:lstStyle/>
          <a:p>
            <a:r>
              <a:rPr lang="en-US" sz="4000" b="1" dirty="0" smtClean="0">
                <a:solidFill>
                  <a:srgbClr val="FFFF00"/>
                </a:solidFill>
                <a:latin typeface="Times New Roman" pitchFamily="18" charset="0"/>
              </a:rPr>
              <a:t/>
            </a:r>
            <a:br>
              <a:rPr lang="en-US" sz="4000" b="1" dirty="0" smtClean="0">
                <a:solidFill>
                  <a:srgbClr val="FFFF00"/>
                </a:solidFill>
                <a:latin typeface="Times New Roman" pitchFamily="18" charset="0"/>
              </a:rPr>
            </a:br>
            <a:r>
              <a:rPr lang="en-US" sz="4000" b="1" dirty="0" smtClean="0">
                <a:solidFill>
                  <a:srgbClr val="FFFF00"/>
                </a:solidFill>
                <a:latin typeface="Times New Roman" pitchFamily="18" charset="0"/>
              </a:rPr>
              <a:t>Part C SPNS Vignette: </a:t>
            </a:r>
            <a:br>
              <a:rPr lang="en-US" sz="4000" b="1" dirty="0" smtClean="0">
                <a:solidFill>
                  <a:srgbClr val="FFFF00"/>
                </a:solidFill>
                <a:latin typeface="Times New Roman" pitchFamily="18" charset="0"/>
              </a:rPr>
            </a:br>
            <a:r>
              <a:rPr lang="en-US" sz="4000" b="1" dirty="0" smtClean="0">
                <a:solidFill>
                  <a:schemeClr val="bg1"/>
                </a:solidFill>
                <a:latin typeface="Times New Roman" pitchFamily="18" charset="0"/>
              </a:rPr>
              <a:t/>
            </a:r>
            <a:br>
              <a:rPr lang="en-US" sz="4000" b="1" dirty="0" smtClean="0">
                <a:solidFill>
                  <a:schemeClr val="bg1"/>
                </a:solidFill>
                <a:latin typeface="Times New Roman" pitchFamily="18" charset="0"/>
              </a:rPr>
            </a:br>
            <a:r>
              <a:rPr lang="en-US" sz="4000" b="1" dirty="0" smtClean="0">
                <a:solidFill>
                  <a:schemeClr val="bg1"/>
                </a:solidFill>
                <a:latin typeface="Times New Roman" pitchFamily="18" charset="0"/>
              </a:rPr>
              <a:t>Using SPNS to Transform </a:t>
            </a:r>
            <a:br>
              <a:rPr lang="en-US" sz="4000" b="1" dirty="0" smtClean="0">
                <a:solidFill>
                  <a:schemeClr val="bg1"/>
                </a:solidFill>
                <a:latin typeface="Times New Roman" pitchFamily="18" charset="0"/>
              </a:rPr>
            </a:br>
            <a:r>
              <a:rPr lang="en-US" sz="4000" b="1" dirty="0" smtClean="0">
                <a:solidFill>
                  <a:schemeClr val="bg1"/>
                </a:solidFill>
                <a:latin typeface="Times New Roman" pitchFamily="18" charset="0"/>
              </a:rPr>
              <a:t>Client Level Data Requirements to Drive State-Wide Electronic Health Information Exchange</a:t>
            </a:r>
          </a:p>
        </p:txBody>
      </p:sp>
      <p:pic>
        <p:nvPicPr>
          <p:cNvPr id="158723" name="Picture 3" descr="C:\Documents and Settings\mikef\Desktop\Wakiki-log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914400"/>
            <a:ext cx="8458200" cy="1171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6868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1219200" y="4770438"/>
            <a:ext cx="1676400" cy="2087562"/>
            <a:chOff x="144" y="3005"/>
            <a:chExt cx="1056" cy="1315"/>
          </a:xfrm>
        </p:grpSpPr>
        <p:pic>
          <p:nvPicPr>
            <p:cNvPr id="159782" name="Picture 8" descr="Arrow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2" y="3005"/>
              <a:ext cx="30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83" name="Oval 23"/>
            <p:cNvSpPr>
              <a:spLocks noChangeArrowheads="1"/>
            </p:cNvSpPr>
            <p:nvPr/>
          </p:nvSpPr>
          <p:spPr bwMode="auto">
            <a:xfrm>
              <a:off x="144" y="3302"/>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p>
              <a:endParaRPr lang="en-US">
                <a:solidFill>
                  <a:srgbClr val="000000"/>
                </a:solidFill>
              </a:endParaRPr>
            </a:p>
          </p:txBody>
        </p:sp>
        <p:sp>
          <p:nvSpPr>
            <p:cNvPr id="159784" name="Text Box 24"/>
            <p:cNvSpPr txBox="1">
              <a:spLocks noChangeArrowheads="1"/>
            </p:cNvSpPr>
            <p:nvPr/>
          </p:nvSpPr>
          <p:spPr bwMode="auto">
            <a:xfrm>
              <a:off x="174" y="3321"/>
              <a:ext cx="1017"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u="sng">
                  <a:solidFill>
                    <a:srgbClr val="FFFFFF"/>
                  </a:solidFill>
                  <a:latin typeface="Arial Black" pitchFamily="34" charset="0"/>
                </a:rPr>
                <a:t>For:</a:t>
              </a:r>
              <a:br>
                <a:rPr lang="en-US" sz="1600" u="sng">
                  <a:solidFill>
                    <a:srgbClr val="FFFFFF"/>
                  </a:solidFill>
                  <a:latin typeface="Arial Black" pitchFamily="34" charset="0"/>
                </a:rPr>
              </a:br>
              <a:endParaRPr lang="en-US" sz="1600" u="sng">
                <a:solidFill>
                  <a:srgbClr val="FFFFFF"/>
                </a:solidFill>
                <a:latin typeface="Arial Black" pitchFamily="34" charset="0"/>
              </a:endParaRPr>
            </a:p>
            <a:p>
              <a:pPr algn="ctr" eaLnBrk="1" hangingPunct="1"/>
              <a:r>
                <a:rPr lang="en-US" sz="1600">
                  <a:solidFill>
                    <a:srgbClr val="FFFFFF"/>
                  </a:solidFill>
                  <a:latin typeface="Arial Black" pitchFamily="34" charset="0"/>
                </a:rPr>
                <a:t>Practice </a:t>
              </a:r>
            </a:p>
            <a:p>
              <a:pPr algn="ctr" eaLnBrk="1" hangingPunct="1"/>
              <a:r>
                <a:rPr lang="en-US" sz="1600">
                  <a:solidFill>
                    <a:srgbClr val="FFFFFF"/>
                  </a:solidFill>
                  <a:latin typeface="Arial Black" pitchFamily="34" charset="0"/>
                </a:rPr>
                <a:t>Management</a:t>
              </a:r>
            </a:p>
            <a:p>
              <a:pPr algn="ctr" eaLnBrk="1" hangingPunct="1"/>
              <a:r>
                <a:rPr lang="en-US" sz="1600">
                  <a:solidFill>
                    <a:srgbClr val="FFFFFF"/>
                  </a:solidFill>
                  <a:latin typeface="Arial Black" pitchFamily="34" charset="0"/>
                </a:rPr>
                <a:t>and EMR</a:t>
              </a:r>
            </a:p>
          </p:txBody>
        </p:sp>
      </p:grpSp>
      <p:sp>
        <p:nvSpPr>
          <p:cNvPr id="420867" name="Text Box 3"/>
          <p:cNvSpPr txBox="1">
            <a:spLocks noChangeArrowheads="1"/>
          </p:cNvSpPr>
          <p:nvPr/>
        </p:nvSpPr>
        <p:spPr bwMode="auto">
          <a:xfrm>
            <a:off x="1524000" y="0"/>
            <a:ext cx="5867400" cy="579438"/>
          </a:xfrm>
          <a:prstGeom prst="rect">
            <a:avLst/>
          </a:prstGeom>
          <a:noFill/>
          <a:ln w="9525">
            <a:noFill/>
            <a:miter lim="800000"/>
            <a:headEnd/>
            <a:tailEnd/>
          </a:ln>
          <a:effectLst/>
        </p:spPr>
        <p:txBody>
          <a:bodyPr>
            <a:spAutoFit/>
          </a:bodyPr>
          <a:lstStyle/>
          <a:p>
            <a:pPr algn="ctr">
              <a:spcBef>
                <a:spcPct val="50000"/>
              </a:spcBef>
              <a:defRPr/>
            </a:pPr>
            <a:r>
              <a:rPr lang="en-US" sz="3200" u="sng">
                <a:solidFill>
                  <a:srgbClr val="FFFFFF"/>
                </a:solidFill>
                <a:effectLst>
                  <a:outerShdw blurRad="38100" dist="38100" dir="2700000" algn="tl">
                    <a:srgbClr val="000000"/>
                  </a:outerShdw>
                </a:effectLst>
                <a:latin typeface="Arial Black" pitchFamily="34" charset="0"/>
              </a:rPr>
              <a:t>The Old Way</a:t>
            </a:r>
          </a:p>
        </p:txBody>
      </p:sp>
      <p:grpSp>
        <p:nvGrpSpPr>
          <p:cNvPr id="3" name="Group 68"/>
          <p:cNvGrpSpPr>
            <a:grpSpLocks/>
          </p:cNvGrpSpPr>
          <p:nvPr/>
        </p:nvGrpSpPr>
        <p:grpSpPr bwMode="auto">
          <a:xfrm>
            <a:off x="3657600" y="838200"/>
            <a:ext cx="1676400" cy="1616075"/>
            <a:chOff x="1680" y="528"/>
            <a:chExt cx="1056" cy="1018"/>
          </a:xfrm>
        </p:grpSpPr>
        <p:sp>
          <p:nvSpPr>
            <p:cNvPr id="159779" name="Oval 30"/>
            <p:cNvSpPr>
              <a:spLocks noChangeArrowheads="1"/>
            </p:cNvSpPr>
            <p:nvPr/>
          </p:nvSpPr>
          <p:spPr bwMode="auto">
            <a:xfrm>
              <a:off x="1680" y="528"/>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p>
              <a:endParaRPr lang="en-US">
                <a:solidFill>
                  <a:srgbClr val="000000"/>
                </a:solidFill>
              </a:endParaRPr>
            </a:p>
          </p:txBody>
        </p:sp>
        <p:sp>
          <p:nvSpPr>
            <p:cNvPr id="159780" name="Text Box 31"/>
            <p:cNvSpPr txBox="1">
              <a:spLocks noChangeArrowheads="1"/>
            </p:cNvSpPr>
            <p:nvPr/>
          </p:nvSpPr>
          <p:spPr bwMode="auto">
            <a:xfrm>
              <a:off x="1695" y="625"/>
              <a:ext cx="104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a:solidFill>
                    <a:srgbClr val="FFFFFF"/>
                  </a:solidFill>
                  <a:latin typeface="Arial Black" pitchFamily="34" charset="0"/>
                </a:rPr>
                <a:t>Manual</a:t>
              </a:r>
            </a:p>
            <a:p>
              <a:pPr algn="ctr" eaLnBrk="1" hangingPunct="1"/>
              <a:r>
                <a:rPr lang="en-US" sz="2000">
                  <a:solidFill>
                    <a:srgbClr val="FFFFFF"/>
                  </a:solidFill>
                  <a:latin typeface="Arial Black" pitchFamily="34" charset="0"/>
                </a:rPr>
                <a:t>Data Entry</a:t>
              </a:r>
            </a:p>
          </p:txBody>
        </p:sp>
        <p:pic>
          <p:nvPicPr>
            <p:cNvPr id="159781" name="Picture 33" descr="keyboard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30" y="1072"/>
              <a:ext cx="76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70"/>
          <p:cNvGrpSpPr>
            <a:grpSpLocks/>
          </p:cNvGrpSpPr>
          <p:nvPr/>
        </p:nvGrpSpPr>
        <p:grpSpPr bwMode="auto">
          <a:xfrm>
            <a:off x="3657600" y="4730750"/>
            <a:ext cx="1676400" cy="2127250"/>
            <a:chOff x="1680" y="2980"/>
            <a:chExt cx="1056" cy="1340"/>
          </a:xfrm>
        </p:grpSpPr>
        <p:pic>
          <p:nvPicPr>
            <p:cNvPr id="159776" name="Picture 37" descr="Arrow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52" y="2980"/>
              <a:ext cx="30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77" name="Oval 40"/>
            <p:cNvSpPr>
              <a:spLocks noChangeArrowheads="1"/>
            </p:cNvSpPr>
            <p:nvPr/>
          </p:nvSpPr>
          <p:spPr bwMode="auto">
            <a:xfrm>
              <a:off x="1680" y="3302"/>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p>
              <a:endParaRPr lang="en-US">
                <a:solidFill>
                  <a:srgbClr val="000000"/>
                </a:solidFill>
              </a:endParaRPr>
            </a:p>
          </p:txBody>
        </p:sp>
        <p:sp>
          <p:nvSpPr>
            <p:cNvPr id="159778" name="Text Box 41"/>
            <p:cNvSpPr txBox="1">
              <a:spLocks noChangeArrowheads="1"/>
            </p:cNvSpPr>
            <p:nvPr/>
          </p:nvSpPr>
          <p:spPr bwMode="auto">
            <a:xfrm>
              <a:off x="1774" y="3322"/>
              <a:ext cx="85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u="sng">
                  <a:solidFill>
                    <a:srgbClr val="FFFFFF"/>
                  </a:solidFill>
                  <a:latin typeface="Arial Black" pitchFamily="34" charset="0"/>
                </a:rPr>
                <a:t>For:</a:t>
              </a:r>
              <a:br>
                <a:rPr lang="en-US" sz="1600" u="sng">
                  <a:solidFill>
                    <a:srgbClr val="FFFFFF"/>
                  </a:solidFill>
                  <a:latin typeface="Arial Black" pitchFamily="34" charset="0"/>
                </a:rPr>
              </a:br>
              <a:endParaRPr lang="en-US" sz="1600" u="sng">
                <a:solidFill>
                  <a:srgbClr val="FFFFFF"/>
                </a:solidFill>
                <a:latin typeface="Arial Black" pitchFamily="34" charset="0"/>
              </a:endParaRPr>
            </a:p>
            <a:p>
              <a:pPr algn="ctr" eaLnBrk="1" hangingPunct="1"/>
              <a:r>
                <a:rPr lang="en-US" sz="1600">
                  <a:solidFill>
                    <a:srgbClr val="FFFFFF"/>
                  </a:solidFill>
                  <a:latin typeface="Arial Black" pitchFamily="34" charset="0"/>
                </a:rPr>
                <a:t>Part B</a:t>
              </a:r>
            </a:p>
            <a:p>
              <a:pPr algn="ctr" eaLnBrk="1" hangingPunct="1"/>
              <a:r>
                <a:rPr lang="en-US" sz="1600">
                  <a:solidFill>
                    <a:srgbClr val="FFFFFF"/>
                  </a:solidFill>
                  <a:latin typeface="Arial Black" pitchFamily="34" charset="0"/>
                </a:rPr>
                <a:t>Billing and</a:t>
              </a:r>
            </a:p>
            <a:p>
              <a:pPr algn="ctr" eaLnBrk="1" hangingPunct="1"/>
              <a:r>
                <a:rPr lang="en-US" sz="1600">
                  <a:solidFill>
                    <a:srgbClr val="FFFFFF"/>
                  </a:solidFill>
                  <a:latin typeface="Arial Black" pitchFamily="34" charset="0"/>
                </a:rPr>
                <a:t>Reporting</a:t>
              </a:r>
            </a:p>
          </p:txBody>
        </p:sp>
      </p:grpSp>
      <p:grpSp>
        <p:nvGrpSpPr>
          <p:cNvPr id="5" name="Group 69"/>
          <p:cNvGrpSpPr>
            <a:grpSpLocks/>
          </p:cNvGrpSpPr>
          <p:nvPr/>
        </p:nvGrpSpPr>
        <p:grpSpPr bwMode="auto">
          <a:xfrm>
            <a:off x="3657600" y="2524125"/>
            <a:ext cx="1676400" cy="2139950"/>
            <a:chOff x="1680" y="1590"/>
            <a:chExt cx="1056" cy="1348"/>
          </a:xfrm>
        </p:grpSpPr>
        <p:sp>
          <p:nvSpPr>
            <p:cNvPr id="159772" name="Oval 34"/>
            <p:cNvSpPr>
              <a:spLocks noChangeArrowheads="1"/>
            </p:cNvSpPr>
            <p:nvPr/>
          </p:nvSpPr>
          <p:spPr bwMode="auto">
            <a:xfrm>
              <a:off x="1680" y="1920"/>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p>
              <a:endParaRPr lang="en-US">
                <a:solidFill>
                  <a:srgbClr val="000000"/>
                </a:solidFill>
              </a:endParaRPr>
            </a:p>
          </p:txBody>
        </p:sp>
        <p:pic>
          <p:nvPicPr>
            <p:cNvPr id="159773" name="Picture 46" descr="Arrow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45" y="1590"/>
              <a:ext cx="30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74" name="Text Box 49"/>
            <p:cNvSpPr txBox="1">
              <a:spLocks noChangeArrowheads="1"/>
            </p:cNvSpPr>
            <p:nvPr/>
          </p:nvSpPr>
          <p:spPr bwMode="auto">
            <a:xfrm>
              <a:off x="1837" y="2013"/>
              <a:ext cx="7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a:solidFill>
                    <a:srgbClr val="FFFFFF"/>
                  </a:solidFill>
                  <a:latin typeface="Arial Black" pitchFamily="34" charset="0"/>
                </a:rPr>
                <a:t>Reggie</a:t>
              </a:r>
            </a:p>
          </p:txBody>
        </p:sp>
        <p:pic>
          <p:nvPicPr>
            <p:cNvPr id="159775" name="Picture 5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01" y="2256"/>
              <a:ext cx="81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65"/>
          <p:cNvGrpSpPr>
            <a:grpSpLocks/>
          </p:cNvGrpSpPr>
          <p:nvPr/>
        </p:nvGrpSpPr>
        <p:grpSpPr bwMode="auto">
          <a:xfrm>
            <a:off x="1219200" y="838200"/>
            <a:ext cx="1676400" cy="1616075"/>
            <a:chOff x="144" y="528"/>
            <a:chExt cx="1056" cy="1018"/>
          </a:xfrm>
        </p:grpSpPr>
        <p:sp>
          <p:nvSpPr>
            <p:cNvPr id="159769" name="Oval 55"/>
            <p:cNvSpPr>
              <a:spLocks noChangeArrowheads="1"/>
            </p:cNvSpPr>
            <p:nvPr/>
          </p:nvSpPr>
          <p:spPr bwMode="auto">
            <a:xfrm>
              <a:off x="144" y="528"/>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p>
              <a:endParaRPr lang="en-US">
                <a:solidFill>
                  <a:srgbClr val="000000"/>
                </a:solidFill>
              </a:endParaRPr>
            </a:p>
          </p:txBody>
        </p:sp>
        <p:sp>
          <p:nvSpPr>
            <p:cNvPr id="159770" name="Text Box 56"/>
            <p:cNvSpPr txBox="1">
              <a:spLocks noChangeArrowheads="1"/>
            </p:cNvSpPr>
            <p:nvPr/>
          </p:nvSpPr>
          <p:spPr bwMode="auto">
            <a:xfrm>
              <a:off x="159" y="625"/>
              <a:ext cx="104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a:solidFill>
                    <a:srgbClr val="FFFFFF"/>
                  </a:solidFill>
                  <a:latin typeface="Arial Black" pitchFamily="34" charset="0"/>
                </a:rPr>
                <a:t>Manual</a:t>
              </a:r>
            </a:p>
            <a:p>
              <a:pPr algn="ctr" eaLnBrk="1" hangingPunct="1"/>
              <a:r>
                <a:rPr lang="en-US" sz="2000">
                  <a:solidFill>
                    <a:srgbClr val="FFFFFF"/>
                  </a:solidFill>
                  <a:latin typeface="Arial Black" pitchFamily="34" charset="0"/>
                </a:rPr>
                <a:t>Data Entry</a:t>
              </a:r>
            </a:p>
          </p:txBody>
        </p:sp>
        <p:pic>
          <p:nvPicPr>
            <p:cNvPr id="159771" name="Picture 57" descr="keyboard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4" y="1072"/>
              <a:ext cx="76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71"/>
          <p:cNvGrpSpPr>
            <a:grpSpLocks/>
          </p:cNvGrpSpPr>
          <p:nvPr/>
        </p:nvGrpSpPr>
        <p:grpSpPr bwMode="auto">
          <a:xfrm>
            <a:off x="6096000" y="838200"/>
            <a:ext cx="1676400" cy="1616075"/>
            <a:chOff x="3216" y="528"/>
            <a:chExt cx="1056" cy="1018"/>
          </a:xfrm>
        </p:grpSpPr>
        <p:sp>
          <p:nvSpPr>
            <p:cNvPr id="159766" name="Oval 58"/>
            <p:cNvSpPr>
              <a:spLocks noChangeArrowheads="1"/>
            </p:cNvSpPr>
            <p:nvPr/>
          </p:nvSpPr>
          <p:spPr bwMode="auto">
            <a:xfrm>
              <a:off x="3216" y="528"/>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p>
              <a:endParaRPr lang="en-US">
                <a:solidFill>
                  <a:srgbClr val="000000"/>
                </a:solidFill>
              </a:endParaRPr>
            </a:p>
          </p:txBody>
        </p:sp>
        <p:sp>
          <p:nvSpPr>
            <p:cNvPr id="159767" name="Text Box 59"/>
            <p:cNvSpPr txBox="1">
              <a:spLocks noChangeArrowheads="1"/>
            </p:cNvSpPr>
            <p:nvPr/>
          </p:nvSpPr>
          <p:spPr bwMode="auto">
            <a:xfrm>
              <a:off x="3231" y="625"/>
              <a:ext cx="104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a:solidFill>
                    <a:srgbClr val="FFFFFF"/>
                  </a:solidFill>
                  <a:latin typeface="Arial Black" pitchFamily="34" charset="0"/>
                </a:rPr>
                <a:t>Manual</a:t>
              </a:r>
            </a:p>
            <a:p>
              <a:pPr algn="ctr" eaLnBrk="1" hangingPunct="1"/>
              <a:r>
                <a:rPr lang="en-US" sz="2000">
                  <a:solidFill>
                    <a:srgbClr val="FFFFFF"/>
                  </a:solidFill>
                  <a:latin typeface="Arial Black" pitchFamily="34" charset="0"/>
                </a:rPr>
                <a:t>Data Entry</a:t>
              </a:r>
            </a:p>
          </p:txBody>
        </p:sp>
        <p:pic>
          <p:nvPicPr>
            <p:cNvPr id="159768" name="Picture 60" descr="keyboard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66" y="1072"/>
              <a:ext cx="76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66"/>
          <p:cNvGrpSpPr>
            <a:grpSpLocks/>
          </p:cNvGrpSpPr>
          <p:nvPr/>
        </p:nvGrpSpPr>
        <p:grpSpPr bwMode="auto">
          <a:xfrm>
            <a:off x="1219200" y="2514600"/>
            <a:ext cx="1676400" cy="2225675"/>
            <a:chOff x="144" y="1584"/>
            <a:chExt cx="1056" cy="1402"/>
          </a:xfrm>
        </p:grpSpPr>
        <p:sp>
          <p:nvSpPr>
            <p:cNvPr id="159762" name="Oval 3"/>
            <p:cNvSpPr>
              <a:spLocks noChangeArrowheads="1"/>
            </p:cNvSpPr>
            <p:nvPr/>
          </p:nvSpPr>
          <p:spPr bwMode="auto">
            <a:xfrm>
              <a:off x="144" y="1968"/>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p>
              <a:endParaRPr lang="en-US">
                <a:solidFill>
                  <a:srgbClr val="000000"/>
                </a:solidFill>
              </a:endParaRPr>
            </a:p>
          </p:txBody>
        </p:sp>
        <p:pic>
          <p:nvPicPr>
            <p:cNvPr id="159763" name="Picture 4" descr="database ico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0" y="2054"/>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64" name="WordArt 5"/>
            <p:cNvSpPr>
              <a:spLocks noChangeArrowheads="1" noChangeShapeType="1" noTextEdit="1"/>
            </p:cNvSpPr>
            <p:nvPr/>
          </p:nvSpPr>
          <p:spPr bwMode="auto">
            <a:xfrm>
              <a:off x="240" y="2256"/>
              <a:ext cx="864" cy="494"/>
            </a:xfrm>
            <a:prstGeom prst="rect">
              <a:avLst/>
            </a:prstGeom>
          </p:spPr>
          <p:txBody>
            <a:bodyPr wrap="none" fromWordArt="1">
              <a:prstTxWarp prst="textPlain">
                <a:avLst>
                  <a:gd name="adj" fmla="val 50000"/>
                </a:avLst>
              </a:prstTxWarp>
            </a:bodyPr>
            <a:lstStyle/>
            <a:p>
              <a:pPr algn="ctr"/>
              <a:r>
                <a:rPr lang="en-US" sz="3600" kern="10">
                  <a:ln w="12700">
                    <a:solidFill>
                      <a:srgbClr val="000000"/>
                    </a:solidFill>
                    <a:round/>
                    <a:headEnd/>
                    <a:tailEnd/>
                  </a:ln>
                  <a:solidFill>
                    <a:srgbClr val="FFFFFF"/>
                  </a:solidFill>
                  <a:latin typeface="Arial Black"/>
                </a:rPr>
                <a:t>Certified</a:t>
              </a:r>
            </a:p>
            <a:p>
              <a:pPr algn="ctr"/>
              <a:r>
                <a:rPr lang="en-US" sz="3600" kern="10">
                  <a:ln w="12700">
                    <a:solidFill>
                      <a:srgbClr val="000000"/>
                    </a:solidFill>
                    <a:round/>
                    <a:headEnd/>
                    <a:tailEnd/>
                  </a:ln>
                  <a:solidFill>
                    <a:srgbClr val="FFFFFF"/>
                  </a:solidFill>
                  <a:latin typeface="Arial Black"/>
                </a:rPr>
                <a:t>EHR</a:t>
              </a:r>
            </a:p>
          </p:txBody>
        </p:sp>
        <p:pic>
          <p:nvPicPr>
            <p:cNvPr id="159765" name="Picture 61" descr="Arrow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8" y="1584"/>
              <a:ext cx="30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72"/>
          <p:cNvGrpSpPr>
            <a:grpSpLocks/>
          </p:cNvGrpSpPr>
          <p:nvPr/>
        </p:nvGrpSpPr>
        <p:grpSpPr bwMode="auto">
          <a:xfrm>
            <a:off x="6096000" y="2514600"/>
            <a:ext cx="1676400" cy="2149475"/>
            <a:chOff x="3216" y="1584"/>
            <a:chExt cx="1056" cy="1354"/>
          </a:xfrm>
        </p:grpSpPr>
        <p:sp>
          <p:nvSpPr>
            <p:cNvPr id="159759" name="Oval 35"/>
            <p:cNvSpPr>
              <a:spLocks noChangeArrowheads="1"/>
            </p:cNvSpPr>
            <p:nvPr/>
          </p:nvSpPr>
          <p:spPr bwMode="auto">
            <a:xfrm>
              <a:off x="3216" y="1920"/>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p>
              <a:endParaRPr lang="en-US">
                <a:solidFill>
                  <a:srgbClr val="000000"/>
                </a:solidFill>
              </a:endParaRPr>
            </a:p>
          </p:txBody>
        </p:sp>
        <p:pic>
          <p:nvPicPr>
            <p:cNvPr id="159760" name="Picture 53" descr="left_rail_carewar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08" y="2163"/>
              <a:ext cx="864"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61" name="Picture 62" descr="Arrow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00" y="1584"/>
              <a:ext cx="30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73"/>
          <p:cNvGrpSpPr>
            <a:grpSpLocks/>
          </p:cNvGrpSpPr>
          <p:nvPr/>
        </p:nvGrpSpPr>
        <p:grpSpPr bwMode="auto">
          <a:xfrm>
            <a:off x="6096000" y="4724400"/>
            <a:ext cx="1676400" cy="2133600"/>
            <a:chOff x="3216" y="2976"/>
            <a:chExt cx="1056" cy="1344"/>
          </a:xfrm>
        </p:grpSpPr>
        <p:pic>
          <p:nvPicPr>
            <p:cNvPr id="159756" name="Picture 38" descr="Arrow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85" y="2976"/>
              <a:ext cx="30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7" name="Oval 42"/>
            <p:cNvSpPr>
              <a:spLocks noChangeArrowheads="1"/>
            </p:cNvSpPr>
            <p:nvPr/>
          </p:nvSpPr>
          <p:spPr bwMode="auto">
            <a:xfrm>
              <a:off x="3216" y="3302"/>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p>
              <a:endParaRPr lang="en-US">
                <a:solidFill>
                  <a:srgbClr val="000000"/>
                </a:solidFill>
              </a:endParaRPr>
            </a:p>
          </p:txBody>
        </p:sp>
        <p:sp>
          <p:nvSpPr>
            <p:cNvPr id="159758" name="Text Box 43"/>
            <p:cNvSpPr txBox="1">
              <a:spLocks noChangeArrowheads="1"/>
            </p:cNvSpPr>
            <p:nvPr/>
          </p:nvSpPr>
          <p:spPr bwMode="auto">
            <a:xfrm>
              <a:off x="3347" y="3335"/>
              <a:ext cx="798"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u="sng">
                  <a:solidFill>
                    <a:srgbClr val="FFFFFF"/>
                  </a:solidFill>
                  <a:latin typeface="Arial Black" pitchFamily="34" charset="0"/>
                </a:rPr>
                <a:t>For:</a:t>
              </a:r>
              <a:br>
                <a:rPr lang="en-US" sz="1600" u="sng">
                  <a:solidFill>
                    <a:srgbClr val="FFFFFF"/>
                  </a:solidFill>
                  <a:latin typeface="Arial Black" pitchFamily="34" charset="0"/>
                </a:rPr>
              </a:br>
              <a:endParaRPr lang="en-US" sz="1600" u="sng">
                <a:solidFill>
                  <a:srgbClr val="FFFFFF"/>
                </a:solidFill>
                <a:latin typeface="Arial Black" pitchFamily="34" charset="0"/>
              </a:endParaRPr>
            </a:p>
            <a:p>
              <a:pPr algn="ctr" eaLnBrk="1" hangingPunct="1"/>
              <a:r>
                <a:rPr lang="en-US" sz="1600">
                  <a:solidFill>
                    <a:srgbClr val="FFFFFF"/>
                  </a:solidFill>
                  <a:latin typeface="Arial Black" pitchFamily="34" charset="0"/>
                </a:rPr>
                <a:t>Part C</a:t>
              </a:r>
            </a:p>
            <a:p>
              <a:pPr algn="ctr" eaLnBrk="1" hangingPunct="1"/>
              <a:r>
                <a:rPr lang="en-US" sz="1600">
                  <a:solidFill>
                    <a:srgbClr val="FFFFFF"/>
                  </a:solidFill>
                  <a:latin typeface="Arial Black" pitchFamily="34" charset="0"/>
                </a:rPr>
                <a:t>RSR</a:t>
              </a:r>
            </a:p>
            <a:p>
              <a:pPr algn="ctr" eaLnBrk="1" hangingPunct="1"/>
              <a:r>
                <a:rPr lang="en-US" sz="1600">
                  <a:solidFill>
                    <a:srgbClr val="FFFFFF"/>
                  </a:solidFill>
                  <a:latin typeface="Arial Black" pitchFamily="34" charset="0"/>
                </a:rPr>
                <a:t>Reporting</a:t>
              </a:r>
            </a:p>
          </p:txBody>
        </p:sp>
      </p:grpSp>
    </p:spTree>
    <p:extLst>
      <p:ext uri="{BB962C8B-B14F-4D97-AF65-F5344CB8AC3E}">
        <p14:creationId xmlns:p14="http://schemas.microsoft.com/office/powerpoint/2010/main" val="76054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457200" y="152400"/>
            <a:ext cx="8229600" cy="1143000"/>
          </a:xfrm>
        </p:spPr>
        <p:txBody>
          <a:bodyPr/>
          <a:lstStyle/>
          <a:p>
            <a:r>
              <a:rPr lang="en-US" sz="4000" b="1" smtClean="0">
                <a:solidFill>
                  <a:srgbClr val="FFFF00"/>
                </a:solidFill>
                <a:latin typeface="Times New Roman" pitchFamily="18" charset="0"/>
              </a:rPr>
              <a:t>Problems with the Old Way</a:t>
            </a:r>
          </a:p>
        </p:txBody>
      </p:sp>
      <p:sp>
        <p:nvSpPr>
          <p:cNvPr id="160771" name="Rectangle 3"/>
          <p:cNvSpPr>
            <a:spLocks noGrp="1" noChangeArrowheads="1"/>
          </p:cNvSpPr>
          <p:nvPr>
            <p:ph type="body" idx="4294967295"/>
          </p:nvPr>
        </p:nvSpPr>
        <p:spPr>
          <a:xfrm>
            <a:off x="457200" y="1371600"/>
            <a:ext cx="8229600" cy="5257800"/>
          </a:xfrm>
        </p:spPr>
        <p:txBody>
          <a:bodyPr/>
          <a:lstStyle/>
          <a:p>
            <a:pPr>
              <a:lnSpc>
                <a:spcPct val="90000"/>
              </a:lnSpc>
            </a:pPr>
            <a:r>
              <a:rPr lang="en-US" sz="2800" smtClean="0">
                <a:solidFill>
                  <a:schemeClr val="bg1"/>
                </a:solidFill>
              </a:rPr>
              <a:t>Triple data entry!</a:t>
            </a:r>
          </a:p>
          <a:p>
            <a:pPr>
              <a:lnSpc>
                <a:spcPct val="90000"/>
              </a:lnSpc>
            </a:pPr>
            <a:endParaRPr lang="en-US" sz="2800" smtClean="0">
              <a:solidFill>
                <a:schemeClr val="bg1"/>
              </a:solidFill>
            </a:endParaRPr>
          </a:p>
          <a:p>
            <a:pPr>
              <a:lnSpc>
                <a:spcPct val="90000"/>
              </a:lnSpc>
            </a:pPr>
            <a:r>
              <a:rPr lang="en-US" sz="2800" smtClean="0">
                <a:solidFill>
                  <a:schemeClr val="bg1"/>
                </a:solidFill>
              </a:rPr>
              <a:t>Data quality errors and time lost due to triple data entry.</a:t>
            </a:r>
          </a:p>
          <a:p>
            <a:pPr>
              <a:lnSpc>
                <a:spcPct val="90000"/>
              </a:lnSpc>
            </a:pPr>
            <a:endParaRPr lang="en-US" sz="2800" smtClean="0">
              <a:solidFill>
                <a:schemeClr val="bg1"/>
              </a:solidFill>
            </a:endParaRPr>
          </a:p>
          <a:p>
            <a:pPr>
              <a:lnSpc>
                <a:spcPct val="90000"/>
              </a:lnSpc>
            </a:pPr>
            <a:r>
              <a:rPr lang="en-US" sz="2800" smtClean="0">
                <a:solidFill>
                  <a:schemeClr val="bg1"/>
                </a:solidFill>
              </a:rPr>
              <a:t>Keeping all sources of data in sync not feasible – meaning data is not kept current in all systems.</a:t>
            </a:r>
          </a:p>
          <a:p>
            <a:pPr>
              <a:lnSpc>
                <a:spcPct val="90000"/>
              </a:lnSpc>
            </a:pPr>
            <a:endParaRPr lang="en-US" sz="2800" smtClean="0">
              <a:solidFill>
                <a:schemeClr val="bg1"/>
              </a:solidFill>
            </a:endParaRPr>
          </a:p>
          <a:p>
            <a:pPr>
              <a:lnSpc>
                <a:spcPct val="90000"/>
              </a:lnSpc>
            </a:pPr>
            <a:r>
              <a:rPr lang="en-US" sz="2800" smtClean="0">
                <a:solidFill>
                  <a:schemeClr val="bg1"/>
                </a:solidFill>
              </a:rPr>
              <a:t>Data is not used fully for quality improvement.</a:t>
            </a:r>
          </a:p>
          <a:p>
            <a:pPr>
              <a:lnSpc>
                <a:spcPct val="90000"/>
              </a:lnSpc>
            </a:pPr>
            <a:endParaRPr lang="en-US" sz="2800" smtClean="0">
              <a:solidFill>
                <a:schemeClr val="bg1"/>
              </a:solidFill>
            </a:endParaRPr>
          </a:p>
          <a:p>
            <a:pPr>
              <a:lnSpc>
                <a:spcPct val="90000"/>
              </a:lnSpc>
            </a:pPr>
            <a:endParaRPr lang="en-US" sz="2800" smtClean="0">
              <a:solidFill>
                <a:schemeClr val="bg1"/>
              </a:solidFill>
            </a:endParaRPr>
          </a:p>
          <a:p>
            <a:pPr>
              <a:lnSpc>
                <a:spcPct val="90000"/>
              </a:lnSpc>
            </a:pPr>
            <a:endParaRPr lang="en-US" sz="2800" smtClean="0">
              <a:solidFill>
                <a:schemeClr val="bg1"/>
              </a:solidFill>
            </a:endParaRPr>
          </a:p>
          <a:p>
            <a:pPr>
              <a:lnSpc>
                <a:spcPct val="90000"/>
              </a:lnSpc>
            </a:pPr>
            <a:endParaRPr lang="en-US" sz="2800" smtClean="0">
              <a:solidFill>
                <a:schemeClr val="bg1"/>
              </a:solidFill>
            </a:endParaRPr>
          </a:p>
          <a:p>
            <a:pPr>
              <a:lnSpc>
                <a:spcPct val="90000"/>
              </a:lnSpc>
            </a:pPr>
            <a:endParaRPr lang="en-US" sz="2800" smtClean="0">
              <a:solidFill>
                <a:schemeClr val="bg1"/>
              </a:solidFill>
            </a:endParaRPr>
          </a:p>
          <a:p>
            <a:pPr>
              <a:lnSpc>
                <a:spcPct val="90000"/>
              </a:lnSpc>
            </a:pPr>
            <a:endParaRPr lang="en-US" sz="2800" smtClean="0">
              <a:solidFill>
                <a:schemeClr val="bg1"/>
              </a:solidFill>
            </a:endParaRPr>
          </a:p>
          <a:p>
            <a:pPr>
              <a:lnSpc>
                <a:spcPct val="90000"/>
              </a:lnSpc>
            </a:pPr>
            <a:endParaRPr lang="en-US" sz="2800" smtClean="0">
              <a:solidFill>
                <a:schemeClr val="bg1"/>
              </a:solidFill>
            </a:endParaRPr>
          </a:p>
          <a:p>
            <a:pPr>
              <a:lnSpc>
                <a:spcPct val="90000"/>
              </a:lnSpc>
            </a:pPr>
            <a:endParaRPr lang="en-US" sz="2800" smtClean="0">
              <a:solidFill>
                <a:schemeClr val="bg1"/>
              </a:solidFill>
            </a:endParaRPr>
          </a:p>
          <a:p>
            <a:pPr>
              <a:lnSpc>
                <a:spcPct val="90000"/>
              </a:lnSpc>
            </a:pPr>
            <a:endParaRPr lang="en-US" sz="2800" smtClean="0">
              <a:solidFill>
                <a:schemeClr val="bg1"/>
              </a:solidFill>
            </a:endParaRPr>
          </a:p>
          <a:p>
            <a:pPr>
              <a:lnSpc>
                <a:spcPct val="90000"/>
              </a:lnSpc>
              <a:buFontTx/>
              <a:buNone/>
            </a:pPr>
            <a:endParaRPr lang="en-US" sz="2800" smtClean="0">
              <a:solidFill>
                <a:schemeClr val="bg1"/>
              </a:solidFill>
            </a:endParaRPr>
          </a:p>
        </p:txBody>
      </p:sp>
    </p:spTree>
    <p:extLst>
      <p:ext uri="{BB962C8B-B14F-4D97-AF65-F5344CB8AC3E}">
        <p14:creationId xmlns:p14="http://schemas.microsoft.com/office/powerpoint/2010/main" val="39287393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7" name="Text Box 3"/>
          <p:cNvSpPr txBox="1">
            <a:spLocks noChangeArrowheads="1"/>
          </p:cNvSpPr>
          <p:nvPr/>
        </p:nvSpPr>
        <p:spPr bwMode="auto">
          <a:xfrm>
            <a:off x="1752600" y="0"/>
            <a:ext cx="5867400" cy="579438"/>
          </a:xfrm>
          <a:prstGeom prst="rect">
            <a:avLst/>
          </a:prstGeom>
          <a:noFill/>
          <a:ln w="9525">
            <a:noFill/>
            <a:miter lim="800000"/>
            <a:headEnd/>
            <a:tailEnd/>
          </a:ln>
          <a:effectLst/>
        </p:spPr>
        <p:txBody>
          <a:bodyPr>
            <a:spAutoFit/>
          </a:bodyPr>
          <a:lstStyle/>
          <a:p>
            <a:pPr algn="ctr">
              <a:spcBef>
                <a:spcPct val="50000"/>
              </a:spcBef>
              <a:defRPr/>
            </a:pPr>
            <a:r>
              <a:rPr lang="en-US" sz="3200" u="sng" dirty="0">
                <a:solidFill>
                  <a:srgbClr val="FFFFFF"/>
                </a:solidFill>
                <a:effectLst>
                  <a:outerShdw blurRad="38100" dist="38100" dir="2700000" algn="tl">
                    <a:srgbClr val="000000"/>
                  </a:outerShdw>
                </a:effectLst>
                <a:latin typeface="Arial Black" pitchFamily="34" charset="0"/>
              </a:rPr>
              <a:t>The New Vision</a:t>
            </a:r>
          </a:p>
        </p:txBody>
      </p:sp>
      <p:grpSp>
        <p:nvGrpSpPr>
          <p:cNvPr id="2" name="Group 43"/>
          <p:cNvGrpSpPr>
            <a:grpSpLocks/>
          </p:cNvGrpSpPr>
          <p:nvPr/>
        </p:nvGrpSpPr>
        <p:grpSpPr bwMode="auto">
          <a:xfrm>
            <a:off x="228600" y="990600"/>
            <a:ext cx="1676400" cy="1616075"/>
            <a:chOff x="144" y="624"/>
            <a:chExt cx="1056" cy="1018"/>
          </a:xfrm>
        </p:grpSpPr>
        <p:sp>
          <p:nvSpPr>
            <p:cNvPr id="161814" name="Oval 10"/>
            <p:cNvSpPr>
              <a:spLocks noChangeArrowheads="1"/>
            </p:cNvSpPr>
            <p:nvPr/>
          </p:nvSpPr>
          <p:spPr bwMode="auto">
            <a:xfrm>
              <a:off x="144" y="624"/>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p>
              <a:endParaRPr lang="en-US">
                <a:solidFill>
                  <a:srgbClr val="000000"/>
                </a:solidFill>
              </a:endParaRPr>
            </a:p>
          </p:txBody>
        </p:sp>
        <p:sp>
          <p:nvSpPr>
            <p:cNvPr id="161815" name="Text Box 11"/>
            <p:cNvSpPr txBox="1">
              <a:spLocks noChangeArrowheads="1"/>
            </p:cNvSpPr>
            <p:nvPr/>
          </p:nvSpPr>
          <p:spPr bwMode="auto">
            <a:xfrm>
              <a:off x="159" y="721"/>
              <a:ext cx="104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a:solidFill>
                    <a:srgbClr val="FFFFFF"/>
                  </a:solidFill>
                  <a:latin typeface="Arial Black" pitchFamily="34" charset="0"/>
                </a:rPr>
                <a:t>Manual</a:t>
              </a:r>
            </a:p>
            <a:p>
              <a:pPr algn="ctr" eaLnBrk="1" hangingPunct="1"/>
              <a:r>
                <a:rPr lang="en-US" sz="2000">
                  <a:solidFill>
                    <a:srgbClr val="FFFFFF"/>
                  </a:solidFill>
                  <a:latin typeface="Arial Black" pitchFamily="34" charset="0"/>
                </a:rPr>
                <a:t>Data Entry</a:t>
              </a:r>
            </a:p>
          </p:txBody>
        </p:sp>
        <p:pic>
          <p:nvPicPr>
            <p:cNvPr id="161816" name="Picture 12" descr="keyboard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 y="1168"/>
              <a:ext cx="76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4"/>
          <p:cNvGrpSpPr>
            <a:grpSpLocks/>
          </p:cNvGrpSpPr>
          <p:nvPr/>
        </p:nvGrpSpPr>
        <p:grpSpPr bwMode="auto">
          <a:xfrm>
            <a:off x="228600" y="2652713"/>
            <a:ext cx="1676400" cy="2087562"/>
            <a:chOff x="144" y="1671"/>
            <a:chExt cx="1056" cy="1315"/>
          </a:xfrm>
        </p:grpSpPr>
        <p:sp>
          <p:nvSpPr>
            <p:cNvPr id="161810" name="Oval 2"/>
            <p:cNvSpPr>
              <a:spLocks noChangeArrowheads="1"/>
            </p:cNvSpPr>
            <p:nvPr/>
          </p:nvSpPr>
          <p:spPr bwMode="auto">
            <a:xfrm>
              <a:off x="144" y="1968"/>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p>
              <a:endParaRPr lang="en-US">
                <a:solidFill>
                  <a:srgbClr val="000000"/>
                </a:solidFill>
              </a:endParaRPr>
            </a:p>
          </p:txBody>
        </p:sp>
        <p:pic>
          <p:nvPicPr>
            <p:cNvPr id="161811" name="Picture 3" descr="database ic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0" y="2054"/>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12" name="WordArt 4"/>
            <p:cNvSpPr>
              <a:spLocks noChangeArrowheads="1" noChangeShapeType="1" noTextEdit="1"/>
            </p:cNvSpPr>
            <p:nvPr/>
          </p:nvSpPr>
          <p:spPr bwMode="auto">
            <a:xfrm>
              <a:off x="240" y="2256"/>
              <a:ext cx="864" cy="494"/>
            </a:xfrm>
            <a:prstGeom prst="rect">
              <a:avLst/>
            </a:prstGeom>
          </p:spPr>
          <p:txBody>
            <a:bodyPr wrap="none" fromWordArt="1">
              <a:prstTxWarp prst="textPlain">
                <a:avLst>
                  <a:gd name="adj" fmla="val 50000"/>
                </a:avLst>
              </a:prstTxWarp>
            </a:bodyPr>
            <a:lstStyle/>
            <a:p>
              <a:pPr algn="ctr"/>
              <a:r>
                <a:rPr lang="en-US" sz="900" kern="10">
                  <a:ln w="12700">
                    <a:solidFill>
                      <a:srgbClr val="000000"/>
                    </a:solidFill>
                    <a:round/>
                    <a:headEnd/>
                    <a:tailEnd/>
                  </a:ln>
                  <a:solidFill>
                    <a:srgbClr val="FFFFFF"/>
                  </a:solidFill>
                  <a:latin typeface="Arial Black"/>
                </a:rPr>
                <a:t>Certified</a:t>
              </a:r>
            </a:p>
            <a:p>
              <a:pPr algn="ctr"/>
              <a:r>
                <a:rPr lang="en-US" sz="900" kern="10">
                  <a:ln w="12700">
                    <a:solidFill>
                      <a:srgbClr val="000000"/>
                    </a:solidFill>
                    <a:round/>
                    <a:headEnd/>
                    <a:tailEnd/>
                  </a:ln>
                  <a:solidFill>
                    <a:srgbClr val="FFFFFF"/>
                  </a:solidFill>
                  <a:latin typeface="Arial Black"/>
                </a:rPr>
                <a:t>EHR</a:t>
              </a:r>
            </a:p>
          </p:txBody>
        </p:sp>
        <p:pic>
          <p:nvPicPr>
            <p:cNvPr id="161813" name="Picture 24" descr="Arrow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09" y="1671"/>
              <a:ext cx="30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46"/>
          <p:cNvGrpSpPr>
            <a:grpSpLocks/>
          </p:cNvGrpSpPr>
          <p:nvPr/>
        </p:nvGrpSpPr>
        <p:grpSpPr bwMode="auto">
          <a:xfrm>
            <a:off x="1981200" y="3124200"/>
            <a:ext cx="2292350" cy="1616075"/>
            <a:chOff x="1248" y="1968"/>
            <a:chExt cx="1444" cy="1018"/>
          </a:xfrm>
        </p:grpSpPr>
        <p:sp>
          <p:nvSpPr>
            <p:cNvPr id="161807" name="Oval 13"/>
            <p:cNvSpPr>
              <a:spLocks noChangeArrowheads="1"/>
            </p:cNvSpPr>
            <p:nvPr/>
          </p:nvSpPr>
          <p:spPr bwMode="auto">
            <a:xfrm>
              <a:off x="1584" y="1968"/>
              <a:ext cx="1056" cy="1018"/>
            </a:xfrm>
            <a:prstGeom prst="ellipse">
              <a:avLst/>
            </a:prstGeom>
            <a:gradFill rotWithShape="1">
              <a:gsLst>
                <a:gs pos="0">
                  <a:srgbClr val="526464"/>
                </a:gs>
                <a:gs pos="100000">
                  <a:srgbClr val="141414"/>
                </a:gs>
              </a:gsLst>
              <a:lin ang="2700000" scaled="1"/>
            </a:gradFill>
            <a:ln w="25400">
              <a:solidFill>
                <a:schemeClr val="bg1"/>
              </a:solidFill>
              <a:round/>
              <a:headEnd/>
              <a:tailEnd/>
            </a:ln>
          </p:spPr>
          <p:txBody>
            <a:bodyPr wrap="none" anchor="ctr"/>
            <a:lstStyle/>
            <a:p>
              <a:endParaRPr lang="en-US">
                <a:solidFill>
                  <a:srgbClr val="000000"/>
                </a:solidFill>
              </a:endParaRPr>
            </a:p>
          </p:txBody>
        </p:sp>
        <p:pic>
          <p:nvPicPr>
            <p:cNvPr id="161808" name="Picture 17" descr="Arrow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248" y="2304"/>
              <a:ext cx="27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9" name="Text Box 27"/>
            <p:cNvSpPr txBox="1">
              <a:spLocks noChangeArrowheads="1"/>
            </p:cNvSpPr>
            <p:nvPr/>
          </p:nvSpPr>
          <p:spPr bwMode="auto">
            <a:xfrm>
              <a:off x="1536" y="2160"/>
              <a:ext cx="115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a:solidFill>
                    <a:srgbClr val="FFFFFF"/>
                  </a:solidFill>
                  <a:latin typeface="Arial Black" pitchFamily="34" charset="0"/>
                </a:rPr>
                <a:t>eCOMPAS</a:t>
              </a:r>
            </a:p>
            <a:p>
              <a:pPr algn="ctr" eaLnBrk="1" hangingPunct="1"/>
              <a:r>
                <a:rPr lang="en-US" sz="2000">
                  <a:solidFill>
                    <a:srgbClr val="FFFFFF"/>
                  </a:solidFill>
                  <a:latin typeface="Arial Black" pitchFamily="34" charset="0"/>
                </a:rPr>
                <a:t>Data Import</a:t>
              </a:r>
            </a:p>
            <a:p>
              <a:pPr algn="ctr" eaLnBrk="1" hangingPunct="1"/>
              <a:r>
                <a:rPr lang="en-US" sz="2000">
                  <a:solidFill>
                    <a:srgbClr val="FFFFFF"/>
                  </a:solidFill>
                  <a:latin typeface="Arial Black" pitchFamily="34" charset="0"/>
                </a:rPr>
                <a:t>Engine</a:t>
              </a:r>
            </a:p>
          </p:txBody>
        </p:sp>
      </p:grpSp>
      <p:grpSp>
        <p:nvGrpSpPr>
          <p:cNvPr id="5" name="Group 47"/>
          <p:cNvGrpSpPr>
            <a:grpSpLocks/>
          </p:cNvGrpSpPr>
          <p:nvPr/>
        </p:nvGrpSpPr>
        <p:grpSpPr bwMode="auto">
          <a:xfrm>
            <a:off x="4191000" y="1752600"/>
            <a:ext cx="5105400" cy="4318000"/>
            <a:chOff x="2640" y="1104"/>
            <a:chExt cx="3216" cy="2720"/>
          </a:xfrm>
        </p:grpSpPr>
        <p:pic>
          <p:nvPicPr>
            <p:cNvPr id="161799" name="Picture 31" descr="Arrow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640" y="2304"/>
              <a:ext cx="27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0" name="AutoShape 32"/>
            <p:cNvSpPr>
              <a:spLocks noChangeArrowheads="1"/>
            </p:cNvSpPr>
            <p:nvPr/>
          </p:nvSpPr>
          <p:spPr bwMode="auto">
            <a:xfrm>
              <a:off x="2976" y="1344"/>
              <a:ext cx="2592" cy="2208"/>
            </a:xfrm>
            <a:prstGeom prst="roundRect">
              <a:avLst>
                <a:gd name="adj" fmla="val 16667"/>
              </a:avLst>
            </a:prstGeom>
            <a:gradFill rotWithShape="1">
              <a:gsLst>
                <a:gs pos="0">
                  <a:srgbClr val="506464"/>
                </a:gs>
                <a:gs pos="100000">
                  <a:srgbClr val="141414"/>
                </a:gs>
              </a:gsLst>
              <a:lin ang="5400000" scaled="1"/>
            </a:gradFill>
            <a:ln w="25400">
              <a:solidFill>
                <a:schemeClr val="bg1"/>
              </a:solidFill>
              <a:round/>
              <a:headEnd/>
              <a:tailEnd/>
            </a:ln>
          </p:spPr>
          <p:txBody>
            <a:bodyPr wrap="none" anchor="ctr"/>
            <a:lstStyle/>
            <a:p>
              <a:pPr algn="ctr"/>
              <a:endParaRPr lang="en-US">
                <a:solidFill>
                  <a:srgbClr val="000000"/>
                </a:solidFill>
              </a:endParaRPr>
            </a:p>
          </p:txBody>
        </p:sp>
        <p:pic>
          <p:nvPicPr>
            <p:cNvPr id="161801" name="Picture 35" descr="database ico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96" y="1824"/>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02" name="Picture 36" descr="hawaii-logo"/>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752" y="1104"/>
              <a:ext cx="1104" cy="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03" name="Picture 37" descr="ldm-client"/>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80" y="3360"/>
              <a:ext cx="480"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4" name="Text Box 38"/>
            <p:cNvSpPr txBox="1">
              <a:spLocks noChangeArrowheads="1"/>
            </p:cNvSpPr>
            <p:nvPr/>
          </p:nvSpPr>
          <p:spPr bwMode="auto">
            <a:xfrm>
              <a:off x="3072" y="2016"/>
              <a:ext cx="2208" cy="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sz="2000" dirty="0">
                  <a:solidFill>
                    <a:srgbClr val="FFFFFF"/>
                  </a:solidFill>
                  <a:latin typeface="Arial Black" pitchFamily="34" charset="0"/>
                </a:rPr>
                <a:t>Part B Billing</a:t>
              </a:r>
            </a:p>
            <a:p>
              <a:pPr eaLnBrk="1" hangingPunct="1">
                <a:buFontTx/>
                <a:buChar char="•"/>
              </a:pPr>
              <a:r>
                <a:rPr lang="en-US" sz="2000" dirty="0">
                  <a:solidFill>
                    <a:srgbClr val="FFFFFF"/>
                  </a:solidFill>
                  <a:latin typeface="Arial Black" pitchFamily="34" charset="0"/>
                </a:rPr>
                <a:t>Part B Reporting</a:t>
              </a:r>
            </a:p>
            <a:p>
              <a:pPr eaLnBrk="1" hangingPunct="1">
                <a:buFontTx/>
                <a:buChar char="•"/>
              </a:pPr>
              <a:r>
                <a:rPr lang="en-US" sz="2000" dirty="0">
                  <a:solidFill>
                    <a:srgbClr val="FFFFFF"/>
                  </a:solidFill>
                  <a:latin typeface="Arial Black" pitchFamily="34" charset="0"/>
                </a:rPr>
                <a:t>Part B </a:t>
              </a:r>
              <a:r>
                <a:rPr lang="en-US" sz="2000" dirty="0" smtClean="0">
                  <a:solidFill>
                    <a:srgbClr val="FFFFFF"/>
                  </a:solidFill>
                  <a:latin typeface="Arial Black" pitchFamily="34" charset="0"/>
                </a:rPr>
                <a:t>RSR</a:t>
              </a:r>
            </a:p>
            <a:p>
              <a:pPr eaLnBrk="1" hangingPunct="1">
                <a:buFontTx/>
                <a:buChar char="•"/>
              </a:pPr>
              <a:r>
                <a:rPr lang="en-US" sz="2000" dirty="0" smtClean="0">
                  <a:solidFill>
                    <a:srgbClr val="FFFFFF"/>
                  </a:solidFill>
                  <a:latin typeface="Arial Black" pitchFamily="34" charset="0"/>
                </a:rPr>
                <a:t>Part B ADR</a:t>
              </a:r>
              <a:endParaRPr lang="en-US" sz="2000" dirty="0">
                <a:solidFill>
                  <a:srgbClr val="FFFFFF"/>
                </a:solidFill>
                <a:latin typeface="Arial Black" pitchFamily="34" charset="0"/>
              </a:endParaRPr>
            </a:p>
            <a:p>
              <a:pPr eaLnBrk="1" hangingPunct="1">
                <a:buFontTx/>
                <a:buChar char="•"/>
              </a:pPr>
              <a:r>
                <a:rPr lang="en-US" sz="2000" dirty="0">
                  <a:solidFill>
                    <a:srgbClr val="FFFFFF"/>
                  </a:solidFill>
                  <a:latin typeface="Arial Black" pitchFamily="34" charset="0"/>
                </a:rPr>
                <a:t>Part C RSR</a:t>
              </a:r>
            </a:p>
            <a:p>
              <a:pPr eaLnBrk="1" hangingPunct="1">
                <a:buFontTx/>
                <a:buChar char="•"/>
              </a:pPr>
              <a:r>
                <a:rPr lang="en-US" sz="2000" dirty="0">
                  <a:solidFill>
                    <a:srgbClr val="FFFFFF"/>
                  </a:solidFill>
                  <a:latin typeface="Arial Black" pitchFamily="34" charset="0"/>
                </a:rPr>
                <a:t>Quality Management and Quality Reports</a:t>
              </a:r>
            </a:p>
          </p:txBody>
        </p:sp>
        <p:pic>
          <p:nvPicPr>
            <p:cNvPr id="161805" name="Picture 39" descr="flat_barlogo"/>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120" y="1488"/>
              <a:ext cx="1596" cy="216"/>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1806" name="Picture 42" descr="bonus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36" y="2592"/>
              <a:ext cx="42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90099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828800"/>
            <a:ext cx="8229600" cy="1143000"/>
          </a:xfrm>
        </p:spPr>
        <p:txBody>
          <a:bodyPr/>
          <a:lstStyle/>
          <a:p>
            <a:pPr eaLnBrk="1" hangingPunct="1">
              <a:defRPr/>
            </a:pPr>
            <a:r>
              <a:rPr lang="en-US" sz="3200" i="1" dirty="0" smtClean="0">
                <a:solidFill>
                  <a:schemeClr val="bg1"/>
                </a:solidFill>
                <a:effectLst>
                  <a:outerShdw blurRad="38100" dist="38100" dir="2700000" algn="tl">
                    <a:srgbClr val="C0C0C0"/>
                  </a:outerShdw>
                </a:effectLst>
              </a:rPr>
              <a:t> </a:t>
            </a:r>
            <a:r>
              <a:rPr lang="en-US" sz="3200" dirty="0" smtClean="0">
                <a:solidFill>
                  <a:schemeClr val="bg1"/>
                </a:solidFill>
                <a:effectLst>
                  <a:outerShdw blurRad="38100" dist="38100" dir="2700000" algn="tl">
                    <a:srgbClr val="C0C0C0"/>
                  </a:outerShdw>
                </a:effectLst>
              </a:rPr>
              <a:t/>
            </a:r>
            <a:br>
              <a:rPr lang="en-US" sz="3200" dirty="0" smtClean="0">
                <a:solidFill>
                  <a:schemeClr val="bg1"/>
                </a:solidFill>
                <a:effectLst>
                  <a:outerShdw blurRad="38100" dist="38100" dir="2700000" algn="tl">
                    <a:srgbClr val="C0C0C0"/>
                  </a:outerShdw>
                </a:effectLst>
              </a:rPr>
            </a:br>
            <a:r>
              <a:rPr lang="en-US" sz="2000" dirty="0" smtClean="0">
                <a:solidFill>
                  <a:schemeClr val="bg1"/>
                </a:solidFill>
                <a:effectLst>
                  <a:outerShdw blurRad="38100" dist="38100" dir="2700000" algn="tl">
                    <a:srgbClr val="C0C0C0"/>
                  </a:outerShdw>
                </a:effectLst>
              </a:rPr>
              <a:t/>
            </a:r>
            <a:br>
              <a:rPr lang="en-US" sz="2000" dirty="0" smtClean="0">
                <a:solidFill>
                  <a:schemeClr val="bg1"/>
                </a:solidFill>
                <a:effectLst>
                  <a:outerShdw blurRad="38100" dist="38100" dir="2700000" algn="tl">
                    <a:srgbClr val="C0C0C0"/>
                  </a:outerShdw>
                </a:effectLst>
              </a:rPr>
            </a:br>
            <a:endParaRPr lang="en-US" sz="2400" dirty="0" smtClean="0">
              <a:solidFill>
                <a:schemeClr val="bg1"/>
              </a:solidFill>
              <a:effectLst>
                <a:outerShdw blurRad="38100" dist="38100" dir="2700000" algn="tl">
                  <a:srgbClr val="C0C0C0"/>
                </a:outerShdw>
              </a:effectLst>
            </a:endParaRPr>
          </a:p>
        </p:txBody>
      </p:sp>
      <p:sp>
        <p:nvSpPr>
          <p:cNvPr id="7172" name="Rectangle 4"/>
          <p:cNvSpPr>
            <a:spLocks noChangeArrowheads="1"/>
          </p:cNvSpPr>
          <p:nvPr/>
        </p:nvSpPr>
        <p:spPr bwMode="auto">
          <a:xfrm>
            <a:off x="76200" y="3505200"/>
            <a:ext cx="3581400" cy="2286000"/>
          </a:xfrm>
          <a:prstGeom prst="rect">
            <a:avLst/>
          </a:prstGeom>
          <a:noFill/>
          <a:ln w="9525">
            <a:noFill/>
            <a:miter lim="800000"/>
            <a:headEnd/>
            <a:tailEnd/>
          </a:ln>
          <a:effectLst/>
        </p:spPr>
        <p:txBody>
          <a:bodyPr anchor="ctr"/>
          <a:lstStyle/>
          <a:p>
            <a:pPr algn="ctr">
              <a:defRPr/>
            </a:pPr>
            <a:endParaRPr lang="en-US" sz="2800">
              <a:solidFill>
                <a:srgbClr val="FFFFFF"/>
              </a:solidFill>
              <a:effectLst>
                <a:outerShdw blurRad="38100" dist="38100" dir="2700000" algn="tl">
                  <a:srgbClr val="C0C0C0"/>
                </a:outerShdw>
              </a:effectLst>
              <a:latin typeface="Arial" charset="0"/>
              <a:cs typeface="+mn-cs"/>
            </a:endParaRPr>
          </a:p>
        </p:txBody>
      </p:sp>
      <p:sp>
        <p:nvSpPr>
          <p:cNvPr id="7173" name="Rectangle 5"/>
          <p:cNvSpPr>
            <a:spLocks noChangeArrowheads="1"/>
          </p:cNvSpPr>
          <p:nvPr/>
        </p:nvSpPr>
        <p:spPr bwMode="auto">
          <a:xfrm>
            <a:off x="152400" y="4495800"/>
            <a:ext cx="5867400" cy="2286000"/>
          </a:xfrm>
          <a:prstGeom prst="rect">
            <a:avLst/>
          </a:prstGeom>
          <a:noFill/>
          <a:ln w="9525">
            <a:noFill/>
            <a:miter lim="800000"/>
            <a:headEnd/>
            <a:tailEnd/>
          </a:ln>
          <a:effectLst/>
        </p:spPr>
        <p:txBody>
          <a:bodyPr anchor="ctr"/>
          <a:lstStyle/>
          <a:p>
            <a:pPr>
              <a:defRPr/>
            </a:pPr>
            <a:r>
              <a:rPr lang="en-US" sz="2000" dirty="0">
                <a:solidFill>
                  <a:srgbClr val="FFFFFF"/>
                </a:solidFill>
                <a:effectLst>
                  <a:outerShdw blurRad="38100" dist="38100" dir="2700000" algn="tl">
                    <a:srgbClr val="C0C0C0"/>
                  </a:outerShdw>
                </a:effectLst>
                <a:latin typeface="Arial" charset="0"/>
                <a:cs typeface="+mn-cs"/>
              </a:rPr>
              <a:t>Facilitated by:</a:t>
            </a:r>
            <a:br>
              <a:rPr lang="en-US" sz="2000" dirty="0">
                <a:solidFill>
                  <a:srgbClr val="FFFFFF"/>
                </a:solidFill>
                <a:effectLst>
                  <a:outerShdw blurRad="38100" dist="38100" dir="2700000" algn="tl">
                    <a:srgbClr val="C0C0C0"/>
                  </a:outerShdw>
                </a:effectLst>
                <a:latin typeface="Arial" charset="0"/>
                <a:cs typeface="+mn-cs"/>
              </a:rPr>
            </a:br>
            <a:r>
              <a:rPr lang="en-US" sz="2000" dirty="0">
                <a:solidFill>
                  <a:srgbClr val="FFFFFF"/>
                </a:solidFill>
                <a:effectLst>
                  <a:outerShdw blurRad="38100" dist="38100" dir="2700000" algn="tl">
                    <a:srgbClr val="C0C0C0"/>
                  </a:outerShdw>
                </a:effectLst>
                <a:latin typeface="Arial" charset="0"/>
                <a:cs typeface="+mn-cs"/>
              </a:rPr>
              <a:t/>
            </a:r>
            <a:br>
              <a:rPr lang="en-US" sz="2000" dirty="0">
                <a:solidFill>
                  <a:srgbClr val="FFFFFF"/>
                </a:solidFill>
                <a:effectLst>
                  <a:outerShdw blurRad="38100" dist="38100" dir="2700000" algn="tl">
                    <a:srgbClr val="C0C0C0"/>
                  </a:outerShdw>
                </a:effectLst>
                <a:latin typeface="Arial" charset="0"/>
                <a:cs typeface="+mn-cs"/>
              </a:rPr>
            </a:br>
            <a:r>
              <a:rPr lang="en-US" sz="2000" dirty="0">
                <a:solidFill>
                  <a:srgbClr val="FFFFFF"/>
                </a:solidFill>
                <a:effectLst>
                  <a:outerShdw blurRad="38100" dist="38100" dir="2700000" algn="tl">
                    <a:srgbClr val="C0C0C0"/>
                  </a:outerShdw>
                </a:effectLst>
                <a:latin typeface="Arial" charset="0"/>
                <a:cs typeface="+mn-cs"/>
              </a:rPr>
              <a:t>Don Kyles, </a:t>
            </a:r>
            <a:r>
              <a:rPr lang="en-US" sz="2000" dirty="0" err="1">
                <a:solidFill>
                  <a:srgbClr val="FFFF00"/>
                </a:solidFill>
                <a:effectLst>
                  <a:outerShdw blurRad="38100" dist="38100" dir="2700000" algn="tl">
                    <a:srgbClr val="C0C0C0"/>
                  </a:outerShdw>
                </a:effectLst>
                <a:latin typeface="Arial" charset="0"/>
                <a:cs typeface="+mn-cs"/>
              </a:rPr>
              <a:t>Hawai’I</a:t>
            </a:r>
            <a:r>
              <a:rPr lang="en-US" sz="2000" dirty="0">
                <a:solidFill>
                  <a:srgbClr val="FFFF00"/>
                </a:solidFill>
                <a:effectLst>
                  <a:outerShdw blurRad="38100" dist="38100" dir="2700000" algn="tl">
                    <a:srgbClr val="C0C0C0"/>
                  </a:outerShdw>
                </a:effectLst>
                <a:latin typeface="Arial" charset="0"/>
                <a:cs typeface="+mn-cs"/>
              </a:rPr>
              <a:t> AIDS Community Care Team</a:t>
            </a:r>
          </a:p>
          <a:p>
            <a:pPr>
              <a:defRPr/>
            </a:pPr>
            <a:r>
              <a:rPr lang="en-US" sz="2000" dirty="0">
                <a:solidFill>
                  <a:srgbClr val="FFFFFF"/>
                </a:solidFill>
                <a:effectLst>
                  <a:outerShdw blurRad="38100" dist="38100" dir="2700000" algn="tl">
                    <a:srgbClr val="C0C0C0"/>
                  </a:outerShdw>
                </a:effectLst>
                <a:latin typeface="Arial" charset="0"/>
                <a:cs typeface="+mn-cs"/>
              </a:rPr>
              <a:t>Jesse Thomas, </a:t>
            </a:r>
            <a:r>
              <a:rPr lang="en-US" sz="2000" dirty="0">
                <a:solidFill>
                  <a:srgbClr val="FFFF00"/>
                </a:solidFill>
                <a:effectLst>
                  <a:outerShdw blurRad="38100" dist="38100" dir="2700000" algn="tl">
                    <a:srgbClr val="C0C0C0"/>
                  </a:outerShdw>
                </a:effectLst>
                <a:latin typeface="Arial" charset="0"/>
                <a:cs typeface="+mn-cs"/>
              </a:rPr>
              <a:t>RDE Systems, LLC</a:t>
            </a:r>
            <a:r>
              <a:rPr lang="en-US" sz="2000" dirty="0">
                <a:solidFill>
                  <a:srgbClr val="FFFFFF"/>
                </a:solidFill>
                <a:effectLst>
                  <a:outerShdw blurRad="38100" dist="38100" dir="2700000" algn="tl">
                    <a:srgbClr val="C0C0C0"/>
                  </a:outerShdw>
                </a:effectLst>
                <a:latin typeface="Arial" charset="0"/>
                <a:cs typeface="+mn-cs"/>
              </a:rPr>
              <a:t/>
            </a:r>
            <a:br>
              <a:rPr lang="en-US" sz="2000" dirty="0">
                <a:solidFill>
                  <a:srgbClr val="FFFFFF"/>
                </a:solidFill>
                <a:effectLst>
                  <a:outerShdw blurRad="38100" dist="38100" dir="2700000" algn="tl">
                    <a:srgbClr val="C0C0C0"/>
                  </a:outerShdw>
                </a:effectLst>
                <a:latin typeface="Arial" charset="0"/>
                <a:cs typeface="+mn-cs"/>
              </a:rPr>
            </a:br>
            <a:endParaRPr lang="en-US" sz="2000" dirty="0">
              <a:solidFill>
                <a:srgbClr val="FFFFFF"/>
              </a:solidFill>
              <a:effectLst>
                <a:outerShdw blurRad="38100" dist="38100" dir="2700000" algn="tl">
                  <a:srgbClr val="C0C0C0"/>
                </a:outerShdw>
              </a:effectLst>
              <a:latin typeface="Arial" charset="0"/>
              <a:cs typeface="+mn-cs"/>
            </a:endParaRPr>
          </a:p>
          <a:p>
            <a:pPr algn="ctr">
              <a:defRPr/>
            </a:pPr>
            <a:r>
              <a:rPr lang="en-US" sz="2000" dirty="0">
                <a:solidFill>
                  <a:srgbClr val="FFFFFF"/>
                </a:solidFill>
                <a:effectLst>
                  <a:outerShdw blurRad="38100" dist="38100" dir="2700000" algn="tl">
                    <a:srgbClr val="C0C0C0"/>
                  </a:outerShdw>
                </a:effectLst>
                <a:latin typeface="Arial" charset="0"/>
                <a:cs typeface="+mn-cs"/>
              </a:rPr>
              <a:t/>
            </a:r>
            <a:br>
              <a:rPr lang="en-US" sz="2000" dirty="0">
                <a:solidFill>
                  <a:srgbClr val="FFFFFF"/>
                </a:solidFill>
                <a:effectLst>
                  <a:outerShdw blurRad="38100" dist="38100" dir="2700000" algn="tl">
                    <a:srgbClr val="C0C0C0"/>
                  </a:outerShdw>
                </a:effectLst>
                <a:latin typeface="Arial" charset="0"/>
                <a:cs typeface="+mn-cs"/>
              </a:rPr>
            </a:br>
            <a:r>
              <a:rPr lang="en-US" sz="2000" dirty="0">
                <a:solidFill>
                  <a:srgbClr val="FFFFFF"/>
                </a:solidFill>
                <a:effectLst>
                  <a:outerShdw blurRad="38100" dist="38100" dir="2700000" algn="tl">
                    <a:srgbClr val="C0C0C0"/>
                  </a:outerShdw>
                </a:effectLst>
                <a:latin typeface="Arial" charset="0"/>
                <a:cs typeface="+mn-cs"/>
              </a:rPr>
              <a:t/>
            </a:r>
            <a:br>
              <a:rPr lang="en-US" sz="2000" dirty="0">
                <a:solidFill>
                  <a:srgbClr val="FFFFFF"/>
                </a:solidFill>
                <a:effectLst>
                  <a:outerShdw blurRad="38100" dist="38100" dir="2700000" algn="tl">
                    <a:srgbClr val="C0C0C0"/>
                  </a:outerShdw>
                </a:effectLst>
                <a:latin typeface="Arial" charset="0"/>
                <a:cs typeface="+mn-cs"/>
              </a:rPr>
            </a:br>
            <a:r>
              <a:rPr lang="en-US" sz="2000" dirty="0">
                <a:solidFill>
                  <a:srgbClr val="FFFFFF"/>
                </a:solidFill>
                <a:effectLst>
                  <a:outerShdw blurRad="38100" dist="38100" dir="2700000" algn="tl">
                    <a:srgbClr val="C0C0C0"/>
                  </a:outerShdw>
                </a:effectLst>
                <a:latin typeface="Arial" charset="0"/>
                <a:cs typeface="+mn-cs"/>
              </a:rPr>
              <a:t> </a:t>
            </a:r>
            <a:br>
              <a:rPr lang="en-US" sz="2000" dirty="0">
                <a:solidFill>
                  <a:srgbClr val="FFFFFF"/>
                </a:solidFill>
                <a:effectLst>
                  <a:outerShdw blurRad="38100" dist="38100" dir="2700000" algn="tl">
                    <a:srgbClr val="C0C0C0"/>
                  </a:outerShdw>
                </a:effectLst>
                <a:latin typeface="Arial" charset="0"/>
                <a:cs typeface="+mn-cs"/>
              </a:rPr>
            </a:br>
            <a:endParaRPr lang="en-US" sz="2000" dirty="0">
              <a:solidFill>
                <a:srgbClr val="FFFFFF"/>
              </a:solidFill>
              <a:effectLst>
                <a:outerShdw blurRad="38100" dist="38100" dir="2700000" algn="tl">
                  <a:srgbClr val="C0C0C0"/>
                </a:outerShdw>
              </a:effectLst>
              <a:latin typeface="Arial" charset="0"/>
              <a:cs typeface="+mn-cs"/>
            </a:endParaRPr>
          </a:p>
        </p:txBody>
      </p:sp>
      <p:pic>
        <p:nvPicPr>
          <p:cNvPr id="86021" name="Picture 6" descr="background"/>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6248400" y="6172200"/>
            <a:ext cx="2209800" cy="338138"/>
          </a:xfrm>
        </p:spPr>
      </p:pic>
      <p:sp>
        <p:nvSpPr>
          <p:cNvPr id="7177" name="Rectangle 9"/>
          <p:cNvSpPr>
            <a:spLocks noChangeArrowheads="1"/>
          </p:cNvSpPr>
          <p:nvPr/>
        </p:nvSpPr>
        <p:spPr bwMode="auto">
          <a:xfrm>
            <a:off x="6324600" y="3810000"/>
            <a:ext cx="2435225" cy="677863"/>
          </a:xfrm>
          <a:prstGeom prst="rect">
            <a:avLst/>
          </a:prstGeom>
          <a:noFill/>
          <a:ln w="9525">
            <a:noFill/>
            <a:miter lim="800000"/>
            <a:headEnd/>
            <a:tailEnd/>
          </a:ln>
          <a:effectLst/>
        </p:spPr>
        <p:txBody>
          <a:bodyPr wrap="none">
            <a:spAutoFit/>
          </a:bodyPr>
          <a:lstStyle/>
          <a:p>
            <a:pPr>
              <a:defRPr/>
            </a:pPr>
            <a:r>
              <a:rPr lang="en-US" sz="2000" dirty="0">
                <a:solidFill>
                  <a:srgbClr val="FFFFFF"/>
                </a:solidFill>
                <a:effectLst>
                  <a:outerShdw blurRad="38100" dist="38100" dir="2700000" algn="tl">
                    <a:srgbClr val="C0C0C0"/>
                  </a:outerShdw>
                </a:effectLst>
                <a:latin typeface="Arial" charset="0"/>
                <a:cs typeface="+mn-cs"/>
              </a:rPr>
              <a:t>November 28, 2012</a:t>
            </a:r>
            <a:br>
              <a:rPr lang="en-US" sz="2000" dirty="0">
                <a:solidFill>
                  <a:srgbClr val="FFFFFF"/>
                </a:solidFill>
                <a:effectLst>
                  <a:outerShdw blurRad="38100" dist="38100" dir="2700000" algn="tl">
                    <a:srgbClr val="C0C0C0"/>
                  </a:outerShdw>
                </a:effectLst>
                <a:latin typeface="Arial" charset="0"/>
                <a:cs typeface="+mn-cs"/>
              </a:rPr>
            </a:br>
            <a:endParaRPr lang="en-US" dirty="0">
              <a:solidFill>
                <a:srgbClr val="FFFFFF"/>
              </a:solidFill>
              <a:effectLst>
                <a:outerShdw blurRad="38100" dist="38100" dir="2700000" algn="tl">
                  <a:srgbClr val="C0C0C0"/>
                </a:outerShdw>
              </a:effectLst>
              <a:latin typeface="Arial" charset="0"/>
              <a:cs typeface="+mn-cs"/>
            </a:endParaRPr>
          </a:p>
        </p:txBody>
      </p:sp>
      <p:pic>
        <p:nvPicPr>
          <p:cNvPr id="86023"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05600" y="4572000"/>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457200" y="152400"/>
            <a:ext cx="8229600" cy="1143000"/>
          </a:xfrm>
        </p:spPr>
        <p:txBody>
          <a:bodyPr/>
          <a:lstStyle/>
          <a:p>
            <a:r>
              <a:rPr lang="en-US" sz="4000" b="1" smtClean="0">
                <a:solidFill>
                  <a:srgbClr val="FFFF00"/>
                </a:solidFill>
                <a:latin typeface="Times New Roman" pitchFamily="18" charset="0"/>
              </a:rPr>
              <a:t>Project Challenges</a:t>
            </a:r>
          </a:p>
        </p:txBody>
      </p:sp>
      <p:sp>
        <p:nvSpPr>
          <p:cNvPr id="162819" name="Rectangle 3"/>
          <p:cNvSpPr>
            <a:spLocks noGrp="1" noChangeArrowheads="1"/>
          </p:cNvSpPr>
          <p:nvPr>
            <p:ph type="body" idx="4294967295"/>
          </p:nvPr>
        </p:nvSpPr>
        <p:spPr>
          <a:xfrm>
            <a:off x="457200" y="1371600"/>
            <a:ext cx="8229600" cy="5257800"/>
          </a:xfrm>
        </p:spPr>
        <p:txBody>
          <a:bodyPr/>
          <a:lstStyle/>
          <a:p>
            <a:pPr>
              <a:lnSpc>
                <a:spcPct val="90000"/>
              </a:lnSpc>
            </a:pPr>
            <a:r>
              <a:rPr lang="en-US" sz="2400" smtClean="0">
                <a:solidFill>
                  <a:schemeClr val="bg1"/>
                </a:solidFill>
              </a:rPr>
              <a:t>EHR had incomplete and out-of-date Data Dictionary.</a:t>
            </a:r>
          </a:p>
          <a:p>
            <a:pPr>
              <a:lnSpc>
                <a:spcPct val="90000"/>
              </a:lnSpc>
            </a:pPr>
            <a:endParaRPr lang="en-US" sz="2400" smtClean="0">
              <a:solidFill>
                <a:schemeClr val="bg1"/>
              </a:solidFill>
            </a:endParaRPr>
          </a:p>
          <a:p>
            <a:pPr>
              <a:lnSpc>
                <a:spcPct val="90000"/>
              </a:lnSpc>
            </a:pPr>
            <a:r>
              <a:rPr lang="en-US" sz="2400" smtClean="0">
                <a:solidFill>
                  <a:schemeClr val="bg1"/>
                </a:solidFill>
              </a:rPr>
              <a:t>EHR documentation incomplete and out-of-date No Data Extract capability.</a:t>
            </a:r>
          </a:p>
          <a:p>
            <a:pPr>
              <a:lnSpc>
                <a:spcPct val="90000"/>
              </a:lnSpc>
            </a:pPr>
            <a:endParaRPr lang="en-US" sz="2400" smtClean="0">
              <a:solidFill>
                <a:schemeClr val="bg1"/>
              </a:solidFill>
            </a:endParaRPr>
          </a:p>
          <a:p>
            <a:pPr>
              <a:lnSpc>
                <a:spcPct val="90000"/>
              </a:lnSpc>
            </a:pPr>
            <a:r>
              <a:rPr lang="en-US" sz="2400" smtClean="0">
                <a:solidFill>
                  <a:schemeClr val="bg1"/>
                </a:solidFill>
              </a:rPr>
              <a:t>EHR training insufficient for report generation and data extracts.</a:t>
            </a:r>
          </a:p>
          <a:p>
            <a:pPr>
              <a:lnSpc>
                <a:spcPct val="90000"/>
              </a:lnSpc>
            </a:pPr>
            <a:endParaRPr lang="en-US" sz="2400" smtClean="0">
              <a:solidFill>
                <a:schemeClr val="bg1"/>
              </a:solidFill>
            </a:endParaRPr>
          </a:p>
          <a:p>
            <a:pPr>
              <a:lnSpc>
                <a:spcPct val="90000"/>
              </a:lnSpc>
            </a:pPr>
            <a:r>
              <a:rPr lang="en-US" sz="2400" smtClean="0">
                <a:solidFill>
                  <a:schemeClr val="bg1"/>
                </a:solidFill>
              </a:rPr>
              <a:t>EHR doesn’t track all fields required by HRSA Ryan White programs.</a:t>
            </a:r>
          </a:p>
          <a:p>
            <a:pPr>
              <a:lnSpc>
                <a:spcPct val="90000"/>
              </a:lnSpc>
            </a:pPr>
            <a:endParaRPr lang="en-US" sz="2400" smtClean="0">
              <a:solidFill>
                <a:schemeClr val="bg1"/>
              </a:solidFill>
            </a:endParaRPr>
          </a:p>
          <a:p>
            <a:pPr>
              <a:lnSpc>
                <a:spcPct val="90000"/>
              </a:lnSpc>
            </a:pPr>
            <a:r>
              <a:rPr lang="en-US" sz="2400" smtClean="0">
                <a:solidFill>
                  <a:schemeClr val="bg1"/>
                </a:solidFill>
              </a:rPr>
              <a:t>The exported data must follow both HRSA requirements and State-specific requirements.</a:t>
            </a:r>
          </a:p>
          <a:p>
            <a:pPr>
              <a:lnSpc>
                <a:spcPct val="90000"/>
              </a:lnSpc>
            </a:pPr>
            <a:endParaRPr lang="en-US" sz="2400" smtClean="0">
              <a:solidFill>
                <a:schemeClr val="bg1"/>
              </a:solidFill>
            </a:endParaRPr>
          </a:p>
          <a:p>
            <a:pPr>
              <a:lnSpc>
                <a:spcPct val="90000"/>
              </a:lnSpc>
            </a:pPr>
            <a:endParaRPr lang="en-US" sz="2400" smtClean="0">
              <a:solidFill>
                <a:schemeClr val="bg1"/>
              </a:solidFill>
            </a:endParaRPr>
          </a:p>
          <a:p>
            <a:pPr>
              <a:lnSpc>
                <a:spcPct val="90000"/>
              </a:lnSpc>
            </a:pPr>
            <a:endParaRPr lang="en-US" sz="2400" smtClean="0">
              <a:solidFill>
                <a:schemeClr val="bg1"/>
              </a:solidFill>
            </a:endParaRPr>
          </a:p>
          <a:p>
            <a:pPr>
              <a:lnSpc>
                <a:spcPct val="90000"/>
              </a:lnSpc>
            </a:pPr>
            <a:endParaRPr lang="en-US" sz="2400" smtClean="0">
              <a:solidFill>
                <a:schemeClr val="bg1"/>
              </a:solidFill>
            </a:endParaRPr>
          </a:p>
          <a:p>
            <a:pPr>
              <a:lnSpc>
                <a:spcPct val="90000"/>
              </a:lnSpc>
            </a:pPr>
            <a:endParaRPr lang="en-US" sz="2400" smtClean="0">
              <a:solidFill>
                <a:schemeClr val="bg1"/>
              </a:solidFill>
            </a:endParaRPr>
          </a:p>
          <a:p>
            <a:pPr>
              <a:lnSpc>
                <a:spcPct val="90000"/>
              </a:lnSpc>
            </a:pPr>
            <a:endParaRPr lang="en-US" sz="2400" smtClean="0">
              <a:solidFill>
                <a:schemeClr val="bg1"/>
              </a:solidFill>
            </a:endParaRPr>
          </a:p>
          <a:p>
            <a:pPr>
              <a:lnSpc>
                <a:spcPct val="90000"/>
              </a:lnSpc>
            </a:pPr>
            <a:endParaRPr lang="en-US" sz="2400" smtClean="0">
              <a:solidFill>
                <a:schemeClr val="bg1"/>
              </a:solidFill>
            </a:endParaRPr>
          </a:p>
          <a:p>
            <a:pPr>
              <a:lnSpc>
                <a:spcPct val="90000"/>
              </a:lnSpc>
              <a:buFontTx/>
              <a:buNone/>
            </a:pPr>
            <a:endParaRPr lang="en-US" sz="2400" smtClean="0">
              <a:solidFill>
                <a:schemeClr val="bg1"/>
              </a:solidFill>
            </a:endParaRPr>
          </a:p>
        </p:txBody>
      </p:sp>
    </p:spTree>
    <p:extLst>
      <p:ext uri="{BB962C8B-B14F-4D97-AF65-F5344CB8AC3E}">
        <p14:creationId xmlns:p14="http://schemas.microsoft.com/office/powerpoint/2010/main" val="207803247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457200" y="152400"/>
            <a:ext cx="8229600" cy="1143000"/>
          </a:xfrm>
        </p:spPr>
        <p:txBody>
          <a:bodyPr/>
          <a:lstStyle/>
          <a:p>
            <a:r>
              <a:rPr lang="en-US" sz="4000" b="1" smtClean="0">
                <a:solidFill>
                  <a:srgbClr val="FFFF00"/>
                </a:solidFill>
                <a:latin typeface="Times New Roman" pitchFamily="18" charset="0"/>
              </a:rPr>
              <a:t>One Click Data Import</a:t>
            </a:r>
          </a:p>
        </p:txBody>
      </p:sp>
      <p:sp>
        <p:nvSpPr>
          <p:cNvPr id="166915" name="Rectangle 3"/>
          <p:cNvSpPr>
            <a:spLocks noGrp="1" noChangeArrowheads="1"/>
          </p:cNvSpPr>
          <p:nvPr>
            <p:ph type="body" idx="4294967295"/>
          </p:nvPr>
        </p:nvSpPr>
        <p:spPr>
          <a:xfrm>
            <a:off x="457200" y="1371600"/>
            <a:ext cx="8229600" cy="838200"/>
          </a:xfrm>
        </p:spPr>
        <p:txBody>
          <a:bodyPr/>
          <a:lstStyle/>
          <a:p>
            <a:pPr>
              <a:lnSpc>
                <a:spcPct val="90000"/>
              </a:lnSpc>
            </a:pPr>
            <a:r>
              <a:rPr lang="en-US" sz="2400" smtClean="0">
                <a:solidFill>
                  <a:schemeClr val="bg1"/>
                </a:solidFill>
              </a:rPr>
              <a:t>Browser extract tool – no software installation needed</a:t>
            </a:r>
          </a:p>
          <a:p>
            <a:pPr>
              <a:lnSpc>
                <a:spcPct val="90000"/>
              </a:lnSpc>
            </a:pPr>
            <a:r>
              <a:rPr lang="en-US" sz="2400" smtClean="0">
                <a:solidFill>
                  <a:schemeClr val="bg1"/>
                </a:solidFill>
              </a:rPr>
              <a:t>System checks connectivity to database automatically</a:t>
            </a:r>
          </a:p>
          <a:p>
            <a:pPr>
              <a:lnSpc>
                <a:spcPct val="90000"/>
              </a:lnSpc>
            </a:pPr>
            <a:endParaRPr lang="en-US" sz="2400" smtClean="0">
              <a:solidFill>
                <a:schemeClr val="bg1"/>
              </a:solidFill>
            </a:endParaRPr>
          </a:p>
          <a:p>
            <a:pPr>
              <a:lnSpc>
                <a:spcPct val="90000"/>
              </a:lnSpc>
            </a:pPr>
            <a:endParaRPr lang="en-US" sz="2400" smtClean="0">
              <a:solidFill>
                <a:schemeClr val="bg1"/>
              </a:solidFill>
            </a:endParaRPr>
          </a:p>
        </p:txBody>
      </p:sp>
      <p:pic>
        <p:nvPicPr>
          <p:cNvPr id="16691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3124200"/>
            <a:ext cx="861060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1010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idx="4294967295"/>
          </p:nvPr>
        </p:nvSpPr>
        <p:spPr>
          <a:xfrm>
            <a:off x="457200" y="152400"/>
            <a:ext cx="8229600" cy="1143000"/>
          </a:xfrm>
        </p:spPr>
        <p:txBody>
          <a:bodyPr/>
          <a:lstStyle/>
          <a:p>
            <a:r>
              <a:rPr lang="en-US" sz="4000" b="1" smtClean="0">
                <a:solidFill>
                  <a:srgbClr val="FFFF00"/>
                </a:solidFill>
                <a:latin typeface="Times New Roman" pitchFamily="18" charset="0"/>
              </a:rPr>
              <a:t>Import Summary at-a-glance</a:t>
            </a:r>
          </a:p>
        </p:txBody>
      </p:sp>
      <p:pic>
        <p:nvPicPr>
          <p:cNvPr id="167939"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5800" y="1219200"/>
            <a:ext cx="7962900" cy="544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5250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idx="4294967295"/>
          </p:nvPr>
        </p:nvSpPr>
        <p:spPr>
          <a:xfrm>
            <a:off x="457200" y="152400"/>
            <a:ext cx="8229600" cy="1143000"/>
          </a:xfrm>
        </p:spPr>
        <p:txBody>
          <a:bodyPr/>
          <a:lstStyle/>
          <a:p>
            <a:r>
              <a:rPr lang="en-US" sz="4000" b="1" dirty="0" smtClean="0">
                <a:solidFill>
                  <a:srgbClr val="FFFF00"/>
                </a:solidFill>
                <a:latin typeface="Times New Roman" pitchFamily="18" charset="0"/>
              </a:rPr>
              <a:t>Data Quality Assurance Module </a:t>
            </a:r>
          </a:p>
        </p:txBody>
      </p:sp>
      <p:pic>
        <p:nvPicPr>
          <p:cNvPr id="168963"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524000"/>
            <a:ext cx="923925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80510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457200" y="0"/>
            <a:ext cx="8229600" cy="1143000"/>
          </a:xfrm>
        </p:spPr>
        <p:txBody>
          <a:bodyPr/>
          <a:lstStyle/>
          <a:p>
            <a:r>
              <a:rPr lang="en-US" sz="4000" b="1" smtClean="0">
                <a:solidFill>
                  <a:srgbClr val="FFFF00"/>
                </a:solidFill>
                <a:latin typeface="Times New Roman" pitchFamily="18" charset="0"/>
              </a:rPr>
              <a:t>Data Import Details</a:t>
            </a:r>
          </a:p>
        </p:txBody>
      </p:sp>
      <p:pic>
        <p:nvPicPr>
          <p:cNvPr id="16998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0350" y="1025525"/>
            <a:ext cx="87630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5287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a:xfrm>
            <a:off x="457200" y="0"/>
            <a:ext cx="8229600" cy="1143000"/>
          </a:xfrm>
        </p:spPr>
        <p:txBody>
          <a:bodyPr/>
          <a:lstStyle/>
          <a:p>
            <a:r>
              <a:rPr lang="en-US" sz="4000" b="1" smtClean="0">
                <a:solidFill>
                  <a:srgbClr val="FFFF00"/>
                </a:solidFill>
                <a:latin typeface="Times New Roman" pitchFamily="18" charset="0"/>
              </a:rPr>
              <a:t>Data Import Details (continued..)</a:t>
            </a:r>
          </a:p>
        </p:txBody>
      </p:sp>
      <p:pic>
        <p:nvPicPr>
          <p:cNvPr id="17101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866775"/>
            <a:ext cx="8077200"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55276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457200" y="0"/>
            <a:ext cx="8229600" cy="1143000"/>
          </a:xfrm>
        </p:spPr>
        <p:txBody>
          <a:bodyPr/>
          <a:lstStyle/>
          <a:p>
            <a:r>
              <a:rPr lang="en-US" sz="4000" b="1" smtClean="0">
                <a:solidFill>
                  <a:srgbClr val="FFFF00"/>
                </a:solidFill>
                <a:latin typeface="Times New Roman" pitchFamily="18" charset="0"/>
              </a:rPr>
              <a:t>Data Import Details (continued..)</a:t>
            </a:r>
          </a:p>
        </p:txBody>
      </p:sp>
      <p:pic>
        <p:nvPicPr>
          <p:cNvPr id="172035"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1450" y="942975"/>
            <a:ext cx="8972550"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64506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457200" y="152400"/>
            <a:ext cx="8229600" cy="1143000"/>
          </a:xfrm>
        </p:spPr>
        <p:txBody>
          <a:bodyPr/>
          <a:lstStyle/>
          <a:p>
            <a:r>
              <a:rPr lang="en-US" sz="4000" b="1" smtClean="0">
                <a:solidFill>
                  <a:srgbClr val="FFFF00"/>
                </a:solidFill>
                <a:latin typeface="Times New Roman" pitchFamily="18" charset="0"/>
              </a:rPr>
              <a:t>Project Accomplishments cont’d</a:t>
            </a:r>
          </a:p>
        </p:txBody>
      </p:sp>
      <p:sp>
        <p:nvSpPr>
          <p:cNvPr id="174083" name="Rectangle 3"/>
          <p:cNvSpPr>
            <a:spLocks noGrp="1" noChangeArrowheads="1"/>
          </p:cNvSpPr>
          <p:nvPr>
            <p:ph type="body" idx="4294967295"/>
          </p:nvPr>
        </p:nvSpPr>
        <p:spPr>
          <a:xfrm>
            <a:off x="457200" y="1371600"/>
            <a:ext cx="8229600" cy="5257800"/>
          </a:xfrm>
        </p:spPr>
        <p:txBody>
          <a:bodyPr/>
          <a:lstStyle/>
          <a:p>
            <a:pPr>
              <a:lnSpc>
                <a:spcPct val="90000"/>
              </a:lnSpc>
            </a:pPr>
            <a:r>
              <a:rPr lang="en-US" sz="2400" smtClean="0">
                <a:solidFill>
                  <a:schemeClr val="bg1"/>
                </a:solidFill>
              </a:rPr>
              <a:t>Estimated 80-90%+ data entry savings (some fields are not tracked by EHR)</a:t>
            </a:r>
          </a:p>
          <a:p>
            <a:pPr>
              <a:lnSpc>
                <a:spcPct val="90000"/>
              </a:lnSpc>
            </a:pPr>
            <a:endParaRPr lang="en-US" sz="2400" smtClean="0">
              <a:solidFill>
                <a:schemeClr val="bg1"/>
              </a:solidFill>
            </a:endParaRPr>
          </a:p>
          <a:p>
            <a:pPr>
              <a:lnSpc>
                <a:spcPct val="90000"/>
              </a:lnSpc>
            </a:pPr>
            <a:r>
              <a:rPr lang="en-US" sz="2400" smtClean="0">
                <a:solidFill>
                  <a:schemeClr val="bg1"/>
                </a:solidFill>
              </a:rPr>
              <a:t>No further need to maintain multiple systems.</a:t>
            </a:r>
          </a:p>
          <a:p>
            <a:pPr>
              <a:lnSpc>
                <a:spcPct val="90000"/>
              </a:lnSpc>
            </a:pPr>
            <a:endParaRPr lang="en-US" sz="2400" smtClean="0">
              <a:solidFill>
                <a:schemeClr val="bg1"/>
              </a:solidFill>
            </a:endParaRPr>
          </a:p>
          <a:p>
            <a:pPr>
              <a:lnSpc>
                <a:spcPct val="90000"/>
              </a:lnSpc>
            </a:pPr>
            <a:r>
              <a:rPr lang="en-US" sz="2400" smtClean="0">
                <a:solidFill>
                  <a:schemeClr val="bg1"/>
                </a:solidFill>
              </a:rPr>
              <a:t>Combined with innovative state-wide model of sharing data, this project will allow other agencies to see medical data important to the treatment and service of clients.</a:t>
            </a:r>
          </a:p>
          <a:p>
            <a:pPr>
              <a:lnSpc>
                <a:spcPct val="90000"/>
              </a:lnSpc>
            </a:pPr>
            <a:endParaRPr lang="en-US" sz="2400" smtClean="0">
              <a:solidFill>
                <a:schemeClr val="bg1"/>
              </a:solidFill>
            </a:endParaRPr>
          </a:p>
          <a:p>
            <a:pPr>
              <a:lnSpc>
                <a:spcPct val="90000"/>
              </a:lnSpc>
            </a:pPr>
            <a:r>
              <a:rPr lang="en-US" sz="2400" smtClean="0">
                <a:solidFill>
                  <a:schemeClr val="bg1"/>
                </a:solidFill>
              </a:rPr>
              <a:t>Leveraged Part C SPNS grant to integrate seamlessly with State-wide eCOMPAS system for sustainability.</a:t>
            </a:r>
          </a:p>
        </p:txBody>
      </p:sp>
    </p:spTree>
    <p:extLst>
      <p:ext uri="{BB962C8B-B14F-4D97-AF65-F5344CB8AC3E}">
        <p14:creationId xmlns:p14="http://schemas.microsoft.com/office/powerpoint/2010/main" val="372317975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56708"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1103" y="457200"/>
            <a:ext cx="8706643"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4385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457200" y="25892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400" dirty="0" smtClean="0">
                <a:solidFill>
                  <a:srgbClr val="FFFF00"/>
                </a:solidFill>
              </a:rPr>
              <a:t>ADAP Innovation</a:t>
            </a:r>
          </a:p>
          <a:p>
            <a:pPr algn="ctr" eaLnBrk="0" hangingPunct="0"/>
            <a:r>
              <a:rPr lang="en-US" sz="4400" dirty="0">
                <a:solidFill>
                  <a:srgbClr val="FFFF00"/>
                </a:solidFill>
              </a:rPr>
              <a:t/>
            </a:r>
            <a:br>
              <a:rPr lang="en-US" sz="4400" dirty="0">
                <a:solidFill>
                  <a:srgbClr val="FFFF00"/>
                </a:solidFill>
              </a:rPr>
            </a:br>
            <a:r>
              <a:rPr lang="en-US" sz="4400" dirty="0">
                <a:solidFill>
                  <a:srgbClr val="FFFF00"/>
                </a:solidFill>
              </a:rPr>
              <a:t> </a:t>
            </a:r>
            <a:r>
              <a:rPr lang="en-US" sz="4400" dirty="0" smtClean="0">
                <a:solidFill>
                  <a:srgbClr val="FFFFFF"/>
                </a:solidFill>
              </a:rPr>
              <a:t>Using eCOMPAS to Connect Case Managers with State ADAP</a:t>
            </a:r>
          </a:p>
          <a:p>
            <a:pPr algn="ctr" eaLnBrk="0" hangingPunct="0"/>
            <a:endParaRPr lang="en-US" sz="4400" dirty="0">
              <a:solidFill>
                <a:srgbClr val="FFFFFF"/>
              </a:solidFill>
            </a:endParaRPr>
          </a:p>
          <a:p>
            <a:pPr algn="ctr" eaLnBrk="0" hangingPunct="0"/>
            <a:r>
              <a:rPr lang="en-US" sz="4400" dirty="0">
                <a:solidFill>
                  <a:srgbClr val="FFFFFF"/>
                </a:solidFill>
              </a:rPr>
              <a:t>Problem Statement and Vision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ChangeArrowheads="1"/>
          </p:cNvSpPr>
          <p:nvPr/>
        </p:nvSpPr>
        <p:spPr bwMode="auto">
          <a:xfrm>
            <a:off x="457200" y="1752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u="sng">
                <a:solidFill>
                  <a:srgbClr val="FFFFFF"/>
                </a:solidFill>
                <a:latin typeface="Times New Roman" pitchFamily="18" charset="0"/>
              </a:rPr>
              <a:t>Where Are We From?</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p:txBody>
          <a:bodyPr/>
          <a:lstStyle/>
          <a:p>
            <a:r>
              <a:rPr lang="en-US" sz="4000" b="1" smtClean="0">
                <a:solidFill>
                  <a:srgbClr val="FFFF00"/>
                </a:solidFill>
                <a:latin typeface="Times New Roman" pitchFamily="18" charset="0"/>
              </a:rPr>
              <a:t>H-Programs – Step 1: Sharing</a:t>
            </a:r>
          </a:p>
        </p:txBody>
      </p:sp>
      <p:pic>
        <p:nvPicPr>
          <p:cNvPr id="113667" name="Picture 6" descr="Screenshot - 8_12_2010 , 2_13_22 PM"/>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200" y="2362200"/>
            <a:ext cx="742791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8" descr="hand, share icon">
            <a:hlinkClick r:id="rId4" tooltip="hand, share icon"/>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52400" y="3657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9" descr="hand, share icon">
            <a:hlinkClick r:id="rId4" tooltip="hand, share icon"/>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467600" y="36576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lstStyle/>
          <a:p>
            <a:r>
              <a:rPr lang="en-US" sz="4000" b="1" smtClean="0">
                <a:solidFill>
                  <a:srgbClr val="FFFF00"/>
                </a:solidFill>
                <a:latin typeface="Times New Roman" pitchFamily="18" charset="0"/>
              </a:rPr>
              <a:t>H-Programs – Step 2: Certification</a:t>
            </a:r>
          </a:p>
        </p:txBody>
      </p:sp>
      <p:pic>
        <p:nvPicPr>
          <p:cNvPr id="114691" name="Picture 4" descr="Screenshot - 5_21_2010 , 10_56_04 A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2352675"/>
            <a:ext cx="72390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p:txBody>
          <a:bodyPr/>
          <a:lstStyle/>
          <a:p>
            <a:r>
              <a:rPr lang="en-US" sz="4000" b="1" smtClean="0">
                <a:solidFill>
                  <a:srgbClr val="FFFF00"/>
                </a:solidFill>
                <a:latin typeface="Times New Roman" pitchFamily="18" charset="0"/>
              </a:rPr>
              <a:t>H-Programs – Validations</a:t>
            </a:r>
          </a:p>
        </p:txBody>
      </p:sp>
      <p:pic>
        <p:nvPicPr>
          <p:cNvPr id="115715" name="Picture 10" descr="Screenshot - 8_12_2010 , 2_08_16 PM"/>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90600" y="1828800"/>
            <a:ext cx="723741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11" descr="Screenshot - 8_12_2010 , 2_09_01 PM"/>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90600" y="2895600"/>
            <a:ext cx="722788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p:txBody>
          <a:bodyPr/>
          <a:lstStyle/>
          <a:p>
            <a:r>
              <a:rPr lang="en-US" sz="4000" b="1" smtClean="0">
                <a:solidFill>
                  <a:srgbClr val="FFFF00"/>
                </a:solidFill>
                <a:latin typeface="Times New Roman" pitchFamily="18" charset="0"/>
              </a:rPr>
              <a:t>H-Programs – Step 3: Application</a:t>
            </a:r>
          </a:p>
        </p:txBody>
      </p:sp>
      <p:pic>
        <p:nvPicPr>
          <p:cNvPr id="116739" name="Picture 4" descr="SC_e2Hawaii (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2057400"/>
            <a:ext cx="6846888"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228600" y="274638"/>
            <a:ext cx="8915400" cy="1143000"/>
          </a:xfrm>
        </p:spPr>
        <p:txBody>
          <a:bodyPr/>
          <a:lstStyle/>
          <a:p>
            <a:r>
              <a:rPr lang="en-US" sz="4000" b="1" smtClean="0">
                <a:solidFill>
                  <a:srgbClr val="FFFF00"/>
                </a:solidFill>
                <a:latin typeface="Times New Roman" pitchFamily="18" charset="0"/>
              </a:rPr>
              <a:t>H-Programs – Step 3: Application cont.</a:t>
            </a:r>
          </a:p>
        </p:txBody>
      </p:sp>
      <p:pic>
        <p:nvPicPr>
          <p:cNvPr id="117763" name="Picture 4" descr="Screenshot - 8_12_2010 , 2_24_51 P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447800"/>
            <a:ext cx="53340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5" descr="Screenshot - 8_12_2010 , 2_25_22 P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1000" y="2989263"/>
            <a:ext cx="3762375"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6" descr="arrow, back, green, left, next, return icon">
            <a:hlinkClick r:id="rId5" tooltip="arrow, back, green, left, next, return icon"/>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295400" y="3505200"/>
            <a:ext cx="24384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228600" y="228600"/>
            <a:ext cx="8686800" cy="1143000"/>
          </a:xfrm>
        </p:spPr>
        <p:txBody>
          <a:bodyPr/>
          <a:lstStyle/>
          <a:p>
            <a:r>
              <a:rPr lang="en-US" sz="4000" b="1" smtClean="0">
                <a:solidFill>
                  <a:srgbClr val="FFFF00"/>
                </a:solidFill>
                <a:latin typeface="Times New Roman" pitchFamily="18" charset="0"/>
              </a:rPr>
              <a:t>State Department of Health’s View – Processing Applications</a:t>
            </a:r>
          </a:p>
        </p:txBody>
      </p:sp>
      <p:pic>
        <p:nvPicPr>
          <p:cNvPr id="118787" name="Picture 4" descr="Screenshot - 8_12_2010 , 2_51_15 PM"/>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14400" y="1828800"/>
            <a:ext cx="7294563"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228600" y="228600"/>
            <a:ext cx="8686800" cy="1143000"/>
          </a:xfrm>
        </p:spPr>
        <p:txBody>
          <a:bodyPr/>
          <a:lstStyle/>
          <a:p>
            <a:r>
              <a:rPr lang="en-US" sz="4000" b="1" smtClean="0">
                <a:solidFill>
                  <a:srgbClr val="FFFF00"/>
                </a:solidFill>
                <a:latin typeface="Times New Roman" pitchFamily="18" charset="0"/>
              </a:rPr>
              <a:t>H-Programs – Processing Applications</a:t>
            </a:r>
          </a:p>
        </p:txBody>
      </p:sp>
      <p:pic>
        <p:nvPicPr>
          <p:cNvPr id="119811" name="Picture 3" descr="SC_e2Hawaii (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2263" y="1447800"/>
            <a:ext cx="6332537"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228600" y="457200"/>
            <a:ext cx="8686800" cy="1143000"/>
          </a:xfrm>
        </p:spPr>
        <p:txBody>
          <a:bodyPr/>
          <a:lstStyle/>
          <a:p>
            <a:r>
              <a:rPr lang="en-US" sz="4000" b="1" smtClean="0">
                <a:solidFill>
                  <a:srgbClr val="FFFF00"/>
                </a:solidFill>
                <a:latin typeface="Times New Roman" pitchFamily="18" charset="0"/>
              </a:rPr>
              <a:t>Real-Time Updated Information Between Case Managers and State Department of Health</a:t>
            </a:r>
          </a:p>
        </p:txBody>
      </p:sp>
      <p:grpSp>
        <p:nvGrpSpPr>
          <p:cNvPr id="120835" name="Group 9"/>
          <p:cNvGrpSpPr>
            <a:grpSpLocks/>
          </p:cNvGrpSpPr>
          <p:nvPr/>
        </p:nvGrpSpPr>
        <p:grpSpPr bwMode="auto">
          <a:xfrm>
            <a:off x="762000" y="2362200"/>
            <a:ext cx="7504113" cy="2933700"/>
            <a:chOff x="480" y="1488"/>
            <a:chExt cx="4727" cy="1848"/>
          </a:xfrm>
        </p:grpSpPr>
        <p:grpSp>
          <p:nvGrpSpPr>
            <p:cNvPr id="120836" name="Group 6"/>
            <p:cNvGrpSpPr>
              <a:grpSpLocks/>
            </p:cNvGrpSpPr>
            <p:nvPr/>
          </p:nvGrpSpPr>
          <p:grpSpPr bwMode="auto">
            <a:xfrm>
              <a:off x="480" y="1488"/>
              <a:ext cx="4727" cy="1848"/>
              <a:chOff x="618" y="1488"/>
              <a:chExt cx="4439" cy="1608"/>
            </a:xfrm>
          </p:grpSpPr>
          <p:pic>
            <p:nvPicPr>
              <p:cNvPr id="120838" name="Picture 4" descr="Screenshot - 8_12_2010 , 2_57_15 PM"/>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4" y="1488"/>
                <a:ext cx="4427" cy="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9" name="Picture 5" descr="Screenshot - 8_12_2010 , 2_55_28 PM"/>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8" y="2862"/>
                <a:ext cx="4439"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0837" name="Picture 8" descr="Screenshot - 8_12_2010 , 3_10_35 PM"/>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146" y="1858"/>
              <a:ext cx="43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p:txBody>
          <a:bodyPr/>
          <a:lstStyle/>
          <a:p>
            <a:r>
              <a:rPr lang="en-US" sz="4000" b="1" smtClean="0">
                <a:solidFill>
                  <a:srgbClr val="FFFF00"/>
                </a:solidFill>
                <a:latin typeface="Times New Roman" pitchFamily="18" charset="0"/>
              </a:rPr>
              <a:t>H-Programs – Data Extract</a:t>
            </a:r>
          </a:p>
        </p:txBody>
      </p:sp>
      <p:pic>
        <p:nvPicPr>
          <p:cNvPr id="121859" name="Picture 5" descr="Screenshot - 8_12_2010 , 3_01_58 P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175" y="1181100"/>
            <a:ext cx="42672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0" name="Picture 6" descr="Screenshot - 8_12_2010 , 3_03_45 P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47950" y="2947988"/>
            <a:ext cx="5743575"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10" descr="48, left icon">
            <a:hlinkClick r:id="rId5" tooltip="48, left icon"/>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038600" y="24765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txBox="1">
            <a:spLocks/>
          </p:cNvSpPr>
          <p:nvPr/>
        </p:nvSpPr>
        <p:spPr bwMode="auto">
          <a:xfrm>
            <a:off x="381000" y="5029200"/>
            <a:ext cx="8305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sz="4400">
              <a:solidFill>
                <a:srgbClr val="FFFFFF"/>
              </a:solidFill>
            </a:endParaRPr>
          </a:p>
        </p:txBody>
      </p:sp>
      <p:pic>
        <p:nvPicPr>
          <p:cNvPr id="14848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8600" y="228600"/>
            <a:ext cx="86487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4" name="TextBox 3"/>
          <p:cNvSpPr txBox="1">
            <a:spLocks noChangeArrowheads="1"/>
          </p:cNvSpPr>
          <p:nvPr/>
        </p:nvSpPr>
        <p:spPr bwMode="auto">
          <a:xfrm>
            <a:off x="533400" y="5934075"/>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FFFFFF"/>
                </a:solidFill>
              </a:rPr>
              <a:t>Source: Survey data collected while previous system was used (Reggie) compared to a post-launch survey conducted five months after e2Hawaii (eCOMPAS)  was launched.</a:t>
            </a:r>
          </a:p>
        </p:txBody>
      </p:sp>
      <p:sp>
        <p:nvSpPr>
          <p:cNvPr id="2" name="Rectangle 1"/>
          <p:cNvSpPr/>
          <p:nvPr/>
        </p:nvSpPr>
        <p:spPr>
          <a:xfrm>
            <a:off x="2971800" y="1066800"/>
            <a:ext cx="5715000" cy="39624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42073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9875" name="Rectangle 3"/>
          <p:cNvSpPr>
            <a:spLocks noChangeArrowheads="1"/>
          </p:cNvSpPr>
          <p:nvPr/>
        </p:nvSpPr>
        <p:spPr bwMode="auto">
          <a:xfrm>
            <a:off x="381000" y="457200"/>
            <a:ext cx="8229600" cy="3810000"/>
          </a:xfrm>
          <a:prstGeom prst="rect">
            <a:avLst/>
          </a:prstGeom>
          <a:solidFill>
            <a:schemeClr val="tx1">
              <a:lumMod val="95000"/>
              <a:lumOff val="5000"/>
              <a:alpha val="31000"/>
            </a:schemeClr>
          </a:solidFill>
          <a:ln w="9525">
            <a:noFill/>
            <a:miter lim="800000"/>
            <a:headEnd/>
            <a:tailEnd/>
          </a:ln>
          <a:effectLst/>
        </p:spPr>
        <p:txBody>
          <a:bodyPr/>
          <a:lstStyle/>
          <a:p>
            <a:pPr marL="533400" indent="-533400">
              <a:spcBef>
                <a:spcPct val="20000"/>
              </a:spcBef>
              <a:defRPr/>
            </a:pPr>
            <a:endParaRPr lang="en-US" sz="500" dirty="0">
              <a:solidFill>
                <a:srgbClr val="FFFFFF"/>
              </a:solidFill>
              <a:latin typeface="Arial" charset="0"/>
              <a:cs typeface="+mn-cs"/>
            </a:endParaRPr>
          </a:p>
          <a:p>
            <a:pPr marL="571500" indent="-571500" algn="ctr">
              <a:spcBef>
                <a:spcPct val="20000"/>
              </a:spcBef>
              <a:defRPr/>
            </a:pPr>
            <a:r>
              <a:rPr lang="en-US" sz="2800" dirty="0">
                <a:solidFill>
                  <a:srgbClr val="FFFFFF"/>
                </a:solidFill>
                <a:latin typeface="Arial" charset="0"/>
                <a:cs typeface="+mn-cs"/>
              </a:rPr>
              <a:t>Introduction</a:t>
            </a:r>
          </a:p>
          <a:p>
            <a:pPr marL="571500" indent="-571500" algn="ctr">
              <a:spcBef>
                <a:spcPct val="20000"/>
              </a:spcBef>
              <a:defRPr/>
            </a:pPr>
            <a:r>
              <a:rPr lang="en-US" sz="2800" dirty="0" smtClean="0">
                <a:solidFill>
                  <a:srgbClr val="FFFFFF"/>
                </a:solidFill>
                <a:latin typeface="Arial" charset="0"/>
                <a:cs typeface="+mn-cs"/>
              </a:rPr>
              <a:t>State-wide Data Exchange</a:t>
            </a:r>
          </a:p>
          <a:p>
            <a:pPr marL="571500" indent="-571500" algn="ctr">
              <a:spcBef>
                <a:spcPct val="20000"/>
              </a:spcBef>
              <a:defRPr/>
            </a:pPr>
            <a:r>
              <a:rPr lang="en-US" sz="2800" dirty="0" smtClean="0">
                <a:solidFill>
                  <a:srgbClr val="FFFFFF"/>
                </a:solidFill>
                <a:latin typeface="Arial" charset="0"/>
                <a:cs typeface="+mn-cs"/>
              </a:rPr>
              <a:t>Medical Data Linkage and Exchange</a:t>
            </a:r>
          </a:p>
          <a:p>
            <a:pPr marL="571500" indent="-571500" algn="ctr">
              <a:spcBef>
                <a:spcPct val="20000"/>
              </a:spcBef>
              <a:defRPr/>
            </a:pPr>
            <a:r>
              <a:rPr lang="en-US" sz="2800" dirty="0" smtClean="0">
                <a:solidFill>
                  <a:srgbClr val="FFFFFF"/>
                </a:solidFill>
                <a:latin typeface="Arial" charset="0"/>
                <a:cs typeface="+mn-cs"/>
              </a:rPr>
              <a:t>ADAP Innovation</a:t>
            </a:r>
          </a:p>
          <a:p>
            <a:pPr marL="571500" indent="-571500" algn="ctr">
              <a:spcBef>
                <a:spcPct val="20000"/>
              </a:spcBef>
              <a:defRPr/>
            </a:pPr>
            <a:r>
              <a:rPr lang="en-US" sz="2800" dirty="0" smtClean="0">
                <a:solidFill>
                  <a:srgbClr val="FFFFFF"/>
                </a:solidFill>
                <a:latin typeface="Arial" charset="0"/>
                <a:cs typeface="+mn-cs"/>
              </a:rPr>
              <a:t>ADAP Data Report (ADR)</a:t>
            </a:r>
            <a:endParaRPr lang="en-US" sz="2800" dirty="0">
              <a:solidFill>
                <a:srgbClr val="FFFFFF"/>
              </a:solidFill>
              <a:latin typeface="Arial" charset="0"/>
              <a:cs typeface="+mn-cs"/>
            </a:endParaRPr>
          </a:p>
          <a:p>
            <a:pPr marL="533400" indent="-533400" algn="ctr">
              <a:spcBef>
                <a:spcPct val="20000"/>
              </a:spcBef>
              <a:defRPr/>
            </a:pPr>
            <a:endParaRPr lang="en-US" sz="2800" dirty="0">
              <a:solidFill>
                <a:srgbClr val="FFFFFF"/>
              </a:solidFill>
              <a:latin typeface="Arial" charset="0"/>
              <a:cs typeface="+mn-cs"/>
            </a:endParaRPr>
          </a:p>
          <a:p>
            <a:pPr marL="533400" indent="-533400" algn="ctr">
              <a:spcBef>
                <a:spcPct val="20000"/>
              </a:spcBef>
              <a:buFontTx/>
              <a:buChar char="•"/>
              <a:defRPr/>
            </a:pPr>
            <a:endParaRPr lang="en-US" sz="2800" dirty="0">
              <a:solidFill>
                <a:srgbClr val="FFFFFF"/>
              </a:solidFill>
              <a:latin typeface="Arial" charset="0"/>
              <a:cs typeface="+mn-cs"/>
            </a:endParaRPr>
          </a:p>
        </p:txBody>
      </p:sp>
      <p:sp>
        <p:nvSpPr>
          <p:cNvPr id="79877" name="Text Box 5"/>
          <p:cNvSpPr txBox="1">
            <a:spLocks noChangeArrowheads="1"/>
          </p:cNvSpPr>
          <p:nvPr/>
        </p:nvSpPr>
        <p:spPr bwMode="auto">
          <a:xfrm>
            <a:off x="1524000" y="0"/>
            <a:ext cx="5867400" cy="579438"/>
          </a:xfrm>
          <a:prstGeom prst="rect">
            <a:avLst/>
          </a:prstGeom>
          <a:noFill/>
          <a:ln w="9525">
            <a:noFill/>
            <a:miter lim="800000"/>
            <a:headEnd/>
            <a:tailEnd/>
          </a:ln>
          <a:effectLst/>
        </p:spPr>
        <p:txBody>
          <a:bodyPr>
            <a:spAutoFit/>
          </a:bodyPr>
          <a:lstStyle/>
          <a:p>
            <a:pPr algn="ctr">
              <a:spcBef>
                <a:spcPct val="50000"/>
              </a:spcBef>
              <a:defRPr/>
            </a:pPr>
            <a:r>
              <a:rPr lang="en-US" sz="3200" u="sng" dirty="0">
                <a:solidFill>
                  <a:srgbClr val="FFFF00"/>
                </a:solidFill>
                <a:effectLst>
                  <a:outerShdw blurRad="38100" dist="38100" dir="2700000" algn="tl">
                    <a:srgbClr val="C0C0C0"/>
                  </a:outerShdw>
                </a:effectLst>
                <a:latin typeface="Arial" charset="0"/>
                <a:cs typeface="+mn-cs"/>
              </a:rPr>
              <a:t>Today’s Agenda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fade">
                                      <p:cBhvr>
                                        <p:cTn id="7" dur="20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457200" y="25892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400" dirty="0" smtClean="0">
                <a:solidFill>
                  <a:srgbClr val="FFFF00"/>
                </a:solidFill>
              </a:rPr>
              <a:t>ADAP Data Reporting</a:t>
            </a:r>
            <a:r>
              <a:rPr lang="en-US" sz="4400" dirty="0">
                <a:solidFill>
                  <a:srgbClr val="FFFF00"/>
                </a:solidFill>
              </a:rPr>
              <a:t/>
            </a:r>
            <a:br>
              <a:rPr lang="en-US" sz="4400" dirty="0">
                <a:solidFill>
                  <a:srgbClr val="FFFF00"/>
                </a:solidFill>
              </a:rPr>
            </a:br>
            <a:r>
              <a:rPr lang="en-US" sz="4400" dirty="0">
                <a:solidFill>
                  <a:srgbClr val="FFFF00"/>
                </a:solidFill>
              </a:rPr>
              <a:t> </a:t>
            </a:r>
            <a:endParaRPr lang="en-US" sz="4400" dirty="0">
              <a:solidFill>
                <a:srgbClr val="FFFFFF"/>
              </a:solidFill>
            </a:endParaRPr>
          </a:p>
          <a:p>
            <a:pPr algn="ctr" eaLnBrk="0" hangingPunct="0"/>
            <a:endParaRPr lang="en-US" sz="4400" dirty="0">
              <a:solidFill>
                <a:srgbClr val="FFFFFF"/>
              </a:solidFill>
            </a:endParaRPr>
          </a:p>
          <a:p>
            <a:pPr algn="ctr" eaLnBrk="0" hangingPunct="0"/>
            <a:r>
              <a:rPr lang="en-US" sz="4400" dirty="0" smtClean="0">
                <a:solidFill>
                  <a:srgbClr val="FFFFFF"/>
                </a:solidFill>
              </a:rPr>
              <a:t>SPNS to the Rescue</a:t>
            </a:r>
          </a:p>
          <a:p>
            <a:pPr algn="ctr" eaLnBrk="0" hangingPunct="0"/>
            <a:endParaRPr lang="en-US" sz="4400" dirty="0">
              <a:solidFill>
                <a:srgbClr val="FFFFFF"/>
              </a:solidFill>
            </a:endParaRPr>
          </a:p>
          <a:p>
            <a:pPr algn="ctr" eaLnBrk="0" hangingPunct="0"/>
            <a:r>
              <a:rPr lang="en-US" sz="4400" dirty="0" smtClean="0">
                <a:solidFill>
                  <a:srgbClr val="FFFFFF"/>
                </a:solidFill>
              </a:rPr>
              <a:t>eCOMPAS + Hawaii DOH</a:t>
            </a:r>
            <a:endParaRPr lang="en-US" sz="4400" dirty="0">
              <a:solidFill>
                <a:srgbClr val="FFFFFF"/>
              </a:solidFill>
            </a:endParaRPr>
          </a:p>
        </p:txBody>
      </p:sp>
    </p:spTree>
    <p:extLst>
      <p:ext uri="{BB962C8B-B14F-4D97-AF65-F5344CB8AC3E}">
        <p14:creationId xmlns:p14="http://schemas.microsoft.com/office/powerpoint/2010/main" val="871008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smtClean="0"/>
              <a:t>ADR Report Before</a:t>
            </a:r>
          </a:p>
        </p:txBody>
      </p:sp>
      <p:sp>
        <p:nvSpPr>
          <p:cNvPr id="3" name="Content Placeholder 2"/>
          <p:cNvSpPr>
            <a:spLocks noGrp="1"/>
          </p:cNvSpPr>
          <p:nvPr>
            <p:ph idx="1"/>
          </p:nvPr>
        </p:nvSpPr>
        <p:spPr/>
        <p:txBody>
          <a:bodyPr>
            <a:noAutofit/>
          </a:bodyPr>
          <a:lstStyle/>
          <a:p>
            <a:pPr eaLnBrk="1" hangingPunct="1">
              <a:defRPr/>
            </a:pPr>
            <a:r>
              <a:rPr lang="en-US" sz="2800" u="sng" dirty="0" smtClean="0"/>
              <a:t>Manual</a:t>
            </a:r>
            <a:r>
              <a:rPr lang="en-US" sz="2800" dirty="0" smtClean="0"/>
              <a:t> Entry of Premiums into H-COBRA Access Database</a:t>
            </a:r>
          </a:p>
          <a:p>
            <a:pPr eaLnBrk="1" hangingPunct="1">
              <a:defRPr/>
            </a:pPr>
            <a:r>
              <a:rPr lang="en-US" sz="2800" u="sng" dirty="0" smtClean="0"/>
              <a:t>Manual</a:t>
            </a:r>
            <a:r>
              <a:rPr lang="en-US" sz="2800" dirty="0" smtClean="0"/>
              <a:t> Entry of Drug Pricing into HDAP Access Database</a:t>
            </a:r>
          </a:p>
          <a:p>
            <a:pPr eaLnBrk="1" hangingPunct="1">
              <a:defRPr/>
            </a:pPr>
            <a:r>
              <a:rPr lang="en-US" sz="2800" u="sng" dirty="0" smtClean="0"/>
              <a:t>Manual</a:t>
            </a:r>
            <a:r>
              <a:rPr lang="en-US" sz="2800" dirty="0" smtClean="0"/>
              <a:t> Entry of Drug Ordering/Purchasing into HDAP Access Database</a:t>
            </a:r>
          </a:p>
          <a:p>
            <a:pPr eaLnBrk="1" hangingPunct="1">
              <a:defRPr/>
            </a:pPr>
            <a:r>
              <a:rPr lang="en-US" sz="2800" dirty="0" smtClean="0"/>
              <a:t>Import of e2 Client Demographics and Enrollment Data</a:t>
            </a:r>
          </a:p>
          <a:p>
            <a:pPr eaLnBrk="1" hangingPunct="1">
              <a:defRPr/>
            </a:pPr>
            <a:r>
              <a:rPr lang="en-US" sz="2800" dirty="0" smtClean="0"/>
              <a:t>Manual merge and de-duplication to produce ADR Data / AQR</a:t>
            </a:r>
          </a:p>
          <a:p>
            <a:pPr marL="0" indent="0" eaLnBrk="1" hangingPunct="1">
              <a:buFontTx/>
              <a:buNone/>
              <a:defRPr/>
            </a:pPr>
            <a:endParaRPr lang="en-US" sz="2800" dirty="0" smtClean="0"/>
          </a:p>
          <a:p>
            <a:pPr eaLnBrk="1" hangingPunct="1">
              <a:defRPr/>
            </a:pPr>
            <a:endParaRPr lang="en-US" sz="2800" dirty="0" smtClean="0"/>
          </a:p>
          <a:p>
            <a:pPr eaLnBrk="1" hangingPunct="1">
              <a:defRPr/>
            </a:pP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457200" y="25892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400" dirty="0" smtClean="0">
                <a:solidFill>
                  <a:srgbClr val="FFFFFF"/>
                </a:solidFill>
              </a:rPr>
              <a:t>The Challenge</a:t>
            </a:r>
            <a:endParaRPr lang="en-US" sz="4400" dirty="0">
              <a:solidFill>
                <a:srgbClr val="FFFFFF"/>
              </a:solidFill>
            </a:endParaRPr>
          </a:p>
        </p:txBody>
      </p:sp>
    </p:spTree>
    <p:extLst>
      <p:ext uri="{BB962C8B-B14F-4D97-AF65-F5344CB8AC3E}">
        <p14:creationId xmlns:p14="http://schemas.microsoft.com/office/powerpoint/2010/main" val="31567717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eaLnBrk="1" hangingPunct="1"/>
            <a:r>
              <a:rPr lang="en-US" smtClean="0"/>
              <a:t>ADR Report Before</a:t>
            </a:r>
          </a:p>
        </p:txBody>
      </p:sp>
      <p:sp>
        <p:nvSpPr>
          <p:cNvPr id="124931" name="Rectangle 37"/>
          <p:cNvSpPr>
            <a:spLocks noChangeArrowheads="1"/>
          </p:cNvSpPr>
          <p:nvPr/>
        </p:nvSpPr>
        <p:spPr bwMode="auto">
          <a:xfrm>
            <a:off x="152400" y="152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endParaRPr>
          </a:p>
        </p:txBody>
      </p:sp>
      <p:sp>
        <p:nvSpPr>
          <p:cNvPr id="124932" name="Rectangle 90"/>
          <p:cNvSpPr>
            <a:spLocks noChangeArrowheads="1"/>
          </p:cNvSpPr>
          <p:nvPr/>
        </p:nvSpPr>
        <p:spPr bwMode="auto">
          <a:xfrm>
            <a:off x="152400" y="152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endParaRPr>
          </a:p>
        </p:txBody>
      </p:sp>
      <p:grpSp>
        <p:nvGrpSpPr>
          <p:cNvPr id="124933" name="Group 56"/>
          <p:cNvGrpSpPr>
            <a:grpSpLocks noChangeAspect="1"/>
          </p:cNvGrpSpPr>
          <p:nvPr/>
        </p:nvGrpSpPr>
        <p:grpSpPr bwMode="auto">
          <a:xfrm>
            <a:off x="823913" y="1260475"/>
            <a:ext cx="7862887" cy="5521325"/>
            <a:chOff x="1080" y="1716"/>
            <a:chExt cx="10260" cy="8694"/>
          </a:xfrm>
        </p:grpSpPr>
        <p:sp>
          <p:nvSpPr>
            <p:cNvPr id="124934" name="AutoShape 89"/>
            <p:cNvSpPr>
              <a:spLocks noChangeAspect="1" noChangeArrowheads="1" noTextEdit="1"/>
            </p:cNvSpPr>
            <p:nvPr/>
          </p:nvSpPr>
          <p:spPr bwMode="auto">
            <a:xfrm>
              <a:off x="1080" y="1716"/>
              <a:ext cx="10260" cy="8694"/>
            </a:xfrm>
            <a:prstGeom prst="rect">
              <a:avLst/>
            </a:prstGeom>
            <a:solidFill>
              <a:srgbClr val="F2F2F2"/>
            </a:solidFill>
            <a:ln w="9525">
              <a:solidFill>
                <a:srgbClr val="FFFFFF"/>
              </a:solidFill>
              <a:miter lim="800000"/>
              <a:headEnd/>
              <a:tailEnd/>
            </a:ln>
          </p:spPr>
          <p:txBody>
            <a:bodyPr/>
            <a:lstStyle/>
            <a:p>
              <a:endParaRPr lang="en-US"/>
            </a:p>
          </p:txBody>
        </p:sp>
        <p:sp>
          <p:nvSpPr>
            <p:cNvPr id="124935" name="Text Box 88"/>
            <p:cNvSpPr txBox="1">
              <a:spLocks noChangeArrowheads="1"/>
            </p:cNvSpPr>
            <p:nvPr/>
          </p:nvSpPr>
          <p:spPr bwMode="auto">
            <a:xfrm>
              <a:off x="2700" y="4236"/>
              <a:ext cx="2340" cy="54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a:solidFill>
                    <a:srgbClr val="000000"/>
                  </a:solidFill>
                  <a:cs typeface="Times New Roman" pitchFamily="18" charset="0"/>
                </a:rPr>
                <a:t>HDAP Access database</a:t>
              </a:r>
              <a:endParaRPr lang="en-US">
                <a:solidFill>
                  <a:srgbClr val="000000"/>
                </a:solidFill>
                <a:cs typeface="Times New Roman" pitchFamily="18" charset="0"/>
              </a:endParaRPr>
            </a:p>
          </p:txBody>
        </p:sp>
        <p:sp>
          <p:nvSpPr>
            <p:cNvPr id="124936" name="Text Box 87"/>
            <p:cNvSpPr txBox="1">
              <a:spLocks noChangeArrowheads="1"/>
            </p:cNvSpPr>
            <p:nvPr/>
          </p:nvSpPr>
          <p:spPr bwMode="auto">
            <a:xfrm>
              <a:off x="5610" y="4235"/>
              <a:ext cx="2340" cy="541"/>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00">
                  <a:solidFill>
                    <a:srgbClr val="000000"/>
                  </a:solidFill>
                  <a:cs typeface="Times New Roman" pitchFamily="18" charset="0"/>
                </a:rPr>
                <a:t>H-COBRA Access database</a:t>
              </a:r>
              <a:endParaRPr lang="en-US">
                <a:solidFill>
                  <a:srgbClr val="000000"/>
                </a:solidFill>
                <a:cs typeface="Times New Roman" pitchFamily="18" charset="0"/>
              </a:endParaRPr>
            </a:p>
          </p:txBody>
        </p:sp>
        <p:sp>
          <p:nvSpPr>
            <p:cNvPr id="124937" name="AutoShape 86"/>
            <p:cNvSpPr>
              <a:spLocks noChangeArrowheads="1"/>
            </p:cNvSpPr>
            <p:nvPr/>
          </p:nvSpPr>
          <p:spPr bwMode="auto">
            <a:xfrm>
              <a:off x="2520" y="6153"/>
              <a:ext cx="1620" cy="720"/>
            </a:xfrm>
            <a:prstGeom prst="roundRect">
              <a:avLst>
                <a:gd name="adj" fmla="val 16667"/>
              </a:avLst>
            </a:prstGeom>
            <a:solidFill>
              <a:srgbClr val="FFFFFF"/>
            </a:solidFill>
            <a:ln w="9525">
              <a:solidFill>
                <a:srgbClr val="000000"/>
              </a:solidFill>
              <a:round/>
              <a:headEnd/>
              <a:tailEnd/>
            </a:ln>
          </p:spPr>
          <p:txBody>
            <a:bodyPr/>
            <a:lstStyle/>
            <a:p>
              <a:pPr algn="ctr"/>
              <a:r>
                <a:rPr lang="en-US" sz="1000">
                  <a:solidFill>
                    <a:srgbClr val="000000"/>
                  </a:solidFill>
                  <a:cs typeface="Times New Roman" pitchFamily="18" charset="0"/>
                </a:rPr>
                <a:t>e2Hawaii Web-Based System</a:t>
              </a:r>
              <a:endParaRPr lang="en-US">
                <a:solidFill>
                  <a:srgbClr val="000000"/>
                </a:solidFill>
                <a:cs typeface="Times New Roman" pitchFamily="18" charset="0"/>
              </a:endParaRPr>
            </a:p>
          </p:txBody>
        </p:sp>
        <p:sp>
          <p:nvSpPr>
            <p:cNvPr id="124938" name="AutoShape 85"/>
            <p:cNvSpPr>
              <a:spLocks noChangeArrowheads="1"/>
            </p:cNvSpPr>
            <p:nvPr/>
          </p:nvSpPr>
          <p:spPr bwMode="auto">
            <a:xfrm>
              <a:off x="5865" y="9558"/>
              <a:ext cx="2160" cy="540"/>
            </a:xfrm>
            <a:prstGeom prst="flowChartDocument">
              <a:avLst/>
            </a:prstGeom>
            <a:solidFill>
              <a:srgbClr val="FFFFFF"/>
            </a:solidFill>
            <a:ln w="9525">
              <a:solidFill>
                <a:srgbClr val="000000"/>
              </a:solidFill>
              <a:miter lim="800000"/>
              <a:headEnd/>
              <a:tailEnd/>
            </a:ln>
          </p:spPr>
          <p:txBody>
            <a:bodyPr/>
            <a:lstStyle/>
            <a:p>
              <a:r>
                <a:rPr lang="en-US" sz="1200">
                  <a:solidFill>
                    <a:srgbClr val="000000"/>
                  </a:solidFill>
                  <a:cs typeface="Times New Roman" pitchFamily="18" charset="0"/>
                </a:rPr>
                <a:t>ADAP Data/AQR</a:t>
              </a:r>
              <a:endParaRPr lang="en-US">
                <a:solidFill>
                  <a:srgbClr val="000000"/>
                </a:solidFill>
                <a:cs typeface="Times New Roman" pitchFamily="18" charset="0"/>
              </a:endParaRPr>
            </a:p>
          </p:txBody>
        </p:sp>
        <p:sp>
          <p:nvSpPr>
            <p:cNvPr id="124939" name="Text Box 84"/>
            <p:cNvSpPr txBox="1">
              <a:spLocks noChangeArrowheads="1"/>
            </p:cNvSpPr>
            <p:nvPr/>
          </p:nvSpPr>
          <p:spPr bwMode="auto">
            <a:xfrm>
              <a:off x="2310" y="2256"/>
              <a:ext cx="1980" cy="54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a:solidFill>
                    <a:srgbClr val="000000"/>
                  </a:solidFill>
                  <a:cs typeface="Times New Roman" pitchFamily="18" charset="0"/>
                </a:rPr>
                <a:t>Drug Wholesaler</a:t>
              </a:r>
              <a:endParaRPr lang="en-US">
                <a:solidFill>
                  <a:srgbClr val="000000"/>
                </a:solidFill>
                <a:cs typeface="Times New Roman" pitchFamily="18" charset="0"/>
              </a:endParaRPr>
            </a:p>
          </p:txBody>
        </p:sp>
        <p:sp>
          <p:nvSpPr>
            <p:cNvPr id="124940" name="Text Box 83"/>
            <p:cNvSpPr txBox="1">
              <a:spLocks noChangeArrowheads="1"/>
            </p:cNvSpPr>
            <p:nvPr/>
          </p:nvSpPr>
          <p:spPr bwMode="auto">
            <a:xfrm>
              <a:off x="4860" y="2256"/>
              <a:ext cx="1980" cy="54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solidFill>
                    <a:srgbClr val="000000"/>
                  </a:solidFill>
                  <a:cs typeface="Times New Roman" pitchFamily="18" charset="0"/>
                </a:rPr>
                <a:t>Pharmacy</a:t>
              </a:r>
              <a:endParaRPr lang="en-US">
                <a:solidFill>
                  <a:srgbClr val="000000"/>
                </a:solidFill>
                <a:cs typeface="Times New Roman" pitchFamily="18" charset="0"/>
              </a:endParaRPr>
            </a:p>
          </p:txBody>
        </p:sp>
        <p:sp>
          <p:nvSpPr>
            <p:cNvPr id="124941" name="Text Box 82"/>
            <p:cNvSpPr txBox="1">
              <a:spLocks noChangeArrowheads="1"/>
            </p:cNvSpPr>
            <p:nvPr/>
          </p:nvSpPr>
          <p:spPr bwMode="auto">
            <a:xfrm>
              <a:off x="8820" y="2256"/>
              <a:ext cx="2160" cy="54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solidFill>
                    <a:srgbClr val="000000"/>
                  </a:solidFill>
                  <a:cs typeface="Times New Roman" pitchFamily="18" charset="0"/>
                </a:rPr>
                <a:t>Insurers</a:t>
              </a:r>
              <a:endParaRPr lang="en-US">
                <a:solidFill>
                  <a:srgbClr val="000000"/>
                </a:solidFill>
                <a:cs typeface="Times New Roman" pitchFamily="18" charset="0"/>
              </a:endParaRPr>
            </a:p>
          </p:txBody>
        </p:sp>
        <p:sp>
          <p:nvSpPr>
            <p:cNvPr id="124942" name="Line 81"/>
            <p:cNvSpPr>
              <a:spLocks noChangeShapeType="1"/>
            </p:cNvSpPr>
            <p:nvPr/>
          </p:nvSpPr>
          <p:spPr bwMode="auto">
            <a:xfrm flipH="1" flipV="1">
              <a:off x="3240" y="2796"/>
              <a:ext cx="1" cy="14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43" name="Text Box 80"/>
            <p:cNvSpPr txBox="1">
              <a:spLocks noChangeArrowheads="1"/>
            </p:cNvSpPr>
            <p:nvPr/>
          </p:nvSpPr>
          <p:spPr bwMode="auto">
            <a:xfrm>
              <a:off x="1146" y="3336"/>
              <a:ext cx="23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i="1">
                  <a:solidFill>
                    <a:srgbClr val="000000"/>
                  </a:solidFill>
                  <a:cs typeface="Times New Roman" pitchFamily="18" charset="0"/>
                </a:rPr>
                <a:t>ordering/purchasing</a:t>
              </a:r>
              <a:endParaRPr lang="en-US">
                <a:solidFill>
                  <a:srgbClr val="000000"/>
                </a:solidFill>
                <a:cs typeface="Times New Roman" pitchFamily="18" charset="0"/>
              </a:endParaRPr>
            </a:p>
          </p:txBody>
        </p:sp>
        <p:sp>
          <p:nvSpPr>
            <p:cNvPr id="124944" name="Line 79"/>
            <p:cNvSpPr>
              <a:spLocks noChangeShapeType="1"/>
            </p:cNvSpPr>
            <p:nvPr/>
          </p:nvSpPr>
          <p:spPr bwMode="auto">
            <a:xfrm>
              <a:off x="3602" y="2796"/>
              <a:ext cx="1" cy="14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45" name="Text Box 78"/>
            <p:cNvSpPr txBox="1">
              <a:spLocks noChangeArrowheads="1"/>
            </p:cNvSpPr>
            <p:nvPr/>
          </p:nvSpPr>
          <p:spPr bwMode="auto">
            <a:xfrm>
              <a:off x="3601" y="3258"/>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i="1">
                  <a:solidFill>
                    <a:srgbClr val="000000"/>
                  </a:solidFill>
                  <a:cs typeface="Times New Roman" pitchFamily="18" charset="0"/>
                </a:rPr>
                <a:t>pricing</a:t>
              </a:r>
              <a:endParaRPr lang="en-US">
                <a:solidFill>
                  <a:srgbClr val="000000"/>
                </a:solidFill>
                <a:cs typeface="Times New Roman" pitchFamily="18" charset="0"/>
              </a:endParaRPr>
            </a:p>
          </p:txBody>
        </p:sp>
        <p:sp>
          <p:nvSpPr>
            <p:cNvPr id="124946" name="Line 77"/>
            <p:cNvSpPr>
              <a:spLocks noChangeShapeType="1"/>
            </p:cNvSpPr>
            <p:nvPr/>
          </p:nvSpPr>
          <p:spPr bwMode="auto">
            <a:xfrm flipV="1">
              <a:off x="4140" y="2796"/>
              <a:ext cx="1800" cy="14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47" name="Text Box 76"/>
            <p:cNvSpPr txBox="1">
              <a:spLocks noChangeArrowheads="1"/>
            </p:cNvSpPr>
            <p:nvPr/>
          </p:nvSpPr>
          <p:spPr bwMode="auto">
            <a:xfrm>
              <a:off x="4395" y="2883"/>
              <a:ext cx="1260"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i="1">
                  <a:solidFill>
                    <a:srgbClr val="000000"/>
                  </a:solidFill>
                  <a:cs typeface="Times New Roman" pitchFamily="18" charset="0"/>
                </a:rPr>
                <a:t>eligibility</a:t>
              </a:r>
              <a:endParaRPr lang="en-US">
                <a:solidFill>
                  <a:srgbClr val="000000"/>
                </a:solidFill>
                <a:cs typeface="Times New Roman" pitchFamily="18" charset="0"/>
              </a:endParaRPr>
            </a:p>
          </p:txBody>
        </p:sp>
        <p:sp>
          <p:nvSpPr>
            <p:cNvPr id="124948" name="Line 75"/>
            <p:cNvSpPr>
              <a:spLocks noChangeShapeType="1"/>
            </p:cNvSpPr>
            <p:nvPr/>
          </p:nvSpPr>
          <p:spPr bwMode="auto">
            <a:xfrm>
              <a:off x="6840" y="2436"/>
              <a:ext cx="198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49" name="Line 74"/>
            <p:cNvSpPr>
              <a:spLocks noChangeShapeType="1"/>
            </p:cNvSpPr>
            <p:nvPr/>
          </p:nvSpPr>
          <p:spPr bwMode="auto">
            <a:xfrm flipH="1">
              <a:off x="6840" y="2616"/>
              <a:ext cx="198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50" name="Text Box 73"/>
            <p:cNvSpPr txBox="1">
              <a:spLocks noChangeArrowheads="1"/>
            </p:cNvSpPr>
            <p:nvPr/>
          </p:nvSpPr>
          <p:spPr bwMode="auto">
            <a:xfrm>
              <a:off x="7020" y="2076"/>
              <a:ext cx="18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i="1">
                  <a:solidFill>
                    <a:srgbClr val="000000"/>
                  </a:solidFill>
                  <a:cs typeface="Times New Roman" pitchFamily="18" charset="0"/>
                </a:rPr>
                <a:t>partial pay claims</a:t>
              </a:r>
              <a:endParaRPr lang="en-US">
                <a:solidFill>
                  <a:srgbClr val="000000"/>
                </a:solidFill>
                <a:cs typeface="Times New Roman" pitchFamily="18" charset="0"/>
              </a:endParaRPr>
            </a:p>
          </p:txBody>
        </p:sp>
        <p:sp>
          <p:nvSpPr>
            <p:cNvPr id="124951" name="Line 72"/>
            <p:cNvSpPr>
              <a:spLocks noChangeShapeType="1"/>
            </p:cNvSpPr>
            <p:nvPr/>
          </p:nvSpPr>
          <p:spPr bwMode="auto">
            <a:xfrm flipH="1">
              <a:off x="4771" y="2796"/>
              <a:ext cx="1709" cy="143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52" name="Text Box 71"/>
            <p:cNvSpPr txBox="1">
              <a:spLocks noChangeArrowheads="1"/>
            </p:cNvSpPr>
            <p:nvPr/>
          </p:nvSpPr>
          <p:spPr bwMode="auto">
            <a:xfrm>
              <a:off x="5700" y="3336"/>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i="1">
                  <a:solidFill>
                    <a:srgbClr val="000000"/>
                  </a:solidFill>
                  <a:cs typeface="Times New Roman" pitchFamily="18" charset="0"/>
                </a:rPr>
                <a:t>dispensing</a:t>
              </a:r>
              <a:endParaRPr lang="en-US">
                <a:solidFill>
                  <a:srgbClr val="000000"/>
                </a:solidFill>
                <a:cs typeface="Times New Roman" pitchFamily="18" charset="0"/>
              </a:endParaRPr>
            </a:p>
          </p:txBody>
        </p:sp>
        <p:sp>
          <p:nvSpPr>
            <p:cNvPr id="124953" name="Text Box 70"/>
            <p:cNvSpPr txBox="1">
              <a:spLocks noChangeArrowheads="1"/>
            </p:cNvSpPr>
            <p:nvPr/>
          </p:nvSpPr>
          <p:spPr bwMode="auto">
            <a:xfrm>
              <a:off x="6076" y="2976"/>
              <a:ext cx="23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i="1">
                  <a:solidFill>
                    <a:srgbClr val="000000"/>
                  </a:solidFill>
                  <a:cs typeface="Times New Roman" pitchFamily="18" charset="0"/>
                </a:rPr>
                <a:t>secondary payer billing</a:t>
              </a:r>
              <a:endParaRPr lang="en-US">
                <a:solidFill>
                  <a:srgbClr val="000000"/>
                </a:solidFill>
                <a:cs typeface="Times New Roman" pitchFamily="18" charset="0"/>
              </a:endParaRPr>
            </a:p>
          </p:txBody>
        </p:sp>
        <p:sp>
          <p:nvSpPr>
            <p:cNvPr id="124954" name="Line 69"/>
            <p:cNvSpPr>
              <a:spLocks noChangeShapeType="1"/>
            </p:cNvSpPr>
            <p:nvPr/>
          </p:nvSpPr>
          <p:spPr bwMode="auto">
            <a:xfrm flipV="1">
              <a:off x="4140" y="4776"/>
              <a:ext cx="2610" cy="180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24955" name="Line 68"/>
            <p:cNvSpPr>
              <a:spLocks noChangeShapeType="1"/>
            </p:cNvSpPr>
            <p:nvPr/>
          </p:nvSpPr>
          <p:spPr bwMode="auto">
            <a:xfrm flipV="1">
              <a:off x="4141" y="4776"/>
              <a:ext cx="2099" cy="15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56" name="Line 67"/>
            <p:cNvSpPr>
              <a:spLocks noChangeShapeType="1"/>
            </p:cNvSpPr>
            <p:nvPr/>
          </p:nvSpPr>
          <p:spPr bwMode="auto">
            <a:xfrm>
              <a:off x="4425" y="4776"/>
              <a:ext cx="1950" cy="165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57" name="Line 66"/>
            <p:cNvSpPr>
              <a:spLocks noChangeShapeType="1"/>
            </p:cNvSpPr>
            <p:nvPr/>
          </p:nvSpPr>
          <p:spPr bwMode="auto">
            <a:xfrm flipH="1">
              <a:off x="6945" y="4776"/>
              <a:ext cx="465" cy="165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58" name="AutoShape 65"/>
            <p:cNvSpPr>
              <a:spLocks noChangeArrowheads="1"/>
            </p:cNvSpPr>
            <p:nvPr/>
          </p:nvSpPr>
          <p:spPr bwMode="auto">
            <a:xfrm>
              <a:off x="5520" y="6429"/>
              <a:ext cx="2820" cy="1884"/>
            </a:xfrm>
            <a:prstGeom prst="star16">
              <a:avLst>
                <a:gd name="adj" fmla="val 375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1000" i="1">
                  <a:solidFill>
                    <a:srgbClr val="000000"/>
                  </a:solidFill>
                  <a:cs typeface="Times New Roman" pitchFamily="18" charset="0"/>
                </a:rPr>
                <a:t>Manual data merge  / de-duplication and reporting</a:t>
              </a:r>
              <a:endParaRPr lang="en-US">
                <a:solidFill>
                  <a:srgbClr val="000000"/>
                </a:solidFill>
                <a:cs typeface="Times New Roman" pitchFamily="18" charset="0"/>
              </a:endParaRPr>
            </a:p>
          </p:txBody>
        </p:sp>
        <p:sp>
          <p:nvSpPr>
            <p:cNvPr id="124959" name="Line 64"/>
            <p:cNvSpPr>
              <a:spLocks noChangeShapeType="1"/>
            </p:cNvSpPr>
            <p:nvPr/>
          </p:nvSpPr>
          <p:spPr bwMode="auto">
            <a:xfrm flipH="1">
              <a:off x="3345" y="4776"/>
              <a:ext cx="1" cy="13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60" name="Line 63"/>
            <p:cNvSpPr>
              <a:spLocks noChangeShapeType="1"/>
            </p:cNvSpPr>
            <p:nvPr/>
          </p:nvSpPr>
          <p:spPr bwMode="auto">
            <a:xfrm flipV="1">
              <a:off x="3886" y="4776"/>
              <a:ext cx="254" cy="137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61" name="Text Box 62"/>
            <p:cNvSpPr txBox="1">
              <a:spLocks noChangeArrowheads="1"/>
            </p:cNvSpPr>
            <p:nvPr/>
          </p:nvSpPr>
          <p:spPr bwMode="auto">
            <a:xfrm>
              <a:off x="1792" y="5316"/>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000" i="1">
                  <a:solidFill>
                    <a:srgbClr val="000000"/>
                  </a:solidFill>
                  <a:cs typeface="Times New Roman" pitchFamily="18" charset="0"/>
                </a:rPr>
                <a:t>enrollment</a:t>
              </a:r>
              <a:endParaRPr lang="en-US">
                <a:solidFill>
                  <a:srgbClr val="000000"/>
                </a:solidFill>
                <a:cs typeface="Times New Roman" pitchFamily="18" charset="0"/>
              </a:endParaRPr>
            </a:p>
          </p:txBody>
        </p:sp>
        <p:sp>
          <p:nvSpPr>
            <p:cNvPr id="124962" name="Text Box 61"/>
            <p:cNvSpPr txBox="1">
              <a:spLocks noChangeArrowheads="1"/>
            </p:cNvSpPr>
            <p:nvPr/>
          </p:nvSpPr>
          <p:spPr bwMode="auto">
            <a:xfrm>
              <a:off x="4260" y="6153"/>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000" i="1">
                  <a:solidFill>
                    <a:srgbClr val="000000"/>
                  </a:solidFill>
                  <a:cs typeface="Times New Roman" pitchFamily="18" charset="0"/>
                </a:rPr>
                <a:t>enrollment</a:t>
              </a:r>
              <a:endParaRPr lang="en-US">
                <a:solidFill>
                  <a:srgbClr val="000000"/>
                </a:solidFill>
                <a:cs typeface="Times New Roman" pitchFamily="18" charset="0"/>
              </a:endParaRPr>
            </a:p>
          </p:txBody>
        </p:sp>
        <p:sp>
          <p:nvSpPr>
            <p:cNvPr id="124963" name="Line 60"/>
            <p:cNvSpPr>
              <a:spLocks noChangeShapeType="1"/>
            </p:cNvSpPr>
            <p:nvPr/>
          </p:nvSpPr>
          <p:spPr bwMode="auto">
            <a:xfrm flipH="1" flipV="1">
              <a:off x="7950" y="4417"/>
              <a:ext cx="615"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64" name="Text Box 59"/>
            <p:cNvSpPr txBox="1">
              <a:spLocks noChangeArrowheads="1"/>
            </p:cNvSpPr>
            <p:nvPr/>
          </p:nvSpPr>
          <p:spPr bwMode="auto">
            <a:xfrm>
              <a:off x="8565" y="3876"/>
              <a:ext cx="1980" cy="1800"/>
            </a:xfrm>
            <a:prstGeom prst="rect">
              <a:avLst/>
            </a:prstGeom>
            <a:solidFill>
              <a:srgbClr val="FFFFFF"/>
            </a:solidFill>
            <a:ln w="9525">
              <a:solidFill>
                <a:srgbClr val="C0C0C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i="1">
                  <a:solidFill>
                    <a:srgbClr val="000000"/>
                  </a:solidFill>
                  <a:cs typeface="Times New Roman" pitchFamily="18" charset="0"/>
                </a:rPr>
                <a:t>manual entry of premium payments made to insurance co; former employer; or 3</a:t>
              </a:r>
              <a:r>
                <a:rPr lang="en-US" sz="1000" i="1" baseline="30000">
                  <a:solidFill>
                    <a:srgbClr val="000000"/>
                  </a:solidFill>
                  <a:cs typeface="Times New Roman" pitchFamily="18" charset="0"/>
                </a:rPr>
                <a:t>rd</a:t>
              </a:r>
              <a:r>
                <a:rPr lang="en-US" sz="1000" i="1">
                  <a:solidFill>
                    <a:srgbClr val="000000"/>
                  </a:solidFill>
                  <a:cs typeface="Times New Roman" pitchFamily="18" charset="0"/>
                </a:rPr>
                <a:t> party COBRA administrator</a:t>
              </a:r>
              <a:endParaRPr lang="en-US">
                <a:solidFill>
                  <a:srgbClr val="000000"/>
                </a:solidFill>
                <a:cs typeface="Times New Roman" pitchFamily="18" charset="0"/>
              </a:endParaRPr>
            </a:p>
          </p:txBody>
        </p:sp>
        <p:sp>
          <p:nvSpPr>
            <p:cNvPr id="124965" name="Line 58"/>
            <p:cNvSpPr>
              <a:spLocks noChangeShapeType="1"/>
            </p:cNvSpPr>
            <p:nvPr/>
          </p:nvSpPr>
          <p:spPr bwMode="auto">
            <a:xfrm flipH="1">
              <a:off x="6944" y="8313"/>
              <a:ext cx="1" cy="124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4966" name="Text Box 57"/>
            <p:cNvSpPr txBox="1">
              <a:spLocks noChangeArrowheads="1"/>
            </p:cNvSpPr>
            <p:nvPr/>
          </p:nvSpPr>
          <p:spPr bwMode="auto">
            <a:xfrm>
              <a:off x="3901" y="5133"/>
              <a:ext cx="1289"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800" i="1">
                  <a:solidFill>
                    <a:srgbClr val="000000"/>
                  </a:solidFill>
                  <a:cs typeface="Times New Roman" pitchFamily="18" charset="0"/>
                </a:rPr>
                <a:t>demographic, application &amp;  recertification data</a:t>
              </a:r>
              <a:endParaRPr lang="en-US" sz="700">
                <a:solidFill>
                  <a:srgbClr val="000000"/>
                </a:solidFill>
                <a:cs typeface="Times New Roman" pitchFamily="18" charset="0"/>
              </a:endParaRPr>
            </a:p>
            <a:p>
              <a:endParaRPr lang="en-US">
                <a:solidFill>
                  <a:srgbClr val="000000"/>
                </a:solidFill>
                <a:cs typeface="Times New Roman" pitchFamily="18" charset="0"/>
              </a:endParaRPr>
            </a:p>
          </p:txBody>
        </p:sp>
      </p:gr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2"/>
          <p:cNvSpPr>
            <a:spLocks noChangeArrowheads="1"/>
          </p:cNvSpPr>
          <p:nvPr/>
        </p:nvSpPr>
        <p:spPr bwMode="auto">
          <a:xfrm>
            <a:off x="152400" y="152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endParaRPr>
          </a:p>
        </p:txBody>
      </p:sp>
      <p:grpSp>
        <p:nvGrpSpPr>
          <p:cNvPr id="125955" name="Group 1"/>
          <p:cNvGrpSpPr>
            <a:grpSpLocks noChangeAspect="1"/>
          </p:cNvGrpSpPr>
          <p:nvPr/>
        </p:nvGrpSpPr>
        <p:grpSpPr bwMode="auto">
          <a:xfrm>
            <a:off x="838200" y="1295400"/>
            <a:ext cx="7848600" cy="4889500"/>
            <a:chOff x="1171" y="1716"/>
            <a:chExt cx="9575" cy="7700"/>
          </a:xfrm>
        </p:grpSpPr>
        <p:sp>
          <p:nvSpPr>
            <p:cNvPr id="125957" name="AutoShape 21"/>
            <p:cNvSpPr>
              <a:spLocks noChangeAspect="1" noChangeArrowheads="1" noTextEdit="1"/>
            </p:cNvSpPr>
            <p:nvPr/>
          </p:nvSpPr>
          <p:spPr bwMode="auto">
            <a:xfrm>
              <a:off x="1171" y="1716"/>
              <a:ext cx="9575" cy="7700"/>
            </a:xfrm>
            <a:prstGeom prst="rect">
              <a:avLst/>
            </a:prstGeom>
            <a:solidFill>
              <a:srgbClr val="F2F2F2"/>
            </a:solidFill>
            <a:ln w="9525">
              <a:solidFill>
                <a:srgbClr val="FFFFFF"/>
              </a:solidFill>
              <a:miter lim="800000"/>
              <a:headEnd/>
              <a:tailEnd/>
            </a:ln>
          </p:spPr>
          <p:txBody>
            <a:bodyPr/>
            <a:lstStyle/>
            <a:p>
              <a:endParaRPr lang="en-US"/>
            </a:p>
          </p:txBody>
        </p:sp>
        <p:sp>
          <p:nvSpPr>
            <p:cNvPr id="125958" name="AutoShape 20"/>
            <p:cNvSpPr>
              <a:spLocks noChangeArrowheads="1"/>
            </p:cNvSpPr>
            <p:nvPr/>
          </p:nvSpPr>
          <p:spPr bwMode="auto">
            <a:xfrm>
              <a:off x="2919" y="6153"/>
              <a:ext cx="1620" cy="720"/>
            </a:xfrm>
            <a:prstGeom prst="roundRect">
              <a:avLst>
                <a:gd name="adj" fmla="val 16667"/>
              </a:avLst>
            </a:prstGeom>
            <a:solidFill>
              <a:srgbClr val="FFFFFF"/>
            </a:solidFill>
            <a:ln w="9525">
              <a:solidFill>
                <a:srgbClr val="000000"/>
              </a:solidFill>
              <a:round/>
              <a:headEnd/>
              <a:tailEnd/>
            </a:ln>
          </p:spPr>
          <p:txBody>
            <a:bodyPr/>
            <a:lstStyle/>
            <a:p>
              <a:pPr algn="ctr"/>
              <a:r>
                <a:rPr lang="en-US" sz="1000">
                  <a:solidFill>
                    <a:srgbClr val="000000"/>
                  </a:solidFill>
                  <a:cs typeface="Times New Roman" pitchFamily="18" charset="0"/>
                </a:rPr>
                <a:t>e2Hawaii Web-Based System</a:t>
              </a:r>
              <a:endParaRPr lang="en-US">
                <a:solidFill>
                  <a:srgbClr val="000000"/>
                </a:solidFill>
                <a:cs typeface="Times New Roman" pitchFamily="18" charset="0"/>
              </a:endParaRPr>
            </a:p>
          </p:txBody>
        </p:sp>
        <p:sp>
          <p:nvSpPr>
            <p:cNvPr id="125959" name="AutoShape 19"/>
            <p:cNvSpPr>
              <a:spLocks noChangeArrowheads="1"/>
            </p:cNvSpPr>
            <p:nvPr/>
          </p:nvSpPr>
          <p:spPr bwMode="auto">
            <a:xfrm>
              <a:off x="2671" y="8553"/>
              <a:ext cx="2160" cy="540"/>
            </a:xfrm>
            <a:prstGeom prst="flowChartDocument">
              <a:avLst/>
            </a:prstGeom>
            <a:solidFill>
              <a:srgbClr val="FFFFFF"/>
            </a:solidFill>
            <a:ln w="9525">
              <a:solidFill>
                <a:srgbClr val="000000"/>
              </a:solidFill>
              <a:miter lim="800000"/>
              <a:headEnd/>
              <a:tailEnd/>
            </a:ln>
          </p:spPr>
          <p:txBody>
            <a:bodyPr/>
            <a:lstStyle/>
            <a:p>
              <a:pPr algn="ctr"/>
              <a:r>
                <a:rPr lang="en-US" sz="1200">
                  <a:solidFill>
                    <a:srgbClr val="000000"/>
                  </a:solidFill>
                  <a:cs typeface="Times New Roman" pitchFamily="18" charset="0"/>
                </a:rPr>
                <a:t>ADR</a:t>
              </a:r>
              <a:endParaRPr lang="en-US">
                <a:solidFill>
                  <a:srgbClr val="000000"/>
                </a:solidFill>
                <a:cs typeface="Times New Roman" pitchFamily="18" charset="0"/>
              </a:endParaRPr>
            </a:p>
          </p:txBody>
        </p:sp>
        <p:sp>
          <p:nvSpPr>
            <p:cNvPr id="125960" name="Text Box 18"/>
            <p:cNvSpPr txBox="1">
              <a:spLocks noChangeArrowheads="1"/>
            </p:cNvSpPr>
            <p:nvPr/>
          </p:nvSpPr>
          <p:spPr bwMode="auto">
            <a:xfrm>
              <a:off x="2310" y="2256"/>
              <a:ext cx="1980" cy="54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a:solidFill>
                    <a:srgbClr val="000000"/>
                  </a:solidFill>
                  <a:cs typeface="Times New Roman" pitchFamily="18" charset="0"/>
                </a:rPr>
                <a:t>Drug Wholesaler</a:t>
              </a:r>
              <a:endParaRPr lang="en-US">
                <a:solidFill>
                  <a:srgbClr val="000000"/>
                </a:solidFill>
                <a:cs typeface="Times New Roman" pitchFamily="18" charset="0"/>
              </a:endParaRPr>
            </a:p>
          </p:txBody>
        </p:sp>
        <p:sp>
          <p:nvSpPr>
            <p:cNvPr id="125961" name="Text Box 17"/>
            <p:cNvSpPr txBox="1">
              <a:spLocks noChangeArrowheads="1"/>
            </p:cNvSpPr>
            <p:nvPr/>
          </p:nvSpPr>
          <p:spPr bwMode="auto">
            <a:xfrm>
              <a:off x="4860" y="2256"/>
              <a:ext cx="1980" cy="54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solidFill>
                    <a:srgbClr val="000000"/>
                  </a:solidFill>
                  <a:cs typeface="Times New Roman" pitchFamily="18" charset="0"/>
                </a:rPr>
                <a:t>Pharmacy</a:t>
              </a:r>
              <a:endParaRPr lang="en-US">
                <a:solidFill>
                  <a:srgbClr val="000000"/>
                </a:solidFill>
                <a:cs typeface="Times New Roman" pitchFamily="18" charset="0"/>
              </a:endParaRPr>
            </a:p>
          </p:txBody>
        </p:sp>
        <p:sp>
          <p:nvSpPr>
            <p:cNvPr id="125962" name="Text Box 16"/>
            <p:cNvSpPr txBox="1">
              <a:spLocks noChangeArrowheads="1"/>
            </p:cNvSpPr>
            <p:nvPr/>
          </p:nvSpPr>
          <p:spPr bwMode="auto">
            <a:xfrm>
              <a:off x="8323" y="2273"/>
              <a:ext cx="2160" cy="540"/>
            </a:xfrm>
            <a:prstGeom prst="rect">
              <a:avLst/>
            </a:prstGeom>
            <a:solidFill>
              <a:srgbClr val="FFFFFF"/>
            </a:solidFill>
            <a:ln w="38100" cmpd="dbl">
              <a:solidFill>
                <a:srgbClr val="000000"/>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a:solidFill>
                    <a:srgbClr val="000000"/>
                  </a:solidFill>
                  <a:cs typeface="Times New Roman" pitchFamily="18" charset="0"/>
                </a:rPr>
                <a:t>Insurers</a:t>
              </a:r>
              <a:endParaRPr lang="en-US">
                <a:solidFill>
                  <a:srgbClr val="000000"/>
                </a:solidFill>
                <a:cs typeface="Times New Roman" pitchFamily="18" charset="0"/>
              </a:endParaRPr>
            </a:p>
          </p:txBody>
        </p:sp>
        <p:sp>
          <p:nvSpPr>
            <p:cNvPr id="125963" name="Line 15"/>
            <p:cNvSpPr>
              <a:spLocks noChangeShapeType="1"/>
            </p:cNvSpPr>
            <p:nvPr/>
          </p:nvSpPr>
          <p:spPr bwMode="auto">
            <a:xfrm flipH="1">
              <a:off x="3521" y="2796"/>
              <a:ext cx="81" cy="335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64" name="Text Box 14"/>
            <p:cNvSpPr txBox="1">
              <a:spLocks noChangeArrowheads="1"/>
            </p:cNvSpPr>
            <p:nvPr/>
          </p:nvSpPr>
          <p:spPr bwMode="auto">
            <a:xfrm>
              <a:off x="3601" y="3258"/>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i="1">
                  <a:solidFill>
                    <a:srgbClr val="000000"/>
                  </a:solidFill>
                  <a:cs typeface="Times New Roman" pitchFamily="18" charset="0"/>
                </a:rPr>
                <a:t>Pricing</a:t>
              </a:r>
              <a:endParaRPr lang="en-US">
                <a:solidFill>
                  <a:srgbClr val="000000"/>
                </a:solidFill>
                <a:cs typeface="Times New Roman" pitchFamily="18" charset="0"/>
              </a:endParaRPr>
            </a:p>
          </p:txBody>
        </p:sp>
        <p:sp>
          <p:nvSpPr>
            <p:cNvPr id="125965" name="Line 13"/>
            <p:cNvSpPr>
              <a:spLocks noChangeShapeType="1"/>
            </p:cNvSpPr>
            <p:nvPr/>
          </p:nvSpPr>
          <p:spPr bwMode="auto">
            <a:xfrm>
              <a:off x="6840" y="2436"/>
              <a:ext cx="142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66" name="Line 12"/>
            <p:cNvSpPr>
              <a:spLocks noChangeShapeType="1"/>
            </p:cNvSpPr>
            <p:nvPr/>
          </p:nvSpPr>
          <p:spPr bwMode="auto">
            <a:xfrm flipH="1">
              <a:off x="6840" y="2616"/>
              <a:ext cx="142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67" name="Text Box 11"/>
            <p:cNvSpPr txBox="1">
              <a:spLocks noChangeArrowheads="1"/>
            </p:cNvSpPr>
            <p:nvPr/>
          </p:nvSpPr>
          <p:spPr bwMode="auto">
            <a:xfrm>
              <a:off x="6697" y="2125"/>
              <a:ext cx="18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800" i="1">
                  <a:solidFill>
                    <a:srgbClr val="000000"/>
                  </a:solidFill>
                  <a:cs typeface="Times New Roman" pitchFamily="18" charset="0"/>
                </a:rPr>
                <a:t>partial pay claims</a:t>
              </a:r>
              <a:endParaRPr lang="en-US">
                <a:solidFill>
                  <a:srgbClr val="000000"/>
                </a:solidFill>
                <a:cs typeface="Times New Roman" pitchFamily="18" charset="0"/>
              </a:endParaRPr>
            </a:p>
          </p:txBody>
        </p:sp>
        <p:sp>
          <p:nvSpPr>
            <p:cNvPr id="125968" name="Line 10"/>
            <p:cNvSpPr>
              <a:spLocks noChangeShapeType="1"/>
            </p:cNvSpPr>
            <p:nvPr/>
          </p:nvSpPr>
          <p:spPr bwMode="auto">
            <a:xfrm flipH="1">
              <a:off x="4035" y="2832"/>
              <a:ext cx="2205" cy="332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69" name="Text Box 9"/>
            <p:cNvSpPr txBox="1">
              <a:spLocks noChangeArrowheads="1"/>
            </p:cNvSpPr>
            <p:nvPr/>
          </p:nvSpPr>
          <p:spPr bwMode="auto">
            <a:xfrm>
              <a:off x="5843" y="3336"/>
              <a:ext cx="126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i="1">
                  <a:solidFill>
                    <a:srgbClr val="000000"/>
                  </a:solidFill>
                  <a:cs typeface="Times New Roman" pitchFamily="18" charset="0"/>
                </a:rPr>
                <a:t>dispensing</a:t>
              </a:r>
              <a:endParaRPr lang="en-US">
                <a:solidFill>
                  <a:srgbClr val="000000"/>
                </a:solidFill>
                <a:cs typeface="Times New Roman" pitchFamily="18" charset="0"/>
              </a:endParaRPr>
            </a:p>
          </p:txBody>
        </p:sp>
        <p:sp>
          <p:nvSpPr>
            <p:cNvPr id="125970" name="Text Box 8"/>
            <p:cNvSpPr txBox="1">
              <a:spLocks noChangeArrowheads="1"/>
            </p:cNvSpPr>
            <p:nvPr/>
          </p:nvSpPr>
          <p:spPr bwMode="auto">
            <a:xfrm>
              <a:off x="5926" y="2976"/>
              <a:ext cx="2340"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i="1">
                  <a:solidFill>
                    <a:srgbClr val="000000"/>
                  </a:solidFill>
                  <a:cs typeface="Times New Roman" pitchFamily="18" charset="0"/>
                </a:rPr>
                <a:t>Secondary payer billing</a:t>
              </a:r>
              <a:endParaRPr lang="en-US">
                <a:solidFill>
                  <a:srgbClr val="000000"/>
                </a:solidFill>
                <a:cs typeface="Times New Roman" pitchFamily="18" charset="0"/>
              </a:endParaRPr>
            </a:p>
          </p:txBody>
        </p:sp>
        <p:sp>
          <p:nvSpPr>
            <p:cNvPr id="125971" name="Line 7"/>
            <p:cNvSpPr>
              <a:spLocks noChangeShapeType="1"/>
            </p:cNvSpPr>
            <p:nvPr/>
          </p:nvSpPr>
          <p:spPr bwMode="auto">
            <a:xfrm flipH="1">
              <a:off x="3705" y="6873"/>
              <a:ext cx="1" cy="16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5972" name="Text Box 6"/>
            <p:cNvSpPr txBox="1">
              <a:spLocks noChangeArrowheads="1"/>
            </p:cNvSpPr>
            <p:nvPr/>
          </p:nvSpPr>
          <p:spPr bwMode="auto">
            <a:xfrm>
              <a:off x="3705" y="7128"/>
              <a:ext cx="331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i="1">
                  <a:solidFill>
                    <a:srgbClr val="000000"/>
                  </a:solidFill>
                  <a:cs typeface="Times New Roman" pitchFamily="18" charset="0"/>
                </a:rPr>
                <a:t>Automated real-time process with </a:t>
              </a:r>
              <a:endParaRPr lang="en-US">
                <a:solidFill>
                  <a:srgbClr val="000000"/>
                </a:solidFill>
                <a:cs typeface="Times New Roman" pitchFamily="18" charset="0"/>
              </a:endParaRPr>
            </a:p>
          </p:txBody>
        </p:sp>
        <p:sp>
          <p:nvSpPr>
            <p:cNvPr id="125973" name="Text Box 5"/>
            <p:cNvSpPr txBox="1">
              <a:spLocks noChangeArrowheads="1"/>
            </p:cNvSpPr>
            <p:nvPr/>
          </p:nvSpPr>
          <p:spPr bwMode="auto">
            <a:xfrm>
              <a:off x="3720" y="7398"/>
              <a:ext cx="243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i="1">
                  <a:solidFill>
                    <a:srgbClr val="000000"/>
                  </a:solidFill>
                  <a:cs typeface="Times New Roman" pitchFamily="18" charset="0"/>
                </a:rPr>
                <a:t>Visual Analytics and</a:t>
              </a:r>
              <a:endParaRPr lang="en-US">
                <a:solidFill>
                  <a:srgbClr val="000000"/>
                </a:solidFill>
                <a:cs typeface="Times New Roman" pitchFamily="18" charset="0"/>
              </a:endParaRPr>
            </a:p>
          </p:txBody>
        </p:sp>
        <p:sp>
          <p:nvSpPr>
            <p:cNvPr id="125974" name="Text Box 4"/>
            <p:cNvSpPr txBox="1">
              <a:spLocks noChangeArrowheads="1"/>
            </p:cNvSpPr>
            <p:nvPr/>
          </p:nvSpPr>
          <p:spPr bwMode="auto">
            <a:xfrm>
              <a:off x="3735" y="7668"/>
              <a:ext cx="2626"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i="1">
                  <a:solidFill>
                    <a:srgbClr val="000000"/>
                  </a:solidFill>
                  <a:cs typeface="Times New Roman" pitchFamily="18" charset="0"/>
                </a:rPr>
                <a:t>drill-down capabilities</a:t>
              </a:r>
              <a:endParaRPr lang="en-US">
                <a:solidFill>
                  <a:srgbClr val="000000"/>
                </a:solidFill>
                <a:cs typeface="Times New Roman" pitchFamily="18" charset="0"/>
              </a:endParaRPr>
            </a:p>
          </p:txBody>
        </p:sp>
        <p:sp>
          <p:nvSpPr>
            <p:cNvPr id="125975" name="Text Box 3"/>
            <p:cNvSpPr txBox="1">
              <a:spLocks noChangeArrowheads="1"/>
            </p:cNvSpPr>
            <p:nvPr/>
          </p:nvSpPr>
          <p:spPr bwMode="auto">
            <a:xfrm>
              <a:off x="4860" y="5833"/>
              <a:ext cx="3315" cy="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i="1">
                  <a:solidFill>
                    <a:srgbClr val="000000"/>
                  </a:solidFill>
                  <a:cs typeface="Times New Roman" pitchFamily="18" charset="0"/>
                </a:rPr>
                <a:t>Enrollment</a:t>
              </a:r>
              <a:br>
                <a:rPr lang="en-US" sz="1000" i="1">
                  <a:solidFill>
                    <a:srgbClr val="000000"/>
                  </a:solidFill>
                  <a:cs typeface="Times New Roman" pitchFamily="18" charset="0"/>
                </a:rPr>
              </a:br>
              <a:r>
                <a:rPr lang="en-US" sz="1000" i="1">
                  <a:solidFill>
                    <a:srgbClr val="000000"/>
                  </a:solidFill>
                  <a:cs typeface="Times New Roman" pitchFamily="18" charset="0"/>
                </a:rPr>
                <a:t>Demographics</a:t>
              </a:r>
              <a:endParaRPr lang="en-US" sz="700">
                <a:solidFill>
                  <a:srgbClr val="000000"/>
                </a:solidFill>
                <a:cs typeface="Times New Roman" pitchFamily="18" charset="0"/>
              </a:endParaRPr>
            </a:p>
            <a:p>
              <a:r>
                <a:rPr lang="en-US" sz="1000" i="1">
                  <a:solidFill>
                    <a:srgbClr val="000000"/>
                  </a:solidFill>
                  <a:cs typeface="Times New Roman" pitchFamily="18" charset="0"/>
                </a:rPr>
                <a:t>Application and Recertification</a:t>
              </a:r>
              <a:endParaRPr lang="en-US" sz="700">
                <a:solidFill>
                  <a:srgbClr val="000000"/>
                </a:solidFill>
              </a:endParaRPr>
            </a:p>
            <a:p>
              <a:r>
                <a:rPr lang="en-US" sz="1000" i="1">
                  <a:solidFill>
                    <a:srgbClr val="000000"/>
                  </a:solidFill>
                  <a:cs typeface="Times New Roman" pitchFamily="18" charset="0"/>
                </a:rPr>
                <a:t>Entry of Premium Payment</a:t>
              </a:r>
              <a:endParaRPr lang="en-US">
                <a:solidFill>
                  <a:srgbClr val="000000"/>
                </a:solidFill>
              </a:endParaRPr>
            </a:p>
          </p:txBody>
        </p:sp>
        <p:sp>
          <p:nvSpPr>
            <p:cNvPr id="125976" name="Text Box 2"/>
            <p:cNvSpPr txBox="1">
              <a:spLocks noChangeArrowheads="1"/>
            </p:cNvSpPr>
            <p:nvPr/>
          </p:nvSpPr>
          <p:spPr bwMode="auto">
            <a:xfrm>
              <a:off x="1563" y="4414"/>
              <a:ext cx="1870"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i="1">
                  <a:solidFill>
                    <a:srgbClr val="000000"/>
                  </a:solidFill>
                  <a:cs typeface="Times New Roman" pitchFamily="18" charset="0"/>
                </a:rPr>
                <a:t>Service Delivery Batch Import</a:t>
              </a:r>
              <a:endParaRPr lang="en-US">
                <a:solidFill>
                  <a:srgbClr val="000000"/>
                </a:solidFill>
                <a:cs typeface="Times New Roman" pitchFamily="18" charset="0"/>
              </a:endParaRPr>
            </a:p>
          </p:txBody>
        </p:sp>
      </p:grpSp>
      <p:sp>
        <p:nvSpPr>
          <p:cNvPr id="125956" name="Title 25"/>
          <p:cNvSpPr>
            <a:spLocks noGrp="1"/>
          </p:cNvSpPr>
          <p:nvPr>
            <p:ph type="title"/>
          </p:nvPr>
        </p:nvSpPr>
        <p:spPr/>
        <p:txBody>
          <a:bodyPr/>
          <a:lstStyle/>
          <a:p>
            <a:pPr eaLnBrk="1" hangingPunct="1"/>
            <a:r>
              <a:rPr lang="en-US" smtClean="0"/>
              <a:t>ADR Reporting After</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pPr eaLnBrk="1" hangingPunct="1"/>
            <a:r>
              <a:rPr lang="en-US" smtClean="0"/>
              <a:t>ADR Report After</a:t>
            </a:r>
          </a:p>
        </p:txBody>
      </p:sp>
      <p:sp>
        <p:nvSpPr>
          <p:cNvPr id="126979" name="Content Placeholder 2"/>
          <p:cNvSpPr>
            <a:spLocks noGrp="1"/>
          </p:cNvSpPr>
          <p:nvPr>
            <p:ph idx="1"/>
          </p:nvPr>
        </p:nvSpPr>
        <p:spPr/>
        <p:txBody>
          <a:bodyPr/>
          <a:lstStyle/>
          <a:p>
            <a:pPr eaLnBrk="1" hangingPunct="1"/>
            <a:r>
              <a:rPr lang="en-US" smtClean="0"/>
              <a:t>Automatic import of Drug Pricing in e2</a:t>
            </a:r>
          </a:p>
          <a:p>
            <a:pPr eaLnBrk="1" hangingPunct="1"/>
            <a:r>
              <a:rPr lang="en-US" smtClean="0"/>
              <a:t>Import of pharmacy dispensing data</a:t>
            </a:r>
          </a:p>
          <a:p>
            <a:pPr eaLnBrk="1" hangingPunct="1"/>
            <a:r>
              <a:rPr lang="en-US" smtClean="0"/>
              <a:t>Automatic HDAP Payment Amount calculations based on drug pricing and quantity dispensed</a:t>
            </a:r>
          </a:p>
          <a:p>
            <a:pPr eaLnBrk="1" hangingPunct="1"/>
            <a:r>
              <a:rPr lang="en-US" smtClean="0"/>
              <a:t>Batch entry of Premium Payments</a:t>
            </a:r>
          </a:p>
          <a:p>
            <a:pPr eaLnBrk="1" hangingPunct="1"/>
            <a:r>
              <a:rPr lang="en-US" smtClean="0"/>
              <a:t>Real-time ADR Report XML Export</a:t>
            </a:r>
          </a:p>
          <a:p>
            <a:pPr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r>
              <a:rPr lang="en-US" smtClean="0"/>
              <a:t>Highlighted Features</a:t>
            </a:r>
          </a:p>
        </p:txBody>
      </p:sp>
      <p:sp>
        <p:nvSpPr>
          <p:cNvPr id="128003" name="Content Placeholder 2"/>
          <p:cNvSpPr>
            <a:spLocks noGrp="1"/>
          </p:cNvSpPr>
          <p:nvPr>
            <p:ph idx="1"/>
          </p:nvPr>
        </p:nvSpPr>
        <p:spPr/>
        <p:txBody>
          <a:bodyPr/>
          <a:lstStyle/>
          <a:p>
            <a:pPr eaLnBrk="1" hangingPunct="1"/>
            <a:r>
              <a:rPr lang="en-US" smtClean="0"/>
              <a:t>Automatic import of Drug Pricing in e2</a:t>
            </a:r>
          </a:p>
        </p:txBody>
      </p:sp>
      <p:pic>
        <p:nvPicPr>
          <p:cNvPr id="5" name="Picture 4" descr="blurred unit cos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600" y="2218705"/>
            <a:ext cx="7696200" cy="44868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pPr eaLnBrk="1" hangingPunct="1"/>
            <a:r>
              <a:rPr lang="en-US" smtClean="0"/>
              <a:t>Highlighted Features</a:t>
            </a:r>
          </a:p>
        </p:txBody>
      </p:sp>
      <p:sp>
        <p:nvSpPr>
          <p:cNvPr id="129027" name="Content Placeholder 2"/>
          <p:cNvSpPr>
            <a:spLocks noGrp="1"/>
          </p:cNvSpPr>
          <p:nvPr>
            <p:ph idx="1"/>
          </p:nvPr>
        </p:nvSpPr>
        <p:spPr/>
        <p:txBody>
          <a:bodyPr/>
          <a:lstStyle/>
          <a:p>
            <a:pPr eaLnBrk="1" hangingPunct="1"/>
            <a:r>
              <a:rPr lang="en-US" sz="2800" smtClean="0"/>
              <a:t>Pharmacy Dispensing Data Import and Pricing</a:t>
            </a:r>
            <a:endParaRPr lang="en-US" smtClean="0"/>
          </a:p>
        </p:txBody>
      </p:sp>
      <p:pic>
        <p:nvPicPr>
          <p:cNvPr id="129028" name="Picture 4" descr="image02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2000" y="2286000"/>
            <a:ext cx="7799388"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eaLnBrk="1" hangingPunct="1"/>
            <a:r>
              <a:rPr lang="en-US" smtClean="0"/>
              <a:t>Highlighted Features</a:t>
            </a:r>
          </a:p>
        </p:txBody>
      </p:sp>
      <p:sp>
        <p:nvSpPr>
          <p:cNvPr id="130051" name="Content Placeholder 2"/>
          <p:cNvSpPr>
            <a:spLocks noGrp="1"/>
          </p:cNvSpPr>
          <p:nvPr>
            <p:ph idx="1"/>
          </p:nvPr>
        </p:nvSpPr>
        <p:spPr/>
        <p:txBody>
          <a:bodyPr/>
          <a:lstStyle/>
          <a:p>
            <a:pPr eaLnBrk="1" hangingPunct="1"/>
            <a:r>
              <a:rPr lang="en-US" smtClean="0"/>
              <a:t>Batch Premium Payments Requests</a:t>
            </a:r>
          </a:p>
        </p:txBody>
      </p:sp>
      <p:pic>
        <p:nvPicPr>
          <p:cNvPr id="130052" name="Picture 7" descr="image02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5800" y="2514600"/>
            <a:ext cx="745807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eaLnBrk="1" hangingPunct="1"/>
            <a:r>
              <a:rPr lang="en-US" smtClean="0"/>
              <a:t>Highlighted Features</a:t>
            </a:r>
          </a:p>
        </p:txBody>
      </p:sp>
      <p:sp>
        <p:nvSpPr>
          <p:cNvPr id="131075" name="Content Placeholder 2"/>
          <p:cNvSpPr>
            <a:spLocks noGrp="1"/>
          </p:cNvSpPr>
          <p:nvPr>
            <p:ph idx="1"/>
          </p:nvPr>
        </p:nvSpPr>
        <p:spPr/>
        <p:txBody>
          <a:bodyPr/>
          <a:lstStyle/>
          <a:p>
            <a:pPr eaLnBrk="1" hangingPunct="1"/>
            <a:r>
              <a:rPr lang="en-US" smtClean="0"/>
              <a:t>Real-time XML Export</a:t>
            </a:r>
          </a:p>
        </p:txBody>
      </p:sp>
      <p:pic>
        <p:nvPicPr>
          <p:cNvPr id="13107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49300" y="2667000"/>
            <a:ext cx="7975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3" descr="hawaii_honeymoon_vacation_map.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62238" y="368300"/>
            <a:ext cx="42862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2" name="Chart 4"/>
          <p:cNvGraphicFramePr>
            <a:graphicFrameLocks/>
          </p:cNvGraphicFramePr>
          <p:nvPr/>
        </p:nvGraphicFramePr>
        <p:xfrm>
          <a:off x="741363" y="3773488"/>
          <a:ext cx="4146550" cy="2455862"/>
        </p:xfrm>
        <a:graphic>
          <a:graphicData uri="http://schemas.openxmlformats.org/presentationml/2006/ole">
            <mc:AlternateContent xmlns:mc="http://schemas.openxmlformats.org/markup-compatibility/2006">
              <mc:Choice xmlns:v="urn:schemas-microsoft-com:vml" Requires="v">
                <p:oleObj spid="_x0000_s5165" r:id="rId5" imgW="4145639" imgH="2456901" progId="Excel.Sheet.8">
                  <p:embed/>
                </p:oleObj>
              </mc:Choice>
              <mc:Fallback>
                <p:oleObj r:id="rId5" imgW="4145639" imgH="2456901" progId="Excel.Sheet.8">
                  <p:embed/>
                  <p:pic>
                    <p:nvPicPr>
                      <p:cNvPr id="0" name="Picture 3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363" y="3773488"/>
                        <a:ext cx="4146550" cy="245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Chart 5"/>
          <p:cNvGraphicFramePr>
            <a:graphicFrameLocks/>
          </p:cNvGraphicFramePr>
          <p:nvPr/>
        </p:nvGraphicFramePr>
        <p:xfrm>
          <a:off x="4887913" y="3652838"/>
          <a:ext cx="3571875" cy="2576512"/>
        </p:xfrm>
        <a:graphic>
          <a:graphicData uri="http://schemas.openxmlformats.org/presentationml/2006/ole">
            <mc:AlternateContent xmlns:mc="http://schemas.openxmlformats.org/markup-compatibility/2006">
              <mc:Choice xmlns:v="urn:schemas-microsoft-com:vml" Requires="v">
                <p:oleObj spid="_x0000_s5166" r:id="rId7" imgW="3572566" imgH="2578831" progId="Excel.Sheet.8">
                  <p:embed/>
                </p:oleObj>
              </mc:Choice>
              <mc:Fallback>
                <p:oleObj r:id="rId7" imgW="3572566" imgH="2578831" progId="Excel.Sheet.8">
                  <p:embed/>
                  <p:pic>
                    <p:nvPicPr>
                      <p:cNvPr id="0" name="Picture 3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7913" y="3652838"/>
                        <a:ext cx="3571875" cy="2576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5" name="TextBox 6"/>
          <p:cNvSpPr txBox="1">
            <a:spLocks noChangeArrowheads="1"/>
          </p:cNvSpPr>
          <p:nvPr/>
        </p:nvSpPr>
        <p:spPr bwMode="auto">
          <a:xfrm>
            <a:off x="1685925" y="1597025"/>
            <a:ext cx="2257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000000"/>
                </a:solidFill>
                <a:latin typeface="Calibri" pitchFamily="34" charset="0"/>
              </a:rPr>
              <a:t>Population 1,288,198</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eaLnBrk="1" hangingPunct="1"/>
            <a:r>
              <a:rPr lang="en-US" smtClean="0"/>
              <a:t>CMS NDC to HRSA NDC Mapping</a:t>
            </a:r>
          </a:p>
        </p:txBody>
      </p:sp>
      <p:sp>
        <p:nvSpPr>
          <p:cNvPr id="3" name="Content Placeholder 2"/>
          <p:cNvSpPr>
            <a:spLocks noGrp="1"/>
          </p:cNvSpPr>
          <p:nvPr>
            <p:ph idx="1"/>
          </p:nvPr>
        </p:nvSpPr>
        <p:spPr/>
        <p:txBody>
          <a:bodyPr>
            <a:normAutofit fontScale="92500" lnSpcReduction="20000"/>
          </a:bodyPr>
          <a:lstStyle/>
          <a:p>
            <a:pPr eaLnBrk="1" hangingPunct="1">
              <a:defRPr/>
            </a:pPr>
            <a:r>
              <a:rPr lang="en-US" dirty="0" smtClean="0"/>
              <a:t>ADR Requires reporting of drugs in d-Codes format (letter “d” followed by 5 numbers)</a:t>
            </a:r>
          </a:p>
          <a:p>
            <a:pPr eaLnBrk="1" hangingPunct="1">
              <a:defRPr/>
            </a:pPr>
            <a:r>
              <a:rPr lang="en-US" dirty="0" smtClean="0"/>
              <a:t>Pharmacies use NDC codes (National Drug Codes)</a:t>
            </a:r>
          </a:p>
          <a:p>
            <a:pPr marL="0" indent="0" eaLnBrk="1" hangingPunct="1">
              <a:buFontTx/>
              <a:buNone/>
              <a:defRPr/>
            </a:pPr>
            <a:r>
              <a:rPr lang="en-US" dirty="0" smtClean="0"/>
              <a:t>=&gt; HRSA provided a NDC to d-Code mapping spreadsheet</a:t>
            </a:r>
          </a:p>
          <a:p>
            <a:pPr eaLnBrk="1" hangingPunct="1">
              <a:defRPr/>
            </a:pPr>
            <a:endParaRPr lang="en-US" dirty="0"/>
          </a:p>
          <a:p>
            <a:pPr eaLnBrk="1" hangingPunct="1">
              <a:defRPr/>
            </a:pPr>
            <a:r>
              <a:rPr lang="en-US" u="sng" dirty="0" smtClean="0">
                <a:solidFill>
                  <a:srgbClr val="FFFF00"/>
                </a:solidFill>
              </a:rPr>
              <a:t>Problem</a:t>
            </a:r>
            <a:r>
              <a:rPr lang="en-US" dirty="0" smtClean="0"/>
              <a:t>: HRSA has simplified their NDC format =&gt; it’s now different from the Pharmacies’ NDC format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eaLnBrk="1" hangingPunct="1"/>
            <a:r>
              <a:rPr lang="en-US" smtClean="0"/>
              <a:t>CMS NDC to HRSA NDC Mapping</a:t>
            </a:r>
          </a:p>
        </p:txBody>
      </p:sp>
      <p:sp>
        <p:nvSpPr>
          <p:cNvPr id="133123" name="Content Placeholder 2"/>
          <p:cNvSpPr>
            <a:spLocks noGrp="1"/>
          </p:cNvSpPr>
          <p:nvPr>
            <p:ph idx="1"/>
          </p:nvPr>
        </p:nvSpPr>
        <p:spPr/>
        <p:txBody>
          <a:bodyPr/>
          <a:lstStyle/>
          <a:p>
            <a:pPr marL="0" indent="0" eaLnBrk="1" hangingPunct="1">
              <a:lnSpc>
                <a:spcPct val="90000"/>
              </a:lnSpc>
              <a:buFontTx/>
              <a:buNone/>
            </a:pPr>
            <a:r>
              <a:rPr lang="en-US" sz="2700" dirty="0" smtClean="0"/>
              <a:t>Example</a:t>
            </a:r>
            <a:endParaRPr lang="en-US" sz="2400" i="1" dirty="0" smtClean="0"/>
          </a:p>
          <a:p>
            <a:pPr marL="0" indent="0" eaLnBrk="1" hangingPunct="1">
              <a:lnSpc>
                <a:spcPct val="90000"/>
              </a:lnSpc>
            </a:pPr>
            <a:r>
              <a:rPr lang="en-US" sz="2700" dirty="0" smtClean="0"/>
              <a:t>Current HRSA NDC Format</a:t>
            </a:r>
          </a:p>
          <a:p>
            <a:pPr marL="0" indent="0" eaLnBrk="1" hangingPunct="1">
              <a:lnSpc>
                <a:spcPct val="90000"/>
              </a:lnSpc>
              <a:buFontTx/>
              <a:buNone/>
            </a:pPr>
            <a:r>
              <a:rPr lang="en-US" sz="2700" i="1" dirty="0" smtClean="0"/>
              <a:t>	</a:t>
            </a:r>
            <a:r>
              <a:rPr lang="en-US" sz="2700" b="1" i="1" u="sng" dirty="0" smtClean="0"/>
              <a:t>00</a:t>
            </a:r>
            <a:r>
              <a:rPr lang="en-US" sz="2700" i="1" u="sng" dirty="0" smtClean="0"/>
              <a:t>5050034</a:t>
            </a:r>
            <a:endParaRPr lang="en-US" sz="2700" dirty="0" smtClean="0"/>
          </a:p>
          <a:p>
            <a:pPr marL="0" indent="0" eaLnBrk="1" hangingPunct="1">
              <a:lnSpc>
                <a:spcPct val="90000"/>
              </a:lnSpc>
            </a:pPr>
            <a:r>
              <a:rPr lang="en-US" sz="2700" dirty="0" smtClean="0"/>
              <a:t>Current Pharmacy NDC Format</a:t>
            </a:r>
          </a:p>
          <a:p>
            <a:pPr marL="0" indent="0" eaLnBrk="1" hangingPunct="1">
              <a:lnSpc>
                <a:spcPct val="90000"/>
              </a:lnSpc>
              <a:buFontTx/>
              <a:buNone/>
            </a:pPr>
            <a:r>
              <a:rPr lang="en-US" sz="2700" dirty="0" smtClean="0"/>
              <a:t>	</a:t>
            </a:r>
            <a:r>
              <a:rPr lang="en-US" sz="2700" i="1" u="sng" dirty="0" smtClean="0"/>
              <a:t>5050034</a:t>
            </a:r>
            <a:r>
              <a:rPr lang="en-US" sz="2700" b="1" dirty="0" smtClean="0">
                <a:solidFill>
                  <a:srgbClr val="FF0000"/>
                </a:solidFill>
              </a:rPr>
              <a:t>01</a:t>
            </a:r>
            <a:r>
              <a:rPr lang="en-US" sz="2700" dirty="0" smtClean="0"/>
              <a:t> </a:t>
            </a:r>
          </a:p>
          <a:p>
            <a:pPr marL="0" indent="0" eaLnBrk="1" hangingPunct="1">
              <a:lnSpc>
                <a:spcPct val="90000"/>
              </a:lnSpc>
              <a:buFontTx/>
              <a:buNone/>
            </a:pPr>
            <a:endParaRPr lang="en-US" sz="2700" dirty="0" smtClean="0"/>
          </a:p>
          <a:p>
            <a:pPr marL="0" indent="0" eaLnBrk="1" hangingPunct="1">
              <a:lnSpc>
                <a:spcPct val="90000"/>
              </a:lnSpc>
              <a:buFontTx/>
              <a:buNone/>
            </a:pPr>
            <a:endParaRPr lang="en-US" sz="2700" dirty="0" smtClean="0"/>
          </a:p>
          <a:p>
            <a:pPr marL="0" indent="0" eaLnBrk="1" hangingPunct="1">
              <a:lnSpc>
                <a:spcPct val="90000"/>
              </a:lnSpc>
              <a:buFontTx/>
              <a:buNone/>
            </a:pPr>
            <a:r>
              <a:rPr lang="en-US" sz="2700" dirty="0" smtClean="0"/>
              <a:t>Differences</a:t>
            </a:r>
          </a:p>
          <a:p>
            <a:pPr marL="914400" lvl="1" indent="-514350" eaLnBrk="1" hangingPunct="1">
              <a:lnSpc>
                <a:spcPct val="90000"/>
              </a:lnSpc>
              <a:buFontTx/>
              <a:buAutoNum type="arabicPeriod"/>
            </a:pPr>
            <a:r>
              <a:rPr lang="en-US" sz="2400" dirty="0" smtClean="0"/>
              <a:t>No Quantity Code on HRSA’s NDC</a:t>
            </a:r>
          </a:p>
          <a:p>
            <a:pPr marL="914400" lvl="1" indent="-514350" eaLnBrk="1" hangingPunct="1">
              <a:lnSpc>
                <a:spcPct val="90000"/>
              </a:lnSpc>
              <a:buFontTx/>
              <a:buAutoNum type="arabicPeriod"/>
            </a:pPr>
            <a:r>
              <a:rPr lang="en-US" sz="2400" dirty="0" smtClean="0"/>
              <a:t>Pharmacy NDC is not always 9 digits</a:t>
            </a:r>
          </a:p>
          <a:p>
            <a:pPr marL="400050" lvl="1" indent="0" eaLnBrk="1" hangingPunct="1">
              <a:lnSpc>
                <a:spcPct val="90000"/>
              </a:lnSpc>
              <a:buNone/>
            </a:pPr>
            <a:endParaRPr lang="en-US" sz="2400" dirty="0" smtClean="0"/>
          </a:p>
          <a:p>
            <a:pPr marL="400050" lvl="1" indent="0" eaLnBrk="1" hangingPunct="1">
              <a:lnSpc>
                <a:spcPct val="90000"/>
              </a:lnSpc>
              <a:buNone/>
            </a:pPr>
            <a:r>
              <a:rPr lang="en-US" sz="2400" dirty="0" smtClean="0">
                <a:solidFill>
                  <a:srgbClr val="FFFF00"/>
                </a:solidFill>
                <a:sym typeface="Wingdings" pitchFamily="2" charset="2"/>
              </a:rPr>
              <a:t> </a:t>
            </a:r>
            <a:r>
              <a:rPr lang="en-US" sz="2400" dirty="0" smtClean="0">
                <a:solidFill>
                  <a:srgbClr val="FFFF00"/>
                </a:solidFill>
              </a:rPr>
              <a:t>e2Hawaii solved all these issues algorithmically </a:t>
            </a:r>
          </a:p>
          <a:p>
            <a:pPr marL="0" indent="0" eaLnBrk="1" hangingPunct="1">
              <a:lnSpc>
                <a:spcPct val="90000"/>
              </a:lnSpc>
              <a:buFontTx/>
              <a:buNone/>
            </a:pPr>
            <a:endParaRPr lang="en-US" sz="2700" dirty="0" smtClean="0">
              <a:solidFill>
                <a:srgbClr val="FFFF00"/>
              </a:solidFill>
            </a:endParaRPr>
          </a:p>
          <a:p>
            <a:pPr marL="0" indent="0" eaLnBrk="1" hangingPunct="1">
              <a:lnSpc>
                <a:spcPct val="90000"/>
              </a:lnSpc>
              <a:buFontTx/>
              <a:buNone/>
            </a:pPr>
            <a:endParaRPr lang="en-US" sz="2700" dirty="0" smtClean="0"/>
          </a:p>
          <a:p>
            <a:pPr marL="0" indent="0" eaLnBrk="1" hangingPunct="1">
              <a:lnSpc>
                <a:spcPct val="90000"/>
              </a:lnSpc>
              <a:buFontTx/>
              <a:buNone/>
            </a:pPr>
            <a:endParaRPr lang="en-US" sz="2700" dirty="0" smtClean="0"/>
          </a:p>
        </p:txBody>
      </p:sp>
      <p:cxnSp>
        <p:nvCxnSpPr>
          <p:cNvPr id="7" name="Straight Arrow Connector 6"/>
          <p:cNvCxnSpPr>
            <a:stCxn id="133127" idx="0"/>
          </p:cNvCxnSpPr>
          <p:nvPr/>
        </p:nvCxnSpPr>
        <p:spPr>
          <a:xfrm flipV="1">
            <a:off x="1498600" y="3892550"/>
            <a:ext cx="425450" cy="404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33126" idx="1"/>
          </p:cNvCxnSpPr>
          <p:nvPr/>
        </p:nvCxnSpPr>
        <p:spPr>
          <a:xfrm flipH="1" flipV="1">
            <a:off x="3295650" y="3616325"/>
            <a:ext cx="1962150"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126" name="TextBox 13"/>
          <p:cNvSpPr txBox="1">
            <a:spLocks noChangeArrowheads="1"/>
          </p:cNvSpPr>
          <p:nvPr/>
        </p:nvSpPr>
        <p:spPr bwMode="auto">
          <a:xfrm>
            <a:off x="5257800" y="4079875"/>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chemeClr val="bg1"/>
                </a:solidFill>
              </a:rPr>
              <a:t>Quantity Code</a:t>
            </a:r>
          </a:p>
        </p:txBody>
      </p:sp>
      <p:sp>
        <p:nvSpPr>
          <p:cNvPr id="133127" name="TextBox 15"/>
          <p:cNvSpPr txBox="1">
            <a:spLocks noChangeArrowheads="1"/>
          </p:cNvSpPr>
          <p:nvPr/>
        </p:nvSpPr>
        <p:spPr bwMode="auto">
          <a:xfrm>
            <a:off x="660400" y="4297363"/>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u="sng">
                <a:solidFill>
                  <a:schemeClr val="bg1"/>
                </a:solidFill>
              </a:rPr>
              <a:t>Drug Code</a:t>
            </a:r>
          </a:p>
        </p:txBody>
      </p:sp>
      <p:cxnSp>
        <p:nvCxnSpPr>
          <p:cNvPr id="25" name="Straight Arrow Connector 24"/>
          <p:cNvCxnSpPr>
            <a:stCxn id="133129" idx="1"/>
          </p:cNvCxnSpPr>
          <p:nvPr/>
        </p:nvCxnSpPr>
        <p:spPr>
          <a:xfrm flipH="1">
            <a:off x="3322638" y="2597150"/>
            <a:ext cx="1325562" cy="184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129" name="TextBox 27"/>
          <p:cNvSpPr txBox="1">
            <a:spLocks noChangeArrowheads="1"/>
          </p:cNvSpPr>
          <p:nvPr/>
        </p:nvSpPr>
        <p:spPr bwMode="auto">
          <a:xfrm>
            <a:off x="4648200" y="2411413"/>
            <a:ext cx="3924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u="sng">
                <a:solidFill>
                  <a:schemeClr val="bg1"/>
                </a:solidFill>
              </a:rPr>
              <a:t>Drug Code</a:t>
            </a:r>
            <a:r>
              <a:rPr lang="en-US">
                <a:solidFill>
                  <a:schemeClr val="bg1"/>
                </a:solidFill>
              </a:rPr>
              <a:t> (9 digits padded with 0s)</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pPr eaLnBrk="1" hangingPunct="1"/>
            <a:r>
              <a:rPr lang="en-US" smtClean="0"/>
              <a:t>Highlighted Features</a:t>
            </a:r>
          </a:p>
        </p:txBody>
      </p:sp>
      <p:sp>
        <p:nvSpPr>
          <p:cNvPr id="3" name="Content Placeholder 2"/>
          <p:cNvSpPr>
            <a:spLocks noGrp="1"/>
          </p:cNvSpPr>
          <p:nvPr>
            <p:ph idx="1"/>
          </p:nvPr>
        </p:nvSpPr>
        <p:spPr>
          <a:xfrm>
            <a:off x="457200" y="1600200"/>
            <a:ext cx="8153400" cy="4876800"/>
          </a:xfrm>
        </p:spPr>
        <p:txBody>
          <a:bodyPr>
            <a:normAutofit fontScale="92500" lnSpcReduction="10000"/>
          </a:bodyPr>
          <a:lstStyle/>
          <a:p>
            <a:pPr eaLnBrk="1" hangingPunct="1">
              <a:defRPr/>
            </a:pPr>
            <a:r>
              <a:rPr lang="en-US" dirty="0" smtClean="0"/>
              <a:t>Recertification Due Report</a:t>
            </a:r>
          </a:p>
          <a:p>
            <a:pPr lvl="1" eaLnBrk="1" hangingPunct="1">
              <a:defRPr/>
            </a:pPr>
            <a:r>
              <a:rPr lang="en-US" dirty="0" smtClean="0"/>
              <a:t>Seamless and built-in client recertification</a:t>
            </a:r>
          </a:p>
          <a:p>
            <a:pPr lvl="1" eaLnBrk="1" hangingPunct="1">
              <a:defRPr/>
            </a:pPr>
            <a:r>
              <a:rPr lang="en-US" dirty="0" smtClean="0"/>
              <a:t>Color coding to indicate where attention is needed</a:t>
            </a:r>
          </a:p>
          <a:p>
            <a:pPr lvl="1" eaLnBrk="1" hangingPunct="1">
              <a:defRPr/>
            </a:pPr>
            <a:r>
              <a:rPr lang="en-US" dirty="0" smtClean="0"/>
              <a:t>Very frequent Recertification due to sharing with CM</a:t>
            </a:r>
          </a:p>
          <a:p>
            <a:pPr lvl="1" eaLnBrk="1" hangingPunct="1">
              <a:defRPr/>
            </a:pPr>
            <a:r>
              <a:rPr lang="en-US" dirty="0" smtClean="0"/>
              <a:t>Improve data quality and meet recertification requirements at the same time</a:t>
            </a:r>
          </a:p>
          <a:p>
            <a:pPr marL="457200" lvl="1" indent="0" eaLnBrk="1" hangingPunct="1">
              <a:buFontTx/>
              <a:buNone/>
              <a:defRPr/>
            </a:pPr>
            <a:endParaRPr lang="en-US" dirty="0" smtClean="0"/>
          </a:p>
          <a:p>
            <a:pPr marL="457200" lvl="1" indent="0" eaLnBrk="1" hangingPunct="1">
              <a:buFontTx/>
              <a:buNone/>
              <a:defRPr/>
            </a:pPr>
            <a:r>
              <a:rPr lang="en-US" dirty="0" smtClean="0">
                <a:solidFill>
                  <a:srgbClr val="FFFF00"/>
                </a:solidFill>
                <a:sym typeface="Wingdings" pitchFamily="2" charset="2"/>
              </a:rPr>
              <a:t></a:t>
            </a:r>
            <a:r>
              <a:rPr lang="en-US" dirty="0" smtClean="0">
                <a:solidFill>
                  <a:srgbClr val="FFFF00"/>
                </a:solidFill>
              </a:rPr>
              <a:t> Time Saving: No follow up required to get recertification done</a:t>
            </a:r>
            <a:endParaRPr lang="en-US" dirty="0">
              <a:solidFill>
                <a:srgbClr val="FFFF00"/>
              </a:solidFill>
            </a:endParaRPr>
          </a:p>
          <a:p>
            <a:pPr marL="457200" lvl="1" indent="0" eaLnBrk="1" hangingPunct="1">
              <a:buFontTx/>
              <a:buNone/>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eaLnBrk="1" hangingPunct="1"/>
            <a:r>
              <a:rPr lang="en-US" smtClean="0"/>
              <a:t>Highlighted Features</a:t>
            </a:r>
          </a:p>
        </p:txBody>
      </p:sp>
      <p:sp>
        <p:nvSpPr>
          <p:cNvPr id="136195" name="Content Placeholder 2"/>
          <p:cNvSpPr>
            <a:spLocks noGrp="1"/>
          </p:cNvSpPr>
          <p:nvPr>
            <p:ph idx="1"/>
          </p:nvPr>
        </p:nvSpPr>
        <p:spPr/>
        <p:txBody>
          <a:bodyPr/>
          <a:lstStyle/>
          <a:p>
            <a:pPr eaLnBrk="1" hangingPunct="1"/>
            <a:r>
              <a:rPr lang="en-US" smtClean="0"/>
              <a:t>Recertification Due Report</a:t>
            </a:r>
          </a:p>
        </p:txBody>
      </p:sp>
      <p:pic>
        <p:nvPicPr>
          <p:cNvPr id="136196" name="Picture 2" descr="image0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975" y="2743200"/>
            <a:ext cx="84915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eaLnBrk="1" hangingPunct="1"/>
            <a:r>
              <a:rPr lang="en-US" smtClean="0"/>
              <a:t>Highlighted Features</a:t>
            </a:r>
          </a:p>
        </p:txBody>
      </p:sp>
      <p:sp>
        <p:nvSpPr>
          <p:cNvPr id="137219" name="Content Placeholder 2"/>
          <p:cNvSpPr>
            <a:spLocks noGrp="1"/>
          </p:cNvSpPr>
          <p:nvPr>
            <p:ph idx="1"/>
          </p:nvPr>
        </p:nvSpPr>
        <p:spPr/>
        <p:txBody>
          <a:bodyPr/>
          <a:lstStyle/>
          <a:p>
            <a:pPr eaLnBrk="1" hangingPunct="1"/>
            <a:r>
              <a:rPr lang="en-US" smtClean="0"/>
              <a:t>Check Eligibility Report</a:t>
            </a:r>
          </a:p>
          <a:p>
            <a:pPr lvl="1" eaLnBrk="1" hangingPunct="1"/>
            <a:r>
              <a:rPr lang="en-US" smtClean="0"/>
              <a:t>Proactive, real-time eligibility check</a:t>
            </a:r>
          </a:p>
          <a:p>
            <a:pPr lvl="1" eaLnBrk="1" hangingPunct="1"/>
            <a:r>
              <a:rPr lang="en-US" smtClean="0"/>
              <a:t>Very quickly check eligibility of all client in the system before the 6 month recertification</a:t>
            </a:r>
          </a:p>
        </p:txBody>
      </p:sp>
      <p:pic>
        <p:nvPicPr>
          <p:cNvPr id="137220" name="Picture 3" descr="image0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013" y="4038600"/>
            <a:ext cx="85963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eaLnBrk="1" hangingPunct="1"/>
            <a:r>
              <a:rPr lang="en-US" smtClean="0"/>
              <a:t>Highlighted Benefits</a:t>
            </a:r>
          </a:p>
        </p:txBody>
      </p:sp>
      <p:sp>
        <p:nvSpPr>
          <p:cNvPr id="138243" name="Content Placeholder 2"/>
          <p:cNvSpPr>
            <a:spLocks noGrp="1"/>
          </p:cNvSpPr>
          <p:nvPr>
            <p:ph idx="1"/>
          </p:nvPr>
        </p:nvSpPr>
        <p:spPr/>
        <p:txBody>
          <a:bodyPr/>
          <a:lstStyle/>
          <a:p>
            <a:pPr eaLnBrk="1" hangingPunct="1"/>
            <a:r>
              <a:rPr lang="en-US" smtClean="0"/>
              <a:t>Medical Case Managers have direct access to pharmacy dispensing data for their clients instead of client self reporting</a:t>
            </a:r>
          </a:p>
          <a:p>
            <a:pPr lvl="1" eaLnBrk="1" hangingPunct="1"/>
            <a:r>
              <a:rPr lang="en-US" smtClean="0"/>
              <a:t>Adherence issues can be addressed</a:t>
            </a:r>
          </a:p>
          <a:p>
            <a:pPr lvl="1" eaLnBrk="1" hangingPunct="1"/>
            <a:r>
              <a:rPr lang="en-US" smtClean="0"/>
              <a:t>CM can follow up with client if a month is missing data or medication</a:t>
            </a:r>
          </a:p>
          <a:p>
            <a:pPr lvl="1" eaLnBrk="1" hangingPunct="1"/>
            <a:r>
              <a:rPr lang="en-US" smtClean="0"/>
              <a:t>Proactive follow up if no Drugs requested for a time period</a:t>
            </a:r>
          </a:p>
          <a:p>
            <a:pPr lvl="1" eaLnBrk="1" hangingPunct="1"/>
            <a:r>
              <a:rPr lang="en-US" smtClean="0"/>
              <a:t>Better outcomes as clients stay on their medications longer</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pPr eaLnBrk="1" hangingPunct="1"/>
            <a:r>
              <a:rPr lang="en-US" smtClean="0"/>
              <a:t>Highlighted Benefits</a:t>
            </a:r>
          </a:p>
        </p:txBody>
      </p:sp>
      <p:sp>
        <p:nvSpPr>
          <p:cNvPr id="139267" name="Content Placeholder 2"/>
          <p:cNvSpPr>
            <a:spLocks noGrp="1"/>
          </p:cNvSpPr>
          <p:nvPr>
            <p:ph idx="1"/>
          </p:nvPr>
        </p:nvSpPr>
        <p:spPr/>
        <p:txBody>
          <a:bodyPr/>
          <a:lstStyle/>
          <a:p>
            <a:pPr eaLnBrk="1" hangingPunct="1"/>
            <a:r>
              <a:rPr lang="en-US" dirty="0" smtClean="0"/>
              <a:t>Financial Savings: As outcomes improve due to proactive follow up, Adherence improves and client can stay on Drugs for a long time, vs. non Adherent clients that develop drug resistances and require stronger, more expensive drugs (change in regimen)</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en-US" smtClean="0"/>
              <a:t>Highlighted Benefits</a:t>
            </a:r>
          </a:p>
        </p:txBody>
      </p:sp>
      <p:sp>
        <p:nvSpPr>
          <p:cNvPr id="140291" name="Content Placeholder 2"/>
          <p:cNvSpPr>
            <a:spLocks noGrp="1"/>
          </p:cNvSpPr>
          <p:nvPr>
            <p:ph idx="1"/>
          </p:nvPr>
        </p:nvSpPr>
        <p:spPr/>
        <p:txBody>
          <a:bodyPr/>
          <a:lstStyle/>
          <a:p>
            <a:pPr eaLnBrk="1" hangingPunct="1"/>
            <a:r>
              <a:rPr lang="en-US" smtClean="0"/>
              <a:t>Unique Integration with RW Part C, Department of Health and Case Management (Sharing of Clients)</a:t>
            </a:r>
          </a:p>
          <a:p>
            <a:pPr eaLnBrk="1" hangingPunct="1"/>
            <a:r>
              <a:rPr lang="en-US" smtClean="0"/>
              <a:t>Time Savings: No manual merge of data from multiple sources</a:t>
            </a:r>
          </a:p>
          <a:p>
            <a:pPr eaLnBrk="1" hangingPunct="1"/>
            <a:r>
              <a:rPr lang="en-US" smtClean="0"/>
              <a:t>Automatic de-duplication of Dispensing Data by RX Number to prevent double billing</a:t>
            </a:r>
          </a:p>
          <a:p>
            <a:pPr eaLnBrk="1" hangingPunct="1"/>
            <a:r>
              <a:rPr lang="en-US" smtClean="0"/>
              <a:t>Automatic NDC to d-Code mapping</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52400" y="25146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rgbClr val="FFFFFF"/>
              </a:solidFill>
            </a:endParaRPr>
          </a:p>
        </p:txBody>
      </p:sp>
      <p:pic>
        <p:nvPicPr>
          <p:cNvPr id="69635" name="Picture 5" descr="C:\Users\jesset\Dropbox\RDE\AGM-2012\4-SPNS\slides to add\3_Framed_croppe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600" y="77788"/>
            <a:ext cx="5461000" cy="662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304800" y="152400"/>
            <a:ext cx="2819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sz="2800" dirty="0" smtClean="0">
                <a:solidFill>
                  <a:srgbClr val="FFFF00"/>
                </a:solidFill>
              </a:rPr>
              <a:t>On the Horizon:</a:t>
            </a:r>
            <a:endParaRPr lang="en-US" sz="2800" dirty="0">
              <a:solidFill>
                <a:srgbClr val="FFFF00"/>
              </a:solidFill>
            </a:endParaRPr>
          </a:p>
          <a:p>
            <a:pPr algn="ctr">
              <a:defRPr/>
            </a:pPr>
            <a:endParaRPr lang="en-US" sz="2800" dirty="0">
              <a:solidFill>
                <a:srgbClr val="FFFF00"/>
              </a:solidFill>
            </a:endParaRPr>
          </a:p>
          <a:p>
            <a:pPr algn="ctr">
              <a:defRPr/>
            </a:pPr>
            <a:r>
              <a:rPr lang="en-US" sz="2800" dirty="0" err="1">
                <a:solidFill>
                  <a:srgbClr val="FFFFFF"/>
                </a:solidFill>
              </a:rPr>
              <a:t>in</a:t>
            </a:r>
            <a:r>
              <a:rPr lang="en-US" sz="2800" dirty="0" err="1">
                <a:solidFill>
                  <a:srgbClr val="FF0000"/>
                </a:solidFill>
              </a:rPr>
              <a:t>+</a:t>
            </a:r>
            <a:r>
              <a:rPr lang="en-US" sz="2800" dirty="0" err="1">
                <a:solidFill>
                  <a:srgbClr val="FFFFFF"/>
                </a:solidFill>
              </a:rPr>
              <a:t>care</a:t>
            </a:r>
            <a:r>
              <a:rPr lang="en-US" sz="2800" dirty="0">
                <a:solidFill>
                  <a:srgbClr val="FFFFFF"/>
                </a:solidFill>
              </a:rPr>
              <a:t> eCOMPAS Dashboard</a:t>
            </a:r>
          </a:p>
          <a:p>
            <a:pPr>
              <a:defRPr/>
            </a:pPr>
            <a:endParaRPr lang="en-US" sz="2800" dirty="0">
              <a:solidFill>
                <a:srgbClr val="FFFFFF"/>
              </a:solidFill>
            </a:endParaRPr>
          </a:p>
          <a:p>
            <a:pPr>
              <a:defRPr/>
            </a:pPr>
            <a:endParaRPr lang="en-US" sz="2800" dirty="0">
              <a:solidFill>
                <a:srgbClr val="FFFFFF"/>
              </a:solidFill>
            </a:endParaRPr>
          </a:p>
          <a:p>
            <a:pPr marL="457200" indent="-457200">
              <a:buFont typeface="Arial" pitchFamily="34" charset="0"/>
              <a:buChar char="•"/>
              <a:defRPr/>
            </a:pPr>
            <a:r>
              <a:rPr lang="en-US" sz="2800" dirty="0">
                <a:solidFill>
                  <a:srgbClr val="FFFFFF"/>
                </a:solidFill>
              </a:rPr>
              <a:t>At-a-glance</a:t>
            </a:r>
          </a:p>
          <a:p>
            <a:pPr marL="457200" indent="-457200">
              <a:buFont typeface="Arial" pitchFamily="34" charset="0"/>
              <a:buChar char="•"/>
              <a:defRPr/>
            </a:pPr>
            <a:r>
              <a:rPr lang="en-US" sz="2800" dirty="0">
                <a:solidFill>
                  <a:srgbClr val="FFFFFF"/>
                </a:solidFill>
              </a:rPr>
              <a:t>Visual</a:t>
            </a:r>
          </a:p>
          <a:p>
            <a:pPr marL="457200" indent="-457200">
              <a:buFont typeface="Arial" pitchFamily="34" charset="0"/>
              <a:buChar char="•"/>
              <a:defRPr/>
            </a:pPr>
            <a:r>
              <a:rPr lang="en-US" sz="2800" dirty="0">
                <a:solidFill>
                  <a:srgbClr val="FFFFFF"/>
                </a:solidFill>
              </a:rPr>
              <a:t>Red/Green</a:t>
            </a:r>
          </a:p>
          <a:p>
            <a:pPr marL="457200" indent="-457200">
              <a:buFont typeface="Arial" pitchFamily="34" charset="0"/>
              <a:buChar char="•"/>
              <a:defRPr/>
            </a:pPr>
            <a:r>
              <a:rPr lang="en-US" sz="2800" dirty="0">
                <a:solidFill>
                  <a:srgbClr val="FFFFFF"/>
                </a:solidFill>
              </a:rPr>
              <a:t>Populations</a:t>
            </a:r>
          </a:p>
          <a:p>
            <a:pPr marL="457200" indent="-457200">
              <a:buFont typeface="Arial" pitchFamily="34" charset="0"/>
              <a:buChar char="•"/>
              <a:defRPr/>
            </a:pPr>
            <a:r>
              <a:rPr lang="en-US" sz="2800" dirty="0">
                <a:solidFill>
                  <a:srgbClr val="FFFFFF"/>
                </a:solidFill>
              </a:rPr>
              <a:t>Region vs. Provider</a:t>
            </a:r>
          </a:p>
          <a:p>
            <a:pPr marL="457200" indent="-457200">
              <a:buFont typeface="Arial" pitchFamily="34" charset="0"/>
              <a:buChar char="•"/>
              <a:defRPr/>
            </a:pPr>
            <a:r>
              <a:rPr lang="en-US" sz="2800" dirty="0">
                <a:solidFill>
                  <a:srgbClr val="FFFFFF"/>
                </a:solidFill>
              </a:rPr>
              <a:t>Drilldown</a:t>
            </a:r>
          </a:p>
          <a:p>
            <a:pPr>
              <a:defRPr/>
            </a:pPr>
            <a:endParaRPr lang="en-US" sz="2800" dirty="0">
              <a:solidFill>
                <a:srgbClr val="FFFFFF"/>
              </a:solidFill>
            </a:endParaRPr>
          </a:p>
          <a:p>
            <a:pPr>
              <a:defRPr/>
            </a:pPr>
            <a:endParaRPr lang="en-US" sz="2800" dirty="0">
              <a:solidFill>
                <a:srgbClr val="FFFFFF"/>
              </a:solidFill>
            </a:endParaRPr>
          </a:p>
        </p:txBody>
      </p:sp>
    </p:spTree>
    <p:extLst>
      <p:ext uri="{BB962C8B-B14F-4D97-AF65-F5344CB8AC3E}">
        <p14:creationId xmlns:p14="http://schemas.microsoft.com/office/powerpoint/2010/main" val="39471495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r>
              <a:rPr lang="en-US" sz="3600" b="1" smtClean="0">
                <a:solidFill>
                  <a:srgbClr val="FFFF00"/>
                </a:solidFill>
                <a:latin typeface="Times New Roman" pitchFamily="18" charset="0"/>
              </a:rPr>
              <a:t>Quotes</a:t>
            </a:r>
          </a:p>
        </p:txBody>
      </p:sp>
      <p:sp>
        <p:nvSpPr>
          <p:cNvPr id="154627" name="Content Placeholder 2"/>
          <p:cNvSpPr>
            <a:spLocks noGrp="1"/>
          </p:cNvSpPr>
          <p:nvPr>
            <p:ph idx="1"/>
          </p:nvPr>
        </p:nvSpPr>
        <p:spPr/>
        <p:txBody>
          <a:bodyPr/>
          <a:lstStyle/>
          <a:p>
            <a:r>
              <a:rPr lang="en-US" dirty="0" smtClean="0">
                <a:solidFill>
                  <a:schemeClr val="bg1"/>
                </a:solidFill>
              </a:rPr>
              <a:t>"I am so in love with E2."</a:t>
            </a:r>
          </a:p>
          <a:p>
            <a:r>
              <a:rPr lang="en-US" dirty="0" smtClean="0">
                <a:solidFill>
                  <a:srgbClr val="FFFF00"/>
                </a:solidFill>
              </a:rPr>
              <a:t>“I love that we can now do batch entries!”</a:t>
            </a:r>
          </a:p>
          <a:p>
            <a:r>
              <a:rPr lang="en-US" dirty="0" smtClean="0">
                <a:solidFill>
                  <a:schemeClr val="bg1"/>
                </a:solidFill>
              </a:rPr>
              <a:t>“The ability to communicate directly with someone when there's a problem or concern makes it much easier to continue to do our job.”</a:t>
            </a:r>
          </a:p>
          <a:p>
            <a:r>
              <a:rPr lang="en-US" dirty="0" smtClean="0">
                <a:solidFill>
                  <a:srgbClr val="FFFF00"/>
                </a:solidFill>
              </a:rPr>
              <a:t>“For the amount of money we had, what we accomplished with RDE was MIRACULOUS!”</a:t>
            </a:r>
          </a:p>
          <a:p>
            <a:endParaRPr lang="en-US"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457200" y="-61913"/>
            <a:ext cx="8229600" cy="1143001"/>
          </a:xfrm>
        </p:spPr>
        <p:txBody>
          <a:bodyPr/>
          <a:lstStyle/>
          <a:p>
            <a:pPr eaLnBrk="1" hangingPunct="1"/>
            <a:r>
              <a:rPr lang="en-US" sz="4000" b="1" smtClean="0">
                <a:solidFill>
                  <a:srgbClr val="FFFF00"/>
                </a:solidFill>
                <a:latin typeface="Times New Roman" pitchFamily="18" charset="0"/>
              </a:rPr>
              <a:t>Current Strategy</a:t>
            </a:r>
            <a:endParaRPr lang="en-US" sz="4000" smtClean="0">
              <a:solidFill>
                <a:srgbClr val="FFFF00"/>
              </a:solidFill>
            </a:endParaRPr>
          </a:p>
        </p:txBody>
      </p:sp>
      <p:sp>
        <p:nvSpPr>
          <p:cNvPr id="302083" name="Rectangle 3"/>
          <p:cNvSpPr>
            <a:spLocks noGrp="1" noChangeArrowheads="1"/>
          </p:cNvSpPr>
          <p:nvPr>
            <p:ph type="body" idx="1"/>
          </p:nvPr>
        </p:nvSpPr>
        <p:spPr>
          <a:xfrm>
            <a:off x="457200" y="1290638"/>
            <a:ext cx="8686800" cy="5705475"/>
          </a:xfrm>
        </p:spPr>
        <p:txBody>
          <a:bodyPr/>
          <a:lstStyle/>
          <a:p>
            <a:pPr eaLnBrk="1" hangingPunct="1">
              <a:defRPr/>
            </a:pPr>
            <a:r>
              <a:rPr lang="en-US" sz="2800" dirty="0" smtClean="0">
                <a:solidFill>
                  <a:srgbClr val="FFFFFF"/>
                </a:solidFill>
              </a:rPr>
              <a:t>eCOMPAS serve as platform to be adapted to local needs and new innovations.</a:t>
            </a:r>
          </a:p>
          <a:p>
            <a:pPr eaLnBrk="1" hangingPunct="1">
              <a:defRPr/>
            </a:pPr>
            <a:endParaRPr lang="en-US" sz="2800" dirty="0" smtClean="0">
              <a:solidFill>
                <a:srgbClr val="FFFFFF"/>
              </a:solidFill>
            </a:endParaRPr>
          </a:p>
          <a:p>
            <a:pPr eaLnBrk="1" hangingPunct="1">
              <a:defRPr/>
            </a:pPr>
            <a:r>
              <a:rPr lang="en-US" sz="2800" dirty="0" smtClean="0">
                <a:solidFill>
                  <a:srgbClr val="FFFFFF"/>
                </a:solidFill>
              </a:rPr>
              <a:t>Operate within a “partnership paradigm” instead of a traditional “transactional paradigm” with our technology partner to achieve our large vision in a short time frame.</a:t>
            </a:r>
          </a:p>
          <a:p>
            <a:pPr eaLnBrk="1" hangingPunct="1">
              <a:defRPr/>
            </a:pPr>
            <a:endParaRPr lang="en-US" sz="2800" dirty="0" smtClean="0">
              <a:solidFill>
                <a:srgbClr val="FFFFFF"/>
              </a:solidFill>
            </a:endParaRPr>
          </a:p>
          <a:p>
            <a:pPr eaLnBrk="1" hangingPunct="1">
              <a:defRPr/>
            </a:pPr>
            <a:r>
              <a:rPr lang="en-US" sz="2800" dirty="0" smtClean="0">
                <a:solidFill>
                  <a:srgbClr val="FFFFFF"/>
                </a:solidFill>
              </a:rPr>
              <a:t>RDE Systems, makers of eCOMPAS, fit perfectly with this needed approach.</a:t>
            </a:r>
          </a:p>
          <a:p>
            <a:pPr eaLnBrk="1" hangingPunct="1">
              <a:defRPr/>
            </a:pPr>
            <a:endParaRPr lang="en-US" sz="2800" dirty="0" smtClean="0">
              <a:solidFill>
                <a:srgbClr val="FFFFFF"/>
              </a:solidFill>
            </a:endParaRPr>
          </a:p>
          <a:p>
            <a:pPr eaLnBrk="1" hangingPunct="1">
              <a:defRPr/>
            </a:pPr>
            <a:endParaRPr lang="en-US" sz="2800" dirty="0" smtClean="0">
              <a:solidFill>
                <a:srgbClr val="FFFFFF"/>
              </a:solidFill>
            </a:endParaRPr>
          </a:p>
          <a:p>
            <a:pPr eaLnBrk="1" hangingPunct="1">
              <a:defRPr/>
            </a:pPr>
            <a:endParaRPr lang="en-US" sz="2800" dirty="0" smtClean="0">
              <a:solidFill>
                <a:srgbClr val="FFFFFF"/>
              </a:solidFill>
            </a:endParaRPr>
          </a:p>
          <a:p>
            <a:pPr marL="533400" indent="-533400" algn="ctr" eaLnBrk="1" hangingPunct="1">
              <a:lnSpc>
                <a:spcPct val="90000"/>
              </a:lnSpc>
              <a:defRPr/>
            </a:pPr>
            <a:endParaRPr lang="en-US" sz="2800" dirty="0" smtClean="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533400" y="1828800"/>
            <a:ext cx="8229600" cy="1143000"/>
          </a:xfrm>
        </p:spPr>
        <p:txBody>
          <a:bodyPr/>
          <a:lstStyle/>
          <a:p>
            <a:r>
              <a:rPr lang="en-US" sz="4000" b="1" smtClean="0">
                <a:solidFill>
                  <a:srgbClr val="FFFF00"/>
                </a:solidFill>
                <a:latin typeface="Times New Roman" pitchFamily="18" charset="0"/>
              </a:rPr>
              <a:t/>
            </a:r>
            <a:br>
              <a:rPr lang="en-US" sz="4000" b="1" smtClean="0">
                <a:solidFill>
                  <a:srgbClr val="FFFF00"/>
                </a:solidFill>
                <a:latin typeface="Times New Roman" pitchFamily="18" charset="0"/>
              </a:rPr>
            </a:br>
            <a:r>
              <a:rPr lang="en-US" sz="4000" b="1" smtClean="0">
                <a:solidFill>
                  <a:srgbClr val="FFFF00"/>
                </a:solidFill>
                <a:latin typeface="Times New Roman" pitchFamily="18" charset="0"/>
              </a:rPr>
              <a:t>Lessons Learned</a:t>
            </a:r>
          </a:p>
        </p:txBody>
      </p:sp>
    </p:spTree>
    <p:extLst>
      <p:ext uri="{BB962C8B-B14F-4D97-AF65-F5344CB8AC3E}">
        <p14:creationId xmlns:p14="http://schemas.microsoft.com/office/powerpoint/2010/main" val="394176788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2452" name="Rectangle 4"/>
          <p:cNvSpPr>
            <a:spLocks noChangeArrowheads="1"/>
          </p:cNvSpPr>
          <p:nvPr/>
        </p:nvSpPr>
        <p:spPr bwMode="auto">
          <a:xfrm>
            <a:off x="0" y="5334000"/>
            <a:ext cx="9144000" cy="1371600"/>
          </a:xfrm>
          <a:prstGeom prst="rect">
            <a:avLst/>
          </a:prstGeom>
          <a:solidFill>
            <a:schemeClr val="tx1">
              <a:alpha val="43137"/>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r"/>
            <a:endParaRPr lang="en-US" sz="4400">
              <a:solidFill>
                <a:srgbClr val="FFFFFF"/>
              </a:solidFill>
            </a:endParaRPr>
          </a:p>
        </p:txBody>
      </p:sp>
      <p:sp>
        <p:nvSpPr>
          <p:cNvPr id="232451" name="Rectangle 3"/>
          <p:cNvSpPr>
            <a:spLocks noGrp="1" noChangeArrowheads="1"/>
          </p:cNvSpPr>
          <p:nvPr>
            <p:ph type="title"/>
          </p:nvPr>
        </p:nvSpPr>
        <p:spPr>
          <a:xfrm>
            <a:off x="304800" y="5410200"/>
            <a:ext cx="8458200" cy="1143000"/>
          </a:xfrm>
        </p:spPr>
        <p:txBody>
          <a:bodyPr/>
          <a:lstStyle/>
          <a:p>
            <a:pPr eaLnBrk="1" hangingPunct="1"/>
            <a:r>
              <a:rPr lang="en-US" sz="3600" smtClean="0">
                <a:solidFill>
                  <a:schemeClr val="bg1"/>
                </a:solidFill>
              </a:rPr>
              <a:t>Support and encourage staff so they’re not afraid to get their feet wet!</a:t>
            </a:r>
          </a:p>
        </p:txBody>
      </p:sp>
    </p:spTree>
    <p:extLst>
      <p:ext uri="{BB962C8B-B14F-4D97-AF65-F5344CB8AC3E}">
        <p14:creationId xmlns:p14="http://schemas.microsoft.com/office/powerpoint/2010/main" val="2640424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2452"/>
                                        </p:tgtEl>
                                        <p:attrNameLst>
                                          <p:attrName>style.visibility</p:attrName>
                                        </p:attrNameLst>
                                      </p:cBhvr>
                                      <p:to>
                                        <p:strVal val="visible"/>
                                      </p:to>
                                    </p:set>
                                    <p:animEffect transition="in" filter="fade">
                                      <p:cBhvr>
                                        <p:cTn id="7" dur="1000"/>
                                        <p:tgtEl>
                                          <p:spTgt spid="232452"/>
                                        </p:tgtEl>
                                      </p:cBhvr>
                                    </p:animEffect>
                                    <p:anim calcmode="lin" valueType="num">
                                      <p:cBhvr>
                                        <p:cTn id="8" dur="1000" fill="hold"/>
                                        <p:tgtEl>
                                          <p:spTgt spid="232452"/>
                                        </p:tgtEl>
                                        <p:attrNameLst>
                                          <p:attrName>ppt_x</p:attrName>
                                        </p:attrNameLst>
                                      </p:cBhvr>
                                      <p:tavLst>
                                        <p:tav tm="0">
                                          <p:val>
                                            <p:strVal val="#ppt_x"/>
                                          </p:val>
                                        </p:tav>
                                        <p:tav tm="100000">
                                          <p:val>
                                            <p:strVal val="#ppt_x"/>
                                          </p:val>
                                        </p:tav>
                                      </p:tavLst>
                                    </p:anim>
                                    <p:anim calcmode="lin" valueType="num">
                                      <p:cBhvr>
                                        <p:cTn id="9" dur="1000" fill="hold"/>
                                        <p:tgtEl>
                                          <p:spTgt spid="23245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32451"/>
                                        </p:tgtEl>
                                        <p:attrNameLst>
                                          <p:attrName>style.visibility</p:attrName>
                                        </p:attrNameLst>
                                      </p:cBhvr>
                                      <p:to>
                                        <p:strVal val="visible"/>
                                      </p:to>
                                    </p:set>
                                    <p:animEffect transition="in" filter="fade">
                                      <p:cBhvr>
                                        <p:cTn id="12" dur="1000"/>
                                        <p:tgtEl>
                                          <p:spTgt spid="232451"/>
                                        </p:tgtEl>
                                      </p:cBhvr>
                                    </p:animEffect>
                                    <p:anim calcmode="lin" valueType="num">
                                      <p:cBhvr>
                                        <p:cTn id="13" dur="1000" fill="hold"/>
                                        <p:tgtEl>
                                          <p:spTgt spid="232451"/>
                                        </p:tgtEl>
                                        <p:attrNameLst>
                                          <p:attrName>ppt_x</p:attrName>
                                        </p:attrNameLst>
                                      </p:cBhvr>
                                      <p:tavLst>
                                        <p:tav tm="0">
                                          <p:val>
                                            <p:strVal val="#ppt_x"/>
                                          </p:val>
                                        </p:tav>
                                        <p:tav tm="100000">
                                          <p:val>
                                            <p:strVal val="#ppt_x"/>
                                          </p:val>
                                        </p:tav>
                                      </p:tavLst>
                                    </p:anim>
                                    <p:anim calcmode="lin" valueType="num">
                                      <p:cBhvr>
                                        <p:cTn id="14" dur="1000" fill="hold"/>
                                        <p:tgtEl>
                                          <p:spTgt spid="2324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2" grpId="0" animBg="1"/>
      <p:bldP spid="232451"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13133B"/>
            </a:gs>
          </a:gsLst>
          <a:lin ang="5400000" scaled="1"/>
        </a:gradFill>
        <a:effectLst/>
      </p:bgPr>
    </p:bg>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228600" y="5334000"/>
            <a:ext cx="8534400" cy="762000"/>
          </a:xfrm>
        </p:spPr>
        <p:txBody>
          <a:bodyPr/>
          <a:lstStyle/>
          <a:p>
            <a:pPr eaLnBrk="1" hangingPunct="1"/>
            <a:r>
              <a:rPr lang="en-US" sz="4000" smtClean="0">
                <a:solidFill>
                  <a:schemeClr val="bg1"/>
                </a:solidFill>
              </a:rPr>
              <a:t>Be Creative and Share your Ideas</a:t>
            </a:r>
          </a:p>
        </p:txBody>
      </p:sp>
      <p:pic>
        <p:nvPicPr>
          <p:cNvPr id="177155" name="Picture 3" descr="DVtU40zz"/>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400" y="381000"/>
            <a:ext cx="6705600"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0740" name="Rectangle 4"/>
          <p:cNvSpPr>
            <a:spLocks noChangeArrowheads="1"/>
          </p:cNvSpPr>
          <p:nvPr/>
        </p:nvSpPr>
        <p:spPr bwMode="auto">
          <a:xfrm>
            <a:off x="228600" y="60960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a:solidFill>
                  <a:srgbClr val="FFFFFF"/>
                </a:solidFill>
              </a:rPr>
              <a:t>The small stuff counts too!</a:t>
            </a:r>
          </a:p>
        </p:txBody>
      </p:sp>
    </p:spTree>
    <p:extLst>
      <p:ext uri="{BB962C8B-B14F-4D97-AF65-F5344CB8AC3E}">
        <p14:creationId xmlns:p14="http://schemas.microsoft.com/office/powerpoint/2010/main" val="1316300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00738"/>
                                        </p:tgtEl>
                                        <p:attrNameLst>
                                          <p:attrName>style.visibility</p:attrName>
                                        </p:attrNameLst>
                                      </p:cBhvr>
                                      <p:to>
                                        <p:strVal val="visible"/>
                                      </p:to>
                                    </p:set>
                                    <p:animEffect transition="in" filter="fade">
                                      <p:cBhvr>
                                        <p:cTn id="7" dur="1000"/>
                                        <p:tgtEl>
                                          <p:spTgt spid="500738"/>
                                        </p:tgtEl>
                                      </p:cBhvr>
                                    </p:animEffect>
                                    <p:anim calcmode="lin" valueType="num">
                                      <p:cBhvr>
                                        <p:cTn id="8" dur="1000" fill="hold"/>
                                        <p:tgtEl>
                                          <p:spTgt spid="500738"/>
                                        </p:tgtEl>
                                        <p:attrNameLst>
                                          <p:attrName>ppt_x</p:attrName>
                                        </p:attrNameLst>
                                      </p:cBhvr>
                                      <p:tavLst>
                                        <p:tav tm="0">
                                          <p:val>
                                            <p:strVal val="#ppt_x"/>
                                          </p:val>
                                        </p:tav>
                                        <p:tav tm="100000">
                                          <p:val>
                                            <p:strVal val="#ppt_x"/>
                                          </p:val>
                                        </p:tav>
                                      </p:tavLst>
                                    </p:anim>
                                    <p:anim calcmode="lin" valueType="num">
                                      <p:cBhvr>
                                        <p:cTn id="9" dur="1000" fill="hold"/>
                                        <p:tgtEl>
                                          <p:spTgt spid="50073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00740"/>
                                        </p:tgtEl>
                                        <p:attrNameLst>
                                          <p:attrName>style.visibility</p:attrName>
                                        </p:attrNameLst>
                                      </p:cBhvr>
                                      <p:to>
                                        <p:strVal val="visible"/>
                                      </p:to>
                                    </p:set>
                                    <p:animEffect transition="in" filter="fade">
                                      <p:cBhvr>
                                        <p:cTn id="14" dur="1000"/>
                                        <p:tgtEl>
                                          <p:spTgt spid="500740"/>
                                        </p:tgtEl>
                                      </p:cBhvr>
                                    </p:animEffect>
                                    <p:anim calcmode="lin" valueType="num">
                                      <p:cBhvr>
                                        <p:cTn id="15" dur="1000" fill="hold"/>
                                        <p:tgtEl>
                                          <p:spTgt spid="500740"/>
                                        </p:tgtEl>
                                        <p:attrNameLst>
                                          <p:attrName>ppt_x</p:attrName>
                                        </p:attrNameLst>
                                      </p:cBhvr>
                                      <p:tavLst>
                                        <p:tav tm="0">
                                          <p:val>
                                            <p:strVal val="#ppt_x"/>
                                          </p:val>
                                        </p:tav>
                                        <p:tav tm="100000">
                                          <p:val>
                                            <p:strVal val="#ppt_x"/>
                                          </p:val>
                                        </p:tav>
                                      </p:tavLst>
                                    </p:anim>
                                    <p:anim calcmode="lin" valueType="num">
                                      <p:cBhvr>
                                        <p:cTn id="16" dur="1000" fill="hold"/>
                                        <p:tgtEl>
                                          <p:spTgt spid="5007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8" grpId="0"/>
      <p:bldP spid="50074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0" y="3733800"/>
            <a:ext cx="4495800" cy="1143000"/>
          </a:xfrm>
        </p:spPr>
        <p:txBody>
          <a:bodyPr/>
          <a:lstStyle/>
          <a:p>
            <a:pPr eaLnBrk="1" hangingPunct="1"/>
            <a:r>
              <a:rPr lang="en-US" dirty="0" smtClean="0">
                <a:solidFill>
                  <a:schemeClr val="bg1"/>
                </a:solidFill>
              </a:rPr>
              <a:t>Teamwork makes a difference</a:t>
            </a:r>
          </a:p>
        </p:txBody>
      </p:sp>
      <p:pic>
        <p:nvPicPr>
          <p:cNvPr id="178179" name="Picture 3" descr="8ZFE9x5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3400" y="304800"/>
            <a:ext cx="4471988"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049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03810"/>
                                        </p:tgtEl>
                                        <p:attrNameLst>
                                          <p:attrName>style.visibility</p:attrName>
                                        </p:attrNameLst>
                                      </p:cBhvr>
                                      <p:to>
                                        <p:strVal val="visible"/>
                                      </p:to>
                                    </p:set>
                                    <p:animEffect transition="in" filter="fade">
                                      <p:cBhvr>
                                        <p:cTn id="7" dur="1000"/>
                                        <p:tgtEl>
                                          <p:spTgt spid="503810"/>
                                        </p:tgtEl>
                                      </p:cBhvr>
                                    </p:animEffect>
                                    <p:anim calcmode="lin" valueType="num">
                                      <p:cBhvr>
                                        <p:cTn id="8" dur="1000" fill="hold"/>
                                        <p:tgtEl>
                                          <p:spTgt spid="503810"/>
                                        </p:tgtEl>
                                        <p:attrNameLst>
                                          <p:attrName>ppt_x</p:attrName>
                                        </p:attrNameLst>
                                      </p:cBhvr>
                                      <p:tavLst>
                                        <p:tav tm="0">
                                          <p:val>
                                            <p:strVal val="#ppt_x"/>
                                          </p:val>
                                        </p:tav>
                                        <p:tav tm="100000">
                                          <p:val>
                                            <p:strVal val="#ppt_x"/>
                                          </p:val>
                                        </p:tav>
                                      </p:tavLst>
                                    </p:anim>
                                    <p:anim calcmode="lin" valueType="num">
                                      <p:cBhvr>
                                        <p:cTn id="9" dur="1000" fill="hold"/>
                                        <p:tgtEl>
                                          <p:spTgt spid="5038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0"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0" y="76200"/>
            <a:ext cx="9144000" cy="381000"/>
          </a:xfrm>
          <a:solidFill>
            <a:schemeClr val="tx1"/>
          </a:solidFill>
        </p:spPr>
        <p:txBody>
          <a:bodyPr/>
          <a:lstStyle/>
          <a:p>
            <a:pPr algn="l" eaLnBrk="1" hangingPunct="1"/>
            <a:r>
              <a:rPr lang="en-US" sz="3200" smtClean="0">
                <a:solidFill>
                  <a:schemeClr val="bg1"/>
                </a:solidFill>
              </a:rPr>
              <a:t>How do we accomplish ambitious goals?</a:t>
            </a:r>
          </a:p>
        </p:txBody>
      </p:sp>
      <p:sp>
        <p:nvSpPr>
          <p:cNvPr id="497667" name="Rectangle 3"/>
          <p:cNvSpPr>
            <a:spLocks noChangeArrowheads="1"/>
          </p:cNvSpPr>
          <p:nvPr/>
        </p:nvSpPr>
        <p:spPr bwMode="auto">
          <a:xfrm>
            <a:off x="0" y="6248400"/>
            <a:ext cx="9144000" cy="609600"/>
          </a:xfrm>
          <a:prstGeom prst="rect">
            <a:avLst/>
          </a:prstGeom>
          <a:solidFill>
            <a:schemeClr val="tx1">
              <a:alpha val="43137"/>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r"/>
            <a:r>
              <a:rPr lang="en-US" sz="4400">
                <a:solidFill>
                  <a:srgbClr val="FFFFFF"/>
                </a:solidFill>
              </a:rPr>
              <a:t>One bite at a time.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7667"/>
                                        </p:tgtEl>
                                        <p:attrNameLst>
                                          <p:attrName>style.visibility</p:attrName>
                                        </p:attrNameLst>
                                      </p:cBhvr>
                                      <p:to>
                                        <p:strVal val="visible"/>
                                      </p:to>
                                    </p:set>
                                    <p:animEffect transition="in" filter="fade">
                                      <p:cBhvr>
                                        <p:cTn id="7" dur="1000"/>
                                        <p:tgtEl>
                                          <p:spTgt spid="497667"/>
                                        </p:tgtEl>
                                      </p:cBhvr>
                                    </p:animEffect>
                                    <p:anim calcmode="lin" valueType="num">
                                      <p:cBhvr>
                                        <p:cTn id="8" dur="1000" fill="hold"/>
                                        <p:tgtEl>
                                          <p:spTgt spid="497667"/>
                                        </p:tgtEl>
                                        <p:attrNameLst>
                                          <p:attrName>ppt_x</p:attrName>
                                        </p:attrNameLst>
                                      </p:cBhvr>
                                      <p:tavLst>
                                        <p:tav tm="0">
                                          <p:val>
                                            <p:strVal val="#ppt_x"/>
                                          </p:val>
                                        </p:tav>
                                        <p:tav tm="100000">
                                          <p:val>
                                            <p:strVal val="#ppt_x"/>
                                          </p:val>
                                        </p:tav>
                                      </p:tavLst>
                                    </p:anim>
                                    <p:anim calcmode="lin" valueType="num">
                                      <p:cBhvr>
                                        <p:cTn id="9" dur="1000" fill="hold"/>
                                        <p:tgtEl>
                                          <p:spTgt spid="4976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457200" y="2514600"/>
            <a:ext cx="8229600" cy="1143000"/>
          </a:xfrm>
        </p:spPr>
        <p:txBody>
          <a:bodyPr/>
          <a:lstStyle/>
          <a:p>
            <a:r>
              <a:rPr lang="en-US" sz="4000" b="1" smtClean="0">
                <a:solidFill>
                  <a:srgbClr val="FFFF00"/>
                </a:solidFill>
                <a:latin typeface="Times New Roman" pitchFamily="18" charset="0"/>
              </a:rPr>
              <a:t>The Story of Lani</a:t>
            </a:r>
          </a:p>
        </p:txBody>
      </p:sp>
    </p:spTree>
    <p:extLst>
      <p:ext uri="{BB962C8B-B14F-4D97-AF65-F5344CB8AC3E}">
        <p14:creationId xmlns:p14="http://schemas.microsoft.com/office/powerpoint/2010/main" val="28751033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4294967295"/>
          </p:nvPr>
        </p:nvSpPr>
        <p:spPr>
          <a:xfrm>
            <a:off x="304800" y="457200"/>
            <a:ext cx="8686800" cy="5257800"/>
          </a:xfrm>
        </p:spPr>
        <p:txBody>
          <a:bodyPr/>
          <a:lstStyle/>
          <a:p>
            <a:pPr>
              <a:buFontTx/>
              <a:buNone/>
              <a:defRPr/>
            </a:pPr>
            <a:r>
              <a:rPr lang="en-US" sz="1600" dirty="0" smtClean="0"/>
              <a:t>Friday August 13, 2010</a:t>
            </a:r>
          </a:p>
          <a:p>
            <a:pPr>
              <a:buFontTx/>
              <a:buNone/>
              <a:defRPr/>
            </a:pPr>
            <a:endParaRPr lang="en-US" sz="1600" dirty="0" smtClean="0"/>
          </a:p>
          <a:p>
            <a:pPr>
              <a:buFontTx/>
              <a:buNone/>
              <a:defRPr/>
            </a:pPr>
            <a:r>
              <a:rPr lang="en-US" sz="1600" dirty="0" smtClean="0"/>
              <a:t>Hey you guys:</a:t>
            </a:r>
          </a:p>
          <a:p>
            <a:pPr>
              <a:buFontTx/>
              <a:buNone/>
              <a:defRPr/>
            </a:pPr>
            <a:endParaRPr lang="en-US" sz="1600" dirty="0" smtClean="0"/>
          </a:p>
          <a:p>
            <a:pPr marL="0" indent="0">
              <a:buFontTx/>
              <a:buNone/>
              <a:defRPr/>
            </a:pPr>
            <a:r>
              <a:rPr lang="en-US" sz="1600" dirty="0" smtClean="0"/>
              <a:t>What a wonderful system to have at our beck and call!! The multi services screen is BEAUTIFUL!!! I love it. You all have exceeded yourselves in E2. I believe one can absolutely NOT make mistakes during the services input. The system allows one to </a:t>
            </a:r>
          </a:p>
          <a:p>
            <a:pPr>
              <a:buFontTx/>
              <a:buAutoNum type="arabicParenR"/>
              <a:defRPr/>
            </a:pPr>
            <a:r>
              <a:rPr lang="en-US" sz="1600" dirty="0" smtClean="0"/>
              <a:t>see your work, </a:t>
            </a:r>
          </a:p>
          <a:p>
            <a:pPr>
              <a:buFontTx/>
              <a:buAutoNum type="arabicParenR"/>
              <a:defRPr/>
            </a:pPr>
            <a:r>
              <a:rPr lang="en-US" sz="1600" dirty="0" smtClean="0"/>
              <a:t>make changes that are erroneous in just that ONE page instead of getting out of one screen to access another to correct the error, </a:t>
            </a:r>
          </a:p>
          <a:p>
            <a:pPr>
              <a:buFontTx/>
              <a:buAutoNum type="arabicParenR"/>
              <a:defRPr/>
            </a:pPr>
            <a:r>
              <a:rPr lang="en-US" sz="1600" dirty="0" smtClean="0"/>
              <a:t>get finished in </a:t>
            </a:r>
            <a:r>
              <a:rPr lang="en-US" sz="1600" dirty="0" smtClean="0">
                <a:solidFill>
                  <a:srgbClr val="FFFF00"/>
                </a:solidFill>
              </a:rPr>
              <a:t>one-eighth of the time </a:t>
            </a:r>
            <a:r>
              <a:rPr lang="en-US" sz="1600" dirty="0" smtClean="0"/>
              <a:t>it originally took, </a:t>
            </a:r>
          </a:p>
          <a:p>
            <a:pPr>
              <a:buFontTx/>
              <a:buAutoNum type="arabicParenR"/>
              <a:defRPr/>
            </a:pPr>
            <a:r>
              <a:rPr lang="en-US" sz="1600" dirty="0" smtClean="0"/>
              <a:t>have plenty time to go on to other projects.</a:t>
            </a:r>
          </a:p>
          <a:p>
            <a:pPr>
              <a:buFontTx/>
              <a:buNone/>
              <a:defRPr/>
            </a:pPr>
            <a:endParaRPr lang="en-US" sz="1050" dirty="0" smtClean="0"/>
          </a:p>
          <a:p>
            <a:pPr marL="0" indent="0">
              <a:buFontTx/>
              <a:buNone/>
              <a:defRPr/>
            </a:pPr>
            <a:r>
              <a:rPr lang="en-US" sz="1600" dirty="0" smtClean="0"/>
              <a:t>Gosh, you all are full of surprises. Myself did not know it would be so simple. Even a cave-man can do it!!</a:t>
            </a:r>
          </a:p>
          <a:p>
            <a:pPr>
              <a:buFontTx/>
              <a:buNone/>
              <a:defRPr/>
            </a:pPr>
            <a:endParaRPr lang="en-US" sz="1050" dirty="0" smtClean="0"/>
          </a:p>
          <a:p>
            <a:pPr>
              <a:buFontTx/>
              <a:buNone/>
              <a:defRPr/>
            </a:pPr>
            <a:r>
              <a:rPr lang="en-US" sz="1600" dirty="0" smtClean="0"/>
              <a:t>Thank you, thank you, thank you…. </a:t>
            </a:r>
          </a:p>
          <a:p>
            <a:pPr>
              <a:buFontTx/>
              <a:buNone/>
              <a:defRPr/>
            </a:pPr>
            <a:r>
              <a:rPr lang="en-US" sz="1600" dirty="0" smtClean="0"/>
              <a:t>Aloha, Lani </a:t>
            </a:r>
          </a:p>
          <a:p>
            <a:pPr>
              <a:buFontTx/>
              <a:buNone/>
              <a:defRPr/>
            </a:pPr>
            <a:endParaRPr lang="en-US" sz="1050" dirty="0" smtClean="0"/>
          </a:p>
          <a:p>
            <a:pPr>
              <a:buFontTx/>
              <a:buNone/>
              <a:defRPr/>
            </a:pPr>
            <a:r>
              <a:rPr lang="en-US" sz="1600" dirty="0" smtClean="0"/>
              <a:t>P.S. The client roster screen is very </a:t>
            </a:r>
            <a:r>
              <a:rPr lang="en-US" sz="1600" dirty="0" err="1" smtClean="0"/>
              <a:t>very</a:t>
            </a:r>
            <a:r>
              <a:rPr lang="en-US" sz="1600" dirty="0" smtClean="0"/>
              <a:t> informative. This is extremely beneficial to our case managers. I know they express their astonishment at your accomplishments. We did not expect such detailed information.</a:t>
            </a:r>
          </a:p>
          <a:p>
            <a:pPr>
              <a:buFontTx/>
              <a:buNone/>
              <a:defRPr/>
            </a:pPr>
            <a:endParaRPr lang="en-US" sz="1050" dirty="0" smtClean="0"/>
          </a:p>
          <a:p>
            <a:pPr>
              <a:buFontTx/>
              <a:buNone/>
              <a:defRPr/>
            </a:pPr>
            <a:r>
              <a:rPr lang="en-US" sz="1600" dirty="0" smtClean="0"/>
              <a:t>Thank you again, Lani</a:t>
            </a:r>
          </a:p>
        </p:txBody>
      </p:sp>
    </p:spTree>
    <p:extLst>
      <p:ext uri="{BB962C8B-B14F-4D97-AF65-F5344CB8AC3E}">
        <p14:creationId xmlns:p14="http://schemas.microsoft.com/office/powerpoint/2010/main" val="115704833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981200"/>
            <a:ext cx="5943600" cy="3662363"/>
          </a:xfrm>
          <a:prstGeom prst="rect">
            <a:avLst/>
          </a:prstGeom>
          <a:noFill/>
        </p:spPr>
        <p:txBody>
          <a:bodyPr>
            <a:spAutoFit/>
          </a:bodyPr>
          <a:lstStyle/>
          <a:p>
            <a:pPr fontAlgn="auto">
              <a:spcBef>
                <a:spcPts val="0"/>
              </a:spcBef>
              <a:spcAft>
                <a:spcPts val="0"/>
              </a:spcAft>
              <a:defRPr/>
            </a:pPr>
            <a:r>
              <a:rPr lang="en-US" sz="2800" b="1" u="sng" cap="small" dirty="0">
                <a:solidFill>
                  <a:srgbClr val="FFFF00"/>
                </a:solidFill>
                <a:latin typeface="Calibri"/>
              </a:rPr>
              <a:t>Important Themes from this Workshop:</a:t>
            </a:r>
            <a:endParaRPr lang="en-US" sz="2400" cap="small" dirty="0">
              <a:solidFill>
                <a:srgbClr val="FFFF00"/>
              </a:solidFill>
              <a:latin typeface="Calibri"/>
            </a:endParaRPr>
          </a:p>
          <a:p>
            <a:pPr fontAlgn="auto">
              <a:spcBef>
                <a:spcPts val="0"/>
              </a:spcBef>
              <a:spcAft>
                <a:spcPts val="0"/>
              </a:spcAft>
              <a:defRPr/>
            </a:pPr>
            <a:endParaRPr lang="en-US" sz="2400" b="1" u="sng" cap="small" dirty="0">
              <a:solidFill>
                <a:prstClr val="white"/>
              </a:solidFill>
              <a:latin typeface="Calibri"/>
            </a:endParaRPr>
          </a:p>
          <a:p>
            <a:pPr fontAlgn="auto">
              <a:spcBef>
                <a:spcPts val="0"/>
              </a:spcBef>
              <a:spcAft>
                <a:spcPts val="0"/>
              </a:spcAft>
              <a:buFont typeface="Wingdings" pitchFamily="2" charset="2"/>
              <a:buChar char="Ø"/>
              <a:defRPr/>
            </a:pPr>
            <a:r>
              <a:rPr lang="en-US" sz="2000" cap="small" dirty="0">
                <a:solidFill>
                  <a:prstClr val="white"/>
                </a:solidFill>
                <a:latin typeface="Calibri"/>
              </a:rPr>
              <a:t> </a:t>
            </a:r>
            <a:r>
              <a:rPr lang="en-US" sz="2000" dirty="0">
                <a:solidFill>
                  <a:prstClr val="white"/>
                </a:solidFill>
                <a:latin typeface="Calibri"/>
              </a:rPr>
              <a:t>Health Information Exchange</a:t>
            </a:r>
          </a:p>
          <a:p>
            <a:pPr fontAlgn="auto">
              <a:spcBef>
                <a:spcPts val="0"/>
              </a:spcBef>
              <a:spcAft>
                <a:spcPts val="0"/>
              </a:spcAft>
              <a:buFont typeface="Wingdings" pitchFamily="2" charset="2"/>
              <a:buChar char="Ø"/>
              <a:defRPr/>
            </a:pPr>
            <a:endParaRPr lang="en-US" sz="2000" cap="small" dirty="0">
              <a:solidFill>
                <a:prstClr val="white"/>
              </a:solidFill>
              <a:latin typeface="Calibri"/>
            </a:endParaRPr>
          </a:p>
          <a:p>
            <a:pPr fontAlgn="auto">
              <a:spcBef>
                <a:spcPts val="0"/>
              </a:spcBef>
              <a:spcAft>
                <a:spcPts val="0"/>
              </a:spcAft>
              <a:buFont typeface="Wingdings" pitchFamily="2" charset="2"/>
              <a:buChar char="Ø"/>
              <a:defRPr/>
            </a:pPr>
            <a:r>
              <a:rPr lang="en-US" sz="2000" dirty="0">
                <a:solidFill>
                  <a:prstClr val="white"/>
                </a:solidFill>
                <a:latin typeface="Calibri"/>
              </a:rPr>
              <a:t> Interoperability</a:t>
            </a:r>
          </a:p>
          <a:p>
            <a:pPr fontAlgn="auto">
              <a:spcBef>
                <a:spcPts val="0"/>
              </a:spcBef>
              <a:spcAft>
                <a:spcPts val="0"/>
              </a:spcAft>
              <a:buFont typeface="Wingdings" pitchFamily="2" charset="2"/>
              <a:buChar char="Ø"/>
              <a:defRPr/>
            </a:pPr>
            <a:endParaRPr lang="en-US" sz="2000" dirty="0">
              <a:solidFill>
                <a:prstClr val="white"/>
              </a:solidFill>
              <a:latin typeface="Calibri"/>
            </a:endParaRPr>
          </a:p>
          <a:p>
            <a:pPr fontAlgn="auto">
              <a:spcBef>
                <a:spcPts val="0"/>
              </a:spcBef>
              <a:spcAft>
                <a:spcPts val="0"/>
              </a:spcAft>
              <a:buFont typeface="Wingdings" pitchFamily="2" charset="2"/>
              <a:buChar char="Ø"/>
              <a:defRPr/>
            </a:pPr>
            <a:r>
              <a:rPr lang="en-US" sz="2000" dirty="0">
                <a:solidFill>
                  <a:prstClr val="white"/>
                </a:solidFill>
                <a:latin typeface="Calibri"/>
              </a:rPr>
              <a:t> HIT Standards and Guiding Agencies (ONC)</a:t>
            </a:r>
          </a:p>
          <a:p>
            <a:pPr fontAlgn="auto">
              <a:spcBef>
                <a:spcPts val="0"/>
              </a:spcBef>
              <a:spcAft>
                <a:spcPts val="0"/>
              </a:spcAft>
              <a:buFont typeface="Wingdings" pitchFamily="2" charset="2"/>
              <a:buChar char="Ø"/>
              <a:defRPr/>
            </a:pPr>
            <a:endParaRPr lang="en-US" sz="2000" dirty="0">
              <a:solidFill>
                <a:prstClr val="white"/>
              </a:solidFill>
              <a:latin typeface="Calibri"/>
            </a:endParaRPr>
          </a:p>
          <a:p>
            <a:pPr fontAlgn="auto">
              <a:spcBef>
                <a:spcPts val="0"/>
              </a:spcBef>
              <a:spcAft>
                <a:spcPts val="0"/>
              </a:spcAft>
              <a:buFont typeface="Wingdings" pitchFamily="2" charset="2"/>
              <a:buChar char="Ø"/>
              <a:defRPr/>
            </a:pPr>
            <a:r>
              <a:rPr lang="en-US" sz="2000" dirty="0">
                <a:solidFill>
                  <a:prstClr val="white"/>
                </a:solidFill>
                <a:latin typeface="Calibri"/>
              </a:rPr>
              <a:t> Process and Outcomes</a:t>
            </a:r>
          </a:p>
          <a:p>
            <a:pPr fontAlgn="auto">
              <a:spcBef>
                <a:spcPts val="0"/>
              </a:spcBef>
              <a:spcAft>
                <a:spcPts val="0"/>
              </a:spcAft>
              <a:buFont typeface="Wingdings" pitchFamily="2" charset="2"/>
              <a:buChar char="Ø"/>
              <a:defRPr/>
            </a:pPr>
            <a:endParaRPr lang="en-US" sz="2000" dirty="0">
              <a:solidFill>
                <a:prstClr val="white"/>
              </a:solidFill>
              <a:latin typeface="Calibri"/>
            </a:endParaRPr>
          </a:p>
          <a:p>
            <a:pPr fontAlgn="auto">
              <a:spcBef>
                <a:spcPts val="0"/>
              </a:spcBef>
              <a:spcAft>
                <a:spcPts val="0"/>
              </a:spcAft>
              <a:buFont typeface="Wingdings" pitchFamily="2" charset="2"/>
              <a:buChar char="Ø"/>
              <a:defRPr/>
            </a:pPr>
            <a:r>
              <a:rPr lang="en-US" sz="2000" dirty="0">
                <a:solidFill>
                  <a:prstClr val="white"/>
                </a:solidFill>
                <a:latin typeface="Calibri"/>
              </a:rPr>
              <a:t> Vendors / Strategic Partnerships</a:t>
            </a:r>
          </a:p>
        </p:txBody>
      </p:sp>
      <p:sp>
        <p:nvSpPr>
          <p:cNvPr id="3" name="TextBox 2"/>
          <p:cNvSpPr txBox="1"/>
          <p:nvPr/>
        </p:nvSpPr>
        <p:spPr>
          <a:xfrm>
            <a:off x="152400" y="609600"/>
            <a:ext cx="8839200" cy="954088"/>
          </a:xfrm>
          <a:prstGeom prst="rect">
            <a:avLst/>
          </a:prstGeom>
          <a:noFill/>
        </p:spPr>
        <p:txBody>
          <a:bodyPr>
            <a:spAutoFit/>
          </a:bodyPr>
          <a:lstStyle/>
          <a:p>
            <a:pPr algn="ctr" fontAlgn="auto">
              <a:spcBef>
                <a:spcPts val="0"/>
              </a:spcBef>
              <a:spcAft>
                <a:spcPts val="0"/>
              </a:spcAft>
              <a:defRPr/>
            </a:pPr>
            <a:r>
              <a:rPr lang="en-US" sz="2800" b="1" i="1" cap="small" dirty="0">
                <a:solidFill>
                  <a:srgbClr val="FFFF00"/>
                </a:solidFill>
                <a:latin typeface="Calibri"/>
              </a:rPr>
              <a:t>Health Information Exchange:  </a:t>
            </a:r>
            <a:r>
              <a:rPr lang="en-US" sz="2800" b="1" cap="small" dirty="0">
                <a:solidFill>
                  <a:srgbClr val="FFFF00"/>
                </a:solidFill>
                <a:latin typeface="Calibri"/>
              </a:rPr>
              <a:t>From New York to Hawaii (and everywhere in between)</a:t>
            </a:r>
          </a:p>
        </p:txBody>
      </p:sp>
      <p:pic>
        <p:nvPicPr>
          <p:cNvPr id="4301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2819400"/>
            <a:ext cx="26670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64957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00600" y="1295400"/>
            <a:ext cx="3924300" cy="527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4"/>
          <p:cNvSpPr txBox="1">
            <a:spLocks noChangeArrowheads="1"/>
          </p:cNvSpPr>
          <p:nvPr/>
        </p:nvSpPr>
        <p:spPr bwMode="auto">
          <a:xfrm>
            <a:off x="533400" y="457200"/>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i="1">
                <a:solidFill>
                  <a:srgbClr val="FFFF00"/>
                </a:solidFill>
                <a:latin typeface="Comic Sans MS" pitchFamily="66" charset="0"/>
              </a:rPr>
              <a:t>Story #1: HIE and The New York Experience…..</a:t>
            </a:r>
          </a:p>
        </p:txBody>
      </p:sp>
      <p:sp>
        <p:nvSpPr>
          <p:cNvPr id="6" name="TextBox 5"/>
          <p:cNvSpPr txBox="1"/>
          <p:nvPr/>
        </p:nvSpPr>
        <p:spPr>
          <a:xfrm>
            <a:off x="304800" y="1295400"/>
            <a:ext cx="4267200" cy="5140325"/>
          </a:xfrm>
          <a:prstGeom prst="rect">
            <a:avLst/>
          </a:prstGeom>
          <a:noFill/>
        </p:spPr>
        <p:txBody>
          <a:bodyPr>
            <a:spAutoFit/>
          </a:bodyPr>
          <a:lstStyle/>
          <a:p>
            <a:pPr fontAlgn="auto">
              <a:spcBef>
                <a:spcPts val="0"/>
              </a:spcBef>
              <a:spcAft>
                <a:spcPts val="0"/>
              </a:spcAft>
              <a:defRPr/>
            </a:pPr>
            <a:r>
              <a:rPr lang="en-US" sz="2000" b="1" dirty="0">
                <a:solidFill>
                  <a:srgbClr val="FFFF00"/>
                </a:solidFill>
                <a:latin typeface="Calibri"/>
              </a:rPr>
              <a:t>Setting:</a:t>
            </a:r>
            <a:r>
              <a:rPr lang="en-US" dirty="0">
                <a:solidFill>
                  <a:srgbClr val="FFFF00"/>
                </a:solidFill>
                <a:latin typeface="Calibri"/>
              </a:rPr>
              <a:t> </a:t>
            </a:r>
            <a:r>
              <a:rPr lang="en-US" dirty="0">
                <a:solidFill>
                  <a:prstClr val="white"/>
                </a:solidFill>
                <a:latin typeface="Calibri"/>
              </a:rPr>
              <a:t>The Comprehensive HIV Program at New York Presbyterian, a.k.a. Columbia University Medical Center</a:t>
            </a:r>
          </a:p>
          <a:p>
            <a:pPr fontAlgn="auto">
              <a:spcBef>
                <a:spcPts val="0"/>
              </a:spcBef>
              <a:spcAft>
                <a:spcPts val="0"/>
              </a:spcAft>
              <a:defRPr/>
            </a:pPr>
            <a:endParaRPr lang="en-US" dirty="0">
              <a:solidFill>
                <a:prstClr val="white"/>
              </a:solidFill>
              <a:latin typeface="Calibri"/>
            </a:endParaRPr>
          </a:p>
          <a:p>
            <a:pPr fontAlgn="auto">
              <a:spcBef>
                <a:spcPts val="0"/>
              </a:spcBef>
              <a:spcAft>
                <a:spcPts val="0"/>
              </a:spcAft>
              <a:defRPr/>
            </a:pPr>
            <a:r>
              <a:rPr lang="en-US" sz="2000" b="1" dirty="0">
                <a:solidFill>
                  <a:srgbClr val="FFFF00"/>
                </a:solidFill>
                <a:latin typeface="Calibri"/>
              </a:rPr>
              <a:t>The Problem:  </a:t>
            </a:r>
            <a:r>
              <a:rPr lang="en-US" dirty="0" err="1">
                <a:solidFill>
                  <a:prstClr val="white"/>
                </a:solidFill>
                <a:latin typeface="Calibri"/>
              </a:rPr>
              <a:t>Multifactorial</a:t>
            </a:r>
            <a:endParaRPr lang="en-US" dirty="0">
              <a:solidFill>
                <a:prstClr val="white"/>
              </a:solidFill>
              <a:latin typeface="Calibri"/>
            </a:endParaRPr>
          </a:p>
          <a:p>
            <a:pPr marL="342900" indent="-342900" fontAlgn="auto">
              <a:spcBef>
                <a:spcPts val="0"/>
              </a:spcBef>
              <a:spcAft>
                <a:spcPts val="0"/>
              </a:spcAft>
              <a:buFont typeface="Wingdings" pitchFamily="2" charset="2"/>
              <a:buChar char="Ø"/>
              <a:defRPr/>
            </a:pPr>
            <a:r>
              <a:rPr lang="en-US" dirty="0">
                <a:solidFill>
                  <a:prstClr val="white"/>
                </a:solidFill>
                <a:latin typeface="Calibri"/>
              </a:rPr>
              <a:t> Drowning in data and reporting requests</a:t>
            </a:r>
          </a:p>
          <a:p>
            <a:pPr marL="342900" indent="-342900" fontAlgn="auto">
              <a:spcBef>
                <a:spcPts val="0"/>
              </a:spcBef>
              <a:spcAft>
                <a:spcPts val="0"/>
              </a:spcAft>
              <a:buFont typeface="Wingdings" pitchFamily="2" charset="2"/>
              <a:buChar char="Ø"/>
              <a:defRPr/>
            </a:pPr>
            <a:r>
              <a:rPr lang="en-US" dirty="0">
                <a:solidFill>
                  <a:prstClr val="white"/>
                </a:solidFill>
                <a:latin typeface="Calibri"/>
              </a:rPr>
              <a:t>Multiple IT systems that:</a:t>
            </a:r>
          </a:p>
          <a:p>
            <a:pPr marL="800100" lvl="1" indent="-342900" fontAlgn="auto">
              <a:spcBef>
                <a:spcPts val="0"/>
              </a:spcBef>
              <a:spcAft>
                <a:spcPts val="0"/>
              </a:spcAft>
              <a:buFont typeface="Arial" pitchFamily="34" charset="0"/>
              <a:buChar char="•"/>
              <a:defRPr/>
            </a:pPr>
            <a:r>
              <a:rPr lang="en-US" dirty="0">
                <a:solidFill>
                  <a:prstClr val="white"/>
                </a:solidFill>
                <a:latin typeface="Calibri"/>
              </a:rPr>
              <a:t>Do not ‘talk’ to each other</a:t>
            </a:r>
          </a:p>
          <a:p>
            <a:pPr marL="800100" lvl="1" indent="-342900" fontAlgn="auto">
              <a:spcBef>
                <a:spcPts val="0"/>
              </a:spcBef>
              <a:spcAft>
                <a:spcPts val="0"/>
              </a:spcAft>
              <a:buFont typeface="Arial" pitchFamily="34" charset="0"/>
              <a:buChar char="•"/>
              <a:defRPr/>
            </a:pPr>
            <a:r>
              <a:rPr lang="en-US" dirty="0">
                <a:solidFill>
                  <a:prstClr val="white"/>
                </a:solidFill>
                <a:latin typeface="Calibri"/>
              </a:rPr>
              <a:t>Cannot ‘extract’ information easily</a:t>
            </a:r>
          </a:p>
          <a:p>
            <a:pPr marL="800100" lvl="1" indent="-342900" fontAlgn="auto">
              <a:spcBef>
                <a:spcPts val="0"/>
              </a:spcBef>
              <a:spcAft>
                <a:spcPts val="0"/>
              </a:spcAft>
              <a:buFont typeface="Arial" pitchFamily="34" charset="0"/>
              <a:buChar char="•"/>
              <a:defRPr/>
            </a:pPr>
            <a:r>
              <a:rPr lang="en-US" dirty="0">
                <a:solidFill>
                  <a:prstClr val="white"/>
                </a:solidFill>
                <a:latin typeface="Calibri"/>
              </a:rPr>
              <a:t>Result in ‘shadow’ processes that result in duplicative work</a:t>
            </a:r>
          </a:p>
          <a:p>
            <a:pPr marL="342900" indent="-342900" fontAlgn="auto">
              <a:spcBef>
                <a:spcPts val="0"/>
              </a:spcBef>
              <a:spcAft>
                <a:spcPts val="0"/>
              </a:spcAft>
              <a:buFont typeface="Wingdings" pitchFamily="2" charset="2"/>
              <a:buChar char="Ø"/>
              <a:defRPr/>
            </a:pPr>
            <a:r>
              <a:rPr lang="en-US" dirty="0">
                <a:solidFill>
                  <a:prstClr val="white"/>
                </a:solidFill>
                <a:latin typeface="Calibri"/>
              </a:rPr>
              <a:t>Divert critical personnel manpower from service provision to data abstraction</a:t>
            </a:r>
          </a:p>
          <a:p>
            <a:pPr marL="342900" indent="-342900" fontAlgn="auto">
              <a:spcBef>
                <a:spcPts val="0"/>
              </a:spcBef>
              <a:spcAft>
                <a:spcPts val="0"/>
              </a:spcAft>
              <a:buFont typeface="Wingdings" pitchFamily="2" charset="2"/>
              <a:buChar char="Ø"/>
              <a:defRPr/>
            </a:pPr>
            <a:r>
              <a:rPr lang="en-US" dirty="0">
                <a:solidFill>
                  <a:prstClr val="white"/>
                </a:solidFill>
                <a:latin typeface="Calibri"/>
              </a:rPr>
              <a:t>Messy process….. Many errors… Is the resultant data accurate enough to be useful?</a:t>
            </a:r>
          </a:p>
        </p:txBody>
      </p:sp>
    </p:spTree>
    <p:extLst>
      <p:ext uri="{BB962C8B-B14F-4D97-AF65-F5344CB8AC3E}">
        <p14:creationId xmlns:p14="http://schemas.microsoft.com/office/powerpoint/2010/main" val="37267572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0488" y="0"/>
            <a:ext cx="923448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5" descr="CropperCapture[27].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6230938"/>
            <a:ext cx="42672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6" descr="CropperCapture[28].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19600" y="6202363"/>
            <a:ext cx="46482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8564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p:txBody>
          <a:bodyPr/>
          <a:lstStyle/>
          <a:p>
            <a:r>
              <a:rPr lang="en-US" dirty="0"/>
              <a:t>Data Collection Systems Timeline</a:t>
            </a:r>
          </a:p>
        </p:txBody>
      </p:sp>
      <p:cxnSp>
        <p:nvCxnSpPr>
          <p:cNvPr id="5" name="Straight Connector 4"/>
          <p:cNvCxnSpPr/>
          <p:nvPr/>
        </p:nvCxnSpPr>
        <p:spPr>
          <a:xfrm flipV="1">
            <a:off x="817563" y="2743200"/>
            <a:ext cx="7793037" cy="38100"/>
          </a:xfrm>
          <a:prstGeom prst="line">
            <a:avLst/>
          </a:prstGeom>
        </p:spPr>
        <p:style>
          <a:lnRef idx="2">
            <a:schemeClr val="accent1"/>
          </a:lnRef>
          <a:fillRef idx="0">
            <a:schemeClr val="accent1"/>
          </a:fillRef>
          <a:effectRef idx="1">
            <a:schemeClr val="accent1"/>
          </a:effectRef>
          <a:fontRef idx="minor">
            <a:schemeClr val="tx1"/>
          </a:fontRef>
        </p:style>
      </p:cxnSp>
      <p:sp>
        <p:nvSpPr>
          <p:cNvPr id="4100" name="TextBox 5"/>
          <p:cNvSpPr txBox="1">
            <a:spLocks noChangeArrowheads="1"/>
          </p:cNvSpPr>
          <p:nvPr/>
        </p:nvSpPr>
        <p:spPr bwMode="auto">
          <a:xfrm>
            <a:off x="438150" y="2944813"/>
            <a:ext cx="76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r>
              <a:rPr lang="en-US" smtClean="0">
                <a:solidFill>
                  <a:srgbClr val="000000"/>
                </a:solidFill>
                <a:latin typeface="Calibri" pitchFamily="34" charset="0"/>
                <a:cs typeface="Arial" charset="0"/>
              </a:rPr>
              <a:t>1990</a:t>
            </a:r>
          </a:p>
        </p:txBody>
      </p:sp>
      <p:sp>
        <p:nvSpPr>
          <p:cNvPr id="4101" name="TextBox 6"/>
          <p:cNvSpPr txBox="1">
            <a:spLocks noChangeArrowheads="1"/>
          </p:cNvSpPr>
          <p:nvPr/>
        </p:nvSpPr>
        <p:spPr bwMode="auto">
          <a:xfrm>
            <a:off x="7312025" y="2944813"/>
            <a:ext cx="76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r>
              <a:rPr lang="en-US" smtClean="0">
                <a:solidFill>
                  <a:srgbClr val="000000"/>
                </a:solidFill>
                <a:latin typeface="Calibri" pitchFamily="34" charset="0"/>
                <a:cs typeface="Arial" charset="0"/>
              </a:rPr>
              <a:t>2010</a:t>
            </a:r>
          </a:p>
        </p:txBody>
      </p:sp>
      <p:sp>
        <p:nvSpPr>
          <p:cNvPr id="4102" name="TextBox 7"/>
          <p:cNvSpPr txBox="1">
            <a:spLocks noChangeArrowheads="1"/>
          </p:cNvSpPr>
          <p:nvPr/>
        </p:nvSpPr>
        <p:spPr bwMode="auto">
          <a:xfrm>
            <a:off x="2447925" y="2944813"/>
            <a:ext cx="760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r>
              <a:rPr lang="en-US" smtClean="0">
                <a:solidFill>
                  <a:srgbClr val="000000"/>
                </a:solidFill>
                <a:latin typeface="Calibri" pitchFamily="34" charset="0"/>
                <a:cs typeface="Arial" charset="0"/>
              </a:rPr>
              <a:t>2000</a:t>
            </a:r>
          </a:p>
        </p:txBody>
      </p:sp>
      <p:sp>
        <p:nvSpPr>
          <p:cNvPr id="4103" name="TextBox 9"/>
          <p:cNvSpPr txBox="1">
            <a:spLocks noChangeArrowheads="1"/>
          </p:cNvSpPr>
          <p:nvPr/>
        </p:nvSpPr>
        <p:spPr bwMode="auto">
          <a:xfrm>
            <a:off x="5627688" y="2944813"/>
            <a:ext cx="758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r>
              <a:rPr lang="en-US" smtClean="0">
                <a:solidFill>
                  <a:srgbClr val="000000"/>
                </a:solidFill>
                <a:latin typeface="Calibri" pitchFamily="34" charset="0"/>
                <a:cs typeface="Arial" charset="0"/>
              </a:rPr>
              <a:t>2008</a:t>
            </a:r>
          </a:p>
        </p:txBody>
      </p:sp>
      <p:sp>
        <p:nvSpPr>
          <p:cNvPr id="4104" name="TextBox 10"/>
          <p:cNvSpPr txBox="1">
            <a:spLocks noChangeArrowheads="1"/>
          </p:cNvSpPr>
          <p:nvPr/>
        </p:nvSpPr>
        <p:spPr bwMode="auto">
          <a:xfrm>
            <a:off x="6551613" y="2944813"/>
            <a:ext cx="760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r>
              <a:rPr lang="en-US" smtClean="0">
                <a:solidFill>
                  <a:srgbClr val="000000"/>
                </a:solidFill>
                <a:latin typeface="Calibri" pitchFamily="34" charset="0"/>
                <a:cs typeface="Arial" charset="0"/>
              </a:rPr>
              <a:t>2009</a:t>
            </a:r>
          </a:p>
        </p:txBody>
      </p:sp>
      <p:cxnSp>
        <p:nvCxnSpPr>
          <p:cNvPr id="13" name="Straight Arrow Connector 12"/>
          <p:cNvCxnSpPr/>
          <p:nvPr/>
        </p:nvCxnSpPr>
        <p:spPr>
          <a:xfrm rot="5400000">
            <a:off x="2589212" y="2760663"/>
            <a:ext cx="481013" cy="158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5400000">
            <a:off x="5734050" y="2779713"/>
            <a:ext cx="481013" cy="1587"/>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a:off x="6659562" y="2779713"/>
            <a:ext cx="481013" cy="158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a:off x="7443787" y="2760663"/>
            <a:ext cx="481013" cy="158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a:off x="576262" y="2779713"/>
            <a:ext cx="481013" cy="158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526257" y="2245519"/>
            <a:ext cx="585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2552700" y="2286000"/>
            <a:ext cx="5540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7378700" y="2257425"/>
            <a:ext cx="608013" cy="4763"/>
          </a:xfrm>
          <a:prstGeom prst="line">
            <a:avLst/>
          </a:prstGeom>
        </p:spPr>
        <p:style>
          <a:lnRef idx="2">
            <a:schemeClr val="accent1"/>
          </a:lnRef>
          <a:fillRef idx="0">
            <a:schemeClr val="accent1"/>
          </a:fillRef>
          <a:effectRef idx="1">
            <a:schemeClr val="accent1"/>
          </a:effectRef>
          <a:fontRef idx="minor">
            <a:schemeClr val="tx1"/>
          </a:fontRef>
        </p:style>
      </p:cxnSp>
      <p:sp>
        <p:nvSpPr>
          <p:cNvPr id="4113" name="TextBox 22"/>
          <p:cNvSpPr txBox="1">
            <a:spLocks noChangeArrowheads="1"/>
          </p:cNvSpPr>
          <p:nvPr/>
        </p:nvSpPr>
        <p:spPr bwMode="auto">
          <a:xfrm>
            <a:off x="942975" y="2009775"/>
            <a:ext cx="1770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r>
              <a:rPr lang="en-US" smtClean="0">
                <a:solidFill>
                  <a:srgbClr val="000000"/>
                </a:solidFill>
                <a:latin typeface="Calibri" pitchFamily="34" charset="0"/>
                <a:cs typeface="Arial" charset="0"/>
              </a:rPr>
              <a:t>COMPIS era</a:t>
            </a:r>
          </a:p>
        </p:txBody>
      </p:sp>
      <p:sp>
        <p:nvSpPr>
          <p:cNvPr id="4114" name="TextBox 23"/>
          <p:cNvSpPr txBox="1">
            <a:spLocks noChangeArrowheads="1"/>
          </p:cNvSpPr>
          <p:nvPr/>
        </p:nvSpPr>
        <p:spPr bwMode="auto">
          <a:xfrm>
            <a:off x="3956050" y="2008188"/>
            <a:ext cx="2944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r>
              <a:rPr lang="en-US" smtClean="0">
                <a:solidFill>
                  <a:srgbClr val="000000"/>
                </a:solidFill>
                <a:latin typeface="Calibri" pitchFamily="34" charset="0"/>
                <a:cs typeface="Arial" charset="0"/>
              </a:rPr>
              <a:t>Reggie</a:t>
            </a:r>
            <a:r>
              <a:rPr lang="en-US" i="1" smtClean="0">
                <a:solidFill>
                  <a:srgbClr val="000000"/>
                </a:solidFill>
                <a:latin typeface="Calibri" pitchFamily="34" charset="0"/>
                <a:cs typeface="Arial" charset="0"/>
              </a:rPr>
              <a:t>HAWAII </a:t>
            </a:r>
            <a:r>
              <a:rPr lang="en-US" smtClean="0">
                <a:solidFill>
                  <a:srgbClr val="000000"/>
                </a:solidFill>
                <a:latin typeface="Calibri" pitchFamily="34" charset="0"/>
                <a:cs typeface="Arial" charset="0"/>
              </a:rPr>
              <a:t>decade</a:t>
            </a:r>
          </a:p>
        </p:txBody>
      </p:sp>
      <p:cxnSp>
        <p:nvCxnSpPr>
          <p:cNvPr id="26" name="Straight Arrow Connector 25"/>
          <p:cNvCxnSpPr/>
          <p:nvPr/>
        </p:nvCxnSpPr>
        <p:spPr>
          <a:xfrm>
            <a:off x="2874963" y="2378075"/>
            <a:ext cx="4810125"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2" name="Line Callout 1 41"/>
          <p:cNvSpPr/>
          <p:nvPr/>
        </p:nvSpPr>
        <p:spPr>
          <a:xfrm>
            <a:off x="4380885" y="3878262"/>
            <a:ext cx="850900" cy="604837"/>
          </a:xfrm>
          <a:prstGeom prst="borderCallout1">
            <a:avLst>
              <a:gd name="adj1" fmla="val -11409"/>
              <a:gd name="adj2" fmla="val 51666"/>
              <a:gd name="adj3" fmla="val -183280"/>
              <a:gd name="adj4" fmla="val 250615"/>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200" dirty="0">
                <a:solidFill>
                  <a:schemeClr val="tx1"/>
                </a:solidFill>
              </a:rPr>
              <a:t>SPNS Grant Awarded</a:t>
            </a:r>
          </a:p>
        </p:txBody>
      </p:sp>
      <p:sp>
        <p:nvSpPr>
          <p:cNvPr id="46" name="Line Callout 1 45"/>
          <p:cNvSpPr/>
          <p:nvPr/>
        </p:nvSpPr>
        <p:spPr>
          <a:xfrm>
            <a:off x="2828925" y="4181475"/>
            <a:ext cx="1223963" cy="1381125"/>
          </a:xfrm>
          <a:prstGeom prst="borderCallout1">
            <a:avLst>
              <a:gd name="adj1" fmla="val -11409"/>
              <a:gd name="adj2" fmla="val 51666"/>
              <a:gd name="adj3" fmla="val -125258"/>
              <a:gd name="adj4" fmla="val 11328"/>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200" dirty="0">
                <a:solidFill>
                  <a:schemeClr val="tx1"/>
                </a:solidFill>
              </a:rPr>
              <a:t>Life Foundation begins using </a:t>
            </a:r>
            <a:r>
              <a:rPr lang="en-US" sz="1200" dirty="0" err="1">
                <a:solidFill>
                  <a:schemeClr val="tx1"/>
                </a:solidFill>
              </a:rPr>
              <a:t>ReggieHAWAII</a:t>
            </a:r>
            <a:r>
              <a:rPr lang="en-US" sz="1200" dirty="0">
                <a:solidFill>
                  <a:schemeClr val="tx1"/>
                </a:solidFill>
              </a:rPr>
              <a:t> with rollout to other agencies within 2 years</a:t>
            </a:r>
          </a:p>
        </p:txBody>
      </p:sp>
      <p:sp>
        <p:nvSpPr>
          <p:cNvPr id="47" name="Line Callout 1 46"/>
          <p:cNvSpPr/>
          <p:nvPr/>
        </p:nvSpPr>
        <p:spPr>
          <a:xfrm>
            <a:off x="457200" y="3878263"/>
            <a:ext cx="1020763" cy="1250950"/>
          </a:xfrm>
          <a:prstGeom prst="borderCallout1">
            <a:avLst>
              <a:gd name="adj1" fmla="val -11409"/>
              <a:gd name="adj2" fmla="val 51666"/>
              <a:gd name="adj3" fmla="val -121104"/>
              <a:gd name="adj4" fmla="val 46064"/>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200" dirty="0">
                <a:solidFill>
                  <a:schemeClr val="tx1"/>
                </a:solidFill>
              </a:rPr>
              <a:t>Hawaii receives first Ryan White CARE Act funding.</a:t>
            </a:r>
          </a:p>
        </p:txBody>
      </p:sp>
      <p:sp>
        <p:nvSpPr>
          <p:cNvPr id="48" name="Line Callout 1 47"/>
          <p:cNvSpPr/>
          <p:nvPr/>
        </p:nvSpPr>
        <p:spPr>
          <a:xfrm>
            <a:off x="1198563" y="5297488"/>
            <a:ext cx="1374775" cy="874712"/>
          </a:xfrm>
          <a:prstGeom prst="borderCallout1">
            <a:avLst>
              <a:gd name="adj1" fmla="val -11409"/>
              <a:gd name="adj2" fmla="val 51666"/>
              <a:gd name="adj3" fmla="val -284693"/>
              <a:gd name="adj4" fmla="val 1323"/>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200" dirty="0">
                <a:solidFill>
                  <a:schemeClr val="tx1"/>
                </a:solidFill>
              </a:rPr>
              <a:t>State mandates use of COMPIS for data collection and reporting</a:t>
            </a:r>
          </a:p>
        </p:txBody>
      </p:sp>
      <p:cxnSp>
        <p:nvCxnSpPr>
          <p:cNvPr id="25" name="Straight Connector 24"/>
          <p:cNvCxnSpPr/>
          <p:nvPr/>
        </p:nvCxnSpPr>
        <p:spPr>
          <a:xfrm rot="16200000" flipH="1">
            <a:off x="8004175" y="2511425"/>
            <a:ext cx="608013" cy="4763"/>
          </a:xfrm>
          <a:prstGeom prst="line">
            <a:avLst/>
          </a:prstGeom>
        </p:spPr>
        <p:style>
          <a:lnRef idx="2">
            <a:schemeClr val="accent1"/>
          </a:lnRef>
          <a:fillRef idx="0">
            <a:schemeClr val="accent1"/>
          </a:fillRef>
          <a:effectRef idx="1">
            <a:schemeClr val="accent1"/>
          </a:effectRef>
          <a:fontRef idx="minor">
            <a:schemeClr val="tx1"/>
          </a:fontRef>
        </p:style>
      </p:cxnSp>
      <p:sp>
        <p:nvSpPr>
          <p:cNvPr id="27" name="Line Callout 1 26"/>
          <p:cNvSpPr/>
          <p:nvPr/>
        </p:nvSpPr>
        <p:spPr>
          <a:xfrm>
            <a:off x="6553200" y="4191000"/>
            <a:ext cx="850900" cy="604838"/>
          </a:xfrm>
          <a:prstGeom prst="borderCallout1">
            <a:avLst>
              <a:gd name="adj1" fmla="val -11409"/>
              <a:gd name="adj2" fmla="val 51666"/>
              <a:gd name="adj3" fmla="val -232293"/>
              <a:gd name="adj4" fmla="val 148806"/>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200" dirty="0">
                <a:solidFill>
                  <a:schemeClr val="tx1"/>
                </a:solidFill>
              </a:rPr>
              <a:t>e2Hawaii launched</a:t>
            </a:r>
          </a:p>
        </p:txBody>
      </p:sp>
      <p:cxnSp>
        <p:nvCxnSpPr>
          <p:cNvPr id="29" name="Straight Arrow Connector 28"/>
          <p:cNvCxnSpPr/>
          <p:nvPr/>
        </p:nvCxnSpPr>
        <p:spPr>
          <a:xfrm rot="5400000">
            <a:off x="8066087" y="2830513"/>
            <a:ext cx="481013" cy="158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31" name="Line Callout 1 30"/>
          <p:cNvSpPr/>
          <p:nvPr/>
        </p:nvSpPr>
        <p:spPr>
          <a:xfrm>
            <a:off x="7620000" y="4953000"/>
            <a:ext cx="850900" cy="762000"/>
          </a:xfrm>
          <a:prstGeom prst="borderCallout1">
            <a:avLst>
              <a:gd name="adj1" fmla="val -11409"/>
              <a:gd name="adj2" fmla="val 51666"/>
              <a:gd name="adj3" fmla="val -287270"/>
              <a:gd name="adj4" fmla="val 104798"/>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200" dirty="0" smtClean="0">
                <a:solidFill>
                  <a:schemeClr val="tx1"/>
                </a:solidFill>
              </a:rPr>
              <a:t>ADR Module launched</a:t>
            </a:r>
            <a:endParaRPr lang="en-US" sz="1200" dirty="0">
              <a:solidFill>
                <a:schemeClr val="tx1"/>
              </a:solidFill>
            </a:endParaRPr>
          </a:p>
        </p:txBody>
      </p:sp>
      <p:sp>
        <p:nvSpPr>
          <p:cNvPr id="4124" name="TextBox 3"/>
          <p:cNvSpPr txBox="1">
            <a:spLocks noChangeArrowheads="1"/>
          </p:cNvSpPr>
          <p:nvPr/>
        </p:nvSpPr>
        <p:spPr bwMode="auto">
          <a:xfrm>
            <a:off x="8001000" y="2971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600" smtClean="0">
                <a:solidFill>
                  <a:srgbClr val="000000"/>
                </a:solidFill>
                <a:cs typeface="Arial" charset="0"/>
              </a:rPr>
              <a:t>2012</a:t>
            </a:r>
          </a:p>
        </p:txBody>
      </p:sp>
      <p:sp>
        <p:nvSpPr>
          <p:cNvPr id="33" name="Line Callout 1 32"/>
          <p:cNvSpPr/>
          <p:nvPr/>
        </p:nvSpPr>
        <p:spPr>
          <a:xfrm>
            <a:off x="6477000" y="5410200"/>
            <a:ext cx="849313" cy="606425"/>
          </a:xfrm>
          <a:prstGeom prst="borderCallout1">
            <a:avLst>
              <a:gd name="adj1" fmla="val -11409"/>
              <a:gd name="adj2" fmla="val 51666"/>
              <a:gd name="adj3" fmla="val -428280"/>
              <a:gd name="adj4" fmla="val 203765"/>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200" dirty="0">
                <a:solidFill>
                  <a:schemeClr val="tx1"/>
                </a:solidFill>
              </a:rPr>
              <a:t>e2 ver. 2 released</a:t>
            </a:r>
          </a:p>
        </p:txBody>
      </p:sp>
      <p:sp>
        <p:nvSpPr>
          <p:cNvPr id="2" name="Rectangle 1"/>
          <p:cNvSpPr/>
          <p:nvPr/>
        </p:nvSpPr>
        <p:spPr>
          <a:xfrm>
            <a:off x="7122715" y="2761457"/>
            <a:ext cx="569516" cy="5635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ine Callout 1 31"/>
          <p:cNvSpPr/>
          <p:nvPr/>
        </p:nvSpPr>
        <p:spPr>
          <a:xfrm>
            <a:off x="5473700" y="3886200"/>
            <a:ext cx="850900" cy="604837"/>
          </a:xfrm>
          <a:prstGeom prst="borderCallout1">
            <a:avLst>
              <a:gd name="adj1" fmla="val -11409"/>
              <a:gd name="adj2" fmla="val 51666"/>
              <a:gd name="adj3" fmla="val -183280"/>
              <a:gd name="adj4" fmla="val 191587"/>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1200" dirty="0" smtClean="0">
                <a:solidFill>
                  <a:schemeClr val="tx1"/>
                </a:solidFill>
              </a:rPr>
              <a:t>RDE Contract</a:t>
            </a:r>
          </a:p>
          <a:p>
            <a:pPr algn="ctr" defTabSz="457200" fontAlgn="auto">
              <a:spcBef>
                <a:spcPts val="0"/>
              </a:spcBef>
              <a:spcAft>
                <a:spcPts val="0"/>
              </a:spcAft>
              <a:defRPr/>
            </a:pPr>
            <a:r>
              <a:rPr lang="en-US" sz="1200" dirty="0" smtClean="0">
                <a:solidFill>
                  <a:schemeClr val="tx1"/>
                </a:solidFill>
              </a:rPr>
              <a:t>Awarded </a:t>
            </a:r>
            <a:endParaRPr lang="en-US" sz="1200" dirty="0">
              <a:solidFill>
                <a:schemeClr val="tx1"/>
              </a:solidFill>
            </a:endParaRPr>
          </a:p>
        </p:txBody>
      </p:sp>
    </p:spTree>
    <p:extLst>
      <p:ext uri="{BB962C8B-B14F-4D97-AF65-F5344CB8AC3E}">
        <p14:creationId xmlns:p14="http://schemas.microsoft.com/office/powerpoint/2010/main" val="309633745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066800"/>
            <a:ext cx="7391400" cy="523875"/>
          </a:xfrm>
          <a:prstGeom prst="rect">
            <a:avLst/>
          </a:prstGeom>
          <a:noFill/>
        </p:spPr>
        <p:txBody>
          <a:bodyPr>
            <a:spAutoFit/>
          </a:bodyPr>
          <a:lstStyle/>
          <a:p>
            <a:pPr fontAlgn="auto">
              <a:spcBef>
                <a:spcPts val="0"/>
              </a:spcBef>
              <a:spcAft>
                <a:spcPts val="0"/>
              </a:spcAft>
              <a:defRPr/>
            </a:pPr>
            <a:r>
              <a:rPr lang="en-US" sz="2800" b="1" cap="small" dirty="0">
                <a:solidFill>
                  <a:srgbClr val="FFFF00"/>
                </a:solidFill>
                <a:latin typeface="Calibri"/>
              </a:rPr>
              <a:t>NYP/Columbia Comprehensive HIV Program (CHP)</a:t>
            </a:r>
          </a:p>
        </p:txBody>
      </p:sp>
      <p:sp>
        <p:nvSpPr>
          <p:cNvPr id="3" name="TextBox 2"/>
          <p:cNvSpPr txBox="1"/>
          <p:nvPr/>
        </p:nvSpPr>
        <p:spPr>
          <a:xfrm>
            <a:off x="1066800" y="2362200"/>
            <a:ext cx="7239000" cy="400050"/>
          </a:xfrm>
          <a:prstGeom prst="rect">
            <a:avLst/>
          </a:prstGeom>
          <a:noFill/>
        </p:spPr>
        <p:txBody>
          <a:bodyPr>
            <a:spAutoFit/>
          </a:bodyPr>
          <a:lstStyle/>
          <a:p>
            <a:pPr fontAlgn="auto">
              <a:spcBef>
                <a:spcPts val="0"/>
              </a:spcBef>
              <a:spcAft>
                <a:spcPts val="0"/>
              </a:spcAft>
              <a:defRPr/>
            </a:pPr>
            <a:r>
              <a:rPr lang="en-US" sz="2000" b="1" cap="small" dirty="0">
                <a:solidFill>
                  <a:srgbClr val="FFFF00"/>
                </a:solidFill>
                <a:latin typeface="Calibri"/>
              </a:rPr>
              <a:t>Adult Program	  Women and Children Care Center  	    Project Stay</a:t>
            </a:r>
          </a:p>
        </p:txBody>
      </p:sp>
      <p:sp>
        <p:nvSpPr>
          <p:cNvPr id="4" name="Rectangle 3"/>
          <p:cNvSpPr/>
          <p:nvPr/>
        </p:nvSpPr>
        <p:spPr>
          <a:xfrm>
            <a:off x="914400" y="2209800"/>
            <a:ext cx="74676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914400" y="838200"/>
            <a:ext cx="74676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00"/>
              </a:solidFill>
            </a:endParaRPr>
          </a:p>
        </p:txBody>
      </p:sp>
      <p:sp>
        <p:nvSpPr>
          <p:cNvPr id="46086" name="TextBox 5"/>
          <p:cNvSpPr txBox="1">
            <a:spLocks noChangeArrowheads="1"/>
          </p:cNvSpPr>
          <p:nvPr/>
        </p:nvSpPr>
        <p:spPr bwMode="auto">
          <a:xfrm>
            <a:off x="762000" y="3505200"/>
            <a:ext cx="2667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Char char="Ø"/>
            </a:pPr>
            <a:r>
              <a:rPr lang="en-US">
                <a:solidFill>
                  <a:prstClr val="white"/>
                </a:solidFill>
                <a:latin typeface="Calibri" pitchFamily="34" charset="0"/>
              </a:rPr>
              <a:t> 1800 individuals LWH</a:t>
            </a:r>
          </a:p>
          <a:p>
            <a:pPr eaLnBrk="1" hangingPunct="1">
              <a:buFont typeface="Wingdings" pitchFamily="2" charset="2"/>
              <a:buChar char="Ø"/>
            </a:pPr>
            <a:r>
              <a:rPr lang="en-US">
                <a:solidFill>
                  <a:prstClr val="white"/>
                </a:solidFill>
                <a:latin typeface="Calibri" pitchFamily="34" charset="0"/>
              </a:rPr>
              <a:t> Multidisciplinary, multi-functional, and evolving</a:t>
            </a:r>
          </a:p>
          <a:p>
            <a:pPr eaLnBrk="1" hangingPunct="1">
              <a:buFont typeface="Wingdings" pitchFamily="2" charset="2"/>
              <a:buChar char="Ø"/>
            </a:pPr>
            <a:r>
              <a:rPr lang="en-US">
                <a:solidFill>
                  <a:prstClr val="white"/>
                </a:solidFill>
                <a:latin typeface="Calibri" pitchFamily="34" charset="0"/>
              </a:rPr>
              <a:t> 2 clinical care sites, 2 community based care coordination sites, street level outreach efforts</a:t>
            </a:r>
          </a:p>
        </p:txBody>
      </p:sp>
      <p:sp>
        <p:nvSpPr>
          <p:cNvPr id="7" name="Rectangle 6"/>
          <p:cNvSpPr/>
          <p:nvPr/>
        </p:nvSpPr>
        <p:spPr>
          <a:xfrm>
            <a:off x="762000" y="3505200"/>
            <a:ext cx="2667000"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6088" name="TextBox 7"/>
          <p:cNvSpPr txBox="1">
            <a:spLocks noChangeArrowheads="1"/>
          </p:cNvSpPr>
          <p:nvPr/>
        </p:nvSpPr>
        <p:spPr bwMode="auto">
          <a:xfrm>
            <a:off x="3962400" y="3581400"/>
            <a:ext cx="1371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u="sng">
                <a:solidFill>
                  <a:prstClr val="white"/>
                </a:solidFill>
                <a:latin typeface="Calibri" pitchFamily="34" charset="0"/>
              </a:rPr>
              <a:t>RW support:</a:t>
            </a:r>
          </a:p>
          <a:p>
            <a:pPr eaLnBrk="1" hangingPunct="1">
              <a:buFont typeface="Arial" pitchFamily="34" charset="0"/>
              <a:buChar char="•"/>
            </a:pPr>
            <a:r>
              <a:rPr lang="en-US">
                <a:solidFill>
                  <a:prstClr val="white"/>
                </a:solidFill>
                <a:latin typeface="Calibri" pitchFamily="34" charset="0"/>
              </a:rPr>
              <a:t> Part A</a:t>
            </a:r>
          </a:p>
          <a:p>
            <a:pPr eaLnBrk="1" hangingPunct="1">
              <a:buFont typeface="Arial" pitchFamily="34" charset="0"/>
              <a:buChar char="•"/>
            </a:pPr>
            <a:r>
              <a:rPr lang="en-US">
                <a:solidFill>
                  <a:prstClr val="white"/>
                </a:solidFill>
                <a:latin typeface="Calibri" pitchFamily="34" charset="0"/>
              </a:rPr>
              <a:t> Part B</a:t>
            </a:r>
          </a:p>
          <a:p>
            <a:pPr eaLnBrk="1" hangingPunct="1">
              <a:buFont typeface="Arial" pitchFamily="34" charset="0"/>
              <a:buChar char="•"/>
            </a:pPr>
            <a:r>
              <a:rPr lang="en-US">
                <a:solidFill>
                  <a:prstClr val="white"/>
                </a:solidFill>
                <a:latin typeface="Calibri" pitchFamily="34" charset="0"/>
              </a:rPr>
              <a:t> Part D</a:t>
            </a:r>
          </a:p>
          <a:p>
            <a:pPr eaLnBrk="1" hangingPunct="1">
              <a:buFont typeface="Arial" pitchFamily="34" charset="0"/>
              <a:buChar char="•"/>
            </a:pPr>
            <a:r>
              <a:rPr lang="en-US">
                <a:solidFill>
                  <a:prstClr val="white"/>
                </a:solidFill>
                <a:latin typeface="Calibri" pitchFamily="34" charset="0"/>
              </a:rPr>
              <a:t> Part F</a:t>
            </a:r>
          </a:p>
        </p:txBody>
      </p:sp>
      <p:sp>
        <p:nvSpPr>
          <p:cNvPr id="9" name="Rectangle 8"/>
          <p:cNvSpPr/>
          <p:nvPr/>
        </p:nvSpPr>
        <p:spPr>
          <a:xfrm>
            <a:off x="3886200" y="3505200"/>
            <a:ext cx="15240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6090" name="TextBox 9"/>
          <p:cNvSpPr txBox="1">
            <a:spLocks noChangeArrowheads="1"/>
          </p:cNvSpPr>
          <p:nvPr/>
        </p:nvSpPr>
        <p:spPr bwMode="auto">
          <a:xfrm>
            <a:off x="5715000" y="3581400"/>
            <a:ext cx="63341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a:solidFill>
                  <a:prstClr val="white"/>
                </a:solidFill>
                <a:latin typeface="Calibri" pitchFamily="34" charset="0"/>
              </a:rPr>
              <a:t>Data</a:t>
            </a:r>
            <a:endParaRPr lang="en-US" sz="1600" b="1">
              <a:solidFill>
                <a:prstClr val="white"/>
              </a:solidFill>
              <a:latin typeface="Calibri" pitchFamily="34" charset="0"/>
            </a:endParaRPr>
          </a:p>
          <a:p>
            <a:pPr algn="ctr" eaLnBrk="1" hangingPunct="1"/>
            <a:r>
              <a:rPr lang="en-US" sz="1600" b="1">
                <a:solidFill>
                  <a:prstClr val="white"/>
                </a:solidFill>
                <a:latin typeface="Calibri" pitchFamily="34" charset="0"/>
              </a:rPr>
              <a:t>Data</a:t>
            </a:r>
            <a:endParaRPr lang="en-US" sz="1400" b="1">
              <a:solidFill>
                <a:prstClr val="white"/>
              </a:solidFill>
              <a:latin typeface="Calibri" pitchFamily="34" charset="0"/>
            </a:endParaRPr>
          </a:p>
          <a:p>
            <a:pPr algn="ctr" eaLnBrk="1" hangingPunct="1"/>
            <a:r>
              <a:rPr lang="en-US" sz="1400" b="1">
                <a:solidFill>
                  <a:prstClr val="white"/>
                </a:solidFill>
                <a:latin typeface="Calibri" pitchFamily="34" charset="0"/>
              </a:rPr>
              <a:t>Data</a:t>
            </a:r>
            <a:endParaRPr lang="en-US" sz="1200" b="1">
              <a:solidFill>
                <a:prstClr val="white"/>
              </a:solidFill>
              <a:latin typeface="Calibri" pitchFamily="34" charset="0"/>
            </a:endParaRPr>
          </a:p>
          <a:p>
            <a:pPr algn="ctr" eaLnBrk="1" hangingPunct="1"/>
            <a:r>
              <a:rPr lang="en-US" sz="1200" b="1">
                <a:solidFill>
                  <a:prstClr val="white"/>
                </a:solidFill>
                <a:latin typeface="Calibri" pitchFamily="34" charset="0"/>
              </a:rPr>
              <a:t>Data</a:t>
            </a:r>
            <a:endParaRPr lang="en-US" sz="1000" b="1">
              <a:solidFill>
                <a:prstClr val="white"/>
              </a:solidFill>
              <a:latin typeface="Calibri" pitchFamily="34" charset="0"/>
            </a:endParaRPr>
          </a:p>
          <a:p>
            <a:pPr algn="ctr" eaLnBrk="1" hangingPunct="1"/>
            <a:r>
              <a:rPr lang="en-US" sz="1000" b="1">
                <a:solidFill>
                  <a:prstClr val="white"/>
                </a:solidFill>
                <a:latin typeface="Calibri" pitchFamily="34" charset="0"/>
              </a:rPr>
              <a:t>Data</a:t>
            </a:r>
            <a:endParaRPr lang="en-US" sz="800" b="1">
              <a:solidFill>
                <a:prstClr val="white"/>
              </a:solidFill>
              <a:latin typeface="Calibri" pitchFamily="34" charset="0"/>
            </a:endParaRPr>
          </a:p>
          <a:p>
            <a:pPr algn="ctr" eaLnBrk="1" hangingPunct="1"/>
            <a:r>
              <a:rPr lang="en-US" sz="800" b="1">
                <a:solidFill>
                  <a:prstClr val="white"/>
                </a:solidFill>
                <a:latin typeface="Calibri" pitchFamily="34" charset="0"/>
              </a:rPr>
              <a:t>Data</a:t>
            </a:r>
          </a:p>
        </p:txBody>
      </p:sp>
      <p:sp>
        <p:nvSpPr>
          <p:cNvPr id="11" name="Rectangle 10"/>
          <p:cNvSpPr/>
          <p:nvPr/>
        </p:nvSpPr>
        <p:spPr>
          <a:xfrm>
            <a:off x="5715000" y="3505200"/>
            <a:ext cx="6858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6092" name="TextBox 11"/>
          <p:cNvSpPr txBox="1">
            <a:spLocks noChangeArrowheads="1"/>
          </p:cNvSpPr>
          <p:nvPr/>
        </p:nvSpPr>
        <p:spPr bwMode="auto">
          <a:xfrm>
            <a:off x="6934200" y="3581400"/>
            <a:ext cx="1752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prstClr val="white"/>
                </a:solidFill>
                <a:latin typeface="Calibri" pitchFamily="34" charset="0"/>
              </a:rPr>
              <a:t>•RSR</a:t>
            </a:r>
          </a:p>
          <a:p>
            <a:pPr eaLnBrk="1" hangingPunct="1"/>
            <a:r>
              <a:rPr lang="en-US">
                <a:solidFill>
                  <a:prstClr val="white"/>
                </a:solidFill>
                <a:latin typeface="Calibri" pitchFamily="34" charset="0"/>
              </a:rPr>
              <a:t>•Patient Care (!)</a:t>
            </a:r>
          </a:p>
          <a:p>
            <a:pPr eaLnBrk="1" hangingPunct="1"/>
            <a:r>
              <a:rPr lang="en-US">
                <a:solidFill>
                  <a:prstClr val="white"/>
                </a:solidFill>
                <a:latin typeface="Calibri" pitchFamily="34" charset="0"/>
              </a:rPr>
              <a:t>•QA/QI</a:t>
            </a:r>
          </a:p>
          <a:p>
            <a:pPr eaLnBrk="1" hangingPunct="1"/>
            <a:r>
              <a:rPr lang="en-US">
                <a:solidFill>
                  <a:prstClr val="white"/>
                </a:solidFill>
                <a:latin typeface="Calibri" pitchFamily="34" charset="0"/>
              </a:rPr>
              <a:t>•Other grant and regulatory reporting</a:t>
            </a:r>
          </a:p>
        </p:txBody>
      </p:sp>
      <p:sp>
        <p:nvSpPr>
          <p:cNvPr id="13" name="Rectangle 12"/>
          <p:cNvSpPr/>
          <p:nvPr/>
        </p:nvSpPr>
        <p:spPr>
          <a:xfrm>
            <a:off x="6858000" y="3505200"/>
            <a:ext cx="18288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cxnSp>
        <p:nvCxnSpPr>
          <p:cNvPr id="15" name="Straight Connector 14"/>
          <p:cNvCxnSpPr/>
          <p:nvPr/>
        </p:nvCxnSpPr>
        <p:spPr>
          <a:xfrm rot="5400000">
            <a:off x="4076701" y="2019300"/>
            <a:ext cx="381000" cy="31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400800" y="426720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3" idx="2"/>
          </p:cNvCxnSpPr>
          <p:nvPr/>
        </p:nvCxnSpPr>
        <p:spPr>
          <a:xfrm rot="5400000">
            <a:off x="7467601" y="5638800"/>
            <a:ext cx="6096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5410200" y="4267200"/>
            <a:ext cx="3048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7" idx="0"/>
          </p:cNvCxnSpPr>
          <p:nvPr/>
        </p:nvCxnSpPr>
        <p:spPr>
          <a:xfrm rot="10800000" flipV="1">
            <a:off x="2095500" y="2971800"/>
            <a:ext cx="2095500"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9" idx="0"/>
          </p:cNvCxnSpPr>
          <p:nvPr/>
        </p:nvCxnSpPr>
        <p:spPr>
          <a:xfrm rot="16200000" flipH="1">
            <a:off x="4191000" y="3048000"/>
            <a:ext cx="533400" cy="38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11" idx="0"/>
          </p:cNvCxnSpPr>
          <p:nvPr/>
        </p:nvCxnSpPr>
        <p:spPr>
          <a:xfrm>
            <a:off x="4267200" y="2971800"/>
            <a:ext cx="1790700"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429000" y="4267200"/>
            <a:ext cx="457200" cy="15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95904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CropperCapture[3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304800"/>
            <a:ext cx="60404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4114800" y="1981200"/>
            <a:ext cx="990600" cy="1828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prstClr val="white"/>
              </a:solidFill>
            </a:endParaRPr>
          </a:p>
        </p:txBody>
      </p:sp>
      <p:sp>
        <p:nvSpPr>
          <p:cNvPr id="8" name="Flowchart: Multidocument 7"/>
          <p:cNvSpPr/>
          <p:nvPr/>
        </p:nvSpPr>
        <p:spPr>
          <a:xfrm>
            <a:off x="1676400" y="4572000"/>
            <a:ext cx="1981200" cy="1752600"/>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7109" name="TextBox 6"/>
          <p:cNvSpPr txBox="1">
            <a:spLocks noChangeArrowheads="1"/>
          </p:cNvSpPr>
          <p:nvPr/>
        </p:nvSpPr>
        <p:spPr bwMode="auto">
          <a:xfrm>
            <a:off x="4191000" y="4419600"/>
            <a:ext cx="3657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en-US" sz="2000">
                <a:solidFill>
                  <a:srgbClr val="FFFF00"/>
                </a:solidFill>
                <a:latin typeface="Calibri" pitchFamily="34" charset="0"/>
              </a:rPr>
              <a:t> </a:t>
            </a:r>
            <a:r>
              <a:rPr lang="en-US" sz="2400">
                <a:solidFill>
                  <a:srgbClr val="FFFF00"/>
                </a:solidFill>
                <a:latin typeface="Calibri" pitchFamily="34" charset="0"/>
              </a:rPr>
              <a:t>Where does the information come from in </a:t>
            </a:r>
            <a:r>
              <a:rPr lang="en-US" sz="2400" i="1">
                <a:solidFill>
                  <a:srgbClr val="FFFF00"/>
                </a:solidFill>
                <a:latin typeface="Calibri" pitchFamily="34" charset="0"/>
              </a:rPr>
              <a:t>your</a:t>
            </a:r>
            <a:r>
              <a:rPr lang="en-US" sz="2400">
                <a:solidFill>
                  <a:srgbClr val="FFFF00"/>
                </a:solidFill>
                <a:latin typeface="Calibri" pitchFamily="34" charset="0"/>
              </a:rPr>
              <a:t> program?</a:t>
            </a:r>
          </a:p>
          <a:p>
            <a:pPr eaLnBrk="1" hangingPunct="1">
              <a:buFont typeface="Arial" pitchFamily="34" charset="0"/>
              <a:buChar char="•"/>
            </a:pPr>
            <a:r>
              <a:rPr lang="en-US" sz="2400">
                <a:solidFill>
                  <a:srgbClr val="EEECE1"/>
                </a:solidFill>
                <a:latin typeface="Calibri" pitchFamily="34" charset="0"/>
              </a:rPr>
              <a:t> How much data?</a:t>
            </a:r>
          </a:p>
          <a:p>
            <a:pPr eaLnBrk="1" hangingPunct="1">
              <a:buFont typeface="Arial" pitchFamily="34" charset="0"/>
              <a:buChar char="•"/>
            </a:pPr>
            <a:r>
              <a:rPr lang="en-US" sz="2400">
                <a:solidFill>
                  <a:prstClr val="white"/>
                </a:solidFill>
                <a:latin typeface="Calibri" pitchFamily="34" charset="0"/>
              </a:rPr>
              <a:t> What is the data?</a:t>
            </a:r>
          </a:p>
        </p:txBody>
      </p:sp>
    </p:spTree>
    <p:extLst>
      <p:ext uri="{BB962C8B-B14F-4D97-AF65-F5344CB8AC3E}">
        <p14:creationId xmlns:p14="http://schemas.microsoft.com/office/powerpoint/2010/main" val="367373538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000" y="914400"/>
            <a:ext cx="8399463"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69985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914400"/>
            <a:ext cx="6858000" cy="554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577491"/>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2800" y="609600"/>
            <a:ext cx="7416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731502"/>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CropperCapture[3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2157413"/>
            <a:ext cx="7391400"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0" y="609600"/>
            <a:ext cx="8077200" cy="1200150"/>
          </a:xfrm>
          <a:prstGeom prst="rect">
            <a:avLst/>
          </a:prstGeom>
          <a:noFill/>
        </p:spPr>
        <p:txBody>
          <a:bodyPr>
            <a:spAutoFit/>
          </a:bodyPr>
          <a:lstStyle/>
          <a:p>
            <a:pPr>
              <a:defRPr/>
            </a:pPr>
            <a:r>
              <a:rPr lang="en-US" sz="2400" i="1" dirty="0">
                <a:solidFill>
                  <a:srgbClr val="FFFF00"/>
                </a:solidFill>
                <a:latin typeface="Calibri"/>
              </a:rPr>
              <a:t>The ‘Medical Record’ is typically an amalgamation of multiple electronic systems, tied together by an IT network that exchanges information –a form of Health Information Exchange</a:t>
            </a:r>
          </a:p>
        </p:txBody>
      </p:sp>
      <p:cxnSp>
        <p:nvCxnSpPr>
          <p:cNvPr id="12" name="Straight Arrow Connector 11"/>
          <p:cNvCxnSpPr/>
          <p:nvPr/>
        </p:nvCxnSpPr>
        <p:spPr>
          <a:xfrm rot="10800000" flipV="1">
            <a:off x="4343400" y="1752600"/>
            <a:ext cx="2590800" cy="2362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05400" y="1752600"/>
            <a:ext cx="3276600" cy="15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53523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CropperCapture[3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457200"/>
            <a:ext cx="58674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3733800" y="2209800"/>
            <a:ext cx="914400" cy="1676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prstClr val="white"/>
              </a:solidFill>
            </a:endParaRPr>
          </a:p>
        </p:txBody>
      </p:sp>
      <p:sp>
        <p:nvSpPr>
          <p:cNvPr id="8" name="Flowchart: Multidocument 7"/>
          <p:cNvSpPr/>
          <p:nvPr/>
        </p:nvSpPr>
        <p:spPr>
          <a:xfrm>
            <a:off x="2590800" y="4495800"/>
            <a:ext cx="1905000" cy="1597025"/>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2229" name="TextBox 8"/>
          <p:cNvSpPr txBox="1">
            <a:spLocks noChangeArrowheads="1"/>
          </p:cNvSpPr>
          <p:nvPr/>
        </p:nvSpPr>
        <p:spPr bwMode="auto">
          <a:xfrm>
            <a:off x="4876800" y="4343400"/>
            <a:ext cx="3581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en-US" sz="2800">
                <a:solidFill>
                  <a:prstClr val="white"/>
                </a:solidFill>
                <a:latin typeface="Calibri" pitchFamily="34" charset="0"/>
              </a:rPr>
              <a:t> </a:t>
            </a:r>
            <a:r>
              <a:rPr lang="en-US" sz="2400">
                <a:solidFill>
                  <a:prstClr val="white"/>
                </a:solidFill>
                <a:latin typeface="Calibri" pitchFamily="34" charset="0"/>
              </a:rPr>
              <a:t>Where does the information come from in </a:t>
            </a:r>
            <a:r>
              <a:rPr lang="en-US" sz="2400" i="1">
                <a:solidFill>
                  <a:prstClr val="white"/>
                </a:solidFill>
                <a:latin typeface="Calibri" pitchFamily="34" charset="0"/>
              </a:rPr>
              <a:t>your</a:t>
            </a:r>
            <a:r>
              <a:rPr lang="en-US" sz="2400">
                <a:solidFill>
                  <a:prstClr val="white"/>
                </a:solidFill>
                <a:latin typeface="Calibri" pitchFamily="34" charset="0"/>
              </a:rPr>
              <a:t> program?</a:t>
            </a:r>
          </a:p>
          <a:p>
            <a:pPr eaLnBrk="1" hangingPunct="1">
              <a:buFont typeface="Arial" pitchFamily="34" charset="0"/>
              <a:buChar char="•"/>
            </a:pPr>
            <a:r>
              <a:rPr lang="en-US" sz="2400">
                <a:solidFill>
                  <a:srgbClr val="FFFF00"/>
                </a:solidFill>
                <a:latin typeface="Calibri" pitchFamily="34" charset="0"/>
              </a:rPr>
              <a:t> How much data?</a:t>
            </a:r>
          </a:p>
          <a:p>
            <a:pPr eaLnBrk="1" hangingPunct="1">
              <a:buFont typeface="Arial" pitchFamily="34" charset="0"/>
              <a:buChar char="•"/>
            </a:pPr>
            <a:r>
              <a:rPr lang="en-US" sz="2400">
                <a:solidFill>
                  <a:prstClr val="white"/>
                </a:solidFill>
                <a:latin typeface="Calibri" pitchFamily="34" charset="0"/>
              </a:rPr>
              <a:t> What is the data?</a:t>
            </a:r>
          </a:p>
        </p:txBody>
      </p:sp>
    </p:spTree>
    <p:extLst>
      <p:ext uri="{BB962C8B-B14F-4D97-AF65-F5344CB8AC3E}">
        <p14:creationId xmlns:p14="http://schemas.microsoft.com/office/powerpoint/2010/main" val="1668509975"/>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077200" cy="646113"/>
          </a:xfrm>
          <a:prstGeom prst="rect">
            <a:avLst/>
          </a:prstGeom>
          <a:noFill/>
        </p:spPr>
        <p:txBody>
          <a:bodyPr>
            <a:spAutoFit/>
          </a:bodyPr>
          <a:lstStyle/>
          <a:p>
            <a:pPr>
              <a:defRPr/>
            </a:pPr>
            <a:r>
              <a:rPr lang="en-US" sz="3600" i="1" dirty="0">
                <a:solidFill>
                  <a:srgbClr val="FFFF00"/>
                </a:solidFill>
                <a:latin typeface="Calibri"/>
              </a:rPr>
              <a:t>How much data?</a:t>
            </a:r>
          </a:p>
        </p:txBody>
      </p:sp>
      <p:sp>
        <p:nvSpPr>
          <p:cNvPr id="3" name="TextBox 2"/>
          <p:cNvSpPr txBox="1"/>
          <p:nvPr/>
        </p:nvSpPr>
        <p:spPr>
          <a:xfrm>
            <a:off x="609600" y="1066800"/>
            <a:ext cx="4191000" cy="4678363"/>
          </a:xfrm>
          <a:prstGeom prst="rect">
            <a:avLst/>
          </a:prstGeom>
          <a:noFill/>
        </p:spPr>
        <p:txBody>
          <a:bodyPr>
            <a:spAutoFit/>
          </a:bodyPr>
          <a:lstStyle/>
          <a:p>
            <a:pPr>
              <a:buFont typeface="Wingdings" pitchFamily="2" charset="2"/>
              <a:buChar char="Ø"/>
              <a:defRPr/>
            </a:pPr>
            <a:r>
              <a:rPr lang="en-US" sz="2400" b="1" dirty="0">
                <a:solidFill>
                  <a:srgbClr val="EEECE1"/>
                </a:solidFill>
                <a:latin typeface="Arial" charset="0"/>
              </a:rPr>
              <a:t> NYP/Columbia must track and manage over 800,000 data elements  annually for  grant and regulatory reporting purposes:</a:t>
            </a:r>
          </a:p>
          <a:p>
            <a:pPr>
              <a:defRPr/>
            </a:pPr>
            <a:endParaRPr lang="en-US" b="1" dirty="0">
              <a:solidFill>
                <a:srgbClr val="EEECE1"/>
              </a:solidFill>
              <a:latin typeface="Arial" charset="0"/>
            </a:endParaRPr>
          </a:p>
          <a:p>
            <a:pPr>
              <a:defRPr/>
            </a:pPr>
            <a:r>
              <a:rPr lang="en-US" sz="2000" b="1" dirty="0">
                <a:solidFill>
                  <a:srgbClr val="EEECE1"/>
                </a:solidFill>
                <a:latin typeface="Calibri"/>
              </a:rPr>
              <a:t>    • </a:t>
            </a:r>
            <a:r>
              <a:rPr lang="en-US" sz="2000" dirty="0">
                <a:solidFill>
                  <a:srgbClr val="EEECE1"/>
                </a:solidFill>
                <a:latin typeface="Calibri"/>
              </a:rPr>
              <a:t>HRSA, NYC DOHMH, AIDS    Institute, CDC</a:t>
            </a:r>
          </a:p>
          <a:p>
            <a:pPr>
              <a:defRPr/>
            </a:pPr>
            <a:r>
              <a:rPr lang="en-US" sz="2000" dirty="0">
                <a:solidFill>
                  <a:srgbClr val="EEECE1"/>
                </a:solidFill>
                <a:latin typeface="Calibri"/>
              </a:rPr>
              <a:t>    • RSR, AIRS, </a:t>
            </a:r>
            <a:r>
              <a:rPr lang="en-US" sz="2000" dirty="0" err="1">
                <a:solidFill>
                  <a:srgbClr val="EEECE1"/>
                </a:solidFill>
                <a:latin typeface="Calibri"/>
              </a:rPr>
              <a:t>eSHARE</a:t>
            </a:r>
            <a:endParaRPr lang="en-US" sz="2000" dirty="0">
              <a:solidFill>
                <a:srgbClr val="EEECE1"/>
              </a:solidFill>
              <a:latin typeface="Calibri"/>
            </a:endParaRPr>
          </a:p>
          <a:p>
            <a:pPr>
              <a:defRPr/>
            </a:pPr>
            <a:r>
              <a:rPr lang="en-US" sz="2000" dirty="0">
                <a:solidFill>
                  <a:srgbClr val="EEECE1"/>
                </a:solidFill>
                <a:latin typeface="Calibri"/>
              </a:rPr>
              <a:t>    • 95  ‘users’ who need to contribute, add, manage, and export data</a:t>
            </a:r>
          </a:p>
          <a:p>
            <a:pPr>
              <a:defRPr/>
            </a:pPr>
            <a:endParaRPr lang="en-US" sz="1600" b="1" dirty="0">
              <a:solidFill>
                <a:srgbClr val="EEECE1"/>
              </a:solidFill>
              <a:latin typeface="Arial" charset="0"/>
            </a:endParaRPr>
          </a:p>
        </p:txBody>
      </p:sp>
      <p:pic>
        <p:nvPicPr>
          <p:cNvPr id="53252" name="Picture 2" descr="http://www.tripleblaze.com/blog/wp-content/uploads/2010/05/everest.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0" y="1143000"/>
            <a:ext cx="40481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273919"/>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CropperCapture[3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457200"/>
            <a:ext cx="58674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3733800" y="2209800"/>
            <a:ext cx="914400" cy="1676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prstClr val="white"/>
              </a:solidFill>
            </a:endParaRPr>
          </a:p>
        </p:txBody>
      </p:sp>
      <p:sp>
        <p:nvSpPr>
          <p:cNvPr id="8" name="Flowchart: Multidocument 7"/>
          <p:cNvSpPr/>
          <p:nvPr/>
        </p:nvSpPr>
        <p:spPr>
          <a:xfrm>
            <a:off x="2590800" y="4495800"/>
            <a:ext cx="1905000" cy="1597025"/>
          </a:xfrm>
          <a:prstGeom prst="flowChartMulti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4277" name="TextBox 8"/>
          <p:cNvSpPr txBox="1">
            <a:spLocks noChangeArrowheads="1"/>
          </p:cNvSpPr>
          <p:nvPr/>
        </p:nvSpPr>
        <p:spPr bwMode="auto">
          <a:xfrm>
            <a:off x="4876800" y="4343400"/>
            <a:ext cx="3581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en-US" sz="2800">
                <a:solidFill>
                  <a:prstClr val="white"/>
                </a:solidFill>
                <a:latin typeface="Calibri" pitchFamily="34" charset="0"/>
              </a:rPr>
              <a:t> </a:t>
            </a:r>
            <a:r>
              <a:rPr lang="en-US" sz="2400">
                <a:solidFill>
                  <a:prstClr val="white"/>
                </a:solidFill>
                <a:latin typeface="Calibri" pitchFamily="34" charset="0"/>
              </a:rPr>
              <a:t>Where does the information come from in </a:t>
            </a:r>
            <a:r>
              <a:rPr lang="en-US" sz="2400" i="1">
                <a:solidFill>
                  <a:prstClr val="white"/>
                </a:solidFill>
                <a:latin typeface="Calibri" pitchFamily="34" charset="0"/>
              </a:rPr>
              <a:t>your</a:t>
            </a:r>
            <a:r>
              <a:rPr lang="en-US" sz="2400">
                <a:solidFill>
                  <a:prstClr val="white"/>
                </a:solidFill>
                <a:latin typeface="Calibri" pitchFamily="34" charset="0"/>
              </a:rPr>
              <a:t> program?</a:t>
            </a:r>
          </a:p>
          <a:p>
            <a:pPr eaLnBrk="1" hangingPunct="1">
              <a:buFont typeface="Arial" pitchFamily="34" charset="0"/>
              <a:buChar char="•"/>
            </a:pPr>
            <a:r>
              <a:rPr lang="en-US" sz="2400">
                <a:solidFill>
                  <a:srgbClr val="EEECE1"/>
                </a:solidFill>
                <a:latin typeface="Calibri" pitchFamily="34" charset="0"/>
              </a:rPr>
              <a:t> How much data?</a:t>
            </a:r>
          </a:p>
          <a:p>
            <a:pPr eaLnBrk="1" hangingPunct="1">
              <a:buFont typeface="Arial" pitchFamily="34" charset="0"/>
              <a:buChar char="•"/>
            </a:pPr>
            <a:r>
              <a:rPr lang="en-US" sz="2400">
                <a:solidFill>
                  <a:srgbClr val="FFFF00"/>
                </a:solidFill>
                <a:latin typeface="Calibri" pitchFamily="34" charset="0"/>
              </a:rPr>
              <a:t> What is the data?</a:t>
            </a:r>
          </a:p>
        </p:txBody>
      </p:sp>
    </p:spTree>
    <p:extLst>
      <p:ext uri="{BB962C8B-B14F-4D97-AF65-F5344CB8AC3E}">
        <p14:creationId xmlns:p14="http://schemas.microsoft.com/office/powerpoint/2010/main" val="1559005070"/>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4419600" cy="3232150"/>
          </a:xfrm>
          <a:prstGeom prst="rect">
            <a:avLst/>
          </a:prstGeom>
          <a:noFill/>
        </p:spPr>
        <p:txBody>
          <a:bodyPr>
            <a:spAutoFit/>
          </a:bodyPr>
          <a:lstStyle/>
          <a:p>
            <a:pPr>
              <a:defRPr/>
            </a:pPr>
            <a:r>
              <a:rPr lang="en-US" sz="4000" i="1" dirty="0">
                <a:solidFill>
                  <a:srgbClr val="FFFF00"/>
                </a:solidFill>
                <a:latin typeface="Calibri"/>
              </a:rPr>
              <a:t>What is the data?</a:t>
            </a:r>
          </a:p>
          <a:p>
            <a:pPr>
              <a:defRPr/>
            </a:pPr>
            <a:endParaRPr lang="en-US" sz="3600" i="1" dirty="0">
              <a:solidFill>
                <a:srgbClr val="FFFF00"/>
              </a:solidFill>
              <a:latin typeface="Calibri"/>
            </a:endParaRPr>
          </a:p>
          <a:p>
            <a:pPr>
              <a:buFont typeface="Wingdings" pitchFamily="2" charset="2"/>
              <a:buChar char="q"/>
              <a:defRPr/>
            </a:pPr>
            <a:r>
              <a:rPr lang="en-US" sz="2400" i="1" dirty="0">
                <a:solidFill>
                  <a:srgbClr val="EEECE1"/>
                </a:solidFill>
                <a:latin typeface="Calibri"/>
              </a:rPr>
              <a:t> </a:t>
            </a:r>
            <a:r>
              <a:rPr lang="en-US" sz="3200" i="1" dirty="0">
                <a:solidFill>
                  <a:srgbClr val="EEECE1"/>
                </a:solidFill>
                <a:latin typeface="Calibri"/>
              </a:rPr>
              <a:t>Demographic</a:t>
            </a:r>
          </a:p>
          <a:p>
            <a:pPr>
              <a:buFont typeface="Wingdings" pitchFamily="2" charset="2"/>
              <a:buChar char="q"/>
              <a:defRPr/>
            </a:pPr>
            <a:r>
              <a:rPr lang="en-US" sz="3200" i="1" dirty="0">
                <a:solidFill>
                  <a:srgbClr val="EEECE1"/>
                </a:solidFill>
                <a:latin typeface="Calibri"/>
              </a:rPr>
              <a:t> Services</a:t>
            </a:r>
          </a:p>
          <a:p>
            <a:pPr>
              <a:buFont typeface="Wingdings" pitchFamily="2" charset="2"/>
              <a:buChar char="q"/>
              <a:defRPr/>
            </a:pPr>
            <a:r>
              <a:rPr lang="en-US" sz="3200" i="1" dirty="0">
                <a:solidFill>
                  <a:srgbClr val="EEECE1"/>
                </a:solidFill>
                <a:latin typeface="Calibri"/>
              </a:rPr>
              <a:t> Clinical</a:t>
            </a:r>
          </a:p>
          <a:p>
            <a:pPr>
              <a:buFont typeface="Wingdings" pitchFamily="2" charset="2"/>
              <a:buChar char="q"/>
              <a:defRPr/>
            </a:pPr>
            <a:r>
              <a:rPr lang="en-US" sz="3200" i="1" dirty="0">
                <a:solidFill>
                  <a:srgbClr val="EEECE1"/>
                </a:solidFill>
                <a:latin typeface="Calibri"/>
              </a:rPr>
              <a:t> Care Coordination</a:t>
            </a:r>
          </a:p>
        </p:txBody>
      </p:sp>
      <p:pic>
        <p:nvPicPr>
          <p:cNvPr id="55299" name="Picture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24400" y="685800"/>
            <a:ext cx="38719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7923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r>
              <a:rPr lang="en-US" sz="3600" b="1" smtClean="0">
                <a:solidFill>
                  <a:srgbClr val="FFFF00"/>
                </a:solidFill>
                <a:latin typeface="Times New Roman" pitchFamily="18" charset="0"/>
              </a:rPr>
              <a:t>Have respondents </a:t>
            </a:r>
            <a:r>
              <a:rPr lang="en-US" sz="3600" b="1" smtClean="0">
                <a:solidFill>
                  <a:schemeClr val="bg1"/>
                </a:solidFill>
                <a:latin typeface="Times New Roman" pitchFamily="18" charset="0"/>
              </a:rPr>
              <a:t>participated in the design</a:t>
            </a:r>
            <a:r>
              <a:rPr lang="en-US" sz="3600" b="1" smtClean="0">
                <a:solidFill>
                  <a:srgbClr val="FFFF00"/>
                </a:solidFill>
                <a:latin typeface="Times New Roman" pitchFamily="18" charset="0"/>
              </a:rPr>
              <a:t> of e2Hawaii?</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51556" name="TextBox 4"/>
          <p:cNvSpPr txBox="1">
            <a:spLocks noChangeArrowheads="1"/>
          </p:cNvSpPr>
          <p:nvPr/>
        </p:nvSpPr>
        <p:spPr bwMode="auto">
          <a:xfrm>
            <a:off x="457200" y="62484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dirty="0" smtClean="0">
                <a:solidFill>
                  <a:srgbClr val="FFFF00"/>
                </a:solidFill>
              </a:rPr>
              <a:t>88.5%</a:t>
            </a:r>
            <a:r>
              <a:rPr lang="en-US" dirty="0" smtClean="0">
                <a:solidFill>
                  <a:srgbClr val="FFFFFF"/>
                </a:solidFill>
              </a:rPr>
              <a:t> of users provided feedback during the </a:t>
            </a:r>
            <a:r>
              <a:rPr lang="en-US" dirty="0" smtClean="0">
                <a:solidFill>
                  <a:srgbClr val="FFFF00"/>
                </a:solidFill>
              </a:rPr>
              <a:t>customization </a:t>
            </a:r>
            <a:r>
              <a:rPr lang="en-US" dirty="0" smtClean="0">
                <a:solidFill>
                  <a:srgbClr val="FFFFFF"/>
                </a:solidFill>
              </a:rPr>
              <a:t>of e2</a:t>
            </a:r>
            <a:endParaRPr lang="en-US" dirty="0">
              <a:solidFill>
                <a:srgbClr val="FFFFFF"/>
              </a:solidFill>
            </a:endParaRPr>
          </a:p>
        </p:txBody>
      </p:sp>
    </p:spTree>
    <p:extLst>
      <p:ext uri="{BB962C8B-B14F-4D97-AF65-F5344CB8AC3E}">
        <p14:creationId xmlns:p14="http://schemas.microsoft.com/office/powerpoint/2010/main" val="3341880934"/>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4267200" cy="708025"/>
          </a:xfrm>
          <a:prstGeom prst="rect">
            <a:avLst/>
          </a:prstGeom>
          <a:noFill/>
        </p:spPr>
        <p:txBody>
          <a:bodyPr>
            <a:spAutoFit/>
          </a:bodyPr>
          <a:lstStyle/>
          <a:p>
            <a:pPr>
              <a:defRPr/>
            </a:pPr>
            <a:r>
              <a:rPr lang="en-US" sz="4000" i="1" dirty="0">
                <a:solidFill>
                  <a:srgbClr val="FFFF00"/>
                </a:solidFill>
                <a:latin typeface="Calibri"/>
              </a:rPr>
              <a:t>What is the data?</a:t>
            </a:r>
          </a:p>
        </p:txBody>
      </p:sp>
      <p:pic>
        <p:nvPicPr>
          <p:cNvPr id="56323" name="Picture 2" descr="CropperCapture[5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514600"/>
            <a:ext cx="40544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CropperCapture[5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2514600"/>
            <a:ext cx="38862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800" y="2057400"/>
            <a:ext cx="3276600" cy="369888"/>
          </a:xfrm>
          <a:prstGeom prst="rect">
            <a:avLst/>
          </a:prstGeom>
          <a:noFill/>
        </p:spPr>
        <p:txBody>
          <a:bodyPr>
            <a:spAutoFit/>
          </a:bodyPr>
          <a:lstStyle/>
          <a:p>
            <a:pPr>
              <a:defRPr/>
            </a:pPr>
            <a:r>
              <a:rPr lang="en-US" dirty="0">
                <a:solidFill>
                  <a:srgbClr val="EEECE1"/>
                </a:solidFill>
                <a:latin typeface="Calibri"/>
              </a:rPr>
              <a:t>NYC DOHMH MCM Program</a:t>
            </a:r>
          </a:p>
        </p:txBody>
      </p:sp>
      <p:sp>
        <p:nvSpPr>
          <p:cNvPr id="7" name="TextBox 6"/>
          <p:cNvSpPr txBox="1"/>
          <p:nvPr/>
        </p:nvSpPr>
        <p:spPr>
          <a:xfrm>
            <a:off x="4572000" y="2057400"/>
            <a:ext cx="3505200" cy="369888"/>
          </a:xfrm>
          <a:prstGeom prst="rect">
            <a:avLst/>
          </a:prstGeom>
          <a:noFill/>
        </p:spPr>
        <p:txBody>
          <a:bodyPr>
            <a:spAutoFit/>
          </a:bodyPr>
          <a:lstStyle/>
          <a:p>
            <a:pPr>
              <a:defRPr/>
            </a:pPr>
            <a:r>
              <a:rPr lang="en-US" dirty="0">
                <a:solidFill>
                  <a:srgbClr val="EEECE1"/>
                </a:solidFill>
                <a:latin typeface="Calibri"/>
              </a:rPr>
              <a:t>RW Part D WICY Program</a:t>
            </a:r>
          </a:p>
        </p:txBody>
      </p:sp>
      <p:sp>
        <p:nvSpPr>
          <p:cNvPr id="8" name="TextBox 7"/>
          <p:cNvSpPr txBox="1"/>
          <p:nvPr/>
        </p:nvSpPr>
        <p:spPr>
          <a:xfrm>
            <a:off x="685800" y="1143000"/>
            <a:ext cx="7467600" cy="461963"/>
          </a:xfrm>
          <a:prstGeom prst="rect">
            <a:avLst/>
          </a:prstGeom>
          <a:noFill/>
        </p:spPr>
        <p:txBody>
          <a:bodyPr>
            <a:spAutoFit/>
          </a:bodyPr>
          <a:lstStyle/>
          <a:p>
            <a:pPr>
              <a:buFont typeface="Wingdings" pitchFamily="2" charset="2"/>
              <a:buChar char="Ø"/>
              <a:defRPr/>
            </a:pPr>
            <a:r>
              <a:rPr lang="en-US" sz="2400" dirty="0">
                <a:solidFill>
                  <a:srgbClr val="EEECE1"/>
                </a:solidFill>
                <a:latin typeface="Calibri"/>
              </a:rPr>
              <a:t> Often duplicative and derived from common sources</a:t>
            </a:r>
          </a:p>
        </p:txBody>
      </p:sp>
    </p:spTree>
    <p:extLst>
      <p:ext uri="{BB962C8B-B14F-4D97-AF65-F5344CB8AC3E}">
        <p14:creationId xmlns:p14="http://schemas.microsoft.com/office/powerpoint/2010/main" val="277920556"/>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4876800"/>
            <a:ext cx="26193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0" y="1295400"/>
            <a:ext cx="1966913"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 y="3352800"/>
            <a:ext cx="1666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Box 4"/>
          <p:cNvSpPr txBox="1">
            <a:spLocks noChangeArrowheads="1"/>
          </p:cNvSpPr>
          <p:nvPr/>
        </p:nvSpPr>
        <p:spPr bwMode="auto">
          <a:xfrm>
            <a:off x="6096000" y="3276600"/>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b="1">
                <a:solidFill>
                  <a:srgbClr val="FFFF00"/>
                </a:solidFill>
                <a:latin typeface="Calibri" pitchFamily="34" charset="0"/>
              </a:rPr>
              <a:t>EAGLE </a:t>
            </a:r>
            <a:r>
              <a:rPr lang="en-US" sz="3200" b="1">
                <a:solidFill>
                  <a:srgbClr val="FFFF00"/>
                </a:solidFill>
                <a:latin typeface="Freestyle Script" pitchFamily="66" charset="0"/>
              </a:rPr>
              <a:t>gold</a:t>
            </a:r>
            <a:endParaRPr lang="en-US" sz="3200" b="1">
              <a:solidFill>
                <a:srgbClr val="FFFF00"/>
              </a:solidFill>
              <a:latin typeface="Calibri" pitchFamily="34" charset="0"/>
            </a:endParaRPr>
          </a:p>
        </p:txBody>
      </p:sp>
      <p:sp>
        <p:nvSpPr>
          <p:cNvPr id="57350" name="TextBox 5"/>
          <p:cNvSpPr txBox="1">
            <a:spLocks noChangeArrowheads="1"/>
          </p:cNvSpPr>
          <p:nvPr/>
        </p:nvSpPr>
        <p:spPr bwMode="auto">
          <a:xfrm>
            <a:off x="533400" y="2286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i="1">
                <a:solidFill>
                  <a:srgbClr val="FFFF00"/>
                </a:solidFill>
                <a:latin typeface="Calibri" pitchFamily="34" charset="0"/>
              </a:rPr>
              <a:t>A typical workflow process at NYP/Columbia for how a patient gets scheduled, registered, documented in an EMR, and billed.</a:t>
            </a:r>
          </a:p>
        </p:txBody>
      </p:sp>
      <p:sp>
        <p:nvSpPr>
          <p:cNvPr id="57351" name="TextBox 6"/>
          <p:cNvSpPr txBox="1">
            <a:spLocks noChangeArrowheads="1"/>
          </p:cNvSpPr>
          <p:nvPr/>
        </p:nvSpPr>
        <p:spPr bwMode="auto">
          <a:xfrm>
            <a:off x="457200" y="3810000"/>
            <a:ext cx="1938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prstClr val="white"/>
                </a:solidFill>
                <a:latin typeface="Calibri" pitchFamily="34" charset="0"/>
              </a:rPr>
              <a:t>Scheduling system</a:t>
            </a:r>
          </a:p>
        </p:txBody>
      </p:sp>
      <p:sp>
        <p:nvSpPr>
          <p:cNvPr id="57352" name="TextBox 7"/>
          <p:cNvSpPr txBox="1">
            <a:spLocks noChangeArrowheads="1"/>
          </p:cNvSpPr>
          <p:nvPr/>
        </p:nvSpPr>
        <p:spPr bwMode="auto">
          <a:xfrm>
            <a:off x="2971800" y="548640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prstClr val="white"/>
                </a:solidFill>
                <a:latin typeface="Calibri" pitchFamily="34" charset="0"/>
              </a:rPr>
              <a:t>Electronic medical record (EMR)</a:t>
            </a:r>
          </a:p>
        </p:txBody>
      </p:sp>
      <p:sp>
        <p:nvSpPr>
          <p:cNvPr id="57353" name="TextBox 8"/>
          <p:cNvSpPr txBox="1">
            <a:spLocks noChangeArrowheads="1"/>
          </p:cNvSpPr>
          <p:nvPr/>
        </p:nvSpPr>
        <p:spPr bwMode="auto">
          <a:xfrm>
            <a:off x="6048375" y="3886200"/>
            <a:ext cx="309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solidFill>
                  <a:prstClr val="white"/>
                </a:solidFill>
                <a:latin typeface="Calibri" pitchFamily="34" charset="0"/>
              </a:rPr>
              <a:t>Registration and billing system</a:t>
            </a:r>
          </a:p>
        </p:txBody>
      </p:sp>
      <p:cxnSp>
        <p:nvCxnSpPr>
          <p:cNvPr id="11" name="Straight Arrow Connector 10"/>
          <p:cNvCxnSpPr/>
          <p:nvPr/>
        </p:nvCxnSpPr>
        <p:spPr>
          <a:xfrm>
            <a:off x="2590800" y="3581400"/>
            <a:ext cx="3200400" cy="0"/>
          </a:xfrm>
          <a:prstGeom prst="straightConnector1">
            <a:avLst/>
          </a:prstGeom>
          <a:ln w="28575">
            <a:solidFill>
              <a:schemeClr val="bg1"/>
            </a:solidFill>
            <a:headEnd type="arrow"/>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4191000" y="2514600"/>
            <a:ext cx="0" cy="2209800"/>
          </a:xfrm>
          <a:prstGeom prst="straightConnector1">
            <a:avLst/>
          </a:prstGeom>
          <a:ln w="28575">
            <a:solidFill>
              <a:schemeClr val="bg1"/>
            </a:solidFill>
            <a:headEnd type="arrow"/>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5367357"/>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CropperCapture[3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0200"/>
            <a:ext cx="69500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4"/>
          <p:cNvSpPr>
            <a:spLocks noChangeArrowheads="1"/>
          </p:cNvSpPr>
          <p:nvPr/>
        </p:nvSpPr>
        <p:spPr bwMode="auto">
          <a:xfrm>
            <a:off x="609600" y="5334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i="1">
                <a:solidFill>
                  <a:srgbClr val="FFFF00"/>
                </a:solidFill>
                <a:latin typeface="Calibri" pitchFamily="34" charset="0"/>
              </a:rPr>
              <a:t>This is the way it might work in a perfect world….</a:t>
            </a:r>
          </a:p>
        </p:txBody>
      </p:sp>
      <p:cxnSp>
        <p:nvCxnSpPr>
          <p:cNvPr id="7" name="Straight Arrow Connector 6"/>
          <p:cNvCxnSpPr/>
          <p:nvPr/>
        </p:nvCxnSpPr>
        <p:spPr>
          <a:xfrm>
            <a:off x="4267200" y="2133600"/>
            <a:ext cx="1981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58373"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1676400"/>
            <a:ext cx="180022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211025"/>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descr="CropperCapture[3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09600"/>
            <a:ext cx="65579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3048000" y="2514600"/>
            <a:ext cx="2514600" cy="12954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62400" y="1143000"/>
            <a:ext cx="1905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5939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9600" y="685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8800" y="3048000"/>
            <a:ext cx="29337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38800" y="4724400"/>
            <a:ext cx="2971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48400" y="685800"/>
            <a:ext cx="154305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66188"/>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9" descr="CropperCapture[4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685800"/>
            <a:ext cx="5535613"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 descr="http://www.cclockwood.com/stockimages/1280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2590800"/>
            <a:ext cx="2895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578154"/>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457200" y="381000"/>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i="1">
                <a:solidFill>
                  <a:srgbClr val="FFFF00"/>
                </a:solidFill>
                <a:latin typeface="Calibri" pitchFamily="34" charset="0"/>
              </a:rPr>
              <a:t>This is the way NYP/Columbia is making it work in the ‘real’ world of competing institutional priorities</a:t>
            </a:r>
          </a:p>
        </p:txBody>
      </p:sp>
      <p:pic>
        <p:nvPicPr>
          <p:cNvPr id="61443" name="Picture 2" descr="CropperCapture[3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24000"/>
            <a:ext cx="69500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3276600" y="3581400"/>
            <a:ext cx="1828800" cy="1219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10400" y="5105400"/>
            <a:ext cx="457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61446"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66025" y="4419600"/>
            <a:ext cx="14255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13" descr="flat_bar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4400" y="4953000"/>
            <a:ext cx="2233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606886"/>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3276600" cy="461963"/>
          </a:xfrm>
          <a:prstGeom prst="rect">
            <a:avLst/>
          </a:prstGeom>
          <a:noFill/>
        </p:spPr>
        <p:txBody>
          <a:bodyPr>
            <a:spAutoFit/>
          </a:bodyPr>
          <a:lstStyle/>
          <a:p>
            <a:pPr>
              <a:defRPr/>
            </a:pPr>
            <a:r>
              <a:rPr lang="en-US" sz="2400" i="1" dirty="0">
                <a:solidFill>
                  <a:srgbClr val="FFFF00"/>
                </a:solidFill>
                <a:latin typeface="Calibri"/>
              </a:rPr>
              <a:t>To quickly recap….</a:t>
            </a:r>
          </a:p>
        </p:txBody>
      </p:sp>
      <p:pic>
        <p:nvPicPr>
          <p:cNvPr id="6246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066800"/>
            <a:ext cx="35052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2" descr="http://www.cclockwood.com/stockimages/12807.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76800" y="1066800"/>
            <a:ext cx="35941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3962400" y="2514600"/>
            <a:ext cx="762000"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pic>
        <p:nvPicPr>
          <p:cNvPr id="62470" name="Picture 11" descr="CropperCapture[41].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4400" y="4648200"/>
            <a:ext cx="289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953000" y="4724400"/>
            <a:ext cx="26146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a:xfrm flipH="1">
            <a:off x="2667000" y="3581400"/>
            <a:ext cx="1676400" cy="990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343400" y="2514600"/>
            <a:ext cx="0" cy="1066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343400" y="3581400"/>
            <a:ext cx="1600200" cy="990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113394"/>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ChangeArrowheads="1"/>
          </p:cNvSpPr>
          <p:nvPr/>
        </p:nvSpPr>
        <p:spPr bwMode="auto">
          <a:xfrm>
            <a:off x="381000" y="2667000"/>
            <a:ext cx="8229600" cy="1143000"/>
          </a:xfrm>
          <a:prstGeom prst="rect">
            <a:avLst/>
          </a:prstGeom>
          <a:noFill/>
          <a:ln w="9525">
            <a:noFill/>
            <a:miter lim="800000"/>
            <a:headEnd/>
            <a:tailEnd/>
          </a:ln>
          <a:effectLst/>
        </p:spPr>
        <p:txBody>
          <a:bodyPr anchor="ctr"/>
          <a:lstStyle/>
          <a:p>
            <a:pPr algn="ctr">
              <a:defRPr/>
            </a:pPr>
            <a:r>
              <a:rPr lang="en-US" sz="5400" i="1" dirty="0">
                <a:solidFill>
                  <a:prstClr val="white"/>
                </a:solidFill>
                <a:effectLst>
                  <a:outerShdw blurRad="38100" dist="38100" dir="2700000" algn="tl">
                    <a:srgbClr val="000000"/>
                  </a:outerShdw>
                </a:effectLst>
                <a:latin typeface="Arial" charset="0"/>
                <a:ea typeface="Geneva" charset="-128"/>
              </a:rPr>
              <a:t> </a:t>
            </a:r>
            <a:r>
              <a:rPr lang="en-US" sz="5400" dirty="0">
                <a:solidFill>
                  <a:prstClr val="white"/>
                </a:solidFill>
                <a:effectLst>
                  <a:outerShdw blurRad="38100" dist="38100" dir="2700000" algn="tl">
                    <a:srgbClr val="000000"/>
                  </a:outerShdw>
                </a:effectLst>
                <a:latin typeface="Arial" charset="0"/>
                <a:ea typeface="Geneva" charset="-128"/>
              </a:rPr>
              <a:t/>
            </a:r>
            <a:br>
              <a:rPr lang="en-US" sz="5400" dirty="0">
                <a:solidFill>
                  <a:prstClr val="white"/>
                </a:solidFill>
                <a:effectLst>
                  <a:outerShdw blurRad="38100" dist="38100" dir="2700000" algn="tl">
                    <a:srgbClr val="000000"/>
                  </a:outerShdw>
                </a:effectLst>
                <a:latin typeface="Arial" charset="0"/>
                <a:ea typeface="Geneva" charset="-128"/>
              </a:rPr>
            </a:br>
            <a:r>
              <a:rPr lang="en-US" sz="4000" dirty="0">
                <a:solidFill>
                  <a:prstClr val="white"/>
                </a:solidFill>
                <a:effectLst>
                  <a:outerShdw blurRad="38100" dist="38100" dir="2700000" algn="tl">
                    <a:srgbClr val="000000"/>
                  </a:outerShdw>
                </a:effectLst>
                <a:latin typeface="Arial" charset="0"/>
                <a:ea typeface="Geneva" charset="-128"/>
              </a:rPr>
              <a:t/>
            </a:r>
            <a:br>
              <a:rPr lang="en-US" sz="4000" dirty="0">
                <a:solidFill>
                  <a:prstClr val="white"/>
                </a:solidFill>
                <a:effectLst>
                  <a:outerShdw blurRad="38100" dist="38100" dir="2700000" algn="tl">
                    <a:srgbClr val="000000"/>
                  </a:outerShdw>
                </a:effectLst>
                <a:latin typeface="Arial" charset="0"/>
                <a:ea typeface="Geneva" charset="-128"/>
              </a:rPr>
            </a:br>
            <a:r>
              <a:rPr lang="en-US" sz="2000" dirty="0">
                <a:solidFill>
                  <a:prstClr val="white"/>
                </a:solidFill>
                <a:effectLst>
                  <a:outerShdw blurRad="38100" dist="38100" dir="2700000" algn="tl">
                    <a:srgbClr val="000000"/>
                  </a:outerShdw>
                </a:effectLst>
                <a:latin typeface="Arial" charset="0"/>
                <a:ea typeface="Geneva" charset="-128"/>
              </a:rPr>
              <a:t>Electronic Comprehensive Outcomes Measurement Program </a:t>
            </a:r>
            <a:br>
              <a:rPr lang="en-US" sz="2000" dirty="0">
                <a:solidFill>
                  <a:prstClr val="white"/>
                </a:solidFill>
                <a:effectLst>
                  <a:outerShdw blurRad="38100" dist="38100" dir="2700000" algn="tl">
                    <a:srgbClr val="000000"/>
                  </a:outerShdw>
                </a:effectLst>
                <a:latin typeface="Arial" charset="0"/>
                <a:ea typeface="Geneva" charset="-128"/>
              </a:rPr>
            </a:br>
            <a:r>
              <a:rPr lang="en-US" sz="2000" dirty="0">
                <a:solidFill>
                  <a:prstClr val="white"/>
                </a:solidFill>
                <a:effectLst>
                  <a:outerShdw blurRad="38100" dist="38100" dir="2700000" algn="tl">
                    <a:srgbClr val="000000"/>
                  </a:outerShdw>
                </a:effectLst>
                <a:latin typeface="Arial" charset="0"/>
                <a:ea typeface="Geneva" charset="-128"/>
              </a:rPr>
              <a:t>for Accountability and </a:t>
            </a:r>
            <a:r>
              <a:rPr lang="en-US" sz="2000" b="1" i="1" dirty="0">
                <a:solidFill>
                  <a:prstClr val="white"/>
                </a:solidFill>
                <a:effectLst>
                  <a:outerShdw blurRad="38100" dist="38100" dir="2700000" algn="tl">
                    <a:srgbClr val="000000"/>
                  </a:outerShdw>
                </a:effectLst>
                <a:latin typeface="Arial" charset="0"/>
                <a:ea typeface="Geneva" charset="-128"/>
              </a:rPr>
              <a:t>Success (e2)</a:t>
            </a:r>
            <a:br>
              <a:rPr lang="en-US" sz="2000" b="1" i="1" dirty="0">
                <a:solidFill>
                  <a:prstClr val="white"/>
                </a:solidFill>
                <a:effectLst>
                  <a:outerShdw blurRad="38100" dist="38100" dir="2700000" algn="tl">
                    <a:srgbClr val="000000"/>
                  </a:outerShdw>
                </a:effectLst>
                <a:latin typeface="Arial" charset="0"/>
                <a:ea typeface="Geneva" charset="-128"/>
              </a:rPr>
            </a:br>
            <a:r>
              <a:rPr lang="en-US" sz="2000" b="1" i="1" dirty="0">
                <a:solidFill>
                  <a:prstClr val="white"/>
                </a:solidFill>
                <a:effectLst>
                  <a:outerShdw blurRad="38100" dist="38100" dir="2700000" algn="tl">
                    <a:srgbClr val="000000"/>
                  </a:outerShdw>
                </a:effectLst>
                <a:latin typeface="Arial" charset="0"/>
                <a:ea typeface="Geneva" charset="-128"/>
              </a:rPr>
              <a:t/>
            </a:r>
            <a:br>
              <a:rPr lang="en-US" sz="2000" b="1" i="1" dirty="0">
                <a:solidFill>
                  <a:prstClr val="white"/>
                </a:solidFill>
                <a:effectLst>
                  <a:outerShdw blurRad="38100" dist="38100" dir="2700000" algn="tl">
                    <a:srgbClr val="000000"/>
                  </a:outerShdw>
                </a:effectLst>
                <a:latin typeface="Arial" charset="0"/>
                <a:ea typeface="Geneva" charset="-128"/>
              </a:rPr>
            </a:br>
            <a:r>
              <a:rPr lang="en-US" sz="2000" b="1" i="1" dirty="0">
                <a:solidFill>
                  <a:prstClr val="white"/>
                </a:solidFill>
                <a:effectLst>
                  <a:outerShdw blurRad="38100" dist="38100" dir="2700000" algn="tl">
                    <a:srgbClr val="000000"/>
                  </a:outerShdw>
                </a:effectLst>
                <a:latin typeface="Arial" charset="0"/>
                <a:ea typeface="Geneva" charset="-128"/>
              </a:rPr>
              <a:t/>
            </a:r>
            <a:br>
              <a:rPr lang="en-US" sz="2000" b="1" i="1" dirty="0">
                <a:solidFill>
                  <a:prstClr val="white"/>
                </a:solidFill>
                <a:effectLst>
                  <a:outerShdw blurRad="38100" dist="38100" dir="2700000" algn="tl">
                    <a:srgbClr val="000000"/>
                  </a:outerShdw>
                </a:effectLst>
                <a:latin typeface="Arial" charset="0"/>
                <a:ea typeface="Geneva" charset="-128"/>
              </a:rPr>
            </a:br>
            <a:r>
              <a:rPr lang="en-US" sz="2000" dirty="0">
                <a:solidFill>
                  <a:prstClr val="white"/>
                </a:solidFill>
                <a:effectLst>
                  <a:outerShdw blurRad="38100" dist="38100" dir="2700000" algn="tl">
                    <a:srgbClr val="000000"/>
                  </a:outerShdw>
                </a:effectLst>
                <a:latin typeface="Arial" charset="0"/>
                <a:ea typeface="Geneva" charset="-128"/>
              </a:rPr>
              <a:t>Developed by </a:t>
            </a:r>
            <a:br>
              <a:rPr lang="en-US" sz="2000" dirty="0">
                <a:solidFill>
                  <a:prstClr val="white"/>
                </a:solidFill>
                <a:effectLst>
                  <a:outerShdw blurRad="38100" dist="38100" dir="2700000" algn="tl">
                    <a:srgbClr val="000000"/>
                  </a:outerShdw>
                </a:effectLst>
                <a:latin typeface="Arial" charset="0"/>
                <a:ea typeface="Geneva" charset="-128"/>
              </a:rPr>
            </a:br>
            <a:r>
              <a:rPr lang="en-US" sz="2000" dirty="0">
                <a:solidFill>
                  <a:prstClr val="white"/>
                </a:solidFill>
                <a:effectLst>
                  <a:outerShdw blurRad="38100" dist="38100" dir="2700000" algn="tl">
                    <a:srgbClr val="000000"/>
                  </a:outerShdw>
                </a:effectLst>
                <a:latin typeface="Arial" charset="0"/>
                <a:ea typeface="Geneva" charset="-128"/>
              </a:rPr>
              <a:t>RDE Systems, LLC</a:t>
            </a:r>
          </a:p>
          <a:p>
            <a:pPr algn="ctr">
              <a:defRPr/>
            </a:pPr>
            <a:endParaRPr lang="en-US" sz="2000" dirty="0">
              <a:solidFill>
                <a:prstClr val="white"/>
              </a:solidFill>
              <a:effectLst>
                <a:outerShdw blurRad="38100" dist="38100" dir="2700000" algn="tl">
                  <a:srgbClr val="000000"/>
                </a:outerShdw>
              </a:effectLst>
              <a:latin typeface="Arial" charset="0"/>
              <a:ea typeface="Geneva" charset="-128"/>
            </a:endParaRPr>
          </a:p>
          <a:p>
            <a:pPr algn="ctr">
              <a:defRPr/>
            </a:pPr>
            <a:endParaRPr lang="en-US" sz="2000" dirty="0">
              <a:solidFill>
                <a:prstClr val="white"/>
              </a:solidFill>
              <a:effectLst>
                <a:outerShdw blurRad="38100" dist="38100" dir="2700000" algn="tl">
                  <a:srgbClr val="000000"/>
                </a:outerShdw>
              </a:effectLst>
              <a:latin typeface="Arial" charset="0"/>
              <a:ea typeface="Geneva" charset="-128"/>
            </a:endParaRPr>
          </a:p>
          <a:p>
            <a:pPr algn="ctr">
              <a:defRPr/>
            </a:pPr>
            <a:r>
              <a:rPr lang="en-US" sz="2800" i="1" dirty="0">
                <a:solidFill>
                  <a:prstClr val="white"/>
                </a:solidFill>
                <a:effectLst>
                  <a:outerShdw blurRad="38100" dist="38100" dir="2700000" algn="tl">
                    <a:srgbClr val="000000"/>
                  </a:outerShdw>
                </a:effectLst>
                <a:latin typeface="Arial" charset="0"/>
                <a:ea typeface="Geneva" charset="-128"/>
              </a:rPr>
              <a:t>A System </a:t>
            </a:r>
            <a:r>
              <a:rPr lang="en-US" sz="2800" b="1" i="1" dirty="0">
                <a:solidFill>
                  <a:prstClr val="white"/>
                </a:solidFill>
                <a:effectLst>
                  <a:outerShdw blurRad="38100" dist="38100" dir="2700000" algn="tl">
                    <a:srgbClr val="000000"/>
                  </a:outerShdw>
                </a:effectLst>
                <a:latin typeface="Arial" charset="0"/>
                <a:ea typeface="Geneva" charset="-128"/>
              </a:rPr>
              <a:t>and </a:t>
            </a:r>
            <a:r>
              <a:rPr lang="en-US" sz="2800" i="1" dirty="0">
                <a:solidFill>
                  <a:prstClr val="white"/>
                </a:solidFill>
                <a:effectLst>
                  <a:outerShdw blurRad="38100" dist="38100" dir="2700000" algn="tl">
                    <a:srgbClr val="000000"/>
                  </a:outerShdw>
                </a:effectLst>
                <a:latin typeface="Arial" charset="0"/>
                <a:ea typeface="Geneva" charset="-128"/>
              </a:rPr>
              <a:t>an Approach</a:t>
            </a:r>
          </a:p>
        </p:txBody>
      </p:sp>
      <p:pic>
        <p:nvPicPr>
          <p:cNvPr id="63491" name="Picture 3" descr="backgrou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43000" y="1295400"/>
            <a:ext cx="669925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115057"/>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7"/>
          <p:cNvGrpSpPr>
            <a:grpSpLocks/>
          </p:cNvGrpSpPr>
          <p:nvPr/>
        </p:nvGrpSpPr>
        <p:grpSpPr bwMode="auto">
          <a:xfrm>
            <a:off x="990600" y="1981200"/>
            <a:ext cx="4038600" cy="990600"/>
            <a:chOff x="990600" y="1981200"/>
            <a:chExt cx="4038600" cy="990600"/>
          </a:xfrm>
        </p:grpSpPr>
        <p:pic>
          <p:nvPicPr>
            <p:cNvPr id="64611" name="Picture 1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22860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612" name="Text Box 15"/>
            <p:cNvSpPr txBox="1">
              <a:spLocks noChangeArrowheads="1"/>
            </p:cNvSpPr>
            <p:nvPr/>
          </p:nvSpPr>
          <p:spPr bwMode="auto">
            <a:xfrm>
              <a:off x="990600" y="1981200"/>
              <a:ext cx="2308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solidFill>
                    <a:srgbClr val="000000"/>
                  </a:solidFill>
                </a:rPr>
                <a:t>InfoNet</a:t>
              </a:r>
              <a:r>
                <a:rPr lang="en-US" sz="1000">
                  <a:solidFill>
                    <a:srgbClr val="000000"/>
                  </a:solidFill>
                </a:rPr>
                <a:t> / Clinical Applications / VPN</a:t>
              </a:r>
            </a:p>
          </p:txBody>
        </p:sp>
        <p:sp>
          <p:nvSpPr>
            <p:cNvPr id="64613" name="Line 61"/>
            <p:cNvSpPr>
              <a:spLocks noChangeShapeType="1"/>
            </p:cNvSpPr>
            <p:nvPr/>
          </p:nvSpPr>
          <p:spPr bwMode="auto">
            <a:xfrm>
              <a:off x="2514600" y="2667000"/>
              <a:ext cx="2514600" cy="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spAutoFit/>
            </a:bodyPr>
            <a:lstStyle/>
            <a:p>
              <a:endParaRPr lang="en-US">
                <a:solidFill>
                  <a:prstClr val="black"/>
                </a:solidFill>
              </a:endParaRPr>
            </a:p>
          </p:txBody>
        </p:sp>
      </p:grpSp>
      <p:sp>
        <p:nvSpPr>
          <p:cNvPr id="64515" name="Text Box 32"/>
          <p:cNvSpPr txBox="1">
            <a:spLocks noChangeArrowheads="1"/>
          </p:cNvSpPr>
          <p:nvPr/>
        </p:nvSpPr>
        <p:spPr bwMode="auto">
          <a:xfrm>
            <a:off x="5334000" y="1066800"/>
            <a:ext cx="137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solidFill>
                  <a:srgbClr val="000000"/>
                </a:solidFill>
              </a:rPr>
              <a:t>SunGard</a:t>
            </a:r>
          </a:p>
        </p:txBody>
      </p:sp>
      <p:sp>
        <p:nvSpPr>
          <p:cNvPr id="64516" name="Rectangle 132"/>
          <p:cNvSpPr>
            <a:spLocks noChangeArrowheads="1"/>
          </p:cNvSpPr>
          <p:nvPr/>
        </p:nvSpPr>
        <p:spPr bwMode="auto">
          <a:xfrm>
            <a:off x="3505200" y="5029200"/>
            <a:ext cx="18002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a:r>
              <a:rPr lang="en-US" sz="1000">
                <a:solidFill>
                  <a:srgbClr val="000000"/>
                </a:solidFill>
              </a:rPr>
              <a:t>ASSET# 72258</a:t>
            </a:r>
          </a:p>
          <a:p>
            <a:pPr algn="ctr"/>
            <a:r>
              <a:rPr lang="en-US" sz="1000">
                <a:solidFill>
                  <a:srgbClr val="000000"/>
                </a:solidFill>
              </a:rPr>
              <a:t>NYSGECOMPIIS</a:t>
            </a:r>
          </a:p>
          <a:p>
            <a:pPr algn="ctr"/>
            <a:r>
              <a:rPr lang="en-US" sz="1000">
                <a:solidFill>
                  <a:srgbClr val="000000"/>
                </a:solidFill>
              </a:rPr>
              <a:t>IP: 10.178.22.224</a:t>
            </a:r>
          </a:p>
          <a:p>
            <a:pPr algn="ctr"/>
            <a:r>
              <a:rPr lang="en-US" sz="1000">
                <a:solidFill>
                  <a:srgbClr val="000000"/>
                </a:solidFill>
              </a:rPr>
              <a:t>DNS: eCOMPAS.nyp.org</a:t>
            </a:r>
          </a:p>
          <a:p>
            <a:pPr algn="ctr"/>
            <a:r>
              <a:rPr lang="en-US" sz="1000">
                <a:solidFill>
                  <a:srgbClr val="000000"/>
                </a:solidFill>
              </a:rPr>
              <a:t> </a:t>
            </a:r>
          </a:p>
          <a:p>
            <a:pPr algn="ctr"/>
            <a:r>
              <a:rPr lang="en-US" sz="1000">
                <a:solidFill>
                  <a:srgbClr val="000000"/>
                </a:solidFill>
              </a:rPr>
              <a:t> </a:t>
            </a:r>
          </a:p>
          <a:p>
            <a:pPr algn="ctr"/>
            <a:r>
              <a:rPr lang="en-US" sz="1000">
                <a:solidFill>
                  <a:srgbClr val="000000"/>
                </a:solidFill>
              </a:rPr>
              <a:t>ASSET# 72259</a:t>
            </a:r>
          </a:p>
          <a:p>
            <a:pPr algn="ctr"/>
            <a:r>
              <a:rPr lang="en-US" sz="1000">
                <a:solidFill>
                  <a:srgbClr val="000000"/>
                </a:solidFill>
              </a:rPr>
              <a:t>NYSGECOMPTEST</a:t>
            </a:r>
          </a:p>
          <a:p>
            <a:pPr algn="ctr"/>
            <a:r>
              <a:rPr lang="en-US" sz="1000">
                <a:solidFill>
                  <a:srgbClr val="000000"/>
                </a:solidFill>
              </a:rPr>
              <a:t>IP: 10.178.22.223</a:t>
            </a:r>
          </a:p>
          <a:p>
            <a:pPr algn="ctr"/>
            <a:r>
              <a:rPr lang="en-US" sz="1000">
                <a:solidFill>
                  <a:srgbClr val="000000"/>
                </a:solidFill>
              </a:rPr>
              <a:t>DNS: eCOMPAStest.nyp.org</a:t>
            </a:r>
          </a:p>
        </p:txBody>
      </p:sp>
      <p:cxnSp>
        <p:nvCxnSpPr>
          <p:cNvPr id="64517" name="AutoShape 186"/>
          <p:cNvCxnSpPr>
            <a:cxnSpLocks noChangeShapeType="1"/>
            <a:stCxn id="64550" idx="2"/>
            <a:endCxn id="64550" idx="2"/>
          </p:cNvCxnSpPr>
          <p:nvPr/>
        </p:nvCxnSpPr>
        <p:spPr bwMode="auto">
          <a:xfrm rot="16200000" flipH="1">
            <a:off x="4572000" y="6629400"/>
            <a:ext cx="1588" cy="1588"/>
          </a:xfrm>
          <a:prstGeom prst="bentConnector3">
            <a:avLst>
              <a:gd name="adj1" fmla="val 14400005"/>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type="triangle" w="med" len="med"/>
              </a14:hiddenLine>
            </a:ext>
          </a:extLst>
        </p:spPr>
      </p:cxnSp>
      <p:grpSp>
        <p:nvGrpSpPr>
          <p:cNvPr id="3" name="Group 453"/>
          <p:cNvGrpSpPr>
            <a:grpSpLocks/>
          </p:cNvGrpSpPr>
          <p:nvPr/>
        </p:nvGrpSpPr>
        <p:grpSpPr bwMode="auto">
          <a:xfrm>
            <a:off x="7086600" y="3733800"/>
            <a:ext cx="1317625" cy="2209800"/>
            <a:chOff x="7086600" y="3733800"/>
            <a:chExt cx="1317625" cy="2209800"/>
          </a:xfrm>
        </p:grpSpPr>
        <p:grpSp>
          <p:nvGrpSpPr>
            <p:cNvPr id="64557" name="Group 136"/>
            <p:cNvGrpSpPr>
              <a:grpSpLocks noChangeAspect="1"/>
            </p:cNvGrpSpPr>
            <p:nvPr/>
          </p:nvGrpSpPr>
          <p:grpSpPr bwMode="auto">
            <a:xfrm>
              <a:off x="7391400" y="4114800"/>
              <a:ext cx="762000" cy="457200"/>
              <a:chOff x="4896" y="1968"/>
              <a:chExt cx="240" cy="288"/>
            </a:xfrm>
          </p:grpSpPr>
          <p:sp>
            <p:nvSpPr>
              <p:cNvPr id="64562" name="AutoShape 135"/>
              <p:cNvSpPr>
                <a:spLocks noChangeAspect="1" noChangeArrowheads="1" noTextEdit="1"/>
              </p:cNvSpPr>
              <p:nvPr/>
            </p:nvSpPr>
            <p:spPr bwMode="auto">
              <a:xfrm>
                <a:off x="4896" y="1968"/>
                <a:ext cx="240" cy="2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prstClr val="black"/>
                  </a:solidFill>
                </a:endParaRPr>
              </a:p>
            </p:txBody>
          </p:sp>
          <p:grpSp>
            <p:nvGrpSpPr>
              <p:cNvPr id="64563" name="Group 152"/>
              <p:cNvGrpSpPr>
                <a:grpSpLocks/>
              </p:cNvGrpSpPr>
              <p:nvPr/>
            </p:nvGrpSpPr>
            <p:grpSpPr bwMode="auto">
              <a:xfrm>
                <a:off x="4897" y="1969"/>
                <a:ext cx="238" cy="286"/>
                <a:chOff x="4897" y="1969"/>
                <a:chExt cx="238" cy="286"/>
              </a:xfrm>
            </p:grpSpPr>
            <p:sp>
              <p:nvSpPr>
                <p:cNvPr id="64596" name="Freeform 137"/>
                <p:cNvSpPr>
                  <a:spLocks/>
                </p:cNvSpPr>
                <p:nvPr/>
              </p:nvSpPr>
              <p:spPr bwMode="auto">
                <a:xfrm>
                  <a:off x="4897" y="2017"/>
                  <a:ext cx="184" cy="238"/>
                </a:xfrm>
                <a:custGeom>
                  <a:avLst/>
                  <a:gdLst>
                    <a:gd name="T0" fmla="*/ 0 w 184"/>
                    <a:gd name="T1" fmla="*/ 0 h 238"/>
                    <a:gd name="T2" fmla="*/ 0 w 184"/>
                    <a:gd name="T3" fmla="*/ 238 h 238"/>
                    <a:gd name="T4" fmla="*/ 184 w 184"/>
                    <a:gd name="T5" fmla="*/ 238 h 238"/>
                    <a:gd name="T6" fmla="*/ 184 w 184"/>
                    <a:gd name="T7" fmla="*/ 0 h 238"/>
                    <a:gd name="T8" fmla="*/ 0 w 184"/>
                    <a:gd name="T9" fmla="*/ 0 h 238"/>
                    <a:gd name="T10" fmla="*/ 0 w 184"/>
                    <a:gd name="T11" fmla="*/ 0 h 238"/>
                    <a:gd name="T12" fmla="*/ 0 60000 65536"/>
                    <a:gd name="T13" fmla="*/ 0 60000 65536"/>
                    <a:gd name="T14" fmla="*/ 0 60000 65536"/>
                    <a:gd name="T15" fmla="*/ 0 60000 65536"/>
                    <a:gd name="T16" fmla="*/ 0 60000 65536"/>
                    <a:gd name="T17" fmla="*/ 0 60000 65536"/>
                    <a:gd name="T18" fmla="*/ 0 w 184"/>
                    <a:gd name="T19" fmla="*/ 0 h 238"/>
                    <a:gd name="T20" fmla="*/ 184 w 184"/>
                    <a:gd name="T21" fmla="*/ 238 h 238"/>
                  </a:gdLst>
                  <a:ahLst/>
                  <a:cxnLst>
                    <a:cxn ang="T12">
                      <a:pos x="T0" y="T1"/>
                    </a:cxn>
                    <a:cxn ang="T13">
                      <a:pos x="T2" y="T3"/>
                    </a:cxn>
                    <a:cxn ang="T14">
                      <a:pos x="T4" y="T5"/>
                    </a:cxn>
                    <a:cxn ang="T15">
                      <a:pos x="T6" y="T7"/>
                    </a:cxn>
                    <a:cxn ang="T16">
                      <a:pos x="T8" y="T9"/>
                    </a:cxn>
                    <a:cxn ang="T17">
                      <a:pos x="T10" y="T11"/>
                    </a:cxn>
                  </a:cxnLst>
                  <a:rect l="T18" t="T19" r="T20" b="T21"/>
                  <a:pathLst>
                    <a:path w="184" h="238">
                      <a:moveTo>
                        <a:pt x="0" y="0"/>
                      </a:moveTo>
                      <a:lnTo>
                        <a:pt x="0" y="238"/>
                      </a:lnTo>
                      <a:lnTo>
                        <a:pt x="184" y="238"/>
                      </a:lnTo>
                      <a:lnTo>
                        <a:pt x="184" y="0"/>
                      </a:lnTo>
                      <a:lnTo>
                        <a:pt x="0" y="0"/>
                      </a:lnTo>
                      <a:close/>
                    </a:path>
                  </a:pathLst>
                </a:custGeom>
                <a:solidFill>
                  <a:srgbClr val="CCFFCC"/>
                </a:solidFill>
                <a:ln w="3175">
                  <a:solidFill>
                    <a:srgbClr val="4A4936"/>
                  </a:solidFill>
                  <a:round/>
                  <a:headEnd/>
                  <a:tailEnd/>
                </a:ln>
              </p:spPr>
              <p:txBody>
                <a:bodyPr/>
                <a:lstStyle/>
                <a:p>
                  <a:endParaRPr lang="en-US">
                    <a:solidFill>
                      <a:prstClr val="black"/>
                    </a:solidFill>
                  </a:endParaRPr>
                </a:p>
              </p:txBody>
            </p:sp>
            <p:sp>
              <p:nvSpPr>
                <p:cNvPr id="64597" name="Freeform 138"/>
                <p:cNvSpPr>
                  <a:spLocks/>
                </p:cNvSpPr>
                <p:nvPr/>
              </p:nvSpPr>
              <p:spPr bwMode="auto">
                <a:xfrm>
                  <a:off x="4897" y="1969"/>
                  <a:ext cx="238" cy="48"/>
                </a:xfrm>
                <a:custGeom>
                  <a:avLst/>
                  <a:gdLst>
                    <a:gd name="T0" fmla="*/ 0 w 238"/>
                    <a:gd name="T1" fmla="*/ 48 h 48"/>
                    <a:gd name="T2" fmla="*/ 54 w 238"/>
                    <a:gd name="T3" fmla="*/ 0 h 48"/>
                    <a:gd name="T4" fmla="*/ 238 w 238"/>
                    <a:gd name="T5" fmla="*/ 0 h 48"/>
                    <a:gd name="T6" fmla="*/ 184 w 238"/>
                    <a:gd name="T7" fmla="*/ 48 h 48"/>
                    <a:gd name="T8" fmla="*/ 0 w 238"/>
                    <a:gd name="T9" fmla="*/ 48 h 48"/>
                    <a:gd name="T10" fmla="*/ 0 w 238"/>
                    <a:gd name="T11" fmla="*/ 48 h 48"/>
                    <a:gd name="T12" fmla="*/ 0 60000 65536"/>
                    <a:gd name="T13" fmla="*/ 0 60000 65536"/>
                    <a:gd name="T14" fmla="*/ 0 60000 65536"/>
                    <a:gd name="T15" fmla="*/ 0 60000 65536"/>
                    <a:gd name="T16" fmla="*/ 0 60000 65536"/>
                    <a:gd name="T17" fmla="*/ 0 60000 65536"/>
                    <a:gd name="T18" fmla="*/ 0 w 238"/>
                    <a:gd name="T19" fmla="*/ 0 h 48"/>
                    <a:gd name="T20" fmla="*/ 238 w 23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38" h="48">
                      <a:moveTo>
                        <a:pt x="0" y="48"/>
                      </a:moveTo>
                      <a:lnTo>
                        <a:pt x="54" y="0"/>
                      </a:lnTo>
                      <a:lnTo>
                        <a:pt x="238" y="0"/>
                      </a:lnTo>
                      <a:lnTo>
                        <a:pt x="184" y="48"/>
                      </a:lnTo>
                      <a:lnTo>
                        <a:pt x="0" y="48"/>
                      </a:lnTo>
                      <a:close/>
                    </a:path>
                  </a:pathLst>
                </a:custGeom>
                <a:solidFill>
                  <a:srgbClr val="CCFFCC"/>
                </a:solidFill>
                <a:ln w="3175">
                  <a:solidFill>
                    <a:srgbClr val="4A4936"/>
                  </a:solidFill>
                  <a:round/>
                  <a:headEnd/>
                  <a:tailEnd/>
                </a:ln>
              </p:spPr>
              <p:txBody>
                <a:bodyPr/>
                <a:lstStyle/>
                <a:p>
                  <a:endParaRPr lang="en-US">
                    <a:solidFill>
                      <a:prstClr val="black"/>
                    </a:solidFill>
                  </a:endParaRPr>
                </a:p>
              </p:txBody>
            </p:sp>
            <p:sp>
              <p:nvSpPr>
                <p:cNvPr id="64598" name="Freeform 139"/>
                <p:cNvSpPr>
                  <a:spLocks/>
                </p:cNvSpPr>
                <p:nvPr/>
              </p:nvSpPr>
              <p:spPr bwMode="auto">
                <a:xfrm>
                  <a:off x="5081" y="1969"/>
                  <a:ext cx="54" cy="286"/>
                </a:xfrm>
                <a:custGeom>
                  <a:avLst/>
                  <a:gdLst>
                    <a:gd name="T0" fmla="*/ 0 w 54"/>
                    <a:gd name="T1" fmla="*/ 286 h 286"/>
                    <a:gd name="T2" fmla="*/ 54 w 54"/>
                    <a:gd name="T3" fmla="*/ 238 h 286"/>
                    <a:gd name="T4" fmla="*/ 54 w 54"/>
                    <a:gd name="T5" fmla="*/ 0 h 286"/>
                    <a:gd name="T6" fmla="*/ 0 w 54"/>
                    <a:gd name="T7" fmla="*/ 48 h 286"/>
                    <a:gd name="T8" fmla="*/ 0 w 54"/>
                    <a:gd name="T9" fmla="*/ 286 h 286"/>
                    <a:gd name="T10" fmla="*/ 0 w 54"/>
                    <a:gd name="T11" fmla="*/ 286 h 286"/>
                    <a:gd name="T12" fmla="*/ 0 60000 65536"/>
                    <a:gd name="T13" fmla="*/ 0 60000 65536"/>
                    <a:gd name="T14" fmla="*/ 0 60000 65536"/>
                    <a:gd name="T15" fmla="*/ 0 60000 65536"/>
                    <a:gd name="T16" fmla="*/ 0 60000 65536"/>
                    <a:gd name="T17" fmla="*/ 0 60000 65536"/>
                    <a:gd name="T18" fmla="*/ 0 w 54"/>
                    <a:gd name="T19" fmla="*/ 0 h 286"/>
                    <a:gd name="T20" fmla="*/ 54 w 54"/>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54" h="286">
                      <a:moveTo>
                        <a:pt x="0" y="286"/>
                      </a:moveTo>
                      <a:lnTo>
                        <a:pt x="54" y="238"/>
                      </a:lnTo>
                      <a:lnTo>
                        <a:pt x="54" y="0"/>
                      </a:lnTo>
                      <a:lnTo>
                        <a:pt x="0" y="48"/>
                      </a:lnTo>
                      <a:lnTo>
                        <a:pt x="0" y="286"/>
                      </a:lnTo>
                      <a:close/>
                    </a:path>
                  </a:pathLst>
                </a:custGeom>
                <a:solidFill>
                  <a:srgbClr val="CCFFCC"/>
                </a:solidFill>
                <a:ln w="3175">
                  <a:solidFill>
                    <a:srgbClr val="4A4936"/>
                  </a:solidFill>
                  <a:round/>
                  <a:headEnd/>
                  <a:tailEnd/>
                </a:ln>
              </p:spPr>
              <p:txBody>
                <a:bodyPr/>
                <a:lstStyle/>
                <a:p>
                  <a:endParaRPr lang="en-US">
                    <a:solidFill>
                      <a:prstClr val="black"/>
                    </a:solidFill>
                  </a:endParaRPr>
                </a:p>
              </p:txBody>
            </p:sp>
            <p:sp>
              <p:nvSpPr>
                <p:cNvPr id="64599" name="Line 140"/>
                <p:cNvSpPr>
                  <a:spLocks noChangeShapeType="1"/>
                </p:cNvSpPr>
                <p:nvPr/>
              </p:nvSpPr>
              <p:spPr bwMode="auto">
                <a:xfrm>
                  <a:off x="4900" y="2083"/>
                  <a:ext cx="178" cy="1"/>
                </a:xfrm>
                <a:prstGeom prst="line">
                  <a:avLst/>
                </a:prstGeom>
                <a:noFill/>
                <a:ln w="7938">
                  <a:solidFill>
                    <a:srgbClr val="EDEDE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600" name="Line 141"/>
                <p:cNvSpPr>
                  <a:spLocks noChangeShapeType="1"/>
                </p:cNvSpPr>
                <p:nvPr/>
              </p:nvSpPr>
              <p:spPr bwMode="auto">
                <a:xfrm>
                  <a:off x="4899" y="2082"/>
                  <a:ext cx="180" cy="1"/>
                </a:xfrm>
                <a:prstGeom prst="line">
                  <a:avLst/>
                </a:prstGeom>
                <a:noFill/>
                <a:ln w="7938">
                  <a:solidFill>
                    <a:srgbClr val="4A4936"/>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601" name="Line 142"/>
                <p:cNvSpPr>
                  <a:spLocks noChangeShapeType="1"/>
                </p:cNvSpPr>
                <p:nvPr/>
              </p:nvSpPr>
              <p:spPr bwMode="auto">
                <a:xfrm>
                  <a:off x="4900" y="2161"/>
                  <a:ext cx="178" cy="1"/>
                </a:xfrm>
                <a:prstGeom prst="line">
                  <a:avLst/>
                </a:prstGeom>
                <a:noFill/>
                <a:ln w="7938">
                  <a:solidFill>
                    <a:srgbClr val="EDEDE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602" name="Line 143"/>
                <p:cNvSpPr>
                  <a:spLocks noChangeShapeType="1"/>
                </p:cNvSpPr>
                <p:nvPr/>
              </p:nvSpPr>
              <p:spPr bwMode="auto">
                <a:xfrm>
                  <a:off x="4899" y="2160"/>
                  <a:ext cx="180" cy="1"/>
                </a:xfrm>
                <a:prstGeom prst="line">
                  <a:avLst/>
                </a:prstGeom>
                <a:noFill/>
                <a:ln w="7938">
                  <a:solidFill>
                    <a:srgbClr val="4A4936"/>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603" name="Line 144"/>
                <p:cNvSpPr>
                  <a:spLocks noChangeShapeType="1"/>
                </p:cNvSpPr>
                <p:nvPr/>
              </p:nvSpPr>
              <p:spPr bwMode="auto">
                <a:xfrm>
                  <a:off x="4962" y="2128"/>
                  <a:ext cx="53" cy="1"/>
                </a:xfrm>
                <a:prstGeom prst="line">
                  <a:avLst/>
                </a:prstGeom>
                <a:noFill/>
                <a:ln w="7938">
                  <a:solidFill>
                    <a:srgbClr val="EDEDE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604" name="Line 145"/>
                <p:cNvSpPr>
                  <a:spLocks noChangeShapeType="1"/>
                </p:cNvSpPr>
                <p:nvPr/>
              </p:nvSpPr>
              <p:spPr bwMode="auto">
                <a:xfrm>
                  <a:off x="4962" y="2114"/>
                  <a:ext cx="53" cy="1"/>
                </a:xfrm>
                <a:prstGeom prst="line">
                  <a:avLst/>
                </a:prstGeom>
                <a:noFill/>
                <a:ln w="7938">
                  <a:solidFill>
                    <a:srgbClr val="EDEDE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605" name="Rectangle 146"/>
                <p:cNvSpPr>
                  <a:spLocks noChangeArrowheads="1"/>
                </p:cNvSpPr>
                <p:nvPr/>
              </p:nvSpPr>
              <p:spPr bwMode="auto">
                <a:xfrm>
                  <a:off x="4942" y="2099"/>
                  <a:ext cx="92" cy="46"/>
                </a:xfrm>
                <a:prstGeom prst="rect">
                  <a:avLst/>
                </a:prstGeom>
                <a:solidFill>
                  <a:srgbClr val="CCFFCC"/>
                </a:solidFill>
                <a:ln w="7938">
                  <a:solidFill>
                    <a:srgbClr val="EDEDE7"/>
                  </a:solidFill>
                  <a:miter lim="800000"/>
                  <a:headEnd/>
                  <a:tailEnd/>
                </a:ln>
              </p:spPr>
              <p:txBody>
                <a:bodyPr/>
                <a:lstStyle/>
                <a:p>
                  <a:pPr algn="ctr"/>
                  <a:endParaRPr lang="en-US" sz="1000">
                    <a:solidFill>
                      <a:srgbClr val="000000"/>
                    </a:solidFill>
                  </a:endParaRPr>
                </a:p>
              </p:txBody>
            </p:sp>
            <p:sp>
              <p:nvSpPr>
                <p:cNvPr id="64606" name="Line 147"/>
                <p:cNvSpPr>
                  <a:spLocks noChangeShapeType="1"/>
                </p:cNvSpPr>
                <p:nvPr/>
              </p:nvSpPr>
              <p:spPr bwMode="auto">
                <a:xfrm>
                  <a:off x="4988" y="2128"/>
                  <a:ext cx="1" cy="1"/>
                </a:xfrm>
                <a:prstGeom prst="line">
                  <a:avLst/>
                </a:prstGeom>
                <a:noFill/>
                <a:ln w="7938">
                  <a:solidFill>
                    <a:srgbClr val="EDEDE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607" name="Line 148"/>
                <p:cNvSpPr>
                  <a:spLocks noChangeShapeType="1"/>
                </p:cNvSpPr>
                <p:nvPr/>
              </p:nvSpPr>
              <p:spPr bwMode="auto">
                <a:xfrm>
                  <a:off x="4960" y="2127"/>
                  <a:ext cx="53" cy="1"/>
                </a:xfrm>
                <a:prstGeom prst="line">
                  <a:avLst/>
                </a:prstGeom>
                <a:noFill/>
                <a:ln w="7938">
                  <a:solidFill>
                    <a:srgbClr val="4A4936"/>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608" name="Line 149"/>
                <p:cNvSpPr>
                  <a:spLocks noChangeShapeType="1"/>
                </p:cNvSpPr>
                <p:nvPr/>
              </p:nvSpPr>
              <p:spPr bwMode="auto">
                <a:xfrm>
                  <a:off x="4960" y="2112"/>
                  <a:ext cx="53" cy="1"/>
                </a:xfrm>
                <a:prstGeom prst="line">
                  <a:avLst/>
                </a:prstGeom>
                <a:noFill/>
                <a:ln w="7938">
                  <a:solidFill>
                    <a:srgbClr val="4A4936"/>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609" name="Rectangle 150"/>
                <p:cNvSpPr>
                  <a:spLocks noChangeArrowheads="1"/>
                </p:cNvSpPr>
                <p:nvPr/>
              </p:nvSpPr>
              <p:spPr bwMode="auto">
                <a:xfrm>
                  <a:off x="4940" y="2098"/>
                  <a:ext cx="92" cy="45"/>
                </a:xfrm>
                <a:prstGeom prst="rect">
                  <a:avLst/>
                </a:prstGeom>
                <a:solidFill>
                  <a:srgbClr val="CCFFCC"/>
                </a:solidFill>
                <a:ln w="7938">
                  <a:solidFill>
                    <a:srgbClr val="4A4936"/>
                  </a:solidFill>
                  <a:miter lim="800000"/>
                  <a:headEnd/>
                  <a:tailEnd/>
                </a:ln>
              </p:spPr>
              <p:txBody>
                <a:bodyPr/>
                <a:lstStyle/>
                <a:p>
                  <a:pPr algn="ctr"/>
                  <a:endParaRPr lang="en-US" sz="1000">
                    <a:solidFill>
                      <a:srgbClr val="000000"/>
                    </a:solidFill>
                  </a:endParaRPr>
                </a:p>
              </p:txBody>
            </p:sp>
            <p:sp>
              <p:nvSpPr>
                <p:cNvPr id="64610" name="Line 151"/>
                <p:cNvSpPr>
                  <a:spLocks noChangeShapeType="1"/>
                </p:cNvSpPr>
                <p:nvPr/>
              </p:nvSpPr>
              <p:spPr bwMode="auto">
                <a:xfrm>
                  <a:off x="4986" y="2126"/>
                  <a:ext cx="1" cy="1"/>
                </a:xfrm>
                <a:prstGeom prst="line">
                  <a:avLst/>
                </a:prstGeom>
                <a:noFill/>
                <a:ln w="7938">
                  <a:solidFill>
                    <a:srgbClr val="4A4936"/>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64564" name="Group 155"/>
              <p:cNvGrpSpPr>
                <a:grpSpLocks/>
              </p:cNvGrpSpPr>
              <p:nvPr/>
            </p:nvGrpSpPr>
            <p:grpSpPr bwMode="auto">
              <a:xfrm>
                <a:off x="4951" y="2207"/>
                <a:ext cx="65" cy="39"/>
                <a:chOff x="4951" y="2207"/>
                <a:chExt cx="65" cy="39"/>
              </a:xfrm>
            </p:grpSpPr>
            <p:sp>
              <p:nvSpPr>
                <p:cNvPr id="64594" name="Freeform 153"/>
                <p:cNvSpPr>
                  <a:spLocks/>
                </p:cNvSpPr>
                <p:nvPr/>
              </p:nvSpPr>
              <p:spPr bwMode="auto">
                <a:xfrm>
                  <a:off x="4951" y="2207"/>
                  <a:ext cx="65" cy="39"/>
                </a:xfrm>
                <a:custGeom>
                  <a:avLst/>
                  <a:gdLst>
                    <a:gd name="T0" fmla="*/ 0 w 2242"/>
                    <a:gd name="T1" fmla="*/ 0 h 1525"/>
                    <a:gd name="T2" fmla="*/ 0 w 2242"/>
                    <a:gd name="T3" fmla="*/ 0 h 1525"/>
                    <a:gd name="T4" fmla="*/ 0 w 2242"/>
                    <a:gd name="T5" fmla="*/ 0 h 1525"/>
                    <a:gd name="T6" fmla="*/ 0 w 2242"/>
                    <a:gd name="T7" fmla="*/ 0 h 1525"/>
                    <a:gd name="T8" fmla="*/ 0 w 2242"/>
                    <a:gd name="T9" fmla="*/ 0 h 1525"/>
                    <a:gd name="T10" fmla="*/ 0 w 2242"/>
                    <a:gd name="T11" fmla="*/ 0 h 1525"/>
                    <a:gd name="T12" fmla="*/ 0 w 2242"/>
                    <a:gd name="T13" fmla="*/ 0 h 1525"/>
                    <a:gd name="T14" fmla="*/ 0 w 2242"/>
                    <a:gd name="T15" fmla="*/ 0 h 1525"/>
                    <a:gd name="T16" fmla="*/ 0 w 2242"/>
                    <a:gd name="T17" fmla="*/ 0 h 1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42"/>
                    <a:gd name="T28" fmla="*/ 0 h 1525"/>
                    <a:gd name="T29" fmla="*/ 2242 w 2242"/>
                    <a:gd name="T30" fmla="*/ 1525 h 15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42" h="1525">
                      <a:moveTo>
                        <a:pt x="2135" y="1525"/>
                      </a:moveTo>
                      <a:cubicBezTo>
                        <a:pt x="2181" y="1525"/>
                        <a:pt x="2242" y="1464"/>
                        <a:pt x="2242" y="1417"/>
                      </a:cubicBezTo>
                      <a:cubicBezTo>
                        <a:pt x="2242" y="108"/>
                        <a:pt x="2242" y="108"/>
                        <a:pt x="2242" y="108"/>
                      </a:cubicBezTo>
                      <a:cubicBezTo>
                        <a:pt x="2242" y="46"/>
                        <a:pt x="2181" y="0"/>
                        <a:pt x="2135" y="0"/>
                      </a:cubicBezTo>
                      <a:cubicBezTo>
                        <a:pt x="108" y="0"/>
                        <a:pt x="108" y="0"/>
                        <a:pt x="108" y="0"/>
                      </a:cubicBezTo>
                      <a:cubicBezTo>
                        <a:pt x="47" y="0"/>
                        <a:pt x="0" y="46"/>
                        <a:pt x="0" y="108"/>
                      </a:cubicBezTo>
                      <a:cubicBezTo>
                        <a:pt x="0" y="1417"/>
                        <a:pt x="0" y="1417"/>
                        <a:pt x="0" y="1417"/>
                      </a:cubicBezTo>
                      <a:cubicBezTo>
                        <a:pt x="0" y="1464"/>
                        <a:pt x="47" y="1525"/>
                        <a:pt x="108" y="1525"/>
                      </a:cubicBezTo>
                      <a:lnTo>
                        <a:pt x="2135" y="1525"/>
                      </a:lnTo>
                      <a:close/>
                    </a:path>
                  </a:pathLst>
                </a:custGeom>
                <a:solidFill>
                  <a:srgbClr val="CCFFCC"/>
                </a:solidFill>
                <a:ln w="0">
                  <a:solidFill>
                    <a:srgbClr val="000000"/>
                  </a:solidFill>
                  <a:round/>
                  <a:headEnd/>
                  <a:tailEnd/>
                </a:ln>
              </p:spPr>
              <p:txBody>
                <a:bodyPr/>
                <a:lstStyle/>
                <a:p>
                  <a:endParaRPr lang="en-US">
                    <a:solidFill>
                      <a:prstClr val="black"/>
                    </a:solidFill>
                  </a:endParaRPr>
                </a:p>
              </p:txBody>
            </p:sp>
            <p:sp>
              <p:nvSpPr>
                <p:cNvPr id="64595" name="Freeform 154"/>
                <p:cNvSpPr>
                  <a:spLocks/>
                </p:cNvSpPr>
                <p:nvPr/>
              </p:nvSpPr>
              <p:spPr bwMode="auto">
                <a:xfrm>
                  <a:off x="4951" y="2207"/>
                  <a:ext cx="65" cy="39"/>
                </a:xfrm>
                <a:custGeom>
                  <a:avLst/>
                  <a:gdLst>
                    <a:gd name="T0" fmla="*/ 0 w 2242"/>
                    <a:gd name="T1" fmla="*/ 0 h 1525"/>
                    <a:gd name="T2" fmla="*/ 0 w 2242"/>
                    <a:gd name="T3" fmla="*/ 0 h 1525"/>
                    <a:gd name="T4" fmla="*/ 0 w 2242"/>
                    <a:gd name="T5" fmla="*/ 0 h 1525"/>
                    <a:gd name="T6" fmla="*/ 0 w 2242"/>
                    <a:gd name="T7" fmla="*/ 0 h 1525"/>
                    <a:gd name="T8" fmla="*/ 0 w 2242"/>
                    <a:gd name="T9" fmla="*/ 0 h 1525"/>
                    <a:gd name="T10" fmla="*/ 0 w 2242"/>
                    <a:gd name="T11" fmla="*/ 0 h 1525"/>
                    <a:gd name="T12" fmla="*/ 0 w 2242"/>
                    <a:gd name="T13" fmla="*/ 0 h 1525"/>
                    <a:gd name="T14" fmla="*/ 0 w 2242"/>
                    <a:gd name="T15" fmla="*/ 0 h 1525"/>
                    <a:gd name="T16" fmla="*/ 0 w 2242"/>
                    <a:gd name="T17" fmla="*/ 0 h 1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42"/>
                    <a:gd name="T28" fmla="*/ 0 h 1525"/>
                    <a:gd name="T29" fmla="*/ 2242 w 2242"/>
                    <a:gd name="T30" fmla="*/ 1525 h 15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42" h="1525">
                      <a:moveTo>
                        <a:pt x="2135" y="1525"/>
                      </a:moveTo>
                      <a:cubicBezTo>
                        <a:pt x="2181" y="1525"/>
                        <a:pt x="2242" y="1464"/>
                        <a:pt x="2242" y="1417"/>
                      </a:cubicBezTo>
                      <a:cubicBezTo>
                        <a:pt x="2242" y="108"/>
                        <a:pt x="2242" y="108"/>
                        <a:pt x="2242" y="108"/>
                      </a:cubicBezTo>
                      <a:cubicBezTo>
                        <a:pt x="2242" y="46"/>
                        <a:pt x="2181" y="0"/>
                        <a:pt x="2135" y="0"/>
                      </a:cubicBezTo>
                      <a:cubicBezTo>
                        <a:pt x="108" y="0"/>
                        <a:pt x="108" y="0"/>
                        <a:pt x="108" y="0"/>
                      </a:cubicBezTo>
                      <a:cubicBezTo>
                        <a:pt x="47" y="0"/>
                        <a:pt x="0" y="46"/>
                        <a:pt x="0" y="108"/>
                      </a:cubicBezTo>
                      <a:cubicBezTo>
                        <a:pt x="0" y="1417"/>
                        <a:pt x="0" y="1417"/>
                        <a:pt x="0" y="1417"/>
                      </a:cubicBezTo>
                      <a:cubicBezTo>
                        <a:pt x="0" y="1464"/>
                        <a:pt x="47" y="1525"/>
                        <a:pt x="108" y="1525"/>
                      </a:cubicBezTo>
                      <a:lnTo>
                        <a:pt x="2135" y="1525"/>
                      </a:lnTo>
                      <a:close/>
                    </a:path>
                  </a:pathLst>
                </a:custGeom>
                <a:solidFill>
                  <a:srgbClr val="CCFFCC"/>
                </a:solidFill>
                <a:ln w="1588" cap="rnd">
                  <a:solidFill>
                    <a:srgbClr val="000000"/>
                  </a:solidFill>
                  <a:round/>
                  <a:headEnd/>
                  <a:tailEnd/>
                </a:ln>
              </p:spPr>
              <p:txBody>
                <a:bodyPr/>
                <a:lstStyle/>
                <a:p>
                  <a:endParaRPr lang="en-US">
                    <a:solidFill>
                      <a:prstClr val="black"/>
                    </a:solidFill>
                  </a:endParaRPr>
                </a:p>
              </p:txBody>
            </p:sp>
          </p:grpSp>
          <p:sp>
            <p:nvSpPr>
              <p:cNvPr id="64565" name="Line 156"/>
              <p:cNvSpPr>
                <a:spLocks noChangeShapeType="1"/>
              </p:cNvSpPr>
              <p:nvPr/>
            </p:nvSpPr>
            <p:spPr bwMode="auto">
              <a:xfrm>
                <a:off x="4983" y="2227"/>
                <a:ext cx="1"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nvGrpSpPr>
              <p:cNvPr id="64566" name="Group 159"/>
              <p:cNvGrpSpPr>
                <a:grpSpLocks/>
              </p:cNvGrpSpPr>
              <p:nvPr/>
            </p:nvGrpSpPr>
            <p:grpSpPr bwMode="auto">
              <a:xfrm>
                <a:off x="4951" y="2196"/>
                <a:ext cx="77" cy="10"/>
                <a:chOff x="4951" y="2196"/>
                <a:chExt cx="77" cy="10"/>
              </a:xfrm>
            </p:grpSpPr>
            <p:sp>
              <p:nvSpPr>
                <p:cNvPr id="64592" name="Freeform 157"/>
                <p:cNvSpPr>
                  <a:spLocks/>
                </p:cNvSpPr>
                <p:nvPr/>
              </p:nvSpPr>
              <p:spPr bwMode="auto">
                <a:xfrm>
                  <a:off x="4951" y="2196"/>
                  <a:ext cx="77" cy="10"/>
                </a:xfrm>
                <a:custGeom>
                  <a:avLst/>
                  <a:gdLst>
                    <a:gd name="T0" fmla="*/ 65 w 77"/>
                    <a:gd name="T1" fmla="*/ 10 h 10"/>
                    <a:gd name="T2" fmla="*/ 77 w 77"/>
                    <a:gd name="T3" fmla="*/ 0 h 10"/>
                    <a:gd name="T4" fmla="*/ 12 w 77"/>
                    <a:gd name="T5" fmla="*/ 0 h 10"/>
                    <a:gd name="T6" fmla="*/ 0 w 77"/>
                    <a:gd name="T7" fmla="*/ 10 h 10"/>
                    <a:gd name="T8" fmla="*/ 65 w 77"/>
                    <a:gd name="T9" fmla="*/ 10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65" y="10"/>
                      </a:moveTo>
                      <a:lnTo>
                        <a:pt x="77" y="0"/>
                      </a:lnTo>
                      <a:lnTo>
                        <a:pt x="12" y="0"/>
                      </a:lnTo>
                      <a:lnTo>
                        <a:pt x="0" y="10"/>
                      </a:lnTo>
                      <a:lnTo>
                        <a:pt x="65" y="1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64593" name="Freeform 158"/>
                <p:cNvSpPr>
                  <a:spLocks/>
                </p:cNvSpPr>
                <p:nvPr/>
              </p:nvSpPr>
              <p:spPr bwMode="auto">
                <a:xfrm>
                  <a:off x="4951" y="2196"/>
                  <a:ext cx="77" cy="10"/>
                </a:xfrm>
                <a:custGeom>
                  <a:avLst/>
                  <a:gdLst>
                    <a:gd name="T0" fmla="*/ 65 w 77"/>
                    <a:gd name="T1" fmla="*/ 10 h 10"/>
                    <a:gd name="T2" fmla="*/ 77 w 77"/>
                    <a:gd name="T3" fmla="*/ 0 h 10"/>
                    <a:gd name="T4" fmla="*/ 12 w 77"/>
                    <a:gd name="T5" fmla="*/ 0 h 10"/>
                    <a:gd name="T6" fmla="*/ 0 w 77"/>
                    <a:gd name="T7" fmla="*/ 10 h 10"/>
                    <a:gd name="T8" fmla="*/ 65 w 77"/>
                    <a:gd name="T9" fmla="*/ 10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65" y="10"/>
                      </a:moveTo>
                      <a:lnTo>
                        <a:pt x="77" y="0"/>
                      </a:lnTo>
                      <a:lnTo>
                        <a:pt x="12" y="0"/>
                      </a:lnTo>
                      <a:lnTo>
                        <a:pt x="0" y="10"/>
                      </a:lnTo>
                      <a:lnTo>
                        <a:pt x="65" y="10"/>
                      </a:lnTo>
                      <a:close/>
                    </a:path>
                  </a:pathLst>
                </a:custGeom>
                <a:solidFill>
                  <a:srgbClr val="CCFFCC"/>
                </a:solidFill>
                <a:ln w="1588" cap="rnd">
                  <a:solidFill>
                    <a:srgbClr val="000000"/>
                  </a:solidFill>
                  <a:round/>
                  <a:headEnd/>
                  <a:tailEnd/>
                </a:ln>
              </p:spPr>
              <p:txBody>
                <a:bodyPr/>
                <a:lstStyle/>
                <a:p>
                  <a:endParaRPr lang="en-US">
                    <a:solidFill>
                      <a:prstClr val="black"/>
                    </a:solidFill>
                  </a:endParaRPr>
                </a:p>
              </p:txBody>
            </p:sp>
          </p:grpSp>
          <p:grpSp>
            <p:nvGrpSpPr>
              <p:cNvPr id="64567" name="Group 162"/>
              <p:cNvGrpSpPr>
                <a:grpSpLocks/>
              </p:cNvGrpSpPr>
              <p:nvPr/>
            </p:nvGrpSpPr>
            <p:grpSpPr bwMode="auto">
              <a:xfrm>
                <a:off x="5016" y="2196"/>
                <a:ext cx="12" cy="50"/>
                <a:chOff x="5016" y="2196"/>
                <a:chExt cx="12" cy="50"/>
              </a:xfrm>
            </p:grpSpPr>
            <p:sp>
              <p:nvSpPr>
                <p:cNvPr id="64590" name="Freeform 160"/>
                <p:cNvSpPr>
                  <a:spLocks/>
                </p:cNvSpPr>
                <p:nvPr/>
              </p:nvSpPr>
              <p:spPr bwMode="auto">
                <a:xfrm>
                  <a:off x="5016" y="2196"/>
                  <a:ext cx="12" cy="50"/>
                </a:xfrm>
                <a:custGeom>
                  <a:avLst/>
                  <a:gdLst>
                    <a:gd name="T0" fmla="*/ 12 w 12"/>
                    <a:gd name="T1" fmla="*/ 39 h 50"/>
                    <a:gd name="T2" fmla="*/ 12 w 12"/>
                    <a:gd name="T3" fmla="*/ 0 h 50"/>
                    <a:gd name="T4" fmla="*/ 0 w 12"/>
                    <a:gd name="T5" fmla="*/ 10 h 50"/>
                    <a:gd name="T6" fmla="*/ 0 w 12"/>
                    <a:gd name="T7" fmla="*/ 50 h 50"/>
                    <a:gd name="T8" fmla="*/ 12 w 12"/>
                    <a:gd name="T9" fmla="*/ 39 h 50"/>
                    <a:gd name="T10" fmla="*/ 0 60000 65536"/>
                    <a:gd name="T11" fmla="*/ 0 60000 65536"/>
                    <a:gd name="T12" fmla="*/ 0 60000 65536"/>
                    <a:gd name="T13" fmla="*/ 0 60000 65536"/>
                    <a:gd name="T14" fmla="*/ 0 60000 65536"/>
                    <a:gd name="T15" fmla="*/ 0 w 12"/>
                    <a:gd name="T16" fmla="*/ 0 h 50"/>
                    <a:gd name="T17" fmla="*/ 12 w 12"/>
                    <a:gd name="T18" fmla="*/ 50 h 50"/>
                  </a:gdLst>
                  <a:ahLst/>
                  <a:cxnLst>
                    <a:cxn ang="T10">
                      <a:pos x="T0" y="T1"/>
                    </a:cxn>
                    <a:cxn ang="T11">
                      <a:pos x="T2" y="T3"/>
                    </a:cxn>
                    <a:cxn ang="T12">
                      <a:pos x="T4" y="T5"/>
                    </a:cxn>
                    <a:cxn ang="T13">
                      <a:pos x="T6" y="T7"/>
                    </a:cxn>
                    <a:cxn ang="T14">
                      <a:pos x="T8" y="T9"/>
                    </a:cxn>
                  </a:cxnLst>
                  <a:rect l="T15" t="T16" r="T17" b="T18"/>
                  <a:pathLst>
                    <a:path w="12" h="50">
                      <a:moveTo>
                        <a:pt x="12" y="39"/>
                      </a:moveTo>
                      <a:lnTo>
                        <a:pt x="12" y="0"/>
                      </a:lnTo>
                      <a:lnTo>
                        <a:pt x="0" y="10"/>
                      </a:lnTo>
                      <a:lnTo>
                        <a:pt x="0" y="50"/>
                      </a:lnTo>
                      <a:lnTo>
                        <a:pt x="12" y="39"/>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64591" name="Freeform 161"/>
                <p:cNvSpPr>
                  <a:spLocks/>
                </p:cNvSpPr>
                <p:nvPr/>
              </p:nvSpPr>
              <p:spPr bwMode="auto">
                <a:xfrm>
                  <a:off x="5016" y="2196"/>
                  <a:ext cx="12" cy="50"/>
                </a:xfrm>
                <a:custGeom>
                  <a:avLst/>
                  <a:gdLst>
                    <a:gd name="T0" fmla="*/ 12 w 12"/>
                    <a:gd name="T1" fmla="*/ 39 h 50"/>
                    <a:gd name="T2" fmla="*/ 12 w 12"/>
                    <a:gd name="T3" fmla="*/ 0 h 50"/>
                    <a:gd name="T4" fmla="*/ 0 w 12"/>
                    <a:gd name="T5" fmla="*/ 10 h 50"/>
                    <a:gd name="T6" fmla="*/ 0 w 12"/>
                    <a:gd name="T7" fmla="*/ 50 h 50"/>
                    <a:gd name="T8" fmla="*/ 12 w 12"/>
                    <a:gd name="T9" fmla="*/ 39 h 50"/>
                    <a:gd name="T10" fmla="*/ 0 60000 65536"/>
                    <a:gd name="T11" fmla="*/ 0 60000 65536"/>
                    <a:gd name="T12" fmla="*/ 0 60000 65536"/>
                    <a:gd name="T13" fmla="*/ 0 60000 65536"/>
                    <a:gd name="T14" fmla="*/ 0 60000 65536"/>
                    <a:gd name="T15" fmla="*/ 0 w 12"/>
                    <a:gd name="T16" fmla="*/ 0 h 50"/>
                    <a:gd name="T17" fmla="*/ 12 w 12"/>
                    <a:gd name="T18" fmla="*/ 50 h 50"/>
                  </a:gdLst>
                  <a:ahLst/>
                  <a:cxnLst>
                    <a:cxn ang="T10">
                      <a:pos x="T0" y="T1"/>
                    </a:cxn>
                    <a:cxn ang="T11">
                      <a:pos x="T2" y="T3"/>
                    </a:cxn>
                    <a:cxn ang="T12">
                      <a:pos x="T4" y="T5"/>
                    </a:cxn>
                    <a:cxn ang="T13">
                      <a:pos x="T6" y="T7"/>
                    </a:cxn>
                    <a:cxn ang="T14">
                      <a:pos x="T8" y="T9"/>
                    </a:cxn>
                  </a:cxnLst>
                  <a:rect l="T15" t="T16" r="T17" b="T18"/>
                  <a:pathLst>
                    <a:path w="12" h="50">
                      <a:moveTo>
                        <a:pt x="12" y="39"/>
                      </a:moveTo>
                      <a:lnTo>
                        <a:pt x="12" y="0"/>
                      </a:lnTo>
                      <a:lnTo>
                        <a:pt x="0" y="10"/>
                      </a:lnTo>
                      <a:lnTo>
                        <a:pt x="0" y="50"/>
                      </a:lnTo>
                      <a:lnTo>
                        <a:pt x="12" y="39"/>
                      </a:lnTo>
                      <a:close/>
                    </a:path>
                  </a:pathLst>
                </a:custGeom>
                <a:solidFill>
                  <a:srgbClr val="CCFFCC"/>
                </a:solidFill>
                <a:ln w="1588" cap="rnd">
                  <a:solidFill>
                    <a:srgbClr val="000000"/>
                  </a:solidFill>
                  <a:round/>
                  <a:headEnd/>
                  <a:tailEnd/>
                </a:ln>
              </p:spPr>
              <p:txBody>
                <a:bodyPr/>
                <a:lstStyle/>
                <a:p>
                  <a:endParaRPr lang="en-US">
                    <a:solidFill>
                      <a:prstClr val="black"/>
                    </a:solidFill>
                  </a:endParaRPr>
                </a:p>
              </p:txBody>
            </p:sp>
          </p:grpSp>
          <p:grpSp>
            <p:nvGrpSpPr>
              <p:cNvPr id="64568" name="Group 165"/>
              <p:cNvGrpSpPr>
                <a:grpSpLocks/>
              </p:cNvGrpSpPr>
              <p:nvPr/>
            </p:nvGrpSpPr>
            <p:grpSpPr bwMode="auto">
              <a:xfrm>
                <a:off x="4966" y="2166"/>
                <a:ext cx="47" cy="37"/>
                <a:chOff x="4966" y="2166"/>
                <a:chExt cx="47" cy="37"/>
              </a:xfrm>
            </p:grpSpPr>
            <p:sp>
              <p:nvSpPr>
                <p:cNvPr id="64588" name="Freeform 163"/>
                <p:cNvSpPr>
                  <a:spLocks/>
                </p:cNvSpPr>
                <p:nvPr/>
              </p:nvSpPr>
              <p:spPr bwMode="auto">
                <a:xfrm>
                  <a:off x="4966" y="2166"/>
                  <a:ext cx="47" cy="37"/>
                </a:xfrm>
                <a:custGeom>
                  <a:avLst/>
                  <a:gdLst>
                    <a:gd name="T0" fmla="*/ 0 w 1617"/>
                    <a:gd name="T1" fmla="*/ 0 h 1425"/>
                    <a:gd name="T2" fmla="*/ 0 w 1617"/>
                    <a:gd name="T3" fmla="*/ 0 h 1425"/>
                    <a:gd name="T4" fmla="*/ 0 w 1617"/>
                    <a:gd name="T5" fmla="*/ 0 h 1425"/>
                    <a:gd name="T6" fmla="*/ 0 w 1617"/>
                    <a:gd name="T7" fmla="*/ 0 h 1425"/>
                    <a:gd name="T8" fmla="*/ 0 w 1617"/>
                    <a:gd name="T9" fmla="*/ 0 h 1425"/>
                    <a:gd name="T10" fmla="*/ 0 w 1617"/>
                    <a:gd name="T11" fmla="*/ 0 h 1425"/>
                    <a:gd name="T12" fmla="*/ 0 w 1617"/>
                    <a:gd name="T13" fmla="*/ 0 h 1425"/>
                    <a:gd name="T14" fmla="*/ 0 w 1617"/>
                    <a:gd name="T15" fmla="*/ 0 h 1425"/>
                    <a:gd name="T16" fmla="*/ 0 w 1617"/>
                    <a:gd name="T17" fmla="*/ 0 h 1425"/>
                    <a:gd name="T18" fmla="*/ 0 w 1617"/>
                    <a:gd name="T19" fmla="*/ 0 h 1425"/>
                    <a:gd name="T20" fmla="*/ 0 w 1617"/>
                    <a:gd name="T21" fmla="*/ 0 h 1425"/>
                    <a:gd name="T22" fmla="*/ 0 w 1617"/>
                    <a:gd name="T23" fmla="*/ 0 h 1425"/>
                    <a:gd name="T24" fmla="*/ 0 w 1617"/>
                    <a:gd name="T25" fmla="*/ 0 h 14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7"/>
                    <a:gd name="T40" fmla="*/ 0 h 1425"/>
                    <a:gd name="T41" fmla="*/ 1617 w 1617"/>
                    <a:gd name="T42" fmla="*/ 1425 h 14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7" h="1425">
                      <a:moveTo>
                        <a:pt x="832" y="184"/>
                      </a:moveTo>
                      <a:cubicBezTo>
                        <a:pt x="508" y="184"/>
                        <a:pt x="231" y="459"/>
                        <a:pt x="231" y="766"/>
                      </a:cubicBezTo>
                      <a:cubicBezTo>
                        <a:pt x="246" y="1287"/>
                        <a:pt x="246" y="1287"/>
                        <a:pt x="246" y="1287"/>
                      </a:cubicBezTo>
                      <a:cubicBezTo>
                        <a:pt x="246" y="1333"/>
                        <a:pt x="200" y="1379"/>
                        <a:pt x="139" y="1379"/>
                      </a:cubicBezTo>
                      <a:cubicBezTo>
                        <a:pt x="77" y="1394"/>
                        <a:pt x="16" y="1364"/>
                        <a:pt x="0" y="1318"/>
                      </a:cubicBezTo>
                      <a:cubicBezTo>
                        <a:pt x="0" y="797"/>
                        <a:pt x="0" y="797"/>
                        <a:pt x="0" y="797"/>
                      </a:cubicBezTo>
                      <a:cubicBezTo>
                        <a:pt x="0" y="368"/>
                        <a:pt x="370" y="0"/>
                        <a:pt x="816" y="0"/>
                      </a:cubicBezTo>
                      <a:cubicBezTo>
                        <a:pt x="1247" y="0"/>
                        <a:pt x="1617" y="368"/>
                        <a:pt x="1617" y="797"/>
                      </a:cubicBezTo>
                      <a:cubicBezTo>
                        <a:pt x="1617" y="1364"/>
                        <a:pt x="1617" y="1364"/>
                        <a:pt x="1617" y="1364"/>
                      </a:cubicBezTo>
                      <a:cubicBezTo>
                        <a:pt x="1601" y="1409"/>
                        <a:pt x="1571" y="1425"/>
                        <a:pt x="1494" y="1425"/>
                      </a:cubicBezTo>
                      <a:cubicBezTo>
                        <a:pt x="1447" y="1425"/>
                        <a:pt x="1386" y="1348"/>
                        <a:pt x="1401" y="1318"/>
                      </a:cubicBezTo>
                      <a:cubicBezTo>
                        <a:pt x="1401" y="766"/>
                        <a:pt x="1401" y="766"/>
                        <a:pt x="1401" y="766"/>
                      </a:cubicBezTo>
                      <a:cubicBezTo>
                        <a:pt x="1401" y="459"/>
                        <a:pt x="1140" y="184"/>
                        <a:pt x="832" y="184"/>
                      </a:cubicBezTo>
                    </a:path>
                  </a:pathLst>
                </a:custGeom>
                <a:solidFill>
                  <a:srgbClr val="CCFFCC"/>
                </a:solidFill>
                <a:ln w="0">
                  <a:solidFill>
                    <a:srgbClr val="000000"/>
                  </a:solidFill>
                  <a:round/>
                  <a:headEnd/>
                  <a:tailEnd/>
                </a:ln>
              </p:spPr>
              <p:txBody>
                <a:bodyPr/>
                <a:lstStyle/>
                <a:p>
                  <a:endParaRPr lang="en-US">
                    <a:solidFill>
                      <a:prstClr val="black"/>
                    </a:solidFill>
                  </a:endParaRPr>
                </a:p>
              </p:txBody>
            </p:sp>
            <p:sp>
              <p:nvSpPr>
                <p:cNvPr id="64589" name="Freeform 164"/>
                <p:cNvSpPr>
                  <a:spLocks/>
                </p:cNvSpPr>
                <p:nvPr/>
              </p:nvSpPr>
              <p:spPr bwMode="auto">
                <a:xfrm>
                  <a:off x="4966" y="2166"/>
                  <a:ext cx="47" cy="37"/>
                </a:xfrm>
                <a:custGeom>
                  <a:avLst/>
                  <a:gdLst>
                    <a:gd name="T0" fmla="*/ 24 w 47"/>
                    <a:gd name="T1" fmla="*/ 5 h 37"/>
                    <a:gd name="T2" fmla="*/ 7 w 47"/>
                    <a:gd name="T3" fmla="*/ 20 h 37"/>
                    <a:gd name="T4" fmla="*/ 7 w 47"/>
                    <a:gd name="T5" fmla="*/ 34 h 37"/>
                    <a:gd name="T6" fmla="*/ 4 w 47"/>
                    <a:gd name="T7" fmla="*/ 36 h 37"/>
                    <a:gd name="T8" fmla="*/ 0 w 47"/>
                    <a:gd name="T9" fmla="*/ 35 h 37"/>
                    <a:gd name="T10" fmla="*/ 0 w 47"/>
                    <a:gd name="T11" fmla="*/ 21 h 37"/>
                    <a:gd name="T12" fmla="*/ 24 w 47"/>
                    <a:gd name="T13" fmla="*/ 0 h 37"/>
                    <a:gd name="T14" fmla="*/ 47 w 47"/>
                    <a:gd name="T15" fmla="*/ 21 h 37"/>
                    <a:gd name="T16" fmla="*/ 47 w 47"/>
                    <a:gd name="T17" fmla="*/ 36 h 37"/>
                    <a:gd name="T18" fmla="*/ 43 w 47"/>
                    <a:gd name="T19" fmla="*/ 37 h 37"/>
                    <a:gd name="T20" fmla="*/ 41 w 47"/>
                    <a:gd name="T21" fmla="*/ 35 h 37"/>
                    <a:gd name="T22" fmla="*/ 41 w 47"/>
                    <a:gd name="T23" fmla="*/ 20 h 37"/>
                    <a:gd name="T24" fmla="*/ 24 w 47"/>
                    <a:gd name="T25" fmla="*/ 5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7"/>
                    <a:gd name="T41" fmla="*/ 47 w 47"/>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7">
                      <a:moveTo>
                        <a:pt x="24" y="5"/>
                      </a:moveTo>
                      <a:cubicBezTo>
                        <a:pt x="15" y="5"/>
                        <a:pt x="7" y="12"/>
                        <a:pt x="7" y="20"/>
                      </a:cubicBezTo>
                      <a:cubicBezTo>
                        <a:pt x="7" y="34"/>
                        <a:pt x="7" y="34"/>
                        <a:pt x="7" y="34"/>
                      </a:cubicBezTo>
                      <a:cubicBezTo>
                        <a:pt x="7" y="35"/>
                        <a:pt x="6" y="36"/>
                        <a:pt x="4" y="36"/>
                      </a:cubicBezTo>
                      <a:cubicBezTo>
                        <a:pt x="2" y="37"/>
                        <a:pt x="1" y="36"/>
                        <a:pt x="0" y="35"/>
                      </a:cubicBezTo>
                      <a:cubicBezTo>
                        <a:pt x="0" y="21"/>
                        <a:pt x="0" y="21"/>
                        <a:pt x="0" y="21"/>
                      </a:cubicBezTo>
                      <a:cubicBezTo>
                        <a:pt x="0" y="10"/>
                        <a:pt x="11" y="0"/>
                        <a:pt x="24" y="0"/>
                      </a:cubicBezTo>
                      <a:cubicBezTo>
                        <a:pt x="36" y="0"/>
                        <a:pt x="47" y="10"/>
                        <a:pt x="47" y="21"/>
                      </a:cubicBezTo>
                      <a:cubicBezTo>
                        <a:pt x="47" y="36"/>
                        <a:pt x="47" y="36"/>
                        <a:pt x="47" y="36"/>
                      </a:cubicBezTo>
                      <a:cubicBezTo>
                        <a:pt x="46" y="37"/>
                        <a:pt x="45" y="37"/>
                        <a:pt x="43" y="37"/>
                      </a:cubicBezTo>
                      <a:cubicBezTo>
                        <a:pt x="42" y="37"/>
                        <a:pt x="40" y="35"/>
                        <a:pt x="41" y="35"/>
                      </a:cubicBezTo>
                      <a:cubicBezTo>
                        <a:pt x="41" y="20"/>
                        <a:pt x="41" y="20"/>
                        <a:pt x="41" y="20"/>
                      </a:cubicBezTo>
                      <a:cubicBezTo>
                        <a:pt x="41" y="12"/>
                        <a:pt x="33" y="5"/>
                        <a:pt x="24" y="5"/>
                      </a:cubicBezTo>
                    </a:path>
                  </a:pathLst>
                </a:custGeom>
                <a:solidFill>
                  <a:srgbClr val="CCFFCC"/>
                </a:solidFill>
                <a:ln w="1588" cap="rnd">
                  <a:solidFill>
                    <a:srgbClr val="000000"/>
                  </a:solidFill>
                  <a:round/>
                  <a:headEnd/>
                  <a:tailEnd/>
                </a:ln>
              </p:spPr>
              <p:txBody>
                <a:bodyPr/>
                <a:lstStyle/>
                <a:p>
                  <a:endParaRPr lang="en-US">
                    <a:solidFill>
                      <a:prstClr val="black"/>
                    </a:solidFill>
                  </a:endParaRPr>
                </a:p>
              </p:txBody>
            </p:sp>
          </p:grpSp>
          <p:sp>
            <p:nvSpPr>
              <p:cNvPr id="64569" name="Oval 166"/>
              <p:cNvSpPr>
                <a:spLocks noChangeArrowheads="1"/>
              </p:cNvSpPr>
              <p:nvPr/>
            </p:nvSpPr>
            <p:spPr bwMode="auto">
              <a:xfrm>
                <a:off x="4978" y="2218"/>
                <a:ext cx="10" cy="12"/>
              </a:xfrm>
              <a:prstGeom prst="ellipse">
                <a:avLst/>
              </a:prstGeom>
              <a:solidFill>
                <a:srgbClr val="CCFFCC"/>
              </a:solidFill>
              <a:ln w="0">
                <a:solidFill>
                  <a:srgbClr val="000000"/>
                </a:solidFill>
                <a:round/>
                <a:headEnd/>
                <a:tailEnd/>
              </a:ln>
            </p:spPr>
            <p:txBody>
              <a:bodyPr/>
              <a:lstStyle/>
              <a:p>
                <a:pPr algn="ctr"/>
                <a:endParaRPr lang="en-US" sz="1000">
                  <a:solidFill>
                    <a:srgbClr val="000000"/>
                  </a:solidFill>
                </a:endParaRPr>
              </a:p>
            </p:txBody>
          </p:sp>
          <p:sp>
            <p:nvSpPr>
              <p:cNvPr id="64570" name="Freeform 167"/>
              <p:cNvSpPr>
                <a:spLocks/>
              </p:cNvSpPr>
              <p:nvPr/>
            </p:nvSpPr>
            <p:spPr bwMode="auto">
              <a:xfrm>
                <a:off x="4982" y="2224"/>
                <a:ext cx="3" cy="14"/>
              </a:xfrm>
              <a:custGeom>
                <a:avLst/>
                <a:gdLst>
                  <a:gd name="T0" fmla="*/ 3 w 3"/>
                  <a:gd name="T1" fmla="*/ 12 h 14"/>
                  <a:gd name="T2" fmla="*/ 3 w 3"/>
                  <a:gd name="T3" fmla="*/ 0 h 14"/>
                  <a:gd name="T4" fmla="*/ 0 w 3"/>
                  <a:gd name="T5" fmla="*/ 3 h 14"/>
                  <a:gd name="T6" fmla="*/ 0 w 3"/>
                  <a:gd name="T7" fmla="*/ 14 h 14"/>
                  <a:gd name="T8" fmla="*/ 3 w 3"/>
                  <a:gd name="T9" fmla="*/ 12 h 14"/>
                  <a:gd name="T10" fmla="*/ 0 60000 65536"/>
                  <a:gd name="T11" fmla="*/ 0 60000 65536"/>
                  <a:gd name="T12" fmla="*/ 0 60000 65536"/>
                  <a:gd name="T13" fmla="*/ 0 60000 65536"/>
                  <a:gd name="T14" fmla="*/ 0 60000 65536"/>
                  <a:gd name="T15" fmla="*/ 0 w 3"/>
                  <a:gd name="T16" fmla="*/ 0 h 14"/>
                  <a:gd name="T17" fmla="*/ 3 w 3"/>
                  <a:gd name="T18" fmla="*/ 14 h 14"/>
                </a:gdLst>
                <a:ahLst/>
                <a:cxnLst>
                  <a:cxn ang="T10">
                    <a:pos x="T0" y="T1"/>
                  </a:cxn>
                  <a:cxn ang="T11">
                    <a:pos x="T2" y="T3"/>
                  </a:cxn>
                  <a:cxn ang="T12">
                    <a:pos x="T4" y="T5"/>
                  </a:cxn>
                  <a:cxn ang="T13">
                    <a:pos x="T6" y="T7"/>
                  </a:cxn>
                  <a:cxn ang="T14">
                    <a:pos x="T8" y="T9"/>
                  </a:cxn>
                </a:cxnLst>
                <a:rect l="T15" t="T16" r="T17" b="T18"/>
                <a:pathLst>
                  <a:path w="3" h="14">
                    <a:moveTo>
                      <a:pt x="3" y="12"/>
                    </a:moveTo>
                    <a:lnTo>
                      <a:pt x="3" y="0"/>
                    </a:lnTo>
                    <a:lnTo>
                      <a:pt x="0" y="3"/>
                    </a:lnTo>
                    <a:lnTo>
                      <a:pt x="0" y="14"/>
                    </a:lnTo>
                    <a:lnTo>
                      <a:pt x="3" y="12"/>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64571" name="Line 168"/>
              <p:cNvSpPr>
                <a:spLocks noChangeShapeType="1"/>
              </p:cNvSpPr>
              <p:nvPr/>
            </p:nvSpPr>
            <p:spPr bwMode="auto">
              <a:xfrm>
                <a:off x="4989" y="2201"/>
                <a:ext cx="1" cy="1"/>
              </a:xfrm>
              <a:prstGeom prst="line">
                <a:avLst/>
              </a:prstGeom>
              <a:noFill/>
              <a:ln w="4763">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nvGrpSpPr>
              <p:cNvPr id="64572" name="Group 171"/>
              <p:cNvGrpSpPr>
                <a:grpSpLocks/>
              </p:cNvGrpSpPr>
              <p:nvPr/>
            </p:nvGrpSpPr>
            <p:grpSpPr bwMode="auto">
              <a:xfrm>
                <a:off x="4951" y="2207"/>
                <a:ext cx="65" cy="39"/>
                <a:chOff x="4951" y="2207"/>
                <a:chExt cx="65" cy="39"/>
              </a:xfrm>
            </p:grpSpPr>
            <p:sp>
              <p:nvSpPr>
                <p:cNvPr id="64586" name="Freeform 169"/>
                <p:cNvSpPr>
                  <a:spLocks/>
                </p:cNvSpPr>
                <p:nvPr/>
              </p:nvSpPr>
              <p:spPr bwMode="auto">
                <a:xfrm>
                  <a:off x="4951" y="2207"/>
                  <a:ext cx="65" cy="39"/>
                </a:xfrm>
                <a:custGeom>
                  <a:avLst/>
                  <a:gdLst>
                    <a:gd name="T0" fmla="*/ 0 w 2242"/>
                    <a:gd name="T1" fmla="*/ 0 h 1525"/>
                    <a:gd name="T2" fmla="*/ 0 w 2242"/>
                    <a:gd name="T3" fmla="*/ 0 h 1525"/>
                    <a:gd name="T4" fmla="*/ 0 w 2242"/>
                    <a:gd name="T5" fmla="*/ 0 h 1525"/>
                    <a:gd name="T6" fmla="*/ 0 w 2242"/>
                    <a:gd name="T7" fmla="*/ 0 h 1525"/>
                    <a:gd name="T8" fmla="*/ 0 w 2242"/>
                    <a:gd name="T9" fmla="*/ 0 h 1525"/>
                    <a:gd name="T10" fmla="*/ 0 w 2242"/>
                    <a:gd name="T11" fmla="*/ 0 h 1525"/>
                    <a:gd name="T12" fmla="*/ 0 w 2242"/>
                    <a:gd name="T13" fmla="*/ 0 h 1525"/>
                    <a:gd name="T14" fmla="*/ 0 w 2242"/>
                    <a:gd name="T15" fmla="*/ 0 h 1525"/>
                    <a:gd name="T16" fmla="*/ 0 w 2242"/>
                    <a:gd name="T17" fmla="*/ 0 h 1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42"/>
                    <a:gd name="T28" fmla="*/ 0 h 1525"/>
                    <a:gd name="T29" fmla="*/ 2242 w 2242"/>
                    <a:gd name="T30" fmla="*/ 1525 h 15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42" h="1525">
                      <a:moveTo>
                        <a:pt x="2135" y="1525"/>
                      </a:moveTo>
                      <a:cubicBezTo>
                        <a:pt x="2181" y="1525"/>
                        <a:pt x="2242" y="1464"/>
                        <a:pt x="2242" y="1417"/>
                      </a:cubicBezTo>
                      <a:cubicBezTo>
                        <a:pt x="2242" y="108"/>
                        <a:pt x="2242" y="108"/>
                        <a:pt x="2242" y="108"/>
                      </a:cubicBezTo>
                      <a:cubicBezTo>
                        <a:pt x="2242" y="46"/>
                        <a:pt x="2181" y="0"/>
                        <a:pt x="2135" y="0"/>
                      </a:cubicBezTo>
                      <a:cubicBezTo>
                        <a:pt x="108" y="0"/>
                        <a:pt x="108" y="0"/>
                        <a:pt x="108" y="0"/>
                      </a:cubicBezTo>
                      <a:cubicBezTo>
                        <a:pt x="47" y="0"/>
                        <a:pt x="0" y="46"/>
                        <a:pt x="0" y="108"/>
                      </a:cubicBezTo>
                      <a:cubicBezTo>
                        <a:pt x="0" y="1417"/>
                        <a:pt x="0" y="1417"/>
                        <a:pt x="0" y="1417"/>
                      </a:cubicBezTo>
                      <a:cubicBezTo>
                        <a:pt x="0" y="1464"/>
                        <a:pt x="47" y="1525"/>
                        <a:pt x="108" y="1525"/>
                      </a:cubicBezTo>
                      <a:lnTo>
                        <a:pt x="2135" y="1525"/>
                      </a:lnTo>
                      <a:close/>
                    </a:path>
                  </a:pathLst>
                </a:custGeom>
                <a:solidFill>
                  <a:srgbClr val="CCFFCC"/>
                </a:solidFill>
                <a:ln w="0">
                  <a:solidFill>
                    <a:srgbClr val="000000"/>
                  </a:solidFill>
                  <a:round/>
                  <a:headEnd/>
                  <a:tailEnd/>
                </a:ln>
              </p:spPr>
              <p:txBody>
                <a:bodyPr/>
                <a:lstStyle/>
                <a:p>
                  <a:endParaRPr lang="en-US">
                    <a:solidFill>
                      <a:prstClr val="black"/>
                    </a:solidFill>
                  </a:endParaRPr>
                </a:p>
              </p:txBody>
            </p:sp>
            <p:sp>
              <p:nvSpPr>
                <p:cNvPr id="64587" name="Freeform 170"/>
                <p:cNvSpPr>
                  <a:spLocks/>
                </p:cNvSpPr>
                <p:nvPr/>
              </p:nvSpPr>
              <p:spPr bwMode="auto">
                <a:xfrm>
                  <a:off x="4951" y="2207"/>
                  <a:ext cx="65" cy="39"/>
                </a:xfrm>
                <a:custGeom>
                  <a:avLst/>
                  <a:gdLst>
                    <a:gd name="T0" fmla="*/ 0 w 2242"/>
                    <a:gd name="T1" fmla="*/ 0 h 1525"/>
                    <a:gd name="T2" fmla="*/ 0 w 2242"/>
                    <a:gd name="T3" fmla="*/ 0 h 1525"/>
                    <a:gd name="T4" fmla="*/ 0 w 2242"/>
                    <a:gd name="T5" fmla="*/ 0 h 1525"/>
                    <a:gd name="T6" fmla="*/ 0 w 2242"/>
                    <a:gd name="T7" fmla="*/ 0 h 1525"/>
                    <a:gd name="T8" fmla="*/ 0 w 2242"/>
                    <a:gd name="T9" fmla="*/ 0 h 1525"/>
                    <a:gd name="T10" fmla="*/ 0 w 2242"/>
                    <a:gd name="T11" fmla="*/ 0 h 1525"/>
                    <a:gd name="T12" fmla="*/ 0 w 2242"/>
                    <a:gd name="T13" fmla="*/ 0 h 1525"/>
                    <a:gd name="T14" fmla="*/ 0 w 2242"/>
                    <a:gd name="T15" fmla="*/ 0 h 1525"/>
                    <a:gd name="T16" fmla="*/ 0 w 2242"/>
                    <a:gd name="T17" fmla="*/ 0 h 1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42"/>
                    <a:gd name="T28" fmla="*/ 0 h 1525"/>
                    <a:gd name="T29" fmla="*/ 2242 w 2242"/>
                    <a:gd name="T30" fmla="*/ 1525 h 15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42" h="1525">
                      <a:moveTo>
                        <a:pt x="2135" y="1525"/>
                      </a:moveTo>
                      <a:cubicBezTo>
                        <a:pt x="2181" y="1525"/>
                        <a:pt x="2242" y="1464"/>
                        <a:pt x="2242" y="1417"/>
                      </a:cubicBezTo>
                      <a:cubicBezTo>
                        <a:pt x="2242" y="108"/>
                        <a:pt x="2242" y="108"/>
                        <a:pt x="2242" y="108"/>
                      </a:cubicBezTo>
                      <a:cubicBezTo>
                        <a:pt x="2242" y="46"/>
                        <a:pt x="2181" y="0"/>
                        <a:pt x="2135" y="0"/>
                      </a:cubicBezTo>
                      <a:cubicBezTo>
                        <a:pt x="108" y="0"/>
                        <a:pt x="108" y="0"/>
                        <a:pt x="108" y="0"/>
                      </a:cubicBezTo>
                      <a:cubicBezTo>
                        <a:pt x="47" y="0"/>
                        <a:pt x="0" y="46"/>
                        <a:pt x="0" y="108"/>
                      </a:cubicBezTo>
                      <a:cubicBezTo>
                        <a:pt x="0" y="1417"/>
                        <a:pt x="0" y="1417"/>
                        <a:pt x="0" y="1417"/>
                      </a:cubicBezTo>
                      <a:cubicBezTo>
                        <a:pt x="0" y="1464"/>
                        <a:pt x="47" y="1525"/>
                        <a:pt x="108" y="1525"/>
                      </a:cubicBezTo>
                      <a:lnTo>
                        <a:pt x="2135" y="1525"/>
                      </a:lnTo>
                      <a:close/>
                    </a:path>
                  </a:pathLst>
                </a:custGeom>
                <a:solidFill>
                  <a:srgbClr val="CCFFCC"/>
                </a:solidFill>
                <a:ln w="1588" cap="rnd">
                  <a:solidFill>
                    <a:srgbClr val="000000"/>
                  </a:solidFill>
                  <a:round/>
                  <a:headEnd/>
                  <a:tailEnd/>
                </a:ln>
              </p:spPr>
              <p:txBody>
                <a:bodyPr/>
                <a:lstStyle/>
                <a:p>
                  <a:endParaRPr lang="en-US">
                    <a:solidFill>
                      <a:prstClr val="black"/>
                    </a:solidFill>
                  </a:endParaRPr>
                </a:p>
              </p:txBody>
            </p:sp>
          </p:grpSp>
          <p:sp>
            <p:nvSpPr>
              <p:cNvPr id="64573" name="Line 172"/>
              <p:cNvSpPr>
                <a:spLocks noChangeShapeType="1"/>
              </p:cNvSpPr>
              <p:nvPr/>
            </p:nvSpPr>
            <p:spPr bwMode="auto">
              <a:xfrm>
                <a:off x="4983" y="2227"/>
                <a:ext cx="1" cy="1"/>
              </a:xfrm>
              <a:prstGeom prst="line">
                <a:avLst/>
              </a:prstGeom>
              <a:noFill/>
              <a:ln w="158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nvGrpSpPr>
              <p:cNvPr id="64574" name="Group 175"/>
              <p:cNvGrpSpPr>
                <a:grpSpLocks/>
              </p:cNvGrpSpPr>
              <p:nvPr/>
            </p:nvGrpSpPr>
            <p:grpSpPr bwMode="auto">
              <a:xfrm>
                <a:off x="4951" y="2196"/>
                <a:ext cx="77" cy="10"/>
                <a:chOff x="4951" y="2196"/>
                <a:chExt cx="77" cy="10"/>
              </a:xfrm>
            </p:grpSpPr>
            <p:sp>
              <p:nvSpPr>
                <p:cNvPr id="64584" name="Freeform 173"/>
                <p:cNvSpPr>
                  <a:spLocks/>
                </p:cNvSpPr>
                <p:nvPr/>
              </p:nvSpPr>
              <p:spPr bwMode="auto">
                <a:xfrm>
                  <a:off x="4951" y="2196"/>
                  <a:ext cx="77" cy="10"/>
                </a:xfrm>
                <a:custGeom>
                  <a:avLst/>
                  <a:gdLst>
                    <a:gd name="T0" fmla="*/ 65 w 77"/>
                    <a:gd name="T1" fmla="*/ 10 h 10"/>
                    <a:gd name="T2" fmla="*/ 77 w 77"/>
                    <a:gd name="T3" fmla="*/ 0 h 10"/>
                    <a:gd name="T4" fmla="*/ 12 w 77"/>
                    <a:gd name="T5" fmla="*/ 0 h 10"/>
                    <a:gd name="T6" fmla="*/ 0 w 77"/>
                    <a:gd name="T7" fmla="*/ 10 h 10"/>
                    <a:gd name="T8" fmla="*/ 65 w 77"/>
                    <a:gd name="T9" fmla="*/ 10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65" y="10"/>
                      </a:moveTo>
                      <a:lnTo>
                        <a:pt x="77" y="0"/>
                      </a:lnTo>
                      <a:lnTo>
                        <a:pt x="12" y="0"/>
                      </a:lnTo>
                      <a:lnTo>
                        <a:pt x="0" y="10"/>
                      </a:lnTo>
                      <a:lnTo>
                        <a:pt x="65" y="1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64585" name="Freeform 174"/>
                <p:cNvSpPr>
                  <a:spLocks/>
                </p:cNvSpPr>
                <p:nvPr/>
              </p:nvSpPr>
              <p:spPr bwMode="auto">
                <a:xfrm>
                  <a:off x="4951" y="2196"/>
                  <a:ext cx="77" cy="10"/>
                </a:xfrm>
                <a:custGeom>
                  <a:avLst/>
                  <a:gdLst>
                    <a:gd name="T0" fmla="*/ 65 w 77"/>
                    <a:gd name="T1" fmla="*/ 10 h 10"/>
                    <a:gd name="T2" fmla="*/ 77 w 77"/>
                    <a:gd name="T3" fmla="*/ 0 h 10"/>
                    <a:gd name="T4" fmla="*/ 12 w 77"/>
                    <a:gd name="T5" fmla="*/ 0 h 10"/>
                    <a:gd name="T6" fmla="*/ 0 w 77"/>
                    <a:gd name="T7" fmla="*/ 10 h 10"/>
                    <a:gd name="T8" fmla="*/ 65 w 77"/>
                    <a:gd name="T9" fmla="*/ 10 h 10"/>
                    <a:gd name="T10" fmla="*/ 0 60000 65536"/>
                    <a:gd name="T11" fmla="*/ 0 60000 65536"/>
                    <a:gd name="T12" fmla="*/ 0 60000 65536"/>
                    <a:gd name="T13" fmla="*/ 0 60000 65536"/>
                    <a:gd name="T14" fmla="*/ 0 60000 65536"/>
                    <a:gd name="T15" fmla="*/ 0 w 77"/>
                    <a:gd name="T16" fmla="*/ 0 h 10"/>
                    <a:gd name="T17" fmla="*/ 77 w 77"/>
                    <a:gd name="T18" fmla="*/ 10 h 10"/>
                  </a:gdLst>
                  <a:ahLst/>
                  <a:cxnLst>
                    <a:cxn ang="T10">
                      <a:pos x="T0" y="T1"/>
                    </a:cxn>
                    <a:cxn ang="T11">
                      <a:pos x="T2" y="T3"/>
                    </a:cxn>
                    <a:cxn ang="T12">
                      <a:pos x="T4" y="T5"/>
                    </a:cxn>
                    <a:cxn ang="T13">
                      <a:pos x="T6" y="T7"/>
                    </a:cxn>
                    <a:cxn ang="T14">
                      <a:pos x="T8" y="T9"/>
                    </a:cxn>
                  </a:cxnLst>
                  <a:rect l="T15" t="T16" r="T17" b="T18"/>
                  <a:pathLst>
                    <a:path w="77" h="10">
                      <a:moveTo>
                        <a:pt x="65" y="10"/>
                      </a:moveTo>
                      <a:lnTo>
                        <a:pt x="77" y="0"/>
                      </a:lnTo>
                      <a:lnTo>
                        <a:pt x="12" y="0"/>
                      </a:lnTo>
                      <a:lnTo>
                        <a:pt x="0" y="10"/>
                      </a:lnTo>
                      <a:lnTo>
                        <a:pt x="65" y="10"/>
                      </a:lnTo>
                      <a:close/>
                    </a:path>
                  </a:pathLst>
                </a:custGeom>
                <a:solidFill>
                  <a:srgbClr val="CCFFCC"/>
                </a:solidFill>
                <a:ln w="1588" cap="rnd">
                  <a:solidFill>
                    <a:srgbClr val="000000"/>
                  </a:solidFill>
                  <a:round/>
                  <a:headEnd/>
                  <a:tailEnd/>
                </a:ln>
              </p:spPr>
              <p:txBody>
                <a:bodyPr/>
                <a:lstStyle/>
                <a:p>
                  <a:endParaRPr lang="en-US">
                    <a:solidFill>
                      <a:prstClr val="black"/>
                    </a:solidFill>
                  </a:endParaRPr>
                </a:p>
              </p:txBody>
            </p:sp>
          </p:grpSp>
          <p:grpSp>
            <p:nvGrpSpPr>
              <p:cNvPr id="64575" name="Group 178"/>
              <p:cNvGrpSpPr>
                <a:grpSpLocks/>
              </p:cNvGrpSpPr>
              <p:nvPr/>
            </p:nvGrpSpPr>
            <p:grpSpPr bwMode="auto">
              <a:xfrm>
                <a:off x="5016" y="2196"/>
                <a:ext cx="12" cy="50"/>
                <a:chOff x="5016" y="2196"/>
                <a:chExt cx="12" cy="50"/>
              </a:xfrm>
            </p:grpSpPr>
            <p:sp>
              <p:nvSpPr>
                <p:cNvPr id="64582" name="Freeform 176"/>
                <p:cNvSpPr>
                  <a:spLocks/>
                </p:cNvSpPr>
                <p:nvPr/>
              </p:nvSpPr>
              <p:spPr bwMode="auto">
                <a:xfrm>
                  <a:off x="5016" y="2196"/>
                  <a:ext cx="12" cy="50"/>
                </a:xfrm>
                <a:custGeom>
                  <a:avLst/>
                  <a:gdLst>
                    <a:gd name="T0" fmla="*/ 12 w 12"/>
                    <a:gd name="T1" fmla="*/ 39 h 50"/>
                    <a:gd name="T2" fmla="*/ 12 w 12"/>
                    <a:gd name="T3" fmla="*/ 0 h 50"/>
                    <a:gd name="T4" fmla="*/ 0 w 12"/>
                    <a:gd name="T5" fmla="*/ 10 h 50"/>
                    <a:gd name="T6" fmla="*/ 0 w 12"/>
                    <a:gd name="T7" fmla="*/ 50 h 50"/>
                    <a:gd name="T8" fmla="*/ 12 w 12"/>
                    <a:gd name="T9" fmla="*/ 39 h 50"/>
                    <a:gd name="T10" fmla="*/ 0 60000 65536"/>
                    <a:gd name="T11" fmla="*/ 0 60000 65536"/>
                    <a:gd name="T12" fmla="*/ 0 60000 65536"/>
                    <a:gd name="T13" fmla="*/ 0 60000 65536"/>
                    <a:gd name="T14" fmla="*/ 0 60000 65536"/>
                    <a:gd name="T15" fmla="*/ 0 w 12"/>
                    <a:gd name="T16" fmla="*/ 0 h 50"/>
                    <a:gd name="T17" fmla="*/ 12 w 12"/>
                    <a:gd name="T18" fmla="*/ 50 h 50"/>
                  </a:gdLst>
                  <a:ahLst/>
                  <a:cxnLst>
                    <a:cxn ang="T10">
                      <a:pos x="T0" y="T1"/>
                    </a:cxn>
                    <a:cxn ang="T11">
                      <a:pos x="T2" y="T3"/>
                    </a:cxn>
                    <a:cxn ang="T12">
                      <a:pos x="T4" y="T5"/>
                    </a:cxn>
                    <a:cxn ang="T13">
                      <a:pos x="T6" y="T7"/>
                    </a:cxn>
                    <a:cxn ang="T14">
                      <a:pos x="T8" y="T9"/>
                    </a:cxn>
                  </a:cxnLst>
                  <a:rect l="T15" t="T16" r="T17" b="T18"/>
                  <a:pathLst>
                    <a:path w="12" h="50">
                      <a:moveTo>
                        <a:pt x="12" y="39"/>
                      </a:moveTo>
                      <a:lnTo>
                        <a:pt x="12" y="0"/>
                      </a:lnTo>
                      <a:lnTo>
                        <a:pt x="0" y="10"/>
                      </a:lnTo>
                      <a:lnTo>
                        <a:pt x="0" y="50"/>
                      </a:lnTo>
                      <a:lnTo>
                        <a:pt x="12" y="39"/>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64583" name="Freeform 177"/>
                <p:cNvSpPr>
                  <a:spLocks/>
                </p:cNvSpPr>
                <p:nvPr/>
              </p:nvSpPr>
              <p:spPr bwMode="auto">
                <a:xfrm>
                  <a:off x="5016" y="2196"/>
                  <a:ext cx="12" cy="50"/>
                </a:xfrm>
                <a:custGeom>
                  <a:avLst/>
                  <a:gdLst>
                    <a:gd name="T0" fmla="*/ 12 w 12"/>
                    <a:gd name="T1" fmla="*/ 39 h 50"/>
                    <a:gd name="T2" fmla="*/ 12 w 12"/>
                    <a:gd name="T3" fmla="*/ 0 h 50"/>
                    <a:gd name="T4" fmla="*/ 0 w 12"/>
                    <a:gd name="T5" fmla="*/ 10 h 50"/>
                    <a:gd name="T6" fmla="*/ 0 w 12"/>
                    <a:gd name="T7" fmla="*/ 50 h 50"/>
                    <a:gd name="T8" fmla="*/ 12 w 12"/>
                    <a:gd name="T9" fmla="*/ 39 h 50"/>
                    <a:gd name="T10" fmla="*/ 0 60000 65536"/>
                    <a:gd name="T11" fmla="*/ 0 60000 65536"/>
                    <a:gd name="T12" fmla="*/ 0 60000 65536"/>
                    <a:gd name="T13" fmla="*/ 0 60000 65536"/>
                    <a:gd name="T14" fmla="*/ 0 60000 65536"/>
                    <a:gd name="T15" fmla="*/ 0 w 12"/>
                    <a:gd name="T16" fmla="*/ 0 h 50"/>
                    <a:gd name="T17" fmla="*/ 12 w 12"/>
                    <a:gd name="T18" fmla="*/ 50 h 50"/>
                  </a:gdLst>
                  <a:ahLst/>
                  <a:cxnLst>
                    <a:cxn ang="T10">
                      <a:pos x="T0" y="T1"/>
                    </a:cxn>
                    <a:cxn ang="T11">
                      <a:pos x="T2" y="T3"/>
                    </a:cxn>
                    <a:cxn ang="T12">
                      <a:pos x="T4" y="T5"/>
                    </a:cxn>
                    <a:cxn ang="T13">
                      <a:pos x="T6" y="T7"/>
                    </a:cxn>
                    <a:cxn ang="T14">
                      <a:pos x="T8" y="T9"/>
                    </a:cxn>
                  </a:cxnLst>
                  <a:rect l="T15" t="T16" r="T17" b="T18"/>
                  <a:pathLst>
                    <a:path w="12" h="50">
                      <a:moveTo>
                        <a:pt x="12" y="39"/>
                      </a:moveTo>
                      <a:lnTo>
                        <a:pt x="12" y="0"/>
                      </a:lnTo>
                      <a:lnTo>
                        <a:pt x="0" y="10"/>
                      </a:lnTo>
                      <a:lnTo>
                        <a:pt x="0" y="50"/>
                      </a:lnTo>
                      <a:lnTo>
                        <a:pt x="12" y="39"/>
                      </a:lnTo>
                      <a:close/>
                    </a:path>
                  </a:pathLst>
                </a:custGeom>
                <a:solidFill>
                  <a:srgbClr val="CCFFCC"/>
                </a:solidFill>
                <a:ln w="1588" cap="rnd">
                  <a:solidFill>
                    <a:srgbClr val="000000"/>
                  </a:solidFill>
                  <a:round/>
                  <a:headEnd/>
                  <a:tailEnd/>
                </a:ln>
              </p:spPr>
              <p:txBody>
                <a:bodyPr/>
                <a:lstStyle/>
                <a:p>
                  <a:endParaRPr lang="en-US">
                    <a:solidFill>
                      <a:prstClr val="black"/>
                    </a:solidFill>
                  </a:endParaRPr>
                </a:p>
              </p:txBody>
            </p:sp>
          </p:grpSp>
          <p:grpSp>
            <p:nvGrpSpPr>
              <p:cNvPr id="64576" name="Group 181"/>
              <p:cNvGrpSpPr>
                <a:grpSpLocks/>
              </p:cNvGrpSpPr>
              <p:nvPr/>
            </p:nvGrpSpPr>
            <p:grpSpPr bwMode="auto">
              <a:xfrm>
                <a:off x="4966" y="2166"/>
                <a:ext cx="47" cy="37"/>
                <a:chOff x="4966" y="2166"/>
                <a:chExt cx="47" cy="37"/>
              </a:xfrm>
            </p:grpSpPr>
            <p:sp>
              <p:nvSpPr>
                <p:cNvPr id="64580" name="Freeform 179"/>
                <p:cNvSpPr>
                  <a:spLocks/>
                </p:cNvSpPr>
                <p:nvPr/>
              </p:nvSpPr>
              <p:spPr bwMode="auto">
                <a:xfrm>
                  <a:off x="4966" y="2166"/>
                  <a:ext cx="47" cy="37"/>
                </a:xfrm>
                <a:custGeom>
                  <a:avLst/>
                  <a:gdLst>
                    <a:gd name="T0" fmla="*/ 0 w 1617"/>
                    <a:gd name="T1" fmla="*/ 0 h 1425"/>
                    <a:gd name="T2" fmla="*/ 0 w 1617"/>
                    <a:gd name="T3" fmla="*/ 0 h 1425"/>
                    <a:gd name="T4" fmla="*/ 0 w 1617"/>
                    <a:gd name="T5" fmla="*/ 0 h 1425"/>
                    <a:gd name="T6" fmla="*/ 0 w 1617"/>
                    <a:gd name="T7" fmla="*/ 0 h 1425"/>
                    <a:gd name="T8" fmla="*/ 0 w 1617"/>
                    <a:gd name="T9" fmla="*/ 0 h 1425"/>
                    <a:gd name="T10" fmla="*/ 0 w 1617"/>
                    <a:gd name="T11" fmla="*/ 0 h 1425"/>
                    <a:gd name="T12" fmla="*/ 0 w 1617"/>
                    <a:gd name="T13" fmla="*/ 0 h 1425"/>
                    <a:gd name="T14" fmla="*/ 0 w 1617"/>
                    <a:gd name="T15" fmla="*/ 0 h 1425"/>
                    <a:gd name="T16" fmla="*/ 0 w 1617"/>
                    <a:gd name="T17" fmla="*/ 0 h 1425"/>
                    <a:gd name="T18" fmla="*/ 0 w 1617"/>
                    <a:gd name="T19" fmla="*/ 0 h 1425"/>
                    <a:gd name="T20" fmla="*/ 0 w 1617"/>
                    <a:gd name="T21" fmla="*/ 0 h 1425"/>
                    <a:gd name="T22" fmla="*/ 0 w 1617"/>
                    <a:gd name="T23" fmla="*/ 0 h 1425"/>
                    <a:gd name="T24" fmla="*/ 0 w 1617"/>
                    <a:gd name="T25" fmla="*/ 0 h 14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7"/>
                    <a:gd name="T40" fmla="*/ 0 h 1425"/>
                    <a:gd name="T41" fmla="*/ 1617 w 1617"/>
                    <a:gd name="T42" fmla="*/ 1425 h 14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7" h="1425">
                      <a:moveTo>
                        <a:pt x="832" y="184"/>
                      </a:moveTo>
                      <a:cubicBezTo>
                        <a:pt x="508" y="184"/>
                        <a:pt x="231" y="459"/>
                        <a:pt x="231" y="766"/>
                      </a:cubicBezTo>
                      <a:cubicBezTo>
                        <a:pt x="246" y="1287"/>
                        <a:pt x="246" y="1287"/>
                        <a:pt x="246" y="1287"/>
                      </a:cubicBezTo>
                      <a:cubicBezTo>
                        <a:pt x="246" y="1333"/>
                        <a:pt x="200" y="1379"/>
                        <a:pt x="139" y="1379"/>
                      </a:cubicBezTo>
                      <a:cubicBezTo>
                        <a:pt x="77" y="1394"/>
                        <a:pt x="16" y="1364"/>
                        <a:pt x="0" y="1318"/>
                      </a:cubicBezTo>
                      <a:cubicBezTo>
                        <a:pt x="0" y="797"/>
                        <a:pt x="0" y="797"/>
                        <a:pt x="0" y="797"/>
                      </a:cubicBezTo>
                      <a:cubicBezTo>
                        <a:pt x="0" y="368"/>
                        <a:pt x="370" y="0"/>
                        <a:pt x="816" y="0"/>
                      </a:cubicBezTo>
                      <a:cubicBezTo>
                        <a:pt x="1247" y="0"/>
                        <a:pt x="1617" y="368"/>
                        <a:pt x="1617" y="797"/>
                      </a:cubicBezTo>
                      <a:cubicBezTo>
                        <a:pt x="1617" y="1364"/>
                        <a:pt x="1617" y="1364"/>
                        <a:pt x="1617" y="1364"/>
                      </a:cubicBezTo>
                      <a:cubicBezTo>
                        <a:pt x="1601" y="1409"/>
                        <a:pt x="1571" y="1425"/>
                        <a:pt x="1494" y="1425"/>
                      </a:cubicBezTo>
                      <a:cubicBezTo>
                        <a:pt x="1447" y="1425"/>
                        <a:pt x="1386" y="1348"/>
                        <a:pt x="1401" y="1318"/>
                      </a:cubicBezTo>
                      <a:cubicBezTo>
                        <a:pt x="1401" y="766"/>
                        <a:pt x="1401" y="766"/>
                        <a:pt x="1401" y="766"/>
                      </a:cubicBezTo>
                      <a:cubicBezTo>
                        <a:pt x="1401" y="459"/>
                        <a:pt x="1140" y="184"/>
                        <a:pt x="832" y="184"/>
                      </a:cubicBezTo>
                    </a:path>
                  </a:pathLst>
                </a:custGeom>
                <a:solidFill>
                  <a:srgbClr val="CCFFCC"/>
                </a:solidFill>
                <a:ln w="0">
                  <a:solidFill>
                    <a:srgbClr val="000000"/>
                  </a:solidFill>
                  <a:round/>
                  <a:headEnd/>
                  <a:tailEnd/>
                </a:ln>
              </p:spPr>
              <p:txBody>
                <a:bodyPr/>
                <a:lstStyle/>
                <a:p>
                  <a:endParaRPr lang="en-US">
                    <a:solidFill>
                      <a:prstClr val="black"/>
                    </a:solidFill>
                  </a:endParaRPr>
                </a:p>
              </p:txBody>
            </p:sp>
            <p:sp>
              <p:nvSpPr>
                <p:cNvPr id="64581" name="Freeform 180"/>
                <p:cNvSpPr>
                  <a:spLocks/>
                </p:cNvSpPr>
                <p:nvPr/>
              </p:nvSpPr>
              <p:spPr bwMode="auto">
                <a:xfrm>
                  <a:off x="4966" y="2166"/>
                  <a:ext cx="47" cy="37"/>
                </a:xfrm>
                <a:custGeom>
                  <a:avLst/>
                  <a:gdLst>
                    <a:gd name="T0" fmla="*/ 24 w 47"/>
                    <a:gd name="T1" fmla="*/ 5 h 37"/>
                    <a:gd name="T2" fmla="*/ 7 w 47"/>
                    <a:gd name="T3" fmla="*/ 20 h 37"/>
                    <a:gd name="T4" fmla="*/ 7 w 47"/>
                    <a:gd name="T5" fmla="*/ 34 h 37"/>
                    <a:gd name="T6" fmla="*/ 4 w 47"/>
                    <a:gd name="T7" fmla="*/ 36 h 37"/>
                    <a:gd name="T8" fmla="*/ 0 w 47"/>
                    <a:gd name="T9" fmla="*/ 35 h 37"/>
                    <a:gd name="T10" fmla="*/ 0 w 47"/>
                    <a:gd name="T11" fmla="*/ 21 h 37"/>
                    <a:gd name="T12" fmla="*/ 24 w 47"/>
                    <a:gd name="T13" fmla="*/ 0 h 37"/>
                    <a:gd name="T14" fmla="*/ 47 w 47"/>
                    <a:gd name="T15" fmla="*/ 21 h 37"/>
                    <a:gd name="T16" fmla="*/ 47 w 47"/>
                    <a:gd name="T17" fmla="*/ 36 h 37"/>
                    <a:gd name="T18" fmla="*/ 43 w 47"/>
                    <a:gd name="T19" fmla="*/ 37 h 37"/>
                    <a:gd name="T20" fmla="*/ 41 w 47"/>
                    <a:gd name="T21" fmla="*/ 35 h 37"/>
                    <a:gd name="T22" fmla="*/ 41 w 47"/>
                    <a:gd name="T23" fmla="*/ 20 h 37"/>
                    <a:gd name="T24" fmla="*/ 24 w 47"/>
                    <a:gd name="T25" fmla="*/ 5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
                    <a:gd name="T40" fmla="*/ 0 h 37"/>
                    <a:gd name="T41" fmla="*/ 47 w 47"/>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 h="37">
                      <a:moveTo>
                        <a:pt x="24" y="5"/>
                      </a:moveTo>
                      <a:cubicBezTo>
                        <a:pt x="15" y="5"/>
                        <a:pt x="7" y="12"/>
                        <a:pt x="7" y="20"/>
                      </a:cubicBezTo>
                      <a:cubicBezTo>
                        <a:pt x="7" y="34"/>
                        <a:pt x="7" y="34"/>
                        <a:pt x="7" y="34"/>
                      </a:cubicBezTo>
                      <a:cubicBezTo>
                        <a:pt x="7" y="35"/>
                        <a:pt x="6" y="36"/>
                        <a:pt x="4" y="36"/>
                      </a:cubicBezTo>
                      <a:cubicBezTo>
                        <a:pt x="2" y="37"/>
                        <a:pt x="1" y="36"/>
                        <a:pt x="0" y="35"/>
                      </a:cubicBezTo>
                      <a:cubicBezTo>
                        <a:pt x="0" y="21"/>
                        <a:pt x="0" y="21"/>
                        <a:pt x="0" y="21"/>
                      </a:cubicBezTo>
                      <a:cubicBezTo>
                        <a:pt x="0" y="10"/>
                        <a:pt x="11" y="0"/>
                        <a:pt x="24" y="0"/>
                      </a:cubicBezTo>
                      <a:cubicBezTo>
                        <a:pt x="36" y="0"/>
                        <a:pt x="47" y="10"/>
                        <a:pt x="47" y="21"/>
                      </a:cubicBezTo>
                      <a:cubicBezTo>
                        <a:pt x="47" y="36"/>
                        <a:pt x="47" y="36"/>
                        <a:pt x="47" y="36"/>
                      </a:cubicBezTo>
                      <a:cubicBezTo>
                        <a:pt x="46" y="37"/>
                        <a:pt x="45" y="37"/>
                        <a:pt x="43" y="37"/>
                      </a:cubicBezTo>
                      <a:cubicBezTo>
                        <a:pt x="42" y="37"/>
                        <a:pt x="40" y="35"/>
                        <a:pt x="41" y="35"/>
                      </a:cubicBezTo>
                      <a:cubicBezTo>
                        <a:pt x="41" y="20"/>
                        <a:pt x="41" y="20"/>
                        <a:pt x="41" y="20"/>
                      </a:cubicBezTo>
                      <a:cubicBezTo>
                        <a:pt x="41" y="12"/>
                        <a:pt x="33" y="5"/>
                        <a:pt x="24" y="5"/>
                      </a:cubicBezTo>
                    </a:path>
                  </a:pathLst>
                </a:custGeom>
                <a:solidFill>
                  <a:srgbClr val="CCFFCC"/>
                </a:solidFill>
                <a:ln w="1588" cap="rnd">
                  <a:solidFill>
                    <a:srgbClr val="000000"/>
                  </a:solidFill>
                  <a:round/>
                  <a:headEnd/>
                  <a:tailEnd/>
                </a:ln>
              </p:spPr>
              <p:txBody>
                <a:bodyPr/>
                <a:lstStyle/>
                <a:p>
                  <a:endParaRPr lang="en-US">
                    <a:solidFill>
                      <a:prstClr val="black"/>
                    </a:solidFill>
                  </a:endParaRPr>
                </a:p>
              </p:txBody>
            </p:sp>
          </p:grpSp>
          <p:sp>
            <p:nvSpPr>
              <p:cNvPr id="64577" name="Oval 182"/>
              <p:cNvSpPr>
                <a:spLocks noChangeArrowheads="1"/>
              </p:cNvSpPr>
              <p:nvPr/>
            </p:nvSpPr>
            <p:spPr bwMode="auto">
              <a:xfrm>
                <a:off x="4978" y="2218"/>
                <a:ext cx="10" cy="12"/>
              </a:xfrm>
              <a:prstGeom prst="ellipse">
                <a:avLst/>
              </a:prstGeom>
              <a:solidFill>
                <a:srgbClr val="CCFFCC"/>
              </a:solidFill>
              <a:ln w="0">
                <a:solidFill>
                  <a:srgbClr val="000000"/>
                </a:solidFill>
                <a:round/>
                <a:headEnd/>
                <a:tailEnd/>
              </a:ln>
            </p:spPr>
            <p:txBody>
              <a:bodyPr/>
              <a:lstStyle/>
              <a:p>
                <a:pPr algn="ctr"/>
                <a:endParaRPr lang="en-US" sz="1000">
                  <a:solidFill>
                    <a:srgbClr val="000000"/>
                  </a:solidFill>
                </a:endParaRPr>
              </a:p>
            </p:txBody>
          </p:sp>
          <p:sp>
            <p:nvSpPr>
              <p:cNvPr id="64578" name="Freeform 183"/>
              <p:cNvSpPr>
                <a:spLocks/>
              </p:cNvSpPr>
              <p:nvPr/>
            </p:nvSpPr>
            <p:spPr bwMode="auto">
              <a:xfrm>
                <a:off x="4982" y="2224"/>
                <a:ext cx="3" cy="14"/>
              </a:xfrm>
              <a:custGeom>
                <a:avLst/>
                <a:gdLst>
                  <a:gd name="T0" fmla="*/ 3 w 3"/>
                  <a:gd name="T1" fmla="*/ 12 h 14"/>
                  <a:gd name="T2" fmla="*/ 3 w 3"/>
                  <a:gd name="T3" fmla="*/ 0 h 14"/>
                  <a:gd name="T4" fmla="*/ 0 w 3"/>
                  <a:gd name="T5" fmla="*/ 3 h 14"/>
                  <a:gd name="T6" fmla="*/ 0 w 3"/>
                  <a:gd name="T7" fmla="*/ 14 h 14"/>
                  <a:gd name="T8" fmla="*/ 3 w 3"/>
                  <a:gd name="T9" fmla="*/ 12 h 14"/>
                  <a:gd name="T10" fmla="*/ 0 60000 65536"/>
                  <a:gd name="T11" fmla="*/ 0 60000 65536"/>
                  <a:gd name="T12" fmla="*/ 0 60000 65536"/>
                  <a:gd name="T13" fmla="*/ 0 60000 65536"/>
                  <a:gd name="T14" fmla="*/ 0 60000 65536"/>
                  <a:gd name="T15" fmla="*/ 0 w 3"/>
                  <a:gd name="T16" fmla="*/ 0 h 14"/>
                  <a:gd name="T17" fmla="*/ 3 w 3"/>
                  <a:gd name="T18" fmla="*/ 14 h 14"/>
                </a:gdLst>
                <a:ahLst/>
                <a:cxnLst>
                  <a:cxn ang="T10">
                    <a:pos x="T0" y="T1"/>
                  </a:cxn>
                  <a:cxn ang="T11">
                    <a:pos x="T2" y="T3"/>
                  </a:cxn>
                  <a:cxn ang="T12">
                    <a:pos x="T4" y="T5"/>
                  </a:cxn>
                  <a:cxn ang="T13">
                    <a:pos x="T6" y="T7"/>
                  </a:cxn>
                  <a:cxn ang="T14">
                    <a:pos x="T8" y="T9"/>
                  </a:cxn>
                </a:cxnLst>
                <a:rect l="T15" t="T16" r="T17" b="T18"/>
                <a:pathLst>
                  <a:path w="3" h="14">
                    <a:moveTo>
                      <a:pt x="3" y="12"/>
                    </a:moveTo>
                    <a:lnTo>
                      <a:pt x="3" y="0"/>
                    </a:lnTo>
                    <a:lnTo>
                      <a:pt x="0" y="3"/>
                    </a:lnTo>
                    <a:lnTo>
                      <a:pt x="0" y="14"/>
                    </a:lnTo>
                    <a:lnTo>
                      <a:pt x="3" y="12"/>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endParaRPr>
              </a:p>
            </p:txBody>
          </p:sp>
          <p:sp>
            <p:nvSpPr>
              <p:cNvPr id="64579" name="Line 184"/>
              <p:cNvSpPr>
                <a:spLocks noChangeShapeType="1"/>
              </p:cNvSpPr>
              <p:nvPr/>
            </p:nvSpPr>
            <p:spPr bwMode="auto">
              <a:xfrm>
                <a:off x="4989" y="2201"/>
                <a:ext cx="1" cy="1"/>
              </a:xfrm>
              <a:prstGeom prst="line">
                <a:avLst/>
              </a:prstGeom>
              <a:noFill/>
              <a:ln w="4763">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64558" name="Line 57"/>
            <p:cNvSpPr>
              <a:spLocks noChangeShapeType="1"/>
            </p:cNvSpPr>
            <p:nvPr/>
          </p:nvSpPr>
          <p:spPr bwMode="auto">
            <a:xfrm flipV="1">
              <a:off x="7543800" y="4876800"/>
              <a:ext cx="0" cy="10668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solidFill>
                  <a:prstClr val="black"/>
                </a:solidFill>
              </a:endParaRPr>
            </a:p>
          </p:txBody>
        </p:sp>
        <p:sp>
          <p:nvSpPr>
            <p:cNvPr id="64559" name="Line 57"/>
            <p:cNvSpPr>
              <a:spLocks noChangeShapeType="1"/>
            </p:cNvSpPr>
            <p:nvPr/>
          </p:nvSpPr>
          <p:spPr bwMode="auto">
            <a:xfrm flipV="1">
              <a:off x="7924800" y="4876800"/>
              <a:ext cx="0" cy="10668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solidFill>
                  <a:prstClr val="black"/>
                </a:solidFill>
              </a:endParaRPr>
            </a:p>
          </p:txBody>
        </p:sp>
        <p:sp>
          <p:nvSpPr>
            <p:cNvPr id="64560" name="Text Box 15"/>
            <p:cNvSpPr txBox="1">
              <a:spLocks noChangeArrowheads="1"/>
            </p:cNvSpPr>
            <p:nvPr/>
          </p:nvSpPr>
          <p:spPr bwMode="auto">
            <a:xfrm>
              <a:off x="7239000" y="4572000"/>
              <a:ext cx="962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000000"/>
                  </a:solidFill>
                </a:rPr>
                <a:t> Interface Box</a:t>
              </a:r>
            </a:p>
          </p:txBody>
        </p:sp>
        <p:sp>
          <p:nvSpPr>
            <p:cNvPr id="64561" name="Rectangle 191"/>
            <p:cNvSpPr>
              <a:spLocks noChangeArrowheads="1"/>
            </p:cNvSpPr>
            <p:nvPr/>
          </p:nvSpPr>
          <p:spPr bwMode="auto">
            <a:xfrm>
              <a:off x="7086600" y="3733800"/>
              <a:ext cx="1317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eaLnBrk="0" hangingPunct="0"/>
              <a:r>
                <a:rPr lang="en-US" sz="1000">
                  <a:solidFill>
                    <a:srgbClr val="000000"/>
                  </a:solidFill>
                </a:rPr>
                <a:t>   NYSGECOMPINT</a:t>
              </a:r>
            </a:p>
            <a:p>
              <a:pPr algn="ctr" eaLnBrk="0" hangingPunct="0"/>
              <a:r>
                <a:rPr lang="en-US" sz="1000">
                  <a:solidFill>
                    <a:srgbClr val="000000"/>
                  </a:solidFill>
                </a:rPr>
                <a:t>  </a:t>
              </a:r>
              <a:r>
                <a:rPr lang="en-US" sz="1000">
                  <a:solidFill>
                    <a:srgbClr val="FF0000"/>
                  </a:solidFill>
                </a:rPr>
                <a:t>IP:10.178.22.116</a:t>
              </a:r>
            </a:p>
          </p:txBody>
        </p:sp>
      </p:grpSp>
      <p:grpSp>
        <p:nvGrpSpPr>
          <p:cNvPr id="14" name="Group 452"/>
          <p:cNvGrpSpPr>
            <a:grpSpLocks/>
          </p:cNvGrpSpPr>
          <p:nvPr/>
        </p:nvGrpSpPr>
        <p:grpSpPr bwMode="auto">
          <a:xfrm>
            <a:off x="6705600" y="6019800"/>
            <a:ext cx="2133600" cy="533400"/>
            <a:chOff x="6705600" y="6019800"/>
            <a:chExt cx="2133600" cy="533400"/>
          </a:xfrm>
        </p:grpSpPr>
        <p:sp>
          <p:nvSpPr>
            <p:cNvPr id="64555" name="Text Box 15"/>
            <p:cNvSpPr txBox="1">
              <a:spLocks noChangeArrowheads="1"/>
            </p:cNvSpPr>
            <p:nvPr/>
          </p:nvSpPr>
          <p:spPr bwMode="auto">
            <a:xfrm>
              <a:off x="6705600" y="6019800"/>
              <a:ext cx="2133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000000"/>
                  </a:solidFill>
                </a:rPr>
                <a:t>    ADT/LAB/Other from eGATE</a:t>
              </a:r>
            </a:p>
          </p:txBody>
        </p:sp>
        <p:sp>
          <p:nvSpPr>
            <p:cNvPr id="64556" name="Line 57"/>
            <p:cNvSpPr>
              <a:spLocks noChangeShapeType="1"/>
            </p:cNvSpPr>
            <p:nvPr/>
          </p:nvSpPr>
          <p:spPr bwMode="auto">
            <a:xfrm flipV="1">
              <a:off x="7772400" y="6248400"/>
              <a:ext cx="0" cy="30480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solidFill>
                  <a:prstClr val="black"/>
                </a:solidFill>
              </a:endParaRPr>
            </a:p>
          </p:txBody>
        </p:sp>
      </p:grpSp>
      <p:grpSp>
        <p:nvGrpSpPr>
          <p:cNvPr id="64520" name="Group 451"/>
          <p:cNvGrpSpPr>
            <a:grpSpLocks/>
          </p:cNvGrpSpPr>
          <p:nvPr/>
        </p:nvGrpSpPr>
        <p:grpSpPr bwMode="auto">
          <a:xfrm>
            <a:off x="152400" y="381000"/>
            <a:ext cx="8855075" cy="6248400"/>
            <a:chOff x="152400" y="381000"/>
            <a:chExt cx="8855075" cy="6248400"/>
          </a:xfrm>
        </p:grpSpPr>
        <p:sp>
          <p:nvSpPr>
            <p:cNvPr id="64549" name="Text Box 24"/>
            <p:cNvSpPr txBox="1">
              <a:spLocks noChangeArrowheads="1"/>
            </p:cNvSpPr>
            <p:nvPr/>
          </p:nvSpPr>
          <p:spPr bwMode="auto">
            <a:xfrm>
              <a:off x="228600" y="457200"/>
              <a:ext cx="877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solidFill>
                    <a:srgbClr val="000000"/>
                  </a:solidFill>
                </a:rPr>
                <a:t>NYP == CHP Network Diagram for eCOMPAS</a:t>
              </a:r>
            </a:p>
          </p:txBody>
        </p:sp>
        <p:sp>
          <p:nvSpPr>
            <p:cNvPr id="64550" name="Rectangle 25"/>
            <p:cNvSpPr>
              <a:spLocks noChangeArrowheads="1"/>
            </p:cNvSpPr>
            <p:nvPr/>
          </p:nvSpPr>
          <p:spPr bwMode="auto">
            <a:xfrm>
              <a:off x="152400" y="381000"/>
              <a:ext cx="8839200" cy="62484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endParaRPr lang="en-US" sz="1000">
                <a:solidFill>
                  <a:srgbClr val="000000"/>
                </a:solidFill>
              </a:endParaRPr>
            </a:p>
          </p:txBody>
        </p:sp>
        <p:sp>
          <p:nvSpPr>
            <p:cNvPr id="64551" name="Line 124"/>
            <p:cNvSpPr>
              <a:spLocks noChangeShapeType="1"/>
            </p:cNvSpPr>
            <p:nvPr/>
          </p:nvSpPr>
          <p:spPr bwMode="auto">
            <a:xfrm flipH="1">
              <a:off x="4419600" y="2743200"/>
              <a:ext cx="0" cy="228600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solidFill>
                  <a:prstClr val="black"/>
                </a:solidFill>
              </a:endParaRPr>
            </a:p>
          </p:txBody>
        </p:sp>
        <p:sp>
          <p:nvSpPr>
            <p:cNvPr id="64552" name="Text Box 127"/>
            <p:cNvSpPr txBox="1">
              <a:spLocks noChangeArrowheads="1"/>
            </p:cNvSpPr>
            <p:nvPr/>
          </p:nvSpPr>
          <p:spPr bwMode="auto">
            <a:xfrm>
              <a:off x="8147050" y="457200"/>
              <a:ext cx="749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i="1">
                  <a:solidFill>
                    <a:srgbClr val="000000"/>
                  </a:solidFill>
                </a:rPr>
                <a:t>2/15/2012</a:t>
              </a:r>
            </a:p>
          </p:txBody>
        </p:sp>
        <p:sp>
          <p:nvSpPr>
            <p:cNvPr id="64553" name="Text Box 32"/>
            <p:cNvSpPr txBox="1">
              <a:spLocks noChangeArrowheads="1"/>
            </p:cNvSpPr>
            <p:nvPr/>
          </p:nvSpPr>
          <p:spPr bwMode="auto">
            <a:xfrm>
              <a:off x="914400" y="1066800"/>
              <a:ext cx="2438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solidFill>
                    <a:srgbClr val="000000"/>
                  </a:solidFill>
                </a:rPr>
                <a:t>NYP Columbia / Cornell</a:t>
              </a:r>
            </a:p>
          </p:txBody>
        </p:sp>
        <p:sp>
          <p:nvSpPr>
            <p:cNvPr id="64554" name="Line 199"/>
            <p:cNvSpPr>
              <a:spLocks noChangeShapeType="1"/>
            </p:cNvSpPr>
            <p:nvPr/>
          </p:nvSpPr>
          <p:spPr bwMode="auto">
            <a:xfrm flipH="1">
              <a:off x="4419600" y="838200"/>
              <a:ext cx="0" cy="175260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en-US">
                <a:solidFill>
                  <a:prstClr val="black"/>
                </a:solidFill>
              </a:endParaRPr>
            </a:p>
          </p:txBody>
        </p:sp>
      </p:grpSp>
      <p:grpSp>
        <p:nvGrpSpPr>
          <p:cNvPr id="16" name="Group 460"/>
          <p:cNvGrpSpPr>
            <a:grpSpLocks/>
          </p:cNvGrpSpPr>
          <p:nvPr/>
        </p:nvGrpSpPr>
        <p:grpSpPr bwMode="auto">
          <a:xfrm>
            <a:off x="5562600" y="1295400"/>
            <a:ext cx="4572000" cy="2362200"/>
            <a:chOff x="5562600" y="1295400"/>
            <a:chExt cx="4572000" cy="2362200"/>
          </a:xfrm>
        </p:grpSpPr>
        <p:sp>
          <p:nvSpPr>
            <p:cNvPr id="64541" name="Text Box 32"/>
            <p:cNvSpPr txBox="1">
              <a:spLocks noChangeArrowheads="1"/>
            </p:cNvSpPr>
            <p:nvPr/>
          </p:nvSpPr>
          <p:spPr bwMode="auto">
            <a:xfrm>
              <a:off x="7467600" y="2667000"/>
              <a:ext cx="60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a:solidFill>
                    <a:srgbClr val="000000"/>
                  </a:solidFill>
                </a:rPr>
                <a:t>  SQL</a:t>
              </a:r>
            </a:p>
          </p:txBody>
        </p:sp>
        <p:grpSp>
          <p:nvGrpSpPr>
            <p:cNvPr id="64542" name="Group 454"/>
            <p:cNvGrpSpPr>
              <a:grpSpLocks/>
            </p:cNvGrpSpPr>
            <p:nvPr/>
          </p:nvGrpSpPr>
          <p:grpSpPr bwMode="auto">
            <a:xfrm>
              <a:off x="5562600" y="1295400"/>
              <a:ext cx="4572000" cy="2362200"/>
              <a:chOff x="5562600" y="1295400"/>
              <a:chExt cx="4572000" cy="2362200"/>
            </a:xfrm>
          </p:grpSpPr>
          <p:pic>
            <p:nvPicPr>
              <p:cNvPr id="64543" name="Picture 1040"/>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7600" y="2362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4" name="Picture 5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39000" y="1905000"/>
                <a:ext cx="114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4545" name="Line 57"/>
              <p:cNvSpPr>
                <a:spLocks noChangeShapeType="1"/>
              </p:cNvSpPr>
              <p:nvPr/>
            </p:nvSpPr>
            <p:spPr bwMode="auto">
              <a:xfrm flipV="1">
                <a:off x="7772400" y="2895600"/>
                <a:ext cx="0" cy="762000"/>
              </a:xfrm>
              <a:prstGeom prst="line">
                <a:avLst/>
              </a:prstGeom>
              <a:noFill/>
              <a:ln w="28575"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solidFill>
                    <a:prstClr val="black"/>
                  </a:solidFill>
                </a:endParaRPr>
              </a:p>
            </p:txBody>
          </p:sp>
          <p:sp>
            <p:nvSpPr>
              <p:cNvPr id="64546" name="Rectangle 193"/>
              <p:cNvSpPr>
                <a:spLocks noChangeArrowheads="1"/>
              </p:cNvSpPr>
              <p:nvPr/>
            </p:nvSpPr>
            <p:spPr bwMode="auto">
              <a:xfrm>
                <a:off x="7239000" y="1447800"/>
                <a:ext cx="1128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eaLnBrk="0" hangingPunct="0"/>
                <a:r>
                  <a:rPr lang="en-US" sz="1000">
                    <a:solidFill>
                      <a:srgbClr val="000000"/>
                    </a:solidFill>
                  </a:rPr>
                  <a:t>   </a:t>
                </a:r>
                <a:r>
                  <a:rPr lang="en-US" sz="1000" b="1">
                    <a:solidFill>
                      <a:srgbClr val="FF0000"/>
                    </a:solidFill>
                  </a:rPr>
                  <a:t>NYSGCLINDB</a:t>
                </a:r>
              </a:p>
            </p:txBody>
          </p:sp>
          <p:sp>
            <p:nvSpPr>
              <p:cNvPr id="64547" name="Rectangle 198"/>
              <p:cNvSpPr>
                <a:spLocks noChangeArrowheads="1"/>
              </p:cNvSpPr>
              <p:nvPr/>
            </p:nvSpPr>
            <p:spPr bwMode="auto">
              <a:xfrm>
                <a:off x="5562600" y="1676400"/>
                <a:ext cx="4572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en-US" sz="1000">
                    <a:solidFill>
                      <a:srgbClr val="000000"/>
                    </a:solidFill>
                  </a:rPr>
                  <a:t>IP: 10.171.22.187</a:t>
                </a:r>
              </a:p>
            </p:txBody>
          </p:sp>
          <p:pic>
            <p:nvPicPr>
              <p:cNvPr id="64548" name="Picture 13" descr="flat_barlogo.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39000" y="1295400"/>
                <a:ext cx="1143000" cy="15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8" name="Group 458"/>
          <p:cNvGrpSpPr>
            <a:grpSpLocks/>
          </p:cNvGrpSpPr>
          <p:nvPr/>
        </p:nvGrpSpPr>
        <p:grpSpPr bwMode="auto">
          <a:xfrm>
            <a:off x="304800" y="2895600"/>
            <a:ext cx="1981200" cy="1395413"/>
            <a:chOff x="304800" y="2895600"/>
            <a:chExt cx="1981200" cy="1395174"/>
          </a:xfrm>
        </p:grpSpPr>
        <p:sp>
          <p:nvSpPr>
            <p:cNvPr id="64538" name="Line 57"/>
            <p:cNvSpPr>
              <a:spLocks noChangeShapeType="1"/>
            </p:cNvSpPr>
            <p:nvPr/>
          </p:nvSpPr>
          <p:spPr bwMode="auto">
            <a:xfrm flipV="1">
              <a:off x="1219200" y="2895600"/>
              <a:ext cx="304800" cy="4571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solidFill>
                  <a:prstClr val="black"/>
                </a:solidFill>
              </a:endParaRPr>
            </a:p>
          </p:txBody>
        </p:sp>
        <p:sp>
          <p:nvSpPr>
            <p:cNvPr id="64539" name="Text Box 15"/>
            <p:cNvSpPr txBox="1">
              <a:spLocks noChangeArrowheads="1"/>
            </p:cNvSpPr>
            <p:nvPr/>
          </p:nvSpPr>
          <p:spPr bwMode="auto">
            <a:xfrm>
              <a:off x="304800" y="3428909"/>
              <a:ext cx="1981200" cy="86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000000"/>
                  </a:solidFill>
                </a:rPr>
                <a:t>User Access to eCOMPAS via: </a:t>
              </a:r>
            </a:p>
            <a:p>
              <a:pPr eaLnBrk="1" hangingPunct="1">
                <a:buFont typeface="Wingdings" pitchFamily="2" charset="2"/>
                <a:buChar char="Ø"/>
              </a:pPr>
              <a:r>
                <a:rPr lang="en-US" sz="1000">
                  <a:solidFill>
                    <a:srgbClr val="000000"/>
                  </a:solidFill>
                </a:rPr>
                <a:t> Web</a:t>
              </a:r>
            </a:p>
            <a:p>
              <a:pPr eaLnBrk="1" hangingPunct="1">
                <a:buFont typeface="Wingdings" pitchFamily="2" charset="2"/>
                <a:buChar char="Ø"/>
              </a:pPr>
              <a:r>
                <a:rPr lang="en-US" sz="1000">
                  <a:solidFill>
                    <a:srgbClr val="000000"/>
                  </a:solidFill>
                </a:rPr>
                <a:t> InfoNet,</a:t>
              </a:r>
            </a:p>
            <a:p>
              <a:pPr eaLnBrk="1" hangingPunct="1">
                <a:buFont typeface="Wingdings" pitchFamily="2" charset="2"/>
                <a:buChar char="Ø"/>
              </a:pPr>
              <a:r>
                <a:rPr lang="en-US" sz="1000">
                  <a:solidFill>
                    <a:srgbClr val="000000"/>
                  </a:solidFill>
                </a:rPr>
                <a:t> Eclipsys</a:t>
              </a:r>
            </a:p>
            <a:p>
              <a:pPr eaLnBrk="1" hangingPunct="1">
                <a:buFont typeface="Wingdings" pitchFamily="2" charset="2"/>
                <a:buChar char="Ø"/>
              </a:pPr>
              <a:r>
                <a:rPr lang="en-US" sz="1000">
                  <a:solidFill>
                    <a:srgbClr val="000000"/>
                  </a:solidFill>
                </a:rPr>
                <a:t> VPN</a:t>
              </a:r>
            </a:p>
          </p:txBody>
        </p:sp>
        <p:pic>
          <p:nvPicPr>
            <p:cNvPr id="88" name="Picture 1" descr="C:\Documents and Settings\jesset\Desktop\Desktop-3\Dropbox\RDE\__CareCoordination\SignOn.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19200" y="3733656"/>
              <a:ext cx="690563" cy="457122"/>
            </a:xfrm>
            <a:prstGeom prst="rect">
              <a:avLst/>
            </a:prstGeom>
            <a:noFill/>
            <a:ln>
              <a:solidFill>
                <a:schemeClr val="bg1">
                  <a:lumMod val="85000"/>
                </a:schemeClr>
              </a:solidFill>
            </a:ln>
            <a:effectLst>
              <a:outerShdw blurRad="50800" dist="38100" dir="2700000" algn="tl" rotWithShape="0">
                <a:prstClr val="black">
                  <a:alpha val="40000"/>
                </a:prstClr>
              </a:outerShdw>
            </a:effectLst>
          </p:spPr>
        </p:pic>
      </p:grpSp>
      <p:grpSp>
        <p:nvGrpSpPr>
          <p:cNvPr id="19" name="Group 455"/>
          <p:cNvGrpSpPr>
            <a:grpSpLocks/>
          </p:cNvGrpSpPr>
          <p:nvPr/>
        </p:nvGrpSpPr>
        <p:grpSpPr bwMode="auto">
          <a:xfrm>
            <a:off x="2971800" y="1752600"/>
            <a:ext cx="4572000" cy="1143000"/>
            <a:chOff x="2971800" y="1752600"/>
            <a:chExt cx="4572000" cy="1143000"/>
          </a:xfrm>
        </p:grpSpPr>
        <p:pic>
          <p:nvPicPr>
            <p:cNvPr id="64534" name="Picture 5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243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4535" name="Rectangle 195"/>
            <p:cNvSpPr>
              <a:spLocks noChangeArrowheads="1"/>
            </p:cNvSpPr>
            <p:nvPr/>
          </p:nvSpPr>
          <p:spPr bwMode="auto">
            <a:xfrm>
              <a:off x="2971800" y="1905000"/>
              <a:ext cx="457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en-US" sz="1000">
                  <a:solidFill>
                    <a:srgbClr val="000000"/>
                  </a:solidFill>
                </a:rPr>
                <a:t>NYSGECOMPIIS</a:t>
              </a:r>
            </a:p>
            <a:p>
              <a:pPr algn="ctr"/>
              <a:r>
                <a:rPr lang="en-US" sz="1000" b="1">
                  <a:solidFill>
                    <a:srgbClr val="FF0000"/>
                  </a:solidFill>
                </a:rPr>
                <a:t>IP: 10.178.22.224</a:t>
              </a:r>
            </a:p>
            <a:p>
              <a:pPr algn="ctr"/>
              <a:r>
                <a:rPr lang="en-US" sz="1000">
                  <a:solidFill>
                    <a:srgbClr val="000000"/>
                  </a:solidFill>
                </a:rPr>
                <a:t>eCOMPAS.nyp.org</a:t>
              </a:r>
            </a:p>
          </p:txBody>
        </p:sp>
        <p:sp>
          <p:nvSpPr>
            <p:cNvPr id="64536" name="Line 61"/>
            <p:cNvSpPr>
              <a:spLocks noChangeShapeType="1"/>
            </p:cNvSpPr>
            <p:nvPr/>
          </p:nvSpPr>
          <p:spPr bwMode="auto">
            <a:xfrm flipV="1">
              <a:off x="5486400" y="2209800"/>
              <a:ext cx="1752600" cy="457200"/>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spAutoFit/>
            </a:bodyPr>
            <a:lstStyle/>
            <a:p>
              <a:endParaRPr lang="en-US">
                <a:solidFill>
                  <a:prstClr val="black"/>
                </a:solidFill>
              </a:endParaRPr>
            </a:p>
          </p:txBody>
        </p:sp>
        <p:pic>
          <p:nvPicPr>
            <p:cNvPr id="64537" name="Picture 13" descr="flat_barlogo.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4400" y="1752600"/>
              <a:ext cx="1143000" cy="15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56"/>
          <p:cNvGrpSpPr>
            <a:grpSpLocks/>
          </p:cNvGrpSpPr>
          <p:nvPr/>
        </p:nvGrpSpPr>
        <p:grpSpPr bwMode="auto">
          <a:xfrm>
            <a:off x="4876800" y="2667000"/>
            <a:ext cx="2590800" cy="1755775"/>
            <a:chOff x="4876800" y="2667000"/>
            <a:chExt cx="2590800" cy="1756183"/>
          </a:xfrm>
        </p:grpSpPr>
        <p:pic>
          <p:nvPicPr>
            <p:cNvPr id="64530" name="Picture 5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7400" y="3276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4531" name="Line 61"/>
            <p:cNvSpPr>
              <a:spLocks noChangeShapeType="1"/>
            </p:cNvSpPr>
            <p:nvPr/>
          </p:nvSpPr>
          <p:spPr bwMode="auto">
            <a:xfrm>
              <a:off x="5486400" y="2667000"/>
              <a:ext cx="457200" cy="609742"/>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spAutoFit/>
            </a:bodyPr>
            <a:lstStyle/>
            <a:p>
              <a:endParaRPr lang="en-US">
                <a:solidFill>
                  <a:prstClr val="black"/>
                </a:solidFill>
              </a:endParaRPr>
            </a:p>
          </p:txBody>
        </p:sp>
        <p:sp>
          <p:nvSpPr>
            <p:cNvPr id="64532" name="Rectangle 197"/>
            <p:cNvSpPr>
              <a:spLocks noChangeArrowheads="1"/>
            </p:cNvSpPr>
            <p:nvPr/>
          </p:nvSpPr>
          <p:spPr bwMode="auto">
            <a:xfrm>
              <a:off x="4876800" y="3734048"/>
              <a:ext cx="2590800" cy="54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a:r>
                <a:rPr lang="en-US" sz="1000">
                  <a:solidFill>
                    <a:srgbClr val="000000"/>
                  </a:solidFill>
                </a:rPr>
                <a:t>NYSGECOMPTEST</a:t>
              </a:r>
            </a:p>
            <a:p>
              <a:pPr algn="ctr"/>
              <a:r>
                <a:rPr lang="en-US" sz="1000">
                  <a:solidFill>
                    <a:srgbClr val="FF0000"/>
                  </a:solidFill>
                </a:rPr>
                <a:t>IP: 10.178.22.223</a:t>
              </a:r>
            </a:p>
            <a:p>
              <a:pPr algn="ctr"/>
              <a:r>
                <a:rPr lang="en-US" sz="1000">
                  <a:solidFill>
                    <a:srgbClr val="000000"/>
                  </a:solidFill>
                </a:rPr>
                <a:t>DNS: eCOMPAStest.nyp.org</a:t>
              </a:r>
            </a:p>
          </p:txBody>
        </p:sp>
        <p:pic>
          <p:nvPicPr>
            <p:cNvPr id="64533" name="Picture 13" descr="flat_barlogo.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38800" y="4267200"/>
              <a:ext cx="1143000" cy="15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462"/>
          <p:cNvGrpSpPr>
            <a:grpSpLocks/>
          </p:cNvGrpSpPr>
          <p:nvPr/>
        </p:nvGrpSpPr>
        <p:grpSpPr bwMode="auto">
          <a:xfrm>
            <a:off x="457200" y="2667000"/>
            <a:ext cx="3733800" cy="3522663"/>
            <a:chOff x="457200" y="2667000"/>
            <a:chExt cx="3733800" cy="3522821"/>
          </a:xfrm>
        </p:grpSpPr>
        <p:pic>
          <p:nvPicPr>
            <p:cNvPr id="64526" name="Picture 2" descr="K:\Enterprise_Engineering\Marketing\rde_logo3.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38200" y="5181600"/>
              <a:ext cx="7154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7" name="Line 61"/>
            <p:cNvSpPr>
              <a:spLocks noChangeShapeType="1"/>
            </p:cNvSpPr>
            <p:nvPr/>
          </p:nvSpPr>
          <p:spPr bwMode="auto">
            <a:xfrm flipV="1">
              <a:off x="1752600" y="2667000"/>
              <a:ext cx="2438400" cy="2362306"/>
            </a:xfrm>
            <a:prstGeom prst="line">
              <a:avLst/>
            </a:prstGeom>
            <a:noFill/>
            <a:ln w="9525">
              <a:solidFill>
                <a:schemeClr val="tx1"/>
              </a:solidFill>
              <a:round/>
              <a:headEnd type="diamond" w="med" len="med"/>
              <a:tailEnd type="diamond" w="med" len="med"/>
            </a:ln>
            <a:extLst>
              <a:ext uri="{909E8E84-426E-40dd-AFC4-6F175D3DCCD1}">
                <a14:hiddenFill xmlns:a14="http://schemas.microsoft.com/office/drawing/2010/main">
                  <a:noFill/>
                </a14:hiddenFill>
              </a:ext>
            </a:extLst>
          </p:spPr>
          <p:txBody>
            <a:bodyPr>
              <a:spAutoFit/>
            </a:bodyPr>
            <a:lstStyle/>
            <a:p>
              <a:endParaRPr lang="en-US">
                <a:solidFill>
                  <a:prstClr val="black"/>
                </a:solidFill>
              </a:endParaRPr>
            </a:p>
          </p:txBody>
        </p:sp>
        <p:sp>
          <p:nvSpPr>
            <p:cNvPr id="64528" name="Text Box 15"/>
            <p:cNvSpPr txBox="1">
              <a:spLocks noChangeArrowheads="1"/>
            </p:cNvSpPr>
            <p:nvPr/>
          </p:nvSpPr>
          <p:spPr bwMode="auto">
            <a:xfrm>
              <a:off x="457200" y="5943747"/>
              <a:ext cx="1400175" cy="24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a:solidFill>
                    <a:srgbClr val="000000"/>
                  </a:solidFill>
                </a:rPr>
                <a:t>RDE Access via VPN</a:t>
              </a:r>
            </a:p>
          </p:txBody>
        </p:sp>
        <p:sp>
          <p:nvSpPr>
            <p:cNvPr id="462" name="Cloud 461"/>
            <p:cNvSpPr/>
            <p:nvPr/>
          </p:nvSpPr>
          <p:spPr bwMode="auto">
            <a:xfrm>
              <a:off x="457200" y="4953103"/>
              <a:ext cx="1524000" cy="1066848"/>
            </a:xfrm>
            <a:prstGeom prst="cloud">
              <a:avLst/>
            </a:prstGeom>
            <a:noFill/>
            <a:ln w="9525" cap="flat" cmpd="sng" algn="ctr">
              <a:solidFill>
                <a:schemeClr val="tx1"/>
              </a:solidFill>
              <a:prstDash val="solid"/>
              <a:round/>
              <a:headEnd type="none" w="med" len="med"/>
              <a:tailEnd type="none" w="med" len="med"/>
            </a:ln>
            <a:effectLst/>
          </p:spPr>
          <p:txBody>
            <a:bodyPr>
              <a:spAutoFit/>
            </a:bodyPr>
            <a:lstStyle/>
            <a:p>
              <a:pPr algn="ctr">
                <a:defRPr/>
              </a:pPr>
              <a:endParaRPr lang="en-US" sz="1000">
                <a:solidFill>
                  <a:prstClr val="black"/>
                </a:solidFill>
                <a:latin typeface="Arial" charset="0"/>
                <a:ea typeface="Geneva" charset="-128"/>
                <a:cs typeface="Arial" charset="0"/>
              </a:endParaRPr>
            </a:p>
          </p:txBody>
        </p:sp>
      </p:grpSp>
    </p:spTree>
    <p:extLst>
      <p:ext uri="{BB962C8B-B14F-4D97-AF65-F5344CB8AC3E}">
        <p14:creationId xmlns:p14="http://schemas.microsoft.com/office/powerpoint/2010/main" val="2617405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5875"/>
            <a:ext cx="80772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9012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Default Design">
  <a:themeElements>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0_Default Design">
  <a:themeElements>
    <a:clrScheme name="3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0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0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0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0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0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0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0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0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0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0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0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0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10793</TotalTime>
  <Words>3340</Words>
  <Application>Microsoft Macintosh PowerPoint</Application>
  <PresentationFormat>On-screen Show (4:3)</PresentationFormat>
  <Paragraphs>721</Paragraphs>
  <Slides>130</Slides>
  <Notes>124</Notes>
  <HiddenSlides>0</HiddenSlides>
  <MMClips>0</MMClips>
  <ScaleCrop>false</ScaleCrop>
  <HeadingPairs>
    <vt:vector size="6" baseType="variant">
      <vt:variant>
        <vt:lpstr>Theme</vt:lpstr>
      </vt:variant>
      <vt:variant>
        <vt:i4>15</vt:i4>
      </vt:variant>
      <vt:variant>
        <vt:lpstr>Embedded OLE Servers</vt:lpstr>
      </vt:variant>
      <vt:variant>
        <vt:i4>2</vt:i4>
      </vt:variant>
      <vt:variant>
        <vt:lpstr>Slide Titles</vt:lpstr>
      </vt:variant>
      <vt:variant>
        <vt:i4>130</vt:i4>
      </vt:variant>
    </vt:vector>
  </HeadingPairs>
  <TitlesOfParts>
    <vt:vector size="147" baseType="lpstr">
      <vt:lpstr>Office Theme</vt:lpstr>
      <vt:lpstr>Default Design</vt:lpstr>
      <vt:lpstr>9_Default Design</vt:lpstr>
      <vt:lpstr>1_Default Design</vt:lpstr>
      <vt:lpstr>3_Office Theme</vt:lpstr>
      <vt:lpstr>2_Default Design</vt:lpstr>
      <vt:lpstr>7_Default Design</vt:lpstr>
      <vt:lpstr>3_Default Design</vt:lpstr>
      <vt:lpstr>4_Office Theme</vt:lpstr>
      <vt:lpstr>4_Default Design</vt:lpstr>
      <vt:lpstr>5_Default Design</vt:lpstr>
      <vt:lpstr>6_Default Design</vt:lpstr>
      <vt:lpstr>1_Office Theme</vt:lpstr>
      <vt:lpstr>5_Office Theme</vt:lpstr>
      <vt:lpstr>30_Default Design</vt:lpstr>
      <vt:lpstr>Excel.Sheet.8</vt:lpstr>
      <vt:lpstr>Worksheet</vt:lpstr>
      <vt:lpstr>PowerPoint Presentation</vt:lpstr>
      <vt:lpstr>PowerPoint Presentation</vt:lpstr>
      <vt:lpstr>   </vt:lpstr>
      <vt:lpstr>PowerPoint Presentation</vt:lpstr>
      <vt:lpstr>PowerPoint Presentation</vt:lpstr>
      <vt:lpstr>PowerPoint Presentation</vt:lpstr>
      <vt:lpstr>Current Strategy</vt:lpstr>
      <vt:lpstr>Data Collection Systems Timeline</vt:lpstr>
      <vt:lpstr>Have respondents participated in the design of e2Hawaii?</vt:lpstr>
      <vt:lpstr>Launch Accomplishments</vt:lpstr>
      <vt:lpstr>PowerPoint Presentation</vt:lpstr>
      <vt:lpstr>Client Intake – Login</vt:lpstr>
      <vt:lpstr>Features</vt:lpstr>
      <vt:lpstr>Features</vt:lpstr>
      <vt:lpstr>Features</vt:lpstr>
      <vt:lpstr>State-wide Data Sharing</vt:lpstr>
      <vt:lpstr>Importance and Impact</vt:lpstr>
      <vt:lpstr>Client Record in a Networked Sharing Model – e2Hawaii</vt:lpstr>
      <vt:lpstr>eCOMPAS (e2Hawaii)   Implementation and Data Sharing   Outcomes</vt:lpstr>
      <vt:lpstr>PowerPoint Presentation</vt:lpstr>
      <vt:lpstr>PowerPoint Presentation</vt:lpstr>
      <vt:lpstr>PowerPoint Presentation</vt:lpstr>
      <vt:lpstr>PowerPoint Presentation</vt:lpstr>
      <vt:lpstr>Has e2Hawaii helped users consistently use reports to understand demographic, needs, and health outcomes?</vt:lpstr>
      <vt:lpstr>Has e2Hawaii helped users view clients’ past treatment history before planning and providing services to consumers  prior to each visit?</vt:lpstr>
      <vt:lpstr> Part C SPNS Vignette:   Using SPNS to Transform  Client Level Data Requirements to Drive State-Wide Electronic Health Information Exchange</vt:lpstr>
      <vt:lpstr>PowerPoint Presentation</vt:lpstr>
      <vt:lpstr>Problems with the Old Way</vt:lpstr>
      <vt:lpstr>PowerPoint Presentation</vt:lpstr>
      <vt:lpstr>Project Challenges</vt:lpstr>
      <vt:lpstr>One Click Data Import</vt:lpstr>
      <vt:lpstr>Import Summary at-a-glance</vt:lpstr>
      <vt:lpstr>Data Quality Assurance Module </vt:lpstr>
      <vt:lpstr>Data Import Details</vt:lpstr>
      <vt:lpstr>Data Import Details (continued..)</vt:lpstr>
      <vt:lpstr>Data Import Details (continued..)</vt:lpstr>
      <vt:lpstr>Project Accomplishments cont’d</vt:lpstr>
      <vt:lpstr>PowerPoint Presentation</vt:lpstr>
      <vt:lpstr>PowerPoint Presentation</vt:lpstr>
      <vt:lpstr>H-Programs – Step 1: Sharing</vt:lpstr>
      <vt:lpstr>H-Programs – Step 2: Certification</vt:lpstr>
      <vt:lpstr>H-Programs – Validations</vt:lpstr>
      <vt:lpstr>H-Programs – Step 3: Application</vt:lpstr>
      <vt:lpstr>H-Programs – Step 3: Application cont.</vt:lpstr>
      <vt:lpstr>State Department of Health’s View – Processing Applications</vt:lpstr>
      <vt:lpstr>H-Programs – Processing Applications</vt:lpstr>
      <vt:lpstr>Real-Time Updated Information Between Case Managers and State Department of Health</vt:lpstr>
      <vt:lpstr>H-Programs – Data Extract</vt:lpstr>
      <vt:lpstr>PowerPoint Presentation</vt:lpstr>
      <vt:lpstr>PowerPoint Presentation</vt:lpstr>
      <vt:lpstr>ADR Report Before</vt:lpstr>
      <vt:lpstr>PowerPoint Presentation</vt:lpstr>
      <vt:lpstr>ADR Report Before</vt:lpstr>
      <vt:lpstr>ADR Reporting After</vt:lpstr>
      <vt:lpstr>ADR Report After</vt:lpstr>
      <vt:lpstr>Highlighted Features</vt:lpstr>
      <vt:lpstr>Highlighted Features</vt:lpstr>
      <vt:lpstr>Highlighted Features</vt:lpstr>
      <vt:lpstr>Highlighted Features</vt:lpstr>
      <vt:lpstr>CMS NDC to HRSA NDC Mapping</vt:lpstr>
      <vt:lpstr>CMS NDC to HRSA NDC Mapping</vt:lpstr>
      <vt:lpstr>Highlighted Features</vt:lpstr>
      <vt:lpstr>Highlighted Features</vt:lpstr>
      <vt:lpstr>Highlighted Features</vt:lpstr>
      <vt:lpstr>Highlighted Benefits</vt:lpstr>
      <vt:lpstr>Highlighted Benefits</vt:lpstr>
      <vt:lpstr>Highlighted Benefits</vt:lpstr>
      <vt:lpstr>PowerPoint Presentation</vt:lpstr>
      <vt:lpstr>Quotes</vt:lpstr>
      <vt:lpstr> Lessons Learned</vt:lpstr>
      <vt:lpstr>Support and encourage staff so they’re not afraid to get their feet wet!</vt:lpstr>
      <vt:lpstr>Be Creative and Share your Ideas</vt:lpstr>
      <vt:lpstr>Teamwork makes a difference</vt:lpstr>
      <vt:lpstr>How do we accomplish ambitious goals?</vt:lpstr>
      <vt:lpstr>The Story of Lani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eCOMPAS®, e2, e2Hawaii © 2009 RDE Systems Support Group, LLC.  All Rights Reserved.</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Gordon, Peter</dc:creator>
  <cp:lastModifiedBy>Alan Gambrell</cp:lastModifiedBy>
  <cp:revision>410</cp:revision>
  <dcterms:created xsi:type="dcterms:W3CDTF">2012-11-12T12:14:45Z</dcterms:created>
  <dcterms:modified xsi:type="dcterms:W3CDTF">2013-03-15T17:32:31Z</dcterms:modified>
</cp:coreProperties>
</file>