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6" r:id="rId3"/>
    <p:sldId id="258" r:id="rId4"/>
    <p:sldId id="275" r:id="rId5"/>
    <p:sldId id="261" r:id="rId6"/>
    <p:sldId id="262" r:id="rId7"/>
    <p:sldId id="287" r:id="rId8"/>
    <p:sldId id="283" r:id="rId9"/>
    <p:sldId id="284" r:id="rId10"/>
    <p:sldId id="277" r:id="rId11"/>
    <p:sldId id="264" r:id="rId12"/>
    <p:sldId id="278" r:id="rId13"/>
    <p:sldId id="279" r:id="rId14"/>
    <p:sldId id="280" r:id="rId15"/>
    <p:sldId id="288" r:id="rId16"/>
    <p:sldId id="270" r:id="rId17"/>
    <p:sldId id="289" r:id="rId18"/>
    <p:sldId id="292" r:id="rId19"/>
    <p:sldId id="291" r:id="rId20"/>
    <p:sldId id="286" r:id="rId21"/>
    <p:sldId id="293" r:id="rId22"/>
    <p:sldId id="294" r:id="rId23"/>
    <p:sldId id="295" r:id="rId24"/>
    <p:sldId id="296" r:id="rId25"/>
    <p:sldId id="298" r:id="rId26"/>
    <p:sldId id="297" r:id="rId27"/>
    <p:sldId id="290" r:id="rId28"/>
    <p:sldId id="300" r:id="rId29"/>
    <p:sldId id="299" r:id="rId30"/>
    <p:sldId id="27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B5724-D2D2-405B-AF98-181A5D9D98FA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CC6EA-16D9-4B79-81C4-7F8586905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6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C6EA-16D9-4B79-81C4-7F85869056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7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1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9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2CAC-4CCC-4CDB-9E1C-04B6048FE81D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FDF6-EE6D-49D5-87B3-708FCECBD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becca@healthcentersoluitons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FQHCs and FQHC Look-alikes: A Sustainable Business Model for RW Part C Programs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72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996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Four Core Elements </a:t>
            </a:r>
            <a:br>
              <a:rPr lang="en-US" b="1" dirty="0" smtClean="0"/>
            </a:br>
            <a:r>
              <a:rPr lang="en-US" b="1" dirty="0" smtClean="0"/>
              <a:t> FQHC or FQHC – Look alike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71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534400" cy="1470025"/>
          </a:xfrm>
        </p:spPr>
        <p:txBody>
          <a:bodyPr>
            <a:normAutofit/>
          </a:bodyPr>
          <a:lstStyle/>
          <a:p>
            <a:pPr algn="l"/>
            <a:r>
              <a:rPr lang="en-US" sz="3400" b="1" dirty="0" smtClean="0"/>
              <a:t>1. Reach Medically Underserved Communities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8229600" cy="2743200"/>
          </a:xfrm>
        </p:spPr>
        <p:txBody>
          <a:bodyPr>
            <a:normAutofit/>
          </a:bodyPr>
          <a:lstStyle/>
          <a:p>
            <a:pPr algn="l"/>
            <a:r>
              <a:rPr lang="en-US" i="1" dirty="0" smtClean="0">
                <a:solidFill>
                  <a:schemeClr val="tx1"/>
                </a:solidFill>
              </a:rPr>
              <a:t>Impact: CHCs serve populations who otherwise </a:t>
            </a:r>
            <a:r>
              <a:rPr lang="en-US" dirty="0" smtClean="0">
                <a:solidFill>
                  <a:schemeClr val="tx1"/>
                </a:solidFill>
              </a:rPr>
              <a:t>would not get the care they need; CHCs see publicly insured and uninsured patients in areas where there is a lack of providers and/or providers willing to see this population.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8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300" b="1" dirty="0" smtClean="0"/>
              <a:t>2. Governing with Community Involvement</a:t>
            </a:r>
            <a:endParaRPr lang="en-US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848600" cy="31242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Impact: CHCs reflect the needs of the </a:t>
            </a:r>
            <a:r>
              <a:rPr lang="en-US" dirty="0" smtClean="0">
                <a:solidFill>
                  <a:schemeClr val="tx1"/>
                </a:solidFill>
              </a:rPr>
              <a:t>communities they serve.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87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3820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3. Treat Patients Regardless of Ability to Pay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53400" cy="2819400"/>
          </a:xfrm>
        </p:spPr>
        <p:txBody>
          <a:bodyPr>
            <a:normAutofit lnSpcReduction="10000"/>
          </a:bodyPr>
          <a:lstStyle/>
          <a:p>
            <a:pPr algn="l"/>
            <a:endParaRPr lang="en-US" i="1" dirty="0" smtClean="0"/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Impact: Community Health Centers (CHCs) are the primary care safety net </a:t>
            </a:r>
            <a:r>
              <a:rPr lang="en-US" dirty="0" smtClean="0">
                <a:solidFill>
                  <a:schemeClr val="tx1"/>
                </a:solidFill>
              </a:rPr>
              <a:t>for the uninsured. </a:t>
            </a:r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87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1"/>
            <a:ext cx="8534400" cy="12954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4. Provide a Comprehensive Scope of Services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8153400" cy="3657600"/>
          </a:xfrm>
        </p:spPr>
        <p:txBody>
          <a:bodyPr>
            <a:no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</a:rPr>
              <a:t>Impact: No other model of primary health care service delivery offers more services in one location or targets more special populations through one model of care.</a:t>
            </a:r>
          </a:p>
          <a:p>
            <a:pPr algn="l"/>
            <a:r>
              <a:rPr lang="en-US" sz="2800" i="1" dirty="0" smtClean="0">
                <a:solidFill>
                  <a:schemeClr val="tx1"/>
                </a:solidFill>
              </a:rPr>
              <a:t>» Reduce/eliminate health disparities. </a:t>
            </a:r>
          </a:p>
          <a:p>
            <a:pPr algn="l"/>
            <a:r>
              <a:rPr lang="en-US" sz="2800" i="1" dirty="0" smtClean="0">
                <a:solidFill>
                  <a:schemeClr val="tx1"/>
                </a:solidFill>
              </a:rPr>
              <a:t>» Help vulnerable patients successfully manage chronic conditions.</a:t>
            </a:r>
          </a:p>
          <a:p>
            <a:pPr algn="l"/>
            <a:r>
              <a:rPr lang="en-US" sz="2800" i="1" dirty="0" smtClean="0">
                <a:solidFill>
                  <a:schemeClr val="tx1"/>
                </a:solidFill>
              </a:rPr>
              <a:t>» Save money in the health care delivery system by keeping patients out of the hospital and ER.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87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1"/>
            <a:ext cx="8534400" cy="1295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Program Benefits – FQHC Only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8153400" cy="2819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Grant Funding for Operations under Section 330 of the Public Health Services Act -- $650,000 for New Access Point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FTCA – Federal Tort Claims Act Coverage</a:t>
            </a:r>
          </a:p>
        </p:txBody>
      </p:sp>
    </p:spTree>
    <p:extLst>
      <p:ext uri="{BB962C8B-B14F-4D97-AF65-F5344CB8AC3E}">
        <p14:creationId xmlns:p14="http://schemas.microsoft.com/office/powerpoint/2010/main" val="1626987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b="1" dirty="0" smtClean="0"/>
              <a:t>Additional Program Benefits</a:t>
            </a:r>
            <a:endParaRPr lang="en-US" b="1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54864" y="3048000"/>
            <a:ext cx="6400800" cy="2362200"/>
          </a:xfrm>
        </p:spPr>
        <p:txBody>
          <a:bodyPr>
            <a:normAutofit/>
          </a:bodyPr>
          <a:lstStyle/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National Service Corps 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Enhanced Medicaid/Medicare Rates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340 B Pharmacy Access</a:t>
            </a:r>
          </a:p>
          <a:p>
            <a:pPr marL="571500" indent="-571500">
              <a:buAutoNum type="romanLcPeriod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39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Program Requirements:</a:t>
            </a:r>
            <a:endParaRPr lang="en-US" sz="4000" b="1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620000" cy="3352800"/>
          </a:xfrm>
        </p:spPr>
        <p:txBody>
          <a:bodyPr>
            <a:normAutofit/>
          </a:bodyPr>
          <a:lstStyle/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Comprehensive primary care (directly or contract)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After hours care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Wrap around “enabling” services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Robust QI Program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</a:pPr>
            <a:endParaRPr lang="en-US" i="1" dirty="0" smtClean="0">
              <a:solidFill>
                <a:schemeClr val="tx1"/>
              </a:solidFill>
            </a:endParaRP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39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System Requirements:</a:t>
            </a:r>
            <a:endParaRPr lang="en-US" sz="4000" b="1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620000" cy="3352800"/>
          </a:xfrm>
        </p:spPr>
        <p:txBody>
          <a:bodyPr>
            <a:normAutofit/>
          </a:bodyPr>
          <a:lstStyle/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Ability to bill third party payors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Medicaid and Medicare electronic billing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Financial management policies/procedures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</a:pPr>
            <a:endParaRPr lang="en-US" i="1" dirty="0" smtClean="0">
              <a:solidFill>
                <a:schemeClr val="tx1"/>
              </a:solidFill>
            </a:endParaRPr>
          </a:p>
          <a:p>
            <a:pPr marL="182880" algn="l">
              <a:spcBef>
                <a:spcPts val="600"/>
              </a:spcBef>
              <a:spcAft>
                <a:spcPts val="600"/>
              </a:spcAft>
            </a:pPr>
            <a:endParaRPr lang="en-US" i="1" dirty="0" smtClean="0">
              <a:solidFill>
                <a:schemeClr val="tx1"/>
              </a:solidFill>
            </a:endParaRP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39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Shared Compliance Requirements:</a:t>
            </a:r>
            <a:endParaRPr lang="en-US" sz="4000" b="1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620000" cy="3352800"/>
          </a:xfrm>
        </p:spPr>
        <p:txBody>
          <a:bodyPr>
            <a:normAutofit/>
          </a:bodyPr>
          <a:lstStyle/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Annual Uniform Data Set (UDS) Report </a:t>
            </a:r>
            <a:r>
              <a:rPr lang="en-US" i="1" dirty="0" smtClean="0">
                <a:solidFill>
                  <a:schemeClr val="tx1"/>
                </a:solidFill>
              </a:rPr>
              <a:t>(similar to RDR/RSR)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Grant Cycles (similar to Part C)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Cost Reports</a:t>
            </a:r>
          </a:p>
          <a:p>
            <a:pPr marL="18288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Financial Audit (A-133)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3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Presenters: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marL="571500" indent="-571500"/>
            <a:endParaRPr lang="en-US" dirty="0" smtClean="0">
              <a:solidFill>
                <a:srgbClr val="0070C0"/>
              </a:solidFill>
            </a:endParaRPr>
          </a:p>
          <a:p>
            <a:pPr marL="571500" indent="-571500"/>
            <a:r>
              <a:rPr lang="en-US" b="1" dirty="0" smtClean="0">
                <a:solidFill>
                  <a:schemeClr val="tx1"/>
                </a:solidFill>
              </a:rPr>
              <a:t>Rebecca M. Johnson, MNPL</a:t>
            </a:r>
          </a:p>
          <a:p>
            <a:pPr marL="571500" indent="-571500"/>
            <a:r>
              <a:rPr lang="en-US" b="1" dirty="0" smtClean="0">
                <a:solidFill>
                  <a:schemeClr val="tx1"/>
                </a:solidFill>
              </a:rPr>
              <a:t>Mark Meye, CPA</a:t>
            </a:r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	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31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Financial Model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848600" cy="3048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Revenue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Expense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Expense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36576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SF424A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Personnel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Fringe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Travel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Supplies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Equipment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Contractual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Personnel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3429000"/>
          </a:xfrm>
        </p:spPr>
        <p:txBody>
          <a:bodyPr>
            <a:noAutofit/>
          </a:bodyPr>
          <a:lstStyle/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Typically 80%</a:t>
            </a:r>
          </a:p>
          <a:p>
            <a:pPr lvl="1" algn="l"/>
            <a:endParaRPr lang="en-US" sz="32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Buckets (i.e., programs)</a:t>
            </a: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Staffing Ratio Expectations</a:t>
            </a:r>
          </a:p>
          <a:p>
            <a:pPr lvl="1" algn="l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Revenue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3657600"/>
          </a:xfrm>
        </p:spPr>
        <p:txBody>
          <a:bodyPr>
            <a:noAutofit/>
          </a:bodyPr>
          <a:lstStyle/>
          <a:p>
            <a:pPr lvl="1" algn="l"/>
            <a:r>
              <a:rPr lang="en-US" sz="3200" b="1" u="sng" dirty="0" smtClean="0">
                <a:solidFill>
                  <a:schemeClr val="tx1"/>
                </a:solidFill>
              </a:rPr>
              <a:t>Non-Program Revenue</a:t>
            </a:r>
          </a:p>
          <a:p>
            <a:pPr lvl="2" algn="l"/>
            <a:r>
              <a:rPr lang="en-US" dirty="0" smtClean="0">
                <a:solidFill>
                  <a:schemeClr val="tx1"/>
                </a:solidFill>
              </a:rPr>
              <a:t>Grants</a:t>
            </a:r>
          </a:p>
          <a:p>
            <a:pPr lvl="2" algn="l"/>
            <a:r>
              <a:rPr lang="en-US" dirty="0" smtClean="0">
                <a:solidFill>
                  <a:schemeClr val="tx1"/>
                </a:solidFill>
              </a:rPr>
              <a:t>Contracts</a:t>
            </a:r>
          </a:p>
          <a:p>
            <a:pPr lvl="2" algn="l"/>
            <a:r>
              <a:rPr lang="en-US" dirty="0" smtClean="0">
                <a:solidFill>
                  <a:schemeClr val="tx1"/>
                </a:solidFill>
              </a:rPr>
              <a:t>Donations/Fundraising</a:t>
            </a:r>
          </a:p>
          <a:p>
            <a:pPr lvl="2" algn="l"/>
            <a:r>
              <a:rPr lang="en-US" dirty="0" smtClean="0">
                <a:solidFill>
                  <a:schemeClr val="tx1"/>
                </a:solidFill>
              </a:rPr>
              <a:t>Other (interest, meaningful use)</a:t>
            </a:r>
          </a:p>
          <a:p>
            <a:pPr lvl="1" algn="l"/>
            <a:r>
              <a:rPr lang="en-US" sz="3200" b="1" u="sng" dirty="0" smtClean="0">
                <a:solidFill>
                  <a:schemeClr val="tx1"/>
                </a:solidFill>
              </a:rPr>
              <a:t>Program Income</a:t>
            </a:r>
          </a:p>
          <a:p>
            <a:pPr lvl="1" algn="l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Program Income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3657600"/>
          </a:xfrm>
        </p:spPr>
        <p:txBody>
          <a:bodyPr>
            <a:noAutofit/>
          </a:bodyPr>
          <a:lstStyle/>
          <a:p>
            <a:pPr lvl="1" algn="l"/>
            <a:r>
              <a:rPr lang="en-US" sz="3200" b="1" u="sng" dirty="0" smtClean="0">
                <a:solidFill>
                  <a:schemeClr val="tx1"/>
                </a:solidFill>
              </a:rPr>
              <a:t>Enhanced Reimbursement Rates</a:t>
            </a:r>
          </a:p>
          <a:p>
            <a:pPr lvl="1" algn="l"/>
            <a:endParaRPr lang="en-US" sz="12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Access to Prospective Payment System - wrap payment for Medicaid</a:t>
            </a:r>
          </a:p>
          <a:p>
            <a:pPr lvl="1" algn="l"/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Cost-based reimbursement for Medicaid and Medicare</a:t>
            </a:r>
          </a:p>
          <a:p>
            <a:pPr lvl="1" algn="l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Medicaid Rate Setting Year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848600" cy="2362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Medicaid – not intuitive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Impact – long term and potentially detrimental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340B Pharmacy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3657600"/>
          </a:xfrm>
        </p:spPr>
        <p:txBody>
          <a:bodyPr>
            <a:noAutofit/>
          </a:bodyPr>
          <a:lstStyle/>
          <a:p>
            <a:pPr lvl="1" algn="l"/>
            <a:endParaRPr lang="en-US" sz="32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200" dirty="0" smtClean="0">
                <a:solidFill>
                  <a:schemeClr val="tx1"/>
                </a:solidFill>
              </a:rPr>
              <a:t>Discount drug pricing program requires drug manufacturers to provide outpatient drugs to covered entities at a </a:t>
            </a:r>
            <a:r>
              <a:rPr lang="en-US" sz="3200" b="1" i="1" dirty="0" smtClean="0">
                <a:solidFill>
                  <a:schemeClr val="tx1"/>
                </a:solidFill>
              </a:rPr>
              <a:t>reduced price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Benefits of 340B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3505200"/>
          </a:xfrm>
        </p:spPr>
        <p:txBody>
          <a:bodyPr>
            <a:noAutofit/>
          </a:bodyPr>
          <a:lstStyle/>
          <a:p>
            <a:pPr marL="514350" algn="l"/>
            <a:r>
              <a:rPr lang="en-US" sz="2400" dirty="0" smtClean="0">
                <a:solidFill>
                  <a:schemeClr val="tx1"/>
                </a:solidFill>
              </a:rPr>
              <a:t>Reported savings that range between 25-50% for covered outpatient drugs as a result of the low 340B prices</a:t>
            </a:r>
          </a:p>
          <a:p>
            <a:pPr marL="514350" algn="l"/>
            <a:endParaRPr lang="en-US" sz="800" dirty="0" smtClean="0">
              <a:solidFill>
                <a:schemeClr val="tx1"/>
              </a:solidFill>
            </a:endParaRPr>
          </a:p>
          <a:p>
            <a:pPr marL="514350" algn="l"/>
            <a:r>
              <a:rPr lang="en-US" sz="2400" dirty="0" smtClean="0">
                <a:solidFill>
                  <a:schemeClr val="tx1"/>
                </a:solidFill>
              </a:rPr>
              <a:t>Reduces the price of medications for patients</a:t>
            </a:r>
            <a:endParaRPr lang="en-US" sz="2400" dirty="0" smtClean="0"/>
          </a:p>
          <a:p>
            <a:pPr lvl="1" algn="l"/>
            <a:endParaRPr lang="en-US" sz="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Expands the number of drugs on formularies</a:t>
            </a:r>
            <a:endParaRPr lang="en-US" sz="2400" dirty="0" smtClean="0"/>
          </a:p>
          <a:p>
            <a:pPr lvl="1" algn="l"/>
            <a:endParaRPr lang="en-US" sz="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Increases the number of indigent patients served</a:t>
            </a:r>
          </a:p>
          <a:p>
            <a:pPr lvl="1" algn="l"/>
            <a:endParaRPr lang="en-US" sz="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Expands other services offered to patients by the entity – flexible “profit” – unlike RW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Simplified Grant Accounting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848600" cy="3505200"/>
          </a:xfrm>
        </p:spPr>
        <p:txBody>
          <a:bodyPr>
            <a:noAutofit/>
          </a:bodyPr>
          <a:lstStyle/>
          <a:p>
            <a:pPr marL="514350" algn="l"/>
            <a:endParaRPr lang="en-US" sz="2400" dirty="0" smtClean="0"/>
          </a:p>
          <a:p>
            <a:pPr marL="514350" algn="l"/>
            <a:r>
              <a:rPr lang="en-US" dirty="0" smtClean="0">
                <a:solidFill>
                  <a:schemeClr val="tx1"/>
                </a:solidFill>
              </a:rPr>
              <a:t>Typically tied to payroll</a:t>
            </a:r>
          </a:p>
          <a:p>
            <a:pPr marL="514350" algn="l"/>
            <a:endParaRPr lang="en-US" dirty="0" smtClean="0">
              <a:solidFill>
                <a:schemeClr val="tx1"/>
              </a:solidFill>
            </a:endParaRPr>
          </a:p>
          <a:p>
            <a:pPr marL="514350" algn="l"/>
            <a:r>
              <a:rPr lang="en-US" dirty="0" smtClean="0">
                <a:solidFill>
                  <a:schemeClr val="tx1"/>
                </a:solidFill>
              </a:rPr>
              <a:t>No Double Dipping</a:t>
            </a:r>
          </a:p>
          <a:p>
            <a:pPr marL="514350" algn="l"/>
            <a:r>
              <a:rPr lang="en-US" dirty="0" smtClean="0">
                <a:solidFill>
                  <a:schemeClr val="tx1"/>
                </a:solidFill>
              </a:rPr>
              <a:t>	- Charge only one grant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Applying for FQHC Grants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848600" cy="2362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Needs Assessment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Services – Required and Optional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Business Plan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Governance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9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Community Link Consulting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Your knowledgeable resource 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in all things FQHC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www.communitylinkconsulting.org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09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763000" cy="3222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Rebecca M. Johnson, MNPL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Health </a:t>
            </a:r>
            <a:r>
              <a:rPr lang="en-US" sz="3600" dirty="0"/>
              <a:t>Center Solutions, Inc.</a:t>
            </a:r>
            <a:br>
              <a:rPr lang="en-US" sz="3600" dirty="0"/>
            </a:br>
            <a:r>
              <a:rPr lang="en-US" sz="3600" dirty="0"/>
              <a:t>360-319-1429</a:t>
            </a:r>
            <a:br>
              <a:rPr lang="en-US" sz="3600" dirty="0"/>
            </a:br>
            <a:r>
              <a:rPr lang="en-US" sz="3600" u="sng" dirty="0">
                <a:hlinkClick r:id="rId2"/>
              </a:rPr>
              <a:t>Rebecca@healthcentersoluitons.com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Mark Meye, CPA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471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996" y="1447800"/>
            <a:ext cx="7772400" cy="4800600"/>
          </a:xfrm>
        </p:spPr>
        <p:txBody>
          <a:bodyPr>
            <a:noAutofit/>
          </a:bodyPr>
          <a:lstStyle/>
          <a:p>
            <a:pPr lvl="0" algn="l" fontAlgn="base"/>
            <a:r>
              <a:rPr lang="en-US" sz="2400" b="1" dirty="0" smtClean="0"/>
              <a:t>New Access Point, Service Area Competition</a:t>
            </a:r>
            <a:br>
              <a:rPr lang="en-US" sz="2400" b="1" dirty="0" smtClean="0"/>
            </a:br>
            <a:r>
              <a:rPr lang="en-US" sz="2400" b="1" dirty="0" smtClean="0"/>
              <a:t>Budget Period Renewal</a:t>
            </a:r>
            <a:br>
              <a:rPr lang="en-US" sz="2400" b="1" dirty="0" smtClean="0"/>
            </a:br>
            <a:r>
              <a:rPr lang="en-US" sz="2400" b="1" dirty="0" smtClean="0"/>
              <a:t>Ryan White Grants &amp; Program Support</a:t>
            </a:r>
            <a:br>
              <a:rPr lang="en-US" sz="2400" b="1" dirty="0" smtClean="0"/>
            </a:br>
            <a:r>
              <a:rPr lang="en-US" sz="2400" b="1" dirty="0" smtClean="0"/>
              <a:t>FQHC and Look-alike Grantee Support &amp; Services </a:t>
            </a:r>
            <a:br>
              <a:rPr lang="en-US" sz="2400" b="1" dirty="0" smtClean="0"/>
            </a:br>
            <a:r>
              <a:rPr lang="en-US" sz="2400" b="1" dirty="0" smtClean="0"/>
              <a:t>Financial Management</a:t>
            </a:r>
            <a:br>
              <a:rPr lang="en-US" sz="2400" b="1" dirty="0" smtClean="0"/>
            </a:br>
            <a:r>
              <a:rPr lang="en-US" sz="2400" b="1" dirty="0" smtClean="0"/>
              <a:t>Cost Reporting, UDS, FFR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Fee Schedule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Corporate Compliance / Compliance Reporting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Management / Staff / Board Training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Strategic Planning</a:t>
            </a:r>
            <a:br>
              <a:rPr lang="en-US" sz="2400" b="1" dirty="0" smtClean="0"/>
            </a:br>
            <a:r>
              <a:rPr lang="en-US" sz="2400" b="1" dirty="0" smtClean="0"/>
              <a:t>Residency Development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IT Infrastructure Development and Support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471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Who’s in the 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b="1" dirty="0" smtClean="0"/>
              <a:t>Why now?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Affordable Care Act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RW Reauthorization Uncertainty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Changes in HIV Disease</a:t>
            </a:r>
          </a:p>
        </p:txBody>
      </p:sp>
    </p:spTree>
    <p:extLst>
      <p:ext uri="{BB962C8B-B14F-4D97-AF65-F5344CB8AC3E}">
        <p14:creationId xmlns:p14="http://schemas.microsoft.com/office/powerpoint/2010/main" val="52982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914401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Objectives</a:t>
            </a:r>
            <a:r>
              <a:rPr lang="en-US" dirty="0" smtClean="0"/>
              <a:t>:  By the end of the presentation you will: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458200" cy="41148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 the benefits of becoming an FQHC or FQHC LA 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Know how the programs differ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Know which model best supports your program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Have basic information to begin strategic discussions about becoming an FQHC/FQHC-LA 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Have a road map for pursuing FQHC/LA status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2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b="1" dirty="0" smtClean="0"/>
              <a:t>Federally Qualified Health Center’s Mission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Improve the health of underserved communities and vulnerable populations by assuring access to comprehensive, culturally competent, quality primary health care services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66850"/>
          </a:xfrm>
        </p:spPr>
        <p:txBody>
          <a:bodyPr/>
          <a:lstStyle/>
          <a:p>
            <a:r>
              <a:rPr lang="en-US" b="1" dirty="0" smtClean="0"/>
              <a:t>Ultimate Goal…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Improving health status (i.e., patient outcomes) of all populations in the target area served by a health center, especially underserved.</a:t>
            </a:r>
          </a:p>
          <a:p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					</a:t>
            </a:r>
            <a:r>
              <a:rPr lang="en-US" sz="1900" b="1" dirty="0" smtClean="0">
                <a:solidFill>
                  <a:schemeClr val="tx1"/>
                </a:solidFill>
              </a:rPr>
              <a:t>PIN-96-23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677</Words>
  <Application>Microsoft Macintosh PowerPoint</Application>
  <PresentationFormat>On-screen Show (4:3)</PresentationFormat>
  <Paragraphs>130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FQHCs and FQHC Look-alikes: A Sustainable Business Model for RW Part C Programs</vt:lpstr>
      <vt:lpstr>Presenters:</vt:lpstr>
      <vt:lpstr>Community Link Consulting</vt:lpstr>
      <vt:lpstr>New Access Point, Service Area Competition Budget Period Renewal Ryan White Grants &amp; Program Support FQHC and Look-alike Grantee Support &amp; Services  Financial Management Cost Reporting, UDS, FFR Fee Schedule Review Corporate Compliance / Compliance Reporting Management / Staff / Board Training Strategic Planning Residency Development IT Infrastructure Development and Support</vt:lpstr>
      <vt:lpstr>Who’s in the room?</vt:lpstr>
      <vt:lpstr>Why now? </vt:lpstr>
      <vt:lpstr>Objectives:  By the end of the presentation you will:</vt:lpstr>
      <vt:lpstr>Federally Qualified Health Center’s Mission</vt:lpstr>
      <vt:lpstr>Ultimate Goal…</vt:lpstr>
      <vt:lpstr>Four Core Elements   FQHC or FQHC – Look alike </vt:lpstr>
      <vt:lpstr>1. Reach Medically Underserved Communities</vt:lpstr>
      <vt:lpstr>2. Governing with Community Involvement</vt:lpstr>
      <vt:lpstr>3. Treat Patients Regardless of Ability to Pay</vt:lpstr>
      <vt:lpstr>4. Provide a Comprehensive Scope of Services</vt:lpstr>
      <vt:lpstr>Program Benefits – FQHC Only</vt:lpstr>
      <vt:lpstr>Additional Program Benefits</vt:lpstr>
      <vt:lpstr>Program Requirements:</vt:lpstr>
      <vt:lpstr>System Requirements:</vt:lpstr>
      <vt:lpstr>Shared Compliance Requirements:</vt:lpstr>
      <vt:lpstr> Financial Model</vt:lpstr>
      <vt:lpstr> Expense</vt:lpstr>
      <vt:lpstr> Personnel</vt:lpstr>
      <vt:lpstr> Revenue</vt:lpstr>
      <vt:lpstr> Program Income</vt:lpstr>
      <vt:lpstr> Medicaid Rate Setting Year</vt:lpstr>
      <vt:lpstr> 340B Pharmacy</vt:lpstr>
      <vt:lpstr> Benefits of 340B Program</vt:lpstr>
      <vt:lpstr> Simplified Grant Accounting</vt:lpstr>
      <vt:lpstr> Applying for FQHC Grants</vt:lpstr>
      <vt:lpstr>  Rebecca M. Johnson, MNPL Health Center Solutions, Inc. 360-319-1429 Rebecca@healthcentersoluitons.com  Mark Meye, CPA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Malek</dc:creator>
  <cp:lastModifiedBy>Alan Gambrell</cp:lastModifiedBy>
  <cp:revision>22</cp:revision>
  <dcterms:created xsi:type="dcterms:W3CDTF">2012-08-31T19:16:51Z</dcterms:created>
  <dcterms:modified xsi:type="dcterms:W3CDTF">2014-03-11T17:12:55Z</dcterms:modified>
</cp:coreProperties>
</file>