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311" r:id="rId2"/>
    <p:sldId id="312" r:id="rId3"/>
    <p:sldId id="313" r:id="rId4"/>
    <p:sldId id="388" r:id="rId5"/>
    <p:sldId id="314" r:id="rId6"/>
    <p:sldId id="315" r:id="rId7"/>
    <p:sldId id="316" r:id="rId8"/>
    <p:sldId id="391" r:id="rId9"/>
    <p:sldId id="317" r:id="rId10"/>
    <p:sldId id="318" r:id="rId11"/>
    <p:sldId id="319" r:id="rId12"/>
    <p:sldId id="320" r:id="rId13"/>
    <p:sldId id="321" r:id="rId14"/>
    <p:sldId id="322" r:id="rId15"/>
    <p:sldId id="323" r:id="rId16"/>
    <p:sldId id="324" r:id="rId17"/>
    <p:sldId id="325" r:id="rId18"/>
    <p:sldId id="326" r:id="rId1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7A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8" autoAdjust="0"/>
    <p:restoredTop sz="86513" autoAdjust="0"/>
  </p:normalViewPr>
  <p:slideViewPr>
    <p:cSldViewPr>
      <p:cViewPr>
        <p:scale>
          <a:sx n="70" d="100"/>
          <a:sy n="70" d="100"/>
        </p:scale>
        <p:origin x="-2560" y="-1568"/>
      </p:cViewPr>
      <p:guideLst>
        <p:guide orient="horz" pos="2160"/>
        <p:guide pos="2880"/>
      </p:guideLst>
    </p:cSldViewPr>
  </p:slideViewPr>
  <p:outlineViewPr>
    <p:cViewPr>
      <p:scale>
        <a:sx n="33" d="100"/>
        <a:sy n="33" d="100"/>
      </p:scale>
      <p:origin x="0" y="69966"/>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49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1"/>
            <a:ext cx="2972421" cy="464980"/>
          </a:xfrm>
          <a:prstGeom prst="rect">
            <a:avLst/>
          </a:prstGeom>
        </p:spPr>
        <p:txBody>
          <a:bodyPr vert="horz" lIns="91440" tIns="45720" rIns="91440" bIns="45720" rtlCol="0"/>
          <a:lstStyle>
            <a:lvl1pPr algn="r">
              <a:defRPr sz="1200"/>
            </a:lvl1pPr>
          </a:lstStyle>
          <a:p>
            <a:fld id="{3F8AC67F-7821-4563-AFE8-3E777444A365}" type="datetimeFigureOut">
              <a:rPr lang="en-US" smtClean="0"/>
              <a:t>1/29/14</a:t>
            </a:fld>
            <a:endParaRPr lang="en-US"/>
          </a:p>
        </p:txBody>
      </p:sp>
      <p:sp>
        <p:nvSpPr>
          <p:cNvPr id="4" name="Footer Placeholder 3"/>
          <p:cNvSpPr>
            <a:spLocks noGrp="1"/>
          </p:cNvSpPr>
          <p:nvPr>
            <p:ph type="ftr" sz="quarter" idx="2"/>
          </p:nvPr>
        </p:nvSpPr>
        <p:spPr>
          <a:xfrm>
            <a:off x="1" y="8829823"/>
            <a:ext cx="2972421" cy="46498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823"/>
            <a:ext cx="2972421" cy="464980"/>
          </a:xfrm>
          <a:prstGeom prst="rect">
            <a:avLst/>
          </a:prstGeom>
        </p:spPr>
        <p:txBody>
          <a:bodyPr vert="horz" lIns="91440" tIns="45720" rIns="91440" bIns="45720" rtlCol="0" anchor="b"/>
          <a:lstStyle>
            <a:lvl1pPr algn="r">
              <a:defRPr sz="1200"/>
            </a:lvl1pPr>
          </a:lstStyle>
          <a:p>
            <a:fld id="{D9CB0563-C245-4FD7-8CA1-D0D7B99195E4}" type="slidenum">
              <a:rPr lang="en-US" smtClean="0"/>
              <a:t>‹#›</a:t>
            </a:fld>
            <a:endParaRPr lang="en-US"/>
          </a:p>
        </p:txBody>
      </p:sp>
    </p:spTree>
    <p:extLst>
      <p:ext uri="{BB962C8B-B14F-4D97-AF65-F5344CB8AC3E}">
        <p14:creationId xmlns:p14="http://schemas.microsoft.com/office/powerpoint/2010/main" val="16664073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2830" tIns="46415" rIns="92830" bIns="46415" rtlCol="0"/>
          <a:lstStyle>
            <a:lvl1pPr algn="r">
              <a:defRPr sz="1200"/>
            </a:lvl1pPr>
          </a:lstStyle>
          <a:p>
            <a:fld id="{0DE32C5B-2536-4F6C-8F8E-3632DC63804D}" type="datetimeFigureOut">
              <a:rPr lang="en-US" smtClean="0"/>
              <a:pPr/>
              <a:t>1/29/14</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2971800" cy="464820"/>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6"/>
            <a:ext cx="2971800" cy="464820"/>
          </a:xfrm>
          <a:prstGeom prst="rect">
            <a:avLst/>
          </a:prstGeom>
        </p:spPr>
        <p:txBody>
          <a:bodyPr vert="horz" lIns="92830" tIns="46415" rIns="92830" bIns="46415" rtlCol="0" anchor="b"/>
          <a:lstStyle>
            <a:lvl1pPr algn="r">
              <a:defRPr sz="1200"/>
            </a:lvl1pPr>
          </a:lstStyle>
          <a:p>
            <a:fld id="{4AB84E67-BBB6-4043-BE19-3E218A100F84}" type="slidenum">
              <a:rPr lang="en-US" smtClean="0"/>
              <a:pPr/>
              <a:t>‹#›</a:t>
            </a:fld>
            <a:endParaRPr lang="en-US" dirty="0"/>
          </a:p>
        </p:txBody>
      </p:sp>
    </p:spTree>
    <p:extLst>
      <p:ext uri="{BB962C8B-B14F-4D97-AF65-F5344CB8AC3E}">
        <p14:creationId xmlns:p14="http://schemas.microsoft.com/office/powerpoint/2010/main" val="3152254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3D7E44-F68B-40DB-806F-677C495AB837}" type="slidenum">
              <a:rPr lang="en-US"/>
              <a:pPr/>
              <a:t>1</a:t>
            </a:fld>
            <a:endParaRPr lang="en-US" dirty="0"/>
          </a:p>
        </p:txBody>
      </p:sp>
      <p:sp>
        <p:nvSpPr>
          <p:cNvPr id="102402" name="Rectangle 2"/>
          <p:cNvSpPr>
            <a:spLocks noGrp="1" noRot="1" noChangeAspect="1" noChangeArrowheads="1" noTextEdit="1"/>
          </p:cNvSpPr>
          <p:nvPr>
            <p:ph type="sldImg"/>
          </p:nvPr>
        </p:nvSpPr>
        <p:spPr>
          <a:xfrm>
            <a:off x="1104900" y="696913"/>
            <a:ext cx="4648200" cy="3486150"/>
          </a:xfrm>
          <a:ln/>
        </p:spPr>
      </p:sp>
      <p:sp>
        <p:nvSpPr>
          <p:cNvPr id="10240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F70BBD-333A-4C38-BC2A-1AA658A5BFD1}"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F70BBD-333A-4C38-BC2A-1AA658A5BFD1}"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F70BBD-333A-4C38-BC2A-1AA658A5BFD1}"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11EF9-3C3F-4720-9E96-FC240EAEB453}" type="slidenum">
              <a:rPr lang="en-US"/>
              <a:pPr/>
              <a:t>15</a:t>
            </a:fld>
            <a:endParaRPr lang="en-US" dirty="0"/>
          </a:p>
        </p:txBody>
      </p:sp>
      <p:sp>
        <p:nvSpPr>
          <p:cNvPr id="154626" name="Rectangle 2"/>
          <p:cNvSpPr>
            <a:spLocks noGrp="1" noRot="1" noChangeAspect="1" noChangeArrowheads="1" noTextEdit="1"/>
          </p:cNvSpPr>
          <p:nvPr>
            <p:ph type="sldImg"/>
          </p:nvPr>
        </p:nvSpPr>
        <p:spPr>
          <a:xfrm>
            <a:off x="1104900" y="696913"/>
            <a:ext cx="4648200" cy="3486150"/>
          </a:xfrm>
          <a:ln/>
        </p:spPr>
      </p:sp>
      <p:sp>
        <p:nvSpPr>
          <p:cNvPr id="154627" name="Rectangle 3"/>
          <p:cNvSpPr>
            <a:spLocks noGrp="1" noChangeArrowheads="1"/>
          </p:cNvSpPr>
          <p:nvPr>
            <p:ph type="body" idx="1"/>
          </p:nvPr>
        </p:nvSpPr>
        <p:spPr/>
        <p:txBody>
          <a:bodyPr/>
          <a:lstStyle/>
          <a:p>
            <a:r>
              <a:rPr lang="en-US" dirty="0"/>
              <a:t>The following are some good practices that grantees should follow.</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14126A-8015-4EEF-A0CC-316EE6DC380C}" type="slidenum">
              <a:rPr lang="en-US"/>
              <a:pPr/>
              <a:t>16</a:t>
            </a:fld>
            <a:endParaRPr lang="en-US" dirty="0"/>
          </a:p>
        </p:txBody>
      </p:sp>
      <p:sp>
        <p:nvSpPr>
          <p:cNvPr id="156674" name="Rectangle 2"/>
          <p:cNvSpPr>
            <a:spLocks noGrp="1" noRot="1" noChangeAspect="1" noChangeArrowheads="1" noTextEdit="1"/>
          </p:cNvSpPr>
          <p:nvPr>
            <p:ph type="sldImg"/>
          </p:nvPr>
        </p:nvSpPr>
        <p:spPr>
          <a:xfrm>
            <a:off x="1104900" y="696913"/>
            <a:ext cx="4648200" cy="3486150"/>
          </a:xfrm>
          <a:ln/>
        </p:spPr>
      </p:sp>
      <p:sp>
        <p:nvSpPr>
          <p:cNvPr id="156675" name="Rectangle 3"/>
          <p:cNvSpPr>
            <a:spLocks noGrp="1" noChangeArrowheads="1"/>
          </p:cNvSpPr>
          <p:nvPr>
            <p:ph type="body" idx="1"/>
          </p:nvPr>
        </p:nvSpPr>
        <p:spPr/>
        <p:txBody>
          <a:bodyPr/>
          <a:lstStyle/>
          <a:p>
            <a:r>
              <a:rPr lang="en-US" dirty="0"/>
              <a:t>The following are some bad practices that grantees should avoid.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9"/>
          <p:cNvGrpSpPr>
            <a:grpSpLocks/>
          </p:cNvGrpSpPr>
          <p:nvPr/>
        </p:nvGrpSpPr>
        <p:grpSpPr bwMode="auto">
          <a:xfrm>
            <a:off x="0" y="0"/>
            <a:ext cx="9144000" cy="1143000"/>
            <a:chOff x="0" y="0"/>
            <a:chExt cx="9144000" cy="1143000"/>
          </a:xfrm>
        </p:grpSpPr>
        <p:grpSp>
          <p:nvGrpSpPr>
            <p:cNvPr id="5" name="Group 7"/>
            <p:cNvGrpSpPr>
              <a:grpSpLocks/>
            </p:cNvGrpSpPr>
            <p:nvPr userDrawn="1"/>
          </p:nvGrpSpPr>
          <p:grpSpPr bwMode="auto">
            <a:xfrm>
              <a:off x="0" y="0"/>
              <a:ext cx="9144000" cy="1143000"/>
              <a:chOff x="0" y="0"/>
              <a:chExt cx="9144000" cy="1143000"/>
            </a:xfrm>
          </p:grpSpPr>
          <p:sp>
            <p:nvSpPr>
              <p:cNvPr id="7" name="Rectangle 14"/>
              <p:cNvSpPr>
                <a:spLocks noChangeArrowheads="1"/>
              </p:cNvSpPr>
              <p:nvPr/>
            </p:nvSpPr>
            <p:spPr bwMode="auto">
              <a:xfrm>
                <a:off x="0" y="0"/>
                <a:ext cx="9144000" cy="1066800"/>
              </a:xfrm>
              <a:prstGeom prst="rect">
                <a:avLst/>
              </a:prstGeom>
              <a:solidFill>
                <a:srgbClr val="056594"/>
              </a:solidFill>
              <a:ln w="9525">
                <a:noFill/>
                <a:miter lim="800000"/>
                <a:headEnd/>
                <a:tailEnd/>
              </a:ln>
              <a:effectLst/>
            </p:spPr>
            <p:txBody>
              <a:bodyPr wrap="none" anchor="ctr"/>
              <a:lstStyle/>
              <a:p>
                <a:pPr>
                  <a:defRPr/>
                </a:pPr>
                <a:endParaRPr lang="en-US" dirty="0"/>
              </a:p>
            </p:txBody>
          </p:sp>
          <p:pic>
            <p:nvPicPr>
              <p:cNvPr id="8" name="Picture 15" descr="Department of Health and Human Services"/>
              <p:cNvPicPr>
                <a:picLocks noChangeAspect="1" noChangeArrowheads="1"/>
              </p:cNvPicPr>
              <p:nvPr/>
            </p:nvPicPr>
            <p:blipFill>
              <a:blip r:embed="rId2" cstate="print"/>
              <a:srcRect r="79105"/>
              <a:stretch>
                <a:fillRect/>
              </a:stretch>
            </p:blipFill>
            <p:spPr bwMode="auto">
              <a:xfrm>
                <a:off x="457200" y="123825"/>
                <a:ext cx="919163" cy="800100"/>
              </a:xfrm>
              <a:prstGeom prst="rect">
                <a:avLst/>
              </a:prstGeom>
              <a:noFill/>
              <a:ln w="9525">
                <a:noFill/>
                <a:miter lim="800000"/>
                <a:headEnd/>
                <a:tailEnd/>
              </a:ln>
            </p:spPr>
          </p:pic>
          <p:sp>
            <p:nvSpPr>
              <p:cNvPr id="9" name="Line 19"/>
              <p:cNvSpPr>
                <a:spLocks noChangeShapeType="1"/>
              </p:cNvSpPr>
              <p:nvPr/>
            </p:nvSpPr>
            <p:spPr bwMode="auto">
              <a:xfrm>
                <a:off x="0" y="1143000"/>
                <a:ext cx="9144000" cy="0"/>
              </a:xfrm>
              <a:prstGeom prst="line">
                <a:avLst/>
              </a:prstGeom>
              <a:noFill/>
              <a:ln w="279400">
                <a:solidFill>
                  <a:srgbClr val="078ACB"/>
                </a:solidFill>
                <a:round/>
                <a:headEnd/>
                <a:tailEnd/>
              </a:ln>
              <a:effectLst/>
            </p:spPr>
            <p:txBody>
              <a:bodyPr/>
              <a:lstStyle/>
              <a:p>
                <a:pPr>
                  <a:defRPr/>
                </a:pPr>
                <a:endParaRPr lang="en-US" dirty="0"/>
              </a:p>
            </p:txBody>
          </p:sp>
        </p:grpSp>
        <p:pic>
          <p:nvPicPr>
            <p:cNvPr id="6" name="Picture 30" descr="Health Resources and Services Administration"/>
            <p:cNvPicPr>
              <a:picLocks noChangeAspect="1" noChangeArrowheads="1"/>
            </p:cNvPicPr>
            <p:nvPr userDrawn="1"/>
          </p:nvPicPr>
          <p:blipFill>
            <a:blip r:embed="rId3" cstate="print"/>
            <a:srcRect/>
            <a:stretch>
              <a:fillRect/>
            </a:stretch>
          </p:blipFill>
          <p:spPr bwMode="auto">
            <a:xfrm>
              <a:off x="7162800" y="228600"/>
              <a:ext cx="1752600" cy="541337"/>
            </a:xfrm>
            <a:prstGeom prst="rect">
              <a:avLst/>
            </a:prstGeom>
            <a:noFill/>
            <a:ln w="9525">
              <a:noFill/>
              <a:miter lim="800000"/>
              <a:headEnd/>
              <a:tailEnd/>
            </a:ln>
          </p:spPr>
        </p:pic>
      </p:grpSp>
      <p:sp>
        <p:nvSpPr>
          <p:cNvPr id="90114" name="Rectangle 2"/>
          <p:cNvSpPr>
            <a:spLocks noGrp="1" noChangeArrowheads="1"/>
          </p:cNvSpPr>
          <p:nvPr>
            <p:ph type="ctrTitle"/>
          </p:nvPr>
        </p:nvSpPr>
        <p:spPr>
          <a:xfrm>
            <a:off x="1066800" y="3124200"/>
            <a:ext cx="7010400" cy="990600"/>
          </a:xfrm>
        </p:spPr>
        <p:txBody>
          <a:bodyPr/>
          <a:lstStyle>
            <a:lvl1pPr>
              <a:defRPr>
                <a:solidFill>
                  <a:srgbClr val="056594"/>
                </a:solidFill>
              </a:defRPr>
            </a:lvl1pPr>
          </a:lstStyle>
          <a:p>
            <a:r>
              <a:rPr lang="en-US" smtClean="0"/>
              <a:t>Click to edit Master title style</a:t>
            </a:r>
            <a:endParaRPr lang="en-US"/>
          </a:p>
        </p:txBody>
      </p:sp>
      <p:sp>
        <p:nvSpPr>
          <p:cNvPr id="90115" name="Rectangle 3"/>
          <p:cNvSpPr>
            <a:spLocks noGrp="1" noChangeArrowheads="1"/>
          </p:cNvSpPr>
          <p:nvPr>
            <p:ph type="subTitle" idx="1"/>
          </p:nvPr>
        </p:nvSpPr>
        <p:spPr>
          <a:xfrm>
            <a:off x="1524000" y="4267200"/>
            <a:ext cx="6400800" cy="1752600"/>
          </a:xfrm>
        </p:spPr>
        <p:txBody>
          <a:bodyPr/>
          <a:lstStyle>
            <a:lvl1pPr marL="0" indent="0" algn="ctr">
              <a:buFontTx/>
              <a:buNone/>
              <a:defRPr>
                <a:solidFill>
                  <a:srgbClr val="056594"/>
                </a:solidFill>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86500" y="1295400"/>
            <a:ext cx="163830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295400"/>
            <a:ext cx="47625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6977" y="228600"/>
            <a:ext cx="7771535"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490" y="1885950"/>
            <a:ext cx="4019261" cy="4171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5296" y="1885950"/>
            <a:ext cx="4020705" cy="4171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31512" y="6229350"/>
            <a:ext cx="1905000" cy="457200"/>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a:xfrm>
            <a:off x="3124489" y="6229350"/>
            <a:ext cx="2895023" cy="457200"/>
          </a:xfrm>
          <a:prstGeom prst="rect">
            <a:avLst/>
          </a:prstGeom>
        </p:spPr>
        <p:txBody>
          <a:bodyPr/>
          <a:lstStyle>
            <a:lvl1pPr>
              <a:defRPr/>
            </a:lvl1pPr>
          </a:lstStyle>
          <a:p>
            <a:endParaRPr lang="en-US" dirty="0"/>
          </a:p>
        </p:txBody>
      </p:sp>
      <p:sp>
        <p:nvSpPr>
          <p:cNvPr id="7" name="Slide Number Placeholder 6"/>
          <p:cNvSpPr>
            <a:spLocks noGrp="1"/>
          </p:cNvSpPr>
          <p:nvPr>
            <p:ph type="sldNum" sz="quarter" idx="12"/>
          </p:nvPr>
        </p:nvSpPr>
        <p:spPr>
          <a:xfrm>
            <a:off x="6731000" y="6229350"/>
            <a:ext cx="1905000" cy="457200"/>
          </a:xfrm>
          <a:prstGeom prst="rect">
            <a:avLst/>
          </a:prstGeom>
        </p:spPr>
        <p:txBody>
          <a:bodyPr/>
          <a:lstStyle>
            <a:lvl1pPr>
              <a:defRPr/>
            </a:lvl1pPr>
          </a:lstStyle>
          <a:p>
            <a:fld id="{4680BFEB-0F4E-4A67-93BD-ECFB3766C3C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2484438"/>
            <a:ext cx="3200400" cy="3916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484438"/>
            <a:ext cx="3200400" cy="3916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71600" y="1295400"/>
            <a:ext cx="65532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371600" y="2484438"/>
            <a:ext cx="6553200" cy="3916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28" name="Group 8" descr="HHS and HRSA logos on blue background."/>
          <p:cNvGrpSpPr>
            <a:grpSpLocks/>
          </p:cNvGrpSpPr>
          <p:nvPr/>
        </p:nvGrpSpPr>
        <p:grpSpPr bwMode="auto">
          <a:xfrm>
            <a:off x="0" y="0"/>
            <a:ext cx="9144000" cy="990600"/>
            <a:chOff x="0" y="0"/>
            <a:chExt cx="9144000" cy="990600"/>
          </a:xfrm>
        </p:grpSpPr>
        <p:sp>
          <p:nvSpPr>
            <p:cNvPr id="1055" name="Rectangle 31"/>
            <p:cNvSpPr>
              <a:spLocks noChangeArrowheads="1"/>
            </p:cNvSpPr>
            <p:nvPr/>
          </p:nvSpPr>
          <p:spPr bwMode="auto">
            <a:xfrm>
              <a:off x="0" y="0"/>
              <a:ext cx="9144000" cy="914400"/>
            </a:xfrm>
            <a:prstGeom prst="rect">
              <a:avLst/>
            </a:prstGeom>
            <a:solidFill>
              <a:srgbClr val="056594"/>
            </a:solidFill>
            <a:ln w="9525">
              <a:noFill/>
              <a:miter lim="800000"/>
              <a:headEnd/>
              <a:tailEnd/>
            </a:ln>
            <a:effectLst/>
          </p:spPr>
          <p:txBody>
            <a:bodyPr wrap="none" anchor="ctr"/>
            <a:lstStyle/>
            <a:p>
              <a:pPr>
                <a:defRPr/>
              </a:pPr>
              <a:endParaRPr lang="en-US" dirty="0"/>
            </a:p>
          </p:txBody>
        </p:sp>
        <p:pic>
          <p:nvPicPr>
            <p:cNvPr id="1030" name="Picture 14" descr="Department of Health and Human Services"/>
            <p:cNvPicPr>
              <a:picLocks noChangeAspect="1" noChangeArrowheads="1"/>
            </p:cNvPicPr>
            <p:nvPr/>
          </p:nvPicPr>
          <p:blipFill>
            <a:blip r:embed="rId14" cstate="print"/>
            <a:srcRect r="79105"/>
            <a:stretch>
              <a:fillRect/>
            </a:stretch>
          </p:blipFill>
          <p:spPr bwMode="auto">
            <a:xfrm>
              <a:off x="381000" y="152400"/>
              <a:ext cx="685800" cy="630238"/>
            </a:xfrm>
            <a:prstGeom prst="rect">
              <a:avLst/>
            </a:prstGeom>
            <a:noFill/>
            <a:ln w="9525">
              <a:noFill/>
              <a:miter lim="800000"/>
              <a:headEnd/>
              <a:tailEnd/>
            </a:ln>
          </p:spPr>
        </p:pic>
        <p:sp>
          <p:nvSpPr>
            <p:cNvPr id="1057" name="Line 33"/>
            <p:cNvSpPr>
              <a:spLocks noChangeShapeType="1"/>
            </p:cNvSpPr>
            <p:nvPr/>
          </p:nvSpPr>
          <p:spPr bwMode="auto">
            <a:xfrm>
              <a:off x="0" y="990600"/>
              <a:ext cx="9144000" cy="0"/>
            </a:xfrm>
            <a:prstGeom prst="line">
              <a:avLst/>
            </a:prstGeom>
            <a:noFill/>
            <a:ln w="228600">
              <a:solidFill>
                <a:srgbClr val="078ACB"/>
              </a:solidFill>
              <a:round/>
              <a:headEnd/>
              <a:tailEnd/>
            </a:ln>
            <a:effectLst/>
          </p:spPr>
          <p:txBody>
            <a:bodyPr/>
            <a:lstStyle/>
            <a:p>
              <a:pPr>
                <a:defRPr/>
              </a:pPr>
              <a:endParaRPr lang="en-US" dirty="0"/>
            </a:p>
          </p:txBody>
        </p:sp>
        <p:pic>
          <p:nvPicPr>
            <p:cNvPr id="1032" name="Picture 30" descr="Health Resources and Services Administration"/>
            <p:cNvPicPr>
              <a:picLocks noChangeAspect="1" noChangeArrowheads="1"/>
            </p:cNvPicPr>
            <p:nvPr userDrawn="1"/>
          </p:nvPicPr>
          <p:blipFill>
            <a:blip r:embed="rId15" cstate="print"/>
            <a:srcRect/>
            <a:stretch>
              <a:fillRect/>
            </a:stretch>
          </p:blipFill>
          <p:spPr bwMode="auto">
            <a:xfrm>
              <a:off x="7162800" y="220663"/>
              <a:ext cx="1752600" cy="541337"/>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ctr" rtl="0" eaLnBrk="1" fontAlgn="base" hangingPunct="1">
        <a:spcBef>
          <a:spcPct val="0"/>
        </a:spcBef>
        <a:spcAft>
          <a:spcPct val="0"/>
        </a:spcAft>
        <a:defRPr sz="3600" b="1">
          <a:solidFill>
            <a:srgbClr val="057590"/>
          </a:solidFill>
          <a:latin typeface="+mj-lt"/>
          <a:ea typeface="+mj-ea"/>
          <a:cs typeface="+mj-cs"/>
        </a:defRPr>
      </a:lvl1pPr>
      <a:lvl2pPr algn="ctr" rtl="0" eaLnBrk="1" fontAlgn="base" hangingPunct="1">
        <a:spcBef>
          <a:spcPct val="0"/>
        </a:spcBef>
        <a:spcAft>
          <a:spcPct val="0"/>
        </a:spcAft>
        <a:defRPr sz="3600" b="1">
          <a:solidFill>
            <a:srgbClr val="057590"/>
          </a:solidFill>
          <a:latin typeface="Arial Unicode MS" pitchFamily="34" charset="-128"/>
        </a:defRPr>
      </a:lvl2pPr>
      <a:lvl3pPr algn="ctr" rtl="0" eaLnBrk="1" fontAlgn="base" hangingPunct="1">
        <a:spcBef>
          <a:spcPct val="0"/>
        </a:spcBef>
        <a:spcAft>
          <a:spcPct val="0"/>
        </a:spcAft>
        <a:defRPr sz="3600" b="1">
          <a:solidFill>
            <a:srgbClr val="057590"/>
          </a:solidFill>
          <a:latin typeface="Arial Unicode MS" pitchFamily="34" charset="-128"/>
        </a:defRPr>
      </a:lvl3pPr>
      <a:lvl4pPr algn="ctr" rtl="0" eaLnBrk="1" fontAlgn="base" hangingPunct="1">
        <a:spcBef>
          <a:spcPct val="0"/>
        </a:spcBef>
        <a:spcAft>
          <a:spcPct val="0"/>
        </a:spcAft>
        <a:defRPr sz="3600" b="1">
          <a:solidFill>
            <a:srgbClr val="057590"/>
          </a:solidFill>
          <a:latin typeface="Arial Unicode MS" pitchFamily="34" charset="-128"/>
        </a:defRPr>
      </a:lvl4pPr>
      <a:lvl5pPr algn="ctr" rtl="0" eaLnBrk="1" fontAlgn="base" hangingPunct="1">
        <a:spcBef>
          <a:spcPct val="0"/>
        </a:spcBef>
        <a:spcAft>
          <a:spcPct val="0"/>
        </a:spcAft>
        <a:defRPr sz="3600" b="1">
          <a:solidFill>
            <a:srgbClr val="057590"/>
          </a:solidFill>
          <a:latin typeface="Arial Unicode MS" pitchFamily="34" charset="-128"/>
        </a:defRPr>
      </a:lvl5pPr>
      <a:lvl6pPr marL="457200" algn="ctr" rtl="0" eaLnBrk="1" fontAlgn="base" hangingPunct="1">
        <a:spcBef>
          <a:spcPct val="0"/>
        </a:spcBef>
        <a:spcAft>
          <a:spcPct val="0"/>
        </a:spcAft>
        <a:defRPr sz="3600" b="1">
          <a:solidFill>
            <a:srgbClr val="057590"/>
          </a:solidFill>
          <a:latin typeface="Arial Unicode MS" pitchFamily="34" charset="-128"/>
        </a:defRPr>
      </a:lvl6pPr>
      <a:lvl7pPr marL="914400" algn="ctr" rtl="0" eaLnBrk="1" fontAlgn="base" hangingPunct="1">
        <a:spcBef>
          <a:spcPct val="0"/>
        </a:spcBef>
        <a:spcAft>
          <a:spcPct val="0"/>
        </a:spcAft>
        <a:defRPr sz="3600" b="1">
          <a:solidFill>
            <a:srgbClr val="057590"/>
          </a:solidFill>
          <a:latin typeface="Arial Unicode MS" pitchFamily="34" charset="-128"/>
        </a:defRPr>
      </a:lvl7pPr>
      <a:lvl8pPr marL="1371600" algn="ctr" rtl="0" eaLnBrk="1" fontAlgn="base" hangingPunct="1">
        <a:spcBef>
          <a:spcPct val="0"/>
        </a:spcBef>
        <a:spcAft>
          <a:spcPct val="0"/>
        </a:spcAft>
        <a:defRPr sz="3600" b="1">
          <a:solidFill>
            <a:srgbClr val="057590"/>
          </a:solidFill>
          <a:latin typeface="Arial Unicode MS" pitchFamily="34" charset="-128"/>
        </a:defRPr>
      </a:lvl8pPr>
      <a:lvl9pPr marL="1828800" algn="ctr" rtl="0" eaLnBrk="1" fontAlgn="base" hangingPunct="1">
        <a:spcBef>
          <a:spcPct val="0"/>
        </a:spcBef>
        <a:spcAft>
          <a:spcPct val="0"/>
        </a:spcAft>
        <a:defRPr sz="3600" b="1">
          <a:solidFill>
            <a:srgbClr val="057590"/>
          </a:solidFill>
          <a:latin typeface="Arial Unicode MS" pitchFamily="34" charset="-128"/>
        </a:defRPr>
      </a:lvl9pPr>
    </p:titleStyle>
    <p:bodyStyle>
      <a:lvl1pPr marL="342900" indent="-342900" algn="l" rtl="0" eaLnBrk="1" fontAlgn="base" hangingPunct="1">
        <a:spcBef>
          <a:spcPct val="20000"/>
        </a:spcBef>
        <a:spcAft>
          <a:spcPct val="0"/>
        </a:spcAft>
        <a:buFont typeface="Arial" charset="0"/>
        <a:buChar char="•"/>
        <a:defRPr sz="3200">
          <a:solidFill>
            <a:srgbClr val="057590"/>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a:solidFill>
            <a:srgbClr val="057590"/>
          </a:solidFill>
          <a:latin typeface="+mn-lt"/>
        </a:defRPr>
      </a:lvl2pPr>
      <a:lvl3pPr marL="1143000" indent="-228600" algn="l" rtl="0" eaLnBrk="1" fontAlgn="base" hangingPunct="1">
        <a:spcBef>
          <a:spcPct val="20000"/>
        </a:spcBef>
        <a:spcAft>
          <a:spcPct val="0"/>
        </a:spcAft>
        <a:buFont typeface="Arial" charset="0"/>
        <a:buChar char="•"/>
        <a:defRPr sz="2400">
          <a:solidFill>
            <a:srgbClr val="057590"/>
          </a:solidFill>
          <a:latin typeface="+mn-lt"/>
        </a:defRPr>
      </a:lvl3pPr>
      <a:lvl4pPr marL="1600200" indent="-228600" algn="l" rtl="0" eaLnBrk="1" fontAlgn="base" hangingPunct="1">
        <a:spcBef>
          <a:spcPct val="20000"/>
        </a:spcBef>
        <a:spcAft>
          <a:spcPct val="0"/>
        </a:spcAft>
        <a:buFont typeface="Arial" charset="0"/>
        <a:buChar char="•"/>
        <a:defRPr sz="2000">
          <a:solidFill>
            <a:srgbClr val="057590"/>
          </a:solidFill>
          <a:latin typeface="+mn-lt"/>
        </a:defRPr>
      </a:lvl4pPr>
      <a:lvl5pPr marL="2057400" indent="-228600" algn="l" rtl="0" eaLnBrk="1" fontAlgn="base" hangingPunct="1">
        <a:spcBef>
          <a:spcPct val="20000"/>
        </a:spcBef>
        <a:spcAft>
          <a:spcPct val="0"/>
        </a:spcAft>
        <a:buFont typeface="Arial" charset="0"/>
        <a:buChar char="•"/>
        <a:defRPr sz="2000">
          <a:solidFill>
            <a:srgbClr val="057590"/>
          </a:solidFill>
          <a:latin typeface="+mn-lt"/>
        </a:defRPr>
      </a:lvl5pPr>
      <a:lvl6pPr marL="2514600" indent="-228600" algn="l" rtl="0" eaLnBrk="1" fontAlgn="base" hangingPunct="1">
        <a:spcBef>
          <a:spcPct val="20000"/>
        </a:spcBef>
        <a:spcAft>
          <a:spcPct val="0"/>
        </a:spcAft>
        <a:buChar char="»"/>
        <a:defRPr sz="2000">
          <a:solidFill>
            <a:srgbClr val="057590"/>
          </a:solidFill>
          <a:latin typeface="+mn-lt"/>
        </a:defRPr>
      </a:lvl6pPr>
      <a:lvl7pPr marL="2971800" indent="-228600" algn="l" rtl="0" eaLnBrk="1" fontAlgn="base" hangingPunct="1">
        <a:spcBef>
          <a:spcPct val="20000"/>
        </a:spcBef>
        <a:spcAft>
          <a:spcPct val="0"/>
        </a:spcAft>
        <a:buChar char="»"/>
        <a:defRPr sz="2000">
          <a:solidFill>
            <a:srgbClr val="057590"/>
          </a:solidFill>
          <a:latin typeface="+mn-lt"/>
        </a:defRPr>
      </a:lvl7pPr>
      <a:lvl8pPr marL="3429000" indent="-228600" algn="l" rtl="0" eaLnBrk="1" fontAlgn="base" hangingPunct="1">
        <a:spcBef>
          <a:spcPct val="20000"/>
        </a:spcBef>
        <a:spcAft>
          <a:spcPct val="0"/>
        </a:spcAft>
        <a:buChar char="»"/>
        <a:defRPr sz="2000">
          <a:solidFill>
            <a:srgbClr val="057590"/>
          </a:solidFill>
          <a:latin typeface="+mn-lt"/>
        </a:defRPr>
      </a:lvl8pPr>
      <a:lvl9pPr marL="3886200" indent="-228600" algn="l" rtl="0" eaLnBrk="1" fontAlgn="base" hangingPunct="1">
        <a:spcBef>
          <a:spcPct val="20000"/>
        </a:spcBef>
        <a:spcAft>
          <a:spcPct val="0"/>
        </a:spcAft>
        <a:buChar char="»"/>
        <a:defRPr sz="2000">
          <a:solidFill>
            <a:srgbClr val="05759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ctrTitle"/>
          </p:nvPr>
        </p:nvSpPr>
        <p:spPr>
          <a:xfrm>
            <a:off x="304800" y="1524000"/>
            <a:ext cx="8610600" cy="5334000"/>
          </a:xfrm>
        </p:spPr>
        <p:txBody>
          <a:bodyPr/>
          <a:lstStyle/>
          <a:p>
            <a:r>
              <a:rPr lang="en-US" sz="4000" dirty="0" smtClean="0">
                <a:solidFill>
                  <a:srgbClr val="057A95"/>
                </a:solidFill>
              </a:rPr>
              <a:t>P</a:t>
            </a:r>
            <a:r>
              <a:rPr lang="en-US" dirty="0" smtClean="0">
                <a:solidFill>
                  <a:srgbClr val="057A95"/>
                </a:solidFill>
              </a:rPr>
              <a:t>rogram and Financial Integrity for the HIV Emergency Relief Program</a:t>
            </a:r>
            <a:br>
              <a:rPr lang="en-US" dirty="0" smtClean="0">
                <a:solidFill>
                  <a:srgbClr val="057A95"/>
                </a:solidFill>
              </a:rPr>
            </a:br>
            <a:r>
              <a:rPr lang="en-US" dirty="0" smtClean="0">
                <a:solidFill>
                  <a:srgbClr val="057A95"/>
                </a:solidFill>
              </a:rPr>
              <a:t/>
            </a:r>
            <a:br>
              <a:rPr lang="en-US" dirty="0" smtClean="0">
                <a:solidFill>
                  <a:srgbClr val="057A95"/>
                </a:solidFill>
              </a:rPr>
            </a:br>
            <a:r>
              <a:rPr lang="en-US" sz="2800" b="0" dirty="0"/>
              <a:t>J</a:t>
            </a:r>
            <a:r>
              <a:rPr lang="en-US" sz="2800" b="0" dirty="0" smtClean="0"/>
              <a:t>uly 29, 2013</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2400" b="0" i="1" dirty="0" smtClean="0">
                <a:solidFill>
                  <a:schemeClr val="tx1"/>
                </a:solidFill>
                <a:cs typeface="Times New Roman" pitchFamily="18" charset="0"/>
              </a:rPr>
              <a:t>Presented by</a:t>
            </a:r>
            <a:r>
              <a:rPr lang="en-US" sz="3200" b="0" dirty="0" smtClean="0">
                <a:cs typeface="Times New Roman" pitchFamily="18" charset="0"/>
              </a:rPr>
              <a:t/>
            </a:r>
            <a:br>
              <a:rPr lang="en-US" sz="3200" b="0" dirty="0" smtClean="0">
                <a:cs typeface="Times New Roman" pitchFamily="18" charset="0"/>
              </a:rPr>
            </a:br>
            <a:r>
              <a:rPr lang="en-US" sz="3200" b="0" dirty="0" smtClean="0">
                <a:cs typeface="Times New Roman" pitchFamily="18" charset="0"/>
              </a:rPr>
              <a:t>Lawrence Horlamus, Auditor</a:t>
            </a:r>
            <a:br>
              <a:rPr lang="en-US" sz="3200" b="0" dirty="0" smtClean="0">
                <a:cs typeface="Times New Roman" pitchFamily="18" charset="0"/>
              </a:rPr>
            </a:br>
            <a:r>
              <a:rPr lang="en-US" sz="3200" b="0" dirty="0" smtClean="0">
                <a:cs typeface="Times New Roman" pitchFamily="18" charset="0"/>
              </a:rPr>
              <a:t>Office of Federal Assistance Management</a:t>
            </a:r>
            <a:br>
              <a:rPr lang="en-US" sz="3200" b="0" dirty="0" smtClean="0">
                <a:cs typeface="Times New Roman" pitchFamily="18" charset="0"/>
              </a:rPr>
            </a:br>
            <a:r>
              <a:rPr lang="en-US" sz="3200" b="0" dirty="0" smtClean="0">
                <a:cs typeface="Times New Roman" pitchFamily="18" charset="0"/>
              </a:rPr>
              <a:t>Division of Financial Integrity</a:t>
            </a:r>
            <a:r>
              <a:rPr lang="en-US" dirty="0" smtClean="0">
                <a:cs typeface="Times New Roman" pitchFamily="18" charset="0"/>
              </a:rPr>
              <a:t/>
            </a:r>
            <a:br>
              <a:rPr lang="en-US" dirty="0" smtClean="0">
                <a:cs typeface="Times New Roman" pitchFamily="18" charset="0"/>
              </a:rPr>
            </a:br>
            <a:endParaRPr lang="en-US" sz="3600" b="1" i="1" dirty="0">
              <a:effectLst>
                <a:outerShdw blurRad="38100" dist="38100" dir="2700000" algn="tl">
                  <a:srgbClr val="C0C0C0"/>
                </a:outerShdw>
              </a:effectLst>
              <a:latin typeface="Times New Roman" pitchFamily="18" charset="0"/>
            </a:endParaRPr>
          </a:p>
        </p:txBody>
      </p:sp>
      <p:sp>
        <p:nvSpPr>
          <p:cNvPr id="101384" name="Text Box 8"/>
          <p:cNvSpPr txBox="1">
            <a:spLocks noChangeArrowheads="1"/>
          </p:cNvSpPr>
          <p:nvPr/>
        </p:nvSpPr>
        <p:spPr bwMode="auto">
          <a:xfrm>
            <a:off x="3255818" y="457201"/>
            <a:ext cx="3048000" cy="366713"/>
          </a:xfrm>
          <a:prstGeom prst="rect">
            <a:avLst/>
          </a:prstGeom>
          <a:noFill/>
          <a:ln w="9525">
            <a:noFill/>
            <a:miter lim="800000"/>
            <a:headEnd/>
            <a:tailEnd/>
          </a:ln>
          <a:effectLst/>
        </p:spPr>
        <p:txBody>
          <a:bodyPr>
            <a:spAutoFit/>
          </a:bodyPr>
          <a:lstStyle/>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609600" y="3412"/>
            <a:ext cx="7416512" cy="914400"/>
          </a:xfrm>
        </p:spPr>
        <p:txBody>
          <a:bodyPr/>
          <a:lstStyle/>
          <a:p>
            <a:pPr algn="ctr"/>
            <a:r>
              <a:rPr lang="en-US" sz="3600" dirty="0">
                <a:solidFill>
                  <a:schemeClr val="bg1"/>
                </a:solidFill>
                <a:latin typeface="+mn-lt"/>
              </a:rPr>
              <a:t>Federal Cost Principles</a:t>
            </a:r>
          </a:p>
        </p:txBody>
      </p:sp>
      <p:graphicFrame>
        <p:nvGraphicFramePr>
          <p:cNvPr id="131075" name="Group 3"/>
          <p:cNvGraphicFramePr>
            <a:graphicFrameLocks noGrp="1"/>
          </p:cNvGraphicFramePr>
          <p:nvPr>
            <p:ph sz="half" idx="2"/>
            <p:extLst>
              <p:ext uri="{D42A27DB-BD31-4B8C-83A1-F6EECF244321}">
                <p14:modId xmlns:p14="http://schemas.microsoft.com/office/powerpoint/2010/main" val="2703215805"/>
              </p:ext>
            </p:extLst>
          </p:nvPr>
        </p:nvGraphicFramePr>
        <p:xfrm>
          <a:off x="692727" y="2362200"/>
          <a:ext cx="7481454" cy="3962337"/>
        </p:xfrm>
        <a:graphic>
          <a:graphicData uri="http://schemas.openxmlformats.org/drawingml/2006/table">
            <a:tbl>
              <a:tblPr/>
              <a:tblGrid>
                <a:gridCol w="1870364"/>
                <a:gridCol w="1871807"/>
                <a:gridCol w="2085397"/>
                <a:gridCol w="1653886"/>
              </a:tblGrid>
              <a:tr h="1168400">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endParaRPr kumimoji="1" lang="en-US" sz="24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en-US" sz="2400" b="1" i="0" u="none" strike="noStrike" cap="none" normalizeH="0" baseline="0" dirty="0" smtClean="0">
                          <a:ln>
                            <a:noFill/>
                          </a:ln>
                          <a:solidFill>
                            <a:schemeClr val="tx1"/>
                          </a:solidFill>
                          <a:effectLst/>
                          <a:latin typeface="+mn-lt"/>
                        </a:rPr>
                        <a:t>Entity</a:t>
                      </a:r>
                    </a:p>
                    <a:p>
                      <a:pPr marL="0" marR="0" lvl="0" indent="0" algn="ctr"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en-US" sz="2400" b="1" i="0" u="none" strike="noStrike" cap="none" normalizeH="0" baseline="0" dirty="0" smtClean="0">
                          <a:ln>
                            <a:noFill/>
                          </a:ln>
                          <a:solidFill>
                            <a:schemeClr val="tx1"/>
                          </a:solidFill>
                          <a:effectLst/>
                          <a:latin typeface="+mn-lt"/>
                        </a:rPr>
                        <a:t>Type</a:t>
                      </a:r>
                    </a:p>
                  </a:txBody>
                  <a:tcPr marL="83127" marR="831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endParaRPr kumimoji="1" lang="en-US" sz="24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en-US" sz="2400" b="1" i="0" u="none" strike="noStrike" cap="none" normalizeH="0" baseline="0" dirty="0" smtClean="0">
                          <a:ln>
                            <a:noFill/>
                          </a:ln>
                          <a:solidFill>
                            <a:schemeClr val="tx1"/>
                          </a:solidFill>
                          <a:effectLst/>
                          <a:latin typeface="+mn-lt"/>
                        </a:rPr>
                        <a:t>OMB Circulars</a:t>
                      </a:r>
                    </a:p>
                  </a:txBody>
                  <a:tcPr marL="83127" marR="83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endParaRPr kumimoji="1" lang="en-US" sz="24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en-US" sz="2400" b="1" i="0" u="none" strike="noStrike" cap="none" normalizeH="0" baseline="0" dirty="0" smtClean="0">
                          <a:ln>
                            <a:noFill/>
                          </a:ln>
                          <a:solidFill>
                            <a:schemeClr val="tx1"/>
                          </a:solidFill>
                          <a:effectLst/>
                          <a:latin typeface="+mn-lt"/>
                        </a:rPr>
                        <a:t>Cost Principles</a:t>
                      </a:r>
                    </a:p>
                  </a:txBody>
                  <a:tcPr marL="83127" marR="83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en-US" sz="2400" b="1" i="0" u="none" strike="noStrike" cap="none" normalizeH="0" baseline="0" dirty="0" smtClean="0">
                          <a:ln>
                            <a:noFill/>
                          </a:ln>
                          <a:solidFill>
                            <a:schemeClr val="tx1"/>
                          </a:solidFill>
                          <a:effectLst/>
                          <a:latin typeface="+mn-lt"/>
                        </a:rPr>
                        <a:t>Uniform Admin. Reqs.</a:t>
                      </a:r>
                    </a:p>
                  </a:txBody>
                  <a:tcPr marL="83127" marR="831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en-US" sz="2000" b="0" i="0" u="none" strike="noStrike" cap="none" normalizeH="0" baseline="0" dirty="0" smtClean="0">
                          <a:ln>
                            <a:noFill/>
                          </a:ln>
                          <a:solidFill>
                            <a:schemeClr val="tx1"/>
                          </a:solidFill>
                          <a:effectLst/>
                          <a:latin typeface="+mn-lt"/>
                        </a:rPr>
                        <a:t>Education Institutions</a:t>
                      </a:r>
                    </a:p>
                  </a:txBody>
                  <a:tcPr marL="83127" marR="831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en-US" sz="2400" b="0" i="0" u="none" strike="noStrike" cap="none" normalizeH="0" baseline="0" dirty="0" smtClean="0">
                          <a:ln>
                            <a:noFill/>
                          </a:ln>
                          <a:solidFill>
                            <a:schemeClr val="tx1"/>
                          </a:solidFill>
                          <a:effectLst/>
                          <a:latin typeface="+mn-lt"/>
                        </a:rPr>
                        <a:t>OMB A-21</a:t>
                      </a:r>
                    </a:p>
                  </a:txBody>
                  <a:tcPr marL="83127" marR="83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en-US" sz="2400" b="0" i="0" u="none" strike="noStrike" cap="none" normalizeH="0" baseline="0" dirty="0" smtClean="0">
                          <a:ln>
                            <a:noFill/>
                          </a:ln>
                          <a:solidFill>
                            <a:schemeClr val="tx1"/>
                          </a:solidFill>
                          <a:effectLst/>
                          <a:latin typeface="+mn-lt"/>
                        </a:rPr>
                        <a:t>2 CFR 220</a:t>
                      </a:r>
                    </a:p>
                  </a:txBody>
                  <a:tcPr marL="83127" marR="83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en-US" sz="2000" b="0" i="0" u="none" strike="noStrike" cap="none" normalizeH="0" baseline="0" dirty="0" smtClean="0">
                          <a:ln>
                            <a:noFill/>
                          </a:ln>
                          <a:solidFill>
                            <a:schemeClr val="tx1"/>
                          </a:solidFill>
                          <a:effectLst/>
                          <a:latin typeface="+mn-lt"/>
                        </a:rPr>
                        <a:t>45 CFR 74.27</a:t>
                      </a:r>
                    </a:p>
                  </a:txBody>
                  <a:tcPr marL="83127" marR="831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962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en-US" sz="2000" b="0" i="0" u="none" strike="noStrike" cap="none" normalizeH="0" baseline="0" dirty="0" smtClean="0">
                          <a:ln>
                            <a:noFill/>
                          </a:ln>
                          <a:solidFill>
                            <a:schemeClr val="tx1"/>
                          </a:solidFill>
                          <a:effectLst/>
                          <a:latin typeface="+mn-lt"/>
                        </a:rPr>
                        <a:t>State and Local</a:t>
                      </a:r>
                    </a:p>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en-US" sz="2000" b="0" i="0" u="none" strike="noStrike" cap="none" normalizeH="0" baseline="0" dirty="0" smtClean="0">
                          <a:ln>
                            <a:noFill/>
                          </a:ln>
                          <a:solidFill>
                            <a:schemeClr val="tx1"/>
                          </a:solidFill>
                          <a:effectLst/>
                          <a:latin typeface="+mn-lt"/>
                        </a:rPr>
                        <a:t>Governments</a:t>
                      </a:r>
                    </a:p>
                  </a:txBody>
                  <a:tcPr marL="83127" marR="831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en-US" sz="2400" b="0" i="0" u="none" strike="noStrike" cap="none" normalizeH="0" baseline="0" dirty="0" smtClean="0">
                          <a:ln>
                            <a:noFill/>
                          </a:ln>
                          <a:solidFill>
                            <a:schemeClr val="tx1"/>
                          </a:solidFill>
                          <a:effectLst/>
                          <a:latin typeface="+mn-lt"/>
                        </a:rPr>
                        <a:t>OMB A-87</a:t>
                      </a:r>
                    </a:p>
                  </a:txBody>
                  <a:tcPr marL="83127" marR="83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en-US" sz="2400" b="0" i="0" u="none" strike="noStrike" cap="none" normalizeH="0" baseline="0" dirty="0" smtClean="0">
                          <a:ln>
                            <a:noFill/>
                          </a:ln>
                          <a:solidFill>
                            <a:schemeClr val="tx1"/>
                          </a:solidFill>
                          <a:effectLst/>
                          <a:latin typeface="+mn-lt"/>
                        </a:rPr>
                        <a:t>2 CFR 225</a:t>
                      </a:r>
                    </a:p>
                  </a:txBody>
                  <a:tcPr marL="83127" marR="83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en-US" sz="2000" b="0" i="0" u="none" strike="noStrike" cap="none" normalizeH="0" baseline="0" dirty="0" smtClean="0">
                          <a:ln>
                            <a:noFill/>
                          </a:ln>
                          <a:solidFill>
                            <a:schemeClr val="tx2"/>
                          </a:solidFill>
                          <a:effectLst/>
                          <a:latin typeface="+mn-lt"/>
                        </a:rPr>
                        <a:t>45 CFR 92.22</a:t>
                      </a:r>
                    </a:p>
                  </a:txBody>
                  <a:tcPr marL="83127" marR="831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041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en-US" sz="2000" b="0" i="0" u="none" strike="noStrike" cap="none" normalizeH="0" baseline="0" dirty="0" smtClean="0">
                          <a:ln>
                            <a:noFill/>
                          </a:ln>
                          <a:solidFill>
                            <a:schemeClr val="tx1"/>
                          </a:solidFill>
                          <a:effectLst/>
                          <a:latin typeface="+mn-lt"/>
                        </a:rPr>
                        <a:t>Non-Profits</a:t>
                      </a:r>
                    </a:p>
                  </a:txBody>
                  <a:tcPr marL="83127" marR="831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en-US" sz="2400" b="0" i="0" u="none" strike="noStrike" cap="none" normalizeH="0" baseline="0" dirty="0" smtClean="0">
                          <a:ln>
                            <a:noFill/>
                          </a:ln>
                          <a:solidFill>
                            <a:schemeClr val="tx1"/>
                          </a:solidFill>
                          <a:effectLst/>
                          <a:latin typeface="+mn-lt"/>
                        </a:rPr>
                        <a:t>OMB A-122</a:t>
                      </a:r>
                    </a:p>
                  </a:txBody>
                  <a:tcPr marL="83127" marR="83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en-US" sz="2400" b="0" i="0" u="none" strike="noStrike" cap="none" normalizeH="0" baseline="0" dirty="0" smtClean="0">
                          <a:ln>
                            <a:noFill/>
                          </a:ln>
                          <a:solidFill>
                            <a:schemeClr val="tx1"/>
                          </a:solidFill>
                          <a:effectLst/>
                          <a:latin typeface="+mn-lt"/>
                        </a:rPr>
                        <a:t>2 CFR 230</a:t>
                      </a:r>
                    </a:p>
                  </a:txBody>
                  <a:tcPr marL="83127" marR="83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en-US" sz="2000" b="0" i="0" u="none" strike="noStrike" cap="none" normalizeH="0" baseline="0" dirty="0" smtClean="0">
                          <a:ln>
                            <a:noFill/>
                          </a:ln>
                          <a:solidFill>
                            <a:schemeClr val="tx1"/>
                          </a:solidFill>
                          <a:effectLst/>
                          <a:latin typeface="+mn-lt"/>
                        </a:rPr>
                        <a:t>45 CFR 74.27</a:t>
                      </a:r>
                    </a:p>
                  </a:txBody>
                  <a:tcPr marL="83127" marR="831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1102" name="Rectangle 30"/>
          <p:cNvSpPr>
            <a:spLocks noChangeArrowheads="1"/>
          </p:cNvSpPr>
          <p:nvPr/>
        </p:nvSpPr>
        <p:spPr bwMode="auto">
          <a:xfrm>
            <a:off x="4433455" y="1676400"/>
            <a:ext cx="3740727" cy="685800"/>
          </a:xfrm>
          <a:prstGeom prst="rect">
            <a:avLst/>
          </a:prstGeom>
          <a:noFill/>
          <a:ln w="28575">
            <a:solidFill>
              <a:schemeClr val="tx1"/>
            </a:solidFill>
            <a:miter lim="800000"/>
            <a:headEnd/>
            <a:tailEnd/>
          </a:ln>
          <a:effectLst/>
        </p:spPr>
        <p:txBody>
          <a:bodyPr wrap="none" anchor="ctr"/>
          <a:lstStyle/>
          <a:p>
            <a:pPr algn="ctr"/>
            <a:r>
              <a:rPr lang="en-US" sz="2400" b="1" dirty="0">
                <a:effectLst>
                  <a:outerShdw blurRad="38100" dist="38100" dir="2700000" algn="tl">
                    <a:srgbClr val="C0C0C0"/>
                  </a:outerShdw>
                </a:effectLst>
              </a:rPr>
              <a:t>Federal Regulations</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990600" y="0"/>
            <a:ext cx="6553200" cy="914400"/>
          </a:xfrm>
        </p:spPr>
        <p:txBody>
          <a:bodyPr/>
          <a:lstStyle/>
          <a:p>
            <a:pPr algn="ctr"/>
            <a:r>
              <a:rPr lang="en-US" sz="3600" dirty="0" smtClean="0">
                <a:solidFill>
                  <a:schemeClr val="bg1"/>
                </a:solidFill>
                <a:latin typeface="+mn-lt"/>
              </a:rPr>
              <a:t>Allowable Costs</a:t>
            </a:r>
            <a:endParaRPr lang="en-US" sz="3600" dirty="0">
              <a:solidFill>
                <a:schemeClr val="bg1"/>
              </a:solidFill>
              <a:latin typeface="+mn-lt"/>
            </a:endParaRPr>
          </a:p>
        </p:txBody>
      </p:sp>
      <p:pic>
        <p:nvPicPr>
          <p:cNvPr id="1026" name="Picture 2"/>
          <p:cNvPicPr>
            <a:picLocks noChangeAspect="1" noChangeArrowheads="1"/>
          </p:cNvPicPr>
          <p:nvPr/>
        </p:nvPicPr>
        <p:blipFill>
          <a:blip r:embed="rId2" cstate="print"/>
          <a:srcRect/>
          <a:stretch>
            <a:fillRect/>
          </a:stretch>
        </p:blipFill>
        <p:spPr bwMode="auto">
          <a:xfrm>
            <a:off x="914399" y="1555750"/>
            <a:ext cx="7791797" cy="4464050"/>
          </a:xfrm>
          <a:prstGeom prst="rect">
            <a:avLst/>
          </a:prstGeom>
          <a:ln>
            <a:noFill/>
          </a:ln>
          <a:effectLst>
            <a:outerShdw blurRad="292100" dist="139700" dir="2700000" algn="tl" rotWithShape="0">
              <a:srgbClr val="333333">
                <a:alpha val="65000"/>
              </a:srgbClr>
            </a:outerShdw>
          </a:effectLst>
        </p:spPr>
      </p:pic>
      <p:cxnSp>
        <p:nvCxnSpPr>
          <p:cNvPr id="7" name="Straight Arrow Connector 6"/>
          <p:cNvCxnSpPr/>
          <p:nvPr/>
        </p:nvCxnSpPr>
        <p:spPr bwMode="auto">
          <a:xfrm flipV="1">
            <a:off x="554182" y="2514600"/>
            <a:ext cx="1177636" cy="1371600"/>
          </a:xfrm>
          <a:prstGeom prst="straightConnector1">
            <a:avLst/>
          </a:prstGeom>
          <a:ln>
            <a:headEnd type="none" w="med" len="med"/>
            <a:tailEnd type="arrow"/>
          </a:ln>
        </p:spPr>
        <p:style>
          <a:lnRef idx="3">
            <a:schemeClr val="accent4"/>
          </a:lnRef>
          <a:fillRef idx="0">
            <a:schemeClr val="accent4"/>
          </a:fillRef>
          <a:effectRef idx="2">
            <a:schemeClr val="accent4"/>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838200" y="152400"/>
            <a:ext cx="6781800" cy="685800"/>
          </a:xfrm>
        </p:spPr>
        <p:txBody>
          <a:bodyPr/>
          <a:lstStyle/>
          <a:p>
            <a:pPr algn="ctr"/>
            <a:r>
              <a:rPr lang="en-US" sz="3000" dirty="0" smtClean="0">
                <a:solidFill>
                  <a:schemeClr val="bg1"/>
                </a:solidFill>
                <a:latin typeface="+mn-lt"/>
              </a:rPr>
              <a:t>Cost Allocation and Segregation</a:t>
            </a:r>
            <a:endParaRPr lang="en-US" sz="3000" dirty="0">
              <a:solidFill>
                <a:schemeClr val="bg1"/>
              </a:solidFill>
              <a:latin typeface="+mn-lt"/>
            </a:endParaRPr>
          </a:p>
        </p:txBody>
      </p:sp>
      <p:sp>
        <p:nvSpPr>
          <p:cNvPr id="134147" name="Rectangle 3"/>
          <p:cNvSpPr>
            <a:spLocks noGrp="1" noChangeArrowheads="1"/>
          </p:cNvSpPr>
          <p:nvPr>
            <p:ph type="body" idx="1"/>
          </p:nvPr>
        </p:nvSpPr>
        <p:spPr>
          <a:xfrm>
            <a:off x="304800" y="1371600"/>
            <a:ext cx="8534400" cy="5029200"/>
          </a:xfrm>
        </p:spPr>
        <p:txBody>
          <a:bodyPr/>
          <a:lstStyle/>
          <a:p>
            <a:pPr>
              <a:buNone/>
            </a:pPr>
            <a:r>
              <a:rPr lang="en-US" dirty="0" smtClean="0">
                <a:solidFill>
                  <a:schemeClr val="tx2"/>
                </a:solidFill>
                <a:effectLst>
                  <a:outerShdw blurRad="38100" dist="38100" dir="2700000" algn="tl">
                    <a:srgbClr val="C0C0C0"/>
                  </a:outerShdw>
                </a:effectLst>
              </a:rPr>
              <a:t>	</a:t>
            </a:r>
            <a:r>
              <a:rPr lang="en-US" dirty="0" smtClean="0">
                <a:solidFill>
                  <a:srgbClr val="057A95"/>
                </a:solidFill>
                <a:effectLst>
                  <a:outerShdw blurRad="38100" dist="38100" dir="2700000" algn="tl">
                    <a:srgbClr val="C0C0C0"/>
                  </a:outerShdw>
                </a:effectLst>
              </a:rPr>
              <a:t>Grantees should be sure to fairly and accurately </a:t>
            </a:r>
            <a:r>
              <a:rPr lang="en-US" b="1" dirty="0" smtClean="0">
                <a:solidFill>
                  <a:srgbClr val="FF0000"/>
                </a:solidFill>
                <a:effectLst>
                  <a:outerShdw blurRad="38100" dist="38100" dir="2700000" algn="tl">
                    <a:srgbClr val="C0C0C0"/>
                  </a:outerShdw>
                </a:effectLst>
              </a:rPr>
              <a:t>allocate</a:t>
            </a:r>
            <a:r>
              <a:rPr lang="en-US" dirty="0" smtClean="0">
                <a:solidFill>
                  <a:srgbClr val="057A95"/>
                </a:solidFill>
                <a:effectLst>
                  <a:outerShdw blurRad="38100" dist="38100" dir="2700000" algn="tl">
                    <a:srgbClr val="C0C0C0"/>
                  </a:outerShdw>
                </a:effectLst>
              </a:rPr>
              <a:t> direct costs to their grant and non-grant activities. </a:t>
            </a:r>
          </a:p>
          <a:p>
            <a:pPr>
              <a:buNone/>
            </a:pPr>
            <a:endParaRPr lang="en-US" dirty="0">
              <a:solidFill>
                <a:srgbClr val="057A95"/>
              </a:solidFill>
              <a:effectLst>
                <a:outerShdw blurRad="38100" dist="38100" dir="2700000" algn="tl">
                  <a:srgbClr val="C0C0C0"/>
                </a:outerShdw>
              </a:effectLst>
            </a:endParaRPr>
          </a:p>
          <a:p>
            <a:pPr>
              <a:buNone/>
            </a:pPr>
            <a:r>
              <a:rPr lang="en-US" dirty="0" smtClean="0">
                <a:solidFill>
                  <a:srgbClr val="057A95"/>
                </a:solidFill>
                <a:effectLst>
                  <a:outerShdw blurRad="38100" dist="38100" dir="2700000" algn="tl">
                    <a:srgbClr val="C0C0C0"/>
                  </a:outerShdw>
                </a:effectLst>
              </a:rPr>
              <a:t>	Grantees should be sure to</a:t>
            </a:r>
            <a:r>
              <a:rPr lang="en-US" dirty="0" smtClean="0">
                <a:solidFill>
                  <a:srgbClr val="FF0000"/>
                </a:solidFill>
                <a:effectLst>
                  <a:outerShdw blurRad="38100" dist="38100" dir="2700000" algn="tl">
                    <a:srgbClr val="C0C0C0"/>
                  </a:outerShdw>
                </a:effectLst>
              </a:rPr>
              <a:t> </a:t>
            </a:r>
            <a:r>
              <a:rPr lang="en-US" b="1" dirty="0" smtClean="0">
                <a:solidFill>
                  <a:srgbClr val="FF0000"/>
                </a:solidFill>
                <a:effectLst>
                  <a:outerShdw blurRad="38100" dist="38100" dir="2700000" algn="tl">
                    <a:srgbClr val="C0C0C0"/>
                  </a:outerShdw>
                </a:effectLst>
              </a:rPr>
              <a:t>segregate</a:t>
            </a:r>
            <a:r>
              <a:rPr lang="en-US" dirty="0" smtClean="0">
                <a:solidFill>
                  <a:srgbClr val="FF0000"/>
                </a:solidFill>
                <a:effectLst>
                  <a:outerShdw blurRad="38100" dist="38100" dir="2700000" algn="tl">
                    <a:srgbClr val="C0C0C0"/>
                  </a:outerShdw>
                </a:effectLst>
              </a:rPr>
              <a:t> </a:t>
            </a:r>
            <a:r>
              <a:rPr lang="en-US" dirty="0" smtClean="0">
                <a:solidFill>
                  <a:srgbClr val="057A95"/>
                </a:solidFill>
                <a:effectLst>
                  <a:outerShdw blurRad="38100" dist="38100" dir="2700000" algn="tl">
                    <a:srgbClr val="C0C0C0"/>
                  </a:outerShdw>
                </a:effectLst>
              </a:rPr>
              <a:t>grant fund expenditures by grant to ensure accurate draws of Federal funds.</a:t>
            </a:r>
            <a:endParaRPr lang="en-US" i="1" dirty="0">
              <a:solidFill>
                <a:srgbClr val="057A95"/>
              </a:solidFill>
              <a:effectLst>
                <a:outerShdw blurRad="38100" dist="38100" dir="2700000" algn="tl">
                  <a:srgbClr val="C0C0C0"/>
                </a:outerShdw>
              </a:effectLst>
              <a:latin typeface="Times New Roman" pitchFamily="18" charset="0"/>
            </a:endParaRPr>
          </a:p>
          <a:p>
            <a:pPr>
              <a:buFont typeface="Monotype Sorts" pitchFamily="2" charset="2"/>
              <a:buNone/>
            </a:pPr>
            <a:endParaRPr lang="en-US" i="1" dirty="0">
              <a:effectLst>
                <a:outerShdw blurRad="38100" dist="38100" dir="2700000" algn="tl">
                  <a:srgbClr val="C0C0C0"/>
                </a:outerShdw>
              </a:effectLst>
              <a:latin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1066800" y="18197"/>
            <a:ext cx="6553200" cy="838200"/>
          </a:xfrm>
        </p:spPr>
        <p:txBody>
          <a:bodyPr/>
          <a:lstStyle/>
          <a:p>
            <a:pPr algn="ctr"/>
            <a:r>
              <a:rPr lang="en-US" sz="3600" dirty="0" smtClean="0">
                <a:solidFill>
                  <a:schemeClr val="bg1"/>
                </a:solidFill>
                <a:latin typeface="+mn-lt"/>
              </a:rPr>
              <a:t>Personnel/Labor Charges </a:t>
            </a:r>
            <a:endParaRPr lang="en-US" sz="3600" dirty="0">
              <a:solidFill>
                <a:schemeClr val="bg1"/>
              </a:solidFill>
              <a:latin typeface="+mn-lt"/>
            </a:endParaRPr>
          </a:p>
        </p:txBody>
      </p:sp>
      <p:sp>
        <p:nvSpPr>
          <p:cNvPr id="134147" name="Rectangle 3"/>
          <p:cNvSpPr>
            <a:spLocks noGrp="1" noChangeArrowheads="1"/>
          </p:cNvSpPr>
          <p:nvPr>
            <p:ph type="body" idx="1"/>
          </p:nvPr>
        </p:nvSpPr>
        <p:spPr>
          <a:xfrm>
            <a:off x="304800" y="1524000"/>
            <a:ext cx="8458200" cy="4800600"/>
          </a:xfrm>
        </p:spPr>
        <p:txBody>
          <a:bodyPr/>
          <a:lstStyle/>
          <a:p>
            <a:r>
              <a:rPr lang="en-US" sz="2800" dirty="0" smtClean="0">
                <a:solidFill>
                  <a:srgbClr val="057A95"/>
                </a:solidFill>
              </a:rPr>
              <a:t>Allowed to charge grants for actual labor not budgeted labor</a:t>
            </a:r>
          </a:p>
          <a:p>
            <a:pPr marL="0" indent="0">
              <a:buNone/>
            </a:pPr>
            <a:endParaRPr lang="en-US" sz="2800" dirty="0" smtClean="0">
              <a:solidFill>
                <a:srgbClr val="057A95"/>
              </a:solidFill>
            </a:endParaRPr>
          </a:p>
          <a:p>
            <a:r>
              <a:rPr lang="en-US" sz="2800" dirty="0" smtClean="0">
                <a:solidFill>
                  <a:srgbClr val="057A95"/>
                </a:solidFill>
              </a:rPr>
              <a:t>Accurate labor charges help an organization create accurate budgets and applications</a:t>
            </a:r>
          </a:p>
          <a:p>
            <a:endParaRPr lang="en-US" sz="2800" dirty="0" smtClean="0">
              <a:solidFill>
                <a:srgbClr val="057A95"/>
              </a:solidFill>
            </a:endParaRPr>
          </a:p>
          <a:p>
            <a:r>
              <a:rPr lang="en-US" sz="2800" dirty="0" smtClean="0">
                <a:solidFill>
                  <a:srgbClr val="057A95"/>
                </a:solidFill>
              </a:rPr>
              <a:t>Accurate labor charges help an organization determine the true cost of a project or meeting grant objectives</a:t>
            </a:r>
            <a:endParaRPr lang="en-US" i="1" dirty="0"/>
          </a:p>
          <a:p>
            <a:pPr>
              <a:buFont typeface="Monotype Sorts" pitchFamily="2" charset="2"/>
              <a:buNone/>
            </a:pPr>
            <a:endParaRPr lang="en-US" i="1" dirty="0">
              <a:latin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990600" y="18197"/>
            <a:ext cx="6553200" cy="838200"/>
          </a:xfrm>
        </p:spPr>
        <p:txBody>
          <a:bodyPr/>
          <a:lstStyle/>
          <a:p>
            <a:pPr algn="ctr"/>
            <a:r>
              <a:rPr lang="en-US" sz="3600" dirty="0" smtClean="0">
                <a:solidFill>
                  <a:schemeClr val="bg1"/>
                </a:solidFill>
                <a:latin typeface="+mn-lt"/>
              </a:rPr>
              <a:t>Personnel/Labor Charges </a:t>
            </a:r>
            <a:endParaRPr lang="en-US" sz="3600" dirty="0">
              <a:solidFill>
                <a:schemeClr val="bg1"/>
              </a:solidFill>
              <a:latin typeface="+mn-lt"/>
            </a:endParaRPr>
          </a:p>
        </p:txBody>
      </p:sp>
      <p:sp>
        <p:nvSpPr>
          <p:cNvPr id="134147" name="Rectangle 3"/>
          <p:cNvSpPr>
            <a:spLocks noGrp="1" noChangeArrowheads="1"/>
          </p:cNvSpPr>
          <p:nvPr>
            <p:ph type="body" idx="1"/>
          </p:nvPr>
        </p:nvSpPr>
        <p:spPr>
          <a:xfrm>
            <a:off x="228600" y="1447800"/>
            <a:ext cx="8610600" cy="4953000"/>
          </a:xfrm>
        </p:spPr>
        <p:txBody>
          <a:bodyPr/>
          <a:lstStyle/>
          <a:p>
            <a:pPr algn="ctr">
              <a:buFont typeface="Monotype Sorts" pitchFamily="2" charset="2"/>
              <a:buNone/>
            </a:pPr>
            <a:endParaRPr lang="en-US" i="1" dirty="0" smtClean="0">
              <a:latin typeface="Times New Roman" pitchFamily="18" charset="0"/>
            </a:endParaRPr>
          </a:p>
          <a:p>
            <a:pPr algn="ctr">
              <a:buFont typeface="Monotype Sorts" pitchFamily="2" charset="2"/>
              <a:buNone/>
            </a:pPr>
            <a:endParaRPr lang="en-US" i="1" dirty="0" smtClean="0">
              <a:latin typeface="Times New Roman" pitchFamily="18" charset="0"/>
            </a:endParaRPr>
          </a:p>
          <a:p>
            <a:pPr algn="ctr">
              <a:buFont typeface="Monotype Sorts" pitchFamily="2" charset="2"/>
              <a:buNone/>
            </a:pPr>
            <a:r>
              <a:rPr lang="en-US" dirty="0" smtClean="0"/>
              <a:t>Refer to the section entitled “Compensation for Personal Services” in 2 CFR Part 225 for more information.</a:t>
            </a:r>
            <a:endParaRPr lang="en-US" dirty="0"/>
          </a:p>
          <a:p>
            <a:pPr>
              <a:buFont typeface="Monotype Sorts" pitchFamily="2" charset="2"/>
              <a:buNone/>
            </a:pPr>
            <a:endParaRPr lang="en-US" i="1" dirty="0">
              <a:latin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457200" y="0"/>
            <a:ext cx="8182841" cy="914400"/>
          </a:xfrm>
        </p:spPr>
        <p:txBody>
          <a:bodyPr/>
          <a:lstStyle/>
          <a:p>
            <a:pPr algn="ctr"/>
            <a:r>
              <a:rPr lang="en-US" sz="2800" dirty="0" smtClean="0">
                <a:solidFill>
                  <a:schemeClr val="bg1"/>
                </a:solidFill>
                <a:latin typeface="+mn-lt"/>
                <a:cs typeface="Times New Roman" pitchFamily="18" charset="0"/>
              </a:rPr>
              <a:t>Financial Management – </a:t>
            </a:r>
            <a:br>
              <a:rPr lang="en-US" sz="2800" dirty="0" smtClean="0">
                <a:solidFill>
                  <a:schemeClr val="bg1"/>
                </a:solidFill>
                <a:latin typeface="+mn-lt"/>
                <a:cs typeface="Times New Roman" pitchFamily="18" charset="0"/>
              </a:rPr>
            </a:br>
            <a:r>
              <a:rPr lang="en-US" sz="2800" dirty="0" smtClean="0">
                <a:solidFill>
                  <a:schemeClr val="bg1"/>
                </a:solidFill>
                <a:latin typeface="+mn-lt"/>
                <a:cs typeface="Times New Roman" pitchFamily="18" charset="0"/>
              </a:rPr>
              <a:t>Good Practices</a:t>
            </a:r>
            <a:endParaRPr lang="en-US" sz="2800" dirty="0">
              <a:solidFill>
                <a:schemeClr val="bg1"/>
              </a:solidFill>
              <a:latin typeface="+mn-lt"/>
              <a:cs typeface="Times New Roman" pitchFamily="18" charset="0"/>
            </a:endParaRPr>
          </a:p>
        </p:txBody>
      </p:sp>
      <p:sp>
        <p:nvSpPr>
          <p:cNvPr id="153603" name="Rectangle 3"/>
          <p:cNvSpPr>
            <a:spLocks noGrp="1" noChangeArrowheads="1"/>
          </p:cNvSpPr>
          <p:nvPr>
            <p:ph type="body" idx="1"/>
          </p:nvPr>
        </p:nvSpPr>
        <p:spPr>
          <a:xfrm>
            <a:off x="228600" y="1295400"/>
            <a:ext cx="8686800" cy="4876800"/>
          </a:xfrm>
        </p:spPr>
        <p:txBody>
          <a:bodyPr/>
          <a:lstStyle/>
          <a:p>
            <a:r>
              <a:rPr lang="en-US" sz="2800" dirty="0" smtClean="0">
                <a:solidFill>
                  <a:srgbClr val="057A95"/>
                </a:solidFill>
                <a:cs typeface="Times New Roman" pitchFamily="18" charset="0"/>
              </a:rPr>
              <a:t>Having well documented Policies and Procedures</a:t>
            </a:r>
          </a:p>
          <a:p>
            <a:pPr marL="0" indent="0">
              <a:buNone/>
            </a:pPr>
            <a:endParaRPr lang="en-US" sz="2800" dirty="0">
              <a:solidFill>
                <a:srgbClr val="057A95"/>
              </a:solidFill>
              <a:cs typeface="Times New Roman" pitchFamily="18" charset="0"/>
            </a:endParaRPr>
          </a:p>
          <a:p>
            <a:r>
              <a:rPr lang="en-US" sz="2800" dirty="0" smtClean="0">
                <a:solidFill>
                  <a:srgbClr val="057A95"/>
                </a:solidFill>
                <a:cs typeface="Times New Roman" pitchFamily="18" charset="0"/>
              </a:rPr>
              <a:t>Periodically performing internal audits of grant performance and grant fund management</a:t>
            </a:r>
            <a:endParaRPr lang="en-US" sz="2800" dirty="0">
              <a:solidFill>
                <a:srgbClr val="057A95"/>
              </a:solidFill>
              <a:cs typeface="Times New Roman" pitchFamily="18" charset="0"/>
            </a:endParaRPr>
          </a:p>
          <a:p>
            <a:endParaRPr lang="en-US" sz="2800" dirty="0" smtClean="0">
              <a:solidFill>
                <a:srgbClr val="057A95"/>
              </a:solidFill>
              <a:cs typeface="Times New Roman" pitchFamily="18" charset="0"/>
            </a:endParaRPr>
          </a:p>
          <a:p>
            <a:r>
              <a:rPr lang="en-US" sz="2800" dirty="0" smtClean="0">
                <a:solidFill>
                  <a:srgbClr val="057A95"/>
                </a:solidFill>
                <a:cs typeface="Times New Roman" pitchFamily="18" charset="0"/>
              </a:rPr>
              <a:t>Providing plenty of training on managing grants and the OMB Circulars, including cost principles</a:t>
            </a:r>
            <a:endParaRPr lang="en-US" sz="2800" dirty="0">
              <a:solidFill>
                <a:srgbClr val="057A95"/>
              </a:solidFill>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457200" y="76200"/>
            <a:ext cx="8077200" cy="762000"/>
          </a:xfrm>
        </p:spPr>
        <p:txBody>
          <a:bodyPr/>
          <a:lstStyle/>
          <a:p>
            <a:pPr algn="ctr"/>
            <a:r>
              <a:rPr lang="en-US" sz="2800" dirty="0" smtClean="0">
                <a:solidFill>
                  <a:schemeClr val="bg1"/>
                </a:solidFill>
                <a:latin typeface="+mn-lt"/>
                <a:cs typeface="Times New Roman" pitchFamily="18" charset="0"/>
              </a:rPr>
              <a:t>Financial Management – </a:t>
            </a:r>
            <a:br>
              <a:rPr lang="en-US" sz="2800" dirty="0" smtClean="0">
                <a:solidFill>
                  <a:schemeClr val="bg1"/>
                </a:solidFill>
                <a:latin typeface="+mn-lt"/>
                <a:cs typeface="Times New Roman" pitchFamily="18" charset="0"/>
              </a:rPr>
            </a:br>
            <a:r>
              <a:rPr lang="en-US" sz="2800" dirty="0" smtClean="0">
                <a:solidFill>
                  <a:schemeClr val="bg1"/>
                </a:solidFill>
                <a:latin typeface="+mn-lt"/>
                <a:cs typeface="Times New Roman" pitchFamily="18" charset="0"/>
              </a:rPr>
              <a:t>Bad Practices</a:t>
            </a:r>
            <a:endParaRPr lang="en-US" sz="2800" dirty="0">
              <a:solidFill>
                <a:schemeClr val="bg1"/>
              </a:solidFill>
              <a:latin typeface="+mn-lt"/>
            </a:endParaRPr>
          </a:p>
        </p:txBody>
      </p:sp>
      <p:sp>
        <p:nvSpPr>
          <p:cNvPr id="155651" name="Rectangle 3"/>
          <p:cNvSpPr>
            <a:spLocks noGrp="1" noChangeArrowheads="1"/>
          </p:cNvSpPr>
          <p:nvPr>
            <p:ph type="body" idx="1"/>
          </p:nvPr>
        </p:nvSpPr>
        <p:spPr>
          <a:xfrm>
            <a:off x="152400" y="1295400"/>
            <a:ext cx="8763000" cy="5105400"/>
          </a:xfrm>
        </p:spPr>
        <p:txBody>
          <a:bodyPr/>
          <a:lstStyle/>
          <a:p>
            <a:pPr>
              <a:lnSpc>
                <a:spcPct val="90000"/>
              </a:lnSpc>
            </a:pPr>
            <a:r>
              <a:rPr lang="en-US" sz="2400" dirty="0" smtClean="0"/>
              <a:t>Not adequately documenting grant costs – would be unallowable if audited/reviewed</a:t>
            </a:r>
          </a:p>
          <a:p>
            <a:pPr marL="0" indent="0">
              <a:lnSpc>
                <a:spcPct val="90000"/>
              </a:lnSpc>
              <a:buNone/>
            </a:pPr>
            <a:endParaRPr lang="en-US" sz="2400" dirty="0"/>
          </a:p>
          <a:p>
            <a:pPr>
              <a:lnSpc>
                <a:spcPct val="90000"/>
              </a:lnSpc>
            </a:pPr>
            <a:r>
              <a:rPr lang="en-US" sz="2400" dirty="0"/>
              <a:t>Time sheets reflect budgeted hours instead of actual hours </a:t>
            </a:r>
            <a:r>
              <a:rPr lang="en-US" sz="2400" dirty="0" smtClean="0"/>
              <a:t>worked</a:t>
            </a:r>
          </a:p>
          <a:p>
            <a:pPr marL="0" indent="0">
              <a:lnSpc>
                <a:spcPct val="90000"/>
              </a:lnSpc>
              <a:buNone/>
            </a:pPr>
            <a:endParaRPr lang="en-US" sz="2400" dirty="0"/>
          </a:p>
          <a:p>
            <a:pPr>
              <a:lnSpc>
                <a:spcPct val="90000"/>
              </a:lnSpc>
            </a:pPr>
            <a:r>
              <a:rPr lang="en-US" sz="2400" dirty="0" smtClean="0"/>
              <a:t>Drawing </a:t>
            </a:r>
            <a:r>
              <a:rPr lang="en-US" sz="2400" dirty="0"/>
              <a:t>down funds in excess of immediate </a:t>
            </a:r>
            <a:r>
              <a:rPr lang="en-US" sz="2400" dirty="0" smtClean="0"/>
              <a:t>needs</a:t>
            </a:r>
            <a:endParaRPr lang="en-US" sz="2400" dirty="0"/>
          </a:p>
          <a:p>
            <a:pPr marL="0" indent="0">
              <a:lnSpc>
                <a:spcPct val="90000"/>
              </a:lnSpc>
              <a:buNone/>
            </a:pPr>
            <a:endParaRPr lang="en-US" sz="2400" dirty="0"/>
          </a:p>
          <a:p>
            <a:pPr>
              <a:lnSpc>
                <a:spcPct val="90000"/>
              </a:lnSpc>
            </a:pPr>
            <a:r>
              <a:rPr lang="en-US" sz="2400" dirty="0" smtClean="0"/>
              <a:t>Not segregating grant expenditures from non-grant expenditures or other grant expenditures</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667000"/>
            <a:ext cx="6553200" cy="838200"/>
          </a:xfrm>
        </p:spPr>
        <p:txBody>
          <a:bodyPr/>
          <a:lstStyle/>
          <a:p>
            <a:pPr algn="ctr"/>
            <a:r>
              <a:rPr lang="en-US" sz="4000" dirty="0" smtClean="0">
                <a:latin typeface="+mn-lt"/>
                <a:cs typeface="Times New Roman" pitchFamily="18" charset="0"/>
              </a:rPr>
              <a:t>Questions ?</a:t>
            </a:r>
            <a:endParaRPr lang="en-US" sz="4000" dirty="0">
              <a:latin typeface="+mn-lt"/>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xfrm>
            <a:off x="457200" y="35257"/>
            <a:ext cx="7771535" cy="914400"/>
          </a:xfrm>
        </p:spPr>
        <p:txBody>
          <a:bodyPr/>
          <a:lstStyle/>
          <a:p>
            <a:pPr algn="ctr"/>
            <a:r>
              <a:rPr lang="en-US" sz="3600" b="1" dirty="0">
                <a:solidFill>
                  <a:schemeClr val="bg1"/>
                </a:solidFill>
                <a:latin typeface="+mn-lt"/>
              </a:rPr>
              <a:t>Contact</a:t>
            </a:r>
            <a:r>
              <a:rPr lang="en-US" sz="3600" b="1" i="1" dirty="0">
                <a:solidFill>
                  <a:schemeClr val="bg1"/>
                </a:solidFill>
                <a:effectLst>
                  <a:outerShdw blurRad="38100" dist="38100" dir="2700000" algn="tl">
                    <a:srgbClr val="C0C0C0"/>
                  </a:outerShdw>
                </a:effectLst>
                <a:latin typeface="+mn-lt"/>
              </a:rPr>
              <a:t> </a:t>
            </a:r>
            <a:r>
              <a:rPr lang="en-US" sz="3600" b="1" dirty="0" smtClean="0">
                <a:solidFill>
                  <a:schemeClr val="bg1"/>
                </a:solidFill>
                <a:latin typeface="+mn-lt"/>
              </a:rPr>
              <a:t>Information</a:t>
            </a:r>
            <a:endParaRPr lang="en-US" sz="3600" b="1" dirty="0">
              <a:solidFill>
                <a:schemeClr val="bg1"/>
              </a:solidFill>
              <a:latin typeface="+mn-lt"/>
            </a:endParaRPr>
          </a:p>
        </p:txBody>
      </p:sp>
      <p:sp>
        <p:nvSpPr>
          <p:cNvPr id="194564" name="Rectangle 4"/>
          <p:cNvSpPr>
            <a:spLocks noGrp="1" noChangeArrowheads="1"/>
          </p:cNvSpPr>
          <p:nvPr>
            <p:ph type="body" sz="half" idx="2"/>
          </p:nvPr>
        </p:nvSpPr>
        <p:spPr>
          <a:xfrm>
            <a:off x="1039091" y="2362200"/>
            <a:ext cx="7571509" cy="990600"/>
          </a:xfrm>
        </p:spPr>
        <p:txBody>
          <a:bodyPr/>
          <a:lstStyle/>
          <a:p>
            <a:pPr algn="ctr">
              <a:buFont typeface="Monotype Sorts" pitchFamily="2" charset="2"/>
              <a:buNone/>
            </a:pPr>
            <a:r>
              <a:rPr lang="en-US" sz="2600" b="1" dirty="0" smtClean="0"/>
              <a:t>Health </a:t>
            </a:r>
            <a:r>
              <a:rPr lang="en-US" sz="2600" b="1" dirty="0"/>
              <a:t>Resources and Services Administration</a:t>
            </a:r>
          </a:p>
          <a:p>
            <a:pPr algn="ctr">
              <a:buFont typeface="Monotype Sorts" pitchFamily="2" charset="2"/>
              <a:buNone/>
            </a:pPr>
            <a:r>
              <a:rPr lang="en-US" sz="2600" b="1" dirty="0"/>
              <a:t>U.S. Department of Health and Human Services</a:t>
            </a:r>
          </a:p>
          <a:p>
            <a:pPr algn="ctr">
              <a:buFont typeface="Monotype Sorts" pitchFamily="2" charset="2"/>
              <a:buNone/>
            </a:pPr>
            <a:endParaRPr lang="en-US" sz="2600" b="1" dirty="0" smtClean="0"/>
          </a:p>
          <a:p>
            <a:pPr algn="ctr">
              <a:buFont typeface="Monotype Sorts" pitchFamily="2" charset="2"/>
              <a:buNone/>
            </a:pPr>
            <a:r>
              <a:rPr lang="en-US" sz="2600" b="1" dirty="0" smtClean="0"/>
              <a:t> </a:t>
            </a:r>
            <a:endParaRPr lang="en-US" sz="2600" b="1" dirty="0"/>
          </a:p>
          <a:p>
            <a:pPr algn="ctr">
              <a:buFont typeface="Monotype Sorts" pitchFamily="2" charset="2"/>
              <a:buNone/>
            </a:pPr>
            <a:r>
              <a:rPr lang="en-US" sz="2600" b="1" dirty="0" smtClean="0"/>
              <a:t> </a:t>
            </a:r>
            <a:endParaRPr lang="en-US" dirty="0"/>
          </a:p>
          <a:p>
            <a:pPr>
              <a:buFont typeface="Monotype Sorts" pitchFamily="2" charset="2"/>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505200"/>
            <a:ext cx="40640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pPr algn="ctr"/>
            <a:r>
              <a:rPr lang="en-US" sz="3600" dirty="0" smtClean="0">
                <a:solidFill>
                  <a:schemeClr val="bg1"/>
                </a:solidFill>
                <a:latin typeface="+mn-lt"/>
              </a:rPr>
              <a:t>Agenda</a:t>
            </a:r>
            <a:endParaRPr lang="en-US" sz="3600" dirty="0">
              <a:solidFill>
                <a:schemeClr val="bg1"/>
              </a:solidFill>
              <a:latin typeface="+mn-lt"/>
            </a:endParaRPr>
          </a:p>
        </p:txBody>
      </p:sp>
      <p:sp>
        <p:nvSpPr>
          <p:cNvPr id="201731" name="Rectangle 3"/>
          <p:cNvSpPr>
            <a:spLocks noGrp="1" noChangeArrowheads="1"/>
          </p:cNvSpPr>
          <p:nvPr>
            <p:ph idx="1"/>
          </p:nvPr>
        </p:nvSpPr>
        <p:spPr>
          <a:xfrm>
            <a:off x="228600" y="1524000"/>
            <a:ext cx="8534400" cy="4876800"/>
          </a:xfrm>
        </p:spPr>
        <p:txBody>
          <a:bodyPr/>
          <a:lstStyle/>
          <a:p>
            <a:pPr>
              <a:buFont typeface="Wingdings" pitchFamily="2" charset="2"/>
              <a:buChar char="Ø"/>
            </a:pPr>
            <a:r>
              <a:rPr lang="en-US" sz="2800" dirty="0" smtClean="0">
                <a:cs typeface="Times New Roman" pitchFamily="18" charset="0"/>
              </a:rPr>
              <a:t>Program Integrity Initiative at HRSA</a:t>
            </a:r>
          </a:p>
          <a:p>
            <a:pPr>
              <a:buFont typeface="Wingdings" pitchFamily="2" charset="2"/>
              <a:buChar char="Ø"/>
            </a:pPr>
            <a:r>
              <a:rPr lang="en-US" sz="2800" dirty="0" smtClean="0">
                <a:cs typeface="Times New Roman" pitchFamily="18" charset="0"/>
              </a:rPr>
              <a:t>A-133 Audit Findings</a:t>
            </a:r>
          </a:p>
          <a:p>
            <a:pPr>
              <a:buFont typeface="Wingdings" pitchFamily="2" charset="2"/>
              <a:buChar char="Ø"/>
            </a:pPr>
            <a:r>
              <a:rPr lang="en-US" sz="2800" dirty="0" smtClean="0">
                <a:cs typeface="Times New Roman" pitchFamily="18" charset="0"/>
              </a:rPr>
              <a:t>Allowable/Unallowable Costs</a:t>
            </a:r>
          </a:p>
          <a:p>
            <a:pPr>
              <a:buFont typeface="Wingdings" pitchFamily="2" charset="2"/>
              <a:buChar char="Ø"/>
            </a:pPr>
            <a:r>
              <a:rPr lang="en-US" sz="2800" dirty="0" smtClean="0">
                <a:cs typeface="Times New Roman" pitchFamily="18" charset="0"/>
              </a:rPr>
              <a:t>Allocation and Segregation of Costs</a:t>
            </a:r>
          </a:p>
          <a:p>
            <a:pPr>
              <a:buFont typeface="Wingdings" pitchFamily="2" charset="2"/>
              <a:buChar char="Ø"/>
            </a:pPr>
            <a:r>
              <a:rPr lang="en-US" sz="2800" dirty="0" smtClean="0">
                <a:cs typeface="Times New Roman" pitchFamily="18" charset="0"/>
              </a:rPr>
              <a:t>Grant Personnel Charges</a:t>
            </a:r>
          </a:p>
          <a:p>
            <a:pPr>
              <a:buFont typeface="Wingdings" pitchFamily="2" charset="2"/>
              <a:buChar char="Ø"/>
            </a:pPr>
            <a:r>
              <a:rPr lang="en-US" sz="2800" dirty="0" smtClean="0">
                <a:cs typeface="Times New Roman" pitchFamily="18" charset="0"/>
              </a:rPr>
              <a:t>Financial Management – Good and Bad Practices</a:t>
            </a:r>
          </a:p>
          <a:p>
            <a:pPr>
              <a:buFont typeface="Wingdings" pitchFamily="2" charset="2"/>
              <a:buChar char="Ø"/>
            </a:pPr>
            <a:r>
              <a:rPr lang="en-US" sz="2800" dirty="0" smtClean="0">
                <a:cs typeface="Times New Roman" pitchFamily="18" charset="0"/>
              </a:rPr>
              <a:t>Questions and Answers</a:t>
            </a:r>
            <a:endParaRPr lang="en-US" sz="2800" dirty="0">
              <a:cs typeface="Times New Roman" pitchFamily="18" charset="0"/>
            </a:endParaRPr>
          </a:p>
          <a:p>
            <a:pPr>
              <a:buFont typeface="Monotype Sorts" pitchFamily="2" charset="2"/>
              <a:buNone/>
            </a:pPr>
            <a:endParaRPr lang="en-US" dirty="0"/>
          </a:p>
          <a:p>
            <a:pPr>
              <a:buFont typeface="Monotype Sorts" pitchFamily="2" charset="2"/>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990600" y="31845"/>
            <a:ext cx="6553200" cy="838200"/>
          </a:xfrm>
        </p:spPr>
        <p:txBody>
          <a:bodyPr/>
          <a:lstStyle/>
          <a:p>
            <a:pPr algn="ctr"/>
            <a:r>
              <a:rPr lang="en-US" sz="3600" dirty="0" smtClean="0">
                <a:solidFill>
                  <a:schemeClr val="bg1"/>
                </a:solidFill>
                <a:latin typeface="+mn-lt"/>
              </a:rPr>
              <a:t>Program Integrity Initiative</a:t>
            </a:r>
            <a:endParaRPr lang="en-US" sz="3600" dirty="0">
              <a:solidFill>
                <a:schemeClr val="bg1"/>
              </a:solidFill>
              <a:latin typeface="+mn-lt"/>
            </a:endParaRPr>
          </a:p>
        </p:txBody>
      </p:sp>
      <p:sp>
        <p:nvSpPr>
          <p:cNvPr id="201731" name="Rectangle 3"/>
          <p:cNvSpPr>
            <a:spLocks noGrp="1" noChangeArrowheads="1"/>
          </p:cNvSpPr>
          <p:nvPr>
            <p:ph type="body" idx="1"/>
          </p:nvPr>
        </p:nvSpPr>
        <p:spPr>
          <a:xfrm>
            <a:off x="228600" y="1447800"/>
            <a:ext cx="8763000" cy="5029200"/>
          </a:xfrm>
        </p:spPr>
        <p:txBody>
          <a:bodyPr/>
          <a:lstStyle/>
          <a:p>
            <a:pPr>
              <a:buFont typeface="Monotype Sorts" pitchFamily="2" charset="2"/>
              <a:buNone/>
            </a:pPr>
            <a:endParaRPr lang="en-US" sz="2800" dirty="0" smtClean="0">
              <a:latin typeface="Times New Roman" pitchFamily="18" charset="0"/>
              <a:cs typeface="Times New Roman" pitchFamily="18" charset="0"/>
            </a:endParaRPr>
          </a:p>
          <a:p>
            <a:pPr marL="0" algn="ctr">
              <a:spcBef>
                <a:spcPts val="0"/>
              </a:spcBef>
              <a:buNone/>
            </a:pPr>
            <a:r>
              <a:rPr lang="en-US" dirty="0" smtClean="0"/>
              <a:t>“The Program Integrity Initiative is designed to target the greatest risks of fraud, waste, and abuse and reduce those risks by enhancing existing program integrity operations, share new and best program integrity practices, and measure the results of our efforts.”</a:t>
            </a:r>
          </a:p>
          <a:p>
            <a:pPr>
              <a:buFont typeface="Monotype Sorts" pitchFamily="2" charset="2"/>
              <a:buNone/>
            </a:pPr>
            <a:endParaRPr lang="en-US" dirty="0"/>
          </a:p>
          <a:p>
            <a:pPr>
              <a:buFont typeface="Monotype Sorts" pitchFamily="2" charset="2"/>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762000" y="31845"/>
            <a:ext cx="6553200" cy="838200"/>
          </a:xfrm>
        </p:spPr>
        <p:txBody>
          <a:bodyPr/>
          <a:lstStyle/>
          <a:p>
            <a:pPr algn="ctr"/>
            <a:r>
              <a:rPr lang="en-US" sz="3600" dirty="0" smtClean="0">
                <a:solidFill>
                  <a:schemeClr val="bg1"/>
                </a:solidFill>
                <a:latin typeface="+mn-lt"/>
              </a:rPr>
              <a:t>Program Integrity at HRSA</a:t>
            </a:r>
            <a:endParaRPr lang="en-US" sz="3600" dirty="0">
              <a:solidFill>
                <a:schemeClr val="bg1"/>
              </a:solidFill>
              <a:latin typeface="+mn-lt"/>
            </a:endParaRPr>
          </a:p>
        </p:txBody>
      </p:sp>
      <p:sp>
        <p:nvSpPr>
          <p:cNvPr id="201731" name="Rectangle 3"/>
          <p:cNvSpPr>
            <a:spLocks noGrp="1" noChangeArrowheads="1"/>
          </p:cNvSpPr>
          <p:nvPr>
            <p:ph type="body" idx="1"/>
          </p:nvPr>
        </p:nvSpPr>
        <p:spPr>
          <a:xfrm>
            <a:off x="228600" y="1371600"/>
            <a:ext cx="8686800" cy="4953000"/>
          </a:xfrm>
        </p:spPr>
        <p:txBody>
          <a:bodyPr/>
          <a:lstStyle/>
          <a:p>
            <a:pPr>
              <a:buFont typeface="Monotype Sorts" pitchFamily="2" charset="2"/>
              <a:buNone/>
            </a:pPr>
            <a:endParaRPr lang="en-US" sz="2800" dirty="0" smtClean="0">
              <a:latin typeface="Times New Roman" pitchFamily="18" charset="0"/>
              <a:cs typeface="Times New Roman" pitchFamily="18" charset="0"/>
            </a:endParaRPr>
          </a:p>
          <a:p>
            <a:r>
              <a:rPr lang="en-US" dirty="0" smtClean="0"/>
              <a:t>Agency-wide </a:t>
            </a:r>
            <a:r>
              <a:rPr lang="en-US" dirty="0"/>
              <a:t>Workgroup</a:t>
            </a:r>
          </a:p>
          <a:p>
            <a:r>
              <a:rPr lang="en-US" dirty="0"/>
              <a:t>Grantee Outreach: Technical Assistance, Webinars, Social Media</a:t>
            </a:r>
          </a:p>
          <a:p>
            <a:r>
              <a:rPr lang="en-US" dirty="0"/>
              <a:t>Increased C</a:t>
            </a:r>
            <a:r>
              <a:rPr lang="en-US" dirty="0" smtClean="0"/>
              <a:t>ollaboration Amongst </a:t>
            </a:r>
            <a:r>
              <a:rPr lang="en-US" dirty="0"/>
              <a:t>Bureaus, Divisions, and Grants Management Operations</a:t>
            </a:r>
          </a:p>
          <a:p>
            <a:r>
              <a:rPr lang="en-US" dirty="0"/>
              <a:t>Training</a:t>
            </a:r>
          </a:p>
          <a:p>
            <a:pPr>
              <a:buFont typeface="Monotype Sorts" pitchFamily="2" charset="2"/>
              <a:buNone/>
            </a:pPr>
            <a:endParaRPr lang="en-US" dirty="0"/>
          </a:p>
          <a:p>
            <a:pPr>
              <a:buFont typeface="Monotype Sorts" pitchFamily="2" charset="2"/>
              <a:buNone/>
            </a:pPr>
            <a:endParaRPr lang="en-US" dirty="0"/>
          </a:p>
        </p:txBody>
      </p:sp>
    </p:spTree>
    <p:extLst>
      <p:ext uri="{BB962C8B-B14F-4D97-AF65-F5344CB8AC3E}">
        <p14:creationId xmlns:p14="http://schemas.microsoft.com/office/powerpoint/2010/main" val="4253856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a:xfrm>
            <a:off x="990600" y="31845"/>
            <a:ext cx="6553200" cy="838200"/>
          </a:xfrm>
        </p:spPr>
        <p:txBody>
          <a:bodyPr/>
          <a:lstStyle/>
          <a:p>
            <a:pPr algn="ctr"/>
            <a:r>
              <a:rPr lang="en-US" sz="3600" dirty="0" smtClean="0">
                <a:solidFill>
                  <a:schemeClr val="bg1"/>
                </a:solidFill>
                <a:latin typeface="+mn-lt"/>
              </a:rPr>
              <a:t>2010 A-133 Audit Findings</a:t>
            </a:r>
            <a:endParaRPr lang="en-US" sz="3600" dirty="0">
              <a:solidFill>
                <a:schemeClr val="bg1"/>
              </a:solidFill>
              <a:latin typeface="+mn-lt"/>
            </a:endParaRPr>
          </a:p>
        </p:txBody>
      </p:sp>
      <p:graphicFrame>
        <p:nvGraphicFramePr>
          <p:cNvPr id="9" name="Table 8"/>
          <p:cNvGraphicFramePr>
            <a:graphicFrameLocks noGrp="1"/>
          </p:cNvGraphicFramePr>
          <p:nvPr>
            <p:extLst>
              <p:ext uri="{D42A27DB-BD31-4B8C-83A1-F6EECF244321}">
                <p14:modId xmlns:p14="http://schemas.microsoft.com/office/powerpoint/2010/main" val="2380645963"/>
              </p:ext>
            </p:extLst>
          </p:nvPr>
        </p:nvGraphicFramePr>
        <p:xfrm>
          <a:off x="228600" y="1447801"/>
          <a:ext cx="8222673" cy="4526710"/>
        </p:xfrm>
        <a:graphic>
          <a:graphicData uri="http://schemas.openxmlformats.org/drawingml/2006/table">
            <a:tbl>
              <a:tblPr/>
              <a:tblGrid>
                <a:gridCol w="4191000"/>
                <a:gridCol w="1371600"/>
                <a:gridCol w="1219200"/>
                <a:gridCol w="1440873"/>
              </a:tblGrid>
              <a:tr h="2522080">
                <a:tc>
                  <a:txBody>
                    <a:bodyPr/>
                    <a:lstStyle/>
                    <a:p>
                      <a:pPr algn="ctr" fontAlgn="ctr"/>
                      <a:r>
                        <a:rPr lang="en-US" sz="2400" b="1" i="0" u="none" strike="noStrike" dirty="0">
                          <a:solidFill>
                            <a:srgbClr val="000000"/>
                          </a:solidFill>
                          <a:latin typeface="+mn-lt"/>
                          <a:cs typeface="Times New Roman" pitchFamily="18" charset="0"/>
                        </a:rPr>
                        <a:t>Program Name</a:t>
                      </a:r>
                    </a:p>
                  </a:txBody>
                  <a:tcPr marL="8659" marR="8659"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1" i="0" u="none" strike="noStrike" dirty="0">
                          <a:solidFill>
                            <a:srgbClr val="000000"/>
                          </a:solidFill>
                          <a:latin typeface="+mn-lt"/>
                          <a:cs typeface="Times New Roman" pitchFamily="18" charset="0"/>
                        </a:rPr>
                        <a:t>CFDA</a:t>
                      </a:r>
                    </a:p>
                  </a:txBody>
                  <a:tcPr marL="8659" marR="8659"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1" i="0" u="none" strike="noStrike" dirty="0">
                          <a:solidFill>
                            <a:srgbClr val="000000"/>
                          </a:solidFill>
                          <a:latin typeface="+mn-lt"/>
                          <a:cs typeface="Times New Roman" pitchFamily="18" charset="0"/>
                        </a:rPr>
                        <a:t>Total # of Audits</a:t>
                      </a:r>
                    </a:p>
                  </a:txBody>
                  <a:tcPr marL="8659" marR="8659"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1" i="0" u="none" strike="noStrike" dirty="0">
                          <a:solidFill>
                            <a:srgbClr val="000000"/>
                          </a:solidFill>
                          <a:latin typeface="+mn-lt"/>
                          <a:cs typeface="Times New Roman" pitchFamily="18" charset="0"/>
                        </a:rPr>
                        <a:t>Total # of Audits with Findings</a:t>
                      </a:r>
                    </a:p>
                  </a:txBody>
                  <a:tcPr marL="8659" marR="8659"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4630">
                <a:tc>
                  <a:txBody>
                    <a:bodyPr/>
                    <a:lstStyle/>
                    <a:p>
                      <a:pPr algn="ctr" fontAlgn="b"/>
                      <a:r>
                        <a:rPr lang="en-US" sz="2400" b="0" i="0" u="none" strike="noStrike" dirty="0" smtClean="0">
                          <a:solidFill>
                            <a:srgbClr val="000000"/>
                          </a:solidFill>
                          <a:latin typeface="+mn-lt"/>
                          <a:cs typeface="Times New Roman" pitchFamily="18" charset="0"/>
                        </a:rPr>
                        <a:t>HIV Emergency Relief Program</a:t>
                      </a:r>
                      <a:endParaRPr lang="en-US" sz="2400" b="0" i="0" u="none" strike="noStrike" dirty="0">
                        <a:solidFill>
                          <a:srgbClr val="000000"/>
                        </a:solidFill>
                        <a:latin typeface="+mn-lt"/>
                        <a:cs typeface="Times New Roman" pitchFamily="18" charset="0"/>
                      </a:endParaRPr>
                    </a:p>
                  </a:txBody>
                  <a:tcPr marL="8659" marR="8659"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smtClean="0">
                          <a:solidFill>
                            <a:srgbClr val="000000"/>
                          </a:solidFill>
                          <a:latin typeface="+mn-lt"/>
                          <a:cs typeface="Times New Roman" pitchFamily="18" charset="0"/>
                        </a:rPr>
                        <a:t>93.914</a:t>
                      </a:r>
                      <a:endParaRPr lang="en-US" sz="2400" b="0" i="0" u="none" strike="noStrike" dirty="0">
                        <a:solidFill>
                          <a:srgbClr val="000000"/>
                        </a:solidFill>
                        <a:latin typeface="+mn-lt"/>
                        <a:cs typeface="Times New Roman" pitchFamily="18" charset="0"/>
                      </a:endParaRPr>
                    </a:p>
                  </a:txBody>
                  <a:tcPr marL="8659" marR="8659"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smtClean="0">
                          <a:solidFill>
                            <a:srgbClr val="000000"/>
                          </a:solidFill>
                          <a:latin typeface="+mn-lt"/>
                          <a:cs typeface="Times New Roman" pitchFamily="18" charset="0"/>
                        </a:rPr>
                        <a:t>82</a:t>
                      </a:r>
                      <a:endParaRPr lang="en-US" sz="2400" b="0" i="0" u="none" strike="noStrike" dirty="0">
                        <a:solidFill>
                          <a:srgbClr val="000000"/>
                        </a:solidFill>
                        <a:latin typeface="+mn-lt"/>
                        <a:cs typeface="Times New Roman" pitchFamily="18" charset="0"/>
                      </a:endParaRPr>
                    </a:p>
                  </a:txBody>
                  <a:tcPr marL="8659" marR="8659"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smtClean="0">
                          <a:solidFill>
                            <a:srgbClr val="000000"/>
                          </a:solidFill>
                          <a:latin typeface="+mn-lt"/>
                          <a:cs typeface="Times New Roman" pitchFamily="18" charset="0"/>
                        </a:rPr>
                        <a:t>162</a:t>
                      </a:r>
                      <a:endParaRPr lang="en-US" sz="2400" b="0" i="0" u="none" strike="noStrike" dirty="0">
                        <a:solidFill>
                          <a:srgbClr val="000000"/>
                        </a:solidFill>
                        <a:latin typeface="+mn-lt"/>
                        <a:cs typeface="Times New Roman" pitchFamily="18" charset="0"/>
                      </a:endParaRPr>
                    </a:p>
                  </a:txBody>
                  <a:tcPr marL="8659" marR="8659"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a:xfrm>
            <a:off x="914400" y="4549"/>
            <a:ext cx="6553200" cy="838200"/>
          </a:xfrm>
        </p:spPr>
        <p:txBody>
          <a:bodyPr/>
          <a:lstStyle/>
          <a:p>
            <a:pPr algn="ctr"/>
            <a:r>
              <a:rPr lang="en-US" sz="3600" dirty="0" smtClean="0">
                <a:solidFill>
                  <a:schemeClr val="bg1"/>
                </a:solidFill>
                <a:latin typeface="+mn-lt"/>
              </a:rPr>
              <a:t>2011 A-133 Audit Findings</a:t>
            </a:r>
            <a:endParaRPr lang="en-US" sz="3600" dirty="0">
              <a:solidFill>
                <a:schemeClr val="bg1"/>
              </a:solidFill>
              <a:latin typeface="+mn-lt"/>
            </a:endParaRPr>
          </a:p>
        </p:txBody>
      </p:sp>
      <p:graphicFrame>
        <p:nvGraphicFramePr>
          <p:cNvPr id="7" name="Table 6"/>
          <p:cNvGraphicFramePr>
            <a:graphicFrameLocks noGrp="1"/>
          </p:cNvGraphicFramePr>
          <p:nvPr>
            <p:extLst>
              <p:ext uri="{D42A27DB-BD31-4B8C-83A1-F6EECF244321}">
                <p14:modId xmlns:p14="http://schemas.microsoft.com/office/powerpoint/2010/main" val="293718150"/>
              </p:ext>
            </p:extLst>
          </p:nvPr>
        </p:nvGraphicFramePr>
        <p:xfrm>
          <a:off x="228600" y="1371600"/>
          <a:ext cx="8610600" cy="4765676"/>
        </p:xfrm>
        <a:graphic>
          <a:graphicData uri="http://schemas.openxmlformats.org/drawingml/2006/table">
            <a:tbl>
              <a:tblPr/>
              <a:tblGrid>
                <a:gridCol w="4267200"/>
                <a:gridCol w="1524000"/>
                <a:gridCol w="1219200"/>
                <a:gridCol w="1600200"/>
              </a:tblGrid>
              <a:tr h="2720729">
                <a:tc>
                  <a:txBody>
                    <a:bodyPr/>
                    <a:lstStyle/>
                    <a:p>
                      <a:pPr algn="ctr" fontAlgn="ctr"/>
                      <a:r>
                        <a:rPr lang="en-US" sz="2400" b="1" i="0" u="none" strike="noStrike" dirty="0">
                          <a:solidFill>
                            <a:srgbClr val="000000"/>
                          </a:solidFill>
                          <a:latin typeface="+mj-lt"/>
                          <a:cs typeface="Times New Roman" pitchFamily="18" charset="0"/>
                        </a:rPr>
                        <a:t>Program Name</a:t>
                      </a:r>
                    </a:p>
                  </a:txBody>
                  <a:tcPr marL="8659" marR="8659"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1" i="0" u="none" strike="noStrike" dirty="0">
                          <a:solidFill>
                            <a:srgbClr val="000000"/>
                          </a:solidFill>
                          <a:latin typeface="+mj-lt"/>
                          <a:cs typeface="Times New Roman" pitchFamily="18" charset="0"/>
                        </a:rPr>
                        <a:t>CFDA</a:t>
                      </a:r>
                    </a:p>
                  </a:txBody>
                  <a:tcPr marL="8659" marR="8659"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1" i="0" u="none" strike="noStrike" dirty="0">
                          <a:solidFill>
                            <a:srgbClr val="000000"/>
                          </a:solidFill>
                          <a:latin typeface="+mj-lt"/>
                          <a:cs typeface="Times New Roman" pitchFamily="18" charset="0"/>
                        </a:rPr>
                        <a:t>Total # of Audits</a:t>
                      </a:r>
                    </a:p>
                  </a:txBody>
                  <a:tcPr marL="8659" marR="8659"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1" i="0" u="none" strike="noStrike" dirty="0">
                          <a:solidFill>
                            <a:srgbClr val="000000"/>
                          </a:solidFill>
                          <a:latin typeface="+mj-lt"/>
                          <a:cs typeface="Times New Roman" pitchFamily="18" charset="0"/>
                        </a:rPr>
                        <a:t>Total # of Audits with Findings</a:t>
                      </a:r>
                    </a:p>
                  </a:txBody>
                  <a:tcPr marL="8659" marR="8659"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44947">
                <a:tc>
                  <a:txBody>
                    <a:bodyPr/>
                    <a:lstStyle/>
                    <a:p>
                      <a:pPr algn="ctr" fontAlgn="b"/>
                      <a:r>
                        <a:rPr lang="en-US" sz="2400" b="0" i="0" u="none" strike="noStrike" dirty="0" smtClean="0">
                          <a:solidFill>
                            <a:srgbClr val="000000"/>
                          </a:solidFill>
                          <a:latin typeface="+mj-lt"/>
                          <a:cs typeface="Times New Roman" pitchFamily="18" charset="0"/>
                        </a:rPr>
                        <a:t>HIV Emergency Relief Program</a:t>
                      </a:r>
                      <a:endParaRPr lang="en-US" sz="2400" b="0" i="0" u="none" strike="noStrike" dirty="0">
                        <a:solidFill>
                          <a:srgbClr val="000000"/>
                        </a:solidFill>
                        <a:latin typeface="+mj-lt"/>
                        <a:cs typeface="Times New Roman" pitchFamily="18" charset="0"/>
                      </a:endParaRPr>
                    </a:p>
                  </a:txBody>
                  <a:tcPr marL="8659" marR="8659"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smtClean="0">
                          <a:solidFill>
                            <a:srgbClr val="000000"/>
                          </a:solidFill>
                          <a:latin typeface="+mj-lt"/>
                          <a:cs typeface="Times New Roman" pitchFamily="18" charset="0"/>
                        </a:rPr>
                        <a:t>93.914</a:t>
                      </a:r>
                      <a:endParaRPr lang="en-US" sz="2400" b="0" i="0" u="none" strike="noStrike" dirty="0">
                        <a:solidFill>
                          <a:srgbClr val="000000"/>
                        </a:solidFill>
                        <a:latin typeface="+mj-lt"/>
                        <a:cs typeface="Times New Roman" pitchFamily="18" charset="0"/>
                      </a:endParaRPr>
                    </a:p>
                  </a:txBody>
                  <a:tcPr marL="8659" marR="8659"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smtClean="0">
                          <a:solidFill>
                            <a:srgbClr val="000000"/>
                          </a:solidFill>
                          <a:latin typeface="+mj-lt"/>
                          <a:cs typeface="Times New Roman" pitchFamily="18" charset="0"/>
                        </a:rPr>
                        <a:t>103</a:t>
                      </a:r>
                      <a:endParaRPr lang="en-US" sz="2400" b="0" i="0" u="none" strike="noStrike" dirty="0">
                        <a:solidFill>
                          <a:srgbClr val="000000"/>
                        </a:solidFill>
                        <a:latin typeface="+mj-lt"/>
                        <a:cs typeface="Times New Roman" pitchFamily="18" charset="0"/>
                      </a:endParaRPr>
                    </a:p>
                  </a:txBody>
                  <a:tcPr marL="8659" marR="8659"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smtClean="0">
                          <a:solidFill>
                            <a:srgbClr val="000000"/>
                          </a:solidFill>
                          <a:latin typeface="+mj-lt"/>
                          <a:cs typeface="Times New Roman" pitchFamily="18" charset="0"/>
                        </a:rPr>
                        <a:t>154</a:t>
                      </a:r>
                      <a:endParaRPr lang="en-US" sz="2400" b="0" i="0" u="none" strike="noStrike" dirty="0">
                        <a:solidFill>
                          <a:srgbClr val="000000"/>
                        </a:solidFill>
                        <a:latin typeface="+mj-lt"/>
                        <a:cs typeface="Times New Roman" pitchFamily="18" charset="0"/>
                      </a:endParaRPr>
                    </a:p>
                  </a:txBody>
                  <a:tcPr marL="8659" marR="8659"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a:xfrm>
            <a:off x="228600" y="0"/>
            <a:ext cx="7771535" cy="990600"/>
          </a:xfrm>
        </p:spPr>
        <p:txBody>
          <a:bodyPr/>
          <a:lstStyle/>
          <a:p>
            <a:pPr algn="ctr"/>
            <a:r>
              <a:rPr lang="en-US" sz="3600" dirty="0" smtClean="0">
                <a:solidFill>
                  <a:schemeClr val="bg1"/>
                </a:solidFill>
                <a:latin typeface="+mn-lt"/>
              </a:rPr>
              <a:t>2011 A-133 Audit Findings</a:t>
            </a:r>
            <a:endParaRPr lang="en-US" sz="3600" dirty="0">
              <a:solidFill>
                <a:schemeClr val="bg1"/>
              </a:solidFill>
              <a:latin typeface="+mn-lt"/>
            </a:endParaRPr>
          </a:p>
        </p:txBody>
      </p:sp>
      <p:graphicFrame>
        <p:nvGraphicFramePr>
          <p:cNvPr id="5" name="Table 4"/>
          <p:cNvGraphicFramePr>
            <a:graphicFrameLocks noGrp="1"/>
          </p:cNvGraphicFramePr>
          <p:nvPr>
            <p:extLst>
              <p:ext uri="{D42A27DB-BD31-4B8C-83A1-F6EECF244321}">
                <p14:modId xmlns:p14="http://schemas.microsoft.com/office/powerpoint/2010/main" val="272167140"/>
              </p:ext>
            </p:extLst>
          </p:nvPr>
        </p:nvGraphicFramePr>
        <p:xfrm>
          <a:off x="304800" y="1143000"/>
          <a:ext cx="8686800" cy="5703569"/>
        </p:xfrm>
        <a:graphic>
          <a:graphicData uri="http://schemas.openxmlformats.org/drawingml/2006/table">
            <a:tbl>
              <a:tblPr/>
              <a:tblGrid>
                <a:gridCol w="1447800"/>
                <a:gridCol w="4815232"/>
                <a:gridCol w="889426"/>
                <a:gridCol w="1534342"/>
              </a:tblGrid>
              <a:tr h="329565">
                <a:tc>
                  <a:txBody>
                    <a:bodyPr/>
                    <a:lstStyle/>
                    <a:p>
                      <a:pPr algn="l" fontAlgn="b"/>
                      <a:endParaRPr lang="en-US" sz="1100" b="0" i="0" u="none" strike="noStrike" dirty="0">
                        <a:solidFill>
                          <a:srgbClr val="000000"/>
                        </a:solidFill>
                        <a:latin typeface="Calibri"/>
                      </a:endParaRPr>
                    </a:p>
                  </a:txBody>
                  <a:tcPr marL="8659" marR="8659"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8659" marR="8659"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en-US" sz="1600" b="1" i="0" u="none" strike="noStrike" dirty="0">
                          <a:solidFill>
                            <a:srgbClr val="000000"/>
                          </a:solidFill>
                          <a:latin typeface="+mn-lt"/>
                        </a:rPr>
                        <a:t>2011</a:t>
                      </a:r>
                    </a:p>
                  </a:txBody>
                  <a:tcPr marL="8659" marR="865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518210">
                <a:tc>
                  <a:txBody>
                    <a:bodyPr/>
                    <a:lstStyle/>
                    <a:p>
                      <a:pPr algn="ctr" fontAlgn="ctr"/>
                      <a:r>
                        <a:rPr lang="en-US" sz="1800" b="1" i="0" u="none" strike="noStrike" dirty="0">
                          <a:solidFill>
                            <a:srgbClr val="000000"/>
                          </a:solidFill>
                          <a:latin typeface="+mn-lt"/>
                          <a:cs typeface="Times New Roman" pitchFamily="18" charset="0"/>
                        </a:rPr>
                        <a:t>Compliance Requirement</a:t>
                      </a:r>
                    </a:p>
                  </a:txBody>
                  <a:tcPr marL="8659" marR="8659"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mn-lt"/>
                          <a:cs typeface="Times New Roman" pitchFamily="18" charset="0"/>
                        </a:rPr>
                        <a:t>Description</a:t>
                      </a:r>
                    </a:p>
                  </a:txBody>
                  <a:tcPr marL="8659" marR="8659"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mn-lt"/>
                          <a:cs typeface="Times New Roman" pitchFamily="18" charset="0"/>
                        </a:rPr>
                        <a:t># </a:t>
                      </a:r>
                      <a:r>
                        <a:rPr lang="en-US" sz="1800" b="1" i="0" u="none" strike="noStrike" dirty="0" smtClean="0">
                          <a:solidFill>
                            <a:srgbClr val="000000"/>
                          </a:solidFill>
                          <a:latin typeface="+mn-lt"/>
                          <a:cs typeface="Times New Roman" pitchFamily="18" charset="0"/>
                        </a:rPr>
                        <a:t>of </a:t>
                      </a:r>
                      <a:r>
                        <a:rPr lang="en-US" sz="1800" b="1" i="0" u="none" strike="noStrike" dirty="0">
                          <a:solidFill>
                            <a:srgbClr val="000000"/>
                          </a:solidFill>
                          <a:latin typeface="+mn-lt"/>
                          <a:cs typeface="Times New Roman" pitchFamily="18" charset="0"/>
                        </a:rPr>
                        <a:t>Findings</a:t>
                      </a:r>
                    </a:p>
                  </a:txBody>
                  <a:tcPr marL="8659" marR="8659"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latin typeface="+mn-lt"/>
                          <a:cs typeface="Times New Roman" pitchFamily="18" charset="0"/>
                        </a:rPr>
                        <a:t>% of Total Findings</a:t>
                      </a:r>
                    </a:p>
                  </a:txBody>
                  <a:tcPr marL="8659" marR="8659"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527">
                <a:tc>
                  <a:txBody>
                    <a:bodyPr/>
                    <a:lstStyle/>
                    <a:p>
                      <a:pPr algn="ctr" fontAlgn="b"/>
                      <a:r>
                        <a:rPr lang="en-US" sz="1800" b="0" i="0" u="none" strike="noStrike" dirty="0">
                          <a:solidFill>
                            <a:srgbClr val="000000"/>
                          </a:solidFill>
                          <a:latin typeface="+mn-lt"/>
                          <a:cs typeface="Times New Roman" pitchFamily="18" charset="0"/>
                        </a:rPr>
                        <a:t>A</a:t>
                      </a:r>
                    </a:p>
                  </a:txBody>
                  <a:tcPr marL="8659" marR="865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mn-lt"/>
                          <a:cs typeface="Times New Roman" pitchFamily="18" charset="0"/>
                        </a:rPr>
                        <a:t>Activities allowed or </a:t>
                      </a:r>
                      <a:r>
                        <a:rPr lang="en-US" sz="1800" b="0" i="0" u="none" strike="noStrike" dirty="0" smtClean="0">
                          <a:solidFill>
                            <a:srgbClr val="000000"/>
                          </a:solidFill>
                          <a:latin typeface="+mn-lt"/>
                          <a:cs typeface="Times New Roman" pitchFamily="18" charset="0"/>
                        </a:rPr>
                        <a:t>un-allowed</a:t>
                      </a:r>
                      <a:endParaRPr lang="en-US" sz="1800" b="0" i="0" u="none" strike="noStrike" dirty="0">
                        <a:solidFill>
                          <a:srgbClr val="000000"/>
                        </a:solidFill>
                        <a:latin typeface="+mn-lt"/>
                        <a:cs typeface="Times New Roman" pitchFamily="18" charset="0"/>
                      </a:endParaRPr>
                    </a:p>
                  </a:txBody>
                  <a:tcPr marL="8659" marR="865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smtClean="0">
                          <a:solidFill>
                            <a:srgbClr val="000000"/>
                          </a:solidFill>
                          <a:latin typeface="+mn-lt"/>
                          <a:cs typeface="Times New Roman" pitchFamily="18" charset="0"/>
                        </a:rPr>
                        <a:t>13</a:t>
                      </a:r>
                      <a:endParaRPr lang="en-US" sz="1800" b="0" i="0" u="none" strike="noStrike" dirty="0">
                        <a:solidFill>
                          <a:srgbClr val="000000"/>
                        </a:solidFill>
                        <a:latin typeface="+mn-lt"/>
                        <a:cs typeface="Times New Roman" pitchFamily="18" charset="0"/>
                      </a:endParaRPr>
                    </a:p>
                  </a:txBody>
                  <a:tcPr marL="8659" marR="865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smtClean="0">
                          <a:solidFill>
                            <a:srgbClr val="000000"/>
                          </a:solidFill>
                          <a:latin typeface="+mn-lt"/>
                          <a:cs typeface="Times New Roman" pitchFamily="18" charset="0"/>
                        </a:rPr>
                        <a:t>8%</a:t>
                      </a:r>
                      <a:endParaRPr lang="en-US" sz="1800" b="0" i="0" u="none" strike="noStrike" dirty="0">
                        <a:solidFill>
                          <a:srgbClr val="000000"/>
                        </a:solidFill>
                        <a:latin typeface="+mn-lt"/>
                        <a:cs typeface="Times New Roman" pitchFamily="18" charset="0"/>
                      </a:endParaRPr>
                    </a:p>
                  </a:txBody>
                  <a:tcPr marL="8659" marR="865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527">
                <a:tc>
                  <a:txBody>
                    <a:bodyPr/>
                    <a:lstStyle/>
                    <a:p>
                      <a:pPr algn="ctr" fontAlgn="b"/>
                      <a:r>
                        <a:rPr lang="en-US" sz="1800" b="0" i="0" u="none" strike="noStrike" dirty="0">
                          <a:solidFill>
                            <a:srgbClr val="000000"/>
                          </a:solidFill>
                          <a:latin typeface="+mn-lt"/>
                          <a:cs typeface="Times New Roman" pitchFamily="18" charset="0"/>
                        </a:rPr>
                        <a:t>B</a:t>
                      </a:r>
                    </a:p>
                  </a:txBody>
                  <a:tcPr marL="8659" marR="865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mn-lt"/>
                          <a:cs typeface="Times New Roman" pitchFamily="18" charset="0"/>
                        </a:rPr>
                        <a:t>Allowable costs/cost principles</a:t>
                      </a:r>
                    </a:p>
                  </a:txBody>
                  <a:tcPr marL="8659" marR="865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smtClean="0">
                          <a:solidFill>
                            <a:srgbClr val="000000"/>
                          </a:solidFill>
                          <a:latin typeface="+mn-lt"/>
                          <a:cs typeface="Times New Roman" pitchFamily="18" charset="0"/>
                        </a:rPr>
                        <a:t>27</a:t>
                      </a:r>
                      <a:endParaRPr lang="en-US" sz="1800" b="0" i="0" u="none" strike="noStrike" dirty="0">
                        <a:solidFill>
                          <a:srgbClr val="000000"/>
                        </a:solidFill>
                        <a:latin typeface="+mn-lt"/>
                        <a:cs typeface="Times New Roman" pitchFamily="18" charset="0"/>
                      </a:endParaRPr>
                    </a:p>
                  </a:txBody>
                  <a:tcPr marL="8659" marR="865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smtClean="0">
                          <a:solidFill>
                            <a:srgbClr val="000000"/>
                          </a:solidFill>
                          <a:latin typeface="+mn-lt"/>
                          <a:cs typeface="Times New Roman" pitchFamily="18" charset="0"/>
                        </a:rPr>
                        <a:t>18%</a:t>
                      </a:r>
                      <a:endParaRPr lang="en-US" sz="1800" b="0" i="0" u="none" strike="noStrike" dirty="0">
                        <a:solidFill>
                          <a:srgbClr val="000000"/>
                        </a:solidFill>
                        <a:latin typeface="+mn-lt"/>
                        <a:cs typeface="Times New Roman" pitchFamily="18" charset="0"/>
                      </a:endParaRPr>
                    </a:p>
                  </a:txBody>
                  <a:tcPr marL="8659" marR="865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527">
                <a:tc>
                  <a:txBody>
                    <a:bodyPr/>
                    <a:lstStyle/>
                    <a:p>
                      <a:pPr algn="ctr" fontAlgn="b"/>
                      <a:r>
                        <a:rPr lang="en-US" sz="1800" b="0" i="0" u="none" strike="noStrike" dirty="0">
                          <a:solidFill>
                            <a:srgbClr val="000000"/>
                          </a:solidFill>
                          <a:latin typeface="+mn-lt"/>
                          <a:cs typeface="Times New Roman" pitchFamily="18" charset="0"/>
                        </a:rPr>
                        <a:t>C</a:t>
                      </a:r>
                    </a:p>
                  </a:txBody>
                  <a:tcPr marL="8659" marR="865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mn-lt"/>
                          <a:cs typeface="Times New Roman" pitchFamily="18" charset="0"/>
                        </a:rPr>
                        <a:t>Cash management</a:t>
                      </a:r>
                    </a:p>
                  </a:txBody>
                  <a:tcPr marL="8659" marR="865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smtClean="0">
                          <a:solidFill>
                            <a:srgbClr val="000000"/>
                          </a:solidFill>
                          <a:latin typeface="+mn-lt"/>
                          <a:cs typeface="Times New Roman" pitchFamily="18" charset="0"/>
                        </a:rPr>
                        <a:t>11</a:t>
                      </a:r>
                      <a:endParaRPr lang="en-US" sz="1800" b="0" i="0" u="none" strike="noStrike" dirty="0">
                        <a:solidFill>
                          <a:srgbClr val="000000"/>
                        </a:solidFill>
                        <a:latin typeface="+mn-lt"/>
                        <a:cs typeface="Times New Roman" pitchFamily="18" charset="0"/>
                      </a:endParaRPr>
                    </a:p>
                  </a:txBody>
                  <a:tcPr marL="8659" marR="865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mn-lt"/>
                          <a:cs typeface="Times New Roman" pitchFamily="18" charset="0"/>
                        </a:rPr>
                        <a:t>7</a:t>
                      </a:r>
                      <a:r>
                        <a:rPr lang="en-US" sz="1800" b="0" i="0" u="none" strike="noStrike" dirty="0" smtClean="0">
                          <a:solidFill>
                            <a:srgbClr val="000000"/>
                          </a:solidFill>
                          <a:latin typeface="+mn-lt"/>
                          <a:cs typeface="Times New Roman" pitchFamily="18" charset="0"/>
                        </a:rPr>
                        <a:t>%</a:t>
                      </a:r>
                      <a:endParaRPr lang="en-US" sz="1800" b="0" i="0" u="none" strike="noStrike" dirty="0">
                        <a:solidFill>
                          <a:srgbClr val="000000"/>
                        </a:solidFill>
                        <a:latin typeface="+mn-lt"/>
                        <a:cs typeface="Times New Roman" pitchFamily="18" charset="0"/>
                      </a:endParaRPr>
                    </a:p>
                  </a:txBody>
                  <a:tcPr marL="8659" marR="865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527">
                <a:tc>
                  <a:txBody>
                    <a:bodyPr/>
                    <a:lstStyle/>
                    <a:p>
                      <a:pPr algn="ctr" fontAlgn="b"/>
                      <a:r>
                        <a:rPr lang="en-US" sz="1800" b="0" i="0" u="none" strike="noStrike" dirty="0">
                          <a:solidFill>
                            <a:srgbClr val="000000"/>
                          </a:solidFill>
                          <a:latin typeface="+mn-lt"/>
                          <a:cs typeface="Times New Roman" pitchFamily="18" charset="0"/>
                        </a:rPr>
                        <a:t>D</a:t>
                      </a:r>
                    </a:p>
                  </a:txBody>
                  <a:tcPr marL="8659" marR="865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mn-lt"/>
                          <a:cs typeface="Times New Roman" pitchFamily="18" charset="0"/>
                        </a:rPr>
                        <a:t>Davis-Bacon Act</a:t>
                      </a:r>
                    </a:p>
                  </a:txBody>
                  <a:tcPr marL="8659" marR="865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mn-lt"/>
                          <a:cs typeface="Times New Roman" pitchFamily="18" charset="0"/>
                        </a:rPr>
                        <a:t>0</a:t>
                      </a:r>
                    </a:p>
                  </a:txBody>
                  <a:tcPr marL="8659" marR="865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mn-lt"/>
                          <a:cs typeface="Times New Roman" pitchFamily="18" charset="0"/>
                        </a:rPr>
                        <a:t>0%</a:t>
                      </a:r>
                    </a:p>
                  </a:txBody>
                  <a:tcPr marL="8659" marR="865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527">
                <a:tc>
                  <a:txBody>
                    <a:bodyPr/>
                    <a:lstStyle/>
                    <a:p>
                      <a:pPr algn="ctr" fontAlgn="b"/>
                      <a:r>
                        <a:rPr lang="en-US" sz="1800" b="0" i="0" u="none" strike="noStrike" dirty="0">
                          <a:solidFill>
                            <a:srgbClr val="000000"/>
                          </a:solidFill>
                          <a:latin typeface="+mn-lt"/>
                          <a:cs typeface="Times New Roman" pitchFamily="18" charset="0"/>
                        </a:rPr>
                        <a:t>E</a:t>
                      </a:r>
                    </a:p>
                  </a:txBody>
                  <a:tcPr marL="8659" marR="865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mn-lt"/>
                          <a:cs typeface="Times New Roman" pitchFamily="18" charset="0"/>
                        </a:rPr>
                        <a:t>Eligibility</a:t>
                      </a:r>
                    </a:p>
                  </a:txBody>
                  <a:tcPr marL="8659" marR="865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smtClean="0">
                          <a:solidFill>
                            <a:srgbClr val="000000"/>
                          </a:solidFill>
                          <a:latin typeface="+mn-lt"/>
                          <a:cs typeface="Times New Roman" pitchFamily="18" charset="0"/>
                        </a:rPr>
                        <a:t>16</a:t>
                      </a:r>
                      <a:endParaRPr lang="en-US" sz="1800" b="0" i="0" u="none" strike="noStrike" dirty="0">
                        <a:solidFill>
                          <a:srgbClr val="000000"/>
                        </a:solidFill>
                        <a:latin typeface="+mn-lt"/>
                        <a:cs typeface="Times New Roman" pitchFamily="18" charset="0"/>
                      </a:endParaRPr>
                    </a:p>
                  </a:txBody>
                  <a:tcPr marL="8659" marR="865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smtClean="0">
                          <a:solidFill>
                            <a:srgbClr val="000000"/>
                          </a:solidFill>
                          <a:latin typeface="+mn-lt"/>
                          <a:cs typeface="Times New Roman" pitchFamily="18" charset="0"/>
                        </a:rPr>
                        <a:t>10%</a:t>
                      </a:r>
                      <a:endParaRPr lang="en-US" sz="1800" b="0" i="0" u="none" strike="noStrike" dirty="0">
                        <a:solidFill>
                          <a:srgbClr val="000000"/>
                        </a:solidFill>
                        <a:latin typeface="+mn-lt"/>
                        <a:cs typeface="Times New Roman" pitchFamily="18" charset="0"/>
                      </a:endParaRPr>
                    </a:p>
                  </a:txBody>
                  <a:tcPr marL="8659" marR="865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527">
                <a:tc>
                  <a:txBody>
                    <a:bodyPr/>
                    <a:lstStyle/>
                    <a:p>
                      <a:pPr algn="ctr" fontAlgn="b"/>
                      <a:r>
                        <a:rPr lang="en-US" sz="1800" b="0" i="0" u="none" strike="noStrike" dirty="0">
                          <a:solidFill>
                            <a:srgbClr val="000000"/>
                          </a:solidFill>
                          <a:latin typeface="+mn-lt"/>
                          <a:cs typeface="Times New Roman" pitchFamily="18" charset="0"/>
                        </a:rPr>
                        <a:t>F</a:t>
                      </a:r>
                    </a:p>
                  </a:txBody>
                  <a:tcPr marL="8659" marR="865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smtClean="0">
                          <a:solidFill>
                            <a:srgbClr val="000000"/>
                          </a:solidFill>
                          <a:latin typeface="+mn-lt"/>
                          <a:cs typeface="Times New Roman" pitchFamily="18" charset="0"/>
                        </a:rPr>
                        <a:t>Equipment </a:t>
                      </a:r>
                      <a:r>
                        <a:rPr lang="en-US" sz="1800" b="0" i="0" u="none" strike="noStrike" dirty="0">
                          <a:solidFill>
                            <a:srgbClr val="000000"/>
                          </a:solidFill>
                          <a:latin typeface="+mn-lt"/>
                          <a:cs typeface="Times New Roman" pitchFamily="18" charset="0"/>
                        </a:rPr>
                        <a:t>and real property management</a:t>
                      </a:r>
                    </a:p>
                  </a:txBody>
                  <a:tcPr marL="8659" marR="865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smtClean="0">
                          <a:solidFill>
                            <a:srgbClr val="000000"/>
                          </a:solidFill>
                          <a:latin typeface="+mn-lt"/>
                          <a:cs typeface="Times New Roman" pitchFamily="18" charset="0"/>
                        </a:rPr>
                        <a:t>1</a:t>
                      </a:r>
                      <a:endParaRPr lang="en-US" sz="1800" b="0" i="0" u="none" strike="noStrike" dirty="0">
                        <a:solidFill>
                          <a:srgbClr val="000000"/>
                        </a:solidFill>
                        <a:latin typeface="+mn-lt"/>
                        <a:cs typeface="Times New Roman" pitchFamily="18" charset="0"/>
                      </a:endParaRPr>
                    </a:p>
                  </a:txBody>
                  <a:tcPr marL="8659" marR="865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smtClean="0">
                          <a:solidFill>
                            <a:srgbClr val="000000"/>
                          </a:solidFill>
                          <a:latin typeface="+mn-lt"/>
                          <a:cs typeface="Times New Roman" pitchFamily="18" charset="0"/>
                        </a:rPr>
                        <a:t>1%</a:t>
                      </a:r>
                      <a:endParaRPr lang="en-US" sz="1800" b="0" i="0" u="none" strike="noStrike" dirty="0">
                        <a:solidFill>
                          <a:srgbClr val="000000"/>
                        </a:solidFill>
                        <a:latin typeface="+mn-lt"/>
                        <a:cs typeface="Times New Roman" pitchFamily="18" charset="0"/>
                      </a:endParaRPr>
                    </a:p>
                  </a:txBody>
                  <a:tcPr marL="8659" marR="865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527">
                <a:tc>
                  <a:txBody>
                    <a:bodyPr/>
                    <a:lstStyle/>
                    <a:p>
                      <a:pPr algn="ctr" fontAlgn="b"/>
                      <a:r>
                        <a:rPr lang="en-US" sz="1800" b="0" i="0" u="none" strike="noStrike" dirty="0">
                          <a:solidFill>
                            <a:srgbClr val="000000"/>
                          </a:solidFill>
                          <a:latin typeface="+mn-lt"/>
                          <a:cs typeface="Times New Roman" pitchFamily="18" charset="0"/>
                        </a:rPr>
                        <a:t>G</a:t>
                      </a:r>
                    </a:p>
                  </a:txBody>
                  <a:tcPr marL="8659" marR="865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mn-lt"/>
                          <a:cs typeface="Times New Roman" pitchFamily="18" charset="0"/>
                        </a:rPr>
                        <a:t>Matching, level or effort, earmarking</a:t>
                      </a:r>
                    </a:p>
                  </a:txBody>
                  <a:tcPr marL="8659" marR="865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smtClean="0">
                          <a:solidFill>
                            <a:srgbClr val="000000"/>
                          </a:solidFill>
                          <a:latin typeface="+mn-lt"/>
                          <a:cs typeface="Times New Roman" pitchFamily="18" charset="0"/>
                        </a:rPr>
                        <a:t>9</a:t>
                      </a:r>
                      <a:endParaRPr lang="en-US" sz="1800" b="0" i="0" u="none" strike="noStrike" dirty="0">
                        <a:solidFill>
                          <a:srgbClr val="000000"/>
                        </a:solidFill>
                        <a:latin typeface="+mn-lt"/>
                        <a:cs typeface="Times New Roman" pitchFamily="18" charset="0"/>
                      </a:endParaRPr>
                    </a:p>
                  </a:txBody>
                  <a:tcPr marL="8659" marR="865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mn-lt"/>
                          <a:cs typeface="Times New Roman" pitchFamily="18" charset="0"/>
                        </a:rPr>
                        <a:t>6</a:t>
                      </a:r>
                      <a:r>
                        <a:rPr lang="en-US" sz="1800" b="0" i="0" u="none" strike="noStrike" dirty="0" smtClean="0">
                          <a:solidFill>
                            <a:srgbClr val="000000"/>
                          </a:solidFill>
                          <a:latin typeface="+mn-lt"/>
                          <a:cs typeface="Times New Roman" pitchFamily="18" charset="0"/>
                        </a:rPr>
                        <a:t>%</a:t>
                      </a:r>
                      <a:endParaRPr lang="en-US" sz="1800" b="0" i="0" u="none" strike="noStrike" dirty="0">
                        <a:solidFill>
                          <a:srgbClr val="000000"/>
                        </a:solidFill>
                        <a:latin typeface="+mn-lt"/>
                        <a:cs typeface="Times New Roman" pitchFamily="18" charset="0"/>
                      </a:endParaRPr>
                    </a:p>
                  </a:txBody>
                  <a:tcPr marL="8659" marR="865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527">
                <a:tc>
                  <a:txBody>
                    <a:bodyPr/>
                    <a:lstStyle/>
                    <a:p>
                      <a:pPr algn="ctr" fontAlgn="b"/>
                      <a:r>
                        <a:rPr lang="en-US" sz="1800" b="0" i="0" u="none" strike="noStrike" dirty="0">
                          <a:solidFill>
                            <a:srgbClr val="000000"/>
                          </a:solidFill>
                          <a:latin typeface="+mn-lt"/>
                          <a:cs typeface="Times New Roman" pitchFamily="18" charset="0"/>
                        </a:rPr>
                        <a:t>H</a:t>
                      </a:r>
                    </a:p>
                  </a:txBody>
                  <a:tcPr marL="8659" marR="865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mn-lt"/>
                          <a:cs typeface="Times New Roman" pitchFamily="18" charset="0"/>
                        </a:rPr>
                        <a:t>Period of availability of Federal funds</a:t>
                      </a:r>
                    </a:p>
                  </a:txBody>
                  <a:tcPr marL="8659" marR="865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smtClean="0">
                          <a:solidFill>
                            <a:srgbClr val="000000"/>
                          </a:solidFill>
                          <a:latin typeface="+mn-lt"/>
                          <a:cs typeface="Times New Roman" pitchFamily="18" charset="0"/>
                        </a:rPr>
                        <a:t>1</a:t>
                      </a:r>
                      <a:endParaRPr lang="en-US" sz="1800" b="0" i="0" u="none" strike="noStrike" dirty="0">
                        <a:solidFill>
                          <a:srgbClr val="000000"/>
                        </a:solidFill>
                        <a:latin typeface="+mn-lt"/>
                        <a:cs typeface="Times New Roman" pitchFamily="18" charset="0"/>
                      </a:endParaRPr>
                    </a:p>
                  </a:txBody>
                  <a:tcPr marL="8659" marR="865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mn-lt"/>
                          <a:cs typeface="Times New Roman" pitchFamily="18" charset="0"/>
                        </a:rPr>
                        <a:t>1</a:t>
                      </a:r>
                      <a:r>
                        <a:rPr lang="en-US" sz="1800" b="0" i="0" u="none" strike="noStrike" dirty="0" smtClean="0">
                          <a:solidFill>
                            <a:srgbClr val="000000"/>
                          </a:solidFill>
                          <a:latin typeface="+mn-lt"/>
                          <a:cs typeface="Times New Roman" pitchFamily="18" charset="0"/>
                        </a:rPr>
                        <a:t>%</a:t>
                      </a:r>
                      <a:endParaRPr lang="en-US" sz="1800" b="0" i="0" u="none" strike="noStrike" dirty="0">
                        <a:solidFill>
                          <a:srgbClr val="000000"/>
                        </a:solidFill>
                        <a:latin typeface="+mn-lt"/>
                        <a:cs typeface="Times New Roman" pitchFamily="18" charset="0"/>
                      </a:endParaRPr>
                    </a:p>
                  </a:txBody>
                  <a:tcPr marL="8659" marR="865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527">
                <a:tc>
                  <a:txBody>
                    <a:bodyPr/>
                    <a:lstStyle/>
                    <a:p>
                      <a:pPr algn="ctr" fontAlgn="b"/>
                      <a:r>
                        <a:rPr lang="en-US" sz="1800" b="0" i="0" u="none" strike="noStrike" dirty="0">
                          <a:solidFill>
                            <a:srgbClr val="000000"/>
                          </a:solidFill>
                          <a:latin typeface="+mn-lt"/>
                          <a:cs typeface="Times New Roman" pitchFamily="18" charset="0"/>
                        </a:rPr>
                        <a:t>I</a:t>
                      </a:r>
                    </a:p>
                  </a:txBody>
                  <a:tcPr marL="8659" marR="865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mn-lt"/>
                          <a:cs typeface="Times New Roman" pitchFamily="18" charset="0"/>
                        </a:rPr>
                        <a:t>Procurement and suspension and </a:t>
                      </a:r>
                      <a:r>
                        <a:rPr lang="en-US" sz="1800" b="0" i="0" u="none" strike="noStrike" dirty="0" smtClean="0">
                          <a:solidFill>
                            <a:srgbClr val="000000"/>
                          </a:solidFill>
                          <a:latin typeface="+mn-lt"/>
                          <a:cs typeface="Times New Roman" pitchFamily="18" charset="0"/>
                        </a:rPr>
                        <a:t>debarment</a:t>
                      </a:r>
                      <a:endParaRPr lang="en-US" sz="1800" b="0" i="0" u="none" strike="noStrike" dirty="0">
                        <a:solidFill>
                          <a:srgbClr val="000000"/>
                        </a:solidFill>
                        <a:latin typeface="+mn-lt"/>
                        <a:cs typeface="Times New Roman" pitchFamily="18" charset="0"/>
                      </a:endParaRPr>
                    </a:p>
                  </a:txBody>
                  <a:tcPr marL="8659" marR="865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smtClean="0">
                          <a:solidFill>
                            <a:srgbClr val="000000"/>
                          </a:solidFill>
                          <a:latin typeface="+mn-lt"/>
                          <a:cs typeface="Times New Roman" pitchFamily="18" charset="0"/>
                        </a:rPr>
                        <a:t>7</a:t>
                      </a:r>
                      <a:endParaRPr lang="en-US" sz="1800" b="0" i="0" u="none" strike="noStrike" dirty="0">
                        <a:solidFill>
                          <a:srgbClr val="000000"/>
                        </a:solidFill>
                        <a:latin typeface="+mn-lt"/>
                        <a:cs typeface="Times New Roman" pitchFamily="18" charset="0"/>
                      </a:endParaRPr>
                    </a:p>
                  </a:txBody>
                  <a:tcPr marL="8659" marR="865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smtClean="0">
                          <a:solidFill>
                            <a:srgbClr val="000000"/>
                          </a:solidFill>
                          <a:latin typeface="+mn-lt"/>
                          <a:cs typeface="Times New Roman" pitchFamily="18" charset="0"/>
                        </a:rPr>
                        <a:t>5%</a:t>
                      </a:r>
                      <a:endParaRPr lang="en-US" sz="1800" b="0" i="0" u="none" strike="noStrike" dirty="0">
                        <a:solidFill>
                          <a:srgbClr val="000000"/>
                        </a:solidFill>
                        <a:latin typeface="+mn-lt"/>
                        <a:cs typeface="Times New Roman" pitchFamily="18" charset="0"/>
                      </a:endParaRPr>
                    </a:p>
                  </a:txBody>
                  <a:tcPr marL="8659" marR="865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527">
                <a:tc>
                  <a:txBody>
                    <a:bodyPr/>
                    <a:lstStyle/>
                    <a:p>
                      <a:pPr algn="ctr" fontAlgn="b"/>
                      <a:r>
                        <a:rPr lang="en-US" sz="1800" b="0" i="0" u="none" strike="noStrike" dirty="0">
                          <a:solidFill>
                            <a:srgbClr val="000000"/>
                          </a:solidFill>
                          <a:latin typeface="+mn-lt"/>
                          <a:cs typeface="Times New Roman" pitchFamily="18" charset="0"/>
                        </a:rPr>
                        <a:t>J</a:t>
                      </a:r>
                    </a:p>
                  </a:txBody>
                  <a:tcPr marL="8659" marR="865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mn-lt"/>
                          <a:cs typeface="Times New Roman" pitchFamily="18" charset="0"/>
                        </a:rPr>
                        <a:t>Program income</a:t>
                      </a:r>
                    </a:p>
                  </a:txBody>
                  <a:tcPr marL="8659" marR="865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smtClean="0">
                          <a:solidFill>
                            <a:srgbClr val="000000"/>
                          </a:solidFill>
                          <a:latin typeface="+mn-lt"/>
                          <a:cs typeface="Times New Roman" pitchFamily="18" charset="0"/>
                        </a:rPr>
                        <a:t>6</a:t>
                      </a:r>
                      <a:endParaRPr lang="en-US" sz="1800" b="0" i="0" u="none" strike="noStrike" dirty="0">
                        <a:solidFill>
                          <a:srgbClr val="000000"/>
                        </a:solidFill>
                        <a:latin typeface="+mn-lt"/>
                        <a:cs typeface="Times New Roman" pitchFamily="18" charset="0"/>
                      </a:endParaRPr>
                    </a:p>
                  </a:txBody>
                  <a:tcPr marL="8659" marR="865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mn-lt"/>
                          <a:cs typeface="Times New Roman" pitchFamily="18" charset="0"/>
                        </a:rPr>
                        <a:t>4</a:t>
                      </a:r>
                      <a:r>
                        <a:rPr lang="en-US" sz="1800" b="0" i="0" u="none" strike="noStrike" dirty="0" smtClean="0">
                          <a:solidFill>
                            <a:srgbClr val="000000"/>
                          </a:solidFill>
                          <a:latin typeface="+mn-lt"/>
                          <a:cs typeface="Times New Roman" pitchFamily="18" charset="0"/>
                        </a:rPr>
                        <a:t>%</a:t>
                      </a:r>
                      <a:endParaRPr lang="en-US" sz="1800" b="0" i="0" u="none" strike="noStrike" dirty="0">
                        <a:solidFill>
                          <a:srgbClr val="000000"/>
                        </a:solidFill>
                        <a:latin typeface="+mn-lt"/>
                        <a:cs typeface="Times New Roman" pitchFamily="18" charset="0"/>
                      </a:endParaRPr>
                    </a:p>
                  </a:txBody>
                  <a:tcPr marL="8659" marR="865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527">
                <a:tc>
                  <a:txBody>
                    <a:bodyPr/>
                    <a:lstStyle/>
                    <a:p>
                      <a:pPr algn="ctr" fontAlgn="b"/>
                      <a:r>
                        <a:rPr lang="en-US" sz="1800" b="0" i="0" u="none" strike="noStrike" dirty="0">
                          <a:solidFill>
                            <a:srgbClr val="000000"/>
                          </a:solidFill>
                          <a:latin typeface="+mn-lt"/>
                          <a:cs typeface="Times New Roman" pitchFamily="18" charset="0"/>
                        </a:rPr>
                        <a:t>K</a:t>
                      </a:r>
                    </a:p>
                  </a:txBody>
                  <a:tcPr marL="8659" marR="865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mn-lt"/>
                          <a:cs typeface="Times New Roman" pitchFamily="18" charset="0"/>
                        </a:rPr>
                        <a:t>Real property acquisition and relocation assistance</a:t>
                      </a:r>
                    </a:p>
                  </a:txBody>
                  <a:tcPr marL="8659" marR="865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mn-lt"/>
                          <a:cs typeface="Times New Roman" pitchFamily="18" charset="0"/>
                        </a:rPr>
                        <a:t>0</a:t>
                      </a:r>
                    </a:p>
                  </a:txBody>
                  <a:tcPr marL="8659" marR="865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mn-lt"/>
                          <a:cs typeface="Times New Roman" pitchFamily="18" charset="0"/>
                        </a:rPr>
                        <a:t>0%</a:t>
                      </a:r>
                    </a:p>
                  </a:txBody>
                  <a:tcPr marL="8659" marR="865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527">
                <a:tc>
                  <a:txBody>
                    <a:bodyPr/>
                    <a:lstStyle/>
                    <a:p>
                      <a:pPr algn="ctr" fontAlgn="b"/>
                      <a:r>
                        <a:rPr lang="en-US" sz="1800" b="0" i="0" u="none" strike="noStrike" dirty="0">
                          <a:solidFill>
                            <a:srgbClr val="000000"/>
                          </a:solidFill>
                          <a:latin typeface="+mn-lt"/>
                          <a:cs typeface="Times New Roman" pitchFamily="18" charset="0"/>
                        </a:rPr>
                        <a:t>L</a:t>
                      </a:r>
                    </a:p>
                  </a:txBody>
                  <a:tcPr marL="8659" marR="865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mn-lt"/>
                          <a:cs typeface="Times New Roman" pitchFamily="18" charset="0"/>
                        </a:rPr>
                        <a:t>Reporting</a:t>
                      </a:r>
                    </a:p>
                  </a:txBody>
                  <a:tcPr marL="8659" marR="865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smtClean="0">
                          <a:solidFill>
                            <a:srgbClr val="000000"/>
                          </a:solidFill>
                          <a:latin typeface="+mn-lt"/>
                          <a:cs typeface="Times New Roman" pitchFamily="18" charset="0"/>
                        </a:rPr>
                        <a:t>28</a:t>
                      </a:r>
                      <a:endParaRPr lang="en-US" sz="1800" b="0" i="0" u="none" strike="noStrike" dirty="0">
                        <a:solidFill>
                          <a:srgbClr val="000000"/>
                        </a:solidFill>
                        <a:latin typeface="+mn-lt"/>
                        <a:cs typeface="Times New Roman" pitchFamily="18" charset="0"/>
                      </a:endParaRPr>
                    </a:p>
                  </a:txBody>
                  <a:tcPr marL="8659" marR="865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smtClean="0">
                          <a:solidFill>
                            <a:srgbClr val="000000"/>
                          </a:solidFill>
                          <a:latin typeface="+mn-lt"/>
                          <a:cs typeface="Times New Roman" pitchFamily="18" charset="0"/>
                        </a:rPr>
                        <a:t>18%</a:t>
                      </a:r>
                      <a:endParaRPr lang="en-US" sz="1800" b="0" i="0" u="none" strike="noStrike" dirty="0">
                        <a:solidFill>
                          <a:srgbClr val="000000"/>
                        </a:solidFill>
                        <a:latin typeface="+mn-lt"/>
                        <a:cs typeface="Times New Roman" pitchFamily="18" charset="0"/>
                      </a:endParaRPr>
                    </a:p>
                  </a:txBody>
                  <a:tcPr marL="8659" marR="865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527">
                <a:tc>
                  <a:txBody>
                    <a:bodyPr/>
                    <a:lstStyle/>
                    <a:p>
                      <a:pPr algn="ctr" fontAlgn="b"/>
                      <a:r>
                        <a:rPr lang="en-US" sz="1800" b="0" i="0" u="none" strike="noStrike" dirty="0">
                          <a:solidFill>
                            <a:srgbClr val="000000"/>
                          </a:solidFill>
                          <a:latin typeface="+mn-lt"/>
                          <a:cs typeface="Times New Roman" pitchFamily="18" charset="0"/>
                        </a:rPr>
                        <a:t>M</a:t>
                      </a:r>
                    </a:p>
                  </a:txBody>
                  <a:tcPr marL="8659" marR="865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smtClean="0">
                          <a:solidFill>
                            <a:srgbClr val="000000"/>
                          </a:solidFill>
                          <a:latin typeface="+mn-lt"/>
                          <a:cs typeface="Times New Roman" pitchFamily="18" charset="0"/>
                        </a:rPr>
                        <a:t>Sub-recipient </a:t>
                      </a:r>
                      <a:r>
                        <a:rPr lang="en-US" sz="1800" b="0" i="0" u="none" strike="noStrike" dirty="0">
                          <a:solidFill>
                            <a:srgbClr val="000000"/>
                          </a:solidFill>
                          <a:latin typeface="+mn-lt"/>
                          <a:cs typeface="Times New Roman" pitchFamily="18" charset="0"/>
                        </a:rPr>
                        <a:t>monitoring</a:t>
                      </a:r>
                    </a:p>
                  </a:txBody>
                  <a:tcPr marL="8659" marR="865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smtClean="0">
                          <a:solidFill>
                            <a:srgbClr val="000000"/>
                          </a:solidFill>
                          <a:latin typeface="+mn-lt"/>
                          <a:cs typeface="Times New Roman" pitchFamily="18" charset="0"/>
                        </a:rPr>
                        <a:t>8</a:t>
                      </a:r>
                      <a:endParaRPr lang="en-US" sz="1800" b="0" i="0" u="none" strike="noStrike" dirty="0">
                        <a:solidFill>
                          <a:srgbClr val="000000"/>
                        </a:solidFill>
                        <a:latin typeface="+mn-lt"/>
                        <a:cs typeface="Times New Roman" pitchFamily="18" charset="0"/>
                      </a:endParaRPr>
                    </a:p>
                  </a:txBody>
                  <a:tcPr marL="8659" marR="865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smtClean="0">
                          <a:solidFill>
                            <a:srgbClr val="000000"/>
                          </a:solidFill>
                          <a:latin typeface="+mn-lt"/>
                          <a:cs typeface="Times New Roman" pitchFamily="18" charset="0"/>
                        </a:rPr>
                        <a:t>5%</a:t>
                      </a:r>
                      <a:endParaRPr lang="en-US" sz="1800" b="0" i="0" u="none" strike="noStrike" dirty="0">
                        <a:solidFill>
                          <a:srgbClr val="000000"/>
                        </a:solidFill>
                        <a:latin typeface="+mn-lt"/>
                        <a:cs typeface="Times New Roman" pitchFamily="18" charset="0"/>
                      </a:endParaRPr>
                    </a:p>
                  </a:txBody>
                  <a:tcPr marL="8659" marR="865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527">
                <a:tc>
                  <a:txBody>
                    <a:bodyPr/>
                    <a:lstStyle/>
                    <a:p>
                      <a:pPr algn="ctr" fontAlgn="b"/>
                      <a:r>
                        <a:rPr lang="en-US" sz="1800" b="0" i="0" u="none" strike="noStrike" dirty="0">
                          <a:solidFill>
                            <a:srgbClr val="000000"/>
                          </a:solidFill>
                          <a:latin typeface="+mn-lt"/>
                          <a:cs typeface="Times New Roman" pitchFamily="18" charset="0"/>
                        </a:rPr>
                        <a:t>N</a:t>
                      </a:r>
                    </a:p>
                  </a:txBody>
                  <a:tcPr marL="8659" marR="865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mn-lt"/>
                          <a:cs typeface="Times New Roman" pitchFamily="18" charset="0"/>
                        </a:rPr>
                        <a:t>Special tests and provisions</a:t>
                      </a:r>
                    </a:p>
                  </a:txBody>
                  <a:tcPr marL="8659" marR="865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smtClean="0">
                          <a:solidFill>
                            <a:srgbClr val="000000"/>
                          </a:solidFill>
                          <a:latin typeface="+mn-lt"/>
                          <a:cs typeface="Times New Roman" pitchFamily="18" charset="0"/>
                        </a:rPr>
                        <a:t>2</a:t>
                      </a:r>
                      <a:endParaRPr lang="en-US" sz="1800" b="0" i="0" u="none" strike="noStrike" dirty="0">
                        <a:solidFill>
                          <a:srgbClr val="000000"/>
                        </a:solidFill>
                        <a:latin typeface="+mn-lt"/>
                        <a:cs typeface="Times New Roman" pitchFamily="18" charset="0"/>
                      </a:endParaRPr>
                    </a:p>
                  </a:txBody>
                  <a:tcPr marL="8659" marR="865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mn-lt"/>
                          <a:cs typeface="Times New Roman" pitchFamily="18" charset="0"/>
                        </a:rPr>
                        <a:t>1</a:t>
                      </a:r>
                      <a:r>
                        <a:rPr lang="en-US" sz="1800" b="0" i="0" u="none" strike="noStrike" dirty="0" smtClean="0">
                          <a:solidFill>
                            <a:srgbClr val="000000"/>
                          </a:solidFill>
                          <a:latin typeface="+mn-lt"/>
                          <a:cs typeface="Times New Roman" pitchFamily="18" charset="0"/>
                        </a:rPr>
                        <a:t>%</a:t>
                      </a:r>
                      <a:endParaRPr lang="en-US" sz="1800" b="0" i="0" u="none" strike="noStrike" dirty="0">
                        <a:solidFill>
                          <a:srgbClr val="000000"/>
                        </a:solidFill>
                        <a:latin typeface="+mn-lt"/>
                        <a:cs typeface="Times New Roman" pitchFamily="18" charset="0"/>
                      </a:endParaRPr>
                    </a:p>
                  </a:txBody>
                  <a:tcPr marL="8659" marR="865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527">
                <a:tc>
                  <a:txBody>
                    <a:bodyPr/>
                    <a:lstStyle/>
                    <a:p>
                      <a:pPr algn="ctr" fontAlgn="b"/>
                      <a:r>
                        <a:rPr lang="en-US" sz="1800" b="0" i="0" u="none" strike="noStrike" dirty="0">
                          <a:solidFill>
                            <a:srgbClr val="000000"/>
                          </a:solidFill>
                          <a:latin typeface="+mn-lt"/>
                          <a:cs typeface="Times New Roman" pitchFamily="18" charset="0"/>
                        </a:rPr>
                        <a:t>P</a:t>
                      </a:r>
                    </a:p>
                  </a:txBody>
                  <a:tcPr marL="8659" marR="865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mn-lt"/>
                          <a:cs typeface="Times New Roman" pitchFamily="18" charset="0"/>
                        </a:rPr>
                        <a:t>Other</a:t>
                      </a:r>
                    </a:p>
                  </a:txBody>
                  <a:tcPr marL="8659" marR="865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smtClean="0">
                          <a:solidFill>
                            <a:srgbClr val="000000"/>
                          </a:solidFill>
                          <a:latin typeface="+mn-lt"/>
                          <a:cs typeface="Times New Roman" pitchFamily="18" charset="0"/>
                        </a:rPr>
                        <a:t>25</a:t>
                      </a:r>
                      <a:endParaRPr lang="en-US" sz="1800" b="0" i="0" u="none" strike="noStrike" dirty="0">
                        <a:solidFill>
                          <a:srgbClr val="000000"/>
                        </a:solidFill>
                        <a:latin typeface="+mn-lt"/>
                        <a:cs typeface="Times New Roman" pitchFamily="18" charset="0"/>
                      </a:endParaRPr>
                    </a:p>
                  </a:txBody>
                  <a:tcPr marL="8659" marR="865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smtClean="0">
                          <a:solidFill>
                            <a:srgbClr val="000000"/>
                          </a:solidFill>
                          <a:latin typeface="+mn-lt"/>
                          <a:cs typeface="Times New Roman" pitchFamily="18" charset="0"/>
                        </a:rPr>
                        <a:t>16%</a:t>
                      </a:r>
                      <a:endParaRPr lang="en-US" sz="1800" b="0" i="0" u="none" strike="noStrike" dirty="0">
                        <a:solidFill>
                          <a:srgbClr val="000000"/>
                        </a:solidFill>
                        <a:latin typeface="+mn-lt"/>
                        <a:cs typeface="Times New Roman" pitchFamily="18" charset="0"/>
                      </a:endParaRPr>
                    </a:p>
                  </a:txBody>
                  <a:tcPr marL="8659" marR="865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527">
                <a:tc gridSpan="2">
                  <a:txBody>
                    <a:bodyPr/>
                    <a:lstStyle/>
                    <a:p>
                      <a:pPr algn="ctr" fontAlgn="b"/>
                      <a:r>
                        <a:rPr lang="en-US" sz="1800" b="1" i="0" u="none" strike="noStrike" dirty="0">
                          <a:solidFill>
                            <a:srgbClr val="000000"/>
                          </a:solidFill>
                          <a:latin typeface="+mn-lt"/>
                          <a:cs typeface="Times New Roman" pitchFamily="18" charset="0"/>
                        </a:rPr>
                        <a:t>TOTALS</a:t>
                      </a:r>
                    </a:p>
                  </a:txBody>
                  <a:tcPr marL="8659" marR="865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b"/>
                      <a:r>
                        <a:rPr lang="en-US" sz="1800" b="0" i="0" u="none" strike="noStrike" dirty="0" smtClean="0">
                          <a:solidFill>
                            <a:srgbClr val="000000"/>
                          </a:solidFill>
                          <a:latin typeface="+mn-lt"/>
                          <a:cs typeface="Times New Roman" pitchFamily="18" charset="0"/>
                        </a:rPr>
                        <a:t>154</a:t>
                      </a:r>
                      <a:endParaRPr lang="en-US" sz="1800" b="0" i="0" u="none" strike="noStrike" dirty="0">
                        <a:solidFill>
                          <a:srgbClr val="000000"/>
                        </a:solidFill>
                        <a:latin typeface="+mn-lt"/>
                        <a:cs typeface="Times New Roman" pitchFamily="18" charset="0"/>
                      </a:endParaRPr>
                    </a:p>
                  </a:txBody>
                  <a:tcPr marL="8659" marR="8659"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mn-lt"/>
                          <a:cs typeface="Times New Roman" pitchFamily="18" charset="0"/>
                        </a:rPr>
                        <a:t> </a:t>
                      </a:r>
                    </a:p>
                  </a:txBody>
                  <a:tcPr marL="8659" marR="8659"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a:xfrm>
            <a:off x="610465" y="0"/>
            <a:ext cx="7161935" cy="990600"/>
          </a:xfrm>
        </p:spPr>
        <p:txBody>
          <a:bodyPr/>
          <a:lstStyle/>
          <a:p>
            <a:r>
              <a:rPr lang="en-US" dirty="0" smtClean="0">
                <a:solidFill>
                  <a:schemeClr val="bg1"/>
                </a:solidFill>
              </a:rPr>
              <a:t>Compliance Requirements</a:t>
            </a:r>
            <a:endParaRPr lang="en-US" dirty="0">
              <a:solidFill>
                <a:schemeClr val="bg1"/>
              </a:solidFill>
              <a:latin typeface="+mn-lt"/>
            </a:endParaRPr>
          </a:p>
        </p:txBody>
      </p:sp>
      <p:sp>
        <p:nvSpPr>
          <p:cNvPr id="8" name="TextBox 7"/>
          <p:cNvSpPr txBox="1"/>
          <p:nvPr/>
        </p:nvSpPr>
        <p:spPr>
          <a:xfrm>
            <a:off x="228600" y="1295400"/>
            <a:ext cx="8610600" cy="4832092"/>
          </a:xfrm>
          <a:prstGeom prst="rect">
            <a:avLst/>
          </a:prstGeom>
          <a:noFill/>
        </p:spPr>
        <p:txBody>
          <a:bodyPr wrap="square" rtlCol="0">
            <a:spAutoFit/>
          </a:bodyPr>
          <a:lstStyle/>
          <a:p>
            <a:pPr marL="457200" indent="-457200">
              <a:lnSpc>
                <a:spcPct val="150000"/>
              </a:lnSpc>
              <a:buFont typeface="Arial" pitchFamily="34" charset="0"/>
              <a:buChar char="•"/>
            </a:pPr>
            <a:r>
              <a:rPr lang="en-US" sz="2800" b="1" dirty="0">
                <a:solidFill>
                  <a:srgbClr val="057A95"/>
                </a:solidFill>
              </a:rPr>
              <a:t>Activities Allowed or Unallowed (A)</a:t>
            </a:r>
          </a:p>
          <a:p>
            <a:pPr marL="457200" indent="-457200">
              <a:lnSpc>
                <a:spcPct val="150000"/>
              </a:lnSpc>
              <a:buFont typeface="Arial" pitchFamily="34" charset="0"/>
              <a:buChar char="•"/>
            </a:pPr>
            <a:r>
              <a:rPr lang="en-US" sz="2800" b="1" dirty="0">
                <a:solidFill>
                  <a:srgbClr val="057A95"/>
                </a:solidFill>
              </a:rPr>
              <a:t>Eligibility (E)</a:t>
            </a:r>
          </a:p>
          <a:p>
            <a:pPr marL="457200" indent="-457200">
              <a:lnSpc>
                <a:spcPct val="150000"/>
              </a:lnSpc>
              <a:buFont typeface="Arial" pitchFamily="34" charset="0"/>
              <a:buChar char="•"/>
            </a:pPr>
            <a:r>
              <a:rPr lang="en-US" sz="2800" b="1" dirty="0">
                <a:solidFill>
                  <a:srgbClr val="057A95"/>
                </a:solidFill>
              </a:rPr>
              <a:t>Matching, Level of Effort, Earmarking  (G)</a:t>
            </a:r>
          </a:p>
          <a:p>
            <a:pPr marL="457200" indent="-457200">
              <a:lnSpc>
                <a:spcPct val="150000"/>
              </a:lnSpc>
              <a:buFont typeface="Arial" pitchFamily="34" charset="0"/>
              <a:buChar char="•"/>
            </a:pPr>
            <a:r>
              <a:rPr lang="en-US" sz="2800" b="1" dirty="0">
                <a:solidFill>
                  <a:srgbClr val="057A95"/>
                </a:solidFill>
              </a:rPr>
              <a:t>Period of Availability of Federal Funds  (H)</a:t>
            </a:r>
          </a:p>
          <a:p>
            <a:pPr marL="457200" indent="-457200" algn="just">
              <a:lnSpc>
                <a:spcPct val="150000"/>
              </a:lnSpc>
              <a:buFont typeface="Arial" pitchFamily="34" charset="0"/>
              <a:buChar char="•"/>
            </a:pPr>
            <a:r>
              <a:rPr lang="en-US" sz="2800" b="1" dirty="0">
                <a:solidFill>
                  <a:srgbClr val="057A95"/>
                </a:solidFill>
              </a:rPr>
              <a:t>Program Income  (J)</a:t>
            </a:r>
          </a:p>
          <a:p>
            <a:pPr marL="457200" indent="-457200" algn="just">
              <a:lnSpc>
                <a:spcPct val="150000"/>
              </a:lnSpc>
              <a:buFont typeface="Arial" pitchFamily="34" charset="0"/>
              <a:buChar char="•"/>
            </a:pPr>
            <a:r>
              <a:rPr lang="en-US" sz="2800" b="1" dirty="0">
                <a:solidFill>
                  <a:srgbClr val="057A95"/>
                </a:solidFill>
              </a:rPr>
              <a:t>Reporting (L)</a:t>
            </a:r>
          </a:p>
          <a:p>
            <a:endParaRPr lang="en-US" sz="2800" b="1" dirty="0"/>
          </a:p>
          <a:p>
            <a:pPr algn="ctr"/>
            <a:endParaRPr lang="en-US" sz="2800" dirty="0">
              <a:cs typeface="Times New Roman" pitchFamily="18" charset="0"/>
            </a:endParaRPr>
          </a:p>
        </p:txBody>
      </p:sp>
      <p:sp>
        <p:nvSpPr>
          <p:cNvPr id="5" name="TextBox 4"/>
          <p:cNvSpPr txBox="1"/>
          <p:nvPr/>
        </p:nvSpPr>
        <p:spPr>
          <a:xfrm>
            <a:off x="-76200" y="6248400"/>
            <a:ext cx="3733800" cy="646331"/>
          </a:xfrm>
          <a:prstGeom prst="rect">
            <a:avLst/>
          </a:prstGeom>
          <a:noFill/>
        </p:spPr>
        <p:txBody>
          <a:bodyPr wrap="square" rtlCol="0">
            <a:spAutoFit/>
          </a:bodyPr>
          <a:lstStyle/>
          <a:p>
            <a:r>
              <a:rPr lang="en-US" dirty="0" smtClean="0">
                <a:solidFill>
                  <a:srgbClr val="057A95"/>
                </a:solidFill>
              </a:rPr>
              <a:t>Source:  A-133 Compliance Supplement, June 2012</a:t>
            </a:r>
            <a:endParaRPr lang="en-US" dirty="0">
              <a:solidFill>
                <a:srgbClr val="057A95"/>
              </a:solidFill>
            </a:endParaRPr>
          </a:p>
        </p:txBody>
      </p:sp>
    </p:spTree>
    <p:extLst>
      <p:ext uri="{BB962C8B-B14F-4D97-AF65-F5344CB8AC3E}">
        <p14:creationId xmlns:p14="http://schemas.microsoft.com/office/powerpoint/2010/main" val="1875816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a:xfrm>
            <a:off x="580895" y="27296"/>
            <a:ext cx="7771535" cy="914400"/>
          </a:xfrm>
        </p:spPr>
        <p:txBody>
          <a:bodyPr/>
          <a:lstStyle/>
          <a:p>
            <a:pPr algn="ctr"/>
            <a:r>
              <a:rPr lang="en-US" sz="3600" dirty="0" smtClean="0">
                <a:solidFill>
                  <a:schemeClr val="bg1"/>
                </a:solidFill>
                <a:latin typeface="+mn-lt"/>
              </a:rPr>
              <a:t>A-133 Audit Findings</a:t>
            </a:r>
            <a:endParaRPr lang="en-US" sz="3600" dirty="0">
              <a:solidFill>
                <a:schemeClr val="bg1"/>
              </a:solidFill>
              <a:latin typeface="+mn-lt"/>
            </a:endParaRPr>
          </a:p>
        </p:txBody>
      </p:sp>
      <p:sp>
        <p:nvSpPr>
          <p:cNvPr id="8" name="TextBox 7"/>
          <p:cNvSpPr txBox="1"/>
          <p:nvPr/>
        </p:nvSpPr>
        <p:spPr>
          <a:xfrm>
            <a:off x="762000" y="1905001"/>
            <a:ext cx="7620000" cy="3046988"/>
          </a:xfrm>
          <a:prstGeom prst="rect">
            <a:avLst/>
          </a:prstGeom>
          <a:noFill/>
        </p:spPr>
        <p:txBody>
          <a:bodyPr wrap="square" rtlCol="0">
            <a:spAutoFit/>
          </a:bodyPr>
          <a:lstStyle/>
          <a:p>
            <a:r>
              <a:rPr lang="en-US" sz="4000" u="sng" dirty="0" smtClean="0">
                <a:solidFill>
                  <a:srgbClr val="057A95"/>
                </a:solidFill>
                <a:cs typeface="Times New Roman" pitchFamily="18" charset="0"/>
              </a:rPr>
              <a:t>Summary:</a:t>
            </a:r>
          </a:p>
          <a:p>
            <a:endParaRPr lang="en-US" sz="3200" dirty="0">
              <a:solidFill>
                <a:srgbClr val="057A95"/>
              </a:solidFill>
              <a:cs typeface="Times New Roman" pitchFamily="18" charset="0"/>
            </a:endParaRPr>
          </a:p>
          <a:p>
            <a:pPr algn="ctr"/>
            <a:r>
              <a:rPr lang="en-US" sz="4000" dirty="0" smtClean="0">
                <a:solidFill>
                  <a:srgbClr val="057A95"/>
                </a:solidFill>
                <a:cs typeface="Times New Roman" pitchFamily="18" charset="0"/>
              </a:rPr>
              <a:t>Grantees can do their part to strengthen Program Integrity by avoiding audit findings!</a:t>
            </a:r>
            <a:endParaRPr lang="en-US" sz="4000" dirty="0">
              <a:solidFill>
                <a:srgbClr val="057A95"/>
              </a:solidFill>
              <a:cs typeface="Times New Roman" pitchFamily="18" charset="0"/>
            </a:endParaRPr>
          </a:p>
        </p:txBody>
      </p:sp>
    </p:spTree>
  </p:cSld>
  <p:clrMapOvr>
    <a:masterClrMapping/>
  </p:clrMapOvr>
</p:sld>
</file>

<file path=ppt/theme/theme1.xml><?xml version="1.0" encoding="utf-8"?>
<a:theme xmlns:a="http://schemas.openxmlformats.org/drawingml/2006/main" name="HRSAWhiteAccessibleVersio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Cleanslides</Template>
  <TotalTime>1070</TotalTime>
  <Words>641</Words>
  <Application>Microsoft Macintosh PowerPoint</Application>
  <PresentationFormat>On-screen Show (4:3)</PresentationFormat>
  <Paragraphs>184</Paragraphs>
  <Slides>18</Slides>
  <Notes>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HRSAWhiteAccessibleVersion</vt:lpstr>
      <vt:lpstr>Program and Financial Integrity for the HIV Emergency Relief Program  July 29, 2013  Presented by Lawrence Horlamus, Auditor Office of Federal Assistance Management Division of Financial Integrity </vt:lpstr>
      <vt:lpstr>Agenda</vt:lpstr>
      <vt:lpstr>Program Integrity Initiative</vt:lpstr>
      <vt:lpstr>Program Integrity at HRSA</vt:lpstr>
      <vt:lpstr>2010 A-133 Audit Findings</vt:lpstr>
      <vt:lpstr>2011 A-133 Audit Findings</vt:lpstr>
      <vt:lpstr>2011 A-133 Audit Findings</vt:lpstr>
      <vt:lpstr>Compliance Requirements</vt:lpstr>
      <vt:lpstr>A-133 Audit Findings</vt:lpstr>
      <vt:lpstr>Federal Cost Principles</vt:lpstr>
      <vt:lpstr>Allowable Costs</vt:lpstr>
      <vt:lpstr>Cost Allocation and Segregation</vt:lpstr>
      <vt:lpstr>Personnel/Labor Charges </vt:lpstr>
      <vt:lpstr>Personnel/Labor Charges </vt:lpstr>
      <vt:lpstr>Financial Management –  Good Practices</vt:lpstr>
      <vt:lpstr>Financial Management –  Bad Practices</vt:lpstr>
      <vt:lpstr>Questions ?</vt:lpstr>
      <vt:lpstr>Contact Information</vt:lpstr>
    </vt:vector>
  </TitlesOfParts>
  <Company>HRSA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HRSA DIVISION OF GRANTS MANAGEMENT OPERATIONS</dc:title>
  <dc:creator>Windows User</dc:creator>
  <cp:lastModifiedBy>Alan Gambrell</cp:lastModifiedBy>
  <cp:revision>59</cp:revision>
  <cp:lastPrinted>2013-03-19T19:06:53Z</cp:lastPrinted>
  <dcterms:created xsi:type="dcterms:W3CDTF">2013-01-14T22:49:54Z</dcterms:created>
  <dcterms:modified xsi:type="dcterms:W3CDTF">2014-01-29T20:41:00Z</dcterms:modified>
</cp:coreProperties>
</file>