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75" r:id="rId3"/>
    <p:sldId id="277" r:id="rId4"/>
    <p:sldId id="280" r:id="rId5"/>
    <p:sldId id="276" r:id="rId6"/>
    <p:sldId id="261" r:id="rId7"/>
    <p:sldId id="262" r:id="rId8"/>
    <p:sldId id="263" r:id="rId9"/>
    <p:sldId id="264" r:id="rId10"/>
    <p:sldId id="281" r:id="rId11"/>
    <p:sldId id="266" r:id="rId12"/>
    <p:sldId id="282" r:id="rId13"/>
    <p:sldId id="268" r:id="rId14"/>
    <p:sldId id="283" r:id="rId15"/>
    <p:sldId id="270" r:id="rId16"/>
    <p:sldId id="272" r:id="rId17"/>
    <p:sldId id="284" r:id="rId18"/>
    <p:sldId id="285" r:id="rId19"/>
    <p:sldId id="287" r:id="rId20"/>
    <p:sldId id="274" r:id="rId21"/>
    <p:sldId id="286" r:id="rId22"/>
    <p:sldId id="278" r:id="rId23"/>
    <p:sldId id="279" r:id="rId24"/>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71" autoAdjust="0"/>
  </p:normalViewPr>
  <p:slideViewPr>
    <p:cSldViewPr snapToGrid="0">
      <p:cViewPr>
        <p:scale>
          <a:sx n="105" d="100"/>
          <a:sy n="105" d="100"/>
        </p:scale>
        <p:origin x="-72" y="-12"/>
      </p:cViewPr>
      <p:guideLst>
        <p:guide orient="horz" pos="2160"/>
        <p:guide pos="3840"/>
      </p:guideLst>
    </p:cSldViewPr>
  </p:slideViewPr>
  <p:notesTextViewPr>
    <p:cViewPr>
      <p:scale>
        <a:sx n="1" d="1"/>
        <a:sy n="1" d="1"/>
      </p:scale>
      <p:origin x="0" y="0"/>
    </p:cViewPr>
  </p:notesTextViewPr>
  <p:notesViewPr>
    <p:cSldViewPr snapToGrid="0">
      <p:cViewPr varScale="1">
        <p:scale>
          <a:sx n="51" d="100"/>
          <a:sy n="51" d="100"/>
        </p:scale>
        <p:origin x="268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r>
              <a:rPr lang="en-US" dirty="0" smtClean="0"/>
              <a:t>Relationship between the PC and Recipient Model Training</a:t>
            </a:r>
            <a:endParaRPr lang="en-US" dirty="0"/>
          </a:p>
        </p:txBody>
      </p:sp>
      <p:sp>
        <p:nvSpPr>
          <p:cNvPr id="3" name="Date Placeholder 2"/>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r>
              <a:rPr lang="en-US" dirty="0" smtClean="0"/>
              <a:t>Updated 2017</a:t>
            </a:r>
            <a:endParaRPr lang="en-US" dirty="0"/>
          </a:p>
        </p:txBody>
      </p:sp>
      <p:sp>
        <p:nvSpPr>
          <p:cNvPr id="4" name="Footer Placeholder 3"/>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A1126C32-8C73-4D67-9C38-73483C369EAF}" type="slidenum">
              <a:rPr lang="en-US" smtClean="0"/>
              <a:t>‹#›</a:t>
            </a:fld>
            <a:endParaRPr lang="en-US" dirty="0"/>
          </a:p>
        </p:txBody>
      </p:sp>
    </p:spTree>
    <p:extLst>
      <p:ext uri="{BB962C8B-B14F-4D97-AF65-F5344CB8AC3E}">
        <p14:creationId xmlns:p14="http://schemas.microsoft.com/office/powerpoint/2010/main" val="1194758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A51DF4D0-7662-4628-91A0-5E5F8E4AF5E3}" type="datetimeFigureOut">
              <a:rPr lang="en-US" smtClean="0"/>
              <a:t>4/13/2018</a:t>
            </a:fld>
            <a:endParaRPr lang="en-US" dirty="0"/>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A1F22C87-E751-4429-B0A8-8CF3A866F727}" type="slidenum">
              <a:rPr lang="en-US" smtClean="0"/>
              <a:t>‹#›</a:t>
            </a:fld>
            <a:endParaRPr lang="en-US" dirty="0"/>
          </a:p>
        </p:txBody>
      </p:sp>
    </p:spTree>
    <p:extLst>
      <p:ext uri="{BB962C8B-B14F-4D97-AF65-F5344CB8AC3E}">
        <p14:creationId xmlns:p14="http://schemas.microsoft.com/office/powerpoint/2010/main" val="3834267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a:t>
            </a:r>
            <a:r>
              <a:rPr lang="en-US" baseline="0" dirty="0" smtClean="0"/>
              <a:t> planning responsibilities of a PC:</a:t>
            </a:r>
          </a:p>
          <a:p>
            <a:pPr>
              <a:spcBef>
                <a:spcPts val="205"/>
              </a:spcBef>
            </a:pPr>
            <a:r>
              <a:rPr lang="en-US" b="1" dirty="0"/>
              <a:t>Comprehensive Planning: </a:t>
            </a:r>
            <a:r>
              <a:rPr lang="en-US" dirty="0"/>
              <a:t>Develop a comprehensive plan for the organization and delivery of health and support services </a:t>
            </a:r>
          </a:p>
          <a:p>
            <a:pPr>
              <a:spcBef>
                <a:spcPts val="205"/>
              </a:spcBef>
            </a:pPr>
            <a:r>
              <a:rPr lang="en-US" b="1" dirty="0"/>
              <a:t>Needs Assessment: </a:t>
            </a:r>
            <a:r>
              <a:rPr lang="en-US" dirty="0"/>
              <a:t>Determine the size and demographics of the population of individuals with HIV/AIDS and determine the needs of this population</a:t>
            </a:r>
          </a:p>
          <a:p>
            <a:pPr>
              <a:spcBef>
                <a:spcPts val="205"/>
              </a:spcBef>
            </a:pPr>
            <a:r>
              <a:rPr lang="en-US" b="1" dirty="0"/>
              <a:t>Priority Setting and Resource Allocations: </a:t>
            </a:r>
            <a:r>
              <a:rPr lang="en-US" dirty="0"/>
              <a:t>Establish priorities for the allocation of funds within the eligible area, including how best to meet each such priority and additional factors that a recipient should consider in allocating funds under a grant</a:t>
            </a:r>
          </a:p>
          <a:p>
            <a:pPr>
              <a:spcBef>
                <a:spcPts val="205"/>
              </a:spcBef>
            </a:pPr>
            <a:endParaRPr lang="en-US" dirty="0"/>
          </a:p>
          <a:p>
            <a:pPr>
              <a:spcBef>
                <a:spcPts val="205"/>
              </a:spcBef>
            </a:pPr>
            <a:r>
              <a:rPr lang="en-US" dirty="0"/>
              <a:t>Plus some supporting roles, mostly carried out in collaboration with the recipient</a:t>
            </a:r>
          </a:p>
          <a:p>
            <a:pPr>
              <a:spcBef>
                <a:spcPts val="205"/>
              </a:spcBef>
            </a:pPr>
            <a:r>
              <a:rPr lang="en-US" dirty="0"/>
              <a:t>Note: Evaluating the cost and outcomes effectiveness of services is an optional PC role.</a:t>
            </a:r>
          </a:p>
          <a:p>
            <a:pPr>
              <a:spcBef>
                <a:spcPts val="205"/>
              </a:spcBef>
            </a:pPr>
            <a:endParaRPr lang="en-US" dirty="0"/>
          </a:p>
          <a:p>
            <a:pPr>
              <a:spcBef>
                <a:spcPts val="205"/>
              </a:spcBef>
            </a:pPr>
            <a:r>
              <a:rPr lang="en-US" dirty="0"/>
              <a:t>One other special role that is often not fully understood: </a:t>
            </a:r>
          </a:p>
          <a:p>
            <a:pPr>
              <a:spcBef>
                <a:spcPts val="205"/>
              </a:spcBef>
            </a:pPr>
            <a:r>
              <a:rPr lang="en-US" b="1" dirty="0"/>
              <a:t>Assessment of the Administrative Mechanism: </a:t>
            </a:r>
            <a:r>
              <a:rPr lang="en-US" dirty="0"/>
              <a:t>Assess the efficiency of the administrative mechanism in rapidly allocating funds to the areas of greatest need within the eligible area </a:t>
            </a:r>
          </a:p>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5</a:t>
            </a:fld>
            <a:endParaRPr lang="en-US" dirty="0"/>
          </a:p>
        </p:txBody>
      </p:sp>
    </p:spTree>
    <p:extLst>
      <p:ext uri="{BB962C8B-B14F-4D97-AF65-F5344CB8AC3E}">
        <p14:creationId xmlns:p14="http://schemas.microsoft.com/office/powerpoint/2010/main" val="156843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p:txBody>
          <a:bodyPr/>
          <a:lstStyle/>
          <a:p>
            <a:endParaRPr lang="en-US" dirty="0" smtClean="0">
              <a:latin typeface="Arial" panose="020B0604020202020204" pitchFamily="34" charset="0"/>
              <a:cs typeface="Arial" panose="020B0604020202020204" pitchFamily="34" charset="0"/>
            </a:endParaRPr>
          </a:p>
        </p:txBody>
      </p:sp>
      <p:sp>
        <p:nvSpPr>
          <p:cNvPr id="133124" name="Slide Number Placeholder 3"/>
          <p:cNvSpPr>
            <a:spLocks noGrp="1"/>
          </p:cNvSpPr>
          <p:nvPr>
            <p:ph type="sldNum" sz="quarter" idx="5"/>
          </p:nvPr>
        </p:nvSpPr>
        <p:spPr>
          <a:noFill/>
        </p:spPr>
        <p:txBody>
          <a:bodyPr/>
          <a:lstStyle>
            <a:lvl1pPr defTabSz="956076" eaLnBrk="0" hangingPunct="0">
              <a:defRPr>
                <a:solidFill>
                  <a:schemeClr val="tx1"/>
                </a:solidFill>
                <a:latin typeface="Arial" panose="020B0604020202020204" pitchFamily="34" charset="0"/>
                <a:cs typeface="Arial" panose="020B0604020202020204" pitchFamily="34" charset="0"/>
              </a:defRPr>
            </a:lvl1pPr>
            <a:lvl2pPr marL="777522" indent="-300296" defTabSz="956076" eaLnBrk="0" hangingPunct="0">
              <a:defRPr>
                <a:solidFill>
                  <a:schemeClr val="tx1"/>
                </a:solidFill>
                <a:latin typeface="Arial" panose="020B0604020202020204" pitchFamily="34" charset="0"/>
                <a:cs typeface="Arial" panose="020B0604020202020204" pitchFamily="34" charset="0"/>
              </a:defRPr>
            </a:lvl2pPr>
            <a:lvl3pPr marL="1194689" indent="-238614" defTabSz="956076" eaLnBrk="0" hangingPunct="0">
              <a:defRPr>
                <a:solidFill>
                  <a:schemeClr val="tx1"/>
                </a:solidFill>
                <a:latin typeface="Arial" panose="020B0604020202020204" pitchFamily="34" charset="0"/>
                <a:cs typeface="Arial" panose="020B0604020202020204" pitchFamily="34" charset="0"/>
              </a:defRPr>
            </a:lvl3pPr>
            <a:lvl4pPr marL="1673539" indent="-240236" defTabSz="956076" eaLnBrk="0" hangingPunct="0">
              <a:defRPr>
                <a:solidFill>
                  <a:schemeClr val="tx1"/>
                </a:solidFill>
                <a:latin typeface="Arial" panose="020B0604020202020204" pitchFamily="34" charset="0"/>
                <a:cs typeface="Arial" panose="020B0604020202020204" pitchFamily="34" charset="0"/>
              </a:defRPr>
            </a:lvl4pPr>
            <a:lvl5pPr marL="2150765" indent="-238614" defTabSz="956076" eaLnBrk="0" hangingPunct="0">
              <a:defRPr>
                <a:solidFill>
                  <a:schemeClr val="tx1"/>
                </a:solidFill>
                <a:latin typeface="Arial" panose="020B0604020202020204" pitchFamily="34" charset="0"/>
                <a:cs typeface="Arial" panose="020B0604020202020204" pitchFamily="34" charset="0"/>
              </a:defRPr>
            </a:lvl5pPr>
            <a:lvl6pPr marL="2618252" indent="-238614" defTabSz="9560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5739" indent="-238614" defTabSz="9560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3226" indent="-238614" defTabSz="9560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20713" indent="-238614" defTabSz="9560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F583F2-D1B2-4153-B873-8F1E4B0F3DEE}" type="slidenum">
              <a:rPr lang="en-US"/>
              <a:pPr eaLnBrk="1" hangingPunct="1"/>
              <a:t>18</a:t>
            </a:fld>
            <a:endParaRPr lang="en-US" dirty="0"/>
          </a:p>
        </p:txBody>
      </p:sp>
    </p:spTree>
    <p:extLst>
      <p:ext uri="{BB962C8B-B14F-4D97-AF65-F5344CB8AC3E}">
        <p14:creationId xmlns:p14="http://schemas.microsoft.com/office/powerpoint/2010/main" val="94317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a:t>
            </a:r>
            <a:r>
              <a:rPr lang="en-US" baseline="0" dirty="0" smtClean="0"/>
              <a:t> planning responsibilities of a PC:</a:t>
            </a:r>
          </a:p>
          <a:p>
            <a:pPr>
              <a:spcBef>
                <a:spcPts val="205"/>
              </a:spcBef>
            </a:pPr>
            <a:r>
              <a:rPr lang="en-US" b="1" dirty="0"/>
              <a:t>Comprehensive Planning: </a:t>
            </a:r>
            <a:r>
              <a:rPr lang="en-US" dirty="0"/>
              <a:t>Develop a comprehensive plan for the organization and delivery of health and support services </a:t>
            </a:r>
          </a:p>
          <a:p>
            <a:pPr>
              <a:spcBef>
                <a:spcPts val="205"/>
              </a:spcBef>
            </a:pPr>
            <a:r>
              <a:rPr lang="en-US" b="1" dirty="0"/>
              <a:t>Needs Assessment: </a:t>
            </a:r>
            <a:r>
              <a:rPr lang="en-US" dirty="0"/>
              <a:t>Determine the size and demographics of the population of individuals with HIV/AIDS and determine the needs of this population</a:t>
            </a:r>
          </a:p>
          <a:p>
            <a:pPr>
              <a:spcBef>
                <a:spcPts val="205"/>
              </a:spcBef>
            </a:pPr>
            <a:r>
              <a:rPr lang="en-US" b="1" dirty="0"/>
              <a:t>Priority Setting and Resource Allocations: </a:t>
            </a:r>
            <a:r>
              <a:rPr lang="en-US" dirty="0"/>
              <a:t>Establish priorities for the allocation of funds within the eligible area, including how best to meet each such priority and additional factors that a recipient should consider in allocating funds under a grant</a:t>
            </a:r>
          </a:p>
          <a:p>
            <a:pPr>
              <a:spcBef>
                <a:spcPts val="205"/>
              </a:spcBef>
            </a:pPr>
            <a:endParaRPr lang="en-US" dirty="0"/>
          </a:p>
          <a:p>
            <a:pPr>
              <a:spcBef>
                <a:spcPts val="205"/>
              </a:spcBef>
            </a:pPr>
            <a:r>
              <a:rPr lang="en-US" dirty="0"/>
              <a:t>Plus some supporting roles, mostly carried out in collaboration with the recipient</a:t>
            </a:r>
          </a:p>
          <a:p>
            <a:pPr>
              <a:spcBef>
                <a:spcPts val="205"/>
              </a:spcBef>
            </a:pPr>
            <a:r>
              <a:rPr lang="en-US" dirty="0"/>
              <a:t>Note: Evaluating the cost and outcomes effectiveness of services is an optional PC role.</a:t>
            </a:r>
          </a:p>
          <a:p>
            <a:pPr>
              <a:spcBef>
                <a:spcPts val="205"/>
              </a:spcBef>
            </a:pPr>
            <a:endParaRPr lang="en-US" dirty="0"/>
          </a:p>
          <a:p>
            <a:pPr>
              <a:spcBef>
                <a:spcPts val="205"/>
              </a:spcBef>
            </a:pPr>
            <a:r>
              <a:rPr lang="en-US" dirty="0"/>
              <a:t>One other special role that is often not fully understood: </a:t>
            </a:r>
          </a:p>
          <a:p>
            <a:pPr>
              <a:spcBef>
                <a:spcPts val="205"/>
              </a:spcBef>
            </a:pPr>
            <a:r>
              <a:rPr lang="en-US" b="1" dirty="0"/>
              <a:t>Assessment of the Administrative Mechanism: </a:t>
            </a:r>
            <a:r>
              <a:rPr lang="en-US" dirty="0"/>
              <a:t>Assess the efficiency of the administrative mechanism in rapidly allocating funds to the areas of greatest need within the eligible area </a:t>
            </a:r>
          </a:p>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22</a:t>
            </a:fld>
            <a:endParaRPr lang="en-US" dirty="0"/>
          </a:p>
        </p:txBody>
      </p:sp>
    </p:spTree>
    <p:extLst>
      <p:ext uri="{BB962C8B-B14F-4D97-AF65-F5344CB8AC3E}">
        <p14:creationId xmlns:p14="http://schemas.microsoft.com/office/powerpoint/2010/main" val="4079825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C78BB375-FB43-44F4-AC79-1261DB9F2805}" type="slidenum">
              <a:rPr lang="en-US" altLang="en-US"/>
              <a:pPr/>
              <a:t>6</a:t>
            </a:fld>
            <a:endParaRPr lang="en-US" altLang="en-US" dirty="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xfrm>
            <a:off x="940435" y="4421823"/>
            <a:ext cx="5172393" cy="4189095"/>
          </a:xfrm>
          <a:noFill/>
        </p:spPr>
        <p:txBody>
          <a:bodyPr/>
          <a:lstStyle/>
          <a:p>
            <a:pPr eaLnBrk="1" hangingPunct="1"/>
            <a:endParaRPr lang="en-US" altLang="en-US" dirty="0" smtClean="0"/>
          </a:p>
        </p:txBody>
      </p:sp>
    </p:spTree>
    <p:extLst>
      <p:ext uri="{BB962C8B-B14F-4D97-AF65-F5344CB8AC3E}">
        <p14:creationId xmlns:p14="http://schemas.microsoft.com/office/powerpoint/2010/main" val="2082906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7B11F3D1-64AC-48ED-8348-09425A7F6898}" type="slidenum">
              <a:rPr lang="en-US" altLang="en-US"/>
              <a:pPr/>
              <a:t>8</a:t>
            </a:fld>
            <a:endParaRPr lang="en-US" altLang="en-US" dirty="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xfrm>
            <a:off x="940435" y="4421823"/>
            <a:ext cx="5172393" cy="4189095"/>
          </a:xfrm>
          <a:noFill/>
        </p:spPr>
        <p:txBody>
          <a:bodyPr/>
          <a:lstStyle/>
          <a:p>
            <a:pPr eaLnBrk="1" hangingPunct="1"/>
            <a:endParaRPr lang="en-US" altLang="en-US" dirty="0" smtClean="0"/>
          </a:p>
        </p:txBody>
      </p:sp>
    </p:spTree>
    <p:extLst>
      <p:ext uri="{BB962C8B-B14F-4D97-AF65-F5344CB8AC3E}">
        <p14:creationId xmlns:p14="http://schemas.microsoft.com/office/powerpoint/2010/main" val="1824589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1D5C1CD3-CBE5-4C86-8934-EC49645A6070}" type="slidenum">
              <a:rPr lang="en-US" altLang="en-US"/>
              <a:pPr/>
              <a:t>11</a:t>
            </a:fld>
            <a:endParaRPr lang="en-US" altLang="en-US" dirty="0"/>
          </a:p>
        </p:txBody>
      </p:sp>
      <p:sp>
        <p:nvSpPr>
          <p:cNvPr id="134147" name="Rectangle 2"/>
          <p:cNvSpPr>
            <a:spLocks noChangeArrowheads="1"/>
          </p:cNvSpPr>
          <p:nvPr/>
        </p:nvSpPr>
        <p:spPr bwMode="auto">
          <a:xfrm>
            <a:off x="3996849"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03/13/102</a:t>
            </a:r>
          </a:p>
        </p:txBody>
      </p:sp>
      <p:sp>
        <p:nvSpPr>
          <p:cNvPr id="134148" name="Rectangle 3"/>
          <p:cNvSpPr>
            <a:spLocks noChangeArrowheads="1"/>
          </p:cNvSpPr>
          <p:nvPr/>
        </p:nvSpPr>
        <p:spPr bwMode="auto">
          <a:xfrm>
            <a:off x="3996849"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4</a:t>
            </a:r>
          </a:p>
        </p:txBody>
      </p:sp>
      <p:sp>
        <p:nvSpPr>
          <p:cNvPr id="134149" name="Rectangle 4"/>
          <p:cNvSpPr>
            <a:spLocks noChangeArrowheads="1"/>
          </p:cNvSpPr>
          <p:nvPr/>
        </p:nvSpPr>
        <p:spPr bwMode="auto">
          <a:xfrm>
            <a:off x="0"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latin typeface="Abadi MT Condensed" pitchFamily="34" charset="0"/>
              </a:rPr>
              <a:t>Mosaica for NHCC</a:t>
            </a:r>
          </a:p>
        </p:txBody>
      </p:sp>
      <p:sp>
        <p:nvSpPr>
          <p:cNvPr id="134150" name="Rectangle 5"/>
          <p:cNvSpPr>
            <a:spLocks noChangeArrowheads="1"/>
          </p:cNvSpPr>
          <p:nvPr/>
        </p:nvSpPr>
        <p:spPr bwMode="auto">
          <a:xfrm>
            <a:off x="0"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497" tIns="46749" rIns="93497" bIns="46749"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4151" name="Rectangle 6"/>
          <p:cNvSpPr>
            <a:spLocks noGrp="1" noRot="1" noChangeAspect="1" noChangeArrowheads="1" noTextEdit="1"/>
          </p:cNvSpPr>
          <p:nvPr>
            <p:ph type="sldImg"/>
          </p:nvPr>
        </p:nvSpPr>
        <p:spPr>
          <a:xfrm>
            <a:off x="434975" y="704850"/>
            <a:ext cx="6184900" cy="3478213"/>
          </a:xfrm>
          <a:ln w="12700" cap="flat"/>
        </p:spPr>
      </p:sp>
      <p:sp>
        <p:nvSpPr>
          <p:cNvPr id="134152" name="Rectangle 7"/>
          <p:cNvSpPr>
            <a:spLocks noGrp="1" noChangeArrowheads="1"/>
          </p:cNvSpPr>
          <p:nvPr>
            <p:ph type="body" idx="1"/>
          </p:nvPr>
        </p:nvSpPr>
        <p:spPr>
          <a:xfrm>
            <a:off x="940435" y="4421823"/>
            <a:ext cx="5172393" cy="4189095"/>
          </a:xfrm>
          <a:noFill/>
          <a:extLst>
            <a:ext uri="{91240B29-F687-4F45-9708-019B960494DF}">
              <a14:hiddenLine xmlns:a14="http://schemas.microsoft.com/office/drawing/2010/main" w="12700">
                <a:solidFill>
                  <a:schemeClr val="tx1"/>
                </a:solidFill>
                <a:miter lim="800000"/>
                <a:headEnd/>
                <a:tailEnd/>
              </a14:hiddenLine>
            </a:ext>
          </a:extLst>
        </p:spPr>
        <p:txBody>
          <a:bodyPr lIns="92511" tIns="45443" rIns="92511" bIns="45443"/>
          <a:lstStyle/>
          <a:p>
            <a:pPr eaLnBrk="1" hangingPunct="1"/>
            <a:endParaRPr lang="en-US" altLang="en-US" dirty="0" smtClean="0"/>
          </a:p>
        </p:txBody>
      </p:sp>
    </p:spTree>
    <p:extLst>
      <p:ext uri="{BB962C8B-B14F-4D97-AF65-F5344CB8AC3E}">
        <p14:creationId xmlns:p14="http://schemas.microsoft.com/office/powerpoint/2010/main" val="3383976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F22C87-E751-4429-B0A8-8CF3A866F727}" type="slidenum">
              <a:rPr lang="en-US" smtClean="0"/>
              <a:t>12</a:t>
            </a:fld>
            <a:endParaRPr lang="en-US" dirty="0"/>
          </a:p>
        </p:txBody>
      </p:sp>
    </p:spTree>
    <p:extLst>
      <p:ext uri="{BB962C8B-B14F-4D97-AF65-F5344CB8AC3E}">
        <p14:creationId xmlns:p14="http://schemas.microsoft.com/office/powerpoint/2010/main" val="1397550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6A220F29-FD85-4B4C-BE64-3F5829474092}" type="slidenum">
              <a:rPr lang="en-US" altLang="en-US"/>
              <a:pPr/>
              <a:t>14</a:t>
            </a:fld>
            <a:endParaRPr lang="en-US" altLang="en-US" dirty="0"/>
          </a:p>
        </p:txBody>
      </p:sp>
      <p:sp>
        <p:nvSpPr>
          <p:cNvPr id="136195" name="Rectangle 2"/>
          <p:cNvSpPr>
            <a:spLocks noChangeArrowheads="1"/>
          </p:cNvSpPr>
          <p:nvPr/>
        </p:nvSpPr>
        <p:spPr bwMode="auto">
          <a:xfrm>
            <a:off x="3996849"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03/13/102</a:t>
            </a:r>
          </a:p>
        </p:txBody>
      </p:sp>
      <p:sp>
        <p:nvSpPr>
          <p:cNvPr id="136196" name="Rectangle 3"/>
          <p:cNvSpPr>
            <a:spLocks noChangeArrowheads="1"/>
          </p:cNvSpPr>
          <p:nvPr/>
        </p:nvSpPr>
        <p:spPr bwMode="auto">
          <a:xfrm>
            <a:off x="3996849"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4</a:t>
            </a:r>
          </a:p>
        </p:txBody>
      </p:sp>
      <p:sp>
        <p:nvSpPr>
          <p:cNvPr id="136197" name="Rectangle 4"/>
          <p:cNvSpPr>
            <a:spLocks noChangeArrowheads="1"/>
          </p:cNvSpPr>
          <p:nvPr/>
        </p:nvSpPr>
        <p:spPr bwMode="auto">
          <a:xfrm>
            <a:off x="0"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latin typeface="Abadi MT Condensed" pitchFamily="34" charset="0"/>
              </a:rPr>
              <a:t>Mosaica for NHCC</a:t>
            </a:r>
          </a:p>
        </p:txBody>
      </p:sp>
      <p:sp>
        <p:nvSpPr>
          <p:cNvPr id="136198" name="Rectangle 5"/>
          <p:cNvSpPr>
            <a:spLocks noChangeArrowheads="1"/>
          </p:cNvSpPr>
          <p:nvPr/>
        </p:nvSpPr>
        <p:spPr bwMode="auto">
          <a:xfrm>
            <a:off x="0"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497" tIns="46749" rIns="93497" bIns="46749"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199" name="Rectangle 6"/>
          <p:cNvSpPr>
            <a:spLocks noGrp="1" noRot="1" noChangeAspect="1" noChangeArrowheads="1" noTextEdit="1"/>
          </p:cNvSpPr>
          <p:nvPr>
            <p:ph type="sldImg"/>
          </p:nvPr>
        </p:nvSpPr>
        <p:spPr>
          <a:xfrm>
            <a:off x="434975" y="704850"/>
            <a:ext cx="6184900" cy="3478213"/>
          </a:xfrm>
          <a:ln w="12700" cap="flat"/>
        </p:spPr>
      </p:sp>
      <p:sp>
        <p:nvSpPr>
          <p:cNvPr id="136200" name="Rectangle 7"/>
          <p:cNvSpPr>
            <a:spLocks noGrp="1" noChangeArrowheads="1"/>
          </p:cNvSpPr>
          <p:nvPr>
            <p:ph type="body" idx="1"/>
          </p:nvPr>
        </p:nvSpPr>
        <p:spPr>
          <a:xfrm>
            <a:off x="940435" y="4421823"/>
            <a:ext cx="5172393" cy="4189095"/>
          </a:xfrm>
          <a:noFill/>
          <a:extLst>
            <a:ext uri="{91240B29-F687-4F45-9708-019B960494DF}">
              <a14:hiddenLine xmlns:a14="http://schemas.microsoft.com/office/drawing/2010/main" w="12700">
                <a:solidFill>
                  <a:schemeClr val="tx1"/>
                </a:solidFill>
                <a:miter lim="800000"/>
                <a:headEnd/>
                <a:tailEnd/>
              </a14:hiddenLine>
            </a:ext>
          </a:extLst>
        </p:spPr>
        <p:txBody>
          <a:bodyPr lIns="92511" tIns="45443" rIns="92511" bIns="45443"/>
          <a:lstStyle/>
          <a:p>
            <a:pPr eaLnBrk="1" hangingPunct="1"/>
            <a:endParaRPr lang="en-US" altLang="en-US" dirty="0" smtClean="0"/>
          </a:p>
        </p:txBody>
      </p:sp>
    </p:spTree>
    <p:extLst>
      <p:ext uri="{BB962C8B-B14F-4D97-AF65-F5344CB8AC3E}">
        <p14:creationId xmlns:p14="http://schemas.microsoft.com/office/powerpoint/2010/main" val="291087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0783CE04-10CD-4A27-8CCA-70C5C98F38E4}" type="slidenum">
              <a:rPr lang="en-US" altLang="en-US"/>
              <a:pPr/>
              <a:t>15</a:t>
            </a:fld>
            <a:endParaRPr lang="en-US" altLang="en-US" dirty="0"/>
          </a:p>
        </p:txBody>
      </p:sp>
      <p:sp>
        <p:nvSpPr>
          <p:cNvPr id="141315" name="Rectangle 2"/>
          <p:cNvSpPr>
            <a:spLocks noChangeArrowheads="1"/>
          </p:cNvSpPr>
          <p:nvPr/>
        </p:nvSpPr>
        <p:spPr bwMode="auto">
          <a:xfrm>
            <a:off x="3996849"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03/13/102</a:t>
            </a:r>
          </a:p>
        </p:txBody>
      </p:sp>
      <p:sp>
        <p:nvSpPr>
          <p:cNvPr id="141316" name="Rectangle 3"/>
          <p:cNvSpPr>
            <a:spLocks noChangeArrowheads="1"/>
          </p:cNvSpPr>
          <p:nvPr/>
        </p:nvSpPr>
        <p:spPr bwMode="auto">
          <a:xfrm>
            <a:off x="3996849"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4</a:t>
            </a:r>
          </a:p>
        </p:txBody>
      </p:sp>
      <p:sp>
        <p:nvSpPr>
          <p:cNvPr id="141317" name="Rectangle 4"/>
          <p:cNvSpPr>
            <a:spLocks noChangeArrowheads="1"/>
          </p:cNvSpPr>
          <p:nvPr/>
        </p:nvSpPr>
        <p:spPr bwMode="auto">
          <a:xfrm>
            <a:off x="0"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latin typeface="Abadi MT Condensed" pitchFamily="34" charset="0"/>
              </a:rPr>
              <a:t>Mosaica for NHCC</a:t>
            </a:r>
          </a:p>
        </p:txBody>
      </p:sp>
      <p:sp>
        <p:nvSpPr>
          <p:cNvPr id="141318" name="Rectangle 5"/>
          <p:cNvSpPr>
            <a:spLocks noChangeArrowheads="1"/>
          </p:cNvSpPr>
          <p:nvPr/>
        </p:nvSpPr>
        <p:spPr bwMode="auto">
          <a:xfrm>
            <a:off x="0"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497" tIns="46749" rIns="93497" bIns="46749"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41319" name="Rectangle 6"/>
          <p:cNvSpPr>
            <a:spLocks noGrp="1" noRot="1" noChangeAspect="1" noChangeArrowheads="1" noTextEdit="1"/>
          </p:cNvSpPr>
          <p:nvPr>
            <p:ph type="sldImg"/>
          </p:nvPr>
        </p:nvSpPr>
        <p:spPr>
          <a:xfrm>
            <a:off x="434975" y="704850"/>
            <a:ext cx="6184900" cy="3478213"/>
          </a:xfrm>
          <a:ln w="12700" cap="flat"/>
        </p:spPr>
      </p:sp>
      <p:sp>
        <p:nvSpPr>
          <p:cNvPr id="141320" name="Rectangle 7"/>
          <p:cNvSpPr>
            <a:spLocks noGrp="1" noChangeArrowheads="1"/>
          </p:cNvSpPr>
          <p:nvPr>
            <p:ph type="body" idx="1"/>
          </p:nvPr>
        </p:nvSpPr>
        <p:spPr>
          <a:xfrm>
            <a:off x="940435" y="4421823"/>
            <a:ext cx="5172393" cy="4189095"/>
          </a:xfrm>
          <a:noFill/>
          <a:extLst>
            <a:ext uri="{91240B29-F687-4F45-9708-019B960494DF}">
              <a14:hiddenLine xmlns:a14="http://schemas.microsoft.com/office/drawing/2010/main" w="12700">
                <a:solidFill>
                  <a:schemeClr val="tx1"/>
                </a:solidFill>
                <a:miter lim="800000"/>
                <a:headEnd/>
                <a:tailEnd/>
              </a14:hiddenLine>
            </a:ext>
          </a:extLst>
        </p:spPr>
        <p:txBody>
          <a:bodyPr lIns="92511" tIns="45443" rIns="92511" bIns="45443"/>
          <a:lstStyle/>
          <a:p>
            <a:pPr eaLnBrk="1" hangingPunct="1"/>
            <a:endParaRPr lang="en-US" altLang="en-US" dirty="0" smtClean="0"/>
          </a:p>
        </p:txBody>
      </p:sp>
    </p:spTree>
    <p:extLst>
      <p:ext uri="{BB962C8B-B14F-4D97-AF65-F5344CB8AC3E}">
        <p14:creationId xmlns:p14="http://schemas.microsoft.com/office/powerpoint/2010/main" val="2662202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7F293D02-FAF9-4319-8AB1-94CCE1D3DDE2}" type="slidenum">
              <a:rPr lang="en-US" altLang="en-US"/>
              <a:pPr/>
              <a:t>16</a:t>
            </a:fld>
            <a:endParaRPr lang="en-US" altLang="en-US" dirty="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940435" y="4421823"/>
            <a:ext cx="5172393" cy="4189095"/>
          </a:xfrm>
          <a:noFill/>
        </p:spPr>
        <p:txBody>
          <a:bodyPr/>
          <a:lstStyle/>
          <a:p>
            <a:pPr eaLnBrk="1" hangingPunct="1"/>
            <a:endParaRPr lang="en-US" altLang="en-US" dirty="0" smtClean="0"/>
          </a:p>
        </p:txBody>
      </p:sp>
    </p:spTree>
    <p:extLst>
      <p:ext uri="{BB962C8B-B14F-4D97-AF65-F5344CB8AC3E}">
        <p14:creationId xmlns:p14="http://schemas.microsoft.com/office/powerpoint/2010/main" val="2649795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4111138" y="0"/>
            <a:ext cx="3142948" cy="47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4592" tIns="46465" rIns="94592" bIns="46465"/>
          <a:lstStyle>
            <a:lvl1pPr defTabSz="935038" eaLnBrk="0" hangingPunct="0">
              <a:defRPr>
                <a:solidFill>
                  <a:schemeClr val="tx1"/>
                </a:solidFill>
                <a:latin typeface="Arial" panose="020B0604020202020204" pitchFamily="34" charset="0"/>
                <a:cs typeface="Arial" panose="020B0604020202020204" pitchFamily="34" charset="0"/>
              </a:defRPr>
            </a:lvl1pPr>
            <a:lvl2pPr marL="760413" indent="-293688" defTabSz="935038" eaLnBrk="0" hangingPunct="0">
              <a:defRPr>
                <a:solidFill>
                  <a:schemeClr val="tx1"/>
                </a:solidFill>
                <a:latin typeface="Arial" panose="020B0604020202020204" pitchFamily="34" charset="0"/>
                <a:cs typeface="Arial" panose="020B0604020202020204" pitchFamily="34" charset="0"/>
              </a:defRPr>
            </a:lvl2pPr>
            <a:lvl3pPr marL="1168400" indent="-233363" defTabSz="935038" eaLnBrk="0" hangingPunct="0">
              <a:defRPr>
                <a:solidFill>
                  <a:schemeClr val="tx1"/>
                </a:solidFill>
                <a:latin typeface="Arial" panose="020B0604020202020204" pitchFamily="34" charset="0"/>
                <a:cs typeface="Arial" panose="020B0604020202020204" pitchFamily="34" charset="0"/>
              </a:defRPr>
            </a:lvl3pPr>
            <a:lvl4pPr marL="1636713" indent="-234950" defTabSz="935038" eaLnBrk="0" hangingPunct="0">
              <a:defRPr>
                <a:solidFill>
                  <a:schemeClr val="tx1"/>
                </a:solidFill>
                <a:latin typeface="Arial" panose="020B0604020202020204" pitchFamily="34" charset="0"/>
                <a:cs typeface="Arial" panose="020B0604020202020204" pitchFamily="34" charset="0"/>
              </a:defRPr>
            </a:lvl4pPr>
            <a:lvl5pPr marL="2103438" indent="-233363" defTabSz="935038" eaLnBrk="0" hangingPunct="0">
              <a:defRPr>
                <a:solidFill>
                  <a:schemeClr val="tx1"/>
                </a:solidFill>
                <a:latin typeface="Arial" panose="020B0604020202020204" pitchFamily="34" charset="0"/>
                <a:cs typeface="Arial" panose="020B0604020202020204" pitchFamily="34" charset="0"/>
              </a:defRPr>
            </a:lvl5pPr>
            <a:lvl6pPr marL="25606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78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50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22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en-US" sz="1200" dirty="0">
                <a:latin typeface="Abadi MT Condensed" pitchFamily="34" charset="0"/>
              </a:rPr>
              <a:t>03/13/102</a:t>
            </a:r>
          </a:p>
        </p:txBody>
      </p:sp>
      <p:sp>
        <p:nvSpPr>
          <p:cNvPr id="136195" name="Rectangle 3"/>
          <p:cNvSpPr>
            <a:spLocks noChangeArrowheads="1"/>
          </p:cNvSpPr>
          <p:nvPr/>
        </p:nvSpPr>
        <p:spPr bwMode="auto">
          <a:xfrm>
            <a:off x="4111138" y="9003646"/>
            <a:ext cx="3142948" cy="473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4592" tIns="46465" rIns="94592" bIns="46465" anchor="b"/>
          <a:lstStyle>
            <a:lvl1pPr defTabSz="935038" eaLnBrk="0" hangingPunct="0">
              <a:defRPr>
                <a:solidFill>
                  <a:schemeClr val="tx1"/>
                </a:solidFill>
                <a:latin typeface="Arial" panose="020B0604020202020204" pitchFamily="34" charset="0"/>
                <a:cs typeface="Arial" panose="020B0604020202020204" pitchFamily="34" charset="0"/>
              </a:defRPr>
            </a:lvl1pPr>
            <a:lvl2pPr marL="760413" indent="-293688" defTabSz="935038" eaLnBrk="0" hangingPunct="0">
              <a:defRPr>
                <a:solidFill>
                  <a:schemeClr val="tx1"/>
                </a:solidFill>
                <a:latin typeface="Arial" panose="020B0604020202020204" pitchFamily="34" charset="0"/>
                <a:cs typeface="Arial" panose="020B0604020202020204" pitchFamily="34" charset="0"/>
              </a:defRPr>
            </a:lvl2pPr>
            <a:lvl3pPr marL="1168400" indent="-233363" defTabSz="935038" eaLnBrk="0" hangingPunct="0">
              <a:defRPr>
                <a:solidFill>
                  <a:schemeClr val="tx1"/>
                </a:solidFill>
                <a:latin typeface="Arial" panose="020B0604020202020204" pitchFamily="34" charset="0"/>
                <a:cs typeface="Arial" panose="020B0604020202020204" pitchFamily="34" charset="0"/>
              </a:defRPr>
            </a:lvl3pPr>
            <a:lvl4pPr marL="1636713" indent="-234950" defTabSz="935038" eaLnBrk="0" hangingPunct="0">
              <a:defRPr>
                <a:solidFill>
                  <a:schemeClr val="tx1"/>
                </a:solidFill>
                <a:latin typeface="Arial" panose="020B0604020202020204" pitchFamily="34" charset="0"/>
                <a:cs typeface="Arial" panose="020B0604020202020204" pitchFamily="34" charset="0"/>
              </a:defRPr>
            </a:lvl4pPr>
            <a:lvl5pPr marL="2103438" indent="-233363" defTabSz="935038" eaLnBrk="0" hangingPunct="0">
              <a:defRPr>
                <a:solidFill>
                  <a:schemeClr val="tx1"/>
                </a:solidFill>
                <a:latin typeface="Arial" panose="020B0604020202020204" pitchFamily="34" charset="0"/>
                <a:cs typeface="Arial" panose="020B0604020202020204" pitchFamily="34" charset="0"/>
              </a:defRPr>
            </a:lvl5pPr>
            <a:lvl6pPr marL="25606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78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50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22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en-US" sz="1200" dirty="0">
                <a:latin typeface="Abadi MT Condensed" pitchFamily="34" charset="0"/>
              </a:rPr>
              <a:t>4</a:t>
            </a:r>
          </a:p>
        </p:txBody>
      </p:sp>
      <p:sp>
        <p:nvSpPr>
          <p:cNvPr id="136196" name="Rectangle 4"/>
          <p:cNvSpPr>
            <a:spLocks noChangeArrowheads="1"/>
          </p:cNvSpPr>
          <p:nvPr/>
        </p:nvSpPr>
        <p:spPr bwMode="auto">
          <a:xfrm>
            <a:off x="0" y="9003646"/>
            <a:ext cx="3142948" cy="473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4592" tIns="46465" rIns="94592" bIns="46465" anchor="b"/>
          <a:lstStyle>
            <a:lvl1pPr defTabSz="935038" eaLnBrk="0" hangingPunct="0">
              <a:defRPr>
                <a:solidFill>
                  <a:schemeClr val="tx1"/>
                </a:solidFill>
                <a:latin typeface="Arial" panose="020B0604020202020204" pitchFamily="34" charset="0"/>
                <a:cs typeface="Arial" panose="020B0604020202020204" pitchFamily="34" charset="0"/>
              </a:defRPr>
            </a:lvl1pPr>
            <a:lvl2pPr marL="760413" indent="-293688" defTabSz="935038" eaLnBrk="0" hangingPunct="0">
              <a:defRPr>
                <a:solidFill>
                  <a:schemeClr val="tx1"/>
                </a:solidFill>
                <a:latin typeface="Arial" panose="020B0604020202020204" pitchFamily="34" charset="0"/>
                <a:cs typeface="Arial" panose="020B0604020202020204" pitchFamily="34" charset="0"/>
              </a:defRPr>
            </a:lvl2pPr>
            <a:lvl3pPr marL="1168400" indent="-233363" defTabSz="935038" eaLnBrk="0" hangingPunct="0">
              <a:defRPr>
                <a:solidFill>
                  <a:schemeClr val="tx1"/>
                </a:solidFill>
                <a:latin typeface="Arial" panose="020B0604020202020204" pitchFamily="34" charset="0"/>
                <a:cs typeface="Arial" panose="020B0604020202020204" pitchFamily="34" charset="0"/>
              </a:defRPr>
            </a:lvl3pPr>
            <a:lvl4pPr marL="1636713" indent="-234950" defTabSz="935038" eaLnBrk="0" hangingPunct="0">
              <a:defRPr>
                <a:solidFill>
                  <a:schemeClr val="tx1"/>
                </a:solidFill>
                <a:latin typeface="Arial" panose="020B0604020202020204" pitchFamily="34" charset="0"/>
                <a:cs typeface="Arial" panose="020B0604020202020204" pitchFamily="34" charset="0"/>
              </a:defRPr>
            </a:lvl4pPr>
            <a:lvl5pPr marL="2103438" indent="-233363" defTabSz="935038" eaLnBrk="0" hangingPunct="0">
              <a:defRPr>
                <a:solidFill>
                  <a:schemeClr val="tx1"/>
                </a:solidFill>
                <a:latin typeface="Arial" panose="020B0604020202020204" pitchFamily="34" charset="0"/>
                <a:cs typeface="Arial" panose="020B0604020202020204" pitchFamily="34" charset="0"/>
              </a:defRPr>
            </a:lvl5pPr>
            <a:lvl6pPr marL="25606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78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50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22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200" dirty="0">
                <a:latin typeface="Abadi MT Condensed" pitchFamily="34" charset="0"/>
              </a:rPr>
              <a:t>Mosaica for NHCC</a:t>
            </a:r>
          </a:p>
        </p:txBody>
      </p:sp>
      <p:sp>
        <p:nvSpPr>
          <p:cNvPr id="136197" name="Rectangle 5"/>
          <p:cNvSpPr>
            <a:spLocks noChangeArrowheads="1"/>
          </p:cNvSpPr>
          <p:nvPr/>
        </p:nvSpPr>
        <p:spPr bwMode="auto">
          <a:xfrm>
            <a:off x="0" y="0"/>
            <a:ext cx="3142948" cy="47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5601" tIns="47801" rIns="95601" bIns="47801" anchor="ctr"/>
          <a:lstStyle>
            <a:lvl1pPr defTabSz="935038" eaLnBrk="0" hangingPunct="0">
              <a:defRPr>
                <a:solidFill>
                  <a:schemeClr val="tx1"/>
                </a:solidFill>
                <a:latin typeface="Arial" panose="020B0604020202020204" pitchFamily="34" charset="0"/>
                <a:cs typeface="Arial" panose="020B0604020202020204" pitchFamily="34" charset="0"/>
              </a:defRPr>
            </a:lvl1pPr>
            <a:lvl2pPr marL="760413" indent="-293688" defTabSz="935038" eaLnBrk="0" hangingPunct="0">
              <a:defRPr>
                <a:solidFill>
                  <a:schemeClr val="tx1"/>
                </a:solidFill>
                <a:latin typeface="Arial" panose="020B0604020202020204" pitchFamily="34" charset="0"/>
                <a:cs typeface="Arial" panose="020B0604020202020204" pitchFamily="34" charset="0"/>
              </a:defRPr>
            </a:lvl2pPr>
            <a:lvl3pPr marL="1168400" indent="-233363" defTabSz="935038" eaLnBrk="0" hangingPunct="0">
              <a:defRPr>
                <a:solidFill>
                  <a:schemeClr val="tx1"/>
                </a:solidFill>
                <a:latin typeface="Arial" panose="020B0604020202020204" pitchFamily="34" charset="0"/>
                <a:cs typeface="Arial" panose="020B0604020202020204" pitchFamily="34" charset="0"/>
              </a:defRPr>
            </a:lvl3pPr>
            <a:lvl4pPr marL="1636713" indent="-234950" defTabSz="935038" eaLnBrk="0" hangingPunct="0">
              <a:defRPr>
                <a:solidFill>
                  <a:schemeClr val="tx1"/>
                </a:solidFill>
                <a:latin typeface="Arial" panose="020B0604020202020204" pitchFamily="34" charset="0"/>
                <a:cs typeface="Arial" panose="020B0604020202020204" pitchFamily="34" charset="0"/>
              </a:defRPr>
            </a:lvl4pPr>
            <a:lvl5pPr marL="2103438" indent="-233363" defTabSz="935038" eaLnBrk="0" hangingPunct="0">
              <a:defRPr>
                <a:solidFill>
                  <a:schemeClr val="tx1"/>
                </a:solidFill>
                <a:latin typeface="Arial" panose="020B0604020202020204" pitchFamily="34" charset="0"/>
                <a:cs typeface="Arial" panose="020B0604020202020204" pitchFamily="34" charset="0"/>
              </a:defRPr>
            </a:lvl5pPr>
            <a:lvl6pPr marL="25606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78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50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22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dirty="0"/>
          </a:p>
        </p:txBody>
      </p:sp>
      <p:sp>
        <p:nvSpPr>
          <p:cNvPr id="136198" name="Rectangle 6"/>
          <p:cNvSpPr>
            <a:spLocks noGrp="1" noRot="1" noChangeAspect="1" noChangeArrowheads="1" noTextEdit="1"/>
          </p:cNvSpPr>
          <p:nvPr>
            <p:ph type="sldImg"/>
          </p:nvPr>
        </p:nvSpPr>
        <p:spPr>
          <a:xfrm>
            <a:off x="481013" y="717550"/>
            <a:ext cx="6296025" cy="3541713"/>
          </a:xfrm>
          <a:solidFill>
            <a:srgbClr val="FFFFFF"/>
          </a:solidFill>
          <a:ln w="12700" cap="flat"/>
        </p:spPr>
      </p:sp>
      <p:sp>
        <p:nvSpPr>
          <p:cNvPr id="136199" name="Rectangle 7"/>
          <p:cNvSpPr>
            <a:spLocks noGrp="1" noChangeArrowheads="1"/>
          </p:cNvSpPr>
          <p:nvPr>
            <p:ph type="body" idx="1"/>
          </p:nvPr>
        </p:nvSpPr>
        <p:spPr>
          <a:xfrm>
            <a:off x="966559" y="4501015"/>
            <a:ext cx="5320969" cy="4265054"/>
          </a:xfrm>
        </p:spPr>
        <p:txBody>
          <a:bodyPr lIns="94592" tIns="46465" rIns="94592" bIns="46465"/>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4142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400"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2524936-B816-4032-B2F3-B5AA8F446D81}" type="datetime1">
              <a:rPr lang="en-US" smtClean="0"/>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1538315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77E3E-E3BD-4CC0-9BFB-417B82939C4C}" type="datetime1">
              <a:rPr lang="en-US" smtClean="0"/>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73908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662DFF-7F55-4EFD-B41C-EC723286D4F7}" type="datetime1">
              <a:rPr lang="en-US" smtClean="0"/>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37216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28600" indent="-228600">
              <a:buClr>
                <a:srgbClr val="002060"/>
              </a:buClr>
              <a:buFont typeface="Wingdings" panose="05000000000000000000" pitchFamily="2" charset="2"/>
              <a:buChar char="§"/>
              <a:defRPr>
                <a:latin typeface="Arial" panose="020B0604020202020204" pitchFamily="34" charset="0"/>
                <a:cs typeface="Arial" panose="020B0604020202020204" pitchFamily="34" charset="0"/>
              </a:defRPr>
            </a:lvl1pPr>
            <a:lvl2pPr marL="685800" indent="-228600">
              <a:buClr>
                <a:srgbClr val="002060"/>
              </a:buClr>
              <a:buFont typeface="Symbol" panose="05050102010706020507" pitchFamily="18" charset="2"/>
              <a:buChar char="-"/>
              <a:defRPr sz="25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7001423-4B29-4D3B-A2BB-E47AF35EBD26}" type="datetime1">
              <a:rPr lang="en-US" smtClean="0"/>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218193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FAB154-AB78-4F8E-97F9-D937F8D7FCF4}" type="datetime1">
              <a:rPr lang="en-US" smtClean="0"/>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389735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C1479E-6EA1-4761-8705-5B0BEAB796DA}" type="datetime1">
              <a:rPr lang="en-US" smtClean="0"/>
              <a:t>4/13/2018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89854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85E635-D666-48D3-AC22-ADFCE35F4A75}" type="datetime1">
              <a:rPr lang="en-US" smtClean="0"/>
              <a:t>4/13/2018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315358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DDD7B6-8D6F-474C-9BC6-00E0851167BC}" type="datetime1">
              <a:rPr lang="en-US" smtClean="0"/>
              <a:t>4/13/2018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745051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C86FA-0AB3-4755-B9E5-823A785F0777}" type="datetime1">
              <a:rPr lang="en-US" smtClean="0"/>
              <a:t>4/13/2018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180639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EE825-62D2-488D-894D-C7CAED404C6C}" type="datetime1">
              <a:rPr lang="en-US" smtClean="0"/>
              <a:t>4/13/2018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20923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CF69D-5F3E-400A-A5E7-3F971938A713}" type="datetime1">
              <a:rPr lang="en-US" smtClean="0"/>
              <a:t>4/13/2018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356855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7A7B8-58C4-44C9-AD23-716A733B9855}" type="datetime1">
              <a:rPr lang="en-US" smtClean="0"/>
              <a:t>4/13/2018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4F06C-710B-423D-81B0-D36C48F34B57}" type="slidenum">
              <a:rPr lang="en-US" smtClean="0"/>
              <a:t>‹#›</a:t>
            </a:fld>
            <a:endParaRPr lang="en-US" dirty="0"/>
          </a:p>
        </p:txBody>
      </p:sp>
    </p:spTree>
    <p:extLst>
      <p:ext uri="{BB962C8B-B14F-4D97-AF65-F5344CB8AC3E}">
        <p14:creationId xmlns:p14="http://schemas.microsoft.com/office/powerpoint/2010/main" val="2313335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7114"/>
            <a:ext cx="9144000" cy="2387600"/>
          </a:xfrm>
        </p:spPr>
        <p:txBody>
          <a:bodyPr>
            <a:normAutofit/>
          </a:bodyPr>
          <a:lstStyle/>
          <a:p>
            <a:r>
              <a:rPr lang="en-US" sz="3600" dirty="0" smtClean="0"/>
              <a:t>Relationship between the Planning Council (PC) and the Recipient: What the PC, </a:t>
            </a:r>
            <a:r>
              <a:rPr lang="en-US" sz="3600" dirty="0"/>
              <a:t>PCS </a:t>
            </a:r>
            <a:r>
              <a:rPr lang="en-US" sz="3600" dirty="0" smtClean="0"/>
              <a:t>Staff</a:t>
            </a:r>
            <a:r>
              <a:rPr lang="en-US" sz="3600" dirty="0"/>
              <a:t>, and </a:t>
            </a:r>
            <a:r>
              <a:rPr lang="en-US" sz="3600" dirty="0" smtClean="0"/>
              <a:t>Recipient All Need to Know</a:t>
            </a:r>
            <a:endParaRPr lang="en-US" sz="3600" dirty="0"/>
          </a:p>
        </p:txBody>
      </p:sp>
      <p:sp>
        <p:nvSpPr>
          <p:cNvPr id="3" name="Subtitle 2"/>
          <p:cNvSpPr>
            <a:spLocks noGrp="1"/>
          </p:cNvSpPr>
          <p:nvPr>
            <p:ph type="subTitle" idx="1"/>
          </p:nvPr>
        </p:nvSpPr>
        <p:spPr>
          <a:xfrm>
            <a:off x="1524000" y="3250821"/>
            <a:ext cx="9144000" cy="3470654"/>
          </a:xfrm>
        </p:spPr>
        <p:txBody>
          <a:bodyPr>
            <a:normAutofit fontScale="92500" lnSpcReduction="20000"/>
          </a:bodyPr>
          <a:lstStyle/>
          <a:p>
            <a:r>
              <a:rPr lang="en-US" sz="2600" b="1" dirty="0" smtClean="0"/>
              <a:t>Prepared by Emily Gantz McKay and Hila Berl</a:t>
            </a:r>
          </a:p>
          <a:p>
            <a:r>
              <a:rPr lang="en-US" sz="2600" b="1" dirty="0" smtClean="0"/>
              <a:t>EGM Consulting, LLC</a:t>
            </a:r>
          </a:p>
          <a:p>
            <a:pPr algn="l"/>
            <a:r>
              <a:rPr lang="en-US" sz="2000" b="1" i="1" dirty="0" smtClean="0">
                <a:cs typeface="Arial" panose="020B0604020202020204" pitchFamily="34" charset="0"/>
              </a:rPr>
              <a:t>Note: </a:t>
            </a:r>
            <a:r>
              <a:rPr lang="en-US" sz="2000" i="1" dirty="0" smtClean="0">
                <a:cs typeface="Arial" panose="020B0604020202020204" pitchFamily="34" charset="0"/>
              </a:rPr>
              <a:t>This training is designed for planning councils as described in the Ryan White legislation, rather than other types of planning bodies. Planning councils have legislative responsibilities and are independent entities that work closely with but are not responsible to the recipient. Jurisdictions with planning bodies that lack such legislative guidance may have a very different relationship, though much of this training module is likely to be relevant if the planning body plays roles similar to those of a planning council.</a:t>
            </a:r>
            <a:endParaRPr lang="en-US" sz="2000" i="1" dirty="0">
              <a:cs typeface="Arial" panose="020B0604020202020204" pitchFamily="34" charset="0"/>
            </a:endParaRPr>
          </a:p>
          <a:p>
            <a:pPr algn="l"/>
            <a:r>
              <a:rPr lang="en-US" sz="2000" b="0" i="1" dirty="0" smtClean="0">
                <a:cs typeface="Arial" panose="020B0604020202020204" pitchFamily="34" charset="0"/>
              </a:rPr>
              <a:t>This model training unit is based on training provided for several EMAs and TGAs by Mosaica and EGM Consulting, LLC, and was revised for the PCS Compendium by EGM Consulting through Task Order TA003111, funded through MSCG/Ryan White Technical Assistance Contract</a:t>
            </a:r>
            <a:r>
              <a:rPr lang="en-US" sz="2000" b="0" i="1" dirty="0" smtClean="0">
                <a:cs typeface="Arial" panose="020B0604020202020204" pitchFamily="34" charset="0"/>
              </a:rPr>
              <a:t>.</a:t>
            </a:r>
          </a:p>
          <a:p>
            <a:pPr algn="l">
              <a:spcBef>
                <a:spcPts val="600"/>
              </a:spcBef>
            </a:pPr>
            <a:r>
              <a:rPr lang="en-US" sz="1300" i="1" dirty="0">
                <a:cs typeface="Arial" panose="020B0604020202020204" pitchFamily="34" charset="0"/>
              </a:rPr>
              <a:t>From: Compendium of Materials for Planning Council Support Staff. EGM Consulting, LLC. 2018. </a:t>
            </a:r>
            <a:r>
              <a:rPr lang="en-US" sz="1300" i="1" dirty="0" smtClean="0">
                <a:cs typeface="Arial" panose="020B0604020202020204" pitchFamily="34" charset="0"/>
              </a:rPr>
              <a:t> Available </a:t>
            </a:r>
            <a:r>
              <a:rPr lang="en-US" sz="1300" i="1" dirty="0">
                <a:cs typeface="Arial" panose="020B0604020202020204" pitchFamily="34" charset="0"/>
              </a:rPr>
              <a:t>at: </a:t>
            </a:r>
            <a:r>
              <a:rPr lang="en-US" sz="1300" i="1" dirty="0" smtClean="0">
                <a:cs typeface="Arial" panose="020B0604020202020204" pitchFamily="34" charset="0"/>
              </a:rPr>
              <a:t>www.targetHIV.org/planning-chatt/pcs-compendium </a:t>
            </a:r>
            <a:endParaRPr lang="en-US" sz="1300" b="0" i="1" dirty="0" smtClean="0">
              <a:cs typeface="Arial" panose="020B0604020202020204" pitchFamily="34" charset="0"/>
            </a:endParaRPr>
          </a:p>
          <a:p>
            <a:endParaRPr lang="en-US" dirty="0"/>
          </a:p>
        </p:txBody>
      </p:sp>
      <p:pic>
        <p:nvPicPr>
          <p:cNvPr id="4" name="Picture 3"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9900" y="2834714"/>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E044F06C-710B-423D-81B0-D36C48F34B57}" type="slidenum">
              <a:rPr lang="en-US" smtClean="0"/>
              <a:t>1</a:t>
            </a:fld>
            <a:endParaRPr lang="en-US" dirty="0"/>
          </a:p>
        </p:txBody>
      </p:sp>
    </p:spTree>
    <p:extLst>
      <p:ext uri="{BB962C8B-B14F-4D97-AF65-F5344CB8AC3E}">
        <p14:creationId xmlns:p14="http://schemas.microsoft.com/office/powerpoint/2010/main" val="1140621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Relationships and </a:t>
            </a:r>
            <a:br>
              <a:rPr lang="en-US" dirty="0" smtClean="0"/>
            </a:br>
            <a:r>
              <a:rPr lang="en-US" dirty="0" smtClean="0"/>
              <a:t>Pressure Points</a:t>
            </a:r>
            <a:endParaRPr lang="en-US" dirty="0"/>
          </a:p>
        </p:txBody>
      </p:sp>
      <p:pic>
        <p:nvPicPr>
          <p:cNvPr id="6"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3620087"/>
            <a:ext cx="10058400" cy="349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 name="Slide Number Placeholder 6"/>
          <p:cNvSpPr>
            <a:spLocks noGrp="1"/>
          </p:cNvSpPr>
          <p:nvPr>
            <p:ph type="sldNum" sz="quarter" idx="12"/>
          </p:nvPr>
        </p:nvSpPr>
        <p:spPr/>
        <p:txBody>
          <a:bodyPr/>
          <a:lstStyle/>
          <a:p>
            <a:fld id="{E044F06C-710B-423D-81B0-D36C48F34B57}" type="slidenum">
              <a:rPr lang="en-US" smtClean="0"/>
              <a:t>10</a:t>
            </a:fld>
            <a:endParaRPr lang="en-US" dirty="0"/>
          </a:p>
        </p:txBody>
      </p:sp>
    </p:spTree>
    <p:extLst>
      <p:ext uri="{BB962C8B-B14F-4D97-AF65-F5344CB8AC3E}">
        <p14:creationId xmlns:p14="http://schemas.microsoft.com/office/powerpoint/2010/main" val="2767062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Number Placeholder 6"/>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874826-AF29-4CB0-8429-EEA9581DA3AF}" type="slidenum">
              <a:rPr lang="en-US" altLang="en-US"/>
              <a:pPr/>
              <a:t>11</a:t>
            </a:fld>
            <a:endParaRPr lang="en-US" altLang="en-US" dirty="0"/>
          </a:p>
        </p:txBody>
      </p:sp>
      <p:sp>
        <p:nvSpPr>
          <p:cNvPr id="133124" name="Rectangle 3"/>
          <p:cNvSpPr>
            <a:spLocks noGrp="1" noChangeArrowheads="1"/>
          </p:cNvSpPr>
          <p:nvPr>
            <p:ph type="title"/>
          </p:nvPr>
        </p:nvSpPr>
        <p:spPr>
          <a:xfrm>
            <a:off x="1111348" y="152400"/>
            <a:ext cx="10058400" cy="914400"/>
          </a:xfrm>
          <a:noFill/>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Autofit/>
          </a:bodyPr>
          <a:lstStyle/>
          <a:p>
            <a:pPr eaLnBrk="1" hangingPunct="1"/>
            <a:r>
              <a:rPr lang="en-US" altLang="en-US" sz="3400" b="1" dirty="0">
                <a:solidFill>
                  <a:srgbClr val="002060"/>
                </a:solidFill>
                <a:latin typeface="Tahoma" panose="020B0604030504040204" pitchFamily="34" charset="0"/>
                <a:ea typeface="Tahoma" panose="020B0604030504040204" pitchFamily="34" charset="0"/>
                <a:cs typeface="Tahoma" panose="020B0604030504040204" pitchFamily="34" charset="0"/>
              </a:rPr>
              <a:t>Relationships: Not Limited to </a:t>
            </a:r>
            <a:r>
              <a:rPr lang="en-US" alt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Recipient-PC</a:t>
            </a:r>
            <a:endParaRPr lang="en-US" altLang="en-US" sz="34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133125" name="Rectangle 4"/>
          <p:cNvSpPr>
            <a:spLocks noGrp="1" noChangeArrowheads="1"/>
          </p:cNvSpPr>
          <p:nvPr>
            <p:ph type="body" sz="half" idx="1"/>
          </p:nvPr>
        </p:nvSpPr>
        <p:spPr>
          <a:xfrm>
            <a:off x="844063" y="1447800"/>
            <a:ext cx="5636114" cy="5090160"/>
          </a:xfrm>
          <a:noFill/>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fontScale="92500"/>
          </a:bodyPr>
          <a:lstStyle/>
          <a:p>
            <a:pPr eaLnBrk="1" hangingPunct="1">
              <a:lnSpc>
                <a:spcPct val="90000"/>
              </a:lnSpc>
              <a:spcAft>
                <a:spcPct val="10000"/>
              </a:spcAft>
              <a:buClr>
                <a:schemeClr val="tx2"/>
              </a:buClr>
              <a:buFont typeface="Wingdings" panose="05000000000000000000" pitchFamily="2" charset="2"/>
              <a:buChar char="§"/>
            </a:pPr>
            <a:r>
              <a:rPr lang="en-US" altLang="en-US" sz="2700" b="1" dirty="0" smtClean="0">
                <a:latin typeface="Arial" panose="020B0604020202020204" pitchFamily="34" charset="0"/>
                <a:cs typeface="Arial" panose="020B0604020202020204" pitchFamily="34" charset="0"/>
              </a:rPr>
              <a:t>Within the PC:</a:t>
            </a: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Membership</a:t>
            </a: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PC </a:t>
            </a:r>
            <a:r>
              <a:rPr lang="en-US" altLang="en-US" sz="2500" dirty="0">
                <a:latin typeface="Arial" panose="020B0604020202020204" pitchFamily="34" charset="0"/>
                <a:cs typeface="Arial" panose="020B0604020202020204" pitchFamily="34" charset="0"/>
              </a:rPr>
              <a:t>Support staff</a:t>
            </a:r>
          </a:p>
          <a:p>
            <a:pPr eaLnBrk="1" hangingPunct="1">
              <a:lnSpc>
                <a:spcPct val="90000"/>
              </a:lnSpc>
              <a:spcAft>
                <a:spcPct val="10000"/>
              </a:spcAft>
              <a:buClr>
                <a:schemeClr val="tx2"/>
              </a:buClr>
              <a:buFont typeface="Wingdings" panose="05000000000000000000" pitchFamily="2" charset="2"/>
              <a:buChar char="§"/>
            </a:pPr>
            <a:r>
              <a:rPr lang="en-US" altLang="en-US" sz="2700" b="1" dirty="0">
                <a:latin typeface="Arial" panose="020B0604020202020204" pitchFamily="34" charset="0"/>
                <a:cs typeface="Arial" panose="020B0604020202020204" pitchFamily="34" charset="0"/>
              </a:rPr>
              <a:t>Between the PC and: </a:t>
            </a: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Recipient</a:t>
            </a:r>
            <a:endParaRPr lang="en-US" altLang="en-US" sz="2500" dirty="0">
              <a:latin typeface="Arial" panose="020B0604020202020204" pitchFamily="34" charset="0"/>
              <a:cs typeface="Arial" panose="020B0604020202020204" pitchFamily="34" charset="0"/>
            </a:endParaRPr>
          </a:p>
          <a:p>
            <a:pPr lvl="1">
              <a:spcAft>
                <a:spcPct val="10000"/>
              </a:spcAft>
              <a:buClr>
                <a:schemeClr val="tx2"/>
              </a:buClr>
            </a:pPr>
            <a:r>
              <a:rPr lang="en-US" altLang="en-US" sz="2500" dirty="0" smtClean="0">
                <a:latin typeface="Arial" panose="020B0604020202020204" pitchFamily="34" charset="0"/>
                <a:cs typeface="Arial" panose="020B0604020202020204" pitchFamily="34" charset="0"/>
              </a:rPr>
              <a:t>Mayor’s/Board of Supervisors’ Office</a:t>
            </a:r>
            <a:endParaRPr lang="en-US" altLang="en-US" sz="2500" dirty="0">
              <a:latin typeface="Arial" panose="020B0604020202020204" pitchFamily="34" charset="0"/>
              <a:cs typeface="Arial" panose="020B0604020202020204" pitchFamily="34" charset="0"/>
            </a:endParaRPr>
          </a:p>
          <a:p>
            <a:pPr lvl="1" eaLnBrk="1" hangingPunct="1">
              <a:lnSpc>
                <a:spcPct val="90000"/>
              </a:lnSpc>
              <a:spcAft>
                <a:spcPct val="10000"/>
              </a:spcAft>
              <a:buClr>
                <a:schemeClr val="tx2"/>
              </a:buClr>
            </a:pPr>
            <a:r>
              <a:rPr lang="en-US" altLang="en-US" sz="2500" dirty="0">
                <a:latin typeface="Arial" panose="020B0604020202020204" pitchFamily="34" charset="0"/>
                <a:cs typeface="Arial" panose="020B0604020202020204" pitchFamily="34" charset="0"/>
              </a:rPr>
              <a:t>Administrative </a:t>
            </a:r>
            <a:r>
              <a:rPr lang="en-US" altLang="en-US" sz="2500" dirty="0" smtClean="0">
                <a:latin typeface="Arial" panose="020B0604020202020204" pitchFamily="34" charset="0"/>
                <a:cs typeface="Arial" panose="020B0604020202020204" pitchFamily="34" charset="0"/>
              </a:rPr>
              <a:t>Agency (if one exists)</a:t>
            </a:r>
            <a:endParaRPr lang="en-US" altLang="en-US" sz="2500" dirty="0">
              <a:latin typeface="Arial" panose="020B0604020202020204" pitchFamily="34" charset="0"/>
              <a:cs typeface="Arial" panose="020B0604020202020204" pitchFamily="34" charset="0"/>
            </a:endParaRPr>
          </a:p>
          <a:p>
            <a:pPr lvl="1" eaLnBrk="1" hangingPunct="1">
              <a:lnSpc>
                <a:spcPct val="90000"/>
              </a:lnSpc>
              <a:spcAft>
                <a:spcPct val="10000"/>
              </a:spcAft>
              <a:buClr>
                <a:schemeClr val="tx2"/>
              </a:buClr>
            </a:pPr>
            <a:r>
              <a:rPr lang="en-US" altLang="en-US" sz="2500" dirty="0">
                <a:latin typeface="Arial" panose="020B0604020202020204" pitchFamily="34" charset="0"/>
                <a:cs typeface="Arial" panose="020B0604020202020204" pitchFamily="34" charset="0"/>
              </a:rPr>
              <a:t>PLWH community</a:t>
            </a: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Providers of RWHAP Part A services</a:t>
            </a: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Other HIV/AIDS providers</a:t>
            </a:r>
            <a:endParaRPr lang="en-US" altLang="en-US" sz="2500" dirty="0">
              <a:latin typeface="Arial" panose="020B0604020202020204" pitchFamily="34" charset="0"/>
              <a:cs typeface="Arial" panose="020B0604020202020204" pitchFamily="34" charset="0"/>
            </a:endParaRP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HRSA/HAB/DMHAP</a:t>
            </a:r>
            <a:endParaRPr lang="en-US" altLang="en-US" sz="2500" dirty="0">
              <a:latin typeface="Arial" panose="020B0604020202020204" pitchFamily="34" charset="0"/>
              <a:cs typeface="Arial" panose="020B0604020202020204" pitchFamily="34" charset="0"/>
            </a:endParaRPr>
          </a:p>
          <a:p>
            <a:pPr eaLnBrk="1" hangingPunct="1">
              <a:lnSpc>
                <a:spcPct val="90000"/>
              </a:lnSpc>
              <a:spcBef>
                <a:spcPct val="10000"/>
              </a:spcBef>
              <a:spcAft>
                <a:spcPct val="10000"/>
              </a:spcAft>
              <a:buClr>
                <a:schemeClr val="tx2"/>
              </a:buClr>
              <a:buFontTx/>
              <a:buChar char="•"/>
            </a:pPr>
            <a:endParaRPr lang="en-US" altLang="en-US" sz="2400" dirty="0">
              <a:latin typeface="Arial" panose="020B0604020202020204" pitchFamily="34" charset="0"/>
              <a:cs typeface="Arial" panose="020B0604020202020204" pitchFamily="34" charset="0"/>
            </a:endParaRPr>
          </a:p>
        </p:txBody>
      </p:sp>
      <p:sp>
        <p:nvSpPr>
          <p:cNvPr id="133126" name="Rectangle 5"/>
          <p:cNvSpPr>
            <a:spLocks noGrp="1" noChangeArrowheads="1"/>
          </p:cNvSpPr>
          <p:nvPr>
            <p:ph type="body" sz="half" idx="2"/>
          </p:nvPr>
        </p:nvSpPr>
        <p:spPr>
          <a:xfrm>
            <a:off x="6400801" y="1371599"/>
            <a:ext cx="4952999" cy="4790049"/>
          </a:xfrm>
        </p:spPr>
        <p:txBody>
          <a:bodyPr>
            <a:normAutofit/>
          </a:bodyPr>
          <a:lstStyle/>
          <a:p>
            <a:pPr>
              <a:lnSpc>
                <a:spcPct val="100000"/>
              </a:lnSpc>
              <a:spcBef>
                <a:spcPts val="600"/>
              </a:spcBef>
              <a:buClr>
                <a:schemeClr val="tx2"/>
              </a:buClr>
              <a:buFont typeface="Wingdings" panose="05000000000000000000" pitchFamily="2" charset="2"/>
              <a:buChar char="§"/>
            </a:pPr>
            <a:r>
              <a:rPr lang="en-US" altLang="en-US" sz="2500" b="1" dirty="0">
                <a:latin typeface="Arial" panose="020B0604020202020204" pitchFamily="34" charset="0"/>
                <a:cs typeface="Arial" panose="020B0604020202020204" pitchFamily="34" charset="0"/>
              </a:rPr>
              <a:t>Between the </a:t>
            </a:r>
            <a:r>
              <a:rPr lang="en-US" altLang="en-US" sz="2500" b="1" dirty="0" smtClean="0">
                <a:latin typeface="Arial" panose="020B0604020202020204" pitchFamily="34" charset="0"/>
                <a:cs typeface="Arial" panose="020B0604020202020204" pitchFamily="34" charset="0"/>
              </a:rPr>
              <a:t>Recipient </a:t>
            </a:r>
            <a:r>
              <a:rPr lang="en-US" altLang="en-US" sz="2500" b="1" dirty="0">
                <a:latin typeface="Arial" panose="020B0604020202020204" pitchFamily="34" charset="0"/>
                <a:cs typeface="Arial" panose="020B0604020202020204" pitchFamily="34" charset="0"/>
              </a:rPr>
              <a:t>and:</a:t>
            </a:r>
          </a:p>
          <a:p>
            <a:pPr lvl="1" eaLnBrk="1" hangingPunct="1">
              <a:lnSpc>
                <a:spcPct val="100000"/>
              </a:lnSpc>
              <a:spcBef>
                <a:spcPts val="600"/>
              </a:spcBef>
              <a:buClr>
                <a:schemeClr val="tx2"/>
              </a:buClr>
            </a:pPr>
            <a:r>
              <a:rPr lang="en-US" altLang="en-US" sz="2300" dirty="0">
                <a:latin typeface="Arial" panose="020B0604020202020204" pitchFamily="34" charset="0"/>
                <a:cs typeface="Arial" panose="020B0604020202020204" pitchFamily="34" charset="0"/>
              </a:rPr>
              <a:t>Planning Council</a:t>
            </a:r>
          </a:p>
          <a:p>
            <a:pPr lvl="1" eaLnBrk="1" hangingPunct="1">
              <a:lnSpc>
                <a:spcPct val="100000"/>
              </a:lnSpc>
              <a:spcBef>
                <a:spcPts val="600"/>
              </a:spcBef>
              <a:buClr>
                <a:schemeClr val="tx2"/>
              </a:buClr>
            </a:pPr>
            <a:r>
              <a:rPr lang="en-US" altLang="en-US" sz="2300" dirty="0">
                <a:latin typeface="Arial" panose="020B0604020202020204" pitchFamily="34" charset="0"/>
                <a:cs typeface="Arial" panose="020B0604020202020204" pitchFamily="34" charset="0"/>
              </a:rPr>
              <a:t>Administrative </a:t>
            </a:r>
            <a:r>
              <a:rPr lang="en-US" altLang="en-US" sz="2300" dirty="0" smtClean="0">
                <a:latin typeface="Arial" panose="020B0604020202020204" pitchFamily="34" charset="0"/>
                <a:cs typeface="Arial" panose="020B0604020202020204" pitchFamily="34" charset="0"/>
              </a:rPr>
              <a:t>Agency (if one exists)</a:t>
            </a:r>
            <a:endParaRPr lang="en-US" altLang="en-US" sz="2300" dirty="0">
              <a:latin typeface="Arial" panose="020B0604020202020204" pitchFamily="34" charset="0"/>
              <a:cs typeface="Arial" panose="020B0604020202020204" pitchFamily="34" charset="0"/>
            </a:endParaRPr>
          </a:p>
          <a:p>
            <a:pPr lvl="1">
              <a:lnSpc>
                <a:spcPct val="100000"/>
              </a:lnSpc>
              <a:spcBef>
                <a:spcPts val="600"/>
              </a:spcBef>
              <a:buClr>
                <a:schemeClr val="tx2"/>
              </a:buClr>
            </a:pPr>
            <a:r>
              <a:rPr lang="en-US" altLang="en-US" sz="2300" dirty="0" smtClean="0">
                <a:latin typeface="Arial" panose="020B0604020202020204" pitchFamily="34" charset="0"/>
                <a:cs typeface="Arial" panose="020B0604020202020204" pitchFamily="34" charset="0"/>
              </a:rPr>
              <a:t>Mayor’s/Board of Supervisors’ Office</a:t>
            </a:r>
            <a:endParaRPr lang="en-US" altLang="en-US" sz="2300" dirty="0">
              <a:latin typeface="Arial" panose="020B0604020202020204" pitchFamily="34" charset="0"/>
              <a:cs typeface="Arial" panose="020B0604020202020204" pitchFamily="34" charset="0"/>
            </a:endParaRPr>
          </a:p>
          <a:p>
            <a:pPr lvl="1" eaLnBrk="1" hangingPunct="1">
              <a:lnSpc>
                <a:spcPct val="100000"/>
              </a:lnSpc>
              <a:spcBef>
                <a:spcPts val="600"/>
              </a:spcBef>
              <a:buClr>
                <a:schemeClr val="tx2"/>
              </a:buClr>
            </a:pPr>
            <a:r>
              <a:rPr lang="en-US" altLang="en-US" sz="2300" dirty="0">
                <a:latin typeface="Arial" panose="020B0604020202020204" pitchFamily="34" charset="0"/>
                <a:cs typeface="Arial" panose="020B0604020202020204" pitchFamily="34" charset="0"/>
              </a:rPr>
              <a:t>PLWH Community </a:t>
            </a:r>
          </a:p>
          <a:p>
            <a:pPr lvl="1" eaLnBrk="1" hangingPunct="1">
              <a:lnSpc>
                <a:spcPct val="100000"/>
              </a:lnSpc>
              <a:spcBef>
                <a:spcPts val="600"/>
              </a:spcBef>
              <a:buClr>
                <a:schemeClr val="tx2"/>
              </a:buClr>
            </a:pPr>
            <a:r>
              <a:rPr lang="en-US" altLang="en-US" sz="2300" dirty="0" smtClean="0">
                <a:latin typeface="Arial" panose="020B0604020202020204" pitchFamily="34" charset="0"/>
                <a:cs typeface="Arial" panose="020B0604020202020204" pitchFamily="34" charset="0"/>
              </a:rPr>
              <a:t>Providers of RWHAP Part A services</a:t>
            </a:r>
          </a:p>
          <a:p>
            <a:pPr lvl="1" eaLnBrk="1" hangingPunct="1">
              <a:lnSpc>
                <a:spcPct val="100000"/>
              </a:lnSpc>
              <a:spcBef>
                <a:spcPts val="600"/>
              </a:spcBef>
              <a:buClr>
                <a:schemeClr val="tx2"/>
              </a:buClr>
            </a:pPr>
            <a:r>
              <a:rPr lang="en-US" altLang="en-US" sz="2300" dirty="0" smtClean="0">
                <a:latin typeface="Arial" panose="020B0604020202020204" pitchFamily="34" charset="0"/>
                <a:cs typeface="Arial" panose="020B0604020202020204" pitchFamily="34" charset="0"/>
              </a:rPr>
              <a:t>Other HIV/AIDS providers</a:t>
            </a:r>
            <a:endParaRPr lang="en-US" altLang="en-US" sz="2300" dirty="0">
              <a:latin typeface="Arial" panose="020B0604020202020204" pitchFamily="34" charset="0"/>
              <a:cs typeface="Arial" panose="020B0604020202020204" pitchFamily="34" charset="0"/>
            </a:endParaRPr>
          </a:p>
          <a:p>
            <a:pPr lvl="1" eaLnBrk="1" hangingPunct="1">
              <a:lnSpc>
                <a:spcPct val="100000"/>
              </a:lnSpc>
              <a:spcBef>
                <a:spcPts val="600"/>
              </a:spcBef>
              <a:buClr>
                <a:schemeClr val="tx2"/>
              </a:buClr>
            </a:pPr>
            <a:r>
              <a:rPr lang="en-US" altLang="en-US" sz="2300" dirty="0" smtClean="0">
                <a:latin typeface="Arial" panose="020B0604020202020204" pitchFamily="34" charset="0"/>
                <a:cs typeface="Arial" panose="020B0604020202020204" pitchFamily="34" charset="0"/>
              </a:rPr>
              <a:t>HRSA/HAB/DMHAP</a:t>
            </a:r>
            <a:endParaRPr lang="en-US" altLang="en-US" sz="2300" dirty="0">
              <a:latin typeface="Arial" panose="020B0604020202020204" pitchFamily="34" charset="0"/>
              <a:cs typeface="Arial" panose="020B0604020202020204" pitchFamily="34" charset="0"/>
            </a:endParaRPr>
          </a:p>
        </p:txBody>
      </p:sp>
      <p:cxnSp>
        <p:nvCxnSpPr>
          <p:cNvPr id="7" name="Straight Connector 6" descr="line" title="line"/>
          <p:cNvCxnSpPr/>
          <p:nvPr/>
        </p:nvCxnSpPr>
        <p:spPr>
          <a:xfrm>
            <a:off x="703385" y="111954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31383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 Points between the PC and Recipient</a:t>
            </a:r>
            <a:endParaRPr lang="en-US" dirty="0"/>
          </a:p>
        </p:txBody>
      </p:sp>
      <p:sp>
        <p:nvSpPr>
          <p:cNvPr id="3" name="Content Placeholder 2"/>
          <p:cNvSpPr>
            <a:spLocks noGrp="1"/>
          </p:cNvSpPr>
          <p:nvPr>
            <p:ph idx="1"/>
          </p:nvPr>
        </p:nvSpPr>
        <p:spPr>
          <a:xfrm>
            <a:off x="838200" y="1993265"/>
            <a:ext cx="10515600" cy="4351338"/>
          </a:xfrm>
        </p:spPr>
        <p:txBody>
          <a:bodyPr/>
          <a:lstStyle/>
          <a:p>
            <a:r>
              <a:rPr lang="en-US" dirty="0" smtClean="0"/>
              <a:t>“Pressure points” are situations that can cause tension or conflict between the PC and recipient</a:t>
            </a:r>
          </a:p>
          <a:p>
            <a:r>
              <a:rPr lang="en-US" dirty="0" smtClean="0"/>
              <a:t>Some pressure points are natural and should be expected</a:t>
            </a:r>
          </a:p>
          <a:p>
            <a:r>
              <a:rPr lang="en-US" dirty="0" smtClean="0"/>
              <a:t>Pressure points should be predicted where possible, so they can be minimized or resolved before becoming significant points of conflict</a:t>
            </a:r>
          </a:p>
          <a:p>
            <a:r>
              <a:rPr lang="en-US" dirty="0" smtClean="0"/>
              <a:t>For example: because both recipient and PC support funding come from the up to 10% of funds allocated for administration, there is normally some tension in terms of how much funding should be made available to the PC</a:t>
            </a:r>
          </a:p>
          <a:p>
            <a:pPr marL="0" indent="0">
              <a:buNone/>
            </a:pPr>
            <a:endParaRPr lang="en-US" dirty="0" smtClean="0"/>
          </a:p>
          <a:p>
            <a:endParaRPr lang="en-US" dirty="0" smtClean="0"/>
          </a:p>
          <a:p>
            <a:pPr marL="0" indent="0">
              <a:buNone/>
            </a:pPr>
            <a:endParaRPr lang="en-US" dirty="0"/>
          </a:p>
        </p:txBody>
      </p:sp>
      <p:cxnSp>
        <p:nvCxnSpPr>
          <p:cNvPr id="4" name="Straight Connector 3" descr="line" title="line"/>
          <p:cNvCxnSpPr/>
          <p:nvPr/>
        </p:nvCxnSpPr>
        <p:spPr>
          <a:xfrm>
            <a:off x="703385" y="1667236"/>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E044F06C-710B-423D-81B0-D36C48F34B57}" type="slidenum">
              <a:rPr lang="en-US" smtClean="0"/>
              <a:t>12</a:t>
            </a:fld>
            <a:endParaRPr lang="en-US" dirty="0"/>
          </a:p>
        </p:txBody>
      </p:sp>
    </p:spTree>
    <p:extLst>
      <p:ext uri="{BB962C8B-B14F-4D97-AF65-F5344CB8AC3E}">
        <p14:creationId xmlns:p14="http://schemas.microsoft.com/office/powerpoint/2010/main" val="1293531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748E08-09D3-4559-9EFF-05FE3C13D267}" type="slidenum">
              <a:rPr lang="en-US" altLang="en-US"/>
              <a:pPr/>
              <a:t>13</a:t>
            </a:fld>
            <a:endParaRPr lang="en-US" altLang="en-US" dirty="0"/>
          </a:p>
        </p:txBody>
      </p:sp>
      <p:sp>
        <p:nvSpPr>
          <p:cNvPr id="137219" name="Rectangle 2"/>
          <p:cNvSpPr>
            <a:spLocks noGrp="1" noChangeArrowheads="1"/>
          </p:cNvSpPr>
          <p:nvPr>
            <p:ph type="title"/>
          </p:nvPr>
        </p:nvSpPr>
        <p:spPr/>
        <p:txBody>
          <a:bodyPr/>
          <a:lstStyle/>
          <a:p>
            <a:pPr eaLnBrk="1" hangingPunct="1"/>
            <a:r>
              <a:rPr lang="en-US" altLang="en-US" sz="3600" dirty="0"/>
              <a:t>Causes of Relationship Problems</a:t>
            </a:r>
          </a:p>
        </p:txBody>
      </p:sp>
      <p:sp>
        <p:nvSpPr>
          <p:cNvPr id="137220" name="Rectangle 3"/>
          <p:cNvSpPr>
            <a:spLocks noGrp="1" noChangeArrowheads="1"/>
          </p:cNvSpPr>
          <p:nvPr>
            <p:ph type="body" idx="1"/>
          </p:nvPr>
        </p:nvSpPr>
        <p:spPr>
          <a:xfrm>
            <a:off x="838200" y="1625955"/>
            <a:ext cx="10515600" cy="4631446"/>
          </a:xfrm>
        </p:spPr>
        <p:txBody>
          <a:bodyPr>
            <a:normAutofit fontScale="92500" lnSpcReduction="10000"/>
          </a:bodyPr>
          <a:lstStyle/>
          <a:p>
            <a:pPr eaLnBrk="1" hangingPunct="1">
              <a:lnSpc>
                <a:spcPct val="110000"/>
              </a:lnSpc>
            </a:pPr>
            <a:r>
              <a:rPr lang="en-US" altLang="en-US" dirty="0"/>
              <a:t>Different views of what is right or desirable</a:t>
            </a:r>
          </a:p>
          <a:p>
            <a:pPr eaLnBrk="1" hangingPunct="1">
              <a:lnSpc>
                <a:spcPct val="110000"/>
              </a:lnSpc>
            </a:pPr>
            <a:r>
              <a:rPr lang="en-US" altLang="en-US" dirty="0"/>
              <a:t>Determination to get a specific result, regardless of the views of the other group</a:t>
            </a:r>
          </a:p>
          <a:p>
            <a:pPr eaLnBrk="1" hangingPunct="1">
              <a:lnSpc>
                <a:spcPct val="90000"/>
              </a:lnSpc>
            </a:pPr>
            <a:r>
              <a:rPr lang="en-US" altLang="en-US" dirty="0"/>
              <a:t>Passion for making </a:t>
            </a:r>
            <a:r>
              <a:rPr lang="en-US" altLang="en-US" dirty="0" smtClean="0"/>
              <a:t>change</a:t>
            </a:r>
          </a:p>
          <a:p>
            <a:pPr eaLnBrk="1" hangingPunct="1">
              <a:lnSpc>
                <a:spcPct val="90000"/>
              </a:lnSpc>
            </a:pPr>
            <a:r>
              <a:rPr lang="en-US" altLang="en-US" dirty="0" smtClean="0"/>
              <a:t>Desire to control resources</a:t>
            </a:r>
            <a:endParaRPr lang="en-US" altLang="en-US" dirty="0"/>
          </a:p>
          <a:p>
            <a:pPr eaLnBrk="1" hangingPunct="1">
              <a:lnSpc>
                <a:spcPct val="110000"/>
              </a:lnSpc>
            </a:pPr>
            <a:r>
              <a:rPr lang="en-US" altLang="en-US" dirty="0"/>
              <a:t>Insufficient knowledge of Ryan White </a:t>
            </a:r>
            <a:r>
              <a:rPr lang="en-US" altLang="en-US" dirty="0" smtClean="0"/>
              <a:t>HIV/AIDS Program </a:t>
            </a:r>
            <a:r>
              <a:rPr lang="en-US" altLang="en-US" dirty="0"/>
              <a:t>and its </a:t>
            </a:r>
            <a:r>
              <a:rPr lang="en-US" altLang="en-US" dirty="0" smtClean="0"/>
              <a:t>rules – including the roles of both entities</a:t>
            </a:r>
            <a:endParaRPr lang="en-US" altLang="en-US" dirty="0"/>
          </a:p>
          <a:p>
            <a:pPr eaLnBrk="1" hangingPunct="1">
              <a:lnSpc>
                <a:spcPct val="90000"/>
              </a:lnSpc>
            </a:pPr>
            <a:r>
              <a:rPr lang="en-US" altLang="en-US" dirty="0"/>
              <a:t>Real or perceived lack of mutual respect</a:t>
            </a:r>
          </a:p>
          <a:p>
            <a:pPr eaLnBrk="1" hangingPunct="1">
              <a:lnSpc>
                <a:spcPct val="90000"/>
              </a:lnSpc>
            </a:pPr>
            <a:r>
              <a:rPr lang="en-US" altLang="en-US" dirty="0"/>
              <a:t>Personality clashes</a:t>
            </a:r>
          </a:p>
          <a:p>
            <a:pPr eaLnBrk="1" hangingPunct="1">
              <a:lnSpc>
                <a:spcPct val="90000"/>
              </a:lnSpc>
            </a:pPr>
            <a:r>
              <a:rPr lang="en-US" altLang="en-US" dirty="0"/>
              <a:t>Belief that the other group has not observed boundaries</a:t>
            </a:r>
          </a:p>
          <a:p>
            <a:pPr eaLnBrk="1" hangingPunct="1">
              <a:lnSpc>
                <a:spcPct val="90000"/>
              </a:lnSpc>
              <a:buFont typeface="Wingdings" panose="05000000000000000000" pitchFamily="2" charset="2"/>
              <a:buNone/>
            </a:pPr>
            <a:endParaRPr lang="en-US" altLang="en-US" dirty="0"/>
          </a:p>
        </p:txBody>
      </p:sp>
      <p:cxnSp>
        <p:nvCxnSpPr>
          <p:cNvPr id="5" name="Straight Connector 4" descr="line" title="line"/>
          <p:cNvCxnSpPr/>
          <p:nvPr/>
        </p:nvCxnSpPr>
        <p:spPr>
          <a:xfrm>
            <a:off x="703385" y="137393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932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2BE185-3280-477E-BC42-E6451E7C7F52}" type="slidenum">
              <a:rPr lang="en-US" altLang="en-US"/>
              <a:pPr/>
              <a:t>14</a:t>
            </a:fld>
            <a:endParaRPr lang="en-US" altLang="en-US" dirty="0"/>
          </a:p>
        </p:txBody>
      </p:sp>
      <p:sp>
        <p:nvSpPr>
          <p:cNvPr id="135172" name="Rectangle 3" descr="border" title="border"/>
          <p:cNvSpPr>
            <a:spLocks noGrp="1" noChangeArrowheads="1"/>
          </p:cNvSpPr>
          <p:nvPr>
            <p:ph type="body" idx="1"/>
          </p:nvPr>
        </p:nvSpPr>
        <p:spPr>
          <a:xfrm>
            <a:off x="2301240" y="2429022"/>
            <a:ext cx="7117080" cy="2910840"/>
          </a:xfrm>
          <a:noFill/>
          <a:ln w="28575">
            <a:solidFill>
              <a:srgbClr val="002060"/>
            </a:solidFill>
            <a:miter lim="800000"/>
            <a:headEnd/>
            <a:tailEnd/>
          </a:ln>
        </p:spPr>
        <p:txBody>
          <a:bodyPr vert="horz" lIns="90488" tIns="44450" rIns="90488" bIns="44450" rtlCol="0">
            <a:normAutofit/>
          </a:bodyPr>
          <a:lstStyle/>
          <a:p>
            <a:pPr marL="533400" indent="-533400">
              <a:lnSpc>
                <a:spcPct val="100000"/>
              </a:lnSpc>
              <a:spcBef>
                <a:spcPct val="10000"/>
              </a:spcBef>
              <a:spcAft>
                <a:spcPct val="10000"/>
              </a:spcAft>
              <a:buClr>
                <a:schemeClr val="tx2"/>
              </a:buClr>
              <a:buSzPct val="105000"/>
            </a:pPr>
            <a:r>
              <a:rPr lang="en-US" altLang="en-US" dirty="0"/>
              <a:t>Work with 1-2 other people</a:t>
            </a:r>
          </a:p>
          <a:p>
            <a:pPr marL="533400" indent="-533400">
              <a:lnSpc>
                <a:spcPct val="100000"/>
              </a:lnSpc>
              <a:spcBef>
                <a:spcPct val="10000"/>
              </a:spcBef>
              <a:spcAft>
                <a:spcPct val="10000"/>
              </a:spcAft>
              <a:buClr>
                <a:schemeClr val="tx2"/>
              </a:buClr>
              <a:buSzPct val="105000"/>
            </a:pPr>
            <a:r>
              <a:rPr lang="en-US" altLang="en-US" dirty="0"/>
              <a:t>Identify and describe what you see as 2-3 key current pressure points between the </a:t>
            </a:r>
            <a:r>
              <a:rPr lang="en-US" altLang="en-US" dirty="0" smtClean="0"/>
              <a:t>PC </a:t>
            </a:r>
            <a:r>
              <a:rPr lang="en-US" altLang="en-US" dirty="0"/>
              <a:t>and </a:t>
            </a:r>
            <a:r>
              <a:rPr lang="en-US" altLang="en-US" dirty="0" smtClean="0"/>
              <a:t>recipient</a:t>
            </a:r>
          </a:p>
          <a:p>
            <a:pPr marL="533400" indent="-533400">
              <a:lnSpc>
                <a:spcPct val="100000"/>
              </a:lnSpc>
              <a:spcBef>
                <a:spcPct val="10000"/>
              </a:spcBef>
              <a:spcAft>
                <a:spcPct val="10000"/>
              </a:spcAft>
              <a:buClr>
                <a:schemeClr val="tx2"/>
              </a:buClr>
              <a:buSzPct val="105000"/>
            </a:pPr>
            <a:r>
              <a:rPr lang="en-US" altLang="en-US" dirty="0" smtClean="0"/>
              <a:t>Be </a:t>
            </a:r>
            <a:r>
              <a:rPr lang="en-US" altLang="en-US" dirty="0"/>
              <a:t>prepared to share your list </a:t>
            </a:r>
          </a:p>
        </p:txBody>
      </p:sp>
      <p:sp>
        <p:nvSpPr>
          <p:cNvPr id="135173" name="Rectangle 4"/>
          <p:cNvSpPr>
            <a:spLocks noGrp="1" noChangeArrowheads="1"/>
          </p:cNvSpPr>
          <p:nvPr>
            <p:ph type="title"/>
          </p:nvPr>
        </p:nvSpPr>
        <p:spPr>
          <a:xfrm>
            <a:off x="2667000" y="304800"/>
            <a:ext cx="7010400" cy="1524000"/>
          </a:xfrm>
          <a:noFill/>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fontScale="90000"/>
          </a:bodyPr>
          <a:lstStyle/>
          <a:p>
            <a:pPr eaLnBrk="1" hangingPunct="1"/>
            <a:r>
              <a:rPr lang="en-US" altLang="en-US" sz="3600" dirty="0" smtClean="0"/>
              <a:t>Small-Group Discussion: Identifying </a:t>
            </a:r>
            <a:r>
              <a:rPr lang="en-US" altLang="en-US" sz="3600" dirty="0"/>
              <a:t>“Pressure Points” between PC and </a:t>
            </a:r>
            <a:r>
              <a:rPr lang="en-US" altLang="en-US" sz="3600" dirty="0" smtClean="0"/>
              <a:t>Recipient</a:t>
            </a:r>
            <a:endParaRPr lang="en-US" altLang="en-US" sz="3600" dirty="0"/>
          </a:p>
        </p:txBody>
      </p:sp>
      <p:cxnSp>
        <p:nvCxnSpPr>
          <p:cNvPr id="6" name="Straight Connector 5" descr="line" title="line"/>
          <p:cNvCxnSpPr/>
          <p:nvPr/>
        </p:nvCxnSpPr>
        <p:spPr>
          <a:xfrm>
            <a:off x="700613" y="1828800"/>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7" name="Content Placeholder 7" descr="two people sitting at a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160434" y="4428979"/>
            <a:ext cx="1821766" cy="1821766"/>
          </a:xfrm>
          <a:prstGeom prst="rect">
            <a:avLst/>
          </a:prstGeom>
          <a:ln w="28575">
            <a:solidFill>
              <a:srgbClr val="002060"/>
            </a:solidFill>
            <a:miter lim="800000"/>
            <a:headEnd/>
            <a:tailEnd/>
          </a:ln>
        </p:spPr>
      </p:pic>
    </p:spTree>
    <p:extLst>
      <p:ext uri="{BB962C8B-B14F-4D97-AF65-F5344CB8AC3E}">
        <p14:creationId xmlns:p14="http://schemas.microsoft.com/office/powerpoint/2010/main" val="332666410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CC1A58-7882-407A-A7AB-DEADE53E8AAD}" type="slidenum">
              <a:rPr lang="en-US" altLang="en-US"/>
              <a:pPr/>
              <a:t>15</a:t>
            </a:fld>
            <a:endParaRPr lang="en-US" altLang="en-US" dirty="0"/>
          </a:p>
        </p:txBody>
      </p:sp>
      <p:sp>
        <p:nvSpPr>
          <p:cNvPr id="140292" name="Rectangle 3"/>
          <p:cNvSpPr>
            <a:spLocks noGrp="1" noChangeArrowheads="1"/>
          </p:cNvSpPr>
          <p:nvPr>
            <p:ph type="body" idx="1"/>
          </p:nvPr>
        </p:nvSpPr>
        <p:spPr>
          <a:xfrm>
            <a:off x="829995" y="1026942"/>
            <a:ext cx="10523806" cy="5514535"/>
          </a:xfrm>
          <a:noFill/>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numCol="2" rtlCol="0">
            <a:normAutofit/>
          </a:bodyPr>
          <a:lstStyle/>
          <a:p>
            <a:pPr eaLnBrk="1" hangingPunct="1">
              <a:lnSpc>
                <a:spcPct val="95000"/>
              </a:lnSpc>
              <a:spcBef>
                <a:spcPts val="0"/>
              </a:spcBef>
              <a:buClr>
                <a:schemeClr val="tx1"/>
              </a:buClr>
              <a:buFontTx/>
              <a:buNone/>
            </a:pPr>
            <a:r>
              <a:rPr lang="en-US" altLang="en-US" sz="2600" b="1" dirty="0" smtClean="0">
                <a:solidFill>
                  <a:srgbClr val="002060"/>
                </a:solidFill>
              </a:rPr>
              <a:t>   Local standards &amp; </a:t>
            </a:r>
            <a:r>
              <a:rPr lang="en-US" altLang="en-US" sz="2600" b="1" dirty="0">
                <a:solidFill>
                  <a:srgbClr val="002060"/>
                </a:solidFill>
              </a:rPr>
              <a:t>behavior, </a:t>
            </a:r>
            <a:r>
              <a:rPr lang="en-US" altLang="en-US" sz="2600" b="1" dirty="0" smtClean="0">
                <a:solidFill>
                  <a:srgbClr val="002060"/>
                </a:solidFill>
              </a:rPr>
              <a:t>  including</a:t>
            </a:r>
            <a:r>
              <a:rPr lang="en-US" altLang="en-US" b="1" dirty="0">
                <a:solidFill>
                  <a:srgbClr val="002060"/>
                </a:solidFill>
              </a:rPr>
              <a:t>:</a:t>
            </a:r>
          </a:p>
          <a:p>
            <a:pPr>
              <a:lnSpc>
                <a:spcPct val="95000"/>
              </a:lnSpc>
              <a:spcBef>
                <a:spcPct val="10000"/>
              </a:spcBef>
            </a:pPr>
            <a:r>
              <a:rPr lang="en-US" altLang="en-US" sz="2400" dirty="0"/>
              <a:t>Code of conduct</a:t>
            </a:r>
          </a:p>
          <a:p>
            <a:pPr>
              <a:lnSpc>
                <a:spcPct val="95000"/>
              </a:lnSpc>
              <a:spcBef>
                <a:spcPct val="10000"/>
              </a:spcBef>
            </a:pPr>
            <a:r>
              <a:rPr lang="en-US" altLang="en-US" sz="2400" dirty="0"/>
              <a:t>Ethical behavior</a:t>
            </a:r>
          </a:p>
          <a:p>
            <a:pPr>
              <a:lnSpc>
                <a:spcPct val="95000"/>
              </a:lnSpc>
              <a:spcBef>
                <a:spcPct val="10000"/>
              </a:spcBef>
              <a:spcAft>
                <a:spcPts val="600"/>
              </a:spcAft>
            </a:pPr>
            <a:r>
              <a:rPr lang="en-US" altLang="en-US" sz="2400" dirty="0" smtClean="0"/>
              <a:t>Leadership: roles and behavior </a:t>
            </a:r>
          </a:p>
          <a:p>
            <a:pPr marL="0" indent="0" eaLnBrk="1" hangingPunct="1">
              <a:lnSpc>
                <a:spcPct val="95000"/>
              </a:lnSpc>
              <a:spcBef>
                <a:spcPct val="10000"/>
              </a:spcBef>
              <a:spcAft>
                <a:spcPts val="600"/>
              </a:spcAft>
              <a:buClr>
                <a:schemeClr val="tx1"/>
              </a:buClr>
              <a:buNone/>
            </a:pPr>
            <a:r>
              <a:rPr lang="en-US" altLang="en-US" sz="2600" b="1" dirty="0" smtClean="0">
                <a:solidFill>
                  <a:srgbClr val="002060"/>
                </a:solidFill>
              </a:rPr>
              <a:t>  Federal guidance</a:t>
            </a:r>
            <a:r>
              <a:rPr lang="en-US" altLang="en-US" b="1" dirty="0" smtClean="0">
                <a:solidFill>
                  <a:srgbClr val="002060"/>
                </a:solidFill>
              </a:rPr>
              <a:t>:</a:t>
            </a:r>
          </a:p>
          <a:p>
            <a:pPr>
              <a:lnSpc>
                <a:spcPct val="100000"/>
              </a:lnSpc>
              <a:spcBef>
                <a:spcPts val="12"/>
              </a:spcBef>
            </a:pPr>
            <a:r>
              <a:rPr lang="en-US" altLang="en-US" sz="2400" dirty="0" smtClean="0"/>
              <a:t>Ryan White and other federal legislation</a:t>
            </a:r>
          </a:p>
          <a:p>
            <a:pPr>
              <a:lnSpc>
                <a:spcPct val="100000"/>
              </a:lnSpc>
              <a:spcBef>
                <a:spcPts val="12"/>
              </a:spcBef>
            </a:pPr>
            <a:r>
              <a:rPr lang="en-US" altLang="en-US" sz="2400" dirty="0" smtClean="0"/>
              <a:t>HRSA guidance – in policies, letters, application guidance, manuals and guides, National Monitoring Standards</a:t>
            </a:r>
          </a:p>
          <a:p>
            <a:pPr>
              <a:lnSpc>
                <a:spcPct val="100000"/>
              </a:lnSpc>
              <a:spcBef>
                <a:spcPts val="12"/>
              </a:spcBef>
            </a:pPr>
            <a:r>
              <a:rPr lang="en-US" altLang="en-US" sz="2400" dirty="0" smtClean="0"/>
              <a:t>Sound practice</a:t>
            </a:r>
          </a:p>
          <a:p>
            <a:pPr eaLnBrk="1" hangingPunct="1">
              <a:lnSpc>
                <a:spcPct val="95000"/>
              </a:lnSpc>
              <a:spcBef>
                <a:spcPct val="10000"/>
              </a:spcBef>
              <a:buClr>
                <a:schemeClr val="tx1"/>
              </a:buClr>
              <a:buFont typeface="Wingdings" panose="05000000000000000000" pitchFamily="2" charset="2"/>
              <a:buNone/>
            </a:pPr>
            <a:r>
              <a:rPr lang="en-US" altLang="en-US" sz="2600" b="1" dirty="0" smtClean="0">
                <a:solidFill>
                  <a:srgbClr val="002060"/>
                </a:solidFill>
              </a:rPr>
              <a:t>  Policies </a:t>
            </a:r>
            <a:r>
              <a:rPr lang="en-US" altLang="en-US" sz="2600" b="1" dirty="0">
                <a:solidFill>
                  <a:srgbClr val="002060"/>
                </a:solidFill>
              </a:rPr>
              <a:t>and procedures </a:t>
            </a:r>
            <a:endParaRPr lang="en-US" altLang="en-US" sz="2600" b="1" dirty="0" smtClean="0">
              <a:solidFill>
                <a:srgbClr val="002060"/>
              </a:solidFill>
            </a:endParaRPr>
          </a:p>
          <a:p>
            <a:pPr eaLnBrk="1" hangingPunct="1">
              <a:lnSpc>
                <a:spcPct val="95000"/>
              </a:lnSpc>
              <a:spcBef>
                <a:spcPts val="0"/>
              </a:spcBef>
              <a:buClr>
                <a:schemeClr val="tx1"/>
              </a:buClr>
              <a:buFont typeface="Wingdings" panose="05000000000000000000" pitchFamily="2" charset="2"/>
              <a:buNone/>
            </a:pPr>
            <a:r>
              <a:rPr lang="en-US" altLang="en-US" sz="2600" b="1" dirty="0" smtClean="0">
                <a:solidFill>
                  <a:srgbClr val="002060"/>
                </a:solidFill>
              </a:rPr>
              <a:t>  such </a:t>
            </a:r>
            <a:r>
              <a:rPr lang="en-US" altLang="en-US" sz="2600" b="1" dirty="0">
                <a:solidFill>
                  <a:srgbClr val="002060"/>
                </a:solidFill>
              </a:rPr>
              <a:t>as:</a:t>
            </a:r>
          </a:p>
          <a:p>
            <a:pPr eaLnBrk="1" hangingPunct="1">
              <a:lnSpc>
                <a:spcPct val="100000"/>
              </a:lnSpc>
              <a:spcBef>
                <a:spcPts val="12"/>
              </a:spcBef>
            </a:pPr>
            <a:r>
              <a:rPr lang="en-US" altLang="en-US" sz="2400" dirty="0"/>
              <a:t>Bylaws</a:t>
            </a:r>
          </a:p>
          <a:p>
            <a:pPr eaLnBrk="1" hangingPunct="1">
              <a:lnSpc>
                <a:spcPct val="100000"/>
              </a:lnSpc>
              <a:spcBef>
                <a:spcPts val="12"/>
              </a:spcBef>
            </a:pPr>
            <a:r>
              <a:rPr lang="en-US" altLang="en-US" sz="2400" dirty="0"/>
              <a:t>Memorandum of Understanding (MOU)</a:t>
            </a:r>
          </a:p>
          <a:p>
            <a:pPr eaLnBrk="1" hangingPunct="1">
              <a:lnSpc>
                <a:spcPct val="100000"/>
              </a:lnSpc>
              <a:spcBef>
                <a:spcPts val="12"/>
              </a:spcBef>
            </a:pPr>
            <a:r>
              <a:rPr lang="en-US" altLang="en-US" sz="2400" dirty="0"/>
              <a:t>Conflict of interest policies</a:t>
            </a:r>
          </a:p>
          <a:p>
            <a:pPr eaLnBrk="1" hangingPunct="1">
              <a:lnSpc>
                <a:spcPct val="100000"/>
              </a:lnSpc>
              <a:spcBef>
                <a:spcPts val="12"/>
              </a:spcBef>
            </a:pPr>
            <a:r>
              <a:rPr lang="en-US" altLang="en-US" sz="2400" dirty="0"/>
              <a:t>Grievance procedures</a:t>
            </a:r>
          </a:p>
          <a:p>
            <a:pPr eaLnBrk="1" hangingPunct="1">
              <a:lnSpc>
                <a:spcPct val="100000"/>
              </a:lnSpc>
              <a:spcBef>
                <a:spcPts val="12"/>
              </a:spcBef>
            </a:pPr>
            <a:r>
              <a:rPr lang="en-US" altLang="en-US" sz="2400" dirty="0"/>
              <a:t>Alternative dispute resolution methods</a:t>
            </a:r>
          </a:p>
          <a:p>
            <a:pPr marL="0" indent="0" eaLnBrk="1" hangingPunct="1">
              <a:lnSpc>
                <a:spcPct val="90000"/>
              </a:lnSpc>
              <a:spcBef>
                <a:spcPct val="10000"/>
              </a:spcBef>
              <a:spcAft>
                <a:spcPct val="10000"/>
              </a:spcAft>
              <a:buClr>
                <a:schemeClr val="tx2"/>
              </a:buClr>
              <a:buNone/>
            </a:pPr>
            <a:endParaRPr lang="en-US" altLang="en-US" dirty="0"/>
          </a:p>
        </p:txBody>
      </p:sp>
      <p:sp>
        <p:nvSpPr>
          <p:cNvPr id="140293" name="Rectangle 4"/>
          <p:cNvSpPr>
            <a:spLocks noGrp="1" noChangeArrowheads="1"/>
          </p:cNvSpPr>
          <p:nvPr>
            <p:ph type="title"/>
          </p:nvPr>
        </p:nvSpPr>
        <p:spPr>
          <a:xfrm>
            <a:off x="1057811" y="66822"/>
            <a:ext cx="10274496" cy="831850"/>
          </a:xfrm>
          <a:noFill/>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eaLnBrk="1" hangingPunct="1"/>
            <a:r>
              <a:rPr lang="en-US" altLang="en-US" dirty="0" smtClean="0"/>
              <a:t>Tools for Addressing Pressure Points</a:t>
            </a:r>
          </a:p>
        </p:txBody>
      </p:sp>
      <p:cxnSp>
        <p:nvCxnSpPr>
          <p:cNvPr id="6" name="Straight Connector 5" descr="line" title="line"/>
          <p:cNvCxnSpPr/>
          <p:nvPr/>
        </p:nvCxnSpPr>
        <p:spPr>
          <a:xfrm>
            <a:off x="681892" y="893976"/>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00081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4B7610-695D-4155-A9D3-0A7D350E9E49}" type="slidenum">
              <a:rPr lang="en-US" altLang="en-US"/>
              <a:pPr/>
              <a:t>16</a:t>
            </a:fld>
            <a:endParaRPr lang="en-US" altLang="en-US" dirty="0"/>
          </a:p>
        </p:txBody>
      </p:sp>
      <p:sp>
        <p:nvSpPr>
          <p:cNvPr id="144387" name="Rectangle 2"/>
          <p:cNvSpPr>
            <a:spLocks noGrp="1" noChangeArrowheads="1"/>
          </p:cNvSpPr>
          <p:nvPr>
            <p:ph type="title"/>
          </p:nvPr>
        </p:nvSpPr>
        <p:spPr>
          <a:xfrm>
            <a:off x="670560" y="228600"/>
            <a:ext cx="10789920" cy="1143000"/>
          </a:xfrm>
        </p:spPr>
        <p:txBody>
          <a:bodyPr>
            <a:normAutofit fontScale="90000"/>
          </a:bodyPr>
          <a:lstStyle/>
          <a:p>
            <a:pPr eaLnBrk="1" hangingPunct="1">
              <a:lnSpc>
                <a:spcPct val="100000"/>
              </a:lnSpc>
            </a:pPr>
            <a:r>
              <a:rPr lang="en-US" altLang="en-US" sz="3600" dirty="0" smtClean="0"/>
              <a:t>Using Leadership </a:t>
            </a:r>
            <a:r>
              <a:rPr lang="en-US" altLang="en-US" sz="3600" dirty="0"/>
              <a:t>&amp; Communication to Address Pressure Points</a:t>
            </a:r>
          </a:p>
        </p:txBody>
      </p:sp>
      <p:sp>
        <p:nvSpPr>
          <p:cNvPr id="144388" name="Rectangle 3"/>
          <p:cNvSpPr>
            <a:spLocks noGrp="1" noChangeArrowheads="1"/>
          </p:cNvSpPr>
          <p:nvPr>
            <p:ph type="body" idx="1"/>
          </p:nvPr>
        </p:nvSpPr>
        <p:spPr>
          <a:xfrm>
            <a:off x="670560" y="1533377"/>
            <a:ext cx="10683240" cy="4822971"/>
          </a:xfrm>
        </p:spPr>
        <p:txBody>
          <a:bodyPr>
            <a:normAutofit/>
          </a:bodyPr>
          <a:lstStyle/>
          <a:p>
            <a:pPr eaLnBrk="1" hangingPunct="1">
              <a:lnSpc>
                <a:spcPct val="100000"/>
              </a:lnSpc>
              <a:spcBef>
                <a:spcPts val="400"/>
              </a:spcBef>
              <a:buClr>
                <a:schemeClr val="tx1"/>
              </a:buClr>
            </a:pPr>
            <a:r>
              <a:rPr lang="en-US" altLang="en-US" sz="2600" dirty="0"/>
              <a:t>Create a safe </a:t>
            </a:r>
            <a:r>
              <a:rPr lang="en-US" altLang="en-US" sz="2600" dirty="0" smtClean="0"/>
              <a:t>environment</a:t>
            </a:r>
          </a:p>
          <a:p>
            <a:pPr eaLnBrk="1" hangingPunct="1">
              <a:lnSpc>
                <a:spcPct val="100000"/>
              </a:lnSpc>
              <a:spcBef>
                <a:spcPts val="400"/>
              </a:spcBef>
              <a:buClr>
                <a:schemeClr val="tx1"/>
              </a:buClr>
            </a:pPr>
            <a:r>
              <a:rPr lang="en-US" altLang="en-US" sz="2600" dirty="0" smtClean="0"/>
              <a:t>Ensure training and provide reminders of roles and boundaries</a:t>
            </a:r>
            <a:endParaRPr lang="en-US" altLang="en-US" sz="2600" dirty="0"/>
          </a:p>
          <a:p>
            <a:pPr eaLnBrk="1" hangingPunct="1">
              <a:lnSpc>
                <a:spcPct val="100000"/>
              </a:lnSpc>
              <a:spcBef>
                <a:spcPts val="400"/>
              </a:spcBef>
              <a:buClr>
                <a:schemeClr val="tx1"/>
              </a:buClr>
            </a:pPr>
            <a:r>
              <a:rPr lang="en-US" altLang="en-US" sz="2600" dirty="0"/>
              <a:t>Share information widely</a:t>
            </a:r>
          </a:p>
          <a:p>
            <a:pPr eaLnBrk="1" hangingPunct="1">
              <a:lnSpc>
                <a:spcPct val="100000"/>
              </a:lnSpc>
              <a:spcBef>
                <a:spcPts val="400"/>
              </a:spcBef>
              <a:buClr>
                <a:schemeClr val="tx1"/>
              </a:buClr>
            </a:pPr>
            <a:r>
              <a:rPr lang="en-US" altLang="en-US" sz="2600" dirty="0"/>
              <a:t>Encourage open discussion – and </a:t>
            </a:r>
            <a:r>
              <a:rPr lang="en-US" altLang="en-US" sz="2600" i="1" dirty="0"/>
              <a:t>listening</a:t>
            </a:r>
            <a:endParaRPr lang="en-US" altLang="en-US" sz="2600" dirty="0"/>
          </a:p>
          <a:p>
            <a:pPr eaLnBrk="1" hangingPunct="1">
              <a:lnSpc>
                <a:spcPct val="100000"/>
              </a:lnSpc>
              <a:spcBef>
                <a:spcPts val="400"/>
              </a:spcBef>
              <a:buClr>
                <a:schemeClr val="tx1"/>
              </a:buClr>
            </a:pPr>
            <a:r>
              <a:rPr lang="en-US" altLang="en-US" sz="2600" dirty="0"/>
              <a:t>Model respectful behavior</a:t>
            </a:r>
          </a:p>
          <a:p>
            <a:pPr eaLnBrk="1" hangingPunct="1">
              <a:lnSpc>
                <a:spcPct val="100000"/>
              </a:lnSpc>
              <a:spcBef>
                <a:spcPts val="400"/>
              </a:spcBef>
              <a:buClr>
                <a:schemeClr val="tx1"/>
              </a:buClr>
            </a:pPr>
            <a:r>
              <a:rPr lang="en-US" altLang="en-US" sz="2600" dirty="0"/>
              <a:t>Establish and enforce behavioral groundrules</a:t>
            </a:r>
          </a:p>
          <a:p>
            <a:pPr eaLnBrk="1" hangingPunct="1">
              <a:lnSpc>
                <a:spcPct val="100000"/>
              </a:lnSpc>
              <a:spcBef>
                <a:spcPts val="400"/>
              </a:spcBef>
              <a:buClr>
                <a:schemeClr val="tx1"/>
              </a:buClr>
            </a:pPr>
            <a:r>
              <a:rPr lang="en-US" altLang="en-US" sz="2600" dirty="0"/>
              <a:t>Separate the issue from the individual</a:t>
            </a:r>
          </a:p>
          <a:p>
            <a:pPr eaLnBrk="1" hangingPunct="1">
              <a:lnSpc>
                <a:spcPct val="100000"/>
              </a:lnSpc>
              <a:spcBef>
                <a:spcPts val="400"/>
              </a:spcBef>
              <a:buClr>
                <a:schemeClr val="tx1"/>
              </a:buClr>
            </a:pPr>
            <a:r>
              <a:rPr lang="en-US" altLang="en-US" sz="2600" dirty="0"/>
              <a:t>Remind group of its purpose</a:t>
            </a:r>
          </a:p>
          <a:p>
            <a:pPr eaLnBrk="1" hangingPunct="1">
              <a:lnSpc>
                <a:spcPct val="100000"/>
              </a:lnSpc>
              <a:spcBef>
                <a:spcPts val="400"/>
              </a:spcBef>
              <a:buClr>
                <a:schemeClr val="tx1"/>
              </a:buClr>
            </a:pPr>
            <a:r>
              <a:rPr lang="en-US" altLang="en-US" sz="2600" dirty="0"/>
              <a:t>Take responsibility and assert leadership influence</a:t>
            </a:r>
          </a:p>
          <a:p>
            <a:pPr eaLnBrk="1" hangingPunct="1">
              <a:lnSpc>
                <a:spcPct val="100000"/>
              </a:lnSpc>
              <a:spcBef>
                <a:spcPts val="400"/>
              </a:spcBef>
              <a:buClr>
                <a:schemeClr val="tx1"/>
              </a:buClr>
            </a:pPr>
            <a:r>
              <a:rPr lang="en-US" altLang="en-US" sz="2600" dirty="0"/>
              <a:t>Ensure that decisions are based on defined procedures and criteria</a:t>
            </a:r>
          </a:p>
          <a:p>
            <a:pPr eaLnBrk="1" hangingPunct="1">
              <a:lnSpc>
                <a:spcPct val="90000"/>
              </a:lnSpc>
              <a:spcBef>
                <a:spcPct val="0"/>
              </a:spcBef>
              <a:buClr>
                <a:schemeClr val="tx1"/>
              </a:buClr>
            </a:pPr>
            <a:endParaRPr lang="en-US" altLang="en-US" sz="2600" dirty="0"/>
          </a:p>
          <a:p>
            <a:pPr eaLnBrk="1" hangingPunct="1">
              <a:lnSpc>
                <a:spcPct val="90000"/>
              </a:lnSpc>
              <a:spcBef>
                <a:spcPct val="0"/>
              </a:spcBef>
              <a:buClr>
                <a:schemeClr val="tx1"/>
              </a:buClr>
            </a:pPr>
            <a:endParaRPr lang="en-US" altLang="en-US" dirty="0" smtClean="0"/>
          </a:p>
        </p:txBody>
      </p:sp>
      <p:cxnSp>
        <p:nvCxnSpPr>
          <p:cNvPr id="5" name="Straight Connector 4" descr="line" title="line"/>
          <p:cNvCxnSpPr/>
          <p:nvPr/>
        </p:nvCxnSpPr>
        <p:spPr>
          <a:xfrm>
            <a:off x="551730" y="1371600"/>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432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E909D2-930D-4AD2-8176-AFD117F9C9C6}" type="slidenum">
              <a:rPr lang="en-US"/>
              <a:pPr eaLnBrk="1" hangingPunct="1"/>
              <a:t>17</a:t>
            </a:fld>
            <a:endParaRPr lang="en-US" dirty="0"/>
          </a:p>
        </p:txBody>
      </p:sp>
      <p:sp>
        <p:nvSpPr>
          <p:cNvPr id="51204" name="Rectangle 3"/>
          <p:cNvSpPr>
            <a:spLocks noGrp="1" noChangeArrowheads="1"/>
          </p:cNvSpPr>
          <p:nvPr>
            <p:ph type="body" idx="4294967295"/>
          </p:nvPr>
        </p:nvSpPr>
        <p:spPr>
          <a:xfrm>
            <a:off x="977704" y="1676400"/>
            <a:ext cx="10185009" cy="4679950"/>
          </a:xfrm>
          <a:noFill/>
        </p:spPr>
        <p:txBody>
          <a:bodyPr vert="horz" lIns="90488" tIns="44450" rIns="90488" bIns="44450" rtlCol="0">
            <a:normAutofit fontScale="92500" lnSpcReduction="10000"/>
          </a:bodyPr>
          <a:lstStyle/>
          <a:p>
            <a:pPr>
              <a:lnSpc>
                <a:spcPct val="100000"/>
              </a:lnSpc>
              <a:spcBef>
                <a:spcPct val="15000"/>
              </a:spcBef>
              <a:buClr>
                <a:srgbClr val="002060"/>
              </a:buClr>
              <a:buFont typeface="Wingdings" panose="05000000000000000000" pitchFamily="2" charset="2"/>
              <a:buChar char="§"/>
            </a:pPr>
            <a:r>
              <a:rPr lang="en-US" sz="3000" dirty="0">
                <a:latin typeface="Arial" panose="020B0604020202020204" pitchFamily="34" charset="0"/>
                <a:cs typeface="Arial" panose="020B0604020202020204" pitchFamily="34" charset="0"/>
              </a:rPr>
              <a:t>Clarifies roles &amp; expectations of </a:t>
            </a:r>
            <a:r>
              <a:rPr lang="en-US" sz="3000" dirty="0" smtClean="0">
                <a:latin typeface="Arial" panose="020B0604020202020204" pitchFamily="34" charset="0"/>
                <a:cs typeface="Arial" panose="020B0604020202020204" pitchFamily="34" charset="0"/>
              </a:rPr>
              <a:t>recipient </a:t>
            </a:r>
            <a:r>
              <a:rPr lang="en-US" sz="3000" dirty="0">
                <a:latin typeface="Arial" panose="020B0604020202020204" pitchFamily="34" charset="0"/>
                <a:cs typeface="Arial" panose="020B0604020202020204" pitchFamily="34" charset="0"/>
              </a:rPr>
              <a:t>and Planning Council</a:t>
            </a:r>
          </a:p>
          <a:p>
            <a:pPr>
              <a:lnSpc>
                <a:spcPct val="100000"/>
              </a:lnSpc>
              <a:spcBef>
                <a:spcPct val="15000"/>
              </a:spcBef>
              <a:buClr>
                <a:srgbClr val="002060"/>
              </a:buClr>
              <a:buFont typeface="Wingdings" panose="05000000000000000000" pitchFamily="2" charset="2"/>
              <a:buChar char="§"/>
            </a:pPr>
            <a:r>
              <a:rPr lang="en-US" sz="3000" dirty="0">
                <a:latin typeface="Arial" panose="020B0604020202020204" pitchFamily="34" charset="0"/>
                <a:cs typeface="Arial" panose="020B0604020202020204" pitchFamily="34" charset="0"/>
              </a:rPr>
              <a:t>Describes expected communications and interaction</a:t>
            </a:r>
          </a:p>
          <a:p>
            <a:pPr>
              <a:lnSpc>
                <a:spcPct val="100000"/>
              </a:lnSpc>
              <a:spcBef>
                <a:spcPct val="15000"/>
              </a:spcBef>
              <a:buClr>
                <a:srgbClr val="002060"/>
              </a:buClr>
              <a:buFont typeface="Wingdings" panose="05000000000000000000" pitchFamily="2" charset="2"/>
              <a:buChar char="§"/>
            </a:pPr>
            <a:r>
              <a:rPr lang="en-US" sz="3000" dirty="0">
                <a:latin typeface="Arial" panose="020B0604020202020204" pitchFamily="34" charset="0"/>
                <a:cs typeface="Arial" panose="020B0604020202020204" pitchFamily="34" charset="0"/>
              </a:rPr>
              <a:t>Specifies information </a:t>
            </a:r>
            <a:r>
              <a:rPr lang="en-US" sz="3000" dirty="0" smtClean="0">
                <a:latin typeface="Arial" panose="020B0604020202020204" pitchFamily="34" charset="0"/>
                <a:cs typeface="Arial" panose="020B0604020202020204" pitchFamily="34" charset="0"/>
              </a:rPr>
              <a:t>sharing/reporting, with due dates</a:t>
            </a:r>
            <a:endParaRPr lang="en-US" sz="3000" dirty="0">
              <a:latin typeface="Arial" panose="020B0604020202020204" pitchFamily="34" charset="0"/>
              <a:cs typeface="Arial" panose="020B0604020202020204" pitchFamily="34" charset="0"/>
            </a:endParaRPr>
          </a:p>
          <a:p>
            <a:pPr>
              <a:lnSpc>
                <a:spcPct val="100000"/>
              </a:lnSpc>
              <a:spcBef>
                <a:spcPct val="15000"/>
              </a:spcBef>
              <a:buClr>
                <a:srgbClr val="002060"/>
              </a:buClr>
              <a:buFont typeface="Wingdings" panose="05000000000000000000" pitchFamily="2" charset="2"/>
              <a:buChar char="§"/>
            </a:pPr>
            <a:r>
              <a:rPr lang="en-US" sz="3000" dirty="0">
                <a:latin typeface="Arial" panose="020B0604020202020204" pitchFamily="34" charset="0"/>
                <a:cs typeface="Arial" panose="020B0604020202020204" pitchFamily="34" charset="0"/>
              </a:rPr>
              <a:t>Provides time frames and deadlines</a:t>
            </a:r>
          </a:p>
          <a:p>
            <a:pPr>
              <a:lnSpc>
                <a:spcPct val="100000"/>
              </a:lnSpc>
              <a:spcBef>
                <a:spcPct val="15000"/>
              </a:spcBef>
              <a:buClr>
                <a:srgbClr val="002060"/>
              </a:buClr>
              <a:buFont typeface="Wingdings" panose="05000000000000000000" pitchFamily="2" charset="2"/>
              <a:buChar char="§"/>
            </a:pPr>
            <a:r>
              <a:rPr lang="en-US" sz="3000" dirty="0">
                <a:latin typeface="Arial" panose="020B0604020202020204" pitchFamily="34" charset="0"/>
                <a:cs typeface="Arial" panose="020B0604020202020204" pitchFamily="34" charset="0"/>
              </a:rPr>
              <a:t>Specifies a means of resolving </a:t>
            </a:r>
            <a:r>
              <a:rPr lang="en-US" sz="3000" dirty="0" smtClean="0">
                <a:latin typeface="Arial" panose="020B0604020202020204" pitchFamily="34" charset="0"/>
                <a:cs typeface="Arial" panose="020B0604020202020204" pitchFamily="34" charset="0"/>
              </a:rPr>
              <a:t>conflicts</a:t>
            </a:r>
          </a:p>
          <a:p>
            <a:pPr>
              <a:lnSpc>
                <a:spcPct val="100000"/>
              </a:lnSpc>
              <a:spcBef>
                <a:spcPct val="15000"/>
              </a:spcBef>
              <a:buClr>
                <a:srgbClr val="002060"/>
              </a:buClr>
              <a:buFont typeface="Wingdings" panose="05000000000000000000" pitchFamily="2" charset="2"/>
              <a:buChar char="§"/>
            </a:pPr>
            <a:r>
              <a:rPr lang="en-US" sz="3000" dirty="0" smtClean="0">
                <a:latin typeface="Arial" panose="020B0604020202020204" pitchFamily="34" charset="0"/>
                <a:cs typeface="Arial" panose="020B0604020202020204" pitchFamily="34" charset="0"/>
              </a:rPr>
              <a:t>Calls for regular review and updating of document</a:t>
            </a:r>
          </a:p>
          <a:p>
            <a:pPr marL="0" indent="0">
              <a:lnSpc>
                <a:spcPct val="100000"/>
              </a:lnSpc>
              <a:spcBef>
                <a:spcPts val="1800"/>
              </a:spcBef>
              <a:buClr>
                <a:srgbClr val="002060"/>
              </a:buClr>
              <a:buNone/>
            </a:pPr>
            <a:r>
              <a:rPr lang="en-US" sz="3000" b="1" dirty="0" smtClean="0">
                <a:solidFill>
                  <a:srgbClr val="002060"/>
                </a:solidFill>
                <a:latin typeface="Arial" panose="020B0604020202020204" pitchFamily="34" charset="0"/>
                <a:cs typeface="Arial" panose="020B0604020202020204" pitchFamily="34" charset="0"/>
              </a:rPr>
              <a:t>Best Practice: </a:t>
            </a:r>
            <a:r>
              <a:rPr lang="en-US" sz="3000" i="1" dirty="0" smtClean="0">
                <a:latin typeface="Arial" panose="020B0604020202020204" pitchFamily="34" charset="0"/>
                <a:cs typeface="Arial" panose="020B0604020202020204" pitchFamily="34" charset="0"/>
              </a:rPr>
              <a:t>Develop an MOU to prevent conflict, rather than waiting until conflict occurs and using it to help resolve tensions</a:t>
            </a:r>
          </a:p>
          <a:p>
            <a:pPr>
              <a:lnSpc>
                <a:spcPct val="100000"/>
              </a:lnSpc>
              <a:spcBef>
                <a:spcPct val="15000"/>
              </a:spcBef>
              <a:buClr>
                <a:srgbClr val="002060"/>
              </a:buClr>
              <a:buFont typeface="Wingdings" panose="05000000000000000000" pitchFamily="2" charset="2"/>
              <a:buChar char="§"/>
            </a:pPr>
            <a:endParaRPr lang="en-US" sz="3000" dirty="0">
              <a:latin typeface="Arial" panose="020B0604020202020204" pitchFamily="34" charset="0"/>
              <a:cs typeface="Arial" panose="020B0604020202020204" pitchFamily="34" charset="0"/>
            </a:endParaRPr>
          </a:p>
          <a:p>
            <a:pPr>
              <a:lnSpc>
                <a:spcPct val="95000"/>
              </a:lnSpc>
              <a:spcBef>
                <a:spcPct val="15000"/>
              </a:spcBef>
              <a:buClr>
                <a:schemeClr val="tx1"/>
              </a:buClr>
              <a:buFontTx/>
              <a:buChar char="•"/>
            </a:pPr>
            <a:endParaRPr lang="en-US" sz="3000" b="1" i="1" dirty="0"/>
          </a:p>
          <a:p>
            <a:pPr>
              <a:lnSpc>
                <a:spcPct val="90000"/>
              </a:lnSpc>
              <a:spcBef>
                <a:spcPct val="10000"/>
              </a:spcBef>
              <a:spcAft>
                <a:spcPct val="10000"/>
              </a:spcAft>
              <a:buClr>
                <a:schemeClr val="tx2"/>
              </a:buClr>
              <a:buFontTx/>
              <a:buChar char="•"/>
            </a:pPr>
            <a:endParaRPr lang="en-US" dirty="0"/>
          </a:p>
        </p:txBody>
      </p:sp>
      <p:sp>
        <p:nvSpPr>
          <p:cNvPr id="51205" name="Rectangle 4"/>
          <p:cNvSpPr>
            <a:spLocks noGrp="1" noChangeArrowheads="1"/>
          </p:cNvSpPr>
          <p:nvPr>
            <p:ph type="title" idx="4294967295"/>
          </p:nvPr>
        </p:nvSpPr>
        <p:spPr>
          <a:xfrm>
            <a:off x="900332" y="152400"/>
            <a:ext cx="10339754" cy="1524000"/>
          </a:xfrm>
          <a:noFill/>
        </p:spPr>
        <p:txBody>
          <a:bodyPr vert="horz" lIns="90488" tIns="44450" rIns="90488" bIns="44450" rtlCol="0" anchor="b">
            <a:normAutofit/>
          </a:bodyPr>
          <a:lstStyle/>
          <a:p>
            <a:r>
              <a:rPr 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Using an MOU between the PC and Recipient</a:t>
            </a:r>
            <a:br>
              <a:rPr 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br>
            <a:endParaRPr 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cxnSp>
        <p:nvCxnSpPr>
          <p:cNvPr id="7" name="Straight Connector 6" descr="line" title="line"/>
          <p:cNvCxnSpPr/>
          <p:nvPr/>
        </p:nvCxnSpPr>
        <p:spPr>
          <a:xfrm>
            <a:off x="589671" y="132235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78042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493777-2E3B-4527-9C29-D8B89143D233}" type="slidenum">
              <a:rPr lang="en-US"/>
              <a:pPr eaLnBrk="1" hangingPunct="1"/>
              <a:t>18</a:t>
            </a:fld>
            <a:endParaRPr lang="en-US" dirty="0"/>
          </a:p>
        </p:txBody>
      </p:sp>
      <p:sp>
        <p:nvSpPr>
          <p:cNvPr id="48131" name="Rectangle 6"/>
          <p:cNvSpPr>
            <a:spLocks noGrp="1" noChangeArrowheads="1"/>
          </p:cNvSpPr>
          <p:nvPr>
            <p:ph type="title" idx="4294967295"/>
          </p:nvPr>
        </p:nvSpPr>
        <p:spPr>
          <a:xfrm>
            <a:off x="838200" y="203993"/>
            <a:ext cx="10515600" cy="1325563"/>
          </a:xfrm>
        </p:spPr>
        <p:txBody>
          <a:bodyPr>
            <a:normAutofit/>
          </a:bodyPr>
          <a:lstStyle/>
          <a:p>
            <a:r>
              <a:rPr 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Actions for Working </a:t>
            </a:r>
            <a:r>
              <a:rPr lang="en-US" sz="3400" b="1" dirty="0">
                <a:solidFill>
                  <a:srgbClr val="002060"/>
                </a:solidFill>
                <a:latin typeface="Tahoma" panose="020B0604030504040204" pitchFamily="34" charset="0"/>
                <a:ea typeface="Tahoma" panose="020B0604030504040204" pitchFamily="34" charset="0"/>
                <a:cs typeface="Tahoma" panose="020B0604030504040204" pitchFamily="34" charset="0"/>
              </a:rPr>
              <a:t>Together </a:t>
            </a:r>
            <a:r>
              <a:rPr 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Effectively </a:t>
            </a:r>
            <a:endParaRPr lang="en-US" sz="34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48132" name="Rectangle 7"/>
          <p:cNvSpPr>
            <a:spLocks noGrp="1" noChangeArrowheads="1"/>
          </p:cNvSpPr>
          <p:nvPr>
            <p:ph type="body" idx="4294967295"/>
          </p:nvPr>
        </p:nvSpPr>
        <p:spPr>
          <a:xfrm>
            <a:off x="838200" y="1851819"/>
            <a:ext cx="10515600" cy="4754563"/>
          </a:xfrm>
        </p:spPr>
        <p:txBody>
          <a:bodyPr>
            <a:normAutofit lnSpcReduction="10000"/>
          </a:bodyPr>
          <a:lstStyle/>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Understand that “pressure points” always exist but can be managed</a:t>
            </a:r>
          </a:p>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Understand each other’s </a:t>
            </a:r>
            <a:r>
              <a:rPr lang="en-US" dirty="0" smtClean="0">
                <a:latin typeface="Arial" panose="020B0604020202020204" pitchFamily="34" charset="0"/>
                <a:cs typeface="Arial" panose="020B0604020202020204" pitchFamily="34" charset="0"/>
              </a:rPr>
              <a:t>roles – which may require joint training </a:t>
            </a:r>
            <a:endParaRPr lang="en-US" dirty="0">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Recognize and observe boundaries</a:t>
            </a:r>
          </a:p>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Recognize the benefits of a collaborative and respectful working relationships</a:t>
            </a:r>
          </a:p>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Clearly define mutual expectations</a:t>
            </a:r>
          </a:p>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Acknowledge time and resource limitations of both entities</a:t>
            </a:r>
          </a:p>
          <a:p>
            <a:pPr>
              <a:lnSpc>
                <a:spcPct val="100000"/>
              </a:lnSpc>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Use an MOU to specify mutual expectations </a:t>
            </a:r>
            <a:endParaRPr lang="en-US" dirty="0" smtClean="0">
              <a:latin typeface="Arial" panose="020B0604020202020204" pitchFamily="34" charset="0"/>
              <a:cs typeface="Arial" panose="020B0604020202020204" pitchFamily="34" charset="0"/>
            </a:endParaRPr>
          </a:p>
          <a:p>
            <a:pPr>
              <a:lnSpc>
                <a:spcPct val="100000"/>
              </a:lnSpc>
              <a:buClr>
                <a:srgbClr val="002060"/>
              </a:buClr>
              <a:buFont typeface="Wingdings" panose="05000000000000000000" pitchFamily="2" charset="2"/>
              <a:buChar char="§"/>
            </a:pPr>
            <a:r>
              <a:rPr lang="en-US" altLang="en-US" dirty="0" smtClean="0">
                <a:latin typeface="Arial" panose="020B0604020202020204" pitchFamily="34" charset="0"/>
                <a:cs typeface="Arial" panose="020B0604020202020204" pitchFamily="34" charset="0"/>
              </a:rPr>
              <a:t>Review and revise Bylaws and policies</a:t>
            </a:r>
          </a:p>
          <a:p>
            <a:pPr>
              <a:buClr>
                <a:srgbClr val="002060"/>
              </a:buClr>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a:lnSpc>
                <a:spcPct val="90000"/>
              </a:lnSpc>
              <a:buFont typeface="Wingdings" panose="05000000000000000000" pitchFamily="2" charset="2"/>
              <a:buNone/>
            </a:pPr>
            <a:endParaRPr lang="en-US" dirty="0"/>
          </a:p>
        </p:txBody>
      </p:sp>
      <p:cxnSp>
        <p:nvCxnSpPr>
          <p:cNvPr id="6" name="Straight Connector 5" descr="line" title="line"/>
          <p:cNvCxnSpPr/>
          <p:nvPr/>
        </p:nvCxnSpPr>
        <p:spPr>
          <a:xfrm>
            <a:off x="593934" y="1233261"/>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6505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Action Steps</a:t>
            </a:r>
            <a:endParaRPr lang="en-US" dirty="0"/>
          </a:p>
        </p:txBody>
      </p:sp>
      <p:sp>
        <p:nvSpPr>
          <p:cNvPr id="3" name="Content Placeholder 2"/>
          <p:cNvSpPr>
            <a:spLocks noGrp="1"/>
          </p:cNvSpPr>
          <p:nvPr>
            <p:ph idx="1"/>
          </p:nvPr>
        </p:nvSpPr>
        <p:spPr>
          <a:xfrm>
            <a:off x="1756116" y="1690688"/>
            <a:ext cx="8679767" cy="4351338"/>
          </a:xfrm>
          <a:ln w="28575">
            <a:solidFill>
              <a:srgbClr val="002060"/>
            </a:solidFill>
          </a:ln>
        </p:spPr>
        <p:txBody>
          <a:bodyPr>
            <a:normAutofit fontScale="92500"/>
          </a:bodyPr>
          <a:lstStyle/>
          <a:p>
            <a:pPr marL="0" indent="0">
              <a:buNone/>
            </a:pPr>
            <a:r>
              <a:rPr lang="en-US" b="1" dirty="0" smtClean="0"/>
              <a:t>Discuss and agree on the following:</a:t>
            </a:r>
          </a:p>
          <a:p>
            <a:r>
              <a:rPr lang="en-US" dirty="0" smtClean="0"/>
              <a:t>What if any policies or procedures need to be </a:t>
            </a:r>
            <a:r>
              <a:rPr lang="en-US" i="1" dirty="0" smtClean="0"/>
              <a:t>changed</a:t>
            </a:r>
            <a:r>
              <a:rPr lang="en-US" dirty="0" smtClean="0"/>
              <a:t> to help ensure that boundaries are respected and the relationship is mutually beneficial?</a:t>
            </a:r>
          </a:p>
          <a:p>
            <a:r>
              <a:rPr lang="en-US" dirty="0" smtClean="0"/>
              <a:t>What if any new policies or processes need to be </a:t>
            </a:r>
            <a:r>
              <a:rPr lang="en-US" i="1" dirty="0" smtClean="0"/>
              <a:t>developed?</a:t>
            </a:r>
          </a:p>
          <a:p>
            <a:r>
              <a:rPr lang="en-US" dirty="0" smtClean="0"/>
              <a:t>What other action is needed to encourage a positive relationship?</a:t>
            </a:r>
          </a:p>
          <a:p>
            <a:r>
              <a:rPr lang="en-US" dirty="0" smtClean="0"/>
              <a:t>Who will be responsible for implementation                and monitoring?</a:t>
            </a:r>
            <a:endParaRPr lang="en-US" dirty="0"/>
          </a:p>
        </p:txBody>
      </p:sp>
      <p:sp>
        <p:nvSpPr>
          <p:cNvPr id="4" name="Slide Number Placeholder 3"/>
          <p:cNvSpPr>
            <a:spLocks noGrp="1"/>
          </p:cNvSpPr>
          <p:nvPr>
            <p:ph type="sldNum" sz="quarter" idx="12"/>
          </p:nvPr>
        </p:nvSpPr>
        <p:spPr/>
        <p:txBody>
          <a:bodyPr/>
          <a:lstStyle/>
          <a:p>
            <a:fld id="{E044F06C-710B-423D-81B0-D36C48F34B57}" type="slidenum">
              <a:rPr lang="en-US" smtClean="0"/>
              <a:t>19</a:t>
            </a:fld>
            <a:endParaRPr lang="en-US" dirty="0"/>
          </a:p>
        </p:txBody>
      </p:sp>
      <p:cxnSp>
        <p:nvCxnSpPr>
          <p:cNvPr id="5" name="Straight Connector 4" descr="line" title="line"/>
          <p:cNvCxnSpPr/>
          <p:nvPr/>
        </p:nvCxnSpPr>
        <p:spPr>
          <a:xfrm>
            <a:off x="703385" y="1289531"/>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 name="Picture 5" descr="people sitting at a table" title="image"/>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81682" y="5012218"/>
            <a:ext cx="1781773" cy="1526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434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Training</a:t>
            </a:r>
            <a:endParaRPr lang="en-US" dirty="0"/>
          </a:p>
        </p:txBody>
      </p:sp>
      <p:sp>
        <p:nvSpPr>
          <p:cNvPr id="3" name="Content Placeholder 2"/>
          <p:cNvSpPr>
            <a:spLocks noGrp="1"/>
          </p:cNvSpPr>
          <p:nvPr>
            <p:ph idx="1"/>
          </p:nvPr>
        </p:nvSpPr>
        <p:spPr/>
        <p:txBody>
          <a:bodyPr/>
          <a:lstStyle/>
          <a:p>
            <a:r>
              <a:rPr lang="en-US" dirty="0" smtClean="0"/>
              <a:t>To support a productive partnership between the Ryan White HIV Health Services Planning Council (PC) and the Ryan White HIV/AIDS Program (RWHAP) Part A recipient</a:t>
            </a:r>
          </a:p>
          <a:p>
            <a:r>
              <a:rPr lang="en-US" dirty="0" smtClean="0"/>
              <a:t>To provide information and skills for participants to use in preventing and resolving tensions and/or conflict between the PC and the recipient</a:t>
            </a:r>
          </a:p>
          <a:p>
            <a:r>
              <a:rPr lang="en-US" dirty="0" smtClean="0"/>
              <a:t>To ensure that PC members, PCS staff, and recipient staff all can explain and differentiate the roles of the recipient and the PC in a RWHAP Part A program</a:t>
            </a:r>
          </a:p>
          <a:p>
            <a:pPr marL="0" indent="0">
              <a:buNone/>
            </a:pPr>
            <a:endParaRPr lang="en-US" dirty="0"/>
          </a:p>
        </p:txBody>
      </p:sp>
      <p:cxnSp>
        <p:nvCxnSpPr>
          <p:cNvPr id="4" name="Straight Connector 3" descr="line" title="line"/>
          <p:cNvCxnSpPr/>
          <p:nvPr/>
        </p:nvCxnSpPr>
        <p:spPr>
          <a:xfrm>
            <a:off x="703385" y="137393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E044F06C-710B-423D-81B0-D36C48F34B57}" type="slidenum">
              <a:rPr lang="en-US" smtClean="0"/>
              <a:t>2</a:t>
            </a:fld>
            <a:endParaRPr lang="en-US" dirty="0"/>
          </a:p>
        </p:txBody>
      </p:sp>
    </p:spTree>
    <p:extLst>
      <p:ext uri="{BB962C8B-B14F-4D97-AF65-F5344CB8AC3E}">
        <p14:creationId xmlns:p14="http://schemas.microsoft.com/office/powerpoint/2010/main" val="2560715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333D7F-1B40-4F3C-92CA-B4C8192FC5E7}" type="slidenum">
              <a:rPr lang="en-US" altLang="en-US"/>
              <a:pPr/>
              <a:t>20</a:t>
            </a:fld>
            <a:endParaRPr lang="en-US" altLang="en-US" dirty="0"/>
          </a:p>
        </p:txBody>
      </p:sp>
      <p:sp>
        <p:nvSpPr>
          <p:cNvPr id="148483" name="Rectangle 2"/>
          <p:cNvSpPr>
            <a:spLocks noGrp="1" noChangeArrowheads="1"/>
          </p:cNvSpPr>
          <p:nvPr>
            <p:ph type="title"/>
          </p:nvPr>
        </p:nvSpPr>
        <p:spPr/>
        <p:txBody>
          <a:bodyPr>
            <a:normAutofit/>
          </a:bodyPr>
          <a:lstStyle/>
          <a:p>
            <a:pPr eaLnBrk="1" hangingPunct="1"/>
            <a:r>
              <a:rPr lang="en-US" altLang="en-US" dirty="0" smtClean="0"/>
              <a:t>External Sources of Assistance</a:t>
            </a:r>
          </a:p>
        </p:txBody>
      </p:sp>
      <p:sp>
        <p:nvSpPr>
          <p:cNvPr id="148484" name="Rectangle 3"/>
          <p:cNvSpPr>
            <a:spLocks noGrp="1" noChangeArrowheads="1"/>
          </p:cNvSpPr>
          <p:nvPr>
            <p:ph type="body" idx="1"/>
          </p:nvPr>
        </p:nvSpPr>
        <p:spPr/>
        <p:txBody>
          <a:bodyPr/>
          <a:lstStyle/>
          <a:p>
            <a:pPr eaLnBrk="1" hangingPunct="1">
              <a:lnSpc>
                <a:spcPct val="100000"/>
              </a:lnSpc>
            </a:pPr>
            <a:r>
              <a:rPr lang="en-US" altLang="en-US" dirty="0" smtClean="0"/>
              <a:t>DMHAP Project Officer</a:t>
            </a:r>
          </a:p>
          <a:p>
            <a:pPr>
              <a:lnSpc>
                <a:spcPct val="100000"/>
              </a:lnSpc>
            </a:pPr>
            <a:r>
              <a:rPr lang="en-US" altLang="en-US" dirty="0" smtClean="0"/>
              <a:t>Peers from other EMAs and TGAs (PCS staff, recipient staff, PC leadership) </a:t>
            </a:r>
          </a:p>
          <a:p>
            <a:pPr>
              <a:lnSpc>
                <a:spcPct val="100000"/>
              </a:lnSpc>
            </a:pPr>
            <a:r>
              <a:rPr lang="en-US" altLang="en-US" dirty="0" smtClean="0"/>
              <a:t>Consultants arranged through DMHAP</a:t>
            </a:r>
          </a:p>
          <a:p>
            <a:pPr eaLnBrk="1" hangingPunct="1">
              <a:lnSpc>
                <a:spcPct val="100000"/>
              </a:lnSpc>
            </a:pPr>
            <a:endParaRPr lang="en-US" altLang="en-US" dirty="0" smtClean="0"/>
          </a:p>
        </p:txBody>
      </p:sp>
      <p:cxnSp>
        <p:nvCxnSpPr>
          <p:cNvPr id="5" name="Straight Connector 4" descr="line" title="line"/>
          <p:cNvCxnSpPr/>
          <p:nvPr/>
        </p:nvCxnSpPr>
        <p:spPr>
          <a:xfrm>
            <a:off x="703385" y="1416141"/>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1940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6542" y="722069"/>
            <a:ext cx="9144000" cy="2387600"/>
          </a:xfrm>
        </p:spPr>
        <p:txBody>
          <a:bodyPr/>
          <a:lstStyle/>
          <a:p>
            <a:r>
              <a:rPr lang="en-US" dirty="0" smtClean="0"/>
              <a:t>Sum Up</a:t>
            </a:r>
            <a:endParaRPr lang="en-US" dirty="0"/>
          </a:p>
        </p:txBody>
      </p:sp>
      <p:pic>
        <p:nvPicPr>
          <p:cNvPr id="4"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9594" y="3366868"/>
            <a:ext cx="10058400" cy="349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E044F06C-710B-423D-81B0-D36C48F34B57}" type="slidenum">
              <a:rPr lang="en-US" smtClean="0"/>
              <a:t>21</a:t>
            </a:fld>
            <a:endParaRPr lang="en-US" dirty="0"/>
          </a:p>
        </p:txBody>
      </p:sp>
    </p:spTree>
    <p:extLst>
      <p:ext uri="{BB962C8B-B14F-4D97-AF65-F5344CB8AC3E}">
        <p14:creationId xmlns:p14="http://schemas.microsoft.com/office/powerpoint/2010/main" val="1435986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13122707-87AD-4BE3-B63D-F5699C599DD3}" type="slidenum">
              <a:rPr lang="en-US" smtClean="0"/>
              <a:t>22</a:t>
            </a:fld>
            <a:endParaRPr lang="en-US" dirty="0"/>
          </a:p>
        </p:txBody>
      </p:sp>
      <p:graphicFrame>
        <p:nvGraphicFramePr>
          <p:cNvPr id="5" name="Table 4" descr="review: PC, recipient, and CEO roles and responsibilities" title="table"/>
          <p:cNvGraphicFramePr>
            <a:graphicFrameLocks noGrp="1"/>
          </p:cNvGraphicFramePr>
          <p:nvPr>
            <p:extLst>
              <p:ext uri="{D42A27DB-BD31-4B8C-83A1-F6EECF244321}">
                <p14:modId xmlns:p14="http://schemas.microsoft.com/office/powerpoint/2010/main" val="1337212409"/>
              </p:ext>
            </p:extLst>
          </p:nvPr>
        </p:nvGraphicFramePr>
        <p:xfrm>
          <a:off x="1850572" y="1128480"/>
          <a:ext cx="8686799" cy="5588861"/>
        </p:xfrm>
        <a:graphic>
          <a:graphicData uri="http://schemas.openxmlformats.org/drawingml/2006/table">
            <a:tbl>
              <a:tblPr firstRow="1" firstCol="1" bandRow="1">
                <a:tableStyleId>{00A15C55-8517-42AA-B614-E9B94910E393}</a:tableStyleId>
              </a:tblPr>
              <a:tblGrid>
                <a:gridCol w="3276600">
                  <a:extLst>
                    <a:ext uri="{9D8B030D-6E8A-4147-A177-3AD203B41FA5}"/>
                  </a:extLst>
                </a:gridCol>
                <a:gridCol w="990600">
                  <a:extLst>
                    <a:ext uri="{9D8B030D-6E8A-4147-A177-3AD203B41FA5}"/>
                  </a:extLst>
                </a:gridCol>
                <a:gridCol w="2133600">
                  <a:extLst>
                    <a:ext uri="{9D8B030D-6E8A-4147-A177-3AD203B41FA5}"/>
                  </a:extLst>
                </a:gridCol>
                <a:gridCol w="2285999">
                  <a:extLst>
                    <a:ext uri="{9D8B030D-6E8A-4147-A177-3AD203B41FA5}"/>
                  </a:extLst>
                </a:gridCol>
              </a:tblGrid>
              <a:tr h="335306">
                <a:tc>
                  <a:txBody>
                    <a:bodyPr/>
                    <a:lstStyle/>
                    <a:p>
                      <a:pPr marL="0" marR="0" algn="ctr">
                        <a:lnSpc>
                          <a:spcPct val="150000"/>
                        </a:lnSpc>
                        <a:spcBef>
                          <a:spcPts val="0"/>
                        </a:spcBef>
                        <a:spcAft>
                          <a:spcPts val="0"/>
                        </a:spcAft>
                      </a:pPr>
                      <a:r>
                        <a:rPr lang="en-US" sz="2200" dirty="0" smtClean="0">
                          <a:solidFill>
                            <a:schemeClr val="tx1"/>
                          </a:solidFill>
                          <a:effectLst/>
                        </a:rPr>
                        <a:t>Task</a:t>
                      </a:r>
                      <a:r>
                        <a:rPr lang="en-US" sz="2200" dirty="0">
                          <a:solidFill>
                            <a:schemeClr val="tx1"/>
                          </a:solidFill>
                          <a:effectLst/>
                        </a:rPr>
                        <a:t> </a:t>
                      </a:r>
                      <a:endParaRPr lang="en-US" sz="22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50000"/>
                        </a:lnSpc>
                        <a:spcBef>
                          <a:spcPts val="0"/>
                        </a:spcBef>
                        <a:spcAft>
                          <a:spcPts val="0"/>
                        </a:spcAft>
                      </a:pPr>
                      <a:r>
                        <a:rPr lang="en-US" sz="2200" b="1" dirty="0">
                          <a:solidFill>
                            <a:schemeClr val="tx1"/>
                          </a:solidFill>
                          <a:effectLst/>
                        </a:rPr>
                        <a:t>CEO</a:t>
                      </a:r>
                      <a:endParaRPr lang="en-US" sz="2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50000"/>
                        </a:lnSpc>
                        <a:spcBef>
                          <a:spcPts val="0"/>
                        </a:spcBef>
                        <a:spcAft>
                          <a:spcPts val="0"/>
                        </a:spcAft>
                      </a:pPr>
                      <a:r>
                        <a:rPr lang="en-US" sz="2200" b="1" dirty="0" smtClean="0">
                          <a:solidFill>
                            <a:schemeClr val="tx1"/>
                          </a:solidFill>
                          <a:effectLst/>
                        </a:rPr>
                        <a:t>Recipient</a:t>
                      </a:r>
                      <a:endParaRPr lang="en-US" sz="2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50000"/>
                        </a:lnSpc>
                        <a:spcBef>
                          <a:spcPts val="0"/>
                        </a:spcBef>
                        <a:spcAft>
                          <a:spcPts val="0"/>
                        </a:spcAft>
                      </a:pPr>
                      <a:r>
                        <a:rPr lang="en-US" sz="2200" b="1" dirty="0" smtClean="0">
                          <a:solidFill>
                            <a:schemeClr val="tx1"/>
                          </a:solidFill>
                          <a:effectLst/>
                        </a:rPr>
                        <a:t>Planning</a:t>
                      </a:r>
                      <a:r>
                        <a:rPr lang="en-US" sz="2200" b="1" baseline="0" dirty="0" smtClean="0">
                          <a:solidFill>
                            <a:schemeClr val="tx1"/>
                          </a:solidFill>
                          <a:effectLst/>
                        </a:rPr>
                        <a:t> </a:t>
                      </a:r>
                      <a:r>
                        <a:rPr lang="en-US" sz="2200" b="1" dirty="0" smtClean="0">
                          <a:solidFill>
                            <a:schemeClr val="tx1"/>
                          </a:solidFill>
                          <a:effectLst/>
                        </a:rPr>
                        <a:t>Council</a:t>
                      </a:r>
                      <a:endParaRPr lang="en-US" sz="2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extLst>
              </a:tr>
              <a:tr h="353231">
                <a:tc>
                  <a:txBody>
                    <a:bodyPr/>
                    <a:lstStyle/>
                    <a:p>
                      <a:pPr marL="0" marR="0" algn="l">
                        <a:lnSpc>
                          <a:spcPct val="100000"/>
                        </a:lnSpc>
                        <a:spcBef>
                          <a:spcPts val="0"/>
                        </a:spcBef>
                        <a:spcAft>
                          <a:spcPts val="0"/>
                        </a:spcAft>
                      </a:pPr>
                      <a:r>
                        <a:rPr lang="en-US" sz="1900" dirty="0">
                          <a:solidFill>
                            <a:schemeClr val="tx1"/>
                          </a:solidFill>
                          <a:effectLst/>
                        </a:rPr>
                        <a:t>Determine </a:t>
                      </a:r>
                      <a:r>
                        <a:rPr lang="en-US" sz="1900" dirty="0" smtClean="0">
                          <a:solidFill>
                            <a:schemeClr val="tx1"/>
                          </a:solidFill>
                          <a:effectLst/>
                        </a:rPr>
                        <a:t>Planning </a:t>
                      </a:r>
                      <a:r>
                        <a:rPr lang="en-US" sz="1900" dirty="0">
                          <a:solidFill>
                            <a:schemeClr val="tx1"/>
                          </a:solidFill>
                          <a:effectLst/>
                        </a:rPr>
                        <a:t>Body</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436368">
                <a:tc>
                  <a:txBody>
                    <a:bodyPr/>
                    <a:lstStyle/>
                    <a:p>
                      <a:pPr marL="0" marR="0" algn="l">
                        <a:lnSpc>
                          <a:spcPct val="100000"/>
                        </a:lnSpc>
                        <a:spcBef>
                          <a:spcPts val="0"/>
                        </a:spcBef>
                        <a:spcAft>
                          <a:spcPts val="0"/>
                        </a:spcAft>
                      </a:pPr>
                      <a:r>
                        <a:rPr lang="en-US" sz="1900" dirty="0">
                          <a:solidFill>
                            <a:schemeClr val="tx1"/>
                          </a:solidFill>
                          <a:effectLst/>
                        </a:rPr>
                        <a:t>Establish </a:t>
                      </a:r>
                      <a:r>
                        <a:rPr lang="en-US" sz="1900" dirty="0" smtClean="0">
                          <a:solidFill>
                            <a:schemeClr val="tx1"/>
                          </a:solidFill>
                          <a:effectLst/>
                        </a:rPr>
                        <a:t>Planning Body</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37151">
                <a:tc>
                  <a:txBody>
                    <a:bodyPr/>
                    <a:lstStyle/>
                    <a:p>
                      <a:pPr marL="0" marR="0" algn="l">
                        <a:lnSpc>
                          <a:spcPct val="100000"/>
                        </a:lnSpc>
                        <a:spcBef>
                          <a:spcPts val="0"/>
                        </a:spcBef>
                        <a:spcAft>
                          <a:spcPts val="0"/>
                        </a:spcAft>
                      </a:pPr>
                      <a:r>
                        <a:rPr lang="en-US" sz="1900" dirty="0" smtClean="0">
                          <a:solidFill>
                            <a:schemeClr val="tx1"/>
                          </a:solidFill>
                          <a:effectLst/>
                        </a:rPr>
                        <a:t>Carry Out Needs </a:t>
                      </a:r>
                      <a:r>
                        <a:rPr lang="en-US" sz="1900" dirty="0">
                          <a:solidFill>
                            <a:schemeClr val="tx1"/>
                          </a:solidFill>
                          <a:effectLst/>
                        </a:rPr>
                        <a:t>Assessment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98863">
                <a:tc>
                  <a:txBody>
                    <a:bodyPr/>
                    <a:lstStyle/>
                    <a:p>
                      <a:pPr marL="0" marR="0" algn="l">
                        <a:lnSpc>
                          <a:spcPct val="100000"/>
                        </a:lnSpc>
                        <a:spcBef>
                          <a:spcPts val="0"/>
                        </a:spcBef>
                        <a:spcAft>
                          <a:spcPts val="0"/>
                        </a:spcAft>
                      </a:pPr>
                      <a:r>
                        <a:rPr lang="en-US" sz="1900" dirty="0" smtClean="0">
                          <a:solidFill>
                            <a:schemeClr val="tx1"/>
                          </a:solidFill>
                          <a:effectLst/>
                        </a:rPr>
                        <a:t>Do Comprehensive </a:t>
                      </a:r>
                      <a:r>
                        <a:rPr lang="en-US" sz="1900" dirty="0">
                          <a:solidFill>
                            <a:schemeClr val="tx1"/>
                          </a:solidFill>
                          <a:effectLst/>
                        </a:rPr>
                        <a:t>Planning</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25710">
                <a:tc>
                  <a:txBody>
                    <a:bodyPr/>
                    <a:lstStyle/>
                    <a:p>
                      <a:pPr marL="0" marR="0" algn="l">
                        <a:lnSpc>
                          <a:spcPct val="100000"/>
                        </a:lnSpc>
                        <a:spcBef>
                          <a:spcPts val="0"/>
                        </a:spcBef>
                        <a:spcAft>
                          <a:spcPts val="0"/>
                        </a:spcAft>
                      </a:pPr>
                      <a:r>
                        <a:rPr lang="en-US" sz="1900" dirty="0" smtClean="0">
                          <a:solidFill>
                            <a:schemeClr val="tx1"/>
                          </a:solidFill>
                          <a:effectLst/>
                        </a:rPr>
                        <a:t>Set Priorities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99367">
                <a:tc>
                  <a:txBody>
                    <a:bodyPr/>
                    <a:lstStyle/>
                    <a:p>
                      <a:pPr marL="0" marR="0" algn="l">
                        <a:lnSpc>
                          <a:spcPct val="100000"/>
                        </a:lnSpc>
                        <a:spcBef>
                          <a:spcPts val="0"/>
                        </a:spcBef>
                        <a:spcAft>
                          <a:spcPts val="0"/>
                        </a:spcAft>
                      </a:pPr>
                      <a:r>
                        <a:rPr lang="en-US" sz="1900" dirty="0" smtClean="0">
                          <a:solidFill>
                            <a:schemeClr val="tx1"/>
                          </a:solidFill>
                          <a:effectLst/>
                        </a:rPr>
                        <a:t>Allocate Resources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61555">
                <a:tc>
                  <a:txBody>
                    <a:bodyPr/>
                    <a:lstStyle/>
                    <a:p>
                      <a:pPr marL="0" marR="0" algn="l">
                        <a:lnSpc>
                          <a:spcPct val="100000"/>
                        </a:lnSpc>
                        <a:spcBef>
                          <a:spcPts val="0"/>
                        </a:spcBef>
                        <a:spcAft>
                          <a:spcPts val="0"/>
                        </a:spcAft>
                      </a:pPr>
                      <a:r>
                        <a:rPr lang="en-US" sz="1900" dirty="0">
                          <a:solidFill>
                            <a:schemeClr val="tx1"/>
                          </a:solidFill>
                          <a:effectLst/>
                        </a:rPr>
                        <a:t>Manage Procurement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400" dirty="0"/>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85350">
                <a:tc>
                  <a:txBody>
                    <a:bodyPr/>
                    <a:lstStyle/>
                    <a:p>
                      <a:pPr marL="0" marR="0" algn="l">
                        <a:lnSpc>
                          <a:spcPct val="100000"/>
                        </a:lnSpc>
                        <a:spcBef>
                          <a:spcPts val="0"/>
                        </a:spcBef>
                        <a:spcAft>
                          <a:spcPts val="0"/>
                        </a:spcAft>
                      </a:pPr>
                      <a:r>
                        <a:rPr lang="en-US" sz="1900" dirty="0">
                          <a:solidFill>
                            <a:schemeClr val="tx1"/>
                          </a:solidFill>
                          <a:effectLst/>
                        </a:rPr>
                        <a:t>Monitor Contracts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602115">
                <a:tc>
                  <a:txBody>
                    <a:bodyPr/>
                    <a:lstStyle/>
                    <a:p>
                      <a:pPr marL="0" marR="0" algn="l">
                        <a:lnSpc>
                          <a:spcPct val="100000"/>
                        </a:lnSpc>
                        <a:spcBef>
                          <a:spcPts val="0"/>
                        </a:spcBef>
                        <a:spcAft>
                          <a:spcPts val="0"/>
                        </a:spcAft>
                      </a:pPr>
                      <a:r>
                        <a:rPr lang="en-US" sz="1900" dirty="0">
                          <a:solidFill>
                            <a:schemeClr val="tx1"/>
                          </a:solidFill>
                          <a:effectLst/>
                        </a:rPr>
                        <a:t>Evaluate Effectiveness of Planning Activities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604552">
                <a:tc>
                  <a:txBody>
                    <a:bodyPr/>
                    <a:lstStyle/>
                    <a:p>
                      <a:pPr marL="0" marR="0" algn="l">
                        <a:lnSpc>
                          <a:spcPct val="100000"/>
                        </a:lnSpc>
                        <a:spcBef>
                          <a:spcPts val="0"/>
                        </a:spcBef>
                        <a:spcAft>
                          <a:spcPts val="0"/>
                        </a:spcAft>
                      </a:pPr>
                      <a:r>
                        <a:rPr lang="en-US" sz="1900" dirty="0">
                          <a:solidFill>
                            <a:schemeClr val="tx1"/>
                          </a:solidFill>
                          <a:effectLst/>
                        </a:rPr>
                        <a:t>Evaluate Effectiveness of Care Strategies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502515">
                <a:tc>
                  <a:txBody>
                    <a:bodyPr/>
                    <a:lstStyle/>
                    <a:p>
                      <a:pPr marL="0" marR="0" algn="l">
                        <a:lnSpc>
                          <a:spcPct val="100000"/>
                        </a:lnSpc>
                        <a:spcBef>
                          <a:spcPts val="0"/>
                        </a:spcBef>
                        <a:spcAft>
                          <a:spcPts val="0"/>
                        </a:spcAft>
                      </a:pPr>
                      <a:r>
                        <a:rPr lang="en-US" sz="1900" dirty="0" smtClean="0">
                          <a:solidFill>
                            <a:schemeClr val="tx1"/>
                          </a:solidFill>
                          <a:effectLst/>
                        </a:rPr>
                        <a:t>Do</a:t>
                      </a:r>
                      <a:r>
                        <a:rPr lang="en-US" sz="1900" baseline="0" dirty="0" smtClean="0">
                          <a:solidFill>
                            <a:schemeClr val="tx1"/>
                          </a:solidFill>
                          <a:effectLst/>
                        </a:rPr>
                        <a:t> </a:t>
                      </a:r>
                      <a:r>
                        <a:rPr lang="en-US" sz="1900" dirty="0" smtClean="0">
                          <a:solidFill>
                            <a:schemeClr val="tx1"/>
                          </a:solidFill>
                          <a:effectLst/>
                        </a:rPr>
                        <a:t>Quality </a:t>
                      </a:r>
                      <a:r>
                        <a:rPr lang="en-US" sz="1900" dirty="0">
                          <a:solidFill>
                            <a:schemeClr val="tx1"/>
                          </a:solidFill>
                          <a:effectLst/>
                        </a:rPr>
                        <a:t>Management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579164">
                <a:tc>
                  <a:txBody>
                    <a:bodyPr/>
                    <a:lstStyle/>
                    <a:p>
                      <a:pPr marL="0" marR="0" algn="l">
                        <a:lnSpc>
                          <a:spcPct val="100000"/>
                        </a:lnSpc>
                        <a:spcBef>
                          <a:spcPts val="0"/>
                        </a:spcBef>
                        <a:spcAft>
                          <a:spcPts val="0"/>
                        </a:spcAft>
                      </a:pPr>
                      <a:r>
                        <a:rPr lang="en-US" sz="1900" dirty="0" smtClean="0">
                          <a:solidFill>
                            <a:schemeClr val="tx1"/>
                          </a:solidFill>
                          <a:effectLst/>
                          <a:latin typeface="Calibri"/>
                          <a:ea typeface="Calibri"/>
                          <a:cs typeface="Times New Roman"/>
                        </a:rPr>
                        <a:t>Assess the Efficiency</a:t>
                      </a:r>
                      <a:r>
                        <a:rPr lang="en-US" sz="1900" baseline="0" dirty="0" smtClean="0">
                          <a:solidFill>
                            <a:schemeClr val="tx1"/>
                          </a:solidFill>
                          <a:effectLst/>
                          <a:latin typeface="Calibri"/>
                          <a:ea typeface="Calibri"/>
                          <a:cs typeface="Times New Roman"/>
                        </a:rPr>
                        <a:t> of the Administrative Mechanism</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
        <p:nvSpPr>
          <p:cNvPr id="7" name="Title 2"/>
          <p:cNvSpPr txBox="1">
            <a:spLocks/>
          </p:cNvSpPr>
          <p:nvPr/>
        </p:nvSpPr>
        <p:spPr>
          <a:xfrm>
            <a:off x="1465942" y="363309"/>
            <a:ext cx="9695543" cy="6377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5000"/>
              </a:lnSpc>
              <a:spcBef>
                <a:spcPts val="0"/>
              </a:spcBef>
            </a:pPr>
            <a:r>
              <a:rPr lang="en-US" sz="2000" b="1" dirty="0">
                <a:solidFill>
                  <a:srgbClr val="002060"/>
                </a:solidFill>
                <a:latin typeface="Tahoma" panose="020B0604030504040204" pitchFamily="34" charset="0"/>
                <a:ea typeface="Tahoma" panose="020B0604030504040204" pitchFamily="34" charset="0"/>
                <a:cs typeface="Tahoma" panose="020B0604030504040204" pitchFamily="34" charset="0"/>
              </a:rPr>
              <a:t>Planning Council, Recipient, and CEO Roles &amp; Responsibilities:</a:t>
            </a:r>
          </a:p>
          <a:p>
            <a:pPr algn="ctr">
              <a:lnSpc>
                <a:spcPct val="115000"/>
              </a:lnSpc>
              <a:spcBef>
                <a:spcPts val="0"/>
              </a:spcBef>
            </a:pPr>
            <a:r>
              <a:rPr lang="en-US" sz="1600" b="1" i="1" dirty="0">
                <a:solidFill>
                  <a:srgbClr val="002060"/>
                </a:solidFill>
                <a:latin typeface="Tahoma" panose="020B0604030504040204" pitchFamily="34" charset="0"/>
                <a:ea typeface="Tahoma" panose="020B0604030504040204" pitchFamily="34" charset="0"/>
                <a:cs typeface="Tahoma" panose="020B0604030504040204" pitchFamily="34" charset="0"/>
              </a:rPr>
              <a:t>Checking Knowledge: Fill in the chart to identify roles and responsibilities of each entity </a:t>
            </a:r>
          </a:p>
        </p:txBody>
      </p:sp>
    </p:spTree>
    <p:extLst>
      <p:ext uri="{BB962C8B-B14F-4D97-AF65-F5344CB8AC3E}">
        <p14:creationId xmlns:p14="http://schemas.microsoft.com/office/powerpoint/2010/main" val="2734842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endParaRPr lang="en-US" dirty="0"/>
          </a:p>
        </p:txBody>
      </p:sp>
      <p:sp>
        <p:nvSpPr>
          <p:cNvPr id="2" name="Slide Number Placeholder 1"/>
          <p:cNvSpPr>
            <a:spLocks noGrp="1"/>
          </p:cNvSpPr>
          <p:nvPr>
            <p:ph type="sldNum" sz="quarter" idx="12"/>
          </p:nvPr>
        </p:nvSpPr>
        <p:spPr/>
        <p:txBody>
          <a:bodyPr/>
          <a:lstStyle/>
          <a:p>
            <a:fld id="{E044F06C-710B-423D-81B0-D36C48F34B57}" type="slidenum">
              <a:rPr lang="en-US" smtClean="0"/>
              <a:t>23</a:t>
            </a:fld>
            <a:endParaRPr lang="en-US" dirty="0"/>
          </a:p>
        </p:txBody>
      </p:sp>
      <p:sp>
        <p:nvSpPr>
          <p:cNvPr id="3" name="Content Placeholder 2"/>
          <p:cNvSpPr>
            <a:spLocks noGrp="1"/>
          </p:cNvSpPr>
          <p:nvPr>
            <p:ph idx="4294967295"/>
          </p:nvPr>
        </p:nvSpPr>
        <p:spPr>
          <a:xfrm>
            <a:off x="1520904" y="1430338"/>
            <a:ext cx="8229600" cy="3517900"/>
          </a:xfrm>
          <a:ln w="31750">
            <a:solidFill>
              <a:srgbClr val="002060"/>
            </a:solidFill>
          </a:ln>
        </p:spPr>
        <p:txBody>
          <a:bodyPr>
            <a:normAutofit/>
          </a:bodyPr>
          <a:lstStyle/>
          <a:p>
            <a:pPr marL="0" indent="0" algn="ctr">
              <a:buNone/>
            </a:pPr>
            <a:r>
              <a:rPr lang="en-US" dirty="0" smtClean="0"/>
              <a:t>        </a:t>
            </a:r>
          </a:p>
          <a:p>
            <a:pPr marL="0" indent="0" algn="ctr">
              <a:buNone/>
            </a:pPr>
            <a:endParaRPr lang="en-US" b="1" dirty="0"/>
          </a:p>
          <a:p>
            <a:pPr marL="0" indent="0" algn="ctr">
              <a:buNone/>
            </a:pPr>
            <a:r>
              <a:rPr lang="en-US" sz="4400" b="1" dirty="0">
                <a:solidFill>
                  <a:srgbClr val="002060"/>
                </a:solidFill>
                <a:latin typeface="Tahoma" panose="020B0604030504040204" pitchFamily="34" charset="0"/>
                <a:ea typeface="Tahoma" panose="020B0604030504040204" pitchFamily="34" charset="0"/>
                <a:cs typeface="Tahoma" panose="020B0604030504040204" pitchFamily="34" charset="0"/>
              </a:rPr>
              <a:t>Questions and Discussion</a:t>
            </a:r>
          </a:p>
        </p:txBody>
      </p:sp>
      <p:pic>
        <p:nvPicPr>
          <p:cNvPr id="9" name="Picture 4" descr="meeting%20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391" y="4153114"/>
            <a:ext cx="3228975"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719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Objectives</a:t>
            </a:r>
            <a:endParaRPr lang="en-US" dirty="0"/>
          </a:p>
        </p:txBody>
      </p:sp>
      <p:sp>
        <p:nvSpPr>
          <p:cNvPr id="3" name="Content Placeholder 2"/>
          <p:cNvSpPr>
            <a:spLocks noGrp="1"/>
          </p:cNvSpPr>
          <p:nvPr>
            <p:ph idx="1"/>
          </p:nvPr>
        </p:nvSpPr>
        <p:spPr>
          <a:xfrm>
            <a:off x="838200" y="1825625"/>
            <a:ext cx="10515600" cy="4701784"/>
          </a:xfrm>
        </p:spPr>
        <p:txBody>
          <a:bodyPr>
            <a:normAutofit fontScale="92500" lnSpcReduction="10000"/>
          </a:bodyPr>
          <a:lstStyle/>
          <a:p>
            <a:pPr marL="0" indent="0">
              <a:buNone/>
            </a:pPr>
            <a:r>
              <a:rPr lang="en-US" dirty="0" smtClean="0"/>
              <a:t>At the end of the session, participants will be able:</a:t>
            </a:r>
          </a:p>
          <a:p>
            <a:pPr marL="514350" indent="-514350">
              <a:lnSpc>
                <a:spcPct val="110000"/>
              </a:lnSpc>
              <a:buAutoNum type="arabicPeriod"/>
            </a:pPr>
            <a:r>
              <a:rPr lang="en-US" dirty="0" smtClean="0"/>
              <a:t>To identify and differentiate the roles and responsibilities of the PC, the recipient, and the Chief Elected Official (CEO) – including which roles are shared and which are carried out by only one entity</a:t>
            </a:r>
          </a:p>
          <a:p>
            <a:pPr marL="514350" indent="-514350">
              <a:lnSpc>
                <a:spcPct val="110000"/>
              </a:lnSpc>
              <a:buAutoNum type="arabicPeriod"/>
            </a:pPr>
            <a:r>
              <a:rPr lang="en-US" dirty="0" smtClean="0"/>
              <a:t>To identify typical pressure points between the PC and recipient, and describe ways to prevent, minimize, or resolve them</a:t>
            </a:r>
          </a:p>
          <a:p>
            <a:pPr marL="514350" indent="-514350">
              <a:lnSpc>
                <a:spcPct val="110000"/>
              </a:lnSpc>
              <a:buAutoNum type="arabicPeriod"/>
            </a:pPr>
            <a:r>
              <a:rPr lang="en-US" dirty="0" smtClean="0"/>
              <a:t>To describe the main components of a Memorandum of Understanding (MOU) between the PC and recipient, and the role of an MOU in contributing to a positive relationship between the PC and recipient</a:t>
            </a:r>
            <a:endParaRPr lang="en-US" dirty="0"/>
          </a:p>
        </p:txBody>
      </p:sp>
      <p:cxnSp>
        <p:nvCxnSpPr>
          <p:cNvPr id="4" name="Straight Connector 3" descr="line" title="line"/>
          <p:cNvCxnSpPr/>
          <p:nvPr/>
        </p:nvCxnSpPr>
        <p:spPr>
          <a:xfrm>
            <a:off x="703385" y="131766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E044F06C-710B-423D-81B0-D36C48F34B57}" type="slidenum">
              <a:rPr lang="en-US" smtClean="0"/>
              <a:t>3</a:t>
            </a:fld>
            <a:endParaRPr lang="en-US" dirty="0"/>
          </a:p>
        </p:txBody>
      </p:sp>
    </p:spTree>
    <p:extLst>
      <p:ext uri="{BB962C8B-B14F-4D97-AF65-F5344CB8AC3E}">
        <p14:creationId xmlns:p14="http://schemas.microsoft.com/office/powerpoint/2010/main" val="277555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Roles and Responsibilities of the PC and Recipient</a:t>
            </a:r>
            <a:endParaRPr lang="en-US" dirty="0"/>
          </a:p>
        </p:txBody>
      </p:sp>
      <p:pic>
        <p:nvPicPr>
          <p:cNvPr id="4"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3690425"/>
            <a:ext cx="10058400" cy="349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E044F06C-710B-423D-81B0-D36C48F34B57}" type="slidenum">
              <a:rPr lang="en-US" smtClean="0"/>
              <a:t>4</a:t>
            </a:fld>
            <a:endParaRPr lang="en-US" dirty="0"/>
          </a:p>
        </p:txBody>
      </p:sp>
    </p:spTree>
    <p:extLst>
      <p:ext uri="{BB962C8B-B14F-4D97-AF65-F5344CB8AC3E}">
        <p14:creationId xmlns:p14="http://schemas.microsoft.com/office/powerpoint/2010/main" val="34865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3122707-87AD-4BE3-B63D-F5699C599DD3}" type="slidenum">
              <a:rPr lang="en-US" smtClean="0"/>
              <a:t>5</a:t>
            </a:fld>
            <a:endParaRPr lang="en-US" dirty="0"/>
          </a:p>
        </p:txBody>
      </p:sp>
      <p:sp>
        <p:nvSpPr>
          <p:cNvPr id="5" name="Title 4"/>
          <p:cNvSpPr>
            <a:spLocks noGrp="1"/>
          </p:cNvSpPr>
          <p:nvPr>
            <p:ph type="title"/>
          </p:nvPr>
        </p:nvSpPr>
        <p:spPr>
          <a:xfrm>
            <a:off x="838200" y="365125"/>
            <a:ext cx="10515600" cy="563789"/>
          </a:xfrm>
        </p:spPr>
        <p:txBody>
          <a:bodyPr>
            <a:normAutofit fontScale="90000"/>
          </a:bodyPr>
          <a:lstStyle/>
          <a:p>
            <a:r>
              <a:rPr lang="en-US" altLang="en-US" sz="2700" b="1" dirty="0">
                <a:solidFill>
                  <a:srgbClr val="002060"/>
                </a:solidFill>
                <a:latin typeface="Tahoma" panose="020B0604030504040204" pitchFamily="34" charset="0"/>
                <a:ea typeface="Tahoma" panose="020B0604030504040204" pitchFamily="34" charset="0"/>
                <a:cs typeface="Tahoma" panose="020B0604030504040204" pitchFamily="34" charset="0"/>
              </a:rPr>
              <a:t>Planning Council, Recipient, and CEO Roles &amp; Responsibilities </a:t>
            </a:r>
            <a:r>
              <a:rPr lang="en-US" altLang="en-US" dirty="0">
                <a:latin typeface="Calibri" panose="020F0502020204030204" pitchFamily="34" charset="0"/>
              </a:rPr>
              <a:t/>
            </a:r>
            <a:br>
              <a:rPr lang="en-US" altLang="en-US" dirty="0">
                <a:latin typeface="Calibri" panose="020F0502020204030204" pitchFamily="34" charset="0"/>
              </a:rPr>
            </a:br>
            <a:endParaRPr lang="en-US" dirty="0"/>
          </a:p>
        </p:txBody>
      </p:sp>
      <p:graphicFrame>
        <p:nvGraphicFramePr>
          <p:cNvPr id="7" name="Table 6" descr="planning council, recipient, and CEO roles and responsibilities" title="table"/>
          <p:cNvGraphicFramePr>
            <a:graphicFrameLocks noGrp="1"/>
          </p:cNvGraphicFramePr>
          <p:nvPr>
            <p:extLst>
              <p:ext uri="{D42A27DB-BD31-4B8C-83A1-F6EECF244321}">
                <p14:modId xmlns:p14="http://schemas.microsoft.com/office/powerpoint/2010/main" val="1720897444"/>
              </p:ext>
            </p:extLst>
          </p:nvPr>
        </p:nvGraphicFramePr>
        <p:xfrm>
          <a:off x="1410834" y="762000"/>
          <a:ext cx="8686800" cy="5565347"/>
        </p:xfrm>
        <a:graphic>
          <a:graphicData uri="http://schemas.openxmlformats.org/drawingml/2006/table">
            <a:tbl>
              <a:tblPr firstRow="1"/>
              <a:tblGrid>
                <a:gridCol w="3276600"/>
                <a:gridCol w="990600"/>
                <a:gridCol w="2133600"/>
                <a:gridCol w="2286000"/>
              </a:tblGrid>
              <a:tr h="335294">
                <a:tc>
                  <a:txBody>
                    <a:body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Task</a:t>
                      </a: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rPr>
                        <a:t>CEO</a:t>
                      </a:r>
                      <a:endPar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rPr>
                        <a:t>Recipient</a:t>
                      </a:r>
                      <a:endPar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rPr>
                        <a:t>Planning Council</a:t>
                      </a:r>
                      <a:endPar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352439">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Determine Planning Body</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436581">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Establish Planning Body</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336564">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Carry Out Needs Assessment</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298462">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Do Comprehensive Planning</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325451">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Set Priorities*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300050">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Allocate Resources*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 </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361965">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Manage Procurement</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smtClean="0">
                        <a:ln>
                          <a:noFill/>
                        </a:ln>
                        <a:solidFill>
                          <a:srgbClr val="000000"/>
                        </a:solidFill>
                        <a:effectLst/>
                        <a:latin typeface="Calibri" panose="020F0502020204030204" pitchFamily="34"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361965">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Monitor Contracts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601687">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Evaluate Effectiveness of Planning Activities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604862">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Evaluate Effectiveness of Care Strategies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503258">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Do Quality Management</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anose="020F0502020204030204" pitchFamily="34" charset="0"/>
                        </a:rPr>
                        <a:t> </a:t>
                      </a:r>
                      <a:endParaRPr kumimoji="0" lang="en-US" altLang="en-US"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FF0000"/>
                          </a:solidFill>
                          <a:effectLst/>
                          <a:latin typeface="Calibri" panose="020F0502020204030204" pitchFamily="34" charset="0"/>
                        </a:rPr>
                        <a:t> </a:t>
                      </a:r>
                      <a:r>
                        <a:rPr kumimoji="0" lang="en-US" altLang="en-US" sz="1600" b="1" i="0" u="none" strike="noStrike" cap="none" normalizeH="0" baseline="0" dirty="0" smtClean="0">
                          <a:ln>
                            <a:noFill/>
                          </a:ln>
                          <a:solidFill>
                            <a:schemeClr val="tx1"/>
                          </a:solidFill>
                          <a:effectLst/>
                          <a:latin typeface="Calibri" panose="020F0502020204030204" pitchFamily="34" charset="0"/>
                        </a:rPr>
                        <a:t>[Care Standards &amp;  Committee Involvement]</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579143">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 the Efficiency of the Administrative Mechanism*</a:t>
                      </a: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t>
                      </a: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bl>
          </a:graphicData>
        </a:graphic>
      </p:graphicFrame>
      <p:sp>
        <p:nvSpPr>
          <p:cNvPr id="8" name="TextBox 3"/>
          <p:cNvSpPr txBox="1">
            <a:spLocks noChangeArrowheads="1"/>
          </p:cNvSpPr>
          <p:nvPr/>
        </p:nvSpPr>
        <p:spPr bwMode="auto">
          <a:xfrm>
            <a:off x="1381806" y="6357938"/>
            <a:ext cx="5503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t>* </a:t>
            </a:r>
            <a:r>
              <a:rPr lang="en-US" altLang="en-US" sz="2000">
                <a:latin typeface="Arial Narrow" pitchFamily="34" charset="0"/>
              </a:rPr>
              <a:t>Sole responsibility of RWHAP Part A Planning Councils</a:t>
            </a:r>
          </a:p>
        </p:txBody>
      </p:sp>
    </p:spTree>
    <p:extLst>
      <p:ext uri="{BB962C8B-B14F-4D97-AF65-F5344CB8AC3E}">
        <p14:creationId xmlns:p14="http://schemas.microsoft.com/office/powerpoint/2010/main" val="23068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93EF9D-26EB-4153-8832-006B2D355DC4}" type="slidenum">
              <a:rPr lang="en-US" altLang="en-US"/>
              <a:pPr/>
              <a:t>6</a:t>
            </a:fld>
            <a:endParaRPr lang="en-US" altLang="en-US" dirty="0"/>
          </a:p>
        </p:txBody>
      </p:sp>
      <p:sp>
        <p:nvSpPr>
          <p:cNvPr id="124931" name="Rectangle 2"/>
          <p:cNvSpPr>
            <a:spLocks noGrp="1" noChangeArrowheads="1"/>
          </p:cNvSpPr>
          <p:nvPr>
            <p:ph type="title"/>
          </p:nvPr>
        </p:nvSpPr>
        <p:spPr>
          <a:xfrm>
            <a:off x="787791" y="152400"/>
            <a:ext cx="10566009" cy="1143000"/>
          </a:xfrm>
        </p:spPr>
        <p:txBody>
          <a:bodyPr/>
          <a:lstStyle/>
          <a:p>
            <a:pPr eaLnBrk="1" hangingPunct="1"/>
            <a:r>
              <a:rPr lang="en-US" altLang="en-US" dirty="0" smtClean="0"/>
              <a:t>Roles of Planning Council Support (PCS) Staff</a:t>
            </a:r>
          </a:p>
        </p:txBody>
      </p:sp>
      <p:sp>
        <p:nvSpPr>
          <p:cNvPr id="124932" name="Rectangle 3"/>
          <p:cNvSpPr>
            <a:spLocks noGrp="1" noChangeArrowheads="1"/>
          </p:cNvSpPr>
          <p:nvPr>
            <p:ph type="body" idx="1"/>
          </p:nvPr>
        </p:nvSpPr>
        <p:spPr>
          <a:xfrm>
            <a:off x="787791" y="1447800"/>
            <a:ext cx="10566009" cy="4908550"/>
          </a:xfrm>
        </p:spPr>
        <p:txBody>
          <a:bodyPr>
            <a:normAutofit/>
          </a:bodyPr>
          <a:lstStyle/>
          <a:p>
            <a:pPr eaLnBrk="1" hangingPunct="1">
              <a:lnSpc>
                <a:spcPct val="110000"/>
              </a:lnSpc>
              <a:spcBef>
                <a:spcPct val="10000"/>
              </a:spcBef>
            </a:pPr>
            <a:r>
              <a:rPr lang="en-US" altLang="en-US" sz="2400" b="1" dirty="0"/>
              <a:t>Assist the Planning Council to carry out its legislative responsibilities and to operate effectively as an independent planning body</a:t>
            </a:r>
          </a:p>
          <a:p>
            <a:pPr eaLnBrk="1" hangingPunct="1">
              <a:lnSpc>
                <a:spcPct val="110000"/>
              </a:lnSpc>
              <a:spcBef>
                <a:spcPct val="10000"/>
              </a:spcBef>
            </a:pPr>
            <a:r>
              <a:rPr lang="en-US" altLang="en-US" sz="2400" dirty="0"/>
              <a:t>Staff committees and Planning Council meetings</a:t>
            </a:r>
          </a:p>
          <a:p>
            <a:pPr eaLnBrk="1" hangingPunct="1">
              <a:lnSpc>
                <a:spcPct val="110000"/>
              </a:lnSpc>
              <a:spcBef>
                <a:spcPct val="10000"/>
              </a:spcBef>
            </a:pPr>
            <a:r>
              <a:rPr lang="en-US" altLang="en-US" sz="2400" dirty="0"/>
              <a:t>Provide expert advice on Ryan White legislative requirements and HRSA/HAB regulations and expectations</a:t>
            </a:r>
          </a:p>
          <a:p>
            <a:pPr eaLnBrk="1" hangingPunct="1">
              <a:lnSpc>
                <a:spcPct val="110000"/>
              </a:lnSpc>
              <a:spcBef>
                <a:spcPct val="10000"/>
              </a:spcBef>
            </a:pPr>
            <a:r>
              <a:rPr lang="en-US" altLang="en-US" sz="2400" dirty="0"/>
              <a:t>Oversee a training program for members</a:t>
            </a:r>
          </a:p>
          <a:p>
            <a:pPr eaLnBrk="1" hangingPunct="1">
              <a:lnSpc>
                <a:spcPct val="110000"/>
              </a:lnSpc>
              <a:spcBef>
                <a:spcPct val="10000"/>
              </a:spcBef>
            </a:pPr>
            <a:r>
              <a:rPr lang="en-US" altLang="en-US" sz="2400" dirty="0"/>
              <a:t>Encourage member involvement and retention, with special focus on consumers</a:t>
            </a:r>
          </a:p>
          <a:p>
            <a:pPr eaLnBrk="1" hangingPunct="1">
              <a:lnSpc>
                <a:spcPct val="110000"/>
              </a:lnSpc>
              <a:spcBef>
                <a:spcPct val="10000"/>
              </a:spcBef>
            </a:pPr>
            <a:r>
              <a:rPr lang="en-US" altLang="en-US" sz="2400" dirty="0"/>
              <a:t>Serve as liaison with the </a:t>
            </a:r>
            <a:r>
              <a:rPr lang="en-US" altLang="en-US" sz="2400" dirty="0" smtClean="0"/>
              <a:t>recipient</a:t>
            </a:r>
            <a:endParaRPr lang="en-US" altLang="en-US" sz="2400" dirty="0"/>
          </a:p>
          <a:p>
            <a:pPr eaLnBrk="1" hangingPunct="1">
              <a:lnSpc>
                <a:spcPct val="110000"/>
              </a:lnSpc>
              <a:spcBef>
                <a:spcPct val="10000"/>
              </a:spcBef>
            </a:pPr>
            <a:r>
              <a:rPr lang="en-US" altLang="en-US" sz="2400" dirty="0"/>
              <a:t>Help the PC manage its budget</a:t>
            </a:r>
          </a:p>
          <a:p>
            <a:pPr eaLnBrk="1" hangingPunct="1">
              <a:lnSpc>
                <a:spcPct val="110000"/>
              </a:lnSpc>
              <a:spcBef>
                <a:spcPct val="10000"/>
              </a:spcBef>
            </a:pPr>
            <a:r>
              <a:rPr lang="en-US" altLang="en-US" sz="2400" dirty="0" smtClean="0"/>
              <a:t>Be </a:t>
            </a:r>
            <a:r>
              <a:rPr lang="en-US" altLang="en-US" sz="2400" dirty="0"/>
              <a:t>involved </a:t>
            </a:r>
            <a:r>
              <a:rPr lang="en-US" altLang="en-US" sz="2400" i="1" dirty="0"/>
              <a:t>only</a:t>
            </a:r>
            <a:r>
              <a:rPr lang="en-US" altLang="en-US" sz="2400" dirty="0"/>
              <a:t> with supporting </a:t>
            </a:r>
            <a:r>
              <a:rPr lang="en-US" altLang="en-US" sz="2400" dirty="0" smtClean="0"/>
              <a:t>RWHAP Part </a:t>
            </a:r>
            <a:r>
              <a:rPr lang="en-US" altLang="en-US" sz="2400" dirty="0"/>
              <a:t>A-related activities</a:t>
            </a:r>
          </a:p>
        </p:txBody>
      </p:sp>
      <p:cxnSp>
        <p:nvCxnSpPr>
          <p:cNvPr id="5" name="Straight Connector 4" descr="line" title="line"/>
          <p:cNvCxnSpPr/>
          <p:nvPr/>
        </p:nvCxnSpPr>
        <p:spPr>
          <a:xfrm>
            <a:off x="608001" y="1106652"/>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57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226CEF-A336-4C58-999B-5503BBDE9AA6}" type="slidenum">
              <a:rPr lang="en-US" altLang="en-US"/>
              <a:pPr/>
              <a:t>7</a:t>
            </a:fld>
            <a:endParaRPr lang="en-US" altLang="en-US" dirty="0"/>
          </a:p>
        </p:txBody>
      </p:sp>
      <p:sp>
        <p:nvSpPr>
          <p:cNvPr id="126979" name="Rectangle 2"/>
          <p:cNvSpPr>
            <a:spLocks noGrp="1" noChangeArrowheads="1"/>
          </p:cNvSpPr>
          <p:nvPr>
            <p:ph type="title"/>
          </p:nvPr>
        </p:nvSpPr>
        <p:spPr>
          <a:xfrm>
            <a:off x="1248666" y="264404"/>
            <a:ext cx="9425354" cy="1325563"/>
          </a:xfrm>
        </p:spPr>
        <p:txBody>
          <a:bodyPr/>
          <a:lstStyle/>
          <a:p>
            <a:pPr eaLnBrk="1" hangingPunct="1"/>
            <a:r>
              <a:rPr lang="en-US" altLang="en-US" dirty="0" smtClean="0"/>
              <a:t>Discussion: PC Support Staff Roles</a:t>
            </a:r>
          </a:p>
        </p:txBody>
      </p:sp>
      <p:sp>
        <p:nvSpPr>
          <p:cNvPr id="126980" name="Rectangle 3"/>
          <p:cNvSpPr>
            <a:spLocks noGrp="1" noChangeArrowheads="1"/>
          </p:cNvSpPr>
          <p:nvPr>
            <p:ph type="body" idx="1"/>
          </p:nvPr>
        </p:nvSpPr>
        <p:spPr>
          <a:xfrm>
            <a:off x="1248666" y="1589967"/>
            <a:ext cx="9425354" cy="4766383"/>
          </a:xfrm>
          <a:ln w="28575">
            <a:solidFill>
              <a:srgbClr val="002060"/>
            </a:solidFill>
          </a:ln>
        </p:spPr>
        <p:txBody>
          <a:bodyPr>
            <a:normAutofit fontScale="92500"/>
          </a:bodyPr>
          <a:lstStyle/>
          <a:p>
            <a:pPr eaLnBrk="1" hangingPunct="1">
              <a:lnSpc>
                <a:spcPct val="110000"/>
              </a:lnSpc>
              <a:spcBef>
                <a:spcPct val="0"/>
              </a:spcBef>
              <a:buFont typeface="Wingdings" panose="05000000000000000000" pitchFamily="2" charset="2"/>
              <a:buNone/>
            </a:pPr>
            <a:r>
              <a:rPr lang="en-US" altLang="en-US" b="1" dirty="0" smtClean="0"/>
              <a:t>  </a:t>
            </a:r>
            <a:r>
              <a:rPr lang="en-US" altLang="en-US" sz="2900" b="1" dirty="0" smtClean="0"/>
              <a:t>Discuss </a:t>
            </a:r>
            <a:r>
              <a:rPr lang="en-US" altLang="en-US" sz="2900" b="1" dirty="0"/>
              <a:t>in small groups: </a:t>
            </a:r>
            <a:r>
              <a:rPr lang="en-US" altLang="en-US" sz="2900" dirty="0" smtClean="0"/>
              <a:t>Are </a:t>
            </a:r>
            <a:r>
              <a:rPr lang="en-US" altLang="en-US" sz="2900" dirty="0"/>
              <a:t>the </a:t>
            </a:r>
            <a:r>
              <a:rPr lang="en-US" altLang="en-US" sz="2900" dirty="0" smtClean="0"/>
              <a:t>following appropriate Planning </a:t>
            </a:r>
            <a:r>
              <a:rPr lang="en-US" altLang="en-US" sz="2900" dirty="0"/>
              <a:t>Council staff roles? Why </a:t>
            </a:r>
            <a:r>
              <a:rPr lang="en-US" altLang="en-US" sz="2900" dirty="0" smtClean="0"/>
              <a:t>or why </a:t>
            </a:r>
            <a:r>
              <a:rPr lang="en-US" altLang="en-US" sz="2900" dirty="0"/>
              <a:t>not? Are there </a:t>
            </a:r>
            <a:r>
              <a:rPr lang="en-US" altLang="en-US" sz="2900" dirty="0" smtClean="0"/>
              <a:t>situations </a:t>
            </a:r>
            <a:r>
              <a:rPr lang="en-US" altLang="en-US" sz="2900" dirty="0"/>
              <a:t>under </a:t>
            </a:r>
            <a:r>
              <a:rPr lang="en-US" altLang="en-US" sz="2900" dirty="0" smtClean="0"/>
              <a:t>which they </a:t>
            </a:r>
            <a:r>
              <a:rPr lang="en-US" altLang="en-US" sz="2900" dirty="0"/>
              <a:t>would be appropriate?</a:t>
            </a:r>
          </a:p>
          <a:p>
            <a:pPr eaLnBrk="1" hangingPunct="1">
              <a:lnSpc>
                <a:spcPct val="90000"/>
              </a:lnSpc>
              <a:spcBef>
                <a:spcPct val="0"/>
              </a:spcBef>
              <a:buFont typeface="Wingdings" panose="05000000000000000000" pitchFamily="2" charset="2"/>
              <a:buNone/>
            </a:pPr>
            <a:endParaRPr lang="en-US" altLang="en-US" sz="1000" dirty="0"/>
          </a:p>
          <a:p>
            <a:pPr marL="514350" indent="-514350" eaLnBrk="1" hangingPunct="1">
              <a:lnSpc>
                <a:spcPct val="110000"/>
              </a:lnSpc>
              <a:spcBef>
                <a:spcPct val="0"/>
              </a:spcBef>
              <a:buFont typeface="+mj-lt"/>
              <a:buAutoNum type="arabicPeriod"/>
            </a:pPr>
            <a:r>
              <a:rPr lang="en-US" altLang="en-US" dirty="0"/>
              <a:t>Preparing letters to go from the Planning Council </a:t>
            </a:r>
            <a:r>
              <a:rPr lang="en-US" altLang="en-US" dirty="0" smtClean="0"/>
              <a:t>to </a:t>
            </a:r>
            <a:r>
              <a:rPr lang="en-US" altLang="en-US" dirty="0"/>
              <a:t>the City Council or State legislature, urging specific legislative action such as an increase in the HIV/AIDS budget?</a:t>
            </a:r>
          </a:p>
          <a:p>
            <a:pPr marL="514350" indent="-514350" eaLnBrk="1" hangingPunct="1">
              <a:lnSpc>
                <a:spcPct val="110000"/>
              </a:lnSpc>
              <a:spcBef>
                <a:spcPct val="0"/>
              </a:spcBef>
              <a:buFont typeface="+mj-lt"/>
              <a:buAutoNum type="arabicPeriod"/>
            </a:pPr>
            <a:r>
              <a:rPr lang="en-US" altLang="en-US" dirty="0"/>
              <a:t>Helping the </a:t>
            </a:r>
            <a:r>
              <a:rPr lang="en-US" altLang="en-US" dirty="0" smtClean="0"/>
              <a:t>recipient by </a:t>
            </a:r>
            <a:r>
              <a:rPr lang="en-US" altLang="en-US" dirty="0"/>
              <a:t>staffing a regular monthly meeting with </a:t>
            </a:r>
            <a:r>
              <a:rPr lang="en-US" altLang="en-US" dirty="0" smtClean="0"/>
              <a:t>RWHAP Part </a:t>
            </a:r>
            <a:r>
              <a:rPr lang="en-US" altLang="en-US" dirty="0"/>
              <a:t>A providers</a:t>
            </a:r>
            <a:r>
              <a:rPr lang="en-US" altLang="en-US" dirty="0" smtClean="0"/>
              <a:t>?</a:t>
            </a:r>
          </a:p>
          <a:p>
            <a:pPr marL="514350" indent="-514350" eaLnBrk="1" hangingPunct="1">
              <a:lnSpc>
                <a:spcPct val="110000"/>
              </a:lnSpc>
              <a:spcBef>
                <a:spcPct val="0"/>
              </a:spcBef>
              <a:buFont typeface="+mj-lt"/>
              <a:buAutoNum type="arabicPeriod"/>
            </a:pPr>
            <a:r>
              <a:rPr lang="en-US" altLang="en-US" dirty="0" smtClean="0"/>
              <a:t>Helping to prepare the annual RWHAP Part A                    competitive application?</a:t>
            </a:r>
            <a:endParaRPr lang="en-US" altLang="en-US" dirty="0"/>
          </a:p>
          <a:p>
            <a:pPr eaLnBrk="1" hangingPunct="1">
              <a:lnSpc>
                <a:spcPct val="90000"/>
              </a:lnSpc>
              <a:spcBef>
                <a:spcPct val="0"/>
              </a:spcBef>
            </a:pPr>
            <a:endParaRPr lang="en-US" altLang="en-US" dirty="0"/>
          </a:p>
        </p:txBody>
      </p:sp>
      <p:cxnSp>
        <p:nvCxnSpPr>
          <p:cNvPr id="5" name="Straight Connector 4" descr="line" title="line"/>
          <p:cNvCxnSpPr/>
          <p:nvPr/>
        </p:nvCxnSpPr>
        <p:spPr>
          <a:xfrm>
            <a:off x="636135" y="1212159"/>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 name="Content Placeholder 7" descr="two people sitting at a table" title="imag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610600" y="5355734"/>
            <a:ext cx="1391848" cy="1391848"/>
          </a:xfrm>
          <a:prstGeom prst="rect">
            <a:avLst/>
          </a:prstGeom>
          <a:ln w="28575">
            <a:solidFill>
              <a:srgbClr val="002060"/>
            </a:solidFill>
            <a:miter lim="800000"/>
            <a:headEnd/>
            <a:tailEnd/>
          </a:ln>
        </p:spPr>
      </p:pic>
    </p:spTree>
    <p:extLst>
      <p:ext uri="{BB962C8B-B14F-4D97-AF65-F5344CB8AC3E}">
        <p14:creationId xmlns:p14="http://schemas.microsoft.com/office/powerpoint/2010/main" val="1813086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799E90-759F-4835-B2F3-71EF834448D0}" type="slidenum">
              <a:rPr lang="en-US" altLang="en-US"/>
              <a:pPr/>
              <a:t>8</a:t>
            </a:fld>
            <a:endParaRPr lang="en-US" altLang="en-US" dirty="0"/>
          </a:p>
        </p:txBody>
      </p:sp>
      <p:sp>
        <p:nvSpPr>
          <p:cNvPr id="128003" name="Rectangle 2"/>
          <p:cNvSpPr>
            <a:spLocks noGrp="1" noChangeArrowheads="1"/>
          </p:cNvSpPr>
          <p:nvPr>
            <p:ph type="title"/>
          </p:nvPr>
        </p:nvSpPr>
        <p:spPr>
          <a:xfrm>
            <a:off x="670560" y="151765"/>
            <a:ext cx="10683240" cy="1325563"/>
          </a:xfrm>
        </p:spPr>
        <p:txBody>
          <a:bodyPr/>
          <a:lstStyle/>
          <a:p>
            <a:pPr eaLnBrk="1" hangingPunct="1">
              <a:lnSpc>
                <a:spcPct val="100000"/>
              </a:lnSpc>
            </a:pPr>
            <a:r>
              <a:rPr lang="en-US" altLang="en-US" dirty="0" smtClean="0"/>
              <a:t>Recipient Staff Roles with the Planning Council</a:t>
            </a:r>
          </a:p>
        </p:txBody>
      </p:sp>
      <p:sp>
        <p:nvSpPr>
          <p:cNvPr id="128004" name="Rectangle 3"/>
          <p:cNvSpPr>
            <a:spLocks noGrp="1" noChangeArrowheads="1"/>
          </p:cNvSpPr>
          <p:nvPr>
            <p:ph type="body" idx="1"/>
          </p:nvPr>
        </p:nvSpPr>
        <p:spPr>
          <a:xfrm>
            <a:off x="670560" y="1873250"/>
            <a:ext cx="10683240" cy="4665662"/>
          </a:xfrm>
        </p:spPr>
        <p:txBody>
          <a:bodyPr>
            <a:normAutofit lnSpcReduction="10000"/>
          </a:bodyPr>
          <a:lstStyle/>
          <a:p>
            <a:pPr eaLnBrk="1" hangingPunct="1">
              <a:lnSpc>
                <a:spcPct val="95000"/>
              </a:lnSpc>
              <a:spcBef>
                <a:spcPct val="10000"/>
              </a:spcBef>
            </a:pPr>
            <a:r>
              <a:rPr lang="en-US" altLang="en-US" sz="2700" dirty="0"/>
              <a:t>Attend and make a </a:t>
            </a:r>
            <a:r>
              <a:rPr lang="en-US" altLang="en-US" sz="2700" dirty="0" smtClean="0"/>
              <a:t>recipient </a:t>
            </a:r>
            <a:r>
              <a:rPr lang="en-US" altLang="en-US" sz="2700" dirty="0"/>
              <a:t>report at </a:t>
            </a:r>
            <a:r>
              <a:rPr lang="en-US" altLang="en-US" sz="2700" dirty="0" smtClean="0"/>
              <a:t>PC </a:t>
            </a:r>
            <a:r>
              <a:rPr lang="en-US" altLang="en-US" sz="2700" dirty="0"/>
              <a:t>meetings</a:t>
            </a:r>
          </a:p>
          <a:p>
            <a:pPr eaLnBrk="1" hangingPunct="1">
              <a:lnSpc>
                <a:spcPct val="95000"/>
              </a:lnSpc>
              <a:spcBef>
                <a:spcPct val="10000"/>
              </a:spcBef>
            </a:pPr>
            <a:r>
              <a:rPr lang="en-US" altLang="en-US" sz="2700" dirty="0"/>
              <a:t>Regularly provide agreed-upon reports (e.g., cost and service utilization data) </a:t>
            </a:r>
          </a:p>
          <a:p>
            <a:pPr eaLnBrk="1" hangingPunct="1">
              <a:lnSpc>
                <a:spcPct val="95000"/>
              </a:lnSpc>
              <a:spcBef>
                <a:spcPct val="10000"/>
              </a:spcBef>
            </a:pPr>
            <a:r>
              <a:rPr lang="en-US" altLang="en-US" sz="2700" dirty="0"/>
              <a:t>Provide advice on areas of expertise without unduly influencing discussions or decisions</a:t>
            </a:r>
          </a:p>
          <a:p>
            <a:pPr eaLnBrk="1" hangingPunct="1">
              <a:lnSpc>
                <a:spcPct val="95000"/>
              </a:lnSpc>
              <a:spcBef>
                <a:spcPct val="10000"/>
              </a:spcBef>
            </a:pPr>
            <a:r>
              <a:rPr lang="en-US" altLang="en-US" sz="2700" dirty="0"/>
              <a:t>Assign staff to attend committees except where </a:t>
            </a:r>
            <a:r>
              <a:rPr lang="en-US" altLang="en-US" sz="2700" dirty="0" smtClean="0"/>
              <a:t>recipient </a:t>
            </a:r>
            <a:r>
              <a:rPr lang="en-US" altLang="en-US" sz="2700" dirty="0"/>
              <a:t>participation is not requested</a:t>
            </a:r>
          </a:p>
          <a:p>
            <a:pPr eaLnBrk="1" hangingPunct="1">
              <a:lnSpc>
                <a:spcPct val="95000"/>
              </a:lnSpc>
              <a:spcBef>
                <a:spcPct val="10000"/>
              </a:spcBef>
            </a:pPr>
            <a:r>
              <a:rPr lang="en-US" altLang="en-US" sz="2700" dirty="0"/>
              <a:t>Collaborate on shared roles</a:t>
            </a:r>
          </a:p>
          <a:p>
            <a:pPr eaLnBrk="1" hangingPunct="1">
              <a:lnSpc>
                <a:spcPct val="95000"/>
              </a:lnSpc>
              <a:spcBef>
                <a:spcPct val="10000"/>
              </a:spcBef>
            </a:pPr>
            <a:r>
              <a:rPr lang="en-US" altLang="en-US" sz="2700" dirty="0"/>
              <a:t>Carry out joint efforts such as task forces and special analyses consistent with roles and </a:t>
            </a:r>
            <a:r>
              <a:rPr lang="en-US" altLang="en-US" sz="2700" dirty="0" smtClean="0"/>
              <a:t>resources</a:t>
            </a:r>
          </a:p>
          <a:p>
            <a:pPr marL="0" indent="0">
              <a:lnSpc>
                <a:spcPct val="95000"/>
              </a:lnSpc>
              <a:spcBef>
                <a:spcPts val="1200"/>
              </a:spcBef>
              <a:buNone/>
            </a:pPr>
            <a:r>
              <a:rPr lang="en-US" altLang="en-US" sz="2400" i="1" dirty="0" smtClean="0">
                <a:latin typeface="+mn-lt"/>
              </a:rPr>
              <a:t>Note: </a:t>
            </a:r>
            <a:r>
              <a:rPr lang="en-US" altLang="en-US" sz="2400" dirty="0" smtClean="0">
                <a:latin typeface="+mn-lt"/>
              </a:rPr>
              <a:t>Roles with planning bodies that are not PCs can be quite varied, depending on planning body structure &amp; level of activity</a:t>
            </a:r>
          </a:p>
          <a:p>
            <a:pPr eaLnBrk="1" hangingPunct="1">
              <a:lnSpc>
                <a:spcPct val="95000"/>
              </a:lnSpc>
              <a:spcBef>
                <a:spcPct val="10000"/>
              </a:spcBef>
            </a:pPr>
            <a:endParaRPr lang="en-US" altLang="en-US" sz="2700" dirty="0"/>
          </a:p>
          <a:p>
            <a:pPr eaLnBrk="1" hangingPunct="1">
              <a:lnSpc>
                <a:spcPct val="90000"/>
              </a:lnSpc>
            </a:pPr>
            <a:endParaRPr lang="en-US" altLang="en-US" sz="2700" dirty="0"/>
          </a:p>
        </p:txBody>
      </p:sp>
      <p:cxnSp>
        <p:nvCxnSpPr>
          <p:cNvPr id="5" name="Straight Connector 4" descr="line" title="line"/>
          <p:cNvCxnSpPr/>
          <p:nvPr/>
        </p:nvCxnSpPr>
        <p:spPr>
          <a:xfrm>
            <a:off x="670560" y="1458565"/>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561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8E8572-F73B-407A-B7C6-F4041F56C493}" type="slidenum">
              <a:rPr lang="en-US" altLang="en-US"/>
              <a:pPr/>
              <a:t>9</a:t>
            </a:fld>
            <a:endParaRPr lang="en-US" altLang="en-US" dirty="0"/>
          </a:p>
        </p:txBody>
      </p:sp>
      <p:sp>
        <p:nvSpPr>
          <p:cNvPr id="130051" name="Rectangle 2"/>
          <p:cNvSpPr>
            <a:spLocks noGrp="1" noChangeArrowheads="1"/>
          </p:cNvSpPr>
          <p:nvPr>
            <p:ph type="title"/>
          </p:nvPr>
        </p:nvSpPr>
        <p:spPr/>
        <p:txBody>
          <a:bodyPr/>
          <a:lstStyle/>
          <a:p>
            <a:pPr eaLnBrk="1" hangingPunct="1"/>
            <a:r>
              <a:rPr lang="en-US" altLang="en-US" dirty="0" smtClean="0"/>
              <a:t>HRSA/HAB Expectations for PCS Staffing</a:t>
            </a:r>
          </a:p>
        </p:txBody>
      </p:sp>
      <p:sp>
        <p:nvSpPr>
          <p:cNvPr id="130052" name="Rectangle 3"/>
          <p:cNvSpPr>
            <a:spLocks noGrp="1" noChangeArrowheads="1"/>
          </p:cNvSpPr>
          <p:nvPr>
            <p:ph type="body" idx="1"/>
          </p:nvPr>
        </p:nvSpPr>
        <p:spPr>
          <a:xfrm>
            <a:off x="838200" y="1690688"/>
            <a:ext cx="10515600" cy="4876800"/>
          </a:xfrm>
        </p:spPr>
        <p:txBody>
          <a:bodyPr>
            <a:normAutofit fontScale="92500" lnSpcReduction="10000"/>
          </a:bodyPr>
          <a:lstStyle/>
          <a:p>
            <a:pPr eaLnBrk="1" hangingPunct="1">
              <a:lnSpc>
                <a:spcPct val="110000"/>
              </a:lnSpc>
              <a:spcBef>
                <a:spcPct val="15000"/>
              </a:spcBef>
            </a:pPr>
            <a:r>
              <a:rPr lang="en-US" altLang="en-US" sz="3000" dirty="0" smtClean="0"/>
              <a:t>PCS function can be contracted or provided through municipal staff</a:t>
            </a:r>
          </a:p>
          <a:p>
            <a:pPr eaLnBrk="1" hangingPunct="1">
              <a:lnSpc>
                <a:spcPct val="110000"/>
              </a:lnSpc>
              <a:spcBef>
                <a:spcPct val="15000"/>
              </a:spcBef>
            </a:pPr>
            <a:r>
              <a:rPr lang="en-US" altLang="en-US" sz="3000" dirty="0" smtClean="0"/>
              <a:t>PC </a:t>
            </a:r>
            <a:r>
              <a:rPr lang="en-US" altLang="en-US" sz="3000" dirty="0"/>
              <a:t>staff are hired and supervised according to local </a:t>
            </a:r>
            <a:r>
              <a:rPr lang="en-US" altLang="en-US" sz="3000" dirty="0" smtClean="0"/>
              <a:t>personnel policies and procedures</a:t>
            </a:r>
            <a:r>
              <a:rPr lang="en-US" altLang="en-US" sz="3000" dirty="0"/>
              <a:t>, but work for the Planning </a:t>
            </a:r>
            <a:r>
              <a:rPr lang="en-US" altLang="en-US" sz="3000" dirty="0" smtClean="0"/>
              <a:t>Council</a:t>
            </a:r>
          </a:p>
          <a:p>
            <a:pPr lvl="1">
              <a:lnSpc>
                <a:spcPct val="110000"/>
              </a:lnSpc>
              <a:spcBef>
                <a:spcPct val="15000"/>
              </a:spcBef>
            </a:pPr>
            <a:r>
              <a:rPr lang="en-US" sz="2600" i="1" dirty="0" smtClean="0"/>
              <a:t>RWHAP Part A Manual </a:t>
            </a:r>
            <a:r>
              <a:rPr lang="en-US" sz="2600" dirty="0" smtClean="0"/>
              <a:t>says the PC “works in partnership with the grantee but not under its direction” (p 108) </a:t>
            </a:r>
          </a:p>
          <a:p>
            <a:pPr eaLnBrk="1" hangingPunct="1">
              <a:lnSpc>
                <a:spcPct val="110000"/>
              </a:lnSpc>
              <a:spcBef>
                <a:spcPct val="15000"/>
              </a:spcBef>
            </a:pPr>
            <a:r>
              <a:rPr lang="en-US" altLang="en-US" sz="3000" dirty="0" smtClean="0"/>
              <a:t>PC </a:t>
            </a:r>
            <a:r>
              <a:rPr lang="en-US" altLang="en-US" sz="3000" dirty="0"/>
              <a:t>Executive Committee participates along with supervisor in evaluation of </a:t>
            </a:r>
            <a:r>
              <a:rPr lang="en-US" altLang="en-US" sz="3000" dirty="0" smtClean="0"/>
              <a:t>PCS Director</a:t>
            </a:r>
          </a:p>
          <a:p>
            <a:pPr eaLnBrk="1" hangingPunct="1">
              <a:lnSpc>
                <a:spcPct val="110000"/>
              </a:lnSpc>
              <a:spcBef>
                <a:spcPct val="15000"/>
              </a:spcBef>
            </a:pPr>
            <a:r>
              <a:rPr lang="en-US" altLang="en-US" sz="3000" dirty="0" smtClean="0"/>
              <a:t>Boundaries between the two entities are maintained by both parties</a:t>
            </a:r>
            <a:endParaRPr lang="en-US" altLang="en-US" sz="3000" dirty="0"/>
          </a:p>
        </p:txBody>
      </p:sp>
      <p:cxnSp>
        <p:nvCxnSpPr>
          <p:cNvPr id="5" name="Straight Connector 4" descr="line" title="line"/>
          <p:cNvCxnSpPr/>
          <p:nvPr/>
        </p:nvCxnSpPr>
        <p:spPr>
          <a:xfrm>
            <a:off x="703385" y="131766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0670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4290</TotalTime>
  <Words>1924</Words>
  <Application>Microsoft Office PowerPoint</Application>
  <PresentationFormat>Custom</PresentationFormat>
  <Paragraphs>279</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Relationship between the Planning Council (PC) and the Recipient: What the PC, PCS Staff, and Recipient All Need to Know</vt:lpstr>
      <vt:lpstr>Goals of the Training</vt:lpstr>
      <vt:lpstr>Training Objectives</vt:lpstr>
      <vt:lpstr>Roles and Responsibilities of the PC and Recipient</vt:lpstr>
      <vt:lpstr>Planning Council, Recipient, and CEO Roles &amp; Responsibilities  </vt:lpstr>
      <vt:lpstr>Roles of Planning Council Support (PCS) Staff</vt:lpstr>
      <vt:lpstr>Discussion: PC Support Staff Roles</vt:lpstr>
      <vt:lpstr>Recipient Staff Roles with the Planning Council</vt:lpstr>
      <vt:lpstr>HRSA/HAB Expectations for PCS Staffing</vt:lpstr>
      <vt:lpstr>Relationships and  Pressure Points</vt:lpstr>
      <vt:lpstr>Relationships: Not Limited to Recipient-PC</vt:lpstr>
      <vt:lpstr>Pressure Points between the PC and Recipient</vt:lpstr>
      <vt:lpstr>Causes of Relationship Problems</vt:lpstr>
      <vt:lpstr>Small-Group Discussion: Identifying “Pressure Points” between PC and Recipient</vt:lpstr>
      <vt:lpstr>Tools for Addressing Pressure Points</vt:lpstr>
      <vt:lpstr>Using Leadership &amp; Communication to Address Pressure Points</vt:lpstr>
      <vt:lpstr>Using an MOU between the PC and Recipient </vt:lpstr>
      <vt:lpstr>Actions for Working Together Effectively </vt:lpstr>
      <vt:lpstr>Action Steps</vt:lpstr>
      <vt:lpstr>External Sources of Assistance</vt:lpstr>
      <vt:lpstr>Sum Up</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Emily</cp:lastModifiedBy>
  <cp:revision>36</cp:revision>
  <cp:lastPrinted>2017-04-19T17:34:54Z</cp:lastPrinted>
  <dcterms:created xsi:type="dcterms:W3CDTF">2017-03-24T23:36:33Z</dcterms:created>
  <dcterms:modified xsi:type="dcterms:W3CDTF">2018-04-13T17:34:35Z</dcterms:modified>
</cp:coreProperties>
</file>