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1" r:id="rId1"/>
  </p:sldMasterIdLst>
  <p:notesMasterIdLst>
    <p:notesMasterId r:id="rId23"/>
  </p:notesMasterIdLst>
  <p:handoutMasterIdLst>
    <p:handoutMasterId r:id="rId24"/>
  </p:handoutMasterIdLst>
  <p:sldIdLst>
    <p:sldId id="256" r:id="rId2"/>
    <p:sldId id="258" r:id="rId3"/>
    <p:sldId id="352" r:id="rId4"/>
    <p:sldId id="307" r:id="rId5"/>
    <p:sldId id="318" r:id="rId6"/>
    <p:sldId id="303" r:id="rId7"/>
    <p:sldId id="285" r:id="rId8"/>
    <p:sldId id="286" r:id="rId9"/>
    <p:sldId id="321" r:id="rId10"/>
    <p:sldId id="353" r:id="rId11"/>
    <p:sldId id="290" r:id="rId12"/>
    <p:sldId id="350" r:id="rId13"/>
    <p:sldId id="349" r:id="rId14"/>
    <p:sldId id="334" r:id="rId15"/>
    <p:sldId id="335" r:id="rId16"/>
    <p:sldId id="351" r:id="rId17"/>
    <p:sldId id="302" r:id="rId18"/>
    <p:sldId id="325" r:id="rId19"/>
    <p:sldId id="330" r:id="rId20"/>
    <p:sldId id="327" r:id="rId21"/>
    <p:sldId id="336"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Dean" initials="DD"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BD2"/>
    <a:srgbClr val="808080"/>
    <a:srgbClr val="666699"/>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463" autoAdjust="0"/>
    <p:restoredTop sz="94611"/>
  </p:normalViewPr>
  <p:slideViewPr>
    <p:cSldViewPr>
      <p:cViewPr varScale="1">
        <p:scale>
          <a:sx n="96" d="100"/>
          <a:sy n="96" d="100"/>
        </p:scale>
        <p:origin x="176" y="4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9" d="100"/>
          <a:sy n="59" d="100"/>
        </p:scale>
        <p:origin x="1147"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3971456" y="8830312"/>
            <a:ext cx="3037366" cy="466088"/>
          </a:xfrm>
          <a:prstGeom prst="rect">
            <a:avLst/>
          </a:prstGeom>
        </p:spPr>
        <p:txBody>
          <a:bodyPr vert="horz" lIns="91129" tIns="45565" rIns="91129" bIns="45565" rtlCol="0" anchor="b"/>
          <a:lstStyle>
            <a:lvl1pPr algn="r">
              <a:defRPr sz="1200"/>
            </a:lvl1pPr>
          </a:lstStyle>
          <a:p>
            <a:pPr>
              <a:defRPr/>
            </a:pPr>
            <a:fld id="{75BD44A0-0A5B-4901-A421-BF5872D6E6DA}" type="slidenum">
              <a:rPr lang="en-US"/>
              <a:pPr>
                <a:defRPr/>
              </a:pPr>
              <a:t>‹#›</a:t>
            </a:fld>
            <a:endParaRPr lang="en-US"/>
          </a:p>
        </p:txBody>
      </p:sp>
    </p:spTree>
    <p:extLst>
      <p:ext uri="{BB962C8B-B14F-4D97-AF65-F5344CB8AC3E}">
        <p14:creationId xmlns:p14="http://schemas.microsoft.com/office/powerpoint/2010/main" val="1514467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3037367" cy="464503"/>
          </a:xfrm>
          <a:prstGeom prst="rect">
            <a:avLst/>
          </a:prstGeom>
        </p:spPr>
        <p:txBody>
          <a:bodyPr vert="horz" lIns="93179" tIns="46590" rIns="93179" bIns="4659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p:cNvPr>
          <p:cNvSpPr>
            <a:spLocks noGrp="1"/>
          </p:cNvSpPr>
          <p:nvPr>
            <p:ph type="dt" idx="1"/>
          </p:nvPr>
        </p:nvSpPr>
        <p:spPr>
          <a:xfrm>
            <a:off x="3971456" y="0"/>
            <a:ext cx="3037366" cy="464503"/>
          </a:xfrm>
          <a:prstGeom prst="rect">
            <a:avLst/>
          </a:prstGeom>
        </p:spPr>
        <p:txBody>
          <a:bodyPr vert="horz" lIns="93179" tIns="46590" rIns="93179" bIns="46590" rtlCol="0"/>
          <a:lstStyle>
            <a:lvl1pPr algn="r" eaLnBrk="1" fontAlgn="auto" hangingPunct="1">
              <a:spcBef>
                <a:spcPts val="0"/>
              </a:spcBef>
              <a:spcAft>
                <a:spcPts val="0"/>
              </a:spcAft>
              <a:defRPr sz="1200">
                <a:latin typeface="+mn-lt"/>
                <a:cs typeface="+mn-cs"/>
              </a:defRPr>
            </a:lvl1pPr>
          </a:lstStyle>
          <a:p>
            <a:pPr>
              <a:defRPr/>
            </a:pPr>
            <a:fld id="{FB9CD020-15BD-41E9-BE45-31C5A1F12EDE}" type="datetimeFigureOut">
              <a:rPr lang="en-US"/>
              <a:pPr>
                <a:defRPr/>
              </a:pPr>
              <a:t>1/20/21</a:t>
            </a:fld>
            <a:endParaRPr lang="en-US" dirty="0"/>
          </a:p>
        </p:txBody>
      </p:sp>
      <p:sp>
        <p:nvSpPr>
          <p:cNvPr id="4" name="Slide Image Placeholder 3">
            <a:extLst/>
          </p:cNvPr>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9" tIns="46590" rIns="93179" bIns="46590" rtlCol="0" anchor="ctr"/>
          <a:lstStyle/>
          <a:p>
            <a:pPr lvl="0"/>
            <a:endParaRPr lang="en-US" noProof="0" dirty="0"/>
          </a:p>
        </p:txBody>
      </p:sp>
      <p:sp>
        <p:nvSpPr>
          <p:cNvPr id="5" name="Notes Placeholder 4">
            <a:extLst/>
          </p:cNvPr>
          <p:cNvSpPr>
            <a:spLocks noGrp="1"/>
          </p:cNvSpPr>
          <p:nvPr>
            <p:ph type="body" sz="quarter" idx="3"/>
          </p:nvPr>
        </p:nvSpPr>
        <p:spPr>
          <a:xfrm>
            <a:off x="700567" y="4415156"/>
            <a:ext cx="5609267" cy="4183697"/>
          </a:xfrm>
          <a:prstGeom prst="rect">
            <a:avLst/>
          </a:prstGeom>
        </p:spPr>
        <p:txBody>
          <a:bodyPr vert="horz" lIns="93179" tIns="46590" rIns="93179" bIns="4659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0" y="8830312"/>
            <a:ext cx="3037367" cy="464503"/>
          </a:xfrm>
          <a:prstGeom prst="rect">
            <a:avLst/>
          </a:prstGeom>
        </p:spPr>
        <p:txBody>
          <a:bodyPr vert="horz" lIns="93179" tIns="46590" rIns="93179" bIns="4659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p:cNvPr>
          <p:cNvSpPr>
            <a:spLocks noGrp="1"/>
          </p:cNvSpPr>
          <p:nvPr>
            <p:ph type="sldNum" sz="quarter" idx="5"/>
          </p:nvPr>
        </p:nvSpPr>
        <p:spPr>
          <a:xfrm>
            <a:off x="3971456" y="8830312"/>
            <a:ext cx="3037366" cy="464503"/>
          </a:xfrm>
          <a:prstGeom prst="rect">
            <a:avLst/>
          </a:prstGeom>
        </p:spPr>
        <p:txBody>
          <a:bodyPr vert="horz" wrap="square" lIns="93179" tIns="46590" rIns="93179" bIns="46590" numCol="1" anchor="b" anchorCtr="0" compatLnSpc="1">
            <a:prstTxWarp prst="textNoShape">
              <a:avLst/>
            </a:prstTxWarp>
          </a:bodyPr>
          <a:lstStyle>
            <a:lvl1pPr algn="r" eaLnBrk="1" hangingPunct="1">
              <a:defRPr sz="1200"/>
            </a:lvl1pPr>
          </a:lstStyle>
          <a:p>
            <a:pPr>
              <a:defRPr/>
            </a:pPr>
            <a:fld id="{124DAB09-0D89-4981-B393-CCD336E2595A}" type="slidenum">
              <a:rPr lang="en-US" altLang="en-US"/>
              <a:pPr>
                <a:defRPr/>
              </a:pPr>
              <a:t>‹#›</a:t>
            </a:fld>
            <a:endParaRPr lang="en-US" altLang="en-US"/>
          </a:p>
        </p:txBody>
      </p:sp>
    </p:spTree>
    <p:extLst>
      <p:ext uri="{BB962C8B-B14F-4D97-AF65-F5344CB8AC3E}">
        <p14:creationId xmlns:p14="http://schemas.microsoft.com/office/powerpoint/2010/main" val="3609662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0424" indent="-284778">
              <a:defRPr>
                <a:solidFill>
                  <a:schemeClr val="tx1"/>
                </a:solidFill>
                <a:latin typeface="Calibri" panose="020F0502020204030204" pitchFamily="34" charset="0"/>
                <a:cs typeface="Arial" panose="020B0604020202020204" pitchFamily="34" charset="0"/>
              </a:defRPr>
            </a:lvl2pPr>
            <a:lvl3pPr marL="1139114" indent="-227823">
              <a:defRPr>
                <a:solidFill>
                  <a:schemeClr val="tx1"/>
                </a:solidFill>
                <a:latin typeface="Calibri" panose="020F0502020204030204" pitchFamily="34" charset="0"/>
                <a:cs typeface="Arial" panose="020B0604020202020204" pitchFamily="34" charset="0"/>
              </a:defRPr>
            </a:lvl3pPr>
            <a:lvl4pPr marL="1594759" indent="-227823">
              <a:defRPr>
                <a:solidFill>
                  <a:schemeClr val="tx1"/>
                </a:solidFill>
                <a:latin typeface="Calibri" panose="020F0502020204030204" pitchFamily="34" charset="0"/>
                <a:cs typeface="Arial" panose="020B0604020202020204" pitchFamily="34" charset="0"/>
              </a:defRPr>
            </a:lvl4pPr>
            <a:lvl5pPr marL="2050405" indent="-227823">
              <a:defRPr>
                <a:solidFill>
                  <a:schemeClr val="tx1"/>
                </a:solidFill>
                <a:latin typeface="Calibri" panose="020F0502020204030204" pitchFamily="34" charset="0"/>
                <a:cs typeface="Arial" panose="020B0604020202020204" pitchFamily="34" charset="0"/>
              </a:defRPr>
            </a:lvl5pPr>
            <a:lvl6pPr marL="2506050" indent="-2278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61696" indent="-2278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17341" indent="-2278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72987" indent="-2278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DDF2921-3DF4-4BCD-84AC-BCA6868437A3}" type="slidenum">
              <a:rPr lang="en-US" altLang="en-US" smtClean="0"/>
              <a:pPr/>
              <a:t>1</a:t>
            </a:fld>
            <a:endParaRPr lang="en-US" altLang="en-US"/>
          </a:p>
        </p:txBody>
      </p:sp>
    </p:spTree>
    <p:extLst>
      <p:ext uri="{BB962C8B-B14F-4D97-AF65-F5344CB8AC3E}">
        <p14:creationId xmlns:p14="http://schemas.microsoft.com/office/powerpoint/2010/main" val="540033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1, slide 29</a:t>
            </a:r>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10</a:t>
            </a:fld>
            <a:endParaRPr lang="en-US" altLang="en-US"/>
          </a:p>
        </p:txBody>
      </p:sp>
    </p:spTree>
    <p:extLst>
      <p:ext uri="{BB962C8B-B14F-4D97-AF65-F5344CB8AC3E}">
        <p14:creationId xmlns:p14="http://schemas.microsoft.com/office/powerpoint/2010/main" val="227674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6245" indent="-291107">
              <a:defRPr>
                <a:solidFill>
                  <a:schemeClr val="tx1"/>
                </a:solidFill>
                <a:latin typeface="Calibri" panose="020F0502020204030204" pitchFamily="34" charset="0"/>
                <a:cs typeface="Arial" panose="020B0604020202020204" pitchFamily="34" charset="0"/>
              </a:defRPr>
            </a:lvl2pPr>
            <a:lvl3pPr marL="1164427" indent="-232570">
              <a:defRPr>
                <a:solidFill>
                  <a:schemeClr val="tx1"/>
                </a:solidFill>
                <a:latin typeface="Calibri" panose="020F0502020204030204" pitchFamily="34" charset="0"/>
                <a:cs typeface="Arial" panose="020B0604020202020204" pitchFamily="34" charset="0"/>
              </a:defRPr>
            </a:lvl3pPr>
            <a:lvl4pPr marL="1629566" indent="-232570">
              <a:defRPr>
                <a:solidFill>
                  <a:schemeClr val="tx1"/>
                </a:solidFill>
                <a:latin typeface="Calibri" panose="020F0502020204030204" pitchFamily="34" charset="0"/>
                <a:cs typeface="Arial" panose="020B0604020202020204" pitchFamily="34" charset="0"/>
              </a:defRPr>
            </a:lvl4pPr>
            <a:lvl5pPr marL="2096286" indent="-232570">
              <a:defRPr>
                <a:solidFill>
                  <a:schemeClr val="tx1"/>
                </a:solidFill>
                <a:latin typeface="Calibri" panose="020F0502020204030204" pitchFamily="34" charset="0"/>
                <a:cs typeface="Arial" panose="020B0604020202020204" pitchFamily="34" charset="0"/>
              </a:defRPr>
            </a:lvl5pPr>
            <a:lvl6pPr marL="2551932"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7577"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3223"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8868"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62C06BEF-7E15-446D-9EA4-2C34967F44DA}" type="slidenum">
              <a:rPr lang="en-US" altLang="en-US" smtClean="0">
                <a:latin typeface="Times New Roman" panose="02020603050405020304" pitchFamily="18" charset="0"/>
              </a:rPr>
              <a:pPr/>
              <a:t>11</a:t>
            </a:fld>
            <a:endParaRPr lang="en-US" altLang="en-US">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Combines</a:t>
            </a:r>
            <a:r>
              <a:rPr lang="en-US" altLang="en-US" baseline="0" dirty="0"/>
              <a:t> Module 1 PPT slides 28, 30, and 31</a:t>
            </a:r>
            <a:endParaRPr lang="en-US" altLang="en-US" dirty="0"/>
          </a:p>
        </p:txBody>
      </p:sp>
    </p:spTree>
    <p:extLst>
      <p:ext uri="{BB962C8B-B14F-4D97-AF65-F5344CB8AC3E}">
        <p14:creationId xmlns:p14="http://schemas.microsoft.com/office/powerpoint/2010/main" val="2227671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1, slide 48</a:t>
            </a:r>
          </a:p>
          <a:p>
            <a:r>
              <a:rPr lang="en-US" dirty="0"/>
              <a:t>Module</a:t>
            </a:r>
            <a:r>
              <a:rPr lang="en-US" baseline="0" dirty="0"/>
              <a:t> 1, Activity 1.2 is the What’s My RWHAP Part Quiz. </a:t>
            </a:r>
            <a:r>
              <a:rPr lang="en-US" i="1" baseline="0" dirty="0"/>
              <a:t>Print copies of the quiz for all training recipients.</a:t>
            </a:r>
            <a:endParaRPr lang="en-US"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12</a:t>
            </a:fld>
            <a:endParaRPr lang="en-US" altLang="en-US"/>
          </a:p>
        </p:txBody>
      </p:sp>
    </p:spTree>
    <p:extLst>
      <p:ext uri="{BB962C8B-B14F-4D97-AF65-F5344CB8AC3E}">
        <p14:creationId xmlns:p14="http://schemas.microsoft.com/office/powerpoint/2010/main" val="38694698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1, slide 49</a:t>
            </a:r>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13</a:t>
            </a:fld>
            <a:endParaRPr lang="en-US" altLang="en-US"/>
          </a:p>
        </p:txBody>
      </p:sp>
    </p:spTree>
    <p:extLst>
      <p:ext uri="{BB962C8B-B14F-4D97-AF65-F5344CB8AC3E}">
        <p14:creationId xmlns:p14="http://schemas.microsoft.com/office/powerpoint/2010/main" val="468473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Slightly modified from Module</a:t>
            </a:r>
            <a:r>
              <a:rPr lang="en-US" baseline="0" dirty="0"/>
              <a:t> 1 PPT slide 32</a:t>
            </a:r>
            <a:endParaRPr lang="en-US"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14</a:t>
            </a:fld>
            <a:endParaRPr lang="en-US" altLang="en-US"/>
          </a:p>
        </p:txBody>
      </p:sp>
    </p:spTree>
    <p:extLst>
      <p:ext uri="{BB962C8B-B14F-4D97-AF65-F5344CB8AC3E}">
        <p14:creationId xmlns:p14="http://schemas.microsoft.com/office/powerpoint/2010/main" val="2099480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a:t>
            </a:r>
            <a:r>
              <a:rPr lang="en-US" baseline="0" dirty="0"/>
              <a:t> 1 slide 33</a:t>
            </a:r>
            <a:endParaRPr lang="en-US"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15</a:t>
            </a:fld>
            <a:endParaRPr lang="en-US" altLang="en-US"/>
          </a:p>
        </p:txBody>
      </p:sp>
    </p:spTree>
    <p:extLst>
      <p:ext uri="{BB962C8B-B14F-4D97-AF65-F5344CB8AC3E}">
        <p14:creationId xmlns:p14="http://schemas.microsoft.com/office/powerpoint/2010/main" val="354810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 a quick</a:t>
            </a:r>
            <a:r>
              <a:rPr lang="en-US" baseline="0" dirty="0"/>
              <a:t> scenario </a:t>
            </a:r>
            <a:r>
              <a:rPr lang="en-US" dirty="0"/>
              <a:t>designed to help participants explore the benefits of collaborative in HIV planning</a:t>
            </a:r>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16</a:t>
            </a:fld>
            <a:endParaRPr lang="en-US" altLang="en-US"/>
          </a:p>
        </p:txBody>
      </p:sp>
    </p:spTree>
    <p:extLst>
      <p:ext uri="{BB962C8B-B14F-4D97-AF65-F5344CB8AC3E}">
        <p14:creationId xmlns:p14="http://schemas.microsoft.com/office/powerpoint/2010/main" val="2746433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6245" indent="-291107">
              <a:defRPr>
                <a:solidFill>
                  <a:schemeClr val="tx1"/>
                </a:solidFill>
                <a:latin typeface="Calibri" panose="020F0502020204030204" pitchFamily="34" charset="0"/>
                <a:cs typeface="Arial" panose="020B0604020202020204" pitchFamily="34" charset="0"/>
              </a:defRPr>
            </a:lvl2pPr>
            <a:lvl3pPr marL="1164427" indent="-232570">
              <a:defRPr>
                <a:solidFill>
                  <a:schemeClr val="tx1"/>
                </a:solidFill>
                <a:latin typeface="Calibri" panose="020F0502020204030204" pitchFamily="34" charset="0"/>
                <a:cs typeface="Arial" panose="020B0604020202020204" pitchFamily="34" charset="0"/>
              </a:defRPr>
            </a:lvl3pPr>
            <a:lvl4pPr marL="1629566" indent="-232570">
              <a:defRPr>
                <a:solidFill>
                  <a:schemeClr val="tx1"/>
                </a:solidFill>
                <a:latin typeface="Calibri" panose="020F0502020204030204" pitchFamily="34" charset="0"/>
                <a:cs typeface="Arial" panose="020B0604020202020204" pitchFamily="34" charset="0"/>
              </a:defRPr>
            </a:lvl4pPr>
            <a:lvl5pPr marL="2096286" indent="-232570">
              <a:defRPr>
                <a:solidFill>
                  <a:schemeClr val="tx1"/>
                </a:solidFill>
                <a:latin typeface="Calibri" panose="020F0502020204030204" pitchFamily="34" charset="0"/>
                <a:cs typeface="Arial" panose="020B0604020202020204" pitchFamily="34" charset="0"/>
              </a:defRPr>
            </a:lvl5pPr>
            <a:lvl6pPr marL="2551932"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7577"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3223"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8868"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9522F64-ADD6-40F8-A068-CADCC3F51EE3}" type="slidenum">
              <a:rPr lang="en-US" altLang="en-US" smtClean="0">
                <a:latin typeface="Times New Roman" panose="02020603050405020304" pitchFamily="18" charset="0"/>
              </a:rPr>
              <a:pPr/>
              <a:t>17</a:t>
            </a:fld>
            <a:endParaRPr lang="en-US" altLang="en-US">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Combines Module 1 PPT slide</a:t>
            </a:r>
            <a:r>
              <a:rPr lang="en-US" altLang="en-US" baseline="0" dirty="0"/>
              <a:t> 35 with part of slide 36</a:t>
            </a:r>
            <a:endParaRPr lang="en-US" altLang="en-US" dirty="0"/>
          </a:p>
        </p:txBody>
      </p:sp>
    </p:spTree>
    <p:extLst>
      <p:ext uri="{BB962C8B-B14F-4D97-AF65-F5344CB8AC3E}">
        <p14:creationId xmlns:p14="http://schemas.microsoft.com/office/powerpoint/2010/main" val="759515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1, slide 37, renamed</a:t>
            </a:r>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18</a:t>
            </a:fld>
            <a:endParaRPr lang="en-US" altLang="en-US"/>
          </a:p>
        </p:txBody>
      </p:sp>
    </p:spTree>
    <p:extLst>
      <p:ext uri="{BB962C8B-B14F-4D97-AF65-F5344CB8AC3E}">
        <p14:creationId xmlns:p14="http://schemas.microsoft.com/office/powerpoint/2010/main" val="1335671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1, slide 38, renamed</a:t>
            </a:r>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19</a:t>
            </a:fld>
            <a:endParaRPr lang="en-US" altLang="en-US"/>
          </a:p>
        </p:txBody>
      </p:sp>
    </p:spTree>
    <p:extLst>
      <p:ext uri="{BB962C8B-B14F-4D97-AF65-F5344CB8AC3E}">
        <p14:creationId xmlns:p14="http://schemas.microsoft.com/office/powerpoint/2010/main" val="1764261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Revised from Module 1 PowerPoint</a:t>
            </a:r>
            <a:r>
              <a:rPr lang="en-US" baseline="0" dirty="0"/>
              <a:t>, slide 3</a:t>
            </a:r>
            <a:endParaRPr lang="en-US"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2</a:t>
            </a:fld>
            <a:endParaRPr lang="en-US" altLang="en-US"/>
          </a:p>
        </p:txBody>
      </p:sp>
    </p:spTree>
    <p:extLst>
      <p:ext uri="{BB962C8B-B14F-4D97-AF65-F5344CB8AC3E}">
        <p14:creationId xmlns:p14="http://schemas.microsoft.com/office/powerpoint/2010/main" val="42192537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1, slide 39</a:t>
            </a:r>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20</a:t>
            </a:fld>
            <a:endParaRPr lang="en-US" altLang="en-US"/>
          </a:p>
        </p:txBody>
      </p:sp>
    </p:spTree>
    <p:extLst>
      <p:ext uri="{BB962C8B-B14F-4D97-AF65-F5344CB8AC3E}">
        <p14:creationId xmlns:p14="http://schemas.microsoft.com/office/powerpoint/2010/main" val="3795610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Revised Module</a:t>
            </a:r>
            <a:r>
              <a:rPr lang="en-US" baseline="0"/>
              <a:t> </a:t>
            </a:r>
            <a:r>
              <a:rPr lang="en-US" baseline="0" dirty="0"/>
              <a:t>1 PPT </a:t>
            </a:r>
            <a:r>
              <a:rPr lang="en-US" baseline="0"/>
              <a:t>slide 44</a:t>
            </a:r>
            <a:endParaRPr lang="en-US"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21</a:t>
            </a:fld>
            <a:endParaRPr lang="en-US" altLang="en-US"/>
          </a:p>
        </p:txBody>
      </p:sp>
    </p:spTree>
    <p:extLst>
      <p:ext uri="{BB962C8B-B14F-4D97-AF65-F5344CB8AC3E}">
        <p14:creationId xmlns:p14="http://schemas.microsoft.com/office/powerpoint/2010/main" val="2362944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a:t>
            </a:r>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3</a:t>
            </a:fld>
            <a:endParaRPr lang="en-US" altLang="en-US"/>
          </a:p>
        </p:txBody>
      </p:sp>
    </p:spTree>
    <p:extLst>
      <p:ext uri="{BB962C8B-B14F-4D97-AF65-F5344CB8AC3E}">
        <p14:creationId xmlns:p14="http://schemas.microsoft.com/office/powerpoint/2010/main" val="495220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Combines 2 Module 1:</a:t>
            </a:r>
            <a:r>
              <a:rPr lang="en-US" baseline="0" dirty="0"/>
              <a:t> slides 13 and 15</a:t>
            </a:r>
            <a:endParaRPr lang="en-US"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4</a:t>
            </a:fld>
            <a:endParaRPr lang="en-US" altLang="en-US"/>
          </a:p>
        </p:txBody>
      </p:sp>
    </p:spTree>
    <p:extLst>
      <p:ext uri="{BB962C8B-B14F-4D97-AF65-F5344CB8AC3E}">
        <p14:creationId xmlns:p14="http://schemas.microsoft.com/office/powerpoint/2010/main" val="1442599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a:t>
            </a:r>
            <a:r>
              <a:rPr lang="en-US" baseline="0" dirty="0"/>
              <a:t> 1, slide 22</a:t>
            </a:r>
            <a:endParaRPr lang="en-US"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5</a:t>
            </a:fld>
            <a:endParaRPr lang="en-US" altLang="en-US"/>
          </a:p>
        </p:txBody>
      </p:sp>
    </p:spTree>
    <p:extLst>
      <p:ext uri="{BB962C8B-B14F-4D97-AF65-F5344CB8AC3E}">
        <p14:creationId xmlns:p14="http://schemas.microsoft.com/office/powerpoint/2010/main" val="10890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6245" indent="-291107">
              <a:defRPr>
                <a:solidFill>
                  <a:schemeClr val="tx1"/>
                </a:solidFill>
                <a:latin typeface="Calibri" panose="020F0502020204030204" pitchFamily="34" charset="0"/>
                <a:cs typeface="Arial" panose="020B0604020202020204" pitchFamily="34" charset="0"/>
              </a:defRPr>
            </a:lvl2pPr>
            <a:lvl3pPr marL="1164427" indent="-232570">
              <a:defRPr>
                <a:solidFill>
                  <a:schemeClr val="tx1"/>
                </a:solidFill>
                <a:latin typeface="Calibri" panose="020F0502020204030204" pitchFamily="34" charset="0"/>
                <a:cs typeface="Arial" panose="020B0604020202020204" pitchFamily="34" charset="0"/>
              </a:defRPr>
            </a:lvl3pPr>
            <a:lvl4pPr marL="1629566" indent="-232570">
              <a:defRPr>
                <a:solidFill>
                  <a:schemeClr val="tx1"/>
                </a:solidFill>
                <a:latin typeface="Calibri" panose="020F0502020204030204" pitchFamily="34" charset="0"/>
                <a:cs typeface="Arial" panose="020B0604020202020204" pitchFamily="34" charset="0"/>
              </a:defRPr>
            </a:lvl4pPr>
            <a:lvl5pPr marL="2096286" indent="-232570">
              <a:defRPr>
                <a:solidFill>
                  <a:schemeClr val="tx1"/>
                </a:solidFill>
                <a:latin typeface="Calibri" panose="020F0502020204030204" pitchFamily="34" charset="0"/>
                <a:cs typeface="Arial" panose="020B0604020202020204" pitchFamily="34" charset="0"/>
              </a:defRPr>
            </a:lvl5pPr>
            <a:lvl6pPr marL="2551932"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7577"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3223"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8868"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212E4C5-0BE1-48A8-BCFC-120124814BBE}" type="slidenum">
              <a:rPr lang="en-US" altLang="en-US" smtClean="0">
                <a:latin typeface="Times New Roman" panose="02020603050405020304" pitchFamily="18" charset="0"/>
              </a:rPr>
              <a:pPr/>
              <a:t>6</a:t>
            </a:fld>
            <a:endParaRPr lang="en-US" altLang="en-US">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Module 1, slide</a:t>
            </a:r>
            <a:r>
              <a:rPr lang="en-US" altLang="en-US" baseline="0" dirty="0"/>
              <a:t> 24</a:t>
            </a:r>
            <a:endParaRPr lang="en-US" altLang="en-US" dirty="0"/>
          </a:p>
        </p:txBody>
      </p:sp>
    </p:spTree>
    <p:extLst>
      <p:ext uri="{BB962C8B-B14F-4D97-AF65-F5344CB8AC3E}">
        <p14:creationId xmlns:p14="http://schemas.microsoft.com/office/powerpoint/2010/main" val="416776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6245" indent="-291107">
              <a:defRPr>
                <a:solidFill>
                  <a:schemeClr val="tx1"/>
                </a:solidFill>
                <a:latin typeface="Calibri" panose="020F0502020204030204" pitchFamily="34" charset="0"/>
                <a:cs typeface="Arial" panose="020B0604020202020204" pitchFamily="34" charset="0"/>
              </a:defRPr>
            </a:lvl2pPr>
            <a:lvl3pPr marL="1164427" indent="-232570">
              <a:defRPr>
                <a:solidFill>
                  <a:schemeClr val="tx1"/>
                </a:solidFill>
                <a:latin typeface="Calibri" panose="020F0502020204030204" pitchFamily="34" charset="0"/>
                <a:cs typeface="Arial" panose="020B0604020202020204" pitchFamily="34" charset="0"/>
              </a:defRPr>
            </a:lvl3pPr>
            <a:lvl4pPr marL="1629566" indent="-232570">
              <a:defRPr>
                <a:solidFill>
                  <a:schemeClr val="tx1"/>
                </a:solidFill>
                <a:latin typeface="Calibri" panose="020F0502020204030204" pitchFamily="34" charset="0"/>
                <a:cs typeface="Arial" panose="020B0604020202020204" pitchFamily="34" charset="0"/>
              </a:defRPr>
            </a:lvl4pPr>
            <a:lvl5pPr marL="2096286" indent="-232570">
              <a:defRPr>
                <a:solidFill>
                  <a:schemeClr val="tx1"/>
                </a:solidFill>
                <a:latin typeface="Calibri" panose="020F0502020204030204" pitchFamily="34" charset="0"/>
                <a:cs typeface="Arial" panose="020B0604020202020204" pitchFamily="34" charset="0"/>
              </a:defRPr>
            </a:lvl5pPr>
            <a:lvl6pPr marL="2551932"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7577"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3223"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8868"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94DFF6C-451F-4B39-840F-CBF3603D7AC8}" type="slidenum">
              <a:rPr lang="en-US" altLang="en-US" smtClean="0">
                <a:latin typeface="Times New Roman" panose="02020603050405020304" pitchFamily="18" charset="0"/>
              </a:rPr>
              <a:pPr/>
              <a:t>7</a:t>
            </a:fld>
            <a:endParaRPr lang="en-US" altLang="en-US">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Module 1, slide 25</a:t>
            </a:r>
          </a:p>
        </p:txBody>
      </p:sp>
    </p:spTree>
    <p:extLst>
      <p:ext uri="{BB962C8B-B14F-4D97-AF65-F5344CB8AC3E}">
        <p14:creationId xmlns:p14="http://schemas.microsoft.com/office/powerpoint/2010/main" val="1617883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6245" indent="-291107">
              <a:defRPr>
                <a:solidFill>
                  <a:schemeClr val="tx1"/>
                </a:solidFill>
                <a:latin typeface="Calibri" panose="020F0502020204030204" pitchFamily="34" charset="0"/>
                <a:cs typeface="Arial" panose="020B0604020202020204" pitchFamily="34" charset="0"/>
              </a:defRPr>
            </a:lvl2pPr>
            <a:lvl3pPr marL="1164427" indent="-232570">
              <a:defRPr>
                <a:solidFill>
                  <a:schemeClr val="tx1"/>
                </a:solidFill>
                <a:latin typeface="Calibri" panose="020F0502020204030204" pitchFamily="34" charset="0"/>
                <a:cs typeface="Arial" panose="020B0604020202020204" pitchFamily="34" charset="0"/>
              </a:defRPr>
            </a:lvl3pPr>
            <a:lvl4pPr marL="1629566" indent="-232570">
              <a:defRPr>
                <a:solidFill>
                  <a:schemeClr val="tx1"/>
                </a:solidFill>
                <a:latin typeface="Calibri" panose="020F0502020204030204" pitchFamily="34" charset="0"/>
                <a:cs typeface="Arial" panose="020B0604020202020204" pitchFamily="34" charset="0"/>
              </a:defRPr>
            </a:lvl4pPr>
            <a:lvl5pPr marL="2096286" indent="-232570">
              <a:defRPr>
                <a:solidFill>
                  <a:schemeClr val="tx1"/>
                </a:solidFill>
                <a:latin typeface="Calibri" panose="020F0502020204030204" pitchFamily="34" charset="0"/>
                <a:cs typeface="Arial" panose="020B0604020202020204" pitchFamily="34" charset="0"/>
              </a:defRPr>
            </a:lvl5pPr>
            <a:lvl6pPr marL="2551932"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7577"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3223"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8868" indent="-23257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A71D3F4-3E98-4815-B33B-A9E415E0CB31}" type="slidenum">
              <a:rPr lang="en-US" altLang="en-US" smtClean="0">
                <a:latin typeface="Times New Roman" panose="02020603050405020304" pitchFamily="18" charset="0"/>
              </a:rPr>
              <a:pPr/>
              <a:t>8</a:t>
            </a:fld>
            <a:endParaRPr lang="en-US" altLang="en-US">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Module 1, Slide 26</a:t>
            </a:r>
          </a:p>
        </p:txBody>
      </p:sp>
    </p:spTree>
    <p:extLst>
      <p:ext uri="{BB962C8B-B14F-4D97-AF65-F5344CB8AC3E}">
        <p14:creationId xmlns:p14="http://schemas.microsoft.com/office/powerpoint/2010/main" val="770081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Module 1,</a:t>
            </a:r>
            <a:r>
              <a:rPr lang="en-US" baseline="0" dirty="0"/>
              <a:t> slide 27</a:t>
            </a:r>
            <a:endParaRPr lang="en-US" dirty="0"/>
          </a:p>
        </p:txBody>
      </p:sp>
      <p:sp>
        <p:nvSpPr>
          <p:cNvPr id="4" name="Slide Number Placeholder 3"/>
          <p:cNvSpPr>
            <a:spLocks noGrp="1"/>
          </p:cNvSpPr>
          <p:nvPr>
            <p:ph type="sldNum" sz="quarter" idx="10"/>
          </p:nvPr>
        </p:nvSpPr>
        <p:spPr/>
        <p:txBody>
          <a:bodyPr/>
          <a:lstStyle/>
          <a:p>
            <a:pPr>
              <a:defRPr/>
            </a:pPr>
            <a:fld id="{124DAB09-0D89-4981-B393-CCD336E2595A}" type="slidenum">
              <a:rPr lang="en-US" altLang="en-US" smtClean="0"/>
              <a:pPr>
                <a:defRPr/>
              </a:pPr>
              <a:t>9</a:t>
            </a:fld>
            <a:endParaRPr lang="en-US" altLang="en-US"/>
          </a:p>
        </p:txBody>
      </p:sp>
    </p:spTree>
    <p:extLst>
      <p:ext uri="{BB962C8B-B14F-4D97-AF65-F5344CB8AC3E}">
        <p14:creationId xmlns:p14="http://schemas.microsoft.com/office/powerpoint/2010/main" val="303899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8" name="Group 6"/>
          <p:cNvGrpSpPr>
            <a:grpSpLocks/>
          </p:cNvGrpSpPr>
          <p:nvPr userDrawn="1"/>
        </p:nvGrpSpPr>
        <p:grpSpPr bwMode="auto">
          <a:xfrm>
            <a:off x="0" y="6172200"/>
            <a:ext cx="9144000" cy="685800"/>
            <a:chOff x="0" y="6172200"/>
            <a:chExt cx="9144000" cy="685800"/>
          </a:xfrm>
        </p:grpSpPr>
        <p:sp>
          <p:nvSpPr>
            <p:cNvPr id="9" name="Rectangle 8">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0" name="Straight Connector 9">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a:extLst/>
          </p:cNvPr>
          <p:cNvCxnSpPr/>
          <p:nvPr userDrawn="1"/>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35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186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5" name="Straight Connector 4">
            <a:extLst/>
          </p:cNvPr>
          <p:cNvCxnSpPr/>
          <p:nvPr userDrawn="1"/>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748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p:cNvPr>
          <p:cNvCxnSpPr/>
          <p:nvPr userDrawn="1"/>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764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cussion">
    <p:bg>
      <p:bgPr>
        <a:solidFill>
          <a:schemeClr val="accent1"/>
        </a:solidFill>
        <a:effectLst/>
      </p:bgPr>
    </p:bg>
    <p:spTree>
      <p:nvGrpSpPr>
        <p:cNvPr id="1" name=""/>
        <p:cNvGrpSpPr/>
        <p:nvPr/>
      </p:nvGrpSpPr>
      <p:grpSpPr>
        <a:xfrm>
          <a:off x="0" y="0"/>
          <a:ext cx="0" cy="0"/>
          <a:chOff x="0" y="0"/>
          <a:chExt cx="0" cy="0"/>
        </a:xfrm>
      </p:grpSpPr>
      <p:sp>
        <p:nvSpPr>
          <p:cNvPr id="2" name="Rectangle 1"/>
          <p:cNvSpPr/>
          <p:nvPr userDrawn="1"/>
        </p:nvSpPr>
        <p:spPr>
          <a:xfrm>
            <a:off x="685800" y="685800"/>
            <a:ext cx="7772400" cy="548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sz="quarter" idx="10"/>
          </p:nvPr>
        </p:nvSpPr>
        <p:spPr>
          <a:xfrm>
            <a:off x="777240" y="1752600"/>
            <a:ext cx="7589520" cy="4267200"/>
          </a:xfrm>
          <a:noFill/>
        </p:spPr>
        <p:txBody>
          <a:bodyPr lIns="274320" tIns="274320" rIns="274320" bIns="27432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7"/>
          <p:cNvSpPr>
            <a:spLocks noGrp="1"/>
          </p:cNvSpPr>
          <p:nvPr>
            <p:ph type="title"/>
          </p:nvPr>
        </p:nvSpPr>
        <p:spPr>
          <a:xfrm>
            <a:off x="777240" y="762000"/>
            <a:ext cx="7589520" cy="914400"/>
          </a:xfrm>
        </p:spPr>
        <p:txBody>
          <a:bodyPr/>
          <a:lstStyle>
            <a:lvl1pPr>
              <a:defRPr lang="en-US" sz="28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1560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bg>
      <p:bgPr>
        <a:solidFill>
          <a:schemeClr val="accent1"/>
        </a:solidFill>
        <a:effectLst/>
      </p:bgPr>
    </p:bg>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85800" y="685800"/>
            <a:ext cx="7772400" cy="5486400"/>
          </a:xfrm>
          <a:solidFill>
            <a:schemeClr val="bg1"/>
          </a:solidFill>
        </p:spPr>
        <p:txBody>
          <a:bodyPr lIns="274320" tIns="274320" rIns="274320" bIns="2743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9352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Rectangle 6">
            <a:extLst/>
          </p:cNvPr>
          <p:cNvSpPr/>
          <p:nvPr userDrawn="1"/>
        </p:nvSpPr>
        <p:spPr bwMode="auto">
          <a:xfrm>
            <a:off x="0" y="0"/>
            <a:ext cx="9144000" cy="2651125"/>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p:cNvPr>
          <p:cNvCxnSpPr/>
          <p:nvPr userDrawn="1"/>
        </p:nvCxnSpPr>
        <p:spPr bwMode="auto">
          <a:xfrm>
            <a:off x="0" y="2651125"/>
            <a:ext cx="91440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80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5095499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efinition">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609600" y="2362200"/>
            <a:ext cx="1295400" cy="0"/>
          </a:xfrm>
          <a:prstGeom prst="line">
            <a:avLst/>
          </a:prstGeom>
          <a:ln w="57150" cap="sq">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533400"/>
            <a:ext cx="8229600" cy="1752600"/>
          </a:xfrm>
        </p:spPr>
        <p:txBody>
          <a:bodyPr>
            <a:normAutofit/>
          </a:bodyPr>
          <a:lstStyle>
            <a:lvl1pPr algn="l">
              <a:defRPr sz="3600" b="1">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2743200"/>
            <a:ext cx="8229600" cy="1828800"/>
          </a:xfrm>
        </p:spPr>
        <p:txBody>
          <a:bodyPr>
            <a:normAutofit/>
          </a:bodyPr>
          <a:lstStyle>
            <a:lvl1pPr marL="0" indent="0" algn="l">
              <a:buNone/>
              <a:defRPr sz="24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8712717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43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i="1"/>
            </a:lvl1pPr>
          </a:lstStyle>
          <a:p>
            <a:pPr lvl="0"/>
            <a:r>
              <a:rPr lang="en-US"/>
              <a:t>Edit Master text styles</a:t>
            </a:r>
          </a:p>
        </p:txBody>
      </p:sp>
    </p:spTree>
    <p:extLst>
      <p:ext uri="{BB962C8B-B14F-4D97-AF65-F5344CB8AC3E}">
        <p14:creationId xmlns:p14="http://schemas.microsoft.com/office/powerpoint/2010/main" val="418520805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968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20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cxnSp>
        <p:nvCxnSpPr>
          <p:cNvPr id="4" name="Straight Connector 3">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532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640941723"/>
      </p:ext>
    </p:extLst>
  </p:cSld>
  <p:clrMap bg1="lt1" tx1="dk1" bg2="lt2" tx2="dk2" accent1="accent1" accent2="accent2" accent3="accent3" accent4="accent4" accent5="accent5" accent6="accent6" hlink="hlink" folHlink="folHlink"/>
  <p:sldLayoutIdLst>
    <p:sldLayoutId id="2147484122" r:id="rId1"/>
    <p:sldLayoutId id="2147484123" r:id="rId2"/>
    <p:sldLayoutId id="2147484124" r:id="rId3"/>
    <p:sldLayoutId id="2147484125" r:id="rId4"/>
    <p:sldLayoutId id="2147484126" r:id="rId5"/>
    <p:sldLayoutId id="2147484127" r:id="rId6"/>
    <p:sldLayoutId id="2147484128" r:id="rId7"/>
    <p:sldLayoutId id="2147484129" r:id="rId8"/>
    <p:sldLayoutId id="2147484130" r:id="rId9"/>
    <p:sldLayoutId id="2147484131" r:id="rId10"/>
    <p:sldLayoutId id="2147484132" r:id="rId11"/>
    <p:sldLayoutId id="2147484133" r:id="rId12"/>
    <p:sldLayoutId id="2147484119" r:id="rId13"/>
    <p:sldLayoutId id="2147484105" r:id="rId14"/>
  </p:sldLayoutIdLst>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p:txBody>
          <a:bodyPr/>
          <a:lstStyle/>
          <a:p>
            <a:pPr eaLnBrk="1" hangingPunct="1"/>
            <a:r>
              <a:rPr lang="en-US" altLang="en-US" dirty="0"/>
              <a:t>Understanding the Legislation</a:t>
            </a:r>
            <a:br>
              <a:rPr lang="en-US" altLang="en-US" dirty="0"/>
            </a:br>
            <a:r>
              <a:rPr lang="en-US" altLang="en-US" sz="2800" dirty="0"/>
              <a:t>Authorizing the Ryan White HIV/AIDS Program (RWHAP)</a:t>
            </a:r>
            <a:endParaRPr lang="en-US" altLang="en-US" dirty="0"/>
          </a:p>
        </p:txBody>
      </p:sp>
      <p:sp>
        <p:nvSpPr>
          <p:cNvPr id="21507" name="Subtitle 2"/>
          <p:cNvSpPr>
            <a:spLocks noGrp="1"/>
          </p:cNvSpPr>
          <p:nvPr>
            <p:ph type="subTitle" idx="1"/>
          </p:nvPr>
        </p:nvSpPr>
        <p:spPr/>
        <p:txBody>
          <a:bodyPr/>
          <a:lstStyle/>
          <a:p>
            <a:pPr eaLnBrk="1" hangingPunct="1">
              <a:lnSpc>
                <a:spcPts val="2600"/>
              </a:lnSpc>
              <a:spcBef>
                <a:spcPts val="600"/>
              </a:spcBef>
            </a:pPr>
            <a:r>
              <a:rPr lang="en-US" altLang="en-US" b="1" dirty="0"/>
              <a:t>Supplemental Orientation for New PC Members</a:t>
            </a:r>
            <a:endParaRPr lang="en-US" altLang="en-US" dirty="0"/>
          </a:p>
        </p:txBody>
      </p:sp>
      <p:sp>
        <p:nvSpPr>
          <p:cNvPr id="2150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chemeClr val="accent1"/>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9pPr>
          </a:lstStyle>
          <a:p>
            <a:pPr algn="ctr">
              <a:spcBef>
                <a:spcPct val="0"/>
              </a:spcBef>
              <a:buClrTx/>
              <a:buFontTx/>
              <a:buNone/>
            </a:pPr>
            <a:fld id="{3B7A1D35-65E9-4DA8-81A3-BE6B49FACCD6}" type="slidenum">
              <a:rPr lang="en-US" altLang="en-US" sz="1000"/>
              <a:pPr algn="ctr">
                <a:spcBef>
                  <a:spcPct val="0"/>
                </a:spcBef>
                <a:buClrTx/>
                <a:buFontTx/>
                <a:buNone/>
              </a:pPr>
              <a:t>1</a:t>
            </a:fld>
            <a:endParaRPr lang="en-US" altLang="en-US" sz="1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a:t>RWHAP Part F: </a:t>
            </a:r>
            <a:br>
              <a:rPr lang="en-US" altLang="en-US"/>
            </a:br>
            <a:r>
              <a:rPr lang="en-US" altLang="en-US"/>
              <a:t>Minority AIDS Initiative (MAI) </a:t>
            </a:r>
          </a:p>
        </p:txBody>
      </p:sp>
      <p:sp>
        <p:nvSpPr>
          <p:cNvPr id="60419" name="Content Placeholder 2"/>
          <p:cNvSpPr>
            <a:spLocks noGrp="1"/>
          </p:cNvSpPr>
          <p:nvPr>
            <p:ph idx="1"/>
          </p:nvPr>
        </p:nvSpPr>
        <p:spPr/>
        <p:txBody>
          <a:bodyPr/>
          <a:lstStyle/>
          <a:p>
            <a:pPr eaLnBrk="1" hangingPunct="1">
              <a:spcAft>
                <a:spcPts val="1200"/>
              </a:spcAft>
            </a:pPr>
            <a:r>
              <a:rPr lang="en-US" altLang="en-US" sz="2400"/>
              <a:t>Funds used to improve access to HIV care and health outcomes for disproportionately affected racial and ethnic minorities</a:t>
            </a:r>
          </a:p>
          <a:p>
            <a:pPr eaLnBrk="1" hangingPunct="1">
              <a:spcAft>
                <a:spcPts val="1200"/>
              </a:spcAft>
            </a:pPr>
            <a:r>
              <a:rPr lang="en-US" altLang="en-US" sz="2400"/>
              <a:t>Part A programs apply for MAI funds as part of the annual application and receive funds on a formula basis</a:t>
            </a:r>
          </a:p>
          <a:p>
            <a:pPr eaLnBrk="1" hangingPunct="1">
              <a:spcAft>
                <a:spcPts val="1200"/>
              </a:spcAft>
            </a:pPr>
            <a:r>
              <a:rPr lang="en-US" altLang="en-US" sz="2400"/>
              <a:t>Formula is based on the number of racial and ethnic minority individuals with HIV/AIDS in the jurisdiction</a:t>
            </a:r>
          </a:p>
        </p:txBody>
      </p:sp>
      <p:sp>
        <p:nvSpPr>
          <p:cNvPr id="4" name="Slide Number Placeholder 3">
            <a:extLst>
              <a:ext uri="{FF2B5EF4-FFF2-40B4-BE49-F238E27FC236}">
                <a16:creationId xmlns:a16="http://schemas.microsoft.com/office/drawing/2014/main" id="{2E41D9DC-051D-4C4F-806B-853302ED2DF4}"/>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10</a:t>
            </a:fld>
            <a:endParaRPr lang="en-US" altLang="en-US" sz="1000" dirty="0"/>
          </a:p>
        </p:txBody>
      </p:sp>
    </p:spTree>
    <p:extLst>
      <p:ext uri="{BB962C8B-B14F-4D97-AF65-F5344CB8AC3E}">
        <p14:creationId xmlns:p14="http://schemas.microsoft.com/office/powerpoint/2010/main" val="169019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altLang="en-US" dirty="0"/>
              <a:t>RWHAP Part F: Other</a:t>
            </a:r>
          </a:p>
        </p:txBody>
      </p:sp>
      <p:sp>
        <p:nvSpPr>
          <p:cNvPr id="37891" name="Rectangle 3">
            <a:extLst/>
          </p:cNvPr>
          <p:cNvSpPr>
            <a:spLocks noGrp="1" noChangeArrowheads="1"/>
          </p:cNvSpPr>
          <p:nvPr>
            <p:ph idx="1"/>
          </p:nvPr>
        </p:nvSpPr>
        <p:spPr>
          <a:xfrm>
            <a:off x="228600" y="1752600"/>
            <a:ext cx="8534399" cy="4569114"/>
          </a:xfrm>
        </p:spPr>
        <p:txBody>
          <a:bodyPr/>
          <a:lstStyle/>
          <a:p>
            <a:pPr marL="457200" indent="-457200" eaLnBrk="1" hangingPunct="1">
              <a:lnSpc>
                <a:spcPct val="90000"/>
              </a:lnSpc>
              <a:spcBef>
                <a:spcPts val="0"/>
              </a:spcBef>
              <a:spcAft>
                <a:spcPts val="0"/>
              </a:spcAft>
              <a:buFont typeface="+mj-lt"/>
              <a:buAutoNum type="arabicPeriod"/>
              <a:defRPr/>
            </a:pPr>
            <a:r>
              <a:rPr lang="en-US" altLang="en-US" sz="2400" b="1" dirty="0"/>
              <a:t>Two types of Dental Programs:</a:t>
            </a:r>
          </a:p>
          <a:p>
            <a:pPr lvl="1">
              <a:lnSpc>
                <a:spcPct val="90000"/>
              </a:lnSpc>
              <a:spcBef>
                <a:spcPts val="0"/>
              </a:spcBef>
              <a:spcAft>
                <a:spcPts val="0"/>
              </a:spcAft>
              <a:buFont typeface="Arial" charset="0"/>
              <a:buChar char="•"/>
              <a:defRPr/>
            </a:pPr>
            <a:r>
              <a:rPr lang="en-US" altLang="en-US" sz="2300" dirty="0"/>
              <a:t>Dental Reimbursement Programs run by dental schools and other dental programs </a:t>
            </a:r>
          </a:p>
          <a:p>
            <a:pPr lvl="1">
              <a:lnSpc>
                <a:spcPct val="90000"/>
              </a:lnSpc>
              <a:spcBef>
                <a:spcPts val="0"/>
              </a:spcBef>
              <a:spcAft>
                <a:spcPts val="0"/>
              </a:spcAft>
              <a:buFont typeface="Arial" charset="0"/>
              <a:buChar char="•"/>
              <a:defRPr/>
            </a:pPr>
            <a:r>
              <a:rPr lang="en-US" altLang="en-US" sz="2300" dirty="0"/>
              <a:t>Community Based Dental Partnership Program, to provide dental services for PLWH while providing education and clinical training for dental care providers</a:t>
            </a:r>
          </a:p>
          <a:p>
            <a:pPr marL="514350" indent="-514350">
              <a:lnSpc>
                <a:spcPct val="90000"/>
              </a:lnSpc>
              <a:spcBef>
                <a:spcPts val="600"/>
              </a:spcBef>
              <a:spcAft>
                <a:spcPts val="0"/>
              </a:spcAft>
              <a:buFont typeface="+mj-lt"/>
              <a:buAutoNum type="arabicPeriod"/>
              <a:defRPr/>
            </a:pPr>
            <a:r>
              <a:rPr lang="en-US" altLang="en-US" sz="2400" b="1" dirty="0"/>
              <a:t>Special Projects of National Significance (SPNS)</a:t>
            </a:r>
          </a:p>
          <a:p>
            <a:pPr lvl="1">
              <a:lnSpc>
                <a:spcPct val="90000"/>
              </a:lnSpc>
              <a:spcBef>
                <a:spcPts val="0"/>
              </a:spcBef>
              <a:spcAft>
                <a:spcPts val="0"/>
              </a:spcAft>
              <a:buFont typeface="Arial" panose="020B0604020202020204" pitchFamily="34" charset="0"/>
              <a:buChar char="•"/>
            </a:pPr>
            <a:r>
              <a:rPr lang="en-US" altLang="en-US" sz="2300" dirty="0"/>
              <a:t>Supports the development of innovative models of care to better serve PLWH and address emerging client needs</a:t>
            </a:r>
          </a:p>
          <a:p>
            <a:pPr marL="514350" indent="-514350">
              <a:lnSpc>
                <a:spcPct val="90000"/>
              </a:lnSpc>
              <a:spcBef>
                <a:spcPts val="600"/>
              </a:spcBef>
              <a:spcAft>
                <a:spcPts val="0"/>
              </a:spcAft>
              <a:buFont typeface="+mj-lt"/>
              <a:buAutoNum type="arabicPeriod"/>
            </a:pPr>
            <a:r>
              <a:rPr lang="en-US" altLang="en-US" sz="2400" b="1" dirty="0"/>
              <a:t>AIDS Education and Training Centers (AETCs)</a:t>
            </a:r>
          </a:p>
          <a:p>
            <a:pPr lvl="1">
              <a:lnSpc>
                <a:spcPct val="90000"/>
              </a:lnSpc>
              <a:spcBef>
                <a:spcPts val="0"/>
              </a:spcBef>
              <a:spcAft>
                <a:spcPts val="0"/>
              </a:spcAft>
              <a:buFont typeface="Arial" panose="020B0604020202020204" pitchFamily="34" charset="0"/>
              <a:buChar char="•"/>
            </a:pPr>
            <a:r>
              <a:rPr lang="en-US" altLang="en-US" sz="2300" dirty="0"/>
              <a:t>Supports a network of 8 regional centers that provide targeted, multidisciplinary education and training programs for health care providers serving PLWH </a:t>
            </a:r>
          </a:p>
          <a:p>
            <a:pPr marL="457200" lvl="1" indent="0">
              <a:lnSpc>
                <a:spcPct val="90000"/>
              </a:lnSpc>
              <a:spcBef>
                <a:spcPts val="0"/>
              </a:spcBef>
              <a:spcAft>
                <a:spcPts val="0"/>
              </a:spcAft>
              <a:buNone/>
            </a:pPr>
            <a:endParaRPr lang="en-US" altLang="en-US" dirty="0"/>
          </a:p>
          <a:p>
            <a:pPr marL="457200" indent="-457200" eaLnBrk="1" hangingPunct="1">
              <a:spcAft>
                <a:spcPts val="1200"/>
              </a:spcAft>
              <a:buFont typeface="+mj-lt"/>
              <a:buAutoNum type="arabicPeriod"/>
              <a:defRPr/>
            </a:pPr>
            <a:endParaRPr lang="en-US" altLang="en-US" sz="2400" dirty="0"/>
          </a:p>
        </p:txBody>
      </p:sp>
      <p:sp>
        <p:nvSpPr>
          <p:cNvPr id="4" name="Slide Number Placeholder 3">
            <a:extLst>
              <a:ext uri="{FF2B5EF4-FFF2-40B4-BE49-F238E27FC236}">
                <a16:creationId xmlns:a16="http://schemas.microsoft.com/office/drawing/2014/main" id="{C70CA795-D15E-4DC7-92C3-E4C64AC9D5B6}"/>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11</a:t>
            </a:fld>
            <a:endParaRPr lang="en-US" altLang="en-US" sz="1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1143000"/>
          </a:xfrm>
        </p:spPr>
        <p:txBody>
          <a:bodyPr/>
          <a:lstStyle/>
          <a:p>
            <a:r>
              <a:rPr lang="en-US" dirty="0"/>
              <a:t>Activity: What’s my RWHAP Part?</a:t>
            </a:r>
          </a:p>
        </p:txBody>
      </p:sp>
      <p:pic>
        <p:nvPicPr>
          <p:cNvPr id="5" name="Picture 4">
            <a:extLst>
              <a:ext uri="{FF2B5EF4-FFF2-40B4-BE49-F238E27FC236}">
                <a16:creationId xmlns:a16="http://schemas.microsoft.com/office/drawing/2014/main" id="{DB7643A0-84B6-7D49-8751-4C9AFED5F0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24"/>
            <a:ext cx="1754965" cy="1169976"/>
          </a:xfrm>
          <a:prstGeom prst="rect">
            <a:avLst/>
          </a:prstGeom>
        </p:spPr>
      </p:pic>
      <p:pic>
        <p:nvPicPr>
          <p:cNvPr id="3" name="Picture 2" descr="The image shows the Activity 1.2 &quot;What's My RWHAP Part?&quot; quiz. This handout would be given to training participants to test their knowledge." title="Activity 1.2: What's My RWHAP Part? Quiz"/>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22318" y="2133600"/>
            <a:ext cx="5299364" cy="6858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Slide Number Placeholder 3">
            <a:extLst>
              <a:ext uri="{FF2B5EF4-FFF2-40B4-BE49-F238E27FC236}">
                <a16:creationId xmlns:a16="http://schemas.microsoft.com/office/drawing/2014/main" id="{54143F9A-92D3-41B0-9FFD-0E9ACDE4D0A8}"/>
              </a:ext>
            </a:extLst>
          </p:cNvPr>
          <p:cNvSpPr txBox="1">
            <a:spLocks/>
          </p:cNvSpPr>
          <p:nvPr/>
        </p:nvSpPr>
        <p:spPr bwMode="auto">
          <a:xfrm>
            <a:off x="67056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r">
              <a:spcBef>
                <a:spcPct val="0"/>
              </a:spcBef>
              <a:buClrTx/>
              <a:buFontTx/>
              <a:buNone/>
            </a:pPr>
            <a:fld id="{3B7A1D35-65E9-4DA8-81A3-BE6B49FACCD6}" type="slidenum">
              <a:rPr lang="en-US" altLang="en-US" sz="1000" smtClean="0"/>
              <a:pPr algn="r">
                <a:spcBef>
                  <a:spcPct val="0"/>
                </a:spcBef>
                <a:buClrTx/>
                <a:buFontTx/>
                <a:buNone/>
              </a:pPr>
              <a:t>12</a:t>
            </a:fld>
            <a:endParaRPr lang="en-US" altLang="en-US" sz="1000" dirty="0"/>
          </a:p>
        </p:txBody>
      </p:sp>
    </p:spTree>
    <p:extLst>
      <p:ext uri="{BB962C8B-B14F-4D97-AF65-F5344CB8AC3E}">
        <p14:creationId xmlns:p14="http://schemas.microsoft.com/office/powerpoint/2010/main" val="1130793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Quiz Instructions</a:t>
            </a:r>
          </a:p>
        </p:txBody>
      </p:sp>
      <p:sp>
        <p:nvSpPr>
          <p:cNvPr id="54275" name="Content Placeholder 2"/>
          <p:cNvSpPr>
            <a:spLocks noGrp="1"/>
          </p:cNvSpPr>
          <p:nvPr>
            <p:ph idx="1"/>
          </p:nvPr>
        </p:nvSpPr>
        <p:spPr/>
        <p:txBody>
          <a:bodyPr/>
          <a:lstStyle/>
          <a:p>
            <a:pPr marL="0" indent="0" eaLnBrk="1" fontAlgn="auto" hangingPunct="1">
              <a:spcAft>
                <a:spcPts val="0"/>
              </a:spcAft>
              <a:buFont typeface="Wingdings" panose="05000000000000000000" pitchFamily="2" charset="2"/>
              <a:buNone/>
              <a:defRPr/>
            </a:pPr>
            <a:r>
              <a:rPr lang="en-US" altLang="en-US" dirty="0">
                <a:latin typeface="+mj-lt"/>
              </a:rPr>
              <a:t>Individually answer the 12 questions, using the following lettered responses (some may be used more than once, some not at all). Then share at your table.</a:t>
            </a:r>
          </a:p>
        </p:txBody>
      </p:sp>
      <p:sp>
        <p:nvSpPr>
          <p:cNvPr id="2" name="TextBox 1"/>
          <p:cNvSpPr txBox="1"/>
          <p:nvPr/>
        </p:nvSpPr>
        <p:spPr>
          <a:xfrm>
            <a:off x="1257300" y="3505200"/>
            <a:ext cx="6629400" cy="2127381"/>
          </a:xfrm>
          <a:prstGeom prst="rect">
            <a:avLst/>
          </a:prstGeom>
          <a:noFill/>
        </p:spPr>
        <p:txBody>
          <a:bodyPr numCol="2">
            <a:spAutoFit/>
          </a:bodyPr>
          <a:lstStyle/>
          <a:p>
            <a:pPr marL="514350" indent="-514350" eaLnBrk="1" fontAlgn="auto" hangingPunct="1">
              <a:lnSpc>
                <a:spcPct val="80000"/>
              </a:lnSpc>
              <a:spcAft>
                <a:spcPts val="1200"/>
              </a:spcAft>
              <a:buFont typeface="+mj-lt"/>
              <a:buAutoNum type="alphaUcPeriod"/>
              <a:defRPr/>
            </a:pPr>
            <a:r>
              <a:rPr lang="en-US" altLang="en-US" sz="3200" dirty="0">
                <a:cs typeface="Arial" charset="0"/>
              </a:rPr>
              <a:t>Part A</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 B</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 C</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 D</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All Parts</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 F</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Parts A and B</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Parts C and D</a:t>
            </a:r>
          </a:p>
          <a:p>
            <a:pPr marL="514350" indent="-514350" eaLnBrk="1" fontAlgn="auto" hangingPunct="1">
              <a:lnSpc>
                <a:spcPct val="80000"/>
              </a:lnSpc>
              <a:spcAft>
                <a:spcPts val="1200"/>
              </a:spcAft>
              <a:buFont typeface="+mj-lt"/>
              <a:buAutoNum type="alphaUcPeriod"/>
              <a:defRPr/>
            </a:pPr>
            <a:r>
              <a:rPr lang="en-US" altLang="en-US" sz="3200" dirty="0">
                <a:cs typeface="Arial" charset="0"/>
              </a:rPr>
              <a:t>None of the Parts</a:t>
            </a:r>
          </a:p>
        </p:txBody>
      </p:sp>
      <p:sp>
        <p:nvSpPr>
          <p:cNvPr id="5" name="Slide Number Placeholder 3">
            <a:extLst>
              <a:ext uri="{FF2B5EF4-FFF2-40B4-BE49-F238E27FC236}">
                <a16:creationId xmlns:a16="http://schemas.microsoft.com/office/drawing/2014/main" id="{2CFD0B6F-5AF9-431D-BCC2-2A712AA292A2}"/>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13</a:t>
            </a:fld>
            <a:endParaRPr lang="en-US" altLang="en-US" sz="1000" dirty="0"/>
          </a:p>
        </p:txBody>
      </p:sp>
    </p:spTree>
    <p:extLst>
      <p:ext uri="{BB962C8B-B14F-4D97-AF65-F5344CB8AC3E}">
        <p14:creationId xmlns:p14="http://schemas.microsoft.com/office/powerpoint/2010/main" val="1943326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altLang="en-US" dirty="0"/>
              <a:t>Importance of Collaboration </a:t>
            </a:r>
            <a:br>
              <a:rPr lang="en-US" altLang="en-US" dirty="0"/>
            </a:br>
            <a:r>
              <a:rPr lang="en-US" altLang="en-US" dirty="0"/>
              <a:t>Across RWHAP Parts</a:t>
            </a:r>
          </a:p>
        </p:txBody>
      </p:sp>
      <p:sp>
        <p:nvSpPr>
          <p:cNvPr id="63491" name="Content Placeholder 2"/>
          <p:cNvSpPr>
            <a:spLocks noGrp="1"/>
          </p:cNvSpPr>
          <p:nvPr>
            <p:ph idx="1"/>
          </p:nvPr>
        </p:nvSpPr>
        <p:spPr/>
        <p:txBody>
          <a:bodyPr/>
          <a:lstStyle/>
          <a:p>
            <a:pPr eaLnBrk="1" hangingPunct="1">
              <a:spcAft>
                <a:spcPts val="1200"/>
              </a:spcAft>
            </a:pPr>
            <a:r>
              <a:rPr lang="en-US" altLang="en-US" sz="2400" dirty="0"/>
              <a:t>Representatives of all RWHAP Parts represented on Part A planning councils (PCs)</a:t>
            </a:r>
          </a:p>
          <a:p>
            <a:pPr eaLnBrk="1" hangingPunct="1">
              <a:spcAft>
                <a:spcPts val="1200"/>
              </a:spcAft>
            </a:pPr>
            <a:r>
              <a:rPr lang="en-US" altLang="en-US" sz="2400" dirty="0"/>
              <a:t>Coordination of needs assessment by all RWHAP Parts through the Statewide Coordinated Statement of Need (SCSN), led by Part B</a:t>
            </a:r>
          </a:p>
          <a:p>
            <a:pPr eaLnBrk="1" hangingPunct="1">
              <a:spcAft>
                <a:spcPts val="1200"/>
              </a:spcAft>
            </a:pPr>
            <a:r>
              <a:rPr lang="en-US" altLang="en-US" sz="2400" dirty="0"/>
              <a:t>Collaboration in development of the HRSA/CDC Integrated HIV Prevention and Care Plans, submitted by RWHAP Parts A &amp; B</a:t>
            </a:r>
          </a:p>
          <a:p>
            <a:pPr eaLnBrk="1" hangingPunct="1">
              <a:spcAft>
                <a:spcPts val="1200"/>
              </a:spcAft>
            </a:pPr>
            <a:r>
              <a:rPr lang="en-US" altLang="en-US" sz="2400" dirty="0"/>
              <a:t>Coordination in targeting and use of resources</a:t>
            </a:r>
          </a:p>
        </p:txBody>
      </p:sp>
      <p:sp>
        <p:nvSpPr>
          <p:cNvPr id="4" name="Slide Number Placeholder 3">
            <a:extLst>
              <a:ext uri="{FF2B5EF4-FFF2-40B4-BE49-F238E27FC236}">
                <a16:creationId xmlns:a16="http://schemas.microsoft.com/office/drawing/2014/main" id="{6771AB09-43C7-47B2-8309-47F26FA7A871}"/>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14</a:t>
            </a:fld>
            <a:endParaRPr lang="en-US" altLang="en-US" sz="1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altLang="en-US" dirty="0"/>
              <a:t>Coordination of Care Across Parts</a:t>
            </a:r>
          </a:p>
        </p:txBody>
      </p:sp>
      <p:sp>
        <p:nvSpPr>
          <p:cNvPr id="3" name="Content Placeholder 2">
            <a:extLst/>
          </p:cNvPr>
          <p:cNvSpPr>
            <a:spLocks noGrp="1"/>
          </p:cNvSpPr>
          <p:nvPr>
            <p:ph idx="1"/>
          </p:nvPr>
        </p:nvSpPr>
        <p:spPr/>
        <p:txBody>
          <a:bodyPr/>
          <a:lstStyle/>
          <a:p>
            <a:pPr marL="0" indent="0" eaLnBrk="1" hangingPunct="1">
              <a:spcAft>
                <a:spcPts val="1200"/>
              </a:spcAft>
              <a:buFont typeface="Arial" charset="0"/>
              <a:buNone/>
              <a:defRPr/>
            </a:pPr>
            <a:r>
              <a:rPr lang="en-US" b="1" dirty="0"/>
              <a:t>A single RWHAP client living in an EMA or TGA might:</a:t>
            </a:r>
          </a:p>
          <a:p>
            <a:pPr eaLnBrk="1" hangingPunct="1">
              <a:spcAft>
                <a:spcPts val="1200"/>
              </a:spcAft>
              <a:buFont typeface="Arial" charset="0"/>
              <a:buChar char="•"/>
              <a:defRPr/>
            </a:pPr>
            <a:r>
              <a:rPr lang="en-US" sz="2400" dirty="0"/>
              <a:t>Receive medications through RWHAP Part B ADAP </a:t>
            </a:r>
          </a:p>
          <a:p>
            <a:pPr eaLnBrk="1" hangingPunct="1">
              <a:spcAft>
                <a:spcPts val="1200"/>
              </a:spcAft>
              <a:buFont typeface="Arial" charset="0"/>
              <a:buChar char="•"/>
              <a:defRPr/>
            </a:pPr>
            <a:r>
              <a:rPr lang="en-US" sz="2400" dirty="0"/>
              <a:t>Get oral health care from a RWHAP Part F-funded dental program</a:t>
            </a:r>
          </a:p>
          <a:p>
            <a:pPr eaLnBrk="1" hangingPunct="1">
              <a:spcAft>
                <a:spcPts val="1200"/>
              </a:spcAft>
              <a:buFont typeface="Arial" charset="0"/>
              <a:buChar char="•"/>
              <a:defRPr/>
            </a:pPr>
            <a:r>
              <a:rPr lang="en-US" sz="2400" dirty="0"/>
              <a:t>Obtain other services funded through RWHAP Part A, Part C, and/or Part D </a:t>
            </a:r>
          </a:p>
          <a:p>
            <a:pPr eaLnBrk="1" hangingPunct="1">
              <a:spcAft>
                <a:spcPts val="1200"/>
              </a:spcAft>
              <a:buFont typeface="Arial" charset="0"/>
              <a:buChar char="•"/>
              <a:defRPr/>
            </a:pPr>
            <a:r>
              <a:rPr lang="en-US" sz="2400" dirty="0"/>
              <a:t>Participate in a RWHAP Part F demonstration SPNS project</a:t>
            </a:r>
          </a:p>
          <a:p>
            <a:pPr eaLnBrk="1" hangingPunct="1">
              <a:spcAft>
                <a:spcPts val="1200"/>
              </a:spcAft>
              <a:buFont typeface="Arial" charset="0"/>
              <a:buChar char="•"/>
              <a:defRPr/>
            </a:pPr>
            <a:endParaRPr lang="en-US" dirty="0"/>
          </a:p>
        </p:txBody>
      </p:sp>
      <p:sp>
        <p:nvSpPr>
          <p:cNvPr id="4" name="Slide Number Placeholder 3">
            <a:extLst>
              <a:ext uri="{FF2B5EF4-FFF2-40B4-BE49-F238E27FC236}">
                <a16:creationId xmlns:a16="http://schemas.microsoft.com/office/drawing/2014/main" id="{F1FE8ED3-1682-4DEF-A54C-94045F6A5CFC}"/>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15</a:t>
            </a:fld>
            <a:endParaRPr lang="en-US" altLang="en-US" sz="1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6DBD2">
            <a:alpha val="50000"/>
          </a:srgb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524000" y="274638"/>
            <a:ext cx="7162800" cy="1143000"/>
          </a:xfrm>
        </p:spPr>
        <p:txBody>
          <a:bodyPr/>
          <a:lstStyle/>
          <a:p>
            <a:r>
              <a:rPr lang="en-US" dirty="0"/>
              <a:t>Quick Scenario: Collaboration </a:t>
            </a:r>
          </a:p>
        </p:txBody>
      </p:sp>
      <p:pic>
        <p:nvPicPr>
          <p:cNvPr id="6" name="Picture 5">
            <a:extLst>
              <a:ext uri="{FF2B5EF4-FFF2-40B4-BE49-F238E27FC236}">
                <a16:creationId xmlns:a16="http://schemas.microsoft.com/office/drawing/2014/main" id="{9EE48B8D-3036-774B-A009-45470CF18D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0224"/>
            <a:ext cx="1754965" cy="1169976"/>
          </a:xfrm>
          <a:prstGeom prst="rect">
            <a:avLst/>
          </a:prstGeom>
        </p:spPr>
      </p:pic>
      <p:sp>
        <p:nvSpPr>
          <p:cNvPr id="2" name="Content Placeholder 1"/>
          <p:cNvSpPr>
            <a:spLocks noGrp="1"/>
          </p:cNvSpPr>
          <p:nvPr>
            <p:ph idx="1"/>
          </p:nvPr>
        </p:nvSpPr>
        <p:spPr>
          <a:ln w="25400">
            <a:solidFill>
              <a:schemeClr val="accent1"/>
            </a:solidFill>
          </a:ln>
        </p:spPr>
        <p:txBody>
          <a:bodyPr/>
          <a:lstStyle/>
          <a:p>
            <a:pPr marL="0" indent="0">
              <a:buNone/>
            </a:pPr>
            <a:r>
              <a:rPr lang="en-US" sz="2600" dirty="0"/>
              <a:t>The committee of your PC that is responsible for Care Strategies is concerned about recent data showing low rates of retention, treatment adherence, and viral suppression among young African American and Latino men who have sex with men. You are planning a “roundtable” to learn more about the situation and what might be done to improve outcomes. </a:t>
            </a:r>
          </a:p>
          <a:p>
            <a:r>
              <a:rPr lang="en-US" sz="2600" i="1" dirty="0"/>
              <a:t>How could Part B, Part C, Part D, and Part F recipients contribute to this discussion – what might each of them bring?</a:t>
            </a:r>
          </a:p>
        </p:txBody>
      </p:sp>
      <p:sp>
        <p:nvSpPr>
          <p:cNvPr id="4" name="Slide Number Placeholder 3">
            <a:extLst>
              <a:ext uri="{FF2B5EF4-FFF2-40B4-BE49-F238E27FC236}">
                <a16:creationId xmlns:a16="http://schemas.microsoft.com/office/drawing/2014/main" id="{D9B76936-79AF-475A-B701-3F187F3D9830}"/>
              </a:ext>
            </a:extLst>
          </p:cNvPr>
          <p:cNvSpPr txBox="1">
            <a:spLocks/>
          </p:cNvSpPr>
          <p:nvPr/>
        </p:nvSpPr>
        <p:spPr bwMode="auto">
          <a:xfrm>
            <a:off x="68580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16</a:t>
            </a:fld>
            <a:endParaRPr lang="en-US" altLang="en-US" sz="1000" dirty="0"/>
          </a:p>
        </p:txBody>
      </p:sp>
    </p:spTree>
    <p:extLst>
      <p:ext uri="{BB962C8B-B14F-4D97-AF65-F5344CB8AC3E}">
        <p14:creationId xmlns:p14="http://schemas.microsoft.com/office/powerpoint/2010/main" val="322325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altLang="en-US" dirty="0"/>
              <a:t>Ryan White HIV/AIDS Programs: Part A</a:t>
            </a:r>
          </a:p>
        </p:txBody>
      </p:sp>
      <p:sp>
        <p:nvSpPr>
          <p:cNvPr id="66563" name="Rectangle 3"/>
          <p:cNvSpPr>
            <a:spLocks noGrp="1"/>
          </p:cNvSpPr>
          <p:nvPr>
            <p:ph idx="1"/>
          </p:nvPr>
        </p:nvSpPr>
        <p:spPr/>
        <p:txBody>
          <a:bodyPr/>
          <a:lstStyle/>
          <a:p>
            <a:pPr eaLnBrk="1" hangingPunct="1">
              <a:spcAft>
                <a:spcPts val="600"/>
              </a:spcAft>
            </a:pPr>
            <a:r>
              <a:rPr lang="en-US" altLang="en-US" sz="2500" dirty="0"/>
              <a:t>Funding for Eligible Metropolitan Areas (EMAs) and Transitional Grant Areas (TGAs) that are severely &amp; disproportionately affected by the HIV epidemic</a:t>
            </a:r>
          </a:p>
          <a:p>
            <a:pPr lvl="1">
              <a:spcBef>
                <a:spcPts val="0"/>
              </a:spcBef>
              <a:spcAft>
                <a:spcPts val="0"/>
              </a:spcAft>
              <a:buFont typeface="Arial" panose="020B0604020202020204" pitchFamily="34" charset="0"/>
              <a:buChar char="•"/>
            </a:pPr>
            <a:r>
              <a:rPr lang="en-US" altLang="en-US" sz="2300" dirty="0"/>
              <a:t>In 2018, 24 EMAs and 28 TGAs</a:t>
            </a:r>
          </a:p>
          <a:p>
            <a:pPr lvl="1">
              <a:spcBef>
                <a:spcPts val="0"/>
              </a:spcBef>
              <a:spcAft>
                <a:spcPts val="0"/>
              </a:spcAft>
              <a:buFont typeface="Arial" panose="020B0604020202020204" pitchFamily="34" charset="0"/>
              <a:buChar char="•"/>
            </a:pPr>
            <a:r>
              <a:rPr lang="en-US" altLang="en-US" sz="2300" dirty="0"/>
              <a:t>Service areas can include a single county or a multi-county area</a:t>
            </a:r>
          </a:p>
          <a:p>
            <a:pPr lvl="1">
              <a:spcBef>
                <a:spcPts val="0"/>
              </a:spcBef>
              <a:spcAft>
                <a:spcPts val="0"/>
              </a:spcAft>
              <a:buFont typeface="Arial" panose="020B0604020202020204" pitchFamily="34" charset="0"/>
              <a:buChar char="•"/>
            </a:pPr>
            <a:r>
              <a:rPr lang="en-US" altLang="en-US" sz="2300" dirty="0"/>
              <a:t>11 programs have service areas that cross state boundaries</a:t>
            </a:r>
          </a:p>
          <a:p>
            <a:pPr>
              <a:spcAft>
                <a:spcPts val="1200"/>
              </a:spcAft>
            </a:pPr>
            <a:r>
              <a:rPr lang="en-US" altLang="en-US" sz="2500" dirty="0"/>
              <a:t>Funds go to the Chief Elected Official (CEO) of “the city or urban county that administers the public health agency that provides outpatient and ambulatory services to the greatest number of individuals with AIDS”  [§2602(a)(1)]</a:t>
            </a:r>
          </a:p>
        </p:txBody>
      </p:sp>
      <p:sp>
        <p:nvSpPr>
          <p:cNvPr id="4" name="Slide Number Placeholder 3">
            <a:extLst>
              <a:ext uri="{FF2B5EF4-FFF2-40B4-BE49-F238E27FC236}">
                <a16:creationId xmlns:a16="http://schemas.microsoft.com/office/drawing/2014/main" id="{182B5890-C115-4505-837C-931803347F34}"/>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17</a:t>
            </a:fld>
            <a:endParaRPr lang="en-US" altLang="en-US" sz="10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US" altLang="en-US" dirty="0"/>
              <a:t>RWHAP Part A: Requirement for Community Planning </a:t>
            </a:r>
          </a:p>
        </p:txBody>
      </p:sp>
      <p:sp>
        <p:nvSpPr>
          <p:cNvPr id="46083" name="Content Placeholder 2"/>
          <p:cNvSpPr>
            <a:spLocks noGrp="1"/>
          </p:cNvSpPr>
          <p:nvPr>
            <p:ph idx="1"/>
          </p:nvPr>
        </p:nvSpPr>
        <p:spPr/>
        <p:txBody>
          <a:bodyPr/>
          <a:lstStyle/>
          <a:p>
            <a:pPr marL="0" indent="0" eaLnBrk="1" hangingPunct="1">
              <a:spcAft>
                <a:spcPts val="1200"/>
              </a:spcAft>
              <a:buFont typeface="Arial" charset="0"/>
              <a:buNone/>
              <a:defRPr/>
            </a:pPr>
            <a:r>
              <a:rPr lang="en-US" altLang="en-US" sz="2400" b="1" dirty="0"/>
              <a:t>Legislative requirement for extensive community planning,</a:t>
            </a:r>
            <a:r>
              <a:rPr lang="en-US" altLang="en-US" sz="2400" dirty="0"/>
              <a:t> including participation of consumers of RWHAP Part A services </a:t>
            </a:r>
          </a:p>
          <a:p>
            <a:pPr eaLnBrk="1" hangingPunct="1">
              <a:spcAft>
                <a:spcPts val="1200"/>
              </a:spcAft>
              <a:buFont typeface="Arial" charset="0"/>
              <a:buChar char="•"/>
              <a:defRPr/>
            </a:pPr>
            <a:r>
              <a:rPr lang="en-US" altLang="en-US" sz="2400" dirty="0"/>
              <a:t>EMAs required to have planning councils that decide how program funds will be used – they are not advisory</a:t>
            </a:r>
          </a:p>
          <a:p>
            <a:pPr eaLnBrk="1" hangingPunct="1">
              <a:spcAft>
                <a:spcPts val="1200"/>
              </a:spcAft>
              <a:buFont typeface="Arial" charset="0"/>
              <a:buChar char="•"/>
              <a:defRPr/>
            </a:pPr>
            <a:r>
              <a:rPr lang="en-US" altLang="en-US" sz="2400" dirty="0"/>
              <a:t>TGAs strongly encouraged by HRSA/HAB to maintain planning councils</a:t>
            </a:r>
          </a:p>
          <a:p>
            <a:pPr eaLnBrk="1" hangingPunct="1">
              <a:spcAft>
                <a:spcPts val="1200"/>
              </a:spcAft>
              <a:buFont typeface="Arial" charset="0"/>
              <a:buChar char="•"/>
              <a:defRPr/>
            </a:pPr>
            <a:r>
              <a:rPr lang="en-US" altLang="en-US" sz="2400" dirty="0"/>
              <a:t>TGAs that choose not to have planning councils encouraged to have planning bodies with roles, responsibilities and membership that are as much like planning councils as possible</a:t>
            </a:r>
          </a:p>
          <a:p>
            <a:pPr marL="0" indent="0" eaLnBrk="1" hangingPunct="1">
              <a:buFont typeface="Arial" panose="020B0604020202020204" pitchFamily="34" charset="0"/>
              <a:buNone/>
              <a:defRPr/>
            </a:pPr>
            <a:endParaRPr lang="en-US" altLang="en-US" dirty="0"/>
          </a:p>
        </p:txBody>
      </p:sp>
      <p:sp>
        <p:nvSpPr>
          <p:cNvPr id="4" name="Slide Number Placeholder 3">
            <a:extLst>
              <a:ext uri="{FF2B5EF4-FFF2-40B4-BE49-F238E27FC236}">
                <a16:creationId xmlns:a16="http://schemas.microsoft.com/office/drawing/2014/main" id="{453308E7-747B-4A5F-9549-E1D8C9FC6071}"/>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18</a:t>
            </a:fld>
            <a:endParaRPr lang="en-US" altLang="en-US" sz="1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altLang="en-US" dirty="0"/>
              <a:t>RWHAP Part A: Types of Funding </a:t>
            </a:r>
          </a:p>
        </p:txBody>
      </p:sp>
      <p:sp>
        <p:nvSpPr>
          <p:cNvPr id="3" name="Content Placeholder 2">
            <a:extLst/>
          </p:cNvPr>
          <p:cNvSpPr>
            <a:spLocks noGrp="1"/>
          </p:cNvSpPr>
          <p:nvPr>
            <p:ph idx="1"/>
          </p:nvPr>
        </p:nvSpPr>
        <p:spPr/>
        <p:txBody>
          <a:bodyPr/>
          <a:lstStyle/>
          <a:p>
            <a:pPr marL="0" indent="0" eaLnBrk="1" hangingPunct="1">
              <a:spcAft>
                <a:spcPts val="1200"/>
              </a:spcAft>
              <a:buFont typeface="Arial" panose="020B0604020202020204" pitchFamily="34" charset="0"/>
              <a:buNone/>
              <a:defRPr/>
            </a:pPr>
            <a:r>
              <a:rPr lang="en-US" sz="2400" b="1" dirty="0"/>
              <a:t>RWHAP Part A programs receive both “formula” and “supplemental” funding:</a:t>
            </a:r>
          </a:p>
          <a:p>
            <a:pPr eaLnBrk="1" hangingPunct="1">
              <a:spcAft>
                <a:spcPts val="1200"/>
              </a:spcAft>
              <a:defRPr/>
            </a:pPr>
            <a:r>
              <a:rPr lang="en-US" sz="2400" dirty="0"/>
              <a:t>Part A formula funding is based on the number of living case of HIV and AIDS in the EMA or TGA </a:t>
            </a:r>
          </a:p>
          <a:p>
            <a:pPr eaLnBrk="1" hangingPunct="1">
              <a:spcAft>
                <a:spcPts val="1200"/>
              </a:spcAft>
              <a:defRPr/>
            </a:pPr>
            <a:r>
              <a:rPr lang="en-US" sz="2400" dirty="0"/>
              <a:t>Minority AIDS Initiative (MAI) formula funding is based on the number of minorities living with HIV and AIDS </a:t>
            </a:r>
          </a:p>
          <a:p>
            <a:pPr eaLnBrk="1" hangingPunct="1">
              <a:spcAft>
                <a:spcPts val="1200"/>
              </a:spcAft>
              <a:defRPr/>
            </a:pPr>
            <a:r>
              <a:rPr lang="en-US" sz="2400" dirty="0"/>
              <a:t>Supplemental funding is competitive, based on demonstration of additional need in the annual  application </a:t>
            </a:r>
          </a:p>
          <a:p>
            <a:pPr eaLnBrk="1" hangingPunct="1">
              <a:defRPr/>
            </a:pPr>
            <a:endParaRPr lang="en-US" sz="2600" dirty="0"/>
          </a:p>
        </p:txBody>
      </p:sp>
      <p:sp>
        <p:nvSpPr>
          <p:cNvPr id="4" name="Slide Number Placeholder 3">
            <a:extLst>
              <a:ext uri="{FF2B5EF4-FFF2-40B4-BE49-F238E27FC236}">
                <a16:creationId xmlns:a16="http://schemas.microsoft.com/office/drawing/2014/main" id="{19692F13-F709-4CEA-AB1F-26D38F29F8D8}"/>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19</a:t>
            </a:fld>
            <a:endParaRPr lang="en-US" alt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p:txBody>
          <a:bodyPr/>
          <a:lstStyle/>
          <a:p>
            <a:pPr eaLnBrk="1" hangingPunct="1"/>
            <a:r>
              <a:rPr lang="en-US" altLang="en-US"/>
              <a:t>Training Objectives</a:t>
            </a:r>
          </a:p>
        </p:txBody>
      </p:sp>
      <p:sp>
        <p:nvSpPr>
          <p:cNvPr id="6" name="Content Placeholder 5">
            <a:extLst/>
          </p:cNvPr>
          <p:cNvSpPr>
            <a:spLocks noGrp="1"/>
          </p:cNvSpPr>
          <p:nvPr>
            <p:ph idx="1"/>
          </p:nvPr>
        </p:nvSpPr>
        <p:spPr>
          <a:xfrm>
            <a:off x="457200" y="1752600"/>
            <a:ext cx="8229600" cy="4603750"/>
          </a:xfrm>
        </p:spPr>
        <p:txBody>
          <a:bodyPr rtlCol="0">
            <a:normAutofit/>
          </a:bodyPr>
          <a:lstStyle/>
          <a:p>
            <a:pPr marL="0" indent="0" eaLnBrk="1" fontAlgn="auto" hangingPunct="1">
              <a:spcAft>
                <a:spcPts val="1200"/>
              </a:spcAft>
              <a:buFont typeface="Arial" panose="020B0604020202020204" pitchFamily="34" charset="0"/>
              <a:buNone/>
              <a:defRPr/>
            </a:pPr>
            <a:r>
              <a:rPr lang="en-US" b="1" dirty="0"/>
              <a:t>Following the training, participants will be able to:</a:t>
            </a:r>
          </a:p>
          <a:p>
            <a:pPr marL="514350" indent="-514350" eaLnBrk="1" hangingPunct="1">
              <a:buClrTx/>
              <a:buFont typeface="+mj-lt"/>
              <a:buAutoNum type="arabicPeriod"/>
              <a:defRPr/>
            </a:pPr>
            <a:r>
              <a:rPr lang="en-US" altLang="en-US" dirty="0"/>
              <a:t>Provide 3 reasons the RWHAP is so important in providing HIV care</a:t>
            </a:r>
          </a:p>
          <a:p>
            <a:pPr marL="514350" indent="-514350" eaLnBrk="1" hangingPunct="1">
              <a:buClrTx/>
              <a:buFont typeface="+mj-lt"/>
              <a:buAutoNum type="arabicPeriod"/>
              <a:defRPr/>
            </a:pPr>
            <a:r>
              <a:rPr lang="en-US" altLang="en-US" dirty="0"/>
              <a:t>Explain and differentiate the 5 RWHAP Parts </a:t>
            </a:r>
          </a:p>
          <a:p>
            <a:pPr marL="514350" indent="-514350" eaLnBrk="1" hangingPunct="1">
              <a:buClrTx/>
              <a:buFont typeface="+mj-lt"/>
              <a:buAutoNum type="arabicPeriod"/>
              <a:defRPr/>
            </a:pPr>
            <a:r>
              <a:rPr lang="en-US" altLang="en-US" dirty="0"/>
              <a:t>Describe at least 3 important similarities between RWHAP Part A and Part B</a:t>
            </a:r>
          </a:p>
          <a:p>
            <a:pPr marL="514350" indent="-514350" eaLnBrk="1" hangingPunct="1">
              <a:buClrTx/>
              <a:buFont typeface="+mj-lt"/>
              <a:buAutoNum type="arabicPeriod"/>
              <a:defRPr/>
            </a:pPr>
            <a:r>
              <a:rPr lang="en-US" altLang="en-US" dirty="0"/>
              <a:t>Describe at least 4 key characteristics of RWHAP Part A </a:t>
            </a:r>
          </a:p>
          <a:p>
            <a:pPr eaLnBrk="1" fontAlgn="auto" hangingPunct="1">
              <a:spcAft>
                <a:spcPts val="0"/>
              </a:spcAft>
              <a:defRPr/>
            </a:pPr>
            <a:endParaRPr lang="en-US" dirty="0"/>
          </a:p>
        </p:txBody>
      </p:sp>
      <p:sp>
        <p:nvSpPr>
          <p:cNvPr id="4" name="Slide Number Placeholder 3">
            <a:extLst>
              <a:ext uri="{FF2B5EF4-FFF2-40B4-BE49-F238E27FC236}">
                <a16:creationId xmlns:a16="http://schemas.microsoft.com/office/drawing/2014/main" id="{80DA4BC5-9AAB-42D3-BF88-30DA86B60639}"/>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2</a:t>
            </a:fld>
            <a:endParaRPr lang="en-US" altLang="en-US" sz="1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49263" y="228600"/>
            <a:ext cx="8229600" cy="1143000"/>
          </a:xfrm>
        </p:spPr>
        <p:txBody>
          <a:bodyPr/>
          <a:lstStyle/>
          <a:p>
            <a:pPr eaLnBrk="1" hangingPunct="1"/>
            <a:r>
              <a:rPr lang="en-US" altLang="en-US"/>
              <a:t>Services Fundable under RWHAP Part A</a:t>
            </a:r>
          </a:p>
        </p:txBody>
      </p:sp>
      <p:sp>
        <p:nvSpPr>
          <p:cNvPr id="71683" name="Content Placeholder 2"/>
          <p:cNvSpPr>
            <a:spLocks noGrp="1"/>
          </p:cNvSpPr>
          <p:nvPr>
            <p:ph idx="1"/>
          </p:nvPr>
        </p:nvSpPr>
        <p:spPr/>
        <p:txBody>
          <a:bodyPr/>
          <a:lstStyle/>
          <a:p>
            <a:pPr eaLnBrk="1" hangingPunct="1">
              <a:spcAft>
                <a:spcPts val="1200"/>
              </a:spcAft>
            </a:pPr>
            <a:r>
              <a:rPr lang="en-US" altLang="en-US" sz="2400" b="1" dirty="0"/>
              <a:t>Core medical-related services </a:t>
            </a:r>
            <a:r>
              <a:rPr lang="en-US" altLang="en-US" sz="2400" dirty="0"/>
              <a:t>identified in the legislation </a:t>
            </a:r>
            <a:br>
              <a:rPr lang="en-US" altLang="en-US" sz="2400" dirty="0"/>
            </a:br>
            <a:r>
              <a:rPr lang="en-US" altLang="en-US" sz="2000" i="1" dirty="0"/>
              <a:t>For example: Outpatient Ambulatory Health Services, Oral Health, Medical Case Management, Mental Health </a:t>
            </a:r>
          </a:p>
          <a:p>
            <a:pPr eaLnBrk="1" hangingPunct="1">
              <a:spcAft>
                <a:spcPts val="1200"/>
              </a:spcAft>
            </a:pPr>
            <a:r>
              <a:rPr lang="en-US" altLang="en-US" sz="2400" b="1" dirty="0"/>
              <a:t>Support services </a:t>
            </a:r>
            <a:r>
              <a:rPr lang="en-US" altLang="en-US" sz="2400" dirty="0"/>
              <a:t>needed so that PLWH can achieve their medical outcomes</a:t>
            </a:r>
            <a:br>
              <a:rPr lang="en-US" altLang="en-US" sz="2400" dirty="0"/>
            </a:br>
            <a:r>
              <a:rPr lang="en-US" altLang="en-US" sz="2000" i="1" dirty="0"/>
              <a:t>For example: Medical Transportation, Emergency Financial Assistance, Food Bank/Home-Delivered Meals</a:t>
            </a:r>
          </a:p>
          <a:p>
            <a:pPr eaLnBrk="1" hangingPunct="1"/>
            <a:r>
              <a:rPr lang="en-US" altLang="en-US" sz="2400" dirty="0"/>
              <a:t>HRSA/HAB provides service definitions and descriptions</a:t>
            </a:r>
            <a:br>
              <a:rPr lang="en-US" altLang="en-US" sz="2400" dirty="0"/>
            </a:br>
            <a:r>
              <a:rPr lang="en-US" altLang="en-US" sz="2000" i="1" dirty="0"/>
              <a:t>Refinements to service categories and definitions in 2016 and 2018 [Policy Clarification Notice (PCN) #16-02]</a:t>
            </a:r>
          </a:p>
          <a:p>
            <a:pPr eaLnBrk="1" hangingPunct="1"/>
            <a:endParaRPr lang="en-US" altLang="en-US" dirty="0"/>
          </a:p>
          <a:p>
            <a:pPr eaLnBrk="1" hangingPunct="1"/>
            <a:endParaRPr lang="en-US" altLang="en-US" dirty="0"/>
          </a:p>
          <a:p>
            <a:pPr eaLnBrk="1" hangingPunct="1"/>
            <a:endParaRPr lang="en-US" altLang="en-US" dirty="0"/>
          </a:p>
        </p:txBody>
      </p:sp>
      <p:sp>
        <p:nvSpPr>
          <p:cNvPr id="4" name="Slide Number Placeholder 3">
            <a:extLst>
              <a:ext uri="{FF2B5EF4-FFF2-40B4-BE49-F238E27FC236}">
                <a16:creationId xmlns:a16="http://schemas.microsoft.com/office/drawing/2014/main" id="{0527F4F8-8D8A-4FD0-8F5D-E3BAC8188025}"/>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20</a:t>
            </a:fld>
            <a:endParaRPr lang="en-US" altLang="en-US" sz="1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3"/>
          <p:cNvSpPr>
            <a:spLocks noGrp="1"/>
          </p:cNvSpPr>
          <p:nvPr>
            <p:ph type="title"/>
          </p:nvPr>
        </p:nvSpPr>
        <p:spPr/>
        <p:txBody>
          <a:bodyPr/>
          <a:lstStyle/>
          <a:p>
            <a:pPr eaLnBrk="1" hangingPunct="1"/>
            <a:r>
              <a:rPr lang="en-US" altLang="en-US"/>
              <a:t>Sum Up</a:t>
            </a:r>
          </a:p>
        </p:txBody>
      </p:sp>
      <p:sp>
        <p:nvSpPr>
          <p:cNvPr id="77827" name="Content Placeholder 4"/>
          <p:cNvSpPr>
            <a:spLocks noGrp="1"/>
          </p:cNvSpPr>
          <p:nvPr>
            <p:ph idx="1"/>
          </p:nvPr>
        </p:nvSpPr>
        <p:spPr/>
        <p:txBody>
          <a:bodyPr/>
          <a:lstStyle/>
          <a:p>
            <a:pPr eaLnBrk="1" hangingPunct="1">
              <a:spcAft>
                <a:spcPts val="1200"/>
              </a:spcAft>
            </a:pPr>
            <a:r>
              <a:rPr lang="en-US" altLang="en-US" sz="2400" dirty="0"/>
              <a:t>RWHAP plays a critical role in responding to the HIV epidemic</a:t>
            </a:r>
          </a:p>
          <a:p>
            <a:pPr eaLnBrk="1" hangingPunct="1">
              <a:spcAft>
                <a:spcPts val="1200"/>
              </a:spcAft>
            </a:pPr>
            <a:r>
              <a:rPr lang="en-US" altLang="en-US" sz="2400" dirty="0"/>
              <a:t>Each RWHAP Part has a special role in overall HIV services – and all Parts need to collaborate to provide a seamless system of prevention and care </a:t>
            </a:r>
          </a:p>
          <a:p>
            <a:pPr eaLnBrk="1" hangingPunct="1">
              <a:spcAft>
                <a:spcPts val="1200"/>
              </a:spcAft>
            </a:pPr>
            <a:r>
              <a:rPr lang="en-US" altLang="en-US" sz="2400" dirty="0"/>
              <a:t>RWHAP Part A plays a special role in HIV planning and services in metropolitan areas with a high rate of HIV</a:t>
            </a:r>
          </a:p>
        </p:txBody>
      </p:sp>
      <p:sp>
        <p:nvSpPr>
          <p:cNvPr id="4" name="Slide Number Placeholder 3">
            <a:extLst>
              <a:ext uri="{FF2B5EF4-FFF2-40B4-BE49-F238E27FC236}">
                <a16:creationId xmlns:a16="http://schemas.microsoft.com/office/drawing/2014/main" id="{3F57AACD-AD03-433F-B5F9-F10E201E3C77}"/>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21</a:t>
            </a:fld>
            <a:endParaRPr lang="en-US" altLang="en-US" sz="1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p:txBody>
          <a:bodyPr/>
          <a:lstStyle/>
          <a:p>
            <a:r>
              <a:rPr lang="en-US" dirty="0"/>
              <a:t>Importance of the RWHAP</a:t>
            </a:r>
          </a:p>
          <a:p>
            <a:r>
              <a:rPr lang="en-US" dirty="0"/>
              <a:t>“Parts” of the Legislation</a:t>
            </a:r>
          </a:p>
          <a:p>
            <a:r>
              <a:rPr lang="en-US" dirty="0"/>
              <a:t>How the “Parts” Work Together</a:t>
            </a:r>
          </a:p>
          <a:p>
            <a:endParaRPr lang="en-US" dirty="0"/>
          </a:p>
        </p:txBody>
      </p:sp>
      <p:sp>
        <p:nvSpPr>
          <p:cNvPr id="4" name="Slide Number Placeholder 3">
            <a:extLst>
              <a:ext uri="{FF2B5EF4-FFF2-40B4-BE49-F238E27FC236}">
                <a16:creationId xmlns:a16="http://schemas.microsoft.com/office/drawing/2014/main" id="{30E869E9-70AC-4CAF-9279-10CD7FD824A9}"/>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3</a:t>
            </a:fld>
            <a:endParaRPr lang="en-US" altLang="en-US" sz="1000" dirty="0"/>
          </a:p>
        </p:txBody>
      </p:sp>
    </p:spTree>
    <p:extLst>
      <p:ext uri="{BB962C8B-B14F-4D97-AF65-F5344CB8AC3E}">
        <p14:creationId xmlns:p14="http://schemas.microsoft.com/office/powerpoint/2010/main" val="2842205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dirty="0"/>
              <a:t>Importance of RWHAP: Scope and Outcomes</a:t>
            </a:r>
          </a:p>
        </p:txBody>
      </p:sp>
      <p:sp>
        <p:nvSpPr>
          <p:cNvPr id="39939" name="Content Placeholder 2"/>
          <p:cNvSpPr>
            <a:spLocks noGrp="1"/>
          </p:cNvSpPr>
          <p:nvPr>
            <p:ph idx="1"/>
          </p:nvPr>
        </p:nvSpPr>
        <p:spPr>
          <a:xfrm>
            <a:off x="457200" y="1736725"/>
            <a:ext cx="8229600" cy="4619625"/>
          </a:xfrm>
        </p:spPr>
        <p:txBody>
          <a:bodyPr/>
          <a:lstStyle/>
          <a:p>
            <a:pPr>
              <a:spcBef>
                <a:spcPts val="0"/>
              </a:spcBef>
              <a:spcAft>
                <a:spcPts val="600"/>
              </a:spcAft>
            </a:pPr>
            <a:r>
              <a:rPr lang="en-US" altLang="en-US" sz="2500" dirty="0"/>
              <a:t>More than 1.1 million people in the U.S. are living with HIV</a:t>
            </a:r>
          </a:p>
          <a:p>
            <a:pPr>
              <a:spcBef>
                <a:spcPts val="0"/>
              </a:spcBef>
              <a:spcAft>
                <a:spcPts val="600"/>
              </a:spcAft>
            </a:pPr>
            <a:r>
              <a:rPr lang="en-US" altLang="en-US" sz="2500" dirty="0"/>
              <a:t>About 1 in 7 do not know their status</a:t>
            </a:r>
          </a:p>
          <a:p>
            <a:pPr>
              <a:spcBef>
                <a:spcPts val="0"/>
              </a:spcBef>
              <a:spcAft>
                <a:spcPts val="600"/>
              </a:spcAft>
            </a:pPr>
            <a:r>
              <a:rPr lang="en-US" altLang="en-US" sz="2500" dirty="0"/>
              <a:t>About half of PLWH who know their status receive at least one medical, health, or related support service from a RWHAP-funded provider </a:t>
            </a:r>
          </a:p>
          <a:p>
            <a:pPr>
              <a:spcBef>
                <a:spcPts val="0"/>
              </a:spcBef>
              <a:spcAft>
                <a:spcPts val="600"/>
              </a:spcAft>
            </a:pPr>
            <a:r>
              <a:rPr lang="en-US" altLang="en-US" sz="2500" dirty="0"/>
              <a:t>In 2016:</a:t>
            </a:r>
          </a:p>
          <a:p>
            <a:pPr lvl="1">
              <a:spcBef>
                <a:spcPts val="0"/>
              </a:spcBef>
            </a:pPr>
            <a:r>
              <a:rPr lang="en-US" altLang="en-US" sz="2200" dirty="0"/>
              <a:t>More than 80% of RWHAP clients were retained in care – they had at least two outpatient ambulatory health services (OAHS) visits during the year, at least 90 days apart</a:t>
            </a:r>
          </a:p>
          <a:p>
            <a:pPr lvl="1"/>
            <a:r>
              <a:rPr lang="en-US" altLang="en-US" sz="2200" dirty="0"/>
              <a:t>About 85% of clients receiving outpatient OAHS through RWHAP achieved viral suppression</a:t>
            </a:r>
          </a:p>
          <a:p>
            <a:pPr eaLnBrk="1" hangingPunct="1"/>
            <a:endParaRPr lang="en-US" altLang="en-US" dirty="0"/>
          </a:p>
        </p:txBody>
      </p:sp>
      <p:sp>
        <p:nvSpPr>
          <p:cNvPr id="39940"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chemeClr val="accent1"/>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9pPr>
          </a:lstStyle>
          <a:p>
            <a:pPr algn="ctr">
              <a:spcBef>
                <a:spcPct val="0"/>
              </a:spcBef>
              <a:buClrTx/>
              <a:buFontTx/>
              <a:buNone/>
            </a:pPr>
            <a:fld id="{0A05A433-9BF9-47DB-9426-D95B1D80DDA0}" type="slidenum">
              <a:rPr lang="en-US" altLang="en-US" sz="1000"/>
              <a:pPr algn="ctr">
                <a:spcBef>
                  <a:spcPct val="0"/>
                </a:spcBef>
                <a:buClrTx/>
                <a:buFontTx/>
                <a:buNone/>
              </a:pPr>
              <a:t>4</a:t>
            </a:fld>
            <a:endParaRPr lang="en-US" altLang="en-US"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a:t>The Ryan White HIV/AIDS Program</a:t>
            </a:r>
          </a:p>
        </p:txBody>
      </p:sp>
      <p:sp>
        <p:nvSpPr>
          <p:cNvPr id="49155" name="Content Placeholder 2"/>
          <p:cNvSpPr>
            <a:spLocks noGrp="1"/>
          </p:cNvSpPr>
          <p:nvPr>
            <p:ph idx="1"/>
          </p:nvPr>
        </p:nvSpPr>
        <p:spPr/>
        <p:txBody>
          <a:bodyPr/>
          <a:lstStyle/>
          <a:p>
            <a:pPr eaLnBrk="1" hangingPunct="1">
              <a:spcAft>
                <a:spcPts val="1200"/>
              </a:spcAft>
            </a:pPr>
            <a:r>
              <a:rPr lang="en-US" altLang="en-US" sz="2400"/>
              <a:t>Provides a comprehensive system of care for people living with HIV </a:t>
            </a:r>
          </a:p>
          <a:p>
            <a:pPr eaLnBrk="1" hangingPunct="1">
              <a:spcAft>
                <a:spcPts val="1200"/>
              </a:spcAft>
            </a:pPr>
            <a:r>
              <a:rPr lang="en-US" altLang="en-US" sz="2400"/>
              <a:t>Most funds support primary medical care and other medical-related and support services</a:t>
            </a:r>
          </a:p>
          <a:p>
            <a:pPr eaLnBrk="1" hangingPunct="1">
              <a:spcAft>
                <a:spcPts val="1200"/>
              </a:spcAft>
            </a:pPr>
            <a:r>
              <a:rPr lang="en-US" altLang="en-US" sz="2400"/>
              <a:t>Provides ongoing access to HIV medications</a:t>
            </a:r>
          </a:p>
          <a:p>
            <a:pPr eaLnBrk="1" hangingPunct="1">
              <a:spcAft>
                <a:spcPts val="1200"/>
              </a:spcAft>
            </a:pPr>
            <a:r>
              <a:rPr lang="en-US" altLang="en-US" sz="2400"/>
              <a:t>Small amount of funds used for technical assistance, clinical training, and development of innovative models of care</a:t>
            </a:r>
          </a:p>
        </p:txBody>
      </p:sp>
      <p:sp>
        <p:nvSpPr>
          <p:cNvPr id="4" name="Slide Number Placeholder 3">
            <a:extLst>
              <a:ext uri="{FF2B5EF4-FFF2-40B4-BE49-F238E27FC236}">
                <a16:creationId xmlns:a16="http://schemas.microsoft.com/office/drawing/2014/main" id="{9CB724D1-B07E-4708-9BA2-45CE809D65B5}"/>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5</a:t>
            </a:fld>
            <a:endParaRPr lang="en-US" altLang="en-US" sz="1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a:t>RWHAP Part A</a:t>
            </a:r>
          </a:p>
        </p:txBody>
      </p:sp>
      <p:sp>
        <p:nvSpPr>
          <p:cNvPr id="51203" name="Rectangle 3"/>
          <p:cNvSpPr>
            <a:spLocks noGrp="1"/>
          </p:cNvSpPr>
          <p:nvPr>
            <p:ph idx="1"/>
          </p:nvPr>
        </p:nvSpPr>
        <p:spPr>
          <a:xfrm>
            <a:off x="457200" y="1624013"/>
            <a:ext cx="8229600" cy="4495800"/>
          </a:xfrm>
        </p:spPr>
        <p:txBody>
          <a:bodyPr/>
          <a:lstStyle/>
          <a:p>
            <a:pPr eaLnBrk="1" hangingPunct="1">
              <a:spcAft>
                <a:spcPts val="1200"/>
              </a:spcAft>
            </a:pPr>
            <a:r>
              <a:rPr lang="en-US" altLang="en-US" sz="2400" dirty="0"/>
              <a:t>Funding for areas hardest hit by the HIV epidemic</a:t>
            </a:r>
          </a:p>
          <a:p>
            <a:pPr eaLnBrk="1" hangingPunct="1"/>
            <a:r>
              <a:rPr lang="en-US" altLang="en-US" sz="2400" dirty="0"/>
              <a:t>Funding for two categories of metropolitan areas:</a:t>
            </a:r>
          </a:p>
          <a:p>
            <a:pPr lvl="1" eaLnBrk="1" hangingPunct="1"/>
            <a:r>
              <a:rPr lang="en-US" altLang="en-US" b="1" dirty="0"/>
              <a:t>Eligible Metropolitan Areas </a:t>
            </a:r>
            <a:r>
              <a:rPr lang="en-US" altLang="en-US" dirty="0"/>
              <a:t>(EMAs), with at least 2,000 new cases of AIDS reported in the past 5 years and at least 3,000 people living with HIV</a:t>
            </a:r>
          </a:p>
          <a:p>
            <a:pPr lvl="1" eaLnBrk="1" hangingPunct="1">
              <a:spcAft>
                <a:spcPts val="1200"/>
              </a:spcAft>
            </a:pPr>
            <a:r>
              <a:rPr lang="en-US" altLang="en-US" b="1" dirty="0"/>
              <a:t>Transitional Grant Areas </a:t>
            </a:r>
            <a:r>
              <a:rPr lang="en-US" altLang="en-US" dirty="0"/>
              <a:t>(TGAs), with 1,000 – 1,999 new cases of AIDS reported in the past 5 years and at least 1,500 people living with HIV</a:t>
            </a:r>
          </a:p>
          <a:p>
            <a:pPr eaLnBrk="1" hangingPunct="1">
              <a:spcAft>
                <a:spcPts val="1200"/>
              </a:spcAft>
            </a:pPr>
            <a:r>
              <a:rPr lang="en-US" altLang="en-US" sz="2400" dirty="0"/>
              <a:t>Funds are used to develop or enhance access to a comprehensive system of high quality community-based care for low-income PLWH</a:t>
            </a:r>
          </a:p>
        </p:txBody>
      </p:sp>
      <p:sp>
        <p:nvSpPr>
          <p:cNvPr id="4" name="Slide Number Placeholder 3">
            <a:extLst>
              <a:ext uri="{FF2B5EF4-FFF2-40B4-BE49-F238E27FC236}">
                <a16:creationId xmlns:a16="http://schemas.microsoft.com/office/drawing/2014/main" id="{E8C3F9C6-329D-4F9B-9347-426A839E8A96}"/>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6</a:t>
            </a:fld>
            <a:endParaRPr lang="en-US" altLang="en-US" sz="10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a:t>RWHAP Part B</a:t>
            </a:r>
          </a:p>
        </p:txBody>
      </p:sp>
      <p:sp>
        <p:nvSpPr>
          <p:cNvPr id="53251" name="Rectangle 3"/>
          <p:cNvSpPr>
            <a:spLocks noGrp="1" noChangeArrowheads="1"/>
          </p:cNvSpPr>
          <p:nvPr>
            <p:ph idx="1"/>
          </p:nvPr>
        </p:nvSpPr>
        <p:spPr/>
        <p:txBody>
          <a:bodyPr/>
          <a:lstStyle/>
          <a:p>
            <a:pPr eaLnBrk="1" hangingPunct="1">
              <a:spcAft>
                <a:spcPts val="1200"/>
              </a:spcAft>
            </a:pPr>
            <a:r>
              <a:rPr lang="en-US" altLang="en-US" sz="2400" dirty="0"/>
              <a:t>Funding to all 50 States, DC, Puerto Rico, U.S. territories and jurisdictions to improve the quality, availability, and organization of HIV health care and support services </a:t>
            </a:r>
          </a:p>
          <a:p>
            <a:pPr eaLnBrk="1" hangingPunct="1">
              <a:spcAft>
                <a:spcPts val="1200"/>
              </a:spcAft>
            </a:pPr>
            <a:r>
              <a:rPr lang="en-US" altLang="en-US" sz="2400" dirty="0"/>
              <a:t>Provides funds for medical and support services </a:t>
            </a:r>
          </a:p>
          <a:p>
            <a:pPr eaLnBrk="1" hangingPunct="1">
              <a:spcAft>
                <a:spcPts val="1200"/>
              </a:spcAft>
            </a:pPr>
            <a:r>
              <a:rPr lang="en-US" altLang="en-US" sz="2400" dirty="0"/>
              <a:t>Includes the AIDS Drug Assistance Program (ADAP), which provides access to HIV-related medications through direct purchase, and purchase of health insurance</a:t>
            </a:r>
          </a:p>
          <a:p>
            <a:pPr eaLnBrk="1" hangingPunct="1">
              <a:spcAft>
                <a:spcPts val="1200"/>
              </a:spcAft>
            </a:pPr>
            <a:r>
              <a:rPr lang="en-US" altLang="en-US" sz="2400" dirty="0"/>
              <a:t>Also provides funds to emerging communities with a growing epidemic, reporting 500-999 new cases in the past 5 years</a:t>
            </a:r>
          </a:p>
          <a:p>
            <a:pPr eaLnBrk="1" hangingPunct="1">
              <a:spcAft>
                <a:spcPts val="1200"/>
              </a:spcAft>
            </a:pPr>
            <a:endParaRPr lang="en-US" altLang="en-US" sz="2400" dirty="0"/>
          </a:p>
        </p:txBody>
      </p:sp>
      <p:sp>
        <p:nvSpPr>
          <p:cNvPr id="4" name="Slide Number Placeholder 3">
            <a:extLst>
              <a:ext uri="{FF2B5EF4-FFF2-40B4-BE49-F238E27FC236}">
                <a16:creationId xmlns:a16="http://schemas.microsoft.com/office/drawing/2014/main" id="{B3AFD9A2-86B8-4879-9FA4-EAD4E66DB50A}"/>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7</a:t>
            </a:fld>
            <a:endParaRPr lang="en-US" altLang="en-US" sz="1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a:t>RWHAP Part C</a:t>
            </a:r>
          </a:p>
        </p:txBody>
      </p:sp>
      <p:sp>
        <p:nvSpPr>
          <p:cNvPr id="55299" name="Rectangle 3"/>
          <p:cNvSpPr>
            <a:spLocks noGrp="1" noChangeArrowheads="1"/>
          </p:cNvSpPr>
          <p:nvPr>
            <p:ph idx="1"/>
          </p:nvPr>
        </p:nvSpPr>
        <p:spPr/>
        <p:txBody>
          <a:bodyPr/>
          <a:lstStyle/>
          <a:p>
            <a:pPr>
              <a:spcAft>
                <a:spcPts val="1200"/>
              </a:spcAft>
            </a:pPr>
            <a:r>
              <a:rPr lang="en-US" altLang="en-US" sz="2400" dirty="0"/>
              <a:t>Funding to support “early intervention services”: comprehensive primary health care and support services for PLWH in an outpatient setting </a:t>
            </a:r>
          </a:p>
          <a:p>
            <a:pPr>
              <a:spcAft>
                <a:spcPts val="1200"/>
              </a:spcAft>
            </a:pPr>
            <a:r>
              <a:rPr lang="en-US" altLang="en-US" sz="2400" dirty="0"/>
              <a:t>Competitive grants to local community-based organizations, community health centers, health departments, and hospitals </a:t>
            </a:r>
          </a:p>
          <a:p>
            <a:pPr>
              <a:spcAft>
                <a:spcPts val="1200"/>
              </a:spcAft>
            </a:pPr>
            <a:r>
              <a:rPr lang="en-US" altLang="en-US" sz="2400" dirty="0"/>
              <a:t>Priority on services in rural areas and for traditionally underserved populations</a:t>
            </a:r>
          </a:p>
          <a:p>
            <a:pPr>
              <a:spcAft>
                <a:spcPts val="1200"/>
              </a:spcAft>
            </a:pPr>
            <a:r>
              <a:rPr lang="en-US" altLang="en-US" sz="2400" dirty="0"/>
              <a:t>Capacity development grants provided to help public and nonprofit entities deliver HIV services more effectively </a:t>
            </a:r>
          </a:p>
        </p:txBody>
      </p:sp>
      <p:sp>
        <p:nvSpPr>
          <p:cNvPr id="4" name="Slide Number Placeholder 3">
            <a:extLst>
              <a:ext uri="{FF2B5EF4-FFF2-40B4-BE49-F238E27FC236}">
                <a16:creationId xmlns:a16="http://schemas.microsoft.com/office/drawing/2014/main" id="{9F1512EE-7782-42B6-82D2-3FE28031A55C}"/>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8</a:t>
            </a:fld>
            <a:endParaRPr lang="en-US" altLang="en-US" sz="1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eaLnBrk="1" hangingPunct="1"/>
            <a:r>
              <a:rPr lang="en-US" altLang="en-US"/>
              <a:t>RWHAP Part D</a:t>
            </a:r>
          </a:p>
        </p:txBody>
      </p:sp>
      <p:sp>
        <p:nvSpPr>
          <p:cNvPr id="57347" name="Content Placeholder 2"/>
          <p:cNvSpPr>
            <a:spLocks noGrp="1"/>
          </p:cNvSpPr>
          <p:nvPr>
            <p:ph idx="1"/>
          </p:nvPr>
        </p:nvSpPr>
        <p:spPr>
          <a:xfrm>
            <a:off x="381000" y="1714500"/>
            <a:ext cx="8305800" cy="4389438"/>
          </a:xfrm>
        </p:spPr>
        <p:txBody>
          <a:bodyPr/>
          <a:lstStyle/>
          <a:p>
            <a:pPr eaLnBrk="1" hangingPunct="1">
              <a:spcAft>
                <a:spcPts val="1200"/>
              </a:spcAft>
            </a:pPr>
            <a:r>
              <a:rPr lang="en-US" altLang="en-US" sz="2400"/>
              <a:t>Funding to support family-centered HIV primary medical and support services for women, infants, children, and youth living with HIV</a:t>
            </a:r>
          </a:p>
          <a:p>
            <a:pPr eaLnBrk="1" hangingPunct="1">
              <a:spcAft>
                <a:spcPts val="1200"/>
              </a:spcAft>
            </a:pPr>
            <a:r>
              <a:rPr lang="en-US" altLang="en-US" sz="2400"/>
              <a:t>Competitive grants to local public and private health care entities, including hospitals, and public agencies</a:t>
            </a:r>
          </a:p>
          <a:p>
            <a:pPr eaLnBrk="1" hangingPunct="1">
              <a:spcAft>
                <a:spcPts val="1200"/>
              </a:spcAft>
            </a:pPr>
            <a:r>
              <a:rPr lang="en-US" altLang="en-US" sz="2400"/>
              <a:t>Includes services designed to engage youth with HIV and retain them in care</a:t>
            </a:r>
          </a:p>
          <a:p>
            <a:pPr eaLnBrk="1" hangingPunct="1">
              <a:spcAft>
                <a:spcPts val="1200"/>
              </a:spcAft>
            </a:pPr>
            <a:r>
              <a:rPr lang="en-US" altLang="en-US" sz="2400"/>
              <a:t>Recipients must coordinate with HIV education and prevention programs designed to reduce the risk of HIV infection among youth</a:t>
            </a:r>
          </a:p>
        </p:txBody>
      </p:sp>
      <p:sp>
        <p:nvSpPr>
          <p:cNvPr id="4" name="Slide Number Placeholder 3">
            <a:extLst>
              <a:ext uri="{FF2B5EF4-FFF2-40B4-BE49-F238E27FC236}">
                <a16:creationId xmlns:a16="http://schemas.microsoft.com/office/drawing/2014/main" id="{55731167-1E66-4843-86A8-76BB20C9E136}"/>
              </a:ext>
            </a:extLst>
          </p:cNvPr>
          <p:cNvSpPr txBox="1">
            <a:spLocks/>
          </p:cNvSpPr>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20000"/>
              </a:spcBef>
              <a:spcAft>
                <a:spcPct val="0"/>
              </a:spcAft>
              <a:buClr>
                <a:schemeClr val="accent1"/>
              </a:buClr>
              <a:buFont typeface="Arial" panose="020B0604020202020204" pitchFamily="34" charset="0"/>
              <a:buChar char="•"/>
              <a:defRPr sz="2800" kern="1200">
                <a:solidFill>
                  <a:schemeClr val="tx1"/>
                </a:solidFill>
                <a:latin typeface="Calibri" panose="020F050202020403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Calibri" panose="020F0502020204030204" pitchFamily="34" charset="0"/>
                <a:ea typeface="+mn-ea"/>
                <a:cs typeface="Arial" panose="020B0604020202020204" pitchFamily="34" charset="0"/>
              </a:defRPr>
            </a:lvl2pPr>
            <a:lvl3pPr marL="1143000" indent="-228600" algn="l" rtl="0" eaLnBrk="0" fontAlgn="base" hangingPunct="0">
              <a:spcBef>
                <a:spcPct val="20000"/>
              </a:spcBef>
              <a:spcAft>
                <a:spcPct val="0"/>
              </a:spcAft>
              <a:buClr>
                <a:schemeClr val="accent1"/>
              </a:buClr>
              <a:buFont typeface="Arial" panose="020B0604020202020204" pitchFamily="34" charset="0"/>
              <a:buChar char="•"/>
              <a:defRPr sz="2000" kern="1200">
                <a:solidFill>
                  <a:schemeClr val="tx1"/>
                </a:solidFill>
                <a:latin typeface="Calibri" panose="020F0502020204030204" pitchFamily="34" charset="0"/>
                <a:ea typeface="+mn-ea"/>
                <a:cs typeface="Arial" panose="020B0604020202020204" pitchFamily="34" charset="0"/>
              </a:defRPr>
            </a:lvl3pPr>
            <a:lvl4pPr marL="16002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5pPr>
            <a:lvl6pPr marL="25146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6pPr>
            <a:lvl7pPr marL="29718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7pPr>
            <a:lvl8pPr marL="34290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8pPr>
            <a:lvl9pPr marL="3886200" indent="-228600" algn="l" defTabSz="914400" rtl="0" eaLnBrk="0" fontAlgn="base" latinLnBrk="0" hangingPunct="0">
              <a:spcBef>
                <a:spcPct val="20000"/>
              </a:spcBef>
              <a:spcAft>
                <a:spcPct val="0"/>
              </a:spcAft>
              <a:buClr>
                <a:schemeClr val="accent1"/>
              </a:buClr>
              <a:buFont typeface="Arial" panose="020B0604020202020204" pitchFamily="34" charset="0"/>
              <a:buChar char="»"/>
              <a:defRPr kern="1200">
                <a:solidFill>
                  <a:schemeClr val="tx1"/>
                </a:solidFill>
                <a:latin typeface="Calibri" panose="020F0502020204030204" pitchFamily="34" charset="0"/>
                <a:ea typeface="+mn-ea"/>
                <a:cs typeface="Arial" panose="020B0604020202020204" pitchFamily="34" charset="0"/>
              </a:defRPr>
            </a:lvl9pPr>
          </a:lstStyle>
          <a:p>
            <a:pPr algn="ctr">
              <a:spcBef>
                <a:spcPct val="0"/>
              </a:spcBef>
              <a:buClrTx/>
              <a:buFontTx/>
              <a:buNone/>
            </a:pPr>
            <a:fld id="{3B7A1D35-65E9-4DA8-81A3-BE6B49FACCD6}" type="slidenum">
              <a:rPr lang="en-US" altLang="en-US" sz="1000" smtClean="0"/>
              <a:pPr algn="ctr">
                <a:spcBef>
                  <a:spcPct val="0"/>
                </a:spcBef>
                <a:buClrTx/>
                <a:buFontTx/>
                <a:buNone/>
              </a:pPr>
              <a:t>9</a:t>
            </a:fld>
            <a:endParaRPr lang="en-US" altLang="en-US" sz="1000" dirty="0"/>
          </a:p>
        </p:txBody>
      </p:sp>
    </p:spTree>
  </p:cSld>
  <p:clrMapOvr>
    <a:masterClrMapping/>
  </p:clrMapOvr>
</p:sld>
</file>

<file path=ppt/theme/theme1.xml><?xml version="1.0" encoding="utf-8"?>
<a:theme xmlns:a="http://schemas.openxmlformats.org/drawingml/2006/main" name="CHATT-TrainingGuide">
  <a:themeElements>
    <a:clrScheme name="Custom 3">
      <a:dk1>
        <a:srgbClr val="313534"/>
      </a:dk1>
      <a:lt1>
        <a:srgbClr val="FFFFFF"/>
      </a:lt1>
      <a:dk2>
        <a:srgbClr val="69726F"/>
      </a:dk2>
      <a:lt2>
        <a:srgbClr val="E0E9E7"/>
      </a:lt2>
      <a:accent1>
        <a:srgbClr val="08B89D"/>
      </a:accent1>
      <a:accent2>
        <a:srgbClr val="08B89C"/>
      </a:accent2>
      <a:accent3>
        <a:srgbClr val="A7DAD2"/>
      </a:accent3>
      <a:accent4>
        <a:srgbClr val="F15F43"/>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TT-TrainingGuide" id="{9994C9A5-EDA4-4A9D-9539-CA8D1B216CD8}" vid="{2304C67C-1C25-4CC7-975A-0E7ED678A6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9427</TotalTime>
  <Words>1649</Words>
  <Application>Microsoft Macintosh PowerPoint</Application>
  <PresentationFormat>On-screen Show (4:3)</PresentationFormat>
  <Paragraphs>171</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CHATT-TrainingGuide</vt:lpstr>
      <vt:lpstr>Understanding the Legislation Authorizing the Ryan White HIV/AIDS Program (RWHAP)</vt:lpstr>
      <vt:lpstr>Training Objectives</vt:lpstr>
      <vt:lpstr>Topics</vt:lpstr>
      <vt:lpstr>Importance of RWHAP: Scope and Outcomes</vt:lpstr>
      <vt:lpstr>The Ryan White HIV/AIDS Program</vt:lpstr>
      <vt:lpstr>RWHAP Part A</vt:lpstr>
      <vt:lpstr>RWHAP Part B</vt:lpstr>
      <vt:lpstr>RWHAP Part C</vt:lpstr>
      <vt:lpstr>RWHAP Part D</vt:lpstr>
      <vt:lpstr>RWHAP Part F:  Minority AIDS Initiative (MAI) </vt:lpstr>
      <vt:lpstr>RWHAP Part F: Other</vt:lpstr>
      <vt:lpstr>Activity: What’s my RWHAP Part?</vt:lpstr>
      <vt:lpstr>Quiz Instructions</vt:lpstr>
      <vt:lpstr>Importance of Collaboration  Across RWHAP Parts</vt:lpstr>
      <vt:lpstr>Coordination of Care Across Parts</vt:lpstr>
      <vt:lpstr>Quick Scenario: Collaboration </vt:lpstr>
      <vt:lpstr>Ryan White HIV/AIDS Programs: Part A</vt:lpstr>
      <vt:lpstr>RWHAP Part A: Requirement for Community Planning </vt:lpstr>
      <vt:lpstr>RWHAP Part A: Types of Funding </vt:lpstr>
      <vt:lpstr>Services Fundable under RWHAP Part A</vt:lpstr>
      <vt:lpstr>Sum Up</vt:lpstr>
    </vt:vector>
  </TitlesOfParts>
  <Company>John Snow Inc.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Amanda MacEvitt</cp:lastModifiedBy>
  <cp:revision>208</cp:revision>
  <cp:lastPrinted>2020-04-03T18:37:11Z</cp:lastPrinted>
  <dcterms:created xsi:type="dcterms:W3CDTF">2018-02-12T17:54:35Z</dcterms:created>
  <dcterms:modified xsi:type="dcterms:W3CDTF">2021-01-22T17:12:34Z</dcterms:modified>
</cp:coreProperties>
</file>