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9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7104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gRmtzierx5ubN3ltYGMnYjRwOS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75150" autoAdjust="0"/>
  </p:normalViewPr>
  <p:slideViewPr>
    <p:cSldViewPr snapToGrid="0">
      <p:cViewPr varScale="1">
        <p:scale>
          <a:sx n="85" d="100"/>
          <a:sy n="85" d="100"/>
        </p:scale>
        <p:origin x="1496" y="176"/>
      </p:cViewPr>
      <p:guideLst>
        <p:guide orient="horz" pos="2160"/>
        <p:guide pos="71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50" rIns="91275" bIns="45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63" name="Google Shape;63;p1:notes"/>
          <p:cNvSpPr txBox="1">
            <a:spLocks noGrp="1"/>
          </p:cNvSpPr>
          <p:nvPr>
            <p:ph type="sldNum" idx="12"/>
          </p:nvPr>
        </p:nvSpPr>
        <p:spPr>
          <a:xfrm>
            <a:off x="3884614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50" rIns="91275" bIns="45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endParaRPr dirty="0"/>
          </a:p>
        </p:txBody>
      </p:sp>
      <p:sp>
        <p:nvSpPr>
          <p:cNvPr id="149" name="Google Shape;1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endParaRPr dirty="0"/>
          </a:p>
        </p:txBody>
      </p:sp>
      <p:sp>
        <p:nvSpPr>
          <p:cNvPr id="155" name="Google Shape;1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83" name="Google Shape;18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3" name="Google Shape;19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0" name="Google Shape;70;p2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0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3" name="Google Shape;21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1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23" name="Google Shape;22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7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64" name="Google Shape;26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74" name="Google Shape;274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>
              <a:sym typeface="Calibri"/>
            </a:endParaRPr>
          </a:p>
        </p:txBody>
      </p:sp>
      <p:sp>
        <p:nvSpPr>
          <p:cNvPr id="280" name="Google Shape;280;p2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2" name="Google Shape;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62963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86" name="Google Shape;286;p3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93" name="Google Shape;293;p3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endParaRPr dirty="0">
              <a:sym typeface="Calibri"/>
            </a:endParaRPr>
          </a:p>
        </p:txBody>
      </p:sp>
      <p:sp>
        <p:nvSpPr>
          <p:cNvPr id="300" name="Google Shape;300;p3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endParaRPr dirty="0"/>
          </a:p>
        </p:txBody>
      </p:sp>
      <p:sp>
        <p:nvSpPr>
          <p:cNvPr id="307" name="Google Shape;307;p3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ym typeface="Calibri"/>
            </a:endParaRPr>
          </a:p>
        </p:txBody>
      </p:sp>
      <p:sp>
        <p:nvSpPr>
          <p:cNvPr id="314" name="Google Shape;314;p3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ym typeface="Calibri"/>
            </a:endParaRPr>
          </a:p>
        </p:txBody>
      </p:sp>
      <p:sp>
        <p:nvSpPr>
          <p:cNvPr id="321" name="Google Shape;321;p3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328" name="Google Shape;328;p3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41" name="Google Shape;341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46" name="Google Shape;346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02" name="Google Shape;10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53" name="Google Shape;353;p4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50" rIns="91275" bIns="45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9" name="Google Shape;109;p5:notes"/>
          <p:cNvSpPr txBox="1">
            <a:spLocks noGrp="1"/>
          </p:cNvSpPr>
          <p:nvPr>
            <p:ph type="sldNum" idx="12"/>
          </p:nvPr>
        </p:nvSpPr>
        <p:spPr>
          <a:xfrm>
            <a:off x="3884614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50" rIns="91275" bIns="45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</a:pPr>
            <a:endParaRPr dirty="0"/>
          </a:p>
        </p:txBody>
      </p:sp>
      <p:sp>
        <p:nvSpPr>
          <p:cNvPr id="117" name="Google Shape;11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129" name="Google Shape;12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endParaRPr dirty="0"/>
          </a:p>
        </p:txBody>
      </p:sp>
      <p:sp>
        <p:nvSpPr>
          <p:cNvPr id="138" name="Google Shape;1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42"/>
          <p:cNvSpPr/>
          <p:nvPr/>
        </p:nvSpPr>
        <p:spPr>
          <a:xfrm>
            <a:off x="0" y="0"/>
            <a:ext cx="12192000" cy="502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42"/>
          <p:cNvSpPr txBox="1">
            <a:spLocks noGrp="1"/>
          </p:cNvSpPr>
          <p:nvPr>
            <p:ph type="ctrTitle"/>
          </p:nvPr>
        </p:nvSpPr>
        <p:spPr>
          <a:xfrm>
            <a:off x="914400" y="68580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42"/>
          <p:cNvSpPr txBox="1">
            <a:spLocks noGrp="1"/>
          </p:cNvSpPr>
          <p:nvPr>
            <p:ph type="subTitle" idx="1"/>
          </p:nvPr>
        </p:nvSpPr>
        <p:spPr>
          <a:xfrm>
            <a:off x="914400" y="2285999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>
                <a:solidFill>
                  <a:srgbClr val="8D8D8D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>
                <a:solidFill>
                  <a:srgbClr val="8D8D8D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D8D8D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D8D8D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None/>
              <a:defRPr>
                <a:solidFill>
                  <a:srgbClr val="8D8D8D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None/>
              <a:defRPr>
                <a:solidFill>
                  <a:srgbClr val="8D8D8D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None/>
              <a:defRPr>
                <a:solidFill>
                  <a:srgbClr val="8D8D8D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None/>
              <a:defRPr>
                <a:solidFill>
                  <a:srgbClr val="8D8D8D"/>
                </a:solidFill>
              </a:defRPr>
            </a:lvl9pPr>
          </a:lstStyle>
          <a:p>
            <a:endParaRPr/>
          </a:p>
        </p:txBody>
      </p:sp>
      <p:cxnSp>
        <p:nvCxnSpPr>
          <p:cNvPr id="12" name="Google Shape;12;p42"/>
          <p:cNvCxnSpPr/>
          <p:nvPr/>
        </p:nvCxnSpPr>
        <p:spPr>
          <a:xfrm>
            <a:off x="0" y="5029200"/>
            <a:ext cx="12192000" cy="0"/>
          </a:xfrm>
          <a:prstGeom prst="straightConnector1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42"/>
          <p:cNvSpPr txBox="1">
            <a:spLocks noGrp="1"/>
          </p:cNvSpPr>
          <p:nvPr>
            <p:ph type="body" idx="2"/>
          </p:nvPr>
        </p:nvSpPr>
        <p:spPr>
          <a:xfrm>
            <a:off x="914400" y="4038600"/>
            <a:ext cx="10363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?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4" name="Google Shape;14;p42"/>
          <p:cNvGrpSpPr/>
          <p:nvPr/>
        </p:nvGrpSpPr>
        <p:grpSpPr>
          <a:xfrm>
            <a:off x="914400" y="5410200"/>
            <a:ext cx="5410198" cy="1204573"/>
            <a:chOff x="685802" y="5410200"/>
            <a:chExt cx="5410198" cy="1204573"/>
          </a:xfrm>
        </p:grpSpPr>
        <p:pic>
          <p:nvPicPr>
            <p:cNvPr id="15" name="Google Shape;15;p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85802" y="5410200"/>
              <a:ext cx="2880499" cy="1204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4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3856" y="5562600"/>
              <a:ext cx="1152144" cy="78305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Google Shape;17;p42"/>
            <p:cNvCxnSpPr/>
            <p:nvPr/>
          </p:nvCxnSpPr>
          <p:spPr>
            <a:xfrm>
              <a:off x="4258056" y="5410200"/>
              <a:ext cx="0" cy="1204573"/>
            </a:xfrm>
            <a:prstGeom prst="straightConnector1">
              <a:avLst/>
            </a:prstGeom>
            <a:noFill/>
            <a:ln w="2857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bg>
      <p:bgPr>
        <a:solidFill>
          <a:schemeClr val="accent4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1" name="Google Shape;21;p43"/>
          <p:cNvGrpSpPr/>
          <p:nvPr/>
        </p:nvGrpSpPr>
        <p:grpSpPr>
          <a:xfrm>
            <a:off x="609600" y="6248400"/>
            <a:ext cx="2108454" cy="455613"/>
            <a:chOff x="533400" y="6248400"/>
            <a:chExt cx="2108454" cy="455613"/>
          </a:xfrm>
        </p:grpSpPr>
        <p:pic>
          <p:nvPicPr>
            <p:cNvPr id="22" name="Google Shape;22;p4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33400" y="6248400"/>
              <a:ext cx="1096963" cy="455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4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09800" y="6329383"/>
              <a:ext cx="432054" cy="29364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" name="Google Shape;24;p43"/>
            <p:cNvCxnSpPr/>
            <p:nvPr/>
          </p:nvCxnSpPr>
          <p:spPr>
            <a:xfrm>
              <a:off x="1905000" y="6248400"/>
              <a:ext cx="0" cy="455613"/>
            </a:xfrm>
            <a:prstGeom prst="straightConnector1">
              <a:avLst/>
            </a:prstGeom>
            <a:noFill/>
            <a:ln w="12700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bg>
      <p:bgPr>
        <a:solidFill>
          <a:schemeClr val="accent6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4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44"/>
          <p:cNvPicPr preferRelativeResize="0"/>
          <p:nvPr/>
        </p:nvPicPr>
        <p:blipFill rotWithShape="1">
          <a:blip r:embed="rId2">
            <a:alphaModFix/>
          </a:blip>
          <a:srcRect t="8572"/>
          <a:stretch/>
        </p:blipFill>
        <p:spPr>
          <a:xfrm>
            <a:off x="2286000" y="0"/>
            <a:ext cx="10001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5"/>
          <p:cNvPicPr preferRelativeResize="0"/>
          <p:nvPr/>
        </p:nvPicPr>
        <p:blipFill rotWithShape="1">
          <a:blip r:embed="rId2">
            <a:alphaModFix/>
          </a:blip>
          <a:srcRect t="8572"/>
          <a:stretch/>
        </p:blipFill>
        <p:spPr>
          <a:xfrm>
            <a:off x="2190750" y="0"/>
            <a:ext cx="10001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5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4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?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4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4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?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grpSp>
        <p:nvGrpSpPr>
          <p:cNvPr id="37" name="Google Shape;37;p46"/>
          <p:cNvGrpSpPr/>
          <p:nvPr/>
        </p:nvGrpSpPr>
        <p:grpSpPr>
          <a:xfrm>
            <a:off x="609600" y="6248400"/>
            <a:ext cx="2108454" cy="455613"/>
            <a:chOff x="533400" y="6248400"/>
            <a:chExt cx="2108454" cy="455613"/>
          </a:xfrm>
        </p:grpSpPr>
        <p:pic>
          <p:nvPicPr>
            <p:cNvPr id="38" name="Google Shape;38;p4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33400" y="6248400"/>
              <a:ext cx="1096963" cy="455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09800" y="6329383"/>
              <a:ext cx="432054" cy="29364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" name="Google Shape;40;p46"/>
            <p:cNvCxnSpPr/>
            <p:nvPr/>
          </p:nvCxnSpPr>
          <p:spPr>
            <a:xfrm>
              <a:off x="1905000" y="6248400"/>
              <a:ext cx="0" cy="455613"/>
            </a:xfrm>
            <a:prstGeom prst="straightConnector1">
              <a:avLst/>
            </a:prstGeom>
            <a:noFill/>
            <a:ln w="12700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47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cap="none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No-Logo">
  <p:cSld name="Title and Content_No-Log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9"/>
          <p:cNvSpPr txBox="1">
            <a:spLocks noGrp="1"/>
          </p:cNvSpPr>
          <p:nvPr>
            <p:ph type="ctrTitle"/>
          </p:nvPr>
        </p:nvSpPr>
        <p:spPr>
          <a:xfrm>
            <a:off x="914400" y="68580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9"/>
          <p:cNvSpPr txBox="1">
            <a:spLocks noGrp="1"/>
          </p:cNvSpPr>
          <p:nvPr>
            <p:ph type="subTitle" idx="1"/>
          </p:nvPr>
        </p:nvSpPr>
        <p:spPr>
          <a:xfrm>
            <a:off x="914400" y="2285999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>
                <a:solidFill>
                  <a:srgbClr val="8D8D8D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>
                <a:solidFill>
                  <a:srgbClr val="8D8D8D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D8D8D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D8D8D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None/>
              <a:defRPr>
                <a:solidFill>
                  <a:srgbClr val="8D8D8D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None/>
              <a:defRPr>
                <a:solidFill>
                  <a:srgbClr val="8D8D8D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None/>
              <a:defRPr>
                <a:solidFill>
                  <a:srgbClr val="8D8D8D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None/>
              <a:defRPr>
                <a:solidFill>
                  <a:srgbClr val="8D8D8D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49"/>
          <p:cNvSpPr txBox="1">
            <a:spLocks noGrp="1"/>
          </p:cNvSpPr>
          <p:nvPr>
            <p:ph type="body" idx="2"/>
          </p:nvPr>
        </p:nvSpPr>
        <p:spPr>
          <a:xfrm>
            <a:off x="914400" y="4038600"/>
            <a:ext cx="10363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?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50"/>
          <p:cNvGrpSpPr/>
          <p:nvPr/>
        </p:nvGrpSpPr>
        <p:grpSpPr>
          <a:xfrm>
            <a:off x="609600" y="6248400"/>
            <a:ext cx="2108454" cy="455613"/>
            <a:chOff x="533400" y="6248400"/>
            <a:chExt cx="2108454" cy="455613"/>
          </a:xfrm>
        </p:grpSpPr>
        <p:pic>
          <p:nvPicPr>
            <p:cNvPr id="55" name="Google Shape;55;p5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33400" y="6248400"/>
              <a:ext cx="1096963" cy="455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5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09800" y="6329383"/>
              <a:ext cx="432054" cy="29364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7" name="Google Shape;57;p50"/>
            <p:cNvCxnSpPr/>
            <p:nvPr/>
          </p:nvCxnSpPr>
          <p:spPr>
            <a:xfrm>
              <a:off x="1905000" y="6248400"/>
              <a:ext cx="0" cy="455613"/>
            </a:xfrm>
            <a:prstGeom prst="straightConnector1">
              <a:avLst/>
            </a:prstGeom>
            <a:noFill/>
            <a:ln w="12700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Noto Sans Symbols"/>
              <a:buChar char="🞂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🞂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argethiv.org/planning-chatt/quick-legislative-reference-planning-council-support-staf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argethiv.org/planning-chatt/more-resource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argethiv.org/planning-chatt/more-resource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argethiv.org/planning-chatt/more-resources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rywellmind.com/understanding-grief-in-the-age-of-the-covid-19-pandemic-4801931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planningCHATT@jsi.com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"/>
          <p:cNvSpPr txBox="1">
            <a:spLocks noGrp="1"/>
          </p:cNvSpPr>
          <p:nvPr>
            <p:ph type="ctrTitle"/>
          </p:nvPr>
        </p:nvSpPr>
        <p:spPr>
          <a:xfrm>
            <a:off x="857250" y="209550"/>
            <a:ext cx="10363200" cy="25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rgbClr val="FFFFFF"/>
                </a:solidFill>
              </a:rPr>
              <a:t>One Year Later: Lessons Learned from the COVID-19 Public Health Emergency</a:t>
            </a:r>
            <a:br>
              <a:rPr lang="en-US" dirty="0">
                <a:solidFill>
                  <a:srgbClr val="FFFFFF"/>
                </a:solidFill>
              </a:rPr>
            </a:br>
            <a:endParaRPr dirty="0">
              <a:solidFill>
                <a:srgbClr val="FFFFFF"/>
              </a:solidFill>
            </a:endParaRPr>
          </a:p>
        </p:txBody>
      </p:sp>
      <p:sp>
        <p:nvSpPr>
          <p:cNvPr id="66" name="Google Shape;66;p1"/>
          <p:cNvSpPr txBox="1">
            <a:spLocks noGrp="1"/>
          </p:cNvSpPr>
          <p:nvPr>
            <p:ph type="body" idx="2"/>
          </p:nvPr>
        </p:nvSpPr>
        <p:spPr>
          <a:xfrm>
            <a:off x="908050" y="2216150"/>
            <a:ext cx="10363200" cy="23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800" dirty="0"/>
              <a:t>Melanie Lawrence (New York EMA)</a:t>
            </a: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sz="1800" dirty="0"/>
              <a:t>Lisa Best (New York EMA)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sz="1800" dirty="0"/>
              <a:t>Glenda Blackmon Johnson (Dallas EMA)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sz="1800" dirty="0"/>
              <a:t>Rev. Marvin Krieger </a:t>
            </a: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sz="1800" dirty="0"/>
              <a:t>Jamal Refuge (Planning CHATT)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sz="1600" dirty="0"/>
              <a:t>Wednesday, March 10</a:t>
            </a:r>
            <a:r>
              <a:rPr lang="en-US" sz="1600" baseline="30000" dirty="0"/>
              <a:t>th</a:t>
            </a:r>
            <a:r>
              <a:rPr lang="en-US" sz="1600" dirty="0"/>
              <a:t>, 2021, 3PM-4:30PM ET</a:t>
            </a:r>
            <a:endParaRPr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Legislative Requirements of Planning Councils/Planning Bodies</a:t>
            </a:r>
            <a:endParaRPr dirty="0"/>
          </a:p>
        </p:txBody>
      </p:sp>
      <p:sp>
        <p:nvSpPr>
          <p:cNvPr id="152" name="Google Shape;152;p10"/>
          <p:cNvSpPr txBox="1">
            <a:spLocks noGrp="1"/>
          </p:cNvSpPr>
          <p:nvPr>
            <p:ph type="body" idx="1"/>
          </p:nvPr>
        </p:nvSpPr>
        <p:spPr>
          <a:xfrm>
            <a:off x="552450" y="131445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dirty="0"/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Noto Sans Symbols"/>
              <a:buChar char="❑"/>
            </a:pPr>
            <a:r>
              <a:rPr lang="en-US" sz="2300" dirty="0"/>
              <a:t>PC/PB membership</a:t>
            </a:r>
            <a:endParaRPr sz="2700" dirty="0"/>
          </a:p>
          <a:p>
            <a:pPr marL="1371600" lvl="2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Char char="•"/>
            </a:pPr>
            <a:r>
              <a:rPr lang="en-US" sz="1900" dirty="0"/>
              <a:t>Recruitment/nominations</a:t>
            </a:r>
            <a:endParaRPr sz="2300" dirty="0"/>
          </a:p>
          <a:p>
            <a:pPr marL="1371600" lvl="2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Char char="•"/>
            </a:pPr>
            <a:r>
              <a:rPr lang="en-US" sz="1900" dirty="0"/>
              <a:t>Roles and responsibilities</a:t>
            </a:r>
            <a:endParaRPr sz="2300" dirty="0"/>
          </a:p>
          <a:p>
            <a:pPr marL="1371600" lvl="2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Char char="•"/>
            </a:pPr>
            <a:r>
              <a:rPr lang="en-US" sz="1900" dirty="0"/>
              <a:t>Needs assessment</a:t>
            </a:r>
            <a:endParaRPr sz="2300" dirty="0"/>
          </a:p>
          <a:p>
            <a:pPr marL="1371600" lvl="2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Char char="•"/>
            </a:pPr>
            <a:r>
              <a:rPr lang="en-US" sz="1900" dirty="0"/>
              <a:t>Priority setting and resource allocation (PSRA)</a:t>
            </a:r>
            <a:endParaRPr sz="2300" dirty="0"/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Noto Sans Symbols"/>
              <a:buChar char="❑"/>
            </a:pPr>
            <a:r>
              <a:rPr lang="en-US" sz="2300" dirty="0"/>
              <a:t>PC/PB operations </a:t>
            </a:r>
            <a:endParaRPr sz="2700" dirty="0"/>
          </a:p>
          <a:p>
            <a:pPr marL="1257300" lvl="2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Char char="•"/>
            </a:pPr>
            <a:r>
              <a:rPr lang="en-US" sz="1900" dirty="0"/>
              <a:t>  Orientation and training</a:t>
            </a:r>
            <a:endParaRPr sz="2300" dirty="0"/>
          </a:p>
          <a:p>
            <a:pPr marL="1371600" lvl="2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Char char="•"/>
            </a:pPr>
            <a:r>
              <a:rPr lang="en-US" sz="1900" dirty="0"/>
              <a:t>Remote meetings</a:t>
            </a:r>
            <a:endParaRPr sz="2300" dirty="0"/>
          </a:p>
          <a:p>
            <a:pPr marL="1371600" lvl="2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Char char="•"/>
            </a:pPr>
            <a:r>
              <a:rPr lang="en-US" sz="1900" dirty="0"/>
              <a:t>Open meeting requirements</a:t>
            </a:r>
            <a:endParaRPr sz="2300" dirty="0"/>
          </a:p>
          <a:p>
            <a:pPr marL="1371600" lvl="2" indent="-2794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None/>
            </a:pPr>
            <a:endParaRPr sz="2000" dirty="0"/>
          </a:p>
          <a:p>
            <a:pPr marL="914400" lvl="1" indent="-2794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None/>
            </a:pPr>
            <a:endParaRPr sz="2400" dirty="0"/>
          </a:p>
          <a:p>
            <a:pPr marL="457200" lvl="0" indent="-2794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None/>
            </a:pPr>
            <a:endParaRPr sz="2800" dirty="0"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Legislative Requirements of Planning Councils/Planning Bodies (continued)</a:t>
            </a:r>
            <a:endParaRPr dirty="0"/>
          </a:p>
        </p:txBody>
      </p:sp>
      <p:sp>
        <p:nvSpPr>
          <p:cNvPr id="158" name="Google Shape;158;p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1" indent="-4572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Noto Sans Symbols"/>
              <a:buChar char="❑"/>
            </a:pPr>
            <a:r>
              <a:rPr lang="en-US" dirty="0"/>
              <a:t>COVID-19 has made fulfilling legislative commitments challenging for some PC/PBs.</a:t>
            </a:r>
            <a:endParaRPr dirty="0"/>
          </a:p>
          <a:p>
            <a:pPr marL="914400" lvl="1" indent="-4572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Noto Sans Symbols"/>
              <a:buChar char="❑"/>
            </a:pPr>
            <a:r>
              <a:rPr lang="en-US" dirty="0"/>
              <a:t>Some PC/PBs may have found it difficult to meet their work plan goals and objectives during this time.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Resource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dirty="0"/>
              <a:t>Quick Reference for Planning Council Support (PCS) Staff: Legislative Requirements for Planning Councils/Bodies, with HRSA/HAB Definitions, Clarifications, and Expectations</a:t>
            </a:r>
            <a:endParaRPr sz="2400" dirty="0"/>
          </a:p>
        </p:txBody>
      </p:sp>
      <p:pic>
        <p:nvPicPr>
          <p:cNvPr id="170" name="Google Shape;170;p13" title="Screen shot of Quick Reference For Planning Council Support Staf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6850" y="1417638"/>
            <a:ext cx="6426200" cy="426613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3"/>
          <p:cNvSpPr txBox="1"/>
          <p:nvPr/>
        </p:nvSpPr>
        <p:spPr>
          <a:xfrm>
            <a:off x="2857500" y="6252875"/>
            <a:ext cx="91313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Compendium of Materials for Planning Council Support Staff</a:t>
            </a:r>
            <a:endParaRPr sz="1400" b="0" i="0" u="none" strike="noStrike" cap="none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Challenges and Successes with Meeting Legislative Requirements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Which legislative requirement(s) are you most proud of meeting, despite the difficulties presented by COVID-19?</a:t>
            </a:r>
            <a:br>
              <a:rPr lang="en-US" dirty="0"/>
            </a:b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6" title="Background photo of New York City showing the Statue of Liberty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3445" y="1211"/>
            <a:ext cx="12185110" cy="6855577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New York</a:t>
            </a:r>
            <a:endParaRPr dirty="0"/>
          </a:p>
        </p:txBody>
      </p:sp>
      <p:sp>
        <p:nvSpPr>
          <p:cNvPr id="187" name="Google Shape;187;p1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Challenge</a:t>
            </a:r>
            <a:endParaRPr dirty="0"/>
          </a:p>
          <a:p>
            <a:pPr marL="914400" lvl="1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</a:pPr>
            <a:endParaRPr dirty="0"/>
          </a:p>
          <a:p>
            <a:pPr marL="45720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dirty="0"/>
          </a:p>
          <a:p>
            <a:pPr marL="457200" lvl="0" indent="-304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None/>
            </a:pPr>
            <a:endParaRPr dirty="0"/>
          </a:p>
        </p:txBody>
      </p:sp>
      <p:sp>
        <p:nvSpPr>
          <p:cNvPr id="188" name="Google Shape;188;p1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Char char="❑"/>
            </a:pPr>
            <a:r>
              <a:rPr lang="en-US" dirty="0"/>
              <a:t>Not being able to conduct key activities (needs assessment and PSRA) in the way they have traditionally done so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189" name="Google Shape;189;p1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Strategies to Address Challenge</a:t>
            </a:r>
            <a:endParaRPr dirty="0"/>
          </a:p>
        </p:txBody>
      </p:sp>
      <p:sp>
        <p:nvSpPr>
          <p:cNvPr id="190" name="Google Shape;190;p1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Char char="❑"/>
            </a:pPr>
            <a:r>
              <a:rPr lang="en-US" dirty="0"/>
              <a:t>Conducted four town halls between April 2020 and September 2020 to educate consumers and gather testimony, as an informal needs assessment</a:t>
            </a:r>
            <a:endParaRPr dirty="0"/>
          </a:p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Char char="❑"/>
            </a:pPr>
            <a:r>
              <a:rPr lang="en-US" dirty="0"/>
              <a:t>Data collected from the town halls helped identify priorities and inform the PSRA committee’s process to reallocate funds to consumers in need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7" title="Background showing the skyline of Dallas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3445" y="1211"/>
            <a:ext cx="12185110" cy="685557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Dallas</a:t>
            </a:r>
            <a:endParaRPr dirty="0"/>
          </a:p>
        </p:txBody>
      </p:sp>
      <p:sp>
        <p:nvSpPr>
          <p:cNvPr id="197" name="Google Shape;197;p1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Challenge</a:t>
            </a:r>
            <a:endParaRPr dirty="0"/>
          </a:p>
          <a:p>
            <a:pPr marL="914400" lvl="1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</a:pPr>
            <a:endParaRPr dirty="0"/>
          </a:p>
          <a:p>
            <a:pPr marL="45720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dirty="0"/>
          </a:p>
          <a:p>
            <a:pPr marL="457200" lvl="0" indent="-304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None/>
            </a:pPr>
            <a:endParaRPr dirty="0"/>
          </a:p>
        </p:txBody>
      </p:sp>
      <p:sp>
        <p:nvSpPr>
          <p:cNvPr id="198" name="Google Shape;198;p1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Font typeface="Noto Sans Symbols"/>
              <a:buChar char="❑"/>
            </a:pPr>
            <a:r>
              <a:rPr lang="en-US" dirty="0"/>
              <a:t>Maintaining Planning Council Members &amp; Staff (PCs) during the COVID-19 public health emergency</a:t>
            </a:r>
          </a:p>
          <a:p>
            <a:pPr lvl="0">
              <a:buFont typeface="Noto Sans Symbols"/>
              <a:buChar char="❑"/>
            </a:pPr>
            <a:r>
              <a:rPr lang="en-US" dirty="0"/>
              <a:t>Recruitment/Representation</a:t>
            </a:r>
          </a:p>
          <a:p>
            <a:pPr lvl="0">
              <a:buFont typeface="Noto Sans Symbols"/>
              <a:buChar char="❑"/>
            </a:pPr>
            <a:r>
              <a:rPr lang="en-US" dirty="0"/>
              <a:t>Local Stay in Place Order</a:t>
            </a:r>
          </a:p>
        </p:txBody>
      </p:sp>
      <p:sp>
        <p:nvSpPr>
          <p:cNvPr id="199" name="Google Shape;199;p17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Strategies to Address Challenge</a:t>
            </a:r>
            <a:endParaRPr dirty="0"/>
          </a:p>
        </p:txBody>
      </p:sp>
      <p:sp>
        <p:nvSpPr>
          <p:cNvPr id="200" name="Google Shape;200;p17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Font typeface="Noto Sans Symbols"/>
              <a:buChar char="❑"/>
            </a:pPr>
            <a:r>
              <a:rPr lang="en-US" dirty="0"/>
              <a:t>Assess decisions/action steps within my span of control </a:t>
            </a:r>
          </a:p>
          <a:p>
            <a:pPr lvl="0">
              <a:buFont typeface="Noto Sans Symbols"/>
              <a:buChar char="❑"/>
            </a:pPr>
            <a:r>
              <a:rPr lang="en-US" dirty="0"/>
              <a:t>Hire and train new staff</a:t>
            </a:r>
          </a:p>
          <a:p>
            <a:pPr lvl="0">
              <a:buFont typeface="Noto Sans Symbols"/>
              <a:buChar char="❑"/>
            </a:pPr>
            <a:r>
              <a:rPr lang="en-US" dirty="0"/>
              <a:t>New staff stepped up to fulfill roles</a:t>
            </a:r>
          </a:p>
          <a:p>
            <a:pPr lvl="0">
              <a:buFont typeface="Noto Sans Symbols"/>
              <a:buChar char="❑"/>
            </a:pPr>
            <a:r>
              <a:rPr lang="en-US" dirty="0"/>
              <a:t>Identify/define leadership needs</a:t>
            </a:r>
          </a:p>
          <a:p>
            <a:pPr lvl="0">
              <a:buFont typeface="Noto Sans Symbols"/>
              <a:buChar char="❑"/>
            </a:pPr>
            <a:r>
              <a:rPr lang="en-US" dirty="0"/>
              <a:t>Rule of Thumb: Is it necessary/reasonable?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8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PC/PB, Recipients, and PCS Adjustments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What adjustments did the PCS, RWHAP Part A Recipient, or PC/PB members have to make during the emergency?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of a desktop monitor with the Planning Chatt website up." title="Background">
            <a:extLst>
              <a:ext uri="{FF2B5EF4-FFF2-40B4-BE49-F238E27FC236}">
                <a16:creationId xmlns:a16="http://schemas.microsoft.com/office/drawing/2014/main" id="{46CB7016-3A9A-9F4A-B42E-DB35CAE8A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" y="0"/>
            <a:ext cx="12178655" cy="6858000"/>
          </a:xfrm>
          <a:prstGeom prst="rect">
            <a:avLst/>
          </a:prstGeom>
        </p:spPr>
      </p:pic>
      <p:sp>
        <p:nvSpPr>
          <p:cNvPr id="76" name="Google Shape;76;p2"/>
          <p:cNvSpPr txBox="1">
            <a:spLocks noGrp="1"/>
          </p:cNvSpPr>
          <p:nvPr>
            <p:ph type="title"/>
          </p:nvPr>
        </p:nvSpPr>
        <p:spPr>
          <a:xfrm>
            <a:off x="2100273" y="685800"/>
            <a:ext cx="62817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800" dirty="0">
                <a:solidFill>
                  <a:schemeClr val="lt1"/>
                </a:solidFill>
              </a:rPr>
              <a:t>How to Ask a Question</a:t>
            </a:r>
            <a:endParaRPr dirty="0"/>
          </a:p>
        </p:txBody>
      </p:sp>
      <p:sp>
        <p:nvSpPr>
          <p:cNvPr id="77" name="Google Shape;77;p2"/>
          <p:cNvSpPr txBox="1">
            <a:spLocks noGrp="1"/>
          </p:cNvSpPr>
          <p:nvPr>
            <p:ph type="body" idx="1"/>
          </p:nvPr>
        </p:nvSpPr>
        <p:spPr>
          <a:xfrm>
            <a:off x="2159001" y="1798638"/>
            <a:ext cx="6146799" cy="3763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 Symbols"/>
              <a:buChar char="▪"/>
            </a:pPr>
            <a:r>
              <a:rPr lang="en-US" sz="2500" dirty="0">
                <a:solidFill>
                  <a:schemeClr val="lt1"/>
                </a:solidFill>
              </a:rPr>
              <a:t>Attendees are in </a:t>
            </a:r>
            <a:r>
              <a:rPr lang="en-US" sz="2500" b="1" dirty="0">
                <a:solidFill>
                  <a:schemeClr val="lt1"/>
                </a:solidFill>
              </a:rPr>
              <a:t>listen-only</a:t>
            </a:r>
            <a:r>
              <a:rPr lang="en-US" sz="2500" dirty="0">
                <a:solidFill>
                  <a:schemeClr val="lt1"/>
                </a:solidFill>
              </a:rPr>
              <a:t> mode. 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 Symbols"/>
              <a:buChar char="▪"/>
            </a:pPr>
            <a:r>
              <a:rPr lang="en-US" sz="2500" dirty="0">
                <a:solidFill>
                  <a:schemeClr val="lt1"/>
                </a:solidFill>
              </a:rPr>
              <a:t>If you have a question, </a:t>
            </a:r>
            <a:r>
              <a:rPr lang="en-US" sz="2500" b="1" dirty="0">
                <a:solidFill>
                  <a:schemeClr val="lt1"/>
                </a:solidFill>
              </a:rPr>
              <a:t>use the Q&amp;A box</a:t>
            </a:r>
            <a:r>
              <a:rPr lang="en-US" sz="2500" dirty="0">
                <a:solidFill>
                  <a:schemeClr val="lt1"/>
                </a:solidFill>
              </a:rPr>
              <a:t> at the lower-left of your screen to chat with the presenter.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 Symbols"/>
              <a:buChar char="▪"/>
            </a:pPr>
            <a:r>
              <a:rPr lang="en-US" sz="2500" dirty="0">
                <a:solidFill>
                  <a:schemeClr val="lt1"/>
                </a:solidFill>
              </a:rPr>
              <a:t>You may also </a:t>
            </a:r>
            <a:r>
              <a:rPr lang="en-US" sz="2500" b="1" dirty="0">
                <a:solidFill>
                  <a:schemeClr val="lt1"/>
                </a:solidFill>
              </a:rPr>
              <a:t>email questions </a:t>
            </a:r>
            <a:r>
              <a:rPr lang="en-US" sz="2500" dirty="0">
                <a:solidFill>
                  <a:schemeClr val="lt1"/>
                </a:solidFill>
              </a:rPr>
              <a:t>to </a:t>
            </a:r>
            <a:r>
              <a:rPr lang="en-US" sz="2500" u="sng" dirty="0">
                <a:solidFill>
                  <a:schemeClr val="lt1"/>
                </a:solidFill>
              </a:rPr>
              <a:t>planningCHATT@jsi.com</a:t>
            </a:r>
            <a:r>
              <a:rPr lang="en-US" sz="2500" dirty="0">
                <a:solidFill>
                  <a:schemeClr val="lt1"/>
                </a:solidFill>
              </a:rPr>
              <a:t> after the webinar.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0" title="Background photo showing the skyline of New York City and the Statue of Liberty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1291" y="0"/>
            <a:ext cx="121894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New York</a:t>
            </a:r>
            <a:endParaRPr dirty="0"/>
          </a:p>
        </p:txBody>
      </p:sp>
      <p:sp>
        <p:nvSpPr>
          <p:cNvPr id="217" name="Google Shape;217;p2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Recipient Adjustments</a:t>
            </a:r>
            <a:endParaRPr dirty="0"/>
          </a:p>
        </p:txBody>
      </p:sp>
      <p:sp>
        <p:nvSpPr>
          <p:cNvPr id="218" name="Google Shape;218;p2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Char char="❑"/>
            </a:pPr>
            <a:r>
              <a:rPr lang="en-US" dirty="0"/>
              <a:t>Recipient allocated all additional funding and carryover to address critical rises in food and housing needs for PWH on an accelerated timeline as compared to non-pandemic years</a:t>
            </a:r>
            <a:endParaRPr dirty="0"/>
          </a:p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Char char="❑"/>
            </a:pPr>
            <a:r>
              <a:rPr lang="en-US" dirty="0"/>
              <a:t>Initiated gift cards for consumer attendance in virtual meetings</a:t>
            </a:r>
            <a:endParaRPr dirty="0"/>
          </a:p>
        </p:txBody>
      </p:sp>
      <p:sp>
        <p:nvSpPr>
          <p:cNvPr id="219" name="Google Shape;219;p20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PC/PB Adjustments</a:t>
            </a:r>
            <a:endParaRPr dirty="0"/>
          </a:p>
        </p:txBody>
      </p:sp>
      <p:sp>
        <p:nvSpPr>
          <p:cNvPr id="220" name="Google Shape;220;p20"/>
          <p:cNvSpPr txBox="1">
            <a:spLocks noGrp="1"/>
          </p:cNvSpPr>
          <p:nvPr>
            <p:ph type="body" idx="4"/>
          </p:nvPr>
        </p:nvSpPr>
        <p:spPr>
          <a:xfrm>
            <a:off x="6193368" y="1734344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8B89D"/>
              </a:buClr>
              <a:buSzPts val="2400"/>
              <a:buFont typeface="Noto Sans Symbols"/>
              <a:buChar char="❑"/>
            </a:pPr>
            <a:r>
              <a:rPr lang="en-US" dirty="0">
                <a:solidFill>
                  <a:srgbClr val="313534"/>
                </a:solidFill>
              </a:rPr>
              <a:t>Members had to adjust to using technology to conduct PC/PB business</a:t>
            </a:r>
            <a:endParaRPr dirty="0"/>
          </a:p>
          <a:p>
            <a: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8B89D"/>
              </a:buClr>
              <a:buSzPts val="2000"/>
              <a:buFont typeface="Courier New"/>
              <a:buChar char="o"/>
            </a:pPr>
            <a:r>
              <a:rPr lang="en-US" dirty="0">
                <a:solidFill>
                  <a:srgbClr val="313534"/>
                </a:solidFill>
              </a:rPr>
              <a:t>Basic training on how to use Zoom</a:t>
            </a:r>
            <a:endParaRPr dirty="0"/>
          </a:p>
          <a:p>
            <a: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8B89D"/>
              </a:buClr>
              <a:buSzPts val="2000"/>
              <a:buFont typeface="Courier New"/>
              <a:buChar char="o"/>
            </a:pPr>
            <a:r>
              <a:rPr lang="en-US" dirty="0">
                <a:solidFill>
                  <a:srgbClr val="313534"/>
                </a:solidFill>
              </a:rPr>
              <a:t>Operating iPads</a:t>
            </a:r>
            <a:endParaRPr dirty="0"/>
          </a:p>
          <a:p>
            <a: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8B89D"/>
              </a:buClr>
              <a:buSzPts val="2000"/>
              <a:buFont typeface="Courier New"/>
              <a:buChar char="o"/>
            </a:pPr>
            <a:r>
              <a:rPr lang="en-US" dirty="0">
                <a:solidFill>
                  <a:srgbClr val="313534"/>
                </a:solidFill>
              </a:rPr>
              <a:t>Connecting to Wi-Fi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8B89D"/>
              </a:buClr>
              <a:buSzPts val="2400"/>
              <a:buFont typeface="Noto Sans Symbols"/>
              <a:buNone/>
            </a:pPr>
            <a:endParaRPr dirty="0">
              <a:solidFill>
                <a:srgbClr val="313534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8B89D"/>
              </a:buClr>
              <a:buSzPts val="2400"/>
              <a:buFont typeface="Noto Sans Symbols"/>
              <a:buNone/>
            </a:pPr>
            <a:endParaRPr dirty="0">
              <a:solidFill>
                <a:srgbClr val="313534"/>
              </a:solidFill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8B89D"/>
              </a:buClr>
              <a:buSzPts val="2000"/>
              <a:buFont typeface="Courier New"/>
              <a:buNone/>
            </a:pPr>
            <a:endParaRPr dirty="0">
              <a:solidFill>
                <a:srgbClr val="313534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1" title="Background showing the skyline of Dallas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1291" y="0"/>
            <a:ext cx="121894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Dallas</a:t>
            </a:r>
            <a:endParaRPr dirty="0"/>
          </a:p>
        </p:txBody>
      </p:sp>
      <p:sp>
        <p:nvSpPr>
          <p:cNvPr id="227" name="Google Shape;227;p2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PC/PB Adjustments</a:t>
            </a:r>
            <a:endParaRPr dirty="0"/>
          </a:p>
        </p:txBody>
      </p:sp>
      <p:sp>
        <p:nvSpPr>
          <p:cNvPr id="228" name="Google Shape;228;p2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840105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8B89D"/>
              </a:buClr>
              <a:buFont typeface="Noto Sans Symbols"/>
              <a:buChar char="❑"/>
            </a:pPr>
            <a:r>
              <a:rPr lang="en-US" dirty="0">
                <a:solidFill>
                  <a:srgbClr val="313534"/>
                </a:solidFill>
              </a:rPr>
              <a:t>Migrate and adjust to the virtual platform</a:t>
            </a:r>
          </a:p>
          <a:p>
            <a:pPr lvl="0">
              <a:buClr>
                <a:srgbClr val="08B89D"/>
              </a:buClr>
              <a:buFont typeface="Noto Sans Symbols"/>
              <a:buChar char="❑"/>
            </a:pPr>
            <a:r>
              <a:rPr lang="en-US" dirty="0">
                <a:solidFill>
                  <a:srgbClr val="313534"/>
                </a:solidFill>
              </a:rPr>
              <a:t>Policies regarding purchased electronic equipment </a:t>
            </a:r>
          </a:p>
          <a:p>
            <a:pPr lvl="1">
              <a:buClr>
                <a:srgbClr val="08B89D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313534"/>
                </a:solidFill>
              </a:rPr>
              <a:t>Dos and don'ts of equipment use guide</a:t>
            </a:r>
          </a:p>
          <a:p>
            <a:pPr lvl="1">
              <a:buClr>
                <a:srgbClr val="08B89D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313534"/>
                </a:solidFill>
              </a:rPr>
              <a:t>Work with Admin Agency and IT department to get assistance with technology configuration and get equipment shipped out</a:t>
            </a:r>
          </a:p>
          <a:p>
            <a:pPr lvl="0">
              <a:buClr>
                <a:srgbClr val="08B89D"/>
              </a:buClr>
              <a:buFont typeface="Noto Sans Symbols"/>
              <a:buChar char="❑"/>
            </a:pPr>
            <a:r>
              <a:rPr lang="en-US" dirty="0">
                <a:solidFill>
                  <a:srgbClr val="313534"/>
                </a:solidFill>
              </a:rPr>
              <a:t>Allocation time to take on additional tasks</a:t>
            </a:r>
          </a:p>
          <a:p>
            <a:pPr lvl="0">
              <a:buClr>
                <a:srgbClr val="08B89D"/>
              </a:buClr>
              <a:buFont typeface="Noto Sans Symbols"/>
              <a:buChar char="❑"/>
            </a:pPr>
            <a:r>
              <a:rPr lang="en-US" dirty="0">
                <a:solidFill>
                  <a:srgbClr val="313534"/>
                </a:solidFill>
              </a:rPr>
              <a:t>Learning to “Fly The Plane As We Build It”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Resources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 dirty="0"/>
              <a:t>Bylaws Provisions That Facilitate PC/PB Operations in an Emergency</a:t>
            </a:r>
            <a:endParaRPr sz="2800" dirty="0"/>
          </a:p>
        </p:txBody>
      </p:sp>
      <p:pic>
        <p:nvPicPr>
          <p:cNvPr id="239" name="Google Shape;239;p23" title="Screen grab of Bylaws Provisions That Facilitate PC/PB Operations in an Emergenc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5575" y="1566862"/>
            <a:ext cx="6800850" cy="372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3"/>
          <p:cNvSpPr txBox="1"/>
          <p:nvPr/>
        </p:nvSpPr>
        <p:spPr>
          <a:xfrm>
            <a:off x="2857500" y="6252875"/>
            <a:ext cx="91313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Resources for Planning Councils/Planning Bodies</a:t>
            </a:r>
            <a:endParaRPr sz="1400" b="0" i="0" u="none" strike="noStrike" cap="none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 dirty="0"/>
              <a:t>Remote Meetings: Tips for PC/PBs</a:t>
            </a:r>
            <a:endParaRPr dirty="0"/>
          </a:p>
        </p:txBody>
      </p:sp>
      <p:pic>
        <p:nvPicPr>
          <p:cNvPr id="248" name="Google Shape;248;p24" title="Screen grab showing Remote Meetings: Tips for PC/PB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6525" y="1438275"/>
            <a:ext cx="6838950" cy="398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4"/>
          <p:cNvSpPr txBox="1"/>
          <p:nvPr/>
        </p:nvSpPr>
        <p:spPr>
          <a:xfrm>
            <a:off x="2857500" y="6252875"/>
            <a:ext cx="91313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Resources for Planning Councils/Planning Bodies</a:t>
            </a:r>
            <a:endParaRPr sz="1400" b="0" i="0" u="none" strike="noStrike" cap="none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 dirty="0"/>
              <a:t>Connectivity for PC/PB Members during the COVID-19 Emergency: Tips for PCS Staff</a:t>
            </a:r>
            <a:endParaRPr dirty="0"/>
          </a:p>
        </p:txBody>
      </p:sp>
      <p:pic>
        <p:nvPicPr>
          <p:cNvPr id="255" name="Google Shape;255;p25" title="Screen grab of Connectivity for PC/PB Members during the COVID-19 Emergency: Tips for PCS Staf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2712" y="1762125"/>
            <a:ext cx="6886575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5"/>
          <p:cNvSpPr txBox="1"/>
          <p:nvPr/>
        </p:nvSpPr>
        <p:spPr>
          <a:xfrm>
            <a:off x="2857500" y="6252875"/>
            <a:ext cx="91313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Resources for Planning Councils/Planning Bodies</a:t>
            </a:r>
            <a:endParaRPr sz="1400" b="0" i="0" u="none" strike="noStrike" cap="none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6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Have you made any adjustments that you think will be beneficial to continue once the COVID-19 pandemic is over?</a:t>
            </a:r>
            <a:br>
              <a:rPr lang="en-US" dirty="0"/>
            </a:b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Future PC/PB Efforts</a:t>
            </a:r>
            <a:endParaRPr dirty="0"/>
          </a:p>
        </p:txBody>
      </p:sp>
      <p:sp>
        <p:nvSpPr>
          <p:cNvPr id="267" name="Google Shape;267;p2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rPr lang="en-US" sz="3600" dirty="0"/>
              <a:t>New York</a:t>
            </a:r>
            <a:endParaRPr sz="3600" dirty="0"/>
          </a:p>
        </p:txBody>
      </p:sp>
      <p:sp>
        <p:nvSpPr>
          <p:cNvPr id="268" name="Google Shape;268;p2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dirty="0"/>
              <a:t>Incentivizing consumers for their participation in meetings, such as through virtual meal and gift cards</a:t>
            </a:r>
            <a:endParaRPr dirty="0"/>
          </a:p>
          <a:p>
            <a:pPr marL="457200" lvl="0" indent="-431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Char char="❑"/>
            </a:pPr>
            <a:r>
              <a:rPr lang="en-US" dirty="0"/>
              <a:t>Continuation of virtual meeting access once in person meetings can resume</a:t>
            </a:r>
            <a:endParaRPr dirty="0"/>
          </a:p>
          <a:p>
            <a:pPr marL="457200" lvl="0" indent="-431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Char char="❑"/>
            </a:pPr>
            <a:r>
              <a:rPr lang="en-US" dirty="0"/>
              <a:t>Facilitate digital capacity among consumers – finding means of Wi-Fi support, printer access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endParaRPr sz="2800" dirty="0"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800" dirty="0">
              <a:solidFill>
                <a:schemeClr val="dk2"/>
              </a:solidFill>
            </a:endParaRPr>
          </a:p>
        </p:txBody>
      </p:sp>
      <p:sp>
        <p:nvSpPr>
          <p:cNvPr id="269" name="Google Shape;269;p27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8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sz="3600" dirty="0"/>
              <a:t>Dallas</a:t>
            </a:r>
            <a:endParaRPr sz="3600" dirty="0"/>
          </a:p>
        </p:txBody>
      </p:sp>
      <p:sp>
        <p:nvSpPr>
          <p:cNvPr id="270" name="Google Shape;270;p27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8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Char char="❑"/>
            </a:pPr>
            <a:r>
              <a:rPr lang="en-US" dirty="0"/>
              <a:t>Continue to meet electronically</a:t>
            </a:r>
            <a:endParaRPr dirty="0"/>
          </a:p>
          <a:p>
            <a: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en-US" dirty="0"/>
              <a:t>PC/PB meetings may be a primary source of socialization for some PC/PB members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8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endParaRPr sz="23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None/>
            </a:pPr>
            <a:endParaRPr sz="23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3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3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8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If you were talking to a peer in another jurisdiction, what would you share with them about your experience this past year?</a:t>
            </a: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9"/>
          <p:cNvSpPr txBox="1">
            <a:spLocks noGrp="1"/>
          </p:cNvSpPr>
          <p:nvPr>
            <p:ph type="title"/>
          </p:nvPr>
        </p:nvSpPr>
        <p:spPr>
          <a:xfrm>
            <a:off x="448733" y="609601"/>
            <a:ext cx="9781911" cy="159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i="0" dirty="0">
                <a:latin typeface="Calibri"/>
                <a:ea typeface="Calibri"/>
                <a:cs typeface="Calibri"/>
                <a:sym typeface="Calibri"/>
              </a:rPr>
              <a:t>Coping with 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Grief </a:t>
            </a:r>
            <a:r>
              <a:rPr lang="en-US" dirty="0"/>
              <a:t>and Loss During COVID-19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a computer in the background with icons for head set, sound and a telephone." title="Background">
            <a:extLst>
              <a:ext uri="{FF2B5EF4-FFF2-40B4-BE49-F238E27FC236}">
                <a16:creationId xmlns:a16="http://schemas.microsoft.com/office/drawing/2014/main" id="{E48651A0-18BC-2B41-8B93-9353DA5B0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" y="0"/>
            <a:ext cx="12187989" cy="6858000"/>
          </a:xfrm>
          <a:prstGeom prst="rect">
            <a:avLst/>
          </a:prstGeom>
        </p:spPr>
      </p:pic>
      <p:sp>
        <p:nvSpPr>
          <p:cNvPr id="89" name="Google Shape;89;p3"/>
          <p:cNvSpPr txBox="1">
            <a:spLocks noGrp="1"/>
          </p:cNvSpPr>
          <p:nvPr>
            <p:ph type="body" idx="1"/>
          </p:nvPr>
        </p:nvSpPr>
        <p:spPr>
          <a:xfrm>
            <a:off x="3190878" y="1782763"/>
            <a:ext cx="6181725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338" lvl="0" indent="0" algn="l" rtl="0">
              <a:lnSpc>
                <a:spcPct val="97142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dirty="0">
                <a:solidFill>
                  <a:schemeClr val="lt1"/>
                </a:solidFill>
              </a:rPr>
              <a:t>The audio is being shared via your computer speakers/headset.</a:t>
            </a:r>
            <a:endParaRPr dirty="0"/>
          </a:p>
          <a:p>
            <a:pPr marL="33338" lvl="0" indent="0" algn="l" rtl="0">
              <a:lnSpc>
                <a:spcPct val="97142"/>
              </a:lnSpc>
              <a:spcBef>
                <a:spcPts val="2400"/>
              </a:spcBef>
              <a:spcAft>
                <a:spcPts val="0"/>
              </a:spcAft>
              <a:buSzPts val="2800"/>
              <a:buNone/>
            </a:pPr>
            <a:r>
              <a:rPr lang="en-US" sz="2800" dirty="0">
                <a:solidFill>
                  <a:schemeClr val="lt1"/>
                </a:solidFill>
              </a:rPr>
              <a:t>If you can’t hear the audio, make sure your computer audio is turned on.</a:t>
            </a:r>
            <a:endParaRPr dirty="0"/>
          </a:p>
          <a:p>
            <a:pPr marL="33338" lvl="0" indent="0" algn="l" rtl="0">
              <a:lnSpc>
                <a:spcPct val="97142"/>
              </a:lnSpc>
              <a:spcBef>
                <a:spcPts val="2400"/>
              </a:spcBef>
              <a:spcAft>
                <a:spcPts val="0"/>
              </a:spcAft>
              <a:buSzPts val="2800"/>
              <a:buNone/>
            </a:pPr>
            <a:r>
              <a:rPr lang="en-US" sz="2800" dirty="0">
                <a:solidFill>
                  <a:schemeClr val="lt1"/>
                </a:solidFill>
              </a:rPr>
              <a:t>If you’re still having problems, please chat the host.</a:t>
            </a:r>
            <a:endParaRPr dirty="0"/>
          </a:p>
          <a:p>
            <a:pPr marL="33338" lvl="0" indent="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SzPts val="2800"/>
              <a:buNone/>
            </a:pPr>
            <a:r>
              <a:rPr lang="en-US" sz="2400" b="1" dirty="0">
                <a:solidFill>
                  <a:schemeClr val="lt1"/>
                </a:solidFill>
              </a:rPr>
              <a:t>Call-in number: </a:t>
            </a:r>
            <a:r>
              <a:rPr lang="en-US" sz="2400" dirty="0">
                <a:solidFill>
                  <a:schemeClr val="lt1"/>
                </a:solidFill>
              </a:rPr>
              <a:t> </a:t>
            </a:r>
            <a:r>
              <a:rPr lang="en-US" sz="2400" b="1" dirty="0">
                <a:solidFill>
                  <a:schemeClr val="lt1"/>
                </a:solidFill>
              </a:rPr>
              <a:t>301-715-8592</a:t>
            </a:r>
            <a:endParaRPr sz="2400" b="1" dirty="0"/>
          </a:p>
          <a:p>
            <a:pPr marL="33337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solidFill>
                  <a:schemeClr val="lt1"/>
                </a:solidFill>
              </a:rPr>
              <a:t>Webinar ID:  945 5632 9155</a:t>
            </a:r>
            <a:endParaRPr sz="2400" b="1" dirty="0">
              <a:solidFill>
                <a:schemeClr val="lt1"/>
              </a:solidFill>
            </a:endParaRPr>
          </a:p>
          <a:p>
            <a:pPr marL="33337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solidFill>
                  <a:schemeClr val="lt1"/>
                </a:solidFill>
              </a:rPr>
              <a:t>Passcode: 247311 </a:t>
            </a:r>
            <a:endParaRPr sz="2400" b="1" dirty="0">
              <a:solidFill>
                <a:schemeClr val="lt1"/>
              </a:solidFill>
            </a:endParaRPr>
          </a:p>
          <a:p>
            <a:pPr marL="33338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sz="2400" b="1" dirty="0">
              <a:solidFill>
                <a:schemeClr val="lt1"/>
              </a:solidFill>
            </a:endParaRPr>
          </a:p>
        </p:txBody>
      </p:sp>
      <p:sp>
        <p:nvSpPr>
          <p:cNvPr id="88" name="Google Shape;88;p3"/>
          <p:cNvSpPr txBox="1">
            <a:spLocks noGrp="1"/>
          </p:cNvSpPr>
          <p:nvPr>
            <p:ph type="title"/>
          </p:nvPr>
        </p:nvSpPr>
        <p:spPr>
          <a:xfrm>
            <a:off x="2136394" y="304801"/>
            <a:ext cx="7858125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400" dirty="0">
                <a:solidFill>
                  <a:schemeClr val="lt1"/>
                </a:solidFill>
              </a:rPr>
              <a:t>Can You Hear Us?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47440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Identifying Grief</a:t>
            </a:r>
            <a:endParaRPr dirty="0"/>
          </a:p>
        </p:txBody>
      </p:sp>
      <p:sp>
        <p:nvSpPr>
          <p:cNvPr id="289" name="Google Shape;289;p30"/>
          <p:cNvSpPr txBox="1">
            <a:spLocks noGrp="1"/>
          </p:cNvSpPr>
          <p:nvPr>
            <p:ph type="body" idx="1"/>
          </p:nvPr>
        </p:nvSpPr>
        <p:spPr>
          <a:xfrm>
            <a:off x="609600" y="161653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dirty="0"/>
              <a:t>Five Stages of Grieving:</a:t>
            </a:r>
            <a:endParaRPr dirty="0"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dirty="0"/>
              <a:t>Denial</a:t>
            </a:r>
            <a:endParaRPr dirty="0"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dirty="0"/>
              <a:t>Anger</a:t>
            </a:r>
            <a:endParaRPr dirty="0"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dirty="0"/>
              <a:t>Bargaining </a:t>
            </a:r>
            <a:endParaRPr dirty="0"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dirty="0"/>
              <a:t>Depression</a:t>
            </a:r>
            <a:endParaRPr dirty="0"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dirty="0"/>
              <a:t>Acceptance</a:t>
            </a:r>
            <a:endParaRPr dirty="0"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❑"/>
            </a:pPr>
            <a:r>
              <a:rPr lang="en-US" dirty="0">
                <a:solidFill>
                  <a:schemeClr val="accent2"/>
                </a:solidFill>
              </a:rPr>
              <a:t>Finding Meaning - Recently added sixth stage</a:t>
            </a:r>
            <a:endParaRPr dirty="0">
              <a:solidFill>
                <a:schemeClr val="accent2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dirty="0"/>
              <a:t>Recognize that loss brings about grief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Grief and Loss During COVID-19</a:t>
            </a:r>
            <a:endParaRPr dirty="0"/>
          </a:p>
        </p:txBody>
      </p:sp>
      <p:sp>
        <p:nvSpPr>
          <p:cNvPr id="296" name="Google Shape;296;p3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dirty="0"/>
              <a:t>Identifying grief places those feelings into context.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dirty="0"/>
              <a:t>Recognize that some losses during this pandemic are more ambiguous and harder to identify.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dirty="0"/>
              <a:t>Allow others to share their loss and the grief they are experiencing.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Experiencing HIV and COVID-19</a:t>
            </a:r>
            <a:endParaRPr dirty="0"/>
          </a:p>
        </p:txBody>
      </p:sp>
      <p:sp>
        <p:nvSpPr>
          <p:cNvPr id="303" name="Google Shape;303;p32"/>
          <p:cNvSpPr txBox="1">
            <a:spLocks noGrp="1"/>
          </p:cNvSpPr>
          <p:nvPr>
            <p:ph type="body" idx="1"/>
          </p:nvPr>
        </p:nvSpPr>
        <p:spPr>
          <a:xfrm>
            <a:off x="609600" y="1524001"/>
            <a:ext cx="11283950" cy="460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sz="2800" dirty="0"/>
              <a:t>PC/PBs are part of the family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sz="2800" dirty="0"/>
              <a:t>Acknowledge anticipatory grief</a:t>
            </a:r>
            <a:endParaRPr dirty="0"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 sz="2400" dirty="0"/>
              <a:t>Fear of getting a positive COVID test may hinder PWH seeking out COVID-19 testing services</a:t>
            </a:r>
            <a:endParaRPr dirty="0"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 sz="2400" dirty="0"/>
              <a:t>Fear that living with HIV and being diagnosed with COVID-19 may result in death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sz="2800" dirty="0"/>
              <a:t>Isolation often leads to depression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sz="2800" dirty="0"/>
              <a:t>Survival guilt is a reality and needs to be addressed</a:t>
            </a:r>
            <a:endParaRPr sz="2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Signs of Grief</a:t>
            </a:r>
            <a:endParaRPr dirty="0"/>
          </a:p>
        </p:txBody>
      </p:sp>
      <p:sp>
        <p:nvSpPr>
          <p:cNvPr id="310" name="Google Shape;310;p33"/>
          <p:cNvSpPr txBox="1">
            <a:spLocks noGrp="1"/>
          </p:cNvSpPr>
          <p:nvPr>
            <p:ph type="body" idx="1"/>
          </p:nvPr>
        </p:nvSpPr>
        <p:spPr>
          <a:xfrm>
            <a:off x="609600" y="1219201"/>
            <a:ext cx="11150600" cy="490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sz="2800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Some signs that you might be coping with grief in light of the pandemic include:</a:t>
            </a:r>
            <a:endParaRPr sz="2400" dirty="0">
              <a:solidFill>
                <a:srgbClr val="21212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 sz="2400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Trouble focusing on normal tasks</a:t>
            </a:r>
            <a:endParaRPr dirty="0"/>
          </a:p>
          <a:p>
            <a:pPr marL="91440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 sz="2400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Sleeping much more or less than usual</a:t>
            </a:r>
            <a:endParaRPr dirty="0"/>
          </a:p>
          <a:p>
            <a:pPr marL="91440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 sz="2400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Feelings of anger and irritability</a:t>
            </a:r>
            <a:endParaRPr dirty="0"/>
          </a:p>
          <a:p>
            <a:pPr marL="91440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 sz="2400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Headaches and upset stomach</a:t>
            </a:r>
            <a:endParaRPr dirty="0"/>
          </a:p>
          <a:p>
            <a:pPr marL="91440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 sz="2400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Fatigue or low energy</a:t>
            </a:r>
            <a:endParaRPr dirty="0"/>
          </a:p>
          <a:p>
            <a:pPr marL="91440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 sz="2400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Re-experiencing feelings of past grief</a:t>
            </a:r>
            <a:endParaRPr dirty="0"/>
          </a:p>
          <a:p>
            <a:pPr marL="91440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 sz="2400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Engaging in activities such as eating, drinking, or online shopping to cope with anxiety</a:t>
            </a:r>
            <a:endParaRPr dirty="0"/>
          </a:p>
          <a:p>
            <a:pPr marL="91440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 sz="2400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Avoiding thinking or talking about the pandemic</a:t>
            </a:r>
            <a:endParaRPr dirty="0"/>
          </a:p>
          <a:p>
            <a:pPr marL="57150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>
              <a:solidFill>
                <a:srgbClr val="21212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0030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600" u="sng" dirty="0">
                <a:solidFill>
                  <a:schemeClr val="hlink"/>
                </a:solidFill>
                <a:hlinkClick r:id="rId3"/>
              </a:rPr>
              <a:t>Understanding Grief in the Age of the COVID-19 Pandemic, Kendra Cherry</a:t>
            </a:r>
            <a:endParaRPr sz="16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Talking with PC/PB Members About Grief and Loss</a:t>
            </a:r>
            <a:endParaRPr dirty="0"/>
          </a:p>
        </p:txBody>
      </p:sp>
      <p:sp>
        <p:nvSpPr>
          <p:cNvPr id="317" name="Google Shape;317;p34"/>
          <p:cNvSpPr txBox="1">
            <a:spLocks noGrp="1"/>
          </p:cNvSpPr>
          <p:nvPr>
            <p:ph type="body" idx="1"/>
          </p:nvPr>
        </p:nvSpPr>
        <p:spPr>
          <a:xfrm>
            <a:off x="609600" y="1524001"/>
            <a:ext cx="11283950" cy="460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sz="2800" dirty="0"/>
              <a:t>Check in with your staff and PC/PB members </a:t>
            </a:r>
            <a:endParaRPr sz="2800" dirty="0"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 sz="2400" dirty="0"/>
              <a:t>Identify those who have experienced loss and who may be grieving </a:t>
            </a:r>
            <a:endParaRPr dirty="0"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 sz="2400" dirty="0"/>
              <a:t>Text messages can be a great way to check-in and let a person know that you are thinking about them, but a phone call is even more personal</a:t>
            </a:r>
            <a:endParaRPr dirty="0"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 sz="2400" dirty="0"/>
              <a:t>Listen without judgment or criticism</a:t>
            </a: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Talking with PC/PB Members About Grief and Loss</a:t>
            </a:r>
            <a:endParaRPr dirty="0"/>
          </a:p>
        </p:txBody>
      </p:sp>
      <p:sp>
        <p:nvSpPr>
          <p:cNvPr id="324" name="Google Shape;324;p35"/>
          <p:cNvSpPr txBox="1">
            <a:spLocks noGrp="1"/>
          </p:cNvSpPr>
          <p:nvPr>
            <p:ph type="body" idx="1"/>
          </p:nvPr>
        </p:nvSpPr>
        <p:spPr>
          <a:xfrm>
            <a:off x="609600" y="1524001"/>
            <a:ext cx="11283950" cy="460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sz="2800" dirty="0"/>
              <a:t>Recruit others to assist in making phone/texting contacts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sz="2800" dirty="0"/>
              <a:t>Be aware of existing grief support groups for referral purposes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sz="2800" dirty="0"/>
              <a:t>Encourage staff and members to practice self-care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sz="2800" dirty="0"/>
              <a:t>Create support activities for staff and Planning Councils/Planning Bodies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sz="2800" dirty="0"/>
              <a:t>Stay in touch with the Recipient and Subrecipients in order to assist each other during the pandemic</a:t>
            </a:r>
            <a:endParaRPr sz="2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Special Thank You</a:t>
            </a:r>
            <a:endParaRPr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sz="2800" dirty="0"/>
              <a:t>Tonya Williams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sz="2800" dirty="0"/>
              <a:t>Timothy Daniels – Center for Comprehensive Care, Jersey City, NJ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sz="2800" dirty="0"/>
              <a:t>Liz Schedl – Director, Hudson Pride Connections, Jersey City, NJ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sz="2800" dirty="0"/>
              <a:t>Chad Balodis – Hudson HIV/AIDS Planning Council, Staff Administrator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en-US" sz="2800" dirty="0">
                <a:solidFill>
                  <a:schemeClr val="dk1"/>
                </a:solidFill>
              </a:rPr>
              <a:t>Dr. M. Katherine Shear, Director, Center for Complicated Grief at Columbia University 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Wrap-Up &amp; Key Takeaways</a:t>
            </a:r>
            <a:endParaRPr dirty="0"/>
          </a:p>
        </p:txBody>
      </p:sp>
      <p:sp>
        <p:nvSpPr>
          <p:cNvPr id="337" name="Google Shape;337;p3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❏"/>
            </a:pPr>
            <a:r>
              <a:rPr lang="en-US" sz="2800" dirty="0"/>
              <a:t>Ensure that your annual work plan is up to date to address the challenges of the COVID-19 public health emergency.</a:t>
            </a:r>
            <a:endParaRPr sz="28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sz="2800" dirty="0"/>
              <a:t>Think creatively about how to address the digital divide among your PC/PB members.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sz="2800" dirty="0"/>
              <a:t>Consider talking about grief and loss with your PC/PB members and other stakeholders.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sz="2800" dirty="0"/>
              <a:t>Prioritize your physical and mental wellbeing. </a:t>
            </a:r>
            <a:endParaRPr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8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Questions and Answers</a:t>
            </a:r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9" descr="A photo of a computer monitor shows the home page for the Planning CHATT website with the title Planning Community HIV/AIDS Technical Assistance and Training." title="www.targetHIV.org/planning-chat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1" y="13061"/>
            <a:ext cx="1218837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Agenda</a:t>
            </a:r>
            <a:endParaRPr dirty="0"/>
          </a:p>
        </p:txBody>
      </p:sp>
      <p:sp>
        <p:nvSpPr>
          <p:cNvPr id="105" name="Google Shape;105;p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Noto Sans Symbols"/>
              <a:buChar char="❑"/>
            </a:pPr>
            <a:r>
              <a:rPr lang="en-US" sz="2800" dirty="0"/>
              <a:t>Welcome and Introductions</a:t>
            </a:r>
            <a:endParaRPr sz="2800" dirty="0"/>
          </a:p>
          <a:p>
            <a:pPr marL="457200" lvl="0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Noto Sans Symbols"/>
              <a:buChar char="❑"/>
            </a:pPr>
            <a:r>
              <a:rPr lang="en-US" sz="2800" dirty="0"/>
              <a:t>Overview of Legislative Requirements  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Noto Sans Symbols"/>
              <a:buChar char="❑"/>
            </a:pPr>
            <a:r>
              <a:rPr lang="en-US" sz="2800" dirty="0"/>
              <a:t>Challenges and Successes with Meeting Legislative Requirements 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Noto Sans Symbols"/>
              <a:buChar char="❑"/>
            </a:pPr>
            <a:r>
              <a:rPr lang="en-US" sz="2800" dirty="0"/>
              <a:t>Addressing Grief and Loss of Planning Council/Planning Body (PC/PB) Members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Noto Sans Symbols"/>
              <a:buChar char="❑"/>
            </a:pPr>
            <a:r>
              <a:rPr lang="en-US" sz="2800" dirty="0"/>
              <a:t>Questions and Answers</a:t>
            </a: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000" dirty="0"/>
              <a:t>Thank You</a:t>
            </a:r>
            <a:endParaRPr dirty="0"/>
          </a:p>
        </p:txBody>
      </p:sp>
      <p:sp>
        <p:nvSpPr>
          <p:cNvPr id="356" name="Google Shape;356;p4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b="1" dirty="0"/>
              <a:t>Please complete the evaluation!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3200"/>
              <a:buNone/>
            </a:pPr>
            <a:r>
              <a:rPr lang="en-US" b="1" dirty="0">
                <a:solidFill>
                  <a:schemeClr val="accent2"/>
                </a:solidFill>
              </a:rPr>
              <a:t>TargetHIV.org/planning-CHATT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</a:pPr>
            <a:r>
              <a:rPr lang="en-US" dirty="0"/>
              <a:t>Sign up for our mailing list, download tools and resources, view archived webinars and more…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3200"/>
              <a:buNone/>
            </a:pPr>
            <a:r>
              <a:rPr lang="en-US" dirty="0"/>
              <a:t>Contact Planning CHATT: </a:t>
            </a:r>
            <a:r>
              <a:rPr lang="en-US" b="1" u="sng" dirty="0">
                <a:solidFill>
                  <a:schemeClr val="hlink"/>
                </a:solidFill>
                <a:hlinkClick r:id="rId3"/>
              </a:rPr>
              <a:t>planningCHATT@jsi.com</a:t>
            </a:r>
            <a:endParaRPr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Planning CHATT: A HRSA-supported Cooperative Agreement (U69HA39085)</a:t>
            </a:r>
            <a:endParaRPr dirty="0"/>
          </a:p>
        </p:txBody>
      </p:sp>
      <p:pic>
        <p:nvPicPr>
          <p:cNvPr id="112" name="Google Shape;112;p5" descr="Picture of Lennwood Green " title="Picture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133" y="1676400"/>
            <a:ext cx="2065735" cy="275431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5"/>
          <p:cNvSpPr txBox="1"/>
          <p:nvPr/>
        </p:nvSpPr>
        <p:spPr>
          <a:xfrm>
            <a:off x="3657600" y="4571999"/>
            <a:ext cx="48768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313534"/>
                </a:solidFill>
                <a:latin typeface="Calibri"/>
                <a:ea typeface="Calibri"/>
                <a:cs typeface="Calibri"/>
                <a:sym typeface="Calibri"/>
              </a:rPr>
              <a:t>Lennwood Green</a:t>
            </a:r>
            <a:br>
              <a:rPr lang="en-US" sz="2000" b="1" i="0" u="none" strike="noStrike" cap="none" dirty="0">
                <a:solidFill>
                  <a:srgbClr val="3135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313534"/>
                </a:solidFill>
                <a:latin typeface="Calibri"/>
                <a:ea typeface="Calibri"/>
                <a:cs typeface="Calibri"/>
                <a:sym typeface="Calibri"/>
              </a:rPr>
              <a:t>Project Officer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313534"/>
                </a:solidFill>
                <a:latin typeface="Calibri"/>
                <a:ea typeface="Calibri"/>
                <a:cs typeface="Calibri"/>
                <a:sym typeface="Calibri"/>
              </a:rPr>
              <a:t>Division of Metropolitan HIV/AIDS Programs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313534"/>
                </a:solidFill>
                <a:latin typeface="Calibri"/>
                <a:ea typeface="Calibri"/>
                <a:cs typeface="Calibri"/>
                <a:sym typeface="Calibri"/>
              </a:rPr>
              <a:t>HIV/AIDS Bureau, HRSA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None/>
            </a:pPr>
            <a:r>
              <a:rPr lang="en-US" dirty="0"/>
              <a:t>Webinar Presenters</a:t>
            </a:r>
            <a:endParaRPr dirty="0"/>
          </a:p>
        </p:txBody>
      </p:sp>
      <p:pic>
        <p:nvPicPr>
          <p:cNvPr id="123" name="Google Shape;123;p6" descr="Melanie Lawrence" title="Photograp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375" y="1570038"/>
            <a:ext cx="2979337" cy="297933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6"/>
          <p:cNvSpPr/>
          <p:nvPr/>
        </p:nvSpPr>
        <p:spPr>
          <a:xfrm>
            <a:off x="956988" y="4701775"/>
            <a:ext cx="2849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Melanie Lawrence</a:t>
            </a: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York EMA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6" descr="Lisa Best" title="Photograph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9988" y="1570038"/>
            <a:ext cx="2172014" cy="297933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6"/>
          <p:cNvSpPr/>
          <p:nvPr/>
        </p:nvSpPr>
        <p:spPr>
          <a:xfrm>
            <a:off x="4858947" y="4701775"/>
            <a:ext cx="2474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Lisa Best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York EMA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6" descr="Glenda Blackmon Johnson" title="Photograph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09602" y="1517063"/>
            <a:ext cx="2403866" cy="297933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6"/>
          <p:cNvSpPr/>
          <p:nvPr/>
        </p:nvSpPr>
        <p:spPr>
          <a:xfrm>
            <a:off x="8856624" y="4701775"/>
            <a:ext cx="2109825" cy="8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Glenda Blackmon Johnson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Dallas EMA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None/>
            </a:pPr>
            <a:r>
              <a:rPr lang="en-US" dirty="0"/>
              <a:t>Webinar Presenters</a:t>
            </a:r>
            <a:endParaRPr dirty="0"/>
          </a:p>
        </p:txBody>
      </p:sp>
      <p:pic>
        <p:nvPicPr>
          <p:cNvPr id="135" name="Google Shape;135;p7" descr="Reverend Marvin Krieger" title="Photograp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2450" y="1681975"/>
            <a:ext cx="2286450" cy="285807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7"/>
          <p:cNvSpPr/>
          <p:nvPr/>
        </p:nvSpPr>
        <p:spPr>
          <a:xfrm>
            <a:off x="3092450" y="4634409"/>
            <a:ext cx="2653097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Reverend Marvin Krieger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Photo of Jamal Refuge" title="Pictur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359" y="1668845"/>
            <a:ext cx="3176971" cy="2871208"/>
          </a:xfrm>
          <a:prstGeom prst="rect">
            <a:avLst/>
          </a:prstGeom>
        </p:spPr>
      </p:pic>
      <p:sp>
        <p:nvSpPr>
          <p:cNvPr id="133" name="Google Shape;133;p7"/>
          <p:cNvSpPr/>
          <p:nvPr/>
        </p:nvSpPr>
        <p:spPr>
          <a:xfrm>
            <a:off x="6703359" y="4634409"/>
            <a:ext cx="3079738" cy="8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Jamal Refuge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Planning CHATT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Objectives</a:t>
            </a:r>
            <a:endParaRPr dirty="0"/>
          </a:p>
        </p:txBody>
      </p:sp>
      <p:sp>
        <p:nvSpPr>
          <p:cNvPr id="141" name="Google Shape;141;p8"/>
          <p:cNvSpPr txBox="1">
            <a:spLocks noGrp="1"/>
          </p:cNvSpPr>
          <p:nvPr>
            <p:ph type="body" idx="1"/>
          </p:nvPr>
        </p:nvSpPr>
        <p:spPr>
          <a:xfrm>
            <a:off x="609600" y="1417639"/>
            <a:ext cx="10972800" cy="4708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 sz="2800" dirty="0"/>
              <a:t>By the end of this webinar you will be able to: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Noto Sans Symbols"/>
              <a:buChar char="❑"/>
            </a:pPr>
            <a:r>
              <a:rPr lang="en-US" sz="2600" dirty="0"/>
              <a:t>Reflect on the impact of COVID-19 on your PC/PB activities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Noto Sans Symbols"/>
              <a:buChar char="❑"/>
            </a:pPr>
            <a:r>
              <a:rPr lang="en-US" sz="2600" dirty="0"/>
              <a:t>Evaluate lessons learned from jurisdictions to address legislative requirements during the COVID-19 public health emergency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Noto Sans Symbols"/>
              <a:buChar char="❑"/>
            </a:pPr>
            <a:r>
              <a:rPr lang="en-US" sz="2600" dirty="0"/>
              <a:t>Adapt existing policies to support PC/PB operations during the COVID-19 public health emergency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Noto Sans Symbols"/>
              <a:buChar char="❑"/>
            </a:pPr>
            <a:r>
              <a:rPr lang="en-US" sz="2600" dirty="0"/>
              <a:t>Utilize strategies to address loss and grief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Overview of Legislative Requirements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HATT">
      <a:dk1>
        <a:srgbClr val="313534"/>
      </a:dk1>
      <a:lt1>
        <a:srgbClr val="FFFFFF"/>
      </a:lt1>
      <a:dk2>
        <a:srgbClr val="69726F"/>
      </a:dk2>
      <a:lt2>
        <a:srgbClr val="E0E9E7"/>
      </a:lt2>
      <a:accent1>
        <a:srgbClr val="08B89D"/>
      </a:accent1>
      <a:accent2>
        <a:srgbClr val="BF2625"/>
      </a:accent2>
      <a:accent3>
        <a:srgbClr val="F15F43"/>
      </a:accent3>
      <a:accent4>
        <a:srgbClr val="A7DAD2"/>
      </a:accent4>
      <a:accent5>
        <a:srgbClr val="08B89D"/>
      </a:accent5>
      <a:accent6>
        <a:srgbClr val="F15F43"/>
      </a:accent6>
      <a:hlink>
        <a:srgbClr val="BF2625"/>
      </a:hlink>
      <a:folHlink>
        <a:srgbClr val="F15F4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1466</Words>
  <Application>Microsoft Macintosh PowerPoint</Application>
  <PresentationFormat>Widescreen</PresentationFormat>
  <Paragraphs>207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Courier New</vt:lpstr>
      <vt:lpstr>Noto Sans Symbols</vt:lpstr>
      <vt:lpstr>Calibri</vt:lpstr>
      <vt:lpstr>Arial</vt:lpstr>
      <vt:lpstr>1_Office Theme</vt:lpstr>
      <vt:lpstr>One Year Later: Lessons Learned from the COVID-19 Public Health Emergency </vt:lpstr>
      <vt:lpstr>How to Ask a Question</vt:lpstr>
      <vt:lpstr>Can You Hear Us?</vt:lpstr>
      <vt:lpstr>Agenda</vt:lpstr>
      <vt:lpstr>Planning CHATT: A HRSA-supported Cooperative Agreement (U69HA39085)</vt:lpstr>
      <vt:lpstr>Webinar Presenters</vt:lpstr>
      <vt:lpstr>Webinar Presenters</vt:lpstr>
      <vt:lpstr>Objectives</vt:lpstr>
      <vt:lpstr>Overview of Legislative Requirements</vt:lpstr>
      <vt:lpstr>Legislative Requirements of Planning Councils/Planning Bodies</vt:lpstr>
      <vt:lpstr>Legislative Requirements of Planning Councils/Planning Bodies (continued)</vt:lpstr>
      <vt:lpstr>Resource</vt:lpstr>
      <vt:lpstr>Quick Reference for Planning Council Support (PCS) Staff: Legislative Requirements for Planning Councils/Bodies, with HRSA/HAB Definitions, Clarifications, and Expectations</vt:lpstr>
      <vt:lpstr>Challenges and Successes with Meeting Legislative Requirements</vt:lpstr>
      <vt:lpstr>Which legislative requirement(s) are you most proud of meeting, despite the difficulties presented by COVID-19? </vt:lpstr>
      <vt:lpstr>New York</vt:lpstr>
      <vt:lpstr>Dallas</vt:lpstr>
      <vt:lpstr>PC/PB, Recipients, and PCS Adjustments</vt:lpstr>
      <vt:lpstr>What adjustments did the PCS, RWHAP Part A Recipient, or PC/PB members have to make during the emergency?</vt:lpstr>
      <vt:lpstr>New York</vt:lpstr>
      <vt:lpstr>Dallas</vt:lpstr>
      <vt:lpstr>Resources</vt:lpstr>
      <vt:lpstr>Bylaws Provisions That Facilitate PC/PB Operations in an Emergency</vt:lpstr>
      <vt:lpstr>Remote Meetings: Tips for PC/PBs</vt:lpstr>
      <vt:lpstr>Connectivity for PC/PB Members during the COVID-19 Emergency: Tips for PCS Staff</vt:lpstr>
      <vt:lpstr>Have you made any adjustments that you think will be beneficial to continue once the COVID-19 pandemic is over? </vt:lpstr>
      <vt:lpstr>Future PC/PB Efforts</vt:lpstr>
      <vt:lpstr>If you were talking to a peer in another jurisdiction, what would you share with them about your experience this past year?</vt:lpstr>
      <vt:lpstr>Coping with Grief and Loss During COVID-19</vt:lpstr>
      <vt:lpstr>Identifying Grief</vt:lpstr>
      <vt:lpstr>Grief and Loss During COVID-19</vt:lpstr>
      <vt:lpstr>Experiencing HIV and COVID-19</vt:lpstr>
      <vt:lpstr>Signs of Grief</vt:lpstr>
      <vt:lpstr>Talking with PC/PB Members About Grief and Loss</vt:lpstr>
      <vt:lpstr>Talking with PC/PB Members About Grief and Loss</vt:lpstr>
      <vt:lpstr>Special Thank You</vt:lpstr>
      <vt:lpstr>Wrap-Up &amp; Key Takeaways</vt:lpstr>
      <vt:lpstr>Questions and Answers</vt:lpstr>
      <vt:lpstr>PowerPoint Presentation</vt:lpstr>
      <vt:lpstr>Thank You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Year Later: Lessons Learned from the COVID-19 Public Health Emergency</dc:title>
  <dc:creator>Jamal Refuge</dc:creator>
  <cp:lastModifiedBy>Amanda MacEvitt</cp:lastModifiedBy>
  <cp:revision>18</cp:revision>
  <dcterms:modified xsi:type="dcterms:W3CDTF">2021-03-11T15:42:02Z</dcterms:modified>
</cp:coreProperties>
</file>