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10"/>
  </p:notesMasterIdLst>
  <p:sldIdLst>
    <p:sldId id="263" r:id="rId3"/>
    <p:sldId id="264" r:id="rId4"/>
    <p:sldId id="265" r:id="rId5"/>
    <p:sldId id="266" r:id="rId6"/>
    <p:sldId id="267" r:id="rId7"/>
    <p:sldId id="268"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6134" autoAdjust="0"/>
  </p:normalViewPr>
  <p:slideViewPr>
    <p:cSldViewPr snapToGrid="0">
      <p:cViewPr varScale="1">
        <p:scale>
          <a:sx n="67" d="100"/>
          <a:sy n="67" d="100"/>
        </p:scale>
        <p:origin x="3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4791A5-92BA-4235-9B63-7F08FBB24C90}" type="datetimeFigureOut">
              <a:rPr lang="en-US" smtClean="0"/>
              <a:t>1/22/2020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15ADDA-9463-4FDC-AB70-C650619AE36D}" type="slidenum">
              <a:rPr lang="en-US" smtClean="0"/>
              <a:t>‹#›</a:t>
            </a:fld>
            <a:endParaRPr lang="en-US"/>
          </a:p>
        </p:txBody>
      </p:sp>
    </p:spTree>
    <p:extLst>
      <p:ext uri="{BB962C8B-B14F-4D97-AF65-F5344CB8AC3E}">
        <p14:creationId xmlns:p14="http://schemas.microsoft.com/office/powerpoint/2010/main" val="2813374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9F4138E-6FDA-4EF5-AABF-7F083285347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a16="http://schemas.microsoft.com/office/drawing/2014/main" xmlns=""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xmlns="" id="{1A13BFE0-2CC4-4C01-AD7A-2C042A8EAFF5}"/>
              </a:ext>
            </a:extLst>
          </p:cNvPr>
          <p:cNvSpPr>
            <a:spLocks noGrp="1" noChangeArrowheads="1"/>
          </p:cNvSpPr>
          <p:nvPr>
            <p:ph type="body" idx="1"/>
          </p:nvPr>
        </p:nvSpPr>
        <p:spPr/>
        <p:txBody>
          <a:bodyPr/>
          <a:lstStyle/>
          <a:p>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24143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2</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Welcome participants and review </a:t>
            </a:r>
            <a:r>
              <a:rPr lang="en-US" dirty="0" smtClean="0"/>
              <a:t>the objectives</a:t>
            </a:r>
            <a:r>
              <a:rPr lang="en-US" dirty="0"/>
              <a:t>. </a:t>
            </a:r>
            <a:endParaRPr lang="en-US" altLang="en-US" dirty="0">
              <a:ea typeface="Osaka" pitchFamily="-64" charset="-128"/>
            </a:endParaRPr>
          </a:p>
        </p:txBody>
      </p:sp>
    </p:spTree>
    <p:extLst>
      <p:ext uri="{BB962C8B-B14F-4D97-AF65-F5344CB8AC3E}">
        <p14:creationId xmlns:p14="http://schemas.microsoft.com/office/powerpoint/2010/main" val="543162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3</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dirty="0"/>
              <a:t>Ask for a volunteer to read the quote</a:t>
            </a:r>
            <a:r>
              <a:rPr lang="en-US" dirty="0" smtClean="0"/>
              <a:t>.</a:t>
            </a:r>
          </a:p>
          <a:p>
            <a:endParaRPr lang="en-US" dirty="0"/>
          </a:p>
          <a:p>
            <a:pPr rtl="0"/>
            <a:r>
              <a:rPr lang="en-US" sz="1200" b="0" i="0" u="none" strike="noStrike" kern="1200" dirty="0">
                <a:solidFill>
                  <a:schemeClr val="tx1"/>
                </a:solidFill>
                <a:effectLst/>
                <a:latin typeface="+mn-lt"/>
                <a:ea typeface="+mn-ea"/>
                <a:cs typeface="+mn-cs"/>
              </a:rPr>
              <a:t>Ask, “What does this quote mean to you? How can conflict be a source of personal and professional growth?  Would someone like to share an experience that would serve as an example?”</a:t>
            </a:r>
            <a:endParaRPr lang="en-US" b="0" dirty="0">
              <a:effectLst/>
            </a:endParaRPr>
          </a:p>
          <a:p>
            <a:r>
              <a:rPr lang="en-US" dirty="0"/>
              <a:t/>
            </a:r>
            <a:br>
              <a:rPr lang="en-US" dirty="0"/>
            </a:br>
            <a:endParaRPr lang="en-US" dirty="0"/>
          </a:p>
        </p:txBody>
      </p:sp>
    </p:spTree>
    <p:extLst>
      <p:ext uri="{BB962C8B-B14F-4D97-AF65-F5344CB8AC3E}">
        <p14:creationId xmlns:p14="http://schemas.microsoft.com/office/powerpoint/2010/main" val="1107298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4</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rtl="0"/>
            <a:r>
              <a:rPr lang="en-US" sz="1200" b="0" i="0" u="none" strike="noStrike" kern="1200" dirty="0">
                <a:solidFill>
                  <a:schemeClr val="tx1"/>
                </a:solidFill>
                <a:effectLst/>
                <a:latin typeface="+mn-lt"/>
                <a:ea typeface="+mn-ea"/>
                <a:cs typeface="+mn-cs"/>
              </a:rPr>
              <a:t>Provide handout or use a flipchart sheet with two columns labeled Rewards and Challenges </a:t>
            </a:r>
            <a:endParaRPr lang="en-US" b="0" dirty="0">
              <a:effectLst/>
            </a:endParaRP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Ask participants to take a couple of minutes to reflect on the following question: What are the differences between supervising CHWs and supervising other staff?</a:t>
            </a:r>
            <a:endParaRPr lang="en-US" b="0" dirty="0">
              <a:effectLst/>
            </a:endParaRPr>
          </a:p>
          <a:p>
            <a:pPr rtl="0"/>
            <a:r>
              <a:rPr lang="en-US" b="0" dirty="0">
                <a:effectLst/>
              </a:rPr>
              <a:t/>
            </a:r>
            <a:br>
              <a:rPr lang="en-US" b="0" dirty="0">
                <a:effectLst/>
              </a:rPr>
            </a:br>
            <a:r>
              <a:rPr lang="en-US" sz="1200" b="0" i="0" u="none" strike="noStrike" kern="1200" dirty="0">
                <a:solidFill>
                  <a:schemeClr val="tx1"/>
                </a:solidFill>
                <a:effectLst/>
                <a:latin typeface="+mn-lt"/>
                <a:ea typeface="+mn-ea"/>
                <a:cs typeface="+mn-cs"/>
              </a:rPr>
              <a:t>Next: Divide participants into groups and ask them to list different rewards on their handout or flip chart sheet. Do the same for challenges. Facilitate </a:t>
            </a:r>
            <a:r>
              <a:rPr lang="en-US" sz="1200" b="0" i="0" u="none" strike="noStrike" kern="1200" dirty="0" smtClean="0">
                <a:solidFill>
                  <a:schemeClr val="tx1"/>
                </a:solidFill>
                <a:effectLst/>
                <a:latin typeface="+mn-lt"/>
                <a:ea typeface="+mn-ea"/>
                <a:cs typeface="+mn-cs"/>
              </a:rPr>
              <a:t>discussion using the examples below if</a:t>
            </a:r>
            <a:r>
              <a:rPr lang="en-US" sz="1200" b="0" i="0" u="none" strike="noStrike" kern="1200" baseline="0" dirty="0" smtClean="0">
                <a:solidFill>
                  <a:schemeClr val="tx1"/>
                </a:solidFill>
                <a:effectLst/>
                <a:latin typeface="+mn-lt"/>
                <a:ea typeface="+mn-ea"/>
                <a:cs typeface="+mn-cs"/>
              </a:rPr>
              <a:t> needed</a:t>
            </a:r>
            <a:r>
              <a:rPr lang="en-US" sz="1200" b="0" i="0" u="none" strike="noStrike" kern="1200" dirty="0" smtClean="0">
                <a:solidFill>
                  <a:schemeClr val="tx1"/>
                </a:solidFill>
                <a:effectLst/>
                <a:latin typeface="+mn-lt"/>
                <a:ea typeface="+mn-ea"/>
                <a:cs typeface="+mn-cs"/>
              </a:rPr>
              <a:t>.</a:t>
            </a:r>
            <a:endParaRPr lang="en-US" b="0" dirty="0">
              <a:effectLst/>
            </a:endParaRPr>
          </a:p>
          <a:p>
            <a:r>
              <a:rPr lang="en-US" dirty="0"/>
              <a:t/>
            </a:r>
            <a:br>
              <a:rPr lang="en-US" dirty="0"/>
            </a:br>
            <a:r>
              <a:rPr lang="en-US" b="0" dirty="0" smtClean="0">
                <a:latin typeface="Calibri" panose="020F0502020204030204" pitchFamily="34" charset="0"/>
                <a:ea typeface="Calibri" panose="020F0502020204030204" pitchFamily="34" charset="0"/>
                <a:cs typeface="Times New Roman" panose="02020603050405020304" pitchFamily="18" charset="0"/>
              </a:rPr>
              <a:t>Rewards</a:t>
            </a:r>
            <a:r>
              <a:rPr lang="en-US" b="1" dirty="0">
                <a:latin typeface="Calibri" panose="020F0502020204030204" pitchFamily="34" charset="0"/>
                <a:ea typeface="Calibri" panose="020F0502020204030204" pitchFamily="34" charset="0"/>
                <a:cs typeface="Times New Roman" panose="02020603050405020304" pitchFamily="18" charset="0"/>
              </a:rPr>
              <a:t> </a:t>
            </a:r>
          </a:p>
          <a:p>
            <a:pPr marL="171450" indent="-171450">
              <a:buFont typeface="Arial" panose="020B0604020202020204" pitchFamily="34" charset="0"/>
              <a:buChar char="•"/>
            </a:pPr>
            <a:r>
              <a:rPr lang="en-US" dirty="0"/>
              <a:t>Better patient experience</a:t>
            </a:r>
          </a:p>
          <a:p>
            <a:pPr marL="171450" indent="-171450">
              <a:buFont typeface="Arial" panose="020B0604020202020204" pitchFamily="34" charset="0"/>
              <a:buChar char="•"/>
            </a:pPr>
            <a:r>
              <a:rPr lang="en-US" dirty="0"/>
              <a:t>Community representation</a:t>
            </a:r>
          </a:p>
          <a:p>
            <a:pPr marL="171450" indent="-171450">
              <a:buFont typeface="Arial" panose="020B0604020202020204" pitchFamily="34" charset="0"/>
              <a:buChar char="•"/>
            </a:pPr>
            <a:r>
              <a:rPr lang="en-US" dirty="0"/>
              <a:t>Cultural competency for rest of staff</a:t>
            </a:r>
          </a:p>
          <a:p>
            <a:pPr marL="171450" indent="-171450">
              <a:buFont typeface="Arial" panose="020B0604020202020204" pitchFamily="34" charset="0"/>
              <a:buChar char="•"/>
            </a:pPr>
            <a:r>
              <a:rPr lang="en-US" dirty="0"/>
              <a:t>Improved </a:t>
            </a:r>
            <a:r>
              <a:rPr lang="en-US" dirty="0" smtClean="0"/>
              <a:t>outcomes</a:t>
            </a:r>
          </a:p>
          <a:p>
            <a:pPr marL="171450" indent="-171450">
              <a:buFont typeface="Arial" panose="020B0604020202020204" pitchFamily="34" charset="0"/>
              <a:buChar char="•"/>
            </a:pPr>
            <a:r>
              <a:rPr lang="en-US" dirty="0" smtClean="0"/>
              <a:t>Committed to client</a:t>
            </a:r>
            <a:r>
              <a:rPr lang="en-US" baseline="0" dirty="0" smtClean="0"/>
              <a:t> and social change</a:t>
            </a:r>
          </a:p>
          <a:p>
            <a:pPr marL="171450" indent="-171450">
              <a:buFont typeface="Arial" panose="020B0604020202020204" pitchFamily="34" charset="0"/>
              <a:buChar char="•"/>
            </a:pPr>
            <a:r>
              <a:rPr lang="en-US" baseline="0" dirty="0" smtClean="0"/>
              <a:t>Shared life experiences with clients </a:t>
            </a:r>
          </a:p>
          <a:p>
            <a:pPr marL="171450" indent="-171450">
              <a:buFont typeface="Arial" panose="020B0604020202020204" pitchFamily="34" charset="0"/>
              <a:buChar char="•"/>
            </a:pPr>
            <a:r>
              <a:rPr lang="en-US" baseline="0" dirty="0" smtClean="0"/>
              <a:t>Part of the community that the agency serves/Knows the community</a:t>
            </a:r>
          </a:p>
          <a:p>
            <a:pPr marL="171450" indent="-171450">
              <a:buFont typeface="Arial" panose="020B0604020202020204" pitchFamily="34" charset="0"/>
              <a:buChar char="•"/>
            </a:pPr>
            <a:r>
              <a:rPr lang="en-US" baseline="0" dirty="0" smtClean="0"/>
              <a:t>Advocates for clients </a:t>
            </a:r>
          </a:p>
          <a:p>
            <a:pPr marL="171450" indent="-171450">
              <a:buFont typeface="Arial" panose="020B0604020202020204" pitchFamily="34" charset="0"/>
              <a:buChar char="•"/>
            </a:pPr>
            <a:r>
              <a:rPr lang="en-US" baseline="0" dirty="0" smtClean="0"/>
              <a:t>Knows resources in the community</a:t>
            </a:r>
          </a:p>
          <a:p>
            <a:pPr marL="171450" indent="-171450">
              <a:buFont typeface="Arial" panose="020B0604020202020204" pitchFamily="34" charset="0"/>
              <a:buChar char="•"/>
            </a:pPr>
            <a:r>
              <a:rPr lang="en-US" baseline="0" dirty="0" smtClean="0"/>
              <a:t>Bridges clinic and community </a:t>
            </a:r>
            <a:endParaRPr lang="en-US" dirty="0"/>
          </a:p>
          <a:p>
            <a:pPr>
              <a:spcAft>
                <a:spcPts val="1223"/>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spcAft>
                <a:spcPts val="1223"/>
              </a:spcAft>
            </a:pPr>
            <a:r>
              <a:rPr lang="en-US" b="0" dirty="0">
                <a:latin typeface="Calibri" panose="020F0502020204030204" pitchFamily="34" charset="0"/>
                <a:ea typeface="Calibri" panose="020F0502020204030204" pitchFamily="34" charset="0"/>
                <a:cs typeface="Times New Roman" panose="02020603050405020304" pitchFamily="18" charset="0"/>
              </a:rPr>
              <a:t>Challenges:</a:t>
            </a:r>
          </a:p>
          <a:p>
            <a:pPr marL="171450" indent="-171450">
              <a:spcAft>
                <a:spcPts val="1223"/>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Could identify</a:t>
            </a:r>
            <a:r>
              <a:rPr lang="en-US" baseline="0" dirty="0" smtClean="0">
                <a:latin typeface="Calibri" panose="020F0502020204030204" pitchFamily="34" charset="0"/>
                <a:ea typeface="Calibri" panose="020F0502020204030204" pitchFamily="34" charset="0"/>
                <a:cs typeface="Times New Roman" panose="02020603050405020304" pitchFamily="18" charset="0"/>
              </a:rPr>
              <a:t> as a client rather than staff </a:t>
            </a:r>
          </a:p>
          <a:p>
            <a:pPr marL="171450" indent="-171450">
              <a:spcAft>
                <a:spcPts val="1223"/>
              </a:spcAft>
              <a:buFont typeface="Arial" panose="020B0604020202020204" pitchFamily="34" charset="0"/>
              <a:buChar char="•"/>
            </a:pPr>
            <a:r>
              <a:rPr lang="en-US" baseline="0" dirty="0" smtClean="0">
                <a:latin typeface="Calibri" panose="020F0502020204030204" pitchFamily="34" charset="0"/>
                <a:ea typeface="Calibri" panose="020F0502020204030204" pitchFamily="34" charset="0"/>
                <a:cs typeface="Times New Roman" panose="02020603050405020304" pitchFamily="18" charset="0"/>
              </a:rPr>
              <a:t>Boundaries are challenging</a:t>
            </a:r>
          </a:p>
          <a:p>
            <a:pPr marL="171450" indent="-171450">
              <a:spcAft>
                <a:spcPts val="1223"/>
              </a:spcAft>
              <a:buFont typeface="Arial" panose="020B0604020202020204" pitchFamily="34" charset="0"/>
              <a:buChar char="•"/>
            </a:pPr>
            <a:r>
              <a:rPr lang="en-US" baseline="0" dirty="0" smtClean="0">
                <a:latin typeface="Calibri" panose="020F0502020204030204" pitchFamily="34" charset="0"/>
                <a:ea typeface="Calibri" panose="020F0502020204030204" pitchFamily="34" charset="0"/>
                <a:cs typeface="Times New Roman" panose="02020603050405020304" pitchFamily="18" charset="0"/>
              </a:rPr>
              <a:t>Lack of understanding of the role of the CHW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spcAft>
                <a:spcPts val="1223"/>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Can </a:t>
            </a:r>
            <a:r>
              <a:rPr lang="en-US" dirty="0">
                <a:latin typeface="Calibri" panose="020F0502020204030204" pitchFamily="34" charset="0"/>
                <a:ea typeface="Calibri" panose="020F0502020204030204" pitchFamily="34" charset="0"/>
                <a:cs typeface="Times New Roman" panose="02020603050405020304" pitchFamily="18" charset="0"/>
              </a:rPr>
              <a:t>have lower level of education and training</a:t>
            </a:r>
          </a:p>
          <a:p>
            <a:pPr marL="171450" indent="-171450">
              <a:spcAft>
                <a:spcPts val="1223"/>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CHWs can work in </a:t>
            </a:r>
            <a:r>
              <a:rPr lang="en-US" dirty="0" smtClean="0">
                <a:latin typeface="Calibri" panose="020F0502020204030204" pitchFamily="34" charset="0"/>
                <a:ea typeface="Calibri" panose="020F0502020204030204" pitchFamily="34" charset="0"/>
                <a:cs typeface="Times New Roman" panose="02020603050405020304" pitchFamily="18" charset="0"/>
              </a:rPr>
              <a:t>isolation/challenge to integrate into the care</a:t>
            </a:r>
            <a:r>
              <a:rPr lang="en-US" baseline="0" dirty="0" smtClean="0">
                <a:latin typeface="Calibri" panose="020F0502020204030204" pitchFamily="34" charset="0"/>
                <a:ea typeface="Calibri" panose="020F0502020204030204" pitchFamily="34" charset="0"/>
                <a:cs typeface="Times New Roman" panose="02020603050405020304" pitchFamily="18" charset="0"/>
              </a:rPr>
              <a:t> team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71450" indent="-171450">
              <a:spcAft>
                <a:spcPts val="1223"/>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Clients and other staff can disparage CHW for not being “real” health workers</a:t>
            </a:r>
          </a:p>
          <a:p>
            <a:pPr marL="171450" indent="-171450">
              <a:spcAft>
                <a:spcPts val="1223"/>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High levels of attrition and burnout</a:t>
            </a:r>
          </a:p>
          <a:p>
            <a:pPr marL="171450" indent="-171450">
              <a:spcAft>
                <a:spcPts val="1223"/>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Not enough time to supervise properly</a:t>
            </a:r>
          </a:p>
          <a:p>
            <a:pPr marL="171450" indent="-171450">
              <a:spcAft>
                <a:spcPts val="1223"/>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CHW may not be used to constructive </a:t>
            </a:r>
            <a:r>
              <a:rPr lang="en-US" dirty="0" smtClean="0">
                <a:latin typeface="Calibri" panose="020F0502020204030204" pitchFamily="34" charset="0"/>
                <a:ea typeface="Calibri" panose="020F0502020204030204" pitchFamily="34" charset="0"/>
                <a:cs typeface="Times New Roman" panose="02020603050405020304" pitchFamily="18" charset="0"/>
              </a:rPr>
              <a:t>feedback</a:t>
            </a:r>
          </a:p>
          <a:p>
            <a:pPr marL="171450" indent="-171450">
              <a:spcAft>
                <a:spcPts val="1223"/>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Challenges</a:t>
            </a:r>
            <a:r>
              <a:rPr lang="en-US" baseline="0" dirty="0" smtClean="0">
                <a:latin typeface="Calibri" panose="020F0502020204030204" pitchFamily="34" charset="0"/>
                <a:ea typeface="Calibri" panose="020F0502020204030204" pitchFamily="34" charset="0"/>
                <a:cs typeface="Times New Roman" panose="02020603050405020304" pitchFamily="18" charset="0"/>
              </a:rPr>
              <a:t> bridging systems (clinic and other agencies)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3067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5</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dirty="0" smtClean="0"/>
              <a:t>In continuing with our discussion about the differences of supervising CHWs compared to other staff, and the rewards and challenges of supervising CHWs</a:t>
            </a:r>
            <a:r>
              <a:rPr lang="en-US" dirty="0" smtClean="0">
                <a:sym typeface="Wingdings" panose="05000000000000000000" pitchFamily="2" charset="2"/>
              </a:rPr>
              <a:t>, let’s think about the factors that contribute to these differences.</a:t>
            </a:r>
          </a:p>
          <a:p>
            <a:r>
              <a:rPr lang="en-US" b="0" dirty="0" smtClean="0"/>
              <a:t>Recognize </a:t>
            </a:r>
            <a:r>
              <a:rPr lang="en-US" b="0" dirty="0"/>
              <a:t>the importance of the cultural and experiential contexts that shape the supervisory relationship with CHWs. </a:t>
            </a:r>
            <a:endParaRPr lang="en-US" b="0" dirty="0" smtClean="0"/>
          </a:p>
          <a:p>
            <a:endParaRPr lang="en-US" b="0" dirty="0"/>
          </a:p>
          <a:p>
            <a:pPr marL="0" indent="0">
              <a:buFont typeface="Arial" panose="020B0604020202020204" pitchFamily="34" charset="0"/>
              <a:buNone/>
            </a:pPr>
            <a:r>
              <a:rPr lang="en-US" dirty="0"/>
              <a:t>Facilitate discussion on the implications of culture and life experience.</a:t>
            </a:r>
          </a:p>
          <a:p>
            <a:pPr marL="0" indent="0">
              <a:buFont typeface="Arial" panose="020B0604020202020204" pitchFamily="34" charset="0"/>
              <a:buNone/>
            </a:pPr>
            <a:endParaRPr lang="en-US" dirty="0" smtClean="0">
              <a:sym typeface="Wingdings" panose="05000000000000000000" pitchFamily="2" charset="2"/>
            </a:endParaRPr>
          </a:p>
          <a:p>
            <a:pPr marL="0" indent="0">
              <a:buFont typeface="Arial" panose="020B0604020202020204" pitchFamily="34" charset="0"/>
              <a:buNone/>
            </a:pPr>
            <a:r>
              <a:rPr lang="en-US" dirty="0" smtClean="0">
                <a:sym typeface="Wingdings" panose="05000000000000000000" pitchFamily="2" charset="2"/>
              </a:rPr>
              <a:t>Having </a:t>
            </a:r>
            <a:r>
              <a:rPr lang="en-US" dirty="0">
                <a:sym typeface="Wingdings" panose="05000000000000000000" pitchFamily="2" charset="2"/>
              </a:rPr>
              <a:t>a diverse workforce that reflects the makeup of an organization’s client base is an important aspect of care. However, as supervisors, we may not have the same background or life experiences as other team members. Let’s look at the “stumbling blocks to understanding</a:t>
            </a:r>
            <a:r>
              <a:rPr lang="en-US" dirty="0" smtClean="0">
                <a:sym typeface="Wingdings" panose="05000000000000000000" pitchFamily="2" charset="2"/>
              </a:rPr>
              <a:t>.”</a:t>
            </a:r>
          </a:p>
          <a:p>
            <a:pPr marL="0" indent="0">
              <a:buFont typeface="Arial" panose="020B0604020202020204" pitchFamily="34" charset="0"/>
              <a:buNone/>
            </a:pPr>
            <a:endParaRPr lang="en-US" dirty="0">
              <a:sym typeface="Wingdings" panose="05000000000000000000" pitchFamily="2" charset="2"/>
            </a:endParaRPr>
          </a:p>
          <a:p>
            <a:pPr marL="0" indent="0">
              <a:buFont typeface="Arial" panose="020B0604020202020204" pitchFamily="34" charset="0"/>
              <a:buNone/>
            </a:pPr>
            <a:r>
              <a:rPr lang="en-US" dirty="0" smtClean="0">
                <a:sym typeface="Wingdings" panose="05000000000000000000" pitchFamily="2" charset="2"/>
              </a:rPr>
              <a:t>Ask, “Can </a:t>
            </a:r>
            <a:r>
              <a:rPr lang="en-US" dirty="0">
                <a:sym typeface="Wingdings" panose="05000000000000000000" pitchFamily="2" charset="2"/>
              </a:rPr>
              <a:t>someone provide an example of a difference in culture and how that might affect a work situation</a:t>
            </a:r>
            <a:r>
              <a:rPr lang="en-US" dirty="0" smtClean="0">
                <a:sym typeface="Wingdings" panose="05000000000000000000" pitchFamily="2" charset="2"/>
              </a:rPr>
              <a:t>?” </a:t>
            </a:r>
            <a:r>
              <a:rPr lang="en-US" dirty="0">
                <a:sym typeface="Wingdings" panose="05000000000000000000" pitchFamily="2" charset="2"/>
              </a:rPr>
              <a:t>(Example – some cultures value the team over the individual</a:t>
            </a:r>
            <a:r>
              <a:rPr lang="en-US" dirty="0" smtClean="0">
                <a:sym typeface="Wingdings" panose="05000000000000000000" pitchFamily="2" charset="2"/>
              </a:rPr>
              <a:t>)</a:t>
            </a:r>
          </a:p>
          <a:p>
            <a:pPr marL="0" indent="0">
              <a:buFont typeface="Arial" panose="020B0604020202020204" pitchFamily="34" charset="0"/>
              <a:buNone/>
            </a:pPr>
            <a:endParaRPr lang="en-US" dirty="0">
              <a:sym typeface="Wingdings" panose="05000000000000000000" pitchFamily="2" charset="2"/>
            </a:endParaRPr>
          </a:p>
          <a:p>
            <a:pPr marL="0" indent="0">
              <a:buFont typeface="Arial" panose="020B0604020202020204" pitchFamily="34" charset="0"/>
              <a:buNone/>
            </a:pPr>
            <a:r>
              <a:rPr lang="en-US" dirty="0">
                <a:sym typeface="Wingdings" panose="05000000000000000000" pitchFamily="2" charset="2"/>
              </a:rPr>
              <a:t>Ask if someone would pick another item from the list and provide an example of how it affects understanding. Depending on time, repeat this process to facilitate dialogue.</a:t>
            </a:r>
          </a:p>
          <a:p>
            <a:pPr marL="0" indent="0">
              <a:buFont typeface="Arial" panose="020B0604020202020204" pitchFamily="34" charset="0"/>
              <a:buNone/>
            </a:pPr>
            <a:endParaRPr lang="en-US" dirty="0" smtClean="0">
              <a:sym typeface="Wingdings" panose="05000000000000000000" pitchFamily="2" charset="2"/>
            </a:endParaRPr>
          </a:p>
          <a:p>
            <a:pPr marL="0" indent="0">
              <a:buFont typeface="Arial" panose="020B0604020202020204" pitchFamily="34" charset="0"/>
              <a:buNone/>
            </a:pPr>
            <a:r>
              <a:rPr lang="en-US" dirty="0" smtClean="0">
                <a:sym typeface="Wingdings" panose="05000000000000000000" pitchFamily="2" charset="2"/>
              </a:rPr>
              <a:t>Look </a:t>
            </a:r>
            <a:r>
              <a:rPr lang="en-US" dirty="0">
                <a:sym typeface="Wingdings" panose="05000000000000000000" pitchFamily="2" charset="2"/>
              </a:rPr>
              <a:t>at the next block in the table on culturally aware and insight-oriented supervisors. How can having knowledge of different cultures, ethnicity, gender, etc. represented in our staff help us, as supervisors, increase trust and cooperation between us and a CHW and between a CHW and the rest of the staff? Consider writing down ideas on a flip chart page under the heading “trust and cooperation.” Repeat this process with each statement. </a:t>
            </a:r>
            <a:endParaRPr lang="en-US" dirty="0" smtClean="0">
              <a:sym typeface="Wingdings" panose="05000000000000000000" pitchFamily="2" charset="2"/>
            </a:endParaRPr>
          </a:p>
          <a:p>
            <a:pPr marL="0" indent="0">
              <a:buFont typeface="Arial" panose="020B0604020202020204" pitchFamily="34" charset="0"/>
              <a:buNone/>
            </a:pPr>
            <a:endParaRPr lang="en-US" dirty="0">
              <a:sym typeface="Wingdings" panose="05000000000000000000" pitchFamily="2" charset="2"/>
            </a:endParaRPr>
          </a:p>
          <a:p>
            <a:pPr marL="0" indent="0">
              <a:buFont typeface="Arial" panose="020B0604020202020204" pitchFamily="34" charset="0"/>
              <a:buNone/>
            </a:pPr>
            <a:r>
              <a:rPr lang="en-US" dirty="0">
                <a:sym typeface="Wingdings" panose="05000000000000000000" pitchFamily="2" charset="2"/>
              </a:rPr>
              <a:t>Optional activity: Divide participants into groups to discuss each bullet point and write down ideas, then share back with the large group. </a:t>
            </a:r>
          </a:p>
          <a:p>
            <a:endParaRPr lang="en-US" dirty="0"/>
          </a:p>
        </p:txBody>
      </p:sp>
    </p:spTree>
    <p:extLst>
      <p:ext uri="{BB962C8B-B14F-4D97-AF65-F5344CB8AC3E}">
        <p14:creationId xmlns:p14="http://schemas.microsoft.com/office/powerpoint/2010/main" val="3303076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6</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baseline="0" dirty="0" smtClean="0"/>
              <a:t>Ask </a:t>
            </a:r>
            <a:r>
              <a:rPr lang="en-US" baseline="0" dirty="0"/>
              <a:t>for a volunteer to reach each role and accompanying skill. </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Ask </a:t>
            </a:r>
            <a:r>
              <a:rPr lang="en-US" sz="1200" kern="1200" dirty="0">
                <a:solidFill>
                  <a:schemeClr val="tx1"/>
                </a:solidFill>
                <a:effectLst/>
                <a:latin typeface="+mn-lt"/>
                <a:ea typeface="+mn-ea"/>
                <a:cs typeface="+mn-cs"/>
              </a:rPr>
              <a:t>participants, “Given our conversations so far, why are these skills important as we supervise CHWs?”</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Key Talking Point: A </a:t>
            </a:r>
            <a:r>
              <a:rPr lang="en-US" sz="1200" kern="1200" dirty="0">
                <a:solidFill>
                  <a:schemeClr val="tx1"/>
                </a:solidFill>
                <a:effectLst/>
                <a:latin typeface="+mn-lt"/>
                <a:ea typeface="+mn-ea"/>
                <a:cs typeface="+mn-cs"/>
              </a:rPr>
              <a:t>supervisor/manager must wear multiple hats. Here is a list of some common roles that supervisors carry out and examples of skills that are needed to carry out these different roles. Which of these skills do you possess now that have helped you, or will help you as a supervisor of CHWs? What skills would you like to further develop</a:t>
            </a:r>
            <a:r>
              <a:rPr lang="en-US" sz="1200" kern="1200" dirty="0" smtClean="0">
                <a:solidFill>
                  <a:schemeClr val="tx1"/>
                </a:solidFill>
                <a:effectLst/>
                <a:latin typeface="+mn-lt"/>
                <a:ea typeface="+mn-ea"/>
                <a:cs typeface="+mn-cs"/>
              </a:rPr>
              <a: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Remember – just as clients look to CHWs for positive support, guidance, knowledge and hope, so do CHWs look to you.</a:t>
            </a:r>
          </a:p>
          <a:p>
            <a:endParaRPr lang="en-US" dirty="0"/>
          </a:p>
        </p:txBody>
      </p:sp>
    </p:spTree>
    <p:extLst>
      <p:ext uri="{BB962C8B-B14F-4D97-AF65-F5344CB8AC3E}">
        <p14:creationId xmlns:p14="http://schemas.microsoft.com/office/powerpoint/2010/main" val="1134046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a:defRPr/>
            </a:pPr>
            <a:fld id="{032340AB-CFCC-4D52-AA5F-218574E7A98E}" type="slidenum">
              <a:rPr lang="en-US" altLang="en-US" sz="1200" smtClean="0"/>
              <a:pPr>
                <a:defRPr/>
              </a:pPr>
              <a:t>7</a:t>
            </a:fld>
            <a:endParaRPr lang="en-US" altLang="en-US" sz="1200"/>
          </a:p>
        </p:txBody>
      </p:sp>
      <p:sp>
        <p:nvSpPr>
          <p:cNvPr id="7170" name="Rectangle 2">
            <a:extLst>
              <a:ext uri="{FF2B5EF4-FFF2-40B4-BE49-F238E27FC236}">
                <a16:creationId xmlns:a16="http://schemas.microsoft.com/office/drawing/2014/main" xmlns=""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xmlns="" id="{8A04BF81-4C5F-414D-9F1B-B6C220774B80}"/>
              </a:ext>
            </a:extLst>
          </p:cNvPr>
          <p:cNvSpPr>
            <a:spLocks noGrp="1" noChangeArrowheads="1"/>
          </p:cNvSpPr>
          <p:nvPr>
            <p:ph type="body" idx="1"/>
          </p:nvPr>
        </p:nvSpPr>
        <p:spPr/>
        <p:txBody>
          <a:bodyPr/>
          <a:lstStyle/>
          <a:p>
            <a:r>
              <a:rPr lang="en-US" dirty="0"/>
              <a:t>https://www.ted.com/talks/simon_sinek_why_good_leaders_make_you_feel_safe#t-699384 </a:t>
            </a:r>
          </a:p>
          <a:p>
            <a:endParaRPr lang="en-US" dirty="0"/>
          </a:p>
          <a:p>
            <a:r>
              <a:rPr lang="en-US" dirty="0" smtClean="0"/>
              <a:t>(12 minutes)</a:t>
            </a:r>
            <a:endParaRPr lang="en-US" dirty="0"/>
          </a:p>
        </p:txBody>
      </p:sp>
    </p:spTree>
    <p:extLst>
      <p:ext uri="{BB962C8B-B14F-4D97-AF65-F5344CB8AC3E}">
        <p14:creationId xmlns:p14="http://schemas.microsoft.com/office/powerpoint/2010/main" val="1906590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A40B6BF-0098-473A-A941-5239827CA20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5463D-DE6B-4FCC-BFD8-8011E465EBBE}" type="slidenum">
              <a:rPr lang="en-US" smtClean="0"/>
              <a:t>‹#›</a:t>
            </a:fld>
            <a:endParaRPr lang="en-US"/>
          </a:p>
        </p:txBody>
      </p:sp>
    </p:spTree>
    <p:extLst>
      <p:ext uri="{BB962C8B-B14F-4D97-AF65-F5344CB8AC3E}">
        <p14:creationId xmlns:p14="http://schemas.microsoft.com/office/powerpoint/2010/main" val="3673210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0B6BF-0098-473A-A941-5239827CA20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5463D-DE6B-4FCC-BFD8-8011E465EBBE}" type="slidenum">
              <a:rPr lang="en-US" smtClean="0"/>
              <a:t>‹#›</a:t>
            </a:fld>
            <a:endParaRPr lang="en-US"/>
          </a:p>
        </p:txBody>
      </p:sp>
    </p:spTree>
    <p:extLst>
      <p:ext uri="{BB962C8B-B14F-4D97-AF65-F5344CB8AC3E}">
        <p14:creationId xmlns:p14="http://schemas.microsoft.com/office/powerpoint/2010/main" val="3125720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0B6BF-0098-473A-A941-5239827CA20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5463D-DE6B-4FCC-BFD8-8011E465EBBE}" type="slidenum">
              <a:rPr lang="en-US" smtClean="0"/>
              <a:t>‹#›</a:t>
            </a:fld>
            <a:endParaRPr lang="en-US"/>
          </a:p>
        </p:txBody>
      </p:sp>
    </p:spTree>
    <p:extLst>
      <p:ext uri="{BB962C8B-B14F-4D97-AF65-F5344CB8AC3E}">
        <p14:creationId xmlns:p14="http://schemas.microsoft.com/office/powerpoint/2010/main" val="1492059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openingfooter_sized.jpg">
            <a:extLst>
              <a:ext uri="{FF2B5EF4-FFF2-40B4-BE49-F238E27FC236}">
                <a16:creationId xmlns:a16="http://schemas.microsoft.com/office/drawing/2014/main" xmlns="" id="{DEFB6662-7F0B-4308-B501-71688A8DC0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xmlns="" id="{3AE60019-EB92-4DE9-BA45-72591C3FB5D6}"/>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a16="http://schemas.microsoft.com/office/drawing/2014/main" xmlns="" id="{8CD54BD1-0BC4-4906-8A64-BC12414724B1}"/>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a16="http://schemas.microsoft.com/office/drawing/2014/main" xmlns="" id="{43AAEB49-5411-40A3-8659-096AFC1CD751}"/>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a16="http://schemas.microsoft.com/office/drawing/2014/main" xmlns="" id="{9D6ED971-ACCA-4573-AE3A-BFFF7D88AB56}"/>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2270586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a16="http://schemas.microsoft.com/office/drawing/2014/main" xmlns="" id="{FD2B6F25-E65D-4D23-B973-F7BCE4DC47E0}"/>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4219870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a16="http://schemas.microsoft.com/office/drawing/2014/main" xmlns="" id="{A0D3DA1E-1097-4E3D-82EC-7A450C14F561}"/>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741648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BBEF585-24DB-45E6-B942-CF4451174B4E}"/>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a16="http://schemas.microsoft.com/office/drawing/2014/main" xmlns="" id="{6D278FE2-80D7-4004-B76F-0A7F2DD79EAB}"/>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a16="http://schemas.microsoft.com/office/drawing/2014/main" xmlns="" id="{E93F2176-2CB0-4DA3-84A9-5205D40A8227}"/>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547886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a16="http://schemas.microsoft.com/office/drawing/2014/main" xmlns="" id="{4D1B7C5D-94EE-4E0D-B09A-8D74D15692D0}"/>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3136539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a16="http://schemas.microsoft.com/office/drawing/2014/main" xmlns="" id="{75B57084-1DED-415A-9F43-84A54F12C190}"/>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1067855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a16="http://schemas.microsoft.com/office/drawing/2014/main" xmlns="" id="{C0E8D50F-BC7D-4449-940C-068725E6B58D}"/>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345730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xmlns="" id="{29A87B2E-223B-4A2D-8413-B289145142E7}"/>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995283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0B6BF-0098-473A-A941-5239827CA20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5463D-DE6B-4FCC-BFD8-8011E465EBBE}" type="slidenum">
              <a:rPr lang="en-US" smtClean="0"/>
              <a:t>‹#›</a:t>
            </a:fld>
            <a:endParaRPr lang="en-US"/>
          </a:p>
        </p:txBody>
      </p:sp>
    </p:spTree>
    <p:extLst>
      <p:ext uri="{BB962C8B-B14F-4D97-AF65-F5344CB8AC3E}">
        <p14:creationId xmlns:p14="http://schemas.microsoft.com/office/powerpoint/2010/main" val="1381453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xmlns="" id="{ABC94A31-C0D3-4D45-A92D-CDBC17DF3FDA}"/>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5238651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xmlns="" id="{CD1FFBCE-0528-4BAE-8275-078EE992E6F6}"/>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51896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40B6BF-0098-473A-A941-5239827CA200}"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5463D-DE6B-4FCC-BFD8-8011E465EBBE}" type="slidenum">
              <a:rPr lang="en-US" smtClean="0"/>
              <a:t>‹#›</a:t>
            </a:fld>
            <a:endParaRPr lang="en-US"/>
          </a:p>
        </p:txBody>
      </p:sp>
    </p:spTree>
    <p:extLst>
      <p:ext uri="{BB962C8B-B14F-4D97-AF65-F5344CB8AC3E}">
        <p14:creationId xmlns:p14="http://schemas.microsoft.com/office/powerpoint/2010/main" val="1481232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40B6BF-0098-473A-A941-5239827CA200}"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5463D-DE6B-4FCC-BFD8-8011E465EBBE}" type="slidenum">
              <a:rPr lang="en-US" smtClean="0"/>
              <a:t>‹#›</a:t>
            </a:fld>
            <a:endParaRPr lang="en-US"/>
          </a:p>
        </p:txBody>
      </p:sp>
    </p:spTree>
    <p:extLst>
      <p:ext uri="{BB962C8B-B14F-4D97-AF65-F5344CB8AC3E}">
        <p14:creationId xmlns:p14="http://schemas.microsoft.com/office/powerpoint/2010/main" val="382790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40B6BF-0098-473A-A941-5239827CA200}"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5463D-DE6B-4FCC-BFD8-8011E465EBBE}" type="slidenum">
              <a:rPr lang="en-US" smtClean="0"/>
              <a:t>‹#›</a:t>
            </a:fld>
            <a:endParaRPr lang="en-US"/>
          </a:p>
        </p:txBody>
      </p:sp>
    </p:spTree>
    <p:extLst>
      <p:ext uri="{BB962C8B-B14F-4D97-AF65-F5344CB8AC3E}">
        <p14:creationId xmlns:p14="http://schemas.microsoft.com/office/powerpoint/2010/main" val="86222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40B6BF-0098-473A-A941-5239827CA200}"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5463D-DE6B-4FCC-BFD8-8011E465EBBE}" type="slidenum">
              <a:rPr lang="en-US" smtClean="0"/>
              <a:t>‹#›</a:t>
            </a:fld>
            <a:endParaRPr lang="en-US"/>
          </a:p>
        </p:txBody>
      </p:sp>
    </p:spTree>
    <p:extLst>
      <p:ext uri="{BB962C8B-B14F-4D97-AF65-F5344CB8AC3E}">
        <p14:creationId xmlns:p14="http://schemas.microsoft.com/office/powerpoint/2010/main" val="81051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0B6BF-0098-473A-A941-5239827CA200}"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5463D-DE6B-4FCC-BFD8-8011E465EBBE}" type="slidenum">
              <a:rPr lang="en-US" smtClean="0"/>
              <a:t>‹#›</a:t>
            </a:fld>
            <a:endParaRPr lang="en-US"/>
          </a:p>
        </p:txBody>
      </p:sp>
    </p:spTree>
    <p:extLst>
      <p:ext uri="{BB962C8B-B14F-4D97-AF65-F5344CB8AC3E}">
        <p14:creationId xmlns:p14="http://schemas.microsoft.com/office/powerpoint/2010/main" val="94434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40B6BF-0098-473A-A941-5239827CA200}"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5463D-DE6B-4FCC-BFD8-8011E465EBBE}" type="slidenum">
              <a:rPr lang="en-US" smtClean="0"/>
              <a:t>‹#›</a:t>
            </a:fld>
            <a:endParaRPr lang="en-US"/>
          </a:p>
        </p:txBody>
      </p:sp>
    </p:spTree>
    <p:extLst>
      <p:ext uri="{BB962C8B-B14F-4D97-AF65-F5344CB8AC3E}">
        <p14:creationId xmlns:p14="http://schemas.microsoft.com/office/powerpoint/2010/main" val="289975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40B6BF-0098-473A-A941-5239827CA200}"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5463D-DE6B-4FCC-BFD8-8011E465EBBE}" type="slidenum">
              <a:rPr lang="en-US" smtClean="0"/>
              <a:t>‹#›</a:t>
            </a:fld>
            <a:endParaRPr lang="en-US"/>
          </a:p>
        </p:txBody>
      </p:sp>
    </p:spTree>
    <p:extLst>
      <p:ext uri="{BB962C8B-B14F-4D97-AF65-F5344CB8AC3E}">
        <p14:creationId xmlns:p14="http://schemas.microsoft.com/office/powerpoint/2010/main" val="2851119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0B6BF-0098-473A-A941-5239827CA200}" type="datetimeFigureOut">
              <a:rPr lang="en-US" smtClean="0"/>
              <a:t>1/22/2020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5463D-DE6B-4FCC-BFD8-8011E465EBBE}" type="slidenum">
              <a:rPr lang="en-US" smtClean="0"/>
              <a:t>‹#›</a:t>
            </a:fld>
            <a:endParaRPr lang="en-US"/>
          </a:p>
        </p:txBody>
      </p:sp>
    </p:spTree>
    <p:extLst>
      <p:ext uri="{BB962C8B-B14F-4D97-AF65-F5344CB8AC3E}">
        <p14:creationId xmlns:p14="http://schemas.microsoft.com/office/powerpoint/2010/main" val="2179901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a16="http://schemas.microsoft.com/office/drawing/2014/main" xmlns=""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a16="http://schemas.microsoft.com/office/drawing/2014/main" xmlns=""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xmlns=""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a16="http://schemas.microsoft.com/office/drawing/2014/main" xmlns=""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a16="http://schemas.microsoft.com/office/drawing/2014/main" xmlns=""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a16="http://schemas.microsoft.com/office/drawing/2014/main" xmlns="" id="{BE9BCB8B-219E-4BA6-9F42-B560282CC178}"/>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xmlns=""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descr="standardfooter_sized.jpg">
            <a:extLst>
              <a:ext uri="{FF2B5EF4-FFF2-40B4-BE49-F238E27FC236}">
                <a16:creationId xmlns:a16="http://schemas.microsoft.com/office/drawing/2014/main" xmlns="" id="{1B274A31-AF16-46BB-BF8C-16FC3FA7848C}"/>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902962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ted.com/talks/simon_sinek_why_good_leaders_make_you_feel_safe#t-699384"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25195D2B-0621-4550-8BA4-24BB63768B89}"/>
              </a:ext>
            </a:extLst>
          </p:cNvPr>
          <p:cNvSpPr>
            <a:spLocks noGrp="1" noChangeArrowheads="1"/>
          </p:cNvSpPr>
          <p:nvPr>
            <p:ph type="ctrTitle"/>
          </p:nvPr>
        </p:nvSpPr>
        <p:spPr/>
        <p:txBody>
          <a:bodyPr/>
          <a:lstStyle/>
          <a:p>
            <a:pPr eaLnBrk="1" hangingPunct="1">
              <a:defRPr/>
            </a:pPr>
            <a:r>
              <a:rPr lang="en-US" altLang="en-US" dirty="0"/>
              <a:t>What Does It Mean to Be a CHW Supervisor?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What Does It Mean to Be a CHW Supervisor?</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Learning Objectives</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marL="0" indent="0">
              <a:buNone/>
            </a:pPr>
            <a:r>
              <a:rPr lang="en-US" dirty="0"/>
              <a:t>At the end of this unit, you will be able to:</a:t>
            </a:r>
          </a:p>
          <a:p>
            <a:r>
              <a:rPr lang="en-US" dirty="0"/>
              <a:t>Contrast the differences of supervising CHWs as compared to other staff.</a:t>
            </a:r>
          </a:p>
          <a:p>
            <a:r>
              <a:rPr lang="en-US" dirty="0"/>
              <a:t>Recognize the importance of the cultural and experiential contexts that shape the supervisory relationship with CHWs.</a:t>
            </a:r>
          </a:p>
          <a:p>
            <a:r>
              <a:rPr lang="en-US" dirty="0"/>
              <a:t>Identify and practice the skills that are helpful in supervising CHWs.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What Does It Mean to Be a CHW Supervisor?</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a:xfrm>
            <a:off x="609600" y="1485900"/>
            <a:ext cx="7924800" cy="3886200"/>
          </a:xfrm>
        </p:spPr>
        <p:txBody>
          <a:bodyPr/>
          <a:lstStyle/>
          <a:p>
            <a:pPr marL="0" indent="0">
              <a:buNone/>
            </a:pPr>
            <a:r>
              <a:rPr lang="en-US" sz="2800" dirty="0"/>
              <a:t>“The lived experience of differences and conflicts within the supervisory relationship is one of the most valued sources of mutual growth and development for supervisor and supervisee”</a:t>
            </a:r>
          </a:p>
          <a:p>
            <a:pPr marL="0" indent="0">
              <a:buNone/>
            </a:pPr>
            <a:endParaRPr lang="en-US" sz="2200" dirty="0"/>
          </a:p>
          <a:p>
            <a:pPr marL="0" indent="0">
              <a:buNone/>
            </a:pPr>
            <a:r>
              <a:rPr lang="en-US" sz="1800" dirty="0">
                <a:solidFill>
                  <a:prstClr val="black"/>
                </a:solidFill>
                <a:latin typeface="+mj-lt"/>
                <a:cs typeface="Josefin Sans Light"/>
              </a:rPr>
              <a:t>A Practical Guide to Reflective </a:t>
            </a:r>
            <a:r>
              <a:rPr lang="en-US" sz="1800" dirty="0" smtClean="0">
                <a:solidFill>
                  <a:prstClr val="black"/>
                </a:solidFill>
                <a:latin typeface="+mj-lt"/>
                <a:cs typeface="Josefin Sans Light"/>
              </a:rPr>
              <a:t>Supervision. </a:t>
            </a:r>
            <a:r>
              <a:rPr lang="en-US" sz="1800" dirty="0">
                <a:solidFill>
                  <a:prstClr val="black"/>
                </a:solidFill>
                <a:latin typeface="+mj-lt"/>
                <a:cs typeface="Josefin Sans Light"/>
              </a:rPr>
              <a:t>Heller and </a:t>
            </a:r>
            <a:r>
              <a:rPr lang="en-US" sz="1800" dirty="0" err="1">
                <a:solidFill>
                  <a:prstClr val="black"/>
                </a:solidFill>
                <a:latin typeface="+mj-lt"/>
                <a:cs typeface="Josefin Sans Light"/>
              </a:rPr>
              <a:t>Gilderson</a:t>
            </a:r>
            <a:r>
              <a:rPr lang="en-US" sz="1800" dirty="0">
                <a:solidFill>
                  <a:prstClr val="black"/>
                </a:solidFill>
                <a:latin typeface="+mj-lt"/>
                <a:cs typeface="Josefin Sans Light"/>
              </a:rPr>
              <a:t> c. 2009</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Tree>
    <p:extLst>
      <p:ext uri="{BB962C8B-B14F-4D97-AF65-F5344CB8AC3E}">
        <p14:creationId xmlns:p14="http://schemas.microsoft.com/office/powerpoint/2010/main" val="1315294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What Does It Mean to Be a CHW Supervisor?</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How is Supervising a CHW Different?</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graphicFrame>
        <p:nvGraphicFramePr>
          <p:cNvPr id="2" name="Table 1">
            <a:extLst>
              <a:ext uri="{FF2B5EF4-FFF2-40B4-BE49-F238E27FC236}">
                <a16:creationId xmlns:a16="http://schemas.microsoft.com/office/drawing/2014/main" xmlns="" id="{90AFD834-692F-4E32-91B5-9CEEBA131B6D}"/>
              </a:ext>
            </a:extLst>
          </p:cNvPr>
          <p:cNvGraphicFramePr>
            <a:graphicFrameLocks noGrp="1"/>
          </p:cNvGraphicFramePr>
          <p:nvPr>
            <p:extLst>
              <p:ext uri="{D42A27DB-BD31-4B8C-83A1-F6EECF244321}">
                <p14:modId xmlns:p14="http://schemas.microsoft.com/office/powerpoint/2010/main" val="2026890482"/>
              </p:ext>
            </p:extLst>
          </p:nvPr>
        </p:nvGraphicFramePr>
        <p:xfrm>
          <a:off x="609600" y="1752601"/>
          <a:ext cx="7765143" cy="3661228"/>
        </p:xfrm>
        <a:graphic>
          <a:graphicData uri="http://schemas.openxmlformats.org/drawingml/2006/table">
            <a:tbl>
              <a:tblPr firstRow="1" firstCol="1" bandRow="1"/>
              <a:tblGrid>
                <a:gridCol w="3819021">
                  <a:extLst>
                    <a:ext uri="{9D8B030D-6E8A-4147-A177-3AD203B41FA5}">
                      <a16:colId xmlns:a16="http://schemas.microsoft.com/office/drawing/2014/main" xmlns="" val="1459290116"/>
                    </a:ext>
                  </a:extLst>
                </a:gridCol>
                <a:gridCol w="3946122">
                  <a:extLst>
                    <a:ext uri="{9D8B030D-6E8A-4147-A177-3AD203B41FA5}">
                      <a16:colId xmlns:a16="http://schemas.microsoft.com/office/drawing/2014/main" xmlns="" val="2594535851"/>
                    </a:ext>
                  </a:extLst>
                </a:gridCol>
              </a:tblGrid>
              <a:tr h="534436">
                <a:tc>
                  <a:txBody>
                    <a:bodyPr/>
                    <a:lstStyle/>
                    <a:p>
                      <a:pPr marL="0" marR="0" lvl="0" indent="0" algn="ctr" defTabSz="457200" rtl="0" eaLnBrk="1" fontAlgn="auto" latinLnBrk="0" hangingPunct="1">
                        <a:lnSpc>
                          <a:spcPct val="100000"/>
                        </a:lnSpc>
                        <a:spcBef>
                          <a:spcPts val="0"/>
                        </a:spcBef>
                        <a:spcAft>
                          <a:spcPts val="1200"/>
                        </a:spcAft>
                        <a:buClrTx/>
                        <a:buSzTx/>
                        <a:buFontTx/>
                        <a:buNone/>
                        <a:tabLst/>
                        <a:defRPr/>
                      </a:pPr>
                      <a:r>
                        <a:rPr lang="en-US" sz="2400" b="0" i="0" dirty="0">
                          <a:effectLst/>
                          <a:latin typeface="+mj-lt"/>
                          <a:ea typeface="Calibri" panose="020F0502020204030204" pitchFamily="34" charset="0"/>
                          <a:cs typeface="Josefin Sans"/>
                        </a:rPr>
                        <a:t>Rewards</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1200"/>
                        </a:spcAft>
                        <a:buClrTx/>
                        <a:buSzTx/>
                        <a:buFontTx/>
                        <a:buNone/>
                        <a:tabLst/>
                        <a:defRPr/>
                      </a:pPr>
                      <a:r>
                        <a:rPr lang="en-US" sz="2400" b="0" i="0" dirty="0">
                          <a:effectLst/>
                          <a:latin typeface="+mj-lt"/>
                          <a:ea typeface="Calibri" panose="020F0502020204030204" pitchFamily="34" charset="0"/>
                          <a:cs typeface="Josefin Sans"/>
                        </a:rPr>
                        <a:t>Challenges</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52520241"/>
                  </a:ext>
                </a:extLst>
              </a:tr>
              <a:tr h="3126792">
                <a:tc>
                  <a:txBody>
                    <a:bodyPr/>
                    <a:lstStyle/>
                    <a:p>
                      <a:pPr marL="0" marR="0">
                        <a:spcBef>
                          <a:spcPts val="0"/>
                        </a:spcBef>
                        <a:spcAft>
                          <a:spcPts val="12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2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03726869"/>
                  </a:ext>
                </a:extLst>
              </a:tr>
            </a:tbl>
          </a:graphicData>
        </a:graphic>
      </p:graphicFrame>
    </p:spTree>
    <p:extLst>
      <p:ext uri="{BB962C8B-B14F-4D97-AF65-F5344CB8AC3E}">
        <p14:creationId xmlns:p14="http://schemas.microsoft.com/office/powerpoint/2010/main" val="3159647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What Does It Mean to Be a CHW Supervisor?</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Cultural and Experiential Contexts</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graphicFrame>
        <p:nvGraphicFramePr>
          <p:cNvPr id="2" name="Table 1">
            <a:extLst>
              <a:ext uri="{FF2B5EF4-FFF2-40B4-BE49-F238E27FC236}">
                <a16:creationId xmlns:a16="http://schemas.microsoft.com/office/drawing/2014/main" xmlns="" id="{90AFD834-692F-4E32-91B5-9CEEBA131B6D}"/>
              </a:ext>
            </a:extLst>
          </p:cNvPr>
          <p:cNvGraphicFramePr>
            <a:graphicFrameLocks noGrp="1"/>
          </p:cNvGraphicFramePr>
          <p:nvPr>
            <p:extLst>
              <p:ext uri="{D42A27DB-BD31-4B8C-83A1-F6EECF244321}">
                <p14:modId xmlns:p14="http://schemas.microsoft.com/office/powerpoint/2010/main" val="4288638687"/>
              </p:ext>
            </p:extLst>
          </p:nvPr>
        </p:nvGraphicFramePr>
        <p:xfrm>
          <a:off x="362856" y="1447800"/>
          <a:ext cx="8331201" cy="3980543"/>
        </p:xfrm>
        <a:graphic>
          <a:graphicData uri="http://schemas.openxmlformats.org/drawingml/2006/table">
            <a:tbl>
              <a:tblPr firstRow="1" firstCol="1" bandRow="1"/>
              <a:tblGrid>
                <a:gridCol w="2075544">
                  <a:extLst>
                    <a:ext uri="{9D8B030D-6E8A-4147-A177-3AD203B41FA5}">
                      <a16:colId xmlns:a16="http://schemas.microsoft.com/office/drawing/2014/main" xmlns="" val="1459290116"/>
                    </a:ext>
                  </a:extLst>
                </a:gridCol>
                <a:gridCol w="6255657">
                  <a:extLst>
                    <a:ext uri="{9D8B030D-6E8A-4147-A177-3AD203B41FA5}">
                      <a16:colId xmlns:a16="http://schemas.microsoft.com/office/drawing/2014/main" xmlns="" val="2594535851"/>
                    </a:ext>
                  </a:extLst>
                </a:gridCol>
              </a:tblGrid>
              <a:tr h="949004">
                <a:tc>
                  <a:txBody>
                    <a:bodyPr/>
                    <a:lstStyle/>
                    <a:p>
                      <a:pPr marL="0" marR="0">
                        <a:spcBef>
                          <a:spcPts val="0"/>
                        </a:spcBef>
                        <a:spcAft>
                          <a:spcPts val="1200"/>
                        </a:spcAft>
                      </a:pPr>
                      <a:r>
                        <a:rPr lang="en-US" sz="1800" b="0" i="0" dirty="0">
                          <a:effectLst/>
                          <a:latin typeface="+mj-lt"/>
                          <a:ea typeface="Calibri" panose="020F0502020204030204" pitchFamily="34" charset="0"/>
                          <a:cs typeface="Josefin Sans"/>
                        </a:rPr>
                        <a:t>Stumbling blocks to understanding</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200"/>
                        </a:spcAft>
                      </a:pPr>
                      <a:r>
                        <a:rPr lang="en-US" sz="1800" b="0" i="0" dirty="0">
                          <a:effectLst/>
                          <a:latin typeface="+mj-lt"/>
                          <a:ea typeface="Calibri" panose="020F0502020204030204" pitchFamily="34" charset="0"/>
                          <a:cs typeface="Josefin Sans"/>
                        </a:rPr>
                        <a:t>Culture, ethnicity, gender, sexual orientation, age, education, social class, physical/mental ability, learning style, personality, appearance, spiritual beliefs</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52520241"/>
                  </a:ext>
                </a:extLst>
              </a:tr>
              <a:tr h="3031539">
                <a:tc>
                  <a:txBody>
                    <a:bodyPr/>
                    <a:lstStyle/>
                    <a:p>
                      <a:pPr marL="0" marR="0">
                        <a:spcBef>
                          <a:spcPts val="0"/>
                        </a:spcBef>
                        <a:spcAft>
                          <a:spcPts val="1200"/>
                        </a:spcAft>
                      </a:pPr>
                      <a:r>
                        <a:rPr lang="en-US" sz="1800" b="0" i="0" dirty="0">
                          <a:effectLst/>
                          <a:latin typeface="+mj-lt"/>
                          <a:ea typeface="Calibri" panose="020F0502020204030204" pitchFamily="34" charset="0"/>
                          <a:cs typeface="Josefin Sans"/>
                        </a:rPr>
                        <a:t>Culturally aware and insight-oriented supervisors are able to:</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marR="0" indent="-285750">
                        <a:spcBef>
                          <a:spcPts val="0"/>
                        </a:spcBef>
                        <a:spcAft>
                          <a:spcPts val="1200"/>
                        </a:spcAft>
                        <a:buClr>
                          <a:srgbClr val="C00000"/>
                        </a:buClr>
                        <a:buFont typeface="Wingdings" panose="05000000000000000000" pitchFamily="2" charset="2"/>
                        <a:buChar char="§"/>
                      </a:pPr>
                      <a:r>
                        <a:rPr lang="en-US" sz="1800" b="0" i="0" dirty="0">
                          <a:effectLst/>
                          <a:latin typeface="+mj-lt"/>
                          <a:ea typeface="Calibri" panose="020F0502020204030204" pitchFamily="34" charset="0"/>
                          <a:cs typeface="Josefin Sans"/>
                        </a:rPr>
                        <a:t>Increase trust and cooperation</a:t>
                      </a:r>
                    </a:p>
                    <a:p>
                      <a:pPr marL="285750" marR="0" indent="-285750">
                        <a:spcBef>
                          <a:spcPts val="0"/>
                        </a:spcBef>
                        <a:spcAft>
                          <a:spcPts val="1200"/>
                        </a:spcAft>
                        <a:buClr>
                          <a:srgbClr val="C00000"/>
                        </a:buClr>
                        <a:buFont typeface="Wingdings" panose="05000000000000000000" pitchFamily="2" charset="2"/>
                        <a:buChar char="§"/>
                      </a:pPr>
                      <a:r>
                        <a:rPr lang="en-US" sz="1800" b="0" i="0" dirty="0">
                          <a:effectLst/>
                          <a:latin typeface="+mj-lt"/>
                          <a:ea typeface="Calibri" panose="020F0502020204030204" pitchFamily="34" charset="0"/>
                          <a:cs typeface="Josefin Sans"/>
                        </a:rPr>
                        <a:t>Help overcome CHW’s fear of mistakes</a:t>
                      </a:r>
                    </a:p>
                    <a:p>
                      <a:pPr marL="285750" marR="0" indent="-285750">
                        <a:spcBef>
                          <a:spcPts val="0"/>
                        </a:spcBef>
                        <a:spcAft>
                          <a:spcPts val="1200"/>
                        </a:spcAft>
                        <a:buClr>
                          <a:srgbClr val="C00000"/>
                        </a:buClr>
                        <a:buFont typeface="Wingdings" panose="05000000000000000000" pitchFamily="2" charset="2"/>
                        <a:buChar char="§"/>
                      </a:pPr>
                      <a:r>
                        <a:rPr lang="en-US" sz="1800" b="0" i="0" dirty="0">
                          <a:effectLst/>
                          <a:latin typeface="+mj-lt"/>
                          <a:ea typeface="Calibri" panose="020F0502020204030204" pitchFamily="34" charset="0"/>
                          <a:cs typeface="Josefin Sans"/>
                        </a:rPr>
                        <a:t>Encourage risk taking in sharing information</a:t>
                      </a:r>
                    </a:p>
                    <a:p>
                      <a:pPr marL="285750" marR="0" indent="-285750">
                        <a:spcBef>
                          <a:spcPts val="0"/>
                        </a:spcBef>
                        <a:spcAft>
                          <a:spcPts val="1200"/>
                        </a:spcAft>
                        <a:buClr>
                          <a:srgbClr val="C00000"/>
                        </a:buClr>
                        <a:buFont typeface="Wingdings" panose="05000000000000000000" pitchFamily="2" charset="2"/>
                        <a:buChar char="§"/>
                      </a:pPr>
                      <a:r>
                        <a:rPr lang="en-US" sz="1800" b="0" i="0" dirty="0">
                          <a:effectLst/>
                          <a:latin typeface="+mj-lt"/>
                          <a:ea typeface="Calibri" panose="020F0502020204030204" pitchFamily="34" charset="0"/>
                          <a:cs typeface="Josefin Sans"/>
                        </a:rPr>
                        <a:t>Help overcome fear of competition or conflict</a:t>
                      </a:r>
                    </a:p>
                    <a:p>
                      <a:pPr marL="285750" marR="0" indent="-285750">
                        <a:spcBef>
                          <a:spcPts val="0"/>
                        </a:spcBef>
                        <a:spcAft>
                          <a:spcPts val="1200"/>
                        </a:spcAft>
                        <a:buClr>
                          <a:srgbClr val="C00000"/>
                        </a:buClr>
                        <a:buFont typeface="Wingdings" panose="05000000000000000000" pitchFamily="2" charset="2"/>
                        <a:buChar char="§"/>
                      </a:pPr>
                      <a:r>
                        <a:rPr lang="en-US" sz="1800" b="0" i="0" dirty="0">
                          <a:effectLst/>
                          <a:latin typeface="+mj-lt"/>
                          <a:ea typeface="Calibri" panose="020F0502020204030204" pitchFamily="34" charset="0"/>
                          <a:cs typeface="Josefin Sans"/>
                        </a:rPr>
                        <a:t>Promote inclusion and equity</a:t>
                      </a:r>
                    </a:p>
                    <a:p>
                      <a:pPr marL="285750" marR="0" indent="-285750">
                        <a:spcBef>
                          <a:spcPts val="0"/>
                        </a:spcBef>
                        <a:spcAft>
                          <a:spcPts val="0"/>
                        </a:spcAft>
                        <a:buClr>
                          <a:srgbClr val="C00000"/>
                        </a:buClr>
                        <a:buFont typeface="Wingdings" panose="05000000000000000000" pitchFamily="2" charset="2"/>
                        <a:buChar char="§"/>
                      </a:pPr>
                      <a:r>
                        <a:rPr lang="en-US" sz="1800" b="0" i="0" dirty="0">
                          <a:effectLst/>
                          <a:latin typeface="+mj-lt"/>
                          <a:ea typeface="Calibri" panose="020F0502020204030204" pitchFamily="34" charset="0"/>
                          <a:cs typeface="Josefin Sans"/>
                        </a:rPr>
                        <a:t>Increase respect and mutual understanding</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03726869"/>
                  </a:ext>
                </a:extLst>
              </a:tr>
            </a:tbl>
          </a:graphicData>
        </a:graphic>
      </p:graphicFrame>
    </p:spTree>
    <p:extLst>
      <p:ext uri="{BB962C8B-B14F-4D97-AF65-F5344CB8AC3E}">
        <p14:creationId xmlns:p14="http://schemas.microsoft.com/office/powerpoint/2010/main" val="173263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What Does It Mean to Be a CHW Supervisor?</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The CHW Supervisor: The CHW’s CHW</a:t>
            </a:r>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graphicFrame>
        <p:nvGraphicFramePr>
          <p:cNvPr id="4" name="Table 3">
            <a:extLst>
              <a:ext uri="{FF2B5EF4-FFF2-40B4-BE49-F238E27FC236}">
                <a16:creationId xmlns:a16="http://schemas.microsoft.com/office/drawing/2014/main" xmlns="" id="{A4D449FD-DFF6-4B16-834A-77A4C6F128F2}"/>
              </a:ext>
            </a:extLst>
          </p:cNvPr>
          <p:cNvGraphicFramePr>
            <a:graphicFrameLocks noGrp="1"/>
          </p:cNvGraphicFramePr>
          <p:nvPr>
            <p:extLst>
              <p:ext uri="{D42A27DB-BD31-4B8C-83A1-F6EECF244321}">
                <p14:modId xmlns:p14="http://schemas.microsoft.com/office/powerpoint/2010/main" val="2416232464"/>
              </p:ext>
            </p:extLst>
          </p:nvPr>
        </p:nvGraphicFramePr>
        <p:xfrm>
          <a:off x="609600" y="1524000"/>
          <a:ext cx="8102600" cy="4274584"/>
        </p:xfrm>
        <a:graphic>
          <a:graphicData uri="http://schemas.openxmlformats.org/drawingml/2006/table">
            <a:tbl>
              <a:tblPr firstRow="1" firstCol="1" bandRow="1">
                <a:tableStyleId>{912C8C85-51F0-491E-9774-3900AFEF0FD7}</a:tableStyleId>
              </a:tblPr>
              <a:tblGrid>
                <a:gridCol w="2197100">
                  <a:extLst>
                    <a:ext uri="{9D8B030D-6E8A-4147-A177-3AD203B41FA5}">
                      <a16:colId xmlns:a16="http://schemas.microsoft.com/office/drawing/2014/main" xmlns="" val="2931262964"/>
                    </a:ext>
                  </a:extLst>
                </a:gridCol>
                <a:gridCol w="5905500">
                  <a:extLst>
                    <a:ext uri="{9D8B030D-6E8A-4147-A177-3AD203B41FA5}">
                      <a16:colId xmlns:a16="http://schemas.microsoft.com/office/drawing/2014/main" xmlns="" val="3302307255"/>
                    </a:ext>
                  </a:extLst>
                </a:gridCol>
              </a:tblGrid>
              <a:tr h="291934">
                <a:tc>
                  <a:txBody>
                    <a:bodyPr/>
                    <a:lstStyle/>
                    <a:p>
                      <a:pPr marL="0" marR="0">
                        <a:spcBef>
                          <a:spcPts val="0"/>
                        </a:spcBef>
                        <a:spcAft>
                          <a:spcPts val="1200"/>
                        </a:spcAft>
                      </a:pPr>
                      <a:r>
                        <a:rPr lang="en-US" sz="1800" b="0" i="0" dirty="0">
                          <a:effectLst/>
                          <a:latin typeface="+mn-lt"/>
                          <a:cs typeface="Josefin Sans SemiBold"/>
                        </a:rPr>
                        <a:t>Role</a:t>
                      </a:r>
                      <a:endParaRPr lang="en-US" sz="1800" b="0" i="0" dirty="0">
                        <a:effectLst/>
                        <a:latin typeface="+mn-lt"/>
                        <a:ea typeface="Calibri" panose="020F0502020204030204" pitchFamily="34" charset="0"/>
                        <a:cs typeface="Josefin Sans SemiBold"/>
                      </a:endParaRPr>
                    </a:p>
                  </a:txBody>
                  <a:tcPr marL="51435" marR="51435" marT="0" marB="0"/>
                </a:tc>
                <a:tc>
                  <a:txBody>
                    <a:bodyPr/>
                    <a:lstStyle/>
                    <a:p>
                      <a:pPr marL="0" marR="0">
                        <a:spcBef>
                          <a:spcPts val="0"/>
                        </a:spcBef>
                        <a:spcAft>
                          <a:spcPts val="1200"/>
                        </a:spcAft>
                      </a:pPr>
                      <a:r>
                        <a:rPr lang="en-US" sz="1800" b="0" i="0" dirty="0">
                          <a:effectLst/>
                          <a:latin typeface="+mn-lt"/>
                          <a:cs typeface="Josefin Sans SemiBold"/>
                        </a:rPr>
                        <a:t>Skill</a:t>
                      </a:r>
                      <a:endParaRPr lang="en-US" sz="1800" b="0" i="0" dirty="0">
                        <a:effectLst/>
                        <a:latin typeface="+mn-lt"/>
                        <a:ea typeface="Calibri" panose="020F0502020204030204" pitchFamily="34" charset="0"/>
                        <a:cs typeface="Josefin Sans SemiBold"/>
                      </a:endParaRPr>
                    </a:p>
                  </a:txBody>
                  <a:tcPr marL="51435" marR="51435" marT="0" marB="0"/>
                </a:tc>
                <a:extLst>
                  <a:ext uri="{0D108BD9-81ED-4DB2-BD59-A6C34878D82A}">
                    <a16:rowId xmlns:a16="http://schemas.microsoft.com/office/drawing/2014/main" xmlns="" val="1798742398"/>
                  </a:ext>
                </a:extLst>
              </a:tr>
              <a:tr h="526940">
                <a:tc>
                  <a:txBody>
                    <a:bodyPr/>
                    <a:lstStyle/>
                    <a:p>
                      <a:pPr marL="0" marR="0">
                        <a:spcBef>
                          <a:spcPts val="0"/>
                        </a:spcBef>
                        <a:spcAft>
                          <a:spcPts val="1200"/>
                        </a:spcAft>
                      </a:pPr>
                      <a:r>
                        <a:rPr lang="en-US" sz="1800" b="0" i="0" dirty="0">
                          <a:effectLst/>
                          <a:latin typeface="+mn-lt"/>
                          <a:cs typeface="Josefin Sans SemiBold"/>
                        </a:rPr>
                        <a:t>1  Leader</a:t>
                      </a:r>
                      <a:endParaRPr lang="en-US" sz="1800" b="0" i="0" dirty="0">
                        <a:effectLst/>
                        <a:latin typeface="+mn-lt"/>
                        <a:ea typeface="Calibri" panose="020F0502020204030204" pitchFamily="34" charset="0"/>
                        <a:cs typeface="Josefin Sans SemiBold"/>
                      </a:endParaRPr>
                    </a:p>
                  </a:txBody>
                  <a:tcPr marL="51435" marR="51435" marT="0" marB="0"/>
                </a:tc>
                <a:tc>
                  <a:txBody>
                    <a:bodyPr/>
                    <a:lstStyle/>
                    <a:p>
                      <a:pPr marL="0" marR="0">
                        <a:spcBef>
                          <a:spcPts val="0"/>
                        </a:spcBef>
                        <a:spcAft>
                          <a:spcPts val="1200"/>
                        </a:spcAft>
                      </a:pPr>
                      <a:r>
                        <a:rPr lang="en-US" sz="1800" b="0" i="0" dirty="0">
                          <a:effectLst/>
                          <a:latin typeface="+mn-lt"/>
                          <a:cs typeface="Josefin Sans"/>
                        </a:rPr>
                        <a:t>Team-building skills; mastering politics of identity, power and privilege, historical discrimination</a:t>
                      </a:r>
                      <a:endParaRPr lang="en-US" sz="1800" b="0" i="0" dirty="0">
                        <a:effectLst/>
                        <a:latin typeface="+mn-lt"/>
                        <a:ea typeface="Calibri" panose="020F0502020204030204" pitchFamily="34" charset="0"/>
                        <a:cs typeface="Josefin Sans"/>
                      </a:endParaRPr>
                    </a:p>
                  </a:txBody>
                  <a:tcPr marL="51435" marR="51435" marT="0" marB="0"/>
                </a:tc>
                <a:extLst>
                  <a:ext uri="{0D108BD9-81ED-4DB2-BD59-A6C34878D82A}">
                    <a16:rowId xmlns:a16="http://schemas.microsoft.com/office/drawing/2014/main" xmlns="" val="3731703090"/>
                  </a:ext>
                </a:extLst>
              </a:tr>
              <a:tr h="540340">
                <a:tc>
                  <a:txBody>
                    <a:bodyPr/>
                    <a:lstStyle/>
                    <a:p>
                      <a:pPr marL="0" marR="0">
                        <a:spcBef>
                          <a:spcPts val="0"/>
                        </a:spcBef>
                        <a:spcAft>
                          <a:spcPts val="1200"/>
                        </a:spcAft>
                      </a:pPr>
                      <a:r>
                        <a:rPr lang="en-US" sz="1800" b="0" i="0" dirty="0">
                          <a:effectLst/>
                          <a:latin typeface="+mn-lt"/>
                          <a:cs typeface="Josefin Sans SemiBold"/>
                        </a:rPr>
                        <a:t>2  Director</a:t>
                      </a:r>
                      <a:endParaRPr lang="en-US" sz="1800" b="0" i="0" dirty="0">
                        <a:effectLst/>
                        <a:latin typeface="+mn-lt"/>
                        <a:ea typeface="Calibri" panose="020F0502020204030204" pitchFamily="34" charset="0"/>
                        <a:cs typeface="Josefin Sans SemiBold"/>
                      </a:endParaRPr>
                    </a:p>
                  </a:txBody>
                  <a:tcPr marL="51435" marR="51435" marT="0" marB="0"/>
                </a:tc>
                <a:tc>
                  <a:txBody>
                    <a:bodyPr/>
                    <a:lstStyle/>
                    <a:p>
                      <a:pPr marL="0" marR="0">
                        <a:spcBef>
                          <a:spcPts val="0"/>
                        </a:spcBef>
                        <a:spcAft>
                          <a:spcPts val="1200"/>
                        </a:spcAft>
                      </a:pPr>
                      <a:r>
                        <a:rPr lang="en-US" sz="1800" b="0" i="0" dirty="0">
                          <a:effectLst/>
                          <a:latin typeface="+mn-lt"/>
                          <a:cs typeface="Josefin Sans"/>
                        </a:rPr>
                        <a:t>Managing mix of workers; using life experience and clinical knowledge appropriately</a:t>
                      </a:r>
                      <a:endParaRPr lang="en-US" sz="1800" b="0" i="0" dirty="0">
                        <a:effectLst/>
                        <a:latin typeface="+mn-lt"/>
                        <a:ea typeface="Calibri" panose="020F0502020204030204" pitchFamily="34" charset="0"/>
                        <a:cs typeface="Josefin Sans"/>
                      </a:endParaRPr>
                    </a:p>
                  </a:txBody>
                  <a:tcPr marL="51435" marR="51435" marT="0" marB="0"/>
                </a:tc>
                <a:extLst>
                  <a:ext uri="{0D108BD9-81ED-4DB2-BD59-A6C34878D82A}">
                    <a16:rowId xmlns:a16="http://schemas.microsoft.com/office/drawing/2014/main" xmlns="" val="2332762291"/>
                  </a:ext>
                </a:extLst>
              </a:tr>
              <a:tr h="326455">
                <a:tc>
                  <a:txBody>
                    <a:bodyPr/>
                    <a:lstStyle/>
                    <a:p>
                      <a:pPr marL="0" marR="0">
                        <a:spcBef>
                          <a:spcPts val="0"/>
                        </a:spcBef>
                        <a:spcAft>
                          <a:spcPts val="1200"/>
                        </a:spcAft>
                      </a:pPr>
                      <a:r>
                        <a:rPr lang="en-US" sz="1800" b="0" i="0" dirty="0">
                          <a:effectLst/>
                          <a:latin typeface="+mn-lt"/>
                          <a:cs typeface="Josefin Sans SemiBold"/>
                        </a:rPr>
                        <a:t>3  Educator/Teacher</a:t>
                      </a:r>
                      <a:endParaRPr lang="en-US" sz="1800" b="0" i="0" dirty="0">
                        <a:effectLst/>
                        <a:latin typeface="+mn-lt"/>
                        <a:ea typeface="Calibri" panose="020F0502020204030204" pitchFamily="34" charset="0"/>
                        <a:cs typeface="Josefin Sans SemiBold"/>
                      </a:endParaRPr>
                    </a:p>
                  </a:txBody>
                  <a:tcPr marL="51435" marR="51435" marT="0" marB="0"/>
                </a:tc>
                <a:tc>
                  <a:txBody>
                    <a:bodyPr/>
                    <a:lstStyle/>
                    <a:p>
                      <a:pPr marL="0" marR="0">
                        <a:spcBef>
                          <a:spcPts val="0"/>
                        </a:spcBef>
                        <a:spcAft>
                          <a:spcPts val="1200"/>
                        </a:spcAft>
                      </a:pPr>
                      <a:r>
                        <a:rPr lang="en-US" sz="1800" b="0" i="0" dirty="0">
                          <a:effectLst/>
                          <a:latin typeface="+mn-lt"/>
                          <a:cs typeface="Josefin Sans"/>
                        </a:rPr>
                        <a:t>Teaching skills</a:t>
                      </a:r>
                      <a:endParaRPr lang="en-US" sz="1800" b="0" i="0" dirty="0">
                        <a:effectLst/>
                        <a:latin typeface="+mn-lt"/>
                        <a:ea typeface="Calibri" panose="020F0502020204030204" pitchFamily="34" charset="0"/>
                        <a:cs typeface="Josefin Sans"/>
                      </a:endParaRPr>
                    </a:p>
                  </a:txBody>
                  <a:tcPr marL="51435" marR="51435" marT="0" marB="0"/>
                </a:tc>
                <a:extLst>
                  <a:ext uri="{0D108BD9-81ED-4DB2-BD59-A6C34878D82A}">
                    <a16:rowId xmlns:a16="http://schemas.microsoft.com/office/drawing/2014/main" xmlns="" val="420417972"/>
                  </a:ext>
                </a:extLst>
              </a:tr>
              <a:tr h="340203">
                <a:tc>
                  <a:txBody>
                    <a:bodyPr/>
                    <a:lstStyle/>
                    <a:p>
                      <a:pPr marL="0" marR="0">
                        <a:spcBef>
                          <a:spcPts val="0"/>
                        </a:spcBef>
                        <a:spcAft>
                          <a:spcPts val="1200"/>
                        </a:spcAft>
                      </a:pPr>
                      <a:r>
                        <a:rPr lang="en-US" sz="1800" b="0" i="0" dirty="0">
                          <a:effectLst/>
                          <a:latin typeface="+mn-lt"/>
                          <a:cs typeface="Josefin Sans SemiBold"/>
                        </a:rPr>
                        <a:t>4  Facilitator</a:t>
                      </a:r>
                      <a:endParaRPr lang="en-US" sz="1800" b="0" i="0" dirty="0">
                        <a:effectLst/>
                        <a:latin typeface="+mn-lt"/>
                        <a:ea typeface="Calibri" panose="020F0502020204030204" pitchFamily="34" charset="0"/>
                        <a:cs typeface="Josefin Sans SemiBold"/>
                      </a:endParaRPr>
                    </a:p>
                  </a:txBody>
                  <a:tcPr marL="51435" marR="51435" marT="0" marB="0"/>
                </a:tc>
                <a:tc>
                  <a:txBody>
                    <a:bodyPr/>
                    <a:lstStyle/>
                    <a:p>
                      <a:pPr marL="0" marR="0">
                        <a:spcBef>
                          <a:spcPts val="0"/>
                        </a:spcBef>
                        <a:spcAft>
                          <a:spcPts val="1200"/>
                        </a:spcAft>
                      </a:pPr>
                      <a:r>
                        <a:rPr lang="en-US" sz="1800" b="0" i="0" dirty="0">
                          <a:effectLst/>
                          <a:latin typeface="+mn-lt"/>
                          <a:cs typeface="Josefin Sans"/>
                        </a:rPr>
                        <a:t>Conflict prevention, problem solving skills</a:t>
                      </a:r>
                      <a:endParaRPr lang="en-US" sz="1800" b="0" i="0" dirty="0">
                        <a:effectLst/>
                        <a:latin typeface="+mn-lt"/>
                        <a:ea typeface="Calibri" panose="020F0502020204030204" pitchFamily="34" charset="0"/>
                        <a:cs typeface="Josefin Sans"/>
                      </a:endParaRPr>
                    </a:p>
                  </a:txBody>
                  <a:tcPr marL="51435" marR="51435" marT="0" marB="0"/>
                </a:tc>
                <a:extLst>
                  <a:ext uri="{0D108BD9-81ED-4DB2-BD59-A6C34878D82A}">
                    <a16:rowId xmlns:a16="http://schemas.microsoft.com/office/drawing/2014/main" xmlns="" val="2058160007"/>
                  </a:ext>
                </a:extLst>
              </a:tr>
              <a:tr h="358474">
                <a:tc>
                  <a:txBody>
                    <a:bodyPr/>
                    <a:lstStyle/>
                    <a:p>
                      <a:pPr marL="0" marR="0">
                        <a:spcBef>
                          <a:spcPts val="0"/>
                        </a:spcBef>
                        <a:spcAft>
                          <a:spcPts val="1200"/>
                        </a:spcAft>
                      </a:pPr>
                      <a:r>
                        <a:rPr lang="en-US" sz="1800" b="0" i="0" dirty="0">
                          <a:effectLst/>
                          <a:latin typeface="+mn-lt"/>
                          <a:cs typeface="Josefin Sans SemiBold"/>
                        </a:rPr>
                        <a:t>5  Mentor/Coach</a:t>
                      </a:r>
                      <a:endParaRPr lang="en-US" sz="1800" b="0" i="0" dirty="0">
                        <a:effectLst/>
                        <a:latin typeface="+mn-lt"/>
                        <a:ea typeface="Calibri" panose="020F0502020204030204" pitchFamily="34" charset="0"/>
                        <a:cs typeface="Josefin Sans SemiBold"/>
                      </a:endParaRPr>
                    </a:p>
                  </a:txBody>
                  <a:tcPr marL="51435" marR="51435" marT="0" marB="0"/>
                </a:tc>
                <a:tc>
                  <a:txBody>
                    <a:bodyPr/>
                    <a:lstStyle/>
                    <a:p>
                      <a:pPr marL="0" marR="0">
                        <a:spcBef>
                          <a:spcPts val="0"/>
                        </a:spcBef>
                        <a:spcAft>
                          <a:spcPts val="1200"/>
                        </a:spcAft>
                      </a:pPr>
                      <a:r>
                        <a:rPr lang="en-US" sz="1800" b="0" i="0" dirty="0">
                          <a:effectLst/>
                          <a:latin typeface="+mn-lt"/>
                          <a:cs typeface="Josefin Sans"/>
                        </a:rPr>
                        <a:t>Coaching skills — developing professional skills</a:t>
                      </a:r>
                      <a:endParaRPr lang="en-US" sz="1800" b="0" i="0" dirty="0">
                        <a:effectLst/>
                        <a:latin typeface="+mn-lt"/>
                        <a:ea typeface="Calibri" panose="020F0502020204030204" pitchFamily="34" charset="0"/>
                        <a:cs typeface="Josefin Sans"/>
                      </a:endParaRPr>
                    </a:p>
                  </a:txBody>
                  <a:tcPr marL="51435" marR="51435" marT="0" marB="0"/>
                </a:tc>
                <a:extLst>
                  <a:ext uri="{0D108BD9-81ED-4DB2-BD59-A6C34878D82A}">
                    <a16:rowId xmlns:a16="http://schemas.microsoft.com/office/drawing/2014/main" xmlns="" val="3509082953"/>
                  </a:ext>
                </a:extLst>
              </a:tr>
              <a:tr h="336238">
                <a:tc>
                  <a:txBody>
                    <a:bodyPr/>
                    <a:lstStyle/>
                    <a:p>
                      <a:pPr marL="0" marR="0">
                        <a:spcBef>
                          <a:spcPts val="0"/>
                        </a:spcBef>
                        <a:spcAft>
                          <a:spcPts val="1200"/>
                        </a:spcAft>
                      </a:pPr>
                      <a:r>
                        <a:rPr lang="en-US" sz="1800" b="0" i="0" dirty="0">
                          <a:effectLst/>
                          <a:latin typeface="+mn-lt"/>
                          <a:cs typeface="Josefin Sans SemiBold"/>
                        </a:rPr>
                        <a:t>6  Evaluator</a:t>
                      </a:r>
                      <a:endParaRPr lang="en-US" sz="1800" b="0" i="0" dirty="0">
                        <a:effectLst/>
                        <a:latin typeface="+mn-lt"/>
                        <a:ea typeface="Calibri" panose="020F0502020204030204" pitchFamily="34" charset="0"/>
                        <a:cs typeface="Josefin Sans SemiBold"/>
                      </a:endParaRPr>
                    </a:p>
                  </a:txBody>
                  <a:tcPr marL="51435" marR="51435" marT="0" marB="0"/>
                </a:tc>
                <a:tc>
                  <a:txBody>
                    <a:bodyPr/>
                    <a:lstStyle/>
                    <a:p>
                      <a:pPr marL="0" marR="0">
                        <a:spcBef>
                          <a:spcPts val="0"/>
                        </a:spcBef>
                        <a:spcAft>
                          <a:spcPts val="1200"/>
                        </a:spcAft>
                      </a:pPr>
                      <a:r>
                        <a:rPr lang="en-US" sz="1800" b="0" i="0" dirty="0">
                          <a:effectLst/>
                          <a:latin typeface="+mn-lt"/>
                          <a:cs typeface="Josefin Sans"/>
                        </a:rPr>
                        <a:t>Assessment skills</a:t>
                      </a:r>
                      <a:endParaRPr lang="en-US" sz="1800" b="0" i="0" dirty="0">
                        <a:effectLst/>
                        <a:latin typeface="+mn-lt"/>
                        <a:ea typeface="Calibri" panose="020F0502020204030204" pitchFamily="34" charset="0"/>
                        <a:cs typeface="Josefin Sans"/>
                      </a:endParaRPr>
                    </a:p>
                  </a:txBody>
                  <a:tcPr marL="51435" marR="51435" marT="0" marB="0"/>
                </a:tc>
                <a:extLst>
                  <a:ext uri="{0D108BD9-81ED-4DB2-BD59-A6C34878D82A}">
                    <a16:rowId xmlns:a16="http://schemas.microsoft.com/office/drawing/2014/main" xmlns="" val="2587619997"/>
                  </a:ext>
                </a:extLst>
              </a:tr>
              <a:tr h="597532">
                <a:tc>
                  <a:txBody>
                    <a:bodyPr/>
                    <a:lstStyle/>
                    <a:p>
                      <a:pPr marL="0" marR="0">
                        <a:spcBef>
                          <a:spcPts val="0"/>
                        </a:spcBef>
                        <a:spcAft>
                          <a:spcPts val="1200"/>
                        </a:spcAft>
                      </a:pPr>
                      <a:r>
                        <a:rPr lang="en-US" sz="1800" b="0" i="0" dirty="0">
                          <a:effectLst/>
                          <a:latin typeface="+mn-lt"/>
                          <a:cs typeface="Josefin Sans SemiBold"/>
                        </a:rPr>
                        <a:t>7  Advocate</a:t>
                      </a:r>
                      <a:endParaRPr lang="en-US" sz="1800" b="0" i="0" dirty="0">
                        <a:effectLst/>
                        <a:latin typeface="+mn-lt"/>
                        <a:ea typeface="Calibri" panose="020F0502020204030204" pitchFamily="34" charset="0"/>
                        <a:cs typeface="Josefin Sans SemiBold"/>
                      </a:endParaRPr>
                    </a:p>
                  </a:txBody>
                  <a:tcPr marL="51435" marR="51435" marT="0" marB="0"/>
                </a:tc>
                <a:tc>
                  <a:txBody>
                    <a:bodyPr/>
                    <a:lstStyle/>
                    <a:p>
                      <a:pPr marL="0" marR="0">
                        <a:spcBef>
                          <a:spcPts val="0"/>
                        </a:spcBef>
                        <a:spcAft>
                          <a:spcPts val="1200"/>
                        </a:spcAft>
                      </a:pPr>
                      <a:r>
                        <a:rPr lang="en-US" sz="1800" b="0" i="0" dirty="0">
                          <a:effectLst/>
                          <a:latin typeface="+mn-lt"/>
                          <a:ea typeface="+mn-ea"/>
                          <a:cs typeface="Josefin Sans"/>
                        </a:rPr>
                        <a:t>Supportive</a:t>
                      </a:r>
                      <a:r>
                        <a:rPr lang="en-US" sz="1800" b="0" i="0" baseline="0" dirty="0">
                          <a:effectLst/>
                          <a:latin typeface="+mn-lt"/>
                          <a:ea typeface="+mn-ea"/>
                          <a:cs typeface="Josefin Sans"/>
                        </a:rPr>
                        <a:t> skills —&gt; advocating on behalf of the CHW; and encouraging CHW to be an advocate —&gt; planning councils</a:t>
                      </a:r>
                      <a:endParaRPr lang="en-US" sz="1800" b="0" i="0" dirty="0">
                        <a:effectLst/>
                        <a:latin typeface="+mn-lt"/>
                        <a:ea typeface="Calibri" panose="020F0502020204030204" pitchFamily="34" charset="0"/>
                        <a:cs typeface="Josefin Sans"/>
                      </a:endParaRPr>
                    </a:p>
                  </a:txBody>
                  <a:tcPr marL="51435" marR="51435" marT="0" marB="0"/>
                </a:tc>
                <a:extLst>
                  <a:ext uri="{0D108BD9-81ED-4DB2-BD59-A6C34878D82A}">
                    <a16:rowId xmlns:a16="http://schemas.microsoft.com/office/drawing/2014/main" xmlns="" val="4221967735"/>
                  </a:ext>
                </a:extLst>
              </a:tr>
              <a:tr h="673313">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800" b="0" i="0" dirty="0">
                          <a:effectLst/>
                          <a:latin typeface="+mn-lt"/>
                          <a:cs typeface="Josefin Sans SemiBold"/>
                        </a:rPr>
                        <a:t>8  Collaborator</a:t>
                      </a:r>
                      <a:endParaRPr lang="en-US" sz="1800" b="0" i="0" dirty="0">
                        <a:effectLst/>
                        <a:latin typeface="+mn-lt"/>
                        <a:ea typeface="Calibri" panose="020F0502020204030204" pitchFamily="34" charset="0"/>
                        <a:cs typeface="Josefin Sans SemiBold"/>
                      </a:endParaRPr>
                    </a:p>
                    <a:p>
                      <a:pPr marL="0" marR="0">
                        <a:spcBef>
                          <a:spcPts val="0"/>
                        </a:spcBef>
                        <a:spcAft>
                          <a:spcPts val="1200"/>
                        </a:spcAft>
                      </a:pPr>
                      <a:endParaRPr lang="en-US" sz="1800" b="0" i="0" dirty="0">
                        <a:effectLst/>
                        <a:latin typeface="+mn-lt"/>
                        <a:ea typeface="Calibri" panose="020F0502020204030204" pitchFamily="34" charset="0"/>
                        <a:cs typeface="Josefin Sans SemiBold"/>
                      </a:endParaRPr>
                    </a:p>
                  </a:txBody>
                  <a:tcPr marL="51435" marR="51435" marT="0" marB="0"/>
                </a:tc>
                <a:tc>
                  <a:txBody>
                    <a:bodyPr/>
                    <a:lstStyle/>
                    <a:p>
                      <a:pPr marL="0" marR="0">
                        <a:spcBef>
                          <a:spcPts val="0"/>
                        </a:spcBef>
                        <a:spcAft>
                          <a:spcPts val="1200"/>
                        </a:spcAft>
                      </a:pPr>
                      <a:r>
                        <a:rPr lang="en-US" sz="1800" b="0" i="0" dirty="0">
                          <a:effectLst/>
                          <a:latin typeface="+mn-lt"/>
                          <a:ea typeface="Calibri" panose="020F0502020204030204" pitchFamily="34" charset="0"/>
                          <a:cs typeface="Josefin Sans"/>
                        </a:rPr>
                        <a:t>Foster relationship building and maintaining relationships in the community</a:t>
                      </a:r>
                    </a:p>
                  </a:txBody>
                  <a:tcPr marL="51435" marR="51435" marT="0" marB="0"/>
                </a:tc>
                <a:extLst>
                  <a:ext uri="{0D108BD9-81ED-4DB2-BD59-A6C34878D82A}">
                    <a16:rowId xmlns:a16="http://schemas.microsoft.com/office/drawing/2014/main" xmlns="" val="3812563573"/>
                  </a:ext>
                </a:extLst>
              </a:tr>
            </a:tbl>
          </a:graphicData>
        </a:graphic>
      </p:graphicFrame>
    </p:spTree>
    <p:extLst>
      <p:ext uri="{BB962C8B-B14F-4D97-AF65-F5344CB8AC3E}">
        <p14:creationId xmlns:p14="http://schemas.microsoft.com/office/powerpoint/2010/main" val="1469419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xmlns="" id="{B5B08FC5-58C2-4F5C-A7A1-06E859D18143}"/>
              </a:ext>
            </a:extLst>
          </p:cNvPr>
          <p:cNvSpPr>
            <a:spLocks noGrp="1"/>
          </p:cNvSpPr>
          <p:nvPr>
            <p:ph type="ftr" sz="quarter" idx="10"/>
          </p:nvPr>
        </p:nvSpPr>
        <p:spPr/>
        <p:txBody>
          <a:bodyPr/>
          <a:lstStyle/>
          <a:p>
            <a:pPr>
              <a:defRPr/>
            </a:pPr>
            <a:r>
              <a:rPr lang="en-US" altLang="en-US" dirty="0"/>
              <a:t>What Does It Mean to Be a CHW Supervisor?</a:t>
            </a:r>
          </a:p>
        </p:txBody>
      </p:sp>
      <p:sp>
        <p:nvSpPr>
          <p:cNvPr id="5122" name="Rectangle 2">
            <a:extLst>
              <a:ext uri="{FF2B5EF4-FFF2-40B4-BE49-F238E27FC236}">
                <a16:creationId xmlns:a16="http://schemas.microsoft.com/office/drawing/2014/main" xmlns="" id="{576F083E-138B-4244-A5B7-A39478A0714D}"/>
              </a:ext>
            </a:extLst>
          </p:cNvPr>
          <p:cNvSpPr>
            <a:spLocks noGrp="1" noChangeArrowheads="1"/>
          </p:cNvSpPr>
          <p:nvPr>
            <p:ph type="title"/>
          </p:nvPr>
        </p:nvSpPr>
        <p:spPr/>
        <p:txBody>
          <a:bodyPr/>
          <a:lstStyle/>
          <a:p>
            <a:pPr eaLnBrk="1" hangingPunct="1">
              <a:defRPr/>
            </a:pPr>
            <a:r>
              <a:rPr lang="en-US" altLang="en-US" dirty="0"/>
              <a:t>TED Talk</a:t>
            </a:r>
          </a:p>
        </p:txBody>
      </p:sp>
      <p:sp>
        <p:nvSpPr>
          <p:cNvPr id="5123" name="Rectangle 3">
            <a:extLst>
              <a:ext uri="{FF2B5EF4-FFF2-40B4-BE49-F238E27FC236}">
                <a16:creationId xmlns:a16="http://schemas.microsoft.com/office/drawing/2014/main" xmlns="" id="{99F9C154-FAA5-42BA-9207-086B10995C70}"/>
              </a:ext>
            </a:extLst>
          </p:cNvPr>
          <p:cNvSpPr>
            <a:spLocks noGrp="1" noChangeArrowheads="1"/>
          </p:cNvSpPr>
          <p:nvPr>
            <p:ph type="body" idx="1"/>
          </p:nvPr>
        </p:nvSpPr>
        <p:spPr/>
        <p:txBody>
          <a:bodyPr/>
          <a:lstStyle/>
          <a:p>
            <a:pPr marL="0" indent="0">
              <a:buNone/>
            </a:pPr>
            <a:r>
              <a:rPr lang="en-US" sz="1800" dirty="0"/>
              <a:t>Simon Sinek: Why good leaders make you feel safe</a:t>
            </a:r>
          </a:p>
          <a:p>
            <a:pPr marL="0" indent="0">
              <a:buNone/>
            </a:pPr>
            <a:endParaRPr lang="en-US" sz="1800" dirty="0"/>
          </a:p>
          <a:p>
            <a:pPr marL="0" indent="0">
              <a:buNone/>
            </a:pPr>
            <a:r>
              <a:rPr lang="en-US" sz="1800" dirty="0">
                <a:hlinkClick r:id="rId3"/>
              </a:rPr>
              <a:t>TED Talk</a:t>
            </a:r>
            <a:endParaRPr lang="en-US" sz="1800" dirty="0"/>
          </a:p>
        </p:txBody>
      </p:sp>
      <p:sp>
        <p:nvSpPr>
          <p:cNvPr id="5127" name="Rectangle 7">
            <a:extLst>
              <a:ext uri="{FF2B5EF4-FFF2-40B4-BE49-F238E27FC236}">
                <a16:creationId xmlns:a16="http://schemas.microsoft.com/office/drawing/2014/main" xmlns=""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pic>
        <p:nvPicPr>
          <p:cNvPr id="6" name="Picture 5">
            <a:extLst>
              <a:ext uri="{FF2B5EF4-FFF2-40B4-BE49-F238E27FC236}">
                <a16:creationId xmlns:a16="http://schemas.microsoft.com/office/drawing/2014/main" xmlns="" id="{D9AFD1B0-83DE-4F8E-A660-5C7B1C20AFE7}"/>
              </a:ext>
            </a:extLst>
          </p:cNvPr>
          <p:cNvPicPr>
            <a:picLocks noChangeAspect="1"/>
          </p:cNvPicPr>
          <p:nvPr/>
        </p:nvPicPr>
        <p:blipFill>
          <a:blip r:embed="rId4"/>
          <a:stretch>
            <a:fillRect/>
          </a:stretch>
        </p:blipFill>
        <p:spPr>
          <a:xfrm>
            <a:off x="2576289" y="2503961"/>
            <a:ext cx="4405084" cy="2931642"/>
          </a:xfrm>
          <a:prstGeom prst="rect">
            <a:avLst/>
          </a:prstGeom>
        </p:spPr>
      </p:pic>
    </p:spTree>
    <p:extLst>
      <p:ext uri="{BB962C8B-B14F-4D97-AF65-F5344CB8AC3E}">
        <p14:creationId xmlns:p14="http://schemas.microsoft.com/office/powerpoint/2010/main" val="4240313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841</Words>
  <Application>Microsoft Office PowerPoint</Application>
  <PresentationFormat>On-screen Show (4:3)</PresentationFormat>
  <Paragraphs>116</Paragraphs>
  <Slides>7</Slides>
  <Notes>7</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7</vt:i4>
      </vt:variant>
    </vt:vector>
  </HeadingPairs>
  <TitlesOfParts>
    <vt:vector size="19" baseType="lpstr">
      <vt:lpstr>Arial</vt:lpstr>
      <vt:lpstr>Arial Bold</vt:lpstr>
      <vt:lpstr>Calibri</vt:lpstr>
      <vt:lpstr>Calibri Light</vt:lpstr>
      <vt:lpstr>Josefin Sans</vt:lpstr>
      <vt:lpstr>Josefin Sans Light</vt:lpstr>
      <vt:lpstr>Josefin Sans SemiBold</vt:lpstr>
      <vt:lpstr>Osaka</vt:lpstr>
      <vt:lpstr>Times New Roman</vt:lpstr>
      <vt:lpstr>Wingdings</vt:lpstr>
      <vt:lpstr>Office Theme</vt:lpstr>
      <vt:lpstr>Blank Presentation</vt:lpstr>
      <vt:lpstr>What Does It Mean to Be a CHW Supervisor?</vt:lpstr>
      <vt:lpstr>Learning Objectives</vt:lpstr>
      <vt:lpstr>PowerPoint Presentation</vt:lpstr>
      <vt:lpstr>How is Supervising a CHW Different?</vt:lpstr>
      <vt:lpstr>Cultural and Experiential Contexts</vt:lpstr>
      <vt:lpstr>The CHW Supervisor: The CHW’s CHW</vt:lpstr>
      <vt:lpstr>TED Talk</vt:lpstr>
    </vt:vector>
  </TitlesOfParts>
  <Company>Boston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it mean to be  a CHW supervisor?</dc:title>
  <dc:creator>Rojo, Maria Campos</dc:creator>
  <cp:lastModifiedBy>Baughman, Allyson L</cp:lastModifiedBy>
  <cp:revision>22</cp:revision>
  <dcterms:created xsi:type="dcterms:W3CDTF">2018-09-18T13:51:55Z</dcterms:created>
  <dcterms:modified xsi:type="dcterms:W3CDTF">2020-01-22T17:48:49Z</dcterms:modified>
</cp:coreProperties>
</file>