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3" r:id="rId2"/>
  </p:sldMasterIdLst>
  <p:notesMasterIdLst>
    <p:notesMasterId r:id="rId20"/>
  </p:notesMasterIdLst>
  <p:sldIdLst>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82246" autoAdjust="0"/>
  </p:normalViewPr>
  <p:slideViewPr>
    <p:cSldViewPr snapToGrid="0">
      <p:cViewPr varScale="1">
        <p:scale>
          <a:sx n="84" d="100"/>
          <a:sy n="84" d="100"/>
        </p:scale>
        <p:origin x="162"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1" d="100"/>
          <a:sy n="51" d="100"/>
        </p:scale>
        <p:origin x="164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E27C0-3096-4FA9-995B-54165BB2A588}" type="datetimeFigureOut">
              <a:rPr lang="en-US" smtClean="0"/>
              <a:t>1/22/2020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F8D0BD-1455-4961-B1BF-0CCE4A58CDB4}" type="slidenum">
              <a:rPr lang="en-US" smtClean="0"/>
              <a:t>‹#›</a:t>
            </a:fld>
            <a:endParaRPr lang="en-US"/>
          </a:p>
        </p:txBody>
      </p:sp>
    </p:spTree>
    <p:extLst>
      <p:ext uri="{BB962C8B-B14F-4D97-AF65-F5344CB8AC3E}">
        <p14:creationId xmlns:p14="http://schemas.microsoft.com/office/powerpoint/2010/main" val="939861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49AC926-9D40-4CC1-ACAC-B9D986063DF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 xmlns:a16="http://schemas.microsoft.com/office/drawing/2014/main" id="{1A13BFE0-2CC4-4C01-AD7A-2C042A8EAFF5}"/>
              </a:ext>
            </a:extLst>
          </p:cNvPr>
          <p:cNvSpPr>
            <a:spLocks noGrp="1" noChangeArrowheads="1"/>
          </p:cNvSpPr>
          <p:nvPr>
            <p:ph type="body" idx="1"/>
          </p:nvPr>
        </p:nvSpPr>
        <p:spPr/>
        <p:txBody>
          <a:bodyPr/>
          <a:lstStyle/>
          <a:p>
            <a:pPr eaLnBrk="1" hangingPunct="1">
              <a:defRPr/>
            </a:pPr>
            <a:endParaRPr lang="en-US" altLang="en-US">
              <a:ea typeface="Osaka" pitchFamily="-64" charset="-128"/>
            </a:endParaRPr>
          </a:p>
        </p:txBody>
      </p:sp>
    </p:spTree>
    <p:extLst>
      <p:ext uri="{BB962C8B-B14F-4D97-AF65-F5344CB8AC3E}">
        <p14:creationId xmlns:p14="http://schemas.microsoft.com/office/powerpoint/2010/main" val="3291799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altLang="en-US" dirty="0">
                <a:ea typeface="Osaka" pitchFamily="-64" charset="-128"/>
              </a:rPr>
              <a:t>Ask for</a:t>
            </a:r>
            <a:r>
              <a:rPr lang="en-US" altLang="en-US" baseline="0" dirty="0">
                <a:ea typeface="Osaka" pitchFamily="-64" charset="-128"/>
              </a:rPr>
              <a:t> a volunteer to read each element.  </a:t>
            </a:r>
            <a:endParaRPr lang="en-US" altLang="en-US" baseline="0" dirty="0" smtClean="0">
              <a:ea typeface="Osaka" pitchFamily="-64" charset="-128"/>
            </a:endParaRPr>
          </a:p>
          <a:p>
            <a:pPr>
              <a:defRPr/>
            </a:pPr>
            <a:endParaRPr lang="en-US" altLang="en-US" baseline="0" dirty="0" smtClean="0">
              <a:ea typeface="Osaka" pitchFamily="-64" charset="-128"/>
            </a:endParaRPr>
          </a:p>
          <a:p>
            <a:pPr>
              <a:defRPr/>
            </a:pPr>
            <a:r>
              <a:rPr lang="en-US" altLang="en-US" baseline="0" dirty="0" smtClean="0">
                <a:ea typeface="Osaka" pitchFamily="-64" charset="-128"/>
              </a:rPr>
              <a:t>After </a:t>
            </a:r>
            <a:r>
              <a:rPr lang="en-US" altLang="en-US" baseline="0" dirty="0">
                <a:ea typeface="Osaka" pitchFamily="-64" charset="-128"/>
              </a:rPr>
              <a:t>each bullet, ask participants for examples of </a:t>
            </a:r>
            <a:r>
              <a:rPr lang="en-US" altLang="en-US" dirty="0">
                <a:ea typeface="Osaka" pitchFamily="-64" charset="-128"/>
              </a:rPr>
              <a:t>how they have incorporated these elements into their supervision of CHWs. </a:t>
            </a:r>
          </a:p>
        </p:txBody>
      </p:sp>
    </p:spTree>
    <p:extLst>
      <p:ext uri="{BB962C8B-B14F-4D97-AF65-F5344CB8AC3E}">
        <p14:creationId xmlns:p14="http://schemas.microsoft.com/office/powerpoint/2010/main" val="97434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defRPr/>
            </a:pPr>
            <a:r>
              <a:rPr lang="en-US" altLang="en-US" dirty="0">
                <a:ea typeface="Osaka" pitchFamily="-64" charset="-128"/>
              </a:rPr>
              <a:t>Distribute the handout: Why Do the Warriors Dominate the 3rd Quarter? from The New York Times. Give participants 15</a:t>
            </a:r>
            <a:r>
              <a:rPr lang="en-US" altLang="en-US" baseline="0" dirty="0">
                <a:ea typeface="Osaka" pitchFamily="-64" charset="-128"/>
              </a:rPr>
              <a:t> minutes to read and think about the strengths the coach offered to the team. </a:t>
            </a:r>
            <a:endParaRPr lang="en-US" altLang="en-US" dirty="0">
              <a:ea typeface="Osaka" pitchFamily="-64" charset="-128"/>
            </a:endParaRPr>
          </a:p>
          <a:p>
            <a:pPr marL="0" indent="0">
              <a:buFont typeface="Arial" panose="020B0604020202020204" pitchFamily="34" charset="0"/>
              <a:buNone/>
              <a:defRPr/>
            </a:pPr>
            <a:endParaRPr lang="en-US" altLang="en-US" dirty="0" smtClean="0">
              <a:ea typeface="Osaka" pitchFamily="-64" charset="-128"/>
            </a:endParaRPr>
          </a:p>
          <a:p>
            <a:pPr marL="0" indent="0">
              <a:buFont typeface="Arial" panose="020B0604020202020204" pitchFamily="34" charset="0"/>
              <a:buNone/>
              <a:defRPr/>
            </a:pPr>
            <a:r>
              <a:rPr lang="en-US" altLang="en-US" dirty="0" smtClean="0">
                <a:ea typeface="Osaka" pitchFamily="-64" charset="-128"/>
              </a:rPr>
              <a:t>Ask </a:t>
            </a:r>
            <a:r>
              <a:rPr lang="en-US" altLang="en-US" dirty="0">
                <a:ea typeface="Osaka" pitchFamily="-64" charset="-128"/>
              </a:rPr>
              <a:t>participants, “What about these strengths can be applied to your supervision of CHWs</a:t>
            </a:r>
            <a:r>
              <a:rPr lang="en-US" altLang="en-US" dirty="0" smtClean="0">
                <a:ea typeface="Osaka" pitchFamily="-64" charset="-128"/>
              </a:rPr>
              <a:t>?”</a:t>
            </a:r>
          </a:p>
          <a:p>
            <a:pPr marL="0" indent="0">
              <a:buFont typeface="Arial" panose="020B0604020202020204" pitchFamily="34" charset="0"/>
              <a:buNone/>
              <a:defRPr/>
            </a:pPr>
            <a:r>
              <a:rPr lang="en-US" altLang="en-US" dirty="0" smtClean="0">
                <a:ea typeface="Osaka" pitchFamily="-64" charset="-128"/>
              </a:rPr>
              <a:t>Facilitate a group discussion. </a:t>
            </a:r>
            <a:endParaRPr lang="en-US" altLang="en-US" dirty="0">
              <a:ea typeface="Osaka" pitchFamily="-64" charset="-128"/>
            </a:endParaRPr>
          </a:p>
        </p:txBody>
      </p:sp>
    </p:spTree>
    <p:extLst>
      <p:ext uri="{BB962C8B-B14F-4D97-AF65-F5344CB8AC3E}">
        <p14:creationId xmlns:p14="http://schemas.microsoft.com/office/powerpoint/2010/main" val="3382031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altLang="en-US" dirty="0">
                <a:ea typeface="Osaka" pitchFamily="-64" charset="-128"/>
              </a:rPr>
              <a:t>Reflective supervision is another approach for consideration in delivering supervision. </a:t>
            </a:r>
            <a:endParaRPr lang="en-US" altLang="en-US" dirty="0" smtClean="0">
              <a:ea typeface="Osaka" pitchFamily="-64" charset="-128"/>
            </a:endParaRPr>
          </a:p>
          <a:p>
            <a:pPr>
              <a:defRPr/>
            </a:pPr>
            <a:endParaRPr lang="en-US" altLang="en-US" dirty="0" smtClean="0">
              <a:ea typeface="Osaka" pitchFamily="-64" charset="-128"/>
            </a:endParaRPr>
          </a:p>
          <a:p>
            <a:pPr>
              <a:defRPr/>
            </a:pPr>
            <a:r>
              <a:rPr lang="en-US" altLang="en-US" dirty="0" smtClean="0">
                <a:ea typeface="Osaka" pitchFamily="-64" charset="-128"/>
              </a:rPr>
              <a:t>Review the slide</a:t>
            </a:r>
            <a:r>
              <a:rPr lang="en-US" altLang="en-US" dirty="0">
                <a:ea typeface="Osaka" pitchFamily="-64" charset="-128"/>
              </a:rPr>
              <a:t>. </a:t>
            </a:r>
          </a:p>
        </p:txBody>
      </p:sp>
    </p:spTree>
    <p:extLst>
      <p:ext uri="{BB962C8B-B14F-4D97-AF65-F5344CB8AC3E}">
        <p14:creationId xmlns:p14="http://schemas.microsoft.com/office/powerpoint/2010/main" val="3321901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altLang="en-US" dirty="0">
                <a:ea typeface="Osaka" pitchFamily="-64" charset="-128"/>
              </a:rPr>
              <a:t>Review </a:t>
            </a:r>
            <a:r>
              <a:rPr lang="en-US" altLang="en-US" dirty="0" smtClean="0">
                <a:ea typeface="Osaka" pitchFamily="-64" charset="-128"/>
              </a:rPr>
              <a:t>the slide</a:t>
            </a:r>
            <a:r>
              <a:rPr lang="en-US" altLang="en-US" dirty="0">
                <a:ea typeface="Osaka" pitchFamily="-64" charset="-128"/>
              </a:rPr>
              <a:t>. </a:t>
            </a:r>
          </a:p>
        </p:txBody>
      </p:sp>
    </p:spTree>
    <p:extLst>
      <p:ext uri="{BB962C8B-B14F-4D97-AF65-F5344CB8AC3E}">
        <p14:creationId xmlns:p14="http://schemas.microsoft.com/office/powerpoint/2010/main" val="3546734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dirty="0">
                <a:ea typeface="Osaka" pitchFamily="-64" charset="-128"/>
              </a:rPr>
              <a:t>Ask a volunteer to read the </a:t>
            </a:r>
            <a:r>
              <a:rPr lang="en-US" altLang="en-US" dirty="0" smtClean="0">
                <a:ea typeface="Osaka" pitchFamily="-64" charset="-128"/>
              </a:rPr>
              <a:t>slide. </a:t>
            </a:r>
            <a:endParaRPr lang="en-US" altLang="en-US" dirty="0">
              <a:ea typeface="Osaka" pitchFamily="-64" charset="-128"/>
            </a:endParaRPr>
          </a:p>
        </p:txBody>
      </p:sp>
    </p:spTree>
    <p:extLst>
      <p:ext uri="{BB962C8B-B14F-4D97-AF65-F5344CB8AC3E}">
        <p14:creationId xmlns:p14="http://schemas.microsoft.com/office/powerpoint/2010/main" val="2211419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dirty="0">
                <a:ea typeface="Osaka" pitchFamily="-64" charset="-128"/>
              </a:rPr>
              <a:t>Ask a volunteer to read </a:t>
            </a:r>
            <a:r>
              <a:rPr lang="en-US" altLang="en-US" dirty="0" smtClean="0">
                <a:ea typeface="Osaka" pitchFamily="-64" charset="-128"/>
              </a:rPr>
              <a:t>the slide. </a:t>
            </a:r>
            <a:endParaRPr lang="en-US" altLang="en-US" dirty="0">
              <a:ea typeface="Osaka" pitchFamily="-64" charset="-128"/>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762663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dirty="0">
                <a:ea typeface="Osaka" pitchFamily="-64" charset="-128"/>
              </a:rPr>
              <a:t>Ask a volunteer to read the </a:t>
            </a:r>
            <a:r>
              <a:rPr lang="en-US" altLang="en-US" dirty="0" smtClean="0">
                <a:ea typeface="Osaka" pitchFamily="-64" charset="-128"/>
              </a:rPr>
              <a:t>slide. </a:t>
            </a:r>
            <a:endParaRPr lang="en-US" altLang="en-US" dirty="0">
              <a:ea typeface="Osaka" pitchFamily="-64" charset="-128"/>
            </a:endParaRPr>
          </a:p>
        </p:txBody>
      </p:sp>
    </p:spTree>
    <p:extLst>
      <p:ext uri="{BB962C8B-B14F-4D97-AF65-F5344CB8AC3E}">
        <p14:creationId xmlns:p14="http://schemas.microsoft.com/office/powerpoint/2010/main" val="887170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altLang="en-US" dirty="0">
                <a:ea typeface="Osaka" pitchFamily="-64" charset="-128"/>
              </a:rPr>
              <a:t>Ask each participant</a:t>
            </a:r>
            <a:r>
              <a:rPr lang="en-US" altLang="en-US" baseline="0" dirty="0">
                <a:ea typeface="Osaka" pitchFamily="-64" charset="-128"/>
              </a:rPr>
              <a:t> to select two strips of paper from the bowl or basket. Ask them to read the attributes aloud </a:t>
            </a:r>
            <a:r>
              <a:rPr lang="en-US" altLang="en-US" dirty="0">
                <a:ea typeface="Osaka" pitchFamily="-64" charset="-128"/>
              </a:rPr>
              <a:t>and provide an example of when they applied the attributes to their supervision. </a:t>
            </a:r>
          </a:p>
          <a:p>
            <a:pPr>
              <a:defRPr/>
            </a:pPr>
            <a:endParaRPr lang="en-US" altLang="en-US" dirty="0">
              <a:ea typeface="Osaka" pitchFamily="-64" charset="-128"/>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425980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ea typeface="Osaka" pitchFamily="-64" charset="-128"/>
              </a:rPr>
              <a:t>Review </a:t>
            </a:r>
            <a:r>
              <a:rPr lang="en-US" altLang="en-US" dirty="0" smtClean="0">
                <a:ea typeface="Osaka" pitchFamily="-64" charset="-128"/>
              </a:rPr>
              <a:t>the objectives</a:t>
            </a:r>
            <a:r>
              <a:rPr lang="en-US" altLang="en-US" dirty="0">
                <a:ea typeface="Osaka" pitchFamily="-64" charset="-128"/>
              </a:rPr>
              <a:t>. </a:t>
            </a:r>
          </a:p>
        </p:txBody>
      </p:sp>
    </p:spTree>
    <p:extLst>
      <p:ext uri="{BB962C8B-B14F-4D97-AF65-F5344CB8AC3E}">
        <p14:creationId xmlns:p14="http://schemas.microsoft.com/office/powerpoint/2010/main" val="3264869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defRPr/>
            </a:pPr>
            <a:r>
              <a:rPr lang="en-US" altLang="en-US" dirty="0">
                <a:ea typeface="Osaka" pitchFamily="-64" charset="-128"/>
              </a:rPr>
              <a:t>Following </a:t>
            </a:r>
            <a:r>
              <a:rPr lang="en-US" altLang="en-US" dirty="0" smtClean="0">
                <a:ea typeface="Osaka" pitchFamily="-64" charset="-128"/>
              </a:rPr>
              <a:t>popcorn </a:t>
            </a:r>
            <a:r>
              <a:rPr lang="en-US" altLang="en-US" dirty="0">
                <a:ea typeface="Osaka" pitchFamily="-64" charset="-128"/>
              </a:rPr>
              <a:t>style, each person is asked to share one word. What helps you bounce back when you experience challenges?</a:t>
            </a:r>
            <a:r>
              <a:rPr lang="en-US" altLang="en-US" baseline="0" dirty="0">
                <a:ea typeface="Osaka" pitchFamily="-64" charset="-128"/>
              </a:rPr>
              <a:t> </a:t>
            </a:r>
            <a:r>
              <a:rPr lang="en-US" altLang="en-US" dirty="0">
                <a:ea typeface="Osaka" pitchFamily="-64" charset="-128"/>
              </a:rPr>
              <a:t> Responses can be related to events, circumstances, situations or people.</a:t>
            </a:r>
          </a:p>
          <a:p>
            <a:pPr marL="0" indent="0">
              <a:buFont typeface="Arial" panose="020B0604020202020204" pitchFamily="34" charset="0"/>
              <a:buNone/>
              <a:defRPr/>
            </a:pPr>
            <a:endParaRPr lang="en-US" sz="1200" kern="1200" baseline="0" dirty="0" smtClean="0">
              <a:solidFill>
                <a:schemeClr val="tx1"/>
              </a:solidFill>
              <a:effectLst/>
              <a:latin typeface="+mn-lt"/>
              <a:ea typeface="Osaka" pitchFamily="-64" charset="-128"/>
              <a:cs typeface="+mn-cs"/>
            </a:endParaRPr>
          </a:p>
          <a:p>
            <a:pPr marL="0" indent="0">
              <a:buFont typeface="Arial" panose="020B0604020202020204" pitchFamily="34" charset="0"/>
              <a:buNone/>
              <a:defRPr/>
            </a:pPr>
            <a:r>
              <a:rPr lang="en-US" sz="1200" kern="1200" baseline="0" dirty="0" smtClean="0">
                <a:solidFill>
                  <a:schemeClr val="tx1"/>
                </a:solidFill>
                <a:effectLst/>
                <a:latin typeface="+mn-lt"/>
                <a:ea typeface="Osaka" pitchFamily="-64" charset="-128"/>
                <a:cs typeface="+mn-cs"/>
              </a:rPr>
              <a:t>Emphasize </a:t>
            </a:r>
            <a:r>
              <a:rPr lang="en-US" sz="1200" kern="1200" baseline="0" dirty="0">
                <a:solidFill>
                  <a:schemeClr val="tx1"/>
                </a:solidFill>
                <a:effectLst/>
                <a:latin typeface="+mn-lt"/>
                <a:ea typeface="+mn-ea"/>
                <a:cs typeface="+mn-cs"/>
              </a:rPr>
              <a:t>that </a:t>
            </a:r>
            <a:r>
              <a:rPr lang="en-US" sz="1200" kern="1200" dirty="0">
                <a:solidFill>
                  <a:schemeClr val="tx1"/>
                </a:solidFill>
                <a:effectLst/>
                <a:latin typeface="+mn-lt"/>
                <a:ea typeface="+mn-ea"/>
                <a:cs typeface="+mn-cs"/>
              </a:rPr>
              <a:t>despite challenging circumstances, we all can think of our strengths as we manage difficult situations, because we have all done it and acknowledge that we can build on our strengths during adversity.  </a:t>
            </a:r>
          </a:p>
          <a:p>
            <a:pPr marL="228600" indent="-228600">
              <a:buAutoNum type="arabicParenR"/>
              <a:defRPr/>
            </a:pPr>
            <a:endParaRPr lang="en-US" altLang="en-US" dirty="0">
              <a:ea typeface="Osaka" pitchFamily="-64" charset="-128"/>
            </a:endParaRPr>
          </a:p>
          <a:p>
            <a:pPr>
              <a:defRPr/>
            </a:pPr>
            <a:endParaRPr lang="en-US" altLang="en-US" dirty="0">
              <a:ea typeface="Osaka" pitchFamily="-64" charset="-128"/>
            </a:endParaRPr>
          </a:p>
          <a:p>
            <a:pPr>
              <a:defRPr/>
            </a:pPr>
            <a:endParaRPr lang="en-US" altLang="en-US" dirty="0">
              <a:ea typeface="Osaka" pitchFamily="-64" charset="-128"/>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02775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altLang="en-US" dirty="0">
                <a:ea typeface="Osaka" pitchFamily="-64" charset="-128"/>
              </a:rPr>
              <a:t>Repeat</a:t>
            </a:r>
            <a:r>
              <a:rPr lang="en-US" altLang="en-US" baseline="0" dirty="0">
                <a:ea typeface="Osaka" pitchFamily="-64" charset="-128"/>
              </a:rPr>
              <a:t> the activity asking, “What </a:t>
            </a:r>
            <a:r>
              <a:rPr lang="en-US" altLang="en-US" dirty="0">
                <a:ea typeface="Osaka" pitchFamily="-64" charset="-128"/>
              </a:rPr>
              <a:t>helps the </a:t>
            </a:r>
            <a:r>
              <a:rPr lang="en-US" altLang="en-US" b="1" dirty="0">
                <a:ea typeface="Osaka" pitchFamily="-64" charset="-128"/>
              </a:rPr>
              <a:t>CHWs you supervise </a:t>
            </a:r>
            <a:r>
              <a:rPr lang="en-US" altLang="en-US" dirty="0">
                <a:ea typeface="Osaka" pitchFamily="-64" charset="-128"/>
              </a:rPr>
              <a:t>bounce back when they experience challenges?”</a:t>
            </a:r>
          </a:p>
          <a:p>
            <a:pPr>
              <a:defRPr/>
            </a:pPr>
            <a:endParaRPr lang="en-US" altLang="en-US" dirty="0">
              <a:ea typeface="Osaka" pitchFamily="-64" charset="-128"/>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738039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dirty="0">
                <a:ea typeface="Osaka" pitchFamily="-64" charset="-128"/>
              </a:rPr>
              <a:t>Review </a:t>
            </a:r>
            <a:r>
              <a:rPr lang="en-US" altLang="en-US" dirty="0" smtClean="0">
                <a:ea typeface="Osaka" pitchFamily="-64" charset="-128"/>
              </a:rPr>
              <a:t>the slide</a:t>
            </a:r>
            <a:r>
              <a:rPr lang="en-US" altLang="en-US" dirty="0">
                <a:ea typeface="Osaka" pitchFamily="-64" charset="-128"/>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en-US" dirty="0" smtClean="0">
              <a:ea typeface="Osaka" pitchFamily="-64"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dirty="0" smtClean="0">
                <a:ea typeface="Osaka" pitchFamily="-64" charset="-128"/>
              </a:rPr>
              <a:t>Ask</a:t>
            </a:r>
            <a:r>
              <a:rPr lang="en-US" altLang="en-US" dirty="0">
                <a:ea typeface="Osaka" pitchFamily="-64" charset="-128"/>
              </a:rPr>
              <a:t>, “</a:t>
            </a:r>
            <a:r>
              <a:rPr lang="en-US" altLang="en-US" baseline="0" dirty="0">
                <a:ea typeface="Osaka" pitchFamily="-64" charset="-128"/>
              </a:rPr>
              <a:t>What is a </a:t>
            </a:r>
            <a:r>
              <a:rPr lang="en-US" altLang="en-US" dirty="0">
                <a:ea typeface="Osaka" pitchFamily="-64" charset="-128"/>
              </a:rPr>
              <a:t>“strengths-based approach to supervision?” Ask a volunteer to write responses from the group on flip chart paper.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dirty="0">
                <a:ea typeface="Osaka" pitchFamily="-64" charset="-128"/>
              </a:rPr>
              <a:t>Note similarities and differences between the slide and the responses on the flip chart. </a:t>
            </a:r>
          </a:p>
          <a:p>
            <a:pPr>
              <a:defRPr/>
            </a:pPr>
            <a:endParaRPr lang="en-US" altLang="en-US" dirty="0">
              <a:ea typeface="Osaka" pitchFamily="-64" charset="-128"/>
            </a:endParaRPr>
          </a:p>
          <a:p>
            <a:pPr>
              <a:defRPr/>
            </a:pPr>
            <a:endParaRPr lang="en-US" altLang="en-US" dirty="0">
              <a:ea typeface="Osaka" pitchFamily="-64" charset="-128"/>
            </a:endParaRPr>
          </a:p>
          <a:p>
            <a:pPr>
              <a:defRPr/>
            </a:pPr>
            <a:endParaRPr lang="en-US" altLang="en-US" dirty="0">
              <a:ea typeface="Osaka" pitchFamily="-64" charset="-128"/>
            </a:endParaRPr>
          </a:p>
        </p:txBody>
      </p:sp>
    </p:spTree>
    <p:extLst>
      <p:ext uri="{BB962C8B-B14F-4D97-AF65-F5344CB8AC3E}">
        <p14:creationId xmlns:p14="http://schemas.microsoft.com/office/powerpoint/2010/main" val="3419131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defRPr/>
            </a:pPr>
            <a:r>
              <a:rPr lang="en-US" altLang="en-US" dirty="0">
                <a:ea typeface="Osaka" pitchFamily="-64" charset="-128"/>
              </a:rPr>
              <a:t>Ask for a participant</a:t>
            </a:r>
            <a:r>
              <a:rPr lang="en-US" altLang="en-US" baseline="0" dirty="0">
                <a:ea typeface="Osaka" pitchFamily="-64" charset="-128"/>
              </a:rPr>
              <a:t> to read the definition of</a:t>
            </a:r>
            <a:r>
              <a:rPr lang="en-US" altLang="en-US" dirty="0">
                <a:ea typeface="Osaka" pitchFamily="-64" charset="-128"/>
              </a:rPr>
              <a:t> strengths-based supervision (SBS)</a:t>
            </a:r>
          </a:p>
          <a:p>
            <a:pPr marL="0" indent="0">
              <a:buFont typeface="Arial" panose="020B0604020202020204" pitchFamily="34" charset="0"/>
              <a:buNone/>
              <a:defRPr/>
            </a:pPr>
            <a:endParaRPr lang="en-US" altLang="en-US" dirty="0" smtClean="0">
              <a:ea typeface="Osaka" pitchFamily="-64" charset="-128"/>
            </a:endParaRPr>
          </a:p>
          <a:p>
            <a:pPr marL="0" indent="0">
              <a:buFont typeface="Arial" panose="020B0604020202020204" pitchFamily="34" charset="0"/>
              <a:buNone/>
              <a:defRPr/>
            </a:pPr>
            <a:r>
              <a:rPr lang="en-US" altLang="en-US" dirty="0" smtClean="0">
                <a:ea typeface="Osaka" pitchFamily="-64" charset="-128"/>
              </a:rPr>
              <a:t>Ask </a:t>
            </a:r>
            <a:r>
              <a:rPr lang="en-US" altLang="en-US" dirty="0">
                <a:ea typeface="Osaka" pitchFamily="-64" charset="-128"/>
              </a:rPr>
              <a:t>participants, “What words come to mind when you hear </a:t>
            </a:r>
            <a:r>
              <a:rPr lang="en-US" altLang="en-US" dirty="0" smtClean="0">
                <a:ea typeface="Osaka" pitchFamily="-64" charset="-128"/>
              </a:rPr>
              <a:t>strengths-based supervision?”</a:t>
            </a:r>
            <a:endParaRPr lang="en-US" altLang="en-US" dirty="0">
              <a:ea typeface="Osaka" pitchFamily="-64" charset="-128"/>
            </a:endParaRP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832054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eaLnBrk="1" hangingPunct="1">
              <a:defRPr/>
            </a:pPr>
            <a:r>
              <a:rPr lang="en-US" altLang="en-US" dirty="0">
                <a:ea typeface="Osaka" pitchFamily="-64" charset="-128"/>
              </a:rPr>
              <a:t>Review </a:t>
            </a:r>
            <a:r>
              <a:rPr lang="en-US" altLang="en-US" dirty="0" smtClean="0">
                <a:ea typeface="Osaka" pitchFamily="-64" charset="-128"/>
              </a:rPr>
              <a:t>the slide</a:t>
            </a:r>
            <a:r>
              <a:rPr lang="en-US" altLang="en-US" dirty="0">
                <a:ea typeface="Osaka" pitchFamily="-64" charset="-128"/>
              </a:rPr>
              <a:t>. </a:t>
            </a:r>
          </a:p>
        </p:txBody>
      </p:sp>
    </p:spTree>
    <p:extLst>
      <p:ext uri="{BB962C8B-B14F-4D97-AF65-F5344CB8AC3E}">
        <p14:creationId xmlns:p14="http://schemas.microsoft.com/office/powerpoint/2010/main" val="17544062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altLang="en-US" dirty="0">
                <a:ea typeface="Osaka" pitchFamily="-64" charset="-128"/>
              </a:rPr>
              <a:t>Ask for</a:t>
            </a:r>
            <a:r>
              <a:rPr lang="en-US" altLang="en-US" baseline="0" dirty="0">
                <a:ea typeface="Osaka" pitchFamily="-64" charset="-128"/>
              </a:rPr>
              <a:t> a volunteer to read each element.  </a:t>
            </a:r>
            <a:endParaRPr lang="en-US" altLang="en-US" baseline="0" dirty="0" smtClean="0">
              <a:ea typeface="Osaka" pitchFamily="-64" charset="-128"/>
            </a:endParaRPr>
          </a:p>
          <a:p>
            <a:pPr>
              <a:defRPr/>
            </a:pPr>
            <a:endParaRPr lang="en-US" altLang="en-US" baseline="0" dirty="0" smtClean="0">
              <a:ea typeface="Osaka" pitchFamily="-64" charset="-128"/>
            </a:endParaRPr>
          </a:p>
          <a:p>
            <a:pPr>
              <a:defRPr/>
            </a:pPr>
            <a:r>
              <a:rPr lang="en-US" altLang="en-US" baseline="0" dirty="0" smtClean="0">
                <a:ea typeface="Osaka" pitchFamily="-64" charset="-128"/>
              </a:rPr>
              <a:t>After </a:t>
            </a:r>
            <a:r>
              <a:rPr lang="en-US" altLang="en-US" baseline="0" dirty="0">
                <a:ea typeface="Osaka" pitchFamily="-64" charset="-128"/>
              </a:rPr>
              <a:t>each bullet, ask participants for examples of </a:t>
            </a:r>
            <a:r>
              <a:rPr lang="en-US" altLang="en-US" dirty="0">
                <a:ea typeface="Osaka" pitchFamily="-64" charset="-128"/>
              </a:rPr>
              <a:t>how they have incorporated these elements into their supervision of CHWs. </a:t>
            </a:r>
          </a:p>
        </p:txBody>
      </p:sp>
    </p:spTree>
    <p:extLst>
      <p:ext uri="{BB962C8B-B14F-4D97-AF65-F5344CB8AC3E}">
        <p14:creationId xmlns:p14="http://schemas.microsoft.com/office/powerpoint/2010/main" val="684471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B9E385D-169D-4689-89D4-79FB5A282979}"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a:defRPr/>
            </a:pPr>
            <a:r>
              <a:rPr lang="en-US" altLang="en-US" dirty="0">
                <a:ea typeface="Osaka" pitchFamily="-64" charset="-128"/>
              </a:rPr>
              <a:t>Ask for</a:t>
            </a:r>
            <a:r>
              <a:rPr lang="en-US" altLang="en-US" baseline="0" dirty="0">
                <a:ea typeface="Osaka" pitchFamily="-64" charset="-128"/>
              </a:rPr>
              <a:t> a volunteer to read each element.  </a:t>
            </a:r>
            <a:endParaRPr lang="en-US" altLang="en-US" baseline="0" dirty="0" smtClean="0">
              <a:ea typeface="Osaka" pitchFamily="-64" charset="-128"/>
            </a:endParaRPr>
          </a:p>
          <a:p>
            <a:pPr>
              <a:defRPr/>
            </a:pPr>
            <a:endParaRPr lang="en-US" altLang="en-US" baseline="0" dirty="0" smtClean="0">
              <a:ea typeface="Osaka" pitchFamily="-64" charset="-128"/>
            </a:endParaRPr>
          </a:p>
          <a:p>
            <a:pPr>
              <a:defRPr/>
            </a:pPr>
            <a:r>
              <a:rPr lang="en-US" altLang="en-US" baseline="0" dirty="0" smtClean="0">
                <a:ea typeface="Osaka" pitchFamily="-64" charset="-128"/>
              </a:rPr>
              <a:t>After </a:t>
            </a:r>
            <a:r>
              <a:rPr lang="en-US" altLang="en-US" baseline="0" dirty="0">
                <a:ea typeface="Osaka" pitchFamily="-64" charset="-128"/>
              </a:rPr>
              <a:t>each bullet, ask participants for examples of </a:t>
            </a:r>
            <a:r>
              <a:rPr lang="en-US" altLang="en-US" dirty="0">
                <a:ea typeface="Osaka" pitchFamily="-64" charset="-128"/>
              </a:rPr>
              <a:t>how they have incorporated these elements into their supervision of CHWs. </a:t>
            </a:r>
          </a:p>
          <a:p>
            <a:pPr>
              <a:defRPr/>
            </a:pPr>
            <a:endParaRPr lang="en-US" altLang="en-US" dirty="0">
              <a:ea typeface="Osaka" pitchFamily="-64" charset="-128"/>
            </a:endParaRPr>
          </a:p>
        </p:txBody>
      </p:sp>
    </p:spTree>
    <p:extLst>
      <p:ext uri="{BB962C8B-B14F-4D97-AF65-F5344CB8AC3E}">
        <p14:creationId xmlns:p14="http://schemas.microsoft.com/office/powerpoint/2010/main" val="4202049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8459D-0B05-4513-A4FF-B36F3BEEF5F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1178014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8459D-0B05-4513-A4FF-B36F3BEEF5F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1874137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8459D-0B05-4513-A4FF-B36F3BEEF5F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3076027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a:extLst>
              <a:ext uri="{FF2B5EF4-FFF2-40B4-BE49-F238E27FC236}">
                <a16:creationId xmlns="" xmlns:a16="http://schemas.microsoft.com/office/drawing/2014/main" id="{0969A60B-C10A-428F-9DCE-F56E55D900E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 xmlns:a16="http://schemas.microsoft.com/office/drawing/2014/main" id="{7E2BF098-56AE-478C-88D4-58C748783E32}"/>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 xmlns:a16="http://schemas.microsoft.com/office/drawing/2014/main" id="{D82D2361-A429-400F-A562-CC9E1E32961C}"/>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 xmlns:a16="http://schemas.microsoft.com/office/drawing/2014/main" id="{D3A09A60-A5E1-4D13-8107-9544B2F717EF}"/>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 xmlns:a16="http://schemas.microsoft.com/office/drawing/2014/main" id="{22C4961C-C4CF-4790-8363-8613ACDE7973}"/>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2458762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 xmlns:a16="http://schemas.microsoft.com/office/drawing/2014/main" id="{6896FC5B-4A76-45FE-BE1A-73D60204B76E}"/>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420453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 xmlns:a16="http://schemas.microsoft.com/office/drawing/2014/main" id="{92C344EC-1A69-46A0-B23D-0CF94F78C9E2}"/>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45483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E89C908-5C72-43D4-9F83-375E3AA27DBB}"/>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 xmlns:a16="http://schemas.microsoft.com/office/drawing/2014/main" id="{4784BB6A-9736-463E-8C6D-3F9B574E47FA}"/>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 xmlns:a16="http://schemas.microsoft.com/office/drawing/2014/main" id="{129EDD98-CF31-416C-AC62-1D1D40BF4E49}"/>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14517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 xmlns:a16="http://schemas.microsoft.com/office/drawing/2014/main" id="{06BDB65F-DD70-4BD5-81F3-49A5D6A28AB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521377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 xmlns:a16="http://schemas.microsoft.com/office/drawing/2014/main" id="{99BBF513-B5D1-4B47-91BF-8C4B76F79608}"/>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1736475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 xmlns:a16="http://schemas.microsoft.com/office/drawing/2014/main" id="{19AF2083-D90B-4350-95B5-D9F4A7359E14}"/>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2622241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 xmlns:a16="http://schemas.microsoft.com/office/drawing/2014/main" id="{A783B461-6AB1-49A5-8D38-559D665AF49D}"/>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240249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8459D-0B05-4513-A4FF-B36F3BEEF5F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4122759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774ABBB8-8A7A-4FD7-B9BC-C2B48A9ABB23}"/>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8014687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BD37186A-7964-42A6-8DA9-22F277B6062D}"/>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281903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E8459D-0B05-4513-A4FF-B36F3BEEF5F4}"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2407148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8459D-0B05-4513-A4FF-B36F3BEEF5F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269239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8459D-0B05-4513-A4FF-B36F3BEEF5F4}"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277116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8459D-0B05-4513-A4FF-B36F3BEEF5F4}"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3086811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8459D-0B05-4513-A4FF-B36F3BEEF5F4}"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1811846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E8459D-0B05-4513-A4FF-B36F3BEEF5F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305807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E8459D-0B05-4513-A4FF-B36F3BEEF5F4}"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CAA2B-8B52-4591-B133-CD99CC384198}" type="slidenum">
              <a:rPr lang="en-US" smtClean="0"/>
              <a:t>‹#›</a:t>
            </a:fld>
            <a:endParaRPr lang="en-US"/>
          </a:p>
        </p:txBody>
      </p:sp>
    </p:spTree>
    <p:extLst>
      <p:ext uri="{BB962C8B-B14F-4D97-AF65-F5344CB8AC3E}">
        <p14:creationId xmlns:p14="http://schemas.microsoft.com/office/powerpoint/2010/main" val="3322779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8459D-0B05-4513-A4FF-B36F3BEEF5F4}" type="datetimeFigureOut">
              <a:rPr lang="en-US" smtClean="0"/>
              <a:t>1/22/2020</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CAA2B-8B52-4591-B133-CD99CC384198}" type="slidenum">
              <a:rPr lang="en-US" smtClean="0"/>
              <a:t>‹#›</a:t>
            </a:fld>
            <a:endParaRPr lang="en-US"/>
          </a:p>
        </p:txBody>
      </p:sp>
    </p:spTree>
    <p:extLst>
      <p:ext uri="{BB962C8B-B14F-4D97-AF65-F5344CB8AC3E}">
        <p14:creationId xmlns:p14="http://schemas.microsoft.com/office/powerpoint/2010/main" val="2878768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 xmlns:a16="http://schemas.microsoft.com/office/drawing/2014/main" id="{0D7ED852-4CDA-46A2-A106-A69613D7109E}"/>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a:extLst>
              <a:ext uri="{FF2B5EF4-FFF2-40B4-BE49-F238E27FC236}">
                <a16:creationId xmlns="" xmlns:a16="http://schemas.microsoft.com/office/drawing/2014/main" id="{17CF41E8-226E-44AD-8B84-0CF78D691D40}"/>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608553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n-US" altLang="en-US" dirty="0"/>
              <a:t>Strengths-Based Supervision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Four Elements of Strengths-Based Supervision </a:t>
            </a:r>
            <a:r>
              <a:rPr lang="en-US" altLang="en-US" dirty="0" smtClean="0"/>
              <a:t>(cont.)</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981200"/>
            <a:ext cx="7924800" cy="3886200"/>
          </a:xfrm>
        </p:spPr>
        <p:txBody>
          <a:bodyPr/>
          <a:lstStyle/>
          <a:p>
            <a:pPr marL="457200" indent="-457200" eaLnBrk="1" hangingPunct="1">
              <a:buClr>
                <a:srgbClr val="CC0000"/>
              </a:buClr>
              <a:buFont typeface="+mj-lt"/>
              <a:buAutoNum type="arabicPeriod" startAt="4"/>
              <a:defRPr/>
            </a:pPr>
            <a:r>
              <a:rPr lang="en-US" altLang="en-US" sz="2000" dirty="0"/>
              <a:t>Fully engage all three functions of supervision.</a:t>
            </a:r>
          </a:p>
          <a:p>
            <a:pPr lvl="1">
              <a:defRPr/>
            </a:pPr>
            <a:r>
              <a:rPr lang="en-US" b="1" dirty="0"/>
              <a:t>Administrative</a:t>
            </a:r>
          </a:p>
          <a:p>
            <a:pPr lvl="2">
              <a:defRPr/>
            </a:pPr>
            <a:r>
              <a:rPr lang="en-US" dirty="0"/>
              <a:t>Monitoring and evaluating service delivery</a:t>
            </a:r>
          </a:p>
          <a:p>
            <a:pPr lvl="2">
              <a:defRPr/>
            </a:pPr>
            <a:r>
              <a:rPr lang="en-US" dirty="0"/>
              <a:t>Holding CHWs accountable for quality services to clients</a:t>
            </a:r>
          </a:p>
          <a:p>
            <a:pPr lvl="1">
              <a:defRPr/>
            </a:pPr>
            <a:r>
              <a:rPr lang="en-US" b="1" dirty="0"/>
              <a:t>Supportive</a:t>
            </a:r>
          </a:p>
          <a:p>
            <a:pPr lvl="2">
              <a:defRPr/>
            </a:pPr>
            <a:r>
              <a:rPr lang="en-US" dirty="0"/>
              <a:t>Stress management</a:t>
            </a:r>
          </a:p>
          <a:p>
            <a:pPr lvl="2">
              <a:defRPr/>
            </a:pPr>
            <a:r>
              <a:rPr lang="en-US" dirty="0"/>
              <a:t>Supervision is empathetic and genuine</a:t>
            </a:r>
          </a:p>
          <a:p>
            <a:pPr lvl="1">
              <a:defRPr/>
            </a:pPr>
            <a:r>
              <a:rPr lang="en-US" b="1" dirty="0"/>
              <a:t>Educational</a:t>
            </a:r>
          </a:p>
          <a:p>
            <a:pPr lvl="2">
              <a:defRPr/>
            </a:pPr>
            <a:r>
              <a:rPr lang="en-US" dirty="0"/>
              <a:t>Professional growth and development</a:t>
            </a:r>
          </a:p>
          <a:p>
            <a:pPr eaLnBrk="1" hangingPunct="1">
              <a:buClr>
                <a:srgbClr val="CC0000"/>
              </a:buClr>
              <a:defRPr/>
            </a:pPr>
            <a:endParaRPr lang="en-US" altLang="en-US" sz="2000" dirty="0"/>
          </a:p>
          <a:p>
            <a:pPr marL="457200" indent="-457200" eaLnBrk="1" hangingPunct="1">
              <a:buClr>
                <a:srgbClr val="CC0000"/>
              </a:buClr>
              <a:buFont typeface="+mj-lt"/>
              <a:buAutoNum type="arabicPeriod"/>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28974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Reflection and Application of Strengths-Based Supervision </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2689860"/>
            <a:ext cx="7924800" cy="3886200"/>
          </a:xfrm>
        </p:spPr>
        <p:txBody>
          <a:bodyPr/>
          <a:lstStyle/>
          <a:p>
            <a:pPr marL="0" indent="0" eaLnBrk="1" hangingPunct="1">
              <a:buClr>
                <a:srgbClr val="CC0000"/>
              </a:buClr>
              <a:buNone/>
              <a:defRPr/>
            </a:pPr>
            <a:r>
              <a:rPr lang="en-US" altLang="en-US" dirty="0"/>
              <a:t>Apply a strengths-based approach to a supervision case study </a:t>
            </a:r>
          </a:p>
          <a:p>
            <a:pPr marL="457200" indent="-457200" eaLnBrk="1" hangingPunct="1">
              <a:buClr>
                <a:srgbClr val="CC0000"/>
              </a:buClr>
              <a:buFont typeface="+mj-lt"/>
              <a:buAutoNum type="arabicPeriod" startAt="4"/>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738470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Reflective Supervision</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Promotes and supports the development of a relationship-based organization</a:t>
            </a:r>
          </a:p>
          <a:p>
            <a:pPr eaLnBrk="1" hangingPunct="1">
              <a:buClr>
                <a:srgbClr val="CC0000"/>
              </a:buClr>
              <a:defRPr/>
            </a:pPr>
            <a:r>
              <a:rPr lang="en-US" altLang="en-US" dirty="0"/>
              <a:t>Supervision provides an environment for learning and professional development </a:t>
            </a:r>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229112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Three Building Blocks to Reflective Supervision</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7" name="Shape 56">
            <a:extLst>
              <a:ext uri="{FF2B5EF4-FFF2-40B4-BE49-F238E27FC236}">
                <a16:creationId xmlns="" xmlns:a16="http://schemas.microsoft.com/office/drawing/2014/main" id="{7032AC9F-EB48-49E5-BA77-08D9509DA226}"/>
              </a:ext>
            </a:extLst>
          </p:cNvPr>
          <p:cNvSpPr>
            <a:spLocks noChangeArrowheads="1"/>
          </p:cNvSpPr>
          <p:nvPr/>
        </p:nvSpPr>
        <p:spPr bwMode="auto">
          <a:xfrm>
            <a:off x="4" y="2438400"/>
            <a:ext cx="3546475" cy="668338"/>
          </a:xfrm>
          <a:prstGeom prst="homePlate">
            <a:avLst>
              <a:gd name="adj" fmla="val 50042"/>
            </a:avLst>
          </a:prstGeom>
          <a:solidFill>
            <a:srgbClr val="80201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spcBef>
                <a:spcPct val="20000"/>
              </a:spcBef>
              <a:buClr>
                <a:srgbClr val="2675B4"/>
              </a:buClr>
              <a:buFont typeface="Wingdings" panose="05000000000000000000" pitchFamily="2" charset="2"/>
              <a:buChar char="§"/>
              <a:defRPr sz="2400">
                <a:solidFill>
                  <a:schemeClr val="tx1"/>
                </a:solidFill>
                <a:latin typeface="Josephine Sans"/>
                <a:ea typeface="Osaka" pitchFamily="-64" charset="-128"/>
              </a:defRPr>
            </a:lvl1pPr>
            <a:lvl2pPr marL="742950" indent="-28575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2pPr>
            <a:lvl3pPr marL="11430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3pPr>
            <a:lvl4pPr marL="16002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4pPr>
            <a:lvl5pPr marL="20574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5pPr>
            <a:lvl6pPr marL="25146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6pPr>
            <a:lvl7pPr marL="29718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7pPr>
            <a:lvl8pPr marL="34290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8pPr>
            <a:lvl9pPr marL="38862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9pPr>
          </a:lstStyle>
          <a:p>
            <a:pPr algn="ctr" eaLnBrk="0" fontAlgn="base" hangingPunct="0">
              <a:spcBef>
                <a:spcPct val="0"/>
              </a:spcBef>
              <a:spcAft>
                <a:spcPct val="0"/>
              </a:spcAft>
              <a:buClrTx/>
              <a:buNone/>
            </a:pPr>
            <a:r>
              <a:rPr lang="en-US" altLang="en-US" sz="1700" b="1" dirty="0">
                <a:solidFill>
                  <a:srgbClr val="FFFFFF"/>
                </a:solidFill>
                <a:latin typeface="+mj-lt"/>
                <a:sym typeface="Roboto"/>
              </a:rPr>
              <a:t>REFLECTION</a:t>
            </a:r>
          </a:p>
        </p:txBody>
      </p:sp>
      <p:sp>
        <p:nvSpPr>
          <p:cNvPr id="9" name="Shape 57">
            <a:extLst>
              <a:ext uri="{FF2B5EF4-FFF2-40B4-BE49-F238E27FC236}">
                <a16:creationId xmlns="" xmlns:a16="http://schemas.microsoft.com/office/drawing/2014/main" id="{C2AA284E-8F7C-4715-B83E-103CAFCAE46A}"/>
              </a:ext>
            </a:extLst>
          </p:cNvPr>
          <p:cNvSpPr>
            <a:spLocks noChangeArrowheads="1"/>
          </p:cNvSpPr>
          <p:nvPr/>
        </p:nvSpPr>
        <p:spPr bwMode="auto">
          <a:xfrm>
            <a:off x="2944817" y="2438400"/>
            <a:ext cx="3305175" cy="668338"/>
          </a:xfrm>
          <a:prstGeom prst="chevron">
            <a:avLst>
              <a:gd name="adj" fmla="val 50049"/>
            </a:avLst>
          </a:prstGeom>
          <a:solidFill>
            <a:srgbClr val="B02C2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spcBef>
                <a:spcPct val="20000"/>
              </a:spcBef>
              <a:buClr>
                <a:srgbClr val="2675B4"/>
              </a:buClr>
              <a:buFont typeface="Wingdings" panose="05000000000000000000" pitchFamily="2" charset="2"/>
              <a:buChar char="§"/>
              <a:defRPr sz="2400">
                <a:solidFill>
                  <a:schemeClr val="tx1"/>
                </a:solidFill>
                <a:latin typeface="Josephine Sans"/>
                <a:ea typeface="Osaka" pitchFamily="-64" charset="-128"/>
              </a:defRPr>
            </a:lvl1pPr>
            <a:lvl2pPr marL="742950" indent="-28575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2pPr>
            <a:lvl3pPr marL="11430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3pPr>
            <a:lvl4pPr marL="16002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4pPr>
            <a:lvl5pPr marL="20574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5pPr>
            <a:lvl6pPr marL="25146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6pPr>
            <a:lvl7pPr marL="29718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7pPr>
            <a:lvl8pPr marL="34290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8pPr>
            <a:lvl9pPr marL="38862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9pPr>
          </a:lstStyle>
          <a:p>
            <a:pPr algn="ctr" eaLnBrk="0" fontAlgn="base" hangingPunct="0">
              <a:spcBef>
                <a:spcPct val="0"/>
              </a:spcBef>
              <a:spcAft>
                <a:spcPct val="0"/>
              </a:spcAft>
              <a:buClrTx/>
              <a:buNone/>
            </a:pPr>
            <a:r>
              <a:rPr lang="en-US" altLang="en-US" sz="1700" b="1" dirty="0">
                <a:solidFill>
                  <a:srgbClr val="FFFFFF"/>
                </a:solidFill>
                <a:latin typeface="+mj-lt"/>
                <a:sym typeface="Roboto"/>
              </a:rPr>
              <a:t>COLLABORATION</a:t>
            </a:r>
          </a:p>
        </p:txBody>
      </p:sp>
      <p:sp>
        <p:nvSpPr>
          <p:cNvPr id="10" name="Shape 55">
            <a:extLst>
              <a:ext uri="{FF2B5EF4-FFF2-40B4-BE49-F238E27FC236}">
                <a16:creationId xmlns="" xmlns:a16="http://schemas.microsoft.com/office/drawing/2014/main" id="{B6D92F24-9D61-4BD6-9533-11BDD8421C39}"/>
              </a:ext>
            </a:extLst>
          </p:cNvPr>
          <p:cNvSpPr>
            <a:spLocks noChangeArrowheads="1"/>
          </p:cNvSpPr>
          <p:nvPr/>
        </p:nvSpPr>
        <p:spPr bwMode="auto">
          <a:xfrm>
            <a:off x="5632454" y="2438400"/>
            <a:ext cx="3305175" cy="668338"/>
          </a:xfrm>
          <a:prstGeom prst="chevron">
            <a:avLst>
              <a:gd name="adj" fmla="val 50049"/>
            </a:avLst>
          </a:prstGeom>
          <a:solidFill>
            <a:srgbClr val="D8382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spcBef>
                <a:spcPct val="20000"/>
              </a:spcBef>
              <a:buClr>
                <a:srgbClr val="2675B4"/>
              </a:buClr>
              <a:buFont typeface="Wingdings" panose="05000000000000000000" pitchFamily="2" charset="2"/>
              <a:buChar char="§"/>
              <a:defRPr sz="2400">
                <a:solidFill>
                  <a:schemeClr val="tx1"/>
                </a:solidFill>
                <a:latin typeface="Josephine Sans"/>
                <a:ea typeface="Osaka" pitchFamily="-64" charset="-128"/>
              </a:defRPr>
            </a:lvl1pPr>
            <a:lvl2pPr marL="742950" indent="-28575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2pPr>
            <a:lvl3pPr marL="11430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3pPr>
            <a:lvl4pPr marL="16002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4pPr>
            <a:lvl5pPr marL="2057400" indent="-228600">
              <a:spcBef>
                <a:spcPct val="20000"/>
              </a:spcBef>
              <a:buClr>
                <a:srgbClr val="2675B4"/>
              </a:buClr>
              <a:buFont typeface="Wingdings" panose="05000000000000000000" pitchFamily="2" charset="2"/>
              <a:buChar char="§"/>
              <a:defRPr>
                <a:solidFill>
                  <a:schemeClr val="tx1"/>
                </a:solidFill>
                <a:latin typeface="Josephine Sans"/>
                <a:ea typeface="Osaka" pitchFamily="-64" charset="-128"/>
              </a:defRPr>
            </a:lvl5pPr>
            <a:lvl6pPr marL="25146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6pPr>
            <a:lvl7pPr marL="29718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7pPr>
            <a:lvl8pPr marL="34290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8pPr>
            <a:lvl9pPr marL="3886200" indent="-228600" eaLnBrk="0" fontAlgn="base" hangingPunct="0">
              <a:spcBef>
                <a:spcPct val="20000"/>
              </a:spcBef>
              <a:spcAft>
                <a:spcPct val="0"/>
              </a:spcAft>
              <a:buClr>
                <a:srgbClr val="2675B4"/>
              </a:buClr>
              <a:buFont typeface="Wingdings" panose="05000000000000000000" pitchFamily="2" charset="2"/>
              <a:buChar char="§"/>
              <a:defRPr>
                <a:solidFill>
                  <a:schemeClr val="tx1"/>
                </a:solidFill>
                <a:latin typeface="Josephine Sans"/>
                <a:ea typeface="Osaka" pitchFamily="-64" charset="-128"/>
              </a:defRPr>
            </a:lvl9pPr>
          </a:lstStyle>
          <a:p>
            <a:pPr algn="ctr" eaLnBrk="0" fontAlgn="base" hangingPunct="0">
              <a:spcBef>
                <a:spcPct val="0"/>
              </a:spcBef>
              <a:spcAft>
                <a:spcPct val="0"/>
              </a:spcAft>
              <a:buClrTx/>
              <a:buNone/>
            </a:pPr>
            <a:r>
              <a:rPr lang="en-US" altLang="en-US" sz="1700" b="1" dirty="0">
                <a:solidFill>
                  <a:srgbClr val="FFFFFF"/>
                </a:solidFill>
                <a:latin typeface="+mj-lt"/>
                <a:sym typeface="Roboto"/>
              </a:rPr>
              <a:t>REGULARITY</a:t>
            </a:r>
          </a:p>
        </p:txBody>
      </p:sp>
    </p:spTree>
    <p:extLst>
      <p:ext uri="{BB962C8B-B14F-4D97-AF65-F5344CB8AC3E}">
        <p14:creationId xmlns:p14="http://schemas.microsoft.com/office/powerpoint/2010/main" val="1351577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Three Building Blocks to Reflective Supervision</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Reflection</a:t>
            </a:r>
          </a:p>
          <a:p>
            <a:pPr eaLnBrk="1" hangingPunct="1">
              <a:buClr>
                <a:srgbClr val="CC0000"/>
              </a:buClr>
              <a:defRPr/>
            </a:pPr>
            <a:r>
              <a:rPr lang="en-US" altLang="en-US" dirty="0"/>
              <a:t>Step back from the situation</a:t>
            </a:r>
          </a:p>
          <a:p>
            <a:pPr eaLnBrk="1" hangingPunct="1">
              <a:buClr>
                <a:srgbClr val="CC0000"/>
              </a:buClr>
              <a:defRPr/>
            </a:pPr>
            <a:r>
              <a:rPr lang="en-US" altLang="en-US" dirty="0"/>
              <a:t>Examine what the experience really means</a:t>
            </a:r>
          </a:p>
          <a:p>
            <a:pPr eaLnBrk="1" hangingPunct="1">
              <a:buClr>
                <a:srgbClr val="CC0000"/>
              </a:buClr>
              <a:defRPr/>
            </a:pPr>
            <a:r>
              <a:rPr lang="en-US" altLang="en-US" dirty="0"/>
              <a:t>What are your thoughts and feelings?</a:t>
            </a:r>
          </a:p>
          <a:p>
            <a:pPr eaLnBrk="1" hangingPunct="1">
              <a:buClr>
                <a:srgbClr val="CC0000"/>
              </a:buClr>
              <a:defRPr/>
            </a:pPr>
            <a:r>
              <a:rPr lang="en-US" altLang="en-US" dirty="0"/>
              <a:t>Build on the foundation of honesty and trust</a:t>
            </a:r>
          </a:p>
          <a:p>
            <a:pPr eaLnBrk="1" hangingPunct="1">
              <a:buClr>
                <a:srgbClr val="CC0000"/>
              </a:buClr>
              <a:defRPr/>
            </a:pPr>
            <a:r>
              <a:rPr lang="en-US" altLang="en-US" dirty="0"/>
              <a:t>Leads to self-awareness of strengths and limits</a:t>
            </a:r>
          </a:p>
          <a:p>
            <a:pPr eaLnBrk="1" hangingPunct="1">
              <a:buClr>
                <a:srgbClr val="CC0000"/>
              </a:buClr>
              <a:defRPr/>
            </a:pPr>
            <a:endParaRPr lang="en-US" alt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904209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Three Building Blocks to Reflective Supervision</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Collaboration</a:t>
            </a:r>
          </a:p>
          <a:p>
            <a:pPr eaLnBrk="1" hangingPunct="1">
              <a:buClr>
                <a:srgbClr val="CC0000"/>
              </a:buClr>
              <a:defRPr/>
            </a:pPr>
            <a:r>
              <a:rPr lang="en-US" altLang="en-US" dirty="0"/>
              <a:t>Teamwork</a:t>
            </a:r>
          </a:p>
          <a:p>
            <a:pPr eaLnBrk="1" hangingPunct="1">
              <a:buClr>
                <a:srgbClr val="CC0000"/>
              </a:buClr>
              <a:defRPr/>
            </a:pPr>
            <a:r>
              <a:rPr lang="en-US" altLang="en-US" dirty="0"/>
              <a:t>Allows for self-development</a:t>
            </a:r>
          </a:p>
          <a:p>
            <a:pPr eaLnBrk="1" hangingPunct="1">
              <a:buClr>
                <a:srgbClr val="CC0000"/>
              </a:buClr>
              <a:defRPr/>
            </a:pPr>
            <a:r>
              <a:rPr lang="en-US" altLang="en-US" dirty="0"/>
              <a:t>Opportunity to learn from each other</a:t>
            </a:r>
          </a:p>
          <a:p>
            <a:pPr eaLnBrk="1" hangingPunct="1">
              <a:buClr>
                <a:srgbClr val="CC0000"/>
              </a:buClr>
              <a:defRPr/>
            </a:pPr>
            <a:r>
              <a:rPr lang="en-US" altLang="en-US" dirty="0"/>
              <a:t>Reciprocal responsibility and decision making</a:t>
            </a:r>
          </a:p>
          <a:p>
            <a:pPr eaLnBrk="1" hangingPunct="1">
              <a:buClr>
                <a:srgbClr val="CC0000"/>
              </a:buClr>
              <a:defRPr/>
            </a:pPr>
            <a:r>
              <a:rPr lang="en-US" altLang="en-US" dirty="0"/>
              <a:t>Open communication without fear of judgement, disclosure, or ridicule</a:t>
            </a:r>
          </a:p>
          <a:p>
            <a:pPr eaLnBrk="1" hangingPunct="1">
              <a:buClr>
                <a:srgbClr val="CC0000"/>
              </a:buClr>
              <a:defRPr/>
            </a:pPr>
            <a:endParaRPr lang="en-US" altLang="en-US" dirty="0"/>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478824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Three Building Blocks to Reflective Supervision</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Regularity</a:t>
            </a:r>
          </a:p>
          <a:p>
            <a:pPr eaLnBrk="1" hangingPunct="1">
              <a:buClr>
                <a:srgbClr val="CC0000"/>
              </a:buClr>
              <a:defRPr/>
            </a:pPr>
            <a:r>
              <a:rPr lang="en-US" altLang="en-US" dirty="0"/>
              <a:t>Information is routinely scheduled</a:t>
            </a:r>
          </a:p>
          <a:p>
            <a:pPr eaLnBrk="1" hangingPunct="1">
              <a:buClr>
                <a:srgbClr val="CC0000"/>
              </a:buClr>
              <a:defRPr/>
            </a:pPr>
            <a:r>
              <a:rPr lang="en-US" altLang="en-US" dirty="0"/>
              <a:t>Sufficient time for supervision </a:t>
            </a:r>
          </a:p>
          <a:p>
            <a:pPr eaLnBrk="1" hangingPunct="1">
              <a:buClr>
                <a:srgbClr val="CC0000"/>
              </a:buClr>
              <a:defRPr/>
            </a:pPr>
            <a:r>
              <a:rPr lang="en-US" altLang="en-US" dirty="0"/>
              <a:t>Time is protected from rescheduling, cancellation, or procrastination</a:t>
            </a:r>
          </a:p>
          <a:p>
            <a:pPr eaLnBrk="1" hangingPunct="1">
              <a:buClr>
                <a:srgbClr val="CC0000"/>
              </a:buClr>
              <a:defRPr/>
            </a:pPr>
            <a:r>
              <a:rPr lang="en-US" altLang="en-US" dirty="0"/>
              <a:t>If supervision time needs to be cancelled, it should be rescheduled as soon as possible</a:t>
            </a:r>
          </a:p>
          <a:p>
            <a:pPr marL="0" indent="0" eaLnBrk="1" hangingPunct="1">
              <a:buClr>
                <a:srgbClr val="CC0000"/>
              </a:buClr>
              <a:buNone/>
              <a:defRPr/>
            </a:pPr>
            <a:endParaRPr lang="en-US" altLang="en-US" sz="2000" dirty="0"/>
          </a:p>
          <a:p>
            <a:pPr eaLnBrk="1" hangingPunct="1">
              <a:buClr>
                <a:srgbClr val="CC0000"/>
              </a:buClr>
              <a:defRPr/>
            </a:pPr>
            <a:endParaRPr lang="en-US" altLang="en-US" sz="2000" dirty="0"/>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632049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Attributes of Great Supervision</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Choose two strips of paper</a:t>
            </a:r>
          </a:p>
          <a:p>
            <a:pPr eaLnBrk="1" hangingPunct="1">
              <a:buClr>
                <a:srgbClr val="CC0000"/>
              </a:buClr>
              <a:defRPr/>
            </a:pPr>
            <a:r>
              <a:rPr lang="en-US" altLang="en-US" dirty="0"/>
              <a:t>Provide an example of when you applied these attributes in your supervision</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87568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Objectives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By the end of the session participants will be able to:</a:t>
            </a:r>
          </a:p>
          <a:p>
            <a:pPr eaLnBrk="1" hangingPunct="1">
              <a:buClr>
                <a:srgbClr val="CC0000"/>
              </a:buClr>
              <a:buFont typeface="Wingdings" pitchFamily="-64" charset="2"/>
              <a:buChar char="§"/>
              <a:defRPr/>
            </a:pPr>
            <a:r>
              <a:rPr lang="en-US" altLang="en-US" dirty="0"/>
              <a:t>Define </a:t>
            </a:r>
            <a:r>
              <a:rPr lang="en-US" altLang="en-US" dirty="0" smtClean="0"/>
              <a:t>a strengths-based </a:t>
            </a:r>
            <a:r>
              <a:rPr lang="en-US" altLang="en-US" dirty="0"/>
              <a:t>approach to supervision in the workplace</a:t>
            </a:r>
          </a:p>
          <a:p>
            <a:pPr eaLnBrk="1" hangingPunct="1">
              <a:buClr>
                <a:srgbClr val="CC0000"/>
              </a:buClr>
              <a:buFont typeface="Wingdings" pitchFamily="-64" charset="2"/>
              <a:buChar char="§"/>
              <a:defRPr/>
            </a:pPr>
            <a:r>
              <a:rPr lang="en-US" altLang="en-US" dirty="0"/>
              <a:t>Illustrate four elements of strengths-based supervision using real-life supervision examples</a:t>
            </a:r>
          </a:p>
          <a:p>
            <a:pPr eaLnBrk="1" hangingPunct="1">
              <a:buClr>
                <a:srgbClr val="CC0000"/>
              </a:buClr>
              <a:buFont typeface="Wingdings" pitchFamily="-64" charset="2"/>
              <a:buChar char="§"/>
              <a:defRPr/>
            </a:pPr>
            <a:r>
              <a:rPr lang="en-US" altLang="en-US" dirty="0"/>
              <a:t>Practice providing strengths-based feedback in supervision sessions</a:t>
            </a:r>
          </a:p>
          <a:p>
            <a:pPr marL="0" indent="0" eaLnBrk="1" hangingPunct="1">
              <a:buClr>
                <a:srgbClr val="CC0000"/>
              </a:buClr>
              <a:buNone/>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Activity: Word Toss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You are resilient!</a:t>
            </a:r>
          </a:p>
          <a:p>
            <a:pPr marL="0" indent="0" eaLnBrk="1" hangingPunct="1">
              <a:buClr>
                <a:srgbClr val="CC0000"/>
              </a:buClr>
              <a:buNone/>
              <a:defRPr/>
            </a:pPr>
            <a:r>
              <a:rPr lang="en-US" altLang="en-US" dirty="0"/>
              <a:t>Name one thing that helps you bounce back.</a:t>
            </a:r>
          </a:p>
          <a:p>
            <a:pPr marL="0" indent="0" eaLnBrk="1" hangingPunct="1">
              <a:buClr>
                <a:srgbClr val="CC0000"/>
              </a:buClr>
              <a:buNone/>
              <a:defRPr/>
            </a:pPr>
            <a:endParaRPr lang="en-US" altLang="en-US" dirty="0"/>
          </a:p>
          <a:p>
            <a:pPr marL="0" indent="0" eaLnBrk="1" hangingPunct="1">
              <a:buClr>
                <a:srgbClr val="CC0000"/>
              </a:buClr>
              <a:buNone/>
              <a:defRPr/>
            </a:pPr>
            <a:r>
              <a:rPr lang="en-US" altLang="en-US" dirty="0"/>
              <a:t>Consider challenging…</a:t>
            </a:r>
          </a:p>
          <a:p>
            <a:pPr eaLnBrk="1" hangingPunct="1">
              <a:buClr>
                <a:srgbClr val="CC0000"/>
              </a:buClr>
              <a:defRPr/>
            </a:pPr>
            <a:r>
              <a:rPr lang="en-US" altLang="en-US" dirty="0"/>
              <a:t>Events</a:t>
            </a:r>
          </a:p>
          <a:p>
            <a:pPr eaLnBrk="1" hangingPunct="1">
              <a:buClr>
                <a:srgbClr val="CC0000"/>
              </a:buClr>
              <a:defRPr/>
            </a:pPr>
            <a:r>
              <a:rPr lang="en-US" altLang="en-US" dirty="0"/>
              <a:t>Circumstances</a:t>
            </a:r>
          </a:p>
          <a:p>
            <a:pPr eaLnBrk="1" hangingPunct="1">
              <a:buClr>
                <a:srgbClr val="CC0000"/>
              </a:buClr>
              <a:defRPr/>
            </a:pPr>
            <a:r>
              <a:rPr lang="en-US" altLang="en-US" dirty="0"/>
              <a:t>Situations</a:t>
            </a:r>
          </a:p>
          <a:p>
            <a:pPr eaLnBrk="1" hangingPunct="1">
              <a:buClr>
                <a:srgbClr val="CC0000"/>
              </a:buClr>
              <a:defRPr/>
            </a:pPr>
            <a:r>
              <a:rPr lang="en-US" altLang="en-US" dirty="0"/>
              <a:t>People</a:t>
            </a:r>
          </a:p>
          <a:p>
            <a:pPr marL="0" indent="0" eaLnBrk="1" hangingPunct="1">
              <a:buClr>
                <a:srgbClr val="CC0000"/>
              </a:buClr>
              <a:buNone/>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6991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Activity: Word Toss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Name one thing that helps the </a:t>
            </a:r>
            <a:r>
              <a:rPr lang="en-US" altLang="en-US" b="1" dirty="0"/>
              <a:t>CHWs you supervise </a:t>
            </a:r>
            <a:r>
              <a:rPr lang="en-US" altLang="en-US" dirty="0"/>
              <a:t>bounce back.</a:t>
            </a:r>
          </a:p>
          <a:p>
            <a:pPr marL="0" indent="0" eaLnBrk="1" hangingPunct="1">
              <a:buClr>
                <a:srgbClr val="CC0000"/>
              </a:buClr>
              <a:buNone/>
              <a:defRPr/>
            </a:pPr>
            <a:endParaRPr lang="en-US" altLang="en-US" dirty="0"/>
          </a:p>
          <a:p>
            <a:pPr marL="0" indent="0" eaLnBrk="1" hangingPunct="1">
              <a:buClr>
                <a:srgbClr val="CC0000"/>
              </a:buClr>
              <a:buNone/>
              <a:defRPr/>
            </a:pPr>
            <a:r>
              <a:rPr lang="en-US" altLang="en-US" dirty="0"/>
              <a:t>Consider challenging…</a:t>
            </a:r>
          </a:p>
          <a:p>
            <a:pPr eaLnBrk="1" hangingPunct="1">
              <a:buClr>
                <a:srgbClr val="CC0000"/>
              </a:buClr>
              <a:defRPr/>
            </a:pPr>
            <a:r>
              <a:rPr lang="en-US" altLang="en-US" dirty="0"/>
              <a:t>Events</a:t>
            </a:r>
          </a:p>
          <a:p>
            <a:pPr eaLnBrk="1" hangingPunct="1">
              <a:buClr>
                <a:srgbClr val="CC0000"/>
              </a:buClr>
              <a:defRPr/>
            </a:pPr>
            <a:r>
              <a:rPr lang="en-US" altLang="en-US" dirty="0"/>
              <a:t>Circumstances</a:t>
            </a:r>
          </a:p>
          <a:p>
            <a:pPr eaLnBrk="1" hangingPunct="1">
              <a:buClr>
                <a:srgbClr val="CC0000"/>
              </a:buClr>
              <a:defRPr/>
            </a:pPr>
            <a:r>
              <a:rPr lang="en-US" altLang="en-US" dirty="0"/>
              <a:t>Situations</a:t>
            </a:r>
          </a:p>
          <a:p>
            <a:pPr eaLnBrk="1" hangingPunct="1">
              <a:buClr>
                <a:srgbClr val="CC0000"/>
              </a:buClr>
              <a:defRPr/>
            </a:pPr>
            <a:r>
              <a:rPr lang="en-US" altLang="en-US" dirty="0"/>
              <a:t>People</a:t>
            </a:r>
          </a:p>
          <a:p>
            <a:pPr marL="0" indent="0" eaLnBrk="1" hangingPunct="1">
              <a:buClr>
                <a:srgbClr val="CC0000"/>
              </a:buClr>
              <a:buNone/>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186412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Strengths-Based Approach</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Concentrates on inherent strengths </a:t>
            </a:r>
          </a:p>
          <a:p>
            <a:pPr eaLnBrk="1" hangingPunct="1">
              <a:buClr>
                <a:srgbClr val="CC0000"/>
              </a:buClr>
              <a:defRPr/>
            </a:pPr>
            <a:r>
              <a:rPr lang="en-US" altLang="en-US" dirty="0"/>
              <a:t>Personal strengths aid in recovery or empowerment</a:t>
            </a:r>
          </a:p>
          <a:p>
            <a:pPr eaLnBrk="1" hangingPunct="1">
              <a:buClr>
                <a:srgbClr val="CC0000"/>
              </a:buClr>
              <a:defRPr/>
            </a:pPr>
            <a:r>
              <a:rPr lang="en-US" altLang="en-US" dirty="0"/>
              <a:t>Asset-based approach</a:t>
            </a:r>
          </a:p>
          <a:p>
            <a:pPr eaLnBrk="1" hangingPunct="1">
              <a:buClr>
                <a:srgbClr val="CC0000"/>
              </a:buClr>
              <a:defRPr/>
            </a:pPr>
            <a:r>
              <a:rPr lang="en-US" altLang="en-US" dirty="0"/>
              <a:t>Goal is to promote the positive</a:t>
            </a:r>
          </a:p>
          <a:p>
            <a:pPr marL="0" indent="0" eaLnBrk="1" hangingPunct="1">
              <a:buClr>
                <a:srgbClr val="CC0000"/>
              </a:buClr>
              <a:buNone/>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520911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Strengths-Based Supervision</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We define </a:t>
            </a:r>
            <a:r>
              <a:rPr lang="en-US" altLang="en-US" b="1" dirty="0"/>
              <a:t>strengths-based supervision </a:t>
            </a:r>
            <a:r>
              <a:rPr lang="en-US" altLang="en-US" dirty="0"/>
              <a:t>(SBS) as a process in which supervisors and supervisees collaboratively assess and build upon supervisee </a:t>
            </a:r>
            <a:r>
              <a:rPr lang="en-US" altLang="en-US" b="1" dirty="0"/>
              <a:t>strengths</a:t>
            </a:r>
            <a:r>
              <a:rPr lang="en-US" altLang="en-US" dirty="0"/>
              <a:t>, including cultural assets, and in which supervisee contributions to </a:t>
            </a:r>
            <a:r>
              <a:rPr lang="en-US" altLang="en-US" b="1" dirty="0"/>
              <a:t>supervision</a:t>
            </a:r>
            <a:r>
              <a:rPr lang="en-US" altLang="en-US" dirty="0"/>
              <a:t> are valued.</a:t>
            </a:r>
          </a:p>
          <a:p>
            <a:pPr eaLnBrk="1" hangingPunct="1">
              <a:buClr>
                <a:srgbClr val="CC0000"/>
              </a:buClr>
              <a:defRPr/>
            </a:pPr>
            <a:endParaRPr lang="en-US" altLang="en-US" dirty="0"/>
          </a:p>
          <a:p>
            <a:pPr marL="0" indent="0" eaLnBrk="1" hangingPunct="1">
              <a:buClr>
                <a:srgbClr val="CC0000"/>
              </a:buClr>
              <a:buNone/>
              <a:defRPr/>
            </a:pPr>
            <a:r>
              <a:rPr lang="en-US" altLang="en-US" dirty="0"/>
              <a:t>What words come to mind when you hear strengths-based </a:t>
            </a:r>
            <a:r>
              <a:rPr lang="en-US" altLang="en-US" dirty="0" smtClean="0"/>
              <a:t>supervision?</a:t>
            </a:r>
            <a:endParaRPr lang="en-US" altLang="en-US" dirty="0"/>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31141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Goals of Strengths-Based Supervision (SBS)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sz="2200" dirty="0"/>
              <a:t>CHW empowers clients to make good decisions</a:t>
            </a:r>
          </a:p>
          <a:p>
            <a:pPr eaLnBrk="1" hangingPunct="1">
              <a:buClr>
                <a:srgbClr val="CC0000"/>
              </a:buClr>
              <a:defRPr/>
            </a:pPr>
            <a:r>
              <a:rPr lang="en-US" altLang="en-US" sz="2200" dirty="0"/>
              <a:t>Supervisor identifies CHW competencies and amplifies them through supervision</a:t>
            </a:r>
          </a:p>
          <a:p>
            <a:pPr eaLnBrk="1" hangingPunct="1">
              <a:buClr>
                <a:srgbClr val="CC0000"/>
              </a:buClr>
              <a:defRPr/>
            </a:pPr>
            <a:r>
              <a:rPr lang="en-US" altLang="en-US" sz="2200" dirty="0"/>
              <a:t>Use client cases as opportunities to foster skill development</a:t>
            </a:r>
          </a:p>
          <a:p>
            <a:pPr eaLnBrk="1" hangingPunct="1">
              <a:buClr>
                <a:srgbClr val="CC0000"/>
              </a:buClr>
              <a:defRPr/>
            </a:pPr>
            <a:r>
              <a:rPr lang="en-US" altLang="en-US" sz="2200" dirty="0"/>
              <a:t>Actively uses solution-focused language</a:t>
            </a:r>
          </a:p>
          <a:p>
            <a:pPr eaLnBrk="1" hangingPunct="1">
              <a:buClr>
                <a:srgbClr val="CC0000"/>
              </a:buClr>
              <a:defRPr/>
            </a:pPr>
            <a:r>
              <a:rPr lang="en-US" altLang="en-US" sz="2200" dirty="0"/>
              <a:t>Creates an environment of trust and safety</a:t>
            </a:r>
          </a:p>
          <a:p>
            <a:pPr eaLnBrk="1" hangingPunct="1">
              <a:buClr>
                <a:srgbClr val="CC0000"/>
              </a:buClr>
              <a:defRPr/>
            </a:pPr>
            <a:r>
              <a:rPr lang="en-US" altLang="en-US" sz="2200" dirty="0"/>
              <a:t>Collaborative relationships</a:t>
            </a:r>
          </a:p>
          <a:p>
            <a:pPr eaLnBrk="1" hangingPunct="1">
              <a:buClr>
                <a:srgbClr val="CC0000"/>
              </a:buClr>
              <a:defRPr/>
            </a:pPr>
            <a:r>
              <a:rPr lang="en-US" altLang="en-US" sz="2200" dirty="0"/>
              <a:t>Ongoing mutual evaluation of performance and relationship</a:t>
            </a:r>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645740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Four Elements of Strengths-Based Supervision </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524000"/>
            <a:ext cx="7924800" cy="3886200"/>
          </a:xfrm>
        </p:spPr>
        <p:txBody>
          <a:bodyPr/>
          <a:lstStyle/>
          <a:p>
            <a:pPr marL="457200" indent="-457200" eaLnBrk="1" hangingPunct="1">
              <a:buClr>
                <a:srgbClr val="CC0000"/>
              </a:buClr>
              <a:buFont typeface="+mj-lt"/>
              <a:buAutoNum type="arabicPeriod"/>
              <a:defRPr/>
            </a:pPr>
            <a:r>
              <a:rPr lang="en-US" altLang="en-US" sz="2000" dirty="0"/>
              <a:t>Parallel the principles of your organization.</a:t>
            </a:r>
          </a:p>
          <a:p>
            <a:pPr lvl="1" eaLnBrk="1" hangingPunct="1">
              <a:buClr>
                <a:srgbClr val="CC0000"/>
              </a:buClr>
              <a:defRPr/>
            </a:pPr>
            <a:r>
              <a:rPr lang="en-US" altLang="en-US" dirty="0"/>
              <a:t>Supervision parallels the work we expect CHWs to provide to clients</a:t>
            </a:r>
          </a:p>
          <a:p>
            <a:pPr lvl="1" eaLnBrk="1" hangingPunct="1">
              <a:buClr>
                <a:srgbClr val="CC0000"/>
              </a:buClr>
              <a:defRPr/>
            </a:pPr>
            <a:r>
              <a:rPr lang="en-US" altLang="en-US" dirty="0"/>
              <a:t>Supervisor models principles</a:t>
            </a:r>
          </a:p>
          <a:p>
            <a:pPr lvl="1" eaLnBrk="1" hangingPunct="1">
              <a:buClr>
                <a:srgbClr val="CC0000"/>
              </a:buClr>
              <a:defRPr/>
            </a:pPr>
            <a:r>
              <a:rPr lang="en-US" altLang="en-US" dirty="0"/>
              <a:t>Application of C3 CHW Core principles in supervision.</a:t>
            </a:r>
          </a:p>
          <a:p>
            <a:pPr marL="457200" indent="-457200" eaLnBrk="1" hangingPunct="1">
              <a:buClr>
                <a:srgbClr val="CC0000"/>
              </a:buClr>
              <a:buFont typeface="+mj-lt"/>
              <a:buAutoNum type="arabicPeriod"/>
              <a:defRPr/>
            </a:pPr>
            <a:r>
              <a:rPr lang="en-US" altLang="en-US" sz="2000" dirty="0"/>
              <a:t>Integrate the use of individual and group supervision.</a:t>
            </a:r>
          </a:p>
          <a:p>
            <a:pPr lvl="1" eaLnBrk="1" hangingPunct="1">
              <a:buClr>
                <a:srgbClr val="CC0000"/>
              </a:buClr>
              <a:defRPr/>
            </a:pPr>
            <a:r>
              <a:rPr lang="en-US" altLang="en-US" dirty="0"/>
              <a:t>Individual supervision allows for relationship building, development of trust, and open communication</a:t>
            </a:r>
          </a:p>
          <a:p>
            <a:pPr lvl="1" eaLnBrk="1" hangingPunct="1">
              <a:buClr>
                <a:srgbClr val="CC0000"/>
              </a:buClr>
              <a:defRPr/>
            </a:pPr>
            <a:r>
              <a:rPr lang="en-US" altLang="en-US" dirty="0"/>
              <a:t>Individual supervision allows for strengths assessment</a:t>
            </a:r>
          </a:p>
          <a:p>
            <a:pPr lvl="1" eaLnBrk="1" hangingPunct="1">
              <a:buClr>
                <a:srgbClr val="CC0000"/>
              </a:buClr>
              <a:defRPr/>
            </a:pPr>
            <a:r>
              <a:rPr lang="en-US" altLang="en-US" dirty="0"/>
              <a:t>Group supervision fosters efficiency, team cohesion, increased critical thinking, rich connections, and strength in community</a:t>
            </a:r>
          </a:p>
          <a:p>
            <a:pPr lvl="1" eaLnBrk="1" hangingPunct="1">
              <a:buClr>
                <a:srgbClr val="CC0000"/>
              </a:buClr>
              <a:defRPr/>
            </a:pPr>
            <a:r>
              <a:rPr lang="en-US" altLang="en-US" dirty="0"/>
              <a:t>Problem solving through group reflection leads to better decision making </a:t>
            </a:r>
          </a:p>
          <a:p>
            <a:pPr eaLnBrk="1" hangingPunct="1">
              <a:buClr>
                <a:srgbClr val="CC0000"/>
              </a:buClr>
              <a:defRPr/>
            </a:pPr>
            <a:endParaRPr lang="en-US" altLang="en-US" sz="2000" dirty="0"/>
          </a:p>
          <a:p>
            <a:pPr marL="457200" indent="-457200" eaLnBrk="1" hangingPunct="1">
              <a:buClr>
                <a:srgbClr val="CC0000"/>
              </a:buClr>
              <a:buFont typeface="+mj-lt"/>
              <a:buAutoNum type="arabicPeriod"/>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269755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Strengths-Based Supervision</a:t>
            </a:r>
            <a:endParaRPr lang="en-US" altLang="en-US" dirty="0">
              <a:solidFill>
                <a:srgbClr val="FFFFFF"/>
              </a:solidFill>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Four Elements of Strengths-Based Supervision </a:t>
            </a:r>
            <a:r>
              <a:rPr lang="en-US" altLang="en-US" dirty="0" smtClean="0"/>
              <a:t>(cont.)</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457200" indent="-457200" eaLnBrk="1" hangingPunct="1">
              <a:buClr>
                <a:srgbClr val="CC0000"/>
              </a:buClr>
              <a:buFont typeface="+mj-lt"/>
              <a:buAutoNum type="arabicPeriod" startAt="3"/>
              <a:defRPr/>
            </a:pPr>
            <a:r>
              <a:rPr lang="en-US" altLang="en-US" sz="2000" dirty="0"/>
              <a:t>Integrate the use of both crisis and in-depth supervision</a:t>
            </a:r>
          </a:p>
          <a:p>
            <a:pPr marL="0" indent="0" eaLnBrk="1" hangingPunct="1">
              <a:buClr>
                <a:srgbClr val="CC0000"/>
              </a:buClr>
              <a:buNone/>
              <a:defRPr/>
            </a:pPr>
            <a:r>
              <a:rPr lang="en-US" altLang="en-US" sz="2000" dirty="0"/>
              <a:t>processes. </a:t>
            </a:r>
          </a:p>
          <a:p>
            <a:pPr lvl="1" eaLnBrk="1" hangingPunct="1">
              <a:buClr>
                <a:srgbClr val="CC0000"/>
              </a:buClr>
              <a:defRPr/>
            </a:pPr>
            <a:r>
              <a:rPr lang="en-US" altLang="en-US" dirty="0"/>
              <a:t>Supervisor available for crisis-orientated supervision to process complicated situations</a:t>
            </a:r>
          </a:p>
          <a:p>
            <a:pPr lvl="1" eaLnBrk="1" hangingPunct="1">
              <a:buClr>
                <a:srgbClr val="CC0000"/>
              </a:buClr>
              <a:defRPr/>
            </a:pPr>
            <a:r>
              <a:rPr lang="en-US" altLang="en-US" dirty="0"/>
              <a:t>Crisis supervision is episodic, scheduled supervision allows for in-depth analysis</a:t>
            </a:r>
          </a:p>
          <a:p>
            <a:pPr lvl="1" eaLnBrk="1" hangingPunct="1">
              <a:buClr>
                <a:srgbClr val="CC0000"/>
              </a:buClr>
              <a:defRPr/>
            </a:pPr>
            <a:r>
              <a:rPr lang="en-US" altLang="en-US" dirty="0"/>
              <a:t>In-depth supervision allows exploration of struggles and successes</a:t>
            </a:r>
          </a:p>
          <a:p>
            <a:pPr lvl="1" eaLnBrk="1" hangingPunct="1">
              <a:buClr>
                <a:srgbClr val="CC0000"/>
              </a:buClr>
              <a:defRPr/>
            </a:pPr>
            <a:r>
              <a:rPr lang="en-US" altLang="en-US" dirty="0"/>
              <a:t>In-depth supervision leads to reflective dialogue that moves away from problem-focused supervision</a:t>
            </a:r>
          </a:p>
          <a:p>
            <a:pPr marL="457200" indent="-457200" eaLnBrk="1" hangingPunct="1">
              <a:buClr>
                <a:srgbClr val="CC0000"/>
              </a:buClr>
              <a:buFont typeface="+mj-lt"/>
              <a:buAutoNum type="arabicPeriod"/>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154796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TotalTime>
  <Words>971</Words>
  <Application>Microsoft Office PowerPoint</Application>
  <PresentationFormat>On-screen Show (4:3)</PresentationFormat>
  <Paragraphs>170</Paragraphs>
  <Slides>17</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Arial Bold</vt:lpstr>
      <vt:lpstr>Calibri</vt:lpstr>
      <vt:lpstr>Calibri Light</vt:lpstr>
      <vt:lpstr>Osaka</vt:lpstr>
      <vt:lpstr>Roboto</vt:lpstr>
      <vt:lpstr>Wingdings</vt:lpstr>
      <vt:lpstr>Office Theme</vt:lpstr>
      <vt:lpstr>1_Blank Presentation</vt:lpstr>
      <vt:lpstr>Strengths-Based Supervision</vt:lpstr>
      <vt:lpstr>Objectives</vt:lpstr>
      <vt:lpstr>Activity: Word Toss</vt:lpstr>
      <vt:lpstr>Activity: Word Toss</vt:lpstr>
      <vt:lpstr>Strengths-Based Approach</vt:lpstr>
      <vt:lpstr>Strengths-Based Supervision</vt:lpstr>
      <vt:lpstr>Goals of Strengths-Based Supervision (SBS)</vt:lpstr>
      <vt:lpstr>Four Elements of Strengths-Based Supervision </vt:lpstr>
      <vt:lpstr>Four Elements of Strengths-Based Supervision (cont.)</vt:lpstr>
      <vt:lpstr>Four Elements of Strengths-Based Supervision (cont.)</vt:lpstr>
      <vt:lpstr>Reflection and Application of Strengths-Based Supervision </vt:lpstr>
      <vt:lpstr>Reflective Supervision</vt:lpstr>
      <vt:lpstr>Three Building Blocks to Reflective Supervision</vt:lpstr>
      <vt:lpstr>Three Building Blocks to Reflective Supervision</vt:lpstr>
      <vt:lpstr>Three Building Blocks to Reflective Supervision</vt:lpstr>
      <vt:lpstr>Three Building Blocks to Reflective Supervision</vt:lpstr>
      <vt:lpstr>Attributes of Great Supervision</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Strengths Based Feedback</dc:title>
  <dc:creator>Rojo, Maria Campos</dc:creator>
  <cp:lastModifiedBy>Baughman, Allyson L</cp:lastModifiedBy>
  <cp:revision>25</cp:revision>
  <dcterms:created xsi:type="dcterms:W3CDTF">2018-09-24T15:40:25Z</dcterms:created>
  <dcterms:modified xsi:type="dcterms:W3CDTF">2020-01-22T17:03:36Z</dcterms:modified>
</cp:coreProperties>
</file>